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539" r:id="rId2"/>
    <p:sldId id="1583" r:id="rId3"/>
    <p:sldId id="1811" r:id="rId4"/>
    <p:sldId id="1846" r:id="rId5"/>
    <p:sldId id="1851" r:id="rId6"/>
    <p:sldId id="1703" r:id="rId7"/>
    <p:sldId id="1704" r:id="rId8"/>
    <p:sldId id="1848" r:id="rId9"/>
    <p:sldId id="1849" r:id="rId10"/>
    <p:sldId id="1847" r:id="rId11"/>
    <p:sldId id="1855" r:id="rId12"/>
    <p:sldId id="1741" r:id="rId13"/>
    <p:sldId id="1742" r:id="rId14"/>
    <p:sldId id="1748" r:id="rId15"/>
    <p:sldId id="1749" r:id="rId16"/>
    <p:sldId id="1752" r:id="rId17"/>
    <p:sldId id="1757" r:id="rId18"/>
    <p:sldId id="1864" r:id="rId19"/>
    <p:sldId id="1778" r:id="rId20"/>
    <p:sldId id="1771" r:id="rId21"/>
    <p:sldId id="1772" r:id="rId22"/>
    <p:sldId id="1725" r:id="rId23"/>
    <p:sldId id="1726" r:id="rId24"/>
    <p:sldId id="1727" r:id="rId25"/>
    <p:sldId id="1874" r:id="rId26"/>
    <p:sldId id="1814" r:id="rId27"/>
    <p:sldId id="1815" r:id="rId28"/>
    <p:sldId id="1841" r:id="rId29"/>
    <p:sldId id="1876" r:id="rId30"/>
    <p:sldId id="1878" r:id="rId31"/>
    <p:sldId id="1879" r:id="rId32"/>
    <p:sldId id="1883" r:id="rId33"/>
    <p:sldId id="1889" r:id="rId34"/>
    <p:sldId id="1875" r:id="rId35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FFCC"/>
    <a:srgbClr val="007A37"/>
    <a:srgbClr val="FFFFFF"/>
    <a:srgbClr val="CCECFF"/>
    <a:srgbClr val="FF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/>
    <p:restoredTop sz="90102" autoAdjust="0"/>
  </p:normalViewPr>
  <p:slideViewPr>
    <p:cSldViewPr>
      <p:cViewPr>
        <p:scale>
          <a:sx n="74" d="100"/>
          <a:sy n="74" d="100"/>
        </p:scale>
        <p:origin x="-14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</a:defRPr>
            </a:lvl1pPr>
          </a:lstStyle>
          <a:p>
            <a:fld id="{51420950-7481-D64B-9C29-D8A6762D1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9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</a:defRPr>
            </a:lvl1pPr>
          </a:lstStyle>
          <a:p>
            <a:fld id="{0028516D-C5DD-0742-8657-90A9C89A8A6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267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1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20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914BA6-E928-CE46-A97B-DFA4DEB0DDA9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8E4A8B-9DC9-0B42-B130-8EC7701441F4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F65C44-C5E3-9542-B287-773CF41EE516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17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3D6F508-74E6-4448-BC79-56EB9A78ED69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9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684395-99A3-D642-ABE8-EC7B0F21D1FA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03490A-8083-814D-878A-A81E467C5FE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20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E9838CE-0E97-384D-9F75-7A82571590E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63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F8E7EF5-D9D5-1A40-87CC-CAC51F30B29C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95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17A3729-B564-5C42-B078-B13BBE8275A1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0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GB" altLang="en-US">
              <a:ea typeface="ＭＳ Ｐゴシック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B5C7893-0BE5-2441-8817-DCC248835E1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7596DF4-36DC-D344-BCD1-D9B11EADA705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97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01883F-5C26-B948-8D05-0F9D75343C90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35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FF589F-3727-E043-BE0D-C2B8BFCD79A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3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A39BB9-7F4D-1D48-A7F0-5B44F0C30399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62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2B63C3-51BF-2448-AED0-7734F1CBC191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sz="100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47A95F-8568-8045-8240-EC05B7313F6B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59" tIns="46829" rIns="93659" bIns="46829"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837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sz="1000">
              <a:ea typeface="ＭＳ Ｐゴシック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A90A81-F8B5-674F-9E92-E66AE3EC82C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F78394-1FC5-B041-AC21-8DE9DA5058F6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963EC74-D0C8-234F-862C-B2714BA9B20D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5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0DBAC2-5DE7-B84A-9CFE-33D2EBF1E4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CBFD1F-521E-3F49-910C-C9A463588E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3CB1DD-91BA-5546-8A5F-DDB2818660FC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6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219508-D25B-544C-B88F-84BC8B20732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5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39385C-F829-904F-92D4-167356D9566C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0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1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42988" y="6454775"/>
            <a:ext cx="6769100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0" dirty="0"/>
              <a:t>Costantinos</a:t>
            </a:r>
            <a:r>
              <a:rPr lang="en-US" sz="1100" b="0" baseline="0" dirty="0"/>
              <a:t> Costa </a:t>
            </a:r>
            <a:r>
              <a:rPr lang="en-US" sz="1100" b="0" dirty="0"/>
              <a:t>- http://www.cs.ucy.ac.cy/~costa.c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EC8355E-476A-734E-A83A-E4393E9CA904}" type="slidenum">
              <a:rPr lang="el-GR" altLang="en-US" sz="1400"/>
              <a:pPr algn="r" eaLnBrk="1" hangingPunct="1"/>
              <a:t>‹#›</a:t>
            </a:fld>
            <a:endParaRPr lang="el-GR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29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QBSRw6qGn4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DyvQLSuI00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s://youtu.be/MO-473oWSf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5.wmf"/><Relationship Id="rId6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dmsl.cs.ucy.ac.cy/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irplace_Demo.mp4" TargetMode="External"/><Relationship Id="rId4" Type="http://schemas.openxmlformats.org/officeDocument/2006/relationships/image" Target="../media/image62.png"/><Relationship Id="rId5" Type="http://schemas.openxmlformats.org/officeDocument/2006/relationships/hyperlink" Target="http://youtu.be/slos5mlG1X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JjMRH" TargetMode="External"/><Relationship Id="rId4" Type="http://schemas.openxmlformats.org/officeDocument/2006/relationships/hyperlink" Target="http://goo.gl/70JV4q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goo.gl/ns3lq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3034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11188" y="5157788"/>
            <a:ext cx="7993062" cy="106045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dirty="0"/>
              <a:t>Challenges of Fingerprinting in Indoor Positioning and </a:t>
            </a:r>
            <a:r>
              <a:rPr lang="en-US" sz="1800" dirty="0" smtClean="0"/>
              <a:t>Navigation </a:t>
            </a:r>
          </a:p>
          <a:p>
            <a:pPr algn="ctr" eaLnBrk="1" hangingPunct="1"/>
            <a:r>
              <a:rPr lang="en-US" altLang="en-US" sz="1800" b="0" dirty="0" smtClean="0"/>
              <a:t>Department </a:t>
            </a:r>
            <a:r>
              <a:rPr lang="en-US" altLang="en-US" sz="1800" b="0" dirty="0"/>
              <a:t>of Computer Science, Open University of Catalonia,</a:t>
            </a:r>
          </a:p>
          <a:p>
            <a:pPr algn="ctr" eaLnBrk="1" hangingPunct="1"/>
            <a:r>
              <a:rPr lang="en-US" altLang="en-US" sz="1800" b="0" dirty="0"/>
              <a:t> Tuesday, May 3, 2016, 15:30 - 18:00</a:t>
            </a:r>
            <a:endParaRPr lang="fr-FR" altLang="en-US" sz="1800" b="0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dirty="0"/>
              <a:t>Anyplace Indoor Information</a:t>
            </a:r>
            <a:br>
              <a:rPr lang="en-US" dirty="0"/>
            </a:br>
            <a:r>
              <a:rPr lang="en-US" dirty="0"/>
              <a:t>Service</a:t>
            </a:r>
            <a:endParaRPr lang="en-US" altLang="en-US" i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2349500"/>
            <a:ext cx="6049044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smtClean="0"/>
              <a:t>C. Costa</a:t>
            </a:r>
            <a:r>
              <a:rPr lang="en-US" sz="2400" b="0" dirty="0"/>
              <a:t>, </a:t>
            </a:r>
            <a:r>
              <a:rPr lang="en-US" sz="2400" b="0" dirty="0" smtClean="0"/>
              <a:t>C. </a:t>
            </a:r>
            <a:r>
              <a:rPr lang="en-US" sz="2400" b="0" dirty="0" err="1" smtClean="0"/>
              <a:t>Laoudias</a:t>
            </a:r>
            <a:r>
              <a:rPr lang="en-US" sz="2400" b="0" dirty="0"/>
              <a:t>, </a:t>
            </a:r>
            <a:r>
              <a:rPr lang="en-US" sz="2400" b="0" dirty="0" smtClean="0"/>
              <a:t>A. </a:t>
            </a:r>
            <a:r>
              <a:rPr lang="en-US" sz="2400" b="0" dirty="0" err="1" smtClean="0"/>
              <a:t>Konstantinidis</a:t>
            </a:r>
            <a:r>
              <a:rPr lang="en-US" sz="2400" b="0" dirty="0"/>
              <a:t>, </a:t>
            </a:r>
            <a:r>
              <a:rPr lang="en-US" sz="2400" b="0" dirty="0" smtClean="0"/>
              <a:t>G. </a:t>
            </a:r>
            <a:r>
              <a:rPr lang="en-US" sz="2400" b="0" dirty="0" err="1" smtClean="0"/>
              <a:t>Chatzimilioudis</a:t>
            </a:r>
            <a:r>
              <a:rPr lang="en-US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smtClean="0"/>
              <a:t>D. </a:t>
            </a:r>
            <a:r>
              <a:rPr lang="en-US" sz="2400" b="0" dirty="0" err="1" smtClean="0"/>
              <a:t>Zeinalipour-Yazti</a:t>
            </a:r>
            <a:r>
              <a:rPr lang="en-US" sz="2400" b="0" dirty="0" smtClean="0"/>
              <a:t> </a:t>
            </a:r>
            <a:endParaRPr lang="en-US" sz="2400" b="0" dirty="0"/>
          </a:p>
          <a:p>
            <a:pPr algn="ctr" eaLnBrk="1" hangingPunct="1">
              <a:spcBef>
                <a:spcPct val="20000"/>
              </a:spcBef>
            </a:pPr>
            <a:endParaRPr lang="en-US" altLang="en-US" sz="2000" b="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 smtClean="0">
                <a:solidFill>
                  <a:schemeClr val="tx1"/>
                </a:solidFill>
              </a:rPr>
              <a:t>Data </a:t>
            </a:r>
            <a:r>
              <a:rPr lang="en-US" altLang="en-US" sz="2000" b="0" dirty="0">
                <a:solidFill>
                  <a:schemeClr val="tx1"/>
                </a:solidFill>
              </a:rPr>
              <a:t>Management Systems Laboratory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Department of Computer Science</a:t>
            </a:r>
            <a:endParaRPr lang="el-GR" altLang="en-US" sz="20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solidFill>
                  <a:schemeClr val="tx1"/>
                </a:solidFill>
              </a:rPr>
              <a:t>University of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Cyprus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hlinkClick r:id="rId4"/>
              </a:rPr>
              <a:t>http</a:t>
            </a:r>
            <a:r>
              <a:rPr lang="en-US" altLang="en-US" sz="2000" dirty="0" smtClean="0">
                <a:hlinkClick r:id="rId4"/>
              </a:rPr>
              <a:t>://dmsl.cs.ucy.ac.cy/</a:t>
            </a:r>
            <a:endParaRPr lang="en-US" altLang="en-US" sz="2000" dirty="0"/>
          </a:p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5542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Anyplace Open Maps</a:t>
            </a:r>
            <a:endParaRPr lang="en-GB" altLang="en-US" sz="360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06767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400">
                <a:solidFill>
                  <a:schemeClr val="bg2"/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 b="1">
                <a:solidFill>
                  <a:srgbClr val="FF0000"/>
                </a:solidFill>
                <a:ea typeface="ＭＳ Ｐゴシック" charset="-128"/>
              </a:rPr>
              <a:t>Location Accuracy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 b="1">
                <a:solidFill>
                  <a:srgbClr val="FF0000"/>
                </a:solidFill>
                <a:ea typeface="ＭＳ Ｐゴシック" charset="-128"/>
              </a:rPr>
              <a:t>IEEE MDM’12, ACM IPSN’14, ACM IPSN’15, IEEE IC’16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>
                <a:ea typeface="ＭＳ Ｐゴシック" charset="-128"/>
              </a:rPr>
              <a:t>Location Prefetching 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>
                <a:ea typeface="ＭＳ Ｐゴシック" charset="-128"/>
              </a:rPr>
              <a:t>IEEE MDM’15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>
                <a:ea typeface="ＭＳ Ｐゴシック" charset="-128"/>
              </a:rPr>
              <a:t>Future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600">
                <a:ea typeface="ＭＳ Ｐゴシック" charset="-128"/>
              </a:rPr>
              <a:t>IEEE TKDE’15</a:t>
            </a:r>
            <a:endParaRPr lang="en-US" altLang="en-US" sz="4000"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Location Accuracy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563938" y="6202363"/>
            <a:ext cx="262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0" baseline="30000"/>
              <a:t>Rainer Mautz, ETH Zurich, 2011</a:t>
            </a:r>
            <a:endParaRPr lang="en-US" altLang="en-US" sz="2000" b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06513"/>
            <a:ext cx="7602538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620838" y="1125538"/>
            <a:ext cx="727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0" i="1">
                <a:solidFill>
                  <a:schemeClr val="tx1"/>
                </a:solidFill>
              </a:rPr>
              <a:t>: Spatial extension where system performance must be guaranteed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 rot="-5400000">
            <a:off x="-83344" y="4368007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|    Indoor  |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 rot="-5400000">
            <a:off x="-577850" y="2568575"/>
            <a:ext cx="260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|          Outdoor       |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64163" y="1666875"/>
            <a:ext cx="1439862" cy="413861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3800" y="1268413"/>
            <a:ext cx="482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Room Level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Location Accuracy</a:t>
            </a:r>
            <a:endParaRPr lang="en-US" dirty="0"/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003800" y="3860800"/>
            <a:ext cx="1584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Source: NASA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351838" cy="4248150"/>
          </a:xfrm>
        </p:spPr>
        <p:txBody>
          <a:bodyPr/>
          <a:lstStyle/>
          <a:p>
            <a:r>
              <a:rPr lang="en-US" altLang="en-US" sz="2800" b="1">
                <a:solidFill>
                  <a:srgbClr val="003399"/>
                </a:solidFill>
                <a:ea typeface="ＭＳ Ｐゴシック" charset="-128"/>
              </a:rPr>
              <a:t>Infrastructure-free systems: </a:t>
            </a:r>
            <a:r>
              <a:rPr lang="en-US" altLang="en-US" sz="2800" b="1">
                <a:solidFill>
                  <a:srgbClr val="FF0000"/>
                </a:solidFill>
                <a:ea typeface="ＭＳ Ｐゴシック" charset="-128"/>
              </a:rPr>
              <a:t>don’t </a:t>
            </a:r>
            <a:r>
              <a:rPr lang="en-US" altLang="en-US" sz="2800">
                <a:ea typeface="ＭＳ Ｐゴシック" charset="-128"/>
              </a:rPr>
              <a:t>require </a:t>
            </a:r>
            <a:r>
              <a:rPr lang="en-US" altLang="en-US" sz="2800" b="1">
                <a:ea typeface="ＭＳ Ｐゴシック" charset="-128"/>
              </a:rPr>
              <a:t>dedicated equipment </a:t>
            </a:r>
            <a:r>
              <a:rPr lang="en-US" altLang="en-US" sz="2800">
                <a:ea typeface="ＭＳ Ｐゴシック" charset="-128"/>
              </a:rPr>
              <a:t>for the provisioning of </a:t>
            </a:r>
            <a:r>
              <a:rPr lang="en-US" altLang="en-US" sz="2800" b="1">
                <a:ea typeface="ＭＳ Ｐゴシック" charset="-128"/>
              </a:rPr>
              <a:t>location signals </a:t>
            </a:r>
            <a:r>
              <a:rPr lang="en-US" altLang="en-US" sz="2800">
                <a:ea typeface="ＭＳ Ｐゴシック" charset="-128"/>
              </a:rPr>
              <a:t>(e.g., GPS, Wi-Fi, Cellular, Magnetic, IMU)</a:t>
            </a:r>
          </a:p>
          <a:p>
            <a:r>
              <a:rPr lang="en-US" altLang="en-US" sz="2800" b="1">
                <a:solidFill>
                  <a:srgbClr val="003399"/>
                </a:solidFill>
                <a:ea typeface="ＭＳ Ｐゴシック" charset="-128"/>
              </a:rPr>
              <a:t>Infrastructure-based systems: </a:t>
            </a:r>
            <a:r>
              <a:rPr lang="en-US" altLang="en-US" sz="2800">
                <a:ea typeface="ＭＳ Ｐゴシック" charset="-128"/>
              </a:rPr>
              <a:t>require </a:t>
            </a:r>
            <a:r>
              <a:rPr lang="en-US" altLang="en-US" sz="2800" b="1">
                <a:ea typeface="ＭＳ Ｐゴシック" charset="-128"/>
              </a:rPr>
              <a:t>dedicated equipment</a:t>
            </a:r>
            <a:r>
              <a:rPr lang="en-US" altLang="en-US" sz="2800">
                <a:ea typeface="ＭＳ Ｐゴシック" charset="-128"/>
              </a:rPr>
              <a:t> (e.g., proprietary transmitters, beacons, antennas and cabling)</a:t>
            </a:r>
          </a:p>
          <a:p>
            <a:pPr lvl="1"/>
            <a:r>
              <a:rPr lang="en-US" altLang="en-US" sz="2400" b="1">
                <a:ea typeface="ＭＳ Ｐゴシック" charset="-128"/>
              </a:rPr>
              <a:t>Bluetooth Low Energy (BLE) beacons:</a:t>
            </a:r>
            <a:r>
              <a:rPr lang="en-US" altLang="en-US" sz="2400">
                <a:ea typeface="ＭＳ Ｐゴシック" charset="-128"/>
              </a:rPr>
              <a:t> </a:t>
            </a:r>
            <a:r>
              <a:rPr lang="en-US" altLang="en-US" sz="2400">
                <a:ea typeface="ＭＳ Ｐゴシック" charset="-128"/>
                <a:sym typeface="Wingdings" charset="2"/>
              </a:rPr>
              <a:t>iBeacons (Apple)</a:t>
            </a:r>
          </a:p>
          <a:p>
            <a:pPr lvl="1"/>
            <a:r>
              <a:rPr lang="en-US" altLang="en-US" sz="2400" b="1">
                <a:ea typeface="ＭＳ Ｐゴシック" charset="-128"/>
                <a:sym typeface="Wingdings" charset="2"/>
              </a:rPr>
              <a:t>Ultrasound: </a:t>
            </a:r>
            <a:r>
              <a:rPr lang="en-US" altLang="en-US" sz="2400">
                <a:ea typeface="ＭＳ Ｐゴシック" charset="-128"/>
                <a:sym typeface="Wingdings" charset="2"/>
              </a:rPr>
              <a:t>ALPS (CMU)</a:t>
            </a:r>
          </a:p>
          <a:p>
            <a:pPr lvl="1"/>
            <a:r>
              <a:rPr lang="en-US" altLang="en-US" sz="2400" b="1">
                <a:ea typeface="ＭＳ Ｐゴシック" charset="-128"/>
                <a:sym typeface="Wingdings" charset="2"/>
              </a:rPr>
              <a:t>Visible Light</a:t>
            </a:r>
            <a:r>
              <a:rPr lang="en-US" altLang="en-US" sz="2400">
                <a:ea typeface="ＭＳ Ｐゴシック" charset="-128"/>
                <a:sym typeface="Wingdings" charset="2"/>
              </a:rPr>
              <a:t>: EPSILON (Microsoft Research)</a:t>
            </a:r>
          </a:p>
          <a:p>
            <a:pPr lvl="1"/>
            <a:r>
              <a:rPr lang="en-US" altLang="en-US" sz="2400" b="1">
                <a:ea typeface="ＭＳ Ｐゴシック" charset="-128"/>
                <a:sym typeface="Wingdings" charset="2"/>
              </a:rPr>
              <a:t>Ultra Wide Band (UWB): </a:t>
            </a:r>
            <a:r>
              <a:rPr lang="en-US" altLang="en-US" sz="2400">
                <a:ea typeface="ＭＳ Ｐゴシック" charset="-128"/>
                <a:sym typeface="Wingdings" charset="2"/>
              </a:rPr>
              <a:t>Decawave</a:t>
            </a:r>
            <a:endParaRPr lang="en-US" altLang="en-US" sz="2400"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850" y="1196975"/>
            <a:ext cx="8424863" cy="180022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1725" y="2422525"/>
            <a:ext cx="1512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Anyplace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46088" y="947738"/>
            <a:ext cx="5638800" cy="5505450"/>
          </a:xfrm>
        </p:spPr>
        <p:txBody>
          <a:bodyPr/>
          <a:lstStyle/>
          <a:p>
            <a:pPr marL="514350" indent="-514350"/>
            <a:r>
              <a:rPr lang="en-US" altLang="en-US" sz="2600">
                <a:ea typeface="ＭＳ Ｐゴシック" charset="-128"/>
              </a:rPr>
              <a:t>References</a:t>
            </a:r>
            <a:endParaRPr lang="en-US" altLang="en-US" sz="3000">
              <a:ea typeface="ＭＳ Ｐゴシック" charset="-128"/>
            </a:endParaRPr>
          </a:p>
          <a:p>
            <a:pPr marL="914400" lvl="1" indent="-514350"/>
            <a:r>
              <a:rPr lang="en-US" altLang="en-US" sz="1700" b="1">
                <a:ea typeface="ＭＳ Ｐゴシック" charset="-128"/>
              </a:rPr>
              <a:t>[Airplace] </a:t>
            </a:r>
            <a:r>
              <a:rPr lang="en-US" altLang="en-US" sz="1700">
                <a:ea typeface="ＭＳ Ｐゴシック" charset="-128"/>
              </a:rPr>
              <a:t>"The Airplace Indoor Positioning Platform for Android Smartphones", C. Laoudias et. al., </a:t>
            </a:r>
            <a:r>
              <a:rPr lang="en-US" altLang="en-US" sz="1700" b="1">
                <a:solidFill>
                  <a:srgbClr val="FF0000"/>
                </a:solidFill>
                <a:ea typeface="ＭＳ Ｐゴシック" charset="-128"/>
              </a:rPr>
              <a:t>Best Demo Award at IEEE MDM'12. (Open Source!)</a:t>
            </a:r>
          </a:p>
          <a:p>
            <a:pPr marL="914400" lvl="1" indent="-514350"/>
            <a:r>
              <a:rPr lang="en-US" altLang="en-US" sz="1700" b="1">
                <a:ea typeface="ＭＳ Ｐゴシック" charset="-128"/>
              </a:rPr>
              <a:t>[HybridCywee] </a:t>
            </a:r>
            <a:r>
              <a:rPr lang="en-US" altLang="en-US" sz="1700">
                <a:ea typeface="ＭＳ Ｐゴシック" charset="-128"/>
              </a:rPr>
              <a:t> "Indoor Geolocation on Multi-Sensor Smartphones", C.-L. Li, C. Laoudias, G. Larkou, Y.-K. Tsai, D. Zeinalipour-Yazti and C. G. Panayiotou, in </a:t>
            </a:r>
            <a:r>
              <a:rPr lang="en-US" altLang="en-US" sz="1700" b="1">
                <a:ea typeface="ＭＳ Ｐゴシック" charset="-128"/>
              </a:rPr>
              <a:t>ACM Mobisys'13. </a:t>
            </a:r>
            <a:r>
              <a:rPr lang="en-US" altLang="en-US" sz="1700">
                <a:ea typeface="ＭＳ Ｐゴシック" charset="-128"/>
              </a:rPr>
              <a:t>Video at: </a:t>
            </a:r>
            <a:r>
              <a:rPr lang="en-US" altLang="en-US" sz="1700">
                <a:ea typeface="ＭＳ Ｐゴシック" charset="-128"/>
                <a:hlinkClick r:id="rId2"/>
              </a:rPr>
              <a:t>http://youtu.be/DyvQLSuI00I</a:t>
            </a:r>
            <a:endParaRPr lang="en-US" altLang="en-US" sz="1700">
              <a:ea typeface="ＭＳ Ｐゴシック" charset="-128"/>
            </a:endParaRPr>
          </a:p>
          <a:p>
            <a:pPr marL="914400" lvl="1" indent="-514350"/>
            <a:r>
              <a:rPr lang="en-US" altLang="en-US" sz="1700" b="1">
                <a:ea typeface="ＭＳ Ｐゴシック" charset="-128"/>
              </a:rPr>
              <a:t>[UcyCywee] </a:t>
            </a:r>
            <a:r>
              <a:rPr lang="en-US" altLang="en-US" sz="1700">
                <a:ea typeface="ＭＳ Ｐゴシック" charset="-128"/>
              </a:rPr>
              <a:t>IPSN’14 Indoor Localization Competition (Microsoft Research),  Berlin, Germany, April 13-14, 2014. </a:t>
            </a:r>
            <a:r>
              <a:rPr lang="en-US" altLang="en-US" sz="1700" b="1">
                <a:solidFill>
                  <a:srgbClr val="FF0000"/>
                </a:solidFill>
                <a:ea typeface="ＭＳ Ｐゴシック" charset="-128"/>
              </a:rPr>
              <a:t>2nd Position with 1.96m! </a:t>
            </a:r>
            <a:r>
              <a:rPr lang="en-US" altLang="en-US" sz="1700">
                <a:solidFill>
                  <a:srgbClr val="FF0000"/>
                </a:solidFill>
                <a:ea typeface="ＭＳ Ｐゴシック" charset="-128"/>
                <a:hlinkClick r:id="rId3"/>
              </a:rPr>
              <a:t>http://youtu.be/gQBSRw6qGn4</a:t>
            </a:r>
            <a:endParaRPr lang="en-US" altLang="en-US" sz="1700">
              <a:solidFill>
                <a:srgbClr val="FF0000"/>
              </a:solidFill>
              <a:ea typeface="ＭＳ Ｐゴシック" charset="-128"/>
            </a:endParaRPr>
          </a:p>
          <a:p>
            <a:pPr lvl="2"/>
            <a:r>
              <a:rPr lang="en-US" altLang="en-US" sz="1200" i="1">
                <a:ea typeface="ＭＳ Ｐゴシック" charset="-128"/>
              </a:rPr>
              <a:t>D. Lymberopoulos, J. Liu, X. Yang, R. R. Choudhury, </a:t>
            </a:r>
            <a:r>
              <a:rPr lang="en-US" altLang="en-US" sz="1200" b="1" i="1">
                <a:ea typeface="ＭＳ Ｐゴシック" charset="-128"/>
              </a:rPr>
              <a:t>..., C. Laoudias, D. Zeinalipour-Yazti, Y.-K. Tsai, and et. al., “A realistic evaluation and comparison of indoor location technologies: Experiences and lessons learned”, In IEEE/ACM IPSN 2015.</a:t>
            </a:r>
            <a:endParaRPr lang="en-US" altLang="en-US" sz="1800" b="1" i="1">
              <a:ea typeface="ＭＳ Ｐゴシック" charset="-128"/>
            </a:endParaRPr>
          </a:p>
          <a:p>
            <a:pPr marL="914400" lvl="1" indent="-514350"/>
            <a:r>
              <a:rPr lang="en-US" altLang="en-US" sz="1700" b="1">
                <a:solidFill>
                  <a:srgbClr val="FF0000"/>
                </a:solidFill>
                <a:ea typeface="ＭＳ Ｐゴシック" charset="-128"/>
              </a:rPr>
              <a:t>1</a:t>
            </a:r>
            <a:r>
              <a:rPr lang="en-US" altLang="en-US" sz="1700" b="1" baseline="30000">
                <a:solidFill>
                  <a:srgbClr val="FF0000"/>
                </a:solidFill>
                <a:ea typeface="ＭＳ Ｐゴシック" charset="-128"/>
              </a:rPr>
              <a:t>st</a:t>
            </a:r>
            <a:r>
              <a:rPr lang="en-US" altLang="en-US" sz="1700" b="1">
                <a:solidFill>
                  <a:srgbClr val="FF0000"/>
                </a:solidFill>
                <a:ea typeface="ＭＳ Ｐゴシック" charset="-128"/>
              </a:rPr>
              <a:t>  </a:t>
            </a:r>
            <a:r>
              <a:rPr lang="en-US" altLang="en-US" sz="1700">
                <a:ea typeface="ＭＳ Ｐゴシック" charset="-128"/>
              </a:rPr>
              <a:t>Position at EVARILOS Open Challenge, European Union (TU Berlin, Germany), </a:t>
            </a:r>
            <a:r>
              <a:rPr lang="en-US" altLang="en-US" sz="1700" b="1">
                <a:ea typeface="ＭＳ Ｐゴシック" charset="-128"/>
              </a:rPr>
              <a:t>2014</a:t>
            </a:r>
            <a:r>
              <a:rPr lang="en-US" altLang="en-US" sz="1700">
                <a:ea typeface="ＭＳ Ｐゴシック" charset="-128"/>
              </a:rPr>
              <a:t>.</a:t>
            </a:r>
          </a:p>
          <a:p>
            <a:pPr marL="914400" lvl="1" indent="-514350"/>
            <a:endParaRPr lang="en-US" altLang="en-US" sz="2600">
              <a:ea typeface="ＭＳ Ｐゴシック" charset="-128"/>
            </a:endParaRPr>
          </a:p>
          <a:p>
            <a:pPr marL="914400" lvl="1" indent="-514350"/>
            <a:endParaRPr lang="en-US" altLang="en-US" sz="1700">
              <a:ea typeface="ＭＳ Ｐゴシック" charset="-128"/>
            </a:endParaRPr>
          </a:p>
          <a:p>
            <a:pPr marL="914400" lvl="1" indent="-514350"/>
            <a:endParaRPr lang="en-US" altLang="en-US" sz="1700">
              <a:ea typeface="ＭＳ Ｐゴシック" charset="-128"/>
            </a:endParaRPr>
          </a:p>
          <a:p>
            <a:pPr marL="914400" lvl="1" indent="-514350"/>
            <a:endParaRPr lang="en-US" altLang="en-US" sz="1700">
              <a:ea typeface="ＭＳ Ｐゴシック" charset="-128"/>
            </a:endParaRPr>
          </a:p>
          <a:p>
            <a:pPr marL="514350" indent="-514350"/>
            <a:endParaRPr lang="en-US" altLang="en-US" sz="1900">
              <a:ea typeface="ＭＳ Ｐゴシック" charset="-128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95375"/>
            <a:ext cx="2409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084888" y="563086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/>
              <a:t>Cywee / Airplace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0" dirty="0" err="1">
                <a:solidFill>
                  <a:schemeClr val="tx1"/>
                </a:solidFill>
                <a:cs typeface="Arial" pitchFamily="34" charset="0"/>
              </a:rPr>
              <a:t>WiFi</a:t>
            </a:r>
            <a:r>
              <a:rPr lang="en-US" sz="4000" b="0" dirty="0">
                <a:solidFill>
                  <a:schemeClr val="tx1"/>
                </a:solidFill>
                <a:cs typeface="Arial" pitchFamily="34" charset="0"/>
              </a:rPr>
              <a:t> Fingerprinting in Anyplace</a:t>
            </a:r>
            <a:endParaRPr lang="en-GB" sz="4000" b="0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ＭＳ Ｐゴシック" pitchFamily="34" charset="-128"/>
              </a:rPr>
              <a:t>WiFi</a:t>
            </a:r>
            <a:r>
              <a:rPr lang="en-US" dirty="0">
                <a:ea typeface="ＭＳ Ｐゴシック" pitchFamily="34" charset="-128"/>
              </a:rPr>
              <a:t> Fingerprinting</a:t>
            </a:r>
            <a:endParaRPr lang="en-US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075613" cy="2376488"/>
          </a:xfrm>
        </p:spPr>
        <p:txBody>
          <a:bodyPr/>
          <a:lstStyle/>
          <a:p>
            <a:pPr marL="514350" indent="-514350"/>
            <a:r>
              <a:rPr lang="en-US" altLang="en-US" sz="2800" b="1">
                <a:ea typeface="ＭＳ Ｐゴシック" charset="-128"/>
              </a:rPr>
              <a:t>Received Signal Strength indicator (RSSI)</a:t>
            </a:r>
            <a:endParaRPr lang="en-US" altLang="en-US" sz="2000">
              <a:ea typeface="ＭＳ Ｐゴシック" charset="-128"/>
            </a:endParaRP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Power measurement present in a received radio signal measured in dBm (Decibel-milliwatts)</a:t>
            </a:r>
          </a:p>
          <a:p>
            <a:pPr marL="1146175" lvl="2" indent="-346075"/>
            <a:r>
              <a:rPr lang="en-US" altLang="en-US" sz="2000" b="1">
                <a:ea typeface="ＭＳ Ｐゴシック" charset="-128"/>
              </a:rPr>
              <a:t>Max RSSI (-30dBm) to Min RSSI: (−90 dBm)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15144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288" y="2636838"/>
            <a:ext cx="68405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Advantages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Readily provided by </a:t>
            </a:r>
            <a:r>
              <a:rPr lang="en-US" sz="2000" b="0" kern="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smartphone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APIs 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L</a:t>
            </a:r>
            <a:r>
              <a:rPr lang="en-US" sz="2000" b="0" kern="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ow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power 125mW (RSSI) vs. 400 </a:t>
            </a:r>
            <a:r>
              <a:rPr lang="en-US" sz="2000" b="0" kern="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mW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(transmit)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Disadvantages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Complex propagation conditions (multipath, shadowing) due to wall, ceilings.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RSS fluctuates over time at a given location (especially in open spaces).</a:t>
            </a: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Unpredictable factors (people moving, doors, humidity)</a:t>
            </a:r>
            <a:endParaRPr 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8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914400" lvl="1" indent="-5143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20938"/>
            <a:ext cx="160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8172450" y="23495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’00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Logging in Anyplace</a:t>
            </a:r>
          </a:p>
        </p:txBody>
      </p:sp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3132138" y="836613"/>
            <a:ext cx="230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hlinkClick r:id="rId3"/>
              </a:rPr>
              <a:t>Video</a:t>
            </a:r>
            <a:endParaRPr lang="en-US" altLang="en-US" u="sng">
              <a:solidFill>
                <a:srgbClr val="FF0000"/>
              </a:solidFill>
            </a:endParaRPr>
          </a:p>
        </p:txBody>
      </p:sp>
      <p:pic>
        <p:nvPicPr>
          <p:cNvPr id="2560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8313" y="5516563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0"/>
              <a:t>"Anyplace: A Crowdsourced Indoor Information Service", Kyriakos Georgiou, Timotheos Constambeys, Christos Laoudias, Lambros Petrou, Georgios Chatzimilioudis and Demetrios Zeinalipour-Yazti, Proceedings of the 16th IEEE International Conference on Mobile Data Management (MDM '15), IEEE Press, Volume 2, Pages: 291-294, 2015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Hybrid Wi-Fi/IMU/Outdoor Anyplace</a:t>
            </a:r>
          </a:p>
        </p:txBody>
      </p:sp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4775"/>
            <a:ext cx="74898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3348038" y="4941888"/>
            <a:ext cx="230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hlinkClick r:id="rId4"/>
              </a:rPr>
              <a:t>Video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395288" y="5661025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0"/>
              <a:t>"Anyplace: A Crowdsourced Indoor Information Service", Kyriakos Georgiou, Timotheos Constambeys, Christos Laoudias, Lambros Petrou, Georgios Chatzimilioudis and Demetrios Zeinalipour-Yazti, Proceedings of the 16th IEEE International Conference on Mobile Data Management </a:t>
            </a:r>
            <a:r>
              <a:rPr lang="en-US" altLang="en-US" sz="1200"/>
              <a:t>(MDM '15)</a:t>
            </a:r>
            <a:r>
              <a:rPr lang="en-US" altLang="en-US" sz="1200" b="0"/>
              <a:t>, IEEE Press, Volume 2, Pages: 291-294, 2015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defRPr/>
            </a:pPr>
            <a:r>
              <a:rPr lang="en-US" sz="4800" dirty="0">
                <a:solidFill>
                  <a:schemeClr val="bg2"/>
                </a:solidFill>
                <a:ea typeface="ＭＳ Ｐゴシック" pitchFamily="34" charset="-128"/>
              </a:rPr>
              <a:t>Introduction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sz="4800" dirty="0">
                <a:solidFill>
                  <a:schemeClr val="bg2"/>
                </a:solidFill>
                <a:ea typeface="ＭＳ Ｐゴシック" pitchFamily="34" charset="-128"/>
              </a:rPr>
              <a:t>Location Accuracy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2"/>
                </a:solidFill>
                <a:ea typeface="ＭＳ Ｐゴシック" pitchFamily="34" charset="-128"/>
              </a:rPr>
              <a:t>IEEE MDM</a:t>
            </a:r>
            <a:r>
              <a:rPr lang="en-US" altLang="en-US" sz="3600" dirty="0">
                <a:solidFill>
                  <a:schemeClr val="bg2"/>
                </a:solidFill>
                <a:ea typeface="ＭＳ Ｐゴシック" pitchFamily="34" charset="-128"/>
              </a:rPr>
              <a:t>’</a:t>
            </a:r>
            <a:r>
              <a:rPr lang="en-US" sz="3600" dirty="0">
                <a:solidFill>
                  <a:schemeClr val="bg2"/>
                </a:solidFill>
                <a:ea typeface="ＭＳ Ｐゴシック" pitchFamily="34" charset="-128"/>
              </a:rPr>
              <a:t>12, ACM IPSN</a:t>
            </a:r>
            <a:r>
              <a:rPr lang="en-US" altLang="en-US" sz="3600" dirty="0">
                <a:solidFill>
                  <a:schemeClr val="bg2"/>
                </a:solidFill>
                <a:ea typeface="ＭＳ Ｐゴシック" pitchFamily="34" charset="-128"/>
              </a:rPr>
              <a:t>’</a:t>
            </a:r>
            <a:r>
              <a:rPr lang="en-US" sz="3600" dirty="0">
                <a:solidFill>
                  <a:schemeClr val="bg2"/>
                </a:solidFill>
                <a:ea typeface="ＭＳ Ｐゴシック" pitchFamily="34" charset="-128"/>
              </a:rPr>
              <a:t>14, ACM IPSN</a:t>
            </a:r>
            <a:r>
              <a:rPr lang="en-US" altLang="en-US" sz="3600" dirty="0">
                <a:solidFill>
                  <a:schemeClr val="bg2"/>
                </a:solidFill>
                <a:ea typeface="ＭＳ Ｐゴシック" pitchFamily="34" charset="-128"/>
              </a:rPr>
              <a:t>’</a:t>
            </a:r>
            <a:r>
              <a:rPr lang="en-US" sz="3600" dirty="0">
                <a:solidFill>
                  <a:schemeClr val="bg2"/>
                </a:solidFill>
                <a:ea typeface="ＭＳ Ｐゴシック" pitchFamily="34" charset="-128"/>
              </a:rPr>
              <a:t>15, IEEE IC’16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a typeface="ＭＳ Ｐゴシック" pitchFamily="34" charset="-128"/>
              </a:rPr>
              <a:t>Location Prefetching 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IEEE MDM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itchFamily="34" charset="-128"/>
              </a:rPr>
              <a:t>’</a:t>
            </a:r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15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sz="4800" dirty="0">
                <a:ea typeface="ＭＳ Ｐゴシック" pitchFamily="34" charset="-128"/>
              </a:rPr>
              <a:t>Future Challenges</a:t>
            </a:r>
          </a:p>
          <a:p>
            <a:pPr marL="920750" lvl="1" indent="-514350">
              <a:lnSpc>
                <a:spcPct val="90000"/>
              </a:lnSpc>
              <a:defRPr/>
            </a:pPr>
            <a:r>
              <a:rPr lang="en-US" sz="3600" dirty="0">
                <a:ea typeface="ＭＳ Ｐゴシック" pitchFamily="34" charset="-128"/>
              </a:rPr>
              <a:t>IEEE TKDE’15</a:t>
            </a:r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	</a:t>
            </a:r>
          </a:p>
          <a:p>
            <a:pPr marL="514350" indent="-514350">
              <a:lnSpc>
                <a:spcPct val="90000"/>
              </a:lnSpc>
              <a:buFontTx/>
              <a:buNone/>
              <a:defRPr/>
            </a:pPr>
            <a:endParaRPr lang="en-US" sz="48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44675"/>
            <a:ext cx="19526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Intermittent Connectivity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7380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3168650"/>
          </a:xfrm>
        </p:spPr>
        <p:txBody>
          <a:bodyPr/>
          <a:lstStyle/>
          <a:p>
            <a:pPr marL="514350" indent="-514350"/>
            <a:r>
              <a:rPr lang="en-US" altLang="en-US" sz="2400" b="1">
                <a:ea typeface="ＭＳ Ｐゴシック" charset="-128"/>
              </a:rPr>
              <a:t>Problem: </a:t>
            </a:r>
            <a:r>
              <a:rPr lang="en-US" altLang="en-US" sz="2400">
                <a:ea typeface="ＭＳ Ｐゴシック" charset="-128"/>
              </a:rPr>
              <a:t>Wi-Fi coverage might be </a:t>
            </a:r>
            <a:r>
              <a:rPr lang="en-US" altLang="en-US" sz="2400" b="1">
                <a:ea typeface="ＭＳ Ｐゴシック" charset="-128"/>
              </a:rPr>
              <a:t>irregularly available </a:t>
            </a:r>
            <a:r>
              <a:rPr lang="en-US" altLang="en-US" sz="2400">
                <a:ea typeface="ＭＳ Ｐゴシック" charset="-128"/>
              </a:rPr>
              <a:t>inside buildings </a:t>
            </a:r>
            <a:r>
              <a:rPr lang="en-US" altLang="en-US" sz="2400" b="1">
                <a:ea typeface="ＭＳ Ｐゴシック" charset="-128"/>
              </a:rPr>
              <a:t>due to poor WLAN planning </a:t>
            </a:r>
            <a:r>
              <a:rPr lang="en-US" altLang="en-US" sz="2400">
                <a:ea typeface="ＭＳ Ｐゴシック" charset="-128"/>
              </a:rPr>
              <a:t>or due to </a:t>
            </a:r>
            <a:r>
              <a:rPr lang="en-US" altLang="en-US" sz="2400" b="1">
                <a:ea typeface="ＭＳ Ｐゴシック" charset="-128"/>
              </a:rPr>
              <a:t>budget constraints.</a:t>
            </a:r>
          </a:p>
          <a:p>
            <a:pPr marL="514350" indent="-514350">
              <a:buFontTx/>
              <a:buNone/>
            </a:pPr>
            <a:endParaRPr lang="en-US" altLang="en-US" sz="2400">
              <a:ea typeface="ＭＳ Ｐゴシック" charset="-128"/>
            </a:endParaRPr>
          </a:p>
          <a:p>
            <a:pPr marL="514350" indent="-514350"/>
            <a:r>
              <a:rPr lang="en-US" altLang="en-US" sz="2400">
                <a:ea typeface="ＭＳ Ｐゴシック" charset="-128"/>
              </a:rPr>
              <a:t>A user </a:t>
            </a:r>
            <a:r>
              <a:rPr lang="en-US" altLang="en-US" sz="2400" b="1">
                <a:ea typeface="ＭＳ Ｐゴシック" charset="-128"/>
              </a:rPr>
              <a:t>walking inside </a:t>
            </a:r>
            <a:r>
              <a:rPr lang="en-US" altLang="en-US" sz="2400">
                <a:ea typeface="ＭＳ Ｐゴシック" charset="-128"/>
              </a:rPr>
              <a:t>a </a:t>
            </a:r>
            <a:r>
              <a:rPr lang="en-US" altLang="en-US" sz="2400" b="1">
                <a:ea typeface="ＭＳ Ｐゴシック" charset="-128"/>
              </a:rPr>
              <a:t>Mall in Cyprus</a:t>
            </a:r>
          </a:p>
          <a:p>
            <a:pPr marL="914400" lvl="1" indent="-514350"/>
            <a:r>
              <a:rPr lang="en-US" altLang="en-US" sz="2000">
                <a:ea typeface="ＭＳ Ｐゴシック" charset="-128"/>
              </a:rPr>
              <a:t>Whenever the user </a:t>
            </a:r>
            <a:r>
              <a:rPr lang="en-US" altLang="en-US" sz="2000" b="1">
                <a:ea typeface="ＭＳ Ｐゴシック" charset="-128"/>
              </a:rPr>
              <a:t>enters a store</a:t>
            </a:r>
            <a:r>
              <a:rPr lang="en-US" altLang="en-US" sz="2000">
                <a:ea typeface="ＭＳ Ｐゴシック" charset="-128"/>
              </a:rPr>
              <a:t> the RSSI indicator falls </a:t>
            </a:r>
            <a:r>
              <a:rPr lang="en-US" altLang="en-US" sz="2000" b="1">
                <a:ea typeface="ＭＳ Ｐゴシック" charset="-128"/>
              </a:rPr>
              <a:t>below a connectivity </a:t>
            </a:r>
            <a:r>
              <a:rPr lang="en-US" altLang="en-US" sz="2000">
                <a:ea typeface="ＭＳ Ｐゴシック" charset="-128"/>
              </a:rPr>
              <a:t>threshold -</a:t>
            </a:r>
            <a:r>
              <a:rPr lang="en-US" altLang="en-US" sz="2000" b="1">
                <a:ea typeface="ＭＳ Ｐゴシック" charset="-128"/>
              </a:rPr>
              <a:t>85dBm. (-30dbM to -90dbM)</a:t>
            </a:r>
          </a:p>
          <a:p>
            <a:pPr marL="914400" lvl="1" indent="-514350"/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When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</a:rPr>
              <a:t>disconnected</a:t>
            </a:r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</a:rPr>
              <a:t>IIN can’t </a:t>
            </a:r>
            <a:r>
              <a:rPr lang="en-US" altLang="en-US" sz="2000">
                <a:solidFill>
                  <a:srgbClr val="FF0000"/>
                </a:solidFill>
                <a:ea typeface="ＭＳ Ｐゴシック" charset="-128"/>
              </a:rPr>
              <a:t>offer navigation anymore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2000" b="1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altLang="en-US" sz="2800" b="1">
                <a:ea typeface="ＭＳ Ｐゴシック" charset="-128"/>
              </a:rPr>
              <a:t>People</a:t>
            </a:r>
            <a:r>
              <a:rPr lang="en-US" altLang="en-US" sz="2800">
                <a:ea typeface="ＭＳ Ｐゴシック" charset="-128"/>
              </a:rPr>
              <a:t> spend </a:t>
            </a:r>
            <a:r>
              <a:rPr lang="en-US" altLang="en-US" sz="2800" b="1">
                <a:ea typeface="ＭＳ Ｐゴシック" charset="-128"/>
              </a:rPr>
              <a:t>80-90% </a:t>
            </a:r>
            <a:r>
              <a:rPr lang="en-US" altLang="en-US" sz="2800">
                <a:ea typeface="ＭＳ Ｐゴシック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altLang="en-US" sz="2800">
                <a:ea typeface="ＭＳ Ｐゴシック" charset="-128"/>
              </a:rPr>
              <a:t>&gt;</a:t>
            </a:r>
            <a:r>
              <a:rPr lang="en-US" altLang="en-US" sz="2800" b="1">
                <a:ea typeface="ＭＳ Ｐゴシック" charset="-128"/>
              </a:rPr>
              <a:t>85%</a:t>
            </a:r>
            <a:r>
              <a:rPr lang="en-US" altLang="en-US" sz="2800">
                <a:ea typeface="ＭＳ Ｐゴシック" charset="-128"/>
              </a:rPr>
              <a:t> </a:t>
            </a:r>
            <a:r>
              <a:rPr lang="en-US" altLang="en-US" sz="2800" b="1">
                <a:ea typeface="ＭＳ Ｐゴシック" charset="-128"/>
              </a:rPr>
              <a:t>of data </a:t>
            </a:r>
            <a:r>
              <a:rPr lang="en-US" altLang="en-US" sz="2800">
                <a:ea typeface="ＭＳ Ｐゴシック" charset="-128"/>
              </a:rPr>
              <a:t>and </a:t>
            </a:r>
            <a:r>
              <a:rPr lang="en-US" altLang="en-US" sz="2800" b="1">
                <a:ea typeface="ＭＳ Ｐゴシック" charset="-128"/>
              </a:rPr>
              <a:t>70% of voice </a:t>
            </a:r>
            <a:r>
              <a:rPr lang="en-US" altLang="en-US" sz="2800">
                <a:ea typeface="ＭＳ Ｐゴシック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8197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819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8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166938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Intermittent Connectivity</a:t>
            </a:r>
          </a:p>
        </p:txBody>
      </p:sp>
      <p:sp>
        <p:nvSpPr>
          <p:cNvPr id="30724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412875"/>
            <a:ext cx="3024187" cy="4968875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0727" name="Can 40"/>
          <p:cNvSpPr>
            <a:spLocks noChangeArrowheads="1"/>
          </p:cNvSpPr>
          <p:nvPr/>
        </p:nvSpPr>
        <p:spPr bwMode="auto">
          <a:xfrm>
            <a:off x="6443663" y="2276475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675" y="2060575"/>
            <a:ext cx="2089150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3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sp>
        <p:nvSpPr>
          <p:cNvPr id="30730" name="Rectangle 52"/>
          <p:cNvSpPr>
            <a:spLocks noChangeArrowheads="1"/>
          </p:cNvSpPr>
          <p:nvPr/>
        </p:nvSpPr>
        <p:spPr bwMode="auto">
          <a:xfrm>
            <a:off x="6588125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1" name="Rectangle 53"/>
          <p:cNvSpPr>
            <a:spLocks noChangeArrowheads="1"/>
          </p:cNvSpPr>
          <p:nvPr/>
        </p:nvSpPr>
        <p:spPr bwMode="auto">
          <a:xfrm>
            <a:off x="6877050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2" name="Rectangle 54"/>
          <p:cNvSpPr>
            <a:spLocks noChangeArrowheads="1"/>
          </p:cNvSpPr>
          <p:nvPr/>
        </p:nvSpPr>
        <p:spPr bwMode="auto">
          <a:xfrm>
            <a:off x="7164388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3" name="Rectangle 55"/>
          <p:cNvSpPr>
            <a:spLocks noChangeArrowheads="1"/>
          </p:cNvSpPr>
          <p:nvPr/>
        </p:nvSpPr>
        <p:spPr bwMode="auto">
          <a:xfrm>
            <a:off x="7451725" y="3313113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113" y="4868863"/>
            <a:ext cx="2017712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1413" y="530066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sym typeface="Wingdings" charset="2"/>
              </a:rPr>
              <a:t> </a:t>
            </a:r>
            <a:r>
              <a:rPr lang="en-US" altLang="en-US">
                <a:solidFill>
                  <a:srgbClr val="FF0000"/>
                </a:solidFill>
              </a:rPr>
              <a:t>Intermittent Connectivity</a:t>
            </a:r>
          </a:p>
        </p:txBody>
      </p:sp>
      <p:pic>
        <p:nvPicPr>
          <p:cNvPr id="3073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313" y="4365625"/>
            <a:ext cx="309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113" y="3573463"/>
            <a:ext cx="2089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775" y="3068638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Where-am-I?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68313" y="1196975"/>
            <a:ext cx="0" cy="1295400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68313" y="2492375"/>
            <a:ext cx="0" cy="187325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68313" y="436562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5400000">
            <a:off x="-269875" y="3157538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No Navigation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4300" y="3284538"/>
            <a:ext cx="50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028826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PreLoc</a:t>
            </a:r>
            <a:r>
              <a:rPr lang="en-US" dirty="0"/>
              <a:t> Navigation</a:t>
            </a:r>
          </a:p>
        </p:txBody>
      </p:sp>
      <p:sp>
        <p:nvSpPr>
          <p:cNvPr id="31748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12969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557338"/>
            <a:ext cx="3024187" cy="4824412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1751" name="Can 40"/>
          <p:cNvSpPr>
            <a:spLocks noChangeArrowheads="1"/>
          </p:cNvSpPr>
          <p:nvPr/>
        </p:nvSpPr>
        <p:spPr bwMode="auto">
          <a:xfrm>
            <a:off x="6443663" y="2781300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213" y="2060575"/>
            <a:ext cx="3168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2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sp>
        <p:nvSpPr>
          <p:cNvPr id="31754" name="Rectangle 52"/>
          <p:cNvSpPr>
            <a:spLocks noChangeArrowheads="1"/>
          </p:cNvSpPr>
          <p:nvPr/>
        </p:nvSpPr>
        <p:spPr bwMode="auto">
          <a:xfrm>
            <a:off x="6588125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5" name="Rectangle 53"/>
          <p:cNvSpPr>
            <a:spLocks noChangeArrowheads="1"/>
          </p:cNvSpPr>
          <p:nvPr/>
        </p:nvSpPr>
        <p:spPr bwMode="auto">
          <a:xfrm>
            <a:off x="6877050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6" name="Rectangle 54"/>
          <p:cNvSpPr>
            <a:spLocks noChangeArrowheads="1"/>
          </p:cNvSpPr>
          <p:nvPr/>
        </p:nvSpPr>
        <p:spPr bwMode="auto">
          <a:xfrm>
            <a:off x="7164388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7" name="Rectangle 55"/>
          <p:cNvSpPr>
            <a:spLocks noChangeArrowheads="1"/>
          </p:cNvSpPr>
          <p:nvPr/>
        </p:nvSpPr>
        <p:spPr bwMode="auto">
          <a:xfrm>
            <a:off x="7451725" y="3817938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84438" y="5157788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  <a:sym typeface="Wingdings" charset="2"/>
              </a:rPr>
              <a:t> </a:t>
            </a:r>
            <a:r>
              <a:rPr lang="en-US" altLang="en-US">
                <a:solidFill>
                  <a:srgbClr val="007A37"/>
                </a:solidFill>
              </a:rPr>
              <a:t>Intermittent Connectivity</a:t>
            </a:r>
          </a:p>
        </p:txBody>
      </p:sp>
      <p:pic>
        <p:nvPicPr>
          <p:cNvPr id="3176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7925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700338" y="5084763"/>
            <a:ext cx="3167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700338" y="45085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cxnSp>
        <p:nvCxnSpPr>
          <p:cNvPr id="31763" name="Straight Arrow Connector 24"/>
          <p:cNvCxnSpPr>
            <a:cxnSpLocks noChangeShapeType="1"/>
          </p:cNvCxnSpPr>
          <p:nvPr/>
        </p:nvCxnSpPr>
        <p:spPr bwMode="auto">
          <a:xfrm>
            <a:off x="755650" y="141287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TextBox 25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2988" y="2997200"/>
            <a:ext cx="504825" cy="431800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2988" y="5732463"/>
            <a:ext cx="504825" cy="433387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213" y="3500438"/>
            <a:ext cx="30241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675" y="2924175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chemeClr val="tx1"/>
                </a:solidFill>
              </a:rPr>
              <a:t>Prefetch </a:t>
            </a:r>
            <a:r>
              <a:rPr lang="en-US" altLang="en-US" sz="2400">
                <a:solidFill>
                  <a:schemeClr val="tx1"/>
                </a:solidFill>
              </a:rPr>
              <a:t>K </a:t>
            </a:r>
            <a:r>
              <a:rPr lang="en-US" altLang="en-US" sz="2400" b="0">
                <a:solidFill>
                  <a:schemeClr val="tx1"/>
                </a:solidFill>
              </a:rPr>
              <a:t>RM rows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67175" y="314166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755650" y="3141663"/>
            <a:ext cx="0" cy="1366837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755650" y="4508500"/>
            <a:ext cx="0" cy="13684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288" y="3500438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0000"/>
                </a:solidFill>
              </a:rPr>
              <a:t>Localize from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PreLoc Partitioning Step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0" y="6453188"/>
            <a:ext cx="38989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1584325"/>
          </a:xfrm>
        </p:spPr>
        <p:txBody>
          <a:bodyPr/>
          <a:lstStyle/>
          <a:p>
            <a:r>
              <a:rPr lang="en-US" altLang="en-US" sz="2400" b="1">
                <a:ea typeface="ＭＳ Ｐゴシック" charset="-128"/>
              </a:rPr>
              <a:t>Why?</a:t>
            </a:r>
            <a:r>
              <a:rPr lang="en-US" altLang="en-US" sz="2400">
                <a:ea typeface="ＭＳ Ｐゴシック" charset="-128"/>
              </a:rPr>
              <a:t> RM might contain many points (45K in CSUCY!).</a:t>
            </a:r>
          </a:p>
          <a:p>
            <a:r>
              <a:rPr lang="en-US" altLang="en-US" sz="2400" b="1">
                <a:ea typeface="ＭＳ Ｐゴシック" charset="-128"/>
              </a:rPr>
              <a:t>Action: </a:t>
            </a:r>
            <a:r>
              <a:rPr lang="en-US" altLang="en-US" sz="2400">
                <a:ea typeface="ＭＳ Ｐゴシック" charset="-128"/>
              </a:rPr>
              <a:t>The objective of this step is to </a:t>
            </a:r>
            <a:r>
              <a:rPr lang="en-US" altLang="en-US" sz="2400" b="1">
                <a:ea typeface="ＭＳ Ｐゴシック" charset="-128"/>
              </a:rPr>
              <a:t>cluster</a:t>
            </a:r>
            <a:r>
              <a:rPr lang="en-US" altLang="en-US" sz="2400">
                <a:ea typeface="ＭＳ Ｐゴシック" charset="-128"/>
              </a:rPr>
              <a:t> these into </a:t>
            </a:r>
            <a:r>
              <a:rPr lang="en-US" altLang="en-US" sz="2400" b="1">
                <a:ea typeface="ＭＳ Ｐゴシック" charset="-128"/>
              </a:rPr>
              <a:t>groups </a:t>
            </a:r>
            <a:r>
              <a:rPr lang="en-US" altLang="en-US" sz="2400">
                <a:ea typeface="ＭＳ Ｐゴシック" charset="-128"/>
              </a:rPr>
              <a:t>so that they are </a:t>
            </a:r>
            <a:r>
              <a:rPr lang="en-US" altLang="en-US" sz="2400" b="1">
                <a:ea typeface="ＭＳ Ｐゴシック" charset="-128"/>
              </a:rPr>
              <a:t>easier to prefetch</a:t>
            </a:r>
            <a:r>
              <a:rPr lang="en-US" altLang="en-US" sz="2400">
                <a:ea typeface="ＭＳ Ｐゴシック" charset="-128"/>
              </a:rPr>
              <a:t>.</a:t>
            </a:r>
          </a:p>
          <a:p>
            <a:r>
              <a:rPr lang="en-US" altLang="en-US" sz="2400">
                <a:ea typeface="ＭＳ Ｐゴシック" charset="-128"/>
              </a:rPr>
              <a:t>K-Means simple well-established clustering algorithm.</a:t>
            </a:r>
          </a:p>
          <a:p>
            <a:pPr lvl="1"/>
            <a:r>
              <a:rPr lang="en-US" altLang="en-US" sz="2000">
                <a:ea typeface="ＭＳ Ｐゴシック" charset="-128"/>
              </a:rPr>
              <a:t>Operation: Random Centroids (C), Add to Closest C, Re-adjust C</a:t>
            </a:r>
          </a:p>
          <a:p>
            <a:pPr lvl="1"/>
            <a:r>
              <a:rPr lang="en-US" altLang="en-US" sz="2000" b="1">
                <a:solidFill>
                  <a:srgbClr val="FF0000"/>
                </a:solidFill>
                <a:ea typeface="ＭＳ Ｐゴシック" charset="-128"/>
              </a:rPr>
              <a:t>Re-adjusting Centroids expensive quadratic complexity </a:t>
            </a:r>
            <a:r>
              <a:rPr lang="en-US" altLang="en-US" sz="2000" b="1">
                <a:solidFill>
                  <a:srgbClr val="FF0000"/>
                </a:solidFill>
                <a:ea typeface="ＭＳ Ｐゴシック" charset="-128"/>
                <a:sym typeface="Wingdings" charset="2"/>
              </a:rPr>
              <a:t></a:t>
            </a:r>
            <a:endParaRPr lang="en-US" altLang="en-US" sz="2000" b="1">
              <a:solidFill>
                <a:srgbClr val="FF0000"/>
              </a:solidFill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en-US" sz="2000">
              <a:ea typeface="ＭＳ Ｐゴシック" charset="-128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48063"/>
            <a:ext cx="705643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71550" y="3475038"/>
            <a:ext cx="6985000" cy="2808287"/>
            <a:chOff x="971600" y="3356992"/>
            <a:chExt cx="6984776" cy="2808312"/>
          </a:xfrm>
        </p:grpSpPr>
        <p:sp>
          <p:nvSpPr>
            <p:cNvPr id="33799" name="Oval 279"/>
            <p:cNvSpPr>
              <a:spLocks noChangeArrowheads="1"/>
            </p:cNvSpPr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0" name="Oval 280"/>
            <p:cNvSpPr>
              <a:spLocks noChangeArrowheads="1"/>
            </p:cNvSpPr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1" name="Oval 268"/>
            <p:cNvSpPr>
              <a:spLocks noChangeArrowheads="1"/>
            </p:cNvSpPr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2" name="Oval 269"/>
            <p:cNvSpPr>
              <a:spLocks noChangeArrowheads="1"/>
            </p:cNvSpPr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3" name="Oval 270"/>
            <p:cNvSpPr>
              <a:spLocks noChangeArrowheads="1"/>
            </p:cNvSpPr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4" name="Oval 271"/>
            <p:cNvSpPr>
              <a:spLocks noChangeArrowheads="1"/>
            </p:cNvSpPr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5" name="Oval 273"/>
            <p:cNvSpPr>
              <a:spLocks noChangeArrowheads="1"/>
            </p:cNvSpPr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6" name="Oval 275"/>
            <p:cNvSpPr>
              <a:spLocks noChangeArrowheads="1"/>
            </p:cNvSpPr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7" name="Oval 276"/>
            <p:cNvSpPr>
              <a:spLocks noChangeArrowheads="1"/>
            </p:cNvSpPr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8" name="Oval 277"/>
            <p:cNvSpPr>
              <a:spLocks noChangeArrowheads="1"/>
            </p:cNvSpPr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09" name="Oval 278"/>
            <p:cNvSpPr>
              <a:spLocks noChangeArrowheads="1"/>
            </p:cNvSpPr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0" name="Oval 281"/>
            <p:cNvSpPr>
              <a:spLocks noChangeArrowheads="1"/>
            </p:cNvSpPr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1" name="Oval 282"/>
            <p:cNvSpPr>
              <a:spLocks noChangeArrowheads="1"/>
            </p:cNvSpPr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2" name="Oval 283"/>
            <p:cNvSpPr>
              <a:spLocks noChangeArrowheads="1"/>
            </p:cNvSpPr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3" name="Oval 284"/>
            <p:cNvSpPr>
              <a:spLocks noChangeArrowheads="1"/>
            </p:cNvSpPr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4" name="Oval 285"/>
            <p:cNvSpPr>
              <a:spLocks noChangeArrowheads="1"/>
            </p:cNvSpPr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5" name="Oval 286"/>
            <p:cNvSpPr>
              <a:spLocks noChangeArrowheads="1"/>
            </p:cNvSpPr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6" name="Oval 287"/>
            <p:cNvSpPr>
              <a:spLocks noChangeArrowheads="1"/>
            </p:cNvSpPr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7" name="Oval 288"/>
            <p:cNvSpPr>
              <a:spLocks noChangeArrowheads="1"/>
            </p:cNvSpPr>
            <p:nvPr/>
          </p:nvSpPr>
          <p:spPr bwMode="auto">
            <a:xfrm>
              <a:off x="7308304" y="5517232"/>
              <a:ext cx="648072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8" name="Oval 289"/>
            <p:cNvSpPr>
              <a:spLocks noChangeArrowheads="1"/>
            </p:cNvSpPr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19" name="Oval 290"/>
            <p:cNvSpPr>
              <a:spLocks noChangeArrowheads="1"/>
            </p:cNvSpPr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0" name="Oval 291"/>
            <p:cNvSpPr>
              <a:spLocks noChangeArrowheads="1"/>
            </p:cNvSpPr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1" name="Oval 292"/>
            <p:cNvSpPr>
              <a:spLocks noChangeArrowheads="1"/>
            </p:cNvSpPr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2" name="Oval 293"/>
            <p:cNvSpPr>
              <a:spLocks noChangeArrowheads="1"/>
            </p:cNvSpPr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3" name="Oval 294"/>
            <p:cNvSpPr>
              <a:spLocks noChangeArrowheads="1"/>
            </p:cNvSpPr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4" name="Oval 295"/>
            <p:cNvSpPr>
              <a:spLocks noChangeArrowheads="1"/>
            </p:cNvSpPr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5" name="Oval 296"/>
            <p:cNvSpPr>
              <a:spLocks noChangeArrowheads="1"/>
            </p:cNvSpPr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6" name="Oval 297"/>
            <p:cNvSpPr>
              <a:spLocks noChangeArrowheads="1"/>
            </p:cNvSpPr>
            <p:nvPr/>
          </p:nvSpPr>
          <p:spPr bwMode="auto">
            <a:xfrm>
              <a:off x="971600" y="5661248"/>
              <a:ext cx="648072" cy="50405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7" name="Oval 298"/>
            <p:cNvSpPr>
              <a:spLocks noChangeArrowheads="1"/>
            </p:cNvSpPr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8" name="Oval 299"/>
            <p:cNvSpPr>
              <a:spLocks noChangeArrowheads="1"/>
            </p:cNvSpPr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29" name="Oval 300"/>
            <p:cNvSpPr>
              <a:spLocks noChangeArrowheads="1"/>
            </p:cNvSpPr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30" name="Oval 301"/>
            <p:cNvSpPr>
              <a:spLocks noChangeArrowheads="1"/>
            </p:cNvSpPr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31" name="Oval 302"/>
            <p:cNvSpPr>
              <a:spLocks noChangeArrowheads="1"/>
            </p:cNvSpPr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3832" name="Oval 303"/>
            <p:cNvSpPr>
              <a:spLocks noChangeArrowheads="1"/>
            </p:cNvSpPr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PreLoc Partitioning Step</a:t>
            </a: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0" y="6453188"/>
            <a:ext cx="38989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1584325"/>
          </a:xfrm>
        </p:spPr>
        <p:txBody>
          <a:bodyPr/>
          <a:lstStyle/>
          <a:p>
            <a:r>
              <a:rPr lang="en-US" altLang="en-US" sz="2400">
                <a:ea typeface="ＭＳ Ｐゴシック" charset="-128"/>
              </a:rPr>
              <a:t>We use the </a:t>
            </a:r>
            <a:r>
              <a:rPr lang="en-US" altLang="en-US" sz="2400" b="1">
                <a:solidFill>
                  <a:schemeClr val="accent2"/>
                </a:solidFill>
                <a:ea typeface="ＭＳ Ｐゴシック" charset="-128"/>
              </a:rPr>
              <a:t>Bradley-Fayyad-Reina (BFR)* </a:t>
            </a:r>
            <a:r>
              <a:rPr lang="en-US" altLang="en-US" sz="2400">
                <a:ea typeface="ＭＳ Ｐゴシック" charset="-128"/>
              </a:rPr>
              <a:t>algorithm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A </a:t>
            </a:r>
            <a:r>
              <a:rPr lang="en-US" altLang="en-US" sz="2400" b="1">
                <a:ea typeface="ＭＳ Ｐゴシック" charset="-128"/>
              </a:rPr>
              <a:t>variant of k-means </a:t>
            </a:r>
            <a:r>
              <a:rPr lang="en-US" altLang="en-US" sz="2400">
                <a:ea typeface="ＭＳ Ｐゴシック" charset="-128"/>
              </a:rPr>
              <a:t>designated for </a:t>
            </a:r>
            <a:r>
              <a:rPr lang="en-US" altLang="en-US" sz="2400" b="1">
                <a:ea typeface="ＭＳ Ｐゴシック" charset="-128"/>
              </a:rPr>
              <a:t>large datasets.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Instead of </a:t>
            </a:r>
            <a:r>
              <a:rPr lang="en-US" altLang="en-US" sz="2400" b="1">
                <a:ea typeface="ＭＳ Ｐゴシック" charset="-128"/>
              </a:rPr>
              <a:t>computing L</a:t>
            </a:r>
            <a:r>
              <a:rPr lang="en-US" altLang="en-US" sz="2400" b="1" baseline="-25000">
                <a:ea typeface="ＭＳ Ｐゴシック" charset="-128"/>
              </a:rPr>
              <a:t>2</a:t>
            </a:r>
            <a:r>
              <a:rPr lang="en-US" altLang="en-US" sz="2400">
                <a:ea typeface="ＭＳ Ｐゴシック" charset="-128"/>
              </a:rPr>
              <a:t> distance of point </a:t>
            </a:r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p</a:t>
            </a:r>
            <a:r>
              <a:rPr lang="en-US" altLang="en-US" sz="2400">
                <a:ea typeface="ＭＳ Ｐゴシック" charset="-128"/>
              </a:rPr>
              <a:t> against centroid, as in k-means, it computes the </a:t>
            </a:r>
            <a:r>
              <a:rPr lang="en-US" altLang="en-US" sz="2400" b="1">
                <a:ea typeface="ＭＳ Ｐゴシック" charset="-128"/>
              </a:rPr>
              <a:t>Mahalanobis distance (</a:t>
            </a:r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dist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charset="-128"/>
              </a:rPr>
              <a:t>Mah</a:t>
            </a:r>
            <a:r>
              <a:rPr lang="en-US" altLang="en-US" sz="2400">
                <a:ea typeface="ＭＳ Ｐゴシック" charset="-128"/>
              </a:rPr>
              <a:t>) against some </a:t>
            </a:r>
            <a:r>
              <a:rPr lang="en-US" altLang="en-US" sz="2400" b="1">
                <a:ea typeface="ＭＳ Ｐゴシック" charset="-128"/>
              </a:rPr>
              <a:t>set</a:t>
            </a:r>
            <a:r>
              <a:rPr lang="en-US" altLang="en-US" sz="2400">
                <a:ea typeface="ＭＳ Ｐゴシック" charset="-128"/>
              </a:rPr>
              <a:t> </a:t>
            </a:r>
            <a:r>
              <a:rPr lang="en-US" altLang="en-US" sz="2400" b="1">
                <a:ea typeface="ＭＳ Ｐゴシック" charset="-128"/>
              </a:rPr>
              <a:t>statistics </a:t>
            </a:r>
            <a:r>
              <a:rPr lang="el-GR" altLang="en-US" sz="2400" b="1">
                <a:ea typeface="ＭＳ Ｐゴシック" charset="-128"/>
              </a:rPr>
              <a:t>(μ, σ)</a:t>
            </a:r>
            <a:r>
              <a:rPr lang="en-US" altLang="en-US" sz="2400">
                <a:ea typeface="ＭＳ Ｐゴシック" charset="-128"/>
              </a:rPr>
              <a:t>.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In BFR if </a:t>
            </a:r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dist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charset="-128"/>
              </a:rPr>
              <a:t>Mah</a:t>
            </a:r>
            <a:r>
              <a:rPr lang="en-US" altLang="en-US" sz="2400">
                <a:ea typeface="ＭＳ Ｐゴシック" charset="-128"/>
              </a:rPr>
              <a:t> is less than a </a:t>
            </a:r>
            <a:r>
              <a:rPr lang="en-US" altLang="en-US" sz="2400" b="1">
                <a:ea typeface="ＭＳ Ｐゴシック" charset="-128"/>
              </a:rPr>
              <a:t>threshold</a:t>
            </a:r>
            <a:r>
              <a:rPr lang="en-US" altLang="en-US" sz="2400">
                <a:ea typeface="ＭＳ Ｐゴシック" charset="-128"/>
              </a:rPr>
              <a:t> add </a:t>
            </a:r>
            <a:r>
              <a:rPr lang="en-US" altLang="en-US" sz="2400" b="1">
                <a:ea typeface="ＭＳ Ｐゴシック" charset="-128"/>
              </a:rPr>
              <a:t>to set</a:t>
            </a:r>
            <a:r>
              <a:rPr lang="en-US" altLang="en-US" sz="2400">
                <a:ea typeface="ＭＳ Ｐゴシック" charset="-128"/>
              </a:rPr>
              <a:t>, else retain to possibly shape new clusters.</a:t>
            </a:r>
          </a:p>
          <a:p>
            <a:pPr lvl="1"/>
            <a:r>
              <a:rPr lang="en-US" altLang="en-US" sz="2400" b="1">
                <a:solidFill>
                  <a:srgbClr val="007A37"/>
                </a:solidFill>
                <a:ea typeface="ＭＳ Ｐゴシック" charset="-128"/>
              </a:rPr>
              <a:t>Advantage: </a:t>
            </a:r>
            <a:r>
              <a:rPr lang="en-US" altLang="en-US" sz="2400">
                <a:solidFill>
                  <a:srgbClr val="007A37"/>
                </a:solidFill>
                <a:ea typeface="ＭＳ Ｐゴシック" charset="-128"/>
              </a:rPr>
              <a:t>Less centroid computations! Points are traversed only once which is fast for big data!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995738" y="4508500"/>
            <a:ext cx="2592387" cy="20161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>
                <a:solidFill>
                  <a:srgbClr val="FF0000"/>
                </a:solidFill>
              </a:rPr>
              <a:t>μ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508625" y="5013325"/>
            <a:ext cx="35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</a:rPr>
              <a:t>σ</a:t>
            </a:r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>
            <a:off x="5435600" y="5589588"/>
            <a:ext cx="72072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4572000" y="4724400"/>
            <a:ext cx="144463" cy="1444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4067175" y="5589588"/>
            <a:ext cx="144463" cy="142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4787900" y="6021388"/>
            <a:ext cx="144463" cy="1444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5435600" y="5013325"/>
            <a:ext cx="144463" cy="1444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292725" y="5876925"/>
            <a:ext cx="142875" cy="1444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6443663" y="5373688"/>
            <a:ext cx="144462" cy="142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5651500" y="6237288"/>
            <a:ext cx="144463" cy="1444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508625" y="4581525"/>
            <a:ext cx="142875" cy="142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5940425" y="5661025"/>
            <a:ext cx="144463" cy="1444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4716463" y="5300663"/>
            <a:ext cx="142875" cy="1444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042988" y="5127625"/>
            <a:ext cx="865187" cy="57626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27088" y="5775325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Point (p)</a:t>
            </a:r>
          </a:p>
        </p:txBody>
      </p:sp>
      <p:cxnSp>
        <p:nvCxnSpPr>
          <p:cNvPr id="88" name="Straight Arrow Connector 87"/>
          <p:cNvCxnSpPr>
            <a:cxnSpLocks noChangeShapeType="1"/>
            <a:stCxn id="84" idx="3"/>
          </p:cNvCxnSpPr>
          <p:nvPr/>
        </p:nvCxnSpPr>
        <p:spPr bwMode="auto">
          <a:xfrm>
            <a:off x="1908175" y="5414963"/>
            <a:ext cx="3168650" cy="10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268538" y="4724400"/>
            <a:ext cx="1798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0" i="1">
                <a:solidFill>
                  <a:srgbClr val="FF0000"/>
                </a:solidFill>
              </a:rPr>
              <a:t>dist</a:t>
            </a:r>
            <a:r>
              <a:rPr lang="en-US" altLang="en-US" b="0" i="1" baseline="-25000">
                <a:solidFill>
                  <a:srgbClr val="FF0000"/>
                </a:solidFill>
              </a:rPr>
              <a:t>Mah</a:t>
            </a:r>
          </a:p>
        </p:txBody>
      </p:sp>
      <p:sp>
        <p:nvSpPr>
          <p:cNvPr id="2071" name="Rectangle 91"/>
          <p:cNvSpPr>
            <a:spLocks noChangeArrowheads="1"/>
          </p:cNvSpPr>
          <p:nvPr/>
        </p:nvSpPr>
        <p:spPr bwMode="auto">
          <a:xfrm>
            <a:off x="684213" y="6237288"/>
            <a:ext cx="7885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chemeClr val="tx1"/>
                </a:solidFill>
              </a:rPr>
              <a:t>Scaling Clustering Algorithms to Large Databases.</a:t>
            </a:r>
            <a:r>
              <a:rPr lang="el-GR" altLang="en-US" sz="1400" b="0">
                <a:solidFill>
                  <a:schemeClr val="tx1"/>
                </a:solidFill>
              </a:rPr>
              <a:t>. </a:t>
            </a:r>
            <a:r>
              <a:rPr lang="en-US" altLang="en-US" sz="1400" b="0">
                <a:solidFill>
                  <a:schemeClr val="tx1"/>
                </a:solidFill>
              </a:rPr>
              <a:t>PS Bradley, UM Fayyad, C Reina - KDD, 1998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804025" y="4868863"/>
            <a:ext cx="2232025" cy="1152525"/>
            <a:chOff x="6804248" y="4437112"/>
            <a:chExt cx="2232248" cy="1152128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804248" y="4509120"/>
            <a:ext cx="215808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4" imgW="1091878" imgH="444247" progId="Equation.3">
                    <p:embed/>
                  </p:oleObj>
                </mc:Choice>
                <mc:Fallback>
                  <p:oleObj name="Equation" r:id="rId4" imgW="1091878" imgH="444247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4509120"/>
                          <a:ext cx="2158082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5" name="Rectangle 93"/>
            <p:cNvSpPr>
              <a:spLocks noChangeArrowheads="1"/>
            </p:cNvSpPr>
            <p:nvPr/>
          </p:nvSpPr>
          <p:spPr bwMode="auto">
            <a:xfrm>
              <a:off x="6804248" y="4437112"/>
              <a:ext cx="2232248" cy="11521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4500563" y="4868863"/>
            <a:ext cx="1655762" cy="12239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07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263" y="5013325"/>
            <a:ext cx="2362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/>
      <p:bldP spid="91" grpId="0"/>
      <p:bldP spid="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70564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PreLoc Selection Step</a:t>
            </a: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0" y="6453188"/>
            <a:ext cx="38989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80400" cy="1584325"/>
          </a:xfrm>
        </p:spPr>
        <p:txBody>
          <a:bodyPr/>
          <a:lstStyle/>
          <a:p>
            <a:r>
              <a:rPr lang="en-US" altLang="en-US" sz="2400">
                <a:ea typeface="ＭＳ Ｐゴシック" charset="-128"/>
              </a:rPr>
              <a:t>The </a:t>
            </a:r>
            <a:r>
              <a:rPr lang="en-US" altLang="en-US" sz="2400" b="1">
                <a:ea typeface="ＭＳ Ｐゴシック" charset="-128"/>
              </a:rPr>
              <a:t>Selection Step </a:t>
            </a:r>
            <a:r>
              <a:rPr lang="en-US" altLang="en-US" sz="2400">
                <a:ea typeface="ＭＳ Ｐゴシック" charset="-128"/>
              </a:rPr>
              <a:t>aims to </a:t>
            </a:r>
            <a:r>
              <a:rPr lang="en-US" altLang="en-US" sz="2400" b="1">
                <a:ea typeface="ＭＳ Ｐゴシック" charset="-128"/>
              </a:rPr>
              <a:t>sequence</a:t>
            </a:r>
            <a:r>
              <a:rPr lang="en-US" altLang="en-US" sz="2400">
                <a:ea typeface="ＭＳ Ｐゴシック" charset="-128"/>
              </a:rPr>
              <a:t> the </a:t>
            </a:r>
            <a:r>
              <a:rPr lang="en-US" altLang="en-US" sz="2400" b="1">
                <a:ea typeface="ＭＳ Ｐゴシック" charset="-128"/>
              </a:rPr>
              <a:t>retrieval</a:t>
            </a:r>
            <a:r>
              <a:rPr lang="en-US" altLang="en-US" sz="2400">
                <a:ea typeface="ＭＳ Ｐゴシック" charset="-128"/>
              </a:rPr>
              <a:t> of </a:t>
            </a:r>
            <a:r>
              <a:rPr lang="en-US" altLang="en-US" sz="2400" b="1">
                <a:ea typeface="ＭＳ Ｐゴシック" charset="-128"/>
              </a:rPr>
              <a:t>clusters</a:t>
            </a:r>
            <a:r>
              <a:rPr lang="en-US" altLang="en-US" sz="2400">
                <a:ea typeface="ＭＳ Ｐゴシック" charset="-128"/>
              </a:rPr>
              <a:t>, such that the </a:t>
            </a:r>
            <a:r>
              <a:rPr lang="en-US" altLang="en-US" sz="2400" b="1">
                <a:ea typeface="ＭＳ Ｐゴシック" charset="-128"/>
              </a:rPr>
              <a:t>most important clusters </a:t>
            </a:r>
            <a:r>
              <a:rPr lang="en-US" altLang="en-US" sz="2400">
                <a:ea typeface="ＭＳ Ｐゴシック" charset="-128"/>
              </a:rPr>
              <a:t>are downloaded first.</a:t>
            </a:r>
          </a:p>
          <a:p>
            <a:r>
              <a:rPr lang="en-US" altLang="en-US" sz="2400" b="1">
                <a:solidFill>
                  <a:srgbClr val="FF0000"/>
                </a:solidFill>
                <a:ea typeface="ＭＳ Ｐゴシック" charset="-128"/>
              </a:rPr>
              <a:t>Question: </a:t>
            </a:r>
            <a:r>
              <a:rPr lang="en-US" altLang="en-US" sz="2400">
                <a:ea typeface="ＭＳ Ｐゴシック" charset="-128"/>
              </a:rPr>
              <a:t>Which </a:t>
            </a:r>
            <a:r>
              <a:rPr lang="en-US" altLang="en-US" sz="2400" b="1">
                <a:ea typeface="ＭＳ Ｐゴシック" charset="-128"/>
              </a:rPr>
              <a:t>clusters</a:t>
            </a:r>
            <a:r>
              <a:rPr lang="en-US" altLang="en-US" sz="2400">
                <a:ea typeface="ＭＳ Ｐゴシック" charset="-128"/>
              </a:rPr>
              <a:t> should a user </a:t>
            </a:r>
            <a:r>
              <a:rPr lang="en-US" altLang="en-US" sz="2400" b="1">
                <a:ea typeface="ＭＳ Ｐゴシック" charset="-128"/>
              </a:rPr>
              <a:t>download</a:t>
            </a:r>
            <a:r>
              <a:rPr lang="en-US" altLang="en-US" sz="2400">
                <a:ea typeface="ＭＳ Ｐゴシック" charset="-128"/>
              </a:rPr>
              <a:t> at a </a:t>
            </a:r>
            <a:r>
              <a:rPr lang="en-US" altLang="en-US" sz="2400" b="1">
                <a:ea typeface="ＭＳ Ｐゴシック" charset="-128"/>
              </a:rPr>
              <a:t>certain</a:t>
            </a:r>
            <a:r>
              <a:rPr lang="en-US" altLang="en-US" sz="2400">
                <a:ea typeface="ＭＳ Ｐゴシック" charset="-128"/>
              </a:rPr>
              <a:t> </a:t>
            </a:r>
            <a:r>
              <a:rPr lang="en-US" altLang="en-US" sz="2400" b="1">
                <a:ea typeface="ＭＳ Ｐゴシック" charset="-128"/>
              </a:rPr>
              <a:t>position</a:t>
            </a:r>
            <a:r>
              <a:rPr lang="en-US" altLang="en-US" sz="2400">
                <a:ea typeface="ＭＳ Ｐゴシック" charset="-128"/>
              </a:rPr>
              <a:t> if Wi-Fi </a:t>
            </a:r>
            <a:r>
              <a:rPr lang="en-US" altLang="en-US" sz="2400" b="1">
                <a:ea typeface="ＭＳ Ｐゴシック" charset="-128"/>
              </a:rPr>
              <a:t>not available </a:t>
            </a:r>
            <a:r>
              <a:rPr lang="en-US" altLang="en-US" sz="2400">
                <a:ea typeface="ＭＳ Ｐゴシック" charset="-128"/>
              </a:rPr>
              <a:t>next?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PreLoc </a:t>
            </a:r>
            <a:r>
              <a:rPr lang="en-US" altLang="en-US" sz="2400" b="1">
                <a:ea typeface="ＭＳ Ｐゴシック" charset="-128"/>
              </a:rPr>
              <a:t>prioritizes </a:t>
            </a:r>
            <a:r>
              <a:rPr lang="en-US" altLang="en-US" sz="2400">
                <a:ea typeface="ＭＳ Ｐゴシック" charset="-128"/>
              </a:rPr>
              <a:t> the download of </a:t>
            </a:r>
            <a:r>
              <a:rPr lang="en-US" altLang="en-US" sz="2400" b="1">
                <a:ea typeface="ＭＳ Ｐゴシック" charset="-128"/>
              </a:rPr>
              <a:t>RM</a:t>
            </a:r>
            <a:r>
              <a:rPr lang="en-US" altLang="en-US" sz="2400">
                <a:ea typeface="ＭＳ Ｐゴシック" charset="-128"/>
              </a:rPr>
              <a:t> entries using </a:t>
            </a:r>
            <a:r>
              <a:rPr lang="en-US" altLang="en-US" sz="2400" b="1">
                <a:ea typeface="ＭＳ Ｐゴシック" charset="-128"/>
              </a:rPr>
              <a:t>historic traces </a:t>
            </a:r>
            <a:r>
              <a:rPr lang="en-US" altLang="en-US" sz="2400">
                <a:ea typeface="ＭＳ Ｐゴシック" charset="-128"/>
              </a:rPr>
              <a:t>of user inside the building !!!</a:t>
            </a:r>
          </a:p>
          <a:p>
            <a:pPr lvl="1"/>
            <a:endParaRPr lang="en-US" altLang="en-US" sz="2000">
              <a:ea typeface="ＭＳ Ｐゴシック" charset="-128"/>
            </a:endParaRPr>
          </a:p>
        </p:txBody>
      </p:sp>
      <p:sp>
        <p:nvSpPr>
          <p:cNvPr id="34822" name="Oval 279"/>
          <p:cNvSpPr>
            <a:spLocks noChangeArrowheads="1"/>
          </p:cNvSpPr>
          <p:nvPr/>
        </p:nvSpPr>
        <p:spPr bwMode="auto">
          <a:xfrm>
            <a:off x="3203575" y="3644900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3" name="Oval 280"/>
          <p:cNvSpPr>
            <a:spLocks noChangeArrowheads="1"/>
          </p:cNvSpPr>
          <p:nvPr/>
        </p:nvSpPr>
        <p:spPr bwMode="auto">
          <a:xfrm>
            <a:off x="3635375" y="3573463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4" name="Oval 268"/>
          <p:cNvSpPr>
            <a:spLocks noChangeArrowheads="1"/>
          </p:cNvSpPr>
          <p:nvPr/>
        </p:nvSpPr>
        <p:spPr bwMode="auto">
          <a:xfrm>
            <a:off x="2916238" y="5589588"/>
            <a:ext cx="576262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5" name="Oval 269"/>
          <p:cNvSpPr>
            <a:spLocks noChangeArrowheads="1"/>
          </p:cNvSpPr>
          <p:nvPr/>
        </p:nvSpPr>
        <p:spPr bwMode="auto">
          <a:xfrm>
            <a:off x="3419475" y="5516563"/>
            <a:ext cx="5762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6" name="Oval 270"/>
          <p:cNvSpPr>
            <a:spLocks noChangeArrowheads="1"/>
          </p:cNvSpPr>
          <p:nvPr/>
        </p:nvSpPr>
        <p:spPr bwMode="auto">
          <a:xfrm>
            <a:off x="3348038" y="5805488"/>
            <a:ext cx="647700" cy="3603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7" name="Oval 271"/>
          <p:cNvSpPr>
            <a:spLocks noChangeArrowheads="1"/>
          </p:cNvSpPr>
          <p:nvPr/>
        </p:nvSpPr>
        <p:spPr bwMode="auto">
          <a:xfrm>
            <a:off x="3348038" y="5013325"/>
            <a:ext cx="719137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8" name="Oval 273"/>
          <p:cNvSpPr>
            <a:spLocks noChangeArrowheads="1"/>
          </p:cNvSpPr>
          <p:nvPr/>
        </p:nvSpPr>
        <p:spPr bwMode="auto">
          <a:xfrm>
            <a:off x="3059113" y="4652963"/>
            <a:ext cx="504825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29" name="Oval 275"/>
          <p:cNvSpPr>
            <a:spLocks noChangeArrowheads="1"/>
          </p:cNvSpPr>
          <p:nvPr/>
        </p:nvSpPr>
        <p:spPr bwMode="auto">
          <a:xfrm>
            <a:off x="3563938" y="4437063"/>
            <a:ext cx="4318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0" name="Oval 276"/>
          <p:cNvSpPr>
            <a:spLocks noChangeArrowheads="1"/>
          </p:cNvSpPr>
          <p:nvPr/>
        </p:nvSpPr>
        <p:spPr bwMode="auto">
          <a:xfrm>
            <a:off x="2987675" y="4076700"/>
            <a:ext cx="504825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1" name="Oval 277"/>
          <p:cNvSpPr>
            <a:spLocks noChangeArrowheads="1"/>
          </p:cNvSpPr>
          <p:nvPr/>
        </p:nvSpPr>
        <p:spPr bwMode="auto">
          <a:xfrm>
            <a:off x="4356100" y="3860800"/>
            <a:ext cx="431800" cy="5762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2" name="Oval 278"/>
          <p:cNvSpPr>
            <a:spLocks noChangeArrowheads="1"/>
          </p:cNvSpPr>
          <p:nvPr/>
        </p:nvSpPr>
        <p:spPr bwMode="auto">
          <a:xfrm>
            <a:off x="3779838" y="4149725"/>
            <a:ext cx="576262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3" name="Oval 281"/>
          <p:cNvSpPr>
            <a:spLocks noChangeArrowheads="1"/>
          </p:cNvSpPr>
          <p:nvPr/>
        </p:nvSpPr>
        <p:spPr bwMode="auto">
          <a:xfrm>
            <a:off x="3419475" y="4005263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4" name="Oval 282"/>
          <p:cNvSpPr>
            <a:spLocks noChangeArrowheads="1"/>
          </p:cNvSpPr>
          <p:nvPr/>
        </p:nvSpPr>
        <p:spPr bwMode="auto">
          <a:xfrm>
            <a:off x="3132138" y="4292600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5" name="Oval 283"/>
          <p:cNvSpPr>
            <a:spLocks noChangeArrowheads="1"/>
          </p:cNvSpPr>
          <p:nvPr/>
        </p:nvSpPr>
        <p:spPr bwMode="auto">
          <a:xfrm>
            <a:off x="5292725" y="40767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6" name="Oval 284"/>
          <p:cNvSpPr>
            <a:spLocks noChangeArrowheads="1"/>
          </p:cNvSpPr>
          <p:nvPr/>
        </p:nvSpPr>
        <p:spPr bwMode="auto">
          <a:xfrm>
            <a:off x="6732588" y="3860800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7" name="Oval 285"/>
          <p:cNvSpPr>
            <a:spLocks noChangeArrowheads="1"/>
          </p:cNvSpPr>
          <p:nvPr/>
        </p:nvSpPr>
        <p:spPr bwMode="auto">
          <a:xfrm>
            <a:off x="7380288" y="3860800"/>
            <a:ext cx="576262" cy="9366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8" name="Oval 286"/>
          <p:cNvSpPr>
            <a:spLocks noChangeArrowheads="1"/>
          </p:cNvSpPr>
          <p:nvPr/>
        </p:nvSpPr>
        <p:spPr bwMode="auto">
          <a:xfrm>
            <a:off x="7524750" y="48688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9" name="Oval 287"/>
          <p:cNvSpPr>
            <a:spLocks noChangeArrowheads="1"/>
          </p:cNvSpPr>
          <p:nvPr/>
        </p:nvSpPr>
        <p:spPr bwMode="auto">
          <a:xfrm>
            <a:off x="7667625" y="5300663"/>
            <a:ext cx="649288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0" name="Oval 288"/>
          <p:cNvSpPr>
            <a:spLocks noChangeArrowheads="1"/>
          </p:cNvSpPr>
          <p:nvPr/>
        </p:nvSpPr>
        <p:spPr bwMode="auto">
          <a:xfrm>
            <a:off x="7740650" y="5732463"/>
            <a:ext cx="6477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1" name="Oval 289"/>
          <p:cNvSpPr>
            <a:spLocks noChangeArrowheads="1"/>
          </p:cNvSpPr>
          <p:nvPr/>
        </p:nvSpPr>
        <p:spPr bwMode="auto">
          <a:xfrm>
            <a:off x="5795963" y="5157788"/>
            <a:ext cx="360362" cy="863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2" name="Oval 290"/>
          <p:cNvSpPr>
            <a:spLocks noChangeArrowheads="1"/>
          </p:cNvSpPr>
          <p:nvPr/>
        </p:nvSpPr>
        <p:spPr bwMode="auto">
          <a:xfrm>
            <a:off x="5651500" y="4724400"/>
            <a:ext cx="649288" cy="4333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3" name="Oval 291"/>
          <p:cNvSpPr>
            <a:spLocks noChangeArrowheads="1"/>
          </p:cNvSpPr>
          <p:nvPr/>
        </p:nvSpPr>
        <p:spPr bwMode="auto">
          <a:xfrm>
            <a:off x="6156325" y="48688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4" name="Oval 292"/>
          <p:cNvSpPr>
            <a:spLocks noChangeArrowheads="1"/>
          </p:cNvSpPr>
          <p:nvPr/>
        </p:nvSpPr>
        <p:spPr bwMode="auto">
          <a:xfrm>
            <a:off x="6156325" y="5300663"/>
            <a:ext cx="360363" cy="7921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5" name="Oval 293"/>
          <p:cNvSpPr>
            <a:spLocks noChangeArrowheads="1"/>
          </p:cNvSpPr>
          <p:nvPr/>
        </p:nvSpPr>
        <p:spPr bwMode="auto">
          <a:xfrm>
            <a:off x="5651500" y="4365625"/>
            <a:ext cx="649288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6" name="Oval 294"/>
          <p:cNvSpPr>
            <a:spLocks noChangeArrowheads="1"/>
          </p:cNvSpPr>
          <p:nvPr/>
        </p:nvSpPr>
        <p:spPr bwMode="auto">
          <a:xfrm>
            <a:off x="6227763" y="4437063"/>
            <a:ext cx="3603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7" name="Oval 295"/>
          <p:cNvSpPr>
            <a:spLocks noChangeArrowheads="1"/>
          </p:cNvSpPr>
          <p:nvPr/>
        </p:nvSpPr>
        <p:spPr bwMode="auto">
          <a:xfrm>
            <a:off x="6011863" y="4149725"/>
            <a:ext cx="7207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8" name="Oval 296"/>
          <p:cNvSpPr>
            <a:spLocks noChangeArrowheads="1"/>
          </p:cNvSpPr>
          <p:nvPr/>
        </p:nvSpPr>
        <p:spPr bwMode="auto">
          <a:xfrm>
            <a:off x="5724525" y="3716338"/>
            <a:ext cx="6477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49" name="Oval 297"/>
          <p:cNvSpPr>
            <a:spLocks noChangeArrowheads="1"/>
          </p:cNvSpPr>
          <p:nvPr/>
        </p:nvSpPr>
        <p:spPr bwMode="auto">
          <a:xfrm>
            <a:off x="1403350" y="5876925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0" name="Oval 298"/>
          <p:cNvSpPr>
            <a:spLocks noChangeArrowheads="1"/>
          </p:cNvSpPr>
          <p:nvPr/>
        </p:nvSpPr>
        <p:spPr bwMode="auto">
          <a:xfrm>
            <a:off x="1547813" y="5516563"/>
            <a:ext cx="215900" cy="43338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1" name="Oval 299"/>
          <p:cNvSpPr>
            <a:spLocks noChangeArrowheads="1"/>
          </p:cNvSpPr>
          <p:nvPr/>
        </p:nvSpPr>
        <p:spPr bwMode="auto">
          <a:xfrm>
            <a:off x="1619250" y="4797425"/>
            <a:ext cx="215900" cy="7921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2" name="Oval 300"/>
          <p:cNvSpPr>
            <a:spLocks noChangeArrowheads="1"/>
          </p:cNvSpPr>
          <p:nvPr/>
        </p:nvSpPr>
        <p:spPr bwMode="auto">
          <a:xfrm>
            <a:off x="1908175" y="4149725"/>
            <a:ext cx="215900" cy="7921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3" name="Oval 301"/>
          <p:cNvSpPr>
            <a:spLocks noChangeArrowheads="1"/>
          </p:cNvSpPr>
          <p:nvPr/>
        </p:nvSpPr>
        <p:spPr bwMode="auto">
          <a:xfrm>
            <a:off x="2700338" y="3789363"/>
            <a:ext cx="287337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4" name="Oval 302"/>
          <p:cNvSpPr>
            <a:spLocks noChangeArrowheads="1"/>
          </p:cNvSpPr>
          <p:nvPr/>
        </p:nvSpPr>
        <p:spPr bwMode="auto">
          <a:xfrm>
            <a:off x="2339975" y="3860800"/>
            <a:ext cx="4318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5" name="Oval 303"/>
          <p:cNvSpPr>
            <a:spLocks noChangeArrowheads="1"/>
          </p:cNvSpPr>
          <p:nvPr/>
        </p:nvSpPr>
        <p:spPr bwMode="auto">
          <a:xfrm>
            <a:off x="1979613" y="3789363"/>
            <a:ext cx="4318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2" name="5-Point Star 41"/>
          <p:cNvSpPr/>
          <p:nvPr/>
        </p:nvSpPr>
        <p:spPr bwMode="auto">
          <a:xfrm>
            <a:off x="1619250" y="3860800"/>
            <a:ext cx="288925" cy="360363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95288" y="3697288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FF"/>
                </a:solidFill>
              </a:rPr>
              <a:t>User Current Location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79613" y="3789363"/>
            <a:ext cx="2808287" cy="719137"/>
            <a:chOff x="1979712" y="3789040"/>
            <a:chExt cx="2808312" cy="720080"/>
          </a:xfrm>
        </p:grpSpPr>
        <p:sp>
          <p:nvSpPr>
            <p:cNvPr id="34864" name="Oval 46"/>
            <p:cNvSpPr>
              <a:spLocks noChangeArrowheads="1"/>
            </p:cNvSpPr>
            <p:nvPr/>
          </p:nvSpPr>
          <p:spPr bwMode="auto">
            <a:xfrm>
              <a:off x="2987824" y="4077072"/>
              <a:ext cx="504056" cy="360040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65" name="Oval 47"/>
            <p:cNvSpPr>
              <a:spLocks noChangeArrowheads="1"/>
            </p:cNvSpPr>
            <p:nvPr/>
          </p:nvSpPr>
          <p:spPr bwMode="auto">
            <a:xfrm>
              <a:off x="4355976" y="3861048"/>
              <a:ext cx="432048" cy="576064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66" name="Oval 48"/>
            <p:cNvSpPr>
              <a:spLocks noChangeArrowheads="1"/>
            </p:cNvSpPr>
            <p:nvPr/>
          </p:nvSpPr>
          <p:spPr bwMode="auto">
            <a:xfrm>
              <a:off x="3779912" y="4149080"/>
              <a:ext cx="576064" cy="28803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67" name="Oval 49"/>
            <p:cNvSpPr>
              <a:spLocks noChangeArrowheads="1"/>
            </p:cNvSpPr>
            <p:nvPr/>
          </p:nvSpPr>
          <p:spPr bwMode="auto">
            <a:xfrm>
              <a:off x="3419872" y="4005064"/>
              <a:ext cx="432048" cy="432048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68" name="Oval 50"/>
            <p:cNvSpPr>
              <a:spLocks noChangeArrowheads="1"/>
            </p:cNvSpPr>
            <p:nvPr/>
          </p:nvSpPr>
          <p:spPr bwMode="auto">
            <a:xfrm>
              <a:off x="2699792" y="3789040"/>
              <a:ext cx="288032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69" name="Oval 51"/>
            <p:cNvSpPr>
              <a:spLocks noChangeArrowheads="1"/>
            </p:cNvSpPr>
            <p:nvPr/>
          </p:nvSpPr>
          <p:spPr bwMode="auto">
            <a:xfrm>
              <a:off x="2339752" y="3861048"/>
              <a:ext cx="432048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4870" name="Oval 52"/>
            <p:cNvSpPr>
              <a:spLocks noChangeArrowheads="1"/>
            </p:cNvSpPr>
            <p:nvPr/>
          </p:nvSpPr>
          <p:spPr bwMode="auto">
            <a:xfrm>
              <a:off x="1979712" y="3789040"/>
              <a:ext cx="432048" cy="648072"/>
            </a:xfrm>
            <a:prstGeom prst="ellips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132138" y="4292600"/>
            <a:ext cx="431800" cy="431800"/>
          </a:xfrm>
          <a:prstGeom prst="ellipse">
            <a:avLst/>
          </a:prstGeom>
          <a:noFill/>
          <a:ln w="38100">
            <a:solidFill>
              <a:srgbClr val="007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3059113" y="4652963"/>
            <a:ext cx="504825" cy="647700"/>
          </a:xfrm>
          <a:prstGeom prst="ellipse">
            <a:avLst/>
          </a:prstGeom>
          <a:noFill/>
          <a:ln w="38100">
            <a:solidFill>
              <a:srgbClr val="007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660525" y="4005263"/>
            <a:ext cx="4664075" cy="2166937"/>
          </a:xfrm>
          <a:custGeom>
            <a:avLst/>
            <a:gdLst>
              <a:gd name="T0" fmla="*/ 92075 w 4664075"/>
              <a:gd name="T1" fmla="*/ 1585363 h 2282825"/>
              <a:gd name="T2" fmla="*/ 644525 w 4664075"/>
              <a:gd name="T3" fmla="*/ 209470 h 2282825"/>
              <a:gd name="T4" fmla="*/ 3959236 w 4664075"/>
              <a:gd name="T5" fmla="*/ 328538 h 2282825"/>
              <a:gd name="T6" fmla="*/ 4664075 w 4664075"/>
              <a:gd name="T7" fmla="*/ 1413377 h 2282825"/>
              <a:gd name="T8" fmla="*/ 0 60000 65536"/>
              <a:gd name="T9" fmla="*/ 0 60000 65536"/>
              <a:gd name="T10" fmla="*/ 0 60000 65536"/>
              <a:gd name="T11" fmla="*/ 0 60000 65536"/>
              <a:gd name="T12" fmla="*/ 0 w 4664075"/>
              <a:gd name="T13" fmla="*/ 0 h 2282825"/>
              <a:gd name="T14" fmla="*/ 4664075 w 4664075"/>
              <a:gd name="T15" fmla="*/ 2282825 h 2282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4075" h="2282825">
                <a:moveTo>
                  <a:pt x="92075" y="2282825"/>
                </a:moveTo>
                <a:cubicBezTo>
                  <a:pt x="46037" y="1443037"/>
                  <a:pt x="0" y="603250"/>
                  <a:pt x="644525" y="301625"/>
                </a:cubicBezTo>
                <a:cubicBezTo>
                  <a:pt x="1289050" y="0"/>
                  <a:pt x="3289300" y="184150"/>
                  <a:pt x="3959225" y="473075"/>
                </a:cubicBezTo>
                <a:cubicBezTo>
                  <a:pt x="4629150" y="762000"/>
                  <a:pt x="4422775" y="2105025"/>
                  <a:pt x="4664075" y="203517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600575" y="3740150"/>
            <a:ext cx="3336925" cy="2968625"/>
          </a:xfrm>
          <a:custGeom>
            <a:avLst/>
            <a:gdLst>
              <a:gd name="T0" fmla="*/ 276225 w 3336925"/>
              <a:gd name="T1" fmla="*/ 2355851 h 2968625"/>
              <a:gd name="T2" fmla="*/ 409575 w 3336925"/>
              <a:gd name="T3" fmla="*/ 298450 h 2968625"/>
              <a:gd name="T4" fmla="*/ 2733675 w 3336925"/>
              <a:gd name="T5" fmla="*/ 565150 h 2968625"/>
              <a:gd name="T6" fmla="*/ 3305175 w 3336925"/>
              <a:gd name="T7" fmla="*/ 2279651 h 2968625"/>
              <a:gd name="T8" fmla="*/ 0 60000 65536"/>
              <a:gd name="T9" fmla="*/ 0 60000 65536"/>
              <a:gd name="T10" fmla="*/ 0 60000 65536"/>
              <a:gd name="T11" fmla="*/ 0 60000 65536"/>
              <a:gd name="T12" fmla="*/ 0 w 3336925"/>
              <a:gd name="T13" fmla="*/ 0 h 2968625"/>
              <a:gd name="T14" fmla="*/ 3336925 w 3336925"/>
              <a:gd name="T15" fmla="*/ 2968625 h 296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6925" h="2968625">
                <a:moveTo>
                  <a:pt x="276225" y="2355850"/>
                </a:moveTo>
                <a:cubicBezTo>
                  <a:pt x="138112" y="1476375"/>
                  <a:pt x="0" y="596900"/>
                  <a:pt x="409575" y="298450"/>
                </a:cubicBezTo>
                <a:cubicBezTo>
                  <a:pt x="819150" y="0"/>
                  <a:pt x="2251075" y="234950"/>
                  <a:pt x="2733675" y="565150"/>
                </a:cubicBezTo>
                <a:cubicBezTo>
                  <a:pt x="3216275" y="895350"/>
                  <a:pt x="3336925" y="2968625"/>
                  <a:pt x="3305175" y="2279650"/>
                </a:cubicBezTo>
              </a:path>
            </a:pathLst>
          </a:custGeom>
          <a:noFill/>
          <a:ln w="38100" cap="flat" cmpd="sng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1979613" y="4076700"/>
            <a:ext cx="1584325" cy="1296988"/>
          </a:xfrm>
          <a:custGeom>
            <a:avLst/>
            <a:gdLst>
              <a:gd name="T0" fmla="*/ 2760938 w 1409700"/>
              <a:gd name="T1" fmla="*/ 76974 h 2076450"/>
              <a:gd name="T2" fmla="*/ 3192337 w 1409700"/>
              <a:gd name="T3" fmla="*/ 1412 h 2076450"/>
              <a:gd name="T4" fmla="*/ 3192337 w 1409700"/>
              <a:gd name="T5" fmla="*/ 1412 h 2076450"/>
              <a:gd name="T6" fmla="*/ 215698 w 1409700"/>
              <a:gd name="T7" fmla="*/ 0 h 2076450"/>
              <a:gd name="T8" fmla="*/ 0 60000 65536"/>
              <a:gd name="T9" fmla="*/ 0 60000 65536"/>
              <a:gd name="T10" fmla="*/ 0 60000 65536"/>
              <a:gd name="T11" fmla="*/ 0 60000 65536"/>
              <a:gd name="T12" fmla="*/ 0 w 1409700"/>
              <a:gd name="T13" fmla="*/ 0 h 2076450"/>
              <a:gd name="T14" fmla="*/ 1409700 w 1409700"/>
              <a:gd name="T15" fmla="*/ 2076450 h 2076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9700" h="2076450">
                <a:moveTo>
                  <a:pt x="1219200" y="2076450"/>
                </a:moveTo>
                <a:lnTo>
                  <a:pt x="1409700" y="38100"/>
                </a:lnTo>
                <a:cubicBezTo>
                  <a:pt x="1190625" y="31750"/>
                  <a:pt x="0" y="171450"/>
                  <a:pt x="9525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 animBg="1"/>
      <p:bldP spid="57" grpId="0" animBg="1"/>
      <p:bldP spid="55" grpId="0" animBg="1"/>
      <p:bldP spid="58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Presentation Outline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altLang="en-US" sz="4400">
                <a:solidFill>
                  <a:schemeClr val="bg2"/>
                </a:solidFill>
                <a:ea typeface="ＭＳ Ｐゴシック" charset="-128"/>
              </a:rPr>
              <a:t>Introduction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>
                <a:solidFill>
                  <a:schemeClr val="bg2"/>
                </a:solidFill>
                <a:ea typeface="ＭＳ Ｐゴシック" charset="-128"/>
              </a:rPr>
              <a:t>Location Accuracy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>
                <a:solidFill>
                  <a:schemeClr val="bg2"/>
                </a:solidFill>
                <a:ea typeface="ＭＳ Ｐゴシック" charset="-128"/>
              </a:rPr>
              <a:t>IEEE MDM’12, ACM IPSN’14, ACM IPSN’15, IEEE IC’16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>
                <a:solidFill>
                  <a:schemeClr val="bg2"/>
                </a:solidFill>
                <a:ea typeface="ＭＳ Ｐゴシック" charset="-128"/>
              </a:rPr>
              <a:t>Location Prefetching 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3200">
                <a:solidFill>
                  <a:schemeClr val="bg2"/>
                </a:solidFill>
                <a:ea typeface="ＭＳ Ｐゴシック" charset="-128"/>
              </a:rPr>
              <a:t>IEEE MDM’15</a:t>
            </a:r>
          </a:p>
          <a:p>
            <a:pPr marL="514350" indent="-514350">
              <a:lnSpc>
                <a:spcPct val="90000"/>
              </a:lnSpc>
            </a:pPr>
            <a:r>
              <a:rPr lang="en-US" altLang="en-US" sz="4400" b="1">
                <a:solidFill>
                  <a:srgbClr val="FF0000"/>
                </a:solidFill>
                <a:ea typeface="ＭＳ Ｐゴシック" charset="-128"/>
              </a:rPr>
              <a:t>Future Challenges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altLang="en-US" sz="4000" b="1">
                <a:solidFill>
                  <a:srgbClr val="FF0000"/>
                </a:solidFill>
                <a:ea typeface="ＭＳ Ｐゴシック" charset="-128"/>
              </a:rPr>
              <a:t>IEEE TKDE’15</a:t>
            </a:r>
          </a:p>
          <a:p>
            <a:pPr marL="914400" lvl="1" indent="-514350">
              <a:lnSpc>
                <a:spcPct val="90000"/>
              </a:lnSpc>
            </a:pPr>
            <a:endParaRPr lang="en-US" altLang="en-US" sz="4000" b="1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4978400" cy="5073650"/>
          </a:xfrm>
        </p:spPr>
        <p:txBody>
          <a:bodyPr/>
          <a:lstStyle/>
          <a:p>
            <a:pPr marL="347663" indent="-347663"/>
            <a:r>
              <a:rPr lang="en-US" altLang="en-US" sz="2400">
                <a:ea typeface="ＭＳ Ｐゴシック" charset="-128"/>
              </a:rPr>
              <a:t>Massively </a:t>
            </a:r>
            <a:r>
              <a:rPr lang="en-US" altLang="en-US" sz="2400" b="1">
                <a:ea typeface="ＭＳ Ｐゴシック" charset="-128"/>
              </a:rPr>
              <a:t>process </a:t>
            </a:r>
            <a:r>
              <a:rPr lang="en-US" altLang="en-US" sz="2400">
                <a:ea typeface="ＭＳ Ｐゴシック" charset="-128"/>
              </a:rPr>
              <a:t>RSS log  traces to generate a valuable Radiomap</a:t>
            </a:r>
            <a:endParaRPr lang="en-US" altLang="en-US" sz="2000">
              <a:ea typeface="ＭＳ Ｐゴシック" charset="-128"/>
            </a:endParaRPr>
          </a:p>
          <a:p>
            <a:pPr marL="347663" indent="-347663"/>
            <a:r>
              <a:rPr lang="en-US" altLang="en-US" sz="2400">
                <a:ea typeface="ＭＳ Ｐゴシック" charset="-128"/>
              </a:rPr>
              <a:t>Processing current logs in Anyplace for a single building takes </a:t>
            </a:r>
            <a:r>
              <a:rPr lang="en-US" altLang="en-US" sz="2400" b="1">
                <a:ea typeface="ＭＳ Ｐゴシック" charset="-128"/>
              </a:rPr>
              <a:t>several minutes</a:t>
            </a:r>
            <a:r>
              <a:rPr lang="en-US" altLang="en-US" sz="2400">
                <a:ea typeface="ＭＳ Ｐゴシック" charset="-128"/>
              </a:rPr>
              <a:t>!</a:t>
            </a:r>
          </a:p>
          <a:p>
            <a:pPr marL="347663" indent="-347663"/>
            <a:r>
              <a:rPr lang="en-US" altLang="en-US" sz="2400">
                <a:ea typeface="ＭＳ Ｐゴシック" charset="-128"/>
              </a:rPr>
              <a:t>Challenges in MapReduce: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Collect Statistics (count, RSSI mean and standard deviation)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Remove Outlier Values.</a:t>
            </a:r>
          </a:p>
          <a:p>
            <a:pPr marL="914400" lvl="1" indent="-514350"/>
            <a:r>
              <a:rPr lang="en-US" altLang="en-US" sz="2400">
                <a:ea typeface="ＭＳ Ｐゴシック" charset="-128"/>
              </a:rPr>
              <a:t>Handle Diversity Issues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529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3600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6" name="Straight Arrow Connector 10"/>
          <p:cNvCxnSpPr>
            <a:cxnSpLocks noChangeShapeType="1"/>
          </p:cNvCxnSpPr>
          <p:nvPr/>
        </p:nvCxnSpPr>
        <p:spPr bwMode="auto">
          <a:xfrm>
            <a:off x="7019925" y="3644900"/>
            <a:ext cx="0" cy="5048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5845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0" dirty="0">
                <a:ea typeface="ＭＳ Ｐゴシック" pitchFamily="34" charset="-128"/>
              </a:rPr>
              <a:t>Big-Data Challenges</a:t>
            </a:r>
            <a:endParaRPr lang="en-GB" sz="4000" b="0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33463"/>
            <a:ext cx="4402138" cy="5073650"/>
          </a:xfrm>
        </p:spPr>
        <p:txBody>
          <a:bodyPr/>
          <a:lstStyle/>
          <a:p>
            <a:pPr marL="347663" indent="-347663"/>
            <a:r>
              <a:rPr lang="en-US" altLang="en-US" sz="2800" b="1">
                <a:ea typeface="ＭＳ Ｐゴシック" charset="-128"/>
              </a:rPr>
              <a:t>Quality: </a:t>
            </a:r>
            <a:r>
              <a:rPr lang="en-US" altLang="en-US" sz="2800">
                <a:ea typeface="ＭＳ Ｐゴシック" charset="-128"/>
              </a:rPr>
              <a:t>Unreliable Crowdsourcers, Multi-device Issues, Hardware Outliers, Temporal Decay, etc.</a:t>
            </a:r>
          </a:p>
          <a:p>
            <a:pPr marL="747713" lvl="1" indent="-347663"/>
            <a:r>
              <a:rPr lang="en-US" altLang="en-US" sz="2400" b="1" i="1">
                <a:ea typeface="ＭＳ Ｐゴシック" charset="-128"/>
              </a:rPr>
              <a:t>Remark: </a:t>
            </a:r>
            <a:r>
              <a:rPr lang="en-US" altLang="en-US" sz="2400" i="1">
                <a:ea typeface="ＭＳ Ｐゴシック" charset="-128"/>
              </a:rPr>
              <a:t>There is a Linear Relation between RSS values of devices.</a:t>
            </a:r>
          </a:p>
          <a:p>
            <a:pPr marL="747713" lvl="1" indent="-347663"/>
            <a:r>
              <a:rPr lang="en-US" altLang="en-US" sz="2400" b="1" i="1">
                <a:ea typeface="ＭＳ Ｐゴシック" charset="-128"/>
              </a:rPr>
              <a:t>Challenge: </a:t>
            </a:r>
            <a:r>
              <a:rPr lang="en-US" altLang="en-US" sz="2400" i="1">
                <a:ea typeface="ＭＳ Ｐゴシック" charset="-128"/>
              </a:rPr>
              <a:t>Can we exploit this to align reported RSS values?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04900"/>
            <a:ext cx="403225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5570538"/>
            <a:ext cx="8064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0"/>
              <a:t>"Crowdsourced Indoor Localization for Diverse Devices through Radiomap Fusion", C. Laoudias, D. Zeinalipour-Yazti and C. G. Panayiotou, "Proceedings of the 4th Intl. Conference on Indoor Positioning and Indoor Navigation" (IPIN '13), Montbeliard-Belfort France, 2013. </a:t>
            </a:r>
            <a:endParaRPr lang="en-US" altLang="en-US" sz="2400" b="0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39020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0" dirty="0" err="1">
                <a:ea typeface="ＭＳ Ｐゴシック" pitchFamily="34" charset="-128"/>
              </a:rPr>
              <a:t>Crowdsourcing</a:t>
            </a:r>
            <a:r>
              <a:rPr lang="en-US" sz="3600" b="0" dirty="0">
                <a:ea typeface="ＭＳ Ｐゴシック" pitchFamily="34" charset="-128"/>
              </a:rPr>
              <a:t> Challenges</a:t>
            </a:r>
            <a:endParaRPr lang="en-GB" sz="3600" b="0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Modeling Challenges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altLang="en-US" sz="2400">
                <a:ea typeface="ＭＳ Ｐゴシック" charset="-128"/>
              </a:rPr>
              <a:t>Indoor spaces exhibit </a:t>
            </a:r>
            <a:r>
              <a:rPr lang="en-US" altLang="en-US" sz="2400" b="1">
                <a:ea typeface="ＭＳ Ｐゴシック" charset="-128"/>
              </a:rPr>
              <a:t>complex topologies</a:t>
            </a:r>
            <a:r>
              <a:rPr lang="en-US" altLang="en-US" sz="2400">
                <a:ea typeface="ＭＳ Ｐゴシック" charset="-128"/>
              </a:rPr>
              <a:t>. They are composed of entities that are unique to indoor settings: </a:t>
            </a:r>
          </a:p>
          <a:p>
            <a:pPr marL="914400" lvl="1" indent="-514350"/>
            <a:r>
              <a:rPr lang="en-US" altLang="en-US" sz="2000">
                <a:ea typeface="ＭＳ Ｐゴシック" charset="-128"/>
              </a:rPr>
              <a:t>e.g., </a:t>
            </a:r>
            <a:r>
              <a:rPr lang="en-US" altLang="en-US" sz="2000" b="1">
                <a:ea typeface="ＭＳ Ｐゴシック" charset="-128"/>
              </a:rPr>
              <a:t>rooms</a:t>
            </a:r>
            <a:r>
              <a:rPr lang="en-US" altLang="en-US" sz="2000">
                <a:ea typeface="ＭＳ Ｐゴシック" charset="-128"/>
              </a:rPr>
              <a:t> and </a:t>
            </a:r>
            <a:r>
              <a:rPr lang="en-US" altLang="en-US" sz="2000" b="1">
                <a:ea typeface="ＭＳ Ｐゴシック" charset="-128"/>
              </a:rPr>
              <a:t>hallways</a:t>
            </a:r>
            <a:r>
              <a:rPr lang="en-US" altLang="en-US" sz="2000">
                <a:ea typeface="ＭＳ Ｐゴシック" charset="-128"/>
              </a:rPr>
              <a:t> that are connected by doors.</a:t>
            </a:r>
          </a:p>
          <a:p>
            <a:pPr marL="914400" lvl="1" indent="-514350"/>
            <a:r>
              <a:rPr lang="en-US" altLang="en-US" sz="1800">
                <a:ea typeface="ＭＳ Ｐゴシック" charset="-128"/>
              </a:rPr>
              <a:t>Conventional Euclidean distances are inapplicable in indoor space, e.g., </a:t>
            </a:r>
            <a:r>
              <a:rPr lang="en-US" altLang="en-US" sz="2000" i="1">
                <a:ea typeface="ＭＳ Ｐゴシック" charset="-128"/>
              </a:rPr>
              <a:t>NN of p1 is p2 not p3.</a:t>
            </a:r>
          </a:p>
          <a:p>
            <a:pPr marL="914400" lvl="1" indent="-514350"/>
            <a:endParaRPr lang="en-US" altLang="en-US" sz="2000">
              <a:ea typeface="ＭＳ Ｐゴシック" charset="-128"/>
            </a:endParaRPr>
          </a:p>
          <a:p>
            <a:pPr marL="514350" indent="-514350"/>
            <a:endParaRPr lang="en-US" altLang="en-US" sz="2400">
              <a:ea typeface="ＭＳ Ｐゴシック" charset="-128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41894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3"/>
          <p:cNvSpPr txBox="1">
            <a:spLocks noChangeArrowheads="1"/>
          </p:cNvSpPr>
          <p:nvPr/>
        </p:nvSpPr>
        <p:spPr bwMode="auto">
          <a:xfrm>
            <a:off x="1547813" y="60213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0"/>
              <a:t>Jensen et. al. 2010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27538" y="3787775"/>
            <a:ext cx="431800" cy="5048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" name="Picture 7" descr="indoorG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3886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5516563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IndoorGML by OGC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Location Privacy Challenges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altLang="en-US" sz="2800">
                <a:ea typeface="ＭＳ Ｐゴシック" charset="-128"/>
              </a:rPr>
              <a:t>An IIN Service can continuously </a:t>
            </a:r>
            <a:r>
              <a:rPr lang="en-US" altLang="en-US" sz="2800" b="1">
                <a:ea typeface="ＭＳ Ｐゴシック" charset="-128"/>
              </a:rPr>
              <a:t>“know” (surveil, track or monitor) </a:t>
            </a:r>
            <a:r>
              <a:rPr lang="en-US" altLang="en-US" sz="2800">
                <a:ea typeface="ＭＳ Ｐゴシック" charset="-128"/>
              </a:rPr>
              <a:t>the location of a user while serving them.</a:t>
            </a: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800" b="1">
                <a:ea typeface="ＭＳ Ｐゴシック" charset="-128"/>
              </a:rPr>
              <a:t>Location tracking</a:t>
            </a:r>
            <a:r>
              <a:rPr lang="en-US" altLang="en-US" sz="2800">
                <a:ea typeface="ＭＳ Ｐゴシック" charset="-128"/>
              </a:rPr>
              <a:t> is unethical and can even be illegal if it is carried out without the explicit user consent. </a:t>
            </a: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800" b="1">
                <a:ea typeface="ＭＳ Ｐゴシック" charset="-128"/>
              </a:rPr>
              <a:t>Imminent privacy threat</a:t>
            </a:r>
            <a:r>
              <a:rPr lang="en-US" altLang="en-US" sz="2800">
                <a:ea typeface="ＭＳ Ｐゴシック" charset="-128"/>
              </a:rPr>
              <a:t>, with greater impact that other </a:t>
            </a:r>
            <a:r>
              <a:rPr lang="en-US" altLang="en-US" sz="2800" b="1">
                <a:ea typeface="ＭＳ Ｐゴシック" charset="-128"/>
              </a:rPr>
              <a:t>privacy </a:t>
            </a:r>
            <a:r>
              <a:rPr lang="en-US" altLang="en-US" sz="2800">
                <a:ea typeface="ＭＳ Ｐゴシック" charset="-128"/>
              </a:rPr>
              <a:t>concerns, as it can occur at a very </a:t>
            </a:r>
            <a:r>
              <a:rPr lang="en-US" altLang="en-US" sz="2800" b="1">
                <a:ea typeface="ＭＳ Ｐゴシック" charset="-128"/>
              </a:rPr>
              <a:t>fine granularity</a:t>
            </a:r>
            <a:r>
              <a:rPr lang="en-US" altLang="en-US" sz="2800">
                <a:ea typeface="ＭＳ Ｐゴシック" charset="-128"/>
              </a:rPr>
              <a:t>. It reveals: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400">
                <a:ea typeface="ＭＳ Ｐゴシック" charset="-128"/>
              </a:rPr>
              <a:t>The stores / products of interest in a mall.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400">
                <a:ea typeface="ＭＳ Ｐゴシック" charset="-128"/>
              </a:rPr>
              <a:t>The book shelves of interest in a library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400">
                <a:ea typeface="ＭＳ Ｐゴシック" charset="-128"/>
              </a:rPr>
              <a:t>Artifacts observed in a museum, etc.</a:t>
            </a:r>
            <a:endParaRPr lang="en-US" altLang="en-US" sz="1600" baseline="3000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Localization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altLang="en-US" sz="2400">
                <a:ea typeface="ＭＳ Ｐゴシック" charset="-128"/>
              </a:rPr>
              <a:t>Modern trend in Localization are </a:t>
            </a:r>
            <a:r>
              <a:rPr lang="en-US" altLang="en-US" sz="2400" b="1" i="1">
                <a:solidFill>
                  <a:schemeClr val="accent2"/>
                </a:solidFill>
                <a:ea typeface="ＭＳ Ｐゴシック" charset="-128"/>
              </a:rPr>
              <a:t>Internet-based Indoor Navigation (IIN) </a:t>
            </a:r>
            <a:r>
              <a:rPr lang="en-US" altLang="en-US" sz="2400">
                <a:ea typeface="ＭＳ Ｐゴシック" charset="-128"/>
              </a:rPr>
              <a:t>services founded on </a:t>
            </a:r>
            <a:r>
              <a:rPr lang="en-US" altLang="en-US" sz="2400" b="1">
                <a:ea typeface="ＭＳ Ｐゴシック" charset="-128"/>
              </a:rPr>
              <a:t>measurements</a:t>
            </a:r>
            <a:r>
              <a:rPr lang="en-US" altLang="en-US" sz="2400">
                <a:ea typeface="ＭＳ Ｐゴシック" charset="-128"/>
              </a:rPr>
              <a:t> collected by </a:t>
            </a:r>
            <a:r>
              <a:rPr lang="en-US" altLang="en-US" sz="2400" b="1">
                <a:ea typeface="ＭＳ Ｐゴシック" charset="-128"/>
              </a:rPr>
              <a:t>smart devices.</a:t>
            </a:r>
          </a:p>
          <a:p>
            <a:r>
              <a:rPr lang="en-US" altLang="en-US" sz="2400" b="1">
                <a:ea typeface="ＭＳ Ｐゴシック" charset="-128"/>
              </a:rPr>
              <a:t>Technologies: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50825" y="2681288"/>
            <a:ext cx="446563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Wi-Fi APs, Cellular Towers, other stationary antennas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IMU Data </a:t>
            </a:r>
            <a:r>
              <a:rPr lang="en-US" altLang="en-US" sz="2000" b="0">
                <a:solidFill>
                  <a:schemeClr val="tx1"/>
                </a:solidFill>
              </a:rPr>
              <a:t>(Gyroscope, Accelerometers, Digital Compass)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Magnetic Field Sensors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Beacons</a:t>
            </a:r>
            <a:r>
              <a:rPr lang="en-US" altLang="en-US" sz="2000" b="0">
                <a:solidFill>
                  <a:schemeClr val="tx1"/>
                </a:solidFill>
              </a:rPr>
              <a:t> (BLE Beacons, RFID Active &amp; Passive Beacons)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000">
                <a:solidFill>
                  <a:schemeClr val="tx1"/>
                </a:solidFill>
              </a:rPr>
              <a:t>Sound</a:t>
            </a:r>
            <a:r>
              <a:rPr lang="en-US" altLang="en-US" sz="2000" b="0">
                <a:solidFill>
                  <a:schemeClr val="tx1"/>
                </a:solidFill>
              </a:rPr>
              <a:t> (Microphone)</a:t>
            </a:r>
            <a:r>
              <a:rPr lang="en-US" altLang="en-US" sz="2000">
                <a:solidFill>
                  <a:schemeClr val="tx1"/>
                </a:solidFill>
              </a:rPr>
              <a:t>, Light</a:t>
            </a:r>
            <a:r>
              <a:rPr lang="en-US" altLang="en-US" sz="2000" b="0">
                <a:solidFill>
                  <a:schemeClr val="tx1"/>
                </a:solidFill>
              </a:rPr>
              <a:t> (Light Sensor),</a:t>
            </a:r>
            <a:r>
              <a:rPr lang="en-US" altLang="en-US" sz="2000">
                <a:solidFill>
                  <a:schemeClr val="tx1"/>
                </a:solidFill>
              </a:rPr>
              <a:t> …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1397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96188" y="3500438"/>
            <a:ext cx="1368425" cy="1395412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013325"/>
            <a:ext cx="4521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1665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15144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00"/>
            <a:ext cx="14033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500438"/>
            <a:ext cx="15017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Location Privacy</a:t>
            </a:r>
            <a:endParaRPr lang="en-US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18319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33600"/>
            <a:ext cx="1504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/>
              <a:t>IIN Service</a:t>
            </a:r>
          </a:p>
        </p:txBody>
      </p:sp>
      <p:pic>
        <p:nvPicPr>
          <p:cNvPr id="46086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2239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602038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13"/>
          <p:cNvSpPr txBox="1">
            <a:spLocks noChangeArrowheads="1"/>
          </p:cNvSpPr>
          <p:nvPr/>
        </p:nvSpPr>
        <p:spPr bwMode="auto">
          <a:xfrm>
            <a:off x="898525" y="3243263"/>
            <a:ext cx="439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211638" y="27813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2879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/>
              <a:t>I can see these Reference Points, where am I?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211638" y="36449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96975"/>
            <a:ext cx="12858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27538" y="378936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(x,y)!</a:t>
            </a:r>
          </a:p>
        </p:txBody>
      </p:sp>
      <p:sp>
        <p:nvSpPr>
          <p:cNvPr id="46095" name="TextBox 28"/>
          <p:cNvSpPr txBox="1">
            <a:spLocks noChangeArrowheads="1"/>
          </p:cNvSpPr>
          <p:nvPr/>
        </p:nvSpPr>
        <p:spPr bwMode="auto">
          <a:xfrm>
            <a:off x="1835150" y="1052513"/>
            <a:ext cx="1944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/>
              <a:t> </a:t>
            </a:r>
          </a:p>
        </p:txBody>
      </p:sp>
      <p:sp>
        <p:nvSpPr>
          <p:cNvPr id="46096" name="TextBox 30"/>
          <p:cNvSpPr txBox="1">
            <a:spLocks noChangeArrowheads="1"/>
          </p:cNvSpPr>
          <p:nvPr/>
        </p:nvSpPr>
        <p:spPr bwMode="auto">
          <a:xfrm flipH="1">
            <a:off x="900113" y="4797425"/>
            <a:ext cx="4248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User u</a:t>
            </a:r>
          </a:p>
        </p:txBody>
      </p:sp>
      <p:sp>
        <p:nvSpPr>
          <p:cNvPr id="32" name="Smiley Face 31"/>
          <p:cNvSpPr>
            <a:spLocks noChangeArrowheads="1"/>
          </p:cNvSpPr>
          <p:nvPr/>
        </p:nvSpPr>
        <p:spPr bwMode="auto">
          <a:xfrm>
            <a:off x="2484438" y="1052513"/>
            <a:ext cx="574675" cy="576262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6098" name="Rectangle 22"/>
          <p:cNvSpPr>
            <a:spLocks noChangeArrowheads="1"/>
          </p:cNvSpPr>
          <p:nvPr/>
        </p:nvSpPr>
        <p:spPr bwMode="auto">
          <a:xfrm>
            <a:off x="611188" y="5300663"/>
            <a:ext cx="8101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1400" b="0" i="1"/>
              <a:t>Towards planet-scale localization on smartphones with a partial radiomap"</a:t>
            </a:r>
            <a:r>
              <a:rPr lang="en-US" altLang="en-US" sz="1400" b="0"/>
              <a:t>, A. Konstantinidis, G. Chatzimilioudis, C. Laoudias, S. Nicolaou and D. Zeinalipour-Yazti. In ACM HotPlanet'12, in conjunction with </a:t>
            </a:r>
            <a:r>
              <a:rPr lang="en-US" altLang="en-US" sz="1400"/>
              <a:t>ACM MobiSys '12, </a:t>
            </a:r>
            <a:r>
              <a:rPr lang="en-US" altLang="en-US" sz="1400" b="0"/>
              <a:t>ACM, Pages: 9--14, 2012.</a:t>
            </a:r>
          </a:p>
          <a:p>
            <a:pPr eaLnBrk="1" hangingPunct="1">
              <a:buFontTx/>
              <a:buChar char="-"/>
            </a:pPr>
            <a:r>
              <a:rPr lang="en-US" altLang="en-US" sz="1400" b="0" i="1"/>
              <a:t> Privacy-Preserving Indoor Localization on Smartphones</a:t>
            </a:r>
            <a:r>
              <a:rPr lang="en-US" altLang="en-US" sz="1400" b="0"/>
              <a:t>, Andreas Konstantinidis, Paschalis Mpeis, Demetrios Zeinalipour-Yazti and Yannis Theodoridis, in </a:t>
            </a:r>
            <a:r>
              <a:rPr lang="en-US" altLang="en-US" sz="1400"/>
              <a:t>IEEE TKDE’15.</a:t>
            </a:r>
          </a:p>
          <a:p>
            <a:pPr eaLnBrk="1" hangingPunct="1">
              <a:buFontTx/>
              <a:buChar char="-"/>
            </a:pPr>
            <a:endParaRPr lang="en-US" altLang="en-US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6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Temporal Vector Map (TVM)</a:t>
            </a:r>
            <a:endParaRPr lang="en-US" dirty="0"/>
          </a:p>
        </p:txBody>
      </p:sp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04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IIN Service</a:t>
            </a:r>
          </a:p>
        </p:txBody>
      </p:sp>
      <p:pic>
        <p:nvPicPr>
          <p:cNvPr id="47109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23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611188" y="2060575"/>
            <a:ext cx="830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1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352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611188" y="3687763"/>
            <a:ext cx="83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3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Box 13"/>
          <p:cNvSpPr txBox="1">
            <a:spLocks noChangeArrowheads="1"/>
          </p:cNvSpPr>
          <p:nvPr/>
        </p:nvSpPr>
        <p:spPr bwMode="auto">
          <a:xfrm>
            <a:off x="539750" y="56610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sp>
        <p:nvSpPr>
          <p:cNvPr id="47115" name="TextBox 13"/>
          <p:cNvSpPr txBox="1">
            <a:spLocks noChangeArrowheads="1"/>
          </p:cNvSpPr>
          <p:nvPr/>
        </p:nvSpPr>
        <p:spPr bwMode="auto">
          <a:xfrm>
            <a:off x="755650" y="4149725"/>
            <a:ext cx="439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47116" name="Straight Arrow Connector 19"/>
          <p:cNvCxnSpPr>
            <a:cxnSpLocks noChangeShapeType="1"/>
          </p:cNvCxnSpPr>
          <p:nvPr/>
        </p:nvCxnSpPr>
        <p:spPr bwMode="auto">
          <a:xfrm>
            <a:off x="4140200" y="2205038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7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9138" indent="-71913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Bloom Filter (u's APs)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140200" y="4348163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4491038"/>
            <a:ext cx="215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7A37"/>
                </a:solidFill>
              </a:rPr>
              <a:t>K=3 Positions</a:t>
            </a:r>
          </a:p>
        </p:txBody>
      </p:sp>
      <p:sp>
        <p:nvSpPr>
          <p:cNvPr id="47120" name="TextBox 29"/>
          <p:cNvSpPr txBox="1">
            <a:spLocks noChangeArrowheads="1"/>
          </p:cNvSpPr>
          <p:nvPr/>
        </p:nvSpPr>
        <p:spPr bwMode="auto">
          <a:xfrm flipH="1">
            <a:off x="900113" y="5589588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</a:rPr>
              <a:t>User u</a:t>
            </a:r>
          </a:p>
        </p:txBody>
      </p:sp>
      <p:sp>
        <p:nvSpPr>
          <p:cNvPr id="47121" name="Smiley Face 26"/>
          <p:cNvSpPr>
            <a:spLocks noChangeArrowheads="1"/>
          </p:cNvSpPr>
          <p:nvPr/>
        </p:nvSpPr>
        <p:spPr bwMode="auto">
          <a:xfrm>
            <a:off x="2484438" y="981075"/>
            <a:ext cx="792162" cy="647700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007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471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519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92275"/>
            <a:ext cx="246538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TextBox 19"/>
          <p:cNvSpPr txBox="1">
            <a:spLocks noChangeArrowheads="1"/>
          </p:cNvSpPr>
          <p:nvPr/>
        </p:nvSpPr>
        <p:spPr bwMode="auto">
          <a:xfrm>
            <a:off x="4067175" y="2924175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Set Membership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TVM Continuous</a:t>
            </a:r>
            <a:endParaRPr lang="en-US" dirty="0"/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27273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29098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309086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692150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003399"/>
                </a:solidFill>
              </a:rPr>
              <a:t>Camouflage trajectories</a:t>
            </a:r>
          </a:p>
        </p:txBody>
      </p:sp>
      <p:sp>
        <p:nvSpPr>
          <p:cNvPr id="7" name="Smiley Face 6"/>
          <p:cNvSpPr>
            <a:spLocks noChangeArrowheads="1"/>
          </p:cNvSpPr>
          <p:nvPr/>
        </p:nvSpPr>
        <p:spPr bwMode="auto">
          <a:xfrm>
            <a:off x="2843213" y="5876925"/>
            <a:ext cx="574675" cy="576263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896" name="Smiley Face 26"/>
          <p:cNvSpPr>
            <a:spLocks noChangeArrowheads="1"/>
          </p:cNvSpPr>
          <p:nvPr/>
        </p:nvSpPr>
        <p:spPr bwMode="auto">
          <a:xfrm>
            <a:off x="7308850" y="5876925"/>
            <a:ext cx="503238" cy="576263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007A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5951538"/>
            <a:ext cx="252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IIN determnines u’s location by exclusion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7896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3034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11188" y="5157788"/>
            <a:ext cx="7993062" cy="106045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0" dirty="0"/>
              <a:t>Department of Computer Science, Open University of Catalonia,</a:t>
            </a:r>
          </a:p>
          <a:p>
            <a:pPr algn="ctr" eaLnBrk="1" hangingPunct="1"/>
            <a:r>
              <a:rPr lang="en-US" altLang="en-US" sz="1800" b="0" dirty="0"/>
              <a:t> Tuesday, May 3, 2016, 15:30 - 18:00</a:t>
            </a:r>
            <a:endParaRPr lang="fr-FR" altLang="en-US" sz="1800" b="0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dirty="0"/>
              <a:t>Anyplace Indoor Information</a:t>
            </a:r>
            <a:br>
              <a:rPr lang="en-US" dirty="0"/>
            </a:br>
            <a:r>
              <a:rPr lang="en-US" dirty="0"/>
              <a:t>Service</a:t>
            </a:r>
            <a:endParaRPr lang="en-US" altLang="en-US" i="1" dirty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2349500"/>
            <a:ext cx="57610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dirty="0"/>
              <a:t>C. Costa</a:t>
            </a:r>
            <a:r>
              <a:rPr lang="en-US" sz="2800" b="0" dirty="0"/>
              <a:t>, C. </a:t>
            </a:r>
            <a:r>
              <a:rPr lang="en-US" sz="2800" b="0" dirty="0" err="1"/>
              <a:t>Laoudias</a:t>
            </a:r>
            <a:r>
              <a:rPr lang="en-US" sz="2800" b="0" dirty="0"/>
              <a:t>, A. </a:t>
            </a:r>
            <a:r>
              <a:rPr lang="en-US" sz="2800" b="0" dirty="0" err="1"/>
              <a:t>Konstantinidis</a:t>
            </a:r>
            <a:r>
              <a:rPr lang="en-US" sz="2800" b="0" dirty="0"/>
              <a:t>, G. </a:t>
            </a:r>
            <a:r>
              <a:rPr lang="en-US" sz="2800" b="0" dirty="0" err="1"/>
              <a:t>Chatzimilioudis</a:t>
            </a:r>
            <a:r>
              <a:rPr lang="en-US" sz="2800" b="0" dirty="0"/>
              <a:t> and D. </a:t>
            </a:r>
            <a:r>
              <a:rPr lang="en-US" sz="2800" b="0" dirty="0" err="1"/>
              <a:t>Zeinalipour-Yazti</a:t>
            </a:r>
            <a:r>
              <a:rPr lang="en-US" sz="2800" b="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 </a:t>
            </a:r>
            <a:r>
              <a:rPr lang="en-US" altLang="en-US" sz="2400" dirty="0">
                <a:solidFill>
                  <a:srgbClr val="FF0000"/>
                </a:solidFill>
              </a:rPr>
              <a:t>– </a:t>
            </a:r>
            <a:r>
              <a:rPr lang="en-US" altLang="en-US" sz="2400">
                <a:solidFill>
                  <a:srgbClr val="FF0000"/>
                </a:solidFill>
              </a:rPr>
              <a:t>Questions</a:t>
            </a:r>
            <a:r>
              <a:rPr lang="en-US" altLang="en-US" sz="2400" smtClean="0">
                <a:solidFill>
                  <a:srgbClr val="FF0000"/>
                </a:solidFill>
              </a:rPr>
              <a:t>?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hlinkClick r:id="rId4"/>
              </a:rPr>
              <a:t>http://dmsl.cs.ucy.ac.cy/</a:t>
            </a:r>
            <a:endParaRPr lang="en-US" altLang="en-US" sz="2000" dirty="0"/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5542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6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ＭＳ Ｐゴシック" pitchFamily="34" charset="-128"/>
              </a:rPr>
              <a:t>WiFi</a:t>
            </a:r>
            <a:r>
              <a:rPr lang="en-US" dirty="0">
                <a:ea typeface="ＭＳ Ｐゴシック" pitchFamily="34" charset="-128"/>
              </a:rPr>
              <a:t> Positioning Demo</a:t>
            </a:r>
            <a:endParaRPr lang="en-US" dirty="0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5949950"/>
            <a:ext cx="8929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914400" indent="-5143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en-US" sz="1400" b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50180" name="Rectangle 14"/>
          <p:cNvSpPr>
            <a:spLocks noChangeArrowheads="1"/>
          </p:cNvSpPr>
          <p:nvPr/>
        </p:nvSpPr>
        <p:spPr bwMode="auto">
          <a:xfrm>
            <a:off x="395288" y="5661025"/>
            <a:ext cx="7993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914400" indent="-5143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en-US" sz="1400" b="0">
                <a:solidFill>
                  <a:schemeClr val="tx1"/>
                </a:solidFill>
              </a:rPr>
              <a:t>	"The Airplace Indoor Positioning Platform for Android Smartphones", C. Laoudias, G. Constantinou, M. Constantinides, S. Nicolaou, D. Zeinalipour-Yazti, C. G. Panayiotou, Best Demo Award at IEEE MDM'12. (Open Source!)</a:t>
            </a:r>
          </a:p>
        </p:txBody>
      </p:sp>
      <p:pic>
        <p:nvPicPr>
          <p:cNvPr id="50181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79500"/>
            <a:ext cx="7323137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2627313" y="4964113"/>
            <a:ext cx="3457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 u="sng">
                <a:solidFill>
                  <a:srgbClr val="FF0000"/>
                </a:solidFill>
                <a:hlinkClick r:id="rId5"/>
              </a:rPr>
              <a:t>Video</a:t>
            </a:r>
            <a:endParaRPr lang="en-US" altLang="en-US" sz="4400" u="sng">
              <a:solidFill>
                <a:srgbClr val="FF0000"/>
              </a:solidFill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5435600" y="522922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Works best in confined areas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ＭＳ Ｐゴシック" pitchFamily="34" charset="-128"/>
                <a:cs typeface="Arial" pitchFamily="34" charset="0"/>
              </a:rPr>
              <a:t>Indoor Applications</a:t>
            </a:r>
            <a:endParaRPr lang="en-GB" sz="400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8362950" cy="5041900"/>
          </a:xfrm>
        </p:spPr>
        <p:txBody>
          <a:bodyPr/>
          <a:lstStyle/>
          <a:p>
            <a:pPr marL="514350" indent="-514350"/>
            <a:r>
              <a:rPr lang="en-US" altLang="en-US" sz="2400" b="1">
                <a:ea typeface="ＭＳ Ｐゴシック" charset="-128"/>
              </a:rPr>
              <a:t>Huge spectrum of indoor apps</a:t>
            </a:r>
          </a:p>
          <a:p>
            <a:pPr marL="914400" lvl="1" indent="-514350"/>
            <a:r>
              <a:rPr lang="en-US" altLang="en-US" sz="1800">
                <a:ea typeface="ＭＳ Ｐゴシック" charset="-128"/>
              </a:rPr>
              <a:t>Navigation, Manufacturing, Asset Tracking, Inventory Management</a:t>
            </a:r>
          </a:p>
          <a:p>
            <a:pPr marL="914400" lvl="1" indent="-514350"/>
            <a:r>
              <a:rPr lang="en-US" altLang="en-US" sz="1800">
                <a:ea typeface="ＭＳ Ｐゴシック" charset="-128"/>
              </a:rPr>
              <a:t>Healthcare, Smart Houses, Elderly support, Fitness apps</a:t>
            </a:r>
          </a:p>
          <a:p>
            <a:pPr marL="914400" lvl="1" indent="-514350"/>
            <a:r>
              <a:rPr lang="en-US" altLang="en-US" sz="1800">
                <a:ea typeface="ＭＳ Ｐゴシック" charset="-128"/>
              </a:rPr>
              <a:t>Augmented Reality and many more.</a:t>
            </a:r>
          </a:p>
          <a:p>
            <a:pPr marL="514350" indent="-514350"/>
            <a:r>
              <a:rPr lang="en-US" altLang="en-US" sz="2400" b="1">
                <a:ea typeface="ＭＳ Ｐゴシック" charset="-128"/>
              </a:rPr>
              <a:t>Indoor Revenues expected reach 10B USD in 2020</a:t>
            </a:r>
          </a:p>
          <a:p>
            <a:pPr marL="914400" lvl="1" indent="-514350"/>
            <a:r>
              <a:rPr lang="en-US" altLang="en-US" sz="1800" i="1">
                <a:ea typeface="ＭＳ Ｐゴシック" charset="-128"/>
              </a:rPr>
              <a:t>ABIresearch, “Retail Indoor Location Market Breaks US$10 Billion in 2020”’ Available at: https://goo.gl/ehPRMn, May 12, 2015.</a:t>
            </a:r>
          </a:p>
          <a:p>
            <a:pPr marL="514350" indent="-514350"/>
            <a:r>
              <a:rPr lang="en-US" altLang="en-US" sz="2400" b="1">
                <a:ea typeface="ＭＳ Ｐゴシック" charset="-128"/>
              </a:rPr>
              <a:t>Overview Publication / Tutorial:</a:t>
            </a:r>
          </a:p>
          <a:p>
            <a:pPr marL="914400" lvl="1" indent="-514350"/>
            <a:r>
              <a:rPr lang="en-US" altLang="en-US" sz="1800">
                <a:ea typeface="ＭＳ Ｐゴシック" charset="-128"/>
              </a:rPr>
              <a:t> "Internet-based Indoor Navigation Services", </a:t>
            </a:r>
            <a:r>
              <a:rPr lang="en-US" altLang="en-US" sz="1800" b="1">
                <a:ea typeface="ＭＳ Ｐゴシック" charset="-128"/>
              </a:rPr>
              <a:t>IEEE Internet Computing </a:t>
            </a:r>
            <a:r>
              <a:rPr lang="en-US" altLang="en-US" sz="1800">
                <a:ea typeface="ＭＳ Ｐゴシック" charset="-128"/>
              </a:rPr>
              <a:t>(IC'16), </a:t>
            </a:r>
            <a:r>
              <a:rPr lang="en-US" altLang="en-US" sz="1800">
                <a:ea typeface="ＭＳ Ｐゴシック" charset="-128"/>
                <a:hlinkClick r:id="rId3"/>
              </a:rPr>
              <a:t>http://goo.gl/VJjMRH</a:t>
            </a:r>
            <a:endParaRPr lang="en-US" altLang="en-US" sz="1800">
              <a:ea typeface="ＭＳ Ｐゴシック" charset="-128"/>
            </a:endParaRPr>
          </a:p>
          <a:p>
            <a:pPr marL="914400" lvl="1" indent="-514350"/>
            <a:r>
              <a:rPr lang="en-US" altLang="en-US" sz="1800" i="1">
                <a:ea typeface="ＭＳ Ｐゴシック" charset="-128"/>
              </a:rPr>
              <a:t>Tutorial at </a:t>
            </a:r>
            <a:r>
              <a:rPr lang="en-US" altLang="en-US" sz="1800" b="1" i="1">
                <a:ea typeface="ＭＳ Ｐゴシック" charset="-128"/>
              </a:rPr>
              <a:t>IEEE MDM’15 (slides):</a:t>
            </a:r>
          </a:p>
          <a:p>
            <a:pPr marL="914400" lvl="1" indent="-514350">
              <a:buFontTx/>
              <a:buNone/>
            </a:pPr>
            <a:r>
              <a:rPr lang="en-US" altLang="en-US" sz="1800" i="1">
                <a:ea typeface="ＭＳ Ｐゴシック" charset="-128"/>
              </a:rPr>
              <a:t>	</a:t>
            </a:r>
            <a:r>
              <a:rPr lang="en-US" altLang="en-US" sz="1800" i="1">
                <a:ea typeface="ＭＳ Ｐゴシック" charset="-128"/>
                <a:hlinkClick r:id="rId4"/>
              </a:rPr>
              <a:t>http://goo.gl/70JV4q</a:t>
            </a:r>
            <a:r>
              <a:rPr lang="en-US" altLang="en-US" sz="1800" i="1">
                <a:ea typeface="ＭＳ Ｐゴシック" charset="-128"/>
              </a:rPr>
              <a:t> 	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205413"/>
            <a:ext cx="17224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5205413"/>
            <a:ext cx="1803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52913"/>
            <a:ext cx="3124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665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403350" y="551656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sz="400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75688" cy="100806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en-US" altLang="en-US">
                <a:ea typeface="ＭＳ Ｐゴシック" charset="-128"/>
              </a:rPr>
              <a:t>	A complete open-source IIN Service developed at the University of Cyprus.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87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35150" y="2276475"/>
            <a:ext cx="7058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Aims to become </a:t>
            </a: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predominant open-source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Indoor Localization Service.</a:t>
            </a:r>
            <a:endParaRPr lang="en-US" altLang="en-US" sz="240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Active community: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Germany, Russia, 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	Australia, Canada, UK, etc. – Join today!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Android, Windows, </a:t>
            </a:r>
            <a:r>
              <a:rPr lang="en-US" altLang="en-US" sz="2400" b="0" kern="0" dirty="0" err="1">
                <a:solidFill>
                  <a:schemeClr val="tx1"/>
                </a:solidFill>
                <a:ea typeface="ＭＳ Ｐゴシック" pitchFamily="34" charset="-128"/>
              </a:rPr>
              <a:t>iOS</a:t>
            </a: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, JSON API</a:t>
            </a:r>
            <a:endParaRPr lang="en-US" alt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Showcase I: Hotel in Pittsburgh, USA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24987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042988" y="5373688"/>
            <a:ext cx="3384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Before </a:t>
            </a:r>
            <a:r>
              <a:rPr lang="en-US" altLang="en-US">
                <a:solidFill>
                  <a:srgbClr val="FF0000"/>
                </a:solidFill>
                <a:sym typeface="Wingdings" charset="2"/>
              </a:rPr>
              <a:t></a:t>
            </a:r>
            <a:endParaRPr lang="en-US" altLang="en-US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(using Google API Location)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3438" y="5373688"/>
            <a:ext cx="3673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</a:rPr>
              <a:t>After </a:t>
            </a:r>
            <a:r>
              <a:rPr lang="en-US" altLang="en-US">
                <a:solidFill>
                  <a:srgbClr val="007A37"/>
                </a:solidFill>
                <a:sym typeface="Wingdings" charset="2"/>
              </a:rPr>
              <a:t></a:t>
            </a:r>
            <a:endParaRPr lang="en-US" altLang="en-US">
              <a:solidFill>
                <a:srgbClr val="007A37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007A37"/>
                </a:solidFill>
              </a:rPr>
              <a:t>(using Anyplace Location &amp; Indoor Models)</a:t>
            </a: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24701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 rot="-1250407">
            <a:off x="1998663" y="2189163"/>
            <a:ext cx="1420812" cy="1584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Showcase I: Hotel in Pittsburgh, USA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3007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21097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2275" y="5732463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Modeling + Crowdsourcing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Showcase: Univ. of Cyprus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Office Navigation @ Univ. of Cyprus</a:t>
            </a:r>
          </a:p>
          <a:p>
            <a:pPr lvl="1"/>
            <a:r>
              <a:rPr lang="en-US" altLang="en-US">
                <a:ea typeface="ＭＳ Ｐゴシック" charset="-128"/>
              </a:rPr>
              <a:t>Outdoor-to-Indoor Navigation through URL.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ea typeface="ＭＳ Ｐゴシック" charset="-128"/>
              </a:rPr>
              <a:t>60 Buildings </a:t>
            </a:r>
            <a:r>
              <a:rPr lang="en-US" altLang="en-US">
                <a:ea typeface="ＭＳ Ｐゴシック" charset="-128"/>
              </a:rPr>
              <a:t>mapped, Thousands of POIs (stairways, WC, elevators, equipment, etc.)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39243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64163" y="4221163"/>
            <a:ext cx="3382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0">
                <a:hlinkClick r:id="rId3"/>
              </a:rPr>
              <a:t>http://goo.gl/ns3lqN</a:t>
            </a:r>
            <a:endParaRPr lang="en-US" altLang="en-US" sz="2800" b="0"/>
          </a:p>
          <a:p>
            <a:pPr eaLnBrk="1" hangingPunct="1"/>
            <a:endParaRPr lang="en-US" altLang="en-US" sz="280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508625" y="3573463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Other Showcases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736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Univ. of Würzburg, Institut für Informatik</a:t>
            </a:r>
          </a:p>
          <a:p>
            <a:pPr lvl="1"/>
            <a:r>
              <a:rPr lang="en-US" altLang="en-US">
                <a:ea typeface="ＭＳ Ｐゴシック" charset="-128"/>
              </a:rPr>
              <a:t>Mapped in about 1 hour</a:t>
            </a:r>
          </a:p>
          <a:p>
            <a:r>
              <a:rPr lang="en-US" altLang="en-US">
                <a:ea typeface="ＭＳ Ｐゴシック" charset="-128"/>
              </a:rPr>
              <a:t>Universidad de Jaén, Spain</a:t>
            </a:r>
          </a:p>
          <a:p>
            <a:pPr lvl="1"/>
            <a:r>
              <a:rPr lang="en-US" altLang="en-US">
                <a:ea typeface="ＭＳ Ｐゴシック" charset="-128"/>
              </a:rPr>
              <a:t>Campus Navigation (9 Buildings)</a:t>
            </a:r>
          </a:p>
          <a:p>
            <a:r>
              <a:rPr lang="en-US" altLang="en-US">
                <a:ea typeface="ＭＳ Ｐゴシック" charset="-128"/>
              </a:rPr>
              <a:t>Univ. of Mannheim, Library </a:t>
            </a:r>
          </a:p>
          <a:p>
            <a:pPr lvl="1"/>
            <a:r>
              <a:rPr lang="en-US" altLang="en-US">
                <a:ea typeface="ＭＳ Ｐゴシック" charset="-128"/>
              </a:rPr>
              <a:t>Aims to offer Navigation-to-Shelf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3530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141763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2085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257</TotalTime>
  <Words>1850</Words>
  <Application>Microsoft Macintosh PowerPoint</Application>
  <PresentationFormat>On-screen Show (4:3)</PresentationFormat>
  <Paragraphs>265</Paragraphs>
  <Slides>34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ＭＳ Ｐゴシック</vt:lpstr>
      <vt:lpstr>Tahoma</vt:lpstr>
      <vt:lpstr>Wingdings</vt:lpstr>
      <vt:lpstr>Arial</vt:lpstr>
      <vt:lpstr>Default Design</vt:lpstr>
      <vt:lpstr>Equation</vt:lpstr>
      <vt:lpstr>Anyplace Indoor Information Service</vt:lpstr>
      <vt:lpstr>Motivation</vt:lpstr>
      <vt:lpstr>Localization Technologies</vt:lpstr>
      <vt:lpstr>Indoor Applications</vt:lpstr>
      <vt:lpstr>Anyplace IIN Service</vt:lpstr>
      <vt:lpstr>Showcase I: Hotel in Pittsburgh, USA</vt:lpstr>
      <vt:lpstr>Showcase I: Hotel in Pittsburgh, USA</vt:lpstr>
      <vt:lpstr>Showcase: Univ. of Cyprus</vt:lpstr>
      <vt:lpstr>Other Showcases</vt:lpstr>
      <vt:lpstr>Anyplace Open Maps</vt:lpstr>
      <vt:lpstr>Presentation Outline</vt:lpstr>
      <vt:lpstr>Location Accuracy</vt:lpstr>
      <vt:lpstr>Location Accuracy</vt:lpstr>
      <vt:lpstr>PowerPoint Presentation</vt:lpstr>
      <vt:lpstr>WiFi Fingerprinting</vt:lpstr>
      <vt:lpstr>Logging in Anyplace</vt:lpstr>
      <vt:lpstr>Hybrid Wi-Fi/IMU/Outdoor Anyplace</vt:lpstr>
      <vt:lpstr>Presentation Outline</vt:lpstr>
      <vt:lpstr>Intermittent Connectivity</vt:lpstr>
      <vt:lpstr>Intermittent Connectivity</vt:lpstr>
      <vt:lpstr>PreLoc Navigation</vt:lpstr>
      <vt:lpstr>PreLoc Partitioning Step</vt:lpstr>
      <vt:lpstr>PreLoc Partitioning Step</vt:lpstr>
      <vt:lpstr>PreLoc Selection Step</vt:lpstr>
      <vt:lpstr>Presentation Outline</vt:lpstr>
      <vt:lpstr>PowerPoint Presentation</vt:lpstr>
      <vt:lpstr>PowerPoint Presentation</vt:lpstr>
      <vt:lpstr>Modeling Challenges</vt:lpstr>
      <vt:lpstr>Location Privacy Challenges</vt:lpstr>
      <vt:lpstr>Location Privacy</vt:lpstr>
      <vt:lpstr>Temporal Vector Map (TVM)</vt:lpstr>
      <vt:lpstr>TVM Continuous</vt:lpstr>
      <vt:lpstr>Anyplace Indoor Information Service</vt:lpstr>
      <vt:lpstr>WiFi Positioning Demo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Prefetching Indoor Navigation Structures in Anyplace</dc:title>
  <dc:subject>University of Cyprus</dc:subject>
  <dc:creator>Demetris Zeinalipour</dc:creator>
  <cp:lastModifiedBy>Microsoft Office User</cp:lastModifiedBy>
  <cp:revision>16</cp:revision>
  <cp:lastPrinted>2005-08-16T19:27:47Z</cp:lastPrinted>
  <dcterms:created xsi:type="dcterms:W3CDTF">2016-03-24T13:15:50Z</dcterms:created>
  <dcterms:modified xsi:type="dcterms:W3CDTF">2016-05-14T09:37:10Z</dcterms:modified>
</cp:coreProperties>
</file>