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779" r:id="rId2"/>
    <p:sldId id="1583" r:id="rId3"/>
    <p:sldId id="1696" r:id="rId4"/>
    <p:sldId id="1780" r:id="rId5"/>
    <p:sldId id="1776" r:id="rId6"/>
    <p:sldId id="1781" r:id="rId7"/>
    <p:sldId id="1697" r:id="rId8"/>
    <p:sldId id="1734" r:id="rId9"/>
    <p:sldId id="1698" r:id="rId10"/>
    <p:sldId id="1777" r:id="rId11"/>
    <p:sldId id="1727" r:id="rId12"/>
    <p:sldId id="1728" r:id="rId13"/>
    <p:sldId id="1731" r:id="rId14"/>
    <p:sldId id="1733" r:id="rId15"/>
    <p:sldId id="1770" r:id="rId16"/>
    <p:sldId id="1739" r:id="rId17"/>
    <p:sldId id="1742" r:id="rId18"/>
    <p:sldId id="1773" r:id="rId19"/>
    <p:sldId id="1761" r:id="rId20"/>
    <p:sldId id="1771" r:id="rId21"/>
    <p:sldId id="1763" r:id="rId22"/>
    <p:sldId id="1762" r:id="rId23"/>
    <p:sldId id="1735" r:id="rId24"/>
    <p:sldId id="1751" r:id="rId25"/>
    <p:sldId id="1740" r:id="rId26"/>
    <p:sldId id="1754" r:id="rId27"/>
    <p:sldId id="1720" r:id="rId28"/>
    <p:sldId id="1765" r:id="rId29"/>
    <p:sldId id="1758" r:id="rId30"/>
    <p:sldId id="1786" r:id="rId31"/>
    <p:sldId id="1782" r:id="rId32"/>
    <p:sldId id="1783" r:id="rId33"/>
    <p:sldId id="1785" r:id="rId34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A37"/>
    <a:srgbClr val="6600CC"/>
    <a:srgbClr val="0000FF"/>
    <a:srgbClr val="FF9900"/>
    <a:srgbClr val="CC0099"/>
    <a:srgbClr val="003399"/>
    <a:srgbClr val="FF7C80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4" autoAdjust="0"/>
    <p:restoredTop sz="91261" autoAdjust="0"/>
  </p:normalViewPr>
  <p:slideViewPr>
    <p:cSldViewPr>
      <p:cViewPr varScale="1">
        <p:scale>
          <a:sx n="105" d="100"/>
          <a:sy n="105" d="100"/>
        </p:scale>
        <p:origin x="184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726623E-9264-4A9D-AAA6-D97E40435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C4A8D57-E31C-4CFD-8C03-A19462F074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17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017CD-DCC8-41BC-B2F4-92F1138CFFC9}" type="slidenum">
              <a:rPr lang="el-GR" smtClean="0">
                <a:latin typeface="Arial" charset="0"/>
              </a:rPr>
              <a:pPr/>
              <a:t>1</a:t>
            </a:fld>
            <a:endParaRPr lang="el-GR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261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18880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72700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37154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2928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17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54458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32406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88130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20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4829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21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8469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22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4415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30ABB-620E-439E-8E92-1BE20C7485FE}" type="slidenum">
              <a:rPr lang="el-GR" smtClean="0">
                <a:latin typeface="Arial" charset="0"/>
              </a:rPr>
              <a:pPr>
                <a:defRPr/>
              </a:pPr>
              <a:t>2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68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5F1F2-9459-4779-A7D8-1011BA634FA7}" type="slidenum">
              <a:rPr lang="el-GR" smtClean="0">
                <a:latin typeface="Arial" charset="0"/>
              </a:rPr>
              <a:pPr>
                <a:defRPr/>
              </a:pPr>
              <a:t>23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52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24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27492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Initial fingerprints were averaged (normalized) at a 2x2m cell granularity.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1C677-DFBA-41C8-BA41-612E82CF77E7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5874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1C677-DFBA-41C8-BA41-612E82CF77E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126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45A6E36D-ADA3-43D2-AE13-D9A8D0038E36}" type="slidenum">
              <a:rPr lang="el-GR" smtClean="0"/>
              <a:pPr defTabSz="912813">
                <a:defRPr/>
              </a:pPr>
              <a:t>27</a:t>
            </a:fld>
            <a:endParaRPr lang="el-G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l-G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41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45A6E36D-ADA3-43D2-AE13-D9A8D0038E36}" type="slidenum">
              <a:rPr lang="el-GR" smtClean="0"/>
              <a:pPr defTabSz="912813">
                <a:defRPr/>
              </a:pPr>
              <a:t>28</a:t>
            </a:fld>
            <a:endParaRPr lang="el-G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291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29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96032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017CD-DCC8-41BC-B2F4-92F1138CFFC9}" type="slidenum">
              <a:rPr lang="el-GR" smtClean="0">
                <a:latin typeface="Arial" charset="0"/>
              </a:rPr>
              <a:pPr/>
              <a:t>33</a:t>
            </a:fld>
            <a:endParaRPr lang="el-GR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81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1EC445-A742-4A88-A9A8-B4560A91F734}" type="slidenum">
              <a:rPr lang="el-GR" smtClean="0"/>
              <a:pPr>
                <a:defRPr/>
              </a:pPr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5997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7F3FB-AD27-43FF-A43B-CCF93B0E368B}" type="slidenum">
              <a:rPr lang="el-GR" smtClean="0"/>
              <a:pPr>
                <a:defRPr/>
              </a:pPr>
              <a:t>7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7437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8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9176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74623-4FB2-4300-916C-3F88015D068C}" type="slidenum">
              <a:rPr lang="el-GR" smtClean="0"/>
              <a:pPr>
                <a:defRPr/>
              </a:pPr>
              <a:t>9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69834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7F3FB-AD27-43FF-A43B-CCF93B0E368B}" type="slidenum">
              <a:rPr lang="el-GR" smtClean="0"/>
              <a:pPr>
                <a:defRPr/>
              </a:pPr>
              <a:t>10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0403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0A88C-30FF-41CF-9F7A-18784C21699E}" type="slidenum">
              <a:rPr lang="el-GR" smtClean="0">
                <a:latin typeface="Arial" charset="0"/>
              </a:rPr>
              <a:pPr>
                <a:defRPr/>
              </a:pPr>
              <a:t>11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1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7730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87450" y="6567488"/>
            <a:ext cx="67691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000" b="0" dirty="0" err="1" smtClean="0"/>
              <a:t>Demetris</a:t>
            </a:r>
            <a:r>
              <a:rPr lang="en-US" sz="1000" b="0" dirty="0" smtClean="0"/>
              <a:t> </a:t>
            </a:r>
            <a:r>
              <a:rPr lang="en-US" sz="1000" b="0" dirty="0" err="1" smtClean="0"/>
              <a:t>Zeinalipour</a:t>
            </a:r>
            <a:r>
              <a:rPr lang="en-US" sz="1000" b="0" dirty="0" smtClean="0"/>
              <a:t> @ AHPC Workshop, EUC, Nicosia, October 27, 2015</a:t>
            </a: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>
          <a:xfrm>
            <a:off x="6572250" y="6238875"/>
            <a:ext cx="2247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01C7A1D-9A16-4C25-9E23-481CFEFE3744}" type="slidenum">
              <a:rPr lang="el-GR" sz="1400" smtClean="0">
                <a:latin typeface="+mj-lt"/>
              </a:rPr>
              <a:pPr algn="r">
                <a:defRPr/>
              </a:pPr>
              <a:t>‹#›</a:t>
            </a:fld>
            <a:endParaRPr lang="el-GR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73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81750"/>
            <a:ext cx="1152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960688" algn="l"/>
              </a:tabLst>
              <a:defRPr/>
            </a:pPr>
            <a:r>
              <a:rPr lang="en-US" sz="1800" b="0" i="1">
                <a:solidFill>
                  <a:schemeClr val="bg1"/>
                </a:solidFill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</a:rPr>
              <a:t>10042, </a:t>
            </a:r>
            <a:r>
              <a:rPr lang="en-US" sz="1800" b="0" i="1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msl.cs.ucy.ac.cy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s://www.youtube.com/watch?v=MO-473oWSf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0.wmf"/><Relationship Id="rId6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6.png"/><Relationship Id="rId6" Type="http://schemas.openxmlformats.org/officeDocument/2006/relationships/image" Target="../media/image4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gQBSRw6qGn4" TargetMode="External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DyvQLSuI00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msl.cs.ucy.ac.cy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28&amp;v=8EvioLZ6hvg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611188" y="5157788"/>
            <a:ext cx="7993062" cy="863500"/>
          </a:xfrm>
          <a:prstGeom prst="rect">
            <a:avLst/>
          </a:prstGeom>
          <a:solidFill>
            <a:srgbClr val="CCEC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	2nd Cyprus Workshop on Computing: Scientific Applications of Computing</a:t>
            </a:r>
          </a:p>
          <a:p>
            <a:pPr algn="ctr"/>
            <a:r>
              <a:rPr lang="en-US" sz="1800" b="0"/>
              <a:t>October 27th, 2015, European University Cyprus, Nicosia, Cyprus</a:t>
            </a:r>
            <a:endParaRPr lang="fr-FR" sz="1800" b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Prefetching Indoor Navigation Structures in Anyplace </a:t>
            </a:r>
            <a:endParaRPr lang="en-US" i="1" dirty="0" smtClean="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9" y="2349500"/>
            <a:ext cx="5256956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</a:rPr>
              <a:t>Demetris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Zeinalipour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schemeClr val="tx1"/>
                </a:solidFill>
              </a:rPr>
              <a:t>Assistant Professor</a:t>
            </a:r>
          </a:p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</a:rPr>
              <a:t>(Data Management Systems Laboratory)</a:t>
            </a:r>
          </a:p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</a:rPr>
              <a:t>Department of Computer Science</a:t>
            </a:r>
            <a:endParaRPr lang="el-GR" sz="2000" b="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</a:rPr>
              <a:t>University of Cyprus</a:t>
            </a:r>
          </a:p>
          <a:p>
            <a:pPr algn="ctr">
              <a:spcBef>
                <a:spcPct val="20000"/>
              </a:spcBef>
            </a:pPr>
            <a:endParaRPr lang="en-US" sz="1100" b="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hlinkClick r:id="rId3"/>
              </a:rPr>
              <a:t>http://www.cs.ucy.ac.cy/~dzeina/</a:t>
            </a:r>
            <a:endParaRPr lang="en-US" sz="2000" dirty="0"/>
          </a:p>
          <a:p>
            <a:pPr algn="ctr">
              <a:spcBef>
                <a:spcPct val="20000"/>
              </a:spcBef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602128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0" dirty="0" smtClean="0">
                <a:solidFill>
                  <a:schemeClr val="tx1"/>
                </a:solidFill>
              </a:rPr>
              <a:t>* </a:t>
            </a:r>
            <a:r>
              <a:rPr lang="en-US" sz="1600" b="0" dirty="0" smtClean="0">
                <a:solidFill>
                  <a:schemeClr val="tx1"/>
                </a:solidFill>
              </a:rPr>
              <a:t>Presented at </a:t>
            </a:r>
            <a:r>
              <a:rPr lang="en-GB" sz="1600" b="0" dirty="0" smtClean="0">
                <a:solidFill>
                  <a:schemeClr val="tx1"/>
                </a:solidFill>
              </a:rPr>
              <a:t>16</a:t>
            </a:r>
            <a:r>
              <a:rPr lang="en-GB" sz="1600" b="0" baseline="30000" dirty="0" smtClean="0">
                <a:solidFill>
                  <a:schemeClr val="tx1"/>
                </a:solidFill>
              </a:rPr>
              <a:t>th</a:t>
            </a:r>
            <a:r>
              <a:rPr lang="en-GB" sz="1600" b="0" dirty="0" smtClean="0">
                <a:solidFill>
                  <a:schemeClr val="tx1"/>
                </a:solidFill>
              </a:rPr>
              <a:t> IEEE Int. Conference on Mobile Data Management (MDM</a:t>
            </a:r>
            <a:r>
              <a:rPr lang="en-GB" altLang="en-US" sz="1600" b="0" dirty="0" smtClean="0">
                <a:solidFill>
                  <a:schemeClr val="tx1"/>
                </a:solidFill>
              </a:rPr>
              <a:t>’</a:t>
            </a:r>
            <a:r>
              <a:rPr lang="en-GB" sz="1600" b="0" dirty="0" smtClean="0">
                <a:solidFill>
                  <a:schemeClr val="tx1"/>
                </a:solidFill>
              </a:rPr>
              <a:t>15), </a:t>
            </a:r>
            <a:r>
              <a:rPr lang="en-US" sz="1600" b="0" dirty="0" smtClean="0">
                <a:solidFill>
                  <a:schemeClr val="tx1"/>
                </a:solidFill>
              </a:rPr>
              <a:t>Pittsburgh, PA, USA, </a:t>
            </a:r>
            <a:r>
              <a:rPr lang="en-US" sz="1600" b="0" i="1" dirty="0" smtClean="0">
                <a:solidFill>
                  <a:schemeClr val="tx1"/>
                </a:solidFill>
              </a:rPr>
              <a:t>June 16, 2015</a:t>
            </a:r>
            <a:endParaRPr lang="en-GB" sz="1600" b="0" dirty="0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213" y="2147405"/>
            <a:ext cx="25542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0875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8213" y="3155517"/>
            <a:ext cx="2520280" cy="5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CSA Navigation (Anyplace)</a:t>
            </a:r>
            <a:endParaRPr lang="en-US" dirty="0"/>
          </a:p>
        </p:txBody>
      </p:sp>
      <p:pic>
        <p:nvPicPr>
          <p:cNvPr id="1433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75048"/>
            <a:ext cx="7489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348038" y="5733256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hlinkClick r:id="rId4"/>
              </a:rPr>
              <a:t>Video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CSA Weaknesses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2520950"/>
          </a:xfrm>
        </p:spPr>
        <p:txBody>
          <a:bodyPr/>
          <a:lstStyle/>
          <a:p>
            <a:pPr marL="514350" indent="-514350">
              <a:defRPr/>
            </a:pPr>
            <a:r>
              <a:rPr lang="en-US" sz="2800" b="1" dirty="0" smtClean="0">
                <a:ea typeface="ＭＳ Ｐゴシック" pitchFamily="34" charset="-128"/>
              </a:rPr>
              <a:t>Don’t know a priori what buildings we need!</a:t>
            </a:r>
          </a:p>
          <a:p>
            <a:pPr marL="914400" lvl="1" indent="-514350">
              <a:defRPr/>
            </a:pPr>
            <a:r>
              <a:rPr lang="en-US" sz="2400" dirty="0" smtClean="0">
                <a:ea typeface="ＭＳ Ｐゴシック" pitchFamily="34" charset="-128"/>
              </a:rPr>
              <a:t>e.g., a user lost on a complex University Campus.</a:t>
            </a:r>
          </a:p>
          <a:p>
            <a:pPr marL="514350" indent="-514350">
              <a:defRPr/>
            </a:pPr>
            <a:r>
              <a:rPr lang="en-US" sz="2800" b="1" dirty="0" smtClean="0">
                <a:ea typeface="ＭＳ Ｐゴシック" pitchFamily="34" charset="-128"/>
              </a:rPr>
              <a:t>CSA not compatible with the Cloud trend! </a:t>
            </a:r>
            <a:endParaRPr lang="en-US" sz="2800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r>
              <a:rPr lang="en-US" sz="2400" dirty="0" smtClean="0">
                <a:ea typeface="ＭＳ Ｐゴシック" pitchFamily="34" charset="-128"/>
              </a:rPr>
              <a:t>signals, indoor POIs are overwhelming for mobiles</a:t>
            </a:r>
          </a:p>
          <a:p>
            <a:pPr marL="514350" indent="-514350">
              <a:defRPr/>
            </a:pPr>
            <a:r>
              <a:rPr lang="en-US" sz="2800" b="1" dirty="0" smtClean="0">
                <a:ea typeface="ＭＳ Ｐゴシック" pitchFamily="34" charset="-128"/>
              </a:rPr>
              <a:t>CSA is operating on outdated data!</a:t>
            </a:r>
          </a:p>
          <a:p>
            <a:pPr marL="914400" lvl="1" indent="-514350">
              <a:defRPr/>
            </a:pPr>
            <a:r>
              <a:rPr lang="en-US" sz="2400" dirty="0" smtClean="0">
                <a:ea typeface="ＭＳ Ｐゴシック" pitchFamily="34" charset="-128"/>
              </a:rPr>
              <a:t>Doesn’t take advantage of latest </a:t>
            </a:r>
            <a:r>
              <a:rPr lang="en-US" sz="2400" dirty="0" err="1" smtClean="0">
                <a:ea typeface="ＭＳ Ｐゴシック" pitchFamily="34" charset="-128"/>
              </a:rPr>
              <a:t>Radiomaps</a:t>
            </a:r>
            <a:endParaRPr lang="en-US" sz="2400" dirty="0" smtClean="0">
              <a:ea typeface="ＭＳ Ｐゴシック" pitchFamily="34" charset="-128"/>
            </a:endParaRPr>
          </a:p>
          <a:p>
            <a:pPr marL="514350" indent="-514350"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marL="514350" indent="-514350">
              <a:buFontTx/>
              <a:buNone/>
              <a:defRPr/>
            </a:pPr>
            <a:endParaRPr lang="en-US" sz="1100" b="1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endParaRPr lang="en-US" sz="1800" i="1" dirty="0" smtClean="0">
              <a:ea typeface="ＭＳ Ｐゴシック" pitchFamily="34" charset="-12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18705"/>
            <a:ext cx="3672408" cy="255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2856772" cy="23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80312" y="4005064"/>
            <a:ext cx="1763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Our </a:t>
            </a:r>
            <a:r>
              <a:rPr lang="en-US" sz="1400" dirty="0" smtClean="0"/>
              <a:t>8,900 m</a:t>
            </a:r>
            <a:r>
              <a:rPr lang="en-US" sz="1400" b="0" baseline="30000" dirty="0" smtClean="0"/>
              <a:t>2 </a:t>
            </a:r>
            <a:r>
              <a:rPr lang="en-US" sz="1400" b="0" dirty="0" smtClean="0"/>
              <a:t>CS building has </a:t>
            </a:r>
            <a:r>
              <a:rPr lang="en-US" sz="1400" dirty="0" smtClean="0"/>
              <a:t>45,000 </a:t>
            </a:r>
            <a:r>
              <a:rPr lang="en-US" sz="1400" b="0" dirty="0" smtClean="0"/>
              <a:t>reference positions!</a:t>
            </a:r>
          </a:p>
          <a:p>
            <a:pPr algn="ctr"/>
            <a:r>
              <a:rPr lang="en-US" sz="1400" b="0" dirty="0" smtClean="0"/>
              <a:t>(3-6MB) </a:t>
            </a:r>
          </a:p>
          <a:p>
            <a:pPr algn="ctr"/>
            <a:endParaRPr lang="en-US" sz="1400" b="0" dirty="0"/>
          </a:p>
          <a:p>
            <a:pPr algn="ctr"/>
            <a:r>
              <a:rPr lang="en-US" sz="1400" dirty="0" smtClean="0"/>
              <a:t>Whole Campus</a:t>
            </a:r>
          </a:p>
          <a:p>
            <a:pPr algn="ctr"/>
            <a:r>
              <a:rPr lang="en-US" sz="1400" b="0" dirty="0" smtClean="0"/>
              <a:t>50-100MB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2065">
            <a:off x="3183309" y="2166573"/>
            <a:ext cx="2035146" cy="25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SSA Navigation (Anyplace)</a:t>
            </a:r>
            <a:endParaRPr lang="en-US" dirty="0"/>
          </a:p>
        </p:txBody>
      </p:sp>
      <p:sp>
        <p:nvSpPr>
          <p:cNvPr id="16387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IIN Service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40768"/>
            <a:ext cx="1296541" cy="19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95963" y="1412776"/>
            <a:ext cx="3024187" cy="4968974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0" name="Can 40"/>
          <p:cNvSpPr>
            <a:spLocks noChangeArrowheads="1"/>
          </p:cNvSpPr>
          <p:nvPr/>
        </p:nvSpPr>
        <p:spPr bwMode="auto">
          <a:xfrm>
            <a:off x="6443539" y="2276872"/>
            <a:ext cx="1728861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>
            <a:off x="2987824" y="2060848"/>
            <a:ext cx="2088232" cy="0"/>
          </a:xfrm>
          <a:prstGeom prst="straightConnector1">
            <a:avLst/>
          </a:prstGeom>
          <a:noFill/>
          <a:ln w="38100" algn="ctr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627784" y="1484784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A37"/>
                </a:solidFill>
              </a:rPr>
              <a:t>Where-am-I?</a:t>
            </a:r>
            <a:endParaRPr lang="en-US" sz="2400" dirty="0">
              <a:solidFill>
                <a:srgbClr val="007A37"/>
              </a:solidFill>
            </a:endParaRPr>
          </a:p>
        </p:txBody>
      </p:sp>
      <p:sp>
        <p:nvSpPr>
          <p:cNvPr id="16393" name="Rectangle 52"/>
          <p:cNvSpPr>
            <a:spLocks noChangeArrowheads="1"/>
          </p:cNvSpPr>
          <p:nvPr/>
        </p:nvSpPr>
        <p:spPr bwMode="auto">
          <a:xfrm>
            <a:off x="6588001" y="3313510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4" name="Rectangle 53"/>
          <p:cNvSpPr>
            <a:spLocks noChangeArrowheads="1"/>
          </p:cNvSpPr>
          <p:nvPr/>
        </p:nvSpPr>
        <p:spPr bwMode="auto">
          <a:xfrm>
            <a:off x="6876926" y="3313510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5" name="Rectangle 54"/>
          <p:cNvSpPr>
            <a:spLocks noChangeArrowheads="1"/>
          </p:cNvSpPr>
          <p:nvPr/>
        </p:nvSpPr>
        <p:spPr bwMode="auto">
          <a:xfrm>
            <a:off x="7164264" y="3313510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6" name="Rectangle 55"/>
          <p:cNvSpPr>
            <a:spLocks noChangeArrowheads="1"/>
          </p:cNvSpPr>
          <p:nvPr/>
        </p:nvSpPr>
        <p:spPr bwMode="auto">
          <a:xfrm>
            <a:off x="7451601" y="3313510"/>
            <a:ext cx="217488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1353121" cy="21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059832" y="4869160"/>
            <a:ext cx="2016224" cy="0"/>
          </a:xfrm>
          <a:prstGeom prst="straightConnector1">
            <a:avLst/>
          </a:prstGeom>
          <a:noFill/>
          <a:ln w="38100" algn="ctr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18" name="Rectangle 17"/>
          <p:cNvSpPr/>
          <p:nvPr/>
        </p:nvSpPr>
        <p:spPr>
          <a:xfrm>
            <a:off x="2411760" y="530120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en-US" dirty="0" smtClean="0">
                <a:solidFill>
                  <a:srgbClr val="FF0000"/>
                </a:solidFill>
              </a:rPr>
              <a:t>Intermittent Connectivity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13497"/>
            <a:ext cx="16271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50"/>
          <p:cNvSpPr txBox="1">
            <a:spLocks noChangeArrowheads="1"/>
          </p:cNvSpPr>
          <p:nvPr/>
        </p:nvSpPr>
        <p:spPr bwMode="auto">
          <a:xfrm>
            <a:off x="2627784" y="4365104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A37"/>
                </a:solidFill>
              </a:rPr>
              <a:t>Where-am-I?</a:t>
            </a:r>
            <a:endParaRPr lang="en-US" sz="2400" dirty="0">
              <a:solidFill>
                <a:srgbClr val="007A37"/>
              </a:solidFill>
            </a:endParaRPr>
          </a:p>
        </p:txBody>
      </p:sp>
      <p:cxnSp>
        <p:nvCxnSpPr>
          <p:cNvPr id="24" name="Straight Arrow Connector 47"/>
          <p:cNvCxnSpPr>
            <a:cxnSpLocks noChangeShapeType="1"/>
          </p:cNvCxnSpPr>
          <p:nvPr/>
        </p:nvCxnSpPr>
        <p:spPr bwMode="auto">
          <a:xfrm>
            <a:off x="3059832" y="3573016"/>
            <a:ext cx="208823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2771800" y="3068960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 smtClean="0"/>
              <a:t>Where-am-I?</a:t>
            </a:r>
            <a:endParaRPr lang="en-US" sz="2400" b="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67544" y="1196752"/>
            <a:ext cx="0" cy="1296144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67544" y="2492896"/>
            <a:ext cx="0" cy="187220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67544" y="4365104"/>
            <a:ext cx="0" cy="1800200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 rot="16200000">
            <a:off x="-269393" y="3157826"/>
            <a:ext cx="216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 Navigation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A37"/>
                </a:solidFill>
              </a:rPr>
              <a:t>Time</a:t>
            </a:r>
            <a:endParaRPr lang="en-US" sz="2800" dirty="0">
              <a:solidFill>
                <a:srgbClr val="007A37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23928" y="328498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8" grpId="0"/>
      <p:bldP spid="21" grpId="0"/>
      <p:bldP spid="25" grpId="0"/>
      <p:bldP spid="35" grpId="0"/>
      <p:bldP spid="37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021" y="1484784"/>
            <a:ext cx="23844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Intermittent Connectivity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7380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19256" cy="3168650"/>
          </a:xfrm>
        </p:spPr>
        <p:txBody>
          <a:bodyPr/>
          <a:lstStyle/>
          <a:p>
            <a:pPr marL="514350" indent="-514350"/>
            <a:r>
              <a:rPr lang="en-US" sz="2400" dirty="0" smtClean="0">
                <a:ea typeface="ＭＳ Ｐゴシック" pitchFamily="34" charset="-128"/>
              </a:rPr>
              <a:t>Wi-Fi coverage might be </a:t>
            </a:r>
            <a:r>
              <a:rPr lang="en-US" sz="2400" b="1" dirty="0" smtClean="0">
                <a:ea typeface="ＭＳ Ｐゴシック" pitchFamily="34" charset="-128"/>
              </a:rPr>
              <a:t>irregularly available </a:t>
            </a:r>
            <a:r>
              <a:rPr lang="en-US" sz="2400" dirty="0" smtClean="0">
                <a:ea typeface="ＭＳ Ｐゴシック" pitchFamily="34" charset="-128"/>
              </a:rPr>
              <a:t>inside  buildings </a:t>
            </a:r>
            <a:r>
              <a:rPr lang="en-US" sz="2400" b="1" dirty="0" smtClean="0">
                <a:ea typeface="ＭＳ Ｐゴシック" pitchFamily="34" charset="-128"/>
              </a:rPr>
              <a:t>due to poor WLAN planning</a:t>
            </a:r>
          </a:p>
          <a:p>
            <a:pPr marL="914400" lvl="1" indent="-514350"/>
            <a:r>
              <a:rPr lang="en-US" sz="2000" dirty="0" smtClean="0">
                <a:ea typeface="ＭＳ Ｐゴシック" pitchFamily="34" charset="-128"/>
              </a:rPr>
              <a:t>Complete planning would require </a:t>
            </a:r>
            <a:r>
              <a:rPr lang="en-US" sz="2000" b="1" dirty="0" smtClean="0">
                <a:ea typeface="ＭＳ Ｐゴシック" pitchFamily="34" charset="-128"/>
              </a:rPr>
              <a:t>a site</a:t>
            </a:r>
          </a:p>
          <a:p>
            <a:pPr marL="914400" lvl="1" indent="-514350">
              <a:buNone/>
            </a:pPr>
            <a:r>
              <a:rPr lang="en-US" sz="2000" b="1" dirty="0" smtClean="0">
                <a:ea typeface="ＭＳ Ｐゴシック" pitchFamily="34" charset="-128"/>
              </a:rPr>
              <a:t>	survey tool </a:t>
            </a:r>
            <a:r>
              <a:rPr lang="en-US" sz="2000" dirty="0" smtClean="0">
                <a:ea typeface="ＭＳ Ｐゴシック" pitchFamily="34" charset="-128"/>
              </a:rPr>
              <a:t>(e.g., </a:t>
            </a:r>
            <a:r>
              <a:rPr lang="en-US" sz="2000" dirty="0" err="1" smtClean="0">
                <a:ea typeface="ＭＳ Ｐゴシック" pitchFamily="34" charset="-128"/>
              </a:rPr>
              <a:t>Ekahau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Tamograph</a:t>
            </a:r>
            <a:r>
              <a:rPr lang="en-US" sz="2000" dirty="0" smtClean="0">
                <a:ea typeface="ＭＳ Ｐゴシック" pitchFamily="34" charset="-128"/>
              </a:rPr>
              <a:t>).</a:t>
            </a:r>
          </a:p>
          <a:p>
            <a:pPr marL="514350" indent="-514350"/>
            <a:r>
              <a:rPr lang="en-US" sz="2400" dirty="0" smtClean="0">
                <a:ea typeface="ＭＳ Ｐゴシック" pitchFamily="34" charset="-128"/>
              </a:rPr>
              <a:t>A user </a:t>
            </a:r>
            <a:r>
              <a:rPr lang="en-US" sz="2400" b="1" dirty="0" smtClean="0">
                <a:ea typeface="ＭＳ Ｐゴシック" pitchFamily="34" charset="-128"/>
              </a:rPr>
              <a:t>walking inside </a:t>
            </a:r>
            <a:r>
              <a:rPr lang="en-US" sz="2400" dirty="0" smtClean="0">
                <a:ea typeface="ＭＳ Ｐゴシック" pitchFamily="34" charset="-128"/>
              </a:rPr>
              <a:t>a </a:t>
            </a:r>
            <a:r>
              <a:rPr lang="en-US" sz="2400" b="1" dirty="0" smtClean="0">
                <a:ea typeface="ＭＳ Ｐゴシック" pitchFamily="34" charset="-128"/>
              </a:rPr>
              <a:t>Mall in Cyprus</a:t>
            </a:r>
          </a:p>
          <a:p>
            <a:pPr marL="914400" lvl="1" indent="-514350"/>
            <a:r>
              <a:rPr lang="en-US" sz="2000" dirty="0" smtClean="0">
                <a:ea typeface="ＭＳ Ｐゴシック" pitchFamily="34" charset="-128"/>
              </a:rPr>
              <a:t>Whenever the user </a:t>
            </a:r>
            <a:r>
              <a:rPr lang="en-US" sz="2000" b="1" dirty="0" smtClean="0">
                <a:ea typeface="ＭＳ Ｐゴシック" pitchFamily="34" charset="-128"/>
              </a:rPr>
              <a:t>enters a store</a:t>
            </a:r>
            <a:r>
              <a:rPr lang="en-US" sz="2000" dirty="0" smtClean="0">
                <a:ea typeface="ＭＳ Ｐゴシック" pitchFamily="34" charset="-128"/>
              </a:rPr>
              <a:t> the RSSI indicator falls </a:t>
            </a:r>
            <a:r>
              <a:rPr lang="en-US" sz="2000" b="1" dirty="0" smtClean="0">
                <a:ea typeface="ＭＳ Ｐゴシック" pitchFamily="34" charset="-128"/>
              </a:rPr>
              <a:t>below a connectivity </a:t>
            </a:r>
            <a:r>
              <a:rPr lang="en-US" sz="2000" dirty="0" smtClean="0">
                <a:ea typeface="ＭＳ Ｐゴシック" pitchFamily="34" charset="-128"/>
              </a:rPr>
              <a:t>threshold -</a:t>
            </a:r>
            <a:r>
              <a:rPr lang="en-US" sz="2000" b="1" dirty="0" smtClean="0">
                <a:ea typeface="ＭＳ Ｐゴシック" pitchFamily="34" charset="-128"/>
              </a:rPr>
              <a:t>85dBm. (-30dbM to -90dbM)</a:t>
            </a:r>
          </a:p>
          <a:p>
            <a:pPr marL="914400" lvl="1" indent="-514350"/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When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disconnected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SSA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doesn’t offer navigation anymore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</a:t>
            </a:r>
            <a:endParaRPr lang="en-US" sz="20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Intermittent Connectivity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363272" cy="316865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ea typeface="ＭＳ Ｐゴシック" pitchFamily="34" charset="-128"/>
              </a:rPr>
              <a:t>Why not </a:t>
            </a:r>
            <a:r>
              <a:rPr lang="en-US" sz="2800" b="1" dirty="0" smtClean="0">
                <a:ea typeface="ＭＳ Ｐゴシック" pitchFamily="34" charset="-128"/>
              </a:rPr>
              <a:t>fallback</a:t>
            </a:r>
            <a:r>
              <a:rPr lang="en-US" sz="2800" dirty="0" smtClean="0">
                <a:ea typeface="ＭＳ Ｐゴシック" pitchFamily="34" charset="-128"/>
              </a:rPr>
              <a:t> from </a:t>
            </a:r>
            <a:r>
              <a:rPr lang="en-US" sz="2800" b="1" dirty="0" smtClean="0">
                <a:ea typeface="ＭＳ Ｐゴシック" pitchFamily="34" charset="-128"/>
              </a:rPr>
              <a:t>Wi-Fi</a:t>
            </a:r>
            <a:r>
              <a:rPr lang="en-US" sz="2800" dirty="0" smtClean="0">
                <a:ea typeface="ＭＳ Ｐゴシック" pitchFamily="34" charset="-128"/>
              </a:rPr>
              <a:t> to </a:t>
            </a:r>
            <a:r>
              <a:rPr lang="en-US" sz="2800" b="1" dirty="0" smtClean="0">
                <a:ea typeface="ＭＳ Ｐゴシック" pitchFamily="34" charset="-128"/>
              </a:rPr>
              <a:t>Mobile Internet </a:t>
            </a:r>
            <a:r>
              <a:rPr lang="en-US" sz="2800" dirty="0" smtClean="0">
                <a:ea typeface="ＭＳ Ｐゴシック" pitchFamily="34" charset="-128"/>
              </a:rPr>
              <a:t>(2G-4G) when Wi-Fi is not </a:t>
            </a:r>
            <a:r>
              <a:rPr lang="en-US" sz="2800" b="1" dirty="0" smtClean="0">
                <a:ea typeface="ＭＳ Ｐゴシック" pitchFamily="34" charset="-128"/>
              </a:rPr>
              <a:t>available</a:t>
            </a:r>
            <a:r>
              <a:rPr lang="en-US" sz="2800" dirty="0" smtClean="0">
                <a:ea typeface="ＭＳ Ｐゴシック" pitchFamily="34" charset="-128"/>
              </a:rPr>
              <a:t>?</a:t>
            </a:r>
          </a:p>
          <a:p>
            <a:pPr marL="514350" indent="-514350"/>
            <a:r>
              <a:rPr lang="en-US" sz="2800" b="1" dirty="0" smtClean="0">
                <a:ea typeface="ＭＳ Ｐゴシック" pitchFamily="34" charset="-128"/>
              </a:rPr>
              <a:t>Mobile Internet Limitations:</a:t>
            </a:r>
          </a:p>
          <a:p>
            <a:pPr marL="914400" lvl="1" indent="-514350"/>
            <a:r>
              <a:rPr lang="en-US" sz="2400" b="1" dirty="0" smtClean="0">
                <a:ea typeface="ＭＳ Ｐゴシック" pitchFamily="34" charset="-128"/>
              </a:rPr>
              <a:t>Coverage: </a:t>
            </a:r>
            <a:r>
              <a:rPr lang="en-US" sz="2400" dirty="0" smtClean="0">
                <a:ea typeface="ＭＳ Ｐゴシック" pitchFamily="34" charset="-128"/>
              </a:rPr>
              <a:t>blockage or attenuation of signals in indoor spaces.</a:t>
            </a:r>
          </a:p>
          <a:p>
            <a:pPr marL="914400" lvl="1" indent="-514350"/>
            <a:r>
              <a:rPr lang="en-US" sz="2400" b="1" dirty="0" smtClean="0">
                <a:ea typeface="ＭＳ Ｐゴシック" pitchFamily="34" charset="-128"/>
              </a:rPr>
              <a:t>Slow fallback </a:t>
            </a:r>
            <a:r>
              <a:rPr lang="en-US" sz="2400" dirty="0" smtClean="0">
                <a:ea typeface="ＭＳ Ｐゴシック" pitchFamily="34" charset="-128"/>
              </a:rPr>
              <a:t>between outdated Mobile Internet and Wi-Fi infrastructures.</a:t>
            </a:r>
          </a:p>
          <a:p>
            <a:pPr marL="1314450" lvl="2" indent="-514350"/>
            <a:r>
              <a:rPr lang="en-US" sz="1800" dirty="0" smtClean="0">
                <a:ea typeface="ＭＳ Ｐゴシック" pitchFamily="34" charset="-128"/>
              </a:rPr>
              <a:t>Lack of ubiquitous </a:t>
            </a:r>
            <a:r>
              <a:rPr lang="en-US" sz="1800" b="1" dirty="0" smtClean="0">
                <a:ea typeface="ＭＳ Ｐゴシック" pitchFamily="34" charset="-128"/>
              </a:rPr>
              <a:t>802.11k, 802.11r (fast roaming) </a:t>
            </a:r>
            <a:r>
              <a:rPr lang="en-US" sz="1800" dirty="0" smtClean="0">
                <a:ea typeface="ＭＳ Ｐゴシック" pitchFamily="34" charset="-128"/>
              </a:rPr>
              <a:t>and 4G infrastructure.</a:t>
            </a:r>
            <a:endParaRPr lang="en-US" sz="2400" dirty="0" smtClean="0">
              <a:ea typeface="ＭＳ Ｐゴシック" pitchFamily="34" charset="-128"/>
            </a:endParaRPr>
          </a:p>
          <a:p>
            <a:pPr marL="914400" lvl="1" indent="-514350"/>
            <a:r>
              <a:rPr lang="en-US" sz="2400" b="1" dirty="0" smtClean="0">
                <a:ea typeface="ＭＳ Ｐゴシック" pitchFamily="34" charset="-128"/>
              </a:rPr>
              <a:t>Limited Quota: </a:t>
            </a:r>
            <a:r>
              <a:rPr lang="en-US" sz="2400" dirty="0" smtClean="0">
                <a:ea typeface="ＭＳ Ｐゴシック" pitchFamily="34" charset="-128"/>
              </a:rPr>
              <a:t>Nobody wants to waste a mobile Internet plan for navigation purposes.</a:t>
            </a:r>
          </a:p>
          <a:p>
            <a:pPr marL="914400" lvl="1" indent="-514350"/>
            <a:r>
              <a:rPr lang="en-US" sz="2400" b="1" dirty="0" smtClean="0">
                <a:ea typeface="ＭＳ Ｐゴシック" pitchFamily="34" charset="-128"/>
              </a:rPr>
              <a:t>Unavailability due to Roaming: </a:t>
            </a:r>
            <a:r>
              <a:rPr lang="en-US" sz="2400" dirty="0" smtClean="0">
                <a:ea typeface="ＭＳ Ｐゴシック" pitchFamily="34" charset="-128"/>
              </a:rPr>
              <a:t>when traveling and needing indoor navigation at most.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2065">
            <a:off x="3183309" y="2028085"/>
            <a:ext cx="2035146" cy="25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PreLoc</a:t>
            </a:r>
            <a:r>
              <a:rPr lang="en-US" dirty="0" smtClean="0"/>
              <a:t> Navigation</a:t>
            </a:r>
            <a:endParaRPr lang="en-US" dirty="0"/>
          </a:p>
        </p:txBody>
      </p:sp>
      <p:sp>
        <p:nvSpPr>
          <p:cNvPr id="16387" name="TextBox 26"/>
          <p:cNvSpPr txBox="1">
            <a:spLocks noChangeArrowheads="1"/>
          </p:cNvSpPr>
          <p:nvPr/>
        </p:nvSpPr>
        <p:spPr bwMode="auto">
          <a:xfrm>
            <a:off x="5651500" y="980728"/>
            <a:ext cx="3492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IIN Service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227" y="1340768"/>
            <a:ext cx="1296541" cy="19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95963" y="1556792"/>
            <a:ext cx="3024187" cy="4824958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0" name="Can 40"/>
          <p:cNvSpPr>
            <a:spLocks noChangeArrowheads="1"/>
          </p:cNvSpPr>
          <p:nvPr/>
        </p:nvSpPr>
        <p:spPr bwMode="auto">
          <a:xfrm>
            <a:off x="6443539" y="2780928"/>
            <a:ext cx="1728861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 flipH="1">
            <a:off x="2843808" y="2060848"/>
            <a:ext cx="316835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843808" y="1484784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 err="1" smtClean="0"/>
              <a:t>Prefetch</a:t>
            </a: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K </a:t>
            </a:r>
            <a:r>
              <a:rPr lang="en-US" sz="2400" b="0" dirty="0" smtClean="0"/>
              <a:t>RM rows</a:t>
            </a:r>
            <a:endParaRPr lang="en-US" sz="2400" b="0" dirty="0"/>
          </a:p>
        </p:txBody>
      </p:sp>
      <p:sp>
        <p:nvSpPr>
          <p:cNvPr id="16393" name="Rectangle 52"/>
          <p:cNvSpPr>
            <a:spLocks noChangeArrowheads="1"/>
          </p:cNvSpPr>
          <p:nvPr/>
        </p:nvSpPr>
        <p:spPr bwMode="auto">
          <a:xfrm>
            <a:off x="6588001" y="3817566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4" name="Rectangle 53"/>
          <p:cNvSpPr>
            <a:spLocks noChangeArrowheads="1"/>
          </p:cNvSpPr>
          <p:nvPr/>
        </p:nvSpPr>
        <p:spPr bwMode="auto">
          <a:xfrm>
            <a:off x="6876926" y="3817566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5" name="Rectangle 54"/>
          <p:cNvSpPr>
            <a:spLocks noChangeArrowheads="1"/>
          </p:cNvSpPr>
          <p:nvPr/>
        </p:nvSpPr>
        <p:spPr bwMode="auto">
          <a:xfrm>
            <a:off x="7164264" y="3817566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6" name="Rectangle 55"/>
          <p:cNvSpPr>
            <a:spLocks noChangeArrowheads="1"/>
          </p:cNvSpPr>
          <p:nvPr/>
        </p:nvSpPr>
        <p:spPr bwMode="auto">
          <a:xfrm>
            <a:off x="7451601" y="3817566"/>
            <a:ext cx="217488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1353121" cy="21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483768" y="51571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A37"/>
                </a:solidFill>
                <a:sym typeface="Wingdings" pitchFamily="2" charset="2"/>
              </a:rPr>
              <a:t> </a:t>
            </a:r>
            <a:r>
              <a:rPr lang="en-US" dirty="0" smtClean="0">
                <a:solidFill>
                  <a:srgbClr val="007A37"/>
                </a:solidFill>
              </a:rPr>
              <a:t>Intermittent Connectivity</a:t>
            </a:r>
            <a:endParaRPr lang="en-US" dirty="0">
              <a:solidFill>
                <a:srgbClr val="007A37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717553"/>
            <a:ext cx="16271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47"/>
          <p:cNvCxnSpPr>
            <a:cxnSpLocks noChangeShapeType="1"/>
          </p:cNvCxnSpPr>
          <p:nvPr/>
        </p:nvCxnSpPr>
        <p:spPr bwMode="auto">
          <a:xfrm flipH="1">
            <a:off x="2699792" y="5085184"/>
            <a:ext cx="316835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2699792" y="4509120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 err="1" smtClean="0"/>
              <a:t>Prefetch</a:t>
            </a: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K </a:t>
            </a:r>
            <a:r>
              <a:rPr lang="en-US" sz="2400" b="0" dirty="0" smtClean="0"/>
              <a:t>RM rows</a:t>
            </a:r>
            <a:endParaRPr lang="en-US" sz="2400" b="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55576" y="1412776"/>
            <a:ext cx="0" cy="1800200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79512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A37"/>
                </a:solidFill>
              </a:rPr>
              <a:t>Time</a:t>
            </a:r>
            <a:endParaRPr lang="en-US" sz="2800" dirty="0">
              <a:solidFill>
                <a:srgbClr val="007A37"/>
              </a:solidFill>
            </a:endParaRPr>
          </a:p>
        </p:txBody>
      </p:sp>
      <p:sp>
        <p:nvSpPr>
          <p:cNvPr id="27" name="Can 40"/>
          <p:cNvSpPr>
            <a:spLocks noChangeArrowheads="1"/>
          </p:cNvSpPr>
          <p:nvPr/>
        </p:nvSpPr>
        <p:spPr bwMode="auto">
          <a:xfrm>
            <a:off x="1043211" y="2996952"/>
            <a:ext cx="504056" cy="432048"/>
          </a:xfrm>
          <a:prstGeom prst="can">
            <a:avLst>
              <a:gd name="adj" fmla="val 43897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Can 40"/>
          <p:cNvSpPr>
            <a:spLocks noChangeArrowheads="1"/>
          </p:cNvSpPr>
          <p:nvPr/>
        </p:nvSpPr>
        <p:spPr bwMode="auto">
          <a:xfrm>
            <a:off x="1043608" y="5733256"/>
            <a:ext cx="504056" cy="432048"/>
          </a:xfrm>
          <a:prstGeom prst="can">
            <a:avLst>
              <a:gd name="adj" fmla="val 43897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1" name="Straight Arrow Connector 47"/>
          <p:cNvCxnSpPr>
            <a:cxnSpLocks noChangeShapeType="1"/>
          </p:cNvCxnSpPr>
          <p:nvPr/>
        </p:nvCxnSpPr>
        <p:spPr bwMode="auto">
          <a:xfrm flipH="1">
            <a:off x="2843808" y="3501008"/>
            <a:ext cx="3024336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" name="TextBox 50"/>
          <p:cNvSpPr txBox="1">
            <a:spLocks noChangeArrowheads="1"/>
          </p:cNvSpPr>
          <p:nvPr/>
        </p:nvSpPr>
        <p:spPr bwMode="auto">
          <a:xfrm>
            <a:off x="2987824" y="2924944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 err="1" smtClean="0">
                <a:solidFill>
                  <a:schemeClr val="tx1"/>
                </a:solidFill>
              </a:rPr>
              <a:t>Prefetch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K </a:t>
            </a:r>
            <a:r>
              <a:rPr lang="en-US" sz="2400" b="0" dirty="0" smtClean="0">
                <a:solidFill>
                  <a:schemeClr val="tx1"/>
                </a:solidFill>
              </a:rPr>
              <a:t>RM rows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7944" y="314096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755576" y="3140968"/>
            <a:ext cx="0" cy="1368152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755576" y="4509120"/>
            <a:ext cx="0" cy="1368152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395536" y="3501008"/>
            <a:ext cx="2628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Localize from Cache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23" grpId="0"/>
      <p:bldP spid="27" grpId="0" animBg="1"/>
      <p:bldP spid="28" grpId="0" animBg="1"/>
      <p:bldP spid="32" grpId="0"/>
      <p:bldP spid="34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Problem Formulation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3312368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mobile </a:t>
            </a:r>
            <a:r>
              <a:rPr lang="en-US" b="1" dirty="0" smtClean="0">
                <a:ea typeface="ＭＳ Ｐゴシック" pitchFamily="34" charset="-128"/>
              </a:rPr>
              <a:t>user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US" dirty="0" smtClean="0">
                <a:ea typeface="ＭＳ Ｐゴシック" pitchFamily="34" charset="-128"/>
              </a:rPr>
              <a:t> moves inside a building with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Access Points </a:t>
            </a:r>
            <a:r>
              <a:rPr lang="en-US" b="1" dirty="0" smtClean="0">
                <a:solidFill>
                  <a:srgbClr val="003399"/>
                </a:solidFill>
                <a:ea typeface="ＭＳ Ｐゴシック" pitchFamily="34" charset="-128"/>
              </a:rPr>
              <a:t>AP = {ap</a:t>
            </a:r>
            <a:r>
              <a:rPr lang="en-US" b="1" baseline="-25000" dirty="0" smtClean="0">
                <a:solidFill>
                  <a:srgbClr val="003399"/>
                </a:solidFill>
                <a:ea typeface="ＭＳ Ｐゴシック" pitchFamily="34" charset="-128"/>
              </a:rPr>
              <a:t>1</a:t>
            </a:r>
            <a:r>
              <a:rPr lang="en-US" b="1" dirty="0" smtClean="0">
                <a:solidFill>
                  <a:srgbClr val="003399"/>
                </a:solidFill>
                <a:ea typeface="ＭＳ Ｐゴシック" pitchFamily="34" charset="-128"/>
              </a:rPr>
              <a:t>,…, ap</a:t>
            </a:r>
            <a:r>
              <a:rPr lang="en-US" b="1" baseline="-25000" dirty="0" smtClean="0">
                <a:solidFill>
                  <a:srgbClr val="003399"/>
                </a:solidFill>
                <a:ea typeface="ＭＳ Ｐゴシック" pitchFamily="34" charset="-128"/>
              </a:rPr>
              <a:t>m</a:t>
            </a:r>
            <a:r>
              <a:rPr lang="en-US" b="1" dirty="0" smtClean="0">
                <a:solidFill>
                  <a:srgbClr val="003399"/>
                </a:solidFill>
                <a:ea typeface="ＭＳ Ｐゴシック" pitchFamily="34" charset="-128"/>
              </a:rPr>
              <a:t>}.</a:t>
            </a:r>
          </a:p>
          <a:p>
            <a:r>
              <a:rPr lang="en-US" b="1" dirty="0" err="1" smtClean="0">
                <a:ea typeface="ＭＳ Ｐゴシック" pitchFamily="34" charset="-128"/>
              </a:rPr>
              <a:t>RadioMap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RM</a:t>
            </a:r>
            <a:r>
              <a:rPr lang="en-US" dirty="0" smtClean="0">
                <a:ea typeface="ＭＳ Ｐゴシック" pitchFamily="34" charset="-128"/>
              </a:rPr>
              <a:t>) is available on </a:t>
            </a:r>
            <a:r>
              <a:rPr lang="en-US" b="1" dirty="0" smtClean="0">
                <a:ea typeface="ＭＳ Ｐゴシック" pitchFamily="34" charset="-128"/>
              </a:rPr>
              <a:t>Server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395536" y="2564904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u </a:t>
            </a:r>
            <a:r>
              <a:rPr lang="en-US" sz="2800" b="0" dirty="0" smtClean="0"/>
              <a:t>obtains</a:t>
            </a:r>
            <a:r>
              <a:rPr lang="en-US" sz="2800" dirty="0" smtClean="0"/>
              <a:t> fingerprint:           </a:t>
            </a:r>
            <a:r>
              <a:rPr lang="en-US" sz="2800" dirty="0" smtClean="0">
                <a:solidFill>
                  <a:srgbClr val="007A37"/>
                </a:solidFill>
              </a:rPr>
              <a:t>V</a:t>
            </a:r>
            <a:r>
              <a:rPr lang="en-US" sz="2800" baseline="-25000" dirty="0" smtClean="0">
                <a:solidFill>
                  <a:srgbClr val="007A37"/>
                </a:solidFill>
              </a:rPr>
              <a:t>r</a:t>
            </a:r>
            <a:r>
              <a:rPr lang="en-US" sz="2800" dirty="0" smtClean="0">
                <a:solidFill>
                  <a:srgbClr val="007A37"/>
                </a:solidFill>
              </a:rPr>
              <a:t> = [ap</a:t>
            </a:r>
            <a:r>
              <a:rPr lang="en-US" sz="2800" baseline="-25000" dirty="0" smtClean="0">
                <a:solidFill>
                  <a:srgbClr val="007A37"/>
                </a:solidFill>
              </a:rPr>
              <a:t>1r</a:t>
            </a:r>
            <a:r>
              <a:rPr lang="en-US" sz="2800" dirty="0" smtClean="0">
                <a:solidFill>
                  <a:srgbClr val="007A37"/>
                </a:solidFill>
              </a:rPr>
              <a:t>,…, </a:t>
            </a:r>
            <a:r>
              <a:rPr lang="en-US" sz="2800" dirty="0" err="1" smtClean="0">
                <a:solidFill>
                  <a:srgbClr val="007A37"/>
                </a:solidFill>
              </a:rPr>
              <a:t>ap</a:t>
            </a:r>
            <a:r>
              <a:rPr lang="en-US" sz="2800" baseline="-25000" dirty="0" err="1" smtClean="0">
                <a:solidFill>
                  <a:srgbClr val="007A37"/>
                </a:solidFill>
              </a:rPr>
              <a:t>mr</a:t>
            </a:r>
            <a:r>
              <a:rPr lang="en-US" sz="2800" dirty="0" smtClean="0">
                <a:solidFill>
                  <a:srgbClr val="007A37"/>
                </a:solidFill>
              </a:rPr>
              <a:t>] </a:t>
            </a:r>
            <a:r>
              <a:rPr lang="en-US" sz="2800" b="0" dirty="0" smtClean="0"/>
              <a:t>on every </a:t>
            </a:r>
            <a:r>
              <a:rPr lang="en-US" sz="2800" dirty="0" smtClean="0"/>
              <a:t>location (</a:t>
            </a:r>
            <a:r>
              <a:rPr lang="en-US" sz="2800" dirty="0" smtClean="0">
                <a:solidFill>
                  <a:srgbClr val="FF0000"/>
                </a:solidFill>
              </a:rPr>
              <a:t>l</a:t>
            </a:r>
            <a:r>
              <a:rPr lang="en-US" sz="2800" dirty="0" smtClean="0"/>
              <a:t>), </a:t>
            </a:r>
            <a:r>
              <a:rPr lang="en-US" sz="2800" b="0" dirty="0" smtClean="0"/>
              <a:t>sends </a:t>
            </a:r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r </a:t>
            </a:r>
            <a:r>
              <a:rPr lang="en-US" sz="2800" b="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="0" dirty="0" smtClean="0"/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P</a:t>
            </a:r>
            <a:r>
              <a:rPr lang="en-US" sz="2800" kern="0" baseline="-25000" dirty="0" smtClean="0">
                <a:solidFill>
                  <a:srgbClr val="FF0000"/>
                </a:solidFill>
                <a:cs typeface="ＭＳ Ｐゴシック" charset="0"/>
              </a:rPr>
              <a:t>l</a:t>
            </a: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: </a:t>
            </a:r>
            <a:r>
              <a:rPr lang="en-US" sz="2800" kern="0" dirty="0" smtClean="0">
                <a:solidFill>
                  <a:schemeClr val="tx1"/>
                </a:solidFill>
                <a:cs typeface="ＭＳ Ｐゴシック" charset="0"/>
              </a:rPr>
              <a:t>connectivity probability </a:t>
            </a:r>
            <a:r>
              <a:rPr lang="en-US" sz="2800" b="0" kern="0" dirty="0" smtClean="0">
                <a:solidFill>
                  <a:schemeClr val="tx1"/>
                </a:solidFill>
                <a:cs typeface="ＭＳ Ｐゴシック" charset="0"/>
              </a:rPr>
              <a:t>of a user at location </a:t>
            </a: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l.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Objective: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Prefetc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h </a:t>
            </a: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K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RM entries on </a:t>
            </a:r>
            <a:r>
              <a:rPr lang="en-US" sz="2400" kern="0" dirty="0" smtClean="0">
                <a:solidFill>
                  <a:srgbClr val="FF0000"/>
                </a:solidFill>
                <a:cs typeface="ＭＳ Ｐゴシック" charset="0"/>
              </a:rPr>
              <a:t>u,  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so that </a:t>
            </a: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localizes </a:t>
            </a:r>
            <a:r>
              <a:rPr lang="en-US" sz="240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accurately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and </a:t>
            </a:r>
            <a:r>
              <a:rPr lang="en-US" sz="240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efficiently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2560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129" y="2929778"/>
            <a:ext cx="3081107" cy="30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22065">
            <a:off x="6590446" y="4398791"/>
            <a:ext cx="644701" cy="8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31225" y="2994803"/>
            <a:ext cx="2940315" cy="2985344"/>
            <a:chOff x="9144001" y="2243336"/>
            <a:chExt cx="3877460" cy="4014727"/>
          </a:xfrm>
        </p:grpSpPr>
        <p:sp>
          <p:nvSpPr>
            <p:cNvPr id="25621" name="TextBox 6"/>
            <p:cNvSpPr txBox="1">
              <a:spLocks noChangeArrowheads="1"/>
            </p:cNvSpPr>
            <p:nvPr/>
          </p:nvSpPr>
          <p:spPr bwMode="auto">
            <a:xfrm>
              <a:off x="11952312" y="224333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4" name="TextBox 9"/>
            <p:cNvSpPr txBox="1">
              <a:spLocks noChangeArrowheads="1"/>
            </p:cNvSpPr>
            <p:nvPr/>
          </p:nvSpPr>
          <p:spPr bwMode="auto">
            <a:xfrm>
              <a:off x="12322567" y="263345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5" name="TextBox 10"/>
            <p:cNvSpPr txBox="1">
              <a:spLocks noChangeArrowheads="1"/>
            </p:cNvSpPr>
            <p:nvPr/>
          </p:nvSpPr>
          <p:spPr bwMode="auto">
            <a:xfrm>
              <a:off x="12561912" y="285293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6" name="TextBox 11"/>
            <p:cNvSpPr txBox="1">
              <a:spLocks noChangeArrowheads="1"/>
            </p:cNvSpPr>
            <p:nvPr/>
          </p:nvSpPr>
          <p:spPr bwMode="auto">
            <a:xfrm>
              <a:off x="11952313" y="2819400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8" name="TextBox 13"/>
            <p:cNvSpPr txBox="1">
              <a:spLocks noChangeArrowheads="1"/>
            </p:cNvSpPr>
            <p:nvPr/>
          </p:nvSpPr>
          <p:spPr bwMode="auto">
            <a:xfrm>
              <a:off x="12528378" y="332345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9" name="TextBox 14"/>
            <p:cNvSpPr txBox="1">
              <a:spLocks noChangeArrowheads="1"/>
            </p:cNvSpPr>
            <p:nvPr/>
          </p:nvSpPr>
          <p:spPr bwMode="auto">
            <a:xfrm>
              <a:off x="12528378" y="231534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0" name="TextBox 15"/>
            <p:cNvSpPr txBox="1">
              <a:spLocks noChangeArrowheads="1"/>
            </p:cNvSpPr>
            <p:nvPr/>
          </p:nvSpPr>
          <p:spPr bwMode="auto">
            <a:xfrm>
              <a:off x="11952313" y="368349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1" name="TextBox 16"/>
            <p:cNvSpPr txBox="1">
              <a:spLocks noChangeArrowheads="1"/>
            </p:cNvSpPr>
            <p:nvPr/>
          </p:nvSpPr>
          <p:spPr bwMode="auto">
            <a:xfrm>
              <a:off x="12384361" y="382751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2" name="TextBox 17"/>
            <p:cNvSpPr txBox="1">
              <a:spLocks noChangeArrowheads="1"/>
            </p:cNvSpPr>
            <p:nvPr/>
          </p:nvSpPr>
          <p:spPr bwMode="auto">
            <a:xfrm>
              <a:off x="11808298" y="411554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3" name="TextBox 18"/>
            <p:cNvSpPr txBox="1">
              <a:spLocks noChangeArrowheads="1"/>
            </p:cNvSpPr>
            <p:nvPr/>
          </p:nvSpPr>
          <p:spPr bwMode="auto">
            <a:xfrm>
              <a:off x="12024321" y="3179439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4" name="TextBox 19"/>
            <p:cNvSpPr txBox="1">
              <a:spLocks noChangeArrowheads="1"/>
            </p:cNvSpPr>
            <p:nvPr/>
          </p:nvSpPr>
          <p:spPr bwMode="auto">
            <a:xfrm>
              <a:off x="9864081" y="418165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5" name="TextBox 20"/>
            <p:cNvSpPr txBox="1">
              <a:spLocks noChangeArrowheads="1"/>
            </p:cNvSpPr>
            <p:nvPr/>
          </p:nvSpPr>
          <p:spPr bwMode="auto">
            <a:xfrm>
              <a:off x="10016482" y="433405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7" name="TextBox 22"/>
            <p:cNvSpPr txBox="1">
              <a:spLocks noChangeArrowheads="1"/>
            </p:cNvSpPr>
            <p:nvPr/>
          </p:nvSpPr>
          <p:spPr bwMode="auto">
            <a:xfrm>
              <a:off x="9986146" y="483392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8" name="TextBox 23"/>
            <p:cNvSpPr txBox="1">
              <a:spLocks noChangeArrowheads="1"/>
            </p:cNvSpPr>
            <p:nvPr/>
          </p:nvSpPr>
          <p:spPr bwMode="auto">
            <a:xfrm>
              <a:off x="10473682" y="479125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0" name="TextBox 25"/>
            <p:cNvSpPr txBox="1">
              <a:spLocks noChangeArrowheads="1"/>
            </p:cNvSpPr>
            <p:nvPr/>
          </p:nvSpPr>
          <p:spPr bwMode="auto">
            <a:xfrm>
              <a:off x="10152114" y="518976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1" name="TextBox 26"/>
            <p:cNvSpPr txBox="1">
              <a:spLocks noChangeArrowheads="1"/>
            </p:cNvSpPr>
            <p:nvPr/>
          </p:nvSpPr>
          <p:spPr bwMode="auto">
            <a:xfrm>
              <a:off x="10440146" y="526177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2" name="TextBox 27"/>
            <p:cNvSpPr txBox="1">
              <a:spLocks noChangeArrowheads="1"/>
            </p:cNvSpPr>
            <p:nvPr/>
          </p:nvSpPr>
          <p:spPr bwMode="auto">
            <a:xfrm>
              <a:off x="10440146" y="4253663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3" name="TextBox 28"/>
            <p:cNvSpPr txBox="1">
              <a:spLocks noChangeArrowheads="1"/>
            </p:cNvSpPr>
            <p:nvPr/>
          </p:nvSpPr>
          <p:spPr bwMode="auto">
            <a:xfrm>
              <a:off x="10944201" y="447558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4" name="TextBox 29"/>
            <p:cNvSpPr txBox="1">
              <a:spLocks noChangeArrowheads="1"/>
            </p:cNvSpPr>
            <p:nvPr/>
          </p:nvSpPr>
          <p:spPr bwMode="auto">
            <a:xfrm>
              <a:off x="11448258" y="440357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5" name="TextBox 30"/>
            <p:cNvSpPr txBox="1">
              <a:spLocks noChangeArrowheads="1"/>
            </p:cNvSpPr>
            <p:nvPr/>
          </p:nvSpPr>
          <p:spPr bwMode="auto">
            <a:xfrm>
              <a:off x="9144001" y="454759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7" name="TextBox 32"/>
            <p:cNvSpPr txBox="1">
              <a:spLocks noChangeArrowheads="1"/>
            </p:cNvSpPr>
            <p:nvPr/>
          </p:nvSpPr>
          <p:spPr bwMode="auto">
            <a:xfrm>
              <a:off x="11664282" y="490763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8" name="TextBox 33"/>
            <p:cNvSpPr txBox="1">
              <a:spLocks noChangeArrowheads="1"/>
            </p:cNvSpPr>
            <p:nvPr/>
          </p:nvSpPr>
          <p:spPr bwMode="auto">
            <a:xfrm>
              <a:off x="11952315" y="454759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9" name="TextBox 34"/>
            <p:cNvSpPr txBox="1">
              <a:spLocks noChangeArrowheads="1"/>
            </p:cNvSpPr>
            <p:nvPr/>
          </p:nvSpPr>
          <p:spPr bwMode="auto">
            <a:xfrm>
              <a:off x="12017819" y="514424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2" name="TextBox 37"/>
            <p:cNvSpPr txBox="1">
              <a:spLocks noChangeArrowheads="1"/>
            </p:cNvSpPr>
            <p:nvPr/>
          </p:nvSpPr>
          <p:spPr bwMode="auto">
            <a:xfrm>
              <a:off x="11664282" y="526767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3" name="TextBox 38"/>
            <p:cNvSpPr txBox="1">
              <a:spLocks noChangeArrowheads="1"/>
            </p:cNvSpPr>
            <p:nvPr/>
          </p:nvSpPr>
          <p:spPr bwMode="auto">
            <a:xfrm>
              <a:off x="11952315" y="569972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4" name="TextBox 39"/>
            <p:cNvSpPr txBox="1">
              <a:spLocks noChangeArrowheads="1"/>
            </p:cNvSpPr>
            <p:nvPr/>
          </p:nvSpPr>
          <p:spPr bwMode="auto">
            <a:xfrm>
              <a:off x="12240347" y="5771729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5" name="TextBox 40"/>
            <p:cNvSpPr txBox="1">
              <a:spLocks noChangeArrowheads="1"/>
            </p:cNvSpPr>
            <p:nvPr/>
          </p:nvSpPr>
          <p:spPr bwMode="auto">
            <a:xfrm>
              <a:off x="12312355" y="4331569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7" name="TextBox 42"/>
            <p:cNvSpPr txBox="1">
              <a:spLocks noChangeArrowheads="1"/>
            </p:cNvSpPr>
            <p:nvPr/>
          </p:nvSpPr>
          <p:spPr bwMode="auto">
            <a:xfrm>
              <a:off x="10548667" y="2564905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8" name="TextBox 43"/>
            <p:cNvSpPr txBox="1">
              <a:spLocks noChangeArrowheads="1"/>
            </p:cNvSpPr>
            <p:nvPr/>
          </p:nvSpPr>
          <p:spPr bwMode="auto">
            <a:xfrm>
              <a:off x="11088219" y="2819400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9" name="TextBox 44"/>
            <p:cNvSpPr txBox="1">
              <a:spLocks noChangeArrowheads="1"/>
            </p:cNvSpPr>
            <p:nvPr/>
          </p:nvSpPr>
          <p:spPr bwMode="auto">
            <a:xfrm>
              <a:off x="12600387" y="418755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1" name="TextBox 46"/>
            <p:cNvSpPr txBox="1">
              <a:spLocks noChangeArrowheads="1"/>
            </p:cNvSpPr>
            <p:nvPr/>
          </p:nvSpPr>
          <p:spPr bwMode="auto">
            <a:xfrm>
              <a:off x="11409788" y="299695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2" name="TextBox 47"/>
            <p:cNvSpPr txBox="1">
              <a:spLocks noChangeArrowheads="1"/>
            </p:cNvSpPr>
            <p:nvPr/>
          </p:nvSpPr>
          <p:spPr bwMode="auto">
            <a:xfrm>
              <a:off x="10800187" y="296341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3" name="TextBox 48"/>
            <p:cNvSpPr txBox="1">
              <a:spLocks noChangeArrowheads="1"/>
            </p:cNvSpPr>
            <p:nvPr/>
          </p:nvSpPr>
          <p:spPr bwMode="auto">
            <a:xfrm>
              <a:off x="11088219" y="339546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5" name="TextBox 50"/>
            <p:cNvSpPr txBox="1">
              <a:spLocks noChangeArrowheads="1"/>
            </p:cNvSpPr>
            <p:nvPr/>
          </p:nvSpPr>
          <p:spPr bwMode="auto">
            <a:xfrm>
              <a:off x="11376250" y="2459360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6" name="TextBox 51"/>
            <p:cNvSpPr txBox="1">
              <a:spLocks noChangeArrowheads="1"/>
            </p:cNvSpPr>
            <p:nvPr/>
          </p:nvSpPr>
          <p:spPr bwMode="auto">
            <a:xfrm>
              <a:off x="10872195" y="332345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7" name="TextBox 52"/>
            <p:cNvSpPr txBox="1">
              <a:spLocks noChangeArrowheads="1"/>
            </p:cNvSpPr>
            <p:nvPr/>
          </p:nvSpPr>
          <p:spPr bwMode="auto">
            <a:xfrm>
              <a:off x="9332914" y="481047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8" name="TextBox 53"/>
            <p:cNvSpPr txBox="1">
              <a:spLocks noChangeArrowheads="1"/>
            </p:cNvSpPr>
            <p:nvPr/>
          </p:nvSpPr>
          <p:spPr bwMode="auto">
            <a:xfrm>
              <a:off x="9720067" y="447558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9" name="TextBox 54"/>
            <p:cNvSpPr txBox="1">
              <a:spLocks noChangeArrowheads="1"/>
            </p:cNvSpPr>
            <p:nvPr/>
          </p:nvSpPr>
          <p:spPr bwMode="auto">
            <a:xfrm>
              <a:off x="10944203" y="512365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0" name="TextBox 55"/>
            <p:cNvSpPr txBox="1">
              <a:spLocks noChangeArrowheads="1"/>
            </p:cNvSpPr>
            <p:nvPr/>
          </p:nvSpPr>
          <p:spPr bwMode="auto">
            <a:xfrm>
              <a:off x="9790115" y="5267673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1" name="TextBox 56"/>
            <p:cNvSpPr txBox="1">
              <a:spLocks noChangeArrowheads="1"/>
            </p:cNvSpPr>
            <p:nvPr/>
          </p:nvSpPr>
          <p:spPr bwMode="auto">
            <a:xfrm>
              <a:off x="9180515" y="523413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2" name="TextBox 57"/>
            <p:cNvSpPr txBox="1">
              <a:spLocks noChangeArrowheads="1"/>
            </p:cNvSpPr>
            <p:nvPr/>
          </p:nvSpPr>
          <p:spPr bwMode="auto">
            <a:xfrm>
              <a:off x="9468547" y="5666185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3" name="TextBox 58"/>
            <p:cNvSpPr txBox="1">
              <a:spLocks noChangeArrowheads="1"/>
            </p:cNvSpPr>
            <p:nvPr/>
          </p:nvSpPr>
          <p:spPr bwMode="auto">
            <a:xfrm>
              <a:off x="9756578" y="573819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5" name="TextBox 60"/>
            <p:cNvSpPr txBox="1">
              <a:spLocks noChangeArrowheads="1"/>
            </p:cNvSpPr>
            <p:nvPr/>
          </p:nvSpPr>
          <p:spPr bwMode="auto">
            <a:xfrm>
              <a:off x="10800187" y="569972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6" name="TextBox 61"/>
            <p:cNvSpPr txBox="1">
              <a:spLocks noChangeArrowheads="1"/>
            </p:cNvSpPr>
            <p:nvPr/>
          </p:nvSpPr>
          <p:spPr bwMode="auto">
            <a:xfrm>
              <a:off x="9252523" y="559417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6404064" y="3228745"/>
            <a:ext cx="1888157" cy="2397429"/>
            <a:chOff x="1907233" y="2946535"/>
            <a:chExt cx="2489894" cy="3223730"/>
          </a:xfrm>
        </p:grpSpPr>
        <p:pic>
          <p:nvPicPr>
            <p:cNvPr id="25614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2946535"/>
              <a:ext cx="215746" cy="48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4509120"/>
              <a:ext cx="2571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233" y="5439340"/>
              <a:ext cx="216043" cy="488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5589240"/>
              <a:ext cx="2571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7978" y="3474425"/>
            <a:ext cx="505660" cy="37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6689" y="3272661"/>
            <a:ext cx="556227" cy="6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Freeform 74"/>
          <p:cNvSpPr>
            <a:spLocks/>
          </p:cNvSpPr>
          <p:nvPr/>
        </p:nvSpPr>
        <p:spPr bwMode="auto">
          <a:xfrm>
            <a:off x="5893451" y="3625220"/>
            <a:ext cx="2052741" cy="1345656"/>
          </a:xfrm>
          <a:custGeom>
            <a:avLst/>
            <a:gdLst>
              <a:gd name="T0" fmla="*/ 0 w 2705769"/>
              <a:gd name="T1" fmla="*/ 0 h 1810085"/>
              <a:gd name="T2" fmla="*/ 980900 w 2705769"/>
              <a:gd name="T3" fmla="*/ 1586111 h 1810085"/>
              <a:gd name="T4" fmla="*/ 2572849 w 2705769"/>
              <a:gd name="T5" fmla="*/ 1329773 h 1810085"/>
              <a:gd name="T6" fmla="*/ 1817074 w 2705769"/>
              <a:gd name="T7" fmla="*/ 688917 h 1810085"/>
              <a:gd name="T8" fmla="*/ 1688434 w 2705769"/>
              <a:gd name="T9" fmla="*/ 256343 h 1810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5769"/>
              <a:gd name="T16" fmla="*/ 0 h 1810085"/>
              <a:gd name="T17" fmla="*/ 2705769 w 2705769"/>
              <a:gd name="T18" fmla="*/ 1810085 h 18100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5769" h="1810085">
                <a:moveTo>
                  <a:pt x="0" y="0"/>
                </a:moveTo>
                <a:cubicBezTo>
                  <a:pt x="275390" y="683126"/>
                  <a:pt x="550780" y="1366253"/>
                  <a:pt x="978569" y="1588169"/>
                </a:cubicBezTo>
                <a:cubicBezTo>
                  <a:pt x="1406358" y="1810085"/>
                  <a:pt x="2427705" y="1481221"/>
                  <a:pt x="2566737" y="1331495"/>
                </a:cubicBezTo>
                <a:cubicBezTo>
                  <a:pt x="2705769" y="1181769"/>
                  <a:pt x="1959811" y="868948"/>
                  <a:pt x="1812758" y="689811"/>
                </a:cubicBezTo>
                <a:cubicBezTo>
                  <a:pt x="1665705" y="510674"/>
                  <a:pt x="1675063" y="383674"/>
                  <a:pt x="1684421" y="25667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7332" y="3366926"/>
            <a:ext cx="641709" cy="48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71735" flipV="1">
            <a:off x="7949721" y="3850886"/>
            <a:ext cx="307757" cy="72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122065">
            <a:off x="6541936" y="5416762"/>
            <a:ext cx="393073" cy="55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Rectangle 85"/>
          <p:cNvSpPr/>
          <p:nvPr/>
        </p:nvSpPr>
        <p:spPr bwMode="auto">
          <a:xfrm>
            <a:off x="5364088" y="2708920"/>
            <a:ext cx="3312368" cy="33843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30808" y="3649682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849427" y="4153738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372200" y="4869160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217579" y="4337824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857539" y="4049792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876255" y="3401720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740352" y="3604295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 smtClean="0">
                <a:solidFill>
                  <a:srgbClr val="003399"/>
                </a:solidFill>
              </a:rPr>
              <a:t>1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884368" y="5568256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>
                <a:solidFill>
                  <a:srgbClr val="003399"/>
                </a:solidFill>
              </a:rPr>
              <a:t>2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812360" y="4756423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 smtClean="0">
                <a:solidFill>
                  <a:srgbClr val="003399"/>
                </a:solidFill>
              </a:rPr>
              <a:t>3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012160" y="5136208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 smtClean="0">
                <a:solidFill>
                  <a:srgbClr val="003399"/>
                </a:solidFill>
              </a:rPr>
              <a:t>4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Problem Formulation 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 err="1" smtClean="0">
                <a:solidFill>
                  <a:srgbClr val="FF0000"/>
                </a:solidFill>
              </a:rPr>
              <a:t>PreLoc</a:t>
            </a:r>
            <a:r>
              <a:rPr lang="en-US" sz="4000" b="1" dirty="0" smtClean="0">
                <a:solidFill>
                  <a:srgbClr val="FF0000"/>
                </a:solidFill>
              </a:rPr>
              <a:t> Framework</a:t>
            </a:r>
          </a:p>
          <a:p>
            <a:pPr marL="914400" lvl="1" indent="-514350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Partitioning Step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914400" lvl="1" indent="-514350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Selection Step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914400" lvl="1" indent="-514350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Localization Step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defRPr/>
            </a:pPr>
            <a:r>
              <a:rPr lang="en-US" sz="4000" dirty="0"/>
              <a:t>Experimental Evaluation</a:t>
            </a:r>
          </a:p>
          <a:p>
            <a:pPr marL="514350" indent="-514350">
              <a:defRPr/>
            </a:pPr>
            <a:r>
              <a:rPr lang="en-US" sz="4000" dirty="0" smtClean="0"/>
              <a:t>Other Indoor Work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Partitioning Step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Why?</a:t>
            </a:r>
            <a:r>
              <a:rPr lang="en-US" sz="2400" dirty="0" smtClean="0">
                <a:ea typeface="ＭＳ Ｐゴシック" pitchFamily="34" charset="-128"/>
              </a:rPr>
              <a:t> RM might contain many points (45K in CSUCY!).</a:t>
            </a:r>
          </a:p>
          <a:p>
            <a:r>
              <a:rPr lang="en-US" sz="2400" b="1" dirty="0" smtClean="0">
                <a:ea typeface="ＭＳ Ｐゴシック" pitchFamily="34" charset="-128"/>
              </a:rPr>
              <a:t>Action: </a:t>
            </a:r>
            <a:r>
              <a:rPr lang="en-US" sz="2400" dirty="0" smtClean="0">
                <a:ea typeface="ＭＳ Ｐゴシック" pitchFamily="34" charset="-128"/>
              </a:rPr>
              <a:t>The objective of this step is to </a:t>
            </a:r>
            <a:r>
              <a:rPr lang="en-US" sz="2400" b="1" dirty="0" smtClean="0">
                <a:ea typeface="ＭＳ Ｐゴシック" pitchFamily="34" charset="-128"/>
              </a:rPr>
              <a:t>cluster</a:t>
            </a:r>
            <a:r>
              <a:rPr lang="en-US" sz="2400" dirty="0" smtClean="0">
                <a:ea typeface="ＭＳ Ｐゴシック" pitchFamily="34" charset="-128"/>
              </a:rPr>
              <a:t> these into </a:t>
            </a:r>
            <a:r>
              <a:rPr lang="en-US" sz="2400" b="1" dirty="0" smtClean="0">
                <a:ea typeface="ＭＳ Ｐゴシック" pitchFamily="34" charset="-128"/>
              </a:rPr>
              <a:t>groups </a:t>
            </a:r>
            <a:r>
              <a:rPr lang="en-US" sz="2400" dirty="0" smtClean="0">
                <a:ea typeface="ＭＳ Ｐゴシック" pitchFamily="34" charset="-128"/>
              </a:rPr>
              <a:t>so that they are </a:t>
            </a:r>
            <a:r>
              <a:rPr lang="en-US" sz="2400" b="1" dirty="0" smtClean="0">
                <a:ea typeface="ＭＳ Ｐゴシック" pitchFamily="34" charset="-128"/>
              </a:rPr>
              <a:t>easier to </a:t>
            </a:r>
            <a:r>
              <a:rPr lang="en-US" sz="2400" b="1" dirty="0" err="1" smtClean="0">
                <a:ea typeface="ＭＳ Ｐゴシック" pitchFamily="34" charset="-128"/>
              </a:rPr>
              <a:t>prefetch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  <a:p>
            <a:r>
              <a:rPr lang="en-US" sz="2400" dirty="0" smtClean="0">
                <a:ea typeface="ＭＳ Ｐゴシック" pitchFamily="34" charset="-128"/>
              </a:rPr>
              <a:t>K-Means simple well-established clustering algorithm.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Operation: Random </a:t>
            </a:r>
            <a:r>
              <a:rPr lang="en-US" sz="2000" dirty="0" err="1" smtClean="0">
                <a:ea typeface="ＭＳ Ｐゴシック" pitchFamily="34" charset="-128"/>
              </a:rPr>
              <a:t>Centroids</a:t>
            </a:r>
            <a:r>
              <a:rPr lang="en-US" sz="2000" dirty="0" smtClean="0">
                <a:ea typeface="ＭＳ Ｐゴシック" pitchFamily="34" charset="-128"/>
              </a:rPr>
              <a:t> (C), Add to Closest C, Re-adjust C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Re-adjusting </a:t>
            </a:r>
            <a:r>
              <a:rPr lang="en-US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Centroids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expensive quadratic complexity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</a:t>
            </a:r>
            <a:endParaRPr lang="en-US" sz="20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47725"/>
            <a:ext cx="7056784" cy="29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/>
          <p:nvPr/>
        </p:nvGrpSpPr>
        <p:grpSpPr>
          <a:xfrm>
            <a:off x="971600" y="3475717"/>
            <a:ext cx="6984776" cy="2808312"/>
            <a:chOff x="971600" y="3356992"/>
            <a:chExt cx="6984776" cy="2808312"/>
          </a:xfrm>
        </p:grpSpPr>
        <p:sp>
          <p:nvSpPr>
            <p:cNvPr id="280" name="Oval 279"/>
            <p:cNvSpPr/>
            <p:nvPr/>
          </p:nvSpPr>
          <p:spPr bwMode="auto">
            <a:xfrm>
              <a:off x="2771800" y="342900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3203848" y="335699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Oval 268"/>
            <p:cNvSpPr/>
            <p:nvPr/>
          </p:nvSpPr>
          <p:spPr bwMode="auto">
            <a:xfrm>
              <a:off x="2483768" y="5373216"/>
              <a:ext cx="576064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Oval 269"/>
            <p:cNvSpPr/>
            <p:nvPr/>
          </p:nvSpPr>
          <p:spPr bwMode="auto">
            <a:xfrm>
              <a:off x="2987824" y="5301208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Oval 270"/>
            <p:cNvSpPr/>
            <p:nvPr/>
          </p:nvSpPr>
          <p:spPr bwMode="auto">
            <a:xfrm>
              <a:off x="2915816" y="5589240"/>
              <a:ext cx="648072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Oval 271"/>
            <p:cNvSpPr/>
            <p:nvPr/>
          </p:nvSpPr>
          <p:spPr bwMode="auto">
            <a:xfrm>
              <a:off x="2915816" y="4797152"/>
              <a:ext cx="720080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2627784" y="4437112"/>
              <a:ext cx="504056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3131840" y="4221088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2555776" y="3861048"/>
              <a:ext cx="504056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Oval 277"/>
            <p:cNvSpPr/>
            <p:nvPr/>
          </p:nvSpPr>
          <p:spPr bwMode="auto">
            <a:xfrm>
              <a:off x="3923928" y="3645024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9" name="Oval 278"/>
            <p:cNvSpPr/>
            <p:nvPr/>
          </p:nvSpPr>
          <p:spPr bwMode="auto">
            <a:xfrm>
              <a:off x="3347864" y="3933056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2" name="Oval 281"/>
            <p:cNvSpPr/>
            <p:nvPr/>
          </p:nvSpPr>
          <p:spPr bwMode="auto">
            <a:xfrm>
              <a:off x="2987824" y="378904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3" name="Oval 282"/>
            <p:cNvSpPr/>
            <p:nvPr/>
          </p:nvSpPr>
          <p:spPr bwMode="auto">
            <a:xfrm>
              <a:off x="2699792" y="407707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4860032" y="3861048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6300192" y="3645024"/>
              <a:ext cx="648072" cy="50405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Oval 285"/>
            <p:cNvSpPr/>
            <p:nvPr/>
          </p:nvSpPr>
          <p:spPr bwMode="auto">
            <a:xfrm>
              <a:off x="6948264" y="3645024"/>
              <a:ext cx="576064" cy="93610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Oval 286"/>
            <p:cNvSpPr/>
            <p:nvPr/>
          </p:nvSpPr>
          <p:spPr bwMode="auto">
            <a:xfrm>
              <a:off x="7092280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7236296" y="5085184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7308304" y="5517232"/>
              <a:ext cx="648072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5364088" y="4941168"/>
              <a:ext cx="360040" cy="86409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5220072" y="450912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5724128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5724128" y="5085184"/>
              <a:ext cx="360040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5220072" y="414908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5796136" y="4221088"/>
              <a:ext cx="36004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5580112" y="3933056"/>
              <a:ext cx="72008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5292080" y="3501008"/>
              <a:ext cx="648072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971600" y="5661248"/>
              <a:ext cx="648072" cy="50405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1115616" y="5301208"/>
              <a:ext cx="216024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1187624" y="4581128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1475656" y="3933056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2267744" y="3573016"/>
              <a:ext cx="288032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1907704" y="3645024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1547664" y="3573016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Partitioning Step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We use the 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Bradley-Fayyad-Reina (BFR)* </a:t>
            </a:r>
            <a:r>
              <a:rPr lang="en-US" sz="2400" dirty="0" smtClean="0">
                <a:ea typeface="ＭＳ Ｐゴシック" pitchFamily="34" charset="-128"/>
              </a:rPr>
              <a:t>algorithm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A </a:t>
            </a:r>
            <a:r>
              <a:rPr lang="en-US" sz="2400" b="1" dirty="0" smtClean="0">
                <a:ea typeface="ＭＳ Ｐゴシック" pitchFamily="34" charset="-128"/>
              </a:rPr>
              <a:t>variant of k-means </a:t>
            </a:r>
            <a:r>
              <a:rPr lang="en-US" sz="2400" dirty="0" smtClean="0">
                <a:ea typeface="ＭＳ Ｐゴシック" pitchFamily="34" charset="-128"/>
              </a:rPr>
              <a:t>designated for </a:t>
            </a:r>
            <a:r>
              <a:rPr lang="en-US" sz="2400" b="1" dirty="0" smtClean="0">
                <a:ea typeface="ＭＳ Ｐゴシック" pitchFamily="34" charset="-128"/>
              </a:rPr>
              <a:t>large datasets.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Instead of </a:t>
            </a:r>
            <a:r>
              <a:rPr lang="en-US" sz="2400" b="1" dirty="0" smtClean="0">
                <a:ea typeface="ＭＳ Ｐゴシック" pitchFamily="34" charset="-128"/>
              </a:rPr>
              <a:t>computing L</a:t>
            </a:r>
            <a:r>
              <a:rPr 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sz="2400" dirty="0" smtClean="0">
                <a:ea typeface="ＭＳ Ｐゴシック" pitchFamily="34" charset="-128"/>
              </a:rPr>
              <a:t> distance of point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p</a:t>
            </a:r>
            <a:r>
              <a:rPr lang="en-US" sz="2400" dirty="0" smtClean="0">
                <a:ea typeface="ＭＳ Ｐゴシック" pitchFamily="34" charset="-128"/>
              </a:rPr>
              <a:t> against </a:t>
            </a:r>
            <a:r>
              <a:rPr lang="en-US" sz="2400" dirty="0" err="1" smtClean="0">
                <a:ea typeface="ＭＳ Ｐゴシック" pitchFamily="34" charset="-128"/>
              </a:rPr>
              <a:t>centroid</a:t>
            </a:r>
            <a:r>
              <a:rPr lang="en-US" sz="2400" dirty="0" smtClean="0">
                <a:ea typeface="ＭＳ Ｐゴシック" pitchFamily="34" charset="-128"/>
              </a:rPr>
              <a:t>, as in k-means, it computes the </a:t>
            </a:r>
            <a:r>
              <a:rPr lang="en-US" sz="2400" b="1" dirty="0" smtClean="0">
                <a:ea typeface="ＭＳ Ｐゴシック" pitchFamily="34" charset="-128"/>
              </a:rPr>
              <a:t>Mahalanobis distance (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dist</a:t>
            </a:r>
            <a:r>
              <a:rPr lang="en-US" sz="2400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Mah</a:t>
            </a:r>
            <a:r>
              <a:rPr lang="en-US" sz="2400" dirty="0" smtClean="0">
                <a:ea typeface="ＭＳ Ｐゴシック" pitchFamily="34" charset="-128"/>
              </a:rPr>
              <a:t>) against some </a:t>
            </a:r>
            <a:r>
              <a:rPr lang="en-US" sz="2400" b="1" dirty="0" smtClean="0">
                <a:ea typeface="ＭＳ Ｐゴシック" pitchFamily="34" charset="-128"/>
              </a:rPr>
              <a:t>set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statistics </a:t>
            </a:r>
            <a:r>
              <a:rPr lang="el-GR" sz="2400" b="1" dirty="0" smtClean="0">
                <a:ea typeface="ＭＳ Ｐゴシック" pitchFamily="34" charset="-128"/>
              </a:rPr>
              <a:t>(μ, σ)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In BFR if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dist</a:t>
            </a:r>
            <a:r>
              <a:rPr lang="en-US" sz="2400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Mah</a:t>
            </a:r>
            <a:r>
              <a:rPr lang="en-US" sz="2400" dirty="0" smtClean="0">
                <a:ea typeface="ＭＳ Ｐゴシック" pitchFamily="34" charset="-128"/>
              </a:rPr>
              <a:t> is less than a </a:t>
            </a:r>
            <a:r>
              <a:rPr lang="en-US" sz="2400" b="1" dirty="0" smtClean="0">
                <a:ea typeface="ＭＳ Ｐゴシック" pitchFamily="34" charset="-128"/>
              </a:rPr>
              <a:t>threshold</a:t>
            </a:r>
            <a:r>
              <a:rPr lang="en-US" sz="2400" dirty="0" smtClean="0">
                <a:ea typeface="ＭＳ Ｐゴシック" pitchFamily="34" charset="-128"/>
              </a:rPr>
              <a:t> add </a:t>
            </a:r>
            <a:r>
              <a:rPr lang="en-US" sz="2400" b="1" dirty="0" smtClean="0">
                <a:ea typeface="ＭＳ Ｐゴシック" pitchFamily="34" charset="-128"/>
              </a:rPr>
              <a:t>to set</a:t>
            </a:r>
            <a:r>
              <a:rPr lang="en-US" sz="2400" dirty="0" smtClean="0">
                <a:ea typeface="ＭＳ Ｐゴシック" pitchFamily="34" charset="-128"/>
              </a:rPr>
              <a:t>, else retain to possibly shape new clusters.</a:t>
            </a:r>
          </a:p>
          <a:p>
            <a:pPr lvl="1"/>
            <a:r>
              <a:rPr lang="en-US" sz="2400" b="1" dirty="0" smtClean="0">
                <a:solidFill>
                  <a:srgbClr val="007A37"/>
                </a:solidFill>
                <a:ea typeface="ＭＳ Ｐゴシック" pitchFamily="34" charset="-128"/>
              </a:rPr>
              <a:t>Advantage: </a:t>
            </a:r>
            <a:r>
              <a:rPr lang="en-US" sz="2400" dirty="0" smtClean="0">
                <a:solidFill>
                  <a:srgbClr val="007A37"/>
                </a:solidFill>
                <a:ea typeface="ＭＳ Ｐゴシック" pitchFamily="34" charset="-128"/>
              </a:rPr>
              <a:t>Less </a:t>
            </a:r>
            <a:r>
              <a:rPr lang="en-US" sz="2400" dirty="0" err="1" smtClean="0">
                <a:solidFill>
                  <a:srgbClr val="007A37"/>
                </a:solidFill>
                <a:ea typeface="ＭＳ Ｐゴシック" pitchFamily="34" charset="-128"/>
              </a:rPr>
              <a:t>centroid</a:t>
            </a:r>
            <a:r>
              <a:rPr lang="en-US" sz="2400" dirty="0" smtClean="0">
                <a:solidFill>
                  <a:srgbClr val="007A37"/>
                </a:solidFill>
                <a:ea typeface="ＭＳ Ｐゴシック" pitchFamily="34" charset="-128"/>
              </a:rPr>
              <a:t> computations! Points are traversed only once which is fast for big data!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3995936" y="4509120"/>
            <a:ext cx="2592288" cy="201622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Arial" charset="0"/>
              </a:rPr>
              <a:t>μ</a:t>
            </a:r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08104" y="501317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5436096" y="5589240"/>
            <a:ext cx="72008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4572000" y="4725144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4067944" y="5589240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4788024" y="6021288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36096" y="5013176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292080" y="5877272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444208" y="5373216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652120" y="6237312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5508104" y="4581128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5940152" y="5661248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716016" y="5301208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043608" y="5127575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27584" y="577564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Point (p)</a:t>
            </a:r>
            <a:endParaRPr lang="en-US" sz="2400" dirty="0"/>
          </a:p>
        </p:txBody>
      </p:sp>
      <p:cxnSp>
        <p:nvCxnSpPr>
          <p:cNvPr id="88" name="Straight Arrow Connector 87"/>
          <p:cNvCxnSpPr>
            <a:stCxn id="84" idx="3"/>
          </p:cNvCxnSpPr>
          <p:nvPr/>
        </p:nvCxnSpPr>
        <p:spPr bwMode="auto">
          <a:xfrm>
            <a:off x="1907704" y="5415607"/>
            <a:ext cx="3168352" cy="10162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2267744" y="47251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dist</a:t>
            </a:r>
            <a:r>
              <a:rPr lang="en-US" b="0" i="1" baseline="-25000" dirty="0" smtClean="0">
                <a:solidFill>
                  <a:srgbClr val="FF0000"/>
                </a:solidFill>
              </a:rPr>
              <a:t>Mah</a:t>
            </a:r>
            <a:endParaRPr lang="en-US" b="0" i="1" baseline="-25000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83568" y="6237312"/>
            <a:ext cx="7885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Scaling Clustering Algorithms to Large Databases.</a:t>
            </a:r>
            <a:r>
              <a:rPr lang="el-GR" sz="1400" b="0" dirty="0" smtClean="0">
                <a:solidFill>
                  <a:schemeClr val="tx1"/>
                </a:solidFill>
              </a:rPr>
              <a:t>. </a:t>
            </a:r>
            <a:r>
              <a:rPr lang="en-US" sz="1400" b="0" dirty="0" smtClean="0">
                <a:solidFill>
                  <a:schemeClr val="tx1"/>
                </a:solidFill>
              </a:rPr>
              <a:t>PS Bradley, UM Fayyad, C Reina - KDD, 1998</a:t>
            </a:r>
            <a:endParaRPr lang="en-US" sz="1400" b="0" dirty="0">
              <a:solidFill>
                <a:schemeClr val="tx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804248" y="4869160"/>
            <a:ext cx="2232248" cy="1152128"/>
            <a:chOff x="6804248" y="4437112"/>
            <a:chExt cx="2232248" cy="1152128"/>
          </a:xfrm>
        </p:grpSpPr>
        <p:graphicFrame>
          <p:nvGraphicFramePr>
            <p:cNvPr id="90" name="Object 89"/>
            <p:cNvGraphicFramePr>
              <a:graphicFrameLocks noChangeAspect="1"/>
            </p:cNvGraphicFramePr>
            <p:nvPr/>
          </p:nvGraphicFramePr>
          <p:xfrm>
            <a:off x="6804248" y="4509120"/>
            <a:ext cx="2158082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57" name="Equation" r:id="rId4" imgW="1091878" imgH="444247" progId="Equation.3">
                    <p:embed/>
                  </p:oleObj>
                </mc:Choice>
                <mc:Fallback>
                  <p:oleObj name="Equation" r:id="rId4" imgW="1091878" imgH="444247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248" y="4509120"/>
                          <a:ext cx="2158082" cy="936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Rectangle 93"/>
            <p:cNvSpPr/>
            <p:nvPr/>
          </p:nvSpPr>
          <p:spPr bwMode="auto">
            <a:xfrm>
              <a:off x="6804248" y="4437112"/>
              <a:ext cx="2232248" cy="115212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8" name="Oval 97"/>
          <p:cNvSpPr/>
          <p:nvPr/>
        </p:nvSpPr>
        <p:spPr bwMode="auto">
          <a:xfrm>
            <a:off x="4499992" y="4869160"/>
            <a:ext cx="1656184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988840" y="5013176"/>
            <a:ext cx="2362417" cy="81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6" grpId="0"/>
      <p:bldP spid="91" grpId="0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sz="2800" b="1" dirty="0" smtClean="0">
                <a:ea typeface="ＭＳ Ｐゴシック" pitchFamily="34" charset="-128"/>
              </a:rPr>
              <a:t>People</a:t>
            </a:r>
            <a:r>
              <a:rPr lang="en-US" sz="2800" dirty="0" smtClean="0">
                <a:ea typeface="ＭＳ Ｐゴシック" pitchFamily="34" charset="-128"/>
              </a:rPr>
              <a:t> spend </a:t>
            </a:r>
            <a:r>
              <a:rPr lang="en-US" sz="2800" b="1" dirty="0" smtClean="0">
                <a:ea typeface="ＭＳ Ｐゴシック" pitchFamily="34" charset="-128"/>
              </a:rPr>
              <a:t>80-90% </a:t>
            </a:r>
            <a:r>
              <a:rPr lang="en-US" sz="2800" dirty="0" smtClean="0">
                <a:ea typeface="ＭＳ Ｐゴシック" pitchFamily="34" charset="-128"/>
              </a:rPr>
              <a:t>of their time indoors – USA Environmental Protection Agency 2011.</a:t>
            </a:r>
          </a:p>
          <a:p>
            <a:pPr marL="514350" indent="-514350"/>
            <a:r>
              <a:rPr lang="en-US" sz="2800" dirty="0" smtClean="0">
                <a:ea typeface="ＭＳ Ｐゴシック" pitchFamily="34" charset="-128"/>
              </a:rPr>
              <a:t>&gt;</a:t>
            </a:r>
            <a:r>
              <a:rPr lang="en-US" sz="2800" b="1" dirty="0" smtClean="0">
                <a:ea typeface="ＭＳ Ｐゴシック" pitchFamily="34" charset="-128"/>
              </a:rPr>
              <a:t>85%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b="1" dirty="0" smtClean="0">
                <a:ea typeface="ＭＳ Ｐゴシック" pitchFamily="34" charset="-128"/>
              </a:rPr>
              <a:t>of data </a:t>
            </a:r>
            <a:r>
              <a:rPr lang="en-US" sz="2800" dirty="0" smtClean="0">
                <a:ea typeface="ＭＳ Ｐゴシック" pitchFamily="34" charset="-128"/>
              </a:rPr>
              <a:t>and </a:t>
            </a:r>
            <a:r>
              <a:rPr lang="en-US" sz="2800" b="1" dirty="0" smtClean="0">
                <a:ea typeface="ＭＳ Ｐゴシック" pitchFamily="34" charset="-128"/>
              </a:rPr>
              <a:t>70% of voice </a:t>
            </a:r>
            <a:r>
              <a:rPr lang="en-US" sz="2800" dirty="0" smtClean="0">
                <a:ea typeface="ＭＳ Ｐゴシック" pitchFamily="34" charset="-128"/>
              </a:rPr>
              <a:t>traffic originates from within buildings – Nokia 2012.</a:t>
            </a:r>
          </a:p>
          <a:p>
            <a:pPr marL="514350" indent="-514350"/>
            <a:r>
              <a:rPr lang="en-US" sz="2800" dirty="0" smtClean="0">
                <a:ea typeface="ＭＳ Ｐゴシック" pitchFamily="34" charset="-128"/>
              </a:rPr>
              <a:t>The accurate localization of custodians in indoor spaces can enable a wide of range of new applications:</a:t>
            </a:r>
          </a:p>
          <a:p>
            <a:pPr marL="914400" lvl="1" indent="-514350"/>
            <a:r>
              <a:rPr lang="en-US" sz="2400" dirty="0" smtClean="0">
                <a:ea typeface="ＭＳ Ｐゴシック" pitchFamily="34" charset="-128"/>
              </a:rPr>
              <a:t>Navigation, Commerce, Smart *, Health &amp; Manuf.</a:t>
            </a:r>
          </a:p>
        </p:txBody>
      </p:sp>
      <p:grpSp>
        <p:nvGrpSpPr>
          <p:cNvPr id="8197" name="Group 10"/>
          <p:cNvGrpSpPr>
            <a:grpSpLocks/>
          </p:cNvGrpSpPr>
          <p:nvPr/>
        </p:nvGrpSpPr>
        <p:grpSpPr bwMode="auto">
          <a:xfrm>
            <a:off x="611560" y="4653136"/>
            <a:ext cx="7562850" cy="1670757"/>
            <a:chOff x="611560" y="2564904"/>
            <a:chExt cx="8064896" cy="1775842"/>
          </a:xfrm>
        </p:grpSpPr>
        <p:pic>
          <p:nvPicPr>
            <p:cNvPr id="819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2564904"/>
              <a:ext cx="2592288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873" y="2564904"/>
              <a:ext cx="2448272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4168" y="2564904"/>
              <a:ext cx="2592288" cy="1775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7056784" cy="29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Selection Step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The </a:t>
            </a:r>
            <a:r>
              <a:rPr lang="en-US" sz="2400" b="1" dirty="0" smtClean="0">
                <a:ea typeface="ＭＳ Ｐゴシック" pitchFamily="34" charset="-128"/>
              </a:rPr>
              <a:t>Selection Step </a:t>
            </a:r>
            <a:r>
              <a:rPr lang="en-US" sz="2400" dirty="0" smtClean="0">
                <a:ea typeface="ＭＳ Ｐゴシック" pitchFamily="34" charset="-128"/>
              </a:rPr>
              <a:t>aims to </a:t>
            </a:r>
            <a:r>
              <a:rPr lang="en-US" sz="2400" b="1" dirty="0" smtClean="0">
                <a:ea typeface="ＭＳ Ｐゴシック" pitchFamily="34" charset="-128"/>
              </a:rPr>
              <a:t>sequence</a:t>
            </a:r>
            <a:r>
              <a:rPr lang="en-US" sz="2400" dirty="0" smtClean="0">
                <a:ea typeface="ＭＳ Ｐゴシック" pitchFamily="34" charset="-128"/>
              </a:rPr>
              <a:t> the </a:t>
            </a:r>
            <a:r>
              <a:rPr lang="en-US" sz="2400" b="1" dirty="0" smtClean="0">
                <a:ea typeface="ＭＳ Ｐゴシック" pitchFamily="34" charset="-128"/>
              </a:rPr>
              <a:t>retrieval</a:t>
            </a:r>
            <a:r>
              <a:rPr lang="en-US" sz="2400" dirty="0" smtClean="0">
                <a:ea typeface="ＭＳ Ｐゴシック" pitchFamily="34" charset="-128"/>
              </a:rPr>
              <a:t> of </a:t>
            </a:r>
            <a:r>
              <a:rPr lang="en-US" sz="2400" b="1" dirty="0" smtClean="0">
                <a:ea typeface="ＭＳ Ｐゴシック" pitchFamily="34" charset="-128"/>
              </a:rPr>
              <a:t>clusters</a:t>
            </a:r>
            <a:r>
              <a:rPr lang="en-US" sz="2400" dirty="0" smtClean="0">
                <a:ea typeface="ＭＳ Ｐゴシック" pitchFamily="34" charset="-128"/>
              </a:rPr>
              <a:t>, such that the </a:t>
            </a:r>
            <a:r>
              <a:rPr lang="en-US" sz="2400" b="1" dirty="0" smtClean="0">
                <a:ea typeface="ＭＳ Ｐゴシック" pitchFamily="34" charset="-128"/>
              </a:rPr>
              <a:t>most important clusters </a:t>
            </a:r>
            <a:r>
              <a:rPr lang="en-US" sz="2400" dirty="0" smtClean="0">
                <a:ea typeface="ＭＳ Ｐゴシック" pitchFamily="34" charset="-128"/>
              </a:rPr>
              <a:t>are downloaded first.</a:t>
            </a:r>
          </a:p>
          <a:p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Question: </a:t>
            </a:r>
            <a:r>
              <a:rPr lang="en-US" sz="2400" dirty="0" smtClean="0">
                <a:ea typeface="ＭＳ Ｐゴシック" pitchFamily="34" charset="-128"/>
              </a:rPr>
              <a:t>Which </a:t>
            </a:r>
            <a:r>
              <a:rPr lang="en-US" sz="2400" b="1" dirty="0" smtClean="0">
                <a:ea typeface="ＭＳ Ｐゴシック" pitchFamily="34" charset="-128"/>
              </a:rPr>
              <a:t>clusters</a:t>
            </a:r>
            <a:r>
              <a:rPr lang="en-US" sz="2400" dirty="0" smtClean="0">
                <a:ea typeface="ＭＳ Ｐゴシック" pitchFamily="34" charset="-128"/>
              </a:rPr>
              <a:t> should a user </a:t>
            </a:r>
            <a:r>
              <a:rPr lang="en-US" sz="2400" b="1" dirty="0" smtClean="0">
                <a:ea typeface="ＭＳ Ｐゴシック" pitchFamily="34" charset="-128"/>
              </a:rPr>
              <a:t>download</a:t>
            </a:r>
            <a:r>
              <a:rPr lang="en-US" sz="2400" dirty="0" smtClean="0">
                <a:ea typeface="ＭＳ Ｐゴシック" pitchFamily="34" charset="-128"/>
              </a:rPr>
              <a:t> at a </a:t>
            </a:r>
            <a:r>
              <a:rPr lang="en-US" sz="2400" b="1" dirty="0" smtClean="0">
                <a:ea typeface="ＭＳ Ｐゴシック" pitchFamily="34" charset="-128"/>
              </a:rPr>
              <a:t>certain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position</a:t>
            </a:r>
            <a:r>
              <a:rPr lang="en-US" sz="2400" dirty="0" smtClean="0">
                <a:ea typeface="ＭＳ Ｐゴシック" pitchFamily="34" charset="-128"/>
              </a:rPr>
              <a:t> if Wi-Fi </a:t>
            </a:r>
            <a:r>
              <a:rPr lang="en-US" sz="2400" b="1" dirty="0" smtClean="0">
                <a:ea typeface="ＭＳ Ｐゴシック" pitchFamily="34" charset="-128"/>
              </a:rPr>
              <a:t>not available </a:t>
            </a:r>
            <a:r>
              <a:rPr lang="en-US" sz="2400" dirty="0" smtClean="0">
                <a:ea typeface="ＭＳ Ｐゴシック" pitchFamily="34" charset="-128"/>
              </a:rPr>
              <a:t>next?</a:t>
            </a:r>
          </a:p>
          <a:p>
            <a:pPr lvl="1"/>
            <a:r>
              <a:rPr lang="en-US" sz="2400" dirty="0" err="1" smtClean="0">
                <a:ea typeface="ＭＳ Ｐゴシック" pitchFamily="34" charset="-128"/>
              </a:rPr>
              <a:t>PreLoc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prioritizes </a:t>
            </a:r>
            <a:r>
              <a:rPr lang="en-US" sz="2400" dirty="0" smtClean="0">
                <a:ea typeface="ＭＳ Ｐゴシック" pitchFamily="34" charset="-128"/>
              </a:rPr>
              <a:t> the download of </a:t>
            </a:r>
            <a:r>
              <a:rPr lang="en-US" sz="2400" b="1" dirty="0" smtClean="0">
                <a:ea typeface="ＭＳ Ｐゴシック" pitchFamily="34" charset="-128"/>
              </a:rPr>
              <a:t>RM</a:t>
            </a:r>
            <a:r>
              <a:rPr lang="en-US" sz="2400" dirty="0" smtClean="0">
                <a:ea typeface="ＭＳ Ｐゴシック" pitchFamily="34" charset="-128"/>
              </a:rPr>
              <a:t> entries using </a:t>
            </a:r>
            <a:r>
              <a:rPr lang="en-US" sz="2400" b="1" dirty="0" smtClean="0">
                <a:ea typeface="ＭＳ Ｐゴシック" pitchFamily="34" charset="-128"/>
              </a:rPr>
              <a:t>historic traces </a:t>
            </a:r>
            <a:r>
              <a:rPr lang="en-US" sz="2400" dirty="0" smtClean="0">
                <a:ea typeface="ＭＳ Ｐゴシック" pitchFamily="34" charset="-128"/>
              </a:rPr>
              <a:t>of user inside the building !!!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3203848" y="3645024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3635896" y="3573016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2915816" y="5589240"/>
            <a:ext cx="576064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3419872" y="5517232"/>
            <a:ext cx="576064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3347864" y="5805264"/>
            <a:ext cx="648072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3347864" y="5013176"/>
            <a:ext cx="720080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3059832" y="4653136"/>
            <a:ext cx="504056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3563888" y="4437112"/>
            <a:ext cx="432048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2987824" y="4077072"/>
            <a:ext cx="504056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4355976" y="3861048"/>
            <a:ext cx="432048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3779912" y="4149080"/>
            <a:ext cx="576064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3419872" y="4005064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3131840" y="4293096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292080" y="4077072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6732240" y="3861048"/>
            <a:ext cx="648072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7380312" y="3861048"/>
            <a:ext cx="576064" cy="93610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7524328" y="4869160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7668344" y="5301208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7740352" y="5733256"/>
            <a:ext cx="648072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5796136" y="5157192"/>
            <a:ext cx="360040" cy="86409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5652120" y="4725144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6156176" y="4869160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6156176" y="5301208"/>
            <a:ext cx="360040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5652120" y="4365104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5" name="Oval 294"/>
          <p:cNvSpPr/>
          <p:nvPr/>
        </p:nvSpPr>
        <p:spPr bwMode="auto">
          <a:xfrm>
            <a:off x="6228184" y="4437112"/>
            <a:ext cx="360040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6" name="Oval 295"/>
          <p:cNvSpPr/>
          <p:nvPr/>
        </p:nvSpPr>
        <p:spPr bwMode="auto">
          <a:xfrm>
            <a:off x="6012160" y="4149080"/>
            <a:ext cx="720080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7" name="Oval 296"/>
          <p:cNvSpPr/>
          <p:nvPr/>
        </p:nvSpPr>
        <p:spPr bwMode="auto">
          <a:xfrm>
            <a:off x="5724128" y="3717032"/>
            <a:ext cx="648072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8" name="Oval 297"/>
          <p:cNvSpPr/>
          <p:nvPr/>
        </p:nvSpPr>
        <p:spPr bwMode="auto">
          <a:xfrm>
            <a:off x="1403648" y="5877272"/>
            <a:ext cx="648072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9" name="Oval 298"/>
          <p:cNvSpPr/>
          <p:nvPr/>
        </p:nvSpPr>
        <p:spPr bwMode="auto">
          <a:xfrm>
            <a:off x="1547664" y="5517232"/>
            <a:ext cx="216024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1619672" y="4797152"/>
            <a:ext cx="216024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1" name="Oval 300"/>
          <p:cNvSpPr/>
          <p:nvPr/>
        </p:nvSpPr>
        <p:spPr bwMode="auto">
          <a:xfrm>
            <a:off x="1907704" y="4149080"/>
            <a:ext cx="216024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2699792" y="3789040"/>
            <a:ext cx="288032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3" name="Oval 302"/>
          <p:cNvSpPr/>
          <p:nvPr/>
        </p:nvSpPr>
        <p:spPr bwMode="auto">
          <a:xfrm>
            <a:off x="2339752" y="3861048"/>
            <a:ext cx="432048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4" name="Oval 303"/>
          <p:cNvSpPr/>
          <p:nvPr/>
        </p:nvSpPr>
        <p:spPr bwMode="auto">
          <a:xfrm>
            <a:off x="1979712" y="3789040"/>
            <a:ext cx="432048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2" name="5-Point Star 41"/>
          <p:cNvSpPr/>
          <p:nvPr/>
        </p:nvSpPr>
        <p:spPr bwMode="auto">
          <a:xfrm>
            <a:off x="1619672" y="3861048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536" y="369786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User Current Location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979712" y="3789040"/>
            <a:ext cx="2808312" cy="720080"/>
            <a:chOff x="1979712" y="3789040"/>
            <a:chExt cx="2808312" cy="720080"/>
          </a:xfrm>
        </p:grpSpPr>
        <p:sp>
          <p:nvSpPr>
            <p:cNvPr id="47" name="Oval 46"/>
            <p:cNvSpPr/>
            <p:nvPr/>
          </p:nvSpPr>
          <p:spPr bwMode="auto">
            <a:xfrm>
              <a:off x="2987824" y="4077072"/>
              <a:ext cx="504056" cy="360040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355976" y="3861048"/>
              <a:ext cx="432048" cy="576064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779912" y="4149080"/>
              <a:ext cx="576064" cy="28803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419872" y="4005064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99792" y="3789040"/>
              <a:ext cx="288032" cy="64807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339752" y="3861048"/>
              <a:ext cx="432048" cy="64807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979712" y="3789040"/>
              <a:ext cx="432048" cy="64807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6" name="Oval 55"/>
          <p:cNvSpPr/>
          <p:nvPr/>
        </p:nvSpPr>
        <p:spPr bwMode="auto">
          <a:xfrm>
            <a:off x="3131840" y="4293096"/>
            <a:ext cx="432048" cy="432048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059832" y="4653136"/>
            <a:ext cx="504056" cy="648072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1660525" y="4005064"/>
            <a:ext cx="4664075" cy="2167136"/>
          </a:xfrm>
          <a:custGeom>
            <a:avLst/>
            <a:gdLst>
              <a:gd name="connsiteX0" fmla="*/ 92075 w 4664075"/>
              <a:gd name="connsiteY0" fmla="*/ 2282825 h 2282825"/>
              <a:gd name="connsiteX1" fmla="*/ 644525 w 4664075"/>
              <a:gd name="connsiteY1" fmla="*/ 301625 h 2282825"/>
              <a:gd name="connsiteX2" fmla="*/ 3959225 w 4664075"/>
              <a:gd name="connsiteY2" fmla="*/ 473075 h 2282825"/>
              <a:gd name="connsiteX3" fmla="*/ 4664075 w 4664075"/>
              <a:gd name="connsiteY3" fmla="*/ 2035175 h 22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75" h="2282825">
                <a:moveTo>
                  <a:pt x="92075" y="2282825"/>
                </a:moveTo>
                <a:cubicBezTo>
                  <a:pt x="46037" y="1443037"/>
                  <a:pt x="0" y="603250"/>
                  <a:pt x="644525" y="301625"/>
                </a:cubicBezTo>
                <a:cubicBezTo>
                  <a:pt x="1289050" y="0"/>
                  <a:pt x="3289300" y="184150"/>
                  <a:pt x="3959225" y="473075"/>
                </a:cubicBezTo>
                <a:cubicBezTo>
                  <a:pt x="4629150" y="762000"/>
                  <a:pt x="4422775" y="2105025"/>
                  <a:pt x="4664075" y="203517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4600575" y="3740150"/>
            <a:ext cx="3336925" cy="2968625"/>
          </a:xfrm>
          <a:custGeom>
            <a:avLst/>
            <a:gdLst>
              <a:gd name="connsiteX0" fmla="*/ 276225 w 3336925"/>
              <a:gd name="connsiteY0" fmla="*/ 2355850 h 2968625"/>
              <a:gd name="connsiteX1" fmla="*/ 409575 w 3336925"/>
              <a:gd name="connsiteY1" fmla="*/ 298450 h 2968625"/>
              <a:gd name="connsiteX2" fmla="*/ 2733675 w 3336925"/>
              <a:gd name="connsiteY2" fmla="*/ 565150 h 2968625"/>
              <a:gd name="connsiteX3" fmla="*/ 3305175 w 3336925"/>
              <a:gd name="connsiteY3" fmla="*/ 2279650 h 296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6925" h="2968625">
                <a:moveTo>
                  <a:pt x="276225" y="2355850"/>
                </a:moveTo>
                <a:cubicBezTo>
                  <a:pt x="138112" y="1476375"/>
                  <a:pt x="0" y="596900"/>
                  <a:pt x="409575" y="298450"/>
                </a:cubicBezTo>
                <a:cubicBezTo>
                  <a:pt x="819150" y="0"/>
                  <a:pt x="2251075" y="234950"/>
                  <a:pt x="2733675" y="565150"/>
                </a:cubicBezTo>
                <a:cubicBezTo>
                  <a:pt x="3216275" y="895350"/>
                  <a:pt x="3336925" y="2968625"/>
                  <a:pt x="3305175" y="2279650"/>
                </a:cubicBezTo>
              </a:path>
            </a:pathLst>
          </a:cu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1979712" y="4077072"/>
            <a:ext cx="1584176" cy="1296144"/>
          </a:xfrm>
          <a:custGeom>
            <a:avLst/>
            <a:gdLst>
              <a:gd name="connsiteX0" fmla="*/ 1219200 w 1409700"/>
              <a:gd name="connsiteY0" fmla="*/ 2076450 h 2076450"/>
              <a:gd name="connsiteX1" fmla="*/ 1409700 w 1409700"/>
              <a:gd name="connsiteY1" fmla="*/ 38100 h 2076450"/>
              <a:gd name="connsiteX2" fmla="*/ 1409700 w 1409700"/>
              <a:gd name="connsiteY2" fmla="*/ 38100 h 2076450"/>
              <a:gd name="connsiteX3" fmla="*/ 95250 w 1409700"/>
              <a:gd name="connsiteY3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2076450">
                <a:moveTo>
                  <a:pt x="1219200" y="2076450"/>
                </a:moveTo>
                <a:lnTo>
                  <a:pt x="1409700" y="38100"/>
                </a:lnTo>
                <a:lnTo>
                  <a:pt x="1409700" y="38100"/>
                </a:lnTo>
                <a:cubicBezTo>
                  <a:pt x="1190625" y="31750"/>
                  <a:pt x="0" y="171450"/>
                  <a:pt x="95250" y="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56" grpId="0" animBg="1"/>
      <p:bldP spid="57" grpId="0" animBg="1"/>
      <p:bldP spid="55" grpId="0" animBg="1"/>
      <p:bldP spid="58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Selection Step 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PreLoc</a:t>
            </a:r>
            <a:r>
              <a:rPr lang="en-US" dirty="0" smtClean="0">
                <a:ea typeface="ＭＳ Ｐゴシック" pitchFamily="34" charset="-128"/>
              </a:rPr>
              <a:t> relies on the </a:t>
            </a:r>
            <a:r>
              <a:rPr 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Probabilistic Group Selection (PGS)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heuristic to determine the </a:t>
            </a:r>
            <a:r>
              <a:rPr lang="en-US" b="1" dirty="0" smtClean="0">
                <a:ea typeface="ＭＳ Ｐゴシック" pitchFamily="34" charset="-128"/>
              </a:rPr>
              <a:t>RM entries </a:t>
            </a:r>
            <a:r>
              <a:rPr lang="en-US" dirty="0" smtClean="0">
                <a:ea typeface="ＭＳ Ｐゴシック" pitchFamily="34" charset="-128"/>
              </a:rPr>
              <a:t>to </a:t>
            </a:r>
            <a:r>
              <a:rPr lang="en-US" b="1" dirty="0" err="1" smtClean="0">
                <a:ea typeface="ＭＳ Ｐゴシック" pitchFamily="34" charset="-128"/>
              </a:rPr>
              <a:t>prefetch</a:t>
            </a:r>
            <a:r>
              <a:rPr lang="en-US" dirty="0" smtClean="0">
                <a:ea typeface="ＭＳ Ｐゴシック" pitchFamily="34" charset="-128"/>
              </a:rPr>
              <a:t> next.</a:t>
            </a: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2" name="Group 237"/>
          <p:cNvGrpSpPr/>
          <p:nvPr/>
        </p:nvGrpSpPr>
        <p:grpSpPr>
          <a:xfrm>
            <a:off x="539552" y="3481844"/>
            <a:ext cx="2304256" cy="2232248"/>
            <a:chOff x="539552" y="3645024"/>
            <a:chExt cx="2016224" cy="1872208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539552" y="3645024"/>
              <a:ext cx="2016224" cy="187220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83568" y="378904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A</a:t>
              </a:r>
              <a:endParaRPr lang="en-US" sz="1800" dirty="0"/>
            </a:p>
          </p:txBody>
        </p:sp>
        <p:sp>
          <p:nvSpPr>
            <p:cNvPr id="150" name="TextBox 149"/>
            <p:cNvSpPr txBox="1"/>
            <p:nvPr/>
          </p:nvSpPr>
          <p:spPr>
            <a:xfrm flipH="1">
              <a:off x="2051720" y="37890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83568" y="494116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C</a:t>
              </a:r>
              <a:endParaRPr lang="en-US" sz="18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051720" y="494116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D</a:t>
              </a:r>
              <a:endParaRPr lang="en-US" sz="1800" dirty="0"/>
            </a:p>
          </p:txBody>
        </p:sp>
        <p:cxnSp>
          <p:nvCxnSpPr>
            <p:cNvPr id="161" name="Straight Arrow Connector 160"/>
            <p:cNvCxnSpPr/>
            <p:nvPr/>
          </p:nvCxnSpPr>
          <p:spPr bwMode="auto">
            <a:xfrm flipH="1">
              <a:off x="971600" y="4077072"/>
              <a:ext cx="1152128" cy="936104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1043608" y="3861048"/>
              <a:ext cx="100811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5" name="Straight Arrow Connector 174"/>
            <p:cNvCxnSpPr>
              <a:stCxn id="151" idx="3"/>
              <a:endCxn id="152" idx="1"/>
            </p:cNvCxnSpPr>
            <p:nvPr/>
          </p:nvCxnSpPr>
          <p:spPr bwMode="auto">
            <a:xfrm>
              <a:off x="971600" y="5125834"/>
              <a:ext cx="10801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1" name="Straight Arrow Connector 190"/>
            <p:cNvCxnSpPr/>
            <p:nvPr/>
          </p:nvCxnSpPr>
          <p:spPr bwMode="auto">
            <a:xfrm>
              <a:off x="1043608" y="4077072"/>
              <a:ext cx="100811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2" name="Straight Arrow Connector 191"/>
            <p:cNvCxnSpPr>
              <a:stCxn id="150" idx="2"/>
            </p:cNvCxnSpPr>
            <p:nvPr/>
          </p:nvCxnSpPr>
          <p:spPr bwMode="auto">
            <a:xfrm>
              <a:off x="2195735" y="4158371"/>
              <a:ext cx="1" cy="84551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 bwMode="auto">
            <a:xfrm flipH="1">
              <a:off x="899592" y="5267300"/>
              <a:ext cx="10801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>
              <a:endCxn id="150" idx="3"/>
            </p:cNvCxnSpPr>
            <p:nvPr/>
          </p:nvCxnSpPr>
          <p:spPr bwMode="auto">
            <a:xfrm flipV="1">
              <a:off x="1060450" y="3973706"/>
              <a:ext cx="991270" cy="7744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36"/>
          <p:cNvGrpSpPr/>
          <p:nvPr/>
        </p:nvGrpSpPr>
        <p:grpSpPr>
          <a:xfrm>
            <a:off x="3131840" y="3841884"/>
            <a:ext cx="1944216" cy="1944216"/>
            <a:chOff x="3203848" y="2852936"/>
            <a:chExt cx="2672680" cy="2520280"/>
          </a:xfrm>
        </p:grpSpPr>
        <p:sp>
          <p:nvSpPr>
            <p:cNvPr id="106" name="Oval 105"/>
            <p:cNvSpPr/>
            <p:nvPr/>
          </p:nvSpPr>
          <p:spPr bwMode="auto">
            <a:xfrm>
              <a:off x="3203848" y="3717032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A</a:t>
              </a:r>
            </a:p>
          </p:txBody>
        </p:sp>
        <p:cxnSp>
          <p:nvCxnSpPr>
            <p:cNvPr id="110" name="Straight Arrow Connector 109"/>
            <p:cNvCxnSpPr>
              <a:stCxn id="106" idx="5"/>
              <a:endCxn id="118" idx="1"/>
            </p:cNvCxnSpPr>
            <p:nvPr/>
          </p:nvCxnSpPr>
          <p:spPr bwMode="auto">
            <a:xfrm>
              <a:off x="3695549" y="4208733"/>
              <a:ext cx="672782" cy="67278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3491880" y="443711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1.0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4355976" y="2852936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283968" y="4797152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Arial" charset="0"/>
                </a:rPr>
                <a:t>B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5292080" y="3645024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Arial" charset="0"/>
                </a:rPr>
                <a:t>C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23" name="Straight Arrow Connector 122"/>
            <p:cNvCxnSpPr>
              <a:endCxn id="119" idx="0"/>
            </p:cNvCxnSpPr>
            <p:nvPr/>
          </p:nvCxnSpPr>
          <p:spPr bwMode="auto">
            <a:xfrm>
              <a:off x="4932040" y="3212976"/>
              <a:ext cx="648072" cy="43204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5" name="TextBox 134"/>
            <p:cNvSpPr txBox="1"/>
            <p:nvPr/>
          </p:nvSpPr>
          <p:spPr>
            <a:xfrm>
              <a:off x="5076056" y="4509120"/>
              <a:ext cx="800472" cy="43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0.33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733515" y="350634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1.0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 bwMode="auto">
            <a:xfrm flipV="1">
              <a:off x="4644008" y="3429000"/>
              <a:ext cx="72008" cy="136815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5" name="TextBox 214"/>
            <p:cNvSpPr txBox="1"/>
            <p:nvPr/>
          </p:nvSpPr>
          <p:spPr>
            <a:xfrm>
              <a:off x="3995753" y="3789040"/>
              <a:ext cx="890893" cy="43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0.66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cxnSp>
          <p:nvCxnSpPr>
            <p:cNvPr id="229" name="Straight Arrow Connector 228"/>
            <p:cNvCxnSpPr>
              <a:endCxn id="119" idx="3"/>
            </p:cNvCxnSpPr>
            <p:nvPr/>
          </p:nvCxnSpPr>
          <p:spPr bwMode="auto">
            <a:xfrm flipV="1">
              <a:off x="4796408" y="4136725"/>
              <a:ext cx="580035" cy="81282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2" name="Straight Arrow Connector 231"/>
            <p:cNvCxnSpPr>
              <a:stCxn id="119" idx="1"/>
              <a:endCxn id="117" idx="5"/>
            </p:cNvCxnSpPr>
            <p:nvPr/>
          </p:nvCxnSpPr>
          <p:spPr bwMode="auto">
            <a:xfrm flipH="1" flipV="1">
              <a:off x="4847677" y="3344637"/>
              <a:ext cx="528766" cy="38475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6" name="TextBox 235"/>
            <p:cNvSpPr txBox="1"/>
            <p:nvPr/>
          </p:nvSpPr>
          <p:spPr>
            <a:xfrm>
              <a:off x="5084623" y="3039623"/>
              <a:ext cx="648072" cy="43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0.5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539552" y="312180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Historic Traces</a:t>
            </a:r>
            <a:endParaRPr lang="en-US" sz="2000" dirty="0"/>
          </a:p>
        </p:txBody>
      </p:sp>
      <p:sp>
        <p:nvSpPr>
          <p:cNvPr id="240" name="TextBox 239"/>
          <p:cNvSpPr txBox="1"/>
          <p:nvPr/>
        </p:nvSpPr>
        <p:spPr>
          <a:xfrm>
            <a:off x="2771800" y="31218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Dependency Graph</a:t>
            </a:r>
          </a:p>
          <a:p>
            <a:pPr algn="ctr"/>
            <a:r>
              <a:rPr lang="en-US" sz="2000" dirty="0" smtClean="0"/>
              <a:t>(DG)</a:t>
            </a:r>
            <a:endParaRPr lang="en-US" sz="2000" dirty="0"/>
          </a:p>
        </p:txBody>
      </p:sp>
      <p:sp>
        <p:nvSpPr>
          <p:cNvPr id="241" name="TextBox 240"/>
          <p:cNvSpPr txBox="1"/>
          <p:nvPr/>
        </p:nvSpPr>
        <p:spPr>
          <a:xfrm>
            <a:off x="395536" y="5733256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(statistically independent transitions between vertices + no stationary transitions in historic traces)</a:t>
            </a:r>
            <a:endParaRPr lang="en-US" sz="1400" dirty="0"/>
          </a:p>
        </p:txBody>
      </p:sp>
      <p:cxnSp>
        <p:nvCxnSpPr>
          <p:cNvPr id="243" name="Straight Arrow Connector 242"/>
          <p:cNvCxnSpPr/>
          <p:nvPr/>
        </p:nvCxnSpPr>
        <p:spPr bwMode="auto">
          <a:xfrm>
            <a:off x="2555776" y="4057908"/>
            <a:ext cx="0" cy="108012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0" name="TextBox 249"/>
          <p:cNvSpPr txBox="1"/>
          <p:nvPr/>
        </p:nvSpPr>
        <p:spPr>
          <a:xfrm>
            <a:off x="5580112" y="243308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Probabilistic k=3 Group Selection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5580112" y="3140968"/>
            <a:ext cx="327585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Do </a:t>
            </a:r>
            <a:r>
              <a:rPr lang="en-US" sz="1800" dirty="0" smtClean="0"/>
              <a:t>Best First Search  Traversal of DG from A:</a:t>
            </a:r>
          </a:p>
          <a:p>
            <a:r>
              <a:rPr lang="en-US" sz="1800" b="0" dirty="0" smtClean="0"/>
              <a:t>follow the most promising option using priority queue.</a:t>
            </a:r>
          </a:p>
          <a:p>
            <a:endParaRPr lang="en-US" sz="1800" dirty="0" smtClean="0"/>
          </a:p>
          <a:p>
            <a:r>
              <a:rPr lang="en-US" sz="1800" b="0" dirty="0" smtClean="0"/>
              <a:t>P(A,B)=</a:t>
            </a:r>
            <a:r>
              <a:rPr lang="en-US" sz="1800" dirty="0" smtClean="0"/>
              <a:t>1.0</a:t>
            </a:r>
          </a:p>
          <a:p>
            <a:r>
              <a:rPr lang="en-US" sz="1800" b="0" dirty="0" smtClean="0"/>
              <a:t>P(A,B,D)=</a:t>
            </a:r>
            <a:r>
              <a:rPr lang="en-US" sz="1800" dirty="0" smtClean="0"/>
              <a:t>0.66</a:t>
            </a:r>
          </a:p>
          <a:p>
            <a:r>
              <a:rPr lang="en-US" sz="1800" b="0" dirty="0" smtClean="0"/>
              <a:t>P(A,B,D,C)=0.66*0.5=</a:t>
            </a:r>
            <a:r>
              <a:rPr lang="en-US" sz="1800" dirty="0" smtClean="0"/>
              <a:t>0.33</a:t>
            </a:r>
          </a:p>
          <a:p>
            <a:r>
              <a:rPr lang="en-US" sz="1800" b="0" strike="sngStrike" dirty="0" smtClean="0">
                <a:solidFill>
                  <a:srgbClr val="FF0000"/>
                </a:solidFill>
              </a:rPr>
              <a:t>P(A,B,D,A) =&gt; cycle</a:t>
            </a:r>
          </a:p>
          <a:p>
            <a:r>
              <a:rPr lang="en-US" sz="1800" b="0" strike="sngStrike" dirty="0" smtClean="0">
                <a:solidFill>
                  <a:srgbClr val="FF0000"/>
                </a:solidFill>
              </a:rPr>
              <a:t>P(A,B,D,C,D)=&gt; cycle</a:t>
            </a:r>
          </a:p>
          <a:p>
            <a:r>
              <a:rPr lang="en-US" sz="1800" b="0" dirty="0" smtClean="0"/>
              <a:t>P(A,B,C)=</a:t>
            </a:r>
            <a:r>
              <a:rPr lang="en-US" sz="1800" dirty="0" smtClean="0"/>
              <a:t>0.33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Empty queue – finished!</a:t>
            </a:r>
            <a:endParaRPr lang="en-US" sz="1800" b="0" dirty="0" smtClean="0"/>
          </a:p>
        </p:txBody>
      </p:sp>
      <p:cxnSp>
        <p:nvCxnSpPr>
          <p:cNvPr id="257" name="Straight Arrow Connector 256"/>
          <p:cNvCxnSpPr/>
          <p:nvPr/>
        </p:nvCxnSpPr>
        <p:spPr bwMode="auto">
          <a:xfrm flipH="1" flipV="1">
            <a:off x="971600" y="4057908"/>
            <a:ext cx="1296144" cy="108012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3" name="Straight Arrow Connector 262"/>
          <p:cNvCxnSpPr>
            <a:stCxn id="117" idx="2"/>
            <a:endCxn id="106" idx="7"/>
          </p:cNvCxnSpPr>
          <p:nvPr/>
        </p:nvCxnSpPr>
        <p:spPr bwMode="auto">
          <a:xfrm flipH="1">
            <a:off x="3489523" y="4064080"/>
            <a:ext cx="480422" cy="509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6" name="TextBox 265"/>
          <p:cNvSpPr txBox="1"/>
          <p:nvPr/>
        </p:nvSpPr>
        <p:spPr>
          <a:xfrm>
            <a:off x="3203848" y="39859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B050"/>
                </a:solidFill>
              </a:rPr>
              <a:t>0.5</a:t>
            </a:r>
            <a:endParaRPr lang="en-US" sz="1600" b="0" dirty="0">
              <a:solidFill>
                <a:srgbClr val="00B050"/>
              </a:solidFill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467544" y="3573016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44016" y="3373542"/>
            <a:ext cx="683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FF"/>
                </a:solidFill>
              </a:rPr>
              <a:t>User Current Location</a:t>
            </a:r>
            <a:endParaRPr lang="en-US" sz="700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364088" y="3140968"/>
            <a:ext cx="3384376" cy="33843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5148064" y="5373216"/>
            <a:ext cx="399593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7740352" y="5373216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A37"/>
                </a:solidFill>
              </a:rPr>
              <a:t>Early stop!</a:t>
            </a:r>
            <a:endParaRPr lang="en-US" sz="1400" dirty="0">
              <a:solidFill>
                <a:srgbClr val="007A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241" grpId="0"/>
      <p:bldP spid="266" grpId="0"/>
      <p:bldP spid="43" grpId="0" animBg="1"/>
      <p:bldP spid="44" grpId="0"/>
      <p:bldP spid="45" grpId="0" animBg="1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Selection Step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Instead of the </a:t>
            </a:r>
            <a:r>
              <a:rPr lang="en-US" sz="2800" b="1" dirty="0" smtClean="0">
                <a:ea typeface="ＭＳ Ｐゴシック" pitchFamily="34" charset="-128"/>
              </a:rPr>
              <a:t>PGS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ea typeface="ＭＳ Ｐゴシック" pitchFamily="34" charset="-128"/>
              </a:rPr>
              <a:t>Heuristic Search</a:t>
            </a:r>
            <a:r>
              <a:rPr lang="en-US" sz="2800" dirty="0" smtClean="0">
                <a:ea typeface="ＭＳ Ｐゴシック" pitchFamily="34" charset="-128"/>
              </a:rPr>
              <a:t>, we could have used other </a:t>
            </a:r>
            <a:r>
              <a:rPr lang="en-US" sz="2800" b="1" dirty="0" smtClean="0">
                <a:solidFill>
                  <a:schemeClr val="accent6"/>
                </a:solidFill>
                <a:ea typeface="ＭＳ Ｐゴシック" pitchFamily="34" charset="-128"/>
              </a:rPr>
              <a:t>Blind Search techniques</a:t>
            </a:r>
            <a:r>
              <a:rPr lang="en-US" sz="2800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US" sz="2400" b="1" dirty="0" smtClean="0">
                <a:ea typeface="ＭＳ Ｐゴシック" pitchFamily="34" charset="-128"/>
              </a:rPr>
              <a:t>BFS, DFS, Random Walker, etc.</a:t>
            </a:r>
          </a:p>
          <a:p>
            <a:pPr lvl="1"/>
            <a:r>
              <a:rPr lang="en-US" sz="2400" b="1" dirty="0" smtClean="0">
                <a:solidFill>
                  <a:schemeClr val="accent6"/>
                </a:solidFill>
                <a:ea typeface="ＭＳ Ｐゴシック" pitchFamily="34" charset="-128"/>
              </a:rPr>
              <a:t>Random Selection (RS),</a:t>
            </a:r>
            <a:endParaRPr lang="en-US" sz="2400" b="1" dirty="0" smtClean="0">
              <a:ea typeface="ＭＳ Ｐゴシック" pitchFamily="34" charset="-128"/>
            </a:endParaRPr>
          </a:p>
          <a:p>
            <a:pPr lvl="1"/>
            <a:r>
              <a:rPr lang="en-US" sz="2400" b="1" dirty="0" smtClean="0">
                <a:solidFill>
                  <a:schemeClr val="accent6"/>
                </a:solidFill>
                <a:ea typeface="ＭＳ Ｐゴシック" pitchFamily="34" charset="-128"/>
              </a:rPr>
              <a:t>Iterative Deepening Selection (IDS)</a:t>
            </a:r>
          </a:p>
          <a:p>
            <a:pPr lvl="2"/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DFS down depth W (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</a:rPr>
              <a:t>lookahead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 window), then down to depth W+1,..  So essentially BFS traversal but with improved memory as we don’t need to maintain the traversal queue.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77" name="Group 42"/>
          <p:cNvGrpSpPr/>
          <p:nvPr/>
        </p:nvGrpSpPr>
        <p:grpSpPr>
          <a:xfrm>
            <a:off x="1187624" y="4077072"/>
            <a:ext cx="6768752" cy="2592288"/>
            <a:chOff x="1115616" y="3356992"/>
            <a:chExt cx="6768752" cy="2592288"/>
          </a:xfrm>
        </p:grpSpPr>
        <p:sp>
          <p:nvSpPr>
            <p:cNvPr id="78" name="Oval 77"/>
            <p:cNvSpPr/>
            <p:nvPr/>
          </p:nvSpPr>
          <p:spPr bwMode="auto">
            <a:xfrm>
              <a:off x="2771800" y="342900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203848" y="335699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483768" y="5373216"/>
              <a:ext cx="576064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987824" y="5301208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915816" y="5589240"/>
              <a:ext cx="648072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915816" y="4797152"/>
              <a:ext cx="720080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627784" y="4437112"/>
              <a:ext cx="504056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131840" y="4221088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555776" y="3861048"/>
              <a:ext cx="504056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23928" y="3645024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3347864" y="3933056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987824" y="378904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2699792" y="407707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4860032" y="3861048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300192" y="3645024"/>
              <a:ext cx="648072" cy="50405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948264" y="3645024"/>
              <a:ext cx="576064" cy="93610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092280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236296" y="5085184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5364088" y="4941168"/>
              <a:ext cx="360040" cy="86409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5220072" y="450912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5724128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724128" y="5085184"/>
              <a:ext cx="360040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220072" y="414908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796136" y="4221088"/>
              <a:ext cx="36004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5580112" y="3933056"/>
              <a:ext cx="72008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5292080" y="3501008"/>
              <a:ext cx="648072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115616" y="5301208"/>
              <a:ext cx="216024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187624" y="4581128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1475656" y="3933056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2267744" y="3573016"/>
              <a:ext cx="288032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1907704" y="3645024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1547664" y="3573016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5-Point Star 120"/>
          <p:cNvSpPr/>
          <p:nvPr/>
        </p:nvSpPr>
        <p:spPr bwMode="auto">
          <a:xfrm>
            <a:off x="1223120" y="4132530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1560" y="3933056"/>
            <a:ext cx="683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FF"/>
                </a:solidFill>
              </a:rPr>
              <a:t>User Current Location</a:t>
            </a:r>
            <a:endParaRPr lang="en-US" sz="7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157" y="3645025"/>
            <a:ext cx="2357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PreLoc</a:t>
            </a:r>
            <a:r>
              <a:rPr lang="en-US" dirty="0" smtClean="0"/>
              <a:t> Localization Step</a:t>
            </a:r>
            <a:endParaRPr lang="en-US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8" cy="2376488"/>
          </a:xfrm>
        </p:spPr>
        <p:txBody>
          <a:bodyPr/>
          <a:lstStyle/>
          <a:p>
            <a:pPr marL="514350" indent="-514350">
              <a:tabLst>
                <a:tab pos="3367088" algn="l"/>
              </a:tabLst>
              <a:defRPr/>
            </a:pPr>
            <a:r>
              <a:rPr lang="en-US" sz="2400" dirty="0" smtClean="0">
                <a:ea typeface="ＭＳ Ｐゴシック" pitchFamily="34" charset="-128"/>
              </a:rPr>
              <a:t>User collects fingerprint </a:t>
            </a:r>
            <a:r>
              <a:rPr lang="en-US" sz="2400" b="1" dirty="0" smtClean="0">
                <a:ea typeface="ＭＳ Ｐゴシック" pitchFamily="34" charset="-128"/>
              </a:rPr>
              <a:t>V</a:t>
            </a:r>
            <a:r>
              <a:rPr lang="en-US" sz="2400" b="1" baseline="-25000" dirty="0" smtClean="0">
                <a:ea typeface="ＭＳ Ｐゴシック" pitchFamily="34" charset="-128"/>
              </a:rPr>
              <a:t>r</a:t>
            </a:r>
            <a:r>
              <a:rPr lang="en-US" sz="2400" b="1" dirty="0" smtClean="0">
                <a:ea typeface="ＭＳ Ｐゴシック" pitchFamily="34" charset="-128"/>
              </a:rPr>
              <a:t> = [ ap</a:t>
            </a:r>
            <a:r>
              <a:rPr lang="en-US" sz="2400" b="1" baseline="-25000" dirty="0" smtClean="0">
                <a:ea typeface="ＭＳ Ｐゴシック" pitchFamily="34" charset="-128"/>
              </a:rPr>
              <a:t>1</a:t>
            </a:r>
            <a:r>
              <a:rPr lang="en-US" sz="2400" b="1" dirty="0" smtClean="0">
                <a:ea typeface="ＭＳ Ｐゴシック" pitchFamily="34" charset="-128"/>
              </a:rPr>
              <a:t>, ap</a:t>
            </a:r>
            <a:r>
              <a:rPr 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sz="2400" b="1" dirty="0" smtClean="0">
                <a:ea typeface="ＭＳ Ｐゴシック" pitchFamily="34" charset="-128"/>
              </a:rPr>
              <a:t>, …, ap</a:t>
            </a:r>
            <a:r>
              <a:rPr lang="en-US" sz="2400" b="1" baseline="-25000" dirty="0" smtClean="0">
                <a:ea typeface="ＭＳ Ｐゴシック" pitchFamily="34" charset="-128"/>
              </a:rPr>
              <a:t>m </a:t>
            </a:r>
            <a:r>
              <a:rPr lang="en-US" sz="2400" b="1" dirty="0" smtClean="0">
                <a:ea typeface="ＭＳ Ｐゴシック" pitchFamily="34" charset="-128"/>
              </a:rPr>
              <a:t>] </a:t>
            </a:r>
            <a:r>
              <a:rPr lang="en-US" sz="2400" dirty="0" smtClean="0">
                <a:ea typeface="ＭＳ Ｐゴシック" pitchFamily="34" charset="-128"/>
              </a:rPr>
              <a:t>and compares it to the </a:t>
            </a:r>
            <a:r>
              <a:rPr lang="en-US" sz="2400" dirty="0" err="1" smtClean="0">
                <a:ea typeface="ＭＳ Ｐゴシック" pitchFamily="34" charset="-128"/>
              </a:rPr>
              <a:t>Radiomap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RM = {V</a:t>
            </a:r>
            <a:r>
              <a:rPr lang="en-US" sz="2400" b="1" baseline="-25000" dirty="0" smtClean="0">
                <a:ea typeface="ＭＳ Ｐゴシック" pitchFamily="34" charset="-128"/>
              </a:rPr>
              <a:t>1</a:t>
            </a:r>
            <a:r>
              <a:rPr lang="en-US" sz="2400" b="1" dirty="0" smtClean="0">
                <a:ea typeface="ＭＳ Ｐゴシック" pitchFamily="34" charset="-128"/>
              </a:rPr>
              <a:t>, V</a:t>
            </a:r>
            <a:r>
              <a:rPr 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sz="2400" b="1" dirty="0" smtClean="0">
                <a:ea typeface="ＭＳ Ｐゴシック" pitchFamily="34" charset="-128"/>
              </a:rPr>
              <a:t>, …,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n</a:t>
            </a:r>
            <a:r>
              <a:rPr lang="en-US" sz="2400" b="1" dirty="0" smtClean="0">
                <a:ea typeface="ＭＳ Ｐゴシック" pitchFamily="34" charset="-128"/>
              </a:rPr>
              <a:t>}</a:t>
            </a:r>
            <a:endParaRPr lang="en-US" sz="2400" b="1" baseline="30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14350" indent="-514350">
              <a:tabLst>
                <a:tab pos="3367088" algn="l"/>
              </a:tabLst>
              <a:defRPr/>
            </a:pPr>
            <a:r>
              <a:rPr lang="en-US" sz="2400" dirty="0" smtClean="0">
                <a:ea typeface="ＭＳ Ｐゴシック" pitchFamily="34" charset="-128"/>
              </a:rPr>
              <a:t>Following alternatives for </a:t>
            </a:r>
            <a:r>
              <a:rPr lang="en-US" sz="2400" b="1" dirty="0" smtClean="0">
                <a:latin typeface="+mj-lt"/>
                <a:ea typeface="ＭＳ Ｐゴシック" pitchFamily="34" charset="-128"/>
              </a:rPr>
              <a:t>||</a:t>
            </a:r>
            <a:r>
              <a:rPr lang="en-US" sz="2400" b="1" dirty="0" smtClean="0">
                <a:ea typeface="ＭＳ Ｐゴシック" pitchFamily="34" charset="-128"/>
              </a:rPr>
              <a:t> V</a:t>
            </a:r>
            <a:r>
              <a:rPr lang="en-US" sz="2400" b="1" baseline="-25000" dirty="0" smtClean="0">
                <a:ea typeface="ＭＳ Ｐゴシック" pitchFamily="34" charset="-128"/>
              </a:rPr>
              <a:t>i </a:t>
            </a:r>
            <a:r>
              <a:rPr lang="en-US" sz="2400" b="1" dirty="0" smtClean="0">
                <a:ea typeface="ＭＳ Ｐゴシック" pitchFamily="34" charset="-128"/>
              </a:rPr>
              <a:t>- V</a:t>
            </a:r>
            <a:r>
              <a:rPr lang="en-US" sz="2400" b="1" baseline="-25000" dirty="0" smtClean="0">
                <a:ea typeface="ＭＳ Ｐゴシック" pitchFamily="34" charset="-128"/>
              </a:rPr>
              <a:t>r</a:t>
            </a:r>
            <a:r>
              <a:rPr lang="en-US" sz="2400" b="1" dirty="0" smtClean="0">
                <a:ea typeface="ＭＳ Ｐゴシック" pitchFamily="34" charset="-128"/>
              </a:rPr>
              <a:t> || </a:t>
            </a:r>
            <a:r>
              <a:rPr lang="en-US" sz="2400" dirty="0" smtClean="0">
                <a:ea typeface="ＭＳ Ｐゴシック" pitchFamily="34" charset="-128"/>
              </a:rPr>
              <a:t>computation:</a:t>
            </a:r>
          </a:p>
          <a:p>
            <a:pPr marL="914400" lvl="1" indent="-514350">
              <a:tabLst>
                <a:tab pos="3367088" algn="l"/>
              </a:tabLst>
              <a:defRPr/>
            </a:pPr>
            <a:r>
              <a:rPr lang="en-US" sz="2000" b="1" dirty="0" smtClean="0">
                <a:ea typeface="ＭＳ Ｐゴシック" pitchFamily="34" charset="-128"/>
              </a:rPr>
              <a:t>Nearest Neighbor (NN)</a:t>
            </a:r>
          </a:p>
          <a:p>
            <a:pPr marL="914400" lvl="1" indent="-514350">
              <a:tabLst>
                <a:tab pos="3367088" algn="l"/>
              </a:tabLst>
              <a:defRPr/>
            </a:pPr>
            <a:r>
              <a:rPr lang="en-US" sz="2000" b="1" dirty="0" smtClean="0">
                <a:ea typeface="ＭＳ Ｐゴシック" pitchFamily="34" charset="-128"/>
              </a:rPr>
              <a:t>K Nearest Neighbors </a:t>
            </a:r>
            <a:r>
              <a:rPr lang="en-US" sz="2000" dirty="0" smtClean="0">
                <a:ea typeface="ＭＳ Ｐゴシック" pitchFamily="34" charset="-128"/>
              </a:rPr>
              <a:t>(w</a:t>
            </a:r>
            <a:r>
              <a:rPr lang="en-US" sz="2000" baseline="-25000" dirty="0" smtClean="0">
                <a:ea typeface="ＭＳ Ｐゴシック" pitchFamily="34" charset="-128"/>
              </a:rPr>
              <a:t>i</a:t>
            </a:r>
            <a:r>
              <a:rPr lang="en-US" sz="2000" dirty="0" smtClean="0">
                <a:ea typeface="ＭＳ Ｐゴシック" pitchFamily="34" charset="-128"/>
              </a:rPr>
              <a:t> = 1 / K) – convex combination of k locations.</a:t>
            </a:r>
            <a:endParaRPr lang="en-US" sz="1600" dirty="0" smtClean="0">
              <a:ea typeface="ＭＳ Ｐゴシック" pitchFamily="34" charset="-128"/>
            </a:endParaRPr>
          </a:p>
          <a:p>
            <a:pPr marL="914400" lvl="1" indent="-514350">
              <a:tabLst>
                <a:tab pos="3367088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Weighted K Nearest Neighbors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(w</a:t>
            </a:r>
            <a:r>
              <a:rPr lang="en-US" sz="2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= 1 / || V</a:t>
            </a:r>
            <a:r>
              <a:rPr lang="en-US" sz="2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i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- V</a:t>
            </a:r>
            <a:r>
              <a:rPr lang="en-US" sz="2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|| )</a:t>
            </a:r>
          </a:p>
          <a:p>
            <a:pPr marL="914400" lvl="1" indent="-514350">
              <a:buFontTx/>
              <a:buNone/>
              <a:tabLst>
                <a:tab pos="3367088" algn="l"/>
              </a:tabLst>
              <a:defRPr/>
            </a:pPr>
            <a:endParaRPr lang="en-US" sz="1600" baseline="30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8143" y="3931914"/>
            <a:ext cx="2747868" cy="2135252"/>
            <a:chOff x="4355667" y="3356992"/>
            <a:chExt cx="2748546" cy="2135336"/>
          </a:xfrm>
        </p:grpSpPr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5076056" y="3356992"/>
              <a:ext cx="14109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RadioMap</a:t>
              </a:r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4355667" y="3861048"/>
              <a:ext cx="2748546" cy="163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 smtClean="0"/>
                <a:t>V</a:t>
              </a:r>
              <a:r>
                <a:rPr lang="en-US" sz="2000" b="0" baseline="-25000" dirty="0" smtClean="0"/>
                <a:t>1</a:t>
              </a:r>
              <a:r>
                <a:rPr lang="en-US" sz="2000" b="0" dirty="0" smtClean="0"/>
                <a:t> </a:t>
              </a:r>
              <a:r>
                <a:rPr lang="en-US" sz="2000" b="0" dirty="0"/>
                <a:t>= [ -71, -82, (x</a:t>
              </a:r>
              <a:r>
                <a:rPr lang="en-US" sz="2000" b="0" baseline="-25000" dirty="0"/>
                <a:t>1</a:t>
              </a:r>
              <a:r>
                <a:rPr lang="en-US" sz="2000" b="0" dirty="0"/>
                <a:t>,y</a:t>
              </a:r>
              <a:r>
                <a:rPr lang="en-US" sz="2000" b="0" baseline="-25000" dirty="0"/>
                <a:t>1</a:t>
              </a:r>
              <a:r>
                <a:rPr lang="en-US" sz="2000" b="0" dirty="0"/>
                <a:t>)]</a:t>
              </a:r>
            </a:p>
            <a:p>
              <a:r>
                <a:rPr lang="en-US" sz="2000" b="0" dirty="0" smtClean="0"/>
                <a:t>V</a:t>
              </a:r>
              <a:r>
                <a:rPr lang="en-US" sz="2000" b="0" baseline="-25000" dirty="0" smtClean="0"/>
                <a:t>2</a:t>
              </a:r>
              <a:r>
                <a:rPr lang="en-US" sz="2000" b="0" dirty="0" smtClean="0"/>
                <a:t> </a:t>
              </a:r>
              <a:r>
                <a:rPr lang="en-US" sz="2000" b="0" dirty="0"/>
                <a:t>= [ -65, -80, (x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,y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)]</a:t>
              </a:r>
            </a:p>
            <a:p>
              <a:r>
                <a:rPr lang="en-US" sz="2000" b="0" dirty="0"/>
                <a:t>…	</a:t>
              </a:r>
            </a:p>
            <a:p>
              <a:r>
                <a:rPr lang="en-US" sz="2000" b="0" dirty="0" smtClean="0">
                  <a:solidFill>
                    <a:srgbClr val="FF0000"/>
                  </a:solidFill>
                </a:rPr>
                <a:t>V</a:t>
              </a:r>
              <a:r>
                <a:rPr lang="en-US" sz="2000" b="0" baseline="-25000" dirty="0" smtClean="0">
                  <a:solidFill>
                    <a:srgbClr val="FF0000"/>
                  </a:solidFill>
                </a:rPr>
                <a:t>N</a:t>
              </a:r>
              <a:r>
                <a:rPr lang="en-US" sz="2000" b="0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0" dirty="0">
                  <a:solidFill>
                    <a:srgbClr val="FF0000"/>
                  </a:solidFill>
                </a:rPr>
                <a:t>= [ -73, -44, (</a:t>
              </a:r>
              <a:r>
                <a:rPr lang="en-US" sz="2000" b="0" dirty="0" err="1">
                  <a:solidFill>
                    <a:srgbClr val="FF0000"/>
                  </a:solidFill>
                </a:rPr>
                <a:t>x</a:t>
              </a:r>
              <a:r>
                <a:rPr lang="en-US" sz="2000" b="0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sz="2000" b="0" dirty="0" err="1">
                  <a:solidFill>
                    <a:srgbClr val="FF0000"/>
                  </a:solidFill>
                </a:rPr>
                <a:t>,y</a:t>
              </a:r>
              <a:r>
                <a:rPr lang="en-US" sz="2000" b="0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sz="2000" b="0" dirty="0">
                  <a:solidFill>
                    <a:srgbClr val="FF0000"/>
                  </a:solidFill>
                </a:rPr>
                <a:t>)]</a:t>
              </a:r>
            </a:p>
            <a:p>
              <a:endParaRPr lang="en-US" sz="2000" b="0" dirty="0"/>
            </a:p>
          </p:txBody>
        </p:sp>
      </p:grp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5868144" y="3860477"/>
            <a:ext cx="2736850" cy="1944687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59632" y="4364161"/>
            <a:ext cx="1853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= [ -70, -51]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067944" y="4652565"/>
            <a:ext cx="151216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99992" y="407650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 bwMode="auto">
          <a:xfrm>
            <a:off x="2555776" y="5445224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4216" y="5245750"/>
            <a:ext cx="6835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FF"/>
                </a:solidFill>
              </a:rPr>
              <a:t>User Current Location</a:t>
            </a:r>
            <a:endParaRPr lang="en-US" sz="9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" grpId="0"/>
      <p:bldP spid="14" grpId="0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Problem Formulation 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The </a:t>
            </a:r>
            <a:r>
              <a:rPr lang="en-US" sz="4000" dirty="0" err="1" smtClean="0">
                <a:solidFill>
                  <a:schemeClr val="bg2"/>
                </a:solidFill>
              </a:rPr>
              <a:t>PreLoc</a:t>
            </a:r>
            <a:r>
              <a:rPr lang="en-US" sz="4000" dirty="0" smtClean="0">
                <a:solidFill>
                  <a:schemeClr val="bg2"/>
                </a:solidFill>
              </a:rPr>
              <a:t> Framework</a:t>
            </a: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Partitioning Step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Selection Step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Localization Step</a:t>
            </a:r>
            <a:endParaRPr lang="en-US" sz="36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sz="4000" b="1" dirty="0">
                <a:solidFill>
                  <a:srgbClr val="FF0000"/>
                </a:solidFill>
              </a:rPr>
              <a:t>Experimental Evaluation</a:t>
            </a:r>
          </a:p>
          <a:p>
            <a:pPr marL="514350" indent="-514350">
              <a:defRPr/>
            </a:pPr>
            <a:r>
              <a:rPr lang="en-US" sz="4000" dirty="0" smtClean="0"/>
              <a:t>Other Indoor Work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1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4497387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34" charset="-128"/>
              </a:rPr>
              <a:t>CSUCY Dataset</a:t>
            </a:r>
          </a:p>
          <a:p>
            <a:pPr lvl="1"/>
            <a:r>
              <a:rPr lang="en-US" sz="2400" b="1" dirty="0" smtClean="0"/>
              <a:t>8,900 m</a:t>
            </a:r>
            <a:r>
              <a:rPr lang="en-US" sz="2400" b="1" baseline="30000" dirty="0" smtClean="0"/>
              <a:t>2 </a:t>
            </a:r>
            <a:r>
              <a:rPr lang="en-US" sz="2400" b="0" dirty="0" smtClean="0"/>
              <a:t>CS building with </a:t>
            </a:r>
            <a:r>
              <a:rPr lang="en-US" sz="2400" b="1" dirty="0" smtClean="0"/>
              <a:t>4 floors </a:t>
            </a:r>
            <a:r>
              <a:rPr lang="en-US" sz="2400" dirty="0" smtClean="0"/>
              <a:t>(2,224 m</a:t>
            </a:r>
            <a:r>
              <a:rPr lang="en-US" sz="2400" b="0" baseline="30000" dirty="0" smtClean="0"/>
              <a:t>2  </a:t>
            </a:r>
            <a:r>
              <a:rPr lang="en-US" sz="2400" dirty="0" smtClean="0"/>
              <a:t>/ floor)</a:t>
            </a:r>
          </a:p>
          <a:p>
            <a:pPr lvl="1"/>
            <a:r>
              <a:rPr lang="en-US" sz="2400" b="1" dirty="0" smtClean="0"/>
              <a:t>120 Wi-Fi </a:t>
            </a:r>
            <a:r>
              <a:rPr lang="en-US" sz="2400" b="0" dirty="0" smtClean="0"/>
              <a:t>Access Points (CS, </a:t>
            </a:r>
            <a:r>
              <a:rPr lang="en-US" sz="2400" b="0" dirty="0" err="1" smtClean="0"/>
              <a:t>adhoc</a:t>
            </a:r>
            <a:r>
              <a:rPr lang="en-US" sz="2400" b="0" dirty="0" smtClean="0"/>
              <a:t> and neighboring)</a:t>
            </a:r>
          </a:p>
          <a:p>
            <a:pPr lvl="1"/>
            <a:r>
              <a:rPr lang="en-US" sz="2400" b="0" dirty="0" smtClean="0"/>
              <a:t>|RM|=</a:t>
            </a:r>
            <a:r>
              <a:rPr lang="en-US" sz="2400" b="1" dirty="0" smtClean="0"/>
              <a:t>45,000 fingerprints </a:t>
            </a:r>
            <a:r>
              <a:rPr lang="en-US" sz="2400" dirty="0" smtClean="0"/>
              <a:t>on 2,900 locations.</a:t>
            </a:r>
          </a:p>
          <a:p>
            <a:pPr lvl="1"/>
            <a:r>
              <a:rPr lang="en-US" sz="2400" dirty="0" smtClean="0"/>
              <a:t>Optimized RM size is </a:t>
            </a:r>
            <a:r>
              <a:rPr lang="en-US" sz="2400" b="1" dirty="0" smtClean="0"/>
              <a:t>2.6MB </a:t>
            </a:r>
            <a:r>
              <a:rPr lang="en-US" sz="2400" dirty="0" smtClean="0"/>
              <a:t>(initial much larger).</a:t>
            </a:r>
          </a:p>
          <a:p>
            <a:r>
              <a:rPr lang="en-US" sz="2800" b="1" dirty="0" smtClean="0">
                <a:ea typeface="ＭＳ Ｐゴシック" pitchFamily="34" charset="-128"/>
              </a:rPr>
              <a:t>Scenario: </a:t>
            </a:r>
            <a:r>
              <a:rPr lang="en-US" sz="2800" dirty="0" smtClean="0">
                <a:ea typeface="ＭＳ Ｐゴシック" pitchFamily="34" charset="-128"/>
              </a:rPr>
              <a:t>realistic user routes inside the building.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The localization requests are </a:t>
            </a:r>
            <a:r>
              <a:rPr lang="en-US" sz="2400" b="1" dirty="0" smtClean="0">
                <a:ea typeface="ＭＳ Ｐゴシック" pitchFamily="34" charset="-128"/>
              </a:rPr>
              <a:t>5 meters </a:t>
            </a:r>
            <a:r>
              <a:rPr lang="en-US" sz="2400" dirty="0" smtClean="0">
                <a:ea typeface="ＭＳ Ｐゴシック" pitchFamily="34" charset="-128"/>
              </a:rPr>
              <a:t>apart 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We repeat the requests </a:t>
            </a:r>
            <a:r>
              <a:rPr lang="en-US" sz="2400" b="1" dirty="0" smtClean="0">
                <a:ea typeface="ＭＳ Ｐゴシック" pitchFamily="34" charset="-128"/>
              </a:rPr>
              <a:t>15-30 times </a:t>
            </a:r>
            <a:r>
              <a:rPr lang="en-US" sz="2400" dirty="0" smtClean="0">
                <a:ea typeface="ＭＳ Ｐゴシック" pitchFamily="34" charset="-128"/>
              </a:rPr>
              <a:t>(i.e., a user moves </a:t>
            </a:r>
            <a:r>
              <a:rPr lang="en-US" sz="2400" b="1" dirty="0" smtClean="0">
                <a:ea typeface="ＭＳ Ｐゴシック" pitchFamily="34" charset="-128"/>
              </a:rPr>
              <a:t>50-150 </a:t>
            </a:r>
            <a:r>
              <a:rPr lang="en-US" sz="2400" dirty="0" smtClean="0">
                <a:ea typeface="ＭＳ Ｐゴシック" pitchFamily="34" charset="-128"/>
              </a:rPr>
              <a:t>meters inside the building).</a:t>
            </a:r>
          </a:p>
          <a:p>
            <a:r>
              <a:rPr lang="en-US" sz="2800" b="1" dirty="0" smtClean="0">
                <a:ea typeface="ＭＳ Ｐゴシック" pitchFamily="34" charset="-128"/>
              </a:rPr>
              <a:t>Platform: </a:t>
            </a:r>
            <a:r>
              <a:rPr lang="en-US" sz="2800" dirty="0" err="1" smtClean="0">
                <a:ea typeface="ＭＳ Ｐゴシック" pitchFamily="34" charset="-128"/>
              </a:rPr>
              <a:t>Airplace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</a:p>
          <a:p>
            <a:pPr>
              <a:buNone/>
            </a:pPr>
            <a:r>
              <a:rPr lang="en-US" sz="2800" dirty="0" smtClean="0">
                <a:ea typeface="ＭＳ Ｐゴシック" pitchFamily="34" charset="-128"/>
              </a:rPr>
              <a:t>	(IEEE MDM’12) - open source </a:t>
            </a:r>
          </a:p>
          <a:p>
            <a:endParaRPr lang="en-US" sz="2400" b="1" dirty="0" smtClean="0"/>
          </a:p>
        </p:txBody>
      </p:sp>
      <p:sp>
        <p:nvSpPr>
          <p:cNvPr id="266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Datasets &amp; Scenario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53136"/>
            <a:ext cx="2555776" cy="188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1"/>
          <p:cNvSpPr>
            <a:spLocks noGrp="1"/>
          </p:cNvSpPr>
          <p:nvPr>
            <p:ph idx="1"/>
          </p:nvPr>
        </p:nvSpPr>
        <p:spPr>
          <a:xfrm>
            <a:off x="467543" y="1052513"/>
            <a:ext cx="8208913" cy="4497387"/>
          </a:xfrm>
        </p:spPr>
        <p:txBody>
          <a:bodyPr/>
          <a:lstStyle/>
          <a:p>
            <a:pPr lvl="0">
              <a:defRPr/>
            </a:pPr>
            <a:r>
              <a:rPr lang="en-US" b="1" dirty="0" smtClean="0">
                <a:ea typeface="ＭＳ Ｐゴシック" pitchFamily="34" charset="-128"/>
              </a:rPr>
              <a:t>Algorithms</a:t>
            </a:r>
          </a:p>
          <a:p>
            <a:pPr marL="685800" lvl="1">
              <a:defRPr/>
            </a:pP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Client Side Approach (</a:t>
            </a:r>
            <a:r>
              <a:rPr lang="en-US" altLang="en-US" b="1" dirty="0" smtClean="0">
                <a:solidFill>
                  <a:srgbClr val="007A37"/>
                </a:solidFill>
                <a:ea typeface="MS PGothic" panose="020B0600070205080204" pitchFamily="34" charset="-128"/>
                <a:cs typeface="Arial" charset="0"/>
              </a:rPr>
              <a:t>CSA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) </a:t>
            </a:r>
            <a:r>
              <a:rPr lang="en-US" altLang="en-US" b="1" dirty="0" smtClean="0">
                <a:solidFill>
                  <a:schemeClr val="accent6"/>
                </a:solidFill>
                <a:ea typeface="MS PGothic" panose="020B0600070205080204" pitchFamily="34" charset="-128"/>
                <a:cs typeface="Arial" charset="0"/>
              </a:rPr>
              <a:t>b: 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building </a:t>
            </a:r>
            <a:r>
              <a:rPr lang="en-US" altLang="en-US" b="1" dirty="0" smtClean="0">
                <a:solidFill>
                  <a:schemeClr val="accent6"/>
                </a:solidFill>
                <a:ea typeface="MS PGothic" panose="020B0600070205080204" pitchFamily="34" charset="-128"/>
                <a:cs typeface="Arial" charset="0"/>
              </a:rPr>
              <a:t>f: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 floor</a:t>
            </a:r>
          </a:p>
          <a:p>
            <a:pPr marL="685800" lvl="1">
              <a:defRPr/>
            </a:pPr>
            <a:r>
              <a:rPr lang="en-US" altLang="en-US" b="1" dirty="0" err="1" smtClean="0">
                <a:ea typeface="MS PGothic" panose="020B0600070205080204" pitchFamily="34" charset="-128"/>
                <a:cs typeface="Arial" charset="0"/>
              </a:rPr>
              <a:t>PreLoc</a:t>
            </a:r>
            <a:r>
              <a:rPr lang="en-US" altLang="en-US" b="1" dirty="0" smtClean="0">
                <a:ea typeface="MS PGothic" panose="020B0600070205080204" pitchFamily="34" charset="-128"/>
                <a:cs typeface="Arial" charset="0"/>
              </a:rPr>
              <a:t> (</a:t>
            </a:r>
            <a:r>
              <a:rPr lang="en-US" altLang="en-US" b="1" dirty="0" smtClean="0">
                <a:solidFill>
                  <a:srgbClr val="007A37"/>
                </a:solidFill>
                <a:ea typeface="MS PGothic" panose="020B0600070205080204" pitchFamily="34" charset="-128"/>
                <a:cs typeface="Arial" charset="0"/>
              </a:rPr>
              <a:t>PGS, IDS, RS</a:t>
            </a:r>
            <a:r>
              <a:rPr lang="en-US" altLang="en-US" b="1" dirty="0" smtClean="0">
                <a:ea typeface="MS PGothic" panose="020B0600070205080204" pitchFamily="34" charset="-128"/>
                <a:cs typeface="Arial" charset="0"/>
              </a:rPr>
              <a:t>) </a:t>
            </a:r>
          </a:p>
          <a:p>
            <a:pPr marL="685800" lvl="1">
              <a:defRPr/>
            </a:pP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Server Side Approach (</a:t>
            </a:r>
            <a:r>
              <a:rPr lang="en-US" altLang="en-US" b="1" dirty="0" smtClean="0">
                <a:solidFill>
                  <a:srgbClr val="007A37"/>
                </a:solidFill>
                <a:ea typeface="MS PGothic" panose="020B0600070205080204" pitchFamily="34" charset="-128"/>
                <a:cs typeface="Arial" charset="0"/>
              </a:rPr>
              <a:t>SSA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)</a:t>
            </a:r>
          </a:p>
          <a:p>
            <a:r>
              <a:rPr lang="en-US" b="1" dirty="0" smtClean="0">
                <a:ea typeface="ＭＳ Ｐゴシック" pitchFamily="34" charset="-128"/>
              </a:rPr>
              <a:t>Metrics</a:t>
            </a:r>
          </a:p>
          <a:p>
            <a:pPr lvl="1"/>
            <a:r>
              <a:rPr lang="en-US" b="1" dirty="0" smtClean="0">
                <a:ea typeface="ＭＳ Ｐゴシック" pitchFamily="34" charset="-128"/>
              </a:rPr>
              <a:t>Point Accuracy (</a:t>
            </a:r>
            <a:r>
              <a:rPr lang="en-US" b="1" dirty="0" err="1" smtClean="0">
                <a:ea typeface="ＭＳ Ｐゴシック" pitchFamily="34" charset="-128"/>
              </a:rPr>
              <a:t>A</a:t>
            </a:r>
            <a:r>
              <a:rPr lang="en-US" b="1" baseline="-25000" dirty="0" err="1" smtClean="0">
                <a:ea typeface="ＭＳ Ｐゴシック" pitchFamily="34" charset="-128"/>
              </a:rPr>
              <a:t>r</a:t>
            </a:r>
            <a:r>
              <a:rPr lang="en-US" b="1" dirty="0" smtClean="0">
                <a:ea typeface="ＭＳ Ｐゴシック" pitchFamily="34" charset="-128"/>
              </a:rPr>
              <a:t>): </a:t>
            </a:r>
            <a:r>
              <a:rPr lang="en-GB" i="1" dirty="0" smtClean="0">
                <a:ea typeface="ＭＳ Ｐゴシック" pitchFamily="34" charset="-128"/>
              </a:rPr>
              <a:t>L</a:t>
            </a:r>
            <a:r>
              <a:rPr lang="en-GB" i="1" baseline="-25000" dirty="0" smtClean="0">
                <a:ea typeface="ＭＳ Ｐゴシック" pitchFamily="34" charset="-128"/>
              </a:rPr>
              <a:t>2</a:t>
            </a:r>
            <a:r>
              <a:rPr lang="en-GB" i="1" dirty="0" smtClean="0">
                <a:ea typeface="ＭＳ Ｐゴシック" pitchFamily="34" charset="-128"/>
              </a:rPr>
              <a:t> distance between the </a:t>
            </a:r>
            <a:r>
              <a:rPr lang="en-GB" b="1" i="1" dirty="0" smtClean="0">
                <a:ea typeface="ＭＳ Ｐゴシック" pitchFamily="34" charset="-128"/>
              </a:rPr>
              <a:t>estimated</a:t>
            </a:r>
            <a:r>
              <a:rPr lang="en-GB" i="1" dirty="0" smtClean="0">
                <a:ea typeface="ＭＳ Ｐゴシック" pitchFamily="34" charset="-128"/>
              </a:rPr>
              <a:t> (</a:t>
            </a:r>
            <a:r>
              <a:rPr lang="el-GR" b="1" i="1" dirty="0" smtClean="0">
                <a:solidFill>
                  <a:srgbClr val="FF0000"/>
                </a:solidFill>
                <a:ea typeface="ＭＳ Ｐゴシック" pitchFamily="34" charset="-128"/>
              </a:rPr>
              <a:t>λ</a:t>
            </a:r>
            <a:r>
              <a:rPr lang="en-US" b="1" i="1" baseline="30000" dirty="0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GB" i="1" dirty="0" smtClean="0">
                <a:ea typeface="ＭＳ Ｐゴシック" pitchFamily="34" charset="-128"/>
              </a:rPr>
              <a:t>) and the </a:t>
            </a:r>
            <a:r>
              <a:rPr lang="en-GB" b="1" i="1" dirty="0" smtClean="0">
                <a:ea typeface="ＭＳ Ｐゴシック" pitchFamily="34" charset="-128"/>
              </a:rPr>
              <a:t>actual (</a:t>
            </a:r>
            <a:r>
              <a:rPr lang="en-US" b="1" i="1" dirty="0" err="1" smtClean="0">
                <a:solidFill>
                  <a:srgbClr val="FF0000"/>
                </a:solidFill>
                <a:ea typeface="ＭＳ Ｐゴシック" pitchFamily="34" charset="-128"/>
              </a:rPr>
              <a:t>l</a:t>
            </a:r>
            <a:r>
              <a:rPr lang="en-US" b="1" i="1" baseline="30000" dirty="0" err="1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GB" b="1" i="1" dirty="0" smtClean="0">
                <a:ea typeface="ＭＳ Ｐゴシック" pitchFamily="34" charset="-128"/>
              </a:rPr>
              <a:t>) </a:t>
            </a:r>
            <a:r>
              <a:rPr lang="en-GB" i="1" dirty="0" smtClean="0">
                <a:ea typeface="ＭＳ Ｐゴシック" pitchFamily="34" charset="-128"/>
              </a:rPr>
              <a:t>location</a:t>
            </a:r>
            <a:r>
              <a:rPr lang="en-GB" b="1" i="1" dirty="0" smtClean="0">
                <a:ea typeface="ＭＳ Ｐゴシック" pitchFamily="34" charset="-128"/>
              </a:rPr>
              <a:t> </a:t>
            </a:r>
            <a:r>
              <a:rPr lang="en-GB" i="1" dirty="0" smtClean="0">
                <a:ea typeface="ＭＳ Ｐゴシック" pitchFamily="34" charset="-128"/>
              </a:rPr>
              <a:t>of </a:t>
            </a:r>
            <a:r>
              <a:rPr lang="en-GB" b="1" i="1" dirty="0" smtClean="0">
                <a:ea typeface="ＭＳ Ｐゴシック" pitchFamily="34" charset="-128"/>
              </a:rPr>
              <a:t>u (in SSA). </a:t>
            </a:r>
            <a:r>
              <a:rPr lang="en-GB" i="1" dirty="0" smtClean="0">
                <a:ea typeface="ＭＳ Ｐゴシック" pitchFamily="34" charset="-128"/>
              </a:rPr>
              <a:t>i.e., ||</a:t>
            </a:r>
            <a:r>
              <a:rPr lang="el-GR" i="1" dirty="0" smtClean="0">
                <a:ea typeface="ＭＳ Ｐゴシック" pitchFamily="34" charset="-128"/>
              </a:rPr>
              <a:t>λ</a:t>
            </a:r>
            <a:r>
              <a:rPr lang="en-US" i="1" baseline="30000" dirty="0" smtClean="0">
                <a:ea typeface="ＭＳ Ｐゴシック" pitchFamily="34" charset="-128"/>
              </a:rPr>
              <a:t>u </a:t>
            </a:r>
            <a:r>
              <a:rPr lang="en-US" i="1" dirty="0" smtClean="0">
                <a:ea typeface="ＭＳ Ｐゴシック" pitchFamily="34" charset="-128"/>
              </a:rPr>
              <a:t>-</a:t>
            </a:r>
            <a:r>
              <a:rPr lang="el-GR" i="1" dirty="0" smtClean="0">
                <a:ea typeface="ＭＳ Ｐゴシック" pitchFamily="34" charset="-128"/>
              </a:rPr>
              <a:t> </a:t>
            </a:r>
            <a:r>
              <a:rPr lang="en-US" i="1" dirty="0" err="1" smtClean="0">
                <a:ea typeface="ＭＳ Ｐゴシック" pitchFamily="34" charset="-128"/>
              </a:rPr>
              <a:t>l</a:t>
            </a:r>
            <a:r>
              <a:rPr lang="en-US" i="1" baseline="30000" dirty="0" err="1" smtClean="0">
                <a:ea typeface="ＭＳ Ｐゴシック" pitchFamily="34" charset="-128"/>
              </a:rPr>
              <a:t>u</a:t>
            </a:r>
            <a:r>
              <a:rPr lang="en-GB" i="1" dirty="0" smtClean="0">
                <a:ea typeface="ＭＳ Ｐゴシック" pitchFamily="34" charset="-128"/>
              </a:rPr>
              <a:t>||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b="1" dirty="0" smtClean="0">
                <a:ea typeface="ＭＳ Ｐゴシック" pitchFamily="34" charset="-128"/>
              </a:rPr>
              <a:t>CPU Time (</a:t>
            </a:r>
            <a:r>
              <a:rPr lang="en-US" b="1" dirty="0" err="1" smtClean="0">
                <a:ea typeface="ＭＳ Ｐゴシック" pitchFamily="34" charset="-128"/>
              </a:rPr>
              <a:t>T</a:t>
            </a:r>
            <a:r>
              <a:rPr lang="en-US" b="1" baseline="-25000" dirty="0" err="1" smtClean="0">
                <a:ea typeface="ＭＳ Ｐゴシック" pitchFamily="34" charset="-128"/>
              </a:rPr>
              <a:t>r</a:t>
            </a:r>
            <a:r>
              <a:rPr lang="en-US" b="1" dirty="0" smtClean="0">
                <a:ea typeface="ＭＳ Ｐゴシック" pitchFamily="34" charset="-128"/>
              </a:rPr>
              <a:t>): </a:t>
            </a:r>
            <a:r>
              <a:rPr lang="en-GB" i="1" dirty="0" smtClean="0">
                <a:ea typeface="ＭＳ Ｐゴシック" pitchFamily="34" charset="-128"/>
              </a:rPr>
              <a:t>processing time used on </a:t>
            </a:r>
            <a:r>
              <a:rPr lang="en-GB" b="1" i="1" dirty="0" err="1" smtClean="0">
                <a:ea typeface="ＭＳ Ｐゴシック" pitchFamily="34" charset="-128"/>
              </a:rPr>
              <a:t>u</a:t>
            </a:r>
            <a:r>
              <a:rPr lang="en-GB" altLang="en-US" b="1" i="1" dirty="0" err="1" smtClean="0">
                <a:ea typeface="ＭＳ Ｐゴシック" pitchFamily="34" charset="-128"/>
              </a:rPr>
              <a:t>’</a:t>
            </a:r>
            <a:r>
              <a:rPr lang="en-GB" b="1" i="1" dirty="0" err="1" smtClean="0">
                <a:ea typeface="ＭＳ Ｐゴシック" pitchFamily="34" charset="-128"/>
              </a:rPr>
              <a:t>s</a:t>
            </a:r>
            <a:r>
              <a:rPr lang="en-GB" b="1" i="1" dirty="0" smtClean="0">
                <a:ea typeface="ＭＳ Ｐゴシック" pitchFamily="34" charset="-128"/>
              </a:rPr>
              <a:t> </a:t>
            </a:r>
            <a:r>
              <a:rPr lang="en-GB" i="1" dirty="0" smtClean="0">
                <a:ea typeface="ＭＳ Ｐゴシック" pitchFamily="34" charset="-128"/>
              </a:rPr>
              <a:t>device for localizing given request </a:t>
            </a:r>
            <a:r>
              <a:rPr lang="en-GB" b="1" i="1" dirty="0" smtClean="0">
                <a:ea typeface="ＭＳ Ｐゴシック" pitchFamily="34" charset="-128"/>
              </a:rPr>
              <a:t>r</a:t>
            </a:r>
          </a:p>
          <a:p>
            <a:pPr lvl="1">
              <a:buNone/>
            </a:pPr>
            <a:endParaRPr lang="en-GB" i="1" dirty="0" smtClean="0">
              <a:ea typeface="ＭＳ Ｐゴシック" pitchFamily="34" charset="-128"/>
            </a:endParaRPr>
          </a:p>
        </p:txBody>
      </p:sp>
      <p:sp>
        <p:nvSpPr>
          <p:cNvPr id="266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Evaluation Metrics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633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Techniques: Localization Accuracy (A)</a:t>
            </a:r>
            <a:endParaRPr lang="el-GR" sz="3200" dirty="0"/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6336704" cy="3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76872"/>
            <a:ext cx="1835696" cy="126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/>
          <p:cNvSpPr/>
          <p:nvPr/>
        </p:nvSpPr>
        <p:spPr bwMode="auto">
          <a:xfrm>
            <a:off x="5580112" y="1988840"/>
            <a:ext cx="216024" cy="432048"/>
          </a:xfrm>
          <a:prstGeom prst="ellipse">
            <a:avLst/>
          </a:prstGeom>
          <a:noFill/>
          <a:ln w="28575" cap="flat" cmpd="sng" algn="ctr">
            <a:solidFill>
              <a:srgbClr val="007A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00062" y="4581128"/>
            <a:ext cx="8176394" cy="14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Remarks</a:t>
            </a:r>
          </a:p>
          <a:p>
            <a:pPr marL="336550" lvl="0" indent="-33655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CSA: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lang="en-US" sz="2000" b="0" kern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good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accuracy (as RM is already </a:t>
            </a:r>
            <a:r>
              <a:rPr lang="en-US" sz="2000" b="0" kern="0" dirty="0" smtClean="0">
                <a:solidFill>
                  <a:srgbClr val="FF0000"/>
                </a:solidFill>
                <a:cs typeface="ＭＳ Ｐゴシック" charset="0"/>
              </a:rPr>
              <a:t>local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) – 5 meters (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Airplace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)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SSA accuracy severely affected by failures – 17 meters  for P=0.25.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err="1" smtClean="0">
                <a:solidFill>
                  <a:srgbClr val="0000FF"/>
                </a:solidFill>
                <a:latin typeface="+mn-lt"/>
                <a:cs typeface="ＭＳ Ｐゴシック" charset="0"/>
              </a:rPr>
              <a:t>PreLoc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(PGS, IDS) sometimes better accuracy than CSA!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err="1" smtClean="0">
                <a:solidFill>
                  <a:srgbClr val="7030A0"/>
                </a:solidFill>
                <a:latin typeface="+mn-lt"/>
                <a:cs typeface="ＭＳ Ｐゴシック" charset="0"/>
              </a:rPr>
              <a:t>PreLoc</a:t>
            </a:r>
            <a:r>
              <a:rPr lang="en-US" sz="2000" kern="0" dirty="0" smtClean="0">
                <a:solidFill>
                  <a:srgbClr val="7030A0"/>
                </a:solidFill>
                <a:latin typeface="+mn-lt"/>
                <a:cs typeface="ＭＳ Ｐゴシック" charset="0"/>
              </a:rPr>
              <a:t> (RS) has high standard deviation due to randomness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2123728" y="3356992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347864" y="3284984"/>
            <a:ext cx="216024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627784" y="2204864"/>
            <a:ext cx="288032" cy="136815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211960" y="3284984"/>
            <a:ext cx="288032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148064" y="3284984"/>
            <a:ext cx="288032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2" name="Object 11"/>
          <p:cNvGraphicFramePr>
            <a:graphicFrameLocks noChangeAspect="1"/>
          </p:cNvGraphicFramePr>
          <p:nvPr/>
        </p:nvGraphicFramePr>
        <p:xfrm>
          <a:off x="467544" y="1052736"/>
          <a:ext cx="6473796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1" name="Image" r:id="rId4" imgW="8078328" imgH="6049219" progId="">
                  <p:embed/>
                </p:oleObj>
              </mc:Choice>
              <mc:Fallback>
                <p:oleObj name="Image" r:id="rId4" imgW="8078328" imgH="604921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052736"/>
                        <a:ext cx="6473796" cy="3960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Techniques: CPU Time (T)</a:t>
            </a:r>
            <a:endParaRPr lang="el-GR" sz="4000" dirty="0"/>
          </a:p>
        </p:txBody>
      </p:sp>
      <p:pic>
        <p:nvPicPr>
          <p:cNvPr id="1030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276872"/>
            <a:ext cx="1835696" cy="126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00062" y="4653136"/>
            <a:ext cx="8320410" cy="14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Remarks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CSA(b):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worse time 1911ms (needs to compare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vs</a:t>
            </a:r>
            <a:r>
              <a:rPr lang="en-US" sz="2000" b="0" kern="0" noProof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.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complete RM)</a:t>
            </a:r>
          </a:p>
          <a:p>
            <a:pPr marL="336550" indent="-336550" eaLnBrk="0" hangingPunct="0">
              <a:spcBef>
                <a:spcPct val="20000"/>
              </a:spcBef>
              <a:buFontTx/>
              <a:buChar char="•"/>
            </a:pPr>
            <a:r>
              <a:rPr lang="en-US" sz="2000" b="0" kern="0" dirty="0" smtClean="0">
                <a:solidFill>
                  <a:srgbClr val="FF0000"/>
                </a:solidFill>
                <a:cs typeface="ＭＳ Ｐゴシック" charset="0"/>
              </a:rPr>
              <a:t>CSA(f): still bad time 520ms (graph is log-scale!)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SSA best CPU time 2.6ms but is not accurate under failures P&lt;1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err="1" smtClean="0">
                <a:solidFill>
                  <a:srgbClr val="0000FF"/>
                </a:solidFill>
                <a:latin typeface="+mn-lt"/>
                <a:cs typeface="ＭＳ Ｐゴシック" charset="0"/>
              </a:rPr>
              <a:t>PreLoc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(PGS, IDS</a:t>
            </a:r>
            <a:r>
              <a:rPr lang="en-US" sz="2000" kern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) 274, 230ms 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milliseconds for execution!!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2483768" y="1772816"/>
            <a:ext cx="432048" cy="12961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796136" y="3861048"/>
            <a:ext cx="216024" cy="432048"/>
          </a:xfrm>
          <a:prstGeom prst="ellipse">
            <a:avLst/>
          </a:prstGeom>
          <a:noFill/>
          <a:ln w="28575" cap="flat" cmpd="sng" algn="ctr">
            <a:solidFill>
              <a:srgbClr val="007A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124139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/>
              <a:t>(BFR Partitions)</a:t>
            </a:r>
            <a:endParaRPr lang="en-US" sz="1600" b="0" dirty="0"/>
          </a:p>
        </p:txBody>
      </p:sp>
      <p:sp>
        <p:nvSpPr>
          <p:cNvPr id="11" name="Oval 10"/>
          <p:cNvSpPr/>
          <p:nvPr/>
        </p:nvSpPr>
        <p:spPr bwMode="auto">
          <a:xfrm>
            <a:off x="4427984" y="3068960"/>
            <a:ext cx="432048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Problem Formulation 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The </a:t>
            </a:r>
            <a:r>
              <a:rPr lang="en-US" sz="4000" dirty="0" err="1" smtClean="0">
                <a:solidFill>
                  <a:schemeClr val="bg2"/>
                </a:solidFill>
              </a:rPr>
              <a:t>PreLoc</a:t>
            </a:r>
            <a:r>
              <a:rPr lang="en-US" sz="4000" dirty="0" smtClean="0">
                <a:solidFill>
                  <a:schemeClr val="bg2"/>
                </a:solidFill>
              </a:rPr>
              <a:t> Framework</a:t>
            </a: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Partitioning Step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Selection Step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Localization Step</a:t>
            </a:r>
            <a:endParaRPr lang="en-US" sz="36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sz="4000" dirty="0">
                <a:solidFill>
                  <a:schemeClr val="bg2"/>
                </a:solidFill>
              </a:rPr>
              <a:t>Experimental Evaluation</a:t>
            </a:r>
          </a:p>
          <a:p>
            <a:pPr marL="514350" indent="-514350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Other Indoor Work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Localization Technologies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073650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Modern trend is  to build </a:t>
            </a:r>
            <a:r>
              <a:rPr lang="en-US" sz="2400" b="1" i="1" dirty="0" smtClean="0">
                <a:solidFill>
                  <a:schemeClr val="accent2"/>
                </a:solidFill>
                <a:ea typeface="ＭＳ Ｐゴシック" pitchFamily="34" charset="-128"/>
              </a:rPr>
              <a:t>Internet-based Indoor Navigation (IIN)* </a:t>
            </a:r>
            <a:r>
              <a:rPr lang="en-US" sz="2400" dirty="0" smtClean="0">
                <a:ea typeface="ＭＳ Ｐゴシック" pitchFamily="34" charset="-128"/>
              </a:rPr>
              <a:t>services founded on </a:t>
            </a:r>
            <a:r>
              <a:rPr lang="en-US" sz="2400" b="1" dirty="0" smtClean="0">
                <a:ea typeface="ＭＳ Ｐゴシック" pitchFamily="34" charset="-128"/>
              </a:rPr>
              <a:t>measurements</a:t>
            </a:r>
            <a:r>
              <a:rPr lang="en-US" sz="2400" dirty="0" smtClean="0">
                <a:ea typeface="ＭＳ Ｐゴシック" pitchFamily="34" charset="-128"/>
              </a:rPr>
              <a:t> collected by </a:t>
            </a:r>
            <a:r>
              <a:rPr lang="en-US" sz="2400" b="1" dirty="0" smtClean="0">
                <a:ea typeface="ＭＳ Ｐゴシック" pitchFamily="34" charset="-128"/>
              </a:rPr>
              <a:t>smart devices.</a:t>
            </a:r>
          </a:p>
          <a:p>
            <a:r>
              <a:rPr lang="en-US" sz="2400" b="1" dirty="0" smtClean="0">
                <a:ea typeface="ＭＳ Ｐゴシック" pitchFamily="34" charset="-128"/>
              </a:rPr>
              <a:t>Technologies: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250825" y="2681288"/>
            <a:ext cx="4465638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Wi-Fi APs, Cellular Towers, other stationary antennas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IMU Data </a:t>
            </a:r>
            <a:r>
              <a:rPr lang="en-US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(Gyroscope</a:t>
            </a:r>
            <a:r>
              <a:rPr lang="en-US" sz="2000" b="0" kern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Accelerometers, Digital Compass)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Magnetic Field Sensors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Beacons</a:t>
            </a: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 (BLE Beacons, RFID Active &amp; Passive Beacons)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Sound</a:t>
            </a: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 (Microphone)</a:t>
            </a: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, </a:t>
            </a:r>
            <a:r>
              <a:rPr lang="en-US" sz="2000" kern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Light</a:t>
            </a:r>
            <a:r>
              <a:rPr lang="en-US" sz="2000" b="0" kern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(Light Sensor),</a:t>
            </a: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 …</a:t>
            </a:r>
            <a:endParaRPr lang="en-US" sz="2000" b="0" kern="0" dirty="0">
              <a:solidFill>
                <a:schemeClr val="tx1"/>
              </a:solidFill>
              <a:latin typeface="+mn-lt"/>
              <a:ea typeface="ＭＳ Ｐゴシック" charset="0"/>
              <a:cs typeface="Arial" charset="0"/>
            </a:endParaRPr>
          </a:p>
        </p:txBody>
      </p:sp>
      <p:pic>
        <p:nvPicPr>
          <p:cNvPr id="15" name="Picture 7" descr="blog_ibeac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211662"/>
            <a:ext cx="1397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96188" y="3211662"/>
            <a:ext cx="1368425" cy="1395412"/>
            <a:chOff x="-2263873" y="77499"/>
            <a:chExt cx="13599208" cy="71100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extLst/>
            </a:blip>
            <a:srcRect/>
            <a:stretch/>
          </p:blipFill>
          <p:spPr>
            <a:xfrm>
              <a:off x="771793" y="311861"/>
              <a:ext cx="7583749" cy="6875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229" name="Picture 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70778">
              <a:off x="8815596" y="77499"/>
              <a:ext cx="2281987" cy="189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71087">
              <a:off x="-2200570" y="415106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9128541">
              <a:off x="9053346" y="5234693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110026">
              <a:off x="-2263873" y="4697416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3413" y="4724549"/>
            <a:ext cx="4521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linksyswrt54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1844824"/>
            <a:ext cx="1665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cell-tower-47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1844824"/>
            <a:ext cx="15144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1844824"/>
            <a:ext cx="14033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3113" y="3211662"/>
            <a:ext cx="15017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67544" y="6021288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 smtClean="0"/>
              <a:t>* “Internet-based Indoor Navigation Services”, Zeinalipour-Yazti, </a:t>
            </a:r>
            <a:r>
              <a:rPr lang="en-US" sz="1600" b="0" i="1" dirty="0" err="1" smtClean="0"/>
              <a:t>Laoudias</a:t>
            </a:r>
            <a:r>
              <a:rPr lang="en-US" sz="1600" b="0" i="1" dirty="0" smtClean="0"/>
              <a:t>, Georgiou and </a:t>
            </a:r>
            <a:r>
              <a:rPr lang="en-US" sz="1600" b="0" i="1" dirty="0" err="1" smtClean="0"/>
              <a:t>Chatzimilioudis</a:t>
            </a:r>
            <a:r>
              <a:rPr lang="en-US" sz="1600" b="0" i="1" dirty="0" smtClean="0"/>
              <a:t>, IEEE Internet Computing, 2015. </a:t>
            </a:r>
            <a:endParaRPr lang="en-US" sz="1600" b="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46088" y="947738"/>
            <a:ext cx="5638800" cy="5505450"/>
          </a:xfrm>
        </p:spPr>
        <p:txBody>
          <a:bodyPr/>
          <a:lstStyle/>
          <a:p>
            <a:pPr marL="514350" indent="-514350"/>
            <a:r>
              <a:rPr lang="en-US" sz="2600" smtClean="0">
                <a:ea typeface="ＭＳ Ｐゴシック" pitchFamily="34" charset="-128"/>
              </a:rPr>
              <a:t>References</a:t>
            </a:r>
            <a:endParaRPr lang="en-US" sz="3000" smtClean="0">
              <a:ea typeface="ＭＳ Ｐゴシック" pitchFamily="34" charset="-128"/>
            </a:endParaRPr>
          </a:p>
          <a:p>
            <a:pPr marL="914400" lvl="1" indent="-514350"/>
            <a:r>
              <a:rPr lang="en-US" sz="1700" b="1" smtClean="0">
                <a:ea typeface="ＭＳ Ｐゴシック" pitchFamily="34" charset="-128"/>
              </a:rPr>
              <a:t>[Airplace] </a:t>
            </a:r>
            <a:r>
              <a:rPr lang="en-US" sz="1700" smtClean="0">
                <a:ea typeface="ＭＳ Ｐゴシック" pitchFamily="34" charset="-128"/>
              </a:rPr>
              <a:t>"The Airplace Indoor Positioning Platform for Android Smartphones", C. Laoudias et. al., </a:t>
            </a:r>
            <a:r>
              <a:rPr lang="en-US" sz="1700" b="1" smtClean="0">
                <a:solidFill>
                  <a:srgbClr val="FF0000"/>
                </a:solidFill>
                <a:ea typeface="ＭＳ Ｐゴシック" pitchFamily="34" charset="-128"/>
              </a:rPr>
              <a:t>Best Demo Award at IEEE MDM'12. (Open Source!)</a:t>
            </a:r>
          </a:p>
          <a:p>
            <a:pPr marL="914400" lvl="1" indent="-514350"/>
            <a:r>
              <a:rPr lang="en-US" sz="1700" b="1" smtClean="0">
                <a:ea typeface="ＭＳ Ｐゴシック" pitchFamily="34" charset="-128"/>
              </a:rPr>
              <a:t>[HybridCywee] </a:t>
            </a:r>
            <a:r>
              <a:rPr lang="en-US" sz="1700" smtClean="0">
                <a:ea typeface="ＭＳ Ｐゴシック" pitchFamily="34" charset="-128"/>
              </a:rPr>
              <a:t> "Indoor Geolocation on Multi-Sensor Smartphones", C.-L. Li, C. Laoudias, G. Larkou, Y.-K. Tsai, D. Zeinalipour-Yazti and C. G. Panayiotou, in </a:t>
            </a:r>
            <a:r>
              <a:rPr lang="en-US" sz="1700" b="1" smtClean="0">
                <a:ea typeface="ＭＳ Ｐゴシック" pitchFamily="34" charset="-128"/>
              </a:rPr>
              <a:t>ACM Mobisys'13. </a:t>
            </a:r>
            <a:r>
              <a:rPr lang="en-US" sz="1700" smtClean="0">
                <a:ea typeface="ＭＳ Ｐゴシック" pitchFamily="34" charset="-128"/>
              </a:rPr>
              <a:t>Video at: </a:t>
            </a:r>
            <a:r>
              <a:rPr lang="en-US" sz="1700" smtClean="0">
                <a:ea typeface="ＭＳ Ｐゴシック" pitchFamily="34" charset="-128"/>
                <a:hlinkClick r:id="rId2"/>
              </a:rPr>
              <a:t>http://youtu.be/DyvQLSuI00I</a:t>
            </a:r>
            <a:endParaRPr lang="en-US" sz="1700" smtClean="0">
              <a:ea typeface="ＭＳ Ｐゴシック" pitchFamily="34" charset="-128"/>
            </a:endParaRPr>
          </a:p>
          <a:p>
            <a:pPr marL="914400" lvl="1" indent="-514350"/>
            <a:r>
              <a:rPr lang="en-US" sz="1700" b="1" smtClean="0">
                <a:ea typeface="ＭＳ Ｐゴシック" pitchFamily="34" charset="-128"/>
              </a:rPr>
              <a:t>[UcyCywee] </a:t>
            </a:r>
            <a:r>
              <a:rPr lang="en-US" sz="1700" smtClean="0">
                <a:ea typeface="ＭＳ Ｐゴシック" pitchFamily="34" charset="-128"/>
              </a:rPr>
              <a:t>IPSN</a:t>
            </a:r>
            <a:r>
              <a:rPr lang="en-US" altLang="en-US" sz="1700" smtClean="0">
                <a:ea typeface="ＭＳ Ｐゴシック" pitchFamily="34" charset="-128"/>
              </a:rPr>
              <a:t>’</a:t>
            </a:r>
            <a:r>
              <a:rPr lang="en-US" sz="1700" smtClean="0">
                <a:ea typeface="ＭＳ Ｐゴシック" pitchFamily="34" charset="-128"/>
              </a:rPr>
              <a:t>14 Indoor Localization Competition (Microsoft Research),  Berlin, Germany, April 13-14, 2014. </a:t>
            </a:r>
            <a:r>
              <a:rPr lang="en-US" sz="1700" b="1" smtClean="0">
                <a:solidFill>
                  <a:srgbClr val="FF0000"/>
                </a:solidFill>
                <a:ea typeface="ＭＳ Ｐゴシック" pitchFamily="34" charset="-128"/>
              </a:rPr>
              <a:t>2nd Position with 1.96m! </a:t>
            </a:r>
            <a:r>
              <a:rPr lang="en-US" sz="1700" smtClean="0">
                <a:solidFill>
                  <a:srgbClr val="FF0000"/>
                </a:solidFill>
                <a:ea typeface="ＭＳ Ｐゴシック" pitchFamily="34" charset="-128"/>
                <a:hlinkClick r:id="rId3"/>
              </a:rPr>
              <a:t>http://youtu.be/gQBSRw6qGn4</a:t>
            </a:r>
            <a:endParaRPr lang="en-US" sz="17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2"/>
            <a:r>
              <a:rPr lang="en-US" sz="1200" i="1" smtClean="0">
                <a:ea typeface="ＭＳ Ｐゴシック" pitchFamily="34" charset="-128"/>
              </a:rPr>
              <a:t>D. Lymberopoulos, J. Liu, X. Yang, R. R. Choudhury, </a:t>
            </a:r>
            <a:r>
              <a:rPr lang="en-US" sz="1200" b="1" i="1" smtClean="0">
                <a:ea typeface="ＭＳ Ｐゴシック" pitchFamily="34" charset="-128"/>
              </a:rPr>
              <a:t>..., C. Laoudias, D. Zeinalipour-Yazti, Y.-K. Tsai, and et. al., “A realistic evaluation and comparison of indoor location technologies: Experiences and lessons learned”, In IEEE/ACM IPSN 2015.</a:t>
            </a:r>
            <a:endParaRPr lang="en-US" sz="1800" b="1" i="1" smtClean="0">
              <a:ea typeface="ＭＳ Ｐゴシック" pitchFamily="34" charset="-128"/>
            </a:endParaRPr>
          </a:p>
          <a:p>
            <a:pPr marL="914400" lvl="1" indent="-514350"/>
            <a:r>
              <a:rPr lang="en-US" sz="1700" b="1" smtClean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sz="1700" b="1" baseline="30000" smtClean="0">
                <a:solidFill>
                  <a:srgbClr val="FF0000"/>
                </a:solidFill>
                <a:ea typeface="ＭＳ Ｐゴシック" pitchFamily="34" charset="-128"/>
              </a:rPr>
              <a:t>st</a:t>
            </a:r>
            <a:r>
              <a:rPr lang="en-US" sz="1700" b="1" smtClean="0">
                <a:solidFill>
                  <a:srgbClr val="FF0000"/>
                </a:solidFill>
                <a:ea typeface="ＭＳ Ｐゴシック" pitchFamily="34" charset="-128"/>
              </a:rPr>
              <a:t>  </a:t>
            </a:r>
            <a:r>
              <a:rPr lang="en-US" sz="1700" smtClean="0">
                <a:ea typeface="ＭＳ Ｐゴシック" pitchFamily="34" charset="-128"/>
              </a:rPr>
              <a:t>Position at EVARILOS Open Challenge, European Union (TU Berlin, Germany), </a:t>
            </a:r>
            <a:r>
              <a:rPr lang="en-US" sz="1700" b="1" smtClean="0">
                <a:ea typeface="ＭＳ Ｐゴシック" pitchFamily="34" charset="-128"/>
              </a:rPr>
              <a:t>2014</a:t>
            </a:r>
            <a:r>
              <a:rPr lang="en-US" sz="1700" smtClean="0">
                <a:ea typeface="ＭＳ Ｐゴシック" pitchFamily="34" charset="-128"/>
              </a:rPr>
              <a:t>.</a:t>
            </a:r>
          </a:p>
          <a:p>
            <a:pPr marL="914400" lvl="1" indent="-514350"/>
            <a:endParaRPr lang="en-US" sz="2600" smtClean="0">
              <a:ea typeface="ＭＳ Ｐゴシック" pitchFamily="34" charset="-128"/>
            </a:endParaRPr>
          </a:p>
          <a:p>
            <a:pPr marL="914400" lvl="1" indent="-514350"/>
            <a:endParaRPr lang="en-US" sz="1700" smtClean="0">
              <a:ea typeface="ＭＳ Ｐゴシック" pitchFamily="34" charset="-128"/>
            </a:endParaRPr>
          </a:p>
          <a:p>
            <a:pPr marL="914400" lvl="1" indent="-514350"/>
            <a:endParaRPr lang="en-US" sz="1700" smtClean="0">
              <a:ea typeface="ＭＳ Ｐゴシック" pitchFamily="34" charset="-128"/>
            </a:endParaRPr>
          </a:p>
          <a:p>
            <a:pPr marL="914400" lvl="1" indent="-514350"/>
            <a:endParaRPr lang="en-US" sz="1700" smtClean="0">
              <a:ea typeface="ＭＳ Ｐゴシック" pitchFamily="34" charset="-128"/>
            </a:endParaRPr>
          </a:p>
          <a:p>
            <a:pPr marL="514350" indent="-514350"/>
            <a:endParaRPr lang="en-US" sz="1900" smtClean="0">
              <a:ea typeface="ＭＳ Ｐゴシック" pitchFamily="34" charset="-128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095375"/>
            <a:ext cx="24098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084888" y="563086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Cywee / Airplace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228600" y="246063"/>
            <a:ext cx="8686800" cy="630237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chemeClr val="tx1"/>
                </a:solidFill>
                <a:cs typeface="Arial" pitchFamily="34" charset="0"/>
              </a:rPr>
              <a:t>Location Accuracy</a:t>
            </a:r>
            <a:endParaRPr lang="en-GB" sz="4000" b="0" kern="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User Privacy</a:t>
            </a:r>
            <a:endParaRPr lang="en-US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00213"/>
            <a:ext cx="18319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server_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2133600"/>
            <a:ext cx="1504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4076700"/>
            <a:ext cx="2700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IIN Service</a:t>
            </a:r>
          </a:p>
        </p:txBody>
      </p:sp>
      <p:pic>
        <p:nvPicPr>
          <p:cNvPr id="31750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981075"/>
            <a:ext cx="122396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33600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3" y="3602038"/>
            <a:ext cx="12239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Box 13"/>
          <p:cNvSpPr txBox="1">
            <a:spLocks noChangeArrowheads="1"/>
          </p:cNvSpPr>
          <p:nvPr/>
        </p:nvSpPr>
        <p:spPr bwMode="auto">
          <a:xfrm>
            <a:off x="898525" y="3243263"/>
            <a:ext cx="439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...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4211638" y="2781300"/>
            <a:ext cx="25209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40200" y="1628775"/>
            <a:ext cx="2879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I can see these Reference Points, where am I?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4211638" y="3644900"/>
            <a:ext cx="25209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196975"/>
            <a:ext cx="12858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427538" y="3789363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(x,y)!</a:t>
            </a:r>
          </a:p>
        </p:txBody>
      </p:sp>
      <p:sp>
        <p:nvSpPr>
          <p:cNvPr id="31759" name="TextBox 28"/>
          <p:cNvSpPr txBox="1">
            <a:spLocks noChangeArrowheads="1"/>
          </p:cNvSpPr>
          <p:nvPr/>
        </p:nvSpPr>
        <p:spPr bwMode="auto">
          <a:xfrm>
            <a:off x="1835150" y="1052513"/>
            <a:ext cx="19446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</a:t>
            </a:r>
          </a:p>
        </p:txBody>
      </p:sp>
      <p:sp>
        <p:nvSpPr>
          <p:cNvPr id="31760" name="TextBox 30"/>
          <p:cNvSpPr txBox="1">
            <a:spLocks noChangeArrowheads="1"/>
          </p:cNvSpPr>
          <p:nvPr/>
        </p:nvSpPr>
        <p:spPr bwMode="auto">
          <a:xfrm flipH="1">
            <a:off x="900113" y="4797425"/>
            <a:ext cx="4248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User u</a:t>
            </a:r>
          </a:p>
        </p:txBody>
      </p:sp>
      <p:sp>
        <p:nvSpPr>
          <p:cNvPr id="32" name="Smiley Face 31"/>
          <p:cNvSpPr>
            <a:spLocks noChangeArrowheads="1"/>
          </p:cNvSpPr>
          <p:nvPr/>
        </p:nvSpPr>
        <p:spPr bwMode="auto">
          <a:xfrm>
            <a:off x="2484438" y="1052513"/>
            <a:ext cx="574675" cy="576262"/>
          </a:xfrm>
          <a:prstGeom prst="smileyFace">
            <a:avLst>
              <a:gd name="adj" fmla="val -465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2" name="Rectangle 22"/>
          <p:cNvSpPr>
            <a:spLocks noChangeArrowheads="1"/>
          </p:cNvSpPr>
          <p:nvPr/>
        </p:nvSpPr>
        <p:spPr bwMode="auto">
          <a:xfrm>
            <a:off x="611188" y="5300663"/>
            <a:ext cx="81010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b="0" i="1"/>
              <a:t>Towards planet-scale localization on smartphones with a partial radiomap"</a:t>
            </a:r>
            <a:r>
              <a:rPr lang="en-US" sz="1400" b="0"/>
              <a:t>, A. Konstantinidis, G. Chatzimilioudis, C. Laoudias, S. Nicolaou and D. Zeinalipour-Yazti. In ACM HotPlanet'12, in conjunction with </a:t>
            </a:r>
            <a:r>
              <a:rPr lang="en-US" sz="1400"/>
              <a:t>ACM MobiSys '12, </a:t>
            </a:r>
            <a:r>
              <a:rPr lang="en-US" sz="1400" b="0"/>
              <a:t>ACM, Pages: 9--14, 2012.</a:t>
            </a:r>
          </a:p>
          <a:p>
            <a:pPr>
              <a:buFontTx/>
              <a:buChar char="-"/>
            </a:pPr>
            <a:r>
              <a:rPr lang="en-US" sz="1400" b="0" i="1"/>
              <a:t> Privacy-Preserving Indoor Localization on Smartphones</a:t>
            </a:r>
            <a:r>
              <a:rPr lang="en-US" sz="1400" b="0"/>
              <a:t>, Andreas Konstantinidis, Paschalis Mpeis, Demetrios Zeinalipour-Yazti and Yannis Theodoridis, in </a:t>
            </a:r>
            <a:r>
              <a:rPr lang="en-US" sz="1400"/>
              <a:t>IEEE TKDE</a:t>
            </a:r>
            <a:r>
              <a:rPr lang="en-US" altLang="en-US" sz="1400"/>
              <a:t>’</a:t>
            </a:r>
            <a:r>
              <a:rPr lang="en-US" sz="1400"/>
              <a:t>15.</a:t>
            </a:r>
          </a:p>
          <a:p>
            <a:pPr>
              <a:buFontTx/>
              <a:buChar char="-"/>
            </a:pPr>
            <a:endParaRPr lang="en-US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6" grpId="0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User Privacy</a:t>
            </a:r>
            <a:endParaRPr lang="en-US" dirty="0"/>
          </a:p>
        </p:txBody>
      </p:sp>
      <p:pic>
        <p:nvPicPr>
          <p:cNvPr id="6" name="Picture 24" descr="server_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133600"/>
            <a:ext cx="1504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4076700"/>
            <a:ext cx="2700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IIN Service</a:t>
            </a:r>
          </a:p>
        </p:txBody>
      </p:sp>
      <p:pic>
        <p:nvPicPr>
          <p:cNvPr id="32773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223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13"/>
          <p:cNvSpPr txBox="1">
            <a:spLocks noChangeArrowheads="1"/>
          </p:cNvSpPr>
          <p:nvPr/>
        </p:nvSpPr>
        <p:spPr bwMode="auto">
          <a:xfrm>
            <a:off x="611188" y="2060575"/>
            <a:ext cx="830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WiFi</a:t>
            </a:r>
          </a:p>
        </p:txBody>
      </p:sp>
      <p:pic>
        <p:nvPicPr>
          <p:cNvPr id="32775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5352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13"/>
          <p:cNvSpPr txBox="1">
            <a:spLocks noChangeArrowheads="1"/>
          </p:cNvSpPr>
          <p:nvPr/>
        </p:nvSpPr>
        <p:spPr bwMode="auto">
          <a:xfrm>
            <a:off x="611188" y="3687763"/>
            <a:ext cx="830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WiFi</a:t>
            </a:r>
          </a:p>
        </p:txBody>
      </p:sp>
      <p:pic>
        <p:nvPicPr>
          <p:cNvPr id="32777" name="Picture 11" descr="http://www.journalofamnangler.com/wp-content/uploads/2011/08/cell-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08500"/>
            <a:ext cx="122396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539750" y="5661025"/>
            <a:ext cx="82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WiFi</a:t>
            </a:r>
          </a:p>
        </p:txBody>
      </p:sp>
      <p:sp>
        <p:nvSpPr>
          <p:cNvPr id="32779" name="TextBox 13"/>
          <p:cNvSpPr txBox="1">
            <a:spLocks noChangeArrowheads="1"/>
          </p:cNvSpPr>
          <p:nvPr/>
        </p:nvSpPr>
        <p:spPr bwMode="auto">
          <a:xfrm>
            <a:off x="755650" y="4149725"/>
            <a:ext cx="4397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...</a:t>
            </a:r>
          </a:p>
        </p:txBody>
      </p:sp>
      <p:cxnSp>
        <p:nvCxnSpPr>
          <p:cNvPr id="32780" name="Straight Arrow Connector 19"/>
          <p:cNvCxnSpPr>
            <a:cxnSpLocks noChangeShapeType="1"/>
          </p:cNvCxnSpPr>
          <p:nvPr/>
        </p:nvCxnSpPr>
        <p:spPr bwMode="auto">
          <a:xfrm>
            <a:off x="4140200" y="2205038"/>
            <a:ext cx="25193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81" name="TextBox 20"/>
          <p:cNvSpPr txBox="1">
            <a:spLocks noChangeArrowheads="1"/>
          </p:cNvSpPr>
          <p:nvPr/>
        </p:nvSpPr>
        <p:spPr bwMode="auto">
          <a:xfrm>
            <a:off x="4140200" y="1628775"/>
            <a:ext cx="3384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9138" indent="-719138"/>
            <a:r>
              <a:rPr lang="en-US" sz="2400"/>
              <a:t>Bloom Filter (u's APs)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4140200" y="4348163"/>
            <a:ext cx="251936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00563" y="4491038"/>
            <a:ext cx="2159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7A37"/>
                </a:solidFill>
              </a:rPr>
              <a:t>K=3 Positions</a:t>
            </a:r>
          </a:p>
        </p:txBody>
      </p:sp>
      <p:sp>
        <p:nvSpPr>
          <p:cNvPr id="32784" name="TextBox 29"/>
          <p:cNvSpPr txBox="1">
            <a:spLocks noChangeArrowheads="1"/>
          </p:cNvSpPr>
          <p:nvPr/>
        </p:nvSpPr>
        <p:spPr bwMode="auto">
          <a:xfrm flipH="1">
            <a:off x="900113" y="5589588"/>
            <a:ext cx="424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7A37"/>
                </a:solidFill>
              </a:rPr>
              <a:t>User u</a:t>
            </a:r>
          </a:p>
        </p:txBody>
      </p:sp>
      <p:sp>
        <p:nvSpPr>
          <p:cNvPr id="32785" name="Smiley Face 26"/>
          <p:cNvSpPr>
            <a:spLocks noChangeArrowheads="1"/>
          </p:cNvSpPr>
          <p:nvPr/>
        </p:nvSpPr>
        <p:spPr bwMode="auto">
          <a:xfrm>
            <a:off x="2484438" y="981075"/>
            <a:ext cx="792162" cy="647700"/>
          </a:xfrm>
          <a:prstGeom prst="smileyFace">
            <a:avLst>
              <a:gd name="adj" fmla="val 4653"/>
            </a:avLst>
          </a:prstGeom>
          <a:noFill/>
          <a:ln w="38100">
            <a:solidFill>
              <a:srgbClr val="007A3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27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349500"/>
            <a:ext cx="25193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692275"/>
            <a:ext cx="2465388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TextBox 19"/>
          <p:cNvSpPr txBox="1">
            <a:spLocks noChangeArrowheads="1"/>
          </p:cNvSpPr>
          <p:nvPr/>
        </p:nvSpPr>
        <p:spPr bwMode="auto">
          <a:xfrm>
            <a:off x="4067175" y="2924175"/>
            <a:ext cx="367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Set Membership Queries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611560" y="5661248"/>
            <a:ext cx="7993062" cy="863500"/>
          </a:xfrm>
          <a:prstGeom prst="rect">
            <a:avLst/>
          </a:prstGeom>
          <a:solidFill>
            <a:srgbClr val="CCEC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	2nd Cyprus Workshop on Computing: Scientific Applications of Computing</a:t>
            </a:r>
          </a:p>
          <a:p>
            <a:pPr algn="ctr"/>
            <a:r>
              <a:rPr lang="en-US" sz="1800" b="0"/>
              <a:t>October 27th, 2015, European University Cyprus, Nicosia, Cyprus</a:t>
            </a:r>
            <a:endParaRPr lang="fr-FR" sz="1800" b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961312" cy="15113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Prefetching Indoor Navigation Structures in Anyplace *</a:t>
            </a:r>
            <a:endParaRPr lang="en-US" i="1" dirty="0" smtClean="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9" y="2349500"/>
            <a:ext cx="5256956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Thanks! Questions?</a:t>
            </a:r>
          </a:p>
          <a:p>
            <a:pPr algn="ctr">
              <a:spcBef>
                <a:spcPct val="20000"/>
              </a:spcBef>
            </a:pPr>
            <a:r>
              <a:rPr lang="en-US" sz="2800" dirty="0" err="1" smtClean="0">
                <a:solidFill>
                  <a:schemeClr val="tx1"/>
                </a:solidFill>
              </a:rPr>
              <a:t>Demetris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Zeinalipour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schemeClr val="tx1"/>
                </a:solidFill>
              </a:rPr>
              <a:t>Assistant Professor</a:t>
            </a:r>
          </a:p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</a:rPr>
              <a:t>(Data Management Systems Laboratory)</a:t>
            </a:r>
          </a:p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</a:rPr>
              <a:t>Department of Computer Science</a:t>
            </a:r>
            <a:endParaRPr lang="el-GR" sz="2000" b="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</a:rPr>
              <a:t>University of Cyprus</a:t>
            </a:r>
          </a:p>
          <a:p>
            <a:pPr algn="ctr">
              <a:spcBef>
                <a:spcPct val="20000"/>
              </a:spcBef>
            </a:pPr>
            <a:endParaRPr lang="en-US" sz="1100" b="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hlinkClick r:id="rId3"/>
              </a:rPr>
              <a:t>http://www.cs.ucy.ac.cy/~dzeina/</a:t>
            </a:r>
            <a:endParaRPr lang="en-US" sz="2000" dirty="0"/>
          </a:p>
          <a:p>
            <a:pPr algn="ctr">
              <a:spcBef>
                <a:spcPct val="20000"/>
              </a:spcBef>
            </a:pP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25542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3549" y="431029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501008"/>
            <a:ext cx="2520280" cy="55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Anyplace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58" y="1916831"/>
            <a:ext cx="2498725" cy="379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611560" y="5661248"/>
            <a:ext cx="2520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Before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(using Google </a:t>
            </a:r>
            <a:r>
              <a:rPr lang="en-US" sz="2000" dirty="0" smtClean="0">
                <a:solidFill>
                  <a:srgbClr val="FF0000"/>
                </a:solidFill>
              </a:rPr>
              <a:t>API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8144" y="5589240"/>
            <a:ext cx="2448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A37"/>
                </a:solidFill>
              </a:rPr>
              <a:t>After </a:t>
            </a:r>
            <a:r>
              <a:rPr lang="en-US" dirty="0">
                <a:solidFill>
                  <a:srgbClr val="007A37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007A37"/>
              </a:solidFill>
            </a:endParaRPr>
          </a:p>
          <a:p>
            <a:pPr algn="ctr"/>
            <a:r>
              <a:rPr lang="en-US" sz="2000" dirty="0">
                <a:solidFill>
                  <a:srgbClr val="007A37"/>
                </a:solidFill>
              </a:rPr>
              <a:t>(using </a:t>
            </a:r>
            <a:r>
              <a:rPr lang="en-US" sz="2000" dirty="0" smtClean="0">
                <a:solidFill>
                  <a:srgbClr val="007A37"/>
                </a:solidFill>
              </a:rPr>
              <a:t>Anyplace</a:t>
            </a:r>
            <a:r>
              <a:rPr lang="el-GR" sz="2000" dirty="0" smtClean="0">
                <a:solidFill>
                  <a:srgbClr val="007A37"/>
                </a:solidFill>
              </a:rPr>
              <a:t>)</a:t>
            </a:r>
            <a:endParaRPr lang="en-US" sz="2000" dirty="0">
              <a:solidFill>
                <a:srgbClr val="007A37"/>
              </a:solidFill>
            </a:endParaRPr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2470150" cy="37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0"/>
          <p:cNvSpPr>
            <a:spLocks noChangeArrowheads="1"/>
          </p:cNvSpPr>
          <p:nvPr/>
        </p:nvSpPr>
        <p:spPr bwMode="auto">
          <a:xfrm rot="-1250407">
            <a:off x="1032851" y="2828939"/>
            <a:ext cx="1336950" cy="13998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6963" y="1700808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131840" y="3645024"/>
            <a:ext cx="2574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399"/>
                </a:solidFill>
              </a:rPr>
              <a:t>http://</a:t>
            </a:r>
            <a:r>
              <a:rPr lang="en-US" sz="1400" dirty="0" smtClean="0">
                <a:solidFill>
                  <a:srgbClr val="003399"/>
                </a:solidFill>
              </a:rPr>
              <a:t>anyplace.cs.ucy.ac.cy</a:t>
            </a:r>
            <a:r>
              <a:rPr lang="en-US" sz="1400" dirty="0">
                <a:solidFill>
                  <a:srgbClr val="003399"/>
                </a:solidFill>
              </a:rPr>
              <a:t>/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203848" y="4024809"/>
            <a:ext cx="2592288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83568" y="90872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n-US" sz="2800" b="0" dirty="0" smtClean="0"/>
              <a:t>An complete IIN service open for research and development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47864" y="4365104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Tutorial @ IEEE MDM’15!</a:t>
            </a:r>
            <a:endParaRPr lang="el-GR" sz="2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Anyplace @ IEEE MDM’15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73650"/>
          </a:xfrm>
        </p:spPr>
        <p:txBody>
          <a:bodyPr/>
          <a:lstStyle/>
          <a:p>
            <a:r>
              <a:rPr lang="en-US" dirty="0" smtClean="0"/>
              <a:t>Building Modeling</a:t>
            </a:r>
          </a:p>
          <a:p>
            <a:pPr lvl="1"/>
            <a:r>
              <a:rPr lang="en-US" dirty="0" smtClean="0"/>
              <a:t>Map, Points-of-Interest</a:t>
            </a:r>
          </a:p>
          <a:p>
            <a:r>
              <a:rPr lang="en-US" dirty="0" smtClean="0"/>
              <a:t>Crowdsourcing </a:t>
            </a:r>
            <a:r>
              <a:rPr lang="en-US" dirty="0" err="1" smtClean="0"/>
              <a:t>Radiomaps</a:t>
            </a:r>
            <a:endParaRPr lang="en-US" dirty="0" smtClean="0"/>
          </a:p>
          <a:p>
            <a:pPr lvl="1"/>
            <a:r>
              <a:rPr lang="en-US" dirty="0" smtClean="0"/>
              <a:t> 10 minutes / floor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69358"/>
            <a:ext cx="5400600" cy="331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340768"/>
            <a:ext cx="2353254" cy="418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Anyplace Open Maps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196975"/>
            <a:ext cx="77803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Logging in Anyplace</a:t>
            </a:r>
            <a:endParaRPr lang="en-US" dirty="0"/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348038" y="5589588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hlinkClick r:id="rId3"/>
              </a:rPr>
              <a:t>Video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63" y="1552575"/>
            <a:ext cx="67722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Introduction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Problem Formulation </a:t>
            </a:r>
            <a:endParaRPr lang="en-US" sz="4000" dirty="0">
              <a:solidFill>
                <a:srgbClr val="FF0000"/>
              </a:solidFill>
            </a:endParaRPr>
          </a:p>
          <a:p>
            <a:pPr marL="514350" indent="-514350">
              <a:defRPr/>
            </a:pPr>
            <a:r>
              <a:rPr lang="en-US" sz="4000" dirty="0" smtClean="0"/>
              <a:t>The </a:t>
            </a:r>
            <a:r>
              <a:rPr lang="en-US" sz="4000" dirty="0" err="1" smtClean="0"/>
              <a:t>PreLoc</a:t>
            </a:r>
            <a:r>
              <a:rPr lang="en-US" sz="4000" dirty="0" smtClean="0"/>
              <a:t> Framework</a:t>
            </a:r>
          </a:p>
          <a:p>
            <a:pPr marL="914400" lvl="1" indent="-514350">
              <a:defRPr/>
            </a:pPr>
            <a:r>
              <a:rPr lang="en-US" sz="3600" i="1" dirty="0" smtClean="0"/>
              <a:t>Partitioning Step</a:t>
            </a:r>
            <a:endParaRPr lang="en-US" sz="3600" dirty="0" smtClean="0"/>
          </a:p>
          <a:p>
            <a:pPr marL="914400" lvl="1" indent="-514350">
              <a:defRPr/>
            </a:pPr>
            <a:r>
              <a:rPr lang="en-US" sz="3600" i="1" dirty="0" smtClean="0"/>
              <a:t>Selection Step</a:t>
            </a:r>
            <a:endParaRPr lang="en-US" sz="3600" dirty="0" smtClean="0"/>
          </a:p>
          <a:p>
            <a:pPr marL="914400" lvl="1" indent="-514350">
              <a:defRPr/>
            </a:pPr>
            <a:r>
              <a:rPr lang="en-US" sz="3600" i="1" dirty="0" smtClean="0"/>
              <a:t>Localization Step</a:t>
            </a:r>
            <a:endParaRPr lang="en-US" sz="3600" dirty="0"/>
          </a:p>
          <a:p>
            <a:pPr marL="514350" indent="-514350">
              <a:defRPr/>
            </a:pPr>
            <a:r>
              <a:rPr lang="en-US" sz="4000" dirty="0"/>
              <a:t>Experimental Evaluation</a:t>
            </a:r>
          </a:p>
          <a:p>
            <a:pPr marL="514350" indent="-514350">
              <a:defRPr/>
            </a:pPr>
            <a:r>
              <a:rPr lang="en-US" sz="4000" dirty="0" smtClean="0"/>
              <a:t>Other Indoor Work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IIN Workflow</a:t>
            </a:r>
            <a:endParaRPr lang="en-US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51500" y="836712"/>
            <a:ext cx="3492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IIN Service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342" y="3457674"/>
            <a:ext cx="14414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39949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24524" y="1268513"/>
            <a:ext cx="3239963" cy="388868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3059113" y="2276574"/>
            <a:ext cx="266541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7675" y="1465362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/>
              <a:t>a) Upload Measurements</a:t>
            </a:r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6443663" y="1916212"/>
            <a:ext cx="1944687" cy="2736924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16216" y="2348881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/>
              <a:t>b) Build </a:t>
            </a:r>
            <a:r>
              <a:rPr lang="en-US" sz="2400" dirty="0" smtClean="0">
                <a:solidFill>
                  <a:srgbClr val="FF0000"/>
                </a:solidFill>
              </a:rPr>
              <a:t>RM </a:t>
            </a:r>
            <a:r>
              <a:rPr lang="en-US" sz="2400" b="0" dirty="0" smtClean="0">
                <a:solidFill>
                  <a:schemeClr val="tx1"/>
                </a:solidFill>
              </a:rPr>
              <a:t>(</a:t>
            </a:r>
            <a:r>
              <a:rPr lang="en-US" sz="2400" b="0" dirty="0" err="1" smtClean="0">
                <a:solidFill>
                  <a:schemeClr val="tx1"/>
                </a:solidFill>
              </a:rPr>
              <a:t>Radiomap</a:t>
            </a:r>
            <a:r>
              <a:rPr lang="en-US" sz="24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230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12404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3131840" y="4221088"/>
            <a:ext cx="2232025" cy="25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43808" y="3645024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/>
              <a:t>c) </a:t>
            </a:r>
            <a:r>
              <a:rPr lang="en-US" sz="2400" b="0" dirty="0" smtClean="0"/>
              <a:t>Localize</a:t>
            </a:r>
            <a:endParaRPr lang="en-US" sz="2400" b="0" dirty="0"/>
          </a:p>
        </p:txBody>
      </p:sp>
      <p:sp>
        <p:nvSpPr>
          <p:cNvPr id="12312" name="TextBox 61"/>
          <p:cNvSpPr txBox="1">
            <a:spLocks noChangeArrowheads="1"/>
          </p:cNvSpPr>
          <p:nvPr/>
        </p:nvSpPr>
        <p:spPr bwMode="auto">
          <a:xfrm>
            <a:off x="1079500" y="836712"/>
            <a:ext cx="1763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Logger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042988" y="5300762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Navigator</a:t>
            </a: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3023320" y="5229200"/>
            <a:ext cx="4789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tx1"/>
                </a:solidFill>
              </a:rPr>
              <a:t>d) Localization Alternatives: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b="0" dirty="0" smtClean="0">
                <a:solidFill>
                  <a:schemeClr val="tx1"/>
                </a:solidFill>
              </a:rPr>
              <a:t>lient-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1"/>
                </a:solidFill>
              </a:rPr>
              <a:t>ide-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="0" dirty="0" smtClean="0">
                <a:solidFill>
                  <a:schemeClr val="tx1"/>
                </a:solidFill>
              </a:rPr>
              <a:t>pproach (</a:t>
            </a:r>
            <a:r>
              <a:rPr lang="en-US" sz="2400" dirty="0" smtClean="0">
                <a:solidFill>
                  <a:srgbClr val="FF0000"/>
                </a:solidFill>
              </a:rPr>
              <a:t>CSA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1"/>
                </a:solidFill>
              </a:rPr>
              <a:t>erver-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1"/>
                </a:solidFill>
              </a:rPr>
              <a:t>ide-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="0" dirty="0" smtClean="0">
                <a:solidFill>
                  <a:schemeClr val="tx1"/>
                </a:solidFill>
              </a:rPr>
              <a:t>pproach (</a:t>
            </a:r>
            <a:r>
              <a:rPr lang="en-US" sz="2400" dirty="0" smtClean="0">
                <a:solidFill>
                  <a:srgbClr val="FF0000"/>
                </a:solidFill>
              </a:rPr>
              <a:t>SSA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39" y="3212976"/>
            <a:ext cx="140754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0" y="621166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1872" y="45811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SSA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05064"/>
            <a:ext cx="888213" cy="7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92" y="33757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 rot="18087307">
            <a:off x="289570" y="4155258"/>
            <a:ext cx="14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fingerprint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65486 0.230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 animBg="1"/>
      <p:bldP spid="45" grpId="0"/>
      <p:bldP spid="51" grpId="0"/>
      <p:bldP spid="63" grpId="0"/>
      <p:bldP spid="36" grpId="0"/>
      <p:bldP spid="36" grpId="1"/>
      <p:bldP spid="37" grpId="0"/>
      <p:bldP spid="6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35659</TotalTime>
  <Words>1949</Words>
  <Application>Microsoft Macintosh PowerPoint</Application>
  <PresentationFormat>On-screen Show (4:3)</PresentationFormat>
  <Paragraphs>379</Paragraphs>
  <Slides>33</Slides>
  <Notes>27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MS PGothic</vt:lpstr>
      <vt:lpstr>ＭＳ Ｐゴシック</vt:lpstr>
      <vt:lpstr>Arial</vt:lpstr>
      <vt:lpstr>Tahoma</vt:lpstr>
      <vt:lpstr>Wingdings</vt:lpstr>
      <vt:lpstr>Default Design</vt:lpstr>
      <vt:lpstr>Equation</vt:lpstr>
      <vt:lpstr>Image</vt:lpstr>
      <vt:lpstr>Prefetching Indoor Navigation Structures in Anyplace </vt:lpstr>
      <vt:lpstr>Motivation</vt:lpstr>
      <vt:lpstr>Localization Technologies</vt:lpstr>
      <vt:lpstr>Anyplace</vt:lpstr>
      <vt:lpstr>Anyplace @ IEEE MDM’15</vt:lpstr>
      <vt:lpstr>Anyplace Open Maps</vt:lpstr>
      <vt:lpstr>Logging in Anyplace</vt:lpstr>
      <vt:lpstr>Presentation Outline</vt:lpstr>
      <vt:lpstr>IIN Workflow</vt:lpstr>
      <vt:lpstr>CSA Navigation (Anyplace)</vt:lpstr>
      <vt:lpstr>CSA Weaknesses</vt:lpstr>
      <vt:lpstr>SSA Navigation (Anyplace)</vt:lpstr>
      <vt:lpstr>Intermittent Connectivity</vt:lpstr>
      <vt:lpstr>Intermittent Connectivity</vt:lpstr>
      <vt:lpstr>PreLoc Navigation</vt:lpstr>
      <vt:lpstr>Problem Formulation</vt:lpstr>
      <vt:lpstr>Presentation Outline</vt:lpstr>
      <vt:lpstr>PreLoc Partitioning Step</vt:lpstr>
      <vt:lpstr>PreLoc Partitioning Step</vt:lpstr>
      <vt:lpstr>PreLoc Selection Step</vt:lpstr>
      <vt:lpstr>PreLoc Selection Step </vt:lpstr>
      <vt:lpstr>PreLoc Selection Step</vt:lpstr>
      <vt:lpstr>PreLoc Localization Step</vt:lpstr>
      <vt:lpstr>Presentation Outline</vt:lpstr>
      <vt:lpstr>Datasets &amp; Scenario</vt:lpstr>
      <vt:lpstr>Evaluation Metrics</vt:lpstr>
      <vt:lpstr>Techniques: Localization Accuracy (A)</vt:lpstr>
      <vt:lpstr>Techniques: CPU Time (T)</vt:lpstr>
      <vt:lpstr>Presentation Outline</vt:lpstr>
      <vt:lpstr>PowerPoint Presentation</vt:lpstr>
      <vt:lpstr>User Privacy</vt:lpstr>
      <vt:lpstr>User Privacy</vt:lpstr>
      <vt:lpstr>Prefetching Indoor Navigation Structures in Anyplace *</vt:lpstr>
    </vt:vector>
  </TitlesOfParts>
  <Company>UCR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Sensor Data in Smartphone Networks</dc:title>
  <dc:subject>University of Cyprus</dc:subject>
  <dc:creator>Demetris Zeinalipour</dc:creator>
  <cp:lastModifiedBy>Microsoft Office User</cp:lastModifiedBy>
  <cp:revision>2396</cp:revision>
  <cp:lastPrinted>2005-08-16T19:27:47Z</cp:lastPrinted>
  <dcterms:created xsi:type="dcterms:W3CDTF">2002-06-13T03:57:29Z</dcterms:created>
  <dcterms:modified xsi:type="dcterms:W3CDTF">2015-10-27T12:18:14Z</dcterms:modified>
</cp:coreProperties>
</file>