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7799" marR="57799" indent="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48AA"/>
        </a:solidFill>
        <a:effectLst/>
        <a:uFill>
          <a:solidFill>
            <a:srgbClr val="0048AA"/>
          </a:solidFill>
        </a:uFill>
        <a:latin typeface="+mn-lt"/>
        <a:ea typeface="+mn-ea"/>
        <a:cs typeface="+mn-cs"/>
        <a:sym typeface="Arial"/>
      </a:defRPr>
    </a:lvl1pPr>
    <a:lvl2pPr marL="57799" marR="57799" indent="2667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48AA"/>
        </a:solidFill>
        <a:effectLst/>
        <a:uFill>
          <a:solidFill>
            <a:srgbClr val="0048AA"/>
          </a:solidFill>
        </a:uFill>
        <a:latin typeface="+mn-lt"/>
        <a:ea typeface="+mn-ea"/>
        <a:cs typeface="+mn-cs"/>
        <a:sym typeface="Arial"/>
      </a:defRPr>
    </a:lvl2pPr>
    <a:lvl3pPr marL="57799" marR="57799" indent="5334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48AA"/>
        </a:solidFill>
        <a:effectLst/>
        <a:uFill>
          <a:solidFill>
            <a:srgbClr val="0048AA"/>
          </a:solidFill>
        </a:uFill>
        <a:latin typeface="+mn-lt"/>
        <a:ea typeface="+mn-ea"/>
        <a:cs typeface="+mn-cs"/>
        <a:sym typeface="Arial"/>
      </a:defRPr>
    </a:lvl3pPr>
    <a:lvl4pPr marL="57799" marR="57799" indent="8001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48AA"/>
        </a:solidFill>
        <a:effectLst/>
        <a:uFill>
          <a:solidFill>
            <a:srgbClr val="0048AA"/>
          </a:solidFill>
        </a:uFill>
        <a:latin typeface="+mn-lt"/>
        <a:ea typeface="+mn-ea"/>
        <a:cs typeface="+mn-cs"/>
        <a:sym typeface="Arial"/>
      </a:defRPr>
    </a:lvl4pPr>
    <a:lvl5pPr marL="57799" marR="57799" indent="10668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48AA"/>
        </a:solidFill>
        <a:effectLst/>
        <a:uFill>
          <a:solidFill>
            <a:srgbClr val="0048AA"/>
          </a:solidFill>
        </a:uFill>
        <a:latin typeface="+mn-lt"/>
        <a:ea typeface="+mn-ea"/>
        <a:cs typeface="+mn-cs"/>
        <a:sym typeface="Arial"/>
      </a:defRPr>
    </a:lvl5pPr>
    <a:lvl6pPr marL="57799" marR="57799" indent="13335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48AA"/>
        </a:solidFill>
        <a:effectLst/>
        <a:uFill>
          <a:solidFill>
            <a:srgbClr val="0048AA"/>
          </a:solidFill>
        </a:uFill>
        <a:latin typeface="+mn-lt"/>
        <a:ea typeface="+mn-ea"/>
        <a:cs typeface="+mn-cs"/>
        <a:sym typeface="Arial"/>
      </a:defRPr>
    </a:lvl6pPr>
    <a:lvl7pPr marL="57799" marR="57799" indent="16129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48AA"/>
        </a:solidFill>
        <a:effectLst/>
        <a:uFill>
          <a:solidFill>
            <a:srgbClr val="0048AA"/>
          </a:solidFill>
        </a:uFill>
        <a:latin typeface="+mn-lt"/>
        <a:ea typeface="+mn-ea"/>
        <a:cs typeface="+mn-cs"/>
        <a:sym typeface="Arial"/>
      </a:defRPr>
    </a:lvl7pPr>
    <a:lvl8pPr marL="57799" marR="57799" indent="18796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48AA"/>
        </a:solidFill>
        <a:effectLst/>
        <a:uFill>
          <a:solidFill>
            <a:srgbClr val="0048AA"/>
          </a:solidFill>
        </a:uFill>
        <a:latin typeface="+mn-lt"/>
        <a:ea typeface="+mn-ea"/>
        <a:cs typeface="+mn-cs"/>
        <a:sym typeface="Arial"/>
      </a:defRPr>
    </a:lvl8pPr>
    <a:lvl9pPr marL="57799" marR="57799" indent="21463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48AA"/>
        </a:solidFill>
        <a:effectLst/>
        <a:uFill>
          <a:solidFill>
            <a:srgbClr val="0048AA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7AAA"/>
        </a:fontRef>
        <a:srgbClr val="007AAA"/>
      </a:tcTxStyle>
      <a:tcStyle>
        <a:tcBdr>
          <a:left>
            <a:ln w="12700" cap="flat">
              <a:solidFill>
                <a:srgbClr val="0048AA"/>
              </a:solidFill>
              <a:prstDash val="solid"/>
              <a:miter lim="400000"/>
            </a:ln>
          </a:left>
          <a:right>
            <a:ln w="12700" cap="flat">
              <a:solidFill>
                <a:srgbClr val="0048AA"/>
              </a:solidFill>
              <a:prstDash val="solid"/>
              <a:miter lim="400000"/>
            </a:ln>
          </a:right>
          <a:top>
            <a:ln w="12700" cap="flat">
              <a:solidFill>
                <a:srgbClr val="0048AA"/>
              </a:solidFill>
              <a:prstDash val="solid"/>
              <a:miter lim="400000"/>
            </a:ln>
          </a:top>
          <a:bottom>
            <a:ln w="12700" cap="flat">
              <a:solidFill>
                <a:srgbClr val="0048AA"/>
              </a:solidFill>
              <a:prstDash val="solid"/>
              <a:miter lim="400000"/>
            </a:ln>
          </a:bottom>
          <a:insideH>
            <a:ln w="12700" cap="flat">
              <a:solidFill>
                <a:srgbClr val="0048AA"/>
              </a:solidFill>
              <a:prstDash val="solid"/>
              <a:miter lim="400000"/>
            </a:ln>
          </a:insideH>
          <a:insideV>
            <a:ln w="12700" cap="flat">
              <a:solidFill>
                <a:srgbClr val="0048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7AAA"/>
        </a:fontRef>
        <a:srgbClr val="007AAA"/>
      </a:tcTxStyle>
      <a:tcStyle>
        <a:tcBdr>
          <a:left>
            <a:ln w="28575" cap="flat">
              <a:solidFill>
                <a:srgbClr val="0048AA"/>
              </a:solidFill>
              <a:prstDash val="solid"/>
              <a:miter lim="400000"/>
            </a:ln>
          </a:left>
          <a:right>
            <a:ln w="12700" cap="flat">
              <a:solidFill>
                <a:srgbClr val="0048AA"/>
              </a:solidFill>
              <a:prstDash val="solid"/>
              <a:miter lim="400000"/>
            </a:ln>
          </a:right>
          <a:top>
            <a:ln w="12700" cap="flat">
              <a:solidFill>
                <a:srgbClr val="0048AA"/>
              </a:solidFill>
              <a:prstDash val="solid"/>
              <a:miter lim="400000"/>
            </a:ln>
          </a:top>
          <a:bottom>
            <a:ln w="12700" cap="flat">
              <a:solidFill>
                <a:srgbClr val="0048AA"/>
              </a:solidFill>
              <a:prstDash val="solid"/>
              <a:miter lim="400000"/>
            </a:ln>
          </a:bottom>
          <a:insideH>
            <a:ln w="12700" cap="flat">
              <a:solidFill>
                <a:srgbClr val="0048AA"/>
              </a:solidFill>
              <a:prstDash val="solid"/>
              <a:miter lim="400000"/>
            </a:ln>
          </a:insideH>
          <a:insideV>
            <a:ln w="12700" cap="flat">
              <a:solidFill>
                <a:srgbClr val="0048AA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7AAA"/>
        </a:fontRef>
        <a:srgbClr val="007AAA"/>
      </a:tcTxStyle>
      <a:tcStyle>
        <a:tcBdr>
          <a:left>
            <a:ln w="12700" cap="flat">
              <a:solidFill>
                <a:srgbClr val="0048AA"/>
              </a:solidFill>
              <a:prstDash val="solid"/>
              <a:miter lim="400000"/>
            </a:ln>
          </a:left>
          <a:right>
            <a:ln w="12700" cap="flat">
              <a:solidFill>
                <a:srgbClr val="0048AA"/>
              </a:solidFill>
              <a:prstDash val="solid"/>
              <a:miter lim="400000"/>
            </a:ln>
          </a:right>
          <a:top>
            <a:ln w="12700" cap="flat">
              <a:solidFill>
                <a:srgbClr val="0048AA"/>
              </a:solidFill>
              <a:prstDash val="solid"/>
              <a:miter lim="400000"/>
            </a:ln>
          </a:top>
          <a:bottom>
            <a:ln w="28575" cap="flat">
              <a:solidFill>
                <a:srgbClr val="0048AA"/>
              </a:solidFill>
              <a:prstDash val="solid"/>
              <a:miter lim="400000"/>
            </a:ln>
          </a:bottom>
          <a:insideH>
            <a:ln w="12700" cap="flat">
              <a:solidFill>
                <a:srgbClr val="0048AA"/>
              </a:solidFill>
              <a:prstDash val="solid"/>
              <a:miter lim="400000"/>
            </a:ln>
          </a:insideH>
          <a:insideV>
            <a:ln w="12700" cap="flat">
              <a:solidFill>
                <a:srgbClr val="0048AA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7AAA"/>
        </a:fontRef>
        <a:srgbClr val="007AAA"/>
      </a:tcTxStyle>
      <a:tcStyle>
        <a:tcBdr>
          <a:left>
            <a:ln w="12700" cap="flat">
              <a:solidFill>
                <a:srgbClr val="0048AA"/>
              </a:solidFill>
              <a:prstDash val="solid"/>
              <a:miter lim="400000"/>
            </a:ln>
          </a:left>
          <a:right>
            <a:ln w="12700" cap="flat">
              <a:solidFill>
                <a:srgbClr val="0048AA"/>
              </a:solidFill>
              <a:prstDash val="solid"/>
              <a:miter lim="400000"/>
            </a:ln>
          </a:right>
          <a:top>
            <a:ln w="28575" cap="flat">
              <a:solidFill>
                <a:srgbClr val="0048AA"/>
              </a:solidFill>
              <a:prstDash val="solid"/>
              <a:miter lim="400000"/>
            </a:ln>
          </a:top>
          <a:bottom>
            <a:ln w="12700" cap="flat">
              <a:solidFill>
                <a:srgbClr val="0048AA"/>
              </a:solidFill>
              <a:prstDash val="solid"/>
              <a:miter lim="400000"/>
            </a:ln>
          </a:bottom>
          <a:insideH>
            <a:ln w="12700" cap="flat">
              <a:solidFill>
                <a:srgbClr val="0048AA"/>
              </a:solidFill>
              <a:prstDash val="solid"/>
              <a:miter lim="400000"/>
            </a:ln>
          </a:insideH>
          <a:insideV>
            <a:ln w="12700" cap="flat">
              <a:solidFill>
                <a:srgbClr val="0048AA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3960"/>
  </p:normalViewPr>
  <p:slideViewPr>
    <p:cSldViewPr snapToGrid="0" snapToObjects="1">
      <p:cViewPr varScale="1">
        <p:scale>
          <a:sx n="46" d="100"/>
          <a:sy n="46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s 1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O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7150" y="1220341"/>
            <a:ext cx="13119100" cy="157457"/>
          </a:xfrm>
          <a:prstGeom prst="rect">
            <a:avLst/>
          </a:prstGeom>
          <a:gradFill>
            <a:gsLst>
              <a:gs pos="0">
                <a:srgbClr val="3DAAD6"/>
              </a:gs>
              <a:gs pos="100000">
                <a:srgbClr val="58596B"/>
              </a:gs>
            </a:gsLst>
            <a:lin ang="11400000"/>
          </a:gradFill>
          <a:ln w="12700"/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" name="Texte du titre"/>
          <p:cNvSpPr txBox="1">
            <a:spLocks noGrp="1"/>
          </p:cNvSpPr>
          <p:nvPr>
            <p:ph type="title"/>
          </p:nvPr>
        </p:nvSpPr>
        <p:spPr>
          <a:xfrm>
            <a:off x="4094098" y="22068"/>
            <a:ext cx="8834502" cy="1264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" name="Texte niveau 1…"/>
          <p:cNvSpPr txBox="1">
            <a:spLocks noGrp="1"/>
          </p:cNvSpPr>
          <p:nvPr>
            <p:ph type="body" idx="1"/>
          </p:nvPr>
        </p:nvSpPr>
        <p:spPr>
          <a:xfrm>
            <a:off x="236784" y="1621767"/>
            <a:ext cx="12271023" cy="6876980"/>
          </a:xfrm>
          <a:prstGeom prst="rect">
            <a:avLst/>
          </a:prstGeom>
        </p:spPr>
        <p:txBody>
          <a:bodyPr>
            <a:normAutofit/>
          </a:bodyPr>
          <a:lstStyle>
            <a:lvl1pPr marL="383539" indent="-342899">
              <a:lnSpc>
                <a:spcPct val="100000"/>
              </a:lnSpc>
              <a:spcBef>
                <a:spcPts val="1800"/>
              </a:spcBef>
              <a:buSzPct val="100000"/>
              <a:buChar char=""/>
              <a:defRPr sz="3800"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1167764" indent="-285750">
              <a:lnSpc>
                <a:spcPct val="100000"/>
              </a:lnSpc>
              <a:spcBef>
                <a:spcPts val="700"/>
              </a:spcBef>
              <a:buSzPct val="100000"/>
              <a:buChar char=""/>
              <a:defRPr sz="3200"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586864" indent="-228600">
              <a:lnSpc>
                <a:spcPct val="100000"/>
              </a:lnSpc>
              <a:buSzPct val="100000"/>
              <a:buFontTx/>
              <a:buChar char=""/>
              <a:defRPr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2005964" indent="-228600">
              <a:lnSpc>
                <a:spcPct val="100000"/>
              </a:lnSpc>
              <a:spcBef>
                <a:spcPts val="500"/>
              </a:spcBef>
              <a:buSzPct val="100000"/>
              <a:buFontTx/>
              <a:buChar char=""/>
              <a:defRPr sz="2400"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425064">
              <a:lnSpc>
                <a:spcPct val="100000"/>
              </a:lnSpc>
              <a:spcBef>
                <a:spcPts val="500"/>
              </a:spcBef>
              <a:buSzPct val="100000"/>
              <a:buFontTx/>
              <a:buChar char=""/>
              <a:defRPr sz="2000"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21" name="Endorse_Logo-1600x800.png" descr="Endorse_Logo-1600x800.png"/>
          <p:cNvPicPr>
            <a:picLocks noChangeAspect="1"/>
          </p:cNvPicPr>
          <p:nvPr/>
        </p:nvPicPr>
        <p:blipFill>
          <a:blip r:embed="rId2">
            <a:extLst/>
          </a:blip>
          <a:srcRect l="11952" t="31301" r="12379" b="33695"/>
          <a:stretch>
            <a:fillRect/>
          </a:stretch>
        </p:blipFill>
        <p:spPr>
          <a:xfrm>
            <a:off x="123513" y="127058"/>
            <a:ext cx="3672180" cy="849329"/>
          </a:xfrm>
          <a:prstGeom prst="rect">
            <a:avLst/>
          </a:prstGeom>
          <a:ln w="12700"/>
        </p:spPr>
      </p:pic>
      <p:pic>
        <p:nvPicPr>
          <p:cNvPr id="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227" y="8970849"/>
            <a:ext cx="887420" cy="598741"/>
          </a:xfrm>
          <a:prstGeom prst="rect">
            <a:avLst/>
          </a:prstGeom>
          <a:ln w="12700"/>
        </p:spPr>
      </p:pic>
      <p:sp>
        <p:nvSpPr>
          <p:cNvPr id="23" name="This project has received funding from the European Union’s Horizon 2020 research and innovation programme under the Marie Skłodowska-Curie grant agreement No 823887"/>
          <p:cNvSpPr txBox="1"/>
          <p:nvPr/>
        </p:nvSpPr>
        <p:spPr>
          <a:xfrm>
            <a:off x="1152058" y="8931474"/>
            <a:ext cx="10238535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000"/>
            </a:lvl1pPr>
          </a:lstStyle>
          <a:p>
            <a:r>
              <a:t>This project has received funding from the European Union’s Horizon 2020 research and innovation programme under the Marie Skłodowska-Curie grant agreement No 823887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839426" y="8991117"/>
            <a:ext cx="566342" cy="55820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O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"/>
          <p:cNvSpPr/>
          <p:nvPr/>
        </p:nvSpPr>
        <p:spPr>
          <a:xfrm>
            <a:off x="-57150" y="1220341"/>
            <a:ext cx="13119100" cy="157457"/>
          </a:xfrm>
          <a:prstGeom prst="rect">
            <a:avLst/>
          </a:prstGeom>
          <a:gradFill>
            <a:gsLst>
              <a:gs pos="0">
                <a:srgbClr val="3DAAD6"/>
              </a:gs>
              <a:gs pos="100000">
                <a:srgbClr val="58596B"/>
              </a:gs>
            </a:gsLst>
            <a:lin ang="11400000"/>
          </a:gradFill>
          <a:ln w="12700"/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" name="Texte du titre"/>
          <p:cNvSpPr txBox="1">
            <a:spLocks noGrp="1"/>
          </p:cNvSpPr>
          <p:nvPr>
            <p:ph type="title"/>
          </p:nvPr>
        </p:nvSpPr>
        <p:spPr>
          <a:xfrm>
            <a:off x="5231940" y="22068"/>
            <a:ext cx="7696660" cy="1264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3" name="Texte niveau 1…"/>
          <p:cNvSpPr txBox="1">
            <a:spLocks noGrp="1"/>
          </p:cNvSpPr>
          <p:nvPr>
            <p:ph type="body" idx="1"/>
          </p:nvPr>
        </p:nvSpPr>
        <p:spPr>
          <a:xfrm>
            <a:off x="236784" y="1621767"/>
            <a:ext cx="12271023" cy="6876980"/>
          </a:xfrm>
          <a:prstGeom prst="rect">
            <a:avLst/>
          </a:prstGeom>
        </p:spPr>
        <p:txBody>
          <a:bodyPr>
            <a:normAutofit/>
          </a:bodyPr>
          <a:lstStyle>
            <a:lvl1pPr marL="383539" indent="-342899">
              <a:lnSpc>
                <a:spcPct val="100000"/>
              </a:lnSpc>
              <a:spcBef>
                <a:spcPts val="1800"/>
              </a:spcBef>
              <a:buSzPct val="100000"/>
              <a:buChar char=""/>
              <a:defRPr sz="3800"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1167764" indent="-285750">
              <a:lnSpc>
                <a:spcPct val="100000"/>
              </a:lnSpc>
              <a:spcBef>
                <a:spcPts val="700"/>
              </a:spcBef>
              <a:buSzPct val="100000"/>
              <a:buChar char=""/>
              <a:defRPr sz="3200"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586864" indent="-228600">
              <a:lnSpc>
                <a:spcPct val="100000"/>
              </a:lnSpc>
              <a:buSzPct val="100000"/>
              <a:buFontTx/>
              <a:buChar char=""/>
              <a:defRPr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2005964" indent="-228600">
              <a:lnSpc>
                <a:spcPct val="100000"/>
              </a:lnSpc>
              <a:spcBef>
                <a:spcPts val="500"/>
              </a:spcBef>
              <a:buSzPct val="100000"/>
              <a:buFontTx/>
              <a:buChar char=""/>
              <a:defRPr sz="2400"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425064">
              <a:lnSpc>
                <a:spcPct val="100000"/>
              </a:lnSpc>
              <a:spcBef>
                <a:spcPts val="500"/>
              </a:spcBef>
              <a:buSzPct val="100000"/>
              <a:buFontTx/>
              <a:buChar char=""/>
              <a:defRPr sz="2000">
                <a:solidFill>
                  <a:srgbClr val="0048AA"/>
                </a:solidFill>
                <a:uFill>
                  <a:solidFill>
                    <a:srgbClr val="0329D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34" name="Endorse_Logo-1600x800.png" descr="Endorse_Logo-1600x800.png"/>
          <p:cNvPicPr>
            <a:picLocks noChangeAspect="1"/>
          </p:cNvPicPr>
          <p:nvPr/>
        </p:nvPicPr>
        <p:blipFill>
          <a:blip r:embed="rId2">
            <a:extLst/>
          </a:blip>
          <a:srcRect l="11952" t="31301" r="12379" b="33695"/>
          <a:stretch>
            <a:fillRect/>
          </a:stretch>
        </p:blipFill>
        <p:spPr>
          <a:xfrm>
            <a:off x="123513" y="127058"/>
            <a:ext cx="3672180" cy="849329"/>
          </a:xfrm>
          <a:prstGeom prst="rect">
            <a:avLst/>
          </a:prstGeom>
          <a:ln w="12700"/>
        </p:spPr>
      </p:pic>
      <p:pic>
        <p:nvPicPr>
          <p:cNvPr id="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227" y="8970849"/>
            <a:ext cx="887420" cy="598741"/>
          </a:xfrm>
          <a:prstGeom prst="rect">
            <a:avLst/>
          </a:prstGeom>
          <a:ln w="12700"/>
        </p:spPr>
      </p:pic>
      <p:sp>
        <p:nvSpPr>
          <p:cNvPr id="36" name="This project has received funding from the European Union’s Horizon 2020 research and innovation programme under the Marie Skłodowska-Curie grant agreement No 823887"/>
          <p:cNvSpPr txBox="1"/>
          <p:nvPr/>
        </p:nvSpPr>
        <p:spPr>
          <a:xfrm>
            <a:off x="1152058" y="8931474"/>
            <a:ext cx="10238535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000"/>
            </a:lvl1pPr>
          </a:lstStyle>
          <a:p>
            <a:r>
              <a:t>This project has received funding from the European Union’s Horizon 2020 research and innovation programme under the Marie Skłodowska-Curie grant agreement No 823887</a:t>
            </a:r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839426" y="8991117"/>
            <a:ext cx="566342" cy="55820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219229" y="9220200"/>
            <a:ext cx="566341" cy="5582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647700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52400" y="101600"/>
            <a:ext cx="1270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363784" y="1625600"/>
            <a:ext cx="12217401" cy="775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2pPr marL="1421764" indent="-463550">
              <a:spcBef>
                <a:spcPts val="800"/>
              </a:spcBef>
              <a:buSzPct val="175000"/>
              <a:defRPr sz="3000"/>
            </a:lvl2pPr>
            <a:lvl3pPr marL="1904364" indent="-317500">
              <a:spcBef>
                <a:spcPts val="600"/>
              </a:spcBef>
              <a:buSzPct val="125000"/>
              <a:buFont typeface="Lucida Grande"/>
              <a:buChar char="‣"/>
              <a:defRPr sz="2800"/>
            </a:lvl3pPr>
            <a:lvl4pPr marL="2209800" indent="-304800">
              <a:spcBef>
                <a:spcPts val="400"/>
              </a:spcBef>
              <a:buSzPct val="125000"/>
              <a:buFont typeface="Lucida Grande"/>
              <a:buChar char="‣"/>
              <a:defRPr sz="2600"/>
            </a:lvl4pPr>
            <a:lvl5pPr marL="2451100" indent="-228600">
              <a:spcBef>
                <a:spcPts val="400"/>
              </a:spcBef>
              <a:buSzPct val="125000"/>
              <a:buFont typeface="Lucida Grande"/>
              <a:buChar char="‣"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57799" marR="57799" indent="0" algn="r" defTabSz="12954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1pPr>
      <a:lvl2pPr marL="57799" marR="57799" indent="228600" algn="r" defTabSz="12954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2pPr>
      <a:lvl3pPr marL="57799" marR="57799" indent="457200" algn="r" defTabSz="12954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3pPr>
      <a:lvl4pPr marL="57799" marR="57799" indent="685800" algn="r" defTabSz="12954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4pPr>
      <a:lvl5pPr marL="57799" marR="57799" indent="914400" algn="r" defTabSz="12954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5pPr>
      <a:lvl6pPr marL="57799" marR="57799" indent="1143000" algn="r" defTabSz="12954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6pPr>
      <a:lvl7pPr marL="57799" marR="57799" indent="1371600" algn="r" defTabSz="12954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7pPr>
      <a:lvl8pPr marL="57799" marR="57799" indent="1600200" algn="r" defTabSz="12954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8pPr>
      <a:lvl9pPr marL="57799" marR="57799" indent="1828800" algn="r" defTabSz="12954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9pPr>
    </p:titleStyle>
    <p:bodyStyle>
      <a:lvl1pPr marL="635000" marR="57799" indent="-635000" algn="l" defTabSz="1295400" latinLnBrk="0">
        <a:lnSpc>
          <a:spcPct val="110000"/>
        </a:lnSpc>
        <a:spcBef>
          <a:spcPts val="1200"/>
        </a:spcBef>
        <a:spcAft>
          <a:spcPts val="0"/>
        </a:spcAft>
        <a:buClr>
          <a:srgbClr val="FFD300"/>
        </a:buClr>
        <a:buSzPct val="2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1pPr>
      <a:lvl2pPr marL="1452668" marR="57799" indent="-494453" algn="l" defTabSz="1295400" latinLnBrk="0">
        <a:lnSpc>
          <a:spcPct val="110000"/>
        </a:lnSpc>
        <a:spcBef>
          <a:spcPts val="1200"/>
        </a:spcBef>
        <a:spcAft>
          <a:spcPts val="0"/>
        </a:spcAft>
        <a:buClr>
          <a:srgbClr val="FFD300"/>
        </a:buClr>
        <a:buSzPct val="2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2pPr>
      <a:lvl3pPr marL="1949722" marR="57799" indent="-362857" algn="l" defTabSz="1295400" latinLnBrk="0">
        <a:lnSpc>
          <a:spcPct val="110000"/>
        </a:lnSpc>
        <a:spcBef>
          <a:spcPts val="1200"/>
        </a:spcBef>
        <a:spcAft>
          <a:spcPts val="0"/>
        </a:spcAft>
        <a:buClr>
          <a:srgbClr val="FFD300"/>
        </a:buClr>
        <a:buSzPct val="2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3pPr>
      <a:lvl4pPr marL="2280138" marR="57799" indent="-375138" algn="l" defTabSz="1295400" latinLnBrk="0">
        <a:lnSpc>
          <a:spcPct val="110000"/>
        </a:lnSpc>
        <a:spcBef>
          <a:spcPts val="1200"/>
        </a:spcBef>
        <a:spcAft>
          <a:spcPts val="0"/>
        </a:spcAft>
        <a:buClr>
          <a:srgbClr val="FFD300"/>
        </a:buClr>
        <a:buSzPct val="2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4pPr>
      <a:lvl5pPr marL="2527300" marR="57799" indent="-304800" algn="l" defTabSz="1295400" latinLnBrk="0">
        <a:lnSpc>
          <a:spcPct val="110000"/>
        </a:lnSpc>
        <a:spcBef>
          <a:spcPts val="1200"/>
        </a:spcBef>
        <a:spcAft>
          <a:spcPts val="0"/>
        </a:spcAft>
        <a:buClr>
          <a:srgbClr val="FFD300"/>
        </a:buClr>
        <a:buSzPct val="2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5pPr>
      <a:lvl6pPr marL="2844800" marR="57799" indent="-304800" algn="l" defTabSz="1295400" latinLnBrk="0">
        <a:lnSpc>
          <a:spcPct val="110000"/>
        </a:lnSpc>
        <a:spcBef>
          <a:spcPts val="1200"/>
        </a:spcBef>
        <a:spcAft>
          <a:spcPts val="0"/>
        </a:spcAft>
        <a:buClr>
          <a:srgbClr val="FFD300"/>
        </a:buClr>
        <a:buSzPct val="2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6pPr>
      <a:lvl7pPr marL="3162300" marR="57799" indent="-304800" algn="l" defTabSz="1295400" latinLnBrk="0">
        <a:lnSpc>
          <a:spcPct val="110000"/>
        </a:lnSpc>
        <a:spcBef>
          <a:spcPts val="1200"/>
        </a:spcBef>
        <a:spcAft>
          <a:spcPts val="0"/>
        </a:spcAft>
        <a:buClr>
          <a:srgbClr val="FFD300"/>
        </a:buClr>
        <a:buSzPct val="2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7pPr>
      <a:lvl8pPr marL="3479800" marR="57799" indent="-304800" algn="l" defTabSz="1295400" latinLnBrk="0">
        <a:lnSpc>
          <a:spcPct val="110000"/>
        </a:lnSpc>
        <a:spcBef>
          <a:spcPts val="1200"/>
        </a:spcBef>
        <a:spcAft>
          <a:spcPts val="0"/>
        </a:spcAft>
        <a:buClr>
          <a:srgbClr val="FFD300"/>
        </a:buClr>
        <a:buSzPct val="2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8pPr>
      <a:lvl9pPr marL="3797300" marR="57799" indent="-304800" algn="l" defTabSz="1295400" latinLnBrk="0">
        <a:lnSpc>
          <a:spcPct val="110000"/>
        </a:lnSpc>
        <a:spcBef>
          <a:spcPts val="1200"/>
        </a:spcBef>
        <a:spcAft>
          <a:spcPts val="0"/>
        </a:spcAft>
        <a:buClr>
          <a:srgbClr val="FFD300"/>
        </a:buClr>
        <a:buSzPct val="2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DD6"/>
          </a:solidFill>
          <a:uFill>
            <a:solidFill>
              <a:srgbClr val="004DD6"/>
            </a:solidFill>
          </a:uFill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48AA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48AA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48AA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48AA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48AA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48AA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48AA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48AA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48AA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t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bex-lib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owards Robust Methods for Indoor Localization  using Interval Data…"/>
          <p:cNvSpPr txBox="1"/>
          <p:nvPr/>
        </p:nvSpPr>
        <p:spPr>
          <a:xfrm>
            <a:off x="376340" y="3684472"/>
            <a:ext cx="12252120" cy="627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0" algn="ctr">
              <a:spcBef>
                <a:spcPts val="600"/>
              </a:spcBef>
              <a:buClr>
                <a:srgbClr val="0048AA"/>
              </a:buClr>
              <a:buFont typeface="Arial"/>
              <a:defRPr sz="3800" b="1">
                <a:uFill>
                  <a:solidFill>
                    <a:srgbClr val="0056D6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Towards Robust Methods for Indoor Localization </a:t>
            </a:r>
            <a:br/>
            <a:r>
              <a:t>using Interval Data</a:t>
            </a:r>
          </a:p>
          <a:p>
            <a:pPr marL="0" algn="ctr">
              <a:spcBef>
                <a:spcPts val="600"/>
              </a:spcBef>
              <a:buClr>
                <a:srgbClr val="0048AA"/>
              </a:buClr>
              <a:buFont typeface="Arial"/>
              <a:defRPr sz="3000" b="1">
                <a:uFill>
                  <a:solidFill>
                    <a:srgbClr val="0056D6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N. Ramdani</a:t>
            </a:r>
            <a:r>
              <a:t>, D. Zeinalipour-Yazti, M. Karamousadakis &amp; A. Panayides </a:t>
            </a:r>
          </a:p>
          <a:p>
            <a:pPr marL="0" algn="ctr">
              <a:spcBef>
                <a:spcPts val="600"/>
              </a:spcBef>
              <a:buClr>
                <a:srgbClr val="0048AA"/>
              </a:buClr>
              <a:buFont typeface="Arial"/>
              <a:defRPr sz="3000" b="1">
                <a:uFill>
                  <a:solidFill>
                    <a:srgbClr val="0056D6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ALIAS @ IEEE MDM2019, Hong Kong, June 10th, 2019. </a:t>
            </a:r>
          </a:p>
        </p:txBody>
      </p:sp>
      <p:sp>
        <p:nvSpPr>
          <p:cNvPr id="4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219229" y="9220200"/>
            <a:ext cx="566341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35" y="220506"/>
            <a:ext cx="2914470" cy="2428725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his project has received funding from the European Union’s Horizon 2020 research and innovation programme under the Marie Sklodowska-Curie grant agreement No 823887"/>
          <p:cNvSpPr txBox="1"/>
          <p:nvPr/>
        </p:nvSpPr>
        <p:spPr>
          <a:xfrm>
            <a:off x="669410" y="7874208"/>
            <a:ext cx="11665980" cy="116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0" marR="0" algn="ctr" defTabSz="584200">
              <a:defRPr sz="230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This project has received funding from the European Union’s Horizon 2020 research and innovation programme under the Marie Sklodowska-Curie grant agreement No 823887</a:t>
            </a:r>
          </a:p>
        </p:txBody>
      </p:sp>
      <p:pic>
        <p:nvPicPr>
          <p:cNvPr id="50" name="end1.tiff" descr="end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7826" y="47937"/>
            <a:ext cx="8539576" cy="2637560"/>
          </a:xfrm>
          <a:prstGeom prst="rect">
            <a:avLst/>
          </a:prstGeom>
          <a:ln w="12700"/>
        </p:spPr>
      </p:pic>
      <p:pic>
        <p:nvPicPr>
          <p:cNvPr id="51" name="Endorse_Logo-1600x800.png" descr="Endorse_Logo-1600x800.png"/>
          <p:cNvPicPr>
            <a:picLocks noChangeAspect="1"/>
          </p:cNvPicPr>
          <p:nvPr/>
        </p:nvPicPr>
        <p:blipFill>
          <a:blip r:embed="rId4">
            <a:extLst/>
          </a:blip>
          <a:srcRect l="11952" t="31301" r="12379" b="33695"/>
          <a:stretch>
            <a:fillRect/>
          </a:stretch>
        </p:blipFill>
        <p:spPr>
          <a:xfrm>
            <a:off x="333980" y="2772416"/>
            <a:ext cx="2771198" cy="640943"/>
          </a:xfrm>
          <a:prstGeom prst="rect">
            <a:avLst/>
          </a:prstGeom>
          <a:ln w="12700"/>
        </p:spPr>
      </p:pic>
      <p:pic>
        <p:nvPicPr>
          <p:cNvPr id="52" name="logo_univ_2014_CMJN.tif" descr="logo_univ_2014_CMJN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44175" y="6279714"/>
            <a:ext cx="2379408" cy="1408726"/>
          </a:xfrm>
          <a:prstGeom prst="rect">
            <a:avLst/>
          </a:prstGeom>
          <a:ln w="12700"/>
        </p:spPr>
      </p:pic>
      <p:pic>
        <p:nvPicPr>
          <p:cNvPr id="53" name="SINGULAR1.png" descr="SINGULAR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59435" y="6931541"/>
            <a:ext cx="2602989" cy="619512"/>
          </a:xfrm>
          <a:prstGeom prst="rect">
            <a:avLst/>
          </a:prstGeom>
          <a:ln w="12700"/>
        </p:spPr>
      </p:pic>
      <p:pic>
        <p:nvPicPr>
          <p:cNvPr id="54" name="University_of_Cyprus_en.jpg" descr="University_of_Cyprus_en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40243" y="6611653"/>
            <a:ext cx="2914469" cy="1259288"/>
          </a:xfrm>
          <a:prstGeom prst="rect">
            <a:avLst/>
          </a:prstGeom>
          <a:ln w="12700"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nterval Arithmet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Interval Arithmetic</a:t>
            </a:r>
          </a:p>
        </p:txBody>
      </p:sp>
      <p:pic>
        <p:nvPicPr>
          <p:cNvPr id="94" name="eq100.png" descr="eq1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0511" y="1856088"/>
            <a:ext cx="9703778" cy="6525603"/>
          </a:xfrm>
          <a:prstGeom prst="rect">
            <a:avLst/>
          </a:prstGeom>
          <a:ln w="12700"/>
        </p:spPr>
      </p:pic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nterval Arithmet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Interval Arithmetic</a:t>
            </a:r>
          </a:p>
        </p:txBody>
      </p:sp>
      <p:pic>
        <p:nvPicPr>
          <p:cNvPr id="98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559" y="1387722"/>
            <a:ext cx="10847533" cy="7442201"/>
          </a:xfrm>
          <a:prstGeom prst="rect">
            <a:avLst/>
          </a:prstGeom>
          <a:ln w="12700"/>
        </p:spPr>
      </p:pic>
      <p:sp>
        <p:nvSpPr>
          <p:cNvPr id="99" name="y = sin(x)"/>
          <p:cNvSpPr txBox="1"/>
          <p:nvPr/>
        </p:nvSpPr>
        <p:spPr>
          <a:xfrm>
            <a:off x="9804400" y="2387600"/>
            <a:ext cx="2476500" cy="496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y = sin(x)</a:t>
            </a:r>
          </a:p>
        </p:txBody>
      </p:sp>
      <p:sp>
        <p:nvSpPr>
          <p:cNvPr id="100" name="x"/>
          <p:cNvSpPr txBox="1"/>
          <p:nvPr/>
        </p:nvSpPr>
        <p:spPr>
          <a:xfrm>
            <a:off x="11544300" y="5676900"/>
            <a:ext cx="457200" cy="496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101" name="y"/>
          <p:cNvSpPr txBox="1"/>
          <p:nvPr/>
        </p:nvSpPr>
        <p:spPr>
          <a:xfrm>
            <a:off x="4927600" y="1892300"/>
            <a:ext cx="457200" cy="496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y</a:t>
            </a:r>
          </a:p>
        </p:txBody>
      </p:sp>
      <p:sp>
        <p:nvSpPr>
          <p:cNvPr id="102" name="[x]"/>
          <p:cNvSpPr txBox="1"/>
          <p:nvPr/>
        </p:nvSpPr>
        <p:spPr>
          <a:xfrm>
            <a:off x="7721600" y="5892800"/>
            <a:ext cx="723900" cy="6223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[x]</a:t>
            </a:r>
          </a:p>
        </p:txBody>
      </p:sp>
      <p:sp>
        <p:nvSpPr>
          <p:cNvPr id="103" name="[y]"/>
          <p:cNvSpPr txBox="1"/>
          <p:nvPr/>
        </p:nvSpPr>
        <p:spPr>
          <a:xfrm>
            <a:off x="3111500" y="4559300"/>
            <a:ext cx="723900" cy="622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[y]</a:t>
            </a:r>
          </a:p>
        </p:txBody>
      </p:sp>
      <p:sp>
        <p:nvSpPr>
          <p:cNvPr id="10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29914" y="8991117"/>
            <a:ext cx="385367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nterval Arithmet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Interval Arithmetic</a:t>
            </a:r>
          </a:p>
        </p:txBody>
      </p:sp>
      <p:pic>
        <p:nvPicPr>
          <p:cNvPr id="107" name="pp.png" descr="p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3231" y="1621767"/>
            <a:ext cx="6260095" cy="7214503"/>
          </a:xfrm>
          <a:prstGeom prst="rect">
            <a:avLst/>
          </a:prstGeom>
          <a:ln w="12700"/>
        </p:spPr>
      </p:pic>
      <p:sp>
        <p:nvSpPr>
          <p:cNvPr id="108" name="(x-2)(x+3)"/>
          <p:cNvSpPr txBox="1"/>
          <p:nvPr/>
        </p:nvSpPr>
        <p:spPr>
          <a:xfrm>
            <a:off x="6908800" y="7137400"/>
            <a:ext cx="1778000" cy="4064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(x-2)(x+3)</a:t>
            </a:r>
          </a:p>
        </p:txBody>
      </p:sp>
      <p:sp>
        <p:nvSpPr>
          <p:cNvPr id="10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29914" y="8991117"/>
            <a:ext cx="385367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et Inver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Set Inversion </a:t>
            </a:r>
          </a:p>
        </p:txBody>
      </p:sp>
      <p:sp>
        <p:nvSpPr>
          <p:cNvPr id="112" name="Set Inversion via Interval Analysis SIVIA (Jaulin et al., 93)…"/>
          <p:cNvSpPr txBox="1"/>
          <p:nvPr/>
        </p:nvSpPr>
        <p:spPr>
          <a:xfrm>
            <a:off x="298450" y="1366217"/>
            <a:ext cx="1240790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0">
              <a:spcBef>
                <a:spcPts val="700"/>
              </a:spcBef>
              <a:buClr>
                <a:srgbClr val="FFD300"/>
              </a:buClr>
              <a:buSzPct val="100000"/>
              <a:buChar char=""/>
              <a:defRPr>
                <a:uFill>
                  <a:solidFill>
                    <a:srgbClr val="0329D6"/>
                  </a:solidFill>
                </a:uFill>
              </a:defRPr>
            </a:pPr>
            <a:r>
              <a:t> Set Inversion via Interval Analysis </a:t>
            </a:r>
            <a:r>
              <a:rPr b="1"/>
              <a:t>SIVIA (Jaulin et al., 93)</a:t>
            </a:r>
          </a:p>
          <a:p>
            <a:pPr marL="457200" lvl="1" indent="0">
              <a:spcBef>
                <a:spcPts val="700"/>
              </a:spcBef>
              <a:buClr>
                <a:srgbClr val="FFD300"/>
              </a:buClr>
              <a:buSzPct val="100000"/>
              <a:buChar char=""/>
              <a:defRPr>
                <a:uFill>
                  <a:solidFill>
                    <a:srgbClr val="0329D6"/>
                  </a:solidFill>
                </a:uFill>
              </a:defRPr>
            </a:pPr>
            <a:r>
              <a:t> </a:t>
            </a:r>
            <a:r>
              <a:rPr b="1"/>
              <a:t>Inclusion test. Branch-&amp;-Prune. Branch-&amp;-Bound</a:t>
            </a:r>
          </a:p>
        </p:txBody>
      </p:sp>
      <p:pic>
        <p:nvPicPr>
          <p:cNvPr id="113" name="pg_0010.pdf" descr="pg_0010.pdf"/>
          <p:cNvPicPr>
            <a:picLocks noChangeAspect="1"/>
          </p:cNvPicPr>
          <p:nvPr/>
        </p:nvPicPr>
        <p:blipFill>
          <a:blip r:embed="rId2">
            <a:extLst/>
          </a:blip>
          <a:srcRect l="8007" t="23697" r="8203" b="5208"/>
          <a:stretch>
            <a:fillRect/>
          </a:stretch>
        </p:blipFill>
        <p:spPr>
          <a:xfrm>
            <a:off x="2695125" y="2682295"/>
            <a:ext cx="9679215" cy="615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"/>
          <p:cNvSpPr/>
          <p:nvPr/>
        </p:nvSpPr>
        <p:spPr>
          <a:xfrm>
            <a:off x="6900639" y="5764931"/>
            <a:ext cx="5461001" cy="3060701"/>
          </a:xfrm>
          <a:prstGeom prst="rect">
            <a:avLst/>
          </a:prstGeom>
          <a:solidFill>
            <a:srgbClr val="D6D7FF"/>
          </a:solidFill>
          <a:ln w="12700"/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854508" y="8991117"/>
            <a:ext cx="536179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6894289" y="2682294"/>
            <a:ext cx="5473701" cy="6159501"/>
          </a:xfrm>
          <a:prstGeom prst="rect">
            <a:avLst/>
          </a:prstGeom>
          <a:solidFill>
            <a:srgbClr val="D6D7FF"/>
          </a:solidFill>
          <a:ln w="12700"/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17" name="VENFG85.jpg" descr="VENFG8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8426" y="5769130"/>
            <a:ext cx="3937640" cy="3052304"/>
          </a:xfrm>
          <a:prstGeom prst="rect">
            <a:avLst/>
          </a:prstGeom>
          <a:ln w="12700"/>
        </p:spPr>
      </p:pic>
      <p:sp>
        <p:nvSpPr>
          <p:cNvPr id="118" name="Rectangle"/>
          <p:cNvSpPr/>
          <p:nvPr/>
        </p:nvSpPr>
        <p:spPr>
          <a:xfrm>
            <a:off x="2696117" y="4257095"/>
            <a:ext cx="9110539" cy="4584701"/>
          </a:xfrm>
          <a:prstGeom prst="rect">
            <a:avLst/>
          </a:prstGeom>
          <a:solidFill>
            <a:srgbClr val="D6D7FF"/>
          </a:solidFill>
          <a:ln w="12700"/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4" animBg="1" advAuto="0"/>
      <p:bldP spid="116" grpId="2" animBg="1" advAuto="0"/>
      <p:bldP spid="117" grpId="3" animBg="1" advAuto="0"/>
      <p:bldP spid="118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onstraint Satisfaction Proble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Constraint Satisfaction Problems</a:t>
            </a:r>
          </a:p>
        </p:txBody>
      </p:sp>
      <p:sp>
        <p:nvSpPr>
          <p:cNvPr id="121" name="F. Rossi, et al. (Eds.),  Handbook of Constraint Programming, Elsevier, 2006.…"/>
          <p:cNvSpPr txBox="1">
            <a:spLocks noGrp="1"/>
          </p:cNvSpPr>
          <p:nvPr>
            <p:ph type="body" sz="half" idx="1"/>
          </p:nvPr>
        </p:nvSpPr>
        <p:spPr>
          <a:xfrm>
            <a:off x="236784" y="1621767"/>
            <a:ext cx="12414092" cy="2060436"/>
          </a:xfrm>
          <a:prstGeom prst="rect">
            <a:avLst/>
          </a:prstGeom>
        </p:spPr>
        <p:txBody>
          <a:bodyPr/>
          <a:lstStyle/>
          <a:p>
            <a:pPr marL="383540" indent="-342900">
              <a:defRPr sz="3300"/>
            </a:pPr>
            <a:r>
              <a:t>F. Rossi, et al. (Eds.), </a:t>
            </a:r>
            <a:br/>
            <a:r>
              <a:t>Handbook of Constraint Programming, Elsevier, 2006. </a:t>
            </a:r>
          </a:p>
          <a:p>
            <a:pPr marL="383540" indent="-342900">
              <a:defRPr sz="3300"/>
            </a:pPr>
            <a:r>
              <a:t>L. Jaulin, et al., Applied Interval Analysis, Springer-Verlag, 2001</a:t>
            </a:r>
          </a:p>
        </p:txBody>
      </p:sp>
      <p:sp>
        <p:nvSpPr>
          <p:cNvPr id="1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123" name="pg_0016.pdf" descr="pg_0016.pdf"/>
          <p:cNvPicPr>
            <a:picLocks/>
          </p:cNvPicPr>
          <p:nvPr/>
        </p:nvPicPr>
        <p:blipFill>
          <a:blip r:embed="rId2">
            <a:extLst/>
          </a:blip>
          <a:srcRect l="193" t="28125" r="975" b="22135"/>
          <a:stretch>
            <a:fillRect/>
          </a:stretch>
        </p:blipFill>
        <p:spPr>
          <a:xfrm>
            <a:off x="-53905" y="3683210"/>
            <a:ext cx="12852401" cy="485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umerical Constraint Satisfaction Proble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Numerical Constraint Satisfaction Problems</a:t>
            </a:r>
          </a:p>
        </p:txBody>
      </p:sp>
      <p:sp>
        <p:nvSpPr>
          <p:cNvPr id="126" name="Complexity.  Solving numerical CSP is in theory NP-hard.  Actual time complexity is generally tractable:  successful applications i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Complexity</a:t>
            </a:r>
            <a:r>
              <a:t>. </a:t>
            </a:r>
            <a:br/>
            <a:r>
              <a:t>Solving numerical CSP is in theory NP-hard. </a:t>
            </a:r>
            <a:br/>
            <a:r>
              <a:t>Actual time complexity is generally </a:t>
            </a:r>
            <a:r>
              <a:rPr b="1"/>
              <a:t>tractable</a:t>
            </a:r>
            <a:r>
              <a:t>: </a:t>
            </a:r>
            <a:br/>
            <a:r>
              <a:t>successful applications in</a:t>
            </a:r>
          </a:p>
          <a:p>
            <a:pPr lvl="1"/>
            <a:r>
              <a:t> operation research, scheduling and planning, </a:t>
            </a:r>
            <a:br/>
            <a:r>
              <a:t>vehicle routing, component configuration, networks, </a:t>
            </a:r>
            <a:br/>
            <a:r>
              <a:t>and bioinformatics.</a:t>
            </a:r>
          </a:p>
          <a:p>
            <a:pPr lvl="1"/>
            <a:endParaRPr/>
          </a:p>
          <a:p>
            <a:r>
              <a:t> </a:t>
            </a:r>
            <a:r>
              <a:rPr b="1"/>
              <a:t>Interval &amp; CSP solving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toolboxes</a:t>
            </a:r>
          </a:p>
          <a:p>
            <a:pPr lvl="1"/>
            <a:r>
              <a:rPr b="1"/>
              <a:t>IBEX.   (</a:t>
            </a:r>
            <a:r>
              <a:rPr b="1" u="sng">
                <a:hlinkClick r:id="rId2"/>
              </a:rPr>
              <a:t>ibex-lib.org</a:t>
            </a:r>
            <a:r>
              <a:rPr b="1"/>
              <a:t>) (Chabert &amp; Jaulin, 2009)</a:t>
            </a:r>
            <a:br/>
            <a:r>
              <a:t>C++ library for constraint processing over real numbers. </a:t>
            </a:r>
            <a:br/>
            <a:r>
              <a:t>… </a:t>
            </a:r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Bounded-error estimation in presence of data outlier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r>
              <a:t>Bounded-error estimation in presence of data outliers</a:t>
            </a:r>
          </a:p>
        </p:txBody>
      </p:sp>
      <p:sp>
        <p:nvSpPr>
          <p:cNvPr id="1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et-membership Estimation  with outli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46239" marR="46239" defTabSz="1036319">
              <a:lnSpc>
                <a:spcPct val="100000"/>
              </a:lnSpc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Set-membership Estimation</a:t>
            </a:r>
            <a:br/>
            <a:r>
              <a:t> with outliers</a:t>
            </a:r>
          </a:p>
        </p:txBody>
      </p:sp>
      <p:sp>
        <p:nvSpPr>
          <p:cNvPr id="134" name="q-Relaxed intersectio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q-Relaxed intersection</a:t>
            </a:r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36" name="aee.tiff" descr="ae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795" y="2697359"/>
            <a:ext cx="11577001" cy="5456614"/>
          </a:xfrm>
          <a:prstGeom prst="rect">
            <a:avLst/>
          </a:prstGeom>
          <a:ln w="12700"/>
        </p:spPr>
      </p:pic>
      <p:sp>
        <p:nvSpPr>
          <p:cNvPr id="137" name="Rectangle"/>
          <p:cNvSpPr/>
          <p:nvPr/>
        </p:nvSpPr>
        <p:spPr>
          <a:xfrm>
            <a:off x="5199137" y="2496903"/>
            <a:ext cx="7106823" cy="53751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" name="Rectangle"/>
          <p:cNvSpPr/>
          <p:nvPr/>
        </p:nvSpPr>
        <p:spPr>
          <a:xfrm>
            <a:off x="1433088" y="6939619"/>
            <a:ext cx="6292187" cy="11335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" name="Rectangle"/>
          <p:cNvSpPr/>
          <p:nvPr/>
        </p:nvSpPr>
        <p:spPr>
          <a:xfrm>
            <a:off x="188558" y="1621767"/>
            <a:ext cx="6292187" cy="11335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2" animBg="1" advAuto="0"/>
      <p:bldP spid="138" grpId="3" animBg="1" advAuto="0"/>
      <p:bldP spid="139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lgorithm for q-Relaxed intersection  (Jaulin, 2009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 marL="45083" marR="45083" defTabSz="1010411">
              <a:lnSpc>
                <a:spcPct val="100000"/>
              </a:lnSpc>
              <a:defRPr sz="3900"/>
            </a:pPr>
            <a:r>
              <a:t>Algorithm for q-Relaxed intersection</a:t>
            </a:r>
            <a:br/>
            <a:r>
              <a:t> (Jaulin, 2009)</a:t>
            </a:r>
          </a:p>
        </p:txBody>
      </p:sp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143" name="af.tiff" descr="af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65" y="1856088"/>
            <a:ext cx="12192870" cy="7156442"/>
          </a:xfrm>
          <a:prstGeom prst="rect">
            <a:avLst/>
          </a:prstGeom>
          <a:ln w="12700"/>
        </p:spPr>
      </p:pic>
      <p:sp>
        <p:nvSpPr>
          <p:cNvPr id="144" name="Rectangle"/>
          <p:cNvSpPr/>
          <p:nvPr/>
        </p:nvSpPr>
        <p:spPr>
          <a:xfrm>
            <a:off x="736600" y="5469466"/>
            <a:ext cx="11711186" cy="3454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" name="Rectangle"/>
          <p:cNvSpPr/>
          <p:nvPr/>
        </p:nvSpPr>
        <p:spPr>
          <a:xfrm>
            <a:off x="8564695" y="1868788"/>
            <a:ext cx="4258072" cy="36116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" name="Rectangle"/>
          <p:cNvSpPr/>
          <p:nvPr/>
        </p:nvSpPr>
        <p:spPr>
          <a:xfrm>
            <a:off x="8564695" y="5548279"/>
            <a:ext cx="4258072" cy="3454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1000" fill="hold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1000" fill="hold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6" dur="1000" fill="hold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2" animBg="1" advAuto="0"/>
      <p:bldP spid="145" grpId="1" animBg="1" advAuto="0"/>
      <p:bldP spid="146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Infrastructure-Based Localisation Techniques  with Interval Data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Infrastructure-Based</a:t>
            </a:r>
            <a:r>
              <a:t> Localisation Techniques </a:t>
            </a:r>
            <a:br/>
            <a:r>
              <a:t>with Interval Data</a:t>
            </a:r>
          </a:p>
        </p:txBody>
      </p:sp>
      <p:sp>
        <p:nvSpPr>
          <p:cNvPr id="1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Motivation and Background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r>
              <a:t>Motivation and Background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2437" y="8991117"/>
            <a:ext cx="340321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xample #1.  Robot localisation via ToF-based Multilater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Example #1. </a:t>
            </a:r>
            <a:br/>
            <a:r>
              <a:t>Robot localisation via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ToF-based Multilateration</a:t>
            </a:r>
          </a:p>
          <a:p>
            <a:pPr lvl="1"/>
            <a:r>
              <a:t> Can measure the distance to a beacon</a:t>
            </a:r>
          </a:p>
          <a:p>
            <a:pPr lvl="1"/>
            <a:r>
              <a:t> ToF. </a:t>
            </a:r>
            <a:r>
              <a:rPr b="1"/>
              <a:t>Time of Flight</a:t>
            </a:r>
          </a:p>
          <a:p>
            <a:pPr lvl="1"/>
            <a:r>
              <a:rPr b="1"/>
              <a:t> Bounded-error </a:t>
            </a:r>
            <a:r>
              <a:t>framework</a:t>
            </a:r>
            <a:br>
              <a:rPr b="1"/>
            </a:br>
            <a:endParaRPr b="1"/>
          </a:p>
        </p:txBody>
      </p:sp>
      <p:sp>
        <p:nvSpPr>
          <p:cNvPr id="1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54" name="Robust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Robust Localization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157" name="INT1.tiff" descr="INT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7986" y="1525640"/>
            <a:ext cx="8343939" cy="7317634"/>
          </a:xfrm>
          <a:prstGeom prst="rect">
            <a:avLst/>
          </a:prstGeom>
          <a:ln w="12700"/>
        </p:spPr>
      </p:pic>
      <p:sp>
        <p:nvSpPr>
          <p:cNvPr id="158" name="TOF…"/>
          <p:cNvSpPr txBox="1"/>
          <p:nvPr/>
        </p:nvSpPr>
        <p:spPr>
          <a:xfrm>
            <a:off x="288995" y="1905000"/>
            <a:ext cx="12407901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TOF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1 beacon</a:t>
            </a:r>
          </a:p>
        </p:txBody>
      </p:sp>
      <p:sp>
        <p:nvSpPr>
          <p:cNvPr id="159" name="Figures obtained using PYIBEX tool.  benensta.github.io/pyIbex"/>
          <p:cNvSpPr txBox="1"/>
          <p:nvPr/>
        </p:nvSpPr>
        <p:spPr>
          <a:xfrm>
            <a:off x="167813" y="7926461"/>
            <a:ext cx="3305057" cy="96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Figures obtained using</a:t>
            </a:r>
            <a:br/>
            <a:r>
              <a:t>PYIBEX tool. </a:t>
            </a:r>
            <a:br/>
            <a:r>
              <a:t>benensta.github.io/pyIbex</a:t>
            </a:r>
          </a:p>
        </p:txBody>
      </p:sp>
      <p:sp>
        <p:nvSpPr>
          <p:cNvPr id="160" name="Cercle"/>
          <p:cNvSpPr/>
          <p:nvPr/>
        </p:nvSpPr>
        <p:spPr>
          <a:xfrm>
            <a:off x="7354330" y="6399171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1" name="Robust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Robust Localization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164" name="INT2.tiff" descr="INT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5937" y="1525123"/>
            <a:ext cx="8345119" cy="7318669"/>
          </a:xfrm>
          <a:prstGeom prst="rect">
            <a:avLst/>
          </a:prstGeom>
          <a:ln w="12700"/>
        </p:spPr>
      </p:pic>
      <p:sp>
        <p:nvSpPr>
          <p:cNvPr id="165" name="TOF…"/>
          <p:cNvSpPr txBox="1"/>
          <p:nvPr/>
        </p:nvSpPr>
        <p:spPr>
          <a:xfrm>
            <a:off x="288995" y="1905000"/>
            <a:ext cx="12407901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TOF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2 beacons</a:t>
            </a:r>
          </a:p>
        </p:txBody>
      </p:sp>
      <p:sp>
        <p:nvSpPr>
          <p:cNvPr id="166" name="Figures obtained using PYIBEX tool.  benensta.github.io/pyIbex"/>
          <p:cNvSpPr txBox="1"/>
          <p:nvPr/>
        </p:nvSpPr>
        <p:spPr>
          <a:xfrm>
            <a:off x="167813" y="7926461"/>
            <a:ext cx="3305057" cy="96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Figures obtained using</a:t>
            </a:r>
            <a:br/>
            <a:r>
              <a:t>PYIBEX tool. </a:t>
            </a:r>
            <a:br/>
            <a:r>
              <a:t>benensta.github.io/pyIbex</a:t>
            </a:r>
          </a:p>
        </p:txBody>
      </p:sp>
      <p:sp>
        <p:nvSpPr>
          <p:cNvPr id="167" name="Cercle"/>
          <p:cNvSpPr/>
          <p:nvPr/>
        </p:nvSpPr>
        <p:spPr>
          <a:xfrm>
            <a:off x="9622801" y="6399171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8" name="Cercle"/>
          <p:cNvSpPr/>
          <p:nvPr/>
        </p:nvSpPr>
        <p:spPr>
          <a:xfrm>
            <a:off x="7354330" y="6399171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9" name="Robust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Robust Localization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172" name="INT3.tiff" descr="INT3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2346" y="1527054"/>
            <a:ext cx="8340714" cy="7314806"/>
          </a:xfrm>
          <a:prstGeom prst="rect">
            <a:avLst/>
          </a:prstGeom>
          <a:ln w="12700"/>
        </p:spPr>
      </p:pic>
      <p:sp>
        <p:nvSpPr>
          <p:cNvPr id="173" name="TOF…"/>
          <p:cNvSpPr txBox="1"/>
          <p:nvPr/>
        </p:nvSpPr>
        <p:spPr>
          <a:xfrm>
            <a:off x="288995" y="1905000"/>
            <a:ext cx="12407901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TOF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4 beacons</a:t>
            </a:r>
          </a:p>
        </p:txBody>
      </p:sp>
      <p:sp>
        <p:nvSpPr>
          <p:cNvPr id="174" name="Figures obtained using PYIBEX tool.  benensta.github.io/pyIbex"/>
          <p:cNvSpPr txBox="1"/>
          <p:nvPr/>
        </p:nvSpPr>
        <p:spPr>
          <a:xfrm>
            <a:off x="167813" y="7926461"/>
            <a:ext cx="3305057" cy="96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Figures obtained using</a:t>
            </a:r>
            <a:br/>
            <a:r>
              <a:t>PYIBEX tool. </a:t>
            </a:r>
            <a:br/>
            <a:r>
              <a:t>benensta.github.io/pyIbex</a:t>
            </a:r>
          </a:p>
        </p:txBody>
      </p:sp>
      <p:sp>
        <p:nvSpPr>
          <p:cNvPr id="175" name="Cercle"/>
          <p:cNvSpPr/>
          <p:nvPr/>
        </p:nvSpPr>
        <p:spPr>
          <a:xfrm>
            <a:off x="7354330" y="4466360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6" name="Cercle"/>
          <p:cNvSpPr/>
          <p:nvPr/>
        </p:nvSpPr>
        <p:spPr>
          <a:xfrm>
            <a:off x="9622801" y="4466360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7" name="Cercle"/>
          <p:cNvSpPr/>
          <p:nvPr/>
        </p:nvSpPr>
        <p:spPr>
          <a:xfrm>
            <a:off x="9622801" y="6399171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8" name="Cercle"/>
          <p:cNvSpPr/>
          <p:nvPr/>
        </p:nvSpPr>
        <p:spPr>
          <a:xfrm>
            <a:off x="7354330" y="6399171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9" name="Étoile"/>
          <p:cNvSpPr/>
          <p:nvPr/>
        </p:nvSpPr>
        <p:spPr>
          <a:xfrm>
            <a:off x="7746020" y="5718680"/>
            <a:ext cx="432391" cy="41122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" name="Robust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Robust Localization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183" name="INT4.tiff" descr="INT4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7844" y="1524370"/>
            <a:ext cx="8346835" cy="7320175"/>
          </a:xfrm>
          <a:prstGeom prst="rect">
            <a:avLst/>
          </a:prstGeom>
          <a:ln w="12700"/>
        </p:spPr>
      </p:pic>
      <p:sp>
        <p:nvSpPr>
          <p:cNvPr id="184" name="TOF…"/>
          <p:cNvSpPr txBox="1"/>
          <p:nvPr/>
        </p:nvSpPr>
        <p:spPr>
          <a:xfrm>
            <a:off x="288995" y="1905000"/>
            <a:ext cx="12407901" cy="2048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TOF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4 beacons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1 corrupted</a:t>
            </a:r>
          </a:p>
        </p:txBody>
      </p:sp>
      <p:sp>
        <p:nvSpPr>
          <p:cNvPr id="185" name="Figures obtained using PYIBEX tool.  benensta.github.io/pyIbex"/>
          <p:cNvSpPr txBox="1"/>
          <p:nvPr/>
        </p:nvSpPr>
        <p:spPr>
          <a:xfrm>
            <a:off x="167813" y="7926461"/>
            <a:ext cx="3305057" cy="96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Figures obtained using</a:t>
            </a:r>
            <a:br/>
            <a:r>
              <a:t>PYIBEX tool. </a:t>
            </a:r>
            <a:br/>
            <a:r>
              <a:t>benensta.github.io/pyIbex</a:t>
            </a:r>
          </a:p>
        </p:txBody>
      </p:sp>
      <p:sp>
        <p:nvSpPr>
          <p:cNvPr id="186" name="Cercle"/>
          <p:cNvSpPr/>
          <p:nvPr/>
        </p:nvSpPr>
        <p:spPr>
          <a:xfrm>
            <a:off x="7354330" y="4466360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7" name="Cercle"/>
          <p:cNvSpPr/>
          <p:nvPr/>
        </p:nvSpPr>
        <p:spPr>
          <a:xfrm>
            <a:off x="9622801" y="4466360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8" name="Cercle"/>
          <p:cNvSpPr/>
          <p:nvPr/>
        </p:nvSpPr>
        <p:spPr>
          <a:xfrm>
            <a:off x="9622801" y="6399171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9" name="Cercle"/>
          <p:cNvSpPr/>
          <p:nvPr/>
        </p:nvSpPr>
        <p:spPr>
          <a:xfrm>
            <a:off x="7354330" y="6399171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0" name="Robust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Robust Localization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93" name="TOF…"/>
          <p:cNvSpPr txBox="1"/>
          <p:nvPr/>
        </p:nvSpPr>
        <p:spPr>
          <a:xfrm>
            <a:off x="288995" y="1905000"/>
            <a:ext cx="12407901" cy="2048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TOF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1-relaxed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Intersection</a:t>
            </a:r>
          </a:p>
        </p:txBody>
      </p:sp>
      <p:sp>
        <p:nvSpPr>
          <p:cNvPr id="194" name="Figures obtained using PYIBEX tool.  benensta.github.io/pyIbex"/>
          <p:cNvSpPr txBox="1"/>
          <p:nvPr/>
        </p:nvSpPr>
        <p:spPr>
          <a:xfrm>
            <a:off x="167813" y="7926461"/>
            <a:ext cx="3305057" cy="96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Figures obtained using</a:t>
            </a:r>
            <a:br/>
            <a:r>
              <a:t>PYIBEX tool. </a:t>
            </a:r>
            <a:br/>
            <a:r>
              <a:t>benensta.github.io/pyIbex</a:t>
            </a:r>
          </a:p>
        </p:txBody>
      </p:sp>
      <p:grpSp>
        <p:nvGrpSpPr>
          <p:cNvPr id="200" name="Groupe"/>
          <p:cNvGrpSpPr/>
          <p:nvPr/>
        </p:nvGrpSpPr>
        <p:grpSpPr>
          <a:xfrm>
            <a:off x="4621093" y="1524000"/>
            <a:ext cx="8347678" cy="7320915"/>
            <a:chOff x="0" y="0"/>
            <a:chExt cx="8347677" cy="7320914"/>
          </a:xfrm>
        </p:grpSpPr>
        <p:pic>
          <p:nvPicPr>
            <p:cNvPr id="195" name="INT41.tiff" descr="INT41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7678" cy="732091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96" name="Cercle"/>
            <p:cNvSpPr/>
            <p:nvPr/>
          </p:nvSpPr>
          <p:spPr>
            <a:xfrm>
              <a:off x="2733237" y="2942360"/>
              <a:ext cx="89913" cy="8991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" name="Cercle"/>
            <p:cNvSpPr/>
            <p:nvPr/>
          </p:nvSpPr>
          <p:spPr>
            <a:xfrm>
              <a:off x="5001708" y="2942360"/>
              <a:ext cx="89914" cy="8991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" name="Cercle"/>
            <p:cNvSpPr/>
            <p:nvPr/>
          </p:nvSpPr>
          <p:spPr>
            <a:xfrm>
              <a:off x="5001708" y="4875171"/>
              <a:ext cx="89914" cy="8991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" name="Cercle"/>
            <p:cNvSpPr/>
            <p:nvPr/>
          </p:nvSpPr>
          <p:spPr>
            <a:xfrm>
              <a:off x="2733237" y="4875171"/>
              <a:ext cx="89913" cy="8991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01" name="Robust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Robust Localization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7734 -0.153311" pathEditMode="relative">
                                      <p:cBhvr>
                                        <p:cTn id="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204" name="TOF…"/>
          <p:cNvSpPr txBox="1"/>
          <p:nvPr/>
        </p:nvSpPr>
        <p:spPr>
          <a:xfrm>
            <a:off x="288995" y="1905000"/>
            <a:ext cx="12407901" cy="354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TOF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1-relaxed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Intersection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endParaRPr/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Spurious datum</a:t>
            </a:r>
            <a:br/>
            <a:r>
              <a:t>identified</a:t>
            </a:r>
          </a:p>
        </p:txBody>
      </p:sp>
      <p:pic>
        <p:nvPicPr>
          <p:cNvPr id="205" name="INT42.tiff" descr="INT4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1092" y="1524000"/>
            <a:ext cx="8347680" cy="7320915"/>
          </a:xfrm>
          <a:prstGeom prst="rect">
            <a:avLst/>
          </a:prstGeom>
          <a:ln w="12700"/>
        </p:spPr>
      </p:pic>
      <p:sp>
        <p:nvSpPr>
          <p:cNvPr id="206" name="Figures obtained using PYIBEX tool.  benensta.github.io/pyIbex"/>
          <p:cNvSpPr txBox="1"/>
          <p:nvPr/>
        </p:nvSpPr>
        <p:spPr>
          <a:xfrm>
            <a:off x="167813" y="7926461"/>
            <a:ext cx="3305057" cy="96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Figures obtained using</a:t>
            </a:r>
            <a:br/>
            <a:r>
              <a:t>PYIBEX tool. </a:t>
            </a:r>
            <a:br/>
            <a:r>
              <a:t>benensta.github.io/pyIbex</a:t>
            </a:r>
          </a:p>
        </p:txBody>
      </p:sp>
      <p:sp>
        <p:nvSpPr>
          <p:cNvPr id="207" name="Cercle"/>
          <p:cNvSpPr/>
          <p:nvPr/>
        </p:nvSpPr>
        <p:spPr>
          <a:xfrm>
            <a:off x="7354330" y="4466360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8" name="Cercle"/>
          <p:cNvSpPr/>
          <p:nvPr/>
        </p:nvSpPr>
        <p:spPr>
          <a:xfrm>
            <a:off x="9622801" y="4466360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9" name="Cercle"/>
          <p:cNvSpPr/>
          <p:nvPr/>
        </p:nvSpPr>
        <p:spPr>
          <a:xfrm>
            <a:off x="9622801" y="6399171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0" name="Cercle"/>
          <p:cNvSpPr/>
          <p:nvPr/>
        </p:nvSpPr>
        <p:spPr>
          <a:xfrm>
            <a:off x="7354330" y="6399171"/>
            <a:ext cx="89914" cy="899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1" name="Robust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Robust Localization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xample #2.  Robot localisation via TDoA Multilater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Example #2. </a:t>
            </a:r>
            <a:br/>
            <a:r>
              <a:t>Robot localisation via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TDoA Multilateration</a:t>
            </a:r>
          </a:p>
          <a:p>
            <a:pPr lvl="1"/>
            <a:r>
              <a:t> Can measure the distance </a:t>
            </a:r>
            <a:r>
              <a:rPr b="1"/>
              <a:t>difference</a:t>
            </a:r>
            <a:r>
              <a:t> to beacons</a:t>
            </a:r>
          </a:p>
          <a:p>
            <a:pPr lvl="1"/>
            <a:r>
              <a:t> TDoA. </a:t>
            </a:r>
            <a:r>
              <a:rPr b="1"/>
              <a:t>Time Difference of Arrival</a:t>
            </a:r>
          </a:p>
          <a:p>
            <a:pPr lvl="1"/>
            <a:r>
              <a:rPr b="1"/>
              <a:t> Bounded-error </a:t>
            </a:r>
            <a:r>
              <a:t>framework</a:t>
            </a:r>
            <a:br>
              <a:rPr b="1"/>
            </a:br>
            <a:endParaRPr b="1"/>
          </a:p>
        </p:txBody>
      </p:sp>
      <p:sp>
        <p:nvSpPr>
          <p:cNvPr id="2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215" name="Robust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Robust Localization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218" name="TDoA…"/>
          <p:cNvSpPr txBox="1"/>
          <p:nvPr/>
        </p:nvSpPr>
        <p:spPr>
          <a:xfrm>
            <a:off x="288995" y="1905000"/>
            <a:ext cx="12407901" cy="2048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TDoA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4 beacons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no corruption</a:t>
            </a:r>
          </a:p>
        </p:txBody>
      </p:sp>
      <p:sp>
        <p:nvSpPr>
          <p:cNvPr id="219" name="Figures obtained using PYIBEX tool.  benensta.github.io/pyIbex"/>
          <p:cNvSpPr txBox="1"/>
          <p:nvPr/>
        </p:nvSpPr>
        <p:spPr>
          <a:xfrm>
            <a:off x="167813" y="7926461"/>
            <a:ext cx="3305057" cy="96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Figures obtained using</a:t>
            </a:r>
            <a:br/>
            <a:r>
              <a:t>PYIBEX tool. </a:t>
            </a:r>
            <a:br/>
            <a:r>
              <a:t>benensta.github.io/pyIbex</a:t>
            </a:r>
          </a:p>
        </p:txBody>
      </p:sp>
      <p:pic>
        <p:nvPicPr>
          <p:cNvPr id="220" name="UNION.jpg" descr="UN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0113" y="1566265"/>
            <a:ext cx="8513040" cy="7278649"/>
          </a:xfrm>
          <a:prstGeom prst="rect">
            <a:avLst/>
          </a:prstGeom>
          <a:ln w="12700"/>
        </p:spPr>
      </p:pic>
      <p:pic>
        <p:nvPicPr>
          <p:cNvPr id="221" name="INTERSECT.jpg" descr="INTERSEC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0129" y="1558267"/>
            <a:ext cx="8531747" cy="7294645"/>
          </a:xfrm>
          <a:prstGeom prst="rect">
            <a:avLst/>
          </a:prstGeom>
          <a:ln w="12700"/>
        </p:spPr>
      </p:pic>
      <p:sp>
        <p:nvSpPr>
          <p:cNvPr id="222" name="Robust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Robust Localization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225" name="TDoA…"/>
          <p:cNvSpPr txBox="1"/>
          <p:nvPr/>
        </p:nvSpPr>
        <p:spPr>
          <a:xfrm>
            <a:off x="288995" y="1905000"/>
            <a:ext cx="12426810" cy="4456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TDoA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4 beacons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1 faulty synchroniz. </a:t>
            </a:r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endParaRPr/>
          </a:p>
          <a:p>
            <a:pPr marL="0">
              <a:spcBef>
                <a:spcPts val="700"/>
              </a:spcBef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3-relaxed intersection</a:t>
            </a:r>
          </a:p>
        </p:txBody>
      </p:sp>
      <p:sp>
        <p:nvSpPr>
          <p:cNvPr id="226" name="Figures obtained using PYIBEX tool.  benensta.github.io/pyIbex"/>
          <p:cNvSpPr txBox="1"/>
          <p:nvPr/>
        </p:nvSpPr>
        <p:spPr>
          <a:xfrm>
            <a:off x="167813" y="7926461"/>
            <a:ext cx="3305057" cy="96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Figures obtained using</a:t>
            </a:r>
            <a:br/>
            <a:r>
              <a:t>PYIBEX tool. </a:t>
            </a:r>
            <a:br/>
            <a:r>
              <a:t>benensta.github.io/pyIbex</a:t>
            </a:r>
          </a:p>
        </p:txBody>
      </p:sp>
      <p:pic>
        <p:nvPicPr>
          <p:cNvPr id="227" name="BUNION.jpg" descr="BUN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0758" y="1558267"/>
            <a:ext cx="8531749" cy="7294645"/>
          </a:xfrm>
          <a:prstGeom prst="rect">
            <a:avLst/>
          </a:prstGeom>
          <a:ln w="12700"/>
        </p:spPr>
      </p:pic>
      <p:pic>
        <p:nvPicPr>
          <p:cNvPr id="228" name="QRELAX.jpg" descr="QRELAX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8595" y="1554566"/>
            <a:ext cx="8536076" cy="7298346"/>
          </a:xfrm>
          <a:prstGeom prst="rect">
            <a:avLst/>
          </a:prstGeom>
          <a:ln w="12700"/>
        </p:spPr>
      </p:pic>
      <p:sp>
        <p:nvSpPr>
          <p:cNvPr id="229" name="Étoile"/>
          <p:cNvSpPr/>
          <p:nvPr/>
        </p:nvSpPr>
        <p:spPr>
          <a:xfrm>
            <a:off x="9346220" y="4220080"/>
            <a:ext cx="432391" cy="41122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" name="Robust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Robust Localization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  <p:bldP spid="229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Indoor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Indoor Localization</a:t>
            </a:r>
          </a:p>
        </p:txBody>
      </p:sp>
      <p:sp>
        <p:nvSpPr>
          <p:cNvPr id="61" name="People spend 80-90% of their time indoor. (USA Environmental Protection Agency 2011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People</a:t>
            </a:r>
            <a:r>
              <a:t> spend </a:t>
            </a:r>
            <a:r>
              <a:rPr b="1"/>
              <a:t>80-90%</a:t>
            </a:r>
            <a:r>
              <a:t> of their time </a:t>
            </a:r>
            <a:r>
              <a:rPr b="1"/>
              <a:t>indoor</a:t>
            </a:r>
            <a:r>
              <a:t>.</a:t>
            </a:r>
            <a:br/>
            <a:r>
              <a:t>(USA Environmental Protection Agency 2011). </a:t>
            </a:r>
          </a:p>
          <a:p>
            <a:r>
              <a:rPr b="1"/>
              <a:t>&gt;85% of data</a:t>
            </a:r>
            <a:r>
              <a:t> and </a:t>
            </a:r>
            <a:r>
              <a:rPr b="1"/>
              <a:t>70% of voice</a:t>
            </a:r>
            <a:r>
              <a:t> traffic originates from within buildings. (Nokia 2012).</a:t>
            </a:r>
          </a:p>
          <a:p>
            <a:endParaRPr/>
          </a:p>
          <a:p>
            <a:r>
              <a:t>Current trend are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Internet-based Indoor Navigation (IIN)</a:t>
            </a:r>
            <a:r>
              <a:t> services, based on </a:t>
            </a:r>
            <a:r>
              <a:rPr b="1"/>
              <a:t>measurements</a:t>
            </a:r>
            <a:r>
              <a:t> collected by </a:t>
            </a:r>
            <a:r>
              <a:rPr b="1"/>
              <a:t>smart </a:t>
            </a:r>
            <a:r>
              <a:t>and</a:t>
            </a:r>
            <a:r>
              <a:rPr b="1"/>
              <a:t> Internet of Thing (IoT) </a:t>
            </a:r>
            <a:r>
              <a:t>enabled </a:t>
            </a:r>
            <a:r>
              <a:rPr b="1"/>
              <a:t>devices. </a:t>
            </a:r>
          </a:p>
        </p:txBody>
      </p:sp>
      <p:sp>
        <p:nvSpPr>
          <p:cNvPr id="6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2437" y="8991117"/>
            <a:ext cx="340321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Infrastructure-Free Localization Techniques  with Interval Data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Infrastructure-Free</a:t>
            </a:r>
            <a:r>
              <a:t> Localization Techniques </a:t>
            </a:r>
            <a:br/>
            <a:r>
              <a:t>with Interval Data</a:t>
            </a:r>
          </a:p>
        </p:txBody>
      </p:sp>
      <p:sp>
        <p:nvSpPr>
          <p:cNvPr id="2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Interval Fingerprin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Interval Fingerprinting</a:t>
            </a:r>
          </a:p>
        </p:txBody>
      </p:sp>
      <p:sp>
        <p:nvSpPr>
          <p:cNvPr id="2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238" name="log7.pdf" descr="log7.pdf"/>
          <p:cNvPicPr>
            <a:picLocks noChangeAspect="1"/>
          </p:cNvPicPr>
          <p:nvPr/>
        </p:nvPicPr>
        <p:blipFill>
          <a:blip r:embed="rId2">
            <a:extLst/>
          </a:blip>
          <a:srcRect b="7370"/>
          <a:stretch>
            <a:fillRect/>
          </a:stretch>
        </p:blipFill>
        <p:spPr>
          <a:xfrm>
            <a:off x="156292" y="1469478"/>
            <a:ext cx="4419935" cy="7278542"/>
          </a:xfrm>
          <a:prstGeom prst="rect">
            <a:avLst/>
          </a:prstGeom>
          <a:ln w="12700"/>
        </p:spPr>
      </p:pic>
      <p:pic>
        <p:nvPicPr>
          <p:cNvPr id="239" name="IntervalFingerPrint.jpg" descr="IntervalFingerPri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4186" y="3414166"/>
            <a:ext cx="7112001" cy="5334001"/>
          </a:xfrm>
          <a:prstGeom prst="rect">
            <a:avLst/>
          </a:prstGeom>
          <a:ln w="12700"/>
        </p:spPr>
      </p:pic>
      <p:sp>
        <p:nvSpPr>
          <p:cNvPr id="240" name="Interval Radio-Map."/>
          <p:cNvSpPr txBox="1"/>
          <p:nvPr/>
        </p:nvSpPr>
        <p:spPr>
          <a:xfrm>
            <a:off x="8157123" y="2965796"/>
            <a:ext cx="5698248" cy="6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>
              <a:spcBef>
                <a:spcPts val="700"/>
              </a:spcBef>
              <a:defRPr sz="3800"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lvl1pPr>
          </a:lstStyle>
          <a:p>
            <a:r>
              <a:t>Interval Radio-Map. </a:t>
            </a:r>
          </a:p>
        </p:txBody>
      </p:sp>
      <p:pic>
        <p:nvPicPr>
          <p:cNvPr id="241" name="University_of_Cyprus_en.jpg" descr="University_of_Cyprus_e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4750" y="1432607"/>
            <a:ext cx="2925616" cy="1264103"/>
          </a:xfrm>
          <a:prstGeom prst="rect">
            <a:avLst/>
          </a:prstGeom>
          <a:ln w="12700"/>
        </p:spPr>
      </p:pic>
      <p:pic>
        <p:nvPicPr>
          <p:cNvPr id="242" name="anyplace.png" descr="anyplac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54023" y="2625091"/>
            <a:ext cx="2120901" cy="1358901"/>
          </a:xfrm>
          <a:prstGeom prst="rect">
            <a:avLst/>
          </a:prstGeom>
          <a:ln w="12700"/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WKNN &amp; Fingerpr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WKNN &amp; Fingerprints</a:t>
            </a:r>
          </a:p>
        </p:txBody>
      </p:sp>
      <p:sp>
        <p:nvSpPr>
          <p:cNvPr id="2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246" name="Ligne"/>
          <p:cNvSpPr/>
          <p:nvPr/>
        </p:nvSpPr>
        <p:spPr>
          <a:xfrm>
            <a:off x="901218" y="7748670"/>
            <a:ext cx="5392275" cy="1"/>
          </a:xfrm>
          <a:prstGeom prst="line">
            <a:avLst/>
          </a:prstGeom>
          <a:ln w="76200">
            <a:solidFill>
              <a:srgbClr val="0048AA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47" name="Ligne"/>
          <p:cNvSpPr/>
          <p:nvPr/>
        </p:nvSpPr>
        <p:spPr>
          <a:xfrm flipV="1">
            <a:off x="1278863" y="2741167"/>
            <a:ext cx="1" cy="5392276"/>
          </a:xfrm>
          <a:prstGeom prst="line">
            <a:avLst/>
          </a:prstGeom>
          <a:ln w="76200">
            <a:solidFill>
              <a:srgbClr val="0048AA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48" name="v1"/>
          <p:cNvSpPr txBox="1"/>
          <p:nvPr/>
        </p:nvSpPr>
        <p:spPr>
          <a:xfrm>
            <a:off x="5386337" y="7873926"/>
            <a:ext cx="601320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v1</a:t>
            </a:r>
          </a:p>
        </p:txBody>
      </p:sp>
      <p:sp>
        <p:nvSpPr>
          <p:cNvPr id="249" name="v2"/>
          <p:cNvSpPr txBox="1"/>
          <p:nvPr/>
        </p:nvSpPr>
        <p:spPr>
          <a:xfrm>
            <a:off x="604896" y="2939375"/>
            <a:ext cx="601320" cy="55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v2</a:t>
            </a:r>
          </a:p>
        </p:txBody>
      </p:sp>
      <p:sp>
        <p:nvSpPr>
          <p:cNvPr id="250" name="Étoile"/>
          <p:cNvSpPr/>
          <p:nvPr/>
        </p:nvSpPr>
        <p:spPr>
          <a:xfrm>
            <a:off x="3889064" y="5213360"/>
            <a:ext cx="335491" cy="296295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" name="Cercle"/>
          <p:cNvSpPr/>
          <p:nvPr/>
        </p:nvSpPr>
        <p:spPr>
          <a:xfrm>
            <a:off x="1816291" y="5794392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" name="Cercle"/>
          <p:cNvSpPr/>
          <p:nvPr/>
        </p:nvSpPr>
        <p:spPr>
          <a:xfrm>
            <a:off x="1644232" y="5394479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" name="Cercle"/>
          <p:cNvSpPr/>
          <p:nvPr/>
        </p:nvSpPr>
        <p:spPr>
          <a:xfrm>
            <a:off x="2280400" y="5401015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" name="Cercle"/>
          <p:cNvSpPr/>
          <p:nvPr/>
        </p:nvSpPr>
        <p:spPr>
          <a:xfrm>
            <a:off x="2848029" y="3914672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" name="Cercle"/>
          <p:cNvSpPr/>
          <p:nvPr/>
        </p:nvSpPr>
        <p:spPr>
          <a:xfrm>
            <a:off x="1644232" y="7164078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" name="Cercle"/>
          <p:cNvSpPr/>
          <p:nvPr/>
        </p:nvSpPr>
        <p:spPr>
          <a:xfrm>
            <a:off x="4277372" y="3914672"/>
            <a:ext cx="144756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" name="Cercle"/>
          <p:cNvSpPr/>
          <p:nvPr/>
        </p:nvSpPr>
        <p:spPr>
          <a:xfrm>
            <a:off x="3387686" y="3914672"/>
            <a:ext cx="144756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" name="Cercle"/>
          <p:cNvSpPr/>
          <p:nvPr/>
        </p:nvSpPr>
        <p:spPr>
          <a:xfrm>
            <a:off x="3280644" y="5392966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" name="Cercle"/>
          <p:cNvSpPr/>
          <p:nvPr/>
        </p:nvSpPr>
        <p:spPr>
          <a:xfrm>
            <a:off x="3387686" y="7294582"/>
            <a:ext cx="144756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" name="Cercle"/>
          <p:cNvSpPr/>
          <p:nvPr/>
        </p:nvSpPr>
        <p:spPr>
          <a:xfrm>
            <a:off x="2547811" y="6419822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" name="Cercle"/>
          <p:cNvSpPr/>
          <p:nvPr/>
        </p:nvSpPr>
        <p:spPr>
          <a:xfrm>
            <a:off x="5080015" y="7164078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" name="Cercle"/>
          <p:cNvSpPr/>
          <p:nvPr/>
        </p:nvSpPr>
        <p:spPr>
          <a:xfrm>
            <a:off x="4914898" y="4149571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" name="Cercle"/>
          <p:cNvSpPr/>
          <p:nvPr/>
        </p:nvSpPr>
        <p:spPr>
          <a:xfrm>
            <a:off x="3833797" y="5000246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" name="Cercle"/>
          <p:cNvSpPr/>
          <p:nvPr/>
        </p:nvSpPr>
        <p:spPr>
          <a:xfrm>
            <a:off x="4418288" y="5364927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5" name="Cercle"/>
          <p:cNvSpPr/>
          <p:nvPr/>
        </p:nvSpPr>
        <p:spPr>
          <a:xfrm>
            <a:off x="4277372" y="6419822"/>
            <a:ext cx="144756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" name="Fingerprints in Radio Map"/>
          <p:cNvSpPr txBox="1"/>
          <p:nvPr/>
        </p:nvSpPr>
        <p:spPr>
          <a:xfrm>
            <a:off x="940392" y="1993783"/>
            <a:ext cx="5184433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Fingerprints in Radio Map</a:t>
            </a:r>
          </a:p>
        </p:txBody>
      </p:sp>
      <p:sp>
        <p:nvSpPr>
          <p:cNvPr id="267" name="Ligne"/>
          <p:cNvSpPr/>
          <p:nvPr/>
        </p:nvSpPr>
        <p:spPr>
          <a:xfrm>
            <a:off x="7390917" y="7751679"/>
            <a:ext cx="5392276" cy="1"/>
          </a:xfrm>
          <a:prstGeom prst="line">
            <a:avLst/>
          </a:prstGeom>
          <a:ln w="76200">
            <a:solidFill>
              <a:srgbClr val="0048AA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8" name="Ligne"/>
          <p:cNvSpPr/>
          <p:nvPr/>
        </p:nvSpPr>
        <p:spPr>
          <a:xfrm flipV="1">
            <a:off x="7768563" y="2744177"/>
            <a:ext cx="1" cy="5392275"/>
          </a:xfrm>
          <a:prstGeom prst="line">
            <a:avLst/>
          </a:prstGeom>
          <a:ln w="76200">
            <a:solidFill>
              <a:srgbClr val="0048AA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x"/>
          <p:cNvSpPr txBox="1"/>
          <p:nvPr/>
        </p:nvSpPr>
        <p:spPr>
          <a:xfrm>
            <a:off x="11876037" y="7876935"/>
            <a:ext cx="375301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x</a:t>
            </a:r>
          </a:p>
        </p:txBody>
      </p:sp>
      <p:sp>
        <p:nvSpPr>
          <p:cNvPr id="270" name="y"/>
          <p:cNvSpPr txBox="1"/>
          <p:nvPr/>
        </p:nvSpPr>
        <p:spPr>
          <a:xfrm>
            <a:off x="7094596" y="2942384"/>
            <a:ext cx="375300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y</a:t>
            </a:r>
          </a:p>
        </p:txBody>
      </p:sp>
      <p:sp>
        <p:nvSpPr>
          <p:cNvPr id="271" name="Cercle"/>
          <p:cNvSpPr/>
          <p:nvPr/>
        </p:nvSpPr>
        <p:spPr>
          <a:xfrm>
            <a:off x="8305991" y="5797401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2" name="Cercle"/>
          <p:cNvSpPr/>
          <p:nvPr/>
        </p:nvSpPr>
        <p:spPr>
          <a:xfrm>
            <a:off x="8133932" y="5397489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3" name="Cercle"/>
          <p:cNvSpPr/>
          <p:nvPr/>
        </p:nvSpPr>
        <p:spPr>
          <a:xfrm>
            <a:off x="8622756" y="5384934"/>
            <a:ext cx="163848" cy="16384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4" name="Cercle"/>
          <p:cNvSpPr/>
          <p:nvPr/>
        </p:nvSpPr>
        <p:spPr>
          <a:xfrm>
            <a:off x="9337730" y="3917682"/>
            <a:ext cx="144756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5" name="Cercle"/>
          <p:cNvSpPr/>
          <p:nvPr/>
        </p:nvSpPr>
        <p:spPr>
          <a:xfrm>
            <a:off x="8133932" y="7167088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" name="Cercle"/>
          <p:cNvSpPr/>
          <p:nvPr/>
        </p:nvSpPr>
        <p:spPr>
          <a:xfrm>
            <a:off x="10767072" y="3917682"/>
            <a:ext cx="144756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" name="Cercle"/>
          <p:cNvSpPr/>
          <p:nvPr/>
        </p:nvSpPr>
        <p:spPr>
          <a:xfrm>
            <a:off x="9877386" y="3917682"/>
            <a:ext cx="144756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" name="Cercle"/>
          <p:cNvSpPr/>
          <p:nvPr/>
        </p:nvSpPr>
        <p:spPr>
          <a:xfrm>
            <a:off x="9770344" y="5395975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" name="Cercle"/>
          <p:cNvSpPr/>
          <p:nvPr/>
        </p:nvSpPr>
        <p:spPr>
          <a:xfrm>
            <a:off x="9877386" y="7297591"/>
            <a:ext cx="144756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" name="Cercle"/>
          <p:cNvSpPr/>
          <p:nvPr/>
        </p:nvSpPr>
        <p:spPr>
          <a:xfrm>
            <a:off x="9037511" y="6422831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" name="Cercle"/>
          <p:cNvSpPr/>
          <p:nvPr/>
        </p:nvSpPr>
        <p:spPr>
          <a:xfrm>
            <a:off x="11569715" y="7167088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" name="Cercle"/>
          <p:cNvSpPr/>
          <p:nvPr/>
        </p:nvSpPr>
        <p:spPr>
          <a:xfrm>
            <a:off x="11404598" y="4152581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" name="Cercle"/>
          <p:cNvSpPr/>
          <p:nvPr/>
        </p:nvSpPr>
        <p:spPr>
          <a:xfrm>
            <a:off x="10323496" y="5003256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" name="Cercle"/>
          <p:cNvSpPr/>
          <p:nvPr/>
        </p:nvSpPr>
        <p:spPr>
          <a:xfrm>
            <a:off x="10907988" y="5367936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" name="Cercle"/>
          <p:cNvSpPr/>
          <p:nvPr/>
        </p:nvSpPr>
        <p:spPr>
          <a:xfrm>
            <a:off x="10767072" y="6422831"/>
            <a:ext cx="144756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6" name="Corresponding locations"/>
          <p:cNvSpPr txBox="1"/>
          <p:nvPr/>
        </p:nvSpPr>
        <p:spPr>
          <a:xfrm>
            <a:off x="7494839" y="1993783"/>
            <a:ext cx="4981431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Corresponding locations</a:t>
            </a:r>
          </a:p>
        </p:txBody>
      </p:sp>
      <p:sp>
        <p:nvSpPr>
          <p:cNvPr id="287" name="query"/>
          <p:cNvSpPr txBox="1"/>
          <p:nvPr/>
        </p:nvSpPr>
        <p:spPr>
          <a:xfrm>
            <a:off x="3755402" y="5462628"/>
            <a:ext cx="1188695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query</a:t>
            </a:r>
          </a:p>
        </p:txBody>
      </p:sp>
      <p:sp>
        <p:nvSpPr>
          <p:cNvPr id="288" name="1"/>
          <p:cNvSpPr txBox="1"/>
          <p:nvPr/>
        </p:nvSpPr>
        <p:spPr>
          <a:xfrm>
            <a:off x="3697839" y="4515571"/>
            <a:ext cx="355742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t>1</a:t>
            </a:r>
          </a:p>
        </p:txBody>
      </p:sp>
      <p:sp>
        <p:nvSpPr>
          <p:cNvPr id="289" name="2"/>
          <p:cNvSpPr txBox="1"/>
          <p:nvPr/>
        </p:nvSpPr>
        <p:spPr>
          <a:xfrm>
            <a:off x="4312796" y="4920110"/>
            <a:ext cx="355741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t>2</a:t>
            </a:r>
          </a:p>
        </p:txBody>
      </p:sp>
      <p:sp>
        <p:nvSpPr>
          <p:cNvPr id="290" name="3"/>
          <p:cNvSpPr txBox="1"/>
          <p:nvPr/>
        </p:nvSpPr>
        <p:spPr>
          <a:xfrm>
            <a:off x="3175152" y="4912386"/>
            <a:ext cx="355741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t>3</a:t>
            </a:r>
          </a:p>
        </p:txBody>
      </p:sp>
      <p:sp>
        <p:nvSpPr>
          <p:cNvPr id="291" name="Ligne"/>
          <p:cNvSpPr/>
          <p:nvPr/>
        </p:nvSpPr>
        <p:spPr>
          <a:xfrm flipH="1" flipV="1">
            <a:off x="10404906" y="5086229"/>
            <a:ext cx="141691" cy="294092"/>
          </a:xfrm>
          <a:prstGeom prst="lin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92" name="Ligne"/>
          <p:cNvSpPr/>
          <p:nvPr/>
        </p:nvSpPr>
        <p:spPr>
          <a:xfrm flipH="1" flipV="1">
            <a:off x="10551328" y="5385612"/>
            <a:ext cx="430338" cy="50801"/>
          </a:xfrm>
          <a:prstGeom prst="lin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93" name="Ligne"/>
          <p:cNvSpPr/>
          <p:nvPr/>
        </p:nvSpPr>
        <p:spPr>
          <a:xfrm flipH="1">
            <a:off x="9832877" y="5386922"/>
            <a:ext cx="716989" cy="76200"/>
          </a:xfrm>
          <a:prstGeom prst="lin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94" name="Étoile"/>
          <p:cNvSpPr/>
          <p:nvPr/>
        </p:nvSpPr>
        <p:spPr>
          <a:xfrm>
            <a:off x="10378765" y="5216370"/>
            <a:ext cx="335490" cy="29629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solidFill>
              <a:schemeClr val="accent3">
                <a:hueOff val="914337"/>
                <a:satOff val="31515"/>
                <a:lumOff val="-30790"/>
              </a:schemeClr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endParaRPr/>
          </a:p>
        </p:txBody>
      </p:sp>
      <p:sp>
        <p:nvSpPr>
          <p:cNvPr id="295" name="3NN"/>
          <p:cNvSpPr txBox="1"/>
          <p:nvPr/>
        </p:nvSpPr>
        <p:spPr>
          <a:xfrm>
            <a:off x="11047746" y="4597697"/>
            <a:ext cx="985099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t>3NN</a:t>
            </a:r>
          </a:p>
        </p:txBody>
      </p:sp>
      <p:sp>
        <p:nvSpPr>
          <p:cNvPr id="297" name="Ligne de connexion"/>
          <p:cNvSpPr/>
          <p:nvPr/>
        </p:nvSpPr>
        <p:spPr>
          <a:xfrm>
            <a:off x="4525403" y="4511624"/>
            <a:ext cx="5583548" cy="690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425" extrusionOk="0">
                <a:moveTo>
                  <a:pt x="0" y="9638"/>
                </a:moveTo>
                <a:cubicBezTo>
                  <a:pt x="7342" y="-5175"/>
                  <a:pt x="14542" y="-2913"/>
                  <a:pt x="21600" y="16425"/>
                </a:cubicBezTo>
              </a:path>
            </a:pathLst>
          </a:cu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tailEnd type="arrow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1" animBg="1" advAuto="0"/>
      <p:bldP spid="287" grpId="2" animBg="1" advAuto="0"/>
      <p:bldP spid="288" grpId="3" animBg="1" advAuto="0"/>
      <p:bldP spid="289" grpId="4" animBg="1" advAuto="0"/>
      <p:bldP spid="290" grpId="5" animBg="1" advAuto="0"/>
      <p:bldP spid="291" grpId="7" animBg="1" advAuto="0"/>
      <p:bldP spid="292" grpId="8" animBg="1" advAuto="0"/>
      <p:bldP spid="293" grpId="9" animBg="1" advAuto="0"/>
      <p:bldP spid="294" grpId="10" animBg="1" advAuto="0"/>
      <p:bldP spid="295" grpId="11" animBg="1" advAuto="0"/>
      <p:bldP spid="297" grpId="6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 rot="16200000">
            <a:off x="4209325" y="4805594"/>
            <a:ext cx="628776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0" name="Rectangle"/>
          <p:cNvSpPr/>
          <p:nvPr/>
        </p:nvSpPr>
        <p:spPr>
          <a:xfrm rot="16200000">
            <a:off x="3502187" y="4491502"/>
            <a:ext cx="628776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1" name="Cercle"/>
          <p:cNvSpPr/>
          <p:nvPr/>
        </p:nvSpPr>
        <p:spPr>
          <a:xfrm>
            <a:off x="3280644" y="5392966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2" name="Rectangle"/>
          <p:cNvSpPr/>
          <p:nvPr/>
        </p:nvSpPr>
        <p:spPr>
          <a:xfrm>
            <a:off x="3015752" y="4953280"/>
            <a:ext cx="628775" cy="111185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3" name="WKNN &amp;  Interval Fingerpr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WKNN &amp; </a:t>
            </a:r>
            <a:br/>
            <a:r>
              <a:t>Interval Fingerprints</a:t>
            </a:r>
          </a:p>
        </p:txBody>
      </p:sp>
      <p:sp>
        <p:nvSpPr>
          <p:cNvPr id="3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305" name="Ligne"/>
          <p:cNvSpPr/>
          <p:nvPr/>
        </p:nvSpPr>
        <p:spPr>
          <a:xfrm>
            <a:off x="901218" y="7748670"/>
            <a:ext cx="5392275" cy="1"/>
          </a:xfrm>
          <a:prstGeom prst="line">
            <a:avLst/>
          </a:prstGeom>
          <a:ln w="76200">
            <a:solidFill>
              <a:srgbClr val="0048AA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06" name="Ligne"/>
          <p:cNvSpPr/>
          <p:nvPr/>
        </p:nvSpPr>
        <p:spPr>
          <a:xfrm flipV="1">
            <a:off x="1278863" y="2741167"/>
            <a:ext cx="1" cy="5392276"/>
          </a:xfrm>
          <a:prstGeom prst="line">
            <a:avLst/>
          </a:prstGeom>
          <a:ln w="76200">
            <a:solidFill>
              <a:srgbClr val="0048AA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07" name="v1"/>
          <p:cNvSpPr txBox="1"/>
          <p:nvPr/>
        </p:nvSpPr>
        <p:spPr>
          <a:xfrm>
            <a:off x="5386337" y="7873926"/>
            <a:ext cx="601320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v1</a:t>
            </a:r>
          </a:p>
        </p:txBody>
      </p:sp>
      <p:sp>
        <p:nvSpPr>
          <p:cNvPr id="308" name="v2"/>
          <p:cNvSpPr txBox="1"/>
          <p:nvPr/>
        </p:nvSpPr>
        <p:spPr>
          <a:xfrm>
            <a:off x="604896" y="2939375"/>
            <a:ext cx="601320" cy="55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v2</a:t>
            </a:r>
          </a:p>
        </p:txBody>
      </p:sp>
      <p:sp>
        <p:nvSpPr>
          <p:cNvPr id="309" name="Cercle"/>
          <p:cNvSpPr/>
          <p:nvPr/>
        </p:nvSpPr>
        <p:spPr>
          <a:xfrm>
            <a:off x="1816291" y="5794392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" name="Cercle"/>
          <p:cNvSpPr/>
          <p:nvPr/>
        </p:nvSpPr>
        <p:spPr>
          <a:xfrm>
            <a:off x="1644232" y="5394479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" name="Cercle"/>
          <p:cNvSpPr/>
          <p:nvPr/>
        </p:nvSpPr>
        <p:spPr>
          <a:xfrm>
            <a:off x="2280400" y="5401015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" name="Cercle"/>
          <p:cNvSpPr/>
          <p:nvPr/>
        </p:nvSpPr>
        <p:spPr>
          <a:xfrm>
            <a:off x="2848029" y="3914672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" name="Cercle"/>
          <p:cNvSpPr/>
          <p:nvPr/>
        </p:nvSpPr>
        <p:spPr>
          <a:xfrm>
            <a:off x="1644232" y="7164078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" name="Cercle"/>
          <p:cNvSpPr/>
          <p:nvPr/>
        </p:nvSpPr>
        <p:spPr>
          <a:xfrm>
            <a:off x="4277372" y="3914672"/>
            <a:ext cx="144756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5" name="Cercle"/>
          <p:cNvSpPr/>
          <p:nvPr/>
        </p:nvSpPr>
        <p:spPr>
          <a:xfrm>
            <a:off x="3387686" y="3914672"/>
            <a:ext cx="144756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6" name="Cercle"/>
          <p:cNvSpPr/>
          <p:nvPr/>
        </p:nvSpPr>
        <p:spPr>
          <a:xfrm>
            <a:off x="3387686" y="7294582"/>
            <a:ext cx="144756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7" name="Cercle"/>
          <p:cNvSpPr/>
          <p:nvPr/>
        </p:nvSpPr>
        <p:spPr>
          <a:xfrm>
            <a:off x="2547811" y="6419822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8" name="Cercle"/>
          <p:cNvSpPr/>
          <p:nvPr/>
        </p:nvSpPr>
        <p:spPr>
          <a:xfrm>
            <a:off x="5080015" y="7164078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" name="Cercle"/>
          <p:cNvSpPr/>
          <p:nvPr/>
        </p:nvSpPr>
        <p:spPr>
          <a:xfrm>
            <a:off x="4914898" y="4149571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" name="Cercle"/>
          <p:cNvSpPr/>
          <p:nvPr/>
        </p:nvSpPr>
        <p:spPr>
          <a:xfrm>
            <a:off x="4277372" y="6419822"/>
            <a:ext cx="144756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" name="Interval Fingerprints in Radio Map"/>
          <p:cNvSpPr txBox="1"/>
          <p:nvPr/>
        </p:nvSpPr>
        <p:spPr>
          <a:xfrm>
            <a:off x="225875" y="1993783"/>
            <a:ext cx="6742961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Interval Fingerprints</a:t>
            </a:r>
            <a:r>
              <a:t> in Radio Map</a:t>
            </a:r>
          </a:p>
        </p:txBody>
      </p:sp>
      <p:sp>
        <p:nvSpPr>
          <p:cNvPr id="322" name="Ligne"/>
          <p:cNvSpPr/>
          <p:nvPr/>
        </p:nvSpPr>
        <p:spPr>
          <a:xfrm>
            <a:off x="7390917" y="7751679"/>
            <a:ext cx="5392276" cy="1"/>
          </a:xfrm>
          <a:prstGeom prst="line">
            <a:avLst/>
          </a:prstGeom>
          <a:ln w="76200">
            <a:solidFill>
              <a:srgbClr val="0048AA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23" name="Ligne"/>
          <p:cNvSpPr/>
          <p:nvPr/>
        </p:nvSpPr>
        <p:spPr>
          <a:xfrm flipV="1">
            <a:off x="7768563" y="2744177"/>
            <a:ext cx="1" cy="5392275"/>
          </a:xfrm>
          <a:prstGeom prst="line">
            <a:avLst/>
          </a:prstGeom>
          <a:ln w="76200">
            <a:solidFill>
              <a:srgbClr val="0048AA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24" name="x"/>
          <p:cNvSpPr txBox="1"/>
          <p:nvPr/>
        </p:nvSpPr>
        <p:spPr>
          <a:xfrm>
            <a:off x="11876037" y="7876935"/>
            <a:ext cx="375301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x</a:t>
            </a:r>
          </a:p>
        </p:txBody>
      </p:sp>
      <p:sp>
        <p:nvSpPr>
          <p:cNvPr id="325" name="y"/>
          <p:cNvSpPr txBox="1"/>
          <p:nvPr/>
        </p:nvSpPr>
        <p:spPr>
          <a:xfrm>
            <a:off x="7094596" y="2942384"/>
            <a:ext cx="375300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y</a:t>
            </a:r>
          </a:p>
        </p:txBody>
      </p:sp>
      <p:sp>
        <p:nvSpPr>
          <p:cNvPr id="326" name="Cercle"/>
          <p:cNvSpPr/>
          <p:nvPr/>
        </p:nvSpPr>
        <p:spPr>
          <a:xfrm>
            <a:off x="8305991" y="5797401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" name="Cercle"/>
          <p:cNvSpPr/>
          <p:nvPr/>
        </p:nvSpPr>
        <p:spPr>
          <a:xfrm>
            <a:off x="8133932" y="5397489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" name="Cercle"/>
          <p:cNvSpPr/>
          <p:nvPr/>
        </p:nvSpPr>
        <p:spPr>
          <a:xfrm>
            <a:off x="8622756" y="5384934"/>
            <a:ext cx="163848" cy="16384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9" name="Cercle"/>
          <p:cNvSpPr/>
          <p:nvPr/>
        </p:nvSpPr>
        <p:spPr>
          <a:xfrm>
            <a:off x="9337730" y="3917682"/>
            <a:ext cx="144756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0" name="Cercle"/>
          <p:cNvSpPr/>
          <p:nvPr/>
        </p:nvSpPr>
        <p:spPr>
          <a:xfrm>
            <a:off x="8133932" y="7167088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1" name="Cercle"/>
          <p:cNvSpPr/>
          <p:nvPr/>
        </p:nvSpPr>
        <p:spPr>
          <a:xfrm>
            <a:off x="10767072" y="3917682"/>
            <a:ext cx="144756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2" name="Cercle"/>
          <p:cNvSpPr/>
          <p:nvPr/>
        </p:nvSpPr>
        <p:spPr>
          <a:xfrm>
            <a:off x="9877386" y="3917682"/>
            <a:ext cx="144756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" name="Cercle"/>
          <p:cNvSpPr/>
          <p:nvPr/>
        </p:nvSpPr>
        <p:spPr>
          <a:xfrm>
            <a:off x="9770344" y="5395975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" name="Cercle"/>
          <p:cNvSpPr/>
          <p:nvPr/>
        </p:nvSpPr>
        <p:spPr>
          <a:xfrm>
            <a:off x="9877386" y="7297591"/>
            <a:ext cx="144756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" name="Cercle"/>
          <p:cNvSpPr/>
          <p:nvPr/>
        </p:nvSpPr>
        <p:spPr>
          <a:xfrm>
            <a:off x="9037511" y="6422831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" name="Cercle"/>
          <p:cNvSpPr/>
          <p:nvPr/>
        </p:nvSpPr>
        <p:spPr>
          <a:xfrm>
            <a:off x="11569715" y="7167088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" name="Cercle"/>
          <p:cNvSpPr/>
          <p:nvPr/>
        </p:nvSpPr>
        <p:spPr>
          <a:xfrm>
            <a:off x="11404598" y="4152581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" name="Cercle"/>
          <p:cNvSpPr/>
          <p:nvPr/>
        </p:nvSpPr>
        <p:spPr>
          <a:xfrm>
            <a:off x="10323496" y="5003256"/>
            <a:ext cx="144757" cy="144756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" name="Cercle"/>
          <p:cNvSpPr/>
          <p:nvPr/>
        </p:nvSpPr>
        <p:spPr>
          <a:xfrm>
            <a:off x="10907988" y="5367936"/>
            <a:ext cx="144757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" name="Cercle"/>
          <p:cNvSpPr/>
          <p:nvPr/>
        </p:nvSpPr>
        <p:spPr>
          <a:xfrm>
            <a:off x="10767072" y="6422831"/>
            <a:ext cx="144756" cy="144757"/>
          </a:xfrm>
          <a:prstGeom prst="ellipse">
            <a:avLst/>
          </a:prstGeom>
          <a:solidFill>
            <a:srgbClr val="004DD6"/>
          </a:solidFill>
          <a:ln w="12700">
            <a:solidFill>
              <a:srgbClr val="0048AA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" name="Corresponding locations"/>
          <p:cNvSpPr txBox="1"/>
          <p:nvPr/>
        </p:nvSpPr>
        <p:spPr>
          <a:xfrm>
            <a:off x="7494839" y="1993783"/>
            <a:ext cx="4981431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Corresponding locations</a:t>
            </a:r>
          </a:p>
        </p:txBody>
      </p:sp>
      <p:sp>
        <p:nvSpPr>
          <p:cNvPr id="342" name="query"/>
          <p:cNvSpPr txBox="1"/>
          <p:nvPr/>
        </p:nvSpPr>
        <p:spPr>
          <a:xfrm>
            <a:off x="5185319" y="5173104"/>
            <a:ext cx="1188695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query</a:t>
            </a:r>
          </a:p>
        </p:txBody>
      </p:sp>
      <p:sp>
        <p:nvSpPr>
          <p:cNvPr id="343" name="1"/>
          <p:cNvSpPr txBox="1"/>
          <p:nvPr/>
        </p:nvSpPr>
        <p:spPr>
          <a:xfrm>
            <a:off x="3740927" y="4711673"/>
            <a:ext cx="355742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344" name="2"/>
          <p:cNvSpPr txBox="1"/>
          <p:nvPr/>
        </p:nvSpPr>
        <p:spPr>
          <a:xfrm>
            <a:off x="4662347" y="5034434"/>
            <a:ext cx="355741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345" name="Ligne"/>
          <p:cNvSpPr/>
          <p:nvPr/>
        </p:nvSpPr>
        <p:spPr>
          <a:xfrm flipH="1" flipV="1">
            <a:off x="10404906" y="5086229"/>
            <a:ext cx="141691" cy="294092"/>
          </a:xfrm>
          <a:prstGeom prst="lin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46" name="Ligne"/>
          <p:cNvSpPr/>
          <p:nvPr/>
        </p:nvSpPr>
        <p:spPr>
          <a:xfrm flipH="1" flipV="1">
            <a:off x="10551328" y="5385612"/>
            <a:ext cx="430338" cy="50801"/>
          </a:xfrm>
          <a:prstGeom prst="lin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47" name="Ligne"/>
          <p:cNvSpPr/>
          <p:nvPr/>
        </p:nvSpPr>
        <p:spPr>
          <a:xfrm flipH="1">
            <a:off x="9832877" y="5386922"/>
            <a:ext cx="716989" cy="76200"/>
          </a:xfrm>
          <a:prstGeom prst="lin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48" name="Étoile"/>
          <p:cNvSpPr/>
          <p:nvPr/>
        </p:nvSpPr>
        <p:spPr>
          <a:xfrm>
            <a:off x="10378765" y="5216370"/>
            <a:ext cx="335490" cy="29629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solidFill>
              <a:schemeClr val="accent3">
                <a:hueOff val="914337"/>
                <a:satOff val="31515"/>
                <a:lumOff val="-30790"/>
              </a:schemeClr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endParaRPr/>
          </a:p>
        </p:txBody>
      </p:sp>
      <p:sp>
        <p:nvSpPr>
          <p:cNvPr id="349" name="3NN"/>
          <p:cNvSpPr txBox="1"/>
          <p:nvPr/>
        </p:nvSpPr>
        <p:spPr>
          <a:xfrm>
            <a:off x="11047746" y="4597697"/>
            <a:ext cx="985099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t>3NN</a:t>
            </a:r>
          </a:p>
        </p:txBody>
      </p:sp>
      <p:sp>
        <p:nvSpPr>
          <p:cNvPr id="350" name="Rectangle"/>
          <p:cNvSpPr/>
          <p:nvPr/>
        </p:nvSpPr>
        <p:spPr>
          <a:xfrm>
            <a:off x="2449060" y="3587543"/>
            <a:ext cx="628775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" name="Rectangle"/>
          <p:cNvSpPr/>
          <p:nvPr/>
        </p:nvSpPr>
        <p:spPr>
          <a:xfrm rot="16200000">
            <a:off x="3038635" y="3595619"/>
            <a:ext cx="628775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" name="Rectangle"/>
          <p:cNvSpPr/>
          <p:nvPr/>
        </p:nvSpPr>
        <p:spPr>
          <a:xfrm rot="16200000">
            <a:off x="4672889" y="3711835"/>
            <a:ext cx="628776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" name="Rectangle"/>
          <p:cNvSpPr/>
          <p:nvPr/>
        </p:nvSpPr>
        <p:spPr>
          <a:xfrm>
            <a:off x="4080634" y="3451381"/>
            <a:ext cx="628776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" name="Rectangle"/>
          <p:cNvSpPr/>
          <p:nvPr/>
        </p:nvSpPr>
        <p:spPr>
          <a:xfrm>
            <a:off x="1402223" y="4855085"/>
            <a:ext cx="628776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" name="Rectangle"/>
          <p:cNvSpPr/>
          <p:nvPr/>
        </p:nvSpPr>
        <p:spPr>
          <a:xfrm>
            <a:off x="1574282" y="5225657"/>
            <a:ext cx="628775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" name="Rectangle"/>
          <p:cNvSpPr/>
          <p:nvPr/>
        </p:nvSpPr>
        <p:spPr>
          <a:xfrm>
            <a:off x="2026973" y="4896279"/>
            <a:ext cx="628776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7" name="Rectangle"/>
          <p:cNvSpPr/>
          <p:nvPr/>
        </p:nvSpPr>
        <p:spPr>
          <a:xfrm>
            <a:off x="1402223" y="6595543"/>
            <a:ext cx="628776" cy="111185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8" name="Rectangle"/>
          <p:cNvSpPr/>
          <p:nvPr/>
        </p:nvSpPr>
        <p:spPr>
          <a:xfrm rot="16200000">
            <a:off x="2278945" y="5936272"/>
            <a:ext cx="628776" cy="111185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9" name="Rectangle"/>
          <p:cNvSpPr/>
          <p:nvPr/>
        </p:nvSpPr>
        <p:spPr>
          <a:xfrm rot="16200000">
            <a:off x="4008832" y="5925344"/>
            <a:ext cx="628775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0" name="Rectangle"/>
          <p:cNvSpPr/>
          <p:nvPr/>
        </p:nvSpPr>
        <p:spPr>
          <a:xfrm rot="16200000">
            <a:off x="3095706" y="6723797"/>
            <a:ext cx="628776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1" name="Rectangle"/>
          <p:cNvSpPr/>
          <p:nvPr/>
        </p:nvSpPr>
        <p:spPr>
          <a:xfrm>
            <a:off x="4838006" y="6644528"/>
            <a:ext cx="628776" cy="111185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" name="3"/>
          <p:cNvSpPr txBox="1"/>
          <p:nvPr/>
        </p:nvSpPr>
        <p:spPr>
          <a:xfrm>
            <a:off x="2999391" y="5552954"/>
            <a:ext cx="355742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363" name="Rectangle"/>
          <p:cNvSpPr/>
          <p:nvPr/>
        </p:nvSpPr>
        <p:spPr>
          <a:xfrm rot="16200000">
            <a:off x="3604410" y="4909417"/>
            <a:ext cx="628776" cy="111185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" name="Ligne de connexion"/>
          <p:cNvSpPr/>
          <p:nvPr/>
        </p:nvSpPr>
        <p:spPr>
          <a:xfrm>
            <a:off x="4525403" y="4511624"/>
            <a:ext cx="5583548" cy="690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425" extrusionOk="0">
                <a:moveTo>
                  <a:pt x="0" y="9638"/>
                </a:moveTo>
                <a:cubicBezTo>
                  <a:pt x="7342" y="-5175"/>
                  <a:pt x="14542" y="-2913"/>
                  <a:pt x="21600" y="16425"/>
                </a:cubicBezTo>
              </a:path>
            </a:pathLst>
          </a:cu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tailEnd type="arrow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1" animBg="1" advAuto="0"/>
      <p:bldP spid="343" grpId="3" animBg="1" advAuto="0"/>
      <p:bldP spid="344" grpId="4" animBg="1" advAuto="0"/>
      <p:bldP spid="345" grpId="7" animBg="1" advAuto="0"/>
      <p:bldP spid="346" grpId="8" animBg="1" advAuto="0"/>
      <p:bldP spid="347" grpId="9" animBg="1" advAuto="0"/>
      <p:bldP spid="348" grpId="10" animBg="1" advAuto="0"/>
      <p:bldP spid="349" grpId="11" animBg="1" advAuto="0"/>
      <p:bldP spid="362" grpId="5" animBg="1" advAuto="0"/>
      <p:bldP spid="363" grpId="2" animBg="1" advAuto="0"/>
      <p:bldP spid="365" grpId="6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Hausdorff  dist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Hausdorff  distance</a:t>
            </a:r>
          </a:p>
        </p:txBody>
      </p:sp>
      <p:sp>
        <p:nvSpPr>
          <p:cNvPr id="3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369" name="Rectangle"/>
          <p:cNvSpPr/>
          <p:nvPr/>
        </p:nvSpPr>
        <p:spPr>
          <a:xfrm>
            <a:off x="3416407" y="4950041"/>
            <a:ext cx="1111855" cy="2263555"/>
          </a:xfrm>
          <a:prstGeom prst="rect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" name="Rectangle"/>
          <p:cNvSpPr/>
          <p:nvPr/>
        </p:nvSpPr>
        <p:spPr>
          <a:xfrm rot="16200000">
            <a:off x="5118546" y="2511701"/>
            <a:ext cx="2048541" cy="4310767"/>
          </a:xfrm>
          <a:prstGeom prst="rect">
            <a:avLst/>
          </a:prstGeom>
          <a:ln w="63500">
            <a:solidFill>
              <a:schemeClr val="accent3">
                <a:hueOff val="914337"/>
                <a:satOff val="31515"/>
                <a:lumOff val="-30790"/>
              </a:schemeClr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71" name="haus.jpeg" descr="hau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7564" y="7539998"/>
            <a:ext cx="9588135" cy="951205"/>
          </a:xfrm>
          <a:prstGeom prst="rect">
            <a:avLst/>
          </a:prstGeom>
          <a:ln w="12700"/>
        </p:spPr>
      </p:pic>
      <p:sp>
        <p:nvSpPr>
          <p:cNvPr id="372" name="[b]"/>
          <p:cNvSpPr txBox="1"/>
          <p:nvPr/>
        </p:nvSpPr>
        <p:spPr>
          <a:xfrm>
            <a:off x="3955422" y="3668499"/>
            <a:ext cx="623942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[b]</a:t>
            </a:r>
          </a:p>
        </p:txBody>
      </p:sp>
      <p:sp>
        <p:nvSpPr>
          <p:cNvPr id="373" name="[a]"/>
          <p:cNvSpPr txBox="1"/>
          <p:nvPr/>
        </p:nvSpPr>
        <p:spPr>
          <a:xfrm>
            <a:off x="3338944" y="4909732"/>
            <a:ext cx="623942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[a]</a:t>
            </a:r>
          </a:p>
        </p:txBody>
      </p:sp>
      <p:sp>
        <p:nvSpPr>
          <p:cNvPr id="374" name="Ligne"/>
          <p:cNvSpPr/>
          <p:nvPr/>
        </p:nvSpPr>
        <p:spPr>
          <a:xfrm flipV="1">
            <a:off x="3426197" y="5688705"/>
            <a:ext cx="585467" cy="152008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75" name="Ligne"/>
          <p:cNvSpPr/>
          <p:nvPr/>
        </p:nvSpPr>
        <p:spPr>
          <a:xfrm flipV="1">
            <a:off x="4521264" y="3629942"/>
            <a:ext cx="3787011" cy="132153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76" name="Explicit formulas for computing the Hausdorff distance using distances on bounds (Jahn 1990)."/>
          <p:cNvSpPr txBox="1"/>
          <p:nvPr/>
        </p:nvSpPr>
        <p:spPr>
          <a:xfrm>
            <a:off x="240588" y="1684228"/>
            <a:ext cx="12523624" cy="115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 b="1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Explicit formulas</a:t>
            </a:r>
            <a:r>
              <a:t> for computing the Hausdorff distance using distances on bounds (Jahn 1990).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COMPARE.jpg" descr="COMPARE.jpg"/>
          <p:cNvPicPr>
            <a:picLocks noChangeAspect="1"/>
          </p:cNvPicPr>
          <p:nvPr/>
        </p:nvPicPr>
        <p:blipFill>
          <a:blip r:embed="rId2">
            <a:extLst/>
          </a:blip>
          <a:srcRect t="2396" b="2396"/>
          <a:stretch>
            <a:fillRect/>
          </a:stretch>
        </p:blipFill>
        <p:spPr>
          <a:xfrm>
            <a:off x="1312267" y="1448616"/>
            <a:ext cx="10380242" cy="7412081"/>
          </a:xfrm>
          <a:prstGeom prst="rect">
            <a:avLst/>
          </a:prstGeom>
          <a:ln w="12700"/>
        </p:spPr>
      </p:pic>
      <p:sp>
        <p:nvSpPr>
          <p:cNvPr id="379" name="Experimental Eval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Experimental Evaluation</a:t>
            </a:r>
          </a:p>
        </p:txBody>
      </p:sp>
      <p:sp>
        <p:nvSpPr>
          <p:cNvPr id="38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381" name="Manhattan"/>
          <p:cNvSpPr txBox="1"/>
          <p:nvPr/>
        </p:nvSpPr>
        <p:spPr>
          <a:xfrm>
            <a:off x="2650122" y="7396360"/>
            <a:ext cx="2204100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Manhattan</a:t>
            </a:r>
          </a:p>
        </p:txBody>
      </p:sp>
      <p:sp>
        <p:nvSpPr>
          <p:cNvPr id="382" name="Euclidian"/>
          <p:cNvSpPr txBox="1"/>
          <p:nvPr/>
        </p:nvSpPr>
        <p:spPr>
          <a:xfrm>
            <a:off x="5612853" y="6930266"/>
            <a:ext cx="1978676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Euclidian</a:t>
            </a:r>
          </a:p>
        </p:txBody>
      </p:sp>
      <p:sp>
        <p:nvSpPr>
          <p:cNvPr id="383" name="Chebyshev"/>
          <p:cNvSpPr txBox="1"/>
          <p:nvPr/>
        </p:nvSpPr>
        <p:spPr>
          <a:xfrm>
            <a:off x="8431083" y="7396360"/>
            <a:ext cx="2340426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Chebyshev</a:t>
            </a:r>
          </a:p>
        </p:txBody>
      </p:sp>
      <p:sp>
        <p:nvSpPr>
          <p:cNvPr id="384" name="RMS error on GPS coordinates"/>
          <p:cNvSpPr txBox="1"/>
          <p:nvPr/>
        </p:nvSpPr>
        <p:spPr>
          <a:xfrm rot="16200000">
            <a:off x="-1163679" y="4484687"/>
            <a:ext cx="6246669" cy="5582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RMS error on GPS coordinates 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7" name="Concluding remark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r>
              <a:t>Concluding remarks</a:t>
            </a:r>
          </a:p>
        </p:txBody>
      </p:sp>
      <p:sp>
        <p:nvSpPr>
          <p:cNvPr id="38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Use of Interval Dat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 of Interval Data…</a:t>
            </a:r>
          </a:p>
        </p:txBody>
      </p:sp>
      <p:sp>
        <p:nvSpPr>
          <p:cNvPr id="391" name="for indoor localization, is effectiv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 indoor localization, is </a:t>
            </a:r>
            <a:r>
              <a:rPr b="1"/>
              <a:t>effective</a:t>
            </a:r>
            <a:r>
              <a:t>. </a:t>
            </a:r>
          </a:p>
          <a:p>
            <a:r>
              <a:t>with </a:t>
            </a:r>
            <a:r>
              <a:rPr b="1"/>
              <a:t>infrastructure-based </a:t>
            </a:r>
            <a:r>
              <a:t>techniques, provides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uncertainty intervals</a:t>
            </a:r>
            <a:r>
              <a:t> for reconstructed positions. </a:t>
            </a:r>
          </a:p>
          <a:p>
            <a:endParaRPr/>
          </a:p>
          <a:p>
            <a:r>
              <a:t>with </a:t>
            </a:r>
            <a:r>
              <a:rPr b="1"/>
              <a:t>infrastructure-less</a:t>
            </a:r>
            <a:r>
              <a:t> techniques,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interval fingerprinting</a:t>
            </a:r>
            <a:r>
              <a:rPr b="1"/>
              <a:t> </a:t>
            </a:r>
            <a:r>
              <a:t>provides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smoother</a:t>
            </a:r>
            <a:r>
              <a:t> and more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consistent</a:t>
            </a:r>
            <a:r>
              <a:t> localization estimates. </a:t>
            </a:r>
          </a:p>
          <a:p>
            <a:r>
              <a:rPr b="1"/>
              <a:t>Future</a:t>
            </a:r>
            <a:r>
              <a:t> </a:t>
            </a:r>
            <a:r>
              <a:rPr b="1"/>
              <a:t>work</a:t>
            </a:r>
            <a:r>
              <a:t> will consider further </a:t>
            </a:r>
            <a:r>
              <a:rPr b="1"/>
              <a:t>experimental</a:t>
            </a:r>
            <a:r>
              <a:t> evaluation, and </a:t>
            </a:r>
            <a:r>
              <a:rPr b="1"/>
              <a:t>implementation</a:t>
            </a:r>
            <a:r>
              <a:t> into the Anyplace software.</a:t>
            </a:r>
          </a:p>
        </p:txBody>
      </p:sp>
      <p:sp>
        <p:nvSpPr>
          <p:cNvPr id="39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5" name="Thank you!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r>
              <a:t>Thank you! </a:t>
            </a:r>
          </a:p>
        </p:txBody>
      </p:sp>
      <p:sp>
        <p:nvSpPr>
          <p:cNvPr id="39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nternet of Things d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Internet of Things data</a:t>
            </a:r>
          </a:p>
        </p:txBody>
      </p:sp>
      <p:sp>
        <p:nvSpPr>
          <p:cNvPr id="65" name="Large variety of technologies &amp; metho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5869" marR="56643" indent="-336041" defTabSz="1269491">
              <a:spcBef>
                <a:spcPts val="1700"/>
              </a:spcBef>
              <a:defRPr sz="3724"/>
            </a:pPr>
            <a:r>
              <a:t>Large variety of </a:t>
            </a:r>
            <a:r>
              <a:rPr b="1"/>
              <a:t>technologies</a:t>
            </a:r>
            <a:r>
              <a:t> &amp; </a:t>
            </a:r>
            <a:r>
              <a:rPr b="1"/>
              <a:t>methods</a:t>
            </a:r>
          </a:p>
          <a:p>
            <a:pPr marL="375869" marR="56643" indent="-336041" defTabSz="1269491">
              <a:spcBef>
                <a:spcPts val="1700"/>
              </a:spcBef>
              <a:defRPr sz="3724"/>
            </a:pPr>
            <a:r>
              <a:t>Diverse quality </a:t>
            </a:r>
            <a:r>
              <a:rPr b="1"/>
              <a:t>performance</a:t>
            </a:r>
          </a:p>
          <a:p>
            <a:pPr marL="1144409" marR="56643" lvl="1" indent="-280035" defTabSz="1269491">
              <a:defRPr sz="3136" b="1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Noisy WiFi RSS</a:t>
            </a:r>
            <a:r>
              <a:t> =&gt; Low accuracy &amp; robustness</a:t>
            </a:r>
          </a:p>
          <a:p>
            <a:pPr marL="1144409" marR="56643" lvl="1" indent="-280035" defTabSz="1269491">
              <a:defRPr sz="3136" b="1"/>
            </a:pPr>
            <a:endParaRPr/>
          </a:p>
          <a:p>
            <a:pPr marL="375869" marR="56643" indent="-336041" defTabSz="1269491">
              <a:spcBef>
                <a:spcPts val="1700"/>
              </a:spcBef>
              <a:defRPr sz="3724"/>
            </a:pPr>
            <a:r>
              <a:t>State-of-the-art </a:t>
            </a:r>
            <a:r>
              <a:rPr b="1"/>
              <a:t>solutions </a:t>
            </a:r>
            <a:r>
              <a:t>for</a:t>
            </a:r>
            <a:r>
              <a:rPr b="1"/>
              <a:t> improving consistency</a:t>
            </a:r>
            <a:r>
              <a:t>, and </a:t>
            </a:r>
            <a:r>
              <a:rPr b="1"/>
              <a:t>smoothing</a:t>
            </a:r>
            <a:r>
              <a:t> estimates: </a:t>
            </a:r>
            <a:endParaRPr b="1"/>
          </a:p>
          <a:p>
            <a:pPr marL="1144409" marR="56643" lvl="1" indent="-280035" defTabSz="1269491">
              <a:defRPr sz="3136"/>
            </a:pPr>
            <a:r>
              <a:rPr b="1"/>
              <a:t>averaged signals</a:t>
            </a:r>
          </a:p>
          <a:p>
            <a:pPr marL="1144409" marR="56643" lvl="1" indent="-280035" defTabSz="1269491">
              <a:defRPr sz="3136"/>
            </a:pPr>
            <a:r>
              <a:rPr b="1"/>
              <a:t>advanced probabilistic models</a:t>
            </a:r>
          </a:p>
          <a:p>
            <a:pPr marL="1144409" marR="56643" lvl="1" indent="-280035" defTabSz="1269491">
              <a:defRPr sz="3136"/>
            </a:pPr>
            <a:r>
              <a:rPr b="1"/>
              <a:t>hybrid methods, sensor fusion</a:t>
            </a:r>
          </a:p>
          <a:p>
            <a:pPr marL="1144409" marR="56643" lvl="1" indent="-280035" defTabSz="1269491">
              <a:defRPr sz="3136"/>
            </a:pPr>
            <a:endParaRPr b="1"/>
          </a:p>
          <a:p>
            <a:pPr marL="375869" marR="56643" indent="-336041" defTabSz="1269491">
              <a:spcBef>
                <a:spcPts val="1700"/>
              </a:spcBef>
              <a:defRPr sz="3724"/>
            </a:pPr>
            <a:r>
              <a:rPr b="1"/>
              <a:t>This talk investiguates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bounded-error</a:t>
            </a:r>
            <a:r>
              <a:rPr b="1"/>
              <a:t> estimation.</a:t>
            </a:r>
          </a:p>
        </p:txBody>
      </p:sp>
      <p:sp>
        <p:nvSpPr>
          <p:cNvPr id="6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2437" y="8991117"/>
            <a:ext cx="340321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Bounded-error estimatio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r>
              <a:t>Bounded-error estimation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2437" y="8991117"/>
            <a:ext cx="340321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sti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Estimation</a:t>
            </a:r>
          </a:p>
        </p:txBody>
      </p:sp>
      <p:sp>
        <p:nvSpPr>
          <p:cNvPr id="73" name="Classical estimation is probabilistic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Classical estimation is probabilistic</a:t>
            </a:r>
          </a:p>
        </p:txBody>
      </p:sp>
      <p:sp>
        <p:nvSpPr>
          <p:cNvPr id="7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2437" y="8991117"/>
            <a:ext cx="340321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75" name="pg_0004.pdf" descr="pg_0004.pdf"/>
          <p:cNvPicPr>
            <a:picLocks noChangeAspect="1"/>
          </p:cNvPicPr>
          <p:nvPr/>
        </p:nvPicPr>
        <p:blipFill>
          <a:blip r:embed="rId2">
            <a:extLst/>
          </a:blip>
          <a:srcRect l="5761" t="29166" r="5664" b="8854"/>
          <a:stretch>
            <a:fillRect/>
          </a:stretch>
        </p:blipFill>
        <p:spPr>
          <a:xfrm>
            <a:off x="723900" y="2387599"/>
            <a:ext cx="11430000" cy="5998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unded-error estimation"/>
          <p:cNvSpPr txBox="1">
            <a:spLocks noGrp="1"/>
          </p:cNvSpPr>
          <p:nvPr>
            <p:ph type="title"/>
          </p:nvPr>
        </p:nvSpPr>
        <p:spPr>
          <a:xfrm>
            <a:off x="4762314" y="22068"/>
            <a:ext cx="8166286" cy="1264104"/>
          </a:xfrm>
          <a:prstGeom prst="rect">
            <a:avLst/>
          </a:prstGeom>
        </p:spPr>
        <p:txBody>
          <a:bodyPr/>
          <a:lstStyle/>
          <a:p>
            <a:r>
              <a:t>Bounded-error estimation</a:t>
            </a:r>
          </a:p>
        </p:txBody>
      </p:sp>
      <p:sp>
        <p:nvSpPr>
          <p:cNvPr id="78" name="Unknown-but-bounded-error framework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Unknown-but-bounded-error framework</a:t>
            </a:r>
          </a:p>
        </p:txBody>
      </p:sp>
      <p:sp>
        <p:nvSpPr>
          <p:cNvPr id="7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2437" y="8991117"/>
            <a:ext cx="340321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82" name="Groupe"/>
          <p:cNvGrpSpPr/>
          <p:nvPr/>
        </p:nvGrpSpPr>
        <p:grpSpPr>
          <a:xfrm>
            <a:off x="657295" y="2293292"/>
            <a:ext cx="11430001" cy="6163360"/>
            <a:chOff x="0" y="0"/>
            <a:chExt cx="11430000" cy="6163359"/>
          </a:xfrm>
        </p:grpSpPr>
        <p:pic>
          <p:nvPicPr>
            <p:cNvPr id="80" name="pg_0006.pdf" descr="pg_0006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57" t="31640" r="5664" b="4817"/>
            <a:stretch>
              <a:fillRect/>
            </a:stretch>
          </p:blipFill>
          <p:spPr>
            <a:xfrm>
              <a:off x="0" y="0"/>
              <a:ext cx="11430000" cy="6163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" name="Set Membership Algorithm"/>
            <p:cNvSpPr txBox="1"/>
            <p:nvPr/>
          </p:nvSpPr>
          <p:spPr>
            <a:xfrm>
              <a:off x="3751060" y="1098795"/>
              <a:ext cx="3801582" cy="4420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2400"/>
              </a:lvl1pPr>
            </a:lstStyle>
            <a:p>
              <a:r>
                <a:t>Set Membership Algorithm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Interval analysis &amp; Constraint satisfaction problems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r>
              <a:t>Interval analysis &amp; Constraint satisfaction problems.</a:t>
            </a:r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2437" y="8991117"/>
            <a:ext cx="340321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nterval Arithmet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Interval Arithmetic</a:t>
            </a:r>
          </a:p>
        </p:txBody>
      </p:sp>
      <p:sp>
        <p:nvSpPr>
          <p:cNvPr id="89" name="(Dwyer,51) (Warmus,56) (Sunaga,58) (Moore,59), (Moore, 66),  (Jaulin, et al. 01)"/>
          <p:cNvSpPr txBox="1"/>
          <p:nvPr/>
        </p:nvSpPr>
        <p:spPr>
          <a:xfrm>
            <a:off x="514350" y="1466085"/>
            <a:ext cx="11976100" cy="141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326390" lvl="1" indent="-285750">
              <a:spcBef>
                <a:spcPts val="700"/>
              </a:spcBef>
              <a:buClr>
                <a:srgbClr val="FFD300"/>
              </a:buClr>
              <a:buSzPct val="100000"/>
              <a:buChar char=""/>
              <a:defRPr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</a:defRPr>
            </a:pPr>
            <a:r>
              <a:t>(Dwyer,51) (Warmus,56) (Sunaga,58) (Moore,59), (Moore, 66), </a:t>
            </a:r>
            <a:br/>
            <a:r>
              <a:t>(Jaulin, et al. 01)</a:t>
            </a:r>
          </a:p>
        </p:txBody>
      </p:sp>
      <p:pic>
        <p:nvPicPr>
          <p:cNvPr id="90" name="pg_0010.pdf" descr="pg_0010.pdf"/>
          <p:cNvPicPr>
            <a:picLocks/>
          </p:cNvPicPr>
          <p:nvPr/>
        </p:nvPicPr>
        <p:blipFill>
          <a:blip r:embed="rId2">
            <a:extLst/>
          </a:blip>
          <a:srcRect l="779" t="22395" r="389" b="24665"/>
          <a:stretch>
            <a:fillRect/>
          </a:stretch>
        </p:blipFill>
        <p:spPr>
          <a:xfrm>
            <a:off x="190500" y="2667000"/>
            <a:ext cx="12623800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2437" y="8991117"/>
            <a:ext cx="340321" cy="5582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0048AA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12700" cap="flat">
          <a:solidFill>
            <a:srgbClr val="0048AA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48AA"/>
            </a:solidFill>
            <a:effectLst/>
            <a:uFill>
              <a:solidFill>
                <a:srgbClr val="0048AA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48AA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48AA"/>
            </a:solidFill>
            <a:effectLst/>
            <a:uFill>
              <a:solidFill>
                <a:srgbClr val="0048AA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12700" cap="flat">
          <a:solidFill>
            <a:srgbClr val="0048AA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48AA"/>
            </a:solidFill>
            <a:effectLst/>
            <a:uFill>
              <a:solidFill>
                <a:srgbClr val="0048AA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48AA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48AA"/>
            </a:solidFill>
            <a:effectLst/>
            <a:uFill>
              <a:solidFill>
                <a:srgbClr val="0048AA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Macintosh PowerPoint</Application>
  <PresentationFormat>Custom</PresentationFormat>
  <Paragraphs>213</Paragraphs>
  <Slides>38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Courier</vt:lpstr>
      <vt:lpstr>Helvetica Neue</vt:lpstr>
      <vt:lpstr>Lucida Grande</vt:lpstr>
      <vt:lpstr>White</vt:lpstr>
      <vt:lpstr>PowerPoint Presentation</vt:lpstr>
      <vt:lpstr>PowerPoint Presentation</vt:lpstr>
      <vt:lpstr>Indoor Localization</vt:lpstr>
      <vt:lpstr>Internet of Things data</vt:lpstr>
      <vt:lpstr>PowerPoint Presentation</vt:lpstr>
      <vt:lpstr>Estimation</vt:lpstr>
      <vt:lpstr>Bounded-error estimation</vt:lpstr>
      <vt:lpstr>PowerPoint Presentation</vt:lpstr>
      <vt:lpstr>Interval Arithmetic</vt:lpstr>
      <vt:lpstr>Interval Arithmetic</vt:lpstr>
      <vt:lpstr>Interval Arithmetic</vt:lpstr>
      <vt:lpstr>Interval Arithmetic</vt:lpstr>
      <vt:lpstr>Set Inversion </vt:lpstr>
      <vt:lpstr>Constraint Satisfaction Problems</vt:lpstr>
      <vt:lpstr>Numerical Constraint Satisfaction Problems</vt:lpstr>
      <vt:lpstr>PowerPoint Presentation</vt:lpstr>
      <vt:lpstr>Set-membership Estimation  with outliers</vt:lpstr>
      <vt:lpstr>Algorithm for q-Relaxed intersection  (Jaulin, 2009)</vt:lpstr>
      <vt:lpstr>PowerPoint Presentation</vt:lpstr>
      <vt:lpstr>Robust Localization</vt:lpstr>
      <vt:lpstr>Robust Localization</vt:lpstr>
      <vt:lpstr>Robust Localization</vt:lpstr>
      <vt:lpstr>Robust Localization</vt:lpstr>
      <vt:lpstr>Robust Localization</vt:lpstr>
      <vt:lpstr>Robust Localization</vt:lpstr>
      <vt:lpstr>Robust Localization</vt:lpstr>
      <vt:lpstr>Robust Localization</vt:lpstr>
      <vt:lpstr>Robust Localization</vt:lpstr>
      <vt:lpstr>Robust Localization</vt:lpstr>
      <vt:lpstr>PowerPoint Presentation</vt:lpstr>
      <vt:lpstr>Interval Fingerprinting</vt:lpstr>
      <vt:lpstr>WKNN &amp; Fingerprints</vt:lpstr>
      <vt:lpstr>WKNN &amp;  Interval Fingerprints</vt:lpstr>
      <vt:lpstr>Hausdorff  distance</vt:lpstr>
      <vt:lpstr>Experimental Evaluation</vt:lpstr>
      <vt:lpstr>PowerPoint Presentation</vt:lpstr>
      <vt:lpstr>Use of Interval Data…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2019-11-06T07:40:50Z</dcterms:modified>
</cp:coreProperties>
</file>