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tif" ContentType="image/tiff"/>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59"/>
  </p:notesMasterIdLst>
  <p:handoutMasterIdLst>
    <p:handoutMasterId r:id="rId60"/>
  </p:handoutMasterIdLst>
  <p:sldIdLst>
    <p:sldId id="1846" r:id="rId2"/>
    <p:sldId id="2252" r:id="rId3"/>
    <p:sldId id="2106" r:id="rId4"/>
    <p:sldId id="2105" r:id="rId5"/>
    <p:sldId id="2108" r:id="rId6"/>
    <p:sldId id="2109" r:id="rId7"/>
    <p:sldId id="2248" r:id="rId8"/>
    <p:sldId id="2249" r:id="rId9"/>
    <p:sldId id="2250" r:id="rId10"/>
    <p:sldId id="2242" r:id="rId11"/>
    <p:sldId id="2254" r:id="rId12"/>
    <p:sldId id="2256" r:id="rId13"/>
    <p:sldId id="2247" r:id="rId14"/>
    <p:sldId id="2110" r:id="rId15"/>
    <p:sldId id="2244" r:id="rId16"/>
    <p:sldId id="2245" r:id="rId17"/>
    <p:sldId id="272" r:id="rId18"/>
    <p:sldId id="285" r:id="rId19"/>
    <p:sldId id="281" r:id="rId20"/>
    <p:sldId id="1954" r:id="rId21"/>
    <p:sldId id="2008" r:id="rId22"/>
    <p:sldId id="2119" r:id="rId23"/>
    <p:sldId id="2192" r:id="rId24"/>
    <p:sldId id="2113" r:id="rId25"/>
    <p:sldId id="2021" r:id="rId26"/>
    <p:sldId id="2120" r:id="rId27"/>
    <p:sldId id="2098" r:id="rId28"/>
    <p:sldId id="2257" r:id="rId29"/>
    <p:sldId id="2196" r:id="rId30"/>
    <p:sldId id="2278" r:id="rId31"/>
    <p:sldId id="2031" r:id="rId32"/>
    <p:sldId id="2262" r:id="rId33"/>
    <p:sldId id="2266" r:id="rId34"/>
    <p:sldId id="2265" r:id="rId35"/>
    <p:sldId id="2212" r:id="rId36"/>
    <p:sldId id="2268" r:id="rId37"/>
    <p:sldId id="2270" r:id="rId38"/>
    <p:sldId id="2271" r:id="rId39"/>
    <p:sldId id="2272" r:id="rId40"/>
    <p:sldId id="2274" r:id="rId41"/>
    <p:sldId id="2275" r:id="rId42"/>
    <p:sldId id="2277" r:id="rId43"/>
    <p:sldId id="2221" r:id="rId44"/>
    <p:sldId id="2269" r:id="rId45"/>
    <p:sldId id="2279" r:id="rId46"/>
    <p:sldId id="2285" r:id="rId47"/>
    <p:sldId id="2280" r:id="rId48"/>
    <p:sldId id="2283" r:id="rId49"/>
    <p:sldId id="2281" r:id="rId50"/>
    <p:sldId id="2230" r:id="rId51"/>
    <p:sldId id="2286" r:id="rId52"/>
    <p:sldId id="2236" r:id="rId53"/>
    <p:sldId id="2237" r:id="rId54"/>
    <p:sldId id="2217" r:id="rId55"/>
    <p:sldId id="2049" r:id="rId56"/>
    <p:sldId id="2261" r:id="rId57"/>
    <p:sldId id="2260" r:id="rId58"/>
  </p:sldIdLst>
  <p:sldSz cx="9144000" cy="6858000" type="screen4x3"/>
  <p:notesSz cx="7010400" cy="9296400"/>
  <p:defaultTextStyle>
    <a:defPPr>
      <a:defRPr lang="el-GR"/>
    </a:defPPr>
    <a:lvl1pPr algn="l" rtl="0" fontAlgn="base">
      <a:spcBef>
        <a:spcPct val="0"/>
      </a:spcBef>
      <a:spcAft>
        <a:spcPct val="0"/>
      </a:spcAft>
      <a:defRPr sz="3600" b="1" kern="1200">
        <a:solidFill>
          <a:schemeClr val="tx2"/>
        </a:solidFill>
        <a:latin typeface="Arial" charset="0"/>
        <a:ea typeface="ＭＳ Ｐゴシック" charset="-128"/>
        <a:cs typeface="+mn-cs"/>
      </a:defRPr>
    </a:lvl1pPr>
    <a:lvl2pPr marL="457200" algn="l" rtl="0" fontAlgn="base">
      <a:spcBef>
        <a:spcPct val="0"/>
      </a:spcBef>
      <a:spcAft>
        <a:spcPct val="0"/>
      </a:spcAft>
      <a:defRPr sz="3600" b="1" kern="1200">
        <a:solidFill>
          <a:schemeClr val="tx2"/>
        </a:solidFill>
        <a:latin typeface="Arial" charset="0"/>
        <a:ea typeface="ＭＳ Ｐゴシック" charset="-128"/>
        <a:cs typeface="+mn-cs"/>
      </a:defRPr>
    </a:lvl2pPr>
    <a:lvl3pPr marL="914400" algn="l" rtl="0" fontAlgn="base">
      <a:spcBef>
        <a:spcPct val="0"/>
      </a:spcBef>
      <a:spcAft>
        <a:spcPct val="0"/>
      </a:spcAft>
      <a:defRPr sz="3600" b="1" kern="1200">
        <a:solidFill>
          <a:schemeClr val="tx2"/>
        </a:solidFill>
        <a:latin typeface="Arial" charset="0"/>
        <a:ea typeface="ＭＳ Ｐゴシック" charset="-128"/>
        <a:cs typeface="+mn-cs"/>
      </a:defRPr>
    </a:lvl3pPr>
    <a:lvl4pPr marL="1371600" algn="l" rtl="0" fontAlgn="base">
      <a:spcBef>
        <a:spcPct val="0"/>
      </a:spcBef>
      <a:spcAft>
        <a:spcPct val="0"/>
      </a:spcAft>
      <a:defRPr sz="3600" b="1" kern="1200">
        <a:solidFill>
          <a:schemeClr val="tx2"/>
        </a:solidFill>
        <a:latin typeface="Arial" charset="0"/>
        <a:ea typeface="ＭＳ Ｐゴシック" charset="-128"/>
        <a:cs typeface="+mn-cs"/>
      </a:defRPr>
    </a:lvl4pPr>
    <a:lvl5pPr marL="1828800" algn="l" rtl="0" fontAlgn="base">
      <a:spcBef>
        <a:spcPct val="0"/>
      </a:spcBef>
      <a:spcAft>
        <a:spcPct val="0"/>
      </a:spcAft>
      <a:defRPr sz="3600" b="1" kern="1200">
        <a:solidFill>
          <a:schemeClr val="tx2"/>
        </a:solidFill>
        <a:latin typeface="Arial" charset="0"/>
        <a:ea typeface="ＭＳ Ｐゴシック" charset="-128"/>
        <a:cs typeface="+mn-cs"/>
      </a:defRPr>
    </a:lvl5pPr>
    <a:lvl6pPr marL="2286000" algn="l" defTabSz="914400" rtl="0" eaLnBrk="1" latinLnBrk="0" hangingPunct="1">
      <a:defRPr sz="3600" b="1" kern="1200">
        <a:solidFill>
          <a:schemeClr val="tx2"/>
        </a:solidFill>
        <a:latin typeface="Arial" charset="0"/>
        <a:ea typeface="ＭＳ Ｐゴシック" charset="-128"/>
        <a:cs typeface="+mn-cs"/>
      </a:defRPr>
    </a:lvl6pPr>
    <a:lvl7pPr marL="2743200" algn="l" defTabSz="914400" rtl="0" eaLnBrk="1" latinLnBrk="0" hangingPunct="1">
      <a:defRPr sz="3600" b="1" kern="1200">
        <a:solidFill>
          <a:schemeClr val="tx2"/>
        </a:solidFill>
        <a:latin typeface="Arial" charset="0"/>
        <a:ea typeface="ＭＳ Ｐゴシック" charset="-128"/>
        <a:cs typeface="+mn-cs"/>
      </a:defRPr>
    </a:lvl7pPr>
    <a:lvl8pPr marL="3200400" algn="l" defTabSz="914400" rtl="0" eaLnBrk="1" latinLnBrk="0" hangingPunct="1">
      <a:defRPr sz="3600" b="1" kern="1200">
        <a:solidFill>
          <a:schemeClr val="tx2"/>
        </a:solidFill>
        <a:latin typeface="Arial" charset="0"/>
        <a:ea typeface="ＭＳ Ｐゴシック" charset="-128"/>
        <a:cs typeface="+mn-cs"/>
      </a:defRPr>
    </a:lvl8pPr>
    <a:lvl9pPr marL="3657600" algn="l" defTabSz="914400" rtl="0" eaLnBrk="1" latinLnBrk="0" hangingPunct="1">
      <a:defRPr sz="3600" b="1" kern="1200">
        <a:solidFill>
          <a:schemeClr val="tx2"/>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9"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oteris Constantinou" initials="SC" lastIdx="1" clrIdx="0">
    <p:extLst>
      <p:ext uri="{19B8F6BF-5375-455C-9EA6-DF929625EA0E}">
        <p15:presenceInfo xmlns:p15="http://schemas.microsoft.com/office/powerpoint/2012/main" userId="S-1-5-21-418173696-1865631385-3455776535-100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A37"/>
    <a:srgbClr val="F3E200"/>
    <a:srgbClr val="FF2600"/>
    <a:srgbClr val="FF6600"/>
    <a:srgbClr val="70C591"/>
    <a:srgbClr val="B3E3AE"/>
    <a:srgbClr val="FFAFAF"/>
    <a:srgbClr val="ECC7B2"/>
    <a:srgbClr val="808080"/>
    <a:srgbClr val="FFCD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843" autoAdjust="0"/>
    <p:restoredTop sz="76269" autoAdjust="0"/>
  </p:normalViewPr>
  <p:slideViewPr>
    <p:cSldViewPr>
      <p:cViewPr varScale="1">
        <p:scale>
          <a:sx n="87" d="100"/>
          <a:sy n="87" d="100"/>
        </p:scale>
        <p:origin x="1256" y="184"/>
      </p:cViewPr>
      <p:guideLst>
        <p:guide orient="horz" pos="2160"/>
        <p:guide pos="2880"/>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33" d="100"/>
        <a:sy n="33" d="100"/>
      </p:scale>
      <p:origin x="0" y="0"/>
    </p:cViewPr>
  </p:sorterViewPr>
  <p:notesViewPr>
    <p:cSldViewPr>
      <p:cViewPr varScale="1">
        <p:scale>
          <a:sx n="83" d="100"/>
          <a:sy n="83" d="100"/>
        </p:scale>
        <p:origin x="3810" y="72"/>
      </p:cViewPr>
      <p:guideLst>
        <p:guide orient="horz" pos="2928"/>
        <p:guide pos="2209"/>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commentAuthors" Target="commentAuthor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02" name="Rectangle 2"/>
          <p:cNvSpPr>
            <a:spLocks noGrp="1" noChangeArrowheads="1"/>
          </p:cNvSpPr>
          <p:nvPr>
            <p:ph type="hdr" sz="quarter"/>
          </p:nvPr>
        </p:nvSpPr>
        <p:spPr bwMode="auto">
          <a:xfrm>
            <a:off x="0" y="1"/>
            <a:ext cx="3036968" cy="463779"/>
          </a:xfrm>
          <a:prstGeom prst="rect">
            <a:avLst/>
          </a:prstGeom>
          <a:noFill/>
          <a:ln w="9525">
            <a:noFill/>
            <a:miter lim="800000"/>
            <a:headEnd/>
            <a:tailEnd/>
          </a:ln>
          <a:effectLst/>
        </p:spPr>
        <p:txBody>
          <a:bodyPr vert="horz" wrap="square" lIns="92837" tIns="46420" rIns="92837" bIns="46420" numCol="1" anchor="t" anchorCtr="0" compatLnSpc="1">
            <a:prstTxWarp prst="textNoShape">
              <a:avLst/>
            </a:prstTxWarp>
          </a:bodyPr>
          <a:lstStyle>
            <a:lvl1pPr algn="l" defTabSz="928730">
              <a:defRPr sz="1200" b="0">
                <a:solidFill>
                  <a:schemeClr val="tx1"/>
                </a:solidFill>
                <a:latin typeface="Arial" charset="0"/>
                <a:ea typeface="+mn-ea"/>
                <a:cs typeface="+mn-cs"/>
              </a:defRPr>
            </a:lvl1pPr>
          </a:lstStyle>
          <a:p>
            <a:pPr>
              <a:defRPr/>
            </a:pPr>
            <a:endParaRPr lang="en-US"/>
          </a:p>
        </p:txBody>
      </p:sp>
      <p:sp>
        <p:nvSpPr>
          <p:cNvPr id="307203" name="Rectangle 3"/>
          <p:cNvSpPr>
            <a:spLocks noGrp="1" noChangeArrowheads="1"/>
          </p:cNvSpPr>
          <p:nvPr>
            <p:ph type="dt" sz="quarter" idx="1"/>
          </p:nvPr>
        </p:nvSpPr>
        <p:spPr bwMode="auto">
          <a:xfrm>
            <a:off x="3971796" y="1"/>
            <a:ext cx="3036968" cy="463779"/>
          </a:xfrm>
          <a:prstGeom prst="rect">
            <a:avLst/>
          </a:prstGeom>
          <a:noFill/>
          <a:ln w="9525">
            <a:noFill/>
            <a:miter lim="800000"/>
            <a:headEnd/>
            <a:tailEnd/>
          </a:ln>
          <a:effectLst/>
        </p:spPr>
        <p:txBody>
          <a:bodyPr vert="horz" wrap="square" lIns="92837" tIns="46420" rIns="92837" bIns="46420" numCol="1" anchor="t" anchorCtr="0" compatLnSpc="1">
            <a:prstTxWarp prst="textNoShape">
              <a:avLst/>
            </a:prstTxWarp>
          </a:bodyPr>
          <a:lstStyle>
            <a:lvl1pPr algn="r" defTabSz="928730">
              <a:defRPr sz="1200" b="0">
                <a:solidFill>
                  <a:schemeClr val="tx1"/>
                </a:solidFill>
                <a:latin typeface="Arial" charset="0"/>
                <a:ea typeface="+mn-ea"/>
                <a:cs typeface="+mn-cs"/>
              </a:defRPr>
            </a:lvl1pPr>
          </a:lstStyle>
          <a:p>
            <a:pPr>
              <a:defRPr/>
            </a:pPr>
            <a:endParaRPr lang="en-US"/>
          </a:p>
        </p:txBody>
      </p:sp>
      <p:sp>
        <p:nvSpPr>
          <p:cNvPr id="307204" name="Rectangle 4"/>
          <p:cNvSpPr>
            <a:spLocks noGrp="1" noChangeArrowheads="1"/>
          </p:cNvSpPr>
          <p:nvPr>
            <p:ph type="ftr" sz="quarter" idx="2"/>
          </p:nvPr>
        </p:nvSpPr>
        <p:spPr bwMode="auto">
          <a:xfrm>
            <a:off x="0" y="8831135"/>
            <a:ext cx="3036968" cy="463779"/>
          </a:xfrm>
          <a:prstGeom prst="rect">
            <a:avLst/>
          </a:prstGeom>
          <a:noFill/>
          <a:ln w="9525">
            <a:noFill/>
            <a:miter lim="800000"/>
            <a:headEnd/>
            <a:tailEnd/>
          </a:ln>
          <a:effectLst/>
        </p:spPr>
        <p:txBody>
          <a:bodyPr vert="horz" wrap="square" lIns="92837" tIns="46420" rIns="92837" bIns="46420" numCol="1" anchor="b" anchorCtr="0" compatLnSpc="1">
            <a:prstTxWarp prst="textNoShape">
              <a:avLst/>
            </a:prstTxWarp>
          </a:bodyPr>
          <a:lstStyle>
            <a:lvl1pPr algn="l" defTabSz="928730">
              <a:defRPr sz="1200" b="0">
                <a:solidFill>
                  <a:schemeClr val="tx1"/>
                </a:solidFill>
                <a:latin typeface="Arial" charset="0"/>
                <a:ea typeface="+mn-ea"/>
                <a:cs typeface="+mn-cs"/>
              </a:defRPr>
            </a:lvl1pPr>
          </a:lstStyle>
          <a:p>
            <a:pPr>
              <a:defRPr/>
            </a:pPr>
            <a:endParaRPr lang="en-US"/>
          </a:p>
        </p:txBody>
      </p:sp>
      <p:sp>
        <p:nvSpPr>
          <p:cNvPr id="307205" name="Rectangle 5"/>
          <p:cNvSpPr>
            <a:spLocks noGrp="1" noChangeArrowheads="1"/>
          </p:cNvSpPr>
          <p:nvPr>
            <p:ph type="sldNum" sz="quarter" idx="3"/>
          </p:nvPr>
        </p:nvSpPr>
        <p:spPr bwMode="auto">
          <a:xfrm>
            <a:off x="3971796" y="8831135"/>
            <a:ext cx="3036968" cy="463779"/>
          </a:xfrm>
          <a:prstGeom prst="rect">
            <a:avLst/>
          </a:prstGeom>
          <a:noFill/>
          <a:ln w="9525">
            <a:noFill/>
            <a:miter lim="800000"/>
            <a:headEnd/>
            <a:tailEnd/>
          </a:ln>
          <a:effectLst/>
        </p:spPr>
        <p:txBody>
          <a:bodyPr vert="horz" wrap="square" lIns="92837" tIns="46420" rIns="92837" bIns="46420" numCol="1" anchor="b" anchorCtr="0" compatLnSpc="1">
            <a:prstTxWarp prst="textNoShape">
              <a:avLst/>
            </a:prstTxWarp>
          </a:bodyPr>
          <a:lstStyle>
            <a:lvl1pPr algn="r" defTabSz="927202">
              <a:defRPr sz="1200" b="0">
                <a:solidFill>
                  <a:schemeClr val="tx1"/>
                </a:solidFill>
              </a:defRPr>
            </a:lvl1pPr>
          </a:lstStyle>
          <a:p>
            <a:fld id="{51420950-7481-D64B-9C29-D8A6762D15B6}" type="slidenum">
              <a:rPr lang="en-US" altLang="en-US"/>
              <a:pPr/>
              <a:t>‹#›</a:t>
            </a:fld>
            <a:endParaRPr lang="en-US" altLang="en-US"/>
          </a:p>
        </p:txBody>
      </p:sp>
    </p:spTree>
    <p:extLst>
      <p:ext uri="{BB962C8B-B14F-4D97-AF65-F5344CB8AC3E}">
        <p14:creationId xmlns:p14="http://schemas.microsoft.com/office/powerpoint/2010/main" val="7434935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1"/>
            <a:ext cx="3036968" cy="463779"/>
          </a:xfrm>
          <a:prstGeom prst="rect">
            <a:avLst/>
          </a:prstGeom>
          <a:noFill/>
          <a:ln w="9525">
            <a:noFill/>
            <a:miter lim="800000"/>
            <a:headEnd/>
            <a:tailEnd/>
          </a:ln>
          <a:effectLst/>
        </p:spPr>
        <p:txBody>
          <a:bodyPr vert="horz" wrap="square" lIns="92837" tIns="46420" rIns="92837" bIns="46420" numCol="1" anchor="t" anchorCtr="0" compatLnSpc="1">
            <a:prstTxWarp prst="textNoShape">
              <a:avLst/>
            </a:prstTxWarp>
          </a:bodyPr>
          <a:lstStyle>
            <a:lvl1pPr algn="l" defTabSz="928730">
              <a:defRPr sz="1200" b="0">
                <a:solidFill>
                  <a:schemeClr val="tx1"/>
                </a:solidFill>
                <a:latin typeface="Arial" charset="0"/>
                <a:ea typeface="+mn-ea"/>
                <a:cs typeface="+mn-cs"/>
              </a:defRPr>
            </a:lvl1pPr>
          </a:lstStyle>
          <a:p>
            <a:pPr>
              <a:defRPr/>
            </a:pPr>
            <a:endParaRPr lang="el-GR"/>
          </a:p>
        </p:txBody>
      </p:sp>
      <p:sp>
        <p:nvSpPr>
          <p:cNvPr id="16387" name="Rectangle 3"/>
          <p:cNvSpPr>
            <a:spLocks noGrp="1" noChangeArrowheads="1"/>
          </p:cNvSpPr>
          <p:nvPr>
            <p:ph type="dt" idx="1"/>
          </p:nvPr>
        </p:nvSpPr>
        <p:spPr bwMode="auto">
          <a:xfrm>
            <a:off x="3971796" y="1"/>
            <a:ext cx="3036968" cy="463779"/>
          </a:xfrm>
          <a:prstGeom prst="rect">
            <a:avLst/>
          </a:prstGeom>
          <a:noFill/>
          <a:ln w="9525">
            <a:noFill/>
            <a:miter lim="800000"/>
            <a:headEnd/>
            <a:tailEnd/>
          </a:ln>
          <a:effectLst/>
        </p:spPr>
        <p:txBody>
          <a:bodyPr vert="horz" wrap="square" lIns="92837" tIns="46420" rIns="92837" bIns="46420" numCol="1" anchor="t" anchorCtr="0" compatLnSpc="1">
            <a:prstTxWarp prst="textNoShape">
              <a:avLst/>
            </a:prstTxWarp>
          </a:bodyPr>
          <a:lstStyle>
            <a:lvl1pPr algn="r" defTabSz="928730">
              <a:defRPr sz="1200" b="0">
                <a:solidFill>
                  <a:schemeClr val="tx1"/>
                </a:solidFill>
                <a:latin typeface="Arial" charset="0"/>
                <a:ea typeface="+mn-ea"/>
                <a:cs typeface="+mn-cs"/>
              </a:defRPr>
            </a:lvl1pPr>
          </a:lstStyle>
          <a:p>
            <a:pPr>
              <a:defRPr/>
            </a:pPr>
            <a:endParaRPr lang="el-GR"/>
          </a:p>
        </p:txBody>
      </p:sp>
      <p:sp>
        <p:nvSpPr>
          <p:cNvPr id="54276" name="Rectangle 4"/>
          <p:cNvSpPr>
            <a:spLocks noGrp="1" noRot="1" noChangeAspect="1" noChangeArrowheads="1" noTextEdit="1"/>
          </p:cNvSpPr>
          <p:nvPr>
            <p:ph type="sldImg" idx="2"/>
          </p:nvPr>
        </p:nvSpPr>
        <p:spPr bwMode="auto">
          <a:xfrm>
            <a:off x="1184275" y="700088"/>
            <a:ext cx="4643438" cy="34829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6389" name="Rectangle 5"/>
          <p:cNvSpPr>
            <a:spLocks noGrp="1" noChangeArrowheads="1"/>
          </p:cNvSpPr>
          <p:nvPr>
            <p:ph type="body" sz="quarter" idx="3"/>
          </p:nvPr>
        </p:nvSpPr>
        <p:spPr bwMode="auto">
          <a:xfrm>
            <a:off x="700714" y="4416311"/>
            <a:ext cx="5608975" cy="4179961"/>
          </a:xfrm>
          <a:prstGeom prst="rect">
            <a:avLst/>
          </a:prstGeom>
          <a:noFill/>
          <a:ln w="9525">
            <a:noFill/>
            <a:miter lim="800000"/>
            <a:headEnd/>
            <a:tailEnd/>
          </a:ln>
          <a:effectLst/>
        </p:spPr>
        <p:txBody>
          <a:bodyPr vert="horz" wrap="square" lIns="92837" tIns="46420" rIns="92837" bIns="46420" numCol="1" anchor="t" anchorCtr="0" compatLnSpc="1">
            <a:prstTxWarp prst="textNoShape">
              <a:avLst/>
            </a:prstTxWarp>
          </a:bodyPr>
          <a:lstStyle/>
          <a:p>
            <a:pPr lvl="0"/>
            <a:r>
              <a:rPr lang="el-GR" noProof="0"/>
              <a:t>Click to edit Master text styles</a:t>
            </a:r>
          </a:p>
          <a:p>
            <a:pPr lvl="1"/>
            <a:r>
              <a:rPr lang="el-GR" noProof="0"/>
              <a:t>Second level</a:t>
            </a:r>
          </a:p>
          <a:p>
            <a:pPr lvl="2"/>
            <a:r>
              <a:rPr lang="el-GR" noProof="0"/>
              <a:t>Third level</a:t>
            </a:r>
          </a:p>
          <a:p>
            <a:pPr lvl="3"/>
            <a:r>
              <a:rPr lang="el-GR" noProof="0"/>
              <a:t>Fourth level</a:t>
            </a:r>
          </a:p>
          <a:p>
            <a:pPr lvl="4"/>
            <a:r>
              <a:rPr lang="el-GR" noProof="0"/>
              <a:t>Fifth level</a:t>
            </a:r>
          </a:p>
        </p:txBody>
      </p:sp>
      <p:sp>
        <p:nvSpPr>
          <p:cNvPr id="16390" name="Rectangle 6"/>
          <p:cNvSpPr>
            <a:spLocks noGrp="1" noChangeArrowheads="1"/>
          </p:cNvSpPr>
          <p:nvPr>
            <p:ph type="ftr" sz="quarter" idx="4"/>
          </p:nvPr>
        </p:nvSpPr>
        <p:spPr bwMode="auto">
          <a:xfrm>
            <a:off x="0" y="8831135"/>
            <a:ext cx="3036968" cy="463779"/>
          </a:xfrm>
          <a:prstGeom prst="rect">
            <a:avLst/>
          </a:prstGeom>
          <a:noFill/>
          <a:ln w="9525">
            <a:noFill/>
            <a:miter lim="800000"/>
            <a:headEnd/>
            <a:tailEnd/>
          </a:ln>
          <a:effectLst/>
        </p:spPr>
        <p:txBody>
          <a:bodyPr vert="horz" wrap="square" lIns="92837" tIns="46420" rIns="92837" bIns="46420" numCol="1" anchor="b" anchorCtr="0" compatLnSpc="1">
            <a:prstTxWarp prst="textNoShape">
              <a:avLst/>
            </a:prstTxWarp>
          </a:bodyPr>
          <a:lstStyle>
            <a:lvl1pPr algn="l" defTabSz="928730">
              <a:defRPr sz="1200" b="0">
                <a:solidFill>
                  <a:schemeClr val="tx1"/>
                </a:solidFill>
                <a:latin typeface="Arial" charset="0"/>
                <a:ea typeface="+mn-ea"/>
                <a:cs typeface="+mn-cs"/>
              </a:defRPr>
            </a:lvl1pPr>
          </a:lstStyle>
          <a:p>
            <a:pPr>
              <a:defRPr/>
            </a:pPr>
            <a:endParaRPr lang="el-GR"/>
          </a:p>
        </p:txBody>
      </p:sp>
      <p:sp>
        <p:nvSpPr>
          <p:cNvPr id="16391" name="Rectangle 7"/>
          <p:cNvSpPr>
            <a:spLocks noGrp="1" noChangeArrowheads="1"/>
          </p:cNvSpPr>
          <p:nvPr>
            <p:ph type="sldNum" sz="quarter" idx="5"/>
          </p:nvPr>
        </p:nvSpPr>
        <p:spPr bwMode="auto">
          <a:xfrm>
            <a:off x="3971796" y="8831135"/>
            <a:ext cx="3036968" cy="463779"/>
          </a:xfrm>
          <a:prstGeom prst="rect">
            <a:avLst/>
          </a:prstGeom>
          <a:noFill/>
          <a:ln w="9525">
            <a:noFill/>
            <a:miter lim="800000"/>
            <a:headEnd/>
            <a:tailEnd/>
          </a:ln>
          <a:effectLst/>
        </p:spPr>
        <p:txBody>
          <a:bodyPr vert="horz" wrap="square" lIns="92837" tIns="46420" rIns="92837" bIns="46420" numCol="1" anchor="b" anchorCtr="0" compatLnSpc="1">
            <a:prstTxWarp prst="textNoShape">
              <a:avLst/>
            </a:prstTxWarp>
          </a:bodyPr>
          <a:lstStyle>
            <a:lvl1pPr algn="r" defTabSz="927202">
              <a:defRPr sz="1200" b="0">
                <a:solidFill>
                  <a:schemeClr val="tx1"/>
                </a:solidFill>
              </a:defRPr>
            </a:lvl1pPr>
          </a:lstStyle>
          <a:p>
            <a:fld id="{0028516D-C5DD-0742-8657-90A9C89A8A69}" type="slidenum">
              <a:rPr lang="el-GR" altLang="en-US"/>
              <a:pPr/>
              <a:t>‹#›</a:t>
            </a:fld>
            <a:endParaRPr lang="el-GR" altLang="en-US"/>
          </a:p>
        </p:txBody>
      </p:sp>
    </p:spTree>
    <p:extLst>
      <p:ext uri="{BB962C8B-B14F-4D97-AF65-F5344CB8AC3E}">
        <p14:creationId xmlns:p14="http://schemas.microsoft.com/office/powerpoint/2010/main" val="92678303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8" Type="http://schemas.openxmlformats.org/officeDocument/2006/relationships/hyperlink" Target="https://en.wikipedia.org/wiki/Landauer%27s_principle#cite_note-bennett-1" TargetMode="External"/><Relationship Id="rId3" Type="http://schemas.openxmlformats.org/officeDocument/2006/relationships/hyperlink" Target="https://en.wikipedia.org/wiki/Principle#Principle_as_scientific_law" TargetMode="External"/><Relationship Id="rId7" Type="http://schemas.openxmlformats.org/officeDocument/2006/relationships/hyperlink" Target="https://en.wikipedia.org/wiki/Information#As_a_property_in_physics"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s://en.wikipedia.org/wiki/Computation" TargetMode="External"/><Relationship Id="rId5" Type="http://schemas.openxmlformats.org/officeDocument/2006/relationships/hyperlink" Target="https://en.wikipedia.org/wiki/Energy_conservation" TargetMode="External"/><Relationship Id="rId4" Type="http://schemas.openxmlformats.org/officeDocument/2006/relationships/hyperlink" Target="https://en.wikipedia.org/wiki/Theoretical_physics" TargetMode="External"/><Relationship Id="rId9" Type="http://schemas.openxmlformats.org/officeDocument/2006/relationships/hyperlink" Target="https://en.wikipedia.org/wiki/Rolf_Landauer"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en.wikipedia.org/wiki/Bin_packing_problem#cite_note-1" TargetMode="External"/><Relationship Id="rId7" Type="http://schemas.openxmlformats.org/officeDocument/2006/relationships/hyperlink" Target="https://en.wikipedia.org/wiki/Optimization_problem" TargetMode="External"/><Relationship Id="rId2" Type="http://schemas.openxmlformats.org/officeDocument/2006/relationships/slide" Target="../slides/slide37.xml"/><Relationship Id="rId1" Type="http://schemas.openxmlformats.org/officeDocument/2006/relationships/notesMaster" Target="../notesMasters/notesMaster1.xml"/><Relationship Id="rId6" Type="http://schemas.openxmlformats.org/officeDocument/2006/relationships/hyperlink" Target="https://en.wikipedia.org/wiki/Bin_packing_problem#cite_note-:0-4" TargetMode="External"/><Relationship Id="rId5" Type="http://schemas.openxmlformats.org/officeDocument/2006/relationships/hyperlink" Target="https://en.wikipedia.org/wiki/Bin_packing_problem#cite_note-3" TargetMode="External"/><Relationship Id="rId4" Type="http://schemas.openxmlformats.org/officeDocument/2006/relationships/hyperlink" Target="https://en.wikipedia.org/wiki/Bin_packing_problem#cite_note-2"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8" Type="http://schemas.openxmlformats.org/officeDocument/2006/relationships/hyperlink" Target="https://en.wikipedia.org/wiki/Tournament_selection" TargetMode="External"/><Relationship Id="rId13" Type="http://schemas.openxmlformats.org/officeDocument/2006/relationships/hyperlink" Target="https://en.wikipedia.org/wiki/Genetic_algorithm#The_building_block_hypothesis" TargetMode="External"/><Relationship Id="rId18" Type="http://schemas.openxmlformats.org/officeDocument/2006/relationships/hyperlink" Target="https://en.wikipedia.org/wiki/Local_minimum" TargetMode="External"/><Relationship Id="rId3" Type="http://schemas.openxmlformats.org/officeDocument/2006/relationships/hyperlink" Target="https://en.wikipedia.org/w/index.php?title=Genetic_operator&amp;action=edit&amp;section=2" TargetMode="External"/><Relationship Id="rId7" Type="http://schemas.openxmlformats.org/officeDocument/2006/relationships/hyperlink" Target="https://en.wikipedia.org/wiki/Fitness_proportionate_selection" TargetMode="External"/><Relationship Id="rId12" Type="http://schemas.openxmlformats.org/officeDocument/2006/relationships/hyperlink" Target="https://en.wikipedia.org/wiki/Crossover_(genetic_algorithm)" TargetMode="External"/><Relationship Id="rId17" Type="http://schemas.openxmlformats.org/officeDocument/2006/relationships/hyperlink" Target="https://en.wikipedia.org/wiki/Mutation_(genetic_algorithm)" TargetMode="External"/><Relationship Id="rId2" Type="http://schemas.openxmlformats.org/officeDocument/2006/relationships/slide" Target="../slides/slide39.xml"/><Relationship Id="rId16" Type="http://schemas.openxmlformats.org/officeDocument/2006/relationships/hyperlink" Target="https://en.wikipedia.org/w/index.php?title=Genetic_operator&amp;action=edit&amp;section=4" TargetMode="External"/><Relationship Id="rId20" Type="http://schemas.openxmlformats.org/officeDocument/2006/relationships/hyperlink" Target="https://en.wikipedia.org/wiki/Gaussian_distribution" TargetMode="External"/><Relationship Id="rId1" Type="http://schemas.openxmlformats.org/officeDocument/2006/relationships/notesMaster" Target="../notesMasters/notesMaster1.xml"/><Relationship Id="rId6" Type="http://schemas.openxmlformats.org/officeDocument/2006/relationships/hyperlink" Target="https://en.wikipedia.org/wiki/Fitness_function" TargetMode="External"/><Relationship Id="rId11" Type="http://schemas.openxmlformats.org/officeDocument/2006/relationships/hyperlink" Target="https://en.wikipedia.org/w/index.php?title=Genetic_operator&amp;action=edit&amp;section=3" TargetMode="External"/><Relationship Id="rId5" Type="http://schemas.openxmlformats.org/officeDocument/2006/relationships/hyperlink" Target="https://en.wikipedia.org/wiki/Objective_function" TargetMode="External"/><Relationship Id="rId15" Type="http://schemas.openxmlformats.org/officeDocument/2006/relationships/hyperlink" Target="https://en.wikipedia.org/wiki/Genetic_operator#cite_note-ero-6" TargetMode="External"/><Relationship Id="rId10" Type="http://schemas.openxmlformats.org/officeDocument/2006/relationships/hyperlink" Target="https://en.wikipedia.org/wiki/Genetic_operator#cite_note-ga-intro2-5" TargetMode="External"/><Relationship Id="rId19" Type="http://schemas.openxmlformats.org/officeDocument/2006/relationships/hyperlink" Target="https://en.wikipedia.org/wiki/Uniform_distribution_(continuous)" TargetMode="External"/><Relationship Id="rId4" Type="http://schemas.openxmlformats.org/officeDocument/2006/relationships/hyperlink" Target="https://en.wikipedia.org/wiki/Selection_(genetic_algorithm)" TargetMode="External"/><Relationship Id="rId9" Type="http://schemas.openxmlformats.org/officeDocument/2006/relationships/hyperlink" Target="https://en.wikipedia.org/wiki/Genetic_operator#cite_note-ga-intro-1" TargetMode="External"/><Relationship Id="rId14" Type="http://schemas.openxmlformats.org/officeDocument/2006/relationships/hyperlink" Target="https://en.wikipedia.org/wiki/Travelling_salesman_problem"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en.wikipedia.org/wiki/Power_usage_effectiveness"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tinyurl.com/3bzspb9c" TargetMode="External"/><Relationship Id="rId2" Type="http://schemas.openxmlformats.org/officeDocument/2006/relationships/slide" Target="../slides/slide9.xml"/><Relationship Id="rId1" Type="http://schemas.openxmlformats.org/officeDocument/2006/relationships/notesMaster" Target="../notesMasters/notesMaster1.xml"/><Relationship Id="rId5" Type="http://schemas.openxmlformats.org/officeDocument/2006/relationships/hyperlink" Target="https://tinyurl.com/3w48mm8v" TargetMode="External"/><Relationship Id="rId4" Type="http://schemas.openxmlformats.org/officeDocument/2006/relationships/hyperlink" Target="https://tinyurl.com/46vh8tt2"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7"/>
          <p:cNvSpPr>
            <a:spLocks noGrp="1" noChangeArrowheads="1"/>
          </p:cNvSpPr>
          <p:nvPr>
            <p:ph type="sldNum" sz="quarter" idx="5"/>
          </p:nvPr>
        </p:nvSpPr>
        <p:spPr>
          <a:noFill/>
        </p:spPr>
        <p:txBody>
          <a:bodyPr/>
          <a:lstStyle/>
          <a:p>
            <a:fld id="{7129E195-14F3-44E3-A298-3814BF42605B}" type="slidenum">
              <a:rPr lang="el-GR" altLang="en-US"/>
              <a:pPr/>
              <a:t>1</a:t>
            </a:fld>
            <a:endParaRPr lang="el-GR" altLang="en-US"/>
          </a:p>
        </p:txBody>
      </p:sp>
      <p:sp>
        <p:nvSpPr>
          <p:cNvPr id="7170" name="Rectangle 2"/>
          <p:cNvSpPr>
            <a:spLocks noGrp="1" noRot="1" noChangeAspect="1" noChangeArrowheads="1" noTextEdit="1"/>
          </p:cNvSpPr>
          <p:nvPr>
            <p:ph type="sldImg"/>
          </p:nvPr>
        </p:nvSpPr>
        <p:spPr>
          <a:xfrm>
            <a:off x="922338" y="749300"/>
            <a:ext cx="4954587" cy="3717925"/>
          </a:xfrm>
          <a:ln w="12700" cap="flat"/>
        </p:spPr>
      </p:sp>
      <p:sp>
        <p:nvSpPr>
          <p:cNvPr id="7171" name="Rectangle 3"/>
          <p:cNvSpPr>
            <a:spLocks noGrp="1" noChangeArrowheads="1"/>
          </p:cNvSpPr>
          <p:nvPr>
            <p:ph type="body" idx="1"/>
          </p:nvPr>
        </p:nvSpPr>
        <p:spPr>
          <a:noFill/>
          <a:ln/>
        </p:spPr>
        <p:txBody>
          <a:bodyPr lIns="93659" tIns="46829" rIns="93659" bIns="46829"/>
          <a:lstStyle/>
          <a:p>
            <a:pPr eaLnBrk="1" hangingPunct="1"/>
            <a:endParaRPr lang="en-US" altLang="en-US" dirty="0">
              <a:latin typeface="Arial" pitchFamily="34" charset="0"/>
              <a:ea typeface="ＭＳ Ｐゴシック" pitchFamily="34" charset="-128"/>
            </a:endParaRPr>
          </a:p>
        </p:txBody>
      </p:sp>
    </p:spTree>
    <p:extLst>
      <p:ext uri="{BB962C8B-B14F-4D97-AF65-F5344CB8AC3E}">
        <p14:creationId xmlns:p14="http://schemas.microsoft.com/office/powerpoint/2010/main" val="16686878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Y" dirty="0"/>
              <a:t>https://www.ft.com/content/ddcb5ab6-965f-4034-96e1-7f668bad1801</a:t>
            </a:r>
          </a:p>
          <a:p>
            <a:endParaRPr lang="en-CY" dirty="0"/>
          </a:p>
        </p:txBody>
      </p:sp>
      <p:sp>
        <p:nvSpPr>
          <p:cNvPr id="4" name="Slide Number Placeholder 3"/>
          <p:cNvSpPr>
            <a:spLocks noGrp="1"/>
          </p:cNvSpPr>
          <p:nvPr>
            <p:ph type="sldNum" sz="quarter" idx="5"/>
          </p:nvPr>
        </p:nvSpPr>
        <p:spPr/>
        <p:txBody>
          <a:bodyPr/>
          <a:lstStyle/>
          <a:p>
            <a:fld id="{0028516D-C5DD-0742-8657-90A9C89A8A69}" type="slidenum">
              <a:rPr lang="el-GR" altLang="en-US" smtClean="0"/>
              <a:pPr/>
              <a:t>12</a:t>
            </a:fld>
            <a:endParaRPr lang="el-GR" altLang="en-US"/>
          </a:p>
        </p:txBody>
      </p:sp>
    </p:spTree>
    <p:extLst>
      <p:ext uri="{BB962C8B-B14F-4D97-AF65-F5344CB8AC3E}">
        <p14:creationId xmlns:p14="http://schemas.microsoft.com/office/powerpoint/2010/main" val="24595391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1" i="0" dirty="0" err="1">
                <a:solidFill>
                  <a:srgbClr val="202122"/>
                </a:solidFill>
                <a:effectLst/>
                <a:latin typeface="Arial" panose="020B0604020202020204" pitchFamily="34" charset="0"/>
              </a:rPr>
              <a:t>Landauer's</a:t>
            </a:r>
            <a:r>
              <a:rPr lang="en-GB" b="1" i="0" dirty="0">
                <a:solidFill>
                  <a:srgbClr val="202122"/>
                </a:solidFill>
                <a:effectLst/>
                <a:latin typeface="Arial" panose="020B0604020202020204" pitchFamily="34" charset="0"/>
              </a:rPr>
              <a:t> principle</a:t>
            </a:r>
            <a:r>
              <a:rPr lang="en-GB" b="0" i="0" dirty="0">
                <a:solidFill>
                  <a:srgbClr val="202122"/>
                </a:solidFill>
                <a:effectLst/>
                <a:latin typeface="Arial" panose="020B0604020202020204" pitchFamily="34" charset="0"/>
              </a:rPr>
              <a:t> is a </a:t>
            </a:r>
            <a:r>
              <a:rPr lang="en-GB" b="0" i="0" u="none" strike="noStrike" dirty="0">
                <a:solidFill>
                  <a:srgbClr val="202122"/>
                </a:solidFill>
                <a:effectLst/>
                <a:latin typeface="Arial" panose="020B0604020202020204" pitchFamily="34" charset="0"/>
                <a:hlinkClick r:id="rId3" tooltip="Principle"/>
              </a:rPr>
              <a:t>physical principle</a:t>
            </a:r>
            <a:r>
              <a:rPr lang="en-GB" b="0" i="0" dirty="0">
                <a:solidFill>
                  <a:srgbClr val="202122"/>
                </a:solidFill>
                <a:effectLst/>
                <a:latin typeface="Arial" panose="020B0604020202020204" pitchFamily="34" charset="0"/>
              </a:rPr>
              <a:t> pertaining to the lower </a:t>
            </a:r>
            <a:r>
              <a:rPr lang="en-GB" b="0" i="0" u="none" strike="noStrike" dirty="0">
                <a:solidFill>
                  <a:srgbClr val="202122"/>
                </a:solidFill>
                <a:effectLst/>
                <a:latin typeface="Arial" panose="020B0604020202020204" pitchFamily="34" charset="0"/>
                <a:hlinkClick r:id="rId4" tooltip="Theoretical physics"/>
              </a:rPr>
              <a:t>theoretical</a:t>
            </a:r>
            <a:r>
              <a:rPr lang="en-GB" b="0" i="0" dirty="0">
                <a:solidFill>
                  <a:srgbClr val="202122"/>
                </a:solidFill>
                <a:effectLst/>
                <a:latin typeface="Arial" panose="020B0604020202020204" pitchFamily="34" charset="0"/>
              </a:rPr>
              <a:t> limit of </a:t>
            </a:r>
            <a:r>
              <a:rPr lang="en-GB" b="0" i="0" u="none" strike="noStrike" dirty="0">
                <a:solidFill>
                  <a:srgbClr val="202122"/>
                </a:solidFill>
                <a:effectLst/>
                <a:latin typeface="Arial" panose="020B0604020202020204" pitchFamily="34" charset="0"/>
                <a:hlinkClick r:id="rId5" tooltip="Energy conservation"/>
              </a:rPr>
              <a:t>energy consumption</a:t>
            </a:r>
            <a:r>
              <a:rPr lang="en-GB" b="0" i="0" dirty="0">
                <a:solidFill>
                  <a:srgbClr val="202122"/>
                </a:solidFill>
                <a:effectLst/>
                <a:latin typeface="Arial" panose="020B0604020202020204" pitchFamily="34" charset="0"/>
              </a:rPr>
              <a:t> of </a:t>
            </a:r>
            <a:r>
              <a:rPr lang="en-GB" b="0" i="0" u="none" strike="noStrike" dirty="0">
                <a:solidFill>
                  <a:srgbClr val="202122"/>
                </a:solidFill>
                <a:effectLst/>
                <a:latin typeface="Arial" panose="020B0604020202020204" pitchFamily="34" charset="0"/>
                <a:hlinkClick r:id="rId6" tooltip="Computation"/>
              </a:rPr>
              <a:t>computation</a:t>
            </a:r>
            <a:r>
              <a:rPr lang="en-GB" b="0" i="0" dirty="0">
                <a:solidFill>
                  <a:srgbClr val="202122"/>
                </a:solidFill>
                <a:effectLst/>
                <a:latin typeface="Arial" panose="020B0604020202020204" pitchFamily="34" charset="0"/>
              </a:rPr>
              <a:t>. It holds that an irreversible change in </a:t>
            </a:r>
            <a:r>
              <a:rPr lang="en-GB" b="0" i="0" u="none" strike="noStrike" dirty="0">
                <a:solidFill>
                  <a:srgbClr val="202122"/>
                </a:solidFill>
                <a:effectLst/>
                <a:latin typeface="Arial" panose="020B0604020202020204" pitchFamily="34" charset="0"/>
                <a:hlinkClick r:id="rId7" tooltip="Information"/>
              </a:rPr>
              <a:t>information</a:t>
            </a:r>
            <a:r>
              <a:rPr lang="en-GB" b="0" i="0" dirty="0">
                <a:solidFill>
                  <a:srgbClr val="202122"/>
                </a:solidFill>
                <a:effectLst/>
                <a:latin typeface="Arial" panose="020B0604020202020204" pitchFamily="34" charset="0"/>
              </a:rPr>
              <a:t> stored in a computer, such as merging two computational paths, dissipates a minimum amount of heat to its surroundings.</a:t>
            </a:r>
            <a:r>
              <a:rPr lang="en-GB" b="0" i="0" u="none" strike="noStrike" baseline="30000" dirty="0">
                <a:solidFill>
                  <a:srgbClr val="202122"/>
                </a:solidFill>
                <a:effectLst/>
                <a:latin typeface="Arial" panose="020B0604020202020204" pitchFamily="34" charset="0"/>
                <a:hlinkClick r:id="rId8"/>
              </a:rPr>
              <a:t>[1]</a:t>
            </a:r>
            <a:endParaRPr lang="en-GB" b="0" i="0" dirty="0">
              <a:solidFill>
                <a:srgbClr val="202122"/>
              </a:solidFill>
              <a:effectLst/>
              <a:latin typeface="Arial" panose="020B0604020202020204" pitchFamily="34" charset="0"/>
            </a:endParaRPr>
          </a:p>
          <a:p>
            <a:pPr algn="l"/>
            <a:r>
              <a:rPr lang="en-GB" b="0" i="0" dirty="0">
                <a:solidFill>
                  <a:srgbClr val="202122"/>
                </a:solidFill>
                <a:effectLst/>
                <a:latin typeface="Arial" panose="020B0604020202020204" pitchFamily="34" charset="0"/>
              </a:rPr>
              <a:t>The principle was first proposed by </a:t>
            </a:r>
            <a:r>
              <a:rPr lang="en-GB" b="0" i="0" u="none" strike="noStrike" dirty="0">
                <a:solidFill>
                  <a:srgbClr val="202122"/>
                </a:solidFill>
                <a:effectLst/>
                <a:latin typeface="Arial" panose="020B0604020202020204" pitchFamily="34" charset="0"/>
                <a:hlinkClick r:id="rId9" tooltip="Rolf Landauer"/>
              </a:rPr>
              <a:t>Rolf Landauer</a:t>
            </a:r>
            <a:r>
              <a:rPr lang="en-GB" b="0" i="0" dirty="0">
                <a:solidFill>
                  <a:srgbClr val="202122"/>
                </a:solidFill>
                <a:effectLst/>
                <a:latin typeface="Arial" panose="020B0604020202020204" pitchFamily="34" charset="0"/>
              </a:rPr>
              <a:t> in 1961.</a:t>
            </a:r>
          </a:p>
          <a:p>
            <a:endParaRPr lang="en-CY" dirty="0"/>
          </a:p>
        </p:txBody>
      </p:sp>
      <p:sp>
        <p:nvSpPr>
          <p:cNvPr id="4" name="Slide Number Placeholder 3"/>
          <p:cNvSpPr>
            <a:spLocks noGrp="1"/>
          </p:cNvSpPr>
          <p:nvPr>
            <p:ph type="sldNum" sz="quarter" idx="5"/>
          </p:nvPr>
        </p:nvSpPr>
        <p:spPr/>
        <p:txBody>
          <a:bodyPr/>
          <a:lstStyle/>
          <a:p>
            <a:fld id="{0028516D-C5DD-0742-8657-90A9C89A8A69}" type="slidenum">
              <a:rPr lang="el-GR" altLang="en-US" smtClean="0"/>
              <a:pPr/>
              <a:t>13</a:t>
            </a:fld>
            <a:endParaRPr lang="el-GR" altLang="en-US"/>
          </a:p>
        </p:txBody>
      </p:sp>
    </p:spTree>
    <p:extLst>
      <p:ext uri="{BB962C8B-B14F-4D97-AF65-F5344CB8AC3E}">
        <p14:creationId xmlns:p14="http://schemas.microsoft.com/office/powerpoint/2010/main" val="23045345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9390A0-FEF1-134F-A2CC-A189D6DFEA3F}" type="slidenum">
              <a:rPr lang="el-GR" altLang="en-US" smtClean="0"/>
              <a:pPr/>
              <a:t>14</a:t>
            </a:fld>
            <a:endParaRPr lang="el-GR" altLang="en-US"/>
          </a:p>
        </p:txBody>
      </p:sp>
    </p:spTree>
    <p:extLst>
      <p:ext uri="{BB962C8B-B14F-4D97-AF65-F5344CB8AC3E}">
        <p14:creationId xmlns:p14="http://schemas.microsoft.com/office/powerpoint/2010/main" val="7784925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Global Average per Person</a:t>
            </a:r>
            <a:r>
              <a:rPr lang="en-GB" dirty="0"/>
              <a:t>: The average global CO2 emissions per person are around 4 to 5 metric tons per year. This includes emissions from activities like driving, heating, electricity use, and even the production of goods and services consumed.</a:t>
            </a:r>
          </a:p>
          <a:p>
            <a:r>
              <a:rPr lang="en-GB" b="1" dirty="0"/>
              <a:t>Developed Countries</a:t>
            </a:r>
            <a:r>
              <a:rPr lang="en-GB" dirty="0"/>
              <a:t>: In more industrialized countries like the United States, Canada, or Australia, the average can be much higher—typically around 15 to 20 metric tons per person per year due to higher energy consumption and lifestyle factors.</a:t>
            </a:r>
          </a:p>
          <a:p>
            <a:r>
              <a:rPr lang="en-GB" b="1" dirty="0"/>
              <a:t>Developing Countries</a:t>
            </a:r>
            <a:r>
              <a:rPr lang="en-GB" dirty="0"/>
              <a:t>: In contrast, individuals in developing countries often have lower per capita emissions, ranging from 1 to 3 metric tons per year, due to lower levels of industrial activity and energy consumption.</a:t>
            </a:r>
          </a:p>
          <a:p>
            <a:endParaRPr lang="en-GB" dirty="0"/>
          </a:p>
          <a:p>
            <a:endParaRPr lang="en-GB" dirty="0"/>
          </a:p>
          <a:p>
            <a:endParaRPr lang="en-GB" dirty="0"/>
          </a:p>
          <a:p>
            <a:r>
              <a:rPr lang="en-GB" b="1" dirty="0"/>
              <a:t>ChatGPT said:</a:t>
            </a:r>
          </a:p>
          <a:p>
            <a:r>
              <a:rPr lang="en-GB" dirty="0"/>
              <a:t>ChatGPT</a:t>
            </a:r>
          </a:p>
          <a:p>
            <a:r>
              <a:rPr lang="en-GB" dirty="0"/>
              <a:t>5 metric tons (5,000 kg) of CO2 is a significant amount. To put it in perspective, here are a few relatable comparisons:</a:t>
            </a:r>
          </a:p>
          <a:p>
            <a:pPr>
              <a:buFont typeface="+mj-lt"/>
              <a:buAutoNum type="arabicPeriod"/>
            </a:pPr>
            <a:r>
              <a:rPr lang="en-GB" b="1" dirty="0"/>
              <a:t>Driving a Car</a:t>
            </a:r>
            <a:r>
              <a:rPr lang="en-GB" dirty="0"/>
              <a:t>: A typical gasoline car emits about 120-150 grams of CO2 per </a:t>
            </a:r>
            <a:r>
              <a:rPr lang="en-GB" dirty="0" err="1"/>
              <a:t>kilometer</a:t>
            </a:r>
            <a:r>
              <a:rPr lang="en-GB" dirty="0"/>
              <a:t>. Driving 5 metric tons of CO2 would be equivalent to driving approximately 33,000 to 41,000 </a:t>
            </a:r>
            <a:r>
              <a:rPr lang="en-GB" dirty="0" err="1"/>
              <a:t>kilometers</a:t>
            </a:r>
            <a:r>
              <a:rPr lang="en-GB" dirty="0"/>
              <a:t> (about 20,500 to 25,500 miles), which is roughly the distance of a road trip around the entire Earth.</a:t>
            </a:r>
          </a:p>
          <a:p>
            <a:pPr>
              <a:buFont typeface="+mj-lt"/>
              <a:buAutoNum type="arabicPeriod"/>
            </a:pPr>
            <a:r>
              <a:rPr lang="en-GB" b="1" dirty="0"/>
              <a:t>Electricity Consumption</a:t>
            </a:r>
            <a:r>
              <a:rPr lang="en-GB" dirty="0"/>
              <a:t>: Using around 5 metric tons of CO2 is roughly equivalent to the annual electricity usage of an average household in the United States. This depends on the energy mix (fossil fuels, renewables) but generally includes appliances, heating, and cooling.</a:t>
            </a:r>
          </a:p>
          <a:p>
            <a:pPr>
              <a:buFont typeface="+mj-lt"/>
              <a:buAutoNum type="arabicPeriod"/>
            </a:pPr>
            <a:r>
              <a:rPr lang="en-GB" b="1" dirty="0"/>
              <a:t>Flights</a:t>
            </a:r>
            <a:r>
              <a:rPr lang="en-GB" dirty="0"/>
              <a:t>: A round-trip flight from New York to London emits about 1 metric ton of CO2 per passenger. So, 5 tons would be equivalent to taking 5 round-trip flights between these cities.</a:t>
            </a:r>
          </a:p>
          <a:p>
            <a:pPr>
              <a:buFont typeface="+mj-lt"/>
              <a:buAutoNum type="arabicPeriod"/>
            </a:pPr>
            <a:r>
              <a:rPr lang="en-GB" b="1" dirty="0"/>
              <a:t>Tree Planting</a:t>
            </a:r>
            <a:r>
              <a:rPr lang="en-GB" dirty="0"/>
              <a:t>: It would take about 200 mature trees absorbing CO2 over one year to offset 5 metric tons of CO2. Trees absorb about 22 kg of CO2 annually, on average.</a:t>
            </a:r>
          </a:p>
          <a:p>
            <a:pPr>
              <a:buFont typeface="+mj-lt"/>
              <a:buAutoNum type="arabicPeriod"/>
            </a:pPr>
            <a:r>
              <a:rPr lang="en-GB" b="1" dirty="0"/>
              <a:t>Heating a Home</a:t>
            </a:r>
            <a:r>
              <a:rPr lang="en-GB" dirty="0"/>
              <a:t>: 5 metric tons of CO2 is roughly equivalent to the emissions from heating an average house with natural gas for one year, depending on insulation and climate conditions.</a:t>
            </a:r>
          </a:p>
          <a:p>
            <a:r>
              <a:rPr lang="en-GB" dirty="0"/>
              <a:t>These examples illustrate the scale of 5 tons of CO2 emissions in terms of everyday activities and environmental impact.</a:t>
            </a:r>
          </a:p>
          <a:p>
            <a:endParaRPr lang="en-GB" dirty="0"/>
          </a:p>
          <a:p>
            <a:endParaRPr lang="en-CY" dirty="0"/>
          </a:p>
        </p:txBody>
      </p:sp>
      <p:sp>
        <p:nvSpPr>
          <p:cNvPr id="4" name="Slide Number Placeholder 3"/>
          <p:cNvSpPr>
            <a:spLocks noGrp="1"/>
          </p:cNvSpPr>
          <p:nvPr>
            <p:ph type="sldNum" sz="quarter" idx="5"/>
          </p:nvPr>
        </p:nvSpPr>
        <p:spPr/>
        <p:txBody>
          <a:bodyPr/>
          <a:lstStyle/>
          <a:p>
            <a:fld id="{0028516D-C5DD-0742-8657-90A9C89A8A69}" type="slidenum">
              <a:rPr lang="el-GR" altLang="en-US" smtClean="0"/>
              <a:pPr/>
              <a:t>15</a:t>
            </a:fld>
            <a:endParaRPr lang="el-GR" altLang="en-US"/>
          </a:p>
        </p:txBody>
      </p:sp>
    </p:spTree>
    <p:extLst>
      <p:ext uri="{BB962C8B-B14F-4D97-AF65-F5344CB8AC3E}">
        <p14:creationId xmlns:p14="http://schemas.microsoft.com/office/powerpoint/2010/main" val="28934493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is a hypothetical table showing the renewable energy share and the percentage of energy rejected for various EU countries in 2024:</a:t>
            </a:r>
          </a:p>
          <a:p>
            <a:r>
              <a:rPr lang="en-GB" dirty="0" err="1"/>
              <a:t>CountryRenewable</a:t>
            </a:r>
            <a:r>
              <a:rPr lang="en-GB" dirty="0"/>
              <a:t> Energy Share (%)Energy Rejected (%)Germany60.05.4France50.56.1Spain72.34.3Italy55.45.9Netherlands45.86.7Sweden80.02.5Poland34.28.4Belgium47.66.0Denmark90.53.1Austria65.34.8</a:t>
            </a:r>
            <a:endParaRPr lang="en-CY" dirty="0"/>
          </a:p>
        </p:txBody>
      </p:sp>
      <p:sp>
        <p:nvSpPr>
          <p:cNvPr id="4" name="Slide Number Placeholder 3"/>
          <p:cNvSpPr>
            <a:spLocks noGrp="1"/>
          </p:cNvSpPr>
          <p:nvPr>
            <p:ph type="sldNum" sz="quarter" idx="5"/>
          </p:nvPr>
        </p:nvSpPr>
        <p:spPr/>
        <p:txBody>
          <a:bodyPr/>
          <a:lstStyle/>
          <a:p>
            <a:fld id="{0028516D-C5DD-0742-8657-90A9C89A8A69}" type="slidenum">
              <a:rPr lang="el-GR" altLang="en-US" smtClean="0"/>
              <a:pPr/>
              <a:t>19</a:t>
            </a:fld>
            <a:endParaRPr lang="el-GR" altLang="en-US"/>
          </a:p>
        </p:txBody>
      </p:sp>
    </p:spTree>
    <p:extLst>
      <p:ext uri="{BB962C8B-B14F-4D97-AF65-F5344CB8AC3E}">
        <p14:creationId xmlns:p14="http://schemas.microsoft.com/office/powerpoint/2010/main" val="29989555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28516D-C5DD-0742-8657-90A9C89A8A69}" type="slidenum">
              <a:rPr lang="el-GR" altLang="en-US" smtClean="0"/>
              <a:pPr/>
              <a:t>20</a:t>
            </a:fld>
            <a:endParaRPr lang="el-GR" altLang="en-US"/>
          </a:p>
        </p:txBody>
      </p:sp>
    </p:spTree>
    <p:extLst>
      <p:ext uri="{BB962C8B-B14F-4D97-AF65-F5344CB8AC3E}">
        <p14:creationId xmlns:p14="http://schemas.microsoft.com/office/powerpoint/2010/main" val="25543245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IoT devices enable the execution of Rule Automation Workflows, which span from simple predicate statements to procedural workflows</a:t>
            </a:r>
          </a:p>
          <a:p>
            <a:r>
              <a:rPr lang="en-US" dirty="0"/>
              <a:t>capturing a smart actuation pipeline in tools like IFTTT, </a:t>
            </a:r>
            <a:r>
              <a:rPr lang="en-US" dirty="0" err="1"/>
              <a:t>Apilio</a:t>
            </a:r>
            <a:r>
              <a:rPr lang="en-US" dirty="0"/>
              <a:t>, or Apple Automation.</a:t>
            </a:r>
          </a:p>
          <a:p>
            <a:r>
              <a:rPr lang="en-US" dirty="0"/>
              <a:t>The Rule Automation Workflows aim to meet the convenience level of users under specific conditions.</a:t>
            </a:r>
          </a:p>
        </p:txBody>
      </p:sp>
      <p:sp>
        <p:nvSpPr>
          <p:cNvPr id="4" name="Slide Number Placeholder 3"/>
          <p:cNvSpPr>
            <a:spLocks noGrp="1"/>
          </p:cNvSpPr>
          <p:nvPr>
            <p:ph type="sldNum" sz="quarter" idx="5"/>
          </p:nvPr>
        </p:nvSpPr>
        <p:spPr/>
        <p:txBody>
          <a:bodyPr/>
          <a:lstStyle/>
          <a:p>
            <a:fld id="{0028516D-C5DD-0742-8657-90A9C89A8A69}" type="slidenum">
              <a:rPr lang="el-GR" altLang="en-US" smtClean="0"/>
              <a:pPr/>
              <a:t>21</a:t>
            </a:fld>
            <a:endParaRPr lang="el-GR" altLang="en-US"/>
          </a:p>
        </p:txBody>
      </p:sp>
    </p:spTree>
    <p:extLst>
      <p:ext uri="{BB962C8B-B14F-4D97-AF65-F5344CB8AC3E}">
        <p14:creationId xmlns:p14="http://schemas.microsoft.com/office/powerpoint/2010/main" val="23913441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Energy savings in a data </a:t>
            </a:r>
            <a:r>
              <a:rPr lang="en-GB" dirty="0" err="1"/>
              <a:t>center</a:t>
            </a:r>
            <a:r>
              <a:rPr lang="en-GB" dirty="0"/>
              <a:t> can be substantial, and there are several strategies that can be implemented to reduce energy consumption. Here are some key areas where energy savings are typically achieved, along with their approximate impact:</a:t>
            </a:r>
          </a:p>
          <a:p>
            <a:r>
              <a:rPr lang="en-GB" b="1" dirty="0"/>
              <a:t>1. Efficient Cooling Systems:</a:t>
            </a:r>
          </a:p>
          <a:p>
            <a:pPr>
              <a:buFont typeface="Arial" panose="020B0604020202020204" pitchFamily="34" charset="0"/>
              <a:buChar char="•"/>
            </a:pPr>
            <a:r>
              <a:rPr lang="en-GB" b="1" dirty="0"/>
              <a:t>Savings:</a:t>
            </a:r>
            <a:r>
              <a:rPr lang="en-GB" dirty="0"/>
              <a:t> 20% to 40%</a:t>
            </a:r>
          </a:p>
          <a:p>
            <a:pPr>
              <a:buFont typeface="Arial" panose="020B0604020202020204" pitchFamily="34" charset="0"/>
              <a:buChar char="•"/>
            </a:pPr>
            <a:r>
              <a:rPr lang="en-GB" b="1" dirty="0"/>
              <a:t>Details:</a:t>
            </a:r>
            <a:r>
              <a:rPr lang="en-GB" dirty="0"/>
              <a:t> Data </a:t>
            </a:r>
            <a:r>
              <a:rPr lang="en-GB" dirty="0" err="1"/>
              <a:t>centers</a:t>
            </a:r>
            <a:r>
              <a:rPr lang="en-GB" dirty="0"/>
              <a:t> often consume a large amount of energy for cooling. Strategies like hot aisle/cold aisle containment, using free cooling (utilizing outside air), liquid cooling, and optimizing airflow can significantly reduce cooling costs.</a:t>
            </a:r>
          </a:p>
          <a:p>
            <a:r>
              <a:rPr lang="en-GB" b="1" dirty="0"/>
              <a:t>2. Upgrading to Energy-Efficient Hardware:</a:t>
            </a:r>
          </a:p>
          <a:p>
            <a:pPr>
              <a:buFont typeface="Arial" panose="020B0604020202020204" pitchFamily="34" charset="0"/>
              <a:buChar char="•"/>
            </a:pPr>
            <a:r>
              <a:rPr lang="en-GB" b="1" dirty="0"/>
              <a:t>Savings:</a:t>
            </a:r>
            <a:r>
              <a:rPr lang="en-GB" dirty="0"/>
              <a:t> 10% to 30%</a:t>
            </a:r>
          </a:p>
          <a:p>
            <a:pPr>
              <a:buFont typeface="Arial" panose="020B0604020202020204" pitchFamily="34" charset="0"/>
              <a:buChar char="•"/>
            </a:pPr>
            <a:r>
              <a:rPr lang="en-GB" b="1" dirty="0"/>
              <a:t>Details:</a:t>
            </a:r>
            <a:r>
              <a:rPr lang="en-GB" dirty="0"/>
              <a:t> Upgrading servers, storage, and network equipment to more energy-efficient models (e.g., Energy Star-rated servers) reduces the power draw. Newer hardware also often has better power management features, such as dynamic scaling of power use based on load.</a:t>
            </a:r>
          </a:p>
          <a:p>
            <a:r>
              <a:rPr lang="en-GB" b="1" dirty="0"/>
              <a:t>3. Server Virtualization and Consolidation:</a:t>
            </a:r>
          </a:p>
          <a:p>
            <a:pPr>
              <a:buFont typeface="Arial" panose="020B0604020202020204" pitchFamily="34" charset="0"/>
              <a:buChar char="•"/>
            </a:pPr>
            <a:r>
              <a:rPr lang="en-GB" b="1" dirty="0"/>
              <a:t>Savings:</a:t>
            </a:r>
            <a:r>
              <a:rPr lang="en-GB" dirty="0"/>
              <a:t> 10% to 50% (depending on the extent of virtualization)</a:t>
            </a:r>
          </a:p>
          <a:p>
            <a:pPr>
              <a:buFont typeface="Arial" panose="020B0604020202020204" pitchFamily="34" charset="0"/>
              <a:buChar char="•"/>
            </a:pPr>
            <a:r>
              <a:rPr lang="en-GB" b="1" dirty="0"/>
              <a:t>Details:</a:t>
            </a:r>
            <a:r>
              <a:rPr lang="en-GB" dirty="0"/>
              <a:t> Virtualization allows multiple virtual machines to run on fewer physical servers, reducing the number of physical servers required. This leads to lower power and cooling demands.</a:t>
            </a:r>
          </a:p>
          <a:p>
            <a:r>
              <a:rPr lang="en-GB" b="1" dirty="0"/>
              <a:t>4. Optimizing Power Usage Effectiveness (PUE):</a:t>
            </a:r>
          </a:p>
          <a:p>
            <a:pPr>
              <a:buFont typeface="Arial" panose="020B0604020202020204" pitchFamily="34" charset="0"/>
              <a:buChar char="•"/>
            </a:pPr>
            <a:r>
              <a:rPr lang="en-GB" b="1" dirty="0"/>
              <a:t>Savings:</a:t>
            </a:r>
            <a:r>
              <a:rPr lang="en-GB" dirty="0"/>
              <a:t> Variable, depending on baseline PUE</a:t>
            </a:r>
          </a:p>
          <a:p>
            <a:pPr>
              <a:buFont typeface="Arial" panose="020B0604020202020204" pitchFamily="34" charset="0"/>
              <a:buChar char="•"/>
            </a:pPr>
            <a:r>
              <a:rPr lang="en-GB" b="1" dirty="0"/>
              <a:t>Details:</a:t>
            </a:r>
            <a:r>
              <a:rPr lang="en-GB" dirty="0"/>
              <a:t> PUE is the ratio of total energy used by the data </a:t>
            </a:r>
            <a:r>
              <a:rPr lang="en-GB" dirty="0" err="1"/>
              <a:t>center</a:t>
            </a:r>
            <a:r>
              <a:rPr lang="en-GB" dirty="0"/>
              <a:t> to the energy used by IT equipment. Improving PUE from a typical value of 2.0 (50% of power used for cooling and other infrastructure) to 1.5 or below (more efficient use of power) can yield significant energy savings.</a:t>
            </a:r>
          </a:p>
          <a:p>
            <a:r>
              <a:rPr lang="en-GB" b="1" dirty="0"/>
              <a:t>5. Implementing Renewable Energy Sources:</a:t>
            </a:r>
          </a:p>
          <a:p>
            <a:pPr>
              <a:buFont typeface="Arial" panose="020B0604020202020204" pitchFamily="34" charset="0"/>
              <a:buChar char="•"/>
            </a:pPr>
            <a:r>
              <a:rPr lang="en-GB" b="1" dirty="0"/>
              <a:t>Savings:</a:t>
            </a:r>
            <a:r>
              <a:rPr lang="en-GB" dirty="0"/>
              <a:t> 10% to 100% (in terms of carbon footprint reduction)</a:t>
            </a:r>
          </a:p>
          <a:p>
            <a:pPr>
              <a:buFont typeface="Arial" panose="020B0604020202020204" pitchFamily="34" charset="0"/>
              <a:buChar char="•"/>
            </a:pPr>
            <a:r>
              <a:rPr lang="en-GB" b="1" dirty="0"/>
              <a:t>Details:</a:t>
            </a:r>
            <a:r>
              <a:rPr lang="en-GB" dirty="0"/>
              <a:t> Using renewable energy sources like solar or wind power can offset the energy costs significantly. Some data </a:t>
            </a:r>
            <a:r>
              <a:rPr lang="en-GB" dirty="0" err="1"/>
              <a:t>centers</a:t>
            </a:r>
            <a:r>
              <a:rPr lang="en-GB" dirty="0"/>
              <a:t> operate on 100% renewable energy, achieving zero net energy consumption from the grid.</a:t>
            </a:r>
          </a:p>
          <a:p>
            <a:r>
              <a:rPr lang="en-GB" b="1" dirty="0"/>
              <a:t>6. Advanced Power Management Techniques:</a:t>
            </a:r>
          </a:p>
          <a:p>
            <a:pPr>
              <a:buFont typeface="Arial" panose="020B0604020202020204" pitchFamily="34" charset="0"/>
              <a:buChar char="•"/>
            </a:pPr>
            <a:r>
              <a:rPr lang="en-GB" b="1" dirty="0"/>
              <a:t>Savings:</a:t>
            </a:r>
            <a:r>
              <a:rPr lang="en-GB" dirty="0"/>
              <a:t> 5% to 15%</a:t>
            </a:r>
          </a:p>
          <a:p>
            <a:pPr>
              <a:buFont typeface="Arial" panose="020B0604020202020204" pitchFamily="34" charset="0"/>
              <a:buChar char="•"/>
            </a:pPr>
            <a:r>
              <a:rPr lang="en-GB" b="1" dirty="0"/>
              <a:t>Details:</a:t>
            </a:r>
            <a:r>
              <a:rPr lang="en-GB" dirty="0"/>
              <a:t> Techniques like server power capping and automatic shutdown of idle servers can save energy. Smart power distribution units (PDUs) can also optimize power delivery and reduce waste.</a:t>
            </a:r>
          </a:p>
          <a:p>
            <a:r>
              <a:rPr lang="en-GB" b="1" dirty="0"/>
              <a:t>7. Lighting Optimization:</a:t>
            </a:r>
          </a:p>
          <a:p>
            <a:pPr>
              <a:buFont typeface="Arial" panose="020B0604020202020204" pitchFamily="34" charset="0"/>
              <a:buChar char="•"/>
            </a:pPr>
            <a:r>
              <a:rPr lang="en-GB" b="1" dirty="0"/>
              <a:t>Savings:</a:t>
            </a:r>
            <a:r>
              <a:rPr lang="en-GB" dirty="0"/>
              <a:t> 5% to 10%</a:t>
            </a:r>
          </a:p>
          <a:p>
            <a:pPr>
              <a:buFont typeface="Arial" panose="020B0604020202020204" pitchFamily="34" charset="0"/>
              <a:buChar char="•"/>
            </a:pPr>
            <a:r>
              <a:rPr lang="en-GB" b="1" dirty="0"/>
              <a:t>Details:</a:t>
            </a:r>
            <a:r>
              <a:rPr lang="en-GB" dirty="0"/>
              <a:t> Similar to homes, efficient lighting solutions such as LEDs, motion sensors, and intelligent lighting control systems can reduce lighting energy use in the data </a:t>
            </a:r>
            <a:r>
              <a:rPr lang="en-GB" dirty="0" err="1"/>
              <a:t>center</a:t>
            </a:r>
            <a:r>
              <a:rPr lang="en-GB" dirty="0"/>
              <a:t>.</a:t>
            </a:r>
          </a:p>
          <a:p>
            <a:r>
              <a:rPr lang="en-GB" b="1" dirty="0"/>
              <a:t>Overall Potential Savings:</a:t>
            </a:r>
          </a:p>
          <a:p>
            <a:r>
              <a:rPr lang="en-GB" dirty="0"/>
              <a:t>Combining these strategies, a data </a:t>
            </a:r>
            <a:r>
              <a:rPr lang="en-GB" dirty="0" err="1"/>
              <a:t>center</a:t>
            </a:r>
            <a:r>
              <a:rPr lang="en-GB" dirty="0"/>
              <a:t> can achieve overall energy savings of </a:t>
            </a:r>
            <a:r>
              <a:rPr lang="en-GB" b="1" dirty="0"/>
              <a:t>20% to 50%</a:t>
            </a:r>
            <a:r>
              <a:rPr lang="en-GB" dirty="0"/>
              <a:t> or more, depending on the baseline efficiency and specific improvements implemented.</a:t>
            </a:r>
          </a:p>
          <a:p>
            <a:r>
              <a:rPr lang="en-GB" dirty="0"/>
              <a:t>Energy savings in data </a:t>
            </a:r>
            <a:r>
              <a:rPr lang="en-GB" dirty="0" err="1"/>
              <a:t>centers</a:t>
            </a:r>
            <a:r>
              <a:rPr lang="en-GB" dirty="0"/>
              <a:t> not only reduce operational costs but also have a significant environmental impact due to the typically high energy demands of these facilities.</a:t>
            </a:r>
          </a:p>
        </p:txBody>
      </p:sp>
      <p:sp>
        <p:nvSpPr>
          <p:cNvPr id="4" name="Slide Number Placeholder 3"/>
          <p:cNvSpPr>
            <a:spLocks noGrp="1"/>
          </p:cNvSpPr>
          <p:nvPr>
            <p:ph type="sldNum" sz="quarter" idx="5"/>
          </p:nvPr>
        </p:nvSpPr>
        <p:spPr/>
        <p:txBody>
          <a:bodyPr/>
          <a:lstStyle/>
          <a:p>
            <a:fld id="{0028516D-C5DD-0742-8657-90A9C89A8A69}" type="slidenum">
              <a:rPr lang="el-GR" altLang="en-US" smtClean="0"/>
              <a:pPr/>
              <a:t>22</a:t>
            </a:fld>
            <a:endParaRPr lang="el-GR" altLang="en-US"/>
          </a:p>
        </p:txBody>
      </p:sp>
    </p:spTree>
    <p:extLst>
      <p:ext uri="{BB962C8B-B14F-4D97-AF65-F5344CB8AC3E}">
        <p14:creationId xmlns:p14="http://schemas.microsoft.com/office/powerpoint/2010/main" val="13209255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a:t>Even though students applied common sense and perseverance in achieving the energy </a:t>
            </a:r>
          </a:p>
          <a:p>
            <a:r>
              <a:rPr lang="en-US" sz="1200" b="0" dirty="0"/>
              <a:t>reduction target, BUT there was a ..</a:t>
            </a:r>
            <a:endParaRPr lang="en-US" dirty="0"/>
          </a:p>
        </p:txBody>
      </p:sp>
      <p:sp>
        <p:nvSpPr>
          <p:cNvPr id="4" name="Slide Number Placeholder 3"/>
          <p:cNvSpPr>
            <a:spLocks noGrp="1"/>
          </p:cNvSpPr>
          <p:nvPr>
            <p:ph type="sldNum" sz="quarter" idx="5"/>
          </p:nvPr>
        </p:nvSpPr>
        <p:spPr/>
        <p:txBody>
          <a:bodyPr/>
          <a:lstStyle/>
          <a:p>
            <a:fld id="{0028516D-C5DD-0742-8657-90A9C89A8A69}" type="slidenum">
              <a:rPr lang="el-GR" altLang="en-US" smtClean="0"/>
              <a:pPr/>
              <a:t>23</a:t>
            </a:fld>
            <a:endParaRPr lang="el-GR" altLang="en-US"/>
          </a:p>
        </p:txBody>
      </p:sp>
    </p:spTree>
    <p:extLst>
      <p:ext uri="{BB962C8B-B14F-4D97-AF65-F5344CB8AC3E}">
        <p14:creationId xmlns:p14="http://schemas.microsoft.com/office/powerpoint/2010/main" val="40220514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9390A0-FEF1-134F-A2CC-A189D6DFEA3F}" type="slidenum">
              <a:rPr lang="el-GR" altLang="en-US" smtClean="0"/>
              <a:pPr/>
              <a:t>24</a:t>
            </a:fld>
            <a:endParaRPr lang="el-GR" altLang="en-US"/>
          </a:p>
        </p:txBody>
      </p:sp>
    </p:spTree>
    <p:extLst>
      <p:ext uri="{BB962C8B-B14F-4D97-AF65-F5344CB8AC3E}">
        <p14:creationId xmlns:p14="http://schemas.microsoft.com/office/powerpoint/2010/main" val="23376761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9390A0-FEF1-134F-A2CC-A189D6DFEA3F}" type="slidenum">
              <a:rPr lang="el-GR" altLang="en-US" smtClean="0"/>
              <a:pPr/>
              <a:t>3</a:t>
            </a:fld>
            <a:endParaRPr lang="el-GR" altLang="en-US"/>
          </a:p>
        </p:txBody>
      </p:sp>
    </p:spTree>
    <p:extLst>
      <p:ext uri="{BB962C8B-B14F-4D97-AF65-F5344CB8AC3E}">
        <p14:creationId xmlns:p14="http://schemas.microsoft.com/office/powerpoint/2010/main" val="29656285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ＭＳ Ｐゴシック" charset="0"/>
                <a:cs typeface="ＭＳ Ｐゴシック" charset="0"/>
              </a:rPr>
              <a:t>The IMCF utilizes IoT data and adopts </a:t>
            </a:r>
            <a:r>
              <a:rPr lang="en-US" dirty="0"/>
              <a:t>the Amortization and the Energy Plan algorithms</a:t>
            </a:r>
            <a:r>
              <a:rPr lang="en-US" sz="1200" kern="1200" dirty="0">
                <a:solidFill>
                  <a:schemeClr val="tx1"/>
                </a:solidFill>
                <a:effectLst/>
                <a:latin typeface="Arial" charset="0"/>
                <a:ea typeface="ＭＳ Ｐゴシック" charset="0"/>
                <a:cs typeface="ＭＳ Ｐゴシック" charset="0"/>
              </a:rPr>
              <a:t> to meet the convenience level of users under specific conditions, and at the same time meet some long-term target also configured by users.</a:t>
            </a:r>
          </a:p>
          <a:p>
            <a:r>
              <a:rPr lang="en-US" sz="1200" kern="1200" dirty="0">
                <a:solidFill>
                  <a:schemeClr val="tx1"/>
                </a:solidFill>
                <a:effectLst/>
                <a:latin typeface="Arial" charset="0"/>
                <a:ea typeface="ＭＳ Ｐゴシック" charset="0"/>
                <a:cs typeface="ＭＳ Ｐゴシック" charset="0"/>
              </a:rPr>
              <a:t>It internally deploys an Artificial intelligent algorithm that exploits domain-specific operators in order to optimize the convenience and energy consumption objectives. </a:t>
            </a:r>
          </a:p>
          <a:p>
            <a:r>
              <a:rPr lang="en-US" sz="1200" kern="1200" dirty="0">
                <a:solidFill>
                  <a:schemeClr val="tx1"/>
                </a:solidFill>
                <a:effectLst/>
                <a:latin typeface="Arial" charset="0"/>
                <a:ea typeface="ＭＳ Ｐゴシック" charset="0"/>
                <a:cs typeface="ＭＳ Ｐゴシック" charset="0"/>
              </a:rPr>
              <a:t>Our framework filters the rules of users in a way that these do not collide with the configured long-term objectives (like an actual network firewall).</a:t>
            </a:r>
          </a:p>
        </p:txBody>
      </p:sp>
      <p:sp>
        <p:nvSpPr>
          <p:cNvPr id="4" name="Slide Number Placeholder 3"/>
          <p:cNvSpPr>
            <a:spLocks noGrp="1"/>
          </p:cNvSpPr>
          <p:nvPr>
            <p:ph type="sldNum" sz="quarter" idx="5"/>
          </p:nvPr>
        </p:nvSpPr>
        <p:spPr/>
        <p:txBody>
          <a:bodyPr/>
          <a:lstStyle/>
          <a:p>
            <a:fld id="{0028516D-C5DD-0742-8657-90A9C89A8A69}" type="slidenum">
              <a:rPr lang="el-GR" altLang="en-US" smtClean="0"/>
              <a:pPr/>
              <a:t>25</a:t>
            </a:fld>
            <a:endParaRPr lang="el-GR" altLang="en-US"/>
          </a:p>
        </p:txBody>
      </p:sp>
    </p:spTree>
    <p:extLst>
      <p:ext uri="{BB962C8B-B14F-4D97-AF65-F5344CB8AC3E}">
        <p14:creationId xmlns:p14="http://schemas.microsoft.com/office/powerpoint/2010/main" val="37102079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BLAF Example: </a:t>
            </a:r>
            <a:r>
              <a:rPr lang="en-US" dirty="0"/>
              <a:t>a </a:t>
            </a:r>
            <a:r>
              <a:rPr lang="en-GB" dirty="0"/>
              <a:t>user desires to save </a:t>
            </a:r>
            <a:r>
              <a:rPr lang="el-GR" b="1" dirty="0"/>
              <a:t>π</a:t>
            </a:r>
            <a:r>
              <a:rPr lang="en-GB" b="1" dirty="0"/>
              <a:t> = 30%</a:t>
            </a:r>
            <a:r>
              <a:rPr lang="en-GB" dirty="0"/>
              <a:t> of the total energy consumption </a:t>
            </a:r>
            <a:r>
              <a:rPr lang="en-GB" b="1" dirty="0"/>
              <a:t>TE = 3666 kWh</a:t>
            </a:r>
            <a:r>
              <a:rPr lang="en-GB" dirty="0"/>
              <a:t>, for </a:t>
            </a:r>
            <a:r>
              <a:rPr lang="el-GR" b="1" dirty="0"/>
              <a:t>λ </a:t>
            </a:r>
            <a:r>
              <a:rPr lang="en-GB" b="1" dirty="0"/>
              <a:t>= 7 months </a:t>
            </a:r>
            <a:r>
              <a:rPr lang="en-GB" dirty="0"/>
              <a:t>(e.g., for April to October) that the consumption is lower than the remaining </a:t>
            </a:r>
            <a:r>
              <a:rPr lang="el-GR" b="1" dirty="0"/>
              <a:t>λ’</a:t>
            </a:r>
            <a:r>
              <a:rPr lang="en-GB" b="1" dirty="0"/>
              <a:t> = 5 months </a:t>
            </a:r>
            <a:r>
              <a:rPr lang="en-GB" dirty="0"/>
              <a:t>(i.e., November to March) then = </a:t>
            </a:r>
            <a:r>
              <a:rPr lang="en-GB" b="1" dirty="0"/>
              <a:t>(305.5 </a:t>
            </a:r>
            <a:r>
              <a:rPr lang="en-US" b="1" dirty="0"/>
              <a:t>x</a:t>
            </a:r>
            <a:r>
              <a:rPr lang="en-GB" b="1" dirty="0"/>
              <a:t> 7) x 0.3 = 641.55 kWh.</a:t>
            </a:r>
            <a:r>
              <a:rPr lang="en-GB" dirty="0"/>
              <a:t> Therefore, the energy consumption for seven months, between April to October, will be </a:t>
            </a:r>
            <a:r>
              <a:rPr lang="en-GB" b="1" dirty="0"/>
              <a:t>Ep = 397.15 kWh </a:t>
            </a:r>
            <a:r>
              <a:rPr lang="en-GB" dirty="0"/>
              <a:t>and for five months, between November to March will be </a:t>
            </a:r>
            <a:r>
              <a:rPr lang="en-GB" b="1" dirty="0"/>
              <a:t>Ep = 213.85 kWh</a:t>
            </a:r>
            <a:r>
              <a:rPr lang="en-GB" dirty="0"/>
              <a:t>. The corresponding hourly energy budget constraint of this formula will be Eh = 397.15/(31 ⇥ 24) = 0.53 kWh and Eh = 213.85/(31 ⇥ 24) = 0.28 kWh, accordingly</a:t>
            </a:r>
          </a:p>
          <a:p>
            <a:endParaRPr lang="en-GB" dirty="0"/>
          </a:p>
          <a:p>
            <a:r>
              <a:rPr lang="en-GB" dirty="0"/>
              <a:t>EAF Example: In our example, if the user desires to save </a:t>
            </a:r>
            <a:r>
              <a:rPr lang="el-GR" dirty="0"/>
              <a:t>π </a:t>
            </a:r>
            <a:r>
              <a:rPr lang="en-GB" dirty="0"/>
              <a:t>= 30% of the total energy consumption T E = 3666 kWh, for = 7 months (e.g., for April to October) that the consumption is lower than the remaining 0 </a:t>
            </a:r>
            <a:r>
              <a:rPr lang="el-GR" dirty="0"/>
              <a:t>λ </a:t>
            </a:r>
            <a:r>
              <a:rPr lang="en-GB" dirty="0"/>
              <a:t>= 5 months (i.e., November to March) then </a:t>
            </a:r>
            <a:r>
              <a:rPr lang="el-GR" dirty="0"/>
              <a:t>λ</a:t>
            </a:r>
            <a:r>
              <a:rPr lang="en-GB" dirty="0"/>
              <a:t>= (305.5 </a:t>
            </a:r>
            <a:r>
              <a:rPr lang="en-US" dirty="0"/>
              <a:t>x </a:t>
            </a:r>
            <a:r>
              <a:rPr lang="en-GB" dirty="0"/>
              <a:t>7) x 0.3 = 641.55 kWh. Therefore, the energy consumption for seven months, between April to October, will be Ep = 397.15 and for five months, between November to March will be Ep = 213.85 kW. The corresponding hourly energy budget constraint of this formula will be Eh = 397.15/(31 ⇥ 24) = 0.53 kWh and Eh = 213.85/(31 ⇥ 24) = 0.28 kWh, accordingly</a:t>
            </a:r>
            <a:endParaRPr lang="en-US" dirty="0"/>
          </a:p>
        </p:txBody>
      </p:sp>
      <p:sp>
        <p:nvSpPr>
          <p:cNvPr id="4" name="Slide Number Placeholder 3"/>
          <p:cNvSpPr>
            <a:spLocks noGrp="1"/>
          </p:cNvSpPr>
          <p:nvPr>
            <p:ph type="sldNum" sz="quarter" idx="5"/>
          </p:nvPr>
        </p:nvSpPr>
        <p:spPr/>
        <p:txBody>
          <a:bodyPr/>
          <a:lstStyle/>
          <a:p>
            <a:fld id="{C09390A0-FEF1-134F-A2CC-A189D6DFEA3F}" type="slidenum">
              <a:rPr lang="el-GR" altLang="en-US" smtClean="0"/>
              <a:pPr/>
              <a:t>26</a:t>
            </a:fld>
            <a:endParaRPr lang="el-GR" altLang="en-US"/>
          </a:p>
        </p:txBody>
      </p:sp>
    </p:spTree>
    <p:extLst>
      <p:ext uri="{BB962C8B-B14F-4D97-AF65-F5344CB8AC3E}">
        <p14:creationId xmlns:p14="http://schemas.microsoft.com/office/powerpoint/2010/main" val="5282503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u="none" dirty="0">
                <a:solidFill>
                  <a:srgbClr val="FF0000"/>
                </a:solidFill>
              </a:rPr>
              <a:t>Using a uniform random generator a k number of vector components changes.</a:t>
            </a:r>
          </a:p>
          <a:p>
            <a:r>
              <a:rPr lang="en-US" sz="2800" u="none" dirty="0">
                <a:solidFill>
                  <a:srgbClr val="FF0000"/>
                </a:solidFill>
              </a:rPr>
              <a:t>Energy planner stops the execution when the predetermined number of iterations is completed.</a:t>
            </a:r>
            <a:endParaRPr lang="en-US" u="none" dirty="0"/>
          </a:p>
        </p:txBody>
      </p:sp>
      <p:sp>
        <p:nvSpPr>
          <p:cNvPr id="4" name="Slide Number Placeholder 3"/>
          <p:cNvSpPr>
            <a:spLocks noGrp="1"/>
          </p:cNvSpPr>
          <p:nvPr>
            <p:ph type="sldNum" sz="quarter" idx="5"/>
          </p:nvPr>
        </p:nvSpPr>
        <p:spPr/>
        <p:txBody>
          <a:bodyPr/>
          <a:lstStyle/>
          <a:p>
            <a:fld id="{0028516D-C5DD-0742-8657-90A9C89A8A69}" type="slidenum">
              <a:rPr lang="el-GR" altLang="en-US" smtClean="0"/>
              <a:pPr/>
              <a:t>27</a:t>
            </a:fld>
            <a:endParaRPr lang="el-GR" altLang="en-US"/>
          </a:p>
        </p:txBody>
      </p:sp>
    </p:spTree>
    <p:extLst>
      <p:ext uri="{BB962C8B-B14F-4D97-AF65-F5344CB8AC3E}">
        <p14:creationId xmlns:p14="http://schemas.microsoft.com/office/powerpoint/2010/main" val="24093087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system architecture comprises of a full-fledge local controller implemented inside the </a:t>
            </a:r>
            <a:r>
              <a:rPr lang="en-US" dirty="0" err="1"/>
              <a:t>openHAB</a:t>
            </a:r>
            <a:r>
              <a:rPr lang="en-US" dirty="0"/>
              <a:t> stack, which is a smart home management software; and IMCF, which is the software system that encapsulates the complete application logic of the energy management stack we propose along with the respective user interfaces.</a:t>
            </a:r>
          </a:p>
          <a:p>
            <a:r>
              <a:rPr lang="en-US" dirty="0"/>
              <a:t>The Local Controller is a java-based system installed on a micro device, running on the local network of a user, that will be in direct communication with the IoT devices through the </a:t>
            </a:r>
            <a:r>
              <a:rPr lang="en-US" dirty="0" err="1"/>
              <a:t>Openhab</a:t>
            </a:r>
            <a:r>
              <a:rPr lang="en-US" dirty="0"/>
              <a:t> smartphone Application.</a:t>
            </a:r>
          </a:p>
          <a:p>
            <a:r>
              <a:rPr lang="en-US" dirty="0"/>
              <a:t>The complete picture can tentatively be complemented by a Cloud Meta-Controller, which can enable the user to configure and run various custom rules.</a:t>
            </a:r>
          </a:p>
        </p:txBody>
      </p:sp>
      <p:sp>
        <p:nvSpPr>
          <p:cNvPr id="4" name="Slide Number Placeholder 3"/>
          <p:cNvSpPr>
            <a:spLocks noGrp="1"/>
          </p:cNvSpPr>
          <p:nvPr>
            <p:ph type="sldNum" sz="quarter" idx="5"/>
          </p:nvPr>
        </p:nvSpPr>
        <p:spPr/>
        <p:txBody>
          <a:bodyPr/>
          <a:lstStyle/>
          <a:p>
            <a:fld id="{0028516D-C5DD-0742-8657-90A9C89A8A69}" type="slidenum">
              <a:rPr lang="el-GR" altLang="en-US" smtClean="0"/>
              <a:pPr/>
              <a:t>28</a:t>
            </a:fld>
            <a:endParaRPr lang="el-GR" altLang="en-US"/>
          </a:p>
        </p:txBody>
      </p:sp>
    </p:spTree>
    <p:extLst>
      <p:ext uri="{BB962C8B-B14F-4D97-AF65-F5344CB8AC3E}">
        <p14:creationId xmlns:p14="http://schemas.microsoft.com/office/powerpoint/2010/main" val="6633098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system allow us to have two modes of turning on and off </a:t>
            </a:r>
            <a:r>
              <a:rPr lang="en-US" dirty="0" err="1"/>
              <a:t>iot</a:t>
            </a:r>
            <a:r>
              <a:rPr lang="en-US" dirty="0"/>
              <a:t> devices…..</a:t>
            </a:r>
          </a:p>
        </p:txBody>
      </p:sp>
      <p:sp>
        <p:nvSpPr>
          <p:cNvPr id="4" name="Slide Number Placeholder 3"/>
          <p:cNvSpPr>
            <a:spLocks noGrp="1"/>
          </p:cNvSpPr>
          <p:nvPr>
            <p:ph type="sldNum" sz="quarter" idx="5"/>
          </p:nvPr>
        </p:nvSpPr>
        <p:spPr/>
        <p:txBody>
          <a:bodyPr/>
          <a:lstStyle/>
          <a:p>
            <a:fld id="{0028516D-C5DD-0742-8657-90A9C89A8A69}" type="slidenum">
              <a:rPr lang="el-GR" altLang="en-US" smtClean="0"/>
              <a:pPr/>
              <a:t>29</a:t>
            </a:fld>
            <a:endParaRPr lang="el-GR" altLang="en-US"/>
          </a:p>
        </p:txBody>
      </p:sp>
    </p:spTree>
    <p:extLst>
      <p:ext uri="{BB962C8B-B14F-4D97-AF65-F5344CB8AC3E}">
        <p14:creationId xmlns:p14="http://schemas.microsoft.com/office/powerpoint/2010/main" val="19138794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evaluated our design with extensive experimentation on real datasets with anonymized measurements from a real residential apartment that comprises of a variety of sensors, </a:t>
            </a:r>
            <a:r>
              <a:rPr lang="en-US" sz="1200" b="0" dirty="0"/>
              <a:t>submeters</a:t>
            </a:r>
            <a:r>
              <a:rPr lang="en-US" dirty="0"/>
              <a:t> and approximately 5 Million readings, collected by the “Center for Advanced Studies in Adaptive Systems” at Washington State University.</a:t>
            </a:r>
          </a:p>
          <a:p>
            <a:r>
              <a:rPr lang="en-US" dirty="0"/>
              <a:t>To evaluate the scalability of our propositions for residential buildings of various scales, we have generated three realistic datasets by replicating the above onto various building sizes. A flat, a house and a dorms datasets.</a:t>
            </a:r>
          </a:p>
          <a:p>
            <a:r>
              <a:rPr lang="en-US" dirty="0"/>
              <a:t>Our cost metrics for each meta-rule are the..</a:t>
            </a:r>
          </a:p>
        </p:txBody>
      </p:sp>
      <p:sp>
        <p:nvSpPr>
          <p:cNvPr id="4" name="Slide Number Placeholder 3"/>
          <p:cNvSpPr>
            <a:spLocks noGrp="1"/>
          </p:cNvSpPr>
          <p:nvPr>
            <p:ph type="sldNum" sz="quarter" idx="5"/>
          </p:nvPr>
        </p:nvSpPr>
        <p:spPr/>
        <p:txBody>
          <a:bodyPr/>
          <a:lstStyle/>
          <a:p>
            <a:fld id="{0028516D-C5DD-0742-8657-90A9C89A8A69}" type="slidenum">
              <a:rPr lang="el-GR" altLang="en-US" smtClean="0"/>
              <a:pPr/>
              <a:t>31</a:t>
            </a:fld>
            <a:endParaRPr lang="el-GR" altLang="en-US"/>
          </a:p>
        </p:txBody>
      </p:sp>
    </p:spTree>
    <p:extLst>
      <p:ext uri="{BB962C8B-B14F-4D97-AF65-F5344CB8AC3E}">
        <p14:creationId xmlns:p14="http://schemas.microsoft.com/office/powerpoint/2010/main" val="37500155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experimental series, we evaluated the performance of the proposed EP framework against all algorithms over all datasets introduced, with respect to Energy Consumption, Convenience Error, and CPU Execution Time.</a:t>
            </a:r>
          </a:p>
          <a:p>
            <a:r>
              <a:rPr lang="en-US" dirty="0"/>
              <a:t>-The No-Rule approach obtained the worst convenience error of 62% and the best energy consumption.</a:t>
            </a:r>
          </a:p>
          <a:p>
            <a:r>
              <a:rPr lang="en-US" dirty="0"/>
              <a:t>-The energy planner obtained an impressive convenience error of around 2-4% and the second lowest energy consumption.</a:t>
            </a:r>
          </a:p>
          <a:p>
            <a:r>
              <a:rPr lang="en-US" dirty="0"/>
              <a:t>-…</a:t>
            </a:r>
          </a:p>
          <a:p>
            <a:r>
              <a:rPr lang="en-US" dirty="0"/>
              <a:t>The fastest execution time was achieved by NR since it simply executes an error calculation ignoring all rules. The EP hill climbing approach, searches the decision space for a solution that will optimize the user’s convenience and satisfy the energy constraint, at the same time, which is a much more time-consuming process. Finally, the MR greedy approach focuses only on minimizing the Convenience Error, which means executing all meta-rules without any iterative processes or calculations, since the convenience error is 0%.</a:t>
            </a:r>
          </a:p>
        </p:txBody>
      </p:sp>
      <p:sp>
        <p:nvSpPr>
          <p:cNvPr id="4" name="Slide Number Placeholder 3"/>
          <p:cNvSpPr>
            <a:spLocks noGrp="1"/>
          </p:cNvSpPr>
          <p:nvPr>
            <p:ph type="sldNum" sz="quarter" idx="5"/>
          </p:nvPr>
        </p:nvSpPr>
        <p:spPr/>
        <p:txBody>
          <a:bodyPr/>
          <a:lstStyle/>
          <a:p>
            <a:fld id="{0028516D-C5DD-0742-8657-90A9C89A8A69}" type="slidenum">
              <a:rPr lang="el-GR" altLang="en-US" smtClean="0"/>
              <a:pPr/>
              <a:t>32</a:t>
            </a:fld>
            <a:endParaRPr lang="el-GR" altLang="en-US"/>
          </a:p>
        </p:txBody>
      </p:sp>
    </p:spTree>
    <p:extLst>
      <p:ext uri="{BB962C8B-B14F-4D97-AF65-F5344CB8AC3E}">
        <p14:creationId xmlns:p14="http://schemas.microsoft.com/office/powerpoint/2010/main" val="14007200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28516D-C5DD-0742-8657-90A9C89A8A69}" type="slidenum">
              <a:rPr lang="el-GR" altLang="en-US" smtClean="0"/>
              <a:pPr/>
              <a:t>33</a:t>
            </a:fld>
            <a:endParaRPr lang="el-GR" altLang="en-US"/>
          </a:p>
        </p:txBody>
      </p:sp>
    </p:spTree>
    <p:extLst>
      <p:ext uri="{BB962C8B-B14F-4D97-AF65-F5344CB8AC3E}">
        <p14:creationId xmlns:p14="http://schemas.microsoft.com/office/powerpoint/2010/main" val="39616274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0C0B26"/>
                </a:solidFill>
                <a:effectLst/>
                <a:latin typeface="Circular"/>
              </a:rPr>
              <a:t>The US Energy Information Administration (EIA) states that the average US citizen uses an average of around 909 kWh of energy per month, which equates to around 10,909 kWh per year. </a:t>
            </a:r>
            <a:endParaRPr lang="en-US" dirty="0"/>
          </a:p>
        </p:txBody>
      </p:sp>
      <p:sp>
        <p:nvSpPr>
          <p:cNvPr id="4" name="Slide Number Placeholder 3"/>
          <p:cNvSpPr>
            <a:spLocks noGrp="1"/>
          </p:cNvSpPr>
          <p:nvPr>
            <p:ph type="sldNum" sz="quarter" idx="5"/>
          </p:nvPr>
        </p:nvSpPr>
        <p:spPr/>
        <p:txBody>
          <a:bodyPr/>
          <a:lstStyle/>
          <a:p>
            <a:fld id="{0028516D-C5DD-0742-8657-90A9C89A8A69}" type="slidenum">
              <a:rPr lang="el-GR" altLang="en-US" smtClean="0"/>
              <a:pPr/>
              <a:t>35</a:t>
            </a:fld>
            <a:endParaRPr lang="el-GR" altLang="en-US"/>
          </a:p>
        </p:txBody>
      </p:sp>
    </p:spTree>
    <p:extLst>
      <p:ext uri="{BB962C8B-B14F-4D97-AF65-F5344CB8AC3E}">
        <p14:creationId xmlns:p14="http://schemas.microsoft.com/office/powerpoint/2010/main" val="6558623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28516D-C5DD-0742-8657-90A9C89A8A69}" type="slidenum">
              <a:rPr lang="el-GR" altLang="en-US" smtClean="0"/>
              <a:pPr/>
              <a:t>36</a:t>
            </a:fld>
            <a:endParaRPr lang="el-GR" altLang="en-US"/>
          </a:p>
        </p:txBody>
      </p:sp>
    </p:spTree>
    <p:extLst>
      <p:ext uri="{BB962C8B-B14F-4D97-AF65-F5344CB8AC3E}">
        <p14:creationId xmlns:p14="http://schemas.microsoft.com/office/powerpoint/2010/main" val="41279771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graph represents Global greenhouse gas emissions by economic sector </a:t>
            </a:r>
          </a:p>
          <a:p>
            <a:r>
              <a:rPr lang="en-US" sz="1200" b="0" i="0" kern="1200" dirty="0">
                <a:solidFill>
                  <a:schemeClr val="tx1"/>
                </a:solidFill>
                <a:effectLst/>
                <a:latin typeface="Arial" charset="0"/>
                <a:ea typeface="ＭＳ Ｐゴシック" charset="0"/>
                <a:cs typeface="ＭＳ Ｐゴシック" charset="0"/>
              </a:rPr>
              <a:t>ICE: Internal Combustion Engine</a:t>
            </a:r>
            <a:endParaRPr lang="en-US" dirty="0"/>
          </a:p>
        </p:txBody>
      </p:sp>
      <p:sp>
        <p:nvSpPr>
          <p:cNvPr id="4" name="Slide Number Placeholder 3"/>
          <p:cNvSpPr>
            <a:spLocks noGrp="1"/>
          </p:cNvSpPr>
          <p:nvPr>
            <p:ph type="sldNum" sz="quarter" idx="5"/>
          </p:nvPr>
        </p:nvSpPr>
        <p:spPr/>
        <p:txBody>
          <a:bodyPr/>
          <a:lstStyle/>
          <a:p>
            <a:fld id="{C09390A0-FEF1-134F-A2CC-A189D6DFEA3F}" type="slidenum">
              <a:rPr lang="el-GR" altLang="en-US" smtClean="0"/>
              <a:pPr/>
              <a:t>4</a:t>
            </a:fld>
            <a:endParaRPr lang="el-GR" altLang="en-US"/>
          </a:p>
        </p:txBody>
      </p:sp>
    </p:spTree>
    <p:extLst>
      <p:ext uri="{BB962C8B-B14F-4D97-AF65-F5344CB8AC3E}">
        <p14:creationId xmlns:p14="http://schemas.microsoft.com/office/powerpoint/2010/main" val="6198540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b="0" i="0" dirty="0">
                <a:solidFill>
                  <a:srgbClr val="202122"/>
                </a:solidFill>
                <a:effectLst/>
                <a:latin typeface="Arial" panose="020B0604020202020204" pitchFamily="34" charset="0"/>
              </a:rPr>
              <a:t>The </a:t>
            </a:r>
            <a:r>
              <a:rPr lang="en-GB" b="1" i="0" dirty="0">
                <a:solidFill>
                  <a:srgbClr val="202122"/>
                </a:solidFill>
                <a:effectLst/>
                <a:latin typeface="Arial" panose="020B0604020202020204" pitchFamily="34" charset="0"/>
              </a:rPr>
              <a:t>bin packing problem</a:t>
            </a:r>
            <a:r>
              <a:rPr lang="en-GB" b="0" i="0" u="none" strike="noStrike" baseline="30000" dirty="0">
                <a:solidFill>
                  <a:srgbClr val="202122"/>
                </a:solidFill>
                <a:effectLst/>
                <a:latin typeface="Arial" panose="020B0604020202020204" pitchFamily="34" charset="0"/>
                <a:hlinkClick r:id="rId3"/>
              </a:rPr>
              <a:t>[1]</a:t>
            </a:r>
            <a:r>
              <a:rPr lang="en-GB" b="0" i="0" u="none" strike="noStrike" baseline="30000" dirty="0">
                <a:solidFill>
                  <a:srgbClr val="202122"/>
                </a:solidFill>
                <a:effectLst/>
                <a:latin typeface="Arial" panose="020B0604020202020204" pitchFamily="34" charset="0"/>
                <a:hlinkClick r:id="rId4"/>
              </a:rPr>
              <a:t>[2]</a:t>
            </a:r>
            <a:r>
              <a:rPr lang="en-GB" b="0" i="0" u="none" strike="noStrike" baseline="30000" dirty="0">
                <a:solidFill>
                  <a:srgbClr val="202122"/>
                </a:solidFill>
                <a:effectLst/>
                <a:latin typeface="Arial" panose="020B0604020202020204" pitchFamily="34" charset="0"/>
                <a:hlinkClick r:id="rId5"/>
              </a:rPr>
              <a:t>[3]</a:t>
            </a:r>
            <a:r>
              <a:rPr lang="en-GB" b="0" i="0" u="none" strike="noStrike" baseline="30000" dirty="0">
                <a:solidFill>
                  <a:srgbClr val="202122"/>
                </a:solidFill>
                <a:effectLst/>
                <a:latin typeface="Arial" panose="020B0604020202020204" pitchFamily="34" charset="0"/>
                <a:hlinkClick r:id="rId6"/>
              </a:rPr>
              <a:t>[4]</a:t>
            </a:r>
            <a:r>
              <a:rPr lang="en-GB" b="0" i="0" dirty="0">
                <a:solidFill>
                  <a:srgbClr val="202122"/>
                </a:solidFill>
                <a:effectLst/>
                <a:latin typeface="Arial" panose="020B0604020202020204" pitchFamily="34" charset="0"/>
              </a:rPr>
              <a:t> is an </a:t>
            </a:r>
            <a:r>
              <a:rPr lang="en-GB" b="0" i="0" u="none" strike="noStrike" dirty="0">
                <a:effectLst/>
                <a:latin typeface="Arial" panose="020B0604020202020204" pitchFamily="34" charset="0"/>
                <a:hlinkClick r:id="rId7" tooltip="Optimization problem"/>
              </a:rPr>
              <a:t>optimization problem</a:t>
            </a:r>
            <a:r>
              <a:rPr lang="en-GB" b="0" i="0" dirty="0">
                <a:solidFill>
                  <a:srgbClr val="202122"/>
                </a:solidFill>
                <a:effectLst/>
                <a:latin typeface="Arial" panose="020B0604020202020204" pitchFamily="34" charset="0"/>
              </a:rPr>
              <a:t>, in which items of different sizes must be packed into a finite number of bins or containers, each of a fixed given capacity, in a way that minimizes the number of bins used</a:t>
            </a:r>
            <a:endParaRPr lang="en-CY" dirty="0"/>
          </a:p>
        </p:txBody>
      </p:sp>
      <p:sp>
        <p:nvSpPr>
          <p:cNvPr id="4" name="Slide Number Placeholder 3"/>
          <p:cNvSpPr>
            <a:spLocks noGrp="1"/>
          </p:cNvSpPr>
          <p:nvPr>
            <p:ph type="sldNum" sz="quarter" idx="5"/>
          </p:nvPr>
        </p:nvSpPr>
        <p:spPr/>
        <p:txBody>
          <a:bodyPr/>
          <a:lstStyle/>
          <a:p>
            <a:fld id="{0028516D-C5DD-0742-8657-90A9C89A8A69}" type="slidenum">
              <a:rPr lang="el-GR" altLang="en-US" smtClean="0"/>
              <a:pPr/>
              <a:t>37</a:t>
            </a:fld>
            <a:endParaRPr lang="el-GR" altLang="en-US"/>
          </a:p>
        </p:txBody>
      </p:sp>
    </p:spTree>
    <p:extLst>
      <p:ext uri="{BB962C8B-B14F-4D97-AF65-F5344CB8AC3E}">
        <p14:creationId xmlns:p14="http://schemas.microsoft.com/office/powerpoint/2010/main" val="21911598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dirty="0"/>
          </a:p>
        </p:txBody>
      </p:sp>
      <p:sp>
        <p:nvSpPr>
          <p:cNvPr id="4" name="Slide Number Placeholder 3"/>
          <p:cNvSpPr>
            <a:spLocks noGrp="1"/>
          </p:cNvSpPr>
          <p:nvPr>
            <p:ph type="sldNum" sz="quarter" idx="5"/>
          </p:nvPr>
        </p:nvSpPr>
        <p:spPr/>
        <p:txBody>
          <a:bodyPr/>
          <a:lstStyle/>
          <a:p>
            <a:fld id="{0028516D-C5DD-0742-8657-90A9C89A8A69}" type="slidenum">
              <a:rPr lang="el-GR" altLang="en-US" smtClean="0"/>
              <a:pPr/>
              <a:t>38</a:t>
            </a:fld>
            <a:endParaRPr lang="el-GR" altLang="en-US"/>
          </a:p>
        </p:txBody>
      </p:sp>
    </p:spTree>
    <p:extLst>
      <p:ext uri="{BB962C8B-B14F-4D97-AF65-F5344CB8AC3E}">
        <p14:creationId xmlns:p14="http://schemas.microsoft.com/office/powerpoint/2010/main" val="36715339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a:t>
            </a:r>
            <a:r>
              <a:rPr lang="en-GB" dirty="0" err="1"/>
              <a:t>en.wikipedia.org</a:t>
            </a:r>
            <a:r>
              <a:rPr lang="en-GB" dirty="0"/>
              <a:t>/wiki/</a:t>
            </a:r>
            <a:r>
              <a:rPr lang="en-GB" dirty="0" err="1"/>
              <a:t>Genetic_operator</a:t>
            </a:r>
            <a:r>
              <a:rPr lang="en-GB" dirty="0"/>
              <a:t>#:~:text=There%20are%20three%20main%20types,the%20algorithm%20to%20be%20successful.</a:t>
            </a:r>
          </a:p>
          <a:p>
            <a:endParaRPr lang="en-GB" dirty="0"/>
          </a:p>
          <a:p>
            <a:pPr algn="l"/>
            <a:r>
              <a:rPr lang="en-GB" b="1" i="0" dirty="0">
                <a:effectLst/>
                <a:latin typeface="inherit"/>
              </a:rPr>
              <a:t>Selection</a:t>
            </a:r>
          </a:p>
          <a:p>
            <a:pPr algn="l"/>
            <a:r>
              <a:rPr lang="en-GB" b="0" i="0" dirty="0">
                <a:effectLst/>
                <a:latin typeface="Arial" panose="020B0604020202020204" pitchFamily="34" charset="0"/>
              </a:rPr>
              <a:t>[</a:t>
            </a:r>
            <a:r>
              <a:rPr lang="en-GB" b="0" i="0" u="none" strike="noStrike" dirty="0">
                <a:effectLst/>
                <a:latin typeface="Arial" panose="020B0604020202020204" pitchFamily="34" charset="0"/>
                <a:hlinkClick r:id="rId3" tooltip="Edit section: Selection"/>
              </a:rPr>
              <a:t>edit</a:t>
            </a:r>
            <a:r>
              <a:rPr lang="en-GB" b="0" i="0" dirty="0">
                <a:effectLst/>
                <a:latin typeface="Arial" panose="020B0604020202020204" pitchFamily="34" charset="0"/>
              </a:rPr>
              <a:t>]</a:t>
            </a:r>
            <a:endParaRPr lang="en-GB" b="1" i="0" dirty="0">
              <a:effectLst/>
              <a:latin typeface="Arial" panose="020B0604020202020204" pitchFamily="34" charset="0"/>
            </a:endParaRPr>
          </a:p>
          <a:p>
            <a:pPr algn="l"/>
            <a:r>
              <a:rPr lang="en-GB" b="0" i="1" dirty="0">
                <a:solidFill>
                  <a:srgbClr val="202122"/>
                </a:solidFill>
                <a:effectLst/>
                <a:latin typeface="Arial" panose="020B0604020202020204" pitchFamily="34" charset="0"/>
              </a:rPr>
              <a:t>Main article: </a:t>
            </a:r>
            <a:r>
              <a:rPr lang="en-GB" b="0" i="1" u="none" strike="noStrike" dirty="0">
                <a:solidFill>
                  <a:srgbClr val="202122"/>
                </a:solidFill>
                <a:effectLst/>
                <a:latin typeface="Arial" panose="020B0604020202020204" pitchFamily="34" charset="0"/>
                <a:hlinkClick r:id="rId4" tooltip="Selection (genetic algorithm)"/>
              </a:rPr>
              <a:t>Selection (genetic algorithm)</a:t>
            </a:r>
            <a:endParaRPr lang="en-GB" b="0" i="1" dirty="0">
              <a:solidFill>
                <a:srgbClr val="202122"/>
              </a:solidFill>
              <a:effectLst/>
              <a:latin typeface="Arial" panose="020B0604020202020204" pitchFamily="34" charset="0"/>
            </a:endParaRPr>
          </a:p>
          <a:p>
            <a:pPr algn="l"/>
            <a:r>
              <a:rPr lang="en-GB" b="0" i="0" dirty="0">
                <a:solidFill>
                  <a:srgbClr val="202122"/>
                </a:solidFill>
                <a:effectLst/>
                <a:latin typeface="Arial" panose="020B0604020202020204" pitchFamily="34" charset="0"/>
              </a:rPr>
              <a:t>Selection operators give preference to better solutions (chromosomes), allowing them to pass on their 'genes' to the next generation of the algorithm. The best solutions are determined using some form of </a:t>
            </a:r>
            <a:r>
              <a:rPr lang="en-GB" b="0" i="0" u="none" strike="noStrike" dirty="0">
                <a:solidFill>
                  <a:srgbClr val="202122"/>
                </a:solidFill>
                <a:effectLst/>
                <a:latin typeface="Arial" panose="020B0604020202020204" pitchFamily="34" charset="0"/>
                <a:hlinkClick r:id="rId5" tooltip="Objective function"/>
              </a:rPr>
              <a:t>objective function</a:t>
            </a:r>
            <a:r>
              <a:rPr lang="en-GB" b="0" i="0" dirty="0">
                <a:solidFill>
                  <a:srgbClr val="202122"/>
                </a:solidFill>
                <a:effectLst/>
                <a:latin typeface="Arial" panose="020B0604020202020204" pitchFamily="34" charset="0"/>
              </a:rPr>
              <a:t> (also known as a '</a:t>
            </a:r>
            <a:r>
              <a:rPr lang="en-GB" b="0" i="0" u="none" strike="noStrike" dirty="0">
                <a:solidFill>
                  <a:srgbClr val="202122"/>
                </a:solidFill>
                <a:effectLst/>
                <a:latin typeface="Arial" panose="020B0604020202020204" pitchFamily="34" charset="0"/>
                <a:hlinkClick r:id="rId6" tooltip="Fitness function"/>
              </a:rPr>
              <a:t>fitness function</a:t>
            </a:r>
            <a:r>
              <a:rPr lang="en-GB" b="0" i="0" dirty="0">
                <a:solidFill>
                  <a:srgbClr val="202122"/>
                </a:solidFill>
                <a:effectLst/>
                <a:latin typeface="Arial" panose="020B0604020202020204" pitchFamily="34" charset="0"/>
              </a:rPr>
              <a:t>' in genetic algorithms), before being passed to the crossover operator. Different methods for choosing the best solutions exist, for example, </a:t>
            </a:r>
            <a:r>
              <a:rPr lang="en-GB" b="0" i="0" u="none" strike="noStrike" dirty="0">
                <a:solidFill>
                  <a:srgbClr val="202122"/>
                </a:solidFill>
                <a:effectLst/>
                <a:latin typeface="Arial" panose="020B0604020202020204" pitchFamily="34" charset="0"/>
                <a:hlinkClick r:id="rId7" tooltip="Fitness proportionate selection"/>
              </a:rPr>
              <a:t>fitness proportionate selection</a:t>
            </a:r>
            <a:r>
              <a:rPr lang="en-GB" b="0" i="0" dirty="0">
                <a:solidFill>
                  <a:srgbClr val="202122"/>
                </a:solidFill>
                <a:effectLst/>
                <a:latin typeface="Arial" panose="020B0604020202020204" pitchFamily="34" charset="0"/>
              </a:rPr>
              <a:t> and </a:t>
            </a:r>
            <a:r>
              <a:rPr lang="en-GB" b="0" i="0" u="none" strike="noStrike" dirty="0">
                <a:solidFill>
                  <a:srgbClr val="202122"/>
                </a:solidFill>
                <a:effectLst/>
                <a:latin typeface="Arial" panose="020B0604020202020204" pitchFamily="34" charset="0"/>
                <a:hlinkClick r:id="rId8" tooltip="Tournament selection"/>
              </a:rPr>
              <a:t>tournament selection</a:t>
            </a:r>
            <a:r>
              <a:rPr lang="en-GB" b="0" i="0" dirty="0">
                <a:solidFill>
                  <a:srgbClr val="202122"/>
                </a:solidFill>
                <a:effectLst/>
                <a:latin typeface="Arial" panose="020B0604020202020204" pitchFamily="34" charset="0"/>
              </a:rPr>
              <a:t>; different methods may choose different solutions as being 'best'. The selection operator may also simply pass the best solutions from the current generation directly to the next generation without being mutated; this is known as </a:t>
            </a:r>
            <a:r>
              <a:rPr lang="en-GB" b="0" i="1" dirty="0">
                <a:solidFill>
                  <a:srgbClr val="202122"/>
                </a:solidFill>
                <a:effectLst/>
                <a:latin typeface="Arial" panose="020B0604020202020204" pitchFamily="34" charset="0"/>
              </a:rPr>
              <a:t>elitism</a:t>
            </a:r>
            <a:r>
              <a:rPr lang="en-GB" b="0" i="0" dirty="0">
                <a:solidFill>
                  <a:srgbClr val="202122"/>
                </a:solidFill>
                <a:effectLst/>
                <a:latin typeface="Arial" panose="020B0604020202020204" pitchFamily="34" charset="0"/>
              </a:rPr>
              <a:t> or </a:t>
            </a:r>
            <a:r>
              <a:rPr lang="en-GB" b="0" i="1" dirty="0">
                <a:solidFill>
                  <a:srgbClr val="202122"/>
                </a:solidFill>
                <a:effectLst/>
                <a:latin typeface="Arial" panose="020B0604020202020204" pitchFamily="34" charset="0"/>
              </a:rPr>
              <a:t>elitist selection</a:t>
            </a:r>
            <a:r>
              <a:rPr lang="en-GB" b="0" i="0" dirty="0">
                <a:solidFill>
                  <a:srgbClr val="202122"/>
                </a:solidFill>
                <a:effectLst/>
                <a:latin typeface="Arial" panose="020B0604020202020204" pitchFamily="34" charset="0"/>
              </a:rPr>
              <a:t>.</a:t>
            </a:r>
            <a:r>
              <a:rPr lang="en-GB" b="0" i="0" u="none" strike="noStrike" baseline="30000" dirty="0">
                <a:solidFill>
                  <a:srgbClr val="202122"/>
                </a:solidFill>
                <a:effectLst/>
                <a:latin typeface="Arial" panose="020B0604020202020204" pitchFamily="34" charset="0"/>
                <a:hlinkClick r:id="rId9"/>
              </a:rPr>
              <a:t>[1]</a:t>
            </a:r>
            <a:r>
              <a:rPr lang="en-GB" b="0" i="0" u="none" strike="noStrike" baseline="30000" dirty="0">
                <a:solidFill>
                  <a:srgbClr val="202122"/>
                </a:solidFill>
                <a:effectLst/>
                <a:latin typeface="Arial" panose="020B0604020202020204" pitchFamily="34" charset="0"/>
                <a:hlinkClick r:id="rId10"/>
              </a:rPr>
              <a:t>[5]</a:t>
            </a:r>
            <a:endParaRPr lang="en-GB" b="0" i="0" dirty="0">
              <a:solidFill>
                <a:srgbClr val="202122"/>
              </a:solidFill>
              <a:effectLst/>
              <a:latin typeface="Arial" panose="020B0604020202020204" pitchFamily="34" charset="0"/>
            </a:endParaRPr>
          </a:p>
          <a:p>
            <a:endParaRPr lang="en-GB" dirty="0"/>
          </a:p>
          <a:p>
            <a:endParaRPr lang="en-GB" dirty="0"/>
          </a:p>
          <a:p>
            <a:pPr algn="l"/>
            <a:r>
              <a:rPr lang="en-GB" b="1" i="0" dirty="0">
                <a:effectLst/>
                <a:latin typeface="inherit"/>
              </a:rPr>
              <a:t>Crossover</a:t>
            </a:r>
          </a:p>
          <a:p>
            <a:pPr algn="l"/>
            <a:r>
              <a:rPr lang="en-GB" b="0" i="0" dirty="0">
                <a:effectLst/>
                <a:latin typeface="Arial" panose="020B0604020202020204" pitchFamily="34" charset="0"/>
              </a:rPr>
              <a:t>[</a:t>
            </a:r>
            <a:r>
              <a:rPr lang="en-GB" b="0" i="0" u="none" strike="noStrike" dirty="0">
                <a:effectLst/>
                <a:latin typeface="Arial" panose="020B0604020202020204" pitchFamily="34" charset="0"/>
                <a:hlinkClick r:id="rId11" tooltip="Edit section: Crossover"/>
              </a:rPr>
              <a:t>edit</a:t>
            </a:r>
            <a:r>
              <a:rPr lang="en-GB" b="0" i="0" dirty="0">
                <a:effectLst/>
                <a:latin typeface="Arial" panose="020B0604020202020204" pitchFamily="34" charset="0"/>
              </a:rPr>
              <a:t>]</a:t>
            </a:r>
            <a:endParaRPr lang="en-GB" b="1" i="0" dirty="0">
              <a:effectLst/>
              <a:latin typeface="Arial" panose="020B0604020202020204" pitchFamily="34" charset="0"/>
            </a:endParaRPr>
          </a:p>
          <a:p>
            <a:pPr algn="l"/>
            <a:r>
              <a:rPr lang="en-GB" b="0" i="1" dirty="0">
                <a:solidFill>
                  <a:srgbClr val="202122"/>
                </a:solidFill>
                <a:effectLst/>
                <a:latin typeface="Arial" panose="020B0604020202020204" pitchFamily="34" charset="0"/>
              </a:rPr>
              <a:t>Main article: </a:t>
            </a:r>
            <a:r>
              <a:rPr lang="en-GB" b="0" i="1" u="none" strike="noStrike" dirty="0">
                <a:solidFill>
                  <a:srgbClr val="202122"/>
                </a:solidFill>
                <a:effectLst/>
                <a:latin typeface="Arial" panose="020B0604020202020204" pitchFamily="34" charset="0"/>
                <a:hlinkClick r:id="rId12" tooltip="Crossover (genetic algorithm)"/>
              </a:rPr>
              <a:t>Crossover (genetic algorithm)</a:t>
            </a:r>
            <a:endParaRPr lang="en-GB" b="0" i="1" dirty="0">
              <a:solidFill>
                <a:srgbClr val="202122"/>
              </a:solidFill>
              <a:effectLst/>
              <a:latin typeface="Arial" panose="020B0604020202020204" pitchFamily="34" charset="0"/>
            </a:endParaRPr>
          </a:p>
          <a:p>
            <a:pPr algn="l"/>
            <a:r>
              <a:rPr lang="en-GB" b="0" i="0" dirty="0">
                <a:solidFill>
                  <a:srgbClr val="202122"/>
                </a:solidFill>
                <a:effectLst/>
                <a:latin typeface="Arial" panose="020B0604020202020204" pitchFamily="34" charset="0"/>
              </a:rPr>
              <a:t>Crossover is the process of taking more than one parent solutions (chromosomes) and producing a child solution from them. By recombining portions of good solutions, the genetic algorithm is more likely to create a better solution.</a:t>
            </a:r>
            <a:r>
              <a:rPr lang="en-GB" b="0" i="0" u="none" strike="noStrike" baseline="30000" dirty="0">
                <a:solidFill>
                  <a:srgbClr val="202122"/>
                </a:solidFill>
                <a:effectLst/>
                <a:latin typeface="Arial" panose="020B0604020202020204" pitchFamily="34" charset="0"/>
                <a:hlinkClick r:id="rId9"/>
              </a:rPr>
              <a:t>[1]</a:t>
            </a:r>
            <a:r>
              <a:rPr lang="en-GB" b="0" i="0" dirty="0">
                <a:solidFill>
                  <a:srgbClr val="202122"/>
                </a:solidFill>
                <a:effectLst/>
                <a:latin typeface="Arial" panose="020B0604020202020204" pitchFamily="34" charset="0"/>
              </a:rPr>
              <a:t> As with selection, there are a number of different methods for combining the parent solutions, including the </a:t>
            </a:r>
            <a:r>
              <a:rPr lang="en-GB" b="0" i="1" dirty="0">
                <a:solidFill>
                  <a:srgbClr val="202122"/>
                </a:solidFill>
                <a:effectLst/>
                <a:latin typeface="Arial" panose="020B0604020202020204" pitchFamily="34" charset="0"/>
              </a:rPr>
              <a:t>edge recombination operator</a:t>
            </a:r>
            <a:r>
              <a:rPr lang="en-GB" b="0" i="0" dirty="0">
                <a:solidFill>
                  <a:srgbClr val="202122"/>
                </a:solidFill>
                <a:effectLst/>
                <a:latin typeface="Arial" panose="020B0604020202020204" pitchFamily="34" charset="0"/>
              </a:rPr>
              <a:t> (ERO) and the 'cut and splice crossover' and 'uniform crossover' methods. The crossover method is often chosen to closely match the chromosome's representation of the solution; this may become particularly important when variables are grouped together as </a:t>
            </a:r>
            <a:r>
              <a:rPr lang="en-GB" b="0" i="0" u="none" strike="noStrike" dirty="0">
                <a:solidFill>
                  <a:srgbClr val="202122"/>
                </a:solidFill>
                <a:effectLst/>
                <a:latin typeface="Arial" panose="020B0604020202020204" pitchFamily="34" charset="0"/>
                <a:hlinkClick r:id="rId13" tooltip="Genetic algorithm"/>
              </a:rPr>
              <a:t>building blocks</a:t>
            </a:r>
            <a:r>
              <a:rPr lang="en-GB" b="0" i="0" dirty="0">
                <a:solidFill>
                  <a:srgbClr val="202122"/>
                </a:solidFill>
                <a:effectLst/>
                <a:latin typeface="Arial" panose="020B0604020202020204" pitchFamily="34" charset="0"/>
              </a:rPr>
              <a:t>, which might be disrupted by a non-respectful crossover operator. Similarly, crossover methods may be particularly suited to certain problems; the ERO is generally considered a good option for solving the </a:t>
            </a:r>
            <a:r>
              <a:rPr lang="en-GB" b="0" i="0" u="none" strike="noStrike" dirty="0">
                <a:solidFill>
                  <a:srgbClr val="202122"/>
                </a:solidFill>
                <a:effectLst/>
                <a:latin typeface="Arial" panose="020B0604020202020204" pitchFamily="34" charset="0"/>
                <a:hlinkClick r:id="rId14" tooltip="Travelling salesman problem"/>
              </a:rPr>
              <a:t>travelling salesman problem</a:t>
            </a:r>
            <a:r>
              <a:rPr lang="en-GB" b="0" i="0" dirty="0">
                <a:solidFill>
                  <a:srgbClr val="202122"/>
                </a:solidFill>
                <a:effectLst/>
                <a:latin typeface="Arial" panose="020B0604020202020204" pitchFamily="34" charset="0"/>
              </a:rPr>
              <a:t>.</a:t>
            </a:r>
            <a:r>
              <a:rPr lang="en-GB" b="0" i="0" u="none" strike="noStrike" baseline="30000" dirty="0">
                <a:solidFill>
                  <a:srgbClr val="202122"/>
                </a:solidFill>
                <a:effectLst/>
                <a:latin typeface="Arial" panose="020B0604020202020204" pitchFamily="34" charset="0"/>
                <a:hlinkClick r:id="rId15"/>
              </a:rPr>
              <a:t>[6]</a:t>
            </a:r>
            <a:endParaRPr lang="en-GB" b="0" i="0" dirty="0">
              <a:solidFill>
                <a:srgbClr val="202122"/>
              </a:solidFill>
              <a:effectLst/>
              <a:latin typeface="Arial" panose="020B0604020202020204" pitchFamily="34" charset="0"/>
            </a:endParaRPr>
          </a:p>
          <a:p>
            <a:endParaRPr lang="en-GB" dirty="0"/>
          </a:p>
          <a:p>
            <a:endParaRPr lang="en-GB" dirty="0"/>
          </a:p>
          <a:p>
            <a:pPr algn="l"/>
            <a:r>
              <a:rPr lang="en-GB" b="1" i="0" dirty="0">
                <a:effectLst/>
                <a:latin typeface="inherit"/>
              </a:rPr>
              <a:t>Mutation</a:t>
            </a:r>
          </a:p>
          <a:p>
            <a:pPr algn="l"/>
            <a:r>
              <a:rPr lang="en-GB" b="0" i="0" dirty="0">
                <a:effectLst/>
                <a:latin typeface="Arial" panose="020B0604020202020204" pitchFamily="34" charset="0"/>
              </a:rPr>
              <a:t>[</a:t>
            </a:r>
            <a:r>
              <a:rPr lang="en-GB" b="0" i="0" u="none" strike="noStrike" dirty="0">
                <a:effectLst/>
                <a:latin typeface="Arial" panose="020B0604020202020204" pitchFamily="34" charset="0"/>
                <a:hlinkClick r:id="rId16" tooltip="Edit section: Mutation"/>
              </a:rPr>
              <a:t>edit</a:t>
            </a:r>
            <a:r>
              <a:rPr lang="en-GB" b="0" i="0" dirty="0">
                <a:effectLst/>
                <a:latin typeface="Arial" panose="020B0604020202020204" pitchFamily="34" charset="0"/>
              </a:rPr>
              <a:t>]</a:t>
            </a:r>
            <a:endParaRPr lang="en-GB" b="1" i="0" dirty="0">
              <a:effectLst/>
              <a:latin typeface="Arial" panose="020B0604020202020204" pitchFamily="34" charset="0"/>
            </a:endParaRPr>
          </a:p>
          <a:p>
            <a:pPr algn="l"/>
            <a:r>
              <a:rPr lang="en-GB" b="0" i="1" dirty="0">
                <a:solidFill>
                  <a:srgbClr val="202122"/>
                </a:solidFill>
                <a:effectLst/>
                <a:latin typeface="Arial" panose="020B0604020202020204" pitchFamily="34" charset="0"/>
              </a:rPr>
              <a:t>Main article: </a:t>
            </a:r>
            <a:r>
              <a:rPr lang="en-GB" b="0" i="1" u="none" strike="noStrike" dirty="0">
                <a:solidFill>
                  <a:srgbClr val="202122"/>
                </a:solidFill>
                <a:effectLst/>
                <a:latin typeface="Arial" panose="020B0604020202020204" pitchFamily="34" charset="0"/>
                <a:hlinkClick r:id="rId17" tooltip="Mutation (genetic algorithm)"/>
              </a:rPr>
              <a:t>Mutation (genetic algorithm)</a:t>
            </a:r>
            <a:endParaRPr lang="en-GB" b="0" i="1" dirty="0">
              <a:solidFill>
                <a:srgbClr val="202122"/>
              </a:solidFill>
              <a:effectLst/>
              <a:latin typeface="Arial" panose="020B0604020202020204" pitchFamily="34" charset="0"/>
            </a:endParaRPr>
          </a:p>
          <a:p>
            <a:pPr algn="l"/>
            <a:r>
              <a:rPr lang="en-GB" b="0" i="0" dirty="0">
                <a:solidFill>
                  <a:srgbClr val="202122"/>
                </a:solidFill>
                <a:effectLst/>
                <a:latin typeface="Arial" panose="020B0604020202020204" pitchFamily="34" charset="0"/>
              </a:rPr>
              <a:t>The mutation operator encourages genetic diversity amongst solutions and attempts to prevent the genetic algorithm converging to a </a:t>
            </a:r>
            <a:r>
              <a:rPr lang="en-GB" b="0" i="0" u="none" strike="noStrike" dirty="0">
                <a:solidFill>
                  <a:srgbClr val="202122"/>
                </a:solidFill>
                <a:effectLst/>
                <a:latin typeface="Arial" panose="020B0604020202020204" pitchFamily="34" charset="0"/>
                <a:hlinkClick r:id="rId18" tooltip="Local minimum"/>
              </a:rPr>
              <a:t>local minimum</a:t>
            </a:r>
            <a:r>
              <a:rPr lang="en-GB" b="0" i="0" dirty="0">
                <a:solidFill>
                  <a:srgbClr val="202122"/>
                </a:solidFill>
                <a:effectLst/>
                <a:latin typeface="Arial" panose="020B0604020202020204" pitchFamily="34" charset="0"/>
              </a:rPr>
              <a:t> by stopping the solutions becoming too close to one another. In mutating the current pool of solutions, a given solution may change entirely from the previous solution. By mutating the solutions, a genetic algorithm can reach an improved solution solely through the mutation operator.</a:t>
            </a:r>
            <a:r>
              <a:rPr lang="en-GB" b="0" i="0" u="none" strike="noStrike" baseline="30000" dirty="0">
                <a:solidFill>
                  <a:srgbClr val="202122"/>
                </a:solidFill>
                <a:effectLst/>
                <a:latin typeface="Arial" panose="020B0604020202020204" pitchFamily="34" charset="0"/>
                <a:hlinkClick r:id="rId9"/>
              </a:rPr>
              <a:t>[1]</a:t>
            </a:r>
            <a:r>
              <a:rPr lang="en-GB" b="0" i="0" dirty="0">
                <a:solidFill>
                  <a:srgbClr val="202122"/>
                </a:solidFill>
                <a:effectLst/>
                <a:latin typeface="Arial" panose="020B0604020202020204" pitchFamily="34" charset="0"/>
              </a:rPr>
              <a:t> Again, different methods of mutation may be used; these range from a simple </a:t>
            </a:r>
            <a:r>
              <a:rPr lang="en-GB" b="0" i="1" dirty="0">
                <a:solidFill>
                  <a:srgbClr val="202122"/>
                </a:solidFill>
                <a:effectLst/>
                <a:latin typeface="Arial" panose="020B0604020202020204" pitchFamily="34" charset="0"/>
              </a:rPr>
              <a:t>bit mutation</a:t>
            </a:r>
            <a:r>
              <a:rPr lang="en-GB" b="0" i="0" dirty="0">
                <a:solidFill>
                  <a:srgbClr val="202122"/>
                </a:solidFill>
                <a:effectLst/>
                <a:latin typeface="Arial" panose="020B0604020202020204" pitchFamily="34" charset="0"/>
              </a:rPr>
              <a:t> (flipping random bits in a binary string chromosome with some low probability) to more complex mutation methods, which may replace genes in the solution with random values chosen from the </a:t>
            </a:r>
            <a:r>
              <a:rPr lang="en-GB" b="0" i="0" u="none" strike="noStrike" dirty="0">
                <a:solidFill>
                  <a:srgbClr val="202122"/>
                </a:solidFill>
                <a:effectLst/>
                <a:latin typeface="Arial" panose="020B0604020202020204" pitchFamily="34" charset="0"/>
                <a:hlinkClick r:id="rId19" tooltip="Uniform distribution (continuous)"/>
              </a:rPr>
              <a:t>uniform distribution</a:t>
            </a:r>
            <a:r>
              <a:rPr lang="en-GB" b="0" i="0" dirty="0">
                <a:solidFill>
                  <a:srgbClr val="202122"/>
                </a:solidFill>
                <a:effectLst/>
                <a:latin typeface="Arial" panose="020B0604020202020204" pitchFamily="34" charset="0"/>
              </a:rPr>
              <a:t> or the </a:t>
            </a:r>
            <a:r>
              <a:rPr lang="en-GB" b="0" i="0" u="none" strike="noStrike" dirty="0">
                <a:solidFill>
                  <a:srgbClr val="202122"/>
                </a:solidFill>
                <a:effectLst/>
                <a:latin typeface="Arial" panose="020B0604020202020204" pitchFamily="34" charset="0"/>
                <a:hlinkClick r:id="rId20" tooltip="Gaussian distribution"/>
              </a:rPr>
              <a:t>Gaussian distribution</a:t>
            </a:r>
            <a:r>
              <a:rPr lang="en-GB" b="0" i="0" dirty="0">
                <a:solidFill>
                  <a:srgbClr val="202122"/>
                </a:solidFill>
                <a:effectLst/>
                <a:latin typeface="Arial" panose="020B0604020202020204" pitchFamily="34" charset="0"/>
              </a:rPr>
              <a:t>. As with the crossover operator, the mutation method is usually chosen to match the representation of the solution within the chromosome.</a:t>
            </a:r>
          </a:p>
          <a:p>
            <a:endParaRPr lang="en-CY" dirty="0"/>
          </a:p>
        </p:txBody>
      </p:sp>
      <p:sp>
        <p:nvSpPr>
          <p:cNvPr id="4" name="Slide Number Placeholder 3"/>
          <p:cNvSpPr>
            <a:spLocks noGrp="1"/>
          </p:cNvSpPr>
          <p:nvPr>
            <p:ph type="sldNum" sz="quarter" idx="5"/>
          </p:nvPr>
        </p:nvSpPr>
        <p:spPr/>
        <p:txBody>
          <a:bodyPr/>
          <a:lstStyle/>
          <a:p>
            <a:fld id="{0028516D-C5DD-0742-8657-90A9C89A8A69}" type="slidenum">
              <a:rPr lang="el-GR" altLang="en-US" smtClean="0"/>
              <a:pPr/>
              <a:t>39</a:t>
            </a:fld>
            <a:endParaRPr lang="el-GR" altLang="en-US"/>
          </a:p>
        </p:txBody>
      </p:sp>
    </p:spTree>
    <p:extLst>
      <p:ext uri="{BB962C8B-B14F-4D97-AF65-F5344CB8AC3E}">
        <p14:creationId xmlns:p14="http://schemas.microsoft.com/office/powerpoint/2010/main" val="8205703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a:t>
            </a:r>
            <a:r>
              <a:rPr lang="en-US" sz="1200" b="0" dirty="0"/>
              <a:t>Graphical User Interface records </a:t>
            </a:r>
            <a:r>
              <a:rPr lang="en-US" sz="1200" b="0" dirty="0" err="1"/>
              <a:t>OpenHAB’s</a:t>
            </a:r>
            <a:r>
              <a:rPr lang="en-US" sz="1200" b="0" dirty="0"/>
              <a:t> smart device measurements on local storage and presents them on a table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dirty="0"/>
              <a:t>-It allow users to Configure various meta-rules in regards to </a:t>
            </a:r>
            <a:r>
              <a:rPr lang="en-US" sz="1200" b="0" dirty="0" err="1"/>
              <a:t>killowatHour</a:t>
            </a:r>
            <a:r>
              <a:rPr lang="en-US" sz="1200" b="0" dirty="0"/>
              <a:t> limit, temperature and light values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dirty="0"/>
              <a:t> </a:t>
            </a:r>
          </a:p>
          <a:p>
            <a:endParaRPr lang="en-US" dirty="0"/>
          </a:p>
        </p:txBody>
      </p:sp>
      <p:sp>
        <p:nvSpPr>
          <p:cNvPr id="4" name="Slide Number Placeholder 3"/>
          <p:cNvSpPr>
            <a:spLocks noGrp="1"/>
          </p:cNvSpPr>
          <p:nvPr>
            <p:ph type="sldNum" sz="quarter" idx="5"/>
          </p:nvPr>
        </p:nvSpPr>
        <p:spPr/>
        <p:txBody>
          <a:bodyPr/>
          <a:lstStyle/>
          <a:p>
            <a:fld id="{0028516D-C5DD-0742-8657-90A9C89A8A69}" type="slidenum">
              <a:rPr lang="el-GR" altLang="en-US" smtClean="0"/>
              <a:pPr/>
              <a:t>42</a:t>
            </a:fld>
            <a:endParaRPr lang="el-GR" altLang="en-US"/>
          </a:p>
        </p:txBody>
      </p:sp>
    </p:spTree>
    <p:extLst>
      <p:ext uri="{BB962C8B-B14F-4D97-AF65-F5344CB8AC3E}">
        <p14:creationId xmlns:p14="http://schemas.microsoft.com/office/powerpoint/2010/main" val="16670250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dirty="0"/>
              <a:t>Home Power Usage Dataset</a:t>
            </a:r>
          </a:p>
          <a:p>
            <a:pPr marL="285750" indent="-285750">
              <a:spcAft>
                <a:spcPts val="600"/>
              </a:spcAft>
              <a:buFont typeface="Arial" panose="020B0604020202020204" pitchFamily="34" charset="0"/>
              <a:buChar char="•"/>
            </a:pPr>
            <a:r>
              <a:rPr lang="en-US" sz="1200" dirty="0"/>
              <a:t>Size: 408MB</a:t>
            </a:r>
          </a:p>
          <a:p>
            <a:pPr marL="285750" indent="-285750">
              <a:spcAft>
                <a:spcPts val="600"/>
              </a:spcAft>
              <a:buFont typeface="Arial" panose="020B0604020202020204" pitchFamily="34" charset="0"/>
              <a:buChar char="•"/>
            </a:pPr>
            <a:r>
              <a:rPr lang="en-US" sz="1200" dirty="0"/>
              <a:t>527,040 measurements</a:t>
            </a:r>
          </a:p>
          <a:p>
            <a:pPr marL="285750" indent="-285750">
              <a:spcAft>
                <a:spcPts val="600"/>
              </a:spcAft>
              <a:buFont typeface="Arial" panose="020B0604020202020204" pitchFamily="34" charset="0"/>
              <a:buChar char="•"/>
            </a:pPr>
            <a:r>
              <a:rPr lang="en-US" sz="1200" dirty="0"/>
              <a:t>Time-interval: minutely</a:t>
            </a:r>
          </a:p>
          <a:p>
            <a:pPr marL="285750" indent="-285750">
              <a:spcAft>
                <a:spcPts val="600"/>
              </a:spcAft>
              <a:buFont typeface="Arial" panose="020B0604020202020204" pitchFamily="34" charset="0"/>
              <a:buChar char="•"/>
            </a:pPr>
            <a:r>
              <a:rPr lang="en-US" sz="1200" dirty="0"/>
              <a:t>01/01/2016 - 31/12/2016</a:t>
            </a:r>
          </a:p>
          <a:p>
            <a:r>
              <a:rPr lang="en-US" sz="1100" u="sng" dirty="0"/>
              <a:t>Energy Production Dataset</a:t>
            </a:r>
          </a:p>
          <a:p>
            <a:pPr marL="285750" indent="-285750">
              <a:spcAft>
                <a:spcPts val="600"/>
              </a:spcAft>
              <a:buFont typeface="Arial" panose="020B0604020202020204" pitchFamily="34" charset="0"/>
              <a:buChar char="•"/>
            </a:pPr>
            <a:r>
              <a:rPr lang="en-US" sz="1100" dirty="0"/>
              <a:t>Size: 50MB</a:t>
            </a:r>
          </a:p>
          <a:p>
            <a:pPr marL="285750" indent="-285750">
              <a:spcAft>
                <a:spcPts val="600"/>
              </a:spcAft>
              <a:buFont typeface="Arial" panose="020B0604020202020204" pitchFamily="34" charset="0"/>
              <a:buChar char="•"/>
            </a:pPr>
            <a:r>
              <a:rPr lang="en-US" sz="1100" dirty="0"/>
              <a:t>65,741 measurements</a:t>
            </a:r>
          </a:p>
          <a:p>
            <a:pPr marL="285750" indent="-285750">
              <a:spcAft>
                <a:spcPts val="600"/>
              </a:spcAft>
              <a:buFont typeface="Arial" panose="020B0604020202020204" pitchFamily="34" charset="0"/>
              <a:buChar char="•"/>
            </a:pPr>
            <a:r>
              <a:rPr lang="en-US" sz="1100" dirty="0"/>
              <a:t>Time-interval: hourly</a:t>
            </a:r>
          </a:p>
          <a:p>
            <a:pPr marL="285750" indent="-285750">
              <a:spcAft>
                <a:spcPts val="600"/>
              </a:spcAft>
              <a:buFont typeface="Arial" panose="020B0604020202020204" pitchFamily="34" charset="0"/>
              <a:buChar char="•"/>
            </a:pPr>
            <a:r>
              <a:rPr lang="en-US" sz="1100" dirty="0"/>
              <a:t>31/12/2010 - 31/12/2017</a:t>
            </a:r>
          </a:p>
          <a:p>
            <a:r>
              <a:rPr lang="en-US" sz="1100" u="sng" dirty="0"/>
              <a:t>Peak Demand Dataset</a:t>
            </a:r>
          </a:p>
          <a:p>
            <a:pPr marL="285750" indent="-285750">
              <a:spcAft>
                <a:spcPts val="600"/>
              </a:spcAft>
              <a:buFont typeface="Arial" panose="020B0604020202020204" pitchFamily="34" charset="0"/>
              <a:buChar char="•"/>
            </a:pPr>
            <a:r>
              <a:rPr lang="en-US" sz="1100" dirty="0"/>
              <a:t>Size: 63.1MB</a:t>
            </a:r>
          </a:p>
          <a:p>
            <a:pPr marL="285750" indent="-285750">
              <a:spcAft>
                <a:spcPts val="600"/>
              </a:spcAft>
              <a:buFont typeface="Arial" panose="020B0604020202020204" pitchFamily="34" charset="0"/>
              <a:buChar char="•"/>
            </a:pPr>
            <a:r>
              <a:rPr lang="en-US" sz="1100" dirty="0"/>
              <a:t>579,746 measurements</a:t>
            </a:r>
          </a:p>
          <a:p>
            <a:pPr marL="285750" indent="-285750">
              <a:spcAft>
                <a:spcPts val="600"/>
              </a:spcAft>
              <a:buFont typeface="Arial" panose="020B0604020202020204" pitchFamily="34" charset="0"/>
              <a:buChar char="•"/>
            </a:pPr>
            <a:r>
              <a:rPr lang="en-US" sz="1100" dirty="0"/>
              <a:t>Time-interval: hourly</a:t>
            </a:r>
          </a:p>
          <a:p>
            <a:pPr marL="285750" indent="-285750">
              <a:spcAft>
                <a:spcPts val="600"/>
              </a:spcAft>
              <a:buFont typeface="Arial" panose="020B0604020202020204" pitchFamily="34" charset="0"/>
              <a:buChar char="•"/>
            </a:pPr>
            <a:r>
              <a:rPr lang="en-US" sz="1100" dirty="0"/>
              <a:t>01/01/2016 - 31/12/2016</a:t>
            </a:r>
          </a:p>
          <a:p>
            <a:endParaRPr lang="en-US" sz="1100" u="sng" dirty="0"/>
          </a:p>
          <a:p>
            <a:pPr marL="285750" indent="-285750">
              <a:buFont typeface="Arial" panose="020B0604020202020204" pitchFamily="34" charset="0"/>
              <a:buChar char="•"/>
            </a:pPr>
            <a:endParaRPr lang="en-US" sz="1100" dirty="0"/>
          </a:p>
        </p:txBody>
      </p:sp>
      <p:sp>
        <p:nvSpPr>
          <p:cNvPr id="4" name="Slide Number Placeholder 3"/>
          <p:cNvSpPr>
            <a:spLocks noGrp="1"/>
          </p:cNvSpPr>
          <p:nvPr>
            <p:ph type="sldNum" sz="quarter" idx="5"/>
          </p:nvPr>
        </p:nvSpPr>
        <p:spPr/>
        <p:txBody>
          <a:bodyPr/>
          <a:lstStyle/>
          <a:p>
            <a:fld id="{0028516D-C5DD-0742-8657-90A9C89A8A69}" type="slidenum">
              <a:rPr lang="el-GR" altLang="en-US" smtClean="0"/>
              <a:pPr/>
              <a:t>43</a:t>
            </a:fld>
            <a:endParaRPr lang="el-GR" altLang="en-US"/>
          </a:p>
        </p:txBody>
      </p:sp>
    </p:spTree>
    <p:extLst>
      <p:ext uri="{BB962C8B-B14F-4D97-AF65-F5344CB8AC3E}">
        <p14:creationId xmlns:p14="http://schemas.microsoft.com/office/powerpoint/2010/main" val="35069824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28516D-C5DD-0742-8657-90A9C89A8A69}" type="slidenum">
              <a:rPr lang="el-GR" altLang="en-US" smtClean="0"/>
              <a:pPr/>
              <a:t>44</a:t>
            </a:fld>
            <a:endParaRPr lang="el-GR" altLang="en-US"/>
          </a:p>
        </p:txBody>
      </p:sp>
    </p:spTree>
    <p:extLst>
      <p:ext uri="{BB962C8B-B14F-4D97-AF65-F5344CB8AC3E}">
        <p14:creationId xmlns:p14="http://schemas.microsoft.com/office/powerpoint/2010/main" val="38105104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This is due to Energy Hoarding: where people  </a:t>
            </a:r>
            <a:r>
              <a:rPr lang="en-US" dirty="0"/>
              <a:t>tend to charge EV during idle times, even when the battery is not substantially depleted to ensure that the EV will be charged when needed</a:t>
            </a:r>
            <a:endParaRPr lang="en-US" b="1"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US" sz="1200" dirty="0"/>
          </a:p>
          <a:p>
            <a:r>
              <a:rPr lang="en-US" sz="1200" b="0" dirty="0"/>
              <a:t>(e.g., </a:t>
            </a:r>
            <a:r>
              <a:rPr lang="en-US" sz="1200" b="0" dirty="0" err="1"/>
              <a:t>Plugshare</a:t>
            </a:r>
            <a:r>
              <a:rPr lang="en-US" sz="1200" b="0" dirty="0"/>
              <a:t>, </a:t>
            </a:r>
            <a:r>
              <a:rPr lang="en-US" sz="1200" b="0" dirty="0" err="1"/>
              <a:t>Ionity</a:t>
            </a:r>
            <a:r>
              <a:rPr lang="en-US" sz="1200" b="0" dirty="0"/>
              <a:t>, Tesla’s supercharger, EnBW, Shell recharge)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dirty="0"/>
              <a:t>(i.e., energy might come from fossil fuel burning).</a:t>
            </a:r>
          </a:p>
          <a:p>
            <a:endParaRPr lang="en-US" dirty="0"/>
          </a:p>
        </p:txBody>
      </p:sp>
      <p:sp>
        <p:nvSpPr>
          <p:cNvPr id="4" name="Slide Number Placeholder 3"/>
          <p:cNvSpPr>
            <a:spLocks noGrp="1"/>
          </p:cNvSpPr>
          <p:nvPr>
            <p:ph type="sldNum" sz="quarter" idx="5"/>
          </p:nvPr>
        </p:nvSpPr>
        <p:spPr/>
        <p:txBody>
          <a:bodyPr/>
          <a:lstStyle/>
          <a:p>
            <a:fld id="{0028516D-C5DD-0742-8657-90A9C89A8A69}" type="slidenum">
              <a:rPr lang="el-GR" altLang="en-US" smtClean="0"/>
              <a:pPr/>
              <a:t>45</a:t>
            </a:fld>
            <a:endParaRPr lang="el-GR" altLang="en-US"/>
          </a:p>
        </p:txBody>
      </p:sp>
    </p:spTree>
    <p:extLst>
      <p:ext uri="{BB962C8B-B14F-4D97-AF65-F5344CB8AC3E}">
        <p14:creationId xmlns:p14="http://schemas.microsoft.com/office/powerpoint/2010/main" val="782928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Vehicle Type</a:t>
            </a:r>
          </a:p>
          <a:p>
            <a:r>
              <a:rPr lang="en-GB" dirty="0"/>
              <a:t>CO2 Emissions (kg)</a:t>
            </a:r>
          </a:p>
          <a:p>
            <a:r>
              <a:rPr lang="en-GB" dirty="0"/>
              <a:t>Electric Vehicle (EV) 1,277.77 kg</a:t>
            </a:r>
          </a:p>
          <a:p>
            <a:r>
              <a:rPr lang="en-GB" dirty="0"/>
              <a:t>Plug-in Hybrid (PHEV) 2,188.13 kg</a:t>
            </a:r>
          </a:p>
          <a:p>
            <a:r>
              <a:rPr lang="en-GB" dirty="0"/>
              <a:t>Hybrid Vehicle3,128.88 kg</a:t>
            </a:r>
          </a:p>
          <a:p>
            <a:r>
              <a:rPr lang="en-GB" dirty="0"/>
              <a:t>Gas-Powered Vehicle5,712.54 kg</a:t>
            </a:r>
            <a:endParaRPr lang="en-CY" dirty="0"/>
          </a:p>
        </p:txBody>
      </p:sp>
      <p:sp>
        <p:nvSpPr>
          <p:cNvPr id="4" name="Slide Number Placeholder 3"/>
          <p:cNvSpPr>
            <a:spLocks noGrp="1"/>
          </p:cNvSpPr>
          <p:nvPr>
            <p:ph type="sldNum" sz="quarter" idx="5"/>
          </p:nvPr>
        </p:nvSpPr>
        <p:spPr/>
        <p:txBody>
          <a:bodyPr/>
          <a:lstStyle/>
          <a:p>
            <a:fld id="{0028516D-C5DD-0742-8657-90A9C89A8A69}" type="slidenum">
              <a:rPr lang="el-GR" altLang="en-US" smtClean="0"/>
              <a:pPr/>
              <a:t>46</a:t>
            </a:fld>
            <a:endParaRPr lang="el-GR" altLang="en-US"/>
          </a:p>
        </p:txBody>
      </p:sp>
    </p:spTree>
    <p:extLst>
      <p:ext uri="{BB962C8B-B14F-4D97-AF65-F5344CB8AC3E}">
        <p14:creationId xmlns:p14="http://schemas.microsoft.com/office/powerpoint/2010/main" val="9831151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A hoarding technique can be applicable in scenarios with idle time: (i.e., while an EV user is waiting or parked).</a:t>
            </a:r>
          </a:p>
          <a:p>
            <a:endParaRPr lang="en-US" sz="1200" b="0" dirty="0"/>
          </a:p>
          <a:p>
            <a:r>
              <a:rPr lang="en-US" sz="1200" b="0" dirty="0"/>
              <a:t>Consequently, </a:t>
            </a:r>
            <a:r>
              <a:rPr lang="en-US" sz="1200" b="1" dirty="0"/>
              <a:t>in all aforementioned scenarios </a:t>
            </a:r>
            <a:r>
              <a:rPr lang="en-US" sz="1200" b="0" dirty="0"/>
              <a:t>users could stop at some nearby charging</a:t>
            </a:r>
          </a:p>
          <a:p>
            <a:r>
              <a:rPr lang="en-US" sz="1200" b="0" dirty="0"/>
              <a:t>station to efficiently charge their EVs using power generated from RES, thus, reduce the </a:t>
            </a:r>
          </a:p>
          <a:p>
            <a:r>
              <a:rPr lang="en-US" sz="1200" b="0" dirty="0"/>
              <a:t>carbon footprint of their daily routine.</a:t>
            </a:r>
          </a:p>
          <a:p>
            <a:endParaRPr lang="en-US" b="1" dirty="0"/>
          </a:p>
        </p:txBody>
      </p:sp>
      <p:sp>
        <p:nvSpPr>
          <p:cNvPr id="4" name="Slide Number Placeholder 3"/>
          <p:cNvSpPr>
            <a:spLocks noGrp="1"/>
          </p:cNvSpPr>
          <p:nvPr>
            <p:ph type="sldNum" sz="quarter" idx="5"/>
          </p:nvPr>
        </p:nvSpPr>
        <p:spPr/>
        <p:txBody>
          <a:bodyPr/>
          <a:lstStyle/>
          <a:p>
            <a:fld id="{0028516D-C5DD-0742-8657-90A9C89A8A69}" type="slidenum">
              <a:rPr lang="el-GR" altLang="en-US" smtClean="0"/>
              <a:pPr/>
              <a:t>47</a:t>
            </a:fld>
            <a:endParaRPr lang="el-GR" altLang="en-US"/>
          </a:p>
        </p:txBody>
      </p:sp>
    </p:spTree>
    <p:extLst>
      <p:ext uri="{BB962C8B-B14F-4D97-AF65-F5344CB8AC3E}">
        <p14:creationId xmlns:p14="http://schemas.microsoft.com/office/powerpoint/2010/main" val="12812706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0" dirty="0"/>
              <a:t>The ranking selection is derived from each EV charger’s solar production curve at a certain time</a:t>
            </a:r>
            <a:br>
              <a:rPr lang="en-US" sz="1200" b="0" kern="0" dirty="0"/>
            </a:br>
            <a:r>
              <a:rPr lang="en-US" sz="1200" b="0" kern="0" dirty="0"/>
              <a:t>(weather conditions)</a:t>
            </a:r>
          </a:p>
          <a:p>
            <a:r>
              <a:rPr lang="en-US" sz="1200" b="0" kern="0" dirty="0"/>
              <a:t>User-configured boundaries-radius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Remember to explain min max intervals</a:t>
            </a:r>
            <a:endParaRPr lang="en-US" sz="1200" b="1" dirty="0"/>
          </a:p>
          <a:p>
            <a:endParaRPr lang="en-US" dirty="0"/>
          </a:p>
          <a:p>
            <a:r>
              <a:rPr lang="en-US" dirty="0" err="1"/>
              <a:t>Ecfocharge</a:t>
            </a:r>
            <a:r>
              <a:rPr lang="en-US" dirty="0"/>
              <a:t> considers a set of weights which are considered in a weighted sum function</a:t>
            </a:r>
          </a:p>
          <a:p>
            <a:endParaRPr lang="en-US" dirty="0"/>
          </a:p>
        </p:txBody>
      </p:sp>
      <p:sp>
        <p:nvSpPr>
          <p:cNvPr id="4" name="Slide Number Placeholder 3"/>
          <p:cNvSpPr>
            <a:spLocks noGrp="1"/>
          </p:cNvSpPr>
          <p:nvPr>
            <p:ph type="sldNum" sz="quarter" idx="5"/>
          </p:nvPr>
        </p:nvSpPr>
        <p:spPr/>
        <p:txBody>
          <a:bodyPr/>
          <a:lstStyle/>
          <a:p>
            <a:fld id="{0028516D-C5DD-0742-8657-90A9C89A8A69}" type="slidenum">
              <a:rPr lang="el-GR" altLang="en-US" smtClean="0"/>
              <a:pPr/>
              <a:t>48</a:t>
            </a:fld>
            <a:endParaRPr lang="el-GR" altLang="en-US"/>
          </a:p>
        </p:txBody>
      </p:sp>
    </p:spTree>
    <p:extLst>
      <p:ext uri="{BB962C8B-B14F-4D97-AF65-F5344CB8AC3E}">
        <p14:creationId xmlns:p14="http://schemas.microsoft.com/office/powerpoint/2010/main" val="3706612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9390A0-FEF1-134F-A2CC-A189D6DFEA3F}" type="slidenum">
              <a:rPr lang="el-GR" altLang="en-US" smtClean="0"/>
              <a:pPr/>
              <a:t>5</a:t>
            </a:fld>
            <a:endParaRPr lang="el-GR" altLang="en-US"/>
          </a:p>
        </p:txBody>
      </p:sp>
    </p:spTree>
    <p:extLst>
      <p:ext uri="{BB962C8B-B14F-4D97-AF65-F5344CB8AC3E}">
        <p14:creationId xmlns:p14="http://schemas.microsoft.com/office/powerpoint/2010/main" val="18355693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Remember to explain min max intervals</a:t>
            </a:r>
            <a:endParaRPr lang="en-US" sz="1200" b="1" dirty="0"/>
          </a:p>
          <a:p>
            <a:endParaRPr lang="en-US" dirty="0"/>
          </a:p>
        </p:txBody>
      </p:sp>
      <p:sp>
        <p:nvSpPr>
          <p:cNvPr id="4" name="Slide Number Placeholder 3"/>
          <p:cNvSpPr>
            <a:spLocks noGrp="1"/>
          </p:cNvSpPr>
          <p:nvPr>
            <p:ph type="sldNum" sz="quarter" idx="5"/>
          </p:nvPr>
        </p:nvSpPr>
        <p:spPr/>
        <p:txBody>
          <a:bodyPr/>
          <a:lstStyle/>
          <a:p>
            <a:fld id="{0028516D-C5DD-0742-8657-90A9C89A8A69}" type="slidenum">
              <a:rPr lang="el-GR" altLang="en-US" smtClean="0"/>
              <a:pPr/>
              <a:t>49</a:t>
            </a:fld>
            <a:endParaRPr lang="el-GR" altLang="en-US"/>
          </a:p>
        </p:txBody>
      </p:sp>
    </p:spTree>
    <p:extLst>
      <p:ext uri="{BB962C8B-B14F-4D97-AF65-F5344CB8AC3E}">
        <p14:creationId xmlns:p14="http://schemas.microsoft.com/office/powerpoint/2010/main" val="28469291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filtering phase includes the </a:t>
            </a:r>
            <a:r>
              <a:rPr lang="en-US" dirty="0" err="1"/>
              <a:t>scmin</a:t>
            </a:r>
            <a:r>
              <a:rPr lang="en-US" dirty="0"/>
              <a:t> and </a:t>
            </a:r>
            <a:r>
              <a:rPr lang="en-US" dirty="0" err="1"/>
              <a:t>scmax</a:t>
            </a:r>
            <a:r>
              <a:rPr lang="en-US" dirty="0"/>
              <a:t> scores as previously mentioned.</a:t>
            </a:r>
          </a:p>
          <a:p>
            <a:r>
              <a:rPr lang="en-US" dirty="0"/>
              <a:t>The refinement phase follows which computes the final ranking </a:t>
            </a:r>
            <a:r>
              <a:rPr lang="en-US" dirty="0" err="1"/>
              <a:t>result..it</a:t>
            </a:r>
            <a:r>
              <a:rPr lang="en-US" dirty="0"/>
              <a:t> utilizes an intersection…</a:t>
            </a:r>
          </a:p>
          <a:p>
            <a:r>
              <a:rPr lang="en-US" dirty="0"/>
              <a:t>This process it continuously executed until we have at least k nearest chargers (basically we expand k iteratively)</a:t>
            </a:r>
          </a:p>
        </p:txBody>
      </p:sp>
      <p:sp>
        <p:nvSpPr>
          <p:cNvPr id="4" name="Slide Number Placeholder 3"/>
          <p:cNvSpPr>
            <a:spLocks noGrp="1"/>
          </p:cNvSpPr>
          <p:nvPr>
            <p:ph type="sldNum" sz="quarter" idx="5"/>
          </p:nvPr>
        </p:nvSpPr>
        <p:spPr/>
        <p:txBody>
          <a:bodyPr/>
          <a:lstStyle/>
          <a:p>
            <a:fld id="{0028516D-C5DD-0742-8657-90A9C89A8A69}" type="slidenum">
              <a:rPr lang="el-GR" altLang="en-US" smtClean="0"/>
              <a:pPr/>
              <a:t>50</a:t>
            </a:fld>
            <a:endParaRPr lang="el-GR" altLang="en-US"/>
          </a:p>
        </p:txBody>
      </p:sp>
    </p:spTree>
    <p:extLst>
      <p:ext uri="{BB962C8B-B14F-4D97-AF65-F5344CB8AC3E}">
        <p14:creationId xmlns:p14="http://schemas.microsoft.com/office/powerpoint/2010/main" val="4790545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“California Distributed Generation Statistics”</a:t>
            </a:r>
          </a:p>
        </p:txBody>
      </p:sp>
      <p:sp>
        <p:nvSpPr>
          <p:cNvPr id="4" name="Slide Number Placeholder 3"/>
          <p:cNvSpPr>
            <a:spLocks noGrp="1"/>
          </p:cNvSpPr>
          <p:nvPr>
            <p:ph type="sldNum" sz="quarter" idx="5"/>
          </p:nvPr>
        </p:nvSpPr>
        <p:spPr/>
        <p:txBody>
          <a:bodyPr/>
          <a:lstStyle/>
          <a:p>
            <a:fld id="{0028516D-C5DD-0742-8657-90A9C89A8A69}" type="slidenum">
              <a:rPr lang="el-GR" altLang="en-US" smtClean="0"/>
              <a:pPr/>
              <a:t>52</a:t>
            </a:fld>
            <a:endParaRPr lang="el-GR" altLang="en-US"/>
          </a:p>
        </p:txBody>
      </p:sp>
    </p:spTree>
    <p:extLst>
      <p:ext uri="{BB962C8B-B14F-4D97-AF65-F5344CB8AC3E}">
        <p14:creationId xmlns:p14="http://schemas.microsoft.com/office/powerpoint/2010/main" val="126523969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28516D-C5DD-0742-8657-90A9C89A8A69}" type="slidenum">
              <a:rPr lang="el-GR" altLang="en-US" smtClean="0"/>
              <a:pPr/>
              <a:t>53</a:t>
            </a:fld>
            <a:endParaRPr lang="el-GR" altLang="en-US"/>
          </a:p>
        </p:txBody>
      </p:sp>
    </p:spTree>
    <p:extLst>
      <p:ext uri="{BB962C8B-B14F-4D97-AF65-F5344CB8AC3E}">
        <p14:creationId xmlns:p14="http://schemas.microsoft.com/office/powerpoint/2010/main" val="13828932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28516D-C5DD-0742-8657-90A9C89A8A69}" type="slidenum">
              <a:rPr lang="el-GR" altLang="en-US" smtClean="0"/>
              <a:pPr/>
              <a:t>54</a:t>
            </a:fld>
            <a:endParaRPr lang="el-GR" altLang="en-US"/>
          </a:p>
        </p:txBody>
      </p:sp>
    </p:spTree>
    <p:extLst>
      <p:ext uri="{BB962C8B-B14F-4D97-AF65-F5344CB8AC3E}">
        <p14:creationId xmlns:p14="http://schemas.microsoft.com/office/powerpoint/2010/main" val="233224118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context of my thesis here you can see all of our journal, magazine, and conference publications.</a:t>
            </a:r>
          </a:p>
        </p:txBody>
      </p:sp>
      <p:sp>
        <p:nvSpPr>
          <p:cNvPr id="4" name="Slide Number Placeholder 3"/>
          <p:cNvSpPr>
            <a:spLocks noGrp="1"/>
          </p:cNvSpPr>
          <p:nvPr>
            <p:ph type="sldNum" sz="quarter" idx="5"/>
          </p:nvPr>
        </p:nvSpPr>
        <p:spPr/>
        <p:txBody>
          <a:bodyPr/>
          <a:lstStyle/>
          <a:p>
            <a:fld id="{0028516D-C5DD-0742-8657-90A9C89A8A69}" type="slidenum">
              <a:rPr lang="el-GR" altLang="en-US" smtClean="0"/>
              <a:pPr/>
              <a:t>55</a:t>
            </a:fld>
            <a:endParaRPr lang="el-GR" altLang="en-US"/>
          </a:p>
        </p:txBody>
      </p:sp>
    </p:spTree>
    <p:extLst>
      <p:ext uri="{BB962C8B-B14F-4D97-AF65-F5344CB8AC3E}">
        <p14:creationId xmlns:p14="http://schemas.microsoft.com/office/powerpoint/2010/main" val="230309629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7"/>
          <p:cNvSpPr>
            <a:spLocks noGrp="1" noChangeArrowheads="1"/>
          </p:cNvSpPr>
          <p:nvPr>
            <p:ph type="sldNum" sz="quarter" idx="5"/>
          </p:nvPr>
        </p:nvSpPr>
        <p:spPr>
          <a:noFill/>
        </p:spPr>
        <p:txBody>
          <a:bodyPr/>
          <a:lstStyle/>
          <a:p>
            <a:fld id="{7129E195-14F3-44E3-A298-3814BF42605B}" type="slidenum">
              <a:rPr lang="el-GR" altLang="en-US"/>
              <a:pPr/>
              <a:t>56</a:t>
            </a:fld>
            <a:endParaRPr lang="el-GR" altLang="en-US"/>
          </a:p>
        </p:txBody>
      </p:sp>
      <p:sp>
        <p:nvSpPr>
          <p:cNvPr id="7170" name="Rectangle 2"/>
          <p:cNvSpPr>
            <a:spLocks noGrp="1" noRot="1" noChangeAspect="1" noChangeArrowheads="1" noTextEdit="1"/>
          </p:cNvSpPr>
          <p:nvPr>
            <p:ph type="sldImg"/>
          </p:nvPr>
        </p:nvSpPr>
        <p:spPr>
          <a:xfrm>
            <a:off x="922338" y="749300"/>
            <a:ext cx="4954587" cy="3717925"/>
          </a:xfrm>
          <a:ln w="12700" cap="flat"/>
        </p:spPr>
      </p:sp>
      <p:sp>
        <p:nvSpPr>
          <p:cNvPr id="7171" name="Rectangle 3"/>
          <p:cNvSpPr>
            <a:spLocks noGrp="1" noChangeArrowheads="1"/>
          </p:cNvSpPr>
          <p:nvPr>
            <p:ph type="body" idx="1"/>
          </p:nvPr>
        </p:nvSpPr>
        <p:spPr>
          <a:noFill/>
          <a:ln/>
        </p:spPr>
        <p:txBody>
          <a:bodyPr lIns="93659" tIns="46829" rIns="93659" bIns="46829"/>
          <a:lstStyle/>
          <a:p>
            <a:pPr eaLnBrk="1" hangingPunct="1"/>
            <a:endParaRPr lang="en-US" altLang="en-US" dirty="0">
              <a:latin typeface="Arial" pitchFamily="34" charset="0"/>
              <a:ea typeface="ＭＳ Ｐゴシック" pitchFamily="34" charset="-128"/>
            </a:endParaRPr>
          </a:p>
        </p:txBody>
      </p:sp>
    </p:spTree>
    <p:extLst>
      <p:ext uri="{BB962C8B-B14F-4D97-AF65-F5344CB8AC3E}">
        <p14:creationId xmlns:p14="http://schemas.microsoft.com/office/powerpoint/2010/main" val="354997817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9390A0-FEF1-134F-A2CC-A189D6DFEA3F}" type="slidenum">
              <a:rPr lang="el-GR" altLang="en-US" smtClean="0"/>
              <a:pPr/>
              <a:t>57</a:t>
            </a:fld>
            <a:endParaRPr lang="el-GR" altLang="en-US"/>
          </a:p>
        </p:txBody>
      </p:sp>
    </p:spTree>
    <p:extLst>
      <p:ext uri="{BB962C8B-B14F-4D97-AF65-F5344CB8AC3E}">
        <p14:creationId xmlns:p14="http://schemas.microsoft.com/office/powerpoint/2010/main" val="4450162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9390A0-FEF1-134F-A2CC-A189D6DFEA3F}" type="slidenum">
              <a:rPr lang="el-GR" altLang="en-US" smtClean="0"/>
              <a:pPr/>
              <a:t>6</a:t>
            </a:fld>
            <a:endParaRPr lang="el-GR" altLang="en-US"/>
          </a:p>
        </p:txBody>
      </p:sp>
    </p:spTree>
    <p:extLst>
      <p:ext uri="{BB962C8B-B14F-4D97-AF65-F5344CB8AC3E}">
        <p14:creationId xmlns:p14="http://schemas.microsoft.com/office/powerpoint/2010/main" val="26750492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Y" dirty="0"/>
              <a:t>30 = </a:t>
            </a:r>
            <a:r>
              <a:rPr lang="en-GB" dirty="0"/>
              <a:t>EU member states plus Iceland, Liechtenstein, and Norway</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b="0" i="0" u="none" strike="noStrike" dirty="0">
                <a:effectLst/>
                <a:latin typeface="Arial" panose="020B0604020202020204" pitchFamily="34" charset="0"/>
                <a:hlinkClick r:id="rId3"/>
              </a:rPr>
              <a:t>PUE Power usage effectiveness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b="0" i="0" u="none" strike="noStrike" dirty="0">
              <a:effectLst/>
              <a:latin typeface="Arial" panose="020B0604020202020204" pitchFamily="34" charset="0"/>
              <a:hlinkClick r:id="rId3"/>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b="0" i="0" u="none" strike="noStrike" dirty="0">
                <a:effectLst/>
                <a:latin typeface="Arial" panose="020B0604020202020204" pitchFamily="34" charset="0"/>
                <a:hlinkClick r:id="rId3"/>
              </a:rPr>
              <a:t>https://blog.se.com/datacenter/2024/02/07/the-eu-energy-efficiency-directive-and-its-impact-on-cios-data-centre-owners-and-operators/#:~:text=The%20recast%20in%202022%20brings,%E2%80%9Cdata%20centre%E2%80%9D%2048%20times.</a:t>
            </a:r>
          </a:p>
          <a:p>
            <a:endParaRPr lang="en-GB" dirty="0"/>
          </a:p>
          <a:p>
            <a:r>
              <a:rPr lang="en-GB" dirty="0"/>
              <a:t>https://</a:t>
            </a:r>
            <a:r>
              <a:rPr lang="en-GB" dirty="0" err="1"/>
              <a:t>chatgpt.com</a:t>
            </a:r>
            <a:r>
              <a:rPr lang="en-GB" dirty="0"/>
              <a:t>/c/66ed3950-84f8-800c-ac91-a451740f24a8</a:t>
            </a:r>
          </a:p>
          <a:p>
            <a:endParaRPr lang="en-GB" dirty="0"/>
          </a:p>
          <a:p>
            <a:r>
              <a:rPr lang="en-GB" dirty="0"/>
              <a:t>https://</a:t>
            </a:r>
            <a:r>
              <a:rPr lang="en-GB" dirty="0" err="1"/>
              <a:t>www.eea.europa.eu</a:t>
            </a:r>
            <a:r>
              <a:rPr lang="en-GB" dirty="0"/>
              <a:t>/</a:t>
            </a:r>
            <a:r>
              <a:rPr lang="en-GB" dirty="0" err="1"/>
              <a:t>en</a:t>
            </a:r>
            <a:r>
              <a:rPr lang="en-GB" dirty="0"/>
              <a:t>/analysis/maps-and-charts/emissions-trading-viewer-1-dashboards</a:t>
            </a:r>
            <a:endParaRPr lang="en-CY" dirty="0"/>
          </a:p>
        </p:txBody>
      </p:sp>
      <p:sp>
        <p:nvSpPr>
          <p:cNvPr id="4" name="Slide Number Placeholder 3"/>
          <p:cNvSpPr>
            <a:spLocks noGrp="1"/>
          </p:cNvSpPr>
          <p:nvPr>
            <p:ph type="sldNum" sz="quarter" idx="5"/>
          </p:nvPr>
        </p:nvSpPr>
        <p:spPr/>
        <p:txBody>
          <a:bodyPr/>
          <a:lstStyle/>
          <a:p>
            <a:fld id="{0028516D-C5DD-0742-8657-90A9C89A8A69}" type="slidenum">
              <a:rPr lang="el-GR" altLang="en-US" smtClean="0"/>
              <a:pPr/>
              <a:t>8</a:t>
            </a:fld>
            <a:endParaRPr lang="el-GR" altLang="en-US"/>
          </a:p>
        </p:txBody>
      </p:sp>
    </p:spTree>
    <p:extLst>
      <p:ext uri="{BB962C8B-B14F-4D97-AF65-F5344CB8AC3E}">
        <p14:creationId xmlns:p14="http://schemas.microsoft.com/office/powerpoint/2010/main" val="123185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https://</a:t>
            </a:r>
            <a:r>
              <a:rPr lang="en-GB" dirty="0" err="1"/>
              <a:t>en.wikipedia.org</a:t>
            </a:r>
            <a:r>
              <a:rPr lang="en-GB" dirty="0"/>
              <a:t>/wiki/</a:t>
            </a:r>
            <a:r>
              <a:rPr lang="en-GB" dirty="0" err="1"/>
              <a:t>List_of_countries_by_carbon_dioxide_emissions</a:t>
            </a:r>
            <a:endParaRPr lang="en-CY" dirty="0"/>
          </a:p>
          <a:p>
            <a:endParaRPr lang="en-CY" dirty="0"/>
          </a:p>
          <a:p>
            <a:pPr lvl="1"/>
            <a:r>
              <a:rPr lang="en-GB" sz="1200" dirty="0"/>
              <a:t>U.S. Energy Information Admin., </a:t>
            </a:r>
            <a:r>
              <a:rPr lang="en-GB" sz="1200" dirty="0">
                <a:hlinkClick r:id="rId3"/>
              </a:rPr>
              <a:t>https://tinyurl.com/3bzspb9c</a:t>
            </a:r>
            <a:endParaRPr lang="en-GB" sz="1200" dirty="0"/>
          </a:p>
          <a:p>
            <a:pPr lvl="1"/>
            <a:r>
              <a:rPr lang="en-GB" sz="1200" dirty="0"/>
              <a:t>European Environment Agency, </a:t>
            </a:r>
            <a:r>
              <a:rPr lang="en-GB" sz="1200" dirty="0">
                <a:hlinkClick r:id="rId4"/>
              </a:rPr>
              <a:t>https://tinyurl.com/46vh8tt2</a:t>
            </a:r>
            <a:r>
              <a:rPr lang="en-GB" sz="1200" dirty="0"/>
              <a:t>   </a:t>
            </a:r>
          </a:p>
          <a:p>
            <a:pPr lvl="1"/>
            <a:r>
              <a:rPr lang="en-GB" sz="1200" dirty="0"/>
              <a:t>International Energy Agency </a:t>
            </a:r>
            <a:r>
              <a:rPr lang="en-GB" sz="1200" dirty="0">
                <a:hlinkClick r:id="rId5"/>
              </a:rPr>
              <a:t>https://tinyurl.com/3w48mm8v</a:t>
            </a:r>
            <a:r>
              <a:rPr lang="en-GB" sz="1200" dirty="0"/>
              <a:t> </a:t>
            </a:r>
            <a:endParaRPr lang="en-CY" sz="1200" dirty="0"/>
          </a:p>
          <a:p>
            <a:endParaRPr lang="en-CY" dirty="0"/>
          </a:p>
        </p:txBody>
      </p:sp>
      <p:sp>
        <p:nvSpPr>
          <p:cNvPr id="4" name="Slide Number Placeholder 3"/>
          <p:cNvSpPr>
            <a:spLocks noGrp="1"/>
          </p:cNvSpPr>
          <p:nvPr>
            <p:ph type="sldNum" sz="quarter" idx="5"/>
          </p:nvPr>
        </p:nvSpPr>
        <p:spPr/>
        <p:txBody>
          <a:bodyPr/>
          <a:lstStyle/>
          <a:p>
            <a:fld id="{0028516D-C5DD-0742-8657-90A9C89A8A69}" type="slidenum">
              <a:rPr lang="el-GR" altLang="en-US" smtClean="0"/>
              <a:pPr/>
              <a:t>9</a:t>
            </a:fld>
            <a:endParaRPr lang="el-GR" altLang="en-US"/>
          </a:p>
        </p:txBody>
      </p:sp>
    </p:spTree>
    <p:extLst>
      <p:ext uri="{BB962C8B-B14F-4D97-AF65-F5344CB8AC3E}">
        <p14:creationId xmlns:p14="http://schemas.microsoft.com/office/powerpoint/2010/main" val="15289612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a:t>
            </a:r>
            <a:r>
              <a:rPr lang="en-GB" dirty="0" err="1"/>
              <a:t>www.iea.org</a:t>
            </a:r>
            <a:r>
              <a:rPr lang="en-GB" dirty="0"/>
              <a:t>/commentaries/the-carbon-footprint-of-streaming-video-fact-checking-the-headlines</a:t>
            </a:r>
            <a:endParaRPr lang="en-CY" dirty="0"/>
          </a:p>
        </p:txBody>
      </p:sp>
      <p:sp>
        <p:nvSpPr>
          <p:cNvPr id="4" name="Slide Number Placeholder 3"/>
          <p:cNvSpPr>
            <a:spLocks noGrp="1"/>
          </p:cNvSpPr>
          <p:nvPr>
            <p:ph type="sldNum" sz="quarter" idx="5"/>
          </p:nvPr>
        </p:nvSpPr>
        <p:spPr/>
        <p:txBody>
          <a:bodyPr/>
          <a:lstStyle/>
          <a:p>
            <a:fld id="{0028516D-C5DD-0742-8657-90A9C89A8A69}" type="slidenum">
              <a:rPr lang="el-GR" altLang="en-US" smtClean="0"/>
              <a:pPr/>
              <a:t>10</a:t>
            </a:fld>
            <a:endParaRPr lang="el-GR" altLang="en-US"/>
          </a:p>
        </p:txBody>
      </p:sp>
    </p:spTree>
    <p:extLst>
      <p:ext uri="{BB962C8B-B14F-4D97-AF65-F5344CB8AC3E}">
        <p14:creationId xmlns:p14="http://schemas.microsoft.com/office/powerpoint/2010/main" val="7404151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a:t>
            </a:r>
            <a:r>
              <a:rPr lang="en-GB" dirty="0" err="1"/>
              <a:t>www.iea.org</a:t>
            </a:r>
            <a:r>
              <a:rPr lang="en-GB" dirty="0"/>
              <a:t>/commentaries/the-carbon-footprint-of-streaming-video-fact-checking-the-headlines</a:t>
            </a:r>
            <a:endParaRPr lang="en-CY" dirty="0"/>
          </a:p>
        </p:txBody>
      </p:sp>
      <p:sp>
        <p:nvSpPr>
          <p:cNvPr id="4" name="Slide Number Placeholder 3"/>
          <p:cNvSpPr>
            <a:spLocks noGrp="1"/>
          </p:cNvSpPr>
          <p:nvPr>
            <p:ph type="sldNum" sz="quarter" idx="5"/>
          </p:nvPr>
        </p:nvSpPr>
        <p:spPr/>
        <p:txBody>
          <a:bodyPr/>
          <a:lstStyle/>
          <a:p>
            <a:fld id="{0028516D-C5DD-0742-8657-90A9C89A8A69}" type="slidenum">
              <a:rPr lang="el-GR" altLang="en-US" smtClean="0"/>
              <a:pPr/>
              <a:t>11</a:t>
            </a:fld>
            <a:endParaRPr lang="el-GR" altLang="en-US"/>
          </a:p>
        </p:txBody>
      </p:sp>
    </p:spTree>
    <p:extLst>
      <p:ext uri="{BB962C8B-B14F-4D97-AF65-F5344CB8AC3E}">
        <p14:creationId xmlns:p14="http://schemas.microsoft.com/office/powerpoint/2010/main" val="40850730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endParaRPr lang="el-G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pic>
        <p:nvPicPr>
          <p:cNvPr id="5122" name="Picture 2" descr="University of Cyprus Logos - Branding">
            <a:extLst>
              <a:ext uri="{FF2B5EF4-FFF2-40B4-BE49-F238E27FC236}">
                <a16:creationId xmlns:a16="http://schemas.microsoft.com/office/drawing/2014/main" id="{D89F05C2-4140-06C4-3F5D-EC6BA3C4FF72}"/>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6876256" y="6059806"/>
            <a:ext cx="1841984" cy="798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2913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908050"/>
            <a:ext cx="8712968" cy="5223950"/>
          </a:xfrm>
        </p:spPr>
        <p:txBody>
          <a:bodyPr/>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l-GR" dirty="0"/>
          </a:p>
        </p:txBody>
      </p:sp>
      <p:sp>
        <p:nvSpPr>
          <p:cNvPr id="6" name="Title 1">
            <a:extLst>
              <a:ext uri="{FF2B5EF4-FFF2-40B4-BE49-F238E27FC236}">
                <a16:creationId xmlns:a16="http://schemas.microsoft.com/office/drawing/2014/main" id="{8ABFD4EA-6E00-4CE0-99C1-D0321790859F}"/>
              </a:ext>
            </a:extLst>
          </p:cNvPr>
          <p:cNvSpPr>
            <a:spLocks noGrp="1"/>
          </p:cNvSpPr>
          <p:nvPr>
            <p:ph type="title"/>
          </p:nvPr>
        </p:nvSpPr>
        <p:spPr>
          <a:xfrm>
            <a:off x="251520" y="274638"/>
            <a:ext cx="8712968" cy="633412"/>
          </a:xfrm>
        </p:spPr>
        <p:txBody>
          <a:bodyPr/>
          <a:lstStyle/>
          <a:p>
            <a:r>
              <a:rPr lang="en-US"/>
              <a:t>Click to edit Master title style</a:t>
            </a:r>
          </a:p>
        </p:txBody>
      </p:sp>
      <p:sp>
        <p:nvSpPr>
          <p:cNvPr id="2" name="Rectangle 1">
            <a:extLst>
              <a:ext uri="{FF2B5EF4-FFF2-40B4-BE49-F238E27FC236}">
                <a16:creationId xmlns:a16="http://schemas.microsoft.com/office/drawing/2014/main" id="{1B5778B8-BF2E-4E28-8B97-45EA74541FC6}"/>
              </a:ext>
            </a:extLst>
          </p:cNvPr>
          <p:cNvSpPr/>
          <p:nvPr userDrawn="1"/>
        </p:nvSpPr>
        <p:spPr>
          <a:xfrm>
            <a:off x="251520" y="6400287"/>
            <a:ext cx="6696744" cy="307777"/>
          </a:xfrm>
          <a:prstGeom prst="rect">
            <a:avLst/>
          </a:prstGeom>
        </p:spPr>
        <p:txBody>
          <a:bodyPr wrap="square">
            <a:spAutoFit/>
          </a:bodyPr>
          <a:lstStyle/>
          <a:p>
            <a:pPr algn="ctr">
              <a:defRPr/>
            </a:pPr>
            <a:r>
              <a:rPr lang="en-US" sz="1400" b="0" dirty="0">
                <a:solidFill>
                  <a:schemeClr val="bg2"/>
                </a:solidFill>
              </a:rPr>
              <a:t>Demetris Zeinalipour, IEEE IC2E Keynote, </a:t>
            </a:r>
            <a:r>
              <a:rPr lang="en-US" sz="1400" b="0" dirty="0" err="1">
                <a:solidFill>
                  <a:schemeClr val="bg2"/>
                </a:solidFill>
              </a:rPr>
              <a:t>Paphos</a:t>
            </a:r>
            <a:r>
              <a:rPr lang="en-US" sz="1400" b="0" dirty="0">
                <a:solidFill>
                  <a:schemeClr val="bg2"/>
                </a:solidFill>
              </a:rPr>
              <a:t>, Cyprus, Sep 26, 2024</a:t>
            </a:r>
          </a:p>
        </p:txBody>
      </p:sp>
    </p:spTree>
    <p:extLst>
      <p:ext uri="{BB962C8B-B14F-4D97-AF65-F5344CB8AC3E}">
        <p14:creationId xmlns:p14="http://schemas.microsoft.com/office/powerpoint/2010/main" val="8902993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23E86971-AFF7-45E0-CC0B-9A7B7C8EB433}"/>
              </a:ext>
            </a:extLst>
          </p:cNvPr>
          <p:cNvSpPr>
            <a:spLocks noGrp="1" noChangeArrowheads="1"/>
          </p:cNvSpPr>
          <p:nvPr>
            <p:ph type="title"/>
          </p:nvPr>
        </p:nvSpPr>
        <p:spPr bwMode="auto">
          <a:xfrm>
            <a:off x="251520" y="274638"/>
            <a:ext cx="8712968" cy="633412"/>
          </a:xfrm>
          <a:prstGeom prst="rect">
            <a:avLst/>
          </a:prstGeom>
          <a:solidFill>
            <a:srgbClr val="00355E"/>
          </a:solidFill>
          <a:ln>
            <a:solidFill>
              <a:srgbClr val="00355E"/>
            </a:solid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endParaRPr lang="el-GR" altLang="en-US" dirty="0"/>
          </a:p>
        </p:txBody>
      </p:sp>
      <p:sp>
        <p:nvSpPr>
          <p:cNvPr id="3" name="Rectangle 3">
            <a:extLst>
              <a:ext uri="{FF2B5EF4-FFF2-40B4-BE49-F238E27FC236}">
                <a16:creationId xmlns:a16="http://schemas.microsoft.com/office/drawing/2014/main" id="{B48CFA46-20ED-F7FC-0D0B-FA62E5C534D4}"/>
              </a:ext>
            </a:extLst>
          </p:cNvPr>
          <p:cNvSpPr>
            <a:spLocks noGrp="1" noChangeArrowheads="1"/>
          </p:cNvSpPr>
          <p:nvPr>
            <p:ph idx="1"/>
          </p:nvPr>
        </p:nvSpPr>
        <p:spPr bwMode="auto">
          <a:xfrm>
            <a:off x="251520" y="908050"/>
            <a:ext cx="8712968" cy="545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l-GR" altLang="en-US" dirty="0" err="1"/>
              <a:t>Click</a:t>
            </a:r>
            <a:r>
              <a:rPr lang="el-GR" altLang="en-US" dirty="0"/>
              <a:t> </a:t>
            </a:r>
            <a:r>
              <a:rPr lang="el-GR" altLang="en-US" dirty="0" err="1"/>
              <a:t>to</a:t>
            </a:r>
            <a:r>
              <a:rPr lang="el-GR" altLang="en-US" dirty="0"/>
              <a:t> </a:t>
            </a:r>
            <a:r>
              <a:rPr lang="el-GR" altLang="en-US" dirty="0" err="1"/>
              <a:t>edit</a:t>
            </a:r>
            <a:r>
              <a:rPr lang="el-GR" altLang="en-US" dirty="0"/>
              <a:t> </a:t>
            </a:r>
            <a:r>
              <a:rPr lang="el-GR" altLang="en-US" dirty="0" err="1"/>
              <a:t>Master</a:t>
            </a:r>
            <a:r>
              <a:rPr lang="el-GR" altLang="en-US" dirty="0"/>
              <a:t> </a:t>
            </a:r>
            <a:r>
              <a:rPr lang="el-GR" altLang="en-US" dirty="0" err="1"/>
              <a:t>text</a:t>
            </a:r>
            <a:r>
              <a:rPr lang="el-GR" altLang="en-US" dirty="0"/>
              <a:t> </a:t>
            </a:r>
            <a:r>
              <a:rPr lang="el-GR" altLang="en-US" dirty="0" err="1"/>
              <a:t>styles</a:t>
            </a:r>
            <a:endParaRPr lang="el-GR" altLang="en-US" dirty="0"/>
          </a:p>
          <a:p>
            <a:pPr lvl="1"/>
            <a:r>
              <a:rPr lang="el-GR" altLang="en-US" dirty="0" err="1"/>
              <a:t>Second</a:t>
            </a:r>
            <a:r>
              <a:rPr lang="el-GR" altLang="en-US" dirty="0"/>
              <a:t> </a:t>
            </a:r>
            <a:r>
              <a:rPr lang="el-GR" altLang="en-US" dirty="0" err="1"/>
              <a:t>level</a:t>
            </a:r>
            <a:endParaRPr lang="el-GR" altLang="en-US" dirty="0"/>
          </a:p>
          <a:p>
            <a:pPr lvl="2"/>
            <a:r>
              <a:rPr lang="el-GR" altLang="en-US" dirty="0" err="1"/>
              <a:t>Third</a:t>
            </a:r>
            <a:r>
              <a:rPr lang="el-GR" altLang="en-US" dirty="0"/>
              <a:t> </a:t>
            </a:r>
            <a:r>
              <a:rPr lang="el-GR" altLang="en-US" dirty="0" err="1"/>
              <a:t>level</a:t>
            </a:r>
            <a:endParaRPr lang="el-GR" altLang="en-US" dirty="0"/>
          </a:p>
          <a:p>
            <a:pPr lvl="3"/>
            <a:r>
              <a:rPr lang="el-GR" altLang="en-US" dirty="0" err="1"/>
              <a:t>Fourth</a:t>
            </a:r>
            <a:r>
              <a:rPr lang="el-GR" altLang="en-US" dirty="0"/>
              <a:t> </a:t>
            </a:r>
            <a:r>
              <a:rPr lang="el-GR" altLang="en-US" dirty="0" err="1"/>
              <a:t>level</a:t>
            </a:r>
            <a:endParaRPr lang="el-GR" altLang="en-US" dirty="0"/>
          </a:p>
          <a:p>
            <a:pPr lvl="4"/>
            <a:r>
              <a:rPr lang="el-GR" altLang="en-US" dirty="0" err="1"/>
              <a:t>Fifth</a:t>
            </a:r>
            <a:r>
              <a:rPr lang="el-GR" altLang="en-US" dirty="0"/>
              <a:t> </a:t>
            </a:r>
            <a:r>
              <a:rPr lang="el-GR" altLang="en-US" dirty="0" err="1"/>
              <a:t>level</a:t>
            </a:r>
            <a:endParaRPr lang="el-GR" altLang="en-US" dirty="0"/>
          </a:p>
        </p:txBody>
      </p:sp>
    </p:spTree>
    <p:extLst>
      <p:ext uri="{BB962C8B-B14F-4D97-AF65-F5344CB8AC3E}">
        <p14:creationId xmlns:p14="http://schemas.microsoft.com/office/powerpoint/2010/main" val="228647982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251520" y="274638"/>
            <a:ext cx="8712968" cy="633412"/>
          </a:xfrm>
          <a:prstGeom prst="rect">
            <a:avLst/>
          </a:prstGeom>
          <a:solidFill>
            <a:srgbClr val="00355E"/>
          </a:solidFill>
          <a:ln>
            <a:solidFill>
              <a:srgbClr val="00355E"/>
            </a:solid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endParaRPr lang="el-GR" altLang="en-US" dirty="0"/>
          </a:p>
        </p:txBody>
      </p:sp>
      <p:sp>
        <p:nvSpPr>
          <p:cNvPr id="5123" name="Rectangle 3"/>
          <p:cNvSpPr>
            <a:spLocks noGrp="1" noChangeArrowheads="1"/>
          </p:cNvSpPr>
          <p:nvPr>
            <p:ph type="body" idx="1"/>
          </p:nvPr>
        </p:nvSpPr>
        <p:spPr bwMode="auto">
          <a:xfrm>
            <a:off x="251520" y="908050"/>
            <a:ext cx="8712968" cy="545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l-GR" altLang="en-US" dirty="0" err="1"/>
              <a:t>Click</a:t>
            </a:r>
            <a:r>
              <a:rPr lang="el-GR" altLang="en-US" dirty="0"/>
              <a:t> </a:t>
            </a:r>
            <a:r>
              <a:rPr lang="el-GR" altLang="en-US" dirty="0" err="1"/>
              <a:t>to</a:t>
            </a:r>
            <a:r>
              <a:rPr lang="el-GR" altLang="en-US" dirty="0"/>
              <a:t> </a:t>
            </a:r>
            <a:r>
              <a:rPr lang="el-GR" altLang="en-US" dirty="0" err="1"/>
              <a:t>edit</a:t>
            </a:r>
            <a:r>
              <a:rPr lang="el-GR" altLang="en-US" dirty="0"/>
              <a:t> </a:t>
            </a:r>
            <a:r>
              <a:rPr lang="el-GR" altLang="en-US" dirty="0" err="1"/>
              <a:t>Master</a:t>
            </a:r>
            <a:r>
              <a:rPr lang="el-GR" altLang="en-US" dirty="0"/>
              <a:t> </a:t>
            </a:r>
            <a:r>
              <a:rPr lang="el-GR" altLang="en-US" dirty="0" err="1"/>
              <a:t>text</a:t>
            </a:r>
            <a:r>
              <a:rPr lang="el-GR" altLang="en-US" dirty="0"/>
              <a:t> </a:t>
            </a:r>
            <a:r>
              <a:rPr lang="el-GR" altLang="en-US" dirty="0" err="1"/>
              <a:t>styles</a:t>
            </a:r>
            <a:endParaRPr lang="el-GR" altLang="en-US" dirty="0"/>
          </a:p>
          <a:p>
            <a:pPr lvl="1"/>
            <a:r>
              <a:rPr lang="el-GR" altLang="en-US" dirty="0" err="1"/>
              <a:t>Second</a:t>
            </a:r>
            <a:r>
              <a:rPr lang="el-GR" altLang="en-US" dirty="0"/>
              <a:t> </a:t>
            </a:r>
            <a:r>
              <a:rPr lang="el-GR" altLang="en-US" dirty="0" err="1"/>
              <a:t>level</a:t>
            </a:r>
            <a:endParaRPr lang="el-GR" altLang="en-US" dirty="0"/>
          </a:p>
          <a:p>
            <a:pPr lvl="2"/>
            <a:r>
              <a:rPr lang="el-GR" altLang="en-US" dirty="0" err="1"/>
              <a:t>Third</a:t>
            </a:r>
            <a:r>
              <a:rPr lang="el-GR" altLang="en-US" dirty="0"/>
              <a:t> </a:t>
            </a:r>
            <a:r>
              <a:rPr lang="el-GR" altLang="en-US" dirty="0" err="1"/>
              <a:t>level</a:t>
            </a:r>
            <a:endParaRPr lang="el-GR" altLang="en-US" dirty="0"/>
          </a:p>
          <a:p>
            <a:pPr lvl="3"/>
            <a:r>
              <a:rPr lang="el-GR" altLang="en-US" dirty="0" err="1"/>
              <a:t>Fourth</a:t>
            </a:r>
            <a:r>
              <a:rPr lang="el-GR" altLang="en-US" dirty="0"/>
              <a:t> </a:t>
            </a:r>
            <a:r>
              <a:rPr lang="el-GR" altLang="en-US" dirty="0" err="1"/>
              <a:t>level</a:t>
            </a:r>
            <a:endParaRPr lang="el-GR" altLang="en-US" dirty="0"/>
          </a:p>
          <a:p>
            <a:pPr lvl="4"/>
            <a:r>
              <a:rPr lang="el-GR" altLang="en-US" dirty="0" err="1"/>
              <a:t>Fifth</a:t>
            </a:r>
            <a:r>
              <a:rPr lang="el-GR" altLang="en-US" dirty="0"/>
              <a:t> </a:t>
            </a:r>
            <a:r>
              <a:rPr lang="el-GR" altLang="en-US" dirty="0" err="1"/>
              <a:t>level</a:t>
            </a:r>
            <a:endParaRPr lang="el-GR" altLang="en-US" dirty="0"/>
          </a:p>
        </p:txBody>
      </p:sp>
      <p:sp>
        <p:nvSpPr>
          <p:cNvPr id="5" name="Rectangle 5">
            <a:extLst>
              <a:ext uri="{FF2B5EF4-FFF2-40B4-BE49-F238E27FC236}">
                <a16:creationId xmlns:a16="http://schemas.microsoft.com/office/drawing/2014/main" id="{4579106C-A5E4-9A4C-A906-8DC08C2D29FA}"/>
              </a:ext>
            </a:extLst>
          </p:cNvPr>
          <p:cNvSpPr txBox="1">
            <a:spLocks noChangeArrowheads="1"/>
          </p:cNvSpPr>
          <p:nvPr userDrawn="1"/>
        </p:nvSpPr>
        <p:spPr>
          <a:xfrm>
            <a:off x="6932612" y="6386513"/>
            <a:ext cx="1815852" cy="328612"/>
          </a:xfrm>
          <a:prstGeom prst="rect">
            <a:avLst/>
          </a:prstGeom>
        </p:spPr>
        <p:txBody>
          <a:bodyPr/>
          <a:lstStyle/>
          <a:p>
            <a:pPr algn="r" eaLnBrk="1" hangingPunct="1"/>
            <a:fld id="{4F2512DF-8C6E-47D3-903C-DE80C0E5A6A3}" type="slidenum">
              <a:rPr lang="el-GR" altLang="en-US" sz="1400" smtClean="0"/>
              <a:pPr algn="r" eaLnBrk="1" hangingPunct="1"/>
              <a:t>‹#›</a:t>
            </a:fld>
            <a:endParaRPr lang="el-GR" altLang="en-US" sz="1200" dirty="0"/>
          </a:p>
        </p:txBody>
      </p:sp>
      <p:pic>
        <p:nvPicPr>
          <p:cNvPr id="6" name="Picture 2" descr="University of Cyprus Logos - Branding">
            <a:extLst>
              <a:ext uri="{FF2B5EF4-FFF2-40B4-BE49-F238E27FC236}">
                <a16:creationId xmlns:a16="http://schemas.microsoft.com/office/drawing/2014/main" id="{09A173AD-4345-B319-5314-E5238CD3789E}"/>
              </a:ext>
            </a:extLst>
          </p:cNvPr>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7149688" y="6309320"/>
            <a:ext cx="1266185" cy="54868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62EF7991-1A06-04CE-FE19-42CF2F3EBA42}"/>
              </a:ext>
            </a:extLst>
          </p:cNvPr>
          <p:cNvSpPr/>
          <p:nvPr userDrawn="1"/>
        </p:nvSpPr>
        <p:spPr>
          <a:xfrm>
            <a:off x="251520" y="6400287"/>
            <a:ext cx="6696744" cy="307777"/>
          </a:xfrm>
          <a:prstGeom prst="rect">
            <a:avLst/>
          </a:prstGeom>
        </p:spPr>
        <p:txBody>
          <a:bodyPr wrap="square">
            <a:spAutoFit/>
          </a:bodyPr>
          <a:lstStyle/>
          <a:p>
            <a:pPr algn="ctr">
              <a:defRPr/>
            </a:pPr>
            <a:r>
              <a:rPr lang="en-US" sz="1400" b="0" dirty="0">
                <a:solidFill>
                  <a:schemeClr val="bg2"/>
                </a:solidFill>
              </a:rPr>
              <a:t>Demetris Zeinalipour, IEEE IC2E Keynote, </a:t>
            </a:r>
            <a:r>
              <a:rPr lang="en-US" sz="1400" b="0" dirty="0" err="1">
                <a:solidFill>
                  <a:schemeClr val="bg2"/>
                </a:solidFill>
              </a:rPr>
              <a:t>Paphos</a:t>
            </a:r>
            <a:r>
              <a:rPr lang="en-US" sz="1400" b="0" dirty="0">
                <a:solidFill>
                  <a:schemeClr val="bg2"/>
                </a:solidFill>
              </a:rPr>
              <a:t>, Cyprus, Sep 26, 2024</a:t>
            </a:r>
          </a:p>
        </p:txBody>
      </p:sp>
    </p:spTree>
  </p:cSld>
  <p:clrMap bg1="lt1" tx1="dk1" bg2="lt2" tx2="dk2" accent1="accent1" accent2="accent2" accent3="accent3" accent4="accent4" accent5="accent5" accent6="accent6" hlink="hlink" folHlink="folHlink"/>
  <p:sldLayoutIdLst>
    <p:sldLayoutId id="2147483847" r:id="rId1"/>
    <p:sldLayoutId id="2147483838" r:id="rId2"/>
    <p:sldLayoutId id="2147483848" r:id="rId3"/>
  </p:sldLayoutIdLst>
  <p:hf hdr="0" ftr="0" dt="0"/>
  <p:txStyles>
    <p:titleStyle>
      <a:lvl1pPr algn="ctr" rtl="0" eaLnBrk="0" fontAlgn="base" hangingPunct="0">
        <a:spcBef>
          <a:spcPct val="0"/>
        </a:spcBef>
        <a:spcAft>
          <a:spcPct val="0"/>
        </a:spcAft>
        <a:defRPr lang="el-GR" altLang="en-US" sz="4000">
          <a:solidFill>
            <a:schemeClr val="bg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18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18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hyperlink" Target="https://datacentremagazine.com/top10/top-10-sustainable-data-centre-companies"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www.iea.org/reports/data-centres-and-data-transmission-networks"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8" Type="http://schemas.openxmlformats.org/officeDocument/2006/relationships/hyperlink" Target="https://en.wikipedia.org/wiki/Computation" TargetMode="External"/><Relationship Id="rId3" Type="http://schemas.openxmlformats.org/officeDocument/2006/relationships/image" Target="../media/image31.png"/><Relationship Id="rId7" Type="http://schemas.openxmlformats.org/officeDocument/2006/relationships/hyperlink" Target="https://en.wikipedia.org/wiki/Energy_conservation"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s://en.wikipedia.org/wiki/Theoretical_physics" TargetMode="External"/><Relationship Id="rId5" Type="http://schemas.openxmlformats.org/officeDocument/2006/relationships/hyperlink" Target="https://en.wikipedia.org/wiki/Principle#Principle_as_scientific_law" TargetMode="External"/><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websitecarbon.com/" TargetMode="External"/><Relationship Id="rId7"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about.netflix.com/en/news/the-true-climate-impact-of-streaming" TargetMode="External"/><Relationship Id="rId5" Type="http://schemas.openxmlformats.org/officeDocument/2006/relationships/hyperlink" Target="https://theshiftproject.org/en/home/" TargetMode="Externa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hyperlink" Target="https://link.springer.com/journal/10707" TargetMode="External"/><Relationship Id="rId7" Type="http://schemas.openxmlformats.org/officeDocument/2006/relationships/image" Target="../media/image36.png"/><Relationship Id="rId2" Type="http://schemas.openxmlformats.org/officeDocument/2006/relationships/hyperlink" Target="https://www.cs.ucy.ac.cy/~dzeina/papers/geo19-dp.pdf" TargetMode="Externa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hyperlink" Target="https://spectrum.ieee.org/green-software" TargetMode="External"/><Relationship Id="rId4" Type="http://schemas.openxmlformats.org/officeDocument/2006/relationships/hyperlink" Target="https://doi.org/10.1007/s10707-019-00364-z"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xml"/><Relationship Id="rId6" Type="http://schemas.openxmlformats.org/officeDocument/2006/relationships/hyperlink" Target="http://www.computer.org/portal/web/computingnow/internetcomputing" TargetMode="External"/><Relationship Id="rId5" Type="http://schemas.openxmlformats.org/officeDocument/2006/relationships/hyperlink" Target="https://www.cs.ucy.ac.cy/~dzeina/papers/ic22-green.pdf" TargetMode="External"/><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4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mdm2024.github.io/"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2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69.gif"/><Relationship Id="rId5" Type="http://schemas.openxmlformats.org/officeDocument/2006/relationships/image" Target="../media/image68.png"/><Relationship Id="rId4" Type="http://schemas.openxmlformats.org/officeDocument/2006/relationships/image" Target="../media/image67.png"/></Relationships>
</file>

<file path=ppt/slides/_rels/slide28.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71.png"/><Relationship Id="rId7" Type="http://schemas.openxmlformats.org/officeDocument/2006/relationships/image" Target="../media/image73.png"/><Relationship Id="rId12" Type="http://schemas.openxmlformats.org/officeDocument/2006/relationships/image" Target="../media/image77.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hyperlink" Target="https://anyplace.cs.ucy.ac.cy/" TargetMode="External"/><Relationship Id="rId11" Type="http://schemas.openxmlformats.org/officeDocument/2006/relationships/image" Target="../media/image76.png"/><Relationship Id="rId5" Type="http://schemas.openxmlformats.org/officeDocument/2006/relationships/image" Target="../media/image72.png"/><Relationship Id="rId10" Type="http://schemas.openxmlformats.org/officeDocument/2006/relationships/image" Target="../media/image75.png"/><Relationship Id="rId4" Type="http://schemas.openxmlformats.org/officeDocument/2006/relationships/image" Target="../media/image49.png"/><Relationship Id="rId9"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79.png"/></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tiff"/><Relationship Id="rId7"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10" Type="http://schemas.openxmlformats.org/officeDocument/2006/relationships/hyperlink" Target="https://dblp.org/db/conf/debs/debs2022.html#AmarilliCZ22" TargetMode="External"/><Relationship Id="rId4" Type="http://schemas.openxmlformats.org/officeDocument/2006/relationships/image" Target="../media/image7.jpeg"/><Relationship Id="rId9" Type="http://schemas.openxmlformats.org/officeDocument/2006/relationships/image" Target="../media/image12.jpeg"/></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hyperlink" Target="https://imcf.cs.ucy.ac.cy/"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casas.wsu.edu/about"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33.xml.rels><?xml version="1.0" encoding="UTF-8" standalone="yes"?>
<Relationships xmlns="http://schemas.openxmlformats.org/package/2006/relationships"><Relationship Id="rId3" Type="http://schemas.openxmlformats.org/officeDocument/2006/relationships/hyperlink" Target="https://mdm2024.github.io/"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36.xml.rels><?xml version="1.0" encoding="UTF-8" standalone="yes"?>
<Relationships xmlns="http://schemas.openxmlformats.org/package/2006/relationships"><Relationship Id="rId3" Type="http://schemas.openxmlformats.org/officeDocument/2006/relationships/hyperlink" Target="https://mdm2024.github.io/"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87.png"/><Relationship Id="rId4" Type="http://schemas.microsoft.com/office/2007/relationships/hdphoto" Target="../media/hdphoto2.wdp"/></Relationships>
</file>

<file path=ppt/slides/_rels/slide39.xml.rels><?xml version="1.0" encoding="UTF-8" standalone="yes"?>
<Relationships xmlns="http://schemas.openxmlformats.org/package/2006/relationships"><Relationship Id="rId3" Type="http://schemas.openxmlformats.org/officeDocument/2006/relationships/image" Target="../media/image88.png"/><Relationship Id="rId7" Type="http://schemas.microsoft.com/office/2007/relationships/hdphoto" Target="../media/hdphoto4.wdp"/><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4.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s://www.epa.gov/ghgemissions/global-greenhouse-gas-emissions-data" TargetMode="External"/><Relationship Id="rId4" Type="http://schemas.openxmlformats.org/officeDocument/2006/relationships/image" Target="../media/image14.tiff"/></Relationships>
</file>

<file path=ppt/slides/_rels/slide4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97.png"/><Relationship Id="rId11" Type="http://schemas.openxmlformats.org/officeDocument/2006/relationships/hyperlink" Target="https://youtu.be/ulEDPoBvSdI" TargetMode="External"/><Relationship Id="rId5" Type="http://schemas.openxmlformats.org/officeDocument/2006/relationships/image" Target="../media/image96.png"/><Relationship Id="rId10" Type="http://schemas.openxmlformats.org/officeDocument/2006/relationships/hyperlink" Target="https://mdmconferences.org/mdm2023/" TargetMode="External"/><Relationship Id="rId4" Type="http://schemas.openxmlformats.org/officeDocument/2006/relationships/image" Target="../media/image95.png"/><Relationship Id="rId9" Type="http://schemas.openxmlformats.org/officeDocument/2006/relationships/hyperlink" Target="https://www.cs.ucy.ac.cy/~dzeina/papers/mdm23-greencap.pdf"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mdm2024.github.io/"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04.jpeg"/><Relationship Id="rId5" Type="http://schemas.openxmlformats.org/officeDocument/2006/relationships/image" Target="../media/image103.png"/><Relationship Id="rId4" Type="http://schemas.openxmlformats.org/officeDocument/2006/relationships/image" Target="../media/image102.png"/></Relationships>
</file>

<file path=ppt/slides/_rels/slide4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109.png"/><Relationship Id="rId4" Type="http://schemas.openxmlformats.org/officeDocument/2006/relationships/image" Target="../media/image108.png"/></Relationships>
</file>

<file path=ppt/slides/_rels/slide47.xml.rels><?xml version="1.0" encoding="UTF-8" standalone="yes"?>
<Relationships xmlns="http://schemas.openxmlformats.org/package/2006/relationships"><Relationship Id="rId3" Type="http://schemas.openxmlformats.org/officeDocument/2006/relationships/image" Target="../media/image110.jpeg"/><Relationship Id="rId7" Type="http://schemas.openxmlformats.org/officeDocument/2006/relationships/image" Target="../media/image114.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13.jpeg"/><Relationship Id="rId5" Type="http://schemas.openxmlformats.org/officeDocument/2006/relationships/image" Target="../media/image112.png"/><Relationship Id="rId4" Type="http://schemas.openxmlformats.org/officeDocument/2006/relationships/image" Target="../media/image111.jpeg"/></Relationships>
</file>

<file path=ppt/slides/_rels/slide48.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15.png"/><Relationship Id="rId7" Type="http://schemas.openxmlformats.org/officeDocument/2006/relationships/image" Target="../media/image118.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117.png"/><Relationship Id="rId4" Type="http://schemas.openxmlformats.org/officeDocument/2006/relationships/image" Target="../media/image116.png"/></Relationships>
</file>

<file path=ppt/slides/_rels/slide49.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122.jpeg"/><Relationship Id="rId4" Type="http://schemas.openxmlformats.org/officeDocument/2006/relationships/image" Target="../media/image121.png"/></Relationships>
</file>

<file path=ppt/slides/_rels/slide5.xml.rels><?xml version="1.0" encoding="UTF-8" standalone="yes"?>
<Relationships xmlns="http://schemas.openxmlformats.org/package/2006/relationships"><Relationship Id="rId3" Type="http://schemas.openxmlformats.org/officeDocument/2006/relationships/hyperlink" Target="https://spectrum.ieee.org/green-software"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5.tiff"/></Relationships>
</file>

<file path=ppt/slides/_rels/slide50.xml.rels><?xml version="1.0" encoding="UTF-8" standalone="yes"?>
<Relationships xmlns="http://schemas.openxmlformats.org/package/2006/relationships"><Relationship Id="rId8" Type="http://schemas.openxmlformats.org/officeDocument/2006/relationships/image" Target="../media/image127.png"/><Relationship Id="rId13" Type="http://schemas.openxmlformats.org/officeDocument/2006/relationships/hyperlink" Target="https://www.cs.ucy.ac.cy/~dzeina/papers/tkde16-spitfire.pdf" TargetMode="External"/><Relationship Id="rId18" Type="http://schemas.openxmlformats.org/officeDocument/2006/relationships/hyperlink" Target="https://doi.org/10.1016/j.is.2015.11.004" TargetMode="External"/><Relationship Id="rId3" Type="http://schemas.openxmlformats.org/officeDocument/2006/relationships/image" Target="../media/image123.jpeg"/><Relationship Id="rId7" Type="http://schemas.openxmlformats.org/officeDocument/2006/relationships/hyperlink" Target="http://pixabay.com/en/cross-delete-remove-cancel-abort-296507/" TargetMode="External"/><Relationship Id="rId12" Type="http://schemas.openxmlformats.org/officeDocument/2006/relationships/image" Target="../media/image130.png"/><Relationship Id="rId17" Type="http://schemas.openxmlformats.org/officeDocument/2006/relationships/hyperlink" Target="http://www.sciencedirect.com/science/article/pii/S0306437915002100" TargetMode="External"/><Relationship Id="rId2" Type="http://schemas.openxmlformats.org/officeDocument/2006/relationships/notesSlide" Target="../notesSlides/notesSlide41.xml"/><Relationship Id="rId16" Type="http://schemas.openxmlformats.org/officeDocument/2006/relationships/hyperlink" Target="https://www.cs.ucy.ac.cy/~dzeina/papers/infosys16-proxplus.pdf" TargetMode="External"/><Relationship Id="rId20" Type="http://schemas.openxmlformats.org/officeDocument/2006/relationships/image" Target="../media/image132.png"/><Relationship Id="rId1" Type="http://schemas.openxmlformats.org/officeDocument/2006/relationships/slideLayout" Target="../slideLayouts/slideLayout2.xml"/><Relationship Id="rId6" Type="http://schemas.openxmlformats.org/officeDocument/2006/relationships/image" Target="../media/image126.png"/><Relationship Id="rId11" Type="http://schemas.openxmlformats.org/officeDocument/2006/relationships/image" Target="../media/image129.png"/><Relationship Id="rId5" Type="http://schemas.openxmlformats.org/officeDocument/2006/relationships/image" Target="../media/image125.png"/><Relationship Id="rId15" Type="http://schemas.openxmlformats.org/officeDocument/2006/relationships/hyperlink" Target="https://doi.org/10.1109/TKDE.2015.2503768" TargetMode="External"/><Relationship Id="rId10" Type="http://schemas.openxmlformats.org/officeDocument/2006/relationships/image" Target="../media/image128.png"/><Relationship Id="rId19" Type="http://schemas.openxmlformats.org/officeDocument/2006/relationships/image" Target="../media/image131.png"/><Relationship Id="rId4" Type="http://schemas.openxmlformats.org/officeDocument/2006/relationships/image" Target="../media/image124.png"/><Relationship Id="rId9" Type="http://schemas.openxmlformats.org/officeDocument/2006/relationships/hyperlink" Target="http://stackoverflow.com/questions/30970618/generating-number-circles-in-svg-how-to-centre-the-text" TargetMode="External"/><Relationship Id="rId14" Type="http://schemas.openxmlformats.org/officeDocument/2006/relationships/hyperlink" Target="http://www.computer.org/web/tkde" TargetMode="Externa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4.png"/><Relationship Id="rId4" Type="http://schemas.openxmlformats.org/officeDocument/2006/relationships/image" Target="../media/image133.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46.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png"/></Relationships>
</file>

<file path=ppt/slides/_rels/slide57.xml.rels><?xml version="1.0" encoding="UTF-8" standalone="yes"?>
<Relationships xmlns="http://schemas.openxmlformats.org/package/2006/relationships"><Relationship Id="rId8" Type="http://schemas.openxmlformats.org/officeDocument/2006/relationships/hyperlink" Target="https://en.wikipedia.org/wiki/World_Meteorological_Organization" TargetMode="External"/><Relationship Id="rId3" Type="http://schemas.openxmlformats.org/officeDocument/2006/relationships/image" Target="../media/image136.png"/><Relationship Id="rId7" Type="http://schemas.openxmlformats.org/officeDocument/2006/relationships/hyperlink" Target="https://en.wikipedia.org/wiki/United_Nations"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hyperlink" Target="https://en.wikipedia.org/wiki/Intergovernmental_organization" TargetMode="External"/><Relationship Id="rId5" Type="http://schemas.openxmlformats.org/officeDocument/2006/relationships/image" Target="../media/image138.tiff"/><Relationship Id="rId4" Type="http://schemas.openxmlformats.org/officeDocument/2006/relationships/image" Target="../media/image137.png"/><Relationship Id="rId9" Type="http://schemas.openxmlformats.org/officeDocument/2006/relationships/hyperlink" Target="https://en.wikipedia.org/wiki/United_Nations_Environment_Programme"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tiff"/><Relationship Id="rId4" Type="http://schemas.openxmlformats.org/officeDocument/2006/relationships/image" Target="../media/image17.tif"/></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tiny.cc/474nzz"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www.ecb.europa.eu/press/economic-bulletin/focus/2024/html/ecb.ebbox202401_04~92ad3c032a.en.html#:~:text=This%20assumption%20is%20based%20on,targets%20(IEA%2C%202022)" TargetMode="External"/><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1"/>
          <p:cNvSpPr>
            <a:spLocks noChangeArrowheads="1"/>
          </p:cNvSpPr>
          <p:nvPr/>
        </p:nvSpPr>
        <p:spPr bwMode="auto">
          <a:xfrm>
            <a:off x="635000" y="5445223"/>
            <a:ext cx="7993063" cy="507901"/>
          </a:xfrm>
          <a:prstGeom prst="rect">
            <a:avLst/>
          </a:prstGeom>
          <a:solidFill>
            <a:srgbClr val="00355E"/>
          </a:solidFill>
          <a:ln w="9525">
            <a:solidFill>
              <a:schemeClr val="tx1"/>
            </a:solidFill>
            <a:round/>
            <a:headEnd/>
            <a:tailEnd/>
          </a:ln>
        </p:spPr>
        <p:txBody>
          <a:bodyPr wrap="none" anchor="ctr"/>
          <a:lstStyle/>
          <a:p>
            <a:pPr algn="ctr" eaLnBrk="1" hangingPunct="1"/>
            <a:r>
              <a:rPr lang="en-US" sz="1600" b="0" dirty="0">
                <a:solidFill>
                  <a:schemeClr val="bg1"/>
                </a:solidFill>
              </a:rPr>
              <a:t>The 12th IEEE International Conference on Cloud Engineering (IEEE IC2E), </a:t>
            </a:r>
          </a:p>
          <a:p>
            <a:pPr algn="ctr" eaLnBrk="1" hangingPunct="1"/>
            <a:r>
              <a:rPr lang="en-US" sz="1600" b="0" dirty="0">
                <a:solidFill>
                  <a:schemeClr val="bg1"/>
                </a:solidFill>
              </a:rPr>
              <a:t>Thursday,  September 26, 2024, </a:t>
            </a:r>
            <a:r>
              <a:rPr lang="en-US" sz="1600" b="0" dirty="0" err="1">
                <a:solidFill>
                  <a:schemeClr val="bg1"/>
                </a:solidFill>
              </a:rPr>
              <a:t>Aliathon</a:t>
            </a:r>
            <a:r>
              <a:rPr lang="en-US" sz="1600" b="0" dirty="0">
                <a:solidFill>
                  <a:schemeClr val="bg1"/>
                </a:solidFill>
              </a:rPr>
              <a:t> Resort </a:t>
            </a:r>
            <a:r>
              <a:rPr lang="en-US" sz="1600" b="0" dirty="0" err="1">
                <a:solidFill>
                  <a:schemeClr val="bg1"/>
                </a:solidFill>
              </a:rPr>
              <a:t>Paphos</a:t>
            </a:r>
            <a:r>
              <a:rPr lang="en-US" sz="1600" b="0" dirty="0">
                <a:solidFill>
                  <a:schemeClr val="bg1"/>
                </a:solidFill>
              </a:rPr>
              <a:t>, Cyprus</a:t>
            </a:r>
          </a:p>
        </p:txBody>
      </p:sp>
      <p:sp>
        <p:nvSpPr>
          <p:cNvPr id="6146" name="Rectangle 2"/>
          <p:cNvSpPr>
            <a:spLocks noGrp="1" noChangeArrowheads="1"/>
          </p:cNvSpPr>
          <p:nvPr>
            <p:ph type="ctrTitle"/>
          </p:nvPr>
        </p:nvSpPr>
        <p:spPr>
          <a:xfrm>
            <a:off x="611188" y="549274"/>
            <a:ext cx="7961312" cy="1721911"/>
          </a:xfrm>
          <a:solidFill>
            <a:srgbClr val="00355E"/>
          </a:solidFill>
          <a:ln>
            <a:solidFill>
              <a:schemeClr val="tx1"/>
            </a:solidFill>
          </a:ln>
        </p:spPr>
        <p:txBody>
          <a:bodyPr lIns="92075" tIns="46038" rIns="92075" bIns="46038"/>
          <a:lstStyle/>
          <a:p>
            <a:r>
              <a:rPr lang="en-GB" sz="3600" dirty="0">
                <a:effectLst/>
                <a:latin typeface="Arial" panose="020B0604020202020204" pitchFamily="34" charset="0"/>
                <a:cs typeface="Arial" panose="020B0604020202020204" pitchFamily="34" charset="0"/>
              </a:rPr>
              <a:t>Sustainable Computing and the Renewable Self-Consumption Problem</a:t>
            </a:r>
            <a:endParaRPr lang="en-US" sz="3600" b="1" dirty="0"/>
          </a:p>
        </p:txBody>
      </p:sp>
      <p:sp>
        <p:nvSpPr>
          <p:cNvPr id="6147" name="Rectangle 5"/>
          <p:cNvSpPr>
            <a:spLocks noChangeArrowheads="1"/>
          </p:cNvSpPr>
          <p:nvPr/>
        </p:nvSpPr>
        <p:spPr bwMode="auto">
          <a:xfrm>
            <a:off x="611188" y="2349500"/>
            <a:ext cx="7961312" cy="2592388"/>
          </a:xfrm>
          <a:prstGeom prst="rect">
            <a:avLst/>
          </a:prstGeom>
          <a:noFill/>
          <a:ln w="9525">
            <a:noFill/>
            <a:miter lim="800000"/>
            <a:headEnd/>
            <a:tailEnd/>
          </a:ln>
        </p:spPr>
        <p:txBody>
          <a:bodyPr/>
          <a:lstStyle/>
          <a:p>
            <a:pPr algn="ctr" eaLnBrk="1" hangingPunct="1">
              <a:spcBef>
                <a:spcPct val="20000"/>
              </a:spcBef>
            </a:pPr>
            <a:r>
              <a:rPr lang="en-US" altLang="en-US" sz="2800" dirty="0">
                <a:solidFill>
                  <a:schemeClr val="tx1"/>
                </a:solidFill>
              </a:rPr>
              <a:t>Demetris </a:t>
            </a:r>
            <a:r>
              <a:rPr lang="en-US" altLang="en-US" sz="2800" dirty="0" err="1">
                <a:solidFill>
                  <a:schemeClr val="tx1"/>
                </a:solidFill>
              </a:rPr>
              <a:t>Zeinalipour</a:t>
            </a:r>
            <a:endParaRPr lang="en-US" altLang="en-US" sz="2800" dirty="0">
              <a:solidFill>
                <a:schemeClr val="tx1"/>
              </a:solidFill>
            </a:endParaRPr>
          </a:p>
          <a:p>
            <a:pPr algn="ctr" eaLnBrk="1" hangingPunct="1">
              <a:spcBef>
                <a:spcPct val="20000"/>
              </a:spcBef>
            </a:pPr>
            <a:endParaRPr lang="en-US" altLang="en-US" sz="1000" dirty="0">
              <a:solidFill>
                <a:schemeClr val="tx1"/>
              </a:solidFill>
            </a:endParaRPr>
          </a:p>
          <a:p>
            <a:pPr algn="ctr" eaLnBrk="1" hangingPunct="1">
              <a:spcBef>
                <a:spcPct val="20000"/>
              </a:spcBef>
            </a:pPr>
            <a:r>
              <a:rPr lang="en-US" altLang="en-US" sz="2000" b="0" dirty="0">
                <a:solidFill>
                  <a:schemeClr val="tx1"/>
                </a:solidFill>
              </a:rPr>
              <a:t>Professor</a:t>
            </a:r>
          </a:p>
          <a:p>
            <a:pPr algn="ctr" eaLnBrk="1" hangingPunct="1">
              <a:spcBef>
                <a:spcPct val="20000"/>
              </a:spcBef>
            </a:pPr>
            <a:r>
              <a:rPr lang="en-US" altLang="en-US" sz="2000" b="0" dirty="0">
                <a:solidFill>
                  <a:schemeClr val="tx1"/>
                </a:solidFill>
              </a:rPr>
              <a:t>Department of Computer Science</a:t>
            </a:r>
          </a:p>
          <a:p>
            <a:pPr algn="ctr" eaLnBrk="1" hangingPunct="1">
              <a:spcBef>
                <a:spcPct val="20000"/>
              </a:spcBef>
            </a:pPr>
            <a:r>
              <a:rPr lang="en-US" altLang="en-US" sz="2000" b="0" dirty="0">
                <a:solidFill>
                  <a:schemeClr val="tx1"/>
                </a:solidFill>
              </a:rPr>
              <a:t>University of Cyprus</a:t>
            </a:r>
          </a:p>
          <a:p>
            <a:pPr algn="ctr" eaLnBrk="1" hangingPunct="1">
              <a:spcBef>
                <a:spcPct val="20000"/>
              </a:spcBef>
            </a:pPr>
            <a:endParaRPr lang="en-US" altLang="en-US" sz="1100" b="0" dirty="0">
              <a:latin typeface="Courier New" pitchFamily="49" charset="0"/>
            </a:endParaRPr>
          </a:p>
          <a:p>
            <a:pPr algn="ctr" eaLnBrk="1" hangingPunct="1">
              <a:spcBef>
                <a:spcPct val="20000"/>
              </a:spcBef>
            </a:pPr>
            <a:r>
              <a:rPr lang="en-US" altLang="en-US" sz="2000" b="0" dirty="0">
                <a:latin typeface="Courier New" pitchFamily="49" charset="0"/>
              </a:rPr>
              <a:t>https://</a:t>
            </a:r>
            <a:r>
              <a:rPr lang="en-US" altLang="en-US" sz="2000" b="0" dirty="0" err="1">
                <a:latin typeface="Courier New" pitchFamily="49" charset="0"/>
              </a:rPr>
              <a:t>www.cs.ucy.ac.cy</a:t>
            </a:r>
            <a:r>
              <a:rPr lang="en-US" altLang="en-US" sz="2000" b="0" dirty="0">
                <a:latin typeface="Courier New" pitchFamily="49" charset="0"/>
              </a:rPr>
              <a:t>/~</a:t>
            </a:r>
            <a:r>
              <a:rPr lang="en-US" altLang="en-US" sz="2000" b="0" dirty="0" err="1">
                <a:latin typeface="Courier New" pitchFamily="49" charset="0"/>
              </a:rPr>
              <a:t>dzeina</a:t>
            </a:r>
            <a:r>
              <a:rPr lang="en-US" altLang="en-US" sz="2000" b="0" dirty="0">
                <a:latin typeface="Courier New" pitchFamily="49" charset="0"/>
              </a:rPr>
              <a:t>/</a:t>
            </a:r>
          </a:p>
          <a:p>
            <a:pPr algn="ctr" eaLnBrk="1" hangingPunct="1">
              <a:spcBef>
                <a:spcPct val="20000"/>
              </a:spcBef>
            </a:pPr>
            <a:r>
              <a:rPr lang="en-US" altLang="en-US" sz="2000" b="0" dirty="0" err="1">
                <a:latin typeface="Courier New" pitchFamily="49" charset="0"/>
              </a:rPr>
              <a:t>dzeina@ucy.ac.cy</a:t>
            </a:r>
            <a:r>
              <a:rPr lang="en-US" altLang="en-US" sz="2000" b="0" dirty="0">
                <a:latin typeface="Courier New" pitchFamily="49" charset="0"/>
              </a:rPr>
              <a:t> </a:t>
            </a:r>
          </a:p>
          <a:p>
            <a:pPr algn="ctr" eaLnBrk="1" hangingPunct="1">
              <a:spcBef>
                <a:spcPct val="20000"/>
              </a:spcBef>
            </a:pPr>
            <a:endParaRPr lang="en-US" altLang="en-US" sz="1800" b="0" dirty="0">
              <a:solidFill>
                <a:schemeClr val="tx1"/>
              </a:solidFill>
            </a:endParaRPr>
          </a:p>
        </p:txBody>
      </p:sp>
      <p:pic>
        <p:nvPicPr>
          <p:cNvPr id="2" name="Picture 1"/>
          <p:cNvPicPr>
            <a:picLocks noChangeAspect="1"/>
          </p:cNvPicPr>
          <p:nvPr/>
        </p:nvPicPr>
        <p:blipFill>
          <a:blip r:embed="rId3" cstate="print"/>
          <a:stretch>
            <a:fillRect/>
          </a:stretch>
        </p:blipFill>
        <p:spPr>
          <a:xfrm>
            <a:off x="530304" y="4292772"/>
            <a:ext cx="1599348" cy="1132872"/>
          </a:xfrm>
          <a:prstGeom prst="rect">
            <a:avLst/>
          </a:prstGeom>
        </p:spPr>
      </p:pic>
      <p:pic>
        <p:nvPicPr>
          <p:cNvPr id="3" name="Picture 2">
            <a:extLst>
              <a:ext uri="{FF2B5EF4-FFF2-40B4-BE49-F238E27FC236}">
                <a16:creationId xmlns:a16="http://schemas.microsoft.com/office/drawing/2014/main" id="{DC73D2DB-EDFA-0B6B-CC55-4A284AD33E15}"/>
              </a:ext>
            </a:extLst>
          </p:cNvPr>
          <p:cNvPicPr>
            <a:picLocks noChangeAspect="1"/>
          </p:cNvPicPr>
          <p:nvPr/>
        </p:nvPicPr>
        <p:blipFill>
          <a:blip r:embed="rId4"/>
          <a:stretch>
            <a:fillRect/>
          </a:stretch>
        </p:blipFill>
        <p:spPr>
          <a:xfrm>
            <a:off x="571500" y="2304969"/>
            <a:ext cx="1558152" cy="1628520"/>
          </a:xfrm>
          <a:prstGeom prst="rect">
            <a:avLst/>
          </a:prstGeom>
        </p:spPr>
      </p:pic>
      <p:pic>
        <p:nvPicPr>
          <p:cNvPr id="4" name="Picture 2">
            <a:extLst>
              <a:ext uri="{FF2B5EF4-FFF2-40B4-BE49-F238E27FC236}">
                <a16:creationId xmlns:a16="http://schemas.microsoft.com/office/drawing/2014/main" id="{05EEC658-4826-DAF4-99EB-F127B96E2EA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010512" y="2392093"/>
            <a:ext cx="1558152" cy="1756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94132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EEE9AAE-3CC8-D7DD-BF50-DCBF13FD46A1}"/>
              </a:ext>
            </a:extLst>
          </p:cNvPr>
          <p:cNvSpPr>
            <a:spLocks noGrp="1"/>
          </p:cNvSpPr>
          <p:nvPr>
            <p:ph idx="1"/>
          </p:nvPr>
        </p:nvSpPr>
        <p:spPr/>
        <p:txBody>
          <a:bodyPr/>
          <a:lstStyle/>
          <a:p>
            <a:pPr algn="l"/>
            <a:r>
              <a:rPr lang="en-GB" sz="2400" b="1" i="0" dirty="0">
                <a:solidFill>
                  <a:srgbClr val="000000"/>
                </a:solidFill>
                <a:effectLst/>
                <a:latin typeface="Arial" panose="020B0604020202020204" pitchFamily="34" charset="0"/>
                <a:cs typeface="Arial" panose="020B0604020202020204" pitchFamily="34" charset="0"/>
              </a:rPr>
              <a:t>Meta: </a:t>
            </a:r>
            <a:r>
              <a:rPr lang="en-GB" sz="2400" b="0" i="0" dirty="0">
                <a:solidFill>
                  <a:srgbClr val="000000"/>
                </a:solidFill>
                <a:effectLst/>
                <a:latin typeface="Arial" panose="020B0604020202020204" pitchFamily="34" charset="0"/>
                <a:cs typeface="Arial" panose="020B0604020202020204" pitchFamily="34" charset="0"/>
              </a:rPr>
              <a:t>100% renewable energy through its strategy of adding </a:t>
            </a:r>
            <a:r>
              <a:rPr lang="en-GB" sz="2400" b="1" i="0" dirty="0">
                <a:solidFill>
                  <a:schemeClr val="accent2"/>
                </a:solidFill>
                <a:effectLst/>
                <a:latin typeface="Arial" panose="020B0604020202020204" pitchFamily="34" charset="0"/>
                <a:cs typeface="Arial" panose="020B0604020202020204" pitchFamily="34" charset="0"/>
              </a:rPr>
              <a:t>renewables</a:t>
            </a:r>
            <a:r>
              <a:rPr lang="en-GB" sz="2400" b="0" i="0" dirty="0">
                <a:solidFill>
                  <a:srgbClr val="000000"/>
                </a:solidFill>
                <a:effectLst/>
                <a:latin typeface="Arial" panose="020B0604020202020204" pitchFamily="34" charset="0"/>
                <a:cs typeface="Arial" panose="020B0604020202020204" pitchFamily="34" charset="0"/>
              </a:rPr>
              <a:t> to local power grids. Meta also says it will </a:t>
            </a:r>
            <a:r>
              <a:rPr lang="en-GB" sz="2400" b="1" i="0" dirty="0">
                <a:solidFill>
                  <a:schemeClr val="accent2"/>
                </a:solidFill>
                <a:effectLst/>
                <a:latin typeface="Arial" panose="020B0604020202020204" pitchFamily="34" charset="0"/>
                <a:cs typeface="Arial" panose="020B0604020202020204" pitchFamily="34" charset="0"/>
              </a:rPr>
              <a:t>restore</a:t>
            </a:r>
            <a:r>
              <a:rPr lang="en-GB" sz="2400" b="0" i="0" dirty="0">
                <a:solidFill>
                  <a:srgbClr val="000000"/>
                </a:solidFill>
                <a:effectLst/>
                <a:latin typeface="Arial" panose="020B0604020202020204" pitchFamily="34" charset="0"/>
                <a:cs typeface="Arial" panose="020B0604020202020204" pitchFamily="34" charset="0"/>
              </a:rPr>
              <a:t> more </a:t>
            </a:r>
            <a:r>
              <a:rPr lang="en-GB" sz="2400" b="1" i="0" dirty="0">
                <a:solidFill>
                  <a:schemeClr val="accent2"/>
                </a:solidFill>
                <a:effectLst/>
                <a:latin typeface="Arial" panose="020B0604020202020204" pitchFamily="34" charset="0"/>
                <a:cs typeface="Arial" panose="020B0604020202020204" pitchFamily="34" charset="0"/>
              </a:rPr>
              <a:t>water</a:t>
            </a:r>
            <a:r>
              <a:rPr lang="en-GB" sz="2400" b="0" i="0" dirty="0">
                <a:solidFill>
                  <a:srgbClr val="000000"/>
                </a:solidFill>
                <a:effectLst/>
                <a:latin typeface="Arial" panose="020B0604020202020204" pitchFamily="34" charset="0"/>
                <a:cs typeface="Arial" panose="020B0604020202020204" pitchFamily="34" charset="0"/>
              </a:rPr>
              <a:t> than it consumes globally in 2030. </a:t>
            </a:r>
          </a:p>
          <a:p>
            <a:pPr algn="l"/>
            <a:r>
              <a:rPr lang="en-GB" sz="2400" b="1" i="0" dirty="0">
                <a:solidFill>
                  <a:srgbClr val="000000"/>
                </a:solidFill>
                <a:effectLst/>
                <a:latin typeface="Arial" panose="020B0604020202020204" pitchFamily="34" charset="0"/>
                <a:cs typeface="Arial" panose="020B0604020202020204" pitchFamily="34" charset="0"/>
              </a:rPr>
              <a:t>Google: </a:t>
            </a:r>
            <a:r>
              <a:rPr lang="en-GB" sz="2400" b="0" i="0" dirty="0">
                <a:solidFill>
                  <a:srgbClr val="000000"/>
                </a:solidFill>
                <a:effectLst/>
                <a:latin typeface="Arial" panose="020B0604020202020204" pitchFamily="34" charset="0"/>
                <a:cs typeface="Arial" panose="020B0604020202020204" pitchFamily="34" charset="0"/>
              </a:rPr>
              <a:t>Google has been </a:t>
            </a:r>
            <a:r>
              <a:rPr lang="en-GB" sz="2400" b="1" i="0" dirty="0">
                <a:solidFill>
                  <a:schemeClr val="accent2"/>
                </a:solidFill>
                <a:effectLst/>
                <a:latin typeface="Arial" panose="020B0604020202020204" pitchFamily="34" charset="0"/>
                <a:cs typeface="Arial" panose="020B0604020202020204" pitchFamily="34" charset="0"/>
              </a:rPr>
              <a:t>purchasing 100% renewable electricity </a:t>
            </a:r>
            <a:r>
              <a:rPr lang="en-GB" sz="2400" b="0" i="0" dirty="0">
                <a:solidFill>
                  <a:srgbClr val="000000"/>
                </a:solidFill>
                <a:effectLst/>
                <a:latin typeface="Arial" panose="020B0604020202020204" pitchFamily="34" charset="0"/>
                <a:cs typeface="Arial" panose="020B0604020202020204" pitchFamily="34" charset="0"/>
              </a:rPr>
              <a:t>to match its annual consumption since 2017. </a:t>
            </a:r>
          </a:p>
          <a:p>
            <a:pPr algn="l"/>
            <a:r>
              <a:rPr lang="en-GB" sz="2400" b="1" i="0" dirty="0">
                <a:solidFill>
                  <a:srgbClr val="000000"/>
                </a:solidFill>
                <a:effectLst/>
                <a:latin typeface="Arial" panose="020B0604020202020204" pitchFamily="34" charset="0"/>
                <a:cs typeface="Arial" panose="020B0604020202020204" pitchFamily="34" charset="0"/>
              </a:rPr>
              <a:t>Microsoft: </a:t>
            </a:r>
            <a:r>
              <a:rPr lang="en-GB" sz="2400" b="1" i="0" dirty="0">
                <a:solidFill>
                  <a:schemeClr val="accent2"/>
                </a:solidFill>
                <a:effectLst/>
                <a:latin typeface="Arial" panose="020B0604020202020204" pitchFamily="34" charset="0"/>
                <a:cs typeface="Arial" panose="020B0604020202020204" pitchFamily="34" charset="0"/>
              </a:rPr>
              <a:t>Commitment</a:t>
            </a:r>
            <a:r>
              <a:rPr lang="en-GB" sz="2400" b="0" i="0" dirty="0">
                <a:solidFill>
                  <a:srgbClr val="000000"/>
                </a:solidFill>
                <a:effectLst/>
                <a:latin typeface="Arial" panose="020B0604020202020204" pitchFamily="34" charset="0"/>
                <a:cs typeface="Arial" panose="020B0604020202020204" pitchFamily="34" charset="0"/>
              </a:rPr>
              <a:t> to use 100% renewable energy to power its data centres by </a:t>
            </a:r>
            <a:r>
              <a:rPr lang="en-GB" sz="2400" b="1" i="0" dirty="0">
                <a:solidFill>
                  <a:schemeClr val="accent2"/>
                </a:solidFill>
                <a:effectLst/>
                <a:latin typeface="Arial" panose="020B0604020202020204" pitchFamily="34" charset="0"/>
                <a:cs typeface="Arial" panose="020B0604020202020204" pitchFamily="34" charset="0"/>
              </a:rPr>
              <a:t>2025. </a:t>
            </a:r>
          </a:p>
          <a:p>
            <a:pPr algn="l"/>
            <a:r>
              <a:rPr lang="en-GB" sz="2400" b="1" i="0" dirty="0">
                <a:solidFill>
                  <a:srgbClr val="000000"/>
                </a:solidFill>
                <a:effectLst/>
                <a:latin typeface="Arial" panose="020B0604020202020204" pitchFamily="34" charset="0"/>
                <a:cs typeface="Arial" panose="020B0604020202020204" pitchFamily="34" charset="0"/>
              </a:rPr>
              <a:t>AWS: </a:t>
            </a:r>
            <a:r>
              <a:rPr lang="en-GB" sz="2400" b="0" i="0" dirty="0">
                <a:solidFill>
                  <a:srgbClr val="000000"/>
                </a:solidFill>
                <a:effectLst/>
                <a:latin typeface="Arial" panose="020B0604020202020204" pitchFamily="34" charset="0"/>
                <a:cs typeface="Arial" panose="020B0604020202020204" pitchFamily="34" charset="0"/>
              </a:rPr>
              <a:t>moving on-premises workloads to AWS </a:t>
            </a:r>
            <a:r>
              <a:rPr lang="en-GB" sz="2400" b="1" i="0" dirty="0">
                <a:solidFill>
                  <a:schemeClr val="accent2"/>
                </a:solidFill>
                <a:effectLst/>
                <a:latin typeface="Arial" panose="020B0604020202020204" pitchFamily="34" charset="0"/>
                <a:cs typeface="Arial" panose="020B0604020202020204" pitchFamily="34" charset="0"/>
              </a:rPr>
              <a:t>can lower customers’ workload carbon footprints by nearly 80% </a:t>
            </a:r>
            <a:r>
              <a:rPr lang="en-GB" sz="2400" b="0" i="0" dirty="0">
                <a:solidFill>
                  <a:srgbClr val="000000"/>
                </a:solidFill>
                <a:effectLst/>
                <a:latin typeface="Arial" panose="020B0604020202020204" pitchFamily="34" charset="0"/>
                <a:cs typeface="Arial" panose="020B0604020202020204" pitchFamily="34" charset="0"/>
              </a:rPr>
              <a:t>and up to</a:t>
            </a:r>
            <a:r>
              <a:rPr lang="en-GB" sz="2400" b="1" i="0" dirty="0">
                <a:solidFill>
                  <a:schemeClr val="accent2"/>
                </a:solidFill>
                <a:effectLst/>
                <a:latin typeface="Arial" panose="020B0604020202020204" pitchFamily="34" charset="0"/>
                <a:cs typeface="Arial" panose="020B0604020202020204" pitchFamily="34" charset="0"/>
              </a:rPr>
              <a:t> 96%</a:t>
            </a:r>
            <a:r>
              <a:rPr lang="en-GB" sz="2400" b="0" i="0" dirty="0">
                <a:solidFill>
                  <a:srgbClr val="000000"/>
                </a:solidFill>
                <a:effectLst/>
                <a:latin typeface="Arial" panose="020B0604020202020204" pitchFamily="34" charset="0"/>
                <a:cs typeface="Arial" panose="020B0604020202020204" pitchFamily="34" charset="0"/>
              </a:rPr>
              <a:t> once AWS is </a:t>
            </a:r>
            <a:r>
              <a:rPr lang="en-GB" sz="2400" b="0" i="0" dirty="0">
                <a:solidFill>
                  <a:schemeClr val="accent2"/>
                </a:solidFill>
                <a:effectLst/>
                <a:latin typeface="Arial" panose="020B0604020202020204" pitchFamily="34" charset="0"/>
                <a:cs typeface="Arial" panose="020B0604020202020204" pitchFamily="34" charset="0"/>
              </a:rPr>
              <a:t>powered with 100</a:t>
            </a:r>
            <a:r>
              <a:rPr lang="en-GB" sz="2400" b="0" i="0" dirty="0">
                <a:solidFill>
                  <a:srgbClr val="000000"/>
                </a:solidFill>
                <a:effectLst/>
                <a:latin typeface="Arial" panose="020B0604020202020204" pitchFamily="34" charset="0"/>
                <a:cs typeface="Arial" panose="020B0604020202020204" pitchFamily="34" charset="0"/>
              </a:rPr>
              <a:t>% renewable energy. </a:t>
            </a:r>
            <a:endParaRPr lang="en-GB" sz="2400" dirty="0">
              <a:solidFill>
                <a:srgbClr val="000000"/>
              </a:solidFill>
              <a:latin typeface="Arial" panose="020B0604020202020204" pitchFamily="34" charset="0"/>
              <a:cs typeface="Arial" panose="020B0604020202020204" pitchFamily="34" charset="0"/>
            </a:endParaRPr>
          </a:p>
          <a:p>
            <a:pPr algn="l"/>
            <a:r>
              <a:rPr lang="en-GB" sz="2000" dirty="0">
                <a:latin typeface="Arial" panose="020B0604020202020204" pitchFamily="34" charset="0"/>
                <a:cs typeface="Arial" panose="020B0604020202020204" pitchFamily="34" charset="0"/>
                <a:hlinkClick r:id="rId3"/>
              </a:rPr>
              <a:t>https://datacentremagazine.com/top10/top-10-sustainable-data-centre-companies</a:t>
            </a:r>
            <a:r>
              <a:rPr lang="en-GB" sz="2000" dirty="0">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62C58C38-BF54-51EF-B00A-A81BD63B7C3F}"/>
              </a:ext>
            </a:extLst>
          </p:cNvPr>
          <p:cNvSpPr>
            <a:spLocks noGrp="1"/>
          </p:cNvSpPr>
          <p:nvPr>
            <p:ph type="title"/>
          </p:nvPr>
        </p:nvSpPr>
        <p:spPr/>
        <p:txBody>
          <a:bodyPr/>
          <a:lstStyle/>
          <a:p>
            <a:r>
              <a:rPr lang="en-CY" dirty="0"/>
              <a:t>Green (Cloud) Computing</a:t>
            </a:r>
          </a:p>
        </p:txBody>
      </p:sp>
      <p:sp>
        <p:nvSpPr>
          <p:cNvPr id="4" name="TextBox 3">
            <a:extLst>
              <a:ext uri="{FF2B5EF4-FFF2-40B4-BE49-F238E27FC236}">
                <a16:creationId xmlns:a16="http://schemas.microsoft.com/office/drawing/2014/main" id="{0CA24449-7FDA-A0CB-75F6-227A6EEB6D44}"/>
              </a:ext>
            </a:extLst>
          </p:cNvPr>
          <p:cNvSpPr txBox="1"/>
          <p:nvPr/>
        </p:nvSpPr>
        <p:spPr bwMode="auto">
          <a:xfrm rot="19885982">
            <a:off x="-157466" y="2296270"/>
            <a:ext cx="8752345" cy="1569660"/>
          </a:xfrm>
          <a:prstGeom prst="rect">
            <a:avLst/>
          </a:prstGeom>
          <a:solidFill>
            <a:schemeClr val="accent1">
              <a:alpha val="75303"/>
            </a:schemeClr>
          </a:solidFill>
          <a:ln>
            <a:solidFill>
              <a:srgbClr val="00355E"/>
            </a:solidFill>
          </a:ln>
          <a:extLs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spAutoFit/>
          </a:bodyPr>
          <a:lstStyle/>
          <a:p>
            <a:pPr algn="ctr"/>
            <a:r>
              <a:rPr lang="en-CY" sz="3200" b="0" kern="0" dirty="0">
                <a:solidFill>
                  <a:srgbClr val="FF0000"/>
                </a:solidFill>
                <a:latin typeface="Arial" panose="020B0604020202020204" pitchFamily="34" charset="0"/>
                <a:cs typeface="Arial" panose="020B0604020202020204" pitchFamily="34" charset="0"/>
              </a:rPr>
              <a:t>But Energy Consumption will continue to rise!</a:t>
            </a:r>
          </a:p>
          <a:p>
            <a:pPr algn="ctr"/>
            <a:r>
              <a:rPr lang="en-CY" sz="3200" b="0" kern="0" dirty="0">
                <a:solidFill>
                  <a:srgbClr val="FF0000"/>
                </a:solidFill>
                <a:latin typeface="Arial" panose="020B0604020202020204" pitchFamily="34" charset="0"/>
                <a:cs typeface="Arial" panose="020B0604020202020204" pitchFamily="34" charset="0"/>
              </a:rPr>
              <a:t>2020: </a:t>
            </a:r>
            <a:r>
              <a:rPr lang="en-GB" sz="3200" b="0" i="0" dirty="0">
                <a:solidFill>
                  <a:srgbClr val="000000"/>
                </a:solidFill>
                <a:effectLst/>
                <a:latin typeface="Arial" panose="020B0604020202020204" pitchFamily="34" charset="0"/>
                <a:cs typeface="Arial" panose="020B0604020202020204" pitchFamily="34" charset="0"/>
              </a:rPr>
              <a:t>Data centres (</a:t>
            </a:r>
            <a:r>
              <a:rPr lang="en-GB" sz="3200" b="0" i="0" u="none" strike="noStrike" dirty="0">
                <a:effectLst/>
                <a:latin typeface="Arial" panose="020B0604020202020204" pitchFamily="34" charset="0"/>
                <a:cs typeface="Arial" panose="020B0604020202020204" pitchFamily="34" charset="0"/>
                <a:hlinkClick r:id="rId4"/>
              </a:rPr>
              <a:t>~200 TWh</a:t>
            </a:r>
            <a:r>
              <a:rPr lang="en-GB" sz="3200" b="0" i="0" dirty="0">
                <a:solidFill>
                  <a:srgbClr val="000000"/>
                </a:solidFill>
                <a:effectLst/>
                <a:latin typeface="Arial" panose="020B0604020202020204" pitchFamily="34" charset="0"/>
                <a:cs typeface="Arial" panose="020B0604020202020204" pitchFamily="34" charset="0"/>
              </a:rPr>
              <a:t>) and data transmission networks (</a:t>
            </a:r>
            <a:r>
              <a:rPr lang="en-GB" sz="3200" b="0" i="0" u="none" strike="noStrike" dirty="0">
                <a:effectLst/>
                <a:latin typeface="Arial" panose="020B0604020202020204" pitchFamily="34" charset="0"/>
                <a:cs typeface="Arial" panose="020B0604020202020204" pitchFamily="34" charset="0"/>
                <a:hlinkClick r:id="rId4"/>
              </a:rPr>
              <a:t>~250 TWh</a:t>
            </a:r>
            <a:r>
              <a:rPr lang="en-GB" sz="3200" b="0" i="0" dirty="0">
                <a:solidFill>
                  <a:srgbClr val="000000"/>
                </a:solidFill>
                <a:effectLst/>
                <a:latin typeface="Arial" panose="020B0604020202020204" pitchFamily="34" charset="0"/>
                <a:cs typeface="Arial" panose="020B0604020202020204" pitchFamily="34" charset="0"/>
              </a:rPr>
              <a:t>)</a:t>
            </a:r>
            <a:endParaRPr lang="en-CY" sz="3200" b="0" kern="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23467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2C58C38-BF54-51EF-B00A-A81BD63B7C3F}"/>
              </a:ext>
            </a:extLst>
          </p:cNvPr>
          <p:cNvSpPr>
            <a:spLocks noGrp="1"/>
          </p:cNvSpPr>
          <p:nvPr>
            <p:ph type="title"/>
          </p:nvPr>
        </p:nvSpPr>
        <p:spPr/>
        <p:txBody>
          <a:bodyPr/>
          <a:lstStyle/>
          <a:p>
            <a:r>
              <a:rPr lang="en-CY" dirty="0"/>
              <a:t>Cloud Computing Energy Demand</a:t>
            </a:r>
          </a:p>
        </p:txBody>
      </p:sp>
      <p:pic>
        <p:nvPicPr>
          <p:cNvPr id="2050" name="Picture 2" descr="How energy intensive are data centers?  ">
            <a:extLst>
              <a:ext uri="{FF2B5EF4-FFF2-40B4-BE49-F238E27FC236}">
                <a16:creationId xmlns:a16="http://schemas.microsoft.com/office/drawing/2014/main" id="{ED0EBDF5-4442-4BE6-B976-3140ACAE828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63507" y="1086842"/>
            <a:ext cx="8712968" cy="532173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DCE6D24-E89C-C7D5-806A-AA9CA1C0C1DA}"/>
              </a:ext>
            </a:extLst>
          </p:cNvPr>
          <p:cNvSpPr txBox="1"/>
          <p:nvPr/>
        </p:nvSpPr>
        <p:spPr bwMode="auto">
          <a:xfrm>
            <a:off x="5293275" y="1289544"/>
            <a:ext cx="3456385" cy="2554545"/>
          </a:xfrm>
          <a:prstGeom prst="rect">
            <a:avLst/>
          </a:prstGeom>
          <a:solidFill>
            <a:schemeClr val="accent1">
              <a:alpha val="75303"/>
            </a:schemeClr>
          </a:solidFill>
          <a:ln>
            <a:solidFill>
              <a:srgbClr val="00355E"/>
            </a:solidFill>
          </a:ln>
          <a:extLs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spAutoFit/>
          </a:bodyPr>
          <a:lstStyle/>
          <a:p>
            <a:pPr algn="ctr"/>
            <a:r>
              <a:rPr lang="en-US" sz="3200" b="0" kern="0" dirty="0">
                <a:solidFill>
                  <a:srgbClr val="FF0000"/>
                </a:solidFill>
                <a:latin typeface="Arial" panose="020B0604020202020204" pitchFamily="34" charset="0"/>
                <a:cs typeface="Arial" panose="020B0604020202020204" pitchFamily="34" charset="0"/>
              </a:rPr>
              <a:t>2020: 200 TWh</a:t>
            </a:r>
          </a:p>
          <a:p>
            <a:pPr algn="ctr"/>
            <a:r>
              <a:rPr lang="en-US" sz="3200" b="0" kern="0" dirty="0">
                <a:solidFill>
                  <a:srgbClr val="FF0000"/>
                </a:solidFill>
                <a:latin typeface="Arial" panose="020B0604020202020204" pitchFamily="34" charset="0"/>
                <a:cs typeface="Arial" panose="020B0604020202020204" pitchFamily="34" charset="0"/>
              </a:rPr>
              <a:t>2022: 415 TWh</a:t>
            </a:r>
          </a:p>
          <a:p>
            <a:pPr algn="ctr"/>
            <a:r>
              <a:rPr lang="en-US" sz="3200" b="0" kern="0" dirty="0">
                <a:solidFill>
                  <a:srgbClr val="FF0000"/>
                </a:solidFill>
                <a:latin typeface="Arial" panose="020B0604020202020204" pitchFamily="34" charset="0"/>
                <a:cs typeface="Arial" panose="020B0604020202020204" pitchFamily="34" charset="0"/>
              </a:rPr>
              <a:t>…</a:t>
            </a:r>
          </a:p>
          <a:p>
            <a:pPr algn="ctr"/>
            <a:r>
              <a:rPr lang="en-US" sz="3200" b="0" kern="0" dirty="0">
                <a:solidFill>
                  <a:srgbClr val="FF0000"/>
                </a:solidFill>
                <a:latin typeface="Arial" panose="020B0604020202020204" pitchFamily="34" charset="0"/>
                <a:cs typeface="Arial" panose="020B0604020202020204" pitchFamily="34" charset="0"/>
              </a:rPr>
              <a:t>2025: 835 TWh</a:t>
            </a:r>
          </a:p>
          <a:p>
            <a:pPr algn="ctr"/>
            <a:r>
              <a:rPr lang="en-US" sz="3200" b="0" kern="0" dirty="0">
                <a:solidFill>
                  <a:srgbClr val="FF0000"/>
                </a:solidFill>
                <a:latin typeface="Arial" panose="020B0604020202020204" pitchFamily="34" charset="0"/>
                <a:cs typeface="Arial" panose="020B0604020202020204" pitchFamily="34" charset="0"/>
              </a:rPr>
              <a:t>…</a:t>
            </a:r>
          </a:p>
        </p:txBody>
      </p:sp>
      <p:cxnSp>
        <p:nvCxnSpPr>
          <p:cNvPr id="10" name="Straight Arrow Connector 9">
            <a:extLst>
              <a:ext uri="{FF2B5EF4-FFF2-40B4-BE49-F238E27FC236}">
                <a16:creationId xmlns:a16="http://schemas.microsoft.com/office/drawing/2014/main" id="{53CF26CC-D0E3-15FC-4AA3-F5B9B9DE7E4B}"/>
              </a:ext>
            </a:extLst>
          </p:cNvPr>
          <p:cNvCxnSpPr/>
          <p:nvPr/>
        </p:nvCxnSpPr>
        <p:spPr bwMode="auto">
          <a:xfrm>
            <a:off x="2411760" y="3429000"/>
            <a:ext cx="0" cy="720080"/>
          </a:xfrm>
          <a:prstGeom prst="straightConnector1">
            <a:avLst/>
          </a:prstGeom>
          <a:noFill/>
          <a:ln w="38100" cap="flat" cmpd="sng" algn="ctr">
            <a:solidFill>
              <a:srgbClr val="FF0000"/>
            </a:solidFill>
            <a:prstDash val="sysDash"/>
            <a:round/>
            <a:headEnd type="none" w="med" len="med"/>
            <a:tailEnd type="triangle"/>
          </a:ln>
          <a:effectLst/>
        </p:spPr>
      </p:cxnSp>
      <p:cxnSp>
        <p:nvCxnSpPr>
          <p:cNvPr id="13" name="Straight Arrow Connector 12">
            <a:extLst>
              <a:ext uri="{FF2B5EF4-FFF2-40B4-BE49-F238E27FC236}">
                <a16:creationId xmlns:a16="http://schemas.microsoft.com/office/drawing/2014/main" id="{4D53F016-6094-0630-1C03-B951FB67CA0C}"/>
              </a:ext>
            </a:extLst>
          </p:cNvPr>
          <p:cNvCxnSpPr/>
          <p:nvPr/>
        </p:nvCxnSpPr>
        <p:spPr bwMode="auto">
          <a:xfrm>
            <a:off x="4211960" y="3573016"/>
            <a:ext cx="0" cy="720080"/>
          </a:xfrm>
          <a:prstGeom prst="straightConnector1">
            <a:avLst/>
          </a:prstGeom>
          <a:noFill/>
          <a:ln w="38100" cap="flat" cmpd="sng" algn="ctr">
            <a:solidFill>
              <a:srgbClr val="FF0000"/>
            </a:solidFill>
            <a:prstDash val="sysDash"/>
            <a:round/>
            <a:headEnd type="none" w="med" len="med"/>
            <a:tailEnd type="triangle"/>
          </a:ln>
          <a:effectLst/>
        </p:spPr>
      </p:cxnSp>
      <p:sp>
        <p:nvSpPr>
          <p:cNvPr id="2" name="TextBox 1">
            <a:extLst>
              <a:ext uri="{FF2B5EF4-FFF2-40B4-BE49-F238E27FC236}">
                <a16:creationId xmlns:a16="http://schemas.microsoft.com/office/drawing/2014/main" id="{679432EA-B968-010A-F67B-ADAAE30B7933}"/>
              </a:ext>
            </a:extLst>
          </p:cNvPr>
          <p:cNvSpPr txBox="1"/>
          <p:nvPr/>
        </p:nvSpPr>
        <p:spPr bwMode="auto">
          <a:xfrm>
            <a:off x="5730146" y="5762804"/>
            <a:ext cx="3107153" cy="400110"/>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spAutoFit/>
          </a:bodyPr>
          <a:lstStyle/>
          <a:p>
            <a:pPr algn="ctr"/>
            <a:r>
              <a:rPr lang="en-GB" sz="2000" dirty="0">
                <a:solidFill>
                  <a:srgbClr val="FF0000"/>
                </a:solidFill>
              </a:rPr>
              <a:t>2035: ~420.48 TWh</a:t>
            </a:r>
            <a:endParaRPr lang="en-CY" sz="2000" b="0" kern="0" dirty="0">
              <a:solidFill>
                <a:srgbClr val="FF0000"/>
              </a:solidFill>
            </a:endParaRPr>
          </a:p>
        </p:txBody>
      </p:sp>
      <p:pic>
        <p:nvPicPr>
          <p:cNvPr id="4" name="Picture 3">
            <a:extLst>
              <a:ext uri="{FF2B5EF4-FFF2-40B4-BE49-F238E27FC236}">
                <a16:creationId xmlns:a16="http://schemas.microsoft.com/office/drawing/2014/main" id="{3E32A531-F3E3-F544-56C5-0CF8B73B329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34734" y="4050717"/>
            <a:ext cx="3107153" cy="1795111"/>
          </a:xfrm>
          <a:prstGeom prst="rect">
            <a:avLst/>
          </a:prstGeom>
        </p:spPr>
      </p:pic>
      <p:sp>
        <p:nvSpPr>
          <p:cNvPr id="6" name="TextBox 5">
            <a:extLst>
              <a:ext uri="{FF2B5EF4-FFF2-40B4-BE49-F238E27FC236}">
                <a16:creationId xmlns:a16="http://schemas.microsoft.com/office/drawing/2014/main" id="{646EEE64-8D37-4143-0A30-A6CAFBA91427}"/>
              </a:ext>
            </a:extLst>
          </p:cNvPr>
          <p:cNvSpPr txBox="1"/>
          <p:nvPr/>
        </p:nvSpPr>
        <p:spPr bwMode="auto">
          <a:xfrm>
            <a:off x="5730146" y="6024137"/>
            <a:ext cx="3011741" cy="430887"/>
          </a:xfrm>
          <a:prstGeom prst="rect">
            <a:avLst/>
          </a:prstGeom>
          <a:noFill/>
          <a:ln>
            <a:noFill/>
          </a:ln>
          <a:extLst>
            <a:ext uri="{FAA26D3D-D897-4be2-8F04-BA451C77F1D7}">
              <ma14:placeholderFlag xmlns:ma14="http://schemas.microsoft.com/office/mac/drawingml/2011/main" xmlns="" val="1"/>
            </a:ext>
          </a:extLst>
        </p:spPr>
        <p:txBody>
          <a:bodyPr wrap="square">
            <a:spAutoFit/>
          </a:bodyPr>
          <a:lstStyle/>
          <a:p>
            <a:r>
              <a:rPr lang="en-CY" sz="1100" b="0" dirty="0"/>
              <a:t>https://chatgpt.com/share/66f3c525-d7bc-800c-9ded-2e97acb92558</a:t>
            </a:r>
          </a:p>
        </p:txBody>
      </p:sp>
    </p:spTree>
    <p:extLst>
      <p:ext uri="{BB962C8B-B14F-4D97-AF65-F5344CB8AC3E}">
        <p14:creationId xmlns:p14="http://schemas.microsoft.com/office/powerpoint/2010/main" val="373417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7" name="Title 2">
            <a:extLst>
              <a:ext uri="{FF2B5EF4-FFF2-40B4-BE49-F238E27FC236}">
                <a16:creationId xmlns:a16="http://schemas.microsoft.com/office/drawing/2014/main" id="{A16B2C87-3B0A-725A-11B5-0225C169C56B}"/>
              </a:ext>
            </a:extLst>
          </p:cNvPr>
          <p:cNvSpPr>
            <a:spLocks noGrp="1"/>
          </p:cNvSpPr>
          <p:nvPr>
            <p:ph type="title"/>
          </p:nvPr>
        </p:nvSpPr>
        <p:spPr>
          <a:xfrm>
            <a:off x="251520" y="274638"/>
            <a:ext cx="8712968" cy="633412"/>
          </a:xfrm>
        </p:spPr>
        <p:txBody>
          <a:bodyPr/>
          <a:lstStyle/>
          <a:p>
            <a:r>
              <a:rPr lang="en-US" dirty="0"/>
              <a:t>Microsoft AI Energy Challenge</a:t>
            </a:r>
          </a:p>
        </p:txBody>
      </p:sp>
      <p:pic>
        <p:nvPicPr>
          <p:cNvPr id="7" name="Picture 6">
            <a:extLst>
              <a:ext uri="{FF2B5EF4-FFF2-40B4-BE49-F238E27FC236}">
                <a16:creationId xmlns:a16="http://schemas.microsoft.com/office/drawing/2014/main" id="{52438D81-20DE-EE5A-55FE-18A77DCBC223}"/>
              </a:ext>
            </a:extLst>
          </p:cNvPr>
          <p:cNvPicPr>
            <a:picLocks noChangeAspect="1"/>
          </p:cNvPicPr>
          <p:nvPr/>
        </p:nvPicPr>
        <p:blipFill>
          <a:blip r:embed="rId3"/>
          <a:stretch>
            <a:fillRect/>
          </a:stretch>
        </p:blipFill>
        <p:spPr>
          <a:xfrm>
            <a:off x="1475656" y="1124744"/>
            <a:ext cx="5731212" cy="5248419"/>
          </a:xfrm>
          <a:prstGeom prst="rect">
            <a:avLst/>
          </a:prstGeom>
        </p:spPr>
      </p:pic>
      <p:pic>
        <p:nvPicPr>
          <p:cNvPr id="7174" name="Picture 6" descr="Marketplace - FT">
            <a:extLst>
              <a:ext uri="{FF2B5EF4-FFF2-40B4-BE49-F238E27FC236}">
                <a16:creationId xmlns:a16="http://schemas.microsoft.com/office/drawing/2014/main" id="{6A736CFB-0597-2B79-3B71-04C2376BD90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380312" y="4803230"/>
            <a:ext cx="1245979" cy="1569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58041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617F191-D56D-5109-EC8C-4FD6AC473F67}"/>
              </a:ext>
            </a:extLst>
          </p:cNvPr>
          <p:cNvSpPr>
            <a:spLocks noGrp="1"/>
          </p:cNvSpPr>
          <p:nvPr>
            <p:ph type="title"/>
          </p:nvPr>
        </p:nvSpPr>
        <p:spPr/>
        <p:txBody>
          <a:bodyPr/>
          <a:lstStyle/>
          <a:p>
            <a:r>
              <a:rPr lang="en-CY" dirty="0"/>
              <a:t>Forecast for Future Energy</a:t>
            </a:r>
          </a:p>
        </p:txBody>
      </p:sp>
      <p:pic>
        <p:nvPicPr>
          <p:cNvPr id="4" name="Picture 3">
            <a:extLst>
              <a:ext uri="{FF2B5EF4-FFF2-40B4-BE49-F238E27FC236}">
                <a16:creationId xmlns:a16="http://schemas.microsoft.com/office/drawing/2014/main" id="{D799141E-5774-74F2-B83D-E29D515F6C3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3568" y="2423181"/>
            <a:ext cx="5760640" cy="2893424"/>
          </a:xfrm>
          <a:prstGeom prst="rect">
            <a:avLst/>
          </a:prstGeom>
        </p:spPr>
      </p:pic>
      <p:pic>
        <p:nvPicPr>
          <p:cNvPr id="3074" name="Picture 2" descr="Computers May Need More Power than the World Can Generate by ...">
            <a:extLst>
              <a:ext uri="{FF2B5EF4-FFF2-40B4-BE49-F238E27FC236}">
                <a16:creationId xmlns:a16="http://schemas.microsoft.com/office/drawing/2014/main" id="{15D7EBCA-45E6-C525-607C-7AD298E6A6F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256076" y="3931965"/>
            <a:ext cx="3708412" cy="223212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0141C34-7D5C-0619-8B8A-F49AECA27EE7}"/>
              </a:ext>
            </a:extLst>
          </p:cNvPr>
          <p:cNvSpPr txBox="1"/>
          <p:nvPr/>
        </p:nvSpPr>
        <p:spPr bwMode="auto">
          <a:xfrm>
            <a:off x="539552" y="6180138"/>
            <a:ext cx="7776864" cy="276999"/>
          </a:xfrm>
          <a:prstGeom prst="rect">
            <a:avLst/>
          </a:prstGeom>
          <a:noFill/>
          <a:ln>
            <a:noFill/>
          </a:ln>
          <a:extLst>
            <a:ext uri="{FAA26D3D-D897-4be2-8F04-BA451C77F1D7}">
              <ma14:placeholderFlag xmlns:ma14="http://schemas.microsoft.com/office/mac/drawingml/2011/main" xmlns="" val="1"/>
            </a:ext>
          </a:extLst>
        </p:spPr>
        <p:txBody>
          <a:bodyPr wrap="square">
            <a:spAutoFit/>
          </a:bodyPr>
          <a:lstStyle/>
          <a:p>
            <a:r>
              <a:rPr lang="en-CY" sz="1200" b="0" dirty="0"/>
              <a:t>https://www.powermag.com/computers-may-need-more-power-than-the-world-can-generate-by-2040/</a:t>
            </a:r>
          </a:p>
        </p:txBody>
      </p:sp>
      <p:sp>
        <p:nvSpPr>
          <p:cNvPr id="7" name="Content Placeholder 1">
            <a:extLst>
              <a:ext uri="{FF2B5EF4-FFF2-40B4-BE49-F238E27FC236}">
                <a16:creationId xmlns:a16="http://schemas.microsoft.com/office/drawing/2014/main" id="{8D40269B-277D-D6AA-8FA8-D1545995A11F}"/>
              </a:ext>
            </a:extLst>
          </p:cNvPr>
          <p:cNvSpPr>
            <a:spLocks noGrp="1"/>
          </p:cNvSpPr>
          <p:nvPr>
            <p:ph idx="1"/>
          </p:nvPr>
        </p:nvSpPr>
        <p:spPr>
          <a:xfrm>
            <a:off x="251520" y="908050"/>
            <a:ext cx="8712968" cy="5223950"/>
          </a:xfrm>
        </p:spPr>
        <p:txBody>
          <a:bodyPr/>
          <a:lstStyle/>
          <a:p>
            <a:r>
              <a:rPr lang="en-US" sz="2400" b="1" dirty="0"/>
              <a:t>2016: International Technology Roadmap for Semiconductors 2.0 (ITRS</a:t>
            </a:r>
            <a:r>
              <a:rPr lang="en-US" sz="2400" dirty="0"/>
              <a:t>) based on Moore’s Law, </a:t>
            </a:r>
            <a:r>
              <a:rPr lang="en-US" sz="2400" dirty="0" err="1"/>
              <a:t>Landauer's</a:t>
            </a:r>
            <a:r>
              <a:rPr lang="en-US" sz="2400" dirty="0"/>
              <a:t> principle, emergence of 3D Chips, etc., documented that:</a:t>
            </a:r>
            <a:endParaRPr lang="en-CY" sz="2400" dirty="0"/>
          </a:p>
        </p:txBody>
      </p:sp>
      <p:sp>
        <p:nvSpPr>
          <p:cNvPr id="5" name="TextBox 4">
            <a:extLst>
              <a:ext uri="{FF2B5EF4-FFF2-40B4-BE49-F238E27FC236}">
                <a16:creationId xmlns:a16="http://schemas.microsoft.com/office/drawing/2014/main" id="{AD750C15-D277-9F97-4098-46AFE2385AB0}"/>
              </a:ext>
            </a:extLst>
          </p:cNvPr>
          <p:cNvSpPr txBox="1"/>
          <p:nvPr/>
        </p:nvSpPr>
        <p:spPr bwMode="auto">
          <a:xfrm>
            <a:off x="1025606" y="5401137"/>
            <a:ext cx="3708412" cy="646331"/>
          </a:xfrm>
          <a:prstGeom prst="rect">
            <a:avLst/>
          </a:prstGeom>
          <a:noFill/>
          <a:ln>
            <a:solidFill>
              <a:srgbClr val="00355E"/>
            </a:solidFill>
          </a:ln>
          <a:extLst>
            <a:ext uri="{FAA26D3D-D897-4be2-8F04-BA451C77F1D7}">
              <ma14:placeholderFlag xmlns:ma14="http://schemas.microsoft.com/office/mac/drawingml/2011/main" xmlns="" val="1"/>
            </a:ext>
          </a:extLst>
        </p:spPr>
        <p:txBody>
          <a:bodyPr wrap="square">
            <a:spAutoFit/>
          </a:bodyPr>
          <a:lstStyle/>
          <a:p>
            <a:r>
              <a:rPr lang="en-GB" sz="1200" b="1" i="0" dirty="0" err="1">
                <a:solidFill>
                  <a:srgbClr val="202122"/>
                </a:solidFill>
                <a:effectLst/>
                <a:latin typeface="Arial" panose="020B0604020202020204" pitchFamily="34" charset="0"/>
              </a:rPr>
              <a:t>Landauer's</a:t>
            </a:r>
            <a:r>
              <a:rPr lang="en-GB" sz="1200" b="1" i="0" dirty="0">
                <a:solidFill>
                  <a:srgbClr val="202122"/>
                </a:solidFill>
                <a:effectLst/>
                <a:latin typeface="Arial" panose="020B0604020202020204" pitchFamily="34" charset="0"/>
              </a:rPr>
              <a:t> principle</a:t>
            </a:r>
            <a:r>
              <a:rPr lang="en-GB" sz="1200" b="0" i="0" dirty="0">
                <a:solidFill>
                  <a:srgbClr val="202122"/>
                </a:solidFill>
                <a:effectLst/>
                <a:latin typeface="Arial" panose="020B0604020202020204" pitchFamily="34" charset="0"/>
              </a:rPr>
              <a:t> is a </a:t>
            </a:r>
            <a:r>
              <a:rPr lang="en-GB" sz="1200" b="0" i="0" u="none" strike="noStrike" dirty="0">
                <a:solidFill>
                  <a:srgbClr val="202122"/>
                </a:solidFill>
                <a:effectLst/>
                <a:latin typeface="Arial" panose="020B0604020202020204" pitchFamily="34" charset="0"/>
                <a:hlinkClick r:id="rId5" tooltip="Principle"/>
              </a:rPr>
              <a:t>physical principle</a:t>
            </a:r>
            <a:r>
              <a:rPr lang="en-GB" sz="1200" b="0" i="0" dirty="0">
                <a:solidFill>
                  <a:srgbClr val="202122"/>
                </a:solidFill>
                <a:effectLst/>
                <a:latin typeface="Arial" panose="020B0604020202020204" pitchFamily="34" charset="0"/>
              </a:rPr>
              <a:t> pertaining to the lower </a:t>
            </a:r>
            <a:r>
              <a:rPr lang="en-GB" sz="1200" b="0" i="0" u="none" strike="noStrike" dirty="0">
                <a:solidFill>
                  <a:srgbClr val="202122"/>
                </a:solidFill>
                <a:effectLst/>
                <a:latin typeface="Arial" panose="020B0604020202020204" pitchFamily="34" charset="0"/>
                <a:hlinkClick r:id="rId6" tooltip="Theoretical physics"/>
              </a:rPr>
              <a:t>theoretical</a:t>
            </a:r>
            <a:r>
              <a:rPr lang="en-GB" sz="1200" b="0" i="0" dirty="0">
                <a:solidFill>
                  <a:srgbClr val="202122"/>
                </a:solidFill>
                <a:effectLst/>
                <a:latin typeface="Arial" panose="020B0604020202020204" pitchFamily="34" charset="0"/>
              </a:rPr>
              <a:t> limit of </a:t>
            </a:r>
            <a:r>
              <a:rPr lang="en-GB" sz="1200" b="0" i="0" u="none" strike="noStrike" dirty="0">
                <a:solidFill>
                  <a:srgbClr val="202122"/>
                </a:solidFill>
                <a:effectLst/>
                <a:latin typeface="Arial" panose="020B0604020202020204" pitchFamily="34" charset="0"/>
                <a:hlinkClick r:id="rId7" tooltip="Energy conservation"/>
              </a:rPr>
              <a:t>energy consumption</a:t>
            </a:r>
            <a:r>
              <a:rPr lang="en-GB" sz="1200" b="0" i="0" dirty="0">
                <a:solidFill>
                  <a:srgbClr val="202122"/>
                </a:solidFill>
                <a:effectLst/>
                <a:latin typeface="Arial" panose="020B0604020202020204" pitchFamily="34" charset="0"/>
              </a:rPr>
              <a:t> of </a:t>
            </a:r>
            <a:r>
              <a:rPr lang="en-GB" sz="1200" b="0" i="0" u="none" strike="noStrike" dirty="0">
                <a:solidFill>
                  <a:srgbClr val="202122"/>
                </a:solidFill>
                <a:effectLst/>
                <a:latin typeface="Arial" panose="020B0604020202020204" pitchFamily="34" charset="0"/>
                <a:hlinkClick r:id="rId8" tooltip="Computation"/>
              </a:rPr>
              <a:t>computation</a:t>
            </a:r>
            <a:r>
              <a:rPr lang="en-GB" sz="1200" b="0" i="0" dirty="0">
                <a:solidFill>
                  <a:srgbClr val="202122"/>
                </a:solidFill>
                <a:effectLst/>
                <a:latin typeface="Arial" panose="020B0604020202020204" pitchFamily="34" charset="0"/>
              </a:rPr>
              <a:t>. </a:t>
            </a:r>
            <a:endParaRPr lang="en-CY" sz="1200" dirty="0"/>
          </a:p>
        </p:txBody>
      </p:sp>
      <p:sp>
        <p:nvSpPr>
          <p:cNvPr id="10" name="Oval 9">
            <a:extLst>
              <a:ext uri="{FF2B5EF4-FFF2-40B4-BE49-F238E27FC236}">
                <a16:creationId xmlns:a16="http://schemas.microsoft.com/office/drawing/2014/main" id="{27B25EC3-E03F-7478-654F-A56FBA5BFDFD}"/>
              </a:ext>
            </a:extLst>
          </p:cNvPr>
          <p:cNvSpPr/>
          <p:nvPr/>
        </p:nvSpPr>
        <p:spPr bwMode="auto">
          <a:xfrm>
            <a:off x="5256076" y="3907501"/>
            <a:ext cx="3708412" cy="466023"/>
          </a:xfrm>
          <a:prstGeom prst="ellipse">
            <a:avLst/>
          </a:prstGeom>
          <a:noFill/>
          <a:ln w="38100" cap="flat" cmpd="sng" algn="ctr">
            <a:solidFill>
              <a:srgbClr val="FF0000"/>
            </a:solidFill>
            <a:prstDash val="sys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a:ln>
                <a:noFill/>
              </a:ln>
              <a:solidFill>
                <a:schemeClr val="tx2"/>
              </a:solidFill>
              <a:effectLst/>
              <a:latin typeface="Arial" charset="0"/>
            </a:endParaRPr>
          </a:p>
        </p:txBody>
      </p:sp>
    </p:spTree>
    <p:extLst>
      <p:ext uri="{BB962C8B-B14F-4D97-AF65-F5344CB8AC3E}">
        <p14:creationId xmlns:p14="http://schemas.microsoft.com/office/powerpoint/2010/main" val="1465589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F971C-375D-42EF-9FEF-CCE74AB8D2AF}"/>
              </a:ext>
            </a:extLst>
          </p:cNvPr>
          <p:cNvSpPr>
            <a:spLocks noGrp="1"/>
          </p:cNvSpPr>
          <p:nvPr>
            <p:ph type="title"/>
          </p:nvPr>
        </p:nvSpPr>
        <p:spPr/>
        <p:txBody>
          <a:bodyPr/>
          <a:lstStyle/>
          <a:p>
            <a:r>
              <a:rPr lang="en-US" sz="4000" dirty="0"/>
              <a:t>Global Production RoadMap to 2050 </a:t>
            </a:r>
          </a:p>
        </p:txBody>
      </p:sp>
      <p:pic>
        <p:nvPicPr>
          <p:cNvPr id="8" name="Picture 3">
            <a:extLst>
              <a:ext uri="{FF2B5EF4-FFF2-40B4-BE49-F238E27FC236}">
                <a16:creationId xmlns:a16="http://schemas.microsoft.com/office/drawing/2014/main" id="{37509376-AA5D-49CF-9C7D-D1813EAA5616}"/>
              </a:ext>
            </a:extLst>
          </p:cNvPr>
          <p:cNvPicPr/>
          <p:nvPr/>
        </p:nvPicPr>
        <p:blipFill>
          <a:blip r:embed="rId3" cstate="screen">
            <a:extLst>
              <a:ext uri="{28A0092B-C50C-407E-A947-70E740481C1C}">
                <a14:useLocalDpi xmlns:a14="http://schemas.microsoft.com/office/drawing/2010/main"/>
              </a:ext>
            </a:extLst>
          </a:blip>
          <a:stretch/>
        </p:blipFill>
        <p:spPr>
          <a:xfrm>
            <a:off x="1979712" y="1119744"/>
            <a:ext cx="5400600" cy="3956426"/>
          </a:xfrm>
          <a:prstGeom prst="rect">
            <a:avLst/>
          </a:prstGeom>
          <a:ln>
            <a:noFill/>
          </a:ln>
        </p:spPr>
      </p:pic>
      <p:sp>
        <p:nvSpPr>
          <p:cNvPr id="3" name="TextBox 2">
            <a:extLst>
              <a:ext uri="{FF2B5EF4-FFF2-40B4-BE49-F238E27FC236}">
                <a16:creationId xmlns:a16="http://schemas.microsoft.com/office/drawing/2014/main" id="{93975FDC-67EE-7CD5-A9C4-9BBD42ED1B20}"/>
              </a:ext>
            </a:extLst>
          </p:cNvPr>
          <p:cNvSpPr txBox="1"/>
          <p:nvPr/>
        </p:nvSpPr>
        <p:spPr bwMode="auto">
          <a:xfrm>
            <a:off x="683568" y="5227193"/>
            <a:ext cx="7560840" cy="1200329"/>
          </a:xfrm>
          <a:prstGeom prst="rect">
            <a:avLst/>
          </a:prstGeom>
          <a:solidFill>
            <a:schemeClr val="accent1">
              <a:alpha val="65000"/>
            </a:schemeClr>
          </a:solidFill>
          <a:ln>
            <a:solidFill>
              <a:schemeClr val="accent1">
                <a:lumMod val="75000"/>
                <a:alpha val="35000"/>
              </a:schemeClr>
            </a:solidFill>
          </a:ln>
          <a:extLs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spAutoFit/>
          </a:bodyPr>
          <a:lstStyle/>
          <a:p>
            <a:pPr algn="ctr"/>
            <a:r>
              <a:rPr lang="en-CY" b="0" kern="0" dirty="0">
                <a:solidFill>
                  <a:srgbClr val="FF0000"/>
                </a:solidFill>
              </a:rPr>
              <a:t>Solar and Wind the main sources of the Future Energy Supply</a:t>
            </a:r>
          </a:p>
        </p:txBody>
      </p:sp>
      <p:sp>
        <p:nvSpPr>
          <p:cNvPr id="4" name="TextBox 3">
            <a:extLst>
              <a:ext uri="{FF2B5EF4-FFF2-40B4-BE49-F238E27FC236}">
                <a16:creationId xmlns:a16="http://schemas.microsoft.com/office/drawing/2014/main" id="{C8EE7332-D548-FF93-4BD0-8DF37A2DA0A5}"/>
              </a:ext>
            </a:extLst>
          </p:cNvPr>
          <p:cNvSpPr txBox="1"/>
          <p:nvPr/>
        </p:nvSpPr>
        <p:spPr bwMode="auto">
          <a:xfrm rot="21251897">
            <a:off x="3347865" y="1683516"/>
            <a:ext cx="2232248" cy="400110"/>
          </a:xfrm>
          <a:prstGeom prst="rect">
            <a:avLst/>
          </a:prstGeom>
          <a:noFill/>
          <a:ln>
            <a:solidFill>
              <a:srgbClr val="00355E"/>
            </a:solidFill>
          </a:ln>
          <a:extLs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spAutoFit/>
          </a:bodyPr>
          <a:lstStyle/>
          <a:p>
            <a:pPr algn="ctr"/>
            <a:r>
              <a:rPr lang="en-CY" sz="2000" b="0" kern="0" dirty="0">
                <a:solidFill>
                  <a:srgbClr val="007A37"/>
                </a:solidFill>
              </a:rPr>
              <a:t>Decarbonization</a:t>
            </a:r>
          </a:p>
        </p:txBody>
      </p:sp>
    </p:spTree>
    <p:extLst>
      <p:ext uri="{BB962C8B-B14F-4D97-AF65-F5344CB8AC3E}">
        <p14:creationId xmlns:p14="http://schemas.microsoft.com/office/powerpoint/2010/main" val="22354165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906168-763F-92F7-A08D-06235C355CEB}"/>
              </a:ext>
            </a:extLst>
          </p:cNvPr>
          <p:cNvSpPr>
            <a:spLocks noGrp="1"/>
          </p:cNvSpPr>
          <p:nvPr>
            <p:ph type="title"/>
          </p:nvPr>
        </p:nvSpPr>
        <p:spPr/>
        <p:txBody>
          <a:bodyPr/>
          <a:lstStyle/>
          <a:p>
            <a:r>
              <a:rPr lang="en-CY" dirty="0"/>
              <a:t>Cost of Streaming</a:t>
            </a:r>
          </a:p>
        </p:txBody>
      </p:sp>
      <p:grpSp>
        <p:nvGrpSpPr>
          <p:cNvPr id="7" name="Group 6">
            <a:extLst>
              <a:ext uri="{FF2B5EF4-FFF2-40B4-BE49-F238E27FC236}">
                <a16:creationId xmlns:a16="http://schemas.microsoft.com/office/drawing/2014/main" id="{0359E7FD-7837-AECD-A19F-EEA6BE3B32F9}"/>
              </a:ext>
            </a:extLst>
          </p:cNvPr>
          <p:cNvGrpSpPr/>
          <p:nvPr/>
        </p:nvGrpSpPr>
        <p:grpSpPr>
          <a:xfrm>
            <a:off x="350560" y="3606847"/>
            <a:ext cx="8712968" cy="2185214"/>
            <a:chOff x="251520" y="4048482"/>
            <a:chExt cx="8712968" cy="2185214"/>
          </a:xfrm>
        </p:grpSpPr>
        <p:sp>
          <p:nvSpPr>
            <p:cNvPr id="19" name="TextBox 18">
              <a:extLst>
                <a:ext uri="{FF2B5EF4-FFF2-40B4-BE49-F238E27FC236}">
                  <a16:creationId xmlns:a16="http://schemas.microsoft.com/office/drawing/2014/main" id="{B7411D8A-B771-E334-407E-D31A07DE63BF}"/>
                </a:ext>
              </a:extLst>
            </p:cNvPr>
            <p:cNvSpPr txBox="1"/>
            <p:nvPr/>
          </p:nvSpPr>
          <p:spPr bwMode="auto">
            <a:xfrm>
              <a:off x="251520" y="4048482"/>
              <a:ext cx="8712968" cy="2185214"/>
            </a:xfrm>
            <a:prstGeom prst="rect">
              <a:avLst/>
            </a:prstGeom>
            <a:noFill/>
            <a:ln>
              <a:solidFill>
                <a:srgbClr val="00355E"/>
              </a:solidFill>
            </a:ln>
            <a:extLst>
              <a:ext uri="{FAA26D3D-D897-4be2-8F04-BA451C77F1D7}">
                <ma14:placeholderFlag xmlns:ma14="http://schemas.microsoft.com/office/mac/drawingml/2011/main" xmlns="" val="1"/>
              </a:ext>
            </a:extLst>
          </p:spPr>
          <p:txBody>
            <a:bodyPr wrap="square">
              <a:spAutoFit/>
            </a:bodyPr>
            <a:lstStyle/>
            <a:p>
              <a:pPr marL="342900" indent="-342900">
                <a:buFont typeface="Arial" panose="020B0604020202020204" pitchFamily="34" charset="0"/>
                <a:buChar char="•"/>
              </a:pPr>
              <a:r>
                <a:rPr lang="en-GB" sz="2000" b="0" dirty="0">
                  <a:highlight>
                    <a:srgbClr val="00FF00"/>
                  </a:highlight>
                </a:rPr>
                <a:t>Measuring Carbon Footprint of Websites</a:t>
              </a:r>
            </a:p>
            <a:p>
              <a:r>
                <a:rPr lang="en-GB" sz="2000" b="0" dirty="0">
                  <a:highlight>
                    <a:srgbClr val="00FF00"/>
                  </a:highlight>
                  <a:hlinkClick r:id="rId3"/>
                </a:rPr>
                <a:t>https://www.websitecarbon.com/</a:t>
              </a:r>
              <a:r>
                <a:rPr lang="en-GB" sz="2000" b="0" dirty="0">
                  <a:highlight>
                    <a:srgbClr val="00FF00"/>
                  </a:highlight>
                </a:rPr>
                <a:t> </a:t>
              </a:r>
            </a:p>
            <a:p>
              <a:endParaRPr lang="en-GB" sz="1600" b="0" dirty="0"/>
            </a:p>
            <a:p>
              <a:r>
                <a:rPr lang="en-GB" sz="2000" dirty="0" err="1"/>
                <a:t>Netflix.com</a:t>
              </a:r>
              <a:r>
                <a:rPr lang="en-GB" sz="2000" dirty="0"/>
                <a:t>: </a:t>
              </a:r>
              <a:r>
                <a:rPr lang="en-GB" sz="2000" b="0" dirty="0"/>
                <a:t>0.20</a:t>
              </a:r>
              <a:r>
                <a:rPr lang="en-GB" sz="2000" b="0" i="0" dirty="0">
                  <a:solidFill>
                    <a:srgbClr val="000000"/>
                  </a:solidFill>
                  <a:effectLst/>
                  <a:latin typeface="Arial" panose="020B0604020202020204" pitchFamily="34" charset="0"/>
                  <a:cs typeface="Arial" panose="020B0604020202020204" pitchFamily="34" charset="0"/>
                </a:rPr>
                <a:t>g CO2e</a:t>
              </a:r>
              <a:endParaRPr lang="en-GB" sz="2000" b="0" dirty="0"/>
            </a:p>
            <a:p>
              <a:r>
                <a:rPr lang="en-GB" sz="2000" dirty="0"/>
                <a:t>CSUCY: </a:t>
              </a:r>
              <a:r>
                <a:rPr lang="en-GB" sz="2000" b="0" dirty="0"/>
                <a:t>1.02</a:t>
              </a:r>
              <a:r>
                <a:rPr lang="en-GB" sz="2000" b="0" i="0" dirty="0">
                  <a:solidFill>
                    <a:srgbClr val="000000"/>
                  </a:solidFill>
                  <a:effectLst/>
                  <a:latin typeface="Arial" panose="020B0604020202020204" pitchFamily="34" charset="0"/>
                  <a:cs typeface="Arial" panose="020B0604020202020204" pitchFamily="34" charset="0"/>
                </a:rPr>
                <a:t>g CO2e</a:t>
              </a:r>
              <a:r>
                <a:rPr lang="en-GB" sz="2000" b="0" dirty="0"/>
                <a:t> </a:t>
              </a:r>
            </a:p>
            <a:p>
              <a:r>
                <a:rPr lang="en-GB" sz="2000" dirty="0"/>
                <a:t>UCY: </a:t>
              </a:r>
              <a:r>
                <a:rPr lang="en-GB" sz="2000" b="0" dirty="0"/>
                <a:t>1.94</a:t>
              </a:r>
              <a:r>
                <a:rPr lang="en-GB" sz="2000" b="0" i="0" dirty="0">
                  <a:solidFill>
                    <a:srgbClr val="000000"/>
                  </a:solidFill>
                  <a:effectLst/>
                  <a:latin typeface="Arial" panose="020B0604020202020204" pitchFamily="34" charset="0"/>
                  <a:cs typeface="Arial" panose="020B0604020202020204" pitchFamily="34" charset="0"/>
                </a:rPr>
                <a:t>g CO2e</a:t>
              </a:r>
              <a:r>
                <a:rPr lang="en-GB" sz="2000" b="0" dirty="0"/>
                <a:t> </a:t>
              </a:r>
            </a:p>
            <a:p>
              <a:r>
                <a:rPr lang="en-GB" sz="2000" dirty="0" err="1"/>
                <a:t>CNN.com</a:t>
              </a:r>
              <a:r>
                <a:rPr lang="en-GB" sz="2000" dirty="0"/>
                <a:t>: </a:t>
              </a:r>
              <a:r>
                <a:rPr lang="en-GB" sz="2000" b="0" dirty="0"/>
                <a:t>2.18</a:t>
              </a:r>
              <a:r>
                <a:rPr lang="en-GB" sz="2000" b="0" i="0" dirty="0">
                  <a:solidFill>
                    <a:srgbClr val="000000"/>
                  </a:solidFill>
                  <a:effectLst/>
                  <a:latin typeface="Arial" panose="020B0604020202020204" pitchFamily="34" charset="0"/>
                  <a:cs typeface="Arial" panose="020B0604020202020204" pitchFamily="34" charset="0"/>
                </a:rPr>
                <a:t>g CO2e</a:t>
              </a:r>
            </a:p>
          </p:txBody>
        </p:sp>
        <p:pic>
          <p:nvPicPr>
            <p:cNvPr id="2" name="Picture 1">
              <a:extLst>
                <a:ext uri="{FF2B5EF4-FFF2-40B4-BE49-F238E27FC236}">
                  <a16:creationId xmlns:a16="http://schemas.microsoft.com/office/drawing/2014/main" id="{2FCADA36-58EC-0B92-36F2-6992EAED8A1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45457" y="4246447"/>
              <a:ext cx="2258201" cy="1819491"/>
            </a:xfrm>
            <a:prstGeom prst="rect">
              <a:avLst/>
            </a:prstGeom>
          </p:spPr>
        </p:pic>
      </p:grpSp>
      <p:sp>
        <p:nvSpPr>
          <p:cNvPr id="11" name="Content Placeholder 10">
            <a:extLst>
              <a:ext uri="{FF2B5EF4-FFF2-40B4-BE49-F238E27FC236}">
                <a16:creationId xmlns:a16="http://schemas.microsoft.com/office/drawing/2014/main" id="{D2C96BA3-62AF-84C6-C1B7-8FC9CC204E30}"/>
              </a:ext>
            </a:extLst>
          </p:cNvPr>
          <p:cNvSpPr>
            <a:spLocks noGrp="1"/>
          </p:cNvSpPr>
          <p:nvPr>
            <p:ph idx="1"/>
          </p:nvPr>
        </p:nvSpPr>
        <p:spPr>
          <a:xfrm>
            <a:off x="251520" y="908050"/>
            <a:ext cx="8640960" cy="2232918"/>
          </a:xfrm>
        </p:spPr>
        <p:txBody>
          <a:bodyPr/>
          <a:lstStyle/>
          <a:p>
            <a:r>
              <a:rPr lang="en-GB" sz="2400" i="0" dirty="0">
                <a:solidFill>
                  <a:srgbClr val="000000"/>
                </a:solidFill>
                <a:effectLst/>
                <a:latin typeface="Arial" panose="020B0604020202020204" pitchFamily="34" charset="0"/>
                <a:cs typeface="Arial" panose="020B0604020202020204" pitchFamily="34" charset="0"/>
              </a:rPr>
              <a:t>How much </a:t>
            </a:r>
            <a:r>
              <a:rPr lang="en-GB" sz="2400" b="1" i="0" dirty="0">
                <a:solidFill>
                  <a:srgbClr val="000000"/>
                </a:solidFill>
                <a:effectLst/>
                <a:latin typeface="Arial" panose="020B0604020202020204" pitchFamily="34" charset="0"/>
                <a:cs typeface="Arial" panose="020B0604020202020204" pitchFamily="34" charset="0"/>
              </a:rPr>
              <a:t>gCO2e </a:t>
            </a:r>
            <a:r>
              <a:rPr lang="en-GB" sz="2400" i="0" dirty="0">
                <a:solidFill>
                  <a:srgbClr val="000000"/>
                </a:solidFill>
                <a:effectLst/>
                <a:latin typeface="Arial" panose="020B0604020202020204" pitchFamily="34" charset="0"/>
                <a:cs typeface="Arial" panose="020B0604020202020204" pitchFamily="34" charset="0"/>
              </a:rPr>
              <a:t>does a </a:t>
            </a:r>
            <a:r>
              <a:rPr lang="en-GB" sz="2400" b="1" i="0" dirty="0">
                <a:solidFill>
                  <a:srgbClr val="000000"/>
                </a:solidFill>
                <a:effectLst/>
                <a:latin typeface="Arial" panose="020B0604020202020204" pitchFamily="34" charset="0"/>
                <a:cs typeface="Arial" panose="020B0604020202020204" pitchFamily="34" charset="0"/>
              </a:rPr>
              <a:t>1 hour Netflix</a:t>
            </a:r>
            <a:r>
              <a:rPr lang="en-GB" sz="2400" i="0" dirty="0">
                <a:solidFill>
                  <a:srgbClr val="000000"/>
                </a:solidFill>
                <a:effectLst/>
                <a:latin typeface="Arial" panose="020B0604020202020204" pitchFamily="34" charset="0"/>
                <a:cs typeface="Arial" panose="020B0604020202020204" pitchFamily="34" charset="0"/>
              </a:rPr>
              <a:t> stream produce?</a:t>
            </a:r>
          </a:p>
          <a:p>
            <a:pPr lvl="1"/>
            <a:r>
              <a:rPr lang="en-GB" sz="2000" i="0" dirty="0">
                <a:solidFill>
                  <a:srgbClr val="000000"/>
                </a:solidFill>
                <a:effectLst/>
                <a:latin typeface="Arial" panose="020B0604020202020204" pitchFamily="34" charset="0"/>
                <a:cs typeface="Arial" panose="020B0604020202020204" pitchFamily="34" charset="0"/>
              </a:rPr>
              <a:t>Shift Project (French Think Tank): </a:t>
            </a:r>
            <a:r>
              <a:rPr lang="en-GB" sz="2000" b="1" i="0" dirty="0">
                <a:solidFill>
                  <a:srgbClr val="FF0000"/>
                </a:solidFill>
                <a:effectLst/>
                <a:latin typeface="Arial" panose="020B0604020202020204" pitchFamily="34" charset="0"/>
                <a:cs typeface="Arial" panose="020B0604020202020204" pitchFamily="34" charset="0"/>
              </a:rPr>
              <a:t>3200 g </a:t>
            </a:r>
            <a:r>
              <a:rPr lang="en-GB" sz="2000" i="0" dirty="0">
                <a:solidFill>
                  <a:srgbClr val="000000"/>
                </a:solidFill>
                <a:effectLst/>
                <a:latin typeface="Arial" panose="020B0604020202020204" pitchFamily="34" charset="0"/>
                <a:cs typeface="Arial" panose="020B0604020202020204" pitchFamily="34" charset="0"/>
              </a:rPr>
              <a:t>CO2e</a:t>
            </a:r>
          </a:p>
          <a:p>
            <a:pPr marL="457200" lvl="1" indent="0">
              <a:buNone/>
            </a:pPr>
            <a:r>
              <a:rPr lang="en-GB" sz="2000" i="0" dirty="0">
                <a:solidFill>
                  <a:srgbClr val="000000"/>
                </a:solidFill>
                <a:effectLst/>
                <a:latin typeface="Arial" panose="020B0604020202020204" pitchFamily="34" charset="0"/>
                <a:cs typeface="Arial" panose="020B0604020202020204" pitchFamily="34" charset="0"/>
                <a:hlinkClick r:id="rId5"/>
              </a:rPr>
              <a:t>https://theshiftproject.org/en/home/</a:t>
            </a:r>
            <a:r>
              <a:rPr lang="en-GB" sz="2000" i="0" dirty="0">
                <a:solidFill>
                  <a:srgbClr val="000000"/>
                </a:solidFill>
                <a:effectLst/>
                <a:latin typeface="Arial" panose="020B0604020202020204" pitchFamily="34" charset="0"/>
                <a:cs typeface="Arial" panose="020B0604020202020204" pitchFamily="34" charset="0"/>
              </a:rPr>
              <a:t> </a:t>
            </a:r>
          </a:p>
          <a:p>
            <a:pPr lvl="1"/>
            <a:r>
              <a:rPr lang="en-GB" sz="2000" i="0" dirty="0">
                <a:solidFill>
                  <a:srgbClr val="000000"/>
                </a:solidFill>
                <a:effectLst/>
                <a:latin typeface="Arial" panose="020B0604020202020204" pitchFamily="34" charset="0"/>
                <a:cs typeface="Arial" panose="020B0604020202020204" pitchFamily="34" charset="0"/>
              </a:rPr>
              <a:t>Netflix/IEA: Below </a:t>
            </a:r>
            <a:r>
              <a:rPr lang="en-GB" sz="2000" b="1" i="0" dirty="0">
                <a:solidFill>
                  <a:srgbClr val="FF0000"/>
                </a:solidFill>
                <a:effectLst/>
                <a:latin typeface="Arial" panose="020B0604020202020204" pitchFamily="34" charset="0"/>
                <a:cs typeface="Arial" panose="020B0604020202020204" pitchFamily="34" charset="0"/>
              </a:rPr>
              <a:t>100g</a:t>
            </a:r>
            <a:r>
              <a:rPr lang="en-GB" sz="2000" i="0" dirty="0">
                <a:solidFill>
                  <a:srgbClr val="000000"/>
                </a:solidFill>
                <a:effectLst/>
                <a:latin typeface="Arial" panose="020B0604020202020204" pitchFamily="34" charset="0"/>
                <a:cs typeface="Arial" panose="020B0604020202020204" pitchFamily="34" charset="0"/>
              </a:rPr>
              <a:t> CO2e</a:t>
            </a:r>
          </a:p>
          <a:p>
            <a:pPr marL="457200" lvl="1" indent="0">
              <a:buNone/>
            </a:pPr>
            <a:r>
              <a:rPr lang="en-GB" sz="1800" dirty="0">
                <a:solidFill>
                  <a:srgbClr val="000000"/>
                </a:solidFill>
                <a:latin typeface="Arial" panose="020B0604020202020204" pitchFamily="34" charset="0"/>
                <a:cs typeface="Arial" panose="020B0604020202020204" pitchFamily="34" charset="0"/>
                <a:hlinkClick r:id="rId6"/>
              </a:rPr>
              <a:t>https://about.netflix.com/en/news/the-true-climate-impact-of-streaming</a:t>
            </a:r>
            <a:endParaRPr lang="en-GB" sz="2400" dirty="0">
              <a:solidFill>
                <a:srgbClr val="000000"/>
              </a:solidFill>
              <a:latin typeface="Arial" panose="020B0604020202020204" pitchFamily="34" charset="0"/>
              <a:cs typeface="Arial" panose="020B0604020202020204" pitchFamily="34" charset="0"/>
            </a:endParaRPr>
          </a:p>
          <a:p>
            <a:r>
              <a:rPr lang="en-GB" sz="2400" b="0" i="0" u="none" strike="noStrike" kern="1200" dirty="0">
                <a:solidFill>
                  <a:srgbClr val="000000"/>
                </a:solidFill>
                <a:effectLst/>
                <a:latin typeface="Arial" panose="020B0604020202020204" pitchFamily="34" charset="0"/>
                <a:cs typeface="Arial" panose="020B0604020202020204" pitchFamily="34" charset="0"/>
              </a:rPr>
              <a:t>Parcel delivered to your doorstep: ~</a:t>
            </a:r>
            <a:r>
              <a:rPr lang="en-GB" sz="2400" b="1" i="0" u="none" strike="noStrike" kern="1200" dirty="0">
                <a:solidFill>
                  <a:srgbClr val="FF0000"/>
                </a:solidFill>
                <a:effectLst/>
                <a:latin typeface="Arial" panose="020B0604020202020204" pitchFamily="34" charset="0"/>
                <a:cs typeface="Arial" panose="020B0604020202020204" pitchFamily="34" charset="0"/>
              </a:rPr>
              <a:t>500 g</a:t>
            </a:r>
            <a:endParaRPr lang="en-CY" sz="2400" dirty="0">
              <a:latin typeface="Arial" panose="020B0604020202020204" pitchFamily="34" charset="0"/>
              <a:cs typeface="Arial" panose="020B0604020202020204" pitchFamily="34" charset="0"/>
            </a:endParaRPr>
          </a:p>
          <a:p>
            <a:r>
              <a:rPr lang="en-GB" sz="2400" b="0" i="0" u="none" strike="noStrike" kern="1200" dirty="0">
                <a:solidFill>
                  <a:srgbClr val="000000"/>
                </a:solidFill>
                <a:effectLst/>
                <a:latin typeface="Arial" panose="020B0604020202020204" pitchFamily="34" charset="0"/>
                <a:cs typeface="Arial" panose="020B0604020202020204" pitchFamily="34" charset="0"/>
              </a:rPr>
              <a:t>10 km trip by car</a:t>
            </a:r>
            <a:r>
              <a:rPr lang="en-CY" sz="2400" dirty="0">
                <a:latin typeface="Arial" panose="020B0604020202020204" pitchFamily="34" charset="0"/>
                <a:cs typeface="Arial" panose="020B0604020202020204" pitchFamily="34" charset="0"/>
              </a:rPr>
              <a:t>: </a:t>
            </a:r>
            <a:r>
              <a:rPr lang="en-GB" sz="2400" b="0" i="0" u="none" strike="noStrike" kern="1200" dirty="0">
                <a:solidFill>
                  <a:srgbClr val="000000"/>
                </a:solidFill>
                <a:effectLst/>
                <a:latin typeface="Arial" panose="020B0604020202020204" pitchFamily="34" charset="0"/>
                <a:cs typeface="Arial" panose="020B0604020202020204" pitchFamily="34" charset="0"/>
              </a:rPr>
              <a:t>~</a:t>
            </a:r>
            <a:r>
              <a:rPr lang="en-GB" sz="2400" b="1" i="0" u="none" strike="noStrike" kern="1200" dirty="0">
                <a:solidFill>
                  <a:srgbClr val="FF0000"/>
                </a:solidFill>
                <a:effectLst/>
                <a:latin typeface="Arial" panose="020B0604020202020204" pitchFamily="34" charset="0"/>
                <a:cs typeface="Arial" panose="020B0604020202020204" pitchFamily="34" charset="0"/>
              </a:rPr>
              <a:t>1500 g</a:t>
            </a:r>
          </a:p>
          <a:p>
            <a:endParaRPr lang="en-GB" sz="2400" i="0" dirty="0">
              <a:solidFill>
                <a:srgbClr val="000000"/>
              </a:solidFill>
              <a:effectLst/>
              <a:latin typeface="Arial" panose="020B0604020202020204" pitchFamily="34" charset="0"/>
              <a:cs typeface="Arial" panose="020B0604020202020204" pitchFamily="34" charset="0"/>
            </a:endParaRPr>
          </a:p>
        </p:txBody>
      </p:sp>
      <p:pic>
        <p:nvPicPr>
          <p:cNvPr id="1028" name="Picture 4" descr="global energy watchdog">
            <a:extLst>
              <a:ext uri="{FF2B5EF4-FFF2-40B4-BE49-F238E27FC236}">
                <a16:creationId xmlns:a16="http://schemas.microsoft.com/office/drawing/2014/main" id="{42D8AD89-B0FC-D90A-8F8F-BF2F89ADA0B3}"/>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387341" y="1506230"/>
            <a:ext cx="1726385" cy="84436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40F7639-711A-DC71-010B-7BB17D04A48B}"/>
              </a:ext>
            </a:extLst>
          </p:cNvPr>
          <p:cNvSpPr txBox="1"/>
          <p:nvPr/>
        </p:nvSpPr>
        <p:spPr bwMode="auto">
          <a:xfrm rot="1209282">
            <a:off x="4040359" y="4123746"/>
            <a:ext cx="2451186" cy="1323439"/>
          </a:xfrm>
          <a:prstGeom prst="rect">
            <a:avLst/>
          </a:prstGeom>
          <a:noFill/>
          <a:ln>
            <a:solidFill>
              <a:srgbClr val="00355E"/>
            </a:solidFill>
          </a:ln>
          <a:extLst>
            <a:ext uri="{FAA26D3D-D897-4be2-8F04-BA451C77F1D7}">
              <ma14:placeholderFlag xmlns:ma14="http://schemas.microsoft.com/office/mac/drawingml/2011/main" xmlns="" val="1"/>
            </a:ext>
          </a:extLst>
        </p:spPr>
        <p:txBody>
          <a:bodyPr wrap="square">
            <a:spAutoFit/>
          </a:bodyPr>
          <a:lstStyle/>
          <a:p>
            <a:pPr algn="ctr"/>
            <a:r>
              <a:rPr lang="en-GB" sz="2000" b="0" dirty="0">
                <a:solidFill>
                  <a:srgbClr val="000000"/>
                </a:solidFill>
                <a:highlight>
                  <a:srgbClr val="FF0000"/>
                </a:highlight>
                <a:latin typeface="Arial" panose="020B0604020202020204" pitchFamily="34" charset="0"/>
                <a:cs typeface="Arial" panose="020B0604020202020204" pitchFamily="34" charset="0"/>
              </a:rPr>
              <a:t>1g = 2-3 human breaths = 10W LED 1 hour = Boiling 1 teaspoon of water </a:t>
            </a:r>
            <a:endParaRPr lang="en-CY" sz="2000" b="0" dirty="0">
              <a:highlight>
                <a:srgbClr val="FF0000"/>
              </a:highlight>
            </a:endParaRPr>
          </a:p>
        </p:txBody>
      </p:sp>
      <p:sp>
        <p:nvSpPr>
          <p:cNvPr id="6" name="Content Placeholder 10">
            <a:extLst>
              <a:ext uri="{FF2B5EF4-FFF2-40B4-BE49-F238E27FC236}">
                <a16:creationId xmlns:a16="http://schemas.microsoft.com/office/drawing/2014/main" id="{1F8FFBD9-0CDB-5951-0C3D-5A30E9E27C84}"/>
              </a:ext>
            </a:extLst>
          </p:cNvPr>
          <p:cNvSpPr txBox="1">
            <a:spLocks/>
          </p:cNvSpPr>
          <p:nvPr/>
        </p:nvSpPr>
        <p:spPr bwMode="auto">
          <a:xfrm>
            <a:off x="296058" y="5741541"/>
            <a:ext cx="8640960" cy="2232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18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18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sz="2400" kern="0" dirty="0">
                <a:solidFill>
                  <a:srgbClr val="000000"/>
                </a:solidFill>
                <a:latin typeface="Arial" panose="020B0604020202020204" pitchFamily="34" charset="0"/>
                <a:cs typeface="Arial" panose="020B0604020202020204" pitchFamily="34" charset="0"/>
              </a:rPr>
              <a:t>Human Energy / year </a:t>
            </a:r>
            <a:r>
              <a:rPr lang="en-US" sz="2400" b="0" kern="0" dirty="0">
                <a:solidFill>
                  <a:srgbClr val="000000"/>
                </a:solidFill>
                <a:latin typeface="Arial" panose="020B0604020202020204" pitchFamily="34" charset="0"/>
                <a:cs typeface="Arial" panose="020B0604020202020204" pitchFamily="34" charset="0"/>
              </a:rPr>
              <a:t>~ 10000 kWh ~ 5 T CO2 (average) ~ 200 trees ~ round-trip with car around the earth</a:t>
            </a:r>
            <a:endParaRPr lang="en-GB" sz="2400" b="0" kern="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43278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906168-763F-92F7-A08D-06235C355CEB}"/>
              </a:ext>
            </a:extLst>
          </p:cNvPr>
          <p:cNvSpPr>
            <a:spLocks noGrp="1"/>
          </p:cNvSpPr>
          <p:nvPr>
            <p:ph type="title"/>
          </p:nvPr>
        </p:nvSpPr>
        <p:spPr/>
        <p:txBody>
          <a:bodyPr/>
          <a:lstStyle/>
          <a:p>
            <a:r>
              <a:rPr lang="en-CY" dirty="0"/>
              <a:t>Green Software</a:t>
            </a:r>
          </a:p>
        </p:txBody>
      </p:sp>
      <p:sp>
        <p:nvSpPr>
          <p:cNvPr id="7" name="Content Placeholder 6">
            <a:extLst>
              <a:ext uri="{FF2B5EF4-FFF2-40B4-BE49-F238E27FC236}">
                <a16:creationId xmlns:a16="http://schemas.microsoft.com/office/drawing/2014/main" id="{2D0D2601-04B5-4BF2-6A89-E919D34A7510}"/>
              </a:ext>
            </a:extLst>
          </p:cNvPr>
          <p:cNvSpPr>
            <a:spLocks noGrp="1"/>
          </p:cNvSpPr>
          <p:nvPr>
            <p:ph idx="1"/>
          </p:nvPr>
        </p:nvSpPr>
        <p:spPr/>
        <p:txBody>
          <a:bodyPr/>
          <a:lstStyle/>
          <a:p>
            <a:r>
              <a:rPr lang="en-GB" sz="2000" b="1" i="0" dirty="0">
                <a:solidFill>
                  <a:srgbClr val="0D0D0D"/>
                </a:solidFill>
                <a:effectLst/>
                <a:latin typeface="Arial" panose="020B0604020202020204" pitchFamily="34" charset="0"/>
                <a:cs typeface="Arial" panose="020B0604020202020204" pitchFamily="34" charset="0"/>
              </a:rPr>
              <a:t>We need to do more to make our software greener: </a:t>
            </a:r>
          </a:p>
          <a:p>
            <a:pPr lvl="1"/>
            <a:r>
              <a:rPr lang="en-GB" sz="1600" dirty="0">
                <a:solidFill>
                  <a:srgbClr val="0D0D0D"/>
                </a:solidFill>
                <a:latin typeface="Arial" panose="020B0604020202020204" pitchFamily="34" charset="0"/>
                <a:cs typeface="Arial" panose="020B0604020202020204" pitchFamily="34" charset="0"/>
              </a:rPr>
              <a:t>Now: Efficient Algorithms &amp; Code,  Energy Profilers, Optimization, …</a:t>
            </a:r>
          </a:p>
          <a:p>
            <a:pPr marL="457200" lvl="1" indent="0">
              <a:buNone/>
            </a:pPr>
            <a:endParaRPr lang="en-GB" sz="1600" b="1" i="0" dirty="0">
              <a:solidFill>
                <a:srgbClr val="0D0D0D"/>
              </a:solidFill>
              <a:effectLst/>
              <a:latin typeface="Arial" panose="020B0604020202020204" pitchFamily="34" charset="0"/>
              <a:cs typeface="Arial" panose="020B0604020202020204" pitchFamily="34" charset="0"/>
            </a:endParaRPr>
          </a:p>
          <a:p>
            <a:pPr marL="457200" lvl="1" indent="0">
              <a:buNone/>
            </a:pPr>
            <a:endParaRPr lang="en-GB" sz="1600" b="1" i="0" dirty="0">
              <a:solidFill>
                <a:srgbClr val="0D0D0D"/>
              </a:solidFill>
              <a:effectLst/>
              <a:latin typeface="Arial" panose="020B0604020202020204" pitchFamily="34" charset="0"/>
              <a:cs typeface="Arial" panose="020B0604020202020204" pitchFamily="34" charset="0"/>
            </a:endParaRPr>
          </a:p>
          <a:p>
            <a:r>
              <a:rPr lang="en-US" sz="2000" b="1" i="0" dirty="0">
                <a:solidFill>
                  <a:srgbClr val="0D0D0D"/>
                </a:solidFill>
                <a:effectLst/>
                <a:latin typeface="Arial" panose="020B0604020202020204" pitchFamily="34" charset="0"/>
                <a:cs typeface="Arial" panose="020B0604020202020204" pitchFamily="34" charset="0"/>
              </a:rPr>
              <a:t>Tackle Da</a:t>
            </a:r>
            <a:r>
              <a:rPr lang="en-US" sz="2000" b="1" dirty="0">
                <a:solidFill>
                  <a:srgbClr val="0D0D0D"/>
                </a:solidFill>
                <a:latin typeface="Arial" panose="020B0604020202020204" pitchFamily="34" charset="0"/>
                <a:cs typeface="Arial" panose="020B0604020202020204" pitchFamily="34" charset="0"/>
              </a:rPr>
              <a:t>rk Data (60-85% of data!) Issues: </a:t>
            </a:r>
          </a:p>
          <a:p>
            <a:pPr marL="400050" lvl="1" indent="0">
              <a:buNone/>
            </a:pPr>
            <a:r>
              <a:rPr lang="en-GB" sz="1400" b="1" i="0" dirty="0">
                <a:solidFill>
                  <a:srgbClr val="333333"/>
                </a:solidFill>
                <a:effectLst/>
                <a:latin typeface="Helvetica Neue" panose="02000503000000020004" pitchFamily="2" charset="0"/>
              </a:rPr>
              <a:t>"</a:t>
            </a:r>
            <a:r>
              <a:rPr lang="en-GB" sz="1400" b="1" i="0" u="none" strike="noStrike" dirty="0">
                <a:solidFill>
                  <a:srgbClr val="428BCA"/>
                </a:solidFill>
                <a:effectLst/>
                <a:latin typeface="Helvetica Neue" panose="02000503000000020004" pitchFamily="2" charset="0"/>
                <a:hlinkClick r:id="rId2"/>
              </a:rPr>
              <a:t>Continuous Decaying of Telco Big Data with Data Postdiction</a:t>
            </a:r>
            <a:r>
              <a:rPr lang="en-GB" sz="1400" b="1" i="0" dirty="0">
                <a:solidFill>
                  <a:srgbClr val="333333"/>
                </a:solidFill>
                <a:effectLst/>
                <a:latin typeface="Helvetica Neue" panose="02000503000000020004" pitchFamily="2" charset="0"/>
              </a:rPr>
              <a:t>"</a:t>
            </a:r>
            <a:r>
              <a:rPr lang="en-GB" sz="1400" b="0" i="0" dirty="0">
                <a:solidFill>
                  <a:srgbClr val="333333"/>
                </a:solidFill>
                <a:effectLst/>
                <a:latin typeface="Helvetica Neue" panose="02000503000000020004" pitchFamily="2" charset="0"/>
              </a:rPr>
              <a:t>, </a:t>
            </a:r>
            <a:r>
              <a:rPr lang="en-GB" sz="1400" b="0" i="0" dirty="0" err="1">
                <a:solidFill>
                  <a:srgbClr val="333333"/>
                </a:solidFill>
                <a:effectLst/>
                <a:latin typeface="Helvetica Neue" panose="02000503000000020004" pitchFamily="2" charset="0"/>
              </a:rPr>
              <a:t>Constantinos</a:t>
            </a:r>
            <a:r>
              <a:rPr lang="en-GB" sz="1400" b="0" i="0" dirty="0">
                <a:solidFill>
                  <a:srgbClr val="333333"/>
                </a:solidFill>
                <a:effectLst/>
                <a:latin typeface="Helvetica Neue" panose="02000503000000020004" pitchFamily="2" charset="0"/>
              </a:rPr>
              <a:t> Costa, Andreas </a:t>
            </a:r>
            <a:r>
              <a:rPr lang="en-GB" sz="1400" b="0" i="0" dirty="0" err="1">
                <a:solidFill>
                  <a:srgbClr val="333333"/>
                </a:solidFill>
                <a:effectLst/>
                <a:latin typeface="Helvetica Neue" panose="02000503000000020004" pitchFamily="2" charset="0"/>
              </a:rPr>
              <a:t>Charalampous</a:t>
            </a:r>
            <a:r>
              <a:rPr lang="en-GB" sz="1400" b="0" i="0" dirty="0">
                <a:solidFill>
                  <a:srgbClr val="333333"/>
                </a:solidFill>
                <a:effectLst/>
                <a:latin typeface="Helvetica Neue" panose="02000503000000020004" pitchFamily="2" charset="0"/>
              </a:rPr>
              <a:t>, Andreas Konstantinidis, Demetrios Zeinalipour-</a:t>
            </a:r>
            <a:r>
              <a:rPr lang="en-GB" sz="1400" b="0" i="0" dirty="0" err="1">
                <a:solidFill>
                  <a:srgbClr val="333333"/>
                </a:solidFill>
                <a:effectLst/>
                <a:latin typeface="Helvetica Neue" panose="02000503000000020004" pitchFamily="2" charset="0"/>
              </a:rPr>
              <a:t>Yazti</a:t>
            </a:r>
            <a:r>
              <a:rPr lang="en-GB" sz="1400" b="0" i="0" dirty="0">
                <a:solidFill>
                  <a:srgbClr val="333333"/>
                </a:solidFill>
                <a:effectLst/>
                <a:latin typeface="Helvetica Neue" panose="02000503000000020004" pitchFamily="2" charset="0"/>
              </a:rPr>
              <a:t>, Mohamed F. Mokbel, </a:t>
            </a:r>
            <a:r>
              <a:rPr lang="en-GB" sz="1400" b="1" i="1" dirty="0">
                <a:solidFill>
                  <a:srgbClr val="333333"/>
                </a:solidFill>
                <a:effectLst/>
                <a:latin typeface="Helvetica Neue" panose="02000503000000020004" pitchFamily="2" charset="0"/>
              </a:rPr>
              <a:t>International Journal on Advances of Computer Science for Geographic Information Systems</a:t>
            </a:r>
            <a:r>
              <a:rPr lang="en-GB" sz="1400" b="0" i="0" dirty="0">
                <a:solidFill>
                  <a:srgbClr val="333333"/>
                </a:solidFill>
                <a:effectLst/>
                <a:latin typeface="Helvetica Neue" panose="02000503000000020004" pitchFamily="2" charset="0"/>
              </a:rPr>
              <a:t> (</a:t>
            </a:r>
            <a:r>
              <a:rPr lang="en-GB" sz="1400" b="1" i="0" u="none" strike="noStrike" dirty="0">
                <a:solidFill>
                  <a:srgbClr val="428BCA"/>
                </a:solidFill>
                <a:effectLst/>
                <a:latin typeface="Helvetica Neue" panose="02000503000000020004" pitchFamily="2" charset="0"/>
                <a:hlinkClick r:id="rId3"/>
              </a:rPr>
              <a:t>GeoInformatica'19</a:t>
            </a:r>
            <a:r>
              <a:rPr lang="en-GB" sz="1400" b="0" i="0" dirty="0">
                <a:solidFill>
                  <a:srgbClr val="333333"/>
                </a:solidFill>
                <a:effectLst/>
                <a:latin typeface="Helvetica Neue" panose="02000503000000020004" pitchFamily="2" charset="0"/>
              </a:rPr>
              <a:t>), Vol. 23, </a:t>
            </a:r>
            <a:r>
              <a:rPr lang="en-GB" sz="1400" b="0" i="0" dirty="0" err="1">
                <a:solidFill>
                  <a:srgbClr val="333333"/>
                </a:solidFill>
                <a:effectLst/>
                <a:latin typeface="Helvetica Neue" panose="02000503000000020004" pitchFamily="2" charset="0"/>
              </a:rPr>
              <a:t>Iss</a:t>
            </a:r>
            <a:r>
              <a:rPr lang="en-GB" sz="1400" b="0" i="0" dirty="0">
                <a:solidFill>
                  <a:srgbClr val="333333"/>
                </a:solidFill>
                <a:effectLst/>
                <a:latin typeface="Helvetica Neue" panose="02000503000000020004" pitchFamily="2" charset="0"/>
              </a:rPr>
              <a:t>. 4, pp. 25 pages, DOI: </a:t>
            </a:r>
            <a:r>
              <a:rPr lang="en-GB" sz="1400" b="0" i="0" u="none" strike="noStrike" dirty="0">
                <a:solidFill>
                  <a:srgbClr val="428BCA"/>
                </a:solidFill>
                <a:effectLst/>
                <a:latin typeface="Helvetica Neue" panose="02000503000000020004" pitchFamily="2" charset="0"/>
                <a:hlinkClick r:id="rId4"/>
              </a:rPr>
              <a:t>10.1007/s10707-019-00364-z</a:t>
            </a:r>
            <a:r>
              <a:rPr lang="en-GB" sz="1400" b="0" i="0" dirty="0">
                <a:solidFill>
                  <a:srgbClr val="333333"/>
                </a:solidFill>
                <a:effectLst/>
                <a:latin typeface="Helvetica Neue" panose="02000503000000020004" pitchFamily="2" charset="0"/>
              </a:rPr>
              <a:t>, </a:t>
            </a:r>
            <a:r>
              <a:rPr lang="en-GB" sz="1400" b="1" i="0" dirty="0">
                <a:solidFill>
                  <a:srgbClr val="333333"/>
                </a:solidFill>
                <a:effectLst/>
                <a:latin typeface="Helvetica Neue" panose="02000503000000020004" pitchFamily="2" charset="0"/>
              </a:rPr>
              <a:t>2019</a:t>
            </a:r>
            <a:r>
              <a:rPr lang="en-GB" sz="1400" b="0" i="0" dirty="0">
                <a:solidFill>
                  <a:srgbClr val="333333"/>
                </a:solidFill>
                <a:effectLst/>
                <a:latin typeface="Helvetica Neue" panose="02000503000000020004" pitchFamily="2" charset="0"/>
              </a:rPr>
              <a:t>.</a:t>
            </a:r>
            <a:endParaRPr lang="en-GB" sz="1400" b="0" i="0" dirty="0">
              <a:solidFill>
                <a:srgbClr val="0D0D0D"/>
              </a:solidFill>
              <a:effectLst/>
              <a:latin typeface="Arial" panose="020B0604020202020204" pitchFamily="34" charset="0"/>
              <a:cs typeface="Arial" panose="020B0604020202020204" pitchFamily="34" charset="0"/>
            </a:endParaRPr>
          </a:p>
          <a:p>
            <a:r>
              <a:rPr lang="en-GB" sz="2000" b="1" dirty="0">
                <a:solidFill>
                  <a:srgbClr val="0D0D0D"/>
                </a:solidFill>
                <a:latin typeface="Arial" panose="020B0604020202020204" pitchFamily="34" charset="0"/>
                <a:cs typeface="Arial" panose="020B0604020202020204" pitchFamily="34" charset="0"/>
              </a:rPr>
              <a:t>Make ML Software Greener:</a:t>
            </a:r>
            <a:endParaRPr lang="en-GB" sz="2000" b="1" i="0" dirty="0">
              <a:solidFill>
                <a:srgbClr val="0D0D0D"/>
              </a:solidFill>
              <a:effectLst/>
              <a:latin typeface="Arial" panose="020B0604020202020204" pitchFamily="34" charset="0"/>
              <a:cs typeface="Arial" panose="020B0604020202020204" pitchFamily="34" charset="0"/>
            </a:endParaRPr>
          </a:p>
          <a:p>
            <a:pPr lvl="1"/>
            <a:r>
              <a:rPr lang="en-GB" sz="1600" b="1" i="0" dirty="0">
                <a:solidFill>
                  <a:srgbClr val="0D0D0D"/>
                </a:solidFill>
                <a:effectLst/>
                <a:latin typeface="Arial" panose="020B0604020202020204" pitchFamily="34" charset="0"/>
                <a:cs typeface="Arial" panose="020B0604020202020204" pitchFamily="34" charset="0"/>
              </a:rPr>
              <a:t>Trimming training data </a:t>
            </a:r>
            <a:r>
              <a:rPr lang="en-GB" sz="1600" b="0" i="0" dirty="0">
                <a:solidFill>
                  <a:srgbClr val="0D0D0D"/>
                </a:solidFill>
                <a:effectLst/>
                <a:latin typeface="Arial" panose="020B0604020202020204" pitchFamily="34" charset="0"/>
                <a:cs typeface="Arial" panose="020B0604020202020204" pitchFamily="34" charset="0"/>
              </a:rPr>
              <a:t>is one of the major ways to make AI systems greener. </a:t>
            </a:r>
          </a:p>
          <a:p>
            <a:pPr lvl="1"/>
            <a:r>
              <a:rPr lang="en-GB" sz="1600" b="1" i="0" dirty="0">
                <a:solidFill>
                  <a:srgbClr val="0D0D0D"/>
                </a:solidFill>
                <a:effectLst/>
                <a:latin typeface="Arial" panose="020B0604020202020204" pitchFamily="34" charset="0"/>
                <a:cs typeface="Arial" panose="020B0604020202020204" pitchFamily="34" charset="0"/>
              </a:rPr>
              <a:t>Simplify model architecture. </a:t>
            </a:r>
            <a:r>
              <a:rPr lang="en-GB" sz="1600" b="0" i="0" dirty="0">
                <a:solidFill>
                  <a:srgbClr val="0D0D0D"/>
                </a:solidFill>
                <a:effectLst/>
                <a:latin typeface="Arial" panose="020B0604020202020204" pitchFamily="34" charset="0"/>
                <a:cs typeface="Arial" panose="020B0604020202020204" pitchFamily="34" charset="0"/>
              </a:rPr>
              <a:t>This can be done by removing parameters, pruning the number of layers, and picking the best hyperparameters—external model controls—via a tuning strategy that uses the least number of iterations.</a:t>
            </a:r>
            <a:endParaRPr lang="el-GR" sz="1600" b="0" i="0" dirty="0">
              <a:solidFill>
                <a:srgbClr val="0D0D0D"/>
              </a:solidFill>
              <a:effectLst/>
              <a:latin typeface="Arial" panose="020B0604020202020204" pitchFamily="34" charset="0"/>
              <a:cs typeface="Arial" panose="020B0604020202020204" pitchFamily="34" charset="0"/>
            </a:endParaRPr>
          </a:p>
          <a:p>
            <a:pPr lvl="1"/>
            <a:r>
              <a:rPr lang="en-GB" sz="1600" b="1" i="0" dirty="0">
                <a:solidFill>
                  <a:srgbClr val="0D0D0D"/>
                </a:solidFill>
                <a:effectLst/>
                <a:latin typeface="Arial" panose="020B0604020202020204" pitchFamily="34" charset="0"/>
                <a:cs typeface="Arial" panose="020B0604020202020204" pitchFamily="34" charset="0"/>
              </a:rPr>
              <a:t>Employ transfer learning. </a:t>
            </a:r>
            <a:r>
              <a:rPr lang="en-GB" sz="1600" b="0" i="0" dirty="0">
                <a:solidFill>
                  <a:srgbClr val="0D0D0D"/>
                </a:solidFill>
                <a:effectLst/>
                <a:latin typeface="Arial" panose="020B0604020202020204" pitchFamily="34" charset="0"/>
                <a:cs typeface="Arial" panose="020B0604020202020204" pitchFamily="34" charset="0"/>
              </a:rPr>
              <a:t>Transfer learning reuses pretrained models to save on compute time and power.</a:t>
            </a:r>
          </a:p>
          <a:p>
            <a:pPr lvl="2"/>
            <a:r>
              <a:rPr lang="en-GB" sz="1200" b="0" i="0" dirty="0">
                <a:solidFill>
                  <a:srgbClr val="0D0D0D"/>
                </a:solidFill>
                <a:effectLst/>
                <a:latin typeface="Arial" panose="020B0604020202020204" pitchFamily="34" charset="0"/>
                <a:cs typeface="Arial" panose="020B0604020202020204" pitchFamily="34" charset="0"/>
              </a:rPr>
              <a:t>Tools like </a:t>
            </a:r>
            <a:r>
              <a:rPr lang="en-GB" sz="1200" b="1" i="0" dirty="0" err="1">
                <a:solidFill>
                  <a:srgbClr val="FF0000"/>
                </a:solidFill>
                <a:effectLst/>
                <a:latin typeface="Arial" panose="020B0604020202020204" pitchFamily="34" charset="0"/>
                <a:cs typeface="Arial" panose="020B0604020202020204" pitchFamily="34" charset="0"/>
              </a:rPr>
              <a:t>CodeCarbon</a:t>
            </a:r>
            <a:r>
              <a:rPr lang="en-GB" sz="1200" b="0" i="0" dirty="0">
                <a:solidFill>
                  <a:srgbClr val="0D0D0D"/>
                </a:solidFill>
                <a:effectLst/>
                <a:latin typeface="Arial" panose="020B0604020202020204" pitchFamily="34" charset="0"/>
                <a:cs typeface="Arial" panose="020B0604020202020204" pitchFamily="34" charset="0"/>
              </a:rPr>
              <a:t> and </a:t>
            </a:r>
            <a:r>
              <a:rPr lang="en-GB" sz="1200" b="1" i="0" dirty="0">
                <a:solidFill>
                  <a:srgbClr val="FF0000"/>
                </a:solidFill>
                <a:effectLst/>
                <a:latin typeface="Arial" panose="020B0604020202020204" pitchFamily="34" charset="0"/>
                <a:cs typeface="Arial" panose="020B0604020202020204" pitchFamily="34" charset="0"/>
              </a:rPr>
              <a:t>ML CO</a:t>
            </a:r>
            <a:r>
              <a:rPr lang="en-GB" sz="1200" b="1" i="0" baseline="-25000" dirty="0">
                <a:solidFill>
                  <a:srgbClr val="FF0000"/>
                </a:solidFill>
                <a:effectLst/>
                <a:latin typeface="Arial" panose="020B0604020202020204" pitchFamily="34" charset="0"/>
                <a:cs typeface="Arial" panose="020B0604020202020204" pitchFamily="34" charset="0"/>
              </a:rPr>
              <a:t>2 </a:t>
            </a:r>
            <a:r>
              <a:rPr lang="en-GB" sz="1200" b="0" i="0" dirty="0">
                <a:solidFill>
                  <a:srgbClr val="0D0D0D"/>
                </a:solidFill>
                <a:effectLst/>
                <a:latin typeface="Arial" panose="020B0604020202020204" pitchFamily="34" charset="0"/>
                <a:cs typeface="Arial" panose="020B0604020202020204" pitchFamily="34" charset="0"/>
              </a:rPr>
              <a:t>Impact can help estimate the energy usage and CO2 footprint of training</a:t>
            </a:r>
            <a:endParaRPr lang="en-GB" sz="2000" dirty="0">
              <a:latin typeface="Arial" panose="020B0604020202020204" pitchFamily="34" charset="0"/>
              <a:cs typeface="Arial" panose="020B0604020202020204" pitchFamily="34" charset="0"/>
              <a:hlinkClick r:id="rId5"/>
            </a:endParaRPr>
          </a:p>
          <a:p>
            <a:r>
              <a:rPr lang="en-GB" sz="2000" dirty="0">
                <a:latin typeface="Arial" panose="020B0604020202020204" pitchFamily="34" charset="0"/>
                <a:cs typeface="Arial" panose="020B0604020202020204" pitchFamily="34" charset="0"/>
                <a:hlinkClick r:id="rId5"/>
              </a:rPr>
              <a:t>https://spectrum.ieee.org/green-software</a:t>
            </a:r>
            <a:r>
              <a:rPr lang="en-GB" sz="2000" dirty="0">
                <a:latin typeface="Arial" panose="020B0604020202020204" pitchFamily="34" charset="0"/>
                <a:cs typeface="Arial" panose="020B0604020202020204" pitchFamily="34" charset="0"/>
              </a:rPr>
              <a:t> </a:t>
            </a:r>
          </a:p>
          <a:p>
            <a:r>
              <a:rPr lang="en-GB" sz="1600" dirty="0"/>
              <a:t>Z. Xu, S. Ren and O. Rana, "Editorial," in </a:t>
            </a:r>
            <a:r>
              <a:rPr lang="en-GB" sz="1600" i="1" dirty="0"/>
              <a:t>IEEE Transactions on Sustainable Computing</a:t>
            </a:r>
            <a:r>
              <a:rPr lang="en-GB" sz="1600" dirty="0"/>
              <a:t>, vol. 9, no. 3, pp. 234-235, May-June 2024, </a:t>
            </a:r>
            <a:r>
              <a:rPr lang="en-GB" sz="1600" dirty="0" err="1"/>
              <a:t>doi</a:t>
            </a:r>
            <a:r>
              <a:rPr lang="en-GB" sz="1600" dirty="0"/>
              <a:t>: 10.1109/TSUSC.2023.3336230.</a:t>
            </a:r>
            <a:endParaRPr lang="en-CY" sz="1200" dirty="0">
              <a:latin typeface="Arial" panose="020B0604020202020204" pitchFamily="34" charset="0"/>
              <a:cs typeface="Arial" panose="020B0604020202020204" pitchFamily="34" charset="0"/>
            </a:endParaRPr>
          </a:p>
          <a:p>
            <a:endParaRPr lang="en-CY" sz="2000"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4E0444C7-18CA-1D86-85DC-F1CECEF6FFF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063575" y="115962"/>
            <a:ext cx="2080425" cy="1152798"/>
          </a:xfrm>
          <a:prstGeom prst="rect">
            <a:avLst/>
          </a:prstGeom>
        </p:spPr>
      </p:pic>
      <p:pic>
        <p:nvPicPr>
          <p:cNvPr id="4" name="Content Placeholder 3">
            <a:extLst>
              <a:ext uri="{FF2B5EF4-FFF2-40B4-BE49-F238E27FC236}">
                <a16:creationId xmlns:a16="http://schemas.microsoft.com/office/drawing/2014/main" id="{E28F7811-5467-0115-C0E2-BA22AD4E083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bwMode="auto">
          <a:xfrm>
            <a:off x="7063574" y="1329480"/>
            <a:ext cx="2080425" cy="1235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Tree>
    <p:extLst>
      <p:ext uri="{BB962C8B-B14F-4D97-AF65-F5344CB8AC3E}">
        <p14:creationId xmlns:p14="http://schemas.microsoft.com/office/powerpoint/2010/main" val="689166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11" end="1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C26274B-CD97-BF8F-C088-6C6FA4B68044}"/>
              </a:ext>
            </a:extLst>
          </p:cNvPr>
          <p:cNvSpPr/>
          <p:nvPr/>
        </p:nvSpPr>
        <p:spPr>
          <a:xfrm>
            <a:off x="528144" y="1052736"/>
            <a:ext cx="8087711" cy="461665"/>
          </a:xfrm>
          <a:prstGeom prst="rect">
            <a:avLst/>
          </a:prstGeom>
        </p:spPr>
        <p:txBody>
          <a:bodyPr wrap="square">
            <a:spAutoFit/>
          </a:bodyPr>
          <a:lstStyle/>
          <a:p>
            <a:endParaRPr lang="en-CY" sz="2400" dirty="0"/>
          </a:p>
        </p:txBody>
      </p:sp>
      <p:sp>
        <p:nvSpPr>
          <p:cNvPr id="9" name="Rectangle 8">
            <a:extLst>
              <a:ext uri="{FF2B5EF4-FFF2-40B4-BE49-F238E27FC236}">
                <a16:creationId xmlns:a16="http://schemas.microsoft.com/office/drawing/2014/main" id="{78AE25E8-8B80-F660-C29D-E1B90810A037}"/>
              </a:ext>
            </a:extLst>
          </p:cNvPr>
          <p:cNvSpPr/>
          <p:nvPr/>
        </p:nvSpPr>
        <p:spPr>
          <a:xfrm>
            <a:off x="341588" y="2561180"/>
            <a:ext cx="5814588" cy="4154984"/>
          </a:xfrm>
          <a:prstGeom prst="rect">
            <a:avLst/>
          </a:prstGeom>
        </p:spPr>
        <p:txBody>
          <a:bodyPr wrap="square">
            <a:spAutoFit/>
          </a:bodyPr>
          <a:lstStyle/>
          <a:p>
            <a:pPr marL="342900" indent="-342900">
              <a:buFont typeface="Arial" panose="020B0604020202020204" pitchFamily="34" charset="0"/>
              <a:buChar char="•"/>
            </a:pPr>
            <a:r>
              <a:rPr lang="en-GB" sz="2400" b="1" dirty="0">
                <a:solidFill>
                  <a:srgbClr val="202124"/>
                </a:solidFill>
                <a:latin typeface="arial" panose="020B0604020202020204" pitchFamily="34" charset="0"/>
              </a:rPr>
              <a:t>Distributed Production setting </a:t>
            </a:r>
            <a:r>
              <a:rPr lang="en-GB" sz="2400" dirty="0">
                <a:solidFill>
                  <a:srgbClr val="202124"/>
                </a:solidFill>
                <a:latin typeface="arial" panose="020B0604020202020204" pitchFamily="34" charset="0"/>
              </a:rPr>
              <a:t>of </a:t>
            </a:r>
            <a:r>
              <a:rPr lang="en-GB" sz="2400" b="0" dirty="0">
                <a:solidFill>
                  <a:srgbClr val="202124"/>
                </a:solidFill>
                <a:latin typeface="arial" panose="020B0604020202020204" pitchFamily="34" charset="0"/>
              </a:rPr>
              <a:t>Prosumers (Producers + Consumers)</a:t>
            </a:r>
          </a:p>
          <a:p>
            <a:endParaRPr lang="en-GB" sz="2400" b="1" dirty="0">
              <a:solidFill>
                <a:srgbClr val="202124"/>
              </a:solidFill>
              <a:latin typeface="arial" panose="020B0604020202020204" pitchFamily="34" charset="0"/>
            </a:endParaRPr>
          </a:p>
          <a:p>
            <a:r>
              <a:rPr lang="en-GB" sz="2400" b="1" dirty="0">
                <a:solidFill>
                  <a:srgbClr val="202124"/>
                </a:solidFill>
                <a:latin typeface="arial" panose="020B0604020202020204" pitchFamily="34" charset="0"/>
              </a:rPr>
              <a:t>Why Self Consumption?</a:t>
            </a:r>
          </a:p>
          <a:p>
            <a:r>
              <a:rPr lang="en-GB" sz="2400" b="1" dirty="0">
                <a:solidFill>
                  <a:srgbClr val="FF0000"/>
                </a:solidFill>
                <a:latin typeface="arial" panose="020B0604020202020204" pitchFamily="34" charset="0"/>
              </a:rPr>
              <a:t>=&gt; Minimize Import of (dirty) Energy from the Grid</a:t>
            </a:r>
          </a:p>
          <a:p>
            <a:r>
              <a:rPr lang="en-GB" sz="2400" b="1" dirty="0">
                <a:solidFill>
                  <a:srgbClr val="00B050"/>
                </a:solidFill>
                <a:latin typeface="arial" panose="020B0604020202020204" pitchFamily="34" charset="0"/>
              </a:rPr>
              <a:t>=&gt; Minimize CO2 Consumption</a:t>
            </a:r>
          </a:p>
          <a:p>
            <a:endParaRPr lang="en-GB" sz="2400" b="1" dirty="0">
              <a:solidFill>
                <a:srgbClr val="202124"/>
              </a:solidFill>
              <a:latin typeface="arial" panose="020B0604020202020204" pitchFamily="34" charset="0"/>
            </a:endParaRPr>
          </a:p>
          <a:p>
            <a:r>
              <a:rPr lang="en-GB" sz="2400" b="1" dirty="0">
                <a:solidFill>
                  <a:srgbClr val="202124"/>
                </a:solidFill>
                <a:latin typeface="arial" panose="020B0604020202020204" pitchFamily="34" charset="0"/>
              </a:rPr>
              <a:t>Problem:</a:t>
            </a:r>
          </a:p>
          <a:p>
            <a:r>
              <a:rPr lang="en-GB" sz="2400" dirty="0">
                <a:solidFill>
                  <a:schemeClr val="tx1"/>
                </a:solidFill>
                <a:latin typeface="arial" panose="020B0604020202020204" pitchFamily="34" charset="0"/>
              </a:rPr>
              <a:t>- Alignment of Consumption with Production patterns…</a:t>
            </a:r>
            <a:endParaRPr lang="en-CY" sz="2400" dirty="0">
              <a:solidFill>
                <a:schemeClr val="tx1"/>
              </a:solidFill>
            </a:endParaRPr>
          </a:p>
        </p:txBody>
      </p:sp>
      <p:sp>
        <p:nvSpPr>
          <p:cNvPr id="10" name="TextBox 9">
            <a:extLst>
              <a:ext uri="{FF2B5EF4-FFF2-40B4-BE49-F238E27FC236}">
                <a16:creationId xmlns:a16="http://schemas.microsoft.com/office/drawing/2014/main" id="{F8448C11-3159-5122-7519-8D54159E8263}"/>
              </a:ext>
            </a:extLst>
          </p:cNvPr>
          <p:cNvSpPr txBox="1"/>
          <p:nvPr/>
        </p:nvSpPr>
        <p:spPr>
          <a:xfrm>
            <a:off x="-1629103" y="189186"/>
            <a:ext cx="184731" cy="307777"/>
          </a:xfrm>
          <a:prstGeom prst="rect">
            <a:avLst/>
          </a:prstGeom>
          <a:noFill/>
        </p:spPr>
        <p:txBody>
          <a:bodyPr wrap="none" rtlCol="0">
            <a:spAutoFit/>
          </a:bodyPr>
          <a:lstStyle/>
          <a:p>
            <a:endParaRPr lang="en-CY"/>
          </a:p>
        </p:txBody>
      </p:sp>
      <p:sp>
        <p:nvSpPr>
          <p:cNvPr id="3" name="Title 2">
            <a:extLst>
              <a:ext uri="{FF2B5EF4-FFF2-40B4-BE49-F238E27FC236}">
                <a16:creationId xmlns:a16="http://schemas.microsoft.com/office/drawing/2014/main" id="{24926C4E-0F86-DA38-8B60-C924ADD493DB}"/>
              </a:ext>
            </a:extLst>
          </p:cNvPr>
          <p:cNvSpPr>
            <a:spLocks noGrp="1"/>
          </p:cNvSpPr>
          <p:nvPr>
            <p:ph type="title"/>
          </p:nvPr>
        </p:nvSpPr>
        <p:spPr>
          <a:xfrm>
            <a:off x="251520" y="274638"/>
            <a:ext cx="8712968" cy="633412"/>
          </a:xfrm>
        </p:spPr>
        <p:txBody>
          <a:bodyPr/>
          <a:lstStyle/>
          <a:p>
            <a:pPr algn="ctr">
              <a:lnSpc>
                <a:spcPct val="100000"/>
              </a:lnSpc>
            </a:pPr>
            <a:r>
              <a:rPr lang="en-US" sz="4000" b="0" strike="noStrike" spc="-1" dirty="0">
                <a:latin typeface="Arial"/>
              </a:rPr>
              <a:t>Renewable Self-Consumption</a:t>
            </a:r>
          </a:p>
        </p:txBody>
      </p:sp>
      <p:pic>
        <p:nvPicPr>
          <p:cNvPr id="7" name="Picture 6">
            <a:extLst>
              <a:ext uri="{FF2B5EF4-FFF2-40B4-BE49-F238E27FC236}">
                <a16:creationId xmlns:a16="http://schemas.microsoft.com/office/drawing/2014/main" id="{2B590A3C-D0C0-8381-DC12-F55BF9D5B23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94149" y="4200049"/>
            <a:ext cx="3214585" cy="2053809"/>
          </a:xfrm>
          <a:prstGeom prst="rect">
            <a:avLst/>
          </a:prstGeom>
        </p:spPr>
      </p:pic>
      <p:sp>
        <p:nvSpPr>
          <p:cNvPr id="11" name="TextBox 10">
            <a:extLst>
              <a:ext uri="{FF2B5EF4-FFF2-40B4-BE49-F238E27FC236}">
                <a16:creationId xmlns:a16="http://schemas.microsoft.com/office/drawing/2014/main" id="{B7B4E0F5-3FBD-DD65-8175-7687D8F7AA6D}"/>
              </a:ext>
            </a:extLst>
          </p:cNvPr>
          <p:cNvSpPr txBox="1"/>
          <p:nvPr/>
        </p:nvSpPr>
        <p:spPr bwMode="auto">
          <a:xfrm>
            <a:off x="371292" y="1114008"/>
            <a:ext cx="8593196" cy="1384995"/>
          </a:xfrm>
          <a:prstGeom prst="rect">
            <a:avLst/>
          </a:prstGeom>
          <a:solidFill>
            <a:schemeClr val="accent1">
              <a:alpha val="75303"/>
            </a:schemeClr>
          </a:solidFill>
          <a:ln>
            <a:solidFill>
              <a:srgbClr val="00355E"/>
            </a:solidFill>
          </a:ln>
          <a:extLs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spAutoFit/>
          </a:bodyPr>
          <a:lstStyle/>
          <a:p>
            <a:r>
              <a:rPr lang="en-GB" sz="2800" b="0" dirty="0">
                <a:solidFill>
                  <a:srgbClr val="202124"/>
                </a:solidFill>
                <a:latin typeface="arial" panose="020B0604020202020204" pitchFamily="34" charset="0"/>
              </a:rPr>
              <a:t>Renewable Self-Consumption is the act of using </a:t>
            </a:r>
            <a:r>
              <a:rPr lang="en-GB" sz="2800" dirty="0">
                <a:solidFill>
                  <a:srgbClr val="202124"/>
                </a:solidFill>
                <a:latin typeface="arial" panose="020B0604020202020204" pitchFamily="34" charset="0"/>
              </a:rPr>
              <a:t>self-produced</a:t>
            </a:r>
            <a:r>
              <a:rPr lang="en-GB" sz="2800" b="0" dirty="0">
                <a:solidFill>
                  <a:srgbClr val="202124"/>
                </a:solidFill>
                <a:latin typeface="arial" panose="020B0604020202020204" pitchFamily="34" charset="0"/>
              </a:rPr>
              <a:t> </a:t>
            </a:r>
            <a:r>
              <a:rPr lang="en-GB" sz="2800" dirty="0">
                <a:solidFill>
                  <a:srgbClr val="202124"/>
                </a:solidFill>
                <a:latin typeface="arial" panose="020B0604020202020204" pitchFamily="34" charset="0"/>
              </a:rPr>
              <a:t>renewable energ</a:t>
            </a:r>
            <a:r>
              <a:rPr lang="en-GB" sz="2800" b="0" dirty="0">
                <a:solidFill>
                  <a:srgbClr val="202124"/>
                </a:solidFill>
                <a:latin typeface="arial" panose="020B0604020202020204" pitchFamily="34" charset="0"/>
              </a:rPr>
              <a:t>y at the time it is available. </a:t>
            </a:r>
            <a:endParaRPr lang="en-CY" sz="2800" b="0" dirty="0"/>
          </a:p>
        </p:txBody>
      </p:sp>
      <p:sp>
        <p:nvSpPr>
          <p:cNvPr id="13" name="TextBox 12">
            <a:extLst>
              <a:ext uri="{FF2B5EF4-FFF2-40B4-BE49-F238E27FC236}">
                <a16:creationId xmlns:a16="http://schemas.microsoft.com/office/drawing/2014/main" id="{776F4D61-FD1D-3285-5CA1-8B5BEA98D564}"/>
              </a:ext>
            </a:extLst>
          </p:cNvPr>
          <p:cNvSpPr txBox="1"/>
          <p:nvPr/>
        </p:nvSpPr>
        <p:spPr bwMode="auto">
          <a:xfrm>
            <a:off x="5894149" y="2657951"/>
            <a:ext cx="2984408" cy="1323439"/>
          </a:xfrm>
          <a:prstGeom prst="rect">
            <a:avLst/>
          </a:prstGeom>
          <a:noFill/>
          <a:ln>
            <a:noFill/>
          </a:ln>
          <a:extLst>
            <a:ext uri="{FAA26D3D-D897-4be2-8F04-BA451C77F1D7}">
              <ma14:placeholderFlag xmlns:ma14="http://schemas.microsoft.com/office/mac/drawingml/2011/main" xmlns="" val="1"/>
            </a:ext>
          </a:extLst>
        </p:spPr>
        <p:txBody>
          <a:bodyPr wrap="square">
            <a:spAutoFit/>
          </a:bodyPr>
          <a:lstStyle/>
          <a:p>
            <a:pPr algn="ctr" defTabSz="685800"/>
            <a:r>
              <a:rPr lang="en-US" sz="2000" b="0" i="1" dirty="0"/>
              <a:t>How can we fit the operations of</a:t>
            </a:r>
          </a:p>
          <a:p>
            <a:pPr algn="ctr" defTabSz="685800"/>
            <a:r>
              <a:rPr lang="en-US" sz="2000" b="0" i="1" dirty="0"/>
              <a:t>devices under the solar production curve?</a:t>
            </a:r>
          </a:p>
        </p:txBody>
      </p:sp>
    </p:spTree>
    <p:extLst>
      <p:ext uri="{BB962C8B-B14F-4D97-AF65-F5344CB8AC3E}">
        <p14:creationId xmlns:p14="http://schemas.microsoft.com/office/powerpoint/2010/main" val="3589385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144516-FEFC-BA60-EA46-9357BB44B30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77165" y="2145252"/>
            <a:ext cx="2542099" cy="2969172"/>
          </a:xfrm>
          <a:prstGeom prst="rect">
            <a:avLst/>
          </a:prstGeom>
        </p:spPr>
      </p:pic>
      <p:pic>
        <p:nvPicPr>
          <p:cNvPr id="6" name="Picture 5">
            <a:extLst>
              <a:ext uri="{FF2B5EF4-FFF2-40B4-BE49-F238E27FC236}">
                <a16:creationId xmlns:a16="http://schemas.microsoft.com/office/drawing/2014/main" id="{E9012B40-4395-D1F8-2AA8-AF6DB6963BA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44208" y="2145252"/>
            <a:ext cx="2321947" cy="2967772"/>
          </a:xfrm>
          <a:prstGeom prst="rect">
            <a:avLst/>
          </a:prstGeom>
        </p:spPr>
      </p:pic>
      <p:sp>
        <p:nvSpPr>
          <p:cNvPr id="7" name="TextBox 6">
            <a:extLst>
              <a:ext uri="{FF2B5EF4-FFF2-40B4-BE49-F238E27FC236}">
                <a16:creationId xmlns:a16="http://schemas.microsoft.com/office/drawing/2014/main" id="{00DBE161-7C05-5AB5-47A4-2FE83A7878AE}"/>
              </a:ext>
            </a:extLst>
          </p:cNvPr>
          <p:cNvSpPr txBox="1"/>
          <p:nvPr/>
        </p:nvSpPr>
        <p:spPr>
          <a:xfrm>
            <a:off x="6840627" y="5201712"/>
            <a:ext cx="1156138" cy="584775"/>
          </a:xfrm>
          <a:prstGeom prst="rect">
            <a:avLst/>
          </a:prstGeom>
          <a:noFill/>
        </p:spPr>
        <p:txBody>
          <a:bodyPr wrap="square" rtlCol="0">
            <a:spAutoFit/>
          </a:bodyPr>
          <a:lstStyle/>
          <a:p>
            <a:pPr algn="ctr"/>
            <a:r>
              <a:rPr lang="en-CY" sz="3200" dirty="0"/>
              <a:t>73%</a:t>
            </a:r>
          </a:p>
        </p:txBody>
      </p:sp>
      <p:sp>
        <p:nvSpPr>
          <p:cNvPr id="8" name="TextBox 7">
            <a:extLst>
              <a:ext uri="{FF2B5EF4-FFF2-40B4-BE49-F238E27FC236}">
                <a16:creationId xmlns:a16="http://schemas.microsoft.com/office/drawing/2014/main" id="{87CDC9A2-9069-4B9D-3808-99D2AD69412E}"/>
              </a:ext>
            </a:extLst>
          </p:cNvPr>
          <p:cNvSpPr txBox="1"/>
          <p:nvPr/>
        </p:nvSpPr>
        <p:spPr>
          <a:xfrm>
            <a:off x="4186062" y="5201713"/>
            <a:ext cx="1156138" cy="584775"/>
          </a:xfrm>
          <a:prstGeom prst="rect">
            <a:avLst/>
          </a:prstGeom>
          <a:noFill/>
        </p:spPr>
        <p:txBody>
          <a:bodyPr wrap="square" rtlCol="0">
            <a:spAutoFit/>
          </a:bodyPr>
          <a:lstStyle/>
          <a:p>
            <a:pPr algn="ctr"/>
            <a:r>
              <a:rPr lang="en-CY" sz="3200" dirty="0"/>
              <a:t>49%</a:t>
            </a:r>
          </a:p>
        </p:txBody>
      </p:sp>
      <p:pic>
        <p:nvPicPr>
          <p:cNvPr id="9" name="Picture 8">
            <a:extLst>
              <a:ext uri="{FF2B5EF4-FFF2-40B4-BE49-F238E27FC236}">
                <a16:creationId xmlns:a16="http://schemas.microsoft.com/office/drawing/2014/main" id="{BE21EC19-184C-C4AB-5B99-0F74E90DC32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6972" y="2052293"/>
            <a:ext cx="2690999" cy="3171790"/>
          </a:xfrm>
          <a:prstGeom prst="rect">
            <a:avLst/>
          </a:prstGeom>
        </p:spPr>
      </p:pic>
      <p:sp>
        <p:nvSpPr>
          <p:cNvPr id="10" name="TextBox 9">
            <a:extLst>
              <a:ext uri="{FF2B5EF4-FFF2-40B4-BE49-F238E27FC236}">
                <a16:creationId xmlns:a16="http://schemas.microsoft.com/office/drawing/2014/main" id="{D17CC26E-E061-E906-2477-DB103D27EF69}"/>
              </a:ext>
            </a:extLst>
          </p:cNvPr>
          <p:cNvSpPr txBox="1"/>
          <p:nvPr/>
        </p:nvSpPr>
        <p:spPr>
          <a:xfrm>
            <a:off x="1174848" y="5222682"/>
            <a:ext cx="1156138" cy="584775"/>
          </a:xfrm>
          <a:prstGeom prst="rect">
            <a:avLst/>
          </a:prstGeom>
          <a:noFill/>
        </p:spPr>
        <p:txBody>
          <a:bodyPr wrap="square" rtlCol="0">
            <a:spAutoFit/>
          </a:bodyPr>
          <a:lstStyle/>
          <a:p>
            <a:pPr algn="ctr"/>
            <a:r>
              <a:rPr lang="en-CY" sz="3200" dirty="0"/>
              <a:t>12%</a:t>
            </a:r>
          </a:p>
        </p:txBody>
      </p:sp>
      <p:sp>
        <p:nvSpPr>
          <p:cNvPr id="11" name="Rectangle 10">
            <a:extLst>
              <a:ext uri="{FF2B5EF4-FFF2-40B4-BE49-F238E27FC236}">
                <a16:creationId xmlns:a16="http://schemas.microsoft.com/office/drawing/2014/main" id="{058077B2-241D-2CF3-9FD3-EEDA54E14578}"/>
              </a:ext>
            </a:extLst>
          </p:cNvPr>
          <p:cNvSpPr/>
          <p:nvPr/>
        </p:nvSpPr>
        <p:spPr>
          <a:xfrm>
            <a:off x="215516" y="899521"/>
            <a:ext cx="8712968" cy="954107"/>
          </a:xfrm>
          <a:prstGeom prst="rect">
            <a:avLst/>
          </a:prstGeom>
        </p:spPr>
        <p:txBody>
          <a:bodyPr wrap="square">
            <a:spAutoFit/>
          </a:bodyPr>
          <a:lstStyle/>
          <a:p>
            <a:pPr algn="ctr"/>
            <a:r>
              <a:rPr lang="en-GB" sz="2800" dirty="0">
                <a:solidFill>
                  <a:schemeClr val="tx1"/>
                </a:solidFill>
                <a:latin typeface="arial" panose="020B0604020202020204" pitchFamily="34" charset="0"/>
              </a:rPr>
              <a:t>Alignment</a:t>
            </a:r>
            <a:r>
              <a:rPr lang="en-GB" sz="2800" b="0" dirty="0">
                <a:solidFill>
                  <a:schemeClr val="tx1"/>
                </a:solidFill>
                <a:latin typeface="arial" panose="020B0604020202020204" pitchFamily="34" charset="0"/>
              </a:rPr>
              <a:t> of Consumption with Production patterns. </a:t>
            </a:r>
          </a:p>
          <a:p>
            <a:pPr algn="ctr"/>
            <a:r>
              <a:rPr lang="en-GB" sz="2800" b="0" dirty="0">
                <a:solidFill>
                  <a:schemeClr val="tx1"/>
                </a:solidFill>
                <a:latin typeface="arial" panose="020B0604020202020204" pitchFamily="34" charset="0"/>
              </a:rPr>
              <a:t>Laborious task that calls for automation!</a:t>
            </a:r>
            <a:endParaRPr lang="en-CY" sz="2800" b="0" dirty="0"/>
          </a:p>
        </p:txBody>
      </p:sp>
      <p:sp>
        <p:nvSpPr>
          <p:cNvPr id="4" name="Title 2">
            <a:extLst>
              <a:ext uri="{FF2B5EF4-FFF2-40B4-BE49-F238E27FC236}">
                <a16:creationId xmlns:a16="http://schemas.microsoft.com/office/drawing/2014/main" id="{33E8EEA4-A43C-76D8-3F9B-7E8C00B7D3F8}"/>
              </a:ext>
            </a:extLst>
          </p:cNvPr>
          <p:cNvSpPr>
            <a:spLocks noGrp="1"/>
          </p:cNvSpPr>
          <p:nvPr>
            <p:ph type="title"/>
          </p:nvPr>
        </p:nvSpPr>
        <p:spPr>
          <a:xfrm>
            <a:off x="215516" y="266109"/>
            <a:ext cx="8712968" cy="633412"/>
          </a:xfrm>
        </p:spPr>
        <p:txBody>
          <a:bodyPr/>
          <a:lstStyle/>
          <a:p>
            <a:pPr algn="ctr">
              <a:lnSpc>
                <a:spcPct val="100000"/>
              </a:lnSpc>
            </a:pPr>
            <a:r>
              <a:rPr lang="en-US" sz="4000" b="0" strike="noStrike" spc="-1" dirty="0">
                <a:latin typeface="Arial"/>
              </a:rPr>
              <a:t>Self-Consumption Example</a:t>
            </a:r>
          </a:p>
        </p:txBody>
      </p:sp>
      <p:sp>
        <p:nvSpPr>
          <p:cNvPr id="12" name="Rectangle 11">
            <a:extLst>
              <a:ext uri="{FF2B5EF4-FFF2-40B4-BE49-F238E27FC236}">
                <a16:creationId xmlns:a16="http://schemas.microsoft.com/office/drawing/2014/main" id="{3028A3AD-95F2-AB9A-9646-1FD37F281D14}"/>
              </a:ext>
            </a:extLst>
          </p:cNvPr>
          <p:cNvSpPr/>
          <p:nvPr/>
        </p:nvSpPr>
        <p:spPr>
          <a:xfrm>
            <a:off x="215516" y="5758591"/>
            <a:ext cx="8376385" cy="600164"/>
          </a:xfrm>
          <a:prstGeom prst="rect">
            <a:avLst/>
          </a:prstGeom>
        </p:spPr>
        <p:txBody>
          <a:bodyPr wrap="square">
            <a:spAutoFit/>
          </a:bodyPr>
          <a:lstStyle/>
          <a:p>
            <a:r>
              <a:rPr lang="en-GB" sz="1100" b="0" dirty="0"/>
              <a:t>[J28] "</a:t>
            </a:r>
            <a:r>
              <a:rPr lang="en-GB" sz="1100" b="0" dirty="0">
                <a:hlinkClick r:id="rId5"/>
              </a:rPr>
              <a:t>Green Planning Systems for Self-Consumption of Renewable Energy</a:t>
            </a:r>
            <a:r>
              <a:rPr lang="en-GB" sz="1100" b="0" dirty="0"/>
              <a:t>", </a:t>
            </a:r>
            <a:r>
              <a:rPr lang="en-GB" sz="1100" b="0" dirty="0" err="1"/>
              <a:t>Soteris</a:t>
            </a:r>
            <a:r>
              <a:rPr lang="en-GB" sz="1100" b="0" dirty="0"/>
              <a:t> Constantinou, Andreas Konstantinidis and Demetrios </a:t>
            </a:r>
            <a:r>
              <a:rPr lang="en-GB" sz="1100" b="0" dirty="0" err="1"/>
              <a:t>Zeinalipour-Yazti</a:t>
            </a:r>
            <a:r>
              <a:rPr lang="en-GB" sz="1100" b="0" dirty="0"/>
              <a:t> </a:t>
            </a:r>
            <a:r>
              <a:rPr lang="en-GB" sz="1100" b="0" i="1" dirty="0"/>
              <a:t>IEEE Internet Computing</a:t>
            </a:r>
            <a:r>
              <a:rPr lang="en-GB" sz="1100" b="0" dirty="0"/>
              <a:t> (</a:t>
            </a:r>
            <a:r>
              <a:rPr lang="en-GB" sz="1100" b="0" dirty="0">
                <a:hlinkClick r:id="rId6"/>
              </a:rPr>
              <a:t>IC '22</a:t>
            </a:r>
            <a:r>
              <a:rPr lang="en-GB" sz="1100" b="0" dirty="0"/>
              <a:t>), IEEE Computer Society, Volume , Pages: 7 pages, Los Alamitos, CA, USA, 2022. </a:t>
            </a:r>
          </a:p>
        </p:txBody>
      </p:sp>
      <p:sp>
        <p:nvSpPr>
          <p:cNvPr id="13" name="TextBox 12">
            <a:extLst>
              <a:ext uri="{FF2B5EF4-FFF2-40B4-BE49-F238E27FC236}">
                <a16:creationId xmlns:a16="http://schemas.microsoft.com/office/drawing/2014/main" id="{69DF4571-70A4-6973-6388-5702427D915F}"/>
              </a:ext>
            </a:extLst>
          </p:cNvPr>
          <p:cNvSpPr txBox="1"/>
          <p:nvPr/>
        </p:nvSpPr>
        <p:spPr>
          <a:xfrm>
            <a:off x="5981333" y="2322785"/>
            <a:ext cx="3247695" cy="646331"/>
          </a:xfrm>
          <a:prstGeom prst="rect">
            <a:avLst/>
          </a:prstGeom>
          <a:noFill/>
        </p:spPr>
        <p:txBody>
          <a:bodyPr wrap="square" rtlCol="0">
            <a:spAutoFit/>
          </a:bodyPr>
          <a:lstStyle/>
          <a:p>
            <a:pPr algn="ctr"/>
            <a:r>
              <a:rPr lang="en-CY" sz="3600" b="1" dirty="0">
                <a:solidFill>
                  <a:srgbClr val="00B050"/>
                </a:solidFill>
                <a:sym typeface="Wingdings" pitchFamily="2" charset="2"/>
              </a:rPr>
              <a:t></a:t>
            </a:r>
            <a:endParaRPr lang="en-CY" sz="3600" b="1" dirty="0">
              <a:solidFill>
                <a:srgbClr val="00B050"/>
              </a:solidFill>
            </a:endParaRPr>
          </a:p>
        </p:txBody>
      </p:sp>
      <p:sp>
        <p:nvSpPr>
          <p:cNvPr id="17" name="TextBox 16">
            <a:extLst>
              <a:ext uri="{FF2B5EF4-FFF2-40B4-BE49-F238E27FC236}">
                <a16:creationId xmlns:a16="http://schemas.microsoft.com/office/drawing/2014/main" id="{78A6153D-E254-826C-0D96-B1EE6BFF51B9}"/>
              </a:ext>
            </a:extLst>
          </p:cNvPr>
          <p:cNvSpPr txBox="1"/>
          <p:nvPr/>
        </p:nvSpPr>
        <p:spPr bwMode="auto">
          <a:xfrm>
            <a:off x="1592801" y="2359559"/>
            <a:ext cx="679339" cy="646331"/>
          </a:xfrm>
          <a:prstGeom prst="rect">
            <a:avLst/>
          </a:prstGeom>
          <a:noFill/>
          <a:ln>
            <a:noFill/>
          </a:ln>
          <a:extLst>
            <a:ext uri="{FAA26D3D-D897-4be2-8F04-BA451C77F1D7}">
              <ma14:placeholderFlag xmlns:ma14="http://schemas.microsoft.com/office/mac/drawingml/2011/main" xmlns="" val="1"/>
            </a:ext>
          </a:extLst>
        </p:spPr>
        <p:txBody>
          <a:bodyPr wrap="square">
            <a:spAutoFit/>
          </a:bodyPr>
          <a:lstStyle/>
          <a:p>
            <a:r>
              <a:rPr lang="en-CY" sz="3600" b="1" dirty="0">
                <a:solidFill>
                  <a:srgbClr val="FF0000"/>
                </a:solidFill>
                <a:sym typeface="Wingdings" pitchFamily="2" charset="2"/>
              </a:rPr>
              <a:t> </a:t>
            </a:r>
            <a:endParaRPr lang="en-CY" dirty="0"/>
          </a:p>
        </p:txBody>
      </p:sp>
    </p:spTree>
    <p:extLst>
      <p:ext uri="{BB962C8B-B14F-4D97-AF65-F5344CB8AC3E}">
        <p14:creationId xmlns:p14="http://schemas.microsoft.com/office/powerpoint/2010/main" val="3994610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Home EV charger grant to be scrapped for house owners in April 2022 | CAR  Magazine">
            <a:extLst>
              <a:ext uri="{FF2B5EF4-FFF2-40B4-BE49-F238E27FC236}">
                <a16:creationId xmlns:a16="http://schemas.microsoft.com/office/drawing/2014/main" id="{1E4593A3-FDC6-4C6D-3736-0885BA8636E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00192" y="4723946"/>
            <a:ext cx="2516167" cy="1501737"/>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16A45C95-0379-AE27-D636-2BAC6DF91BE2}"/>
              </a:ext>
            </a:extLst>
          </p:cNvPr>
          <p:cNvSpPr>
            <a:spLocks noGrp="1"/>
          </p:cNvSpPr>
          <p:nvPr>
            <p:ph type="title"/>
          </p:nvPr>
        </p:nvSpPr>
        <p:spPr>
          <a:xfrm>
            <a:off x="215516" y="266109"/>
            <a:ext cx="8712968" cy="633412"/>
          </a:xfrm>
        </p:spPr>
        <p:txBody>
          <a:bodyPr/>
          <a:lstStyle/>
          <a:p>
            <a:pPr algn="ctr">
              <a:lnSpc>
                <a:spcPct val="100000"/>
              </a:lnSpc>
            </a:pPr>
            <a:r>
              <a:rPr lang="en-US" sz="4000" b="0" strike="noStrike" spc="-1" dirty="0">
                <a:latin typeface="Arial"/>
              </a:rPr>
              <a:t>Bounds for Self-Consumption</a:t>
            </a:r>
          </a:p>
        </p:txBody>
      </p:sp>
      <p:sp>
        <p:nvSpPr>
          <p:cNvPr id="5" name="Content Placeholder 6">
            <a:extLst>
              <a:ext uri="{FF2B5EF4-FFF2-40B4-BE49-F238E27FC236}">
                <a16:creationId xmlns:a16="http://schemas.microsoft.com/office/drawing/2014/main" id="{6E3E9726-6314-4E3C-C87F-2616D718B400}"/>
              </a:ext>
            </a:extLst>
          </p:cNvPr>
          <p:cNvSpPr txBox="1">
            <a:spLocks/>
          </p:cNvSpPr>
          <p:nvPr/>
        </p:nvSpPr>
        <p:spPr bwMode="auto">
          <a:xfrm>
            <a:off x="224162" y="1052736"/>
            <a:ext cx="8452294" cy="1478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18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18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sz="2400" kern="0" dirty="0">
                <a:solidFill>
                  <a:srgbClr val="0D0D0D"/>
                </a:solidFill>
                <a:latin typeface="Arial" panose="020B0604020202020204" pitchFamily="34" charset="0"/>
                <a:cs typeface="Arial" panose="020B0604020202020204" pitchFamily="34" charset="0"/>
              </a:rPr>
              <a:t>Why not store in Stationary Batteries ?</a:t>
            </a:r>
          </a:p>
          <a:p>
            <a:pPr lvl="1"/>
            <a:r>
              <a:rPr lang="en-US" sz="2000" b="0" kern="0" dirty="0">
                <a:solidFill>
                  <a:srgbClr val="0D0D0D"/>
                </a:solidFill>
                <a:latin typeface="Arial" panose="020B0604020202020204" pitchFamily="34" charset="0"/>
                <a:cs typeface="Arial" panose="020B0604020202020204" pitchFamily="34" charset="0"/>
              </a:rPr>
              <a:t>Energy Storage leads to ~17% losses </a:t>
            </a:r>
          </a:p>
          <a:p>
            <a:pPr lvl="2"/>
            <a:r>
              <a:rPr lang="en-US" sz="1600" b="0" kern="0" dirty="0">
                <a:solidFill>
                  <a:srgbClr val="0D0D0D"/>
                </a:solidFill>
                <a:latin typeface="Arial" panose="020B0604020202020204" pitchFamily="34" charset="0"/>
                <a:cs typeface="Arial" panose="020B0604020202020204" pitchFamily="34" charset="0"/>
              </a:rPr>
              <a:t>AC/DC conversion and heat dissipation</a:t>
            </a:r>
          </a:p>
          <a:p>
            <a:pPr lvl="1"/>
            <a:r>
              <a:rPr lang="en-US" sz="2000" b="0" kern="0" dirty="0">
                <a:solidFill>
                  <a:srgbClr val="0D0D0D"/>
                </a:solidFill>
                <a:latin typeface="Arial" panose="020B0604020202020204" pitchFamily="34" charset="0"/>
                <a:cs typeface="Arial" panose="020B0604020202020204" pitchFamily="34" charset="0"/>
              </a:rPr>
              <a:t>Expensive / pollute the environment</a:t>
            </a:r>
          </a:p>
          <a:p>
            <a:pPr lvl="1"/>
            <a:r>
              <a:rPr lang="en-US" sz="2000" b="0" kern="0" dirty="0">
                <a:solidFill>
                  <a:srgbClr val="0D0D0D"/>
                </a:solidFill>
                <a:latin typeface="Arial" panose="020B0604020202020204" pitchFamily="34" charset="0"/>
                <a:cs typeface="Arial" panose="020B0604020202020204" pitchFamily="34" charset="0"/>
              </a:rPr>
              <a:t>Preferable to self-consume energy</a:t>
            </a:r>
          </a:p>
          <a:p>
            <a:pPr marL="457200" lvl="1" indent="0">
              <a:buNone/>
            </a:pPr>
            <a:r>
              <a:rPr lang="en-US" sz="2000" kern="0" dirty="0">
                <a:solidFill>
                  <a:srgbClr val="0D0D0D"/>
                </a:solidFill>
                <a:latin typeface="Arial" panose="020B0604020202020204" pitchFamily="34" charset="0"/>
                <a:cs typeface="Arial" panose="020B0604020202020204" pitchFamily="34" charset="0"/>
              </a:rPr>
              <a:t>=&gt; Asks for intelligent control</a:t>
            </a:r>
          </a:p>
          <a:p>
            <a:r>
              <a:rPr lang="en-US" sz="2400" b="0" kern="0" dirty="0">
                <a:solidFill>
                  <a:srgbClr val="0D0D0D"/>
                </a:solidFill>
                <a:latin typeface="Arial" panose="020B0604020202020204" pitchFamily="34" charset="0"/>
                <a:cs typeface="Arial" panose="020B0604020202020204" pitchFamily="34" charset="0"/>
              </a:rPr>
              <a:t>Bounds for Self-Consumption</a:t>
            </a:r>
          </a:p>
          <a:p>
            <a:pPr marL="457200" lvl="1" indent="0">
              <a:buNone/>
            </a:pPr>
            <a:r>
              <a:rPr lang="en-GB" dirty="0">
                <a:solidFill>
                  <a:srgbClr val="FF0000"/>
                </a:solidFill>
              </a:rPr>
              <a:t>0% =&gt; Grid Connected System</a:t>
            </a:r>
          </a:p>
          <a:p>
            <a:pPr marL="457200" lvl="1" indent="0">
              <a:buNone/>
            </a:pPr>
            <a:r>
              <a:rPr lang="en-GB" dirty="0">
                <a:solidFill>
                  <a:srgbClr val="B3E3AE"/>
                </a:solidFill>
              </a:rPr>
              <a:t>~20% No Planning </a:t>
            </a:r>
          </a:p>
          <a:p>
            <a:pPr marL="457200" lvl="1" indent="0">
              <a:buNone/>
            </a:pPr>
            <a:r>
              <a:rPr lang="en-GB" b="1" dirty="0">
                <a:solidFill>
                  <a:srgbClr val="70C591"/>
                </a:solidFill>
              </a:rPr>
              <a:t>~50% Battery System</a:t>
            </a:r>
          </a:p>
          <a:p>
            <a:pPr marL="457200" lvl="1" indent="0">
              <a:buNone/>
            </a:pPr>
            <a:r>
              <a:rPr lang="en-GB" dirty="0">
                <a:solidFill>
                  <a:srgbClr val="92D050"/>
                </a:solidFill>
              </a:rPr>
              <a:t>~70% Optimal Self-Consumption</a:t>
            </a:r>
          </a:p>
          <a:p>
            <a:pPr marL="457200" lvl="1" indent="0">
              <a:buNone/>
            </a:pPr>
            <a:r>
              <a:rPr lang="en-GB" b="1" dirty="0">
                <a:solidFill>
                  <a:srgbClr val="00B050"/>
                </a:solidFill>
              </a:rPr>
              <a:t>~90% </a:t>
            </a:r>
            <a:r>
              <a:rPr lang="en-GB" dirty="0">
                <a:solidFill>
                  <a:srgbClr val="00B050"/>
                </a:solidFill>
              </a:rPr>
              <a:t>Optimal SC</a:t>
            </a:r>
            <a:r>
              <a:rPr lang="en-GB" b="1" dirty="0">
                <a:solidFill>
                  <a:srgbClr val="00B050"/>
                </a:solidFill>
              </a:rPr>
              <a:t> + Battery</a:t>
            </a:r>
          </a:p>
          <a:p>
            <a:pPr marL="457200" lvl="1" indent="0">
              <a:buNone/>
            </a:pPr>
            <a:r>
              <a:rPr lang="en-GB" b="1" dirty="0">
                <a:solidFill>
                  <a:srgbClr val="007A37"/>
                </a:solidFill>
              </a:rPr>
              <a:t>100% =&gt; Green Island System </a:t>
            </a:r>
            <a:endParaRPr lang="en-CY" sz="4000" b="1" dirty="0">
              <a:solidFill>
                <a:srgbClr val="007A37"/>
              </a:solidFill>
            </a:endParaRPr>
          </a:p>
          <a:p>
            <a:endParaRPr lang="en-CY" sz="2400" b="0" kern="0" dirty="0">
              <a:latin typeface="Arial" panose="020B0604020202020204" pitchFamily="34" charset="0"/>
              <a:cs typeface="Arial" panose="020B0604020202020204" pitchFamily="34" charset="0"/>
            </a:endParaRPr>
          </a:p>
        </p:txBody>
      </p:sp>
      <p:pic>
        <p:nvPicPr>
          <p:cNvPr id="2050" name="Picture 2" descr="In pictures: South America's 'lithium fields' reveal the dark side of our  electric future | Euronews">
            <a:extLst>
              <a:ext uri="{FF2B5EF4-FFF2-40B4-BE49-F238E27FC236}">
                <a16:creationId xmlns:a16="http://schemas.microsoft.com/office/drawing/2014/main" id="{C84596A9-CA51-A459-1AF3-7152987329A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300192" y="1136378"/>
            <a:ext cx="2497752" cy="147879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grid-scale energy storage systems">
            <a:extLst>
              <a:ext uri="{FF2B5EF4-FFF2-40B4-BE49-F238E27FC236}">
                <a16:creationId xmlns:a16="http://schemas.microsoft.com/office/drawing/2014/main" id="{15BB74CC-B88F-36F5-42A4-0EF92165FAAC}"/>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300192" y="2698813"/>
            <a:ext cx="2472398" cy="196918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92E8C732-5775-3D0C-D52E-0F3F9B9FB710}"/>
              </a:ext>
            </a:extLst>
          </p:cNvPr>
          <p:cNvPicPr>
            <a:picLocks noChangeAspect="1"/>
          </p:cNvPicPr>
          <p:nvPr/>
        </p:nvPicPr>
        <p:blipFill>
          <a:blip r:embed="rId6"/>
          <a:stretch>
            <a:fillRect/>
          </a:stretch>
        </p:blipFill>
        <p:spPr>
          <a:xfrm>
            <a:off x="8928484" y="-2779750"/>
            <a:ext cx="4648200" cy="2819400"/>
          </a:xfrm>
          <a:prstGeom prst="rect">
            <a:avLst/>
          </a:prstGeom>
        </p:spPr>
      </p:pic>
    </p:spTree>
    <p:extLst>
      <p:ext uri="{BB962C8B-B14F-4D97-AF65-F5344CB8AC3E}">
        <p14:creationId xmlns:p14="http://schemas.microsoft.com/office/powerpoint/2010/main" val="1500416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10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692BE5E-D2CB-5CBD-984F-485DC56BA716}"/>
              </a:ext>
            </a:extLst>
          </p:cNvPr>
          <p:cNvSpPr>
            <a:spLocks noGrp="1"/>
          </p:cNvSpPr>
          <p:nvPr>
            <p:ph idx="1"/>
          </p:nvPr>
        </p:nvSpPr>
        <p:spPr>
          <a:xfrm>
            <a:off x="251520" y="850032"/>
            <a:ext cx="8712968" cy="5675312"/>
          </a:xfrm>
        </p:spPr>
        <p:txBody>
          <a:bodyPr/>
          <a:lstStyle/>
          <a:p>
            <a:r>
              <a:rPr lang="en-CY" dirty="0"/>
              <a:t>Provide a gentle overview of </a:t>
            </a:r>
            <a:r>
              <a:rPr lang="en-CY" b="1" dirty="0"/>
              <a:t>Climate Change, CO2 Emissions &amp; Sustainable Computing</a:t>
            </a:r>
            <a:r>
              <a:rPr lang="en-CY" dirty="0"/>
              <a:t>.</a:t>
            </a:r>
          </a:p>
          <a:p>
            <a:pPr lvl="1"/>
            <a:r>
              <a:rPr lang="en-GB" i="1" dirty="0">
                <a:solidFill>
                  <a:srgbClr val="333333"/>
                </a:solidFill>
                <a:effectLst/>
                <a:latin typeface="Helvetica Neue" panose="02000503000000020004" pitchFamily="2" charset="0"/>
              </a:rPr>
              <a:t>Sustainable Computing </a:t>
            </a:r>
            <a:r>
              <a:rPr lang="en-GB" b="0" i="1" dirty="0">
                <a:solidFill>
                  <a:srgbClr val="333333"/>
                </a:solidFill>
                <a:effectLst/>
                <a:latin typeface="Helvetica Neue" panose="02000503000000020004" pitchFamily="2" charset="0"/>
              </a:rPr>
              <a:t>is concerned with the application of computer science principles, methods, and tools to problems of environmental and societal sustainability.</a:t>
            </a:r>
            <a:endParaRPr lang="en-CY" i="1" dirty="0"/>
          </a:p>
          <a:p>
            <a:r>
              <a:rPr lang="en-CY" dirty="0"/>
              <a:t>H</a:t>
            </a:r>
            <a:r>
              <a:rPr lang="en-GB" dirty="0" err="1"/>
              <a:t>i</a:t>
            </a:r>
            <a:r>
              <a:rPr lang="en-CY" dirty="0"/>
              <a:t>ghlight the importance of the </a:t>
            </a:r>
            <a:r>
              <a:rPr lang="en-CY" b="1" dirty="0"/>
              <a:t>Renewable Self Consumption</a:t>
            </a:r>
            <a:r>
              <a:rPr lang="en-CY" dirty="0"/>
              <a:t> problem:</a:t>
            </a:r>
          </a:p>
          <a:p>
            <a:pPr lvl="1"/>
            <a:r>
              <a:rPr lang="en-GB" i="1" dirty="0">
                <a:solidFill>
                  <a:srgbClr val="333333"/>
                </a:solidFill>
                <a:latin typeface="Helvetica Neue" panose="02000503000000020004" pitchFamily="2" charset="0"/>
              </a:rPr>
              <a:t>R</a:t>
            </a:r>
            <a:r>
              <a:rPr lang="en-GB" b="0" i="1" dirty="0">
                <a:solidFill>
                  <a:srgbClr val="333333"/>
                </a:solidFill>
                <a:effectLst/>
                <a:latin typeface="Helvetica Neue" panose="02000503000000020004" pitchFamily="2" charset="0"/>
              </a:rPr>
              <a:t>efers to the process of intelligently consuming energy at the time it is available. </a:t>
            </a:r>
          </a:p>
          <a:p>
            <a:pPr lvl="2"/>
            <a:r>
              <a:rPr lang="en-CY" b="1" dirty="0"/>
              <a:t>IEEE ICDE’21 </a:t>
            </a:r>
            <a:r>
              <a:rPr lang="en-CY" dirty="0"/>
              <a:t>(IMCF/EP/GP)</a:t>
            </a:r>
          </a:p>
          <a:p>
            <a:pPr lvl="2"/>
            <a:r>
              <a:rPr lang="en-CY" b="1" dirty="0"/>
              <a:t>IEEE Internet Computing 2022</a:t>
            </a:r>
            <a:r>
              <a:rPr lang="en-CY" dirty="0"/>
              <a:t> (Landscape / Vision)</a:t>
            </a:r>
          </a:p>
          <a:p>
            <a:pPr lvl="2"/>
            <a:r>
              <a:rPr lang="en-CY" b="1" dirty="0"/>
              <a:t>ACM Trans. </a:t>
            </a:r>
            <a:r>
              <a:rPr lang="en-GB" b="1" dirty="0"/>
              <a:t>o</a:t>
            </a:r>
            <a:r>
              <a:rPr lang="en-CY" b="1" dirty="0"/>
              <a:t>n Internet of Things 2022 </a:t>
            </a:r>
            <a:r>
              <a:rPr lang="en-CY" dirty="0"/>
              <a:t>(IMCF+)</a:t>
            </a:r>
          </a:p>
          <a:p>
            <a:pPr lvl="2"/>
            <a:r>
              <a:rPr lang="en-CY" b="1" dirty="0"/>
              <a:t>IEEE Trans. </a:t>
            </a:r>
            <a:r>
              <a:rPr lang="en-GB" b="1" dirty="0"/>
              <a:t>O</a:t>
            </a:r>
            <a:r>
              <a:rPr lang="en-CY" b="1" dirty="0"/>
              <a:t>n Sustainable Computing 2024  </a:t>
            </a:r>
            <a:r>
              <a:rPr lang="en-CY" dirty="0"/>
              <a:t>(GreenCap+)</a:t>
            </a:r>
          </a:p>
          <a:p>
            <a:pPr lvl="2"/>
            <a:r>
              <a:rPr lang="en-CY" b="1" dirty="0"/>
              <a:t>IEEE ICDE’24</a:t>
            </a:r>
            <a:r>
              <a:rPr lang="en-CY" dirty="0"/>
              <a:t> (EcoCharge)</a:t>
            </a:r>
          </a:p>
          <a:p>
            <a:pPr lvl="2"/>
            <a:endParaRPr lang="en-CY" dirty="0"/>
          </a:p>
          <a:p>
            <a:pPr lvl="2"/>
            <a:endParaRPr lang="en-CY" dirty="0"/>
          </a:p>
          <a:p>
            <a:pPr lvl="2"/>
            <a:endParaRPr lang="en-CY" dirty="0"/>
          </a:p>
          <a:p>
            <a:pPr lvl="2"/>
            <a:endParaRPr lang="en-CY" dirty="0"/>
          </a:p>
          <a:p>
            <a:pPr lvl="1"/>
            <a:endParaRPr lang="en-CY" dirty="0"/>
          </a:p>
          <a:p>
            <a:pPr lvl="1"/>
            <a:endParaRPr lang="en-CY" dirty="0"/>
          </a:p>
          <a:p>
            <a:pPr lvl="1"/>
            <a:endParaRPr lang="en-CY" dirty="0"/>
          </a:p>
        </p:txBody>
      </p:sp>
      <p:sp>
        <p:nvSpPr>
          <p:cNvPr id="3" name="Title 2">
            <a:extLst>
              <a:ext uri="{FF2B5EF4-FFF2-40B4-BE49-F238E27FC236}">
                <a16:creationId xmlns:a16="http://schemas.microsoft.com/office/drawing/2014/main" id="{063114F6-E9A8-4C47-98CE-C0DBEBBA058C}"/>
              </a:ext>
            </a:extLst>
          </p:cNvPr>
          <p:cNvSpPr>
            <a:spLocks noGrp="1"/>
          </p:cNvSpPr>
          <p:nvPr>
            <p:ph type="title"/>
          </p:nvPr>
        </p:nvSpPr>
        <p:spPr/>
        <p:txBody>
          <a:bodyPr/>
          <a:lstStyle/>
          <a:p>
            <a:r>
              <a:rPr lang="en-CY" dirty="0"/>
              <a:t>Objective</a:t>
            </a:r>
          </a:p>
        </p:txBody>
      </p:sp>
      <p:sp>
        <p:nvSpPr>
          <p:cNvPr id="4" name="TextBox 3">
            <a:extLst>
              <a:ext uri="{FF2B5EF4-FFF2-40B4-BE49-F238E27FC236}">
                <a16:creationId xmlns:a16="http://schemas.microsoft.com/office/drawing/2014/main" id="{BE387D3B-17D6-4B83-4874-25D107EFACB6}"/>
              </a:ext>
            </a:extLst>
          </p:cNvPr>
          <p:cNvSpPr txBox="1"/>
          <p:nvPr/>
        </p:nvSpPr>
        <p:spPr bwMode="auto">
          <a:xfrm>
            <a:off x="6084168" y="4509120"/>
            <a:ext cx="2180500" cy="584775"/>
          </a:xfrm>
          <a:prstGeom prst="rect">
            <a:avLst/>
          </a:prstGeom>
          <a:noFill/>
          <a:ln>
            <a:solidFill>
              <a:srgbClr val="00355E"/>
            </a:solidFill>
          </a:ln>
          <a:extLs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spAutoFit/>
          </a:bodyPr>
          <a:lstStyle/>
          <a:p>
            <a:pPr algn="ctr"/>
            <a:r>
              <a:rPr lang="en-CY" sz="1600" b="0" kern="0" dirty="0"/>
              <a:t>Smarthome &amp; EV Domains</a:t>
            </a:r>
          </a:p>
        </p:txBody>
      </p:sp>
    </p:spTree>
    <p:extLst>
      <p:ext uri="{BB962C8B-B14F-4D97-AF65-F5344CB8AC3E}">
        <p14:creationId xmlns:p14="http://schemas.microsoft.com/office/powerpoint/2010/main" val="949793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318618B-BCB8-4AD0-AE6A-2DD5BD7BE647}"/>
              </a:ext>
            </a:extLst>
          </p:cNvPr>
          <p:cNvSpPr>
            <a:spLocks noGrp="1"/>
          </p:cNvSpPr>
          <p:nvPr>
            <p:ph idx="1"/>
          </p:nvPr>
        </p:nvSpPr>
        <p:spPr>
          <a:xfrm>
            <a:off x="267963" y="997380"/>
            <a:ext cx="8712968" cy="4863240"/>
          </a:xfrm>
        </p:spPr>
        <p:txBody>
          <a:bodyPr/>
          <a:lstStyle/>
          <a:p>
            <a:r>
              <a:rPr lang="en-US" sz="2400" dirty="0">
                <a:solidFill>
                  <a:schemeClr val="bg2"/>
                </a:solidFill>
                <a:latin typeface="Arial" panose="020B0604020202020204" pitchFamily="34" charset="0"/>
                <a:ea typeface="ＭＳ Ｐゴシック" panose="020B0600070205080204" pitchFamily="34" charset="-128"/>
                <a:cs typeface="Arial" panose="020B0604020202020204" pitchFamily="34" charset="0"/>
              </a:rPr>
              <a:t>Introduction to Climate Change and Sustainable Computing: </a:t>
            </a:r>
          </a:p>
          <a:p>
            <a:pPr lvl="1"/>
            <a:r>
              <a:rPr lang="en-US" sz="1800" spc="-1" dirty="0">
                <a:solidFill>
                  <a:schemeClr val="bg2"/>
                </a:solidFill>
                <a:latin typeface="Arial" panose="020B0604020202020204" pitchFamily="34" charset="0"/>
                <a:cs typeface="Arial" panose="020B0604020202020204" pitchFamily="34" charset="0"/>
              </a:rPr>
              <a:t>Mitigation, Adaptation, Finance and the </a:t>
            </a:r>
            <a:r>
              <a:rPr lang="en-US" sz="1800" dirty="0">
                <a:solidFill>
                  <a:schemeClr val="bg2"/>
                </a:solidFill>
                <a:latin typeface="Arial" panose="020B0604020202020204" pitchFamily="34" charset="0"/>
                <a:ea typeface="ＭＳ Ｐゴシック" panose="020B0600070205080204" pitchFamily="34" charset="-128"/>
                <a:cs typeface="Arial" panose="020B0604020202020204" pitchFamily="34" charset="0"/>
              </a:rPr>
              <a:t>Renewable Self-Consumption Problem</a:t>
            </a:r>
          </a:p>
          <a:p>
            <a:pPr lvl="1"/>
            <a:r>
              <a:rPr lang="en-US" sz="1800" dirty="0">
                <a:solidFill>
                  <a:schemeClr val="bg2"/>
                </a:solidFill>
                <a:latin typeface="Arial" panose="020B0604020202020204" pitchFamily="34" charset="0"/>
                <a:ea typeface="ＭＳ Ｐゴシック" panose="020B0600070205080204" pitchFamily="34" charset="-128"/>
                <a:cs typeface="Arial" panose="020B0604020202020204" pitchFamily="34" charset="0"/>
              </a:rPr>
              <a:t>IEEE Internet Computing 2022</a:t>
            </a:r>
          </a:p>
          <a:p>
            <a:r>
              <a:rPr lang="en-US" sz="2400" dirty="0">
                <a:solidFill>
                  <a:srgbClr val="FF2600"/>
                </a:solidFill>
                <a:latin typeface="Arial" panose="020B0604020202020204" pitchFamily="34" charset="0"/>
                <a:ea typeface="ＭＳ Ｐゴシック" panose="020B0600070205080204" pitchFamily="34" charset="-128"/>
                <a:cs typeface="Arial" panose="020B0604020202020204" pitchFamily="34" charset="0"/>
              </a:rPr>
              <a:t>Renewable Self-Consumption in Smart-Homes</a:t>
            </a:r>
          </a:p>
          <a:p>
            <a:pPr lvl="1"/>
            <a:r>
              <a:rPr lang="en-US" sz="2000" dirty="0">
                <a:solidFill>
                  <a:srgbClr val="FF2600"/>
                </a:solidFill>
                <a:latin typeface="Arial" panose="020B0604020202020204" pitchFamily="34" charset="0"/>
                <a:ea typeface="ＭＳ Ｐゴシック" panose="020B0600070205080204" pitchFamily="34" charset="-128"/>
                <a:cs typeface="Arial" panose="020B0604020202020204" pitchFamily="34" charset="0"/>
              </a:rPr>
              <a:t>37th IEEE International Conference on Data Engineering (ICDE’21) </a:t>
            </a:r>
            <a:r>
              <a:rPr lang="en-US" sz="2000" dirty="0" err="1">
                <a:solidFill>
                  <a:srgbClr val="FF2600"/>
                </a:solidFill>
                <a:latin typeface="Arial" panose="020B0604020202020204" pitchFamily="34" charset="0"/>
                <a:ea typeface="ＭＳ Ｐゴシック" panose="020B0600070205080204" pitchFamily="34" charset="-128"/>
                <a:cs typeface="Arial" panose="020B0604020202020204" pitchFamily="34" charset="0"/>
              </a:rPr>
              <a:t>EnergyPlanner</a:t>
            </a:r>
            <a:r>
              <a:rPr lang="en-US" sz="2000" dirty="0">
                <a:solidFill>
                  <a:srgbClr val="FF2600"/>
                </a:solidFill>
                <a:latin typeface="Arial" panose="020B0604020202020204" pitchFamily="34" charset="0"/>
                <a:ea typeface="ＭＳ Ｐゴシック" panose="020B0600070205080204" pitchFamily="34" charset="-128"/>
                <a:cs typeface="Arial" panose="020B0604020202020204" pitchFamily="34" charset="0"/>
              </a:rPr>
              <a:t> (EP)</a:t>
            </a:r>
          </a:p>
          <a:p>
            <a:pPr lvl="1"/>
            <a:r>
              <a:rPr lang="en-US" sz="2000" dirty="0">
                <a:latin typeface="Arial" panose="020B0604020202020204" pitchFamily="34" charset="0"/>
                <a:cs typeface="Arial" panose="020B0604020202020204" pitchFamily="34" charset="0"/>
              </a:rPr>
              <a:t>ACM Transactions on Internet of Things (TIOT’22) – </a:t>
            </a:r>
            <a:r>
              <a:rPr lang="en-US" sz="2000" dirty="0" err="1">
                <a:latin typeface="Arial" panose="020B0604020202020204" pitchFamily="34" charset="0"/>
                <a:cs typeface="Arial" panose="020B0604020202020204" pitchFamily="34" charset="0"/>
              </a:rPr>
              <a:t>GreenPlanner</a:t>
            </a:r>
            <a:r>
              <a:rPr lang="en-US" sz="2000" dirty="0">
                <a:latin typeface="Arial" panose="020B0604020202020204" pitchFamily="34" charset="0"/>
                <a:cs typeface="Arial" panose="020B0604020202020204" pitchFamily="34" charset="0"/>
              </a:rPr>
              <a:t> (GP)</a:t>
            </a:r>
          </a:p>
          <a:p>
            <a:pPr lvl="1"/>
            <a:r>
              <a:rPr lang="en-US" sz="2000" dirty="0">
                <a:latin typeface="Arial" panose="020B0604020202020204" pitchFamily="34" charset="0"/>
                <a:cs typeface="Arial" panose="020B0604020202020204" pitchFamily="34" charset="0"/>
              </a:rPr>
              <a:t>IEEE Transactions on Sustainable Computing (TSUSC’24) - </a:t>
            </a:r>
            <a:r>
              <a:rPr lang="en-US" sz="2000" dirty="0" err="1">
                <a:latin typeface="Arial" panose="020B0604020202020204" pitchFamily="34" charset="0"/>
                <a:cs typeface="Arial" panose="020B0604020202020204" pitchFamily="34" charset="0"/>
              </a:rPr>
              <a:t>GreenCap</a:t>
            </a:r>
            <a:endParaRPr lang="en-US" sz="2000" dirty="0">
              <a:latin typeface="Arial" panose="020B0604020202020204" pitchFamily="34" charset="0"/>
              <a:ea typeface="ＭＳ Ｐゴシック" panose="020B0600070205080204" pitchFamily="34" charset="-128"/>
              <a:cs typeface="Arial" panose="020B0604020202020204" pitchFamily="34" charset="0"/>
            </a:endParaRPr>
          </a:p>
          <a:p>
            <a:r>
              <a:rPr lang="en-US" sz="2400" dirty="0">
                <a:latin typeface="Arial" panose="020B0604020202020204" pitchFamily="34" charset="0"/>
                <a:ea typeface="ＭＳ Ｐゴシック" panose="020B0600070205080204" pitchFamily="34" charset="-128"/>
                <a:cs typeface="Arial" panose="020B0604020202020204" pitchFamily="34" charset="0"/>
              </a:rPr>
              <a:t>Renewable Self-Consumption with Electric Vehicles</a:t>
            </a:r>
          </a:p>
          <a:p>
            <a:pPr lvl="1"/>
            <a:r>
              <a:rPr lang="en-US" sz="1600" dirty="0">
                <a:latin typeface="Arial" panose="020B0604020202020204" pitchFamily="34" charset="0"/>
                <a:cs typeface="Arial" panose="020B0604020202020204" pitchFamily="34" charset="0"/>
              </a:rPr>
              <a:t>40</a:t>
            </a:r>
            <a:r>
              <a:rPr lang="en-US" sz="1600" baseline="30000" dirty="0">
                <a:latin typeface="Arial" panose="020B0604020202020204" pitchFamily="34" charset="0"/>
                <a:cs typeface="Arial" panose="020B0604020202020204" pitchFamily="34" charset="0"/>
              </a:rPr>
              <a:t>th</a:t>
            </a:r>
            <a:r>
              <a:rPr lang="en-US" sz="1600" dirty="0">
                <a:latin typeface="Arial" panose="020B0604020202020204" pitchFamily="34" charset="0"/>
                <a:cs typeface="Arial" panose="020B0604020202020204" pitchFamily="34" charset="0"/>
              </a:rPr>
              <a:t> IEEE International Conference on Data Engineering (ICDE’24) - </a:t>
            </a:r>
            <a:r>
              <a:rPr lang="en-US" sz="1600" dirty="0" err="1">
                <a:latin typeface="Arial" panose="020B0604020202020204" pitchFamily="34" charset="0"/>
                <a:cs typeface="Arial" panose="020B0604020202020204" pitchFamily="34" charset="0"/>
              </a:rPr>
              <a:t>EcoCharge</a:t>
            </a:r>
            <a:endParaRPr lang="en-US" sz="1600" dirty="0">
              <a:latin typeface="Arial" panose="020B0604020202020204" pitchFamily="34" charset="0"/>
              <a:cs typeface="Arial" panose="020B0604020202020204" pitchFamily="34" charset="0"/>
            </a:endParaRPr>
          </a:p>
          <a:p>
            <a:pPr lvl="1"/>
            <a:r>
              <a:rPr lang="en-GB" sz="1600" i="0" dirty="0">
                <a:effectLst/>
                <a:latin typeface="Arial" panose="020B0604020202020204" pitchFamily="34" charset="0"/>
                <a:cs typeface="Arial" panose="020B0604020202020204" pitchFamily="34" charset="0"/>
              </a:rPr>
              <a:t>25th IEEE International Conference on Mobile Data Management (</a:t>
            </a:r>
            <a:r>
              <a:rPr lang="en-GB" sz="1600" i="0" u="sng" dirty="0">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MDM'24</a:t>
            </a:r>
            <a:r>
              <a:rPr lang="en-GB" sz="1600" i="0" dirty="0">
                <a:effectLst/>
                <a:latin typeface="Arial" panose="020B0604020202020204" pitchFamily="34" charset="0"/>
                <a:cs typeface="Arial" panose="020B0604020202020204" pitchFamily="34" charset="0"/>
              </a:rPr>
              <a:t>)</a:t>
            </a:r>
            <a:endParaRPr lang="en-US" sz="1600" dirty="0">
              <a:latin typeface="Arial" panose="020B0604020202020204" pitchFamily="34" charset="0"/>
              <a:ea typeface="ＭＳ Ｐゴシック" panose="020B0600070205080204" pitchFamily="34" charset="-128"/>
              <a:cs typeface="Arial" panose="020B0604020202020204" pitchFamily="34" charset="0"/>
            </a:endParaRPr>
          </a:p>
          <a:p>
            <a:r>
              <a:rPr lang="en-US" sz="2400" dirty="0">
                <a:latin typeface="Arial" panose="020B0604020202020204" pitchFamily="34" charset="0"/>
                <a:cs typeface="Arial" panose="020B0604020202020204" pitchFamily="34" charset="0"/>
              </a:rPr>
              <a:t>Conclusions and Future work</a:t>
            </a:r>
          </a:p>
          <a:p>
            <a:endParaRPr lang="en-US" sz="2400" dirty="0">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FF80F403-2003-42DA-A5F2-92160A858036}"/>
              </a:ext>
            </a:extLst>
          </p:cNvPr>
          <p:cNvSpPr>
            <a:spLocks noGrp="1"/>
          </p:cNvSpPr>
          <p:nvPr>
            <p:ph type="title"/>
          </p:nvPr>
        </p:nvSpPr>
        <p:spPr/>
        <p:txBody>
          <a:bodyPr/>
          <a:lstStyle/>
          <a:p>
            <a:r>
              <a:rPr lang="en-US" altLang="en-US" sz="4000" dirty="0"/>
              <a:t>Presentation</a:t>
            </a:r>
            <a:r>
              <a:rPr lang="en-US" sz="4000" dirty="0"/>
              <a:t> </a:t>
            </a:r>
            <a:r>
              <a:rPr lang="en-US" altLang="en-US" sz="4000" dirty="0"/>
              <a:t>Outline</a:t>
            </a:r>
          </a:p>
        </p:txBody>
      </p:sp>
    </p:spTree>
    <p:extLst>
      <p:ext uri="{BB962C8B-B14F-4D97-AF65-F5344CB8AC3E}">
        <p14:creationId xmlns:p14="http://schemas.microsoft.com/office/powerpoint/2010/main" val="38525478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2" name="Picture 16" descr="Home Automation with Home Assistant">
            <a:extLst>
              <a:ext uri="{FF2B5EF4-FFF2-40B4-BE49-F238E27FC236}">
                <a16:creationId xmlns:a16="http://schemas.microsoft.com/office/drawing/2014/main" id="{855AF3F7-2B9D-70EB-74CA-CD47E3ECDD5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48762" y="2707521"/>
            <a:ext cx="1746250" cy="11620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A2C2395-7A97-48A7-9A25-498E16B91A69}"/>
              </a:ext>
            </a:extLst>
          </p:cNvPr>
          <p:cNvSpPr>
            <a:spLocks noGrp="1"/>
          </p:cNvSpPr>
          <p:nvPr>
            <p:ph type="title"/>
          </p:nvPr>
        </p:nvSpPr>
        <p:spPr/>
        <p:txBody>
          <a:bodyPr/>
          <a:lstStyle/>
          <a:p>
            <a:r>
              <a:rPr lang="en-US" sz="3000" dirty="0"/>
              <a:t>Rule Automation Workflows (RAW)</a:t>
            </a:r>
          </a:p>
        </p:txBody>
      </p:sp>
      <p:sp>
        <p:nvSpPr>
          <p:cNvPr id="4" name="Rectangle 3">
            <a:extLst>
              <a:ext uri="{FF2B5EF4-FFF2-40B4-BE49-F238E27FC236}">
                <a16:creationId xmlns:a16="http://schemas.microsoft.com/office/drawing/2014/main" id="{BA7EFF3A-6028-4C35-BC11-6E690B116136}"/>
              </a:ext>
            </a:extLst>
          </p:cNvPr>
          <p:cNvSpPr/>
          <p:nvPr/>
        </p:nvSpPr>
        <p:spPr>
          <a:xfrm>
            <a:off x="341787" y="941644"/>
            <a:ext cx="8441111" cy="2246769"/>
          </a:xfrm>
          <a:prstGeom prst="rect">
            <a:avLst/>
          </a:prstGeom>
        </p:spPr>
        <p:txBody>
          <a:bodyPr wrap="square">
            <a:spAutoFit/>
          </a:bodyPr>
          <a:lstStyle/>
          <a:p>
            <a:pPr marL="342900" indent="-342900">
              <a:buFont typeface="Arial" panose="020B0604020202020204" pitchFamily="34" charset="0"/>
              <a:buChar char="•"/>
            </a:pPr>
            <a:r>
              <a:rPr lang="en-US" sz="2800" b="0" dirty="0"/>
              <a:t>Smart-Homes allow the expression of</a:t>
            </a:r>
            <a:r>
              <a:rPr lang="en-US" sz="2800" dirty="0"/>
              <a:t> Rule Automation Workflows (RAW)</a:t>
            </a:r>
          </a:p>
          <a:p>
            <a:pPr marL="342900" indent="-342900">
              <a:buFont typeface="Arial" panose="020B0604020202020204" pitchFamily="34" charset="0"/>
              <a:buChar char="•"/>
            </a:pPr>
            <a:r>
              <a:rPr lang="en-US" sz="2800" b="0" dirty="0"/>
              <a:t>Span from </a:t>
            </a:r>
            <a:r>
              <a:rPr lang="en-US" sz="2800" dirty="0"/>
              <a:t>simple predicate </a:t>
            </a:r>
            <a:r>
              <a:rPr lang="en-US" sz="2800" b="0" dirty="0"/>
              <a:t>statements to procedural </a:t>
            </a:r>
            <a:r>
              <a:rPr lang="en-US" sz="2800" dirty="0"/>
              <a:t>workflows</a:t>
            </a:r>
            <a:r>
              <a:rPr lang="en-US" sz="2800" b="0" dirty="0"/>
              <a:t> capturing a smart actuation pipeline. </a:t>
            </a:r>
            <a:endParaRPr lang="en-US" sz="2800" b="0" baseline="30000" dirty="0"/>
          </a:p>
        </p:txBody>
      </p:sp>
      <p:pic>
        <p:nvPicPr>
          <p:cNvPr id="3" name="Picture 2">
            <a:extLst>
              <a:ext uri="{FF2B5EF4-FFF2-40B4-BE49-F238E27FC236}">
                <a16:creationId xmlns:a16="http://schemas.microsoft.com/office/drawing/2014/main" id="{4C0FB50F-3BC4-4BC0-BE7F-A076AB58B2D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0465" y="3108167"/>
            <a:ext cx="3663774" cy="1752850"/>
          </a:xfrm>
          <a:prstGeom prst="rect">
            <a:avLst/>
          </a:prstGeom>
        </p:spPr>
      </p:pic>
      <p:pic>
        <p:nvPicPr>
          <p:cNvPr id="6" name="Picture 5">
            <a:extLst>
              <a:ext uri="{FF2B5EF4-FFF2-40B4-BE49-F238E27FC236}">
                <a16:creationId xmlns:a16="http://schemas.microsoft.com/office/drawing/2014/main" id="{B021BB76-A0B9-3E2E-FE56-A6EFE0DDA11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628227" y="3935996"/>
            <a:ext cx="3405022" cy="2086274"/>
          </a:xfrm>
          <a:prstGeom prst="rect">
            <a:avLst/>
          </a:prstGeom>
        </p:spPr>
      </p:pic>
      <p:pic>
        <p:nvPicPr>
          <p:cNvPr id="4098" name="Picture 2" descr="Google Home Logo and symbol, meaning ...">
            <a:extLst>
              <a:ext uri="{FF2B5EF4-FFF2-40B4-BE49-F238E27FC236}">
                <a16:creationId xmlns:a16="http://schemas.microsoft.com/office/drawing/2014/main" id="{0BE92DAE-BD4E-DCDF-7235-DDAD44054C10}"/>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59086" y="5182520"/>
            <a:ext cx="1737093" cy="972772"/>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New logo for openHAB - Announcements - openHAB Community">
            <a:extLst>
              <a:ext uri="{FF2B5EF4-FFF2-40B4-BE49-F238E27FC236}">
                <a16:creationId xmlns:a16="http://schemas.microsoft.com/office/drawing/2014/main" id="{7446B969-363A-E2C5-0109-C856F92EF4D2}"/>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330738" y="3108167"/>
            <a:ext cx="2309893" cy="508104"/>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Domoticz, ESP &amp; MQTT, startup – PI and more">
            <a:extLst>
              <a:ext uri="{FF2B5EF4-FFF2-40B4-BE49-F238E27FC236}">
                <a16:creationId xmlns:a16="http://schemas.microsoft.com/office/drawing/2014/main" id="{E4A9BAE0-8038-7820-0404-4EFD60A659B8}"/>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412525" y="3986924"/>
            <a:ext cx="2166869" cy="60959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6C2F06DB-48A2-5FF4-8F85-FB05CA2C211A}"/>
              </a:ext>
            </a:extLst>
          </p:cNvPr>
          <p:cNvSpPr txBox="1"/>
          <p:nvPr/>
        </p:nvSpPr>
        <p:spPr bwMode="auto">
          <a:xfrm rot="20378675">
            <a:off x="153038" y="3339342"/>
            <a:ext cx="8876314" cy="1569660"/>
          </a:xfrm>
          <a:prstGeom prst="rect">
            <a:avLst/>
          </a:prstGeom>
          <a:solidFill>
            <a:schemeClr val="accent1">
              <a:alpha val="75303"/>
            </a:schemeClr>
          </a:solidFill>
          <a:ln>
            <a:solidFill>
              <a:srgbClr val="00355E"/>
            </a:solidFill>
          </a:ln>
          <a:extLs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spAutoFit/>
          </a:bodyPr>
          <a:lstStyle/>
          <a:p>
            <a:pPr algn="ctr"/>
            <a:r>
              <a:rPr lang="en-US" sz="3200" b="0" dirty="0"/>
              <a:t>None of these supports the expression of </a:t>
            </a:r>
            <a:r>
              <a:rPr lang="en-US" sz="3200" dirty="0">
                <a:solidFill>
                  <a:schemeClr val="tx1"/>
                </a:solidFill>
              </a:rPr>
              <a:t>long-term</a:t>
            </a:r>
            <a:r>
              <a:rPr lang="en-US" sz="3200" dirty="0">
                <a:solidFill>
                  <a:srgbClr val="FF0000"/>
                </a:solidFill>
              </a:rPr>
              <a:t> </a:t>
            </a:r>
            <a:r>
              <a:rPr lang="en-US" sz="3200" b="0" dirty="0"/>
              <a:t>objectives (e.g., </a:t>
            </a:r>
            <a:r>
              <a:rPr lang="en-US" sz="3200" dirty="0">
                <a:highlight>
                  <a:srgbClr val="FF0000"/>
                </a:highlight>
              </a:rPr>
              <a:t>energy</a:t>
            </a:r>
            <a:r>
              <a:rPr lang="en-US" sz="3200" b="0" dirty="0"/>
              <a:t> or </a:t>
            </a:r>
            <a:r>
              <a:rPr lang="en-US" sz="3200" dirty="0">
                <a:highlight>
                  <a:srgbClr val="FF0000"/>
                </a:highlight>
              </a:rPr>
              <a:t>emissions</a:t>
            </a:r>
            <a:r>
              <a:rPr lang="en-US" sz="3200" b="0" dirty="0"/>
              <a:t> for a whole year)</a:t>
            </a:r>
          </a:p>
        </p:txBody>
      </p:sp>
      <p:pic>
        <p:nvPicPr>
          <p:cNvPr id="4108" name="Picture 12" descr="Home app - Accessories - Apple">
            <a:extLst>
              <a:ext uri="{FF2B5EF4-FFF2-40B4-BE49-F238E27FC236}">
                <a16:creationId xmlns:a16="http://schemas.microsoft.com/office/drawing/2014/main" id="{D7C7B3CC-8FDA-EA9F-ECEA-FDB6D1EDC673}"/>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438995" y="4796450"/>
            <a:ext cx="2187742" cy="625069"/>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Logo Guidelines">
            <a:extLst>
              <a:ext uri="{FF2B5EF4-FFF2-40B4-BE49-F238E27FC236}">
                <a16:creationId xmlns:a16="http://schemas.microsoft.com/office/drawing/2014/main" id="{A0C41227-9B57-9146-0BA7-6645A0340F19}"/>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6465297" y="5511159"/>
            <a:ext cx="2161440" cy="716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6797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9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10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10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10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1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32D7EAE-6D31-433E-9423-C50951F0AB5A}"/>
              </a:ext>
            </a:extLst>
          </p:cNvPr>
          <p:cNvSpPr>
            <a:spLocks noGrp="1"/>
          </p:cNvSpPr>
          <p:nvPr>
            <p:ph idx="1"/>
          </p:nvPr>
        </p:nvSpPr>
        <p:spPr>
          <a:xfrm>
            <a:off x="251520" y="939569"/>
            <a:ext cx="8712968" cy="5223950"/>
          </a:xfrm>
        </p:spPr>
        <p:txBody>
          <a:bodyPr/>
          <a:lstStyle/>
          <a:p>
            <a:r>
              <a:rPr lang="en-US" dirty="0"/>
              <a:t>Smart-Home:</a:t>
            </a:r>
          </a:p>
          <a:p>
            <a:pPr lvl="1">
              <a:buFont typeface="Arial" panose="020B0604020202020204" pitchFamily="34" charset="0"/>
              <a:buChar char="•"/>
            </a:pPr>
            <a:r>
              <a:rPr lang="en-US" dirty="0"/>
              <a:t>Family invested in PV with </a:t>
            </a:r>
            <a:r>
              <a:rPr lang="en-US" b="1" dirty="0"/>
              <a:t>net metering</a:t>
            </a:r>
          </a:p>
          <a:p>
            <a:pPr lvl="1">
              <a:buFont typeface="Arial" panose="020B0604020202020204" pitchFamily="34" charset="0"/>
              <a:buChar char="•"/>
            </a:pPr>
            <a:r>
              <a:rPr lang="en-US" dirty="0"/>
              <a:t>Yearly energy budget ~ 9000 kWh</a:t>
            </a:r>
          </a:p>
          <a:p>
            <a:pPr lvl="1">
              <a:buFont typeface="Arial" panose="020B0604020202020204" pitchFamily="34" charset="0"/>
              <a:buChar char="•"/>
            </a:pPr>
            <a:r>
              <a:rPr lang="en-US" dirty="0"/>
              <a:t>Aims for </a:t>
            </a:r>
            <a:r>
              <a:rPr lang="en-US" b="1" dirty="0"/>
              <a:t>greener lifestyle </a:t>
            </a:r>
            <a:r>
              <a:rPr lang="en-US" dirty="0"/>
              <a:t>through </a:t>
            </a:r>
            <a:r>
              <a:rPr lang="en-US" b="1" dirty="0"/>
              <a:t>adaptation</a:t>
            </a:r>
            <a:r>
              <a:rPr lang="en-US" dirty="0"/>
              <a:t>:</a:t>
            </a:r>
          </a:p>
          <a:p>
            <a:pPr lvl="2">
              <a:buFont typeface="Arial" panose="020B0604020202020204" pitchFamily="34" charset="0"/>
              <a:buChar char="•"/>
            </a:pPr>
            <a:r>
              <a:rPr lang="en-US" dirty="0">
                <a:solidFill>
                  <a:srgbClr val="007A37"/>
                </a:solidFill>
              </a:rPr>
              <a:t>1</a:t>
            </a:r>
            <a:r>
              <a:rPr lang="el-GR" dirty="0">
                <a:solidFill>
                  <a:srgbClr val="007A37"/>
                </a:solidFill>
              </a:rPr>
              <a:t>ο</a:t>
            </a:r>
            <a:r>
              <a:rPr lang="en-US" dirty="0">
                <a:solidFill>
                  <a:srgbClr val="007A37"/>
                </a:solidFill>
              </a:rPr>
              <a:t> Celsius A/C = 7% energy conservation.</a:t>
            </a:r>
          </a:p>
          <a:p>
            <a:pPr lvl="2">
              <a:buFont typeface="Arial" panose="020B0604020202020204" pitchFamily="34" charset="0"/>
              <a:buChar char="•"/>
            </a:pPr>
            <a:r>
              <a:rPr lang="en-US" dirty="0">
                <a:solidFill>
                  <a:srgbClr val="007A37"/>
                </a:solidFill>
              </a:rPr>
              <a:t>Smart Lights: 20-40% energy conservation</a:t>
            </a:r>
          </a:p>
          <a:p>
            <a:pPr lvl="2">
              <a:buFont typeface="Arial" panose="020B0604020202020204" pitchFamily="34" charset="0"/>
              <a:buChar char="•"/>
            </a:pPr>
            <a:r>
              <a:rPr lang="en-US" dirty="0">
                <a:solidFill>
                  <a:srgbClr val="007A37"/>
                </a:solidFill>
              </a:rPr>
              <a:t>Occupancy Sensors: 20-60%</a:t>
            </a:r>
          </a:p>
          <a:p>
            <a:r>
              <a:rPr lang="en-US" dirty="0"/>
              <a:t>Currently, relying on manual guess-work &amp; </a:t>
            </a:r>
            <a:br>
              <a:rPr lang="en-US" dirty="0"/>
            </a:br>
            <a:r>
              <a:rPr lang="en-US" dirty="0"/>
              <a:t>manual planning</a:t>
            </a:r>
          </a:p>
          <a:p>
            <a:pPr lvl="1">
              <a:buFont typeface="Arial" panose="020B0604020202020204" pitchFamily="34" charset="0"/>
              <a:buChar char="•"/>
            </a:pPr>
            <a:r>
              <a:rPr lang="en-US" dirty="0">
                <a:solidFill>
                  <a:srgbClr val="FF0000"/>
                </a:solidFill>
              </a:rPr>
              <a:t>Cumbersome and error-prone </a:t>
            </a:r>
            <a:r>
              <a:rPr lang="en-US" dirty="0">
                <a:solidFill>
                  <a:srgbClr val="FF0000"/>
                </a:solidFill>
                <a:sym typeface="Wingdings" pitchFamily="2" charset="2"/>
              </a:rPr>
              <a:t></a:t>
            </a:r>
            <a:endParaRPr lang="en-US" dirty="0">
              <a:solidFill>
                <a:srgbClr val="FF0000"/>
              </a:solidFill>
            </a:endParaRPr>
          </a:p>
        </p:txBody>
      </p:sp>
      <p:sp>
        <p:nvSpPr>
          <p:cNvPr id="3" name="Title 2">
            <a:extLst>
              <a:ext uri="{FF2B5EF4-FFF2-40B4-BE49-F238E27FC236}">
                <a16:creationId xmlns:a16="http://schemas.microsoft.com/office/drawing/2014/main" id="{12B569CD-8171-4E42-9CB7-E00468463249}"/>
              </a:ext>
            </a:extLst>
          </p:cNvPr>
          <p:cNvSpPr>
            <a:spLocks noGrp="1"/>
          </p:cNvSpPr>
          <p:nvPr>
            <p:ph type="title"/>
          </p:nvPr>
        </p:nvSpPr>
        <p:spPr/>
        <p:txBody>
          <a:bodyPr/>
          <a:lstStyle/>
          <a:p>
            <a:r>
              <a:rPr lang="en-US" dirty="0"/>
              <a:t>Case Scenario</a:t>
            </a:r>
          </a:p>
        </p:txBody>
      </p:sp>
      <p:sp>
        <p:nvSpPr>
          <p:cNvPr id="5" name="Rectangle: Rounded Corners 4">
            <a:extLst>
              <a:ext uri="{FF2B5EF4-FFF2-40B4-BE49-F238E27FC236}">
                <a16:creationId xmlns:a16="http://schemas.microsoft.com/office/drawing/2014/main" id="{9368C4E6-0641-4D4D-82FC-C74ADE11B594}"/>
              </a:ext>
            </a:extLst>
          </p:cNvPr>
          <p:cNvSpPr/>
          <p:nvPr/>
        </p:nvSpPr>
        <p:spPr bwMode="auto">
          <a:xfrm>
            <a:off x="395536" y="5319110"/>
            <a:ext cx="8424936" cy="875928"/>
          </a:xfrm>
          <a:prstGeom prst="roundRect">
            <a:avLst/>
          </a:prstGeom>
          <a:solidFill>
            <a:schemeClr val="accent1"/>
          </a:solidFill>
          <a:ln w="38100" cap="flat" cmpd="sng" algn="ctr">
            <a:solidFill>
              <a:schemeClr val="tx2"/>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r>
              <a:rPr lang="en-US" sz="2800" b="0" dirty="0"/>
              <a:t>How to intelligently utilize RAW pipelines to meet </a:t>
            </a:r>
          </a:p>
          <a:p>
            <a:r>
              <a:rPr lang="en-US" sz="2800" b="0" dirty="0"/>
              <a:t>an annual energy consumption target? </a:t>
            </a:r>
          </a:p>
        </p:txBody>
      </p:sp>
      <p:pic>
        <p:nvPicPr>
          <p:cNvPr id="1026" name="Picture 2" descr="Incorrect icon PNG and SVG Vector Free Download">
            <a:extLst>
              <a:ext uri="{FF2B5EF4-FFF2-40B4-BE49-F238E27FC236}">
                <a16:creationId xmlns:a16="http://schemas.microsoft.com/office/drawing/2014/main" id="{760B0F44-FF87-4A9B-842D-77F3BB9CC76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12436" y="3861048"/>
            <a:ext cx="1280044" cy="1274355"/>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SoEasy Insurance">
            <a:extLst>
              <a:ext uri="{FF2B5EF4-FFF2-40B4-BE49-F238E27FC236}">
                <a16:creationId xmlns:a16="http://schemas.microsoft.com/office/drawing/2014/main" id="{D831B647-F437-E8A6-3285-E4B86722FA4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745447" y="979163"/>
            <a:ext cx="2075025" cy="1408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0558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32D7EAE-6D31-433E-9423-C50951F0AB5A}"/>
              </a:ext>
            </a:extLst>
          </p:cNvPr>
          <p:cNvSpPr>
            <a:spLocks noGrp="1"/>
          </p:cNvSpPr>
          <p:nvPr>
            <p:ph idx="1"/>
          </p:nvPr>
        </p:nvSpPr>
        <p:spPr>
          <a:xfrm>
            <a:off x="251520" y="1157378"/>
            <a:ext cx="8892480" cy="5223950"/>
          </a:xfrm>
        </p:spPr>
        <p:txBody>
          <a:bodyPr/>
          <a:lstStyle/>
          <a:p>
            <a:r>
              <a:rPr lang="en-US" dirty="0"/>
              <a:t>Smart-Dorms:</a:t>
            </a:r>
          </a:p>
          <a:p>
            <a:endParaRPr lang="en-US" dirty="0"/>
          </a:p>
          <a:p>
            <a:pPr lvl="1">
              <a:buFont typeface="Arial" panose="020B0604020202020204" pitchFamily="34" charset="0"/>
              <a:buChar char="•"/>
            </a:pPr>
            <a:r>
              <a:rPr lang="en-US" b="1" dirty="0"/>
              <a:t>SAVES</a:t>
            </a:r>
            <a:r>
              <a:rPr lang="en-US" dirty="0"/>
              <a:t> project</a:t>
            </a:r>
            <a:r>
              <a:rPr lang="en-US" dirty="0">
                <a:sym typeface="Wingdings" panose="05000000000000000000" pitchFamily="2" charset="2"/>
              </a:rPr>
              <a:t>: </a:t>
            </a:r>
            <a:r>
              <a:rPr lang="en-US" dirty="0"/>
              <a:t>inter-dormitory energy-saving competition </a:t>
            </a:r>
          </a:p>
          <a:p>
            <a:pPr lvl="1">
              <a:buFont typeface="Arial" panose="020B0604020202020204" pitchFamily="34" charset="0"/>
              <a:buChar char="•"/>
            </a:pPr>
            <a:r>
              <a:rPr lang="en-US" dirty="0"/>
              <a:t>European Commission Intelligent Energy (IEE) </a:t>
            </a:r>
            <a:r>
              <a:rPr lang="en-US" dirty="0" err="1"/>
              <a:t>programme</a:t>
            </a:r>
            <a:endParaRPr lang="en-US" dirty="0"/>
          </a:p>
          <a:p>
            <a:pPr lvl="1">
              <a:buFont typeface="Arial" panose="020B0604020202020204" pitchFamily="34" charset="0"/>
              <a:buChar char="•"/>
            </a:pPr>
            <a:r>
              <a:rPr lang="en-US" dirty="0"/>
              <a:t>Aimed to instill energy-saving habits</a:t>
            </a:r>
          </a:p>
          <a:p>
            <a:pPr lvl="1">
              <a:buFont typeface="Arial" panose="020B0604020202020204" pitchFamily="34" charset="0"/>
              <a:buChar char="•"/>
            </a:pPr>
            <a:r>
              <a:rPr lang="en-US" dirty="0"/>
              <a:t>Electricity savings target: </a:t>
            </a:r>
            <a:r>
              <a:rPr lang="en-US" b="1" dirty="0"/>
              <a:t>~ 8%</a:t>
            </a:r>
          </a:p>
          <a:p>
            <a:pPr lvl="1">
              <a:buFont typeface="Arial" panose="020B0604020202020204" pitchFamily="34" charset="0"/>
              <a:buChar char="•"/>
            </a:pPr>
            <a:r>
              <a:rPr lang="en-US" b="1" dirty="0"/>
              <a:t>UCY students: ~ 4,44% savings</a:t>
            </a:r>
          </a:p>
        </p:txBody>
      </p:sp>
      <p:sp>
        <p:nvSpPr>
          <p:cNvPr id="3" name="Title 2">
            <a:extLst>
              <a:ext uri="{FF2B5EF4-FFF2-40B4-BE49-F238E27FC236}">
                <a16:creationId xmlns:a16="http://schemas.microsoft.com/office/drawing/2014/main" id="{12B569CD-8171-4E42-9CB7-E00468463249}"/>
              </a:ext>
            </a:extLst>
          </p:cNvPr>
          <p:cNvSpPr>
            <a:spLocks noGrp="1"/>
          </p:cNvSpPr>
          <p:nvPr>
            <p:ph type="title"/>
          </p:nvPr>
        </p:nvSpPr>
        <p:spPr/>
        <p:txBody>
          <a:bodyPr/>
          <a:lstStyle/>
          <a:p>
            <a:r>
              <a:rPr lang="en-US" dirty="0"/>
              <a:t>Case Scenario</a:t>
            </a:r>
          </a:p>
        </p:txBody>
      </p:sp>
      <p:sp>
        <p:nvSpPr>
          <p:cNvPr id="5" name="Rectangle: Rounded Corners 4">
            <a:extLst>
              <a:ext uri="{FF2B5EF4-FFF2-40B4-BE49-F238E27FC236}">
                <a16:creationId xmlns:a16="http://schemas.microsoft.com/office/drawing/2014/main" id="{9368C4E6-0641-4D4D-82FC-C74ADE11B594}"/>
              </a:ext>
            </a:extLst>
          </p:cNvPr>
          <p:cNvSpPr/>
          <p:nvPr/>
        </p:nvSpPr>
        <p:spPr bwMode="auto">
          <a:xfrm>
            <a:off x="440668" y="4869160"/>
            <a:ext cx="8334672" cy="1394641"/>
          </a:xfrm>
          <a:prstGeom prst="roundRect">
            <a:avLst/>
          </a:prstGeom>
          <a:solidFill>
            <a:schemeClr val="accent1"/>
          </a:solidFill>
          <a:ln w="38100" cap="flat" cmpd="sng" algn="ctr">
            <a:solidFill>
              <a:schemeClr val="tx2"/>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r>
              <a:rPr lang="en-US" sz="3200" dirty="0">
                <a:solidFill>
                  <a:schemeClr val="tx1"/>
                </a:solidFill>
              </a:rPr>
              <a:t>Unable to reach </a:t>
            </a:r>
            <a:r>
              <a:rPr lang="en-US" sz="3200" b="0" dirty="0">
                <a:solidFill>
                  <a:schemeClr val="tx1"/>
                </a:solidFill>
              </a:rPr>
              <a:t>energy goals through </a:t>
            </a:r>
          </a:p>
          <a:p>
            <a:r>
              <a:rPr lang="en-US" sz="3200" b="0" dirty="0">
                <a:solidFill>
                  <a:schemeClr val="tx1"/>
                </a:solidFill>
              </a:rPr>
              <a:t>smart monitors. Requires Intelligent Control!</a:t>
            </a:r>
          </a:p>
        </p:txBody>
      </p:sp>
      <p:pic>
        <p:nvPicPr>
          <p:cNvPr id="9220" name="Picture 4" descr="Smart Home Energy Monitors ...">
            <a:extLst>
              <a:ext uri="{FF2B5EF4-FFF2-40B4-BE49-F238E27FC236}">
                <a16:creationId xmlns:a16="http://schemas.microsoft.com/office/drawing/2014/main" id="{6FB8701D-5C44-0FB7-2267-04A687FCD0B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69780" y="1003151"/>
            <a:ext cx="1922843" cy="119418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Incorrect icon PNG and SVG Vector Free Download">
            <a:extLst>
              <a:ext uri="{FF2B5EF4-FFF2-40B4-BE49-F238E27FC236}">
                <a16:creationId xmlns:a16="http://schemas.microsoft.com/office/drawing/2014/main" id="{146D586B-92CB-BB51-D1D9-3341E301EF8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76256" y="3146301"/>
            <a:ext cx="1280044" cy="127435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UCY – University of Cyprus – Pythagoras ...">
            <a:extLst>
              <a:ext uri="{FF2B5EF4-FFF2-40B4-BE49-F238E27FC236}">
                <a16:creationId xmlns:a16="http://schemas.microsoft.com/office/drawing/2014/main" id="{62965E6F-E8FF-FCFD-A8E3-F157F7D3421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400119" y="1595562"/>
            <a:ext cx="1841128" cy="60588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537BCDB-458F-BC1B-19C7-A0F3B3A3758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732239" y="1003152"/>
            <a:ext cx="2244395" cy="1194188"/>
          </a:xfrm>
          <a:prstGeom prst="rect">
            <a:avLst/>
          </a:prstGeom>
        </p:spPr>
      </p:pic>
    </p:spTree>
    <p:extLst>
      <p:ext uri="{BB962C8B-B14F-4D97-AF65-F5344CB8AC3E}">
        <p14:creationId xmlns:p14="http://schemas.microsoft.com/office/powerpoint/2010/main" val="138203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F971C-375D-42EF-9FEF-CCE74AB8D2AF}"/>
              </a:ext>
            </a:extLst>
          </p:cNvPr>
          <p:cNvSpPr>
            <a:spLocks noGrp="1"/>
          </p:cNvSpPr>
          <p:nvPr>
            <p:ph type="title"/>
          </p:nvPr>
        </p:nvSpPr>
        <p:spPr/>
        <p:txBody>
          <a:bodyPr/>
          <a:lstStyle/>
          <a:p>
            <a:r>
              <a:rPr lang="en-US" sz="3600" dirty="0"/>
              <a:t>Smart</a:t>
            </a:r>
            <a:r>
              <a:rPr lang="el-GR" sz="3600" dirty="0"/>
              <a:t>-</a:t>
            </a:r>
            <a:r>
              <a:rPr lang="en-US" sz="3600" dirty="0"/>
              <a:t>home Energy Planning Strategies</a:t>
            </a:r>
          </a:p>
        </p:txBody>
      </p:sp>
      <p:pic>
        <p:nvPicPr>
          <p:cNvPr id="3" name="Picture 2">
            <a:extLst>
              <a:ext uri="{FF2B5EF4-FFF2-40B4-BE49-F238E27FC236}">
                <a16:creationId xmlns:a16="http://schemas.microsoft.com/office/drawing/2014/main" id="{5AF02E22-CCC4-47A2-81B9-BE39C791FEF5}"/>
              </a:ext>
            </a:extLst>
          </p:cNvPr>
          <p:cNvPicPr>
            <a:picLocks noChangeAspect="1"/>
          </p:cNvPicPr>
          <p:nvPr/>
        </p:nvPicPr>
        <p:blipFill>
          <a:blip r:embed="rId3"/>
          <a:stretch>
            <a:fillRect/>
          </a:stretch>
        </p:blipFill>
        <p:spPr>
          <a:xfrm>
            <a:off x="5004048" y="1411515"/>
            <a:ext cx="4020019" cy="3385637"/>
          </a:xfrm>
          <a:prstGeom prst="rect">
            <a:avLst/>
          </a:prstGeom>
        </p:spPr>
      </p:pic>
      <p:sp>
        <p:nvSpPr>
          <p:cNvPr id="5" name="Rectangle 4">
            <a:extLst>
              <a:ext uri="{FF2B5EF4-FFF2-40B4-BE49-F238E27FC236}">
                <a16:creationId xmlns:a16="http://schemas.microsoft.com/office/drawing/2014/main" id="{449DE519-A1D2-4477-8582-D2512E8F255B}"/>
              </a:ext>
            </a:extLst>
          </p:cNvPr>
          <p:cNvSpPr/>
          <p:nvPr/>
        </p:nvSpPr>
        <p:spPr>
          <a:xfrm>
            <a:off x="-58155" y="1588622"/>
            <a:ext cx="7488833" cy="4893647"/>
          </a:xfrm>
          <a:prstGeom prst="rect">
            <a:avLst/>
          </a:prstGeom>
        </p:spPr>
        <p:txBody>
          <a:bodyPr wrap="square">
            <a:spAutoFit/>
          </a:bodyPr>
          <a:lstStyle/>
          <a:p>
            <a:pPr marL="800100" lvl="1" indent="-342900">
              <a:spcAft>
                <a:spcPts val="0"/>
              </a:spcAft>
              <a:buFont typeface="Arial" panose="020B0604020202020204" pitchFamily="34" charset="0"/>
              <a:buChar char="•"/>
            </a:pPr>
            <a:r>
              <a:rPr lang="en-US" sz="2400" dirty="0"/>
              <a:t>No-Rule (NR) – does nothing</a:t>
            </a:r>
          </a:p>
          <a:p>
            <a:pPr marL="1257300" lvl="2" indent="-342900">
              <a:spcAft>
                <a:spcPts val="0"/>
              </a:spcAft>
              <a:buFont typeface="Arial" panose="020B0604020202020204" pitchFamily="34" charset="0"/>
              <a:buChar char="•"/>
            </a:pPr>
            <a:r>
              <a:rPr lang="en-US" sz="2400" b="0" dirty="0">
                <a:solidFill>
                  <a:srgbClr val="007A37"/>
                </a:solidFill>
              </a:rPr>
              <a:t>Energy </a:t>
            </a:r>
            <a:r>
              <a:rPr lang="en-US" sz="2400" b="0" dirty="0">
                <a:solidFill>
                  <a:srgbClr val="007A37"/>
                </a:solidFill>
                <a:sym typeface="Wingdings" pitchFamily="2" charset="2"/>
              </a:rPr>
              <a:t>, </a:t>
            </a:r>
            <a:r>
              <a:rPr lang="en-US" sz="2400" b="0" dirty="0">
                <a:solidFill>
                  <a:srgbClr val="FF0000"/>
                </a:solidFill>
                <a:sym typeface="Wingdings" pitchFamily="2" charset="2"/>
              </a:rPr>
              <a:t>Comfort </a:t>
            </a:r>
            <a:endParaRPr lang="en-US" sz="2400" b="0" dirty="0">
              <a:solidFill>
                <a:srgbClr val="FF0000"/>
              </a:solidFill>
            </a:endParaRPr>
          </a:p>
          <a:p>
            <a:pPr marL="800100" lvl="1" indent="-342900">
              <a:spcAft>
                <a:spcPts val="0"/>
              </a:spcAft>
              <a:buFont typeface="Arial" panose="020B0604020202020204" pitchFamily="34" charset="0"/>
              <a:buChar char="•"/>
            </a:pPr>
            <a:r>
              <a:rPr lang="en-US" sz="2400" dirty="0"/>
              <a:t>If-This-Then-That </a:t>
            </a:r>
            <a:br>
              <a:rPr lang="en-US" sz="2400" dirty="0"/>
            </a:br>
            <a:r>
              <a:rPr lang="en-US" sz="2400" dirty="0"/>
              <a:t>(IFTTT)</a:t>
            </a:r>
          </a:p>
          <a:p>
            <a:pPr marL="1257300" lvl="2" indent="-342900">
              <a:spcAft>
                <a:spcPts val="0"/>
              </a:spcAft>
              <a:buFont typeface="Arial" panose="020B0604020202020204" pitchFamily="34" charset="0"/>
              <a:buChar char="•"/>
            </a:pPr>
            <a:r>
              <a:rPr lang="en-GB" sz="2400" b="0" dirty="0"/>
              <a:t>arbitrary rule executions </a:t>
            </a:r>
          </a:p>
          <a:p>
            <a:pPr marL="1257300" lvl="2" indent="-342900">
              <a:spcAft>
                <a:spcPts val="0"/>
              </a:spcAft>
              <a:buFont typeface="Arial" panose="020B0604020202020204" pitchFamily="34" charset="0"/>
              <a:buChar char="•"/>
            </a:pPr>
            <a:r>
              <a:rPr lang="en-US" sz="2400" b="0" dirty="0">
                <a:solidFill>
                  <a:srgbClr val="FF6600"/>
                </a:solidFill>
              </a:rPr>
              <a:t>Energy </a:t>
            </a:r>
            <a:r>
              <a:rPr lang="en-US" sz="2400" b="0" dirty="0">
                <a:solidFill>
                  <a:srgbClr val="FF6600"/>
                </a:solidFill>
                <a:sym typeface="Wingdings" pitchFamily="2" charset="2"/>
              </a:rPr>
              <a:t></a:t>
            </a:r>
            <a:r>
              <a:rPr lang="en-US" sz="2400" b="0" dirty="0">
                <a:solidFill>
                  <a:schemeClr val="tx1"/>
                </a:solidFill>
                <a:sym typeface="Wingdings" pitchFamily="2" charset="2"/>
              </a:rPr>
              <a:t>,</a:t>
            </a:r>
            <a:r>
              <a:rPr lang="en-US" sz="2400" b="0" dirty="0">
                <a:solidFill>
                  <a:srgbClr val="007A37"/>
                </a:solidFill>
                <a:sym typeface="Wingdings" pitchFamily="2" charset="2"/>
              </a:rPr>
              <a:t> </a:t>
            </a:r>
            <a:r>
              <a:rPr lang="en-US" sz="2400" b="0" dirty="0">
                <a:solidFill>
                  <a:srgbClr val="FF6600"/>
                </a:solidFill>
                <a:sym typeface="Wingdings" pitchFamily="2" charset="2"/>
              </a:rPr>
              <a:t>Comfort </a:t>
            </a:r>
            <a:endParaRPr lang="en-US" sz="2400" b="0" dirty="0">
              <a:solidFill>
                <a:srgbClr val="FF6600"/>
              </a:solidFill>
            </a:endParaRPr>
          </a:p>
          <a:p>
            <a:pPr marL="800100" lvl="1" indent="-342900">
              <a:spcAft>
                <a:spcPts val="0"/>
              </a:spcAft>
              <a:buFont typeface="Arial" panose="020B0604020202020204" pitchFamily="34" charset="0"/>
              <a:buChar char="•"/>
            </a:pPr>
            <a:r>
              <a:rPr lang="en-US" sz="2400" dirty="0"/>
              <a:t>Meta-Rule (MR)</a:t>
            </a:r>
          </a:p>
          <a:p>
            <a:pPr marL="1257300" lvl="2" indent="-342900">
              <a:spcAft>
                <a:spcPts val="0"/>
              </a:spcAft>
              <a:buFont typeface="Arial" panose="020B0604020202020204" pitchFamily="34" charset="0"/>
              <a:buChar char="•"/>
            </a:pPr>
            <a:r>
              <a:rPr lang="en-US" sz="2400" b="0" dirty="0"/>
              <a:t>All comfort rules executed</a:t>
            </a:r>
          </a:p>
          <a:p>
            <a:pPr marL="1257300" lvl="2" indent="-342900">
              <a:spcAft>
                <a:spcPts val="0"/>
              </a:spcAft>
              <a:buFont typeface="Arial" panose="020B0604020202020204" pitchFamily="34" charset="0"/>
              <a:buChar char="•"/>
            </a:pPr>
            <a:r>
              <a:rPr lang="en-US" sz="2400" b="0" dirty="0">
                <a:solidFill>
                  <a:srgbClr val="FF0000"/>
                </a:solidFill>
              </a:rPr>
              <a:t>Energy </a:t>
            </a:r>
            <a:r>
              <a:rPr lang="en-US" sz="2400" b="0" dirty="0">
                <a:solidFill>
                  <a:srgbClr val="FF0000"/>
                </a:solidFill>
                <a:sym typeface="Wingdings" pitchFamily="2" charset="2"/>
              </a:rPr>
              <a:t></a:t>
            </a:r>
            <a:r>
              <a:rPr lang="en-US" sz="2400" b="0" dirty="0">
                <a:solidFill>
                  <a:schemeClr val="tx1"/>
                </a:solidFill>
                <a:sym typeface="Wingdings" pitchFamily="2" charset="2"/>
              </a:rPr>
              <a:t>,</a:t>
            </a:r>
            <a:r>
              <a:rPr lang="en-US" sz="2400" b="0" dirty="0">
                <a:solidFill>
                  <a:srgbClr val="007A37"/>
                </a:solidFill>
                <a:sym typeface="Wingdings" pitchFamily="2" charset="2"/>
              </a:rPr>
              <a:t> Comfort </a:t>
            </a:r>
            <a:endParaRPr lang="en-US" sz="2400" b="0" dirty="0">
              <a:solidFill>
                <a:srgbClr val="007A37"/>
              </a:solidFill>
            </a:endParaRPr>
          </a:p>
          <a:p>
            <a:pPr marL="800100" lvl="1" indent="-342900">
              <a:spcAft>
                <a:spcPts val="0"/>
              </a:spcAft>
              <a:buFont typeface="Arial" panose="020B0604020202020204" pitchFamily="34" charset="0"/>
              <a:buChar char="•"/>
            </a:pPr>
            <a:r>
              <a:rPr lang="en-US" sz="2400" dirty="0" err="1">
                <a:solidFill>
                  <a:srgbClr val="007A37"/>
                </a:solidFill>
              </a:rPr>
              <a:t>EnergyPlanner</a:t>
            </a:r>
            <a:r>
              <a:rPr lang="en-US" sz="2400" dirty="0">
                <a:solidFill>
                  <a:srgbClr val="007A37"/>
                </a:solidFill>
              </a:rPr>
              <a:t> (EP) [ICDE21]</a:t>
            </a:r>
          </a:p>
          <a:p>
            <a:pPr marL="1257300" lvl="2" indent="-342900">
              <a:spcAft>
                <a:spcPts val="0"/>
              </a:spcAft>
              <a:buFont typeface="Arial" panose="020B0604020202020204" pitchFamily="34" charset="0"/>
              <a:buChar char="•"/>
            </a:pPr>
            <a:r>
              <a:rPr lang="en-US" sz="2400" b="0" dirty="0">
                <a:solidFill>
                  <a:schemeClr val="tx1"/>
                </a:solidFill>
              </a:rPr>
              <a:t>Hill Climbing (restart when no improve</a:t>
            </a:r>
            <a:r>
              <a:rPr lang="el-GR" sz="2400" b="0" dirty="0">
                <a:solidFill>
                  <a:schemeClr val="tx1"/>
                </a:solidFill>
              </a:rPr>
              <a:t>.</a:t>
            </a:r>
            <a:r>
              <a:rPr lang="en-US" sz="2400" b="0" dirty="0">
                <a:solidFill>
                  <a:schemeClr val="tx1"/>
                </a:solidFill>
              </a:rPr>
              <a:t>)</a:t>
            </a:r>
          </a:p>
          <a:p>
            <a:pPr marL="1257300" lvl="2" indent="-342900">
              <a:spcAft>
                <a:spcPts val="0"/>
              </a:spcAft>
              <a:buFont typeface="Arial" panose="020B0604020202020204" pitchFamily="34" charset="0"/>
              <a:buChar char="•"/>
            </a:pPr>
            <a:r>
              <a:rPr lang="en-US" sz="2400" b="0" dirty="0">
                <a:solidFill>
                  <a:srgbClr val="FF6600"/>
                </a:solidFill>
              </a:rPr>
              <a:t>Energy </a:t>
            </a:r>
            <a:r>
              <a:rPr lang="en-US" sz="2400" b="0" dirty="0">
                <a:solidFill>
                  <a:srgbClr val="FF6600"/>
                </a:solidFill>
                <a:sym typeface="Wingdings" pitchFamily="2" charset="2"/>
              </a:rPr>
              <a:t></a:t>
            </a:r>
            <a:r>
              <a:rPr lang="en-US" sz="2400" b="0" dirty="0">
                <a:solidFill>
                  <a:schemeClr val="tx1"/>
                </a:solidFill>
                <a:sym typeface="Wingdings" pitchFamily="2" charset="2"/>
              </a:rPr>
              <a:t>,</a:t>
            </a:r>
            <a:r>
              <a:rPr lang="en-US" sz="2400" b="0" dirty="0">
                <a:solidFill>
                  <a:srgbClr val="007A37"/>
                </a:solidFill>
                <a:sym typeface="Wingdings" pitchFamily="2" charset="2"/>
              </a:rPr>
              <a:t> Comfort </a:t>
            </a:r>
            <a:endParaRPr lang="en-US" sz="2400" b="0" dirty="0">
              <a:solidFill>
                <a:srgbClr val="007A37"/>
              </a:solidFill>
            </a:endParaRPr>
          </a:p>
          <a:p>
            <a:pPr lvl="2">
              <a:spcAft>
                <a:spcPts val="0"/>
              </a:spcAft>
            </a:pPr>
            <a:endParaRPr lang="en-US" sz="2400" b="0" dirty="0">
              <a:solidFill>
                <a:schemeClr val="tx1"/>
              </a:solidFill>
            </a:endParaRPr>
          </a:p>
        </p:txBody>
      </p:sp>
      <p:sp>
        <p:nvSpPr>
          <p:cNvPr id="8" name="TextBox 7">
            <a:extLst>
              <a:ext uri="{FF2B5EF4-FFF2-40B4-BE49-F238E27FC236}">
                <a16:creationId xmlns:a16="http://schemas.microsoft.com/office/drawing/2014/main" id="{56F9999F-148F-0FFA-8E82-B167B233B8D8}"/>
              </a:ext>
            </a:extLst>
          </p:cNvPr>
          <p:cNvSpPr txBox="1"/>
          <p:nvPr/>
        </p:nvSpPr>
        <p:spPr bwMode="auto">
          <a:xfrm>
            <a:off x="6444208" y="4035446"/>
            <a:ext cx="2808312" cy="461665"/>
          </a:xfrm>
          <a:prstGeom prst="rect">
            <a:avLst/>
          </a:prstGeom>
          <a:noFill/>
          <a:ln>
            <a:noFill/>
          </a:ln>
          <a:extLst>
            <a:ext uri="{FAA26D3D-D897-4be2-8F04-BA451C77F1D7}">
              <ma14:placeholderFlag xmlns:ma14="http://schemas.microsoft.com/office/mac/drawingml/2011/main" xmlns="" val="1"/>
            </a:ext>
          </a:extLst>
        </p:spPr>
        <p:txBody>
          <a:bodyPr wrap="square">
            <a:spAutoFit/>
          </a:bodyPr>
          <a:lstStyle/>
          <a:p>
            <a:pPr lvl="2">
              <a:spcAft>
                <a:spcPts val="0"/>
              </a:spcAft>
            </a:pPr>
            <a:endParaRPr lang="en-US" sz="2400" b="0" dirty="0">
              <a:solidFill>
                <a:srgbClr val="007A37"/>
              </a:solidFill>
            </a:endParaRPr>
          </a:p>
        </p:txBody>
      </p:sp>
      <p:sp>
        <p:nvSpPr>
          <p:cNvPr id="4" name="TextBox 3">
            <a:extLst>
              <a:ext uri="{FF2B5EF4-FFF2-40B4-BE49-F238E27FC236}">
                <a16:creationId xmlns:a16="http://schemas.microsoft.com/office/drawing/2014/main" id="{AB0C0A30-D851-15F9-E836-8705998C1810}"/>
              </a:ext>
            </a:extLst>
          </p:cNvPr>
          <p:cNvSpPr txBox="1"/>
          <p:nvPr/>
        </p:nvSpPr>
        <p:spPr bwMode="auto">
          <a:xfrm>
            <a:off x="6660232" y="2724003"/>
            <a:ext cx="574534" cy="246221"/>
          </a:xfrm>
          <a:prstGeom prst="rect">
            <a:avLst/>
          </a:prstGeom>
          <a:solidFill>
            <a:schemeClr val="bg1"/>
          </a:solidFill>
          <a:ln>
            <a:noFill/>
          </a:ln>
          <a:extLs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spAutoFit/>
          </a:bodyPr>
          <a:lstStyle/>
          <a:p>
            <a:pPr algn="ctr"/>
            <a:r>
              <a:rPr lang="en-CY" sz="1000" b="0" kern="0" dirty="0"/>
              <a:t>EP/GP</a:t>
            </a:r>
          </a:p>
        </p:txBody>
      </p:sp>
    </p:spTree>
    <p:extLst>
      <p:ext uri="{BB962C8B-B14F-4D97-AF65-F5344CB8AC3E}">
        <p14:creationId xmlns:p14="http://schemas.microsoft.com/office/powerpoint/2010/main" val="3675958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par>
                                <p:cTn id="23" presetID="1" presetClass="entr" presetSubtype="0" fill="hold" grpId="0" nodeType="withEffect" nodePh="1">
                                  <p:stCondLst>
                                    <p:cond delay="0"/>
                                  </p:stCondLst>
                                  <p:endCondLst>
                                    <p:cond evt="begin" delay="0">
                                      <p:tn val="23"/>
                                    </p:cond>
                                  </p:end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C2395-7A97-48A7-9A25-498E16B91A69}"/>
              </a:ext>
            </a:extLst>
          </p:cNvPr>
          <p:cNvSpPr>
            <a:spLocks noGrp="1"/>
          </p:cNvSpPr>
          <p:nvPr>
            <p:ph type="title"/>
          </p:nvPr>
        </p:nvSpPr>
        <p:spPr>
          <a:xfrm>
            <a:off x="343357" y="494587"/>
            <a:ext cx="8441111" cy="646331"/>
          </a:xfrm>
        </p:spPr>
        <p:txBody>
          <a:bodyPr/>
          <a:lstStyle/>
          <a:p>
            <a:r>
              <a:rPr lang="en-US" sz="3000" dirty="0"/>
              <a:t>The IoT Meta-Control Firewall (IMCF) – ICDE21</a:t>
            </a:r>
          </a:p>
        </p:txBody>
      </p:sp>
      <p:sp>
        <p:nvSpPr>
          <p:cNvPr id="4" name="Rectangle 3">
            <a:extLst>
              <a:ext uri="{FF2B5EF4-FFF2-40B4-BE49-F238E27FC236}">
                <a16:creationId xmlns:a16="http://schemas.microsoft.com/office/drawing/2014/main" id="{9B1FC3FC-0905-4F29-BF98-2E5BFBD70CDD}"/>
              </a:ext>
            </a:extLst>
          </p:cNvPr>
          <p:cNvSpPr/>
          <p:nvPr/>
        </p:nvSpPr>
        <p:spPr>
          <a:xfrm>
            <a:off x="4283968" y="4542358"/>
            <a:ext cx="4483714" cy="2239074"/>
          </a:xfrm>
          <a:prstGeom prst="rect">
            <a:avLst/>
          </a:prstGeom>
        </p:spPr>
        <p:txBody>
          <a:bodyPr wrap="square">
            <a:spAutoFit/>
          </a:bodyPr>
          <a:lstStyle/>
          <a:p>
            <a:pPr marL="614363" lvl="1" indent="-385763">
              <a:buFont typeface="Arial" panose="020B0604020202020204" pitchFamily="34" charset="0"/>
              <a:buChar char="•"/>
            </a:pPr>
            <a:r>
              <a:rPr lang="en-US" sz="1800" dirty="0"/>
              <a:t>Amortization Plan (AP) algorithm:</a:t>
            </a:r>
          </a:p>
          <a:p>
            <a:pPr marL="828675" lvl="2" indent="-257175">
              <a:buFont typeface="Arial" panose="020B0604020202020204" pitchFamily="34" charset="0"/>
              <a:buChar char="•"/>
            </a:pPr>
            <a:r>
              <a:rPr lang="en-US" sz="1800" b="0" dirty="0"/>
              <a:t>Calculates the maximum energy budget constraint.</a:t>
            </a:r>
          </a:p>
          <a:p>
            <a:pPr marL="614363" lvl="1" indent="-385763">
              <a:buFont typeface="Arial" panose="020B0604020202020204" pitchFamily="34" charset="0"/>
              <a:buChar char="•"/>
            </a:pPr>
            <a:r>
              <a:rPr lang="en-US" sz="1800" dirty="0"/>
              <a:t>Energy Plan (EP) algorithm:</a:t>
            </a:r>
          </a:p>
          <a:p>
            <a:pPr marL="828675" lvl="2" indent="-257175">
              <a:buFont typeface="Arial" panose="020B0604020202020204" pitchFamily="34" charset="0"/>
              <a:buChar char="•"/>
            </a:pPr>
            <a:r>
              <a:rPr lang="en-US" sz="1800" b="0" dirty="0"/>
              <a:t>Executed in fixed time slots for generating an energy plan solution. </a:t>
            </a:r>
            <a:endParaRPr lang="en-US" sz="1350" b="0" dirty="0"/>
          </a:p>
          <a:p>
            <a:pPr marL="271463" indent="-385763">
              <a:buFont typeface="Arial" panose="020B0604020202020204" pitchFamily="34" charset="0"/>
              <a:buChar char="•"/>
            </a:pPr>
            <a:endParaRPr lang="en-US" sz="1350" b="0" dirty="0"/>
          </a:p>
        </p:txBody>
      </p:sp>
      <p:pic>
        <p:nvPicPr>
          <p:cNvPr id="7" name="Picture 6">
            <a:extLst>
              <a:ext uri="{FF2B5EF4-FFF2-40B4-BE49-F238E27FC236}">
                <a16:creationId xmlns:a16="http://schemas.microsoft.com/office/drawing/2014/main" id="{77C552F9-AB20-42BE-9476-56AADA0503F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3357" y="2112088"/>
            <a:ext cx="8441111" cy="2462214"/>
          </a:xfrm>
          <a:prstGeom prst="rect">
            <a:avLst/>
          </a:prstGeom>
        </p:spPr>
      </p:pic>
      <p:sp>
        <p:nvSpPr>
          <p:cNvPr id="5" name="Rectangle 4">
            <a:extLst>
              <a:ext uri="{FF2B5EF4-FFF2-40B4-BE49-F238E27FC236}">
                <a16:creationId xmlns:a16="http://schemas.microsoft.com/office/drawing/2014/main" id="{7062CC93-BDC2-4D96-97D1-6251EC89B984}"/>
              </a:ext>
            </a:extLst>
          </p:cNvPr>
          <p:cNvSpPr/>
          <p:nvPr/>
        </p:nvSpPr>
        <p:spPr>
          <a:xfrm>
            <a:off x="359532" y="4499785"/>
            <a:ext cx="4212468" cy="2239074"/>
          </a:xfrm>
          <a:prstGeom prst="rect">
            <a:avLst/>
          </a:prstGeom>
        </p:spPr>
        <p:txBody>
          <a:bodyPr wrap="square">
            <a:spAutoFit/>
          </a:bodyPr>
          <a:lstStyle/>
          <a:p>
            <a:pPr marL="614363" lvl="1" indent="-385763">
              <a:buFont typeface="Arial" panose="020B0604020202020204" pitchFamily="34" charset="0"/>
              <a:buChar char="•"/>
            </a:pPr>
            <a:r>
              <a:rPr lang="en-US" sz="1800" dirty="0"/>
              <a:t>Input data:</a:t>
            </a:r>
          </a:p>
          <a:p>
            <a:pPr marL="828675" lvl="2" indent="-257175">
              <a:buFont typeface="Arial" panose="020B0604020202020204" pitchFamily="34" charset="0"/>
              <a:buChar char="•"/>
            </a:pPr>
            <a:r>
              <a:rPr lang="en-US" sz="1800" b="0" dirty="0"/>
              <a:t>IoT data </a:t>
            </a:r>
          </a:p>
          <a:p>
            <a:pPr marL="828675" lvl="2" indent="-257175">
              <a:buFont typeface="Arial" panose="020B0604020202020204" pitchFamily="34" charset="0"/>
              <a:buChar char="•"/>
            </a:pPr>
            <a:r>
              <a:rPr lang="en-US" sz="1800" b="0" dirty="0"/>
              <a:t>Weather Forecast data</a:t>
            </a:r>
          </a:p>
          <a:p>
            <a:pPr marL="614363" lvl="1" indent="-385763">
              <a:buFont typeface="Arial" panose="020B0604020202020204" pitchFamily="34" charset="0"/>
              <a:buChar char="•"/>
            </a:pPr>
            <a:r>
              <a:rPr lang="en-US" sz="1800" dirty="0"/>
              <a:t>Meta-Rule-Table (MRT):</a:t>
            </a:r>
          </a:p>
          <a:p>
            <a:pPr marL="828675" lvl="2" indent="-257175">
              <a:buFont typeface="Arial" panose="020B0604020202020204" pitchFamily="34" charset="0"/>
              <a:buChar char="•"/>
            </a:pPr>
            <a:r>
              <a:rPr lang="en-US" sz="1800" b="0" dirty="0"/>
              <a:t>Vector of RAW rules </a:t>
            </a:r>
          </a:p>
          <a:p>
            <a:pPr marL="485775" lvl="1" indent="-257175">
              <a:buFont typeface="Arial" panose="020B0604020202020204" pitchFamily="34" charset="0"/>
              <a:buChar char="•"/>
            </a:pPr>
            <a:r>
              <a:rPr lang="en-US" sz="1800" dirty="0"/>
              <a:t>Energy Consumption Profile (ECP)</a:t>
            </a:r>
          </a:p>
          <a:p>
            <a:pPr marL="271463" indent="-385763">
              <a:buFont typeface="Arial" panose="020B0604020202020204" pitchFamily="34" charset="0"/>
              <a:buChar char="•"/>
            </a:pPr>
            <a:endParaRPr lang="en-US" sz="1350" b="0" dirty="0"/>
          </a:p>
        </p:txBody>
      </p:sp>
      <p:sp>
        <p:nvSpPr>
          <p:cNvPr id="3" name="TextBox 2">
            <a:extLst>
              <a:ext uri="{FF2B5EF4-FFF2-40B4-BE49-F238E27FC236}">
                <a16:creationId xmlns:a16="http://schemas.microsoft.com/office/drawing/2014/main" id="{5D141C57-229A-5264-6768-0437EDCD6BE4}"/>
              </a:ext>
            </a:extLst>
          </p:cNvPr>
          <p:cNvSpPr txBox="1"/>
          <p:nvPr/>
        </p:nvSpPr>
        <p:spPr bwMode="auto">
          <a:xfrm>
            <a:off x="326570" y="1238678"/>
            <a:ext cx="8441111" cy="830997"/>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spAutoFit/>
          </a:bodyPr>
          <a:lstStyle/>
          <a:p>
            <a:pPr algn="l"/>
            <a:r>
              <a:rPr lang="en-CY" sz="2400" b="0" kern="0" dirty="0">
                <a:solidFill>
                  <a:schemeClr val="tx1"/>
                </a:solidFill>
              </a:rPr>
              <a:t>Acts like a </a:t>
            </a:r>
            <a:r>
              <a:rPr lang="en-CY" sz="2400" kern="0" dirty="0">
                <a:solidFill>
                  <a:schemeClr val="accent2"/>
                </a:solidFill>
              </a:rPr>
              <a:t>network firewall </a:t>
            </a:r>
            <a:r>
              <a:rPr lang="en-CY" sz="2400" b="0" kern="0" dirty="0">
                <a:solidFill>
                  <a:schemeClr val="tx1"/>
                </a:solidFill>
              </a:rPr>
              <a:t>that filters certain IoT comfort rule executions to meet the "</a:t>
            </a:r>
            <a:r>
              <a:rPr lang="en-CY" sz="2400" kern="0" dirty="0">
                <a:solidFill>
                  <a:schemeClr val="accent2"/>
                </a:solidFill>
              </a:rPr>
              <a:t>long-term energy goal”</a:t>
            </a:r>
            <a:r>
              <a:rPr lang="en-CY" sz="2400" b="0" kern="0" dirty="0">
                <a:solidFill>
                  <a:schemeClr val="tx1"/>
                </a:solidFill>
              </a:rPr>
              <a:t>.</a:t>
            </a:r>
          </a:p>
        </p:txBody>
      </p:sp>
    </p:spTree>
    <p:extLst>
      <p:ext uri="{BB962C8B-B14F-4D97-AF65-F5344CB8AC3E}">
        <p14:creationId xmlns:p14="http://schemas.microsoft.com/office/powerpoint/2010/main" val="3899840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F971C-375D-42EF-9FEF-CCE74AB8D2AF}"/>
              </a:ext>
            </a:extLst>
          </p:cNvPr>
          <p:cNvSpPr>
            <a:spLocks noGrp="1"/>
          </p:cNvSpPr>
          <p:nvPr>
            <p:ph type="title"/>
          </p:nvPr>
        </p:nvSpPr>
        <p:spPr/>
        <p:txBody>
          <a:bodyPr/>
          <a:lstStyle/>
          <a:p>
            <a:r>
              <a:rPr lang="en-US" sz="4000" dirty="0"/>
              <a:t>Amortization Plan Algorithm</a:t>
            </a:r>
          </a:p>
        </p:txBody>
      </p:sp>
      <p:sp>
        <p:nvSpPr>
          <p:cNvPr id="10" name="Rectangle 9">
            <a:extLst>
              <a:ext uri="{FF2B5EF4-FFF2-40B4-BE49-F238E27FC236}">
                <a16:creationId xmlns:a16="http://schemas.microsoft.com/office/drawing/2014/main" id="{DF9E352B-A5C6-4ED1-9DB8-20ED99B6F177}"/>
              </a:ext>
            </a:extLst>
          </p:cNvPr>
          <p:cNvSpPr/>
          <p:nvPr/>
        </p:nvSpPr>
        <p:spPr>
          <a:xfrm>
            <a:off x="251520" y="1124744"/>
            <a:ext cx="8441111" cy="4939814"/>
          </a:xfrm>
          <a:prstGeom prst="rect">
            <a:avLst/>
          </a:prstGeom>
        </p:spPr>
        <p:txBody>
          <a:bodyPr wrap="square">
            <a:spAutoFit/>
          </a:bodyPr>
          <a:lstStyle/>
          <a:p>
            <a:pPr fontAlgn="auto">
              <a:spcBef>
                <a:spcPts val="0"/>
              </a:spcBef>
              <a:spcAft>
                <a:spcPts val="0"/>
              </a:spcAft>
            </a:pPr>
            <a:r>
              <a:rPr lang="en-US" sz="2100" b="0" dirty="0">
                <a:solidFill>
                  <a:prstClr val="black"/>
                </a:solidFill>
                <a:latin typeface="Arial"/>
              </a:rPr>
              <a:t>Calculates the energy budget constraint </a:t>
            </a:r>
            <a:r>
              <a:rPr lang="en-US" sz="2100" b="0" dirty="0">
                <a:solidFill>
                  <a:prstClr val="black"/>
                </a:solidFill>
                <a:latin typeface="Arial"/>
                <a:sym typeface="Wingdings" panose="05000000000000000000" pitchFamily="2" charset="2"/>
              </a:rPr>
              <a:t> </a:t>
            </a:r>
            <a:r>
              <a:rPr lang="en-US" sz="2100" b="0" dirty="0">
                <a:solidFill>
                  <a:prstClr val="black"/>
                </a:solidFill>
                <a:latin typeface="Arial"/>
              </a:rPr>
              <a:t>subject to a monthly residence Energy Consumption Profile</a:t>
            </a:r>
          </a:p>
          <a:p>
            <a:pPr fontAlgn="auto">
              <a:spcBef>
                <a:spcPts val="0"/>
              </a:spcBef>
              <a:spcAft>
                <a:spcPts val="0"/>
              </a:spcAft>
            </a:pPr>
            <a:endParaRPr lang="en-US" sz="2100" b="0" dirty="0">
              <a:solidFill>
                <a:prstClr val="black"/>
              </a:solidFill>
              <a:latin typeface="Arial"/>
            </a:endParaRPr>
          </a:p>
          <a:p>
            <a:pPr marL="600075" lvl="1" indent="-257175" fontAlgn="auto">
              <a:spcBef>
                <a:spcPts val="0"/>
              </a:spcBef>
              <a:spcAft>
                <a:spcPts val="0"/>
              </a:spcAft>
              <a:buFont typeface="Arial" panose="020B0604020202020204" pitchFamily="34" charset="0"/>
              <a:buChar char="•"/>
            </a:pPr>
            <a:r>
              <a:rPr lang="en-US" sz="2100" dirty="0">
                <a:solidFill>
                  <a:prstClr val="black"/>
                </a:solidFill>
                <a:latin typeface="Arial"/>
              </a:rPr>
              <a:t>Linear Amortization Formula (LAF)</a:t>
            </a:r>
          </a:p>
          <a:p>
            <a:pPr marL="600075" lvl="1" indent="-257175" fontAlgn="auto">
              <a:spcBef>
                <a:spcPts val="0"/>
              </a:spcBef>
              <a:spcAft>
                <a:spcPts val="0"/>
              </a:spcAft>
              <a:buFont typeface="Arial" panose="020B0604020202020204" pitchFamily="34" charset="0"/>
              <a:buChar char="•"/>
            </a:pPr>
            <a:endParaRPr lang="en-US" sz="2100" b="0" dirty="0">
              <a:solidFill>
                <a:prstClr val="black"/>
              </a:solidFill>
              <a:latin typeface="Arial"/>
            </a:endParaRPr>
          </a:p>
          <a:p>
            <a:pPr marL="342900" lvl="1" fontAlgn="auto">
              <a:spcBef>
                <a:spcPts val="0"/>
              </a:spcBef>
              <a:spcAft>
                <a:spcPts val="0"/>
              </a:spcAft>
            </a:pPr>
            <a:endParaRPr lang="en-US" sz="2100" b="0" dirty="0">
              <a:solidFill>
                <a:prstClr val="black"/>
              </a:solidFill>
              <a:latin typeface="Arial"/>
            </a:endParaRPr>
          </a:p>
          <a:p>
            <a:pPr marL="600075" lvl="1" indent="-257175" fontAlgn="auto">
              <a:spcBef>
                <a:spcPts val="0"/>
              </a:spcBef>
              <a:spcAft>
                <a:spcPts val="0"/>
              </a:spcAft>
              <a:buFont typeface="Arial" panose="020B0604020202020204" pitchFamily="34" charset="0"/>
              <a:buChar char="•"/>
            </a:pPr>
            <a:r>
              <a:rPr lang="en-US" sz="2100" dirty="0">
                <a:solidFill>
                  <a:prstClr val="black"/>
                </a:solidFill>
                <a:latin typeface="Arial"/>
              </a:rPr>
              <a:t>Balloon Linear Amortization Formula (BLAF)</a:t>
            </a:r>
          </a:p>
          <a:p>
            <a:pPr marL="1057275" lvl="2" indent="-257175" fontAlgn="auto">
              <a:spcBef>
                <a:spcPts val="0"/>
              </a:spcBef>
              <a:spcAft>
                <a:spcPts val="0"/>
              </a:spcAft>
              <a:buFont typeface="Arial" panose="020B0604020202020204" pitchFamily="34" charset="0"/>
              <a:buChar char="•"/>
            </a:pPr>
            <a:r>
              <a:rPr lang="en-US" sz="2100" b="0" dirty="0">
                <a:solidFill>
                  <a:prstClr val="black"/>
                </a:solidFill>
                <a:latin typeface="Arial"/>
              </a:rPr>
              <a:t>Algorithm from </a:t>
            </a:r>
            <a:r>
              <a:rPr lang="en-US" sz="2100" dirty="0">
                <a:solidFill>
                  <a:prstClr val="black"/>
                </a:solidFill>
                <a:latin typeface="Arial"/>
              </a:rPr>
              <a:t>Finance (Loans) </a:t>
            </a:r>
            <a:r>
              <a:rPr lang="en-US" sz="2100" b="0" dirty="0">
                <a:solidFill>
                  <a:prstClr val="black"/>
                </a:solidFill>
                <a:latin typeface="Arial"/>
              </a:rPr>
              <a:t>where a</a:t>
            </a:r>
          </a:p>
          <a:p>
            <a:pPr marL="800100" lvl="2" fontAlgn="auto">
              <a:spcBef>
                <a:spcPts val="0"/>
              </a:spcBef>
              <a:spcAft>
                <a:spcPts val="0"/>
              </a:spcAft>
            </a:pPr>
            <a:r>
              <a:rPr lang="en-US" sz="2100" b="0" dirty="0">
                <a:solidFill>
                  <a:prstClr val="black"/>
                </a:solidFill>
                <a:latin typeface="Arial"/>
              </a:rPr>
              <a:t>   user stores a </a:t>
            </a:r>
            <a:r>
              <a:rPr lang="en-US" sz="2100" dirty="0">
                <a:solidFill>
                  <a:prstClr val="black"/>
                </a:solidFill>
                <a:latin typeface="Arial"/>
              </a:rPr>
              <a:t>balloon</a:t>
            </a:r>
            <a:r>
              <a:rPr lang="en-US" sz="2100" b="0" dirty="0">
                <a:solidFill>
                  <a:prstClr val="black"/>
                </a:solidFill>
                <a:latin typeface="Arial"/>
              </a:rPr>
              <a:t> of energy for more </a:t>
            </a:r>
          </a:p>
          <a:p>
            <a:pPr marL="800100" lvl="2" fontAlgn="auto">
              <a:spcBef>
                <a:spcPts val="0"/>
              </a:spcBef>
              <a:spcAft>
                <a:spcPts val="0"/>
              </a:spcAft>
            </a:pPr>
            <a:r>
              <a:rPr lang="en-US" sz="2100" b="0" dirty="0">
                <a:solidFill>
                  <a:prstClr val="black"/>
                </a:solidFill>
                <a:latin typeface="Arial"/>
              </a:rPr>
              <a:t>   energy demanding months</a:t>
            </a:r>
          </a:p>
          <a:p>
            <a:pPr marL="800100" lvl="2" fontAlgn="auto">
              <a:spcBef>
                <a:spcPts val="0"/>
              </a:spcBef>
              <a:spcAft>
                <a:spcPts val="0"/>
              </a:spcAft>
            </a:pPr>
            <a:endParaRPr lang="en-US" sz="2100" b="0" dirty="0">
              <a:solidFill>
                <a:prstClr val="black"/>
              </a:solidFill>
              <a:latin typeface="Arial"/>
            </a:endParaRPr>
          </a:p>
          <a:p>
            <a:pPr marL="600075" lvl="1" indent="-257175" fontAlgn="auto">
              <a:spcBef>
                <a:spcPts val="0"/>
              </a:spcBef>
              <a:spcAft>
                <a:spcPts val="0"/>
              </a:spcAft>
              <a:buFont typeface="Arial" panose="020B0604020202020204" pitchFamily="34" charset="0"/>
              <a:buChar char="•"/>
            </a:pPr>
            <a:endParaRPr lang="en-US" sz="2100" b="0" dirty="0">
              <a:solidFill>
                <a:prstClr val="black"/>
              </a:solidFill>
              <a:latin typeface="Arial"/>
            </a:endParaRPr>
          </a:p>
          <a:p>
            <a:pPr marL="342900" lvl="1" fontAlgn="auto">
              <a:spcBef>
                <a:spcPts val="0"/>
              </a:spcBef>
              <a:spcAft>
                <a:spcPts val="0"/>
              </a:spcAft>
            </a:pPr>
            <a:endParaRPr lang="en-US" sz="1100" b="0" dirty="0">
              <a:solidFill>
                <a:prstClr val="black"/>
              </a:solidFill>
              <a:latin typeface="Arial"/>
            </a:endParaRPr>
          </a:p>
          <a:p>
            <a:pPr marL="600075" lvl="1" indent="-257175" fontAlgn="auto">
              <a:spcBef>
                <a:spcPts val="0"/>
              </a:spcBef>
              <a:spcAft>
                <a:spcPts val="0"/>
              </a:spcAft>
              <a:buFont typeface="Arial" panose="020B0604020202020204" pitchFamily="34" charset="0"/>
              <a:buChar char="•"/>
            </a:pPr>
            <a:r>
              <a:rPr lang="en-US" sz="2100" dirty="0">
                <a:solidFill>
                  <a:prstClr val="black"/>
                </a:solidFill>
                <a:latin typeface="Arial"/>
              </a:rPr>
              <a:t>ECP-based Amortization Formula (EAF)</a:t>
            </a:r>
          </a:p>
          <a:p>
            <a:pPr lvl="1" fontAlgn="auto">
              <a:spcBef>
                <a:spcPts val="0"/>
              </a:spcBef>
              <a:spcAft>
                <a:spcPts val="0"/>
              </a:spcAft>
            </a:pPr>
            <a:endParaRPr lang="en-US" sz="2100" b="0" dirty="0">
              <a:solidFill>
                <a:prstClr val="black"/>
              </a:solidFill>
              <a:latin typeface="Arial"/>
            </a:endParaRPr>
          </a:p>
        </p:txBody>
      </p:sp>
      <p:pic>
        <p:nvPicPr>
          <p:cNvPr id="11" name="Picture 10">
            <a:extLst>
              <a:ext uri="{FF2B5EF4-FFF2-40B4-BE49-F238E27FC236}">
                <a16:creationId xmlns:a16="http://schemas.microsoft.com/office/drawing/2014/main" id="{7943935D-A6E3-4074-8406-87BB171B24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851" r="2327"/>
          <a:stretch/>
        </p:blipFill>
        <p:spPr>
          <a:xfrm>
            <a:off x="6688566" y="3270223"/>
            <a:ext cx="2410150" cy="2247009"/>
          </a:xfrm>
          <a:prstGeom prst="rect">
            <a:avLst/>
          </a:prstGeom>
        </p:spPr>
      </p:pic>
      <p:pic>
        <p:nvPicPr>
          <p:cNvPr id="3" name="Picture 2">
            <a:extLst>
              <a:ext uri="{FF2B5EF4-FFF2-40B4-BE49-F238E27FC236}">
                <a16:creationId xmlns:a16="http://schemas.microsoft.com/office/drawing/2014/main" id="{4346949A-5766-5D95-9F75-3BC3B7A759BE}"/>
              </a:ext>
            </a:extLst>
          </p:cNvPr>
          <p:cNvPicPr>
            <a:picLocks noChangeAspect="1"/>
          </p:cNvPicPr>
          <p:nvPr/>
        </p:nvPicPr>
        <p:blipFill>
          <a:blip r:embed="rId4"/>
          <a:stretch>
            <a:fillRect/>
          </a:stretch>
        </p:blipFill>
        <p:spPr>
          <a:xfrm>
            <a:off x="2527984" y="2493684"/>
            <a:ext cx="963896" cy="518817"/>
          </a:xfrm>
          <a:prstGeom prst="rect">
            <a:avLst/>
          </a:prstGeom>
        </p:spPr>
      </p:pic>
      <p:pic>
        <p:nvPicPr>
          <p:cNvPr id="5" name="Picture 4">
            <a:extLst>
              <a:ext uri="{FF2B5EF4-FFF2-40B4-BE49-F238E27FC236}">
                <a16:creationId xmlns:a16="http://schemas.microsoft.com/office/drawing/2014/main" id="{AC49C84E-D456-5E00-D6A4-FB3FFB4EA949}"/>
              </a:ext>
            </a:extLst>
          </p:cNvPr>
          <p:cNvPicPr>
            <a:picLocks noChangeAspect="1"/>
          </p:cNvPicPr>
          <p:nvPr/>
        </p:nvPicPr>
        <p:blipFill>
          <a:blip r:embed="rId5"/>
          <a:stretch>
            <a:fillRect/>
          </a:stretch>
        </p:blipFill>
        <p:spPr>
          <a:xfrm>
            <a:off x="323528" y="4417764"/>
            <a:ext cx="2948908" cy="667420"/>
          </a:xfrm>
          <a:prstGeom prst="rect">
            <a:avLst/>
          </a:prstGeom>
        </p:spPr>
      </p:pic>
      <p:pic>
        <p:nvPicPr>
          <p:cNvPr id="6" name="Picture 5">
            <a:extLst>
              <a:ext uri="{FF2B5EF4-FFF2-40B4-BE49-F238E27FC236}">
                <a16:creationId xmlns:a16="http://schemas.microsoft.com/office/drawing/2014/main" id="{29DB16D1-60F9-0C4E-24C5-1F55B3D26A0C}"/>
              </a:ext>
            </a:extLst>
          </p:cNvPr>
          <p:cNvPicPr>
            <a:picLocks noChangeAspect="1"/>
          </p:cNvPicPr>
          <p:nvPr/>
        </p:nvPicPr>
        <p:blipFill>
          <a:blip r:embed="rId6"/>
          <a:stretch>
            <a:fillRect/>
          </a:stretch>
        </p:blipFill>
        <p:spPr>
          <a:xfrm>
            <a:off x="3147674" y="4514530"/>
            <a:ext cx="2300458" cy="516875"/>
          </a:xfrm>
          <a:prstGeom prst="rect">
            <a:avLst/>
          </a:prstGeom>
        </p:spPr>
      </p:pic>
      <p:pic>
        <p:nvPicPr>
          <p:cNvPr id="7" name="Picture 6">
            <a:extLst>
              <a:ext uri="{FF2B5EF4-FFF2-40B4-BE49-F238E27FC236}">
                <a16:creationId xmlns:a16="http://schemas.microsoft.com/office/drawing/2014/main" id="{7DFC23C5-8F8D-BC7D-4131-67A950D280E6}"/>
              </a:ext>
            </a:extLst>
          </p:cNvPr>
          <p:cNvPicPr>
            <a:picLocks noChangeAspect="1"/>
          </p:cNvPicPr>
          <p:nvPr/>
        </p:nvPicPr>
        <p:blipFill>
          <a:blip r:embed="rId7"/>
          <a:stretch>
            <a:fillRect/>
          </a:stretch>
        </p:blipFill>
        <p:spPr>
          <a:xfrm>
            <a:off x="927579" y="5541278"/>
            <a:ext cx="3564988" cy="614891"/>
          </a:xfrm>
          <a:prstGeom prst="rect">
            <a:avLst/>
          </a:prstGeom>
        </p:spPr>
      </p:pic>
      <p:pic>
        <p:nvPicPr>
          <p:cNvPr id="8" name="Picture 7">
            <a:extLst>
              <a:ext uri="{FF2B5EF4-FFF2-40B4-BE49-F238E27FC236}">
                <a16:creationId xmlns:a16="http://schemas.microsoft.com/office/drawing/2014/main" id="{EE71013E-2D21-36DC-F53C-503A94FAEAF4}"/>
              </a:ext>
            </a:extLst>
          </p:cNvPr>
          <p:cNvPicPr>
            <a:picLocks noChangeAspect="1"/>
          </p:cNvPicPr>
          <p:nvPr/>
        </p:nvPicPr>
        <p:blipFill>
          <a:blip r:embed="rId8"/>
          <a:stretch>
            <a:fillRect/>
          </a:stretch>
        </p:blipFill>
        <p:spPr>
          <a:xfrm>
            <a:off x="4540106" y="5556849"/>
            <a:ext cx="3000019" cy="667420"/>
          </a:xfrm>
          <a:prstGeom prst="rect">
            <a:avLst/>
          </a:prstGeom>
        </p:spPr>
      </p:pic>
      <p:sp>
        <p:nvSpPr>
          <p:cNvPr id="12" name="TextBox 11">
            <a:extLst>
              <a:ext uri="{FF2B5EF4-FFF2-40B4-BE49-F238E27FC236}">
                <a16:creationId xmlns:a16="http://schemas.microsoft.com/office/drawing/2014/main" id="{62497AC2-6FC4-5944-C55F-98CF3758A0D3}"/>
              </a:ext>
            </a:extLst>
          </p:cNvPr>
          <p:cNvSpPr txBox="1"/>
          <p:nvPr/>
        </p:nvSpPr>
        <p:spPr bwMode="auto">
          <a:xfrm>
            <a:off x="6706317" y="2623892"/>
            <a:ext cx="2410150" cy="646331"/>
          </a:xfrm>
          <a:prstGeom prst="rect">
            <a:avLst/>
          </a:prstGeom>
          <a:noFill/>
          <a:ln>
            <a:solidFill>
              <a:srgbClr val="00355E"/>
            </a:solidFill>
          </a:ln>
          <a:extLst>
            <a:ext uri="{FAA26D3D-D897-4be2-8F04-BA451C77F1D7}">
              <ma14:placeholderFlag xmlns:ma14="http://schemas.microsoft.com/office/mac/drawingml/2011/main" xmlns="" val="1"/>
            </a:ext>
          </a:extLst>
        </p:spPr>
        <p:txBody>
          <a:bodyPr wrap="square">
            <a:spAutoFit/>
          </a:bodyPr>
          <a:lstStyle/>
          <a:p>
            <a:pPr algn="ctr"/>
            <a:r>
              <a:rPr lang="en-US" sz="1800" b="0" dirty="0">
                <a:solidFill>
                  <a:prstClr val="black"/>
                </a:solidFill>
                <a:latin typeface="Arial"/>
              </a:rPr>
              <a:t>Energy Consumption Profile (ECP)</a:t>
            </a:r>
            <a:endParaRPr lang="en-CY" sz="1800" dirty="0"/>
          </a:p>
        </p:txBody>
      </p:sp>
      <p:sp>
        <p:nvSpPr>
          <p:cNvPr id="13" name="Oval 12">
            <a:extLst>
              <a:ext uri="{FF2B5EF4-FFF2-40B4-BE49-F238E27FC236}">
                <a16:creationId xmlns:a16="http://schemas.microsoft.com/office/drawing/2014/main" id="{57594482-E920-09F0-B637-AE1055085EF5}"/>
              </a:ext>
            </a:extLst>
          </p:cNvPr>
          <p:cNvSpPr/>
          <p:nvPr/>
        </p:nvSpPr>
        <p:spPr bwMode="auto">
          <a:xfrm>
            <a:off x="1459736" y="4417764"/>
            <a:ext cx="288032" cy="451396"/>
          </a:xfrm>
          <a:prstGeom prst="ellipse">
            <a:avLst/>
          </a:prstGeom>
          <a:noFill/>
          <a:ln w="38100" cap="flat" cmpd="sng" algn="ctr">
            <a:solidFill>
              <a:srgbClr val="FF0000"/>
            </a:solidFill>
            <a:prstDash val="sys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a:ln>
                <a:noFill/>
              </a:ln>
              <a:solidFill>
                <a:schemeClr val="tx2"/>
              </a:solidFill>
              <a:effectLst/>
              <a:latin typeface="Arial" charset="0"/>
            </a:endParaRPr>
          </a:p>
        </p:txBody>
      </p:sp>
      <p:sp>
        <p:nvSpPr>
          <p:cNvPr id="14" name="TextBox 13">
            <a:extLst>
              <a:ext uri="{FF2B5EF4-FFF2-40B4-BE49-F238E27FC236}">
                <a16:creationId xmlns:a16="http://schemas.microsoft.com/office/drawing/2014/main" id="{7E80BC35-6602-BFE0-FBCC-25019C03FD35}"/>
              </a:ext>
            </a:extLst>
          </p:cNvPr>
          <p:cNvSpPr txBox="1"/>
          <p:nvPr/>
        </p:nvSpPr>
        <p:spPr bwMode="auto">
          <a:xfrm flipH="1">
            <a:off x="4537792" y="4005448"/>
            <a:ext cx="3146472" cy="584775"/>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spAutoFit/>
          </a:bodyPr>
          <a:lstStyle/>
          <a:p>
            <a:pPr algn="l"/>
            <a:r>
              <a:rPr lang="el-GR" sz="1600" b="0" kern="0" dirty="0">
                <a:solidFill>
                  <a:srgbClr val="FF0000"/>
                </a:solidFill>
              </a:rPr>
              <a:t>π </a:t>
            </a:r>
            <a:r>
              <a:rPr lang="en-CY" sz="1600" b="0" kern="0" dirty="0">
                <a:solidFill>
                  <a:srgbClr val="FF0000"/>
                </a:solidFill>
              </a:rPr>
              <a:t>Balloon</a:t>
            </a:r>
            <a:r>
              <a:rPr lang="en-US" sz="1600" b="0" kern="0" dirty="0">
                <a:solidFill>
                  <a:srgbClr val="FF0000"/>
                </a:solidFill>
              </a:rPr>
              <a:t>, </a:t>
            </a:r>
            <a:r>
              <a:rPr lang="el-GR" sz="1600" b="0" kern="0" dirty="0">
                <a:solidFill>
                  <a:srgbClr val="FF0000"/>
                </a:solidFill>
              </a:rPr>
              <a:t>{λ</a:t>
            </a:r>
            <a:r>
              <a:rPr lang="en-US" sz="1600" b="0" kern="0" dirty="0">
                <a:solidFill>
                  <a:srgbClr val="FF0000"/>
                </a:solidFill>
              </a:rPr>
              <a:t>,</a:t>
            </a:r>
            <a:r>
              <a:rPr lang="el-GR" sz="1600" b="0" kern="0" dirty="0">
                <a:solidFill>
                  <a:srgbClr val="FF0000"/>
                </a:solidFill>
              </a:rPr>
              <a:t>λ’} </a:t>
            </a:r>
            <a:r>
              <a:rPr lang="en-US" sz="1600" b="0" kern="0" dirty="0">
                <a:solidFill>
                  <a:srgbClr val="FF0000"/>
                </a:solidFill>
              </a:rPr>
              <a:t>Period</a:t>
            </a:r>
          </a:p>
          <a:p>
            <a:pPr algn="l"/>
            <a:r>
              <a:rPr lang="en-US" sz="1600" b="0" kern="0" dirty="0">
                <a:solidFill>
                  <a:srgbClr val="FF0000"/>
                </a:solidFill>
              </a:rPr>
              <a:t>TE/t total energy/time </a:t>
            </a:r>
            <a:endParaRPr lang="en-CY" sz="1600" b="0" kern="0" dirty="0">
              <a:solidFill>
                <a:srgbClr val="FF0000"/>
              </a:solidFill>
            </a:endParaRPr>
          </a:p>
        </p:txBody>
      </p:sp>
    </p:spTree>
    <p:extLst>
      <p:ext uri="{BB962C8B-B14F-4D97-AF65-F5344CB8AC3E}">
        <p14:creationId xmlns:p14="http://schemas.microsoft.com/office/powerpoint/2010/main" val="3647320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
                                            <p:txEl>
                                              <p:pRg st="12" end="12"/>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8"/>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C2395-7A97-48A7-9A25-498E16B91A69}"/>
              </a:ext>
            </a:extLst>
          </p:cNvPr>
          <p:cNvSpPr>
            <a:spLocks noGrp="1"/>
          </p:cNvSpPr>
          <p:nvPr>
            <p:ph type="title"/>
          </p:nvPr>
        </p:nvSpPr>
        <p:spPr/>
        <p:txBody>
          <a:bodyPr/>
          <a:lstStyle/>
          <a:p>
            <a:r>
              <a:rPr lang="en-US" dirty="0" err="1"/>
              <a:t>EnergyPlanner</a:t>
            </a:r>
            <a:r>
              <a:rPr lang="en-US" dirty="0"/>
              <a:t> (EP) Algorithm</a:t>
            </a:r>
          </a:p>
        </p:txBody>
      </p:sp>
      <p:sp>
        <p:nvSpPr>
          <p:cNvPr id="3" name="Arrow: Striped Right 2">
            <a:extLst>
              <a:ext uri="{FF2B5EF4-FFF2-40B4-BE49-F238E27FC236}">
                <a16:creationId xmlns:a16="http://schemas.microsoft.com/office/drawing/2014/main" id="{121807FF-E505-4510-83DE-B8684E9C609F}"/>
              </a:ext>
            </a:extLst>
          </p:cNvPr>
          <p:cNvSpPr/>
          <p:nvPr/>
        </p:nvSpPr>
        <p:spPr bwMode="auto">
          <a:xfrm>
            <a:off x="161510" y="2450032"/>
            <a:ext cx="3005100" cy="1885310"/>
          </a:xfrm>
          <a:prstGeom prst="stripedRightArrow">
            <a:avLst/>
          </a:prstGeom>
          <a:solidFill>
            <a:schemeClr val="accent1"/>
          </a:solidFill>
          <a:ln w="38100" cap="flat" cmpd="sng" algn="ctr">
            <a:solidFill>
              <a:schemeClr val="tx1"/>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a:r>
              <a:rPr lang="en-US" sz="1800" b="0" dirty="0"/>
              <a:t>Random </a:t>
            </a:r>
          </a:p>
          <a:p>
            <a:pPr algn="ctr"/>
            <a:r>
              <a:rPr lang="en-US" sz="1800" b="0" dirty="0"/>
              <a:t>initialization process </a:t>
            </a:r>
          </a:p>
          <a:p>
            <a:pPr algn="ctr"/>
            <a:r>
              <a:rPr lang="en-US" sz="1800" b="0" dirty="0"/>
              <a:t>of rules to execute </a:t>
            </a:r>
          </a:p>
        </p:txBody>
      </p:sp>
      <p:pic>
        <p:nvPicPr>
          <p:cNvPr id="10" name="Picture 9">
            <a:extLst>
              <a:ext uri="{FF2B5EF4-FFF2-40B4-BE49-F238E27FC236}">
                <a16:creationId xmlns:a16="http://schemas.microsoft.com/office/drawing/2014/main" id="{485655D8-0F8B-436F-A8E1-F0C14A52058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77834" y="2882080"/>
            <a:ext cx="2781350" cy="654658"/>
          </a:xfrm>
          <a:prstGeom prst="rect">
            <a:avLst/>
          </a:prstGeom>
        </p:spPr>
      </p:pic>
      <p:sp>
        <p:nvSpPr>
          <p:cNvPr id="16" name="TextBox 15">
            <a:extLst>
              <a:ext uri="{FF2B5EF4-FFF2-40B4-BE49-F238E27FC236}">
                <a16:creationId xmlns:a16="http://schemas.microsoft.com/office/drawing/2014/main" id="{D4607206-7DA6-4035-AA31-93B046B540B1}"/>
              </a:ext>
            </a:extLst>
          </p:cNvPr>
          <p:cNvSpPr txBox="1"/>
          <p:nvPr/>
        </p:nvSpPr>
        <p:spPr>
          <a:xfrm>
            <a:off x="3102986" y="2288014"/>
            <a:ext cx="3215210" cy="369332"/>
          </a:xfrm>
          <a:prstGeom prst="rect">
            <a:avLst/>
          </a:prstGeom>
          <a:solidFill>
            <a:schemeClr val="accent1"/>
          </a:solidFill>
          <a:ln w="38100">
            <a:solidFill>
              <a:schemeClr val="tx1"/>
            </a:solidFill>
          </a:ln>
        </p:spPr>
        <p:txBody>
          <a:bodyPr wrap="square" rtlCol="0">
            <a:spAutoFit/>
          </a:bodyPr>
          <a:lstStyle/>
          <a:p>
            <a:r>
              <a:rPr lang="en-US" sz="1800" b="0" dirty="0"/>
              <a:t>Generates the first solution s*</a:t>
            </a:r>
          </a:p>
        </p:txBody>
      </p:sp>
      <p:sp>
        <p:nvSpPr>
          <p:cNvPr id="25" name="TextBox 24">
            <a:extLst>
              <a:ext uri="{FF2B5EF4-FFF2-40B4-BE49-F238E27FC236}">
                <a16:creationId xmlns:a16="http://schemas.microsoft.com/office/drawing/2014/main" id="{32704DF5-31A9-491D-9515-B0BDD4BA411F}"/>
              </a:ext>
            </a:extLst>
          </p:cNvPr>
          <p:cNvSpPr txBox="1"/>
          <p:nvPr/>
        </p:nvSpPr>
        <p:spPr>
          <a:xfrm>
            <a:off x="6693600" y="2826535"/>
            <a:ext cx="2005189" cy="646331"/>
          </a:xfrm>
          <a:prstGeom prst="rect">
            <a:avLst/>
          </a:prstGeom>
          <a:solidFill>
            <a:schemeClr val="bg1"/>
          </a:solidFill>
          <a:ln w="38100">
            <a:solidFill>
              <a:srgbClr val="FF0000"/>
            </a:solidFill>
          </a:ln>
        </p:spPr>
        <p:txBody>
          <a:bodyPr wrap="square" rtlCol="0">
            <a:spAutoFit/>
          </a:bodyPr>
          <a:lstStyle/>
          <a:p>
            <a:r>
              <a:rPr lang="en-US" sz="1800" b="0" dirty="0">
                <a:solidFill>
                  <a:srgbClr val="FF0000"/>
                </a:solidFill>
              </a:rPr>
              <a:t>Meta-rules 2 and 3 will be ignored</a:t>
            </a:r>
          </a:p>
        </p:txBody>
      </p:sp>
      <p:sp>
        <p:nvSpPr>
          <p:cNvPr id="30" name="TextBox 29">
            <a:extLst>
              <a:ext uri="{FF2B5EF4-FFF2-40B4-BE49-F238E27FC236}">
                <a16:creationId xmlns:a16="http://schemas.microsoft.com/office/drawing/2014/main" id="{19A7403F-2B3E-4D0D-9BAF-C3E92BF0C526}"/>
              </a:ext>
            </a:extLst>
          </p:cNvPr>
          <p:cNvSpPr txBox="1"/>
          <p:nvPr/>
        </p:nvSpPr>
        <p:spPr>
          <a:xfrm>
            <a:off x="6693600" y="1988840"/>
            <a:ext cx="2005189" cy="646331"/>
          </a:xfrm>
          <a:prstGeom prst="rect">
            <a:avLst/>
          </a:prstGeom>
          <a:solidFill>
            <a:schemeClr val="bg1"/>
          </a:solidFill>
          <a:ln w="38100">
            <a:solidFill>
              <a:srgbClr val="00B050"/>
            </a:solidFill>
          </a:ln>
        </p:spPr>
        <p:txBody>
          <a:bodyPr wrap="square" rtlCol="0">
            <a:spAutoFit/>
          </a:bodyPr>
          <a:lstStyle/>
          <a:p>
            <a:r>
              <a:rPr lang="en-US" sz="1800" b="0" dirty="0">
                <a:solidFill>
                  <a:srgbClr val="00B050"/>
                </a:solidFill>
              </a:rPr>
              <a:t>Meta-rules 1 and 4 will be triggered</a:t>
            </a:r>
          </a:p>
        </p:txBody>
      </p:sp>
      <p:sp>
        <p:nvSpPr>
          <p:cNvPr id="32" name="Arrow: Striped Right 31">
            <a:extLst>
              <a:ext uri="{FF2B5EF4-FFF2-40B4-BE49-F238E27FC236}">
                <a16:creationId xmlns:a16="http://schemas.microsoft.com/office/drawing/2014/main" id="{FABEE848-1229-4475-9DCC-FB49E0076BC5}"/>
              </a:ext>
            </a:extLst>
          </p:cNvPr>
          <p:cNvSpPr/>
          <p:nvPr/>
        </p:nvSpPr>
        <p:spPr bwMode="auto">
          <a:xfrm rot="5400000">
            <a:off x="3872045" y="3718668"/>
            <a:ext cx="1320425" cy="1002847"/>
          </a:xfrm>
          <a:prstGeom prst="stripedRightArrow">
            <a:avLst/>
          </a:prstGeom>
          <a:solidFill>
            <a:schemeClr val="accent1"/>
          </a:solidFill>
          <a:ln w="38100" cap="flat" cmpd="sng" algn="ctr">
            <a:solidFill>
              <a:schemeClr val="tx1"/>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a:r>
              <a:rPr lang="en-US" sz="1500" b="0" dirty="0"/>
              <a:t>   Optimization</a:t>
            </a:r>
          </a:p>
        </p:txBody>
      </p:sp>
      <p:pic>
        <p:nvPicPr>
          <p:cNvPr id="34" name="Picture 33">
            <a:extLst>
              <a:ext uri="{FF2B5EF4-FFF2-40B4-BE49-F238E27FC236}">
                <a16:creationId xmlns:a16="http://schemas.microsoft.com/office/drawing/2014/main" id="{C05FA431-660D-4780-B3BE-F4919AFF1EF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833192" y="4903448"/>
            <a:ext cx="2700300" cy="786945"/>
          </a:xfrm>
          <a:prstGeom prst="rect">
            <a:avLst/>
          </a:prstGeom>
        </p:spPr>
      </p:pic>
      <p:sp>
        <p:nvSpPr>
          <p:cNvPr id="36" name="TextBox 35">
            <a:extLst>
              <a:ext uri="{FF2B5EF4-FFF2-40B4-BE49-F238E27FC236}">
                <a16:creationId xmlns:a16="http://schemas.microsoft.com/office/drawing/2014/main" id="{E983FCCC-BF8A-44A2-B724-8C37C14D9188}"/>
              </a:ext>
            </a:extLst>
          </p:cNvPr>
          <p:cNvSpPr txBox="1"/>
          <p:nvPr/>
        </p:nvSpPr>
        <p:spPr>
          <a:xfrm>
            <a:off x="144023" y="5474369"/>
            <a:ext cx="2592288" cy="646331"/>
          </a:xfrm>
          <a:prstGeom prst="rect">
            <a:avLst/>
          </a:prstGeom>
          <a:solidFill>
            <a:schemeClr val="accent1"/>
          </a:solidFill>
          <a:ln w="38100">
            <a:solidFill>
              <a:schemeClr val="tx1"/>
            </a:solidFill>
          </a:ln>
        </p:spPr>
        <p:txBody>
          <a:bodyPr wrap="square" rtlCol="0">
            <a:spAutoFit/>
          </a:bodyPr>
          <a:lstStyle/>
          <a:p>
            <a:r>
              <a:rPr lang="en-US" sz="1800" b="0" dirty="0"/>
              <a:t>Random Generator</a:t>
            </a:r>
          </a:p>
          <a:p>
            <a:r>
              <a:rPr lang="en-US" sz="1800" b="0" dirty="0"/>
              <a:t>k=2 vector components</a:t>
            </a:r>
          </a:p>
        </p:txBody>
      </p:sp>
      <p:pic>
        <p:nvPicPr>
          <p:cNvPr id="39" name="Picture 38">
            <a:extLst>
              <a:ext uri="{FF2B5EF4-FFF2-40B4-BE49-F238E27FC236}">
                <a16:creationId xmlns:a16="http://schemas.microsoft.com/office/drawing/2014/main" id="{E49A4AE3-3F1A-4567-9A7F-A6EDC6D57EA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807804" y="5690393"/>
            <a:ext cx="2700300" cy="756080"/>
          </a:xfrm>
          <a:prstGeom prst="rect">
            <a:avLst/>
          </a:prstGeom>
        </p:spPr>
      </p:pic>
      <p:sp>
        <p:nvSpPr>
          <p:cNvPr id="37" name="Rectangle 36">
            <a:extLst>
              <a:ext uri="{FF2B5EF4-FFF2-40B4-BE49-F238E27FC236}">
                <a16:creationId xmlns:a16="http://schemas.microsoft.com/office/drawing/2014/main" id="{A801F15C-FF54-4351-8002-863F99BE6607}"/>
              </a:ext>
            </a:extLst>
          </p:cNvPr>
          <p:cNvSpPr/>
          <p:nvPr/>
        </p:nvSpPr>
        <p:spPr bwMode="auto">
          <a:xfrm>
            <a:off x="2807804" y="5719730"/>
            <a:ext cx="2700300" cy="726743"/>
          </a:xfrm>
          <a:prstGeom prst="rect">
            <a:avLst/>
          </a:prstGeom>
          <a:noFill/>
          <a:ln w="38100" cap="flat" cmpd="sng" algn="ctr">
            <a:solidFill>
              <a:srgbClr val="FF0000"/>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a:endParaRPr lang="en-US" sz="2700"/>
          </a:p>
        </p:txBody>
      </p:sp>
      <p:sp>
        <p:nvSpPr>
          <p:cNvPr id="40" name="Arrow: Right 39">
            <a:extLst>
              <a:ext uri="{FF2B5EF4-FFF2-40B4-BE49-F238E27FC236}">
                <a16:creationId xmlns:a16="http://schemas.microsoft.com/office/drawing/2014/main" id="{B2F3616A-ADC5-4DB2-B8DC-D2A066ABBBEE}"/>
              </a:ext>
            </a:extLst>
          </p:cNvPr>
          <p:cNvSpPr/>
          <p:nvPr/>
        </p:nvSpPr>
        <p:spPr bwMode="auto">
          <a:xfrm>
            <a:off x="5587499" y="5798404"/>
            <a:ext cx="622684" cy="299212"/>
          </a:xfrm>
          <a:prstGeom prst="rightArrow">
            <a:avLst/>
          </a:prstGeom>
          <a:solidFill>
            <a:srgbClr val="FF0000"/>
          </a:solidFill>
          <a:ln w="38100" cap="flat" cmpd="sng" algn="ctr">
            <a:solidFill>
              <a:srgbClr val="FF0000"/>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a:endParaRPr lang="en-US" sz="2700">
              <a:ln>
                <a:solidFill>
                  <a:schemeClr val="tx1"/>
                </a:solidFill>
              </a:ln>
            </a:endParaRPr>
          </a:p>
        </p:txBody>
      </p:sp>
      <p:sp>
        <p:nvSpPr>
          <p:cNvPr id="42" name="TextBox 41">
            <a:extLst>
              <a:ext uri="{FF2B5EF4-FFF2-40B4-BE49-F238E27FC236}">
                <a16:creationId xmlns:a16="http://schemas.microsoft.com/office/drawing/2014/main" id="{7733C5BF-243A-4215-9334-C7D907F0E1C1}"/>
              </a:ext>
            </a:extLst>
          </p:cNvPr>
          <p:cNvSpPr txBox="1"/>
          <p:nvPr/>
        </p:nvSpPr>
        <p:spPr>
          <a:xfrm>
            <a:off x="6264189" y="4509157"/>
            <a:ext cx="2700299" cy="1477328"/>
          </a:xfrm>
          <a:prstGeom prst="rect">
            <a:avLst/>
          </a:prstGeom>
          <a:solidFill>
            <a:schemeClr val="accent1"/>
          </a:solidFill>
          <a:ln w="38100">
            <a:solidFill>
              <a:schemeClr val="tx1"/>
            </a:solidFill>
          </a:ln>
        </p:spPr>
        <p:txBody>
          <a:bodyPr wrap="square" rtlCol="0">
            <a:spAutoFit/>
          </a:bodyPr>
          <a:lstStyle/>
          <a:p>
            <a:r>
              <a:rPr lang="en-US" sz="1800" b="0" dirty="0"/>
              <a:t>New generated</a:t>
            </a:r>
          </a:p>
          <a:p>
            <a:r>
              <a:rPr lang="en-US" sz="1800" dirty="0">
                <a:solidFill>
                  <a:srgbClr val="FF0000"/>
                </a:solidFill>
              </a:rPr>
              <a:t>solution</a:t>
            </a:r>
            <a:r>
              <a:rPr lang="en-US" sz="1800" b="0" dirty="0">
                <a:solidFill>
                  <a:srgbClr val="FF0000"/>
                </a:solidFill>
              </a:rPr>
              <a:t> </a:t>
            </a:r>
            <a:r>
              <a:rPr lang="en-US" sz="1800" dirty="0">
                <a:solidFill>
                  <a:srgbClr val="FF0000"/>
                </a:solidFill>
              </a:rPr>
              <a:t>s</a:t>
            </a:r>
            <a:r>
              <a:rPr lang="en-US" sz="1800" b="0" dirty="0">
                <a:solidFill>
                  <a:srgbClr val="FF0000"/>
                </a:solidFill>
              </a:rPr>
              <a:t> </a:t>
            </a:r>
            <a:r>
              <a:rPr lang="en-US" sz="1800" b="0" dirty="0">
                <a:sym typeface="Wingdings" panose="05000000000000000000" pitchFamily="2" charset="2"/>
              </a:rPr>
              <a:t></a:t>
            </a:r>
            <a:r>
              <a:rPr lang="en-US" sz="1800" b="0" dirty="0"/>
              <a:t>compared</a:t>
            </a:r>
          </a:p>
          <a:p>
            <a:r>
              <a:rPr lang="en-US" sz="1800" b="0" dirty="0"/>
              <a:t>with the current best </a:t>
            </a:r>
            <a:r>
              <a:rPr lang="en-US" sz="1800" dirty="0">
                <a:solidFill>
                  <a:srgbClr val="24B8EB"/>
                </a:solidFill>
              </a:rPr>
              <a:t>solution</a:t>
            </a:r>
            <a:r>
              <a:rPr lang="en-US" sz="1800" b="0" dirty="0">
                <a:solidFill>
                  <a:srgbClr val="24B8EB"/>
                </a:solidFill>
              </a:rPr>
              <a:t> </a:t>
            </a:r>
            <a:r>
              <a:rPr lang="en-US" sz="1800" dirty="0">
                <a:solidFill>
                  <a:srgbClr val="24B8EB"/>
                </a:solidFill>
              </a:rPr>
              <a:t>s* (energy goal is assessed) </a:t>
            </a:r>
          </a:p>
        </p:txBody>
      </p:sp>
      <p:sp>
        <p:nvSpPr>
          <p:cNvPr id="43" name="Rectangle 42">
            <a:extLst>
              <a:ext uri="{FF2B5EF4-FFF2-40B4-BE49-F238E27FC236}">
                <a16:creationId xmlns:a16="http://schemas.microsoft.com/office/drawing/2014/main" id="{09FEEE93-B650-4F40-9FB3-0484A51EEF5C}"/>
              </a:ext>
            </a:extLst>
          </p:cNvPr>
          <p:cNvSpPr/>
          <p:nvPr/>
        </p:nvSpPr>
        <p:spPr bwMode="auto">
          <a:xfrm>
            <a:off x="2807804" y="4963649"/>
            <a:ext cx="2700300" cy="726743"/>
          </a:xfrm>
          <a:prstGeom prst="rect">
            <a:avLst/>
          </a:prstGeom>
          <a:noFill/>
          <a:ln w="38100" cap="flat" cmpd="sng" algn="ctr">
            <a:solidFill>
              <a:srgbClr val="24B8EB"/>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a:endParaRPr lang="en-US" sz="2700"/>
          </a:p>
        </p:txBody>
      </p:sp>
      <p:sp>
        <p:nvSpPr>
          <p:cNvPr id="44" name="Arrow: Right 43">
            <a:extLst>
              <a:ext uri="{FF2B5EF4-FFF2-40B4-BE49-F238E27FC236}">
                <a16:creationId xmlns:a16="http://schemas.microsoft.com/office/drawing/2014/main" id="{1A539CF4-BD92-4E3E-9CA2-C39EB28F77E3}"/>
              </a:ext>
            </a:extLst>
          </p:cNvPr>
          <p:cNvSpPr/>
          <p:nvPr/>
        </p:nvSpPr>
        <p:spPr bwMode="auto">
          <a:xfrm>
            <a:off x="5587499" y="5312350"/>
            <a:ext cx="622684" cy="299212"/>
          </a:xfrm>
          <a:prstGeom prst="rightArrow">
            <a:avLst/>
          </a:prstGeom>
          <a:solidFill>
            <a:srgbClr val="24B8EB"/>
          </a:solidFill>
          <a:ln w="38100" cap="flat" cmpd="sng" algn="ctr">
            <a:solidFill>
              <a:srgbClr val="24B8EB"/>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a:endParaRPr lang="en-US" sz="2700">
              <a:ln>
                <a:solidFill>
                  <a:schemeClr val="tx1"/>
                </a:solidFill>
              </a:ln>
            </a:endParaRPr>
          </a:p>
        </p:txBody>
      </p:sp>
      <p:sp>
        <p:nvSpPr>
          <p:cNvPr id="23" name="TextBox 22">
            <a:extLst>
              <a:ext uri="{FF2B5EF4-FFF2-40B4-BE49-F238E27FC236}">
                <a16:creationId xmlns:a16="http://schemas.microsoft.com/office/drawing/2014/main" id="{8D6579DF-1038-4FB2-9459-9EEC41B2EE48}"/>
              </a:ext>
            </a:extLst>
          </p:cNvPr>
          <p:cNvSpPr txBox="1"/>
          <p:nvPr/>
        </p:nvSpPr>
        <p:spPr>
          <a:xfrm>
            <a:off x="6299678" y="3574065"/>
            <a:ext cx="2700299" cy="2862322"/>
          </a:xfrm>
          <a:prstGeom prst="rect">
            <a:avLst/>
          </a:prstGeom>
          <a:solidFill>
            <a:schemeClr val="accent1"/>
          </a:solidFill>
          <a:ln w="38100">
            <a:solidFill>
              <a:schemeClr val="tx1"/>
            </a:solidFill>
          </a:ln>
        </p:spPr>
        <p:txBody>
          <a:bodyPr wrap="square" rtlCol="0">
            <a:spAutoFit/>
          </a:bodyPr>
          <a:lstStyle/>
          <a:p>
            <a:r>
              <a:rPr lang="en-US" sz="1800" b="0" dirty="0">
                <a:solidFill>
                  <a:schemeClr val="tx1"/>
                </a:solidFill>
              </a:rPr>
              <a:t>A</a:t>
            </a:r>
            <a:r>
              <a:rPr lang="en-US" sz="1800" b="0" dirty="0">
                <a:solidFill>
                  <a:srgbClr val="24B8EB"/>
                </a:solidFill>
              </a:rPr>
              <a:t> </a:t>
            </a:r>
            <a:r>
              <a:rPr lang="en-US" sz="1800" dirty="0">
                <a:solidFill>
                  <a:srgbClr val="FF0000"/>
                </a:solidFill>
              </a:rPr>
              <a:t>solution s </a:t>
            </a:r>
            <a:r>
              <a:rPr lang="en-US" sz="1800" b="0" dirty="0">
                <a:solidFill>
                  <a:schemeClr val="tx1"/>
                </a:solidFill>
              </a:rPr>
              <a:t>is considered </a:t>
            </a:r>
            <a:r>
              <a:rPr lang="en-US" sz="1800" u="sng" dirty="0">
                <a:solidFill>
                  <a:srgbClr val="FF0000"/>
                </a:solidFill>
              </a:rPr>
              <a:t>better</a:t>
            </a:r>
            <a:r>
              <a:rPr lang="en-US" sz="1800" b="0" dirty="0">
                <a:solidFill>
                  <a:schemeClr val="tx1"/>
                </a:solidFill>
              </a:rPr>
              <a:t> than prior </a:t>
            </a:r>
            <a:r>
              <a:rPr lang="en-US" sz="1800" dirty="0">
                <a:solidFill>
                  <a:srgbClr val="24B8EB"/>
                </a:solidFill>
              </a:rPr>
              <a:t>solution s*</a:t>
            </a:r>
            <a:r>
              <a:rPr lang="en-US" sz="1800" b="0" dirty="0">
                <a:solidFill>
                  <a:srgbClr val="24B8EB"/>
                </a:solidFill>
              </a:rPr>
              <a:t> </a:t>
            </a:r>
            <a:r>
              <a:rPr lang="en-US" sz="1800" b="0" dirty="0">
                <a:solidFill>
                  <a:schemeClr val="tx1"/>
                </a:solidFill>
              </a:rPr>
              <a:t>if: </a:t>
            </a:r>
          </a:p>
          <a:p>
            <a:endParaRPr lang="en-US" sz="1800" b="0" dirty="0">
              <a:solidFill>
                <a:schemeClr val="tx1"/>
              </a:solidFill>
            </a:endParaRPr>
          </a:p>
          <a:p>
            <a:r>
              <a:rPr lang="en-US" sz="1800" dirty="0">
                <a:solidFill>
                  <a:schemeClr val="tx1"/>
                </a:solidFill>
              </a:rPr>
              <a:t>(F</a:t>
            </a:r>
            <a:r>
              <a:rPr lang="en-US" sz="1800" baseline="-25000" dirty="0">
                <a:solidFill>
                  <a:schemeClr val="tx1"/>
                </a:solidFill>
              </a:rPr>
              <a:t>E</a:t>
            </a:r>
            <a:r>
              <a:rPr lang="en-US" sz="1800" dirty="0">
                <a:solidFill>
                  <a:schemeClr val="tx1"/>
                </a:solidFill>
              </a:rPr>
              <a:t>(s) &lt;= E</a:t>
            </a:r>
            <a:r>
              <a:rPr lang="en-US" sz="1800" baseline="-25000" dirty="0">
                <a:solidFill>
                  <a:schemeClr val="tx1"/>
                </a:solidFill>
              </a:rPr>
              <a:t>p</a:t>
            </a:r>
            <a:r>
              <a:rPr lang="en-US" sz="1800" dirty="0">
                <a:solidFill>
                  <a:schemeClr val="tx1"/>
                </a:solidFill>
              </a:rPr>
              <a:t>) &amp;&amp; </a:t>
            </a:r>
          </a:p>
          <a:p>
            <a:r>
              <a:rPr lang="en-US" sz="1800" dirty="0">
                <a:solidFill>
                  <a:schemeClr val="tx1"/>
                </a:solidFill>
              </a:rPr>
              <a:t>(F</a:t>
            </a:r>
            <a:r>
              <a:rPr lang="en-US" sz="1800" baseline="-25000" dirty="0">
                <a:solidFill>
                  <a:schemeClr val="tx1"/>
                </a:solidFill>
              </a:rPr>
              <a:t>CE</a:t>
            </a:r>
            <a:r>
              <a:rPr lang="en-US" sz="1800" dirty="0">
                <a:solidFill>
                  <a:schemeClr val="tx1"/>
                </a:solidFill>
              </a:rPr>
              <a:t>(s) &lt; F</a:t>
            </a:r>
            <a:r>
              <a:rPr lang="en-US" sz="1800" baseline="-25000" dirty="0">
                <a:solidFill>
                  <a:schemeClr val="tx1"/>
                </a:solidFill>
              </a:rPr>
              <a:t>CE</a:t>
            </a:r>
            <a:r>
              <a:rPr lang="en-US" sz="1800" dirty="0">
                <a:solidFill>
                  <a:schemeClr val="tx1"/>
                </a:solidFill>
              </a:rPr>
              <a:t>(s*))</a:t>
            </a:r>
          </a:p>
          <a:p>
            <a:endParaRPr lang="en-US" sz="1800" b="0" i="1" dirty="0">
              <a:solidFill>
                <a:schemeClr val="tx1"/>
              </a:solidFill>
            </a:endParaRPr>
          </a:p>
          <a:p>
            <a:r>
              <a:rPr lang="en-US" sz="1800" b="0" i="1" dirty="0">
                <a:solidFill>
                  <a:schemeClr val="tx1"/>
                </a:solidFill>
              </a:rPr>
              <a:t>F</a:t>
            </a:r>
            <a:r>
              <a:rPr lang="en-US" sz="1800" b="0" i="1" baseline="-25000" dirty="0">
                <a:solidFill>
                  <a:schemeClr val="tx1"/>
                </a:solidFill>
              </a:rPr>
              <a:t>E </a:t>
            </a:r>
            <a:r>
              <a:rPr lang="en-US" sz="1800" b="0" i="1" dirty="0">
                <a:solidFill>
                  <a:schemeClr val="tx1"/>
                </a:solidFill>
              </a:rPr>
              <a:t>: Energy Plan</a:t>
            </a:r>
            <a:endParaRPr lang="en-US" sz="1800" dirty="0">
              <a:solidFill>
                <a:schemeClr val="tx1"/>
              </a:solidFill>
            </a:endParaRPr>
          </a:p>
          <a:p>
            <a:r>
              <a:rPr lang="en-US" sz="1800" b="0" i="1" dirty="0">
                <a:solidFill>
                  <a:schemeClr val="tx1"/>
                </a:solidFill>
              </a:rPr>
              <a:t>E</a:t>
            </a:r>
            <a:r>
              <a:rPr lang="en-US" sz="1800" b="0" i="1" baseline="-25000" dirty="0">
                <a:solidFill>
                  <a:schemeClr val="tx1"/>
                </a:solidFill>
              </a:rPr>
              <a:t>p </a:t>
            </a:r>
            <a:r>
              <a:rPr lang="en-US" sz="1800" b="0" i="1" dirty="0">
                <a:solidFill>
                  <a:schemeClr val="tx1"/>
                </a:solidFill>
              </a:rPr>
              <a:t>: Energy Budget</a:t>
            </a:r>
          </a:p>
          <a:p>
            <a:r>
              <a:rPr lang="en-US" sz="1800" b="0" i="1" dirty="0">
                <a:solidFill>
                  <a:schemeClr val="tx1"/>
                </a:solidFill>
              </a:rPr>
              <a:t>F</a:t>
            </a:r>
            <a:r>
              <a:rPr lang="en-US" sz="1800" b="0" i="1" baseline="-25000" dirty="0">
                <a:solidFill>
                  <a:schemeClr val="tx1"/>
                </a:solidFill>
              </a:rPr>
              <a:t>CE</a:t>
            </a:r>
            <a:r>
              <a:rPr lang="en-US" sz="1800" b="0" i="1" dirty="0">
                <a:solidFill>
                  <a:schemeClr val="tx1"/>
                </a:solidFill>
              </a:rPr>
              <a:t>: Comfort Error </a:t>
            </a:r>
            <a:endParaRPr lang="en-US" sz="1800" i="1" dirty="0">
              <a:solidFill>
                <a:schemeClr val="tx1"/>
              </a:solidFill>
            </a:endParaRPr>
          </a:p>
        </p:txBody>
      </p:sp>
      <p:sp>
        <p:nvSpPr>
          <p:cNvPr id="27" name="Oval 26">
            <a:extLst>
              <a:ext uri="{FF2B5EF4-FFF2-40B4-BE49-F238E27FC236}">
                <a16:creationId xmlns:a16="http://schemas.microsoft.com/office/drawing/2014/main" id="{FD71A980-2906-46CC-871B-B3B33F90FDD9}"/>
              </a:ext>
            </a:extLst>
          </p:cNvPr>
          <p:cNvSpPr/>
          <p:nvPr/>
        </p:nvSpPr>
        <p:spPr bwMode="auto">
          <a:xfrm>
            <a:off x="5433945" y="2821105"/>
            <a:ext cx="307107" cy="365069"/>
          </a:xfrm>
          <a:prstGeom prst="ellipse">
            <a:avLst/>
          </a:prstGeom>
          <a:noFill/>
          <a:ln w="57150" cap="flat" cmpd="sng" algn="ctr">
            <a:solidFill>
              <a:srgbClr val="00B050"/>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a:endParaRPr lang="en-US" sz="2700" dirty="0">
              <a:solidFill>
                <a:srgbClr val="00B050"/>
              </a:solidFill>
            </a:endParaRPr>
          </a:p>
        </p:txBody>
      </p:sp>
      <p:sp>
        <p:nvSpPr>
          <p:cNvPr id="29" name="Oval 28">
            <a:extLst>
              <a:ext uri="{FF2B5EF4-FFF2-40B4-BE49-F238E27FC236}">
                <a16:creationId xmlns:a16="http://schemas.microsoft.com/office/drawing/2014/main" id="{9634D71E-6275-4771-B756-6748E188B74D}"/>
              </a:ext>
            </a:extLst>
          </p:cNvPr>
          <p:cNvSpPr/>
          <p:nvPr/>
        </p:nvSpPr>
        <p:spPr bwMode="auto">
          <a:xfrm>
            <a:off x="3912250" y="2811211"/>
            <a:ext cx="307107" cy="365069"/>
          </a:xfrm>
          <a:prstGeom prst="ellipse">
            <a:avLst/>
          </a:prstGeom>
          <a:noFill/>
          <a:ln w="57150" cap="flat" cmpd="sng" algn="ctr">
            <a:solidFill>
              <a:srgbClr val="00B050"/>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a:endParaRPr lang="en-US" sz="2700" dirty="0">
              <a:solidFill>
                <a:srgbClr val="00B050"/>
              </a:solidFill>
            </a:endParaRPr>
          </a:p>
        </p:txBody>
      </p:sp>
      <p:sp>
        <p:nvSpPr>
          <p:cNvPr id="31" name="Oval 30">
            <a:extLst>
              <a:ext uri="{FF2B5EF4-FFF2-40B4-BE49-F238E27FC236}">
                <a16:creationId xmlns:a16="http://schemas.microsoft.com/office/drawing/2014/main" id="{189C680D-1CC8-4EC8-A981-4ADB999E332A}"/>
              </a:ext>
            </a:extLst>
          </p:cNvPr>
          <p:cNvSpPr/>
          <p:nvPr/>
        </p:nvSpPr>
        <p:spPr bwMode="auto">
          <a:xfrm>
            <a:off x="4432417" y="2831283"/>
            <a:ext cx="307107" cy="365069"/>
          </a:xfrm>
          <a:prstGeom prst="ellipse">
            <a:avLst/>
          </a:prstGeom>
          <a:noFill/>
          <a:ln w="57150" cap="flat" cmpd="sng" algn="ctr">
            <a:solidFill>
              <a:srgbClr val="FF0000"/>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a:endParaRPr lang="en-US" sz="2700" dirty="0">
              <a:solidFill>
                <a:srgbClr val="00B050"/>
              </a:solidFill>
            </a:endParaRPr>
          </a:p>
        </p:txBody>
      </p:sp>
      <p:sp>
        <p:nvSpPr>
          <p:cNvPr id="33" name="Oval 32">
            <a:extLst>
              <a:ext uri="{FF2B5EF4-FFF2-40B4-BE49-F238E27FC236}">
                <a16:creationId xmlns:a16="http://schemas.microsoft.com/office/drawing/2014/main" id="{9069181E-E26D-4552-A207-81F13C9532FB}"/>
              </a:ext>
            </a:extLst>
          </p:cNvPr>
          <p:cNvSpPr/>
          <p:nvPr/>
        </p:nvSpPr>
        <p:spPr bwMode="auto">
          <a:xfrm>
            <a:off x="4964997" y="2821105"/>
            <a:ext cx="307107" cy="365069"/>
          </a:xfrm>
          <a:prstGeom prst="ellipse">
            <a:avLst/>
          </a:prstGeom>
          <a:noFill/>
          <a:ln w="57150" cap="flat" cmpd="sng" algn="ctr">
            <a:solidFill>
              <a:srgbClr val="FF0000"/>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a:endParaRPr lang="en-US" sz="2700" dirty="0">
              <a:solidFill>
                <a:srgbClr val="00B050"/>
              </a:solidFill>
            </a:endParaRPr>
          </a:p>
        </p:txBody>
      </p:sp>
      <p:pic>
        <p:nvPicPr>
          <p:cNvPr id="41" name="Picture 40">
            <a:extLst>
              <a:ext uri="{FF2B5EF4-FFF2-40B4-BE49-F238E27FC236}">
                <a16:creationId xmlns:a16="http://schemas.microsoft.com/office/drawing/2014/main" id="{D251F20F-66CE-4553-89AE-451D043C6F1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16120" y="3874357"/>
            <a:ext cx="1536252" cy="1152189"/>
          </a:xfrm>
          <a:prstGeom prst="rect">
            <a:avLst/>
          </a:prstGeom>
          <a:effectLst>
            <a:softEdge rad="114300"/>
          </a:effectLst>
        </p:spPr>
      </p:pic>
      <p:sp>
        <p:nvSpPr>
          <p:cNvPr id="6" name="TextBox 5">
            <a:extLst>
              <a:ext uri="{FF2B5EF4-FFF2-40B4-BE49-F238E27FC236}">
                <a16:creationId xmlns:a16="http://schemas.microsoft.com/office/drawing/2014/main" id="{0817817B-F5A4-F49A-16C1-BA17193ADCB3}"/>
              </a:ext>
            </a:extLst>
          </p:cNvPr>
          <p:cNvSpPr txBox="1"/>
          <p:nvPr/>
        </p:nvSpPr>
        <p:spPr bwMode="auto">
          <a:xfrm>
            <a:off x="251520" y="952999"/>
            <a:ext cx="8712968" cy="1569660"/>
          </a:xfrm>
          <a:prstGeom prst="rect">
            <a:avLst/>
          </a:prstGeom>
          <a:noFill/>
          <a:ln>
            <a:noFill/>
          </a:ln>
          <a:extLst>
            <a:ext uri="{FAA26D3D-D897-4be2-8F04-BA451C77F1D7}">
              <ma14:placeholderFlag xmlns:ma14="http://schemas.microsoft.com/office/mac/drawingml/2011/main" xmlns="" val="1"/>
            </a:ext>
          </a:extLst>
        </p:spPr>
        <p:txBody>
          <a:bodyPr wrap="square">
            <a:spAutoFit/>
          </a:bodyPr>
          <a:lstStyle/>
          <a:p>
            <a:r>
              <a:rPr lang="en-GB" sz="2400" i="0" dirty="0">
                <a:solidFill>
                  <a:srgbClr val="273239"/>
                </a:solidFill>
                <a:effectLst/>
                <a:latin typeface="Arial" panose="020B0604020202020204" pitchFamily="34" charset="0"/>
                <a:cs typeface="Arial" panose="020B0604020202020204" pitchFamily="34" charset="0"/>
              </a:rPr>
              <a:t>Energy Planner: </a:t>
            </a:r>
            <a:r>
              <a:rPr lang="en-GB" sz="2400" b="0" i="0" dirty="0">
                <a:solidFill>
                  <a:srgbClr val="273239"/>
                </a:solidFill>
                <a:effectLst/>
                <a:latin typeface="Arial" panose="020B0604020202020204" pitchFamily="34" charset="0"/>
                <a:cs typeface="Arial" panose="020B0604020202020204" pitchFamily="34" charset="0"/>
              </a:rPr>
              <a:t>A “</a:t>
            </a:r>
            <a:r>
              <a:rPr lang="en-GB" sz="2400" i="0" dirty="0">
                <a:solidFill>
                  <a:srgbClr val="273239"/>
                </a:solidFill>
                <a:effectLst/>
                <a:latin typeface="Arial" panose="020B0604020202020204" pitchFamily="34" charset="0"/>
                <a:cs typeface="Arial" panose="020B0604020202020204" pitchFamily="34" charset="0"/>
              </a:rPr>
              <a:t>First-choice” Hill Climbing algorithm </a:t>
            </a:r>
            <a:r>
              <a:rPr lang="en-GB" sz="2400" b="0" i="0" dirty="0">
                <a:solidFill>
                  <a:srgbClr val="273239"/>
                </a:solidFill>
                <a:effectLst/>
                <a:latin typeface="Arial" panose="020B0604020202020204" pitchFamily="34" charset="0"/>
                <a:cs typeface="Arial" panose="020B0604020202020204" pitchFamily="34" charset="0"/>
              </a:rPr>
              <a:t>(i.e., probabilistic local search)</a:t>
            </a:r>
          </a:p>
          <a:p>
            <a:r>
              <a:rPr lang="en-GB" sz="2400" b="0" i="0" dirty="0">
                <a:solidFill>
                  <a:srgbClr val="273239"/>
                </a:solidFill>
                <a:effectLst/>
                <a:latin typeface="Arial" panose="020B0604020202020204" pitchFamily="34" charset="0"/>
                <a:cs typeface="Arial" panose="020B0604020202020204" pitchFamily="34" charset="0"/>
              </a:rPr>
              <a:t>+ No </a:t>
            </a:r>
            <a:r>
              <a:rPr lang="en-GB" sz="2400" b="0" dirty="0">
                <a:solidFill>
                  <a:srgbClr val="273239"/>
                </a:solidFill>
                <a:latin typeface="Arial" panose="020B0604020202020204" pitchFamily="34" charset="0"/>
                <a:cs typeface="Arial" panose="020B0604020202020204" pitchFamily="34" charset="0"/>
              </a:rPr>
              <a:t>learning data </a:t>
            </a:r>
          </a:p>
          <a:p>
            <a:r>
              <a:rPr lang="en-GB" sz="2400" b="0" dirty="0">
                <a:solidFill>
                  <a:srgbClr val="273239"/>
                </a:solidFill>
                <a:latin typeface="Arial" panose="020B0604020202020204" pitchFamily="34" charset="0"/>
                <a:cs typeface="Arial" panose="020B0604020202020204" pitchFamily="34" charset="0"/>
              </a:rPr>
              <a:t>+ Efficient</a:t>
            </a:r>
            <a:endParaRPr lang="en-US" sz="2400" b="0" dirty="0">
              <a:latin typeface="Arial" panose="020B0604020202020204" pitchFamily="34" charset="0"/>
              <a:cs typeface="Arial" panose="020B0604020202020204" pitchFamily="34" charset="0"/>
            </a:endParaRPr>
          </a:p>
        </p:txBody>
      </p:sp>
      <p:pic>
        <p:nvPicPr>
          <p:cNvPr id="1026" name="Picture 2" descr="Local Optima Global Optimum ...">
            <a:extLst>
              <a:ext uri="{FF2B5EF4-FFF2-40B4-BE49-F238E27FC236}">
                <a16:creationId xmlns:a16="http://schemas.microsoft.com/office/drawing/2014/main" id="{71A3AE13-DA0B-54CD-F114-B016A1255F7B}"/>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013652" y="989573"/>
            <a:ext cx="1613238" cy="943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8064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par>
                                <p:cTn id="13" presetID="14" presetClass="entr" presetSubtype="1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1000"/>
                                        <p:tgtEl>
                                          <p:spTgt spid="29"/>
                                        </p:tgtEl>
                                      </p:cBhvr>
                                    </p:animEffect>
                                    <p:anim calcmode="lin" valueType="num">
                                      <p:cBhvr>
                                        <p:cTn id="21" dur="1000" fill="hold"/>
                                        <p:tgtEl>
                                          <p:spTgt spid="29"/>
                                        </p:tgtEl>
                                        <p:attrNameLst>
                                          <p:attrName>ppt_x</p:attrName>
                                        </p:attrNameLst>
                                      </p:cBhvr>
                                      <p:tavLst>
                                        <p:tav tm="0">
                                          <p:val>
                                            <p:strVal val="#ppt_x"/>
                                          </p:val>
                                        </p:tav>
                                        <p:tav tm="100000">
                                          <p:val>
                                            <p:strVal val="#ppt_x"/>
                                          </p:val>
                                        </p:tav>
                                      </p:tavLst>
                                    </p:anim>
                                    <p:anim calcmode="lin" valueType="num">
                                      <p:cBhvr>
                                        <p:cTn id="22" dur="1000" fill="hold"/>
                                        <p:tgtEl>
                                          <p:spTgt spid="29"/>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1000"/>
                                        <p:tgtEl>
                                          <p:spTgt spid="27"/>
                                        </p:tgtEl>
                                      </p:cBhvr>
                                    </p:animEffect>
                                    <p:anim calcmode="lin" valueType="num">
                                      <p:cBhvr>
                                        <p:cTn id="26" dur="1000" fill="hold"/>
                                        <p:tgtEl>
                                          <p:spTgt spid="27"/>
                                        </p:tgtEl>
                                        <p:attrNameLst>
                                          <p:attrName>ppt_x</p:attrName>
                                        </p:attrNameLst>
                                      </p:cBhvr>
                                      <p:tavLst>
                                        <p:tav tm="0">
                                          <p:val>
                                            <p:strVal val="#ppt_x"/>
                                          </p:val>
                                        </p:tav>
                                        <p:tav tm="100000">
                                          <p:val>
                                            <p:strVal val="#ppt_x"/>
                                          </p:val>
                                        </p:tav>
                                      </p:tavLst>
                                    </p:anim>
                                    <p:anim calcmode="lin" valueType="num">
                                      <p:cBhvr>
                                        <p:cTn id="27" dur="1000" fill="hold"/>
                                        <p:tgtEl>
                                          <p:spTgt spid="27"/>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1000"/>
                                        <p:tgtEl>
                                          <p:spTgt spid="30"/>
                                        </p:tgtEl>
                                      </p:cBhvr>
                                    </p:animEffect>
                                    <p:anim calcmode="lin" valueType="num">
                                      <p:cBhvr>
                                        <p:cTn id="31" dur="1000" fill="hold"/>
                                        <p:tgtEl>
                                          <p:spTgt spid="30"/>
                                        </p:tgtEl>
                                        <p:attrNameLst>
                                          <p:attrName>ppt_x</p:attrName>
                                        </p:attrNameLst>
                                      </p:cBhvr>
                                      <p:tavLst>
                                        <p:tav tm="0">
                                          <p:val>
                                            <p:strVal val="#ppt_x"/>
                                          </p:val>
                                        </p:tav>
                                        <p:tav tm="100000">
                                          <p:val>
                                            <p:strVal val="#ppt_x"/>
                                          </p:val>
                                        </p:tav>
                                      </p:tavLst>
                                    </p:anim>
                                    <p:anim calcmode="lin" valueType="num">
                                      <p:cBhvr>
                                        <p:cTn id="32"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wipe(down)">
                                      <p:cBhvr>
                                        <p:cTn id="37" dur="500"/>
                                        <p:tgtEl>
                                          <p:spTgt spid="33"/>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wipe(down)">
                                      <p:cBhvr>
                                        <p:cTn id="40" dur="500"/>
                                        <p:tgtEl>
                                          <p:spTgt spid="31"/>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down)">
                                      <p:cBhvr>
                                        <p:cTn id="43" dur="500"/>
                                        <p:tgtEl>
                                          <p:spTgt spid="25"/>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fade">
                                      <p:cBhvr>
                                        <p:cTn id="48" dur="1000"/>
                                        <p:tgtEl>
                                          <p:spTgt spid="32"/>
                                        </p:tgtEl>
                                      </p:cBhvr>
                                    </p:animEffect>
                                    <p:anim calcmode="lin" valueType="num">
                                      <p:cBhvr>
                                        <p:cTn id="49" dur="1000" fill="hold"/>
                                        <p:tgtEl>
                                          <p:spTgt spid="32"/>
                                        </p:tgtEl>
                                        <p:attrNameLst>
                                          <p:attrName>ppt_x</p:attrName>
                                        </p:attrNameLst>
                                      </p:cBhvr>
                                      <p:tavLst>
                                        <p:tav tm="0">
                                          <p:val>
                                            <p:strVal val="#ppt_x"/>
                                          </p:val>
                                        </p:tav>
                                        <p:tav tm="100000">
                                          <p:val>
                                            <p:strVal val="#ppt_x"/>
                                          </p:val>
                                        </p:tav>
                                      </p:tavLst>
                                    </p:anim>
                                    <p:anim calcmode="lin" valueType="num">
                                      <p:cBhvr>
                                        <p:cTn id="50"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grpId="0" nodeType="clickEffect">
                                  <p:stCondLst>
                                    <p:cond delay="0"/>
                                  </p:stCondLst>
                                  <p:childTnLst>
                                    <p:set>
                                      <p:cBhvr>
                                        <p:cTn id="54" dur="1" fill="hold">
                                          <p:stCondLst>
                                            <p:cond delay="0"/>
                                          </p:stCondLst>
                                        </p:cTn>
                                        <p:tgtEl>
                                          <p:spTgt spid="36"/>
                                        </p:tgtEl>
                                        <p:attrNameLst>
                                          <p:attrName>style.visibility</p:attrName>
                                        </p:attrNameLst>
                                      </p:cBhvr>
                                      <p:to>
                                        <p:strVal val="visible"/>
                                      </p:to>
                                    </p:set>
                                    <p:animEffect transition="in" filter="randombar(horizontal)">
                                      <p:cBhvr>
                                        <p:cTn id="55" dur="500"/>
                                        <p:tgtEl>
                                          <p:spTgt spid="36"/>
                                        </p:tgtEl>
                                      </p:cBhvr>
                                    </p:animEffect>
                                  </p:childTnLst>
                                </p:cTn>
                              </p:par>
                              <p:par>
                                <p:cTn id="56" presetID="14" presetClass="entr" presetSubtype="10" fill="hold" nodeType="with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randombar(horizontal)">
                                      <p:cBhvr>
                                        <p:cTn id="58" dur="500"/>
                                        <p:tgtEl>
                                          <p:spTgt spid="34"/>
                                        </p:tgtEl>
                                      </p:cBhvr>
                                    </p:animEffect>
                                  </p:childTnLst>
                                </p:cTn>
                              </p:par>
                              <p:par>
                                <p:cTn id="59" presetID="21" presetClass="entr" presetSubtype="1" fill="hold" nodeType="withEffect">
                                  <p:stCondLst>
                                    <p:cond delay="0"/>
                                  </p:stCondLst>
                                  <p:childTnLst>
                                    <p:set>
                                      <p:cBhvr>
                                        <p:cTn id="60" dur="1" fill="hold">
                                          <p:stCondLst>
                                            <p:cond delay="0"/>
                                          </p:stCondLst>
                                        </p:cTn>
                                        <p:tgtEl>
                                          <p:spTgt spid="41"/>
                                        </p:tgtEl>
                                        <p:attrNameLst>
                                          <p:attrName>style.visibility</p:attrName>
                                        </p:attrNameLst>
                                      </p:cBhvr>
                                      <p:to>
                                        <p:strVal val="visible"/>
                                      </p:to>
                                    </p:set>
                                    <p:animEffect transition="in" filter="wheel(1)">
                                      <p:cBhvr>
                                        <p:cTn id="61" dur="2000"/>
                                        <p:tgtEl>
                                          <p:spTgt spid="41"/>
                                        </p:tgtEl>
                                      </p:cBhvr>
                                    </p:animEffect>
                                  </p:childTnLst>
                                </p:cTn>
                              </p:par>
                            </p:childTnLst>
                          </p:cTn>
                        </p:par>
                      </p:childTnLst>
                    </p:cTn>
                  </p:par>
                  <p:par>
                    <p:cTn id="62" fill="hold">
                      <p:stCondLst>
                        <p:cond delay="indefinite"/>
                      </p:stCondLst>
                      <p:childTnLst>
                        <p:par>
                          <p:cTn id="63" fill="hold">
                            <p:stCondLst>
                              <p:cond delay="0"/>
                            </p:stCondLst>
                            <p:childTnLst>
                              <p:par>
                                <p:cTn id="64" presetID="14" presetClass="entr" presetSubtype="10" fill="hold" grpId="0" nodeType="clickEffect">
                                  <p:stCondLst>
                                    <p:cond delay="0"/>
                                  </p:stCondLst>
                                  <p:childTnLst>
                                    <p:set>
                                      <p:cBhvr>
                                        <p:cTn id="65" dur="1" fill="hold">
                                          <p:stCondLst>
                                            <p:cond delay="0"/>
                                          </p:stCondLst>
                                        </p:cTn>
                                        <p:tgtEl>
                                          <p:spTgt spid="37"/>
                                        </p:tgtEl>
                                        <p:attrNameLst>
                                          <p:attrName>style.visibility</p:attrName>
                                        </p:attrNameLst>
                                      </p:cBhvr>
                                      <p:to>
                                        <p:strVal val="visible"/>
                                      </p:to>
                                    </p:set>
                                    <p:animEffect transition="in" filter="randombar(horizontal)">
                                      <p:cBhvr>
                                        <p:cTn id="66" dur="500"/>
                                        <p:tgtEl>
                                          <p:spTgt spid="37"/>
                                        </p:tgtEl>
                                      </p:cBhvr>
                                    </p:animEffect>
                                  </p:childTnLst>
                                </p:cTn>
                              </p:par>
                              <p:par>
                                <p:cTn id="67" presetID="14" presetClass="entr" presetSubtype="10" fill="hold" nodeType="withEffect">
                                  <p:stCondLst>
                                    <p:cond delay="0"/>
                                  </p:stCondLst>
                                  <p:childTnLst>
                                    <p:set>
                                      <p:cBhvr>
                                        <p:cTn id="68" dur="1" fill="hold">
                                          <p:stCondLst>
                                            <p:cond delay="0"/>
                                          </p:stCondLst>
                                        </p:cTn>
                                        <p:tgtEl>
                                          <p:spTgt spid="39"/>
                                        </p:tgtEl>
                                        <p:attrNameLst>
                                          <p:attrName>style.visibility</p:attrName>
                                        </p:attrNameLst>
                                      </p:cBhvr>
                                      <p:to>
                                        <p:strVal val="visible"/>
                                      </p:to>
                                    </p:set>
                                    <p:animEffect transition="in" filter="randombar(horizontal)">
                                      <p:cBhvr>
                                        <p:cTn id="69" dur="500"/>
                                        <p:tgtEl>
                                          <p:spTgt spid="39"/>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43"/>
                                        </p:tgtEl>
                                        <p:attrNameLst>
                                          <p:attrName>style.visibility</p:attrName>
                                        </p:attrNameLst>
                                      </p:cBhvr>
                                      <p:to>
                                        <p:strVal val="visible"/>
                                      </p:to>
                                    </p:set>
                                    <p:animEffect transition="in" filter="barn(inVertical)">
                                      <p:cBhvr>
                                        <p:cTn id="74" dur="500"/>
                                        <p:tgtEl>
                                          <p:spTgt spid="43"/>
                                        </p:tgtEl>
                                      </p:cBhvr>
                                    </p:animEffect>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grpId="0" nodeType="clickEffect">
                                  <p:stCondLst>
                                    <p:cond delay="0"/>
                                  </p:stCondLst>
                                  <p:childTnLst>
                                    <p:set>
                                      <p:cBhvr>
                                        <p:cTn id="78" dur="1" fill="hold">
                                          <p:stCondLst>
                                            <p:cond delay="0"/>
                                          </p:stCondLst>
                                        </p:cTn>
                                        <p:tgtEl>
                                          <p:spTgt spid="44"/>
                                        </p:tgtEl>
                                        <p:attrNameLst>
                                          <p:attrName>style.visibility</p:attrName>
                                        </p:attrNameLst>
                                      </p:cBhvr>
                                      <p:to>
                                        <p:strVal val="visible"/>
                                      </p:to>
                                    </p:set>
                                    <p:animEffect transition="in" filter="fade">
                                      <p:cBhvr>
                                        <p:cTn id="79" dur="1000"/>
                                        <p:tgtEl>
                                          <p:spTgt spid="44"/>
                                        </p:tgtEl>
                                      </p:cBhvr>
                                    </p:animEffect>
                                    <p:anim calcmode="lin" valueType="num">
                                      <p:cBhvr>
                                        <p:cTn id="80" dur="1000" fill="hold"/>
                                        <p:tgtEl>
                                          <p:spTgt spid="44"/>
                                        </p:tgtEl>
                                        <p:attrNameLst>
                                          <p:attrName>ppt_x</p:attrName>
                                        </p:attrNameLst>
                                      </p:cBhvr>
                                      <p:tavLst>
                                        <p:tav tm="0">
                                          <p:val>
                                            <p:strVal val="#ppt_x"/>
                                          </p:val>
                                        </p:tav>
                                        <p:tav tm="100000">
                                          <p:val>
                                            <p:strVal val="#ppt_x"/>
                                          </p:val>
                                        </p:tav>
                                      </p:tavLst>
                                    </p:anim>
                                    <p:anim calcmode="lin" valueType="num">
                                      <p:cBhvr>
                                        <p:cTn id="81" dur="1000" fill="hold"/>
                                        <p:tgtEl>
                                          <p:spTgt spid="44"/>
                                        </p:tgtEl>
                                        <p:attrNameLst>
                                          <p:attrName>ppt_y</p:attrName>
                                        </p:attrNameLst>
                                      </p:cBhvr>
                                      <p:tavLst>
                                        <p:tav tm="0">
                                          <p:val>
                                            <p:strVal val="#ppt_y+.1"/>
                                          </p:val>
                                        </p:tav>
                                        <p:tav tm="100000">
                                          <p:val>
                                            <p:strVal val="#ppt_y"/>
                                          </p:val>
                                        </p:tav>
                                      </p:tavLst>
                                    </p:anim>
                                  </p:childTnLst>
                                </p:cTn>
                              </p:par>
                              <p:par>
                                <p:cTn id="82" presetID="42" presetClass="entr" presetSubtype="0" fill="hold" grpId="0" nodeType="withEffect">
                                  <p:stCondLst>
                                    <p:cond delay="0"/>
                                  </p:stCondLst>
                                  <p:childTnLst>
                                    <p:set>
                                      <p:cBhvr>
                                        <p:cTn id="83" dur="1" fill="hold">
                                          <p:stCondLst>
                                            <p:cond delay="0"/>
                                          </p:stCondLst>
                                        </p:cTn>
                                        <p:tgtEl>
                                          <p:spTgt spid="40"/>
                                        </p:tgtEl>
                                        <p:attrNameLst>
                                          <p:attrName>style.visibility</p:attrName>
                                        </p:attrNameLst>
                                      </p:cBhvr>
                                      <p:to>
                                        <p:strVal val="visible"/>
                                      </p:to>
                                    </p:set>
                                    <p:animEffect transition="in" filter="fade">
                                      <p:cBhvr>
                                        <p:cTn id="84" dur="1000"/>
                                        <p:tgtEl>
                                          <p:spTgt spid="40"/>
                                        </p:tgtEl>
                                      </p:cBhvr>
                                    </p:animEffect>
                                    <p:anim calcmode="lin" valueType="num">
                                      <p:cBhvr>
                                        <p:cTn id="85" dur="1000" fill="hold"/>
                                        <p:tgtEl>
                                          <p:spTgt spid="40"/>
                                        </p:tgtEl>
                                        <p:attrNameLst>
                                          <p:attrName>ppt_x</p:attrName>
                                        </p:attrNameLst>
                                      </p:cBhvr>
                                      <p:tavLst>
                                        <p:tav tm="0">
                                          <p:val>
                                            <p:strVal val="#ppt_x"/>
                                          </p:val>
                                        </p:tav>
                                        <p:tav tm="100000">
                                          <p:val>
                                            <p:strVal val="#ppt_x"/>
                                          </p:val>
                                        </p:tav>
                                      </p:tavLst>
                                    </p:anim>
                                    <p:anim calcmode="lin" valueType="num">
                                      <p:cBhvr>
                                        <p:cTn id="86" dur="1000" fill="hold"/>
                                        <p:tgtEl>
                                          <p:spTgt spid="40"/>
                                        </p:tgtEl>
                                        <p:attrNameLst>
                                          <p:attrName>ppt_y</p:attrName>
                                        </p:attrNameLst>
                                      </p:cBhvr>
                                      <p:tavLst>
                                        <p:tav tm="0">
                                          <p:val>
                                            <p:strVal val="#ppt_y+.1"/>
                                          </p:val>
                                        </p:tav>
                                        <p:tav tm="100000">
                                          <p:val>
                                            <p:strVal val="#ppt_y"/>
                                          </p:val>
                                        </p:tav>
                                      </p:tavLst>
                                    </p:anim>
                                  </p:childTnLst>
                                </p:cTn>
                              </p:par>
                              <p:par>
                                <p:cTn id="87" presetID="42" presetClass="entr" presetSubtype="0" fill="hold" grpId="0" nodeType="withEffect">
                                  <p:stCondLst>
                                    <p:cond delay="0"/>
                                  </p:stCondLst>
                                  <p:childTnLst>
                                    <p:set>
                                      <p:cBhvr>
                                        <p:cTn id="88" dur="1" fill="hold">
                                          <p:stCondLst>
                                            <p:cond delay="0"/>
                                          </p:stCondLst>
                                        </p:cTn>
                                        <p:tgtEl>
                                          <p:spTgt spid="42"/>
                                        </p:tgtEl>
                                        <p:attrNameLst>
                                          <p:attrName>style.visibility</p:attrName>
                                        </p:attrNameLst>
                                      </p:cBhvr>
                                      <p:to>
                                        <p:strVal val="visible"/>
                                      </p:to>
                                    </p:set>
                                    <p:animEffect transition="in" filter="fade">
                                      <p:cBhvr>
                                        <p:cTn id="89" dur="1000"/>
                                        <p:tgtEl>
                                          <p:spTgt spid="42"/>
                                        </p:tgtEl>
                                      </p:cBhvr>
                                    </p:animEffect>
                                    <p:anim calcmode="lin" valueType="num">
                                      <p:cBhvr>
                                        <p:cTn id="90" dur="1000" fill="hold"/>
                                        <p:tgtEl>
                                          <p:spTgt spid="42"/>
                                        </p:tgtEl>
                                        <p:attrNameLst>
                                          <p:attrName>ppt_x</p:attrName>
                                        </p:attrNameLst>
                                      </p:cBhvr>
                                      <p:tavLst>
                                        <p:tav tm="0">
                                          <p:val>
                                            <p:strVal val="#ppt_x"/>
                                          </p:val>
                                        </p:tav>
                                        <p:tav tm="100000">
                                          <p:val>
                                            <p:strVal val="#ppt_x"/>
                                          </p:val>
                                        </p:tav>
                                      </p:tavLst>
                                    </p:anim>
                                    <p:anim calcmode="lin" valueType="num">
                                      <p:cBhvr>
                                        <p:cTn id="91"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3" presetClass="exit" presetSubtype="10" fill="hold" grpId="1" nodeType="clickEffect">
                                  <p:stCondLst>
                                    <p:cond delay="0"/>
                                  </p:stCondLst>
                                  <p:childTnLst>
                                    <p:animEffect transition="out" filter="blinds(horizontal)">
                                      <p:cBhvr>
                                        <p:cTn id="95" dur="500"/>
                                        <p:tgtEl>
                                          <p:spTgt spid="42"/>
                                        </p:tgtEl>
                                      </p:cBhvr>
                                    </p:animEffect>
                                    <p:set>
                                      <p:cBhvr>
                                        <p:cTn id="96" dur="1" fill="hold">
                                          <p:stCondLst>
                                            <p:cond delay="499"/>
                                          </p:stCondLst>
                                        </p:cTn>
                                        <p:tgtEl>
                                          <p:spTgt spid="42"/>
                                        </p:tgtEl>
                                        <p:attrNameLst>
                                          <p:attrName>style.visibility</p:attrName>
                                        </p:attrNameLst>
                                      </p:cBhvr>
                                      <p:to>
                                        <p:strVal val="hidden"/>
                                      </p:to>
                                    </p:set>
                                  </p:childTnLst>
                                </p:cTn>
                              </p:par>
                              <p:par>
                                <p:cTn id="97" presetID="42" presetClass="entr" presetSubtype="0" fill="hold" grpId="0" nodeType="withEffect">
                                  <p:stCondLst>
                                    <p:cond delay="0"/>
                                  </p:stCondLst>
                                  <p:childTnLst>
                                    <p:set>
                                      <p:cBhvr>
                                        <p:cTn id="98" dur="1" fill="hold">
                                          <p:stCondLst>
                                            <p:cond delay="0"/>
                                          </p:stCondLst>
                                        </p:cTn>
                                        <p:tgtEl>
                                          <p:spTgt spid="23"/>
                                        </p:tgtEl>
                                        <p:attrNameLst>
                                          <p:attrName>style.visibility</p:attrName>
                                        </p:attrNameLst>
                                      </p:cBhvr>
                                      <p:to>
                                        <p:strVal val="visible"/>
                                      </p:to>
                                    </p:set>
                                    <p:animEffect transition="in" filter="fade">
                                      <p:cBhvr>
                                        <p:cTn id="99" dur="1000"/>
                                        <p:tgtEl>
                                          <p:spTgt spid="23"/>
                                        </p:tgtEl>
                                      </p:cBhvr>
                                    </p:animEffect>
                                    <p:anim calcmode="lin" valueType="num">
                                      <p:cBhvr>
                                        <p:cTn id="100" dur="1000" fill="hold"/>
                                        <p:tgtEl>
                                          <p:spTgt spid="23"/>
                                        </p:tgtEl>
                                        <p:attrNameLst>
                                          <p:attrName>ppt_x</p:attrName>
                                        </p:attrNameLst>
                                      </p:cBhvr>
                                      <p:tavLst>
                                        <p:tav tm="0">
                                          <p:val>
                                            <p:strVal val="#ppt_x"/>
                                          </p:val>
                                        </p:tav>
                                        <p:tav tm="100000">
                                          <p:val>
                                            <p:strVal val="#ppt_x"/>
                                          </p:val>
                                        </p:tav>
                                      </p:tavLst>
                                    </p:anim>
                                    <p:anim calcmode="lin" valueType="num">
                                      <p:cBhvr>
                                        <p:cTn id="10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animBg="1"/>
      <p:bldP spid="25" grpId="0" animBg="1"/>
      <p:bldP spid="30" grpId="0" animBg="1"/>
      <p:bldP spid="32" grpId="0" animBg="1"/>
      <p:bldP spid="36" grpId="0" animBg="1"/>
      <p:bldP spid="37" grpId="0" animBg="1"/>
      <p:bldP spid="40" grpId="0" animBg="1"/>
      <p:bldP spid="42" grpId="0" animBg="1"/>
      <p:bldP spid="42" grpId="1" animBg="1"/>
      <p:bldP spid="43" grpId="0" animBg="1"/>
      <p:bldP spid="44" grpId="0" animBg="1"/>
      <p:bldP spid="23" grpId="0" animBg="1"/>
      <p:bldP spid="27" grpId="0" animBg="1"/>
      <p:bldP spid="29" grpId="0" animBg="1"/>
      <p:bldP spid="31" grpId="0" animBg="1"/>
      <p:bldP spid="3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C2395-7A97-48A7-9A25-498E16B91A69}"/>
              </a:ext>
            </a:extLst>
          </p:cNvPr>
          <p:cNvSpPr>
            <a:spLocks noGrp="1"/>
          </p:cNvSpPr>
          <p:nvPr>
            <p:ph type="title"/>
          </p:nvPr>
        </p:nvSpPr>
        <p:spPr/>
        <p:txBody>
          <a:bodyPr/>
          <a:lstStyle/>
          <a:p>
            <a:r>
              <a:rPr lang="en-US" dirty="0"/>
              <a:t>IMCF System Architecture</a:t>
            </a:r>
          </a:p>
        </p:txBody>
      </p:sp>
      <p:pic>
        <p:nvPicPr>
          <p:cNvPr id="3" name="Picture 2">
            <a:extLst>
              <a:ext uri="{FF2B5EF4-FFF2-40B4-BE49-F238E27FC236}">
                <a16:creationId xmlns:a16="http://schemas.microsoft.com/office/drawing/2014/main" id="{041BCB8B-3FA5-477D-9046-C41AF88854A4}"/>
              </a:ext>
            </a:extLst>
          </p:cNvPr>
          <p:cNvPicPr>
            <a:picLocks noChangeAspect="1"/>
          </p:cNvPicPr>
          <p:nvPr/>
        </p:nvPicPr>
        <p:blipFill>
          <a:blip r:embed="rId3"/>
          <a:stretch>
            <a:fillRect/>
          </a:stretch>
        </p:blipFill>
        <p:spPr>
          <a:xfrm>
            <a:off x="953096" y="1071896"/>
            <a:ext cx="7237808" cy="3202280"/>
          </a:xfrm>
          <a:prstGeom prst="rect">
            <a:avLst/>
          </a:prstGeom>
        </p:spPr>
      </p:pic>
      <p:sp>
        <p:nvSpPr>
          <p:cNvPr id="5" name="Rectangle 4">
            <a:extLst>
              <a:ext uri="{FF2B5EF4-FFF2-40B4-BE49-F238E27FC236}">
                <a16:creationId xmlns:a16="http://schemas.microsoft.com/office/drawing/2014/main" id="{6D97D857-E094-4440-97D5-C3AEEEC150EA}"/>
              </a:ext>
            </a:extLst>
          </p:cNvPr>
          <p:cNvSpPr/>
          <p:nvPr/>
        </p:nvSpPr>
        <p:spPr>
          <a:xfrm>
            <a:off x="953096" y="4119356"/>
            <a:ext cx="7507336" cy="2354491"/>
          </a:xfrm>
          <a:prstGeom prst="rect">
            <a:avLst/>
          </a:prstGeom>
        </p:spPr>
        <p:txBody>
          <a:bodyPr wrap="square">
            <a:spAutoFit/>
          </a:bodyPr>
          <a:lstStyle/>
          <a:p>
            <a:pPr marL="342900" indent="-342900">
              <a:buFont typeface="Arial" panose="020B0604020202020204" pitchFamily="34" charset="0"/>
              <a:buChar char="•"/>
            </a:pPr>
            <a:r>
              <a:rPr lang="en-US" sz="2100" dirty="0"/>
              <a:t>APP: user interaction</a:t>
            </a:r>
          </a:p>
          <a:p>
            <a:pPr marL="342900" indent="-342900">
              <a:buFont typeface="Arial" panose="020B0604020202020204" pitchFamily="34" charset="0"/>
              <a:buChar char="•"/>
            </a:pPr>
            <a:r>
              <a:rPr lang="en-US" sz="2100" dirty="0"/>
              <a:t>CMC: Cloud Meta-Controller (i.e., IMCF)</a:t>
            </a:r>
          </a:p>
          <a:p>
            <a:pPr marL="800100" lvl="1" indent="-342900">
              <a:buFont typeface="Arial" panose="020B0604020202020204" pitchFamily="34" charset="0"/>
              <a:buChar char="•"/>
            </a:pPr>
            <a:r>
              <a:rPr lang="en-US" sz="2100" b="0" dirty="0"/>
              <a:t>configure/run custom rules from APP anywhere</a:t>
            </a:r>
            <a:endParaRPr lang="en-US" sz="2100" dirty="0"/>
          </a:p>
          <a:p>
            <a:pPr marL="342900" indent="-342900">
              <a:buFont typeface="Arial" panose="020B0604020202020204" pitchFamily="34" charset="0"/>
              <a:buChar char="•"/>
            </a:pPr>
            <a:r>
              <a:rPr lang="en-US" sz="2100" dirty="0"/>
              <a:t>CC: Cloud Controller (i.e., OpenHub)</a:t>
            </a:r>
          </a:p>
          <a:p>
            <a:pPr marL="800100" lvl="1" indent="-342900">
              <a:buFont typeface="Arial" panose="020B0604020202020204" pitchFamily="34" charset="0"/>
              <a:buChar char="•"/>
            </a:pPr>
            <a:r>
              <a:rPr lang="en-US" sz="2100" b="0" dirty="0"/>
              <a:t>Manually manage IoT remotely</a:t>
            </a:r>
          </a:p>
          <a:p>
            <a:pPr marL="342900" indent="-342900">
              <a:buFont typeface="Arial" panose="020B0604020202020204" pitchFamily="34" charset="0"/>
              <a:buChar char="•"/>
            </a:pPr>
            <a:r>
              <a:rPr lang="en-US" sz="2100" dirty="0"/>
              <a:t>LC: Local Controller</a:t>
            </a:r>
            <a:r>
              <a:rPr lang="en-US" sz="2100" b="0" dirty="0"/>
              <a:t> </a:t>
            </a:r>
            <a:r>
              <a:rPr lang="en-US" sz="2100" dirty="0"/>
              <a:t>(i.e., </a:t>
            </a:r>
            <a:r>
              <a:rPr lang="en-US" sz="2100" dirty="0" err="1"/>
              <a:t>RaspberryPI</a:t>
            </a:r>
            <a:r>
              <a:rPr lang="en-US" sz="2100" dirty="0"/>
              <a:t>)</a:t>
            </a:r>
            <a:endParaRPr lang="en-US" sz="2100" dirty="0">
              <a:sym typeface="Wingdings" panose="05000000000000000000" pitchFamily="2" charset="2"/>
            </a:endParaRPr>
          </a:p>
          <a:p>
            <a:pPr marL="800100" lvl="1" indent="-342900">
              <a:buFont typeface="Arial" panose="020B0604020202020204" pitchFamily="34" charset="0"/>
              <a:buChar char="•"/>
            </a:pPr>
            <a:r>
              <a:rPr lang="en-US" sz="2100" b="0" dirty="0"/>
              <a:t>Manage IoT locally with </a:t>
            </a:r>
            <a:r>
              <a:rPr lang="en-US" sz="2100" b="0" dirty="0" err="1"/>
              <a:t>cron</a:t>
            </a:r>
            <a:r>
              <a:rPr lang="en-US" sz="2100" b="0" dirty="0"/>
              <a:t> jobs – firewall NAT issues</a:t>
            </a:r>
          </a:p>
        </p:txBody>
      </p:sp>
      <p:pic>
        <p:nvPicPr>
          <p:cNvPr id="4" name="Picture 20" descr="openHAB">
            <a:extLst>
              <a:ext uri="{FF2B5EF4-FFF2-40B4-BE49-F238E27FC236}">
                <a16:creationId xmlns:a16="http://schemas.microsoft.com/office/drawing/2014/main" id="{9C815C2F-40B4-5BBD-F877-28F338F5B93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35431" y="1438233"/>
            <a:ext cx="1336526" cy="29399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close up of a sign&#10;&#10;Description automatically generated">
            <a:extLst>
              <a:ext uri="{FF2B5EF4-FFF2-40B4-BE49-F238E27FC236}">
                <a16:creationId xmlns:a16="http://schemas.microsoft.com/office/drawing/2014/main" id="{695ECD52-A6C4-C17F-FF89-7CB303E0B2D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88723" y="2664213"/>
            <a:ext cx="1355277" cy="1355277"/>
          </a:xfrm>
          <a:prstGeom prst="rect">
            <a:avLst/>
          </a:prstGeom>
        </p:spPr>
      </p:pic>
      <p:sp>
        <p:nvSpPr>
          <p:cNvPr id="7" name="Rectangle 6">
            <a:extLst>
              <a:ext uri="{FF2B5EF4-FFF2-40B4-BE49-F238E27FC236}">
                <a16:creationId xmlns:a16="http://schemas.microsoft.com/office/drawing/2014/main" id="{0E19FFD5-5579-99EF-77E1-3B96F834BE86}"/>
              </a:ext>
            </a:extLst>
          </p:cNvPr>
          <p:cNvSpPr/>
          <p:nvPr/>
        </p:nvSpPr>
        <p:spPr>
          <a:xfrm>
            <a:off x="6050019" y="3931010"/>
            <a:ext cx="3093981" cy="293993"/>
          </a:xfrm>
          <a:prstGeom prst="rect">
            <a:avLst/>
          </a:prstGeom>
          <a:solidFill>
            <a:schemeClr val="bg1">
              <a:alpha val="40000"/>
            </a:schemeClr>
          </a:solidFill>
          <a:ln>
            <a:noFill/>
          </a:ln>
          <a:effectLst>
            <a:glow>
              <a:schemeClr val="accent2">
                <a:satMod val="175000"/>
              </a:schemeClr>
            </a:glow>
            <a:softEdge rad="0"/>
          </a:effectLst>
        </p:spPr>
        <p:txBody>
          <a:bodyPr wrap="square" tIns="2700" bIns="2700">
            <a:spAutoFit/>
          </a:bodyPr>
          <a:lstStyle/>
          <a:p>
            <a:pPr algn="ctr"/>
            <a:r>
              <a:rPr lang="en-GB" sz="1875" dirty="0">
                <a:hlinkClick r:id="rId6"/>
              </a:rPr>
              <a:t>anyplace.cs.ucy.ac.cy</a:t>
            </a:r>
            <a:endParaRPr lang="en-CY" sz="1875" dirty="0"/>
          </a:p>
        </p:txBody>
      </p:sp>
      <p:pic>
        <p:nvPicPr>
          <p:cNvPr id="8" name="Picture 2">
            <a:extLst>
              <a:ext uri="{FF2B5EF4-FFF2-40B4-BE49-F238E27FC236}">
                <a16:creationId xmlns:a16="http://schemas.microsoft.com/office/drawing/2014/main" id="{05925DD5-CBB0-E037-66A4-891349B2934C}"/>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694205" y="995676"/>
            <a:ext cx="1281338" cy="760270"/>
          </a:xfrm>
          <a:prstGeom prst="rect">
            <a:avLst/>
          </a:prstGeom>
          <a:noFill/>
          <a:ln w="25400" cap="rnd">
            <a:solidFill>
              <a:schemeClr val="tx1"/>
            </a:solidFill>
            <a:round/>
            <a:headEnd/>
            <a:tailEnd/>
          </a:ln>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6C20555E-5376-A595-1DBB-EE357295C16A}"/>
              </a:ext>
            </a:extLst>
          </p:cNvPr>
          <p:cNvPicPr>
            <a:picLocks noChangeAspect="1"/>
          </p:cNvPicPr>
          <p:nvPr/>
        </p:nvPicPr>
        <p:blipFill rotWithShape="1">
          <a:blip r:embed="rId8" cstate="screen">
            <a:extLst>
              <a:ext uri="{BEBA8EAE-BF5A-486C-A8C5-ECC9F3942E4B}">
                <a14:imgProps xmlns:a14="http://schemas.microsoft.com/office/drawing/2010/main">
                  <a14:imgLayer r:embed="rId9">
                    <a14:imgEffect>
                      <a14:sharpenSoften amount="10000"/>
                    </a14:imgEffect>
                  </a14:imgLayer>
                </a14:imgProps>
              </a:ext>
              <a:ext uri="{28A0092B-C50C-407E-A947-70E740481C1C}">
                <a14:useLocalDpi xmlns:a14="http://schemas.microsoft.com/office/drawing/2010/main"/>
              </a:ext>
            </a:extLst>
          </a:blip>
          <a:srcRect/>
          <a:stretch/>
        </p:blipFill>
        <p:spPr>
          <a:xfrm>
            <a:off x="3131338" y="3233710"/>
            <a:ext cx="576064" cy="885646"/>
          </a:xfrm>
          <a:prstGeom prst="rect">
            <a:avLst/>
          </a:prstGeom>
        </p:spPr>
      </p:pic>
      <p:pic>
        <p:nvPicPr>
          <p:cNvPr id="10244" name="Picture 4" descr="ESA - Raspberry Pi logo">
            <a:extLst>
              <a:ext uri="{FF2B5EF4-FFF2-40B4-BE49-F238E27FC236}">
                <a16:creationId xmlns:a16="http://schemas.microsoft.com/office/drawing/2014/main" id="{F5D02747-1E1A-056D-D7F9-0ABA208E5531}"/>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3851920" y="1010734"/>
            <a:ext cx="576064" cy="64097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78B8381E-CC08-1F0F-F2C4-CC7D3B19ADE5}"/>
              </a:ext>
            </a:extLst>
          </p:cNvPr>
          <p:cNvPicPr>
            <a:picLocks noChangeAspect="1"/>
          </p:cNvPicPr>
          <p:nvPr/>
        </p:nvPicPr>
        <p:blipFill>
          <a:blip r:embed="rId11"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165447" y="1785900"/>
            <a:ext cx="896994" cy="896993"/>
          </a:xfrm>
          <a:prstGeom prst="rect">
            <a:avLst/>
          </a:prstGeom>
        </p:spPr>
      </p:pic>
      <p:pic>
        <p:nvPicPr>
          <p:cNvPr id="11" name="Picture 10">
            <a:extLst>
              <a:ext uri="{FF2B5EF4-FFF2-40B4-BE49-F238E27FC236}">
                <a16:creationId xmlns:a16="http://schemas.microsoft.com/office/drawing/2014/main" id="{AE03DEC6-5392-FFA5-A817-3F9E63BE0D0D}"/>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68457" y="1010734"/>
            <a:ext cx="1700753" cy="760270"/>
          </a:xfrm>
          <a:prstGeom prst="rect">
            <a:avLst/>
          </a:prstGeom>
        </p:spPr>
      </p:pic>
    </p:spTree>
    <p:extLst>
      <p:ext uri="{BB962C8B-B14F-4D97-AF65-F5344CB8AC3E}">
        <p14:creationId xmlns:p14="http://schemas.microsoft.com/office/powerpoint/2010/main" val="2486723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
                                            <p:txEl>
                                              <p:pRg st="6" end="6"/>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024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55E46CC-70DC-44B8-9A71-F5ED89718BBC}"/>
              </a:ext>
            </a:extLst>
          </p:cNvPr>
          <p:cNvSpPr>
            <a:spLocks noGrp="1"/>
          </p:cNvSpPr>
          <p:nvPr>
            <p:ph idx="1"/>
          </p:nvPr>
        </p:nvSpPr>
        <p:spPr/>
        <p:txBody>
          <a:bodyPr/>
          <a:lstStyle/>
          <a:p>
            <a:pPr marL="0" indent="0">
              <a:buNone/>
            </a:pPr>
            <a:r>
              <a:rPr lang="en-US" dirty="0"/>
              <a:t>Turning ON/OFF IoT devices:</a:t>
            </a:r>
          </a:p>
          <a:p>
            <a:pPr lvl="1">
              <a:buFont typeface="Arial" panose="020B0604020202020204" pitchFamily="34" charset="0"/>
              <a:buChar char="•"/>
            </a:pPr>
            <a:r>
              <a:rPr lang="en-US" b="1" dirty="0"/>
              <a:t>Binding Mode</a:t>
            </a:r>
            <a:r>
              <a:rPr lang="en-US" dirty="0"/>
              <a:t>: </a:t>
            </a:r>
            <a:r>
              <a:rPr lang="en-US" sz="2200" dirty="0"/>
              <a:t>exploits the rich ecosystem of bridges available on the </a:t>
            </a:r>
            <a:r>
              <a:rPr lang="en-US" sz="2200" b="1" dirty="0" err="1"/>
              <a:t>openHAB</a:t>
            </a:r>
            <a:r>
              <a:rPr lang="en-US" sz="2200" dirty="0"/>
              <a:t> to interact with local devices</a:t>
            </a:r>
          </a:p>
          <a:p>
            <a:pPr lvl="1">
              <a:buFont typeface="Arial" panose="020B0604020202020204" pitchFamily="34" charset="0"/>
              <a:buChar char="•"/>
            </a:pPr>
            <a:endParaRPr lang="en-US" dirty="0"/>
          </a:p>
          <a:p>
            <a:pPr lvl="1">
              <a:buFont typeface="Arial" panose="020B0604020202020204" pitchFamily="34" charset="0"/>
              <a:buChar char="•"/>
            </a:pPr>
            <a:endParaRPr lang="en-US" dirty="0"/>
          </a:p>
          <a:p>
            <a:pPr lvl="1">
              <a:buFont typeface="Arial" panose="020B0604020202020204" pitchFamily="34" charset="0"/>
              <a:buChar char="•"/>
            </a:pPr>
            <a:endParaRPr lang="en-US" dirty="0"/>
          </a:p>
          <a:p>
            <a:pPr lvl="1">
              <a:buFont typeface="Arial" panose="020B0604020202020204" pitchFamily="34" charset="0"/>
              <a:buChar char="•"/>
            </a:pPr>
            <a:endParaRPr lang="en-US" dirty="0"/>
          </a:p>
          <a:p>
            <a:pPr lvl="1">
              <a:buFont typeface="Arial" panose="020B0604020202020204" pitchFamily="34" charset="0"/>
              <a:buChar char="•"/>
            </a:pPr>
            <a:r>
              <a:rPr lang="en-US" b="1" dirty="0"/>
              <a:t>Extended mode</a:t>
            </a:r>
            <a:r>
              <a:rPr lang="en-US" dirty="0"/>
              <a:t>: </a:t>
            </a:r>
            <a:r>
              <a:rPr lang="en-US" sz="2200" dirty="0"/>
              <a:t>implements locally the custom instructions for enabling/disabling IoT devices in the smart space of a user</a:t>
            </a:r>
          </a:p>
        </p:txBody>
      </p:sp>
      <p:sp>
        <p:nvSpPr>
          <p:cNvPr id="3" name="Title 2">
            <a:extLst>
              <a:ext uri="{FF2B5EF4-FFF2-40B4-BE49-F238E27FC236}">
                <a16:creationId xmlns:a16="http://schemas.microsoft.com/office/drawing/2014/main" id="{5D016823-E445-4773-802D-E8CAD144109F}"/>
              </a:ext>
            </a:extLst>
          </p:cNvPr>
          <p:cNvSpPr>
            <a:spLocks noGrp="1"/>
          </p:cNvSpPr>
          <p:nvPr>
            <p:ph type="title"/>
          </p:nvPr>
        </p:nvSpPr>
        <p:spPr/>
        <p:txBody>
          <a:bodyPr/>
          <a:lstStyle/>
          <a:p>
            <a:r>
              <a:rPr lang="en-US" dirty="0"/>
              <a:t>IMCF System Architecture</a:t>
            </a:r>
          </a:p>
        </p:txBody>
      </p:sp>
      <p:pic>
        <p:nvPicPr>
          <p:cNvPr id="5" name="Picture 4">
            <a:extLst>
              <a:ext uri="{FF2B5EF4-FFF2-40B4-BE49-F238E27FC236}">
                <a16:creationId xmlns:a16="http://schemas.microsoft.com/office/drawing/2014/main" id="{AC4F2268-2967-43ED-8E20-D06BA586EC46}"/>
              </a:ext>
            </a:extLst>
          </p:cNvPr>
          <p:cNvPicPr>
            <a:picLocks noChangeAspect="1"/>
          </p:cNvPicPr>
          <p:nvPr/>
        </p:nvPicPr>
        <p:blipFill>
          <a:blip r:embed="rId3"/>
          <a:stretch>
            <a:fillRect/>
          </a:stretch>
        </p:blipFill>
        <p:spPr>
          <a:xfrm>
            <a:off x="2345501" y="2348880"/>
            <a:ext cx="4525006" cy="13241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BE31F0EE-79A7-4DEC-AD7F-9CA67B066758}"/>
              </a:ext>
            </a:extLst>
          </p:cNvPr>
          <p:cNvPicPr>
            <a:picLocks noChangeAspect="1"/>
          </p:cNvPicPr>
          <p:nvPr/>
        </p:nvPicPr>
        <p:blipFill>
          <a:blip r:embed="rId4"/>
          <a:stretch>
            <a:fillRect/>
          </a:stretch>
        </p:blipFill>
        <p:spPr>
          <a:xfrm>
            <a:off x="2307401" y="4884051"/>
            <a:ext cx="4734586" cy="12479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20" descr="openHAB">
            <a:extLst>
              <a:ext uri="{FF2B5EF4-FFF2-40B4-BE49-F238E27FC236}">
                <a16:creationId xmlns:a16="http://schemas.microsoft.com/office/drawing/2014/main" id="{09C88662-9B56-E31E-4F5C-34580A7F3C9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041987" y="2716966"/>
            <a:ext cx="1336526" cy="293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3524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1987A-B987-4935-BDCB-B5F5D1652414}"/>
              </a:ext>
            </a:extLst>
          </p:cNvPr>
          <p:cNvSpPr>
            <a:spLocks noGrp="1"/>
          </p:cNvSpPr>
          <p:nvPr>
            <p:ph type="title"/>
          </p:nvPr>
        </p:nvSpPr>
        <p:spPr/>
        <p:txBody>
          <a:bodyPr/>
          <a:lstStyle/>
          <a:p>
            <a:r>
              <a:rPr lang="en-US" sz="4000" dirty="0"/>
              <a:t>Global Warming &amp; Climate Change</a:t>
            </a:r>
          </a:p>
        </p:txBody>
      </p:sp>
      <p:pic>
        <p:nvPicPr>
          <p:cNvPr id="4" name="Picture 3">
            <a:extLst>
              <a:ext uri="{FF2B5EF4-FFF2-40B4-BE49-F238E27FC236}">
                <a16:creationId xmlns:a16="http://schemas.microsoft.com/office/drawing/2014/main" id="{3F7494FC-2A22-40DD-A91E-12587775EA7B}"/>
              </a:ext>
            </a:extLst>
          </p:cNvPr>
          <p:cNvPicPr/>
          <p:nvPr/>
        </p:nvPicPr>
        <p:blipFill>
          <a:blip r:embed="rId3" cstate="screen">
            <a:extLst>
              <a:ext uri="{28A0092B-C50C-407E-A947-70E740481C1C}">
                <a14:useLocalDpi xmlns:a14="http://schemas.microsoft.com/office/drawing/2010/main"/>
              </a:ext>
            </a:extLst>
          </a:blip>
          <a:stretch/>
        </p:blipFill>
        <p:spPr>
          <a:xfrm>
            <a:off x="222690" y="981652"/>
            <a:ext cx="3580200" cy="3096000"/>
          </a:xfrm>
          <a:prstGeom prst="rect">
            <a:avLst/>
          </a:prstGeom>
          <a:ln>
            <a:noFill/>
          </a:ln>
        </p:spPr>
      </p:pic>
      <p:sp>
        <p:nvSpPr>
          <p:cNvPr id="5" name="CustomShape 2">
            <a:extLst>
              <a:ext uri="{FF2B5EF4-FFF2-40B4-BE49-F238E27FC236}">
                <a16:creationId xmlns:a16="http://schemas.microsoft.com/office/drawing/2014/main" id="{EB00E282-73C6-4EC8-82C7-A71EE8D45CBF}"/>
              </a:ext>
            </a:extLst>
          </p:cNvPr>
          <p:cNvSpPr/>
          <p:nvPr/>
        </p:nvSpPr>
        <p:spPr>
          <a:xfrm>
            <a:off x="252749" y="4233172"/>
            <a:ext cx="4232160" cy="1187640"/>
          </a:xfrm>
          <a:prstGeom prst="rect">
            <a:avLst/>
          </a:prstGeom>
          <a:noFill/>
          <a:ln>
            <a:noFill/>
          </a:ln>
          <a:effectLst/>
        </p:spPr>
        <p:txBody>
          <a:bodyPr lIns="90000" tIns="45000" rIns="90000" bIns="4500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i="0" u="none" strike="noStrike" kern="0" cap="none" spc="-1" normalizeH="0" baseline="0" noProof="0" dirty="0">
                <a:ln>
                  <a:noFill/>
                </a:ln>
                <a:solidFill>
                  <a:srgbClr val="000000"/>
                </a:solidFill>
                <a:effectLst/>
                <a:uLnTx/>
                <a:uFillTx/>
                <a:latin typeface="Arial"/>
              </a:rPr>
              <a:t>A) Global Warming: </a:t>
            </a:r>
            <a:r>
              <a:rPr kumimoji="0" lang="en-US" sz="2400" b="0" i="0" u="none" strike="noStrike" kern="0" cap="none" spc="-1" normalizeH="0" baseline="0" noProof="0" dirty="0">
                <a:ln>
                  <a:noFill/>
                </a:ln>
                <a:solidFill>
                  <a:srgbClr val="000000"/>
                </a:solidFill>
                <a:effectLst/>
                <a:uLnTx/>
                <a:uFillTx/>
                <a:latin typeface="Arial"/>
              </a:rPr>
              <a:t>human-caused increase in global surface temperatures.</a:t>
            </a:r>
            <a:endParaRPr kumimoji="0" lang="fr-FR" sz="2400" b="0" i="0" u="none" strike="noStrike" kern="0" cap="none" spc="-1" normalizeH="0" baseline="0" noProof="0" dirty="0">
              <a:ln>
                <a:noFill/>
              </a:ln>
              <a:solidFill>
                <a:prstClr val="black"/>
              </a:solidFill>
              <a:effectLst/>
              <a:uLnTx/>
              <a:uFillTx/>
              <a:latin typeface="Arial"/>
            </a:endParaRPr>
          </a:p>
        </p:txBody>
      </p:sp>
      <p:sp>
        <p:nvSpPr>
          <p:cNvPr id="6" name="CustomShape 3">
            <a:extLst>
              <a:ext uri="{FF2B5EF4-FFF2-40B4-BE49-F238E27FC236}">
                <a16:creationId xmlns:a16="http://schemas.microsoft.com/office/drawing/2014/main" id="{7E500029-A3AE-4093-8596-FAF519F245AA}"/>
              </a:ext>
            </a:extLst>
          </p:cNvPr>
          <p:cNvSpPr/>
          <p:nvPr/>
        </p:nvSpPr>
        <p:spPr>
          <a:xfrm>
            <a:off x="4485269" y="977392"/>
            <a:ext cx="4518720" cy="1310040"/>
          </a:xfrm>
          <a:prstGeom prst="rect">
            <a:avLst/>
          </a:prstGeom>
          <a:noFill/>
          <a:ln>
            <a:noFill/>
          </a:ln>
          <a:effectLst/>
        </p:spPr>
        <p:txBody>
          <a:bodyPr lIns="90000" tIns="45000" rIns="90000" bIns="4500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i="0" u="none" strike="noStrike" kern="0" cap="none" spc="-1" normalizeH="0" baseline="0" noProof="0" dirty="0">
                <a:ln>
                  <a:noFill/>
                </a:ln>
                <a:solidFill>
                  <a:srgbClr val="000000"/>
                </a:solidFill>
                <a:effectLst/>
                <a:uLnTx/>
                <a:uFillTx/>
                <a:latin typeface="Arial"/>
              </a:rPr>
              <a:t>B) Climate Change: </a:t>
            </a:r>
            <a:r>
              <a:rPr kumimoji="0" lang="en-US" sz="2000" b="0" i="0" u="none" strike="noStrike" kern="0" cap="none" spc="-1" normalizeH="0" baseline="0" noProof="0" dirty="0">
                <a:ln>
                  <a:noFill/>
                </a:ln>
                <a:solidFill>
                  <a:srgbClr val="000000"/>
                </a:solidFill>
                <a:effectLst/>
                <a:uLnTx/>
                <a:uFillTx/>
                <a:latin typeface="Arial"/>
              </a:rPr>
              <a:t>new weather patterns that remain for an extended time having an </a:t>
            </a:r>
            <a:r>
              <a:rPr kumimoji="0" lang="en-US" sz="2000" i="0" u="none" strike="noStrike" kern="0" cap="none" spc="-1" normalizeH="0" baseline="0" noProof="0" dirty="0">
                <a:ln>
                  <a:noFill/>
                </a:ln>
                <a:solidFill>
                  <a:srgbClr val="000000"/>
                </a:solidFill>
                <a:effectLst/>
                <a:uLnTx/>
                <a:uFillTx/>
                <a:latin typeface="Arial"/>
              </a:rPr>
              <a:t>impact</a:t>
            </a:r>
            <a:r>
              <a:rPr kumimoji="0" lang="en-US" sz="2000" b="0" i="0" u="none" strike="noStrike" kern="0" cap="none" spc="-1" normalizeH="0" baseline="0" noProof="0" dirty="0">
                <a:ln>
                  <a:noFill/>
                </a:ln>
                <a:solidFill>
                  <a:srgbClr val="000000"/>
                </a:solidFill>
                <a:effectLst/>
                <a:uLnTx/>
                <a:uFillTx/>
                <a:latin typeface="Arial"/>
              </a:rPr>
              <a:t> on </a:t>
            </a:r>
            <a:r>
              <a:rPr kumimoji="0" lang="en-US" sz="2000" i="0" u="none" strike="noStrike" kern="0" cap="none" spc="-1" normalizeH="0" baseline="0" noProof="0" dirty="0">
                <a:ln>
                  <a:noFill/>
                </a:ln>
                <a:solidFill>
                  <a:srgbClr val="000000"/>
                </a:solidFill>
                <a:effectLst/>
                <a:uLnTx/>
                <a:uFillTx/>
                <a:latin typeface="Arial"/>
              </a:rPr>
              <a:t>human</a:t>
            </a:r>
            <a:r>
              <a:rPr kumimoji="0" lang="en-US" sz="2000" b="0" i="0" u="none" strike="noStrike" kern="0" cap="none" spc="-1" normalizeH="0" baseline="0" noProof="0" dirty="0">
                <a:ln>
                  <a:noFill/>
                </a:ln>
                <a:solidFill>
                  <a:srgbClr val="000000"/>
                </a:solidFill>
                <a:effectLst/>
                <a:uLnTx/>
                <a:uFillTx/>
                <a:latin typeface="Arial"/>
              </a:rPr>
              <a:t> </a:t>
            </a:r>
            <a:r>
              <a:rPr kumimoji="0" lang="en-US" sz="2000" i="0" u="none" strike="noStrike" kern="0" cap="none" spc="-1" normalizeH="0" baseline="0" noProof="0" dirty="0">
                <a:ln>
                  <a:noFill/>
                </a:ln>
                <a:solidFill>
                  <a:srgbClr val="000000"/>
                </a:solidFill>
                <a:effectLst/>
                <a:uLnTx/>
                <a:uFillTx/>
                <a:latin typeface="Arial"/>
              </a:rPr>
              <a:t>health</a:t>
            </a:r>
            <a:r>
              <a:rPr kumimoji="0" lang="en-US" sz="2000" b="0" i="0" u="none" strike="noStrike" kern="0" cap="none" spc="-1" normalizeH="0" baseline="0" noProof="0" dirty="0">
                <a:ln>
                  <a:noFill/>
                </a:ln>
                <a:solidFill>
                  <a:srgbClr val="000000"/>
                </a:solidFill>
                <a:effectLst/>
                <a:uLnTx/>
                <a:uFillTx/>
                <a:latin typeface="Arial"/>
              </a:rPr>
              <a:t> and the </a:t>
            </a:r>
            <a:r>
              <a:rPr kumimoji="0" lang="en-US" sz="2000" i="0" u="none" strike="noStrike" kern="0" cap="none" spc="-1" normalizeH="0" baseline="0" noProof="0" dirty="0">
                <a:ln>
                  <a:noFill/>
                </a:ln>
                <a:solidFill>
                  <a:srgbClr val="000000"/>
                </a:solidFill>
                <a:effectLst/>
                <a:uLnTx/>
                <a:uFillTx/>
                <a:latin typeface="Arial"/>
              </a:rPr>
              <a:t>environment</a:t>
            </a:r>
            <a:r>
              <a:rPr kumimoji="0" lang="en-US" sz="2000" b="0" i="0" u="none" strike="noStrike" kern="0" cap="none" spc="-1" normalizeH="0" baseline="0" noProof="0" dirty="0">
                <a:ln>
                  <a:noFill/>
                </a:ln>
                <a:solidFill>
                  <a:srgbClr val="000000"/>
                </a:solidFill>
                <a:effectLst/>
                <a:uLnTx/>
                <a:uFillTx/>
                <a:latin typeface="Arial"/>
              </a:rPr>
              <a:t>. </a:t>
            </a:r>
            <a:r>
              <a:rPr kumimoji="0" lang="en-US" sz="2000" b="0" i="0" u="none" strike="noStrike" kern="0" cap="none" spc="-1" normalizeH="0" baseline="0" noProof="0" dirty="0">
                <a:ln>
                  <a:noFill/>
                </a:ln>
                <a:solidFill>
                  <a:srgbClr val="222222"/>
                </a:solidFill>
                <a:effectLst/>
                <a:uLnTx/>
                <a:uFillTx/>
                <a:latin typeface="Arial"/>
              </a:rPr>
              <a:t> </a:t>
            </a:r>
            <a:endParaRPr kumimoji="0" lang="fr-FR" sz="2000" b="0" i="0" u="none" strike="noStrike" kern="0" cap="none" spc="-1" normalizeH="0" baseline="0" noProof="0" dirty="0">
              <a:ln>
                <a:noFill/>
              </a:ln>
              <a:solidFill>
                <a:prstClr val="black"/>
              </a:solidFill>
              <a:effectLst/>
              <a:uLnTx/>
              <a:uFillTx/>
              <a:latin typeface="Arial"/>
            </a:endParaRPr>
          </a:p>
        </p:txBody>
      </p:sp>
      <p:pic>
        <p:nvPicPr>
          <p:cNvPr id="7" name="Picture 7">
            <a:extLst>
              <a:ext uri="{FF2B5EF4-FFF2-40B4-BE49-F238E27FC236}">
                <a16:creationId xmlns:a16="http://schemas.microsoft.com/office/drawing/2014/main" id="{B567E7F3-A9BD-4A15-8CBD-3EEA00E94099}"/>
              </a:ext>
            </a:extLst>
          </p:cNvPr>
          <p:cNvPicPr/>
          <p:nvPr/>
        </p:nvPicPr>
        <p:blipFill>
          <a:blip r:embed="rId4" cstate="screen">
            <a:extLst>
              <a:ext uri="{28A0092B-C50C-407E-A947-70E740481C1C}">
                <a14:useLocalDpi xmlns:a14="http://schemas.microsoft.com/office/drawing/2010/main"/>
              </a:ext>
            </a:extLst>
          </a:blip>
          <a:stretch/>
        </p:blipFill>
        <p:spPr>
          <a:xfrm>
            <a:off x="4573109" y="2276776"/>
            <a:ext cx="1263240" cy="1115280"/>
          </a:xfrm>
          <a:prstGeom prst="rect">
            <a:avLst/>
          </a:prstGeom>
          <a:ln>
            <a:noFill/>
          </a:ln>
        </p:spPr>
      </p:pic>
      <p:pic>
        <p:nvPicPr>
          <p:cNvPr id="8" name="Picture 8">
            <a:extLst>
              <a:ext uri="{FF2B5EF4-FFF2-40B4-BE49-F238E27FC236}">
                <a16:creationId xmlns:a16="http://schemas.microsoft.com/office/drawing/2014/main" id="{7A4422F5-4DE7-4CE3-A792-F28278C99BBA}"/>
              </a:ext>
            </a:extLst>
          </p:cNvPr>
          <p:cNvPicPr/>
          <p:nvPr/>
        </p:nvPicPr>
        <p:blipFill>
          <a:blip r:embed="rId5" cstate="screen">
            <a:extLst>
              <a:ext uri="{28A0092B-C50C-407E-A947-70E740481C1C}">
                <a14:useLocalDpi xmlns:a14="http://schemas.microsoft.com/office/drawing/2010/main"/>
              </a:ext>
            </a:extLst>
          </a:blip>
          <a:stretch/>
        </p:blipFill>
        <p:spPr>
          <a:xfrm>
            <a:off x="7453829" y="2286136"/>
            <a:ext cx="1161000" cy="1090440"/>
          </a:xfrm>
          <a:prstGeom prst="rect">
            <a:avLst/>
          </a:prstGeom>
          <a:ln>
            <a:noFill/>
          </a:ln>
        </p:spPr>
      </p:pic>
      <p:pic>
        <p:nvPicPr>
          <p:cNvPr id="9" name="Picture 15">
            <a:extLst>
              <a:ext uri="{FF2B5EF4-FFF2-40B4-BE49-F238E27FC236}">
                <a16:creationId xmlns:a16="http://schemas.microsoft.com/office/drawing/2014/main" id="{18DE5089-CD94-4BA3-893A-21289FBE56F7}"/>
              </a:ext>
            </a:extLst>
          </p:cNvPr>
          <p:cNvPicPr/>
          <p:nvPr/>
        </p:nvPicPr>
        <p:blipFill>
          <a:blip r:embed="rId6" cstate="screen">
            <a:extLst>
              <a:ext uri="{28A0092B-C50C-407E-A947-70E740481C1C}">
                <a14:useLocalDpi xmlns:a14="http://schemas.microsoft.com/office/drawing/2010/main"/>
              </a:ext>
            </a:extLst>
          </a:blip>
          <a:stretch/>
        </p:blipFill>
        <p:spPr>
          <a:xfrm>
            <a:off x="5954041" y="3479896"/>
            <a:ext cx="1380628" cy="1132200"/>
          </a:xfrm>
          <a:prstGeom prst="rect">
            <a:avLst/>
          </a:prstGeom>
          <a:ln>
            <a:noFill/>
          </a:ln>
        </p:spPr>
      </p:pic>
      <p:sp>
        <p:nvSpPr>
          <p:cNvPr id="10" name="CustomShape 4">
            <a:extLst>
              <a:ext uri="{FF2B5EF4-FFF2-40B4-BE49-F238E27FC236}">
                <a16:creationId xmlns:a16="http://schemas.microsoft.com/office/drawing/2014/main" id="{73D3AA0E-8048-4BE2-8881-ADB6E8A504C3}"/>
              </a:ext>
            </a:extLst>
          </p:cNvPr>
          <p:cNvSpPr/>
          <p:nvPr/>
        </p:nvSpPr>
        <p:spPr>
          <a:xfrm>
            <a:off x="4539269" y="4653136"/>
            <a:ext cx="4139010" cy="1075764"/>
          </a:xfrm>
          <a:prstGeom prst="rect">
            <a:avLst/>
          </a:prstGeom>
          <a:noFill/>
          <a:ln>
            <a:noFill/>
          </a:ln>
          <a:effectLst/>
        </p:spPr>
        <p:txBody>
          <a:bodyPr wrap="square" lIns="90000" tIns="45000" rIns="90000" bIns="4500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1" u="none" strike="noStrike" kern="0" cap="none" spc="-1" normalizeH="0" baseline="0" noProof="0" dirty="0">
                <a:ln>
                  <a:noFill/>
                </a:ln>
                <a:solidFill>
                  <a:srgbClr val="000000"/>
                </a:solidFill>
                <a:effectLst/>
                <a:uLnTx/>
                <a:uFillTx/>
                <a:latin typeface="Arial"/>
              </a:rPr>
              <a:t>Rising Temperatures:</a:t>
            </a:r>
            <a:r>
              <a:rPr kumimoji="0" lang="en-US" sz="1600" b="0" i="1" u="none" strike="noStrike" kern="0" cap="none" spc="-1" normalizeH="0" baseline="0" noProof="0" dirty="0">
                <a:ln>
                  <a:noFill/>
                </a:ln>
                <a:solidFill>
                  <a:srgbClr val="FF0000"/>
                </a:solidFill>
                <a:effectLst/>
                <a:uLnTx/>
                <a:uFillTx/>
                <a:latin typeface="Arial"/>
              </a:rPr>
              <a:t> a) </a:t>
            </a:r>
            <a:r>
              <a:rPr kumimoji="0" lang="en-US" sz="1600" b="0" i="1" u="none" strike="noStrike" kern="0" cap="none" spc="-1" normalizeH="0" baseline="0" noProof="0" dirty="0">
                <a:ln>
                  <a:noFill/>
                </a:ln>
                <a:solidFill>
                  <a:srgbClr val="000000"/>
                </a:solidFill>
                <a:effectLst/>
                <a:uLnTx/>
                <a:uFillTx/>
                <a:latin typeface="Arial"/>
              </a:rPr>
              <a:t>dryness, wildfires; </a:t>
            </a:r>
            <a:r>
              <a:rPr kumimoji="0" lang="en-US" sz="1600" b="0" i="1" u="none" strike="noStrike" kern="0" cap="none" spc="-1" normalizeH="0" baseline="0" noProof="0" dirty="0">
                <a:ln>
                  <a:noFill/>
                </a:ln>
                <a:solidFill>
                  <a:srgbClr val="FF0000"/>
                </a:solidFill>
                <a:effectLst/>
                <a:uLnTx/>
                <a:uFillTx/>
                <a:latin typeface="Arial"/>
              </a:rPr>
              <a:t>b)</a:t>
            </a:r>
            <a:r>
              <a:rPr kumimoji="0" lang="en-US" sz="1600" b="0" i="1" u="none" strike="noStrike" kern="0" cap="none" spc="-1" normalizeH="0" baseline="0" noProof="0" dirty="0">
                <a:ln>
                  <a:noFill/>
                </a:ln>
                <a:solidFill>
                  <a:srgbClr val="000000"/>
                </a:solidFill>
                <a:effectLst/>
                <a:uLnTx/>
                <a:uFillTx/>
                <a:latin typeface="Arial"/>
              </a:rPr>
              <a:t> tornadoes, hurricanes, earthquakes, tsunamis; </a:t>
            </a:r>
            <a:r>
              <a:rPr kumimoji="0" lang="en-US" sz="1600" b="0" i="1" u="none" strike="noStrike" kern="0" cap="none" spc="-1" normalizeH="0" baseline="0" noProof="0" dirty="0">
                <a:ln>
                  <a:noFill/>
                </a:ln>
                <a:solidFill>
                  <a:srgbClr val="FF0000"/>
                </a:solidFill>
                <a:effectLst/>
                <a:uLnTx/>
                <a:uFillTx/>
                <a:latin typeface="Arial"/>
              </a:rPr>
              <a:t>c) </a:t>
            </a:r>
            <a:r>
              <a:rPr kumimoji="0" lang="en-US" sz="1600" b="0" i="1" u="none" strike="noStrike" kern="0" cap="none" spc="-1" normalizeH="0" baseline="0" noProof="0" dirty="0">
                <a:ln>
                  <a:noFill/>
                </a:ln>
                <a:solidFill>
                  <a:srgbClr val="000000"/>
                </a:solidFill>
                <a:effectLst/>
                <a:uLnTx/>
                <a:uFillTx/>
                <a:latin typeface="Arial"/>
              </a:rPr>
              <a:t>ice-melting, sea-level risings, </a:t>
            </a:r>
            <a:r>
              <a:rPr kumimoji="0" lang="en-US" sz="1600" b="0" i="1" u="none" strike="noStrike" kern="0" cap="none" spc="-1" normalizeH="0" baseline="0" noProof="0" dirty="0" err="1">
                <a:ln>
                  <a:noFill/>
                </a:ln>
                <a:solidFill>
                  <a:srgbClr val="000000"/>
                </a:solidFill>
                <a:effectLst/>
                <a:uLnTx/>
                <a:uFillTx/>
                <a:latin typeface="Arial"/>
              </a:rPr>
              <a:t>floodings</a:t>
            </a:r>
            <a:r>
              <a:rPr kumimoji="0" lang="en-US" sz="1600" b="0" i="1" u="none" strike="noStrike" kern="0" cap="none" spc="-1" normalizeH="0" baseline="0" noProof="0" dirty="0">
                <a:ln>
                  <a:noFill/>
                </a:ln>
                <a:solidFill>
                  <a:srgbClr val="000000"/>
                </a:solidFill>
                <a:effectLst/>
                <a:uLnTx/>
                <a:uFillTx/>
                <a:latin typeface="Arial"/>
              </a:rPr>
              <a:t>, … </a:t>
            </a:r>
            <a:endParaRPr kumimoji="0" lang="fr-FR" sz="1600" b="0" i="0" u="none" strike="noStrike" kern="0" cap="none" spc="-1" normalizeH="0" baseline="0" noProof="0" dirty="0">
              <a:ln>
                <a:noFill/>
              </a:ln>
              <a:solidFill>
                <a:prstClr val="black"/>
              </a:solidFill>
              <a:effectLst/>
              <a:uLnTx/>
              <a:uFillTx/>
              <a:latin typeface="Arial"/>
            </a:endParaRPr>
          </a:p>
        </p:txBody>
      </p:sp>
      <p:pic>
        <p:nvPicPr>
          <p:cNvPr id="11" name="Picture 18">
            <a:extLst>
              <a:ext uri="{FF2B5EF4-FFF2-40B4-BE49-F238E27FC236}">
                <a16:creationId xmlns:a16="http://schemas.microsoft.com/office/drawing/2014/main" id="{237C0A89-377A-4B74-8D60-99BF99113F0A}"/>
              </a:ext>
            </a:extLst>
          </p:cNvPr>
          <p:cNvPicPr/>
          <p:nvPr/>
        </p:nvPicPr>
        <p:blipFill>
          <a:blip r:embed="rId7"/>
          <a:stretch/>
        </p:blipFill>
        <p:spPr>
          <a:xfrm>
            <a:off x="5955509" y="2276776"/>
            <a:ext cx="1379160" cy="1115280"/>
          </a:xfrm>
          <a:prstGeom prst="rect">
            <a:avLst/>
          </a:prstGeom>
          <a:ln>
            <a:noFill/>
          </a:ln>
        </p:spPr>
      </p:pic>
      <p:pic>
        <p:nvPicPr>
          <p:cNvPr id="12" name="Picture 2" descr="venice italy sinking sea level rise">
            <a:extLst>
              <a:ext uri="{FF2B5EF4-FFF2-40B4-BE49-F238E27FC236}">
                <a16:creationId xmlns:a16="http://schemas.microsoft.com/office/drawing/2014/main" id="{24D004E5-8FE6-483B-992D-BE75CDA3C120}"/>
              </a:ext>
            </a:extLst>
          </p:cNvPr>
          <p:cNvPicPr/>
          <p:nvPr/>
        </p:nvPicPr>
        <p:blipFill>
          <a:blip r:embed="rId8" cstate="screen">
            <a:extLst>
              <a:ext uri="{28A0092B-C50C-407E-A947-70E740481C1C}">
                <a14:useLocalDpi xmlns:a14="http://schemas.microsoft.com/office/drawing/2010/main"/>
              </a:ext>
            </a:extLst>
          </a:blip>
          <a:stretch/>
        </p:blipFill>
        <p:spPr>
          <a:xfrm>
            <a:off x="7453829" y="3479896"/>
            <a:ext cx="1224450" cy="1132200"/>
          </a:xfrm>
          <a:prstGeom prst="rect">
            <a:avLst/>
          </a:prstGeom>
          <a:ln>
            <a:noFill/>
          </a:ln>
        </p:spPr>
      </p:pic>
      <p:pic>
        <p:nvPicPr>
          <p:cNvPr id="13" name="Picture 22">
            <a:extLst>
              <a:ext uri="{FF2B5EF4-FFF2-40B4-BE49-F238E27FC236}">
                <a16:creationId xmlns:a16="http://schemas.microsoft.com/office/drawing/2014/main" id="{4DFEC0EF-475F-483F-B070-1927ED5AF482}"/>
              </a:ext>
            </a:extLst>
          </p:cNvPr>
          <p:cNvPicPr/>
          <p:nvPr/>
        </p:nvPicPr>
        <p:blipFill>
          <a:blip r:embed="rId9"/>
          <a:stretch/>
        </p:blipFill>
        <p:spPr>
          <a:xfrm>
            <a:off x="4604069" y="3484995"/>
            <a:ext cx="1232280" cy="1164960"/>
          </a:xfrm>
          <a:prstGeom prst="rect">
            <a:avLst/>
          </a:prstGeom>
          <a:ln>
            <a:noFill/>
          </a:ln>
        </p:spPr>
      </p:pic>
      <p:sp>
        <p:nvSpPr>
          <p:cNvPr id="14" name="Right Arrow 1">
            <a:extLst>
              <a:ext uri="{FF2B5EF4-FFF2-40B4-BE49-F238E27FC236}">
                <a16:creationId xmlns:a16="http://schemas.microsoft.com/office/drawing/2014/main" id="{BDF00214-C5A1-493A-9E5D-5C7C8940A8B1}"/>
              </a:ext>
            </a:extLst>
          </p:cNvPr>
          <p:cNvSpPr/>
          <p:nvPr/>
        </p:nvSpPr>
        <p:spPr>
          <a:xfrm>
            <a:off x="3450489" y="2199950"/>
            <a:ext cx="1088779" cy="1165123"/>
          </a:xfrm>
          <a:prstGeom prst="rightArrow">
            <a:avLst/>
          </a:prstGeom>
          <a:solidFill>
            <a:srgbClr val="FF0000"/>
          </a:solidFill>
          <a:ln w="25400" cap="flat" cmpd="sng" algn="ctr">
            <a:solidFill>
              <a:srgbClr val="4F81BD">
                <a:shade val="50000"/>
              </a:srgbClr>
            </a:solidFill>
            <a:prstDash val="solid"/>
            <a:miter/>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Arial"/>
              </a:rPr>
              <a:t>brings</a:t>
            </a:r>
          </a:p>
        </p:txBody>
      </p:sp>
      <p:sp>
        <p:nvSpPr>
          <p:cNvPr id="15" name="TextBox 14">
            <a:extLst>
              <a:ext uri="{FF2B5EF4-FFF2-40B4-BE49-F238E27FC236}">
                <a16:creationId xmlns:a16="http://schemas.microsoft.com/office/drawing/2014/main" id="{C853C29F-857E-0FF8-8E40-CCD9DBF6AEC3}"/>
              </a:ext>
            </a:extLst>
          </p:cNvPr>
          <p:cNvSpPr txBox="1"/>
          <p:nvPr/>
        </p:nvSpPr>
        <p:spPr bwMode="auto">
          <a:xfrm>
            <a:off x="431545" y="5704692"/>
            <a:ext cx="8161089" cy="738664"/>
          </a:xfrm>
          <a:prstGeom prst="rect">
            <a:avLst/>
          </a:prstGeom>
          <a:noFill/>
          <a:ln>
            <a:noFill/>
          </a:ln>
          <a:extLst>
            <a:ext uri="{FAA26D3D-D897-4be2-8F04-BA451C77F1D7}">
              <ma14:placeholderFlag xmlns:ma14="http://schemas.microsoft.com/office/mac/drawingml/2011/main" xmlns="" val="1"/>
            </a:ext>
          </a:extLst>
        </p:spPr>
        <p:txBody>
          <a:bodyPr wrap="square">
            <a:spAutoFit/>
          </a:bodyPr>
          <a:lstStyle/>
          <a:p>
            <a:r>
              <a:rPr lang="en-GB" sz="1400" b="0" i="0" u="none" strike="noStrike" dirty="0">
                <a:solidFill>
                  <a:schemeClr val="tx1"/>
                </a:solidFill>
                <a:effectLst/>
                <a:latin typeface="Arial" panose="020B0604020202020204" pitchFamily="34" charset="0"/>
                <a:cs typeface="Arial" panose="020B0604020202020204" pitchFamily="34" charset="0"/>
              </a:rPr>
              <a:t>Antoine Amarilli</a:t>
            </a:r>
            <a:r>
              <a:rPr lang="en-GB" sz="1400" b="0" i="0" dirty="0">
                <a:solidFill>
                  <a:schemeClr val="tx1"/>
                </a:solidFill>
                <a:effectLst/>
                <a:latin typeface="Arial" panose="020B0604020202020204" pitchFamily="34" charset="0"/>
                <a:cs typeface="Arial" panose="020B0604020202020204" pitchFamily="34" charset="0"/>
              </a:rPr>
              <a:t>, Christophe </a:t>
            </a:r>
            <a:r>
              <a:rPr lang="en-GB" sz="1400" b="0" i="0" dirty="0" err="1">
                <a:solidFill>
                  <a:schemeClr val="tx1"/>
                </a:solidFill>
                <a:effectLst/>
                <a:latin typeface="Arial" panose="020B0604020202020204" pitchFamily="34" charset="0"/>
                <a:cs typeface="Arial" panose="020B0604020202020204" pitchFamily="34" charset="0"/>
              </a:rPr>
              <a:t>Claramunt</a:t>
            </a:r>
            <a:r>
              <a:rPr lang="en-GB" sz="1400" b="0" i="0" dirty="0">
                <a:solidFill>
                  <a:schemeClr val="tx1"/>
                </a:solidFill>
                <a:effectLst/>
                <a:latin typeface="Arial" panose="020B0604020202020204" pitchFamily="34" charset="0"/>
                <a:cs typeface="Arial" panose="020B0604020202020204" pitchFamily="34" charset="0"/>
              </a:rPr>
              <a:t>, </a:t>
            </a:r>
            <a:r>
              <a:rPr lang="en-GB" sz="1400" b="0" i="0" u="none" strike="noStrike" dirty="0">
                <a:solidFill>
                  <a:schemeClr val="tx1"/>
                </a:solidFill>
                <a:effectLst/>
                <a:latin typeface="Arial" panose="020B0604020202020204" pitchFamily="34" charset="0"/>
                <a:cs typeface="Arial" panose="020B0604020202020204" pitchFamily="34" charset="0"/>
              </a:rPr>
              <a:t>Demetrios Zeinalipour-Yazti</a:t>
            </a:r>
            <a:r>
              <a:rPr lang="en-GB" sz="1400" b="0" i="0" dirty="0">
                <a:solidFill>
                  <a:schemeClr val="tx1"/>
                </a:solidFill>
                <a:effectLst/>
                <a:latin typeface="Arial" panose="020B0604020202020204" pitchFamily="34" charset="0"/>
                <a:cs typeface="Arial" panose="020B0604020202020204" pitchFamily="34" charset="0"/>
              </a:rPr>
              <a:t>:</a:t>
            </a:r>
            <a:br>
              <a:rPr lang="en-GB" sz="1400" dirty="0">
                <a:solidFill>
                  <a:schemeClr val="tx1"/>
                </a:solidFill>
                <a:latin typeface="Arial" panose="020B0604020202020204" pitchFamily="34" charset="0"/>
                <a:cs typeface="Arial" panose="020B0604020202020204" pitchFamily="34" charset="0"/>
              </a:rPr>
            </a:br>
            <a:r>
              <a:rPr lang="en-GB" sz="1400" b="1" i="0" dirty="0">
                <a:solidFill>
                  <a:schemeClr val="tx1"/>
                </a:solidFill>
                <a:effectLst/>
                <a:latin typeface="Arial" panose="020B0604020202020204" pitchFamily="34" charset="0"/>
                <a:cs typeface="Arial" panose="020B0604020202020204" pitchFamily="34" charset="0"/>
              </a:rPr>
              <a:t>Climate change and computing: facts, perspectives and an open discussion. ACM</a:t>
            </a:r>
            <a:r>
              <a:rPr lang="en-GB" sz="1400" b="0" i="0" dirty="0">
                <a:solidFill>
                  <a:schemeClr val="tx1"/>
                </a:solidFill>
                <a:effectLst/>
                <a:latin typeface="Arial" panose="020B0604020202020204" pitchFamily="34" charset="0"/>
                <a:cs typeface="Arial" panose="020B0604020202020204" pitchFamily="34" charset="0"/>
              </a:rPr>
              <a:t> </a:t>
            </a:r>
            <a:r>
              <a:rPr lang="en-GB" sz="1400" b="0" i="0" u="none" strike="noStrike" dirty="0">
                <a:solidFill>
                  <a:schemeClr val="tx1"/>
                </a:solidFill>
                <a:effectLst/>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DEBS 2022</a:t>
            </a:r>
            <a:r>
              <a:rPr lang="en-GB" sz="1400" b="0" i="0" dirty="0">
                <a:solidFill>
                  <a:schemeClr val="tx1"/>
                </a:solidFill>
                <a:effectLst/>
                <a:latin typeface="Arial" panose="020B0604020202020204" pitchFamily="34" charset="0"/>
                <a:cs typeface="Arial" panose="020B0604020202020204" pitchFamily="34" charset="0"/>
              </a:rPr>
              <a:t>: 6</a:t>
            </a:r>
            <a:endParaRPr lang="en-CY" sz="14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71007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179C72C-35E0-8A74-EA3F-2E3870DF33FA}"/>
              </a:ext>
            </a:extLst>
          </p:cNvPr>
          <p:cNvSpPr>
            <a:spLocks noGrp="1"/>
          </p:cNvSpPr>
          <p:nvPr>
            <p:ph idx="1"/>
          </p:nvPr>
        </p:nvSpPr>
        <p:spPr>
          <a:xfrm>
            <a:off x="251520" y="908050"/>
            <a:ext cx="8712968" cy="5675312"/>
          </a:xfrm>
        </p:spPr>
        <p:txBody>
          <a:bodyPr/>
          <a:lstStyle/>
          <a:p>
            <a:r>
              <a:rPr lang="en-CY" sz="2400" dirty="0"/>
              <a:t>Users define rules and have IMCF actuate devides to meet long-term energy goals</a:t>
            </a:r>
            <a:br>
              <a:rPr lang="en-CY" sz="2400" dirty="0"/>
            </a:br>
            <a:endParaRPr lang="en-CY" sz="2400" dirty="0"/>
          </a:p>
          <a:p>
            <a:endParaRPr lang="en-CY" sz="2400" dirty="0"/>
          </a:p>
          <a:p>
            <a:endParaRPr lang="en-CY" sz="2400" dirty="0"/>
          </a:p>
          <a:p>
            <a:endParaRPr lang="en-CY" sz="2400" dirty="0"/>
          </a:p>
          <a:p>
            <a:endParaRPr lang="en-CY" sz="2400" dirty="0"/>
          </a:p>
          <a:p>
            <a:endParaRPr lang="en-CY" sz="2400" dirty="0"/>
          </a:p>
          <a:p>
            <a:endParaRPr lang="en-CY" sz="2400" dirty="0"/>
          </a:p>
          <a:p>
            <a:endParaRPr lang="en-CY" sz="2400" dirty="0"/>
          </a:p>
          <a:p>
            <a:pPr marL="0" indent="0">
              <a:buNone/>
            </a:pPr>
            <a:endParaRPr lang="en-CY" sz="2400" dirty="0"/>
          </a:p>
          <a:p>
            <a:r>
              <a:rPr lang="en-CY" sz="2400" dirty="0"/>
              <a:t>Shall be shown more extensively later as part of the successor system Greencap</a:t>
            </a:r>
          </a:p>
          <a:p>
            <a:endParaRPr lang="en-CY" sz="2400" dirty="0"/>
          </a:p>
        </p:txBody>
      </p:sp>
      <p:sp>
        <p:nvSpPr>
          <p:cNvPr id="3" name="Title 2">
            <a:extLst>
              <a:ext uri="{FF2B5EF4-FFF2-40B4-BE49-F238E27FC236}">
                <a16:creationId xmlns:a16="http://schemas.microsoft.com/office/drawing/2014/main" id="{D2636949-88D0-E706-BB3C-799829AA8E78}"/>
              </a:ext>
            </a:extLst>
          </p:cNvPr>
          <p:cNvSpPr>
            <a:spLocks noGrp="1"/>
          </p:cNvSpPr>
          <p:nvPr>
            <p:ph type="title"/>
          </p:nvPr>
        </p:nvSpPr>
        <p:spPr/>
        <p:txBody>
          <a:bodyPr/>
          <a:lstStyle/>
          <a:p>
            <a:r>
              <a:rPr lang="en-CY" dirty="0"/>
              <a:t>IMCF Prototype System</a:t>
            </a:r>
          </a:p>
        </p:txBody>
      </p:sp>
      <p:pic>
        <p:nvPicPr>
          <p:cNvPr id="4" name="Picture 3">
            <a:extLst>
              <a:ext uri="{FF2B5EF4-FFF2-40B4-BE49-F238E27FC236}">
                <a16:creationId xmlns:a16="http://schemas.microsoft.com/office/drawing/2014/main" id="{589A5D90-B57D-12DC-DFFA-2B2718D99579}"/>
              </a:ext>
            </a:extLst>
          </p:cNvPr>
          <p:cNvPicPr>
            <a:picLocks noChangeAspect="1"/>
          </p:cNvPicPr>
          <p:nvPr/>
        </p:nvPicPr>
        <p:blipFill>
          <a:blip r:embed="rId2"/>
          <a:stretch>
            <a:fillRect/>
          </a:stretch>
        </p:blipFill>
        <p:spPr>
          <a:xfrm>
            <a:off x="251520" y="1800848"/>
            <a:ext cx="8082136" cy="3478557"/>
          </a:xfrm>
          <a:prstGeom prst="rect">
            <a:avLst/>
          </a:prstGeom>
        </p:spPr>
      </p:pic>
      <p:pic>
        <p:nvPicPr>
          <p:cNvPr id="1026" name="Picture 2" descr="New logo for openHAB - Announcements - openHAB Community">
            <a:extLst>
              <a:ext uri="{FF2B5EF4-FFF2-40B4-BE49-F238E27FC236}">
                <a16:creationId xmlns:a16="http://schemas.microsoft.com/office/drawing/2014/main" id="{E611AC18-F0B9-1BD5-DD1A-DE962FFD77C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15497" y="1253780"/>
            <a:ext cx="3149049" cy="69269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5F765C9-665D-76E8-DE59-7ACE4A4D74DB}"/>
              </a:ext>
            </a:extLst>
          </p:cNvPr>
          <p:cNvSpPr txBox="1"/>
          <p:nvPr/>
        </p:nvSpPr>
        <p:spPr bwMode="auto">
          <a:xfrm>
            <a:off x="2106488" y="5139682"/>
            <a:ext cx="6858000" cy="523220"/>
          </a:xfrm>
          <a:prstGeom prst="rect">
            <a:avLst/>
          </a:prstGeom>
          <a:noFill/>
          <a:ln>
            <a:noFill/>
          </a:ln>
          <a:extLst>
            <a:ext uri="{FAA26D3D-D897-4be2-8F04-BA451C77F1D7}">
              <ma14:placeholderFlag xmlns:ma14="http://schemas.microsoft.com/office/mac/drawingml/2011/main" xmlns="" val="1"/>
            </a:ext>
          </a:extLst>
        </p:spPr>
        <p:txBody>
          <a:bodyPr wrap="square">
            <a:spAutoFit/>
          </a:bodyPr>
          <a:lstStyle/>
          <a:p>
            <a:pPr marL="0" indent="0">
              <a:buNone/>
            </a:pPr>
            <a:r>
              <a:rPr lang="en-CY" sz="2800" dirty="0">
                <a:solidFill>
                  <a:schemeClr val="accent2"/>
                </a:solidFill>
                <a:hlinkClick r:id="rId4">
                  <a:extLst>
                    <a:ext uri="{A12FA001-AC4F-418D-AE19-62706E023703}">
                      <ahyp:hlinkClr xmlns:ahyp="http://schemas.microsoft.com/office/drawing/2018/hyperlinkcolor" val="tx"/>
                    </a:ext>
                  </a:extLst>
                </a:hlinkClick>
              </a:rPr>
              <a:t>https://imcf.cs.ucy.ac.cy/</a:t>
            </a:r>
            <a:r>
              <a:rPr lang="en-CY" sz="2800" dirty="0">
                <a:solidFill>
                  <a:schemeClr val="accent2"/>
                </a:solidFill>
              </a:rPr>
              <a:t> </a:t>
            </a:r>
          </a:p>
        </p:txBody>
      </p:sp>
    </p:spTree>
    <p:extLst>
      <p:ext uri="{BB962C8B-B14F-4D97-AF65-F5344CB8AC3E}">
        <p14:creationId xmlns:p14="http://schemas.microsoft.com/office/powerpoint/2010/main" val="2205049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BE664F-7E68-49C3-9E4F-E9D86776E7C4}"/>
              </a:ext>
            </a:extLst>
          </p:cNvPr>
          <p:cNvSpPr/>
          <p:nvPr/>
        </p:nvSpPr>
        <p:spPr>
          <a:xfrm>
            <a:off x="179512" y="1182226"/>
            <a:ext cx="8441111" cy="5324535"/>
          </a:xfrm>
          <a:prstGeom prst="rect">
            <a:avLst/>
          </a:prstGeom>
        </p:spPr>
        <p:txBody>
          <a:bodyPr wrap="square">
            <a:spAutoFit/>
          </a:bodyPr>
          <a:lstStyle/>
          <a:p>
            <a:pPr marL="800100" lvl="1" indent="-342900">
              <a:buFont typeface="Arial" panose="020B0604020202020204" pitchFamily="34" charset="0"/>
              <a:buChar char="•"/>
            </a:pPr>
            <a:r>
              <a:rPr lang="en-US" sz="2400" b="0" dirty="0"/>
              <a:t>Anonymized measurements from a real residential apartment that comprises of a variety of sensors, </a:t>
            </a:r>
          </a:p>
          <a:p>
            <a:pPr marL="1257300" lvl="2" indent="-342900">
              <a:buFont typeface="Arial" panose="020B0604020202020204" pitchFamily="34" charset="0"/>
              <a:buChar char="•"/>
            </a:pPr>
            <a:r>
              <a:rPr lang="en-US" sz="2400" b="0" dirty="0"/>
              <a:t>5,668,878 readings (1.09 GB in total), collected by the CASAS: Center for Advanced Studies in Adaptive </a:t>
            </a:r>
            <a:r>
              <a:rPr lang="en-US" sz="2400" b="0" dirty="0" err="1"/>
              <a:t>Systemsat</a:t>
            </a:r>
            <a:r>
              <a:rPr lang="en-US" sz="2400" b="0" dirty="0"/>
              <a:t> Washington State University.</a:t>
            </a:r>
          </a:p>
          <a:p>
            <a:pPr marL="600075" lvl="1" indent="-257175">
              <a:buFont typeface="Arial" panose="020B0604020202020204" pitchFamily="34" charset="0"/>
              <a:buChar char="•"/>
            </a:pPr>
            <a:endParaRPr lang="en-US" sz="2400" b="0" dirty="0"/>
          </a:p>
          <a:p>
            <a:pPr marL="342900" lvl="1"/>
            <a:endParaRPr lang="en-US" sz="2400" b="0" dirty="0"/>
          </a:p>
          <a:p>
            <a:pPr lvl="1"/>
            <a:r>
              <a:rPr lang="en-US" sz="2800" dirty="0"/>
              <a:t>Metrics:</a:t>
            </a:r>
          </a:p>
          <a:p>
            <a:pPr marL="800100" lvl="1" indent="-342900">
              <a:buFont typeface="Arial" panose="020B0604020202020204" pitchFamily="34" charset="0"/>
              <a:buChar char="•"/>
            </a:pPr>
            <a:r>
              <a:rPr lang="en-US" sz="2000" dirty="0">
                <a:solidFill>
                  <a:srgbClr val="FF0000"/>
                </a:solidFill>
              </a:rPr>
              <a:t>Comfort Error (F</a:t>
            </a:r>
            <a:r>
              <a:rPr lang="en-US" sz="2000" baseline="-25000" dirty="0">
                <a:solidFill>
                  <a:srgbClr val="FF0000"/>
                </a:solidFill>
              </a:rPr>
              <a:t>CE</a:t>
            </a:r>
            <a:r>
              <a:rPr lang="en-US" sz="2000" dirty="0">
                <a:solidFill>
                  <a:srgbClr val="FF0000"/>
                </a:solidFill>
              </a:rPr>
              <a:t>)</a:t>
            </a:r>
            <a:r>
              <a:rPr lang="en-US" sz="2000" b="0" dirty="0">
                <a:solidFill>
                  <a:srgbClr val="FF0000"/>
                </a:solidFill>
              </a:rPr>
              <a:t>: </a:t>
            </a:r>
            <a:r>
              <a:rPr lang="en-US" sz="2000" b="0" dirty="0"/>
              <a:t>the difference between the desired output value and the actual value (based on ground truth data)</a:t>
            </a:r>
          </a:p>
          <a:p>
            <a:pPr marL="800100" lvl="1" indent="-342900">
              <a:buFont typeface="Arial" panose="020B0604020202020204" pitchFamily="34" charset="0"/>
              <a:buChar char="•"/>
            </a:pPr>
            <a:r>
              <a:rPr lang="en-US" sz="2000" dirty="0">
                <a:solidFill>
                  <a:srgbClr val="FF0000"/>
                </a:solidFill>
              </a:rPr>
              <a:t>Energy Consumption (F</a:t>
            </a:r>
            <a:r>
              <a:rPr lang="en-US" sz="2000" baseline="-25000" dirty="0">
                <a:solidFill>
                  <a:srgbClr val="FF0000"/>
                </a:solidFill>
              </a:rPr>
              <a:t>E</a:t>
            </a:r>
            <a:r>
              <a:rPr lang="en-US" sz="2000" dirty="0">
                <a:solidFill>
                  <a:srgbClr val="FF0000"/>
                </a:solidFill>
              </a:rPr>
              <a:t>): </a:t>
            </a:r>
            <a:r>
              <a:rPr lang="en-US" sz="2000" b="0" dirty="0"/>
              <a:t>the energy consumption of a device</a:t>
            </a:r>
          </a:p>
          <a:p>
            <a:pPr marL="800100" lvl="1" indent="-342900">
              <a:buFont typeface="Arial" panose="020B0604020202020204" pitchFamily="34" charset="0"/>
              <a:buChar char="•"/>
            </a:pPr>
            <a:r>
              <a:rPr lang="en-US" sz="2000" dirty="0">
                <a:solidFill>
                  <a:srgbClr val="FF0000"/>
                </a:solidFill>
              </a:rPr>
              <a:t>CPU Time (F</a:t>
            </a:r>
            <a:r>
              <a:rPr lang="en-US" sz="2000" baseline="-25000" dirty="0">
                <a:solidFill>
                  <a:srgbClr val="FF0000"/>
                </a:solidFill>
              </a:rPr>
              <a:t>T</a:t>
            </a:r>
            <a:r>
              <a:rPr lang="en-US" sz="2000" dirty="0">
                <a:solidFill>
                  <a:srgbClr val="FF0000"/>
                </a:solidFill>
              </a:rPr>
              <a:t>)</a:t>
            </a:r>
            <a:r>
              <a:rPr lang="en-US" sz="2000" b="0" dirty="0">
                <a:solidFill>
                  <a:srgbClr val="FF0000"/>
                </a:solidFill>
              </a:rPr>
              <a:t>: </a:t>
            </a:r>
            <a:r>
              <a:rPr lang="en-US" sz="2000" b="0" dirty="0"/>
              <a:t>the processing time required by the controller for running the optimization function and calculating the output for all meta-rules. </a:t>
            </a:r>
          </a:p>
          <a:p>
            <a:pPr marL="600075" lvl="1" indent="-257175">
              <a:buFont typeface="Arial" panose="020B0604020202020204" pitchFamily="34" charset="0"/>
              <a:buChar char="•"/>
            </a:pPr>
            <a:endParaRPr lang="en-US" sz="2400" b="0" dirty="0"/>
          </a:p>
        </p:txBody>
      </p:sp>
      <p:sp>
        <p:nvSpPr>
          <p:cNvPr id="3" name="Rectangle: Rounded Corners 2">
            <a:extLst>
              <a:ext uri="{FF2B5EF4-FFF2-40B4-BE49-F238E27FC236}">
                <a16:creationId xmlns:a16="http://schemas.microsoft.com/office/drawing/2014/main" id="{BA1D9450-C739-42FC-A662-CB3B60327478}"/>
              </a:ext>
            </a:extLst>
          </p:cNvPr>
          <p:cNvSpPr/>
          <p:nvPr/>
        </p:nvSpPr>
        <p:spPr bwMode="auto">
          <a:xfrm>
            <a:off x="737574" y="3158970"/>
            <a:ext cx="2337414" cy="486054"/>
          </a:xfrm>
          <a:prstGeom prst="roundRect">
            <a:avLst/>
          </a:prstGeom>
          <a:solidFill>
            <a:schemeClr val="accent1">
              <a:lumMod val="90000"/>
            </a:schemeClr>
          </a:solidFill>
          <a:ln w="38100" cap="flat" cmpd="sng" algn="ctr">
            <a:solidFill>
              <a:schemeClr val="tx1"/>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a:r>
              <a:rPr lang="en-US" sz="2400" dirty="0"/>
              <a:t>Flat 1.09GB</a:t>
            </a:r>
          </a:p>
        </p:txBody>
      </p:sp>
      <p:sp>
        <p:nvSpPr>
          <p:cNvPr id="6" name="Rectangle: Rounded Corners 5">
            <a:extLst>
              <a:ext uri="{FF2B5EF4-FFF2-40B4-BE49-F238E27FC236}">
                <a16:creationId xmlns:a16="http://schemas.microsoft.com/office/drawing/2014/main" id="{B5B7C005-566B-477E-970E-2DEA1B016466}"/>
              </a:ext>
            </a:extLst>
          </p:cNvPr>
          <p:cNvSpPr/>
          <p:nvPr/>
        </p:nvSpPr>
        <p:spPr bwMode="auto">
          <a:xfrm>
            <a:off x="3376290" y="3158970"/>
            <a:ext cx="2337414" cy="486054"/>
          </a:xfrm>
          <a:prstGeom prst="roundRect">
            <a:avLst/>
          </a:prstGeom>
          <a:solidFill>
            <a:schemeClr val="accent1">
              <a:lumMod val="90000"/>
            </a:schemeClr>
          </a:solidFill>
          <a:ln w="38100" cap="flat" cmpd="sng" algn="ctr">
            <a:solidFill>
              <a:schemeClr val="tx1"/>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a:r>
              <a:rPr lang="en-US" sz="2400" dirty="0"/>
              <a:t>House 4.5GB</a:t>
            </a:r>
          </a:p>
        </p:txBody>
      </p:sp>
      <p:sp>
        <p:nvSpPr>
          <p:cNvPr id="7" name="Rectangle: Rounded Corners 6">
            <a:extLst>
              <a:ext uri="{FF2B5EF4-FFF2-40B4-BE49-F238E27FC236}">
                <a16:creationId xmlns:a16="http://schemas.microsoft.com/office/drawing/2014/main" id="{6FE29EAD-3F30-4FDE-89E9-A3D2198C6B5C}"/>
              </a:ext>
            </a:extLst>
          </p:cNvPr>
          <p:cNvSpPr/>
          <p:nvPr/>
        </p:nvSpPr>
        <p:spPr bwMode="auto">
          <a:xfrm>
            <a:off x="6013127" y="3158970"/>
            <a:ext cx="2337414" cy="486054"/>
          </a:xfrm>
          <a:prstGeom prst="roundRect">
            <a:avLst/>
          </a:prstGeom>
          <a:solidFill>
            <a:schemeClr val="accent1">
              <a:lumMod val="90000"/>
            </a:schemeClr>
          </a:solidFill>
          <a:ln w="38100" cap="flat" cmpd="sng" algn="ctr">
            <a:solidFill>
              <a:schemeClr val="tx1"/>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a:r>
              <a:rPr lang="en-US" sz="2400" dirty="0"/>
              <a:t>Dorms 20GB</a:t>
            </a:r>
          </a:p>
        </p:txBody>
      </p:sp>
      <p:sp>
        <p:nvSpPr>
          <p:cNvPr id="9" name="Title 2">
            <a:extLst>
              <a:ext uri="{FF2B5EF4-FFF2-40B4-BE49-F238E27FC236}">
                <a16:creationId xmlns:a16="http://schemas.microsoft.com/office/drawing/2014/main" id="{6C031CDA-B153-775F-7A32-5245BECA07C9}"/>
              </a:ext>
            </a:extLst>
          </p:cNvPr>
          <p:cNvSpPr txBox="1">
            <a:spLocks/>
          </p:cNvSpPr>
          <p:nvPr/>
        </p:nvSpPr>
        <p:spPr bwMode="auto">
          <a:xfrm>
            <a:off x="403920" y="427038"/>
            <a:ext cx="8712968" cy="633412"/>
          </a:xfrm>
          <a:prstGeom prst="rect">
            <a:avLst/>
          </a:prstGeom>
          <a:solidFill>
            <a:srgbClr val="00355E"/>
          </a:solidFill>
          <a:ln>
            <a:solidFill>
              <a:srgbClr val="00355E"/>
            </a:solid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lang="el-GR" altLang="en-US" sz="4000">
                <a:solidFill>
                  <a:schemeClr val="bg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0" kern="0" dirty="0"/>
              <a:t>Experimental Methodology</a:t>
            </a:r>
          </a:p>
        </p:txBody>
      </p:sp>
      <p:sp>
        <p:nvSpPr>
          <p:cNvPr id="11" name="TextBox 10">
            <a:extLst>
              <a:ext uri="{FF2B5EF4-FFF2-40B4-BE49-F238E27FC236}">
                <a16:creationId xmlns:a16="http://schemas.microsoft.com/office/drawing/2014/main" id="{520C175F-6846-9552-C5AF-5C08EB980CA1}"/>
              </a:ext>
            </a:extLst>
          </p:cNvPr>
          <p:cNvSpPr txBox="1"/>
          <p:nvPr/>
        </p:nvSpPr>
        <p:spPr bwMode="auto">
          <a:xfrm>
            <a:off x="2547392" y="5969297"/>
            <a:ext cx="6417096" cy="461665"/>
          </a:xfrm>
          <a:prstGeom prst="rect">
            <a:avLst/>
          </a:prstGeom>
          <a:noFill/>
          <a:ln>
            <a:noFill/>
          </a:ln>
          <a:extLst>
            <a:ext uri="{FAA26D3D-D897-4be2-8F04-BA451C77F1D7}">
              <ma14:placeholderFlag xmlns:ma14="http://schemas.microsoft.com/office/mac/drawingml/2011/main" xmlns="" val="1"/>
            </a:ext>
          </a:extLst>
        </p:spPr>
        <p:txBody>
          <a:bodyPr wrap="square">
            <a:spAutoFit/>
          </a:bodyPr>
          <a:lstStyle/>
          <a:p>
            <a:r>
              <a:rPr lang="en-CY" sz="2400" b="0" dirty="0">
                <a:hlinkClick r:id="rId3"/>
              </a:rPr>
              <a:t>https://casas.wsu.edu/about</a:t>
            </a:r>
            <a:r>
              <a:rPr lang="en-CY" sz="2400" b="0" dirty="0"/>
              <a:t> </a:t>
            </a:r>
          </a:p>
        </p:txBody>
      </p:sp>
    </p:spTree>
    <p:extLst>
      <p:ext uri="{BB962C8B-B14F-4D97-AF65-F5344CB8AC3E}">
        <p14:creationId xmlns:p14="http://schemas.microsoft.com/office/powerpoint/2010/main" val="2542829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C2395-7A97-48A7-9A25-498E16B91A69}"/>
              </a:ext>
            </a:extLst>
          </p:cNvPr>
          <p:cNvSpPr>
            <a:spLocks noGrp="1"/>
          </p:cNvSpPr>
          <p:nvPr>
            <p:ph type="title"/>
          </p:nvPr>
        </p:nvSpPr>
        <p:spPr>
          <a:xfrm>
            <a:off x="525309" y="163604"/>
            <a:ext cx="8451624" cy="785582"/>
          </a:xfrm>
        </p:spPr>
        <p:txBody>
          <a:bodyPr/>
          <a:lstStyle/>
          <a:p>
            <a:r>
              <a:rPr lang="en-US" sz="3000" dirty="0"/>
              <a:t>EP Performance Evaluation</a:t>
            </a:r>
          </a:p>
        </p:txBody>
      </p:sp>
      <p:sp>
        <p:nvSpPr>
          <p:cNvPr id="4" name="Rectangle 3">
            <a:extLst>
              <a:ext uri="{FF2B5EF4-FFF2-40B4-BE49-F238E27FC236}">
                <a16:creationId xmlns:a16="http://schemas.microsoft.com/office/drawing/2014/main" id="{90BE664F-7E68-49C3-9E4F-E9D86776E7C4}"/>
              </a:ext>
            </a:extLst>
          </p:cNvPr>
          <p:cNvSpPr/>
          <p:nvPr/>
        </p:nvSpPr>
        <p:spPr>
          <a:xfrm>
            <a:off x="257504" y="4236000"/>
            <a:ext cx="8441111" cy="2554545"/>
          </a:xfrm>
          <a:prstGeom prst="rect">
            <a:avLst/>
          </a:prstGeom>
        </p:spPr>
        <p:txBody>
          <a:bodyPr wrap="square">
            <a:spAutoFit/>
          </a:bodyPr>
          <a:lstStyle/>
          <a:p>
            <a:pPr marL="600075" lvl="1" indent="-257175">
              <a:buFont typeface="Arial" panose="020B0604020202020204" pitchFamily="34" charset="0"/>
              <a:buChar char="•"/>
            </a:pPr>
            <a:r>
              <a:rPr lang="en-US" sz="2000" b="0" dirty="0">
                <a:solidFill>
                  <a:srgbClr val="0090FF"/>
                </a:solidFill>
              </a:rPr>
              <a:t>NR obtained the worst F</a:t>
            </a:r>
            <a:r>
              <a:rPr lang="en-US" sz="2000" b="0" baseline="-25000" dirty="0">
                <a:solidFill>
                  <a:srgbClr val="0090FF"/>
                </a:solidFill>
              </a:rPr>
              <a:t>CE</a:t>
            </a:r>
            <a:r>
              <a:rPr lang="en-US" sz="2000" b="0" dirty="0">
                <a:solidFill>
                  <a:srgbClr val="0090FF"/>
                </a:solidFill>
              </a:rPr>
              <a:t> = 62% and the best F</a:t>
            </a:r>
            <a:r>
              <a:rPr lang="en-US" sz="2000" b="0" baseline="-25000" dirty="0">
                <a:solidFill>
                  <a:srgbClr val="0090FF"/>
                </a:solidFill>
              </a:rPr>
              <a:t>E</a:t>
            </a:r>
            <a:r>
              <a:rPr lang="en-US" sz="2000" b="0" dirty="0">
                <a:solidFill>
                  <a:srgbClr val="0090FF"/>
                </a:solidFill>
              </a:rPr>
              <a:t> = 0 kWh.</a:t>
            </a:r>
          </a:p>
          <a:p>
            <a:pPr marL="600075" lvl="1" indent="-257175">
              <a:buFont typeface="Arial" panose="020B0604020202020204" pitchFamily="34" charset="0"/>
              <a:buChar char="•"/>
            </a:pPr>
            <a:r>
              <a:rPr lang="en-US" sz="2000" b="0" dirty="0">
                <a:solidFill>
                  <a:srgbClr val="00B050"/>
                </a:solidFill>
              </a:rPr>
              <a:t>EP obtained an impressive F</a:t>
            </a:r>
            <a:r>
              <a:rPr lang="en-US" sz="2000" b="0" baseline="-25000" dirty="0">
                <a:solidFill>
                  <a:srgbClr val="00B050"/>
                </a:solidFill>
              </a:rPr>
              <a:t>CE</a:t>
            </a:r>
            <a:r>
              <a:rPr lang="en-US" sz="2000" b="0" dirty="0">
                <a:solidFill>
                  <a:srgbClr val="00B050"/>
                </a:solidFill>
              </a:rPr>
              <a:t> of around 2%-4% and the second lowest F</a:t>
            </a:r>
            <a:r>
              <a:rPr lang="en-US" sz="2000" b="0" baseline="-25000" dirty="0">
                <a:solidFill>
                  <a:srgbClr val="00B050"/>
                </a:solidFill>
              </a:rPr>
              <a:t>E</a:t>
            </a:r>
            <a:endParaRPr lang="en-US" sz="2000" b="0" dirty="0">
              <a:solidFill>
                <a:srgbClr val="00B050"/>
              </a:solidFill>
            </a:endParaRPr>
          </a:p>
          <a:p>
            <a:pPr marL="600075" lvl="1" indent="-257175">
              <a:buFont typeface="Arial" panose="020B0604020202020204" pitchFamily="34" charset="0"/>
              <a:buChar char="•"/>
            </a:pPr>
            <a:r>
              <a:rPr lang="en-US" sz="2000" b="0" dirty="0">
                <a:solidFill>
                  <a:srgbClr val="FF0000"/>
                </a:solidFill>
              </a:rPr>
              <a:t>MR satisfies all the meta-rules, thus its F</a:t>
            </a:r>
            <a:r>
              <a:rPr lang="en-US" sz="2000" b="0" baseline="-25000" dirty="0">
                <a:solidFill>
                  <a:srgbClr val="FF0000"/>
                </a:solidFill>
              </a:rPr>
              <a:t>CE</a:t>
            </a:r>
            <a:r>
              <a:rPr lang="en-US" sz="2000" b="0" dirty="0">
                <a:solidFill>
                  <a:srgbClr val="FF0000"/>
                </a:solidFill>
              </a:rPr>
              <a:t> is 0% </a:t>
            </a:r>
            <a:r>
              <a:rPr lang="en-US" sz="2000" b="0" dirty="0">
                <a:solidFill>
                  <a:srgbClr val="FF0000"/>
                </a:solidFill>
                <a:sym typeface="Wingdings" panose="05000000000000000000" pitchFamily="2" charset="2"/>
              </a:rPr>
              <a:t> </a:t>
            </a:r>
            <a:r>
              <a:rPr lang="en-US" sz="2000" b="0" dirty="0">
                <a:solidFill>
                  <a:srgbClr val="FF0000"/>
                </a:solidFill>
              </a:rPr>
              <a:t>best possible obtained</a:t>
            </a:r>
          </a:p>
          <a:p>
            <a:pPr marL="600075" lvl="1" indent="-257175">
              <a:buFont typeface="Arial" panose="020B0604020202020204" pitchFamily="34" charset="0"/>
              <a:buChar char="•"/>
            </a:pPr>
            <a:r>
              <a:rPr lang="en-US" sz="2000" b="0" dirty="0"/>
              <a:t>Computation times (to find the solution) not a big issue as planning takes place relatively infrequently (daily, weekly, etc.)</a:t>
            </a:r>
          </a:p>
          <a:p>
            <a:pPr lvl="1"/>
            <a:endParaRPr lang="en-US" sz="2000" b="0" dirty="0"/>
          </a:p>
        </p:txBody>
      </p:sp>
      <p:pic>
        <p:nvPicPr>
          <p:cNvPr id="3" name="Picture 2">
            <a:extLst>
              <a:ext uri="{FF2B5EF4-FFF2-40B4-BE49-F238E27FC236}">
                <a16:creationId xmlns:a16="http://schemas.microsoft.com/office/drawing/2014/main" id="{9E3CF832-F6AD-4D9D-A026-199AB31CB82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496" y="1772816"/>
            <a:ext cx="9144000" cy="2540000"/>
          </a:xfrm>
          <a:prstGeom prst="rect">
            <a:avLst/>
          </a:prstGeom>
        </p:spPr>
      </p:pic>
      <p:sp>
        <p:nvSpPr>
          <p:cNvPr id="5" name="Oval 4">
            <a:extLst>
              <a:ext uri="{FF2B5EF4-FFF2-40B4-BE49-F238E27FC236}">
                <a16:creationId xmlns:a16="http://schemas.microsoft.com/office/drawing/2014/main" id="{7303190A-CBCA-4990-AB58-DB9FF99F979D}"/>
              </a:ext>
            </a:extLst>
          </p:cNvPr>
          <p:cNvSpPr/>
          <p:nvPr/>
        </p:nvSpPr>
        <p:spPr bwMode="auto">
          <a:xfrm>
            <a:off x="370565" y="2113055"/>
            <a:ext cx="378042" cy="324036"/>
          </a:xfrm>
          <a:prstGeom prst="ellipse">
            <a:avLst/>
          </a:prstGeom>
          <a:noFill/>
          <a:ln w="38100" cap="flat" cmpd="sng" algn="ctr">
            <a:solidFill>
              <a:srgbClr val="0090FF"/>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a:endParaRPr lang="en-US" sz="2700"/>
          </a:p>
        </p:txBody>
      </p:sp>
      <p:sp>
        <p:nvSpPr>
          <p:cNvPr id="7" name="Oval 6">
            <a:extLst>
              <a:ext uri="{FF2B5EF4-FFF2-40B4-BE49-F238E27FC236}">
                <a16:creationId xmlns:a16="http://schemas.microsoft.com/office/drawing/2014/main" id="{7F19A802-1777-4C65-8CE3-2CF6EE48F728}"/>
              </a:ext>
            </a:extLst>
          </p:cNvPr>
          <p:cNvSpPr/>
          <p:nvPr/>
        </p:nvSpPr>
        <p:spPr bwMode="auto">
          <a:xfrm>
            <a:off x="3653898" y="3610738"/>
            <a:ext cx="270030" cy="378042"/>
          </a:xfrm>
          <a:prstGeom prst="ellipse">
            <a:avLst/>
          </a:prstGeom>
          <a:noFill/>
          <a:ln w="38100" cap="flat" cmpd="sng" algn="ctr">
            <a:solidFill>
              <a:srgbClr val="0090FF"/>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a:endParaRPr lang="en-US" sz="2700"/>
          </a:p>
        </p:txBody>
      </p:sp>
      <p:sp>
        <p:nvSpPr>
          <p:cNvPr id="10" name="Oval 9">
            <a:extLst>
              <a:ext uri="{FF2B5EF4-FFF2-40B4-BE49-F238E27FC236}">
                <a16:creationId xmlns:a16="http://schemas.microsoft.com/office/drawing/2014/main" id="{B300A387-C759-4062-B142-5880BBF8E020}"/>
              </a:ext>
            </a:extLst>
          </p:cNvPr>
          <p:cNvSpPr/>
          <p:nvPr/>
        </p:nvSpPr>
        <p:spPr bwMode="auto">
          <a:xfrm>
            <a:off x="953598" y="3575961"/>
            <a:ext cx="270030" cy="324036"/>
          </a:xfrm>
          <a:prstGeom prst="ellipse">
            <a:avLst/>
          </a:prstGeom>
          <a:noFill/>
          <a:ln w="38100" cap="flat" cmpd="sng" algn="ctr">
            <a:solidFill>
              <a:srgbClr val="00B050"/>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a:endParaRPr lang="en-US" sz="2700" dirty="0">
              <a:solidFill>
                <a:srgbClr val="00B050"/>
              </a:solidFill>
            </a:endParaRPr>
          </a:p>
        </p:txBody>
      </p:sp>
      <p:sp>
        <p:nvSpPr>
          <p:cNvPr id="11" name="Oval 10">
            <a:extLst>
              <a:ext uri="{FF2B5EF4-FFF2-40B4-BE49-F238E27FC236}">
                <a16:creationId xmlns:a16="http://schemas.microsoft.com/office/drawing/2014/main" id="{0AF46B84-8B95-4A1A-9554-E6B4F2435A6C}"/>
              </a:ext>
            </a:extLst>
          </p:cNvPr>
          <p:cNvSpPr/>
          <p:nvPr/>
        </p:nvSpPr>
        <p:spPr bwMode="auto">
          <a:xfrm>
            <a:off x="4146784" y="3042816"/>
            <a:ext cx="209192" cy="324036"/>
          </a:xfrm>
          <a:prstGeom prst="ellipse">
            <a:avLst/>
          </a:prstGeom>
          <a:noFill/>
          <a:ln w="38100" cap="flat" cmpd="sng" algn="ctr">
            <a:solidFill>
              <a:srgbClr val="00B050"/>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a:endParaRPr lang="en-US" sz="2700" dirty="0">
              <a:solidFill>
                <a:srgbClr val="00B050"/>
              </a:solidFill>
            </a:endParaRPr>
          </a:p>
        </p:txBody>
      </p:sp>
      <p:sp>
        <p:nvSpPr>
          <p:cNvPr id="12" name="Oval 11">
            <a:extLst>
              <a:ext uri="{FF2B5EF4-FFF2-40B4-BE49-F238E27FC236}">
                <a16:creationId xmlns:a16="http://schemas.microsoft.com/office/drawing/2014/main" id="{480C3360-5AFC-460C-8146-5993835049DC}"/>
              </a:ext>
            </a:extLst>
          </p:cNvPr>
          <p:cNvSpPr/>
          <p:nvPr/>
        </p:nvSpPr>
        <p:spPr bwMode="auto">
          <a:xfrm>
            <a:off x="1601670" y="3610738"/>
            <a:ext cx="216024" cy="324036"/>
          </a:xfrm>
          <a:prstGeom prst="ellipse">
            <a:avLst/>
          </a:prstGeom>
          <a:noFill/>
          <a:ln w="38100" cap="flat" cmpd="sng" algn="ctr">
            <a:solidFill>
              <a:srgbClr val="FF0000"/>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a:endParaRPr lang="en-US" sz="2700" dirty="0">
              <a:solidFill>
                <a:srgbClr val="00FF00"/>
              </a:solidFill>
            </a:endParaRPr>
          </a:p>
        </p:txBody>
      </p:sp>
      <p:pic>
        <p:nvPicPr>
          <p:cNvPr id="6" name="Picture 5">
            <a:extLst>
              <a:ext uri="{FF2B5EF4-FFF2-40B4-BE49-F238E27FC236}">
                <a16:creationId xmlns:a16="http://schemas.microsoft.com/office/drawing/2014/main" id="{EE879C69-470A-9FC3-6E91-C51F30AA655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64288" y="97268"/>
            <a:ext cx="1739271" cy="1224136"/>
          </a:xfrm>
          <a:prstGeom prst="rect">
            <a:avLst/>
          </a:prstGeom>
        </p:spPr>
      </p:pic>
      <p:sp>
        <p:nvSpPr>
          <p:cNvPr id="8" name="TextBox 7">
            <a:extLst>
              <a:ext uri="{FF2B5EF4-FFF2-40B4-BE49-F238E27FC236}">
                <a16:creationId xmlns:a16="http://schemas.microsoft.com/office/drawing/2014/main" id="{2410F80E-61DC-8134-E054-73E7FDC118E0}"/>
              </a:ext>
            </a:extLst>
          </p:cNvPr>
          <p:cNvSpPr txBox="1"/>
          <p:nvPr/>
        </p:nvSpPr>
        <p:spPr bwMode="auto">
          <a:xfrm>
            <a:off x="7164288" y="1285500"/>
            <a:ext cx="1739271" cy="430887"/>
          </a:xfrm>
          <a:prstGeom prst="rect">
            <a:avLst/>
          </a:prstGeom>
          <a:noFill/>
          <a:ln>
            <a:noFill/>
          </a:ln>
          <a:extLst>
            <a:ext uri="{FAA26D3D-D897-4be2-8F04-BA451C77F1D7}">
              <ma14:placeholderFlag xmlns:ma14="http://schemas.microsoft.com/office/mac/drawingml/2011/main" xmlns="" val="1"/>
            </a:ext>
          </a:extLst>
        </p:spPr>
        <p:txBody>
          <a:bodyPr wrap="square">
            <a:spAutoFit/>
          </a:bodyPr>
          <a:lstStyle/>
          <a:p>
            <a:pPr>
              <a:spcAft>
                <a:spcPts val="0"/>
              </a:spcAft>
            </a:pPr>
            <a:r>
              <a:rPr lang="en-US" sz="1100" dirty="0">
                <a:solidFill>
                  <a:schemeClr val="tx1"/>
                </a:solidFill>
              </a:rPr>
              <a:t>&gt; </a:t>
            </a:r>
            <a:r>
              <a:rPr lang="en-US" sz="1100" dirty="0" err="1">
                <a:solidFill>
                  <a:schemeClr val="tx1"/>
                </a:solidFill>
              </a:rPr>
              <a:t>EnergyPlanner</a:t>
            </a:r>
            <a:r>
              <a:rPr lang="en-US" sz="1100" dirty="0">
                <a:solidFill>
                  <a:schemeClr val="tx1"/>
                </a:solidFill>
              </a:rPr>
              <a:t> (EP)</a:t>
            </a:r>
          </a:p>
          <a:p>
            <a:pPr>
              <a:spcAft>
                <a:spcPts val="0"/>
              </a:spcAft>
            </a:pPr>
            <a:r>
              <a:rPr lang="en-US" sz="1100" b="0" dirty="0">
                <a:solidFill>
                  <a:srgbClr val="FF6600"/>
                </a:solidFill>
              </a:rPr>
              <a:t>  Energy </a:t>
            </a:r>
            <a:r>
              <a:rPr lang="en-US" sz="1100" b="0" dirty="0">
                <a:solidFill>
                  <a:srgbClr val="FF6600"/>
                </a:solidFill>
                <a:sym typeface="Wingdings" pitchFamily="2" charset="2"/>
              </a:rPr>
              <a:t></a:t>
            </a:r>
            <a:r>
              <a:rPr lang="en-US" sz="1100" b="0" dirty="0">
                <a:solidFill>
                  <a:schemeClr val="tx1"/>
                </a:solidFill>
                <a:sym typeface="Wingdings" pitchFamily="2" charset="2"/>
              </a:rPr>
              <a:t>,</a:t>
            </a:r>
            <a:r>
              <a:rPr lang="en-US" sz="1100" b="0" dirty="0">
                <a:solidFill>
                  <a:srgbClr val="007A37"/>
                </a:solidFill>
                <a:sym typeface="Wingdings" pitchFamily="2" charset="2"/>
              </a:rPr>
              <a:t> Comfort </a:t>
            </a:r>
            <a:endParaRPr lang="en-US" sz="1100" b="0" dirty="0">
              <a:solidFill>
                <a:srgbClr val="007A37"/>
              </a:solidFill>
            </a:endParaRPr>
          </a:p>
        </p:txBody>
      </p:sp>
    </p:spTree>
    <p:extLst>
      <p:ext uri="{BB962C8B-B14F-4D97-AF65-F5344CB8AC3E}">
        <p14:creationId xmlns:p14="http://schemas.microsoft.com/office/powerpoint/2010/main" val="2088514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0" grpId="0" animBg="1"/>
      <p:bldP spid="11" grpId="0" animBg="1"/>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318618B-BCB8-4AD0-AE6A-2DD5BD7BE647}"/>
              </a:ext>
            </a:extLst>
          </p:cNvPr>
          <p:cNvSpPr>
            <a:spLocks noGrp="1"/>
          </p:cNvSpPr>
          <p:nvPr>
            <p:ph idx="1"/>
          </p:nvPr>
        </p:nvSpPr>
        <p:spPr>
          <a:xfrm>
            <a:off x="267963" y="997380"/>
            <a:ext cx="8712968" cy="4863240"/>
          </a:xfrm>
        </p:spPr>
        <p:txBody>
          <a:bodyPr/>
          <a:lstStyle/>
          <a:p>
            <a:r>
              <a:rPr lang="en-US" sz="2400" dirty="0">
                <a:solidFill>
                  <a:schemeClr val="bg2"/>
                </a:solidFill>
                <a:latin typeface="Arial" panose="020B0604020202020204" pitchFamily="34" charset="0"/>
                <a:ea typeface="ＭＳ Ｐゴシック" panose="020B0600070205080204" pitchFamily="34" charset="-128"/>
                <a:cs typeface="Arial" panose="020B0604020202020204" pitchFamily="34" charset="0"/>
              </a:rPr>
              <a:t>Introduction to Climate Change and Sustainable Computing: </a:t>
            </a:r>
          </a:p>
          <a:p>
            <a:pPr lvl="1"/>
            <a:r>
              <a:rPr lang="en-US" sz="1800" spc="-1" dirty="0">
                <a:solidFill>
                  <a:schemeClr val="bg2"/>
                </a:solidFill>
                <a:latin typeface="Arial" panose="020B0604020202020204" pitchFamily="34" charset="0"/>
                <a:cs typeface="Arial" panose="020B0604020202020204" pitchFamily="34" charset="0"/>
              </a:rPr>
              <a:t>Mitigation, Adaptation, Finance and the </a:t>
            </a:r>
            <a:r>
              <a:rPr lang="en-US" sz="1800" dirty="0">
                <a:solidFill>
                  <a:schemeClr val="bg2"/>
                </a:solidFill>
                <a:latin typeface="Arial" panose="020B0604020202020204" pitchFamily="34" charset="0"/>
                <a:ea typeface="ＭＳ Ｐゴシック" panose="020B0600070205080204" pitchFamily="34" charset="-128"/>
                <a:cs typeface="Arial" panose="020B0604020202020204" pitchFamily="34" charset="0"/>
              </a:rPr>
              <a:t>Renewable Self-Consumption Problem</a:t>
            </a:r>
          </a:p>
          <a:p>
            <a:pPr lvl="1"/>
            <a:r>
              <a:rPr lang="en-US" sz="1800" dirty="0">
                <a:solidFill>
                  <a:schemeClr val="bg2"/>
                </a:solidFill>
                <a:latin typeface="Arial" panose="020B0604020202020204" pitchFamily="34" charset="0"/>
                <a:ea typeface="ＭＳ Ｐゴシック" panose="020B0600070205080204" pitchFamily="34" charset="-128"/>
                <a:cs typeface="Arial" panose="020B0604020202020204" pitchFamily="34" charset="0"/>
              </a:rPr>
              <a:t>IEEE Internet Computing 2022</a:t>
            </a:r>
          </a:p>
          <a:p>
            <a:r>
              <a:rPr lang="en-US" sz="2400" dirty="0">
                <a:solidFill>
                  <a:srgbClr val="FF0000"/>
                </a:solidFill>
                <a:latin typeface="Arial" panose="020B0604020202020204" pitchFamily="34" charset="0"/>
                <a:ea typeface="ＭＳ Ｐゴシック" panose="020B0600070205080204" pitchFamily="34" charset="-128"/>
                <a:cs typeface="Arial" panose="020B0604020202020204" pitchFamily="34" charset="0"/>
              </a:rPr>
              <a:t>Renewable Self-Consumption in Smart-Homes</a:t>
            </a:r>
          </a:p>
          <a:p>
            <a:pPr lvl="1"/>
            <a:r>
              <a:rPr lang="en-US" sz="2000" dirty="0">
                <a:solidFill>
                  <a:schemeClr val="bg2"/>
                </a:solidFill>
                <a:latin typeface="Arial" panose="020B0604020202020204" pitchFamily="34" charset="0"/>
                <a:ea typeface="ＭＳ Ｐゴシック" panose="020B0600070205080204" pitchFamily="34" charset="-128"/>
                <a:cs typeface="Arial" panose="020B0604020202020204" pitchFamily="34" charset="0"/>
              </a:rPr>
              <a:t>37th IEEE International Conference on Data Engineering (ICDE’21) </a:t>
            </a:r>
            <a:r>
              <a:rPr lang="en-US" sz="2000" dirty="0" err="1">
                <a:solidFill>
                  <a:schemeClr val="bg2"/>
                </a:solidFill>
                <a:latin typeface="Arial" panose="020B0604020202020204" pitchFamily="34" charset="0"/>
                <a:ea typeface="ＭＳ Ｐゴシック" panose="020B0600070205080204" pitchFamily="34" charset="-128"/>
                <a:cs typeface="Arial" panose="020B0604020202020204" pitchFamily="34" charset="0"/>
              </a:rPr>
              <a:t>EnergyPlanner</a:t>
            </a:r>
            <a:r>
              <a:rPr lang="en-US" sz="2000" dirty="0">
                <a:solidFill>
                  <a:schemeClr val="bg2"/>
                </a:solidFill>
                <a:latin typeface="Arial" panose="020B0604020202020204" pitchFamily="34" charset="0"/>
                <a:ea typeface="ＭＳ Ｐゴシック" panose="020B0600070205080204" pitchFamily="34" charset="-128"/>
                <a:cs typeface="Arial" panose="020B0604020202020204" pitchFamily="34" charset="0"/>
              </a:rPr>
              <a:t> (EP)</a:t>
            </a:r>
          </a:p>
          <a:p>
            <a:pPr lvl="1"/>
            <a:r>
              <a:rPr lang="en-US" sz="2000" b="1" dirty="0">
                <a:solidFill>
                  <a:srgbClr val="FF0000"/>
                </a:solidFill>
                <a:latin typeface="Arial" panose="020B0604020202020204" pitchFamily="34" charset="0"/>
                <a:cs typeface="Arial" panose="020B0604020202020204" pitchFamily="34" charset="0"/>
              </a:rPr>
              <a:t>ACM Transactions on Internet of Things (TIOT’22) – </a:t>
            </a:r>
            <a:r>
              <a:rPr lang="en-US" sz="2000" b="1" dirty="0" err="1">
                <a:solidFill>
                  <a:srgbClr val="FF0000"/>
                </a:solidFill>
                <a:latin typeface="Arial" panose="020B0604020202020204" pitchFamily="34" charset="0"/>
                <a:cs typeface="Arial" panose="020B0604020202020204" pitchFamily="34" charset="0"/>
              </a:rPr>
              <a:t>GreenPlanner</a:t>
            </a:r>
            <a:r>
              <a:rPr lang="en-US" sz="2000" b="1" dirty="0">
                <a:solidFill>
                  <a:srgbClr val="FF0000"/>
                </a:solidFill>
                <a:latin typeface="Arial" panose="020B0604020202020204" pitchFamily="34" charset="0"/>
                <a:cs typeface="Arial" panose="020B0604020202020204" pitchFamily="34" charset="0"/>
              </a:rPr>
              <a:t> (GP)</a:t>
            </a:r>
          </a:p>
          <a:p>
            <a:pPr lvl="1"/>
            <a:r>
              <a:rPr lang="en-US" sz="2000" dirty="0">
                <a:latin typeface="Arial" panose="020B0604020202020204" pitchFamily="34" charset="0"/>
                <a:cs typeface="Arial" panose="020B0604020202020204" pitchFamily="34" charset="0"/>
              </a:rPr>
              <a:t>IEEE Transactions on Sustainable Computing (TSUSC’24) - </a:t>
            </a:r>
            <a:r>
              <a:rPr lang="en-US" sz="2000" dirty="0" err="1">
                <a:latin typeface="Arial" panose="020B0604020202020204" pitchFamily="34" charset="0"/>
                <a:cs typeface="Arial" panose="020B0604020202020204" pitchFamily="34" charset="0"/>
              </a:rPr>
              <a:t>GreenCap</a:t>
            </a:r>
            <a:endParaRPr lang="en-US" sz="2000" dirty="0">
              <a:latin typeface="Arial" panose="020B0604020202020204" pitchFamily="34" charset="0"/>
              <a:ea typeface="ＭＳ Ｐゴシック" panose="020B0600070205080204" pitchFamily="34" charset="-128"/>
              <a:cs typeface="Arial" panose="020B0604020202020204" pitchFamily="34" charset="0"/>
            </a:endParaRPr>
          </a:p>
          <a:p>
            <a:r>
              <a:rPr lang="en-US" sz="2400" dirty="0">
                <a:latin typeface="Arial" panose="020B0604020202020204" pitchFamily="34" charset="0"/>
                <a:ea typeface="ＭＳ Ｐゴシック" panose="020B0600070205080204" pitchFamily="34" charset="-128"/>
                <a:cs typeface="Arial" panose="020B0604020202020204" pitchFamily="34" charset="0"/>
              </a:rPr>
              <a:t>Renewable Self-Consumption with Electric Vehicles</a:t>
            </a:r>
          </a:p>
          <a:p>
            <a:pPr lvl="1"/>
            <a:r>
              <a:rPr lang="en-US" sz="1600" dirty="0">
                <a:latin typeface="Arial" panose="020B0604020202020204" pitchFamily="34" charset="0"/>
                <a:cs typeface="Arial" panose="020B0604020202020204" pitchFamily="34" charset="0"/>
              </a:rPr>
              <a:t>40</a:t>
            </a:r>
            <a:r>
              <a:rPr lang="en-US" sz="1600" baseline="30000" dirty="0">
                <a:latin typeface="Arial" panose="020B0604020202020204" pitchFamily="34" charset="0"/>
                <a:cs typeface="Arial" panose="020B0604020202020204" pitchFamily="34" charset="0"/>
              </a:rPr>
              <a:t>th</a:t>
            </a:r>
            <a:r>
              <a:rPr lang="en-US" sz="1600" dirty="0">
                <a:latin typeface="Arial" panose="020B0604020202020204" pitchFamily="34" charset="0"/>
                <a:cs typeface="Arial" panose="020B0604020202020204" pitchFamily="34" charset="0"/>
              </a:rPr>
              <a:t> IEEE International Conference on Data Engineering (ICDE’24) - </a:t>
            </a:r>
            <a:r>
              <a:rPr lang="en-US" sz="1600" dirty="0" err="1">
                <a:latin typeface="Arial" panose="020B0604020202020204" pitchFamily="34" charset="0"/>
                <a:cs typeface="Arial" panose="020B0604020202020204" pitchFamily="34" charset="0"/>
              </a:rPr>
              <a:t>EcoCharge</a:t>
            </a:r>
            <a:endParaRPr lang="en-US" sz="1600" dirty="0">
              <a:latin typeface="Arial" panose="020B0604020202020204" pitchFamily="34" charset="0"/>
              <a:cs typeface="Arial" panose="020B0604020202020204" pitchFamily="34" charset="0"/>
            </a:endParaRPr>
          </a:p>
          <a:p>
            <a:pPr lvl="1"/>
            <a:r>
              <a:rPr lang="en-GB" sz="1600" i="0" dirty="0">
                <a:effectLst/>
                <a:latin typeface="Arial" panose="020B0604020202020204" pitchFamily="34" charset="0"/>
                <a:cs typeface="Arial" panose="020B0604020202020204" pitchFamily="34" charset="0"/>
              </a:rPr>
              <a:t>25th IEEE International Conference on Mobile Data Management (</a:t>
            </a:r>
            <a:r>
              <a:rPr lang="en-GB" sz="1600" i="0" u="sng" dirty="0">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MDM'24</a:t>
            </a:r>
            <a:r>
              <a:rPr lang="en-GB" sz="1600" i="0" dirty="0">
                <a:effectLst/>
                <a:latin typeface="Arial" panose="020B0604020202020204" pitchFamily="34" charset="0"/>
                <a:cs typeface="Arial" panose="020B0604020202020204" pitchFamily="34" charset="0"/>
              </a:rPr>
              <a:t>)</a:t>
            </a:r>
            <a:endParaRPr lang="en-US" sz="1600" dirty="0">
              <a:latin typeface="Arial" panose="020B0604020202020204" pitchFamily="34" charset="0"/>
              <a:ea typeface="ＭＳ Ｐゴシック" panose="020B0600070205080204" pitchFamily="34" charset="-128"/>
              <a:cs typeface="Arial" panose="020B0604020202020204" pitchFamily="34" charset="0"/>
            </a:endParaRPr>
          </a:p>
          <a:p>
            <a:r>
              <a:rPr lang="en-US" sz="2400" dirty="0">
                <a:latin typeface="Arial" panose="020B0604020202020204" pitchFamily="34" charset="0"/>
                <a:cs typeface="Arial" panose="020B0604020202020204" pitchFamily="34" charset="0"/>
              </a:rPr>
              <a:t>Conclusions and Future work</a:t>
            </a:r>
          </a:p>
          <a:p>
            <a:endParaRPr lang="en-US" sz="2400" dirty="0">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FF80F403-2003-42DA-A5F2-92160A858036}"/>
              </a:ext>
            </a:extLst>
          </p:cNvPr>
          <p:cNvSpPr>
            <a:spLocks noGrp="1"/>
          </p:cNvSpPr>
          <p:nvPr>
            <p:ph type="title"/>
          </p:nvPr>
        </p:nvSpPr>
        <p:spPr/>
        <p:txBody>
          <a:bodyPr/>
          <a:lstStyle/>
          <a:p>
            <a:r>
              <a:rPr lang="en-US" altLang="en-US" sz="4000" dirty="0"/>
              <a:t>Presentation</a:t>
            </a:r>
            <a:r>
              <a:rPr lang="en-US" sz="4000" dirty="0"/>
              <a:t> </a:t>
            </a:r>
            <a:r>
              <a:rPr lang="en-US" altLang="en-US" sz="4000" dirty="0"/>
              <a:t>Outline</a:t>
            </a:r>
          </a:p>
        </p:txBody>
      </p:sp>
    </p:spTree>
    <p:extLst>
      <p:ext uri="{BB962C8B-B14F-4D97-AF65-F5344CB8AC3E}">
        <p14:creationId xmlns:p14="http://schemas.microsoft.com/office/powerpoint/2010/main" val="41690299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9CE5130-5F4B-339B-A8F6-87AA14D2C6C0}"/>
              </a:ext>
            </a:extLst>
          </p:cNvPr>
          <p:cNvSpPr>
            <a:spLocks noGrp="1"/>
          </p:cNvSpPr>
          <p:nvPr>
            <p:ph idx="1"/>
          </p:nvPr>
        </p:nvSpPr>
        <p:spPr>
          <a:xfrm>
            <a:off x="251520" y="908050"/>
            <a:ext cx="8712968" cy="5401270"/>
          </a:xfrm>
        </p:spPr>
        <p:txBody>
          <a:bodyPr/>
          <a:lstStyle/>
          <a:p>
            <a:r>
              <a:rPr lang="en-CY" sz="2400" dirty="0"/>
              <a:t>The </a:t>
            </a:r>
            <a:r>
              <a:rPr lang="en-CY" sz="2400" b="1" dirty="0">
                <a:solidFill>
                  <a:schemeClr val="accent6"/>
                </a:solidFill>
              </a:rPr>
              <a:t>EnergyPlanner (EP) </a:t>
            </a:r>
            <a:r>
              <a:rPr lang="en-CY" sz="2400" dirty="0"/>
              <a:t>is an algorithm for meeting </a:t>
            </a:r>
            <a:r>
              <a:rPr lang="en-CY" sz="2400" b="1" dirty="0"/>
              <a:t>“long-term” energy goals (kWh)</a:t>
            </a:r>
            <a:r>
              <a:rPr lang="en-CY" sz="2400" dirty="0"/>
              <a:t>, not </a:t>
            </a:r>
            <a:r>
              <a:rPr lang="en-CY" sz="2400" b="1" dirty="0"/>
              <a:t>Emission goals (CO2).</a:t>
            </a:r>
          </a:p>
          <a:p>
            <a:r>
              <a:rPr lang="en-CY" sz="2400" dirty="0"/>
              <a:t>In </a:t>
            </a:r>
            <a:r>
              <a:rPr lang="en-CY" sz="2400" b="1" dirty="0"/>
              <a:t>ACM TIOT 2022</a:t>
            </a:r>
            <a:r>
              <a:rPr lang="en-CY" sz="2400" dirty="0"/>
              <a:t>, we expand the logic on EP into a more complex scenario including </a:t>
            </a:r>
            <a:r>
              <a:rPr lang="en-CY" sz="2400" b="1" dirty="0"/>
              <a:t>CO2 goals.</a:t>
            </a:r>
          </a:p>
          <a:p>
            <a:pPr lvl="1"/>
            <a:r>
              <a:rPr lang="en-CY" sz="2000" dirty="0"/>
              <a:t>We devise </a:t>
            </a:r>
            <a:r>
              <a:rPr lang="en-CY" sz="2000" b="1" dirty="0">
                <a:solidFill>
                  <a:srgbClr val="007A37"/>
                </a:solidFill>
              </a:rPr>
              <a:t>GreenPlanner (GP)</a:t>
            </a:r>
            <a:r>
              <a:rPr lang="en-CY" sz="2000" dirty="0"/>
              <a:t> using </a:t>
            </a:r>
            <a:r>
              <a:rPr lang="en-CY" sz="2000" b="1" dirty="0"/>
              <a:t>Simulated Annealing </a:t>
            </a:r>
            <a:r>
              <a:rPr lang="en-CY" sz="2000" dirty="0"/>
              <a:t>that allows making even wrong decisions with some probability. </a:t>
            </a:r>
          </a:p>
          <a:p>
            <a:pPr lvl="2"/>
            <a:r>
              <a:rPr lang="en-GB" sz="1600" dirty="0"/>
              <a:t>Hill Climbing (EP) is faster, but </a:t>
            </a:r>
            <a:r>
              <a:rPr lang="en-GB" sz="1600" b="1" dirty="0"/>
              <a:t>Simulated Annealing is better at locating the global optimum.</a:t>
            </a:r>
            <a:endParaRPr lang="en-CY" sz="1400" dirty="0"/>
          </a:p>
          <a:p>
            <a:pPr marL="800100" lvl="1" indent="-342900">
              <a:spcAft>
                <a:spcPts val="0"/>
              </a:spcAft>
              <a:buFont typeface="Arial" panose="020B0604020202020204" pitchFamily="34" charset="0"/>
              <a:buChar char="•"/>
            </a:pPr>
            <a:r>
              <a:rPr lang="en-US" sz="2000" dirty="0" err="1">
                <a:solidFill>
                  <a:srgbClr val="007A37"/>
                </a:solidFill>
              </a:rPr>
              <a:t>GreenPlanner</a:t>
            </a:r>
            <a:r>
              <a:rPr lang="en-US" sz="2000" dirty="0">
                <a:solidFill>
                  <a:srgbClr val="007A37"/>
                </a:solidFill>
              </a:rPr>
              <a:t> (GP) [TIOT22]</a:t>
            </a:r>
          </a:p>
          <a:p>
            <a:pPr marL="1257300" lvl="2" indent="-342900">
              <a:spcAft>
                <a:spcPts val="0"/>
              </a:spcAft>
              <a:buFont typeface="Arial" panose="020B0604020202020204" pitchFamily="34" charset="0"/>
              <a:buChar char="•"/>
            </a:pPr>
            <a:r>
              <a:rPr lang="en-US" b="0" dirty="0">
                <a:solidFill>
                  <a:schemeClr val="tx1"/>
                </a:solidFill>
              </a:rPr>
              <a:t>Simulated Annealing (carry out even wrong moves if random r &lt; </a:t>
            </a:r>
            <a:r>
              <a:rPr lang="el-GR" b="0" dirty="0">
                <a:solidFill>
                  <a:schemeClr val="tx1"/>
                </a:solidFill>
              </a:rPr>
              <a:t>α</a:t>
            </a:r>
            <a:r>
              <a:rPr lang="en-US" b="0" dirty="0">
                <a:solidFill>
                  <a:schemeClr val="tx1"/>
                </a:solidFill>
              </a:rPr>
              <a:t>.e</a:t>
            </a:r>
            <a:r>
              <a:rPr lang="el-GR" b="0" baseline="30000" dirty="0">
                <a:solidFill>
                  <a:schemeClr val="tx1"/>
                </a:solidFill>
              </a:rPr>
              <a:t>Δ</a:t>
            </a:r>
            <a:r>
              <a:rPr lang="en-US" b="0" baseline="30000" dirty="0">
                <a:solidFill>
                  <a:schemeClr val="tx1"/>
                </a:solidFill>
              </a:rPr>
              <a:t>T</a:t>
            </a:r>
            <a:r>
              <a:rPr lang="en-US" b="0" dirty="0">
                <a:solidFill>
                  <a:schemeClr val="tx1"/>
                </a:solidFill>
              </a:rPr>
              <a:t> )</a:t>
            </a:r>
          </a:p>
          <a:p>
            <a:pPr marL="1714500" lvl="3" indent="-342900">
              <a:spcAft>
                <a:spcPts val="0"/>
              </a:spcAft>
              <a:buFont typeface="Arial" panose="020B0604020202020204" pitchFamily="34" charset="0"/>
              <a:buChar char="•"/>
            </a:pPr>
            <a:r>
              <a:rPr lang="el-GR" sz="2000" b="0" dirty="0">
                <a:solidFill>
                  <a:schemeClr val="tx1"/>
                </a:solidFill>
              </a:rPr>
              <a:t>α </a:t>
            </a:r>
            <a:r>
              <a:rPr lang="en-US" sz="2000" b="0" dirty="0">
                <a:solidFill>
                  <a:schemeClr val="tx1"/>
                </a:solidFill>
              </a:rPr>
              <a:t>user threshold</a:t>
            </a:r>
          </a:p>
          <a:p>
            <a:pPr marL="1714500" lvl="3" indent="-342900">
              <a:spcAft>
                <a:spcPts val="0"/>
              </a:spcAft>
              <a:buFont typeface="Arial" panose="020B0604020202020204" pitchFamily="34" charset="0"/>
              <a:buChar char="•"/>
            </a:pPr>
            <a:r>
              <a:rPr lang="el-GR" sz="2000" b="0" dirty="0">
                <a:solidFill>
                  <a:schemeClr val="tx1"/>
                </a:solidFill>
              </a:rPr>
              <a:t>ΔΤ=Το-Τ</a:t>
            </a:r>
            <a:r>
              <a:rPr lang="en-US" sz="2000" b="0" dirty="0">
                <a:solidFill>
                  <a:schemeClr val="tx1"/>
                </a:solidFill>
              </a:rPr>
              <a:t>, time elapsed from start</a:t>
            </a:r>
            <a:endParaRPr lang="en-CY" sz="2400" dirty="0"/>
          </a:p>
          <a:p>
            <a:r>
              <a:rPr lang="en-US" sz="1400" b="1" dirty="0" err="1"/>
              <a:t>Soteris</a:t>
            </a:r>
            <a:r>
              <a:rPr lang="en-US" sz="1400" b="1" dirty="0"/>
              <a:t> Constantinou</a:t>
            </a:r>
            <a:r>
              <a:rPr lang="en-US" sz="1400" dirty="0"/>
              <a:t>, Andreas Konstantinidis, Demetrios Zeinalipour-</a:t>
            </a:r>
            <a:r>
              <a:rPr lang="en-US" sz="1400" dirty="0" err="1"/>
              <a:t>Yazti</a:t>
            </a:r>
            <a:r>
              <a:rPr lang="en-US" sz="1400" dirty="0"/>
              <a:t>, and </a:t>
            </a:r>
            <a:r>
              <a:rPr lang="en-US" sz="1400" dirty="0" err="1"/>
              <a:t>Panos</a:t>
            </a:r>
            <a:r>
              <a:rPr lang="en-US" sz="1400" dirty="0"/>
              <a:t> K. </a:t>
            </a:r>
            <a:r>
              <a:rPr lang="en-US" sz="1400" dirty="0" err="1"/>
              <a:t>Chrysanthis</a:t>
            </a:r>
            <a:r>
              <a:rPr lang="en-US" sz="1400" dirty="0"/>
              <a:t>. “Green Planning of IoT Home Automation Workflows in Smart Buildings”, </a:t>
            </a:r>
            <a:r>
              <a:rPr lang="en-US" sz="1400" b="1" dirty="0">
                <a:solidFill>
                  <a:srgbClr val="FF0000"/>
                </a:solidFill>
              </a:rPr>
              <a:t>ACM Transactions on Internet of Things (TIOT’22)</a:t>
            </a:r>
            <a:r>
              <a:rPr lang="en-US" sz="1400" dirty="0"/>
              <a:t>, vol. 3, no. 4, pp. 1–30, DOI: 10.1145/3549549, 2022</a:t>
            </a:r>
          </a:p>
          <a:p>
            <a:endParaRPr lang="en-CY" sz="2400" dirty="0"/>
          </a:p>
          <a:p>
            <a:endParaRPr lang="en-CY" sz="2400" dirty="0"/>
          </a:p>
        </p:txBody>
      </p:sp>
      <p:sp>
        <p:nvSpPr>
          <p:cNvPr id="3" name="Title 2">
            <a:extLst>
              <a:ext uri="{FF2B5EF4-FFF2-40B4-BE49-F238E27FC236}">
                <a16:creationId xmlns:a16="http://schemas.microsoft.com/office/drawing/2014/main" id="{6EFBAC2B-C16E-3A4F-2B65-80F26C89C3AD}"/>
              </a:ext>
            </a:extLst>
          </p:cNvPr>
          <p:cNvSpPr>
            <a:spLocks noGrp="1"/>
          </p:cNvSpPr>
          <p:nvPr>
            <p:ph type="title"/>
          </p:nvPr>
        </p:nvSpPr>
        <p:spPr/>
        <p:txBody>
          <a:bodyPr/>
          <a:lstStyle/>
          <a:p>
            <a:r>
              <a:rPr lang="en-CY" dirty="0"/>
              <a:t>GreenPlanner</a:t>
            </a:r>
          </a:p>
        </p:txBody>
      </p:sp>
      <p:pic>
        <p:nvPicPr>
          <p:cNvPr id="4" name="Picture 2" descr="Local Optima Global Optimum ...">
            <a:extLst>
              <a:ext uri="{FF2B5EF4-FFF2-40B4-BE49-F238E27FC236}">
                <a16:creationId xmlns:a16="http://schemas.microsoft.com/office/drawing/2014/main" id="{D0ED5255-F7D6-5B54-AD75-4EF152DE5DB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334791" y="-35749"/>
            <a:ext cx="1613238" cy="943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508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29AA669-B70F-4259-47D3-BD355750EFF5}"/>
              </a:ext>
            </a:extLst>
          </p:cNvPr>
          <p:cNvSpPr>
            <a:spLocks noGrp="1"/>
          </p:cNvSpPr>
          <p:nvPr>
            <p:ph type="title"/>
          </p:nvPr>
        </p:nvSpPr>
        <p:spPr/>
        <p:txBody>
          <a:bodyPr/>
          <a:lstStyle/>
          <a:p>
            <a:r>
              <a:rPr lang="en-US" dirty="0"/>
              <a:t>Green Dorms Scenario and GP</a:t>
            </a:r>
          </a:p>
        </p:txBody>
      </p:sp>
      <p:sp>
        <p:nvSpPr>
          <p:cNvPr id="7" name="Rectangle 6">
            <a:extLst>
              <a:ext uri="{FF2B5EF4-FFF2-40B4-BE49-F238E27FC236}">
                <a16:creationId xmlns:a16="http://schemas.microsoft.com/office/drawing/2014/main" id="{CADFA1EE-F730-4D65-35F3-4BA39F41D17A}"/>
              </a:ext>
            </a:extLst>
          </p:cNvPr>
          <p:cNvSpPr/>
          <p:nvPr/>
        </p:nvSpPr>
        <p:spPr>
          <a:xfrm>
            <a:off x="202531" y="1081390"/>
            <a:ext cx="5161557" cy="1569660"/>
          </a:xfrm>
          <a:prstGeom prst="rect">
            <a:avLst/>
          </a:prstGeom>
        </p:spPr>
        <p:txBody>
          <a:bodyPr wrap="square">
            <a:spAutoFit/>
          </a:bodyPr>
          <a:lstStyle/>
          <a:p>
            <a:pPr marL="800100" lvl="1" indent="-342900">
              <a:buFont typeface="Arial" panose="020B0604020202020204" pitchFamily="34" charset="0"/>
              <a:buChar char="•"/>
            </a:pPr>
            <a:r>
              <a:rPr lang="en-US" sz="2400" b="0" dirty="0"/>
              <a:t>Inspired by the SAVES project we constructed a green dorms scenario (also apt, hotel)</a:t>
            </a:r>
          </a:p>
          <a:p>
            <a:pPr marL="800100" lvl="1" indent="-342900">
              <a:buFont typeface="Arial" panose="020B0604020202020204" pitchFamily="34" charset="0"/>
              <a:buChar char="•"/>
            </a:pPr>
            <a:endParaRPr lang="en-US" sz="2400" b="0" dirty="0">
              <a:solidFill>
                <a:srgbClr val="0090FF"/>
              </a:solidFill>
            </a:endParaRPr>
          </a:p>
        </p:txBody>
      </p:sp>
      <p:pic>
        <p:nvPicPr>
          <p:cNvPr id="4" name="Picture 3">
            <a:extLst>
              <a:ext uri="{FF2B5EF4-FFF2-40B4-BE49-F238E27FC236}">
                <a16:creationId xmlns:a16="http://schemas.microsoft.com/office/drawing/2014/main" id="{52265548-B14C-0B94-F298-F9CA6FB9DB7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64088" y="1005095"/>
            <a:ext cx="3672409" cy="1559816"/>
          </a:xfrm>
          <a:prstGeom prst="rect">
            <a:avLst/>
          </a:prstGeom>
        </p:spPr>
      </p:pic>
      <p:pic>
        <p:nvPicPr>
          <p:cNvPr id="10" name="Picture 9">
            <a:extLst>
              <a:ext uri="{FF2B5EF4-FFF2-40B4-BE49-F238E27FC236}">
                <a16:creationId xmlns:a16="http://schemas.microsoft.com/office/drawing/2014/main" id="{9489A041-848D-C967-0667-BCCD41552282}"/>
              </a:ext>
            </a:extLst>
          </p:cNvPr>
          <p:cNvPicPr>
            <a:picLocks noChangeAspect="1"/>
          </p:cNvPicPr>
          <p:nvPr/>
        </p:nvPicPr>
        <p:blipFill>
          <a:blip r:embed="rId4"/>
          <a:stretch>
            <a:fillRect/>
          </a:stretch>
        </p:blipFill>
        <p:spPr>
          <a:xfrm>
            <a:off x="1174622" y="3496325"/>
            <a:ext cx="6951837" cy="1718720"/>
          </a:xfrm>
          <a:prstGeom prst="rect">
            <a:avLst/>
          </a:prstGeom>
        </p:spPr>
      </p:pic>
      <p:sp>
        <p:nvSpPr>
          <p:cNvPr id="11" name="Oval 10">
            <a:extLst>
              <a:ext uri="{FF2B5EF4-FFF2-40B4-BE49-F238E27FC236}">
                <a16:creationId xmlns:a16="http://schemas.microsoft.com/office/drawing/2014/main" id="{73ADCAEE-A51A-4C2B-52DF-A901C8ECBB93}"/>
              </a:ext>
            </a:extLst>
          </p:cNvPr>
          <p:cNvSpPr/>
          <p:nvPr/>
        </p:nvSpPr>
        <p:spPr bwMode="auto">
          <a:xfrm>
            <a:off x="20714" y="4005466"/>
            <a:ext cx="8760760" cy="584775"/>
          </a:xfrm>
          <a:prstGeom prst="ellipse">
            <a:avLst/>
          </a:prstGeom>
          <a:noFill/>
          <a:ln w="38100" cap="flat" cmpd="sng" algn="ctr">
            <a:solidFill>
              <a:srgbClr val="FF0000"/>
            </a:solidFill>
            <a:prstDash val="sys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a:ln>
                <a:noFill/>
              </a:ln>
              <a:solidFill>
                <a:schemeClr val="tx2"/>
              </a:solidFill>
              <a:effectLst/>
              <a:latin typeface="Arial" charset="0"/>
            </a:endParaRPr>
          </a:p>
        </p:txBody>
      </p:sp>
      <p:sp>
        <p:nvSpPr>
          <p:cNvPr id="20" name="Rectangle 19">
            <a:extLst>
              <a:ext uri="{FF2B5EF4-FFF2-40B4-BE49-F238E27FC236}">
                <a16:creationId xmlns:a16="http://schemas.microsoft.com/office/drawing/2014/main" id="{DBE63AC9-2E86-ABEB-FF82-6E79C68A4E5F}"/>
              </a:ext>
            </a:extLst>
          </p:cNvPr>
          <p:cNvSpPr/>
          <p:nvPr/>
        </p:nvSpPr>
        <p:spPr>
          <a:xfrm>
            <a:off x="251520" y="2276872"/>
            <a:ext cx="8280920" cy="707886"/>
          </a:xfrm>
          <a:prstGeom prst="rect">
            <a:avLst/>
          </a:prstGeom>
          <a:solidFill>
            <a:schemeClr val="bg1"/>
          </a:solidFill>
        </p:spPr>
        <p:txBody>
          <a:bodyPr wrap="square">
            <a:spAutoFit/>
          </a:bodyPr>
          <a:lstStyle/>
          <a:p>
            <a:pPr marL="1257300" lvl="2" indent="-342900">
              <a:buFont typeface="Arial" panose="020B0604020202020204" pitchFamily="34" charset="0"/>
              <a:buChar char="•"/>
            </a:pPr>
            <a:r>
              <a:rPr lang="en-US" sz="2000" b="0" dirty="0"/>
              <a:t>Ten hall blocks, sports center, laundry stations, library, parking lot, restaurant and the accommodation service office </a:t>
            </a:r>
            <a:endParaRPr lang="en-US" sz="2400" b="0" dirty="0">
              <a:solidFill>
                <a:srgbClr val="0090FF"/>
              </a:solidFill>
            </a:endParaRPr>
          </a:p>
        </p:txBody>
      </p:sp>
      <p:sp>
        <p:nvSpPr>
          <p:cNvPr id="21" name="Rectangle 20">
            <a:extLst>
              <a:ext uri="{FF2B5EF4-FFF2-40B4-BE49-F238E27FC236}">
                <a16:creationId xmlns:a16="http://schemas.microsoft.com/office/drawing/2014/main" id="{2BCDE1B7-8DEC-1ACB-48B2-587FCE088560}"/>
              </a:ext>
            </a:extLst>
          </p:cNvPr>
          <p:cNvSpPr/>
          <p:nvPr/>
        </p:nvSpPr>
        <p:spPr bwMode="auto">
          <a:xfrm>
            <a:off x="1174622" y="4675401"/>
            <a:ext cx="6752283" cy="419323"/>
          </a:xfrm>
          <a:prstGeom prst="rect">
            <a:avLst/>
          </a:prstGeom>
          <a:solidFill>
            <a:schemeClr val="bg1"/>
          </a:solidFill>
          <a:ln w="3810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a:ln>
                <a:noFill/>
              </a:ln>
              <a:solidFill>
                <a:schemeClr val="tx2"/>
              </a:solidFill>
              <a:effectLst/>
              <a:latin typeface="Arial" charset="0"/>
            </a:endParaRPr>
          </a:p>
        </p:txBody>
      </p:sp>
      <p:sp>
        <p:nvSpPr>
          <p:cNvPr id="2" name="Content Placeholder 1">
            <a:extLst>
              <a:ext uri="{FF2B5EF4-FFF2-40B4-BE49-F238E27FC236}">
                <a16:creationId xmlns:a16="http://schemas.microsoft.com/office/drawing/2014/main" id="{F4C0C505-DB21-CFAC-7FE2-3EBD5BDAB944}"/>
              </a:ext>
            </a:extLst>
          </p:cNvPr>
          <p:cNvSpPr txBox="1">
            <a:spLocks/>
          </p:cNvSpPr>
          <p:nvPr/>
        </p:nvSpPr>
        <p:spPr bwMode="auto">
          <a:xfrm>
            <a:off x="184866" y="5709184"/>
            <a:ext cx="8198207"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18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18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sz="1200" b="1" kern="0" dirty="0" err="1"/>
              <a:t>Soteris</a:t>
            </a:r>
            <a:r>
              <a:rPr lang="en-US" sz="1200" b="1" kern="0" dirty="0"/>
              <a:t> Constantinou</a:t>
            </a:r>
            <a:r>
              <a:rPr lang="en-US" sz="1200" b="0" kern="0" dirty="0"/>
              <a:t>, Andreas Konstantinidis, Demetrios Zeinalipour-</a:t>
            </a:r>
            <a:r>
              <a:rPr lang="en-US" sz="1200" b="0" kern="0" dirty="0" err="1"/>
              <a:t>Yazti</a:t>
            </a:r>
            <a:r>
              <a:rPr lang="en-US" sz="1200" b="0" kern="0" dirty="0"/>
              <a:t>, and </a:t>
            </a:r>
            <a:r>
              <a:rPr lang="en-US" sz="1200" b="0" kern="0" dirty="0" err="1"/>
              <a:t>Panos</a:t>
            </a:r>
            <a:r>
              <a:rPr lang="en-US" sz="1200" b="0" kern="0" dirty="0"/>
              <a:t> K. </a:t>
            </a:r>
            <a:r>
              <a:rPr lang="en-US" sz="1200" b="0" kern="0" dirty="0" err="1"/>
              <a:t>Chrysanthis</a:t>
            </a:r>
            <a:r>
              <a:rPr lang="en-US" sz="1200" b="0" kern="0" dirty="0"/>
              <a:t>. “Green Planning of IoT Home Automation Workflows in Smart Buildings”, </a:t>
            </a:r>
            <a:r>
              <a:rPr lang="en-US" sz="1200" b="1" kern="0" dirty="0">
                <a:solidFill>
                  <a:srgbClr val="FF0000"/>
                </a:solidFill>
              </a:rPr>
              <a:t>ACM Transactions on Internet of Things (TIOT’22)</a:t>
            </a:r>
            <a:r>
              <a:rPr lang="en-US" sz="1200" b="0" kern="0" dirty="0"/>
              <a:t>, vol. 3, no. 4, pp. 1–30, DOI: 10.1145/3549549, 2022.</a:t>
            </a:r>
            <a:endParaRPr lang="en-CY" sz="2400" b="0" kern="0" dirty="0"/>
          </a:p>
        </p:txBody>
      </p:sp>
      <p:sp>
        <p:nvSpPr>
          <p:cNvPr id="8" name="Rectangle 7">
            <a:extLst>
              <a:ext uri="{FF2B5EF4-FFF2-40B4-BE49-F238E27FC236}">
                <a16:creationId xmlns:a16="http://schemas.microsoft.com/office/drawing/2014/main" id="{81AD7E79-EE26-1802-7984-FC9506620541}"/>
              </a:ext>
            </a:extLst>
          </p:cNvPr>
          <p:cNvSpPr/>
          <p:nvPr/>
        </p:nvSpPr>
        <p:spPr>
          <a:xfrm>
            <a:off x="184866" y="2905754"/>
            <a:ext cx="8500402" cy="830997"/>
          </a:xfrm>
          <a:prstGeom prst="rect">
            <a:avLst/>
          </a:prstGeom>
        </p:spPr>
        <p:txBody>
          <a:bodyPr wrap="square">
            <a:spAutoFit/>
          </a:bodyPr>
          <a:lstStyle/>
          <a:p>
            <a:pPr marL="800100" lvl="1" indent="-342900">
              <a:buFont typeface="Arial" panose="020B0604020202020204" pitchFamily="34" charset="0"/>
              <a:buChar char="•"/>
            </a:pPr>
            <a:r>
              <a:rPr lang="en-US" sz="2400" b="0" dirty="0">
                <a:solidFill>
                  <a:schemeClr val="tx1"/>
                </a:solidFill>
              </a:rPr>
              <a:t>The </a:t>
            </a:r>
            <a:r>
              <a:rPr lang="en-US" sz="2400" dirty="0">
                <a:solidFill>
                  <a:schemeClr val="tx1"/>
                </a:solidFill>
              </a:rPr>
              <a:t>annual energy consumption target (kWh) </a:t>
            </a:r>
            <a:r>
              <a:rPr lang="en-US" sz="2400" b="0" dirty="0">
                <a:solidFill>
                  <a:schemeClr val="tx1"/>
                </a:solidFill>
              </a:rPr>
              <a:t>limit was set to </a:t>
            </a:r>
            <a:r>
              <a:rPr lang="en-US" sz="2400" dirty="0">
                <a:solidFill>
                  <a:schemeClr val="tx1"/>
                </a:solidFill>
              </a:rPr>
              <a:t>500,000 kWh (~ 500 persons)</a:t>
            </a:r>
          </a:p>
        </p:txBody>
      </p:sp>
      <p:sp>
        <p:nvSpPr>
          <p:cNvPr id="14" name="Rectangle 13">
            <a:extLst>
              <a:ext uri="{FF2B5EF4-FFF2-40B4-BE49-F238E27FC236}">
                <a16:creationId xmlns:a16="http://schemas.microsoft.com/office/drawing/2014/main" id="{A6AC312D-1DDA-CD93-46A1-8D9134436B04}"/>
              </a:ext>
            </a:extLst>
          </p:cNvPr>
          <p:cNvSpPr/>
          <p:nvPr/>
        </p:nvSpPr>
        <p:spPr>
          <a:xfrm>
            <a:off x="226370" y="4798347"/>
            <a:ext cx="8500402" cy="830997"/>
          </a:xfrm>
          <a:prstGeom prst="rect">
            <a:avLst/>
          </a:prstGeom>
        </p:spPr>
        <p:txBody>
          <a:bodyPr wrap="square">
            <a:spAutoFit/>
          </a:bodyPr>
          <a:lstStyle/>
          <a:p>
            <a:pPr marL="800100" lvl="1" indent="-342900">
              <a:buFont typeface="Arial" panose="020B0604020202020204" pitchFamily="34" charset="0"/>
              <a:buChar char="•"/>
            </a:pPr>
            <a:r>
              <a:rPr lang="en-US" sz="2400" b="0" dirty="0">
                <a:solidFill>
                  <a:schemeClr val="tx1"/>
                </a:solidFill>
              </a:rPr>
              <a:t>Savings of CO2 equal to 53 return flights from London (GB) = Perth (Australia)</a:t>
            </a:r>
          </a:p>
        </p:txBody>
      </p:sp>
      <p:sp>
        <p:nvSpPr>
          <p:cNvPr id="5" name="TextBox 4">
            <a:extLst>
              <a:ext uri="{FF2B5EF4-FFF2-40B4-BE49-F238E27FC236}">
                <a16:creationId xmlns:a16="http://schemas.microsoft.com/office/drawing/2014/main" id="{BF6D825B-C655-EB5B-6DCC-B8B1E9A01AB0}"/>
              </a:ext>
            </a:extLst>
          </p:cNvPr>
          <p:cNvSpPr txBox="1"/>
          <p:nvPr/>
        </p:nvSpPr>
        <p:spPr bwMode="auto">
          <a:xfrm>
            <a:off x="7990092" y="3395410"/>
            <a:ext cx="1153908" cy="1569660"/>
          </a:xfrm>
          <a:prstGeom prst="rect">
            <a:avLst/>
          </a:prstGeom>
          <a:solidFill>
            <a:schemeClr val="bg1"/>
          </a:solidFill>
          <a:ln>
            <a:noFill/>
          </a:ln>
          <a:extLs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spAutoFit/>
          </a:bodyPr>
          <a:lstStyle/>
          <a:p>
            <a:pPr algn="ctr"/>
            <a:r>
              <a:rPr lang="el-GR" sz="1600" b="0" kern="0" dirty="0">
                <a:solidFill>
                  <a:srgbClr val="FF0000"/>
                </a:solidFill>
              </a:rPr>
              <a:t>36%</a:t>
            </a:r>
            <a:r>
              <a:rPr lang="en-US" sz="1600" b="0" kern="0" dirty="0">
                <a:solidFill>
                  <a:srgbClr val="FF0000"/>
                </a:solidFill>
              </a:rPr>
              <a:t> CO2</a:t>
            </a:r>
            <a:r>
              <a:rPr lang="el-GR" sz="1600" b="0" kern="0" dirty="0">
                <a:solidFill>
                  <a:srgbClr val="FF0000"/>
                </a:solidFill>
              </a:rPr>
              <a:t> </a:t>
            </a:r>
            <a:r>
              <a:rPr lang="en-US" sz="1600" b="0" kern="0" dirty="0">
                <a:solidFill>
                  <a:srgbClr val="FF0000"/>
                </a:solidFill>
              </a:rPr>
              <a:t>reduction</a:t>
            </a:r>
          </a:p>
          <a:p>
            <a:pPr algn="ctr"/>
            <a:endParaRPr lang="en-US" sz="1600" b="0" kern="0" dirty="0">
              <a:solidFill>
                <a:srgbClr val="FF0000"/>
              </a:solidFill>
            </a:endParaRPr>
          </a:p>
          <a:p>
            <a:pPr algn="ctr"/>
            <a:r>
              <a:rPr lang="en-US" sz="1600" b="0" kern="0" dirty="0">
                <a:solidFill>
                  <a:srgbClr val="FF0000"/>
                </a:solidFill>
              </a:rPr>
              <a:t>3.2% comfort reduction</a:t>
            </a:r>
            <a:endParaRPr lang="en-CY" sz="1600" b="0" kern="0" dirty="0">
              <a:solidFill>
                <a:srgbClr val="FF0000"/>
              </a:solidFill>
            </a:endParaRPr>
          </a:p>
        </p:txBody>
      </p:sp>
    </p:spTree>
    <p:extLst>
      <p:ext uri="{BB962C8B-B14F-4D97-AF65-F5344CB8AC3E}">
        <p14:creationId xmlns:p14="http://schemas.microsoft.com/office/powerpoint/2010/main" val="4142515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318618B-BCB8-4AD0-AE6A-2DD5BD7BE647}"/>
              </a:ext>
            </a:extLst>
          </p:cNvPr>
          <p:cNvSpPr>
            <a:spLocks noGrp="1"/>
          </p:cNvSpPr>
          <p:nvPr>
            <p:ph idx="1"/>
          </p:nvPr>
        </p:nvSpPr>
        <p:spPr>
          <a:xfrm>
            <a:off x="267963" y="997380"/>
            <a:ext cx="8712968" cy="4863240"/>
          </a:xfrm>
        </p:spPr>
        <p:txBody>
          <a:bodyPr/>
          <a:lstStyle/>
          <a:p>
            <a:r>
              <a:rPr lang="en-US" sz="2400" dirty="0">
                <a:solidFill>
                  <a:schemeClr val="bg2"/>
                </a:solidFill>
                <a:latin typeface="Arial" panose="020B0604020202020204" pitchFamily="34" charset="0"/>
                <a:ea typeface="ＭＳ Ｐゴシック" panose="020B0600070205080204" pitchFamily="34" charset="-128"/>
                <a:cs typeface="Arial" panose="020B0604020202020204" pitchFamily="34" charset="0"/>
              </a:rPr>
              <a:t>Introduction to Climate Change and Sustainable Computing: </a:t>
            </a:r>
          </a:p>
          <a:p>
            <a:pPr lvl="1"/>
            <a:r>
              <a:rPr lang="en-US" sz="1800" spc="-1" dirty="0">
                <a:solidFill>
                  <a:schemeClr val="bg2"/>
                </a:solidFill>
                <a:latin typeface="Arial" panose="020B0604020202020204" pitchFamily="34" charset="0"/>
                <a:cs typeface="Arial" panose="020B0604020202020204" pitchFamily="34" charset="0"/>
              </a:rPr>
              <a:t>Mitigation, Adaptation, Finance and the </a:t>
            </a:r>
            <a:r>
              <a:rPr lang="en-US" sz="1800" dirty="0">
                <a:solidFill>
                  <a:schemeClr val="bg2"/>
                </a:solidFill>
                <a:latin typeface="Arial" panose="020B0604020202020204" pitchFamily="34" charset="0"/>
                <a:ea typeface="ＭＳ Ｐゴシック" panose="020B0600070205080204" pitchFamily="34" charset="-128"/>
                <a:cs typeface="Arial" panose="020B0604020202020204" pitchFamily="34" charset="0"/>
              </a:rPr>
              <a:t>Renewable Self-Consumption Problem</a:t>
            </a:r>
          </a:p>
          <a:p>
            <a:pPr lvl="1"/>
            <a:r>
              <a:rPr lang="en-US" sz="1800" dirty="0">
                <a:solidFill>
                  <a:schemeClr val="bg2"/>
                </a:solidFill>
                <a:latin typeface="Arial" panose="020B0604020202020204" pitchFamily="34" charset="0"/>
                <a:ea typeface="ＭＳ Ｐゴシック" panose="020B0600070205080204" pitchFamily="34" charset="-128"/>
                <a:cs typeface="Arial" panose="020B0604020202020204" pitchFamily="34" charset="0"/>
              </a:rPr>
              <a:t>IEEE Internet Computing 2022</a:t>
            </a:r>
          </a:p>
          <a:p>
            <a:r>
              <a:rPr lang="en-US" sz="2400" dirty="0">
                <a:solidFill>
                  <a:srgbClr val="FF0000"/>
                </a:solidFill>
                <a:latin typeface="Arial" panose="020B0604020202020204" pitchFamily="34" charset="0"/>
                <a:ea typeface="ＭＳ Ｐゴシック" panose="020B0600070205080204" pitchFamily="34" charset="-128"/>
                <a:cs typeface="Arial" panose="020B0604020202020204" pitchFamily="34" charset="0"/>
              </a:rPr>
              <a:t>Renewable Self-Consumption in Smart-Homes</a:t>
            </a:r>
          </a:p>
          <a:p>
            <a:pPr lvl="1"/>
            <a:r>
              <a:rPr lang="en-US" sz="2000" dirty="0">
                <a:solidFill>
                  <a:schemeClr val="bg2"/>
                </a:solidFill>
                <a:latin typeface="Arial" panose="020B0604020202020204" pitchFamily="34" charset="0"/>
                <a:ea typeface="ＭＳ Ｐゴシック" panose="020B0600070205080204" pitchFamily="34" charset="-128"/>
                <a:cs typeface="Arial" panose="020B0604020202020204" pitchFamily="34" charset="0"/>
              </a:rPr>
              <a:t>37th IEEE International Conference on Data Engineering (ICDE’21) </a:t>
            </a:r>
            <a:r>
              <a:rPr lang="en-US" sz="2000" dirty="0" err="1">
                <a:solidFill>
                  <a:schemeClr val="bg2"/>
                </a:solidFill>
                <a:latin typeface="Arial" panose="020B0604020202020204" pitchFamily="34" charset="0"/>
                <a:ea typeface="ＭＳ Ｐゴシック" panose="020B0600070205080204" pitchFamily="34" charset="-128"/>
                <a:cs typeface="Arial" panose="020B0604020202020204" pitchFamily="34" charset="0"/>
              </a:rPr>
              <a:t>EnergyPlanner</a:t>
            </a:r>
            <a:r>
              <a:rPr lang="en-US" sz="2000" dirty="0">
                <a:solidFill>
                  <a:schemeClr val="bg2"/>
                </a:solidFill>
                <a:latin typeface="Arial" panose="020B0604020202020204" pitchFamily="34" charset="0"/>
                <a:ea typeface="ＭＳ Ｐゴシック" panose="020B0600070205080204" pitchFamily="34" charset="-128"/>
                <a:cs typeface="Arial" panose="020B0604020202020204" pitchFamily="34" charset="0"/>
              </a:rPr>
              <a:t> (EP)</a:t>
            </a:r>
          </a:p>
          <a:p>
            <a:pPr lvl="1"/>
            <a:r>
              <a:rPr lang="en-US" sz="2000" dirty="0">
                <a:solidFill>
                  <a:schemeClr val="bg2"/>
                </a:solidFill>
                <a:latin typeface="Arial" panose="020B0604020202020204" pitchFamily="34" charset="0"/>
                <a:cs typeface="Arial" panose="020B0604020202020204" pitchFamily="34" charset="0"/>
              </a:rPr>
              <a:t>ACM Transactions on Internet of Things (TIOT’22) – </a:t>
            </a:r>
            <a:r>
              <a:rPr lang="en-US" sz="2000" dirty="0" err="1">
                <a:solidFill>
                  <a:schemeClr val="bg2"/>
                </a:solidFill>
                <a:latin typeface="Arial" panose="020B0604020202020204" pitchFamily="34" charset="0"/>
                <a:cs typeface="Arial" panose="020B0604020202020204" pitchFamily="34" charset="0"/>
              </a:rPr>
              <a:t>GreenPlanner</a:t>
            </a:r>
            <a:r>
              <a:rPr lang="en-US" sz="2000" dirty="0">
                <a:solidFill>
                  <a:schemeClr val="bg2"/>
                </a:solidFill>
                <a:latin typeface="Arial" panose="020B0604020202020204" pitchFamily="34" charset="0"/>
                <a:cs typeface="Arial" panose="020B0604020202020204" pitchFamily="34" charset="0"/>
              </a:rPr>
              <a:t> (GP)</a:t>
            </a:r>
          </a:p>
          <a:p>
            <a:pPr lvl="1"/>
            <a:r>
              <a:rPr lang="en-US" sz="2000" b="1" dirty="0">
                <a:solidFill>
                  <a:srgbClr val="FF0000"/>
                </a:solidFill>
                <a:latin typeface="Arial" panose="020B0604020202020204" pitchFamily="34" charset="0"/>
                <a:cs typeface="Arial" panose="020B0604020202020204" pitchFamily="34" charset="0"/>
              </a:rPr>
              <a:t>IEEE Transactions on Sustainable Computing (MDM’23/TSUSC’24) – </a:t>
            </a:r>
            <a:r>
              <a:rPr lang="en-US" sz="2000" b="1" dirty="0" err="1">
                <a:solidFill>
                  <a:srgbClr val="FF0000"/>
                </a:solidFill>
                <a:latin typeface="Arial" panose="020B0604020202020204" pitchFamily="34" charset="0"/>
                <a:cs typeface="Arial" panose="020B0604020202020204" pitchFamily="34" charset="0"/>
              </a:rPr>
              <a:t>GreenCap</a:t>
            </a:r>
            <a:r>
              <a:rPr lang="en-US" sz="2000" b="1" dirty="0">
                <a:solidFill>
                  <a:srgbClr val="FF0000"/>
                </a:solidFill>
                <a:latin typeface="Arial" panose="020B0604020202020204" pitchFamily="34" charset="0"/>
                <a:cs typeface="Arial" panose="020B0604020202020204" pitchFamily="34" charset="0"/>
              </a:rPr>
              <a:t>/</a:t>
            </a:r>
            <a:r>
              <a:rPr lang="en-US" sz="2000" b="1" dirty="0" err="1">
                <a:solidFill>
                  <a:srgbClr val="FF0000"/>
                </a:solidFill>
                <a:latin typeface="Arial" panose="020B0604020202020204" pitchFamily="34" charset="0"/>
                <a:cs typeface="Arial" panose="020B0604020202020204" pitchFamily="34" charset="0"/>
              </a:rPr>
              <a:t>GreenCap</a:t>
            </a:r>
            <a:r>
              <a:rPr lang="en-US" sz="2000" b="1" dirty="0">
                <a:solidFill>
                  <a:srgbClr val="FF0000"/>
                </a:solidFill>
                <a:latin typeface="Arial" panose="020B0604020202020204" pitchFamily="34" charset="0"/>
                <a:cs typeface="Arial" panose="020B0604020202020204" pitchFamily="34" charset="0"/>
              </a:rPr>
              <a:t>+</a:t>
            </a:r>
            <a:endParaRPr lang="en-US" sz="2000" b="1" dirty="0">
              <a:solidFill>
                <a:srgbClr val="FF0000"/>
              </a:solidFill>
              <a:latin typeface="Arial" panose="020B0604020202020204" pitchFamily="34" charset="0"/>
              <a:ea typeface="ＭＳ Ｐゴシック" panose="020B0600070205080204" pitchFamily="34" charset="-128"/>
              <a:cs typeface="Arial" panose="020B0604020202020204" pitchFamily="34" charset="0"/>
            </a:endParaRPr>
          </a:p>
          <a:p>
            <a:r>
              <a:rPr lang="en-US" sz="2400" dirty="0">
                <a:latin typeface="Arial" panose="020B0604020202020204" pitchFamily="34" charset="0"/>
                <a:ea typeface="ＭＳ Ｐゴシック" panose="020B0600070205080204" pitchFamily="34" charset="-128"/>
                <a:cs typeface="Arial" panose="020B0604020202020204" pitchFamily="34" charset="0"/>
              </a:rPr>
              <a:t>Renewable Self-Consumption with Electric Vehicles</a:t>
            </a:r>
          </a:p>
          <a:p>
            <a:pPr lvl="1"/>
            <a:r>
              <a:rPr lang="en-US" sz="1600" dirty="0">
                <a:latin typeface="Arial" panose="020B0604020202020204" pitchFamily="34" charset="0"/>
                <a:cs typeface="Arial" panose="020B0604020202020204" pitchFamily="34" charset="0"/>
              </a:rPr>
              <a:t>40</a:t>
            </a:r>
            <a:r>
              <a:rPr lang="en-US" sz="1600" baseline="30000" dirty="0">
                <a:latin typeface="Arial" panose="020B0604020202020204" pitchFamily="34" charset="0"/>
                <a:cs typeface="Arial" panose="020B0604020202020204" pitchFamily="34" charset="0"/>
              </a:rPr>
              <a:t>th</a:t>
            </a:r>
            <a:r>
              <a:rPr lang="en-US" sz="1600" dirty="0">
                <a:latin typeface="Arial" panose="020B0604020202020204" pitchFamily="34" charset="0"/>
                <a:cs typeface="Arial" panose="020B0604020202020204" pitchFamily="34" charset="0"/>
              </a:rPr>
              <a:t> IEEE International Conference on Data Engineering (ICDE’24) - </a:t>
            </a:r>
            <a:r>
              <a:rPr lang="en-US" sz="1600" dirty="0" err="1">
                <a:latin typeface="Arial" panose="020B0604020202020204" pitchFamily="34" charset="0"/>
                <a:cs typeface="Arial" panose="020B0604020202020204" pitchFamily="34" charset="0"/>
              </a:rPr>
              <a:t>EcoCharge</a:t>
            </a:r>
            <a:endParaRPr lang="en-US" sz="1600" dirty="0">
              <a:latin typeface="Arial" panose="020B0604020202020204" pitchFamily="34" charset="0"/>
              <a:cs typeface="Arial" panose="020B0604020202020204" pitchFamily="34" charset="0"/>
            </a:endParaRPr>
          </a:p>
          <a:p>
            <a:pPr lvl="1"/>
            <a:r>
              <a:rPr lang="en-GB" sz="1600" i="0" dirty="0">
                <a:effectLst/>
                <a:latin typeface="Arial" panose="020B0604020202020204" pitchFamily="34" charset="0"/>
                <a:cs typeface="Arial" panose="020B0604020202020204" pitchFamily="34" charset="0"/>
              </a:rPr>
              <a:t>25th IEEE International Conference on Mobile Data Management (</a:t>
            </a:r>
            <a:r>
              <a:rPr lang="en-GB" sz="1600" i="0" u="sng" dirty="0">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MDM'24</a:t>
            </a:r>
            <a:r>
              <a:rPr lang="en-GB" sz="1600" i="0" dirty="0">
                <a:effectLst/>
                <a:latin typeface="Arial" panose="020B0604020202020204" pitchFamily="34" charset="0"/>
                <a:cs typeface="Arial" panose="020B0604020202020204" pitchFamily="34" charset="0"/>
              </a:rPr>
              <a:t>)</a:t>
            </a:r>
            <a:endParaRPr lang="en-US" sz="1600" dirty="0">
              <a:latin typeface="Arial" panose="020B0604020202020204" pitchFamily="34" charset="0"/>
              <a:ea typeface="ＭＳ Ｐゴシック" panose="020B0600070205080204" pitchFamily="34" charset="-128"/>
              <a:cs typeface="Arial" panose="020B0604020202020204" pitchFamily="34" charset="0"/>
            </a:endParaRPr>
          </a:p>
          <a:p>
            <a:r>
              <a:rPr lang="en-US" sz="2400" dirty="0">
                <a:latin typeface="Arial" panose="020B0604020202020204" pitchFamily="34" charset="0"/>
                <a:cs typeface="Arial" panose="020B0604020202020204" pitchFamily="34" charset="0"/>
              </a:rPr>
              <a:t>Conclusions and Future work</a:t>
            </a:r>
          </a:p>
          <a:p>
            <a:endParaRPr lang="en-US" sz="2400" dirty="0">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FF80F403-2003-42DA-A5F2-92160A858036}"/>
              </a:ext>
            </a:extLst>
          </p:cNvPr>
          <p:cNvSpPr>
            <a:spLocks noGrp="1"/>
          </p:cNvSpPr>
          <p:nvPr>
            <p:ph type="title"/>
          </p:nvPr>
        </p:nvSpPr>
        <p:spPr/>
        <p:txBody>
          <a:bodyPr/>
          <a:lstStyle/>
          <a:p>
            <a:r>
              <a:rPr lang="en-US" altLang="en-US" sz="4000" dirty="0"/>
              <a:t>Presentation</a:t>
            </a:r>
            <a:r>
              <a:rPr lang="en-US" sz="4000" dirty="0"/>
              <a:t> </a:t>
            </a:r>
            <a:r>
              <a:rPr lang="en-US" altLang="en-US" sz="4000" dirty="0"/>
              <a:t>Outline</a:t>
            </a:r>
          </a:p>
        </p:txBody>
      </p:sp>
    </p:spTree>
    <p:extLst>
      <p:ext uri="{BB962C8B-B14F-4D97-AF65-F5344CB8AC3E}">
        <p14:creationId xmlns:p14="http://schemas.microsoft.com/office/powerpoint/2010/main" val="14651691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D82C17E-6552-E6D3-51B5-FFEF80B9C253}"/>
              </a:ext>
            </a:extLst>
          </p:cNvPr>
          <p:cNvSpPr>
            <a:spLocks noGrp="1"/>
          </p:cNvSpPr>
          <p:nvPr>
            <p:ph idx="1"/>
          </p:nvPr>
        </p:nvSpPr>
        <p:spPr/>
        <p:txBody>
          <a:bodyPr/>
          <a:lstStyle/>
          <a:p>
            <a:r>
              <a:rPr lang="en-CY" sz="2400" dirty="0"/>
              <a:t>With </a:t>
            </a:r>
            <a:r>
              <a:rPr lang="en-CY" sz="2400" dirty="0">
                <a:solidFill>
                  <a:schemeClr val="accent6"/>
                </a:solidFill>
              </a:rPr>
              <a:t>EnergyPlanner (EP) and GreenPlanner (GP) we can meet </a:t>
            </a:r>
            <a:r>
              <a:rPr lang="en-CY" sz="2400" dirty="0"/>
              <a:t>“long-term” energy/climate goals, but are </a:t>
            </a:r>
            <a:r>
              <a:rPr lang="en-CY" sz="2400" b="1" dirty="0"/>
              <a:t>single objective </a:t>
            </a:r>
            <a:r>
              <a:rPr lang="en-CY" sz="2400" dirty="0"/>
              <a:t>and won’t effectively find a fine-grain daily plan.</a:t>
            </a:r>
          </a:p>
          <a:p>
            <a:pPr lvl="1"/>
            <a:r>
              <a:rPr lang="en-CY" sz="2000" dirty="0"/>
              <a:t>Planning daily is complicated due to micro-weather variations + devices having </a:t>
            </a:r>
            <a:r>
              <a:rPr lang="en-CY" sz="2000" b="1" dirty="0"/>
              <a:t>variable consumption loads and goals.  	</a:t>
            </a:r>
          </a:p>
          <a:p>
            <a:endParaRPr lang="en-CY" sz="2400" dirty="0"/>
          </a:p>
          <a:p>
            <a:endParaRPr lang="en-CY" sz="2400" dirty="0"/>
          </a:p>
          <a:p>
            <a:endParaRPr lang="en-CY" sz="2400" dirty="0"/>
          </a:p>
          <a:p>
            <a:pPr marL="0" indent="0">
              <a:buNone/>
            </a:pPr>
            <a:endParaRPr lang="en-CY" sz="2400" dirty="0"/>
          </a:p>
          <a:p>
            <a:r>
              <a:rPr lang="en-CY" sz="2400" dirty="0"/>
              <a:t>Interested in satisfying </a:t>
            </a:r>
            <a:r>
              <a:rPr lang="en-CY" sz="2400" b="1" dirty="0"/>
              <a:t>duration while minimizing </a:t>
            </a:r>
            <a:r>
              <a:rPr lang="en-CY" sz="2400" dirty="0"/>
              <a:t>ON/OFF (i.e., find continuous time plans) =&gt; </a:t>
            </a:r>
            <a:r>
              <a:rPr lang="en-CY" sz="2400" b="1" dirty="0">
                <a:solidFill>
                  <a:srgbClr val="FF0000"/>
                </a:solidFill>
              </a:rPr>
              <a:t>NP complete problem (bin packing). </a:t>
            </a:r>
          </a:p>
          <a:p>
            <a:endParaRPr lang="en-CY" sz="2400" dirty="0"/>
          </a:p>
          <a:p>
            <a:endParaRPr lang="en-CY" sz="2400" dirty="0"/>
          </a:p>
        </p:txBody>
      </p:sp>
      <p:sp>
        <p:nvSpPr>
          <p:cNvPr id="3" name="Title 2">
            <a:extLst>
              <a:ext uri="{FF2B5EF4-FFF2-40B4-BE49-F238E27FC236}">
                <a16:creationId xmlns:a16="http://schemas.microsoft.com/office/drawing/2014/main" id="{52AD6630-428A-5881-CD2B-24981DE0CB43}"/>
              </a:ext>
            </a:extLst>
          </p:cNvPr>
          <p:cNvSpPr>
            <a:spLocks noGrp="1"/>
          </p:cNvSpPr>
          <p:nvPr>
            <p:ph type="title"/>
          </p:nvPr>
        </p:nvSpPr>
        <p:spPr/>
        <p:txBody>
          <a:bodyPr/>
          <a:lstStyle/>
          <a:p>
            <a:r>
              <a:rPr lang="en-CY" dirty="0"/>
              <a:t>“Short-Term Planning Challenge</a:t>
            </a:r>
          </a:p>
        </p:txBody>
      </p:sp>
      <p:pic>
        <p:nvPicPr>
          <p:cNvPr id="4" name="Picture 3">
            <a:extLst>
              <a:ext uri="{FF2B5EF4-FFF2-40B4-BE49-F238E27FC236}">
                <a16:creationId xmlns:a16="http://schemas.microsoft.com/office/drawing/2014/main" id="{EDFCA1C6-8F21-2BB2-A6BC-D4A3E0992CA7}"/>
              </a:ext>
            </a:extLst>
          </p:cNvPr>
          <p:cNvPicPr>
            <a:picLocks noChangeAspect="1"/>
          </p:cNvPicPr>
          <p:nvPr/>
        </p:nvPicPr>
        <p:blipFill>
          <a:blip r:embed="rId3"/>
          <a:stretch>
            <a:fillRect/>
          </a:stretch>
        </p:blipFill>
        <p:spPr>
          <a:xfrm>
            <a:off x="1907704" y="2780928"/>
            <a:ext cx="4565135" cy="1616390"/>
          </a:xfrm>
          <a:prstGeom prst="rect">
            <a:avLst/>
          </a:prstGeom>
        </p:spPr>
      </p:pic>
      <p:sp>
        <p:nvSpPr>
          <p:cNvPr id="7" name="Content Placeholder 1">
            <a:extLst>
              <a:ext uri="{FF2B5EF4-FFF2-40B4-BE49-F238E27FC236}">
                <a16:creationId xmlns:a16="http://schemas.microsoft.com/office/drawing/2014/main" id="{31A86211-57E7-B272-8BF8-505AEEA7BC03}"/>
              </a:ext>
            </a:extLst>
          </p:cNvPr>
          <p:cNvSpPr txBox="1">
            <a:spLocks/>
          </p:cNvSpPr>
          <p:nvPr/>
        </p:nvSpPr>
        <p:spPr bwMode="auto">
          <a:xfrm>
            <a:off x="453426" y="5849087"/>
            <a:ext cx="8712968" cy="91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18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18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GB" sz="1100" b="0" i="0" dirty="0">
                <a:solidFill>
                  <a:srgbClr val="333333"/>
                </a:solidFill>
                <a:effectLst/>
                <a:latin typeface="Arial" panose="020B0604020202020204" pitchFamily="34" charset="0"/>
              </a:rPr>
              <a:t>S. Constantinou, C. Costa, A. Konstantinidis, P. </a:t>
            </a:r>
            <a:r>
              <a:rPr lang="en-GB" sz="1100" b="0" i="0" dirty="0" err="1">
                <a:solidFill>
                  <a:srgbClr val="333333"/>
                </a:solidFill>
                <a:effectLst/>
                <a:latin typeface="Arial" panose="020B0604020202020204" pitchFamily="34" charset="0"/>
              </a:rPr>
              <a:t>Chrysanthis</a:t>
            </a:r>
            <a:r>
              <a:rPr lang="en-GB" sz="1100" b="0" i="0" dirty="0">
                <a:solidFill>
                  <a:srgbClr val="333333"/>
                </a:solidFill>
                <a:effectLst/>
                <a:latin typeface="Arial" panose="020B0604020202020204" pitchFamily="34" charset="0"/>
              </a:rPr>
              <a:t> and D. Zeinalipour-</a:t>
            </a:r>
            <a:r>
              <a:rPr lang="en-GB" sz="1100" b="0" i="0" dirty="0" err="1">
                <a:solidFill>
                  <a:srgbClr val="333333"/>
                </a:solidFill>
                <a:effectLst/>
                <a:latin typeface="Arial" panose="020B0604020202020204" pitchFamily="34" charset="0"/>
              </a:rPr>
              <a:t>Yazti</a:t>
            </a:r>
            <a:r>
              <a:rPr lang="en-GB" sz="1100" b="0" i="0" dirty="0">
                <a:solidFill>
                  <a:srgbClr val="333333"/>
                </a:solidFill>
                <a:effectLst/>
                <a:latin typeface="Arial" panose="020B0604020202020204" pitchFamily="34" charset="0"/>
              </a:rPr>
              <a:t>, "A Sustainable Energy Management Framework for Smart Homes" in </a:t>
            </a:r>
            <a:r>
              <a:rPr lang="en-GB" sz="1100" i="0" dirty="0">
                <a:solidFill>
                  <a:srgbClr val="FF0000"/>
                </a:solidFill>
                <a:effectLst/>
                <a:latin typeface="Arial" panose="020B0604020202020204" pitchFamily="34" charset="0"/>
              </a:rPr>
              <a:t>IEEE Transactions on Sustainable Computing</a:t>
            </a:r>
            <a:r>
              <a:rPr lang="en-GB" sz="1100" b="0" i="0" dirty="0">
                <a:solidFill>
                  <a:srgbClr val="333333"/>
                </a:solidFill>
                <a:effectLst/>
                <a:latin typeface="Arial" panose="020B0604020202020204" pitchFamily="34" charset="0"/>
              </a:rPr>
              <a:t>, vol. , no. 01, pp. 1-12, 5555.</a:t>
            </a:r>
            <a:br>
              <a:rPr lang="en-GB" sz="1100" dirty="0"/>
            </a:br>
            <a:r>
              <a:rPr lang="en-GB" sz="1100" b="0" i="0" dirty="0" err="1">
                <a:solidFill>
                  <a:srgbClr val="333333"/>
                </a:solidFill>
                <a:effectLst/>
                <a:latin typeface="Arial" panose="020B0604020202020204" pitchFamily="34" charset="0"/>
              </a:rPr>
              <a:t>doi</a:t>
            </a:r>
            <a:r>
              <a:rPr lang="en-GB" sz="1100" b="0" i="0" dirty="0">
                <a:solidFill>
                  <a:srgbClr val="333333"/>
                </a:solidFill>
                <a:effectLst/>
                <a:latin typeface="Arial" panose="020B0604020202020204" pitchFamily="34" charset="0"/>
              </a:rPr>
              <a:t>: 10.1109/TSUSC.2024.3396381, </a:t>
            </a:r>
            <a:r>
              <a:rPr lang="en-GB" sz="1100" i="0" dirty="0">
                <a:solidFill>
                  <a:srgbClr val="FF0000"/>
                </a:solidFill>
                <a:effectLst/>
                <a:latin typeface="Arial" panose="020B0604020202020204" pitchFamily="34" charset="0"/>
              </a:rPr>
              <a:t>2024</a:t>
            </a:r>
            <a:endParaRPr lang="en-CY" sz="1600" kern="0" dirty="0">
              <a:solidFill>
                <a:srgbClr val="FF0000"/>
              </a:solidFill>
            </a:endParaRPr>
          </a:p>
        </p:txBody>
      </p:sp>
    </p:spTree>
    <p:extLst>
      <p:ext uri="{BB962C8B-B14F-4D97-AF65-F5344CB8AC3E}">
        <p14:creationId xmlns:p14="http://schemas.microsoft.com/office/powerpoint/2010/main" val="4110404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6F0A4-5C94-4A28-A2AC-BFA374D40489}"/>
              </a:ext>
            </a:extLst>
          </p:cNvPr>
          <p:cNvSpPr>
            <a:spLocks noGrp="1"/>
          </p:cNvSpPr>
          <p:nvPr>
            <p:ph type="title"/>
          </p:nvPr>
        </p:nvSpPr>
        <p:spPr>
          <a:xfrm>
            <a:off x="457200" y="277542"/>
            <a:ext cx="8186766" cy="633412"/>
          </a:xfrm>
        </p:spPr>
        <p:txBody>
          <a:bodyPr/>
          <a:lstStyle/>
          <a:p>
            <a:r>
              <a:rPr lang="en-US" b="0" dirty="0"/>
              <a:t>Short-term Planning Algorithms</a:t>
            </a:r>
          </a:p>
        </p:txBody>
      </p:sp>
      <p:sp>
        <p:nvSpPr>
          <p:cNvPr id="3" name="Content Placeholder 2">
            <a:extLst>
              <a:ext uri="{FF2B5EF4-FFF2-40B4-BE49-F238E27FC236}">
                <a16:creationId xmlns:a16="http://schemas.microsoft.com/office/drawing/2014/main" id="{25BFA2F0-399F-4C83-B1FB-FD9FD763A700}"/>
              </a:ext>
            </a:extLst>
          </p:cNvPr>
          <p:cNvSpPr>
            <a:spLocks noGrp="1"/>
          </p:cNvSpPr>
          <p:nvPr>
            <p:ph idx="1"/>
          </p:nvPr>
        </p:nvSpPr>
        <p:spPr>
          <a:xfrm>
            <a:off x="478617" y="4664685"/>
            <a:ext cx="8186766" cy="1152128"/>
          </a:xfrm>
        </p:spPr>
        <p:txBody>
          <a:bodyPr/>
          <a:lstStyle/>
          <a:p>
            <a:pPr>
              <a:spcAft>
                <a:spcPts val="450"/>
              </a:spcAft>
            </a:pPr>
            <a:endParaRPr lang="en-US" sz="1400" dirty="0"/>
          </a:p>
        </p:txBody>
      </p:sp>
      <p:pic>
        <p:nvPicPr>
          <p:cNvPr id="6" name="Picture 5" descr="A diagram of energy consumption&#10;&#10;Description automatically generated with low confidence">
            <a:extLst>
              <a:ext uri="{FF2B5EF4-FFF2-40B4-BE49-F238E27FC236}">
                <a16:creationId xmlns:a16="http://schemas.microsoft.com/office/drawing/2014/main" id="{DFB62BC4-6B93-2A69-A879-4E5F39B20E7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42000"/>
                    </a14:imgEffect>
                  </a14:imgLayer>
                </a14:imgProps>
              </a:ext>
              <a:ext uri="{28A0092B-C50C-407E-A947-70E740481C1C}">
                <a14:useLocalDpi xmlns:a14="http://schemas.microsoft.com/office/drawing/2010/main"/>
              </a:ext>
            </a:extLst>
          </a:blip>
          <a:stretch>
            <a:fillRect/>
          </a:stretch>
        </p:blipFill>
        <p:spPr>
          <a:xfrm>
            <a:off x="583923" y="923521"/>
            <a:ext cx="7810322" cy="2255953"/>
          </a:xfrm>
          <a:prstGeom prst="rect">
            <a:avLst/>
          </a:prstGeom>
        </p:spPr>
      </p:pic>
      <p:pic>
        <p:nvPicPr>
          <p:cNvPr id="8" name="Picture 7" descr="A picture containing screenshot, line, diagram&#10;&#10;Description automatically generated">
            <a:extLst>
              <a:ext uri="{FF2B5EF4-FFF2-40B4-BE49-F238E27FC236}">
                <a16:creationId xmlns:a16="http://schemas.microsoft.com/office/drawing/2014/main" id="{2090B7EA-33B6-ED0E-78AD-840A270D126B}"/>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40000"/>
                    </a14:imgEffect>
                  </a14:imgLayer>
                </a14:imgProps>
              </a:ext>
              <a:ext uri="{28A0092B-C50C-407E-A947-70E740481C1C}">
                <a14:useLocalDpi xmlns:a14="http://schemas.microsoft.com/office/drawing/2010/main"/>
              </a:ext>
            </a:extLst>
          </a:blip>
          <a:stretch>
            <a:fillRect/>
          </a:stretch>
        </p:blipFill>
        <p:spPr>
          <a:xfrm>
            <a:off x="522426" y="3266451"/>
            <a:ext cx="7933317" cy="2541365"/>
          </a:xfrm>
          <a:prstGeom prst="rect">
            <a:avLst/>
          </a:prstGeom>
        </p:spPr>
      </p:pic>
      <p:sp>
        <p:nvSpPr>
          <p:cNvPr id="5" name="Content Placeholder 1">
            <a:extLst>
              <a:ext uri="{FF2B5EF4-FFF2-40B4-BE49-F238E27FC236}">
                <a16:creationId xmlns:a16="http://schemas.microsoft.com/office/drawing/2014/main" id="{395DDDB5-26BC-F46F-E957-501E6D41207C}"/>
              </a:ext>
            </a:extLst>
          </p:cNvPr>
          <p:cNvSpPr txBox="1">
            <a:spLocks/>
          </p:cNvSpPr>
          <p:nvPr/>
        </p:nvSpPr>
        <p:spPr bwMode="auto">
          <a:xfrm>
            <a:off x="453426" y="5849087"/>
            <a:ext cx="8712968" cy="91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18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18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GB" sz="1100" b="0" i="0" dirty="0">
                <a:solidFill>
                  <a:srgbClr val="333333"/>
                </a:solidFill>
                <a:effectLst/>
                <a:latin typeface="Arial" panose="020B0604020202020204" pitchFamily="34" charset="0"/>
              </a:rPr>
              <a:t>S. Constantinou, C. Costa, A. Konstantinidis, P. </a:t>
            </a:r>
            <a:r>
              <a:rPr lang="en-GB" sz="1100" b="0" i="0" dirty="0" err="1">
                <a:solidFill>
                  <a:srgbClr val="333333"/>
                </a:solidFill>
                <a:effectLst/>
                <a:latin typeface="Arial" panose="020B0604020202020204" pitchFamily="34" charset="0"/>
              </a:rPr>
              <a:t>Chrysanthis</a:t>
            </a:r>
            <a:r>
              <a:rPr lang="en-GB" sz="1100" b="0" i="0" dirty="0">
                <a:solidFill>
                  <a:srgbClr val="333333"/>
                </a:solidFill>
                <a:effectLst/>
                <a:latin typeface="Arial" panose="020B0604020202020204" pitchFamily="34" charset="0"/>
              </a:rPr>
              <a:t> and D. Zeinalipour-</a:t>
            </a:r>
            <a:r>
              <a:rPr lang="en-GB" sz="1100" b="0" i="0" dirty="0" err="1">
                <a:solidFill>
                  <a:srgbClr val="333333"/>
                </a:solidFill>
                <a:effectLst/>
                <a:latin typeface="Arial" panose="020B0604020202020204" pitchFamily="34" charset="0"/>
              </a:rPr>
              <a:t>Yazti</a:t>
            </a:r>
            <a:r>
              <a:rPr lang="en-GB" sz="1100" b="0" i="0" dirty="0">
                <a:solidFill>
                  <a:srgbClr val="333333"/>
                </a:solidFill>
                <a:effectLst/>
                <a:latin typeface="Arial" panose="020B0604020202020204" pitchFamily="34" charset="0"/>
              </a:rPr>
              <a:t>, "A Sustainable Energy Management Framework for Smart Homes" in </a:t>
            </a:r>
            <a:r>
              <a:rPr lang="en-GB" sz="1100" i="0" dirty="0">
                <a:solidFill>
                  <a:srgbClr val="FF0000"/>
                </a:solidFill>
                <a:effectLst/>
                <a:latin typeface="Arial" panose="020B0604020202020204" pitchFamily="34" charset="0"/>
              </a:rPr>
              <a:t>IEEE Transactions on Sustainable Computing</a:t>
            </a:r>
            <a:r>
              <a:rPr lang="en-GB" sz="1100" b="0" i="0" dirty="0">
                <a:solidFill>
                  <a:srgbClr val="333333"/>
                </a:solidFill>
                <a:effectLst/>
                <a:latin typeface="Arial" panose="020B0604020202020204" pitchFamily="34" charset="0"/>
              </a:rPr>
              <a:t>, vol. , no. 01, pp. 1-12, 5555.</a:t>
            </a:r>
            <a:br>
              <a:rPr lang="en-GB" sz="1100" dirty="0"/>
            </a:br>
            <a:r>
              <a:rPr lang="en-GB" sz="1100" b="0" i="0" dirty="0" err="1">
                <a:solidFill>
                  <a:srgbClr val="333333"/>
                </a:solidFill>
                <a:effectLst/>
                <a:latin typeface="Arial" panose="020B0604020202020204" pitchFamily="34" charset="0"/>
              </a:rPr>
              <a:t>doi</a:t>
            </a:r>
            <a:r>
              <a:rPr lang="en-GB" sz="1100" b="0" i="0" dirty="0">
                <a:solidFill>
                  <a:srgbClr val="333333"/>
                </a:solidFill>
                <a:effectLst/>
                <a:latin typeface="Arial" panose="020B0604020202020204" pitchFamily="34" charset="0"/>
              </a:rPr>
              <a:t>: 10.1109/TSUSC.2024.3396381, </a:t>
            </a:r>
            <a:r>
              <a:rPr lang="en-GB" sz="1100" i="0" dirty="0">
                <a:solidFill>
                  <a:srgbClr val="FF0000"/>
                </a:solidFill>
                <a:effectLst/>
                <a:latin typeface="Arial" panose="020B0604020202020204" pitchFamily="34" charset="0"/>
              </a:rPr>
              <a:t>2024</a:t>
            </a:r>
            <a:endParaRPr lang="en-CY" sz="1600" kern="0" dirty="0">
              <a:solidFill>
                <a:srgbClr val="FF0000"/>
              </a:solidFill>
            </a:endParaRPr>
          </a:p>
        </p:txBody>
      </p:sp>
      <p:sp>
        <p:nvSpPr>
          <p:cNvPr id="7" name="TextBox 6">
            <a:extLst>
              <a:ext uri="{FF2B5EF4-FFF2-40B4-BE49-F238E27FC236}">
                <a16:creationId xmlns:a16="http://schemas.microsoft.com/office/drawing/2014/main" id="{9687991C-4259-7115-0E3B-BD56C638ABEB}"/>
              </a:ext>
            </a:extLst>
          </p:cNvPr>
          <p:cNvSpPr txBox="1"/>
          <p:nvPr/>
        </p:nvSpPr>
        <p:spPr bwMode="auto">
          <a:xfrm>
            <a:off x="583923" y="891246"/>
            <a:ext cx="3772053" cy="276999"/>
          </a:xfrm>
          <a:prstGeom prst="rect">
            <a:avLst/>
          </a:prstGeom>
          <a:noFill/>
          <a:ln>
            <a:noFill/>
          </a:ln>
          <a:extLst>
            <a:ext uri="{FAA26D3D-D897-4be2-8F04-BA451C77F1D7}">
              <ma14:placeholderFlag xmlns:ma14="http://schemas.microsoft.com/office/mac/drawingml/2011/main" xmlns="" val="1"/>
            </a:ext>
          </a:extLst>
        </p:spPr>
        <p:txBody>
          <a:bodyPr wrap="square">
            <a:spAutoFit/>
          </a:bodyPr>
          <a:lstStyle/>
          <a:p>
            <a:pPr lvl="1" algn="ctr"/>
            <a:r>
              <a:rPr lang="en-US" sz="1200" b="0" kern="0" dirty="0"/>
              <a:t>Optimize Comfort Only</a:t>
            </a:r>
            <a:endParaRPr lang="en-US" sz="1200" kern="0" dirty="0">
              <a:solidFill>
                <a:srgbClr val="FF0000"/>
              </a:solidFill>
              <a:sym typeface="Wingdings" pitchFamily="2" charset="2"/>
            </a:endParaRPr>
          </a:p>
        </p:txBody>
      </p:sp>
      <p:sp>
        <p:nvSpPr>
          <p:cNvPr id="12" name="TextBox 11">
            <a:extLst>
              <a:ext uri="{FF2B5EF4-FFF2-40B4-BE49-F238E27FC236}">
                <a16:creationId xmlns:a16="http://schemas.microsoft.com/office/drawing/2014/main" id="{964BBBD7-32E8-5286-31FC-D1CCB9D7687C}"/>
              </a:ext>
            </a:extLst>
          </p:cNvPr>
          <p:cNvSpPr txBox="1"/>
          <p:nvPr/>
        </p:nvSpPr>
        <p:spPr bwMode="auto">
          <a:xfrm>
            <a:off x="486590" y="3338583"/>
            <a:ext cx="3772053" cy="276999"/>
          </a:xfrm>
          <a:prstGeom prst="rect">
            <a:avLst/>
          </a:prstGeom>
          <a:noFill/>
          <a:ln>
            <a:noFill/>
          </a:ln>
          <a:extLst>
            <a:ext uri="{FAA26D3D-D897-4be2-8F04-BA451C77F1D7}">
              <ma14:placeholderFlag xmlns:ma14="http://schemas.microsoft.com/office/mac/drawingml/2011/main" xmlns="" val="1"/>
            </a:ext>
          </a:extLst>
        </p:spPr>
        <p:txBody>
          <a:bodyPr wrap="square">
            <a:spAutoFit/>
          </a:bodyPr>
          <a:lstStyle/>
          <a:p>
            <a:pPr lvl="1" algn="ctr"/>
            <a:r>
              <a:rPr lang="en-US" sz="1200" b="0" kern="0" dirty="0"/>
              <a:t>Optimize Comfort + Emissions</a:t>
            </a:r>
            <a:endParaRPr lang="en-US" sz="1200" kern="0" dirty="0">
              <a:solidFill>
                <a:srgbClr val="FF0000"/>
              </a:solidFill>
              <a:sym typeface="Wingdings" pitchFamily="2" charset="2"/>
            </a:endParaRPr>
          </a:p>
        </p:txBody>
      </p:sp>
      <p:sp>
        <p:nvSpPr>
          <p:cNvPr id="13" name="TextBox 12">
            <a:extLst>
              <a:ext uri="{FF2B5EF4-FFF2-40B4-BE49-F238E27FC236}">
                <a16:creationId xmlns:a16="http://schemas.microsoft.com/office/drawing/2014/main" id="{9A7B2F69-5B5D-2DD4-D00B-52263791CF4D}"/>
              </a:ext>
            </a:extLst>
          </p:cNvPr>
          <p:cNvSpPr txBox="1"/>
          <p:nvPr/>
        </p:nvSpPr>
        <p:spPr bwMode="auto">
          <a:xfrm>
            <a:off x="4276290" y="2918612"/>
            <a:ext cx="3772053" cy="276999"/>
          </a:xfrm>
          <a:prstGeom prst="rect">
            <a:avLst/>
          </a:prstGeom>
          <a:noFill/>
          <a:ln>
            <a:noFill/>
          </a:ln>
          <a:extLst>
            <a:ext uri="{FAA26D3D-D897-4be2-8F04-BA451C77F1D7}">
              <ma14:placeholderFlag xmlns:ma14="http://schemas.microsoft.com/office/mac/drawingml/2011/main" xmlns="" val="1"/>
            </a:ext>
          </a:extLst>
        </p:spPr>
        <p:txBody>
          <a:bodyPr wrap="square">
            <a:spAutoFit/>
          </a:bodyPr>
          <a:lstStyle/>
          <a:p>
            <a:pPr lvl="1" algn="ctr"/>
            <a:r>
              <a:rPr lang="en-US" sz="1200" b="0" kern="0" dirty="0"/>
              <a:t>Optimize Comfort + Emissions</a:t>
            </a:r>
            <a:endParaRPr lang="en-US" sz="1200" kern="0" dirty="0">
              <a:solidFill>
                <a:srgbClr val="FF0000"/>
              </a:solidFill>
              <a:sym typeface="Wingdings" pitchFamily="2" charset="2"/>
            </a:endParaRPr>
          </a:p>
        </p:txBody>
      </p:sp>
    </p:spTree>
    <p:extLst>
      <p:ext uri="{BB962C8B-B14F-4D97-AF65-F5344CB8AC3E}">
        <p14:creationId xmlns:p14="http://schemas.microsoft.com/office/powerpoint/2010/main" val="692090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AE75FDF-2200-B4DB-5300-C3DA06032010}"/>
              </a:ext>
            </a:extLst>
          </p:cNvPr>
          <p:cNvSpPr>
            <a:spLocks noGrp="1"/>
          </p:cNvSpPr>
          <p:nvPr>
            <p:ph idx="1"/>
          </p:nvPr>
        </p:nvSpPr>
        <p:spPr/>
        <p:txBody>
          <a:bodyPr/>
          <a:lstStyle/>
          <a:p>
            <a:r>
              <a:rPr lang="en-CY" dirty="0">
                <a:latin typeface="Arial" panose="020B0604020202020204" pitchFamily="34" charset="0"/>
                <a:cs typeface="Arial" panose="020B0604020202020204" pitchFamily="34" charset="0"/>
              </a:rPr>
              <a:t>GreenCap is our </a:t>
            </a:r>
            <a:r>
              <a:rPr lang="en-CY" b="1" dirty="0">
                <a:solidFill>
                  <a:schemeClr val="accent2"/>
                </a:solidFill>
                <a:latin typeface="Arial" panose="020B0604020202020204" pitchFamily="34" charset="0"/>
                <a:cs typeface="Arial" panose="020B0604020202020204" pitchFamily="34" charset="0"/>
              </a:rPr>
              <a:t>multi-objective</a:t>
            </a:r>
            <a:r>
              <a:rPr lang="en-CY" b="1" dirty="0">
                <a:latin typeface="Arial" panose="020B0604020202020204" pitchFamily="34" charset="0"/>
                <a:cs typeface="Arial" panose="020B0604020202020204" pitchFamily="34" charset="0"/>
              </a:rPr>
              <a:t> Renewable Self-Consumption planning </a:t>
            </a:r>
            <a:r>
              <a:rPr lang="en-CY" dirty="0">
                <a:latin typeface="Arial" panose="020B0604020202020204" pitchFamily="34" charset="0"/>
                <a:cs typeface="Arial" panose="020B0604020202020204" pitchFamily="34" charset="0"/>
              </a:rPr>
              <a:t>algorithm (comfort, emissions) using a </a:t>
            </a:r>
            <a:r>
              <a:rPr lang="en-CY" b="1" dirty="0">
                <a:solidFill>
                  <a:schemeClr val="accent6"/>
                </a:solidFill>
                <a:latin typeface="Arial" panose="020B0604020202020204" pitchFamily="34" charset="0"/>
                <a:cs typeface="Arial" panose="020B0604020202020204" pitchFamily="34" charset="0"/>
              </a:rPr>
              <a:t>Genetic Algorithm </a:t>
            </a:r>
          </a:p>
          <a:p>
            <a:pPr lvl="1"/>
            <a:r>
              <a:rPr lang="en-GB" sz="2000" dirty="0">
                <a:latin typeface="Arial" panose="020B0604020202020204" pitchFamily="34" charset="0"/>
                <a:cs typeface="Arial" panose="020B0604020202020204" pitchFamily="34" charset="0"/>
              </a:rPr>
              <a:t>S</a:t>
            </a:r>
            <a:r>
              <a:rPr lang="en-CY" sz="2000" dirty="0">
                <a:latin typeface="Arial" panose="020B0604020202020204" pitchFamily="34" charset="0"/>
                <a:cs typeface="Arial" panose="020B0604020202020204" pitchFamily="34" charset="0"/>
              </a:rPr>
              <a:t>olutions evolve </a:t>
            </a:r>
            <a:r>
              <a:rPr lang="en-GB" sz="2000" dirty="0">
                <a:latin typeface="Arial" panose="020B0604020202020204" pitchFamily="34" charset="0"/>
                <a:cs typeface="Arial" panose="020B0604020202020204" pitchFamily="34" charset="0"/>
              </a:rPr>
              <a:t>based on </a:t>
            </a:r>
            <a:r>
              <a:rPr lang="en-GB" sz="2000" b="1" dirty="0">
                <a:latin typeface="Arial" panose="020B0604020202020204" pitchFamily="34" charset="0"/>
                <a:cs typeface="Arial" panose="020B0604020202020204" pitchFamily="34" charset="0"/>
              </a:rPr>
              <a:t>natural selection</a:t>
            </a:r>
            <a:r>
              <a:rPr lang="en-GB" sz="2000" b="0" i="0" dirty="0">
                <a:solidFill>
                  <a:srgbClr val="212121"/>
                </a:solidFill>
                <a:effectLst/>
                <a:latin typeface="Arial" panose="020B0604020202020204" pitchFamily="34" charset="0"/>
                <a:cs typeface="Arial" panose="020B0604020202020204" pitchFamily="34" charset="0"/>
              </a:rPr>
              <a:t>, the process driving </a:t>
            </a:r>
            <a:r>
              <a:rPr lang="en-GB" sz="2000" b="1" i="0" dirty="0">
                <a:solidFill>
                  <a:srgbClr val="212121"/>
                </a:solidFill>
                <a:effectLst/>
                <a:latin typeface="Arial" panose="020B0604020202020204" pitchFamily="34" charset="0"/>
                <a:cs typeface="Arial" panose="020B0604020202020204" pitchFamily="34" charset="0"/>
              </a:rPr>
              <a:t>biological evolution (mutation, crossover, selection)</a:t>
            </a:r>
          </a:p>
          <a:p>
            <a:pPr lvl="1"/>
            <a:r>
              <a:rPr lang="en-GB" b="0" i="0" dirty="0">
                <a:solidFill>
                  <a:srgbClr val="212121"/>
                </a:solidFill>
                <a:effectLst/>
                <a:latin typeface="Arial" panose="020B0604020202020204" pitchFamily="34" charset="0"/>
                <a:cs typeface="Arial" panose="020B0604020202020204" pitchFamily="34" charset="0"/>
              </a:rPr>
              <a:t>Over successive generations, the population "evolves" toward an optimal solution.</a:t>
            </a:r>
          </a:p>
          <a:p>
            <a:pPr lvl="2"/>
            <a:endParaRPr lang="en-GB" dirty="0">
              <a:solidFill>
                <a:srgbClr val="212121"/>
              </a:solidFill>
              <a:latin typeface="Arial" panose="020B0604020202020204" pitchFamily="34" charset="0"/>
              <a:cs typeface="Arial" panose="020B0604020202020204" pitchFamily="34" charset="0"/>
            </a:endParaRPr>
          </a:p>
          <a:p>
            <a:pPr lvl="2"/>
            <a:endParaRPr lang="en-GB" dirty="0">
              <a:solidFill>
                <a:srgbClr val="212121"/>
              </a:solidFill>
              <a:latin typeface="Arial" panose="020B0604020202020204" pitchFamily="34" charset="0"/>
              <a:cs typeface="Arial" panose="020B0604020202020204" pitchFamily="34" charset="0"/>
            </a:endParaRPr>
          </a:p>
          <a:p>
            <a:pPr lvl="2"/>
            <a:endParaRPr lang="en-GB" dirty="0">
              <a:solidFill>
                <a:srgbClr val="212121"/>
              </a:solidFill>
              <a:latin typeface="Arial" panose="020B0604020202020204" pitchFamily="34" charset="0"/>
              <a:cs typeface="Arial" panose="020B0604020202020204" pitchFamily="34" charset="0"/>
            </a:endParaRPr>
          </a:p>
          <a:p>
            <a:pPr lvl="2"/>
            <a:endParaRPr lang="en-GB" dirty="0">
              <a:solidFill>
                <a:srgbClr val="212121"/>
              </a:solidFill>
              <a:latin typeface="Arial" panose="020B0604020202020204" pitchFamily="34" charset="0"/>
              <a:cs typeface="Arial" panose="020B0604020202020204" pitchFamily="34" charset="0"/>
            </a:endParaRPr>
          </a:p>
          <a:p>
            <a:pPr lvl="2"/>
            <a:endParaRPr lang="en-GB" dirty="0">
              <a:solidFill>
                <a:srgbClr val="212121"/>
              </a:solidFill>
              <a:latin typeface="Arial" panose="020B0604020202020204" pitchFamily="34" charset="0"/>
              <a:cs typeface="Arial" panose="020B0604020202020204" pitchFamily="34" charset="0"/>
            </a:endParaRPr>
          </a:p>
          <a:p>
            <a:pPr marL="914400" lvl="2" indent="0">
              <a:buNone/>
            </a:pPr>
            <a:endParaRPr lang="en-GB" sz="1100" dirty="0">
              <a:solidFill>
                <a:srgbClr val="212121"/>
              </a:solidFill>
              <a:latin typeface="Arial" panose="020B0604020202020204" pitchFamily="34" charset="0"/>
              <a:cs typeface="Arial" panose="020B0604020202020204" pitchFamily="34" charset="0"/>
            </a:endParaRPr>
          </a:p>
          <a:p>
            <a:pPr lvl="2"/>
            <a:r>
              <a:rPr lang="en-GB" dirty="0">
                <a:solidFill>
                  <a:srgbClr val="212121"/>
                </a:solidFill>
                <a:latin typeface="Arial" panose="020B0604020202020204" pitchFamily="34" charset="0"/>
                <a:cs typeface="Arial" panose="020B0604020202020204" pitchFamily="34" charset="0"/>
              </a:rPr>
              <a:t>Greencap+ uses a </a:t>
            </a:r>
            <a:r>
              <a:rPr lang="en-GB" b="1" dirty="0">
                <a:solidFill>
                  <a:schemeClr val="accent2"/>
                </a:solidFill>
                <a:latin typeface="Arial" panose="020B0604020202020204" pitchFamily="34" charset="0"/>
                <a:cs typeface="Arial" panose="020B0604020202020204" pitchFamily="34" charset="0"/>
              </a:rPr>
              <a:t>Memetic Algorithm</a:t>
            </a:r>
            <a:r>
              <a:rPr lang="en-GB" dirty="0">
                <a:solidFill>
                  <a:srgbClr val="212121"/>
                </a:solidFill>
                <a:latin typeface="Arial" panose="020B0604020202020204" pitchFamily="34" charset="0"/>
                <a:cs typeface="Arial" panose="020B0604020202020204" pitchFamily="34" charset="0"/>
              </a:rPr>
              <a:t>, i.e., an evolutionary algorithm that use </a:t>
            </a:r>
            <a:r>
              <a:rPr lang="en-GB" b="1" u="sng" dirty="0">
                <a:solidFill>
                  <a:srgbClr val="212121"/>
                </a:solidFill>
                <a:latin typeface="Arial" panose="020B0604020202020204" pitchFamily="34" charset="0"/>
                <a:cs typeface="Arial" panose="020B0604020202020204" pitchFamily="34" charset="0"/>
              </a:rPr>
              <a:t>local search heuristics </a:t>
            </a:r>
            <a:r>
              <a:rPr lang="en-GB" dirty="0">
                <a:solidFill>
                  <a:srgbClr val="212121"/>
                </a:solidFill>
                <a:latin typeface="Arial" panose="020B0604020202020204" pitchFamily="34" charset="0"/>
                <a:cs typeface="Arial" panose="020B0604020202020204" pitchFamily="34" charset="0"/>
              </a:rPr>
              <a:t>to </a:t>
            </a:r>
            <a:r>
              <a:rPr lang="en-GB" b="1" dirty="0">
                <a:solidFill>
                  <a:srgbClr val="212121"/>
                </a:solidFill>
                <a:latin typeface="Arial" panose="020B0604020202020204" pitchFamily="34" charset="0"/>
                <a:cs typeface="Arial" panose="020B0604020202020204" pitchFamily="34" charset="0"/>
              </a:rPr>
              <a:t>refine solutions</a:t>
            </a:r>
            <a:r>
              <a:rPr lang="en-GB" dirty="0">
                <a:solidFill>
                  <a:srgbClr val="212121"/>
                </a:solidFill>
                <a:latin typeface="Arial" panose="020B0604020202020204" pitchFamily="34" charset="0"/>
                <a:cs typeface="Arial" panose="020B0604020202020204" pitchFamily="34" charset="0"/>
              </a:rPr>
              <a:t>. </a:t>
            </a:r>
            <a:endParaRPr lang="en-CY" dirty="0">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207F4597-BB6D-E304-6C9D-4E70EE4069CD}"/>
              </a:ext>
            </a:extLst>
          </p:cNvPr>
          <p:cNvSpPr>
            <a:spLocks noGrp="1"/>
          </p:cNvSpPr>
          <p:nvPr>
            <p:ph type="title"/>
          </p:nvPr>
        </p:nvSpPr>
        <p:spPr/>
        <p:txBody>
          <a:bodyPr/>
          <a:lstStyle/>
          <a:p>
            <a:r>
              <a:rPr lang="en-CY" dirty="0"/>
              <a:t>Greencap</a:t>
            </a:r>
          </a:p>
        </p:txBody>
      </p:sp>
      <p:pic>
        <p:nvPicPr>
          <p:cNvPr id="4" name="Picture 3">
            <a:extLst>
              <a:ext uri="{FF2B5EF4-FFF2-40B4-BE49-F238E27FC236}">
                <a16:creationId xmlns:a16="http://schemas.microsoft.com/office/drawing/2014/main" id="{FA56B55D-153B-C67B-0052-17CC9D58092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83568" y="3717032"/>
            <a:ext cx="3045044" cy="2088232"/>
          </a:xfrm>
          <a:prstGeom prst="rect">
            <a:avLst/>
          </a:prstGeom>
        </p:spPr>
      </p:pic>
      <p:grpSp>
        <p:nvGrpSpPr>
          <p:cNvPr id="20" name="Group 19">
            <a:extLst>
              <a:ext uri="{FF2B5EF4-FFF2-40B4-BE49-F238E27FC236}">
                <a16:creationId xmlns:a16="http://schemas.microsoft.com/office/drawing/2014/main" id="{96161784-6DCC-8791-E275-91C934AB10EC}"/>
              </a:ext>
            </a:extLst>
          </p:cNvPr>
          <p:cNvGrpSpPr/>
          <p:nvPr/>
        </p:nvGrpSpPr>
        <p:grpSpPr>
          <a:xfrm>
            <a:off x="3447482" y="3861246"/>
            <a:ext cx="2374994" cy="1101638"/>
            <a:chOff x="3303466" y="3933254"/>
            <a:chExt cx="2374994" cy="1101638"/>
          </a:xfrm>
        </p:grpSpPr>
        <p:pic>
          <p:nvPicPr>
            <p:cNvPr id="6" name="Picture 5">
              <a:extLst>
                <a:ext uri="{FF2B5EF4-FFF2-40B4-BE49-F238E27FC236}">
                  <a16:creationId xmlns:a16="http://schemas.microsoft.com/office/drawing/2014/main" id="{02E8987F-7B0E-90D7-4C17-3B72F6EC086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23368" y="3933254"/>
              <a:ext cx="1655092" cy="1101638"/>
            </a:xfrm>
            <a:prstGeom prst="rect">
              <a:avLst/>
            </a:prstGeom>
          </p:spPr>
        </p:pic>
        <p:sp>
          <p:nvSpPr>
            <p:cNvPr id="10" name="Arrow: Striped Right 14">
              <a:extLst>
                <a:ext uri="{FF2B5EF4-FFF2-40B4-BE49-F238E27FC236}">
                  <a16:creationId xmlns:a16="http://schemas.microsoft.com/office/drawing/2014/main" id="{1927C53C-6EFC-82B3-BAA3-C81D16456CB7}"/>
                </a:ext>
              </a:extLst>
            </p:cNvPr>
            <p:cNvSpPr/>
            <p:nvPr/>
          </p:nvSpPr>
          <p:spPr bwMode="auto">
            <a:xfrm>
              <a:off x="3385898" y="4235354"/>
              <a:ext cx="633412" cy="300084"/>
            </a:xfrm>
            <a:prstGeom prst="stripedRightArrow">
              <a:avLst/>
            </a:prstGeom>
            <a:solidFill>
              <a:schemeClr val="accent1"/>
            </a:solidFill>
            <a:ln w="38100" cap="flat" cmpd="sng" algn="ctr">
              <a:solidFill>
                <a:schemeClr val="tx1"/>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a:endParaRPr lang="en-US" sz="1800" b="0" dirty="0"/>
            </a:p>
          </p:txBody>
        </p:sp>
        <p:sp>
          <p:nvSpPr>
            <p:cNvPr id="13" name="TextBox 12">
              <a:extLst>
                <a:ext uri="{FF2B5EF4-FFF2-40B4-BE49-F238E27FC236}">
                  <a16:creationId xmlns:a16="http://schemas.microsoft.com/office/drawing/2014/main" id="{7C1C1F88-4749-6E41-B519-4B39725F18CA}"/>
                </a:ext>
              </a:extLst>
            </p:cNvPr>
            <p:cNvSpPr txBox="1"/>
            <p:nvPr/>
          </p:nvSpPr>
          <p:spPr bwMode="auto">
            <a:xfrm>
              <a:off x="3303466" y="3968700"/>
              <a:ext cx="735050" cy="230832"/>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spAutoFit/>
            </a:bodyPr>
            <a:lstStyle/>
            <a:p>
              <a:pPr algn="l"/>
              <a:r>
                <a:rPr lang="en-CY" sz="900" kern="0" dirty="0">
                  <a:solidFill>
                    <a:srgbClr val="FF0000"/>
                  </a:solidFill>
                </a:rPr>
                <a:t>crossover</a:t>
              </a:r>
            </a:p>
          </p:txBody>
        </p:sp>
      </p:grpSp>
      <p:grpSp>
        <p:nvGrpSpPr>
          <p:cNvPr id="21" name="Group 20">
            <a:extLst>
              <a:ext uri="{FF2B5EF4-FFF2-40B4-BE49-F238E27FC236}">
                <a16:creationId xmlns:a16="http://schemas.microsoft.com/office/drawing/2014/main" id="{C68BB1DB-B5D4-4501-B032-EE3345E33095}"/>
              </a:ext>
            </a:extLst>
          </p:cNvPr>
          <p:cNvGrpSpPr/>
          <p:nvPr/>
        </p:nvGrpSpPr>
        <p:grpSpPr>
          <a:xfrm>
            <a:off x="5851992" y="3918130"/>
            <a:ext cx="2760097" cy="1322103"/>
            <a:chOff x="5707976" y="3990138"/>
            <a:chExt cx="2760097" cy="1322103"/>
          </a:xfrm>
        </p:grpSpPr>
        <p:pic>
          <p:nvPicPr>
            <p:cNvPr id="8" name="Picture 7">
              <a:extLst>
                <a:ext uri="{FF2B5EF4-FFF2-40B4-BE49-F238E27FC236}">
                  <a16:creationId xmlns:a16="http://schemas.microsoft.com/office/drawing/2014/main" id="{ABC10877-1478-D620-494F-A0F18925190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12067" y="3990138"/>
              <a:ext cx="2056006" cy="1322103"/>
            </a:xfrm>
            <a:prstGeom prst="rect">
              <a:avLst/>
            </a:prstGeom>
          </p:spPr>
        </p:pic>
        <p:sp>
          <p:nvSpPr>
            <p:cNvPr id="11" name="Arrow: Striped Right 14">
              <a:extLst>
                <a:ext uri="{FF2B5EF4-FFF2-40B4-BE49-F238E27FC236}">
                  <a16:creationId xmlns:a16="http://schemas.microsoft.com/office/drawing/2014/main" id="{92408FA1-9A92-97B3-AB08-260B46F0DD33}"/>
                </a:ext>
              </a:extLst>
            </p:cNvPr>
            <p:cNvSpPr/>
            <p:nvPr/>
          </p:nvSpPr>
          <p:spPr bwMode="auto">
            <a:xfrm>
              <a:off x="5707976" y="4235354"/>
              <a:ext cx="540842" cy="300084"/>
            </a:xfrm>
            <a:prstGeom prst="stripedRightArrow">
              <a:avLst/>
            </a:prstGeom>
            <a:solidFill>
              <a:schemeClr val="accent1"/>
            </a:solidFill>
            <a:ln w="38100" cap="flat" cmpd="sng" algn="ctr">
              <a:solidFill>
                <a:schemeClr val="tx1"/>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a:endParaRPr lang="en-US" sz="1800" b="0" dirty="0"/>
            </a:p>
          </p:txBody>
        </p:sp>
        <p:sp>
          <p:nvSpPr>
            <p:cNvPr id="14" name="TextBox 13">
              <a:extLst>
                <a:ext uri="{FF2B5EF4-FFF2-40B4-BE49-F238E27FC236}">
                  <a16:creationId xmlns:a16="http://schemas.microsoft.com/office/drawing/2014/main" id="{DC3BB05C-ABD6-EF5A-113F-D09583010D72}"/>
                </a:ext>
              </a:extLst>
            </p:cNvPr>
            <p:cNvSpPr txBox="1"/>
            <p:nvPr/>
          </p:nvSpPr>
          <p:spPr bwMode="auto">
            <a:xfrm>
              <a:off x="5790657" y="3990138"/>
              <a:ext cx="735050" cy="230832"/>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spAutoFit/>
            </a:bodyPr>
            <a:lstStyle/>
            <a:p>
              <a:pPr algn="l"/>
              <a:r>
                <a:rPr lang="en-CY" sz="900" kern="0" dirty="0">
                  <a:solidFill>
                    <a:srgbClr val="FF0000"/>
                  </a:solidFill>
                </a:rPr>
                <a:t>mutation</a:t>
              </a:r>
            </a:p>
          </p:txBody>
        </p:sp>
      </p:grpSp>
      <p:grpSp>
        <p:nvGrpSpPr>
          <p:cNvPr id="22" name="Group 21">
            <a:extLst>
              <a:ext uri="{FF2B5EF4-FFF2-40B4-BE49-F238E27FC236}">
                <a16:creationId xmlns:a16="http://schemas.microsoft.com/office/drawing/2014/main" id="{C89DA497-4218-CCF9-1D78-884ABD3E8A68}"/>
              </a:ext>
            </a:extLst>
          </p:cNvPr>
          <p:cNvGrpSpPr/>
          <p:nvPr/>
        </p:nvGrpSpPr>
        <p:grpSpPr>
          <a:xfrm>
            <a:off x="6299805" y="4766349"/>
            <a:ext cx="2024196" cy="296578"/>
            <a:chOff x="6155789" y="4838357"/>
            <a:chExt cx="2024196" cy="296578"/>
          </a:xfrm>
        </p:grpSpPr>
        <p:sp>
          <p:nvSpPr>
            <p:cNvPr id="15" name="TextBox 14">
              <a:extLst>
                <a:ext uri="{FF2B5EF4-FFF2-40B4-BE49-F238E27FC236}">
                  <a16:creationId xmlns:a16="http://schemas.microsoft.com/office/drawing/2014/main" id="{E61FC505-D96A-896F-2AD2-6CCA23376C00}"/>
                </a:ext>
              </a:extLst>
            </p:cNvPr>
            <p:cNvSpPr txBox="1"/>
            <p:nvPr/>
          </p:nvSpPr>
          <p:spPr bwMode="auto">
            <a:xfrm>
              <a:off x="6155789" y="4904103"/>
              <a:ext cx="735050" cy="230832"/>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spAutoFit/>
            </a:bodyPr>
            <a:lstStyle/>
            <a:p>
              <a:pPr algn="l"/>
              <a:r>
                <a:rPr lang="en-CY" sz="900" kern="0" dirty="0">
                  <a:solidFill>
                    <a:srgbClr val="FF0000"/>
                  </a:solidFill>
                </a:rPr>
                <a:t>selection</a:t>
              </a:r>
            </a:p>
          </p:txBody>
        </p:sp>
        <p:sp>
          <p:nvSpPr>
            <p:cNvPr id="16" name="TextBox 15">
              <a:extLst>
                <a:ext uri="{FF2B5EF4-FFF2-40B4-BE49-F238E27FC236}">
                  <a16:creationId xmlns:a16="http://schemas.microsoft.com/office/drawing/2014/main" id="{BCF81F95-A24B-874A-D57C-5A0D5FCCE533}"/>
                </a:ext>
              </a:extLst>
            </p:cNvPr>
            <p:cNvSpPr txBox="1"/>
            <p:nvPr/>
          </p:nvSpPr>
          <p:spPr bwMode="auto">
            <a:xfrm>
              <a:off x="7052660" y="4884710"/>
              <a:ext cx="268813" cy="230832"/>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spAutoFit/>
            </a:bodyPr>
            <a:lstStyle/>
            <a:p>
              <a:pPr algn="l"/>
              <a:r>
                <a:rPr lang="en-CY" sz="900" b="0" kern="0" dirty="0">
                  <a:solidFill>
                    <a:srgbClr val="FF0000"/>
                  </a:solidFill>
                </a:rPr>
                <a:t>X</a:t>
              </a:r>
            </a:p>
          </p:txBody>
        </p:sp>
        <p:sp>
          <p:nvSpPr>
            <p:cNvPr id="17" name="TextBox 16">
              <a:extLst>
                <a:ext uri="{FF2B5EF4-FFF2-40B4-BE49-F238E27FC236}">
                  <a16:creationId xmlns:a16="http://schemas.microsoft.com/office/drawing/2014/main" id="{2706917E-C7FF-ED5D-C51F-E4C82B2F09A0}"/>
                </a:ext>
              </a:extLst>
            </p:cNvPr>
            <p:cNvSpPr txBox="1"/>
            <p:nvPr/>
          </p:nvSpPr>
          <p:spPr bwMode="auto">
            <a:xfrm>
              <a:off x="7911172" y="4838357"/>
              <a:ext cx="268813" cy="230832"/>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spAutoFit/>
            </a:bodyPr>
            <a:lstStyle/>
            <a:p>
              <a:pPr algn="l"/>
              <a:r>
                <a:rPr lang="en-CY" sz="900" b="0" kern="0" dirty="0">
                  <a:solidFill>
                    <a:srgbClr val="FF0000"/>
                  </a:solidFill>
                </a:rPr>
                <a:t>X</a:t>
              </a:r>
            </a:p>
          </p:txBody>
        </p:sp>
      </p:grpSp>
      <p:pic>
        <p:nvPicPr>
          <p:cNvPr id="5" name="Picture 4">
            <a:extLst>
              <a:ext uri="{FF2B5EF4-FFF2-40B4-BE49-F238E27FC236}">
                <a16:creationId xmlns:a16="http://schemas.microsoft.com/office/drawing/2014/main" id="{C48386F5-EB21-459F-D088-59246B5E7DEC}"/>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sharpenSoften amount="21000"/>
                    </a14:imgEffect>
                  </a14:imgLayer>
                </a14:imgProps>
              </a:ext>
              <a:ext uri="{28A0092B-C50C-407E-A947-70E740481C1C}">
                <a14:useLocalDpi xmlns:a14="http://schemas.microsoft.com/office/drawing/2010/main"/>
              </a:ext>
            </a:extLst>
          </a:blip>
          <a:srcRect/>
          <a:stretch/>
        </p:blipFill>
        <p:spPr>
          <a:xfrm>
            <a:off x="531911" y="3681666"/>
            <a:ext cx="8080178" cy="2088231"/>
          </a:xfrm>
          <a:prstGeom prst="rect">
            <a:avLst/>
          </a:prstGeom>
        </p:spPr>
      </p:pic>
    </p:spTree>
    <p:extLst>
      <p:ext uri="{BB962C8B-B14F-4D97-AF65-F5344CB8AC3E}">
        <p14:creationId xmlns:p14="http://schemas.microsoft.com/office/powerpoint/2010/main" val="3296541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additive="base">
                                        <p:cTn id="33" dur="500" fill="hold"/>
                                        <p:tgtEl>
                                          <p:spTgt spid="5"/>
                                        </p:tgtEl>
                                        <p:attrNameLst>
                                          <p:attrName>ppt_x</p:attrName>
                                        </p:attrNameLst>
                                      </p:cBhvr>
                                      <p:tavLst>
                                        <p:tav tm="0">
                                          <p:val>
                                            <p:strVal val="#ppt_x"/>
                                          </p:val>
                                        </p:tav>
                                        <p:tav tm="100000">
                                          <p:val>
                                            <p:strVal val="#ppt_x"/>
                                          </p:val>
                                        </p:tav>
                                      </p:tavLst>
                                    </p:anim>
                                    <p:anim calcmode="lin" valueType="num">
                                      <p:cBhvr additive="base">
                                        <p:cTn id="3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9">
            <a:extLst>
              <a:ext uri="{FF2B5EF4-FFF2-40B4-BE49-F238E27FC236}">
                <a16:creationId xmlns:a16="http://schemas.microsoft.com/office/drawing/2014/main" id="{2C0004C0-2063-41A0-8C97-192ADFDCC1AC}"/>
              </a:ext>
            </a:extLst>
          </p:cNvPr>
          <p:cNvPicPr/>
          <p:nvPr/>
        </p:nvPicPr>
        <p:blipFill rotWithShape="1">
          <a:blip r:embed="rId3" cstate="hqprint">
            <a:extLst>
              <a:ext uri="{28A0092B-C50C-407E-A947-70E740481C1C}">
                <a14:useLocalDpi xmlns:a14="http://schemas.microsoft.com/office/drawing/2010/main"/>
              </a:ext>
            </a:extLst>
          </a:blip>
          <a:srcRect/>
          <a:stretch/>
        </p:blipFill>
        <p:spPr>
          <a:xfrm>
            <a:off x="5004048" y="2493396"/>
            <a:ext cx="4104454" cy="3756385"/>
          </a:xfrm>
          <a:prstGeom prst="rect">
            <a:avLst/>
          </a:prstGeom>
          <a:ln>
            <a:noFill/>
          </a:ln>
        </p:spPr>
      </p:pic>
      <p:cxnSp>
        <p:nvCxnSpPr>
          <p:cNvPr id="21" name="Straight Arrow Connector 20">
            <a:extLst>
              <a:ext uri="{FF2B5EF4-FFF2-40B4-BE49-F238E27FC236}">
                <a16:creationId xmlns:a16="http://schemas.microsoft.com/office/drawing/2014/main" id="{C42DAC71-7CAD-425D-9E49-46E5ECE0D196}"/>
              </a:ext>
            </a:extLst>
          </p:cNvPr>
          <p:cNvCxnSpPr>
            <a:cxnSpLocks/>
          </p:cNvCxnSpPr>
          <p:nvPr/>
        </p:nvCxnSpPr>
        <p:spPr>
          <a:xfrm flipH="1">
            <a:off x="5866949" y="5441726"/>
            <a:ext cx="345243" cy="683231"/>
          </a:xfrm>
          <a:prstGeom prst="straightConnector1">
            <a:avLst/>
          </a:prstGeom>
          <a:noFill/>
          <a:ln w="38100" cap="flat" cmpd="sng" algn="ctr">
            <a:solidFill>
              <a:srgbClr val="FF0000"/>
            </a:solidFill>
            <a:prstDash val="solid"/>
            <a:miter/>
            <a:tailEnd type="triangle"/>
          </a:ln>
          <a:effectLst/>
        </p:spPr>
      </p:cxnSp>
      <p:sp>
        <p:nvSpPr>
          <p:cNvPr id="23" name="Rectangle 22">
            <a:extLst>
              <a:ext uri="{FF2B5EF4-FFF2-40B4-BE49-F238E27FC236}">
                <a16:creationId xmlns:a16="http://schemas.microsoft.com/office/drawing/2014/main" id="{8573D19E-501E-4B51-8236-9F02B4B4E814}"/>
              </a:ext>
            </a:extLst>
          </p:cNvPr>
          <p:cNvSpPr/>
          <p:nvPr/>
        </p:nvSpPr>
        <p:spPr>
          <a:xfrm>
            <a:off x="6025286" y="4126245"/>
            <a:ext cx="2143980" cy="411654"/>
          </a:xfrm>
          <a:prstGeom prst="rect">
            <a:avLst/>
          </a:prstGeom>
          <a:solidFill>
            <a:schemeClr val="bg1"/>
          </a:solidFill>
          <a:ln w="25400" cap="flat" cmpd="sng" algn="ctr">
            <a:solidFill>
              <a:srgbClr val="FF0000"/>
            </a:solidFill>
            <a:prstDash val="solid"/>
            <a:miter/>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i="0" u="none" strike="noStrike" kern="0" cap="none" spc="0" normalizeH="0" baseline="0" noProof="0" dirty="0">
                <a:ln>
                  <a:noFill/>
                </a:ln>
                <a:solidFill>
                  <a:srgbClr val="FF0000"/>
                </a:solidFill>
                <a:effectLst/>
                <a:uLnTx/>
                <a:uFillTx/>
                <a:latin typeface="Arial"/>
              </a:rPr>
              <a:t>   </a:t>
            </a:r>
            <a:r>
              <a:rPr kumimoji="0" lang="en-US" sz="1400" b="0" i="0" u="none" strike="noStrike" kern="0" cap="none" spc="0" normalizeH="0" baseline="0" noProof="0" dirty="0">
                <a:ln>
                  <a:noFill/>
                </a:ln>
                <a:solidFill>
                  <a:srgbClr val="FF0000"/>
                </a:solidFill>
                <a:effectLst/>
                <a:uLnTx/>
                <a:uFillTx/>
                <a:latin typeface="Arial"/>
              </a:rPr>
              <a:t>(1%</a:t>
            </a:r>
            <a:r>
              <a:rPr kumimoji="0" lang="en-US" sz="1400" b="0" i="0" u="none" strike="noStrike" kern="0" cap="none" spc="0" normalizeH="0" noProof="0" dirty="0">
                <a:ln>
                  <a:noFill/>
                </a:ln>
                <a:solidFill>
                  <a:srgbClr val="FF0000"/>
                </a:solidFill>
                <a:effectLst/>
                <a:uLnTx/>
                <a:uFillTx/>
                <a:latin typeface="Arial"/>
              </a:rPr>
              <a:t> Cloud, 1% Net) – next slide</a:t>
            </a:r>
            <a:endParaRPr kumimoji="0" lang="en-US" sz="1400" b="0" i="0" u="none" strike="noStrike" kern="0" cap="none" spc="0" normalizeH="0" baseline="0" noProof="0" dirty="0">
              <a:ln>
                <a:noFill/>
              </a:ln>
              <a:solidFill>
                <a:srgbClr val="FF0000"/>
              </a:solidFill>
              <a:effectLst/>
              <a:uLnTx/>
              <a:uFillTx/>
              <a:latin typeface="Arial"/>
            </a:endParaRPr>
          </a:p>
        </p:txBody>
      </p:sp>
      <p:cxnSp>
        <p:nvCxnSpPr>
          <p:cNvPr id="24" name="Straight Arrow Connector 23">
            <a:extLst>
              <a:ext uri="{FF2B5EF4-FFF2-40B4-BE49-F238E27FC236}">
                <a16:creationId xmlns:a16="http://schemas.microsoft.com/office/drawing/2014/main" id="{27B244CE-178E-474E-BFA9-2BD977EC3113}"/>
              </a:ext>
            </a:extLst>
          </p:cNvPr>
          <p:cNvCxnSpPr>
            <a:cxnSpLocks/>
          </p:cNvCxnSpPr>
          <p:nvPr/>
        </p:nvCxnSpPr>
        <p:spPr>
          <a:xfrm flipH="1">
            <a:off x="4822054" y="5216463"/>
            <a:ext cx="781826" cy="850978"/>
          </a:xfrm>
          <a:prstGeom prst="straightConnector1">
            <a:avLst/>
          </a:prstGeom>
          <a:noFill/>
          <a:ln w="38100" cap="flat" cmpd="sng" algn="ctr">
            <a:solidFill>
              <a:srgbClr val="FF0000"/>
            </a:solidFill>
            <a:prstDash val="solid"/>
            <a:miter/>
            <a:tailEnd type="triangle"/>
          </a:ln>
          <a:effectLst/>
        </p:spPr>
      </p:cxnSp>
      <p:sp>
        <p:nvSpPr>
          <p:cNvPr id="25" name="TextBox 24">
            <a:extLst>
              <a:ext uri="{FF2B5EF4-FFF2-40B4-BE49-F238E27FC236}">
                <a16:creationId xmlns:a16="http://schemas.microsoft.com/office/drawing/2014/main" id="{92824BB4-BB7B-4E91-B517-2A7EB43936A7}"/>
              </a:ext>
            </a:extLst>
          </p:cNvPr>
          <p:cNvSpPr txBox="1"/>
          <p:nvPr/>
        </p:nvSpPr>
        <p:spPr>
          <a:xfrm>
            <a:off x="3540121" y="6077898"/>
            <a:ext cx="2063758" cy="993618"/>
          </a:xfrm>
          <a:prstGeom prst="rect">
            <a:avLst/>
          </a:prstGeom>
          <a:noFill/>
        </p:spPr>
        <p:txBody>
          <a:bodyPr wrap="square" rtlCol="0">
            <a:spAutoFit/>
          </a:bodyPr>
          <a:lstStyle/>
          <a:p>
            <a:pPr fontAlgn="auto">
              <a:spcBef>
                <a:spcPts val="0"/>
              </a:spcBef>
              <a:spcAft>
                <a:spcPts val="0"/>
              </a:spcAft>
            </a:pPr>
            <a:r>
              <a:rPr lang="en-US" sz="1800" b="0" dirty="0">
                <a:solidFill>
                  <a:srgbClr val="FF0000"/>
                </a:solidFill>
                <a:latin typeface="Arial"/>
              </a:rPr>
              <a:t>10.5% ICE Cars</a:t>
            </a:r>
          </a:p>
        </p:txBody>
      </p:sp>
      <p:sp>
        <p:nvSpPr>
          <p:cNvPr id="2" name="Title 1">
            <a:extLst>
              <a:ext uri="{FF2B5EF4-FFF2-40B4-BE49-F238E27FC236}">
                <a16:creationId xmlns:a16="http://schemas.microsoft.com/office/drawing/2014/main" id="{1E323EE5-48C5-4457-8DA1-767DF62E5E75}"/>
              </a:ext>
            </a:extLst>
          </p:cNvPr>
          <p:cNvSpPr>
            <a:spLocks noGrp="1"/>
          </p:cNvSpPr>
          <p:nvPr>
            <p:ph type="title"/>
          </p:nvPr>
        </p:nvSpPr>
        <p:spPr/>
        <p:txBody>
          <a:bodyPr/>
          <a:lstStyle/>
          <a:p>
            <a:r>
              <a:rPr lang="en-US" sz="4000" dirty="0"/>
              <a:t>CO2 - Global Warming Culprit</a:t>
            </a:r>
          </a:p>
        </p:txBody>
      </p:sp>
      <p:sp>
        <p:nvSpPr>
          <p:cNvPr id="15" name="CustomShape 1">
            <a:extLst>
              <a:ext uri="{FF2B5EF4-FFF2-40B4-BE49-F238E27FC236}">
                <a16:creationId xmlns:a16="http://schemas.microsoft.com/office/drawing/2014/main" id="{87592E89-2A40-41B4-A560-5B40C6E8D80F}"/>
              </a:ext>
            </a:extLst>
          </p:cNvPr>
          <p:cNvSpPr/>
          <p:nvPr/>
        </p:nvSpPr>
        <p:spPr>
          <a:xfrm>
            <a:off x="251520" y="980728"/>
            <a:ext cx="5064328" cy="4578120"/>
          </a:xfrm>
          <a:prstGeom prst="rect">
            <a:avLst/>
          </a:prstGeom>
          <a:noFill/>
          <a:ln>
            <a:noFill/>
          </a:ln>
          <a:effectLst/>
        </p:spPr>
        <p:txBody>
          <a:bodyPr>
            <a:noAutofit/>
          </a:bodyPr>
          <a:lstStyle/>
          <a:p>
            <a:pPr marL="360" marR="0" lvl="0" defTabSz="914400" eaLnBrk="1" fontAlgn="auto" latinLnBrk="0" hangingPunct="1">
              <a:lnSpc>
                <a:spcPct val="100000"/>
              </a:lnSpc>
              <a:spcBef>
                <a:spcPts val="479"/>
              </a:spcBef>
              <a:spcAft>
                <a:spcPts val="0"/>
              </a:spcAft>
              <a:buClr>
                <a:srgbClr val="000000"/>
              </a:buClr>
              <a:buSzTx/>
              <a:tabLst/>
              <a:defRPr/>
            </a:pPr>
            <a:r>
              <a:rPr kumimoji="0" lang="en-US" sz="2400" b="0" i="1" u="none" strike="noStrike" kern="0" cap="none" spc="-1" normalizeH="0" baseline="0" noProof="0" dirty="0">
                <a:ln>
                  <a:noFill/>
                </a:ln>
                <a:solidFill>
                  <a:srgbClr val="000000"/>
                </a:solidFill>
                <a:effectLst/>
                <a:uLnTx/>
                <a:uFillTx/>
                <a:latin typeface="Arial"/>
                <a:ea typeface="ＭＳ Ｐゴシック"/>
              </a:rPr>
              <a:t>Why do we have Global Warming?</a:t>
            </a:r>
            <a:endParaRPr lang="en-US" sz="2400" b="0" i="1" kern="0" spc="-1" dirty="0">
              <a:solidFill>
                <a:srgbClr val="000000"/>
              </a:solidFill>
              <a:latin typeface="Arial"/>
              <a:ea typeface="ＭＳ Ｐゴシック"/>
            </a:endParaRPr>
          </a:p>
          <a:p>
            <a:pPr marL="343260" indent="-342900" fontAlgn="auto">
              <a:spcBef>
                <a:spcPts val="479"/>
              </a:spcBef>
              <a:spcAft>
                <a:spcPts val="0"/>
              </a:spcAft>
              <a:buClr>
                <a:srgbClr val="000000"/>
              </a:buClr>
              <a:buFont typeface="Arial" panose="020B0604020202020204" pitchFamily="34" charset="0"/>
              <a:buChar char="•"/>
              <a:defRPr/>
            </a:pPr>
            <a:r>
              <a:rPr kumimoji="0" lang="en-US" sz="2400" b="0" i="0" u="none" strike="noStrike" kern="0" cap="none" spc="-1" normalizeH="0" baseline="0" noProof="0" dirty="0">
                <a:ln>
                  <a:noFill/>
                </a:ln>
                <a:solidFill>
                  <a:srgbClr val="000000"/>
                </a:solidFill>
                <a:effectLst/>
                <a:uLnTx/>
                <a:uFillTx/>
                <a:latin typeface="Arial"/>
                <a:ea typeface="ＭＳ Ｐゴシック"/>
              </a:rPr>
              <a:t>Current </a:t>
            </a:r>
            <a:r>
              <a:rPr kumimoji="0" lang="en-US" sz="2400" i="0" u="none" strike="noStrike" kern="0" cap="none" spc="-1" normalizeH="0" baseline="0" noProof="0" dirty="0">
                <a:ln>
                  <a:noFill/>
                </a:ln>
                <a:solidFill>
                  <a:srgbClr val="000000"/>
                </a:solidFill>
                <a:effectLst/>
                <a:uLnTx/>
                <a:uFillTx/>
                <a:latin typeface="Arial"/>
                <a:ea typeface="ＭＳ Ｐゴシック"/>
              </a:rPr>
              <a:t>Human activity </a:t>
            </a:r>
            <a:r>
              <a:rPr kumimoji="0" lang="en-US" sz="2400" b="0" i="0" u="none" strike="noStrike" kern="0" cap="none" spc="-1" normalizeH="0" baseline="0" noProof="0" dirty="0">
                <a:ln>
                  <a:noFill/>
                </a:ln>
                <a:solidFill>
                  <a:srgbClr val="000000"/>
                </a:solidFill>
                <a:effectLst/>
                <a:uLnTx/>
                <a:uFillTx/>
                <a:latin typeface="Arial"/>
                <a:ea typeface="ＭＳ Ｐゴシック"/>
              </a:rPr>
              <a:t>(burning of fossil</a:t>
            </a:r>
            <a:r>
              <a:rPr kumimoji="0" lang="en-US" sz="2400" b="0" i="0" u="none" strike="noStrike" kern="0" cap="none" spc="-1" normalizeH="0" noProof="0" dirty="0">
                <a:ln>
                  <a:noFill/>
                </a:ln>
                <a:solidFill>
                  <a:srgbClr val="000000"/>
                </a:solidFill>
                <a:effectLst/>
                <a:uLnTx/>
                <a:uFillTx/>
                <a:latin typeface="Arial"/>
                <a:ea typeface="ＭＳ Ｐゴシック"/>
              </a:rPr>
              <a:t> fuels </a:t>
            </a:r>
            <a:r>
              <a:rPr kumimoji="0" lang="en-US" sz="2400" b="0" i="0" u="none" strike="noStrike" kern="0" cap="none" spc="-1" normalizeH="0" baseline="0" noProof="0" dirty="0">
                <a:ln>
                  <a:noFill/>
                </a:ln>
                <a:solidFill>
                  <a:srgbClr val="000000"/>
                </a:solidFill>
                <a:effectLst/>
                <a:uLnTx/>
                <a:uFillTx/>
                <a:latin typeface="Arial"/>
                <a:ea typeface="ＭＳ Ｐゴシック"/>
              </a:rPr>
              <a:t>coal, oil, gas) generates </a:t>
            </a:r>
            <a:r>
              <a:rPr kumimoji="0" lang="en-US" sz="2400" i="0" u="none" strike="noStrike" kern="0" cap="none" spc="-1" normalizeH="0" baseline="0" noProof="0" dirty="0">
                <a:ln>
                  <a:noFill/>
                </a:ln>
                <a:solidFill>
                  <a:srgbClr val="000000"/>
                </a:solidFill>
                <a:effectLst/>
                <a:uLnTx/>
                <a:uFillTx/>
                <a:latin typeface="Arial"/>
                <a:ea typeface="ＭＳ Ｐゴシック"/>
              </a:rPr>
              <a:t>Carbon Dioxide (CO</a:t>
            </a:r>
            <a:r>
              <a:rPr kumimoji="0" lang="en-US" sz="2400" i="0" u="none" strike="noStrike" kern="0" cap="none" spc="-1" normalizeH="0" baseline="-25000" noProof="0" dirty="0">
                <a:ln>
                  <a:noFill/>
                </a:ln>
                <a:solidFill>
                  <a:srgbClr val="000000"/>
                </a:solidFill>
                <a:effectLst/>
                <a:uLnTx/>
                <a:uFillTx/>
                <a:latin typeface="Arial"/>
                <a:ea typeface="ＭＳ Ｐゴシック"/>
              </a:rPr>
              <a:t>2</a:t>
            </a:r>
            <a:r>
              <a:rPr kumimoji="0" lang="en-US" sz="2400" i="0" u="none" strike="noStrike" kern="0" cap="none" spc="-1" normalizeH="0" baseline="0" noProof="0" dirty="0">
                <a:ln>
                  <a:noFill/>
                </a:ln>
                <a:solidFill>
                  <a:srgbClr val="000000"/>
                </a:solidFill>
                <a:effectLst/>
                <a:uLnTx/>
                <a:uFillTx/>
                <a:latin typeface="Arial"/>
                <a:ea typeface="ＭＳ Ｐゴシック"/>
              </a:rPr>
              <a:t>), </a:t>
            </a:r>
            <a:r>
              <a:rPr kumimoji="0" lang="en-US" sz="2400" b="0" i="0" u="none" strike="noStrike" kern="0" cap="none" spc="-1" normalizeH="0" baseline="0" noProof="0" dirty="0">
                <a:ln>
                  <a:noFill/>
                </a:ln>
                <a:solidFill>
                  <a:srgbClr val="000000"/>
                </a:solidFill>
                <a:effectLst/>
                <a:uLnTx/>
                <a:uFillTx/>
                <a:latin typeface="Arial"/>
                <a:ea typeface="ＭＳ Ｐゴシック"/>
              </a:rPr>
              <a:t>the predominant </a:t>
            </a:r>
            <a:r>
              <a:rPr kumimoji="0" lang="en-US" sz="2400" i="0" u="none" strike="noStrike" kern="0" cap="none" spc="-1" normalizeH="0" baseline="0" noProof="0" dirty="0">
                <a:ln>
                  <a:noFill/>
                </a:ln>
                <a:solidFill>
                  <a:srgbClr val="000000"/>
                </a:solidFill>
                <a:effectLst/>
                <a:uLnTx/>
                <a:uFillTx/>
                <a:latin typeface="Arial"/>
                <a:ea typeface="ＭＳ Ｐゴシック"/>
              </a:rPr>
              <a:t>Greenhouse Gas!</a:t>
            </a:r>
            <a:endParaRPr lang="fr-FR" sz="2400" kern="0" spc="-1" noProof="0" dirty="0">
              <a:solidFill>
                <a:prstClr val="black"/>
              </a:solidFill>
              <a:latin typeface="Arial"/>
            </a:endParaRPr>
          </a:p>
          <a:p>
            <a:pPr marL="343260" indent="-342900" fontAlgn="auto">
              <a:spcBef>
                <a:spcPts val="479"/>
              </a:spcBef>
              <a:spcAft>
                <a:spcPts val="0"/>
              </a:spcAft>
              <a:buClr>
                <a:srgbClr val="000000"/>
              </a:buClr>
              <a:buFont typeface="Arial" panose="020B0604020202020204" pitchFamily="34" charset="0"/>
              <a:buChar char="•"/>
              <a:defRPr/>
            </a:pPr>
            <a:r>
              <a:rPr kumimoji="0" lang="en-US" sz="2400" i="0" u="none" strike="noStrike" kern="0" cap="none" spc="-1" normalizeH="0" baseline="0" noProof="0" dirty="0">
                <a:ln>
                  <a:noFill/>
                </a:ln>
                <a:solidFill>
                  <a:srgbClr val="000000"/>
                </a:solidFill>
                <a:effectLst/>
                <a:uLnTx/>
                <a:uFillTx/>
                <a:latin typeface="Arial"/>
                <a:ea typeface="ＭＳ Ｐゴシック"/>
              </a:rPr>
              <a:t>CO</a:t>
            </a:r>
            <a:r>
              <a:rPr kumimoji="0" lang="en-US" sz="2400" i="0" u="none" strike="noStrike" kern="0" cap="none" spc="-1" normalizeH="0" baseline="-25000" noProof="0" dirty="0">
                <a:ln>
                  <a:noFill/>
                </a:ln>
                <a:solidFill>
                  <a:srgbClr val="000000"/>
                </a:solidFill>
                <a:effectLst/>
                <a:uLnTx/>
                <a:uFillTx/>
                <a:latin typeface="Arial"/>
                <a:ea typeface="ＭＳ Ｐゴシック"/>
              </a:rPr>
              <a:t>2 </a:t>
            </a:r>
            <a:r>
              <a:rPr kumimoji="0" lang="en-US" sz="2400" b="0" i="0" u="none" strike="noStrike" kern="0" cap="none" spc="-1" normalizeH="0" baseline="0" noProof="0" dirty="0">
                <a:ln>
                  <a:noFill/>
                </a:ln>
                <a:solidFill>
                  <a:srgbClr val="000000"/>
                </a:solidFill>
                <a:effectLst/>
                <a:uLnTx/>
                <a:uFillTx/>
                <a:latin typeface="Arial"/>
                <a:ea typeface="ＭＳ Ｐゴシック"/>
              </a:rPr>
              <a:t>traps </a:t>
            </a:r>
            <a:r>
              <a:rPr kumimoji="0" lang="en-US" sz="2400" i="0" u="none" strike="noStrike" kern="0" cap="none" spc="-1" normalizeH="0" baseline="0" noProof="0" dirty="0">
                <a:ln>
                  <a:noFill/>
                </a:ln>
                <a:solidFill>
                  <a:srgbClr val="000000"/>
                </a:solidFill>
                <a:effectLst/>
                <a:uLnTx/>
                <a:uFillTx/>
                <a:latin typeface="Arial"/>
                <a:ea typeface="ＭＳ Ｐゴシック"/>
              </a:rPr>
              <a:t>Solar Radiation </a:t>
            </a:r>
            <a:r>
              <a:rPr kumimoji="0" lang="en-US" sz="2400" b="0" i="0" u="none" strike="noStrike" kern="0" cap="none" spc="-1" normalizeH="0" baseline="0" noProof="0" dirty="0">
                <a:ln>
                  <a:noFill/>
                </a:ln>
                <a:solidFill>
                  <a:srgbClr val="000000"/>
                </a:solidFill>
                <a:effectLst/>
                <a:uLnTx/>
                <a:uFillTx/>
                <a:latin typeface="Arial"/>
                <a:ea typeface="ＭＳ Ｐゴシック"/>
              </a:rPr>
              <a:t>inside the </a:t>
            </a:r>
            <a:r>
              <a:rPr kumimoji="0" lang="en-US" sz="2400" i="0" u="none" strike="noStrike" kern="0" cap="none" spc="-1" normalizeH="0" baseline="0" noProof="0" dirty="0">
                <a:ln>
                  <a:noFill/>
                </a:ln>
                <a:solidFill>
                  <a:srgbClr val="000000"/>
                </a:solidFill>
                <a:effectLst/>
                <a:uLnTx/>
                <a:uFillTx/>
                <a:latin typeface="Arial"/>
                <a:ea typeface="ＭＳ Ｐゴシック"/>
              </a:rPr>
              <a:t>atmosphere</a:t>
            </a:r>
            <a:r>
              <a:rPr kumimoji="0" lang="en-US" sz="2400" b="0" i="0" u="none" strike="noStrike" kern="0" cap="none" spc="-1" normalizeH="0" baseline="0" noProof="0" dirty="0">
                <a:ln>
                  <a:noFill/>
                </a:ln>
                <a:solidFill>
                  <a:srgbClr val="000000"/>
                </a:solidFill>
                <a:effectLst/>
                <a:uLnTx/>
                <a:uFillTx/>
                <a:latin typeface="Arial"/>
                <a:ea typeface="ＭＳ Ｐゴシック"/>
              </a:rPr>
              <a:t> that eventually leads to </a:t>
            </a:r>
            <a:r>
              <a:rPr kumimoji="0" lang="en-US" sz="2400" i="0" u="none" strike="noStrike" kern="0" cap="none" spc="-1" normalizeH="0" baseline="0" noProof="0" dirty="0">
                <a:ln>
                  <a:noFill/>
                </a:ln>
                <a:solidFill>
                  <a:srgbClr val="000000"/>
                </a:solidFill>
                <a:effectLst/>
                <a:uLnTx/>
                <a:uFillTx/>
                <a:latin typeface="Arial"/>
                <a:ea typeface="ＭＳ Ｐゴシック"/>
              </a:rPr>
              <a:t>Global Warming.</a:t>
            </a:r>
            <a:endParaRPr lang="en-US" sz="2400" kern="0" spc="-1" dirty="0">
              <a:solidFill>
                <a:srgbClr val="000000"/>
              </a:solidFill>
              <a:latin typeface="Arial"/>
              <a:ea typeface="ＭＳ Ｐゴシック"/>
            </a:endParaRPr>
          </a:p>
          <a:p>
            <a:pPr marL="800460" lvl="1" indent="-342900" fontAlgn="auto">
              <a:spcBef>
                <a:spcPts val="479"/>
              </a:spcBef>
              <a:spcAft>
                <a:spcPts val="0"/>
              </a:spcAft>
              <a:buClr>
                <a:srgbClr val="000000"/>
              </a:buClr>
              <a:buFont typeface="Arial" panose="020B0604020202020204" pitchFamily="34" charset="0"/>
              <a:buChar char="•"/>
              <a:defRPr/>
            </a:pPr>
            <a:r>
              <a:rPr kumimoji="0" lang="en-US" sz="2400" i="0" u="none" strike="noStrike" kern="0" cap="none" spc="-1" normalizeH="0" baseline="0" noProof="0" dirty="0">
                <a:ln>
                  <a:noFill/>
                </a:ln>
                <a:solidFill>
                  <a:srgbClr val="000000"/>
                </a:solidFill>
                <a:effectLst/>
                <a:uLnTx/>
                <a:uFillTx/>
                <a:latin typeface="Arial"/>
                <a:ea typeface="ＭＳ Ｐゴシック"/>
              </a:rPr>
              <a:t>Oceans</a:t>
            </a:r>
            <a:r>
              <a:rPr kumimoji="0" lang="en-US" sz="2400" b="0" i="0" u="none" strike="noStrike" kern="0" cap="none" spc="-1" normalizeH="0" baseline="0" noProof="0" dirty="0">
                <a:ln>
                  <a:noFill/>
                </a:ln>
                <a:solidFill>
                  <a:srgbClr val="000000"/>
                </a:solidFill>
                <a:effectLst/>
                <a:uLnTx/>
                <a:uFillTx/>
                <a:latin typeface="Arial"/>
                <a:ea typeface="ＭＳ Ｐゴシック"/>
              </a:rPr>
              <a:t> clean only </a:t>
            </a:r>
            <a:r>
              <a:rPr kumimoji="0" lang="en-US" sz="2400" i="0" u="none" strike="noStrike" kern="0" cap="none" spc="-1" normalizeH="0" baseline="0" noProof="0" dirty="0">
                <a:ln>
                  <a:noFill/>
                </a:ln>
                <a:solidFill>
                  <a:srgbClr val="000000"/>
                </a:solidFill>
                <a:effectLst/>
                <a:uLnTx/>
                <a:uFillTx/>
                <a:latin typeface="Arial"/>
                <a:ea typeface="ＭＳ Ｐゴシック"/>
              </a:rPr>
              <a:t>¼ </a:t>
            </a:r>
            <a:r>
              <a:rPr kumimoji="0" lang="en-US" sz="2400" b="0" i="0" u="none" strike="noStrike" kern="0" cap="none" spc="-1" normalizeH="0" baseline="0" noProof="0" dirty="0">
                <a:ln>
                  <a:noFill/>
                </a:ln>
                <a:solidFill>
                  <a:srgbClr val="000000"/>
                </a:solidFill>
                <a:effectLst/>
                <a:uLnTx/>
                <a:uFillTx/>
                <a:latin typeface="Arial"/>
                <a:ea typeface="ＭＳ Ｐゴシック"/>
              </a:rPr>
              <a:t> of CO</a:t>
            </a:r>
            <a:r>
              <a:rPr kumimoji="0" lang="en-US" sz="2400" b="0" i="0" u="none" strike="noStrike" kern="0" cap="none" spc="-1" normalizeH="0" baseline="-25000" noProof="0" dirty="0">
                <a:ln>
                  <a:noFill/>
                </a:ln>
                <a:solidFill>
                  <a:srgbClr val="000000"/>
                </a:solidFill>
                <a:effectLst/>
                <a:uLnTx/>
                <a:uFillTx/>
                <a:latin typeface="Arial"/>
                <a:ea typeface="ＭＳ Ｐゴシック"/>
              </a:rPr>
              <a:t>2</a:t>
            </a:r>
            <a:r>
              <a:rPr kumimoji="0" lang="en-US" sz="2400" b="0" i="0" u="none" strike="noStrike" kern="0" cap="none" spc="-1" normalizeH="0" baseline="0" noProof="0" dirty="0">
                <a:ln>
                  <a:noFill/>
                </a:ln>
                <a:solidFill>
                  <a:srgbClr val="000000"/>
                </a:solidFill>
                <a:effectLst/>
                <a:uLnTx/>
                <a:uFillTx/>
                <a:latin typeface="Arial"/>
                <a:ea typeface="ＭＳ Ｐゴシック"/>
              </a:rPr>
              <a:t> pollution while </a:t>
            </a:r>
            <a:r>
              <a:rPr kumimoji="0" lang="en-US" sz="2400" i="0" u="none" strike="noStrike" kern="0" cap="none" spc="-1" normalizeH="0" baseline="0" noProof="0" dirty="0">
                <a:ln>
                  <a:noFill/>
                </a:ln>
                <a:solidFill>
                  <a:srgbClr val="000000"/>
                </a:solidFill>
                <a:effectLst/>
                <a:uLnTx/>
                <a:uFillTx/>
                <a:latin typeface="Arial"/>
                <a:ea typeface="ＭＳ Ｐゴシック"/>
              </a:rPr>
              <a:t>trees</a:t>
            </a:r>
            <a:r>
              <a:rPr kumimoji="0" lang="en-US" sz="2400" b="0" i="0" u="none" strike="noStrike" kern="0" cap="none" spc="-1" normalizeH="0" baseline="0" noProof="0" dirty="0">
                <a:ln>
                  <a:noFill/>
                </a:ln>
                <a:solidFill>
                  <a:srgbClr val="000000"/>
                </a:solidFill>
                <a:effectLst/>
                <a:uLnTx/>
                <a:uFillTx/>
                <a:latin typeface="Arial"/>
                <a:ea typeface="ＭＳ Ｐゴシック"/>
              </a:rPr>
              <a:t> another </a:t>
            </a:r>
            <a:r>
              <a:rPr kumimoji="0" lang="en-US" sz="2400" i="0" u="none" strike="noStrike" kern="0" cap="none" spc="-1" normalizeH="0" baseline="0" noProof="0" dirty="0">
                <a:ln>
                  <a:noFill/>
                </a:ln>
                <a:solidFill>
                  <a:srgbClr val="000000"/>
                </a:solidFill>
                <a:effectLst/>
                <a:uLnTx/>
                <a:uFillTx/>
                <a:latin typeface="Arial"/>
                <a:ea typeface="ＭＳ Ｐゴシック"/>
              </a:rPr>
              <a:t>¼</a:t>
            </a:r>
            <a:r>
              <a:rPr kumimoji="0" lang="en-US" sz="2400" b="0" i="0" u="none" strike="noStrike" kern="0" cap="none" spc="-1" normalizeH="0" baseline="0" noProof="0" dirty="0">
                <a:ln>
                  <a:noFill/>
                </a:ln>
                <a:solidFill>
                  <a:srgbClr val="000000"/>
                </a:solidFill>
                <a:effectLst/>
                <a:uLnTx/>
                <a:uFillTx/>
                <a:latin typeface="Arial"/>
                <a:ea typeface="ＭＳ Ｐゴシック"/>
              </a:rPr>
              <a:t>.</a:t>
            </a:r>
            <a:endParaRPr kumimoji="0" lang="fr-FR" sz="2400" b="0" i="0" u="none" strike="noStrike" kern="0" cap="none" spc="-1" normalizeH="0" baseline="0" noProof="0" dirty="0">
              <a:ln>
                <a:noFill/>
              </a:ln>
              <a:solidFill>
                <a:prstClr val="black"/>
              </a:solidFill>
              <a:effectLst/>
              <a:uLnTx/>
              <a:uFillTx/>
              <a:latin typeface="Arial"/>
            </a:endParaRPr>
          </a:p>
        </p:txBody>
      </p:sp>
      <p:pic>
        <p:nvPicPr>
          <p:cNvPr id="17" name="Picture 12">
            <a:extLst>
              <a:ext uri="{FF2B5EF4-FFF2-40B4-BE49-F238E27FC236}">
                <a16:creationId xmlns:a16="http://schemas.microsoft.com/office/drawing/2014/main" id="{2BE8D76E-3EEF-4795-B7F1-62A5828F92BC}"/>
              </a:ext>
            </a:extLst>
          </p:cNvPr>
          <p:cNvPicPr/>
          <p:nvPr/>
        </p:nvPicPr>
        <p:blipFill>
          <a:blip r:embed="rId4" cstate="screen">
            <a:extLst>
              <a:ext uri="{28A0092B-C50C-407E-A947-70E740481C1C}">
                <a14:useLocalDpi xmlns:a14="http://schemas.microsoft.com/office/drawing/2010/main"/>
              </a:ext>
            </a:extLst>
          </a:blip>
          <a:stretch/>
        </p:blipFill>
        <p:spPr>
          <a:xfrm>
            <a:off x="5459863" y="1095042"/>
            <a:ext cx="2896309" cy="1219671"/>
          </a:xfrm>
          <a:prstGeom prst="rect">
            <a:avLst/>
          </a:prstGeom>
          <a:ln>
            <a:noFill/>
          </a:ln>
        </p:spPr>
      </p:pic>
      <p:sp>
        <p:nvSpPr>
          <p:cNvPr id="18" name="CustomShape 3">
            <a:extLst>
              <a:ext uri="{FF2B5EF4-FFF2-40B4-BE49-F238E27FC236}">
                <a16:creationId xmlns:a16="http://schemas.microsoft.com/office/drawing/2014/main" id="{80717BBF-EA54-4285-8916-4DE13497EC5C}"/>
              </a:ext>
            </a:extLst>
          </p:cNvPr>
          <p:cNvSpPr/>
          <p:nvPr/>
        </p:nvSpPr>
        <p:spPr>
          <a:xfrm>
            <a:off x="5220072" y="2306404"/>
            <a:ext cx="3744415" cy="414044"/>
          </a:xfrm>
          <a:prstGeom prst="rect">
            <a:avLst/>
          </a:prstGeom>
          <a:noFill/>
          <a:ln>
            <a:noFill/>
          </a:ln>
          <a:effectLst/>
        </p:spPr>
        <p:txBody>
          <a:bodyPr wrap="square" lIns="90000" tIns="45000" rIns="90000" bIns="4500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1" normalizeH="0" baseline="0" noProof="0" dirty="0">
                <a:ln>
                  <a:noFill/>
                </a:ln>
                <a:solidFill>
                  <a:srgbClr val="000000"/>
                </a:solidFill>
                <a:effectLst/>
                <a:uLnTx/>
                <a:uFillTx/>
                <a:latin typeface="Arial"/>
              </a:rPr>
              <a:t>US EPA: </a:t>
            </a:r>
            <a:r>
              <a:rPr kumimoji="0" lang="en-US" sz="1050" b="0" i="0" u="sng" strike="noStrike" kern="0" cap="none" spc="-1" normalizeH="0" baseline="0" noProof="0" dirty="0">
                <a:ln>
                  <a:noFill/>
                </a:ln>
                <a:solidFill>
                  <a:srgbClr val="0000FF"/>
                </a:solidFill>
                <a:effectLst/>
                <a:uLnTx/>
                <a:uFillTx/>
                <a:latin typeface="Arial"/>
                <a:hlinkClick r:id="rId5"/>
              </a:rPr>
              <a:t>https://www.epa.gov/ghgemissions/global-greenhouse-gas-emissions-data</a:t>
            </a:r>
            <a:endParaRPr kumimoji="0" lang="fr-FR" sz="1050" b="0" i="0" u="none" strike="noStrike" kern="0" cap="none" spc="-1" normalizeH="0" baseline="0" noProof="0" dirty="0">
              <a:ln>
                <a:noFill/>
              </a:ln>
              <a:solidFill>
                <a:prstClr val="black"/>
              </a:solidFill>
              <a:effectLst/>
              <a:uLnTx/>
              <a:uFillTx/>
              <a:latin typeface="Arial"/>
            </a:endParaRPr>
          </a:p>
        </p:txBody>
      </p:sp>
      <p:sp>
        <p:nvSpPr>
          <p:cNvPr id="22" name="TextBox 21">
            <a:extLst>
              <a:ext uri="{FF2B5EF4-FFF2-40B4-BE49-F238E27FC236}">
                <a16:creationId xmlns:a16="http://schemas.microsoft.com/office/drawing/2014/main" id="{305E05F9-6FA2-4C43-8E42-3A1AEFA7F2B5}"/>
              </a:ext>
            </a:extLst>
          </p:cNvPr>
          <p:cNvSpPr txBox="1"/>
          <p:nvPr/>
        </p:nvSpPr>
        <p:spPr>
          <a:xfrm>
            <a:off x="5459863" y="6124957"/>
            <a:ext cx="2124000" cy="369332"/>
          </a:xfrm>
          <a:prstGeom prst="rect">
            <a:avLst/>
          </a:prstGeom>
          <a:noFill/>
        </p:spPr>
        <p:txBody>
          <a:bodyPr wrap="square" rtlCol="0">
            <a:spAutoFit/>
          </a:bodyPr>
          <a:lstStyle/>
          <a:p>
            <a:pPr fontAlgn="auto">
              <a:spcBef>
                <a:spcPts val="0"/>
              </a:spcBef>
              <a:spcAft>
                <a:spcPts val="0"/>
              </a:spcAft>
            </a:pPr>
            <a:r>
              <a:rPr lang="en-US" sz="1800" b="0" dirty="0">
                <a:solidFill>
                  <a:srgbClr val="FF0000"/>
                </a:solidFill>
                <a:latin typeface="Arial"/>
              </a:rPr>
              <a:t>2.5% Aviation</a:t>
            </a:r>
          </a:p>
        </p:txBody>
      </p:sp>
    </p:spTree>
    <p:extLst>
      <p:ext uri="{BB962C8B-B14F-4D97-AF65-F5344CB8AC3E}">
        <p14:creationId xmlns:p14="http://schemas.microsoft.com/office/powerpoint/2010/main" val="1463343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p:bldP spid="18" grpId="0"/>
      <p:bldP spid="2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E8B2AF1-233D-5079-840F-E966DDF3AD83}"/>
              </a:ext>
            </a:extLst>
          </p:cNvPr>
          <p:cNvSpPr>
            <a:spLocks noGrp="1"/>
          </p:cNvSpPr>
          <p:nvPr>
            <p:ph idx="1"/>
          </p:nvPr>
        </p:nvSpPr>
        <p:spPr>
          <a:xfrm>
            <a:off x="266260" y="2818849"/>
            <a:ext cx="6609996" cy="3093142"/>
          </a:xfrm>
          <a:ln>
            <a:solidFill>
              <a:schemeClr val="bg1"/>
            </a:solidFill>
          </a:ln>
        </p:spPr>
        <p:txBody>
          <a:bodyPr/>
          <a:lstStyle/>
          <a:p>
            <a:r>
              <a:rPr lang="en-CY" b="1" dirty="0">
                <a:solidFill>
                  <a:srgbClr val="007A37"/>
                </a:solidFill>
              </a:rPr>
              <a:t>Why is Continuous Good?</a:t>
            </a:r>
          </a:p>
          <a:p>
            <a:pPr lvl="1"/>
            <a:r>
              <a:rPr lang="en-CY" b="1" dirty="0"/>
              <a:t>Charger/EV Health: </a:t>
            </a:r>
            <a:r>
              <a:rPr lang="en-CY" dirty="0"/>
              <a:t>Capacitors are less strained by on/off operations</a:t>
            </a:r>
          </a:p>
          <a:p>
            <a:pPr lvl="1"/>
            <a:r>
              <a:rPr lang="en-CY" b="1" dirty="0"/>
              <a:t>More efficient: </a:t>
            </a:r>
            <a:r>
              <a:rPr lang="en-CY" dirty="0"/>
              <a:t>It circumvents expensive device startup costs (e.g., </a:t>
            </a:r>
            <a:r>
              <a:rPr lang="en-GB" dirty="0"/>
              <a:t>Inrush current drawn by </a:t>
            </a:r>
            <a:r>
              <a:rPr lang="en-CY" dirty="0"/>
              <a:t>battery cooling system). </a:t>
            </a:r>
          </a:p>
        </p:txBody>
      </p:sp>
      <p:sp>
        <p:nvSpPr>
          <p:cNvPr id="3" name="Title 2">
            <a:extLst>
              <a:ext uri="{FF2B5EF4-FFF2-40B4-BE49-F238E27FC236}">
                <a16:creationId xmlns:a16="http://schemas.microsoft.com/office/drawing/2014/main" id="{685FA8EE-E76B-3631-27C2-8A9A4652A046}"/>
              </a:ext>
            </a:extLst>
          </p:cNvPr>
          <p:cNvSpPr>
            <a:spLocks noGrp="1"/>
          </p:cNvSpPr>
          <p:nvPr>
            <p:ph type="title"/>
          </p:nvPr>
        </p:nvSpPr>
        <p:spPr/>
        <p:txBody>
          <a:bodyPr/>
          <a:lstStyle/>
          <a:p>
            <a:r>
              <a:rPr lang="en-CY" sz="3200" dirty="0"/>
              <a:t>GreenCap: Comfort Optimization Heuristic</a:t>
            </a:r>
          </a:p>
        </p:txBody>
      </p:sp>
      <p:pic>
        <p:nvPicPr>
          <p:cNvPr id="1028" name="Picture 4" descr="Mennekes: Wallbox AMTRON Compact 2.0 ...">
            <a:extLst>
              <a:ext uri="{FF2B5EF4-FFF2-40B4-BE49-F238E27FC236}">
                <a16:creationId xmlns:a16="http://schemas.microsoft.com/office/drawing/2014/main" id="{581D7CE6-1545-855A-4F3E-87B6FD2B3D7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0833" y="1372257"/>
            <a:ext cx="1480679" cy="148067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What is Inrush Current? - Sunpower UK">
            <a:extLst>
              <a:ext uri="{FF2B5EF4-FFF2-40B4-BE49-F238E27FC236}">
                <a16:creationId xmlns:a16="http://schemas.microsoft.com/office/drawing/2014/main" id="{0DB86FA7-234D-295F-E5E0-EAEF1309ECB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05075" y="3232621"/>
            <a:ext cx="3431205" cy="2208248"/>
          </a:xfrm>
          <a:prstGeom prst="rect">
            <a:avLst/>
          </a:prstGeom>
          <a:noFill/>
          <a:extLst>
            <a:ext uri="{909E8E84-426E-40DD-AFC4-6F175D3DCCD1}">
              <a14:hiddenFill xmlns:a14="http://schemas.microsoft.com/office/drawing/2010/main">
                <a:solidFill>
                  <a:srgbClr val="FFFFFF"/>
                </a:solidFill>
              </a14:hiddenFill>
            </a:ext>
          </a:extLst>
        </p:spPr>
      </p:pic>
      <p:grpSp>
        <p:nvGrpSpPr>
          <p:cNvPr id="54" name="Group 53">
            <a:extLst>
              <a:ext uri="{FF2B5EF4-FFF2-40B4-BE49-F238E27FC236}">
                <a16:creationId xmlns:a16="http://schemas.microsoft.com/office/drawing/2014/main" id="{705CE706-29BF-7351-C66F-358E7F54C5E3}"/>
              </a:ext>
            </a:extLst>
          </p:cNvPr>
          <p:cNvGrpSpPr/>
          <p:nvPr/>
        </p:nvGrpSpPr>
        <p:grpSpPr>
          <a:xfrm>
            <a:off x="1809817" y="2020252"/>
            <a:ext cx="7344816" cy="748783"/>
            <a:chOff x="1809817" y="2020252"/>
            <a:chExt cx="7344816" cy="748783"/>
          </a:xfrm>
        </p:grpSpPr>
        <p:sp>
          <p:nvSpPr>
            <p:cNvPr id="4" name="Rectangle 3">
              <a:extLst>
                <a:ext uri="{FF2B5EF4-FFF2-40B4-BE49-F238E27FC236}">
                  <a16:creationId xmlns:a16="http://schemas.microsoft.com/office/drawing/2014/main" id="{786DE3AE-3FE7-375E-FE3C-B6691D904229}"/>
                </a:ext>
              </a:extLst>
            </p:cNvPr>
            <p:cNvSpPr/>
            <p:nvPr/>
          </p:nvSpPr>
          <p:spPr bwMode="auto">
            <a:xfrm>
              <a:off x="1809817" y="2336987"/>
              <a:ext cx="360040" cy="288032"/>
            </a:xfrm>
            <a:prstGeom prst="rect">
              <a:avLst/>
            </a:prstGeom>
            <a:solidFill>
              <a:srgbClr val="00B050"/>
            </a:solidFill>
            <a:ln w="3810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a:ln>
                  <a:noFill/>
                </a:ln>
                <a:solidFill>
                  <a:schemeClr val="tx2"/>
                </a:solidFill>
                <a:effectLst/>
                <a:latin typeface="Arial" charset="0"/>
              </a:endParaRPr>
            </a:p>
          </p:txBody>
        </p:sp>
        <p:sp>
          <p:nvSpPr>
            <p:cNvPr id="5" name="Rectangle 4">
              <a:extLst>
                <a:ext uri="{FF2B5EF4-FFF2-40B4-BE49-F238E27FC236}">
                  <a16:creationId xmlns:a16="http://schemas.microsoft.com/office/drawing/2014/main" id="{6F10D18C-E46E-96A9-A302-5944FDFB6395}"/>
                </a:ext>
              </a:extLst>
            </p:cNvPr>
            <p:cNvSpPr/>
            <p:nvPr/>
          </p:nvSpPr>
          <p:spPr bwMode="auto">
            <a:xfrm>
              <a:off x="2169857" y="2336987"/>
              <a:ext cx="360040" cy="288032"/>
            </a:xfrm>
            <a:prstGeom prst="rect">
              <a:avLst/>
            </a:prstGeom>
            <a:solidFill>
              <a:srgbClr val="00B050"/>
            </a:solidFill>
            <a:ln w="3810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a:ln>
                  <a:noFill/>
                </a:ln>
                <a:solidFill>
                  <a:schemeClr val="tx2"/>
                </a:solidFill>
                <a:effectLst/>
                <a:latin typeface="Arial" charset="0"/>
              </a:endParaRPr>
            </a:p>
          </p:txBody>
        </p:sp>
        <p:sp>
          <p:nvSpPr>
            <p:cNvPr id="6" name="Rectangle 5">
              <a:extLst>
                <a:ext uri="{FF2B5EF4-FFF2-40B4-BE49-F238E27FC236}">
                  <a16:creationId xmlns:a16="http://schemas.microsoft.com/office/drawing/2014/main" id="{2BC3206C-5220-3D4B-14AD-C29EB7A28F93}"/>
                </a:ext>
              </a:extLst>
            </p:cNvPr>
            <p:cNvSpPr/>
            <p:nvPr/>
          </p:nvSpPr>
          <p:spPr bwMode="auto">
            <a:xfrm>
              <a:off x="2529897" y="2336987"/>
              <a:ext cx="360040" cy="288032"/>
            </a:xfrm>
            <a:prstGeom prst="rect">
              <a:avLst/>
            </a:prstGeom>
            <a:solidFill>
              <a:srgbClr val="00B050"/>
            </a:solidFill>
            <a:ln w="3810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a:ln>
                  <a:noFill/>
                </a:ln>
                <a:solidFill>
                  <a:schemeClr val="tx2"/>
                </a:solidFill>
                <a:effectLst/>
                <a:latin typeface="Arial" charset="0"/>
              </a:endParaRPr>
            </a:p>
          </p:txBody>
        </p:sp>
        <p:sp>
          <p:nvSpPr>
            <p:cNvPr id="7" name="Rectangle 6">
              <a:extLst>
                <a:ext uri="{FF2B5EF4-FFF2-40B4-BE49-F238E27FC236}">
                  <a16:creationId xmlns:a16="http://schemas.microsoft.com/office/drawing/2014/main" id="{7C516B98-F628-D480-3E52-576F1AB9C1EB}"/>
                </a:ext>
              </a:extLst>
            </p:cNvPr>
            <p:cNvSpPr/>
            <p:nvPr/>
          </p:nvSpPr>
          <p:spPr bwMode="auto">
            <a:xfrm>
              <a:off x="2889937" y="2336987"/>
              <a:ext cx="360040" cy="288032"/>
            </a:xfrm>
            <a:prstGeom prst="rect">
              <a:avLst/>
            </a:prstGeom>
            <a:solidFill>
              <a:srgbClr val="00B050"/>
            </a:solidFill>
            <a:ln w="3810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a:ln>
                  <a:noFill/>
                </a:ln>
                <a:solidFill>
                  <a:schemeClr val="tx2"/>
                </a:solidFill>
                <a:effectLst/>
                <a:latin typeface="Arial" charset="0"/>
              </a:endParaRPr>
            </a:p>
          </p:txBody>
        </p:sp>
        <p:sp>
          <p:nvSpPr>
            <p:cNvPr id="8" name="Rectangle 7">
              <a:extLst>
                <a:ext uri="{FF2B5EF4-FFF2-40B4-BE49-F238E27FC236}">
                  <a16:creationId xmlns:a16="http://schemas.microsoft.com/office/drawing/2014/main" id="{23E0E442-0F1B-2281-CCDB-546805DA857A}"/>
                </a:ext>
              </a:extLst>
            </p:cNvPr>
            <p:cNvSpPr/>
            <p:nvPr/>
          </p:nvSpPr>
          <p:spPr bwMode="auto">
            <a:xfrm>
              <a:off x="3249977" y="2336987"/>
              <a:ext cx="360040" cy="288032"/>
            </a:xfrm>
            <a:prstGeom prst="rect">
              <a:avLst/>
            </a:prstGeom>
            <a:solidFill>
              <a:srgbClr val="00B050"/>
            </a:solidFill>
            <a:ln w="3810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a:ln>
                  <a:noFill/>
                </a:ln>
                <a:solidFill>
                  <a:schemeClr val="tx2"/>
                </a:solidFill>
                <a:effectLst/>
                <a:latin typeface="Arial" charset="0"/>
              </a:endParaRPr>
            </a:p>
          </p:txBody>
        </p:sp>
        <p:sp>
          <p:nvSpPr>
            <p:cNvPr id="9" name="Rectangle 8">
              <a:extLst>
                <a:ext uri="{FF2B5EF4-FFF2-40B4-BE49-F238E27FC236}">
                  <a16:creationId xmlns:a16="http://schemas.microsoft.com/office/drawing/2014/main" id="{112CD438-433E-79AF-7835-E6F2C27D0648}"/>
                </a:ext>
              </a:extLst>
            </p:cNvPr>
            <p:cNvSpPr/>
            <p:nvPr/>
          </p:nvSpPr>
          <p:spPr bwMode="auto">
            <a:xfrm>
              <a:off x="3610017" y="2336987"/>
              <a:ext cx="360040" cy="288032"/>
            </a:xfrm>
            <a:prstGeom prst="rect">
              <a:avLst/>
            </a:prstGeom>
            <a:solidFill>
              <a:srgbClr val="00B050"/>
            </a:solidFill>
            <a:ln w="3810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a:ln>
                  <a:noFill/>
                </a:ln>
                <a:solidFill>
                  <a:schemeClr val="tx2"/>
                </a:solidFill>
                <a:effectLst/>
                <a:latin typeface="Arial" charset="0"/>
              </a:endParaRPr>
            </a:p>
          </p:txBody>
        </p:sp>
        <p:cxnSp>
          <p:nvCxnSpPr>
            <p:cNvPr id="11" name="Straight Arrow Connector 10">
              <a:extLst>
                <a:ext uri="{FF2B5EF4-FFF2-40B4-BE49-F238E27FC236}">
                  <a16:creationId xmlns:a16="http://schemas.microsoft.com/office/drawing/2014/main" id="{E8DA627A-37B2-D568-A401-6CBC3C598B8E}"/>
                </a:ext>
              </a:extLst>
            </p:cNvPr>
            <p:cNvCxnSpPr>
              <a:cxnSpLocks/>
            </p:cNvCxnSpPr>
            <p:nvPr/>
          </p:nvCxnSpPr>
          <p:spPr bwMode="auto">
            <a:xfrm>
              <a:off x="1809817" y="2769035"/>
              <a:ext cx="6927508" cy="0"/>
            </a:xfrm>
            <a:prstGeom prst="straightConnector1">
              <a:avLst/>
            </a:prstGeom>
            <a:noFill/>
            <a:ln w="38100" cap="flat" cmpd="sng" algn="ctr">
              <a:solidFill>
                <a:schemeClr val="tx1"/>
              </a:solidFill>
              <a:prstDash val="solid"/>
              <a:round/>
              <a:headEnd type="none" w="med" len="med"/>
              <a:tailEnd type="triangle"/>
            </a:ln>
            <a:effectLst/>
          </p:spPr>
        </p:cxnSp>
        <p:sp>
          <p:nvSpPr>
            <p:cNvPr id="14" name="Rectangle 13">
              <a:extLst>
                <a:ext uri="{FF2B5EF4-FFF2-40B4-BE49-F238E27FC236}">
                  <a16:creationId xmlns:a16="http://schemas.microsoft.com/office/drawing/2014/main" id="{6BF20775-E82B-99D8-E7DD-A8AC4C41172A}"/>
                </a:ext>
              </a:extLst>
            </p:cNvPr>
            <p:cNvSpPr/>
            <p:nvPr/>
          </p:nvSpPr>
          <p:spPr bwMode="auto">
            <a:xfrm>
              <a:off x="3970057" y="2336987"/>
              <a:ext cx="360040" cy="288032"/>
            </a:xfrm>
            <a:prstGeom prst="rect">
              <a:avLst/>
            </a:prstGeom>
            <a:solidFill>
              <a:schemeClr val="bg2"/>
            </a:solidFill>
            <a:ln w="3810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a:ln>
                  <a:noFill/>
                </a:ln>
                <a:solidFill>
                  <a:schemeClr val="tx2"/>
                </a:solidFill>
                <a:effectLst/>
                <a:latin typeface="Arial" charset="0"/>
              </a:endParaRPr>
            </a:p>
          </p:txBody>
        </p:sp>
        <p:sp>
          <p:nvSpPr>
            <p:cNvPr id="15" name="Rectangle 14">
              <a:extLst>
                <a:ext uri="{FF2B5EF4-FFF2-40B4-BE49-F238E27FC236}">
                  <a16:creationId xmlns:a16="http://schemas.microsoft.com/office/drawing/2014/main" id="{65A69975-4CE7-0301-B096-65723598CF5B}"/>
                </a:ext>
              </a:extLst>
            </p:cNvPr>
            <p:cNvSpPr/>
            <p:nvPr/>
          </p:nvSpPr>
          <p:spPr bwMode="auto">
            <a:xfrm>
              <a:off x="4330097" y="2336987"/>
              <a:ext cx="360040" cy="288032"/>
            </a:xfrm>
            <a:prstGeom prst="rect">
              <a:avLst/>
            </a:prstGeom>
            <a:solidFill>
              <a:schemeClr val="bg2"/>
            </a:solidFill>
            <a:ln w="3810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a:ln>
                  <a:noFill/>
                </a:ln>
                <a:solidFill>
                  <a:schemeClr val="tx2"/>
                </a:solidFill>
                <a:effectLst/>
                <a:latin typeface="Arial" charset="0"/>
              </a:endParaRPr>
            </a:p>
          </p:txBody>
        </p:sp>
        <p:sp>
          <p:nvSpPr>
            <p:cNvPr id="16" name="Rectangle 15">
              <a:extLst>
                <a:ext uri="{FF2B5EF4-FFF2-40B4-BE49-F238E27FC236}">
                  <a16:creationId xmlns:a16="http://schemas.microsoft.com/office/drawing/2014/main" id="{97D020DE-7393-250F-918F-3885AF3EFB3D}"/>
                </a:ext>
              </a:extLst>
            </p:cNvPr>
            <p:cNvSpPr/>
            <p:nvPr/>
          </p:nvSpPr>
          <p:spPr bwMode="auto">
            <a:xfrm>
              <a:off x="4690137" y="2336987"/>
              <a:ext cx="360040" cy="288032"/>
            </a:xfrm>
            <a:prstGeom prst="rect">
              <a:avLst/>
            </a:prstGeom>
            <a:solidFill>
              <a:schemeClr val="bg2"/>
            </a:solidFill>
            <a:ln w="3810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a:ln>
                  <a:noFill/>
                </a:ln>
                <a:solidFill>
                  <a:schemeClr val="tx2"/>
                </a:solidFill>
                <a:effectLst/>
                <a:latin typeface="Arial" charset="0"/>
              </a:endParaRPr>
            </a:p>
          </p:txBody>
        </p:sp>
        <p:sp>
          <p:nvSpPr>
            <p:cNvPr id="17" name="Rectangle 16">
              <a:extLst>
                <a:ext uri="{FF2B5EF4-FFF2-40B4-BE49-F238E27FC236}">
                  <a16:creationId xmlns:a16="http://schemas.microsoft.com/office/drawing/2014/main" id="{5F4B7700-B195-6C8E-8735-1D622698A180}"/>
                </a:ext>
              </a:extLst>
            </p:cNvPr>
            <p:cNvSpPr/>
            <p:nvPr/>
          </p:nvSpPr>
          <p:spPr bwMode="auto">
            <a:xfrm>
              <a:off x="5050177" y="2336987"/>
              <a:ext cx="360040" cy="288032"/>
            </a:xfrm>
            <a:prstGeom prst="rect">
              <a:avLst/>
            </a:prstGeom>
            <a:solidFill>
              <a:schemeClr val="bg2"/>
            </a:solidFill>
            <a:ln w="3810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a:ln>
                  <a:noFill/>
                </a:ln>
                <a:solidFill>
                  <a:schemeClr val="tx2"/>
                </a:solidFill>
                <a:effectLst/>
                <a:latin typeface="Arial" charset="0"/>
              </a:endParaRPr>
            </a:p>
          </p:txBody>
        </p:sp>
        <p:sp>
          <p:nvSpPr>
            <p:cNvPr id="18" name="Rectangle 17">
              <a:extLst>
                <a:ext uri="{FF2B5EF4-FFF2-40B4-BE49-F238E27FC236}">
                  <a16:creationId xmlns:a16="http://schemas.microsoft.com/office/drawing/2014/main" id="{C594823A-D689-7D90-DA2D-E2A7C6057548}"/>
                </a:ext>
              </a:extLst>
            </p:cNvPr>
            <p:cNvSpPr/>
            <p:nvPr/>
          </p:nvSpPr>
          <p:spPr bwMode="auto">
            <a:xfrm>
              <a:off x="5410217" y="2336987"/>
              <a:ext cx="360040" cy="288032"/>
            </a:xfrm>
            <a:prstGeom prst="rect">
              <a:avLst/>
            </a:prstGeom>
            <a:solidFill>
              <a:schemeClr val="bg2"/>
            </a:solidFill>
            <a:ln w="3810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a:ln>
                  <a:noFill/>
                </a:ln>
                <a:solidFill>
                  <a:schemeClr val="tx2"/>
                </a:solidFill>
                <a:effectLst/>
                <a:latin typeface="Arial" charset="0"/>
              </a:endParaRPr>
            </a:p>
          </p:txBody>
        </p:sp>
        <p:sp>
          <p:nvSpPr>
            <p:cNvPr id="19" name="Rectangle 18">
              <a:extLst>
                <a:ext uri="{FF2B5EF4-FFF2-40B4-BE49-F238E27FC236}">
                  <a16:creationId xmlns:a16="http://schemas.microsoft.com/office/drawing/2014/main" id="{F2A8417D-82B1-CCD4-40F5-F479B33C92F5}"/>
                </a:ext>
              </a:extLst>
            </p:cNvPr>
            <p:cNvSpPr/>
            <p:nvPr/>
          </p:nvSpPr>
          <p:spPr bwMode="auto">
            <a:xfrm>
              <a:off x="5770257" y="2336987"/>
              <a:ext cx="360040" cy="288032"/>
            </a:xfrm>
            <a:prstGeom prst="rect">
              <a:avLst/>
            </a:prstGeom>
            <a:solidFill>
              <a:schemeClr val="bg2"/>
            </a:solidFill>
            <a:ln w="3810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a:ln>
                  <a:noFill/>
                </a:ln>
                <a:solidFill>
                  <a:schemeClr val="tx2"/>
                </a:solidFill>
                <a:effectLst/>
                <a:latin typeface="Arial" charset="0"/>
              </a:endParaRPr>
            </a:p>
          </p:txBody>
        </p:sp>
        <p:sp>
          <p:nvSpPr>
            <p:cNvPr id="46" name="Rectangle 45">
              <a:extLst>
                <a:ext uri="{FF2B5EF4-FFF2-40B4-BE49-F238E27FC236}">
                  <a16:creationId xmlns:a16="http://schemas.microsoft.com/office/drawing/2014/main" id="{74E00D29-1A44-37B7-F202-67780BD489BE}"/>
                </a:ext>
              </a:extLst>
            </p:cNvPr>
            <p:cNvSpPr/>
            <p:nvPr/>
          </p:nvSpPr>
          <p:spPr bwMode="auto">
            <a:xfrm>
              <a:off x="6148367" y="2336987"/>
              <a:ext cx="360040" cy="288032"/>
            </a:xfrm>
            <a:prstGeom prst="rect">
              <a:avLst/>
            </a:prstGeom>
            <a:solidFill>
              <a:srgbClr val="00B050"/>
            </a:solidFill>
            <a:ln w="3810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a:ln>
                  <a:noFill/>
                </a:ln>
                <a:solidFill>
                  <a:schemeClr val="tx2"/>
                </a:solidFill>
                <a:effectLst/>
                <a:latin typeface="Arial" charset="0"/>
              </a:endParaRPr>
            </a:p>
          </p:txBody>
        </p:sp>
        <p:sp>
          <p:nvSpPr>
            <p:cNvPr id="47" name="Rectangle 46">
              <a:extLst>
                <a:ext uri="{FF2B5EF4-FFF2-40B4-BE49-F238E27FC236}">
                  <a16:creationId xmlns:a16="http://schemas.microsoft.com/office/drawing/2014/main" id="{9C17DFFA-38D3-F745-6EB3-1337B2B9A5EB}"/>
                </a:ext>
              </a:extLst>
            </p:cNvPr>
            <p:cNvSpPr/>
            <p:nvPr/>
          </p:nvSpPr>
          <p:spPr bwMode="auto">
            <a:xfrm>
              <a:off x="6508407" y="2336987"/>
              <a:ext cx="360040" cy="288032"/>
            </a:xfrm>
            <a:prstGeom prst="rect">
              <a:avLst/>
            </a:prstGeom>
            <a:solidFill>
              <a:srgbClr val="00B050"/>
            </a:solidFill>
            <a:ln w="3810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a:ln>
                  <a:noFill/>
                </a:ln>
                <a:solidFill>
                  <a:schemeClr val="tx2"/>
                </a:solidFill>
                <a:effectLst/>
                <a:latin typeface="Arial" charset="0"/>
              </a:endParaRPr>
            </a:p>
          </p:txBody>
        </p:sp>
        <p:sp>
          <p:nvSpPr>
            <p:cNvPr id="48" name="Rectangle 47">
              <a:extLst>
                <a:ext uri="{FF2B5EF4-FFF2-40B4-BE49-F238E27FC236}">
                  <a16:creationId xmlns:a16="http://schemas.microsoft.com/office/drawing/2014/main" id="{7E2E8ECC-50BD-1EDB-35B2-18376A9B31BC}"/>
                </a:ext>
              </a:extLst>
            </p:cNvPr>
            <p:cNvSpPr/>
            <p:nvPr/>
          </p:nvSpPr>
          <p:spPr bwMode="auto">
            <a:xfrm>
              <a:off x="6868447" y="2336987"/>
              <a:ext cx="360040" cy="288032"/>
            </a:xfrm>
            <a:prstGeom prst="rect">
              <a:avLst/>
            </a:prstGeom>
            <a:solidFill>
              <a:srgbClr val="00B050"/>
            </a:solidFill>
            <a:ln w="3810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a:ln>
                  <a:noFill/>
                </a:ln>
                <a:solidFill>
                  <a:schemeClr val="tx2"/>
                </a:solidFill>
                <a:effectLst/>
                <a:latin typeface="Arial" charset="0"/>
              </a:endParaRPr>
            </a:p>
          </p:txBody>
        </p:sp>
        <p:sp>
          <p:nvSpPr>
            <p:cNvPr id="49" name="Rectangle 48">
              <a:extLst>
                <a:ext uri="{FF2B5EF4-FFF2-40B4-BE49-F238E27FC236}">
                  <a16:creationId xmlns:a16="http://schemas.microsoft.com/office/drawing/2014/main" id="{1D2C0BE7-210A-E413-13F0-DBCBC28D6ABF}"/>
                </a:ext>
              </a:extLst>
            </p:cNvPr>
            <p:cNvSpPr/>
            <p:nvPr/>
          </p:nvSpPr>
          <p:spPr bwMode="auto">
            <a:xfrm>
              <a:off x="7228487" y="2336987"/>
              <a:ext cx="360040" cy="288032"/>
            </a:xfrm>
            <a:prstGeom prst="rect">
              <a:avLst/>
            </a:prstGeom>
            <a:solidFill>
              <a:srgbClr val="00B050"/>
            </a:solidFill>
            <a:ln w="3810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a:ln>
                  <a:noFill/>
                </a:ln>
                <a:solidFill>
                  <a:schemeClr val="tx2"/>
                </a:solidFill>
                <a:effectLst/>
                <a:latin typeface="Arial" charset="0"/>
              </a:endParaRPr>
            </a:p>
          </p:txBody>
        </p:sp>
        <p:sp>
          <p:nvSpPr>
            <p:cNvPr id="50" name="Rectangle 49">
              <a:extLst>
                <a:ext uri="{FF2B5EF4-FFF2-40B4-BE49-F238E27FC236}">
                  <a16:creationId xmlns:a16="http://schemas.microsoft.com/office/drawing/2014/main" id="{FF184162-8E04-0CDB-BC21-F346C72D75E4}"/>
                </a:ext>
              </a:extLst>
            </p:cNvPr>
            <p:cNvSpPr/>
            <p:nvPr/>
          </p:nvSpPr>
          <p:spPr bwMode="auto">
            <a:xfrm>
              <a:off x="7588527" y="2336987"/>
              <a:ext cx="360040" cy="288032"/>
            </a:xfrm>
            <a:prstGeom prst="rect">
              <a:avLst/>
            </a:prstGeom>
            <a:solidFill>
              <a:srgbClr val="00B050"/>
            </a:solidFill>
            <a:ln w="3810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a:ln>
                  <a:noFill/>
                </a:ln>
                <a:solidFill>
                  <a:schemeClr val="tx2"/>
                </a:solidFill>
                <a:effectLst/>
                <a:latin typeface="Arial" charset="0"/>
              </a:endParaRPr>
            </a:p>
          </p:txBody>
        </p:sp>
        <p:sp>
          <p:nvSpPr>
            <p:cNvPr id="51" name="Rectangle 50">
              <a:extLst>
                <a:ext uri="{FF2B5EF4-FFF2-40B4-BE49-F238E27FC236}">
                  <a16:creationId xmlns:a16="http://schemas.microsoft.com/office/drawing/2014/main" id="{6C1FEF51-A6C2-7D50-AA20-FB62BE93C620}"/>
                </a:ext>
              </a:extLst>
            </p:cNvPr>
            <p:cNvSpPr/>
            <p:nvPr/>
          </p:nvSpPr>
          <p:spPr bwMode="auto">
            <a:xfrm>
              <a:off x="7948567" y="2336987"/>
              <a:ext cx="360040" cy="288032"/>
            </a:xfrm>
            <a:prstGeom prst="rect">
              <a:avLst/>
            </a:prstGeom>
            <a:solidFill>
              <a:srgbClr val="00B050"/>
            </a:solidFill>
            <a:ln w="3810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a:ln>
                  <a:noFill/>
                </a:ln>
                <a:solidFill>
                  <a:schemeClr val="tx2"/>
                </a:solidFill>
                <a:effectLst/>
                <a:latin typeface="Arial" charset="0"/>
              </a:endParaRPr>
            </a:p>
          </p:txBody>
        </p:sp>
        <p:sp>
          <p:nvSpPr>
            <p:cNvPr id="56" name="TextBox 55">
              <a:extLst>
                <a:ext uri="{FF2B5EF4-FFF2-40B4-BE49-F238E27FC236}">
                  <a16:creationId xmlns:a16="http://schemas.microsoft.com/office/drawing/2014/main" id="{23B5254D-F972-66BD-A1B9-88DC122DDD5F}"/>
                </a:ext>
              </a:extLst>
            </p:cNvPr>
            <p:cNvSpPr txBox="1"/>
            <p:nvPr/>
          </p:nvSpPr>
          <p:spPr bwMode="auto">
            <a:xfrm>
              <a:off x="8290537" y="2072849"/>
              <a:ext cx="864096" cy="646331"/>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spAutoFit/>
            </a:bodyPr>
            <a:lstStyle/>
            <a:p>
              <a:pPr algn="l"/>
              <a:r>
                <a:rPr lang="en-CY" kern="0" dirty="0">
                  <a:solidFill>
                    <a:srgbClr val="007A37"/>
                  </a:solidFill>
                  <a:sym typeface="Wingdings" pitchFamily="2" charset="2"/>
                </a:rPr>
                <a:t></a:t>
              </a:r>
              <a:endParaRPr lang="en-CY" kern="0" dirty="0">
                <a:solidFill>
                  <a:srgbClr val="007A37"/>
                </a:solidFill>
              </a:endParaRPr>
            </a:p>
          </p:txBody>
        </p:sp>
        <p:sp>
          <p:nvSpPr>
            <p:cNvPr id="57" name="TextBox 56">
              <a:extLst>
                <a:ext uri="{FF2B5EF4-FFF2-40B4-BE49-F238E27FC236}">
                  <a16:creationId xmlns:a16="http://schemas.microsoft.com/office/drawing/2014/main" id="{68A6997D-1840-A116-C13C-4BD6621F30C1}"/>
                </a:ext>
              </a:extLst>
            </p:cNvPr>
            <p:cNvSpPr txBox="1"/>
            <p:nvPr/>
          </p:nvSpPr>
          <p:spPr bwMode="auto">
            <a:xfrm>
              <a:off x="1839649" y="2048956"/>
              <a:ext cx="2382504" cy="369332"/>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spAutoFit/>
            </a:bodyPr>
            <a:lstStyle/>
            <a:p>
              <a:pPr algn="l"/>
              <a:r>
                <a:rPr lang="en-CY" sz="1800" kern="0" dirty="0">
                  <a:solidFill>
                    <a:srgbClr val="007A37"/>
                  </a:solidFill>
                  <a:sym typeface="Wingdings" pitchFamily="2" charset="2"/>
                </a:rPr>
                <a:t>ON (Solar Excess)</a:t>
              </a:r>
              <a:endParaRPr lang="en-CY" sz="1800" kern="0" dirty="0">
                <a:solidFill>
                  <a:srgbClr val="007A37"/>
                </a:solidFill>
              </a:endParaRPr>
            </a:p>
          </p:txBody>
        </p:sp>
        <p:sp>
          <p:nvSpPr>
            <p:cNvPr id="58" name="TextBox 57">
              <a:extLst>
                <a:ext uri="{FF2B5EF4-FFF2-40B4-BE49-F238E27FC236}">
                  <a16:creationId xmlns:a16="http://schemas.microsoft.com/office/drawing/2014/main" id="{49E45E9C-2D10-E14F-5230-28B24F24C25C}"/>
                </a:ext>
              </a:extLst>
            </p:cNvPr>
            <p:cNvSpPr txBox="1"/>
            <p:nvPr/>
          </p:nvSpPr>
          <p:spPr bwMode="auto">
            <a:xfrm>
              <a:off x="4789114" y="2059757"/>
              <a:ext cx="684076" cy="369332"/>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spAutoFit/>
            </a:bodyPr>
            <a:lstStyle/>
            <a:p>
              <a:pPr algn="l"/>
              <a:r>
                <a:rPr lang="en-CY" sz="1800" kern="0" dirty="0">
                  <a:solidFill>
                    <a:srgbClr val="FF0000"/>
                  </a:solidFill>
                  <a:sym typeface="Wingdings" pitchFamily="2" charset="2"/>
                </a:rPr>
                <a:t>OFF</a:t>
              </a:r>
              <a:endParaRPr lang="en-CY" sz="1800" kern="0" dirty="0">
                <a:solidFill>
                  <a:srgbClr val="FF0000"/>
                </a:solidFill>
              </a:endParaRPr>
            </a:p>
          </p:txBody>
        </p:sp>
        <p:sp>
          <p:nvSpPr>
            <p:cNvPr id="61" name="TextBox 60">
              <a:extLst>
                <a:ext uri="{FF2B5EF4-FFF2-40B4-BE49-F238E27FC236}">
                  <a16:creationId xmlns:a16="http://schemas.microsoft.com/office/drawing/2014/main" id="{BEBFD97B-D4AF-04CD-949A-624A580BBF1A}"/>
                </a:ext>
              </a:extLst>
            </p:cNvPr>
            <p:cNvSpPr txBox="1"/>
            <p:nvPr/>
          </p:nvSpPr>
          <p:spPr bwMode="auto">
            <a:xfrm>
              <a:off x="6268073" y="2020252"/>
              <a:ext cx="2382504" cy="369332"/>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spAutoFit/>
            </a:bodyPr>
            <a:lstStyle/>
            <a:p>
              <a:pPr algn="l"/>
              <a:r>
                <a:rPr lang="en-CY" sz="1800" kern="0" dirty="0">
                  <a:solidFill>
                    <a:srgbClr val="007A37"/>
                  </a:solidFill>
                  <a:sym typeface="Wingdings" pitchFamily="2" charset="2"/>
                </a:rPr>
                <a:t>ON (Solar Excess)</a:t>
              </a:r>
              <a:endParaRPr lang="en-CY" sz="1800" kern="0" dirty="0">
                <a:solidFill>
                  <a:srgbClr val="007A37"/>
                </a:solidFill>
              </a:endParaRPr>
            </a:p>
          </p:txBody>
        </p:sp>
      </p:grpSp>
      <p:sp>
        <p:nvSpPr>
          <p:cNvPr id="62" name="Content Placeholder 1">
            <a:extLst>
              <a:ext uri="{FF2B5EF4-FFF2-40B4-BE49-F238E27FC236}">
                <a16:creationId xmlns:a16="http://schemas.microsoft.com/office/drawing/2014/main" id="{1391F7F8-5434-3465-8C70-540CC41422AD}"/>
              </a:ext>
            </a:extLst>
          </p:cNvPr>
          <p:cNvSpPr txBox="1">
            <a:spLocks/>
          </p:cNvSpPr>
          <p:nvPr/>
        </p:nvSpPr>
        <p:spPr bwMode="auto">
          <a:xfrm>
            <a:off x="215516" y="908720"/>
            <a:ext cx="8712968" cy="413723"/>
          </a:xfrm>
          <a:prstGeom prst="rect">
            <a:avLst/>
          </a:prstGeom>
          <a:noFill/>
          <a:ln>
            <a:solidFill>
              <a:schemeClr val="bg1"/>
            </a:solidFill>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18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18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b="0" kern="0" dirty="0"/>
              <a:t>Preferrable to Charge in Contiguous Blocks:</a:t>
            </a:r>
            <a:endParaRPr lang="en-CY" b="0" kern="0" dirty="0"/>
          </a:p>
        </p:txBody>
      </p:sp>
      <p:sp>
        <p:nvSpPr>
          <p:cNvPr id="63" name="TextBox 62">
            <a:extLst>
              <a:ext uri="{FF2B5EF4-FFF2-40B4-BE49-F238E27FC236}">
                <a16:creationId xmlns:a16="http://schemas.microsoft.com/office/drawing/2014/main" id="{4E26AE34-4257-E72A-5C10-38D10391EA89}"/>
              </a:ext>
            </a:extLst>
          </p:cNvPr>
          <p:cNvSpPr txBox="1"/>
          <p:nvPr/>
        </p:nvSpPr>
        <p:spPr>
          <a:xfrm>
            <a:off x="632472" y="5661248"/>
            <a:ext cx="8316924" cy="738664"/>
          </a:xfrm>
          <a:prstGeom prst="rect">
            <a:avLst/>
          </a:prstGeom>
          <a:solidFill>
            <a:schemeClr val="accent1"/>
          </a:solidFill>
          <a:ln w="28575">
            <a:solidFill>
              <a:srgbClr val="00355D"/>
            </a:solidFill>
          </a:ln>
        </p:spPr>
        <p:txBody>
          <a:bodyPr wrap="square" rtlCol="0">
            <a:spAutoFit/>
          </a:bodyPr>
          <a:lstStyle/>
          <a:p>
            <a:r>
              <a:rPr lang="en-US" sz="2100" b="0" dirty="0" err="1"/>
              <a:t>GreenCap</a:t>
            </a:r>
            <a:r>
              <a:rPr lang="en-US" sz="2100" b="0" dirty="0"/>
              <a:t> (MDM23) incorporates a </a:t>
            </a:r>
            <a:r>
              <a:rPr lang="en-US" sz="2100" dirty="0"/>
              <a:t>local search heuristic </a:t>
            </a:r>
            <a:r>
              <a:rPr lang="en-US" sz="2100" b="0" dirty="0"/>
              <a:t>in its memetic algorithm to filter solutions </a:t>
            </a:r>
            <a:r>
              <a:rPr lang="en-US" sz="2100" dirty="0"/>
              <a:t>based on </a:t>
            </a:r>
            <a:r>
              <a:rPr lang="en-US" sz="2100" dirty="0">
                <a:solidFill>
                  <a:schemeClr val="accent6"/>
                </a:solidFill>
              </a:rPr>
              <a:t>Number of Blocks</a:t>
            </a:r>
            <a:r>
              <a:rPr lang="en-US" sz="2100" dirty="0"/>
              <a:t>.</a:t>
            </a:r>
            <a:endParaRPr lang="en-US" sz="2100" b="0" dirty="0"/>
          </a:p>
        </p:txBody>
      </p:sp>
      <p:grpSp>
        <p:nvGrpSpPr>
          <p:cNvPr id="52" name="Group 51">
            <a:extLst>
              <a:ext uri="{FF2B5EF4-FFF2-40B4-BE49-F238E27FC236}">
                <a16:creationId xmlns:a16="http://schemas.microsoft.com/office/drawing/2014/main" id="{A8E20091-0EF2-6F8E-AD5A-7EA67ADD2F63}"/>
              </a:ext>
            </a:extLst>
          </p:cNvPr>
          <p:cNvGrpSpPr/>
          <p:nvPr/>
        </p:nvGrpSpPr>
        <p:grpSpPr>
          <a:xfrm>
            <a:off x="1809817" y="1212374"/>
            <a:ext cx="7359556" cy="710220"/>
            <a:chOff x="1809817" y="1212374"/>
            <a:chExt cx="7359556" cy="710220"/>
          </a:xfrm>
        </p:grpSpPr>
        <p:sp>
          <p:nvSpPr>
            <p:cNvPr id="21" name="Rectangle 20">
              <a:extLst>
                <a:ext uri="{FF2B5EF4-FFF2-40B4-BE49-F238E27FC236}">
                  <a16:creationId xmlns:a16="http://schemas.microsoft.com/office/drawing/2014/main" id="{E2824D28-FDF1-6039-D0E0-8A340A2B9990}"/>
                </a:ext>
              </a:extLst>
            </p:cNvPr>
            <p:cNvSpPr/>
            <p:nvPr/>
          </p:nvSpPr>
          <p:spPr bwMode="auto">
            <a:xfrm>
              <a:off x="1809817" y="1490546"/>
              <a:ext cx="360040" cy="288032"/>
            </a:xfrm>
            <a:prstGeom prst="rect">
              <a:avLst/>
            </a:prstGeom>
            <a:solidFill>
              <a:srgbClr val="00B050"/>
            </a:solidFill>
            <a:ln w="3810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a:ln>
                  <a:noFill/>
                </a:ln>
                <a:solidFill>
                  <a:schemeClr val="tx2"/>
                </a:solidFill>
                <a:effectLst/>
                <a:latin typeface="Arial" charset="0"/>
              </a:endParaRPr>
            </a:p>
          </p:txBody>
        </p:sp>
        <p:sp>
          <p:nvSpPr>
            <p:cNvPr id="22" name="Rectangle 21">
              <a:extLst>
                <a:ext uri="{FF2B5EF4-FFF2-40B4-BE49-F238E27FC236}">
                  <a16:creationId xmlns:a16="http://schemas.microsoft.com/office/drawing/2014/main" id="{FC115057-82CD-E478-E6DA-0DF5CE6F9AF8}"/>
                </a:ext>
              </a:extLst>
            </p:cNvPr>
            <p:cNvSpPr/>
            <p:nvPr/>
          </p:nvSpPr>
          <p:spPr bwMode="auto">
            <a:xfrm>
              <a:off x="2169857" y="1490546"/>
              <a:ext cx="360040" cy="288032"/>
            </a:xfrm>
            <a:prstGeom prst="rect">
              <a:avLst/>
            </a:prstGeom>
            <a:solidFill>
              <a:schemeClr val="bg2"/>
            </a:solidFill>
            <a:ln w="3810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a:ln>
                  <a:noFill/>
                </a:ln>
                <a:solidFill>
                  <a:schemeClr val="tx2"/>
                </a:solidFill>
                <a:effectLst/>
                <a:latin typeface="Arial" charset="0"/>
              </a:endParaRPr>
            </a:p>
          </p:txBody>
        </p:sp>
        <p:sp>
          <p:nvSpPr>
            <p:cNvPr id="23" name="Rectangle 22">
              <a:extLst>
                <a:ext uri="{FF2B5EF4-FFF2-40B4-BE49-F238E27FC236}">
                  <a16:creationId xmlns:a16="http://schemas.microsoft.com/office/drawing/2014/main" id="{473B6AD8-D6E5-7F7C-BE72-7BAC5044F4C1}"/>
                </a:ext>
              </a:extLst>
            </p:cNvPr>
            <p:cNvSpPr/>
            <p:nvPr/>
          </p:nvSpPr>
          <p:spPr bwMode="auto">
            <a:xfrm>
              <a:off x="2529897" y="1490546"/>
              <a:ext cx="360040" cy="288032"/>
            </a:xfrm>
            <a:prstGeom prst="rect">
              <a:avLst/>
            </a:prstGeom>
            <a:solidFill>
              <a:srgbClr val="00B050"/>
            </a:solidFill>
            <a:ln w="3810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a:ln>
                  <a:noFill/>
                </a:ln>
                <a:solidFill>
                  <a:schemeClr val="tx2"/>
                </a:solidFill>
                <a:effectLst/>
                <a:latin typeface="Arial" charset="0"/>
              </a:endParaRPr>
            </a:p>
          </p:txBody>
        </p:sp>
        <p:sp>
          <p:nvSpPr>
            <p:cNvPr id="24" name="Rectangle 23">
              <a:extLst>
                <a:ext uri="{FF2B5EF4-FFF2-40B4-BE49-F238E27FC236}">
                  <a16:creationId xmlns:a16="http://schemas.microsoft.com/office/drawing/2014/main" id="{E7B3E243-E9D2-6823-B43B-F0133107224C}"/>
                </a:ext>
              </a:extLst>
            </p:cNvPr>
            <p:cNvSpPr/>
            <p:nvPr/>
          </p:nvSpPr>
          <p:spPr bwMode="auto">
            <a:xfrm>
              <a:off x="2889937" y="1490546"/>
              <a:ext cx="360040" cy="288032"/>
            </a:xfrm>
            <a:prstGeom prst="rect">
              <a:avLst/>
            </a:prstGeom>
            <a:solidFill>
              <a:schemeClr val="bg2"/>
            </a:solidFill>
            <a:ln w="3810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a:ln>
                  <a:noFill/>
                </a:ln>
                <a:solidFill>
                  <a:schemeClr val="tx2"/>
                </a:solidFill>
                <a:effectLst/>
                <a:latin typeface="Arial" charset="0"/>
              </a:endParaRPr>
            </a:p>
          </p:txBody>
        </p:sp>
        <p:sp>
          <p:nvSpPr>
            <p:cNvPr id="25" name="Rectangle 24">
              <a:extLst>
                <a:ext uri="{FF2B5EF4-FFF2-40B4-BE49-F238E27FC236}">
                  <a16:creationId xmlns:a16="http://schemas.microsoft.com/office/drawing/2014/main" id="{7B192B2A-B9BA-FCAA-0193-5A9987B46807}"/>
                </a:ext>
              </a:extLst>
            </p:cNvPr>
            <p:cNvSpPr/>
            <p:nvPr/>
          </p:nvSpPr>
          <p:spPr bwMode="auto">
            <a:xfrm>
              <a:off x="3249977" y="1490546"/>
              <a:ext cx="360040" cy="288032"/>
            </a:xfrm>
            <a:prstGeom prst="rect">
              <a:avLst/>
            </a:prstGeom>
            <a:solidFill>
              <a:srgbClr val="00B050"/>
            </a:solidFill>
            <a:ln w="3810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a:ln>
                  <a:noFill/>
                </a:ln>
                <a:solidFill>
                  <a:schemeClr val="tx2"/>
                </a:solidFill>
                <a:effectLst/>
                <a:latin typeface="Arial" charset="0"/>
              </a:endParaRPr>
            </a:p>
          </p:txBody>
        </p:sp>
        <p:sp>
          <p:nvSpPr>
            <p:cNvPr id="26" name="Rectangle 25">
              <a:extLst>
                <a:ext uri="{FF2B5EF4-FFF2-40B4-BE49-F238E27FC236}">
                  <a16:creationId xmlns:a16="http://schemas.microsoft.com/office/drawing/2014/main" id="{F5A3D585-AE52-1F5D-A178-DCD0A67B4B84}"/>
                </a:ext>
              </a:extLst>
            </p:cNvPr>
            <p:cNvSpPr/>
            <p:nvPr/>
          </p:nvSpPr>
          <p:spPr bwMode="auto">
            <a:xfrm>
              <a:off x="3610017" y="1490546"/>
              <a:ext cx="360040" cy="288032"/>
            </a:xfrm>
            <a:prstGeom prst="rect">
              <a:avLst/>
            </a:prstGeom>
            <a:solidFill>
              <a:schemeClr val="bg2"/>
            </a:solidFill>
            <a:ln w="3810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a:ln>
                  <a:noFill/>
                </a:ln>
                <a:solidFill>
                  <a:schemeClr val="tx2"/>
                </a:solidFill>
                <a:effectLst/>
                <a:latin typeface="Arial" charset="0"/>
              </a:endParaRPr>
            </a:p>
          </p:txBody>
        </p:sp>
        <p:cxnSp>
          <p:nvCxnSpPr>
            <p:cNvPr id="27" name="Straight Arrow Connector 26">
              <a:extLst>
                <a:ext uri="{FF2B5EF4-FFF2-40B4-BE49-F238E27FC236}">
                  <a16:creationId xmlns:a16="http://schemas.microsoft.com/office/drawing/2014/main" id="{FE3AACF3-E50D-5FB4-3C85-5A82538389BE}"/>
                </a:ext>
              </a:extLst>
            </p:cNvPr>
            <p:cNvCxnSpPr>
              <a:cxnSpLocks/>
            </p:cNvCxnSpPr>
            <p:nvPr/>
          </p:nvCxnSpPr>
          <p:spPr bwMode="auto">
            <a:xfrm>
              <a:off x="1809817" y="1922594"/>
              <a:ext cx="7056784" cy="0"/>
            </a:xfrm>
            <a:prstGeom prst="straightConnector1">
              <a:avLst/>
            </a:prstGeom>
            <a:noFill/>
            <a:ln w="38100" cap="flat" cmpd="sng" algn="ctr">
              <a:solidFill>
                <a:schemeClr val="tx1"/>
              </a:solidFill>
              <a:prstDash val="solid"/>
              <a:round/>
              <a:headEnd type="none" w="med" len="med"/>
              <a:tailEnd type="triangle"/>
            </a:ln>
            <a:effectLst/>
          </p:spPr>
        </p:cxnSp>
        <p:sp>
          <p:nvSpPr>
            <p:cNvPr id="30" name="Rectangle 29">
              <a:extLst>
                <a:ext uri="{FF2B5EF4-FFF2-40B4-BE49-F238E27FC236}">
                  <a16:creationId xmlns:a16="http://schemas.microsoft.com/office/drawing/2014/main" id="{11B036C5-FBEE-4DA6-58DA-BDCD1F3A8372}"/>
                </a:ext>
              </a:extLst>
            </p:cNvPr>
            <p:cNvSpPr/>
            <p:nvPr/>
          </p:nvSpPr>
          <p:spPr bwMode="auto">
            <a:xfrm>
              <a:off x="3970057" y="1490546"/>
              <a:ext cx="360040" cy="288032"/>
            </a:xfrm>
            <a:prstGeom prst="rect">
              <a:avLst/>
            </a:prstGeom>
            <a:solidFill>
              <a:srgbClr val="00B050"/>
            </a:solidFill>
            <a:ln w="3810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a:ln>
                  <a:noFill/>
                </a:ln>
                <a:solidFill>
                  <a:schemeClr val="tx2"/>
                </a:solidFill>
                <a:effectLst/>
                <a:latin typeface="Arial" charset="0"/>
              </a:endParaRPr>
            </a:p>
          </p:txBody>
        </p:sp>
        <p:sp>
          <p:nvSpPr>
            <p:cNvPr id="31" name="Rectangle 30">
              <a:extLst>
                <a:ext uri="{FF2B5EF4-FFF2-40B4-BE49-F238E27FC236}">
                  <a16:creationId xmlns:a16="http://schemas.microsoft.com/office/drawing/2014/main" id="{0B46BC6B-A8F4-5B00-8328-7C0AEC849C08}"/>
                </a:ext>
              </a:extLst>
            </p:cNvPr>
            <p:cNvSpPr/>
            <p:nvPr/>
          </p:nvSpPr>
          <p:spPr bwMode="auto">
            <a:xfrm>
              <a:off x="4330097" y="1490546"/>
              <a:ext cx="360040" cy="288032"/>
            </a:xfrm>
            <a:prstGeom prst="rect">
              <a:avLst/>
            </a:prstGeom>
            <a:solidFill>
              <a:schemeClr val="bg2"/>
            </a:solidFill>
            <a:ln w="3810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a:ln>
                  <a:noFill/>
                </a:ln>
                <a:solidFill>
                  <a:schemeClr val="tx2"/>
                </a:solidFill>
                <a:effectLst/>
                <a:latin typeface="Arial" charset="0"/>
              </a:endParaRPr>
            </a:p>
          </p:txBody>
        </p:sp>
        <p:sp>
          <p:nvSpPr>
            <p:cNvPr id="32" name="Rectangle 31">
              <a:extLst>
                <a:ext uri="{FF2B5EF4-FFF2-40B4-BE49-F238E27FC236}">
                  <a16:creationId xmlns:a16="http://schemas.microsoft.com/office/drawing/2014/main" id="{221A39D9-3CF6-9C5C-7D10-790590D38EBF}"/>
                </a:ext>
              </a:extLst>
            </p:cNvPr>
            <p:cNvSpPr/>
            <p:nvPr/>
          </p:nvSpPr>
          <p:spPr bwMode="auto">
            <a:xfrm>
              <a:off x="4690137" y="1490546"/>
              <a:ext cx="360040" cy="288032"/>
            </a:xfrm>
            <a:prstGeom prst="rect">
              <a:avLst/>
            </a:prstGeom>
            <a:solidFill>
              <a:srgbClr val="00B050"/>
            </a:solidFill>
            <a:ln w="3810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a:ln>
                  <a:noFill/>
                </a:ln>
                <a:solidFill>
                  <a:schemeClr val="tx2"/>
                </a:solidFill>
                <a:effectLst/>
                <a:latin typeface="Arial" charset="0"/>
              </a:endParaRPr>
            </a:p>
          </p:txBody>
        </p:sp>
        <p:sp>
          <p:nvSpPr>
            <p:cNvPr id="33" name="Rectangle 32">
              <a:extLst>
                <a:ext uri="{FF2B5EF4-FFF2-40B4-BE49-F238E27FC236}">
                  <a16:creationId xmlns:a16="http://schemas.microsoft.com/office/drawing/2014/main" id="{8E94D74F-C556-5DD7-DD76-7788F85C98B6}"/>
                </a:ext>
              </a:extLst>
            </p:cNvPr>
            <p:cNvSpPr/>
            <p:nvPr/>
          </p:nvSpPr>
          <p:spPr bwMode="auto">
            <a:xfrm>
              <a:off x="5050177" y="1490546"/>
              <a:ext cx="360040" cy="288032"/>
            </a:xfrm>
            <a:prstGeom prst="rect">
              <a:avLst/>
            </a:prstGeom>
            <a:solidFill>
              <a:schemeClr val="bg2"/>
            </a:solidFill>
            <a:ln w="3810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a:ln>
                  <a:noFill/>
                </a:ln>
                <a:solidFill>
                  <a:schemeClr val="tx2"/>
                </a:solidFill>
                <a:effectLst/>
                <a:latin typeface="Arial" charset="0"/>
              </a:endParaRPr>
            </a:p>
          </p:txBody>
        </p:sp>
        <p:sp>
          <p:nvSpPr>
            <p:cNvPr id="34" name="Rectangle 33">
              <a:extLst>
                <a:ext uri="{FF2B5EF4-FFF2-40B4-BE49-F238E27FC236}">
                  <a16:creationId xmlns:a16="http://schemas.microsoft.com/office/drawing/2014/main" id="{0AD7020A-6022-9CB3-5DC0-98A33CA542FE}"/>
                </a:ext>
              </a:extLst>
            </p:cNvPr>
            <p:cNvSpPr/>
            <p:nvPr/>
          </p:nvSpPr>
          <p:spPr bwMode="auto">
            <a:xfrm>
              <a:off x="5410217" y="1490546"/>
              <a:ext cx="360040" cy="288032"/>
            </a:xfrm>
            <a:prstGeom prst="rect">
              <a:avLst/>
            </a:prstGeom>
            <a:solidFill>
              <a:srgbClr val="00B050"/>
            </a:solidFill>
            <a:ln w="3810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a:ln>
                  <a:noFill/>
                </a:ln>
                <a:solidFill>
                  <a:schemeClr val="tx2"/>
                </a:solidFill>
                <a:effectLst/>
                <a:latin typeface="Arial" charset="0"/>
              </a:endParaRPr>
            </a:p>
          </p:txBody>
        </p:sp>
        <p:sp>
          <p:nvSpPr>
            <p:cNvPr id="35" name="Rectangle 34">
              <a:extLst>
                <a:ext uri="{FF2B5EF4-FFF2-40B4-BE49-F238E27FC236}">
                  <a16:creationId xmlns:a16="http://schemas.microsoft.com/office/drawing/2014/main" id="{9F02A541-2DCD-3BD1-AE48-812D9FEFD3E2}"/>
                </a:ext>
              </a:extLst>
            </p:cNvPr>
            <p:cNvSpPr/>
            <p:nvPr/>
          </p:nvSpPr>
          <p:spPr bwMode="auto">
            <a:xfrm>
              <a:off x="5410217" y="1499238"/>
              <a:ext cx="360040" cy="288032"/>
            </a:xfrm>
            <a:prstGeom prst="rect">
              <a:avLst/>
            </a:prstGeom>
            <a:solidFill>
              <a:srgbClr val="00B050"/>
            </a:solidFill>
            <a:ln w="3810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a:ln>
                  <a:noFill/>
                </a:ln>
                <a:solidFill>
                  <a:schemeClr val="tx2"/>
                </a:solidFill>
                <a:effectLst/>
                <a:latin typeface="Arial" charset="0"/>
              </a:endParaRPr>
            </a:p>
          </p:txBody>
        </p:sp>
        <p:sp>
          <p:nvSpPr>
            <p:cNvPr id="36" name="Rectangle 35">
              <a:extLst>
                <a:ext uri="{FF2B5EF4-FFF2-40B4-BE49-F238E27FC236}">
                  <a16:creationId xmlns:a16="http://schemas.microsoft.com/office/drawing/2014/main" id="{D7939F0D-211A-3E0A-3A84-81D1FB4BF11A}"/>
                </a:ext>
              </a:extLst>
            </p:cNvPr>
            <p:cNvSpPr/>
            <p:nvPr/>
          </p:nvSpPr>
          <p:spPr bwMode="auto">
            <a:xfrm>
              <a:off x="5770257" y="1499238"/>
              <a:ext cx="360040" cy="288032"/>
            </a:xfrm>
            <a:prstGeom prst="rect">
              <a:avLst/>
            </a:prstGeom>
            <a:solidFill>
              <a:schemeClr val="bg2"/>
            </a:solidFill>
            <a:ln w="3810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a:ln>
                  <a:noFill/>
                </a:ln>
                <a:solidFill>
                  <a:schemeClr val="tx2"/>
                </a:solidFill>
                <a:effectLst/>
                <a:latin typeface="Arial" charset="0"/>
              </a:endParaRPr>
            </a:p>
          </p:txBody>
        </p:sp>
        <p:sp>
          <p:nvSpPr>
            <p:cNvPr id="37" name="Rectangle 36">
              <a:extLst>
                <a:ext uri="{FF2B5EF4-FFF2-40B4-BE49-F238E27FC236}">
                  <a16:creationId xmlns:a16="http://schemas.microsoft.com/office/drawing/2014/main" id="{00DE4861-884A-EE37-740C-18DCD1CB6750}"/>
                </a:ext>
              </a:extLst>
            </p:cNvPr>
            <p:cNvSpPr/>
            <p:nvPr/>
          </p:nvSpPr>
          <p:spPr bwMode="auto">
            <a:xfrm>
              <a:off x="6130297" y="1499238"/>
              <a:ext cx="360040" cy="288032"/>
            </a:xfrm>
            <a:prstGeom prst="rect">
              <a:avLst/>
            </a:prstGeom>
            <a:solidFill>
              <a:srgbClr val="00B050"/>
            </a:solidFill>
            <a:ln w="3810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a:ln>
                  <a:noFill/>
                </a:ln>
                <a:solidFill>
                  <a:schemeClr val="tx2"/>
                </a:solidFill>
                <a:effectLst/>
                <a:latin typeface="Arial" charset="0"/>
              </a:endParaRPr>
            </a:p>
          </p:txBody>
        </p:sp>
        <p:sp>
          <p:nvSpPr>
            <p:cNvPr id="38" name="Rectangle 37">
              <a:extLst>
                <a:ext uri="{FF2B5EF4-FFF2-40B4-BE49-F238E27FC236}">
                  <a16:creationId xmlns:a16="http://schemas.microsoft.com/office/drawing/2014/main" id="{EE351C39-BABF-E875-2F8A-26342BBE7B45}"/>
                </a:ext>
              </a:extLst>
            </p:cNvPr>
            <p:cNvSpPr/>
            <p:nvPr/>
          </p:nvSpPr>
          <p:spPr bwMode="auto">
            <a:xfrm>
              <a:off x="6490337" y="1499238"/>
              <a:ext cx="360040" cy="288032"/>
            </a:xfrm>
            <a:prstGeom prst="rect">
              <a:avLst/>
            </a:prstGeom>
            <a:solidFill>
              <a:schemeClr val="bg2"/>
            </a:solidFill>
            <a:ln w="3810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a:ln>
                  <a:noFill/>
                </a:ln>
                <a:solidFill>
                  <a:schemeClr val="tx2"/>
                </a:solidFill>
                <a:effectLst/>
                <a:latin typeface="Arial" charset="0"/>
              </a:endParaRPr>
            </a:p>
          </p:txBody>
        </p:sp>
        <p:sp>
          <p:nvSpPr>
            <p:cNvPr id="39" name="Rectangle 38">
              <a:extLst>
                <a:ext uri="{FF2B5EF4-FFF2-40B4-BE49-F238E27FC236}">
                  <a16:creationId xmlns:a16="http://schemas.microsoft.com/office/drawing/2014/main" id="{9991A92C-5A69-D328-7AB3-1D42670702C6}"/>
                </a:ext>
              </a:extLst>
            </p:cNvPr>
            <p:cNvSpPr/>
            <p:nvPr/>
          </p:nvSpPr>
          <p:spPr bwMode="auto">
            <a:xfrm>
              <a:off x="6850377" y="1499238"/>
              <a:ext cx="360040" cy="288032"/>
            </a:xfrm>
            <a:prstGeom prst="rect">
              <a:avLst/>
            </a:prstGeom>
            <a:solidFill>
              <a:srgbClr val="00B050"/>
            </a:solidFill>
            <a:ln w="3810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a:ln>
                  <a:noFill/>
                </a:ln>
                <a:solidFill>
                  <a:schemeClr val="tx2"/>
                </a:solidFill>
                <a:effectLst/>
                <a:latin typeface="Arial" charset="0"/>
              </a:endParaRPr>
            </a:p>
          </p:txBody>
        </p:sp>
        <p:sp>
          <p:nvSpPr>
            <p:cNvPr id="40" name="Rectangle 39">
              <a:extLst>
                <a:ext uri="{FF2B5EF4-FFF2-40B4-BE49-F238E27FC236}">
                  <a16:creationId xmlns:a16="http://schemas.microsoft.com/office/drawing/2014/main" id="{BE0D860D-4B85-A5C2-7DA0-C03AF559854C}"/>
                </a:ext>
              </a:extLst>
            </p:cNvPr>
            <p:cNvSpPr/>
            <p:nvPr/>
          </p:nvSpPr>
          <p:spPr bwMode="auto">
            <a:xfrm>
              <a:off x="7210417" y="1499238"/>
              <a:ext cx="360040" cy="288032"/>
            </a:xfrm>
            <a:prstGeom prst="rect">
              <a:avLst/>
            </a:prstGeom>
            <a:solidFill>
              <a:schemeClr val="bg2"/>
            </a:solidFill>
            <a:ln w="3810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a:ln>
                  <a:noFill/>
                </a:ln>
                <a:solidFill>
                  <a:schemeClr val="tx2"/>
                </a:solidFill>
                <a:effectLst/>
                <a:latin typeface="Arial" charset="0"/>
              </a:endParaRPr>
            </a:p>
          </p:txBody>
        </p:sp>
        <p:sp>
          <p:nvSpPr>
            <p:cNvPr id="41" name="Rectangle 40">
              <a:extLst>
                <a:ext uri="{FF2B5EF4-FFF2-40B4-BE49-F238E27FC236}">
                  <a16:creationId xmlns:a16="http://schemas.microsoft.com/office/drawing/2014/main" id="{D4ED0A17-BF05-C92C-01FB-1C39F7E35517}"/>
                </a:ext>
              </a:extLst>
            </p:cNvPr>
            <p:cNvSpPr/>
            <p:nvPr/>
          </p:nvSpPr>
          <p:spPr bwMode="auto">
            <a:xfrm>
              <a:off x="7570457" y="1499238"/>
              <a:ext cx="360040" cy="288032"/>
            </a:xfrm>
            <a:prstGeom prst="rect">
              <a:avLst/>
            </a:prstGeom>
            <a:solidFill>
              <a:srgbClr val="00B050"/>
            </a:solidFill>
            <a:ln w="3810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a:ln>
                  <a:noFill/>
                </a:ln>
                <a:solidFill>
                  <a:schemeClr val="tx2"/>
                </a:solidFill>
                <a:effectLst/>
                <a:latin typeface="Arial" charset="0"/>
              </a:endParaRPr>
            </a:p>
          </p:txBody>
        </p:sp>
        <p:sp>
          <p:nvSpPr>
            <p:cNvPr id="42" name="Rectangle 41">
              <a:extLst>
                <a:ext uri="{FF2B5EF4-FFF2-40B4-BE49-F238E27FC236}">
                  <a16:creationId xmlns:a16="http://schemas.microsoft.com/office/drawing/2014/main" id="{B350E828-AE1B-DB15-1B37-AF241409A2A3}"/>
                </a:ext>
              </a:extLst>
            </p:cNvPr>
            <p:cNvSpPr/>
            <p:nvPr/>
          </p:nvSpPr>
          <p:spPr bwMode="auto">
            <a:xfrm>
              <a:off x="7930497" y="1499238"/>
              <a:ext cx="360040" cy="288032"/>
            </a:xfrm>
            <a:prstGeom prst="rect">
              <a:avLst/>
            </a:prstGeom>
            <a:solidFill>
              <a:schemeClr val="bg2"/>
            </a:solidFill>
            <a:ln w="3810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a:ln>
                  <a:noFill/>
                </a:ln>
                <a:solidFill>
                  <a:schemeClr val="tx2"/>
                </a:solidFill>
                <a:effectLst/>
                <a:latin typeface="Arial" charset="0"/>
              </a:endParaRPr>
            </a:p>
          </p:txBody>
        </p:sp>
        <p:sp>
          <p:nvSpPr>
            <p:cNvPr id="55" name="TextBox 54">
              <a:extLst>
                <a:ext uri="{FF2B5EF4-FFF2-40B4-BE49-F238E27FC236}">
                  <a16:creationId xmlns:a16="http://schemas.microsoft.com/office/drawing/2014/main" id="{5C1C3E7C-4CC1-5C64-D8B8-9B28C2790254}"/>
                </a:ext>
              </a:extLst>
            </p:cNvPr>
            <p:cNvSpPr txBox="1"/>
            <p:nvPr/>
          </p:nvSpPr>
          <p:spPr bwMode="auto">
            <a:xfrm>
              <a:off x="8305277" y="1212374"/>
              <a:ext cx="864096" cy="646331"/>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spAutoFit/>
            </a:bodyPr>
            <a:lstStyle/>
            <a:p>
              <a:pPr algn="l"/>
              <a:r>
                <a:rPr lang="en-CY" kern="0" dirty="0">
                  <a:solidFill>
                    <a:srgbClr val="FF0000"/>
                  </a:solidFill>
                  <a:sym typeface="Wingdings" pitchFamily="2" charset="2"/>
                </a:rPr>
                <a:t></a:t>
              </a:r>
              <a:endParaRPr lang="en-CY" kern="0" dirty="0">
                <a:solidFill>
                  <a:srgbClr val="FF0000"/>
                </a:solidFill>
              </a:endParaRPr>
            </a:p>
          </p:txBody>
        </p:sp>
        <p:sp>
          <p:nvSpPr>
            <p:cNvPr id="10" name="TextBox 9">
              <a:extLst>
                <a:ext uri="{FF2B5EF4-FFF2-40B4-BE49-F238E27FC236}">
                  <a16:creationId xmlns:a16="http://schemas.microsoft.com/office/drawing/2014/main" id="{CA301853-E0DF-4CF8-87DE-AAA7F0C2FD18}"/>
                </a:ext>
              </a:extLst>
            </p:cNvPr>
            <p:cNvSpPr txBox="1"/>
            <p:nvPr/>
          </p:nvSpPr>
          <p:spPr bwMode="auto">
            <a:xfrm>
              <a:off x="2119358" y="1296173"/>
              <a:ext cx="496686" cy="276999"/>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spAutoFit/>
            </a:bodyPr>
            <a:lstStyle/>
            <a:p>
              <a:pPr algn="l"/>
              <a:r>
                <a:rPr lang="en-CY" sz="1200" kern="0" dirty="0">
                  <a:solidFill>
                    <a:srgbClr val="FF0000"/>
                  </a:solidFill>
                  <a:sym typeface="Wingdings" pitchFamily="2" charset="2"/>
                </a:rPr>
                <a:t>OFF</a:t>
              </a:r>
              <a:endParaRPr lang="en-CY" sz="1200" kern="0" dirty="0">
                <a:solidFill>
                  <a:srgbClr val="FF0000"/>
                </a:solidFill>
              </a:endParaRPr>
            </a:p>
          </p:txBody>
        </p:sp>
        <p:sp>
          <p:nvSpPr>
            <p:cNvPr id="12" name="TextBox 11">
              <a:extLst>
                <a:ext uri="{FF2B5EF4-FFF2-40B4-BE49-F238E27FC236}">
                  <a16:creationId xmlns:a16="http://schemas.microsoft.com/office/drawing/2014/main" id="{FCE41C27-54C3-A677-2D8E-115FDE71BFB7}"/>
                </a:ext>
              </a:extLst>
            </p:cNvPr>
            <p:cNvSpPr txBox="1"/>
            <p:nvPr/>
          </p:nvSpPr>
          <p:spPr bwMode="auto">
            <a:xfrm>
              <a:off x="2839438" y="1296172"/>
              <a:ext cx="496686" cy="276999"/>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spAutoFit/>
            </a:bodyPr>
            <a:lstStyle/>
            <a:p>
              <a:pPr algn="l"/>
              <a:r>
                <a:rPr lang="en-CY" sz="1200" kern="0" dirty="0">
                  <a:solidFill>
                    <a:srgbClr val="FF0000"/>
                  </a:solidFill>
                  <a:sym typeface="Wingdings" pitchFamily="2" charset="2"/>
                </a:rPr>
                <a:t>OFF</a:t>
              </a:r>
              <a:endParaRPr lang="en-CY" sz="1200" kern="0" dirty="0">
                <a:solidFill>
                  <a:srgbClr val="FF0000"/>
                </a:solidFill>
              </a:endParaRPr>
            </a:p>
          </p:txBody>
        </p:sp>
        <p:sp>
          <p:nvSpPr>
            <p:cNvPr id="13" name="TextBox 12">
              <a:extLst>
                <a:ext uri="{FF2B5EF4-FFF2-40B4-BE49-F238E27FC236}">
                  <a16:creationId xmlns:a16="http://schemas.microsoft.com/office/drawing/2014/main" id="{A38370E4-05FF-01F4-1423-AE937831D900}"/>
                </a:ext>
              </a:extLst>
            </p:cNvPr>
            <p:cNvSpPr txBox="1"/>
            <p:nvPr/>
          </p:nvSpPr>
          <p:spPr bwMode="auto">
            <a:xfrm>
              <a:off x="3549950" y="1296171"/>
              <a:ext cx="496686" cy="276999"/>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spAutoFit/>
            </a:bodyPr>
            <a:lstStyle/>
            <a:p>
              <a:pPr algn="l"/>
              <a:r>
                <a:rPr lang="en-CY" sz="1200" kern="0" dirty="0">
                  <a:solidFill>
                    <a:srgbClr val="FF0000"/>
                  </a:solidFill>
                  <a:sym typeface="Wingdings" pitchFamily="2" charset="2"/>
                </a:rPr>
                <a:t>OFF</a:t>
              </a:r>
              <a:endParaRPr lang="en-CY" sz="1200" kern="0" dirty="0">
                <a:solidFill>
                  <a:srgbClr val="FF0000"/>
                </a:solidFill>
              </a:endParaRPr>
            </a:p>
          </p:txBody>
        </p:sp>
        <p:sp>
          <p:nvSpPr>
            <p:cNvPr id="20" name="TextBox 19">
              <a:extLst>
                <a:ext uri="{FF2B5EF4-FFF2-40B4-BE49-F238E27FC236}">
                  <a16:creationId xmlns:a16="http://schemas.microsoft.com/office/drawing/2014/main" id="{A2FC2A12-F1C1-57EB-D5F3-48479D3BB2C6}"/>
                </a:ext>
              </a:extLst>
            </p:cNvPr>
            <p:cNvSpPr txBox="1"/>
            <p:nvPr/>
          </p:nvSpPr>
          <p:spPr bwMode="auto">
            <a:xfrm>
              <a:off x="4261774" y="1293112"/>
              <a:ext cx="496686" cy="276999"/>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spAutoFit/>
            </a:bodyPr>
            <a:lstStyle/>
            <a:p>
              <a:pPr algn="l"/>
              <a:r>
                <a:rPr lang="en-CY" sz="1200" kern="0" dirty="0">
                  <a:solidFill>
                    <a:srgbClr val="FF0000"/>
                  </a:solidFill>
                  <a:sym typeface="Wingdings" pitchFamily="2" charset="2"/>
                </a:rPr>
                <a:t>OFF</a:t>
              </a:r>
              <a:endParaRPr lang="en-CY" sz="1200" kern="0" dirty="0">
                <a:solidFill>
                  <a:srgbClr val="FF0000"/>
                </a:solidFill>
              </a:endParaRPr>
            </a:p>
          </p:txBody>
        </p:sp>
        <p:sp>
          <p:nvSpPr>
            <p:cNvPr id="28" name="TextBox 27">
              <a:extLst>
                <a:ext uri="{FF2B5EF4-FFF2-40B4-BE49-F238E27FC236}">
                  <a16:creationId xmlns:a16="http://schemas.microsoft.com/office/drawing/2014/main" id="{2FC0AF3F-884B-EC54-ECAF-C19365014992}"/>
                </a:ext>
              </a:extLst>
            </p:cNvPr>
            <p:cNvSpPr txBox="1"/>
            <p:nvPr/>
          </p:nvSpPr>
          <p:spPr bwMode="auto">
            <a:xfrm>
              <a:off x="4993765" y="1303308"/>
              <a:ext cx="496686" cy="276999"/>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spAutoFit/>
            </a:bodyPr>
            <a:lstStyle/>
            <a:p>
              <a:pPr algn="l"/>
              <a:r>
                <a:rPr lang="en-CY" sz="1200" kern="0" dirty="0">
                  <a:solidFill>
                    <a:srgbClr val="FF0000"/>
                  </a:solidFill>
                  <a:sym typeface="Wingdings" pitchFamily="2" charset="2"/>
                </a:rPr>
                <a:t>OFF</a:t>
              </a:r>
              <a:endParaRPr lang="en-CY" sz="1200" kern="0" dirty="0">
                <a:solidFill>
                  <a:srgbClr val="FF0000"/>
                </a:solidFill>
              </a:endParaRPr>
            </a:p>
          </p:txBody>
        </p:sp>
        <p:sp>
          <p:nvSpPr>
            <p:cNvPr id="29" name="TextBox 28">
              <a:extLst>
                <a:ext uri="{FF2B5EF4-FFF2-40B4-BE49-F238E27FC236}">
                  <a16:creationId xmlns:a16="http://schemas.microsoft.com/office/drawing/2014/main" id="{9B3CFB4C-65BF-CB59-513F-E08CEACD0F65}"/>
                </a:ext>
              </a:extLst>
            </p:cNvPr>
            <p:cNvSpPr txBox="1"/>
            <p:nvPr/>
          </p:nvSpPr>
          <p:spPr bwMode="auto">
            <a:xfrm>
              <a:off x="5716674" y="1314958"/>
              <a:ext cx="496686" cy="276999"/>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spAutoFit/>
            </a:bodyPr>
            <a:lstStyle/>
            <a:p>
              <a:pPr algn="l"/>
              <a:r>
                <a:rPr lang="en-CY" sz="1200" kern="0" dirty="0">
                  <a:solidFill>
                    <a:srgbClr val="FF0000"/>
                  </a:solidFill>
                  <a:sym typeface="Wingdings" pitchFamily="2" charset="2"/>
                </a:rPr>
                <a:t>OFF</a:t>
              </a:r>
              <a:endParaRPr lang="en-CY" sz="1200" kern="0" dirty="0">
                <a:solidFill>
                  <a:srgbClr val="FF0000"/>
                </a:solidFill>
              </a:endParaRPr>
            </a:p>
          </p:txBody>
        </p:sp>
        <p:sp>
          <p:nvSpPr>
            <p:cNvPr id="43" name="TextBox 42">
              <a:extLst>
                <a:ext uri="{FF2B5EF4-FFF2-40B4-BE49-F238E27FC236}">
                  <a16:creationId xmlns:a16="http://schemas.microsoft.com/office/drawing/2014/main" id="{909C0F7A-C5E4-185C-1458-B2711E1B5CD4}"/>
                </a:ext>
              </a:extLst>
            </p:cNvPr>
            <p:cNvSpPr txBox="1"/>
            <p:nvPr/>
          </p:nvSpPr>
          <p:spPr bwMode="auto">
            <a:xfrm>
              <a:off x="6428498" y="1304898"/>
              <a:ext cx="496686" cy="276999"/>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spAutoFit/>
            </a:bodyPr>
            <a:lstStyle/>
            <a:p>
              <a:pPr algn="l"/>
              <a:r>
                <a:rPr lang="en-CY" sz="1200" kern="0" dirty="0">
                  <a:solidFill>
                    <a:srgbClr val="FF0000"/>
                  </a:solidFill>
                  <a:sym typeface="Wingdings" pitchFamily="2" charset="2"/>
                </a:rPr>
                <a:t>OFF</a:t>
              </a:r>
              <a:endParaRPr lang="en-CY" sz="1200" kern="0" dirty="0">
                <a:solidFill>
                  <a:srgbClr val="FF0000"/>
                </a:solidFill>
              </a:endParaRPr>
            </a:p>
          </p:txBody>
        </p:sp>
        <p:sp>
          <p:nvSpPr>
            <p:cNvPr id="44" name="TextBox 43">
              <a:extLst>
                <a:ext uri="{FF2B5EF4-FFF2-40B4-BE49-F238E27FC236}">
                  <a16:creationId xmlns:a16="http://schemas.microsoft.com/office/drawing/2014/main" id="{0AD49B27-CD02-3E0E-5193-43D3EB21827B}"/>
                </a:ext>
              </a:extLst>
            </p:cNvPr>
            <p:cNvSpPr txBox="1"/>
            <p:nvPr/>
          </p:nvSpPr>
          <p:spPr bwMode="auto">
            <a:xfrm>
              <a:off x="7168745" y="1314106"/>
              <a:ext cx="496686" cy="276999"/>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spAutoFit/>
            </a:bodyPr>
            <a:lstStyle/>
            <a:p>
              <a:pPr algn="l"/>
              <a:r>
                <a:rPr lang="en-CY" sz="1200" kern="0" dirty="0">
                  <a:solidFill>
                    <a:srgbClr val="FF0000"/>
                  </a:solidFill>
                  <a:sym typeface="Wingdings" pitchFamily="2" charset="2"/>
                </a:rPr>
                <a:t>OFF</a:t>
              </a:r>
              <a:endParaRPr lang="en-CY" sz="1200" kern="0" dirty="0">
                <a:solidFill>
                  <a:srgbClr val="FF0000"/>
                </a:solidFill>
              </a:endParaRPr>
            </a:p>
          </p:txBody>
        </p:sp>
        <p:sp>
          <p:nvSpPr>
            <p:cNvPr id="45" name="TextBox 44">
              <a:extLst>
                <a:ext uri="{FF2B5EF4-FFF2-40B4-BE49-F238E27FC236}">
                  <a16:creationId xmlns:a16="http://schemas.microsoft.com/office/drawing/2014/main" id="{628A6826-1DED-653A-F589-7F61D5DF58B7}"/>
                </a:ext>
              </a:extLst>
            </p:cNvPr>
            <p:cNvSpPr txBox="1"/>
            <p:nvPr/>
          </p:nvSpPr>
          <p:spPr bwMode="auto">
            <a:xfrm>
              <a:off x="7881485" y="1314106"/>
              <a:ext cx="496686" cy="276999"/>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spAutoFit/>
            </a:bodyPr>
            <a:lstStyle/>
            <a:p>
              <a:pPr algn="l"/>
              <a:r>
                <a:rPr lang="en-CY" sz="1200" kern="0" dirty="0">
                  <a:solidFill>
                    <a:srgbClr val="FF0000"/>
                  </a:solidFill>
                  <a:sym typeface="Wingdings" pitchFamily="2" charset="2"/>
                </a:rPr>
                <a:t>OFF</a:t>
              </a:r>
              <a:endParaRPr lang="en-CY" sz="1200" kern="0" dirty="0">
                <a:solidFill>
                  <a:srgbClr val="FF0000"/>
                </a:solidFill>
              </a:endParaRPr>
            </a:p>
          </p:txBody>
        </p:sp>
      </p:grpSp>
      <p:sp>
        <p:nvSpPr>
          <p:cNvPr id="53" name="TextBox 52">
            <a:extLst>
              <a:ext uri="{FF2B5EF4-FFF2-40B4-BE49-F238E27FC236}">
                <a16:creationId xmlns:a16="http://schemas.microsoft.com/office/drawing/2014/main" id="{48C65854-7442-A092-76EA-856E33F240AD}"/>
              </a:ext>
            </a:extLst>
          </p:cNvPr>
          <p:cNvSpPr txBox="1"/>
          <p:nvPr/>
        </p:nvSpPr>
        <p:spPr bwMode="auto">
          <a:xfrm>
            <a:off x="1218799" y="1294575"/>
            <a:ext cx="898314" cy="430887"/>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spAutoFit/>
          </a:bodyPr>
          <a:lstStyle/>
          <a:p>
            <a:pPr algn="l"/>
            <a:r>
              <a:rPr lang="en-CY" sz="1100" kern="0" dirty="0">
                <a:solidFill>
                  <a:srgbClr val="007A37"/>
                </a:solidFill>
                <a:sym typeface="Wingdings" pitchFamily="2" charset="2"/>
              </a:rPr>
              <a:t>ON (Solar Excess)</a:t>
            </a:r>
            <a:endParaRPr lang="en-CY" sz="1100" kern="0" dirty="0">
              <a:solidFill>
                <a:srgbClr val="007A37"/>
              </a:solidFill>
            </a:endParaRPr>
          </a:p>
        </p:txBody>
      </p:sp>
    </p:spTree>
    <p:extLst>
      <p:ext uri="{BB962C8B-B14F-4D97-AF65-F5344CB8AC3E}">
        <p14:creationId xmlns:p14="http://schemas.microsoft.com/office/powerpoint/2010/main" val="3710126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3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5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85FA8EE-E76B-3631-27C2-8A9A4652A046}"/>
              </a:ext>
            </a:extLst>
          </p:cNvPr>
          <p:cNvSpPr>
            <a:spLocks noGrp="1"/>
          </p:cNvSpPr>
          <p:nvPr>
            <p:ph type="title"/>
          </p:nvPr>
        </p:nvSpPr>
        <p:spPr/>
        <p:txBody>
          <a:bodyPr/>
          <a:lstStyle/>
          <a:p>
            <a:r>
              <a:rPr lang="en-CY" sz="3200" dirty="0"/>
              <a:t>GreenCap</a:t>
            </a:r>
            <a:r>
              <a:rPr lang="en-CY" sz="3200" dirty="0">
                <a:solidFill>
                  <a:srgbClr val="FF0000"/>
                </a:solidFill>
              </a:rPr>
              <a:t>+</a:t>
            </a:r>
            <a:r>
              <a:rPr lang="en-CY" sz="3200" dirty="0"/>
              <a:t>: Energy Optimization Heuristic</a:t>
            </a:r>
          </a:p>
        </p:txBody>
      </p:sp>
      <p:sp>
        <p:nvSpPr>
          <p:cNvPr id="62" name="Content Placeholder 1">
            <a:extLst>
              <a:ext uri="{FF2B5EF4-FFF2-40B4-BE49-F238E27FC236}">
                <a16:creationId xmlns:a16="http://schemas.microsoft.com/office/drawing/2014/main" id="{1391F7F8-5434-3465-8C70-540CC41422AD}"/>
              </a:ext>
            </a:extLst>
          </p:cNvPr>
          <p:cNvSpPr txBox="1">
            <a:spLocks/>
          </p:cNvSpPr>
          <p:nvPr/>
        </p:nvSpPr>
        <p:spPr bwMode="auto">
          <a:xfrm>
            <a:off x="251520" y="908050"/>
            <a:ext cx="8676964" cy="504123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18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18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sz="2400" b="0" kern="0" dirty="0"/>
              <a:t>In many countries it is preferable to consume </a:t>
            </a:r>
            <a:r>
              <a:rPr lang="en-US" sz="2400" kern="0" dirty="0"/>
              <a:t>import energy from the grid </a:t>
            </a:r>
            <a:r>
              <a:rPr lang="en-US" sz="2400" b="0" kern="0" dirty="0"/>
              <a:t>during certain periods (i.e., </a:t>
            </a:r>
            <a:r>
              <a:rPr lang="en-GB" sz="2400" i="0" dirty="0">
                <a:solidFill>
                  <a:schemeClr val="accent6"/>
                </a:solidFill>
                <a:effectLst/>
                <a:latin typeface="Arial" panose="020B0604020202020204" pitchFamily="34" charset="0"/>
              </a:rPr>
              <a:t>off-peak" / "time-of-use”</a:t>
            </a:r>
            <a:r>
              <a:rPr lang="en-GB" sz="2400" b="0" dirty="0">
                <a:solidFill>
                  <a:schemeClr val="accent6"/>
                </a:solidFill>
                <a:latin typeface="Arial" panose="020B0604020202020204" pitchFamily="34" charset="0"/>
              </a:rPr>
              <a:t> </a:t>
            </a:r>
            <a:r>
              <a:rPr lang="en-GB" sz="2400" dirty="0">
                <a:solidFill>
                  <a:schemeClr val="accent6"/>
                </a:solidFill>
                <a:latin typeface="Arial" panose="020B0604020202020204" pitchFamily="34" charset="0"/>
              </a:rPr>
              <a:t>tariffs </a:t>
            </a:r>
            <a:r>
              <a:rPr lang="en-GB" sz="2400" dirty="0">
                <a:latin typeface="Arial" panose="020B0604020202020204" pitchFamily="34" charset="0"/>
              </a:rPr>
              <a:t>or</a:t>
            </a:r>
            <a:r>
              <a:rPr lang="en-GB" sz="2400" dirty="0">
                <a:solidFill>
                  <a:schemeClr val="accent6"/>
                </a:solidFill>
                <a:latin typeface="Arial" panose="020B0604020202020204" pitchFamily="34" charset="0"/>
              </a:rPr>
              <a:t> external tariff signal (ripple)</a:t>
            </a:r>
            <a:r>
              <a:rPr lang="en-GB" sz="2400" b="0" i="0" dirty="0">
                <a:effectLst/>
                <a:latin typeface="Arial" panose="020B0604020202020204" pitchFamily="34" charset="0"/>
              </a:rPr>
              <a:t>)</a:t>
            </a:r>
          </a:p>
          <a:p>
            <a:r>
              <a:rPr lang="en-CY" sz="2400" b="1" dirty="0"/>
              <a:t>Examples: </a:t>
            </a:r>
          </a:p>
          <a:p>
            <a:pPr lvl="1"/>
            <a:r>
              <a:rPr lang="en-GB" b="0" dirty="0"/>
              <a:t>off-peak" or "time-of-use” tariffs (ChatGPT): </a:t>
            </a:r>
          </a:p>
          <a:p>
            <a:pPr lvl="2"/>
            <a:r>
              <a:rPr lang="en-GB" sz="1600" b="0" dirty="0"/>
              <a:t>United Kingdom: </a:t>
            </a:r>
            <a:r>
              <a:rPr lang="en-GB" sz="1600" dirty="0"/>
              <a:t>Economy 7 &amp;10 tariffs </a:t>
            </a:r>
            <a:r>
              <a:rPr lang="en-GB" sz="1600" b="0" dirty="0"/>
              <a:t>provide lower rates during night hours.</a:t>
            </a:r>
          </a:p>
          <a:p>
            <a:pPr lvl="2"/>
            <a:r>
              <a:rPr lang="en-GB" sz="1600" b="0" dirty="0"/>
              <a:t>Germany: </a:t>
            </a:r>
            <a:r>
              <a:rPr lang="en-GB" sz="1600" dirty="0"/>
              <a:t>Time-of-use tariffs </a:t>
            </a:r>
            <a:r>
              <a:rPr lang="en-GB" sz="1600" b="0" dirty="0"/>
              <a:t>are available, especially for homes with storage </a:t>
            </a:r>
            <a:r>
              <a:rPr lang="en-GB" sz="1600" dirty="0"/>
              <a:t>heaters</a:t>
            </a:r>
            <a:r>
              <a:rPr lang="en-GB" sz="1600" b="0" dirty="0"/>
              <a:t> or </a:t>
            </a:r>
            <a:r>
              <a:rPr lang="en-GB" sz="1600" dirty="0"/>
              <a:t>heat pumps.</a:t>
            </a:r>
          </a:p>
          <a:p>
            <a:pPr lvl="2"/>
            <a:r>
              <a:rPr lang="en-GB" sz="1600" b="0" dirty="0"/>
              <a:t>France: </a:t>
            </a:r>
            <a:r>
              <a:rPr lang="en-GB" sz="1600" b="0" dirty="0" err="1">
                <a:solidFill>
                  <a:schemeClr val="accent2"/>
                </a:solidFill>
              </a:rPr>
              <a:t>Heures</a:t>
            </a:r>
            <a:r>
              <a:rPr lang="en-GB" sz="1600" b="0" dirty="0">
                <a:solidFill>
                  <a:schemeClr val="accent2"/>
                </a:solidFill>
              </a:rPr>
              <a:t> </a:t>
            </a:r>
            <a:r>
              <a:rPr lang="en-GB" sz="1600" b="0" dirty="0" err="1">
                <a:solidFill>
                  <a:schemeClr val="accent2"/>
                </a:solidFill>
              </a:rPr>
              <a:t>Creuses</a:t>
            </a:r>
            <a:r>
              <a:rPr lang="en-GB" sz="1600" b="0" dirty="0">
                <a:solidFill>
                  <a:schemeClr val="accent2"/>
                </a:solidFill>
              </a:rPr>
              <a:t> </a:t>
            </a:r>
            <a:r>
              <a:rPr lang="en-GB" sz="1600" b="0" dirty="0"/>
              <a:t>offers discounted rates during designated night hours.</a:t>
            </a:r>
          </a:p>
          <a:p>
            <a:pPr lvl="2"/>
            <a:r>
              <a:rPr lang="en-GB" sz="1600" b="0" dirty="0"/>
              <a:t>Spain: </a:t>
            </a:r>
            <a:r>
              <a:rPr lang="en-GB" sz="1600" b="0" dirty="0">
                <a:solidFill>
                  <a:schemeClr val="accent2"/>
                </a:solidFill>
              </a:rPr>
              <a:t>Tarifa con </a:t>
            </a:r>
            <a:r>
              <a:rPr lang="en-GB" sz="1600" b="0" dirty="0" err="1">
                <a:solidFill>
                  <a:schemeClr val="accent2"/>
                </a:solidFill>
              </a:rPr>
              <a:t>discriminación</a:t>
            </a:r>
            <a:r>
              <a:rPr lang="en-GB" sz="1600" b="0" dirty="0">
                <a:solidFill>
                  <a:schemeClr val="accent2"/>
                </a:solidFill>
              </a:rPr>
              <a:t> </a:t>
            </a:r>
            <a:r>
              <a:rPr lang="en-GB" sz="1600" b="0" dirty="0" err="1">
                <a:solidFill>
                  <a:schemeClr val="accent2"/>
                </a:solidFill>
              </a:rPr>
              <a:t>horaria</a:t>
            </a:r>
            <a:r>
              <a:rPr lang="en-GB" sz="1600" b="0" dirty="0">
                <a:solidFill>
                  <a:schemeClr val="accent2"/>
                </a:solidFill>
              </a:rPr>
              <a:t> </a:t>
            </a:r>
            <a:r>
              <a:rPr lang="en-GB" sz="1600" b="0" dirty="0"/>
              <a:t>has reduced prices during off-peak times.</a:t>
            </a:r>
          </a:p>
          <a:p>
            <a:pPr lvl="2"/>
            <a:r>
              <a:rPr lang="en-GB" sz="1600" b="0" dirty="0"/>
              <a:t>Italy: </a:t>
            </a:r>
            <a:r>
              <a:rPr lang="en-GB" sz="1600" b="0" dirty="0">
                <a:solidFill>
                  <a:schemeClr val="accent2"/>
                </a:solidFill>
              </a:rPr>
              <a:t>Time-of-use tariffs </a:t>
            </a:r>
            <a:r>
              <a:rPr lang="en-GB" sz="1600" b="0" dirty="0"/>
              <a:t>offer lower prices at night and on weekends. </a:t>
            </a:r>
          </a:p>
          <a:p>
            <a:pPr lvl="1"/>
            <a:r>
              <a:rPr lang="en-GB" sz="2000" dirty="0"/>
              <a:t>EV Vehicle-to-Grid (V2G): </a:t>
            </a:r>
            <a:r>
              <a:rPr lang="en-GB" sz="2000" b="0" dirty="0"/>
              <a:t>cars offloading to the grid through </a:t>
            </a:r>
            <a:r>
              <a:rPr lang="en-GB" sz="2000" b="0" dirty="0" err="1"/>
              <a:t>Chademo</a:t>
            </a:r>
            <a:r>
              <a:rPr lang="en-GB" sz="2000" b="0" dirty="0"/>
              <a:t>/CCS clean energy acquired during a sunny day. (e.g., OVO energy / UK, </a:t>
            </a:r>
            <a:r>
              <a:rPr lang="en-GB" sz="2000" b="0" dirty="0" err="1"/>
              <a:t>MobilityHouse</a:t>
            </a:r>
            <a:r>
              <a:rPr lang="en-GB" sz="2000" b="0" dirty="0"/>
              <a:t> / Germany)</a:t>
            </a:r>
          </a:p>
          <a:p>
            <a:pPr lvl="2"/>
            <a:endParaRPr lang="en-CY" sz="1400" b="0" dirty="0"/>
          </a:p>
        </p:txBody>
      </p:sp>
      <p:sp>
        <p:nvSpPr>
          <p:cNvPr id="10" name="TextBox 9">
            <a:extLst>
              <a:ext uri="{FF2B5EF4-FFF2-40B4-BE49-F238E27FC236}">
                <a16:creationId xmlns:a16="http://schemas.microsoft.com/office/drawing/2014/main" id="{6CA432B4-908E-8FC2-6D68-9DA6D4C353EA}"/>
              </a:ext>
            </a:extLst>
          </p:cNvPr>
          <p:cNvSpPr txBox="1"/>
          <p:nvPr/>
        </p:nvSpPr>
        <p:spPr>
          <a:xfrm>
            <a:off x="251520" y="5661248"/>
            <a:ext cx="8892480" cy="738664"/>
          </a:xfrm>
          <a:prstGeom prst="rect">
            <a:avLst/>
          </a:prstGeom>
          <a:solidFill>
            <a:schemeClr val="accent1"/>
          </a:solidFill>
          <a:ln w="28575">
            <a:solidFill>
              <a:srgbClr val="00355D"/>
            </a:solidFill>
          </a:ln>
        </p:spPr>
        <p:txBody>
          <a:bodyPr wrap="square" rtlCol="0">
            <a:spAutoFit/>
          </a:bodyPr>
          <a:lstStyle/>
          <a:p>
            <a:r>
              <a:rPr lang="en-US" sz="2100" b="0" dirty="0" err="1"/>
              <a:t>GreenCap</a:t>
            </a:r>
            <a:r>
              <a:rPr lang="en-US" sz="2100" b="0" dirty="0"/>
              <a:t>+ (TSUSC24) incorporates a </a:t>
            </a:r>
            <a:r>
              <a:rPr lang="en-US" sz="2100" dirty="0"/>
              <a:t>local search heuristic </a:t>
            </a:r>
            <a:r>
              <a:rPr lang="en-US" sz="2100" b="0" dirty="0"/>
              <a:t>in its memetic algorithm to filter solutions </a:t>
            </a:r>
            <a:r>
              <a:rPr lang="en-US" sz="2100" dirty="0"/>
              <a:t>based on </a:t>
            </a:r>
            <a:r>
              <a:rPr lang="en-US" sz="2100" dirty="0">
                <a:solidFill>
                  <a:schemeClr val="accent6"/>
                </a:solidFill>
              </a:rPr>
              <a:t>Peak/Non-Peak periods</a:t>
            </a:r>
            <a:r>
              <a:rPr lang="en-US" sz="2100" b="0" dirty="0"/>
              <a:t>.</a:t>
            </a:r>
          </a:p>
        </p:txBody>
      </p:sp>
    </p:spTree>
    <p:extLst>
      <p:ext uri="{BB962C8B-B14F-4D97-AF65-F5344CB8AC3E}">
        <p14:creationId xmlns:p14="http://schemas.microsoft.com/office/powerpoint/2010/main" val="3576965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2">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2">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2">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2">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2">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C2395-7A97-48A7-9A25-498E16B91A69}"/>
              </a:ext>
            </a:extLst>
          </p:cNvPr>
          <p:cNvSpPr>
            <a:spLocks noGrp="1"/>
          </p:cNvSpPr>
          <p:nvPr>
            <p:ph type="title"/>
          </p:nvPr>
        </p:nvSpPr>
        <p:spPr>
          <a:xfrm>
            <a:off x="179512" y="404664"/>
            <a:ext cx="8451624" cy="785582"/>
          </a:xfrm>
        </p:spPr>
        <p:txBody>
          <a:bodyPr/>
          <a:lstStyle/>
          <a:p>
            <a:r>
              <a:rPr lang="en-US" dirty="0" err="1"/>
              <a:t>GreenCap</a:t>
            </a:r>
            <a:r>
              <a:rPr lang="en-US" dirty="0"/>
              <a:t>+ Prototype System</a:t>
            </a:r>
          </a:p>
        </p:txBody>
      </p:sp>
      <p:pic>
        <p:nvPicPr>
          <p:cNvPr id="3" name="Picture 2">
            <a:extLst>
              <a:ext uri="{FF2B5EF4-FFF2-40B4-BE49-F238E27FC236}">
                <a16:creationId xmlns:a16="http://schemas.microsoft.com/office/drawing/2014/main" id="{82519432-5ECA-4109-160D-E319D65CCBA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81027" y="1254938"/>
            <a:ext cx="4308034" cy="2847560"/>
          </a:xfrm>
          <a:prstGeom prst="rect">
            <a:avLst/>
          </a:prstGeom>
        </p:spPr>
      </p:pic>
      <p:pic>
        <p:nvPicPr>
          <p:cNvPr id="13" name="Picture 12">
            <a:extLst>
              <a:ext uri="{FF2B5EF4-FFF2-40B4-BE49-F238E27FC236}">
                <a16:creationId xmlns:a16="http://schemas.microsoft.com/office/drawing/2014/main" id="{10592579-0A8D-9B73-9DA0-EAB8F0A082D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98186" y="1700808"/>
            <a:ext cx="2574827" cy="2674763"/>
          </a:xfrm>
          <a:prstGeom prst="rect">
            <a:avLst/>
          </a:prstGeom>
        </p:spPr>
      </p:pic>
      <p:pic>
        <p:nvPicPr>
          <p:cNvPr id="14" name="Picture 13">
            <a:extLst>
              <a:ext uri="{FF2B5EF4-FFF2-40B4-BE49-F238E27FC236}">
                <a16:creationId xmlns:a16="http://schemas.microsoft.com/office/drawing/2014/main" id="{13E110E9-2841-A552-D70D-4E26A3563AB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10759" y="2610358"/>
            <a:ext cx="3601853" cy="3034779"/>
          </a:xfrm>
          <a:prstGeom prst="rect">
            <a:avLst/>
          </a:prstGeom>
        </p:spPr>
      </p:pic>
      <p:pic>
        <p:nvPicPr>
          <p:cNvPr id="15" name="Picture 14">
            <a:extLst>
              <a:ext uri="{FF2B5EF4-FFF2-40B4-BE49-F238E27FC236}">
                <a16:creationId xmlns:a16="http://schemas.microsoft.com/office/drawing/2014/main" id="{4E9A40C2-DD14-8ABA-FF30-2852A22CB57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510942" y="2963689"/>
            <a:ext cx="1633058" cy="1068241"/>
          </a:xfrm>
          <a:prstGeom prst="rect">
            <a:avLst/>
          </a:prstGeom>
          <a:effectLst>
            <a:softEdge rad="177800"/>
          </a:effectLst>
        </p:spPr>
      </p:pic>
      <p:pic>
        <p:nvPicPr>
          <p:cNvPr id="16" name="Picture 15">
            <a:extLst>
              <a:ext uri="{FF2B5EF4-FFF2-40B4-BE49-F238E27FC236}">
                <a16:creationId xmlns:a16="http://schemas.microsoft.com/office/drawing/2014/main" id="{8967BBB1-D7AE-79D7-ED28-B5FBC50FD4D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336670" y="3887070"/>
            <a:ext cx="3804074" cy="1289126"/>
          </a:xfrm>
          <a:prstGeom prst="rect">
            <a:avLst/>
          </a:prstGeom>
          <a:effectLst>
            <a:softEdge rad="139700"/>
          </a:effectLst>
        </p:spPr>
      </p:pic>
      <p:pic>
        <p:nvPicPr>
          <p:cNvPr id="4" name="Picture 3">
            <a:extLst>
              <a:ext uri="{FF2B5EF4-FFF2-40B4-BE49-F238E27FC236}">
                <a16:creationId xmlns:a16="http://schemas.microsoft.com/office/drawing/2014/main" id="{0B3E5295-F4D0-938F-F11C-515E90995CB6}"/>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364080" y="1254938"/>
            <a:ext cx="3203230" cy="36288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a:extLst>
              <a:ext uri="{FF2B5EF4-FFF2-40B4-BE49-F238E27FC236}">
                <a16:creationId xmlns:a16="http://schemas.microsoft.com/office/drawing/2014/main" id="{70713411-5B7E-A38D-B175-64C4DB1A9AB7}"/>
              </a:ext>
            </a:extLst>
          </p:cNvPr>
          <p:cNvSpPr txBox="1"/>
          <p:nvPr/>
        </p:nvSpPr>
        <p:spPr bwMode="auto">
          <a:xfrm>
            <a:off x="70816" y="5497926"/>
            <a:ext cx="8784976" cy="954107"/>
          </a:xfrm>
          <a:prstGeom prst="rect">
            <a:avLst/>
          </a:prstGeom>
          <a:noFill/>
          <a:ln>
            <a:solidFill>
              <a:srgbClr val="00355E"/>
            </a:solidFill>
          </a:ln>
          <a:extLst>
            <a:ext uri="{FAA26D3D-D897-4be2-8F04-BA451C77F1D7}">
              <ma14:placeholderFlag xmlns:ma14="http://schemas.microsoft.com/office/mac/drawingml/2011/main" xmlns="" val="1"/>
            </a:ext>
          </a:extLst>
        </p:spPr>
        <p:txBody>
          <a:bodyPr wrap="square">
            <a:spAutoFit/>
          </a:bodyPr>
          <a:lstStyle/>
          <a:p>
            <a:r>
              <a:rPr lang="en-GB" sz="1400" b="1" i="0" dirty="0">
                <a:solidFill>
                  <a:srgbClr val="333333"/>
                </a:solidFill>
                <a:effectLst/>
                <a:latin typeface="Helvetica Neue" panose="02000503000000020004" pitchFamily="2" charset="0"/>
              </a:rPr>
              <a:t>"</a:t>
            </a:r>
            <a:r>
              <a:rPr lang="en-GB" sz="1400" b="1" i="0" u="none" strike="noStrike" dirty="0">
                <a:solidFill>
                  <a:srgbClr val="428BCA"/>
                </a:solidFill>
                <a:effectLst/>
                <a:latin typeface="Helvetica Neue" panose="02000503000000020004" pitchFamily="2" charset="0"/>
                <a:hlinkClick r:id="rId9"/>
              </a:rPr>
              <a:t>An IoT Data System for Solar Self-Consumption</a:t>
            </a:r>
            <a:r>
              <a:rPr lang="en-GB" sz="1400" b="1" i="0" dirty="0">
                <a:solidFill>
                  <a:srgbClr val="333333"/>
                </a:solidFill>
                <a:effectLst/>
                <a:latin typeface="Helvetica Neue" panose="02000503000000020004" pitchFamily="2" charset="0"/>
              </a:rPr>
              <a:t>"</a:t>
            </a:r>
            <a:r>
              <a:rPr lang="en-GB" sz="1400" b="0" i="0" dirty="0">
                <a:solidFill>
                  <a:srgbClr val="333333"/>
                </a:solidFill>
                <a:effectLst/>
                <a:latin typeface="Helvetica Neue" panose="02000503000000020004" pitchFamily="2" charset="0"/>
              </a:rPr>
              <a:t>, </a:t>
            </a:r>
            <a:r>
              <a:rPr lang="en-GB" sz="1400" b="0" i="0" dirty="0" err="1">
                <a:solidFill>
                  <a:srgbClr val="333333"/>
                </a:solidFill>
                <a:effectLst/>
                <a:latin typeface="Helvetica Neue" panose="02000503000000020004" pitchFamily="2" charset="0"/>
              </a:rPr>
              <a:t>Soteris</a:t>
            </a:r>
            <a:r>
              <a:rPr lang="en-GB" sz="1400" b="0" i="0" dirty="0">
                <a:solidFill>
                  <a:srgbClr val="333333"/>
                </a:solidFill>
                <a:effectLst/>
                <a:latin typeface="Helvetica Neue" panose="02000503000000020004" pitchFamily="2" charset="0"/>
              </a:rPr>
              <a:t> Constantinou, Nicolas </a:t>
            </a:r>
            <a:r>
              <a:rPr lang="en-GB" sz="1400" b="0" i="0" dirty="0" err="1">
                <a:solidFill>
                  <a:srgbClr val="333333"/>
                </a:solidFill>
                <a:effectLst/>
                <a:latin typeface="Helvetica Neue" panose="02000503000000020004" pitchFamily="2" charset="0"/>
              </a:rPr>
              <a:t>Polycarpou</a:t>
            </a:r>
            <a:r>
              <a:rPr lang="en-GB" sz="1400" b="0" i="0" dirty="0">
                <a:solidFill>
                  <a:srgbClr val="333333"/>
                </a:solidFill>
                <a:effectLst/>
                <a:latin typeface="Helvetica Neue" panose="02000503000000020004" pitchFamily="2" charset="0"/>
              </a:rPr>
              <a:t>, </a:t>
            </a:r>
            <a:r>
              <a:rPr lang="en-GB" sz="1400" b="0" i="0" dirty="0" err="1">
                <a:solidFill>
                  <a:srgbClr val="333333"/>
                </a:solidFill>
                <a:effectLst/>
                <a:latin typeface="Helvetica Neue" panose="02000503000000020004" pitchFamily="2" charset="0"/>
              </a:rPr>
              <a:t>Constantinos</a:t>
            </a:r>
            <a:r>
              <a:rPr lang="en-GB" sz="1400" b="0" i="0" dirty="0">
                <a:solidFill>
                  <a:srgbClr val="333333"/>
                </a:solidFill>
                <a:effectLst/>
                <a:latin typeface="Helvetica Neue" panose="02000503000000020004" pitchFamily="2" charset="0"/>
              </a:rPr>
              <a:t> Costa, Andreas Konstantinidis, </a:t>
            </a:r>
            <a:r>
              <a:rPr lang="en-GB" sz="1400" b="0" i="0" dirty="0" err="1">
                <a:solidFill>
                  <a:srgbClr val="333333"/>
                </a:solidFill>
                <a:effectLst/>
                <a:latin typeface="Helvetica Neue" panose="02000503000000020004" pitchFamily="2" charset="0"/>
              </a:rPr>
              <a:t>Panos</a:t>
            </a:r>
            <a:r>
              <a:rPr lang="en-GB" sz="1400" b="0" i="0" dirty="0">
                <a:solidFill>
                  <a:srgbClr val="333333"/>
                </a:solidFill>
                <a:effectLst/>
                <a:latin typeface="Helvetica Neue" panose="02000503000000020004" pitchFamily="2" charset="0"/>
              </a:rPr>
              <a:t> K. </a:t>
            </a:r>
            <a:r>
              <a:rPr lang="en-GB" sz="1400" b="0" i="0" dirty="0" err="1">
                <a:solidFill>
                  <a:srgbClr val="333333"/>
                </a:solidFill>
                <a:effectLst/>
                <a:latin typeface="Helvetica Neue" panose="02000503000000020004" pitchFamily="2" charset="0"/>
              </a:rPr>
              <a:t>Chrysanthis</a:t>
            </a:r>
            <a:r>
              <a:rPr lang="en-GB" sz="1400" b="0" i="0" dirty="0">
                <a:solidFill>
                  <a:srgbClr val="333333"/>
                </a:solidFill>
                <a:effectLst/>
                <a:latin typeface="Helvetica Neue" panose="02000503000000020004" pitchFamily="2" charset="0"/>
              </a:rPr>
              <a:t>, Demetrios Zeinalipour-</a:t>
            </a:r>
            <a:r>
              <a:rPr lang="en-GB" sz="1400" b="0" i="0" dirty="0" err="1">
                <a:solidFill>
                  <a:srgbClr val="333333"/>
                </a:solidFill>
                <a:effectLst/>
                <a:latin typeface="Helvetica Neue" panose="02000503000000020004" pitchFamily="2" charset="0"/>
              </a:rPr>
              <a:t>Yazti</a:t>
            </a:r>
            <a:r>
              <a:rPr lang="en-GB" sz="1400" b="0" i="0" dirty="0">
                <a:solidFill>
                  <a:srgbClr val="333333"/>
                </a:solidFill>
                <a:effectLst/>
                <a:latin typeface="Helvetica Neue" panose="02000503000000020004" pitchFamily="2" charset="0"/>
              </a:rPr>
              <a:t> </a:t>
            </a:r>
            <a:r>
              <a:rPr lang="en-GB" sz="1400" b="1" i="0" dirty="0">
                <a:solidFill>
                  <a:srgbClr val="333333"/>
                </a:solidFill>
                <a:effectLst/>
                <a:latin typeface="Helvetica Neue" panose="02000503000000020004" pitchFamily="2" charset="0"/>
              </a:rPr>
              <a:t>"The 24th IEEE International Conference on Mobile Data Management"</a:t>
            </a:r>
            <a:r>
              <a:rPr lang="en-GB" sz="1400" b="0" i="0" dirty="0">
                <a:solidFill>
                  <a:srgbClr val="333333"/>
                </a:solidFill>
                <a:effectLst/>
                <a:latin typeface="Helvetica Neue" panose="02000503000000020004" pitchFamily="2" charset="0"/>
              </a:rPr>
              <a:t> (</a:t>
            </a:r>
            <a:r>
              <a:rPr lang="en-GB" sz="1400" b="1" i="0" u="none" strike="noStrike" dirty="0">
                <a:solidFill>
                  <a:srgbClr val="428BCA"/>
                </a:solidFill>
                <a:effectLst/>
                <a:latin typeface="Helvetica Neue" panose="02000503000000020004" pitchFamily="2" charset="0"/>
                <a:hlinkClick r:id="rId10"/>
              </a:rPr>
              <a:t>MDM '23</a:t>
            </a:r>
            <a:r>
              <a:rPr lang="en-GB" sz="1400" b="0" i="0" dirty="0">
                <a:solidFill>
                  <a:srgbClr val="333333"/>
                </a:solidFill>
                <a:effectLst/>
                <a:latin typeface="Helvetica Neue" panose="02000503000000020004" pitchFamily="2" charset="0"/>
              </a:rPr>
              <a:t>), IEEE Press, Pages: 65-72, July 3 - July 6, 2023, Singapore, </a:t>
            </a:r>
            <a:r>
              <a:rPr lang="en-GB" sz="1400" b="1" i="0" dirty="0">
                <a:solidFill>
                  <a:srgbClr val="333333"/>
                </a:solidFill>
                <a:effectLst/>
                <a:latin typeface="Helvetica Neue" panose="02000503000000020004" pitchFamily="2" charset="0"/>
              </a:rPr>
              <a:t>2023</a:t>
            </a:r>
            <a:r>
              <a:rPr lang="en-GB" sz="1400" b="0" i="0" dirty="0">
                <a:solidFill>
                  <a:srgbClr val="333333"/>
                </a:solidFill>
                <a:effectLst/>
                <a:latin typeface="Helvetica Neue" panose="02000503000000020004" pitchFamily="2" charset="0"/>
              </a:rPr>
              <a:t>.</a:t>
            </a:r>
            <a:endParaRPr lang="en-CY" sz="1400" dirty="0"/>
          </a:p>
        </p:txBody>
      </p:sp>
      <p:sp>
        <p:nvSpPr>
          <p:cNvPr id="12" name="TextBox 11">
            <a:extLst>
              <a:ext uri="{FF2B5EF4-FFF2-40B4-BE49-F238E27FC236}">
                <a16:creationId xmlns:a16="http://schemas.microsoft.com/office/drawing/2014/main" id="{4A06255D-9F51-AA64-912F-922C8EE6F4A7}"/>
              </a:ext>
            </a:extLst>
          </p:cNvPr>
          <p:cNvSpPr txBox="1"/>
          <p:nvPr/>
        </p:nvSpPr>
        <p:spPr bwMode="auto">
          <a:xfrm>
            <a:off x="1558254" y="4883809"/>
            <a:ext cx="5949976" cy="584775"/>
          </a:xfrm>
          <a:prstGeom prst="rect">
            <a:avLst/>
          </a:prstGeom>
          <a:solidFill>
            <a:schemeClr val="bg1">
              <a:alpha val="53245"/>
            </a:schemeClr>
          </a:solidFill>
          <a:ln>
            <a:noFill/>
          </a:ln>
          <a:extLst>
            <a:ext uri="{FAA26D3D-D897-4be2-8F04-BA451C77F1D7}">
              <ma14:placeholderFlag xmlns:ma14="http://schemas.microsoft.com/office/mac/drawingml/2011/main" xmlns="" val="1"/>
            </a:ext>
          </a:extLst>
        </p:spPr>
        <p:txBody>
          <a:bodyPr wrap="square">
            <a:spAutoFit/>
          </a:bodyPr>
          <a:lstStyle/>
          <a:p>
            <a:r>
              <a:rPr lang="en-CY" sz="3200" dirty="0">
                <a:solidFill>
                  <a:srgbClr val="FF0000"/>
                </a:solidFill>
                <a:hlinkClick r:id="rId11"/>
              </a:rPr>
              <a:t>https://youtu.be/ulEDPoBvSdI</a:t>
            </a:r>
            <a:endParaRPr lang="en-CY" sz="3200" dirty="0">
              <a:solidFill>
                <a:srgbClr val="FF0000"/>
              </a:solidFill>
            </a:endParaRPr>
          </a:p>
        </p:txBody>
      </p:sp>
    </p:spTree>
    <p:extLst>
      <p:ext uri="{BB962C8B-B14F-4D97-AF65-F5344CB8AC3E}">
        <p14:creationId xmlns:p14="http://schemas.microsoft.com/office/powerpoint/2010/main" val="2023171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7B742AF-69C2-815A-406E-4B26387A8A6A}"/>
              </a:ext>
            </a:extLst>
          </p:cNvPr>
          <p:cNvSpPr>
            <a:spLocks noGrp="1"/>
          </p:cNvSpPr>
          <p:nvPr>
            <p:ph type="title"/>
          </p:nvPr>
        </p:nvSpPr>
        <p:spPr/>
        <p:txBody>
          <a:bodyPr/>
          <a:lstStyle/>
          <a:p>
            <a:r>
              <a:rPr lang="en-US" dirty="0"/>
              <a:t>CO</a:t>
            </a:r>
            <a:r>
              <a:rPr lang="en-US" baseline="-25000" dirty="0"/>
              <a:t>2</a:t>
            </a:r>
            <a:r>
              <a:rPr lang="en-US" dirty="0"/>
              <a:t> Evaluation</a:t>
            </a:r>
          </a:p>
        </p:txBody>
      </p:sp>
      <p:sp>
        <p:nvSpPr>
          <p:cNvPr id="8" name="Content Placeholder 2">
            <a:extLst>
              <a:ext uri="{FF2B5EF4-FFF2-40B4-BE49-F238E27FC236}">
                <a16:creationId xmlns:a16="http://schemas.microsoft.com/office/drawing/2014/main" id="{46702CE7-399F-49B0-4899-491F3F161979}"/>
              </a:ext>
            </a:extLst>
          </p:cNvPr>
          <p:cNvSpPr>
            <a:spLocks noGrp="1"/>
          </p:cNvSpPr>
          <p:nvPr>
            <p:ph idx="1"/>
          </p:nvPr>
        </p:nvSpPr>
        <p:spPr>
          <a:xfrm>
            <a:off x="287524" y="928405"/>
            <a:ext cx="8640960" cy="988427"/>
          </a:xfrm>
        </p:spPr>
        <p:txBody>
          <a:bodyPr/>
          <a:lstStyle/>
          <a:p>
            <a:r>
              <a:rPr lang="en-US" sz="2400" dirty="0" err="1"/>
              <a:t>GreenCap</a:t>
            </a:r>
            <a:r>
              <a:rPr lang="en-US" sz="2400" dirty="0"/>
              <a:t>+ can reduce CO2 emissions </a:t>
            </a:r>
            <a:r>
              <a:rPr lang="en-US" sz="2400" b="1" dirty="0">
                <a:solidFill>
                  <a:srgbClr val="FF0000"/>
                </a:solidFill>
              </a:rPr>
              <a:t>up to ≈ 40%</a:t>
            </a:r>
            <a:r>
              <a:rPr lang="en-US" sz="2400" b="1" dirty="0">
                <a:solidFill>
                  <a:srgbClr val="00B0F0"/>
                </a:solidFill>
              </a:rPr>
              <a:t> </a:t>
            </a:r>
            <a:r>
              <a:rPr lang="en-US" sz="2400" dirty="0"/>
              <a:t>(in countries with dirty energy mix)!</a:t>
            </a:r>
          </a:p>
          <a:p>
            <a:pPr marL="457200" lvl="1" indent="0">
              <a:buNone/>
            </a:pPr>
            <a:endParaRPr lang="en-US" sz="2000" dirty="0"/>
          </a:p>
        </p:txBody>
      </p:sp>
      <p:pic>
        <p:nvPicPr>
          <p:cNvPr id="12" name="Picture 11">
            <a:extLst>
              <a:ext uri="{FF2B5EF4-FFF2-40B4-BE49-F238E27FC236}">
                <a16:creationId xmlns:a16="http://schemas.microsoft.com/office/drawing/2014/main" id="{64BD9B1D-3FD6-0192-0863-F017E5DF7BF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2284" y="1788671"/>
            <a:ext cx="8712968" cy="2016224"/>
          </a:xfrm>
          <a:prstGeom prst="rect">
            <a:avLst/>
          </a:prstGeom>
        </p:spPr>
      </p:pic>
      <p:sp>
        <p:nvSpPr>
          <p:cNvPr id="10" name="Oval 9">
            <a:extLst>
              <a:ext uri="{FF2B5EF4-FFF2-40B4-BE49-F238E27FC236}">
                <a16:creationId xmlns:a16="http://schemas.microsoft.com/office/drawing/2014/main" id="{A212674A-E505-CDFC-8733-4554FC3DC0B5}"/>
              </a:ext>
            </a:extLst>
          </p:cNvPr>
          <p:cNvSpPr/>
          <p:nvPr/>
        </p:nvSpPr>
        <p:spPr bwMode="auto">
          <a:xfrm rot="5095703">
            <a:off x="3345881" y="-854001"/>
            <a:ext cx="1049454" cy="6879958"/>
          </a:xfrm>
          <a:prstGeom prst="ellipse">
            <a:avLst/>
          </a:prstGeom>
          <a:noFill/>
          <a:ln w="28575" cap="flat" cmpd="sng" algn="ctr">
            <a:solidFill>
              <a:srgbClr val="FF0000"/>
            </a:solidFill>
            <a:prstDash val="sysDot"/>
            <a:round/>
            <a:headEnd type="none" w="med" len="med"/>
            <a:tailEnd type="none" w="med" len="med"/>
          </a:ln>
          <a:effectLst/>
        </p:spPr>
        <p:txBody>
          <a:bodyPr vert="horz" wrap="none" lIns="129280" tIns="64640" rIns="129280" bIns="64640" numCol="1" rtlCol="0" anchor="ctr" anchorCtr="0" compatLnSpc="1">
            <a:prstTxWarp prst="textNoShape">
              <a:avLst/>
            </a:prstTxWarp>
          </a:bodyPr>
          <a:lstStyle/>
          <a:p>
            <a:pPr algn="ctr" defTabSz="1292731" fontAlgn="base">
              <a:spcBef>
                <a:spcPct val="0"/>
              </a:spcBef>
              <a:spcAft>
                <a:spcPct val="0"/>
              </a:spcAft>
            </a:pPr>
            <a:endParaRPr lang="en-US" sz="5090" b="1">
              <a:solidFill>
                <a:schemeClr val="tx2"/>
              </a:solidFill>
              <a:latin typeface="Arial" charset="0"/>
            </a:endParaRPr>
          </a:p>
        </p:txBody>
      </p:sp>
      <p:sp>
        <p:nvSpPr>
          <p:cNvPr id="2" name="Content Placeholder 2">
            <a:extLst>
              <a:ext uri="{FF2B5EF4-FFF2-40B4-BE49-F238E27FC236}">
                <a16:creationId xmlns:a16="http://schemas.microsoft.com/office/drawing/2014/main" id="{71C77088-26C5-BC3E-C9A4-DA8D4AD6C711}"/>
              </a:ext>
            </a:extLst>
          </p:cNvPr>
          <p:cNvSpPr txBox="1">
            <a:spLocks/>
          </p:cNvSpPr>
          <p:nvPr/>
        </p:nvSpPr>
        <p:spPr bwMode="auto">
          <a:xfrm>
            <a:off x="287524" y="3804895"/>
            <a:ext cx="8640960" cy="178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18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18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lvl="1"/>
            <a:r>
              <a:rPr lang="en-US" sz="1800" kern="0" dirty="0"/>
              <a:t>Standard</a:t>
            </a:r>
            <a:r>
              <a:rPr lang="en-US" sz="1800" b="0" kern="0" dirty="0"/>
              <a:t>: comfort only</a:t>
            </a:r>
            <a:endParaRPr lang="en-US" sz="1800" kern="0" dirty="0">
              <a:solidFill>
                <a:srgbClr val="FF0000"/>
              </a:solidFill>
              <a:sym typeface="Wingdings" pitchFamily="2" charset="2"/>
            </a:endParaRPr>
          </a:p>
          <a:p>
            <a:pPr marL="457200" lvl="1" indent="0">
              <a:buNone/>
            </a:pPr>
            <a:r>
              <a:rPr lang="en-US" sz="1800" b="1" kern="0" dirty="0">
                <a:solidFill>
                  <a:srgbClr val="007A37"/>
                </a:solidFill>
                <a:sym typeface="Wingdings" pitchFamily="2" charset="2"/>
              </a:rPr>
              <a:t>	 </a:t>
            </a:r>
            <a:r>
              <a:rPr lang="en-US" sz="1800" b="1" kern="0" dirty="0">
                <a:solidFill>
                  <a:srgbClr val="007A37"/>
                </a:solidFill>
              </a:rPr>
              <a:t>Comfort</a:t>
            </a:r>
            <a:r>
              <a:rPr lang="en-US" sz="1800" b="0" kern="0" dirty="0"/>
              <a:t>, </a:t>
            </a:r>
            <a:r>
              <a:rPr lang="en-US" sz="1800" b="1" kern="0" dirty="0">
                <a:solidFill>
                  <a:srgbClr val="007A37"/>
                </a:solidFill>
              </a:rPr>
              <a:t> </a:t>
            </a:r>
            <a:r>
              <a:rPr lang="en-US" sz="1800" b="1" kern="0" dirty="0">
                <a:solidFill>
                  <a:srgbClr val="FF0000"/>
                </a:solidFill>
                <a:sym typeface="Wingdings" pitchFamily="2" charset="2"/>
              </a:rPr>
              <a:t> Emissions</a:t>
            </a:r>
            <a:r>
              <a:rPr lang="en-US" sz="1800" b="0" kern="0" dirty="0">
                <a:sym typeface="Wingdings" pitchFamily="2" charset="2"/>
              </a:rPr>
              <a:t>, </a:t>
            </a:r>
            <a:r>
              <a:rPr lang="en-US" sz="1800" kern="0" dirty="0">
                <a:solidFill>
                  <a:srgbClr val="007A37"/>
                </a:solidFill>
                <a:sym typeface="Wingdings" pitchFamily="2" charset="2"/>
              </a:rPr>
              <a:t> Speed </a:t>
            </a:r>
            <a:endParaRPr lang="en-US" sz="1800" b="1" kern="0" dirty="0">
              <a:solidFill>
                <a:srgbClr val="FF6600"/>
              </a:solidFill>
              <a:sym typeface="Wingdings" pitchFamily="2" charset="2"/>
            </a:endParaRPr>
          </a:p>
          <a:p>
            <a:pPr lvl="1"/>
            <a:r>
              <a:rPr lang="en-US" sz="1800" kern="0" dirty="0"/>
              <a:t>Random</a:t>
            </a:r>
            <a:r>
              <a:rPr lang="en-US" sz="1800" b="0" kern="0" dirty="0"/>
              <a:t>: randomly shifts loads around within a day. </a:t>
            </a:r>
          </a:p>
          <a:p>
            <a:pPr marL="457200" lvl="1" indent="0">
              <a:buNone/>
            </a:pPr>
            <a:r>
              <a:rPr lang="en-US" sz="1800" b="1" kern="0" dirty="0">
                <a:solidFill>
                  <a:srgbClr val="FF0000"/>
                </a:solidFill>
                <a:sym typeface="Wingdings" pitchFamily="2" charset="2"/>
              </a:rPr>
              <a:t>	 </a:t>
            </a:r>
            <a:r>
              <a:rPr lang="en-US" sz="1800" b="1" kern="0" dirty="0">
                <a:solidFill>
                  <a:srgbClr val="FF0000"/>
                </a:solidFill>
              </a:rPr>
              <a:t>Comfort</a:t>
            </a:r>
            <a:r>
              <a:rPr lang="en-US" sz="1800" b="0" kern="0" dirty="0"/>
              <a:t>,</a:t>
            </a:r>
            <a:r>
              <a:rPr lang="en-US" sz="1800" b="1" kern="0" dirty="0">
                <a:solidFill>
                  <a:srgbClr val="FF0000"/>
                </a:solidFill>
              </a:rPr>
              <a:t> </a:t>
            </a:r>
            <a:r>
              <a:rPr lang="en-US" sz="1800" b="1" kern="0" dirty="0">
                <a:solidFill>
                  <a:srgbClr val="FF0000"/>
                </a:solidFill>
                <a:sym typeface="Wingdings" pitchFamily="2" charset="2"/>
              </a:rPr>
              <a:t> Emissions</a:t>
            </a:r>
            <a:r>
              <a:rPr lang="en-US" sz="1800" b="0" kern="0" dirty="0">
                <a:sym typeface="Wingdings" pitchFamily="2" charset="2"/>
              </a:rPr>
              <a:t>,</a:t>
            </a:r>
            <a:r>
              <a:rPr lang="en-US" sz="1800" b="1" kern="0" dirty="0">
                <a:solidFill>
                  <a:srgbClr val="FF0000"/>
                </a:solidFill>
                <a:sym typeface="Wingdings" pitchFamily="2" charset="2"/>
              </a:rPr>
              <a:t> </a:t>
            </a:r>
            <a:r>
              <a:rPr lang="en-US" sz="1800" b="1" kern="0" dirty="0">
                <a:solidFill>
                  <a:srgbClr val="007A37"/>
                </a:solidFill>
                <a:sym typeface="Wingdings" pitchFamily="2" charset="2"/>
              </a:rPr>
              <a:t> Speed </a:t>
            </a:r>
          </a:p>
          <a:p>
            <a:pPr lvl="1"/>
            <a:r>
              <a:rPr lang="en-US" sz="1800" kern="0" dirty="0" err="1"/>
              <a:t>GreenCap</a:t>
            </a:r>
            <a:r>
              <a:rPr lang="en-US" sz="1800" kern="0" dirty="0"/>
              <a:t>+</a:t>
            </a:r>
            <a:r>
              <a:rPr lang="en-US" sz="1800" b="0" kern="0" dirty="0"/>
              <a:t>: Our Memetic Algorithm + 2 Local Heuristics</a:t>
            </a:r>
          </a:p>
          <a:p>
            <a:pPr marL="457200" lvl="1" indent="0">
              <a:buNone/>
            </a:pPr>
            <a:r>
              <a:rPr lang="en-US" sz="1800" b="1" kern="0" dirty="0">
                <a:solidFill>
                  <a:srgbClr val="007A37"/>
                </a:solidFill>
                <a:sym typeface="Wingdings" pitchFamily="2" charset="2"/>
              </a:rPr>
              <a:t>	 </a:t>
            </a:r>
            <a:r>
              <a:rPr lang="en-US" sz="1800" b="1" kern="0" dirty="0">
                <a:solidFill>
                  <a:srgbClr val="007A37"/>
                </a:solidFill>
              </a:rPr>
              <a:t>Comfort (&gt;95%)</a:t>
            </a:r>
            <a:r>
              <a:rPr lang="en-US" sz="1800" b="0" kern="0" dirty="0"/>
              <a:t>,</a:t>
            </a:r>
            <a:r>
              <a:rPr lang="en-US" sz="1800" b="0" kern="0" dirty="0">
                <a:solidFill>
                  <a:srgbClr val="007A37"/>
                </a:solidFill>
              </a:rPr>
              <a:t> </a:t>
            </a:r>
            <a:r>
              <a:rPr lang="en-US" sz="1800" b="1" kern="0" dirty="0">
                <a:solidFill>
                  <a:srgbClr val="007A37"/>
                </a:solidFill>
                <a:sym typeface="Wingdings" pitchFamily="2" charset="2"/>
              </a:rPr>
              <a:t> Emissions (~40%)</a:t>
            </a:r>
            <a:r>
              <a:rPr lang="en-US" sz="1800" b="0" kern="0" dirty="0">
                <a:sym typeface="Wingdings" pitchFamily="2" charset="2"/>
              </a:rPr>
              <a:t>,</a:t>
            </a:r>
            <a:r>
              <a:rPr lang="en-US" sz="1800" b="0" kern="0" dirty="0">
                <a:solidFill>
                  <a:srgbClr val="007A37"/>
                </a:solidFill>
                <a:sym typeface="Wingdings" pitchFamily="2" charset="2"/>
              </a:rPr>
              <a:t> </a:t>
            </a:r>
            <a:r>
              <a:rPr lang="en-US" sz="1800" b="1" kern="0" dirty="0">
                <a:solidFill>
                  <a:srgbClr val="007A37"/>
                </a:solidFill>
                <a:sym typeface="Wingdings" pitchFamily="2" charset="2"/>
              </a:rPr>
              <a:t> Speed (&lt;1min)</a:t>
            </a:r>
          </a:p>
          <a:p>
            <a:pPr lvl="1"/>
            <a:r>
              <a:rPr lang="en-US" sz="1800" kern="0" dirty="0"/>
              <a:t>Brute-force</a:t>
            </a:r>
            <a:r>
              <a:rPr lang="en-US" sz="1800" b="0" kern="0" dirty="0"/>
              <a:t>: Comfort + Emissions</a:t>
            </a:r>
          </a:p>
          <a:p>
            <a:pPr marL="457200" lvl="1" indent="0">
              <a:buNone/>
            </a:pPr>
            <a:r>
              <a:rPr lang="en-US" sz="1800" b="1" kern="0" dirty="0">
                <a:solidFill>
                  <a:srgbClr val="007A37"/>
                </a:solidFill>
                <a:sym typeface="Wingdings" pitchFamily="2" charset="2"/>
              </a:rPr>
              <a:t>	 </a:t>
            </a:r>
            <a:r>
              <a:rPr lang="en-US" sz="1800" b="1" kern="0" dirty="0">
                <a:solidFill>
                  <a:srgbClr val="007A37"/>
                </a:solidFill>
              </a:rPr>
              <a:t>Comfort 100%</a:t>
            </a:r>
            <a:r>
              <a:rPr lang="en-US" sz="1800" b="0" kern="0" dirty="0"/>
              <a:t>,</a:t>
            </a:r>
            <a:r>
              <a:rPr lang="en-US" sz="1800" b="1" kern="0" dirty="0"/>
              <a:t> </a:t>
            </a:r>
            <a:r>
              <a:rPr lang="en-US" sz="1800" b="1" kern="0" dirty="0">
                <a:solidFill>
                  <a:srgbClr val="007A37"/>
                </a:solidFill>
                <a:sym typeface="Wingdings" pitchFamily="2" charset="2"/>
              </a:rPr>
              <a:t> Emissions</a:t>
            </a:r>
            <a:r>
              <a:rPr lang="en-US" sz="1800" b="0" kern="0" dirty="0">
                <a:sym typeface="Wingdings" pitchFamily="2" charset="2"/>
              </a:rPr>
              <a:t>,</a:t>
            </a:r>
            <a:r>
              <a:rPr lang="en-US" sz="1800" b="1" kern="0" dirty="0">
                <a:solidFill>
                  <a:srgbClr val="FF0000"/>
                </a:solidFill>
                <a:sym typeface="Wingdings" pitchFamily="2" charset="2"/>
              </a:rPr>
              <a:t>  Speed</a:t>
            </a:r>
            <a:endParaRPr lang="en-US" sz="1800" b="1" kern="0" dirty="0">
              <a:solidFill>
                <a:srgbClr val="007A37"/>
              </a:solidFill>
              <a:sym typeface="Wingdings" pitchFamily="2" charset="2"/>
            </a:endParaRPr>
          </a:p>
          <a:p>
            <a:pPr marL="457200" lvl="1" indent="0">
              <a:buFontTx/>
              <a:buNone/>
            </a:pPr>
            <a:endParaRPr lang="en-US" sz="1800" b="1" kern="0" dirty="0">
              <a:solidFill>
                <a:srgbClr val="007A37"/>
              </a:solidFill>
              <a:sym typeface="Wingdings" pitchFamily="2" charset="2"/>
            </a:endParaRPr>
          </a:p>
          <a:p>
            <a:pPr marL="457200" lvl="1" indent="0">
              <a:buFontTx/>
              <a:buNone/>
            </a:pPr>
            <a:endParaRPr lang="en-US" sz="1800" b="1" kern="0" dirty="0">
              <a:solidFill>
                <a:srgbClr val="007A37"/>
              </a:solidFill>
              <a:sym typeface="Wingdings" pitchFamily="2" charset="2"/>
            </a:endParaRPr>
          </a:p>
          <a:p>
            <a:pPr marL="457200" lvl="1" indent="0">
              <a:buFontTx/>
              <a:buNone/>
            </a:pPr>
            <a:endParaRPr lang="en-US" sz="1400" b="1" kern="0" dirty="0">
              <a:solidFill>
                <a:srgbClr val="007A37"/>
              </a:solidFill>
            </a:endParaRPr>
          </a:p>
          <a:p>
            <a:pPr lvl="1"/>
            <a:endParaRPr lang="en-US" sz="1800" b="1" kern="0" dirty="0">
              <a:solidFill>
                <a:srgbClr val="FF0000"/>
              </a:solidFill>
            </a:endParaRPr>
          </a:p>
          <a:p>
            <a:pPr lvl="1"/>
            <a:endParaRPr lang="en-US" sz="1800" b="0" kern="0" dirty="0"/>
          </a:p>
        </p:txBody>
      </p:sp>
      <p:sp>
        <p:nvSpPr>
          <p:cNvPr id="5" name="TextBox 4">
            <a:extLst>
              <a:ext uri="{FF2B5EF4-FFF2-40B4-BE49-F238E27FC236}">
                <a16:creationId xmlns:a16="http://schemas.microsoft.com/office/drawing/2014/main" id="{CD9434E4-605D-F26E-EA3C-F63D63A1B411}"/>
              </a:ext>
            </a:extLst>
          </p:cNvPr>
          <p:cNvSpPr txBox="1"/>
          <p:nvPr/>
        </p:nvSpPr>
        <p:spPr bwMode="auto">
          <a:xfrm>
            <a:off x="7480104" y="1533814"/>
            <a:ext cx="1287016" cy="738664"/>
          </a:xfrm>
          <a:prstGeom prst="rect">
            <a:avLst/>
          </a:prstGeom>
          <a:noFill/>
          <a:ln>
            <a:solidFill>
              <a:srgbClr val="00355E"/>
            </a:solidFill>
          </a:ln>
          <a:extLst>
            <a:ext uri="{FAA26D3D-D897-4be2-8F04-BA451C77F1D7}">
              <ma14:placeholderFlag xmlns:ma14="http://schemas.microsoft.com/office/mac/drawingml/2011/main" xmlns="" val="1"/>
            </a:ext>
          </a:extLst>
        </p:spPr>
        <p:txBody>
          <a:bodyPr wrap="square">
            <a:spAutoFit/>
          </a:bodyPr>
          <a:lstStyle/>
          <a:p>
            <a:r>
              <a:rPr lang="en-US" sz="1050" dirty="0"/>
              <a:t>Datasets: Energy Production, Peak Demand, Home Power Demand</a:t>
            </a:r>
          </a:p>
        </p:txBody>
      </p:sp>
    </p:spTree>
    <p:extLst>
      <p:ext uri="{BB962C8B-B14F-4D97-AF65-F5344CB8AC3E}">
        <p14:creationId xmlns:p14="http://schemas.microsoft.com/office/powerpoint/2010/main" val="3355674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318618B-BCB8-4AD0-AE6A-2DD5BD7BE647}"/>
              </a:ext>
            </a:extLst>
          </p:cNvPr>
          <p:cNvSpPr>
            <a:spLocks noGrp="1"/>
          </p:cNvSpPr>
          <p:nvPr>
            <p:ph idx="1"/>
          </p:nvPr>
        </p:nvSpPr>
        <p:spPr>
          <a:xfrm>
            <a:off x="267963" y="997380"/>
            <a:ext cx="8712968" cy="4863240"/>
          </a:xfrm>
        </p:spPr>
        <p:txBody>
          <a:bodyPr/>
          <a:lstStyle/>
          <a:p>
            <a:r>
              <a:rPr lang="en-US" sz="2400" dirty="0">
                <a:solidFill>
                  <a:schemeClr val="bg2"/>
                </a:solidFill>
                <a:latin typeface="Arial" panose="020B0604020202020204" pitchFamily="34" charset="0"/>
                <a:ea typeface="ＭＳ Ｐゴシック" panose="020B0600070205080204" pitchFamily="34" charset="-128"/>
                <a:cs typeface="Arial" panose="020B0604020202020204" pitchFamily="34" charset="0"/>
              </a:rPr>
              <a:t>Introduction to Climate Change and Sustainable Computing: </a:t>
            </a:r>
          </a:p>
          <a:p>
            <a:pPr lvl="1"/>
            <a:r>
              <a:rPr lang="en-US" sz="1800" spc="-1" dirty="0">
                <a:solidFill>
                  <a:schemeClr val="bg2"/>
                </a:solidFill>
                <a:latin typeface="Arial" panose="020B0604020202020204" pitchFamily="34" charset="0"/>
                <a:cs typeface="Arial" panose="020B0604020202020204" pitchFamily="34" charset="0"/>
              </a:rPr>
              <a:t>Mitigation, Adaptation, Finance and the </a:t>
            </a:r>
            <a:r>
              <a:rPr lang="en-US" sz="1800" dirty="0">
                <a:solidFill>
                  <a:schemeClr val="bg2"/>
                </a:solidFill>
                <a:latin typeface="Arial" panose="020B0604020202020204" pitchFamily="34" charset="0"/>
                <a:ea typeface="ＭＳ Ｐゴシック" panose="020B0600070205080204" pitchFamily="34" charset="-128"/>
                <a:cs typeface="Arial" panose="020B0604020202020204" pitchFamily="34" charset="0"/>
              </a:rPr>
              <a:t>Renewable Self-Consumption Problem</a:t>
            </a:r>
          </a:p>
          <a:p>
            <a:pPr lvl="1"/>
            <a:r>
              <a:rPr lang="en-US" sz="1800" dirty="0">
                <a:solidFill>
                  <a:schemeClr val="bg2"/>
                </a:solidFill>
                <a:latin typeface="Arial" panose="020B0604020202020204" pitchFamily="34" charset="0"/>
                <a:ea typeface="ＭＳ Ｐゴシック" panose="020B0600070205080204" pitchFamily="34" charset="-128"/>
                <a:cs typeface="Arial" panose="020B0604020202020204" pitchFamily="34" charset="0"/>
              </a:rPr>
              <a:t>IEEE Internet Computing 2022</a:t>
            </a:r>
          </a:p>
          <a:p>
            <a:r>
              <a:rPr lang="en-US" sz="2400" dirty="0">
                <a:solidFill>
                  <a:schemeClr val="bg2"/>
                </a:solidFill>
                <a:latin typeface="Arial" panose="020B0604020202020204" pitchFamily="34" charset="0"/>
                <a:ea typeface="ＭＳ Ｐゴシック" panose="020B0600070205080204" pitchFamily="34" charset="-128"/>
                <a:cs typeface="Arial" panose="020B0604020202020204" pitchFamily="34" charset="0"/>
              </a:rPr>
              <a:t>Renewable Self-Consumption in Smart-Homes</a:t>
            </a:r>
          </a:p>
          <a:p>
            <a:pPr lvl="1"/>
            <a:r>
              <a:rPr lang="en-US" sz="2000" dirty="0">
                <a:solidFill>
                  <a:schemeClr val="bg2"/>
                </a:solidFill>
                <a:latin typeface="Arial" panose="020B0604020202020204" pitchFamily="34" charset="0"/>
                <a:ea typeface="ＭＳ Ｐゴシック" panose="020B0600070205080204" pitchFamily="34" charset="-128"/>
                <a:cs typeface="Arial" panose="020B0604020202020204" pitchFamily="34" charset="0"/>
              </a:rPr>
              <a:t>37th IEEE International Conference on Data Engineering (ICDE’21) </a:t>
            </a:r>
            <a:r>
              <a:rPr lang="en-US" sz="2000" dirty="0" err="1">
                <a:solidFill>
                  <a:schemeClr val="bg2"/>
                </a:solidFill>
                <a:latin typeface="Arial" panose="020B0604020202020204" pitchFamily="34" charset="0"/>
                <a:ea typeface="ＭＳ Ｐゴシック" panose="020B0600070205080204" pitchFamily="34" charset="-128"/>
                <a:cs typeface="Arial" panose="020B0604020202020204" pitchFamily="34" charset="0"/>
              </a:rPr>
              <a:t>EnergyPlanner</a:t>
            </a:r>
            <a:r>
              <a:rPr lang="en-US" sz="2000" dirty="0">
                <a:solidFill>
                  <a:schemeClr val="bg2"/>
                </a:solidFill>
                <a:latin typeface="Arial" panose="020B0604020202020204" pitchFamily="34" charset="0"/>
                <a:ea typeface="ＭＳ Ｐゴシック" panose="020B0600070205080204" pitchFamily="34" charset="-128"/>
                <a:cs typeface="Arial" panose="020B0604020202020204" pitchFamily="34" charset="0"/>
              </a:rPr>
              <a:t> (EP)</a:t>
            </a:r>
          </a:p>
          <a:p>
            <a:pPr lvl="1"/>
            <a:r>
              <a:rPr lang="en-US" sz="2000" dirty="0">
                <a:solidFill>
                  <a:schemeClr val="bg2"/>
                </a:solidFill>
                <a:latin typeface="Arial" panose="020B0604020202020204" pitchFamily="34" charset="0"/>
                <a:cs typeface="Arial" panose="020B0604020202020204" pitchFamily="34" charset="0"/>
              </a:rPr>
              <a:t>ACM Transactions on Internet of Things (TIOT’22) – </a:t>
            </a:r>
            <a:r>
              <a:rPr lang="en-US" sz="2000" dirty="0" err="1">
                <a:solidFill>
                  <a:schemeClr val="bg2"/>
                </a:solidFill>
                <a:latin typeface="Arial" panose="020B0604020202020204" pitchFamily="34" charset="0"/>
                <a:cs typeface="Arial" panose="020B0604020202020204" pitchFamily="34" charset="0"/>
              </a:rPr>
              <a:t>GreenPlanner</a:t>
            </a:r>
            <a:r>
              <a:rPr lang="en-US" sz="2000" dirty="0">
                <a:solidFill>
                  <a:schemeClr val="bg2"/>
                </a:solidFill>
                <a:latin typeface="Arial" panose="020B0604020202020204" pitchFamily="34" charset="0"/>
                <a:cs typeface="Arial" panose="020B0604020202020204" pitchFamily="34" charset="0"/>
              </a:rPr>
              <a:t> (GP)</a:t>
            </a:r>
          </a:p>
          <a:p>
            <a:pPr lvl="1"/>
            <a:r>
              <a:rPr lang="en-US" sz="2000" dirty="0">
                <a:solidFill>
                  <a:schemeClr val="bg2"/>
                </a:solidFill>
                <a:latin typeface="Arial" panose="020B0604020202020204" pitchFamily="34" charset="0"/>
                <a:cs typeface="Arial" panose="020B0604020202020204" pitchFamily="34" charset="0"/>
              </a:rPr>
              <a:t>IEEE Transactions on Sustainable Computing (TSUSC’24) - </a:t>
            </a:r>
            <a:r>
              <a:rPr lang="en-US" sz="2000" dirty="0" err="1">
                <a:solidFill>
                  <a:schemeClr val="bg2"/>
                </a:solidFill>
                <a:latin typeface="Arial" panose="020B0604020202020204" pitchFamily="34" charset="0"/>
                <a:cs typeface="Arial" panose="020B0604020202020204" pitchFamily="34" charset="0"/>
              </a:rPr>
              <a:t>GreenCap</a:t>
            </a:r>
            <a:endParaRPr lang="en-US" sz="2000" dirty="0">
              <a:solidFill>
                <a:schemeClr val="bg2"/>
              </a:solidFill>
              <a:latin typeface="Arial" panose="020B0604020202020204" pitchFamily="34" charset="0"/>
              <a:ea typeface="ＭＳ Ｐゴシック" panose="020B0600070205080204" pitchFamily="34" charset="-128"/>
              <a:cs typeface="Arial" panose="020B0604020202020204" pitchFamily="34" charset="0"/>
            </a:endParaRPr>
          </a:p>
          <a:p>
            <a:r>
              <a:rPr lang="en-US" sz="2400" b="1" dirty="0">
                <a:solidFill>
                  <a:srgbClr val="FF0000"/>
                </a:solidFill>
                <a:latin typeface="Arial" panose="020B0604020202020204" pitchFamily="34" charset="0"/>
                <a:ea typeface="ＭＳ Ｐゴシック" panose="020B0600070205080204" pitchFamily="34" charset="-128"/>
                <a:cs typeface="Arial" panose="020B0604020202020204" pitchFamily="34" charset="0"/>
              </a:rPr>
              <a:t>Renewable Self-Consumption with Electric Vehicles</a:t>
            </a:r>
          </a:p>
          <a:p>
            <a:pPr lvl="1"/>
            <a:r>
              <a:rPr lang="en-US" sz="1600" b="1" dirty="0">
                <a:solidFill>
                  <a:srgbClr val="FF0000"/>
                </a:solidFill>
                <a:latin typeface="Arial" panose="020B0604020202020204" pitchFamily="34" charset="0"/>
                <a:cs typeface="Arial" panose="020B0604020202020204" pitchFamily="34" charset="0"/>
              </a:rPr>
              <a:t>40</a:t>
            </a:r>
            <a:r>
              <a:rPr lang="en-US" sz="1600" b="1" baseline="30000" dirty="0">
                <a:solidFill>
                  <a:srgbClr val="FF0000"/>
                </a:solidFill>
                <a:latin typeface="Arial" panose="020B0604020202020204" pitchFamily="34" charset="0"/>
                <a:cs typeface="Arial" panose="020B0604020202020204" pitchFamily="34" charset="0"/>
              </a:rPr>
              <a:t>th</a:t>
            </a:r>
            <a:r>
              <a:rPr lang="en-US" sz="1600" b="1" dirty="0">
                <a:solidFill>
                  <a:srgbClr val="FF0000"/>
                </a:solidFill>
                <a:latin typeface="Arial" panose="020B0604020202020204" pitchFamily="34" charset="0"/>
                <a:cs typeface="Arial" panose="020B0604020202020204" pitchFamily="34" charset="0"/>
              </a:rPr>
              <a:t> IEEE International Conference on Data Engineering (ICDE’24) - </a:t>
            </a:r>
            <a:r>
              <a:rPr lang="en-US" sz="1600" b="1" dirty="0" err="1">
                <a:solidFill>
                  <a:srgbClr val="FF0000"/>
                </a:solidFill>
                <a:latin typeface="Arial" panose="020B0604020202020204" pitchFamily="34" charset="0"/>
                <a:cs typeface="Arial" panose="020B0604020202020204" pitchFamily="34" charset="0"/>
              </a:rPr>
              <a:t>EcoCharge</a:t>
            </a:r>
            <a:endParaRPr lang="en-US" sz="1600" b="1" dirty="0">
              <a:solidFill>
                <a:srgbClr val="FF0000"/>
              </a:solidFill>
              <a:latin typeface="Arial" panose="020B0604020202020204" pitchFamily="34" charset="0"/>
              <a:cs typeface="Arial" panose="020B0604020202020204" pitchFamily="34" charset="0"/>
            </a:endParaRPr>
          </a:p>
          <a:p>
            <a:pPr lvl="1"/>
            <a:r>
              <a:rPr lang="en-GB" sz="1600" b="1" i="0" dirty="0">
                <a:solidFill>
                  <a:srgbClr val="FF0000"/>
                </a:solidFill>
                <a:effectLst/>
                <a:latin typeface="Arial" panose="020B0604020202020204" pitchFamily="34" charset="0"/>
                <a:cs typeface="Arial" panose="020B0604020202020204" pitchFamily="34" charset="0"/>
              </a:rPr>
              <a:t>25th IEEE International Conference on Mobile Data Management (</a:t>
            </a:r>
            <a:r>
              <a:rPr lang="en-GB" sz="1600" b="1" i="0" u="sng" dirty="0">
                <a:solidFill>
                  <a:srgbClr val="FF0000"/>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MDM'24</a:t>
            </a:r>
            <a:r>
              <a:rPr lang="en-GB" sz="1600" b="1" i="0" dirty="0">
                <a:solidFill>
                  <a:srgbClr val="FF0000"/>
                </a:solidFill>
                <a:effectLst/>
                <a:latin typeface="Arial" panose="020B0604020202020204" pitchFamily="34" charset="0"/>
                <a:cs typeface="Arial" panose="020B0604020202020204" pitchFamily="34" charset="0"/>
              </a:rPr>
              <a:t>)</a:t>
            </a:r>
            <a:endParaRPr lang="en-US" sz="1600" b="1" dirty="0">
              <a:solidFill>
                <a:srgbClr val="FF0000"/>
              </a:solidFill>
              <a:latin typeface="Arial" panose="020B0604020202020204" pitchFamily="34" charset="0"/>
              <a:ea typeface="ＭＳ Ｐゴシック" panose="020B0600070205080204" pitchFamily="34" charset="-128"/>
              <a:cs typeface="Arial" panose="020B0604020202020204" pitchFamily="34" charset="0"/>
            </a:endParaRPr>
          </a:p>
          <a:p>
            <a:r>
              <a:rPr lang="en-US" sz="2400" dirty="0">
                <a:latin typeface="Arial" panose="020B0604020202020204" pitchFamily="34" charset="0"/>
                <a:cs typeface="Arial" panose="020B0604020202020204" pitchFamily="34" charset="0"/>
              </a:rPr>
              <a:t>Conclusions and Future work</a:t>
            </a:r>
          </a:p>
          <a:p>
            <a:endParaRPr lang="en-US" sz="2400" dirty="0">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FF80F403-2003-42DA-A5F2-92160A858036}"/>
              </a:ext>
            </a:extLst>
          </p:cNvPr>
          <p:cNvSpPr>
            <a:spLocks noGrp="1"/>
          </p:cNvSpPr>
          <p:nvPr>
            <p:ph type="title"/>
          </p:nvPr>
        </p:nvSpPr>
        <p:spPr/>
        <p:txBody>
          <a:bodyPr/>
          <a:lstStyle/>
          <a:p>
            <a:r>
              <a:rPr lang="en-US" altLang="en-US" sz="4000" dirty="0"/>
              <a:t>Presentation</a:t>
            </a:r>
            <a:r>
              <a:rPr lang="en-US" sz="4000" dirty="0"/>
              <a:t> </a:t>
            </a:r>
            <a:r>
              <a:rPr lang="en-US" altLang="en-US" sz="4000" dirty="0"/>
              <a:t>Outline</a:t>
            </a:r>
          </a:p>
        </p:txBody>
      </p:sp>
    </p:spTree>
    <p:extLst>
      <p:ext uri="{BB962C8B-B14F-4D97-AF65-F5344CB8AC3E}">
        <p14:creationId xmlns:p14="http://schemas.microsoft.com/office/powerpoint/2010/main" val="5493200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419AF3F-7118-3F64-4E94-2C3DBFA2C4C0}"/>
              </a:ext>
            </a:extLst>
          </p:cNvPr>
          <p:cNvSpPr/>
          <p:nvPr/>
        </p:nvSpPr>
        <p:spPr bwMode="auto">
          <a:xfrm>
            <a:off x="251520" y="908050"/>
            <a:ext cx="8712968" cy="1584846"/>
          </a:xfrm>
          <a:prstGeom prst="rect">
            <a:avLst/>
          </a:prstGeom>
          <a:solidFill>
            <a:schemeClr val="accent1">
              <a:alpha val="39200"/>
            </a:schemeClr>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a:ln>
                <a:noFill/>
              </a:ln>
              <a:solidFill>
                <a:schemeClr val="tx2"/>
              </a:solidFill>
              <a:effectLst/>
              <a:latin typeface="Arial" charset="0"/>
            </a:endParaRPr>
          </a:p>
        </p:txBody>
      </p:sp>
      <p:sp>
        <p:nvSpPr>
          <p:cNvPr id="2" name="Content Placeholder 1">
            <a:extLst>
              <a:ext uri="{FF2B5EF4-FFF2-40B4-BE49-F238E27FC236}">
                <a16:creationId xmlns:a16="http://schemas.microsoft.com/office/drawing/2014/main" id="{93019101-8BC8-4E6F-AC5D-63082364E944}"/>
              </a:ext>
            </a:extLst>
          </p:cNvPr>
          <p:cNvSpPr>
            <a:spLocks noGrp="1"/>
          </p:cNvSpPr>
          <p:nvPr>
            <p:ph idx="1"/>
          </p:nvPr>
        </p:nvSpPr>
        <p:spPr>
          <a:xfrm>
            <a:off x="251520" y="908050"/>
            <a:ext cx="8712968" cy="5223950"/>
          </a:xfrm>
        </p:spPr>
        <p:txBody>
          <a:bodyPr/>
          <a:lstStyle/>
          <a:p>
            <a:pPr marL="0">
              <a:spcBef>
                <a:spcPts val="0"/>
              </a:spcBef>
            </a:pPr>
            <a:r>
              <a:rPr lang="en-US" sz="2400" b="1" dirty="0"/>
              <a:t>Energy Hoarding </a:t>
            </a:r>
            <a:r>
              <a:rPr lang="en-US" sz="2400" dirty="0"/>
              <a:t>recharge EVs during idle times:</a:t>
            </a:r>
          </a:p>
          <a:p>
            <a:pPr marL="514350" lvl="2" indent="0">
              <a:spcBef>
                <a:spcPts val="0"/>
              </a:spcBef>
              <a:buNone/>
            </a:pPr>
            <a:r>
              <a:rPr lang="en-US" sz="2400" dirty="0"/>
              <a:t>even when </a:t>
            </a:r>
            <a:r>
              <a:rPr lang="en-US" sz="2400" b="1" dirty="0"/>
              <a:t>battery is not substantially depleted</a:t>
            </a:r>
            <a:r>
              <a:rPr lang="en-US" sz="2400" dirty="0"/>
              <a:t> </a:t>
            </a:r>
          </a:p>
          <a:p>
            <a:pPr marL="514350" lvl="2" indent="0">
              <a:spcBef>
                <a:spcPts val="0"/>
              </a:spcBef>
              <a:buNone/>
            </a:pPr>
            <a:r>
              <a:rPr lang="en-US" sz="2400" dirty="0"/>
              <a:t>to ensure EV will be </a:t>
            </a:r>
            <a:r>
              <a:rPr lang="en-US" sz="2400" b="1" dirty="0"/>
              <a:t>sufficiently charged</a:t>
            </a:r>
            <a:r>
              <a:rPr lang="en-US" sz="2400" dirty="0"/>
              <a:t> when needed.</a:t>
            </a:r>
          </a:p>
          <a:p>
            <a:pPr marL="857250" lvl="2" indent="-342900">
              <a:spcBef>
                <a:spcPts val="0"/>
              </a:spcBef>
            </a:pPr>
            <a:r>
              <a:rPr lang="en-US" sz="2400" dirty="0"/>
              <a:t>not for travelling long distance, rather daily top-ups.</a:t>
            </a:r>
            <a:endParaRPr lang="en-US" sz="1200" b="0" dirty="0"/>
          </a:p>
          <a:p>
            <a:pPr marL="0">
              <a:spcBef>
                <a:spcPts val="0"/>
              </a:spcBef>
            </a:pPr>
            <a:endParaRPr lang="en-US" sz="600" b="0" dirty="0"/>
          </a:p>
          <a:p>
            <a:pPr marL="0">
              <a:spcBef>
                <a:spcPts val="0"/>
              </a:spcBef>
            </a:pPr>
            <a:r>
              <a:rPr lang="en-US" sz="2400" b="0" dirty="0"/>
              <a:t>Energy hoarding with</a:t>
            </a:r>
            <a:r>
              <a:rPr lang="en-US" sz="2400" dirty="0"/>
              <a:t> </a:t>
            </a:r>
            <a:r>
              <a:rPr lang="en-US" sz="2400" b="1" dirty="0">
                <a:solidFill>
                  <a:srgbClr val="FF0000"/>
                </a:solidFill>
              </a:rPr>
              <a:t>NON-renewable energy </a:t>
            </a:r>
            <a:r>
              <a:rPr lang="en-US" sz="2400" dirty="0"/>
              <a:t>is negating environmental benefits</a:t>
            </a:r>
            <a:endParaRPr lang="en-US" sz="1200" dirty="0"/>
          </a:p>
          <a:p>
            <a:pPr marL="0">
              <a:spcBef>
                <a:spcPts val="0"/>
              </a:spcBef>
            </a:pPr>
            <a:r>
              <a:rPr lang="en-US" sz="2400" b="0" dirty="0"/>
              <a:t>Current </a:t>
            </a:r>
            <a:r>
              <a:rPr lang="en-US" sz="2400" dirty="0"/>
              <a:t>apps</a:t>
            </a:r>
            <a:r>
              <a:rPr lang="en-US" sz="2400" b="0" dirty="0"/>
              <a:t> focus on allowing users know where to recharge </a:t>
            </a:r>
            <a:r>
              <a:rPr lang="en-US" sz="2400" dirty="0"/>
              <a:t>but do not list the </a:t>
            </a:r>
            <a:r>
              <a:rPr lang="en-US" sz="2400" b="1" dirty="0">
                <a:solidFill>
                  <a:srgbClr val="FF0000"/>
                </a:solidFill>
              </a:rPr>
              <a:t>environmental impact </a:t>
            </a:r>
            <a:r>
              <a:rPr lang="en-US" sz="2400" dirty="0"/>
              <a:t>of the charging process </a:t>
            </a:r>
          </a:p>
          <a:p>
            <a:pPr marL="0">
              <a:spcBef>
                <a:spcPts val="0"/>
              </a:spcBef>
            </a:pPr>
            <a:endParaRPr lang="en-US" sz="2400" b="1" dirty="0">
              <a:solidFill>
                <a:srgbClr val="FF0000"/>
              </a:solidFill>
            </a:endParaRPr>
          </a:p>
          <a:p>
            <a:pPr marL="0">
              <a:spcBef>
                <a:spcPts val="0"/>
              </a:spcBef>
            </a:pPr>
            <a:endParaRPr lang="en-US" sz="2400" b="1" dirty="0"/>
          </a:p>
        </p:txBody>
      </p:sp>
      <p:sp>
        <p:nvSpPr>
          <p:cNvPr id="3" name="Title 2">
            <a:extLst>
              <a:ext uri="{FF2B5EF4-FFF2-40B4-BE49-F238E27FC236}">
                <a16:creationId xmlns:a16="http://schemas.microsoft.com/office/drawing/2014/main" id="{8A230E0D-00F2-4BA7-AED3-22FC2AD8F803}"/>
              </a:ext>
            </a:extLst>
          </p:cNvPr>
          <p:cNvSpPr>
            <a:spLocks noGrp="1"/>
          </p:cNvSpPr>
          <p:nvPr>
            <p:ph type="title"/>
          </p:nvPr>
        </p:nvSpPr>
        <p:spPr/>
        <p:txBody>
          <a:bodyPr/>
          <a:lstStyle/>
          <a:p>
            <a:r>
              <a:rPr lang="en-US" dirty="0"/>
              <a:t>Motivation - Electric Vehicle Charging </a:t>
            </a:r>
          </a:p>
        </p:txBody>
      </p:sp>
      <p:pic>
        <p:nvPicPr>
          <p:cNvPr id="9" name="Picture 8">
            <a:extLst>
              <a:ext uri="{FF2B5EF4-FFF2-40B4-BE49-F238E27FC236}">
                <a16:creationId xmlns:a16="http://schemas.microsoft.com/office/drawing/2014/main" id="{D32CD841-0A9E-CECA-7313-187DBF86D400}"/>
              </a:ext>
            </a:extLst>
          </p:cNvPr>
          <p:cNvPicPr>
            <a:picLocks noChangeAspect="1"/>
          </p:cNvPicPr>
          <p:nvPr/>
        </p:nvPicPr>
        <p:blipFill>
          <a:blip r:embed="rId3"/>
          <a:stretch>
            <a:fillRect/>
          </a:stretch>
        </p:blipFill>
        <p:spPr>
          <a:xfrm>
            <a:off x="4394816" y="3927598"/>
            <a:ext cx="3920803" cy="1047338"/>
          </a:xfrm>
          <a:prstGeom prst="rect">
            <a:avLst/>
          </a:prstGeom>
        </p:spPr>
      </p:pic>
      <p:sp>
        <p:nvSpPr>
          <p:cNvPr id="4" name="Rectangle 3">
            <a:extLst>
              <a:ext uri="{FF2B5EF4-FFF2-40B4-BE49-F238E27FC236}">
                <a16:creationId xmlns:a16="http://schemas.microsoft.com/office/drawing/2014/main" id="{0CF99EA3-66C2-E059-0B86-C916B645B146}"/>
              </a:ext>
            </a:extLst>
          </p:cNvPr>
          <p:cNvSpPr/>
          <p:nvPr/>
        </p:nvSpPr>
        <p:spPr>
          <a:xfrm>
            <a:off x="70181" y="4859632"/>
            <a:ext cx="8784976" cy="1902059"/>
          </a:xfrm>
          <a:prstGeom prst="rect">
            <a:avLst/>
          </a:prstGeom>
        </p:spPr>
        <p:txBody>
          <a:bodyPr wrap="square">
            <a:spAutoFit/>
          </a:bodyPr>
          <a:lstStyle/>
          <a:p>
            <a:pPr marL="285750" lvl="0" indent="-285750" eaLnBrk="0" hangingPunct="0">
              <a:spcBef>
                <a:spcPct val="20000"/>
              </a:spcBef>
              <a:buFont typeface="Arial" panose="020B0604020202020204" pitchFamily="34" charset="0"/>
              <a:buChar char="•"/>
            </a:pPr>
            <a:r>
              <a:rPr lang="en-US" sz="1400" kern="0" dirty="0" err="1">
                <a:solidFill>
                  <a:srgbClr val="000000"/>
                </a:solidFill>
                <a:latin typeface="Arial"/>
                <a:ea typeface="ＭＳ Ｐゴシック" charset="0"/>
              </a:rPr>
              <a:t>Soteris</a:t>
            </a:r>
            <a:r>
              <a:rPr lang="en-US" sz="1400" kern="0" dirty="0">
                <a:solidFill>
                  <a:srgbClr val="000000"/>
                </a:solidFill>
                <a:latin typeface="Arial"/>
                <a:ea typeface="ＭＳ Ｐゴシック" charset="0"/>
              </a:rPr>
              <a:t> Constantinou</a:t>
            </a:r>
            <a:r>
              <a:rPr lang="en-US" sz="1400" b="0" kern="0" dirty="0">
                <a:solidFill>
                  <a:srgbClr val="000000"/>
                </a:solidFill>
                <a:latin typeface="Arial"/>
                <a:ea typeface="ＭＳ Ｐゴシック" charset="0"/>
              </a:rPr>
              <a:t>, </a:t>
            </a:r>
            <a:r>
              <a:rPr lang="en-US" sz="1400" b="0" kern="0" dirty="0" err="1">
                <a:solidFill>
                  <a:srgbClr val="000000"/>
                </a:solidFill>
                <a:latin typeface="Arial"/>
                <a:ea typeface="ＭＳ Ｐゴシック" charset="0"/>
              </a:rPr>
              <a:t>Constantinos</a:t>
            </a:r>
            <a:r>
              <a:rPr lang="en-US" sz="1400" b="0" kern="0" dirty="0">
                <a:solidFill>
                  <a:srgbClr val="000000"/>
                </a:solidFill>
                <a:latin typeface="Arial"/>
                <a:ea typeface="ＭＳ Ｐゴシック" charset="0"/>
              </a:rPr>
              <a:t> Costa, Andreas Konstantinidis, Mohamed F. </a:t>
            </a:r>
            <a:r>
              <a:rPr lang="en-US" sz="1400" b="0" kern="0" dirty="0" err="1">
                <a:solidFill>
                  <a:srgbClr val="000000"/>
                </a:solidFill>
                <a:latin typeface="Arial"/>
                <a:ea typeface="ＭＳ Ｐゴシック" charset="0"/>
              </a:rPr>
              <a:t>Mokbel</a:t>
            </a:r>
            <a:r>
              <a:rPr lang="en-US" sz="1400" b="0" kern="0" dirty="0">
                <a:solidFill>
                  <a:srgbClr val="000000"/>
                </a:solidFill>
                <a:latin typeface="Arial"/>
                <a:ea typeface="ＭＳ Ｐゴシック" charset="0"/>
              </a:rPr>
              <a:t>, and Demetrios </a:t>
            </a:r>
            <a:r>
              <a:rPr lang="en-US" sz="1400" b="0" kern="0" dirty="0" err="1">
                <a:solidFill>
                  <a:srgbClr val="000000"/>
                </a:solidFill>
                <a:latin typeface="Arial"/>
                <a:ea typeface="ＭＳ Ｐゴシック" charset="0"/>
              </a:rPr>
              <a:t>Zeinalipour-Yazti</a:t>
            </a:r>
            <a:r>
              <a:rPr lang="en-US" sz="1400" b="0" kern="0" dirty="0">
                <a:solidFill>
                  <a:srgbClr val="000000"/>
                </a:solidFill>
                <a:latin typeface="Arial"/>
                <a:ea typeface="ＭＳ Ｐゴシック" charset="0"/>
              </a:rPr>
              <a:t>. “A Framework for Continuous </a:t>
            </a:r>
            <a:r>
              <a:rPr lang="en-US" sz="1400" b="0" kern="0" dirty="0" err="1">
                <a:solidFill>
                  <a:srgbClr val="000000"/>
                </a:solidFill>
                <a:latin typeface="Arial"/>
                <a:ea typeface="ＭＳ Ｐゴシック" charset="0"/>
              </a:rPr>
              <a:t>kNN</a:t>
            </a:r>
            <a:r>
              <a:rPr lang="en-US" sz="1400" b="0" kern="0" dirty="0">
                <a:solidFill>
                  <a:srgbClr val="000000"/>
                </a:solidFill>
                <a:latin typeface="Arial"/>
                <a:ea typeface="ＭＳ Ｐゴシック" charset="0"/>
              </a:rPr>
              <a:t> Ranking of EV Chargers with Estimated Components”, </a:t>
            </a:r>
            <a:r>
              <a:rPr lang="en-US" sz="1400" kern="0" dirty="0">
                <a:solidFill>
                  <a:srgbClr val="FF0000"/>
                </a:solidFill>
                <a:latin typeface="Arial"/>
                <a:ea typeface="ＭＳ Ｐゴシック" charset="0"/>
              </a:rPr>
              <a:t>in 40</a:t>
            </a:r>
            <a:r>
              <a:rPr lang="en-US" sz="1400" kern="0" baseline="30000" dirty="0">
                <a:solidFill>
                  <a:srgbClr val="FF0000"/>
                </a:solidFill>
                <a:latin typeface="Arial"/>
                <a:ea typeface="ＭＳ Ｐゴシック" charset="0"/>
              </a:rPr>
              <a:t>th</a:t>
            </a:r>
            <a:r>
              <a:rPr lang="en-US" sz="1400" kern="0" dirty="0">
                <a:solidFill>
                  <a:srgbClr val="FF0000"/>
                </a:solidFill>
                <a:latin typeface="Arial"/>
                <a:ea typeface="ＭＳ Ｐゴシック" charset="0"/>
              </a:rPr>
              <a:t> IEEE International Conference on Data Engineering (ICDE’24)</a:t>
            </a:r>
            <a:r>
              <a:rPr lang="en-US" sz="1400" b="0" kern="0" dirty="0">
                <a:solidFill>
                  <a:srgbClr val="000000"/>
                </a:solidFill>
                <a:latin typeface="Arial"/>
                <a:ea typeface="ＭＳ Ｐゴシック" charset="0"/>
              </a:rPr>
              <a:t>, IEEE Computer Society, pp. 13 pages, 2024.</a:t>
            </a:r>
          </a:p>
          <a:p>
            <a:pPr marL="285750" indent="-285750" eaLnBrk="0" hangingPunct="0">
              <a:spcBef>
                <a:spcPct val="20000"/>
              </a:spcBef>
              <a:buFont typeface="Arial" panose="020B0604020202020204" pitchFamily="34" charset="0"/>
              <a:buChar char="•"/>
            </a:pPr>
            <a:r>
              <a:rPr lang="en-US" sz="1400" kern="0" dirty="0" err="1">
                <a:solidFill>
                  <a:srgbClr val="000000"/>
                </a:solidFill>
                <a:latin typeface="Arial"/>
                <a:ea typeface="ＭＳ Ｐゴシック" charset="0"/>
              </a:rPr>
              <a:t>Soteris</a:t>
            </a:r>
            <a:r>
              <a:rPr lang="en-US" sz="1400" kern="0" dirty="0">
                <a:solidFill>
                  <a:srgbClr val="000000"/>
                </a:solidFill>
                <a:latin typeface="Arial"/>
                <a:ea typeface="ＭＳ Ｐゴシック" charset="0"/>
              </a:rPr>
              <a:t> Constantinou</a:t>
            </a:r>
            <a:r>
              <a:rPr lang="en-US" sz="1400" b="0" kern="0" dirty="0">
                <a:solidFill>
                  <a:srgbClr val="000000"/>
                </a:solidFill>
                <a:latin typeface="Arial"/>
                <a:ea typeface="ＭＳ Ｐゴシック" charset="0"/>
              </a:rPr>
              <a:t>, Dimitris </a:t>
            </a:r>
            <a:r>
              <a:rPr lang="en-US" sz="1400" b="0" kern="0" dirty="0" err="1">
                <a:solidFill>
                  <a:srgbClr val="000000"/>
                </a:solidFill>
                <a:latin typeface="Arial"/>
                <a:ea typeface="ＭＳ Ｐゴシック" charset="0"/>
              </a:rPr>
              <a:t>Papazachariou</a:t>
            </a:r>
            <a:r>
              <a:rPr lang="en-US" sz="1400" b="0" kern="0" dirty="0">
                <a:solidFill>
                  <a:srgbClr val="000000"/>
                </a:solidFill>
                <a:latin typeface="Arial"/>
                <a:ea typeface="ＭＳ Ｐゴシック" charset="0"/>
              </a:rPr>
              <a:t>, </a:t>
            </a:r>
            <a:r>
              <a:rPr lang="en-US" sz="1400" b="0" kern="0" dirty="0" err="1">
                <a:solidFill>
                  <a:srgbClr val="000000"/>
                </a:solidFill>
                <a:latin typeface="Arial"/>
                <a:ea typeface="ＭＳ Ｐゴシック" charset="0"/>
              </a:rPr>
              <a:t>Constantinos</a:t>
            </a:r>
            <a:r>
              <a:rPr lang="en-US" sz="1400" b="0" kern="0" dirty="0">
                <a:solidFill>
                  <a:srgbClr val="000000"/>
                </a:solidFill>
                <a:latin typeface="Arial"/>
                <a:ea typeface="ＭＳ Ｐゴシック" charset="0"/>
              </a:rPr>
              <a:t> Costa, Andreas Konstantinidis, Mohamed F. Mokbel, and Demetrios Zeinalipour-</a:t>
            </a:r>
            <a:r>
              <a:rPr lang="en-US" sz="1400" b="0" kern="0" dirty="0" err="1">
                <a:solidFill>
                  <a:srgbClr val="000000"/>
                </a:solidFill>
                <a:latin typeface="Arial"/>
                <a:ea typeface="ＭＳ Ｐゴシック" charset="0"/>
              </a:rPr>
              <a:t>Yazti</a:t>
            </a:r>
            <a:r>
              <a:rPr lang="en-US" sz="1400" b="0" kern="0" dirty="0">
                <a:solidFill>
                  <a:srgbClr val="000000"/>
                </a:solidFill>
                <a:latin typeface="Arial"/>
                <a:ea typeface="ＭＳ Ｐゴシック" charset="0"/>
              </a:rPr>
              <a:t>. “</a:t>
            </a:r>
            <a:r>
              <a:rPr lang="en-US" sz="1400" b="0" kern="0" dirty="0" err="1">
                <a:solidFill>
                  <a:srgbClr val="000000"/>
                </a:solidFill>
                <a:latin typeface="Arial"/>
                <a:ea typeface="ＭＳ Ｐゴシック" charset="0"/>
              </a:rPr>
              <a:t>EcoCharge</a:t>
            </a:r>
            <a:r>
              <a:rPr lang="en-US" sz="1400" b="0" kern="0" dirty="0">
                <a:solidFill>
                  <a:srgbClr val="000000"/>
                </a:solidFill>
                <a:latin typeface="Arial"/>
                <a:ea typeface="ＭＳ Ｐゴシック" charset="0"/>
              </a:rPr>
              <a:t>: Sustainable EV Charging utilizing </a:t>
            </a:r>
            <a:r>
              <a:rPr lang="en-US" sz="1400" b="0" kern="0" dirty="0" err="1">
                <a:solidFill>
                  <a:srgbClr val="000000"/>
                </a:solidFill>
                <a:latin typeface="Arial"/>
                <a:ea typeface="ＭＳ Ｐゴシック" charset="0"/>
              </a:rPr>
              <a:t>CkNN</a:t>
            </a:r>
            <a:r>
              <a:rPr lang="en-US" sz="1400" b="0" kern="0" dirty="0">
                <a:solidFill>
                  <a:srgbClr val="000000"/>
                </a:solidFill>
                <a:latin typeface="Arial"/>
                <a:ea typeface="ＭＳ Ｐゴシック" charset="0"/>
              </a:rPr>
              <a:t>-EC Queries”,</a:t>
            </a:r>
            <a:r>
              <a:rPr lang="en-US" sz="1400" kern="0" dirty="0">
                <a:solidFill>
                  <a:srgbClr val="FF0000"/>
                </a:solidFill>
                <a:latin typeface="Arial"/>
                <a:ea typeface="ＭＳ Ｐゴシック" charset="0"/>
              </a:rPr>
              <a:t> in 25</a:t>
            </a:r>
            <a:r>
              <a:rPr lang="en-US" sz="1400" kern="0" baseline="30000" dirty="0">
                <a:solidFill>
                  <a:srgbClr val="FF0000"/>
                </a:solidFill>
                <a:latin typeface="Arial"/>
                <a:ea typeface="ＭＳ Ｐゴシック" charset="0"/>
              </a:rPr>
              <a:t>th</a:t>
            </a:r>
            <a:r>
              <a:rPr lang="en-US" sz="1400" kern="0" dirty="0">
                <a:solidFill>
                  <a:srgbClr val="FF0000"/>
                </a:solidFill>
                <a:latin typeface="Arial"/>
                <a:ea typeface="ＭＳ Ｐゴシック" charset="0"/>
              </a:rPr>
              <a:t> IEEE International Conference on Mobile Data Management (MDM’24)</a:t>
            </a:r>
            <a:r>
              <a:rPr lang="en-US" sz="1400" b="0" kern="0" dirty="0">
                <a:solidFill>
                  <a:srgbClr val="000000"/>
                </a:solidFill>
                <a:latin typeface="Arial"/>
                <a:ea typeface="ＭＳ Ｐゴシック" charset="0"/>
              </a:rPr>
              <a:t>, 2024.</a:t>
            </a:r>
          </a:p>
          <a:p>
            <a:pPr marL="285750" lvl="0" indent="-285750" eaLnBrk="0" hangingPunct="0">
              <a:spcBef>
                <a:spcPct val="20000"/>
              </a:spcBef>
              <a:buFont typeface="Arial" panose="020B0604020202020204" pitchFamily="34" charset="0"/>
              <a:buChar char="•"/>
            </a:pPr>
            <a:endParaRPr lang="en-US" sz="1400" b="0" kern="0" dirty="0">
              <a:solidFill>
                <a:srgbClr val="000000"/>
              </a:solidFill>
              <a:latin typeface="Arial"/>
              <a:ea typeface="ＭＳ Ｐゴシック" charset="0"/>
            </a:endParaRPr>
          </a:p>
        </p:txBody>
      </p:sp>
      <p:pic>
        <p:nvPicPr>
          <p:cNvPr id="1026" name="Picture 2">
            <a:extLst>
              <a:ext uri="{FF2B5EF4-FFF2-40B4-BE49-F238E27FC236}">
                <a16:creationId xmlns:a16="http://schemas.microsoft.com/office/drawing/2014/main" id="{53489D0D-0EF9-F98B-8B56-F5BDF710A2A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96259" y="4398612"/>
            <a:ext cx="461020" cy="46102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04045EAF-9316-CBDF-CC57-8CDE7E2C063B}"/>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38618" y="4547495"/>
            <a:ext cx="711200" cy="177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97C866CF-16E2-5A15-A1C4-747BA5F02C89}"/>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731157" y="4559272"/>
            <a:ext cx="711200" cy="1397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esla Supercharger Location Pin ...">
            <a:extLst>
              <a:ext uri="{FF2B5EF4-FFF2-40B4-BE49-F238E27FC236}">
                <a16:creationId xmlns:a16="http://schemas.microsoft.com/office/drawing/2014/main" id="{68E781A6-C23D-EB03-0DBF-DB830AE47F5B}"/>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449381" y="4423168"/>
            <a:ext cx="348630" cy="34863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hell Recharge | AllChargeCards.com">
            <a:extLst>
              <a:ext uri="{FF2B5EF4-FFF2-40B4-BE49-F238E27FC236}">
                <a16:creationId xmlns:a16="http://schemas.microsoft.com/office/drawing/2014/main" id="{770DEE55-0F01-8DD8-E752-7AE82FEDF8F9}"/>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769486" y="4451267"/>
            <a:ext cx="1305225" cy="3205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0926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47962D6-2C3D-F9E4-8A38-127923DF46AF}"/>
              </a:ext>
            </a:extLst>
          </p:cNvPr>
          <p:cNvSpPr>
            <a:spLocks noGrp="1"/>
          </p:cNvSpPr>
          <p:nvPr>
            <p:ph idx="1"/>
          </p:nvPr>
        </p:nvSpPr>
        <p:spPr>
          <a:xfrm>
            <a:off x="251520" y="908050"/>
            <a:ext cx="5112568" cy="5223950"/>
          </a:xfrm>
        </p:spPr>
        <p:txBody>
          <a:bodyPr/>
          <a:lstStyle/>
          <a:p>
            <a:r>
              <a:rPr lang="en-CY" b="1" dirty="0"/>
              <a:t>Microgrids</a:t>
            </a:r>
            <a:r>
              <a:rPr lang="en-CY" dirty="0"/>
              <a:t> </a:t>
            </a:r>
            <a:r>
              <a:rPr lang="en-CY" dirty="0">
                <a:latin typeface="Arial" panose="020B0604020202020204" pitchFamily="34" charset="0"/>
                <a:cs typeface="Arial" panose="020B0604020202020204" pitchFamily="34" charset="0"/>
              </a:rPr>
              <a:t>for </a:t>
            </a:r>
            <a:r>
              <a:rPr lang="en-GB" i="0" u="none" strike="noStrike" dirty="0">
                <a:effectLst/>
                <a:latin typeface="Arial" panose="020B0604020202020204" pitchFamily="34" charset="0"/>
                <a:cs typeface="Arial" panose="020B0604020202020204" pitchFamily="34" charset="0"/>
              </a:rPr>
              <a:t>Clean EV Charging will emerge in the future yielding more transparent means as to where the energy for EV charging comes from.</a:t>
            </a:r>
          </a:p>
          <a:p>
            <a:endParaRPr lang="en-CY" dirty="0"/>
          </a:p>
        </p:txBody>
      </p:sp>
      <p:sp>
        <p:nvSpPr>
          <p:cNvPr id="3" name="Title 2">
            <a:extLst>
              <a:ext uri="{FF2B5EF4-FFF2-40B4-BE49-F238E27FC236}">
                <a16:creationId xmlns:a16="http://schemas.microsoft.com/office/drawing/2014/main" id="{D1EEA739-E195-1B21-7704-AAFEC278ECE5}"/>
              </a:ext>
            </a:extLst>
          </p:cNvPr>
          <p:cNvSpPr>
            <a:spLocks noGrp="1"/>
          </p:cNvSpPr>
          <p:nvPr>
            <p:ph type="title"/>
          </p:nvPr>
        </p:nvSpPr>
        <p:spPr/>
        <p:txBody>
          <a:bodyPr/>
          <a:lstStyle/>
          <a:p>
            <a:r>
              <a:rPr lang="en-CY" dirty="0"/>
              <a:t>Clean Charging Alternatives</a:t>
            </a:r>
          </a:p>
        </p:txBody>
      </p:sp>
      <p:pic>
        <p:nvPicPr>
          <p:cNvPr id="4" name="Picture 3">
            <a:extLst>
              <a:ext uri="{FF2B5EF4-FFF2-40B4-BE49-F238E27FC236}">
                <a16:creationId xmlns:a16="http://schemas.microsoft.com/office/drawing/2014/main" id="{BD70BC90-3B79-2921-8021-D0B96297996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40823" y="1071933"/>
            <a:ext cx="1534439" cy="1886082"/>
          </a:xfrm>
          <a:prstGeom prst="rect">
            <a:avLst/>
          </a:prstGeom>
        </p:spPr>
      </p:pic>
      <p:pic>
        <p:nvPicPr>
          <p:cNvPr id="5" name="Picture 4">
            <a:extLst>
              <a:ext uri="{FF2B5EF4-FFF2-40B4-BE49-F238E27FC236}">
                <a16:creationId xmlns:a16="http://schemas.microsoft.com/office/drawing/2014/main" id="{F7334A2D-633D-1ACD-A438-6E547BCD265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76255" y="1071933"/>
            <a:ext cx="2129351" cy="1761406"/>
          </a:xfrm>
          <a:prstGeom prst="rect">
            <a:avLst/>
          </a:prstGeom>
        </p:spPr>
      </p:pic>
      <p:sp>
        <p:nvSpPr>
          <p:cNvPr id="7" name="TextBox 6">
            <a:extLst>
              <a:ext uri="{FF2B5EF4-FFF2-40B4-BE49-F238E27FC236}">
                <a16:creationId xmlns:a16="http://schemas.microsoft.com/office/drawing/2014/main" id="{B3FABA21-CBA1-B1CC-CCAB-DFA52AC737B9}"/>
              </a:ext>
            </a:extLst>
          </p:cNvPr>
          <p:cNvSpPr txBox="1"/>
          <p:nvPr/>
        </p:nvSpPr>
        <p:spPr bwMode="auto">
          <a:xfrm>
            <a:off x="5381261" y="2995732"/>
            <a:ext cx="3528392" cy="400110"/>
          </a:xfrm>
          <a:prstGeom prst="rect">
            <a:avLst/>
          </a:prstGeom>
          <a:noFill/>
          <a:ln>
            <a:noFill/>
          </a:ln>
          <a:extLst>
            <a:ext uri="{FAA26D3D-D897-4be2-8F04-BA451C77F1D7}">
              <ma14:placeholderFlag xmlns:ma14="http://schemas.microsoft.com/office/mac/drawingml/2011/main" xmlns="" val="1"/>
            </a:ext>
          </a:extLst>
        </p:spPr>
        <p:txBody>
          <a:bodyPr wrap="square">
            <a:spAutoFit/>
          </a:bodyPr>
          <a:lstStyle/>
          <a:p>
            <a:pPr algn="ctr"/>
            <a:r>
              <a:rPr lang="en-CY" sz="2000" b="0" dirty="0"/>
              <a:t>https://energybyentech.com/</a:t>
            </a:r>
          </a:p>
        </p:txBody>
      </p:sp>
      <p:sp>
        <p:nvSpPr>
          <p:cNvPr id="8" name="Content Placeholder 1">
            <a:extLst>
              <a:ext uri="{FF2B5EF4-FFF2-40B4-BE49-F238E27FC236}">
                <a16:creationId xmlns:a16="http://schemas.microsoft.com/office/drawing/2014/main" id="{5B7C58DB-5A01-5C26-F92C-8A693EBC8AD0}"/>
              </a:ext>
            </a:extLst>
          </p:cNvPr>
          <p:cNvSpPr txBox="1">
            <a:spLocks/>
          </p:cNvSpPr>
          <p:nvPr/>
        </p:nvSpPr>
        <p:spPr bwMode="auto">
          <a:xfrm>
            <a:off x="215516" y="3672771"/>
            <a:ext cx="5580620" cy="3092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18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18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CY" kern="0" dirty="0"/>
              <a:t>Neighborhood Chargers:</a:t>
            </a:r>
          </a:p>
          <a:p>
            <a:pPr lvl="1"/>
            <a:r>
              <a:rPr lang="en-CY" b="0" kern="0" dirty="0"/>
              <a:t>Co-Charger or Octopus</a:t>
            </a:r>
          </a:p>
          <a:p>
            <a:pPr lvl="1"/>
            <a:r>
              <a:rPr lang="en-CY" b="0" kern="0" dirty="0"/>
              <a:t>Rent out Home Chargers, Finding Chargers in the Neighborhood, etc. </a:t>
            </a:r>
          </a:p>
          <a:p>
            <a:pPr lvl="1"/>
            <a:r>
              <a:rPr lang="en-CY" b="0" kern="0" dirty="0"/>
              <a:t>More prospects for clean surplus loads</a:t>
            </a:r>
          </a:p>
        </p:txBody>
      </p:sp>
      <p:pic>
        <p:nvPicPr>
          <p:cNvPr id="9" name="Picture 8">
            <a:extLst>
              <a:ext uri="{FF2B5EF4-FFF2-40B4-BE49-F238E27FC236}">
                <a16:creationId xmlns:a16="http://schemas.microsoft.com/office/drawing/2014/main" id="{E84E8EBA-2293-531F-2F4F-4F38D16DDD5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02121" y="3904219"/>
            <a:ext cx="2290359" cy="2138588"/>
          </a:xfrm>
          <a:prstGeom prst="rect">
            <a:avLst/>
          </a:prstGeom>
        </p:spPr>
      </p:pic>
      <p:sp>
        <p:nvSpPr>
          <p:cNvPr id="11" name="TextBox 10">
            <a:extLst>
              <a:ext uri="{FF2B5EF4-FFF2-40B4-BE49-F238E27FC236}">
                <a16:creationId xmlns:a16="http://schemas.microsoft.com/office/drawing/2014/main" id="{946E4A0F-C74C-572B-6A3A-7D8BF831A1D0}"/>
              </a:ext>
            </a:extLst>
          </p:cNvPr>
          <p:cNvSpPr txBox="1"/>
          <p:nvPr/>
        </p:nvSpPr>
        <p:spPr bwMode="auto">
          <a:xfrm>
            <a:off x="4381290" y="6067231"/>
            <a:ext cx="4572000" cy="307777"/>
          </a:xfrm>
          <a:prstGeom prst="rect">
            <a:avLst/>
          </a:prstGeom>
          <a:noFill/>
          <a:ln>
            <a:noFill/>
          </a:ln>
          <a:extLst>
            <a:ext uri="{FAA26D3D-D897-4be2-8F04-BA451C77F1D7}">
              <ma14:placeholderFlag xmlns:ma14="http://schemas.microsoft.com/office/mac/drawingml/2011/main" xmlns="" val="1"/>
            </a:ext>
          </a:extLst>
        </p:spPr>
        <p:txBody>
          <a:bodyPr wrap="square">
            <a:spAutoFit/>
          </a:bodyPr>
          <a:lstStyle/>
          <a:p>
            <a:pPr algn="r"/>
            <a:r>
              <a:rPr lang="en-CY" sz="1400" b="0" dirty="0"/>
              <a:t>https://octopusev.com/charging/community-charging</a:t>
            </a:r>
          </a:p>
        </p:txBody>
      </p:sp>
      <p:sp>
        <p:nvSpPr>
          <p:cNvPr id="6" name="TextBox 5">
            <a:extLst>
              <a:ext uri="{FF2B5EF4-FFF2-40B4-BE49-F238E27FC236}">
                <a16:creationId xmlns:a16="http://schemas.microsoft.com/office/drawing/2014/main" id="{AEAF3962-FDDB-578B-AFDE-6C61D27B0FE8}"/>
              </a:ext>
            </a:extLst>
          </p:cNvPr>
          <p:cNvSpPr txBox="1"/>
          <p:nvPr/>
        </p:nvSpPr>
        <p:spPr bwMode="auto">
          <a:xfrm rot="20378675">
            <a:off x="498215" y="2154507"/>
            <a:ext cx="8197834" cy="2554545"/>
          </a:xfrm>
          <a:prstGeom prst="rect">
            <a:avLst/>
          </a:prstGeom>
          <a:solidFill>
            <a:schemeClr val="accent1">
              <a:alpha val="75303"/>
            </a:schemeClr>
          </a:solidFill>
          <a:ln>
            <a:solidFill>
              <a:srgbClr val="00355E"/>
            </a:solidFill>
          </a:ln>
          <a:extLs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spAutoFit/>
          </a:bodyPr>
          <a:lstStyle/>
          <a:p>
            <a:pPr algn="ctr"/>
            <a:r>
              <a:rPr lang="en-US" sz="3200" b="0" dirty="0"/>
              <a:t>- Maximize prospects for </a:t>
            </a:r>
            <a:r>
              <a:rPr lang="en-US" sz="3200" dirty="0"/>
              <a:t>Renewable Self-Consumption </a:t>
            </a:r>
          </a:p>
          <a:p>
            <a:pPr algn="ctr"/>
            <a:r>
              <a:rPr lang="en-US" sz="3200" b="0" dirty="0"/>
              <a:t>- Avoid Expensive and Environmental Harmful Infrastructure Projects (cables, lines, storage)</a:t>
            </a:r>
          </a:p>
        </p:txBody>
      </p:sp>
    </p:spTree>
    <p:extLst>
      <p:ext uri="{BB962C8B-B14F-4D97-AF65-F5344CB8AC3E}">
        <p14:creationId xmlns:p14="http://schemas.microsoft.com/office/powerpoint/2010/main" val="3920116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FAA5EF7-CA95-4E35-B138-0D36AD8B429C}"/>
              </a:ext>
            </a:extLst>
          </p:cNvPr>
          <p:cNvSpPr>
            <a:spLocks noGrp="1"/>
          </p:cNvSpPr>
          <p:nvPr>
            <p:ph idx="1"/>
          </p:nvPr>
        </p:nvSpPr>
        <p:spPr>
          <a:xfrm>
            <a:off x="251520" y="908050"/>
            <a:ext cx="8784976" cy="5223950"/>
          </a:xfrm>
        </p:spPr>
        <p:txBody>
          <a:bodyPr/>
          <a:lstStyle/>
          <a:p>
            <a:pPr marL="0" indent="0">
              <a:buNone/>
            </a:pPr>
            <a:r>
              <a:rPr lang="en-US" b="1" dirty="0"/>
              <a:t>EV charging during idle times</a:t>
            </a:r>
            <a:r>
              <a:rPr lang="en-US" dirty="0"/>
              <a:t>:</a:t>
            </a:r>
          </a:p>
          <a:p>
            <a:pPr>
              <a:spcAft>
                <a:spcPts val="1200"/>
              </a:spcAft>
            </a:pPr>
            <a:r>
              <a:rPr lang="en-US" b="1" dirty="0"/>
              <a:t>Electric taxis </a:t>
            </a:r>
            <a:r>
              <a:rPr lang="en-US" dirty="0"/>
              <a:t>(e.g., Lyft, Uber, Bolt) during idle periods are </a:t>
            </a:r>
            <a:r>
              <a:rPr lang="en-US" b="1" dirty="0"/>
              <a:t>waiting</a:t>
            </a:r>
            <a:r>
              <a:rPr lang="en-US" dirty="0"/>
              <a:t> to be called or booked online</a:t>
            </a:r>
          </a:p>
          <a:p>
            <a:pPr>
              <a:spcAft>
                <a:spcPts val="1200"/>
              </a:spcAft>
            </a:pPr>
            <a:r>
              <a:rPr lang="en-US" b="1" dirty="0"/>
              <a:t>Parents waiting </a:t>
            </a:r>
            <a:r>
              <a:rPr lang="en-US" dirty="0"/>
              <a:t>in their idle EVs while their children attend </a:t>
            </a:r>
            <a:r>
              <a:rPr lang="en-US" b="1" dirty="0"/>
              <a:t>after-school activities</a:t>
            </a:r>
          </a:p>
          <a:p>
            <a:pPr>
              <a:spcAft>
                <a:spcPts val="1200"/>
              </a:spcAft>
            </a:pPr>
            <a:r>
              <a:rPr lang="en-US" dirty="0"/>
              <a:t>EV user going for </a:t>
            </a:r>
            <a:r>
              <a:rPr lang="en-US" b="1" dirty="0"/>
              <a:t>groceries or clothing shopping </a:t>
            </a:r>
          </a:p>
          <a:p>
            <a:pPr>
              <a:spcAft>
                <a:spcPts val="1200"/>
              </a:spcAft>
            </a:pPr>
            <a:r>
              <a:rPr lang="en-US" dirty="0"/>
              <a:t>EV users are engaged in activities that require </a:t>
            </a:r>
            <a:br>
              <a:rPr lang="en-US" dirty="0"/>
            </a:br>
            <a:r>
              <a:rPr lang="en-US" dirty="0"/>
              <a:t>idle time, such as </a:t>
            </a:r>
            <a:r>
              <a:rPr lang="en-US" b="1" dirty="0"/>
              <a:t>attending meetings, events, or conferences</a:t>
            </a:r>
          </a:p>
        </p:txBody>
      </p:sp>
      <p:sp>
        <p:nvSpPr>
          <p:cNvPr id="3" name="Title 2">
            <a:extLst>
              <a:ext uri="{FF2B5EF4-FFF2-40B4-BE49-F238E27FC236}">
                <a16:creationId xmlns:a16="http://schemas.microsoft.com/office/drawing/2014/main" id="{FF2A185D-4317-4B2B-BE84-51363CB376F1}"/>
              </a:ext>
            </a:extLst>
          </p:cNvPr>
          <p:cNvSpPr>
            <a:spLocks noGrp="1"/>
          </p:cNvSpPr>
          <p:nvPr>
            <p:ph type="title"/>
          </p:nvPr>
        </p:nvSpPr>
        <p:spPr/>
        <p:txBody>
          <a:bodyPr/>
          <a:lstStyle/>
          <a:p>
            <a:r>
              <a:rPr lang="en-US" dirty="0"/>
              <a:t>Solar Hoarding Case </a:t>
            </a:r>
            <a:r>
              <a:rPr lang="en-US" dirty="0" err="1"/>
              <a:t>Scenaria</a:t>
            </a:r>
            <a:endParaRPr lang="en-US" dirty="0"/>
          </a:p>
        </p:txBody>
      </p:sp>
      <p:pic>
        <p:nvPicPr>
          <p:cNvPr id="2052" name="Picture 4" descr="Waiting Clock Images – Browse 62,356 Stock Photos, Vectors, and Video |  Adobe Stock">
            <a:extLst>
              <a:ext uri="{FF2B5EF4-FFF2-40B4-BE49-F238E27FC236}">
                <a16:creationId xmlns:a16="http://schemas.microsoft.com/office/drawing/2014/main" id="{D7075CD8-E41E-4801-A6AF-0BEA62EDE64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44208" y="5524432"/>
            <a:ext cx="1080120" cy="60756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Bolt | Nicosia">
            <a:extLst>
              <a:ext uri="{FF2B5EF4-FFF2-40B4-BE49-F238E27FC236}">
                <a16:creationId xmlns:a16="http://schemas.microsoft.com/office/drawing/2014/main" id="{A85DD7F2-A67F-8378-D8B1-D9053F6D911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939555" y="994072"/>
            <a:ext cx="432048" cy="43204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Lyft">
            <a:extLst>
              <a:ext uri="{FF2B5EF4-FFF2-40B4-BE49-F238E27FC236}">
                <a16:creationId xmlns:a16="http://schemas.microsoft.com/office/drawing/2014/main" id="{3ECB4356-B66E-C6BF-A660-C75E0585DC3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380312" y="994072"/>
            <a:ext cx="432048" cy="43204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axi Fleets Transition To Electric Cars ...">
            <a:extLst>
              <a:ext uri="{FF2B5EF4-FFF2-40B4-BE49-F238E27FC236}">
                <a16:creationId xmlns:a16="http://schemas.microsoft.com/office/drawing/2014/main" id="{C1014485-23D5-5952-3976-9DE9A461985E}"/>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498629" y="5186804"/>
            <a:ext cx="2290757" cy="1282824"/>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Android de Uber Technologies ...">
            <a:extLst>
              <a:ext uri="{FF2B5EF4-FFF2-40B4-BE49-F238E27FC236}">
                <a16:creationId xmlns:a16="http://schemas.microsoft.com/office/drawing/2014/main" id="{393D6723-DCF8-2143-747F-C0D39ECE50B4}"/>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842615" y="1006235"/>
            <a:ext cx="432048" cy="432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0701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fade">
                                      <p:cBhvr>
                                        <p:cTn id="12" dur="500"/>
                                        <p:tgtEl>
                                          <p:spTgt spid="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744FEB1-4989-4F28-9D11-02625053213E}"/>
              </a:ext>
            </a:extLst>
          </p:cNvPr>
          <p:cNvSpPr>
            <a:spLocks noGrp="1"/>
          </p:cNvSpPr>
          <p:nvPr>
            <p:ph type="title"/>
          </p:nvPr>
        </p:nvSpPr>
        <p:spPr/>
        <p:txBody>
          <a:bodyPr/>
          <a:lstStyle/>
          <a:p>
            <a:r>
              <a:rPr lang="en-US" dirty="0" err="1"/>
              <a:t>EcoCharge</a:t>
            </a:r>
            <a:r>
              <a:rPr lang="en-US" dirty="0"/>
              <a:t> Overview</a:t>
            </a:r>
          </a:p>
        </p:txBody>
      </p:sp>
      <p:pic>
        <p:nvPicPr>
          <p:cNvPr id="6" name="Picture 5">
            <a:extLst>
              <a:ext uri="{FF2B5EF4-FFF2-40B4-BE49-F238E27FC236}">
                <a16:creationId xmlns:a16="http://schemas.microsoft.com/office/drawing/2014/main" id="{C9EC548E-E833-4CEF-8E41-2DE6BE5F025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926303" y="1142501"/>
            <a:ext cx="1807709" cy="2925445"/>
          </a:xfrm>
          <a:prstGeom prst="rect">
            <a:avLst/>
          </a:prstGeom>
        </p:spPr>
      </p:pic>
      <p:grpSp>
        <p:nvGrpSpPr>
          <p:cNvPr id="2" name="Group 1">
            <a:extLst>
              <a:ext uri="{FF2B5EF4-FFF2-40B4-BE49-F238E27FC236}">
                <a16:creationId xmlns:a16="http://schemas.microsoft.com/office/drawing/2014/main" id="{3432023A-1773-10B5-0853-7ACD8E4960D0}"/>
              </a:ext>
            </a:extLst>
          </p:cNvPr>
          <p:cNvGrpSpPr/>
          <p:nvPr/>
        </p:nvGrpSpPr>
        <p:grpSpPr>
          <a:xfrm>
            <a:off x="3382769" y="1139960"/>
            <a:ext cx="4366478" cy="2934335"/>
            <a:chOff x="3382769" y="1139960"/>
            <a:chExt cx="4366478" cy="2934335"/>
          </a:xfrm>
        </p:grpSpPr>
        <p:sp>
          <p:nvSpPr>
            <p:cNvPr id="2161" name="Text Box 1133">
              <a:extLst>
                <a:ext uri="{FF2B5EF4-FFF2-40B4-BE49-F238E27FC236}">
                  <a16:creationId xmlns:a16="http://schemas.microsoft.com/office/drawing/2014/main" id="{D39558BC-120F-A0E2-F44A-A9B4429035F8}"/>
                </a:ext>
              </a:extLst>
            </p:cNvPr>
            <p:cNvSpPr txBox="1"/>
            <p:nvPr/>
          </p:nvSpPr>
          <p:spPr>
            <a:xfrm>
              <a:off x="4849202" y="3952140"/>
              <a:ext cx="2900045" cy="10731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r>
                <a:rPr lang="en-US" sz="700" dirty="0">
                  <a:effectLst/>
                  <a:latin typeface="Calibri" panose="020F0502020204030204" pitchFamily="34" charset="0"/>
                  <a:ea typeface="Calibri" panose="020F0502020204030204" pitchFamily="34" charset="0"/>
                  <a:cs typeface="Times New Roman" panose="02020603050405020304" pitchFamily="18" charset="0"/>
                </a:rPr>
                <a:t>         1        2        3        4         5        6        7        8        9       10      11      12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081" name="Text Box 1036">
              <a:extLst>
                <a:ext uri="{FF2B5EF4-FFF2-40B4-BE49-F238E27FC236}">
                  <a16:creationId xmlns:a16="http://schemas.microsoft.com/office/drawing/2014/main" id="{B38704CA-181E-31C7-B144-EF51818D6B5B}"/>
                </a:ext>
              </a:extLst>
            </p:cNvPr>
            <p:cNvSpPr txBox="1"/>
            <p:nvPr/>
          </p:nvSpPr>
          <p:spPr>
            <a:xfrm>
              <a:off x="3384674" y="1139960"/>
              <a:ext cx="1404620" cy="2934335"/>
            </a:xfrm>
            <a:prstGeom prst="rect">
              <a:avLst/>
            </a:prstGeom>
            <a:solidFill>
              <a:schemeClr val="lt1"/>
            </a:solidFill>
            <a:ln w="12700">
              <a:solidFill>
                <a:prstClr val="black"/>
              </a:solidFill>
            </a:ln>
          </p:spPr>
          <p:txBody>
            <a:bodyPr rot="0" spcFirstLastPara="0" vert="horz" wrap="square" lIns="0" tIns="45720" rIns="0" bIns="45720" numCol="1" spcCol="0" rtlCol="0" fromWordArt="0" anchor="t" anchorCtr="0" forceAA="0" compatLnSpc="1">
              <a:prstTxWarp prst="textNoShape">
                <a:avLst/>
              </a:prstTxWarp>
              <a:noAutofit/>
            </a:bodyPr>
            <a:lstStyle/>
            <a:p>
              <a:pPr>
                <a:spcAft>
                  <a:spcPts val="60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 </a:t>
              </a:r>
              <a:r>
                <a:rPr lang="en-US" sz="1100" b="1" u="sng" dirty="0">
                  <a:effectLst/>
                  <a:latin typeface="Calibri" panose="020F0502020204030204" pitchFamily="34" charset="0"/>
                  <a:ea typeface="Calibri" panose="020F0502020204030204" pitchFamily="34" charset="0"/>
                  <a:cs typeface="Times New Roman" panose="02020603050405020304" pitchFamily="18" charset="0"/>
                </a:rPr>
                <a:t>Estimated Components    </a:t>
              </a:r>
              <a:br>
                <a:rPr lang="en-US" sz="1100" b="1" u="sng" dirty="0">
                  <a:effectLst/>
                  <a:latin typeface="Calibri" panose="020F0502020204030204" pitchFamily="34" charset="0"/>
                  <a:ea typeface="Calibri" panose="020F0502020204030204" pitchFamily="34" charset="0"/>
                  <a:cs typeface="Times New Roman" panose="02020603050405020304" pitchFamily="18" charset="0"/>
                </a:rPr>
              </a:br>
              <a:r>
                <a:rPr lang="en-US" sz="1100" b="1" dirty="0">
                  <a:effectLst/>
                  <a:latin typeface="Calibri" panose="020F0502020204030204" pitchFamily="34" charset="0"/>
                  <a:ea typeface="Calibri" panose="020F0502020204030204" pitchFamily="34" charset="0"/>
                  <a:cs typeface="Times New Roman" panose="02020603050405020304" pitchFamily="18" charset="0"/>
                </a:rPr>
                <a:t> (low to high)</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60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 Sustainable Charging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60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600"/>
                </a:spcAft>
              </a:pPr>
              <a:br>
                <a:rPr lang="en-US" sz="1200" b="1" dirty="0">
                  <a:effectLst/>
                  <a:latin typeface="Calibri" panose="020F0502020204030204" pitchFamily="34" charset="0"/>
                  <a:ea typeface="Calibri" panose="020F0502020204030204" pitchFamily="34" charset="0"/>
                  <a:cs typeface="Times New Roman" panose="02020603050405020304" pitchFamily="18" charset="0"/>
                </a:rPr>
              </a:br>
              <a:br>
                <a:rPr lang="en-US" sz="1200" b="1" dirty="0">
                  <a:effectLst/>
                  <a:latin typeface="Calibri" panose="020F0502020204030204" pitchFamily="34" charset="0"/>
                  <a:ea typeface="Calibri" panose="020F0502020204030204" pitchFamily="34" charset="0"/>
                  <a:cs typeface="Times New Roman" panose="02020603050405020304" pitchFamily="18" charset="0"/>
                </a:rPr>
              </a:br>
              <a:r>
                <a:rPr lang="en-US" sz="1200" b="1" dirty="0">
                  <a:effectLst/>
                  <a:latin typeface="Calibri" panose="020F0502020204030204" pitchFamily="34" charset="0"/>
                  <a:ea typeface="Calibri" panose="020F0502020204030204" pitchFamily="34" charset="0"/>
                  <a:cs typeface="Times New Roman" panose="02020603050405020304" pitchFamily="18" charset="0"/>
                </a:rPr>
                <a:t>   </a:t>
              </a:r>
              <a:r>
                <a:rPr lang="en-US" sz="1200" b="1" dirty="0" err="1">
                  <a:effectLst/>
                  <a:latin typeface="Calibri" panose="020F0502020204030204" pitchFamily="34" charset="0"/>
                  <a:ea typeface="Calibri" panose="020F0502020204030204" pitchFamily="34" charset="0"/>
                  <a:cs typeface="Times New Roman" panose="02020603050405020304" pitchFamily="18" charset="0"/>
                </a:rPr>
                <a:t>Derouting</a:t>
              </a:r>
              <a:br>
                <a:rPr lang="en-US" sz="1200" b="1" dirty="0">
                  <a:effectLst/>
                  <a:latin typeface="Calibri" panose="020F0502020204030204" pitchFamily="34" charset="0"/>
                  <a:ea typeface="Calibri" panose="020F0502020204030204" pitchFamily="34" charset="0"/>
                  <a:cs typeface="Times New Roman" panose="02020603050405020304" pitchFamily="18" charset="0"/>
                </a:rPr>
              </a:b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60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600"/>
                </a:spcAft>
              </a:pPr>
              <a:br>
                <a:rPr lang="en-US" sz="1200" b="1" dirty="0">
                  <a:effectLst/>
                  <a:latin typeface="Calibri" panose="020F0502020204030204" pitchFamily="34" charset="0"/>
                  <a:ea typeface="Calibri" panose="020F0502020204030204" pitchFamily="34" charset="0"/>
                  <a:cs typeface="Times New Roman" panose="02020603050405020304" pitchFamily="18" charset="0"/>
                </a:rPr>
              </a:br>
              <a:r>
                <a:rPr lang="en-US" sz="1200" b="1" dirty="0">
                  <a:effectLst/>
                  <a:latin typeface="Calibri" panose="020F0502020204030204" pitchFamily="34" charset="0"/>
                  <a:ea typeface="Calibri" panose="020F0502020204030204" pitchFamily="34" charset="0"/>
                  <a:cs typeface="Times New Roman" panose="02020603050405020304" pitchFamily="18" charset="0"/>
                </a:rPr>
                <a:t>   Availability</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600"/>
                </a:spcAft>
              </a:pPr>
              <a:r>
                <a:rPr lang="en-US" sz="75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600"/>
                </a:spcAft>
              </a:pPr>
              <a:r>
                <a:rPr lang="en-US" sz="75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082" name="Oval 2081">
              <a:extLst>
                <a:ext uri="{FF2B5EF4-FFF2-40B4-BE49-F238E27FC236}">
                  <a16:creationId xmlns:a16="http://schemas.microsoft.com/office/drawing/2014/main" id="{EC435162-5AD7-84C9-8D57-72EC5B6CA3E3}"/>
                </a:ext>
              </a:extLst>
            </p:cNvPr>
            <p:cNvSpPr/>
            <p:nvPr/>
          </p:nvSpPr>
          <p:spPr>
            <a:xfrm>
              <a:off x="4521959" y="1703840"/>
              <a:ext cx="114935" cy="142240"/>
            </a:xfrm>
            <a:prstGeom prst="ellipse">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en-US" sz="600">
                  <a:effectLst/>
                  <a:ea typeface="Calibri" panose="020F0502020204030204" pitchFamily="34" charset="0"/>
                  <a:cs typeface="Times New Roman" panose="02020603050405020304" pitchFamily="18" charset="0"/>
                </a:rPr>
                <a:t>5</a:t>
              </a:r>
              <a:endParaRPr lang="en-US" sz="1200">
                <a:effectLst/>
                <a:ea typeface="Calibri" panose="020F0502020204030204" pitchFamily="34" charset="0"/>
                <a:cs typeface="Times New Roman" panose="02020603050405020304" pitchFamily="18" charset="0"/>
              </a:endParaRPr>
            </a:p>
          </p:txBody>
        </p:sp>
        <p:pic>
          <p:nvPicPr>
            <p:cNvPr id="2084" name="Picture 2083">
              <a:extLst>
                <a:ext uri="{FF2B5EF4-FFF2-40B4-BE49-F238E27FC236}">
                  <a16:creationId xmlns:a16="http://schemas.microsoft.com/office/drawing/2014/main" id="{D511CDEB-FB66-06EA-B53A-27C4AB0242C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368664" y="3617730"/>
              <a:ext cx="229235" cy="305435"/>
            </a:xfrm>
            <a:prstGeom prst="rect">
              <a:avLst/>
            </a:prstGeom>
          </p:spPr>
        </p:pic>
        <p:pic>
          <p:nvPicPr>
            <p:cNvPr id="2085" name="Picture 2084">
              <a:extLst>
                <a:ext uri="{FF2B5EF4-FFF2-40B4-BE49-F238E27FC236}">
                  <a16:creationId xmlns:a16="http://schemas.microsoft.com/office/drawing/2014/main" id="{09760910-ABE2-B686-2706-BDFDD28B2718}"/>
                </a:ext>
              </a:extLst>
            </p:cNvPr>
            <p:cNvPicPr>
              <a:picLocks noChangeAspect="1"/>
            </p:cNvPicPr>
            <p:nvPr/>
          </p:nvPicPr>
          <p:blipFill rotWithShape="1">
            <a:blip r:embed="rId5" cstate="screen">
              <a:duotone>
                <a:schemeClr val="accent5">
                  <a:shade val="45000"/>
                  <a:satMod val="135000"/>
                </a:schemeClr>
                <a:prstClr val="white"/>
              </a:duotone>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a:ext>
              </a:extLst>
            </a:blip>
            <a:srcRect/>
            <a:stretch/>
          </p:blipFill>
          <p:spPr bwMode="auto">
            <a:xfrm>
              <a:off x="4933439" y="1263785"/>
              <a:ext cx="292735" cy="288290"/>
            </a:xfrm>
            <a:prstGeom prst="rect">
              <a:avLst/>
            </a:prstGeom>
            <a:noFill/>
            <a:ln>
              <a:noFill/>
            </a:ln>
            <a:extLst>
              <a:ext uri="{53640926-AAD7-44D8-BBD7-CCE9431645EC}">
                <a14:shadowObscured xmlns:a14="http://schemas.microsoft.com/office/drawing/2010/main"/>
              </a:ext>
            </a:extLst>
          </p:spPr>
        </p:pic>
        <p:sp>
          <p:nvSpPr>
            <p:cNvPr id="2086" name="Oval 2085">
              <a:extLst>
                <a:ext uri="{FF2B5EF4-FFF2-40B4-BE49-F238E27FC236}">
                  <a16:creationId xmlns:a16="http://schemas.microsoft.com/office/drawing/2014/main" id="{997C7D18-86E1-20AE-2211-DD377A854368}"/>
                </a:ext>
              </a:extLst>
            </p:cNvPr>
            <p:cNvSpPr/>
            <p:nvPr/>
          </p:nvSpPr>
          <p:spPr>
            <a:xfrm>
              <a:off x="7166099" y="1219970"/>
              <a:ext cx="431800" cy="4318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087" name="Oval 2086">
              <a:extLst>
                <a:ext uri="{FF2B5EF4-FFF2-40B4-BE49-F238E27FC236}">
                  <a16:creationId xmlns:a16="http://schemas.microsoft.com/office/drawing/2014/main" id="{3C6FB84B-F627-BF2E-5B21-47C20802F5DA}"/>
                </a:ext>
              </a:extLst>
            </p:cNvPr>
            <p:cNvSpPr/>
            <p:nvPr/>
          </p:nvSpPr>
          <p:spPr>
            <a:xfrm>
              <a:off x="4998844" y="3438025"/>
              <a:ext cx="431800" cy="4318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088" name="Oval 2087">
              <a:extLst>
                <a:ext uri="{FF2B5EF4-FFF2-40B4-BE49-F238E27FC236}">
                  <a16:creationId xmlns:a16="http://schemas.microsoft.com/office/drawing/2014/main" id="{3118C63C-4840-2ACF-C8D9-3B28364F07A8}"/>
                </a:ext>
              </a:extLst>
            </p:cNvPr>
            <p:cNvSpPr/>
            <p:nvPr/>
          </p:nvSpPr>
          <p:spPr>
            <a:xfrm>
              <a:off x="6130414" y="2437265"/>
              <a:ext cx="269875" cy="26987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089" name="Oval 2088">
              <a:extLst>
                <a:ext uri="{FF2B5EF4-FFF2-40B4-BE49-F238E27FC236}">
                  <a16:creationId xmlns:a16="http://schemas.microsoft.com/office/drawing/2014/main" id="{E89DB4C0-87C2-6E4C-6B70-4E89F1D76248}"/>
                </a:ext>
              </a:extLst>
            </p:cNvPr>
            <p:cNvSpPr/>
            <p:nvPr/>
          </p:nvSpPr>
          <p:spPr>
            <a:xfrm>
              <a:off x="5032499" y="2313440"/>
              <a:ext cx="269875" cy="26987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090" name="Oval 2089">
              <a:extLst>
                <a:ext uri="{FF2B5EF4-FFF2-40B4-BE49-F238E27FC236}">
                  <a16:creationId xmlns:a16="http://schemas.microsoft.com/office/drawing/2014/main" id="{10B427F2-CEAD-52B5-24C7-2FAE1D339F85}"/>
                </a:ext>
              </a:extLst>
            </p:cNvPr>
            <p:cNvSpPr/>
            <p:nvPr/>
          </p:nvSpPr>
          <p:spPr>
            <a:xfrm>
              <a:off x="6987664" y="3199265"/>
              <a:ext cx="269875" cy="26987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091" name="Oval 2090">
              <a:extLst>
                <a:ext uri="{FF2B5EF4-FFF2-40B4-BE49-F238E27FC236}">
                  <a16:creationId xmlns:a16="http://schemas.microsoft.com/office/drawing/2014/main" id="{FA536CD9-070A-2D83-340D-33EF4F95B445}"/>
                </a:ext>
              </a:extLst>
            </p:cNvPr>
            <p:cNvSpPr/>
            <p:nvPr/>
          </p:nvSpPr>
          <p:spPr>
            <a:xfrm>
              <a:off x="6806689" y="3552325"/>
              <a:ext cx="121920" cy="12192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092" name="Oval 2091">
              <a:extLst>
                <a:ext uri="{FF2B5EF4-FFF2-40B4-BE49-F238E27FC236}">
                  <a16:creationId xmlns:a16="http://schemas.microsoft.com/office/drawing/2014/main" id="{DD504C7A-A0F2-6BCA-562C-CE4468FF8FB4}"/>
                </a:ext>
              </a:extLst>
            </p:cNvPr>
            <p:cNvSpPr/>
            <p:nvPr/>
          </p:nvSpPr>
          <p:spPr>
            <a:xfrm>
              <a:off x="7182609" y="2271530"/>
              <a:ext cx="269875" cy="26987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093" name="Oval 2092">
              <a:extLst>
                <a:ext uri="{FF2B5EF4-FFF2-40B4-BE49-F238E27FC236}">
                  <a16:creationId xmlns:a16="http://schemas.microsoft.com/office/drawing/2014/main" id="{D18BAB59-BAD7-3952-7E3B-3E856CDA4319}"/>
                </a:ext>
              </a:extLst>
            </p:cNvPr>
            <p:cNvSpPr/>
            <p:nvPr/>
          </p:nvSpPr>
          <p:spPr>
            <a:xfrm>
              <a:off x="5782434" y="1933710"/>
              <a:ext cx="431800" cy="4318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094" name="Oval 2093">
              <a:extLst>
                <a:ext uri="{FF2B5EF4-FFF2-40B4-BE49-F238E27FC236}">
                  <a16:creationId xmlns:a16="http://schemas.microsoft.com/office/drawing/2014/main" id="{3B62D4D2-0F6C-2603-B17C-1A11E514E038}"/>
                </a:ext>
              </a:extLst>
            </p:cNvPr>
            <p:cNvSpPr/>
            <p:nvPr/>
          </p:nvSpPr>
          <p:spPr>
            <a:xfrm>
              <a:off x="6498714" y="1285375"/>
              <a:ext cx="269875" cy="26987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095" name="Oval 2094">
              <a:extLst>
                <a:ext uri="{FF2B5EF4-FFF2-40B4-BE49-F238E27FC236}">
                  <a16:creationId xmlns:a16="http://schemas.microsoft.com/office/drawing/2014/main" id="{ABFB74C9-0FF5-5C34-9FA4-C7B7E3D4A48F}"/>
                </a:ext>
              </a:extLst>
            </p:cNvPr>
            <p:cNvSpPr/>
            <p:nvPr/>
          </p:nvSpPr>
          <p:spPr>
            <a:xfrm>
              <a:off x="7013064" y="1287915"/>
              <a:ext cx="121920" cy="12192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096" name="Oval 2095">
              <a:extLst>
                <a:ext uri="{FF2B5EF4-FFF2-40B4-BE49-F238E27FC236}">
                  <a16:creationId xmlns:a16="http://schemas.microsoft.com/office/drawing/2014/main" id="{3F5780DE-F778-5309-A10C-66F05E89D086}"/>
                </a:ext>
              </a:extLst>
            </p:cNvPr>
            <p:cNvSpPr/>
            <p:nvPr/>
          </p:nvSpPr>
          <p:spPr>
            <a:xfrm>
              <a:off x="5191884" y="2671580"/>
              <a:ext cx="121920" cy="12192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097" name="Oval 2096">
              <a:extLst>
                <a:ext uri="{FF2B5EF4-FFF2-40B4-BE49-F238E27FC236}">
                  <a16:creationId xmlns:a16="http://schemas.microsoft.com/office/drawing/2014/main" id="{E1373A7F-F6FB-AF40-C1B2-AA2905C4486C}"/>
                </a:ext>
              </a:extLst>
            </p:cNvPr>
            <p:cNvSpPr/>
            <p:nvPr/>
          </p:nvSpPr>
          <p:spPr>
            <a:xfrm>
              <a:off x="5875144" y="3774575"/>
              <a:ext cx="121920" cy="12192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098" name="Oval 2097">
              <a:extLst>
                <a:ext uri="{FF2B5EF4-FFF2-40B4-BE49-F238E27FC236}">
                  <a16:creationId xmlns:a16="http://schemas.microsoft.com/office/drawing/2014/main" id="{0484BE31-5B05-2AD0-913C-04A7DDA1D0AD}"/>
                </a:ext>
              </a:extLst>
            </p:cNvPr>
            <p:cNvSpPr/>
            <p:nvPr/>
          </p:nvSpPr>
          <p:spPr>
            <a:xfrm>
              <a:off x="5136639" y="3121160"/>
              <a:ext cx="121920" cy="12192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099" name="Freeform: Shape 2098">
              <a:extLst>
                <a:ext uri="{FF2B5EF4-FFF2-40B4-BE49-F238E27FC236}">
                  <a16:creationId xmlns:a16="http://schemas.microsoft.com/office/drawing/2014/main" id="{6BF069E6-5810-E71B-4527-2ED8285A4A4A}"/>
                </a:ext>
              </a:extLst>
            </p:cNvPr>
            <p:cNvSpPr/>
            <p:nvPr/>
          </p:nvSpPr>
          <p:spPr>
            <a:xfrm rot="17278737">
              <a:off x="6969567" y="2243907"/>
              <a:ext cx="246380" cy="272415"/>
            </a:xfrm>
            <a:custGeom>
              <a:avLst/>
              <a:gdLst>
                <a:gd name="connsiteX0" fmla="*/ 59439 w 206538"/>
                <a:gd name="connsiteY0" fmla="*/ 342055 h 377836"/>
                <a:gd name="connsiteX1" fmla="*/ 7755 w 206538"/>
                <a:gd name="connsiteY1" fmla="*/ 149 h 377836"/>
                <a:gd name="connsiteX2" fmla="*/ 206538 w 206538"/>
                <a:gd name="connsiteY2" fmla="*/ 377836 h 377836"/>
              </a:gdLst>
              <a:ahLst/>
              <a:cxnLst>
                <a:cxn ang="0">
                  <a:pos x="connsiteX0" y="connsiteY0"/>
                </a:cxn>
                <a:cxn ang="0">
                  <a:pos x="connsiteX1" y="connsiteY1"/>
                </a:cxn>
                <a:cxn ang="0">
                  <a:pos x="connsiteX2" y="connsiteY2"/>
                </a:cxn>
              </a:cxnLst>
              <a:rect l="l" t="t" r="r" b="b"/>
              <a:pathLst>
                <a:path w="206538" h="377836">
                  <a:moveTo>
                    <a:pt x="59439" y="342055"/>
                  </a:moveTo>
                  <a:cubicBezTo>
                    <a:pt x="21339" y="168120"/>
                    <a:pt x="-16761" y="-5814"/>
                    <a:pt x="7755" y="149"/>
                  </a:cubicBezTo>
                  <a:cubicBezTo>
                    <a:pt x="32271" y="6112"/>
                    <a:pt x="119404" y="191974"/>
                    <a:pt x="206538" y="377836"/>
                  </a:cubicBezTo>
                </a:path>
              </a:pathLst>
            </a:custGeom>
            <a:no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100" name="Freeform: Shape 2099">
              <a:extLst>
                <a:ext uri="{FF2B5EF4-FFF2-40B4-BE49-F238E27FC236}">
                  <a16:creationId xmlns:a16="http://schemas.microsoft.com/office/drawing/2014/main" id="{49CA6D44-6B7E-BB59-FA7C-4706C079F7E3}"/>
                </a:ext>
              </a:extLst>
            </p:cNvPr>
            <p:cNvSpPr/>
            <p:nvPr/>
          </p:nvSpPr>
          <p:spPr>
            <a:xfrm rot="13143322">
              <a:off x="6343139" y="2300740"/>
              <a:ext cx="471805" cy="369570"/>
            </a:xfrm>
            <a:custGeom>
              <a:avLst/>
              <a:gdLst>
                <a:gd name="connsiteX0" fmla="*/ 305239 w 472216"/>
                <a:gd name="connsiteY0" fmla="*/ 0 h 369848"/>
                <a:gd name="connsiteX1" fmla="*/ 3089 w 472216"/>
                <a:gd name="connsiteY1" fmla="*/ 369736 h 369848"/>
                <a:gd name="connsiteX2" fmla="*/ 472216 w 472216"/>
                <a:gd name="connsiteY2" fmla="*/ 39756 h 369848"/>
              </a:gdLst>
              <a:ahLst/>
              <a:cxnLst>
                <a:cxn ang="0">
                  <a:pos x="connsiteX0" y="connsiteY0"/>
                </a:cxn>
                <a:cxn ang="0">
                  <a:pos x="connsiteX1" y="connsiteY1"/>
                </a:cxn>
                <a:cxn ang="0">
                  <a:pos x="connsiteX2" y="connsiteY2"/>
                </a:cxn>
              </a:cxnLst>
              <a:rect l="l" t="t" r="r" b="b"/>
              <a:pathLst>
                <a:path w="472216" h="369848">
                  <a:moveTo>
                    <a:pt x="305239" y="0"/>
                  </a:moveTo>
                  <a:cubicBezTo>
                    <a:pt x="140249" y="181555"/>
                    <a:pt x="-24740" y="363110"/>
                    <a:pt x="3089" y="369736"/>
                  </a:cubicBezTo>
                  <a:cubicBezTo>
                    <a:pt x="30918" y="376362"/>
                    <a:pt x="396679" y="89452"/>
                    <a:pt x="472216" y="39756"/>
                  </a:cubicBezTo>
                </a:path>
              </a:pathLst>
            </a:custGeom>
            <a:noFill/>
            <a:ln w="19050">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101" name="Freeform: Shape 2100">
              <a:extLst>
                <a:ext uri="{FF2B5EF4-FFF2-40B4-BE49-F238E27FC236}">
                  <a16:creationId xmlns:a16="http://schemas.microsoft.com/office/drawing/2014/main" id="{A16812DD-E47F-4F9A-C372-7452AB0315CB}"/>
                </a:ext>
              </a:extLst>
            </p:cNvPr>
            <p:cNvSpPr/>
            <p:nvPr/>
          </p:nvSpPr>
          <p:spPr>
            <a:xfrm rot="15714915" flipV="1">
              <a:off x="6325359" y="1968000"/>
              <a:ext cx="470535" cy="680085"/>
            </a:xfrm>
            <a:custGeom>
              <a:avLst/>
              <a:gdLst>
                <a:gd name="connsiteX0" fmla="*/ 788292 w 939367"/>
                <a:gd name="connsiteY0" fmla="*/ 500952 h 500952"/>
                <a:gd name="connsiteX1" fmla="*/ 1113 w 939367"/>
                <a:gd name="connsiteY1" fmla="*/ 20 h 500952"/>
                <a:gd name="connsiteX2" fmla="*/ 939367 w 939367"/>
                <a:gd name="connsiteY2" fmla="*/ 481074 h 500952"/>
              </a:gdLst>
              <a:ahLst/>
              <a:cxnLst>
                <a:cxn ang="0">
                  <a:pos x="connsiteX0" y="connsiteY0"/>
                </a:cxn>
                <a:cxn ang="0">
                  <a:pos x="connsiteX1" y="connsiteY1"/>
                </a:cxn>
                <a:cxn ang="0">
                  <a:pos x="connsiteX2" y="connsiteY2"/>
                </a:cxn>
              </a:cxnLst>
              <a:rect l="l" t="t" r="r" b="b"/>
              <a:pathLst>
                <a:path w="939367" h="500952">
                  <a:moveTo>
                    <a:pt x="788292" y="500952"/>
                  </a:moveTo>
                  <a:cubicBezTo>
                    <a:pt x="382113" y="252142"/>
                    <a:pt x="-24066" y="3333"/>
                    <a:pt x="1113" y="20"/>
                  </a:cubicBezTo>
                  <a:cubicBezTo>
                    <a:pt x="26292" y="-3293"/>
                    <a:pt x="778353" y="400898"/>
                    <a:pt x="939367" y="481074"/>
                  </a:cubicBezTo>
                </a:path>
              </a:pathLst>
            </a:custGeom>
            <a:noFill/>
            <a:ln w="28575">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2103" name="Picture 2102">
              <a:extLst>
                <a:ext uri="{FF2B5EF4-FFF2-40B4-BE49-F238E27FC236}">
                  <a16:creationId xmlns:a16="http://schemas.microsoft.com/office/drawing/2014/main" id="{E95B34D5-4697-9804-6938-CBCD042B50C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781674" y="1320300"/>
              <a:ext cx="153035" cy="2733040"/>
            </a:xfrm>
            <a:prstGeom prst="rect">
              <a:avLst/>
            </a:prstGeom>
          </p:spPr>
        </p:pic>
        <p:sp>
          <p:nvSpPr>
            <p:cNvPr id="2104" name="Oval 2103">
              <a:extLst>
                <a:ext uri="{FF2B5EF4-FFF2-40B4-BE49-F238E27FC236}">
                  <a16:creationId xmlns:a16="http://schemas.microsoft.com/office/drawing/2014/main" id="{8EA40F1F-126B-377A-237A-A1D1F2ED6EC8}"/>
                </a:ext>
              </a:extLst>
            </p:cNvPr>
            <p:cNvSpPr/>
            <p:nvPr/>
          </p:nvSpPr>
          <p:spPr>
            <a:xfrm>
              <a:off x="6273924" y="3410720"/>
              <a:ext cx="269875" cy="26987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105" name="Oval 2104">
              <a:extLst>
                <a:ext uri="{FF2B5EF4-FFF2-40B4-BE49-F238E27FC236}">
                  <a16:creationId xmlns:a16="http://schemas.microsoft.com/office/drawing/2014/main" id="{75AE962D-D0B9-90E8-9C57-95372BCB6942}"/>
                </a:ext>
              </a:extLst>
            </p:cNvPr>
            <p:cNvSpPr/>
            <p:nvPr/>
          </p:nvSpPr>
          <p:spPr>
            <a:xfrm>
              <a:off x="3538979" y="2047375"/>
              <a:ext cx="181610" cy="18161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106" name="Oval 2105">
              <a:extLst>
                <a:ext uri="{FF2B5EF4-FFF2-40B4-BE49-F238E27FC236}">
                  <a16:creationId xmlns:a16="http://schemas.microsoft.com/office/drawing/2014/main" id="{42EC7445-F14A-F4FF-030F-AA3695D6BC62}"/>
                </a:ext>
              </a:extLst>
            </p:cNvPr>
            <p:cNvSpPr/>
            <p:nvPr/>
          </p:nvSpPr>
          <p:spPr>
            <a:xfrm>
              <a:off x="5313169" y="2521720"/>
              <a:ext cx="121920" cy="12192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119" name="Oval 2118">
              <a:extLst>
                <a:ext uri="{FF2B5EF4-FFF2-40B4-BE49-F238E27FC236}">
                  <a16:creationId xmlns:a16="http://schemas.microsoft.com/office/drawing/2014/main" id="{DAE19EEA-D11E-F391-1DFE-72CE775F2525}"/>
                </a:ext>
              </a:extLst>
            </p:cNvPr>
            <p:cNvSpPr/>
            <p:nvPr/>
          </p:nvSpPr>
          <p:spPr>
            <a:xfrm>
              <a:off x="4306059" y="1925455"/>
              <a:ext cx="402590" cy="40259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cxnSp>
          <p:nvCxnSpPr>
            <p:cNvPr id="2120" name="Straight Connector 2119">
              <a:extLst>
                <a:ext uri="{FF2B5EF4-FFF2-40B4-BE49-F238E27FC236}">
                  <a16:creationId xmlns:a16="http://schemas.microsoft.com/office/drawing/2014/main" id="{850615A5-EF90-F11B-55A2-18B3B89FBFEA}"/>
                </a:ext>
              </a:extLst>
            </p:cNvPr>
            <p:cNvCxnSpPr>
              <a:cxnSpLocks/>
            </p:cNvCxnSpPr>
            <p:nvPr/>
          </p:nvCxnSpPr>
          <p:spPr>
            <a:xfrm flipV="1">
              <a:off x="4349239" y="2815725"/>
              <a:ext cx="261620" cy="34417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121" name="Oval 2120">
              <a:extLst>
                <a:ext uri="{FF2B5EF4-FFF2-40B4-BE49-F238E27FC236}">
                  <a16:creationId xmlns:a16="http://schemas.microsoft.com/office/drawing/2014/main" id="{0AE58B39-F795-9180-C02E-AAB3069B92FA}"/>
                </a:ext>
              </a:extLst>
            </p:cNvPr>
            <p:cNvSpPr/>
            <p:nvPr/>
          </p:nvSpPr>
          <p:spPr>
            <a:xfrm>
              <a:off x="5737984" y="1286645"/>
              <a:ext cx="144780" cy="1447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cxnSp>
          <p:nvCxnSpPr>
            <p:cNvPr id="2128" name="Straight Connector 2127">
              <a:extLst>
                <a:ext uri="{FF2B5EF4-FFF2-40B4-BE49-F238E27FC236}">
                  <a16:creationId xmlns:a16="http://schemas.microsoft.com/office/drawing/2014/main" id="{3A1AA550-1031-A9D1-221B-FAF01C9413DA}"/>
                </a:ext>
              </a:extLst>
            </p:cNvPr>
            <p:cNvCxnSpPr>
              <a:cxnSpLocks/>
            </p:cNvCxnSpPr>
            <p:nvPr/>
          </p:nvCxnSpPr>
          <p:spPr>
            <a:xfrm flipV="1">
              <a:off x="3493259" y="2852555"/>
              <a:ext cx="190500" cy="254000"/>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129" name="Oval 2128">
              <a:extLst>
                <a:ext uri="{FF2B5EF4-FFF2-40B4-BE49-F238E27FC236}">
                  <a16:creationId xmlns:a16="http://schemas.microsoft.com/office/drawing/2014/main" id="{C7A33E44-FDCE-E960-2A44-2E5F8F1635E5}"/>
                </a:ext>
              </a:extLst>
            </p:cNvPr>
            <p:cNvSpPr/>
            <p:nvPr/>
          </p:nvSpPr>
          <p:spPr>
            <a:xfrm>
              <a:off x="3472304" y="3653290"/>
              <a:ext cx="325755" cy="32575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130" name="Oval 2129">
              <a:extLst>
                <a:ext uri="{FF2B5EF4-FFF2-40B4-BE49-F238E27FC236}">
                  <a16:creationId xmlns:a16="http://schemas.microsoft.com/office/drawing/2014/main" id="{D6A3D346-5269-5625-3291-936125C64C34}"/>
                </a:ext>
              </a:extLst>
            </p:cNvPr>
            <p:cNvSpPr/>
            <p:nvPr/>
          </p:nvSpPr>
          <p:spPr>
            <a:xfrm>
              <a:off x="4324474" y="3652655"/>
              <a:ext cx="325755" cy="32575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131" name="Arrow: Right 2130">
              <a:extLst>
                <a:ext uri="{FF2B5EF4-FFF2-40B4-BE49-F238E27FC236}">
                  <a16:creationId xmlns:a16="http://schemas.microsoft.com/office/drawing/2014/main" id="{A99524FE-9DB3-D5A1-96B6-BC26A8A7F4F4}"/>
                </a:ext>
              </a:extLst>
            </p:cNvPr>
            <p:cNvSpPr/>
            <p:nvPr/>
          </p:nvSpPr>
          <p:spPr>
            <a:xfrm>
              <a:off x="3839334" y="2072775"/>
              <a:ext cx="339090" cy="129540"/>
            </a:xfrm>
            <a:prstGeom prst="rightArrow">
              <a:avLst>
                <a:gd name="adj1" fmla="val 43011"/>
                <a:gd name="adj2" fmla="val 91934"/>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132" name="Arrow: Right 2131">
              <a:extLst>
                <a:ext uri="{FF2B5EF4-FFF2-40B4-BE49-F238E27FC236}">
                  <a16:creationId xmlns:a16="http://schemas.microsoft.com/office/drawing/2014/main" id="{E933A80B-6016-BCDD-1F32-6246BF0FAF3D}"/>
                </a:ext>
              </a:extLst>
            </p:cNvPr>
            <p:cNvSpPr/>
            <p:nvPr/>
          </p:nvSpPr>
          <p:spPr>
            <a:xfrm>
              <a:off x="3838064" y="2924945"/>
              <a:ext cx="339090" cy="129540"/>
            </a:xfrm>
            <a:prstGeom prst="rightArrow">
              <a:avLst>
                <a:gd name="adj1" fmla="val 43011"/>
                <a:gd name="adj2" fmla="val 91934"/>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133" name="Arrow: Right 2132">
              <a:extLst>
                <a:ext uri="{FF2B5EF4-FFF2-40B4-BE49-F238E27FC236}">
                  <a16:creationId xmlns:a16="http://schemas.microsoft.com/office/drawing/2014/main" id="{2F1A8BED-99B5-43AD-A696-36DC3D3E9BAF}"/>
                </a:ext>
              </a:extLst>
            </p:cNvPr>
            <p:cNvSpPr/>
            <p:nvPr/>
          </p:nvSpPr>
          <p:spPr>
            <a:xfrm>
              <a:off x="3916169" y="3763780"/>
              <a:ext cx="339090" cy="129540"/>
            </a:xfrm>
            <a:prstGeom prst="rightArrow">
              <a:avLst>
                <a:gd name="adj1" fmla="val 43011"/>
                <a:gd name="adj2" fmla="val 91934"/>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cxnSp>
          <p:nvCxnSpPr>
            <p:cNvPr id="2134" name="Straight Connector 2133">
              <a:extLst>
                <a:ext uri="{FF2B5EF4-FFF2-40B4-BE49-F238E27FC236}">
                  <a16:creationId xmlns:a16="http://schemas.microsoft.com/office/drawing/2014/main" id="{15465C9E-5242-73D6-1397-4C6E9499C0BA}"/>
                </a:ext>
              </a:extLst>
            </p:cNvPr>
            <p:cNvCxnSpPr>
              <a:cxnSpLocks/>
            </p:cNvCxnSpPr>
            <p:nvPr/>
          </p:nvCxnSpPr>
          <p:spPr>
            <a:xfrm>
              <a:off x="3382769" y="1604145"/>
              <a:ext cx="1402080" cy="63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35" name="Straight Connector 2134">
              <a:extLst>
                <a:ext uri="{FF2B5EF4-FFF2-40B4-BE49-F238E27FC236}">
                  <a16:creationId xmlns:a16="http://schemas.microsoft.com/office/drawing/2014/main" id="{26BCF30A-5C7D-EB8D-B820-0497861E385D}"/>
                </a:ext>
              </a:extLst>
            </p:cNvPr>
            <p:cNvCxnSpPr>
              <a:cxnSpLocks/>
            </p:cNvCxnSpPr>
            <p:nvPr/>
          </p:nvCxnSpPr>
          <p:spPr>
            <a:xfrm>
              <a:off x="3382769" y="2436630"/>
              <a:ext cx="1395095" cy="12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36" name="Oval 2135">
              <a:extLst>
                <a:ext uri="{FF2B5EF4-FFF2-40B4-BE49-F238E27FC236}">
                  <a16:creationId xmlns:a16="http://schemas.microsoft.com/office/drawing/2014/main" id="{486FBF58-FE73-1374-0008-572B596D1366}"/>
                </a:ext>
              </a:extLst>
            </p:cNvPr>
            <p:cNvSpPr/>
            <p:nvPr/>
          </p:nvSpPr>
          <p:spPr>
            <a:xfrm>
              <a:off x="4958839" y="1701300"/>
              <a:ext cx="431800" cy="4318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137" name="Oval 2136">
              <a:extLst>
                <a:ext uri="{FF2B5EF4-FFF2-40B4-BE49-F238E27FC236}">
                  <a16:creationId xmlns:a16="http://schemas.microsoft.com/office/drawing/2014/main" id="{40DF5521-99BD-FB48-FC0B-89B2272ACCAD}"/>
                </a:ext>
              </a:extLst>
            </p:cNvPr>
            <p:cNvSpPr/>
            <p:nvPr/>
          </p:nvSpPr>
          <p:spPr>
            <a:xfrm>
              <a:off x="7301354" y="1797185"/>
              <a:ext cx="94615" cy="9461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138" name="Oval 2137">
              <a:extLst>
                <a:ext uri="{FF2B5EF4-FFF2-40B4-BE49-F238E27FC236}">
                  <a16:creationId xmlns:a16="http://schemas.microsoft.com/office/drawing/2014/main" id="{C2608B75-B9BC-894C-85A2-580709A44DEE}"/>
                </a:ext>
              </a:extLst>
            </p:cNvPr>
            <p:cNvSpPr/>
            <p:nvPr/>
          </p:nvSpPr>
          <p:spPr>
            <a:xfrm>
              <a:off x="5991984" y="1265055"/>
              <a:ext cx="138430" cy="13843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139" name="Oval 2138">
              <a:extLst>
                <a:ext uri="{FF2B5EF4-FFF2-40B4-BE49-F238E27FC236}">
                  <a16:creationId xmlns:a16="http://schemas.microsoft.com/office/drawing/2014/main" id="{573FFA87-F1D3-EC8B-592E-FE3066340C6E}"/>
                </a:ext>
              </a:extLst>
            </p:cNvPr>
            <p:cNvSpPr/>
            <p:nvPr/>
          </p:nvSpPr>
          <p:spPr>
            <a:xfrm>
              <a:off x="5942454" y="1480320"/>
              <a:ext cx="106680" cy="11239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140" name="Freeform: Shape 2139">
              <a:extLst>
                <a:ext uri="{FF2B5EF4-FFF2-40B4-BE49-F238E27FC236}">
                  <a16:creationId xmlns:a16="http://schemas.microsoft.com/office/drawing/2014/main" id="{60326956-4C25-9BBD-D86B-A4AE58EBCE8D}"/>
                </a:ext>
              </a:extLst>
            </p:cNvPr>
            <p:cNvSpPr/>
            <p:nvPr/>
          </p:nvSpPr>
          <p:spPr>
            <a:xfrm>
              <a:off x="5196964" y="1505720"/>
              <a:ext cx="2266950" cy="2333625"/>
            </a:xfrm>
            <a:custGeom>
              <a:avLst/>
              <a:gdLst>
                <a:gd name="connsiteX0" fmla="*/ 2266950 w 2266950"/>
                <a:gd name="connsiteY0" fmla="*/ 2333625 h 2333625"/>
                <a:gd name="connsiteX1" fmla="*/ 333375 w 2266950"/>
                <a:gd name="connsiteY1" fmla="*/ 2005013 h 2333625"/>
                <a:gd name="connsiteX2" fmla="*/ 1771650 w 2266950"/>
                <a:gd name="connsiteY2" fmla="*/ 862013 h 2333625"/>
                <a:gd name="connsiteX3" fmla="*/ 0 w 2266950"/>
                <a:gd name="connsiteY3" fmla="*/ 0 h 2333625"/>
              </a:gdLst>
              <a:ahLst/>
              <a:cxnLst>
                <a:cxn ang="0">
                  <a:pos x="connsiteX0" y="connsiteY0"/>
                </a:cxn>
                <a:cxn ang="0">
                  <a:pos x="connsiteX1" y="connsiteY1"/>
                </a:cxn>
                <a:cxn ang="0">
                  <a:pos x="connsiteX2" y="connsiteY2"/>
                </a:cxn>
                <a:cxn ang="0">
                  <a:pos x="connsiteX3" y="connsiteY3"/>
                </a:cxn>
              </a:cxnLst>
              <a:rect l="l" t="t" r="r" b="b"/>
              <a:pathLst>
                <a:path w="2266950" h="2333625">
                  <a:moveTo>
                    <a:pt x="2266950" y="2333625"/>
                  </a:moveTo>
                  <a:cubicBezTo>
                    <a:pt x="1341437" y="2291953"/>
                    <a:pt x="415925" y="2250282"/>
                    <a:pt x="333375" y="2005013"/>
                  </a:cubicBezTo>
                  <a:cubicBezTo>
                    <a:pt x="250825" y="1759744"/>
                    <a:pt x="1827212" y="1196182"/>
                    <a:pt x="1771650" y="862013"/>
                  </a:cubicBezTo>
                  <a:cubicBezTo>
                    <a:pt x="1716088" y="527844"/>
                    <a:pt x="297656" y="149225"/>
                    <a:pt x="0" y="0"/>
                  </a:cubicBezTo>
                </a:path>
              </a:pathLst>
            </a:cu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cxnSp>
          <p:nvCxnSpPr>
            <p:cNvPr id="2141" name="Straight Connector 2140">
              <a:extLst>
                <a:ext uri="{FF2B5EF4-FFF2-40B4-BE49-F238E27FC236}">
                  <a16:creationId xmlns:a16="http://schemas.microsoft.com/office/drawing/2014/main" id="{368097A0-3F43-4893-9380-17BDD5E48400}"/>
                </a:ext>
              </a:extLst>
            </p:cNvPr>
            <p:cNvCxnSpPr>
              <a:cxnSpLocks/>
            </p:cNvCxnSpPr>
            <p:nvPr/>
          </p:nvCxnSpPr>
          <p:spPr>
            <a:xfrm flipH="1">
              <a:off x="6543799" y="3738380"/>
              <a:ext cx="35560" cy="10922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42" name="Straight Connector 2141">
              <a:extLst>
                <a:ext uri="{FF2B5EF4-FFF2-40B4-BE49-F238E27FC236}">
                  <a16:creationId xmlns:a16="http://schemas.microsoft.com/office/drawing/2014/main" id="{9CAA2798-4FC1-F01C-B12D-74DA560A7C73}"/>
                </a:ext>
              </a:extLst>
            </p:cNvPr>
            <p:cNvCxnSpPr>
              <a:cxnSpLocks/>
            </p:cNvCxnSpPr>
            <p:nvPr/>
          </p:nvCxnSpPr>
          <p:spPr>
            <a:xfrm>
              <a:off x="5652894" y="3232920"/>
              <a:ext cx="85725" cy="9144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43" name="Straight Connector 2142">
              <a:extLst>
                <a:ext uri="{FF2B5EF4-FFF2-40B4-BE49-F238E27FC236}">
                  <a16:creationId xmlns:a16="http://schemas.microsoft.com/office/drawing/2014/main" id="{97102493-707B-180E-92AB-80873F756011}"/>
                </a:ext>
              </a:extLst>
            </p:cNvPr>
            <p:cNvCxnSpPr>
              <a:cxnSpLocks/>
            </p:cNvCxnSpPr>
            <p:nvPr/>
          </p:nvCxnSpPr>
          <p:spPr>
            <a:xfrm>
              <a:off x="6442199" y="2759845"/>
              <a:ext cx="95885" cy="9779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44" name="Straight Connector 2143">
              <a:extLst>
                <a:ext uri="{FF2B5EF4-FFF2-40B4-BE49-F238E27FC236}">
                  <a16:creationId xmlns:a16="http://schemas.microsoft.com/office/drawing/2014/main" id="{13909033-4293-5B36-CD1B-33CF7FA348D2}"/>
                </a:ext>
              </a:extLst>
            </p:cNvPr>
            <p:cNvCxnSpPr>
              <a:cxnSpLocks/>
            </p:cNvCxnSpPr>
            <p:nvPr/>
          </p:nvCxnSpPr>
          <p:spPr>
            <a:xfrm flipH="1">
              <a:off x="6629524" y="2037215"/>
              <a:ext cx="87630" cy="118745"/>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45" name="Straight Connector 2144">
              <a:extLst>
                <a:ext uri="{FF2B5EF4-FFF2-40B4-BE49-F238E27FC236}">
                  <a16:creationId xmlns:a16="http://schemas.microsoft.com/office/drawing/2014/main" id="{2B488D79-A801-D91F-B765-8DFD7CFB9956}"/>
                </a:ext>
              </a:extLst>
            </p:cNvPr>
            <p:cNvCxnSpPr>
              <a:cxnSpLocks/>
            </p:cNvCxnSpPr>
            <p:nvPr/>
          </p:nvCxnSpPr>
          <p:spPr>
            <a:xfrm flipH="1">
              <a:off x="5830059" y="1705110"/>
              <a:ext cx="87630" cy="118745"/>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2147" name="Picture 2146">
              <a:extLst>
                <a:ext uri="{FF2B5EF4-FFF2-40B4-BE49-F238E27FC236}">
                  <a16:creationId xmlns:a16="http://schemas.microsoft.com/office/drawing/2014/main" id="{CD4D3D09-E4CD-EA21-CD02-55E14290A0C2}"/>
                </a:ext>
              </a:extLst>
            </p:cNvPr>
            <p:cNvPicPr>
              <a:picLocks noChangeAspect="1"/>
            </p:cNvPicPr>
            <p:nvPr/>
          </p:nvPicPr>
          <p:blipFill rotWithShape="1">
            <a:blip r:embed="rId8" cstate="hqprint">
              <a:duotone>
                <a:prstClr val="black"/>
                <a:schemeClr val="accent6">
                  <a:tint val="45000"/>
                  <a:satMod val="400000"/>
                </a:schemeClr>
              </a:duotone>
              <a:extLst>
                <a:ext uri="{28A0092B-C50C-407E-A947-70E740481C1C}">
                  <a14:useLocalDpi xmlns:a14="http://schemas.microsoft.com/office/drawing/2010/main"/>
                </a:ext>
              </a:extLst>
            </a:blip>
            <a:srcRect/>
            <a:stretch/>
          </p:blipFill>
          <p:spPr bwMode="auto">
            <a:xfrm rot="6592193">
              <a:off x="6709852" y="2326457"/>
              <a:ext cx="386080" cy="205105"/>
            </a:xfrm>
            <a:prstGeom prst="rect">
              <a:avLst/>
            </a:prstGeom>
            <a:noFill/>
            <a:ln>
              <a:noFill/>
            </a:ln>
            <a:extLst>
              <a:ext uri="{53640926-AAD7-44D8-BBD7-CCE9431645EC}">
                <a14:shadowObscured xmlns:a14="http://schemas.microsoft.com/office/drawing/2010/main"/>
              </a:ext>
            </a:extLst>
          </p:spPr>
        </p:pic>
        <p:sp>
          <p:nvSpPr>
            <p:cNvPr id="2157" name="Text Box 1095">
              <a:extLst>
                <a:ext uri="{FF2B5EF4-FFF2-40B4-BE49-F238E27FC236}">
                  <a16:creationId xmlns:a16="http://schemas.microsoft.com/office/drawing/2014/main" id="{475A7F2B-1991-76BA-3434-7308DF7ADCDC}"/>
                </a:ext>
              </a:extLst>
            </p:cNvPr>
            <p:cNvSpPr txBox="1"/>
            <p:nvPr/>
          </p:nvSpPr>
          <p:spPr>
            <a:xfrm>
              <a:off x="6214353" y="2521602"/>
              <a:ext cx="134620" cy="12636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r>
                <a:rPr lang="en-US" sz="800" b="1" dirty="0">
                  <a:effectLst/>
                  <a:latin typeface="Calibri" panose="020F0502020204030204" pitchFamily="34" charset="0"/>
                  <a:ea typeface="Calibri" panose="020F0502020204030204" pitchFamily="34" charset="0"/>
                  <a:cs typeface="Times New Roman" panose="02020603050405020304" pitchFamily="18" charset="0"/>
                </a:rPr>
                <a:t>b3</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158" name="Text Box 1079">
              <a:extLst>
                <a:ext uri="{FF2B5EF4-FFF2-40B4-BE49-F238E27FC236}">
                  <a16:creationId xmlns:a16="http://schemas.microsoft.com/office/drawing/2014/main" id="{9738EF31-44D5-8680-3558-76929ECA63B2}"/>
                </a:ext>
              </a:extLst>
            </p:cNvPr>
            <p:cNvSpPr txBox="1"/>
            <p:nvPr/>
          </p:nvSpPr>
          <p:spPr>
            <a:xfrm>
              <a:off x="5942454" y="2079927"/>
              <a:ext cx="134620" cy="1409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r>
                <a:rPr lang="en-US" sz="800" b="1" dirty="0">
                  <a:effectLst/>
                  <a:latin typeface="Calibri" panose="020F0502020204030204" pitchFamily="34" charset="0"/>
                  <a:ea typeface="Calibri" panose="020F0502020204030204" pitchFamily="34" charset="0"/>
                  <a:cs typeface="Times New Roman" panose="02020603050405020304" pitchFamily="18" charset="0"/>
                </a:rPr>
                <a:t>b1</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159" name="Text Box 1075">
              <a:extLst>
                <a:ext uri="{FF2B5EF4-FFF2-40B4-BE49-F238E27FC236}">
                  <a16:creationId xmlns:a16="http://schemas.microsoft.com/office/drawing/2014/main" id="{13A51C3E-9D76-4E03-DEC5-BF4D7B4AE1E5}"/>
                </a:ext>
              </a:extLst>
            </p:cNvPr>
            <p:cNvSpPr txBox="1"/>
            <p:nvPr/>
          </p:nvSpPr>
          <p:spPr>
            <a:xfrm>
              <a:off x="5149021" y="3599315"/>
              <a:ext cx="131445" cy="13906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r>
                <a:rPr lang="en-US" sz="800" b="1" dirty="0">
                  <a:effectLst/>
                  <a:latin typeface="Calibri" panose="020F0502020204030204" pitchFamily="34" charset="0"/>
                  <a:ea typeface="Calibri" panose="020F0502020204030204" pitchFamily="34" charset="0"/>
                  <a:cs typeface="Times New Roman" panose="02020603050405020304" pitchFamily="18" charset="0"/>
                </a:rPr>
                <a:t>b5</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2160" name="Straight Connector 2159">
              <a:extLst>
                <a:ext uri="{FF2B5EF4-FFF2-40B4-BE49-F238E27FC236}">
                  <a16:creationId xmlns:a16="http://schemas.microsoft.com/office/drawing/2014/main" id="{6EB169CB-DCE0-9420-573B-1EFB191A539E}"/>
                </a:ext>
              </a:extLst>
            </p:cNvPr>
            <p:cNvCxnSpPr>
              <a:cxnSpLocks/>
            </p:cNvCxnSpPr>
            <p:nvPr/>
          </p:nvCxnSpPr>
          <p:spPr>
            <a:xfrm>
              <a:off x="3396104" y="3319870"/>
              <a:ext cx="1395095" cy="12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83" name="Rectangle 2082">
              <a:extLst>
                <a:ext uri="{FF2B5EF4-FFF2-40B4-BE49-F238E27FC236}">
                  <a16:creationId xmlns:a16="http://schemas.microsoft.com/office/drawing/2014/main" id="{D2C8FCD1-25FD-8436-2FCB-8E748B5CE61F}"/>
                </a:ext>
              </a:extLst>
            </p:cNvPr>
            <p:cNvSpPr/>
            <p:nvPr/>
          </p:nvSpPr>
          <p:spPr>
            <a:xfrm>
              <a:off x="4925184" y="1194570"/>
              <a:ext cx="2699385" cy="27476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102" name="Rectangle 2101">
              <a:extLst>
                <a:ext uri="{FF2B5EF4-FFF2-40B4-BE49-F238E27FC236}">
                  <a16:creationId xmlns:a16="http://schemas.microsoft.com/office/drawing/2014/main" id="{D45619AC-2DD3-1853-D6F4-7EDB1C728DCB}"/>
                </a:ext>
              </a:extLst>
            </p:cNvPr>
            <p:cNvSpPr/>
            <p:nvPr/>
          </p:nvSpPr>
          <p:spPr>
            <a:xfrm>
              <a:off x="4788024" y="1143135"/>
              <a:ext cx="2877820" cy="292989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264" name="Text Box 1039">
              <a:extLst>
                <a:ext uri="{FF2B5EF4-FFF2-40B4-BE49-F238E27FC236}">
                  <a16:creationId xmlns:a16="http://schemas.microsoft.com/office/drawing/2014/main" id="{48D05945-4071-48ED-7AD0-7BC3373E4782}"/>
                </a:ext>
              </a:extLst>
            </p:cNvPr>
            <p:cNvSpPr txBox="1"/>
            <p:nvPr/>
          </p:nvSpPr>
          <p:spPr>
            <a:xfrm>
              <a:off x="6594599" y="1359035"/>
              <a:ext cx="134620" cy="1225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r>
                <a:rPr lang="en-US" sz="800" b="1" dirty="0">
                  <a:effectLst/>
                  <a:latin typeface="Calibri" panose="020F0502020204030204" pitchFamily="34" charset="0"/>
                  <a:ea typeface="Calibri" panose="020F0502020204030204" pitchFamily="34" charset="0"/>
                  <a:cs typeface="Times New Roman" panose="02020603050405020304" pitchFamily="18" charset="0"/>
                </a:rPr>
                <a:t>b6</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265" name="Text Box 1080">
              <a:extLst>
                <a:ext uri="{FF2B5EF4-FFF2-40B4-BE49-F238E27FC236}">
                  <a16:creationId xmlns:a16="http://schemas.microsoft.com/office/drawing/2014/main" id="{6418E412-9C58-D3CF-922F-9F1C20228C35}"/>
                </a:ext>
              </a:extLst>
            </p:cNvPr>
            <p:cNvSpPr txBox="1"/>
            <p:nvPr/>
          </p:nvSpPr>
          <p:spPr>
            <a:xfrm>
              <a:off x="7265419" y="2346627"/>
              <a:ext cx="130810" cy="1143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r>
                <a:rPr lang="en-US" sz="800" b="1" dirty="0">
                  <a:effectLst/>
                  <a:latin typeface="Calibri" panose="020F0502020204030204" pitchFamily="34" charset="0"/>
                  <a:ea typeface="Calibri" panose="020F0502020204030204" pitchFamily="34" charset="0"/>
                  <a:cs typeface="Times New Roman" panose="02020603050405020304" pitchFamily="18" charset="0"/>
                </a:rPr>
                <a:t>b2</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266" name="Text Box 1093">
              <a:extLst>
                <a:ext uri="{FF2B5EF4-FFF2-40B4-BE49-F238E27FC236}">
                  <a16:creationId xmlns:a16="http://schemas.microsoft.com/office/drawing/2014/main" id="{17CAA141-365C-A401-9344-AB298780EAF3}"/>
                </a:ext>
              </a:extLst>
            </p:cNvPr>
            <p:cNvSpPr txBox="1"/>
            <p:nvPr/>
          </p:nvSpPr>
          <p:spPr>
            <a:xfrm>
              <a:off x="7058784" y="3263083"/>
              <a:ext cx="123825" cy="13779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r>
                <a:rPr lang="en-US" sz="800" b="1" dirty="0">
                  <a:effectLst/>
                  <a:latin typeface="Calibri" panose="020F0502020204030204" pitchFamily="34" charset="0"/>
                  <a:ea typeface="Calibri" panose="020F0502020204030204" pitchFamily="34" charset="0"/>
                  <a:cs typeface="Times New Roman" panose="02020603050405020304" pitchFamily="18" charset="0"/>
                </a:rPr>
                <a:t>b4</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267" name="Text Box 1104">
              <a:extLst>
                <a:ext uri="{FF2B5EF4-FFF2-40B4-BE49-F238E27FC236}">
                  <a16:creationId xmlns:a16="http://schemas.microsoft.com/office/drawing/2014/main" id="{EA862D23-8D75-C3BC-FBB6-F8BD574D451E}"/>
                </a:ext>
              </a:extLst>
            </p:cNvPr>
            <p:cNvSpPr txBox="1"/>
            <p:nvPr/>
          </p:nvSpPr>
          <p:spPr>
            <a:xfrm>
              <a:off x="7043347" y="3571376"/>
              <a:ext cx="175140" cy="19907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r>
                <a:rPr lang="en-US" sz="1100" b="1" dirty="0">
                  <a:effectLst/>
                  <a:latin typeface="Calibri" panose="020F0502020204030204" pitchFamily="34" charset="0"/>
                  <a:ea typeface="Calibri" panose="020F0502020204030204" pitchFamily="34" charset="0"/>
                  <a:cs typeface="Times New Roman" panose="02020603050405020304" pitchFamily="18" charset="0"/>
                </a:rPr>
                <a:t>p1</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268" name="Text Box 1104">
              <a:extLst>
                <a:ext uri="{FF2B5EF4-FFF2-40B4-BE49-F238E27FC236}">
                  <a16:creationId xmlns:a16="http://schemas.microsoft.com/office/drawing/2014/main" id="{52D65B73-BF69-5260-CD3D-4BACDA533FFF}"/>
                </a:ext>
              </a:extLst>
            </p:cNvPr>
            <p:cNvSpPr txBox="1"/>
            <p:nvPr/>
          </p:nvSpPr>
          <p:spPr>
            <a:xfrm>
              <a:off x="5835438" y="3450250"/>
              <a:ext cx="175140" cy="19907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r>
                <a:rPr lang="en-US" sz="1100" b="1" dirty="0">
                  <a:effectLst/>
                  <a:latin typeface="Calibri" panose="020F0502020204030204" pitchFamily="34" charset="0"/>
                  <a:ea typeface="Calibri" panose="020F0502020204030204" pitchFamily="34" charset="0"/>
                  <a:cs typeface="Times New Roman" panose="02020603050405020304" pitchFamily="18" charset="0"/>
                </a:rPr>
                <a:t>p2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269" name="Text Box 1104">
              <a:extLst>
                <a:ext uri="{FF2B5EF4-FFF2-40B4-BE49-F238E27FC236}">
                  <a16:creationId xmlns:a16="http://schemas.microsoft.com/office/drawing/2014/main" id="{8C6C92DC-487B-1AFB-90DB-E324A0064EF8}"/>
                </a:ext>
              </a:extLst>
            </p:cNvPr>
            <p:cNvSpPr txBox="1"/>
            <p:nvPr/>
          </p:nvSpPr>
          <p:spPr>
            <a:xfrm>
              <a:off x="5813968" y="2875909"/>
              <a:ext cx="175140" cy="19907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r>
                <a:rPr lang="en-US" sz="1100" b="1" dirty="0">
                  <a:effectLst/>
                  <a:latin typeface="Calibri" panose="020F0502020204030204" pitchFamily="34" charset="0"/>
                  <a:ea typeface="Calibri" panose="020F0502020204030204" pitchFamily="34" charset="0"/>
                  <a:cs typeface="Times New Roman" panose="02020603050405020304" pitchFamily="18" charset="0"/>
                </a:rPr>
                <a:t>p3</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270" name="Text Box 1104">
              <a:extLst>
                <a:ext uri="{FF2B5EF4-FFF2-40B4-BE49-F238E27FC236}">
                  <a16:creationId xmlns:a16="http://schemas.microsoft.com/office/drawing/2014/main" id="{29B381D5-CED2-B1EC-18E2-59D790341EC1}"/>
                </a:ext>
              </a:extLst>
            </p:cNvPr>
            <p:cNvSpPr txBox="1"/>
            <p:nvPr/>
          </p:nvSpPr>
          <p:spPr>
            <a:xfrm>
              <a:off x="6786233" y="2676837"/>
              <a:ext cx="175140" cy="19907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r>
                <a:rPr lang="en-US" sz="1100" b="1" dirty="0">
                  <a:effectLst/>
                  <a:latin typeface="Calibri" panose="020F0502020204030204" pitchFamily="34" charset="0"/>
                  <a:ea typeface="Calibri" panose="020F0502020204030204" pitchFamily="34" charset="0"/>
                  <a:cs typeface="Times New Roman" panose="02020603050405020304" pitchFamily="18" charset="0"/>
                </a:rPr>
                <a:t>p4</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271" name="Text Box 1104">
              <a:extLst>
                <a:ext uri="{FF2B5EF4-FFF2-40B4-BE49-F238E27FC236}">
                  <a16:creationId xmlns:a16="http://schemas.microsoft.com/office/drawing/2014/main" id="{A2F6B8BF-6546-3DD9-7DAF-D40C317450F2}"/>
                </a:ext>
              </a:extLst>
            </p:cNvPr>
            <p:cNvSpPr txBox="1"/>
            <p:nvPr/>
          </p:nvSpPr>
          <p:spPr>
            <a:xfrm>
              <a:off x="6242869" y="1665575"/>
              <a:ext cx="175140" cy="19907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r>
                <a:rPr lang="en-US" sz="1100" b="1" dirty="0">
                  <a:effectLst/>
                  <a:latin typeface="Calibri" panose="020F0502020204030204" pitchFamily="34" charset="0"/>
                  <a:ea typeface="Calibri" panose="020F0502020204030204" pitchFamily="34" charset="0"/>
                  <a:cs typeface="Times New Roman" panose="02020603050405020304" pitchFamily="18" charset="0"/>
                </a:rPr>
                <a:t>p5</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272" name="Text Box 1104">
              <a:extLst>
                <a:ext uri="{FF2B5EF4-FFF2-40B4-BE49-F238E27FC236}">
                  <a16:creationId xmlns:a16="http://schemas.microsoft.com/office/drawing/2014/main" id="{9260B1E1-ACE0-B0BE-6310-184AB4F02967}"/>
                </a:ext>
              </a:extLst>
            </p:cNvPr>
            <p:cNvSpPr txBox="1"/>
            <p:nvPr/>
          </p:nvSpPr>
          <p:spPr>
            <a:xfrm>
              <a:off x="5500067" y="1392175"/>
              <a:ext cx="175140" cy="19907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r>
                <a:rPr lang="en-US" sz="1100" b="1" dirty="0">
                  <a:effectLst/>
                  <a:latin typeface="Calibri" panose="020F0502020204030204" pitchFamily="34" charset="0"/>
                  <a:ea typeface="Calibri" panose="020F0502020204030204" pitchFamily="34" charset="0"/>
                  <a:cs typeface="Times New Roman" panose="02020603050405020304" pitchFamily="18" charset="0"/>
                </a:rPr>
                <a:t>p6</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4" name="Content Placeholder 1">
            <a:extLst>
              <a:ext uri="{FF2B5EF4-FFF2-40B4-BE49-F238E27FC236}">
                <a16:creationId xmlns:a16="http://schemas.microsoft.com/office/drawing/2014/main" id="{83F2C654-C227-2DB6-31AF-B1ACE5518087}"/>
              </a:ext>
            </a:extLst>
          </p:cNvPr>
          <p:cNvSpPr>
            <a:spLocks noGrp="1"/>
          </p:cNvSpPr>
          <p:nvPr>
            <p:ph idx="1"/>
          </p:nvPr>
        </p:nvSpPr>
        <p:spPr>
          <a:xfrm>
            <a:off x="235511" y="4312555"/>
            <a:ext cx="8784976" cy="931231"/>
          </a:xfrm>
        </p:spPr>
        <p:txBody>
          <a:bodyPr/>
          <a:lstStyle/>
          <a:p>
            <a:pPr marL="0" indent="0">
              <a:buNone/>
            </a:pPr>
            <a:r>
              <a:rPr lang="en-US" b="1" dirty="0" err="1"/>
              <a:t>EcoCharge</a:t>
            </a:r>
            <a:r>
              <a:rPr lang="en-US" b="1" dirty="0"/>
              <a:t> implements a </a:t>
            </a:r>
            <a:r>
              <a:rPr lang="en-US" b="1" dirty="0">
                <a:solidFill>
                  <a:schemeClr val="accent2"/>
                </a:solidFill>
              </a:rPr>
              <a:t>Renewable Hoarding </a:t>
            </a:r>
            <a:r>
              <a:rPr lang="en-US" dirty="0"/>
              <a:t>algorithm that allows drivers (e.g., locally on the edge with </a:t>
            </a:r>
            <a:r>
              <a:rPr lang="en-US" dirty="0" err="1"/>
              <a:t>Carplay</a:t>
            </a:r>
            <a:r>
              <a:rPr lang="en-US" dirty="0"/>
              <a:t> or Android Auto) to find the </a:t>
            </a:r>
            <a:r>
              <a:rPr lang="en-US" b="1" dirty="0"/>
              <a:t>closest chargers with renewable </a:t>
            </a:r>
            <a:r>
              <a:rPr lang="en-US" dirty="0"/>
              <a:t>excess (energy that could neither be used otherwise nor stored)</a:t>
            </a:r>
          </a:p>
        </p:txBody>
      </p:sp>
    </p:spTree>
    <p:extLst>
      <p:ext uri="{BB962C8B-B14F-4D97-AF65-F5344CB8AC3E}">
        <p14:creationId xmlns:p14="http://schemas.microsoft.com/office/powerpoint/2010/main" val="4060229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un cloud Vector illustration on a transparent background. Premium quality  symbols. Vector Line Flat color icon for concept and graphic design.  4856778 Vector Art at Vecteezy">
            <a:extLst>
              <a:ext uri="{FF2B5EF4-FFF2-40B4-BE49-F238E27FC236}">
                <a16:creationId xmlns:a16="http://schemas.microsoft.com/office/drawing/2014/main" id="{D61F3F96-5B4A-4DA1-D3B4-BEB70A774AB9}"/>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273699" y="2492896"/>
            <a:ext cx="1481152" cy="1400181"/>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a:extLst>
              <a:ext uri="{FF2B5EF4-FFF2-40B4-BE49-F238E27FC236}">
                <a16:creationId xmlns:a16="http://schemas.microsoft.com/office/drawing/2014/main" id="{4FB2E4D4-1B9D-4C87-8EB5-33333C60EED6}"/>
              </a:ext>
            </a:extLst>
          </p:cNvPr>
          <p:cNvSpPr>
            <a:spLocks noGrp="1"/>
          </p:cNvSpPr>
          <p:nvPr>
            <p:ph idx="1"/>
          </p:nvPr>
        </p:nvSpPr>
        <p:spPr>
          <a:xfrm>
            <a:off x="251520" y="1196752"/>
            <a:ext cx="6336704" cy="5661248"/>
          </a:xfrm>
        </p:spPr>
        <p:txBody>
          <a:bodyPr/>
          <a:lstStyle/>
          <a:p>
            <a:r>
              <a:rPr lang="en-US" sz="2000" b="1" dirty="0" err="1"/>
              <a:t>Derouting</a:t>
            </a:r>
            <a:r>
              <a:rPr lang="en-US" sz="2000" b="1" dirty="0"/>
              <a:t> Cost (D): </a:t>
            </a:r>
            <a:r>
              <a:rPr lang="en-US" sz="2000" dirty="0"/>
              <a:t>The path distance needed from a starting point to target charger in terms of CO</a:t>
            </a:r>
            <a:r>
              <a:rPr lang="en-US" sz="2000" baseline="-25000" dirty="0"/>
              <a:t>2</a:t>
            </a:r>
            <a:r>
              <a:rPr lang="en-US" sz="2000" dirty="0"/>
              <a:t> emissions. Estimated traffic is considered</a:t>
            </a:r>
          </a:p>
          <a:p>
            <a:pPr lvl="1"/>
            <a:r>
              <a:rPr lang="en-US" sz="1800" b="1" dirty="0"/>
              <a:t>Google/Waze Traffic </a:t>
            </a:r>
            <a:r>
              <a:rPr lang="en-US" sz="1800" b="1" dirty="0">
                <a:solidFill>
                  <a:srgbClr val="FF0000"/>
                </a:solidFill>
              </a:rPr>
              <a:t>Prediction</a:t>
            </a:r>
          </a:p>
          <a:p>
            <a:endParaRPr lang="en-US" sz="500" dirty="0"/>
          </a:p>
          <a:p>
            <a:r>
              <a:rPr lang="en-US" sz="2000" b="1" dirty="0"/>
              <a:t>Sustainable Charging Level (L)</a:t>
            </a:r>
            <a:r>
              <a:rPr lang="en-US" sz="2000" dirty="0"/>
              <a:t>: The available green power of a charger at a given time and location, considering the charging rate and weather conditions </a:t>
            </a:r>
          </a:p>
          <a:p>
            <a:pPr lvl="1"/>
            <a:r>
              <a:rPr lang="en-US" sz="1800" b="1" dirty="0"/>
              <a:t>Weather / </a:t>
            </a:r>
            <a:r>
              <a:rPr lang="en-US" sz="1800" b="1" dirty="0" err="1"/>
              <a:t>Windfinder</a:t>
            </a:r>
            <a:r>
              <a:rPr lang="en-US" sz="1800" b="1" dirty="0"/>
              <a:t> </a:t>
            </a:r>
            <a:r>
              <a:rPr lang="en-US" sz="1800" b="1" dirty="0">
                <a:solidFill>
                  <a:srgbClr val="FF0000"/>
                </a:solidFill>
              </a:rPr>
              <a:t>Prediction</a:t>
            </a:r>
            <a:r>
              <a:rPr lang="en-US" sz="1800" b="1" dirty="0"/>
              <a:t> </a:t>
            </a:r>
          </a:p>
          <a:p>
            <a:endParaRPr lang="en-US" sz="500" dirty="0"/>
          </a:p>
          <a:p>
            <a:r>
              <a:rPr lang="en-US" sz="2000" b="1" dirty="0"/>
              <a:t>Availability (A)</a:t>
            </a:r>
            <a:r>
              <a:rPr lang="en-US" sz="2000" dirty="0"/>
              <a:t>: Each EV charger’s availability is estimated using some third-party service, enabling the determination of real-time accessibility on a given time</a:t>
            </a:r>
          </a:p>
          <a:p>
            <a:pPr lvl="1"/>
            <a:r>
              <a:rPr lang="en-US" sz="1600" b="1" dirty="0"/>
              <a:t>Google Maps POI Busy timetables </a:t>
            </a:r>
            <a:r>
              <a:rPr lang="en-US" sz="1600" b="1" dirty="0">
                <a:solidFill>
                  <a:srgbClr val="FF0000"/>
                </a:solidFill>
              </a:rPr>
              <a:t>Prediction</a:t>
            </a:r>
          </a:p>
        </p:txBody>
      </p:sp>
      <p:sp>
        <p:nvSpPr>
          <p:cNvPr id="3" name="Title 2">
            <a:extLst>
              <a:ext uri="{FF2B5EF4-FFF2-40B4-BE49-F238E27FC236}">
                <a16:creationId xmlns:a16="http://schemas.microsoft.com/office/drawing/2014/main" id="{2FF92A80-9DCE-4B51-99BB-0A5E0FE8B816}"/>
              </a:ext>
            </a:extLst>
          </p:cNvPr>
          <p:cNvSpPr>
            <a:spLocks noGrp="1"/>
          </p:cNvSpPr>
          <p:nvPr>
            <p:ph type="title"/>
          </p:nvPr>
        </p:nvSpPr>
        <p:spPr/>
        <p:txBody>
          <a:bodyPr/>
          <a:lstStyle/>
          <a:p>
            <a:r>
              <a:rPr lang="en-US" dirty="0"/>
              <a:t>Estimated Components (ECs)</a:t>
            </a:r>
          </a:p>
        </p:txBody>
      </p:sp>
      <p:pic>
        <p:nvPicPr>
          <p:cNvPr id="8" name="Picture 7">
            <a:extLst>
              <a:ext uri="{FF2B5EF4-FFF2-40B4-BE49-F238E27FC236}">
                <a16:creationId xmlns:a16="http://schemas.microsoft.com/office/drawing/2014/main" id="{96B9F2E0-C929-2D0F-63BA-6DFC433846E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588224" y="4404085"/>
            <a:ext cx="2411760" cy="12930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28" name="Picture 4" descr="Display the Ideal Location &amp; Place Details - Google Maps Platform">
            <a:extLst>
              <a:ext uri="{FF2B5EF4-FFF2-40B4-BE49-F238E27FC236}">
                <a16:creationId xmlns:a16="http://schemas.microsoft.com/office/drawing/2014/main" id="{C24B1414-F82D-F9DE-2295-EA12EE0CAA6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922118" y="1282246"/>
            <a:ext cx="2165408" cy="10801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5923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F971C-375D-42EF-9FEF-CCE74AB8D2AF}"/>
              </a:ext>
            </a:extLst>
          </p:cNvPr>
          <p:cNvSpPr>
            <a:spLocks noGrp="1"/>
          </p:cNvSpPr>
          <p:nvPr>
            <p:ph type="title"/>
          </p:nvPr>
        </p:nvSpPr>
        <p:spPr>
          <a:xfrm>
            <a:off x="457200" y="272650"/>
            <a:ext cx="8186766" cy="636070"/>
          </a:xfrm>
        </p:spPr>
        <p:txBody>
          <a:bodyPr/>
          <a:lstStyle/>
          <a:p>
            <a:r>
              <a:rPr lang="en-US" dirty="0"/>
              <a:t>CO2 by </a:t>
            </a:r>
            <a:r>
              <a:rPr lang="el-GR" dirty="0"/>
              <a:t>Ι</a:t>
            </a:r>
            <a:r>
              <a:rPr lang="en-US" dirty="0"/>
              <a:t>CT</a:t>
            </a:r>
            <a:r>
              <a:rPr lang="el-GR" dirty="0"/>
              <a:t> </a:t>
            </a:r>
            <a:r>
              <a:rPr lang="en-US" dirty="0"/>
              <a:t>Sector</a:t>
            </a:r>
          </a:p>
        </p:txBody>
      </p:sp>
      <p:sp>
        <p:nvSpPr>
          <p:cNvPr id="10" name="CustomShape 2">
            <a:extLst>
              <a:ext uri="{FF2B5EF4-FFF2-40B4-BE49-F238E27FC236}">
                <a16:creationId xmlns:a16="http://schemas.microsoft.com/office/drawing/2014/main" id="{9B8299D3-88EB-48F8-92D0-76DB7B7F75D3}"/>
              </a:ext>
            </a:extLst>
          </p:cNvPr>
          <p:cNvSpPr/>
          <p:nvPr/>
        </p:nvSpPr>
        <p:spPr>
          <a:xfrm>
            <a:off x="519600" y="3668402"/>
            <a:ext cx="5303160" cy="2318760"/>
          </a:xfrm>
          <a:prstGeom prst="rect">
            <a:avLst/>
          </a:prstGeom>
          <a:noFill/>
          <a:ln>
            <a:noFill/>
          </a:ln>
          <a:effectLst/>
        </p:spPr>
        <p:txBody>
          <a:bodyPr/>
          <a:lstStyle/>
          <a:p>
            <a:endParaRPr lang="en-US"/>
          </a:p>
        </p:txBody>
      </p:sp>
      <p:sp>
        <p:nvSpPr>
          <p:cNvPr id="11" name="TextShape 3">
            <a:extLst>
              <a:ext uri="{FF2B5EF4-FFF2-40B4-BE49-F238E27FC236}">
                <a16:creationId xmlns:a16="http://schemas.microsoft.com/office/drawing/2014/main" id="{7F7A9CDC-924C-47E3-BE5C-72D5E5E710D6}"/>
              </a:ext>
            </a:extLst>
          </p:cNvPr>
          <p:cNvSpPr txBox="1"/>
          <p:nvPr/>
        </p:nvSpPr>
        <p:spPr>
          <a:xfrm>
            <a:off x="244643" y="1025932"/>
            <a:ext cx="8229240" cy="1195374"/>
          </a:xfrm>
          <a:prstGeom prst="rect">
            <a:avLst/>
          </a:prstGeom>
          <a:noFill/>
          <a:ln>
            <a:noFill/>
          </a:ln>
        </p:spPr>
        <p:txBody>
          <a:bodyPr>
            <a:noAutofit/>
          </a:bodyPr>
          <a:lstStyle/>
          <a:p>
            <a:pPr marL="343080" indent="-342720" fontAlgn="auto">
              <a:spcBef>
                <a:spcPts val="479"/>
              </a:spcBef>
              <a:spcAft>
                <a:spcPts val="0"/>
              </a:spcAft>
              <a:buClr>
                <a:srgbClr val="000000"/>
              </a:buClr>
              <a:buFont typeface="Arial"/>
              <a:buChar char="•"/>
            </a:pPr>
            <a:r>
              <a:rPr lang="en-US" sz="2800" b="0" spc="-1" dirty="0">
                <a:solidFill>
                  <a:srgbClr val="000000"/>
                </a:solidFill>
                <a:latin typeface="Arial"/>
              </a:rPr>
              <a:t>ICT contributes </a:t>
            </a:r>
            <a:r>
              <a:rPr lang="en-US" sz="2800" spc="-1" dirty="0">
                <a:solidFill>
                  <a:srgbClr val="FF0000"/>
                </a:solidFill>
                <a:latin typeface="Arial"/>
              </a:rPr>
              <a:t>~4% </a:t>
            </a:r>
            <a:r>
              <a:rPr lang="en-US" sz="2800" b="0" spc="-1" dirty="0">
                <a:solidFill>
                  <a:schemeClr val="tx1"/>
                </a:solidFill>
                <a:latin typeface="Arial"/>
              </a:rPr>
              <a:t>(streaming, cloud) </a:t>
            </a:r>
            <a:r>
              <a:rPr lang="en-US" sz="2800" b="0" spc="-1" dirty="0">
                <a:solidFill>
                  <a:srgbClr val="000000"/>
                </a:solidFill>
                <a:latin typeface="Arial"/>
              </a:rPr>
              <a:t>of world CO</a:t>
            </a:r>
            <a:r>
              <a:rPr lang="en-US" sz="2800" b="0" spc="-1" baseline="-25000" dirty="0">
                <a:solidFill>
                  <a:srgbClr val="000000"/>
                </a:solidFill>
                <a:latin typeface="Arial"/>
              </a:rPr>
              <a:t>2</a:t>
            </a:r>
            <a:r>
              <a:rPr lang="en-US" sz="2800" b="0" spc="-1" dirty="0">
                <a:solidFill>
                  <a:srgbClr val="000000"/>
                </a:solidFill>
                <a:latin typeface="Arial"/>
              </a:rPr>
              <a:t> emissions and this will increase to </a:t>
            </a:r>
            <a:r>
              <a:rPr lang="en-US" sz="2800" spc="-1" dirty="0">
                <a:solidFill>
                  <a:srgbClr val="FF0000"/>
                </a:solidFill>
                <a:latin typeface="Arial"/>
              </a:rPr>
              <a:t>8%</a:t>
            </a:r>
            <a:r>
              <a:rPr lang="en-US" sz="2800" spc="-1" dirty="0">
                <a:solidFill>
                  <a:srgbClr val="000000"/>
                </a:solidFill>
                <a:latin typeface="Arial"/>
              </a:rPr>
              <a:t> </a:t>
            </a:r>
            <a:r>
              <a:rPr lang="en-US" sz="2800" b="0" spc="-1" dirty="0">
                <a:solidFill>
                  <a:srgbClr val="000000"/>
                </a:solidFill>
                <a:latin typeface="Arial"/>
              </a:rPr>
              <a:t>by 2025 (AI, blockchain)!</a:t>
            </a:r>
            <a:endParaRPr lang="en-US" sz="2800" b="0" spc="-1" dirty="0">
              <a:solidFill>
                <a:srgbClr val="000000"/>
              </a:solidFill>
              <a:latin typeface="Calibri"/>
            </a:endParaRPr>
          </a:p>
        </p:txBody>
      </p:sp>
      <p:sp>
        <p:nvSpPr>
          <p:cNvPr id="12" name="TextShape 5">
            <a:extLst>
              <a:ext uri="{FF2B5EF4-FFF2-40B4-BE49-F238E27FC236}">
                <a16:creationId xmlns:a16="http://schemas.microsoft.com/office/drawing/2014/main" id="{EA404BDA-F8AC-41A3-9705-98B3B5F4FE01}"/>
              </a:ext>
            </a:extLst>
          </p:cNvPr>
          <p:cNvSpPr txBox="1"/>
          <p:nvPr/>
        </p:nvSpPr>
        <p:spPr>
          <a:xfrm>
            <a:off x="4359263" y="2233749"/>
            <a:ext cx="4578697" cy="3048467"/>
          </a:xfrm>
          <a:prstGeom prst="rect">
            <a:avLst/>
          </a:prstGeom>
          <a:noFill/>
          <a:ln>
            <a:noFill/>
          </a:ln>
        </p:spPr>
        <p:txBody>
          <a:bodyPr>
            <a:noAutofit/>
          </a:bodyPr>
          <a:lstStyle/>
          <a:p>
            <a:pPr marL="343080" indent="-342720" fontAlgn="auto">
              <a:spcBef>
                <a:spcPts val="479"/>
              </a:spcBef>
              <a:spcAft>
                <a:spcPts val="0"/>
              </a:spcAft>
              <a:buClr>
                <a:srgbClr val="000000"/>
              </a:buClr>
              <a:buFont typeface="Arial"/>
              <a:buChar char="→"/>
            </a:pPr>
            <a:r>
              <a:rPr lang="en-US" sz="2800" b="0" spc="-1" dirty="0">
                <a:solidFill>
                  <a:prstClr val="black"/>
                </a:solidFill>
                <a:latin typeface="Arial" panose="020B0604020202020204" pitchFamily="34" charset="0"/>
                <a:cs typeface="Arial" panose="020B0604020202020204" pitchFamily="34" charset="0"/>
              </a:rPr>
              <a:t> By 2040, that number could reach</a:t>
            </a:r>
            <a:r>
              <a:rPr lang="en-US" sz="2800" spc="-1" dirty="0">
                <a:solidFill>
                  <a:srgbClr val="FF0000"/>
                </a:solidFill>
                <a:latin typeface="Arial" panose="020B0604020202020204" pitchFamily="34" charset="0"/>
                <a:cs typeface="Arial" panose="020B0604020202020204" pitchFamily="34" charset="0"/>
              </a:rPr>
              <a:t> 14% percent</a:t>
            </a:r>
            <a:r>
              <a:rPr lang="en-US" sz="2800" b="0" spc="-1" dirty="0">
                <a:solidFill>
                  <a:prstClr val="black"/>
                </a:solidFill>
                <a:latin typeface="Arial" panose="020B0604020202020204" pitchFamily="34" charset="0"/>
                <a:cs typeface="Arial" panose="020B0604020202020204" pitchFamily="34" charset="0"/>
              </a:rPr>
              <a:t>—almost as much carbon as that emitted by air, land, and sea transport combined.</a:t>
            </a:r>
          </a:p>
          <a:p>
            <a:pPr marL="800280" lvl="1" indent="-342720" fontAlgn="auto">
              <a:spcBef>
                <a:spcPts val="479"/>
              </a:spcBef>
              <a:spcAft>
                <a:spcPts val="0"/>
              </a:spcAft>
              <a:buClr>
                <a:srgbClr val="000000"/>
              </a:buClr>
              <a:buFont typeface="Arial"/>
              <a:buChar char="→"/>
            </a:pPr>
            <a:r>
              <a:rPr lang="en-US" sz="2800" b="0" spc="-1" dirty="0">
                <a:solidFill>
                  <a:prstClr val="black"/>
                </a:solidFill>
                <a:latin typeface="Arial" panose="020B0604020202020204" pitchFamily="34" charset="0"/>
                <a:cs typeface="Arial" panose="020B0604020202020204" pitchFamily="34" charset="0"/>
                <a:hlinkClick r:id="rId3"/>
              </a:rPr>
              <a:t>https://spectrum.ieee.org/green-software</a:t>
            </a:r>
            <a:endParaRPr lang="en-US" sz="2800" b="0" spc="-1" dirty="0">
              <a:solidFill>
                <a:prstClr val="black"/>
              </a:solidFill>
              <a:latin typeface="Arial" panose="020B0604020202020204" pitchFamily="34" charset="0"/>
              <a:cs typeface="Arial" panose="020B0604020202020204" pitchFamily="34" charset="0"/>
            </a:endParaRPr>
          </a:p>
          <a:p>
            <a:pPr marL="800280" lvl="1" indent="-342720" fontAlgn="auto">
              <a:spcBef>
                <a:spcPts val="479"/>
              </a:spcBef>
              <a:spcAft>
                <a:spcPts val="0"/>
              </a:spcAft>
              <a:buClr>
                <a:srgbClr val="000000"/>
              </a:buClr>
              <a:buFont typeface="Arial"/>
              <a:buChar char="→"/>
            </a:pPr>
            <a:endParaRPr lang="en-US" sz="2800" b="0" spc="-1" dirty="0">
              <a:solidFill>
                <a:prstClr val="black"/>
              </a:solidFill>
              <a:latin typeface="Arial" panose="020B0604020202020204" pitchFamily="34" charset="0"/>
              <a:cs typeface="Arial" panose="020B0604020202020204" pitchFamily="34" charset="0"/>
            </a:endParaRPr>
          </a:p>
          <a:p>
            <a:pPr marL="343080" indent="-342720" fontAlgn="auto">
              <a:spcBef>
                <a:spcPts val="479"/>
              </a:spcBef>
              <a:spcAft>
                <a:spcPts val="0"/>
              </a:spcAft>
              <a:buClr>
                <a:srgbClr val="000000"/>
              </a:buClr>
              <a:buFont typeface="Arial"/>
              <a:buChar char="→"/>
            </a:pPr>
            <a:endParaRPr lang="en-US" sz="2800" b="0" spc="-1" dirty="0">
              <a:solidFill>
                <a:prstClr val="black"/>
              </a:solidFill>
              <a:latin typeface="Arial" panose="020B0604020202020204" pitchFamily="34" charset="0"/>
              <a:cs typeface="Arial" panose="020B0604020202020204" pitchFamily="34" charset="0"/>
            </a:endParaRPr>
          </a:p>
          <a:p>
            <a:pPr marL="343080" indent="-342720" fontAlgn="auto">
              <a:spcBef>
                <a:spcPts val="479"/>
              </a:spcBef>
              <a:spcAft>
                <a:spcPts val="0"/>
              </a:spcAft>
              <a:buClr>
                <a:srgbClr val="000000"/>
              </a:buClr>
              <a:buFont typeface="Arial"/>
              <a:buChar char="→"/>
            </a:pPr>
            <a:endParaRPr lang="en-US" sz="2800" b="0" spc="-1" dirty="0">
              <a:solidFill>
                <a:prstClr val="black"/>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9A4F044D-6CF7-42EB-AB82-911D14E7D0A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9600" y="2303611"/>
            <a:ext cx="3696023" cy="3688915"/>
          </a:xfrm>
          <a:prstGeom prst="rect">
            <a:avLst/>
          </a:prstGeom>
        </p:spPr>
      </p:pic>
      <p:cxnSp>
        <p:nvCxnSpPr>
          <p:cNvPr id="14" name="Straight Connector 13">
            <a:extLst>
              <a:ext uri="{FF2B5EF4-FFF2-40B4-BE49-F238E27FC236}">
                <a16:creationId xmlns:a16="http://schemas.microsoft.com/office/drawing/2014/main" id="{13FFE9CE-FA61-4FB1-9A51-8F35B39475CA}"/>
              </a:ext>
            </a:extLst>
          </p:cNvPr>
          <p:cNvCxnSpPr/>
          <p:nvPr/>
        </p:nvCxnSpPr>
        <p:spPr>
          <a:xfrm flipV="1">
            <a:off x="206040" y="3074774"/>
            <a:ext cx="4380271" cy="1858296"/>
          </a:xfrm>
          <a:prstGeom prst="line">
            <a:avLst/>
          </a:prstGeom>
          <a:noFill/>
          <a:ln w="9525" cap="flat" cmpd="sng" algn="ctr">
            <a:solidFill>
              <a:srgbClr val="FF0000"/>
            </a:solidFill>
            <a:prstDash val="solid"/>
            <a:miter/>
          </a:ln>
          <a:effectLst/>
        </p:spPr>
      </p:cxnSp>
      <p:sp>
        <p:nvSpPr>
          <p:cNvPr id="15" name="TextBox 14">
            <a:extLst>
              <a:ext uri="{FF2B5EF4-FFF2-40B4-BE49-F238E27FC236}">
                <a16:creationId xmlns:a16="http://schemas.microsoft.com/office/drawing/2014/main" id="{FE20E6FA-132E-474A-B470-E4DC20D71EA9}"/>
              </a:ext>
            </a:extLst>
          </p:cNvPr>
          <p:cNvSpPr txBox="1"/>
          <p:nvPr/>
        </p:nvSpPr>
        <p:spPr>
          <a:xfrm>
            <a:off x="206040" y="4148068"/>
            <a:ext cx="1312606" cy="369332"/>
          </a:xfrm>
          <a:prstGeom prst="rect">
            <a:avLst/>
          </a:prstGeom>
          <a:noFill/>
        </p:spPr>
        <p:txBody>
          <a:bodyPr wrap="square" rtlCol="0">
            <a:spAutoFit/>
          </a:bodyPr>
          <a:lstStyle/>
          <a:p>
            <a:pPr fontAlgn="auto">
              <a:spcBef>
                <a:spcPts val="0"/>
              </a:spcBef>
              <a:spcAft>
                <a:spcPts val="0"/>
              </a:spcAft>
            </a:pPr>
            <a:r>
              <a:rPr lang="en-US" sz="1800" dirty="0">
                <a:solidFill>
                  <a:srgbClr val="FF0000"/>
                </a:solidFill>
                <a:latin typeface="Arial"/>
              </a:rPr>
              <a:t>55% use</a:t>
            </a:r>
          </a:p>
        </p:txBody>
      </p:sp>
      <p:sp>
        <p:nvSpPr>
          <p:cNvPr id="16" name="TextBox 15">
            <a:extLst>
              <a:ext uri="{FF2B5EF4-FFF2-40B4-BE49-F238E27FC236}">
                <a16:creationId xmlns:a16="http://schemas.microsoft.com/office/drawing/2014/main" id="{A4E24B3B-B7C7-4011-8AF0-5B7911CD9075}"/>
              </a:ext>
            </a:extLst>
          </p:cNvPr>
          <p:cNvSpPr txBox="1"/>
          <p:nvPr/>
        </p:nvSpPr>
        <p:spPr>
          <a:xfrm>
            <a:off x="375960" y="5015375"/>
            <a:ext cx="1880106" cy="646331"/>
          </a:xfrm>
          <a:prstGeom prst="rect">
            <a:avLst/>
          </a:prstGeom>
          <a:noFill/>
        </p:spPr>
        <p:txBody>
          <a:bodyPr wrap="square" rtlCol="0">
            <a:spAutoFit/>
          </a:bodyPr>
          <a:lstStyle/>
          <a:p>
            <a:pPr fontAlgn="auto">
              <a:spcBef>
                <a:spcPts val="0"/>
              </a:spcBef>
              <a:spcAft>
                <a:spcPts val="0"/>
              </a:spcAft>
            </a:pPr>
            <a:r>
              <a:rPr lang="en-US" sz="1800" dirty="0">
                <a:solidFill>
                  <a:srgbClr val="FF0000"/>
                </a:solidFill>
                <a:latin typeface="Arial"/>
              </a:rPr>
              <a:t>45% manufacturing</a:t>
            </a:r>
          </a:p>
        </p:txBody>
      </p:sp>
      <p:sp>
        <p:nvSpPr>
          <p:cNvPr id="4" name="TextBox 3">
            <a:extLst>
              <a:ext uri="{FF2B5EF4-FFF2-40B4-BE49-F238E27FC236}">
                <a16:creationId xmlns:a16="http://schemas.microsoft.com/office/drawing/2014/main" id="{13103742-FF7D-B2CD-863C-2ACA5B74A179}"/>
              </a:ext>
            </a:extLst>
          </p:cNvPr>
          <p:cNvSpPr txBox="1"/>
          <p:nvPr/>
        </p:nvSpPr>
        <p:spPr bwMode="auto">
          <a:xfrm>
            <a:off x="1029975" y="5965224"/>
            <a:ext cx="2452181" cy="369332"/>
          </a:xfrm>
          <a:prstGeom prst="rect">
            <a:avLst/>
          </a:prstGeom>
          <a:noFill/>
          <a:ln>
            <a:noFill/>
          </a:ln>
          <a:extLst>
            <a:ext uri="{FAA26D3D-D897-4be2-8F04-BA451C77F1D7}">
              <ma14:placeholderFlag xmlns:ma14="http://schemas.microsoft.com/office/mac/drawingml/2011/main" xmlns="" val="1"/>
            </a:ext>
          </a:extLst>
        </p:spPr>
        <p:txBody>
          <a:bodyPr wrap="square">
            <a:spAutoFit/>
          </a:bodyPr>
          <a:lstStyle/>
          <a:p>
            <a:r>
              <a:rPr lang="en-CY" sz="1800" b="0" dirty="0"/>
              <a:t>https://www.dw.com/</a:t>
            </a:r>
          </a:p>
        </p:txBody>
      </p:sp>
    </p:spTree>
    <p:extLst>
      <p:ext uri="{BB962C8B-B14F-4D97-AF65-F5344CB8AC3E}">
        <p14:creationId xmlns:p14="http://schemas.microsoft.com/office/powerpoint/2010/main" val="4142253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allAtOnce"/>
      <p:bldP spid="15" grpId="0"/>
      <p:bldP spid="16" grpId="0"/>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880C00E-C80F-47A1-B483-00895A3EDBB1}"/>
              </a:ext>
            </a:extLst>
          </p:cNvPr>
          <p:cNvSpPr>
            <a:spLocks noGrp="1"/>
          </p:cNvSpPr>
          <p:nvPr>
            <p:ph idx="1"/>
          </p:nvPr>
        </p:nvSpPr>
        <p:spPr>
          <a:xfrm>
            <a:off x="251520" y="1044912"/>
            <a:ext cx="8712968" cy="5401270"/>
          </a:xfrm>
        </p:spPr>
        <p:txBody>
          <a:bodyPr/>
          <a:lstStyle/>
          <a:p>
            <a:r>
              <a:rPr lang="en-US" sz="2000" b="1" dirty="0" err="1"/>
              <a:t>CkNN</a:t>
            </a:r>
            <a:r>
              <a:rPr lang="en-US" sz="2000" b="1" dirty="0"/>
              <a:t>-EC: Continuous </a:t>
            </a:r>
            <a:r>
              <a:rPr lang="en-US" sz="2000" b="1" dirty="0" err="1"/>
              <a:t>kNN</a:t>
            </a:r>
            <a:r>
              <a:rPr lang="en-US" sz="2000" b="1" dirty="0"/>
              <a:t> with Estimated Components</a:t>
            </a:r>
            <a:r>
              <a:rPr lang="en-US" sz="2000" dirty="0"/>
              <a:t> (i.e., Predictions). For each component we have </a:t>
            </a:r>
            <a:r>
              <a:rPr lang="en-US" sz="2000" b="1" dirty="0"/>
              <a:t>lower </a:t>
            </a:r>
            <a:r>
              <a:rPr lang="en-US" sz="2000" dirty="0"/>
              <a:t>and </a:t>
            </a:r>
            <a:r>
              <a:rPr lang="en-US" sz="2000" b="1" dirty="0"/>
              <a:t>upper</a:t>
            </a:r>
            <a:r>
              <a:rPr lang="en-US" sz="2000" dirty="0"/>
              <a:t> bounds.</a:t>
            </a:r>
          </a:p>
          <a:p>
            <a:r>
              <a:rPr lang="en-US" sz="2000" b="1" dirty="0"/>
              <a:t>Filtering Phase:</a:t>
            </a:r>
            <a:r>
              <a:rPr lang="en-US" sz="2000" dirty="0"/>
              <a:t> ensures that only the k most suitable chargers are considered </a:t>
            </a:r>
            <a:r>
              <a:rPr lang="en-US" sz="2000" dirty="0">
                <a:solidFill>
                  <a:srgbClr val="FF0000"/>
                </a:solidFill>
              </a:rPr>
              <a:t>in segments (~5KM)</a:t>
            </a:r>
            <a:endParaRPr lang="en-US" sz="2000" b="1" dirty="0"/>
          </a:p>
          <a:p>
            <a:endParaRPr lang="en-US" sz="2000" b="1" dirty="0"/>
          </a:p>
          <a:p>
            <a:endParaRPr lang="en-US" sz="2000" b="1" dirty="0"/>
          </a:p>
          <a:p>
            <a:pPr marL="0" indent="0">
              <a:buNone/>
            </a:pPr>
            <a:endParaRPr lang="en-US" sz="1600" dirty="0"/>
          </a:p>
          <a:p>
            <a:r>
              <a:rPr lang="en-US" sz="2000" b="1" dirty="0"/>
              <a:t>Refinement Phase: </a:t>
            </a:r>
            <a:r>
              <a:rPr lang="en-US" sz="2000" dirty="0"/>
              <a:t>utilizes an intersection of the minimum and maximum interval values of Sustainability Score SC. (tight bound)</a:t>
            </a:r>
          </a:p>
        </p:txBody>
      </p:sp>
      <p:sp>
        <p:nvSpPr>
          <p:cNvPr id="3" name="Title 2">
            <a:extLst>
              <a:ext uri="{FF2B5EF4-FFF2-40B4-BE49-F238E27FC236}">
                <a16:creationId xmlns:a16="http://schemas.microsoft.com/office/drawing/2014/main" id="{63F4CBBE-F175-451F-8487-8E3A38D5D924}"/>
              </a:ext>
            </a:extLst>
          </p:cNvPr>
          <p:cNvSpPr>
            <a:spLocks noGrp="1"/>
          </p:cNvSpPr>
          <p:nvPr>
            <p:ph type="title"/>
          </p:nvPr>
        </p:nvSpPr>
        <p:spPr>
          <a:xfrm>
            <a:off x="251520" y="274638"/>
            <a:ext cx="8712968" cy="633412"/>
          </a:xfrm>
        </p:spPr>
        <p:txBody>
          <a:bodyPr/>
          <a:lstStyle/>
          <a:p>
            <a:r>
              <a:rPr lang="en-US" dirty="0" err="1"/>
              <a:t>EcoCharge</a:t>
            </a:r>
            <a:r>
              <a:rPr lang="en-US" dirty="0"/>
              <a:t> Algorithm</a:t>
            </a:r>
          </a:p>
        </p:txBody>
      </p:sp>
      <p:grpSp>
        <p:nvGrpSpPr>
          <p:cNvPr id="48" name="Group 47">
            <a:extLst>
              <a:ext uri="{FF2B5EF4-FFF2-40B4-BE49-F238E27FC236}">
                <a16:creationId xmlns:a16="http://schemas.microsoft.com/office/drawing/2014/main" id="{46540B8B-6286-7320-C931-BEAE5EF1A97A}"/>
              </a:ext>
            </a:extLst>
          </p:cNvPr>
          <p:cNvGrpSpPr/>
          <p:nvPr/>
        </p:nvGrpSpPr>
        <p:grpSpPr>
          <a:xfrm>
            <a:off x="1179973" y="4088693"/>
            <a:ext cx="6199879" cy="1088772"/>
            <a:chOff x="1246230" y="3617415"/>
            <a:chExt cx="5541607" cy="2029334"/>
          </a:xfrm>
        </p:grpSpPr>
        <p:pic>
          <p:nvPicPr>
            <p:cNvPr id="26" name="Picture 4" descr="10,775 Wavy Road Images, Stock Photos, 3D objects, &amp; Vectors | Shutterstock">
              <a:extLst>
                <a:ext uri="{FF2B5EF4-FFF2-40B4-BE49-F238E27FC236}">
                  <a16:creationId xmlns:a16="http://schemas.microsoft.com/office/drawing/2014/main" id="{29D61A6C-EF1F-4364-AE2D-E14F1067D285}"/>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1255790" y="4028160"/>
              <a:ext cx="5472608" cy="115212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A424216F-2CBC-4B7D-B47D-0E7B973579A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0800000">
              <a:off x="3344023" y="4791665"/>
              <a:ext cx="936104" cy="494117"/>
            </a:xfrm>
            <a:prstGeom prst="rect">
              <a:avLst/>
            </a:prstGeom>
          </p:spPr>
        </p:pic>
        <p:pic>
          <p:nvPicPr>
            <p:cNvPr id="28" name="Picture 27">
              <a:extLst>
                <a:ext uri="{FF2B5EF4-FFF2-40B4-BE49-F238E27FC236}">
                  <a16:creationId xmlns:a16="http://schemas.microsoft.com/office/drawing/2014/main" id="{F4E74123-5839-447C-8A67-E4A2A9E13FD0}"/>
                </a:ext>
              </a:extLst>
            </p:cNvPr>
            <p:cNvPicPr/>
            <p:nvPr/>
          </p:nvPicPr>
          <p:blipFill>
            <a:blip r:embed="rId5" cstate="screen">
              <a:extLst>
                <a:ext uri="{28A0092B-C50C-407E-A947-70E740481C1C}">
                  <a14:useLocalDpi xmlns:a14="http://schemas.microsoft.com/office/drawing/2010/main"/>
                </a:ext>
              </a:extLst>
            </a:blip>
            <a:srcRect/>
            <a:stretch>
              <a:fillRect/>
            </a:stretch>
          </p:blipFill>
          <p:spPr bwMode="auto">
            <a:xfrm>
              <a:off x="1292493" y="4227473"/>
              <a:ext cx="521335" cy="521335"/>
            </a:xfrm>
            <a:prstGeom prst="rect">
              <a:avLst/>
            </a:prstGeom>
            <a:noFill/>
            <a:ln>
              <a:noFill/>
            </a:ln>
          </p:spPr>
        </p:pic>
        <p:pic>
          <p:nvPicPr>
            <p:cNvPr id="29" name="Picture 28">
              <a:extLst>
                <a:ext uri="{FF2B5EF4-FFF2-40B4-BE49-F238E27FC236}">
                  <a16:creationId xmlns:a16="http://schemas.microsoft.com/office/drawing/2014/main" id="{1D636365-E24B-4BBB-AEB6-B732739596EB}"/>
                </a:ext>
              </a:extLst>
            </p:cNvPr>
            <p:cNvPicPr/>
            <p:nvPr/>
          </p:nvPicPr>
          <p:blipFill>
            <a:blip r:embed="rId5" cstate="screen">
              <a:extLst>
                <a:ext uri="{28A0092B-C50C-407E-A947-70E740481C1C}">
                  <a14:useLocalDpi xmlns:a14="http://schemas.microsoft.com/office/drawing/2010/main"/>
                </a:ext>
              </a:extLst>
            </a:blip>
            <a:srcRect/>
            <a:stretch>
              <a:fillRect/>
            </a:stretch>
          </p:blipFill>
          <p:spPr bwMode="auto">
            <a:xfrm>
              <a:off x="2682390" y="4725928"/>
              <a:ext cx="521335" cy="521335"/>
            </a:xfrm>
            <a:prstGeom prst="rect">
              <a:avLst/>
            </a:prstGeom>
            <a:noFill/>
            <a:ln>
              <a:noFill/>
            </a:ln>
          </p:spPr>
        </p:pic>
        <p:pic>
          <p:nvPicPr>
            <p:cNvPr id="30" name="Picture 29">
              <a:extLst>
                <a:ext uri="{FF2B5EF4-FFF2-40B4-BE49-F238E27FC236}">
                  <a16:creationId xmlns:a16="http://schemas.microsoft.com/office/drawing/2014/main" id="{A396AC4D-6157-4A43-9651-2F125EC7BB51}"/>
                </a:ext>
              </a:extLst>
            </p:cNvPr>
            <p:cNvPicPr/>
            <p:nvPr/>
          </p:nvPicPr>
          <p:blipFill>
            <a:blip r:embed="rId5" cstate="screen">
              <a:extLst>
                <a:ext uri="{28A0092B-C50C-407E-A947-70E740481C1C}">
                  <a14:useLocalDpi xmlns:a14="http://schemas.microsoft.com/office/drawing/2010/main"/>
                </a:ext>
              </a:extLst>
            </a:blip>
            <a:srcRect/>
            <a:stretch>
              <a:fillRect/>
            </a:stretch>
          </p:blipFill>
          <p:spPr bwMode="auto">
            <a:xfrm>
              <a:off x="3767329" y="4218985"/>
              <a:ext cx="521335" cy="521335"/>
            </a:xfrm>
            <a:prstGeom prst="rect">
              <a:avLst/>
            </a:prstGeom>
            <a:noFill/>
            <a:ln>
              <a:noFill/>
            </a:ln>
          </p:spPr>
        </p:pic>
        <p:pic>
          <p:nvPicPr>
            <p:cNvPr id="31" name="Picture 30">
              <a:extLst>
                <a:ext uri="{FF2B5EF4-FFF2-40B4-BE49-F238E27FC236}">
                  <a16:creationId xmlns:a16="http://schemas.microsoft.com/office/drawing/2014/main" id="{87884A69-F7E0-4671-AF3A-B024296E38E6}"/>
                </a:ext>
              </a:extLst>
            </p:cNvPr>
            <p:cNvPicPr/>
            <p:nvPr/>
          </p:nvPicPr>
          <p:blipFill>
            <a:blip r:embed="rId5" cstate="screen">
              <a:extLst>
                <a:ext uri="{28A0092B-C50C-407E-A947-70E740481C1C}">
                  <a14:useLocalDpi xmlns:a14="http://schemas.microsoft.com/office/drawing/2010/main"/>
                </a:ext>
              </a:extLst>
            </a:blip>
            <a:srcRect/>
            <a:stretch>
              <a:fillRect/>
            </a:stretch>
          </p:blipFill>
          <p:spPr bwMode="auto">
            <a:xfrm>
              <a:off x="4734645" y="4704436"/>
              <a:ext cx="521335" cy="521335"/>
            </a:xfrm>
            <a:prstGeom prst="rect">
              <a:avLst/>
            </a:prstGeom>
            <a:noFill/>
            <a:ln>
              <a:noFill/>
            </a:ln>
          </p:spPr>
        </p:pic>
        <p:pic>
          <p:nvPicPr>
            <p:cNvPr id="32" name="Picture 31">
              <a:extLst>
                <a:ext uri="{FF2B5EF4-FFF2-40B4-BE49-F238E27FC236}">
                  <a16:creationId xmlns:a16="http://schemas.microsoft.com/office/drawing/2014/main" id="{6E1FB16E-D3DE-481D-A03E-450AED35422A}"/>
                </a:ext>
              </a:extLst>
            </p:cNvPr>
            <p:cNvPicPr/>
            <p:nvPr/>
          </p:nvPicPr>
          <p:blipFill>
            <a:blip r:embed="rId5" cstate="screen">
              <a:extLst>
                <a:ext uri="{28A0092B-C50C-407E-A947-70E740481C1C}">
                  <a14:useLocalDpi xmlns:a14="http://schemas.microsoft.com/office/drawing/2010/main"/>
                </a:ext>
              </a:extLst>
            </a:blip>
            <a:srcRect/>
            <a:stretch>
              <a:fillRect/>
            </a:stretch>
          </p:blipFill>
          <p:spPr bwMode="auto">
            <a:xfrm>
              <a:off x="6242165" y="4270330"/>
              <a:ext cx="521335" cy="521335"/>
            </a:xfrm>
            <a:prstGeom prst="rect">
              <a:avLst/>
            </a:prstGeom>
            <a:noFill/>
            <a:ln>
              <a:noFill/>
            </a:ln>
          </p:spPr>
        </p:pic>
        <p:pic>
          <p:nvPicPr>
            <p:cNvPr id="33" name="Picture 32">
              <a:extLst>
                <a:ext uri="{FF2B5EF4-FFF2-40B4-BE49-F238E27FC236}">
                  <a16:creationId xmlns:a16="http://schemas.microsoft.com/office/drawing/2014/main" id="{3EFBF323-663C-479A-9E1B-4849B2E49B0D}"/>
                </a:ext>
              </a:extLst>
            </p:cNvPr>
            <p:cNvPicPr/>
            <p:nvPr/>
          </p:nvPicPr>
          <p:blipFill>
            <a:blip r:embed="rId5" cstate="screen">
              <a:extLst>
                <a:ext uri="{28A0092B-C50C-407E-A947-70E740481C1C}">
                  <a14:useLocalDpi xmlns:a14="http://schemas.microsoft.com/office/drawing/2010/main"/>
                </a:ext>
              </a:extLst>
            </a:blip>
            <a:srcRect/>
            <a:stretch>
              <a:fillRect/>
            </a:stretch>
          </p:blipFill>
          <p:spPr bwMode="auto">
            <a:xfrm>
              <a:off x="1726773" y="4002360"/>
              <a:ext cx="521335" cy="521335"/>
            </a:xfrm>
            <a:prstGeom prst="rect">
              <a:avLst/>
            </a:prstGeom>
            <a:noFill/>
            <a:ln>
              <a:noFill/>
            </a:ln>
          </p:spPr>
        </p:pic>
        <p:pic>
          <p:nvPicPr>
            <p:cNvPr id="34" name="Picture 33">
              <a:extLst>
                <a:ext uri="{FF2B5EF4-FFF2-40B4-BE49-F238E27FC236}">
                  <a16:creationId xmlns:a16="http://schemas.microsoft.com/office/drawing/2014/main" id="{6437B530-C1DD-4A4F-8373-4704952B9E0C}"/>
                </a:ext>
              </a:extLst>
            </p:cNvPr>
            <p:cNvPicPr/>
            <p:nvPr/>
          </p:nvPicPr>
          <p:blipFill>
            <a:blip r:embed="rId5" cstate="screen">
              <a:extLst>
                <a:ext uri="{28A0092B-C50C-407E-A947-70E740481C1C}">
                  <a14:useLocalDpi xmlns:a14="http://schemas.microsoft.com/office/drawing/2010/main"/>
                </a:ext>
              </a:extLst>
            </a:blip>
            <a:srcRect/>
            <a:stretch>
              <a:fillRect/>
            </a:stretch>
          </p:blipFill>
          <p:spPr bwMode="auto">
            <a:xfrm>
              <a:off x="5756290" y="3947419"/>
              <a:ext cx="521335" cy="521335"/>
            </a:xfrm>
            <a:prstGeom prst="rect">
              <a:avLst/>
            </a:prstGeom>
            <a:noFill/>
            <a:ln>
              <a:noFill/>
            </a:ln>
          </p:spPr>
        </p:pic>
        <p:pic>
          <p:nvPicPr>
            <p:cNvPr id="35" name="Picture 34">
              <a:extLst>
                <a:ext uri="{FF2B5EF4-FFF2-40B4-BE49-F238E27FC236}">
                  <a16:creationId xmlns:a16="http://schemas.microsoft.com/office/drawing/2014/main" id="{8C03182A-01E8-42DF-B6C2-8DCFCB910074}"/>
                </a:ext>
              </a:extLst>
            </p:cNvPr>
            <p:cNvPicPr>
              <a:picLocks noChangeAspect="1"/>
            </p:cNvPicPr>
            <p:nvPr/>
          </p:nvPicPr>
          <p:blipFill>
            <a:blip r:embed="rId6" cstate="screen">
              <a:extLst>
                <a:ext uri="{28A0092B-C50C-407E-A947-70E740481C1C}">
                  <a14:useLocalDpi xmlns:a14="http://schemas.microsoft.com/office/drawing/2010/main"/>
                </a:ext>
                <a:ext uri="{837473B0-CC2E-450A-ABE3-18F120FF3D39}">
                  <a1611:picAttrSrcUrl xmlns:a1611="http://schemas.microsoft.com/office/drawing/2016/11/main" r:id="rId7"/>
                </a:ext>
              </a:extLst>
            </a:blip>
            <a:stretch>
              <a:fillRect/>
            </a:stretch>
          </p:blipFill>
          <p:spPr>
            <a:xfrm>
              <a:off x="1246230" y="4366932"/>
              <a:ext cx="537609" cy="365126"/>
            </a:xfrm>
            <a:prstGeom prst="rect">
              <a:avLst/>
            </a:prstGeom>
          </p:spPr>
        </p:pic>
        <p:pic>
          <p:nvPicPr>
            <p:cNvPr id="36" name="Picture 35">
              <a:extLst>
                <a:ext uri="{FF2B5EF4-FFF2-40B4-BE49-F238E27FC236}">
                  <a16:creationId xmlns:a16="http://schemas.microsoft.com/office/drawing/2014/main" id="{DF2609A7-15CD-457C-A9A9-7CB8CD3A2886}"/>
                </a:ext>
              </a:extLst>
            </p:cNvPr>
            <p:cNvPicPr>
              <a:picLocks noChangeAspect="1"/>
            </p:cNvPicPr>
            <p:nvPr/>
          </p:nvPicPr>
          <p:blipFill>
            <a:blip r:embed="rId6" cstate="screen">
              <a:extLst>
                <a:ext uri="{28A0092B-C50C-407E-A947-70E740481C1C}">
                  <a14:useLocalDpi xmlns:a14="http://schemas.microsoft.com/office/drawing/2010/main"/>
                </a:ext>
                <a:ext uri="{837473B0-CC2E-450A-ABE3-18F120FF3D39}">
                  <a1611:picAttrSrcUrl xmlns:a1611="http://schemas.microsoft.com/office/drawing/2016/11/main" r:id="rId7"/>
                </a:ext>
              </a:extLst>
            </a:blip>
            <a:stretch>
              <a:fillRect/>
            </a:stretch>
          </p:blipFill>
          <p:spPr>
            <a:xfrm>
              <a:off x="1680510" y="4192057"/>
              <a:ext cx="537609" cy="365126"/>
            </a:xfrm>
            <a:prstGeom prst="rect">
              <a:avLst/>
            </a:prstGeom>
          </p:spPr>
        </p:pic>
        <p:pic>
          <p:nvPicPr>
            <p:cNvPr id="37" name="Picture 36">
              <a:extLst>
                <a:ext uri="{FF2B5EF4-FFF2-40B4-BE49-F238E27FC236}">
                  <a16:creationId xmlns:a16="http://schemas.microsoft.com/office/drawing/2014/main" id="{D960E9E3-18CC-4D01-928A-CE1613A9493E}"/>
                </a:ext>
              </a:extLst>
            </p:cNvPr>
            <p:cNvPicPr>
              <a:picLocks noChangeAspect="1"/>
            </p:cNvPicPr>
            <p:nvPr/>
          </p:nvPicPr>
          <p:blipFill>
            <a:blip r:embed="rId6" cstate="screen">
              <a:extLst>
                <a:ext uri="{28A0092B-C50C-407E-A947-70E740481C1C}">
                  <a14:useLocalDpi xmlns:a14="http://schemas.microsoft.com/office/drawing/2010/main"/>
                </a:ext>
                <a:ext uri="{837473B0-CC2E-450A-ABE3-18F120FF3D39}">
                  <a1611:picAttrSrcUrl xmlns:a1611="http://schemas.microsoft.com/office/drawing/2016/11/main" r:id="rId7"/>
                </a:ext>
              </a:extLst>
            </a:blip>
            <a:stretch>
              <a:fillRect/>
            </a:stretch>
          </p:blipFill>
          <p:spPr>
            <a:xfrm>
              <a:off x="5723573" y="4067729"/>
              <a:ext cx="537609" cy="365126"/>
            </a:xfrm>
            <a:prstGeom prst="rect">
              <a:avLst/>
            </a:prstGeom>
          </p:spPr>
        </p:pic>
        <p:pic>
          <p:nvPicPr>
            <p:cNvPr id="38" name="Picture 37">
              <a:extLst>
                <a:ext uri="{FF2B5EF4-FFF2-40B4-BE49-F238E27FC236}">
                  <a16:creationId xmlns:a16="http://schemas.microsoft.com/office/drawing/2014/main" id="{CB7E6571-6D0B-4197-9085-9FF313C736A4}"/>
                </a:ext>
              </a:extLst>
            </p:cNvPr>
            <p:cNvPicPr>
              <a:picLocks noChangeAspect="1"/>
            </p:cNvPicPr>
            <p:nvPr/>
          </p:nvPicPr>
          <p:blipFill>
            <a:blip r:embed="rId6" cstate="screen">
              <a:extLst>
                <a:ext uri="{28A0092B-C50C-407E-A947-70E740481C1C}">
                  <a14:useLocalDpi xmlns:a14="http://schemas.microsoft.com/office/drawing/2010/main"/>
                </a:ext>
                <a:ext uri="{837473B0-CC2E-450A-ABE3-18F120FF3D39}">
                  <a1611:picAttrSrcUrl xmlns:a1611="http://schemas.microsoft.com/office/drawing/2016/11/main" r:id="rId7"/>
                </a:ext>
              </a:extLst>
            </a:blip>
            <a:stretch>
              <a:fillRect/>
            </a:stretch>
          </p:blipFill>
          <p:spPr>
            <a:xfrm>
              <a:off x="6250228" y="4467799"/>
              <a:ext cx="537609" cy="365126"/>
            </a:xfrm>
            <a:prstGeom prst="rect">
              <a:avLst/>
            </a:prstGeom>
          </p:spPr>
        </p:pic>
        <p:pic>
          <p:nvPicPr>
            <p:cNvPr id="39" name="Picture 38">
              <a:extLst>
                <a:ext uri="{FF2B5EF4-FFF2-40B4-BE49-F238E27FC236}">
                  <a16:creationId xmlns:a16="http://schemas.microsoft.com/office/drawing/2014/main" id="{1D4A360C-65EC-4A7F-9031-EEE161D48230}"/>
                </a:ext>
              </a:extLst>
            </p:cNvPr>
            <p:cNvPicPr/>
            <p:nvPr/>
          </p:nvPicPr>
          <p:blipFill>
            <a:blip r:embed="rId5" cstate="screen">
              <a:extLst>
                <a:ext uri="{28A0092B-C50C-407E-A947-70E740481C1C}">
                  <a14:useLocalDpi xmlns:a14="http://schemas.microsoft.com/office/drawing/2010/main"/>
                </a:ext>
              </a:extLst>
            </a:blip>
            <a:srcRect/>
            <a:stretch>
              <a:fillRect/>
            </a:stretch>
          </p:blipFill>
          <p:spPr bwMode="auto">
            <a:xfrm>
              <a:off x="4688032" y="3866395"/>
              <a:ext cx="521335" cy="521335"/>
            </a:xfrm>
            <a:prstGeom prst="rect">
              <a:avLst/>
            </a:prstGeom>
            <a:noFill/>
            <a:ln>
              <a:noFill/>
            </a:ln>
          </p:spPr>
        </p:pic>
        <p:pic>
          <p:nvPicPr>
            <p:cNvPr id="22" name="Picture 21">
              <a:extLst>
                <a:ext uri="{FF2B5EF4-FFF2-40B4-BE49-F238E27FC236}">
                  <a16:creationId xmlns:a16="http://schemas.microsoft.com/office/drawing/2014/main" id="{C97C9077-C3C5-4C6A-9B8C-67D5AB858EE9}"/>
                </a:ext>
              </a:extLst>
            </p:cNvPr>
            <p:cNvPicPr>
              <a:picLocks noChangeAspect="1"/>
            </p:cNvPicPr>
            <p:nvPr/>
          </p:nvPicPr>
          <p:blipFill rotWithShape="1">
            <a:blip r:embed="rId8" cstate="hqprint">
              <a:extLst>
                <a:ext uri="{28A0092B-C50C-407E-A947-70E740481C1C}">
                  <a14:useLocalDpi xmlns:a14="http://schemas.microsoft.com/office/drawing/2010/main"/>
                </a:ext>
                <a:ext uri="{837473B0-CC2E-450A-ABE3-18F120FF3D39}">
                  <a1611:picAttrSrcUrl xmlns:a1611="http://schemas.microsoft.com/office/drawing/2016/11/main" r:id="rId9"/>
                </a:ext>
              </a:extLst>
            </a:blip>
            <a:srcRect/>
            <a:stretch/>
          </p:blipFill>
          <p:spPr>
            <a:xfrm>
              <a:off x="5102625" y="5102461"/>
              <a:ext cx="521335" cy="544288"/>
            </a:xfrm>
            <a:prstGeom prst="rect">
              <a:avLst/>
            </a:prstGeom>
          </p:spPr>
        </p:pic>
        <p:pic>
          <p:nvPicPr>
            <p:cNvPr id="43" name="Picture 42">
              <a:extLst>
                <a:ext uri="{FF2B5EF4-FFF2-40B4-BE49-F238E27FC236}">
                  <a16:creationId xmlns:a16="http://schemas.microsoft.com/office/drawing/2014/main" id="{3941E31B-B18C-4903-AD0B-6966ACC51615}"/>
                </a:ext>
              </a:extLst>
            </p:cNvPr>
            <p:cNvPicPr>
              <a:picLocks noChangeAspect="1"/>
            </p:cNvPicPr>
            <p:nvPr/>
          </p:nvPicPr>
          <p:blipFill rotWithShape="1">
            <a:blip r:embed="rId10" cstate="hqprint">
              <a:extLst>
                <a:ext uri="{28A0092B-C50C-407E-A947-70E740481C1C}">
                  <a14:useLocalDpi xmlns:a14="http://schemas.microsoft.com/office/drawing/2010/main"/>
                </a:ext>
                <a:ext uri="{837473B0-CC2E-450A-ABE3-18F120FF3D39}">
                  <a1611:picAttrSrcUrl xmlns:a1611="http://schemas.microsoft.com/office/drawing/2016/11/main" r:id="rId9"/>
                </a:ext>
              </a:extLst>
            </a:blip>
            <a:srcRect/>
            <a:stretch/>
          </p:blipFill>
          <p:spPr>
            <a:xfrm>
              <a:off x="2286283" y="5038054"/>
              <a:ext cx="511618" cy="544288"/>
            </a:xfrm>
            <a:prstGeom prst="rect">
              <a:avLst/>
            </a:prstGeom>
          </p:spPr>
        </p:pic>
        <p:pic>
          <p:nvPicPr>
            <p:cNvPr id="44" name="Picture 43">
              <a:extLst>
                <a:ext uri="{FF2B5EF4-FFF2-40B4-BE49-F238E27FC236}">
                  <a16:creationId xmlns:a16="http://schemas.microsoft.com/office/drawing/2014/main" id="{E4976337-5B77-4BD7-A304-BA5BC304284F}"/>
                </a:ext>
              </a:extLst>
            </p:cNvPr>
            <p:cNvPicPr>
              <a:picLocks noChangeAspect="1"/>
            </p:cNvPicPr>
            <p:nvPr/>
          </p:nvPicPr>
          <p:blipFill rotWithShape="1">
            <a:blip r:embed="rId11" cstate="hqprint">
              <a:extLst>
                <a:ext uri="{28A0092B-C50C-407E-A947-70E740481C1C}">
                  <a14:useLocalDpi xmlns:a14="http://schemas.microsoft.com/office/drawing/2010/main"/>
                </a:ext>
                <a:ext uri="{837473B0-CC2E-450A-ABE3-18F120FF3D39}">
                  <a1611:picAttrSrcUrl xmlns:a1611="http://schemas.microsoft.com/office/drawing/2016/11/main" r:id="rId9"/>
                </a:ext>
              </a:extLst>
            </a:blip>
            <a:srcRect/>
            <a:stretch/>
          </p:blipFill>
          <p:spPr>
            <a:xfrm>
              <a:off x="5108550" y="3738344"/>
              <a:ext cx="527787" cy="544288"/>
            </a:xfrm>
            <a:prstGeom prst="rect">
              <a:avLst/>
            </a:prstGeom>
          </p:spPr>
        </p:pic>
        <p:pic>
          <p:nvPicPr>
            <p:cNvPr id="45" name="Picture 44">
              <a:extLst>
                <a:ext uri="{FF2B5EF4-FFF2-40B4-BE49-F238E27FC236}">
                  <a16:creationId xmlns:a16="http://schemas.microsoft.com/office/drawing/2014/main" id="{67A69532-B4BC-411D-B50E-C9F4BBF831E2}"/>
                </a:ext>
              </a:extLst>
            </p:cNvPr>
            <p:cNvPicPr>
              <a:picLocks noChangeAspect="1"/>
            </p:cNvPicPr>
            <p:nvPr/>
          </p:nvPicPr>
          <p:blipFill rotWithShape="1">
            <a:blip r:embed="rId12" cstate="hqprint">
              <a:extLst>
                <a:ext uri="{28A0092B-C50C-407E-A947-70E740481C1C}">
                  <a14:useLocalDpi xmlns:a14="http://schemas.microsoft.com/office/drawing/2010/main"/>
                </a:ext>
                <a:ext uri="{837473B0-CC2E-450A-ABE3-18F120FF3D39}">
                  <a1611:picAttrSrcUrl xmlns:a1611="http://schemas.microsoft.com/office/drawing/2016/11/main" r:id="rId9"/>
                </a:ext>
              </a:extLst>
            </a:blip>
            <a:srcRect/>
            <a:stretch/>
          </p:blipFill>
          <p:spPr>
            <a:xfrm>
              <a:off x="3701706" y="3617415"/>
              <a:ext cx="559356" cy="544287"/>
            </a:xfrm>
            <a:prstGeom prst="rect">
              <a:avLst/>
            </a:prstGeom>
          </p:spPr>
        </p:pic>
      </p:grpSp>
      <p:sp>
        <p:nvSpPr>
          <p:cNvPr id="5" name="TextBox 4">
            <a:extLst>
              <a:ext uri="{FF2B5EF4-FFF2-40B4-BE49-F238E27FC236}">
                <a16:creationId xmlns:a16="http://schemas.microsoft.com/office/drawing/2014/main" id="{78843484-ECDF-CF9A-9212-83FC92A62FD0}"/>
              </a:ext>
            </a:extLst>
          </p:cNvPr>
          <p:cNvSpPr txBox="1"/>
          <p:nvPr/>
        </p:nvSpPr>
        <p:spPr bwMode="auto">
          <a:xfrm>
            <a:off x="252383" y="5113271"/>
            <a:ext cx="8496081" cy="1231106"/>
          </a:xfrm>
          <a:prstGeom prst="rect">
            <a:avLst/>
          </a:prstGeom>
          <a:noFill/>
          <a:ln>
            <a:solidFill>
              <a:srgbClr val="00355E"/>
            </a:solidFill>
          </a:ln>
          <a:extLst>
            <a:ext uri="{FAA26D3D-D897-4be2-8F04-BA451C77F1D7}">
              <ma14:placeholderFlag xmlns:ma14="http://schemas.microsoft.com/office/mac/drawingml/2011/main" xmlns="" val="1"/>
            </a:ext>
          </a:extLst>
        </p:spPr>
        <p:txBody>
          <a:bodyPr wrap="square">
            <a:spAutoFit/>
          </a:bodyPr>
          <a:lstStyle/>
          <a:p>
            <a:r>
              <a:rPr lang="en-GB" sz="1400" b="1" i="0" dirty="0">
                <a:solidFill>
                  <a:srgbClr val="333333"/>
                </a:solidFill>
                <a:effectLst/>
                <a:latin typeface="Helvetica Neue" panose="02000503000000020004" pitchFamily="2" charset="0"/>
              </a:rPr>
              <a:t>Older group work on (A)</a:t>
            </a:r>
            <a:r>
              <a:rPr lang="en-GB" sz="1400" b="1" i="0" dirty="0" err="1">
                <a:solidFill>
                  <a:srgbClr val="333333"/>
                </a:solidFill>
                <a:effectLst/>
                <a:latin typeface="Helvetica Neue" panose="02000503000000020004" pitchFamily="2" charset="0"/>
              </a:rPr>
              <a:t>kNN</a:t>
            </a:r>
            <a:r>
              <a:rPr lang="en-GB" sz="1400" b="1" i="0" dirty="0">
                <a:solidFill>
                  <a:srgbClr val="333333"/>
                </a:solidFill>
                <a:effectLst/>
                <a:latin typeface="Helvetica Neue" panose="02000503000000020004" pitchFamily="2" charset="0"/>
              </a:rPr>
              <a:t> queries:</a:t>
            </a:r>
          </a:p>
          <a:p>
            <a:pPr marL="171450" indent="-171450">
              <a:buFont typeface="Arial" panose="020B0604020202020204" pitchFamily="34" charset="0"/>
              <a:buChar char="•"/>
            </a:pPr>
            <a:r>
              <a:rPr lang="en-GB" sz="1000" b="1" i="0" dirty="0">
                <a:solidFill>
                  <a:srgbClr val="333333"/>
                </a:solidFill>
                <a:effectLst/>
                <a:latin typeface="Helvetica Neue" panose="02000503000000020004" pitchFamily="2" charset="0"/>
              </a:rPr>
              <a:t>"</a:t>
            </a:r>
            <a:r>
              <a:rPr lang="en-GB" sz="1000" b="1" i="0" u="none" strike="noStrike" dirty="0">
                <a:solidFill>
                  <a:srgbClr val="428BCA"/>
                </a:solidFill>
                <a:effectLst/>
                <a:latin typeface="Helvetica Neue" panose="02000503000000020004" pitchFamily="2" charset="0"/>
                <a:hlinkClick r:id="rId13"/>
              </a:rPr>
              <a:t>Distributed In-Memory Processing of All k Nearest Neighbor Queries</a:t>
            </a:r>
            <a:r>
              <a:rPr lang="en-GB" sz="1000" b="1" i="0" dirty="0">
                <a:solidFill>
                  <a:srgbClr val="333333"/>
                </a:solidFill>
                <a:effectLst/>
                <a:latin typeface="Helvetica Neue" panose="02000503000000020004" pitchFamily="2" charset="0"/>
              </a:rPr>
              <a:t>"</a:t>
            </a:r>
            <a:r>
              <a:rPr lang="en-GB" sz="1000" b="0" i="0" dirty="0">
                <a:solidFill>
                  <a:srgbClr val="333333"/>
                </a:solidFill>
                <a:effectLst/>
                <a:latin typeface="Helvetica Neue" panose="02000503000000020004" pitchFamily="2" charset="0"/>
              </a:rPr>
              <a:t>, Georgios </a:t>
            </a:r>
            <a:r>
              <a:rPr lang="en-GB" sz="1000" b="0" i="0" dirty="0" err="1">
                <a:solidFill>
                  <a:srgbClr val="333333"/>
                </a:solidFill>
                <a:effectLst/>
                <a:latin typeface="Helvetica Neue" panose="02000503000000020004" pitchFamily="2" charset="0"/>
              </a:rPr>
              <a:t>Chatzimilioudis</a:t>
            </a:r>
            <a:r>
              <a:rPr lang="en-GB" sz="1000" b="0" i="0" dirty="0">
                <a:solidFill>
                  <a:srgbClr val="333333"/>
                </a:solidFill>
                <a:effectLst/>
                <a:latin typeface="Helvetica Neue" panose="02000503000000020004" pitchFamily="2" charset="0"/>
              </a:rPr>
              <a:t>, </a:t>
            </a:r>
            <a:r>
              <a:rPr lang="en-GB" sz="1000" b="0" i="0" dirty="0" err="1">
                <a:solidFill>
                  <a:srgbClr val="333333"/>
                </a:solidFill>
                <a:effectLst/>
                <a:latin typeface="Helvetica Neue" panose="02000503000000020004" pitchFamily="2" charset="0"/>
              </a:rPr>
              <a:t>Constantinos</a:t>
            </a:r>
            <a:r>
              <a:rPr lang="en-GB" sz="1000" b="0" i="0" dirty="0">
                <a:solidFill>
                  <a:srgbClr val="333333"/>
                </a:solidFill>
                <a:effectLst/>
                <a:latin typeface="Helvetica Neue" panose="02000503000000020004" pitchFamily="2" charset="0"/>
              </a:rPr>
              <a:t> Costa, Demetrios Zeinalipour-</a:t>
            </a:r>
            <a:r>
              <a:rPr lang="en-GB" sz="1000" b="0" i="0" dirty="0" err="1">
                <a:solidFill>
                  <a:srgbClr val="333333"/>
                </a:solidFill>
                <a:effectLst/>
                <a:latin typeface="Helvetica Neue" panose="02000503000000020004" pitchFamily="2" charset="0"/>
              </a:rPr>
              <a:t>Yazti</a:t>
            </a:r>
            <a:r>
              <a:rPr lang="en-GB" sz="1000" b="0" i="0" dirty="0">
                <a:solidFill>
                  <a:srgbClr val="333333"/>
                </a:solidFill>
                <a:effectLst/>
                <a:latin typeface="Helvetica Neue" panose="02000503000000020004" pitchFamily="2" charset="0"/>
              </a:rPr>
              <a:t>, Wang-Chien Lee and </a:t>
            </a:r>
            <a:r>
              <a:rPr lang="en-GB" sz="1000" b="0" i="0" dirty="0" err="1">
                <a:solidFill>
                  <a:srgbClr val="333333"/>
                </a:solidFill>
                <a:effectLst/>
                <a:latin typeface="Helvetica Neue" panose="02000503000000020004" pitchFamily="2" charset="0"/>
              </a:rPr>
              <a:t>Evaggelia</a:t>
            </a:r>
            <a:r>
              <a:rPr lang="en-GB" sz="1000" b="0" i="0" dirty="0">
                <a:solidFill>
                  <a:srgbClr val="333333"/>
                </a:solidFill>
                <a:effectLst/>
                <a:latin typeface="Helvetica Neue" panose="02000503000000020004" pitchFamily="2" charset="0"/>
              </a:rPr>
              <a:t> </a:t>
            </a:r>
            <a:r>
              <a:rPr lang="en-GB" sz="1000" b="0" i="0" dirty="0" err="1">
                <a:solidFill>
                  <a:srgbClr val="333333"/>
                </a:solidFill>
                <a:effectLst/>
                <a:latin typeface="Helvetica Neue" panose="02000503000000020004" pitchFamily="2" charset="0"/>
              </a:rPr>
              <a:t>Pitoura</a:t>
            </a:r>
            <a:r>
              <a:rPr lang="en-GB" sz="1000" b="0" i="0" dirty="0">
                <a:solidFill>
                  <a:srgbClr val="333333"/>
                </a:solidFill>
                <a:effectLst/>
                <a:latin typeface="Helvetica Neue" panose="02000503000000020004" pitchFamily="2" charset="0"/>
              </a:rPr>
              <a:t>, </a:t>
            </a:r>
            <a:r>
              <a:rPr lang="en-GB" sz="1000" b="1" i="1" dirty="0">
                <a:solidFill>
                  <a:srgbClr val="333333"/>
                </a:solidFill>
                <a:effectLst/>
                <a:latin typeface="Helvetica Neue" panose="02000503000000020004" pitchFamily="2" charset="0"/>
              </a:rPr>
              <a:t>IEEE Transactions on Knowledge and Data Engineering</a:t>
            </a:r>
            <a:r>
              <a:rPr lang="en-GB" sz="1000" b="0" i="0" dirty="0">
                <a:solidFill>
                  <a:srgbClr val="333333"/>
                </a:solidFill>
                <a:effectLst/>
                <a:latin typeface="Helvetica Neue" panose="02000503000000020004" pitchFamily="2" charset="0"/>
              </a:rPr>
              <a:t> (</a:t>
            </a:r>
            <a:r>
              <a:rPr lang="en-GB" sz="1000" b="1" i="0" u="none" strike="noStrike" dirty="0">
                <a:solidFill>
                  <a:srgbClr val="428BCA"/>
                </a:solidFill>
                <a:effectLst/>
                <a:latin typeface="Helvetica Neue" panose="02000503000000020004" pitchFamily="2" charset="0"/>
                <a:hlinkClick r:id="rId14"/>
              </a:rPr>
              <a:t>TKDE'16</a:t>
            </a:r>
            <a:r>
              <a:rPr lang="en-GB" sz="1000" b="0" i="0" dirty="0">
                <a:solidFill>
                  <a:srgbClr val="333333"/>
                </a:solidFill>
                <a:effectLst/>
                <a:latin typeface="Helvetica Neue" panose="02000503000000020004" pitchFamily="2" charset="0"/>
              </a:rPr>
              <a:t>), Vol. 28, </a:t>
            </a:r>
            <a:r>
              <a:rPr lang="en-GB" sz="1000" b="0" i="0" dirty="0" err="1">
                <a:solidFill>
                  <a:srgbClr val="333333"/>
                </a:solidFill>
                <a:effectLst/>
                <a:latin typeface="Helvetica Neue" panose="02000503000000020004" pitchFamily="2" charset="0"/>
              </a:rPr>
              <a:t>Iss</a:t>
            </a:r>
            <a:r>
              <a:rPr lang="en-GB" sz="1000" b="0" i="0" dirty="0">
                <a:solidFill>
                  <a:srgbClr val="333333"/>
                </a:solidFill>
                <a:effectLst/>
                <a:latin typeface="Helvetica Neue" panose="02000503000000020004" pitchFamily="2" charset="0"/>
              </a:rPr>
              <a:t>. 4, pp. 925-938, DOI: </a:t>
            </a:r>
            <a:r>
              <a:rPr lang="en-GB" sz="1000" b="0" i="0" u="none" strike="noStrike" dirty="0">
                <a:solidFill>
                  <a:srgbClr val="428BCA"/>
                </a:solidFill>
                <a:effectLst/>
                <a:latin typeface="Helvetica Neue" panose="02000503000000020004" pitchFamily="2" charset="0"/>
                <a:hlinkClick r:id="rId15"/>
              </a:rPr>
              <a:t>10.1109/TKDE.2015.2503768</a:t>
            </a:r>
            <a:r>
              <a:rPr lang="en-GB" sz="1000" b="0" i="0" dirty="0">
                <a:solidFill>
                  <a:srgbClr val="333333"/>
                </a:solidFill>
                <a:effectLst/>
                <a:latin typeface="Helvetica Neue" panose="02000503000000020004" pitchFamily="2" charset="0"/>
              </a:rPr>
              <a:t>, </a:t>
            </a:r>
            <a:r>
              <a:rPr lang="en-GB" sz="1000" b="1" i="0" dirty="0">
                <a:solidFill>
                  <a:srgbClr val="333333"/>
                </a:solidFill>
                <a:effectLst/>
                <a:latin typeface="Helvetica Neue" panose="02000503000000020004" pitchFamily="2" charset="0"/>
              </a:rPr>
              <a:t>2016</a:t>
            </a:r>
            <a:r>
              <a:rPr lang="en-GB" sz="1000" b="0" i="0" dirty="0">
                <a:solidFill>
                  <a:srgbClr val="333333"/>
                </a:solidFill>
                <a:effectLst/>
                <a:latin typeface="Helvetica Neue" panose="02000503000000020004" pitchFamily="2" charset="0"/>
              </a:rPr>
              <a:t>.</a:t>
            </a:r>
          </a:p>
          <a:p>
            <a:pPr marL="171450" indent="-171450">
              <a:buFont typeface="Arial" panose="020B0604020202020204" pitchFamily="34" charset="0"/>
              <a:buChar char="•"/>
            </a:pPr>
            <a:r>
              <a:rPr lang="en-GB" sz="1000" b="1" i="0" dirty="0">
                <a:solidFill>
                  <a:srgbClr val="333333"/>
                </a:solidFill>
                <a:effectLst/>
                <a:latin typeface="Helvetica Neue" panose="02000503000000020004" pitchFamily="2" charset="0"/>
              </a:rPr>
              <a:t>"</a:t>
            </a:r>
            <a:r>
              <a:rPr lang="en-GB" sz="1000" b="1" i="0" u="none" strike="noStrike" dirty="0">
                <a:solidFill>
                  <a:srgbClr val="428BCA"/>
                </a:solidFill>
                <a:effectLst/>
                <a:latin typeface="Helvetica Neue" panose="02000503000000020004" pitchFamily="2" charset="0"/>
                <a:hlinkClick r:id="rId16"/>
              </a:rPr>
              <a:t>Crowdsourcing Emergency Data in Non-Operational Cellular Networks</a:t>
            </a:r>
            <a:r>
              <a:rPr lang="en-GB" sz="1000" b="1" i="0" dirty="0">
                <a:solidFill>
                  <a:srgbClr val="333333"/>
                </a:solidFill>
                <a:effectLst/>
                <a:latin typeface="Helvetica Neue" panose="02000503000000020004" pitchFamily="2" charset="0"/>
              </a:rPr>
              <a:t>"</a:t>
            </a:r>
            <a:r>
              <a:rPr lang="en-GB" sz="1000" b="0" i="0" dirty="0">
                <a:solidFill>
                  <a:srgbClr val="333333"/>
                </a:solidFill>
                <a:effectLst/>
                <a:latin typeface="Helvetica Neue" panose="02000503000000020004" pitchFamily="2" charset="0"/>
              </a:rPr>
              <a:t>, Georgios </a:t>
            </a:r>
            <a:r>
              <a:rPr lang="en-GB" sz="1000" b="0" i="0" dirty="0" err="1">
                <a:solidFill>
                  <a:srgbClr val="333333"/>
                </a:solidFill>
                <a:effectLst/>
                <a:latin typeface="Helvetica Neue" panose="02000503000000020004" pitchFamily="2" charset="0"/>
              </a:rPr>
              <a:t>Chatzimilioudis</a:t>
            </a:r>
            <a:r>
              <a:rPr lang="en-GB" sz="1000" b="0" i="0" dirty="0">
                <a:solidFill>
                  <a:srgbClr val="333333"/>
                </a:solidFill>
                <a:effectLst/>
                <a:latin typeface="Helvetica Neue" panose="02000503000000020004" pitchFamily="2" charset="0"/>
              </a:rPr>
              <a:t>, </a:t>
            </a:r>
            <a:r>
              <a:rPr lang="en-GB" sz="1000" b="0" i="0" dirty="0" err="1">
                <a:solidFill>
                  <a:srgbClr val="333333"/>
                </a:solidFill>
                <a:effectLst/>
                <a:latin typeface="Helvetica Neue" panose="02000503000000020004" pitchFamily="2" charset="0"/>
              </a:rPr>
              <a:t>Constantinos</a:t>
            </a:r>
            <a:r>
              <a:rPr lang="en-GB" sz="1000" b="0" i="0" dirty="0">
                <a:solidFill>
                  <a:srgbClr val="333333"/>
                </a:solidFill>
                <a:effectLst/>
                <a:latin typeface="Helvetica Neue" panose="02000503000000020004" pitchFamily="2" charset="0"/>
              </a:rPr>
              <a:t> Costa, Demetrios Zeinalipour-</a:t>
            </a:r>
            <a:r>
              <a:rPr lang="en-GB" sz="1000" b="0" i="0" dirty="0" err="1">
                <a:solidFill>
                  <a:srgbClr val="333333"/>
                </a:solidFill>
                <a:effectLst/>
                <a:latin typeface="Helvetica Neue" panose="02000503000000020004" pitchFamily="2" charset="0"/>
              </a:rPr>
              <a:t>Yazti</a:t>
            </a:r>
            <a:r>
              <a:rPr lang="en-GB" sz="1000" b="0" i="0" dirty="0">
                <a:solidFill>
                  <a:srgbClr val="333333"/>
                </a:solidFill>
                <a:effectLst/>
                <a:latin typeface="Helvetica Neue" panose="02000503000000020004" pitchFamily="2" charset="0"/>
              </a:rPr>
              <a:t>, Wang-Chien Lee, </a:t>
            </a:r>
            <a:r>
              <a:rPr lang="en-GB" sz="1000" b="1" i="1" dirty="0">
                <a:solidFill>
                  <a:srgbClr val="333333"/>
                </a:solidFill>
                <a:effectLst/>
                <a:latin typeface="Helvetica Neue" panose="02000503000000020004" pitchFamily="2" charset="0"/>
              </a:rPr>
              <a:t>Information Systems</a:t>
            </a:r>
            <a:r>
              <a:rPr lang="en-GB" sz="1000" b="0" i="0" dirty="0">
                <a:solidFill>
                  <a:srgbClr val="333333"/>
                </a:solidFill>
                <a:effectLst/>
                <a:latin typeface="Helvetica Neue" panose="02000503000000020004" pitchFamily="2" charset="0"/>
              </a:rPr>
              <a:t> (</a:t>
            </a:r>
            <a:r>
              <a:rPr lang="en-GB" sz="1000" b="1" i="0" u="none" strike="noStrike" dirty="0">
                <a:solidFill>
                  <a:srgbClr val="428BCA"/>
                </a:solidFill>
                <a:effectLst/>
                <a:latin typeface="Helvetica Neue" panose="02000503000000020004" pitchFamily="2" charset="0"/>
                <a:hlinkClick r:id="rId17"/>
              </a:rPr>
              <a:t>InfoSys'17</a:t>
            </a:r>
            <a:r>
              <a:rPr lang="en-GB" sz="1000" b="0" i="0" dirty="0">
                <a:solidFill>
                  <a:srgbClr val="333333"/>
                </a:solidFill>
                <a:effectLst/>
                <a:latin typeface="Helvetica Neue" panose="02000503000000020004" pitchFamily="2" charset="0"/>
              </a:rPr>
              <a:t>), Elsevier Science Ltd., Vol. 64, pp. 292 - 302, Oxford, UK, DOI: </a:t>
            </a:r>
            <a:r>
              <a:rPr lang="en-GB" sz="1000" b="0" i="0" u="none" strike="noStrike" dirty="0">
                <a:solidFill>
                  <a:srgbClr val="428BCA"/>
                </a:solidFill>
                <a:effectLst/>
                <a:latin typeface="Helvetica Neue" panose="02000503000000020004" pitchFamily="2" charset="0"/>
                <a:hlinkClick r:id="rId18"/>
              </a:rPr>
              <a:t>10.1016/j.is.2015.11.004</a:t>
            </a:r>
            <a:r>
              <a:rPr lang="en-GB" sz="1000" b="0" i="0" dirty="0">
                <a:solidFill>
                  <a:srgbClr val="333333"/>
                </a:solidFill>
                <a:effectLst/>
                <a:latin typeface="Helvetica Neue" panose="02000503000000020004" pitchFamily="2" charset="0"/>
              </a:rPr>
              <a:t>, </a:t>
            </a:r>
            <a:r>
              <a:rPr lang="en-GB" sz="1000" b="1" i="0" dirty="0">
                <a:solidFill>
                  <a:srgbClr val="333333"/>
                </a:solidFill>
                <a:effectLst/>
                <a:latin typeface="Helvetica Neue" panose="02000503000000020004" pitchFamily="2" charset="0"/>
              </a:rPr>
              <a:t>2017</a:t>
            </a:r>
            <a:r>
              <a:rPr lang="en-GB" sz="1000" b="0" i="0" dirty="0">
                <a:solidFill>
                  <a:srgbClr val="333333"/>
                </a:solidFill>
                <a:effectLst/>
                <a:latin typeface="Helvetica Neue" panose="02000503000000020004" pitchFamily="2" charset="0"/>
              </a:rPr>
              <a:t>.</a:t>
            </a:r>
            <a:endParaRPr lang="en-CY" sz="1000" dirty="0"/>
          </a:p>
        </p:txBody>
      </p:sp>
      <p:grpSp>
        <p:nvGrpSpPr>
          <p:cNvPr id="46" name="Group 45">
            <a:extLst>
              <a:ext uri="{FF2B5EF4-FFF2-40B4-BE49-F238E27FC236}">
                <a16:creationId xmlns:a16="http://schemas.microsoft.com/office/drawing/2014/main" id="{7ED3BF73-F8C9-A2A0-9328-1973C933ADD8}"/>
              </a:ext>
            </a:extLst>
          </p:cNvPr>
          <p:cNvGrpSpPr/>
          <p:nvPr/>
        </p:nvGrpSpPr>
        <p:grpSpPr>
          <a:xfrm>
            <a:off x="1358245" y="2455721"/>
            <a:ext cx="6310099" cy="1021379"/>
            <a:chOff x="1685549" y="1915175"/>
            <a:chExt cx="5541607" cy="1382110"/>
          </a:xfrm>
        </p:grpSpPr>
        <p:pic>
          <p:nvPicPr>
            <p:cNvPr id="1028" name="Picture 4" descr="10,775 Wavy Road Images, Stock Photos, 3D objects, &amp; Vectors | Shutterstock">
              <a:extLst>
                <a:ext uri="{FF2B5EF4-FFF2-40B4-BE49-F238E27FC236}">
                  <a16:creationId xmlns:a16="http://schemas.microsoft.com/office/drawing/2014/main" id="{B95D0CDB-CA53-4169-9712-1835B36AC584}"/>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1695109" y="2039663"/>
              <a:ext cx="5472608" cy="115212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23D93A96-E38F-4CBC-84AD-7CF87B2E0626}"/>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rot="10800000">
              <a:off x="3783342" y="2803168"/>
              <a:ext cx="936104" cy="494117"/>
            </a:xfrm>
            <a:prstGeom prst="rect">
              <a:avLst/>
            </a:prstGeom>
          </p:spPr>
        </p:pic>
        <p:pic>
          <p:nvPicPr>
            <p:cNvPr id="12" name="Picture 11">
              <a:extLst>
                <a:ext uri="{FF2B5EF4-FFF2-40B4-BE49-F238E27FC236}">
                  <a16:creationId xmlns:a16="http://schemas.microsoft.com/office/drawing/2014/main" id="{414804A6-6104-4D74-B869-3E8256358379}"/>
                </a:ext>
              </a:extLst>
            </p:cNvPr>
            <p:cNvPicPr/>
            <p:nvPr/>
          </p:nvPicPr>
          <p:blipFill>
            <a:blip r:embed="rId5" cstate="screen">
              <a:extLst>
                <a:ext uri="{28A0092B-C50C-407E-A947-70E740481C1C}">
                  <a14:useLocalDpi xmlns:a14="http://schemas.microsoft.com/office/drawing/2010/main"/>
                </a:ext>
              </a:extLst>
            </a:blip>
            <a:srcRect/>
            <a:stretch>
              <a:fillRect/>
            </a:stretch>
          </p:blipFill>
          <p:spPr bwMode="auto">
            <a:xfrm>
              <a:off x="1731812" y="2238976"/>
              <a:ext cx="521335" cy="521335"/>
            </a:xfrm>
            <a:prstGeom prst="rect">
              <a:avLst/>
            </a:prstGeom>
            <a:noFill/>
            <a:ln>
              <a:noFill/>
            </a:ln>
          </p:spPr>
        </p:pic>
        <p:pic>
          <p:nvPicPr>
            <p:cNvPr id="13" name="Picture 12">
              <a:extLst>
                <a:ext uri="{FF2B5EF4-FFF2-40B4-BE49-F238E27FC236}">
                  <a16:creationId xmlns:a16="http://schemas.microsoft.com/office/drawing/2014/main" id="{900BEF17-E3A0-42FB-A10B-39CB607A80C0}"/>
                </a:ext>
              </a:extLst>
            </p:cNvPr>
            <p:cNvPicPr/>
            <p:nvPr/>
          </p:nvPicPr>
          <p:blipFill>
            <a:blip r:embed="rId5" cstate="screen">
              <a:extLst>
                <a:ext uri="{28A0092B-C50C-407E-A947-70E740481C1C}">
                  <a14:useLocalDpi xmlns:a14="http://schemas.microsoft.com/office/drawing/2010/main"/>
                </a:ext>
              </a:extLst>
            </a:blip>
            <a:srcRect/>
            <a:stretch>
              <a:fillRect/>
            </a:stretch>
          </p:blipFill>
          <p:spPr bwMode="auto">
            <a:xfrm>
              <a:off x="3121709" y="2737431"/>
              <a:ext cx="521335" cy="521335"/>
            </a:xfrm>
            <a:prstGeom prst="rect">
              <a:avLst/>
            </a:prstGeom>
            <a:noFill/>
            <a:ln>
              <a:noFill/>
            </a:ln>
          </p:spPr>
        </p:pic>
        <p:pic>
          <p:nvPicPr>
            <p:cNvPr id="14" name="Picture 13">
              <a:extLst>
                <a:ext uri="{FF2B5EF4-FFF2-40B4-BE49-F238E27FC236}">
                  <a16:creationId xmlns:a16="http://schemas.microsoft.com/office/drawing/2014/main" id="{F85A1F7D-15B5-4599-A0B4-F8C3D2D74960}"/>
                </a:ext>
              </a:extLst>
            </p:cNvPr>
            <p:cNvPicPr/>
            <p:nvPr/>
          </p:nvPicPr>
          <p:blipFill>
            <a:blip r:embed="rId5" cstate="screen">
              <a:extLst>
                <a:ext uri="{28A0092B-C50C-407E-A947-70E740481C1C}">
                  <a14:useLocalDpi xmlns:a14="http://schemas.microsoft.com/office/drawing/2010/main"/>
                </a:ext>
              </a:extLst>
            </a:blip>
            <a:srcRect/>
            <a:stretch>
              <a:fillRect/>
            </a:stretch>
          </p:blipFill>
          <p:spPr bwMode="auto">
            <a:xfrm>
              <a:off x="4206648" y="2230488"/>
              <a:ext cx="521335" cy="521335"/>
            </a:xfrm>
            <a:prstGeom prst="rect">
              <a:avLst/>
            </a:prstGeom>
            <a:noFill/>
            <a:ln>
              <a:noFill/>
            </a:ln>
          </p:spPr>
        </p:pic>
        <p:pic>
          <p:nvPicPr>
            <p:cNvPr id="15" name="Picture 14">
              <a:extLst>
                <a:ext uri="{FF2B5EF4-FFF2-40B4-BE49-F238E27FC236}">
                  <a16:creationId xmlns:a16="http://schemas.microsoft.com/office/drawing/2014/main" id="{9BD27EB4-2759-4257-838D-4CD8C4EBFB7D}"/>
                </a:ext>
              </a:extLst>
            </p:cNvPr>
            <p:cNvPicPr/>
            <p:nvPr/>
          </p:nvPicPr>
          <p:blipFill>
            <a:blip r:embed="rId5" cstate="screen">
              <a:extLst>
                <a:ext uri="{28A0092B-C50C-407E-A947-70E740481C1C}">
                  <a14:useLocalDpi xmlns:a14="http://schemas.microsoft.com/office/drawing/2010/main"/>
                </a:ext>
              </a:extLst>
            </a:blip>
            <a:srcRect/>
            <a:stretch>
              <a:fillRect/>
            </a:stretch>
          </p:blipFill>
          <p:spPr bwMode="auto">
            <a:xfrm>
              <a:off x="5173964" y="2715939"/>
              <a:ext cx="521335" cy="521335"/>
            </a:xfrm>
            <a:prstGeom prst="rect">
              <a:avLst/>
            </a:prstGeom>
            <a:noFill/>
            <a:ln>
              <a:noFill/>
            </a:ln>
          </p:spPr>
        </p:pic>
        <p:pic>
          <p:nvPicPr>
            <p:cNvPr id="16" name="Picture 15">
              <a:extLst>
                <a:ext uri="{FF2B5EF4-FFF2-40B4-BE49-F238E27FC236}">
                  <a16:creationId xmlns:a16="http://schemas.microsoft.com/office/drawing/2014/main" id="{6AC51A38-B31F-4B5B-A47C-ED4C1C0499BC}"/>
                </a:ext>
              </a:extLst>
            </p:cNvPr>
            <p:cNvPicPr/>
            <p:nvPr/>
          </p:nvPicPr>
          <p:blipFill>
            <a:blip r:embed="rId5" cstate="screen">
              <a:extLst>
                <a:ext uri="{28A0092B-C50C-407E-A947-70E740481C1C}">
                  <a14:useLocalDpi xmlns:a14="http://schemas.microsoft.com/office/drawing/2010/main"/>
                </a:ext>
              </a:extLst>
            </a:blip>
            <a:srcRect/>
            <a:stretch>
              <a:fillRect/>
            </a:stretch>
          </p:blipFill>
          <p:spPr bwMode="auto">
            <a:xfrm>
              <a:off x="5119979" y="1915175"/>
              <a:ext cx="521335" cy="521335"/>
            </a:xfrm>
            <a:prstGeom prst="rect">
              <a:avLst/>
            </a:prstGeom>
            <a:noFill/>
            <a:ln>
              <a:noFill/>
            </a:ln>
          </p:spPr>
        </p:pic>
        <p:pic>
          <p:nvPicPr>
            <p:cNvPr id="17" name="Picture 16">
              <a:extLst>
                <a:ext uri="{FF2B5EF4-FFF2-40B4-BE49-F238E27FC236}">
                  <a16:creationId xmlns:a16="http://schemas.microsoft.com/office/drawing/2014/main" id="{740E740D-7806-4DFA-BF24-D24CF5B24703}"/>
                </a:ext>
              </a:extLst>
            </p:cNvPr>
            <p:cNvPicPr/>
            <p:nvPr/>
          </p:nvPicPr>
          <p:blipFill>
            <a:blip r:embed="rId5" cstate="screen">
              <a:extLst>
                <a:ext uri="{28A0092B-C50C-407E-A947-70E740481C1C}">
                  <a14:useLocalDpi xmlns:a14="http://schemas.microsoft.com/office/drawing/2010/main"/>
                </a:ext>
              </a:extLst>
            </a:blip>
            <a:srcRect/>
            <a:stretch>
              <a:fillRect/>
            </a:stretch>
          </p:blipFill>
          <p:spPr bwMode="auto">
            <a:xfrm>
              <a:off x="6681484" y="2281833"/>
              <a:ext cx="521335" cy="521335"/>
            </a:xfrm>
            <a:prstGeom prst="rect">
              <a:avLst/>
            </a:prstGeom>
            <a:noFill/>
            <a:ln>
              <a:noFill/>
            </a:ln>
          </p:spPr>
        </p:pic>
        <p:pic>
          <p:nvPicPr>
            <p:cNvPr id="18" name="Picture 17">
              <a:extLst>
                <a:ext uri="{FF2B5EF4-FFF2-40B4-BE49-F238E27FC236}">
                  <a16:creationId xmlns:a16="http://schemas.microsoft.com/office/drawing/2014/main" id="{89DB403E-D8F6-4D63-94F2-DC62253842C1}"/>
                </a:ext>
              </a:extLst>
            </p:cNvPr>
            <p:cNvPicPr/>
            <p:nvPr/>
          </p:nvPicPr>
          <p:blipFill>
            <a:blip r:embed="rId5" cstate="screen">
              <a:extLst>
                <a:ext uri="{28A0092B-C50C-407E-A947-70E740481C1C}">
                  <a14:useLocalDpi xmlns:a14="http://schemas.microsoft.com/office/drawing/2010/main"/>
                </a:ext>
              </a:extLst>
            </a:blip>
            <a:srcRect/>
            <a:stretch>
              <a:fillRect/>
            </a:stretch>
          </p:blipFill>
          <p:spPr bwMode="auto">
            <a:xfrm>
              <a:off x="2166092" y="2013863"/>
              <a:ext cx="521335" cy="521335"/>
            </a:xfrm>
            <a:prstGeom prst="rect">
              <a:avLst/>
            </a:prstGeom>
            <a:noFill/>
            <a:ln>
              <a:noFill/>
            </a:ln>
          </p:spPr>
        </p:pic>
        <p:pic>
          <p:nvPicPr>
            <p:cNvPr id="19" name="Picture 18">
              <a:extLst>
                <a:ext uri="{FF2B5EF4-FFF2-40B4-BE49-F238E27FC236}">
                  <a16:creationId xmlns:a16="http://schemas.microsoft.com/office/drawing/2014/main" id="{F67A4BEE-5EC4-4D76-AF49-6A92700E9369}"/>
                </a:ext>
              </a:extLst>
            </p:cNvPr>
            <p:cNvPicPr/>
            <p:nvPr/>
          </p:nvPicPr>
          <p:blipFill>
            <a:blip r:embed="rId5" cstate="screen">
              <a:extLst>
                <a:ext uri="{28A0092B-C50C-407E-A947-70E740481C1C}">
                  <a14:useLocalDpi xmlns:a14="http://schemas.microsoft.com/office/drawing/2010/main"/>
                </a:ext>
              </a:extLst>
            </a:blip>
            <a:srcRect/>
            <a:stretch>
              <a:fillRect/>
            </a:stretch>
          </p:blipFill>
          <p:spPr bwMode="auto">
            <a:xfrm>
              <a:off x="6195609" y="1958922"/>
              <a:ext cx="521335" cy="521335"/>
            </a:xfrm>
            <a:prstGeom prst="rect">
              <a:avLst/>
            </a:prstGeom>
            <a:noFill/>
            <a:ln>
              <a:noFill/>
            </a:ln>
          </p:spPr>
        </p:pic>
        <p:pic>
          <p:nvPicPr>
            <p:cNvPr id="11" name="Picture 10">
              <a:extLst>
                <a:ext uri="{FF2B5EF4-FFF2-40B4-BE49-F238E27FC236}">
                  <a16:creationId xmlns:a16="http://schemas.microsoft.com/office/drawing/2014/main" id="{558FC664-41A9-459D-9689-45A597FCAC85}"/>
                </a:ext>
              </a:extLst>
            </p:cNvPr>
            <p:cNvPicPr>
              <a:picLocks noChangeAspect="1"/>
            </p:cNvPicPr>
            <p:nvPr/>
          </p:nvPicPr>
          <p:blipFill>
            <a:blip r:embed="rId20" cstate="screen">
              <a:extLst>
                <a:ext uri="{28A0092B-C50C-407E-A947-70E740481C1C}">
                  <a14:useLocalDpi xmlns:a14="http://schemas.microsoft.com/office/drawing/2010/main"/>
                </a:ext>
                <a:ext uri="{837473B0-CC2E-450A-ABE3-18F120FF3D39}">
                  <a1611:picAttrSrcUrl xmlns:a1611="http://schemas.microsoft.com/office/drawing/2016/11/main" r:id="rId7"/>
                </a:ext>
              </a:extLst>
            </a:blip>
            <a:stretch>
              <a:fillRect/>
            </a:stretch>
          </p:blipFill>
          <p:spPr>
            <a:xfrm>
              <a:off x="1685549" y="2378435"/>
              <a:ext cx="537609" cy="365126"/>
            </a:xfrm>
            <a:prstGeom prst="rect">
              <a:avLst/>
            </a:prstGeom>
          </p:spPr>
        </p:pic>
        <p:pic>
          <p:nvPicPr>
            <p:cNvPr id="23" name="Picture 22">
              <a:extLst>
                <a:ext uri="{FF2B5EF4-FFF2-40B4-BE49-F238E27FC236}">
                  <a16:creationId xmlns:a16="http://schemas.microsoft.com/office/drawing/2014/main" id="{E27B8641-CC48-4E4F-9C12-18DDC43A4872}"/>
                </a:ext>
              </a:extLst>
            </p:cNvPr>
            <p:cNvPicPr>
              <a:picLocks noChangeAspect="1"/>
            </p:cNvPicPr>
            <p:nvPr/>
          </p:nvPicPr>
          <p:blipFill>
            <a:blip r:embed="rId20" cstate="screen">
              <a:extLst>
                <a:ext uri="{28A0092B-C50C-407E-A947-70E740481C1C}">
                  <a14:useLocalDpi xmlns:a14="http://schemas.microsoft.com/office/drawing/2010/main"/>
                </a:ext>
                <a:ext uri="{837473B0-CC2E-450A-ABE3-18F120FF3D39}">
                  <a1611:picAttrSrcUrl xmlns:a1611="http://schemas.microsoft.com/office/drawing/2016/11/main" r:id="rId7"/>
                </a:ext>
              </a:extLst>
            </a:blip>
            <a:stretch>
              <a:fillRect/>
            </a:stretch>
          </p:blipFill>
          <p:spPr>
            <a:xfrm>
              <a:off x="2119829" y="2203560"/>
              <a:ext cx="537609" cy="365126"/>
            </a:xfrm>
            <a:prstGeom prst="rect">
              <a:avLst/>
            </a:prstGeom>
          </p:spPr>
        </p:pic>
        <p:pic>
          <p:nvPicPr>
            <p:cNvPr id="24" name="Picture 23">
              <a:extLst>
                <a:ext uri="{FF2B5EF4-FFF2-40B4-BE49-F238E27FC236}">
                  <a16:creationId xmlns:a16="http://schemas.microsoft.com/office/drawing/2014/main" id="{6E180B27-F9BF-4679-A39D-0AEE81FB0902}"/>
                </a:ext>
              </a:extLst>
            </p:cNvPr>
            <p:cNvPicPr>
              <a:picLocks noChangeAspect="1"/>
            </p:cNvPicPr>
            <p:nvPr/>
          </p:nvPicPr>
          <p:blipFill>
            <a:blip r:embed="rId20" cstate="screen">
              <a:extLst>
                <a:ext uri="{28A0092B-C50C-407E-A947-70E740481C1C}">
                  <a14:useLocalDpi xmlns:a14="http://schemas.microsoft.com/office/drawing/2010/main"/>
                </a:ext>
                <a:ext uri="{837473B0-CC2E-450A-ABE3-18F120FF3D39}">
                  <a1611:picAttrSrcUrl xmlns:a1611="http://schemas.microsoft.com/office/drawing/2016/11/main" r:id="rId7"/>
                </a:ext>
              </a:extLst>
            </a:blip>
            <a:stretch>
              <a:fillRect/>
            </a:stretch>
          </p:blipFill>
          <p:spPr>
            <a:xfrm>
              <a:off x="6162892" y="2079232"/>
              <a:ext cx="537609" cy="365126"/>
            </a:xfrm>
            <a:prstGeom prst="rect">
              <a:avLst/>
            </a:prstGeom>
          </p:spPr>
        </p:pic>
        <p:pic>
          <p:nvPicPr>
            <p:cNvPr id="25" name="Picture 24">
              <a:extLst>
                <a:ext uri="{FF2B5EF4-FFF2-40B4-BE49-F238E27FC236}">
                  <a16:creationId xmlns:a16="http://schemas.microsoft.com/office/drawing/2014/main" id="{3F50204C-E1A7-48B1-9A27-F4B158AC3F41}"/>
                </a:ext>
              </a:extLst>
            </p:cNvPr>
            <p:cNvPicPr>
              <a:picLocks noChangeAspect="1"/>
            </p:cNvPicPr>
            <p:nvPr/>
          </p:nvPicPr>
          <p:blipFill>
            <a:blip r:embed="rId20" cstate="screen">
              <a:extLst>
                <a:ext uri="{28A0092B-C50C-407E-A947-70E740481C1C}">
                  <a14:useLocalDpi xmlns:a14="http://schemas.microsoft.com/office/drawing/2010/main"/>
                </a:ext>
                <a:ext uri="{837473B0-CC2E-450A-ABE3-18F120FF3D39}">
                  <a1611:picAttrSrcUrl xmlns:a1611="http://schemas.microsoft.com/office/drawing/2016/11/main" r:id="rId7"/>
                </a:ext>
              </a:extLst>
            </a:blip>
            <a:stretch>
              <a:fillRect/>
            </a:stretch>
          </p:blipFill>
          <p:spPr>
            <a:xfrm>
              <a:off x="6689547" y="2479302"/>
              <a:ext cx="537609" cy="365126"/>
            </a:xfrm>
            <a:prstGeom prst="rect">
              <a:avLst/>
            </a:prstGeom>
          </p:spPr>
        </p:pic>
        <p:cxnSp>
          <p:nvCxnSpPr>
            <p:cNvPr id="7" name="Straight Connector 6">
              <a:extLst>
                <a:ext uri="{FF2B5EF4-FFF2-40B4-BE49-F238E27FC236}">
                  <a16:creationId xmlns:a16="http://schemas.microsoft.com/office/drawing/2014/main" id="{2559EEB5-6C4F-3756-D499-7DFA2AF66397}"/>
                </a:ext>
              </a:extLst>
            </p:cNvPr>
            <p:cNvCxnSpPr>
              <a:cxnSpLocks/>
            </p:cNvCxnSpPr>
            <p:nvPr/>
          </p:nvCxnSpPr>
          <p:spPr bwMode="auto">
            <a:xfrm flipH="1">
              <a:off x="2621754" y="1968037"/>
              <a:ext cx="670187" cy="1223754"/>
            </a:xfrm>
            <a:prstGeom prst="line">
              <a:avLst/>
            </a:prstGeom>
            <a:noFill/>
            <a:ln w="38100" cap="flat" cmpd="sng" algn="ctr">
              <a:solidFill>
                <a:srgbClr val="FF0000"/>
              </a:solidFill>
              <a:prstDash val="sysDash"/>
              <a:round/>
              <a:headEnd type="none" w="med" len="med"/>
              <a:tailEnd type="none" w="med" len="med"/>
            </a:ln>
            <a:effectLst/>
          </p:spPr>
        </p:cxnSp>
        <p:cxnSp>
          <p:nvCxnSpPr>
            <p:cNvPr id="8" name="Straight Connector 7">
              <a:extLst>
                <a:ext uri="{FF2B5EF4-FFF2-40B4-BE49-F238E27FC236}">
                  <a16:creationId xmlns:a16="http://schemas.microsoft.com/office/drawing/2014/main" id="{CECEC30E-3313-00F7-DEDF-88F3A4FF6578}"/>
                </a:ext>
              </a:extLst>
            </p:cNvPr>
            <p:cNvCxnSpPr>
              <a:cxnSpLocks/>
            </p:cNvCxnSpPr>
            <p:nvPr/>
          </p:nvCxnSpPr>
          <p:spPr bwMode="auto">
            <a:xfrm flipH="1">
              <a:off x="5665541" y="1915175"/>
              <a:ext cx="430291" cy="1297305"/>
            </a:xfrm>
            <a:prstGeom prst="line">
              <a:avLst/>
            </a:prstGeom>
            <a:noFill/>
            <a:ln w="38100" cap="flat" cmpd="sng" algn="ctr">
              <a:solidFill>
                <a:srgbClr val="FF0000"/>
              </a:solidFill>
              <a:prstDash val="sysDash"/>
              <a:round/>
              <a:headEnd type="none" w="med" len="med"/>
              <a:tailEnd type="none" w="med" len="med"/>
            </a:ln>
            <a:effectLst/>
          </p:spPr>
        </p:cxnSp>
      </p:grpSp>
    </p:spTree>
    <p:extLst>
      <p:ext uri="{BB962C8B-B14F-4D97-AF65-F5344CB8AC3E}">
        <p14:creationId xmlns:p14="http://schemas.microsoft.com/office/powerpoint/2010/main" val="4059564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animEffect transition="in" filter="wipe(down)">
                                      <p:cBhvr>
                                        <p:cTn id="7"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041F65-09A9-022B-BC25-BFE8F6512DE8}"/>
              </a:ext>
            </a:extLst>
          </p:cNvPr>
          <p:cNvPicPr>
            <a:picLocks noChangeAspect="1"/>
          </p:cNvPicPr>
          <p:nvPr/>
        </p:nvPicPr>
        <p:blipFill>
          <a:blip r:embed="rId4"/>
          <a:stretch>
            <a:fillRect/>
          </a:stretch>
        </p:blipFill>
        <p:spPr>
          <a:xfrm>
            <a:off x="827584" y="1559620"/>
            <a:ext cx="7200800" cy="4320480"/>
          </a:xfrm>
          <a:prstGeom prst="rect">
            <a:avLst/>
          </a:prstGeom>
        </p:spPr>
      </p:pic>
      <p:pic>
        <p:nvPicPr>
          <p:cNvPr id="4" name="EcoCharge">
            <a:hlinkClick r:id="" action="ppaction://media"/>
            <a:extLst>
              <a:ext uri="{FF2B5EF4-FFF2-40B4-BE49-F238E27FC236}">
                <a16:creationId xmlns:a16="http://schemas.microsoft.com/office/drawing/2014/main" id="{AB3D32E1-1CD8-2C09-AD43-55317B1E789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15106" y="1268760"/>
            <a:ext cx="8713788" cy="4902200"/>
          </a:xfrm>
        </p:spPr>
      </p:pic>
      <p:sp>
        <p:nvSpPr>
          <p:cNvPr id="3" name="Title 2">
            <a:extLst>
              <a:ext uri="{FF2B5EF4-FFF2-40B4-BE49-F238E27FC236}">
                <a16:creationId xmlns:a16="http://schemas.microsoft.com/office/drawing/2014/main" id="{C364DD6C-C93E-8BE0-08EA-056383496F67}"/>
              </a:ext>
            </a:extLst>
          </p:cNvPr>
          <p:cNvSpPr>
            <a:spLocks noGrp="1"/>
          </p:cNvSpPr>
          <p:nvPr>
            <p:ph type="title"/>
          </p:nvPr>
        </p:nvSpPr>
        <p:spPr/>
        <p:txBody>
          <a:bodyPr/>
          <a:lstStyle/>
          <a:p>
            <a:r>
              <a:rPr lang="en-CY" dirty="0"/>
              <a:t>EcoCharge Demo</a:t>
            </a:r>
          </a:p>
        </p:txBody>
      </p:sp>
    </p:spTree>
    <p:extLst>
      <p:ext uri="{BB962C8B-B14F-4D97-AF65-F5344CB8AC3E}">
        <p14:creationId xmlns:p14="http://schemas.microsoft.com/office/powerpoint/2010/main" val="617285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D801229-5572-245E-7B10-F736C3FFFBAF}"/>
              </a:ext>
            </a:extLst>
          </p:cNvPr>
          <p:cNvSpPr>
            <a:spLocks noGrp="1"/>
          </p:cNvSpPr>
          <p:nvPr>
            <p:ph idx="1"/>
          </p:nvPr>
        </p:nvSpPr>
        <p:spPr>
          <a:xfrm>
            <a:off x="251520" y="908050"/>
            <a:ext cx="8712968" cy="5949950"/>
          </a:xfrm>
        </p:spPr>
        <p:txBody>
          <a:bodyPr/>
          <a:lstStyle/>
          <a:p>
            <a:r>
              <a:rPr lang="en-US" dirty="0"/>
              <a:t>Real &amp; synthetic road network trajectories</a:t>
            </a:r>
          </a:p>
          <a:p>
            <a:pPr lvl="1">
              <a:buFont typeface="Arial" panose="020B0604020202020204" pitchFamily="34" charset="0"/>
              <a:buChar char="•"/>
            </a:pPr>
            <a:r>
              <a:rPr lang="en-US" b="1" dirty="0"/>
              <a:t>Oldenburg</a:t>
            </a:r>
            <a:r>
              <a:rPr lang="en-US" dirty="0"/>
              <a:t>: </a:t>
            </a:r>
          </a:p>
          <a:p>
            <a:pPr lvl="2">
              <a:buFont typeface="Arial" panose="020B0604020202020204" pitchFamily="34" charset="0"/>
              <a:buChar char="•"/>
            </a:pPr>
            <a:r>
              <a:rPr lang="en-US" dirty="0"/>
              <a:t>4,000 vehicle trajectories (45km x 35km area)</a:t>
            </a:r>
          </a:p>
          <a:p>
            <a:pPr lvl="1">
              <a:buFont typeface="Arial" panose="020B0604020202020204" pitchFamily="34" charset="0"/>
              <a:buChar char="•"/>
            </a:pPr>
            <a:r>
              <a:rPr lang="en-US" b="1" dirty="0"/>
              <a:t>California</a:t>
            </a:r>
            <a:r>
              <a:rPr lang="en-US" dirty="0"/>
              <a:t>: </a:t>
            </a:r>
          </a:p>
          <a:p>
            <a:pPr lvl="2">
              <a:buFont typeface="Arial" panose="020B0604020202020204" pitchFamily="34" charset="0"/>
              <a:buChar char="•"/>
            </a:pPr>
            <a:r>
              <a:rPr lang="en-US" dirty="0"/>
              <a:t>7,000 vehicle trajectories (1,220 km x 400 km area)  </a:t>
            </a:r>
          </a:p>
          <a:p>
            <a:pPr lvl="1">
              <a:buFont typeface="Arial" panose="020B0604020202020204" pitchFamily="34" charset="0"/>
              <a:buChar char="•"/>
            </a:pPr>
            <a:r>
              <a:rPr lang="en-US" b="1" dirty="0"/>
              <a:t>T-drive</a:t>
            </a:r>
            <a:r>
              <a:rPr lang="en-US" dirty="0"/>
              <a:t>: </a:t>
            </a:r>
          </a:p>
          <a:p>
            <a:pPr lvl="2">
              <a:buFont typeface="Arial" panose="020B0604020202020204" pitchFamily="34" charset="0"/>
              <a:buChar char="•"/>
            </a:pPr>
            <a:r>
              <a:rPr lang="en-US" dirty="0"/>
              <a:t>10,357 GPS taxi trajectories (9 million km area)</a:t>
            </a:r>
          </a:p>
          <a:p>
            <a:pPr lvl="1">
              <a:buFont typeface="Arial" panose="020B0604020202020204" pitchFamily="34" charset="0"/>
              <a:buChar char="•"/>
            </a:pPr>
            <a:r>
              <a:rPr lang="en-US" b="1" dirty="0" err="1"/>
              <a:t>Geolife</a:t>
            </a:r>
            <a:r>
              <a:rPr lang="en-US" dirty="0"/>
              <a:t>: </a:t>
            </a:r>
          </a:p>
          <a:p>
            <a:pPr lvl="2">
              <a:buFont typeface="Arial" panose="020B0604020202020204" pitchFamily="34" charset="0"/>
              <a:buChar char="•"/>
            </a:pPr>
            <a:r>
              <a:rPr lang="en-US" dirty="0"/>
              <a:t>17,621 vehicle trajectories (1,292,951 km area)</a:t>
            </a:r>
          </a:p>
          <a:p>
            <a:pPr>
              <a:buFont typeface="Arial" panose="020B0604020202020204" pitchFamily="34" charset="0"/>
              <a:buChar char="•"/>
            </a:pPr>
            <a:r>
              <a:rPr lang="en-US" dirty="0"/>
              <a:t>EV charging stations &amp; solar production data based on weather forecast: </a:t>
            </a:r>
          </a:p>
          <a:p>
            <a:pPr lvl="1">
              <a:buFont typeface="Arial" panose="020B0604020202020204" pitchFamily="34" charset="0"/>
              <a:buChar char="•"/>
            </a:pPr>
            <a:r>
              <a:rPr lang="en-US" b="1" dirty="0" err="1"/>
              <a:t>Plugshare</a:t>
            </a:r>
            <a:r>
              <a:rPr lang="en-US" dirty="0"/>
              <a:t>: &gt;1,000 EV charging stations</a:t>
            </a:r>
          </a:p>
          <a:p>
            <a:pPr lvl="1">
              <a:buFont typeface="Arial" panose="020B0604020202020204" pitchFamily="34" charset="0"/>
              <a:buChar char="•"/>
            </a:pPr>
            <a:r>
              <a:rPr lang="en-US" b="1" dirty="0"/>
              <a:t>CDGS</a:t>
            </a:r>
            <a:r>
              <a:rPr lang="en-US" dirty="0"/>
              <a:t>:  solar generation data (15-minute time-interval)</a:t>
            </a:r>
          </a:p>
        </p:txBody>
      </p:sp>
      <p:sp>
        <p:nvSpPr>
          <p:cNvPr id="3" name="Title 2">
            <a:extLst>
              <a:ext uri="{FF2B5EF4-FFF2-40B4-BE49-F238E27FC236}">
                <a16:creationId xmlns:a16="http://schemas.microsoft.com/office/drawing/2014/main" id="{EAA0F871-E226-A245-6DBA-6F10974F0718}"/>
              </a:ext>
            </a:extLst>
          </p:cNvPr>
          <p:cNvSpPr>
            <a:spLocks noGrp="1"/>
          </p:cNvSpPr>
          <p:nvPr>
            <p:ph type="title"/>
          </p:nvPr>
        </p:nvSpPr>
        <p:spPr/>
        <p:txBody>
          <a:bodyPr/>
          <a:lstStyle/>
          <a:p>
            <a:r>
              <a:rPr lang="en-US" dirty="0"/>
              <a:t>Experimental Methodology</a:t>
            </a:r>
          </a:p>
        </p:txBody>
      </p:sp>
    </p:spTree>
    <p:extLst>
      <p:ext uri="{BB962C8B-B14F-4D97-AF65-F5344CB8AC3E}">
        <p14:creationId xmlns:p14="http://schemas.microsoft.com/office/powerpoint/2010/main" val="3189465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9" end="9"/>
                                            </p:txEl>
                                          </p:spTgt>
                                        </p:tgtEl>
                                        <p:attrNameLst>
                                          <p:attrName>style.visibility</p:attrName>
                                        </p:attrNameLst>
                                      </p:cBhvr>
                                      <p:to>
                                        <p:strVal val="visible"/>
                                      </p:to>
                                    </p:set>
                                    <p:animEffect transition="in" filter="randombar(horizontal)">
                                      <p:cBhvr>
                                        <p:cTn id="7" dur="500"/>
                                        <p:tgtEl>
                                          <p:spTgt spid="2">
                                            <p:txEl>
                                              <p:pRg st="9" end="9"/>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2">
                                            <p:txEl>
                                              <p:pRg st="10" end="10"/>
                                            </p:txEl>
                                          </p:spTgt>
                                        </p:tgtEl>
                                        <p:attrNameLst>
                                          <p:attrName>style.visibility</p:attrName>
                                        </p:attrNameLst>
                                      </p:cBhvr>
                                      <p:to>
                                        <p:strVal val="visible"/>
                                      </p:to>
                                    </p:set>
                                    <p:animEffect transition="in" filter="randombar(horizontal)">
                                      <p:cBhvr>
                                        <p:cTn id="10" dur="500"/>
                                        <p:tgtEl>
                                          <p:spTgt spid="2">
                                            <p:txEl>
                                              <p:pRg st="10" end="10"/>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2">
                                            <p:txEl>
                                              <p:pRg st="11" end="11"/>
                                            </p:txEl>
                                          </p:spTgt>
                                        </p:tgtEl>
                                        <p:attrNameLst>
                                          <p:attrName>style.visibility</p:attrName>
                                        </p:attrNameLst>
                                      </p:cBhvr>
                                      <p:to>
                                        <p:strVal val="visible"/>
                                      </p:to>
                                    </p:set>
                                    <p:animEffect transition="in" filter="randombar(horizontal)">
                                      <p:cBhvr>
                                        <p:cTn id="13" dur="500"/>
                                        <p:tgtEl>
                                          <p:spTgt spid="2">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515041C-CB69-9E0C-E956-9681CD308CF0}"/>
              </a:ext>
            </a:extLst>
          </p:cNvPr>
          <p:cNvSpPr>
            <a:spLocks noGrp="1"/>
          </p:cNvSpPr>
          <p:nvPr>
            <p:ph idx="1"/>
          </p:nvPr>
        </p:nvSpPr>
        <p:spPr>
          <a:xfrm>
            <a:off x="251520" y="4005064"/>
            <a:ext cx="8712968" cy="2054928"/>
          </a:xfrm>
        </p:spPr>
        <p:txBody>
          <a:bodyPr/>
          <a:lstStyle/>
          <a:p>
            <a:pPr marL="0">
              <a:spcBef>
                <a:spcPts val="0"/>
              </a:spcBef>
            </a:pPr>
            <a:r>
              <a:rPr lang="en-US" sz="2400" dirty="0">
                <a:solidFill>
                  <a:srgbClr val="00B0F0"/>
                </a:solidFill>
              </a:rPr>
              <a:t>Brute Force </a:t>
            </a:r>
            <a:r>
              <a:rPr lang="en-US" sz="2400" dirty="0"/>
              <a:t>achieves the </a:t>
            </a:r>
            <a:r>
              <a:rPr lang="en-US" sz="2400" dirty="0">
                <a:solidFill>
                  <a:srgbClr val="00B0F0"/>
                </a:solidFill>
              </a:rPr>
              <a:t>best SC = 100%, </a:t>
            </a:r>
            <a:r>
              <a:rPr lang="en-US" sz="2400" dirty="0"/>
              <a:t>but the </a:t>
            </a:r>
            <a:r>
              <a:rPr lang="en-US" sz="2400" dirty="0">
                <a:solidFill>
                  <a:srgbClr val="00B0F0"/>
                </a:solidFill>
              </a:rPr>
              <a:t>worst</a:t>
            </a:r>
            <a:r>
              <a:rPr lang="en-US" sz="2400" dirty="0"/>
              <a:t> </a:t>
            </a:r>
            <a:r>
              <a:rPr lang="en-US" sz="2400" dirty="0">
                <a:solidFill>
                  <a:srgbClr val="00B0F0"/>
                </a:solidFill>
              </a:rPr>
              <a:t>Ft</a:t>
            </a:r>
          </a:p>
          <a:p>
            <a:pPr marL="0">
              <a:spcBef>
                <a:spcPts val="0"/>
              </a:spcBef>
            </a:pPr>
            <a:r>
              <a:rPr lang="en-US" sz="2400" dirty="0">
                <a:solidFill>
                  <a:srgbClr val="00B050"/>
                </a:solidFill>
              </a:rPr>
              <a:t>Index-Quadtree </a:t>
            </a:r>
            <a:r>
              <a:rPr lang="en-US" sz="2400" dirty="0"/>
              <a:t>provides reasonable </a:t>
            </a:r>
            <a:r>
              <a:rPr lang="en-US" sz="2400" dirty="0">
                <a:solidFill>
                  <a:srgbClr val="00B050"/>
                </a:solidFill>
              </a:rPr>
              <a:t>SC ≈ 80-85% </a:t>
            </a:r>
            <a:r>
              <a:rPr lang="en-US" sz="2400" dirty="0"/>
              <a:t>and faster Ft than Brute Force</a:t>
            </a:r>
            <a:r>
              <a:rPr lang="en-US" sz="2400" dirty="0">
                <a:solidFill>
                  <a:srgbClr val="00B050"/>
                </a:solidFill>
              </a:rPr>
              <a:t> Ft ≈ 78-85 </a:t>
            </a:r>
            <a:r>
              <a:rPr lang="en-US" sz="2400" dirty="0" err="1">
                <a:solidFill>
                  <a:srgbClr val="00B050"/>
                </a:solidFill>
              </a:rPr>
              <a:t>ms</a:t>
            </a:r>
            <a:endParaRPr lang="en-US" sz="2400" dirty="0">
              <a:solidFill>
                <a:srgbClr val="00B050"/>
              </a:solidFill>
            </a:endParaRPr>
          </a:p>
          <a:p>
            <a:pPr marL="0">
              <a:spcBef>
                <a:spcPts val="0"/>
              </a:spcBef>
            </a:pPr>
            <a:r>
              <a:rPr lang="en-US" sz="2400" dirty="0">
                <a:solidFill>
                  <a:srgbClr val="FF0000"/>
                </a:solidFill>
              </a:rPr>
              <a:t>Random </a:t>
            </a:r>
            <a:r>
              <a:rPr lang="en-US" sz="2400" dirty="0"/>
              <a:t>has the </a:t>
            </a:r>
            <a:r>
              <a:rPr lang="en-US" sz="2400" dirty="0">
                <a:solidFill>
                  <a:srgbClr val="FF0000"/>
                </a:solidFill>
              </a:rPr>
              <a:t>worst SC ≈ 30-40% </a:t>
            </a:r>
            <a:r>
              <a:rPr lang="en-US" sz="2400" dirty="0"/>
              <a:t>and</a:t>
            </a:r>
            <a:r>
              <a:rPr lang="en-US" sz="2400" dirty="0">
                <a:solidFill>
                  <a:srgbClr val="FF0000"/>
                </a:solidFill>
              </a:rPr>
              <a:t> Ft ≈ 10-15 </a:t>
            </a:r>
            <a:r>
              <a:rPr lang="en-US" sz="2400" dirty="0" err="1">
                <a:solidFill>
                  <a:srgbClr val="FF0000"/>
                </a:solidFill>
              </a:rPr>
              <a:t>ms</a:t>
            </a:r>
            <a:endParaRPr lang="en-US" sz="2400" dirty="0">
              <a:solidFill>
                <a:srgbClr val="FF0000"/>
              </a:solidFill>
            </a:endParaRPr>
          </a:p>
          <a:p>
            <a:pPr marL="0">
              <a:spcBef>
                <a:spcPts val="0"/>
              </a:spcBef>
            </a:pPr>
            <a:r>
              <a:rPr lang="en-US" sz="2400" b="1" dirty="0">
                <a:solidFill>
                  <a:srgbClr val="7030A0"/>
                </a:solidFill>
              </a:rPr>
              <a:t>EcoCharge</a:t>
            </a:r>
            <a:r>
              <a:rPr lang="en-US" sz="2400" dirty="0">
                <a:solidFill>
                  <a:srgbClr val="7030A0"/>
                </a:solidFill>
              </a:rPr>
              <a:t> </a:t>
            </a:r>
            <a:r>
              <a:rPr lang="en-US" sz="2400" dirty="0"/>
              <a:t>achieves</a:t>
            </a:r>
            <a:r>
              <a:rPr lang="en-US" sz="2400" dirty="0">
                <a:solidFill>
                  <a:srgbClr val="7030A0"/>
                </a:solidFill>
              </a:rPr>
              <a:t> </a:t>
            </a:r>
            <a:r>
              <a:rPr lang="en-US" sz="2400" dirty="0"/>
              <a:t>great performance with</a:t>
            </a:r>
            <a:r>
              <a:rPr lang="en-US" sz="2400" dirty="0">
                <a:solidFill>
                  <a:srgbClr val="7030A0"/>
                </a:solidFill>
              </a:rPr>
              <a:t> Ft ≈ 56-67 </a:t>
            </a:r>
            <a:r>
              <a:rPr lang="en-US" sz="2400" dirty="0" err="1">
                <a:solidFill>
                  <a:srgbClr val="7030A0"/>
                </a:solidFill>
              </a:rPr>
              <a:t>ms</a:t>
            </a:r>
            <a:r>
              <a:rPr lang="en-US" sz="2400" dirty="0">
                <a:solidFill>
                  <a:srgbClr val="7030A0"/>
                </a:solidFill>
              </a:rPr>
              <a:t> </a:t>
            </a:r>
            <a:r>
              <a:rPr lang="en-US" sz="2400" dirty="0"/>
              <a:t>and</a:t>
            </a:r>
            <a:r>
              <a:rPr lang="en-US" sz="2400" dirty="0">
                <a:solidFill>
                  <a:srgbClr val="7030A0"/>
                </a:solidFill>
              </a:rPr>
              <a:t> SC ≈ 97.5-99% </a:t>
            </a:r>
          </a:p>
          <a:p>
            <a:pPr marL="0">
              <a:spcBef>
                <a:spcPts val="0"/>
              </a:spcBef>
            </a:pPr>
            <a:endParaRPr lang="en-US" sz="2400" dirty="0"/>
          </a:p>
        </p:txBody>
      </p:sp>
      <p:sp>
        <p:nvSpPr>
          <p:cNvPr id="3" name="Title 2">
            <a:extLst>
              <a:ext uri="{FF2B5EF4-FFF2-40B4-BE49-F238E27FC236}">
                <a16:creationId xmlns:a16="http://schemas.microsoft.com/office/drawing/2014/main" id="{051AA667-1FC0-A207-4AAE-AC1841D13C12}"/>
              </a:ext>
            </a:extLst>
          </p:cNvPr>
          <p:cNvSpPr>
            <a:spLocks noGrp="1"/>
          </p:cNvSpPr>
          <p:nvPr>
            <p:ph type="title"/>
          </p:nvPr>
        </p:nvSpPr>
        <p:spPr/>
        <p:txBody>
          <a:bodyPr/>
          <a:lstStyle/>
          <a:p>
            <a:r>
              <a:rPr lang="en-US" dirty="0"/>
              <a:t>Performance Evaluation</a:t>
            </a:r>
          </a:p>
        </p:txBody>
      </p:sp>
      <p:pic>
        <p:nvPicPr>
          <p:cNvPr id="6" name="Picture 5">
            <a:extLst>
              <a:ext uri="{FF2B5EF4-FFF2-40B4-BE49-F238E27FC236}">
                <a16:creationId xmlns:a16="http://schemas.microsoft.com/office/drawing/2014/main" id="{62689D3C-8299-4D4B-43B9-8D24B92EB11E}"/>
              </a:ext>
            </a:extLst>
          </p:cNvPr>
          <p:cNvPicPr>
            <a:picLocks noChangeAspect="1"/>
          </p:cNvPicPr>
          <p:nvPr/>
        </p:nvPicPr>
        <p:blipFill>
          <a:blip r:embed="rId3"/>
          <a:stretch>
            <a:fillRect/>
          </a:stretch>
        </p:blipFill>
        <p:spPr>
          <a:xfrm>
            <a:off x="1124744" y="944689"/>
            <a:ext cx="6966520" cy="3132383"/>
          </a:xfrm>
          <a:prstGeom prst="rect">
            <a:avLst/>
          </a:prstGeom>
        </p:spPr>
      </p:pic>
      <p:sp>
        <p:nvSpPr>
          <p:cNvPr id="7" name="Oval 6">
            <a:extLst>
              <a:ext uri="{FF2B5EF4-FFF2-40B4-BE49-F238E27FC236}">
                <a16:creationId xmlns:a16="http://schemas.microsoft.com/office/drawing/2014/main" id="{D1BF6B5D-1309-1C79-A07A-DAB3AE289CCF}"/>
              </a:ext>
            </a:extLst>
          </p:cNvPr>
          <p:cNvSpPr/>
          <p:nvPr/>
        </p:nvSpPr>
        <p:spPr bwMode="auto">
          <a:xfrm>
            <a:off x="5508104" y="1821368"/>
            <a:ext cx="216024" cy="311488"/>
          </a:xfrm>
          <a:prstGeom prst="ellipse">
            <a:avLst/>
          </a:prstGeom>
          <a:noFill/>
          <a:ln w="38100" cap="flat" cmpd="sng" algn="ctr">
            <a:solidFill>
              <a:srgbClr val="009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a:ln>
                <a:noFill/>
              </a:ln>
              <a:solidFill>
                <a:schemeClr val="tx2"/>
              </a:solidFill>
              <a:effectLst/>
              <a:latin typeface="Arial" charset="0"/>
            </a:endParaRPr>
          </a:p>
        </p:txBody>
      </p:sp>
      <p:sp>
        <p:nvSpPr>
          <p:cNvPr id="8" name="Oval 7">
            <a:extLst>
              <a:ext uri="{FF2B5EF4-FFF2-40B4-BE49-F238E27FC236}">
                <a16:creationId xmlns:a16="http://schemas.microsoft.com/office/drawing/2014/main" id="{607716BA-74AA-5F91-1D7F-9449A0E67355}"/>
              </a:ext>
            </a:extLst>
          </p:cNvPr>
          <p:cNvSpPr/>
          <p:nvPr/>
        </p:nvSpPr>
        <p:spPr bwMode="auto">
          <a:xfrm>
            <a:off x="1822426" y="1736812"/>
            <a:ext cx="288032" cy="499009"/>
          </a:xfrm>
          <a:prstGeom prst="ellipse">
            <a:avLst/>
          </a:prstGeom>
          <a:noFill/>
          <a:ln w="38100" cap="flat" cmpd="sng" algn="ctr">
            <a:solidFill>
              <a:srgbClr val="009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a:ln>
                <a:noFill/>
              </a:ln>
              <a:solidFill>
                <a:schemeClr val="tx2"/>
              </a:solidFill>
              <a:effectLst/>
              <a:latin typeface="Arial" charset="0"/>
            </a:endParaRPr>
          </a:p>
        </p:txBody>
      </p:sp>
      <p:sp>
        <p:nvSpPr>
          <p:cNvPr id="9" name="Oval 8">
            <a:extLst>
              <a:ext uri="{FF2B5EF4-FFF2-40B4-BE49-F238E27FC236}">
                <a16:creationId xmlns:a16="http://schemas.microsoft.com/office/drawing/2014/main" id="{1AD133AD-034C-A3FA-3978-857C90F6576F}"/>
              </a:ext>
            </a:extLst>
          </p:cNvPr>
          <p:cNvSpPr/>
          <p:nvPr/>
        </p:nvSpPr>
        <p:spPr bwMode="auto">
          <a:xfrm>
            <a:off x="6088732" y="1821368"/>
            <a:ext cx="216024" cy="300201"/>
          </a:xfrm>
          <a:prstGeom prst="ellipse">
            <a:avLst/>
          </a:prstGeom>
          <a:noFill/>
          <a:ln w="38100" cap="flat" cmpd="sng" algn="ctr">
            <a:solidFill>
              <a:srgbClr val="009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a:ln>
                <a:noFill/>
              </a:ln>
              <a:solidFill>
                <a:schemeClr val="tx2"/>
              </a:solidFill>
              <a:effectLst/>
              <a:latin typeface="Arial" charset="0"/>
            </a:endParaRPr>
          </a:p>
        </p:txBody>
      </p:sp>
      <p:sp>
        <p:nvSpPr>
          <p:cNvPr id="10" name="Oval 9">
            <a:extLst>
              <a:ext uri="{FF2B5EF4-FFF2-40B4-BE49-F238E27FC236}">
                <a16:creationId xmlns:a16="http://schemas.microsoft.com/office/drawing/2014/main" id="{ECAD4A91-01AD-5EE6-F10E-869E2CD48247}"/>
              </a:ext>
            </a:extLst>
          </p:cNvPr>
          <p:cNvSpPr/>
          <p:nvPr/>
        </p:nvSpPr>
        <p:spPr bwMode="auto">
          <a:xfrm>
            <a:off x="6655668" y="1810082"/>
            <a:ext cx="216024" cy="295216"/>
          </a:xfrm>
          <a:prstGeom prst="ellipse">
            <a:avLst/>
          </a:prstGeom>
          <a:noFill/>
          <a:ln w="38100" cap="flat" cmpd="sng" algn="ctr">
            <a:solidFill>
              <a:srgbClr val="009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a:ln>
                <a:noFill/>
              </a:ln>
              <a:solidFill>
                <a:schemeClr val="tx2"/>
              </a:solidFill>
              <a:effectLst/>
              <a:latin typeface="Arial" charset="0"/>
            </a:endParaRPr>
          </a:p>
        </p:txBody>
      </p:sp>
      <p:sp>
        <p:nvSpPr>
          <p:cNvPr id="11" name="Oval 10">
            <a:extLst>
              <a:ext uri="{FF2B5EF4-FFF2-40B4-BE49-F238E27FC236}">
                <a16:creationId xmlns:a16="http://schemas.microsoft.com/office/drawing/2014/main" id="{4EA83D2E-4421-0C06-AE48-B196BC1FA892}"/>
              </a:ext>
            </a:extLst>
          </p:cNvPr>
          <p:cNvSpPr/>
          <p:nvPr/>
        </p:nvSpPr>
        <p:spPr bwMode="auto">
          <a:xfrm>
            <a:off x="7236296" y="1810082"/>
            <a:ext cx="216024" cy="283929"/>
          </a:xfrm>
          <a:prstGeom prst="ellipse">
            <a:avLst/>
          </a:prstGeom>
          <a:noFill/>
          <a:ln w="38100" cap="flat" cmpd="sng" algn="ctr">
            <a:solidFill>
              <a:srgbClr val="009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a:ln>
                <a:noFill/>
              </a:ln>
              <a:solidFill>
                <a:schemeClr val="tx2"/>
              </a:solidFill>
              <a:effectLst/>
              <a:latin typeface="Arial" charset="0"/>
            </a:endParaRPr>
          </a:p>
        </p:txBody>
      </p:sp>
      <p:sp>
        <p:nvSpPr>
          <p:cNvPr id="12" name="Oval 11">
            <a:extLst>
              <a:ext uri="{FF2B5EF4-FFF2-40B4-BE49-F238E27FC236}">
                <a16:creationId xmlns:a16="http://schemas.microsoft.com/office/drawing/2014/main" id="{E0A2B69A-3A05-6B27-71FC-11A29F6B086B}"/>
              </a:ext>
            </a:extLst>
          </p:cNvPr>
          <p:cNvSpPr/>
          <p:nvPr/>
        </p:nvSpPr>
        <p:spPr bwMode="auto">
          <a:xfrm>
            <a:off x="5575548" y="2143919"/>
            <a:ext cx="288032" cy="360040"/>
          </a:xfrm>
          <a:prstGeom prst="ellipse">
            <a:avLst/>
          </a:prstGeom>
          <a:noFill/>
          <a:ln w="38100" cap="flat" cmpd="sng" algn="ctr">
            <a:solidFill>
              <a:srgbClr val="00B05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dirty="0">
              <a:ln>
                <a:noFill/>
              </a:ln>
              <a:solidFill>
                <a:srgbClr val="00B050"/>
              </a:solidFill>
              <a:effectLst/>
              <a:latin typeface="Arial" charset="0"/>
            </a:endParaRPr>
          </a:p>
        </p:txBody>
      </p:sp>
      <p:sp>
        <p:nvSpPr>
          <p:cNvPr id="13" name="Oval 12">
            <a:extLst>
              <a:ext uri="{FF2B5EF4-FFF2-40B4-BE49-F238E27FC236}">
                <a16:creationId xmlns:a16="http://schemas.microsoft.com/office/drawing/2014/main" id="{77671DC1-ABFF-83F7-26F0-81F64CE7EAA7}"/>
              </a:ext>
            </a:extLst>
          </p:cNvPr>
          <p:cNvSpPr/>
          <p:nvPr/>
        </p:nvSpPr>
        <p:spPr bwMode="auto">
          <a:xfrm>
            <a:off x="6156176" y="2132856"/>
            <a:ext cx="288032" cy="360040"/>
          </a:xfrm>
          <a:prstGeom prst="ellipse">
            <a:avLst/>
          </a:prstGeom>
          <a:noFill/>
          <a:ln w="38100" cap="flat" cmpd="sng" algn="ctr">
            <a:solidFill>
              <a:srgbClr val="00B05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dirty="0">
              <a:ln>
                <a:noFill/>
              </a:ln>
              <a:solidFill>
                <a:srgbClr val="00B050"/>
              </a:solidFill>
              <a:effectLst/>
              <a:latin typeface="Arial" charset="0"/>
            </a:endParaRPr>
          </a:p>
        </p:txBody>
      </p:sp>
      <p:sp>
        <p:nvSpPr>
          <p:cNvPr id="14" name="Oval 13">
            <a:extLst>
              <a:ext uri="{FF2B5EF4-FFF2-40B4-BE49-F238E27FC236}">
                <a16:creationId xmlns:a16="http://schemas.microsoft.com/office/drawing/2014/main" id="{0C11BDBB-1B36-14C5-76E9-EC4B3EFA9AB6}"/>
              </a:ext>
            </a:extLst>
          </p:cNvPr>
          <p:cNvSpPr/>
          <p:nvPr/>
        </p:nvSpPr>
        <p:spPr bwMode="auto">
          <a:xfrm>
            <a:off x="6710114" y="2116361"/>
            <a:ext cx="288032" cy="360040"/>
          </a:xfrm>
          <a:prstGeom prst="ellipse">
            <a:avLst/>
          </a:prstGeom>
          <a:noFill/>
          <a:ln w="38100" cap="flat" cmpd="sng" algn="ctr">
            <a:solidFill>
              <a:srgbClr val="00B05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dirty="0">
              <a:ln>
                <a:noFill/>
              </a:ln>
              <a:solidFill>
                <a:srgbClr val="00B050"/>
              </a:solidFill>
              <a:effectLst/>
              <a:latin typeface="Arial" charset="0"/>
            </a:endParaRPr>
          </a:p>
        </p:txBody>
      </p:sp>
      <p:sp>
        <p:nvSpPr>
          <p:cNvPr id="15" name="Oval 14">
            <a:extLst>
              <a:ext uri="{FF2B5EF4-FFF2-40B4-BE49-F238E27FC236}">
                <a16:creationId xmlns:a16="http://schemas.microsoft.com/office/drawing/2014/main" id="{98E1B1AE-C34A-7638-ABA4-23175F1F3BD6}"/>
              </a:ext>
            </a:extLst>
          </p:cNvPr>
          <p:cNvSpPr/>
          <p:nvPr/>
        </p:nvSpPr>
        <p:spPr bwMode="auto">
          <a:xfrm>
            <a:off x="7290742" y="2105298"/>
            <a:ext cx="288032" cy="360040"/>
          </a:xfrm>
          <a:prstGeom prst="ellipse">
            <a:avLst/>
          </a:prstGeom>
          <a:noFill/>
          <a:ln w="38100" cap="flat" cmpd="sng" algn="ctr">
            <a:solidFill>
              <a:srgbClr val="00B05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dirty="0">
              <a:ln>
                <a:noFill/>
              </a:ln>
              <a:solidFill>
                <a:srgbClr val="00B050"/>
              </a:solidFill>
              <a:effectLst/>
              <a:latin typeface="Arial" charset="0"/>
            </a:endParaRPr>
          </a:p>
        </p:txBody>
      </p:sp>
      <p:sp>
        <p:nvSpPr>
          <p:cNvPr id="16" name="Oval 15">
            <a:extLst>
              <a:ext uri="{FF2B5EF4-FFF2-40B4-BE49-F238E27FC236}">
                <a16:creationId xmlns:a16="http://schemas.microsoft.com/office/drawing/2014/main" id="{C40F7B3E-1723-E394-7027-827D7CED1802}"/>
              </a:ext>
            </a:extLst>
          </p:cNvPr>
          <p:cNvSpPr/>
          <p:nvPr/>
        </p:nvSpPr>
        <p:spPr bwMode="auto">
          <a:xfrm>
            <a:off x="1979712" y="2960612"/>
            <a:ext cx="168376" cy="391668"/>
          </a:xfrm>
          <a:prstGeom prst="ellipse">
            <a:avLst/>
          </a:prstGeom>
          <a:noFill/>
          <a:ln w="38100" cap="flat" cmpd="sng" algn="ctr">
            <a:solidFill>
              <a:srgbClr val="00B05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dirty="0">
              <a:ln>
                <a:noFill/>
              </a:ln>
              <a:solidFill>
                <a:srgbClr val="00B050"/>
              </a:solidFill>
              <a:effectLst/>
              <a:latin typeface="Arial" charset="0"/>
            </a:endParaRPr>
          </a:p>
        </p:txBody>
      </p:sp>
      <p:sp>
        <p:nvSpPr>
          <p:cNvPr id="17" name="Oval 16">
            <a:extLst>
              <a:ext uri="{FF2B5EF4-FFF2-40B4-BE49-F238E27FC236}">
                <a16:creationId xmlns:a16="http://schemas.microsoft.com/office/drawing/2014/main" id="{27571E04-3C6E-5F2D-F921-81CAD3370992}"/>
              </a:ext>
            </a:extLst>
          </p:cNvPr>
          <p:cNvSpPr/>
          <p:nvPr/>
        </p:nvSpPr>
        <p:spPr bwMode="auto">
          <a:xfrm>
            <a:off x="5863580" y="2716986"/>
            <a:ext cx="153144" cy="432048"/>
          </a:xfrm>
          <a:prstGeom prst="ellipse">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dirty="0">
              <a:ln>
                <a:noFill/>
              </a:ln>
              <a:solidFill>
                <a:srgbClr val="00FF00"/>
              </a:solidFill>
              <a:effectLst/>
              <a:latin typeface="Arial" charset="0"/>
            </a:endParaRPr>
          </a:p>
        </p:txBody>
      </p:sp>
      <p:sp>
        <p:nvSpPr>
          <p:cNvPr id="18" name="Oval 17">
            <a:extLst>
              <a:ext uri="{FF2B5EF4-FFF2-40B4-BE49-F238E27FC236}">
                <a16:creationId xmlns:a16="http://schemas.microsoft.com/office/drawing/2014/main" id="{FDDABB76-D507-3099-115E-0923D29646D4}"/>
              </a:ext>
            </a:extLst>
          </p:cNvPr>
          <p:cNvSpPr/>
          <p:nvPr/>
        </p:nvSpPr>
        <p:spPr bwMode="auto">
          <a:xfrm>
            <a:off x="6430516" y="2716986"/>
            <a:ext cx="153144" cy="432048"/>
          </a:xfrm>
          <a:prstGeom prst="ellipse">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dirty="0">
              <a:ln>
                <a:noFill/>
              </a:ln>
              <a:solidFill>
                <a:srgbClr val="00FF00"/>
              </a:solidFill>
              <a:effectLst/>
              <a:latin typeface="Arial" charset="0"/>
            </a:endParaRPr>
          </a:p>
        </p:txBody>
      </p:sp>
      <p:sp>
        <p:nvSpPr>
          <p:cNvPr id="19" name="Oval 18">
            <a:extLst>
              <a:ext uri="{FF2B5EF4-FFF2-40B4-BE49-F238E27FC236}">
                <a16:creationId xmlns:a16="http://schemas.microsoft.com/office/drawing/2014/main" id="{1E31E562-8FBC-6E28-DD65-021845F2010A}"/>
              </a:ext>
            </a:extLst>
          </p:cNvPr>
          <p:cNvSpPr/>
          <p:nvPr/>
        </p:nvSpPr>
        <p:spPr bwMode="auto">
          <a:xfrm>
            <a:off x="7020272" y="2708920"/>
            <a:ext cx="153144" cy="432048"/>
          </a:xfrm>
          <a:prstGeom prst="ellipse">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dirty="0">
              <a:ln>
                <a:noFill/>
              </a:ln>
              <a:solidFill>
                <a:srgbClr val="00FF00"/>
              </a:solidFill>
              <a:effectLst/>
              <a:latin typeface="Arial" charset="0"/>
            </a:endParaRPr>
          </a:p>
        </p:txBody>
      </p:sp>
      <p:sp>
        <p:nvSpPr>
          <p:cNvPr id="20" name="Oval 19">
            <a:extLst>
              <a:ext uri="{FF2B5EF4-FFF2-40B4-BE49-F238E27FC236}">
                <a16:creationId xmlns:a16="http://schemas.microsoft.com/office/drawing/2014/main" id="{27FA8453-E9CF-9969-2EED-9259EFA8EC0C}"/>
              </a:ext>
            </a:extLst>
          </p:cNvPr>
          <p:cNvSpPr/>
          <p:nvPr/>
        </p:nvSpPr>
        <p:spPr bwMode="auto">
          <a:xfrm>
            <a:off x="7587208" y="2708920"/>
            <a:ext cx="153144" cy="432048"/>
          </a:xfrm>
          <a:prstGeom prst="ellipse">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dirty="0">
              <a:ln>
                <a:noFill/>
              </a:ln>
              <a:solidFill>
                <a:srgbClr val="00FF00"/>
              </a:solidFill>
              <a:effectLst/>
              <a:latin typeface="Arial" charset="0"/>
            </a:endParaRPr>
          </a:p>
        </p:txBody>
      </p:sp>
      <p:sp>
        <p:nvSpPr>
          <p:cNvPr id="21" name="Oval 20">
            <a:extLst>
              <a:ext uri="{FF2B5EF4-FFF2-40B4-BE49-F238E27FC236}">
                <a16:creationId xmlns:a16="http://schemas.microsoft.com/office/drawing/2014/main" id="{A8027AD1-3B9E-A94D-9CA8-D6615C7239F0}"/>
              </a:ext>
            </a:extLst>
          </p:cNvPr>
          <p:cNvSpPr/>
          <p:nvPr/>
        </p:nvSpPr>
        <p:spPr bwMode="auto">
          <a:xfrm>
            <a:off x="2183360" y="3404270"/>
            <a:ext cx="289196" cy="146372"/>
          </a:xfrm>
          <a:prstGeom prst="ellipse">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dirty="0">
              <a:ln>
                <a:noFill/>
              </a:ln>
              <a:solidFill>
                <a:srgbClr val="00FF00"/>
              </a:solidFill>
              <a:effectLst/>
              <a:latin typeface="Arial" charset="0"/>
            </a:endParaRPr>
          </a:p>
        </p:txBody>
      </p:sp>
      <p:sp>
        <p:nvSpPr>
          <p:cNvPr id="22" name="Oval 21">
            <a:extLst>
              <a:ext uri="{FF2B5EF4-FFF2-40B4-BE49-F238E27FC236}">
                <a16:creationId xmlns:a16="http://schemas.microsoft.com/office/drawing/2014/main" id="{8BAB80E6-41BB-329E-7F35-8F9FEEF6C6ED}"/>
              </a:ext>
            </a:extLst>
          </p:cNvPr>
          <p:cNvSpPr/>
          <p:nvPr/>
        </p:nvSpPr>
        <p:spPr bwMode="auto">
          <a:xfrm>
            <a:off x="2113830" y="3131168"/>
            <a:ext cx="168376" cy="242689"/>
          </a:xfrm>
          <a:prstGeom prst="ellipse">
            <a:avLst/>
          </a:prstGeom>
          <a:noFill/>
          <a:ln w="38100" cap="flat" cmpd="sng" algn="ctr">
            <a:solidFill>
              <a:srgbClr val="7030A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dirty="0">
              <a:ln>
                <a:noFill/>
              </a:ln>
              <a:solidFill>
                <a:srgbClr val="00B050"/>
              </a:solidFill>
              <a:effectLst/>
              <a:latin typeface="Arial" charset="0"/>
            </a:endParaRPr>
          </a:p>
        </p:txBody>
      </p:sp>
      <p:sp>
        <p:nvSpPr>
          <p:cNvPr id="23" name="Oval 22">
            <a:extLst>
              <a:ext uri="{FF2B5EF4-FFF2-40B4-BE49-F238E27FC236}">
                <a16:creationId xmlns:a16="http://schemas.microsoft.com/office/drawing/2014/main" id="{4296B7BD-DE53-5AD0-46D0-5F161F10B7E2}"/>
              </a:ext>
            </a:extLst>
          </p:cNvPr>
          <p:cNvSpPr/>
          <p:nvPr/>
        </p:nvSpPr>
        <p:spPr bwMode="auto">
          <a:xfrm>
            <a:off x="5742570" y="1848927"/>
            <a:ext cx="216024" cy="360040"/>
          </a:xfrm>
          <a:prstGeom prst="ellipse">
            <a:avLst/>
          </a:prstGeom>
          <a:noFill/>
          <a:ln w="38100" cap="flat" cmpd="sng" algn="ctr">
            <a:solidFill>
              <a:srgbClr val="7030A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a:ln>
                <a:noFill/>
              </a:ln>
              <a:solidFill>
                <a:schemeClr val="tx2"/>
              </a:solidFill>
              <a:effectLst/>
              <a:latin typeface="Arial" charset="0"/>
            </a:endParaRPr>
          </a:p>
        </p:txBody>
      </p:sp>
      <p:sp>
        <p:nvSpPr>
          <p:cNvPr id="24" name="Oval 23">
            <a:extLst>
              <a:ext uri="{FF2B5EF4-FFF2-40B4-BE49-F238E27FC236}">
                <a16:creationId xmlns:a16="http://schemas.microsoft.com/office/drawing/2014/main" id="{CEA397E4-3A54-02D7-D91A-5D88DD841B9A}"/>
              </a:ext>
            </a:extLst>
          </p:cNvPr>
          <p:cNvSpPr/>
          <p:nvPr/>
        </p:nvSpPr>
        <p:spPr bwMode="auto">
          <a:xfrm>
            <a:off x="6323198" y="1837641"/>
            <a:ext cx="216024" cy="360040"/>
          </a:xfrm>
          <a:prstGeom prst="ellipse">
            <a:avLst/>
          </a:prstGeom>
          <a:noFill/>
          <a:ln w="38100" cap="flat" cmpd="sng" algn="ctr">
            <a:solidFill>
              <a:srgbClr val="7030A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a:ln>
                <a:noFill/>
              </a:ln>
              <a:solidFill>
                <a:schemeClr val="tx2"/>
              </a:solidFill>
              <a:effectLst/>
              <a:latin typeface="Arial" charset="0"/>
            </a:endParaRPr>
          </a:p>
        </p:txBody>
      </p:sp>
      <p:sp>
        <p:nvSpPr>
          <p:cNvPr id="25" name="Oval 24">
            <a:extLst>
              <a:ext uri="{FF2B5EF4-FFF2-40B4-BE49-F238E27FC236}">
                <a16:creationId xmlns:a16="http://schemas.microsoft.com/office/drawing/2014/main" id="{0AB4EDA6-30AA-CBDF-CAAE-71AF3C41F56C}"/>
              </a:ext>
            </a:extLst>
          </p:cNvPr>
          <p:cNvSpPr/>
          <p:nvPr/>
        </p:nvSpPr>
        <p:spPr bwMode="auto">
          <a:xfrm>
            <a:off x="6890134" y="1821369"/>
            <a:ext cx="216024" cy="360040"/>
          </a:xfrm>
          <a:prstGeom prst="ellipse">
            <a:avLst/>
          </a:prstGeom>
          <a:noFill/>
          <a:ln w="38100" cap="flat" cmpd="sng" algn="ctr">
            <a:solidFill>
              <a:srgbClr val="7030A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a:ln>
                <a:noFill/>
              </a:ln>
              <a:solidFill>
                <a:schemeClr val="tx2"/>
              </a:solidFill>
              <a:effectLst/>
              <a:latin typeface="Arial" charset="0"/>
            </a:endParaRPr>
          </a:p>
        </p:txBody>
      </p:sp>
      <p:sp>
        <p:nvSpPr>
          <p:cNvPr id="26" name="Oval 25">
            <a:extLst>
              <a:ext uri="{FF2B5EF4-FFF2-40B4-BE49-F238E27FC236}">
                <a16:creationId xmlns:a16="http://schemas.microsoft.com/office/drawing/2014/main" id="{C1D225D4-EA5A-2143-BAA7-01A6F9DF9733}"/>
              </a:ext>
            </a:extLst>
          </p:cNvPr>
          <p:cNvSpPr/>
          <p:nvPr/>
        </p:nvSpPr>
        <p:spPr bwMode="auto">
          <a:xfrm>
            <a:off x="7470762" y="1810083"/>
            <a:ext cx="216024" cy="360040"/>
          </a:xfrm>
          <a:prstGeom prst="ellipse">
            <a:avLst/>
          </a:prstGeom>
          <a:noFill/>
          <a:ln w="38100" cap="flat" cmpd="sng" algn="ctr">
            <a:solidFill>
              <a:srgbClr val="7030A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a:ln>
                <a:noFill/>
              </a:ln>
              <a:solidFill>
                <a:schemeClr val="tx2"/>
              </a:solidFill>
              <a:effectLst/>
              <a:latin typeface="Arial" charset="0"/>
            </a:endParaRPr>
          </a:p>
        </p:txBody>
      </p:sp>
    </p:spTree>
    <p:extLst>
      <p:ext uri="{BB962C8B-B14F-4D97-AF65-F5344CB8AC3E}">
        <p14:creationId xmlns:p14="http://schemas.microsoft.com/office/powerpoint/2010/main" val="349583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500" fill="hold"/>
                                        <p:tgtEl>
                                          <p:spTgt spid="8"/>
                                        </p:tgtEl>
                                        <p:attrNameLst>
                                          <p:attrName>ppt_x</p:attrName>
                                        </p:attrNameLst>
                                      </p:cBhvr>
                                      <p:tavLst>
                                        <p:tav tm="0">
                                          <p:val>
                                            <p:strVal val="#ppt_x"/>
                                          </p:val>
                                        </p:tav>
                                        <p:tav tm="100000">
                                          <p:val>
                                            <p:strVal val="#ppt_x"/>
                                          </p:val>
                                        </p:tav>
                                      </p:tavLst>
                                    </p:anim>
                                    <p:anim calcmode="lin" valueType="num">
                                      <p:cBhvr additive="base">
                                        <p:cTn id="11" dur="500" fill="hold"/>
                                        <p:tgtEl>
                                          <p:spTgt spid="8"/>
                                        </p:tgtEl>
                                        <p:attrNameLst>
                                          <p:attrName>ppt_y</p:attrName>
                                        </p:attrNameLst>
                                      </p:cBhvr>
                                      <p:tavLst>
                                        <p:tav tm="0">
                                          <p:val>
                                            <p:strVal val="1+#ppt_h/2"/>
                                          </p:val>
                                        </p:tav>
                                        <p:tav tm="100000">
                                          <p:val>
                                            <p:strVal val="#ppt_y"/>
                                          </p:val>
                                        </p:tav>
                                      </p:tavLst>
                                    </p:anim>
                                  </p:childTnLst>
                                </p:cTn>
                              </p:par>
                              <p:par>
                                <p:cTn id="12" presetID="2" presetClass="entr" presetSubtype="4"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ppt_x"/>
                                          </p:val>
                                        </p:tav>
                                        <p:tav tm="100000">
                                          <p:val>
                                            <p:strVal val="#ppt_x"/>
                                          </p:val>
                                        </p:tav>
                                      </p:tavLst>
                                    </p:anim>
                                    <p:anim calcmode="lin" valueType="num">
                                      <p:cBhvr additive="base">
                                        <p:cTn id="2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1" end="1"/>
                                            </p:txEl>
                                          </p:spTgt>
                                        </p:tgtEl>
                                        <p:attrNameLst>
                                          <p:attrName>style.visibility</p:attrName>
                                        </p:attrNameLst>
                                      </p:cBhvr>
                                      <p:to>
                                        <p:strVal val="visible"/>
                                      </p:to>
                                    </p:set>
                                    <p:animEffect transition="in" filter="fade">
                                      <p:cBhvr>
                                        <p:cTn id="32" dur="500"/>
                                        <p:tgtEl>
                                          <p:spTgt spid="2">
                                            <p:txEl>
                                              <p:pRg st="1" end="1"/>
                                            </p:txEl>
                                          </p:spTgt>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barn(inVertical)">
                                      <p:cBhvr>
                                        <p:cTn id="35" dur="500"/>
                                        <p:tgtEl>
                                          <p:spTgt spid="16"/>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barn(inVertical)">
                                      <p:cBhvr>
                                        <p:cTn id="38" dur="500"/>
                                        <p:tgtEl>
                                          <p:spTgt spid="12"/>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barn(inVertical)">
                                      <p:cBhvr>
                                        <p:cTn id="41" dur="500"/>
                                        <p:tgtEl>
                                          <p:spTgt spid="13"/>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barn(inVertical)">
                                      <p:cBhvr>
                                        <p:cTn id="44" dur="500"/>
                                        <p:tgtEl>
                                          <p:spTgt spid="14"/>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barn(inVertical)">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2">
                                            <p:txEl>
                                              <p:pRg st="2" end="2"/>
                                            </p:txEl>
                                          </p:spTgt>
                                        </p:tgtEl>
                                        <p:attrNameLst>
                                          <p:attrName>style.visibility</p:attrName>
                                        </p:attrNameLst>
                                      </p:cBhvr>
                                      <p:to>
                                        <p:strVal val="visible"/>
                                      </p:to>
                                    </p:set>
                                    <p:animEffect transition="in" filter="randombar(horizontal)">
                                      <p:cBhvr>
                                        <p:cTn id="52" dur="500"/>
                                        <p:tgtEl>
                                          <p:spTgt spid="2">
                                            <p:txEl>
                                              <p:pRg st="2" end="2"/>
                                            </p:txEl>
                                          </p:spTgt>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barn(inVertical)">
                                      <p:cBhvr>
                                        <p:cTn id="55" dur="500"/>
                                        <p:tgtEl>
                                          <p:spTgt spid="21"/>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barn(inVertical)">
                                      <p:cBhvr>
                                        <p:cTn id="58" dur="500"/>
                                        <p:tgtEl>
                                          <p:spTgt spid="17"/>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barn(inVertical)">
                                      <p:cBhvr>
                                        <p:cTn id="61" dur="500"/>
                                        <p:tgtEl>
                                          <p:spTgt spid="18"/>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barn(inVertical)">
                                      <p:cBhvr>
                                        <p:cTn id="64" dur="500"/>
                                        <p:tgtEl>
                                          <p:spTgt spid="19"/>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barn(inVertical)">
                                      <p:cBhvr>
                                        <p:cTn id="67" dur="500"/>
                                        <p:tgtEl>
                                          <p:spTgt spid="20"/>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2">
                                            <p:txEl>
                                              <p:pRg st="3" end="3"/>
                                            </p:txEl>
                                          </p:spTgt>
                                        </p:tgtEl>
                                        <p:attrNameLst>
                                          <p:attrName>style.visibility</p:attrName>
                                        </p:attrNameLst>
                                      </p:cBhvr>
                                      <p:to>
                                        <p:strVal val="visible"/>
                                      </p:to>
                                    </p:set>
                                    <p:animEffect transition="in" filter="barn(inVertical)">
                                      <p:cBhvr>
                                        <p:cTn id="72" dur="500"/>
                                        <p:tgtEl>
                                          <p:spTgt spid="2">
                                            <p:txEl>
                                              <p:pRg st="3" end="3"/>
                                            </p:txEl>
                                          </p:spTgt>
                                        </p:tgtEl>
                                      </p:cBhvr>
                                    </p:animEffect>
                                  </p:childTnLst>
                                </p:cTn>
                              </p:par>
                              <p:par>
                                <p:cTn id="73" presetID="53" presetClass="entr" presetSubtype="16" fill="hold" grpId="0" nodeType="withEffect">
                                  <p:stCondLst>
                                    <p:cond delay="0"/>
                                  </p:stCondLst>
                                  <p:childTnLst>
                                    <p:set>
                                      <p:cBhvr>
                                        <p:cTn id="74" dur="1" fill="hold">
                                          <p:stCondLst>
                                            <p:cond delay="0"/>
                                          </p:stCondLst>
                                        </p:cTn>
                                        <p:tgtEl>
                                          <p:spTgt spid="22"/>
                                        </p:tgtEl>
                                        <p:attrNameLst>
                                          <p:attrName>style.visibility</p:attrName>
                                        </p:attrNameLst>
                                      </p:cBhvr>
                                      <p:to>
                                        <p:strVal val="visible"/>
                                      </p:to>
                                    </p:set>
                                    <p:anim calcmode="lin" valueType="num">
                                      <p:cBhvr>
                                        <p:cTn id="75" dur="500" fill="hold"/>
                                        <p:tgtEl>
                                          <p:spTgt spid="22"/>
                                        </p:tgtEl>
                                        <p:attrNameLst>
                                          <p:attrName>ppt_w</p:attrName>
                                        </p:attrNameLst>
                                      </p:cBhvr>
                                      <p:tavLst>
                                        <p:tav tm="0">
                                          <p:val>
                                            <p:fltVal val="0"/>
                                          </p:val>
                                        </p:tav>
                                        <p:tav tm="100000">
                                          <p:val>
                                            <p:strVal val="#ppt_w"/>
                                          </p:val>
                                        </p:tav>
                                      </p:tavLst>
                                    </p:anim>
                                    <p:anim calcmode="lin" valueType="num">
                                      <p:cBhvr>
                                        <p:cTn id="76" dur="500" fill="hold"/>
                                        <p:tgtEl>
                                          <p:spTgt spid="22"/>
                                        </p:tgtEl>
                                        <p:attrNameLst>
                                          <p:attrName>ppt_h</p:attrName>
                                        </p:attrNameLst>
                                      </p:cBhvr>
                                      <p:tavLst>
                                        <p:tav tm="0">
                                          <p:val>
                                            <p:fltVal val="0"/>
                                          </p:val>
                                        </p:tav>
                                        <p:tav tm="100000">
                                          <p:val>
                                            <p:strVal val="#ppt_h"/>
                                          </p:val>
                                        </p:tav>
                                      </p:tavLst>
                                    </p:anim>
                                    <p:animEffect transition="in" filter="fade">
                                      <p:cBhvr>
                                        <p:cTn id="77" dur="500"/>
                                        <p:tgtEl>
                                          <p:spTgt spid="22"/>
                                        </p:tgtEl>
                                      </p:cBhvr>
                                    </p:animEffect>
                                  </p:childTnLst>
                                </p:cTn>
                              </p:par>
                              <p:par>
                                <p:cTn id="78" presetID="53" presetClass="entr" presetSubtype="16" fill="hold" grpId="0" nodeType="withEffect">
                                  <p:stCondLst>
                                    <p:cond delay="0"/>
                                  </p:stCondLst>
                                  <p:childTnLst>
                                    <p:set>
                                      <p:cBhvr>
                                        <p:cTn id="79" dur="1" fill="hold">
                                          <p:stCondLst>
                                            <p:cond delay="0"/>
                                          </p:stCondLst>
                                        </p:cTn>
                                        <p:tgtEl>
                                          <p:spTgt spid="23"/>
                                        </p:tgtEl>
                                        <p:attrNameLst>
                                          <p:attrName>style.visibility</p:attrName>
                                        </p:attrNameLst>
                                      </p:cBhvr>
                                      <p:to>
                                        <p:strVal val="visible"/>
                                      </p:to>
                                    </p:set>
                                    <p:anim calcmode="lin" valueType="num">
                                      <p:cBhvr>
                                        <p:cTn id="80" dur="500" fill="hold"/>
                                        <p:tgtEl>
                                          <p:spTgt spid="23"/>
                                        </p:tgtEl>
                                        <p:attrNameLst>
                                          <p:attrName>ppt_w</p:attrName>
                                        </p:attrNameLst>
                                      </p:cBhvr>
                                      <p:tavLst>
                                        <p:tav tm="0">
                                          <p:val>
                                            <p:fltVal val="0"/>
                                          </p:val>
                                        </p:tav>
                                        <p:tav tm="100000">
                                          <p:val>
                                            <p:strVal val="#ppt_w"/>
                                          </p:val>
                                        </p:tav>
                                      </p:tavLst>
                                    </p:anim>
                                    <p:anim calcmode="lin" valueType="num">
                                      <p:cBhvr>
                                        <p:cTn id="81" dur="500" fill="hold"/>
                                        <p:tgtEl>
                                          <p:spTgt spid="23"/>
                                        </p:tgtEl>
                                        <p:attrNameLst>
                                          <p:attrName>ppt_h</p:attrName>
                                        </p:attrNameLst>
                                      </p:cBhvr>
                                      <p:tavLst>
                                        <p:tav tm="0">
                                          <p:val>
                                            <p:fltVal val="0"/>
                                          </p:val>
                                        </p:tav>
                                        <p:tav tm="100000">
                                          <p:val>
                                            <p:strVal val="#ppt_h"/>
                                          </p:val>
                                        </p:tav>
                                      </p:tavLst>
                                    </p:anim>
                                    <p:animEffect transition="in" filter="fade">
                                      <p:cBhvr>
                                        <p:cTn id="82" dur="500"/>
                                        <p:tgtEl>
                                          <p:spTgt spid="23"/>
                                        </p:tgtEl>
                                      </p:cBhvr>
                                    </p:animEffect>
                                  </p:childTnLst>
                                </p:cTn>
                              </p:par>
                              <p:par>
                                <p:cTn id="83" presetID="53" presetClass="entr" presetSubtype="16" fill="hold" grpId="0" nodeType="withEffect">
                                  <p:stCondLst>
                                    <p:cond delay="0"/>
                                  </p:stCondLst>
                                  <p:childTnLst>
                                    <p:set>
                                      <p:cBhvr>
                                        <p:cTn id="84" dur="1" fill="hold">
                                          <p:stCondLst>
                                            <p:cond delay="0"/>
                                          </p:stCondLst>
                                        </p:cTn>
                                        <p:tgtEl>
                                          <p:spTgt spid="24"/>
                                        </p:tgtEl>
                                        <p:attrNameLst>
                                          <p:attrName>style.visibility</p:attrName>
                                        </p:attrNameLst>
                                      </p:cBhvr>
                                      <p:to>
                                        <p:strVal val="visible"/>
                                      </p:to>
                                    </p:set>
                                    <p:anim calcmode="lin" valueType="num">
                                      <p:cBhvr>
                                        <p:cTn id="85" dur="500" fill="hold"/>
                                        <p:tgtEl>
                                          <p:spTgt spid="24"/>
                                        </p:tgtEl>
                                        <p:attrNameLst>
                                          <p:attrName>ppt_w</p:attrName>
                                        </p:attrNameLst>
                                      </p:cBhvr>
                                      <p:tavLst>
                                        <p:tav tm="0">
                                          <p:val>
                                            <p:fltVal val="0"/>
                                          </p:val>
                                        </p:tav>
                                        <p:tav tm="100000">
                                          <p:val>
                                            <p:strVal val="#ppt_w"/>
                                          </p:val>
                                        </p:tav>
                                      </p:tavLst>
                                    </p:anim>
                                    <p:anim calcmode="lin" valueType="num">
                                      <p:cBhvr>
                                        <p:cTn id="86" dur="500" fill="hold"/>
                                        <p:tgtEl>
                                          <p:spTgt spid="24"/>
                                        </p:tgtEl>
                                        <p:attrNameLst>
                                          <p:attrName>ppt_h</p:attrName>
                                        </p:attrNameLst>
                                      </p:cBhvr>
                                      <p:tavLst>
                                        <p:tav tm="0">
                                          <p:val>
                                            <p:fltVal val="0"/>
                                          </p:val>
                                        </p:tav>
                                        <p:tav tm="100000">
                                          <p:val>
                                            <p:strVal val="#ppt_h"/>
                                          </p:val>
                                        </p:tav>
                                      </p:tavLst>
                                    </p:anim>
                                    <p:animEffect transition="in" filter="fade">
                                      <p:cBhvr>
                                        <p:cTn id="87" dur="500"/>
                                        <p:tgtEl>
                                          <p:spTgt spid="24"/>
                                        </p:tgtEl>
                                      </p:cBhvr>
                                    </p:animEffect>
                                  </p:childTnLst>
                                </p:cTn>
                              </p:par>
                              <p:par>
                                <p:cTn id="88" presetID="53" presetClass="entr" presetSubtype="16" fill="hold" grpId="0" nodeType="withEffect">
                                  <p:stCondLst>
                                    <p:cond delay="0"/>
                                  </p:stCondLst>
                                  <p:childTnLst>
                                    <p:set>
                                      <p:cBhvr>
                                        <p:cTn id="89" dur="1" fill="hold">
                                          <p:stCondLst>
                                            <p:cond delay="0"/>
                                          </p:stCondLst>
                                        </p:cTn>
                                        <p:tgtEl>
                                          <p:spTgt spid="25"/>
                                        </p:tgtEl>
                                        <p:attrNameLst>
                                          <p:attrName>style.visibility</p:attrName>
                                        </p:attrNameLst>
                                      </p:cBhvr>
                                      <p:to>
                                        <p:strVal val="visible"/>
                                      </p:to>
                                    </p:set>
                                    <p:anim calcmode="lin" valueType="num">
                                      <p:cBhvr>
                                        <p:cTn id="90" dur="500" fill="hold"/>
                                        <p:tgtEl>
                                          <p:spTgt spid="25"/>
                                        </p:tgtEl>
                                        <p:attrNameLst>
                                          <p:attrName>ppt_w</p:attrName>
                                        </p:attrNameLst>
                                      </p:cBhvr>
                                      <p:tavLst>
                                        <p:tav tm="0">
                                          <p:val>
                                            <p:fltVal val="0"/>
                                          </p:val>
                                        </p:tav>
                                        <p:tav tm="100000">
                                          <p:val>
                                            <p:strVal val="#ppt_w"/>
                                          </p:val>
                                        </p:tav>
                                      </p:tavLst>
                                    </p:anim>
                                    <p:anim calcmode="lin" valueType="num">
                                      <p:cBhvr>
                                        <p:cTn id="91" dur="500" fill="hold"/>
                                        <p:tgtEl>
                                          <p:spTgt spid="25"/>
                                        </p:tgtEl>
                                        <p:attrNameLst>
                                          <p:attrName>ppt_h</p:attrName>
                                        </p:attrNameLst>
                                      </p:cBhvr>
                                      <p:tavLst>
                                        <p:tav tm="0">
                                          <p:val>
                                            <p:fltVal val="0"/>
                                          </p:val>
                                        </p:tav>
                                        <p:tav tm="100000">
                                          <p:val>
                                            <p:strVal val="#ppt_h"/>
                                          </p:val>
                                        </p:tav>
                                      </p:tavLst>
                                    </p:anim>
                                    <p:animEffect transition="in" filter="fade">
                                      <p:cBhvr>
                                        <p:cTn id="92" dur="500"/>
                                        <p:tgtEl>
                                          <p:spTgt spid="25"/>
                                        </p:tgtEl>
                                      </p:cBhvr>
                                    </p:animEffect>
                                  </p:childTnLst>
                                </p:cTn>
                              </p:par>
                              <p:par>
                                <p:cTn id="93" presetID="53" presetClass="entr" presetSubtype="16" fill="hold" grpId="0" nodeType="withEffect">
                                  <p:stCondLst>
                                    <p:cond delay="0"/>
                                  </p:stCondLst>
                                  <p:childTnLst>
                                    <p:set>
                                      <p:cBhvr>
                                        <p:cTn id="94" dur="1" fill="hold">
                                          <p:stCondLst>
                                            <p:cond delay="0"/>
                                          </p:stCondLst>
                                        </p:cTn>
                                        <p:tgtEl>
                                          <p:spTgt spid="26"/>
                                        </p:tgtEl>
                                        <p:attrNameLst>
                                          <p:attrName>style.visibility</p:attrName>
                                        </p:attrNameLst>
                                      </p:cBhvr>
                                      <p:to>
                                        <p:strVal val="visible"/>
                                      </p:to>
                                    </p:set>
                                    <p:anim calcmode="lin" valueType="num">
                                      <p:cBhvr>
                                        <p:cTn id="95" dur="500" fill="hold"/>
                                        <p:tgtEl>
                                          <p:spTgt spid="26"/>
                                        </p:tgtEl>
                                        <p:attrNameLst>
                                          <p:attrName>ppt_w</p:attrName>
                                        </p:attrNameLst>
                                      </p:cBhvr>
                                      <p:tavLst>
                                        <p:tav tm="0">
                                          <p:val>
                                            <p:fltVal val="0"/>
                                          </p:val>
                                        </p:tav>
                                        <p:tav tm="100000">
                                          <p:val>
                                            <p:strVal val="#ppt_w"/>
                                          </p:val>
                                        </p:tav>
                                      </p:tavLst>
                                    </p:anim>
                                    <p:anim calcmode="lin" valueType="num">
                                      <p:cBhvr>
                                        <p:cTn id="96" dur="500" fill="hold"/>
                                        <p:tgtEl>
                                          <p:spTgt spid="26"/>
                                        </p:tgtEl>
                                        <p:attrNameLst>
                                          <p:attrName>ppt_h</p:attrName>
                                        </p:attrNameLst>
                                      </p:cBhvr>
                                      <p:tavLst>
                                        <p:tav tm="0">
                                          <p:val>
                                            <p:fltVal val="0"/>
                                          </p:val>
                                        </p:tav>
                                        <p:tav tm="100000">
                                          <p:val>
                                            <p:strVal val="#ppt_h"/>
                                          </p:val>
                                        </p:tav>
                                      </p:tavLst>
                                    </p:anim>
                                    <p:animEffect transition="in" filter="fade">
                                      <p:cBhvr>
                                        <p:cTn id="9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2AC3954-5CCC-7458-2A84-AFFAE90C2F71}"/>
              </a:ext>
            </a:extLst>
          </p:cNvPr>
          <p:cNvSpPr>
            <a:spLocks noGrp="1"/>
          </p:cNvSpPr>
          <p:nvPr>
            <p:ph idx="1"/>
          </p:nvPr>
        </p:nvSpPr>
        <p:spPr/>
        <p:txBody>
          <a:bodyPr/>
          <a:lstStyle/>
          <a:p>
            <a:r>
              <a:rPr lang="en-GB" b="1" dirty="0"/>
              <a:t>Renewable Self-consumption</a:t>
            </a:r>
            <a:r>
              <a:rPr lang="en-GB" dirty="0"/>
              <a:t>, refers to the process of intelligently consuming energy at the time it is available. </a:t>
            </a:r>
          </a:p>
          <a:p>
            <a:r>
              <a:rPr lang="en-GB" b="1" dirty="0"/>
              <a:t>Prototype systems </a:t>
            </a:r>
            <a:r>
              <a:rPr lang="en-GB" dirty="0"/>
              <a:t>and </a:t>
            </a:r>
            <a:r>
              <a:rPr lang="en-GB" b="1" dirty="0"/>
              <a:t>algorithms</a:t>
            </a:r>
            <a:r>
              <a:rPr lang="en-GB" dirty="0"/>
              <a:t> from the </a:t>
            </a:r>
            <a:r>
              <a:rPr lang="en-GB" b="1" dirty="0"/>
              <a:t>smart-home</a:t>
            </a:r>
            <a:r>
              <a:rPr lang="en-GB" dirty="0"/>
              <a:t> &amp; </a:t>
            </a:r>
            <a:r>
              <a:rPr lang="en-GB" b="1" dirty="0"/>
              <a:t>EV domain </a:t>
            </a:r>
            <a:r>
              <a:rPr lang="en-GB" dirty="0"/>
              <a:t>have shown how the alignment of production and consumption can lead to significant reductions in CO2.</a:t>
            </a:r>
          </a:p>
          <a:p>
            <a:r>
              <a:rPr lang="en-GB" dirty="0"/>
              <a:t>Currently working towards a </a:t>
            </a:r>
            <a:r>
              <a:rPr lang="en-GB" b="1" dirty="0"/>
              <a:t>service for green charging</a:t>
            </a:r>
            <a:r>
              <a:rPr lang="en-GB" dirty="0"/>
              <a:t> and supporting V2G scenarios.</a:t>
            </a:r>
          </a:p>
          <a:p>
            <a:r>
              <a:rPr lang="en-GB" dirty="0"/>
              <a:t>We also started to look at the </a:t>
            </a:r>
            <a:r>
              <a:rPr lang="en-GB" b="1" dirty="0"/>
              <a:t>Renewable Self Optimization for Greener Communal Residential Buildings </a:t>
            </a:r>
            <a:r>
              <a:rPr lang="en-GB" dirty="0"/>
              <a:t>Cyprus RPF Project</a:t>
            </a:r>
            <a:endParaRPr lang="en-US" dirty="0"/>
          </a:p>
        </p:txBody>
      </p:sp>
      <p:sp>
        <p:nvSpPr>
          <p:cNvPr id="3" name="Title 2">
            <a:extLst>
              <a:ext uri="{FF2B5EF4-FFF2-40B4-BE49-F238E27FC236}">
                <a16:creationId xmlns:a16="http://schemas.microsoft.com/office/drawing/2014/main" id="{3048A13E-6C1E-7EDF-1B12-201CE61491A1}"/>
              </a:ext>
            </a:extLst>
          </p:cNvPr>
          <p:cNvSpPr>
            <a:spLocks noGrp="1"/>
          </p:cNvSpPr>
          <p:nvPr>
            <p:ph type="title"/>
          </p:nvPr>
        </p:nvSpPr>
        <p:spPr/>
        <p:txBody>
          <a:bodyPr/>
          <a:lstStyle/>
          <a:p>
            <a:r>
              <a:rPr lang="en-US" dirty="0"/>
              <a:t>Conclusions / Future Work </a:t>
            </a:r>
          </a:p>
        </p:txBody>
      </p:sp>
    </p:spTree>
    <p:extLst>
      <p:ext uri="{BB962C8B-B14F-4D97-AF65-F5344CB8AC3E}">
        <p14:creationId xmlns:p14="http://schemas.microsoft.com/office/powerpoint/2010/main" val="4029059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51520" y="836712"/>
            <a:ext cx="8712968" cy="5223950"/>
          </a:xfrm>
        </p:spPr>
        <p:txBody>
          <a:bodyPr/>
          <a:lstStyle/>
          <a:p>
            <a:pPr marL="0" indent="0">
              <a:buNone/>
            </a:pPr>
            <a:r>
              <a:rPr lang="en-US" sz="1400" b="1" dirty="0">
                <a:latin typeface="+mj-lt"/>
              </a:rPr>
              <a:t>Journal and magazine publications:</a:t>
            </a:r>
          </a:p>
          <a:p>
            <a:pPr marL="228600" indent="-228600">
              <a:buAutoNum type="arabicPeriod"/>
            </a:pPr>
            <a:r>
              <a:rPr lang="en-US" sz="1180" b="1" dirty="0"/>
              <a:t>Soteris Constantinou</a:t>
            </a:r>
            <a:r>
              <a:rPr lang="en-US" sz="1180" dirty="0"/>
              <a:t>, Constantinos Costa, Andreas Konstantinidis, </a:t>
            </a:r>
            <a:r>
              <a:rPr lang="en-US" sz="1180" dirty="0" err="1"/>
              <a:t>Panos</a:t>
            </a:r>
            <a:r>
              <a:rPr lang="en-US" sz="1180" dirty="0"/>
              <a:t> K. </a:t>
            </a:r>
            <a:r>
              <a:rPr lang="en-US" sz="1180" dirty="0" err="1"/>
              <a:t>Chrysanthis</a:t>
            </a:r>
            <a:r>
              <a:rPr lang="en-US" sz="1180" dirty="0"/>
              <a:t>, and Demetrios </a:t>
            </a:r>
            <a:r>
              <a:rPr lang="en-US" sz="1180" dirty="0" err="1"/>
              <a:t>Zeinalipour-Yazti</a:t>
            </a:r>
            <a:r>
              <a:rPr lang="en-US" sz="1180" dirty="0"/>
              <a:t>. “A Sustainable Energy Management Framework for Smart Homes”, </a:t>
            </a:r>
            <a:r>
              <a:rPr lang="en-US" sz="1180" b="1" dirty="0">
                <a:solidFill>
                  <a:srgbClr val="FF0000"/>
                </a:solidFill>
              </a:rPr>
              <a:t>IEEE Transactions on Sustainable Computing (TSUSC’24)</a:t>
            </a:r>
            <a:r>
              <a:rPr lang="en-US" sz="1180" dirty="0"/>
              <a:t>, no. 01, pp. 1-12, DOI: 10.1109/TSUSC.2024.3396381, 2024.</a:t>
            </a:r>
            <a:endParaRPr lang="en-US" sz="1180" b="1" dirty="0">
              <a:solidFill>
                <a:srgbClr val="FF0000"/>
              </a:solidFill>
            </a:endParaRPr>
          </a:p>
          <a:p>
            <a:pPr marL="228600" indent="-228600">
              <a:buAutoNum type="arabicPeriod"/>
            </a:pPr>
            <a:r>
              <a:rPr lang="en-US" sz="1180" b="1" dirty="0"/>
              <a:t>Soteris Constantinou</a:t>
            </a:r>
            <a:r>
              <a:rPr lang="en-US" sz="1180" dirty="0"/>
              <a:t>, Andreas Konstantinidis, and Demetrios </a:t>
            </a:r>
            <a:r>
              <a:rPr lang="en-US" sz="1180" dirty="0" err="1"/>
              <a:t>ZeinalipourYazti</a:t>
            </a:r>
            <a:r>
              <a:rPr lang="en-US" sz="1180" dirty="0"/>
              <a:t>. “Green Planning Systems for Self-consumption of Renewable Energy”, </a:t>
            </a:r>
            <a:r>
              <a:rPr lang="en-US" sz="1180" b="1" dirty="0">
                <a:solidFill>
                  <a:srgbClr val="FF0000"/>
                </a:solidFill>
              </a:rPr>
              <a:t>IEEE Internet Computing (IC’23)</a:t>
            </a:r>
            <a:r>
              <a:rPr lang="en-US" sz="1180" dirty="0"/>
              <a:t>, vol. 27, no. 1, pp. 34–42, DOI: 10.1109/MIC.2022.3164581, 2023. </a:t>
            </a:r>
          </a:p>
          <a:p>
            <a:pPr marL="228600" indent="-228600">
              <a:buAutoNum type="arabicPeriod"/>
            </a:pPr>
            <a:r>
              <a:rPr lang="en-US" sz="1180" b="1" dirty="0"/>
              <a:t>Soteris Constantinou</a:t>
            </a:r>
            <a:r>
              <a:rPr lang="en-US" sz="1180" dirty="0"/>
              <a:t>, Andreas Konstantinidis, Demetrios </a:t>
            </a:r>
            <a:r>
              <a:rPr lang="en-US" sz="1180" dirty="0" err="1"/>
              <a:t>Zeinalipour-Yazti</a:t>
            </a:r>
            <a:r>
              <a:rPr lang="en-US" sz="1180" dirty="0"/>
              <a:t>, and </a:t>
            </a:r>
            <a:r>
              <a:rPr lang="en-US" sz="1180" dirty="0" err="1"/>
              <a:t>Panos</a:t>
            </a:r>
            <a:r>
              <a:rPr lang="en-US" sz="1180" dirty="0"/>
              <a:t> K. </a:t>
            </a:r>
            <a:r>
              <a:rPr lang="en-US" sz="1180" dirty="0" err="1"/>
              <a:t>Chrysanthis</a:t>
            </a:r>
            <a:r>
              <a:rPr lang="en-US" sz="1180" dirty="0"/>
              <a:t>. “Green Planning of IoT Home Automation Workflows in Smart Buildings”, </a:t>
            </a:r>
            <a:r>
              <a:rPr lang="en-US" sz="1180" b="1" dirty="0">
                <a:solidFill>
                  <a:srgbClr val="FF0000"/>
                </a:solidFill>
              </a:rPr>
              <a:t>ACM Transactions on Internet of Things (TIOT’22)</a:t>
            </a:r>
            <a:r>
              <a:rPr lang="en-US" sz="1180" dirty="0"/>
              <a:t>, vol. 3, no. 4, pp. 1–30, DOI: 10.1145/3549549, 2022</a:t>
            </a:r>
          </a:p>
          <a:p>
            <a:pPr marL="0" indent="0">
              <a:buNone/>
            </a:pPr>
            <a:r>
              <a:rPr lang="en-US" sz="1400" b="1" dirty="0">
                <a:latin typeface="+mj-lt"/>
              </a:rPr>
              <a:t>Conference proceedings:</a:t>
            </a:r>
          </a:p>
          <a:p>
            <a:pPr marL="228600" indent="-228600">
              <a:buFont typeface="+mj-lt"/>
              <a:buAutoNum type="arabicPeriod"/>
            </a:pPr>
            <a:r>
              <a:rPr lang="en-US" sz="1180" b="1" dirty="0"/>
              <a:t>Soteris Constantinou</a:t>
            </a:r>
            <a:r>
              <a:rPr lang="en-US" sz="1180" dirty="0"/>
              <a:t>, Dimitris </a:t>
            </a:r>
            <a:r>
              <a:rPr lang="en-US" sz="1180" dirty="0" err="1"/>
              <a:t>Papazachariou</a:t>
            </a:r>
            <a:r>
              <a:rPr lang="en-US" sz="1180" dirty="0"/>
              <a:t>, Constantinos Costa, Andreas Konstantinidis, Mohamed F. </a:t>
            </a:r>
            <a:r>
              <a:rPr lang="en-US" sz="1180" dirty="0" err="1"/>
              <a:t>Mokbel</a:t>
            </a:r>
            <a:r>
              <a:rPr lang="en-US" sz="1180" dirty="0"/>
              <a:t>, and Demetrios </a:t>
            </a:r>
            <a:r>
              <a:rPr lang="en-US" sz="1180" dirty="0" err="1"/>
              <a:t>Zeinalipour-Yazti</a:t>
            </a:r>
            <a:r>
              <a:rPr lang="en-US" sz="1180" dirty="0"/>
              <a:t>. “</a:t>
            </a:r>
            <a:r>
              <a:rPr lang="en-US" sz="1180" dirty="0" err="1"/>
              <a:t>EcoCharge</a:t>
            </a:r>
            <a:r>
              <a:rPr lang="en-US" sz="1180" dirty="0"/>
              <a:t>: Sustainable EV Charging utilizing </a:t>
            </a:r>
            <a:r>
              <a:rPr lang="en-US" sz="1180" dirty="0" err="1"/>
              <a:t>CkNN</a:t>
            </a:r>
            <a:r>
              <a:rPr lang="en-US" sz="1180" dirty="0"/>
              <a:t>-EC Queries”,</a:t>
            </a:r>
            <a:r>
              <a:rPr lang="en-US" sz="1180" b="1" dirty="0">
                <a:solidFill>
                  <a:srgbClr val="FF0000"/>
                </a:solidFill>
              </a:rPr>
              <a:t> in 25</a:t>
            </a:r>
            <a:r>
              <a:rPr lang="en-US" sz="1180" b="1" baseline="30000" dirty="0">
                <a:solidFill>
                  <a:srgbClr val="FF0000"/>
                </a:solidFill>
              </a:rPr>
              <a:t>th</a:t>
            </a:r>
            <a:r>
              <a:rPr lang="en-US" sz="1180" b="1" dirty="0">
                <a:solidFill>
                  <a:srgbClr val="FF0000"/>
                </a:solidFill>
              </a:rPr>
              <a:t> IEEE International Conference on Mobile Data Management (MDM’24)</a:t>
            </a:r>
            <a:r>
              <a:rPr lang="en-US" sz="1180" dirty="0"/>
              <a:t>, 2024.</a:t>
            </a:r>
          </a:p>
          <a:p>
            <a:pPr marL="228600" indent="-228600">
              <a:buFont typeface="+mj-lt"/>
              <a:buAutoNum type="arabicPeriod"/>
            </a:pPr>
            <a:r>
              <a:rPr lang="en-US" sz="1180" b="1" dirty="0"/>
              <a:t>Soteris Constantinou</a:t>
            </a:r>
            <a:r>
              <a:rPr lang="en-US" sz="1180" dirty="0"/>
              <a:t>, Constantinos Costa, Andreas Konstantinidis, Mohamed F. </a:t>
            </a:r>
            <a:r>
              <a:rPr lang="en-US" sz="1180" dirty="0" err="1"/>
              <a:t>Mokbel</a:t>
            </a:r>
            <a:r>
              <a:rPr lang="en-US" sz="1180" dirty="0"/>
              <a:t>, and Demetrios </a:t>
            </a:r>
            <a:r>
              <a:rPr lang="en-US" sz="1180" dirty="0" err="1"/>
              <a:t>Zeinalipour-Yazti</a:t>
            </a:r>
            <a:r>
              <a:rPr lang="en-US" sz="1180" dirty="0"/>
              <a:t>. “A Framework for Continuous </a:t>
            </a:r>
            <a:r>
              <a:rPr lang="en-US" sz="1180" dirty="0" err="1"/>
              <a:t>kNN</a:t>
            </a:r>
            <a:r>
              <a:rPr lang="en-US" sz="1180" dirty="0"/>
              <a:t> Ranking of EV Chargers with Estimated Components”, </a:t>
            </a:r>
            <a:r>
              <a:rPr lang="en-US" sz="1180" b="1" dirty="0">
                <a:solidFill>
                  <a:srgbClr val="FF0000"/>
                </a:solidFill>
              </a:rPr>
              <a:t>in 40</a:t>
            </a:r>
            <a:r>
              <a:rPr lang="en-US" sz="1180" b="1" baseline="30000" dirty="0">
                <a:solidFill>
                  <a:srgbClr val="FF0000"/>
                </a:solidFill>
              </a:rPr>
              <a:t>th</a:t>
            </a:r>
            <a:r>
              <a:rPr lang="en-US" sz="1180" b="1" dirty="0">
                <a:solidFill>
                  <a:srgbClr val="FF0000"/>
                </a:solidFill>
              </a:rPr>
              <a:t> IEEE International Conference on Data Engineering (ICDE’24)</a:t>
            </a:r>
            <a:r>
              <a:rPr lang="en-US" sz="1180" dirty="0"/>
              <a:t>, IEEE Computer Society, pp. 13 pages, 2024.</a:t>
            </a:r>
          </a:p>
          <a:p>
            <a:pPr marL="228600" indent="-228600">
              <a:buFont typeface="+mj-lt"/>
              <a:buAutoNum type="arabicPeriod"/>
            </a:pPr>
            <a:r>
              <a:rPr lang="en-US" sz="1180" b="1" dirty="0"/>
              <a:t>Soteris Constantinou</a:t>
            </a:r>
            <a:r>
              <a:rPr lang="en-US" sz="1180" dirty="0"/>
              <a:t>, Nicolas </a:t>
            </a:r>
            <a:r>
              <a:rPr lang="en-US" sz="1180" dirty="0" err="1"/>
              <a:t>Polycarpou</a:t>
            </a:r>
            <a:r>
              <a:rPr lang="en-US" sz="1180" dirty="0"/>
              <a:t>, Constantinos Costa, Andreas Konstantinidis, </a:t>
            </a:r>
            <a:r>
              <a:rPr lang="en-US" sz="1180" dirty="0" err="1"/>
              <a:t>Panos</a:t>
            </a:r>
            <a:r>
              <a:rPr lang="en-US" sz="1180" dirty="0"/>
              <a:t> K. </a:t>
            </a:r>
            <a:r>
              <a:rPr lang="en-US" sz="1180" dirty="0" err="1"/>
              <a:t>Chrysanthis</a:t>
            </a:r>
            <a:r>
              <a:rPr lang="en-US" sz="1180" dirty="0"/>
              <a:t>, and Demetrios </a:t>
            </a:r>
            <a:r>
              <a:rPr lang="en-US" sz="1180" dirty="0" err="1"/>
              <a:t>Zeinalipour-Yazti</a:t>
            </a:r>
            <a:r>
              <a:rPr lang="en-US" sz="1180" dirty="0"/>
              <a:t>. “An IoT Data System for Solar Self-consumption”, </a:t>
            </a:r>
            <a:r>
              <a:rPr lang="en-US" sz="1180" b="1" dirty="0">
                <a:solidFill>
                  <a:srgbClr val="FF0000"/>
                </a:solidFill>
              </a:rPr>
              <a:t>in 24</a:t>
            </a:r>
            <a:r>
              <a:rPr lang="en-US" sz="1180" b="1" baseline="30000" dirty="0">
                <a:solidFill>
                  <a:srgbClr val="FF0000"/>
                </a:solidFill>
              </a:rPr>
              <a:t>th</a:t>
            </a:r>
            <a:r>
              <a:rPr lang="en-US" sz="1180" b="1" dirty="0">
                <a:solidFill>
                  <a:srgbClr val="FF0000"/>
                </a:solidFill>
              </a:rPr>
              <a:t> IEEE International Conference on Mobile Data Management (MDM’23)</a:t>
            </a:r>
            <a:r>
              <a:rPr lang="en-US" sz="1180" dirty="0"/>
              <a:t>, pp. 65–72, DOI: 10.1109/MDM58 254.2023.00 022, 2023. </a:t>
            </a:r>
          </a:p>
          <a:p>
            <a:pPr marL="228600" indent="-228600">
              <a:buFont typeface="+mj-lt"/>
              <a:buAutoNum type="arabicPeriod"/>
            </a:pPr>
            <a:r>
              <a:rPr lang="en-US" sz="1180" b="1" dirty="0"/>
              <a:t>Soteris Constantinou</a:t>
            </a:r>
            <a:r>
              <a:rPr lang="en-US" sz="1180" dirty="0"/>
              <a:t>, Nicolas </a:t>
            </a:r>
            <a:r>
              <a:rPr lang="en-US" sz="1180" dirty="0" err="1"/>
              <a:t>Polycarpou</a:t>
            </a:r>
            <a:r>
              <a:rPr lang="en-US" sz="1180" dirty="0"/>
              <a:t>, Constantinos Costa, Andreas Konstantinidis, </a:t>
            </a:r>
            <a:r>
              <a:rPr lang="en-US" sz="1180" dirty="0" err="1"/>
              <a:t>Panos</a:t>
            </a:r>
            <a:r>
              <a:rPr lang="en-US" sz="1180" dirty="0"/>
              <a:t> K. </a:t>
            </a:r>
            <a:r>
              <a:rPr lang="en-US" sz="1180" dirty="0" err="1"/>
              <a:t>Chrysanthis</a:t>
            </a:r>
            <a:r>
              <a:rPr lang="en-US" sz="1180" dirty="0"/>
              <a:t>, and Demetrios </a:t>
            </a:r>
            <a:r>
              <a:rPr lang="en-US" sz="1180" dirty="0" err="1"/>
              <a:t>Zeinalipour-Yazti</a:t>
            </a:r>
            <a:r>
              <a:rPr lang="en-US" sz="1180" dirty="0"/>
              <a:t>. “Greencap: A platform for Solar Self-consumption using IoT Data”, </a:t>
            </a:r>
            <a:r>
              <a:rPr lang="en-US" sz="1180" b="1" dirty="0">
                <a:solidFill>
                  <a:srgbClr val="FF0000"/>
                </a:solidFill>
              </a:rPr>
              <a:t>in 24</a:t>
            </a:r>
            <a:r>
              <a:rPr lang="en-US" sz="1180" b="1" baseline="30000" dirty="0">
                <a:solidFill>
                  <a:srgbClr val="FF0000"/>
                </a:solidFill>
              </a:rPr>
              <a:t>th</a:t>
            </a:r>
            <a:r>
              <a:rPr lang="en-US" sz="1180" b="1" dirty="0">
                <a:solidFill>
                  <a:srgbClr val="FF0000"/>
                </a:solidFill>
              </a:rPr>
              <a:t> IEEE International Conference on Mobile Data Management (MDM’23)</a:t>
            </a:r>
            <a:r>
              <a:rPr lang="en-US" sz="1180" dirty="0"/>
              <a:t>, pp. 176–179, DOI: 10.1109/MDM58 254.2023.00 036, 2023. </a:t>
            </a:r>
          </a:p>
          <a:p>
            <a:pPr marL="228600" indent="-228600">
              <a:buFont typeface="+mj-lt"/>
              <a:buAutoNum type="arabicPeriod"/>
            </a:pPr>
            <a:r>
              <a:rPr lang="en-US" sz="1180" b="1" dirty="0"/>
              <a:t>Soteris Constantinou</a:t>
            </a:r>
            <a:r>
              <a:rPr lang="en-US" sz="1180" dirty="0"/>
              <a:t>, Andreas Konstantinidis, Demetrios </a:t>
            </a:r>
            <a:r>
              <a:rPr lang="en-US" sz="1180" dirty="0" err="1"/>
              <a:t>Zeinalipour-Yazti</a:t>
            </a:r>
            <a:r>
              <a:rPr lang="en-US" sz="1180" dirty="0"/>
              <a:t>, and </a:t>
            </a:r>
            <a:r>
              <a:rPr lang="en-US" sz="1180" dirty="0" err="1"/>
              <a:t>Panos</a:t>
            </a:r>
            <a:r>
              <a:rPr lang="en-US" sz="1180" dirty="0"/>
              <a:t> K. </a:t>
            </a:r>
            <a:r>
              <a:rPr lang="en-US" sz="1180" dirty="0" err="1"/>
              <a:t>Chrysanthis</a:t>
            </a:r>
            <a:r>
              <a:rPr lang="en-US" sz="1180" dirty="0"/>
              <a:t>. “The IoT Meta-control Firewall”, </a:t>
            </a:r>
            <a:r>
              <a:rPr lang="en-US" sz="1180" b="1" dirty="0">
                <a:solidFill>
                  <a:srgbClr val="FF0000"/>
                </a:solidFill>
              </a:rPr>
              <a:t>in 37</a:t>
            </a:r>
            <a:r>
              <a:rPr lang="en-US" sz="1180" b="1" baseline="30000" dirty="0">
                <a:solidFill>
                  <a:srgbClr val="FF0000"/>
                </a:solidFill>
              </a:rPr>
              <a:t>th</a:t>
            </a:r>
            <a:r>
              <a:rPr lang="en-US" sz="1180" b="1" dirty="0">
                <a:solidFill>
                  <a:srgbClr val="FF0000"/>
                </a:solidFill>
              </a:rPr>
              <a:t> IEEE International Conference on Data Engineering (ICDE’21)</a:t>
            </a:r>
            <a:r>
              <a:rPr lang="en-US" sz="1180" dirty="0"/>
              <a:t>, pp. 2523–2534, DOI: 10.1109/ICDE51 399.2021.00 284, 2021. </a:t>
            </a:r>
          </a:p>
          <a:p>
            <a:pPr marL="228600" indent="-228600">
              <a:buFont typeface="+mj-lt"/>
              <a:buAutoNum type="arabicPeriod"/>
            </a:pPr>
            <a:r>
              <a:rPr lang="en-US" sz="1180" b="1" dirty="0"/>
              <a:t>Soteris Constantinou</a:t>
            </a:r>
            <a:r>
              <a:rPr lang="en-US" sz="1180" dirty="0"/>
              <a:t>, Antonis </a:t>
            </a:r>
            <a:r>
              <a:rPr lang="en-US" sz="1180" dirty="0" err="1"/>
              <a:t>Vasileiou</a:t>
            </a:r>
            <a:r>
              <a:rPr lang="en-US" sz="1180" dirty="0"/>
              <a:t>, Andreas Konstantinidis, </a:t>
            </a:r>
            <a:r>
              <a:rPr lang="en-US" sz="1180" dirty="0" err="1"/>
              <a:t>Panos</a:t>
            </a:r>
            <a:r>
              <a:rPr lang="en-US" sz="1180" dirty="0"/>
              <a:t> K. </a:t>
            </a:r>
            <a:r>
              <a:rPr lang="en-US" sz="1180" dirty="0" err="1"/>
              <a:t>Chrysanthis</a:t>
            </a:r>
            <a:r>
              <a:rPr lang="en-US" sz="1180" dirty="0"/>
              <a:t>, and Demetrios </a:t>
            </a:r>
            <a:r>
              <a:rPr lang="en-US" sz="1180" dirty="0" err="1"/>
              <a:t>Zeinalipour-Yazti</a:t>
            </a:r>
            <a:r>
              <a:rPr lang="en-US" sz="1180" dirty="0"/>
              <a:t>. “IMCF: The IoT Meta-Control Firewall for Smart Buildings”, </a:t>
            </a:r>
            <a:r>
              <a:rPr lang="en-US" sz="1180" b="1" dirty="0">
                <a:solidFill>
                  <a:srgbClr val="FF0000"/>
                </a:solidFill>
              </a:rPr>
              <a:t>in 24th International Conference on Extending Database Technology (EDBT’21)</a:t>
            </a:r>
            <a:r>
              <a:rPr lang="en-US" sz="1180" dirty="0"/>
              <a:t>, OpenProceedings.org, pp. 658–661, DOI: 10.5441/002/edbt.2021.77, 2021.</a:t>
            </a:r>
          </a:p>
        </p:txBody>
      </p:sp>
      <p:sp>
        <p:nvSpPr>
          <p:cNvPr id="3" name="Title 2"/>
          <p:cNvSpPr>
            <a:spLocks noGrp="1"/>
          </p:cNvSpPr>
          <p:nvPr>
            <p:ph type="title"/>
          </p:nvPr>
        </p:nvSpPr>
        <p:spPr/>
        <p:txBody>
          <a:bodyPr/>
          <a:lstStyle/>
          <a:p>
            <a:r>
              <a:rPr lang="en-US" dirty="0"/>
              <a:t>Publications</a:t>
            </a:r>
          </a:p>
        </p:txBody>
      </p:sp>
    </p:spTree>
    <p:extLst>
      <p:ext uri="{BB962C8B-B14F-4D97-AF65-F5344CB8AC3E}">
        <p14:creationId xmlns:p14="http://schemas.microsoft.com/office/powerpoint/2010/main" val="21831148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1"/>
          <p:cNvSpPr>
            <a:spLocks noChangeArrowheads="1"/>
          </p:cNvSpPr>
          <p:nvPr/>
        </p:nvSpPr>
        <p:spPr bwMode="auto">
          <a:xfrm>
            <a:off x="635000" y="5445223"/>
            <a:ext cx="7993063" cy="507901"/>
          </a:xfrm>
          <a:prstGeom prst="rect">
            <a:avLst/>
          </a:prstGeom>
          <a:solidFill>
            <a:srgbClr val="00355E"/>
          </a:solidFill>
          <a:ln w="9525">
            <a:solidFill>
              <a:schemeClr val="tx1"/>
            </a:solidFill>
            <a:round/>
            <a:headEnd/>
            <a:tailEnd/>
          </a:ln>
        </p:spPr>
        <p:txBody>
          <a:bodyPr wrap="none" anchor="ctr"/>
          <a:lstStyle/>
          <a:p>
            <a:pPr algn="ctr" eaLnBrk="1" hangingPunct="1"/>
            <a:r>
              <a:rPr lang="en-US" sz="1600" b="0" dirty="0">
                <a:solidFill>
                  <a:schemeClr val="bg1"/>
                </a:solidFill>
              </a:rPr>
              <a:t>The 12th IEEE International Conference on Cloud Engineering (IEEE IC2E), </a:t>
            </a:r>
          </a:p>
          <a:p>
            <a:pPr algn="ctr" eaLnBrk="1" hangingPunct="1"/>
            <a:r>
              <a:rPr lang="en-US" sz="1600" b="0" dirty="0">
                <a:solidFill>
                  <a:schemeClr val="bg1"/>
                </a:solidFill>
              </a:rPr>
              <a:t>Thursday,  September 26, 2024, </a:t>
            </a:r>
            <a:r>
              <a:rPr lang="en-US" sz="1600" b="0" dirty="0" err="1">
                <a:solidFill>
                  <a:schemeClr val="bg1"/>
                </a:solidFill>
              </a:rPr>
              <a:t>Aliathon</a:t>
            </a:r>
            <a:r>
              <a:rPr lang="en-US" sz="1600" b="0" dirty="0">
                <a:solidFill>
                  <a:schemeClr val="bg1"/>
                </a:solidFill>
              </a:rPr>
              <a:t> Resort </a:t>
            </a:r>
            <a:r>
              <a:rPr lang="en-US" sz="1600" b="0" dirty="0" err="1">
                <a:solidFill>
                  <a:schemeClr val="bg1"/>
                </a:solidFill>
              </a:rPr>
              <a:t>Paphos</a:t>
            </a:r>
            <a:r>
              <a:rPr lang="en-US" sz="1600" b="0" dirty="0">
                <a:solidFill>
                  <a:schemeClr val="bg1"/>
                </a:solidFill>
              </a:rPr>
              <a:t>, Cyprus</a:t>
            </a:r>
          </a:p>
        </p:txBody>
      </p:sp>
      <p:sp>
        <p:nvSpPr>
          <p:cNvPr id="6146" name="Rectangle 2"/>
          <p:cNvSpPr>
            <a:spLocks noGrp="1" noChangeArrowheads="1"/>
          </p:cNvSpPr>
          <p:nvPr>
            <p:ph type="ctrTitle"/>
          </p:nvPr>
        </p:nvSpPr>
        <p:spPr>
          <a:xfrm>
            <a:off x="611188" y="549274"/>
            <a:ext cx="7961312" cy="1721911"/>
          </a:xfrm>
          <a:solidFill>
            <a:srgbClr val="00355E"/>
          </a:solidFill>
          <a:ln>
            <a:solidFill>
              <a:schemeClr val="tx1"/>
            </a:solidFill>
          </a:ln>
        </p:spPr>
        <p:txBody>
          <a:bodyPr lIns="92075" tIns="46038" rIns="92075" bIns="46038"/>
          <a:lstStyle/>
          <a:p>
            <a:r>
              <a:rPr lang="en-GB" sz="3600" dirty="0">
                <a:effectLst/>
                <a:latin typeface="Arial" panose="020B0604020202020204" pitchFamily="34" charset="0"/>
                <a:cs typeface="Arial" panose="020B0604020202020204" pitchFamily="34" charset="0"/>
              </a:rPr>
              <a:t>Sustainable Computing and the Renewable Self-Consumption Problem</a:t>
            </a:r>
            <a:endParaRPr lang="en-US" sz="3600" b="1" dirty="0"/>
          </a:p>
        </p:txBody>
      </p:sp>
      <p:sp>
        <p:nvSpPr>
          <p:cNvPr id="6147" name="Rectangle 5"/>
          <p:cNvSpPr>
            <a:spLocks noChangeArrowheads="1"/>
          </p:cNvSpPr>
          <p:nvPr/>
        </p:nvSpPr>
        <p:spPr bwMode="auto">
          <a:xfrm>
            <a:off x="611188" y="2349500"/>
            <a:ext cx="7961312" cy="2592388"/>
          </a:xfrm>
          <a:prstGeom prst="rect">
            <a:avLst/>
          </a:prstGeom>
          <a:noFill/>
          <a:ln w="9525">
            <a:noFill/>
            <a:miter lim="800000"/>
            <a:headEnd/>
            <a:tailEnd/>
          </a:ln>
        </p:spPr>
        <p:txBody>
          <a:bodyPr/>
          <a:lstStyle/>
          <a:p>
            <a:pPr algn="ctr">
              <a:spcBef>
                <a:spcPct val="20000"/>
              </a:spcBef>
            </a:pPr>
            <a:r>
              <a:rPr lang="en-US" sz="2800" dirty="0">
                <a:solidFill>
                  <a:srgbClr val="FF0000"/>
                </a:solidFill>
              </a:rPr>
              <a:t>Thanks! Questions?</a:t>
            </a:r>
            <a:endParaRPr lang="en-US" altLang="en-US" sz="2800" dirty="0">
              <a:solidFill>
                <a:schemeClr val="tx1"/>
              </a:solidFill>
            </a:endParaRPr>
          </a:p>
          <a:p>
            <a:pPr algn="ctr" eaLnBrk="1" hangingPunct="1">
              <a:spcBef>
                <a:spcPct val="20000"/>
              </a:spcBef>
            </a:pPr>
            <a:r>
              <a:rPr lang="en-US" altLang="en-US" sz="2800" dirty="0">
                <a:solidFill>
                  <a:schemeClr val="tx1"/>
                </a:solidFill>
              </a:rPr>
              <a:t>Demetris Zeinalipour</a:t>
            </a:r>
            <a:endParaRPr lang="en-US" altLang="en-US" sz="1000" dirty="0">
              <a:solidFill>
                <a:schemeClr val="tx1"/>
              </a:solidFill>
            </a:endParaRPr>
          </a:p>
          <a:p>
            <a:pPr algn="ctr" eaLnBrk="1" hangingPunct="1">
              <a:spcBef>
                <a:spcPct val="20000"/>
              </a:spcBef>
            </a:pPr>
            <a:r>
              <a:rPr lang="en-US" altLang="en-US" sz="2000" b="0" dirty="0">
                <a:solidFill>
                  <a:schemeClr val="tx1"/>
                </a:solidFill>
              </a:rPr>
              <a:t>Professor</a:t>
            </a:r>
          </a:p>
          <a:p>
            <a:pPr algn="ctr" eaLnBrk="1" hangingPunct="1">
              <a:spcBef>
                <a:spcPct val="20000"/>
              </a:spcBef>
            </a:pPr>
            <a:r>
              <a:rPr lang="en-US" altLang="en-US" sz="2000" b="0" dirty="0">
                <a:solidFill>
                  <a:schemeClr val="tx1"/>
                </a:solidFill>
              </a:rPr>
              <a:t>Department of Computer Science</a:t>
            </a:r>
          </a:p>
          <a:p>
            <a:pPr algn="ctr" eaLnBrk="1" hangingPunct="1">
              <a:spcBef>
                <a:spcPct val="20000"/>
              </a:spcBef>
            </a:pPr>
            <a:r>
              <a:rPr lang="en-US" altLang="en-US" sz="2000" b="0" dirty="0">
                <a:solidFill>
                  <a:schemeClr val="tx1"/>
                </a:solidFill>
              </a:rPr>
              <a:t>University of Cyprus</a:t>
            </a:r>
          </a:p>
          <a:p>
            <a:pPr algn="ctr" eaLnBrk="1" hangingPunct="1">
              <a:spcBef>
                <a:spcPct val="20000"/>
              </a:spcBef>
            </a:pPr>
            <a:endParaRPr lang="en-US" altLang="en-US" sz="1100" b="0" dirty="0">
              <a:latin typeface="Courier New" pitchFamily="49" charset="0"/>
            </a:endParaRPr>
          </a:p>
          <a:p>
            <a:pPr algn="ctr" eaLnBrk="1" hangingPunct="1">
              <a:spcBef>
                <a:spcPct val="20000"/>
              </a:spcBef>
            </a:pPr>
            <a:r>
              <a:rPr lang="en-US" altLang="en-US" sz="2000" b="0" dirty="0">
                <a:latin typeface="Courier New" pitchFamily="49" charset="0"/>
              </a:rPr>
              <a:t>https://</a:t>
            </a:r>
            <a:r>
              <a:rPr lang="en-US" altLang="en-US" sz="2000" b="0" dirty="0" err="1">
                <a:latin typeface="Courier New" pitchFamily="49" charset="0"/>
              </a:rPr>
              <a:t>www.cs.ucy.ac.cy</a:t>
            </a:r>
            <a:r>
              <a:rPr lang="en-US" altLang="en-US" sz="2000" b="0" dirty="0">
                <a:latin typeface="Courier New" pitchFamily="49" charset="0"/>
              </a:rPr>
              <a:t>/~</a:t>
            </a:r>
            <a:r>
              <a:rPr lang="en-US" altLang="en-US" sz="2000" b="0" dirty="0" err="1">
                <a:latin typeface="Courier New" pitchFamily="49" charset="0"/>
              </a:rPr>
              <a:t>dzeina</a:t>
            </a:r>
            <a:r>
              <a:rPr lang="en-US" altLang="en-US" sz="2000" b="0" dirty="0">
                <a:latin typeface="Courier New" pitchFamily="49" charset="0"/>
              </a:rPr>
              <a:t>/</a:t>
            </a:r>
          </a:p>
          <a:p>
            <a:pPr algn="ctr" eaLnBrk="1" hangingPunct="1">
              <a:spcBef>
                <a:spcPct val="20000"/>
              </a:spcBef>
            </a:pPr>
            <a:r>
              <a:rPr lang="en-US" altLang="en-US" sz="2000" b="0" dirty="0" err="1">
                <a:latin typeface="Courier New" pitchFamily="49" charset="0"/>
              </a:rPr>
              <a:t>dzeina@ucy.ac.cy</a:t>
            </a:r>
            <a:r>
              <a:rPr lang="en-US" altLang="en-US" sz="2000" b="0" dirty="0">
                <a:latin typeface="Courier New" pitchFamily="49" charset="0"/>
              </a:rPr>
              <a:t> </a:t>
            </a:r>
          </a:p>
          <a:p>
            <a:pPr algn="ctr" eaLnBrk="1" hangingPunct="1">
              <a:spcBef>
                <a:spcPct val="20000"/>
              </a:spcBef>
            </a:pPr>
            <a:endParaRPr lang="en-US" altLang="en-US" sz="1800" b="0" dirty="0">
              <a:solidFill>
                <a:schemeClr val="tx1"/>
              </a:solidFill>
            </a:endParaRPr>
          </a:p>
        </p:txBody>
      </p:sp>
      <p:pic>
        <p:nvPicPr>
          <p:cNvPr id="2" name="Picture 1"/>
          <p:cNvPicPr>
            <a:picLocks noChangeAspect="1"/>
          </p:cNvPicPr>
          <p:nvPr/>
        </p:nvPicPr>
        <p:blipFill>
          <a:blip r:embed="rId3" cstate="print"/>
          <a:stretch>
            <a:fillRect/>
          </a:stretch>
        </p:blipFill>
        <p:spPr>
          <a:xfrm>
            <a:off x="530304" y="4292772"/>
            <a:ext cx="1599348" cy="1132872"/>
          </a:xfrm>
          <a:prstGeom prst="rect">
            <a:avLst/>
          </a:prstGeom>
        </p:spPr>
      </p:pic>
      <p:pic>
        <p:nvPicPr>
          <p:cNvPr id="3" name="Picture 2">
            <a:extLst>
              <a:ext uri="{FF2B5EF4-FFF2-40B4-BE49-F238E27FC236}">
                <a16:creationId xmlns:a16="http://schemas.microsoft.com/office/drawing/2014/main" id="{DC73D2DB-EDFA-0B6B-CC55-4A284AD33E15}"/>
              </a:ext>
            </a:extLst>
          </p:cNvPr>
          <p:cNvPicPr>
            <a:picLocks noChangeAspect="1"/>
          </p:cNvPicPr>
          <p:nvPr/>
        </p:nvPicPr>
        <p:blipFill>
          <a:blip r:embed="rId4"/>
          <a:stretch>
            <a:fillRect/>
          </a:stretch>
        </p:blipFill>
        <p:spPr>
          <a:xfrm>
            <a:off x="571500" y="2304969"/>
            <a:ext cx="1558152" cy="1628520"/>
          </a:xfrm>
          <a:prstGeom prst="rect">
            <a:avLst/>
          </a:prstGeom>
        </p:spPr>
      </p:pic>
      <p:pic>
        <p:nvPicPr>
          <p:cNvPr id="4" name="Picture 2">
            <a:extLst>
              <a:ext uri="{FF2B5EF4-FFF2-40B4-BE49-F238E27FC236}">
                <a16:creationId xmlns:a16="http://schemas.microsoft.com/office/drawing/2014/main" id="{05EEC658-4826-DAF4-99EB-F127B96E2EA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010512" y="2392093"/>
            <a:ext cx="1558152" cy="1756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557087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F971C-375D-42EF-9FEF-CCE74AB8D2AF}"/>
              </a:ext>
            </a:extLst>
          </p:cNvPr>
          <p:cNvSpPr>
            <a:spLocks noGrp="1"/>
          </p:cNvSpPr>
          <p:nvPr>
            <p:ph type="title"/>
          </p:nvPr>
        </p:nvSpPr>
        <p:spPr/>
        <p:txBody>
          <a:bodyPr/>
          <a:lstStyle/>
          <a:p>
            <a:r>
              <a:rPr lang="en-US" sz="4000" dirty="0"/>
              <a:t>The Paris Agreement</a:t>
            </a:r>
          </a:p>
        </p:txBody>
      </p:sp>
      <p:sp>
        <p:nvSpPr>
          <p:cNvPr id="9" name="CustomShape 1">
            <a:extLst>
              <a:ext uri="{FF2B5EF4-FFF2-40B4-BE49-F238E27FC236}">
                <a16:creationId xmlns:a16="http://schemas.microsoft.com/office/drawing/2014/main" id="{924CABCF-3EB6-7BAE-4845-F02862316BF9}"/>
              </a:ext>
            </a:extLst>
          </p:cNvPr>
          <p:cNvSpPr/>
          <p:nvPr/>
        </p:nvSpPr>
        <p:spPr>
          <a:xfrm>
            <a:off x="425520" y="1196752"/>
            <a:ext cx="8574186" cy="4578120"/>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marL="514440" indent="-514080">
              <a:lnSpc>
                <a:spcPct val="100000"/>
              </a:lnSpc>
              <a:spcBef>
                <a:spcPts val="479"/>
              </a:spcBef>
              <a:buClr>
                <a:srgbClr val="000000"/>
              </a:buClr>
              <a:buFont typeface="Arial"/>
              <a:buChar char="•"/>
            </a:pPr>
            <a:r>
              <a:rPr lang="en-US" sz="2400" b="0" strike="noStrike" spc="-1" dirty="0">
                <a:solidFill>
                  <a:srgbClr val="000000"/>
                </a:solidFill>
                <a:latin typeface="Arial"/>
                <a:ea typeface="ＭＳ Ｐゴシック"/>
              </a:rPr>
              <a:t>CO</a:t>
            </a:r>
            <a:r>
              <a:rPr lang="en-US" sz="2400" b="0" strike="noStrike" spc="-1" baseline="-25000" dirty="0">
                <a:solidFill>
                  <a:srgbClr val="000000"/>
                </a:solidFill>
                <a:latin typeface="Arial"/>
                <a:ea typeface="ＭＳ Ｐゴシック"/>
              </a:rPr>
              <a:t>2</a:t>
            </a:r>
            <a:r>
              <a:rPr lang="en-US" sz="2400" b="0" strike="noStrike" spc="-1" dirty="0">
                <a:solidFill>
                  <a:srgbClr val="000000"/>
                </a:solidFill>
                <a:latin typeface="Arial"/>
                <a:ea typeface="ＭＳ Ｐゴシック"/>
              </a:rPr>
              <a:t> emerging in all sectors and rising economies</a:t>
            </a:r>
            <a:endParaRPr lang="fr-FR" sz="2400" b="0" strike="noStrike" spc="-1" dirty="0">
              <a:latin typeface="Arial"/>
            </a:endParaRPr>
          </a:p>
          <a:p>
            <a:pPr marL="514440" indent="-514080">
              <a:lnSpc>
                <a:spcPct val="100000"/>
              </a:lnSpc>
              <a:spcBef>
                <a:spcPts val="479"/>
              </a:spcBef>
              <a:buClr>
                <a:srgbClr val="000000"/>
              </a:buClr>
              <a:buFont typeface="Arial"/>
              <a:buChar char="•"/>
            </a:pPr>
            <a:r>
              <a:rPr lang="en-US" sz="2400" b="0" strike="noStrike" spc="-1" dirty="0">
                <a:solidFill>
                  <a:srgbClr val="000000"/>
                </a:solidFill>
                <a:latin typeface="Arial"/>
                <a:ea typeface="ＭＳ Ｐゴシック"/>
              </a:rPr>
              <a:t>We are witnessing a steady increase in CO</a:t>
            </a:r>
            <a:r>
              <a:rPr lang="en-US" sz="2400" b="0" strike="noStrike" spc="-1" baseline="-25000" dirty="0">
                <a:solidFill>
                  <a:srgbClr val="000000"/>
                </a:solidFill>
                <a:latin typeface="Arial"/>
                <a:ea typeface="ＭＳ Ｐゴシック"/>
              </a:rPr>
              <a:t>2</a:t>
            </a:r>
            <a:r>
              <a:rPr lang="en-US" sz="2400" b="0" strike="noStrike" spc="-1" dirty="0">
                <a:solidFill>
                  <a:srgbClr val="000000"/>
                </a:solidFill>
                <a:latin typeface="Arial"/>
                <a:ea typeface="ＭＳ Ｐゴシック"/>
              </a:rPr>
              <a:t> since the Industrial Revolution (1760 – 1840 AD)</a:t>
            </a:r>
            <a:endParaRPr lang="fr-FR" sz="2400" b="0" strike="noStrike" spc="-1" dirty="0">
              <a:latin typeface="Arial"/>
            </a:endParaRPr>
          </a:p>
          <a:p>
            <a:pPr marL="514440" indent="-514080">
              <a:lnSpc>
                <a:spcPct val="100000"/>
              </a:lnSpc>
              <a:spcBef>
                <a:spcPts val="479"/>
              </a:spcBef>
              <a:buClr>
                <a:srgbClr val="000000"/>
              </a:buClr>
              <a:buFont typeface="Arial"/>
              <a:buChar char="•"/>
            </a:pPr>
            <a:r>
              <a:rPr lang="en-US" sz="2400" b="1" strike="noStrike" spc="-1" dirty="0">
                <a:solidFill>
                  <a:srgbClr val="FF0000"/>
                </a:solidFill>
                <a:latin typeface="Arial"/>
                <a:ea typeface="ＭＳ Ｐゴシック"/>
              </a:rPr>
              <a:t>Global warming will continue if we don’t act promptly!</a:t>
            </a:r>
            <a:r>
              <a:rPr lang="en-US" sz="2400" b="0" strike="noStrike" spc="-1" dirty="0">
                <a:solidFill>
                  <a:srgbClr val="000000"/>
                </a:solidFill>
                <a:latin typeface="Arial"/>
                <a:ea typeface="ＭＳ Ｐゴシック"/>
              </a:rPr>
              <a:t> </a:t>
            </a:r>
            <a:endParaRPr lang="fr-FR" sz="2400" b="0" strike="noStrike" spc="-1" dirty="0">
              <a:latin typeface="Arial"/>
            </a:endParaRPr>
          </a:p>
          <a:p>
            <a:pPr>
              <a:lnSpc>
                <a:spcPct val="100000"/>
              </a:lnSpc>
              <a:spcBef>
                <a:spcPts val="360"/>
              </a:spcBef>
            </a:pPr>
            <a:endParaRPr lang="fr-FR" sz="2400" b="0" strike="noStrike" spc="-1" dirty="0">
              <a:latin typeface="Arial"/>
            </a:endParaRPr>
          </a:p>
        </p:txBody>
      </p:sp>
      <p:pic>
        <p:nvPicPr>
          <p:cNvPr id="12" name="Picture 4">
            <a:extLst>
              <a:ext uri="{FF2B5EF4-FFF2-40B4-BE49-F238E27FC236}">
                <a16:creationId xmlns:a16="http://schemas.microsoft.com/office/drawing/2014/main" id="{5CFAF519-5C00-BFF3-AA1B-E91412DA83BC}"/>
              </a:ext>
            </a:extLst>
          </p:cNvPr>
          <p:cNvPicPr/>
          <p:nvPr/>
        </p:nvPicPr>
        <p:blipFill>
          <a:blip r:embed="rId3" cstate="screen">
            <a:extLst>
              <a:ext uri="{28A0092B-C50C-407E-A947-70E740481C1C}">
                <a14:useLocalDpi xmlns:a14="http://schemas.microsoft.com/office/drawing/2010/main"/>
              </a:ext>
            </a:extLst>
          </a:blip>
          <a:stretch/>
        </p:blipFill>
        <p:spPr>
          <a:xfrm>
            <a:off x="487980" y="2938432"/>
            <a:ext cx="2621880" cy="2617560"/>
          </a:xfrm>
          <a:prstGeom prst="rect">
            <a:avLst/>
          </a:prstGeom>
          <a:ln>
            <a:noFill/>
          </a:ln>
        </p:spPr>
      </p:pic>
      <p:pic>
        <p:nvPicPr>
          <p:cNvPr id="13" name="Picture 11">
            <a:extLst>
              <a:ext uri="{FF2B5EF4-FFF2-40B4-BE49-F238E27FC236}">
                <a16:creationId xmlns:a16="http://schemas.microsoft.com/office/drawing/2014/main" id="{CF016C27-BCBB-4027-8308-7A020C57F53B}"/>
              </a:ext>
            </a:extLst>
          </p:cNvPr>
          <p:cNvPicPr/>
          <p:nvPr/>
        </p:nvPicPr>
        <p:blipFill>
          <a:blip r:embed="rId4"/>
          <a:stretch/>
        </p:blipFill>
        <p:spPr>
          <a:xfrm>
            <a:off x="3453300" y="2816392"/>
            <a:ext cx="4668840" cy="2433600"/>
          </a:xfrm>
          <a:prstGeom prst="rect">
            <a:avLst/>
          </a:prstGeom>
          <a:ln>
            <a:noFill/>
          </a:ln>
        </p:spPr>
      </p:pic>
      <p:pic>
        <p:nvPicPr>
          <p:cNvPr id="15" name="Picture 14">
            <a:extLst>
              <a:ext uri="{FF2B5EF4-FFF2-40B4-BE49-F238E27FC236}">
                <a16:creationId xmlns:a16="http://schemas.microsoft.com/office/drawing/2014/main" id="{88A122B3-429D-E4E5-7CED-79E8F936AB1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76406" y="5207493"/>
            <a:ext cx="1487120" cy="741954"/>
          </a:xfrm>
          <a:prstGeom prst="rect">
            <a:avLst/>
          </a:prstGeom>
        </p:spPr>
      </p:pic>
      <p:sp>
        <p:nvSpPr>
          <p:cNvPr id="16" name="Rectangle 15">
            <a:extLst>
              <a:ext uri="{FF2B5EF4-FFF2-40B4-BE49-F238E27FC236}">
                <a16:creationId xmlns:a16="http://schemas.microsoft.com/office/drawing/2014/main" id="{24B714D8-7F44-8D34-2236-1203674F59BB}"/>
              </a:ext>
            </a:extLst>
          </p:cNvPr>
          <p:cNvSpPr/>
          <p:nvPr/>
        </p:nvSpPr>
        <p:spPr>
          <a:xfrm>
            <a:off x="3594696" y="5205720"/>
            <a:ext cx="3840314" cy="769441"/>
          </a:xfrm>
          <a:prstGeom prst="rect">
            <a:avLst/>
          </a:prstGeom>
        </p:spPr>
        <p:txBody>
          <a:bodyPr wrap="square">
            <a:spAutoFit/>
          </a:bodyPr>
          <a:lstStyle/>
          <a:p>
            <a:r>
              <a:rPr lang="en-US" sz="1100" dirty="0"/>
              <a:t>The </a:t>
            </a:r>
            <a:r>
              <a:rPr lang="en-US" sz="1100" b="1" dirty="0"/>
              <a:t>Intergovernmental Panel on Climate Change</a:t>
            </a:r>
            <a:r>
              <a:rPr lang="en-US" sz="1100" dirty="0"/>
              <a:t> (</a:t>
            </a:r>
            <a:r>
              <a:rPr lang="en-US" sz="1100" b="1" dirty="0"/>
              <a:t>IPCC</a:t>
            </a:r>
            <a:r>
              <a:rPr lang="en-US" sz="1100" dirty="0"/>
              <a:t>) is an </a:t>
            </a:r>
            <a:r>
              <a:rPr lang="en-US" sz="1100" dirty="0">
                <a:hlinkClick r:id="rId6" tooltip="Intergovernmental organization"/>
              </a:rPr>
              <a:t>intergovernmental body</a:t>
            </a:r>
            <a:r>
              <a:rPr lang="en-US" sz="1100" dirty="0"/>
              <a:t> of the </a:t>
            </a:r>
            <a:r>
              <a:rPr lang="en-US" sz="1100" dirty="0">
                <a:hlinkClick r:id="rId7" tooltip="United Nations"/>
              </a:rPr>
              <a:t>United Nations</a:t>
            </a:r>
            <a:r>
              <a:rPr lang="en-US" sz="1100" baseline="30000" dirty="0"/>
              <a:t>: </a:t>
            </a:r>
            <a:r>
              <a:rPr lang="en-US" sz="1100" dirty="0">
                <a:hlinkClick r:id="rId8" tooltip="World Meteorological Organization"/>
              </a:rPr>
              <a:t>World Meteorological Organization</a:t>
            </a:r>
            <a:r>
              <a:rPr lang="en-US" sz="1100" dirty="0"/>
              <a:t> (WMO) </a:t>
            </a:r>
          </a:p>
          <a:p>
            <a:r>
              <a:rPr lang="en-US" sz="1100" dirty="0">
                <a:hlinkClick r:id="rId9" tooltip="United Nations Environment Programme"/>
              </a:rPr>
              <a:t>United Nations Environment Programme</a:t>
            </a:r>
            <a:r>
              <a:rPr lang="en-US" sz="1100" dirty="0"/>
              <a:t> (UNEP)</a:t>
            </a:r>
          </a:p>
        </p:txBody>
      </p:sp>
    </p:spTree>
    <p:extLst>
      <p:ext uri="{BB962C8B-B14F-4D97-AF65-F5344CB8AC3E}">
        <p14:creationId xmlns:p14="http://schemas.microsoft.com/office/powerpoint/2010/main" val="728758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F971C-375D-42EF-9FEF-CCE74AB8D2AF}"/>
              </a:ext>
            </a:extLst>
          </p:cNvPr>
          <p:cNvSpPr>
            <a:spLocks noGrp="1"/>
          </p:cNvSpPr>
          <p:nvPr>
            <p:ph type="title"/>
          </p:nvPr>
        </p:nvSpPr>
        <p:spPr/>
        <p:txBody>
          <a:bodyPr/>
          <a:lstStyle/>
          <a:p>
            <a:r>
              <a:rPr lang="en-US" sz="4000" dirty="0"/>
              <a:t>The Paris Agreement</a:t>
            </a:r>
          </a:p>
        </p:txBody>
      </p:sp>
      <p:sp>
        <p:nvSpPr>
          <p:cNvPr id="3" name="TextShape 2">
            <a:extLst>
              <a:ext uri="{FF2B5EF4-FFF2-40B4-BE49-F238E27FC236}">
                <a16:creationId xmlns:a16="http://schemas.microsoft.com/office/drawing/2014/main" id="{957886C5-01CF-4597-AFC8-D80564EA79A4}"/>
              </a:ext>
            </a:extLst>
          </p:cNvPr>
          <p:cNvSpPr txBox="1"/>
          <p:nvPr/>
        </p:nvSpPr>
        <p:spPr>
          <a:xfrm>
            <a:off x="457200" y="981000"/>
            <a:ext cx="8229240" cy="2015640"/>
          </a:xfrm>
          <a:prstGeom prst="rect">
            <a:avLst/>
          </a:prstGeom>
          <a:noFill/>
          <a:ln>
            <a:noFill/>
          </a:ln>
        </p:spPr>
        <p:txBody>
          <a:bodyPr>
            <a:noAutofit/>
          </a:bodyPr>
          <a:lstStyle/>
          <a:p>
            <a:pPr marL="343080" indent="-342720" fontAlgn="auto">
              <a:spcBef>
                <a:spcPts val="479"/>
              </a:spcBef>
              <a:spcAft>
                <a:spcPts val="0"/>
              </a:spcAft>
              <a:buClr>
                <a:srgbClr val="000000"/>
              </a:buClr>
              <a:buFont typeface="Arial"/>
              <a:buChar char="•"/>
            </a:pPr>
            <a:r>
              <a:rPr lang="en-US" sz="2400" b="0" spc="-1" dirty="0">
                <a:solidFill>
                  <a:srgbClr val="000000"/>
                </a:solidFill>
                <a:latin typeface="Arial"/>
              </a:rPr>
              <a:t>The </a:t>
            </a:r>
            <a:r>
              <a:rPr lang="en-US" sz="2400" spc="-1" dirty="0">
                <a:solidFill>
                  <a:srgbClr val="000000"/>
                </a:solidFill>
                <a:latin typeface="Arial"/>
              </a:rPr>
              <a:t>Paris Agreement</a:t>
            </a:r>
            <a:r>
              <a:rPr lang="en-US" sz="2400" b="0" spc="-1" dirty="0">
                <a:solidFill>
                  <a:srgbClr val="000000"/>
                </a:solidFill>
                <a:latin typeface="Arial"/>
              </a:rPr>
              <a:t> within the </a:t>
            </a:r>
            <a:r>
              <a:rPr lang="en-US" sz="2400" spc="-1" dirty="0">
                <a:solidFill>
                  <a:srgbClr val="000000"/>
                </a:solidFill>
                <a:latin typeface="Arial"/>
              </a:rPr>
              <a:t>United Nations Framework Convention on Climate Change (UNFCCC), </a:t>
            </a:r>
            <a:r>
              <a:rPr lang="en-US" sz="2400" b="0" spc="-1" dirty="0">
                <a:solidFill>
                  <a:srgbClr val="000000"/>
                </a:solidFill>
                <a:latin typeface="Arial"/>
              </a:rPr>
              <a:t>dealing with </a:t>
            </a:r>
            <a:r>
              <a:rPr lang="en-US" sz="2400" spc="-1" dirty="0">
                <a:solidFill>
                  <a:srgbClr val="000000"/>
                </a:solidFill>
                <a:latin typeface="Arial"/>
              </a:rPr>
              <a:t>greenhouse-gas-emissions mitigation (reduction)</a:t>
            </a:r>
            <a:r>
              <a:rPr lang="en-US" sz="2400" b="0" spc="-1" dirty="0">
                <a:solidFill>
                  <a:srgbClr val="000000"/>
                </a:solidFill>
                <a:latin typeface="Arial"/>
              </a:rPr>
              <a:t>, </a:t>
            </a:r>
            <a:r>
              <a:rPr lang="en-US" sz="2400" spc="-1" dirty="0">
                <a:solidFill>
                  <a:srgbClr val="000000"/>
                </a:solidFill>
                <a:latin typeface="Arial"/>
              </a:rPr>
              <a:t>adaptation</a:t>
            </a:r>
            <a:r>
              <a:rPr lang="en-US" sz="2400" b="0" spc="-1" dirty="0">
                <a:solidFill>
                  <a:srgbClr val="000000"/>
                </a:solidFill>
                <a:latin typeface="Arial"/>
              </a:rPr>
              <a:t>, and </a:t>
            </a:r>
            <a:r>
              <a:rPr lang="en-US" sz="2400" spc="-1" dirty="0">
                <a:solidFill>
                  <a:srgbClr val="000000"/>
                </a:solidFill>
                <a:latin typeface="Arial"/>
              </a:rPr>
              <a:t>finance</a:t>
            </a:r>
            <a:r>
              <a:rPr lang="en-US" sz="2400" b="0" spc="-1" dirty="0">
                <a:solidFill>
                  <a:srgbClr val="000000"/>
                </a:solidFill>
                <a:latin typeface="Arial"/>
              </a:rPr>
              <a:t>, signed in New York City, on April 22, 2016.</a:t>
            </a:r>
            <a:endParaRPr lang="en-US" sz="2400" b="0" spc="-1" dirty="0">
              <a:solidFill>
                <a:srgbClr val="000000"/>
              </a:solidFill>
              <a:latin typeface="Calibri"/>
            </a:endParaRPr>
          </a:p>
        </p:txBody>
      </p:sp>
      <p:pic>
        <p:nvPicPr>
          <p:cNvPr id="4" name="Picture 4">
            <a:extLst>
              <a:ext uri="{FF2B5EF4-FFF2-40B4-BE49-F238E27FC236}">
                <a16:creationId xmlns:a16="http://schemas.microsoft.com/office/drawing/2014/main" id="{D9E4D7B3-7842-4C42-8770-C1D0299678DF}"/>
              </a:ext>
            </a:extLst>
          </p:cNvPr>
          <p:cNvPicPr/>
          <p:nvPr/>
        </p:nvPicPr>
        <p:blipFill>
          <a:blip r:embed="rId3"/>
          <a:stretch/>
        </p:blipFill>
        <p:spPr>
          <a:xfrm>
            <a:off x="-180360" y="2853720"/>
            <a:ext cx="7833960" cy="3360240"/>
          </a:xfrm>
          <a:prstGeom prst="rect">
            <a:avLst/>
          </a:prstGeom>
          <a:ln>
            <a:noFill/>
          </a:ln>
        </p:spPr>
      </p:pic>
      <p:sp>
        <p:nvSpPr>
          <p:cNvPr id="5" name="CustomShape 3">
            <a:extLst>
              <a:ext uri="{FF2B5EF4-FFF2-40B4-BE49-F238E27FC236}">
                <a16:creationId xmlns:a16="http://schemas.microsoft.com/office/drawing/2014/main" id="{6DE53F69-559D-495A-8A77-6A1DEC231085}"/>
              </a:ext>
            </a:extLst>
          </p:cNvPr>
          <p:cNvSpPr/>
          <p:nvPr/>
        </p:nvSpPr>
        <p:spPr>
          <a:xfrm>
            <a:off x="7380360" y="5558566"/>
            <a:ext cx="1944000" cy="364680"/>
          </a:xfrm>
          <a:prstGeom prst="rect">
            <a:avLst/>
          </a:prstGeom>
          <a:noFill/>
          <a:ln>
            <a:noFill/>
          </a:ln>
          <a:effectLst/>
        </p:spPr>
        <p:txBody>
          <a:bodyPr lIns="90000" tIns="45000" rIns="90000" bIns="4500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1" normalizeH="0" baseline="0" noProof="0" dirty="0">
                <a:ln>
                  <a:noFill/>
                </a:ln>
                <a:solidFill>
                  <a:srgbClr val="808080"/>
                </a:solidFill>
                <a:effectLst/>
                <a:uLnTx/>
                <a:uFillTx/>
                <a:latin typeface="Arial"/>
              </a:rPr>
              <a:t>Wikipedia</a:t>
            </a:r>
            <a:endParaRPr kumimoji="0" lang="fr-FR" sz="1800" b="0" i="0" u="none" strike="noStrike" kern="0" cap="none" spc="-1" normalizeH="0" baseline="0" noProof="0" dirty="0">
              <a:ln>
                <a:noFill/>
              </a:ln>
              <a:solidFill>
                <a:prstClr val="black"/>
              </a:solidFill>
              <a:effectLst/>
              <a:uLnTx/>
              <a:uFillTx/>
              <a:latin typeface="Arial"/>
            </a:endParaRPr>
          </a:p>
        </p:txBody>
      </p:sp>
      <p:pic>
        <p:nvPicPr>
          <p:cNvPr id="6" name="Picture 7">
            <a:extLst>
              <a:ext uri="{FF2B5EF4-FFF2-40B4-BE49-F238E27FC236}">
                <a16:creationId xmlns:a16="http://schemas.microsoft.com/office/drawing/2014/main" id="{0A14BE34-1AA7-4902-AE21-FEF16F38209B}"/>
              </a:ext>
            </a:extLst>
          </p:cNvPr>
          <p:cNvPicPr/>
          <p:nvPr/>
        </p:nvPicPr>
        <p:blipFill>
          <a:blip r:embed="rId4"/>
          <a:stretch/>
        </p:blipFill>
        <p:spPr>
          <a:xfrm>
            <a:off x="7100640" y="4803840"/>
            <a:ext cx="1872360" cy="824760"/>
          </a:xfrm>
          <a:prstGeom prst="rect">
            <a:avLst/>
          </a:prstGeom>
          <a:ln>
            <a:noFill/>
          </a:ln>
        </p:spPr>
      </p:pic>
      <p:pic>
        <p:nvPicPr>
          <p:cNvPr id="7" name="Picture 2">
            <a:extLst>
              <a:ext uri="{FF2B5EF4-FFF2-40B4-BE49-F238E27FC236}">
                <a16:creationId xmlns:a16="http://schemas.microsoft.com/office/drawing/2014/main" id="{E0D91E49-E12B-4594-A875-417D9F8243D2}"/>
              </a:ext>
            </a:extLst>
          </p:cNvPr>
          <p:cNvPicPr/>
          <p:nvPr/>
        </p:nvPicPr>
        <p:blipFill>
          <a:blip r:embed="rId5" cstate="screen">
            <a:extLst>
              <a:ext uri="{28A0092B-C50C-407E-A947-70E740481C1C}">
                <a14:useLocalDpi xmlns:a14="http://schemas.microsoft.com/office/drawing/2010/main"/>
              </a:ext>
            </a:extLst>
          </a:blip>
          <a:stretch/>
        </p:blipFill>
        <p:spPr>
          <a:xfrm>
            <a:off x="7563240" y="2629800"/>
            <a:ext cx="1148040" cy="2052360"/>
          </a:xfrm>
          <a:prstGeom prst="rect">
            <a:avLst/>
          </a:prstGeom>
          <a:ln>
            <a:noFill/>
          </a:ln>
        </p:spPr>
      </p:pic>
      <p:sp>
        <p:nvSpPr>
          <p:cNvPr id="8" name="CustomShape 4">
            <a:extLst>
              <a:ext uri="{FF2B5EF4-FFF2-40B4-BE49-F238E27FC236}">
                <a16:creationId xmlns:a16="http://schemas.microsoft.com/office/drawing/2014/main" id="{E29986BE-81DA-4A8F-BBA6-4EFACB026C59}"/>
              </a:ext>
            </a:extLst>
          </p:cNvPr>
          <p:cNvSpPr/>
          <p:nvPr/>
        </p:nvSpPr>
        <p:spPr>
          <a:xfrm>
            <a:off x="164520" y="4644720"/>
            <a:ext cx="8814960" cy="2060649"/>
          </a:xfrm>
          <a:prstGeom prst="rect">
            <a:avLst/>
          </a:prstGeom>
          <a:noFill/>
          <a:ln>
            <a:noFill/>
          </a:ln>
          <a:effectLst/>
        </p:spPr>
        <p:txBody>
          <a:bodyPr lIns="90000" tIns="45000" rIns="90000" bIns="4500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i="0" u="none" strike="noStrike" kern="0" cap="none" spc="-1" normalizeH="0" baseline="0" noProof="0" dirty="0">
                <a:ln>
                  <a:noFill/>
                </a:ln>
                <a:solidFill>
                  <a:srgbClr val="FF0000"/>
                </a:solidFill>
                <a:effectLst/>
                <a:uLnTx/>
                <a:uFillTx/>
                <a:latin typeface="Arial"/>
              </a:rPr>
              <a:t>Targets: </a:t>
            </a:r>
            <a:endParaRPr kumimoji="0" lang="fr-FR" sz="3200" i="0" u="none" strike="noStrike" kern="0" cap="none" spc="-1" normalizeH="0" baseline="0" noProof="0" dirty="0">
              <a:ln>
                <a:noFill/>
              </a:ln>
              <a:solidFill>
                <a:prstClr val="black"/>
              </a:solidFill>
              <a:effectLst/>
              <a:uLnTx/>
              <a:uFillTx/>
              <a:latin typeface="Arial"/>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3200" i="0" u="none" strike="noStrike" kern="0" cap="none" spc="-1" normalizeH="0" baseline="0" noProof="0" dirty="0">
                <a:ln>
                  <a:noFill/>
                </a:ln>
                <a:solidFill>
                  <a:srgbClr val="FF0000"/>
                </a:solidFill>
                <a:effectLst/>
                <a:uLnTx/>
                <a:uFillTx/>
                <a:latin typeface="Arial"/>
              </a:rPr>
              <a:t>- CO2 neutral by 2050!</a:t>
            </a:r>
            <a:endParaRPr kumimoji="0" lang="fr-FR" sz="3200" i="0" u="none" strike="noStrike" kern="0" cap="none" spc="-1" normalizeH="0" baseline="0" noProof="0" dirty="0">
              <a:ln>
                <a:noFill/>
              </a:ln>
              <a:solidFill>
                <a:prstClr val="black"/>
              </a:solidFill>
              <a:effectLst/>
              <a:uLnTx/>
              <a:uFillTx/>
              <a:latin typeface="Arial"/>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3200" i="0" u="none" strike="noStrike" kern="0" cap="none" spc="-1" normalizeH="0" baseline="0" noProof="0" dirty="0">
                <a:ln>
                  <a:noFill/>
                </a:ln>
                <a:solidFill>
                  <a:srgbClr val="FF0000"/>
                </a:solidFill>
                <a:effectLst/>
                <a:uLnTx/>
                <a:uFillTx/>
                <a:latin typeface="Arial"/>
              </a:rPr>
              <a:t>- Temperature increase below 2</a:t>
            </a:r>
            <a:r>
              <a:rPr lang="en-US" sz="3200" spc="-1" dirty="0">
                <a:solidFill>
                  <a:srgbClr val="FF0000"/>
                </a:solidFill>
                <a:latin typeface="Arial"/>
              </a:rPr>
              <a:t>  </a:t>
            </a:r>
            <a:r>
              <a:rPr kumimoji="0" lang="en-US" sz="3200" i="0" u="none" strike="noStrike" kern="0" cap="none" spc="-1" normalizeH="0" baseline="0" noProof="0" dirty="0">
                <a:ln>
                  <a:noFill/>
                </a:ln>
                <a:solidFill>
                  <a:srgbClr val="FF0000"/>
                </a:solidFill>
                <a:effectLst/>
                <a:uLnTx/>
                <a:uFillTx/>
                <a:latin typeface="Arial"/>
              </a:rPr>
              <a:t>Celsius (since pre-industrialized period 1880)</a:t>
            </a:r>
            <a:endParaRPr kumimoji="0" lang="fr-FR" sz="3200" i="0" u="none" strike="noStrike" kern="0" cap="none" spc="-1" normalizeH="0" baseline="0" noProof="0" dirty="0">
              <a:ln>
                <a:noFill/>
              </a:ln>
              <a:solidFill>
                <a:prstClr val="black"/>
              </a:solidFill>
              <a:effectLst/>
              <a:uLnTx/>
              <a:uFillTx/>
              <a:latin typeface="Arial"/>
            </a:endParaRPr>
          </a:p>
        </p:txBody>
      </p:sp>
      <p:sp>
        <p:nvSpPr>
          <p:cNvPr id="10" name="TextBox 9">
            <a:extLst>
              <a:ext uri="{FF2B5EF4-FFF2-40B4-BE49-F238E27FC236}">
                <a16:creationId xmlns:a16="http://schemas.microsoft.com/office/drawing/2014/main" id="{7C17E62D-FD80-4381-9023-61F9B8557D96}"/>
              </a:ext>
            </a:extLst>
          </p:cNvPr>
          <p:cNvSpPr txBox="1"/>
          <p:nvPr/>
        </p:nvSpPr>
        <p:spPr>
          <a:xfrm>
            <a:off x="8390946" y="4803840"/>
            <a:ext cx="608760" cy="369332"/>
          </a:xfrm>
          <a:prstGeom prst="rect">
            <a:avLst/>
          </a:prstGeom>
          <a:noFill/>
        </p:spPr>
        <p:txBody>
          <a:bodyPr wrap="square" rtlCol="0">
            <a:spAutoFit/>
          </a:bodyPr>
          <a:lstStyle/>
          <a:p>
            <a:pPr fontAlgn="auto">
              <a:spcBef>
                <a:spcPts val="0"/>
              </a:spcBef>
              <a:spcAft>
                <a:spcPts val="0"/>
              </a:spcAft>
            </a:pPr>
            <a:r>
              <a:rPr lang="en-US" sz="1800" b="0" dirty="0">
                <a:solidFill>
                  <a:prstClr val="black"/>
                </a:solidFill>
                <a:latin typeface="Arial"/>
              </a:rPr>
              <a:t>194</a:t>
            </a:r>
          </a:p>
        </p:txBody>
      </p:sp>
      <p:pic>
        <p:nvPicPr>
          <p:cNvPr id="11" name="Picture 10">
            <a:extLst>
              <a:ext uri="{FF2B5EF4-FFF2-40B4-BE49-F238E27FC236}">
                <a16:creationId xmlns:a16="http://schemas.microsoft.com/office/drawing/2014/main" id="{6BFAD3BC-A969-4B9D-89E6-047D9C43780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327994" y="5733256"/>
            <a:ext cx="188222" cy="182340"/>
          </a:xfrm>
          <a:prstGeom prst="rect">
            <a:avLst/>
          </a:prstGeom>
        </p:spPr>
      </p:pic>
    </p:spTree>
    <p:extLst>
      <p:ext uri="{BB962C8B-B14F-4D97-AF65-F5344CB8AC3E}">
        <p14:creationId xmlns:p14="http://schemas.microsoft.com/office/powerpoint/2010/main" val="3580730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childTnLst>
                                </p:cTn>
                              </p:par>
                              <p:par>
                                <p:cTn id="13" presetID="16" presetClass="entr" presetSubtype="21"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6F50F9-5F6B-5056-70D6-757B26D76239}"/>
              </a:ext>
            </a:extLst>
          </p:cNvPr>
          <p:cNvSpPr>
            <a:spLocks noGrp="1"/>
          </p:cNvSpPr>
          <p:nvPr>
            <p:ph type="title"/>
          </p:nvPr>
        </p:nvSpPr>
        <p:spPr/>
        <p:txBody>
          <a:bodyPr/>
          <a:lstStyle/>
          <a:p>
            <a:r>
              <a:rPr lang="en-CY" dirty="0"/>
              <a:t>Global Emissions RoadMap 2100</a:t>
            </a:r>
          </a:p>
        </p:txBody>
      </p:sp>
      <p:pic>
        <p:nvPicPr>
          <p:cNvPr id="6" name="Picture 5">
            <a:extLst>
              <a:ext uri="{FF2B5EF4-FFF2-40B4-BE49-F238E27FC236}">
                <a16:creationId xmlns:a16="http://schemas.microsoft.com/office/drawing/2014/main" id="{1CBC1B1C-F42D-39F7-9D10-64642C8887E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728" y="1159904"/>
            <a:ext cx="7270576" cy="5221424"/>
          </a:xfrm>
          <a:prstGeom prst="rect">
            <a:avLst/>
          </a:prstGeom>
        </p:spPr>
      </p:pic>
      <p:sp>
        <p:nvSpPr>
          <p:cNvPr id="10" name="TextBox 9">
            <a:extLst>
              <a:ext uri="{FF2B5EF4-FFF2-40B4-BE49-F238E27FC236}">
                <a16:creationId xmlns:a16="http://schemas.microsoft.com/office/drawing/2014/main" id="{AA09582D-99D8-CFAD-970A-E503A8901888}"/>
              </a:ext>
            </a:extLst>
          </p:cNvPr>
          <p:cNvSpPr txBox="1"/>
          <p:nvPr/>
        </p:nvSpPr>
        <p:spPr bwMode="auto">
          <a:xfrm>
            <a:off x="6154732" y="1609475"/>
            <a:ext cx="3024336" cy="4524315"/>
          </a:xfrm>
          <a:prstGeom prst="rect">
            <a:avLst/>
          </a:prstGeom>
          <a:solidFill>
            <a:schemeClr val="bg1"/>
          </a:solidFill>
          <a:ln>
            <a:solidFill>
              <a:srgbClr val="00355E"/>
            </a:solidFill>
          </a:ln>
          <a:extLst>
            <a:ext uri="{FAA26D3D-D897-4be2-8F04-BA451C77F1D7}">
              <ma14:placeholderFlag xmlns:ma14="http://schemas.microsoft.com/office/mac/drawingml/2011/main" xmlns="" val="1"/>
            </a:ext>
          </a:extLst>
        </p:spPr>
        <p:txBody>
          <a:bodyPr wrap="square">
            <a:spAutoFit/>
          </a:bodyPr>
          <a:lstStyle/>
          <a:p>
            <a:r>
              <a:rPr lang="en-GB" sz="1600" dirty="0">
                <a:solidFill>
                  <a:srgbClr val="000000"/>
                </a:solidFill>
                <a:latin typeface="Arial" panose="020B0604020202020204" pitchFamily="34" charset="0"/>
                <a:cs typeface="Arial" panose="020B0604020202020204" pitchFamily="34" charset="0"/>
              </a:rPr>
              <a:t>- Announced Pledges Scenario (</a:t>
            </a:r>
            <a:r>
              <a:rPr lang="en-GB" sz="1600" dirty="0">
                <a:solidFill>
                  <a:srgbClr val="FF0000"/>
                </a:solidFill>
                <a:latin typeface="Arial" panose="020B0604020202020204" pitchFamily="34" charset="0"/>
                <a:cs typeface="Arial" panose="020B0604020202020204" pitchFamily="34" charset="0"/>
              </a:rPr>
              <a:t>APS</a:t>
            </a:r>
            <a:r>
              <a:rPr lang="en-GB" sz="1600" dirty="0">
                <a:solidFill>
                  <a:srgbClr val="000000"/>
                </a:solidFill>
                <a:latin typeface="Arial" panose="020B0604020202020204" pitchFamily="34" charset="0"/>
                <a:cs typeface="Arial" panose="020B0604020202020204" pitchFamily="34" charset="0"/>
              </a:rPr>
              <a:t>):  </a:t>
            </a:r>
            <a:r>
              <a:rPr lang="en-GB" sz="1600" b="0" dirty="0">
                <a:solidFill>
                  <a:srgbClr val="000000"/>
                </a:solidFill>
                <a:latin typeface="Arial" panose="020B0604020202020204" pitchFamily="34" charset="0"/>
                <a:cs typeface="Arial" panose="020B0604020202020204" pitchFamily="34" charset="0"/>
              </a:rPr>
              <a:t>announced ambitions and targets to achieve net zero emissions by 2050.</a:t>
            </a:r>
          </a:p>
          <a:p>
            <a:endParaRPr lang="en-GB" sz="1600" dirty="0">
              <a:solidFill>
                <a:srgbClr val="000000"/>
              </a:solidFill>
              <a:latin typeface="Arial" panose="020B0604020202020204" pitchFamily="34" charset="0"/>
              <a:cs typeface="Arial" panose="020B0604020202020204" pitchFamily="34" charset="0"/>
            </a:endParaRPr>
          </a:p>
          <a:p>
            <a:r>
              <a:rPr lang="en-GB" sz="1600" dirty="0">
                <a:solidFill>
                  <a:srgbClr val="000000"/>
                </a:solidFill>
                <a:latin typeface="Arial" panose="020B0604020202020204" pitchFamily="34" charset="0"/>
                <a:cs typeface="Arial" panose="020B0604020202020204" pitchFamily="34" charset="0"/>
              </a:rPr>
              <a:t>- Stated Policies Scenario (</a:t>
            </a:r>
            <a:r>
              <a:rPr lang="en-GB" sz="1600" dirty="0">
                <a:solidFill>
                  <a:srgbClr val="FF0000"/>
                </a:solidFill>
                <a:latin typeface="Arial" panose="020B0604020202020204" pitchFamily="34" charset="0"/>
                <a:cs typeface="Arial" panose="020B0604020202020204" pitchFamily="34" charset="0"/>
              </a:rPr>
              <a:t>STEPS</a:t>
            </a:r>
            <a:r>
              <a:rPr lang="en-GB" sz="1600" dirty="0">
                <a:solidFill>
                  <a:srgbClr val="000000"/>
                </a:solidFill>
                <a:latin typeface="Arial" panose="020B0604020202020204" pitchFamily="34" charset="0"/>
                <a:cs typeface="Arial" panose="020B0604020202020204" pitchFamily="34" charset="0"/>
              </a:rPr>
              <a:t>): </a:t>
            </a:r>
            <a:r>
              <a:rPr lang="en-GB" sz="1600" b="0" dirty="0">
                <a:solidFill>
                  <a:srgbClr val="000000"/>
                </a:solidFill>
                <a:latin typeface="Arial" panose="020B0604020202020204" pitchFamily="34" charset="0"/>
                <a:cs typeface="Arial" panose="020B0604020202020204" pitchFamily="34" charset="0"/>
              </a:rPr>
              <a:t>conservative APS</a:t>
            </a:r>
            <a:r>
              <a:rPr lang="en-GB" sz="1600" b="0" i="0" dirty="0">
                <a:solidFill>
                  <a:srgbClr val="000000"/>
                </a:solidFill>
                <a:effectLst/>
                <a:latin typeface="Arial" panose="020B0604020202020204" pitchFamily="34" charset="0"/>
                <a:cs typeface="Arial" panose="020B0604020202020204" pitchFamily="34" charset="0"/>
              </a:rPr>
              <a:t>, by not taking for granted that governments will reach all announced goals</a:t>
            </a:r>
          </a:p>
          <a:p>
            <a:endParaRPr lang="en-GB" sz="1600" i="0" dirty="0">
              <a:solidFill>
                <a:srgbClr val="000000"/>
              </a:solidFill>
              <a:effectLst/>
              <a:latin typeface="Arial" panose="020B0604020202020204" pitchFamily="34" charset="0"/>
              <a:cs typeface="Arial" panose="020B0604020202020204" pitchFamily="34" charset="0"/>
            </a:endParaRPr>
          </a:p>
          <a:p>
            <a:r>
              <a:rPr lang="en-GB" sz="1600" dirty="0">
                <a:solidFill>
                  <a:srgbClr val="000000"/>
                </a:solidFill>
                <a:latin typeface="Arial" panose="020B0604020202020204" pitchFamily="34" charset="0"/>
                <a:cs typeface="Arial" panose="020B0604020202020204" pitchFamily="34" charset="0"/>
              </a:rPr>
              <a:t>- Net Zero Emissions by 2050 Scenario (</a:t>
            </a:r>
            <a:r>
              <a:rPr lang="en-GB" sz="1600" dirty="0">
                <a:solidFill>
                  <a:srgbClr val="FF0000"/>
                </a:solidFill>
                <a:latin typeface="Arial" panose="020B0604020202020204" pitchFamily="34" charset="0"/>
                <a:cs typeface="Arial" panose="020B0604020202020204" pitchFamily="34" charset="0"/>
              </a:rPr>
              <a:t>NZE</a:t>
            </a:r>
            <a:r>
              <a:rPr lang="en-GB" sz="1600" dirty="0">
                <a:solidFill>
                  <a:srgbClr val="000000"/>
                </a:solidFill>
                <a:latin typeface="Arial" panose="020B0604020202020204" pitchFamily="34" charset="0"/>
                <a:cs typeface="Arial" panose="020B0604020202020204" pitchFamily="34" charset="0"/>
              </a:rPr>
              <a:t>): </a:t>
            </a:r>
            <a:r>
              <a:rPr lang="en-GB" sz="1600" b="0" dirty="0">
                <a:solidFill>
                  <a:srgbClr val="000000"/>
                </a:solidFill>
                <a:latin typeface="Arial" panose="020B0604020202020204" pitchFamily="34" charset="0"/>
                <a:cs typeface="Arial" panose="020B0604020202020204" pitchFamily="34" charset="0"/>
              </a:rPr>
              <a:t>is a normative scenario that shows a pathway for the global energy sector to achieve net zero CO2 emissions by 2050</a:t>
            </a:r>
            <a:r>
              <a:rPr lang="el-GR" sz="1600" b="0" dirty="0">
                <a:solidFill>
                  <a:srgbClr val="000000"/>
                </a:solidFill>
                <a:latin typeface="Arial" panose="020B0604020202020204" pitchFamily="34" charset="0"/>
                <a:cs typeface="Arial" panose="020B0604020202020204" pitchFamily="34" charset="0"/>
              </a:rPr>
              <a:t>.</a:t>
            </a:r>
            <a:endParaRPr lang="en-CY" sz="1600"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A15731EF-5857-4774-18E0-1049A88F6B67}"/>
              </a:ext>
            </a:extLst>
          </p:cNvPr>
          <p:cNvSpPr/>
          <p:nvPr/>
        </p:nvSpPr>
        <p:spPr bwMode="auto">
          <a:xfrm>
            <a:off x="37728" y="1209588"/>
            <a:ext cx="4318248" cy="275196"/>
          </a:xfrm>
          <a:prstGeom prst="rect">
            <a:avLst/>
          </a:prstGeom>
          <a:solidFill>
            <a:schemeClr val="bg1"/>
          </a:solidFill>
          <a:ln w="3810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a:ln>
                <a:noFill/>
              </a:ln>
              <a:solidFill>
                <a:schemeClr val="tx2"/>
              </a:solidFill>
              <a:effectLst/>
              <a:latin typeface="Arial" charset="0"/>
            </a:endParaRPr>
          </a:p>
        </p:txBody>
      </p:sp>
      <p:pic>
        <p:nvPicPr>
          <p:cNvPr id="13314" name="Picture 2" descr="global energy watchdog">
            <a:extLst>
              <a:ext uri="{FF2B5EF4-FFF2-40B4-BE49-F238E27FC236}">
                <a16:creationId xmlns:a16="http://schemas.microsoft.com/office/drawing/2014/main" id="{43971AC7-015A-2219-84EA-0760A714C74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1520" y="917638"/>
            <a:ext cx="2520280" cy="1405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8100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bg/>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allAtOnce"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268D89B-8C82-0A2F-9F7D-03020DABCBD2}"/>
              </a:ext>
            </a:extLst>
          </p:cNvPr>
          <p:cNvSpPr>
            <a:spLocks noGrp="1"/>
          </p:cNvSpPr>
          <p:nvPr>
            <p:ph idx="1"/>
          </p:nvPr>
        </p:nvSpPr>
        <p:spPr/>
        <p:txBody>
          <a:bodyPr/>
          <a:lstStyle/>
          <a:p>
            <a:r>
              <a:rPr lang="en-CY" sz="2400" dirty="0"/>
              <a:t>EU Emission Trading System ETS: tool to achieve CO2 goals by </a:t>
            </a:r>
            <a:r>
              <a:rPr lang="en-GB" sz="2400" dirty="0"/>
              <a:t>Green Deal (‘20) </a:t>
            </a:r>
            <a:r>
              <a:rPr lang="en-CY" sz="2400" dirty="0"/>
              <a:t>on the </a:t>
            </a:r>
            <a:r>
              <a:rPr lang="en-GB" sz="2400" b="1" dirty="0"/>
              <a:t>"cap-and-trade" </a:t>
            </a:r>
            <a:r>
              <a:rPr lang="en-GB" sz="2400" dirty="0"/>
              <a:t>principle:</a:t>
            </a:r>
          </a:p>
          <a:p>
            <a:pPr lvl="1"/>
            <a:r>
              <a:rPr lang="en-GB" sz="1800" dirty="0"/>
              <a:t>11,000 power stations and industrial plants across 30 countries (40% EUs emissions) have CO2 quotas</a:t>
            </a:r>
          </a:p>
          <a:p>
            <a:pPr lvl="1"/>
            <a:r>
              <a:rPr lang="en-GB" sz="1800" dirty="0"/>
              <a:t>Surplus can be traded =&gt; penalties for polluters.</a:t>
            </a:r>
          </a:p>
          <a:p>
            <a:pPr lvl="1"/>
            <a:r>
              <a:rPr lang="en-GB" sz="1800" dirty="0"/>
              <a:t>Cap per industry (aviation, fuel combustion, manufacturing). </a:t>
            </a:r>
          </a:p>
          <a:p>
            <a:pPr lvl="1"/>
            <a:r>
              <a:rPr lang="en-GB" sz="1800" dirty="0"/>
              <a:t>EU ETS2 to cover </a:t>
            </a:r>
            <a:r>
              <a:rPr lang="en-GB" sz="1800" b="1" dirty="0"/>
              <a:t>Buildings/Transport.</a:t>
            </a:r>
          </a:p>
          <a:p>
            <a:pPr lvl="1"/>
            <a:r>
              <a:rPr lang="en-GB" sz="1800" b="1" dirty="0" err="1"/>
              <a:t>Datacenters</a:t>
            </a:r>
            <a:r>
              <a:rPr lang="en-GB" sz="1800" dirty="0"/>
              <a:t> currently not in </a:t>
            </a:r>
            <a:r>
              <a:rPr lang="en-GB" sz="1800" b="1" dirty="0"/>
              <a:t>scope of ETS </a:t>
            </a:r>
            <a:r>
              <a:rPr lang="en-GB" sz="1800" dirty="0"/>
              <a:t>(only as part of UK ETS 2021). </a:t>
            </a:r>
            <a:r>
              <a:rPr lang="en-GB" sz="1800" b="1" dirty="0"/>
              <a:t>EU Energy Efficiency Directive (EEED) 2023 (reporting, waste heat, Power usage effectiveness (PUE) guidelines) - </a:t>
            </a:r>
            <a:r>
              <a:rPr lang="en-GB" sz="1800" dirty="0">
                <a:hlinkClick r:id="rId3"/>
              </a:rPr>
              <a:t>http://tiny.cc/474nzz</a:t>
            </a:r>
            <a:r>
              <a:rPr lang="en-GB" sz="1800" dirty="0"/>
              <a:t> </a:t>
            </a:r>
            <a:endParaRPr lang="en-GB" sz="1800" b="1" dirty="0"/>
          </a:p>
          <a:p>
            <a:r>
              <a:rPr lang="en-GB" dirty="0"/>
              <a:t>Carbon Tax* (by EU Central Bank):</a:t>
            </a:r>
          </a:p>
          <a:p>
            <a:pPr marL="743310" lvl="1" indent="-342900" fontAlgn="auto">
              <a:spcBef>
                <a:spcPts val="479"/>
              </a:spcBef>
              <a:spcAft>
                <a:spcPts val="0"/>
              </a:spcAft>
              <a:buClr>
                <a:srgbClr val="000000"/>
              </a:buClr>
            </a:pPr>
            <a:r>
              <a:rPr lang="en-US" sz="2000" spc="-1" dirty="0">
                <a:solidFill>
                  <a:srgbClr val="00B050"/>
                </a:solidFill>
                <a:latin typeface="Arial" panose="020B0604020202020204" pitchFamily="34" charset="0"/>
                <a:cs typeface="Arial" panose="020B0604020202020204" pitchFamily="34" charset="0"/>
              </a:rPr>
              <a:t>2020: 25.15 Euros / ton</a:t>
            </a:r>
            <a:r>
              <a:rPr lang="en-US" sz="2000" b="0" spc="-1" dirty="0">
                <a:solidFill>
                  <a:srgbClr val="00B050"/>
                </a:solidFill>
                <a:latin typeface="Arial" panose="020B0604020202020204" pitchFamily="34" charset="0"/>
                <a:cs typeface="Arial" panose="020B0604020202020204" pitchFamily="34" charset="0"/>
              </a:rPr>
              <a:t> </a:t>
            </a:r>
          </a:p>
          <a:p>
            <a:pPr marL="743310" lvl="1" indent="-342900" fontAlgn="auto">
              <a:spcBef>
                <a:spcPts val="479"/>
              </a:spcBef>
              <a:spcAft>
                <a:spcPts val="0"/>
              </a:spcAft>
              <a:buClr>
                <a:srgbClr val="000000"/>
              </a:buClr>
            </a:pPr>
            <a:r>
              <a:rPr lang="en-US" spc="-1" dirty="0">
                <a:solidFill>
                  <a:srgbClr val="FF6600"/>
                </a:solidFill>
                <a:latin typeface="Arial" panose="020B0604020202020204" pitchFamily="34" charset="0"/>
                <a:cs typeface="Arial" panose="020B0604020202020204" pitchFamily="34" charset="0"/>
              </a:rPr>
              <a:t>2024: 100 Euros / ton </a:t>
            </a:r>
          </a:p>
          <a:p>
            <a:pPr marL="743310" lvl="1" indent="-342900" fontAlgn="auto">
              <a:spcBef>
                <a:spcPts val="479"/>
              </a:spcBef>
              <a:spcAft>
                <a:spcPts val="0"/>
              </a:spcAft>
              <a:buClr>
                <a:srgbClr val="000000"/>
              </a:buClr>
            </a:pPr>
            <a:r>
              <a:rPr lang="en-GB" sz="2800" dirty="0">
                <a:solidFill>
                  <a:srgbClr val="FF0000"/>
                </a:solidFill>
              </a:rPr>
              <a:t>2030: 140 Euros / ton</a:t>
            </a:r>
          </a:p>
          <a:p>
            <a:pPr marL="343260" fontAlgn="auto">
              <a:spcBef>
                <a:spcPts val="479"/>
              </a:spcBef>
              <a:spcAft>
                <a:spcPts val="0"/>
              </a:spcAft>
              <a:buClr>
                <a:srgbClr val="000000"/>
              </a:buClr>
            </a:pPr>
            <a:endParaRPr lang="en-GB" sz="3200" dirty="0">
              <a:solidFill>
                <a:srgbClr val="FF0000"/>
              </a:solidFill>
            </a:endParaRPr>
          </a:p>
          <a:p>
            <a:pPr lvl="1"/>
            <a:endParaRPr lang="en-US" sz="1100" dirty="0"/>
          </a:p>
          <a:p>
            <a:endParaRPr lang="en-CY" dirty="0"/>
          </a:p>
        </p:txBody>
      </p:sp>
      <p:sp>
        <p:nvSpPr>
          <p:cNvPr id="3" name="Title 2">
            <a:extLst>
              <a:ext uri="{FF2B5EF4-FFF2-40B4-BE49-F238E27FC236}">
                <a16:creationId xmlns:a16="http://schemas.microsoft.com/office/drawing/2014/main" id="{1097504A-C130-8917-3474-F6D3CBFD260F}"/>
              </a:ext>
            </a:extLst>
          </p:cNvPr>
          <p:cNvSpPr>
            <a:spLocks noGrp="1"/>
          </p:cNvSpPr>
          <p:nvPr>
            <p:ph type="title"/>
          </p:nvPr>
        </p:nvSpPr>
        <p:spPr/>
        <p:txBody>
          <a:bodyPr/>
          <a:lstStyle/>
          <a:p>
            <a:r>
              <a:rPr lang="en-US" sz="4000" dirty="0"/>
              <a:t>EU Plans for Achieving NZE </a:t>
            </a:r>
            <a:endParaRPr lang="en-CY" dirty="0"/>
          </a:p>
        </p:txBody>
      </p:sp>
      <p:pic>
        <p:nvPicPr>
          <p:cNvPr id="4" name="Picture 3">
            <a:extLst>
              <a:ext uri="{FF2B5EF4-FFF2-40B4-BE49-F238E27FC236}">
                <a16:creationId xmlns:a16="http://schemas.microsoft.com/office/drawing/2014/main" id="{5A7194FB-5B79-513D-462F-A2081165D94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18373" y="4789465"/>
            <a:ext cx="1757884" cy="969920"/>
          </a:xfrm>
          <a:prstGeom prst="rect">
            <a:avLst/>
          </a:prstGeom>
        </p:spPr>
      </p:pic>
      <p:pic>
        <p:nvPicPr>
          <p:cNvPr id="1026" name="Picture 2" descr="Line chart of price (€/tonne) showing European carbon reaches €100 a tonne ">
            <a:extLst>
              <a:ext uri="{FF2B5EF4-FFF2-40B4-BE49-F238E27FC236}">
                <a16:creationId xmlns:a16="http://schemas.microsoft.com/office/drawing/2014/main" id="{37AFDC47-CE86-C0C8-86A9-96FA7886809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208389" y="4758960"/>
            <a:ext cx="2468067" cy="160545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7DD24C4-FA3C-4179-1423-E4ED6D8019D8}"/>
              </a:ext>
            </a:extLst>
          </p:cNvPr>
          <p:cNvSpPr txBox="1"/>
          <p:nvPr/>
        </p:nvSpPr>
        <p:spPr bwMode="auto">
          <a:xfrm>
            <a:off x="467544" y="6078929"/>
            <a:ext cx="7920880" cy="338554"/>
          </a:xfrm>
          <a:prstGeom prst="rect">
            <a:avLst/>
          </a:prstGeom>
          <a:solidFill>
            <a:schemeClr val="bg1"/>
          </a:solidFill>
          <a:ln>
            <a:noFill/>
          </a:ln>
          <a:extLst>
            <a:ext uri="{FAA26D3D-D897-4be2-8F04-BA451C77F1D7}">
              <ma14:placeholderFlag xmlns:ma14="http://schemas.microsoft.com/office/mac/drawingml/2011/main" xmlns="" val="1"/>
            </a:ext>
          </a:extLst>
        </p:spPr>
        <p:txBody>
          <a:bodyPr wrap="square">
            <a:spAutoFit/>
          </a:bodyPr>
          <a:lstStyle/>
          <a:p>
            <a:pPr lvl="1"/>
            <a:r>
              <a:rPr lang="en-US" sz="800" b="0" dirty="0">
                <a:hlinkClick r:id="rId6"/>
              </a:rPr>
              <a:t>* https://www.ecb.europa.eu/press/economic-bulletin/focus/2024/html/ecb.ebbox202401_04~92ad3c032a.en.html#:~:text=This%20assumption%20is%20based%20on,targets%20(IEA%2C%202022)</a:t>
            </a:r>
            <a:r>
              <a:rPr lang="en-US" sz="800" b="0" dirty="0"/>
              <a:t>.</a:t>
            </a:r>
          </a:p>
        </p:txBody>
      </p:sp>
    </p:spTree>
    <p:extLst>
      <p:ext uri="{BB962C8B-B14F-4D97-AF65-F5344CB8AC3E}">
        <p14:creationId xmlns:p14="http://schemas.microsoft.com/office/powerpoint/2010/main" val="270346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2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C06FCDB-57BE-9E95-D4F7-EAFD07BDAA47}"/>
              </a:ext>
            </a:extLst>
          </p:cNvPr>
          <p:cNvSpPr>
            <a:spLocks noGrp="1"/>
          </p:cNvSpPr>
          <p:nvPr>
            <p:ph idx="1"/>
          </p:nvPr>
        </p:nvSpPr>
        <p:spPr>
          <a:xfrm>
            <a:off x="251520" y="908050"/>
            <a:ext cx="7848872" cy="5223950"/>
          </a:xfrm>
        </p:spPr>
        <p:txBody>
          <a:bodyPr/>
          <a:lstStyle/>
          <a:p>
            <a:r>
              <a:rPr lang="en-GB" dirty="0"/>
              <a:t>CO2 pollution varies across the globe. </a:t>
            </a:r>
          </a:p>
          <a:p>
            <a:r>
              <a:rPr lang="en-GB" dirty="0"/>
              <a:t>Needs to be taken into account when presenting research findings.</a:t>
            </a:r>
          </a:p>
          <a:p>
            <a:pPr lvl="1"/>
            <a:r>
              <a:rPr lang="en-GB" dirty="0"/>
              <a:t>Certain places already have optimal renewable conditions (Norway 98% hydro + storage dams), so presented ideas not appliable in these cases. </a:t>
            </a:r>
          </a:p>
        </p:txBody>
      </p:sp>
      <p:sp>
        <p:nvSpPr>
          <p:cNvPr id="3" name="Title 2">
            <a:extLst>
              <a:ext uri="{FF2B5EF4-FFF2-40B4-BE49-F238E27FC236}">
                <a16:creationId xmlns:a16="http://schemas.microsoft.com/office/drawing/2014/main" id="{B13BBE00-A46E-4F94-385C-EDCF4C7E27F6}"/>
              </a:ext>
            </a:extLst>
          </p:cNvPr>
          <p:cNvSpPr>
            <a:spLocks noGrp="1"/>
          </p:cNvSpPr>
          <p:nvPr>
            <p:ph type="title"/>
          </p:nvPr>
        </p:nvSpPr>
        <p:spPr/>
        <p:txBody>
          <a:bodyPr/>
          <a:lstStyle/>
          <a:p>
            <a:r>
              <a:rPr lang="en-US" dirty="0"/>
              <a:t>Energy &amp; Pollution across Countries</a:t>
            </a:r>
            <a:endParaRPr lang="en-CY" dirty="0"/>
          </a:p>
        </p:txBody>
      </p:sp>
      <p:pic>
        <p:nvPicPr>
          <p:cNvPr id="2050" name="Picture 2" descr="List of countries by carbon dioxide emissions - Wikipedia">
            <a:extLst>
              <a:ext uri="{FF2B5EF4-FFF2-40B4-BE49-F238E27FC236}">
                <a16:creationId xmlns:a16="http://schemas.microsoft.com/office/drawing/2014/main" id="{B211C576-32CD-C67D-9331-233A63C8AFC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04248" y="987866"/>
            <a:ext cx="2160240" cy="142121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4A068E36-A827-D9CB-1F8F-6536F6A7E6B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51520" y="3573016"/>
            <a:ext cx="8351992" cy="229711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456152F-D1AA-6E92-FA90-9A35E606AD72}"/>
              </a:ext>
            </a:extLst>
          </p:cNvPr>
          <p:cNvSpPr txBox="1"/>
          <p:nvPr/>
        </p:nvSpPr>
        <p:spPr bwMode="auto">
          <a:xfrm>
            <a:off x="265344" y="5605971"/>
            <a:ext cx="8338168" cy="738664"/>
          </a:xfrm>
          <a:prstGeom prst="rect">
            <a:avLst/>
          </a:prstGeom>
          <a:noFill/>
          <a:ln>
            <a:noFill/>
          </a:ln>
          <a:extLst>
            <a:ext uri="{FAA26D3D-D897-4be2-8F04-BA451C77F1D7}">
              <ma14:placeholderFlag xmlns:ma14="http://schemas.microsoft.com/office/mac/drawingml/2011/main" xmlns="" val="1"/>
            </a:ext>
          </a:extLst>
        </p:spPr>
        <p:txBody>
          <a:bodyPr wrap="square">
            <a:spAutoFit/>
          </a:bodyPr>
          <a:lstStyle/>
          <a:p>
            <a:r>
              <a:rPr lang="en-GB" sz="1400" b="0" i="0" dirty="0">
                <a:solidFill>
                  <a:schemeClr val="tx1"/>
                </a:solidFill>
                <a:effectLst/>
                <a:latin typeface="Arial" panose="020B0604020202020204" pitchFamily="34" charset="0"/>
              </a:rPr>
              <a:t>"A Sustainable Energy Management Framework for Smart Homes”, S. Constantinou, C. Costa, A. Konstantinidis, P. </a:t>
            </a:r>
            <a:r>
              <a:rPr lang="en-GB" sz="1400" b="0" i="0" dirty="0" err="1">
                <a:solidFill>
                  <a:schemeClr val="tx1"/>
                </a:solidFill>
                <a:effectLst/>
                <a:latin typeface="Arial" panose="020B0604020202020204" pitchFamily="34" charset="0"/>
              </a:rPr>
              <a:t>Chrysanthis</a:t>
            </a:r>
            <a:r>
              <a:rPr lang="en-GB" sz="1400" b="0" i="0" dirty="0">
                <a:solidFill>
                  <a:schemeClr val="tx1"/>
                </a:solidFill>
                <a:effectLst/>
                <a:latin typeface="Arial" panose="020B0604020202020204" pitchFamily="34" charset="0"/>
              </a:rPr>
              <a:t> and D. Zeinalipour-</a:t>
            </a:r>
            <a:r>
              <a:rPr lang="en-GB" sz="1400" b="0" i="0" dirty="0" err="1">
                <a:solidFill>
                  <a:schemeClr val="tx1"/>
                </a:solidFill>
                <a:effectLst/>
                <a:latin typeface="Arial" panose="020B0604020202020204" pitchFamily="34" charset="0"/>
              </a:rPr>
              <a:t>Yazti</a:t>
            </a:r>
            <a:r>
              <a:rPr lang="en-GB" sz="1400" b="0" i="0" dirty="0">
                <a:solidFill>
                  <a:schemeClr val="tx1"/>
                </a:solidFill>
                <a:effectLst/>
                <a:latin typeface="Arial" panose="020B0604020202020204" pitchFamily="34" charset="0"/>
              </a:rPr>
              <a:t> in </a:t>
            </a:r>
            <a:r>
              <a:rPr lang="en-GB" sz="1400" i="0" dirty="0">
                <a:solidFill>
                  <a:schemeClr val="tx1"/>
                </a:solidFill>
                <a:effectLst/>
                <a:latin typeface="Arial" panose="020B0604020202020204" pitchFamily="34" charset="0"/>
              </a:rPr>
              <a:t>IEEE Transactions on Sustainable Computing</a:t>
            </a:r>
            <a:r>
              <a:rPr lang="en-GB" sz="1400" b="0" i="0" dirty="0">
                <a:solidFill>
                  <a:schemeClr val="tx1"/>
                </a:solidFill>
                <a:effectLst/>
                <a:latin typeface="Arial" panose="020B0604020202020204" pitchFamily="34" charset="0"/>
              </a:rPr>
              <a:t>,  no. 01, pp. 1-12, 5555. </a:t>
            </a:r>
            <a:r>
              <a:rPr lang="en-GB" sz="1400" b="0" i="0" dirty="0" err="1">
                <a:solidFill>
                  <a:schemeClr val="tx1"/>
                </a:solidFill>
                <a:effectLst/>
                <a:latin typeface="Arial" panose="020B0604020202020204" pitchFamily="34" charset="0"/>
              </a:rPr>
              <a:t>doi</a:t>
            </a:r>
            <a:r>
              <a:rPr lang="en-GB" sz="1400" b="0" i="0" dirty="0">
                <a:solidFill>
                  <a:schemeClr val="tx1"/>
                </a:solidFill>
                <a:effectLst/>
                <a:latin typeface="Arial" panose="020B0604020202020204" pitchFamily="34" charset="0"/>
              </a:rPr>
              <a:t>: 10.1109/TSUSC.2024.3396381,</a:t>
            </a:r>
            <a:r>
              <a:rPr lang="en-GB" sz="1400" i="0" dirty="0">
                <a:solidFill>
                  <a:schemeClr val="tx1"/>
                </a:solidFill>
                <a:effectLst/>
                <a:latin typeface="Arial" panose="020B0604020202020204" pitchFamily="34" charset="0"/>
              </a:rPr>
              <a:t> 2024</a:t>
            </a:r>
            <a:endParaRPr lang="en-CY" sz="1400" dirty="0">
              <a:solidFill>
                <a:schemeClr val="tx1"/>
              </a:solidFill>
            </a:endParaRPr>
          </a:p>
        </p:txBody>
      </p:sp>
      <p:pic>
        <p:nvPicPr>
          <p:cNvPr id="1026" name="Picture 2" descr="Top 10 biggest dams">
            <a:extLst>
              <a:ext uri="{FF2B5EF4-FFF2-40B4-BE49-F238E27FC236}">
                <a16:creationId xmlns:a16="http://schemas.microsoft.com/office/drawing/2014/main" id="{62CB8562-7C03-C4DB-77B8-700C6EED073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610423" y="2457672"/>
            <a:ext cx="1354065" cy="902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7958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5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81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l-GR" sz="3600" b="1"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noFill/>
        <a:ln w="381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l-GR" sz="3600" b="1" i="0" u="none" strike="noStrike" cap="none" normalizeH="0" baseline="0" smtClean="0">
            <a:ln>
              <a:noFill/>
            </a:ln>
            <a:solidFill>
              <a:schemeClr val="tx2"/>
            </a:solidFill>
            <a:effectLst/>
            <a:latin typeface="Arial" charset="0"/>
          </a:defRPr>
        </a:defPPr>
      </a:lstStyle>
    </a:lnDef>
    <a:txDef>
      <a:spPr bwMode="auto">
        <a:solidFill>
          <a:srgbClr val="00355E"/>
        </a:solidFill>
        <a:ln>
          <a:solidFill>
            <a:srgbClr val="00355E"/>
          </a:solidFill>
        </a:ln>
        <a:extLst>
          <a:ext uri="{FAA26D3D-D897-4be2-8F04-BA451C77F1D7}">
            <ma14:placeholderFlag xmlns="" xmlns:ma14="http://schemas.microsoft.com/office/mac/drawingml/2011/main" val="1"/>
          </a:ext>
        </a:extLst>
      </a:spPr>
      <a:bodyPr vert="horz" wrap="square" lIns="91440" tIns="45720" rIns="91440" bIns="45720" numCol="1" anchor="ctr" anchorCtr="0" compatLnSpc="1">
        <a:prstTxWarp prst="textNoShape">
          <a:avLst/>
        </a:prstTxWarp>
      </a:bodyPr>
      <a:lstStyle>
        <a:defPPr algn="l">
          <a:defRPr b="0" kern="0" dirty="0" smtClean="0"/>
        </a:defPPr>
      </a:lstStyle>
    </a:tx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Balance</Template>
  <TotalTime>19401</TotalTime>
  <Words>8723</Words>
  <Application>Microsoft Macintosh PowerPoint</Application>
  <PresentationFormat>On-screen Show (4:3)</PresentationFormat>
  <Paragraphs>780</Paragraphs>
  <Slides>57</Slides>
  <Notes>47</Notes>
  <HiddenSlides>5</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57</vt:i4>
      </vt:variant>
    </vt:vector>
  </HeadingPairs>
  <TitlesOfParts>
    <vt:vector size="66" baseType="lpstr">
      <vt:lpstr>Arial</vt:lpstr>
      <vt:lpstr>Arial</vt:lpstr>
      <vt:lpstr>Calibri</vt:lpstr>
      <vt:lpstr>Circular</vt:lpstr>
      <vt:lpstr>Courier New</vt:lpstr>
      <vt:lpstr>Helvetica Neue</vt:lpstr>
      <vt:lpstr>inherit</vt:lpstr>
      <vt:lpstr>Wingdings</vt:lpstr>
      <vt:lpstr>Default Design</vt:lpstr>
      <vt:lpstr>Sustainable Computing and the Renewable Self-Consumption Problem</vt:lpstr>
      <vt:lpstr>Objective</vt:lpstr>
      <vt:lpstr>Global Warming &amp; Climate Change</vt:lpstr>
      <vt:lpstr>CO2 - Global Warming Culprit</vt:lpstr>
      <vt:lpstr>CO2 by ΙCT Sector</vt:lpstr>
      <vt:lpstr>The Paris Agreement</vt:lpstr>
      <vt:lpstr>Global Emissions RoadMap 2100</vt:lpstr>
      <vt:lpstr>EU Plans for Achieving NZE </vt:lpstr>
      <vt:lpstr>Energy &amp; Pollution across Countries</vt:lpstr>
      <vt:lpstr>Green (Cloud) Computing</vt:lpstr>
      <vt:lpstr>Cloud Computing Energy Demand</vt:lpstr>
      <vt:lpstr>Microsoft AI Energy Challenge</vt:lpstr>
      <vt:lpstr>Forecast for Future Energy</vt:lpstr>
      <vt:lpstr>Global Production RoadMap to 2050 </vt:lpstr>
      <vt:lpstr>Cost of Streaming</vt:lpstr>
      <vt:lpstr>Green Software</vt:lpstr>
      <vt:lpstr>Renewable Self-Consumption</vt:lpstr>
      <vt:lpstr>Self-Consumption Example</vt:lpstr>
      <vt:lpstr>Bounds for Self-Consumption</vt:lpstr>
      <vt:lpstr>Presentation Outline</vt:lpstr>
      <vt:lpstr>Rule Automation Workflows (RAW)</vt:lpstr>
      <vt:lpstr>Case Scenario</vt:lpstr>
      <vt:lpstr>Case Scenario</vt:lpstr>
      <vt:lpstr>Smart-home Energy Planning Strategies</vt:lpstr>
      <vt:lpstr>The IoT Meta-Control Firewall (IMCF) – ICDE21</vt:lpstr>
      <vt:lpstr>Amortization Plan Algorithm</vt:lpstr>
      <vt:lpstr>EnergyPlanner (EP) Algorithm</vt:lpstr>
      <vt:lpstr>IMCF System Architecture</vt:lpstr>
      <vt:lpstr>IMCF System Architecture</vt:lpstr>
      <vt:lpstr>IMCF Prototype System</vt:lpstr>
      <vt:lpstr>PowerPoint Presentation</vt:lpstr>
      <vt:lpstr>EP Performance Evaluation</vt:lpstr>
      <vt:lpstr>Presentation Outline</vt:lpstr>
      <vt:lpstr>GreenPlanner</vt:lpstr>
      <vt:lpstr>Green Dorms Scenario and GP</vt:lpstr>
      <vt:lpstr>Presentation Outline</vt:lpstr>
      <vt:lpstr>“Short-Term Planning Challenge</vt:lpstr>
      <vt:lpstr>Short-term Planning Algorithms</vt:lpstr>
      <vt:lpstr>Greencap</vt:lpstr>
      <vt:lpstr>GreenCap: Comfort Optimization Heuristic</vt:lpstr>
      <vt:lpstr>GreenCap+: Energy Optimization Heuristic</vt:lpstr>
      <vt:lpstr>GreenCap+ Prototype System</vt:lpstr>
      <vt:lpstr>CO2 Evaluation</vt:lpstr>
      <vt:lpstr>Presentation Outline</vt:lpstr>
      <vt:lpstr>Motivation - Electric Vehicle Charging </vt:lpstr>
      <vt:lpstr>Clean Charging Alternatives</vt:lpstr>
      <vt:lpstr>Solar Hoarding Case Scenaria</vt:lpstr>
      <vt:lpstr>EcoCharge Overview</vt:lpstr>
      <vt:lpstr>Estimated Components (ECs)</vt:lpstr>
      <vt:lpstr>EcoCharge Algorithm</vt:lpstr>
      <vt:lpstr>EcoCharge Demo</vt:lpstr>
      <vt:lpstr>Experimental Methodology</vt:lpstr>
      <vt:lpstr>Performance Evaluation</vt:lpstr>
      <vt:lpstr>Conclusions / Future Work </vt:lpstr>
      <vt:lpstr>Publications</vt:lpstr>
      <vt:lpstr>Sustainable Computing and the Renewable Self-Consumption Problem</vt:lpstr>
      <vt:lpstr>The Paris Agreement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Sustainable Computing and the Renewable Self-Consumption Problem</dc:title>
  <dc:subject>University of Cyprus</dc:subject>
  <dc:creator>Demetris Zeinalipour</dc:creator>
  <cp:keywords/>
  <dc:description/>
  <cp:lastModifiedBy>Demetris Zeinalipour</cp:lastModifiedBy>
  <cp:revision>1694</cp:revision>
  <cp:lastPrinted>2005-08-16T19:27:47Z</cp:lastPrinted>
  <dcterms:created xsi:type="dcterms:W3CDTF">2016-03-24T13:15:50Z</dcterms:created>
  <dcterms:modified xsi:type="dcterms:W3CDTF">2024-09-27T13:31:48Z</dcterms:modified>
  <cp:category/>
</cp:coreProperties>
</file>