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handoutMasterIdLst>
    <p:handoutMasterId r:id="rId25"/>
  </p:handoutMasterIdLst>
  <p:sldIdLst>
    <p:sldId id="1846" r:id="rId2"/>
    <p:sldId id="2220" r:id="rId3"/>
    <p:sldId id="2217" r:id="rId4"/>
    <p:sldId id="2199" r:id="rId5"/>
    <p:sldId id="2216" r:id="rId6"/>
    <p:sldId id="2222" r:id="rId7"/>
    <p:sldId id="2242" r:id="rId8"/>
    <p:sldId id="2243" r:id="rId9"/>
    <p:sldId id="2224" r:id="rId10"/>
    <p:sldId id="2235" r:id="rId11"/>
    <p:sldId id="2230" r:id="rId12"/>
    <p:sldId id="2239" r:id="rId13"/>
    <p:sldId id="2233" r:id="rId14"/>
    <p:sldId id="2236" r:id="rId15"/>
    <p:sldId id="2223" r:id="rId16"/>
    <p:sldId id="2225" r:id="rId17"/>
    <p:sldId id="2226" r:id="rId18"/>
    <p:sldId id="1946" r:id="rId19"/>
    <p:sldId id="2241" r:id="rId20"/>
    <p:sldId id="2025" r:id="rId21"/>
    <p:sldId id="2245" r:id="rId22"/>
    <p:sldId id="2244" r:id="rId23"/>
  </p:sldIdLst>
  <p:sldSz cx="9144000" cy="6858000" type="screen4x3"/>
  <p:notesSz cx="6797675" cy="9928225"/>
  <p:defaultTextStyle>
    <a:defPPr>
      <a:defRPr lang="el-GR"/>
    </a:defPPr>
    <a:lvl1pPr algn="l" rtl="0" fontAlgn="base">
      <a:spcBef>
        <a:spcPct val="0"/>
      </a:spcBef>
      <a:spcAft>
        <a:spcPct val="0"/>
      </a:spcAft>
      <a:defRPr sz="3600" b="1" kern="1200">
        <a:solidFill>
          <a:schemeClr val="tx2"/>
        </a:solidFill>
        <a:latin typeface="Arial" charset="0"/>
        <a:ea typeface="ＭＳ Ｐゴシック" charset="-128"/>
        <a:cs typeface="+mn-cs"/>
      </a:defRPr>
    </a:lvl1pPr>
    <a:lvl2pPr marL="457200" algn="l" rtl="0" fontAlgn="base">
      <a:spcBef>
        <a:spcPct val="0"/>
      </a:spcBef>
      <a:spcAft>
        <a:spcPct val="0"/>
      </a:spcAft>
      <a:defRPr sz="3600" b="1" kern="1200">
        <a:solidFill>
          <a:schemeClr val="tx2"/>
        </a:solidFill>
        <a:latin typeface="Arial" charset="0"/>
        <a:ea typeface="ＭＳ Ｐゴシック" charset="-128"/>
        <a:cs typeface="+mn-cs"/>
      </a:defRPr>
    </a:lvl2pPr>
    <a:lvl3pPr marL="914400" algn="l" rtl="0" fontAlgn="base">
      <a:spcBef>
        <a:spcPct val="0"/>
      </a:spcBef>
      <a:spcAft>
        <a:spcPct val="0"/>
      </a:spcAft>
      <a:defRPr sz="3600" b="1" kern="1200">
        <a:solidFill>
          <a:schemeClr val="tx2"/>
        </a:solidFill>
        <a:latin typeface="Arial" charset="0"/>
        <a:ea typeface="ＭＳ Ｐゴシック" charset="-128"/>
        <a:cs typeface="+mn-cs"/>
      </a:defRPr>
    </a:lvl3pPr>
    <a:lvl4pPr marL="1371600" algn="l" rtl="0" fontAlgn="base">
      <a:spcBef>
        <a:spcPct val="0"/>
      </a:spcBef>
      <a:spcAft>
        <a:spcPct val="0"/>
      </a:spcAft>
      <a:defRPr sz="3600" b="1" kern="1200">
        <a:solidFill>
          <a:schemeClr val="tx2"/>
        </a:solidFill>
        <a:latin typeface="Arial" charset="0"/>
        <a:ea typeface="ＭＳ Ｐゴシック" charset="-128"/>
        <a:cs typeface="+mn-cs"/>
      </a:defRPr>
    </a:lvl4pPr>
    <a:lvl5pPr marL="1828800" algn="l" rtl="0" fontAlgn="base">
      <a:spcBef>
        <a:spcPct val="0"/>
      </a:spcBef>
      <a:spcAft>
        <a:spcPct val="0"/>
      </a:spcAft>
      <a:defRPr sz="3600" b="1" kern="1200">
        <a:solidFill>
          <a:schemeClr val="tx2"/>
        </a:solidFill>
        <a:latin typeface="Arial" charset="0"/>
        <a:ea typeface="ＭＳ Ｐゴシック" charset="-128"/>
        <a:cs typeface="+mn-cs"/>
      </a:defRPr>
    </a:lvl5pPr>
    <a:lvl6pPr marL="2286000" algn="l" defTabSz="914400" rtl="0" eaLnBrk="1" latinLnBrk="0" hangingPunct="1">
      <a:defRPr sz="3600" b="1" kern="1200">
        <a:solidFill>
          <a:schemeClr val="tx2"/>
        </a:solidFill>
        <a:latin typeface="Arial" charset="0"/>
        <a:ea typeface="ＭＳ Ｐゴシック" charset="-128"/>
        <a:cs typeface="+mn-cs"/>
      </a:defRPr>
    </a:lvl6pPr>
    <a:lvl7pPr marL="2743200" algn="l" defTabSz="914400" rtl="0" eaLnBrk="1" latinLnBrk="0" hangingPunct="1">
      <a:defRPr sz="3600" b="1" kern="1200">
        <a:solidFill>
          <a:schemeClr val="tx2"/>
        </a:solidFill>
        <a:latin typeface="Arial" charset="0"/>
        <a:ea typeface="ＭＳ Ｐゴシック" charset="-128"/>
        <a:cs typeface="+mn-cs"/>
      </a:defRPr>
    </a:lvl7pPr>
    <a:lvl8pPr marL="3200400" algn="l" defTabSz="914400" rtl="0" eaLnBrk="1" latinLnBrk="0" hangingPunct="1">
      <a:defRPr sz="3600" b="1" kern="1200">
        <a:solidFill>
          <a:schemeClr val="tx2"/>
        </a:solidFill>
        <a:latin typeface="Arial" charset="0"/>
        <a:ea typeface="ＭＳ Ｐゴシック" charset="-128"/>
        <a:cs typeface="+mn-cs"/>
      </a:defRPr>
    </a:lvl8pPr>
    <a:lvl9pPr marL="3657600" algn="l" defTabSz="914400" rtl="0" eaLnBrk="1" latinLnBrk="0" hangingPunct="1">
      <a:defRPr sz="3600" b="1" kern="1200">
        <a:solidFill>
          <a:schemeClr val="tx2"/>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1752DE"/>
    <a:srgbClr val="007A37"/>
    <a:srgbClr val="FFFFFF"/>
    <a:srgbClr val="003399"/>
    <a:srgbClr val="FF7700"/>
    <a:srgbClr val="CCECFF"/>
    <a:srgbClr val="FFFFCC"/>
    <a:srgbClr val="FF33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10"/>
    <p:restoredTop sz="83685"/>
  </p:normalViewPr>
  <p:slideViewPr>
    <p:cSldViewPr>
      <p:cViewPr varScale="1">
        <p:scale>
          <a:sx n="124" d="100"/>
          <a:sy n="124" d="100"/>
        </p:scale>
        <p:origin x="2096" y="176"/>
      </p:cViewPr>
      <p:guideLst>
        <p:guide orient="horz" pos="2160"/>
        <p:guide pos="2880"/>
      </p:guideLst>
    </p:cSldViewPr>
  </p:slideViewPr>
  <p:outlineViewPr>
    <p:cViewPr>
      <p:scale>
        <a:sx n="33" d="100"/>
        <a:sy n="33" d="100"/>
      </p:scale>
      <p:origin x="0" y="0"/>
    </p:cViewPr>
  </p:outlineViewPr>
  <p:notesTextViewPr>
    <p:cViewPr>
      <p:scale>
        <a:sx n="210" d="100"/>
        <a:sy n="210" d="100"/>
      </p:scale>
      <p:origin x="0" y="0"/>
    </p:cViewPr>
  </p:notesTextViewPr>
  <p:sorterViewPr>
    <p:cViewPr>
      <p:scale>
        <a:sx n="33" d="100"/>
        <a:sy n="33" d="100"/>
      </p:scale>
      <p:origin x="0" y="0"/>
    </p:cViewPr>
  </p:sorterViewPr>
  <p:notesViewPr>
    <p:cSldViewPr>
      <p:cViewPr varScale="1">
        <p:scale>
          <a:sx n="65" d="100"/>
          <a:sy n="65" d="100"/>
        </p:scale>
        <p:origin x="-2940" y="-120"/>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02" name="Rectangle 2"/>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2986" tIns="46494" rIns="92986" bIns="46494" numCol="1" anchor="t" anchorCtr="0" compatLnSpc="1">
            <a:prstTxWarp prst="textNoShape">
              <a:avLst/>
            </a:prstTxWarp>
          </a:bodyPr>
          <a:lstStyle>
            <a:lvl1pPr algn="l" defTabSz="930218">
              <a:defRPr sz="1200" b="0">
                <a:solidFill>
                  <a:schemeClr val="tx1"/>
                </a:solidFill>
                <a:latin typeface="Arial" charset="0"/>
                <a:ea typeface="+mn-ea"/>
                <a:cs typeface="+mn-cs"/>
              </a:defRPr>
            </a:lvl1pPr>
          </a:lstStyle>
          <a:p>
            <a:pPr>
              <a:defRPr/>
            </a:pPr>
            <a:endParaRPr lang="en-US"/>
          </a:p>
        </p:txBody>
      </p:sp>
      <p:sp>
        <p:nvSpPr>
          <p:cNvPr id="307203" name="Rectangle 3"/>
          <p:cNvSpPr>
            <a:spLocks noGrp="1" noChangeArrowheads="1"/>
          </p:cNvSpPr>
          <p:nvPr>
            <p:ph type="dt" sz="quarter" idx="1"/>
          </p:nvPr>
        </p:nvSpPr>
        <p:spPr bwMode="auto">
          <a:xfrm>
            <a:off x="3851275" y="0"/>
            <a:ext cx="2944813" cy="495300"/>
          </a:xfrm>
          <a:prstGeom prst="rect">
            <a:avLst/>
          </a:prstGeom>
          <a:noFill/>
          <a:ln w="9525">
            <a:noFill/>
            <a:miter lim="800000"/>
            <a:headEnd/>
            <a:tailEnd/>
          </a:ln>
          <a:effectLst/>
        </p:spPr>
        <p:txBody>
          <a:bodyPr vert="horz" wrap="square" lIns="92986" tIns="46494" rIns="92986" bIns="46494" numCol="1" anchor="t" anchorCtr="0" compatLnSpc="1">
            <a:prstTxWarp prst="textNoShape">
              <a:avLst/>
            </a:prstTxWarp>
          </a:bodyPr>
          <a:lstStyle>
            <a:lvl1pPr algn="r" defTabSz="930218">
              <a:defRPr sz="1200" b="0">
                <a:solidFill>
                  <a:schemeClr val="tx1"/>
                </a:solidFill>
                <a:latin typeface="Arial" charset="0"/>
                <a:ea typeface="+mn-ea"/>
                <a:cs typeface="+mn-cs"/>
              </a:defRPr>
            </a:lvl1pPr>
          </a:lstStyle>
          <a:p>
            <a:pPr>
              <a:defRPr/>
            </a:pPr>
            <a:endParaRPr lang="en-US"/>
          </a:p>
        </p:txBody>
      </p:sp>
      <p:sp>
        <p:nvSpPr>
          <p:cNvPr id="307204" name="Rectangle 4"/>
          <p:cNvSpPr>
            <a:spLocks noGrp="1" noChangeArrowheads="1"/>
          </p:cNvSpPr>
          <p:nvPr>
            <p:ph type="ftr" sz="quarter" idx="2"/>
          </p:nvPr>
        </p:nvSpPr>
        <p:spPr bwMode="auto">
          <a:xfrm>
            <a:off x="0" y="9431338"/>
            <a:ext cx="2944813" cy="495300"/>
          </a:xfrm>
          <a:prstGeom prst="rect">
            <a:avLst/>
          </a:prstGeom>
          <a:noFill/>
          <a:ln w="9525">
            <a:noFill/>
            <a:miter lim="800000"/>
            <a:headEnd/>
            <a:tailEnd/>
          </a:ln>
          <a:effectLst/>
        </p:spPr>
        <p:txBody>
          <a:bodyPr vert="horz" wrap="square" lIns="92986" tIns="46494" rIns="92986" bIns="46494" numCol="1" anchor="b" anchorCtr="0" compatLnSpc="1">
            <a:prstTxWarp prst="textNoShape">
              <a:avLst/>
            </a:prstTxWarp>
          </a:bodyPr>
          <a:lstStyle>
            <a:lvl1pPr algn="l" defTabSz="930218">
              <a:defRPr sz="1200" b="0">
                <a:solidFill>
                  <a:schemeClr val="tx1"/>
                </a:solidFill>
                <a:latin typeface="Arial" charset="0"/>
                <a:ea typeface="+mn-ea"/>
                <a:cs typeface="+mn-cs"/>
              </a:defRPr>
            </a:lvl1pPr>
          </a:lstStyle>
          <a:p>
            <a:pPr>
              <a:defRPr/>
            </a:pPr>
            <a:endParaRPr lang="en-US"/>
          </a:p>
        </p:txBody>
      </p:sp>
      <p:sp>
        <p:nvSpPr>
          <p:cNvPr id="307205" name="Rectangle 5"/>
          <p:cNvSpPr>
            <a:spLocks noGrp="1" noChangeArrowheads="1"/>
          </p:cNvSpPr>
          <p:nvPr>
            <p:ph type="sldNum" sz="quarter" idx="3"/>
          </p:nvPr>
        </p:nvSpPr>
        <p:spPr bwMode="auto">
          <a:xfrm>
            <a:off x="3851275" y="9431338"/>
            <a:ext cx="2944813" cy="495300"/>
          </a:xfrm>
          <a:prstGeom prst="rect">
            <a:avLst/>
          </a:prstGeom>
          <a:noFill/>
          <a:ln w="9525">
            <a:noFill/>
            <a:miter lim="800000"/>
            <a:headEnd/>
            <a:tailEnd/>
          </a:ln>
          <a:effectLst/>
        </p:spPr>
        <p:txBody>
          <a:bodyPr vert="horz" wrap="square" lIns="92986" tIns="46494" rIns="92986" bIns="46494" numCol="1" anchor="b" anchorCtr="0" compatLnSpc="1">
            <a:prstTxWarp prst="textNoShape">
              <a:avLst/>
            </a:prstTxWarp>
          </a:bodyPr>
          <a:lstStyle>
            <a:lvl1pPr algn="r" defTabSz="928688">
              <a:defRPr sz="1200" b="0">
                <a:solidFill>
                  <a:schemeClr val="tx1"/>
                </a:solidFill>
              </a:defRPr>
            </a:lvl1pPr>
          </a:lstStyle>
          <a:p>
            <a:fld id="{FC9F9C9A-CB1D-C747-8B6C-7F1C10D9368B}" type="slidenum">
              <a:rPr lang="en-US" altLang="en-US"/>
              <a:pPr/>
              <a:t>‹#›</a:t>
            </a:fld>
            <a:endParaRPr lang="en-US" altLang="en-US"/>
          </a:p>
        </p:txBody>
      </p:sp>
    </p:spTree>
    <p:extLst>
      <p:ext uri="{BB962C8B-B14F-4D97-AF65-F5344CB8AC3E}">
        <p14:creationId xmlns:p14="http://schemas.microsoft.com/office/powerpoint/2010/main" val="1936905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2986" tIns="46494" rIns="92986" bIns="46494" numCol="1" anchor="t" anchorCtr="0" compatLnSpc="1">
            <a:prstTxWarp prst="textNoShape">
              <a:avLst/>
            </a:prstTxWarp>
          </a:bodyPr>
          <a:lstStyle>
            <a:lvl1pPr algn="l" defTabSz="930218">
              <a:defRPr sz="1200" b="0">
                <a:solidFill>
                  <a:schemeClr val="tx1"/>
                </a:solidFill>
                <a:latin typeface="Arial" charset="0"/>
                <a:ea typeface="+mn-ea"/>
                <a:cs typeface="+mn-cs"/>
              </a:defRPr>
            </a:lvl1pPr>
          </a:lstStyle>
          <a:p>
            <a:pPr>
              <a:defRPr/>
            </a:pPr>
            <a:endParaRPr lang="el-GR"/>
          </a:p>
        </p:txBody>
      </p:sp>
      <p:sp>
        <p:nvSpPr>
          <p:cNvPr id="16387" name="Rectangle 3"/>
          <p:cNvSpPr>
            <a:spLocks noGrp="1" noChangeArrowheads="1"/>
          </p:cNvSpPr>
          <p:nvPr>
            <p:ph type="dt" idx="1"/>
          </p:nvPr>
        </p:nvSpPr>
        <p:spPr bwMode="auto">
          <a:xfrm>
            <a:off x="3851275" y="0"/>
            <a:ext cx="2944813" cy="495300"/>
          </a:xfrm>
          <a:prstGeom prst="rect">
            <a:avLst/>
          </a:prstGeom>
          <a:noFill/>
          <a:ln w="9525">
            <a:noFill/>
            <a:miter lim="800000"/>
            <a:headEnd/>
            <a:tailEnd/>
          </a:ln>
          <a:effectLst/>
        </p:spPr>
        <p:txBody>
          <a:bodyPr vert="horz" wrap="square" lIns="92986" tIns="46494" rIns="92986" bIns="46494" numCol="1" anchor="t" anchorCtr="0" compatLnSpc="1">
            <a:prstTxWarp prst="textNoShape">
              <a:avLst/>
            </a:prstTxWarp>
          </a:bodyPr>
          <a:lstStyle>
            <a:lvl1pPr algn="r" defTabSz="930218">
              <a:defRPr sz="1200" b="0">
                <a:solidFill>
                  <a:schemeClr val="tx1"/>
                </a:solidFill>
                <a:latin typeface="Arial" charset="0"/>
                <a:ea typeface="+mn-ea"/>
                <a:cs typeface="+mn-cs"/>
              </a:defRPr>
            </a:lvl1pPr>
          </a:lstStyle>
          <a:p>
            <a:pPr>
              <a:defRPr/>
            </a:pPr>
            <a:endParaRPr lang="el-GR"/>
          </a:p>
        </p:txBody>
      </p:sp>
      <p:sp>
        <p:nvSpPr>
          <p:cNvPr id="5124" name="Rectangle 4"/>
          <p:cNvSpPr>
            <a:spLocks noGrp="1" noRot="1" noChangeAspect="1" noChangeArrowheads="1" noTextEdit="1"/>
          </p:cNvSpPr>
          <p:nvPr>
            <p:ph type="sldImg" idx="2"/>
          </p:nvPr>
        </p:nvSpPr>
        <p:spPr bwMode="auto">
          <a:xfrm>
            <a:off x="920750" y="747713"/>
            <a:ext cx="4957763" cy="3719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389" name="Rectangle 5"/>
          <p:cNvSpPr>
            <a:spLocks noGrp="1" noChangeArrowheads="1"/>
          </p:cNvSpPr>
          <p:nvPr>
            <p:ph type="body" sz="quarter" idx="3"/>
          </p:nvPr>
        </p:nvSpPr>
        <p:spPr bwMode="auto">
          <a:xfrm>
            <a:off x="679450" y="4716463"/>
            <a:ext cx="5438775" cy="4464050"/>
          </a:xfrm>
          <a:prstGeom prst="rect">
            <a:avLst/>
          </a:prstGeom>
          <a:noFill/>
          <a:ln w="9525">
            <a:noFill/>
            <a:miter lim="800000"/>
            <a:headEnd/>
            <a:tailEnd/>
          </a:ln>
          <a:effectLst/>
        </p:spPr>
        <p:txBody>
          <a:bodyPr vert="horz" wrap="square" lIns="92986" tIns="46494" rIns="92986" bIns="46494" numCol="1" anchor="t" anchorCtr="0" compatLnSpc="1">
            <a:prstTxWarp prst="textNoShape">
              <a:avLst/>
            </a:prstTxWarp>
          </a:bodyPr>
          <a:lstStyle/>
          <a:p>
            <a:pPr lvl="0"/>
            <a:r>
              <a:rPr lang="el-GR" noProof="0"/>
              <a:t>Click to edit Master text styles</a:t>
            </a:r>
          </a:p>
          <a:p>
            <a:pPr lvl="1"/>
            <a:r>
              <a:rPr lang="el-GR" noProof="0"/>
              <a:t>Second level</a:t>
            </a:r>
          </a:p>
          <a:p>
            <a:pPr lvl="2"/>
            <a:r>
              <a:rPr lang="el-GR" noProof="0"/>
              <a:t>Third level</a:t>
            </a:r>
          </a:p>
          <a:p>
            <a:pPr lvl="3"/>
            <a:r>
              <a:rPr lang="el-GR" noProof="0"/>
              <a:t>Fourth level</a:t>
            </a:r>
          </a:p>
          <a:p>
            <a:pPr lvl="4"/>
            <a:r>
              <a:rPr lang="el-GR" noProof="0"/>
              <a:t>Fifth level</a:t>
            </a:r>
          </a:p>
        </p:txBody>
      </p:sp>
      <p:sp>
        <p:nvSpPr>
          <p:cNvPr id="16390" name="Rectangle 6"/>
          <p:cNvSpPr>
            <a:spLocks noGrp="1" noChangeArrowheads="1"/>
          </p:cNvSpPr>
          <p:nvPr>
            <p:ph type="ftr" sz="quarter" idx="4"/>
          </p:nvPr>
        </p:nvSpPr>
        <p:spPr bwMode="auto">
          <a:xfrm>
            <a:off x="0" y="9431338"/>
            <a:ext cx="2944813" cy="495300"/>
          </a:xfrm>
          <a:prstGeom prst="rect">
            <a:avLst/>
          </a:prstGeom>
          <a:noFill/>
          <a:ln w="9525">
            <a:noFill/>
            <a:miter lim="800000"/>
            <a:headEnd/>
            <a:tailEnd/>
          </a:ln>
          <a:effectLst/>
        </p:spPr>
        <p:txBody>
          <a:bodyPr vert="horz" wrap="square" lIns="92986" tIns="46494" rIns="92986" bIns="46494" numCol="1" anchor="b" anchorCtr="0" compatLnSpc="1">
            <a:prstTxWarp prst="textNoShape">
              <a:avLst/>
            </a:prstTxWarp>
          </a:bodyPr>
          <a:lstStyle>
            <a:lvl1pPr algn="l" defTabSz="930218">
              <a:defRPr sz="1200" b="0">
                <a:solidFill>
                  <a:schemeClr val="tx1"/>
                </a:solidFill>
                <a:latin typeface="Arial" charset="0"/>
                <a:ea typeface="+mn-ea"/>
                <a:cs typeface="+mn-cs"/>
              </a:defRPr>
            </a:lvl1pPr>
          </a:lstStyle>
          <a:p>
            <a:pPr>
              <a:defRPr/>
            </a:pPr>
            <a:endParaRPr lang="el-GR"/>
          </a:p>
        </p:txBody>
      </p:sp>
      <p:sp>
        <p:nvSpPr>
          <p:cNvPr id="16391" name="Rectangle 7"/>
          <p:cNvSpPr>
            <a:spLocks noGrp="1" noChangeArrowheads="1"/>
          </p:cNvSpPr>
          <p:nvPr>
            <p:ph type="sldNum" sz="quarter" idx="5"/>
          </p:nvPr>
        </p:nvSpPr>
        <p:spPr bwMode="auto">
          <a:xfrm>
            <a:off x="3851275" y="9431338"/>
            <a:ext cx="2944813" cy="495300"/>
          </a:xfrm>
          <a:prstGeom prst="rect">
            <a:avLst/>
          </a:prstGeom>
          <a:noFill/>
          <a:ln w="9525">
            <a:noFill/>
            <a:miter lim="800000"/>
            <a:headEnd/>
            <a:tailEnd/>
          </a:ln>
          <a:effectLst/>
        </p:spPr>
        <p:txBody>
          <a:bodyPr vert="horz" wrap="square" lIns="92986" tIns="46494" rIns="92986" bIns="46494" numCol="1" anchor="b" anchorCtr="0" compatLnSpc="1">
            <a:prstTxWarp prst="textNoShape">
              <a:avLst/>
            </a:prstTxWarp>
          </a:bodyPr>
          <a:lstStyle>
            <a:lvl1pPr algn="r" defTabSz="928688">
              <a:defRPr sz="1200" b="0">
                <a:solidFill>
                  <a:schemeClr val="tx1"/>
                </a:solidFill>
              </a:defRPr>
            </a:lvl1pPr>
          </a:lstStyle>
          <a:p>
            <a:fld id="{C09390A0-FEF1-134F-A2CC-A189D6DFEA3F}" type="slidenum">
              <a:rPr lang="el-GR" altLang="en-US"/>
              <a:pPr/>
              <a:t>‹#›</a:t>
            </a:fld>
            <a:endParaRPr lang="el-GR" altLang="en-US"/>
          </a:p>
        </p:txBody>
      </p:sp>
    </p:spTree>
    <p:extLst>
      <p:ext uri="{BB962C8B-B14F-4D97-AF65-F5344CB8AC3E}">
        <p14:creationId xmlns:p14="http://schemas.microsoft.com/office/powerpoint/2010/main" val="9572640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openpgp.org/" TargetMode="External"/><Relationship Id="rId3" Type="http://schemas.openxmlformats.org/officeDocument/2006/relationships/hyperlink" Target="https://csrc.nist.gov/glossary/term/data_encryption_standard" TargetMode="External"/><Relationship Id="rId7" Type="http://schemas.openxmlformats.org/officeDocument/2006/relationships/hyperlink" Target="https://www.schneier.com/academic/twofish/"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csrc.nist.gov/glossary/term/advanced_encryption_standard" TargetMode="External"/><Relationship Id="rId11" Type="http://schemas.openxmlformats.org/officeDocument/2006/relationships/hyperlink" Target="https://csrc.nist.gov/glossary/term/elliptic_curve_cryptography" TargetMode="External"/><Relationship Id="rId5" Type="http://schemas.openxmlformats.org/officeDocument/2006/relationships/hyperlink" Target="https://csrc.nist.gov/CSRC/media/Publications/sp/800-131a/rev-2/draft/documents/sp800-131Ar2-draft.pdf" TargetMode="External"/><Relationship Id="rId10" Type="http://schemas.openxmlformats.org/officeDocument/2006/relationships/hyperlink" Target="https://csrc.nist.gov/glossary/term/pki" TargetMode="External"/><Relationship Id="rId4" Type="http://schemas.openxmlformats.org/officeDocument/2006/relationships/hyperlink" Target="https://csrc.nist.gov/glossary/term/triple_data_encryption_standard" TargetMode="External"/><Relationship Id="rId9" Type="http://schemas.openxmlformats.org/officeDocument/2006/relationships/hyperlink" Target="https://csrc.nist.gov/glossary/term/rsa"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bi.gov/investigate/cybe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itnicksecurity.com/penetration-testin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p:spPr>
        <p:txBody>
          <a:bodyPr/>
          <a:lstStyle/>
          <a:p>
            <a:fld id="{7129E195-14F3-44E3-A298-3814BF42605B}" type="slidenum">
              <a:rPr lang="el-GR" altLang="en-US"/>
              <a:pPr/>
              <a:t>1</a:t>
            </a:fld>
            <a:endParaRPr lang="el-GR" altLang="en-US"/>
          </a:p>
        </p:txBody>
      </p:sp>
      <p:sp>
        <p:nvSpPr>
          <p:cNvPr id="7170" name="Rectangle 2"/>
          <p:cNvSpPr>
            <a:spLocks noGrp="1" noRot="1" noChangeAspect="1" noChangeArrowheads="1" noTextEdit="1"/>
          </p:cNvSpPr>
          <p:nvPr>
            <p:ph type="sldImg"/>
          </p:nvPr>
        </p:nvSpPr>
        <p:spPr>
          <a:xfrm>
            <a:off x="922338" y="749300"/>
            <a:ext cx="4954587" cy="3717925"/>
          </a:xfrm>
          <a:ln w="12700" cap="flat"/>
        </p:spPr>
      </p:sp>
      <p:sp>
        <p:nvSpPr>
          <p:cNvPr id="7171" name="Rectangle 3"/>
          <p:cNvSpPr>
            <a:spLocks noGrp="1" noChangeArrowheads="1"/>
          </p:cNvSpPr>
          <p:nvPr>
            <p:ph type="body" idx="1"/>
          </p:nvPr>
        </p:nvSpPr>
        <p:spPr>
          <a:noFill/>
          <a:ln/>
        </p:spPr>
        <p:txBody>
          <a:bodyPr lIns="93659" tIns="46829" rIns="93659" bIns="46829"/>
          <a:lstStyle/>
          <a:p>
            <a:pPr eaLnBrk="1" hangingPunct="1"/>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1668687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a:t>Black Hat </a:t>
            </a:r>
            <a:r>
              <a:rPr lang="en-GB" sz="1200" dirty="0"/>
              <a:t>hackers are criminals who break into computer networks with malicious intent. </a:t>
            </a:r>
          </a:p>
          <a:p>
            <a:r>
              <a:rPr lang="en-GB" sz="1200" dirty="0"/>
              <a:t>White Hat hackers: aim to identify any vulnerabilities or security issues the current system (a.k.a. ethical hackers)</a:t>
            </a:r>
          </a:p>
          <a:p>
            <a:endParaRPr lang="en-CY"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14</a:t>
            </a:fld>
            <a:endParaRPr lang="el-GR" altLang="en-US"/>
          </a:p>
        </p:txBody>
      </p:sp>
    </p:spTree>
    <p:extLst>
      <p:ext uri="{BB962C8B-B14F-4D97-AF65-F5344CB8AC3E}">
        <p14:creationId xmlns:p14="http://schemas.microsoft.com/office/powerpoint/2010/main" val="3781691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202124"/>
                </a:solidFill>
                <a:effectLst/>
                <a:highlight>
                  <a:srgbClr val="FFFFFF"/>
                </a:highlight>
                <a:latin typeface="Google Sans"/>
              </a:rPr>
              <a:t>https://</a:t>
            </a:r>
            <a:r>
              <a:rPr lang="en-GB" b="0" i="0" dirty="0" err="1">
                <a:solidFill>
                  <a:srgbClr val="202124"/>
                </a:solidFill>
                <a:effectLst/>
                <a:highlight>
                  <a:srgbClr val="FFFFFF"/>
                </a:highlight>
                <a:latin typeface="Google Sans"/>
              </a:rPr>
              <a:t>cloud.google.com</a:t>
            </a:r>
            <a:r>
              <a:rPr lang="en-GB" b="0" i="0" dirty="0">
                <a:solidFill>
                  <a:srgbClr val="202124"/>
                </a:solidFill>
                <a:effectLst/>
                <a:highlight>
                  <a:srgbClr val="FFFFFF"/>
                </a:highlight>
                <a:latin typeface="Google Sans"/>
              </a:rPr>
              <a:t>/learn/what-is-encryption#:~:text=started%20for%20free-,Encryption%20defined,unscramble%20it%20can%20access%20it.</a:t>
            </a:r>
          </a:p>
          <a:p>
            <a:pPr algn="l"/>
            <a:endParaRPr lang="en-GB" b="0" i="0" dirty="0">
              <a:solidFill>
                <a:srgbClr val="202124"/>
              </a:solidFill>
              <a:effectLst/>
              <a:highlight>
                <a:srgbClr val="FFFFFF"/>
              </a:highlight>
              <a:latin typeface="Google Sans"/>
            </a:endParaRPr>
          </a:p>
          <a:p>
            <a:pPr algn="l"/>
            <a:r>
              <a:rPr lang="en-GB" b="0" i="0" dirty="0">
                <a:solidFill>
                  <a:srgbClr val="040C28"/>
                </a:solidFill>
                <a:effectLst/>
                <a:highlight>
                  <a:srgbClr val="D3E3FD"/>
                </a:highlight>
                <a:latin typeface="Google Sans"/>
              </a:rPr>
              <a:t>Symmetric encryption uses the same key to both encrypt and decrypt data, while asymmetric encryption uses two different keys for the same purpose</a:t>
            </a:r>
          </a:p>
          <a:p>
            <a:pPr algn="l"/>
            <a:endParaRPr lang="en-GB" b="0" i="0" dirty="0">
              <a:solidFill>
                <a:srgbClr val="040C28"/>
              </a:solidFill>
              <a:effectLst/>
              <a:highlight>
                <a:srgbClr val="D3E3FD"/>
              </a:highlight>
              <a:latin typeface="Google Sans"/>
            </a:endParaRPr>
          </a:p>
          <a:p>
            <a:pPr algn="l"/>
            <a:r>
              <a:rPr lang="en-GB" b="0" i="0" dirty="0">
                <a:solidFill>
                  <a:srgbClr val="040C28"/>
                </a:solidFill>
                <a:effectLst/>
                <a:highlight>
                  <a:srgbClr val="D3E3FD"/>
                </a:highlight>
                <a:latin typeface="Google Sans"/>
              </a:rPr>
              <a:t>+ AES-128 (symmetric) the most used one on the Internet</a:t>
            </a:r>
          </a:p>
          <a:p>
            <a:pPr algn="l"/>
            <a:r>
              <a:rPr lang="en-GB" b="0" i="0" dirty="0">
                <a:solidFill>
                  <a:srgbClr val="040C28"/>
                </a:solidFill>
                <a:effectLst/>
                <a:highlight>
                  <a:srgbClr val="D3E3FD"/>
                </a:highlight>
                <a:latin typeface="Google Sans"/>
              </a:rPr>
              <a:t>+ RSA 2048 (asymmetric) - encrypt shared keys of symmetric encryption.</a:t>
            </a:r>
            <a:endParaRPr lang="en-GB" b="0" i="0" dirty="0">
              <a:solidFill>
                <a:srgbClr val="202124"/>
              </a:solidFill>
              <a:effectLst/>
              <a:highlight>
                <a:srgbClr val="FFFFFF"/>
              </a:highlight>
              <a:latin typeface="Google Sans"/>
            </a:endParaRPr>
          </a:p>
          <a:p>
            <a:pPr algn="l"/>
            <a:endParaRPr lang="en-GB" b="0" i="0" dirty="0">
              <a:solidFill>
                <a:srgbClr val="202124"/>
              </a:solidFill>
              <a:effectLst/>
              <a:highlight>
                <a:srgbClr val="FFFFFF"/>
              </a:highlight>
              <a:latin typeface="Google Sans"/>
            </a:endParaRPr>
          </a:p>
          <a:p>
            <a:pPr algn="l"/>
            <a:r>
              <a:rPr lang="en-GB" b="0" i="0" dirty="0">
                <a:solidFill>
                  <a:srgbClr val="202124"/>
                </a:solidFill>
                <a:effectLst/>
                <a:highlight>
                  <a:srgbClr val="FFFFFF"/>
                </a:highlight>
                <a:latin typeface="Google Sans"/>
              </a:rPr>
              <a:t>Common encryption algorithms</a:t>
            </a:r>
          </a:p>
          <a:p>
            <a:pPr algn="l"/>
            <a:r>
              <a:rPr lang="en-GB" b="0" i="0" dirty="0">
                <a:solidFill>
                  <a:srgbClr val="202124"/>
                </a:solidFill>
                <a:effectLst/>
                <a:highlight>
                  <a:srgbClr val="FFFFFF"/>
                </a:highlight>
                <a:latin typeface="Google Sans"/>
              </a:rPr>
              <a:t>The most common methods of symmetric encryption include:</a:t>
            </a:r>
          </a:p>
          <a:p>
            <a:pPr algn="l"/>
            <a:r>
              <a:rPr lang="en-GB" b="1" i="0" u="sng" dirty="0">
                <a:solidFill>
                  <a:srgbClr val="1A73E8"/>
                </a:solidFill>
                <a:effectLst/>
                <a:highlight>
                  <a:srgbClr val="FFFFFF"/>
                </a:highlight>
                <a:latin typeface="Google Sans Text"/>
                <a:hlinkClick r:id="rId3"/>
              </a:rPr>
              <a:t>Data Encryption Standard (DES)</a:t>
            </a:r>
            <a:r>
              <a:rPr lang="en-GB" b="0" i="0" dirty="0">
                <a:solidFill>
                  <a:srgbClr val="5F6368"/>
                </a:solidFill>
                <a:effectLst/>
                <a:highlight>
                  <a:srgbClr val="FFFFFF"/>
                </a:highlight>
                <a:latin typeface="Google Sans Text"/>
              </a:rPr>
              <a:t>: An encryption standard developed in the early 1970s, DES was adopted by the US government in 1977. The DES key size was only 56 bits, making it obsolete in today’s technology ecosystem. That being said, it was influential in the development of modern cryptography, as cryptographers worked to improve upon its theories and build more advanced encryption systems.</a:t>
            </a:r>
          </a:p>
          <a:p>
            <a:pPr algn="l"/>
            <a:r>
              <a:rPr lang="en-GB" b="1" i="0" u="sng" dirty="0">
                <a:solidFill>
                  <a:srgbClr val="1A73E8"/>
                </a:solidFill>
                <a:effectLst/>
                <a:highlight>
                  <a:srgbClr val="FFFFFF"/>
                </a:highlight>
                <a:latin typeface="Google Sans Text"/>
                <a:hlinkClick r:id="rId4"/>
              </a:rPr>
              <a:t>Triple DES (3DES)</a:t>
            </a:r>
            <a:r>
              <a:rPr lang="en-GB" b="0" i="0" dirty="0">
                <a:solidFill>
                  <a:srgbClr val="5F6368"/>
                </a:solidFill>
                <a:effectLst/>
                <a:highlight>
                  <a:srgbClr val="FFFFFF"/>
                </a:highlight>
                <a:latin typeface="Google Sans Text"/>
              </a:rPr>
              <a:t>: The next evolution of DES took the cipher block of DES and applied it three times to each data block it encrypted by encrypting it, decrypting it, and then encrypting it again. The method increased the key size, making it much harder to decrypt with a brute force attack. However, 3DES is still considered insecure and has been deprecated by the US National Institute of Standards (NIST) for all software applications </a:t>
            </a:r>
            <a:r>
              <a:rPr lang="en-GB" b="0" i="0" u="sng" dirty="0">
                <a:solidFill>
                  <a:srgbClr val="1A73E8"/>
                </a:solidFill>
                <a:effectLst/>
                <a:highlight>
                  <a:srgbClr val="FFFFFF"/>
                </a:highlight>
                <a:latin typeface="Google Sans Text"/>
                <a:hlinkClick r:id="rId5"/>
              </a:rPr>
              <a:t>beginning in 2023</a:t>
            </a:r>
            <a:r>
              <a:rPr lang="en-GB" b="0" i="0" dirty="0">
                <a:solidFill>
                  <a:srgbClr val="5F6368"/>
                </a:solidFill>
                <a:effectLst/>
                <a:highlight>
                  <a:srgbClr val="FFFFFF"/>
                </a:highlight>
                <a:latin typeface="Google Sans Text"/>
              </a:rPr>
              <a:t>.</a:t>
            </a:r>
          </a:p>
          <a:p>
            <a:pPr algn="l"/>
            <a:r>
              <a:rPr lang="en-GB" b="1" i="0" u="sng" dirty="0">
                <a:solidFill>
                  <a:srgbClr val="1A73E8"/>
                </a:solidFill>
                <a:effectLst/>
                <a:highlight>
                  <a:srgbClr val="FFFFFF"/>
                </a:highlight>
                <a:latin typeface="Google Sans Text"/>
                <a:hlinkClick r:id="rId6"/>
              </a:rPr>
              <a:t>Advanced Encryption Standard (AES)</a:t>
            </a:r>
            <a:r>
              <a:rPr lang="en-GB" b="0" i="0" dirty="0">
                <a:solidFill>
                  <a:srgbClr val="5F6368"/>
                </a:solidFill>
                <a:effectLst/>
                <a:highlight>
                  <a:srgbClr val="FFFFFF"/>
                </a:highlight>
                <a:latin typeface="Google Sans Text"/>
              </a:rPr>
              <a:t>: The most used encryption method today, AES was adopted by the US government in 2001. It was designed on a principle called a “substitution–permutation network” that is a block cipher of 128 bits and can have keys at 128, 192, or 256 bits in length.</a:t>
            </a:r>
          </a:p>
          <a:p>
            <a:pPr algn="l"/>
            <a:r>
              <a:rPr lang="en-GB" b="1" i="0" u="sng" dirty="0">
                <a:solidFill>
                  <a:srgbClr val="1A73E8"/>
                </a:solidFill>
                <a:effectLst/>
                <a:highlight>
                  <a:srgbClr val="FFFFFF"/>
                </a:highlight>
                <a:latin typeface="Google Sans Text"/>
                <a:hlinkClick r:id="rId7"/>
              </a:rPr>
              <a:t>Twofish</a:t>
            </a:r>
            <a:r>
              <a:rPr lang="en-GB" b="0" i="0" dirty="0">
                <a:solidFill>
                  <a:srgbClr val="5F6368"/>
                </a:solidFill>
                <a:effectLst/>
                <a:highlight>
                  <a:srgbClr val="FFFFFF"/>
                </a:highlight>
                <a:latin typeface="Google Sans Text"/>
              </a:rPr>
              <a:t>: Used in both hardware and software, </a:t>
            </a:r>
            <a:r>
              <a:rPr lang="en-GB" b="0" i="0" dirty="0" err="1">
                <a:solidFill>
                  <a:srgbClr val="5F6368"/>
                </a:solidFill>
                <a:effectLst/>
                <a:highlight>
                  <a:srgbClr val="FFFFFF"/>
                </a:highlight>
                <a:latin typeface="Google Sans Text"/>
              </a:rPr>
              <a:t>Twofish</a:t>
            </a:r>
            <a:r>
              <a:rPr lang="en-GB" b="0" i="0" dirty="0">
                <a:solidFill>
                  <a:srgbClr val="5F6368"/>
                </a:solidFill>
                <a:effectLst/>
                <a:highlight>
                  <a:srgbClr val="FFFFFF"/>
                </a:highlight>
                <a:latin typeface="Google Sans Text"/>
              </a:rPr>
              <a:t> is considered the fastest symmetric encryption method. While </a:t>
            </a:r>
            <a:r>
              <a:rPr lang="en-GB" b="0" i="0" dirty="0" err="1">
                <a:solidFill>
                  <a:srgbClr val="5F6368"/>
                </a:solidFill>
                <a:effectLst/>
                <a:highlight>
                  <a:srgbClr val="FFFFFF"/>
                </a:highlight>
                <a:latin typeface="Google Sans Text"/>
              </a:rPr>
              <a:t>Twofish</a:t>
            </a:r>
            <a:r>
              <a:rPr lang="en-GB" b="0" i="0" dirty="0">
                <a:solidFill>
                  <a:srgbClr val="5F6368"/>
                </a:solidFill>
                <a:effectLst/>
                <a:highlight>
                  <a:srgbClr val="FFFFFF"/>
                </a:highlight>
                <a:latin typeface="Google Sans Text"/>
              </a:rPr>
              <a:t> is free to use, it’s not patented nor open source. Nevertheless, it’s used in popular encryption applications like </a:t>
            </a:r>
            <a:r>
              <a:rPr lang="en-GB" b="0" i="0" u="sng" dirty="0">
                <a:solidFill>
                  <a:srgbClr val="1A73E8"/>
                </a:solidFill>
                <a:effectLst/>
                <a:highlight>
                  <a:srgbClr val="FFFFFF"/>
                </a:highlight>
                <a:latin typeface="Google Sans Text"/>
                <a:hlinkClick r:id="rId8"/>
              </a:rPr>
              <a:t>PGP</a:t>
            </a:r>
            <a:r>
              <a:rPr lang="en-GB" b="0" i="0" dirty="0">
                <a:solidFill>
                  <a:srgbClr val="5F6368"/>
                </a:solidFill>
                <a:effectLst/>
                <a:highlight>
                  <a:srgbClr val="FFFFFF"/>
                </a:highlight>
                <a:latin typeface="Google Sans Text"/>
              </a:rPr>
              <a:t> (Pretty Good Privacy). It can have key sizes up to 256 bits.</a:t>
            </a:r>
          </a:p>
          <a:p>
            <a:pPr algn="l"/>
            <a:r>
              <a:rPr lang="en-GB" b="0" i="0" dirty="0">
                <a:solidFill>
                  <a:srgbClr val="5F6368"/>
                </a:solidFill>
                <a:effectLst/>
                <a:highlight>
                  <a:srgbClr val="FFFFFF"/>
                </a:highlight>
                <a:latin typeface="Google Sans Text"/>
              </a:rPr>
              <a:t>The most common methods of asymmetric encryption include:</a:t>
            </a:r>
          </a:p>
          <a:p>
            <a:pPr algn="l"/>
            <a:r>
              <a:rPr lang="en-GB" b="1" i="0" u="sng" dirty="0">
                <a:solidFill>
                  <a:srgbClr val="1A73E8"/>
                </a:solidFill>
                <a:effectLst/>
                <a:highlight>
                  <a:srgbClr val="FFFFFF"/>
                </a:highlight>
                <a:latin typeface="Google Sans Text"/>
                <a:hlinkClick r:id="rId9"/>
              </a:rPr>
              <a:t>RSA</a:t>
            </a:r>
            <a:r>
              <a:rPr lang="en-GB" b="0" i="0" dirty="0">
                <a:solidFill>
                  <a:srgbClr val="5F6368"/>
                </a:solidFill>
                <a:effectLst/>
                <a:highlight>
                  <a:srgbClr val="FFFFFF"/>
                </a:highlight>
                <a:latin typeface="Google Sans Text"/>
              </a:rPr>
              <a:t>: Stands for Rivest-Shamir-Adelman, the trio of researchers from MIT who first described the method in 1977. RSA is one of the original forms of asymmetric encryption. The public key is created by the factoring of two prime numbers, plus an auxiliary value. Anyone can use the RSA public key to encrypt data, but only a person who knows the prime numbers can decrypt the data. RSA keys can be very large (2,048 or 4,096 bits are typical sizes) and are thus considered expensive and slow. RSA keys are often used to encrypt the </a:t>
            </a:r>
            <a:r>
              <a:rPr lang="en-GB" b="0" i="0" u="sng" dirty="0">
                <a:solidFill>
                  <a:srgbClr val="1A73E8"/>
                </a:solidFill>
                <a:effectLst/>
                <a:highlight>
                  <a:srgbClr val="FFFFFF"/>
                </a:highlight>
                <a:latin typeface="Google Sans Text"/>
                <a:hlinkClick r:id="rId10"/>
              </a:rPr>
              <a:t>shared keys of symmetric encryption</a:t>
            </a:r>
            <a:r>
              <a:rPr lang="en-GB" b="0" i="0" dirty="0">
                <a:solidFill>
                  <a:srgbClr val="5F6368"/>
                </a:solidFill>
                <a:effectLst/>
                <a:highlight>
                  <a:srgbClr val="FFFFFF"/>
                </a:highlight>
                <a:latin typeface="Google Sans Text"/>
              </a:rPr>
              <a:t>.</a:t>
            </a:r>
          </a:p>
          <a:p>
            <a:pPr algn="l"/>
            <a:r>
              <a:rPr lang="en-GB" b="1" i="0" u="sng" dirty="0">
                <a:solidFill>
                  <a:srgbClr val="1A73E8"/>
                </a:solidFill>
                <a:effectLst/>
                <a:highlight>
                  <a:srgbClr val="FFFFFF"/>
                </a:highlight>
                <a:latin typeface="Google Sans Text"/>
                <a:hlinkClick r:id="rId11"/>
              </a:rPr>
              <a:t>Elliptic Curve Cryptography (ECC)</a:t>
            </a:r>
            <a:r>
              <a:rPr lang="en-GB" b="0" i="0" dirty="0">
                <a:solidFill>
                  <a:srgbClr val="5F6368"/>
                </a:solidFill>
                <a:effectLst/>
                <a:highlight>
                  <a:srgbClr val="FFFFFF"/>
                </a:highlight>
                <a:latin typeface="Google Sans Text"/>
              </a:rPr>
              <a:t>: An advanced form of asymmetric encryption based on elliptic curves over finite fields. The method provides the robust security of massive encryption keys, but with a smaller and more efficient footprint. For instance, a “256-bit elliptic curve public key should provide comparable security to a 3,072-bit RSA public key.” Often used for digital signatures and to encrypt shared keys in symmetric encryption.</a:t>
            </a:r>
          </a:p>
          <a:p>
            <a:endParaRPr lang="en-CY"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15</a:t>
            </a:fld>
            <a:endParaRPr lang="el-GR" altLang="en-US"/>
          </a:p>
        </p:txBody>
      </p:sp>
    </p:spTree>
    <p:extLst>
      <p:ext uri="{BB962C8B-B14F-4D97-AF65-F5344CB8AC3E}">
        <p14:creationId xmlns:p14="http://schemas.microsoft.com/office/powerpoint/2010/main" val="394829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www.ibm.com</a:t>
            </a:r>
            <a:r>
              <a:rPr lang="en-GB" dirty="0"/>
              <a:t>/topics/quantum-cryptography</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Y" sz="1200" b="0" dirty="0"/>
              <a:t>https://www.etsi.org/deliver/etsi_gr/QSC/001_099/006/01.01.01_60/gr_qsc006v010101p.pdf</a:t>
            </a:r>
          </a:p>
          <a:p>
            <a:endParaRPr lang="en-GB" dirty="0"/>
          </a:p>
          <a:p>
            <a:r>
              <a:rPr lang="en-GB" dirty="0"/>
              <a:t>Y2K – 2-digit code for date year as opposed to 4-digit =&gt; lead to havoc in computing industry</a:t>
            </a:r>
          </a:p>
          <a:p>
            <a:endParaRPr lang="en-CY"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16</a:t>
            </a:fld>
            <a:endParaRPr lang="el-GR" altLang="en-US"/>
          </a:p>
        </p:txBody>
      </p:sp>
    </p:spTree>
    <p:extLst>
      <p:ext uri="{BB962C8B-B14F-4D97-AF65-F5344CB8AC3E}">
        <p14:creationId xmlns:p14="http://schemas.microsoft.com/office/powerpoint/2010/main" val="899939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www.ibm.com</a:t>
            </a:r>
            <a:r>
              <a:rPr lang="en-GB" dirty="0"/>
              <a:t>/topics/quantum-cryptography</a:t>
            </a:r>
          </a:p>
          <a:p>
            <a:pPr algn="l"/>
            <a:endParaRPr lang="en-GB" b="0" i="0" dirty="0">
              <a:solidFill>
                <a:srgbClr val="202124"/>
              </a:solidFill>
              <a:effectLst/>
              <a:highlight>
                <a:srgbClr val="FFFFFF"/>
              </a:highlight>
              <a:latin typeface="arial" panose="020B0604020202020204" pitchFamily="34" charset="0"/>
            </a:endParaRPr>
          </a:p>
          <a:p>
            <a:pPr algn="l"/>
            <a:r>
              <a:rPr lang="en-GB" b="0" i="0" dirty="0">
                <a:solidFill>
                  <a:srgbClr val="202124"/>
                </a:solidFill>
                <a:effectLst/>
                <a:highlight>
                  <a:srgbClr val="FFFFFF"/>
                </a:highlight>
                <a:latin typeface="Google Sans"/>
              </a:rPr>
              <a:t>National Institute of Standards and Technology</a:t>
            </a:r>
          </a:p>
          <a:p>
            <a:r>
              <a:rPr lang="en-GB" b="0" dirty="0">
                <a:effectLst/>
                <a:latin typeface="Google Sans"/>
              </a:rPr>
              <a:t>The European Union Agency for Cybersecurity</a:t>
            </a:r>
          </a:p>
          <a:p>
            <a:r>
              <a:rPr lang="en-GB" dirty="0">
                <a:effectLst/>
                <a:latin typeface="arial" panose="020B0604020202020204" pitchFamily="34" charset="0"/>
              </a:rPr>
              <a:t>Government agency</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Y" sz="1200" b="0" dirty="0"/>
              <a:t>https://www.etsi.org/deliver/etsi_gr/QSC/001_099/006/01.01.01_60/gr_qsc006v010101p.pdf</a:t>
            </a:r>
          </a:p>
          <a:p>
            <a:endParaRPr lang="en-GB" dirty="0"/>
          </a:p>
          <a:p>
            <a:endParaRPr lang="en-CY"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17</a:t>
            </a:fld>
            <a:endParaRPr lang="el-GR" altLang="en-US"/>
          </a:p>
        </p:txBody>
      </p:sp>
    </p:spTree>
    <p:extLst>
      <p:ext uri="{BB962C8B-B14F-4D97-AF65-F5344CB8AC3E}">
        <p14:creationId xmlns:p14="http://schemas.microsoft.com/office/powerpoint/2010/main" val="977332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1925FD7-B823-4BB5-AF98-B3DCDE7F9154}" type="slidenum">
              <a:rPr lang="en-GB" smtClean="0"/>
              <a:pPr/>
              <a:t>18</a:t>
            </a:fld>
            <a:endParaRPr lang="en-GB"/>
          </a:p>
        </p:txBody>
      </p:sp>
    </p:spTree>
    <p:extLst>
      <p:ext uri="{BB962C8B-B14F-4D97-AF65-F5344CB8AC3E}">
        <p14:creationId xmlns:p14="http://schemas.microsoft.com/office/powerpoint/2010/main" val="2689696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inpher.io</a:t>
            </a:r>
            <a:r>
              <a:rPr lang="en-GB" dirty="0"/>
              <a:t>/technology/what-is-fully-homomorphic-encryption/#:~:text=Fully%20Homomorphic%20Encryption%3A%20An%20Example&amp;text=Situation%3A%20A%20medical%20researcher%20wants,to%20the%20HIPAA%20privacy%20rule.</a:t>
            </a:r>
            <a:endParaRPr lang="en-CY"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20</a:t>
            </a:fld>
            <a:endParaRPr lang="el-GR" altLang="en-US"/>
          </a:p>
        </p:txBody>
      </p:sp>
    </p:spTree>
    <p:extLst>
      <p:ext uri="{BB962C8B-B14F-4D97-AF65-F5344CB8AC3E}">
        <p14:creationId xmlns:p14="http://schemas.microsoft.com/office/powerpoint/2010/main" val="4185379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02124"/>
                </a:solidFill>
                <a:effectLst/>
                <a:highlight>
                  <a:srgbClr val="FFFFFF"/>
                </a:highlight>
                <a:latin typeface="Google Sans"/>
              </a:rPr>
              <a:t>The U.S. Census Bureau </a:t>
            </a:r>
            <a:r>
              <a:rPr lang="en-GB" b="0" i="0" dirty="0">
                <a:solidFill>
                  <a:srgbClr val="040C28"/>
                </a:solidFill>
                <a:effectLst/>
                <a:highlight>
                  <a:srgbClr val="D3E3FD"/>
                </a:highlight>
                <a:latin typeface="Google Sans"/>
              </a:rPr>
              <a:t>provides data about the nation's people and economy</a:t>
            </a:r>
            <a:r>
              <a:rPr lang="en-GB" b="0" i="0" dirty="0">
                <a:solidFill>
                  <a:srgbClr val="202124"/>
                </a:solidFill>
                <a:effectLst/>
                <a:highlight>
                  <a:srgbClr val="FFFFFF"/>
                </a:highlight>
                <a:latin typeface="Google Sans"/>
              </a:rPr>
              <a:t>. Every 10 years, it conducts a census counting every resident in the United States. The most recent census was in 2020.</a:t>
            </a:r>
            <a:endParaRPr lang="en-GB" dirty="0"/>
          </a:p>
          <a:p>
            <a:r>
              <a:rPr lang="en-GB" dirty="0"/>
              <a:t>https://</a:t>
            </a:r>
            <a:r>
              <a:rPr lang="en-GB" dirty="0" err="1"/>
              <a:t>www.census.gov</a:t>
            </a:r>
            <a:r>
              <a:rPr lang="en-GB" dirty="0"/>
              <a:t>/newsroom/blogs/random-samplings/2019/02/</a:t>
            </a:r>
            <a:r>
              <a:rPr lang="en-GB" dirty="0" err="1"/>
              <a:t>census_bureau_adopts.html</a:t>
            </a:r>
            <a:endParaRPr lang="en-CY"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21</a:t>
            </a:fld>
            <a:endParaRPr lang="el-GR" altLang="en-US"/>
          </a:p>
        </p:txBody>
      </p:sp>
    </p:spTree>
    <p:extLst>
      <p:ext uri="{BB962C8B-B14F-4D97-AF65-F5344CB8AC3E}">
        <p14:creationId xmlns:p14="http://schemas.microsoft.com/office/powerpoint/2010/main" val="653641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p:spPr>
        <p:txBody>
          <a:bodyPr/>
          <a:lstStyle/>
          <a:p>
            <a:fld id="{7129E195-14F3-44E3-A298-3814BF42605B}" type="slidenum">
              <a:rPr lang="el-GR" altLang="en-US"/>
              <a:pPr/>
              <a:t>22</a:t>
            </a:fld>
            <a:endParaRPr lang="el-GR" altLang="en-US"/>
          </a:p>
        </p:txBody>
      </p:sp>
      <p:sp>
        <p:nvSpPr>
          <p:cNvPr id="7170" name="Rectangle 2"/>
          <p:cNvSpPr>
            <a:spLocks noGrp="1" noRot="1" noChangeAspect="1" noChangeArrowheads="1" noTextEdit="1"/>
          </p:cNvSpPr>
          <p:nvPr>
            <p:ph type="sldImg"/>
          </p:nvPr>
        </p:nvSpPr>
        <p:spPr>
          <a:xfrm>
            <a:off x="922338" y="749300"/>
            <a:ext cx="4954587" cy="3717925"/>
          </a:xfrm>
          <a:ln w="12700" cap="flat"/>
        </p:spPr>
      </p:sp>
      <p:sp>
        <p:nvSpPr>
          <p:cNvPr id="7171" name="Rectangle 3"/>
          <p:cNvSpPr>
            <a:spLocks noGrp="1" noChangeArrowheads="1"/>
          </p:cNvSpPr>
          <p:nvPr>
            <p:ph type="body" idx="1"/>
          </p:nvPr>
        </p:nvSpPr>
        <p:spPr>
          <a:noFill/>
          <a:ln/>
        </p:spPr>
        <p:txBody>
          <a:bodyPr lIns="93659" tIns="46829" rIns="93659" bIns="46829"/>
          <a:lstStyle/>
          <a:p>
            <a:pPr eaLnBrk="1" hangingPunct="1"/>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4291712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2</a:t>
            </a:fld>
            <a:endParaRPr lang="el-GR" altLang="en-US"/>
          </a:p>
        </p:txBody>
      </p:sp>
    </p:spTree>
    <p:extLst>
      <p:ext uri="{BB962C8B-B14F-4D97-AF65-F5344CB8AC3E}">
        <p14:creationId xmlns:p14="http://schemas.microsoft.com/office/powerpoint/2010/main" val="4246385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https://</a:t>
            </a:r>
            <a:r>
              <a:rPr lang="en-GB" b="1" dirty="0" err="1"/>
              <a:t>www.cisco.com</a:t>
            </a:r>
            <a:r>
              <a:rPr lang="en-GB" b="1" dirty="0"/>
              <a:t>/c/</a:t>
            </a:r>
            <a:r>
              <a:rPr lang="en-GB" b="1" dirty="0" err="1"/>
              <a:t>en</a:t>
            </a:r>
            <a:r>
              <a:rPr lang="en-GB" b="1" dirty="0"/>
              <a:t>/us/products/security/what-is-</a:t>
            </a:r>
            <a:r>
              <a:rPr lang="en-GB" b="1" dirty="0" err="1"/>
              <a:t>cybersecurity.html</a:t>
            </a:r>
            <a:r>
              <a:rPr lang="en-GB" b="1" dirty="0"/>
              <a:t>#:~:text=Cybersecurity%20is%20the%20practice%20of,or%20interrupting%20normal%20business%20processes.</a:t>
            </a:r>
          </a:p>
          <a:p>
            <a:endParaRPr lang="en-GB" b="1" dirty="0"/>
          </a:p>
          <a:p>
            <a:r>
              <a:rPr lang="en-GB" b="0" i="0" dirty="0">
                <a:effectLst/>
                <a:latin typeface="Menlo-Regular" panose="020B0609030804020204" pitchFamily="49" charset="0"/>
                <a:hlinkClick r:id="rId3"/>
              </a:rPr>
              <a:t>https://www.fbi.gov/investigate/cyber</a:t>
            </a:r>
            <a:endParaRPr lang="en-CY" b="1"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3</a:t>
            </a:fld>
            <a:endParaRPr lang="el-GR" altLang="en-US"/>
          </a:p>
        </p:txBody>
      </p:sp>
    </p:spTree>
    <p:extLst>
      <p:ext uri="{BB962C8B-B14F-4D97-AF65-F5344CB8AC3E}">
        <p14:creationId xmlns:p14="http://schemas.microsoft.com/office/powerpoint/2010/main" val="3220760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APT Guiding Critical Infrastructure</a:t>
            </a:r>
          </a:p>
          <a:p>
            <a:endParaRPr lang="en-GB" b="1" dirty="0"/>
          </a:p>
          <a:p>
            <a:r>
              <a:rPr lang="en-GB" b="1" dirty="0"/>
              <a:t>https://</a:t>
            </a:r>
            <a:r>
              <a:rPr lang="en-GB" b="1" dirty="0" err="1"/>
              <a:t>www.cisco.com</a:t>
            </a:r>
            <a:r>
              <a:rPr lang="en-GB" b="1" dirty="0"/>
              <a:t>/c/</a:t>
            </a:r>
            <a:r>
              <a:rPr lang="en-GB" b="1" dirty="0" err="1"/>
              <a:t>en</a:t>
            </a:r>
            <a:r>
              <a:rPr lang="en-GB" b="1" dirty="0"/>
              <a:t>/us/products/security/what-is-</a:t>
            </a:r>
            <a:r>
              <a:rPr lang="en-GB" b="1" dirty="0" err="1"/>
              <a:t>cybersecurity.html</a:t>
            </a:r>
            <a:r>
              <a:rPr lang="en-GB" b="1" dirty="0"/>
              <a:t>#:~:text=Cybersecurity%20is%20the%20practice%20of,or%20interrupting%20normal%20business%20processes.</a:t>
            </a:r>
            <a:endParaRPr lang="en-CY" b="1"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4</a:t>
            </a:fld>
            <a:endParaRPr lang="el-GR" altLang="en-US"/>
          </a:p>
        </p:txBody>
      </p:sp>
    </p:spTree>
    <p:extLst>
      <p:ext uri="{BB962C8B-B14F-4D97-AF65-F5344CB8AC3E}">
        <p14:creationId xmlns:p14="http://schemas.microsoft.com/office/powerpoint/2010/main" val="2118833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0" i="0" dirty="0">
                <a:solidFill>
                  <a:srgbClr val="000000"/>
                </a:solidFill>
                <a:effectLst/>
                <a:highlight>
                  <a:srgbClr val="FFFFFF"/>
                </a:highlight>
                <a:latin typeface="Helvetica Neue" panose="02000503000000020004" pitchFamily="2" charset="0"/>
              </a:rPr>
              <a:t>https://</a:t>
            </a:r>
            <a:r>
              <a:rPr lang="en-GB" b="0" i="0" dirty="0" err="1">
                <a:solidFill>
                  <a:srgbClr val="000000"/>
                </a:solidFill>
                <a:effectLst/>
                <a:highlight>
                  <a:srgbClr val="FFFFFF"/>
                </a:highlight>
                <a:latin typeface="Helvetica Neue" panose="02000503000000020004" pitchFamily="2" charset="0"/>
              </a:rPr>
              <a:t>www.police.gov.cy</a:t>
            </a:r>
            <a:r>
              <a:rPr lang="en-GB" b="0" i="0" dirty="0">
                <a:solidFill>
                  <a:srgbClr val="000000"/>
                </a:solidFill>
                <a:effectLst/>
                <a:highlight>
                  <a:srgbClr val="FFFFFF"/>
                </a:highlight>
                <a:latin typeface="Helvetica Neue" panose="02000503000000020004" pitchFamily="2" charset="0"/>
              </a:rPr>
              <a:t>/police/</a:t>
            </a:r>
            <a:r>
              <a:rPr lang="en-GB" b="0" i="0" dirty="0" err="1">
                <a:solidFill>
                  <a:srgbClr val="000000"/>
                </a:solidFill>
                <a:effectLst/>
                <a:highlight>
                  <a:srgbClr val="FFFFFF"/>
                </a:highlight>
                <a:latin typeface="Helvetica Neue" panose="02000503000000020004" pitchFamily="2" charset="0"/>
              </a:rPr>
              <a:t>police.nsf</a:t>
            </a:r>
            <a:r>
              <a:rPr lang="en-GB" b="0" i="0" dirty="0">
                <a:solidFill>
                  <a:srgbClr val="000000"/>
                </a:solidFill>
                <a:effectLst/>
                <a:highlight>
                  <a:srgbClr val="FFFFFF"/>
                </a:highlight>
                <a:latin typeface="Helvetica Neue" panose="02000503000000020004" pitchFamily="2" charset="0"/>
              </a:rPr>
              <a:t>/All/671EB91BDCAA303EC22584000041D696?OpenDocument</a:t>
            </a:r>
          </a:p>
          <a:p>
            <a:pPr algn="l" fontAlgn="base"/>
            <a:endParaRPr lang="en-GB" b="0" i="0" dirty="0">
              <a:solidFill>
                <a:srgbClr val="000000"/>
              </a:solidFill>
              <a:effectLst/>
              <a:highlight>
                <a:srgbClr val="FFFFFF"/>
              </a:highlight>
              <a:latin typeface="Helvetica Neue" panose="02000503000000020004" pitchFamily="2" charset="0"/>
            </a:endParaRPr>
          </a:p>
          <a:p>
            <a:pPr algn="l" fontAlgn="base"/>
            <a:r>
              <a:rPr lang="en-GB" b="0" i="0" dirty="0">
                <a:solidFill>
                  <a:srgbClr val="000000"/>
                </a:solidFill>
                <a:effectLst/>
                <a:highlight>
                  <a:srgbClr val="FFFFFF"/>
                </a:highlight>
                <a:latin typeface="Helvetica Neue" panose="02000503000000020004" pitchFamily="2" charset="0"/>
              </a:rPr>
              <a:t>· Europol/EC3/AWF/ EMPACTS</a:t>
            </a:r>
          </a:p>
          <a:p>
            <a:pPr algn="l" fontAlgn="base"/>
            <a:r>
              <a:rPr lang="en-GB" b="0" i="0" dirty="0">
                <a:solidFill>
                  <a:srgbClr val="000000"/>
                </a:solidFill>
                <a:effectLst/>
                <a:highlight>
                  <a:srgbClr val="FFFFFF"/>
                </a:highlight>
                <a:latin typeface="Helvetica Neue" panose="02000503000000020004" pitchFamily="2" charset="0"/>
              </a:rPr>
              <a:t>· EUCTF (European Union Cybercrime Taskforce)</a:t>
            </a:r>
          </a:p>
          <a:p>
            <a:pPr algn="l" fontAlgn="base"/>
            <a:r>
              <a:rPr lang="en-GB" b="0" i="0" dirty="0">
                <a:solidFill>
                  <a:srgbClr val="000000"/>
                </a:solidFill>
                <a:effectLst/>
                <a:highlight>
                  <a:srgbClr val="FFFFFF"/>
                </a:highlight>
                <a:latin typeface="Helvetica Neue" panose="02000503000000020004" pitchFamily="2" charset="0"/>
              </a:rPr>
              <a:t>· CIRCAMP (COSPOL Internet Related Child Abusive Material Project)</a:t>
            </a:r>
          </a:p>
          <a:p>
            <a:pPr algn="l" fontAlgn="base"/>
            <a:r>
              <a:rPr lang="en-GB" b="0" i="0" dirty="0">
                <a:solidFill>
                  <a:srgbClr val="000000"/>
                </a:solidFill>
                <a:effectLst/>
                <a:highlight>
                  <a:srgbClr val="FFFFFF"/>
                </a:highlight>
                <a:latin typeface="Helvetica Neue" panose="02000503000000020004" pitchFamily="2" charset="0"/>
              </a:rPr>
              <a:t>· ENISA (European Network and Information Security Agency)</a:t>
            </a:r>
          </a:p>
          <a:p>
            <a:pPr algn="l" fontAlgn="base"/>
            <a:r>
              <a:rPr lang="en-GB" b="0" i="0" dirty="0">
                <a:solidFill>
                  <a:srgbClr val="000000"/>
                </a:solidFill>
                <a:effectLst/>
                <a:highlight>
                  <a:srgbClr val="FFFFFF"/>
                </a:highlight>
                <a:latin typeface="Helvetica Neue" panose="02000503000000020004" pitchFamily="2" charset="0"/>
              </a:rPr>
              <a:t>· ECTEG (European Cybercrime Training and Education Group)</a:t>
            </a:r>
          </a:p>
          <a:p>
            <a:pPr algn="l" fontAlgn="base"/>
            <a:r>
              <a:rPr lang="en-GB" b="0" i="0" dirty="0">
                <a:solidFill>
                  <a:srgbClr val="000000"/>
                </a:solidFill>
                <a:effectLst/>
                <a:highlight>
                  <a:srgbClr val="FFFFFF"/>
                </a:highlight>
                <a:latin typeface="Helvetica Neue" panose="02000503000000020004" pitchFamily="2" charset="0"/>
              </a:rPr>
              <a:t>· CEPOL (European Police College)</a:t>
            </a:r>
          </a:p>
          <a:p>
            <a:pPr algn="l" fontAlgn="base"/>
            <a:r>
              <a:rPr lang="en-GB" b="0" i="0" dirty="0">
                <a:solidFill>
                  <a:srgbClr val="000000"/>
                </a:solidFill>
                <a:effectLst/>
                <a:highlight>
                  <a:srgbClr val="FFFFFF"/>
                </a:highlight>
                <a:latin typeface="Helvetica Neue" panose="02000503000000020004" pitchFamily="2" charset="0"/>
              </a:rPr>
              <a:t>· EUROJUST (European Union’s Judicial Cooperation Unit)</a:t>
            </a:r>
          </a:p>
          <a:p>
            <a:pPr algn="l" fontAlgn="base"/>
            <a:r>
              <a:rPr lang="en-GB" b="0" i="0" dirty="0">
                <a:solidFill>
                  <a:srgbClr val="000000"/>
                </a:solidFill>
                <a:effectLst/>
                <a:highlight>
                  <a:srgbClr val="FFFFFF"/>
                </a:highlight>
                <a:latin typeface="Helvetica Neue" panose="02000503000000020004" pitchFamily="2" charset="0"/>
              </a:rPr>
              <a:t>· CERT-EU (Computer Emergency Response Team)</a:t>
            </a:r>
          </a:p>
          <a:p>
            <a:pPr algn="l" fontAlgn="base"/>
            <a:r>
              <a:rPr lang="en-GB" b="0" i="0" dirty="0">
                <a:solidFill>
                  <a:srgbClr val="000000"/>
                </a:solidFill>
                <a:effectLst/>
                <a:highlight>
                  <a:srgbClr val="FFFFFF"/>
                </a:highlight>
                <a:latin typeface="Helvetica Neue" panose="02000503000000020004" pitchFamily="2" charset="0"/>
              </a:rPr>
              <a:t>· INTERPOL (International Criminal Police Organization)</a:t>
            </a:r>
          </a:p>
          <a:p>
            <a:pPr algn="l" fontAlgn="base"/>
            <a:r>
              <a:rPr lang="en-GB" b="0" i="0" dirty="0">
                <a:solidFill>
                  <a:srgbClr val="000000"/>
                </a:solidFill>
                <a:effectLst/>
                <a:highlight>
                  <a:srgbClr val="FFFFFF"/>
                </a:highlight>
                <a:latin typeface="Helvetica Neue" panose="02000503000000020004" pitchFamily="2" charset="0"/>
              </a:rPr>
              <a:t>· European Commission</a:t>
            </a:r>
          </a:p>
          <a:p>
            <a:pPr algn="l" fontAlgn="base"/>
            <a:r>
              <a:rPr lang="en-GB" b="0" i="0" dirty="0">
                <a:solidFill>
                  <a:srgbClr val="000000"/>
                </a:solidFill>
                <a:effectLst/>
                <a:highlight>
                  <a:srgbClr val="FFFFFF"/>
                </a:highlight>
                <a:latin typeface="Helvetica Neue" panose="02000503000000020004" pitchFamily="2" charset="0"/>
              </a:rPr>
              <a:t>· EEAS (European External Action Service)</a:t>
            </a:r>
          </a:p>
          <a:p>
            <a:pPr algn="l" fontAlgn="base"/>
            <a:r>
              <a:rPr lang="en-GB" b="0" i="0" dirty="0">
                <a:solidFill>
                  <a:srgbClr val="000000"/>
                </a:solidFill>
                <a:effectLst/>
                <a:highlight>
                  <a:srgbClr val="FFFFFF"/>
                </a:highlight>
                <a:latin typeface="Helvetica Neue" panose="02000503000000020004" pitchFamily="2" charset="0"/>
              </a:rPr>
              <a:t>· USA FBI</a:t>
            </a:r>
          </a:p>
          <a:p>
            <a:pPr algn="l" fontAlgn="base"/>
            <a:r>
              <a:rPr lang="en-GB" b="0" i="0" dirty="0">
                <a:solidFill>
                  <a:srgbClr val="000000"/>
                </a:solidFill>
                <a:effectLst/>
                <a:highlight>
                  <a:srgbClr val="FFFFFF"/>
                </a:highlight>
                <a:latin typeface="Helvetica Neue" panose="02000503000000020004" pitchFamily="2" charset="0"/>
              </a:rPr>
              <a:t>· VCACITF (Violence Crime Against Children International Task Force) USA FBI.</a:t>
            </a:r>
          </a:p>
          <a:p>
            <a:pPr algn="l" fontAlgn="base"/>
            <a:r>
              <a:rPr lang="en-GB" b="0" i="0" dirty="0">
                <a:solidFill>
                  <a:srgbClr val="000000"/>
                </a:solidFill>
                <a:effectLst/>
                <a:highlight>
                  <a:srgbClr val="FFFFFF"/>
                </a:highlight>
                <a:latin typeface="Helvetica Neue" panose="02000503000000020004" pitchFamily="2" charset="0"/>
              </a:rPr>
              <a:t>· Council of Europe (T-CY Assessment)</a:t>
            </a:r>
          </a:p>
          <a:p>
            <a:endParaRPr lang="en-CY"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5</a:t>
            </a:fld>
            <a:endParaRPr lang="el-GR" altLang="en-US"/>
          </a:p>
        </p:txBody>
      </p:sp>
    </p:spTree>
    <p:extLst>
      <p:ext uri="{BB962C8B-B14F-4D97-AF65-F5344CB8AC3E}">
        <p14:creationId xmlns:p14="http://schemas.microsoft.com/office/powerpoint/2010/main" val="1268257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Y" dirty="0"/>
              <a:t>Royal Malware </a:t>
            </a:r>
            <a:r>
              <a:rPr lang="en-GB" dirty="0"/>
              <a:t>https://</a:t>
            </a:r>
            <a:r>
              <a:rPr lang="en-GB" dirty="0" err="1"/>
              <a:t>www.kroll.com</a:t>
            </a:r>
            <a:r>
              <a:rPr lang="en-GB" dirty="0"/>
              <a:t>/</a:t>
            </a:r>
            <a:r>
              <a:rPr lang="en-GB" dirty="0" err="1"/>
              <a:t>en</a:t>
            </a:r>
            <a:r>
              <a:rPr lang="en-GB" dirty="0"/>
              <a:t>/insights/publications/cyber/royal-ransomware-deep-dive</a:t>
            </a:r>
            <a:endParaRPr lang="en-CY"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7</a:t>
            </a:fld>
            <a:endParaRPr lang="el-GR" altLang="en-US"/>
          </a:p>
        </p:txBody>
      </p:sp>
    </p:spTree>
    <p:extLst>
      <p:ext uri="{BB962C8B-B14F-4D97-AF65-F5344CB8AC3E}">
        <p14:creationId xmlns:p14="http://schemas.microsoft.com/office/powerpoint/2010/main" val="1794949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0" i="0" dirty="0">
                <a:solidFill>
                  <a:srgbClr val="000000"/>
                </a:solidFill>
                <a:effectLst/>
                <a:highlight>
                  <a:srgbClr val="FFFFFF"/>
                </a:highlight>
                <a:latin typeface="Helvetica Neue" panose="02000503000000020004" pitchFamily="2" charset="0"/>
              </a:rPr>
              <a:t>https://</a:t>
            </a:r>
            <a:r>
              <a:rPr lang="en-GB" b="0" i="0" dirty="0" err="1">
                <a:solidFill>
                  <a:srgbClr val="000000"/>
                </a:solidFill>
                <a:effectLst/>
                <a:highlight>
                  <a:srgbClr val="FFFFFF"/>
                </a:highlight>
                <a:latin typeface="Helvetica Neue" panose="02000503000000020004" pitchFamily="2" charset="0"/>
              </a:rPr>
              <a:t>www.police.gov.cy</a:t>
            </a:r>
            <a:r>
              <a:rPr lang="en-GB" b="0" i="0" dirty="0">
                <a:solidFill>
                  <a:srgbClr val="000000"/>
                </a:solidFill>
                <a:effectLst/>
                <a:highlight>
                  <a:srgbClr val="FFFFFF"/>
                </a:highlight>
                <a:latin typeface="Helvetica Neue" panose="02000503000000020004" pitchFamily="2" charset="0"/>
              </a:rPr>
              <a:t>/police/</a:t>
            </a:r>
            <a:r>
              <a:rPr lang="en-GB" b="0" i="0" dirty="0" err="1">
                <a:solidFill>
                  <a:srgbClr val="000000"/>
                </a:solidFill>
                <a:effectLst/>
                <a:highlight>
                  <a:srgbClr val="FFFFFF"/>
                </a:highlight>
                <a:latin typeface="Helvetica Neue" panose="02000503000000020004" pitchFamily="2" charset="0"/>
              </a:rPr>
              <a:t>police.nsf</a:t>
            </a:r>
            <a:r>
              <a:rPr lang="en-GB" b="0" i="0" dirty="0">
                <a:solidFill>
                  <a:srgbClr val="000000"/>
                </a:solidFill>
                <a:effectLst/>
                <a:highlight>
                  <a:srgbClr val="FFFFFF"/>
                </a:highlight>
                <a:latin typeface="Helvetica Neue" panose="02000503000000020004" pitchFamily="2" charset="0"/>
              </a:rPr>
              <a:t>/All/671EB91BDCAA303EC22584000041D696?OpenDocument</a:t>
            </a:r>
          </a:p>
          <a:p>
            <a:pPr algn="l" fontAlgn="base"/>
            <a:endParaRPr lang="en-GB" b="0" i="0" dirty="0">
              <a:solidFill>
                <a:srgbClr val="000000"/>
              </a:solidFill>
              <a:effectLst/>
              <a:highlight>
                <a:srgbClr val="FFFFFF"/>
              </a:highlight>
              <a:latin typeface="Helvetica Neue" panose="02000503000000020004" pitchFamily="2" charset="0"/>
            </a:endParaRPr>
          </a:p>
          <a:p>
            <a:pPr algn="l" fontAlgn="base"/>
            <a:r>
              <a:rPr lang="en-GB" b="0" i="0" dirty="0">
                <a:solidFill>
                  <a:srgbClr val="000000"/>
                </a:solidFill>
                <a:effectLst/>
                <a:highlight>
                  <a:srgbClr val="FFFFFF"/>
                </a:highlight>
                <a:latin typeface="Helvetica Neue" panose="02000503000000020004" pitchFamily="2" charset="0"/>
              </a:rPr>
              <a:t>· Europol/EC3/AWF/ EMPACTS</a:t>
            </a:r>
          </a:p>
          <a:p>
            <a:pPr algn="l" fontAlgn="base"/>
            <a:r>
              <a:rPr lang="en-GB" b="0" i="0" dirty="0">
                <a:solidFill>
                  <a:srgbClr val="000000"/>
                </a:solidFill>
                <a:effectLst/>
                <a:highlight>
                  <a:srgbClr val="FFFFFF"/>
                </a:highlight>
                <a:latin typeface="Helvetica Neue" panose="02000503000000020004" pitchFamily="2" charset="0"/>
              </a:rPr>
              <a:t>· EUCTF (European Union Cybercrime Taskforce)</a:t>
            </a:r>
          </a:p>
          <a:p>
            <a:pPr algn="l" fontAlgn="base"/>
            <a:r>
              <a:rPr lang="en-GB" b="0" i="0" dirty="0">
                <a:solidFill>
                  <a:srgbClr val="000000"/>
                </a:solidFill>
                <a:effectLst/>
                <a:highlight>
                  <a:srgbClr val="FFFFFF"/>
                </a:highlight>
                <a:latin typeface="Helvetica Neue" panose="02000503000000020004" pitchFamily="2" charset="0"/>
              </a:rPr>
              <a:t>· CIRCAMP (COSPOL Internet Related Child Abusive Material Project)</a:t>
            </a:r>
          </a:p>
          <a:p>
            <a:pPr algn="l" fontAlgn="base"/>
            <a:r>
              <a:rPr lang="en-GB" b="0" i="0" dirty="0">
                <a:solidFill>
                  <a:srgbClr val="000000"/>
                </a:solidFill>
                <a:effectLst/>
                <a:highlight>
                  <a:srgbClr val="FFFFFF"/>
                </a:highlight>
                <a:latin typeface="Helvetica Neue" panose="02000503000000020004" pitchFamily="2" charset="0"/>
              </a:rPr>
              <a:t>· ENISA (European Network and Information Security Agency)</a:t>
            </a:r>
          </a:p>
          <a:p>
            <a:pPr algn="l" fontAlgn="base"/>
            <a:r>
              <a:rPr lang="en-GB" b="0" i="0" dirty="0">
                <a:solidFill>
                  <a:srgbClr val="000000"/>
                </a:solidFill>
                <a:effectLst/>
                <a:highlight>
                  <a:srgbClr val="FFFFFF"/>
                </a:highlight>
                <a:latin typeface="Helvetica Neue" panose="02000503000000020004" pitchFamily="2" charset="0"/>
              </a:rPr>
              <a:t>· ECTEG (European Cybercrime Training and Education Group)</a:t>
            </a:r>
          </a:p>
          <a:p>
            <a:pPr algn="l" fontAlgn="base"/>
            <a:r>
              <a:rPr lang="en-GB" b="0" i="0" dirty="0">
                <a:solidFill>
                  <a:srgbClr val="000000"/>
                </a:solidFill>
                <a:effectLst/>
                <a:highlight>
                  <a:srgbClr val="FFFFFF"/>
                </a:highlight>
                <a:latin typeface="Helvetica Neue" panose="02000503000000020004" pitchFamily="2" charset="0"/>
              </a:rPr>
              <a:t>· CEPOL (European Police College)</a:t>
            </a:r>
          </a:p>
          <a:p>
            <a:pPr algn="l" fontAlgn="base"/>
            <a:r>
              <a:rPr lang="en-GB" b="0" i="0" dirty="0">
                <a:solidFill>
                  <a:srgbClr val="000000"/>
                </a:solidFill>
                <a:effectLst/>
                <a:highlight>
                  <a:srgbClr val="FFFFFF"/>
                </a:highlight>
                <a:latin typeface="Helvetica Neue" panose="02000503000000020004" pitchFamily="2" charset="0"/>
              </a:rPr>
              <a:t>· EUROJUST (European Union’s Judicial Cooperation Unit)</a:t>
            </a:r>
          </a:p>
          <a:p>
            <a:pPr algn="l" fontAlgn="base"/>
            <a:r>
              <a:rPr lang="en-GB" b="0" i="0" dirty="0">
                <a:solidFill>
                  <a:srgbClr val="000000"/>
                </a:solidFill>
                <a:effectLst/>
                <a:highlight>
                  <a:srgbClr val="FFFFFF"/>
                </a:highlight>
                <a:latin typeface="Helvetica Neue" panose="02000503000000020004" pitchFamily="2" charset="0"/>
              </a:rPr>
              <a:t>· CERT-EU (Computer Emergency Response Team)</a:t>
            </a:r>
          </a:p>
          <a:p>
            <a:pPr algn="l" fontAlgn="base"/>
            <a:r>
              <a:rPr lang="en-GB" b="0" i="0" dirty="0">
                <a:solidFill>
                  <a:srgbClr val="000000"/>
                </a:solidFill>
                <a:effectLst/>
                <a:highlight>
                  <a:srgbClr val="FFFFFF"/>
                </a:highlight>
                <a:latin typeface="Helvetica Neue" panose="02000503000000020004" pitchFamily="2" charset="0"/>
              </a:rPr>
              <a:t>· INTERPOL (International Criminal Police Organization)</a:t>
            </a:r>
          </a:p>
          <a:p>
            <a:pPr algn="l" fontAlgn="base"/>
            <a:r>
              <a:rPr lang="en-GB" b="0" i="0" dirty="0">
                <a:solidFill>
                  <a:srgbClr val="000000"/>
                </a:solidFill>
                <a:effectLst/>
                <a:highlight>
                  <a:srgbClr val="FFFFFF"/>
                </a:highlight>
                <a:latin typeface="Helvetica Neue" panose="02000503000000020004" pitchFamily="2" charset="0"/>
              </a:rPr>
              <a:t>· European Commission</a:t>
            </a:r>
          </a:p>
          <a:p>
            <a:pPr algn="l" fontAlgn="base"/>
            <a:r>
              <a:rPr lang="en-GB" b="0" i="0" dirty="0">
                <a:solidFill>
                  <a:srgbClr val="000000"/>
                </a:solidFill>
                <a:effectLst/>
                <a:highlight>
                  <a:srgbClr val="FFFFFF"/>
                </a:highlight>
                <a:latin typeface="Helvetica Neue" panose="02000503000000020004" pitchFamily="2" charset="0"/>
              </a:rPr>
              <a:t>· EEAS (European External Action Service)</a:t>
            </a:r>
          </a:p>
          <a:p>
            <a:pPr algn="l" fontAlgn="base"/>
            <a:r>
              <a:rPr lang="en-GB" b="0" i="0" dirty="0">
                <a:solidFill>
                  <a:srgbClr val="000000"/>
                </a:solidFill>
                <a:effectLst/>
                <a:highlight>
                  <a:srgbClr val="FFFFFF"/>
                </a:highlight>
                <a:latin typeface="Helvetica Neue" panose="02000503000000020004" pitchFamily="2" charset="0"/>
              </a:rPr>
              <a:t>· USA FBI</a:t>
            </a:r>
          </a:p>
          <a:p>
            <a:pPr algn="l" fontAlgn="base"/>
            <a:r>
              <a:rPr lang="en-GB" b="0" i="0" dirty="0">
                <a:solidFill>
                  <a:srgbClr val="000000"/>
                </a:solidFill>
                <a:effectLst/>
                <a:highlight>
                  <a:srgbClr val="FFFFFF"/>
                </a:highlight>
                <a:latin typeface="Helvetica Neue" panose="02000503000000020004" pitchFamily="2" charset="0"/>
              </a:rPr>
              <a:t>· VCACITF (Violence Crime Against Children International Task Force) USA FBI.</a:t>
            </a:r>
          </a:p>
          <a:p>
            <a:pPr algn="l" fontAlgn="base"/>
            <a:r>
              <a:rPr lang="en-GB" b="0" i="0" dirty="0">
                <a:solidFill>
                  <a:srgbClr val="000000"/>
                </a:solidFill>
                <a:effectLst/>
                <a:highlight>
                  <a:srgbClr val="FFFFFF"/>
                </a:highlight>
                <a:latin typeface="Helvetica Neue" panose="02000503000000020004" pitchFamily="2" charset="0"/>
              </a:rPr>
              <a:t>· Council of Europe (T-CY Assessment)</a:t>
            </a:r>
          </a:p>
          <a:p>
            <a:endParaRPr lang="en-CY"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9</a:t>
            </a:fld>
            <a:endParaRPr lang="el-GR" altLang="en-US"/>
          </a:p>
        </p:txBody>
      </p:sp>
    </p:spTree>
    <p:extLst>
      <p:ext uri="{BB962C8B-B14F-4D97-AF65-F5344CB8AC3E}">
        <p14:creationId xmlns:p14="http://schemas.microsoft.com/office/powerpoint/2010/main" val="826627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GB" b="0" i="0" dirty="0">
                <a:solidFill>
                  <a:srgbClr val="202124"/>
                </a:solidFill>
                <a:effectLst/>
                <a:latin typeface="arial" panose="020B0604020202020204" pitchFamily="34" charset="0"/>
              </a:rPr>
            </a:br>
            <a:endParaRPr lang="en-GB" b="0" i="0" dirty="0">
              <a:solidFill>
                <a:srgbClr val="202124"/>
              </a:solidFill>
              <a:effectLst/>
              <a:latin typeface="arial" panose="020B0604020202020204" pitchFamily="34" charset="0"/>
            </a:endParaRPr>
          </a:p>
          <a:p>
            <a:pPr algn="l"/>
            <a:r>
              <a:rPr lang="en-GB" b="0" i="0" dirty="0">
                <a:solidFill>
                  <a:srgbClr val="474747"/>
                </a:solidFill>
                <a:effectLst/>
                <a:latin typeface="Google Sans"/>
              </a:rPr>
              <a:t>Skip-gram is </a:t>
            </a:r>
            <a:r>
              <a:rPr lang="en-GB" b="0" i="0" dirty="0">
                <a:solidFill>
                  <a:srgbClr val="040C28"/>
                </a:solidFill>
                <a:effectLst/>
                <a:latin typeface="Google Sans"/>
              </a:rPr>
              <a:t>a popular algorithm used in natural language processing (NLP), specifically in word embedding techniques</a:t>
            </a:r>
            <a:r>
              <a:rPr lang="en-GB" b="0" i="0" dirty="0">
                <a:solidFill>
                  <a:srgbClr val="474747"/>
                </a:solidFill>
                <a:effectLst/>
                <a:latin typeface="Google Sans"/>
              </a:rPr>
              <a:t>. It is a method for learning word representations in a vector space, often used in the context of word2vec models.</a:t>
            </a:r>
            <a:endParaRPr lang="en-GB" b="0" i="0" dirty="0">
              <a:solidFill>
                <a:srgbClr val="202124"/>
              </a:solidFill>
              <a:effectLst/>
              <a:latin typeface="arial" panose="020B0604020202020204" pitchFamily="34" charset="0"/>
            </a:endParaRPr>
          </a:p>
          <a:p>
            <a:endParaRPr lang="en-CY"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11</a:t>
            </a:fld>
            <a:endParaRPr lang="el-GR" altLang="en-US"/>
          </a:p>
        </p:txBody>
      </p:sp>
    </p:spTree>
    <p:extLst>
      <p:ext uri="{BB962C8B-B14F-4D97-AF65-F5344CB8AC3E}">
        <p14:creationId xmlns:p14="http://schemas.microsoft.com/office/powerpoint/2010/main" val="1680557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a:t>Black Hat </a:t>
            </a:r>
            <a:r>
              <a:rPr lang="en-GB" sz="1200" dirty="0"/>
              <a:t>hackers are criminals who break into computer networks with malicious intent. </a:t>
            </a:r>
          </a:p>
          <a:p>
            <a:r>
              <a:rPr lang="en-GB" sz="1200" dirty="0"/>
              <a:t>White Hat hackers: aim to identify any vulnerabilities or security issues the current system (a.k.a. ethical hackers)</a:t>
            </a:r>
          </a:p>
          <a:p>
            <a:endParaRPr lang="en-GB" sz="1200" dirty="0"/>
          </a:p>
          <a:p>
            <a:pPr algn="l" fontAlgn="base"/>
            <a:r>
              <a:rPr lang="en-GB" b="0" i="0" dirty="0">
                <a:solidFill>
                  <a:srgbClr val="031E36"/>
                </a:solidFill>
                <a:effectLst/>
                <a:highlight>
                  <a:srgbClr val="FFFFFF"/>
                </a:highlight>
                <a:latin typeface="Roboto" panose="020F0502020204030204" pitchFamily="34" charset="0"/>
              </a:rPr>
              <a:t>What Is a Red Hat Hacker?</a:t>
            </a:r>
          </a:p>
          <a:p>
            <a:pPr algn="l" fontAlgn="base"/>
            <a:r>
              <a:rPr lang="en-GB" b="0" i="0" dirty="0">
                <a:solidFill>
                  <a:srgbClr val="031E36"/>
                </a:solidFill>
                <a:effectLst/>
                <a:highlight>
                  <a:srgbClr val="FFFFFF"/>
                </a:highlight>
                <a:latin typeface="Roboto" panose="02000000000000000000" pitchFamily="2" charset="0"/>
              </a:rPr>
              <a:t>Red hat hackers have a unique goal: to chase and bring down cyber security threat actors. These hackers take matters into their own hands rather than relying on the authorities. Once these heroic desperados track down those seeking to steal or destroy data, or other malicious activities, they gain access to and dismantle their computer systems. </a:t>
            </a:r>
          </a:p>
          <a:p>
            <a:pPr algn="l" fontAlgn="base"/>
            <a:r>
              <a:rPr lang="en-GB" b="0" i="0" dirty="0">
                <a:solidFill>
                  <a:srgbClr val="031E36"/>
                </a:solidFill>
                <a:effectLst/>
                <a:highlight>
                  <a:srgbClr val="FFFFFF"/>
                </a:highlight>
                <a:latin typeface="Roboto" panose="02000000000000000000" pitchFamily="2" charset="0"/>
              </a:rPr>
              <a:t>Red hat hackers sometimes even collaborate directly with other groups, including government agencies.</a:t>
            </a:r>
          </a:p>
          <a:p>
            <a:endParaRPr lang="en-GB" sz="1200" dirty="0"/>
          </a:p>
          <a:p>
            <a:pPr algn="l" fontAlgn="base"/>
            <a:r>
              <a:rPr lang="en-GB" b="0" i="0" dirty="0">
                <a:solidFill>
                  <a:srgbClr val="036EA4"/>
                </a:solidFill>
                <a:effectLst/>
                <a:highlight>
                  <a:srgbClr val="FFFFFF"/>
                </a:highlight>
                <a:latin typeface="Roboto" panose="02000000000000000000" pitchFamily="2" charset="0"/>
              </a:rPr>
              <a:t>White Hat Hackers</a:t>
            </a:r>
          </a:p>
          <a:p>
            <a:pPr algn="l" fontAlgn="base"/>
            <a:r>
              <a:rPr lang="en-GB" b="0" i="0" dirty="0">
                <a:solidFill>
                  <a:srgbClr val="031E36"/>
                </a:solidFill>
                <a:effectLst/>
                <a:highlight>
                  <a:srgbClr val="FFFFFF"/>
                </a:highlight>
                <a:latin typeface="Roboto" panose="02000000000000000000" pitchFamily="2" charset="0"/>
              </a:rPr>
              <a:t>Ethical white hat hackers are trained IT professionals who use their knowledge and skills to help businesses discover their cyber security vulnerabilities. After receiving written permission to </a:t>
            </a:r>
            <a:r>
              <a:rPr lang="en-GB" b="0" i="0" u="none" strike="noStrike" dirty="0">
                <a:solidFill>
                  <a:srgbClr val="007BFF"/>
                </a:solidFill>
                <a:effectLst/>
                <a:highlight>
                  <a:srgbClr val="FFFFFF"/>
                </a:highlight>
                <a:latin typeface="Roboto" panose="02000000000000000000" pitchFamily="2" charset="0"/>
                <a:hlinkClick r:id="rId3"/>
              </a:rPr>
              <a:t>perform penetration testing</a:t>
            </a:r>
            <a:r>
              <a:rPr lang="en-GB" b="0" i="0" dirty="0">
                <a:solidFill>
                  <a:srgbClr val="031E36"/>
                </a:solidFill>
                <a:effectLst/>
                <a:highlight>
                  <a:srgbClr val="FFFFFF"/>
                </a:highlight>
                <a:latin typeface="Roboto" panose="02000000000000000000" pitchFamily="2" charset="0"/>
              </a:rPr>
              <a:t>, these unsung heroes plan and execute a hack, then create a prioritized response to build a strong cyber security </a:t>
            </a:r>
            <a:r>
              <a:rPr lang="en-GB" b="0" i="0" dirty="0" err="1">
                <a:solidFill>
                  <a:srgbClr val="031E36"/>
                </a:solidFill>
                <a:effectLst/>
                <a:highlight>
                  <a:srgbClr val="FFFFFF"/>
                </a:highlight>
                <a:latin typeface="Roboto" panose="02000000000000000000" pitchFamily="2" charset="0"/>
              </a:rPr>
              <a:t>defense</a:t>
            </a:r>
            <a:r>
              <a:rPr lang="en-GB" b="0" i="0" dirty="0">
                <a:solidFill>
                  <a:srgbClr val="031E36"/>
                </a:solidFill>
                <a:effectLst/>
                <a:highlight>
                  <a:srgbClr val="FFFFFF"/>
                </a:highlight>
                <a:latin typeface="Roboto" panose="02000000000000000000" pitchFamily="2" charset="0"/>
              </a:rPr>
              <a:t>.</a:t>
            </a:r>
          </a:p>
          <a:p>
            <a:endParaRPr lang="en-GB" sz="1200" dirty="0"/>
          </a:p>
          <a:p>
            <a:pPr algn="l" fontAlgn="base"/>
            <a:r>
              <a:rPr lang="en-GB" b="0" i="0" dirty="0">
                <a:solidFill>
                  <a:srgbClr val="036EA4"/>
                </a:solidFill>
                <a:effectLst/>
                <a:highlight>
                  <a:srgbClr val="FFFFFF"/>
                </a:highlight>
                <a:latin typeface="Roboto" panose="02000000000000000000" pitchFamily="2" charset="0"/>
              </a:rPr>
              <a:t>Gray Hat Hackers</a:t>
            </a:r>
          </a:p>
          <a:p>
            <a:pPr algn="l" fontAlgn="base"/>
            <a:r>
              <a:rPr lang="en-GB" b="0" i="0" dirty="0">
                <a:solidFill>
                  <a:srgbClr val="031E36"/>
                </a:solidFill>
                <a:effectLst/>
                <a:highlight>
                  <a:srgbClr val="FFFFFF"/>
                </a:highlight>
                <a:latin typeface="Roboto" panose="02000000000000000000" pitchFamily="2" charset="0"/>
              </a:rPr>
              <a:t>Gray hat hackers lie between the ill-intentioned black hat hackers and the ethically-motivated white hat hackers. Most of the time, </a:t>
            </a:r>
            <a:r>
              <a:rPr lang="en-GB" b="0" i="0" dirty="0" err="1">
                <a:solidFill>
                  <a:srgbClr val="031E36"/>
                </a:solidFill>
                <a:effectLst/>
                <a:highlight>
                  <a:srgbClr val="FFFFFF"/>
                </a:highlight>
                <a:latin typeface="Roboto" panose="02000000000000000000" pitchFamily="2" charset="0"/>
              </a:rPr>
              <a:t>gray</a:t>
            </a:r>
            <a:r>
              <a:rPr lang="en-GB" b="0" i="0" dirty="0">
                <a:solidFill>
                  <a:srgbClr val="031E36"/>
                </a:solidFill>
                <a:effectLst/>
                <a:highlight>
                  <a:srgbClr val="FFFFFF"/>
                </a:highlight>
                <a:latin typeface="Roboto" panose="02000000000000000000" pitchFamily="2" charset="0"/>
              </a:rPr>
              <a:t> hat hackers are not motivated by "bad" intentions.</a:t>
            </a:r>
          </a:p>
          <a:p>
            <a:pPr algn="l" fontAlgn="base"/>
            <a:r>
              <a:rPr lang="en-GB" b="0" i="0" dirty="0">
                <a:solidFill>
                  <a:srgbClr val="031E36"/>
                </a:solidFill>
                <a:effectLst/>
                <a:highlight>
                  <a:srgbClr val="FFFFFF"/>
                </a:highlight>
                <a:latin typeface="Roboto" panose="02000000000000000000" pitchFamily="2" charset="0"/>
              </a:rPr>
              <a:t>Gray hat hackers, while not as nefarious as black hat hackers, still frequently use unapproved system exploits to compromise technology or data. They may even steal information with the intention of using it for “the greater good” as a form of “hacktivism.”</a:t>
            </a:r>
          </a:p>
          <a:p>
            <a:pPr algn="l" fontAlgn="base"/>
            <a:r>
              <a:rPr lang="en-GB" b="0" i="0" dirty="0">
                <a:solidFill>
                  <a:srgbClr val="031E36"/>
                </a:solidFill>
                <a:effectLst/>
                <a:highlight>
                  <a:srgbClr val="FFFFFF"/>
                </a:highlight>
                <a:latin typeface="Roboto" panose="02000000000000000000" pitchFamily="2" charset="0"/>
              </a:rPr>
              <a:t>Red hat hackers fall between white hat and </a:t>
            </a:r>
            <a:r>
              <a:rPr lang="en-GB" b="0" i="0" dirty="0" err="1">
                <a:solidFill>
                  <a:srgbClr val="031E36"/>
                </a:solidFill>
                <a:effectLst/>
                <a:highlight>
                  <a:srgbClr val="FFFFFF"/>
                </a:highlight>
                <a:latin typeface="Roboto" panose="02000000000000000000" pitchFamily="2" charset="0"/>
              </a:rPr>
              <a:t>gray</a:t>
            </a:r>
            <a:r>
              <a:rPr lang="en-GB" b="0" i="0" dirty="0">
                <a:solidFill>
                  <a:srgbClr val="031E36"/>
                </a:solidFill>
                <a:effectLst/>
                <a:highlight>
                  <a:srgbClr val="FFFFFF"/>
                </a:highlight>
                <a:latin typeface="Roboto" panose="02000000000000000000" pitchFamily="2" charset="0"/>
              </a:rPr>
              <a:t> hat hackers. While taking matters into their own hands, such as </a:t>
            </a:r>
            <a:r>
              <a:rPr lang="en-GB" b="0" i="0" dirty="0" err="1">
                <a:solidFill>
                  <a:srgbClr val="031E36"/>
                </a:solidFill>
                <a:effectLst/>
                <a:highlight>
                  <a:srgbClr val="FFFFFF"/>
                </a:highlight>
                <a:latin typeface="Roboto" panose="02000000000000000000" pitchFamily="2" charset="0"/>
              </a:rPr>
              <a:t>gray</a:t>
            </a:r>
            <a:r>
              <a:rPr lang="en-GB" b="0" i="0" dirty="0">
                <a:solidFill>
                  <a:srgbClr val="031E36"/>
                </a:solidFill>
                <a:effectLst/>
                <a:highlight>
                  <a:srgbClr val="FFFFFF"/>
                </a:highlight>
                <a:latin typeface="Roboto" panose="02000000000000000000" pitchFamily="2" charset="0"/>
              </a:rPr>
              <a:t> hat hackers do, red hats don’t aim to hurt companies for societal causes. They only wish to improve cyber security health while purging threats.</a:t>
            </a:r>
          </a:p>
          <a:p>
            <a:br>
              <a:rPr lang="en-GB" dirty="0"/>
            </a:br>
            <a:endParaRPr lang="en-GB" sz="1200" dirty="0"/>
          </a:p>
          <a:p>
            <a:endParaRPr lang="en-CY"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13</a:t>
            </a:fld>
            <a:endParaRPr lang="el-GR" altLang="en-US"/>
          </a:p>
        </p:txBody>
      </p:sp>
    </p:spTree>
    <p:extLst>
      <p:ext uri="{BB962C8B-B14F-4D97-AF65-F5344CB8AC3E}">
        <p14:creationId xmlns:p14="http://schemas.microsoft.com/office/powerpoint/2010/main" val="33372200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pic>
        <p:nvPicPr>
          <p:cNvPr id="5122" name="Picture 2" descr="University of Cyprus Logos - Branding">
            <a:extLst>
              <a:ext uri="{FF2B5EF4-FFF2-40B4-BE49-F238E27FC236}">
                <a16:creationId xmlns:a16="http://schemas.microsoft.com/office/drawing/2014/main" id="{D89F05C2-4140-06C4-3F5D-EC6BA3C4FF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76256" y="6059806"/>
            <a:ext cx="1841984" cy="798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86766" cy="633412"/>
          </a:xfrm>
          <a:solidFill>
            <a:srgbClr val="002060"/>
          </a:solidFill>
          <a:ln>
            <a:noFill/>
          </a:ln>
        </p:spPr>
        <p:txBody>
          <a:bodyPr/>
          <a:lstStyle>
            <a:lvl1pPr>
              <a:defRPr b="0">
                <a:solidFill>
                  <a:schemeClr val="bg1"/>
                </a:solidFill>
              </a:defRPr>
            </a:lvl1pPr>
          </a:lstStyle>
          <a:p>
            <a:r>
              <a:rPr lang="en-US" dirty="0"/>
              <a:t>Click to edit Master title style</a:t>
            </a:r>
            <a:endParaRPr lang="el-GR" dirty="0"/>
          </a:p>
        </p:txBody>
      </p:sp>
      <p:sp>
        <p:nvSpPr>
          <p:cNvPr id="3" name="Content Placeholder 2"/>
          <p:cNvSpPr>
            <a:spLocks noGrp="1"/>
          </p:cNvSpPr>
          <p:nvPr>
            <p:ph idx="1"/>
          </p:nvPr>
        </p:nvSpPr>
        <p:spPr>
          <a:xfrm>
            <a:off x="457200" y="1124744"/>
            <a:ext cx="8229600" cy="50736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7" name="TextBox 6"/>
          <p:cNvSpPr txBox="1">
            <a:spLocks noChangeArrowheads="1"/>
          </p:cNvSpPr>
          <p:nvPr userDrawn="1"/>
        </p:nvSpPr>
        <p:spPr bwMode="auto">
          <a:xfrm>
            <a:off x="457200" y="6453515"/>
            <a:ext cx="8229600" cy="261610"/>
          </a:xfrm>
          <a:prstGeom prst="rect">
            <a:avLst/>
          </a:prstGeom>
          <a:noFill/>
          <a:ln>
            <a:noFill/>
          </a:ln>
          <a:extLst>
            <a:ext uri="{909E8E84-426E-40dd-AFC4-6F175D3DCCD1}"/>
            <a:ext uri="{91240B29-F687-4f45-9708-019B960494DF}"/>
          </a:extLst>
        </p:spPr>
        <p:txBody>
          <a:bodyPr wrap="square">
            <a:spAutoFit/>
          </a:bodyPr>
          <a:lstStyle>
            <a:lvl1pPr eaLnBrk="0" hangingPunct="0">
              <a:defRPr sz="3600" b="1">
                <a:solidFill>
                  <a:schemeClr val="tx2"/>
                </a:solidFill>
                <a:latin typeface="Arial" charset="0"/>
                <a:ea typeface="ＭＳ Ｐゴシック" charset="0"/>
                <a:cs typeface="ＭＳ Ｐゴシック" charset="0"/>
              </a:defRPr>
            </a:lvl1pPr>
            <a:lvl2pPr marL="742950" indent="-285750" eaLnBrk="0" hangingPunct="0">
              <a:defRPr sz="3600" b="1">
                <a:solidFill>
                  <a:schemeClr val="tx2"/>
                </a:solidFill>
                <a:latin typeface="Arial" charset="0"/>
                <a:ea typeface="ＭＳ Ｐゴシック" charset="0"/>
              </a:defRPr>
            </a:lvl2pPr>
            <a:lvl3pPr marL="1143000" indent="-228600" eaLnBrk="0" hangingPunct="0">
              <a:defRPr sz="3600" b="1">
                <a:solidFill>
                  <a:schemeClr val="tx2"/>
                </a:solidFill>
                <a:latin typeface="Arial" charset="0"/>
                <a:ea typeface="ＭＳ Ｐゴシック" charset="0"/>
              </a:defRPr>
            </a:lvl3pPr>
            <a:lvl4pPr marL="1600200" indent="-228600" eaLnBrk="0" hangingPunct="0">
              <a:defRPr sz="3600" b="1">
                <a:solidFill>
                  <a:schemeClr val="tx2"/>
                </a:solidFill>
                <a:latin typeface="Arial" charset="0"/>
                <a:ea typeface="ＭＳ Ｐゴシック" charset="0"/>
              </a:defRPr>
            </a:lvl4pPr>
            <a:lvl5pPr marL="2057400" indent="-228600" eaLnBrk="0" hangingPunct="0">
              <a:defRPr sz="3600" b="1">
                <a:solidFill>
                  <a:schemeClr val="tx2"/>
                </a:solidFill>
                <a:latin typeface="Arial" charset="0"/>
                <a:ea typeface="ＭＳ Ｐゴシック" charset="0"/>
              </a:defRPr>
            </a:lvl5pPr>
            <a:lvl6pPr marL="2514600" indent="-228600" eaLnBrk="0" fontAlgn="base" hangingPunct="0">
              <a:spcBef>
                <a:spcPct val="0"/>
              </a:spcBef>
              <a:spcAft>
                <a:spcPct val="0"/>
              </a:spcAft>
              <a:defRPr sz="3600" b="1">
                <a:solidFill>
                  <a:schemeClr val="tx2"/>
                </a:solidFill>
                <a:latin typeface="Arial" charset="0"/>
                <a:ea typeface="ＭＳ Ｐゴシック" charset="0"/>
              </a:defRPr>
            </a:lvl6pPr>
            <a:lvl7pPr marL="2971800" indent="-228600" eaLnBrk="0" fontAlgn="base" hangingPunct="0">
              <a:spcBef>
                <a:spcPct val="0"/>
              </a:spcBef>
              <a:spcAft>
                <a:spcPct val="0"/>
              </a:spcAft>
              <a:defRPr sz="3600" b="1">
                <a:solidFill>
                  <a:schemeClr val="tx2"/>
                </a:solidFill>
                <a:latin typeface="Arial" charset="0"/>
                <a:ea typeface="ＭＳ Ｐゴシック" charset="0"/>
              </a:defRPr>
            </a:lvl7pPr>
            <a:lvl8pPr marL="3429000" indent="-228600" eaLnBrk="0" fontAlgn="base" hangingPunct="0">
              <a:spcBef>
                <a:spcPct val="0"/>
              </a:spcBef>
              <a:spcAft>
                <a:spcPct val="0"/>
              </a:spcAft>
              <a:defRPr sz="3600" b="1">
                <a:solidFill>
                  <a:schemeClr val="tx2"/>
                </a:solidFill>
                <a:latin typeface="Arial" charset="0"/>
                <a:ea typeface="ＭＳ Ｐゴシック" charset="0"/>
              </a:defRPr>
            </a:lvl8pPr>
            <a:lvl9pPr marL="3886200" indent="-228600" eaLnBrk="0" fontAlgn="base" hangingPunct="0">
              <a:spcBef>
                <a:spcPct val="0"/>
              </a:spcBef>
              <a:spcAft>
                <a:spcPct val="0"/>
              </a:spcAft>
              <a:defRPr sz="3600" b="1">
                <a:solidFill>
                  <a:schemeClr val="tx2"/>
                </a:solidFill>
                <a:latin typeface="Arial" charset="0"/>
                <a:ea typeface="ＭＳ Ｐゴシック" charset="0"/>
              </a:defRPr>
            </a:lvl9pPr>
          </a:lstStyle>
          <a:p>
            <a:pPr algn="l" eaLnBrk="1" hangingPunct="1">
              <a:defRPr/>
            </a:pPr>
            <a:r>
              <a:rPr lang="en-US" sz="1100" b="0" dirty="0"/>
              <a:t>© Demetris </a:t>
            </a:r>
            <a:r>
              <a:rPr lang="en-US" sz="1100" b="0" dirty="0" err="1"/>
              <a:t>Zeinalipour</a:t>
            </a:r>
            <a:r>
              <a:rPr lang="en-US" sz="1100" b="0" dirty="0"/>
              <a:t>, Seminar on Cyber Crime, UNFICYP, Ledra Palace Hotel, Nicosia, June 5, 2024</a:t>
            </a:r>
          </a:p>
        </p:txBody>
      </p:sp>
      <p:sp>
        <p:nvSpPr>
          <p:cNvPr id="9" name="Rectangle 5"/>
          <p:cNvSpPr txBox="1">
            <a:spLocks noChangeArrowheads="1"/>
          </p:cNvSpPr>
          <p:nvPr userDrawn="1"/>
        </p:nvSpPr>
        <p:spPr>
          <a:xfrm>
            <a:off x="6932612" y="6386513"/>
            <a:ext cx="1815852" cy="328612"/>
          </a:xfrm>
          <a:prstGeom prst="rect">
            <a:avLst/>
          </a:prstGeom>
        </p:spPr>
        <p:txBody>
          <a:bodyPr/>
          <a:lstStyle/>
          <a:p>
            <a:pPr algn="r" eaLnBrk="1" hangingPunct="1"/>
            <a:fld id="{4F2512DF-8C6E-47D3-903C-DE80C0E5A6A3}" type="slidenum">
              <a:rPr lang="el-GR" altLang="en-US" sz="1400" smtClean="0"/>
              <a:pPr algn="r" eaLnBrk="1" hangingPunct="1"/>
              <a:t>‹#›</a:t>
            </a:fld>
            <a:endParaRPr lang="el-GR" altLang="en-US" sz="1200" dirty="0"/>
          </a:p>
        </p:txBody>
      </p:sp>
      <p:pic>
        <p:nvPicPr>
          <p:cNvPr id="4098" name="Picture 2" descr="University of Cyprus Logos - Branding">
            <a:extLst>
              <a:ext uri="{FF2B5EF4-FFF2-40B4-BE49-F238E27FC236}">
                <a16:creationId xmlns:a16="http://schemas.microsoft.com/office/drawing/2014/main" id="{6407658A-A709-26C7-5E83-C60E022517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9688" y="6309320"/>
            <a:ext cx="1266185" cy="548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9286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633412"/>
          </a:xfrm>
          <a:prstGeom prst="rect">
            <a:avLst/>
          </a:prstGeom>
          <a:solidFill>
            <a:srgbClr val="00206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l-GR" altLang="en-US" dirty="0" err="1"/>
              <a:t>Click</a:t>
            </a:r>
            <a:r>
              <a:rPr lang="el-GR" altLang="en-US" dirty="0"/>
              <a:t> </a:t>
            </a:r>
            <a:r>
              <a:rPr lang="el-GR" altLang="en-US" dirty="0" err="1"/>
              <a:t>to</a:t>
            </a:r>
            <a:r>
              <a:rPr lang="el-GR" altLang="en-US" dirty="0"/>
              <a:t> </a:t>
            </a:r>
            <a:r>
              <a:rPr lang="el-GR" altLang="en-US" dirty="0" err="1"/>
              <a:t>edit</a:t>
            </a:r>
            <a:r>
              <a:rPr lang="el-GR" altLang="en-US" dirty="0"/>
              <a:t> </a:t>
            </a:r>
            <a:r>
              <a:rPr lang="el-GR" altLang="en-US" dirty="0" err="1"/>
              <a:t>Master</a:t>
            </a:r>
            <a:r>
              <a:rPr lang="el-GR" altLang="en-US" dirty="0"/>
              <a:t> </a:t>
            </a:r>
            <a:r>
              <a:rPr lang="el-GR" altLang="en-US" dirty="0" err="1"/>
              <a:t>title</a:t>
            </a:r>
            <a:r>
              <a:rPr lang="el-GR" altLang="en-US" dirty="0"/>
              <a:t> </a:t>
            </a:r>
            <a:r>
              <a:rPr lang="el-GR" altLang="en-US" dirty="0" err="1"/>
              <a:t>style</a:t>
            </a:r>
            <a:endParaRPr lang="el-GR" altLang="en-US" dirty="0"/>
          </a:p>
        </p:txBody>
      </p:sp>
      <p:sp>
        <p:nvSpPr>
          <p:cNvPr id="1027" name="Rectangle 3"/>
          <p:cNvSpPr>
            <a:spLocks noGrp="1" noChangeArrowheads="1"/>
          </p:cNvSpPr>
          <p:nvPr>
            <p:ph type="body" idx="1"/>
          </p:nvPr>
        </p:nvSpPr>
        <p:spPr bwMode="auto">
          <a:xfrm>
            <a:off x="457200" y="1052513"/>
            <a:ext cx="82296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l-GR" altLang="en-US"/>
              <a:t>Click to edit Master text styles</a:t>
            </a:r>
          </a:p>
          <a:p>
            <a:pPr lvl="1"/>
            <a:r>
              <a:rPr lang="el-GR" altLang="en-US"/>
              <a:t>Second level</a:t>
            </a:r>
          </a:p>
          <a:p>
            <a:pPr lvl="2"/>
            <a:r>
              <a:rPr lang="el-GR" altLang="en-US"/>
              <a:t>Third level</a:t>
            </a:r>
          </a:p>
          <a:p>
            <a:pPr lvl="3"/>
            <a:r>
              <a:rPr lang="el-GR" altLang="en-US"/>
              <a:t>Fourth level</a:t>
            </a:r>
          </a:p>
          <a:p>
            <a:pPr lvl="4"/>
            <a:r>
              <a:rPr lang="el-GR"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Arial" charset="0"/>
                <a:ea typeface="+mn-ea"/>
                <a:cs typeface="+mn-cs"/>
              </a:defRPr>
            </a:lvl1pPr>
          </a:lstStyle>
          <a:p>
            <a:pPr>
              <a:defRPr/>
            </a:pPr>
            <a:endParaRPr lang="el-GR"/>
          </a:p>
        </p:txBody>
      </p:sp>
      <p:sp>
        <p:nvSpPr>
          <p:cNvPr id="1029" name="Text Box 9"/>
          <p:cNvSpPr txBox="1">
            <a:spLocks noChangeArrowheads="1"/>
          </p:cNvSpPr>
          <p:nvPr/>
        </p:nvSpPr>
        <p:spPr bwMode="auto">
          <a:xfrm>
            <a:off x="2843213" y="6553200"/>
            <a:ext cx="3529012" cy="304800"/>
          </a:xfrm>
          <a:prstGeom prst="rect">
            <a:avLst/>
          </a:prstGeom>
          <a:noFill/>
          <a:ln>
            <a:noFill/>
          </a:ln>
        </p:spPr>
        <p:txBody>
          <a:bodyPr>
            <a:spAutoFit/>
          </a:bodyPr>
          <a:lstStyle>
            <a:lvl1pPr eaLnBrk="0" hangingPunct="0">
              <a:defRPr sz="3600" b="1">
                <a:solidFill>
                  <a:schemeClr val="tx2"/>
                </a:solidFill>
                <a:latin typeface="Arial" charset="0"/>
                <a:ea typeface="ＭＳ Ｐゴシック" charset="0"/>
                <a:cs typeface="ＭＳ Ｐゴシック" charset="0"/>
              </a:defRPr>
            </a:lvl1pPr>
            <a:lvl2pPr marL="742950" indent="-285750" eaLnBrk="0" hangingPunct="0">
              <a:defRPr sz="3600" b="1">
                <a:solidFill>
                  <a:schemeClr val="tx2"/>
                </a:solidFill>
                <a:latin typeface="Arial" charset="0"/>
                <a:ea typeface="ＭＳ Ｐゴシック" charset="0"/>
              </a:defRPr>
            </a:lvl2pPr>
            <a:lvl3pPr marL="1143000" indent="-228600" eaLnBrk="0" hangingPunct="0">
              <a:defRPr sz="3600" b="1">
                <a:solidFill>
                  <a:schemeClr val="tx2"/>
                </a:solidFill>
                <a:latin typeface="Arial" charset="0"/>
                <a:ea typeface="ＭＳ Ｐゴシック" charset="0"/>
              </a:defRPr>
            </a:lvl3pPr>
            <a:lvl4pPr marL="1600200" indent="-228600" eaLnBrk="0" hangingPunct="0">
              <a:defRPr sz="3600" b="1">
                <a:solidFill>
                  <a:schemeClr val="tx2"/>
                </a:solidFill>
                <a:latin typeface="Arial" charset="0"/>
                <a:ea typeface="ＭＳ Ｐゴシック" charset="0"/>
              </a:defRPr>
            </a:lvl4pPr>
            <a:lvl5pPr marL="2057400" indent="-228600" eaLnBrk="0" hangingPunct="0">
              <a:defRPr sz="3600" b="1">
                <a:solidFill>
                  <a:schemeClr val="tx2"/>
                </a:solidFill>
                <a:latin typeface="Arial" charset="0"/>
                <a:ea typeface="ＭＳ Ｐゴシック" charset="0"/>
              </a:defRPr>
            </a:lvl5pPr>
            <a:lvl6pPr marL="2514600" indent="-228600" eaLnBrk="0" fontAlgn="base" hangingPunct="0">
              <a:spcBef>
                <a:spcPct val="0"/>
              </a:spcBef>
              <a:spcAft>
                <a:spcPct val="0"/>
              </a:spcAft>
              <a:defRPr sz="3600" b="1">
                <a:solidFill>
                  <a:schemeClr val="tx2"/>
                </a:solidFill>
                <a:latin typeface="Arial" charset="0"/>
                <a:ea typeface="ＭＳ Ｐゴシック" charset="0"/>
              </a:defRPr>
            </a:lvl6pPr>
            <a:lvl7pPr marL="2971800" indent="-228600" eaLnBrk="0" fontAlgn="base" hangingPunct="0">
              <a:spcBef>
                <a:spcPct val="0"/>
              </a:spcBef>
              <a:spcAft>
                <a:spcPct val="0"/>
              </a:spcAft>
              <a:defRPr sz="3600" b="1">
                <a:solidFill>
                  <a:schemeClr val="tx2"/>
                </a:solidFill>
                <a:latin typeface="Arial" charset="0"/>
                <a:ea typeface="ＭＳ Ｐゴシック" charset="0"/>
              </a:defRPr>
            </a:lvl7pPr>
            <a:lvl8pPr marL="3429000" indent="-228600" eaLnBrk="0" fontAlgn="base" hangingPunct="0">
              <a:spcBef>
                <a:spcPct val="0"/>
              </a:spcBef>
              <a:spcAft>
                <a:spcPct val="0"/>
              </a:spcAft>
              <a:defRPr sz="3600" b="1">
                <a:solidFill>
                  <a:schemeClr val="tx2"/>
                </a:solidFill>
                <a:latin typeface="Arial" charset="0"/>
                <a:ea typeface="ＭＳ Ｐゴシック" charset="0"/>
              </a:defRPr>
            </a:lvl8pPr>
            <a:lvl9pPr marL="3886200" indent="-228600" eaLnBrk="0" fontAlgn="base" hangingPunct="0">
              <a:spcBef>
                <a:spcPct val="0"/>
              </a:spcBef>
              <a:spcAft>
                <a:spcPct val="0"/>
              </a:spcAft>
              <a:defRPr sz="3600" b="1">
                <a:solidFill>
                  <a:schemeClr val="tx2"/>
                </a:solidFill>
                <a:latin typeface="Arial" charset="0"/>
                <a:ea typeface="ＭＳ Ｐゴシック" charset="0"/>
              </a:defRPr>
            </a:lvl9pPr>
          </a:lstStyle>
          <a:p>
            <a:pPr algn="ctr" eaLnBrk="1" hangingPunct="1">
              <a:defRPr/>
            </a:pPr>
            <a:endParaRPr lang="en-US" sz="1400" b="0">
              <a:solidFill>
                <a:schemeClr val="tx1"/>
              </a:solidFill>
            </a:endParaRPr>
          </a:p>
        </p:txBody>
      </p:sp>
      <p:sp>
        <p:nvSpPr>
          <p:cNvPr id="1030" name="TextBox 8"/>
          <p:cNvSpPr txBox="1">
            <a:spLocks noChangeArrowheads="1"/>
          </p:cNvSpPr>
          <p:nvPr/>
        </p:nvSpPr>
        <p:spPr bwMode="auto">
          <a:xfrm>
            <a:off x="357188" y="0"/>
            <a:ext cx="8358187" cy="369888"/>
          </a:xfrm>
          <a:prstGeom prst="rect">
            <a:avLst/>
          </a:prstGeom>
          <a:noFill/>
          <a:ln>
            <a:noFill/>
          </a:ln>
        </p:spPr>
        <p:txBody>
          <a:bodyPr>
            <a:spAutoFit/>
          </a:bodyPr>
          <a:lstStyle>
            <a:lvl1pPr eaLnBrk="0" hangingPunct="0">
              <a:tabLst>
                <a:tab pos="2960688" algn="l"/>
              </a:tabLst>
              <a:defRPr sz="3600" b="1">
                <a:solidFill>
                  <a:schemeClr val="tx2"/>
                </a:solidFill>
                <a:latin typeface="Arial" charset="0"/>
                <a:ea typeface="ＭＳ Ｐゴシック" charset="0"/>
                <a:cs typeface="ＭＳ Ｐゴシック" charset="0"/>
              </a:defRPr>
            </a:lvl1pPr>
            <a:lvl2pPr marL="742950" indent="-285750" eaLnBrk="0" hangingPunct="0">
              <a:tabLst>
                <a:tab pos="2960688" algn="l"/>
              </a:tabLst>
              <a:defRPr sz="3600" b="1">
                <a:solidFill>
                  <a:schemeClr val="tx2"/>
                </a:solidFill>
                <a:latin typeface="Arial" charset="0"/>
                <a:ea typeface="ＭＳ Ｐゴシック" charset="0"/>
              </a:defRPr>
            </a:lvl2pPr>
            <a:lvl3pPr marL="1143000" indent="-228600" eaLnBrk="0" hangingPunct="0">
              <a:tabLst>
                <a:tab pos="2960688" algn="l"/>
              </a:tabLst>
              <a:defRPr sz="3600" b="1">
                <a:solidFill>
                  <a:schemeClr val="tx2"/>
                </a:solidFill>
                <a:latin typeface="Arial" charset="0"/>
                <a:ea typeface="ＭＳ Ｐゴシック" charset="0"/>
              </a:defRPr>
            </a:lvl3pPr>
            <a:lvl4pPr marL="1600200" indent="-228600" eaLnBrk="0" hangingPunct="0">
              <a:tabLst>
                <a:tab pos="2960688" algn="l"/>
              </a:tabLst>
              <a:defRPr sz="3600" b="1">
                <a:solidFill>
                  <a:schemeClr val="tx2"/>
                </a:solidFill>
                <a:latin typeface="Arial" charset="0"/>
                <a:ea typeface="ＭＳ Ｐゴシック" charset="0"/>
              </a:defRPr>
            </a:lvl4pPr>
            <a:lvl5pPr marL="2057400" indent="-228600" eaLnBrk="0" hangingPunct="0">
              <a:tabLst>
                <a:tab pos="2960688" algn="l"/>
              </a:tabLst>
              <a:defRPr sz="3600" b="1">
                <a:solidFill>
                  <a:schemeClr val="tx2"/>
                </a:solidFill>
                <a:latin typeface="Arial" charset="0"/>
                <a:ea typeface="ＭＳ Ｐゴシック" charset="0"/>
              </a:defRPr>
            </a:lvl5pPr>
            <a:lvl6pPr marL="2514600" indent="-228600" eaLnBrk="0" fontAlgn="base" hangingPunct="0">
              <a:spcBef>
                <a:spcPct val="0"/>
              </a:spcBef>
              <a:spcAft>
                <a:spcPct val="0"/>
              </a:spcAft>
              <a:tabLst>
                <a:tab pos="2960688" algn="l"/>
              </a:tabLst>
              <a:defRPr sz="3600" b="1">
                <a:solidFill>
                  <a:schemeClr val="tx2"/>
                </a:solidFill>
                <a:latin typeface="Arial" charset="0"/>
                <a:ea typeface="ＭＳ Ｐゴシック" charset="0"/>
              </a:defRPr>
            </a:lvl6pPr>
            <a:lvl7pPr marL="2971800" indent="-228600" eaLnBrk="0" fontAlgn="base" hangingPunct="0">
              <a:spcBef>
                <a:spcPct val="0"/>
              </a:spcBef>
              <a:spcAft>
                <a:spcPct val="0"/>
              </a:spcAft>
              <a:tabLst>
                <a:tab pos="2960688" algn="l"/>
              </a:tabLst>
              <a:defRPr sz="3600" b="1">
                <a:solidFill>
                  <a:schemeClr val="tx2"/>
                </a:solidFill>
                <a:latin typeface="Arial" charset="0"/>
                <a:ea typeface="ＭＳ Ｐゴシック" charset="0"/>
              </a:defRPr>
            </a:lvl7pPr>
            <a:lvl8pPr marL="3429000" indent="-228600" eaLnBrk="0" fontAlgn="base" hangingPunct="0">
              <a:spcBef>
                <a:spcPct val="0"/>
              </a:spcBef>
              <a:spcAft>
                <a:spcPct val="0"/>
              </a:spcAft>
              <a:tabLst>
                <a:tab pos="2960688" algn="l"/>
              </a:tabLst>
              <a:defRPr sz="3600" b="1">
                <a:solidFill>
                  <a:schemeClr val="tx2"/>
                </a:solidFill>
                <a:latin typeface="Arial" charset="0"/>
                <a:ea typeface="ＭＳ Ｐゴシック" charset="0"/>
              </a:defRPr>
            </a:lvl8pPr>
            <a:lvl9pPr marL="3886200" indent="-228600" eaLnBrk="0" fontAlgn="base" hangingPunct="0">
              <a:spcBef>
                <a:spcPct val="0"/>
              </a:spcBef>
              <a:spcAft>
                <a:spcPct val="0"/>
              </a:spcAft>
              <a:tabLst>
                <a:tab pos="2960688" algn="l"/>
              </a:tabLst>
              <a:defRPr sz="3600" b="1">
                <a:solidFill>
                  <a:schemeClr val="tx2"/>
                </a:solidFill>
                <a:latin typeface="Arial" charset="0"/>
                <a:ea typeface="ＭＳ Ｐゴシック" charset="0"/>
              </a:defRPr>
            </a:lvl9pPr>
          </a:lstStyle>
          <a:p>
            <a:pPr eaLnBrk="1" hangingPunct="1">
              <a:defRPr/>
            </a:pPr>
            <a:r>
              <a:rPr lang="en-US" sz="1800" b="0" i="1">
                <a:solidFill>
                  <a:schemeClr val="bg1"/>
                </a:solidFill>
              </a:rPr>
              <a:t>Dagstuhl Seminar </a:t>
            </a:r>
            <a:r>
              <a:rPr lang="en-GB" sz="1800" b="0" i="1">
                <a:solidFill>
                  <a:schemeClr val="bg1"/>
                </a:solidFill>
              </a:rPr>
              <a:t>10042, </a:t>
            </a:r>
            <a:r>
              <a:rPr lang="en-US" sz="1800" b="0" i="1">
                <a:solidFill>
                  <a:schemeClr val="bg1"/>
                </a:solidFill>
              </a:rPr>
              <a:t>Demetris Zeinalipour, University of Cyprus, 26/1/2010 </a:t>
            </a:r>
            <a:endParaRPr lang="en-GB" sz="1800" b="0" i="1">
              <a:solidFill>
                <a:schemeClr val="bg1"/>
              </a:solidFill>
            </a:endParaRPr>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Lst>
  <p:hf hdr="0" ftr="0" dt="0"/>
  <p:txStyles>
    <p:title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3.tiff"/><Relationship Id="rId3" Type="http://schemas.openxmlformats.org/officeDocument/2006/relationships/image" Target="../media/image49.tiff"/><Relationship Id="rId7"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1.tiff"/><Relationship Id="rId5" Type="http://schemas.openxmlformats.org/officeDocument/2006/relationships/hyperlink" Target="https://www.gizchina.com/tag/nokia" TargetMode="External"/><Relationship Id="rId4" Type="http://schemas.openxmlformats.org/officeDocument/2006/relationships/image" Target="../media/image50.tiff"/><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5.svg"/></Relationships>
</file>

<file path=ppt/slides/_rels/slide2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6.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image" Target="../media/image6.png"/><Relationship Id="rId7" Type="http://schemas.openxmlformats.org/officeDocument/2006/relationships/image" Target="../media/image31.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notesSlide" Target="../notesSlides/notesSlide6.xml"/><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3.svg"/><Relationship Id="rId5" Type="http://schemas.openxmlformats.org/officeDocument/2006/relationships/image" Target="../media/image14.svg"/><Relationship Id="rId15" Type="http://schemas.openxmlformats.org/officeDocument/2006/relationships/image" Target="../media/image37.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1"/>
          <p:cNvSpPr>
            <a:spLocks noChangeArrowheads="1"/>
          </p:cNvSpPr>
          <p:nvPr/>
        </p:nvSpPr>
        <p:spPr bwMode="auto">
          <a:xfrm>
            <a:off x="635000" y="5445223"/>
            <a:ext cx="7993063" cy="507901"/>
          </a:xfrm>
          <a:prstGeom prst="rect">
            <a:avLst/>
          </a:prstGeom>
          <a:solidFill>
            <a:srgbClr val="00355E"/>
          </a:solidFill>
          <a:ln w="9525">
            <a:solidFill>
              <a:schemeClr val="tx1"/>
            </a:solidFill>
            <a:round/>
            <a:headEnd/>
            <a:tailEnd/>
          </a:ln>
        </p:spPr>
        <p:txBody>
          <a:bodyPr wrap="none" anchor="ctr"/>
          <a:lstStyle/>
          <a:p>
            <a:pPr algn="l" eaLnBrk="1" hangingPunct="1">
              <a:defRPr/>
            </a:pPr>
            <a:r>
              <a:rPr lang="en-US" sz="1600" b="0" dirty="0">
                <a:solidFill>
                  <a:schemeClr val="bg1"/>
                </a:solidFill>
              </a:rPr>
              <a:t>Seminar on Cyber Crime, UNFICYP, Ledra Palace Hotel, Nicosia, Cyprus, June 5, 2024</a:t>
            </a:r>
          </a:p>
        </p:txBody>
      </p:sp>
      <p:sp>
        <p:nvSpPr>
          <p:cNvPr id="6146" name="Rectangle 2"/>
          <p:cNvSpPr>
            <a:spLocks noGrp="1" noChangeArrowheads="1"/>
          </p:cNvSpPr>
          <p:nvPr>
            <p:ph type="ctrTitle"/>
          </p:nvPr>
        </p:nvSpPr>
        <p:spPr>
          <a:xfrm>
            <a:off x="611188" y="549274"/>
            <a:ext cx="7961312" cy="1721911"/>
          </a:xfrm>
          <a:solidFill>
            <a:srgbClr val="00355E"/>
          </a:solidFill>
          <a:ln>
            <a:solidFill>
              <a:schemeClr val="tx1"/>
            </a:solidFill>
          </a:ln>
        </p:spPr>
        <p:txBody>
          <a:bodyPr lIns="92075" tIns="46038" rIns="92075" bIns="46038"/>
          <a:lstStyle/>
          <a:p>
            <a:r>
              <a:rPr lang="en-US" sz="3600" dirty="0"/>
              <a:t>Future Challenges in </a:t>
            </a:r>
            <a:r>
              <a:rPr lang="en-US" sz="3600" b="1" dirty="0"/>
              <a:t>Cybersecurity</a:t>
            </a:r>
          </a:p>
        </p:txBody>
      </p:sp>
      <p:sp>
        <p:nvSpPr>
          <p:cNvPr id="6147" name="Rectangle 5"/>
          <p:cNvSpPr>
            <a:spLocks noChangeArrowheads="1"/>
          </p:cNvSpPr>
          <p:nvPr/>
        </p:nvSpPr>
        <p:spPr bwMode="auto">
          <a:xfrm>
            <a:off x="611188" y="2349500"/>
            <a:ext cx="7961312" cy="2592388"/>
          </a:xfrm>
          <a:prstGeom prst="rect">
            <a:avLst/>
          </a:prstGeom>
          <a:noFill/>
          <a:ln w="9525">
            <a:noFill/>
            <a:miter lim="800000"/>
            <a:headEnd/>
            <a:tailEnd/>
          </a:ln>
        </p:spPr>
        <p:txBody>
          <a:bodyPr/>
          <a:lstStyle/>
          <a:p>
            <a:pPr algn="ctr" eaLnBrk="1" hangingPunct="1">
              <a:spcBef>
                <a:spcPct val="20000"/>
              </a:spcBef>
            </a:pPr>
            <a:r>
              <a:rPr lang="en-US" altLang="en-US" sz="2800" dirty="0">
                <a:solidFill>
                  <a:schemeClr val="tx1"/>
                </a:solidFill>
              </a:rPr>
              <a:t>Demetris </a:t>
            </a:r>
            <a:r>
              <a:rPr lang="en-US" altLang="en-US" sz="2800" dirty="0" err="1">
                <a:solidFill>
                  <a:schemeClr val="tx1"/>
                </a:solidFill>
              </a:rPr>
              <a:t>Zeinalipour</a:t>
            </a:r>
            <a:endParaRPr lang="en-US" altLang="en-US" sz="2800" dirty="0">
              <a:solidFill>
                <a:schemeClr val="tx1"/>
              </a:solidFill>
            </a:endParaRPr>
          </a:p>
          <a:p>
            <a:pPr algn="ctr" eaLnBrk="1" hangingPunct="1">
              <a:spcBef>
                <a:spcPct val="20000"/>
              </a:spcBef>
            </a:pPr>
            <a:endParaRPr lang="en-US" altLang="en-US" sz="1000" dirty="0">
              <a:solidFill>
                <a:schemeClr val="tx1"/>
              </a:solidFill>
            </a:endParaRPr>
          </a:p>
          <a:p>
            <a:pPr algn="ctr" eaLnBrk="1" hangingPunct="1">
              <a:spcBef>
                <a:spcPct val="20000"/>
              </a:spcBef>
            </a:pPr>
            <a:r>
              <a:rPr lang="en-US" altLang="en-US" sz="2000" b="0" dirty="0">
                <a:solidFill>
                  <a:schemeClr val="tx1"/>
                </a:solidFill>
              </a:rPr>
              <a:t>Professor</a:t>
            </a:r>
          </a:p>
          <a:p>
            <a:pPr algn="ctr" eaLnBrk="1" hangingPunct="1">
              <a:spcBef>
                <a:spcPct val="20000"/>
              </a:spcBef>
            </a:pPr>
            <a:r>
              <a:rPr lang="en-US" altLang="en-US" sz="2000" b="0" dirty="0">
                <a:solidFill>
                  <a:schemeClr val="tx1"/>
                </a:solidFill>
              </a:rPr>
              <a:t>Department of Computer Science</a:t>
            </a:r>
          </a:p>
          <a:p>
            <a:pPr algn="ctr" eaLnBrk="1" hangingPunct="1">
              <a:spcBef>
                <a:spcPct val="20000"/>
              </a:spcBef>
            </a:pPr>
            <a:r>
              <a:rPr lang="en-US" altLang="en-US" sz="2000" b="0" dirty="0">
                <a:solidFill>
                  <a:schemeClr val="tx1"/>
                </a:solidFill>
              </a:rPr>
              <a:t>University of Cyprus</a:t>
            </a:r>
          </a:p>
          <a:p>
            <a:pPr algn="ctr" eaLnBrk="1" hangingPunct="1">
              <a:spcBef>
                <a:spcPct val="20000"/>
              </a:spcBef>
            </a:pPr>
            <a:endParaRPr lang="en-US" altLang="en-US" sz="1100" b="0" dirty="0">
              <a:latin typeface="Courier New" pitchFamily="49" charset="0"/>
            </a:endParaRPr>
          </a:p>
          <a:p>
            <a:pPr algn="ctr" eaLnBrk="1" hangingPunct="1">
              <a:spcBef>
                <a:spcPct val="20000"/>
              </a:spcBef>
            </a:pPr>
            <a:r>
              <a:rPr lang="en-US" altLang="en-US" sz="2000" b="0" dirty="0">
                <a:latin typeface="Courier New" pitchFamily="49" charset="0"/>
              </a:rPr>
              <a:t>https://</a:t>
            </a:r>
            <a:r>
              <a:rPr lang="en-US" altLang="en-US" sz="2000" b="0" dirty="0" err="1">
                <a:latin typeface="Courier New" pitchFamily="49" charset="0"/>
              </a:rPr>
              <a:t>www.cs.ucy.ac.cy</a:t>
            </a:r>
            <a:r>
              <a:rPr lang="en-US" altLang="en-US" sz="2000" b="0" dirty="0">
                <a:latin typeface="Courier New" pitchFamily="49" charset="0"/>
              </a:rPr>
              <a:t>/~</a:t>
            </a:r>
            <a:r>
              <a:rPr lang="en-US" altLang="en-US" sz="2000" b="0" dirty="0" err="1">
                <a:latin typeface="Courier New" pitchFamily="49" charset="0"/>
              </a:rPr>
              <a:t>dzeina</a:t>
            </a:r>
            <a:r>
              <a:rPr lang="en-US" altLang="en-US" sz="2000" b="0" dirty="0">
                <a:latin typeface="Courier New" pitchFamily="49" charset="0"/>
              </a:rPr>
              <a:t>/</a:t>
            </a:r>
          </a:p>
          <a:p>
            <a:pPr algn="ctr" eaLnBrk="1" hangingPunct="1">
              <a:spcBef>
                <a:spcPct val="20000"/>
              </a:spcBef>
            </a:pPr>
            <a:r>
              <a:rPr lang="en-US" altLang="en-US" sz="2000" b="0" dirty="0" err="1">
                <a:latin typeface="Courier New" pitchFamily="49" charset="0"/>
              </a:rPr>
              <a:t>dzeina@ucy.ac.cy</a:t>
            </a:r>
            <a:r>
              <a:rPr lang="en-US" altLang="en-US" sz="2000" b="0" dirty="0">
                <a:latin typeface="Courier New" pitchFamily="49" charset="0"/>
              </a:rPr>
              <a:t> </a:t>
            </a:r>
          </a:p>
          <a:p>
            <a:pPr algn="ctr" eaLnBrk="1" hangingPunct="1">
              <a:spcBef>
                <a:spcPct val="20000"/>
              </a:spcBef>
            </a:pPr>
            <a:endParaRPr lang="en-US" altLang="en-US" sz="1800" b="0" dirty="0">
              <a:solidFill>
                <a:schemeClr val="tx1"/>
              </a:solidFill>
            </a:endParaRPr>
          </a:p>
        </p:txBody>
      </p:sp>
      <p:pic>
        <p:nvPicPr>
          <p:cNvPr id="2" name="Picture 1"/>
          <p:cNvPicPr>
            <a:picLocks noChangeAspect="1"/>
          </p:cNvPicPr>
          <p:nvPr/>
        </p:nvPicPr>
        <p:blipFill>
          <a:blip r:embed="rId3" cstate="print"/>
          <a:stretch>
            <a:fillRect/>
          </a:stretch>
        </p:blipFill>
        <p:spPr>
          <a:xfrm>
            <a:off x="755576" y="6031439"/>
            <a:ext cx="1002253" cy="709929"/>
          </a:xfrm>
          <a:prstGeom prst="rect">
            <a:avLst/>
          </a:prstGeom>
        </p:spPr>
      </p:pic>
      <p:pic>
        <p:nvPicPr>
          <p:cNvPr id="3" name="Picture 2">
            <a:extLst>
              <a:ext uri="{FF2B5EF4-FFF2-40B4-BE49-F238E27FC236}">
                <a16:creationId xmlns:a16="http://schemas.microsoft.com/office/drawing/2014/main" id="{DC73D2DB-EDFA-0B6B-CC55-4A284AD33E15}"/>
              </a:ext>
            </a:extLst>
          </p:cNvPr>
          <p:cNvPicPr>
            <a:picLocks noChangeAspect="1"/>
          </p:cNvPicPr>
          <p:nvPr/>
        </p:nvPicPr>
        <p:blipFill>
          <a:blip r:embed="rId4"/>
          <a:stretch>
            <a:fillRect/>
          </a:stretch>
        </p:blipFill>
        <p:spPr>
          <a:xfrm>
            <a:off x="571500" y="2614740"/>
            <a:ext cx="1558152" cy="1628520"/>
          </a:xfrm>
          <a:prstGeom prst="rect">
            <a:avLst/>
          </a:prstGeom>
        </p:spPr>
      </p:pic>
      <p:pic>
        <p:nvPicPr>
          <p:cNvPr id="4" name="Picture 2">
            <a:extLst>
              <a:ext uri="{FF2B5EF4-FFF2-40B4-BE49-F238E27FC236}">
                <a16:creationId xmlns:a16="http://schemas.microsoft.com/office/drawing/2014/main" id="{05EEC658-4826-DAF4-99EB-F127B96E2E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6295" y="2596872"/>
            <a:ext cx="1296517" cy="1461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413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F359A4-1E98-889F-26F1-8ABF8A9FBFE4}"/>
              </a:ext>
            </a:extLst>
          </p:cNvPr>
          <p:cNvSpPr/>
          <p:nvPr/>
        </p:nvSpPr>
        <p:spPr bwMode="auto">
          <a:xfrm>
            <a:off x="457200" y="980728"/>
            <a:ext cx="8186766" cy="1080120"/>
          </a:xfrm>
          <a:prstGeom prst="rect">
            <a:avLst/>
          </a:prstGeom>
          <a:solidFill>
            <a:schemeClr val="accent1">
              <a:alpha val="24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2" name="Title 1">
            <a:extLst>
              <a:ext uri="{FF2B5EF4-FFF2-40B4-BE49-F238E27FC236}">
                <a16:creationId xmlns:a16="http://schemas.microsoft.com/office/drawing/2014/main" id="{7737AB56-5DE5-B047-0728-989121DD4B3E}"/>
              </a:ext>
            </a:extLst>
          </p:cNvPr>
          <p:cNvSpPr>
            <a:spLocks noGrp="1"/>
          </p:cNvSpPr>
          <p:nvPr>
            <p:ph type="title"/>
          </p:nvPr>
        </p:nvSpPr>
        <p:spPr/>
        <p:txBody>
          <a:bodyPr/>
          <a:lstStyle/>
          <a:p>
            <a:r>
              <a:rPr lang="en-CY" sz="3600" dirty="0"/>
              <a:t>Artificial Intelligence (AI): Background</a:t>
            </a:r>
          </a:p>
        </p:txBody>
      </p:sp>
      <p:sp>
        <p:nvSpPr>
          <p:cNvPr id="3" name="Content Placeholder 2">
            <a:extLst>
              <a:ext uri="{FF2B5EF4-FFF2-40B4-BE49-F238E27FC236}">
                <a16:creationId xmlns:a16="http://schemas.microsoft.com/office/drawing/2014/main" id="{351135AC-3239-2D08-69CE-1951FE6C9390}"/>
              </a:ext>
            </a:extLst>
          </p:cNvPr>
          <p:cNvSpPr>
            <a:spLocks noGrp="1"/>
          </p:cNvSpPr>
          <p:nvPr>
            <p:ph idx="1"/>
          </p:nvPr>
        </p:nvSpPr>
        <p:spPr>
          <a:xfrm>
            <a:off x="457240" y="908050"/>
            <a:ext cx="8186726" cy="5073650"/>
          </a:xfrm>
        </p:spPr>
        <p:txBody>
          <a:bodyPr/>
          <a:lstStyle/>
          <a:p>
            <a:r>
              <a:rPr lang="en-US" sz="2400" dirty="0"/>
              <a:t>Artificial intelligence, in its broadest sense, </a:t>
            </a:r>
            <a:r>
              <a:rPr lang="en-US" sz="2400" b="1" dirty="0"/>
              <a:t>is intelligence exhibited </a:t>
            </a:r>
            <a:r>
              <a:rPr lang="en-US" sz="2400" dirty="0"/>
              <a:t>by machines, particularly computer systems.</a:t>
            </a:r>
          </a:p>
          <a:p>
            <a:r>
              <a:rPr lang="en-US" sz="2400" b="1" dirty="0"/>
              <a:t>History:</a:t>
            </a:r>
          </a:p>
          <a:p>
            <a:pPr lvl="1"/>
            <a:r>
              <a:rPr lang="en-US" sz="1800" b="1" dirty="0"/>
              <a:t>1956: </a:t>
            </a:r>
            <a:r>
              <a:rPr lang="en-US" sz="1800" b="1" dirty="0" err="1"/>
              <a:t>Artifical</a:t>
            </a:r>
            <a:r>
              <a:rPr lang="en-US" sz="1800" b="1" dirty="0"/>
              <a:t> Intelligence (AI) </a:t>
            </a:r>
            <a:r>
              <a:rPr lang="en-US" sz="1800" dirty="0"/>
              <a:t>term was proposed at Dartmouth College workshop – John McCarthy</a:t>
            </a:r>
          </a:p>
          <a:p>
            <a:pPr lvl="1"/>
            <a:r>
              <a:rPr lang="en-US" sz="1800" b="1" dirty="0"/>
              <a:t>1997: </a:t>
            </a:r>
            <a:r>
              <a:rPr lang="en-US" sz="1800" dirty="0" err="1"/>
              <a:t>DeepBlue</a:t>
            </a:r>
            <a:r>
              <a:rPr lang="en-US" sz="1800" dirty="0"/>
              <a:t> (IBM) beats </a:t>
            </a:r>
            <a:r>
              <a:rPr lang="en-US" sz="1800" dirty="0" err="1"/>
              <a:t>Gasparov</a:t>
            </a:r>
            <a:r>
              <a:rPr lang="en-US" sz="1800" dirty="0"/>
              <a:t> in Chess</a:t>
            </a:r>
          </a:p>
          <a:p>
            <a:pPr lvl="1"/>
            <a:r>
              <a:rPr lang="en-US" sz="1800" b="1" dirty="0"/>
              <a:t>2011: </a:t>
            </a:r>
            <a:r>
              <a:rPr lang="en-US" sz="1800" dirty="0"/>
              <a:t>Watson AI took on former Jeopardy!</a:t>
            </a:r>
          </a:p>
          <a:p>
            <a:pPr lvl="1"/>
            <a:r>
              <a:rPr lang="en-US" sz="1800" b="1" dirty="0"/>
              <a:t>2012: </a:t>
            </a:r>
            <a:r>
              <a:rPr lang="el-GR" sz="1800" dirty="0"/>
              <a:t> </a:t>
            </a:r>
            <a:r>
              <a:rPr lang="en-US" sz="1800" b="1" dirty="0"/>
              <a:t>Generative Pretraining (Geoffrey Hinton /</a:t>
            </a:r>
            <a:r>
              <a:rPr lang="en-GB" sz="1800" b="1" dirty="0"/>
              <a:t> Ilya </a:t>
            </a:r>
            <a:r>
              <a:rPr lang="en-GB" sz="1800" b="1" dirty="0" err="1"/>
              <a:t>Sutskever</a:t>
            </a:r>
            <a:r>
              <a:rPr lang="en-US" sz="1800" b="1" dirty="0"/>
              <a:t>) applied in</a:t>
            </a:r>
            <a:r>
              <a:rPr lang="el-GR" sz="1800" dirty="0"/>
              <a:t> </a:t>
            </a:r>
            <a:r>
              <a:rPr lang="en-US" sz="1800" dirty="0"/>
              <a:t>Speech Recognition problems</a:t>
            </a:r>
            <a:endParaRPr lang="el-GR" sz="1800" dirty="0"/>
          </a:p>
          <a:p>
            <a:pPr lvl="1"/>
            <a:r>
              <a:rPr lang="en-US" sz="1800" b="1" dirty="0"/>
              <a:t>2016: </a:t>
            </a:r>
            <a:r>
              <a:rPr lang="en-US" sz="1800" b="1" dirty="0" err="1"/>
              <a:t>AlphaGO</a:t>
            </a:r>
            <a:r>
              <a:rPr lang="en-US" sz="1800" b="1" dirty="0"/>
              <a:t> (DeepMind) </a:t>
            </a:r>
            <a:r>
              <a:rPr lang="en-US" sz="1800" dirty="0"/>
              <a:t>beats the Human Go champion </a:t>
            </a:r>
            <a:endParaRPr lang="en-US" sz="1800" b="1" dirty="0"/>
          </a:p>
          <a:p>
            <a:pPr lvl="1"/>
            <a:r>
              <a:rPr lang="en-US" sz="1800" b="1" dirty="0"/>
              <a:t>2017: </a:t>
            </a:r>
            <a:r>
              <a:rPr lang="en-US" sz="1800" dirty="0"/>
              <a:t>The</a:t>
            </a:r>
            <a:r>
              <a:rPr lang="el-GR" sz="1800" dirty="0"/>
              <a:t> </a:t>
            </a:r>
            <a:r>
              <a:rPr lang="en-US" sz="1800" b="1" dirty="0"/>
              <a:t>Transformer</a:t>
            </a:r>
            <a:r>
              <a:rPr lang="en-US" sz="1800" dirty="0"/>
              <a:t> Architecture by Google for the Search Box Autocompletion using</a:t>
            </a:r>
            <a:r>
              <a:rPr lang="el-GR" sz="1800" dirty="0"/>
              <a:t> </a:t>
            </a:r>
            <a:r>
              <a:rPr lang="en-US" sz="1800" b="1" dirty="0"/>
              <a:t>BERT</a:t>
            </a:r>
            <a:r>
              <a:rPr lang="el-GR" sz="1800" b="1" dirty="0"/>
              <a:t> </a:t>
            </a:r>
          </a:p>
          <a:p>
            <a:pPr lvl="1"/>
            <a:r>
              <a:rPr lang="el-GR" sz="1800" b="1" dirty="0"/>
              <a:t>2018</a:t>
            </a:r>
            <a:r>
              <a:rPr lang="en-US" sz="1800" b="1" dirty="0"/>
              <a:t>: </a:t>
            </a:r>
            <a:r>
              <a:rPr lang="en-US" sz="1800" dirty="0"/>
              <a:t>GPT-1/OpenAI</a:t>
            </a:r>
          </a:p>
          <a:p>
            <a:pPr lvl="1"/>
            <a:r>
              <a:rPr lang="en-US" sz="1800" b="1" dirty="0"/>
              <a:t>2022: </a:t>
            </a:r>
            <a:r>
              <a:rPr lang="en-US" sz="1800" dirty="0"/>
              <a:t>ChatGPT: Generative AI Chatbots</a:t>
            </a:r>
          </a:p>
          <a:p>
            <a:pPr lvl="1"/>
            <a:r>
              <a:rPr lang="en-US" sz="1800" b="1" dirty="0"/>
              <a:t>2024: </a:t>
            </a:r>
            <a:r>
              <a:rPr lang="en-US" sz="1800" dirty="0"/>
              <a:t>LAMA (Meta) Open Source LLMs</a:t>
            </a:r>
            <a:endParaRPr lang="en-CY" sz="1800" dirty="0"/>
          </a:p>
          <a:p>
            <a:endParaRPr lang="en-CY" dirty="0"/>
          </a:p>
        </p:txBody>
      </p:sp>
    </p:spTree>
    <p:extLst>
      <p:ext uri="{BB962C8B-B14F-4D97-AF65-F5344CB8AC3E}">
        <p14:creationId xmlns:p14="http://schemas.microsoft.com/office/powerpoint/2010/main" val="112495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72B46-9B7F-D8B5-8863-FA3CB592BBF9}"/>
              </a:ext>
            </a:extLst>
          </p:cNvPr>
          <p:cNvSpPr>
            <a:spLocks noGrp="1"/>
          </p:cNvSpPr>
          <p:nvPr>
            <p:ph type="title"/>
          </p:nvPr>
        </p:nvSpPr>
        <p:spPr/>
        <p:txBody>
          <a:bodyPr/>
          <a:lstStyle/>
          <a:p>
            <a:r>
              <a:rPr lang="en-US" sz="3600" dirty="0"/>
              <a:t>AI: Large Language Models</a:t>
            </a:r>
            <a:endParaRPr lang="en-CY" sz="3600" dirty="0"/>
          </a:p>
        </p:txBody>
      </p:sp>
      <p:pic>
        <p:nvPicPr>
          <p:cNvPr id="5" name="Picture 4">
            <a:extLst>
              <a:ext uri="{FF2B5EF4-FFF2-40B4-BE49-F238E27FC236}">
                <a16:creationId xmlns:a16="http://schemas.microsoft.com/office/drawing/2014/main" id="{159DF670-6895-91BD-B603-2B54D2298D37}"/>
              </a:ext>
            </a:extLst>
          </p:cNvPr>
          <p:cNvPicPr>
            <a:picLocks noChangeAspect="1"/>
          </p:cNvPicPr>
          <p:nvPr/>
        </p:nvPicPr>
        <p:blipFill>
          <a:blip r:embed="rId3"/>
          <a:stretch>
            <a:fillRect/>
          </a:stretch>
        </p:blipFill>
        <p:spPr>
          <a:xfrm>
            <a:off x="217655" y="975898"/>
            <a:ext cx="3798276" cy="3155710"/>
          </a:xfrm>
          <a:prstGeom prst="rect">
            <a:avLst/>
          </a:prstGeom>
        </p:spPr>
      </p:pic>
      <p:sp>
        <p:nvSpPr>
          <p:cNvPr id="8" name="Oval 7">
            <a:extLst>
              <a:ext uri="{FF2B5EF4-FFF2-40B4-BE49-F238E27FC236}">
                <a16:creationId xmlns:a16="http://schemas.microsoft.com/office/drawing/2014/main" id="{65F00126-EF8D-C479-42BA-A6DB55E2133F}"/>
              </a:ext>
            </a:extLst>
          </p:cNvPr>
          <p:cNvSpPr/>
          <p:nvPr/>
        </p:nvSpPr>
        <p:spPr bwMode="auto">
          <a:xfrm>
            <a:off x="4350520" y="4273696"/>
            <a:ext cx="864096" cy="576064"/>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CY" sz="3600" b="1" i="0" u="none" strike="noStrike" cap="none" normalizeH="0" baseline="0" dirty="0">
                <a:ln>
                  <a:noFill/>
                </a:ln>
                <a:solidFill>
                  <a:schemeClr val="tx2"/>
                </a:solidFill>
                <a:effectLst/>
                <a:latin typeface="Arial" charset="0"/>
              </a:rPr>
              <a:t>A</a:t>
            </a:r>
          </a:p>
        </p:txBody>
      </p:sp>
      <p:sp>
        <p:nvSpPr>
          <p:cNvPr id="9" name="Oval 8">
            <a:extLst>
              <a:ext uri="{FF2B5EF4-FFF2-40B4-BE49-F238E27FC236}">
                <a16:creationId xmlns:a16="http://schemas.microsoft.com/office/drawing/2014/main" id="{FC808325-5225-687D-0A3E-20B2D411EB00}"/>
              </a:ext>
            </a:extLst>
          </p:cNvPr>
          <p:cNvSpPr/>
          <p:nvPr/>
        </p:nvSpPr>
        <p:spPr bwMode="auto">
          <a:xfrm>
            <a:off x="4298629" y="3098330"/>
            <a:ext cx="936104" cy="792088"/>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CY" sz="3600" b="1" i="0" u="none" strike="noStrike" cap="none" normalizeH="0" baseline="0" dirty="0">
                <a:ln>
                  <a:noFill/>
                </a:ln>
                <a:solidFill>
                  <a:schemeClr val="tx2"/>
                </a:solidFill>
                <a:effectLst/>
                <a:latin typeface="Arial" charset="0"/>
              </a:rPr>
              <a:t>kid</a:t>
            </a:r>
          </a:p>
        </p:txBody>
      </p:sp>
      <p:sp>
        <p:nvSpPr>
          <p:cNvPr id="10" name="Oval 9">
            <a:extLst>
              <a:ext uri="{FF2B5EF4-FFF2-40B4-BE49-F238E27FC236}">
                <a16:creationId xmlns:a16="http://schemas.microsoft.com/office/drawing/2014/main" id="{27C9231F-AF77-B33D-27F3-AE3C91665FF1}"/>
              </a:ext>
            </a:extLst>
          </p:cNvPr>
          <p:cNvSpPr/>
          <p:nvPr/>
        </p:nvSpPr>
        <p:spPr bwMode="auto">
          <a:xfrm>
            <a:off x="4067944" y="1700808"/>
            <a:ext cx="1622949" cy="952649"/>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CY" sz="3600" b="1" i="0" u="none" strike="noStrike" cap="none" normalizeH="0" baseline="0" dirty="0">
                <a:ln>
                  <a:noFill/>
                </a:ln>
                <a:solidFill>
                  <a:schemeClr val="tx2"/>
                </a:solidFill>
                <a:effectLst/>
                <a:latin typeface="Arial" charset="0"/>
              </a:rPr>
              <a:t>played</a:t>
            </a:r>
          </a:p>
        </p:txBody>
      </p:sp>
      <p:sp>
        <p:nvSpPr>
          <p:cNvPr id="12" name="TextBox 11">
            <a:extLst>
              <a:ext uri="{FF2B5EF4-FFF2-40B4-BE49-F238E27FC236}">
                <a16:creationId xmlns:a16="http://schemas.microsoft.com/office/drawing/2014/main" id="{92CCDD5A-A5E1-C996-8CFD-1545F2229A03}"/>
              </a:ext>
            </a:extLst>
          </p:cNvPr>
          <p:cNvSpPr txBox="1"/>
          <p:nvPr/>
        </p:nvSpPr>
        <p:spPr>
          <a:xfrm>
            <a:off x="239664" y="5464556"/>
            <a:ext cx="9011344" cy="523220"/>
          </a:xfrm>
          <a:prstGeom prst="rect">
            <a:avLst/>
          </a:prstGeom>
          <a:noFill/>
        </p:spPr>
        <p:txBody>
          <a:bodyPr wrap="square">
            <a:spAutoFit/>
          </a:bodyPr>
          <a:lstStyle/>
          <a:p>
            <a:r>
              <a:rPr lang="en-CY" sz="2800" b="0" dirty="0"/>
              <a:t>https://platform.openai.com/tokenizer</a:t>
            </a:r>
          </a:p>
        </p:txBody>
      </p:sp>
      <p:sp>
        <p:nvSpPr>
          <p:cNvPr id="13" name="Oval 12">
            <a:extLst>
              <a:ext uri="{FF2B5EF4-FFF2-40B4-BE49-F238E27FC236}">
                <a16:creationId xmlns:a16="http://schemas.microsoft.com/office/drawing/2014/main" id="{FE4FDC3F-107C-6346-17C2-8C9F854CD031}"/>
              </a:ext>
            </a:extLst>
          </p:cNvPr>
          <p:cNvSpPr/>
          <p:nvPr/>
        </p:nvSpPr>
        <p:spPr bwMode="auto">
          <a:xfrm>
            <a:off x="6922323" y="1042213"/>
            <a:ext cx="2033315" cy="886362"/>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chemeClr val="tx2"/>
                </a:solidFill>
                <a:effectLst/>
                <a:latin typeface="Arial" charset="0"/>
              </a:rPr>
              <a:t>V</a:t>
            </a:r>
            <a:r>
              <a:rPr kumimoji="0" lang="en-CY" sz="2400" b="1" i="0" u="none" strike="noStrike" cap="none" normalizeH="0" baseline="0" dirty="0">
                <a:ln>
                  <a:noFill/>
                </a:ln>
                <a:solidFill>
                  <a:schemeClr val="tx2"/>
                </a:solidFill>
                <a:effectLst/>
                <a:latin typeface="Arial" charset="0"/>
              </a:rPr>
              <a:t>ideo </a:t>
            </a:r>
          </a:p>
          <a:p>
            <a:pPr marL="0" marR="0" indent="0" algn="ctr" defTabSz="914400" rtl="0" eaLnBrk="1" fontAlgn="base" latinLnBrk="0" hangingPunct="1">
              <a:lnSpc>
                <a:spcPct val="100000"/>
              </a:lnSpc>
              <a:spcBef>
                <a:spcPct val="0"/>
              </a:spcBef>
              <a:spcAft>
                <a:spcPct val="0"/>
              </a:spcAft>
              <a:buClrTx/>
              <a:buSzTx/>
              <a:buFontTx/>
              <a:buNone/>
              <a:tabLst/>
            </a:pPr>
            <a:r>
              <a:rPr kumimoji="0" lang="en-CY" sz="2400" b="1" i="0" u="none" strike="noStrike" cap="none" normalizeH="0" baseline="0" dirty="0">
                <a:ln>
                  <a:noFill/>
                </a:ln>
                <a:solidFill>
                  <a:schemeClr val="tx2"/>
                </a:solidFill>
                <a:effectLst/>
                <a:latin typeface="Arial" charset="0"/>
              </a:rPr>
              <a:t>games</a:t>
            </a:r>
          </a:p>
        </p:txBody>
      </p:sp>
      <p:sp>
        <p:nvSpPr>
          <p:cNvPr id="14" name="Oval 13">
            <a:extLst>
              <a:ext uri="{FF2B5EF4-FFF2-40B4-BE49-F238E27FC236}">
                <a16:creationId xmlns:a16="http://schemas.microsoft.com/office/drawing/2014/main" id="{8DF77BFE-1678-959F-0FB8-5BD578986C8A}"/>
              </a:ext>
            </a:extLst>
          </p:cNvPr>
          <p:cNvSpPr/>
          <p:nvPr/>
        </p:nvSpPr>
        <p:spPr bwMode="auto">
          <a:xfrm>
            <a:off x="6870030" y="2071316"/>
            <a:ext cx="2033315" cy="792088"/>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2"/>
                </a:solidFill>
                <a:effectLst/>
                <a:latin typeface="Arial" charset="0"/>
              </a:rPr>
              <a:t>football</a:t>
            </a:r>
            <a:endParaRPr kumimoji="0" lang="en-CY" sz="2400" b="1" i="0" u="none" strike="noStrike" cap="none" normalizeH="0" baseline="0" dirty="0">
              <a:ln>
                <a:noFill/>
              </a:ln>
              <a:solidFill>
                <a:schemeClr val="tx2"/>
              </a:solidFill>
              <a:effectLst/>
              <a:latin typeface="Arial" charset="0"/>
            </a:endParaRPr>
          </a:p>
        </p:txBody>
      </p:sp>
      <p:sp>
        <p:nvSpPr>
          <p:cNvPr id="16" name="Oval 15">
            <a:extLst>
              <a:ext uri="{FF2B5EF4-FFF2-40B4-BE49-F238E27FC236}">
                <a16:creationId xmlns:a16="http://schemas.microsoft.com/office/drawing/2014/main" id="{A44D9931-F903-77FA-32D7-B2922F33A801}"/>
              </a:ext>
            </a:extLst>
          </p:cNvPr>
          <p:cNvSpPr/>
          <p:nvPr/>
        </p:nvSpPr>
        <p:spPr bwMode="auto">
          <a:xfrm>
            <a:off x="6870029" y="3006145"/>
            <a:ext cx="2033315" cy="792088"/>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t>soccer</a:t>
            </a:r>
            <a:endParaRPr kumimoji="0" lang="en-CY" sz="2400" b="1" i="0" u="none" strike="noStrike" cap="none" normalizeH="0" baseline="0" dirty="0">
              <a:ln>
                <a:noFill/>
              </a:ln>
              <a:solidFill>
                <a:schemeClr val="tx2"/>
              </a:solidFill>
              <a:effectLst/>
              <a:latin typeface="Arial" charset="0"/>
            </a:endParaRPr>
          </a:p>
        </p:txBody>
      </p:sp>
      <p:pic>
        <p:nvPicPr>
          <p:cNvPr id="4" name="Picture 3">
            <a:extLst>
              <a:ext uri="{FF2B5EF4-FFF2-40B4-BE49-F238E27FC236}">
                <a16:creationId xmlns:a16="http://schemas.microsoft.com/office/drawing/2014/main" id="{D6BBB848-DEC0-9ED2-3CA5-7D8F89B11894}"/>
              </a:ext>
            </a:extLst>
          </p:cNvPr>
          <p:cNvPicPr>
            <a:picLocks noChangeAspect="1"/>
          </p:cNvPicPr>
          <p:nvPr/>
        </p:nvPicPr>
        <p:blipFill>
          <a:blip r:embed="rId4"/>
          <a:stretch>
            <a:fillRect/>
          </a:stretch>
        </p:blipFill>
        <p:spPr>
          <a:xfrm>
            <a:off x="2093031" y="908050"/>
            <a:ext cx="1959356" cy="4136418"/>
          </a:xfrm>
          <a:prstGeom prst="rect">
            <a:avLst/>
          </a:prstGeom>
        </p:spPr>
      </p:pic>
      <p:cxnSp>
        <p:nvCxnSpPr>
          <p:cNvPr id="18" name="Straight Arrow Connector 17">
            <a:extLst>
              <a:ext uri="{FF2B5EF4-FFF2-40B4-BE49-F238E27FC236}">
                <a16:creationId xmlns:a16="http://schemas.microsoft.com/office/drawing/2014/main" id="{4C2B4A7F-EC2E-B9CF-B168-016E96D82312}"/>
              </a:ext>
            </a:extLst>
          </p:cNvPr>
          <p:cNvCxnSpPr>
            <a:stCxn id="8" idx="0"/>
            <a:endCxn id="9" idx="4"/>
          </p:cNvCxnSpPr>
          <p:nvPr/>
        </p:nvCxnSpPr>
        <p:spPr bwMode="auto">
          <a:xfrm flipH="1" flipV="1">
            <a:off x="4766681" y="3890418"/>
            <a:ext cx="15887" cy="383278"/>
          </a:xfrm>
          <a:prstGeom prst="straightConnector1">
            <a:avLst/>
          </a:prstGeom>
          <a:noFill/>
          <a:ln w="38100"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6C874658-959B-DCE4-F3FA-1775D7EBB191}"/>
              </a:ext>
            </a:extLst>
          </p:cNvPr>
          <p:cNvCxnSpPr/>
          <p:nvPr/>
        </p:nvCxnSpPr>
        <p:spPr bwMode="auto">
          <a:xfrm flipH="1" flipV="1">
            <a:off x="4750794" y="2685555"/>
            <a:ext cx="15887" cy="383278"/>
          </a:xfrm>
          <a:prstGeom prst="straightConnector1">
            <a:avLst/>
          </a:prstGeom>
          <a:noFill/>
          <a:ln w="38100" cap="flat" cmpd="sng" algn="ctr">
            <a:solidFill>
              <a:schemeClr val="tx1"/>
            </a:solidFill>
            <a:prstDash val="solid"/>
            <a:round/>
            <a:headEnd type="none" w="med" len="med"/>
            <a:tailEnd type="triangle"/>
          </a:ln>
          <a:effectLst/>
        </p:spPr>
      </p:cxnSp>
      <p:sp>
        <p:nvSpPr>
          <p:cNvPr id="21" name="Oval 20">
            <a:extLst>
              <a:ext uri="{FF2B5EF4-FFF2-40B4-BE49-F238E27FC236}">
                <a16:creationId xmlns:a16="http://schemas.microsoft.com/office/drawing/2014/main" id="{46C7C083-E424-EE02-BE45-560198658E45}"/>
              </a:ext>
            </a:extLst>
          </p:cNvPr>
          <p:cNvSpPr/>
          <p:nvPr/>
        </p:nvSpPr>
        <p:spPr bwMode="auto">
          <a:xfrm>
            <a:off x="6920290" y="4091956"/>
            <a:ext cx="2033315" cy="792088"/>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t>with toys</a:t>
            </a:r>
            <a:endParaRPr kumimoji="0" lang="en-CY" sz="2400" b="1" i="0" u="none" strike="noStrike" cap="none" normalizeH="0" baseline="0" dirty="0">
              <a:ln>
                <a:noFill/>
              </a:ln>
              <a:solidFill>
                <a:schemeClr val="tx2"/>
              </a:solidFill>
              <a:effectLst/>
              <a:latin typeface="Arial" charset="0"/>
            </a:endParaRPr>
          </a:p>
        </p:txBody>
      </p:sp>
      <p:sp>
        <p:nvSpPr>
          <p:cNvPr id="22" name="Oval 21">
            <a:extLst>
              <a:ext uri="{FF2B5EF4-FFF2-40B4-BE49-F238E27FC236}">
                <a16:creationId xmlns:a16="http://schemas.microsoft.com/office/drawing/2014/main" id="{C634286F-E3EC-4656-A9E7-F0BA5F1BB86A}"/>
              </a:ext>
            </a:extLst>
          </p:cNvPr>
          <p:cNvSpPr/>
          <p:nvPr/>
        </p:nvSpPr>
        <p:spPr bwMode="auto">
          <a:xfrm>
            <a:off x="6932866" y="5137362"/>
            <a:ext cx="2033315" cy="792088"/>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2"/>
                </a:solidFill>
                <a:effectLst/>
                <a:latin typeface="Arial" charset="0"/>
              </a:rPr>
              <a:t>baseball</a:t>
            </a:r>
            <a:endParaRPr kumimoji="0" lang="en-CY" sz="2400" b="1" i="0" u="none" strike="noStrike" cap="none" normalizeH="0" baseline="0" dirty="0">
              <a:ln>
                <a:noFill/>
              </a:ln>
              <a:solidFill>
                <a:schemeClr val="tx2"/>
              </a:solidFill>
              <a:effectLst/>
              <a:latin typeface="Arial" charset="0"/>
            </a:endParaRPr>
          </a:p>
        </p:txBody>
      </p:sp>
      <p:sp>
        <p:nvSpPr>
          <p:cNvPr id="23" name="TextBox 22">
            <a:extLst>
              <a:ext uri="{FF2B5EF4-FFF2-40B4-BE49-F238E27FC236}">
                <a16:creationId xmlns:a16="http://schemas.microsoft.com/office/drawing/2014/main" id="{5D9DBAE3-6CCB-A836-F49B-EC5A45F71438}"/>
              </a:ext>
            </a:extLst>
          </p:cNvPr>
          <p:cNvSpPr txBox="1"/>
          <p:nvPr/>
        </p:nvSpPr>
        <p:spPr>
          <a:xfrm>
            <a:off x="6113665" y="994800"/>
            <a:ext cx="1261026" cy="523220"/>
          </a:xfrm>
          <a:prstGeom prst="rect">
            <a:avLst/>
          </a:prstGeom>
          <a:noFill/>
        </p:spPr>
        <p:txBody>
          <a:bodyPr wrap="square" rtlCol="0">
            <a:spAutoFit/>
          </a:bodyPr>
          <a:lstStyle/>
          <a:p>
            <a:r>
              <a:rPr lang="en-CY" sz="2800" dirty="0">
                <a:solidFill>
                  <a:srgbClr val="FF0000"/>
                </a:solidFill>
              </a:rPr>
              <a:t>30%</a:t>
            </a:r>
          </a:p>
        </p:txBody>
      </p:sp>
      <p:sp>
        <p:nvSpPr>
          <p:cNvPr id="24" name="TextBox 23">
            <a:extLst>
              <a:ext uri="{FF2B5EF4-FFF2-40B4-BE49-F238E27FC236}">
                <a16:creationId xmlns:a16="http://schemas.microsoft.com/office/drawing/2014/main" id="{54A65729-A0D2-6A1C-3B2A-93EEC639D54E}"/>
              </a:ext>
            </a:extLst>
          </p:cNvPr>
          <p:cNvSpPr txBox="1"/>
          <p:nvPr/>
        </p:nvSpPr>
        <p:spPr>
          <a:xfrm>
            <a:off x="6233210" y="1776608"/>
            <a:ext cx="1261026" cy="523220"/>
          </a:xfrm>
          <a:prstGeom prst="rect">
            <a:avLst/>
          </a:prstGeom>
          <a:noFill/>
        </p:spPr>
        <p:txBody>
          <a:bodyPr wrap="square" rtlCol="0">
            <a:spAutoFit/>
          </a:bodyPr>
          <a:lstStyle/>
          <a:p>
            <a:r>
              <a:rPr lang="en-CY" sz="2800" dirty="0">
                <a:solidFill>
                  <a:srgbClr val="FF0000"/>
                </a:solidFill>
              </a:rPr>
              <a:t>25%</a:t>
            </a:r>
          </a:p>
        </p:txBody>
      </p:sp>
      <p:sp>
        <p:nvSpPr>
          <p:cNvPr id="25" name="TextBox 24">
            <a:extLst>
              <a:ext uri="{FF2B5EF4-FFF2-40B4-BE49-F238E27FC236}">
                <a16:creationId xmlns:a16="http://schemas.microsoft.com/office/drawing/2014/main" id="{BB1E7987-F8F6-1DA8-9327-42E1F7BF938D}"/>
              </a:ext>
            </a:extLst>
          </p:cNvPr>
          <p:cNvSpPr txBox="1"/>
          <p:nvPr/>
        </p:nvSpPr>
        <p:spPr>
          <a:xfrm>
            <a:off x="6242565" y="2682914"/>
            <a:ext cx="1261026" cy="523220"/>
          </a:xfrm>
          <a:prstGeom prst="rect">
            <a:avLst/>
          </a:prstGeom>
          <a:noFill/>
        </p:spPr>
        <p:txBody>
          <a:bodyPr wrap="square" rtlCol="0">
            <a:spAutoFit/>
          </a:bodyPr>
          <a:lstStyle/>
          <a:p>
            <a:r>
              <a:rPr lang="en-CY" sz="2800" dirty="0">
                <a:solidFill>
                  <a:srgbClr val="FF0000"/>
                </a:solidFill>
              </a:rPr>
              <a:t>10%</a:t>
            </a:r>
          </a:p>
        </p:txBody>
      </p:sp>
      <p:sp>
        <p:nvSpPr>
          <p:cNvPr id="26" name="TextBox 25">
            <a:extLst>
              <a:ext uri="{FF2B5EF4-FFF2-40B4-BE49-F238E27FC236}">
                <a16:creationId xmlns:a16="http://schemas.microsoft.com/office/drawing/2014/main" id="{DE64ADC2-EF06-C528-6528-63CCEF3040C2}"/>
              </a:ext>
            </a:extLst>
          </p:cNvPr>
          <p:cNvSpPr txBox="1"/>
          <p:nvPr/>
        </p:nvSpPr>
        <p:spPr>
          <a:xfrm>
            <a:off x="6405187" y="3589222"/>
            <a:ext cx="1261026" cy="523220"/>
          </a:xfrm>
          <a:prstGeom prst="rect">
            <a:avLst/>
          </a:prstGeom>
          <a:noFill/>
        </p:spPr>
        <p:txBody>
          <a:bodyPr wrap="square" rtlCol="0">
            <a:spAutoFit/>
          </a:bodyPr>
          <a:lstStyle/>
          <a:p>
            <a:r>
              <a:rPr lang="en-CY" sz="2800" dirty="0">
                <a:solidFill>
                  <a:srgbClr val="FF0000"/>
                </a:solidFill>
              </a:rPr>
              <a:t>10%</a:t>
            </a:r>
          </a:p>
        </p:txBody>
      </p:sp>
      <p:sp>
        <p:nvSpPr>
          <p:cNvPr id="27" name="TextBox 26">
            <a:extLst>
              <a:ext uri="{FF2B5EF4-FFF2-40B4-BE49-F238E27FC236}">
                <a16:creationId xmlns:a16="http://schemas.microsoft.com/office/drawing/2014/main" id="{B2DC9653-0DDC-AE82-9347-48A05699C15E}"/>
              </a:ext>
            </a:extLst>
          </p:cNvPr>
          <p:cNvSpPr txBox="1"/>
          <p:nvPr/>
        </p:nvSpPr>
        <p:spPr>
          <a:xfrm>
            <a:off x="6474114" y="4754904"/>
            <a:ext cx="1261026" cy="523220"/>
          </a:xfrm>
          <a:prstGeom prst="rect">
            <a:avLst/>
          </a:prstGeom>
          <a:noFill/>
        </p:spPr>
        <p:txBody>
          <a:bodyPr wrap="square" rtlCol="0">
            <a:spAutoFit/>
          </a:bodyPr>
          <a:lstStyle/>
          <a:p>
            <a:r>
              <a:rPr lang="en-CY" sz="2800" dirty="0">
                <a:solidFill>
                  <a:srgbClr val="FF0000"/>
                </a:solidFill>
              </a:rPr>
              <a:t>5%</a:t>
            </a:r>
          </a:p>
        </p:txBody>
      </p:sp>
      <p:sp>
        <p:nvSpPr>
          <p:cNvPr id="6" name="TextBox 5">
            <a:extLst>
              <a:ext uri="{FF2B5EF4-FFF2-40B4-BE49-F238E27FC236}">
                <a16:creationId xmlns:a16="http://schemas.microsoft.com/office/drawing/2014/main" id="{6520610A-3275-5A78-6288-56223438B456}"/>
              </a:ext>
            </a:extLst>
          </p:cNvPr>
          <p:cNvSpPr txBox="1"/>
          <p:nvPr/>
        </p:nvSpPr>
        <p:spPr>
          <a:xfrm>
            <a:off x="312840" y="4199456"/>
            <a:ext cx="1572109" cy="646331"/>
          </a:xfrm>
          <a:prstGeom prst="rect">
            <a:avLst/>
          </a:prstGeom>
          <a:noFill/>
        </p:spPr>
        <p:txBody>
          <a:bodyPr wrap="square" rtlCol="0">
            <a:spAutoFit/>
          </a:bodyPr>
          <a:lstStyle/>
          <a:p>
            <a:r>
              <a:rPr lang="en-CY" dirty="0"/>
              <a:t>BERT</a:t>
            </a:r>
          </a:p>
        </p:txBody>
      </p:sp>
      <p:cxnSp>
        <p:nvCxnSpPr>
          <p:cNvPr id="15" name="Straight Arrow Connector 14">
            <a:extLst>
              <a:ext uri="{FF2B5EF4-FFF2-40B4-BE49-F238E27FC236}">
                <a16:creationId xmlns:a16="http://schemas.microsoft.com/office/drawing/2014/main" id="{9DF69C3C-87C0-AA3B-E50E-58DD265CEBEE}"/>
              </a:ext>
            </a:extLst>
          </p:cNvPr>
          <p:cNvCxnSpPr>
            <a:cxnSpLocks/>
            <a:endCxn id="23" idx="2"/>
          </p:cNvCxnSpPr>
          <p:nvPr/>
        </p:nvCxnSpPr>
        <p:spPr bwMode="auto">
          <a:xfrm flipV="1">
            <a:off x="5690893" y="1518020"/>
            <a:ext cx="1053285" cy="228984"/>
          </a:xfrm>
          <a:prstGeom prst="straightConnector1">
            <a:avLst/>
          </a:prstGeom>
          <a:noFill/>
          <a:ln w="38100"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7D96ECCE-189C-73BE-2847-AA04AFAAA396}"/>
              </a:ext>
            </a:extLst>
          </p:cNvPr>
          <p:cNvCxnSpPr>
            <a:cxnSpLocks/>
          </p:cNvCxnSpPr>
          <p:nvPr/>
        </p:nvCxnSpPr>
        <p:spPr bwMode="auto">
          <a:xfrm>
            <a:off x="5717040" y="2173194"/>
            <a:ext cx="1027138" cy="218267"/>
          </a:xfrm>
          <a:prstGeom prst="straightConnector1">
            <a:avLst/>
          </a:prstGeom>
          <a:noFill/>
          <a:ln w="38100" cap="flat" cmpd="sng" algn="ctr">
            <a:solidFill>
              <a:schemeClr val="tx1"/>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54964E7C-6039-F2FF-A993-504017FBEA44}"/>
              </a:ext>
            </a:extLst>
          </p:cNvPr>
          <p:cNvCxnSpPr>
            <a:cxnSpLocks/>
          </p:cNvCxnSpPr>
          <p:nvPr/>
        </p:nvCxnSpPr>
        <p:spPr bwMode="auto">
          <a:xfrm>
            <a:off x="5534473" y="2539762"/>
            <a:ext cx="1143666" cy="831235"/>
          </a:xfrm>
          <a:prstGeom prst="straightConnector1">
            <a:avLst/>
          </a:prstGeom>
          <a:noFill/>
          <a:ln w="38100" cap="flat" cmpd="sng" algn="ctr">
            <a:solidFill>
              <a:schemeClr val="tx1"/>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E43255CF-D657-0967-032C-FFD959E27F46}"/>
              </a:ext>
            </a:extLst>
          </p:cNvPr>
          <p:cNvCxnSpPr>
            <a:cxnSpLocks/>
          </p:cNvCxnSpPr>
          <p:nvPr/>
        </p:nvCxnSpPr>
        <p:spPr bwMode="auto">
          <a:xfrm>
            <a:off x="5271343" y="2609978"/>
            <a:ext cx="1532647" cy="1861837"/>
          </a:xfrm>
          <a:prstGeom prst="straightConnector1">
            <a:avLst/>
          </a:prstGeom>
          <a:noFill/>
          <a:ln w="38100"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0F7CF41B-7875-A57F-69B1-703DC501E12D}"/>
              </a:ext>
            </a:extLst>
          </p:cNvPr>
          <p:cNvCxnSpPr>
            <a:cxnSpLocks/>
          </p:cNvCxnSpPr>
          <p:nvPr/>
        </p:nvCxnSpPr>
        <p:spPr bwMode="auto">
          <a:xfrm>
            <a:off x="5039633" y="2679960"/>
            <a:ext cx="1704545" cy="2853446"/>
          </a:xfrm>
          <a:prstGeom prst="straightConnector1">
            <a:avLst/>
          </a:prstGeom>
          <a:noFill/>
          <a:ln w="381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74042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69A1-9A36-78E8-9E4C-7D5AA6AA2990}"/>
              </a:ext>
            </a:extLst>
          </p:cNvPr>
          <p:cNvSpPr>
            <a:spLocks noGrp="1"/>
          </p:cNvSpPr>
          <p:nvPr>
            <p:ph type="title"/>
          </p:nvPr>
        </p:nvSpPr>
        <p:spPr/>
        <p:txBody>
          <a:bodyPr/>
          <a:lstStyle/>
          <a:p>
            <a:r>
              <a:rPr lang="en-CY" dirty="0"/>
              <a:t>AI/LLMs Everywhere</a:t>
            </a:r>
          </a:p>
        </p:txBody>
      </p:sp>
      <p:grpSp>
        <p:nvGrpSpPr>
          <p:cNvPr id="4" name="Group 3">
            <a:extLst>
              <a:ext uri="{FF2B5EF4-FFF2-40B4-BE49-F238E27FC236}">
                <a16:creationId xmlns:a16="http://schemas.microsoft.com/office/drawing/2014/main" id="{807FCAB2-65AB-761D-FBD1-AA7AAE99DE10}"/>
              </a:ext>
            </a:extLst>
          </p:cNvPr>
          <p:cNvGrpSpPr/>
          <p:nvPr/>
        </p:nvGrpSpPr>
        <p:grpSpPr>
          <a:xfrm>
            <a:off x="1916253" y="4495257"/>
            <a:ext cx="5978521" cy="690436"/>
            <a:chOff x="2104912" y="5215975"/>
            <a:chExt cx="5978521" cy="690436"/>
          </a:xfrm>
        </p:grpSpPr>
        <p:pic>
          <p:nvPicPr>
            <p:cNvPr id="5" name="Picture 4">
              <a:extLst>
                <a:ext uri="{FF2B5EF4-FFF2-40B4-BE49-F238E27FC236}">
                  <a16:creationId xmlns:a16="http://schemas.microsoft.com/office/drawing/2014/main" id="{A0F2EF4D-4542-9B03-F683-EE17BBCADE15}"/>
                </a:ext>
              </a:extLst>
            </p:cNvPr>
            <p:cNvPicPr>
              <a:picLocks noChangeAspect="1"/>
            </p:cNvPicPr>
            <p:nvPr/>
          </p:nvPicPr>
          <p:blipFill>
            <a:blip r:embed="rId2"/>
            <a:stretch>
              <a:fillRect/>
            </a:stretch>
          </p:blipFill>
          <p:spPr>
            <a:xfrm>
              <a:off x="2104912" y="5215975"/>
              <a:ext cx="4128844" cy="690436"/>
            </a:xfrm>
            <a:prstGeom prst="rect">
              <a:avLst/>
            </a:prstGeom>
          </p:spPr>
        </p:pic>
        <p:sp>
          <p:nvSpPr>
            <p:cNvPr id="6" name="TextBox 5">
              <a:extLst>
                <a:ext uri="{FF2B5EF4-FFF2-40B4-BE49-F238E27FC236}">
                  <a16:creationId xmlns:a16="http://schemas.microsoft.com/office/drawing/2014/main" id="{C4CBF848-8A64-2D44-A2EE-5A6BC2135066}"/>
                </a:ext>
              </a:extLst>
            </p:cNvPr>
            <p:cNvSpPr txBox="1"/>
            <p:nvPr/>
          </p:nvSpPr>
          <p:spPr>
            <a:xfrm>
              <a:off x="6217417" y="5419727"/>
              <a:ext cx="1866016" cy="338554"/>
            </a:xfrm>
            <a:prstGeom prst="rect">
              <a:avLst/>
            </a:prstGeom>
            <a:noFill/>
          </p:spPr>
          <p:txBody>
            <a:bodyPr wrap="square" rtlCol="0">
              <a:spAutoFit/>
            </a:bodyPr>
            <a:lstStyle/>
            <a:p>
              <a:r>
                <a:rPr lang="en-CY" sz="1600" b="0" dirty="0">
                  <a:solidFill>
                    <a:schemeClr val="bg2"/>
                  </a:solidFill>
                </a:rPr>
                <a:t>Physical World</a:t>
              </a:r>
            </a:p>
          </p:txBody>
        </p:sp>
      </p:grpSp>
      <p:sp>
        <p:nvSpPr>
          <p:cNvPr id="7" name="Cloud 6">
            <a:extLst>
              <a:ext uri="{FF2B5EF4-FFF2-40B4-BE49-F238E27FC236}">
                <a16:creationId xmlns:a16="http://schemas.microsoft.com/office/drawing/2014/main" id="{F112B174-EFA9-4AA9-8A59-ACAC998C32E8}"/>
              </a:ext>
            </a:extLst>
          </p:cNvPr>
          <p:cNvSpPr/>
          <p:nvPr/>
        </p:nvSpPr>
        <p:spPr bwMode="auto">
          <a:xfrm>
            <a:off x="2095445" y="1772816"/>
            <a:ext cx="3949651" cy="2052229"/>
          </a:xfrm>
          <a:prstGeom prst="cloud">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grpSp>
        <p:nvGrpSpPr>
          <p:cNvPr id="8" name="Group 7">
            <a:extLst>
              <a:ext uri="{FF2B5EF4-FFF2-40B4-BE49-F238E27FC236}">
                <a16:creationId xmlns:a16="http://schemas.microsoft.com/office/drawing/2014/main" id="{FC1F4159-81E2-6E45-68D1-4CD9E43BC4F0}"/>
              </a:ext>
            </a:extLst>
          </p:cNvPr>
          <p:cNvGrpSpPr/>
          <p:nvPr/>
        </p:nvGrpSpPr>
        <p:grpSpPr>
          <a:xfrm>
            <a:off x="349965" y="2008246"/>
            <a:ext cx="373376" cy="1512168"/>
            <a:chOff x="699599" y="3224903"/>
            <a:chExt cx="373376" cy="1512168"/>
          </a:xfrm>
        </p:grpSpPr>
        <p:sp>
          <p:nvSpPr>
            <p:cNvPr id="9" name="Smiley Face 8">
              <a:extLst>
                <a:ext uri="{FF2B5EF4-FFF2-40B4-BE49-F238E27FC236}">
                  <a16:creationId xmlns:a16="http://schemas.microsoft.com/office/drawing/2014/main" id="{F8F84B16-23B7-BF69-7975-1FC81684486F}"/>
                </a:ext>
              </a:extLst>
            </p:cNvPr>
            <p:cNvSpPr/>
            <p:nvPr/>
          </p:nvSpPr>
          <p:spPr bwMode="auto">
            <a:xfrm>
              <a:off x="699599" y="3224903"/>
              <a:ext cx="360040" cy="360040"/>
            </a:xfrm>
            <a:prstGeom prst="smileyFac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0" name="Smiley Face 9">
              <a:extLst>
                <a:ext uri="{FF2B5EF4-FFF2-40B4-BE49-F238E27FC236}">
                  <a16:creationId xmlns:a16="http://schemas.microsoft.com/office/drawing/2014/main" id="{31E57653-F951-1042-24B3-77320A230DE3}"/>
                </a:ext>
              </a:extLst>
            </p:cNvPr>
            <p:cNvSpPr/>
            <p:nvPr/>
          </p:nvSpPr>
          <p:spPr bwMode="auto">
            <a:xfrm>
              <a:off x="712935" y="3794095"/>
              <a:ext cx="360040" cy="360040"/>
            </a:xfrm>
            <a:prstGeom prst="smileyFac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1" name="Smiley Face 10">
              <a:extLst>
                <a:ext uri="{FF2B5EF4-FFF2-40B4-BE49-F238E27FC236}">
                  <a16:creationId xmlns:a16="http://schemas.microsoft.com/office/drawing/2014/main" id="{10DF88F5-29EE-57FA-1CE1-FA45495CDA44}"/>
                </a:ext>
              </a:extLst>
            </p:cNvPr>
            <p:cNvSpPr/>
            <p:nvPr/>
          </p:nvSpPr>
          <p:spPr bwMode="auto">
            <a:xfrm>
              <a:off x="699599" y="4377031"/>
              <a:ext cx="360040" cy="360040"/>
            </a:xfrm>
            <a:prstGeom prst="smileyFac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grpSp>
      <p:grpSp>
        <p:nvGrpSpPr>
          <p:cNvPr id="12" name="Group 11">
            <a:extLst>
              <a:ext uri="{FF2B5EF4-FFF2-40B4-BE49-F238E27FC236}">
                <a16:creationId xmlns:a16="http://schemas.microsoft.com/office/drawing/2014/main" id="{E0D95AB2-418C-8A84-2E57-8B7894DB5470}"/>
              </a:ext>
            </a:extLst>
          </p:cNvPr>
          <p:cNvGrpSpPr/>
          <p:nvPr/>
        </p:nvGrpSpPr>
        <p:grpSpPr>
          <a:xfrm>
            <a:off x="2702008" y="2121464"/>
            <a:ext cx="1260745" cy="1324513"/>
            <a:chOff x="2810021" y="3376397"/>
            <a:chExt cx="1579371" cy="1353615"/>
          </a:xfrm>
        </p:grpSpPr>
        <p:sp>
          <p:nvSpPr>
            <p:cNvPr id="13" name="Rectangle 12">
              <a:extLst>
                <a:ext uri="{FF2B5EF4-FFF2-40B4-BE49-F238E27FC236}">
                  <a16:creationId xmlns:a16="http://schemas.microsoft.com/office/drawing/2014/main" id="{708DA179-13C6-284D-D91B-7DE0FF018633}"/>
                </a:ext>
              </a:extLst>
            </p:cNvPr>
            <p:cNvSpPr/>
            <p:nvPr/>
          </p:nvSpPr>
          <p:spPr bwMode="auto">
            <a:xfrm>
              <a:off x="3266604" y="3412401"/>
              <a:ext cx="144016"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4" name="Rectangle 13">
              <a:extLst>
                <a:ext uri="{FF2B5EF4-FFF2-40B4-BE49-F238E27FC236}">
                  <a16:creationId xmlns:a16="http://schemas.microsoft.com/office/drawing/2014/main" id="{19C5C8BA-20F8-8940-9318-F501076219A3}"/>
                </a:ext>
              </a:extLst>
            </p:cNvPr>
            <p:cNvSpPr/>
            <p:nvPr/>
          </p:nvSpPr>
          <p:spPr bwMode="auto">
            <a:xfrm>
              <a:off x="2840644" y="3549545"/>
              <a:ext cx="144016"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5" name="Rectangle 14">
              <a:extLst>
                <a:ext uri="{FF2B5EF4-FFF2-40B4-BE49-F238E27FC236}">
                  <a16:creationId xmlns:a16="http://schemas.microsoft.com/office/drawing/2014/main" id="{38B4AF78-7305-D5C7-E208-06BD5E89DDA7}"/>
                </a:ext>
              </a:extLst>
            </p:cNvPr>
            <p:cNvSpPr/>
            <p:nvPr/>
          </p:nvSpPr>
          <p:spPr bwMode="auto">
            <a:xfrm>
              <a:off x="3266604" y="3916457"/>
              <a:ext cx="144016"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6" name="Rectangle 15">
              <a:extLst>
                <a:ext uri="{FF2B5EF4-FFF2-40B4-BE49-F238E27FC236}">
                  <a16:creationId xmlns:a16="http://schemas.microsoft.com/office/drawing/2014/main" id="{5EF1F552-5DCB-3E5B-66F6-C7C10D64C571}"/>
                </a:ext>
              </a:extLst>
            </p:cNvPr>
            <p:cNvSpPr/>
            <p:nvPr/>
          </p:nvSpPr>
          <p:spPr bwMode="auto">
            <a:xfrm>
              <a:off x="3698652" y="4204489"/>
              <a:ext cx="144016"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dirty="0">
                <a:ln>
                  <a:noFill/>
                </a:ln>
                <a:solidFill>
                  <a:schemeClr val="tx2"/>
                </a:solidFill>
                <a:effectLst/>
                <a:latin typeface="Arial" charset="0"/>
              </a:endParaRPr>
            </a:p>
          </p:txBody>
        </p:sp>
        <p:sp>
          <p:nvSpPr>
            <p:cNvPr id="17" name="Rectangle 16">
              <a:extLst>
                <a:ext uri="{FF2B5EF4-FFF2-40B4-BE49-F238E27FC236}">
                  <a16:creationId xmlns:a16="http://schemas.microsoft.com/office/drawing/2014/main" id="{0A9DADC6-4E60-AA0A-887C-7657D55214E5}"/>
                </a:ext>
              </a:extLst>
            </p:cNvPr>
            <p:cNvSpPr/>
            <p:nvPr/>
          </p:nvSpPr>
          <p:spPr bwMode="auto">
            <a:xfrm>
              <a:off x="3626644" y="3628425"/>
              <a:ext cx="144016"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8" name="Rectangle 17">
              <a:extLst>
                <a:ext uri="{FF2B5EF4-FFF2-40B4-BE49-F238E27FC236}">
                  <a16:creationId xmlns:a16="http://schemas.microsoft.com/office/drawing/2014/main" id="{E7E519B6-177F-BDA8-F9F8-51B7177C71E0}"/>
                </a:ext>
              </a:extLst>
            </p:cNvPr>
            <p:cNvSpPr/>
            <p:nvPr/>
          </p:nvSpPr>
          <p:spPr bwMode="auto">
            <a:xfrm>
              <a:off x="2810021" y="3977232"/>
              <a:ext cx="144016"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9" name="Rectangle 18">
              <a:extLst>
                <a:ext uri="{FF2B5EF4-FFF2-40B4-BE49-F238E27FC236}">
                  <a16:creationId xmlns:a16="http://schemas.microsoft.com/office/drawing/2014/main" id="{4A1552A3-B2EE-4FF4-2FDD-52AADFB58F85}"/>
                </a:ext>
              </a:extLst>
            </p:cNvPr>
            <p:cNvSpPr/>
            <p:nvPr/>
          </p:nvSpPr>
          <p:spPr bwMode="auto">
            <a:xfrm>
              <a:off x="3993108" y="3376397"/>
              <a:ext cx="144016"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20" name="Rectangle 19">
              <a:extLst>
                <a:ext uri="{FF2B5EF4-FFF2-40B4-BE49-F238E27FC236}">
                  <a16:creationId xmlns:a16="http://schemas.microsoft.com/office/drawing/2014/main" id="{289EA7A7-031E-C062-0C33-6969378B2839}"/>
                </a:ext>
              </a:extLst>
            </p:cNvPr>
            <p:cNvSpPr/>
            <p:nvPr/>
          </p:nvSpPr>
          <p:spPr bwMode="auto">
            <a:xfrm>
              <a:off x="3993108" y="3952461"/>
              <a:ext cx="144016"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cxnSp>
          <p:nvCxnSpPr>
            <p:cNvPr id="21" name="Straight Connector 20">
              <a:extLst>
                <a:ext uri="{FF2B5EF4-FFF2-40B4-BE49-F238E27FC236}">
                  <a16:creationId xmlns:a16="http://schemas.microsoft.com/office/drawing/2014/main" id="{CB1C9EBD-4D4B-C685-FA00-4737E9E599CA}"/>
                </a:ext>
              </a:extLst>
            </p:cNvPr>
            <p:cNvCxnSpPr>
              <a:stCxn id="14" idx="3"/>
              <a:endCxn id="13" idx="0"/>
            </p:cNvCxnSpPr>
            <p:nvPr/>
          </p:nvCxnSpPr>
          <p:spPr bwMode="auto">
            <a:xfrm flipV="1">
              <a:off x="2984660" y="3412401"/>
              <a:ext cx="353952" cy="209152"/>
            </a:xfrm>
            <a:prstGeom prst="line">
              <a:avLst/>
            </a:prstGeom>
            <a:noFill/>
            <a:ln w="38100"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479E13CF-A734-FE41-5103-6FAF90750D91}"/>
                </a:ext>
              </a:extLst>
            </p:cNvPr>
            <p:cNvCxnSpPr>
              <a:cxnSpLocks/>
              <a:stCxn id="18" idx="2"/>
              <a:endCxn id="13" idx="3"/>
            </p:cNvCxnSpPr>
            <p:nvPr/>
          </p:nvCxnSpPr>
          <p:spPr bwMode="auto">
            <a:xfrm flipV="1">
              <a:off x="2882029" y="3484409"/>
              <a:ext cx="528591" cy="636839"/>
            </a:xfrm>
            <a:prstGeom prst="line">
              <a:avLst/>
            </a:prstGeom>
            <a:noFill/>
            <a:ln w="38100" cap="flat" cmpd="sng" algn="ctr">
              <a:solidFill>
                <a:schemeClr val="tx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18A2FD66-FEF0-E26F-5349-072311874E3C}"/>
                </a:ext>
              </a:extLst>
            </p:cNvPr>
            <p:cNvCxnSpPr>
              <a:cxnSpLocks/>
              <a:stCxn id="13" idx="1"/>
              <a:endCxn id="17" idx="0"/>
            </p:cNvCxnSpPr>
            <p:nvPr/>
          </p:nvCxnSpPr>
          <p:spPr bwMode="auto">
            <a:xfrm>
              <a:off x="3266604" y="3484409"/>
              <a:ext cx="432048" cy="144016"/>
            </a:xfrm>
            <a:prstGeom prst="line">
              <a:avLst/>
            </a:prstGeom>
            <a:noFill/>
            <a:ln w="38100" cap="flat" cmpd="sng" algn="ctr">
              <a:solidFill>
                <a:schemeClr val="tx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01DE1F70-88C4-AFC5-92C3-042D936D33C1}"/>
                </a:ext>
              </a:extLst>
            </p:cNvPr>
            <p:cNvCxnSpPr>
              <a:cxnSpLocks/>
              <a:stCxn id="19" idx="1"/>
              <a:endCxn id="17" idx="3"/>
            </p:cNvCxnSpPr>
            <p:nvPr/>
          </p:nvCxnSpPr>
          <p:spPr bwMode="auto">
            <a:xfrm flipH="1">
              <a:off x="3770660" y="3448405"/>
              <a:ext cx="222448" cy="252028"/>
            </a:xfrm>
            <a:prstGeom prst="line">
              <a:avLst/>
            </a:prstGeom>
            <a:noFill/>
            <a:ln w="38100" cap="flat" cmpd="sng" algn="ctr">
              <a:solidFill>
                <a:schemeClr val="tx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9953AE07-07AA-1616-02FA-4CFFB9C0D939}"/>
                </a:ext>
              </a:extLst>
            </p:cNvPr>
            <p:cNvCxnSpPr>
              <a:cxnSpLocks/>
              <a:stCxn id="15" idx="2"/>
              <a:endCxn id="17" idx="1"/>
            </p:cNvCxnSpPr>
            <p:nvPr/>
          </p:nvCxnSpPr>
          <p:spPr bwMode="auto">
            <a:xfrm flipV="1">
              <a:off x="3338612" y="3700433"/>
              <a:ext cx="288032" cy="360040"/>
            </a:xfrm>
            <a:prstGeom prst="line">
              <a:avLst/>
            </a:prstGeom>
            <a:noFill/>
            <a:ln w="38100" cap="flat" cmpd="sng" algn="ctr">
              <a:solidFill>
                <a:schemeClr val="tx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FE1324F7-3E15-FFF1-FC9D-DD4E9B5CDD53}"/>
                </a:ext>
              </a:extLst>
            </p:cNvPr>
            <p:cNvCxnSpPr>
              <a:cxnSpLocks/>
              <a:stCxn id="17" idx="3"/>
              <a:endCxn id="20" idx="2"/>
            </p:cNvCxnSpPr>
            <p:nvPr/>
          </p:nvCxnSpPr>
          <p:spPr bwMode="auto">
            <a:xfrm>
              <a:off x="3770660" y="3700433"/>
              <a:ext cx="294456" cy="396044"/>
            </a:xfrm>
            <a:prstGeom prst="line">
              <a:avLst/>
            </a:prstGeom>
            <a:noFill/>
            <a:ln w="38100" cap="flat" cmpd="sng" algn="ctr">
              <a:solidFill>
                <a:schemeClr val="tx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F5DAF097-82E8-B4A3-4638-C81A67241E20}"/>
                </a:ext>
              </a:extLst>
            </p:cNvPr>
            <p:cNvCxnSpPr>
              <a:cxnSpLocks/>
              <a:stCxn id="20" idx="1"/>
              <a:endCxn id="16" idx="0"/>
            </p:cNvCxnSpPr>
            <p:nvPr/>
          </p:nvCxnSpPr>
          <p:spPr bwMode="auto">
            <a:xfrm flipH="1">
              <a:off x="3770660" y="4024469"/>
              <a:ext cx="222448" cy="180020"/>
            </a:xfrm>
            <a:prstGeom prst="line">
              <a:avLst/>
            </a:prstGeom>
            <a:noFill/>
            <a:ln w="38100" cap="flat" cmpd="sng" algn="ctr">
              <a:solidFill>
                <a:schemeClr val="tx1"/>
              </a:solidFill>
              <a:prstDash val="solid"/>
              <a:round/>
              <a:headEnd type="none" w="med" len="med"/>
              <a:tailEnd type="none" w="med" len="med"/>
            </a:ln>
            <a:effectLst/>
          </p:spPr>
        </p:cxnSp>
        <p:sp>
          <p:nvSpPr>
            <p:cNvPr id="28" name="TextBox 27">
              <a:extLst>
                <a:ext uri="{FF2B5EF4-FFF2-40B4-BE49-F238E27FC236}">
                  <a16:creationId xmlns:a16="http://schemas.microsoft.com/office/drawing/2014/main" id="{66D1694D-ACA5-3654-40E3-530766D9A3F6}"/>
                </a:ext>
              </a:extLst>
            </p:cNvPr>
            <p:cNvSpPr txBox="1"/>
            <p:nvPr/>
          </p:nvSpPr>
          <p:spPr>
            <a:xfrm>
              <a:off x="2920535" y="4384019"/>
              <a:ext cx="1468857" cy="345993"/>
            </a:xfrm>
            <a:prstGeom prst="rect">
              <a:avLst/>
            </a:prstGeom>
            <a:noFill/>
          </p:spPr>
          <p:txBody>
            <a:bodyPr wrap="square" rtlCol="0">
              <a:spAutoFit/>
            </a:bodyPr>
            <a:lstStyle/>
            <a:p>
              <a:r>
                <a:rPr lang="en-CY" sz="1600" dirty="0"/>
                <a:t>Networks</a:t>
              </a:r>
            </a:p>
          </p:txBody>
        </p:sp>
        <p:cxnSp>
          <p:nvCxnSpPr>
            <p:cNvPr id="29" name="Straight Connector 28">
              <a:extLst>
                <a:ext uri="{FF2B5EF4-FFF2-40B4-BE49-F238E27FC236}">
                  <a16:creationId xmlns:a16="http://schemas.microsoft.com/office/drawing/2014/main" id="{A290129A-D8CE-C99B-D748-8F40DCB9BD63}"/>
                </a:ext>
              </a:extLst>
            </p:cNvPr>
            <p:cNvCxnSpPr>
              <a:cxnSpLocks/>
              <a:stCxn id="15" idx="1"/>
              <a:endCxn id="16" idx="0"/>
            </p:cNvCxnSpPr>
            <p:nvPr/>
          </p:nvCxnSpPr>
          <p:spPr bwMode="auto">
            <a:xfrm>
              <a:off x="3266604" y="3988465"/>
              <a:ext cx="504057" cy="216024"/>
            </a:xfrm>
            <a:prstGeom prst="line">
              <a:avLst/>
            </a:prstGeom>
            <a:noFill/>
            <a:ln w="38100" cap="flat" cmpd="sng" algn="ctr">
              <a:solidFill>
                <a:schemeClr val="tx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904B9795-523A-2764-E996-E05DA1FAAB85}"/>
                </a:ext>
              </a:extLst>
            </p:cNvPr>
            <p:cNvCxnSpPr>
              <a:cxnSpLocks/>
              <a:stCxn id="18" idx="0"/>
              <a:endCxn id="14" idx="0"/>
            </p:cNvCxnSpPr>
            <p:nvPr/>
          </p:nvCxnSpPr>
          <p:spPr bwMode="auto">
            <a:xfrm flipV="1">
              <a:off x="2882029" y="3549545"/>
              <a:ext cx="30623" cy="427687"/>
            </a:xfrm>
            <a:prstGeom prst="line">
              <a:avLst/>
            </a:prstGeom>
            <a:noFill/>
            <a:ln w="38100" cap="flat" cmpd="sng" algn="ctr">
              <a:solidFill>
                <a:schemeClr val="tx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AB3B0F03-44CE-8249-D970-84E89C1D1363}"/>
                </a:ext>
              </a:extLst>
            </p:cNvPr>
            <p:cNvCxnSpPr>
              <a:cxnSpLocks/>
              <a:stCxn id="15" idx="1"/>
              <a:endCxn id="18" idx="2"/>
            </p:cNvCxnSpPr>
            <p:nvPr/>
          </p:nvCxnSpPr>
          <p:spPr bwMode="auto">
            <a:xfrm flipH="1">
              <a:off x="2882029" y="3988465"/>
              <a:ext cx="384575" cy="132783"/>
            </a:xfrm>
            <a:prstGeom prst="line">
              <a:avLst/>
            </a:prstGeom>
            <a:noFill/>
            <a:ln w="38100" cap="flat" cmpd="sng" algn="ctr">
              <a:solidFill>
                <a:schemeClr val="tx1"/>
              </a:solidFill>
              <a:prstDash val="solid"/>
              <a:round/>
              <a:headEnd type="none" w="med" len="med"/>
              <a:tailEnd type="none" w="med" len="med"/>
            </a:ln>
            <a:effectLst/>
          </p:spPr>
        </p:cxnSp>
      </p:grpSp>
      <p:grpSp>
        <p:nvGrpSpPr>
          <p:cNvPr id="32" name="Group 31">
            <a:extLst>
              <a:ext uri="{FF2B5EF4-FFF2-40B4-BE49-F238E27FC236}">
                <a16:creationId xmlns:a16="http://schemas.microsoft.com/office/drawing/2014/main" id="{2DC7AEFB-10B9-BA34-5296-A7A1DA7FC760}"/>
              </a:ext>
            </a:extLst>
          </p:cNvPr>
          <p:cNvGrpSpPr/>
          <p:nvPr/>
        </p:nvGrpSpPr>
        <p:grpSpPr>
          <a:xfrm>
            <a:off x="7243568" y="1966528"/>
            <a:ext cx="1474684" cy="1479449"/>
            <a:chOff x="7327077" y="3133663"/>
            <a:chExt cx="1474684" cy="1479449"/>
          </a:xfrm>
        </p:grpSpPr>
        <p:pic>
          <p:nvPicPr>
            <p:cNvPr id="33" name="Picture 4" descr="Hacker vector concept unknown man ...">
              <a:extLst>
                <a:ext uri="{FF2B5EF4-FFF2-40B4-BE49-F238E27FC236}">
                  <a16:creationId xmlns:a16="http://schemas.microsoft.com/office/drawing/2014/main" id="{4F1784CF-1F9E-2553-95CA-4F0DC8D66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7077" y="3133663"/>
              <a:ext cx="1474684" cy="1404156"/>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77B5B001-9254-069C-38D9-FF545F40181E}"/>
                </a:ext>
              </a:extLst>
            </p:cNvPr>
            <p:cNvSpPr txBox="1"/>
            <p:nvPr/>
          </p:nvSpPr>
          <p:spPr>
            <a:xfrm>
              <a:off x="7591812" y="4274558"/>
              <a:ext cx="1003584" cy="338554"/>
            </a:xfrm>
            <a:prstGeom prst="rect">
              <a:avLst/>
            </a:prstGeom>
            <a:noFill/>
          </p:spPr>
          <p:txBody>
            <a:bodyPr wrap="square" rtlCol="0">
              <a:spAutoFit/>
            </a:bodyPr>
            <a:lstStyle/>
            <a:p>
              <a:pPr algn="ctr"/>
              <a:r>
                <a:rPr lang="en-CY" sz="1600" dirty="0"/>
                <a:t>Attacker</a:t>
              </a:r>
            </a:p>
          </p:txBody>
        </p:sp>
      </p:grpSp>
      <p:sp>
        <p:nvSpPr>
          <p:cNvPr id="35" name="TextBox 34">
            <a:extLst>
              <a:ext uri="{FF2B5EF4-FFF2-40B4-BE49-F238E27FC236}">
                <a16:creationId xmlns:a16="http://schemas.microsoft.com/office/drawing/2014/main" id="{55A24F9E-5AD0-61CC-7AF6-D38EFDB418B4}"/>
              </a:ext>
            </a:extLst>
          </p:cNvPr>
          <p:cNvSpPr txBox="1"/>
          <p:nvPr/>
        </p:nvSpPr>
        <p:spPr>
          <a:xfrm>
            <a:off x="5348814" y="3558692"/>
            <a:ext cx="1866016" cy="338554"/>
          </a:xfrm>
          <a:prstGeom prst="rect">
            <a:avLst/>
          </a:prstGeom>
          <a:noFill/>
        </p:spPr>
        <p:txBody>
          <a:bodyPr wrap="square" rtlCol="0">
            <a:spAutoFit/>
          </a:bodyPr>
          <a:lstStyle/>
          <a:p>
            <a:r>
              <a:rPr lang="en-CY" sz="1600" b="0" dirty="0">
                <a:solidFill>
                  <a:schemeClr val="bg2"/>
                </a:solidFill>
              </a:rPr>
              <a:t>Digital World</a:t>
            </a:r>
          </a:p>
        </p:txBody>
      </p:sp>
      <p:grpSp>
        <p:nvGrpSpPr>
          <p:cNvPr id="36" name="Group 35">
            <a:extLst>
              <a:ext uri="{FF2B5EF4-FFF2-40B4-BE49-F238E27FC236}">
                <a16:creationId xmlns:a16="http://schemas.microsoft.com/office/drawing/2014/main" id="{A4717A1D-9CB4-1A65-4850-4FD5659923A1}"/>
              </a:ext>
            </a:extLst>
          </p:cNvPr>
          <p:cNvGrpSpPr/>
          <p:nvPr/>
        </p:nvGrpSpPr>
        <p:grpSpPr>
          <a:xfrm>
            <a:off x="4217680" y="2073912"/>
            <a:ext cx="1612274" cy="1435759"/>
            <a:chOff x="3089013" y="2856313"/>
            <a:chExt cx="1612274" cy="1567613"/>
          </a:xfrm>
        </p:grpSpPr>
        <p:sp>
          <p:nvSpPr>
            <p:cNvPr id="37" name="Rectangle 36">
              <a:extLst>
                <a:ext uri="{FF2B5EF4-FFF2-40B4-BE49-F238E27FC236}">
                  <a16:creationId xmlns:a16="http://schemas.microsoft.com/office/drawing/2014/main" id="{604A7A21-F916-E234-C55B-FBEEB85E9776}"/>
                </a:ext>
              </a:extLst>
            </p:cNvPr>
            <p:cNvSpPr/>
            <p:nvPr/>
          </p:nvSpPr>
          <p:spPr bwMode="auto">
            <a:xfrm>
              <a:off x="3089013" y="2856313"/>
              <a:ext cx="1438641" cy="1236349"/>
            </a:xfrm>
            <a:prstGeom prst="rect">
              <a:avLst/>
            </a:prstGeom>
            <a:solidFill>
              <a:schemeClr val="bg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highlight>
                  <a:srgbClr val="FFFFFF"/>
                </a:highlight>
                <a:latin typeface="Arial" charset="0"/>
              </a:endParaRPr>
            </a:p>
          </p:txBody>
        </p:sp>
        <p:sp>
          <p:nvSpPr>
            <p:cNvPr id="38" name="Can 37">
              <a:extLst>
                <a:ext uri="{FF2B5EF4-FFF2-40B4-BE49-F238E27FC236}">
                  <a16:creationId xmlns:a16="http://schemas.microsoft.com/office/drawing/2014/main" id="{9E578A70-5A99-69C8-E229-313B54CA6640}"/>
                </a:ext>
              </a:extLst>
            </p:cNvPr>
            <p:cNvSpPr/>
            <p:nvPr/>
          </p:nvSpPr>
          <p:spPr bwMode="auto">
            <a:xfrm>
              <a:off x="3305651" y="3504386"/>
              <a:ext cx="522765" cy="504056"/>
            </a:xfrm>
            <a:prstGeom prst="can">
              <a:avLst>
                <a:gd name="adj" fmla="val 31157"/>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highlight>
                  <a:srgbClr val="FFFFFF"/>
                </a:highlight>
                <a:latin typeface="Arial" charset="0"/>
              </a:endParaRPr>
            </a:p>
          </p:txBody>
        </p:sp>
        <p:sp>
          <p:nvSpPr>
            <p:cNvPr id="39" name="Lightning Bolt 38">
              <a:extLst>
                <a:ext uri="{FF2B5EF4-FFF2-40B4-BE49-F238E27FC236}">
                  <a16:creationId xmlns:a16="http://schemas.microsoft.com/office/drawing/2014/main" id="{F6D65934-6BA8-48A2-BC6D-0E30C1E9CCE7}"/>
                </a:ext>
              </a:extLst>
            </p:cNvPr>
            <p:cNvSpPr/>
            <p:nvPr/>
          </p:nvSpPr>
          <p:spPr bwMode="auto">
            <a:xfrm>
              <a:off x="3295026" y="3137086"/>
              <a:ext cx="363102" cy="252028"/>
            </a:xfrm>
            <a:prstGeom prst="lightningBolt">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highlight>
                  <a:srgbClr val="FFFFFF"/>
                </a:highlight>
                <a:latin typeface="Arial" charset="0"/>
              </a:endParaRPr>
            </a:p>
          </p:txBody>
        </p:sp>
        <p:sp>
          <p:nvSpPr>
            <p:cNvPr id="40" name="TextBox 39">
              <a:extLst>
                <a:ext uri="{FF2B5EF4-FFF2-40B4-BE49-F238E27FC236}">
                  <a16:creationId xmlns:a16="http://schemas.microsoft.com/office/drawing/2014/main" id="{2668A288-931A-0C3B-E10A-DEAA05BAB1EC}"/>
                </a:ext>
              </a:extLst>
            </p:cNvPr>
            <p:cNvSpPr txBox="1"/>
            <p:nvPr/>
          </p:nvSpPr>
          <p:spPr>
            <a:xfrm>
              <a:off x="3328150" y="4054281"/>
              <a:ext cx="1095163" cy="369645"/>
            </a:xfrm>
            <a:prstGeom prst="rect">
              <a:avLst/>
            </a:prstGeom>
            <a:noFill/>
          </p:spPr>
          <p:txBody>
            <a:bodyPr wrap="square" rtlCol="0">
              <a:spAutoFit/>
            </a:bodyPr>
            <a:lstStyle/>
            <a:p>
              <a:r>
                <a:rPr lang="en-CY" sz="1600" dirty="0">
                  <a:highlight>
                    <a:srgbClr val="FFFFFF"/>
                  </a:highlight>
                </a:rPr>
                <a:t>Systems</a:t>
              </a:r>
            </a:p>
          </p:txBody>
        </p:sp>
        <p:sp>
          <p:nvSpPr>
            <p:cNvPr id="41" name="TextBox 40">
              <a:extLst>
                <a:ext uri="{FF2B5EF4-FFF2-40B4-BE49-F238E27FC236}">
                  <a16:creationId xmlns:a16="http://schemas.microsoft.com/office/drawing/2014/main" id="{5267E03D-7AEF-B8F1-58F4-3C4C920B8284}"/>
                </a:ext>
              </a:extLst>
            </p:cNvPr>
            <p:cNvSpPr txBox="1"/>
            <p:nvPr/>
          </p:nvSpPr>
          <p:spPr>
            <a:xfrm>
              <a:off x="3771032" y="3568644"/>
              <a:ext cx="930255" cy="369645"/>
            </a:xfrm>
            <a:prstGeom prst="rect">
              <a:avLst/>
            </a:prstGeom>
            <a:noFill/>
          </p:spPr>
          <p:txBody>
            <a:bodyPr wrap="square" rtlCol="0">
              <a:spAutoFit/>
            </a:bodyPr>
            <a:lstStyle/>
            <a:p>
              <a:r>
                <a:rPr lang="en-CY" sz="1600" b="0" dirty="0">
                  <a:solidFill>
                    <a:schemeClr val="bg2"/>
                  </a:solidFill>
                  <a:highlight>
                    <a:srgbClr val="FFFFFF"/>
                  </a:highlight>
                </a:rPr>
                <a:t>Data</a:t>
              </a:r>
            </a:p>
          </p:txBody>
        </p:sp>
        <p:sp>
          <p:nvSpPr>
            <p:cNvPr id="42" name="TextBox 41">
              <a:extLst>
                <a:ext uri="{FF2B5EF4-FFF2-40B4-BE49-F238E27FC236}">
                  <a16:creationId xmlns:a16="http://schemas.microsoft.com/office/drawing/2014/main" id="{1A630C64-09A7-8084-0E0A-94E34A5A92B7}"/>
                </a:ext>
              </a:extLst>
            </p:cNvPr>
            <p:cNvSpPr txBox="1"/>
            <p:nvPr/>
          </p:nvSpPr>
          <p:spPr>
            <a:xfrm>
              <a:off x="3623240" y="3071296"/>
              <a:ext cx="1003584" cy="369645"/>
            </a:xfrm>
            <a:prstGeom prst="rect">
              <a:avLst/>
            </a:prstGeom>
            <a:noFill/>
          </p:spPr>
          <p:txBody>
            <a:bodyPr wrap="square" rtlCol="0">
              <a:spAutoFit/>
            </a:bodyPr>
            <a:lstStyle/>
            <a:p>
              <a:r>
                <a:rPr lang="en-CY" sz="1600" b="0" dirty="0">
                  <a:solidFill>
                    <a:schemeClr val="bg2"/>
                  </a:solidFill>
                  <a:highlight>
                    <a:srgbClr val="FFFFFF"/>
                  </a:highlight>
                </a:rPr>
                <a:t>Program</a:t>
              </a:r>
            </a:p>
          </p:txBody>
        </p:sp>
      </p:grpSp>
      <p:grpSp>
        <p:nvGrpSpPr>
          <p:cNvPr id="43" name="Group 42">
            <a:extLst>
              <a:ext uri="{FF2B5EF4-FFF2-40B4-BE49-F238E27FC236}">
                <a16:creationId xmlns:a16="http://schemas.microsoft.com/office/drawing/2014/main" id="{3D91B7F7-C0F1-A05C-0EAB-87F5AC9B3BC3}"/>
              </a:ext>
            </a:extLst>
          </p:cNvPr>
          <p:cNvGrpSpPr/>
          <p:nvPr/>
        </p:nvGrpSpPr>
        <p:grpSpPr>
          <a:xfrm>
            <a:off x="4863823" y="3796453"/>
            <a:ext cx="1309177" cy="675959"/>
            <a:chOff x="4930111" y="5013110"/>
            <a:chExt cx="1309177" cy="675959"/>
          </a:xfrm>
        </p:grpSpPr>
        <p:sp>
          <p:nvSpPr>
            <p:cNvPr id="44" name="Down Arrow 43">
              <a:extLst>
                <a:ext uri="{FF2B5EF4-FFF2-40B4-BE49-F238E27FC236}">
                  <a16:creationId xmlns:a16="http://schemas.microsoft.com/office/drawing/2014/main" id="{8E86335D-DEEC-A57D-615E-C7542BD48E93}"/>
                </a:ext>
              </a:extLst>
            </p:cNvPr>
            <p:cNvSpPr/>
            <p:nvPr/>
          </p:nvSpPr>
          <p:spPr bwMode="auto">
            <a:xfrm>
              <a:off x="4930111" y="5013110"/>
              <a:ext cx="210976" cy="675959"/>
            </a:xfrm>
            <a:prstGeom prst="downArrow">
              <a:avLst/>
            </a:prstGeom>
            <a:no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45" name="TextBox 44">
              <a:extLst>
                <a:ext uri="{FF2B5EF4-FFF2-40B4-BE49-F238E27FC236}">
                  <a16:creationId xmlns:a16="http://schemas.microsoft.com/office/drawing/2014/main" id="{1A54CC29-7C25-6363-44D7-0634BB6867A1}"/>
                </a:ext>
              </a:extLst>
            </p:cNvPr>
            <p:cNvSpPr txBox="1"/>
            <p:nvPr/>
          </p:nvSpPr>
          <p:spPr>
            <a:xfrm>
              <a:off x="5066762" y="5173521"/>
              <a:ext cx="1172526" cy="338554"/>
            </a:xfrm>
            <a:prstGeom prst="rect">
              <a:avLst/>
            </a:prstGeom>
            <a:noFill/>
          </p:spPr>
          <p:txBody>
            <a:bodyPr wrap="square" rtlCol="0">
              <a:spAutoFit/>
            </a:bodyPr>
            <a:lstStyle/>
            <a:p>
              <a:r>
                <a:rPr lang="en-CY" sz="1600" b="0" dirty="0">
                  <a:solidFill>
                    <a:schemeClr val="bg2"/>
                  </a:solidFill>
                </a:rPr>
                <a:t>actuate</a:t>
              </a:r>
            </a:p>
          </p:txBody>
        </p:sp>
      </p:grpSp>
      <p:grpSp>
        <p:nvGrpSpPr>
          <p:cNvPr id="46" name="Group 45">
            <a:extLst>
              <a:ext uri="{FF2B5EF4-FFF2-40B4-BE49-F238E27FC236}">
                <a16:creationId xmlns:a16="http://schemas.microsoft.com/office/drawing/2014/main" id="{0043872D-E979-0182-71AF-92F126ADD019}"/>
              </a:ext>
            </a:extLst>
          </p:cNvPr>
          <p:cNvGrpSpPr/>
          <p:nvPr/>
        </p:nvGrpSpPr>
        <p:grpSpPr>
          <a:xfrm>
            <a:off x="2230674" y="3768425"/>
            <a:ext cx="1172526" cy="675959"/>
            <a:chOff x="2296962" y="4985082"/>
            <a:chExt cx="1172526" cy="675959"/>
          </a:xfrm>
        </p:grpSpPr>
        <p:sp>
          <p:nvSpPr>
            <p:cNvPr id="47" name="Down Arrow 46">
              <a:extLst>
                <a:ext uri="{FF2B5EF4-FFF2-40B4-BE49-F238E27FC236}">
                  <a16:creationId xmlns:a16="http://schemas.microsoft.com/office/drawing/2014/main" id="{7735ABD1-46BA-D0CA-2220-B2E896DE6454}"/>
                </a:ext>
              </a:extLst>
            </p:cNvPr>
            <p:cNvSpPr/>
            <p:nvPr/>
          </p:nvSpPr>
          <p:spPr bwMode="auto">
            <a:xfrm rot="10800000">
              <a:off x="2943487" y="4985082"/>
              <a:ext cx="210976" cy="675959"/>
            </a:xfrm>
            <a:prstGeom prst="downArrow">
              <a:avLst/>
            </a:prstGeom>
            <a:no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dirty="0">
                <a:ln>
                  <a:noFill/>
                </a:ln>
                <a:solidFill>
                  <a:schemeClr val="tx2"/>
                </a:solidFill>
                <a:effectLst/>
                <a:latin typeface="Arial" charset="0"/>
              </a:endParaRPr>
            </a:p>
          </p:txBody>
        </p:sp>
        <p:sp>
          <p:nvSpPr>
            <p:cNvPr id="48" name="TextBox 47">
              <a:extLst>
                <a:ext uri="{FF2B5EF4-FFF2-40B4-BE49-F238E27FC236}">
                  <a16:creationId xmlns:a16="http://schemas.microsoft.com/office/drawing/2014/main" id="{90C71130-13AC-CC94-25C6-170BDB4EEFCF}"/>
                </a:ext>
              </a:extLst>
            </p:cNvPr>
            <p:cNvSpPr txBox="1"/>
            <p:nvPr/>
          </p:nvSpPr>
          <p:spPr>
            <a:xfrm>
              <a:off x="2296962" y="5178647"/>
              <a:ext cx="1172526" cy="338554"/>
            </a:xfrm>
            <a:prstGeom prst="rect">
              <a:avLst/>
            </a:prstGeom>
            <a:noFill/>
          </p:spPr>
          <p:txBody>
            <a:bodyPr wrap="square" rtlCol="0">
              <a:spAutoFit/>
            </a:bodyPr>
            <a:lstStyle/>
            <a:p>
              <a:r>
                <a:rPr lang="en-CY" sz="1600" b="0" dirty="0">
                  <a:solidFill>
                    <a:schemeClr val="bg2"/>
                  </a:solidFill>
                </a:rPr>
                <a:t>sense</a:t>
              </a:r>
            </a:p>
          </p:txBody>
        </p:sp>
      </p:grpSp>
      <p:sp>
        <p:nvSpPr>
          <p:cNvPr id="49" name="TextBox 48">
            <a:extLst>
              <a:ext uri="{FF2B5EF4-FFF2-40B4-BE49-F238E27FC236}">
                <a16:creationId xmlns:a16="http://schemas.microsoft.com/office/drawing/2014/main" id="{5F2B2548-FE51-BC6B-9ECB-2CCF854472C8}"/>
              </a:ext>
            </a:extLst>
          </p:cNvPr>
          <p:cNvSpPr txBox="1"/>
          <p:nvPr/>
        </p:nvSpPr>
        <p:spPr>
          <a:xfrm>
            <a:off x="3324" y="3599148"/>
            <a:ext cx="1003584" cy="338554"/>
          </a:xfrm>
          <a:prstGeom prst="rect">
            <a:avLst/>
          </a:prstGeom>
          <a:noFill/>
        </p:spPr>
        <p:txBody>
          <a:bodyPr wrap="square" rtlCol="0">
            <a:spAutoFit/>
          </a:bodyPr>
          <a:lstStyle/>
          <a:p>
            <a:pPr algn="ctr"/>
            <a:r>
              <a:rPr lang="en-CY" sz="1600" dirty="0"/>
              <a:t>Users</a:t>
            </a:r>
          </a:p>
        </p:txBody>
      </p:sp>
      <p:sp>
        <p:nvSpPr>
          <p:cNvPr id="50" name="TextBox 49">
            <a:extLst>
              <a:ext uri="{FF2B5EF4-FFF2-40B4-BE49-F238E27FC236}">
                <a16:creationId xmlns:a16="http://schemas.microsoft.com/office/drawing/2014/main" id="{31C73A23-0D1C-1464-1E55-B82C50FCE332}"/>
              </a:ext>
            </a:extLst>
          </p:cNvPr>
          <p:cNvSpPr txBox="1"/>
          <p:nvPr/>
        </p:nvSpPr>
        <p:spPr>
          <a:xfrm>
            <a:off x="6438376" y="2113347"/>
            <a:ext cx="1003584" cy="584775"/>
          </a:xfrm>
          <a:prstGeom prst="rect">
            <a:avLst/>
          </a:prstGeom>
          <a:noFill/>
        </p:spPr>
        <p:txBody>
          <a:bodyPr wrap="square" rtlCol="0">
            <a:spAutoFit/>
          </a:bodyPr>
          <a:lstStyle/>
          <a:p>
            <a:pPr algn="ctr"/>
            <a:r>
              <a:rPr lang="en-CY" sz="1600" b="0" dirty="0"/>
              <a:t>Digital Attacks</a:t>
            </a:r>
          </a:p>
        </p:txBody>
      </p:sp>
      <p:sp>
        <p:nvSpPr>
          <p:cNvPr id="51" name="Down Arrow 50">
            <a:extLst>
              <a:ext uri="{FF2B5EF4-FFF2-40B4-BE49-F238E27FC236}">
                <a16:creationId xmlns:a16="http://schemas.microsoft.com/office/drawing/2014/main" id="{2F9FD953-539D-2F9B-843C-6C85705C1955}"/>
              </a:ext>
            </a:extLst>
          </p:cNvPr>
          <p:cNvSpPr/>
          <p:nvPr/>
        </p:nvSpPr>
        <p:spPr bwMode="auto">
          <a:xfrm rot="5400000">
            <a:off x="6829942" y="2223514"/>
            <a:ext cx="216730" cy="1139989"/>
          </a:xfrm>
          <a:prstGeom prst="downArrow">
            <a:avLst/>
          </a:prstGeom>
          <a:no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dirty="0">
              <a:ln>
                <a:noFill/>
              </a:ln>
              <a:solidFill>
                <a:schemeClr val="tx2"/>
              </a:solidFill>
              <a:effectLst/>
              <a:highlight>
                <a:srgbClr val="C0C0C0"/>
              </a:highlight>
              <a:latin typeface="Arial" charset="0"/>
            </a:endParaRPr>
          </a:p>
        </p:txBody>
      </p:sp>
      <p:sp>
        <p:nvSpPr>
          <p:cNvPr id="52" name="TextBox 51">
            <a:extLst>
              <a:ext uri="{FF2B5EF4-FFF2-40B4-BE49-F238E27FC236}">
                <a16:creationId xmlns:a16="http://schemas.microsoft.com/office/drawing/2014/main" id="{5123CCE3-5B33-646F-777C-3C70CBF0BCB2}"/>
              </a:ext>
            </a:extLst>
          </p:cNvPr>
          <p:cNvSpPr txBox="1"/>
          <p:nvPr/>
        </p:nvSpPr>
        <p:spPr>
          <a:xfrm flipH="1">
            <a:off x="818064" y="2283050"/>
            <a:ext cx="676637" cy="338554"/>
          </a:xfrm>
          <a:prstGeom prst="rect">
            <a:avLst/>
          </a:prstGeom>
          <a:noFill/>
        </p:spPr>
        <p:txBody>
          <a:bodyPr wrap="square" rtlCol="0">
            <a:spAutoFit/>
          </a:bodyPr>
          <a:lstStyle/>
          <a:p>
            <a:pPr algn="ctr"/>
            <a:r>
              <a:rPr lang="en-CY" sz="1600" b="0" dirty="0"/>
              <a:t>Use</a:t>
            </a:r>
          </a:p>
        </p:txBody>
      </p:sp>
      <p:sp>
        <p:nvSpPr>
          <p:cNvPr id="53" name="Down Arrow 52">
            <a:extLst>
              <a:ext uri="{FF2B5EF4-FFF2-40B4-BE49-F238E27FC236}">
                <a16:creationId xmlns:a16="http://schemas.microsoft.com/office/drawing/2014/main" id="{2264471B-C64C-3E12-0618-D44F82320F99}"/>
              </a:ext>
            </a:extLst>
          </p:cNvPr>
          <p:cNvSpPr/>
          <p:nvPr/>
        </p:nvSpPr>
        <p:spPr bwMode="auto">
          <a:xfrm rot="5400000" flipV="1">
            <a:off x="1055959" y="2475875"/>
            <a:ext cx="216730" cy="768606"/>
          </a:xfrm>
          <a:prstGeom prst="downArrow">
            <a:avLst/>
          </a:prstGeom>
          <a:no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dirty="0">
              <a:ln>
                <a:noFill/>
              </a:ln>
              <a:solidFill>
                <a:schemeClr val="tx2"/>
              </a:solidFill>
              <a:effectLst/>
              <a:highlight>
                <a:srgbClr val="C0C0C0"/>
              </a:highlight>
              <a:latin typeface="Arial" charset="0"/>
            </a:endParaRPr>
          </a:p>
        </p:txBody>
      </p:sp>
      <p:grpSp>
        <p:nvGrpSpPr>
          <p:cNvPr id="62" name="Group 61">
            <a:extLst>
              <a:ext uri="{FF2B5EF4-FFF2-40B4-BE49-F238E27FC236}">
                <a16:creationId xmlns:a16="http://schemas.microsoft.com/office/drawing/2014/main" id="{DF1CFC1D-89B5-60EC-61CB-0F602763DFE4}"/>
              </a:ext>
            </a:extLst>
          </p:cNvPr>
          <p:cNvGrpSpPr/>
          <p:nvPr/>
        </p:nvGrpSpPr>
        <p:grpSpPr>
          <a:xfrm>
            <a:off x="6338933" y="1473462"/>
            <a:ext cx="1162837" cy="633412"/>
            <a:chOff x="6087877" y="877924"/>
            <a:chExt cx="1113950" cy="1113950"/>
          </a:xfrm>
        </p:grpSpPr>
        <p:pic>
          <p:nvPicPr>
            <p:cNvPr id="63" name="Graphic 62" descr="Artificial Intelligence outline">
              <a:extLst>
                <a:ext uri="{FF2B5EF4-FFF2-40B4-BE49-F238E27FC236}">
                  <a16:creationId xmlns:a16="http://schemas.microsoft.com/office/drawing/2014/main" id="{A784E622-F8A1-FBAA-06D7-57D72479EE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87877" y="877924"/>
              <a:ext cx="1113950" cy="1113950"/>
            </a:xfrm>
            <a:prstGeom prst="rect">
              <a:avLst/>
            </a:prstGeom>
          </p:spPr>
        </p:pic>
        <p:sp>
          <p:nvSpPr>
            <p:cNvPr id="64" name="Content Placeholder 2">
              <a:extLst>
                <a:ext uri="{FF2B5EF4-FFF2-40B4-BE49-F238E27FC236}">
                  <a16:creationId xmlns:a16="http://schemas.microsoft.com/office/drawing/2014/main" id="{CE0C12CB-C122-4576-8D1A-027B9DDD6299}"/>
                </a:ext>
              </a:extLst>
            </p:cNvPr>
            <p:cNvSpPr txBox="1">
              <a:spLocks/>
            </p:cNvSpPr>
            <p:nvPr/>
          </p:nvSpPr>
          <p:spPr bwMode="auto">
            <a:xfrm>
              <a:off x="6513867" y="1147611"/>
              <a:ext cx="434355" cy="49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GB" sz="2000" b="1" kern="0" dirty="0">
                  <a:solidFill>
                    <a:schemeClr val="accent2"/>
                  </a:solidFill>
                </a:rPr>
                <a:t>AI</a:t>
              </a:r>
            </a:p>
            <a:p>
              <a:pPr marL="0" indent="0">
                <a:buFontTx/>
                <a:buNone/>
              </a:pPr>
              <a:endParaRPr lang="en-GB" sz="2000" b="1" kern="0" dirty="0">
                <a:solidFill>
                  <a:schemeClr val="accent2"/>
                </a:solidFill>
              </a:endParaRPr>
            </a:p>
          </p:txBody>
        </p:sp>
      </p:grpSp>
      <p:grpSp>
        <p:nvGrpSpPr>
          <p:cNvPr id="65" name="Group 64">
            <a:extLst>
              <a:ext uri="{FF2B5EF4-FFF2-40B4-BE49-F238E27FC236}">
                <a16:creationId xmlns:a16="http://schemas.microsoft.com/office/drawing/2014/main" id="{95F76FF0-6B98-047F-BCAD-6C80D6A55A9C}"/>
              </a:ext>
            </a:extLst>
          </p:cNvPr>
          <p:cNvGrpSpPr/>
          <p:nvPr/>
        </p:nvGrpSpPr>
        <p:grpSpPr>
          <a:xfrm>
            <a:off x="3288509" y="3799145"/>
            <a:ext cx="1162837" cy="633412"/>
            <a:chOff x="6087877" y="877924"/>
            <a:chExt cx="1113950" cy="1113950"/>
          </a:xfrm>
        </p:grpSpPr>
        <p:pic>
          <p:nvPicPr>
            <p:cNvPr id="66" name="Graphic 65" descr="Artificial Intelligence outline">
              <a:extLst>
                <a:ext uri="{FF2B5EF4-FFF2-40B4-BE49-F238E27FC236}">
                  <a16:creationId xmlns:a16="http://schemas.microsoft.com/office/drawing/2014/main" id="{4839617B-8DC5-5D23-ACD0-615AC611B9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87877" y="877924"/>
              <a:ext cx="1113950" cy="1113950"/>
            </a:xfrm>
            <a:prstGeom prst="rect">
              <a:avLst/>
            </a:prstGeom>
          </p:spPr>
        </p:pic>
        <p:sp>
          <p:nvSpPr>
            <p:cNvPr id="67" name="Content Placeholder 2">
              <a:extLst>
                <a:ext uri="{FF2B5EF4-FFF2-40B4-BE49-F238E27FC236}">
                  <a16:creationId xmlns:a16="http://schemas.microsoft.com/office/drawing/2014/main" id="{91B4080F-99AD-BEA4-8090-5EEB9F47E9FE}"/>
                </a:ext>
              </a:extLst>
            </p:cNvPr>
            <p:cNvSpPr txBox="1">
              <a:spLocks/>
            </p:cNvSpPr>
            <p:nvPr/>
          </p:nvSpPr>
          <p:spPr bwMode="auto">
            <a:xfrm>
              <a:off x="6513867" y="1147611"/>
              <a:ext cx="434355" cy="49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GB" sz="2000" b="1" kern="0" dirty="0">
                  <a:solidFill>
                    <a:schemeClr val="accent2"/>
                  </a:solidFill>
                </a:rPr>
                <a:t>AI</a:t>
              </a:r>
            </a:p>
            <a:p>
              <a:pPr marL="0" indent="0">
                <a:buFontTx/>
                <a:buNone/>
              </a:pPr>
              <a:endParaRPr lang="en-GB" sz="2000" b="1" kern="0" dirty="0">
                <a:solidFill>
                  <a:schemeClr val="accent2"/>
                </a:solidFill>
              </a:endParaRPr>
            </a:p>
          </p:txBody>
        </p:sp>
      </p:grpSp>
      <p:grpSp>
        <p:nvGrpSpPr>
          <p:cNvPr id="68" name="Group 67">
            <a:extLst>
              <a:ext uri="{FF2B5EF4-FFF2-40B4-BE49-F238E27FC236}">
                <a16:creationId xmlns:a16="http://schemas.microsoft.com/office/drawing/2014/main" id="{D8343D91-513A-FC3C-7CE7-1F3C046E4482}"/>
              </a:ext>
            </a:extLst>
          </p:cNvPr>
          <p:cNvGrpSpPr/>
          <p:nvPr/>
        </p:nvGrpSpPr>
        <p:grpSpPr>
          <a:xfrm>
            <a:off x="50819" y="1244625"/>
            <a:ext cx="1162837" cy="633412"/>
            <a:chOff x="6087877" y="877924"/>
            <a:chExt cx="1113950" cy="1113950"/>
          </a:xfrm>
        </p:grpSpPr>
        <p:pic>
          <p:nvPicPr>
            <p:cNvPr id="69" name="Graphic 68" descr="Artificial Intelligence outline">
              <a:extLst>
                <a:ext uri="{FF2B5EF4-FFF2-40B4-BE49-F238E27FC236}">
                  <a16:creationId xmlns:a16="http://schemas.microsoft.com/office/drawing/2014/main" id="{24F0E0D1-F1AC-E737-5F18-A61A347BF5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87877" y="877924"/>
              <a:ext cx="1113950" cy="1113950"/>
            </a:xfrm>
            <a:prstGeom prst="rect">
              <a:avLst/>
            </a:prstGeom>
          </p:spPr>
        </p:pic>
        <p:sp>
          <p:nvSpPr>
            <p:cNvPr id="70" name="Content Placeholder 2">
              <a:extLst>
                <a:ext uri="{FF2B5EF4-FFF2-40B4-BE49-F238E27FC236}">
                  <a16:creationId xmlns:a16="http://schemas.microsoft.com/office/drawing/2014/main" id="{9E1391D8-B3B8-3A92-8764-3B75E523B512}"/>
                </a:ext>
              </a:extLst>
            </p:cNvPr>
            <p:cNvSpPr txBox="1">
              <a:spLocks/>
            </p:cNvSpPr>
            <p:nvPr/>
          </p:nvSpPr>
          <p:spPr bwMode="auto">
            <a:xfrm>
              <a:off x="6513867" y="1147611"/>
              <a:ext cx="434355" cy="49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GB" sz="2000" b="1" kern="0" dirty="0">
                  <a:solidFill>
                    <a:schemeClr val="accent2"/>
                  </a:solidFill>
                </a:rPr>
                <a:t>AI</a:t>
              </a:r>
            </a:p>
            <a:p>
              <a:pPr marL="0" indent="0">
                <a:buFontTx/>
                <a:buNone/>
              </a:pPr>
              <a:endParaRPr lang="en-GB" sz="2000" b="1" kern="0" dirty="0">
                <a:solidFill>
                  <a:schemeClr val="accent2"/>
                </a:solidFill>
              </a:endParaRPr>
            </a:p>
          </p:txBody>
        </p:sp>
      </p:grpSp>
      <p:grpSp>
        <p:nvGrpSpPr>
          <p:cNvPr id="71" name="Group 70">
            <a:extLst>
              <a:ext uri="{FF2B5EF4-FFF2-40B4-BE49-F238E27FC236}">
                <a16:creationId xmlns:a16="http://schemas.microsoft.com/office/drawing/2014/main" id="{E639903E-9B75-51FF-76CF-4F80BBB56CB8}"/>
              </a:ext>
            </a:extLst>
          </p:cNvPr>
          <p:cNvGrpSpPr/>
          <p:nvPr/>
        </p:nvGrpSpPr>
        <p:grpSpPr>
          <a:xfrm>
            <a:off x="4434318" y="1193023"/>
            <a:ext cx="1162837" cy="633412"/>
            <a:chOff x="6087877" y="877924"/>
            <a:chExt cx="1113950" cy="1113950"/>
          </a:xfrm>
        </p:grpSpPr>
        <p:pic>
          <p:nvPicPr>
            <p:cNvPr id="72" name="Graphic 71" descr="Artificial Intelligence outline">
              <a:extLst>
                <a:ext uri="{FF2B5EF4-FFF2-40B4-BE49-F238E27FC236}">
                  <a16:creationId xmlns:a16="http://schemas.microsoft.com/office/drawing/2014/main" id="{ABD6E512-354B-B2C2-FAED-F0943F878C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87877" y="877924"/>
              <a:ext cx="1113950" cy="1113950"/>
            </a:xfrm>
            <a:prstGeom prst="rect">
              <a:avLst/>
            </a:prstGeom>
          </p:spPr>
        </p:pic>
        <p:sp>
          <p:nvSpPr>
            <p:cNvPr id="73" name="Content Placeholder 2">
              <a:extLst>
                <a:ext uri="{FF2B5EF4-FFF2-40B4-BE49-F238E27FC236}">
                  <a16:creationId xmlns:a16="http://schemas.microsoft.com/office/drawing/2014/main" id="{D91A8C1D-05A2-E3A1-1636-A352E244F905}"/>
                </a:ext>
              </a:extLst>
            </p:cNvPr>
            <p:cNvSpPr txBox="1">
              <a:spLocks/>
            </p:cNvSpPr>
            <p:nvPr/>
          </p:nvSpPr>
          <p:spPr bwMode="auto">
            <a:xfrm>
              <a:off x="6513867" y="1147611"/>
              <a:ext cx="434355" cy="49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GB" sz="2000" b="1" kern="0" dirty="0">
                  <a:solidFill>
                    <a:schemeClr val="accent2"/>
                  </a:solidFill>
                </a:rPr>
                <a:t>AI</a:t>
              </a:r>
            </a:p>
            <a:p>
              <a:pPr marL="0" indent="0">
                <a:buFontTx/>
                <a:buNone/>
              </a:pPr>
              <a:endParaRPr lang="en-GB" sz="2000" b="1" kern="0" dirty="0">
                <a:solidFill>
                  <a:schemeClr val="accent2"/>
                </a:solidFill>
              </a:endParaRPr>
            </a:p>
          </p:txBody>
        </p:sp>
      </p:grpSp>
      <p:grpSp>
        <p:nvGrpSpPr>
          <p:cNvPr id="74" name="Group 73">
            <a:extLst>
              <a:ext uri="{FF2B5EF4-FFF2-40B4-BE49-F238E27FC236}">
                <a16:creationId xmlns:a16="http://schemas.microsoft.com/office/drawing/2014/main" id="{BE16AAF0-20BD-600B-7AA0-C4458F17BC20}"/>
              </a:ext>
            </a:extLst>
          </p:cNvPr>
          <p:cNvGrpSpPr/>
          <p:nvPr/>
        </p:nvGrpSpPr>
        <p:grpSpPr>
          <a:xfrm>
            <a:off x="2506756" y="1293343"/>
            <a:ext cx="1162837" cy="633412"/>
            <a:chOff x="6087877" y="877924"/>
            <a:chExt cx="1113950" cy="1113950"/>
          </a:xfrm>
        </p:grpSpPr>
        <p:pic>
          <p:nvPicPr>
            <p:cNvPr id="75" name="Graphic 74" descr="Artificial Intelligence outline">
              <a:extLst>
                <a:ext uri="{FF2B5EF4-FFF2-40B4-BE49-F238E27FC236}">
                  <a16:creationId xmlns:a16="http://schemas.microsoft.com/office/drawing/2014/main" id="{30B25AFC-C590-AA26-0D09-992D5806C3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87877" y="877924"/>
              <a:ext cx="1113950" cy="1113950"/>
            </a:xfrm>
            <a:prstGeom prst="rect">
              <a:avLst/>
            </a:prstGeom>
          </p:spPr>
        </p:pic>
        <p:sp>
          <p:nvSpPr>
            <p:cNvPr id="76" name="Content Placeholder 2">
              <a:extLst>
                <a:ext uri="{FF2B5EF4-FFF2-40B4-BE49-F238E27FC236}">
                  <a16:creationId xmlns:a16="http://schemas.microsoft.com/office/drawing/2014/main" id="{C0426360-CCD5-23EA-86EF-2E67E433ECDB}"/>
                </a:ext>
              </a:extLst>
            </p:cNvPr>
            <p:cNvSpPr txBox="1">
              <a:spLocks/>
            </p:cNvSpPr>
            <p:nvPr/>
          </p:nvSpPr>
          <p:spPr bwMode="auto">
            <a:xfrm>
              <a:off x="6513867" y="1147611"/>
              <a:ext cx="434355" cy="49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GB" sz="2000" b="1" kern="0" dirty="0">
                  <a:solidFill>
                    <a:schemeClr val="accent2"/>
                  </a:solidFill>
                </a:rPr>
                <a:t>AI</a:t>
              </a:r>
            </a:p>
            <a:p>
              <a:pPr marL="0" indent="0">
                <a:buFontTx/>
                <a:buNone/>
              </a:pPr>
              <a:endParaRPr lang="en-GB" sz="2000" b="1" kern="0" dirty="0">
                <a:solidFill>
                  <a:schemeClr val="accent2"/>
                </a:solidFill>
              </a:endParaRPr>
            </a:p>
          </p:txBody>
        </p:sp>
      </p:grpSp>
      <p:grpSp>
        <p:nvGrpSpPr>
          <p:cNvPr id="77" name="Group 76">
            <a:extLst>
              <a:ext uri="{FF2B5EF4-FFF2-40B4-BE49-F238E27FC236}">
                <a16:creationId xmlns:a16="http://schemas.microsoft.com/office/drawing/2014/main" id="{5645FC73-91F6-2859-BB3D-599E73536F11}"/>
              </a:ext>
            </a:extLst>
          </p:cNvPr>
          <p:cNvGrpSpPr/>
          <p:nvPr/>
        </p:nvGrpSpPr>
        <p:grpSpPr>
          <a:xfrm>
            <a:off x="5088095" y="5170376"/>
            <a:ext cx="1162837" cy="633412"/>
            <a:chOff x="6087877" y="877924"/>
            <a:chExt cx="1113950" cy="1113950"/>
          </a:xfrm>
        </p:grpSpPr>
        <p:pic>
          <p:nvPicPr>
            <p:cNvPr id="78" name="Graphic 77" descr="Artificial Intelligence outline">
              <a:extLst>
                <a:ext uri="{FF2B5EF4-FFF2-40B4-BE49-F238E27FC236}">
                  <a16:creationId xmlns:a16="http://schemas.microsoft.com/office/drawing/2014/main" id="{637BB397-F107-B892-DFE2-3062F6E0C3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87877" y="877924"/>
              <a:ext cx="1113950" cy="1113950"/>
            </a:xfrm>
            <a:prstGeom prst="rect">
              <a:avLst/>
            </a:prstGeom>
          </p:spPr>
        </p:pic>
        <p:sp>
          <p:nvSpPr>
            <p:cNvPr id="79" name="Content Placeholder 2">
              <a:extLst>
                <a:ext uri="{FF2B5EF4-FFF2-40B4-BE49-F238E27FC236}">
                  <a16:creationId xmlns:a16="http://schemas.microsoft.com/office/drawing/2014/main" id="{E90571ED-90A1-9F05-8F2B-BA237E6FECC6}"/>
                </a:ext>
              </a:extLst>
            </p:cNvPr>
            <p:cNvSpPr txBox="1">
              <a:spLocks/>
            </p:cNvSpPr>
            <p:nvPr/>
          </p:nvSpPr>
          <p:spPr bwMode="auto">
            <a:xfrm>
              <a:off x="6513867" y="1147611"/>
              <a:ext cx="434355" cy="49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GB" sz="2000" b="1" kern="0" dirty="0">
                  <a:solidFill>
                    <a:schemeClr val="accent2"/>
                  </a:solidFill>
                </a:rPr>
                <a:t>AI</a:t>
              </a:r>
            </a:p>
            <a:p>
              <a:pPr marL="0" indent="0">
                <a:buFontTx/>
                <a:buNone/>
              </a:pPr>
              <a:endParaRPr lang="en-GB" sz="2000" b="1" kern="0" dirty="0">
                <a:solidFill>
                  <a:schemeClr val="accent2"/>
                </a:solidFill>
              </a:endParaRPr>
            </a:p>
          </p:txBody>
        </p:sp>
      </p:grpSp>
      <p:grpSp>
        <p:nvGrpSpPr>
          <p:cNvPr id="80" name="Group 79">
            <a:extLst>
              <a:ext uri="{FF2B5EF4-FFF2-40B4-BE49-F238E27FC236}">
                <a16:creationId xmlns:a16="http://schemas.microsoft.com/office/drawing/2014/main" id="{45DDED36-C118-DDF5-23FB-7D48608567A5}"/>
              </a:ext>
            </a:extLst>
          </p:cNvPr>
          <p:cNvGrpSpPr/>
          <p:nvPr/>
        </p:nvGrpSpPr>
        <p:grpSpPr>
          <a:xfrm>
            <a:off x="1539171" y="5248393"/>
            <a:ext cx="1162837" cy="633412"/>
            <a:chOff x="6087877" y="877924"/>
            <a:chExt cx="1113950" cy="1113950"/>
          </a:xfrm>
        </p:grpSpPr>
        <p:pic>
          <p:nvPicPr>
            <p:cNvPr id="81" name="Graphic 80" descr="Artificial Intelligence outline">
              <a:extLst>
                <a:ext uri="{FF2B5EF4-FFF2-40B4-BE49-F238E27FC236}">
                  <a16:creationId xmlns:a16="http://schemas.microsoft.com/office/drawing/2014/main" id="{533F113C-6F11-05C0-1754-B1BC3DB339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87877" y="877924"/>
              <a:ext cx="1113950" cy="1113950"/>
            </a:xfrm>
            <a:prstGeom prst="rect">
              <a:avLst/>
            </a:prstGeom>
          </p:spPr>
        </p:pic>
        <p:sp>
          <p:nvSpPr>
            <p:cNvPr id="82" name="Content Placeholder 2">
              <a:extLst>
                <a:ext uri="{FF2B5EF4-FFF2-40B4-BE49-F238E27FC236}">
                  <a16:creationId xmlns:a16="http://schemas.microsoft.com/office/drawing/2014/main" id="{02F87657-F979-A397-88A3-128D131D57B9}"/>
                </a:ext>
              </a:extLst>
            </p:cNvPr>
            <p:cNvSpPr txBox="1">
              <a:spLocks/>
            </p:cNvSpPr>
            <p:nvPr/>
          </p:nvSpPr>
          <p:spPr bwMode="auto">
            <a:xfrm>
              <a:off x="6513867" y="1147611"/>
              <a:ext cx="434355" cy="49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GB" sz="2000" b="1" kern="0" dirty="0">
                  <a:solidFill>
                    <a:schemeClr val="accent2"/>
                  </a:solidFill>
                </a:rPr>
                <a:t>AI</a:t>
              </a:r>
            </a:p>
            <a:p>
              <a:pPr marL="0" indent="0">
                <a:buFontTx/>
                <a:buNone/>
              </a:pPr>
              <a:endParaRPr lang="en-GB" sz="2000" b="1" kern="0" dirty="0">
                <a:solidFill>
                  <a:schemeClr val="accent2"/>
                </a:solidFill>
              </a:endParaRPr>
            </a:p>
          </p:txBody>
        </p:sp>
      </p:grpSp>
    </p:spTree>
    <p:extLst>
      <p:ext uri="{BB962C8B-B14F-4D97-AF65-F5344CB8AC3E}">
        <p14:creationId xmlns:p14="http://schemas.microsoft.com/office/powerpoint/2010/main" val="666789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9E0FB-9E72-8BFC-3C37-69A5373E4314}"/>
              </a:ext>
            </a:extLst>
          </p:cNvPr>
          <p:cNvSpPr>
            <a:spLocks noGrp="1"/>
          </p:cNvSpPr>
          <p:nvPr>
            <p:ph type="title"/>
          </p:nvPr>
        </p:nvSpPr>
        <p:spPr/>
        <p:txBody>
          <a:bodyPr/>
          <a:lstStyle/>
          <a:p>
            <a:r>
              <a:rPr lang="en-US" sz="4400" dirty="0"/>
              <a:t>AI / LLMs &amp; Cybersecurity</a:t>
            </a:r>
            <a:endParaRPr lang="en-CY" dirty="0"/>
          </a:p>
        </p:txBody>
      </p:sp>
      <p:grpSp>
        <p:nvGrpSpPr>
          <p:cNvPr id="32" name="Group 31">
            <a:extLst>
              <a:ext uri="{FF2B5EF4-FFF2-40B4-BE49-F238E27FC236}">
                <a16:creationId xmlns:a16="http://schemas.microsoft.com/office/drawing/2014/main" id="{87142764-61C6-3AF1-5AE9-518D63CD1E90}"/>
              </a:ext>
            </a:extLst>
          </p:cNvPr>
          <p:cNvGrpSpPr/>
          <p:nvPr/>
        </p:nvGrpSpPr>
        <p:grpSpPr>
          <a:xfrm>
            <a:off x="6997021" y="908719"/>
            <a:ext cx="1547743" cy="1156904"/>
            <a:chOff x="7327077" y="3133663"/>
            <a:chExt cx="1819388" cy="1612886"/>
          </a:xfrm>
        </p:grpSpPr>
        <p:pic>
          <p:nvPicPr>
            <p:cNvPr id="33" name="Picture 4" descr="Hacker vector concept unknown man ...">
              <a:extLst>
                <a:ext uri="{FF2B5EF4-FFF2-40B4-BE49-F238E27FC236}">
                  <a16:creationId xmlns:a16="http://schemas.microsoft.com/office/drawing/2014/main" id="{86D64632-8191-2895-5135-DAF78169B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7077" y="3133663"/>
              <a:ext cx="1819388" cy="1404156"/>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124B314F-B34B-BEFC-E212-C396848D7D83}"/>
                </a:ext>
              </a:extLst>
            </p:cNvPr>
            <p:cNvSpPr txBox="1"/>
            <p:nvPr/>
          </p:nvSpPr>
          <p:spPr>
            <a:xfrm>
              <a:off x="7591813" y="4274558"/>
              <a:ext cx="1382210" cy="471991"/>
            </a:xfrm>
            <a:prstGeom prst="rect">
              <a:avLst/>
            </a:prstGeom>
            <a:noFill/>
          </p:spPr>
          <p:txBody>
            <a:bodyPr wrap="square" rtlCol="0">
              <a:spAutoFit/>
            </a:bodyPr>
            <a:lstStyle/>
            <a:p>
              <a:pPr algn="ctr"/>
              <a:r>
                <a:rPr lang="en-CY" sz="1600" dirty="0"/>
                <a:t>Attacker</a:t>
              </a:r>
            </a:p>
          </p:txBody>
        </p:sp>
      </p:grpSp>
      <p:sp>
        <p:nvSpPr>
          <p:cNvPr id="35" name="TextBox 34">
            <a:extLst>
              <a:ext uri="{FF2B5EF4-FFF2-40B4-BE49-F238E27FC236}">
                <a16:creationId xmlns:a16="http://schemas.microsoft.com/office/drawing/2014/main" id="{23DBDA6A-7B43-DEF6-2902-2B5862170EC3}"/>
              </a:ext>
            </a:extLst>
          </p:cNvPr>
          <p:cNvSpPr txBox="1"/>
          <p:nvPr/>
        </p:nvSpPr>
        <p:spPr>
          <a:xfrm>
            <a:off x="5709547" y="1853022"/>
            <a:ext cx="1866016" cy="338554"/>
          </a:xfrm>
          <a:prstGeom prst="rect">
            <a:avLst/>
          </a:prstGeom>
          <a:noFill/>
        </p:spPr>
        <p:txBody>
          <a:bodyPr wrap="square" rtlCol="0">
            <a:spAutoFit/>
          </a:bodyPr>
          <a:lstStyle/>
          <a:p>
            <a:r>
              <a:rPr lang="en-CY" sz="1600" b="0" dirty="0">
                <a:solidFill>
                  <a:schemeClr val="bg2"/>
                </a:solidFill>
              </a:rPr>
              <a:t>Digital World</a:t>
            </a:r>
          </a:p>
        </p:txBody>
      </p:sp>
      <p:grpSp>
        <p:nvGrpSpPr>
          <p:cNvPr id="77" name="Group 76">
            <a:extLst>
              <a:ext uri="{FF2B5EF4-FFF2-40B4-BE49-F238E27FC236}">
                <a16:creationId xmlns:a16="http://schemas.microsoft.com/office/drawing/2014/main" id="{64410085-31B2-1666-6A07-554CE5D795E3}"/>
              </a:ext>
            </a:extLst>
          </p:cNvPr>
          <p:cNvGrpSpPr/>
          <p:nvPr/>
        </p:nvGrpSpPr>
        <p:grpSpPr>
          <a:xfrm>
            <a:off x="2233741" y="1001728"/>
            <a:ext cx="3949651" cy="1144795"/>
            <a:chOff x="2233741" y="1001728"/>
            <a:chExt cx="3949651" cy="2052229"/>
          </a:xfrm>
        </p:grpSpPr>
        <p:sp>
          <p:nvSpPr>
            <p:cNvPr id="7" name="Cloud 6">
              <a:extLst>
                <a:ext uri="{FF2B5EF4-FFF2-40B4-BE49-F238E27FC236}">
                  <a16:creationId xmlns:a16="http://schemas.microsoft.com/office/drawing/2014/main" id="{3745F68D-3A7F-43F4-B315-2D40C89FEBDE}"/>
                </a:ext>
              </a:extLst>
            </p:cNvPr>
            <p:cNvSpPr/>
            <p:nvPr/>
          </p:nvSpPr>
          <p:spPr bwMode="auto">
            <a:xfrm>
              <a:off x="2233741" y="1001728"/>
              <a:ext cx="3949651" cy="2052229"/>
            </a:xfrm>
            <a:prstGeom prst="cloud">
              <a:avLst/>
            </a:prstGeom>
            <a:no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grpSp>
          <p:nvGrpSpPr>
            <p:cNvPr id="12" name="Group 11">
              <a:extLst>
                <a:ext uri="{FF2B5EF4-FFF2-40B4-BE49-F238E27FC236}">
                  <a16:creationId xmlns:a16="http://schemas.microsoft.com/office/drawing/2014/main" id="{2F44535F-AB5E-9D46-E934-DFC324F488CC}"/>
                </a:ext>
              </a:extLst>
            </p:cNvPr>
            <p:cNvGrpSpPr/>
            <p:nvPr/>
          </p:nvGrpSpPr>
          <p:grpSpPr>
            <a:xfrm>
              <a:off x="2840304" y="1350376"/>
              <a:ext cx="1260745" cy="1324513"/>
              <a:chOff x="2810021" y="3376397"/>
              <a:chExt cx="1579371" cy="1353615"/>
            </a:xfrm>
            <a:solidFill>
              <a:schemeClr val="bg2"/>
            </a:solidFill>
          </p:grpSpPr>
          <p:sp>
            <p:nvSpPr>
              <p:cNvPr id="13" name="Rectangle 12">
                <a:extLst>
                  <a:ext uri="{FF2B5EF4-FFF2-40B4-BE49-F238E27FC236}">
                    <a16:creationId xmlns:a16="http://schemas.microsoft.com/office/drawing/2014/main" id="{D52A1CA0-9032-C3B3-A03F-4E28893B0BC0}"/>
                  </a:ext>
                </a:extLst>
              </p:cNvPr>
              <p:cNvSpPr/>
              <p:nvPr/>
            </p:nvSpPr>
            <p:spPr bwMode="auto">
              <a:xfrm>
                <a:off x="3266604" y="3412401"/>
                <a:ext cx="144016" cy="144016"/>
              </a:xfrm>
              <a:prstGeom prst="rect">
                <a:avLst/>
              </a:prstGeom>
              <a:grp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4" name="Rectangle 13">
                <a:extLst>
                  <a:ext uri="{FF2B5EF4-FFF2-40B4-BE49-F238E27FC236}">
                    <a16:creationId xmlns:a16="http://schemas.microsoft.com/office/drawing/2014/main" id="{AD47D4E4-D17E-0A00-44B6-F3297CB15E4B}"/>
                  </a:ext>
                </a:extLst>
              </p:cNvPr>
              <p:cNvSpPr/>
              <p:nvPr/>
            </p:nvSpPr>
            <p:spPr bwMode="auto">
              <a:xfrm>
                <a:off x="2840644" y="3549545"/>
                <a:ext cx="144016" cy="144016"/>
              </a:xfrm>
              <a:prstGeom prst="rect">
                <a:avLst/>
              </a:prstGeom>
              <a:grp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5" name="Rectangle 14">
                <a:extLst>
                  <a:ext uri="{FF2B5EF4-FFF2-40B4-BE49-F238E27FC236}">
                    <a16:creationId xmlns:a16="http://schemas.microsoft.com/office/drawing/2014/main" id="{88C57552-7A33-D2FC-63E6-134AAC1F7600}"/>
                  </a:ext>
                </a:extLst>
              </p:cNvPr>
              <p:cNvSpPr/>
              <p:nvPr/>
            </p:nvSpPr>
            <p:spPr bwMode="auto">
              <a:xfrm>
                <a:off x="3266604" y="3916457"/>
                <a:ext cx="144016" cy="144016"/>
              </a:xfrm>
              <a:prstGeom prst="rect">
                <a:avLst/>
              </a:prstGeom>
              <a:grp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6" name="Rectangle 15">
                <a:extLst>
                  <a:ext uri="{FF2B5EF4-FFF2-40B4-BE49-F238E27FC236}">
                    <a16:creationId xmlns:a16="http://schemas.microsoft.com/office/drawing/2014/main" id="{E75703A8-FDAE-DB2F-FB1F-F62A5EA267F9}"/>
                  </a:ext>
                </a:extLst>
              </p:cNvPr>
              <p:cNvSpPr/>
              <p:nvPr/>
            </p:nvSpPr>
            <p:spPr bwMode="auto">
              <a:xfrm>
                <a:off x="3698652" y="4204489"/>
                <a:ext cx="144016" cy="144016"/>
              </a:xfrm>
              <a:prstGeom prst="rect">
                <a:avLst/>
              </a:prstGeom>
              <a:grp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dirty="0">
                  <a:ln>
                    <a:noFill/>
                  </a:ln>
                  <a:solidFill>
                    <a:schemeClr val="tx2"/>
                  </a:solidFill>
                  <a:effectLst/>
                  <a:latin typeface="Arial" charset="0"/>
                </a:endParaRPr>
              </a:p>
            </p:txBody>
          </p:sp>
          <p:sp>
            <p:nvSpPr>
              <p:cNvPr id="17" name="Rectangle 16">
                <a:extLst>
                  <a:ext uri="{FF2B5EF4-FFF2-40B4-BE49-F238E27FC236}">
                    <a16:creationId xmlns:a16="http://schemas.microsoft.com/office/drawing/2014/main" id="{73FBBD8B-2056-511D-D818-BC8C6F1918FC}"/>
                  </a:ext>
                </a:extLst>
              </p:cNvPr>
              <p:cNvSpPr/>
              <p:nvPr/>
            </p:nvSpPr>
            <p:spPr bwMode="auto">
              <a:xfrm>
                <a:off x="3626644" y="3628425"/>
                <a:ext cx="144016" cy="144016"/>
              </a:xfrm>
              <a:prstGeom prst="rect">
                <a:avLst/>
              </a:prstGeom>
              <a:grp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8" name="Rectangle 17">
                <a:extLst>
                  <a:ext uri="{FF2B5EF4-FFF2-40B4-BE49-F238E27FC236}">
                    <a16:creationId xmlns:a16="http://schemas.microsoft.com/office/drawing/2014/main" id="{420BD897-BFE5-8C68-DE61-1E16D64C13FD}"/>
                  </a:ext>
                </a:extLst>
              </p:cNvPr>
              <p:cNvSpPr/>
              <p:nvPr/>
            </p:nvSpPr>
            <p:spPr bwMode="auto">
              <a:xfrm>
                <a:off x="2810021" y="3977232"/>
                <a:ext cx="144016" cy="144016"/>
              </a:xfrm>
              <a:prstGeom prst="rect">
                <a:avLst/>
              </a:prstGeom>
              <a:grp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9" name="Rectangle 18">
                <a:extLst>
                  <a:ext uri="{FF2B5EF4-FFF2-40B4-BE49-F238E27FC236}">
                    <a16:creationId xmlns:a16="http://schemas.microsoft.com/office/drawing/2014/main" id="{5D9D078B-8C26-92DE-DA16-E09D828AE205}"/>
                  </a:ext>
                </a:extLst>
              </p:cNvPr>
              <p:cNvSpPr/>
              <p:nvPr/>
            </p:nvSpPr>
            <p:spPr bwMode="auto">
              <a:xfrm>
                <a:off x="3993108" y="3376397"/>
                <a:ext cx="144016" cy="144016"/>
              </a:xfrm>
              <a:prstGeom prst="rect">
                <a:avLst/>
              </a:prstGeom>
              <a:grp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20" name="Rectangle 19">
                <a:extLst>
                  <a:ext uri="{FF2B5EF4-FFF2-40B4-BE49-F238E27FC236}">
                    <a16:creationId xmlns:a16="http://schemas.microsoft.com/office/drawing/2014/main" id="{034E4CE5-1BF5-BA33-9976-A148AD3A2969}"/>
                  </a:ext>
                </a:extLst>
              </p:cNvPr>
              <p:cNvSpPr/>
              <p:nvPr/>
            </p:nvSpPr>
            <p:spPr bwMode="auto">
              <a:xfrm>
                <a:off x="3993108" y="3952461"/>
                <a:ext cx="144016" cy="144016"/>
              </a:xfrm>
              <a:prstGeom prst="rect">
                <a:avLst/>
              </a:prstGeom>
              <a:grp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cxnSp>
            <p:nvCxnSpPr>
              <p:cNvPr id="21" name="Straight Connector 20">
                <a:extLst>
                  <a:ext uri="{FF2B5EF4-FFF2-40B4-BE49-F238E27FC236}">
                    <a16:creationId xmlns:a16="http://schemas.microsoft.com/office/drawing/2014/main" id="{C8C40F0E-88E9-3333-4F69-2DF2114DAFF2}"/>
                  </a:ext>
                </a:extLst>
              </p:cNvPr>
              <p:cNvCxnSpPr>
                <a:stCxn id="14" idx="3"/>
                <a:endCxn id="13" idx="0"/>
              </p:cNvCxnSpPr>
              <p:nvPr/>
            </p:nvCxnSpPr>
            <p:spPr bwMode="auto">
              <a:xfrm flipV="1">
                <a:off x="2984660" y="3412401"/>
                <a:ext cx="353952" cy="209152"/>
              </a:xfrm>
              <a:prstGeom prst="line">
                <a:avLst/>
              </a:prstGeom>
              <a:grpFill/>
              <a:ln w="38100" cap="flat" cmpd="sng" algn="ctr">
                <a:solidFill>
                  <a:schemeClr val="bg2"/>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72229597-36D0-0783-166F-1F6CA97DFDD9}"/>
                  </a:ext>
                </a:extLst>
              </p:cNvPr>
              <p:cNvCxnSpPr>
                <a:cxnSpLocks/>
                <a:stCxn id="18" idx="2"/>
                <a:endCxn id="13" idx="3"/>
              </p:cNvCxnSpPr>
              <p:nvPr/>
            </p:nvCxnSpPr>
            <p:spPr bwMode="auto">
              <a:xfrm flipV="1">
                <a:off x="2882029" y="3484409"/>
                <a:ext cx="528591" cy="636839"/>
              </a:xfrm>
              <a:prstGeom prst="line">
                <a:avLst/>
              </a:prstGeom>
              <a:grpFill/>
              <a:ln w="38100" cap="flat" cmpd="sng" algn="ctr">
                <a:solidFill>
                  <a:schemeClr val="bg2"/>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D1920506-481F-A280-7EC1-11E826F3BA35}"/>
                  </a:ext>
                </a:extLst>
              </p:cNvPr>
              <p:cNvCxnSpPr>
                <a:cxnSpLocks/>
                <a:stCxn id="13" idx="1"/>
                <a:endCxn id="17" idx="0"/>
              </p:cNvCxnSpPr>
              <p:nvPr/>
            </p:nvCxnSpPr>
            <p:spPr bwMode="auto">
              <a:xfrm>
                <a:off x="3266604" y="3484409"/>
                <a:ext cx="432048" cy="144016"/>
              </a:xfrm>
              <a:prstGeom prst="line">
                <a:avLst/>
              </a:prstGeom>
              <a:grpFill/>
              <a:ln w="38100" cap="flat" cmpd="sng" algn="ctr">
                <a:solidFill>
                  <a:schemeClr val="bg2"/>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392BFA8F-A678-6DA0-E2F7-363D1D473513}"/>
                  </a:ext>
                </a:extLst>
              </p:cNvPr>
              <p:cNvCxnSpPr>
                <a:cxnSpLocks/>
                <a:stCxn id="19" idx="1"/>
                <a:endCxn id="17" idx="3"/>
              </p:cNvCxnSpPr>
              <p:nvPr/>
            </p:nvCxnSpPr>
            <p:spPr bwMode="auto">
              <a:xfrm flipH="1">
                <a:off x="3770660" y="3448405"/>
                <a:ext cx="222448" cy="252028"/>
              </a:xfrm>
              <a:prstGeom prst="line">
                <a:avLst/>
              </a:prstGeom>
              <a:grpFill/>
              <a:ln w="38100" cap="flat" cmpd="sng" algn="ctr">
                <a:solidFill>
                  <a:schemeClr val="bg2"/>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EEBD6E33-651F-FA46-CBBA-17E340E49F67}"/>
                  </a:ext>
                </a:extLst>
              </p:cNvPr>
              <p:cNvCxnSpPr>
                <a:cxnSpLocks/>
                <a:stCxn id="15" idx="2"/>
                <a:endCxn id="17" idx="1"/>
              </p:cNvCxnSpPr>
              <p:nvPr/>
            </p:nvCxnSpPr>
            <p:spPr bwMode="auto">
              <a:xfrm flipV="1">
                <a:off x="3338612" y="3700433"/>
                <a:ext cx="288032" cy="360040"/>
              </a:xfrm>
              <a:prstGeom prst="line">
                <a:avLst/>
              </a:prstGeom>
              <a:grpFill/>
              <a:ln w="38100" cap="flat" cmpd="sng" algn="ctr">
                <a:solidFill>
                  <a:schemeClr val="bg2"/>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10F5BA47-CEAF-D56D-0B43-BC4402C4B76A}"/>
                  </a:ext>
                </a:extLst>
              </p:cNvPr>
              <p:cNvCxnSpPr>
                <a:cxnSpLocks/>
                <a:stCxn id="17" idx="3"/>
                <a:endCxn id="20" idx="2"/>
              </p:cNvCxnSpPr>
              <p:nvPr/>
            </p:nvCxnSpPr>
            <p:spPr bwMode="auto">
              <a:xfrm>
                <a:off x="3770660" y="3700433"/>
                <a:ext cx="294456" cy="396044"/>
              </a:xfrm>
              <a:prstGeom prst="line">
                <a:avLst/>
              </a:prstGeom>
              <a:grpFill/>
              <a:ln w="38100" cap="flat" cmpd="sng" algn="ctr">
                <a:solidFill>
                  <a:schemeClr val="bg2"/>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2ECD07BF-71FF-816A-0B2E-68A3ED5E2266}"/>
                  </a:ext>
                </a:extLst>
              </p:cNvPr>
              <p:cNvCxnSpPr>
                <a:cxnSpLocks/>
                <a:stCxn id="20" idx="1"/>
                <a:endCxn id="16" idx="0"/>
              </p:cNvCxnSpPr>
              <p:nvPr/>
            </p:nvCxnSpPr>
            <p:spPr bwMode="auto">
              <a:xfrm flipH="1">
                <a:off x="3770660" y="4024469"/>
                <a:ext cx="222448" cy="180020"/>
              </a:xfrm>
              <a:prstGeom prst="line">
                <a:avLst/>
              </a:prstGeom>
              <a:grpFill/>
              <a:ln w="38100" cap="flat" cmpd="sng" algn="ctr">
                <a:solidFill>
                  <a:schemeClr val="bg2"/>
                </a:solidFill>
                <a:prstDash val="solid"/>
                <a:round/>
                <a:headEnd type="none" w="med" len="med"/>
                <a:tailEnd type="none" w="med" len="med"/>
              </a:ln>
              <a:effectLst/>
            </p:spPr>
          </p:cxnSp>
          <p:sp>
            <p:nvSpPr>
              <p:cNvPr id="28" name="TextBox 27">
                <a:extLst>
                  <a:ext uri="{FF2B5EF4-FFF2-40B4-BE49-F238E27FC236}">
                    <a16:creationId xmlns:a16="http://schemas.microsoft.com/office/drawing/2014/main" id="{96E30F73-E566-F92B-D783-9196FC06728A}"/>
                  </a:ext>
                </a:extLst>
              </p:cNvPr>
              <p:cNvSpPr txBox="1"/>
              <p:nvPr/>
            </p:nvSpPr>
            <p:spPr>
              <a:xfrm>
                <a:off x="2920535" y="4384019"/>
                <a:ext cx="1468857" cy="345993"/>
              </a:xfrm>
              <a:prstGeom prst="rect">
                <a:avLst/>
              </a:prstGeom>
              <a:grpFill/>
              <a:ln>
                <a:solidFill>
                  <a:schemeClr val="bg2"/>
                </a:solidFill>
              </a:ln>
            </p:spPr>
            <p:txBody>
              <a:bodyPr wrap="square" rtlCol="0">
                <a:spAutoFit/>
              </a:bodyPr>
              <a:lstStyle/>
              <a:p>
                <a:r>
                  <a:rPr lang="en-CY" sz="1600" dirty="0"/>
                  <a:t>Networks</a:t>
                </a:r>
              </a:p>
            </p:txBody>
          </p:sp>
          <p:cxnSp>
            <p:nvCxnSpPr>
              <p:cNvPr id="29" name="Straight Connector 28">
                <a:extLst>
                  <a:ext uri="{FF2B5EF4-FFF2-40B4-BE49-F238E27FC236}">
                    <a16:creationId xmlns:a16="http://schemas.microsoft.com/office/drawing/2014/main" id="{629C05BF-8D97-B883-43FC-167A7AA8A15C}"/>
                  </a:ext>
                </a:extLst>
              </p:cNvPr>
              <p:cNvCxnSpPr>
                <a:cxnSpLocks/>
                <a:stCxn id="15" idx="1"/>
                <a:endCxn id="16" idx="0"/>
              </p:cNvCxnSpPr>
              <p:nvPr/>
            </p:nvCxnSpPr>
            <p:spPr bwMode="auto">
              <a:xfrm>
                <a:off x="3266604" y="3988465"/>
                <a:ext cx="504057" cy="216024"/>
              </a:xfrm>
              <a:prstGeom prst="line">
                <a:avLst/>
              </a:prstGeom>
              <a:grpFill/>
              <a:ln w="38100" cap="flat" cmpd="sng" algn="ctr">
                <a:solidFill>
                  <a:schemeClr val="bg2"/>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BA6D5B0C-09FE-6303-9C53-E16240E3AA71}"/>
                  </a:ext>
                </a:extLst>
              </p:cNvPr>
              <p:cNvCxnSpPr>
                <a:cxnSpLocks/>
                <a:stCxn id="18" idx="0"/>
                <a:endCxn id="14" idx="0"/>
              </p:cNvCxnSpPr>
              <p:nvPr/>
            </p:nvCxnSpPr>
            <p:spPr bwMode="auto">
              <a:xfrm flipV="1">
                <a:off x="2882029" y="3549545"/>
                <a:ext cx="30623" cy="427687"/>
              </a:xfrm>
              <a:prstGeom prst="line">
                <a:avLst/>
              </a:prstGeom>
              <a:grpFill/>
              <a:ln w="38100" cap="flat" cmpd="sng" algn="ctr">
                <a:solidFill>
                  <a:schemeClr val="bg2"/>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E7D26FBC-2E23-9C11-62CB-D5DEC1A8B2CB}"/>
                  </a:ext>
                </a:extLst>
              </p:cNvPr>
              <p:cNvCxnSpPr>
                <a:cxnSpLocks/>
                <a:stCxn id="15" idx="1"/>
                <a:endCxn id="18" idx="2"/>
              </p:cNvCxnSpPr>
              <p:nvPr/>
            </p:nvCxnSpPr>
            <p:spPr bwMode="auto">
              <a:xfrm flipH="1">
                <a:off x="2882029" y="3988465"/>
                <a:ext cx="384575" cy="132783"/>
              </a:xfrm>
              <a:prstGeom prst="line">
                <a:avLst/>
              </a:prstGeom>
              <a:grpFill/>
              <a:ln w="38100" cap="flat" cmpd="sng" algn="ctr">
                <a:solidFill>
                  <a:schemeClr val="bg2"/>
                </a:solidFill>
                <a:prstDash val="solid"/>
                <a:round/>
                <a:headEnd type="none" w="med" len="med"/>
                <a:tailEnd type="none" w="med" len="med"/>
              </a:ln>
              <a:effectLst/>
            </p:spPr>
          </p:cxnSp>
        </p:grpSp>
        <p:grpSp>
          <p:nvGrpSpPr>
            <p:cNvPr id="36" name="Group 35">
              <a:extLst>
                <a:ext uri="{FF2B5EF4-FFF2-40B4-BE49-F238E27FC236}">
                  <a16:creationId xmlns:a16="http://schemas.microsoft.com/office/drawing/2014/main" id="{6F0405A9-B9F1-AFBB-24AF-6C9DEF7B9BAE}"/>
                </a:ext>
              </a:extLst>
            </p:cNvPr>
            <p:cNvGrpSpPr/>
            <p:nvPr/>
          </p:nvGrpSpPr>
          <p:grpSpPr>
            <a:xfrm>
              <a:off x="4355977" y="1302824"/>
              <a:ext cx="1612273" cy="1435759"/>
              <a:chOff x="3089014" y="2856313"/>
              <a:chExt cx="1612273" cy="1567613"/>
            </a:xfrm>
          </p:grpSpPr>
          <p:sp>
            <p:nvSpPr>
              <p:cNvPr id="37" name="Rectangle 36">
                <a:extLst>
                  <a:ext uri="{FF2B5EF4-FFF2-40B4-BE49-F238E27FC236}">
                    <a16:creationId xmlns:a16="http://schemas.microsoft.com/office/drawing/2014/main" id="{51169F5C-8BDB-ABE5-4D30-A062030685A5}"/>
                  </a:ext>
                </a:extLst>
              </p:cNvPr>
              <p:cNvSpPr/>
              <p:nvPr/>
            </p:nvSpPr>
            <p:spPr bwMode="auto">
              <a:xfrm>
                <a:off x="3089014" y="2856313"/>
                <a:ext cx="1334300" cy="1236349"/>
              </a:xfrm>
              <a:prstGeom prst="rect">
                <a:avLst/>
              </a:prstGeom>
              <a:solidFill>
                <a:schemeClr val="bg1"/>
              </a:solid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highlight>
                    <a:srgbClr val="FFFFFF"/>
                  </a:highlight>
                  <a:latin typeface="Arial" charset="0"/>
                </a:endParaRPr>
              </a:p>
            </p:txBody>
          </p:sp>
          <p:sp>
            <p:nvSpPr>
              <p:cNvPr id="38" name="Can 37">
                <a:extLst>
                  <a:ext uri="{FF2B5EF4-FFF2-40B4-BE49-F238E27FC236}">
                    <a16:creationId xmlns:a16="http://schemas.microsoft.com/office/drawing/2014/main" id="{F9E93323-B93A-2FDD-516F-0DE143B3A2CB}"/>
                  </a:ext>
                </a:extLst>
              </p:cNvPr>
              <p:cNvSpPr/>
              <p:nvPr/>
            </p:nvSpPr>
            <p:spPr bwMode="auto">
              <a:xfrm>
                <a:off x="3305651" y="3504386"/>
                <a:ext cx="522765" cy="504056"/>
              </a:xfrm>
              <a:prstGeom prst="can">
                <a:avLst>
                  <a:gd name="adj" fmla="val 31157"/>
                </a:avLst>
              </a:prstGeom>
              <a:no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highlight>
                    <a:srgbClr val="FFFFFF"/>
                  </a:highlight>
                  <a:latin typeface="Arial" charset="0"/>
                </a:endParaRPr>
              </a:p>
            </p:txBody>
          </p:sp>
          <p:sp>
            <p:nvSpPr>
              <p:cNvPr id="39" name="Lightning Bolt 38">
                <a:extLst>
                  <a:ext uri="{FF2B5EF4-FFF2-40B4-BE49-F238E27FC236}">
                    <a16:creationId xmlns:a16="http://schemas.microsoft.com/office/drawing/2014/main" id="{ADF91333-8B88-3500-8509-BC5D4C85E4AB}"/>
                  </a:ext>
                </a:extLst>
              </p:cNvPr>
              <p:cNvSpPr/>
              <p:nvPr/>
            </p:nvSpPr>
            <p:spPr bwMode="auto">
              <a:xfrm>
                <a:off x="3295026" y="3137086"/>
                <a:ext cx="363102" cy="252028"/>
              </a:xfrm>
              <a:prstGeom prst="lightningBolt">
                <a:avLst/>
              </a:prstGeom>
              <a:no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highlight>
                    <a:srgbClr val="FFFFFF"/>
                  </a:highlight>
                  <a:latin typeface="Arial" charset="0"/>
                </a:endParaRPr>
              </a:p>
            </p:txBody>
          </p:sp>
          <p:sp>
            <p:nvSpPr>
              <p:cNvPr id="40" name="TextBox 39">
                <a:extLst>
                  <a:ext uri="{FF2B5EF4-FFF2-40B4-BE49-F238E27FC236}">
                    <a16:creationId xmlns:a16="http://schemas.microsoft.com/office/drawing/2014/main" id="{9FA12610-8BAB-5332-0137-8116D164E0C8}"/>
                  </a:ext>
                </a:extLst>
              </p:cNvPr>
              <p:cNvSpPr txBox="1"/>
              <p:nvPr/>
            </p:nvSpPr>
            <p:spPr>
              <a:xfrm>
                <a:off x="3328150" y="4054281"/>
                <a:ext cx="1095163" cy="369645"/>
              </a:xfrm>
              <a:prstGeom prst="rect">
                <a:avLst/>
              </a:prstGeom>
              <a:noFill/>
              <a:ln>
                <a:noFill/>
              </a:ln>
            </p:spPr>
            <p:txBody>
              <a:bodyPr wrap="square" rtlCol="0">
                <a:spAutoFit/>
              </a:bodyPr>
              <a:lstStyle/>
              <a:p>
                <a:r>
                  <a:rPr lang="en-CY" sz="1600" dirty="0">
                    <a:highlight>
                      <a:srgbClr val="FFFFFF"/>
                    </a:highlight>
                  </a:rPr>
                  <a:t>Systems</a:t>
                </a:r>
              </a:p>
            </p:txBody>
          </p:sp>
          <p:sp>
            <p:nvSpPr>
              <p:cNvPr id="41" name="TextBox 40">
                <a:extLst>
                  <a:ext uri="{FF2B5EF4-FFF2-40B4-BE49-F238E27FC236}">
                    <a16:creationId xmlns:a16="http://schemas.microsoft.com/office/drawing/2014/main" id="{8241C703-B0B1-C2B6-D1A1-ABB35C57B0DC}"/>
                  </a:ext>
                </a:extLst>
              </p:cNvPr>
              <p:cNvSpPr txBox="1"/>
              <p:nvPr/>
            </p:nvSpPr>
            <p:spPr>
              <a:xfrm>
                <a:off x="3771032" y="3568644"/>
                <a:ext cx="930255" cy="369645"/>
              </a:xfrm>
              <a:prstGeom prst="rect">
                <a:avLst/>
              </a:prstGeom>
              <a:noFill/>
              <a:ln>
                <a:noFill/>
              </a:ln>
            </p:spPr>
            <p:txBody>
              <a:bodyPr wrap="square" rtlCol="0">
                <a:spAutoFit/>
              </a:bodyPr>
              <a:lstStyle/>
              <a:p>
                <a:r>
                  <a:rPr lang="en-CY" sz="1600" b="0" dirty="0">
                    <a:solidFill>
                      <a:schemeClr val="bg2"/>
                    </a:solidFill>
                    <a:highlight>
                      <a:srgbClr val="FFFFFF"/>
                    </a:highlight>
                  </a:rPr>
                  <a:t>Data</a:t>
                </a:r>
              </a:p>
            </p:txBody>
          </p:sp>
          <p:sp>
            <p:nvSpPr>
              <p:cNvPr id="42" name="TextBox 41">
                <a:extLst>
                  <a:ext uri="{FF2B5EF4-FFF2-40B4-BE49-F238E27FC236}">
                    <a16:creationId xmlns:a16="http://schemas.microsoft.com/office/drawing/2014/main" id="{C24A2FC2-D7EF-1038-84FE-8D2DDE04AE2B}"/>
                  </a:ext>
                </a:extLst>
              </p:cNvPr>
              <p:cNvSpPr txBox="1"/>
              <p:nvPr/>
            </p:nvSpPr>
            <p:spPr>
              <a:xfrm>
                <a:off x="3623240" y="3071296"/>
                <a:ext cx="1003584" cy="369645"/>
              </a:xfrm>
              <a:prstGeom prst="rect">
                <a:avLst/>
              </a:prstGeom>
              <a:noFill/>
              <a:ln>
                <a:noFill/>
              </a:ln>
            </p:spPr>
            <p:txBody>
              <a:bodyPr wrap="square" rtlCol="0">
                <a:spAutoFit/>
              </a:bodyPr>
              <a:lstStyle/>
              <a:p>
                <a:r>
                  <a:rPr lang="en-CY" sz="1600" b="0" dirty="0">
                    <a:solidFill>
                      <a:schemeClr val="bg2"/>
                    </a:solidFill>
                    <a:highlight>
                      <a:srgbClr val="FFFFFF"/>
                    </a:highlight>
                  </a:rPr>
                  <a:t>Program</a:t>
                </a:r>
              </a:p>
            </p:txBody>
          </p:sp>
        </p:grpSp>
      </p:grpSp>
      <p:sp>
        <p:nvSpPr>
          <p:cNvPr id="73" name="Content Placeholder 2">
            <a:extLst>
              <a:ext uri="{FF2B5EF4-FFF2-40B4-BE49-F238E27FC236}">
                <a16:creationId xmlns:a16="http://schemas.microsoft.com/office/drawing/2014/main" id="{6428C80C-CDE5-58ED-4054-88911AB74114}"/>
              </a:ext>
            </a:extLst>
          </p:cNvPr>
          <p:cNvSpPr>
            <a:spLocks noGrp="1"/>
          </p:cNvSpPr>
          <p:nvPr>
            <p:ph idx="1"/>
          </p:nvPr>
        </p:nvSpPr>
        <p:spPr>
          <a:xfrm>
            <a:off x="414366" y="2230374"/>
            <a:ext cx="8229600" cy="4039280"/>
          </a:xfrm>
        </p:spPr>
        <p:txBody>
          <a:bodyPr/>
          <a:lstStyle/>
          <a:p>
            <a:pPr marL="0" indent="0">
              <a:buNone/>
            </a:pPr>
            <a:r>
              <a:rPr lang="en-GB" sz="2000" b="1" dirty="0"/>
              <a:t>AI misused by Hackers:</a:t>
            </a:r>
          </a:p>
          <a:p>
            <a:r>
              <a:rPr lang="en-GB" sz="1800" b="1" dirty="0"/>
              <a:t>Social Engineering: </a:t>
            </a:r>
            <a:r>
              <a:rPr lang="en-GB" sz="1800" dirty="0"/>
              <a:t>generate convincing phishing messages, adapt tone, style, persuasive, speak native languages, etc.</a:t>
            </a:r>
          </a:p>
          <a:p>
            <a:r>
              <a:rPr lang="en-GB" sz="1800" b="1" dirty="0"/>
              <a:t>Creating (Malicious) Code: </a:t>
            </a:r>
            <a:r>
              <a:rPr lang="en-GB" sz="1800" dirty="0"/>
              <a:t>refine scripts, write code in new scripting and programming languages</a:t>
            </a:r>
          </a:p>
          <a:p>
            <a:r>
              <a:rPr lang="en-GB" sz="1800" b="1" dirty="0"/>
              <a:t>Black Hat AI LLMS: </a:t>
            </a:r>
            <a:r>
              <a:rPr lang="en-GB" sz="1800" dirty="0">
                <a:solidFill>
                  <a:srgbClr val="FF0000"/>
                </a:solidFill>
              </a:rPr>
              <a:t>XXXGPT</a:t>
            </a:r>
            <a:r>
              <a:rPr lang="en-GB" sz="1800" dirty="0"/>
              <a:t> and </a:t>
            </a:r>
            <a:r>
              <a:rPr lang="en-GB" sz="1800" b="1" dirty="0">
                <a:solidFill>
                  <a:srgbClr val="FF0000"/>
                </a:solidFill>
              </a:rPr>
              <a:t>Wolf GPT </a:t>
            </a:r>
            <a:r>
              <a:rPr lang="en-GB" sz="1800" dirty="0"/>
              <a:t>provide code for botnets,  RATs (Remote Access Trojans), malware, key loggers, </a:t>
            </a:r>
            <a:r>
              <a:rPr lang="en-GB" sz="1800" dirty="0" err="1"/>
              <a:t>crypter</a:t>
            </a:r>
            <a:r>
              <a:rPr lang="en-GB" sz="1800" dirty="0"/>
              <a:t> (encrypt, obfuscate, and manipulate malware, to make it harder to detect by security programs), infostealer, </a:t>
            </a:r>
            <a:r>
              <a:rPr lang="en-GB" sz="1800" dirty="0" err="1"/>
              <a:t>Cryptostealer</a:t>
            </a:r>
            <a:r>
              <a:rPr lang="en-GB" sz="1800" dirty="0"/>
              <a:t>, POS malware, ATM malware</a:t>
            </a:r>
          </a:p>
          <a:p>
            <a:r>
              <a:rPr lang="en-GB" sz="1800" b="1" dirty="0"/>
              <a:t>Automating Attacks </a:t>
            </a:r>
            <a:r>
              <a:rPr lang="en-GB" sz="1800" dirty="0"/>
              <a:t>and malware obfuscation / evolution to go undetected by tools and operators</a:t>
            </a:r>
          </a:p>
          <a:p>
            <a:r>
              <a:rPr lang="en-GB" sz="1800" b="1" dirty="0"/>
              <a:t>Fake Identities: </a:t>
            </a:r>
            <a:r>
              <a:rPr lang="en-GB" sz="1800" dirty="0"/>
              <a:t>Avatars and Video to Spread Misinformation and fake news (OpenAI Sora Text-to-Video)</a:t>
            </a:r>
          </a:p>
          <a:p>
            <a:endParaRPr lang="en-GB" sz="2000" b="1" dirty="0"/>
          </a:p>
        </p:txBody>
      </p:sp>
      <p:grpSp>
        <p:nvGrpSpPr>
          <p:cNvPr id="76" name="Group 75">
            <a:extLst>
              <a:ext uri="{FF2B5EF4-FFF2-40B4-BE49-F238E27FC236}">
                <a16:creationId xmlns:a16="http://schemas.microsoft.com/office/drawing/2014/main" id="{F9165216-E669-F946-4546-FF46FF8A2D6F}"/>
              </a:ext>
            </a:extLst>
          </p:cNvPr>
          <p:cNvGrpSpPr/>
          <p:nvPr/>
        </p:nvGrpSpPr>
        <p:grpSpPr>
          <a:xfrm>
            <a:off x="6287458" y="1066261"/>
            <a:ext cx="1162837" cy="633412"/>
            <a:chOff x="6087877" y="877924"/>
            <a:chExt cx="1113950" cy="1113950"/>
          </a:xfrm>
        </p:grpSpPr>
        <p:pic>
          <p:nvPicPr>
            <p:cNvPr id="64" name="Graphic 63" descr="Artificial Intelligence outline">
              <a:extLst>
                <a:ext uri="{FF2B5EF4-FFF2-40B4-BE49-F238E27FC236}">
                  <a16:creationId xmlns:a16="http://schemas.microsoft.com/office/drawing/2014/main" id="{D0266A48-34CA-E925-2AAC-0788AEB64E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87877" y="877924"/>
              <a:ext cx="1113950" cy="1113950"/>
            </a:xfrm>
            <a:prstGeom prst="rect">
              <a:avLst/>
            </a:prstGeom>
          </p:spPr>
        </p:pic>
        <p:sp>
          <p:nvSpPr>
            <p:cNvPr id="75" name="Content Placeholder 2">
              <a:extLst>
                <a:ext uri="{FF2B5EF4-FFF2-40B4-BE49-F238E27FC236}">
                  <a16:creationId xmlns:a16="http://schemas.microsoft.com/office/drawing/2014/main" id="{E96AD8DC-6728-DFD7-ACAA-5EBD76C7382C}"/>
                </a:ext>
              </a:extLst>
            </p:cNvPr>
            <p:cNvSpPr txBox="1">
              <a:spLocks/>
            </p:cNvSpPr>
            <p:nvPr/>
          </p:nvSpPr>
          <p:spPr bwMode="auto">
            <a:xfrm>
              <a:off x="6513867" y="1147611"/>
              <a:ext cx="434355" cy="49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GB" sz="2000" b="1" kern="0" dirty="0">
                  <a:solidFill>
                    <a:schemeClr val="accent2"/>
                  </a:solidFill>
                </a:rPr>
                <a:t>AI</a:t>
              </a:r>
            </a:p>
            <a:p>
              <a:pPr marL="0" indent="0">
                <a:buFontTx/>
                <a:buNone/>
              </a:pPr>
              <a:endParaRPr lang="en-GB" sz="2000" b="1" kern="0" dirty="0">
                <a:solidFill>
                  <a:schemeClr val="accent2"/>
                </a:solidFill>
              </a:endParaRPr>
            </a:p>
          </p:txBody>
        </p:sp>
      </p:grpSp>
    </p:spTree>
    <p:extLst>
      <p:ext uri="{BB962C8B-B14F-4D97-AF65-F5344CB8AC3E}">
        <p14:creationId xmlns:p14="http://schemas.microsoft.com/office/powerpoint/2010/main" val="1163045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9E0FB-9E72-8BFC-3C37-69A5373E4314}"/>
              </a:ext>
            </a:extLst>
          </p:cNvPr>
          <p:cNvSpPr>
            <a:spLocks noGrp="1"/>
          </p:cNvSpPr>
          <p:nvPr>
            <p:ph type="title"/>
          </p:nvPr>
        </p:nvSpPr>
        <p:spPr/>
        <p:txBody>
          <a:bodyPr/>
          <a:lstStyle/>
          <a:p>
            <a:r>
              <a:rPr lang="en-US" sz="4400" dirty="0"/>
              <a:t>AI / LLMs &amp; Cybersecurity</a:t>
            </a:r>
            <a:endParaRPr lang="en-CY" dirty="0"/>
          </a:p>
        </p:txBody>
      </p:sp>
      <p:sp>
        <p:nvSpPr>
          <p:cNvPr id="73" name="Content Placeholder 2">
            <a:extLst>
              <a:ext uri="{FF2B5EF4-FFF2-40B4-BE49-F238E27FC236}">
                <a16:creationId xmlns:a16="http://schemas.microsoft.com/office/drawing/2014/main" id="{6428C80C-CDE5-58ED-4054-88911AB74114}"/>
              </a:ext>
            </a:extLst>
          </p:cNvPr>
          <p:cNvSpPr>
            <a:spLocks noGrp="1"/>
          </p:cNvSpPr>
          <p:nvPr>
            <p:ph idx="1"/>
          </p:nvPr>
        </p:nvSpPr>
        <p:spPr>
          <a:xfrm>
            <a:off x="414366" y="2678739"/>
            <a:ext cx="8229600" cy="4039280"/>
          </a:xfrm>
        </p:spPr>
        <p:txBody>
          <a:bodyPr/>
          <a:lstStyle/>
          <a:p>
            <a:pPr marL="0" indent="0">
              <a:buNone/>
            </a:pPr>
            <a:r>
              <a:rPr lang="en-GB" sz="2400" b="1" dirty="0"/>
              <a:t>AI used by </a:t>
            </a:r>
            <a:r>
              <a:rPr lang="en-GB" sz="2400" b="1" u="sng" dirty="0"/>
              <a:t>Users</a:t>
            </a:r>
            <a:r>
              <a:rPr lang="en-GB" sz="2400" b="1" dirty="0"/>
              <a:t> or </a:t>
            </a:r>
            <a:r>
              <a:rPr lang="en-GB" sz="2400" b="1" u="sng" dirty="0"/>
              <a:t>System Operators</a:t>
            </a:r>
            <a:r>
              <a:rPr lang="en-GB" sz="2400" b="1" dirty="0"/>
              <a:t>:</a:t>
            </a:r>
          </a:p>
          <a:p>
            <a:r>
              <a:rPr lang="en-GB" sz="2400" b="1" dirty="0"/>
              <a:t>Smarter Tools: </a:t>
            </a:r>
            <a:r>
              <a:rPr lang="en-GB" sz="2400" dirty="0"/>
              <a:t>Antivirus, Firewall, MFA, Log Analysis Tools</a:t>
            </a:r>
          </a:p>
          <a:p>
            <a:r>
              <a:rPr lang="en-GB" sz="2400" dirty="0"/>
              <a:t>Phishing &amp; Fraud Protection (Spam Tools)</a:t>
            </a:r>
          </a:p>
          <a:p>
            <a:r>
              <a:rPr lang="en-GB" sz="2400" dirty="0"/>
              <a:t>Threat Detection and Prediction (Edge Detection)</a:t>
            </a:r>
          </a:p>
          <a:p>
            <a:r>
              <a:rPr lang="en-GB" sz="2400" dirty="0"/>
              <a:t>Automated Incident Response (Security information and event management)</a:t>
            </a:r>
          </a:p>
          <a:p>
            <a:r>
              <a:rPr lang="en-GB" sz="2400" dirty="0"/>
              <a:t>Training and Knowledge</a:t>
            </a:r>
          </a:p>
          <a:p>
            <a:r>
              <a:rPr lang="en-GB" sz="2400" dirty="0"/>
              <a:t>Disaster Recovery, Backup, many more</a:t>
            </a:r>
          </a:p>
        </p:txBody>
      </p:sp>
      <p:sp>
        <p:nvSpPr>
          <p:cNvPr id="81" name="Title 1">
            <a:extLst>
              <a:ext uri="{FF2B5EF4-FFF2-40B4-BE49-F238E27FC236}">
                <a16:creationId xmlns:a16="http://schemas.microsoft.com/office/drawing/2014/main" id="{2E1162D2-45FC-C879-9B26-974C1AEF939E}"/>
              </a:ext>
            </a:extLst>
          </p:cNvPr>
          <p:cNvSpPr txBox="1">
            <a:spLocks/>
          </p:cNvSpPr>
          <p:nvPr/>
        </p:nvSpPr>
        <p:spPr bwMode="auto">
          <a:xfrm>
            <a:off x="457200" y="274638"/>
            <a:ext cx="8186766" cy="633412"/>
          </a:xfrm>
          <a:prstGeom prst="rect">
            <a:avLst/>
          </a:prstGeom>
          <a:solidFill>
            <a:srgbClr val="00206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a:t>AI / LLMs &amp; Cybersecurity</a:t>
            </a:r>
            <a:endParaRPr lang="en-CY" kern="0" dirty="0"/>
          </a:p>
        </p:txBody>
      </p:sp>
      <p:sp>
        <p:nvSpPr>
          <p:cNvPr id="85" name="TextBox 84">
            <a:extLst>
              <a:ext uri="{FF2B5EF4-FFF2-40B4-BE49-F238E27FC236}">
                <a16:creationId xmlns:a16="http://schemas.microsoft.com/office/drawing/2014/main" id="{3FBB6353-4CFC-F4E0-10DC-7212C202A7D7}"/>
              </a:ext>
            </a:extLst>
          </p:cNvPr>
          <p:cNvSpPr txBox="1"/>
          <p:nvPr/>
        </p:nvSpPr>
        <p:spPr>
          <a:xfrm>
            <a:off x="6652395" y="2480166"/>
            <a:ext cx="1866016" cy="338554"/>
          </a:xfrm>
          <a:prstGeom prst="rect">
            <a:avLst/>
          </a:prstGeom>
          <a:noFill/>
        </p:spPr>
        <p:txBody>
          <a:bodyPr wrap="square" rtlCol="0">
            <a:spAutoFit/>
          </a:bodyPr>
          <a:lstStyle/>
          <a:p>
            <a:r>
              <a:rPr lang="en-CY" sz="1600" b="0" dirty="0">
                <a:solidFill>
                  <a:schemeClr val="bg2"/>
                </a:solidFill>
              </a:rPr>
              <a:t>Digital World</a:t>
            </a:r>
          </a:p>
        </p:txBody>
      </p:sp>
      <p:grpSp>
        <p:nvGrpSpPr>
          <p:cNvPr id="86" name="Group 85">
            <a:extLst>
              <a:ext uri="{FF2B5EF4-FFF2-40B4-BE49-F238E27FC236}">
                <a16:creationId xmlns:a16="http://schemas.microsoft.com/office/drawing/2014/main" id="{D6508656-163A-B4AC-3A2C-92B834DCFE9B}"/>
              </a:ext>
            </a:extLst>
          </p:cNvPr>
          <p:cNvGrpSpPr/>
          <p:nvPr/>
        </p:nvGrpSpPr>
        <p:grpSpPr>
          <a:xfrm>
            <a:off x="4128868" y="1212580"/>
            <a:ext cx="3949651" cy="1404157"/>
            <a:chOff x="2233741" y="1001728"/>
            <a:chExt cx="3949651" cy="2052229"/>
          </a:xfrm>
        </p:grpSpPr>
        <p:sp>
          <p:nvSpPr>
            <p:cNvPr id="87" name="Cloud 86">
              <a:extLst>
                <a:ext uri="{FF2B5EF4-FFF2-40B4-BE49-F238E27FC236}">
                  <a16:creationId xmlns:a16="http://schemas.microsoft.com/office/drawing/2014/main" id="{7DCD896E-3436-5C5B-4707-86AB51B79D60}"/>
                </a:ext>
              </a:extLst>
            </p:cNvPr>
            <p:cNvSpPr/>
            <p:nvPr/>
          </p:nvSpPr>
          <p:spPr bwMode="auto">
            <a:xfrm>
              <a:off x="2233741" y="1001728"/>
              <a:ext cx="3949651" cy="2052229"/>
            </a:xfrm>
            <a:prstGeom prst="cloud">
              <a:avLst/>
            </a:prstGeom>
            <a:no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grpSp>
          <p:nvGrpSpPr>
            <p:cNvPr id="88" name="Group 87">
              <a:extLst>
                <a:ext uri="{FF2B5EF4-FFF2-40B4-BE49-F238E27FC236}">
                  <a16:creationId xmlns:a16="http://schemas.microsoft.com/office/drawing/2014/main" id="{88CCF046-CC88-B680-0851-AFE6124BE9E7}"/>
                </a:ext>
              </a:extLst>
            </p:cNvPr>
            <p:cNvGrpSpPr/>
            <p:nvPr/>
          </p:nvGrpSpPr>
          <p:grpSpPr>
            <a:xfrm>
              <a:off x="2840304" y="1350376"/>
              <a:ext cx="1260745" cy="1324513"/>
              <a:chOff x="2810021" y="3376397"/>
              <a:chExt cx="1579371" cy="1353615"/>
            </a:xfrm>
            <a:solidFill>
              <a:schemeClr val="bg2"/>
            </a:solidFill>
          </p:grpSpPr>
          <p:sp>
            <p:nvSpPr>
              <p:cNvPr id="96" name="Rectangle 95">
                <a:extLst>
                  <a:ext uri="{FF2B5EF4-FFF2-40B4-BE49-F238E27FC236}">
                    <a16:creationId xmlns:a16="http://schemas.microsoft.com/office/drawing/2014/main" id="{92B44811-638F-3662-AC63-ACE73FEBC5CE}"/>
                  </a:ext>
                </a:extLst>
              </p:cNvPr>
              <p:cNvSpPr/>
              <p:nvPr/>
            </p:nvSpPr>
            <p:spPr bwMode="auto">
              <a:xfrm>
                <a:off x="3266604" y="3412401"/>
                <a:ext cx="144016" cy="144016"/>
              </a:xfrm>
              <a:prstGeom prst="rect">
                <a:avLst/>
              </a:prstGeom>
              <a:grp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97" name="Rectangle 96">
                <a:extLst>
                  <a:ext uri="{FF2B5EF4-FFF2-40B4-BE49-F238E27FC236}">
                    <a16:creationId xmlns:a16="http://schemas.microsoft.com/office/drawing/2014/main" id="{5F4A515B-F4CB-CDF4-6FB7-F88800B052E6}"/>
                  </a:ext>
                </a:extLst>
              </p:cNvPr>
              <p:cNvSpPr/>
              <p:nvPr/>
            </p:nvSpPr>
            <p:spPr bwMode="auto">
              <a:xfrm>
                <a:off x="2840644" y="3549545"/>
                <a:ext cx="144016" cy="144016"/>
              </a:xfrm>
              <a:prstGeom prst="rect">
                <a:avLst/>
              </a:prstGeom>
              <a:grp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98" name="Rectangle 97">
                <a:extLst>
                  <a:ext uri="{FF2B5EF4-FFF2-40B4-BE49-F238E27FC236}">
                    <a16:creationId xmlns:a16="http://schemas.microsoft.com/office/drawing/2014/main" id="{CF7ECCB2-9370-D8EA-DCF5-5CB8DE93983E}"/>
                  </a:ext>
                </a:extLst>
              </p:cNvPr>
              <p:cNvSpPr/>
              <p:nvPr/>
            </p:nvSpPr>
            <p:spPr bwMode="auto">
              <a:xfrm>
                <a:off x="3266604" y="3916457"/>
                <a:ext cx="144016" cy="144016"/>
              </a:xfrm>
              <a:prstGeom prst="rect">
                <a:avLst/>
              </a:prstGeom>
              <a:grp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99" name="Rectangle 98">
                <a:extLst>
                  <a:ext uri="{FF2B5EF4-FFF2-40B4-BE49-F238E27FC236}">
                    <a16:creationId xmlns:a16="http://schemas.microsoft.com/office/drawing/2014/main" id="{31834322-06A8-F7B1-691B-63377BAFA448}"/>
                  </a:ext>
                </a:extLst>
              </p:cNvPr>
              <p:cNvSpPr/>
              <p:nvPr/>
            </p:nvSpPr>
            <p:spPr bwMode="auto">
              <a:xfrm>
                <a:off x="3698652" y="4204489"/>
                <a:ext cx="144016" cy="144016"/>
              </a:xfrm>
              <a:prstGeom prst="rect">
                <a:avLst/>
              </a:prstGeom>
              <a:grp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dirty="0">
                  <a:ln>
                    <a:noFill/>
                  </a:ln>
                  <a:solidFill>
                    <a:schemeClr val="tx2"/>
                  </a:solidFill>
                  <a:effectLst/>
                  <a:latin typeface="Arial" charset="0"/>
                </a:endParaRPr>
              </a:p>
            </p:txBody>
          </p:sp>
          <p:sp>
            <p:nvSpPr>
              <p:cNvPr id="100" name="Rectangle 99">
                <a:extLst>
                  <a:ext uri="{FF2B5EF4-FFF2-40B4-BE49-F238E27FC236}">
                    <a16:creationId xmlns:a16="http://schemas.microsoft.com/office/drawing/2014/main" id="{6CE3E093-F452-946F-CC75-3D0971D40257}"/>
                  </a:ext>
                </a:extLst>
              </p:cNvPr>
              <p:cNvSpPr/>
              <p:nvPr/>
            </p:nvSpPr>
            <p:spPr bwMode="auto">
              <a:xfrm>
                <a:off x="3626644" y="3628425"/>
                <a:ext cx="144016" cy="144016"/>
              </a:xfrm>
              <a:prstGeom prst="rect">
                <a:avLst/>
              </a:prstGeom>
              <a:grp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01" name="Rectangle 100">
                <a:extLst>
                  <a:ext uri="{FF2B5EF4-FFF2-40B4-BE49-F238E27FC236}">
                    <a16:creationId xmlns:a16="http://schemas.microsoft.com/office/drawing/2014/main" id="{CE508E84-C08C-64D2-ED2A-BE0F698C3B18}"/>
                  </a:ext>
                </a:extLst>
              </p:cNvPr>
              <p:cNvSpPr/>
              <p:nvPr/>
            </p:nvSpPr>
            <p:spPr bwMode="auto">
              <a:xfrm>
                <a:off x="2810021" y="3977232"/>
                <a:ext cx="144016" cy="144016"/>
              </a:xfrm>
              <a:prstGeom prst="rect">
                <a:avLst/>
              </a:prstGeom>
              <a:grp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02" name="Rectangle 101">
                <a:extLst>
                  <a:ext uri="{FF2B5EF4-FFF2-40B4-BE49-F238E27FC236}">
                    <a16:creationId xmlns:a16="http://schemas.microsoft.com/office/drawing/2014/main" id="{0ACB6C11-4BCF-0DEA-4D2A-A24F867213DA}"/>
                  </a:ext>
                </a:extLst>
              </p:cNvPr>
              <p:cNvSpPr/>
              <p:nvPr/>
            </p:nvSpPr>
            <p:spPr bwMode="auto">
              <a:xfrm>
                <a:off x="3993108" y="3376397"/>
                <a:ext cx="144016" cy="144016"/>
              </a:xfrm>
              <a:prstGeom prst="rect">
                <a:avLst/>
              </a:prstGeom>
              <a:grp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03" name="Rectangle 102">
                <a:extLst>
                  <a:ext uri="{FF2B5EF4-FFF2-40B4-BE49-F238E27FC236}">
                    <a16:creationId xmlns:a16="http://schemas.microsoft.com/office/drawing/2014/main" id="{FA3E72A1-9C54-17F5-0E3A-EEDE6B0DD9DB}"/>
                  </a:ext>
                </a:extLst>
              </p:cNvPr>
              <p:cNvSpPr/>
              <p:nvPr/>
            </p:nvSpPr>
            <p:spPr bwMode="auto">
              <a:xfrm>
                <a:off x="3993108" y="3952461"/>
                <a:ext cx="144016" cy="144016"/>
              </a:xfrm>
              <a:prstGeom prst="rect">
                <a:avLst/>
              </a:prstGeom>
              <a:grp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cxnSp>
            <p:nvCxnSpPr>
              <p:cNvPr id="104" name="Straight Connector 103">
                <a:extLst>
                  <a:ext uri="{FF2B5EF4-FFF2-40B4-BE49-F238E27FC236}">
                    <a16:creationId xmlns:a16="http://schemas.microsoft.com/office/drawing/2014/main" id="{DFFF3966-B02B-4607-3FF6-ACAA2C4B00AE}"/>
                  </a:ext>
                </a:extLst>
              </p:cNvPr>
              <p:cNvCxnSpPr>
                <a:stCxn id="97" idx="3"/>
                <a:endCxn id="96" idx="0"/>
              </p:cNvCxnSpPr>
              <p:nvPr/>
            </p:nvCxnSpPr>
            <p:spPr bwMode="auto">
              <a:xfrm flipV="1">
                <a:off x="2984660" y="3412401"/>
                <a:ext cx="353952" cy="209152"/>
              </a:xfrm>
              <a:prstGeom prst="line">
                <a:avLst/>
              </a:prstGeom>
              <a:grpFill/>
              <a:ln w="38100" cap="flat" cmpd="sng" algn="ctr">
                <a:solidFill>
                  <a:schemeClr val="bg2"/>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A0422217-298F-64CC-E97C-A1C2A7E58152}"/>
                  </a:ext>
                </a:extLst>
              </p:cNvPr>
              <p:cNvCxnSpPr>
                <a:cxnSpLocks/>
                <a:stCxn id="101" idx="2"/>
                <a:endCxn id="96" idx="3"/>
              </p:cNvCxnSpPr>
              <p:nvPr/>
            </p:nvCxnSpPr>
            <p:spPr bwMode="auto">
              <a:xfrm flipV="1">
                <a:off x="2882029" y="3484409"/>
                <a:ext cx="528591" cy="636839"/>
              </a:xfrm>
              <a:prstGeom prst="line">
                <a:avLst/>
              </a:prstGeom>
              <a:grpFill/>
              <a:ln w="38100" cap="flat" cmpd="sng" algn="ctr">
                <a:solidFill>
                  <a:schemeClr val="bg2"/>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30B1B00D-03DA-064A-372A-5E0C579E9327}"/>
                  </a:ext>
                </a:extLst>
              </p:cNvPr>
              <p:cNvCxnSpPr>
                <a:cxnSpLocks/>
                <a:stCxn id="96" idx="1"/>
                <a:endCxn id="100" idx="0"/>
              </p:cNvCxnSpPr>
              <p:nvPr/>
            </p:nvCxnSpPr>
            <p:spPr bwMode="auto">
              <a:xfrm>
                <a:off x="3266604" y="3484409"/>
                <a:ext cx="432048" cy="144016"/>
              </a:xfrm>
              <a:prstGeom prst="line">
                <a:avLst/>
              </a:prstGeom>
              <a:grpFill/>
              <a:ln w="38100" cap="flat" cmpd="sng" algn="ctr">
                <a:solidFill>
                  <a:schemeClr val="bg2"/>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47B3C31B-89E9-DB12-FE12-8C84A0112612}"/>
                  </a:ext>
                </a:extLst>
              </p:cNvPr>
              <p:cNvCxnSpPr>
                <a:cxnSpLocks/>
                <a:stCxn id="102" idx="1"/>
                <a:endCxn id="100" idx="3"/>
              </p:cNvCxnSpPr>
              <p:nvPr/>
            </p:nvCxnSpPr>
            <p:spPr bwMode="auto">
              <a:xfrm flipH="1">
                <a:off x="3770660" y="3448405"/>
                <a:ext cx="222448" cy="252028"/>
              </a:xfrm>
              <a:prstGeom prst="line">
                <a:avLst/>
              </a:prstGeom>
              <a:grpFill/>
              <a:ln w="38100" cap="flat" cmpd="sng" algn="ctr">
                <a:solidFill>
                  <a:schemeClr val="bg2"/>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id="{D1B16610-CC4E-DF54-44A9-FA942F2DCAF1}"/>
                  </a:ext>
                </a:extLst>
              </p:cNvPr>
              <p:cNvCxnSpPr>
                <a:cxnSpLocks/>
                <a:stCxn id="98" idx="2"/>
                <a:endCxn id="100" idx="1"/>
              </p:cNvCxnSpPr>
              <p:nvPr/>
            </p:nvCxnSpPr>
            <p:spPr bwMode="auto">
              <a:xfrm flipV="1">
                <a:off x="3338612" y="3700433"/>
                <a:ext cx="288032" cy="360040"/>
              </a:xfrm>
              <a:prstGeom prst="line">
                <a:avLst/>
              </a:prstGeom>
              <a:grpFill/>
              <a:ln w="38100" cap="flat" cmpd="sng" algn="ctr">
                <a:solidFill>
                  <a:schemeClr val="bg2"/>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A273C41A-1311-1DFB-5863-7C8CBE6392FC}"/>
                  </a:ext>
                </a:extLst>
              </p:cNvPr>
              <p:cNvCxnSpPr>
                <a:cxnSpLocks/>
                <a:stCxn id="100" idx="3"/>
                <a:endCxn id="103" idx="2"/>
              </p:cNvCxnSpPr>
              <p:nvPr/>
            </p:nvCxnSpPr>
            <p:spPr bwMode="auto">
              <a:xfrm>
                <a:off x="3770660" y="3700433"/>
                <a:ext cx="294456" cy="396044"/>
              </a:xfrm>
              <a:prstGeom prst="line">
                <a:avLst/>
              </a:prstGeom>
              <a:grpFill/>
              <a:ln w="38100" cap="flat" cmpd="sng" algn="ctr">
                <a:solidFill>
                  <a:schemeClr val="bg2"/>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8CF7493F-1E3F-24F6-38C2-4998B0E3BE16}"/>
                  </a:ext>
                </a:extLst>
              </p:cNvPr>
              <p:cNvCxnSpPr>
                <a:cxnSpLocks/>
                <a:stCxn id="103" idx="1"/>
                <a:endCxn id="99" idx="0"/>
              </p:cNvCxnSpPr>
              <p:nvPr/>
            </p:nvCxnSpPr>
            <p:spPr bwMode="auto">
              <a:xfrm flipH="1">
                <a:off x="3770660" y="4024469"/>
                <a:ext cx="222448" cy="180020"/>
              </a:xfrm>
              <a:prstGeom prst="line">
                <a:avLst/>
              </a:prstGeom>
              <a:grpFill/>
              <a:ln w="38100" cap="flat" cmpd="sng" algn="ctr">
                <a:solidFill>
                  <a:schemeClr val="bg2"/>
                </a:solidFill>
                <a:prstDash val="solid"/>
                <a:round/>
                <a:headEnd type="none" w="med" len="med"/>
                <a:tailEnd type="none" w="med" len="med"/>
              </a:ln>
              <a:effectLst/>
            </p:spPr>
          </p:cxnSp>
          <p:sp>
            <p:nvSpPr>
              <p:cNvPr id="111" name="TextBox 110">
                <a:extLst>
                  <a:ext uri="{FF2B5EF4-FFF2-40B4-BE49-F238E27FC236}">
                    <a16:creationId xmlns:a16="http://schemas.microsoft.com/office/drawing/2014/main" id="{79E53451-1045-3A86-4525-8A18A6DFCB90}"/>
                  </a:ext>
                </a:extLst>
              </p:cNvPr>
              <p:cNvSpPr txBox="1"/>
              <p:nvPr/>
            </p:nvSpPr>
            <p:spPr>
              <a:xfrm>
                <a:off x="2920535" y="4384019"/>
                <a:ext cx="1468857" cy="345993"/>
              </a:xfrm>
              <a:prstGeom prst="rect">
                <a:avLst/>
              </a:prstGeom>
              <a:grpFill/>
              <a:ln>
                <a:solidFill>
                  <a:schemeClr val="bg2"/>
                </a:solidFill>
              </a:ln>
            </p:spPr>
            <p:txBody>
              <a:bodyPr wrap="square" rtlCol="0">
                <a:spAutoFit/>
              </a:bodyPr>
              <a:lstStyle/>
              <a:p>
                <a:r>
                  <a:rPr lang="en-CY" sz="1600" dirty="0"/>
                  <a:t>Networks</a:t>
                </a:r>
              </a:p>
            </p:txBody>
          </p:sp>
          <p:cxnSp>
            <p:nvCxnSpPr>
              <p:cNvPr id="112" name="Straight Connector 111">
                <a:extLst>
                  <a:ext uri="{FF2B5EF4-FFF2-40B4-BE49-F238E27FC236}">
                    <a16:creationId xmlns:a16="http://schemas.microsoft.com/office/drawing/2014/main" id="{9B124BB3-F8A7-F7C2-A6E4-AD1B017EA5A4}"/>
                  </a:ext>
                </a:extLst>
              </p:cNvPr>
              <p:cNvCxnSpPr>
                <a:cxnSpLocks/>
                <a:stCxn id="98" idx="1"/>
                <a:endCxn id="99" idx="0"/>
              </p:cNvCxnSpPr>
              <p:nvPr/>
            </p:nvCxnSpPr>
            <p:spPr bwMode="auto">
              <a:xfrm>
                <a:off x="3266604" y="3988465"/>
                <a:ext cx="504057" cy="216024"/>
              </a:xfrm>
              <a:prstGeom prst="line">
                <a:avLst/>
              </a:prstGeom>
              <a:grpFill/>
              <a:ln w="38100" cap="flat" cmpd="sng" algn="ctr">
                <a:solidFill>
                  <a:schemeClr val="bg2"/>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id="{EC9DA904-748A-C0B0-616D-2D931A64A2E7}"/>
                  </a:ext>
                </a:extLst>
              </p:cNvPr>
              <p:cNvCxnSpPr>
                <a:cxnSpLocks/>
                <a:stCxn id="101" idx="0"/>
                <a:endCxn id="97" idx="0"/>
              </p:cNvCxnSpPr>
              <p:nvPr/>
            </p:nvCxnSpPr>
            <p:spPr bwMode="auto">
              <a:xfrm flipV="1">
                <a:off x="2882029" y="3549545"/>
                <a:ext cx="30623" cy="427687"/>
              </a:xfrm>
              <a:prstGeom prst="line">
                <a:avLst/>
              </a:prstGeom>
              <a:grpFill/>
              <a:ln w="38100" cap="flat" cmpd="sng" algn="ctr">
                <a:solidFill>
                  <a:schemeClr val="bg2"/>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AF3C5E80-EEDC-7EEE-100B-B6EB62B58326}"/>
                  </a:ext>
                </a:extLst>
              </p:cNvPr>
              <p:cNvCxnSpPr>
                <a:cxnSpLocks/>
                <a:stCxn id="98" idx="1"/>
                <a:endCxn id="101" idx="2"/>
              </p:cNvCxnSpPr>
              <p:nvPr/>
            </p:nvCxnSpPr>
            <p:spPr bwMode="auto">
              <a:xfrm flipH="1">
                <a:off x="2882029" y="3988465"/>
                <a:ext cx="384575" cy="132783"/>
              </a:xfrm>
              <a:prstGeom prst="line">
                <a:avLst/>
              </a:prstGeom>
              <a:grpFill/>
              <a:ln w="38100" cap="flat" cmpd="sng" algn="ctr">
                <a:solidFill>
                  <a:schemeClr val="bg2"/>
                </a:solidFill>
                <a:prstDash val="solid"/>
                <a:round/>
                <a:headEnd type="none" w="med" len="med"/>
                <a:tailEnd type="none" w="med" len="med"/>
              </a:ln>
              <a:effectLst/>
            </p:spPr>
          </p:cxnSp>
        </p:grpSp>
        <p:grpSp>
          <p:nvGrpSpPr>
            <p:cNvPr id="89" name="Group 88">
              <a:extLst>
                <a:ext uri="{FF2B5EF4-FFF2-40B4-BE49-F238E27FC236}">
                  <a16:creationId xmlns:a16="http://schemas.microsoft.com/office/drawing/2014/main" id="{8854694B-7127-9548-6303-677E05A71BEB}"/>
                </a:ext>
              </a:extLst>
            </p:cNvPr>
            <p:cNvGrpSpPr/>
            <p:nvPr/>
          </p:nvGrpSpPr>
          <p:grpSpPr>
            <a:xfrm>
              <a:off x="4355977" y="1302824"/>
              <a:ext cx="1612273" cy="1435759"/>
              <a:chOff x="3089014" y="2856313"/>
              <a:chExt cx="1612273" cy="1567613"/>
            </a:xfrm>
          </p:grpSpPr>
          <p:sp>
            <p:nvSpPr>
              <p:cNvPr id="90" name="Rectangle 89">
                <a:extLst>
                  <a:ext uri="{FF2B5EF4-FFF2-40B4-BE49-F238E27FC236}">
                    <a16:creationId xmlns:a16="http://schemas.microsoft.com/office/drawing/2014/main" id="{973251FC-C446-8754-EEDD-D18B778BE202}"/>
                  </a:ext>
                </a:extLst>
              </p:cNvPr>
              <p:cNvSpPr/>
              <p:nvPr/>
            </p:nvSpPr>
            <p:spPr bwMode="auto">
              <a:xfrm>
                <a:off x="3089014" y="2856313"/>
                <a:ext cx="1334300" cy="1236349"/>
              </a:xfrm>
              <a:prstGeom prst="rect">
                <a:avLst/>
              </a:prstGeom>
              <a:solidFill>
                <a:schemeClr val="bg1"/>
              </a:solid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highlight>
                    <a:srgbClr val="FFFFFF"/>
                  </a:highlight>
                  <a:latin typeface="Arial" charset="0"/>
                </a:endParaRPr>
              </a:p>
            </p:txBody>
          </p:sp>
          <p:sp>
            <p:nvSpPr>
              <p:cNvPr id="91" name="Can 90">
                <a:extLst>
                  <a:ext uri="{FF2B5EF4-FFF2-40B4-BE49-F238E27FC236}">
                    <a16:creationId xmlns:a16="http://schemas.microsoft.com/office/drawing/2014/main" id="{6A10B11F-5297-C673-A007-9DCBC010476C}"/>
                  </a:ext>
                </a:extLst>
              </p:cNvPr>
              <p:cNvSpPr/>
              <p:nvPr/>
            </p:nvSpPr>
            <p:spPr bwMode="auto">
              <a:xfrm>
                <a:off x="3305651" y="3504386"/>
                <a:ext cx="522765" cy="504056"/>
              </a:xfrm>
              <a:prstGeom prst="can">
                <a:avLst>
                  <a:gd name="adj" fmla="val 31157"/>
                </a:avLst>
              </a:prstGeom>
              <a:no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highlight>
                    <a:srgbClr val="FFFFFF"/>
                  </a:highlight>
                  <a:latin typeface="Arial" charset="0"/>
                </a:endParaRPr>
              </a:p>
            </p:txBody>
          </p:sp>
          <p:sp>
            <p:nvSpPr>
              <p:cNvPr id="92" name="Lightning Bolt 91">
                <a:extLst>
                  <a:ext uri="{FF2B5EF4-FFF2-40B4-BE49-F238E27FC236}">
                    <a16:creationId xmlns:a16="http://schemas.microsoft.com/office/drawing/2014/main" id="{7259DFE3-DA9B-1B9C-C789-ACF61FB26181}"/>
                  </a:ext>
                </a:extLst>
              </p:cNvPr>
              <p:cNvSpPr/>
              <p:nvPr/>
            </p:nvSpPr>
            <p:spPr bwMode="auto">
              <a:xfrm>
                <a:off x="3295026" y="3137086"/>
                <a:ext cx="363102" cy="252028"/>
              </a:xfrm>
              <a:prstGeom prst="lightningBolt">
                <a:avLst/>
              </a:prstGeom>
              <a:no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highlight>
                    <a:srgbClr val="FFFFFF"/>
                  </a:highlight>
                  <a:latin typeface="Arial" charset="0"/>
                </a:endParaRPr>
              </a:p>
            </p:txBody>
          </p:sp>
          <p:sp>
            <p:nvSpPr>
              <p:cNvPr id="93" name="TextBox 92">
                <a:extLst>
                  <a:ext uri="{FF2B5EF4-FFF2-40B4-BE49-F238E27FC236}">
                    <a16:creationId xmlns:a16="http://schemas.microsoft.com/office/drawing/2014/main" id="{FA1A8DA5-CAF0-F2B6-DDA4-E62FDAC43D62}"/>
                  </a:ext>
                </a:extLst>
              </p:cNvPr>
              <p:cNvSpPr txBox="1"/>
              <p:nvPr/>
            </p:nvSpPr>
            <p:spPr>
              <a:xfrm>
                <a:off x="3328150" y="4054281"/>
                <a:ext cx="1095163" cy="369645"/>
              </a:xfrm>
              <a:prstGeom prst="rect">
                <a:avLst/>
              </a:prstGeom>
              <a:noFill/>
              <a:ln>
                <a:noFill/>
              </a:ln>
            </p:spPr>
            <p:txBody>
              <a:bodyPr wrap="square" rtlCol="0">
                <a:spAutoFit/>
              </a:bodyPr>
              <a:lstStyle/>
              <a:p>
                <a:r>
                  <a:rPr lang="en-CY" sz="1600" dirty="0">
                    <a:highlight>
                      <a:srgbClr val="FFFFFF"/>
                    </a:highlight>
                  </a:rPr>
                  <a:t>Systems</a:t>
                </a:r>
              </a:p>
            </p:txBody>
          </p:sp>
          <p:sp>
            <p:nvSpPr>
              <p:cNvPr id="94" name="TextBox 93">
                <a:extLst>
                  <a:ext uri="{FF2B5EF4-FFF2-40B4-BE49-F238E27FC236}">
                    <a16:creationId xmlns:a16="http://schemas.microsoft.com/office/drawing/2014/main" id="{87BEF8E2-9DA6-BAB9-FAFA-640745731307}"/>
                  </a:ext>
                </a:extLst>
              </p:cNvPr>
              <p:cNvSpPr txBox="1"/>
              <p:nvPr/>
            </p:nvSpPr>
            <p:spPr>
              <a:xfrm>
                <a:off x="3771032" y="3568644"/>
                <a:ext cx="930255" cy="369645"/>
              </a:xfrm>
              <a:prstGeom prst="rect">
                <a:avLst/>
              </a:prstGeom>
              <a:noFill/>
              <a:ln>
                <a:noFill/>
              </a:ln>
            </p:spPr>
            <p:txBody>
              <a:bodyPr wrap="square" rtlCol="0">
                <a:spAutoFit/>
              </a:bodyPr>
              <a:lstStyle/>
              <a:p>
                <a:r>
                  <a:rPr lang="en-CY" sz="1600" b="0" dirty="0">
                    <a:solidFill>
                      <a:schemeClr val="bg2"/>
                    </a:solidFill>
                    <a:highlight>
                      <a:srgbClr val="FFFFFF"/>
                    </a:highlight>
                  </a:rPr>
                  <a:t>Data</a:t>
                </a:r>
              </a:p>
            </p:txBody>
          </p:sp>
          <p:sp>
            <p:nvSpPr>
              <p:cNvPr id="95" name="TextBox 94">
                <a:extLst>
                  <a:ext uri="{FF2B5EF4-FFF2-40B4-BE49-F238E27FC236}">
                    <a16:creationId xmlns:a16="http://schemas.microsoft.com/office/drawing/2014/main" id="{8B9C55C7-0D87-F095-3F60-EEF684DB7F51}"/>
                  </a:ext>
                </a:extLst>
              </p:cNvPr>
              <p:cNvSpPr txBox="1"/>
              <p:nvPr/>
            </p:nvSpPr>
            <p:spPr>
              <a:xfrm>
                <a:off x="3623240" y="3071296"/>
                <a:ext cx="1003584" cy="369645"/>
              </a:xfrm>
              <a:prstGeom prst="rect">
                <a:avLst/>
              </a:prstGeom>
              <a:noFill/>
              <a:ln>
                <a:noFill/>
              </a:ln>
            </p:spPr>
            <p:txBody>
              <a:bodyPr wrap="square" rtlCol="0">
                <a:spAutoFit/>
              </a:bodyPr>
              <a:lstStyle/>
              <a:p>
                <a:r>
                  <a:rPr lang="en-CY" sz="1600" b="0" dirty="0">
                    <a:solidFill>
                      <a:schemeClr val="bg2"/>
                    </a:solidFill>
                    <a:highlight>
                      <a:srgbClr val="FFFFFF"/>
                    </a:highlight>
                  </a:rPr>
                  <a:t>Program</a:t>
                </a:r>
              </a:p>
            </p:txBody>
          </p:sp>
        </p:grpSp>
      </p:grpSp>
      <p:grpSp>
        <p:nvGrpSpPr>
          <p:cNvPr id="115" name="Group 114">
            <a:extLst>
              <a:ext uri="{FF2B5EF4-FFF2-40B4-BE49-F238E27FC236}">
                <a16:creationId xmlns:a16="http://schemas.microsoft.com/office/drawing/2014/main" id="{03A9606F-E5B4-8A19-EFE0-7DAA785DADE6}"/>
              </a:ext>
            </a:extLst>
          </p:cNvPr>
          <p:cNvGrpSpPr/>
          <p:nvPr/>
        </p:nvGrpSpPr>
        <p:grpSpPr>
          <a:xfrm>
            <a:off x="1364429" y="911514"/>
            <a:ext cx="1485017" cy="493072"/>
            <a:chOff x="6087877" y="877924"/>
            <a:chExt cx="1113950" cy="1113950"/>
          </a:xfrm>
        </p:grpSpPr>
        <p:pic>
          <p:nvPicPr>
            <p:cNvPr id="116" name="Graphic 115" descr="Artificial Intelligence outline">
              <a:extLst>
                <a:ext uri="{FF2B5EF4-FFF2-40B4-BE49-F238E27FC236}">
                  <a16:creationId xmlns:a16="http://schemas.microsoft.com/office/drawing/2014/main" id="{1C5B760F-F066-1424-43A5-8A31670D1D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87877" y="877924"/>
              <a:ext cx="1113950" cy="1113950"/>
            </a:xfrm>
            <a:prstGeom prst="rect">
              <a:avLst/>
            </a:prstGeom>
          </p:spPr>
        </p:pic>
        <p:sp>
          <p:nvSpPr>
            <p:cNvPr id="117" name="Content Placeholder 2">
              <a:extLst>
                <a:ext uri="{FF2B5EF4-FFF2-40B4-BE49-F238E27FC236}">
                  <a16:creationId xmlns:a16="http://schemas.microsoft.com/office/drawing/2014/main" id="{F2104AB4-3049-8D83-0035-4C1D13684A64}"/>
                </a:ext>
              </a:extLst>
            </p:cNvPr>
            <p:cNvSpPr txBox="1">
              <a:spLocks/>
            </p:cNvSpPr>
            <p:nvPr/>
          </p:nvSpPr>
          <p:spPr bwMode="auto">
            <a:xfrm>
              <a:off x="6513867" y="1147611"/>
              <a:ext cx="434355" cy="49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GB" sz="2000" b="1" kern="0" dirty="0">
                  <a:solidFill>
                    <a:schemeClr val="accent2"/>
                  </a:solidFill>
                </a:rPr>
                <a:t>AI</a:t>
              </a:r>
            </a:p>
            <a:p>
              <a:pPr marL="0" indent="0">
                <a:buFontTx/>
                <a:buNone/>
              </a:pPr>
              <a:endParaRPr lang="en-GB" sz="2000" b="1" kern="0" dirty="0">
                <a:solidFill>
                  <a:schemeClr val="accent2"/>
                </a:solidFill>
              </a:endParaRPr>
            </a:p>
          </p:txBody>
        </p:sp>
      </p:grpSp>
      <p:sp>
        <p:nvSpPr>
          <p:cNvPr id="118" name="Smiley Face 117">
            <a:extLst>
              <a:ext uri="{FF2B5EF4-FFF2-40B4-BE49-F238E27FC236}">
                <a16:creationId xmlns:a16="http://schemas.microsoft.com/office/drawing/2014/main" id="{29E99CAF-CFD5-D552-B2C1-07AA56481299}"/>
              </a:ext>
            </a:extLst>
          </p:cNvPr>
          <p:cNvSpPr/>
          <p:nvPr/>
        </p:nvSpPr>
        <p:spPr bwMode="auto">
          <a:xfrm>
            <a:off x="3441447" y="1529517"/>
            <a:ext cx="297827" cy="239627"/>
          </a:xfrm>
          <a:prstGeom prst="smileyFac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2000" b="1" i="0" u="none" strike="noStrike" cap="none" normalizeH="0" baseline="0">
              <a:ln>
                <a:noFill/>
              </a:ln>
              <a:solidFill>
                <a:schemeClr val="tx2"/>
              </a:solidFill>
              <a:effectLst/>
              <a:latin typeface="Arial" charset="0"/>
            </a:endParaRPr>
          </a:p>
        </p:txBody>
      </p:sp>
      <p:sp>
        <p:nvSpPr>
          <p:cNvPr id="119" name="Smiley Face 118">
            <a:extLst>
              <a:ext uri="{FF2B5EF4-FFF2-40B4-BE49-F238E27FC236}">
                <a16:creationId xmlns:a16="http://schemas.microsoft.com/office/drawing/2014/main" id="{C8A6FCC8-0A48-2F3E-666F-E9A84D22B2E2}"/>
              </a:ext>
            </a:extLst>
          </p:cNvPr>
          <p:cNvSpPr/>
          <p:nvPr/>
        </p:nvSpPr>
        <p:spPr bwMode="auto">
          <a:xfrm>
            <a:off x="3452479" y="1908346"/>
            <a:ext cx="297827" cy="239627"/>
          </a:xfrm>
          <a:prstGeom prst="smileyFac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2000" b="1" i="0" u="none" strike="noStrike" cap="none" normalizeH="0" baseline="0">
              <a:ln>
                <a:noFill/>
              </a:ln>
              <a:solidFill>
                <a:schemeClr val="tx2"/>
              </a:solidFill>
              <a:effectLst/>
              <a:latin typeface="Arial" charset="0"/>
            </a:endParaRPr>
          </a:p>
        </p:txBody>
      </p:sp>
      <p:sp>
        <p:nvSpPr>
          <p:cNvPr id="120" name="Smiley Face 119">
            <a:extLst>
              <a:ext uri="{FF2B5EF4-FFF2-40B4-BE49-F238E27FC236}">
                <a16:creationId xmlns:a16="http://schemas.microsoft.com/office/drawing/2014/main" id="{7EFE192D-AA4B-A559-6EF0-33C3043832F8}"/>
              </a:ext>
            </a:extLst>
          </p:cNvPr>
          <p:cNvSpPr/>
          <p:nvPr/>
        </p:nvSpPr>
        <p:spPr bwMode="auto">
          <a:xfrm>
            <a:off x="3441447" y="2296322"/>
            <a:ext cx="297827" cy="239627"/>
          </a:xfrm>
          <a:prstGeom prst="smileyFac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2000" b="1" i="0" u="none" strike="noStrike" cap="none" normalizeH="0" baseline="0">
              <a:ln>
                <a:noFill/>
              </a:ln>
              <a:solidFill>
                <a:schemeClr val="tx2"/>
              </a:solidFill>
              <a:effectLst/>
              <a:latin typeface="Arial" charset="0"/>
            </a:endParaRPr>
          </a:p>
        </p:txBody>
      </p:sp>
      <p:sp>
        <p:nvSpPr>
          <p:cNvPr id="121" name="TextBox 120">
            <a:extLst>
              <a:ext uri="{FF2B5EF4-FFF2-40B4-BE49-F238E27FC236}">
                <a16:creationId xmlns:a16="http://schemas.microsoft.com/office/drawing/2014/main" id="{DAA4764D-0454-FD0E-193F-772C4D59F262}"/>
              </a:ext>
            </a:extLst>
          </p:cNvPr>
          <p:cNvSpPr txBox="1"/>
          <p:nvPr/>
        </p:nvSpPr>
        <p:spPr>
          <a:xfrm>
            <a:off x="2437987" y="2348377"/>
            <a:ext cx="1003584" cy="338554"/>
          </a:xfrm>
          <a:prstGeom prst="rect">
            <a:avLst/>
          </a:prstGeom>
          <a:noFill/>
        </p:spPr>
        <p:txBody>
          <a:bodyPr wrap="square" rtlCol="0">
            <a:spAutoFit/>
          </a:bodyPr>
          <a:lstStyle/>
          <a:p>
            <a:pPr algn="ctr"/>
            <a:r>
              <a:rPr lang="en-CY" sz="1600" b="0" dirty="0">
                <a:solidFill>
                  <a:schemeClr val="tx1"/>
                </a:solidFill>
              </a:rPr>
              <a:t>Users</a:t>
            </a:r>
          </a:p>
        </p:txBody>
      </p:sp>
      <p:grpSp>
        <p:nvGrpSpPr>
          <p:cNvPr id="122" name="Group 121">
            <a:extLst>
              <a:ext uri="{FF2B5EF4-FFF2-40B4-BE49-F238E27FC236}">
                <a16:creationId xmlns:a16="http://schemas.microsoft.com/office/drawing/2014/main" id="{027C5F5F-F05D-2B67-D311-6EA3720B8F5A}"/>
              </a:ext>
            </a:extLst>
          </p:cNvPr>
          <p:cNvGrpSpPr/>
          <p:nvPr/>
        </p:nvGrpSpPr>
        <p:grpSpPr>
          <a:xfrm>
            <a:off x="1185742" y="1404586"/>
            <a:ext cx="1549499" cy="1320090"/>
            <a:chOff x="3089013" y="2856313"/>
            <a:chExt cx="1549499" cy="1441321"/>
          </a:xfrm>
        </p:grpSpPr>
        <p:sp>
          <p:nvSpPr>
            <p:cNvPr id="123" name="Rectangle 122">
              <a:extLst>
                <a:ext uri="{FF2B5EF4-FFF2-40B4-BE49-F238E27FC236}">
                  <a16:creationId xmlns:a16="http://schemas.microsoft.com/office/drawing/2014/main" id="{BCCD720D-EE99-4AD9-B0E7-CE572B13734B}"/>
                </a:ext>
              </a:extLst>
            </p:cNvPr>
            <p:cNvSpPr/>
            <p:nvPr/>
          </p:nvSpPr>
          <p:spPr bwMode="auto">
            <a:xfrm>
              <a:off x="3089013" y="2856313"/>
              <a:ext cx="1438641" cy="1049396"/>
            </a:xfrm>
            <a:prstGeom prst="rect">
              <a:avLst/>
            </a:prstGeom>
            <a:solidFill>
              <a:schemeClr val="bg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highlight>
                  <a:srgbClr val="FFFFFF"/>
                </a:highlight>
                <a:latin typeface="Arial" charset="0"/>
              </a:endParaRPr>
            </a:p>
          </p:txBody>
        </p:sp>
        <p:sp>
          <p:nvSpPr>
            <p:cNvPr id="124" name="Can 123">
              <a:extLst>
                <a:ext uri="{FF2B5EF4-FFF2-40B4-BE49-F238E27FC236}">
                  <a16:creationId xmlns:a16="http://schemas.microsoft.com/office/drawing/2014/main" id="{D961F9CD-6E67-FDA8-C47F-F97C35E90D21}"/>
                </a:ext>
              </a:extLst>
            </p:cNvPr>
            <p:cNvSpPr/>
            <p:nvPr/>
          </p:nvSpPr>
          <p:spPr bwMode="auto">
            <a:xfrm>
              <a:off x="3178094" y="3296380"/>
              <a:ext cx="522765" cy="504056"/>
            </a:xfrm>
            <a:prstGeom prst="can">
              <a:avLst>
                <a:gd name="adj" fmla="val 36659"/>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highlight>
                  <a:srgbClr val="FFFFFF"/>
                </a:highlight>
                <a:latin typeface="Arial" charset="0"/>
              </a:endParaRPr>
            </a:p>
          </p:txBody>
        </p:sp>
        <p:sp>
          <p:nvSpPr>
            <p:cNvPr id="125" name="Lightning Bolt 124">
              <a:extLst>
                <a:ext uri="{FF2B5EF4-FFF2-40B4-BE49-F238E27FC236}">
                  <a16:creationId xmlns:a16="http://schemas.microsoft.com/office/drawing/2014/main" id="{627EEFED-8AF8-A9CA-804C-5C7DBC0AB58D}"/>
                </a:ext>
              </a:extLst>
            </p:cNvPr>
            <p:cNvSpPr/>
            <p:nvPr/>
          </p:nvSpPr>
          <p:spPr bwMode="auto">
            <a:xfrm>
              <a:off x="3194354" y="2969135"/>
              <a:ext cx="363102" cy="252028"/>
            </a:xfrm>
            <a:prstGeom prst="lightningBolt">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highlight>
                  <a:srgbClr val="FFFFFF"/>
                </a:highlight>
                <a:latin typeface="Arial" charset="0"/>
              </a:endParaRPr>
            </a:p>
          </p:txBody>
        </p:sp>
        <p:sp>
          <p:nvSpPr>
            <p:cNvPr id="126" name="TextBox 125">
              <a:extLst>
                <a:ext uri="{FF2B5EF4-FFF2-40B4-BE49-F238E27FC236}">
                  <a16:creationId xmlns:a16="http://schemas.microsoft.com/office/drawing/2014/main" id="{3001EE44-B7CA-6A25-9EBD-3F301C2DDEFF}"/>
                </a:ext>
              </a:extLst>
            </p:cNvPr>
            <p:cNvSpPr txBox="1"/>
            <p:nvPr/>
          </p:nvSpPr>
          <p:spPr>
            <a:xfrm>
              <a:off x="3209119" y="3927989"/>
              <a:ext cx="1095163" cy="369645"/>
            </a:xfrm>
            <a:prstGeom prst="rect">
              <a:avLst/>
            </a:prstGeom>
            <a:noFill/>
          </p:spPr>
          <p:txBody>
            <a:bodyPr wrap="square" rtlCol="0">
              <a:spAutoFit/>
            </a:bodyPr>
            <a:lstStyle/>
            <a:p>
              <a:r>
                <a:rPr lang="en-CY" sz="1600" dirty="0">
                  <a:highlight>
                    <a:srgbClr val="FFFFFF"/>
                  </a:highlight>
                </a:rPr>
                <a:t>Software</a:t>
              </a:r>
            </a:p>
          </p:txBody>
        </p:sp>
        <p:sp>
          <p:nvSpPr>
            <p:cNvPr id="127" name="TextBox 126">
              <a:extLst>
                <a:ext uri="{FF2B5EF4-FFF2-40B4-BE49-F238E27FC236}">
                  <a16:creationId xmlns:a16="http://schemas.microsoft.com/office/drawing/2014/main" id="{E0938A47-0B1D-086E-2EA2-EA22AEE5BACB}"/>
                </a:ext>
              </a:extLst>
            </p:cNvPr>
            <p:cNvSpPr txBox="1"/>
            <p:nvPr/>
          </p:nvSpPr>
          <p:spPr>
            <a:xfrm>
              <a:off x="3708257" y="3388271"/>
              <a:ext cx="930255" cy="369645"/>
            </a:xfrm>
            <a:prstGeom prst="rect">
              <a:avLst/>
            </a:prstGeom>
            <a:noFill/>
          </p:spPr>
          <p:txBody>
            <a:bodyPr wrap="square" rtlCol="0">
              <a:spAutoFit/>
            </a:bodyPr>
            <a:lstStyle/>
            <a:p>
              <a:r>
                <a:rPr lang="en-CY" sz="1600" b="0" dirty="0">
                  <a:solidFill>
                    <a:schemeClr val="bg2"/>
                  </a:solidFill>
                  <a:highlight>
                    <a:srgbClr val="FFFFFF"/>
                  </a:highlight>
                </a:rPr>
                <a:t>Data</a:t>
              </a:r>
            </a:p>
          </p:txBody>
        </p:sp>
        <p:sp>
          <p:nvSpPr>
            <p:cNvPr id="128" name="TextBox 127">
              <a:extLst>
                <a:ext uri="{FF2B5EF4-FFF2-40B4-BE49-F238E27FC236}">
                  <a16:creationId xmlns:a16="http://schemas.microsoft.com/office/drawing/2014/main" id="{E00D0ED9-4A4C-CF4D-EF86-9BB58B7A6C25}"/>
                </a:ext>
              </a:extLst>
            </p:cNvPr>
            <p:cNvSpPr txBox="1"/>
            <p:nvPr/>
          </p:nvSpPr>
          <p:spPr>
            <a:xfrm>
              <a:off x="3561560" y="2918421"/>
              <a:ext cx="1003584" cy="369645"/>
            </a:xfrm>
            <a:prstGeom prst="rect">
              <a:avLst/>
            </a:prstGeom>
            <a:noFill/>
          </p:spPr>
          <p:txBody>
            <a:bodyPr wrap="square" rtlCol="0">
              <a:spAutoFit/>
            </a:bodyPr>
            <a:lstStyle/>
            <a:p>
              <a:r>
                <a:rPr lang="en-CY" sz="1600" b="0" dirty="0">
                  <a:solidFill>
                    <a:schemeClr val="bg2"/>
                  </a:solidFill>
                  <a:highlight>
                    <a:srgbClr val="FFFFFF"/>
                  </a:highlight>
                </a:rPr>
                <a:t>Program</a:t>
              </a:r>
            </a:p>
          </p:txBody>
        </p:sp>
      </p:grpSp>
      <p:grpSp>
        <p:nvGrpSpPr>
          <p:cNvPr id="130" name="Group 129">
            <a:extLst>
              <a:ext uri="{FF2B5EF4-FFF2-40B4-BE49-F238E27FC236}">
                <a16:creationId xmlns:a16="http://schemas.microsoft.com/office/drawing/2014/main" id="{A6CF9A8C-97A5-9BA1-81D7-34DFD6DDCE8C}"/>
              </a:ext>
            </a:extLst>
          </p:cNvPr>
          <p:cNvGrpSpPr/>
          <p:nvPr/>
        </p:nvGrpSpPr>
        <p:grpSpPr>
          <a:xfrm>
            <a:off x="5542238" y="995802"/>
            <a:ext cx="1162837" cy="633412"/>
            <a:chOff x="6087877" y="877924"/>
            <a:chExt cx="1113950" cy="1113950"/>
          </a:xfrm>
        </p:grpSpPr>
        <p:pic>
          <p:nvPicPr>
            <p:cNvPr id="131" name="Graphic 130" descr="Artificial Intelligence outline">
              <a:extLst>
                <a:ext uri="{FF2B5EF4-FFF2-40B4-BE49-F238E27FC236}">
                  <a16:creationId xmlns:a16="http://schemas.microsoft.com/office/drawing/2014/main" id="{91CE517C-6928-9761-7C1C-7DE21C6DA2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87877" y="877924"/>
              <a:ext cx="1113950" cy="1113950"/>
            </a:xfrm>
            <a:prstGeom prst="rect">
              <a:avLst/>
            </a:prstGeom>
          </p:spPr>
        </p:pic>
        <p:sp>
          <p:nvSpPr>
            <p:cNvPr id="132" name="Content Placeholder 2">
              <a:extLst>
                <a:ext uri="{FF2B5EF4-FFF2-40B4-BE49-F238E27FC236}">
                  <a16:creationId xmlns:a16="http://schemas.microsoft.com/office/drawing/2014/main" id="{73893D53-67D2-C694-0DD1-6001D8E52A5F}"/>
                </a:ext>
              </a:extLst>
            </p:cNvPr>
            <p:cNvSpPr txBox="1">
              <a:spLocks/>
            </p:cNvSpPr>
            <p:nvPr/>
          </p:nvSpPr>
          <p:spPr bwMode="auto">
            <a:xfrm>
              <a:off x="6513867" y="1147611"/>
              <a:ext cx="434355" cy="49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GB" sz="2000" b="1" kern="0" dirty="0">
                  <a:solidFill>
                    <a:schemeClr val="accent2"/>
                  </a:solidFill>
                </a:rPr>
                <a:t>AI</a:t>
              </a:r>
            </a:p>
            <a:p>
              <a:pPr marL="0" indent="0">
                <a:buFontTx/>
                <a:buNone/>
              </a:pPr>
              <a:endParaRPr lang="en-GB" sz="2000" b="1" kern="0" dirty="0">
                <a:solidFill>
                  <a:schemeClr val="accent2"/>
                </a:solidFill>
              </a:endParaRPr>
            </a:p>
          </p:txBody>
        </p:sp>
      </p:grpSp>
    </p:spTree>
    <p:extLst>
      <p:ext uri="{BB962C8B-B14F-4D97-AF65-F5344CB8AC3E}">
        <p14:creationId xmlns:p14="http://schemas.microsoft.com/office/powerpoint/2010/main" val="5841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acker vector concept unknown man ...">
            <a:extLst>
              <a:ext uri="{FF2B5EF4-FFF2-40B4-BE49-F238E27FC236}">
                <a16:creationId xmlns:a16="http://schemas.microsoft.com/office/drawing/2014/main" id="{219B8038-6C97-CB4F-0096-719733B11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0902" y="5812483"/>
            <a:ext cx="1282679" cy="7026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F4715D5-C9CB-772D-9A1A-85418210ABB0}"/>
              </a:ext>
            </a:extLst>
          </p:cNvPr>
          <p:cNvSpPr>
            <a:spLocks noGrp="1"/>
          </p:cNvSpPr>
          <p:nvPr>
            <p:ph type="title"/>
          </p:nvPr>
        </p:nvSpPr>
        <p:spPr>
          <a:xfrm>
            <a:off x="457200" y="342900"/>
            <a:ext cx="8186766" cy="633412"/>
          </a:xfrm>
        </p:spPr>
        <p:txBody>
          <a:bodyPr/>
          <a:lstStyle/>
          <a:p>
            <a:r>
              <a:rPr lang="en-US" dirty="0"/>
              <a:t>Quantum: Problem</a:t>
            </a:r>
            <a:endParaRPr lang="en-CY" dirty="0"/>
          </a:p>
        </p:txBody>
      </p:sp>
      <p:sp>
        <p:nvSpPr>
          <p:cNvPr id="3" name="Content Placeholder 2">
            <a:extLst>
              <a:ext uri="{FF2B5EF4-FFF2-40B4-BE49-F238E27FC236}">
                <a16:creationId xmlns:a16="http://schemas.microsoft.com/office/drawing/2014/main" id="{E0BD82DA-A2BE-A24A-552B-EC2733B6439F}"/>
              </a:ext>
            </a:extLst>
          </p:cNvPr>
          <p:cNvSpPr>
            <a:spLocks noGrp="1"/>
          </p:cNvSpPr>
          <p:nvPr>
            <p:ph idx="1"/>
          </p:nvPr>
        </p:nvSpPr>
        <p:spPr/>
        <p:txBody>
          <a:bodyPr/>
          <a:lstStyle/>
          <a:p>
            <a:r>
              <a:rPr lang="en-CY" dirty="0"/>
              <a:t>Protocols on the Internet nowadays use </a:t>
            </a:r>
            <a:r>
              <a:rPr lang="en-CY" b="1" dirty="0"/>
              <a:t>encrypted communication</a:t>
            </a:r>
            <a:r>
              <a:rPr lang="en-CY" dirty="0"/>
              <a:t>.</a:t>
            </a:r>
          </a:p>
          <a:p>
            <a:pPr lvl="1"/>
            <a:r>
              <a:rPr lang="en-CY" sz="2400" dirty="0"/>
              <a:t>If Hackers eavesdrop (secretly listen) what a user sends/receives to a service, then they cannot understand it. </a:t>
            </a:r>
          </a:p>
          <a:p>
            <a:r>
              <a:rPr lang="en-CY" dirty="0"/>
              <a:t>Threat: </a:t>
            </a:r>
            <a:r>
              <a:rPr lang="en-CY" b="1" dirty="0"/>
              <a:t>Quantum Computers </a:t>
            </a:r>
            <a:r>
              <a:rPr lang="en-CY" dirty="0"/>
              <a:t>can break traditional encryption protocols  </a:t>
            </a:r>
          </a:p>
        </p:txBody>
      </p:sp>
      <p:sp>
        <p:nvSpPr>
          <p:cNvPr id="4" name="Cloud 3">
            <a:extLst>
              <a:ext uri="{FF2B5EF4-FFF2-40B4-BE49-F238E27FC236}">
                <a16:creationId xmlns:a16="http://schemas.microsoft.com/office/drawing/2014/main" id="{40C36AEB-35CF-5DC0-E4A5-3CEFF7DE4CBF}"/>
              </a:ext>
            </a:extLst>
          </p:cNvPr>
          <p:cNvSpPr/>
          <p:nvPr/>
        </p:nvSpPr>
        <p:spPr bwMode="auto">
          <a:xfrm>
            <a:off x="5982308" y="4212995"/>
            <a:ext cx="1944216" cy="1714450"/>
          </a:xfrm>
          <a:prstGeom prst="cloud">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7" name="TextBox 6">
            <a:extLst>
              <a:ext uri="{FF2B5EF4-FFF2-40B4-BE49-F238E27FC236}">
                <a16:creationId xmlns:a16="http://schemas.microsoft.com/office/drawing/2014/main" id="{EC6968E3-3281-7316-AFFE-F150DB582F11}"/>
              </a:ext>
            </a:extLst>
          </p:cNvPr>
          <p:cNvSpPr txBox="1"/>
          <p:nvPr/>
        </p:nvSpPr>
        <p:spPr>
          <a:xfrm>
            <a:off x="1403648" y="6086351"/>
            <a:ext cx="1268455" cy="338554"/>
          </a:xfrm>
          <a:prstGeom prst="rect">
            <a:avLst/>
          </a:prstGeom>
          <a:noFill/>
        </p:spPr>
        <p:txBody>
          <a:bodyPr wrap="square" rtlCol="0">
            <a:spAutoFit/>
          </a:bodyPr>
          <a:lstStyle/>
          <a:p>
            <a:pPr algn="ctr"/>
            <a:r>
              <a:rPr lang="en-CY" sz="1600" b="0" dirty="0">
                <a:solidFill>
                  <a:schemeClr val="tx1"/>
                </a:solidFill>
              </a:rPr>
              <a:t>Attacker</a:t>
            </a:r>
          </a:p>
        </p:txBody>
      </p:sp>
      <p:sp>
        <p:nvSpPr>
          <p:cNvPr id="8" name="Smiley Face 7">
            <a:extLst>
              <a:ext uri="{FF2B5EF4-FFF2-40B4-BE49-F238E27FC236}">
                <a16:creationId xmlns:a16="http://schemas.microsoft.com/office/drawing/2014/main" id="{01531631-5CE5-55FC-74B4-17746A726422}"/>
              </a:ext>
            </a:extLst>
          </p:cNvPr>
          <p:cNvSpPr/>
          <p:nvPr/>
        </p:nvSpPr>
        <p:spPr bwMode="auto">
          <a:xfrm>
            <a:off x="469417" y="4877688"/>
            <a:ext cx="297827" cy="239627"/>
          </a:xfrm>
          <a:prstGeom prst="smileyFac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2000" b="1" i="0" u="none" strike="noStrike" cap="none" normalizeH="0" baseline="0">
              <a:ln>
                <a:noFill/>
              </a:ln>
              <a:solidFill>
                <a:schemeClr val="tx2"/>
              </a:solidFill>
              <a:effectLst/>
              <a:latin typeface="Arial" charset="0"/>
            </a:endParaRPr>
          </a:p>
        </p:txBody>
      </p:sp>
      <p:sp>
        <p:nvSpPr>
          <p:cNvPr id="9" name="TextBox 8">
            <a:extLst>
              <a:ext uri="{FF2B5EF4-FFF2-40B4-BE49-F238E27FC236}">
                <a16:creationId xmlns:a16="http://schemas.microsoft.com/office/drawing/2014/main" id="{32AD9313-C74F-CF83-DC59-4F1CD12899ED}"/>
              </a:ext>
            </a:extLst>
          </p:cNvPr>
          <p:cNvSpPr txBox="1"/>
          <p:nvPr/>
        </p:nvSpPr>
        <p:spPr>
          <a:xfrm>
            <a:off x="98224" y="5205965"/>
            <a:ext cx="1048309" cy="338554"/>
          </a:xfrm>
          <a:prstGeom prst="rect">
            <a:avLst/>
          </a:prstGeom>
          <a:noFill/>
        </p:spPr>
        <p:txBody>
          <a:bodyPr wrap="square" rtlCol="0">
            <a:spAutoFit/>
          </a:bodyPr>
          <a:lstStyle/>
          <a:p>
            <a:pPr algn="ctr"/>
            <a:r>
              <a:rPr lang="en-CY" sz="1600" b="0" dirty="0">
                <a:solidFill>
                  <a:schemeClr val="tx1"/>
                </a:solidFill>
              </a:rPr>
              <a:t>User</a:t>
            </a:r>
          </a:p>
        </p:txBody>
      </p:sp>
      <p:grpSp>
        <p:nvGrpSpPr>
          <p:cNvPr id="10" name="Group 9">
            <a:extLst>
              <a:ext uri="{FF2B5EF4-FFF2-40B4-BE49-F238E27FC236}">
                <a16:creationId xmlns:a16="http://schemas.microsoft.com/office/drawing/2014/main" id="{7C5EAB52-975A-D4D6-8837-9FFE97AAFA17}"/>
              </a:ext>
            </a:extLst>
          </p:cNvPr>
          <p:cNvGrpSpPr/>
          <p:nvPr/>
        </p:nvGrpSpPr>
        <p:grpSpPr>
          <a:xfrm>
            <a:off x="6472152" y="4651003"/>
            <a:ext cx="1124236" cy="982449"/>
            <a:chOff x="3069822" y="3731608"/>
            <a:chExt cx="1457833" cy="1909493"/>
          </a:xfrm>
        </p:grpSpPr>
        <p:sp>
          <p:nvSpPr>
            <p:cNvPr id="11" name="Rectangle 10">
              <a:extLst>
                <a:ext uri="{FF2B5EF4-FFF2-40B4-BE49-F238E27FC236}">
                  <a16:creationId xmlns:a16="http://schemas.microsoft.com/office/drawing/2014/main" id="{299899A1-ED9C-CA59-7B3E-7A3E1179FD6B}"/>
                </a:ext>
              </a:extLst>
            </p:cNvPr>
            <p:cNvSpPr/>
            <p:nvPr/>
          </p:nvSpPr>
          <p:spPr bwMode="auto">
            <a:xfrm>
              <a:off x="3069822" y="3731608"/>
              <a:ext cx="1457833" cy="1400999"/>
            </a:xfrm>
            <a:prstGeom prst="rect">
              <a:avLst/>
            </a:prstGeom>
            <a:solidFill>
              <a:schemeClr val="bg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2000" b="1" i="0" u="none" strike="noStrike" cap="none" normalizeH="0" baseline="0">
                <a:ln>
                  <a:noFill/>
                </a:ln>
                <a:solidFill>
                  <a:schemeClr val="tx2"/>
                </a:solidFill>
                <a:effectLst/>
                <a:highlight>
                  <a:srgbClr val="FFFFFF"/>
                </a:highlight>
                <a:latin typeface="Arial" charset="0"/>
              </a:endParaRPr>
            </a:p>
          </p:txBody>
        </p:sp>
        <p:sp>
          <p:nvSpPr>
            <p:cNvPr id="12" name="Can 11">
              <a:extLst>
                <a:ext uri="{FF2B5EF4-FFF2-40B4-BE49-F238E27FC236}">
                  <a16:creationId xmlns:a16="http://schemas.microsoft.com/office/drawing/2014/main" id="{200B6773-F0D6-5E64-B512-67FD0B8D7E72}"/>
                </a:ext>
              </a:extLst>
            </p:cNvPr>
            <p:cNvSpPr/>
            <p:nvPr/>
          </p:nvSpPr>
          <p:spPr bwMode="auto">
            <a:xfrm>
              <a:off x="3798739" y="4054246"/>
              <a:ext cx="522765" cy="814722"/>
            </a:xfrm>
            <a:prstGeom prst="can">
              <a:avLst>
                <a:gd name="adj" fmla="val 31157"/>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2000" b="1" i="0" u="none" strike="noStrike" cap="none" normalizeH="0" baseline="0">
                <a:ln>
                  <a:noFill/>
                </a:ln>
                <a:solidFill>
                  <a:schemeClr val="tx2"/>
                </a:solidFill>
                <a:effectLst/>
                <a:highlight>
                  <a:srgbClr val="FFFFFF"/>
                </a:highlight>
                <a:latin typeface="Arial" charset="0"/>
              </a:endParaRPr>
            </a:p>
          </p:txBody>
        </p:sp>
        <p:sp>
          <p:nvSpPr>
            <p:cNvPr id="13" name="Lightning Bolt 12">
              <a:extLst>
                <a:ext uri="{FF2B5EF4-FFF2-40B4-BE49-F238E27FC236}">
                  <a16:creationId xmlns:a16="http://schemas.microsoft.com/office/drawing/2014/main" id="{AACAAE7C-9570-0234-ACCB-6397C691658B}"/>
                </a:ext>
              </a:extLst>
            </p:cNvPr>
            <p:cNvSpPr/>
            <p:nvPr/>
          </p:nvSpPr>
          <p:spPr bwMode="auto">
            <a:xfrm>
              <a:off x="3204108" y="4130103"/>
              <a:ext cx="363102" cy="544783"/>
            </a:xfrm>
            <a:prstGeom prst="lightningBolt">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2000" b="1" i="0" u="none" strike="noStrike" cap="none" normalizeH="0" baseline="0">
                <a:ln>
                  <a:noFill/>
                </a:ln>
                <a:solidFill>
                  <a:schemeClr val="tx2"/>
                </a:solidFill>
                <a:effectLst/>
                <a:highlight>
                  <a:srgbClr val="FFFFFF"/>
                </a:highlight>
                <a:latin typeface="Arial" charset="0"/>
              </a:endParaRPr>
            </a:p>
          </p:txBody>
        </p:sp>
        <p:sp>
          <p:nvSpPr>
            <p:cNvPr id="14" name="TextBox 13">
              <a:extLst>
                <a:ext uri="{FF2B5EF4-FFF2-40B4-BE49-F238E27FC236}">
                  <a16:creationId xmlns:a16="http://schemas.microsoft.com/office/drawing/2014/main" id="{ADAAAD2A-54A8-F65C-C0E2-D2BDA4C314F2}"/>
                </a:ext>
              </a:extLst>
            </p:cNvPr>
            <p:cNvSpPr txBox="1"/>
            <p:nvPr/>
          </p:nvSpPr>
          <p:spPr>
            <a:xfrm>
              <a:off x="3394897" y="5095241"/>
              <a:ext cx="1095164" cy="545860"/>
            </a:xfrm>
            <a:prstGeom prst="rect">
              <a:avLst/>
            </a:prstGeom>
            <a:noFill/>
          </p:spPr>
          <p:txBody>
            <a:bodyPr wrap="square" rtlCol="0">
              <a:spAutoFit/>
            </a:bodyPr>
            <a:lstStyle/>
            <a:p>
              <a:r>
                <a:rPr lang="en-CY" sz="1050" dirty="0">
                  <a:highlight>
                    <a:srgbClr val="FFFFFF"/>
                  </a:highlight>
                </a:rPr>
                <a:t>Systems</a:t>
              </a:r>
            </a:p>
          </p:txBody>
        </p:sp>
      </p:grpSp>
      <p:sp>
        <p:nvSpPr>
          <p:cNvPr id="15" name="Can 14">
            <a:extLst>
              <a:ext uri="{FF2B5EF4-FFF2-40B4-BE49-F238E27FC236}">
                <a16:creationId xmlns:a16="http://schemas.microsoft.com/office/drawing/2014/main" id="{7D11FF58-492C-EB13-1A24-1908F8CAA7E1}"/>
              </a:ext>
            </a:extLst>
          </p:cNvPr>
          <p:cNvSpPr/>
          <p:nvPr/>
        </p:nvSpPr>
        <p:spPr bwMode="auto">
          <a:xfrm rot="5400000">
            <a:off x="3260287" y="1928856"/>
            <a:ext cx="450673" cy="6180174"/>
          </a:xfrm>
          <a:prstGeom prst="can">
            <a:avLst>
              <a:gd name="adj" fmla="val 69795"/>
            </a:avLst>
          </a:prstGeom>
          <a:solidFill>
            <a:schemeClr val="accent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dirty="0">
              <a:ln>
                <a:noFill/>
              </a:ln>
              <a:solidFill>
                <a:schemeClr val="tx2"/>
              </a:solidFill>
              <a:effectLst/>
              <a:latin typeface="Arial" charset="0"/>
            </a:endParaRPr>
          </a:p>
        </p:txBody>
      </p:sp>
      <p:sp>
        <p:nvSpPr>
          <p:cNvPr id="17" name="TextBox 16">
            <a:extLst>
              <a:ext uri="{FF2B5EF4-FFF2-40B4-BE49-F238E27FC236}">
                <a16:creationId xmlns:a16="http://schemas.microsoft.com/office/drawing/2014/main" id="{6CA55E8D-DF38-EB56-1723-92BE2EF1EBD0}"/>
              </a:ext>
            </a:extLst>
          </p:cNvPr>
          <p:cNvSpPr txBox="1"/>
          <p:nvPr/>
        </p:nvSpPr>
        <p:spPr>
          <a:xfrm>
            <a:off x="1120193" y="4475281"/>
            <a:ext cx="3456384" cy="338554"/>
          </a:xfrm>
          <a:prstGeom prst="rect">
            <a:avLst/>
          </a:prstGeom>
          <a:noFill/>
        </p:spPr>
        <p:txBody>
          <a:bodyPr wrap="square">
            <a:spAutoFit/>
          </a:bodyPr>
          <a:lstStyle/>
          <a:p>
            <a:r>
              <a:rPr lang="en-GB" sz="1600" b="0" i="0" dirty="0">
                <a:solidFill>
                  <a:srgbClr val="000000"/>
                </a:solidFill>
                <a:effectLst/>
                <a:highlight>
                  <a:srgbClr val="FFFFFF"/>
                </a:highlight>
                <a:latin typeface="system-ui"/>
              </a:rPr>
              <a:t>AES-128 | RSA-2048 Encryption</a:t>
            </a:r>
            <a:endParaRPr lang="en-CY" sz="1600" dirty="0"/>
          </a:p>
        </p:txBody>
      </p:sp>
      <p:sp>
        <p:nvSpPr>
          <p:cNvPr id="18" name="TextBox 17">
            <a:extLst>
              <a:ext uri="{FF2B5EF4-FFF2-40B4-BE49-F238E27FC236}">
                <a16:creationId xmlns:a16="http://schemas.microsoft.com/office/drawing/2014/main" id="{AFF08B80-08A4-5CEA-CC65-38F284C486F5}"/>
              </a:ext>
            </a:extLst>
          </p:cNvPr>
          <p:cNvSpPr txBox="1"/>
          <p:nvPr/>
        </p:nvSpPr>
        <p:spPr>
          <a:xfrm>
            <a:off x="1266366" y="5224049"/>
            <a:ext cx="3143503" cy="338554"/>
          </a:xfrm>
          <a:prstGeom prst="rect">
            <a:avLst/>
          </a:prstGeom>
          <a:noFill/>
        </p:spPr>
        <p:txBody>
          <a:bodyPr wrap="square">
            <a:spAutoFit/>
          </a:bodyPr>
          <a:lstStyle/>
          <a:p>
            <a:pPr algn="ctr"/>
            <a:r>
              <a:rPr lang="en-GB" sz="1600" b="0" i="0" dirty="0">
                <a:solidFill>
                  <a:srgbClr val="000000"/>
                </a:solidFill>
                <a:effectLst/>
                <a:highlight>
                  <a:srgbClr val="FFFFFF"/>
                </a:highlight>
                <a:latin typeface="system-ui"/>
              </a:rPr>
              <a:t>http</a:t>
            </a:r>
            <a:r>
              <a:rPr lang="en-GB" sz="1600" i="0" dirty="0">
                <a:solidFill>
                  <a:srgbClr val="1752DE"/>
                </a:solidFill>
                <a:effectLst/>
                <a:highlight>
                  <a:srgbClr val="FFFFFF"/>
                </a:highlight>
                <a:latin typeface="system-ui"/>
              </a:rPr>
              <a:t>s</a:t>
            </a:r>
            <a:r>
              <a:rPr lang="en-GB" sz="1600" b="0" i="0" dirty="0">
                <a:solidFill>
                  <a:srgbClr val="000000"/>
                </a:solidFill>
                <a:effectLst/>
                <a:highlight>
                  <a:srgbClr val="FFFFFF"/>
                </a:highlight>
                <a:latin typeface="system-ui"/>
              </a:rPr>
              <a:t>://</a:t>
            </a:r>
            <a:r>
              <a:rPr lang="en-GB" sz="1600" b="0" i="0" dirty="0" err="1">
                <a:solidFill>
                  <a:srgbClr val="000000"/>
                </a:solidFill>
                <a:effectLst/>
                <a:highlight>
                  <a:srgbClr val="FFFFFF"/>
                </a:highlight>
                <a:latin typeface="system-ui"/>
              </a:rPr>
              <a:t>revolut.com</a:t>
            </a:r>
            <a:r>
              <a:rPr lang="en-GB" sz="1600" b="0" i="0" dirty="0">
                <a:solidFill>
                  <a:srgbClr val="000000"/>
                </a:solidFill>
                <a:effectLst/>
                <a:highlight>
                  <a:srgbClr val="FFFFFF"/>
                </a:highlight>
                <a:latin typeface="system-ui"/>
              </a:rPr>
              <a:t>/</a:t>
            </a:r>
            <a:endParaRPr lang="en-CY" sz="1600" dirty="0"/>
          </a:p>
        </p:txBody>
      </p:sp>
      <p:sp>
        <p:nvSpPr>
          <p:cNvPr id="23" name="TextBox 22">
            <a:extLst>
              <a:ext uri="{FF2B5EF4-FFF2-40B4-BE49-F238E27FC236}">
                <a16:creationId xmlns:a16="http://schemas.microsoft.com/office/drawing/2014/main" id="{92358632-6332-7007-7109-55DDCE28A853}"/>
              </a:ext>
            </a:extLst>
          </p:cNvPr>
          <p:cNvSpPr txBox="1"/>
          <p:nvPr/>
        </p:nvSpPr>
        <p:spPr>
          <a:xfrm>
            <a:off x="699465" y="4839351"/>
            <a:ext cx="3767885" cy="338554"/>
          </a:xfrm>
          <a:prstGeom prst="rect">
            <a:avLst/>
          </a:prstGeom>
          <a:noFill/>
        </p:spPr>
        <p:txBody>
          <a:bodyPr wrap="square" rtlCol="0">
            <a:spAutoFit/>
          </a:bodyPr>
          <a:lstStyle/>
          <a:p>
            <a:pPr algn="ctr"/>
            <a:r>
              <a:rPr lang="en-US" sz="1600" dirty="0">
                <a:solidFill>
                  <a:srgbClr val="1752DE"/>
                </a:solidFill>
              </a:rPr>
              <a:t>Unencrypted</a:t>
            </a:r>
            <a:r>
              <a:rPr lang="en-CY" sz="1600" dirty="0">
                <a:solidFill>
                  <a:srgbClr val="1752DE"/>
                </a:solidFill>
              </a:rPr>
              <a:t>: 1234 1234 1234 1234</a:t>
            </a:r>
          </a:p>
        </p:txBody>
      </p:sp>
      <p:sp>
        <p:nvSpPr>
          <p:cNvPr id="25" name="TextBox 24">
            <a:extLst>
              <a:ext uri="{FF2B5EF4-FFF2-40B4-BE49-F238E27FC236}">
                <a16:creationId xmlns:a16="http://schemas.microsoft.com/office/drawing/2014/main" id="{679A09D1-20FE-016C-C2FF-9F4BD5537C10}"/>
              </a:ext>
            </a:extLst>
          </p:cNvPr>
          <p:cNvSpPr txBox="1"/>
          <p:nvPr/>
        </p:nvSpPr>
        <p:spPr>
          <a:xfrm>
            <a:off x="3533548" y="6062120"/>
            <a:ext cx="6841735" cy="307777"/>
          </a:xfrm>
          <a:prstGeom prst="rect">
            <a:avLst/>
          </a:prstGeom>
          <a:noFill/>
        </p:spPr>
        <p:txBody>
          <a:bodyPr wrap="square">
            <a:spAutoFit/>
          </a:bodyPr>
          <a:lstStyle/>
          <a:p>
            <a:r>
              <a:rPr lang="en-GB" sz="1400" dirty="0">
                <a:solidFill>
                  <a:srgbClr val="FF0000"/>
                </a:solidFill>
                <a:effectLst/>
                <a:latin typeface="Menlo" panose="020B0609030804020204" pitchFamily="49" charset="0"/>
              </a:rPr>
              <a:t>Encrypted </a:t>
            </a:r>
            <a:r>
              <a:rPr lang="en-GB" sz="1400" dirty="0">
                <a:solidFill>
                  <a:srgbClr val="FF0000"/>
                </a:solidFill>
                <a:effectLst/>
                <a:latin typeface="Menlo" panose="020B0609030804020204" pitchFamily="49" charset="0"/>
                <a:sym typeface="Wingdings" pitchFamily="2" charset="2"/>
              </a:rPr>
              <a:t></a:t>
            </a:r>
            <a:r>
              <a:rPr lang="en-GB" sz="1400" dirty="0">
                <a:solidFill>
                  <a:srgbClr val="FF0000"/>
                </a:solidFill>
                <a:latin typeface="Menlo" panose="020B0609030804020204" pitchFamily="49" charset="0"/>
                <a:sym typeface="Wingdings" pitchFamily="2" charset="2"/>
              </a:rPr>
              <a:t> </a:t>
            </a:r>
            <a:r>
              <a:rPr lang="en-GB" sz="1400" dirty="0">
                <a:solidFill>
                  <a:srgbClr val="FF0000"/>
                </a:solidFill>
                <a:effectLst/>
                <a:latin typeface="Menlo" panose="020B0609030804020204" pitchFamily="49" charset="0"/>
              </a:rPr>
              <a:t>28302ec3d75d6adf15012f9489477dc1</a:t>
            </a:r>
          </a:p>
        </p:txBody>
      </p:sp>
      <p:grpSp>
        <p:nvGrpSpPr>
          <p:cNvPr id="26" name="Group 25">
            <a:extLst>
              <a:ext uri="{FF2B5EF4-FFF2-40B4-BE49-F238E27FC236}">
                <a16:creationId xmlns:a16="http://schemas.microsoft.com/office/drawing/2014/main" id="{EC2B33DD-ACF1-AC6D-93E3-97075C8CDA01}"/>
              </a:ext>
            </a:extLst>
          </p:cNvPr>
          <p:cNvGrpSpPr/>
          <p:nvPr/>
        </p:nvGrpSpPr>
        <p:grpSpPr>
          <a:xfrm>
            <a:off x="4568848" y="4543709"/>
            <a:ext cx="1367640" cy="1336494"/>
            <a:chOff x="2810021" y="3376397"/>
            <a:chExt cx="1713281" cy="1365859"/>
          </a:xfrm>
        </p:grpSpPr>
        <p:sp>
          <p:nvSpPr>
            <p:cNvPr id="27" name="Rectangle 26">
              <a:extLst>
                <a:ext uri="{FF2B5EF4-FFF2-40B4-BE49-F238E27FC236}">
                  <a16:creationId xmlns:a16="http://schemas.microsoft.com/office/drawing/2014/main" id="{9BB8753D-396C-32BB-5C41-FB062C18EC12}"/>
                </a:ext>
              </a:extLst>
            </p:cNvPr>
            <p:cNvSpPr/>
            <p:nvPr/>
          </p:nvSpPr>
          <p:spPr bwMode="auto">
            <a:xfrm>
              <a:off x="3266604" y="3412401"/>
              <a:ext cx="144016"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28" name="Rectangle 27">
              <a:extLst>
                <a:ext uri="{FF2B5EF4-FFF2-40B4-BE49-F238E27FC236}">
                  <a16:creationId xmlns:a16="http://schemas.microsoft.com/office/drawing/2014/main" id="{7DBBA52D-ED05-075E-A1B1-27A283CA1FAB}"/>
                </a:ext>
              </a:extLst>
            </p:cNvPr>
            <p:cNvSpPr/>
            <p:nvPr/>
          </p:nvSpPr>
          <p:spPr bwMode="auto">
            <a:xfrm>
              <a:off x="2840644" y="3549545"/>
              <a:ext cx="144016"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29" name="Rectangle 28">
              <a:extLst>
                <a:ext uri="{FF2B5EF4-FFF2-40B4-BE49-F238E27FC236}">
                  <a16:creationId xmlns:a16="http://schemas.microsoft.com/office/drawing/2014/main" id="{A0DB1FA4-372E-7C75-8C77-9F70182DE1A3}"/>
                </a:ext>
              </a:extLst>
            </p:cNvPr>
            <p:cNvSpPr/>
            <p:nvPr/>
          </p:nvSpPr>
          <p:spPr bwMode="auto">
            <a:xfrm>
              <a:off x="3266604" y="3916457"/>
              <a:ext cx="144016"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30" name="Rectangle 29">
              <a:extLst>
                <a:ext uri="{FF2B5EF4-FFF2-40B4-BE49-F238E27FC236}">
                  <a16:creationId xmlns:a16="http://schemas.microsoft.com/office/drawing/2014/main" id="{BFB65FCD-8BE9-EDAF-3F39-D5BA582AA595}"/>
                </a:ext>
              </a:extLst>
            </p:cNvPr>
            <p:cNvSpPr/>
            <p:nvPr/>
          </p:nvSpPr>
          <p:spPr bwMode="auto">
            <a:xfrm>
              <a:off x="3698652" y="4204489"/>
              <a:ext cx="144016"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dirty="0">
                <a:ln>
                  <a:noFill/>
                </a:ln>
                <a:solidFill>
                  <a:schemeClr val="tx2"/>
                </a:solidFill>
                <a:effectLst/>
                <a:latin typeface="Arial" charset="0"/>
              </a:endParaRPr>
            </a:p>
          </p:txBody>
        </p:sp>
        <p:sp>
          <p:nvSpPr>
            <p:cNvPr id="31" name="Rectangle 30">
              <a:extLst>
                <a:ext uri="{FF2B5EF4-FFF2-40B4-BE49-F238E27FC236}">
                  <a16:creationId xmlns:a16="http://schemas.microsoft.com/office/drawing/2014/main" id="{866FB759-5F41-B715-8084-7DA2E896A7E5}"/>
                </a:ext>
              </a:extLst>
            </p:cNvPr>
            <p:cNvSpPr/>
            <p:nvPr/>
          </p:nvSpPr>
          <p:spPr bwMode="auto">
            <a:xfrm>
              <a:off x="3626644" y="3628425"/>
              <a:ext cx="144016"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32" name="Rectangle 31">
              <a:extLst>
                <a:ext uri="{FF2B5EF4-FFF2-40B4-BE49-F238E27FC236}">
                  <a16:creationId xmlns:a16="http://schemas.microsoft.com/office/drawing/2014/main" id="{5AF4DC1D-211F-D29C-F114-2AB286592062}"/>
                </a:ext>
              </a:extLst>
            </p:cNvPr>
            <p:cNvSpPr/>
            <p:nvPr/>
          </p:nvSpPr>
          <p:spPr bwMode="auto">
            <a:xfrm>
              <a:off x="2810021" y="3977232"/>
              <a:ext cx="144016"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33" name="Rectangle 32">
              <a:extLst>
                <a:ext uri="{FF2B5EF4-FFF2-40B4-BE49-F238E27FC236}">
                  <a16:creationId xmlns:a16="http://schemas.microsoft.com/office/drawing/2014/main" id="{03A4D8C4-0AC4-68D4-CC14-C111C1E3DE1E}"/>
                </a:ext>
              </a:extLst>
            </p:cNvPr>
            <p:cNvSpPr/>
            <p:nvPr/>
          </p:nvSpPr>
          <p:spPr bwMode="auto">
            <a:xfrm>
              <a:off x="3993108" y="3376397"/>
              <a:ext cx="144016"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34" name="Rectangle 33">
              <a:extLst>
                <a:ext uri="{FF2B5EF4-FFF2-40B4-BE49-F238E27FC236}">
                  <a16:creationId xmlns:a16="http://schemas.microsoft.com/office/drawing/2014/main" id="{DA7E999A-AC64-7B6C-15E4-8B2204843AA8}"/>
                </a:ext>
              </a:extLst>
            </p:cNvPr>
            <p:cNvSpPr/>
            <p:nvPr/>
          </p:nvSpPr>
          <p:spPr bwMode="auto">
            <a:xfrm>
              <a:off x="3993108" y="3952461"/>
              <a:ext cx="144016"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cxnSp>
          <p:nvCxnSpPr>
            <p:cNvPr id="35" name="Straight Connector 34">
              <a:extLst>
                <a:ext uri="{FF2B5EF4-FFF2-40B4-BE49-F238E27FC236}">
                  <a16:creationId xmlns:a16="http://schemas.microsoft.com/office/drawing/2014/main" id="{6B00693B-FE4D-9195-CB60-5A42DAEAA09F}"/>
                </a:ext>
              </a:extLst>
            </p:cNvPr>
            <p:cNvCxnSpPr>
              <a:stCxn id="28" idx="3"/>
              <a:endCxn id="27" idx="0"/>
            </p:cNvCxnSpPr>
            <p:nvPr/>
          </p:nvCxnSpPr>
          <p:spPr bwMode="auto">
            <a:xfrm flipV="1">
              <a:off x="2984660" y="3412401"/>
              <a:ext cx="353952" cy="209152"/>
            </a:xfrm>
            <a:prstGeom prst="line">
              <a:avLst/>
            </a:prstGeom>
            <a:noFill/>
            <a:ln w="38100" cap="flat" cmpd="sng" algn="ctr">
              <a:solidFill>
                <a:schemeClr val="tx1"/>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9298055D-B4DE-23E5-5D08-875D61A893B4}"/>
                </a:ext>
              </a:extLst>
            </p:cNvPr>
            <p:cNvCxnSpPr>
              <a:cxnSpLocks/>
              <a:stCxn id="32" idx="2"/>
              <a:endCxn id="27" idx="3"/>
            </p:cNvCxnSpPr>
            <p:nvPr/>
          </p:nvCxnSpPr>
          <p:spPr bwMode="auto">
            <a:xfrm flipV="1">
              <a:off x="2882029" y="3484409"/>
              <a:ext cx="528591" cy="636839"/>
            </a:xfrm>
            <a:prstGeom prst="line">
              <a:avLst/>
            </a:prstGeom>
            <a:noFill/>
            <a:ln w="38100" cap="flat" cmpd="sng" algn="ctr">
              <a:solidFill>
                <a:schemeClr val="tx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40653A07-FEF0-0611-1E7D-C8D17CA4A838}"/>
                </a:ext>
              </a:extLst>
            </p:cNvPr>
            <p:cNvCxnSpPr>
              <a:cxnSpLocks/>
              <a:stCxn id="27" idx="1"/>
              <a:endCxn id="31" idx="0"/>
            </p:cNvCxnSpPr>
            <p:nvPr/>
          </p:nvCxnSpPr>
          <p:spPr bwMode="auto">
            <a:xfrm>
              <a:off x="3266604" y="3484409"/>
              <a:ext cx="432048" cy="144016"/>
            </a:xfrm>
            <a:prstGeom prst="line">
              <a:avLst/>
            </a:prstGeom>
            <a:noFill/>
            <a:ln w="38100" cap="flat" cmpd="sng" algn="ctr">
              <a:solidFill>
                <a:schemeClr val="tx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8CDE1596-1CA0-78FC-0D58-C0AACF433219}"/>
                </a:ext>
              </a:extLst>
            </p:cNvPr>
            <p:cNvCxnSpPr>
              <a:cxnSpLocks/>
              <a:stCxn id="33" idx="1"/>
              <a:endCxn id="31" idx="3"/>
            </p:cNvCxnSpPr>
            <p:nvPr/>
          </p:nvCxnSpPr>
          <p:spPr bwMode="auto">
            <a:xfrm flipH="1">
              <a:off x="3770660" y="3448405"/>
              <a:ext cx="222448" cy="252028"/>
            </a:xfrm>
            <a:prstGeom prst="line">
              <a:avLst/>
            </a:prstGeom>
            <a:noFill/>
            <a:ln w="38100" cap="flat" cmpd="sng" algn="ctr">
              <a:solidFill>
                <a:schemeClr val="tx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63E65A25-B0A5-917A-D1E6-5D552BE5B477}"/>
                </a:ext>
              </a:extLst>
            </p:cNvPr>
            <p:cNvCxnSpPr>
              <a:cxnSpLocks/>
              <a:stCxn id="29" idx="2"/>
              <a:endCxn id="31" idx="1"/>
            </p:cNvCxnSpPr>
            <p:nvPr/>
          </p:nvCxnSpPr>
          <p:spPr bwMode="auto">
            <a:xfrm flipV="1">
              <a:off x="3338612" y="3700433"/>
              <a:ext cx="288032" cy="360040"/>
            </a:xfrm>
            <a:prstGeom prst="line">
              <a:avLst/>
            </a:prstGeom>
            <a:noFill/>
            <a:ln w="38100" cap="flat" cmpd="sng" algn="ctr">
              <a:solidFill>
                <a:schemeClr val="tx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EE78F70B-9DAA-6EA5-9A81-902FB88A5A12}"/>
                </a:ext>
              </a:extLst>
            </p:cNvPr>
            <p:cNvCxnSpPr>
              <a:cxnSpLocks/>
              <a:stCxn id="31" idx="3"/>
              <a:endCxn id="34" idx="2"/>
            </p:cNvCxnSpPr>
            <p:nvPr/>
          </p:nvCxnSpPr>
          <p:spPr bwMode="auto">
            <a:xfrm>
              <a:off x="3770660" y="3700433"/>
              <a:ext cx="294456" cy="396044"/>
            </a:xfrm>
            <a:prstGeom prst="line">
              <a:avLst/>
            </a:prstGeom>
            <a:noFill/>
            <a:ln w="38100" cap="flat" cmpd="sng" algn="ctr">
              <a:solidFill>
                <a:schemeClr val="tx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92FD4736-655B-F6B9-7ED1-DFCC64D78D01}"/>
                </a:ext>
              </a:extLst>
            </p:cNvPr>
            <p:cNvCxnSpPr>
              <a:cxnSpLocks/>
              <a:stCxn id="34" idx="1"/>
              <a:endCxn id="30" idx="0"/>
            </p:cNvCxnSpPr>
            <p:nvPr/>
          </p:nvCxnSpPr>
          <p:spPr bwMode="auto">
            <a:xfrm flipH="1">
              <a:off x="3770660" y="4024469"/>
              <a:ext cx="222448" cy="180020"/>
            </a:xfrm>
            <a:prstGeom prst="line">
              <a:avLst/>
            </a:prstGeom>
            <a:noFill/>
            <a:ln w="38100" cap="flat" cmpd="sng" algn="ctr">
              <a:solidFill>
                <a:schemeClr val="tx1"/>
              </a:solidFill>
              <a:prstDash val="solid"/>
              <a:round/>
              <a:headEnd type="none" w="med" len="med"/>
              <a:tailEnd type="none" w="med" len="med"/>
            </a:ln>
            <a:effectLst/>
          </p:spPr>
        </p:cxnSp>
        <p:sp>
          <p:nvSpPr>
            <p:cNvPr id="42" name="TextBox 41">
              <a:extLst>
                <a:ext uri="{FF2B5EF4-FFF2-40B4-BE49-F238E27FC236}">
                  <a16:creationId xmlns:a16="http://schemas.microsoft.com/office/drawing/2014/main" id="{1777E01E-7DA4-85AD-1788-A737E7DEADEA}"/>
                </a:ext>
              </a:extLst>
            </p:cNvPr>
            <p:cNvSpPr txBox="1"/>
            <p:nvPr/>
          </p:nvSpPr>
          <p:spPr>
            <a:xfrm>
              <a:off x="3054445" y="4396263"/>
              <a:ext cx="1468857" cy="345993"/>
            </a:xfrm>
            <a:prstGeom prst="rect">
              <a:avLst/>
            </a:prstGeom>
            <a:noFill/>
          </p:spPr>
          <p:txBody>
            <a:bodyPr wrap="square" rtlCol="0">
              <a:spAutoFit/>
            </a:bodyPr>
            <a:lstStyle/>
            <a:p>
              <a:r>
                <a:rPr lang="en-CY" sz="1600" dirty="0"/>
                <a:t>Networks</a:t>
              </a:r>
            </a:p>
          </p:txBody>
        </p:sp>
        <p:cxnSp>
          <p:nvCxnSpPr>
            <p:cNvPr id="43" name="Straight Connector 42">
              <a:extLst>
                <a:ext uri="{FF2B5EF4-FFF2-40B4-BE49-F238E27FC236}">
                  <a16:creationId xmlns:a16="http://schemas.microsoft.com/office/drawing/2014/main" id="{29681879-7970-2130-FA09-01B3EAF5CFB1}"/>
                </a:ext>
              </a:extLst>
            </p:cNvPr>
            <p:cNvCxnSpPr>
              <a:cxnSpLocks/>
              <a:stCxn id="29" idx="1"/>
              <a:endCxn id="30" idx="0"/>
            </p:cNvCxnSpPr>
            <p:nvPr/>
          </p:nvCxnSpPr>
          <p:spPr bwMode="auto">
            <a:xfrm>
              <a:off x="3266604" y="3988465"/>
              <a:ext cx="504057" cy="216024"/>
            </a:xfrm>
            <a:prstGeom prst="line">
              <a:avLst/>
            </a:prstGeom>
            <a:noFill/>
            <a:ln w="38100" cap="flat" cmpd="sng" algn="ctr">
              <a:solidFill>
                <a:schemeClr val="tx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982BBCB6-33DF-226B-7324-C406D1498EF3}"/>
                </a:ext>
              </a:extLst>
            </p:cNvPr>
            <p:cNvCxnSpPr>
              <a:cxnSpLocks/>
              <a:stCxn id="32" idx="0"/>
              <a:endCxn id="28" idx="0"/>
            </p:cNvCxnSpPr>
            <p:nvPr/>
          </p:nvCxnSpPr>
          <p:spPr bwMode="auto">
            <a:xfrm flipV="1">
              <a:off x="2882029" y="3549545"/>
              <a:ext cx="30623" cy="427687"/>
            </a:xfrm>
            <a:prstGeom prst="line">
              <a:avLst/>
            </a:prstGeom>
            <a:noFill/>
            <a:ln w="38100" cap="flat" cmpd="sng" algn="ctr">
              <a:solidFill>
                <a:schemeClr val="tx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381195F6-4540-E9BA-B2E7-3D8D8A020287}"/>
                </a:ext>
              </a:extLst>
            </p:cNvPr>
            <p:cNvCxnSpPr>
              <a:cxnSpLocks/>
              <a:stCxn id="29" idx="1"/>
              <a:endCxn id="32" idx="2"/>
            </p:cNvCxnSpPr>
            <p:nvPr/>
          </p:nvCxnSpPr>
          <p:spPr bwMode="auto">
            <a:xfrm flipH="1">
              <a:off x="2882029" y="3988465"/>
              <a:ext cx="384575" cy="132783"/>
            </a:xfrm>
            <a:prstGeom prst="line">
              <a:avLst/>
            </a:prstGeom>
            <a:noFill/>
            <a:ln w="38100" cap="flat" cmpd="sng" algn="ctr">
              <a:solidFill>
                <a:schemeClr val="tx1"/>
              </a:solidFill>
              <a:prstDash val="solid"/>
              <a:round/>
              <a:headEnd type="none" w="med" len="med"/>
              <a:tailEnd type="none" w="med" len="med"/>
            </a:ln>
            <a:effectLst/>
          </p:spPr>
        </p:cxnSp>
      </p:grpSp>
      <p:cxnSp>
        <p:nvCxnSpPr>
          <p:cNvPr id="48" name="Straight Arrow Connector 47">
            <a:extLst>
              <a:ext uri="{FF2B5EF4-FFF2-40B4-BE49-F238E27FC236}">
                <a16:creationId xmlns:a16="http://schemas.microsoft.com/office/drawing/2014/main" id="{8FAA6F01-B3F4-3C15-F5F4-3973D11687D4}"/>
              </a:ext>
            </a:extLst>
          </p:cNvPr>
          <p:cNvCxnSpPr>
            <a:cxnSpLocks/>
          </p:cNvCxnSpPr>
          <p:nvPr/>
        </p:nvCxnSpPr>
        <p:spPr bwMode="auto">
          <a:xfrm flipH="1">
            <a:off x="3313499" y="5405270"/>
            <a:ext cx="1905536" cy="606491"/>
          </a:xfrm>
          <a:prstGeom prst="straightConnector1">
            <a:avLst/>
          </a:prstGeom>
          <a:noFill/>
          <a:ln w="38100" cap="flat" cmpd="sng" algn="ctr">
            <a:solidFill>
              <a:schemeClr val="tx1"/>
            </a:solidFill>
            <a:prstDash val="solid"/>
            <a:round/>
            <a:headEnd type="none" w="med" len="med"/>
            <a:tailEnd type="triangle"/>
          </a:ln>
          <a:effectLst/>
        </p:spPr>
      </p:cxnSp>
      <p:sp>
        <p:nvSpPr>
          <p:cNvPr id="50" name="TextBox 49">
            <a:extLst>
              <a:ext uri="{FF2B5EF4-FFF2-40B4-BE49-F238E27FC236}">
                <a16:creationId xmlns:a16="http://schemas.microsoft.com/office/drawing/2014/main" id="{8964F151-5D7E-44F8-3FD6-F84F7CE0F37E}"/>
              </a:ext>
            </a:extLst>
          </p:cNvPr>
          <p:cNvSpPr txBox="1"/>
          <p:nvPr/>
        </p:nvSpPr>
        <p:spPr>
          <a:xfrm rot="20535977">
            <a:off x="3349742" y="5417565"/>
            <a:ext cx="1698197" cy="338554"/>
          </a:xfrm>
          <a:prstGeom prst="rect">
            <a:avLst/>
          </a:prstGeom>
          <a:noFill/>
        </p:spPr>
        <p:txBody>
          <a:bodyPr wrap="square">
            <a:spAutoFit/>
          </a:bodyPr>
          <a:lstStyle/>
          <a:p>
            <a:pPr algn="ctr"/>
            <a:r>
              <a:rPr lang="en-GB" sz="1600" b="0" i="0" dirty="0">
                <a:solidFill>
                  <a:srgbClr val="000000"/>
                </a:solidFill>
                <a:effectLst/>
                <a:highlight>
                  <a:srgbClr val="FFFFFF"/>
                </a:highlight>
                <a:latin typeface="system-ui"/>
              </a:rPr>
              <a:t>Listen/Eavesdrop</a:t>
            </a:r>
            <a:endParaRPr lang="en-CY" sz="1600" dirty="0"/>
          </a:p>
        </p:txBody>
      </p:sp>
      <p:sp>
        <p:nvSpPr>
          <p:cNvPr id="53" name="TextBox 52">
            <a:extLst>
              <a:ext uri="{FF2B5EF4-FFF2-40B4-BE49-F238E27FC236}">
                <a16:creationId xmlns:a16="http://schemas.microsoft.com/office/drawing/2014/main" id="{74992782-A6CD-808F-A5A8-5EAD738874C3}"/>
              </a:ext>
            </a:extLst>
          </p:cNvPr>
          <p:cNvSpPr txBox="1"/>
          <p:nvPr/>
        </p:nvSpPr>
        <p:spPr>
          <a:xfrm>
            <a:off x="3533548" y="6331652"/>
            <a:ext cx="4638852" cy="307777"/>
          </a:xfrm>
          <a:prstGeom prst="rect">
            <a:avLst/>
          </a:prstGeom>
          <a:solidFill>
            <a:schemeClr val="bg1"/>
          </a:solidFill>
        </p:spPr>
        <p:txBody>
          <a:bodyPr wrap="square">
            <a:spAutoFit/>
          </a:bodyPr>
          <a:lstStyle/>
          <a:p>
            <a:r>
              <a:rPr lang="en-GB" sz="1400" dirty="0">
                <a:solidFill>
                  <a:srgbClr val="007A37"/>
                </a:solidFill>
                <a:effectLst/>
                <a:latin typeface="Menlo" panose="020B0609030804020204" pitchFamily="49" charset="0"/>
              </a:rPr>
              <a:t>Decrypted </a:t>
            </a:r>
            <a:r>
              <a:rPr lang="en-GB" sz="1400" dirty="0">
                <a:solidFill>
                  <a:srgbClr val="007A37"/>
                </a:solidFill>
                <a:latin typeface="Menlo" panose="020B0609030804020204" pitchFamily="49" charset="0"/>
                <a:sym typeface="Wingdings" pitchFamily="2" charset="2"/>
              </a:rPr>
              <a:t>  </a:t>
            </a:r>
            <a:r>
              <a:rPr lang="en-CY" sz="1400" dirty="0">
                <a:solidFill>
                  <a:srgbClr val="007A37"/>
                </a:solidFill>
              </a:rPr>
              <a:t>1234 1234 1234 1234</a:t>
            </a:r>
            <a:endParaRPr lang="en-GB" sz="1400" dirty="0">
              <a:solidFill>
                <a:srgbClr val="007A37"/>
              </a:solidFill>
              <a:effectLst/>
              <a:latin typeface="Menlo" panose="020B0609030804020204" pitchFamily="49" charset="0"/>
            </a:endParaRPr>
          </a:p>
        </p:txBody>
      </p:sp>
      <p:pic>
        <p:nvPicPr>
          <p:cNvPr id="1028" name="Picture 4" descr="Toyota and Mitsubishi Chemical to use IBM quantum computer - Nikkei Asia">
            <a:extLst>
              <a:ext uri="{FF2B5EF4-FFF2-40B4-BE49-F238E27FC236}">
                <a16:creationId xmlns:a16="http://schemas.microsoft.com/office/drawing/2014/main" id="{4B18FA45-3EA3-4E53-984D-D9C8720B2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161" y="5631959"/>
            <a:ext cx="1347442" cy="754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34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childTnLst>
                                </p:cTn>
                              </p:par>
                              <p:par>
                                <p:cTn id="33" presetID="3" presetClass="exit" presetSubtype="10" fill="hold" grpId="1" nodeType="withEffect">
                                  <p:stCondLst>
                                    <p:cond delay="0"/>
                                  </p:stCondLst>
                                  <p:childTnLst>
                                    <p:animEffect transition="out" filter="blinds(horizontal)">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3" presetClass="exit" presetSubtype="10" fill="hold" grpId="0" nodeType="withEffect">
                                  <p:stCondLst>
                                    <p:cond delay="0"/>
                                  </p:stCondLst>
                                  <p:childTnLst>
                                    <p:animEffect transition="out" filter="blinds(horizontal)">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3" presetClass="exit" presetSubtype="10" fill="hold" grpId="0" nodeType="withEffect">
                                  <p:stCondLst>
                                    <p:cond delay="0"/>
                                  </p:stCondLst>
                                  <p:childTnLst>
                                    <p:animEffect transition="out" filter="blinds(horizontal)">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3" presetClass="exit" presetSubtype="10" fill="hold" grpId="1" nodeType="withEffect">
                                  <p:stCondLst>
                                    <p:cond delay="0"/>
                                  </p:stCondLst>
                                  <p:childTnLst>
                                    <p:animEffect transition="out" filter="blinds(horizontal)">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3" presetClass="exit" presetSubtype="10" fill="hold" grpId="1" nodeType="withEffect">
                                  <p:stCondLst>
                                    <p:cond delay="0"/>
                                  </p:stCondLst>
                                  <p:childTnLst>
                                    <p:animEffect transition="out" filter="blinds(horizontal)">
                                      <p:cBhvr>
                                        <p:cTn id="49" dur="500"/>
                                        <p:tgtEl>
                                          <p:spTgt spid="17"/>
                                        </p:tgtEl>
                                      </p:cBhvr>
                                    </p:animEffect>
                                    <p:set>
                                      <p:cBhvr>
                                        <p:cTn id="50" dur="1" fill="hold">
                                          <p:stCondLst>
                                            <p:cond delay="499"/>
                                          </p:stCondLst>
                                        </p:cTn>
                                        <p:tgtEl>
                                          <p:spTgt spid="17"/>
                                        </p:tgtEl>
                                        <p:attrNameLst>
                                          <p:attrName>style.visibility</p:attrName>
                                        </p:attrNameLst>
                                      </p:cBhvr>
                                      <p:to>
                                        <p:strVal val="hidden"/>
                                      </p:to>
                                    </p:set>
                                  </p:childTnLst>
                                </p:cTn>
                              </p:par>
                              <p:par>
                                <p:cTn id="51" presetID="3" presetClass="exit" presetSubtype="10" fill="hold" grpId="1" nodeType="withEffect">
                                  <p:stCondLst>
                                    <p:cond delay="0"/>
                                  </p:stCondLst>
                                  <p:childTnLst>
                                    <p:animEffect transition="out" filter="blinds(horizontal)">
                                      <p:cBhvr>
                                        <p:cTn id="52" dur="500"/>
                                        <p:tgtEl>
                                          <p:spTgt spid="18"/>
                                        </p:tgtEl>
                                      </p:cBhvr>
                                    </p:animEffect>
                                    <p:set>
                                      <p:cBhvr>
                                        <p:cTn id="53" dur="1" fill="hold">
                                          <p:stCondLst>
                                            <p:cond delay="499"/>
                                          </p:stCondLst>
                                        </p:cTn>
                                        <p:tgtEl>
                                          <p:spTgt spid="18"/>
                                        </p:tgtEl>
                                        <p:attrNameLst>
                                          <p:attrName>style.visibility</p:attrName>
                                        </p:attrNameLst>
                                      </p:cBhvr>
                                      <p:to>
                                        <p:strVal val="hidden"/>
                                      </p:to>
                                    </p:set>
                                  </p:childTnLst>
                                </p:cTn>
                              </p:par>
                              <p:par>
                                <p:cTn id="54" presetID="3" presetClass="exit" presetSubtype="10" fill="hold" grpId="1" nodeType="withEffect">
                                  <p:stCondLst>
                                    <p:cond delay="0"/>
                                  </p:stCondLst>
                                  <p:childTnLst>
                                    <p:animEffect transition="out" filter="blinds(horizontal)">
                                      <p:cBhvr>
                                        <p:cTn id="55" dur="500"/>
                                        <p:tgtEl>
                                          <p:spTgt spid="23"/>
                                        </p:tgtEl>
                                      </p:cBhvr>
                                    </p:animEffect>
                                    <p:set>
                                      <p:cBhvr>
                                        <p:cTn id="56" dur="1" fill="hold">
                                          <p:stCondLst>
                                            <p:cond delay="499"/>
                                          </p:stCondLst>
                                        </p:cTn>
                                        <p:tgtEl>
                                          <p:spTgt spid="23"/>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500"/>
                                        <p:tgtEl>
                                          <p:spTgt spid="26"/>
                                        </p:tgtEl>
                                      </p:cBhvr>
                                    </p:animEffect>
                                    <p:set>
                                      <p:cBhvr>
                                        <p:cTn id="59" dur="1" fill="hold">
                                          <p:stCondLst>
                                            <p:cond delay="499"/>
                                          </p:stCondLst>
                                        </p:cTn>
                                        <p:tgtEl>
                                          <p:spTgt spid="26"/>
                                        </p:tgtEl>
                                        <p:attrNameLst>
                                          <p:attrName>style.visibility</p:attrName>
                                        </p:attrNameLst>
                                      </p:cBhvr>
                                      <p:to>
                                        <p:strVal val="hidden"/>
                                      </p:to>
                                    </p:set>
                                  </p:childTnLst>
                                </p:cTn>
                              </p:par>
                              <p:par>
                                <p:cTn id="60" presetID="3" presetClass="exit" presetSubtype="10" fill="hold" nodeType="withEffect">
                                  <p:stCondLst>
                                    <p:cond delay="0"/>
                                  </p:stCondLst>
                                  <p:childTnLst>
                                    <p:animEffect transition="out" filter="blinds(horizontal)">
                                      <p:cBhvr>
                                        <p:cTn id="61" dur="500"/>
                                        <p:tgtEl>
                                          <p:spTgt spid="48"/>
                                        </p:tgtEl>
                                      </p:cBhvr>
                                    </p:animEffect>
                                    <p:set>
                                      <p:cBhvr>
                                        <p:cTn id="62" dur="1" fill="hold">
                                          <p:stCondLst>
                                            <p:cond delay="499"/>
                                          </p:stCondLst>
                                        </p:cTn>
                                        <p:tgtEl>
                                          <p:spTgt spid="48"/>
                                        </p:tgtEl>
                                        <p:attrNameLst>
                                          <p:attrName>style.visibility</p:attrName>
                                        </p:attrNameLst>
                                      </p:cBhvr>
                                      <p:to>
                                        <p:strVal val="hidden"/>
                                      </p:to>
                                    </p:set>
                                  </p:childTnLst>
                                </p:cTn>
                              </p:par>
                              <p:par>
                                <p:cTn id="63" presetID="3" presetClass="exit" presetSubtype="10" fill="hold" grpId="1" nodeType="withEffect">
                                  <p:stCondLst>
                                    <p:cond delay="0"/>
                                  </p:stCondLst>
                                  <p:childTnLst>
                                    <p:animEffect transition="out" filter="blinds(horizontal)">
                                      <p:cBhvr>
                                        <p:cTn id="64" dur="500"/>
                                        <p:tgtEl>
                                          <p:spTgt spid="50"/>
                                        </p:tgtEl>
                                      </p:cBhvr>
                                    </p:animEffect>
                                    <p:set>
                                      <p:cBhvr>
                                        <p:cTn id="65" dur="1" fill="hold">
                                          <p:stCondLst>
                                            <p:cond delay="499"/>
                                          </p:stCondLst>
                                        </p:cTn>
                                        <p:tgtEl>
                                          <p:spTgt spid="5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9" grpId="0"/>
      <p:bldP spid="15" grpId="0" animBg="1"/>
      <p:bldP spid="15" grpId="1" animBg="1"/>
      <p:bldP spid="17" grpId="0"/>
      <p:bldP spid="17" grpId="1"/>
      <p:bldP spid="18" grpId="0"/>
      <p:bldP spid="18" grpId="1"/>
      <p:bldP spid="23" grpId="0"/>
      <p:bldP spid="23" grpId="1"/>
      <p:bldP spid="25" grpId="0"/>
      <p:bldP spid="50" grpId="0"/>
      <p:bldP spid="50" grpId="1"/>
      <p:bldP spid="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0D183-C39B-35A3-3679-FBAB4ABFE281}"/>
              </a:ext>
            </a:extLst>
          </p:cNvPr>
          <p:cNvSpPr>
            <a:spLocks noGrp="1"/>
          </p:cNvSpPr>
          <p:nvPr>
            <p:ph type="title"/>
          </p:nvPr>
        </p:nvSpPr>
        <p:spPr/>
        <p:txBody>
          <a:bodyPr/>
          <a:lstStyle/>
          <a:p>
            <a:r>
              <a:rPr lang="en-CY" dirty="0"/>
              <a:t>Quantum: Threat</a:t>
            </a:r>
          </a:p>
        </p:txBody>
      </p:sp>
      <p:sp>
        <p:nvSpPr>
          <p:cNvPr id="3" name="Content Placeholder 2">
            <a:extLst>
              <a:ext uri="{FF2B5EF4-FFF2-40B4-BE49-F238E27FC236}">
                <a16:creationId xmlns:a16="http://schemas.microsoft.com/office/drawing/2014/main" id="{885126E7-3798-1D10-892E-FB03A9E3E3B2}"/>
              </a:ext>
            </a:extLst>
          </p:cNvPr>
          <p:cNvSpPr>
            <a:spLocks noGrp="1"/>
          </p:cNvSpPr>
          <p:nvPr>
            <p:ph idx="1"/>
          </p:nvPr>
        </p:nvSpPr>
        <p:spPr>
          <a:xfrm>
            <a:off x="466051" y="908050"/>
            <a:ext cx="8169064" cy="5329262"/>
          </a:xfrm>
        </p:spPr>
        <p:txBody>
          <a:bodyPr/>
          <a:lstStyle/>
          <a:p>
            <a:r>
              <a:rPr lang="en-CY" sz="1800" b="1" dirty="0"/>
              <a:t>Classic Computers</a:t>
            </a:r>
          </a:p>
          <a:p>
            <a:pPr lvl="1"/>
            <a:r>
              <a:rPr lang="en-GB" sz="1600" dirty="0"/>
              <a:t>The most powerful supercomputers on earth would require </a:t>
            </a:r>
            <a:r>
              <a:rPr lang="en-GB" sz="1600" b="1" dirty="0"/>
              <a:t>thousands of years </a:t>
            </a:r>
            <a:r>
              <a:rPr lang="en-GB" sz="1600" dirty="0"/>
              <a:t>to mathematically break modern encryption algorithms like the </a:t>
            </a:r>
            <a:r>
              <a:rPr lang="en-GB" sz="1600" b="1" dirty="0"/>
              <a:t>Advanced Encryption Standard </a:t>
            </a:r>
            <a:r>
              <a:rPr lang="en-GB" sz="1600" dirty="0">
                <a:solidFill>
                  <a:srgbClr val="FF0000"/>
                </a:solidFill>
              </a:rPr>
              <a:t>AES-128 (symmetric) </a:t>
            </a:r>
            <a:r>
              <a:rPr lang="en-GB" sz="1600" dirty="0"/>
              <a:t>and </a:t>
            </a:r>
            <a:r>
              <a:rPr lang="en-GB" sz="1600" dirty="0">
                <a:solidFill>
                  <a:srgbClr val="FF0000"/>
                </a:solidFill>
              </a:rPr>
              <a:t>RSA-2048 (asymmetric) </a:t>
            </a:r>
            <a:r>
              <a:rPr lang="en-GB" sz="1600" dirty="0"/>
              <a:t>– IBM</a:t>
            </a:r>
          </a:p>
          <a:p>
            <a:r>
              <a:rPr lang="en-CY" sz="1800" b="1" dirty="0"/>
              <a:t>Quantum Computers</a:t>
            </a:r>
          </a:p>
          <a:p>
            <a:pPr lvl="1"/>
            <a:r>
              <a:rPr lang="en-CY" sz="1600" dirty="0"/>
              <a:t>A fully functional computer can find a solution in </a:t>
            </a:r>
            <a:r>
              <a:rPr lang="en-CY" sz="1600" b="1" dirty="0"/>
              <a:t>minutes using Qubits</a:t>
            </a:r>
            <a:r>
              <a:rPr lang="en-CY" sz="1600" dirty="0"/>
              <a:t>!</a:t>
            </a:r>
          </a:p>
          <a:p>
            <a:pPr lvl="1"/>
            <a:r>
              <a:rPr lang="en-CY" sz="1600" dirty="0"/>
              <a:t>Classic Computers use </a:t>
            </a:r>
            <a:r>
              <a:rPr lang="en-CY" sz="1600" b="1" dirty="0"/>
              <a:t>Transistors</a:t>
            </a:r>
            <a:r>
              <a:rPr lang="en-CY" sz="1600" dirty="0"/>
              <a:t> (50B/circuit) / </a:t>
            </a:r>
            <a:r>
              <a:rPr lang="en-CY" sz="1600" b="1" dirty="0"/>
              <a:t>Bits</a:t>
            </a:r>
            <a:r>
              <a:rPr lang="en-CY" sz="1600" dirty="0"/>
              <a:t> being only in </a:t>
            </a:r>
            <a:r>
              <a:rPr lang="en-CY" sz="1600" b="1" dirty="0"/>
              <a:t>2</a:t>
            </a:r>
            <a:r>
              <a:rPr lang="en-CY" sz="1600" dirty="0"/>
              <a:t> </a:t>
            </a:r>
            <a:r>
              <a:rPr lang="en-CY" sz="1600" b="1" dirty="0"/>
              <a:t>states</a:t>
            </a:r>
            <a:r>
              <a:rPr lang="en-CY" sz="1600" dirty="0"/>
              <a:t>.</a:t>
            </a:r>
          </a:p>
          <a:p>
            <a:pPr lvl="1"/>
            <a:r>
              <a:rPr lang="en-CY" sz="1600" b="1" dirty="0"/>
              <a:t>Qubits</a:t>
            </a:r>
            <a:r>
              <a:rPr lang="en-CY" sz="1600" dirty="0"/>
              <a:t> have the </a:t>
            </a:r>
            <a:r>
              <a:rPr lang="en-GB" sz="1600" dirty="0"/>
              <a:t>ability to simultaneously be in </a:t>
            </a:r>
            <a:r>
              <a:rPr lang="en-GB" sz="1600" b="1" dirty="0"/>
              <a:t>multiple</a:t>
            </a:r>
            <a:r>
              <a:rPr lang="en-GB" sz="1600" dirty="0"/>
              <a:t> </a:t>
            </a:r>
            <a:r>
              <a:rPr lang="en-US" sz="1600" dirty="0"/>
              <a:t>(i.e., </a:t>
            </a:r>
            <a:r>
              <a:rPr lang="en-CY" sz="1600" b="1" dirty="0"/>
              <a:t>superpositions</a:t>
            </a:r>
            <a:r>
              <a:rPr lang="en-CY" sz="1600" dirty="0"/>
              <a:t>).</a:t>
            </a:r>
          </a:p>
          <a:p>
            <a:pPr lvl="1"/>
            <a:r>
              <a:rPr lang="en-CY" sz="1600" dirty="0"/>
              <a:t>Quantum Algorithms using Qubits </a:t>
            </a:r>
            <a:r>
              <a:rPr lang="en-GB" sz="1600" dirty="0"/>
              <a:t>:</a:t>
            </a:r>
          </a:p>
          <a:p>
            <a:pPr lvl="2"/>
            <a:r>
              <a:rPr lang="en-GB" sz="1600" dirty="0">
                <a:solidFill>
                  <a:srgbClr val="202124"/>
                </a:solidFill>
                <a:highlight>
                  <a:srgbClr val="FFFFFF"/>
                </a:highlight>
                <a:latin typeface="Arial" panose="020B0604020202020204" pitchFamily="34" charset="0"/>
                <a:cs typeface="Arial" panose="020B0604020202020204" pitchFamily="34" charset="0"/>
              </a:rPr>
              <a:t>E.g., </a:t>
            </a:r>
            <a:r>
              <a:rPr lang="en-GB" sz="1600" b="1" dirty="0">
                <a:solidFill>
                  <a:srgbClr val="202124"/>
                </a:solidFill>
                <a:highlight>
                  <a:srgbClr val="FFFFFF"/>
                </a:highlight>
                <a:latin typeface="Arial" panose="020B0604020202020204" pitchFamily="34" charset="0"/>
                <a:cs typeface="Arial" panose="020B0604020202020204" pitchFamily="34" charset="0"/>
              </a:rPr>
              <a:t>Shor's algorithm </a:t>
            </a:r>
            <a:r>
              <a:rPr lang="en-GB" sz="1600" dirty="0">
                <a:solidFill>
                  <a:srgbClr val="202124"/>
                </a:solidFill>
                <a:highlight>
                  <a:srgbClr val="FFFFFF"/>
                </a:highlight>
                <a:latin typeface="Arial" panose="020B0604020202020204" pitchFamily="34" charset="0"/>
                <a:cs typeface="Arial" panose="020B0604020202020204" pitchFamily="34" charset="0"/>
              </a:rPr>
              <a:t>for prime factors of an integer O(</a:t>
            </a:r>
            <a:r>
              <a:rPr lang="en-GB" sz="1600" dirty="0" err="1">
                <a:solidFill>
                  <a:srgbClr val="202124"/>
                </a:solidFill>
                <a:highlight>
                  <a:srgbClr val="FFFFFF"/>
                </a:highlight>
                <a:latin typeface="Arial" panose="020B0604020202020204" pitchFamily="34" charset="0"/>
                <a:cs typeface="Arial" panose="020B0604020202020204" pitchFamily="34" charset="0"/>
              </a:rPr>
              <a:t>logN</a:t>
            </a:r>
            <a:r>
              <a:rPr lang="en-GB" sz="1600" dirty="0">
                <a:solidFill>
                  <a:srgbClr val="202124"/>
                </a:solidFill>
                <a:highlight>
                  <a:srgbClr val="FFFFFF"/>
                </a:highlight>
                <a:latin typeface="Arial" panose="020B0604020202020204" pitchFamily="34" charset="0"/>
                <a:cs typeface="Arial" panose="020B0604020202020204" pitchFamily="34" charset="0"/>
              </a:rPr>
              <a:t>) =&gt; Polynomial time algorithm =&gt; RSA algorithm cracking</a:t>
            </a:r>
          </a:p>
          <a:p>
            <a:pPr lvl="2"/>
            <a:r>
              <a:rPr lang="en-GB" sz="1600" b="0" i="0" dirty="0">
                <a:solidFill>
                  <a:srgbClr val="202124"/>
                </a:solidFill>
                <a:effectLst/>
                <a:highlight>
                  <a:srgbClr val="FFFFFF"/>
                </a:highlight>
                <a:latin typeface="Arial" panose="020B0604020202020204" pitchFamily="34" charset="0"/>
                <a:cs typeface="Arial" panose="020B0604020202020204" pitchFamily="34" charset="0"/>
              </a:rPr>
              <a:t>E.g., </a:t>
            </a:r>
            <a:r>
              <a:rPr lang="en-GB" sz="1600" b="1" dirty="0">
                <a:latin typeface="Arial" panose="020B0604020202020204" pitchFamily="34" charset="0"/>
                <a:cs typeface="Arial" panose="020B0604020202020204" pitchFamily="34" charset="0"/>
              </a:rPr>
              <a:t>Groover’s unstructured </a:t>
            </a:r>
            <a:r>
              <a:rPr lang="en-GB" sz="1600" dirty="0">
                <a:latin typeface="Arial" panose="020B0604020202020204" pitchFamily="34" charset="0"/>
                <a:cs typeface="Arial" panose="020B0604020202020204" pitchFamily="34" charset="0"/>
              </a:rPr>
              <a:t>search O(</a:t>
            </a:r>
            <a:r>
              <a:rPr lang="en-GB" sz="1600" b="0" i="0" dirty="0">
                <a:solidFill>
                  <a:srgbClr val="202124"/>
                </a:solidFill>
                <a:effectLst/>
                <a:highlight>
                  <a:srgbClr val="FFFFFF"/>
                </a:highlight>
                <a:latin typeface="Arial" panose="020B0604020202020204" pitchFamily="34" charset="0"/>
                <a:cs typeface="Arial" panose="020B0604020202020204" pitchFamily="34" charset="0"/>
              </a:rPr>
              <a:t>√N) =&gt; </a:t>
            </a:r>
            <a:r>
              <a:rPr lang="en-GB" sz="1600" dirty="0">
                <a:solidFill>
                  <a:srgbClr val="202124"/>
                </a:solidFill>
                <a:highlight>
                  <a:srgbClr val="FFFFFF"/>
                </a:highlight>
                <a:latin typeface="Arial" panose="020B0604020202020204" pitchFamily="34" charset="0"/>
                <a:cs typeface="Arial" panose="020B0604020202020204" pitchFamily="34" charset="0"/>
              </a:rPr>
              <a:t>Polynomial time algorithm </a:t>
            </a:r>
            <a:r>
              <a:rPr lang="en-GB" sz="1600" b="0" i="0" dirty="0">
                <a:solidFill>
                  <a:srgbClr val="202124"/>
                </a:solidFill>
                <a:effectLst/>
                <a:highlight>
                  <a:srgbClr val="FFFFFF"/>
                </a:highlight>
                <a:latin typeface="Arial" panose="020B0604020202020204" pitchFamily="34" charset="0"/>
                <a:cs typeface="Arial" panose="020B0604020202020204" pitchFamily="34" charset="0"/>
              </a:rPr>
              <a:t>=&gt; AES-128 algorithm cracking</a:t>
            </a:r>
          </a:p>
          <a:p>
            <a:r>
              <a:rPr lang="en-GB" sz="1600" b="1" dirty="0"/>
              <a:t>When will Quantum Computers be available</a:t>
            </a:r>
          </a:p>
          <a:p>
            <a:pPr lvl="1"/>
            <a:r>
              <a:rPr lang="en-GB" sz="1600" b="1" dirty="0"/>
              <a:t>Rose’s (</a:t>
            </a:r>
            <a:r>
              <a:rPr lang="en-GB" sz="1600" b="1" dirty="0" err="1"/>
              <a:t>Dwave</a:t>
            </a:r>
            <a:r>
              <a:rPr lang="en-GB" sz="1600" b="1" dirty="0"/>
              <a:t>) Law: </a:t>
            </a:r>
            <a:r>
              <a:rPr lang="en-GB" sz="1600" dirty="0"/>
              <a:t>Qubits to double every 18 months </a:t>
            </a:r>
          </a:p>
          <a:p>
            <a:pPr lvl="2"/>
            <a:r>
              <a:rPr lang="en-GB" sz="1200" dirty="0"/>
              <a:t>Moore’s Law: Transistors to double every 2 years – 2020: 50B/chip; 2030: 300B/chip – ASML</a:t>
            </a:r>
          </a:p>
          <a:p>
            <a:pPr lvl="1"/>
            <a:r>
              <a:rPr lang="en-GB" sz="1600" dirty="0"/>
              <a:t>2024: 5000 qubits (</a:t>
            </a:r>
            <a:r>
              <a:rPr lang="en-GB" sz="1600" dirty="0" err="1"/>
              <a:t>Dwave</a:t>
            </a:r>
            <a:r>
              <a:rPr lang="en-GB" sz="1600" dirty="0"/>
              <a:t> Advantage),  </a:t>
            </a:r>
            <a:r>
              <a:rPr lang="en-GB" sz="1600" b="1" dirty="0"/>
              <a:t>2030: 1M qubits</a:t>
            </a:r>
          </a:p>
          <a:p>
            <a:pPr lvl="1"/>
            <a:r>
              <a:rPr lang="en-GB" sz="1600" b="1" dirty="0"/>
              <a:t>AES-256 (larger key size) projected to be safe by 2050 – ETSI</a:t>
            </a:r>
          </a:p>
          <a:p>
            <a:pPr lvl="1"/>
            <a:r>
              <a:rPr lang="en-GB" sz="1600" dirty="0"/>
              <a:t>Additional Threat: Harvest now, decrypt later (Years to Quantum Y2Q, like Y2K)</a:t>
            </a:r>
            <a:endParaRPr lang="en-GB" sz="1600" b="1" dirty="0"/>
          </a:p>
          <a:p>
            <a:pPr lvl="1"/>
            <a:endParaRPr lang="en-GB" sz="1600" b="1" dirty="0"/>
          </a:p>
          <a:p>
            <a:pPr lvl="1"/>
            <a:endParaRPr lang="en-CY" sz="1600" dirty="0"/>
          </a:p>
        </p:txBody>
      </p:sp>
      <p:sp>
        <p:nvSpPr>
          <p:cNvPr id="6" name="TextBox 5">
            <a:extLst>
              <a:ext uri="{FF2B5EF4-FFF2-40B4-BE49-F238E27FC236}">
                <a16:creationId xmlns:a16="http://schemas.microsoft.com/office/drawing/2014/main" id="{F5ED25B5-0D95-1A6F-BDFC-0B146D0A826D}"/>
              </a:ext>
            </a:extLst>
          </p:cNvPr>
          <p:cNvSpPr txBox="1"/>
          <p:nvPr/>
        </p:nvSpPr>
        <p:spPr>
          <a:xfrm>
            <a:off x="755576" y="6237312"/>
            <a:ext cx="7398568" cy="307777"/>
          </a:xfrm>
          <a:prstGeom prst="rect">
            <a:avLst/>
          </a:prstGeom>
          <a:noFill/>
        </p:spPr>
        <p:txBody>
          <a:bodyPr wrap="square">
            <a:spAutoFit/>
          </a:bodyPr>
          <a:lstStyle/>
          <a:p>
            <a:endParaRPr lang="en-CY" sz="1400" b="0" dirty="0"/>
          </a:p>
        </p:txBody>
      </p:sp>
      <p:pic>
        <p:nvPicPr>
          <p:cNvPr id="2050" name="Picture 2" descr="D-Wave doubles its cloud quantum computing power to 5,000 qubits -  SiliconANGLE">
            <a:extLst>
              <a:ext uri="{FF2B5EF4-FFF2-40B4-BE49-F238E27FC236}">
                <a16:creationId xmlns:a16="http://schemas.microsoft.com/office/drawing/2014/main" id="{5675B7ED-B37C-CFB4-97E9-A333444AE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4369" y="4437112"/>
            <a:ext cx="1259631" cy="839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89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0D183-C39B-35A3-3679-FBAB4ABFE281}"/>
              </a:ext>
            </a:extLst>
          </p:cNvPr>
          <p:cNvSpPr>
            <a:spLocks noGrp="1"/>
          </p:cNvSpPr>
          <p:nvPr>
            <p:ph type="title"/>
          </p:nvPr>
        </p:nvSpPr>
        <p:spPr/>
        <p:txBody>
          <a:bodyPr/>
          <a:lstStyle/>
          <a:p>
            <a:r>
              <a:rPr lang="en-CY" dirty="0"/>
              <a:t>Quantum: Solutions</a:t>
            </a:r>
          </a:p>
        </p:txBody>
      </p:sp>
      <p:sp>
        <p:nvSpPr>
          <p:cNvPr id="3" name="Content Placeholder 2">
            <a:extLst>
              <a:ext uri="{FF2B5EF4-FFF2-40B4-BE49-F238E27FC236}">
                <a16:creationId xmlns:a16="http://schemas.microsoft.com/office/drawing/2014/main" id="{885126E7-3798-1D10-892E-FB03A9E3E3B2}"/>
              </a:ext>
            </a:extLst>
          </p:cNvPr>
          <p:cNvSpPr>
            <a:spLocks noGrp="1"/>
          </p:cNvSpPr>
          <p:nvPr>
            <p:ph idx="1"/>
          </p:nvPr>
        </p:nvSpPr>
        <p:spPr>
          <a:xfrm>
            <a:off x="466051" y="908050"/>
            <a:ext cx="8169064" cy="4913088"/>
          </a:xfrm>
        </p:spPr>
        <p:txBody>
          <a:bodyPr/>
          <a:lstStyle/>
          <a:p>
            <a:pPr marL="400050"/>
            <a:r>
              <a:rPr lang="en-GB" sz="2000" b="1" dirty="0"/>
              <a:t>Post-Quantum Cryptography (PQC)</a:t>
            </a:r>
            <a:r>
              <a:rPr lang="en-GB" sz="2000" dirty="0"/>
              <a:t> deals with quantum-proof, quantum-safe, or </a:t>
            </a:r>
            <a:r>
              <a:rPr lang="en-GB" sz="2000" dirty="0">
                <a:solidFill>
                  <a:schemeClr val="accent2"/>
                </a:solidFill>
              </a:rPr>
              <a:t>quantum-resistant algorithms </a:t>
            </a:r>
            <a:r>
              <a:rPr lang="en-GB" sz="2000" dirty="0"/>
              <a:t>(usually public-key algorithms) that are thought to be secure against a </a:t>
            </a:r>
            <a:r>
              <a:rPr lang="en-GB" sz="2000" b="1" dirty="0"/>
              <a:t>cryptanalytic attack by a quantum computer</a:t>
            </a:r>
            <a:r>
              <a:rPr lang="en-GB" sz="2000" dirty="0"/>
              <a:t> – Wikipedia</a:t>
            </a:r>
          </a:p>
          <a:p>
            <a:pPr marL="400050"/>
            <a:r>
              <a:rPr lang="en-GB" sz="2000" b="1" dirty="0"/>
              <a:t>NIST/US(July 2022): </a:t>
            </a:r>
            <a:r>
              <a:rPr lang="en-GB" sz="2000" dirty="0"/>
              <a:t>announced the first wave of PQC algorithms selected as potential 2024 cryptographic standards:  CRYSTALS-KYBER, CRYSTALS-</a:t>
            </a:r>
            <a:r>
              <a:rPr lang="en-GB" sz="2000" dirty="0" err="1"/>
              <a:t>Dilithium</a:t>
            </a:r>
            <a:r>
              <a:rPr lang="en-GB" sz="2000" dirty="0"/>
              <a:t>, FALCON and SPHINCS+  </a:t>
            </a:r>
            <a:endParaRPr lang="en-GB" sz="2000" b="1" dirty="0"/>
          </a:p>
          <a:p>
            <a:pPr marL="400050"/>
            <a:r>
              <a:rPr lang="en-GB" sz="2000" b="1" dirty="0"/>
              <a:t>ENISA/EU: </a:t>
            </a:r>
            <a:r>
              <a:rPr lang="en-GB" sz="2000" dirty="0"/>
              <a:t>Post-Quantum Cryptography: Current state and quantum mitigation </a:t>
            </a:r>
          </a:p>
          <a:p>
            <a:pPr marL="800100" lvl="1"/>
            <a:r>
              <a:rPr lang="en-GB" sz="1600" dirty="0"/>
              <a:t>11 April 2024: Commission publishes Recommendation on Post-Quantum Cryptography</a:t>
            </a:r>
            <a:endParaRPr lang="en-GB" sz="1200" dirty="0"/>
          </a:p>
          <a:p>
            <a:pPr marL="800100" lvl="1"/>
            <a:endParaRPr lang="en-GB" sz="1600" dirty="0"/>
          </a:p>
          <a:p>
            <a:pPr marL="800100" lvl="1"/>
            <a:endParaRPr lang="en-GB" sz="1600" dirty="0"/>
          </a:p>
          <a:p>
            <a:pPr marL="800100" lvl="1"/>
            <a:endParaRPr lang="en-GB" sz="1600" dirty="0"/>
          </a:p>
          <a:p>
            <a:pPr marL="800100" lvl="1"/>
            <a:endParaRPr lang="en-GB" sz="1600" dirty="0"/>
          </a:p>
          <a:p>
            <a:pPr lvl="1"/>
            <a:endParaRPr lang="en-CY" sz="1600" dirty="0"/>
          </a:p>
        </p:txBody>
      </p:sp>
      <p:sp>
        <p:nvSpPr>
          <p:cNvPr id="6" name="TextBox 5">
            <a:extLst>
              <a:ext uri="{FF2B5EF4-FFF2-40B4-BE49-F238E27FC236}">
                <a16:creationId xmlns:a16="http://schemas.microsoft.com/office/drawing/2014/main" id="{F5ED25B5-0D95-1A6F-BDFC-0B146D0A826D}"/>
              </a:ext>
            </a:extLst>
          </p:cNvPr>
          <p:cNvSpPr txBox="1"/>
          <p:nvPr/>
        </p:nvSpPr>
        <p:spPr>
          <a:xfrm>
            <a:off x="1331640" y="5071144"/>
            <a:ext cx="5298187" cy="523220"/>
          </a:xfrm>
          <a:prstGeom prst="rect">
            <a:avLst/>
          </a:prstGeom>
          <a:noFill/>
        </p:spPr>
        <p:txBody>
          <a:bodyPr wrap="square">
            <a:spAutoFit/>
          </a:bodyPr>
          <a:lstStyle/>
          <a:p>
            <a:r>
              <a:rPr lang="en-GB" sz="1400" b="0" dirty="0"/>
              <a:t>https://</a:t>
            </a:r>
            <a:r>
              <a:rPr lang="en-GB" sz="1400" b="0" dirty="0" err="1"/>
              <a:t>www.enisa.europa.eu</a:t>
            </a:r>
            <a:r>
              <a:rPr lang="en-GB" sz="1400" b="0" dirty="0"/>
              <a:t>/publications/post-quantum-cryptography-current-state-and-quantum-mitigation</a:t>
            </a:r>
            <a:endParaRPr lang="en-CY" sz="1400" b="0" dirty="0"/>
          </a:p>
        </p:txBody>
      </p:sp>
      <p:pic>
        <p:nvPicPr>
          <p:cNvPr id="3074" name="Picture 2">
            <a:extLst>
              <a:ext uri="{FF2B5EF4-FFF2-40B4-BE49-F238E27FC236}">
                <a16:creationId xmlns:a16="http://schemas.microsoft.com/office/drawing/2014/main" id="{A6679636-1F6F-DE87-6FC0-5BEEF69EF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4293096"/>
            <a:ext cx="1697657" cy="1881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44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BB9482-2A61-BB93-AFE3-8A4C9DEF0FE0}"/>
              </a:ext>
            </a:extLst>
          </p:cNvPr>
          <p:cNvSpPr/>
          <p:nvPr/>
        </p:nvSpPr>
        <p:spPr bwMode="auto">
          <a:xfrm>
            <a:off x="457200" y="1019172"/>
            <a:ext cx="8186766" cy="802849"/>
          </a:xfrm>
          <a:prstGeom prst="rect">
            <a:avLst/>
          </a:prstGeom>
          <a:solidFill>
            <a:schemeClr val="accent1">
              <a:alpha val="24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8" name="TextBox 7"/>
          <p:cNvSpPr txBox="1"/>
          <p:nvPr/>
        </p:nvSpPr>
        <p:spPr>
          <a:xfrm>
            <a:off x="2410481" y="5476653"/>
            <a:ext cx="1237165" cy="307777"/>
          </a:xfrm>
          <a:prstGeom prst="rect">
            <a:avLst/>
          </a:prstGeom>
          <a:noFill/>
        </p:spPr>
        <p:txBody>
          <a:bodyPr wrap="square" rtlCol="0">
            <a:spAutoFit/>
          </a:bodyPr>
          <a:lstStyle/>
          <a:p>
            <a:pPr algn="ctr"/>
            <a:r>
              <a:rPr lang="en-US" sz="1400" b="1" dirty="0" err="1">
                <a:solidFill>
                  <a:srgbClr val="FF0000"/>
                </a:solidFill>
                <a:latin typeface="Arial" pitchFamily="34" charset="0"/>
                <a:cs typeface="Arial" pitchFamily="34" charset="0"/>
              </a:rPr>
              <a:t>Agritech</a:t>
            </a:r>
            <a:endParaRPr lang="en-US" sz="1400" b="1" dirty="0">
              <a:solidFill>
                <a:srgbClr val="FF0000"/>
              </a:solidFill>
              <a:latin typeface="Arial" pitchFamily="34" charset="0"/>
              <a:cs typeface="Arial" pitchFamily="34" charset="0"/>
            </a:endParaRPr>
          </a:p>
        </p:txBody>
      </p:sp>
      <p:sp>
        <p:nvSpPr>
          <p:cNvPr id="18" name="TextBox 17"/>
          <p:cNvSpPr txBox="1"/>
          <p:nvPr/>
        </p:nvSpPr>
        <p:spPr>
          <a:xfrm>
            <a:off x="829729" y="9141380"/>
            <a:ext cx="1008112" cy="276999"/>
          </a:xfrm>
          <a:prstGeom prst="rect">
            <a:avLst/>
          </a:prstGeom>
          <a:noFill/>
        </p:spPr>
        <p:txBody>
          <a:bodyPr wrap="square" rtlCol="0">
            <a:spAutoFit/>
          </a:bodyPr>
          <a:lstStyle/>
          <a:p>
            <a:r>
              <a:rPr lang="en-US" sz="1200" b="1" dirty="0">
                <a:solidFill>
                  <a:srgbClr val="FF0000"/>
                </a:solidFill>
                <a:latin typeface="Arial" pitchFamily="34" charset="0"/>
                <a:cs typeface="Arial" pitchFamily="34" charset="0"/>
              </a:rPr>
              <a:t>Tablets</a:t>
            </a:r>
          </a:p>
        </p:txBody>
      </p:sp>
      <p:sp>
        <p:nvSpPr>
          <p:cNvPr id="21" name="TextBox 20"/>
          <p:cNvSpPr txBox="1"/>
          <p:nvPr/>
        </p:nvSpPr>
        <p:spPr>
          <a:xfrm>
            <a:off x="2485913" y="9204095"/>
            <a:ext cx="1440160" cy="276999"/>
          </a:xfrm>
          <a:prstGeom prst="rect">
            <a:avLst/>
          </a:prstGeom>
          <a:noFill/>
        </p:spPr>
        <p:txBody>
          <a:bodyPr wrap="square" rtlCol="0">
            <a:spAutoFit/>
          </a:bodyPr>
          <a:lstStyle/>
          <a:p>
            <a:pPr algn="ctr"/>
            <a:r>
              <a:rPr lang="en-US" sz="1200" b="1" dirty="0">
                <a:solidFill>
                  <a:srgbClr val="FF0000"/>
                </a:solidFill>
                <a:latin typeface="Arial" pitchFamily="34" charset="0"/>
                <a:cs typeface="Arial" pitchFamily="34" charset="0"/>
              </a:rPr>
              <a:t>Smart Watches</a:t>
            </a:r>
          </a:p>
        </p:txBody>
      </p:sp>
      <p:sp>
        <p:nvSpPr>
          <p:cNvPr id="30" name="TextBox 29"/>
          <p:cNvSpPr txBox="1"/>
          <p:nvPr/>
        </p:nvSpPr>
        <p:spPr>
          <a:xfrm>
            <a:off x="5798281" y="9132088"/>
            <a:ext cx="1872208" cy="276999"/>
          </a:xfrm>
          <a:prstGeom prst="rect">
            <a:avLst/>
          </a:prstGeom>
          <a:noFill/>
        </p:spPr>
        <p:txBody>
          <a:bodyPr wrap="square" rtlCol="0">
            <a:spAutoFit/>
          </a:bodyPr>
          <a:lstStyle/>
          <a:p>
            <a:pPr algn="ctr"/>
            <a:r>
              <a:rPr lang="en-US" sz="1200" b="1" dirty="0" err="1">
                <a:solidFill>
                  <a:srgbClr val="FF0000"/>
                </a:solidFill>
                <a:latin typeface="Arial" pitchFamily="34" charset="0"/>
                <a:cs typeface="Arial" pitchFamily="34" charset="0"/>
              </a:rPr>
              <a:t>SmartBooks</a:t>
            </a:r>
            <a:endParaRPr lang="en-US" sz="1200" b="1" dirty="0">
              <a:solidFill>
                <a:srgbClr val="FF0000"/>
              </a:solidFill>
              <a:latin typeface="Arial" pitchFamily="34" charset="0"/>
              <a:cs typeface="Arial" pitchFamily="34" charset="0"/>
            </a:endParaRPr>
          </a:p>
        </p:txBody>
      </p:sp>
      <p:sp>
        <p:nvSpPr>
          <p:cNvPr id="36" name="TextBox 35"/>
          <p:cNvSpPr txBox="1"/>
          <p:nvPr/>
        </p:nvSpPr>
        <p:spPr>
          <a:xfrm>
            <a:off x="7670489" y="9141380"/>
            <a:ext cx="1619672" cy="461665"/>
          </a:xfrm>
          <a:prstGeom prst="rect">
            <a:avLst/>
          </a:prstGeom>
          <a:noFill/>
        </p:spPr>
        <p:txBody>
          <a:bodyPr wrap="square" rtlCol="0">
            <a:spAutoFit/>
          </a:bodyPr>
          <a:lstStyle/>
          <a:p>
            <a:pPr algn="r"/>
            <a:r>
              <a:rPr lang="en-US" sz="1200" b="1" dirty="0">
                <a:solidFill>
                  <a:srgbClr val="FF0000"/>
                </a:solidFill>
                <a:latin typeface="Arial" pitchFamily="34" charset="0"/>
                <a:cs typeface="Arial" pitchFamily="34" charset="0"/>
              </a:rPr>
              <a:t>Smart Home Phones</a:t>
            </a:r>
          </a:p>
        </p:txBody>
      </p:sp>
      <p:pic>
        <p:nvPicPr>
          <p:cNvPr id="2" name="Picture 1"/>
          <p:cNvPicPr>
            <a:picLocks noChangeAspect="1"/>
          </p:cNvPicPr>
          <p:nvPr/>
        </p:nvPicPr>
        <p:blipFill>
          <a:blip r:embed="rId3"/>
          <a:stretch>
            <a:fillRect/>
          </a:stretch>
        </p:blipFill>
        <p:spPr>
          <a:xfrm>
            <a:off x="144681" y="3982114"/>
            <a:ext cx="2035383" cy="1528362"/>
          </a:xfrm>
          <a:prstGeom prst="rect">
            <a:avLst/>
          </a:prstGeom>
        </p:spPr>
      </p:pic>
      <p:sp>
        <p:nvSpPr>
          <p:cNvPr id="26" name="TextBox 25"/>
          <p:cNvSpPr txBox="1"/>
          <p:nvPr/>
        </p:nvSpPr>
        <p:spPr>
          <a:xfrm>
            <a:off x="144681" y="5495771"/>
            <a:ext cx="2035384" cy="523220"/>
          </a:xfrm>
          <a:prstGeom prst="rect">
            <a:avLst/>
          </a:prstGeom>
          <a:noFill/>
        </p:spPr>
        <p:txBody>
          <a:bodyPr wrap="square" rtlCol="0">
            <a:spAutoFit/>
          </a:bodyPr>
          <a:lstStyle/>
          <a:p>
            <a:pPr algn="ctr"/>
            <a:r>
              <a:rPr lang="en-US" sz="1400" b="1" dirty="0">
                <a:solidFill>
                  <a:srgbClr val="FF0000"/>
                </a:solidFill>
                <a:latin typeface="Arial" pitchFamily="34" charset="0"/>
                <a:cs typeface="Arial" pitchFamily="34" charset="0"/>
              </a:rPr>
              <a:t>Transportation / Smart Cars</a:t>
            </a:r>
          </a:p>
        </p:txBody>
      </p:sp>
      <p:pic>
        <p:nvPicPr>
          <p:cNvPr id="3" name="Picture 2"/>
          <p:cNvPicPr>
            <a:picLocks noChangeAspect="1"/>
          </p:cNvPicPr>
          <p:nvPr/>
        </p:nvPicPr>
        <p:blipFill>
          <a:blip r:embed="rId4"/>
          <a:stretch>
            <a:fillRect/>
          </a:stretch>
        </p:blipFill>
        <p:spPr>
          <a:xfrm>
            <a:off x="2221136" y="4006606"/>
            <a:ext cx="1606329" cy="1503869"/>
          </a:xfrm>
          <a:prstGeom prst="rect">
            <a:avLst/>
          </a:prstGeom>
        </p:spPr>
      </p:pic>
      <p:sp>
        <p:nvSpPr>
          <p:cNvPr id="17" name="TextBox 16"/>
          <p:cNvSpPr txBox="1"/>
          <p:nvPr/>
        </p:nvSpPr>
        <p:spPr>
          <a:xfrm>
            <a:off x="466575" y="1019892"/>
            <a:ext cx="8241732" cy="2985433"/>
          </a:xfrm>
          <a:prstGeom prst="rect">
            <a:avLst/>
          </a:prstGeom>
          <a:noFill/>
        </p:spPr>
        <p:txBody>
          <a:bodyPr wrap="square" rtlCol="0">
            <a:spAutoFit/>
          </a:bodyPr>
          <a:lstStyle/>
          <a:p>
            <a:r>
              <a:rPr lang="en-US" sz="2400" dirty="0">
                <a:solidFill>
                  <a:schemeClr val="accent6"/>
                </a:solidFill>
              </a:rPr>
              <a:t>Internet of Things (IoT): </a:t>
            </a:r>
            <a:r>
              <a:rPr lang="en-US" sz="2400" b="0" dirty="0">
                <a:solidFill>
                  <a:schemeClr val="tx1"/>
                </a:solidFill>
              </a:rPr>
              <a:t>computing devices connected to the Internet.</a:t>
            </a:r>
          </a:p>
          <a:p>
            <a:pPr marL="342900" indent="-342900">
              <a:buFont typeface="Arial" panose="020B0604020202020204" pitchFamily="34" charset="0"/>
              <a:buChar char="•"/>
            </a:pPr>
            <a:r>
              <a:rPr lang="en-US" sz="2000" dirty="0"/>
              <a:t>Human Population: </a:t>
            </a:r>
            <a:r>
              <a:rPr lang="el-GR" sz="2000" b="0" dirty="0"/>
              <a:t>8 </a:t>
            </a:r>
            <a:r>
              <a:rPr lang="en-US" sz="2000" b="0" dirty="0"/>
              <a:t>Billion (2020), 8.6B (2030), 9.8B (2050), 11.2B (2100) - UN DESA</a:t>
            </a:r>
          </a:p>
          <a:p>
            <a:pPr marL="342900" indent="-342900">
              <a:buFont typeface="Arial" panose="020B0604020202020204" pitchFamily="34" charset="0"/>
              <a:buChar char="•"/>
            </a:pPr>
            <a:r>
              <a:rPr lang="en-US" sz="2000" dirty="0"/>
              <a:t>IoT Devices: </a:t>
            </a:r>
            <a:r>
              <a:rPr lang="en-US" sz="2000" b="0" dirty="0"/>
              <a:t>9.7B (2020) to 500B (2030)</a:t>
            </a:r>
            <a:r>
              <a:rPr lang="en-GB" sz="2000" b="0" dirty="0"/>
              <a:t> – </a:t>
            </a:r>
            <a:r>
              <a:rPr lang="en-GB" sz="2000" b="0" dirty="0" err="1"/>
              <a:t>cisco.com</a:t>
            </a:r>
            <a:endParaRPr lang="en-GB" sz="2000" b="0" dirty="0"/>
          </a:p>
          <a:p>
            <a:pPr marL="342900" indent="-342900">
              <a:buFont typeface="Arial" panose="020B0604020202020204" pitchFamily="34" charset="0"/>
              <a:buChar char="•"/>
            </a:pPr>
            <a:r>
              <a:rPr lang="en-US" sz="2000" dirty="0"/>
              <a:t>Smartphones:</a:t>
            </a:r>
            <a:r>
              <a:rPr lang="en-US" sz="2000" b="0" dirty="0"/>
              <a:t> 5.9B (2020), 7.6B (2027)</a:t>
            </a:r>
            <a:r>
              <a:rPr lang="en-GB" sz="2000" b="0" dirty="0"/>
              <a:t> – </a:t>
            </a:r>
            <a:r>
              <a:rPr lang="en-GB" sz="2000" b="0" dirty="0" err="1"/>
              <a:t>statista.com</a:t>
            </a:r>
            <a:endParaRPr lang="en-US" sz="2000" b="0" dirty="0"/>
          </a:p>
          <a:p>
            <a:pPr marL="800100" lvl="1" indent="-342900">
              <a:buFont typeface="Arial" panose="020B0604020202020204" pitchFamily="34" charset="0"/>
              <a:buChar char="•"/>
            </a:pPr>
            <a:r>
              <a:rPr lang="en-GB" sz="1800" b="0" dirty="0">
                <a:hlinkClick r:id="rId5"/>
              </a:rPr>
              <a:t>Nokia CEO</a:t>
            </a:r>
            <a:r>
              <a:rPr lang="en-GB" sz="1800" b="0" dirty="0"/>
              <a:t>, </a:t>
            </a:r>
            <a:r>
              <a:rPr lang="en-GB" sz="1800" b="0" dirty="0" err="1"/>
              <a:t>Pekka</a:t>
            </a:r>
            <a:r>
              <a:rPr lang="en-GB" sz="1800" b="0" dirty="0"/>
              <a:t> </a:t>
            </a:r>
            <a:r>
              <a:rPr lang="en-GB" sz="1800" b="0" dirty="0" err="1"/>
              <a:t>Lundmark</a:t>
            </a:r>
            <a:r>
              <a:rPr lang="en-GB" sz="1800" b="0" dirty="0"/>
              <a:t>, claims that by 2030, a lot of people will put down their smartphones (in replacement of wearable/6G)</a:t>
            </a:r>
          </a:p>
          <a:p>
            <a:endParaRPr lang="en-US" sz="2400" b="0" dirty="0">
              <a:solidFill>
                <a:schemeClr val="tx1"/>
              </a:solidFill>
            </a:endParaRPr>
          </a:p>
        </p:txBody>
      </p:sp>
      <p:pic>
        <p:nvPicPr>
          <p:cNvPr id="4" name="Picture 3"/>
          <p:cNvPicPr>
            <a:picLocks noChangeAspect="1"/>
          </p:cNvPicPr>
          <p:nvPr/>
        </p:nvPicPr>
        <p:blipFill>
          <a:blip r:embed="rId6"/>
          <a:stretch>
            <a:fillRect/>
          </a:stretch>
        </p:blipFill>
        <p:spPr>
          <a:xfrm>
            <a:off x="3143385" y="4006606"/>
            <a:ext cx="684079" cy="338554"/>
          </a:xfrm>
          <a:prstGeom prst="rect">
            <a:avLst/>
          </a:prstGeom>
        </p:spPr>
      </p:pic>
      <p:pic>
        <p:nvPicPr>
          <p:cNvPr id="20" name="Picture 19" descr="palmetto-health.jpg"/>
          <p:cNvPicPr>
            <a:picLocks noChangeAspect="1"/>
          </p:cNvPicPr>
          <p:nvPr/>
        </p:nvPicPr>
        <p:blipFill>
          <a:blip r:embed="rId7" cstate="print"/>
          <a:srcRect/>
          <a:stretch>
            <a:fillRect/>
          </a:stretch>
        </p:blipFill>
        <p:spPr bwMode="auto">
          <a:xfrm>
            <a:off x="3852585" y="3982114"/>
            <a:ext cx="1435993" cy="1503869"/>
          </a:xfrm>
          <a:prstGeom prst="rect">
            <a:avLst/>
          </a:prstGeom>
          <a:noFill/>
          <a:ln w="9525">
            <a:noFill/>
            <a:miter lim="800000"/>
            <a:headEnd/>
            <a:tailEnd/>
          </a:ln>
        </p:spPr>
      </p:pic>
      <p:sp>
        <p:nvSpPr>
          <p:cNvPr id="22" name="TextBox 21"/>
          <p:cNvSpPr txBox="1"/>
          <p:nvPr/>
        </p:nvSpPr>
        <p:spPr>
          <a:xfrm>
            <a:off x="3806928" y="5442927"/>
            <a:ext cx="1477066" cy="338554"/>
          </a:xfrm>
          <a:prstGeom prst="rect">
            <a:avLst/>
          </a:prstGeom>
          <a:noFill/>
        </p:spPr>
        <p:txBody>
          <a:bodyPr wrap="square" rtlCol="0">
            <a:spAutoFit/>
          </a:bodyPr>
          <a:lstStyle/>
          <a:p>
            <a:pPr algn="ctr"/>
            <a:r>
              <a:rPr lang="en-US" sz="1600" dirty="0">
                <a:solidFill>
                  <a:srgbClr val="FF0000"/>
                </a:solidFill>
                <a:latin typeface="Arial" pitchFamily="34" charset="0"/>
                <a:cs typeface="Arial" pitchFamily="34" charset="0"/>
              </a:rPr>
              <a:t>eHealth</a:t>
            </a:r>
            <a:endParaRPr lang="en-US" sz="1600" b="1" dirty="0">
              <a:solidFill>
                <a:srgbClr val="FF0000"/>
              </a:solidFill>
              <a:latin typeface="Arial" pitchFamily="34" charset="0"/>
              <a:cs typeface="Arial" pitchFamily="34" charset="0"/>
            </a:endParaRPr>
          </a:p>
        </p:txBody>
      </p:sp>
      <p:sp>
        <p:nvSpPr>
          <p:cNvPr id="23" name="Title 1"/>
          <p:cNvSpPr>
            <a:spLocks noGrp="1"/>
          </p:cNvSpPr>
          <p:nvPr>
            <p:ph type="title"/>
          </p:nvPr>
        </p:nvSpPr>
        <p:spPr>
          <a:xfrm>
            <a:off x="457200" y="274638"/>
            <a:ext cx="8186766" cy="633412"/>
          </a:xfrm>
        </p:spPr>
        <p:txBody>
          <a:bodyPr/>
          <a:lstStyle/>
          <a:p>
            <a:r>
              <a:rPr lang="en-CY" sz="3600" dirty="0"/>
              <a:t>Internet of Things (IoT) Vulnerabilities</a:t>
            </a:r>
            <a:endParaRPr lang="en-US" sz="3600" dirty="0"/>
          </a:p>
        </p:txBody>
      </p:sp>
      <p:pic>
        <p:nvPicPr>
          <p:cNvPr id="7" name="Picture 6"/>
          <p:cNvPicPr>
            <a:picLocks noChangeAspect="1"/>
          </p:cNvPicPr>
          <p:nvPr/>
        </p:nvPicPr>
        <p:blipFill>
          <a:blip r:embed="rId8"/>
          <a:stretch>
            <a:fillRect/>
          </a:stretch>
        </p:blipFill>
        <p:spPr>
          <a:xfrm>
            <a:off x="7333165" y="3954295"/>
            <a:ext cx="1626864" cy="1531688"/>
          </a:xfrm>
          <a:prstGeom prst="rect">
            <a:avLst/>
          </a:prstGeom>
        </p:spPr>
      </p:pic>
      <p:sp>
        <p:nvSpPr>
          <p:cNvPr id="25" name="TextBox 24"/>
          <p:cNvSpPr txBox="1"/>
          <p:nvPr/>
        </p:nvSpPr>
        <p:spPr>
          <a:xfrm>
            <a:off x="7096447" y="5420869"/>
            <a:ext cx="2163067" cy="523220"/>
          </a:xfrm>
          <a:prstGeom prst="rect">
            <a:avLst/>
          </a:prstGeom>
          <a:noFill/>
        </p:spPr>
        <p:txBody>
          <a:bodyPr wrap="square" rtlCol="0">
            <a:spAutoFit/>
          </a:bodyPr>
          <a:lstStyle/>
          <a:p>
            <a:pPr algn="ctr"/>
            <a:r>
              <a:rPr lang="en-US" sz="1400" dirty="0">
                <a:solidFill>
                  <a:srgbClr val="FF0000"/>
                </a:solidFill>
                <a:latin typeface="Arial" pitchFamily="34" charset="0"/>
                <a:cs typeface="Arial" pitchFamily="34" charset="0"/>
              </a:rPr>
              <a:t>Manufacturing / Logistics</a:t>
            </a:r>
            <a:endParaRPr lang="en-US" sz="1400" b="1" dirty="0">
              <a:solidFill>
                <a:srgbClr val="FF0000"/>
              </a:solidFill>
              <a:latin typeface="Arial" pitchFamily="34" charset="0"/>
              <a:cs typeface="Arial" pitchFamily="34" charset="0"/>
            </a:endParaRPr>
          </a:p>
        </p:txBody>
      </p:sp>
      <p:pic>
        <p:nvPicPr>
          <p:cNvPr id="9" name="Picture 8"/>
          <p:cNvPicPr>
            <a:picLocks noChangeAspect="1"/>
          </p:cNvPicPr>
          <p:nvPr/>
        </p:nvPicPr>
        <p:blipFill>
          <a:blip r:embed="rId9"/>
          <a:stretch>
            <a:fillRect/>
          </a:stretch>
        </p:blipFill>
        <p:spPr>
          <a:xfrm>
            <a:off x="5304531" y="3954295"/>
            <a:ext cx="1987562" cy="1531688"/>
          </a:xfrm>
          <a:prstGeom prst="rect">
            <a:avLst/>
          </a:prstGeom>
        </p:spPr>
      </p:pic>
      <p:sp>
        <p:nvSpPr>
          <p:cNvPr id="24" name="TextBox 23"/>
          <p:cNvSpPr txBox="1"/>
          <p:nvPr/>
        </p:nvSpPr>
        <p:spPr>
          <a:xfrm>
            <a:off x="5304530" y="5420149"/>
            <a:ext cx="1987563" cy="523220"/>
          </a:xfrm>
          <a:prstGeom prst="rect">
            <a:avLst/>
          </a:prstGeom>
          <a:noFill/>
        </p:spPr>
        <p:txBody>
          <a:bodyPr wrap="square" rtlCol="0">
            <a:spAutoFit/>
          </a:bodyPr>
          <a:lstStyle/>
          <a:p>
            <a:pPr algn="ctr"/>
            <a:r>
              <a:rPr lang="en-US" sz="1400" dirty="0">
                <a:solidFill>
                  <a:srgbClr val="FF0000"/>
                </a:solidFill>
                <a:latin typeface="Arial" pitchFamily="34" charset="0"/>
                <a:cs typeface="Arial" pitchFamily="34" charset="0"/>
              </a:rPr>
              <a:t>Social (Sophia) Humanoids</a:t>
            </a:r>
            <a:endParaRPr lang="en-US" sz="14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63209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 grpId="0"/>
      <p:bldP spid="22" grpId="0"/>
      <p:bldP spid="25"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E38DC-A339-16B9-013D-A31A148B0D95}"/>
              </a:ext>
            </a:extLst>
          </p:cNvPr>
          <p:cNvSpPr>
            <a:spLocks noGrp="1"/>
          </p:cNvSpPr>
          <p:nvPr>
            <p:ph type="title"/>
          </p:nvPr>
        </p:nvSpPr>
        <p:spPr/>
        <p:txBody>
          <a:bodyPr/>
          <a:lstStyle/>
          <a:p>
            <a:r>
              <a:rPr lang="en-CY" dirty="0"/>
              <a:t>IoT Threats / Solutions</a:t>
            </a:r>
          </a:p>
        </p:txBody>
      </p:sp>
      <p:grpSp>
        <p:nvGrpSpPr>
          <p:cNvPr id="17" name="Group 16">
            <a:extLst>
              <a:ext uri="{FF2B5EF4-FFF2-40B4-BE49-F238E27FC236}">
                <a16:creationId xmlns:a16="http://schemas.microsoft.com/office/drawing/2014/main" id="{DA3FB3B4-C3F7-3BAF-9481-97240FC4ADD4}"/>
              </a:ext>
            </a:extLst>
          </p:cNvPr>
          <p:cNvGrpSpPr/>
          <p:nvPr/>
        </p:nvGrpSpPr>
        <p:grpSpPr>
          <a:xfrm>
            <a:off x="6650624" y="1233384"/>
            <a:ext cx="2349940" cy="1479449"/>
            <a:chOff x="6650624" y="1233384"/>
            <a:chExt cx="2349940" cy="1479449"/>
          </a:xfrm>
        </p:grpSpPr>
        <p:grpSp>
          <p:nvGrpSpPr>
            <p:cNvPr id="32" name="Group 31">
              <a:extLst>
                <a:ext uri="{FF2B5EF4-FFF2-40B4-BE49-F238E27FC236}">
                  <a16:creationId xmlns:a16="http://schemas.microsoft.com/office/drawing/2014/main" id="{DA3231C0-7958-4E15-D76D-D3BBDE9E1702}"/>
                </a:ext>
              </a:extLst>
            </p:cNvPr>
            <p:cNvGrpSpPr/>
            <p:nvPr/>
          </p:nvGrpSpPr>
          <p:grpSpPr>
            <a:xfrm>
              <a:off x="7525880" y="1233384"/>
              <a:ext cx="1474684" cy="1479449"/>
              <a:chOff x="7327077" y="3133663"/>
              <a:chExt cx="1474684" cy="1479449"/>
            </a:xfrm>
          </p:grpSpPr>
          <p:pic>
            <p:nvPicPr>
              <p:cNvPr id="33" name="Picture 4" descr="Hacker vector concept unknown man ...">
                <a:extLst>
                  <a:ext uri="{FF2B5EF4-FFF2-40B4-BE49-F238E27FC236}">
                    <a16:creationId xmlns:a16="http://schemas.microsoft.com/office/drawing/2014/main" id="{66B47E19-00DE-A06F-B19D-5737F3FDE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7077" y="3133663"/>
                <a:ext cx="1474684" cy="1404156"/>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14B659C9-7FCD-A948-247B-6DBA99CF9610}"/>
                  </a:ext>
                </a:extLst>
              </p:cNvPr>
              <p:cNvSpPr txBox="1"/>
              <p:nvPr/>
            </p:nvSpPr>
            <p:spPr>
              <a:xfrm>
                <a:off x="7591812" y="4274558"/>
                <a:ext cx="1003584" cy="338554"/>
              </a:xfrm>
              <a:prstGeom prst="rect">
                <a:avLst/>
              </a:prstGeom>
              <a:noFill/>
            </p:spPr>
            <p:txBody>
              <a:bodyPr wrap="square" rtlCol="0">
                <a:spAutoFit/>
              </a:bodyPr>
              <a:lstStyle/>
              <a:p>
                <a:pPr algn="ctr"/>
                <a:r>
                  <a:rPr lang="en-CY" sz="1600" dirty="0"/>
                  <a:t>Attacker</a:t>
                </a:r>
              </a:p>
            </p:txBody>
          </p:sp>
        </p:grpSp>
        <p:sp>
          <p:nvSpPr>
            <p:cNvPr id="50" name="TextBox 49">
              <a:extLst>
                <a:ext uri="{FF2B5EF4-FFF2-40B4-BE49-F238E27FC236}">
                  <a16:creationId xmlns:a16="http://schemas.microsoft.com/office/drawing/2014/main" id="{0D6989EA-C542-8C52-EF87-1A56BF0723D3}"/>
                </a:ext>
              </a:extLst>
            </p:cNvPr>
            <p:cNvSpPr txBox="1"/>
            <p:nvPr/>
          </p:nvSpPr>
          <p:spPr>
            <a:xfrm>
              <a:off x="6720688" y="1380203"/>
              <a:ext cx="1003584" cy="584775"/>
            </a:xfrm>
            <a:prstGeom prst="rect">
              <a:avLst/>
            </a:prstGeom>
            <a:noFill/>
          </p:spPr>
          <p:txBody>
            <a:bodyPr wrap="square" rtlCol="0">
              <a:spAutoFit/>
            </a:bodyPr>
            <a:lstStyle/>
            <a:p>
              <a:pPr algn="ctr"/>
              <a:r>
                <a:rPr lang="en-CY" sz="1600" b="0" dirty="0"/>
                <a:t>Digital Attacks</a:t>
              </a:r>
            </a:p>
          </p:txBody>
        </p:sp>
        <p:sp>
          <p:nvSpPr>
            <p:cNvPr id="51" name="Down Arrow 50">
              <a:extLst>
                <a:ext uri="{FF2B5EF4-FFF2-40B4-BE49-F238E27FC236}">
                  <a16:creationId xmlns:a16="http://schemas.microsoft.com/office/drawing/2014/main" id="{F19D1404-3B6C-9846-F9E5-134BFE5EF639}"/>
                </a:ext>
              </a:extLst>
            </p:cNvPr>
            <p:cNvSpPr/>
            <p:nvPr/>
          </p:nvSpPr>
          <p:spPr bwMode="auto">
            <a:xfrm rot="5400000">
              <a:off x="7112254" y="1490370"/>
              <a:ext cx="216730" cy="1139989"/>
            </a:xfrm>
            <a:prstGeom prst="downArrow">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dirty="0">
                <a:ln>
                  <a:noFill/>
                </a:ln>
                <a:solidFill>
                  <a:schemeClr val="tx2"/>
                </a:solidFill>
                <a:effectLst/>
                <a:latin typeface="Arial" charset="0"/>
              </a:endParaRPr>
            </a:p>
          </p:txBody>
        </p:sp>
      </p:grpSp>
      <p:pic>
        <p:nvPicPr>
          <p:cNvPr id="65" name="Graphic 64" descr="Electric car outline">
            <a:extLst>
              <a:ext uri="{FF2B5EF4-FFF2-40B4-BE49-F238E27FC236}">
                <a16:creationId xmlns:a16="http://schemas.microsoft.com/office/drawing/2014/main" id="{58BE5231-E3EA-3552-8260-6C0630CF1C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409" y="1675510"/>
            <a:ext cx="6682996" cy="5765529"/>
          </a:xfrm>
          <a:prstGeom prst="rect">
            <a:avLst/>
          </a:prstGeom>
        </p:spPr>
      </p:pic>
      <p:pic>
        <p:nvPicPr>
          <p:cNvPr id="54" name="Graphic 53" descr="Processor with solid fill">
            <a:extLst>
              <a:ext uri="{FF2B5EF4-FFF2-40B4-BE49-F238E27FC236}">
                <a16:creationId xmlns:a16="http://schemas.microsoft.com/office/drawing/2014/main" id="{90145E53-73E6-D4A7-381E-FC72C8050C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17541" y="5557812"/>
            <a:ext cx="439317" cy="329506"/>
          </a:xfrm>
          <a:prstGeom prst="rect">
            <a:avLst/>
          </a:prstGeom>
        </p:spPr>
      </p:pic>
      <p:pic>
        <p:nvPicPr>
          <p:cNvPr id="55" name="Graphic 54" descr="Processor with solid fill">
            <a:extLst>
              <a:ext uri="{FF2B5EF4-FFF2-40B4-BE49-F238E27FC236}">
                <a16:creationId xmlns:a16="http://schemas.microsoft.com/office/drawing/2014/main" id="{2D01B3DC-C79D-4AAB-DE5A-86649C100D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68642" y="5329088"/>
            <a:ext cx="439317" cy="527660"/>
          </a:xfrm>
          <a:prstGeom prst="rect">
            <a:avLst/>
          </a:prstGeom>
        </p:spPr>
      </p:pic>
      <p:sp>
        <p:nvSpPr>
          <p:cNvPr id="12" name="TextBox 11">
            <a:extLst>
              <a:ext uri="{FF2B5EF4-FFF2-40B4-BE49-F238E27FC236}">
                <a16:creationId xmlns:a16="http://schemas.microsoft.com/office/drawing/2014/main" id="{C3C2725F-1E4C-A289-0506-7240F59C9521}"/>
              </a:ext>
            </a:extLst>
          </p:cNvPr>
          <p:cNvSpPr txBox="1"/>
          <p:nvPr/>
        </p:nvSpPr>
        <p:spPr>
          <a:xfrm>
            <a:off x="-2382607" y="3301343"/>
            <a:ext cx="2013362" cy="3770263"/>
          </a:xfrm>
          <a:prstGeom prst="rect">
            <a:avLst/>
          </a:prstGeom>
          <a:noFill/>
        </p:spPr>
        <p:txBody>
          <a:bodyPr wrap="square" rtlCol="0">
            <a:spAutoFit/>
          </a:bodyPr>
          <a:lstStyle/>
          <a:p>
            <a:r>
              <a:rPr lang="en-CY" sz="23900" dirty="0">
                <a:solidFill>
                  <a:srgbClr val="FF0000"/>
                </a:solidFill>
              </a:rPr>
              <a:t>X</a:t>
            </a:r>
          </a:p>
        </p:txBody>
      </p:sp>
      <p:grpSp>
        <p:nvGrpSpPr>
          <p:cNvPr id="15" name="Group 14">
            <a:extLst>
              <a:ext uri="{FF2B5EF4-FFF2-40B4-BE49-F238E27FC236}">
                <a16:creationId xmlns:a16="http://schemas.microsoft.com/office/drawing/2014/main" id="{83A5905F-3BCB-92CE-EA7A-096FC3C2B70C}"/>
              </a:ext>
            </a:extLst>
          </p:cNvPr>
          <p:cNvGrpSpPr/>
          <p:nvPr/>
        </p:nvGrpSpPr>
        <p:grpSpPr>
          <a:xfrm>
            <a:off x="911190" y="3539119"/>
            <a:ext cx="5459283" cy="3104458"/>
            <a:chOff x="911190" y="3539119"/>
            <a:chExt cx="5459283" cy="3104458"/>
          </a:xfrm>
        </p:grpSpPr>
        <p:pic>
          <p:nvPicPr>
            <p:cNvPr id="67" name="Graphic 66" descr="Server with solid fill">
              <a:extLst>
                <a:ext uri="{FF2B5EF4-FFF2-40B4-BE49-F238E27FC236}">
                  <a16:creationId xmlns:a16="http://schemas.microsoft.com/office/drawing/2014/main" id="{BE4EC2EE-74FD-9C48-D4CA-862FF00937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93064" y="4781987"/>
              <a:ext cx="616400" cy="616400"/>
            </a:xfrm>
            <a:prstGeom prst="rect">
              <a:avLst/>
            </a:prstGeom>
          </p:spPr>
        </p:pic>
        <p:pic>
          <p:nvPicPr>
            <p:cNvPr id="70" name="Graphic 69" descr="Server with solid fill">
              <a:extLst>
                <a:ext uri="{FF2B5EF4-FFF2-40B4-BE49-F238E27FC236}">
                  <a16:creationId xmlns:a16="http://schemas.microsoft.com/office/drawing/2014/main" id="{B3F838E3-377E-B2A8-64DE-DF9AC5D5C2C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65156" y="4768885"/>
              <a:ext cx="616400" cy="616400"/>
            </a:xfrm>
            <a:prstGeom prst="rect">
              <a:avLst/>
            </a:prstGeom>
          </p:spPr>
        </p:pic>
        <p:pic>
          <p:nvPicPr>
            <p:cNvPr id="3" name="Graphic 2" descr="Server with solid fill">
              <a:extLst>
                <a:ext uri="{FF2B5EF4-FFF2-40B4-BE49-F238E27FC236}">
                  <a16:creationId xmlns:a16="http://schemas.microsoft.com/office/drawing/2014/main" id="{98E87097-726D-74BA-3038-69AA8AB748A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386383" y="4768885"/>
              <a:ext cx="616400" cy="616400"/>
            </a:xfrm>
            <a:prstGeom prst="rect">
              <a:avLst/>
            </a:prstGeom>
          </p:spPr>
        </p:pic>
        <p:pic>
          <p:nvPicPr>
            <p:cNvPr id="5" name="Graphic 4" descr="Processor with solid fill">
              <a:extLst>
                <a:ext uri="{FF2B5EF4-FFF2-40B4-BE49-F238E27FC236}">
                  <a16:creationId xmlns:a16="http://schemas.microsoft.com/office/drawing/2014/main" id="{DB64DBEC-939B-9DDB-5B8D-1F571DC87E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41193" y="3831082"/>
              <a:ext cx="439317" cy="527660"/>
            </a:xfrm>
            <a:prstGeom prst="rect">
              <a:avLst/>
            </a:prstGeom>
          </p:spPr>
        </p:pic>
        <p:pic>
          <p:nvPicPr>
            <p:cNvPr id="6" name="Graphic 5" descr="Processor with solid fill">
              <a:extLst>
                <a:ext uri="{FF2B5EF4-FFF2-40B4-BE49-F238E27FC236}">
                  <a16:creationId xmlns:a16="http://schemas.microsoft.com/office/drawing/2014/main" id="{60EF5727-801B-040C-2A3D-8ABEE7BE17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90238" y="4749050"/>
              <a:ext cx="439317" cy="527660"/>
            </a:xfrm>
            <a:prstGeom prst="rect">
              <a:avLst/>
            </a:prstGeom>
          </p:spPr>
        </p:pic>
        <p:pic>
          <p:nvPicPr>
            <p:cNvPr id="56" name="Graphic 55" descr="Processor with solid fill">
              <a:extLst>
                <a:ext uri="{FF2B5EF4-FFF2-40B4-BE49-F238E27FC236}">
                  <a16:creationId xmlns:a16="http://schemas.microsoft.com/office/drawing/2014/main" id="{1E967C7E-3A8D-A4A7-875E-91CDCF44C3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70664" y="3539119"/>
              <a:ext cx="439317" cy="527660"/>
            </a:xfrm>
            <a:prstGeom prst="rect">
              <a:avLst/>
            </a:prstGeom>
          </p:spPr>
        </p:pic>
        <p:pic>
          <p:nvPicPr>
            <p:cNvPr id="57" name="Graphic 56" descr="Processor with solid fill">
              <a:extLst>
                <a:ext uri="{FF2B5EF4-FFF2-40B4-BE49-F238E27FC236}">
                  <a16:creationId xmlns:a16="http://schemas.microsoft.com/office/drawing/2014/main" id="{708E30D9-C8A9-ECCD-A264-28EBCA687A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43898" y="5003891"/>
              <a:ext cx="439317" cy="527660"/>
            </a:xfrm>
            <a:prstGeom prst="rect">
              <a:avLst/>
            </a:prstGeom>
          </p:spPr>
        </p:pic>
        <p:pic>
          <p:nvPicPr>
            <p:cNvPr id="58" name="Graphic 57" descr="Processor with solid fill">
              <a:extLst>
                <a:ext uri="{FF2B5EF4-FFF2-40B4-BE49-F238E27FC236}">
                  <a16:creationId xmlns:a16="http://schemas.microsoft.com/office/drawing/2014/main" id="{BFFF56FB-56A4-8D70-16A2-47D4D19643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58218" y="4638836"/>
              <a:ext cx="439317" cy="527660"/>
            </a:xfrm>
            <a:prstGeom prst="rect">
              <a:avLst/>
            </a:prstGeom>
          </p:spPr>
        </p:pic>
        <p:sp>
          <p:nvSpPr>
            <p:cNvPr id="60" name="TextBox 59">
              <a:extLst>
                <a:ext uri="{FF2B5EF4-FFF2-40B4-BE49-F238E27FC236}">
                  <a16:creationId xmlns:a16="http://schemas.microsoft.com/office/drawing/2014/main" id="{B5EB1D2F-12B9-AD9A-AD20-D9A8C178831D}"/>
                </a:ext>
              </a:extLst>
            </p:cNvPr>
            <p:cNvSpPr txBox="1"/>
            <p:nvPr/>
          </p:nvSpPr>
          <p:spPr>
            <a:xfrm>
              <a:off x="911190" y="5935691"/>
              <a:ext cx="5459283" cy="707886"/>
            </a:xfrm>
            <a:prstGeom prst="rect">
              <a:avLst/>
            </a:prstGeom>
            <a:noFill/>
          </p:spPr>
          <p:txBody>
            <a:bodyPr wrap="square" rtlCol="0">
              <a:spAutoFit/>
            </a:bodyPr>
            <a:lstStyle/>
            <a:p>
              <a:pPr algn="ctr"/>
              <a:r>
                <a:rPr lang="en-CY" sz="2000" dirty="0"/>
                <a:t>3 main computers (e.g., VW.OS =&gt; AutoSAR LinuX) + 100 microcontrollers!</a:t>
              </a:r>
            </a:p>
          </p:txBody>
        </p:sp>
      </p:grpSp>
      <p:sp>
        <p:nvSpPr>
          <p:cNvPr id="71" name="TextBox 70">
            <a:extLst>
              <a:ext uri="{FF2B5EF4-FFF2-40B4-BE49-F238E27FC236}">
                <a16:creationId xmlns:a16="http://schemas.microsoft.com/office/drawing/2014/main" id="{A499E392-ECDF-B558-C26B-2E24912DCDB7}"/>
              </a:ext>
            </a:extLst>
          </p:cNvPr>
          <p:cNvSpPr txBox="1"/>
          <p:nvPr/>
        </p:nvSpPr>
        <p:spPr>
          <a:xfrm>
            <a:off x="6524319" y="2740526"/>
            <a:ext cx="2513025" cy="4031873"/>
          </a:xfrm>
          <a:prstGeom prst="rect">
            <a:avLst/>
          </a:prstGeom>
          <a:noFill/>
        </p:spPr>
        <p:txBody>
          <a:bodyPr wrap="square">
            <a:spAutoFit/>
          </a:bodyPr>
          <a:lstStyle/>
          <a:p>
            <a:r>
              <a:rPr lang="en-GB" sz="1600" dirty="0">
                <a:solidFill>
                  <a:schemeClr val="tx1"/>
                </a:solidFill>
                <a:highlight>
                  <a:srgbClr val="FFFFFF"/>
                </a:highlight>
                <a:latin typeface="Arial" panose="020B0604020202020204" pitchFamily="34" charset="0"/>
                <a:cs typeface="Arial" panose="020B0604020202020204" pitchFamily="34" charset="0"/>
              </a:rPr>
              <a:t>Security by Design:</a:t>
            </a:r>
          </a:p>
          <a:p>
            <a:r>
              <a:rPr lang="en-GB" sz="1600" i="0" dirty="0">
                <a:solidFill>
                  <a:schemeClr val="tx1"/>
                </a:solidFill>
                <a:effectLst/>
                <a:highlight>
                  <a:srgbClr val="FFFFFF"/>
                </a:highlight>
                <a:latin typeface="Arial" panose="020B0604020202020204" pitchFamily="34" charset="0"/>
                <a:cs typeface="Arial" panose="020B0604020202020204" pitchFamily="34" charset="0"/>
              </a:rPr>
              <a:t>2011: </a:t>
            </a:r>
            <a:r>
              <a:rPr lang="en-GB" sz="1600" b="0" i="0" dirty="0">
                <a:solidFill>
                  <a:schemeClr val="tx1"/>
                </a:solidFill>
                <a:effectLst/>
                <a:highlight>
                  <a:srgbClr val="FFFFFF"/>
                </a:highlight>
                <a:latin typeface="Arial" panose="020B0604020202020204" pitchFamily="34" charset="0"/>
                <a:cs typeface="Arial" panose="020B0604020202020204" pitchFamily="34" charset="0"/>
              </a:rPr>
              <a:t>ISO 26262 standard (Road Vehicles – Functional Safety</a:t>
            </a:r>
          </a:p>
          <a:p>
            <a:r>
              <a:rPr lang="en-GB" sz="1600" dirty="0">
                <a:solidFill>
                  <a:schemeClr val="tx1"/>
                </a:solidFill>
                <a:highlight>
                  <a:srgbClr val="FFFFFF"/>
                </a:highlight>
                <a:latin typeface="Arial" panose="020B0604020202020204" pitchFamily="34" charset="0"/>
                <a:cs typeface="Arial" panose="020B0604020202020204" pitchFamily="34" charset="0"/>
              </a:rPr>
              <a:t>2021: </a:t>
            </a:r>
            <a:r>
              <a:rPr lang="en-GB" sz="1600" b="0" i="0" dirty="0">
                <a:solidFill>
                  <a:schemeClr val="tx1"/>
                </a:solidFill>
                <a:effectLst/>
                <a:highlight>
                  <a:srgbClr val="FFFFFF"/>
                </a:highlight>
                <a:latin typeface="Arial" panose="020B0604020202020204" pitchFamily="34" charset="0"/>
                <a:cs typeface="Arial" panose="020B0604020202020204" pitchFamily="34" charset="0"/>
              </a:rPr>
              <a:t>ISO 21434 (Road vehicles – Cybersecurity engineering)</a:t>
            </a:r>
          </a:p>
          <a:p>
            <a:r>
              <a:rPr lang="en-GB" sz="1600" dirty="0">
                <a:solidFill>
                  <a:schemeClr val="tx1"/>
                </a:solidFill>
                <a:highlight>
                  <a:srgbClr val="FFFFFF"/>
                </a:highlight>
                <a:latin typeface="Arial" panose="020B0604020202020204" pitchFamily="34" charset="0"/>
                <a:cs typeface="Arial" panose="020B0604020202020204" pitchFamily="34" charset="0"/>
              </a:rPr>
              <a:t>20??: </a:t>
            </a:r>
            <a:r>
              <a:rPr lang="en-GB" sz="1600" b="0" dirty="0">
                <a:solidFill>
                  <a:schemeClr val="tx1"/>
                </a:solidFill>
                <a:latin typeface="Arial" panose="020B0604020202020204" pitchFamily="34" charset="0"/>
                <a:cs typeface="Arial" panose="020B0604020202020204" pitchFamily="34" charset="0"/>
              </a:rPr>
              <a:t>ISO/IEC CD 27404.2</a:t>
            </a:r>
          </a:p>
          <a:p>
            <a:r>
              <a:rPr lang="en-GB" sz="1600" b="0" dirty="0">
                <a:solidFill>
                  <a:schemeClr val="tx1"/>
                </a:solidFill>
                <a:latin typeface="Arial" panose="020B0604020202020204" pitchFamily="34" charset="0"/>
                <a:cs typeface="Arial" panose="020B0604020202020204" pitchFamily="34" charset="0"/>
              </a:rPr>
              <a:t>Cybersecurity — IoT security and privacy — Cybersecurity labelling framework for consumer IoT (general </a:t>
            </a:r>
            <a:r>
              <a:rPr lang="en-GB" sz="1600" b="0" dirty="0" err="1">
                <a:solidFill>
                  <a:schemeClr val="tx1"/>
                </a:solidFill>
                <a:latin typeface="Arial" panose="020B0604020202020204" pitchFamily="34" charset="0"/>
                <a:cs typeface="Arial" panose="020B0604020202020204" pitchFamily="34" charset="0"/>
              </a:rPr>
              <a:t>Smarthomes</a:t>
            </a:r>
            <a:r>
              <a:rPr lang="en-GB" sz="1600" b="0" dirty="0">
                <a:solidFill>
                  <a:schemeClr val="tx1"/>
                </a:solidFill>
                <a:latin typeface="Arial" panose="020B0604020202020204" pitchFamily="34" charset="0"/>
                <a:cs typeface="Arial" panose="020B0604020202020204" pitchFamily="34" charset="0"/>
              </a:rPr>
              <a:t>)</a:t>
            </a:r>
            <a:endParaRPr lang="en-GB" sz="1600" b="0" dirty="0">
              <a:solidFill>
                <a:schemeClr val="tx1"/>
              </a:solidFill>
              <a:highlight>
                <a:srgbClr val="FFFFFF"/>
              </a:highlight>
              <a:latin typeface="Arial" panose="020B0604020202020204" pitchFamily="34" charset="0"/>
              <a:cs typeface="Arial" panose="020B0604020202020204" pitchFamily="34" charset="0"/>
            </a:endParaRPr>
          </a:p>
          <a:p>
            <a:endParaRPr lang="en-CY" sz="1600" dirty="0">
              <a:solidFill>
                <a:schemeClr val="tx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D1FC027F-02B7-5140-16B5-535C1F19C528}"/>
              </a:ext>
            </a:extLst>
          </p:cNvPr>
          <p:cNvGrpSpPr/>
          <p:nvPr/>
        </p:nvGrpSpPr>
        <p:grpSpPr>
          <a:xfrm>
            <a:off x="562296" y="891416"/>
            <a:ext cx="5765112" cy="2808345"/>
            <a:chOff x="562296" y="891416"/>
            <a:chExt cx="5765112" cy="2808345"/>
          </a:xfrm>
        </p:grpSpPr>
        <p:sp>
          <p:nvSpPr>
            <p:cNvPr id="7" name="Cloud 6">
              <a:extLst>
                <a:ext uri="{FF2B5EF4-FFF2-40B4-BE49-F238E27FC236}">
                  <a16:creationId xmlns:a16="http://schemas.microsoft.com/office/drawing/2014/main" id="{A9660D54-A29F-2B50-9C88-1EA73ECEE58E}"/>
                </a:ext>
              </a:extLst>
            </p:cNvPr>
            <p:cNvSpPr/>
            <p:nvPr/>
          </p:nvSpPr>
          <p:spPr bwMode="auto">
            <a:xfrm>
              <a:off x="2377757" y="1039672"/>
              <a:ext cx="3949651" cy="2052229"/>
            </a:xfrm>
            <a:prstGeom prst="cloud">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grpSp>
          <p:nvGrpSpPr>
            <p:cNvPr id="8" name="Group 7">
              <a:extLst>
                <a:ext uri="{FF2B5EF4-FFF2-40B4-BE49-F238E27FC236}">
                  <a16:creationId xmlns:a16="http://schemas.microsoft.com/office/drawing/2014/main" id="{6D603344-607F-2A77-924B-7347A0265517}"/>
                </a:ext>
              </a:extLst>
            </p:cNvPr>
            <p:cNvGrpSpPr/>
            <p:nvPr/>
          </p:nvGrpSpPr>
          <p:grpSpPr>
            <a:xfrm>
              <a:off x="632277" y="1275102"/>
              <a:ext cx="373376" cy="1512168"/>
              <a:chOff x="699599" y="3224903"/>
              <a:chExt cx="373376" cy="1512168"/>
            </a:xfrm>
          </p:grpSpPr>
          <p:sp>
            <p:nvSpPr>
              <p:cNvPr id="9" name="Smiley Face 8">
                <a:extLst>
                  <a:ext uri="{FF2B5EF4-FFF2-40B4-BE49-F238E27FC236}">
                    <a16:creationId xmlns:a16="http://schemas.microsoft.com/office/drawing/2014/main" id="{6F57E7C3-D00A-2DAD-44A3-F2FB0EBC9D69}"/>
                  </a:ext>
                </a:extLst>
              </p:cNvPr>
              <p:cNvSpPr/>
              <p:nvPr/>
            </p:nvSpPr>
            <p:spPr bwMode="auto">
              <a:xfrm>
                <a:off x="699599" y="3224903"/>
                <a:ext cx="360040" cy="360040"/>
              </a:xfrm>
              <a:prstGeom prst="smileyFac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0" name="Smiley Face 9">
                <a:extLst>
                  <a:ext uri="{FF2B5EF4-FFF2-40B4-BE49-F238E27FC236}">
                    <a16:creationId xmlns:a16="http://schemas.microsoft.com/office/drawing/2014/main" id="{CD5D5C0E-3EF8-E8D7-B9B8-2CE950D0ABB5}"/>
                  </a:ext>
                </a:extLst>
              </p:cNvPr>
              <p:cNvSpPr/>
              <p:nvPr/>
            </p:nvSpPr>
            <p:spPr bwMode="auto">
              <a:xfrm>
                <a:off x="712935" y="3794095"/>
                <a:ext cx="360040" cy="360040"/>
              </a:xfrm>
              <a:prstGeom prst="smileyFac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1" name="Smiley Face 10">
                <a:extLst>
                  <a:ext uri="{FF2B5EF4-FFF2-40B4-BE49-F238E27FC236}">
                    <a16:creationId xmlns:a16="http://schemas.microsoft.com/office/drawing/2014/main" id="{A2A1847C-DE2E-8C56-42A6-DA92C57B1D32}"/>
                  </a:ext>
                </a:extLst>
              </p:cNvPr>
              <p:cNvSpPr/>
              <p:nvPr/>
            </p:nvSpPr>
            <p:spPr bwMode="auto">
              <a:xfrm>
                <a:off x="699599" y="4377031"/>
                <a:ext cx="360040" cy="360040"/>
              </a:xfrm>
              <a:prstGeom prst="smileyFac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grpSp>
        <p:sp>
          <p:nvSpPr>
            <p:cNvPr id="52" name="TextBox 51">
              <a:extLst>
                <a:ext uri="{FF2B5EF4-FFF2-40B4-BE49-F238E27FC236}">
                  <a16:creationId xmlns:a16="http://schemas.microsoft.com/office/drawing/2014/main" id="{9A43B33F-D20E-2841-F76F-8060C3FA6FA3}"/>
                </a:ext>
              </a:extLst>
            </p:cNvPr>
            <p:cNvSpPr txBox="1"/>
            <p:nvPr/>
          </p:nvSpPr>
          <p:spPr>
            <a:xfrm flipH="1">
              <a:off x="891947" y="891416"/>
              <a:ext cx="1995154" cy="1569660"/>
            </a:xfrm>
            <a:prstGeom prst="rect">
              <a:avLst/>
            </a:prstGeom>
            <a:noFill/>
          </p:spPr>
          <p:txBody>
            <a:bodyPr wrap="square" rtlCol="0">
              <a:spAutoFit/>
            </a:bodyPr>
            <a:lstStyle/>
            <a:p>
              <a:pPr algn="ctr"/>
              <a:r>
                <a:rPr lang="en-CY" sz="1600" b="0" dirty="0"/>
                <a:t>Non-critical Control: Lock, Unlock, A/C ON, Windows Close, Learning Lanes with Crowd Sensing</a:t>
              </a:r>
            </a:p>
          </p:txBody>
        </p:sp>
        <p:sp>
          <p:nvSpPr>
            <p:cNvPr id="53" name="Down Arrow 52">
              <a:extLst>
                <a:ext uri="{FF2B5EF4-FFF2-40B4-BE49-F238E27FC236}">
                  <a16:creationId xmlns:a16="http://schemas.microsoft.com/office/drawing/2014/main" id="{FA340B9E-F848-8115-CD9F-CC1C7F156613}"/>
                </a:ext>
              </a:extLst>
            </p:cNvPr>
            <p:cNvSpPr/>
            <p:nvPr/>
          </p:nvSpPr>
          <p:spPr bwMode="auto">
            <a:xfrm rot="5400000" flipV="1">
              <a:off x="1640054" y="2184154"/>
              <a:ext cx="216730" cy="768606"/>
            </a:xfrm>
            <a:prstGeom prst="downArrow">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dirty="0">
                <a:ln>
                  <a:noFill/>
                </a:ln>
                <a:solidFill>
                  <a:schemeClr val="tx2"/>
                </a:solidFill>
                <a:effectLst/>
                <a:latin typeface="Arial" charset="0"/>
              </a:endParaRPr>
            </a:p>
          </p:txBody>
        </p:sp>
        <p:sp>
          <p:nvSpPr>
            <p:cNvPr id="61" name="TextBox 60">
              <a:extLst>
                <a:ext uri="{FF2B5EF4-FFF2-40B4-BE49-F238E27FC236}">
                  <a16:creationId xmlns:a16="http://schemas.microsoft.com/office/drawing/2014/main" id="{71062BAD-BCA8-5B80-81D3-F08E014AAA84}"/>
                </a:ext>
              </a:extLst>
            </p:cNvPr>
            <p:cNvSpPr txBox="1"/>
            <p:nvPr/>
          </p:nvSpPr>
          <p:spPr>
            <a:xfrm>
              <a:off x="2916667" y="2470333"/>
              <a:ext cx="2827232" cy="400110"/>
            </a:xfrm>
            <a:prstGeom prst="rect">
              <a:avLst/>
            </a:prstGeom>
            <a:noFill/>
          </p:spPr>
          <p:txBody>
            <a:bodyPr wrap="square" rtlCol="0">
              <a:spAutoFit/>
            </a:bodyPr>
            <a:lstStyle/>
            <a:p>
              <a:pPr algn="ctr"/>
              <a:r>
                <a:rPr lang="en-CY" sz="2000" dirty="0"/>
                <a:t>Cloud</a:t>
              </a:r>
            </a:p>
          </p:txBody>
        </p:sp>
        <p:sp>
          <p:nvSpPr>
            <p:cNvPr id="62" name="Rectangle 61">
              <a:extLst>
                <a:ext uri="{FF2B5EF4-FFF2-40B4-BE49-F238E27FC236}">
                  <a16:creationId xmlns:a16="http://schemas.microsoft.com/office/drawing/2014/main" id="{5DED1041-0F29-EF8E-4B75-E61531B49CD2}"/>
                </a:ext>
              </a:extLst>
            </p:cNvPr>
            <p:cNvSpPr/>
            <p:nvPr/>
          </p:nvSpPr>
          <p:spPr bwMode="auto">
            <a:xfrm>
              <a:off x="3588755" y="1358061"/>
              <a:ext cx="1438641" cy="1132358"/>
            </a:xfrm>
            <a:prstGeom prst="rect">
              <a:avLst/>
            </a:prstGeom>
            <a:solidFill>
              <a:schemeClr val="bg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highlight>
                  <a:srgbClr val="FFFFFF"/>
                </a:highlight>
                <a:latin typeface="Arial" charset="0"/>
              </a:endParaRPr>
            </a:p>
          </p:txBody>
        </p:sp>
        <p:sp>
          <p:nvSpPr>
            <p:cNvPr id="63" name="Can 62">
              <a:extLst>
                <a:ext uri="{FF2B5EF4-FFF2-40B4-BE49-F238E27FC236}">
                  <a16:creationId xmlns:a16="http://schemas.microsoft.com/office/drawing/2014/main" id="{3C67E0FC-C3E9-F446-0D00-B40E69B20601}"/>
                </a:ext>
              </a:extLst>
            </p:cNvPr>
            <p:cNvSpPr/>
            <p:nvPr/>
          </p:nvSpPr>
          <p:spPr bwMode="auto">
            <a:xfrm>
              <a:off x="3805393" y="1951624"/>
              <a:ext cx="522765" cy="461659"/>
            </a:xfrm>
            <a:prstGeom prst="can">
              <a:avLst>
                <a:gd name="adj" fmla="val 31157"/>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highlight>
                  <a:srgbClr val="FFFFFF"/>
                </a:highlight>
                <a:latin typeface="Arial" charset="0"/>
              </a:endParaRPr>
            </a:p>
          </p:txBody>
        </p:sp>
        <p:sp>
          <p:nvSpPr>
            <p:cNvPr id="64" name="Lightning Bolt 63">
              <a:extLst>
                <a:ext uri="{FF2B5EF4-FFF2-40B4-BE49-F238E27FC236}">
                  <a16:creationId xmlns:a16="http://schemas.microsoft.com/office/drawing/2014/main" id="{1E053D37-6ADA-8E50-E5CC-3EE2ED5BF1C0}"/>
                </a:ext>
              </a:extLst>
            </p:cNvPr>
            <p:cNvSpPr/>
            <p:nvPr/>
          </p:nvSpPr>
          <p:spPr bwMode="auto">
            <a:xfrm>
              <a:off x="3794768" y="1615218"/>
              <a:ext cx="363102" cy="230830"/>
            </a:xfrm>
            <a:prstGeom prst="lightningBolt">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highlight>
                  <a:srgbClr val="FFFFFF"/>
                </a:highlight>
                <a:latin typeface="Arial" charset="0"/>
              </a:endParaRPr>
            </a:p>
          </p:txBody>
        </p:sp>
        <p:sp>
          <p:nvSpPr>
            <p:cNvPr id="66" name="TextBox 65">
              <a:extLst>
                <a:ext uri="{FF2B5EF4-FFF2-40B4-BE49-F238E27FC236}">
                  <a16:creationId xmlns:a16="http://schemas.microsoft.com/office/drawing/2014/main" id="{0E9B30B1-9B3C-DC15-D26C-3593499BAD33}"/>
                </a:ext>
              </a:extLst>
            </p:cNvPr>
            <p:cNvSpPr txBox="1"/>
            <p:nvPr/>
          </p:nvSpPr>
          <p:spPr>
            <a:xfrm>
              <a:off x="4270774" y="2010477"/>
              <a:ext cx="930255" cy="338554"/>
            </a:xfrm>
            <a:prstGeom prst="rect">
              <a:avLst/>
            </a:prstGeom>
            <a:noFill/>
          </p:spPr>
          <p:txBody>
            <a:bodyPr wrap="square" rtlCol="0">
              <a:spAutoFit/>
            </a:bodyPr>
            <a:lstStyle/>
            <a:p>
              <a:r>
                <a:rPr lang="en-CY" sz="1600" b="0" dirty="0">
                  <a:solidFill>
                    <a:schemeClr val="bg2"/>
                  </a:solidFill>
                  <a:highlight>
                    <a:srgbClr val="FFFFFF"/>
                  </a:highlight>
                </a:rPr>
                <a:t>Data</a:t>
              </a:r>
            </a:p>
          </p:txBody>
        </p:sp>
        <p:sp>
          <p:nvSpPr>
            <p:cNvPr id="68" name="TextBox 67">
              <a:extLst>
                <a:ext uri="{FF2B5EF4-FFF2-40B4-BE49-F238E27FC236}">
                  <a16:creationId xmlns:a16="http://schemas.microsoft.com/office/drawing/2014/main" id="{DBDF408E-8BDF-A6DE-A128-13F1F42517AB}"/>
                </a:ext>
              </a:extLst>
            </p:cNvPr>
            <p:cNvSpPr txBox="1"/>
            <p:nvPr/>
          </p:nvSpPr>
          <p:spPr>
            <a:xfrm>
              <a:off x="4122982" y="1554961"/>
              <a:ext cx="1003584" cy="338554"/>
            </a:xfrm>
            <a:prstGeom prst="rect">
              <a:avLst/>
            </a:prstGeom>
            <a:noFill/>
          </p:spPr>
          <p:txBody>
            <a:bodyPr wrap="square" rtlCol="0">
              <a:spAutoFit/>
            </a:bodyPr>
            <a:lstStyle/>
            <a:p>
              <a:r>
                <a:rPr lang="en-CY" sz="1600" b="0" dirty="0">
                  <a:solidFill>
                    <a:schemeClr val="bg2"/>
                  </a:solidFill>
                  <a:highlight>
                    <a:srgbClr val="FFFFFF"/>
                  </a:highlight>
                </a:rPr>
                <a:t>Program</a:t>
              </a:r>
            </a:p>
          </p:txBody>
        </p:sp>
        <p:sp>
          <p:nvSpPr>
            <p:cNvPr id="72" name="Down Arrow 71">
              <a:extLst>
                <a:ext uri="{FF2B5EF4-FFF2-40B4-BE49-F238E27FC236}">
                  <a16:creationId xmlns:a16="http://schemas.microsoft.com/office/drawing/2014/main" id="{78A98C65-7FEB-C13B-6AC8-5E97B11116EC}"/>
                </a:ext>
              </a:extLst>
            </p:cNvPr>
            <p:cNvSpPr/>
            <p:nvPr/>
          </p:nvSpPr>
          <p:spPr bwMode="auto">
            <a:xfrm rot="12076160" flipV="1">
              <a:off x="3528909" y="2449868"/>
              <a:ext cx="179939" cy="959523"/>
            </a:xfrm>
            <a:prstGeom prst="downArrow">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dirty="0">
                <a:ln>
                  <a:noFill/>
                </a:ln>
                <a:solidFill>
                  <a:schemeClr val="tx2"/>
                </a:solidFill>
                <a:effectLst/>
                <a:latin typeface="Arial" charset="0"/>
              </a:endParaRPr>
            </a:p>
          </p:txBody>
        </p:sp>
        <p:sp>
          <p:nvSpPr>
            <p:cNvPr id="73" name="TextBox 72">
              <a:extLst>
                <a:ext uri="{FF2B5EF4-FFF2-40B4-BE49-F238E27FC236}">
                  <a16:creationId xmlns:a16="http://schemas.microsoft.com/office/drawing/2014/main" id="{7D44E588-E941-BA80-2AA4-A216F5935282}"/>
                </a:ext>
              </a:extLst>
            </p:cNvPr>
            <p:cNvSpPr txBox="1"/>
            <p:nvPr/>
          </p:nvSpPr>
          <p:spPr>
            <a:xfrm>
              <a:off x="562296" y="3299651"/>
              <a:ext cx="5459283" cy="400110"/>
            </a:xfrm>
            <a:prstGeom prst="rect">
              <a:avLst/>
            </a:prstGeom>
            <a:noFill/>
          </p:spPr>
          <p:txBody>
            <a:bodyPr wrap="square" rtlCol="0">
              <a:spAutoFit/>
            </a:bodyPr>
            <a:lstStyle/>
            <a:p>
              <a:pPr algn="ctr"/>
              <a:r>
                <a:rPr lang="en-CY" sz="2000" dirty="0"/>
                <a:t>3G/4G/5G Network</a:t>
              </a:r>
            </a:p>
          </p:txBody>
        </p:sp>
      </p:grpSp>
      <p:sp>
        <p:nvSpPr>
          <p:cNvPr id="18" name="TextBox 17">
            <a:extLst>
              <a:ext uri="{FF2B5EF4-FFF2-40B4-BE49-F238E27FC236}">
                <a16:creationId xmlns:a16="http://schemas.microsoft.com/office/drawing/2014/main" id="{3D096C7E-041E-B1C4-E70C-DEE8EB6962C3}"/>
              </a:ext>
            </a:extLst>
          </p:cNvPr>
          <p:cNvSpPr txBox="1"/>
          <p:nvPr/>
        </p:nvSpPr>
        <p:spPr>
          <a:xfrm>
            <a:off x="3947654" y="1745059"/>
            <a:ext cx="921718" cy="646331"/>
          </a:xfrm>
          <a:prstGeom prst="rect">
            <a:avLst/>
          </a:prstGeom>
          <a:noFill/>
        </p:spPr>
        <p:txBody>
          <a:bodyPr wrap="square" rtlCol="0">
            <a:spAutoFit/>
          </a:bodyPr>
          <a:lstStyle/>
          <a:p>
            <a:r>
              <a:rPr lang="en-CY" dirty="0">
                <a:solidFill>
                  <a:srgbClr val="FF0000"/>
                </a:solidFill>
              </a:rPr>
              <a:t>X</a:t>
            </a:r>
          </a:p>
        </p:txBody>
      </p:sp>
    </p:spTree>
    <p:extLst>
      <p:ext uri="{BB962C8B-B14F-4D97-AF65-F5344CB8AC3E}">
        <p14:creationId xmlns:p14="http://schemas.microsoft.com/office/powerpoint/2010/main" val="291862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1">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1">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9E880-6FA6-46B1-2DE9-5B4BD2D1A4B4}"/>
              </a:ext>
            </a:extLst>
          </p:cNvPr>
          <p:cNvSpPr>
            <a:spLocks noGrp="1"/>
          </p:cNvSpPr>
          <p:nvPr>
            <p:ph type="title"/>
          </p:nvPr>
        </p:nvSpPr>
        <p:spPr/>
        <p:txBody>
          <a:bodyPr/>
          <a:lstStyle/>
          <a:p>
            <a:r>
              <a:rPr lang="en-CY" dirty="0"/>
              <a:t>Objectives</a:t>
            </a:r>
          </a:p>
        </p:txBody>
      </p:sp>
      <p:sp>
        <p:nvSpPr>
          <p:cNvPr id="3" name="Content Placeholder 2">
            <a:extLst>
              <a:ext uri="{FF2B5EF4-FFF2-40B4-BE49-F238E27FC236}">
                <a16:creationId xmlns:a16="http://schemas.microsoft.com/office/drawing/2014/main" id="{0E415EB4-5F09-45DC-8073-29521835AE22}"/>
              </a:ext>
            </a:extLst>
          </p:cNvPr>
          <p:cNvSpPr>
            <a:spLocks noGrp="1"/>
          </p:cNvSpPr>
          <p:nvPr>
            <p:ph idx="1"/>
          </p:nvPr>
        </p:nvSpPr>
        <p:spPr/>
        <p:txBody>
          <a:bodyPr/>
          <a:lstStyle/>
          <a:p>
            <a:r>
              <a:rPr lang="en-GB" dirty="0"/>
              <a:t>Explain in an </a:t>
            </a:r>
            <a:r>
              <a:rPr lang="en-GB" b="1" dirty="0"/>
              <a:t>understandable</a:t>
            </a:r>
            <a:r>
              <a:rPr lang="en-GB" dirty="0"/>
              <a:t> </a:t>
            </a:r>
            <a:r>
              <a:rPr lang="en-GB" b="1" dirty="0"/>
              <a:t>language</a:t>
            </a:r>
            <a:r>
              <a:rPr lang="en-GB" dirty="0"/>
              <a:t> what </a:t>
            </a:r>
            <a:r>
              <a:rPr lang="en-GB" b="1" dirty="0"/>
              <a:t>Cybersecurity</a:t>
            </a:r>
            <a:r>
              <a:rPr lang="en-GB" dirty="0"/>
              <a:t> is and its role in </a:t>
            </a:r>
            <a:r>
              <a:rPr lang="en-GB" b="1" dirty="0"/>
              <a:t>thwarting Cybercrime.</a:t>
            </a:r>
          </a:p>
          <a:p>
            <a:r>
              <a:rPr lang="en-GB" dirty="0"/>
              <a:t>Explain relevant </a:t>
            </a:r>
            <a:r>
              <a:rPr lang="en-GB" b="1" dirty="0"/>
              <a:t>terminology and technical underpinnings </a:t>
            </a:r>
            <a:r>
              <a:rPr lang="en-GB" dirty="0"/>
              <a:t>to non-technical audience.</a:t>
            </a:r>
            <a:endParaRPr lang="en-GB" b="1" dirty="0"/>
          </a:p>
          <a:p>
            <a:r>
              <a:rPr lang="en-GB" dirty="0"/>
              <a:t>Point out promising </a:t>
            </a:r>
            <a:r>
              <a:rPr lang="en-GB" b="1" dirty="0"/>
              <a:t>directions</a:t>
            </a:r>
            <a:r>
              <a:rPr lang="en-GB" dirty="0"/>
              <a:t> that might shape the </a:t>
            </a:r>
            <a:r>
              <a:rPr lang="en-GB" b="1" dirty="0"/>
              <a:t>future</a:t>
            </a:r>
            <a:r>
              <a:rPr lang="en-GB" dirty="0"/>
              <a:t> of </a:t>
            </a:r>
            <a:r>
              <a:rPr lang="en-GB" b="1" dirty="0"/>
              <a:t>Cybersecurity</a:t>
            </a:r>
            <a:r>
              <a:rPr lang="en-GB" dirty="0"/>
              <a:t>.</a:t>
            </a:r>
          </a:p>
          <a:p>
            <a:pPr lvl="1"/>
            <a:r>
              <a:rPr lang="en-GB" sz="2400" dirty="0"/>
              <a:t>Disclaimer: “It’s Difficult to Make Predictions, Especially About the Future” – Niels Bohr (Physics Nobel 1922)</a:t>
            </a:r>
          </a:p>
          <a:p>
            <a:pPr lvl="1"/>
            <a:endParaRPr lang="en-GB" dirty="0"/>
          </a:p>
          <a:p>
            <a:pPr marL="0" indent="0">
              <a:buNone/>
            </a:pPr>
            <a:endParaRPr lang="en-CY" sz="2800" dirty="0"/>
          </a:p>
        </p:txBody>
      </p:sp>
    </p:spTree>
    <p:extLst>
      <p:ext uri="{BB962C8B-B14F-4D97-AF65-F5344CB8AC3E}">
        <p14:creationId xmlns:p14="http://schemas.microsoft.com/office/powerpoint/2010/main" val="242279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83B0FA2-8BC0-9B78-1E23-0D5ADCE6183F}"/>
              </a:ext>
            </a:extLst>
          </p:cNvPr>
          <p:cNvSpPr/>
          <p:nvPr/>
        </p:nvSpPr>
        <p:spPr bwMode="auto">
          <a:xfrm>
            <a:off x="457200" y="1019172"/>
            <a:ext cx="8186766" cy="1041676"/>
          </a:xfrm>
          <a:prstGeom prst="rect">
            <a:avLst/>
          </a:prstGeom>
          <a:solidFill>
            <a:schemeClr val="accent1">
              <a:alpha val="24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2" name="Title 1">
            <a:extLst>
              <a:ext uri="{FF2B5EF4-FFF2-40B4-BE49-F238E27FC236}">
                <a16:creationId xmlns:a16="http://schemas.microsoft.com/office/drawing/2014/main" id="{834D0016-9EEC-49B8-80CB-F750AF578FE1}"/>
              </a:ext>
            </a:extLst>
          </p:cNvPr>
          <p:cNvSpPr>
            <a:spLocks noGrp="1"/>
          </p:cNvSpPr>
          <p:nvPr>
            <p:ph type="title"/>
          </p:nvPr>
        </p:nvSpPr>
        <p:spPr/>
        <p:txBody>
          <a:bodyPr/>
          <a:lstStyle/>
          <a:p>
            <a:r>
              <a:rPr lang="en-US" dirty="0"/>
              <a:t>Emerging Privacy Threats</a:t>
            </a:r>
          </a:p>
        </p:txBody>
      </p:sp>
      <p:sp>
        <p:nvSpPr>
          <p:cNvPr id="3" name="Content Placeholder 2">
            <a:extLst>
              <a:ext uri="{FF2B5EF4-FFF2-40B4-BE49-F238E27FC236}">
                <a16:creationId xmlns:a16="http://schemas.microsoft.com/office/drawing/2014/main" id="{61804FAE-008B-466A-9CED-1EF28B48F2DA}"/>
              </a:ext>
            </a:extLst>
          </p:cNvPr>
          <p:cNvSpPr>
            <a:spLocks noGrp="1"/>
          </p:cNvSpPr>
          <p:nvPr>
            <p:ph idx="1"/>
          </p:nvPr>
        </p:nvSpPr>
        <p:spPr>
          <a:xfrm>
            <a:off x="457200" y="1052736"/>
            <a:ext cx="8186766" cy="5007256"/>
          </a:xfrm>
        </p:spPr>
        <p:txBody>
          <a:bodyPr/>
          <a:lstStyle/>
          <a:p>
            <a:r>
              <a:rPr lang="en-US" sz="2000" b="1" kern="1200" dirty="0">
                <a:latin typeface="Arial" charset="0"/>
              </a:rPr>
              <a:t>Privacy in General: </a:t>
            </a:r>
            <a:r>
              <a:rPr lang="en-US" sz="2000" kern="1200" dirty="0">
                <a:latin typeface="Arial" charset="0"/>
              </a:rPr>
              <a:t>If personal identifiers (SSN, Phone number, IMSI, </a:t>
            </a:r>
            <a:r>
              <a:rPr lang="en-US" sz="2000" kern="1200" dirty="0" err="1">
                <a:latin typeface="Arial" charset="0"/>
              </a:rPr>
              <a:t>etc</a:t>
            </a:r>
            <a:r>
              <a:rPr lang="en-US" sz="2000" kern="1200" dirty="0">
                <a:latin typeface="Arial" charset="0"/>
              </a:rPr>
              <a:t>) are missing from the data, then its not considered Personally Identifiable data. (already enforced by GDPR)</a:t>
            </a:r>
            <a:endParaRPr lang="en-US" sz="2000" b="1" dirty="0"/>
          </a:p>
          <a:p>
            <a:r>
              <a:rPr lang="en-US" sz="2000" kern="1200" dirty="0">
                <a:latin typeface="Arial" charset="0"/>
              </a:rPr>
              <a:t>Current </a:t>
            </a:r>
            <a:r>
              <a:rPr lang="en-US" sz="2000" b="1" kern="1200" dirty="0">
                <a:latin typeface="Arial" charset="0"/>
              </a:rPr>
              <a:t>privacy law</a:t>
            </a:r>
            <a:r>
              <a:rPr lang="en-US" sz="2000" kern="1200" dirty="0">
                <a:latin typeface="Arial" charset="0"/>
              </a:rPr>
              <a:t> does not deal effectively with </a:t>
            </a:r>
            <a:r>
              <a:rPr lang="en-US" sz="2000" b="1" kern="1200" dirty="0">
                <a:latin typeface="Arial" charset="0"/>
              </a:rPr>
              <a:t>new forms of privacy (e.g., probabilistic privacy) </a:t>
            </a:r>
            <a:r>
              <a:rPr lang="en-US" sz="2000" kern="1200" dirty="0">
                <a:latin typeface="Arial" charset="0"/>
              </a:rPr>
              <a:t>– example:</a:t>
            </a:r>
            <a:endParaRPr lang="en-US" sz="2000" b="1" dirty="0"/>
          </a:p>
        </p:txBody>
      </p:sp>
      <p:sp>
        <p:nvSpPr>
          <p:cNvPr id="4" name="Smiley Face 3">
            <a:extLst>
              <a:ext uri="{FF2B5EF4-FFF2-40B4-BE49-F238E27FC236}">
                <a16:creationId xmlns:a16="http://schemas.microsoft.com/office/drawing/2014/main" id="{9F77F991-F65E-7121-E1D4-C8427F8AFCB9}"/>
              </a:ext>
            </a:extLst>
          </p:cNvPr>
          <p:cNvSpPr/>
          <p:nvPr/>
        </p:nvSpPr>
        <p:spPr bwMode="auto">
          <a:xfrm>
            <a:off x="1309345" y="4845413"/>
            <a:ext cx="742375" cy="538243"/>
          </a:xfrm>
          <a:prstGeom prst="smileyFace">
            <a:avLst>
              <a:gd name="adj" fmla="val -4653"/>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rgbClr val="FF0000"/>
              </a:solidFill>
              <a:effectLst/>
              <a:latin typeface="Arial" charset="0"/>
            </a:endParaRPr>
          </a:p>
        </p:txBody>
      </p:sp>
      <p:sp>
        <p:nvSpPr>
          <p:cNvPr id="6" name="TextBox 5">
            <a:extLst>
              <a:ext uri="{FF2B5EF4-FFF2-40B4-BE49-F238E27FC236}">
                <a16:creationId xmlns:a16="http://schemas.microsoft.com/office/drawing/2014/main" id="{D65E560D-7DD1-307B-F3DA-6DDA855E7779}"/>
              </a:ext>
            </a:extLst>
          </p:cNvPr>
          <p:cNvSpPr txBox="1"/>
          <p:nvPr/>
        </p:nvSpPr>
        <p:spPr>
          <a:xfrm>
            <a:off x="420638" y="3057133"/>
            <a:ext cx="4305527" cy="1631216"/>
          </a:xfrm>
          <a:prstGeom prst="rect">
            <a:avLst/>
          </a:prstGeom>
          <a:noFill/>
        </p:spPr>
        <p:txBody>
          <a:bodyPr wrap="square" rtlCol="0">
            <a:spAutoFit/>
          </a:bodyPr>
          <a:lstStyle/>
          <a:p>
            <a:r>
              <a:rPr lang="en-GB" sz="2000" dirty="0"/>
              <a:t>Health Record (anonymized)</a:t>
            </a:r>
          </a:p>
          <a:p>
            <a:r>
              <a:rPr lang="en-GB" sz="2000" b="0" dirty="0"/>
              <a:t>a</a:t>
            </a:r>
            <a:r>
              <a:rPr lang="en-CY" sz="2000" b="0" dirty="0"/>
              <a:t>ge, zip, birthdate, health</a:t>
            </a:r>
          </a:p>
          <a:p>
            <a:r>
              <a:rPr lang="en-CY" sz="2000" dirty="0">
                <a:solidFill>
                  <a:srgbClr val="FF0000"/>
                </a:solidFill>
              </a:rPr>
              <a:t>45, 2342, 1/1/1980, </a:t>
            </a:r>
            <a:r>
              <a:rPr lang="en-CY" sz="2000" b="0" dirty="0"/>
              <a:t>conditionA</a:t>
            </a:r>
          </a:p>
          <a:p>
            <a:r>
              <a:rPr lang="en-CY" sz="2000" b="0" dirty="0"/>
              <a:t>45, 1111, 1/1/1981, -</a:t>
            </a:r>
          </a:p>
          <a:p>
            <a:r>
              <a:rPr lang="en-CY" sz="2000" b="0" dirty="0"/>
              <a:t>45, 1542, 1/1/1951, -</a:t>
            </a:r>
          </a:p>
        </p:txBody>
      </p:sp>
      <p:sp>
        <p:nvSpPr>
          <p:cNvPr id="8" name="TextBox 7">
            <a:extLst>
              <a:ext uri="{FF2B5EF4-FFF2-40B4-BE49-F238E27FC236}">
                <a16:creationId xmlns:a16="http://schemas.microsoft.com/office/drawing/2014/main" id="{F239AAB8-2A13-3AF4-BEBE-383091017391}"/>
              </a:ext>
            </a:extLst>
          </p:cNvPr>
          <p:cNvSpPr txBox="1"/>
          <p:nvPr/>
        </p:nvSpPr>
        <p:spPr>
          <a:xfrm>
            <a:off x="4716010" y="3525260"/>
            <a:ext cx="3816430" cy="1015663"/>
          </a:xfrm>
          <a:prstGeom prst="rect">
            <a:avLst/>
          </a:prstGeom>
          <a:noFill/>
        </p:spPr>
        <p:txBody>
          <a:bodyPr wrap="square" rtlCol="0">
            <a:spAutoFit/>
          </a:bodyPr>
          <a:lstStyle/>
          <a:p>
            <a:r>
              <a:rPr lang="en-GB" sz="2000" dirty="0"/>
              <a:t>Public Data (anonymized)</a:t>
            </a:r>
          </a:p>
          <a:p>
            <a:r>
              <a:rPr lang="en-GB" sz="2000" b="0" dirty="0"/>
              <a:t>a</a:t>
            </a:r>
            <a:r>
              <a:rPr lang="en-CY" sz="2000" b="0" dirty="0"/>
              <a:t>ge, zip, birthdate, Name</a:t>
            </a:r>
          </a:p>
          <a:p>
            <a:r>
              <a:rPr lang="en-CY" sz="2000" dirty="0">
                <a:solidFill>
                  <a:srgbClr val="FF0000"/>
                </a:solidFill>
              </a:rPr>
              <a:t>45, 2342, 1/1/1980, </a:t>
            </a:r>
            <a:r>
              <a:rPr lang="en-CY" sz="2000" b="0" dirty="0"/>
              <a:t>John</a:t>
            </a:r>
          </a:p>
        </p:txBody>
      </p:sp>
      <p:sp>
        <p:nvSpPr>
          <p:cNvPr id="9" name="Can 8">
            <a:extLst>
              <a:ext uri="{FF2B5EF4-FFF2-40B4-BE49-F238E27FC236}">
                <a16:creationId xmlns:a16="http://schemas.microsoft.com/office/drawing/2014/main" id="{69FE2FE1-AFBD-D647-19E9-20B2BB09C60B}"/>
              </a:ext>
            </a:extLst>
          </p:cNvPr>
          <p:cNvSpPr/>
          <p:nvPr/>
        </p:nvSpPr>
        <p:spPr bwMode="auto">
          <a:xfrm>
            <a:off x="331556" y="2762282"/>
            <a:ext cx="4104456" cy="2024560"/>
          </a:xfrm>
          <a:prstGeom prst="can">
            <a:avLst>
              <a:gd name="adj" fmla="val 16597"/>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0" name="Can 9">
            <a:extLst>
              <a:ext uri="{FF2B5EF4-FFF2-40B4-BE49-F238E27FC236}">
                <a16:creationId xmlns:a16="http://schemas.microsoft.com/office/drawing/2014/main" id="{8CFF74CA-5570-469C-59C7-A30CCFB67153}"/>
              </a:ext>
            </a:extLst>
          </p:cNvPr>
          <p:cNvSpPr/>
          <p:nvPr/>
        </p:nvSpPr>
        <p:spPr bwMode="auto">
          <a:xfrm>
            <a:off x="4724044" y="3057132"/>
            <a:ext cx="4104456" cy="1713057"/>
          </a:xfrm>
          <a:prstGeom prst="can">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2" name="TextBox 11">
            <a:extLst>
              <a:ext uri="{FF2B5EF4-FFF2-40B4-BE49-F238E27FC236}">
                <a16:creationId xmlns:a16="http://schemas.microsoft.com/office/drawing/2014/main" id="{CAF67199-E3C3-B26B-06D4-FB5684E17B6B}"/>
              </a:ext>
            </a:extLst>
          </p:cNvPr>
          <p:cNvSpPr txBox="1"/>
          <p:nvPr/>
        </p:nvSpPr>
        <p:spPr>
          <a:xfrm>
            <a:off x="2123728" y="4921991"/>
            <a:ext cx="5472608" cy="461665"/>
          </a:xfrm>
          <a:prstGeom prst="rect">
            <a:avLst/>
          </a:prstGeom>
          <a:noFill/>
        </p:spPr>
        <p:txBody>
          <a:bodyPr wrap="square">
            <a:spAutoFit/>
          </a:bodyPr>
          <a:lstStyle/>
          <a:p>
            <a:r>
              <a:rPr lang="en-CY" sz="2400" dirty="0">
                <a:solidFill>
                  <a:srgbClr val="FF0000"/>
                </a:solidFill>
              </a:rPr>
              <a:t>45, 2342, 1/1/1980, </a:t>
            </a:r>
            <a:r>
              <a:rPr lang="en-CY" sz="2400" b="0" dirty="0">
                <a:solidFill>
                  <a:srgbClr val="FF0000"/>
                </a:solidFill>
              </a:rPr>
              <a:t>John, ConditionA</a:t>
            </a:r>
            <a:endParaRPr lang="en-CY" sz="2400" b="0" dirty="0"/>
          </a:p>
        </p:txBody>
      </p:sp>
      <p:sp>
        <p:nvSpPr>
          <p:cNvPr id="13" name="TextBox 12">
            <a:extLst>
              <a:ext uri="{FF2B5EF4-FFF2-40B4-BE49-F238E27FC236}">
                <a16:creationId xmlns:a16="http://schemas.microsoft.com/office/drawing/2014/main" id="{D2602E28-8559-BCD1-01DB-9556E3CD961C}"/>
              </a:ext>
            </a:extLst>
          </p:cNvPr>
          <p:cNvSpPr txBox="1"/>
          <p:nvPr/>
        </p:nvSpPr>
        <p:spPr>
          <a:xfrm>
            <a:off x="687582" y="5387772"/>
            <a:ext cx="7768836" cy="1015663"/>
          </a:xfrm>
          <a:prstGeom prst="rect">
            <a:avLst/>
          </a:prstGeom>
          <a:noFill/>
        </p:spPr>
        <p:txBody>
          <a:bodyPr wrap="square" rtlCol="0">
            <a:spAutoFit/>
          </a:bodyPr>
          <a:lstStyle/>
          <a:p>
            <a:r>
              <a:rPr lang="en-US" sz="2000" dirty="0"/>
              <a:t>Masking Solutions: </a:t>
            </a:r>
            <a:r>
              <a:rPr lang="en-US" sz="2000" b="0" dirty="0"/>
              <a:t>l-diversity, t-closeness, </a:t>
            </a:r>
            <a:r>
              <a:rPr lang="el-GR" sz="2000" b="0" dirty="0"/>
              <a:t>ε-</a:t>
            </a:r>
            <a:r>
              <a:rPr lang="en-US" sz="2000" b="0" dirty="0"/>
              <a:t>differential privacy</a:t>
            </a:r>
          </a:p>
          <a:p>
            <a:r>
              <a:rPr lang="en-US" sz="2000" dirty="0"/>
              <a:t>Encryption Solutions: </a:t>
            </a:r>
            <a:r>
              <a:rPr lang="en-US" sz="2000" b="0" dirty="0"/>
              <a:t>Homomorphic Encryption (owner encrypts, share, analytics/insights on encrypted data, owner decrypts results)</a:t>
            </a:r>
            <a:endParaRPr lang="en-CY" sz="2000" b="0" dirty="0"/>
          </a:p>
        </p:txBody>
      </p:sp>
      <p:sp>
        <p:nvSpPr>
          <p:cNvPr id="7" name="TextBox 6">
            <a:extLst>
              <a:ext uri="{FF2B5EF4-FFF2-40B4-BE49-F238E27FC236}">
                <a16:creationId xmlns:a16="http://schemas.microsoft.com/office/drawing/2014/main" id="{FA5CDBE6-F918-B152-1833-5E009970063C}"/>
              </a:ext>
            </a:extLst>
          </p:cNvPr>
          <p:cNvSpPr txBox="1"/>
          <p:nvPr/>
        </p:nvSpPr>
        <p:spPr>
          <a:xfrm>
            <a:off x="4472574" y="2759091"/>
            <a:ext cx="4680520" cy="276999"/>
          </a:xfrm>
          <a:prstGeom prst="rect">
            <a:avLst/>
          </a:prstGeom>
          <a:noFill/>
        </p:spPr>
        <p:txBody>
          <a:bodyPr wrap="square">
            <a:spAutoFit/>
          </a:bodyPr>
          <a:lstStyle/>
          <a:p>
            <a:r>
              <a:rPr lang="en-US" sz="1200" dirty="0"/>
              <a:t>Privacy Breach with K-Anonymity Attack! (Quasi-identifiers)</a:t>
            </a:r>
            <a:endParaRPr lang="en-US" sz="1000" dirty="0"/>
          </a:p>
        </p:txBody>
      </p:sp>
    </p:spTree>
    <p:extLst>
      <p:ext uri="{BB962C8B-B14F-4D97-AF65-F5344CB8AC3E}">
        <p14:creationId xmlns:p14="http://schemas.microsoft.com/office/powerpoint/2010/main" val="139814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P spid="9" grpId="0" animBg="1"/>
      <p:bldP spid="10" grpId="0" animBg="1"/>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021FA-1A6D-054F-F9CC-A6277F0C4E94}"/>
              </a:ext>
            </a:extLst>
          </p:cNvPr>
          <p:cNvSpPr>
            <a:spLocks noGrp="1"/>
          </p:cNvSpPr>
          <p:nvPr>
            <p:ph type="title"/>
          </p:nvPr>
        </p:nvSpPr>
        <p:spPr/>
        <p:txBody>
          <a:bodyPr/>
          <a:lstStyle/>
          <a:p>
            <a:r>
              <a:rPr lang="en-CY" dirty="0"/>
              <a:t>AI / Privacy Threats</a:t>
            </a:r>
          </a:p>
        </p:txBody>
      </p:sp>
      <p:grpSp>
        <p:nvGrpSpPr>
          <p:cNvPr id="4" name="Group 3">
            <a:extLst>
              <a:ext uri="{FF2B5EF4-FFF2-40B4-BE49-F238E27FC236}">
                <a16:creationId xmlns:a16="http://schemas.microsoft.com/office/drawing/2014/main" id="{2DE2FD7C-F900-FB82-C793-899ACF3A6798}"/>
              </a:ext>
            </a:extLst>
          </p:cNvPr>
          <p:cNvGrpSpPr/>
          <p:nvPr/>
        </p:nvGrpSpPr>
        <p:grpSpPr>
          <a:xfrm>
            <a:off x="5095043" y="709868"/>
            <a:ext cx="3224982" cy="2928729"/>
            <a:chOff x="6305054" y="647574"/>
            <a:chExt cx="1113950" cy="1156251"/>
          </a:xfrm>
        </p:grpSpPr>
        <p:pic>
          <p:nvPicPr>
            <p:cNvPr id="5" name="Graphic 4" descr="Artificial Intelligence outline">
              <a:extLst>
                <a:ext uri="{FF2B5EF4-FFF2-40B4-BE49-F238E27FC236}">
                  <a16:creationId xmlns:a16="http://schemas.microsoft.com/office/drawing/2014/main" id="{51253E5A-7BF4-5DB2-53F0-CABAC801CD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5054" y="647574"/>
              <a:ext cx="1113950" cy="1113950"/>
            </a:xfrm>
            <a:prstGeom prst="rect">
              <a:avLst/>
            </a:prstGeom>
          </p:spPr>
        </p:pic>
        <p:sp>
          <p:nvSpPr>
            <p:cNvPr id="6" name="Content Placeholder 2">
              <a:extLst>
                <a:ext uri="{FF2B5EF4-FFF2-40B4-BE49-F238E27FC236}">
                  <a16:creationId xmlns:a16="http://schemas.microsoft.com/office/drawing/2014/main" id="{C24A70D2-117C-24AF-4E0E-48485D700F76}"/>
                </a:ext>
              </a:extLst>
            </p:cNvPr>
            <p:cNvSpPr txBox="1">
              <a:spLocks/>
            </p:cNvSpPr>
            <p:nvPr/>
          </p:nvSpPr>
          <p:spPr bwMode="auto">
            <a:xfrm>
              <a:off x="6642016" y="1306080"/>
              <a:ext cx="600045" cy="49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GB" sz="2000" b="1" kern="0" dirty="0">
                  <a:solidFill>
                    <a:schemeClr val="accent2"/>
                  </a:solidFill>
                </a:rPr>
                <a:t>Private AI</a:t>
              </a:r>
            </a:p>
            <a:p>
              <a:pPr marL="0" indent="0">
                <a:buFontTx/>
                <a:buNone/>
              </a:pPr>
              <a:endParaRPr lang="en-GB" sz="2000" b="1" kern="0" dirty="0">
                <a:solidFill>
                  <a:schemeClr val="accent2"/>
                </a:solidFill>
              </a:endParaRPr>
            </a:p>
            <a:p>
              <a:pPr marL="0" indent="0">
                <a:buFontTx/>
                <a:buNone/>
              </a:pPr>
              <a:endParaRPr lang="en-GB" sz="2000" b="1" kern="0" dirty="0">
                <a:solidFill>
                  <a:schemeClr val="accent2"/>
                </a:solidFill>
              </a:endParaRPr>
            </a:p>
          </p:txBody>
        </p:sp>
      </p:grpSp>
      <p:pic>
        <p:nvPicPr>
          <p:cNvPr id="8" name="Picture 4" descr="Hacker vector concept unknown man ...">
            <a:extLst>
              <a:ext uri="{FF2B5EF4-FFF2-40B4-BE49-F238E27FC236}">
                <a16:creationId xmlns:a16="http://schemas.microsoft.com/office/drawing/2014/main" id="{B4A51E8A-4946-92D3-6876-9DB8793666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907271"/>
            <a:ext cx="1474684" cy="13412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553263-6072-36A4-CCD6-B20EF201E0A5}"/>
              </a:ext>
            </a:extLst>
          </p:cNvPr>
          <p:cNvSpPr txBox="1"/>
          <p:nvPr/>
        </p:nvSpPr>
        <p:spPr>
          <a:xfrm>
            <a:off x="1351166" y="1891939"/>
            <a:ext cx="1003584" cy="338554"/>
          </a:xfrm>
          <a:prstGeom prst="rect">
            <a:avLst/>
          </a:prstGeom>
          <a:noFill/>
        </p:spPr>
        <p:txBody>
          <a:bodyPr wrap="square" rtlCol="0">
            <a:spAutoFit/>
          </a:bodyPr>
          <a:lstStyle/>
          <a:p>
            <a:pPr algn="ctr"/>
            <a:r>
              <a:rPr lang="en-CY" sz="1600" dirty="0"/>
              <a:t>Attacker</a:t>
            </a:r>
          </a:p>
        </p:txBody>
      </p:sp>
      <p:sp>
        <p:nvSpPr>
          <p:cNvPr id="10" name="Can 9">
            <a:extLst>
              <a:ext uri="{FF2B5EF4-FFF2-40B4-BE49-F238E27FC236}">
                <a16:creationId xmlns:a16="http://schemas.microsoft.com/office/drawing/2014/main" id="{43F74F79-86DC-E8E5-3E9F-8B107DEACFB1}"/>
              </a:ext>
            </a:extLst>
          </p:cNvPr>
          <p:cNvSpPr/>
          <p:nvPr/>
        </p:nvSpPr>
        <p:spPr bwMode="auto">
          <a:xfrm>
            <a:off x="892430" y="2583260"/>
            <a:ext cx="1885672" cy="712262"/>
          </a:xfrm>
          <a:prstGeom prst="can">
            <a:avLst>
              <a:gd name="adj" fmla="val 31157"/>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highlight>
                <a:srgbClr val="FFFFFF"/>
              </a:highlight>
              <a:latin typeface="Arial" charset="0"/>
            </a:endParaRPr>
          </a:p>
        </p:txBody>
      </p:sp>
      <p:cxnSp>
        <p:nvCxnSpPr>
          <p:cNvPr id="13" name="Straight Arrow Connector 12">
            <a:extLst>
              <a:ext uri="{FF2B5EF4-FFF2-40B4-BE49-F238E27FC236}">
                <a16:creationId xmlns:a16="http://schemas.microsoft.com/office/drawing/2014/main" id="{73D004C6-A281-2FA0-7C2C-386E9FDFC13A}"/>
              </a:ext>
            </a:extLst>
          </p:cNvPr>
          <p:cNvCxnSpPr>
            <a:cxnSpLocks/>
          </p:cNvCxnSpPr>
          <p:nvPr/>
        </p:nvCxnSpPr>
        <p:spPr bwMode="auto">
          <a:xfrm>
            <a:off x="1888368" y="2174233"/>
            <a:ext cx="0" cy="409027"/>
          </a:xfrm>
          <a:prstGeom prst="straightConnector1">
            <a:avLst/>
          </a:prstGeom>
          <a:noFill/>
          <a:ln w="38100" cap="flat" cmpd="sng" algn="ctr">
            <a:solidFill>
              <a:schemeClr val="tx1"/>
            </a:solidFill>
            <a:prstDash val="solid"/>
            <a:round/>
            <a:headEnd type="none" w="med" len="med"/>
            <a:tailEnd type="triangle"/>
          </a:ln>
          <a:effectLst/>
        </p:spPr>
      </p:cxnSp>
      <p:sp>
        <p:nvSpPr>
          <p:cNvPr id="15" name="TextBox 14">
            <a:extLst>
              <a:ext uri="{FF2B5EF4-FFF2-40B4-BE49-F238E27FC236}">
                <a16:creationId xmlns:a16="http://schemas.microsoft.com/office/drawing/2014/main" id="{52FBA7B2-B6FE-5CD4-9A38-3569E21F0185}"/>
              </a:ext>
            </a:extLst>
          </p:cNvPr>
          <p:cNvSpPr txBox="1"/>
          <p:nvPr/>
        </p:nvSpPr>
        <p:spPr>
          <a:xfrm>
            <a:off x="3785842" y="1214316"/>
            <a:ext cx="1238323" cy="646331"/>
          </a:xfrm>
          <a:prstGeom prst="rect">
            <a:avLst/>
          </a:prstGeom>
          <a:noFill/>
        </p:spPr>
        <p:txBody>
          <a:bodyPr wrap="square" rtlCol="0">
            <a:spAutoFit/>
          </a:bodyPr>
          <a:lstStyle/>
          <a:p>
            <a:r>
              <a:rPr lang="en-CY" dirty="0"/>
              <a:t>Q/A</a:t>
            </a:r>
          </a:p>
        </p:txBody>
      </p:sp>
      <p:sp>
        <p:nvSpPr>
          <p:cNvPr id="17" name="TextBox 16">
            <a:extLst>
              <a:ext uri="{FF2B5EF4-FFF2-40B4-BE49-F238E27FC236}">
                <a16:creationId xmlns:a16="http://schemas.microsoft.com/office/drawing/2014/main" id="{9BB8F8DD-9D1B-DF43-A7BD-BB3457C9616E}"/>
              </a:ext>
            </a:extLst>
          </p:cNvPr>
          <p:cNvSpPr txBox="1"/>
          <p:nvPr/>
        </p:nvSpPr>
        <p:spPr>
          <a:xfrm>
            <a:off x="910342" y="2897459"/>
            <a:ext cx="1849847" cy="307777"/>
          </a:xfrm>
          <a:prstGeom prst="rect">
            <a:avLst/>
          </a:prstGeom>
          <a:noFill/>
        </p:spPr>
        <p:txBody>
          <a:bodyPr wrap="square" rtlCol="0">
            <a:spAutoFit/>
          </a:bodyPr>
          <a:lstStyle/>
          <a:p>
            <a:r>
              <a:rPr lang="en-CY" sz="1400" b="0" dirty="0"/>
              <a:t>Data Reconstruction</a:t>
            </a:r>
          </a:p>
        </p:txBody>
      </p:sp>
      <p:sp>
        <p:nvSpPr>
          <p:cNvPr id="19" name="TextBox 18">
            <a:extLst>
              <a:ext uri="{FF2B5EF4-FFF2-40B4-BE49-F238E27FC236}">
                <a16:creationId xmlns:a16="http://schemas.microsoft.com/office/drawing/2014/main" id="{258C03FE-DB88-248D-6540-971CF47CED32}"/>
              </a:ext>
            </a:extLst>
          </p:cNvPr>
          <p:cNvSpPr txBox="1"/>
          <p:nvPr/>
        </p:nvSpPr>
        <p:spPr>
          <a:xfrm>
            <a:off x="478616" y="3616860"/>
            <a:ext cx="8186767" cy="2246769"/>
          </a:xfrm>
          <a:prstGeom prst="rect">
            <a:avLst/>
          </a:prstGeom>
          <a:noFill/>
        </p:spPr>
        <p:txBody>
          <a:bodyPr wrap="square">
            <a:spAutoFit/>
          </a:bodyPr>
          <a:lstStyle/>
          <a:p>
            <a:pPr marL="342900" indent="-342900">
              <a:buFont typeface="Arial" panose="020B0604020202020204" pitchFamily="34" charset="0"/>
              <a:buChar char="•"/>
            </a:pPr>
            <a:r>
              <a:rPr lang="en-GB" sz="2000" dirty="0">
                <a:solidFill>
                  <a:schemeClr val="accent2"/>
                </a:solidFill>
                <a:latin typeface="Arial" panose="020B0604020202020204" pitchFamily="34" charset="0"/>
                <a:cs typeface="Arial" panose="020B0604020202020204" pitchFamily="34" charset="0"/>
              </a:rPr>
              <a:t>Data Reconstruction: </a:t>
            </a:r>
            <a:r>
              <a:rPr lang="en-GB" sz="2000" b="0" dirty="0">
                <a:solidFill>
                  <a:schemeClr val="tx1"/>
                </a:solidFill>
                <a:latin typeface="Arial" panose="020B0604020202020204" pitchFamily="34" charset="0"/>
                <a:cs typeface="Arial" panose="020B0604020202020204" pitchFamily="34" charset="0"/>
              </a:rPr>
              <a:t>US Census Bureau use of </a:t>
            </a:r>
            <a:r>
              <a:rPr lang="en-GB" sz="2000" dirty="0">
                <a:solidFill>
                  <a:srgbClr val="FF0000"/>
                </a:solidFill>
                <a:latin typeface="Arial" panose="020B0604020202020204" pitchFamily="34" charset="0"/>
                <a:cs typeface="Arial" panose="020B0604020202020204" pitchFamily="34" charset="0"/>
              </a:rPr>
              <a:t>Differential Privacy (</a:t>
            </a:r>
            <a:r>
              <a:rPr lang="en-GB" sz="2000" dirty="0" err="1">
                <a:solidFill>
                  <a:srgbClr val="FF0000"/>
                </a:solidFill>
                <a:latin typeface="Arial" panose="020B0604020202020204" pitchFamily="34" charset="0"/>
                <a:cs typeface="Arial" panose="020B0604020202020204" pitchFamily="34" charset="0"/>
              </a:rPr>
              <a:t>laplace</a:t>
            </a:r>
            <a:r>
              <a:rPr lang="en-GB" sz="2000" dirty="0">
                <a:solidFill>
                  <a:srgbClr val="FF0000"/>
                </a:solidFill>
                <a:latin typeface="Arial" panose="020B0604020202020204" pitchFamily="34" charset="0"/>
                <a:cs typeface="Arial" panose="020B0604020202020204" pitchFamily="34" charset="0"/>
              </a:rPr>
              <a:t> noise) </a:t>
            </a:r>
            <a:r>
              <a:rPr lang="en-GB" sz="2000" b="0" dirty="0">
                <a:solidFill>
                  <a:schemeClr val="tx1"/>
                </a:solidFill>
                <a:latin typeface="Arial" panose="020B0604020202020204" pitchFamily="34" charset="0"/>
                <a:cs typeface="Arial" panose="020B0604020202020204" pitchFamily="34" charset="0"/>
              </a:rPr>
              <a:t>introduced in 2020 </a:t>
            </a:r>
          </a:p>
          <a:p>
            <a:pPr marL="342900" indent="-342900">
              <a:buFont typeface="Arial" panose="020B0604020202020204" pitchFamily="34" charset="0"/>
              <a:buChar char="•"/>
            </a:pPr>
            <a:r>
              <a:rPr lang="en-GB" sz="2000" dirty="0">
                <a:solidFill>
                  <a:schemeClr val="accent2"/>
                </a:solidFill>
                <a:latin typeface="Arial" panose="020B0604020202020204" pitchFamily="34" charset="0"/>
                <a:cs typeface="Arial" panose="020B0604020202020204" pitchFamily="34" charset="0"/>
              </a:rPr>
              <a:t>J</a:t>
            </a:r>
            <a:r>
              <a:rPr lang="en-GB" sz="2000" i="0" dirty="0">
                <a:solidFill>
                  <a:schemeClr val="accent2"/>
                </a:solidFill>
                <a:effectLst/>
                <a:latin typeface="Arial" panose="020B0604020202020204" pitchFamily="34" charset="0"/>
                <a:cs typeface="Arial" panose="020B0604020202020204" pitchFamily="34" charset="0"/>
              </a:rPr>
              <a:t>ailbreak attack: </a:t>
            </a:r>
            <a:r>
              <a:rPr lang="en-GB" sz="2000" b="0" i="0" dirty="0">
                <a:solidFill>
                  <a:schemeClr val="tx1"/>
                </a:solidFill>
                <a:effectLst/>
                <a:latin typeface="Arial" panose="020B0604020202020204" pitchFamily="34" charset="0"/>
                <a:cs typeface="Arial" panose="020B0604020202020204" pitchFamily="34" charset="0"/>
              </a:rPr>
              <a:t>bypass the </a:t>
            </a:r>
            <a:r>
              <a:rPr lang="en-GB" sz="2000" i="0" dirty="0">
                <a:solidFill>
                  <a:schemeClr val="tx1"/>
                </a:solidFill>
                <a:effectLst/>
                <a:latin typeface="Arial" panose="020B0604020202020204" pitchFamily="34" charset="0"/>
                <a:cs typeface="Arial" panose="020B0604020202020204" pitchFamily="34" charset="0"/>
              </a:rPr>
              <a:t>security restrictions </a:t>
            </a:r>
            <a:r>
              <a:rPr lang="en-GB" sz="2000" b="0" i="0" dirty="0">
                <a:solidFill>
                  <a:schemeClr val="tx1"/>
                </a:solidFill>
                <a:effectLst/>
                <a:latin typeface="Arial" panose="020B0604020202020204" pitchFamily="34" charset="0"/>
                <a:cs typeface="Arial" panose="020B0604020202020204" pitchFamily="34" charset="0"/>
              </a:rPr>
              <a:t>imposed by </a:t>
            </a:r>
            <a:r>
              <a:rPr lang="en-GB" sz="2000" i="0" dirty="0">
                <a:solidFill>
                  <a:schemeClr val="tx1"/>
                </a:solidFill>
                <a:effectLst/>
                <a:latin typeface="Arial" panose="020B0604020202020204" pitchFamily="34" charset="0"/>
                <a:cs typeface="Arial" panose="020B0604020202020204" pitchFamily="34" charset="0"/>
              </a:rPr>
              <a:t>LLM-based</a:t>
            </a:r>
            <a:r>
              <a:rPr lang="en-GB" sz="2000" b="0" i="0" dirty="0">
                <a:solidFill>
                  <a:schemeClr val="tx1"/>
                </a:solidFill>
                <a:effectLst/>
                <a:latin typeface="Arial" panose="020B0604020202020204" pitchFamily="34" charset="0"/>
                <a:cs typeface="Arial" panose="020B0604020202020204" pitchFamily="34" charset="0"/>
              </a:rPr>
              <a:t> AI applications and obtain an </a:t>
            </a:r>
            <a:r>
              <a:rPr lang="en-GB" sz="2000" i="0" dirty="0">
                <a:solidFill>
                  <a:schemeClr val="tx1"/>
                </a:solidFill>
                <a:effectLst/>
                <a:latin typeface="Arial" panose="020B0604020202020204" pitchFamily="34" charset="0"/>
                <a:cs typeface="Arial" panose="020B0604020202020204" pitchFamily="34" charset="0"/>
              </a:rPr>
              <a:t>unwanted response </a:t>
            </a:r>
            <a:r>
              <a:rPr lang="en-GB" sz="2000" b="0" i="0" dirty="0">
                <a:solidFill>
                  <a:schemeClr val="tx1"/>
                </a:solidFill>
                <a:effectLst/>
                <a:latin typeface="Arial" panose="020B0604020202020204" pitchFamily="34" charset="0"/>
                <a:cs typeface="Arial" panose="020B0604020202020204" pitchFamily="34" charset="0"/>
              </a:rPr>
              <a:t>from the application designers.</a:t>
            </a:r>
          </a:p>
          <a:p>
            <a:pPr marL="342900" indent="-342900">
              <a:buFont typeface="Arial" panose="020B0604020202020204" pitchFamily="34" charset="0"/>
              <a:buChar char="•"/>
            </a:pPr>
            <a:r>
              <a:rPr lang="en-GB" sz="2000" dirty="0">
                <a:solidFill>
                  <a:schemeClr val="accent2"/>
                </a:solidFill>
                <a:latin typeface="Arial" panose="020B0604020202020204" pitchFamily="34" charset="0"/>
                <a:cs typeface="Arial" panose="020B0604020202020204" pitchFamily="34" charset="0"/>
              </a:rPr>
              <a:t>Model Poisoning: </a:t>
            </a:r>
            <a:r>
              <a:rPr lang="en-GB" sz="2000" dirty="0">
                <a:solidFill>
                  <a:schemeClr val="tx1"/>
                </a:solidFill>
                <a:latin typeface="Arial" panose="020B0604020202020204" pitchFamily="34" charset="0"/>
                <a:cs typeface="Arial" panose="020B0604020202020204" pitchFamily="34" charset="0"/>
              </a:rPr>
              <a:t>inject</a:t>
            </a:r>
            <a:r>
              <a:rPr lang="en-GB" sz="2000" b="0" dirty="0">
                <a:solidFill>
                  <a:schemeClr val="tx1"/>
                </a:solidFill>
                <a:latin typeface="Arial" panose="020B0604020202020204" pitchFamily="34" charset="0"/>
                <a:cs typeface="Arial" panose="020B0604020202020204" pitchFamily="34" charset="0"/>
              </a:rPr>
              <a:t> </a:t>
            </a:r>
            <a:r>
              <a:rPr lang="en-GB" sz="2000" dirty="0">
                <a:solidFill>
                  <a:schemeClr val="tx1"/>
                </a:solidFill>
                <a:latin typeface="Arial" panose="020B0604020202020204" pitchFamily="34" charset="0"/>
                <a:cs typeface="Arial" panose="020B0604020202020204" pitchFamily="34" charset="0"/>
              </a:rPr>
              <a:t>bad data </a:t>
            </a:r>
            <a:r>
              <a:rPr lang="en-GB" sz="2000" b="0" dirty="0">
                <a:solidFill>
                  <a:schemeClr val="tx1"/>
                </a:solidFill>
                <a:latin typeface="Arial" panose="020B0604020202020204" pitchFamily="34" charset="0"/>
                <a:cs typeface="Arial" panose="020B0604020202020204" pitchFamily="34" charset="0"/>
              </a:rPr>
              <a:t>in training pool or </a:t>
            </a:r>
            <a:r>
              <a:rPr lang="en-GB" sz="2000" dirty="0">
                <a:solidFill>
                  <a:schemeClr val="tx1"/>
                </a:solidFill>
                <a:latin typeface="Arial" panose="020B0604020202020204" pitchFamily="34" charset="0"/>
                <a:cs typeface="Arial" panose="020B0604020202020204" pitchFamily="34" charset="0"/>
              </a:rPr>
              <a:t>pollute</a:t>
            </a:r>
            <a:r>
              <a:rPr lang="en-GB" sz="2000" b="0" dirty="0">
                <a:solidFill>
                  <a:schemeClr val="tx1"/>
                </a:solidFill>
                <a:latin typeface="Arial" panose="020B0604020202020204" pitchFamily="34" charset="0"/>
                <a:cs typeface="Arial" panose="020B0604020202020204" pitchFamily="34" charset="0"/>
              </a:rPr>
              <a:t> </a:t>
            </a:r>
            <a:r>
              <a:rPr lang="en-GB" sz="2000" dirty="0">
                <a:solidFill>
                  <a:schemeClr val="tx1"/>
                </a:solidFill>
                <a:latin typeface="Arial" panose="020B0604020202020204" pitchFamily="34" charset="0"/>
                <a:cs typeface="Arial" panose="020B0604020202020204" pitchFamily="34" charset="0"/>
              </a:rPr>
              <a:t>model</a:t>
            </a:r>
            <a:r>
              <a:rPr lang="en-GB" sz="2000" b="0" dirty="0">
                <a:solidFill>
                  <a:schemeClr val="tx1"/>
                </a:solidFill>
                <a:latin typeface="Arial" panose="020B0604020202020204" pitchFamily="34" charset="0"/>
                <a:cs typeface="Arial" panose="020B0604020202020204" pitchFamily="34" charset="0"/>
              </a:rPr>
              <a:t> through bad Queries (</a:t>
            </a:r>
            <a:r>
              <a:rPr lang="en-GB" sz="2000" dirty="0">
                <a:solidFill>
                  <a:schemeClr val="tx1"/>
                </a:solidFill>
                <a:latin typeface="Arial" panose="020B0604020202020204" pitchFamily="34" charset="0"/>
                <a:cs typeface="Arial" panose="020B0604020202020204" pitchFamily="34" charset="0"/>
              </a:rPr>
              <a:t>reinforcement learning</a:t>
            </a:r>
            <a:r>
              <a:rPr lang="en-GB" sz="2000" b="0" dirty="0">
                <a:solidFill>
                  <a:schemeClr val="tx1"/>
                </a:solidFill>
                <a:latin typeface="Arial" panose="020B0604020202020204" pitchFamily="34" charset="0"/>
                <a:cs typeface="Arial" panose="020B0604020202020204" pitchFamily="34" charset="0"/>
              </a:rPr>
              <a:t>)</a:t>
            </a:r>
            <a:endParaRPr lang="en-GB" sz="2000" b="0" i="0" dirty="0">
              <a:solidFill>
                <a:schemeClr val="tx1"/>
              </a:solidFill>
              <a:effectLst/>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A81D8EEC-23D6-E56D-D868-F1BD388B6BE1}"/>
              </a:ext>
            </a:extLst>
          </p:cNvPr>
          <p:cNvSpPr txBox="1"/>
          <p:nvPr/>
        </p:nvSpPr>
        <p:spPr>
          <a:xfrm>
            <a:off x="170608" y="9196360"/>
            <a:ext cx="8392446" cy="1369606"/>
          </a:xfrm>
          <a:prstGeom prst="rect">
            <a:avLst/>
          </a:prstGeom>
          <a:noFill/>
        </p:spPr>
        <p:txBody>
          <a:bodyPr wrap="square">
            <a:spAutoFit/>
          </a:bodyPr>
          <a:lstStyle/>
          <a:p>
            <a:pPr marL="400050" lvl="1"/>
            <a:r>
              <a:rPr lang="en-US" sz="1800" dirty="0"/>
              <a:t>Solutions:</a:t>
            </a:r>
          </a:p>
          <a:p>
            <a:pPr marL="685800" lvl="1" indent="-285750">
              <a:buFont typeface="Arial" panose="020B0604020202020204" pitchFamily="34" charset="0"/>
              <a:buChar char="•"/>
            </a:pPr>
            <a:r>
              <a:rPr lang="el-GR" sz="1800" b="1" dirty="0"/>
              <a:t>ε-</a:t>
            </a:r>
            <a:r>
              <a:rPr lang="en-US" sz="1800" b="1" dirty="0"/>
              <a:t>differential privacy: </a:t>
            </a:r>
            <a:r>
              <a:rPr lang="en-US" sz="1800" b="0" dirty="0"/>
              <a:t>originated as a model for interactive databases and seeks to limit the knowledge that users obtain from query responses. (e.g., adding </a:t>
            </a:r>
            <a:r>
              <a:rPr lang="en-US" sz="1800" b="0" dirty="0" err="1"/>
              <a:t>laplace</a:t>
            </a:r>
            <a:r>
              <a:rPr lang="en-US" sz="1800" b="0" dirty="0"/>
              <a:t> noise)</a:t>
            </a:r>
            <a:endParaRPr lang="en-US" sz="2400" b="0" dirty="0"/>
          </a:p>
          <a:p>
            <a:pPr marL="0" indent="0">
              <a:buNone/>
            </a:pPr>
            <a:endParaRPr lang="en-US" sz="1100" dirty="0"/>
          </a:p>
        </p:txBody>
      </p:sp>
      <p:sp>
        <p:nvSpPr>
          <p:cNvPr id="23" name="TextBox 22">
            <a:extLst>
              <a:ext uri="{FF2B5EF4-FFF2-40B4-BE49-F238E27FC236}">
                <a16:creationId xmlns:a16="http://schemas.microsoft.com/office/drawing/2014/main" id="{49884F31-30FE-04DB-A8A9-06DF2DEB44D8}"/>
              </a:ext>
            </a:extLst>
          </p:cNvPr>
          <p:cNvSpPr txBox="1"/>
          <p:nvPr/>
        </p:nvSpPr>
        <p:spPr>
          <a:xfrm>
            <a:off x="198980" y="6117439"/>
            <a:ext cx="7999334" cy="369332"/>
          </a:xfrm>
          <a:prstGeom prst="rect">
            <a:avLst/>
          </a:prstGeom>
          <a:noFill/>
        </p:spPr>
        <p:txBody>
          <a:bodyPr wrap="square">
            <a:spAutoFit/>
          </a:bodyPr>
          <a:lstStyle/>
          <a:p>
            <a:r>
              <a:rPr lang="en-CY" sz="1800" b="0" dirty="0"/>
              <a:t>https://telefonicatech.com/en/blog/attacks-ai-privacy-attacks</a:t>
            </a:r>
          </a:p>
        </p:txBody>
      </p:sp>
      <p:cxnSp>
        <p:nvCxnSpPr>
          <p:cNvPr id="25" name="Straight Arrow Connector 24">
            <a:extLst>
              <a:ext uri="{FF2B5EF4-FFF2-40B4-BE49-F238E27FC236}">
                <a16:creationId xmlns:a16="http://schemas.microsoft.com/office/drawing/2014/main" id="{8E667477-A6E5-07FC-FA85-7C207194DF72}"/>
              </a:ext>
            </a:extLst>
          </p:cNvPr>
          <p:cNvCxnSpPr>
            <a:cxnSpLocks/>
          </p:cNvCxnSpPr>
          <p:nvPr/>
        </p:nvCxnSpPr>
        <p:spPr bwMode="auto">
          <a:xfrm>
            <a:off x="2900243" y="1941649"/>
            <a:ext cx="2467806" cy="0"/>
          </a:xfrm>
          <a:prstGeom prst="straightConnector1">
            <a:avLst/>
          </a:prstGeom>
          <a:noFill/>
          <a:ln w="38100" cap="flat" cmpd="sng" algn="ctr">
            <a:solidFill>
              <a:schemeClr val="tx1"/>
            </a:solidFill>
            <a:prstDash val="solid"/>
            <a:round/>
            <a:headEnd type="triangle"/>
            <a:tailEnd type="triangle"/>
          </a:ln>
          <a:effectLst/>
        </p:spPr>
      </p:cxnSp>
    </p:spTree>
    <p:extLst>
      <p:ext uri="{BB962C8B-B14F-4D97-AF65-F5344CB8AC3E}">
        <p14:creationId xmlns:p14="http://schemas.microsoft.com/office/powerpoint/2010/main" val="145306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1"/>
          <p:cNvSpPr>
            <a:spLocks noChangeArrowheads="1"/>
          </p:cNvSpPr>
          <p:nvPr/>
        </p:nvSpPr>
        <p:spPr bwMode="auto">
          <a:xfrm>
            <a:off x="635000" y="5445223"/>
            <a:ext cx="7993063" cy="507901"/>
          </a:xfrm>
          <a:prstGeom prst="rect">
            <a:avLst/>
          </a:prstGeom>
          <a:solidFill>
            <a:srgbClr val="00355E"/>
          </a:solidFill>
          <a:ln w="9525">
            <a:solidFill>
              <a:schemeClr val="tx1"/>
            </a:solidFill>
            <a:round/>
            <a:headEnd/>
            <a:tailEnd/>
          </a:ln>
        </p:spPr>
        <p:txBody>
          <a:bodyPr wrap="none" anchor="ctr"/>
          <a:lstStyle/>
          <a:p>
            <a:pPr algn="l" eaLnBrk="1" hangingPunct="1">
              <a:defRPr/>
            </a:pPr>
            <a:r>
              <a:rPr lang="en-US" sz="1600" b="0" dirty="0">
                <a:solidFill>
                  <a:schemeClr val="bg1"/>
                </a:solidFill>
              </a:rPr>
              <a:t>Seminar on Cyber Crime, UNFICYP, Ledra Palace Hotel, Nicosia, Cyprus, June 5, 2024</a:t>
            </a:r>
          </a:p>
        </p:txBody>
      </p:sp>
      <p:sp>
        <p:nvSpPr>
          <p:cNvPr id="6146" name="Rectangle 2"/>
          <p:cNvSpPr>
            <a:spLocks noGrp="1" noChangeArrowheads="1"/>
          </p:cNvSpPr>
          <p:nvPr>
            <p:ph type="ctrTitle"/>
          </p:nvPr>
        </p:nvSpPr>
        <p:spPr>
          <a:xfrm>
            <a:off x="611188" y="549274"/>
            <a:ext cx="7961312" cy="1721911"/>
          </a:xfrm>
          <a:solidFill>
            <a:srgbClr val="00355E"/>
          </a:solidFill>
          <a:ln>
            <a:solidFill>
              <a:schemeClr val="tx1"/>
            </a:solidFill>
          </a:ln>
        </p:spPr>
        <p:txBody>
          <a:bodyPr lIns="92075" tIns="46038" rIns="92075" bIns="46038"/>
          <a:lstStyle/>
          <a:p>
            <a:r>
              <a:rPr lang="en-US" sz="3600" dirty="0"/>
              <a:t>Future Challenges in </a:t>
            </a:r>
            <a:r>
              <a:rPr lang="en-US" sz="3600" b="1" dirty="0"/>
              <a:t>Cybersecurity</a:t>
            </a:r>
          </a:p>
        </p:txBody>
      </p:sp>
      <p:sp>
        <p:nvSpPr>
          <p:cNvPr id="6147" name="Rectangle 5"/>
          <p:cNvSpPr>
            <a:spLocks noChangeArrowheads="1"/>
          </p:cNvSpPr>
          <p:nvPr/>
        </p:nvSpPr>
        <p:spPr bwMode="auto">
          <a:xfrm>
            <a:off x="611188" y="2349500"/>
            <a:ext cx="7961312" cy="2592388"/>
          </a:xfrm>
          <a:prstGeom prst="rect">
            <a:avLst/>
          </a:prstGeom>
          <a:noFill/>
          <a:ln w="9525">
            <a:noFill/>
            <a:miter lim="800000"/>
            <a:headEnd/>
            <a:tailEnd/>
          </a:ln>
        </p:spPr>
        <p:txBody>
          <a:bodyPr/>
          <a:lstStyle/>
          <a:p>
            <a:pPr algn="ctr">
              <a:spcBef>
                <a:spcPct val="20000"/>
              </a:spcBef>
            </a:pPr>
            <a:r>
              <a:rPr lang="en-US" altLang="en-US" sz="2800" dirty="0">
                <a:solidFill>
                  <a:srgbClr val="FF0000"/>
                </a:solidFill>
              </a:rPr>
              <a:t>Thank you!</a:t>
            </a:r>
            <a:endParaRPr lang="en-US" altLang="en-US" sz="2800" dirty="0">
              <a:solidFill>
                <a:schemeClr val="tx1"/>
              </a:solidFill>
            </a:endParaRPr>
          </a:p>
          <a:p>
            <a:pPr algn="ctr" eaLnBrk="1" hangingPunct="1">
              <a:spcBef>
                <a:spcPct val="20000"/>
              </a:spcBef>
            </a:pPr>
            <a:r>
              <a:rPr lang="en-US" altLang="en-US" sz="2800" dirty="0">
                <a:solidFill>
                  <a:schemeClr val="tx1"/>
                </a:solidFill>
              </a:rPr>
              <a:t>Demetris </a:t>
            </a:r>
            <a:r>
              <a:rPr lang="en-US" altLang="en-US" sz="2800" dirty="0" err="1">
                <a:solidFill>
                  <a:schemeClr val="tx1"/>
                </a:solidFill>
              </a:rPr>
              <a:t>Zeinalipour</a:t>
            </a:r>
            <a:endParaRPr lang="en-US" altLang="en-US" sz="2800" dirty="0">
              <a:solidFill>
                <a:schemeClr val="tx1"/>
              </a:solidFill>
            </a:endParaRPr>
          </a:p>
          <a:p>
            <a:pPr algn="ctr" eaLnBrk="1" hangingPunct="1">
              <a:spcBef>
                <a:spcPct val="20000"/>
              </a:spcBef>
            </a:pPr>
            <a:r>
              <a:rPr lang="en-US" altLang="en-US" sz="2000" b="0" dirty="0">
                <a:solidFill>
                  <a:schemeClr val="tx1"/>
                </a:solidFill>
              </a:rPr>
              <a:t>Professor</a:t>
            </a:r>
          </a:p>
          <a:p>
            <a:pPr algn="ctr" eaLnBrk="1" hangingPunct="1">
              <a:spcBef>
                <a:spcPct val="20000"/>
              </a:spcBef>
            </a:pPr>
            <a:r>
              <a:rPr lang="en-US" altLang="en-US" sz="2000" b="0" dirty="0">
                <a:solidFill>
                  <a:schemeClr val="tx1"/>
                </a:solidFill>
              </a:rPr>
              <a:t>Department of Computer Science</a:t>
            </a:r>
          </a:p>
          <a:p>
            <a:pPr algn="ctr" eaLnBrk="1" hangingPunct="1">
              <a:spcBef>
                <a:spcPct val="20000"/>
              </a:spcBef>
            </a:pPr>
            <a:r>
              <a:rPr lang="en-US" altLang="en-US" sz="2000" b="0" dirty="0">
                <a:solidFill>
                  <a:schemeClr val="tx1"/>
                </a:solidFill>
              </a:rPr>
              <a:t>University of Cyprus</a:t>
            </a:r>
          </a:p>
          <a:p>
            <a:pPr algn="ctr" eaLnBrk="1" hangingPunct="1">
              <a:spcBef>
                <a:spcPct val="20000"/>
              </a:spcBef>
            </a:pPr>
            <a:endParaRPr lang="en-US" altLang="en-US" sz="1100" b="0" dirty="0">
              <a:latin typeface="Courier New" pitchFamily="49" charset="0"/>
            </a:endParaRPr>
          </a:p>
          <a:p>
            <a:pPr algn="ctr" eaLnBrk="1" hangingPunct="1">
              <a:spcBef>
                <a:spcPct val="20000"/>
              </a:spcBef>
            </a:pPr>
            <a:r>
              <a:rPr lang="en-US" altLang="en-US" sz="2000" b="0" dirty="0">
                <a:latin typeface="Courier New" pitchFamily="49" charset="0"/>
              </a:rPr>
              <a:t>https://</a:t>
            </a:r>
            <a:r>
              <a:rPr lang="en-US" altLang="en-US" sz="2000" b="0" dirty="0" err="1">
                <a:latin typeface="Courier New" pitchFamily="49" charset="0"/>
              </a:rPr>
              <a:t>www.cs.ucy.ac.cy</a:t>
            </a:r>
            <a:r>
              <a:rPr lang="en-US" altLang="en-US" sz="2000" b="0" dirty="0">
                <a:latin typeface="Courier New" pitchFamily="49" charset="0"/>
              </a:rPr>
              <a:t>/~</a:t>
            </a:r>
            <a:r>
              <a:rPr lang="en-US" altLang="en-US" sz="2000" b="0" dirty="0" err="1">
                <a:latin typeface="Courier New" pitchFamily="49" charset="0"/>
              </a:rPr>
              <a:t>dzeina</a:t>
            </a:r>
            <a:r>
              <a:rPr lang="en-US" altLang="en-US" sz="2000" b="0" dirty="0">
                <a:latin typeface="Courier New" pitchFamily="49" charset="0"/>
              </a:rPr>
              <a:t>/</a:t>
            </a:r>
          </a:p>
          <a:p>
            <a:pPr algn="ctr" eaLnBrk="1" hangingPunct="1">
              <a:spcBef>
                <a:spcPct val="20000"/>
              </a:spcBef>
            </a:pPr>
            <a:r>
              <a:rPr lang="en-US" altLang="en-US" sz="2000" b="0" dirty="0" err="1">
                <a:latin typeface="Courier New" pitchFamily="49" charset="0"/>
              </a:rPr>
              <a:t>dzeina@ucy.ac.cy</a:t>
            </a:r>
            <a:r>
              <a:rPr lang="en-US" altLang="en-US" sz="2000" b="0" dirty="0">
                <a:latin typeface="Courier New" pitchFamily="49" charset="0"/>
              </a:rPr>
              <a:t> </a:t>
            </a:r>
          </a:p>
          <a:p>
            <a:pPr algn="ctr" eaLnBrk="1" hangingPunct="1">
              <a:spcBef>
                <a:spcPct val="20000"/>
              </a:spcBef>
            </a:pPr>
            <a:endParaRPr lang="en-US" altLang="en-US" sz="1800" b="0" dirty="0">
              <a:solidFill>
                <a:schemeClr val="tx1"/>
              </a:solidFill>
            </a:endParaRPr>
          </a:p>
        </p:txBody>
      </p:sp>
      <p:pic>
        <p:nvPicPr>
          <p:cNvPr id="2" name="Picture 1"/>
          <p:cNvPicPr>
            <a:picLocks noChangeAspect="1"/>
          </p:cNvPicPr>
          <p:nvPr/>
        </p:nvPicPr>
        <p:blipFill>
          <a:blip r:embed="rId3" cstate="print"/>
          <a:stretch>
            <a:fillRect/>
          </a:stretch>
        </p:blipFill>
        <p:spPr>
          <a:xfrm>
            <a:off x="755576" y="6031439"/>
            <a:ext cx="1002253" cy="709929"/>
          </a:xfrm>
          <a:prstGeom prst="rect">
            <a:avLst/>
          </a:prstGeom>
        </p:spPr>
      </p:pic>
      <p:pic>
        <p:nvPicPr>
          <p:cNvPr id="3" name="Picture 2">
            <a:extLst>
              <a:ext uri="{FF2B5EF4-FFF2-40B4-BE49-F238E27FC236}">
                <a16:creationId xmlns:a16="http://schemas.microsoft.com/office/drawing/2014/main" id="{DC73D2DB-EDFA-0B6B-CC55-4A284AD33E15}"/>
              </a:ext>
            </a:extLst>
          </p:cNvPr>
          <p:cNvPicPr>
            <a:picLocks noChangeAspect="1"/>
          </p:cNvPicPr>
          <p:nvPr/>
        </p:nvPicPr>
        <p:blipFill>
          <a:blip r:embed="rId4"/>
          <a:stretch>
            <a:fillRect/>
          </a:stretch>
        </p:blipFill>
        <p:spPr>
          <a:xfrm>
            <a:off x="571500" y="2614740"/>
            <a:ext cx="1558152" cy="1628520"/>
          </a:xfrm>
          <a:prstGeom prst="rect">
            <a:avLst/>
          </a:prstGeom>
        </p:spPr>
      </p:pic>
      <p:pic>
        <p:nvPicPr>
          <p:cNvPr id="4" name="Picture 2">
            <a:extLst>
              <a:ext uri="{FF2B5EF4-FFF2-40B4-BE49-F238E27FC236}">
                <a16:creationId xmlns:a16="http://schemas.microsoft.com/office/drawing/2014/main" id="{05EEC658-4826-DAF4-99EB-F127B96E2E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6295" y="2596872"/>
            <a:ext cx="1296517" cy="1461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456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F41C-CCB2-5B75-5FD4-C03C049EB36B}"/>
              </a:ext>
            </a:extLst>
          </p:cNvPr>
          <p:cNvSpPr>
            <a:spLocks noGrp="1"/>
          </p:cNvSpPr>
          <p:nvPr>
            <p:ph type="title"/>
          </p:nvPr>
        </p:nvSpPr>
        <p:spPr/>
        <p:txBody>
          <a:bodyPr/>
          <a:lstStyle/>
          <a:p>
            <a:r>
              <a:rPr lang="en-US" dirty="0"/>
              <a:t>Cybercrime</a:t>
            </a:r>
            <a:endParaRPr lang="en-CY" dirty="0"/>
          </a:p>
        </p:txBody>
      </p:sp>
      <p:sp>
        <p:nvSpPr>
          <p:cNvPr id="3" name="Content Placeholder 2">
            <a:extLst>
              <a:ext uri="{FF2B5EF4-FFF2-40B4-BE49-F238E27FC236}">
                <a16:creationId xmlns:a16="http://schemas.microsoft.com/office/drawing/2014/main" id="{F58C31D4-8739-F9F1-85C0-A96C817B465C}"/>
              </a:ext>
            </a:extLst>
          </p:cNvPr>
          <p:cNvSpPr>
            <a:spLocks noGrp="1"/>
          </p:cNvSpPr>
          <p:nvPr>
            <p:ph idx="1"/>
          </p:nvPr>
        </p:nvSpPr>
        <p:spPr>
          <a:xfrm>
            <a:off x="457200" y="908720"/>
            <a:ext cx="8229600" cy="4851554"/>
          </a:xfrm>
        </p:spPr>
        <p:txBody>
          <a:bodyPr/>
          <a:lstStyle/>
          <a:p>
            <a:r>
              <a:rPr lang="en-GB" sz="2800" b="1" dirty="0">
                <a:solidFill>
                  <a:schemeClr val="accent6"/>
                </a:solidFill>
              </a:rPr>
              <a:t>Cybercrime: </a:t>
            </a:r>
            <a:r>
              <a:rPr lang="en-GB" sz="2800" dirty="0"/>
              <a:t>criminal activities carried out by means of </a:t>
            </a:r>
            <a:r>
              <a:rPr lang="en-GB" sz="2800" b="1" dirty="0"/>
              <a:t>computers or the internet</a:t>
            </a:r>
            <a:r>
              <a:rPr lang="en-GB" sz="2800" dirty="0"/>
              <a:t>. – Oxford Dictionary</a:t>
            </a:r>
          </a:p>
          <a:p>
            <a:pPr lvl="1"/>
            <a:r>
              <a:rPr lang="en-GB" sz="2000" b="1" dirty="0"/>
              <a:t>Crime:</a:t>
            </a:r>
            <a:r>
              <a:rPr lang="en-GB" sz="2000" dirty="0"/>
              <a:t> an action or omission which constitutes an offence and is punishable by law – Oxford.</a:t>
            </a:r>
          </a:p>
          <a:p>
            <a:r>
              <a:rPr lang="en-GB" sz="2400" dirty="0"/>
              <a:t>(Random) Examples from FBI:</a:t>
            </a:r>
          </a:p>
          <a:p>
            <a:pPr lvl="1"/>
            <a:r>
              <a:rPr lang="en-GB" sz="1600" b="1" dirty="0"/>
              <a:t>Computer intrusion </a:t>
            </a:r>
            <a:r>
              <a:rPr lang="en-GB" sz="1600" dirty="0"/>
              <a:t>and aggravated </a:t>
            </a:r>
            <a:r>
              <a:rPr lang="en-GB" sz="1600" b="1" dirty="0"/>
              <a:t>identity theft</a:t>
            </a:r>
          </a:p>
          <a:p>
            <a:pPr lvl="1"/>
            <a:r>
              <a:rPr lang="en-GB" sz="1600" b="1" dirty="0"/>
              <a:t>Racketeering</a:t>
            </a:r>
            <a:r>
              <a:rPr lang="en-GB" sz="1600" dirty="0"/>
              <a:t> Conspiracy (making money from illegal activities such as threatening people or selling worthless, immoral, or illegal goods or services); </a:t>
            </a:r>
            <a:r>
              <a:rPr lang="en-GB" sz="1600" b="1" dirty="0"/>
              <a:t>Conspiracy</a:t>
            </a:r>
            <a:r>
              <a:rPr lang="en-GB" sz="1600" dirty="0"/>
              <a:t>; </a:t>
            </a:r>
            <a:r>
              <a:rPr lang="en-GB" sz="1600" b="1" dirty="0"/>
              <a:t>Identity Theft</a:t>
            </a:r>
            <a:r>
              <a:rPr lang="en-GB" sz="1600" dirty="0"/>
              <a:t>; Aggravated Identity Theft; Access Device Fraud; Obtaining Information by </a:t>
            </a:r>
            <a:r>
              <a:rPr lang="en-GB" sz="1600" b="1" dirty="0"/>
              <a:t>Unauthorized Access</a:t>
            </a:r>
            <a:r>
              <a:rPr lang="en-GB" sz="1600" dirty="0"/>
              <a:t> to Protected Computers; Intentionally </a:t>
            </a:r>
            <a:r>
              <a:rPr lang="en-GB" sz="1600" b="1" dirty="0"/>
              <a:t>Causing Damage </a:t>
            </a:r>
            <a:r>
              <a:rPr lang="en-GB" sz="1600" dirty="0"/>
              <a:t>to Protected Computers; </a:t>
            </a:r>
            <a:r>
              <a:rPr lang="en-GB" sz="1600" b="1" dirty="0"/>
              <a:t>Threatening</a:t>
            </a:r>
            <a:r>
              <a:rPr lang="en-GB" sz="1600" dirty="0"/>
              <a:t> to Damage a Protected Computer; and </a:t>
            </a:r>
            <a:r>
              <a:rPr lang="en-GB" sz="1600" b="1" dirty="0"/>
              <a:t>Money Laundering. </a:t>
            </a:r>
          </a:p>
          <a:p>
            <a:pPr lvl="1"/>
            <a:r>
              <a:rPr lang="en-GB" sz="1600" b="1" i="0" dirty="0">
                <a:effectLst/>
                <a:highlight>
                  <a:srgbClr val="FFFFFF"/>
                </a:highlight>
                <a:latin typeface="Arial" panose="020B0604020202020204" pitchFamily="34" charset="0"/>
              </a:rPr>
              <a:t>hacking conspiracy </a:t>
            </a:r>
            <a:r>
              <a:rPr lang="en-GB" sz="1600" b="0" i="0" dirty="0">
                <a:effectLst/>
                <a:highlight>
                  <a:srgbClr val="FFFFFF"/>
                </a:highlight>
                <a:latin typeface="Arial" panose="020B0604020202020204" pitchFamily="34" charset="0"/>
              </a:rPr>
              <a:t>intended to deploy </a:t>
            </a:r>
            <a:r>
              <a:rPr lang="en-GB" sz="1600" b="1" i="0" dirty="0">
                <a:effectLst/>
                <a:highlight>
                  <a:srgbClr val="FFFFFF"/>
                </a:highlight>
                <a:latin typeface="Arial" panose="020B0604020202020204" pitchFamily="34" charset="0"/>
              </a:rPr>
              <a:t>destructive malware</a:t>
            </a:r>
            <a:r>
              <a:rPr lang="en-GB" sz="1600" b="0" i="0" dirty="0">
                <a:effectLst/>
                <a:highlight>
                  <a:srgbClr val="FFFFFF"/>
                </a:highlight>
                <a:latin typeface="Arial" panose="020B0604020202020204" pitchFamily="34" charset="0"/>
              </a:rPr>
              <a:t> and take other disruptive actions, for the strategic benefit of Russia, through unauthorized access to victims’ computers</a:t>
            </a:r>
          </a:p>
          <a:p>
            <a:pPr lvl="1"/>
            <a:r>
              <a:rPr lang="en-GB" sz="1600" b="1" i="0" dirty="0">
                <a:effectLst/>
                <a:highlight>
                  <a:srgbClr val="FFFFFF"/>
                </a:highlight>
                <a:latin typeface="Arial" panose="020B0604020202020204" pitchFamily="34" charset="0"/>
              </a:rPr>
              <a:t>romance scam </a:t>
            </a:r>
            <a:r>
              <a:rPr lang="en-GB" sz="1600" b="0" i="0" dirty="0">
                <a:effectLst/>
                <a:highlight>
                  <a:srgbClr val="FFFFFF"/>
                </a:highlight>
                <a:latin typeface="Arial" panose="020B0604020202020204" pitchFamily="34" charset="0"/>
              </a:rPr>
              <a:t>victims were provided to other co-conspirators to be used to receive </a:t>
            </a:r>
            <a:r>
              <a:rPr lang="en-GB" sz="1600" b="1" i="0" dirty="0">
                <a:effectLst/>
                <a:highlight>
                  <a:srgbClr val="FFFFFF"/>
                </a:highlight>
                <a:latin typeface="Arial" panose="020B0604020202020204" pitchFamily="34" charset="0"/>
              </a:rPr>
              <a:t>fraudulent wire transfers </a:t>
            </a:r>
            <a:r>
              <a:rPr lang="en-GB" sz="1600" b="0" i="0" dirty="0">
                <a:effectLst/>
                <a:highlight>
                  <a:srgbClr val="FFFFFF"/>
                </a:highlight>
                <a:latin typeface="Arial" panose="020B0604020202020204" pitchFamily="34" charset="0"/>
              </a:rPr>
              <a:t>from other </a:t>
            </a:r>
            <a:r>
              <a:rPr lang="en-GB" sz="1600" b="1" i="0" dirty="0">
                <a:effectLst/>
                <a:highlight>
                  <a:srgbClr val="FFFFFF"/>
                </a:highlight>
                <a:latin typeface="Arial" panose="020B0604020202020204" pitchFamily="34" charset="0"/>
              </a:rPr>
              <a:t>fraud schemes</a:t>
            </a:r>
            <a:endParaRPr lang="el-GR" sz="1600" b="1" dirty="0"/>
          </a:p>
          <a:p>
            <a:pPr marL="457200" lvl="1" indent="0">
              <a:buNone/>
            </a:pPr>
            <a:endParaRPr lang="en-GB" sz="1800" dirty="0"/>
          </a:p>
          <a:p>
            <a:endParaRPr lang="en-GB" sz="2400" dirty="0"/>
          </a:p>
          <a:p>
            <a:pPr marL="0" indent="0" algn="ctr">
              <a:buNone/>
            </a:pPr>
            <a:endParaRPr lang="en-GB" sz="2800" b="1" dirty="0">
              <a:solidFill>
                <a:srgbClr val="FF0000"/>
              </a:solidFill>
            </a:endParaRPr>
          </a:p>
          <a:p>
            <a:pPr marL="0" indent="0" algn="ctr">
              <a:buNone/>
            </a:pPr>
            <a:endParaRPr lang="en-GB" sz="2800" b="1" dirty="0">
              <a:solidFill>
                <a:srgbClr val="FF0000"/>
              </a:solidFill>
            </a:endParaRPr>
          </a:p>
          <a:p>
            <a:pPr marL="0" indent="0" algn="ctr">
              <a:buNone/>
            </a:pPr>
            <a:endParaRPr lang="en-GB" sz="2800" b="1" dirty="0">
              <a:solidFill>
                <a:srgbClr val="FF0000"/>
              </a:solidFill>
            </a:endParaRPr>
          </a:p>
          <a:p>
            <a:pPr marL="0" indent="0" algn="ctr">
              <a:buNone/>
            </a:pPr>
            <a:endParaRPr lang="en-GB" sz="2800" b="1" dirty="0">
              <a:solidFill>
                <a:srgbClr val="FF0000"/>
              </a:solidFill>
            </a:endParaRPr>
          </a:p>
          <a:p>
            <a:pPr marL="0" indent="0" algn="ctr">
              <a:buNone/>
            </a:pPr>
            <a:endParaRPr lang="en-GB" sz="2800" b="1" dirty="0">
              <a:solidFill>
                <a:srgbClr val="FF0000"/>
              </a:solidFill>
            </a:endParaRPr>
          </a:p>
        </p:txBody>
      </p:sp>
      <p:pic>
        <p:nvPicPr>
          <p:cNvPr id="11" name="Picture 10">
            <a:extLst>
              <a:ext uri="{FF2B5EF4-FFF2-40B4-BE49-F238E27FC236}">
                <a16:creationId xmlns:a16="http://schemas.microsoft.com/office/drawing/2014/main" id="{2A7E8731-9E43-380A-5034-0148E4527A08}"/>
              </a:ext>
            </a:extLst>
          </p:cNvPr>
          <p:cNvPicPr>
            <a:picLocks noChangeAspect="1"/>
          </p:cNvPicPr>
          <p:nvPr/>
        </p:nvPicPr>
        <p:blipFill>
          <a:blip r:embed="rId3"/>
          <a:stretch>
            <a:fillRect/>
          </a:stretch>
        </p:blipFill>
        <p:spPr>
          <a:xfrm>
            <a:off x="6948264" y="2708921"/>
            <a:ext cx="1430129" cy="974716"/>
          </a:xfrm>
          <a:prstGeom prst="rect">
            <a:avLst/>
          </a:prstGeom>
        </p:spPr>
      </p:pic>
      <p:sp>
        <p:nvSpPr>
          <p:cNvPr id="4" name="Rectangle 3">
            <a:extLst>
              <a:ext uri="{FF2B5EF4-FFF2-40B4-BE49-F238E27FC236}">
                <a16:creationId xmlns:a16="http://schemas.microsoft.com/office/drawing/2014/main" id="{D5273AE7-245C-B236-7861-D861D449C259}"/>
              </a:ext>
            </a:extLst>
          </p:cNvPr>
          <p:cNvSpPr/>
          <p:nvPr/>
        </p:nvSpPr>
        <p:spPr bwMode="auto">
          <a:xfrm>
            <a:off x="457200" y="980728"/>
            <a:ext cx="8186766" cy="1296144"/>
          </a:xfrm>
          <a:prstGeom prst="rect">
            <a:avLst/>
          </a:prstGeom>
          <a:solidFill>
            <a:schemeClr val="accent1">
              <a:alpha val="24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37847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7" name="Group 1076">
            <a:extLst>
              <a:ext uri="{FF2B5EF4-FFF2-40B4-BE49-F238E27FC236}">
                <a16:creationId xmlns:a16="http://schemas.microsoft.com/office/drawing/2014/main" id="{4CEA668F-C421-C84A-20A0-E35DB684394E}"/>
              </a:ext>
            </a:extLst>
          </p:cNvPr>
          <p:cNvGrpSpPr/>
          <p:nvPr/>
        </p:nvGrpSpPr>
        <p:grpSpPr>
          <a:xfrm>
            <a:off x="7289623" y="1534649"/>
            <a:ext cx="1757316" cy="3118873"/>
            <a:chOff x="6500486" y="3117880"/>
            <a:chExt cx="2566714" cy="4250776"/>
          </a:xfrm>
        </p:grpSpPr>
        <p:pic>
          <p:nvPicPr>
            <p:cNvPr id="1028" name="Picture 4" descr="Hacker vector concept unknown man ...">
              <a:extLst>
                <a:ext uri="{FF2B5EF4-FFF2-40B4-BE49-F238E27FC236}">
                  <a16:creationId xmlns:a16="http://schemas.microsoft.com/office/drawing/2014/main" id="{9AEAC7C6-F8F0-710E-496E-EC0FA83BC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8173" y="3117880"/>
              <a:ext cx="1474684" cy="1404156"/>
            </a:xfrm>
            <a:prstGeom prst="rect">
              <a:avLst/>
            </a:prstGeom>
            <a:noFill/>
            <a:extLst>
              <a:ext uri="{909E8E84-426E-40DD-AFC4-6F175D3DCCD1}">
                <a14:hiddenFill xmlns:a14="http://schemas.microsoft.com/office/drawing/2010/main">
                  <a:solidFill>
                    <a:srgbClr val="FFFFFF"/>
                  </a:solidFill>
                </a14:hiddenFill>
              </a:ext>
            </a:extLst>
          </p:spPr>
        </p:pic>
        <p:sp>
          <p:nvSpPr>
            <p:cNvPr id="1043" name="TextBox 1042">
              <a:extLst>
                <a:ext uri="{FF2B5EF4-FFF2-40B4-BE49-F238E27FC236}">
                  <a16:creationId xmlns:a16="http://schemas.microsoft.com/office/drawing/2014/main" id="{F2EF9DDC-B827-0B0F-19BE-E5028DF57B83}"/>
                </a:ext>
              </a:extLst>
            </p:cNvPr>
            <p:cNvSpPr txBox="1"/>
            <p:nvPr/>
          </p:nvSpPr>
          <p:spPr>
            <a:xfrm>
              <a:off x="6500486" y="4222594"/>
              <a:ext cx="2566714" cy="3146062"/>
            </a:xfrm>
            <a:prstGeom prst="rect">
              <a:avLst/>
            </a:prstGeom>
            <a:noFill/>
          </p:spPr>
          <p:txBody>
            <a:bodyPr wrap="square" rtlCol="0">
              <a:spAutoFit/>
            </a:bodyPr>
            <a:lstStyle/>
            <a:p>
              <a:pPr algn="ctr"/>
              <a:r>
                <a:rPr lang="en-CY" sz="1600" dirty="0"/>
                <a:t>Hackers/Adversaries/Attackers</a:t>
              </a:r>
            </a:p>
            <a:p>
              <a:pPr algn="ctr"/>
              <a:r>
                <a:rPr lang="en-CY" sz="1600" dirty="0"/>
                <a:t>(</a:t>
              </a:r>
              <a:r>
                <a:rPr lang="en-CY" sz="1600" b="0" dirty="0"/>
                <a:t>APT Adv. Persistent Threads, DDOS, Zero Day Attacks, Ransomware, Extortion)  </a:t>
              </a:r>
            </a:p>
          </p:txBody>
        </p:sp>
      </p:grpSp>
      <p:sp>
        <p:nvSpPr>
          <p:cNvPr id="2" name="Title 1">
            <a:extLst>
              <a:ext uri="{FF2B5EF4-FFF2-40B4-BE49-F238E27FC236}">
                <a16:creationId xmlns:a16="http://schemas.microsoft.com/office/drawing/2014/main" id="{0025F41C-CCB2-5B75-5FD4-C03C049EB36B}"/>
              </a:ext>
            </a:extLst>
          </p:cNvPr>
          <p:cNvSpPr>
            <a:spLocks noGrp="1"/>
          </p:cNvSpPr>
          <p:nvPr>
            <p:ph type="title"/>
          </p:nvPr>
        </p:nvSpPr>
        <p:spPr/>
        <p:txBody>
          <a:bodyPr/>
          <a:lstStyle/>
          <a:p>
            <a:r>
              <a:rPr lang="en-US" dirty="0"/>
              <a:t>Cybersecurity</a:t>
            </a:r>
            <a:endParaRPr lang="en-CY" dirty="0"/>
          </a:p>
        </p:txBody>
      </p:sp>
      <p:sp>
        <p:nvSpPr>
          <p:cNvPr id="3" name="Content Placeholder 2">
            <a:extLst>
              <a:ext uri="{FF2B5EF4-FFF2-40B4-BE49-F238E27FC236}">
                <a16:creationId xmlns:a16="http://schemas.microsoft.com/office/drawing/2014/main" id="{F58C31D4-8739-F9F1-85C0-A96C817B465C}"/>
              </a:ext>
            </a:extLst>
          </p:cNvPr>
          <p:cNvSpPr>
            <a:spLocks noGrp="1"/>
          </p:cNvSpPr>
          <p:nvPr>
            <p:ph idx="1"/>
          </p:nvPr>
        </p:nvSpPr>
        <p:spPr>
          <a:xfrm>
            <a:off x="457200" y="927138"/>
            <a:ext cx="7080580" cy="5172676"/>
          </a:xfrm>
        </p:spPr>
        <p:txBody>
          <a:bodyPr/>
          <a:lstStyle/>
          <a:p>
            <a:r>
              <a:rPr lang="en-GB" sz="2400" b="1" dirty="0">
                <a:solidFill>
                  <a:schemeClr val="accent6"/>
                </a:solidFill>
              </a:rPr>
              <a:t>Cybersecurity</a:t>
            </a:r>
            <a:r>
              <a:rPr lang="en-GB" sz="2400" dirty="0"/>
              <a:t> is the practice of </a:t>
            </a:r>
            <a:r>
              <a:rPr lang="en-GB" sz="2400" b="1" dirty="0"/>
              <a:t>protecting</a:t>
            </a:r>
            <a:r>
              <a:rPr lang="en-GB" sz="2400" dirty="0"/>
              <a:t> </a:t>
            </a:r>
            <a:r>
              <a:rPr lang="en-GB" sz="2400" b="1" dirty="0"/>
              <a:t>systems</a:t>
            </a:r>
            <a:r>
              <a:rPr lang="en-GB" sz="2400" dirty="0"/>
              <a:t>, </a:t>
            </a:r>
            <a:r>
              <a:rPr lang="en-GB" sz="2400" b="1" dirty="0"/>
              <a:t>networks</a:t>
            </a:r>
            <a:r>
              <a:rPr lang="en-GB" sz="2400" dirty="0"/>
              <a:t>, and </a:t>
            </a:r>
            <a:r>
              <a:rPr lang="en-GB" sz="2400" b="1" dirty="0"/>
              <a:t>programs</a:t>
            </a:r>
            <a:r>
              <a:rPr lang="en-GB" sz="2400" dirty="0"/>
              <a:t> from </a:t>
            </a:r>
            <a:r>
              <a:rPr lang="en-GB" sz="2400" b="1" dirty="0"/>
              <a:t>cybercrime </a:t>
            </a:r>
            <a:r>
              <a:rPr lang="en-GB" sz="2400" dirty="0"/>
              <a:t>- </a:t>
            </a:r>
            <a:r>
              <a:rPr lang="en-US" sz="2400" dirty="0"/>
              <a:t>CISCO</a:t>
            </a:r>
            <a:endParaRPr lang="en-GB" sz="2400" dirty="0"/>
          </a:p>
          <a:p>
            <a:pPr marL="457200" lvl="1" indent="0">
              <a:buNone/>
            </a:pPr>
            <a:endParaRPr lang="en-GB" sz="2000" dirty="0"/>
          </a:p>
        </p:txBody>
      </p:sp>
      <p:grpSp>
        <p:nvGrpSpPr>
          <p:cNvPr id="1068" name="Group 1067">
            <a:extLst>
              <a:ext uri="{FF2B5EF4-FFF2-40B4-BE49-F238E27FC236}">
                <a16:creationId xmlns:a16="http://schemas.microsoft.com/office/drawing/2014/main" id="{53C0DFEB-C59B-2357-18AF-5160847CE282}"/>
              </a:ext>
            </a:extLst>
          </p:cNvPr>
          <p:cNvGrpSpPr/>
          <p:nvPr/>
        </p:nvGrpSpPr>
        <p:grpSpPr>
          <a:xfrm>
            <a:off x="2126557" y="4842233"/>
            <a:ext cx="4128844" cy="1217760"/>
            <a:chOff x="2104912" y="5215975"/>
            <a:chExt cx="4128844" cy="1217760"/>
          </a:xfrm>
        </p:grpSpPr>
        <p:pic>
          <p:nvPicPr>
            <p:cNvPr id="1051" name="Picture 1050">
              <a:extLst>
                <a:ext uri="{FF2B5EF4-FFF2-40B4-BE49-F238E27FC236}">
                  <a16:creationId xmlns:a16="http://schemas.microsoft.com/office/drawing/2014/main" id="{11E5EC32-97E7-0556-BF7B-1341CCE93527}"/>
                </a:ext>
              </a:extLst>
            </p:cNvPr>
            <p:cNvPicPr>
              <a:picLocks noChangeAspect="1"/>
            </p:cNvPicPr>
            <p:nvPr/>
          </p:nvPicPr>
          <p:blipFill>
            <a:blip r:embed="rId4"/>
            <a:stretch>
              <a:fillRect/>
            </a:stretch>
          </p:blipFill>
          <p:spPr>
            <a:xfrm>
              <a:off x="2104912" y="5215975"/>
              <a:ext cx="4128844" cy="690436"/>
            </a:xfrm>
            <a:prstGeom prst="rect">
              <a:avLst/>
            </a:prstGeom>
          </p:spPr>
        </p:pic>
        <p:sp>
          <p:nvSpPr>
            <p:cNvPr id="1052" name="TextBox 1051">
              <a:extLst>
                <a:ext uri="{FF2B5EF4-FFF2-40B4-BE49-F238E27FC236}">
                  <a16:creationId xmlns:a16="http://schemas.microsoft.com/office/drawing/2014/main" id="{01EEB961-D75F-3F4E-1A6C-4090EB650B24}"/>
                </a:ext>
              </a:extLst>
            </p:cNvPr>
            <p:cNvSpPr txBox="1"/>
            <p:nvPr/>
          </p:nvSpPr>
          <p:spPr>
            <a:xfrm>
              <a:off x="3150786" y="6095181"/>
              <a:ext cx="1866016" cy="338554"/>
            </a:xfrm>
            <a:prstGeom prst="rect">
              <a:avLst/>
            </a:prstGeom>
            <a:noFill/>
          </p:spPr>
          <p:txBody>
            <a:bodyPr wrap="square" rtlCol="0">
              <a:spAutoFit/>
            </a:bodyPr>
            <a:lstStyle/>
            <a:p>
              <a:r>
                <a:rPr lang="en-CY" sz="1600" b="0" dirty="0">
                  <a:solidFill>
                    <a:schemeClr val="bg2"/>
                  </a:solidFill>
                </a:rPr>
                <a:t>Physical World</a:t>
              </a:r>
            </a:p>
          </p:txBody>
        </p:sp>
      </p:grpSp>
      <p:sp>
        <p:nvSpPr>
          <p:cNvPr id="9" name="Cloud 8">
            <a:extLst>
              <a:ext uri="{FF2B5EF4-FFF2-40B4-BE49-F238E27FC236}">
                <a16:creationId xmlns:a16="http://schemas.microsoft.com/office/drawing/2014/main" id="{2801A51C-7FCB-4752-0224-290184514678}"/>
              </a:ext>
            </a:extLst>
          </p:cNvPr>
          <p:cNvSpPr/>
          <p:nvPr/>
        </p:nvSpPr>
        <p:spPr bwMode="auto">
          <a:xfrm>
            <a:off x="2305749" y="2119792"/>
            <a:ext cx="3949651" cy="2052229"/>
          </a:xfrm>
          <a:prstGeom prst="cloud">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grpSp>
        <p:nvGrpSpPr>
          <p:cNvPr id="1066" name="Group 1065">
            <a:extLst>
              <a:ext uri="{FF2B5EF4-FFF2-40B4-BE49-F238E27FC236}">
                <a16:creationId xmlns:a16="http://schemas.microsoft.com/office/drawing/2014/main" id="{ED4EF14C-FD52-9B8D-8414-B496DAC2243D}"/>
              </a:ext>
            </a:extLst>
          </p:cNvPr>
          <p:cNvGrpSpPr/>
          <p:nvPr/>
        </p:nvGrpSpPr>
        <p:grpSpPr>
          <a:xfrm>
            <a:off x="560269" y="2355222"/>
            <a:ext cx="373376" cy="1512168"/>
            <a:chOff x="699599" y="3224903"/>
            <a:chExt cx="373376" cy="1512168"/>
          </a:xfrm>
        </p:grpSpPr>
        <p:sp>
          <p:nvSpPr>
            <p:cNvPr id="4" name="Smiley Face 3">
              <a:extLst>
                <a:ext uri="{FF2B5EF4-FFF2-40B4-BE49-F238E27FC236}">
                  <a16:creationId xmlns:a16="http://schemas.microsoft.com/office/drawing/2014/main" id="{FFCD8821-A992-757E-0C3D-87A671150ADD}"/>
                </a:ext>
              </a:extLst>
            </p:cNvPr>
            <p:cNvSpPr/>
            <p:nvPr/>
          </p:nvSpPr>
          <p:spPr bwMode="auto">
            <a:xfrm>
              <a:off x="699599" y="3224903"/>
              <a:ext cx="360040" cy="360040"/>
            </a:xfrm>
            <a:prstGeom prst="smileyFac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24" name="Smiley Face 23">
              <a:extLst>
                <a:ext uri="{FF2B5EF4-FFF2-40B4-BE49-F238E27FC236}">
                  <a16:creationId xmlns:a16="http://schemas.microsoft.com/office/drawing/2014/main" id="{BF9C4BAF-928B-B744-B239-D1A5816033CB}"/>
                </a:ext>
              </a:extLst>
            </p:cNvPr>
            <p:cNvSpPr/>
            <p:nvPr/>
          </p:nvSpPr>
          <p:spPr bwMode="auto">
            <a:xfrm>
              <a:off x="712935" y="3794095"/>
              <a:ext cx="360040" cy="360040"/>
            </a:xfrm>
            <a:prstGeom prst="smileyFac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25" name="Smiley Face 24">
              <a:extLst>
                <a:ext uri="{FF2B5EF4-FFF2-40B4-BE49-F238E27FC236}">
                  <a16:creationId xmlns:a16="http://schemas.microsoft.com/office/drawing/2014/main" id="{14140B25-66F6-413F-08C0-8A303C1BD57C}"/>
                </a:ext>
              </a:extLst>
            </p:cNvPr>
            <p:cNvSpPr/>
            <p:nvPr/>
          </p:nvSpPr>
          <p:spPr bwMode="auto">
            <a:xfrm>
              <a:off x="699599" y="4377031"/>
              <a:ext cx="360040" cy="360040"/>
            </a:xfrm>
            <a:prstGeom prst="smileyFac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grpSp>
      <p:grpSp>
        <p:nvGrpSpPr>
          <p:cNvPr id="1062" name="Group 1061">
            <a:extLst>
              <a:ext uri="{FF2B5EF4-FFF2-40B4-BE49-F238E27FC236}">
                <a16:creationId xmlns:a16="http://schemas.microsoft.com/office/drawing/2014/main" id="{278E57E3-8A08-DEE4-ADD1-DB98221E91E3}"/>
              </a:ext>
            </a:extLst>
          </p:cNvPr>
          <p:cNvGrpSpPr/>
          <p:nvPr/>
        </p:nvGrpSpPr>
        <p:grpSpPr>
          <a:xfrm>
            <a:off x="2912312" y="2468440"/>
            <a:ext cx="1260745" cy="1324513"/>
            <a:chOff x="2810021" y="3376397"/>
            <a:chExt cx="1579371" cy="1353615"/>
          </a:xfrm>
        </p:grpSpPr>
        <p:sp>
          <p:nvSpPr>
            <p:cNvPr id="14" name="Rectangle 13">
              <a:extLst>
                <a:ext uri="{FF2B5EF4-FFF2-40B4-BE49-F238E27FC236}">
                  <a16:creationId xmlns:a16="http://schemas.microsoft.com/office/drawing/2014/main" id="{12C13E59-1254-07CF-275C-DDAB800DD71E}"/>
                </a:ext>
              </a:extLst>
            </p:cNvPr>
            <p:cNvSpPr/>
            <p:nvPr/>
          </p:nvSpPr>
          <p:spPr bwMode="auto">
            <a:xfrm>
              <a:off x="3266604" y="3412401"/>
              <a:ext cx="144016"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5" name="Rectangle 14">
              <a:extLst>
                <a:ext uri="{FF2B5EF4-FFF2-40B4-BE49-F238E27FC236}">
                  <a16:creationId xmlns:a16="http://schemas.microsoft.com/office/drawing/2014/main" id="{996C8789-60A1-348D-5B23-E2151C68633E}"/>
                </a:ext>
              </a:extLst>
            </p:cNvPr>
            <p:cNvSpPr/>
            <p:nvPr/>
          </p:nvSpPr>
          <p:spPr bwMode="auto">
            <a:xfrm>
              <a:off x="2840644" y="3549545"/>
              <a:ext cx="144016"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6" name="Rectangle 15">
              <a:extLst>
                <a:ext uri="{FF2B5EF4-FFF2-40B4-BE49-F238E27FC236}">
                  <a16:creationId xmlns:a16="http://schemas.microsoft.com/office/drawing/2014/main" id="{22A0F010-62FF-E6F2-7A63-C02357CFF332}"/>
                </a:ext>
              </a:extLst>
            </p:cNvPr>
            <p:cNvSpPr/>
            <p:nvPr/>
          </p:nvSpPr>
          <p:spPr bwMode="auto">
            <a:xfrm>
              <a:off x="3266604" y="3916457"/>
              <a:ext cx="144016"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7" name="Rectangle 16">
              <a:extLst>
                <a:ext uri="{FF2B5EF4-FFF2-40B4-BE49-F238E27FC236}">
                  <a16:creationId xmlns:a16="http://schemas.microsoft.com/office/drawing/2014/main" id="{6FBCFEB5-C213-3590-7122-C9337508E6C2}"/>
                </a:ext>
              </a:extLst>
            </p:cNvPr>
            <p:cNvSpPr/>
            <p:nvPr/>
          </p:nvSpPr>
          <p:spPr bwMode="auto">
            <a:xfrm>
              <a:off x="3698652" y="4204489"/>
              <a:ext cx="144016"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dirty="0">
                <a:ln>
                  <a:noFill/>
                </a:ln>
                <a:solidFill>
                  <a:schemeClr val="tx2"/>
                </a:solidFill>
                <a:effectLst/>
                <a:latin typeface="Arial" charset="0"/>
              </a:endParaRPr>
            </a:p>
          </p:txBody>
        </p:sp>
        <p:sp>
          <p:nvSpPr>
            <p:cNvPr id="19" name="Rectangle 18">
              <a:extLst>
                <a:ext uri="{FF2B5EF4-FFF2-40B4-BE49-F238E27FC236}">
                  <a16:creationId xmlns:a16="http://schemas.microsoft.com/office/drawing/2014/main" id="{B5520E8E-85B8-8F27-CC32-F75D03F43DAB}"/>
                </a:ext>
              </a:extLst>
            </p:cNvPr>
            <p:cNvSpPr/>
            <p:nvPr/>
          </p:nvSpPr>
          <p:spPr bwMode="auto">
            <a:xfrm>
              <a:off x="3626644" y="3628425"/>
              <a:ext cx="144016"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31" name="Rectangle 30">
              <a:extLst>
                <a:ext uri="{FF2B5EF4-FFF2-40B4-BE49-F238E27FC236}">
                  <a16:creationId xmlns:a16="http://schemas.microsoft.com/office/drawing/2014/main" id="{85480B9B-B310-ADAF-28D8-23718FF971DD}"/>
                </a:ext>
              </a:extLst>
            </p:cNvPr>
            <p:cNvSpPr/>
            <p:nvPr/>
          </p:nvSpPr>
          <p:spPr bwMode="auto">
            <a:xfrm>
              <a:off x="2810021" y="3977232"/>
              <a:ext cx="144016"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32" name="Rectangle 31">
              <a:extLst>
                <a:ext uri="{FF2B5EF4-FFF2-40B4-BE49-F238E27FC236}">
                  <a16:creationId xmlns:a16="http://schemas.microsoft.com/office/drawing/2014/main" id="{E00E70CA-7351-6ED0-F6A6-3922BB6F0904}"/>
                </a:ext>
              </a:extLst>
            </p:cNvPr>
            <p:cNvSpPr/>
            <p:nvPr/>
          </p:nvSpPr>
          <p:spPr bwMode="auto">
            <a:xfrm>
              <a:off x="3993108" y="3376397"/>
              <a:ext cx="144016"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33" name="Rectangle 32">
              <a:extLst>
                <a:ext uri="{FF2B5EF4-FFF2-40B4-BE49-F238E27FC236}">
                  <a16:creationId xmlns:a16="http://schemas.microsoft.com/office/drawing/2014/main" id="{5A65023F-83B8-DCC4-3710-B2EE20EC375B}"/>
                </a:ext>
              </a:extLst>
            </p:cNvPr>
            <p:cNvSpPr/>
            <p:nvPr/>
          </p:nvSpPr>
          <p:spPr bwMode="auto">
            <a:xfrm>
              <a:off x="3993108" y="3952461"/>
              <a:ext cx="144016"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cxnSp>
          <p:nvCxnSpPr>
            <p:cNvPr id="35" name="Straight Connector 34">
              <a:extLst>
                <a:ext uri="{FF2B5EF4-FFF2-40B4-BE49-F238E27FC236}">
                  <a16:creationId xmlns:a16="http://schemas.microsoft.com/office/drawing/2014/main" id="{0035ABD0-0346-4BA4-6AE6-44A78CE9B0D9}"/>
                </a:ext>
              </a:extLst>
            </p:cNvPr>
            <p:cNvCxnSpPr>
              <a:stCxn id="15" idx="3"/>
              <a:endCxn id="14" idx="0"/>
            </p:cNvCxnSpPr>
            <p:nvPr/>
          </p:nvCxnSpPr>
          <p:spPr bwMode="auto">
            <a:xfrm flipV="1">
              <a:off x="2984660" y="3412401"/>
              <a:ext cx="353952" cy="209152"/>
            </a:xfrm>
            <a:prstGeom prst="line">
              <a:avLst/>
            </a:prstGeom>
            <a:noFill/>
            <a:ln w="38100" cap="flat" cmpd="sng" algn="ctr">
              <a:solidFill>
                <a:schemeClr val="tx1"/>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AEB0FBFB-1EBD-BBB0-A1D4-F16E788D83EB}"/>
                </a:ext>
              </a:extLst>
            </p:cNvPr>
            <p:cNvCxnSpPr>
              <a:cxnSpLocks/>
              <a:stCxn id="31" idx="2"/>
              <a:endCxn id="14" idx="3"/>
            </p:cNvCxnSpPr>
            <p:nvPr/>
          </p:nvCxnSpPr>
          <p:spPr bwMode="auto">
            <a:xfrm flipV="1">
              <a:off x="2882029" y="3484409"/>
              <a:ext cx="528591" cy="636839"/>
            </a:xfrm>
            <a:prstGeom prst="line">
              <a:avLst/>
            </a:prstGeom>
            <a:noFill/>
            <a:ln w="38100" cap="flat" cmpd="sng" algn="ctr">
              <a:solidFill>
                <a:schemeClr val="tx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FC843B65-5930-1C15-5FE3-2A45C0B472C1}"/>
                </a:ext>
              </a:extLst>
            </p:cNvPr>
            <p:cNvCxnSpPr>
              <a:cxnSpLocks/>
              <a:stCxn id="14" idx="1"/>
              <a:endCxn id="19" idx="0"/>
            </p:cNvCxnSpPr>
            <p:nvPr/>
          </p:nvCxnSpPr>
          <p:spPr bwMode="auto">
            <a:xfrm>
              <a:off x="3266604" y="3484409"/>
              <a:ext cx="432048" cy="144016"/>
            </a:xfrm>
            <a:prstGeom prst="line">
              <a:avLst/>
            </a:prstGeom>
            <a:noFill/>
            <a:ln w="38100" cap="flat" cmpd="sng" algn="ctr">
              <a:solidFill>
                <a:schemeClr val="tx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7B8E89C2-5937-84C7-7E0D-B040BD68A2A5}"/>
                </a:ext>
              </a:extLst>
            </p:cNvPr>
            <p:cNvCxnSpPr>
              <a:cxnSpLocks/>
              <a:stCxn id="32" idx="1"/>
              <a:endCxn id="19" idx="3"/>
            </p:cNvCxnSpPr>
            <p:nvPr/>
          </p:nvCxnSpPr>
          <p:spPr bwMode="auto">
            <a:xfrm flipH="1">
              <a:off x="3770660" y="3448405"/>
              <a:ext cx="222448" cy="252028"/>
            </a:xfrm>
            <a:prstGeom prst="line">
              <a:avLst/>
            </a:prstGeom>
            <a:noFill/>
            <a:ln w="38100" cap="flat" cmpd="sng" algn="ctr">
              <a:solidFill>
                <a:schemeClr val="tx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D52B1D54-CB1E-4701-14F8-078DF9695B96}"/>
                </a:ext>
              </a:extLst>
            </p:cNvPr>
            <p:cNvCxnSpPr>
              <a:cxnSpLocks/>
              <a:stCxn id="16" idx="2"/>
              <a:endCxn id="19" idx="1"/>
            </p:cNvCxnSpPr>
            <p:nvPr/>
          </p:nvCxnSpPr>
          <p:spPr bwMode="auto">
            <a:xfrm flipV="1">
              <a:off x="3338612" y="3700433"/>
              <a:ext cx="288032" cy="360040"/>
            </a:xfrm>
            <a:prstGeom prst="line">
              <a:avLst/>
            </a:prstGeom>
            <a:noFill/>
            <a:ln w="38100" cap="flat" cmpd="sng" algn="ctr">
              <a:solidFill>
                <a:schemeClr val="tx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8451AF05-1659-F1C1-EEBA-51168C6E86FA}"/>
                </a:ext>
              </a:extLst>
            </p:cNvPr>
            <p:cNvCxnSpPr>
              <a:cxnSpLocks/>
              <a:stCxn id="19" idx="3"/>
              <a:endCxn id="33" idx="2"/>
            </p:cNvCxnSpPr>
            <p:nvPr/>
          </p:nvCxnSpPr>
          <p:spPr bwMode="auto">
            <a:xfrm>
              <a:off x="3770660" y="3700433"/>
              <a:ext cx="294456" cy="396044"/>
            </a:xfrm>
            <a:prstGeom prst="line">
              <a:avLst/>
            </a:prstGeom>
            <a:noFill/>
            <a:ln w="38100" cap="flat" cmpd="sng" algn="ctr">
              <a:solidFill>
                <a:schemeClr val="tx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6A624E38-6E5D-C734-BAAE-AF6C1ADE5D11}"/>
                </a:ext>
              </a:extLst>
            </p:cNvPr>
            <p:cNvCxnSpPr>
              <a:cxnSpLocks/>
              <a:stCxn id="33" idx="1"/>
              <a:endCxn id="17" idx="0"/>
            </p:cNvCxnSpPr>
            <p:nvPr/>
          </p:nvCxnSpPr>
          <p:spPr bwMode="auto">
            <a:xfrm flipH="1">
              <a:off x="3770660" y="4024469"/>
              <a:ext cx="222448" cy="180020"/>
            </a:xfrm>
            <a:prstGeom prst="line">
              <a:avLst/>
            </a:prstGeom>
            <a:noFill/>
            <a:ln w="38100" cap="flat" cmpd="sng" algn="ctr">
              <a:solidFill>
                <a:schemeClr val="tx1"/>
              </a:solidFill>
              <a:prstDash val="solid"/>
              <a:round/>
              <a:headEnd type="none" w="med" len="med"/>
              <a:tailEnd type="none" w="med" len="med"/>
            </a:ln>
            <a:effectLst/>
          </p:spPr>
        </p:cxnSp>
        <p:sp>
          <p:nvSpPr>
            <p:cNvPr id="58" name="TextBox 57">
              <a:extLst>
                <a:ext uri="{FF2B5EF4-FFF2-40B4-BE49-F238E27FC236}">
                  <a16:creationId xmlns:a16="http://schemas.microsoft.com/office/drawing/2014/main" id="{DA320BBF-85A3-CC63-2AD6-66E1141EA28C}"/>
                </a:ext>
              </a:extLst>
            </p:cNvPr>
            <p:cNvSpPr txBox="1"/>
            <p:nvPr/>
          </p:nvSpPr>
          <p:spPr>
            <a:xfrm>
              <a:off x="2920535" y="4384019"/>
              <a:ext cx="1468857" cy="345993"/>
            </a:xfrm>
            <a:prstGeom prst="rect">
              <a:avLst/>
            </a:prstGeom>
            <a:noFill/>
          </p:spPr>
          <p:txBody>
            <a:bodyPr wrap="square" rtlCol="0">
              <a:spAutoFit/>
            </a:bodyPr>
            <a:lstStyle/>
            <a:p>
              <a:r>
                <a:rPr lang="en-CY" sz="1600" dirty="0"/>
                <a:t>Networks</a:t>
              </a:r>
            </a:p>
          </p:txBody>
        </p:sp>
        <p:cxnSp>
          <p:nvCxnSpPr>
            <p:cNvPr id="1032" name="Straight Connector 1031">
              <a:extLst>
                <a:ext uri="{FF2B5EF4-FFF2-40B4-BE49-F238E27FC236}">
                  <a16:creationId xmlns:a16="http://schemas.microsoft.com/office/drawing/2014/main" id="{97DA37EC-C3F0-1801-4D41-EACA21503874}"/>
                </a:ext>
              </a:extLst>
            </p:cNvPr>
            <p:cNvCxnSpPr>
              <a:cxnSpLocks/>
              <a:stCxn id="16" idx="1"/>
              <a:endCxn id="17" idx="0"/>
            </p:cNvCxnSpPr>
            <p:nvPr/>
          </p:nvCxnSpPr>
          <p:spPr bwMode="auto">
            <a:xfrm>
              <a:off x="3266604" y="3988465"/>
              <a:ext cx="504057" cy="216024"/>
            </a:xfrm>
            <a:prstGeom prst="line">
              <a:avLst/>
            </a:prstGeom>
            <a:noFill/>
            <a:ln w="38100" cap="flat" cmpd="sng" algn="ctr">
              <a:solidFill>
                <a:schemeClr val="tx1"/>
              </a:solidFill>
              <a:prstDash val="solid"/>
              <a:round/>
              <a:headEnd type="none" w="med" len="med"/>
              <a:tailEnd type="none" w="med" len="med"/>
            </a:ln>
            <a:effectLst/>
          </p:spPr>
        </p:cxnSp>
        <p:cxnSp>
          <p:nvCxnSpPr>
            <p:cNvPr id="1035" name="Straight Connector 1034">
              <a:extLst>
                <a:ext uri="{FF2B5EF4-FFF2-40B4-BE49-F238E27FC236}">
                  <a16:creationId xmlns:a16="http://schemas.microsoft.com/office/drawing/2014/main" id="{CED573DC-B838-4C08-487E-B5E847C38329}"/>
                </a:ext>
              </a:extLst>
            </p:cNvPr>
            <p:cNvCxnSpPr>
              <a:cxnSpLocks/>
              <a:stCxn id="31" idx="0"/>
              <a:endCxn id="15" idx="0"/>
            </p:cNvCxnSpPr>
            <p:nvPr/>
          </p:nvCxnSpPr>
          <p:spPr bwMode="auto">
            <a:xfrm flipV="1">
              <a:off x="2882029" y="3549545"/>
              <a:ext cx="30623" cy="427687"/>
            </a:xfrm>
            <a:prstGeom prst="line">
              <a:avLst/>
            </a:prstGeom>
            <a:noFill/>
            <a:ln w="38100" cap="flat" cmpd="sng" algn="ctr">
              <a:solidFill>
                <a:schemeClr val="tx1"/>
              </a:solidFill>
              <a:prstDash val="solid"/>
              <a:round/>
              <a:headEnd type="none" w="med" len="med"/>
              <a:tailEnd type="none" w="med" len="med"/>
            </a:ln>
            <a:effectLst/>
          </p:spPr>
        </p:cxnSp>
        <p:cxnSp>
          <p:nvCxnSpPr>
            <p:cNvPr id="1040" name="Straight Connector 1039">
              <a:extLst>
                <a:ext uri="{FF2B5EF4-FFF2-40B4-BE49-F238E27FC236}">
                  <a16:creationId xmlns:a16="http://schemas.microsoft.com/office/drawing/2014/main" id="{DAEA0D65-1709-0626-F96B-E5088E846E7B}"/>
                </a:ext>
              </a:extLst>
            </p:cNvPr>
            <p:cNvCxnSpPr>
              <a:cxnSpLocks/>
              <a:stCxn id="16" idx="1"/>
              <a:endCxn id="31" idx="2"/>
            </p:cNvCxnSpPr>
            <p:nvPr/>
          </p:nvCxnSpPr>
          <p:spPr bwMode="auto">
            <a:xfrm flipH="1">
              <a:off x="2882029" y="3988465"/>
              <a:ext cx="384575" cy="132783"/>
            </a:xfrm>
            <a:prstGeom prst="line">
              <a:avLst/>
            </a:prstGeom>
            <a:noFill/>
            <a:ln w="38100" cap="flat" cmpd="sng" algn="ctr">
              <a:solidFill>
                <a:schemeClr val="tx1"/>
              </a:solidFill>
              <a:prstDash val="solid"/>
              <a:round/>
              <a:headEnd type="none" w="med" len="med"/>
              <a:tailEnd type="none" w="med" len="med"/>
            </a:ln>
            <a:effectLst/>
          </p:spPr>
        </p:cxnSp>
      </p:grpSp>
      <p:sp>
        <p:nvSpPr>
          <p:cNvPr id="1053" name="TextBox 1052">
            <a:extLst>
              <a:ext uri="{FF2B5EF4-FFF2-40B4-BE49-F238E27FC236}">
                <a16:creationId xmlns:a16="http://schemas.microsoft.com/office/drawing/2014/main" id="{8D3E42BE-CDC5-434D-3A98-6742C656370C}"/>
              </a:ext>
            </a:extLst>
          </p:cNvPr>
          <p:cNvSpPr txBox="1"/>
          <p:nvPr/>
        </p:nvSpPr>
        <p:spPr>
          <a:xfrm>
            <a:off x="5595390" y="3734884"/>
            <a:ext cx="1866016" cy="338554"/>
          </a:xfrm>
          <a:prstGeom prst="rect">
            <a:avLst/>
          </a:prstGeom>
          <a:noFill/>
        </p:spPr>
        <p:txBody>
          <a:bodyPr wrap="square" rtlCol="0">
            <a:spAutoFit/>
          </a:bodyPr>
          <a:lstStyle/>
          <a:p>
            <a:r>
              <a:rPr lang="en-CY" sz="1600" b="0" dirty="0">
                <a:solidFill>
                  <a:schemeClr val="bg2"/>
                </a:solidFill>
              </a:rPr>
              <a:t>Digital World</a:t>
            </a:r>
          </a:p>
        </p:txBody>
      </p:sp>
      <p:grpSp>
        <p:nvGrpSpPr>
          <p:cNvPr id="1063" name="Group 1062">
            <a:extLst>
              <a:ext uri="{FF2B5EF4-FFF2-40B4-BE49-F238E27FC236}">
                <a16:creationId xmlns:a16="http://schemas.microsoft.com/office/drawing/2014/main" id="{14997E2D-0C64-E887-064E-B9C3EDA213E9}"/>
              </a:ext>
            </a:extLst>
          </p:cNvPr>
          <p:cNvGrpSpPr/>
          <p:nvPr/>
        </p:nvGrpSpPr>
        <p:grpSpPr>
          <a:xfrm>
            <a:off x="4427984" y="2420888"/>
            <a:ext cx="1612274" cy="1435759"/>
            <a:chOff x="3089013" y="2856313"/>
            <a:chExt cx="1612274" cy="1567613"/>
          </a:xfrm>
        </p:grpSpPr>
        <p:sp>
          <p:nvSpPr>
            <p:cNvPr id="10" name="Rectangle 9">
              <a:extLst>
                <a:ext uri="{FF2B5EF4-FFF2-40B4-BE49-F238E27FC236}">
                  <a16:creationId xmlns:a16="http://schemas.microsoft.com/office/drawing/2014/main" id="{D47E379B-BD15-4037-6779-0F9FB6C78370}"/>
                </a:ext>
              </a:extLst>
            </p:cNvPr>
            <p:cNvSpPr/>
            <p:nvPr/>
          </p:nvSpPr>
          <p:spPr bwMode="auto">
            <a:xfrm>
              <a:off x="3089013" y="2856313"/>
              <a:ext cx="1438641" cy="1236349"/>
            </a:xfrm>
            <a:prstGeom prst="rect">
              <a:avLst/>
            </a:prstGeom>
            <a:solidFill>
              <a:schemeClr val="bg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highlight>
                  <a:srgbClr val="FFFFFF"/>
                </a:highlight>
                <a:latin typeface="Arial" charset="0"/>
              </a:endParaRPr>
            </a:p>
          </p:txBody>
        </p:sp>
        <p:sp>
          <p:nvSpPr>
            <p:cNvPr id="60" name="Can 59">
              <a:extLst>
                <a:ext uri="{FF2B5EF4-FFF2-40B4-BE49-F238E27FC236}">
                  <a16:creationId xmlns:a16="http://schemas.microsoft.com/office/drawing/2014/main" id="{3F433468-58D8-8C7C-48D7-7EA248852106}"/>
                </a:ext>
              </a:extLst>
            </p:cNvPr>
            <p:cNvSpPr/>
            <p:nvPr/>
          </p:nvSpPr>
          <p:spPr bwMode="auto">
            <a:xfrm>
              <a:off x="3305651" y="3504386"/>
              <a:ext cx="522765" cy="504056"/>
            </a:xfrm>
            <a:prstGeom prst="can">
              <a:avLst>
                <a:gd name="adj" fmla="val 31157"/>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highlight>
                  <a:srgbClr val="FFFFFF"/>
                </a:highlight>
                <a:latin typeface="Arial" charset="0"/>
              </a:endParaRPr>
            </a:p>
          </p:txBody>
        </p:sp>
        <p:sp>
          <p:nvSpPr>
            <p:cNvPr id="62" name="Lightning Bolt 61">
              <a:extLst>
                <a:ext uri="{FF2B5EF4-FFF2-40B4-BE49-F238E27FC236}">
                  <a16:creationId xmlns:a16="http://schemas.microsoft.com/office/drawing/2014/main" id="{97A01070-8CC9-E20E-77BC-E7025C8B129D}"/>
                </a:ext>
              </a:extLst>
            </p:cNvPr>
            <p:cNvSpPr/>
            <p:nvPr/>
          </p:nvSpPr>
          <p:spPr bwMode="auto">
            <a:xfrm>
              <a:off x="3295026" y="3137086"/>
              <a:ext cx="363102" cy="252028"/>
            </a:xfrm>
            <a:prstGeom prst="lightningBolt">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highlight>
                  <a:srgbClr val="FFFFFF"/>
                </a:highlight>
                <a:latin typeface="Arial" charset="0"/>
              </a:endParaRPr>
            </a:p>
          </p:txBody>
        </p:sp>
        <p:sp>
          <p:nvSpPr>
            <p:cNvPr id="1029" name="TextBox 1028">
              <a:extLst>
                <a:ext uri="{FF2B5EF4-FFF2-40B4-BE49-F238E27FC236}">
                  <a16:creationId xmlns:a16="http://schemas.microsoft.com/office/drawing/2014/main" id="{D2DB8218-C8EE-9CF2-4B9F-B41171E4E1C7}"/>
                </a:ext>
              </a:extLst>
            </p:cNvPr>
            <p:cNvSpPr txBox="1"/>
            <p:nvPr/>
          </p:nvSpPr>
          <p:spPr>
            <a:xfrm>
              <a:off x="3328150" y="4054281"/>
              <a:ext cx="1095163" cy="369645"/>
            </a:xfrm>
            <a:prstGeom prst="rect">
              <a:avLst/>
            </a:prstGeom>
            <a:noFill/>
          </p:spPr>
          <p:txBody>
            <a:bodyPr wrap="square" rtlCol="0">
              <a:spAutoFit/>
            </a:bodyPr>
            <a:lstStyle/>
            <a:p>
              <a:r>
                <a:rPr lang="en-CY" sz="1600" dirty="0">
                  <a:highlight>
                    <a:srgbClr val="FFFFFF"/>
                  </a:highlight>
                </a:rPr>
                <a:t>Systems</a:t>
              </a:r>
            </a:p>
          </p:txBody>
        </p:sp>
        <p:sp>
          <p:nvSpPr>
            <p:cNvPr id="1060" name="TextBox 1059">
              <a:extLst>
                <a:ext uri="{FF2B5EF4-FFF2-40B4-BE49-F238E27FC236}">
                  <a16:creationId xmlns:a16="http://schemas.microsoft.com/office/drawing/2014/main" id="{EDD57EC2-303E-E49B-07E0-2AABE0604D93}"/>
                </a:ext>
              </a:extLst>
            </p:cNvPr>
            <p:cNvSpPr txBox="1"/>
            <p:nvPr/>
          </p:nvSpPr>
          <p:spPr>
            <a:xfrm>
              <a:off x="3771032" y="3568644"/>
              <a:ext cx="930255" cy="369645"/>
            </a:xfrm>
            <a:prstGeom prst="rect">
              <a:avLst/>
            </a:prstGeom>
            <a:noFill/>
          </p:spPr>
          <p:txBody>
            <a:bodyPr wrap="square" rtlCol="0">
              <a:spAutoFit/>
            </a:bodyPr>
            <a:lstStyle/>
            <a:p>
              <a:r>
                <a:rPr lang="en-CY" sz="1600" b="0" dirty="0">
                  <a:solidFill>
                    <a:schemeClr val="bg2"/>
                  </a:solidFill>
                  <a:highlight>
                    <a:srgbClr val="FFFFFF"/>
                  </a:highlight>
                </a:rPr>
                <a:t>Data</a:t>
              </a:r>
            </a:p>
          </p:txBody>
        </p:sp>
        <p:sp>
          <p:nvSpPr>
            <p:cNvPr id="1061" name="TextBox 1060">
              <a:extLst>
                <a:ext uri="{FF2B5EF4-FFF2-40B4-BE49-F238E27FC236}">
                  <a16:creationId xmlns:a16="http://schemas.microsoft.com/office/drawing/2014/main" id="{1663C68C-7762-1020-C3AD-B134A78B573A}"/>
                </a:ext>
              </a:extLst>
            </p:cNvPr>
            <p:cNvSpPr txBox="1"/>
            <p:nvPr/>
          </p:nvSpPr>
          <p:spPr>
            <a:xfrm>
              <a:off x="3623240" y="3071296"/>
              <a:ext cx="1003584" cy="369645"/>
            </a:xfrm>
            <a:prstGeom prst="rect">
              <a:avLst/>
            </a:prstGeom>
            <a:noFill/>
          </p:spPr>
          <p:txBody>
            <a:bodyPr wrap="square" rtlCol="0">
              <a:spAutoFit/>
            </a:bodyPr>
            <a:lstStyle/>
            <a:p>
              <a:r>
                <a:rPr lang="en-CY" sz="1600" b="0" dirty="0">
                  <a:solidFill>
                    <a:schemeClr val="bg2"/>
                  </a:solidFill>
                  <a:highlight>
                    <a:srgbClr val="FFFFFF"/>
                  </a:highlight>
                </a:rPr>
                <a:t>Program</a:t>
              </a:r>
            </a:p>
          </p:txBody>
        </p:sp>
      </p:grpSp>
      <p:grpSp>
        <p:nvGrpSpPr>
          <p:cNvPr id="6" name="Group 5">
            <a:extLst>
              <a:ext uri="{FF2B5EF4-FFF2-40B4-BE49-F238E27FC236}">
                <a16:creationId xmlns:a16="http://schemas.microsoft.com/office/drawing/2014/main" id="{DAB9700E-079C-88CA-7C29-909FB4389317}"/>
              </a:ext>
            </a:extLst>
          </p:cNvPr>
          <p:cNvGrpSpPr/>
          <p:nvPr/>
        </p:nvGrpSpPr>
        <p:grpSpPr>
          <a:xfrm>
            <a:off x="3087503" y="4176061"/>
            <a:ext cx="2121082" cy="643327"/>
            <a:chOff x="3226833" y="5045742"/>
            <a:chExt cx="2121082" cy="643327"/>
          </a:xfrm>
        </p:grpSpPr>
        <p:sp>
          <p:nvSpPr>
            <p:cNvPr id="1069" name="Down Arrow 1068">
              <a:extLst>
                <a:ext uri="{FF2B5EF4-FFF2-40B4-BE49-F238E27FC236}">
                  <a16:creationId xmlns:a16="http://schemas.microsoft.com/office/drawing/2014/main" id="{A11C1ABA-2F60-710A-4C82-6C10E97E1035}"/>
                </a:ext>
              </a:extLst>
            </p:cNvPr>
            <p:cNvSpPr/>
            <p:nvPr/>
          </p:nvSpPr>
          <p:spPr bwMode="auto">
            <a:xfrm>
              <a:off x="5213457" y="5073771"/>
              <a:ext cx="134458" cy="615298"/>
            </a:xfrm>
            <a:prstGeom prst="downArrow">
              <a:avLst/>
            </a:prstGeom>
            <a:no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070" name="Down Arrow 1069">
              <a:extLst>
                <a:ext uri="{FF2B5EF4-FFF2-40B4-BE49-F238E27FC236}">
                  <a16:creationId xmlns:a16="http://schemas.microsoft.com/office/drawing/2014/main" id="{287E5DB7-582D-EB95-C65B-0FBEBCC6F821}"/>
                </a:ext>
              </a:extLst>
            </p:cNvPr>
            <p:cNvSpPr/>
            <p:nvPr/>
          </p:nvSpPr>
          <p:spPr bwMode="auto">
            <a:xfrm rot="10800000">
              <a:off x="3226833" y="5045742"/>
              <a:ext cx="134458" cy="615298"/>
            </a:xfrm>
            <a:prstGeom prst="downArrow">
              <a:avLst/>
            </a:prstGeom>
            <a:noFill/>
            <a:ln w="38100"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dirty="0">
                <a:ln>
                  <a:noFill/>
                </a:ln>
                <a:solidFill>
                  <a:schemeClr val="tx2"/>
                </a:solidFill>
                <a:effectLst/>
                <a:latin typeface="Arial" charset="0"/>
              </a:endParaRPr>
            </a:p>
          </p:txBody>
        </p:sp>
        <p:sp>
          <p:nvSpPr>
            <p:cNvPr id="1072" name="TextBox 1071">
              <a:extLst>
                <a:ext uri="{FF2B5EF4-FFF2-40B4-BE49-F238E27FC236}">
                  <a16:creationId xmlns:a16="http://schemas.microsoft.com/office/drawing/2014/main" id="{A0CBCCDB-4C6E-53F5-53BF-FA1F7506C174}"/>
                </a:ext>
              </a:extLst>
            </p:cNvPr>
            <p:cNvSpPr txBox="1"/>
            <p:nvPr/>
          </p:nvSpPr>
          <p:spPr>
            <a:xfrm>
              <a:off x="3464879" y="5193306"/>
              <a:ext cx="1841838" cy="338554"/>
            </a:xfrm>
            <a:prstGeom prst="rect">
              <a:avLst/>
            </a:prstGeom>
            <a:noFill/>
          </p:spPr>
          <p:txBody>
            <a:bodyPr wrap="square" rtlCol="0">
              <a:spAutoFit/>
            </a:bodyPr>
            <a:lstStyle/>
            <a:p>
              <a:r>
                <a:rPr lang="en-CY" sz="1600" b="0" dirty="0">
                  <a:solidFill>
                    <a:schemeClr val="bg2"/>
                  </a:solidFill>
                </a:rPr>
                <a:t>Internet of Things</a:t>
              </a:r>
            </a:p>
          </p:txBody>
        </p:sp>
      </p:grpSp>
      <p:sp>
        <p:nvSpPr>
          <p:cNvPr id="1075" name="TextBox 1074">
            <a:extLst>
              <a:ext uri="{FF2B5EF4-FFF2-40B4-BE49-F238E27FC236}">
                <a16:creationId xmlns:a16="http://schemas.microsoft.com/office/drawing/2014/main" id="{CA84CAE3-7867-A30B-6529-1C5AC95DCB35}"/>
              </a:ext>
            </a:extLst>
          </p:cNvPr>
          <p:cNvSpPr txBox="1"/>
          <p:nvPr/>
        </p:nvSpPr>
        <p:spPr>
          <a:xfrm>
            <a:off x="213628" y="3946124"/>
            <a:ext cx="1003584" cy="338554"/>
          </a:xfrm>
          <a:prstGeom prst="rect">
            <a:avLst/>
          </a:prstGeom>
          <a:noFill/>
        </p:spPr>
        <p:txBody>
          <a:bodyPr wrap="square" rtlCol="0">
            <a:spAutoFit/>
          </a:bodyPr>
          <a:lstStyle/>
          <a:p>
            <a:pPr algn="ctr"/>
            <a:r>
              <a:rPr lang="en-CY" sz="1600" dirty="0"/>
              <a:t>Users</a:t>
            </a:r>
          </a:p>
        </p:txBody>
      </p:sp>
      <p:sp>
        <p:nvSpPr>
          <p:cNvPr id="1076" name="TextBox 1075">
            <a:extLst>
              <a:ext uri="{FF2B5EF4-FFF2-40B4-BE49-F238E27FC236}">
                <a16:creationId xmlns:a16="http://schemas.microsoft.com/office/drawing/2014/main" id="{B349FF7A-E66D-0851-8810-EBC56825F830}"/>
              </a:ext>
            </a:extLst>
          </p:cNvPr>
          <p:cNvSpPr txBox="1"/>
          <p:nvPr/>
        </p:nvSpPr>
        <p:spPr>
          <a:xfrm>
            <a:off x="6074474" y="2474188"/>
            <a:ext cx="1340180" cy="338554"/>
          </a:xfrm>
          <a:prstGeom prst="rect">
            <a:avLst/>
          </a:prstGeom>
          <a:noFill/>
        </p:spPr>
        <p:txBody>
          <a:bodyPr wrap="square" rtlCol="0">
            <a:spAutoFit/>
          </a:bodyPr>
          <a:lstStyle/>
          <a:p>
            <a:pPr algn="ctr"/>
            <a:r>
              <a:rPr lang="en-CY" sz="1600" b="0" dirty="0"/>
              <a:t>Cybercrime</a:t>
            </a:r>
          </a:p>
        </p:txBody>
      </p:sp>
      <p:sp>
        <p:nvSpPr>
          <p:cNvPr id="1078" name="Down Arrow 1077">
            <a:extLst>
              <a:ext uri="{FF2B5EF4-FFF2-40B4-BE49-F238E27FC236}">
                <a16:creationId xmlns:a16="http://schemas.microsoft.com/office/drawing/2014/main" id="{D7B6F9A8-A41A-F8DA-6195-7FD9D723CA6E}"/>
              </a:ext>
            </a:extLst>
          </p:cNvPr>
          <p:cNvSpPr/>
          <p:nvPr/>
        </p:nvSpPr>
        <p:spPr bwMode="auto">
          <a:xfrm rot="5400000">
            <a:off x="6689944" y="2561034"/>
            <a:ext cx="168621" cy="980852"/>
          </a:xfrm>
          <a:prstGeom prst="downArrow">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dirty="0">
              <a:ln>
                <a:noFill/>
              </a:ln>
              <a:solidFill>
                <a:schemeClr val="tx2"/>
              </a:solidFill>
              <a:effectLst/>
              <a:latin typeface="Arial" charset="0"/>
            </a:endParaRPr>
          </a:p>
        </p:txBody>
      </p:sp>
      <p:sp>
        <p:nvSpPr>
          <p:cNvPr id="1080" name="TextBox 1079">
            <a:extLst>
              <a:ext uri="{FF2B5EF4-FFF2-40B4-BE49-F238E27FC236}">
                <a16:creationId xmlns:a16="http://schemas.microsoft.com/office/drawing/2014/main" id="{7C117ED4-3449-6E2A-A388-2E5F5B7B864F}"/>
              </a:ext>
            </a:extLst>
          </p:cNvPr>
          <p:cNvSpPr txBox="1"/>
          <p:nvPr/>
        </p:nvSpPr>
        <p:spPr>
          <a:xfrm flipH="1">
            <a:off x="1027677" y="2827203"/>
            <a:ext cx="676637" cy="338554"/>
          </a:xfrm>
          <a:prstGeom prst="rect">
            <a:avLst/>
          </a:prstGeom>
          <a:noFill/>
        </p:spPr>
        <p:txBody>
          <a:bodyPr wrap="square" rtlCol="0">
            <a:spAutoFit/>
          </a:bodyPr>
          <a:lstStyle/>
          <a:p>
            <a:pPr algn="ctr"/>
            <a:r>
              <a:rPr lang="en-CY" sz="1600" b="0" dirty="0"/>
              <a:t>Use</a:t>
            </a:r>
          </a:p>
        </p:txBody>
      </p:sp>
      <p:sp>
        <p:nvSpPr>
          <p:cNvPr id="1081" name="Down Arrow 1080">
            <a:extLst>
              <a:ext uri="{FF2B5EF4-FFF2-40B4-BE49-F238E27FC236}">
                <a16:creationId xmlns:a16="http://schemas.microsoft.com/office/drawing/2014/main" id="{531E0132-4A1C-ACFC-BEFC-9ADB5ABE5400}"/>
              </a:ext>
            </a:extLst>
          </p:cNvPr>
          <p:cNvSpPr/>
          <p:nvPr/>
        </p:nvSpPr>
        <p:spPr bwMode="auto">
          <a:xfrm rot="5400000" flipV="1">
            <a:off x="1266263" y="2822851"/>
            <a:ext cx="216730" cy="768606"/>
          </a:xfrm>
          <a:prstGeom prst="downArrow">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dirty="0">
              <a:ln>
                <a:noFill/>
              </a:ln>
              <a:solidFill>
                <a:schemeClr val="tx2"/>
              </a:solidFill>
              <a:effectLst/>
              <a:latin typeface="Arial" charset="0"/>
            </a:endParaRPr>
          </a:p>
        </p:txBody>
      </p:sp>
      <p:sp>
        <p:nvSpPr>
          <p:cNvPr id="1085" name="TextBox 1084">
            <a:extLst>
              <a:ext uri="{FF2B5EF4-FFF2-40B4-BE49-F238E27FC236}">
                <a16:creationId xmlns:a16="http://schemas.microsoft.com/office/drawing/2014/main" id="{1CA8DB6C-09E6-8444-D4D2-768874908075}"/>
              </a:ext>
            </a:extLst>
          </p:cNvPr>
          <p:cNvSpPr txBox="1"/>
          <p:nvPr/>
        </p:nvSpPr>
        <p:spPr>
          <a:xfrm>
            <a:off x="4729001" y="2712186"/>
            <a:ext cx="1046049" cy="646331"/>
          </a:xfrm>
          <a:prstGeom prst="rect">
            <a:avLst/>
          </a:prstGeom>
          <a:noFill/>
        </p:spPr>
        <p:txBody>
          <a:bodyPr wrap="square" rtlCol="0">
            <a:spAutoFit/>
          </a:bodyPr>
          <a:lstStyle/>
          <a:p>
            <a:r>
              <a:rPr lang="en-CY" dirty="0">
                <a:solidFill>
                  <a:srgbClr val="FF0000"/>
                </a:solidFill>
              </a:rPr>
              <a:t>X</a:t>
            </a:r>
          </a:p>
        </p:txBody>
      </p:sp>
      <p:sp>
        <p:nvSpPr>
          <p:cNvPr id="1086" name="TextBox 1085">
            <a:extLst>
              <a:ext uri="{FF2B5EF4-FFF2-40B4-BE49-F238E27FC236}">
                <a16:creationId xmlns:a16="http://schemas.microsoft.com/office/drawing/2014/main" id="{E3789C50-0493-832F-2162-4FB49403B686}"/>
              </a:ext>
            </a:extLst>
          </p:cNvPr>
          <p:cNvSpPr txBox="1"/>
          <p:nvPr/>
        </p:nvSpPr>
        <p:spPr>
          <a:xfrm>
            <a:off x="3192990" y="5061373"/>
            <a:ext cx="1046049" cy="646331"/>
          </a:xfrm>
          <a:prstGeom prst="rect">
            <a:avLst/>
          </a:prstGeom>
          <a:noFill/>
        </p:spPr>
        <p:txBody>
          <a:bodyPr wrap="square" rtlCol="0">
            <a:spAutoFit/>
          </a:bodyPr>
          <a:lstStyle/>
          <a:p>
            <a:r>
              <a:rPr lang="en-CY" dirty="0">
                <a:solidFill>
                  <a:srgbClr val="FF0000"/>
                </a:solidFill>
              </a:rPr>
              <a:t>X</a:t>
            </a:r>
          </a:p>
        </p:txBody>
      </p:sp>
      <p:sp>
        <p:nvSpPr>
          <p:cNvPr id="1087" name="TextBox 1086">
            <a:extLst>
              <a:ext uri="{FF2B5EF4-FFF2-40B4-BE49-F238E27FC236}">
                <a16:creationId xmlns:a16="http://schemas.microsoft.com/office/drawing/2014/main" id="{B721A6ED-1173-14DE-C126-76261F2873BC}"/>
              </a:ext>
            </a:extLst>
          </p:cNvPr>
          <p:cNvSpPr txBox="1"/>
          <p:nvPr/>
        </p:nvSpPr>
        <p:spPr>
          <a:xfrm>
            <a:off x="1136944" y="2745548"/>
            <a:ext cx="1046049" cy="646331"/>
          </a:xfrm>
          <a:prstGeom prst="rect">
            <a:avLst/>
          </a:prstGeom>
          <a:noFill/>
        </p:spPr>
        <p:txBody>
          <a:bodyPr wrap="square" rtlCol="0">
            <a:spAutoFit/>
          </a:bodyPr>
          <a:lstStyle/>
          <a:p>
            <a:r>
              <a:rPr lang="en-CY" dirty="0">
                <a:solidFill>
                  <a:srgbClr val="FF0000"/>
                </a:solidFill>
              </a:rPr>
              <a:t>X</a:t>
            </a:r>
          </a:p>
        </p:txBody>
      </p:sp>
      <p:sp>
        <p:nvSpPr>
          <p:cNvPr id="1089" name="TextBox 1088">
            <a:extLst>
              <a:ext uri="{FF2B5EF4-FFF2-40B4-BE49-F238E27FC236}">
                <a16:creationId xmlns:a16="http://schemas.microsoft.com/office/drawing/2014/main" id="{4DF12A25-184C-A986-0103-BF30DC8A90C4}"/>
              </a:ext>
            </a:extLst>
          </p:cNvPr>
          <p:cNvSpPr txBox="1"/>
          <p:nvPr/>
        </p:nvSpPr>
        <p:spPr>
          <a:xfrm>
            <a:off x="3457026" y="2460323"/>
            <a:ext cx="1046049" cy="646331"/>
          </a:xfrm>
          <a:prstGeom prst="rect">
            <a:avLst/>
          </a:prstGeom>
          <a:noFill/>
        </p:spPr>
        <p:txBody>
          <a:bodyPr wrap="square" rtlCol="0">
            <a:spAutoFit/>
          </a:bodyPr>
          <a:lstStyle/>
          <a:p>
            <a:r>
              <a:rPr lang="en-CY" dirty="0">
                <a:solidFill>
                  <a:srgbClr val="FF0000"/>
                </a:solidFill>
              </a:rPr>
              <a:t>X</a:t>
            </a:r>
          </a:p>
        </p:txBody>
      </p:sp>
      <p:sp>
        <p:nvSpPr>
          <p:cNvPr id="5" name="TextBox 4">
            <a:extLst>
              <a:ext uri="{FF2B5EF4-FFF2-40B4-BE49-F238E27FC236}">
                <a16:creationId xmlns:a16="http://schemas.microsoft.com/office/drawing/2014/main" id="{F2EC0121-3A6F-9383-53DB-E9F9A4A57741}"/>
              </a:ext>
            </a:extLst>
          </p:cNvPr>
          <p:cNvSpPr txBox="1"/>
          <p:nvPr/>
        </p:nvSpPr>
        <p:spPr>
          <a:xfrm>
            <a:off x="7632764" y="5591832"/>
            <a:ext cx="1270974" cy="830997"/>
          </a:xfrm>
          <a:prstGeom prst="rect">
            <a:avLst/>
          </a:prstGeom>
          <a:noFill/>
        </p:spPr>
        <p:txBody>
          <a:bodyPr wrap="square" rtlCol="0">
            <a:spAutoFit/>
          </a:bodyPr>
          <a:lstStyle/>
          <a:p>
            <a:pPr algn="ctr"/>
            <a:r>
              <a:rPr lang="en-CY" sz="1600" b="0" dirty="0"/>
              <a:t>Fraudsters, Scammers,Thiefs, …</a:t>
            </a:r>
          </a:p>
        </p:txBody>
      </p:sp>
      <p:pic>
        <p:nvPicPr>
          <p:cNvPr id="1026" name="Picture 2" descr="Criminal Hacker, Concept of Fraud ...">
            <a:extLst>
              <a:ext uri="{FF2B5EF4-FFF2-40B4-BE49-F238E27FC236}">
                <a16:creationId xmlns:a16="http://schemas.microsoft.com/office/drawing/2014/main" id="{2D85A291-ECDC-FEF3-2A61-463AE08E57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5206" y="4829279"/>
            <a:ext cx="740435" cy="791617"/>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Cell Tower with solid fill">
            <a:extLst>
              <a:ext uri="{FF2B5EF4-FFF2-40B4-BE49-F238E27FC236}">
                <a16:creationId xmlns:a16="http://schemas.microsoft.com/office/drawing/2014/main" id="{7D004417-F626-327B-85F2-94168CB41B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74711" y="2564904"/>
            <a:ext cx="473188" cy="473188"/>
          </a:xfrm>
          <a:prstGeom prst="rect">
            <a:avLst/>
          </a:prstGeom>
        </p:spPr>
      </p:pic>
      <p:pic>
        <p:nvPicPr>
          <p:cNvPr id="12" name="Graphic 11" descr="Smart Phone with solid fill">
            <a:extLst>
              <a:ext uri="{FF2B5EF4-FFF2-40B4-BE49-F238E27FC236}">
                <a16:creationId xmlns:a16="http://schemas.microsoft.com/office/drawing/2014/main" id="{35F38600-CC6B-F6D4-297F-35B287737B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7841" y="3368371"/>
            <a:ext cx="412599" cy="433046"/>
          </a:xfrm>
          <a:prstGeom prst="rect">
            <a:avLst/>
          </a:prstGeom>
        </p:spPr>
      </p:pic>
      <p:pic>
        <p:nvPicPr>
          <p:cNvPr id="18" name="Graphic 17" descr="Internet outline">
            <a:extLst>
              <a:ext uri="{FF2B5EF4-FFF2-40B4-BE49-F238E27FC236}">
                <a16:creationId xmlns:a16="http://schemas.microsoft.com/office/drawing/2014/main" id="{2FEE965E-52F9-1921-F6F4-08AF3A26C27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1704" y="2254790"/>
            <a:ext cx="600009" cy="600009"/>
          </a:xfrm>
          <a:prstGeom prst="rect">
            <a:avLst/>
          </a:prstGeom>
        </p:spPr>
      </p:pic>
      <p:pic>
        <p:nvPicPr>
          <p:cNvPr id="21" name="Graphic 20" descr="Wireless router outline">
            <a:extLst>
              <a:ext uri="{FF2B5EF4-FFF2-40B4-BE49-F238E27FC236}">
                <a16:creationId xmlns:a16="http://schemas.microsoft.com/office/drawing/2014/main" id="{20C31F19-D0E2-41AA-0575-3B78A5114D0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91680" y="3449218"/>
            <a:ext cx="553576" cy="553576"/>
          </a:xfrm>
          <a:prstGeom prst="rect">
            <a:avLst/>
          </a:prstGeom>
        </p:spPr>
      </p:pic>
      <p:pic>
        <p:nvPicPr>
          <p:cNvPr id="23" name="Graphic 22" descr="Server with solid fill">
            <a:extLst>
              <a:ext uri="{FF2B5EF4-FFF2-40B4-BE49-F238E27FC236}">
                <a16:creationId xmlns:a16="http://schemas.microsoft.com/office/drawing/2014/main" id="{8850688D-4D5D-6AE2-F3A8-35B4A3B487C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785712" y="3033465"/>
            <a:ext cx="435350" cy="435350"/>
          </a:xfrm>
          <a:prstGeom prst="rect">
            <a:avLst/>
          </a:prstGeom>
        </p:spPr>
      </p:pic>
      <p:sp>
        <p:nvSpPr>
          <p:cNvPr id="27" name="TextBox 26">
            <a:extLst>
              <a:ext uri="{FF2B5EF4-FFF2-40B4-BE49-F238E27FC236}">
                <a16:creationId xmlns:a16="http://schemas.microsoft.com/office/drawing/2014/main" id="{B390631F-D1D7-D240-F080-10B42B49DD43}"/>
              </a:ext>
            </a:extLst>
          </p:cNvPr>
          <p:cNvSpPr txBox="1"/>
          <p:nvPr/>
        </p:nvSpPr>
        <p:spPr>
          <a:xfrm>
            <a:off x="1904603" y="2992353"/>
            <a:ext cx="588812" cy="646331"/>
          </a:xfrm>
          <a:prstGeom prst="rect">
            <a:avLst/>
          </a:prstGeom>
          <a:noFill/>
        </p:spPr>
        <p:txBody>
          <a:bodyPr wrap="square" rtlCol="0">
            <a:spAutoFit/>
          </a:bodyPr>
          <a:lstStyle/>
          <a:p>
            <a:r>
              <a:rPr lang="en-CY" dirty="0">
                <a:solidFill>
                  <a:srgbClr val="FF0000"/>
                </a:solidFill>
              </a:rPr>
              <a:t>X</a:t>
            </a:r>
          </a:p>
        </p:txBody>
      </p:sp>
      <p:sp>
        <p:nvSpPr>
          <p:cNvPr id="29" name="Rectangle 28">
            <a:extLst>
              <a:ext uri="{FF2B5EF4-FFF2-40B4-BE49-F238E27FC236}">
                <a16:creationId xmlns:a16="http://schemas.microsoft.com/office/drawing/2014/main" id="{B62A04A9-A1E1-6A1F-0824-5A0082031E78}"/>
              </a:ext>
            </a:extLst>
          </p:cNvPr>
          <p:cNvSpPr/>
          <p:nvPr/>
        </p:nvSpPr>
        <p:spPr bwMode="auto">
          <a:xfrm>
            <a:off x="457200" y="980728"/>
            <a:ext cx="8186766" cy="740725"/>
          </a:xfrm>
          <a:prstGeom prst="rect">
            <a:avLst/>
          </a:prstGeom>
          <a:solidFill>
            <a:schemeClr val="accent1">
              <a:alpha val="24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207919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085"/>
                                        </p:tgtEl>
                                      </p:cBhvr>
                                    </p:animEffect>
                                    <p:set>
                                      <p:cBhvr>
                                        <p:cTn id="15" dur="1" fill="hold">
                                          <p:stCondLst>
                                            <p:cond delay="499"/>
                                          </p:stCondLst>
                                        </p:cTn>
                                        <p:tgtEl>
                                          <p:spTgt spid="1085"/>
                                        </p:tgtEl>
                                        <p:attrNameLst>
                                          <p:attrName>style.visibility</p:attrName>
                                        </p:attrNameLst>
                                      </p:cBhvr>
                                      <p:to>
                                        <p:strVal val="hidden"/>
                                      </p:to>
                                    </p:set>
                                  </p:childTnLst>
                                </p:cTn>
                              </p:par>
                              <p:par>
                                <p:cTn id="16" presetID="1" presetClass="entr" presetSubtype="0" fill="hold" grpId="2" nodeType="withEffect">
                                  <p:stCondLst>
                                    <p:cond delay="0"/>
                                  </p:stCondLst>
                                  <p:childTnLst>
                                    <p:set>
                                      <p:cBhvr>
                                        <p:cTn id="17" dur="1" fill="hold">
                                          <p:stCondLst>
                                            <p:cond delay="0"/>
                                          </p:stCondLst>
                                        </p:cTn>
                                        <p:tgtEl>
                                          <p:spTgt spid="108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3" nodeType="clickEffect">
                                  <p:stCondLst>
                                    <p:cond delay="0"/>
                                  </p:stCondLst>
                                  <p:childTnLst>
                                    <p:animEffect transition="out" filter="blinds(horizontal)">
                                      <p:cBhvr>
                                        <p:cTn id="21" dur="500"/>
                                        <p:tgtEl>
                                          <p:spTgt spid="1089"/>
                                        </p:tgtEl>
                                      </p:cBhvr>
                                    </p:animEffect>
                                    <p:set>
                                      <p:cBhvr>
                                        <p:cTn id="22" dur="1" fill="hold">
                                          <p:stCondLst>
                                            <p:cond delay="499"/>
                                          </p:stCondLst>
                                        </p:cTn>
                                        <p:tgtEl>
                                          <p:spTgt spid="108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08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transition="out" filter="blinds(horizontal)">
                                      <p:cBhvr>
                                        <p:cTn id="28" dur="500"/>
                                        <p:tgtEl>
                                          <p:spTgt spid="1086"/>
                                        </p:tgtEl>
                                      </p:cBhvr>
                                    </p:animEffect>
                                    <p:set>
                                      <p:cBhvr>
                                        <p:cTn id="29" dur="1" fill="hold">
                                          <p:stCondLst>
                                            <p:cond delay="499"/>
                                          </p:stCondLst>
                                        </p:cTn>
                                        <p:tgtEl>
                                          <p:spTgt spid="1086"/>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108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grpId="1" nodeType="clickEffect">
                                  <p:stCondLst>
                                    <p:cond delay="0"/>
                                  </p:stCondLst>
                                  <p:childTnLst>
                                    <p:animEffect transition="out" filter="blinds(horizontal)">
                                      <p:cBhvr>
                                        <p:cTn id="35" dur="500"/>
                                        <p:tgtEl>
                                          <p:spTgt spid="1089"/>
                                        </p:tgtEl>
                                      </p:cBhvr>
                                    </p:animEffect>
                                    <p:set>
                                      <p:cBhvr>
                                        <p:cTn id="36" dur="1" fill="hold">
                                          <p:stCondLst>
                                            <p:cond delay="499"/>
                                          </p:stCondLst>
                                        </p:cTn>
                                        <p:tgtEl>
                                          <p:spTgt spid="1089"/>
                                        </p:tgtEl>
                                        <p:attrNameLst>
                                          <p:attrName>style.visibility</p:attrName>
                                        </p:attrNameLst>
                                      </p:cBhvr>
                                      <p:to>
                                        <p:strVal val="hidden"/>
                                      </p:to>
                                    </p:set>
                                  </p:childTnLst>
                                </p:cTn>
                              </p:par>
                              <p:par>
                                <p:cTn id="37" presetID="3" presetClass="exit" presetSubtype="10" fill="hold" grpId="1" nodeType="withEffect">
                                  <p:stCondLst>
                                    <p:cond delay="0"/>
                                  </p:stCondLst>
                                  <p:childTnLst>
                                    <p:animEffect transition="out" filter="blinds(horizontal)">
                                      <p:cBhvr>
                                        <p:cTn id="38" dur="500"/>
                                        <p:tgtEl>
                                          <p:spTgt spid="1087"/>
                                        </p:tgtEl>
                                      </p:cBhvr>
                                    </p:animEffect>
                                    <p:set>
                                      <p:cBhvr>
                                        <p:cTn id="39" dur="1" fill="hold">
                                          <p:stCondLst>
                                            <p:cond delay="499"/>
                                          </p:stCondLst>
                                        </p:cTn>
                                        <p:tgtEl>
                                          <p:spTgt spid="1087"/>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 grpId="0"/>
      <p:bldP spid="1085" grpId="1"/>
      <p:bldP spid="1086" grpId="0"/>
      <p:bldP spid="1086" grpId="1"/>
      <p:bldP spid="1087" grpId="0"/>
      <p:bldP spid="1087" grpId="1"/>
      <p:bldP spid="1089" grpId="1"/>
      <p:bldP spid="1089" grpId="2"/>
      <p:bldP spid="1089" grpId="3"/>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9" name="Group 7168">
            <a:extLst>
              <a:ext uri="{FF2B5EF4-FFF2-40B4-BE49-F238E27FC236}">
                <a16:creationId xmlns:a16="http://schemas.microsoft.com/office/drawing/2014/main" id="{EE1E5D17-4432-D2D2-944D-12D3D398D7E9}"/>
              </a:ext>
            </a:extLst>
          </p:cNvPr>
          <p:cNvGrpSpPr/>
          <p:nvPr/>
        </p:nvGrpSpPr>
        <p:grpSpPr>
          <a:xfrm>
            <a:off x="7077994" y="1617590"/>
            <a:ext cx="1474684" cy="1064469"/>
            <a:chOff x="7327077" y="3133663"/>
            <a:chExt cx="1474684" cy="1672988"/>
          </a:xfrm>
        </p:grpSpPr>
        <p:pic>
          <p:nvPicPr>
            <p:cNvPr id="7171" name="Picture 4" descr="Hacker vector concept unknown man ...">
              <a:extLst>
                <a:ext uri="{FF2B5EF4-FFF2-40B4-BE49-F238E27FC236}">
                  <a16:creationId xmlns:a16="http://schemas.microsoft.com/office/drawing/2014/main" id="{357569F1-E133-5A9A-3738-839BE339E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7077" y="3133663"/>
              <a:ext cx="1474684" cy="1404156"/>
            </a:xfrm>
            <a:prstGeom prst="rect">
              <a:avLst/>
            </a:prstGeom>
            <a:noFill/>
            <a:extLst>
              <a:ext uri="{909E8E84-426E-40DD-AFC4-6F175D3DCCD1}">
                <a14:hiddenFill xmlns:a14="http://schemas.microsoft.com/office/drawing/2010/main">
                  <a:solidFill>
                    <a:srgbClr val="FFFFFF"/>
                  </a:solidFill>
                </a14:hiddenFill>
              </a:ext>
            </a:extLst>
          </p:spPr>
        </p:pic>
        <p:sp>
          <p:nvSpPr>
            <p:cNvPr id="7173" name="TextBox 7172">
              <a:extLst>
                <a:ext uri="{FF2B5EF4-FFF2-40B4-BE49-F238E27FC236}">
                  <a16:creationId xmlns:a16="http://schemas.microsoft.com/office/drawing/2014/main" id="{0B31879A-EEFE-FA69-D989-ABE69A26BBB4}"/>
                </a:ext>
              </a:extLst>
            </p:cNvPr>
            <p:cNvSpPr txBox="1"/>
            <p:nvPr/>
          </p:nvSpPr>
          <p:spPr>
            <a:xfrm>
              <a:off x="7591812" y="4274558"/>
              <a:ext cx="1003584" cy="532093"/>
            </a:xfrm>
            <a:prstGeom prst="rect">
              <a:avLst/>
            </a:prstGeom>
            <a:noFill/>
          </p:spPr>
          <p:txBody>
            <a:bodyPr wrap="square" rtlCol="0">
              <a:spAutoFit/>
            </a:bodyPr>
            <a:lstStyle/>
            <a:p>
              <a:pPr algn="ctr"/>
              <a:r>
                <a:rPr lang="en-CY" sz="1600" b="0" dirty="0">
                  <a:solidFill>
                    <a:schemeClr val="tx1"/>
                  </a:solidFill>
                </a:rPr>
                <a:t>Attacker</a:t>
              </a:r>
            </a:p>
          </p:txBody>
        </p:sp>
      </p:grpSp>
      <p:sp>
        <p:nvSpPr>
          <p:cNvPr id="2" name="Title 1">
            <a:extLst>
              <a:ext uri="{FF2B5EF4-FFF2-40B4-BE49-F238E27FC236}">
                <a16:creationId xmlns:a16="http://schemas.microsoft.com/office/drawing/2014/main" id="{02D90D16-8EAF-E171-D17A-45BF77B862E2}"/>
              </a:ext>
            </a:extLst>
          </p:cNvPr>
          <p:cNvSpPr>
            <a:spLocks noGrp="1"/>
          </p:cNvSpPr>
          <p:nvPr>
            <p:ph type="title"/>
          </p:nvPr>
        </p:nvSpPr>
        <p:spPr>
          <a:xfrm>
            <a:off x="457200" y="274638"/>
            <a:ext cx="8550024" cy="633412"/>
          </a:xfrm>
        </p:spPr>
        <p:txBody>
          <a:bodyPr/>
          <a:lstStyle/>
          <a:p>
            <a:r>
              <a:rPr lang="en-CY" dirty="0"/>
              <a:t>Cybersecurity: </a:t>
            </a:r>
            <a:r>
              <a:rPr lang="en-US" dirty="0"/>
              <a:t>Current</a:t>
            </a:r>
            <a:r>
              <a:rPr lang="en-CY" dirty="0"/>
              <a:t> State (CY)</a:t>
            </a:r>
          </a:p>
        </p:txBody>
      </p:sp>
      <p:sp>
        <p:nvSpPr>
          <p:cNvPr id="3" name="Content Placeholder 2">
            <a:extLst>
              <a:ext uri="{FF2B5EF4-FFF2-40B4-BE49-F238E27FC236}">
                <a16:creationId xmlns:a16="http://schemas.microsoft.com/office/drawing/2014/main" id="{18E921DA-18C6-A396-A828-9AFEFA301D5E}"/>
              </a:ext>
            </a:extLst>
          </p:cNvPr>
          <p:cNvSpPr>
            <a:spLocks noGrp="1"/>
          </p:cNvSpPr>
          <p:nvPr>
            <p:ph idx="1"/>
          </p:nvPr>
        </p:nvSpPr>
        <p:spPr>
          <a:xfrm>
            <a:off x="448996" y="932191"/>
            <a:ext cx="8550024" cy="5073650"/>
          </a:xfrm>
        </p:spPr>
        <p:txBody>
          <a:bodyPr/>
          <a:lstStyle/>
          <a:p>
            <a:r>
              <a:rPr lang="en-GB" sz="2400" b="1" dirty="0"/>
              <a:t>Rich Ecosystem </a:t>
            </a:r>
            <a:r>
              <a:rPr lang="en-GB" sz="2400" dirty="0"/>
              <a:t>of </a:t>
            </a:r>
            <a:r>
              <a:rPr lang="en-GB" sz="2400" b="1" dirty="0"/>
              <a:t>Stakeholder</a:t>
            </a:r>
            <a:r>
              <a:rPr lang="en-GB" sz="2400" dirty="0"/>
              <a:t> aiming to improve </a:t>
            </a:r>
            <a:r>
              <a:rPr lang="en-GB" sz="2400" b="1" dirty="0"/>
              <a:t>Cybersecurity</a:t>
            </a:r>
            <a:r>
              <a:rPr lang="en-GB" sz="2400" dirty="0"/>
              <a:t> at </a:t>
            </a:r>
            <a:r>
              <a:rPr lang="en-GB" sz="2400" b="1" dirty="0"/>
              <a:t>different levels </a:t>
            </a:r>
            <a:r>
              <a:rPr lang="en-GB" sz="2400" dirty="0"/>
              <a:t>(internal/external, legislation, services)</a:t>
            </a:r>
          </a:p>
          <a:p>
            <a:pPr marL="0" indent="0">
              <a:buNone/>
            </a:pPr>
            <a:endParaRPr lang="en-CY" sz="2800" dirty="0"/>
          </a:p>
        </p:txBody>
      </p:sp>
      <p:sp>
        <p:nvSpPr>
          <p:cNvPr id="46" name="TextBox 45">
            <a:extLst>
              <a:ext uri="{FF2B5EF4-FFF2-40B4-BE49-F238E27FC236}">
                <a16:creationId xmlns:a16="http://schemas.microsoft.com/office/drawing/2014/main" id="{148AF87C-5444-CFC3-25B6-99DCFAE8F608}"/>
              </a:ext>
            </a:extLst>
          </p:cNvPr>
          <p:cNvSpPr txBox="1"/>
          <p:nvPr/>
        </p:nvSpPr>
        <p:spPr>
          <a:xfrm>
            <a:off x="3101182" y="4872641"/>
            <a:ext cx="2182242" cy="677108"/>
          </a:xfrm>
          <a:prstGeom prst="rect">
            <a:avLst/>
          </a:prstGeom>
          <a:noFill/>
          <a:ln>
            <a:noFill/>
          </a:ln>
        </p:spPr>
        <p:txBody>
          <a:bodyPr wrap="square">
            <a:spAutoFit/>
          </a:bodyPr>
          <a:lstStyle/>
          <a:p>
            <a:r>
              <a:rPr lang="en-GB" sz="1000" dirty="0">
                <a:solidFill>
                  <a:schemeClr val="tx1"/>
                </a:solidFill>
                <a:latin typeface="arial" panose="020B0604020202020204" pitchFamily="34" charset="0"/>
              </a:rPr>
              <a:t>Network &amp; Information Systems</a:t>
            </a:r>
          </a:p>
          <a:p>
            <a:r>
              <a:rPr lang="en-GB" sz="700" b="0" dirty="0">
                <a:solidFill>
                  <a:srgbClr val="4D5156"/>
                </a:solidFill>
                <a:latin typeface="arial" panose="020B0604020202020204" pitchFamily="34" charset="0"/>
              </a:rPr>
              <a:t>EU NIS Directive 2016/1148</a:t>
            </a:r>
            <a:endParaRPr lang="el-GR" sz="700" b="0" dirty="0">
              <a:solidFill>
                <a:srgbClr val="4D5156"/>
              </a:solidFill>
              <a:latin typeface="arial" panose="020B0604020202020204" pitchFamily="34" charset="0"/>
            </a:endParaRPr>
          </a:p>
          <a:p>
            <a:r>
              <a:rPr lang="el-GR" sz="700" b="0" dirty="0">
                <a:solidFill>
                  <a:srgbClr val="4D5156"/>
                </a:solidFill>
                <a:latin typeface="arial" panose="020B0604020202020204" pitchFamily="34" charset="0"/>
              </a:rPr>
              <a:t>=&gt; Περί Ασφάλειας Δικτύων και Συστημάτων Πληροφοριών Νόμος του 2020 (Ν. 89(</a:t>
            </a:r>
            <a:r>
              <a:rPr lang="en-GB" sz="700" b="0" dirty="0">
                <a:solidFill>
                  <a:srgbClr val="4D5156"/>
                </a:solidFill>
                <a:latin typeface="arial" panose="020B0604020202020204" pitchFamily="34" charset="0"/>
              </a:rPr>
              <a:t>I)/2020</a:t>
            </a:r>
          </a:p>
          <a:p>
            <a:r>
              <a:rPr lang="en-GB" sz="700" b="0" dirty="0">
                <a:solidFill>
                  <a:srgbClr val="4D5156"/>
                </a:solidFill>
                <a:latin typeface="arial" panose="020B0604020202020204" pitchFamily="34" charset="0"/>
              </a:rPr>
              <a:t>EU </a:t>
            </a:r>
            <a:r>
              <a:rPr lang="en-GB" sz="700" b="1" i="0" dirty="0">
                <a:solidFill>
                  <a:srgbClr val="5F6368"/>
                </a:solidFill>
                <a:effectLst/>
                <a:latin typeface="arial" panose="020B0604020202020204" pitchFamily="34" charset="0"/>
              </a:rPr>
              <a:t>NIS</a:t>
            </a:r>
            <a:r>
              <a:rPr lang="en-GB" sz="700" b="0" i="0" dirty="0">
                <a:solidFill>
                  <a:srgbClr val="4D5156"/>
                </a:solidFill>
                <a:effectLst/>
                <a:latin typeface="arial" panose="020B0604020202020204" pitchFamily="34" charset="0"/>
              </a:rPr>
              <a:t> 2 </a:t>
            </a:r>
            <a:r>
              <a:rPr lang="en-GB" sz="700" b="1" i="0" dirty="0">
                <a:solidFill>
                  <a:srgbClr val="5F6368"/>
                </a:solidFill>
                <a:effectLst/>
                <a:latin typeface="arial" panose="020B0604020202020204" pitchFamily="34" charset="0"/>
              </a:rPr>
              <a:t>Directive</a:t>
            </a:r>
            <a:r>
              <a:rPr lang="en-GB" sz="700" b="0" i="0" dirty="0">
                <a:solidFill>
                  <a:srgbClr val="4D5156"/>
                </a:solidFill>
                <a:effectLst/>
                <a:latin typeface="arial" panose="020B0604020202020204" pitchFamily="34" charset="0"/>
              </a:rPr>
              <a:t> 2022/2555</a:t>
            </a:r>
            <a:endParaRPr lang="en-CY" sz="1100" b="0" dirty="0"/>
          </a:p>
        </p:txBody>
      </p:sp>
      <p:sp>
        <p:nvSpPr>
          <p:cNvPr id="47" name="TextBox 46">
            <a:extLst>
              <a:ext uri="{FF2B5EF4-FFF2-40B4-BE49-F238E27FC236}">
                <a16:creationId xmlns:a16="http://schemas.microsoft.com/office/drawing/2014/main" id="{E4620A13-B49E-FC17-5155-F1A4911A7B81}"/>
              </a:ext>
            </a:extLst>
          </p:cNvPr>
          <p:cNvSpPr txBox="1"/>
          <p:nvPr/>
        </p:nvSpPr>
        <p:spPr>
          <a:xfrm>
            <a:off x="178053" y="4848975"/>
            <a:ext cx="1501350" cy="253916"/>
          </a:xfrm>
          <a:prstGeom prst="rect">
            <a:avLst/>
          </a:prstGeom>
          <a:noFill/>
        </p:spPr>
        <p:txBody>
          <a:bodyPr wrap="square" rtlCol="0">
            <a:spAutoFit/>
          </a:bodyPr>
          <a:lstStyle/>
          <a:p>
            <a:r>
              <a:rPr lang="en-US" sz="1050" dirty="0">
                <a:solidFill>
                  <a:srgbClr val="FF0000"/>
                </a:solidFill>
              </a:rPr>
              <a:t>Legislation</a:t>
            </a:r>
            <a:endParaRPr lang="en-CY" sz="1050" dirty="0"/>
          </a:p>
        </p:txBody>
      </p:sp>
      <p:sp>
        <p:nvSpPr>
          <p:cNvPr id="49" name="TextBox 48">
            <a:extLst>
              <a:ext uri="{FF2B5EF4-FFF2-40B4-BE49-F238E27FC236}">
                <a16:creationId xmlns:a16="http://schemas.microsoft.com/office/drawing/2014/main" id="{01DBC20C-4BC2-69D4-B232-1F234FEF2E52}"/>
              </a:ext>
            </a:extLst>
          </p:cNvPr>
          <p:cNvSpPr txBox="1"/>
          <p:nvPr/>
        </p:nvSpPr>
        <p:spPr>
          <a:xfrm>
            <a:off x="2003158" y="4876103"/>
            <a:ext cx="1304294" cy="846386"/>
          </a:xfrm>
          <a:prstGeom prst="rect">
            <a:avLst/>
          </a:prstGeom>
          <a:noFill/>
          <a:ln>
            <a:noFill/>
          </a:ln>
        </p:spPr>
        <p:txBody>
          <a:bodyPr wrap="square">
            <a:spAutoFit/>
          </a:bodyPr>
          <a:lstStyle/>
          <a:p>
            <a:r>
              <a:rPr lang="en-US" sz="1000" dirty="0">
                <a:solidFill>
                  <a:schemeClr val="tx1"/>
                </a:solidFill>
                <a:latin typeface="arial" panose="020B0604020202020204" pitchFamily="34" charset="0"/>
              </a:rPr>
              <a:t>Privacy</a:t>
            </a:r>
          </a:p>
          <a:p>
            <a:r>
              <a:rPr lang="en-US" sz="700" b="0" dirty="0">
                <a:solidFill>
                  <a:schemeClr val="bg2"/>
                </a:solidFill>
                <a:latin typeface="arial" panose="020B0604020202020204" pitchFamily="34" charset="0"/>
              </a:rPr>
              <a:t>EU GDPR Regulation </a:t>
            </a:r>
            <a:r>
              <a:rPr lang="en-CY" sz="700" b="1" i="0" dirty="0">
                <a:solidFill>
                  <a:schemeClr val="bg2"/>
                </a:solidFill>
                <a:effectLst/>
                <a:highlight>
                  <a:srgbClr val="FFFFFF"/>
                </a:highlight>
                <a:latin typeface="arial" panose="020B0604020202020204" pitchFamily="34" charset="0"/>
              </a:rPr>
              <a:t>2016/679</a:t>
            </a:r>
          </a:p>
          <a:p>
            <a:pPr marL="171450" indent="-171450">
              <a:buFont typeface="Symbol" pitchFamily="2" charset="2"/>
              <a:buChar char="Þ"/>
            </a:pPr>
            <a:r>
              <a:rPr lang="en-GB" sz="700" b="1" i="0" dirty="0">
                <a:solidFill>
                  <a:schemeClr val="bg2"/>
                </a:solidFill>
                <a:effectLst/>
                <a:highlight>
                  <a:srgbClr val="FFFFFF"/>
                </a:highlight>
                <a:latin typeface="Verdana" panose="020B0604030504040204" pitchFamily="34" charset="0"/>
              </a:rPr>
              <a:t>125(I)/2018</a:t>
            </a:r>
            <a:endParaRPr lang="el-GR" sz="700" b="1" i="0" dirty="0">
              <a:solidFill>
                <a:schemeClr val="bg2"/>
              </a:solidFill>
              <a:effectLst/>
              <a:latin typeface="Verdana" panose="020B0604030504040204" pitchFamily="34" charset="0"/>
            </a:endParaRPr>
          </a:p>
          <a:p>
            <a:r>
              <a:rPr lang="en-GB" sz="700" b="1" i="0" dirty="0">
                <a:solidFill>
                  <a:schemeClr val="bg2"/>
                </a:solidFill>
                <a:effectLst/>
                <a:latin typeface="Verdana" panose="020B0604030504040204" pitchFamily="34" charset="0"/>
              </a:rPr>
              <a:t>Earlier: 138(I)/2001</a:t>
            </a:r>
          </a:p>
          <a:p>
            <a:pPr marL="285750" indent="-285750">
              <a:buFont typeface="Symbol" pitchFamily="2" charset="2"/>
              <a:buChar char="Þ"/>
            </a:pPr>
            <a:endParaRPr lang="en-CY" sz="1100" b="0" dirty="0">
              <a:solidFill>
                <a:schemeClr val="bg2"/>
              </a:solidFill>
            </a:endParaRPr>
          </a:p>
        </p:txBody>
      </p:sp>
      <p:sp>
        <p:nvSpPr>
          <p:cNvPr id="51" name="TextBox 50">
            <a:extLst>
              <a:ext uri="{FF2B5EF4-FFF2-40B4-BE49-F238E27FC236}">
                <a16:creationId xmlns:a16="http://schemas.microsoft.com/office/drawing/2014/main" id="{1F5FA94F-8EB3-7D85-C680-97F4FA5F5F34}"/>
              </a:ext>
            </a:extLst>
          </p:cNvPr>
          <p:cNvSpPr txBox="1"/>
          <p:nvPr/>
        </p:nvSpPr>
        <p:spPr>
          <a:xfrm>
            <a:off x="7225524" y="4699022"/>
            <a:ext cx="1909937" cy="1015663"/>
          </a:xfrm>
          <a:prstGeom prst="rect">
            <a:avLst/>
          </a:prstGeom>
          <a:noFill/>
          <a:ln>
            <a:noFill/>
          </a:ln>
        </p:spPr>
        <p:txBody>
          <a:bodyPr wrap="square">
            <a:spAutoFit/>
          </a:bodyPr>
          <a:lstStyle/>
          <a:p>
            <a:r>
              <a:rPr lang="en-US" sz="1000" i="0" dirty="0">
                <a:solidFill>
                  <a:schemeClr val="tx1"/>
                </a:solidFill>
                <a:effectLst/>
                <a:highlight>
                  <a:srgbClr val="FFFFFF"/>
                </a:highlight>
                <a:latin typeface="arial" panose="020B0604020202020204" pitchFamily="34" charset="0"/>
              </a:rPr>
              <a:t>Coordination &amp; Support</a:t>
            </a:r>
          </a:p>
          <a:p>
            <a:r>
              <a:rPr lang="en-US" sz="1000" b="0" i="0" dirty="0">
                <a:solidFill>
                  <a:schemeClr val="bg2"/>
                </a:solidFill>
                <a:effectLst/>
                <a:highlight>
                  <a:srgbClr val="FFFFFF"/>
                </a:highlight>
                <a:latin typeface="arial" panose="020B0604020202020204" pitchFamily="34" charset="0"/>
              </a:rPr>
              <a:t>EU Directive </a:t>
            </a:r>
            <a:r>
              <a:rPr lang="el-GR" sz="1000" b="0" i="0" dirty="0">
                <a:solidFill>
                  <a:schemeClr val="bg2"/>
                </a:solidFill>
                <a:effectLst/>
                <a:highlight>
                  <a:srgbClr val="FFFFFF"/>
                </a:highlight>
                <a:latin typeface="arial" panose="020B0604020202020204" pitchFamily="34" charset="0"/>
              </a:rPr>
              <a:t>2021/887</a:t>
            </a:r>
            <a:endParaRPr lang="en-US" sz="1000" b="0" i="0" dirty="0">
              <a:solidFill>
                <a:schemeClr val="bg2"/>
              </a:solidFill>
              <a:effectLst/>
              <a:highlight>
                <a:srgbClr val="FFFFFF"/>
              </a:highlight>
              <a:latin typeface="arial" panose="020B0604020202020204" pitchFamily="34" charset="0"/>
            </a:endParaRPr>
          </a:p>
          <a:p>
            <a:r>
              <a:rPr lang="en-US" sz="1000" b="0" dirty="0">
                <a:solidFill>
                  <a:schemeClr val="bg2"/>
                </a:solidFill>
                <a:highlight>
                  <a:srgbClr val="FFFFFF"/>
                </a:highlight>
                <a:latin typeface="arial" panose="020B0604020202020204" pitchFamily="34" charset="0"/>
              </a:rPr>
              <a:t>European </a:t>
            </a:r>
            <a:r>
              <a:rPr lang="en-US" sz="1000" b="0" dirty="0">
                <a:solidFill>
                  <a:schemeClr val="bg2"/>
                </a:solidFill>
                <a:latin typeface="arial" panose="020B0604020202020204" pitchFamily="34" charset="0"/>
              </a:rPr>
              <a:t>Cybersecurity Competence Centre (ECCC): Strengthening </a:t>
            </a:r>
            <a:r>
              <a:rPr lang="en-US" sz="1000" b="0" dirty="0">
                <a:solidFill>
                  <a:schemeClr val="bg2"/>
                </a:solidFill>
                <a:highlight>
                  <a:srgbClr val="FFFFFF"/>
                </a:highlight>
                <a:latin typeface="arial" panose="020B0604020202020204" pitchFamily="34" charset="0"/>
              </a:rPr>
              <a:t>SMEs, Research, …</a:t>
            </a:r>
            <a:endParaRPr lang="en-CY" sz="1000" dirty="0">
              <a:solidFill>
                <a:schemeClr val="bg2"/>
              </a:solidFill>
            </a:endParaRPr>
          </a:p>
        </p:txBody>
      </p:sp>
      <p:sp>
        <p:nvSpPr>
          <p:cNvPr id="52" name="TextBox 51">
            <a:extLst>
              <a:ext uri="{FF2B5EF4-FFF2-40B4-BE49-F238E27FC236}">
                <a16:creationId xmlns:a16="http://schemas.microsoft.com/office/drawing/2014/main" id="{D7B1DCEF-E5C7-63BE-A160-B477C40ECB0E}"/>
              </a:ext>
            </a:extLst>
          </p:cNvPr>
          <p:cNvSpPr txBox="1"/>
          <p:nvPr/>
        </p:nvSpPr>
        <p:spPr>
          <a:xfrm>
            <a:off x="5176892" y="4833090"/>
            <a:ext cx="2089130" cy="707886"/>
          </a:xfrm>
          <a:prstGeom prst="rect">
            <a:avLst/>
          </a:prstGeom>
          <a:noFill/>
          <a:ln>
            <a:noFill/>
          </a:ln>
        </p:spPr>
        <p:txBody>
          <a:bodyPr wrap="square">
            <a:spAutoFit/>
          </a:bodyPr>
          <a:lstStyle/>
          <a:p>
            <a:r>
              <a:rPr lang="en-US" sz="1000" i="0" dirty="0">
                <a:solidFill>
                  <a:schemeClr val="tx1"/>
                </a:solidFill>
                <a:effectLst/>
                <a:highlight>
                  <a:srgbClr val="FFFFFF"/>
                </a:highlight>
                <a:latin typeface="arial" panose="020B0604020202020204" pitchFamily="34" charset="0"/>
              </a:rPr>
              <a:t>Incidence Response</a:t>
            </a:r>
          </a:p>
          <a:p>
            <a:r>
              <a:rPr lang="en-US" sz="1000" b="0" i="0" dirty="0">
                <a:solidFill>
                  <a:schemeClr val="bg2"/>
                </a:solidFill>
                <a:effectLst/>
                <a:highlight>
                  <a:srgbClr val="FFFFFF"/>
                </a:highlight>
                <a:latin typeface="arial" panose="020B0604020202020204" pitchFamily="34" charset="0"/>
              </a:rPr>
              <a:t>EU Directive </a:t>
            </a:r>
            <a:r>
              <a:rPr lang="el-GR" sz="1000" b="0" i="0" dirty="0">
                <a:solidFill>
                  <a:schemeClr val="bg2"/>
                </a:solidFill>
                <a:effectLst/>
                <a:highlight>
                  <a:srgbClr val="FFFFFF"/>
                </a:highlight>
                <a:latin typeface="arial" panose="020B0604020202020204" pitchFamily="34" charset="0"/>
              </a:rPr>
              <a:t>2021/887</a:t>
            </a:r>
            <a:endParaRPr lang="en-US" sz="1000" b="0" i="0" dirty="0">
              <a:solidFill>
                <a:schemeClr val="bg2"/>
              </a:solidFill>
              <a:effectLst/>
              <a:highlight>
                <a:srgbClr val="FFFFFF"/>
              </a:highlight>
              <a:latin typeface="arial" panose="020B0604020202020204" pitchFamily="34" charset="0"/>
            </a:endParaRPr>
          </a:p>
          <a:p>
            <a:r>
              <a:rPr lang="en-US" sz="1000" dirty="0">
                <a:solidFill>
                  <a:schemeClr val="bg2"/>
                </a:solidFill>
                <a:highlight>
                  <a:srgbClr val="FFFFFF"/>
                </a:highlight>
                <a:latin typeface="arial" panose="020B0604020202020204" pitchFamily="34" charset="0"/>
              </a:rPr>
              <a:t>Protect Critical Infrastructure, Banks, Network Providers</a:t>
            </a:r>
            <a:endParaRPr lang="en-CY" sz="1000" dirty="0">
              <a:solidFill>
                <a:schemeClr val="bg2"/>
              </a:solidFill>
            </a:endParaRPr>
          </a:p>
        </p:txBody>
      </p:sp>
      <p:sp>
        <p:nvSpPr>
          <p:cNvPr id="54" name="TextBox 53">
            <a:extLst>
              <a:ext uri="{FF2B5EF4-FFF2-40B4-BE49-F238E27FC236}">
                <a16:creationId xmlns:a16="http://schemas.microsoft.com/office/drawing/2014/main" id="{80594EDD-1FFB-1DB9-1A15-402A84FF7268}"/>
              </a:ext>
            </a:extLst>
          </p:cNvPr>
          <p:cNvSpPr txBox="1"/>
          <p:nvPr/>
        </p:nvSpPr>
        <p:spPr>
          <a:xfrm>
            <a:off x="5188355" y="5657671"/>
            <a:ext cx="3276112" cy="1200329"/>
          </a:xfrm>
          <a:prstGeom prst="rect">
            <a:avLst/>
          </a:prstGeom>
          <a:solidFill>
            <a:schemeClr val="bg1"/>
          </a:solidFill>
        </p:spPr>
        <p:txBody>
          <a:bodyPr wrap="square">
            <a:spAutoFit/>
          </a:bodyPr>
          <a:lstStyle/>
          <a:p>
            <a:r>
              <a:rPr lang="en-GB" sz="900" i="0" dirty="0">
                <a:solidFill>
                  <a:schemeClr val="tx1"/>
                </a:solidFill>
                <a:effectLst/>
                <a:highlight>
                  <a:srgbClr val="FFFFFF"/>
                </a:highlight>
                <a:latin typeface="Arial" panose="020B0604020202020204" pitchFamily="34" charset="0"/>
              </a:rPr>
              <a:t>More Regulations (i.e., Laws w/o national law)</a:t>
            </a:r>
          </a:p>
          <a:p>
            <a:pPr marL="285750" indent="-285750">
              <a:buFontTx/>
              <a:buChar char="-"/>
            </a:pPr>
            <a:r>
              <a:rPr lang="en-GB" sz="900" i="0" dirty="0">
                <a:solidFill>
                  <a:schemeClr val="tx1"/>
                </a:solidFill>
                <a:effectLst/>
                <a:highlight>
                  <a:srgbClr val="FFFFFF"/>
                </a:highlight>
                <a:latin typeface="Arial" panose="020B0604020202020204" pitchFamily="34" charset="0"/>
              </a:rPr>
              <a:t>2022 Digital Services Act (DSA) </a:t>
            </a:r>
            <a:r>
              <a:rPr lang="en-GB" sz="900" b="0" i="0" dirty="0">
                <a:solidFill>
                  <a:schemeClr val="tx1"/>
                </a:solidFill>
                <a:effectLst/>
                <a:highlight>
                  <a:srgbClr val="FFFFFF"/>
                </a:highlight>
                <a:latin typeface="Arial" panose="020B0604020202020204" pitchFamily="34" charset="0"/>
              </a:rPr>
              <a:t>2022/2065 - illegal content, transparent advertising, and disinformation </a:t>
            </a:r>
          </a:p>
          <a:p>
            <a:pPr marL="285750" indent="-285750">
              <a:buFontTx/>
              <a:buChar char="-"/>
            </a:pPr>
            <a:r>
              <a:rPr lang="en-GB" sz="900" i="0" dirty="0">
                <a:solidFill>
                  <a:schemeClr val="tx1"/>
                </a:solidFill>
                <a:effectLst/>
                <a:highlight>
                  <a:srgbClr val="FFFFFF"/>
                </a:highlight>
                <a:latin typeface="Arial" panose="020B0604020202020204" pitchFamily="34" charset="0"/>
              </a:rPr>
              <a:t>2024 AI Act </a:t>
            </a:r>
            <a:r>
              <a:rPr lang="en-CY" sz="900" i="0" dirty="0">
                <a:solidFill>
                  <a:schemeClr val="tx1"/>
                </a:solidFill>
                <a:effectLst/>
                <a:highlight>
                  <a:srgbClr val="FFFFFF"/>
                </a:highlight>
                <a:latin typeface="arial" panose="020B0604020202020204" pitchFamily="34" charset="0"/>
              </a:rPr>
              <a:t>2021/206</a:t>
            </a:r>
            <a:r>
              <a:rPr lang="en-GB" sz="900" i="0" dirty="0">
                <a:solidFill>
                  <a:schemeClr val="tx1"/>
                </a:solidFill>
                <a:effectLst/>
                <a:highlight>
                  <a:srgbClr val="FFFFFF"/>
                </a:highlight>
                <a:latin typeface="Arial" panose="020B0604020202020204" pitchFamily="34" charset="0"/>
              </a:rPr>
              <a:t>  </a:t>
            </a:r>
            <a:r>
              <a:rPr lang="en-GB" sz="900" b="0" i="0" dirty="0">
                <a:solidFill>
                  <a:schemeClr val="tx1"/>
                </a:solidFill>
                <a:effectLst/>
                <a:highlight>
                  <a:srgbClr val="FFFFFF"/>
                </a:highlight>
                <a:latin typeface="Arial" panose="020B0604020202020204" pitchFamily="34" charset="0"/>
              </a:rPr>
              <a:t>- </a:t>
            </a:r>
            <a:r>
              <a:rPr lang="en-GB" sz="900" b="0" i="0" dirty="0">
                <a:solidFill>
                  <a:schemeClr val="tx1"/>
                </a:solidFill>
                <a:effectLst/>
                <a:highlight>
                  <a:srgbClr val="FFFFFF"/>
                </a:highlight>
                <a:latin typeface="arial" panose="020B0604020202020204" pitchFamily="34" charset="0"/>
              </a:rPr>
              <a:t>usage of artificial intelligence in the European Union.</a:t>
            </a:r>
          </a:p>
          <a:p>
            <a:pPr marL="285750" indent="-285750">
              <a:buFontTx/>
              <a:buChar char="-"/>
            </a:pPr>
            <a:r>
              <a:rPr lang="en-GB" sz="900" dirty="0">
                <a:solidFill>
                  <a:schemeClr val="tx1"/>
                </a:solidFill>
                <a:highlight>
                  <a:srgbClr val="FFFFFF"/>
                </a:highlight>
                <a:latin typeface="arial" panose="020B0604020202020204" pitchFamily="34" charset="0"/>
              </a:rPr>
              <a:t>2025 DORA </a:t>
            </a:r>
            <a:r>
              <a:rPr lang="en-GB" sz="900" b="0" dirty="0">
                <a:solidFill>
                  <a:schemeClr val="tx1"/>
                </a:solidFill>
                <a:highlight>
                  <a:srgbClr val="FFFFFF"/>
                </a:highlight>
                <a:latin typeface="arial" panose="020B0604020202020204" pitchFamily="34" charset="0"/>
              </a:rPr>
              <a:t>Act </a:t>
            </a:r>
            <a:r>
              <a:rPr lang="en-GB" sz="900" b="0" dirty="0">
                <a:solidFill>
                  <a:schemeClr val="tx1"/>
                </a:solidFill>
                <a:latin typeface="arial" panose="020B0604020202020204" pitchFamily="34" charset="0"/>
              </a:rPr>
              <a:t>Digital Operational Resilience Act – IT security of </a:t>
            </a:r>
            <a:r>
              <a:rPr lang="en-GB" sz="900" dirty="0">
                <a:solidFill>
                  <a:schemeClr val="tx1"/>
                </a:solidFill>
                <a:latin typeface="arial" panose="020B0604020202020204" pitchFamily="34" charset="0"/>
              </a:rPr>
              <a:t>financial entities</a:t>
            </a:r>
            <a:r>
              <a:rPr lang="en-GB" sz="900" b="0" dirty="0">
                <a:solidFill>
                  <a:schemeClr val="tx1"/>
                </a:solidFill>
                <a:latin typeface="arial" panose="020B0604020202020204" pitchFamily="34" charset="0"/>
              </a:rPr>
              <a:t> such as banks, insurance companies and </a:t>
            </a:r>
            <a:r>
              <a:rPr lang="en-GB" sz="900" dirty="0">
                <a:solidFill>
                  <a:schemeClr val="tx1"/>
                </a:solidFill>
                <a:latin typeface="arial" panose="020B0604020202020204" pitchFamily="34" charset="0"/>
              </a:rPr>
              <a:t>investment firms.</a:t>
            </a:r>
            <a:endParaRPr lang="en-GB" sz="900" i="0" dirty="0">
              <a:solidFill>
                <a:schemeClr val="tx1"/>
              </a:solidFill>
              <a:effectLst/>
              <a:highlight>
                <a:srgbClr val="FFFFFF"/>
              </a:highlight>
              <a:latin typeface="Arial" panose="020B0604020202020204" pitchFamily="34" charset="0"/>
            </a:endParaRPr>
          </a:p>
        </p:txBody>
      </p:sp>
      <p:pic>
        <p:nvPicPr>
          <p:cNvPr id="7182" name="Picture 14">
            <a:extLst>
              <a:ext uri="{FF2B5EF4-FFF2-40B4-BE49-F238E27FC236}">
                <a16:creationId xmlns:a16="http://schemas.microsoft.com/office/drawing/2014/main" id="{7CC64201-DFB9-8FEF-B50A-D37A50AFC7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0583" y="5689005"/>
            <a:ext cx="537537" cy="356413"/>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2BC0A0DE-F8AB-6D04-9274-F9B8F1BAB55D}"/>
              </a:ext>
            </a:extLst>
          </p:cNvPr>
          <p:cNvSpPr txBox="1"/>
          <p:nvPr/>
        </p:nvSpPr>
        <p:spPr>
          <a:xfrm>
            <a:off x="133435" y="5818230"/>
            <a:ext cx="5302661" cy="1769715"/>
          </a:xfrm>
          <a:prstGeom prst="rect">
            <a:avLst/>
          </a:prstGeom>
          <a:solidFill>
            <a:schemeClr val="bg1"/>
          </a:solidFill>
        </p:spPr>
        <p:txBody>
          <a:bodyPr wrap="square" rtlCol="0">
            <a:spAutoFit/>
          </a:bodyPr>
          <a:lstStyle/>
          <a:p>
            <a:pPr algn="l" fontAlgn="base"/>
            <a:r>
              <a:rPr lang="en-US" sz="1050" dirty="0">
                <a:solidFill>
                  <a:srgbClr val="FF0000"/>
                </a:solidFill>
              </a:rPr>
              <a:t>International Cooperation:</a:t>
            </a:r>
            <a:endParaRPr lang="en-GB" sz="800" b="0" i="0" dirty="0">
              <a:solidFill>
                <a:srgbClr val="000000"/>
              </a:solidFill>
              <a:effectLst/>
              <a:highlight>
                <a:srgbClr val="FFFFFF"/>
              </a:highlight>
              <a:latin typeface="Helvetica Neue" panose="02000503000000020004" pitchFamily="2" charset="0"/>
            </a:endParaRPr>
          </a:p>
          <a:p>
            <a:pPr algn="l" fontAlgn="base"/>
            <a:r>
              <a:rPr lang="en-GB" sz="800" b="0" i="0" dirty="0">
                <a:solidFill>
                  <a:srgbClr val="000000"/>
                </a:solidFill>
                <a:effectLst/>
                <a:highlight>
                  <a:srgbClr val="FFFFFF"/>
                </a:highlight>
                <a:latin typeface="Helvetica Neue" panose="02000503000000020004" pitchFamily="2" charset="0"/>
              </a:rPr>
              <a:t>· </a:t>
            </a:r>
            <a:r>
              <a:rPr lang="en-GB" sz="800" i="0" dirty="0">
                <a:solidFill>
                  <a:srgbClr val="000000"/>
                </a:solidFill>
                <a:effectLst/>
                <a:highlight>
                  <a:srgbClr val="FFFFFF"/>
                </a:highlight>
                <a:latin typeface="Helvetica Neue" panose="02000503000000020004" pitchFamily="2" charset="0"/>
              </a:rPr>
              <a:t>Europol/EC3/AWF/ EMPACTS</a:t>
            </a:r>
          </a:p>
          <a:p>
            <a:pPr algn="l" fontAlgn="base"/>
            <a:r>
              <a:rPr lang="en-GB" sz="800" i="0" dirty="0">
                <a:solidFill>
                  <a:srgbClr val="000000"/>
                </a:solidFill>
                <a:effectLst/>
                <a:highlight>
                  <a:srgbClr val="FFFFFF"/>
                </a:highlight>
                <a:latin typeface="Helvetica Neue" panose="02000503000000020004" pitchFamily="2" charset="0"/>
              </a:rPr>
              <a:t>· </a:t>
            </a:r>
            <a:r>
              <a:rPr lang="en-GB" sz="800" b="0" i="0" dirty="0">
                <a:solidFill>
                  <a:srgbClr val="000000"/>
                </a:solidFill>
                <a:effectLst/>
                <a:highlight>
                  <a:srgbClr val="FFFFFF"/>
                </a:highlight>
                <a:latin typeface="Helvetica Neue" panose="02000503000000020004" pitchFamily="2" charset="0"/>
              </a:rPr>
              <a:t>EUCTF (European Union Cybercrime Taskforce)</a:t>
            </a:r>
          </a:p>
          <a:p>
            <a:pPr algn="l" fontAlgn="base"/>
            <a:r>
              <a:rPr lang="en-GB" sz="800" b="0" i="0" dirty="0">
                <a:solidFill>
                  <a:srgbClr val="000000"/>
                </a:solidFill>
                <a:effectLst/>
                <a:highlight>
                  <a:srgbClr val="FFFFFF"/>
                </a:highlight>
                <a:latin typeface="Helvetica Neue" panose="02000503000000020004" pitchFamily="2" charset="0"/>
              </a:rPr>
              <a:t>· CIRCAMP (COSPOL Internet Related Child Abusive Material Project)</a:t>
            </a:r>
          </a:p>
          <a:p>
            <a:pPr algn="l" fontAlgn="base"/>
            <a:r>
              <a:rPr lang="en-GB" sz="800" b="0" i="0" dirty="0">
                <a:solidFill>
                  <a:srgbClr val="000000"/>
                </a:solidFill>
                <a:effectLst/>
                <a:highlight>
                  <a:srgbClr val="FFFFFF"/>
                </a:highlight>
                <a:latin typeface="Helvetica Neue" panose="02000503000000020004" pitchFamily="2" charset="0"/>
              </a:rPr>
              <a:t>· </a:t>
            </a:r>
            <a:r>
              <a:rPr lang="en-GB" sz="800" i="0" dirty="0">
                <a:solidFill>
                  <a:srgbClr val="000000"/>
                </a:solidFill>
                <a:effectLst/>
                <a:highlight>
                  <a:srgbClr val="FFFFFF"/>
                </a:highlight>
                <a:latin typeface="Helvetica Neue" panose="02000503000000020004" pitchFamily="2" charset="0"/>
              </a:rPr>
              <a:t>ENISA (European Network and Information Security Agency), · </a:t>
            </a:r>
            <a:r>
              <a:rPr lang="en-GB" sz="800" b="0" i="0" dirty="0">
                <a:solidFill>
                  <a:srgbClr val="000000"/>
                </a:solidFill>
                <a:effectLst/>
                <a:highlight>
                  <a:srgbClr val="FFFFFF"/>
                </a:highlight>
                <a:latin typeface="Helvetica Neue" panose="02000503000000020004" pitchFamily="2" charset="0"/>
              </a:rPr>
              <a:t>ECTEG (European Cybercrime Training and Education Group)</a:t>
            </a:r>
          </a:p>
          <a:p>
            <a:pPr algn="l" fontAlgn="base"/>
            <a:r>
              <a:rPr lang="en-GB" sz="800" b="0" i="0" dirty="0">
                <a:solidFill>
                  <a:srgbClr val="000000"/>
                </a:solidFill>
                <a:effectLst/>
                <a:highlight>
                  <a:srgbClr val="FFFFFF"/>
                </a:highlight>
                <a:latin typeface="Helvetica Neue" panose="02000503000000020004" pitchFamily="2" charset="0"/>
              </a:rPr>
              <a:t>· CEPOL (European Police College), · EUROJUST (European Union’s Judicial Cooperation Unit), · CERT-EU (Computer Emergency Response Team)</a:t>
            </a:r>
          </a:p>
          <a:p>
            <a:pPr algn="l" fontAlgn="base"/>
            <a:r>
              <a:rPr lang="en-GB" sz="800" b="0" i="0" dirty="0">
                <a:solidFill>
                  <a:srgbClr val="000000"/>
                </a:solidFill>
                <a:effectLst/>
                <a:highlight>
                  <a:srgbClr val="FFFFFF"/>
                </a:highlight>
                <a:latin typeface="Helvetica Neue" panose="02000503000000020004" pitchFamily="2" charset="0"/>
              </a:rPr>
              <a:t>· </a:t>
            </a:r>
            <a:r>
              <a:rPr lang="en-GB" sz="800" i="0" dirty="0">
                <a:solidFill>
                  <a:srgbClr val="000000"/>
                </a:solidFill>
                <a:effectLst/>
                <a:highlight>
                  <a:srgbClr val="FFFFFF"/>
                </a:highlight>
                <a:latin typeface="Helvetica Neue" panose="02000503000000020004" pitchFamily="2" charset="0"/>
              </a:rPr>
              <a:t>INTERPOL (International Criminal Police Organization), · </a:t>
            </a:r>
            <a:r>
              <a:rPr lang="en-GB" sz="800" b="0" i="0" dirty="0">
                <a:solidFill>
                  <a:srgbClr val="000000"/>
                </a:solidFill>
                <a:effectLst/>
                <a:highlight>
                  <a:srgbClr val="FFFFFF"/>
                </a:highlight>
                <a:latin typeface="Helvetica Neue" panose="02000503000000020004" pitchFamily="2" charset="0"/>
              </a:rPr>
              <a:t>European Commission</a:t>
            </a:r>
          </a:p>
          <a:p>
            <a:pPr algn="l" fontAlgn="base"/>
            <a:r>
              <a:rPr lang="en-GB" sz="800" b="0" i="0" dirty="0">
                <a:solidFill>
                  <a:srgbClr val="000000"/>
                </a:solidFill>
                <a:effectLst/>
                <a:highlight>
                  <a:srgbClr val="FFFFFF"/>
                </a:highlight>
                <a:latin typeface="Helvetica Neue" panose="02000503000000020004" pitchFamily="2" charset="0"/>
              </a:rPr>
              <a:t>· EEAS (European External Action Service), · </a:t>
            </a:r>
            <a:r>
              <a:rPr lang="en-GB" sz="800" i="0" dirty="0">
                <a:solidFill>
                  <a:srgbClr val="000000"/>
                </a:solidFill>
                <a:effectLst/>
                <a:highlight>
                  <a:srgbClr val="FFFFFF"/>
                </a:highlight>
                <a:latin typeface="Helvetica Neue" panose="02000503000000020004" pitchFamily="2" charset="0"/>
              </a:rPr>
              <a:t>USA FBI, </a:t>
            </a:r>
            <a:r>
              <a:rPr lang="en-GB" sz="800" b="0" i="0" dirty="0">
                <a:solidFill>
                  <a:srgbClr val="000000"/>
                </a:solidFill>
                <a:effectLst/>
                <a:highlight>
                  <a:srgbClr val="FFFFFF"/>
                </a:highlight>
                <a:latin typeface="Helvetica Neue" panose="02000503000000020004" pitchFamily="2" charset="0"/>
              </a:rPr>
              <a:t>VCACITF (Violence Crime Against Children International Task Force) USA FBI.</a:t>
            </a:r>
          </a:p>
          <a:p>
            <a:pPr algn="l" fontAlgn="base"/>
            <a:r>
              <a:rPr lang="en-GB" sz="800" b="0" i="0" dirty="0">
                <a:solidFill>
                  <a:srgbClr val="000000"/>
                </a:solidFill>
                <a:effectLst/>
                <a:highlight>
                  <a:srgbClr val="FFFFFF"/>
                </a:highlight>
                <a:latin typeface="Helvetica Neue" panose="02000503000000020004" pitchFamily="2" charset="0"/>
              </a:rPr>
              <a:t>· </a:t>
            </a:r>
            <a:r>
              <a:rPr lang="en-GB" sz="800" i="0" dirty="0">
                <a:solidFill>
                  <a:srgbClr val="000000"/>
                </a:solidFill>
                <a:effectLst/>
                <a:highlight>
                  <a:srgbClr val="FFFFFF"/>
                </a:highlight>
                <a:latin typeface="Helvetica Neue" panose="02000503000000020004" pitchFamily="2" charset="0"/>
              </a:rPr>
              <a:t>Council of Europe (T-CY Assessment)</a:t>
            </a:r>
          </a:p>
          <a:p>
            <a:endParaRPr lang="en-CY" sz="1050" dirty="0"/>
          </a:p>
        </p:txBody>
      </p:sp>
      <p:pic>
        <p:nvPicPr>
          <p:cNvPr id="7170" name="Picture 2">
            <a:extLst>
              <a:ext uri="{FF2B5EF4-FFF2-40B4-BE49-F238E27FC236}">
                <a16:creationId xmlns:a16="http://schemas.microsoft.com/office/drawing/2014/main" id="{C28A39CA-8047-62B3-A21A-5AD4BEA0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9083" y="4015673"/>
            <a:ext cx="1631421" cy="60664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DB512702-AA53-8C09-CC40-6CF976333F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9991" y="4051344"/>
            <a:ext cx="1817233" cy="60810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yprus Police - Wikipedia">
            <a:extLst>
              <a:ext uri="{FF2B5EF4-FFF2-40B4-BE49-F238E27FC236}">
                <a16:creationId xmlns:a16="http://schemas.microsoft.com/office/drawing/2014/main" id="{DB1C4591-58B6-9E77-94D3-AD12094732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371" y="4150869"/>
            <a:ext cx="657783" cy="548153"/>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8AC652BE-0512-2661-4AD4-838E30BBEFCD}"/>
              </a:ext>
            </a:extLst>
          </p:cNvPr>
          <p:cNvSpPr txBox="1"/>
          <p:nvPr/>
        </p:nvSpPr>
        <p:spPr>
          <a:xfrm>
            <a:off x="754330" y="4007135"/>
            <a:ext cx="1501350" cy="769441"/>
          </a:xfrm>
          <a:prstGeom prst="rect">
            <a:avLst/>
          </a:prstGeom>
          <a:noFill/>
          <a:ln>
            <a:solidFill>
              <a:schemeClr val="tx1"/>
            </a:solidFill>
          </a:ln>
        </p:spPr>
        <p:txBody>
          <a:bodyPr wrap="square">
            <a:spAutoFit/>
          </a:bodyPr>
          <a:lstStyle/>
          <a:p>
            <a:r>
              <a:rPr lang="en-GB" sz="1100" b="0" dirty="0"/>
              <a:t>The Office for Combating Cybercrime (O.C.C.)</a:t>
            </a:r>
            <a:endParaRPr lang="en-CY" sz="1100" b="0" dirty="0"/>
          </a:p>
          <a:p>
            <a:r>
              <a:rPr lang="en-CY" sz="1100" b="0" dirty="0"/>
              <a:t>https://cyberalert.cy/</a:t>
            </a:r>
          </a:p>
        </p:txBody>
      </p:sp>
      <p:pic>
        <p:nvPicPr>
          <p:cNvPr id="7178" name="Picture 10" descr="Commissioner (Cyprus) - GDPRhub">
            <a:extLst>
              <a:ext uri="{FF2B5EF4-FFF2-40B4-BE49-F238E27FC236}">
                <a16:creationId xmlns:a16="http://schemas.microsoft.com/office/drawing/2014/main" id="{840E5A79-F734-E61C-6BCB-059F2ADEDC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110" y="4055060"/>
            <a:ext cx="643962" cy="64396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06873077-64B6-1303-95F1-085BC94A9258}"/>
              </a:ext>
            </a:extLst>
          </p:cNvPr>
          <p:cNvPicPr>
            <a:picLocks noChangeAspect="1"/>
          </p:cNvPicPr>
          <p:nvPr/>
        </p:nvPicPr>
        <p:blipFill>
          <a:blip r:embed="rId9"/>
          <a:stretch>
            <a:fillRect/>
          </a:stretch>
        </p:blipFill>
        <p:spPr>
          <a:xfrm>
            <a:off x="3235350" y="4156322"/>
            <a:ext cx="1567848" cy="431169"/>
          </a:xfrm>
          <a:prstGeom prst="rect">
            <a:avLst/>
          </a:prstGeom>
        </p:spPr>
      </p:pic>
      <p:sp>
        <p:nvSpPr>
          <p:cNvPr id="7" name="Smiley Face 6">
            <a:extLst>
              <a:ext uri="{FF2B5EF4-FFF2-40B4-BE49-F238E27FC236}">
                <a16:creationId xmlns:a16="http://schemas.microsoft.com/office/drawing/2014/main" id="{00739D7C-F5A1-F48F-4E30-FDEAA29227F5}"/>
              </a:ext>
            </a:extLst>
          </p:cNvPr>
          <p:cNvSpPr/>
          <p:nvPr/>
        </p:nvSpPr>
        <p:spPr bwMode="auto">
          <a:xfrm>
            <a:off x="1419937" y="2439102"/>
            <a:ext cx="297827" cy="239627"/>
          </a:xfrm>
          <a:prstGeom prst="smileyFac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2000" b="1" i="0" u="none" strike="noStrike" cap="none" normalizeH="0" baseline="0">
              <a:ln>
                <a:noFill/>
              </a:ln>
              <a:solidFill>
                <a:schemeClr val="tx2"/>
              </a:solidFill>
              <a:effectLst/>
              <a:latin typeface="Arial" charset="0"/>
            </a:endParaRPr>
          </a:p>
        </p:txBody>
      </p:sp>
      <p:sp>
        <p:nvSpPr>
          <p:cNvPr id="10" name="Smiley Face 9">
            <a:extLst>
              <a:ext uri="{FF2B5EF4-FFF2-40B4-BE49-F238E27FC236}">
                <a16:creationId xmlns:a16="http://schemas.microsoft.com/office/drawing/2014/main" id="{B3E871A0-D017-2839-2814-6279D51771FF}"/>
              </a:ext>
            </a:extLst>
          </p:cNvPr>
          <p:cNvSpPr/>
          <p:nvPr/>
        </p:nvSpPr>
        <p:spPr bwMode="auto">
          <a:xfrm>
            <a:off x="1430969" y="2817931"/>
            <a:ext cx="297827" cy="239627"/>
          </a:xfrm>
          <a:prstGeom prst="smileyFac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2000" b="1" i="0" u="none" strike="noStrike" cap="none" normalizeH="0" baseline="0">
              <a:ln>
                <a:noFill/>
              </a:ln>
              <a:solidFill>
                <a:schemeClr val="tx2"/>
              </a:solidFill>
              <a:effectLst/>
              <a:latin typeface="Arial" charset="0"/>
            </a:endParaRPr>
          </a:p>
        </p:txBody>
      </p:sp>
      <p:sp>
        <p:nvSpPr>
          <p:cNvPr id="11" name="Smiley Face 10">
            <a:extLst>
              <a:ext uri="{FF2B5EF4-FFF2-40B4-BE49-F238E27FC236}">
                <a16:creationId xmlns:a16="http://schemas.microsoft.com/office/drawing/2014/main" id="{75C367E4-4578-9973-B8F8-B6BB2B6072F7}"/>
              </a:ext>
            </a:extLst>
          </p:cNvPr>
          <p:cNvSpPr/>
          <p:nvPr/>
        </p:nvSpPr>
        <p:spPr bwMode="auto">
          <a:xfrm>
            <a:off x="1419937" y="3205907"/>
            <a:ext cx="297827" cy="239627"/>
          </a:xfrm>
          <a:prstGeom prst="smileyFac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2000" b="1" i="0" u="none" strike="noStrike" cap="none" normalizeH="0" baseline="0">
              <a:ln>
                <a:noFill/>
              </a:ln>
              <a:solidFill>
                <a:schemeClr val="tx2"/>
              </a:solidFill>
              <a:effectLst/>
              <a:latin typeface="Arial" charset="0"/>
            </a:endParaRPr>
          </a:p>
        </p:txBody>
      </p:sp>
      <p:sp>
        <p:nvSpPr>
          <p:cNvPr id="55" name="TextBox 54">
            <a:extLst>
              <a:ext uri="{FF2B5EF4-FFF2-40B4-BE49-F238E27FC236}">
                <a16:creationId xmlns:a16="http://schemas.microsoft.com/office/drawing/2014/main" id="{2484C150-BD64-8C1A-D221-E1AF2CD60ACC}"/>
              </a:ext>
            </a:extLst>
          </p:cNvPr>
          <p:cNvSpPr txBox="1"/>
          <p:nvPr/>
        </p:nvSpPr>
        <p:spPr>
          <a:xfrm>
            <a:off x="98371" y="3578078"/>
            <a:ext cx="1501350" cy="235637"/>
          </a:xfrm>
          <a:prstGeom prst="rect">
            <a:avLst/>
          </a:prstGeom>
          <a:noFill/>
        </p:spPr>
        <p:txBody>
          <a:bodyPr wrap="square" rtlCol="0">
            <a:spAutoFit/>
          </a:bodyPr>
          <a:lstStyle/>
          <a:p>
            <a:r>
              <a:rPr lang="en-US" sz="1050" dirty="0">
                <a:solidFill>
                  <a:srgbClr val="FF0000"/>
                </a:solidFill>
              </a:rPr>
              <a:t>Authorities</a:t>
            </a:r>
            <a:endParaRPr lang="en-CY" sz="1050" dirty="0">
              <a:solidFill>
                <a:srgbClr val="FF0000"/>
              </a:solidFill>
            </a:endParaRPr>
          </a:p>
        </p:txBody>
      </p:sp>
      <p:sp>
        <p:nvSpPr>
          <p:cNvPr id="56" name="TextBox 55">
            <a:extLst>
              <a:ext uri="{FF2B5EF4-FFF2-40B4-BE49-F238E27FC236}">
                <a16:creationId xmlns:a16="http://schemas.microsoft.com/office/drawing/2014/main" id="{24DBA9A9-001C-7F70-D9EA-AE23D0698C41}"/>
              </a:ext>
            </a:extLst>
          </p:cNvPr>
          <p:cNvSpPr txBox="1"/>
          <p:nvPr/>
        </p:nvSpPr>
        <p:spPr>
          <a:xfrm>
            <a:off x="7092128" y="2648650"/>
            <a:ext cx="1934374" cy="1231106"/>
          </a:xfrm>
          <a:prstGeom prst="rect">
            <a:avLst/>
          </a:prstGeom>
          <a:noFill/>
        </p:spPr>
        <p:txBody>
          <a:bodyPr wrap="square" rtlCol="0">
            <a:spAutoFit/>
          </a:bodyPr>
          <a:lstStyle/>
          <a:p>
            <a:r>
              <a:rPr lang="en-US" sz="1100" dirty="0">
                <a:solidFill>
                  <a:srgbClr val="FF0000"/>
                </a:solidFill>
              </a:rPr>
              <a:t>Companies</a:t>
            </a:r>
          </a:p>
          <a:p>
            <a:r>
              <a:rPr lang="en-US" sz="1050" b="0" dirty="0">
                <a:solidFill>
                  <a:schemeClr val="tx1"/>
                </a:solidFill>
              </a:rPr>
              <a:t>(ISO 27001 Certification and Audits, Firewalls, Antivirus, Edge Detection, </a:t>
            </a:r>
            <a:r>
              <a:rPr lang="en-US" sz="1050" b="0" dirty="0" err="1">
                <a:solidFill>
                  <a:schemeClr val="tx1"/>
                </a:solidFill>
              </a:rPr>
              <a:t>Pentests</a:t>
            </a:r>
            <a:r>
              <a:rPr lang="en-US" sz="1050" b="0" dirty="0">
                <a:solidFill>
                  <a:schemeClr val="tx1"/>
                </a:solidFill>
              </a:rPr>
              <a:t> / Ethical Hacking, Training, Sec Inf Eve Man (SIEM), etc.)</a:t>
            </a:r>
            <a:endParaRPr lang="en-CY" sz="1050" b="0" dirty="0">
              <a:solidFill>
                <a:schemeClr val="tx1"/>
              </a:solidFill>
            </a:endParaRPr>
          </a:p>
        </p:txBody>
      </p:sp>
      <p:pic>
        <p:nvPicPr>
          <p:cNvPr id="7188" name="Picture 20" descr="ENISA">
            <a:extLst>
              <a:ext uri="{FF2B5EF4-FFF2-40B4-BE49-F238E27FC236}">
                <a16:creationId xmlns:a16="http://schemas.microsoft.com/office/drawing/2014/main" id="{CB256F99-9F2A-1429-0FD1-E09C38BB9D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71812" y="5640741"/>
            <a:ext cx="1290593" cy="59465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72AEFC37-7C67-2A25-E1DF-B2BF5D5919B9}"/>
              </a:ext>
            </a:extLst>
          </p:cNvPr>
          <p:cNvGrpSpPr/>
          <p:nvPr/>
        </p:nvGrpSpPr>
        <p:grpSpPr>
          <a:xfrm>
            <a:off x="3530478" y="2332670"/>
            <a:ext cx="1563953" cy="1432795"/>
            <a:chOff x="3069822" y="2856313"/>
            <a:chExt cx="1457833" cy="2784788"/>
          </a:xfrm>
        </p:grpSpPr>
        <p:sp>
          <p:nvSpPr>
            <p:cNvPr id="16" name="Rectangle 15">
              <a:extLst>
                <a:ext uri="{FF2B5EF4-FFF2-40B4-BE49-F238E27FC236}">
                  <a16:creationId xmlns:a16="http://schemas.microsoft.com/office/drawing/2014/main" id="{A2BCA285-9BD3-6899-A475-78F723C118EA}"/>
                </a:ext>
              </a:extLst>
            </p:cNvPr>
            <p:cNvSpPr/>
            <p:nvPr/>
          </p:nvSpPr>
          <p:spPr bwMode="auto">
            <a:xfrm>
              <a:off x="3069822" y="2856313"/>
              <a:ext cx="1457833" cy="2276294"/>
            </a:xfrm>
            <a:prstGeom prst="rect">
              <a:avLst/>
            </a:prstGeom>
            <a:solidFill>
              <a:schemeClr val="bg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2000" b="1" i="0" u="none" strike="noStrike" cap="none" normalizeH="0" baseline="0">
                <a:ln>
                  <a:noFill/>
                </a:ln>
                <a:solidFill>
                  <a:schemeClr val="tx2"/>
                </a:solidFill>
                <a:effectLst/>
                <a:highlight>
                  <a:srgbClr val="FFFFFF"/>
                </a:highlight>
                <a:latin typeface="Arial" charset="0"/>
              </a:endParaRPr>
            </a:p>
          </p:txBody>
        </p:sp>
        <p:sp>
          <p:nvSpPr>
            <p:cNvPr id="17" name="Can 16">
              <a:extLst>
                <a:ext uri="{FF2B5EF4-FFF2-40B4-BE49-F238E27FC236}">
                  <a16:creationId xmlns:a16="http://schemas.microsoft.com/office/drawing/2014/main" id="{9B4D805F-086D-B7C2-23A2-E9E7F1028AFF}"/>
                </a:ext>
              </a:extLst>
            </p:cNvPr>
            <p:cNvSpPr/>
            <p:nvPr/>
          </p:nvSpPr>
          <p:spPr bwMode="auto">
            <a:xfrm>
              <a:off x="3822624" y="2995048"/>
              <a:ext cx="522765" cy="814722"/>
            </a:xfrm>
            <a:prstGeom prst="can">
              <a:avLst>
                <a:gd name="adj" fmla="val 31157"/>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2000" b="1" i="0" u="none" strike="noStrike" cap="none" normalizeH="0" baseline="0">
                <a:ln>
                  <a:noFill/>
                </a:ln>
                <a:solidFill>
                  <a:schemeClr val="tx2"/>
                </a:solidFill>
                <a:effectLst/>
                <a:highlight>
                  <a:srgbClr val="FFFFFF"/>
                </a:highlight>
                <a:latin typeface="Arial" charset="0"/>
              </a:endParaRPr>
            </a:p>
          </p:txBody>
        </p:sp>
        <p:sp>
          <p:nvSpPr>
            <p:cNvPr id="18" name="Lightning Bolt 17">
              <a:extLst>
                <a:ext uri="{FF2B5EF4-FFF2-40B4-BE49-F238E27FC236}">
                  <a16:creationId xmlns:a16="http://schemas.microsoft.com/office/drawing/2014/main" id="{FAA7E40C-FF18-1BFF-2259-4973858525AB}"/>
                </a:ext>
              </a:extLst>
            </p:cNvPr>
            <p:cNvSpPr/>
            <p:nvPr/>
          </p:nvSpPr>
          <p:spPr bwMode="auto">
            <a:xfrm>
              <a:off x="3295026" y="3137084"/>
              <a:ext cx="363102" cy="544783"/>
            </a:xfrm>
            <a:prstGeom prst="lightningBolt">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2000" b="1" i="0" u="none" strike="noStrike" cap="none" normalizeH="0" baseline="0">
                <a:ln>
                  <a:noFill/>
                </a:ln>
                <a:solidFill>
                  <a:schemeClr val="tx2"/>
                </a:solidFill>
                <a:effectLst/>
                <a:highlight>
                  <a:srgbClr val="FFFFFF"/>
                </a:highlight>
                <a:latin typeface="Arial" charset="0"/>
              </a:endParaRPr>
            </a:p>
          </p:txBody>
        </p:sp>
        <p:sp>
          <p:nvSpPr>
            <p:cNvPr id="19" name="TextBox 18">
              <a:extLst>
                <a:ext uri="{FF2B5EF4-FFF2-40B4-BE49-F238E27FC236}">
                  <a16:creationId xmlns:a16="http://schemas.microsoft.com/office/drawing/2014/main" id="{0F821B02-1E3A-04A5-1987-C76A5A59F93F}"/>
                </a:ext>
              </a:extLst>
            </p:cNvPr>
            <p:cNvSpPr txBox="1"/>
            <p:nvPr/>
          </p:nvSpPr>
          <p:spPr>
            <a:xfrm>
              <a:off x="3394897" y="5095241"/>
              <a:ext cx="1095164" cy="545860"/>
            </a:xfrm>
            <a:prstGeom prst="rect">
              <a:avLst/>
            </a:prstGeom>
            <a:noFill/>
          </p:spPr>
          <p:txBody>
            <a:bodyPr wrap="square" rtlCol="0">
              <a:spAutoFit/>
            </a:bodyPr>
            <a:lstStyle/>
            <a:p>
              <a:r>
                <a:rPr lang="en-CY" sz="1050" dirty="0">
                  <a:highlight>
                    <a:srgbClr val="FFFFFF"/>
                  </a:highlight>
                </a:rPr>
                <a:t>Systems</a:t>
              </a:r>
            </a:p>
          </p:txBody>
        </p:sp>
      </p:grpSp>
      <p:pic>
        <p:nvPicPr>
          <p:cNvPr id="7186" name="Picture 18" descr="DPO, Data Protection Officer Stock ...">
            <a:extLst>
              <a:ext uri="{FF2B5EF4-FFF2-40B4-BE49-F238E27FC236}">
                <a16:creationId xmlns:a16="http://schemas.microsoft.com/office/drawing/2014/main" id="{244B5984-4F46-A705-D2A8-81DA2C82540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57960" y="2987019"/>
            <a:ext cx="674698" cy="482793"/>
          </a:xfrm>
          <a:prstGeom prst="rect">
            <a:avLst/>
          </a:prstGeom>
          <a:noFill/>
          <a:extLst>
            <a:ext uri="{909E8E84-426E-40DD-AFC4-6F175D3DCCD1}">
              <a14:hiddenFill xmlns:a14="http://schemas.microsoft.com/office/drawing/2010/main">
                <a:solidFill>
                  <a:srgbClr val="FFFFFF"/>
                </a:solidFill>
              </a14:hiddenFill>
            </a:ext>
          </a:extLst>
        </p:spPr>
      </p:pic>
      <p:sp>
        <p:nvSpPr>
          <p:cNvPr id="58" name="Cloud 57">
            <a:extLst>
              <a:ext uri="{FF2B5EF4-FFF2-40B4-BE49-F238E27FC236}">
                <a16:creationId xmlns:a16="http://schemas.microsoft.com/office/drawing/2014/main" id="{093DBAE9-E2B0-BD7F-7418-611213B362EC}"/>
              </a:ext>
            </a:extLst>
          </p:cNvPr>
          <p:cNvSpPr/>
          <p:nvPr/>
        </p:nvSpPr>
        <p:spPr bwMode="auto">
          <a:xfrm>
            <a:off x="1864457" y="1951375"/>
            <a:ext cx="5122250" cy="1904496"/>
          </a:xfrm>
          <a:prstGeom prst="cloud">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pic>
        <p:nvPicPr>
          <p:cNvPr id="7194" name="Picture 26" descr="What is a CISO? Meaning, Definition ...">
            <a:extLst>
              <a:ext uri="{FF2B5EF4-FFF2-40B4-BE49-F238E27FC236}">
                <a16:creationId xmlns:a16="http://schemas.microsoft.com/office/drawing/2014/main" id="{80A7A38D-8DEB-A69A-6D55-61992BAD3B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38079" y="2992780"/>
            <a:ext cx="716021" cy="476236"/>
          </a:xfrm>
          <a:prstGeom prst="rect">
            <a:avLst/>
          </a:prstGeom>
          <a:noFill/>
          <a:extLst>
            <a:ext uri="{909E8E84-426E-40DD-AFC4-6F175D3DCCD1}">
              <a14:hiddenFill xmlns:a14="http://schemas.microsoft.com/office/drawing/2010/main">
                <a:solidFill>
                  <a:srgbClr val="FFFFFF"/>
                </a:solidFill>
              </a14:hiddenFill>
            </a:ext>
          </a:extLst>
        </p:spPr>
      </p:pic>
      <p:sp>
        <p:nvSpPr>
          <p:cNvPr id="7185" name="TextBox 7184">
            <a:extLst>
              <a:ext uri="{FF2B5EF4-FFF2-40B4-BE49-F238E27FC236}">
                <a16:creationId xmlns:a16="http://schemas.microsoft.com/office/drawing/2014/main" id="{960BF358-D5A1-F4D3-9058-425342A2D714}"/>
              </a:ext>
            </a:extLst>
          </p:cNvPr>
          <p:cNvSpPr txBox="1"/>
          <p:nvPr/>
        </p:nvSpPr>
        <p:spPr>
          <a:xfrm>
            <a:off x="1102506" y="3410227"/>
            <a:ext cx="1003584" cy="338554"/>
          </a:xfrm>
          <a:prstGeom prst="rect">
            <a:avLst/>
          </a:prstGeom>
          <a:noFill/>
        </p:spPr>
        <p:txBody>
          <a:bodyPr wrap="square" rtlCol="0">
            <a:spAutoFit/>
          </a:bodyPr>
          <a:lstStyle/>
          <a:p>
            <a:pPr algn="ctr"/>
            <a:r>
              <a:rPr lang="en-CY" sz="1600" b="0" dirty="0">
                <a:solidFill>
                  <a:schemeClr val="tx1"/>
                </a:solidFill>
              </a:rPr>
              <a:t>Users</a:t>
            </a:r>
          </a:p>
        </p:txBody>
      </p:sp>
      <p:pic>
        <p:nvPicPr>
          <p:cNvPr id="4100" name="Picture 4" descr="ECCC">
            <a:extLst>
              <a:ext uri="{FF2B5EF4-FFF2-40B4-BE49-F238E27FC236}">
                <a16:creationId xmlns:a16="http://schemas.microsoft.com/office/drawing/2014/main" id="{1A822F88-7569-8240-E6AE-7B18410FC91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22918" y="3757867"/>
            <a:ext cx="797554" cy="272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41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8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8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19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17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7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10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18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9" grpId="0"/>
      <p:bldP spid="51" grpId="0"/>
      <p:bldP spid="52" grpId="0"/>
      <p:bldP spid="54" grpId="0" animBg="1"/>
      <p:bldP spid="57" grpId="0" animBg="1"/>
      <p:bldP spid="45" grpId="0" animBg="1"/>
      <p:bldP spid="55" grpId="0"/>
      <p:bldP spid="5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33534C09-7334-EE7C-0D76-BAF4A551965D}"/>
              </a:ext>
            </a:extLst>
          </p:cNvPr>
          <p:cNvGrpSpPr/>
          <p:nvPr/>
        </p:nvGrpSpPr>
        <p:grpSpPr>
          <a:xfrm>
            <a:off x="7637836" y="2276872"/>
            <a:ext cx="1392193" cy="1137523"/>
            <a:chOff x="7033779" y="3133663"/>
            <a:chExt cx="2033420" cy="1550353"/>
          </a:xfrm>
        </p:grpSpPr>
        <p:pic>
          <p:nvPicPr>
            <p:cNvPr id="69" name="Picture 4" descr="Hacker vector concept unknown man ...">
              <a:extLst>
                <a:ext uri="{FF2B5EF4-FFF2-40B4-BE49-F238E27FC236}">
                  <a16:creationId xmlns:a16="http://schemas.microsoft.com/office/drawing/2014/main" id="{29D1BEE7-D579-1E42-0C25-F4DA5590A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7077" y="3133663"/>
              <a:ext cx="1474684" cy="1404156"/>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26D5C7C3-513E-48D9-91E2-A23A7F59D5A5}"/>
                </a:ext>
              </a:extLst>
            </p:cNvPr>
            <p:cNvSpPr txBox="1"/>
            <p:nvPr/>
          </p:nvSpPr>
          <p:spPr>
            <a:xfrm>
              <a:off x="7033779" y="4222594"/>
              <a:ext cx="2033420" cy="461422"/>
            </a:xfrm>
            <a:prstGeom prst="rect">
              <a:avLst/>
            </a:prstGeom>
            <a:noFill/>
          </p:spPr>
          <p:txBody>
            <a:bodyPr wrap="square" rtlCol="0">
              <a:spAutoFit/>
            </a:bodyPr>
            <a:lstStyle/>
            <a:p>
              <a:pPr algn="ctr"/>
              <a:r>
                <a:rPr lang="en-CY" sz="1600" dirty="0"/>
                <a:t>Attacker</a:t>
              </a:r>
            </a:p>
          </p:txBody>
        </p:sp>
      </p:grpSp>
      <p:sp>
        <p:nvSpPr>
          <p:cNvPr id="2" name="Title 1">
            <a:extLst>
              <a:ext uri="{FF2B5EF4-FFF2-40B4-BE49-F238E27FC236}">
                <a16:creationId xmlns:a16="http://schemas.microsoft.com/office/drawing/2014/main" id="{4F4715D5-C9CB-772D-9A1A-85418210ABB0}"/>
              </a:ext>
            </a:extLst>
          </p:cNvPr>
          <p:cNvSpPr>
            <a:spLocks noGrp="1"/>
          </p:cNvSpPr>
          <p:nvPr>
            <p:ph type="title"/>
          </p:nvPr>
        </p:nvSpPr>
        <p:spPr/>
        <p:txBody>
          <a:bodyPr/>
          <a:lstStyle/>
          <a:p>
            <a:r>
              <a:rPr lang="en-CY" sz="3600" dirty="0"/>
              <a:t>Cybercrime (Typical) Scenario</a:t>
            </a:r>
          </a:p>
        </p:txBody>
      </p:sp>
      <p:sp>
        <p:nvSpPr>
          <p:cNvPr id="65" name="Content Placeholder 64">
            <a:extLst>
              <a:ext uri="{FF2B5EF4-FFF2-40B4-BE49-F238E27FC236}">
                <a16:creationId xmlns:a16="http://schemas.microsoft.com/office/drawing/2014/main" id="{C4F8E31B-7D37-2D63-AD2F-3498219F72F6}"/>
              </a:ext>
            </a:extLst>
          </p:cNvPr>
          <p:cNvSpPr>
            <a:spLocks noGrp="1"/>
          </p:cNvSpPr>
          <p:nvPr>
            <p:ph idx="1"/>
          </p:nvPr>
        </p:nvSpPr>
        <p:spPr>
          <a:xfrm>
            <a:off x="481221" y="892204"/>
            <a:ext cx="7691180" cy="5112568"/>
          </a:xfrm>
        </p:spPr>
        <p:txBody>
          <a:bodyPr/>
          <a:lstStyle/>
          <a:p>
            <a:r>
              <a:rPr lang="en-GB" sz="1800" b="1" dirty="0">
                <a:latin typeface="Arial" panose="020B0604020202020204" pitchFamily="34" charset="0"/>
                <a:cs typeface="Arial" panose="020B0604020202020204" pitchFamily="34" charset="0"/>
              </a:rPr>
              <a:t>Infiltration</a:t>
            </a:r>
          </a:p>
          <a:p>
            <a:pPr lvl="1"/>
            <a:r>
              <a:rPr lang="en-GB" sz="1800" dirty="0">
                <a:latin typeface="Arial" panose="020B0604020202020204" pitchFamily="34" charset="0"/>
                <a:cs typeface="Arial" panose="020B0604020202020204" pitchFamily="34" charset="0"/>
              </a:rPr>
              <a:t>Gain initial access through </a:t>
            </a:r>
            <a:r>
              <a:rPr lang="en-GB" sz="1800" b="1" dirty="0">
                <a:solidFill>
                  <a:srgbClr val="FF0000"/>
                </a:solidFill>
                <a:latin typeface="Arial" panose="020B0604020202020204" pitchFamily="34" charset="0"/>
                <a:cs typeface="Arial" panose="020B0604020202020204" pitchFamily="34" charset="0"/>
              </a:rPr>
              <a:t>social engineering </a:t>
            </a:r>
            <a:r>
              <a:rPr lang="en-GB" sz="1800" dirty="0">
                <a:latin typeface="Arial" panose="020B0604020202020204" pitchFamily="34" charset="0"/>
                <a:cs typeface="Arial" panose="020B0604020202020204" pitchFamily="34" charset="0"/>
              </a:rPr>
              <a:t>and </a:t>
            </a:r>
            <a:r>
              <a:rPr lang="en-GB" sz="1800" b="1" dirty="0">
                <a:solidFill>
                  <a:srgbClr val="FF0000"/>
                </a:solidFill>
                <a:latin typeface="Arial" panose="020B0604020202020204" pitchFamily="34" charset="0"/>
                <a:cs typeface="Arial" panose="020B0604020202020204" pitchFamily="34" charset="0"/>
              </a:rPr>
              <a:t>phishing</a:t>
            </a:r>
            <a:r>
              <a:rPr lang="en-GB" sz="1800" b="1" dirty="0">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(email, messages, chat, telephone, …) or by </a:t>
            </a:r>
            <a:r>
              <a:rPr lang="en-GB" sz="1800" b="1" dirty="0">
                <a:latin typeface="Arial" panose="020B0604020202020204" pitchFamily="34" charset="0"/>
                <a:cs typeface="Arial" panose="020B0604020202020204" pitchFamily="34" charset="0"/>
              </a:rPr>
              <a:t>port scanning</a:t>
            </a:r>
          </a:p>
          <a:p>
            <a:pPr lvl="1"/>
            <a:r>
              <a:rPr lang="en-GB" sz="1800" b="1" dirty="0">
                <a:latin typeface="Arial" panose="020B0604020202020204" pitchFamily="34" charset="0"/>
                <a:cs typeface="Arial" panose="020B0604020202020204" pitchFamily="34" charset="0"/>
              </a:rPr>
              <a:t>Connect to system </a:t>
            </a:r>
            <a:r>
              <a:rPr lang="en-GB" sz="1800" dirty="0">
                <a:latin typeface="Arial" panose="020B0604020202020204" pitchFamily="34" charset="0"/>
                <a:cs typeface="Arial" panose="020B0604020202020204" pitchFamily="34" charset="0"/>
              </a:rPr>
              <a:t>and </a:t>
            </a:r>
            <a:r>
              <a:rPr lang="en-GB" sz="1800" b="1" dirty="0">
                <a:latin typeface="Arial" panose="020B0604020202020204" pitchFamily="34" charset="0"/>
                <a:cs typeface="Arial" panose="020B0604020202020204" pitchFamily="34" charset="0"/>
              </a:rPr>
              <a:t>scan network (</a:t>
            </a:r>
            <a:r>
              <a:rPr lang="en-GB" sz="1800" b="1" dirty="0">
                <a:solidFill>
                  <a:srgbClr val="FF0000"/>
                </a:solidFill>
                <a:latin typeface="Arial" panose="020B0604020202020204" pitchFamily="34" charset="0"/>
                <a:cs typeface="Arial" panose="020B0604020202020204" pitchFamily="34" charset="0"/>
              </a:rPr>
              <a:t>dark web </a:t>
            </a:r>
            <a:r>
              <a:rPr lang="en-GB" sz="1800" b="1" dirty="0">
                <a:latin typeface="Arial" panose="020B0604020202020204" pitchFamily="34" charset="0"/>
                <a:cs typeface="Arial" panose="020B0604020202020204" pitchFamily="34" charset="0"/>
              </a:rPr>
              <a:t>exploits)</a:t>
            </a:r>
          </a:p>
          <a:p>
            <a:pPr lvl="1"/>
            <a:r>
              <a:rPr lang="en-GB" sz="1800" b="1" dirty="0">
                <a:latin typeface="Arial" panose="020B0604020202020204" pitchFamily="34" charset="0"/>
                <a:cs typeface="Arial" panose="020B0604020202020204" pitchFamily="34" charset="0"/>
              </a:rPr>
              <a:t>Launch Known (</a:t>
            </a:r>
            <a:r>
              <a:rPr lang="en-GB" sz="1800" b="1" dirty="0" err="1">
                <a:latin typeface="Arial" panose="020B0604020202020204" pitchFamily="34" charset="0"/>
                <a:cs typeface="Arial" panose="020B0604020202020204" pitchFamily="34" charset="0"/>
              </a:rPr>
              <a:t>Powersploit</a:t>
            </a:r>
            <a:r>
              <a:rPr lang="en-GB" sz="1800" b="1" dirty="0">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or </a:t>
            </a:r>
            <a:r>
              <a:rPr lang="en-GB" sz="1800" b="1" dirty="0">
                <a:solidFill>
                  <a:srgbClr val="FF0000"/>
                </a:solidFill>
                <a:latin typeface="Arial" panose="020B0604020202020204" pitchFamily="34" charset="0"/>
                <a:cs typeface="Arial" panose="020B0604020202020204" pitchFamily="34" charset="0"/>
              </a:rPr>
              <a:t>Zero-Day attacks </a:t>
            </a:r>
            <a:r>
              <a:rPr lang="en-GB" sz="1800" dirty="0">
                <a:latin typeface="Arial" panose="020B0604020202020204" pitchFamily="34" charset="0"/>
                <a:cs typeface="Arial" panose="020B0604020202020204" pitchFamily="34" charset="0"/>
              </a:rPr>
              <a:t>(advanced scripts) on internal/cloud servers found on the dark web</a:t>
            </a:r>
            <a:r>
              <a:rPr lang="en-GB" sz="1800" b="1" dirty="0">
                <a:latin typeface="Arial" panose="020B0604020202020204" pitchFamily="34" charset="0"/>
                <a:cs typeface="Arial" panose="020B0604020202020204" pitchFamily="34" charset="0"/>
              </a:rPr>
              <a:t> on unpatched server</a:t>
            </a:r>
            <a:endParaRPr lang="en-GB" sz="1800" dirty="0">
              <a:latin typeface="Arial" panose="020B0604020202020204" pitchFamily="34" charset="0"/>
              <a:cs typeface="Arial" panose="020B0604020202020204" pitchFamily="34" charset="0"/>
            </a:endParaRPr>
          </a:p>
          <a:p>
            <a:pPr lvl="1"/>
            <a:r>
              <a:rPr lang="en-GB" sz="1800" dirty="0">
                <a:latin typeface="Arial" panose="020B0604020202020204" pitchFamily="34" charset="0"/>
                <a:cs typeface="Arial" panose="020B0604020202020204" pitchFamily="34" charset="0"/>
              </a:rPr>
              <a:t>Use sites as intermediate nodes for more serious attacks (e.g., </a:t>
            </a:r>
            <a:r>
              <a:rPr lang="en-GB" sz="1800" b="1" dirty="0">
                <a:latin typeface="Arial" panose="020B0604020202020204" pitchFamily="34" charset="0"/>
                <a:cs typeface="Arial" panose="020B0604020202020204" pitchFamily="34" charset="0"/>
              </a:rPr>
              <a:t>TOR </a:t>
            </a:r>
            <a:r>
              <a:rPr lang="en-GB" sz="1800" b="1" dirty="0">
                <a:solidFill>
                  <a:srgbClr val="FF0000"/>
                </a:solidFill>
                <a:latin typeface="Arial" panose="020B0604020202020204" pitchFamily="34" charset="0"/>
                <a:cs typeface="Arial" panose="020B0604020202020204" pitchFamily="34" charset="0"/>
              </a:rPr>
              <a:t>anonymous network</a:t>
            </a:r>
            <a:r>
              <a:rPr lang="en-GB" sz="1800" dirty="0">
                <a:latin typeface="Arial" panose="020B0604020202020204" pitchFamily="34" charset="0"/>
                <a:cs typeface="Arial" panose="020B0604020202020204" pitchFamily="34" charset="0"/>
              </a:rPr>
              <a:t>). </a:t>
            </a:r>
          </a:p>
          <a:p>
            <a:r>
              <a:rPr lang="en-GB" sz="1800" b="1" i="0" dirty="0">
                <a:solidFill>
                  <a:srgbClr val="161616"/>
                </a:solidFill>
                <a:effectLst/>
                <a:highlight>
                  <a:srgbClr val="FFFFFF"/>
                </a:highlight>
                <a:latin typeface="Arial" panose="020B0604020202020204" pitchFamily="34" charset="0"/>
                <a:cs typeface="Arial" panose="020B0604020202020204" pitchFamily="34" charset="0"/>
              </a:rPr>
              <a:t>Exploration and expansion</a:t>
            </a:r>
          </a:p>
          <a:p>
            <a:pPr lvl="1"/>
            <a:r>
              <a:rPr lang="en-GB" sz="1800" dirty="0">
                <a:latin typeface="Arial" panose="020B0604020202020204" pitchFamily="34" charset="0"/>
                <a:cs typeface="Arial" panose="020B0604020202020204" pitchFamily="34" charset="0"/>
              </a:rPr>
              <a:t>Install Multiple </a:t>
            </a:r>
            <a:r>
              <a:rPr lang="en-GB" sz="1800" b="1" dirty="0">
                <a:solidFill>
                  <a:srgbClr val="FF0000"/>
                </a:solidFill>
                <a:latin typeface="Arial" panose="020B0604020202020204" pitchFamily="34" charset="0"/>
                <a:cs typeface="Arial" panose="020B0604020202020204" pitchFamily="34" charset="0"/>
              </a:rPr>
              <a:t>Backdoors</a:t>
            </a:r>
            <a:r>
              <a:rPr lang="en-GB" sz="1800" dirty="0">
                <a:latin typeface="Arial" panose="020B0604020202020204" pitchFamily="34" charset="0"/>
                <a:cs typeface="Arial" panose="020B0604020202020204" pitchFamily="34" charset="0"/>
              </a:rPr>
              <a:t> to control </a:t>
            </a:r>
            <a:r>
              <a:rPr lang="en-GB" sz="1800" b="1" dirty="0">
                <a:latin typeface="Arial" panose="020B0604020202020204" pitchFamily="34" charset="0"/>
                <a:cs typeface="Arial" panose="020B0604020202020204" pitchFamily="34" charset="0"/>
              </a:rPr>
              <a:t>system remotely </a:t>
            </a:r>
          </a:p>
          <a:p>
            <a:pPr lvl="1"/>
            <a:r>
              <a:rPr lang="en-GB" sz="1800" b="1" dirty="0">
                <a:solidFill>
                  <a:srgbClr val="FF0000"/>
                </a:solidFill>
                <a:latin typeface="Arial" panose="020B0604020202020204" pitchFamily="34" charset="0"/>
                <a:cs typeface="Arial" panose="020B0604020202020204" pitchFamily="34" charset="0"/>
              </a:rPr>
              <a:t>Crack</a:t>
            </a:r>
            <a:r>
              <a:rPr lang="en-GB" sz="1800" b="1" dirty="0">
                <a:latin typeface="Arial" panose="020B0604020202020204" pitchFamily="34" charset="0"/>
                <a:cs typeface="Arial" panose="020B0604020202020204" pitchFamily="34" charset="0"/>
              </a:rPr>
              <a:t> Passwords, Gain Administrative </a:t>
            </a:r>
            <a:r>
              <a:rPr lang="en-GB" sz="1800" dirty="0">
                <a:latin typeface="Arial" panose="020B0604020202020204" pitchFamily="34" charset="0"/>
                <a:cs typeface="Arial" panose="020B0604020202020204" pitchFamily="34" charset="0"/>
              </a:rPr>
              <a:t>Rights (Domain Control)</a:t>
            </a:r>
          </a:p>
          <a:p>
            <a:r>
              <a:rPr lang="en-CY" sz="1800" b="1" dirty="0">
                <a:latin typeface="Arial" panose="020B0604020202020204" pitchFamily="34" charset="0"/>
                <a:cs typeface="Arial" panose="020B0604020202020204" pitchFamily="34" charset="0"/>
              </a:rPr>
              <a:t>Exfiltration (Double Method) </a:t>
            </a:r>
            <a:r>
              <a:rPr lang="en-GB" sz="1800" dirty="0">
                <a:latin typeface="Arial" panose="020B0604020202020204" pitchFamily="34" charset="0"/>
                <a:cs typeface="Arial" panose="020B0604020202020204" pitchFamily="34" charset="0"/>
              </a:rPr>
              <a:t>.</a:t>
            </a:r>
            <a:endParaRPr lang="en-CY" sz="1800" dirty="0">
              <a:latin typeface="Arial" panose="020B0604020202020204" pitchFamily="34" charset="0"/>
              <a:cs typeface="Arial" panose="020B0604020202020204" pitchFamily="34" charset="0"/>
            </a:endParaRPr>
          </a:p>
          <a:p>
            <a:pPr lvl="1"/>
            <a:r>
              <a:rPr lang="en-GB" sz="1800" b="1" dirty="0">
                <a:latin typeface="Arial" panose="020B0604020202020204" pitchFamily="34" charset="0"/>
                <a:cs typeface="Arial" panose="020B0604020202020204" pitchFamily="34" charset="0"/>
              </a:rPr>
              <a:t>A) Move</a:t>
            </a:r>
            <a:r>
              <a:rPr lang="en-GB" sz="1800" dirty="0">
                <a:latin typeface="Arial" panose="020B0604020202020204" pitchFamily="34" charset="0"/>
                <a:cs typeface="Arial" panose="020B0604020202020204" pitchFamily="34" charset="0"/>
              </a:rPr>
              <a:t> data over </a:t>
            </a:r>
            <a:r>
              <a:rPr lang="en-GB" sz="1800" b="1" dirty="0">
                <a:latin typeface="Arial" panose="020B0604020202020204" pitchFamily="34" charset="0"/>
                <a:cs typeface="Arial" panose="020B0604020202020204" pitchFamily="34" charset="0"/>
              </a:rPr>
              <a:t>encrypted channels </a:t>
            </a:r>
            <a:r>
              <a:rPr lang="en-GB" sz="1800" dirty="0">
                <a:latin typeface="Arial" panose="020B0604020202020204" pitchFamily="34" charset="0"/>
                <a:cs typeface="Arial" panose="020B0604020202020204" pitchFamily="34" charset="0"/>
              </a:rPr>
              <a:t>to </a:t>
            </a:r>
            <a:r>
              <a:rPr lang="en-GB" sz="1800" b="1" dirty="0">
                <a:latin typeface="Arial" panose="020B0604020202020204" pitchFamily="34" charset="0"/>
                <a:cs typeface="Arial" panose="020B0604020202020204" pitchFamily="34" charset="0"/>
              </a:rPr>
              <a:t>remote storage </a:t>
            </a:r>
            <a:r>
              <a:rPr lang="en-GB" sz="1800" dirty="0">
                <a:latin typeface="Arial" panose="020B0604020202020204" pitchFamily="34" charset="0"/>
                <a:cs typeface="Arial" panose="020B0604020202020204" pitchFamily="34" charset="0"/>
              </a:rPr>
              <a:t>(</a:t>
            </a:r>
            <a:r>
              <a:rPr lang="en-GB" sz="1800" dirty="0" err="1">
                <a:latin typeface="Arial" panose="020B0604020202020204" pitchFamily="34" charset="0"/>
                <a:cs typeface="Arial" panose="020B0604020202020204" pitchFamily="34" charset="0"/>
              </a:rPr>
              <a:t>MegaCMD</a:t>
            </a:r>
            <a:r>
              <a:rPr lang="en-GB" sz="1800" dirty="0">
                <a:latin typeface="Arial" panose="020B0604020202020204" pitchFamily="34" charset="0"/>
                <a:cs typeface="Arial" panose="020B0604020202020204" pitchFamily="34" charset="0"/>
              </a:rPr>
              <a:t>, Dropbox)</a:t>
            </a:r>
          </a:p>
          <a:p>
            <a:pPr lvl="1"/>
            <a:r>
              <a:rPr lang="en-GB" sz="1800" b="1" dirty="0">
                <a:latin typeface="Arial" panose="020B0604020202020204" pitchFamily="34" charset="0"/>
                <a:cs typeface="Arial" panose="020B0604020202020204" pitchFamily="34" charset="0"/>
              </a:rPr>
              <a:t>B) Encrypt</a:t>
            </a:r>
            <a:r>
              <a:rPr lang="en-GB" sz="1800" dirty="0">
                <a:latin typeface="Arial" panose="020B0604020202020204" pitchFamily="34" charset="0"/>
                <a:cs typeface="Arial" panose="020B0604020202020204" pitchFamily="34" charset="0"/>
              </a:rPr>
              <a:t> users' data locally</a:t>
            </a:r>
          </a:p>
          <a:p>
            <a:pPr lvl="1"/>
            <a:r>
              <a:rPr lang="en-GB" sz="1800" dirty="0">
                <a:latin typeface="Arial" panose="020B0604020202020204" pitchFamily="34" charset="0"/>
                <a:cs typeface="Arial" panose="020B0604020202020204" pitchFamily="34" charset="0"/>
              </a:rPr>
              <a:t>Attackers ask for </a:t>
            </a:r>
            <a:r>
              <a:rPr lang="en-GB" sz="1800" b="1" dirty="0">
                <a:latin typeface="Arial" panose="020B0604020202020204" pitchFamily="34" charset="0"/>
                <a:cs typeface="Arial" panose="020B0604020202020204" pitchFamily="34" charset="0"/>
              </a:rPr>
              <a:t>cryptocurrency</a:t>
            </a:r>
            <a:r>
              <a:rPr lang="en-GB" sz="1800" dirty="0">
                <a:latin typeface="Arial" panose="020B0604020202020204" pitchFamily="34" charset="0"/>
                <a:cs typeface="Arial" panose="020B0604020202020204" pitchFamily="34" charset="0"/>
              </a:rPr>
              <a:t> or </a:t>
            </a:r>
            <a:r>
              <a:rPr lang="en-GB" sz="1800" b="1" dirty="0">
                <a:latin typeface="Arial" panose="020B0604020202020204" pitchFamily="34" charset="0"/>
                <a:cs typeface="Arial" panose="020B0604020202020204" pitchFamily="34" charset="0"/>
              </a:rPr>
              <a:t>threat</a:t>
            </a:r>
            <a:r>
              <a:rPr lang="en-GB" sz="1800" dirty="0">
                <a:latin typeface="Arial" panose="020B0604020202020204" pitchFamily="34" charset="0"/>
                <a:cs typeface="Arial" panose="020B0604020202020204" pitchFamily="34" charset="0"/>
              </a:rPr>
              <a:t> to delete data (</a:t>
            </a:r>
            <a:r>
              <a:rPr lang="en-GB" sz="1800" dirty="0">
                <a:solidFill>
                  <a:srgbClr val="FF0000"/>
                </a:solidFill>
                <a:latin typeface="Arial" panose="020B0604020202020204" pitchFamily="34" charset="0"/>
                <a:cs typeface="Arial" panose="020B0604020202020204" pitchFamily="34" charset="0"/>
              </a:rPr>
              <a:t>ransomware</a:t>
            </a:r>
            <a:r>
              <a:rPr lang="en-GB" sz="1800" dirty="0">
                <a:latin typeface="Arial" panose="020B0604020202020204" pitchFamily="34" charset="0"/>
                <a:cs typeface="Arial" panose="020B0604020202020204" pitchFamily="34" charset="0"/>
              </a:rPr>
              <a:t>) and/or release data on the web (</a:t>
            </a:r>
            <a:r>
              <a:rPr lang="en-GB" sz="1800" dirty="0">
                <a:solidFill>
                  <a:srgbClr val="FF0000"/>
                </a:solidFill>
                <a:latin typeface="Arial" panose="020B0604020202020204" pitchFamily="34" charset="0"/>
                <a:cs typeface="Arial" panose="020B0604020202020204" pitchFamily="34" charset="0"/>
              </a:rPr>
              <a:t>extortion</a:t>
            </a:r>
            <a:r>
              <a:rPr lang="en-GB" sz="1800" dirty="0">
                <a:latin typeface="Arial" panose="020B0604020202020204" pitchFamily="34" charset="0"/>
                <a:cs typeface="Arial" panose="020B0604020202020204" pitchFamily="34" charset="0"/>
              </a:rPr>
              <a:t>) </a:t>
            </a:r>
          </a:p>
        </p:txBody>
      </p:sp>
      <p:pic>
        <p:nvPicPr>
          <p:cNvPr id="1026" name="Picture 2">
            <a:extLst>
              <a:ext uri="{FF2B5EF4-FFF2-40B4-BE49-F238E27FC236}">
                <a16:creationId xmlns:a16="http://schemas.microsoft.com/office/drawing/2014/main" id="{9BB890E5-8DD7-F597-FA8F-474043145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1216" y="1351419"/>
            <a:ext cx="711200" cy="71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43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5">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Content Placeholder 64">
            <a:extLst>
              <a:ext uri="{FF2B5EF4-FFF2-40B4-BE49-F238E27FC236}">
                <a16:creationId xmlns:a16="http://schemas.microsoft.com/office/drawing/2014/main" id="{C4F8E31B-7D37-2D63-AD2F-3498219F72F6}"/>
              </a:ext>
            </a:extLst>
          </p:cNvPr>
          <p:cNvSpPr>
            <a:spLocks noGrp="1"/>
          </p:cNvSpPr>
          <p:nvPr>
            <p:ph idx="1"/>
          </p:nvPr>
        </p:nvSpPr>
        <p:spPr>
          <a:xfrm>
            <a:off x="481220" y="892204"/>
            <a:ext cx="8205579" cy="5112568"/>
          </a:xfrm>
        </p:spPr>
        <p:txBody>
          <a:bodyPr/>
          <a:lstStyle/>
          <a:p>
            <a:r>
              <a:rPr lang="en-US" sz="2800" b="1" dirty="0">
                <a:latin typeface="Arial" panose="020B0604020202020204" pitchFamily="34" charset="0"/>
                <a:cs typeface="Arial" panose="020B0604020202020204" pitchFamily="34" charset="0"/>
              </a:rPr>
              <a:t>Hiding </a:t>
            </a:r>
            <a:r>
              <a:rPr lang="en-US" sz="2800" b="1" dirty="0">
                <a:solidFill>
                  <a:schemeClr val="accent6"/>
                </a:solidFill>
                <a:latin typeface="Arial" panose="020B0604020202020204" pitchFamily="34" charset="0"/>
                <a:cs typeface="Arial" panose="020B0604020202020204" pitchFamily="34" charset="0"/>
              </a:rPr>
              <a:t>Network (IP)</a:t>
            </a:r>
            <a:r>
              <a:rPr lang="en-US" sz="2800" b="1" dirty="0">
                <a:latin typeface="Arial" panose="020B0604020202020204" pitchFamily="34" charset="0"/>
                <a:cs typeface="Arial" panose="020B0604020202020204" pitchFamily="34" charset="0"/>
              </a:rPr>
              <a:t> Trace &amp; Denial of Service</a:t>
            </a:r>
          </a:p>
          <a:p>
            <a:endParaRPr lang="en-US" sz="2800" b="1" dirty="0">
              <a:latin typeface="Arial" panose="020B0604020202020204" pitchFamily="34" charset="0"/>
              <a:cs typeface="Arial" panose="020B0604020202020204" pitchFamily="34" charset="0"/>
            </a:endParaRPr>
          </a:p>
          <a:p>
            <a:endParaRPr lang="en-US" sz="2800" b="1" dirty="0">
              <a:latin typeface="Arial" panose="020B0604020202020204" pitchFamily="34" charset="0"/>
              <a:cs typeface="Arial" panose="020B0604020202020204" pitchFamily="34" charset="0"/>
            </a:endParaRPr>
          </a:p>
          <a:p>
            <a:endParaRPr lang="en-US" sz="2800" b="1" dirty="0">
              <a:latin typeface="Arial" panose="020B0604020202020204" pitchFamily="34" charset="0"/>
              <a:cs typeface="Arial" panose="020B0604020202020204" pitchFamily="34" charset="0"/>
            </a:endParaRPr>
          </a:p>
          <a:p>
            <a:endParaRPr lang="en-US" sz="11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Hiding </a:t>
            </a:r>
            <a:r>
              <a:rPr lang="en-US" sz="2800" b="1" dirty="0">
                <a:solidFill>
                  <a:schemeClr val="accent6"/>
                </a:solidFill>
                <a:latin typeface="Arial" panose="020B0604020202020204" pitchFamily="34" charset="0"/>
                <a:cs typeface="Arial" panose="020B0604020202020204" pitchFamily="34" charset="0"/>
              </a:rPr>
              <a:t>Money</a:t>
            </a:r>
            <a:r>
              <a:rPr lang="en-US" sz="2800" b="1" dirty="0">
                <a:latin typeface="Arial" panose="020B0604020202020204" pitchFamily="34" charset="0"/>
                <a:cs typeface="Arial" panose="020B0604020202020204" pitchFamily="34" charset="0"/>
              </a:rPr>
              <a:t> Trace</a:t>
            </a:r>
          </a:p>
          <a:p>
            <a:endParaRPr lang="en-US" sz="2800" b="1" dirty="0">
              <a:latin typeface="Arial" panose="020B0604020202020204" pitchFamily="34" charset="0"/>
              <a:cs typeface="Arial" panose="020B0604020202020204" pitchFamily="34" charset="0"/>
            </a:endParaRPr>
          </a:p>
          <a:p>
            <a:endParaRPr lang="en-US" sz="2800" b="1" dirty="0">
              <a:latin typeface="Arial" panose="020B0604020202020204" pitchFamily="34" charset="0"/>
              <a:cs typeface="Arial" panose="020B0604020202020204" pitchFamily="34" charset="0"/>
            </a:endParaRPr>
          </a:p>
          <a:p>
            <a:endParaRPr lang="en-US" sz="2800" b="1" dirty="0">
              <a:latin typeface="Arial" panose="020B0604020202020204" pitchFamily="34" charset="0"/>
              <a:cs typeface="Arial" panose="020B0604020202020204" pitchFamily="34" charset="0"/>
            </a:endParaRPr>
          </a:p>
          <a:p>
            <a:endParaRPr lang="en-GB" sz="2800" b="1" dirty="0">
              <a:latin typeface="Arial" panose="020B0604020202020204" pitchFamily="34" charset="0"/>
              <a:cs typeface="Arial" panose="020B0604020202020204" pitchFamily="34" charset="0"/>
            </a:endParaRPr>
          </a:p>
        </p:txBody>
      </p:sp>
      <p:pic>
        <p:nvPicPr>
          <p:cNvPr id="69" name="Picture 4" descr="Hacker vector concept unknown man ...">
            <a:extLst>
              <a:ext uri="{FF2B5EF4-FFF2-40B4-BE49-F238E27FC236}">
                <a16:creationId xmlns:a16="http://schemas.microsoft.com/office/drawing/2014/main" id="{29D1BEE7-D579-1E42-0C25-F4DA5590A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028" y="1654299"/>
            <a:ext cx="1009651" cy="1030255"/>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26D5C7C3-513E-48D9-91E2-A23A7F59D5A5}"/>
              </a:ext>
            </a:extLst>
          </p:cNvPr>
          <p:cNvSpPr txBox="1"/>
          <p:nvPr/>
        </p:nvSpPr>
        <p:spPr>
          <a:xfrm>
            <a:off x="481220" y="2453268"/>
            <a:ext cx="1392193" cy="338554"/>
          </a:xfrm>
          <a:prstGeom prst="rect">
            <a:avLst/>
          </a:prstGeom>
          <a:noFill/>
        </p:spPr>
        <p:txBody>
          <a:bodyPr wrap="square" rtlCol="0">
            <a:spAutoFit/>
          </a:bodyPr>
          <a:lstStyle/>
          <a:p>
            <a:pPr algn="ctr"/>
            <a:r>
              <a:rPr lang="en-CY" sz="1600" dirty="0"/>
              <a:t>Attacker</a:t>
            </a:r>
          </a:p>
        </p:txBody>
      </p:sp>
      <p:sp>
        <p:nvSpPr>
          <p:cNvPr id="2" name="Title 1">
            <a:extLst>
              <a:ext uri="{FF2B5EF4-FFF2-40B4-BE49-F238E27FC236}">
                <a16:creationId xmlns:a16="http://schemas.microsoft.com/office/drawing/2014/main" id="{4F4715D5-C9CB-772D-9A1A-85418210ABB0}"/>
              </a:ext>
            </a:extLst>
          </p:cNvPr>
          <p:cNvSpPr>
            <a:spLocks noGrp="1"/>
          </p:cNvSpPr>
          <p:nvPr>
            <p:ph type="title"/>
          </p:nvPr>
        </p:nvSpPr>
        <p:spPr/>
        <p:txBody>
          <a:bodyPr/>
          <a:lstStyle/>
          <a:p>
            <a:r>
              <a:rPr lang="en-CY" sz="3600" dirty="0"/>
              <a:t>Hacking Techniques </a:t>
            </a:r>
          </a:p>
        </p:txBody>
      </p:sp>
      <p:pic>
        <p:nvPicPr>
          <p:cNvPr id="4" name="Graphic 3" descr="Internet outline">
            <a:extLst>
              <a:ext uri="{FF2B5EF4-FFF2-40B4-BE49-F238E27FC236}">
                <a16:creationId xmlns:a16="http://schemas.microsoft.com/office/drawing/2014/main" id="{387F74D4-39B1-4218-C9DC-DCC339B2B4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74421" y="1521354"/>
            <a:ext cx="1296144" cy="1296144"/>
          </a:xfrm>
          <a:prstGeom prst="rect">
            <a:avLst/>
          </a:prstGeom>
        </p:spPr>
      </p:pic>
      <p:pic>
        <p:nvPicPr>
          <p:cNvPr id="5" name="Graphic 4" descr="Internet outline">
            <a:extLst>
              <a:ext uri="{FF2B5EF4-FFF2-40B4-BE49-F238E27FC236}">
                <a16:creationId xmlns:a16="http://schemas.microsoft.com/office/drawing/2014/main" id="{72F8C70B-40A6-0531-EDD4-28B0953BB7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49556" y="1366301"/>
            <a:ext cx="1296144" cy="1296144"/>
          </a:xfrm>
          <a:prstGeom prst="rect">
            <a:avLst/>
          </a:prstGeom>
        </p:spPr>
      </p:pic>
      <p:pic>
        <p:nvPicPr>
          <p:cNvPr id="6" name="Graphic 5" descr="Internet outline">
            <a:extLst>
              <a:ext uri="{FF2B5EF4-FFF2-40B4-BE49-F238E27FC236}">
                <a16:creationId xmlns:a16="http://schemas.microsoft.com/office/drawing/2014/main" id="{DA64FE6C-F37E-6146-674D-84D43E7299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64088" y="1685475"/>
            <a:ext cx="1296144" cy="1296144"/>
          </a:xfrm>
          <a:prstGeom prst="rect">
            <a:avLst/>
          </a:prstGeom>
        </p:spPr>
      </p:pic>
      <p:cxnSp>
        <p:nvCxnSpPr>
          <p:cNvPr id="12" name="Straight Connector 11">
            <a:extLst>
              <a:ext uri="{FF2B5EF4-FFF2-40B4-BE49-F238E27FC236}">
                <a16:creationId xmlns:a16="http://schemas.microsoft.com/office/drawing/2014/main" id="{626CDD76-08C7-5BB7-D462-D29E63AA40EF}"/>
              </a:ext>
            </a:extLst>
          </p:cNvPr>
          <p:cNvCxnSpPr>
            <a:stCxn id="69" idx="3"/>
          </p:cNvCxnSpPr>
          <p:nvPr/>
        </p:nvCxnSpPr>
        <p:spPr bwMode="auto">
          <a:xfrm flipV="1">
            <a:off x="1691679" y="1973507"/>
            <a:ext cx="561166" cy="195920"/>
          </a:xfrm>
          <a:prstGeom prst="line">
            <a:avLst/>
          </a:prstGeom>
          <a:noFill/>
          <a:ln w="38100"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55EFFCD9-2374-E635-7E6B-63F630F02BA5}"/>
              </a:ext>
            </a:extLst>
          </p:cNvPr>
          <p:cNvCxnSpPr/>
          <p:nvPr/>
        </p:nvCxnSpPr>
        <p:spPr bwMode="auto">
          <a:xfrm flipV="1">
            <a:off x="3312927" y="1904172"/>
            <a:ext cx="561166" cy="195920"/>
          </a:xfrm>
          <a:prstGeom prst="line">
            <a:avLst/>
          </a:prstGeom>
          <a:noFill/>
          <a:ln w="38100" cap="flat" cmpd="sng" algn="ctr">
            <a:solidFill>
              <a:schemeClr val="tx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80BDD491-20EA-E822-2308-0925058A4D61}"/>
              </a:ext>
            </a:extLst>
          </p:cNvPr>
          <p:cNvCxnSpPr>
            <a:cxnSpLocks/>
          </p:cNvCxnSpPr>
          <p:nvPr/>
        </p:nvCxnSpPr>
        <p:spPr bwMode="auto">
          <a:xfrm>
            <a:off x="4989254" y="1897964"/>
            <a:ext cx="717074" cy="75543"/>
          </a:xfrm>
          <a:prstGeom prst="line">
            <a:avLst/>
          </a:prstGeom>
          <a:noFill/>
          <a:ln w="38100" cap="flat" cmpd="sng" algn="ctr">
            <a:solidFill>
              <a:schemeClr val="tx1"/>
            </a:solidFill>
            <a:prstDash val="solid"/>
            <a:round/>
            <a:headEnd type="none" w="med" len="med"/>
            <a:tailEnd type="none" w="med" len="med"/>
          </a:ln>
          <a:effectLst/>
        </p:spPr>
      </p:cxnSp>
      <p:sp>
        <p:nvSpPr>
          <p:cNvPr id="18" name="TextBox 17">
            <a:extLst>
              <a:ext uri="{FF2B5EF4-FFF2-40B4-BE49-F238E27FC236}">
                <a16:creationId xmlns:a16="http://schemas.microsoft.com/office/drawing/2014/main" id="{C1BB318A-EC05-F4B1-0994-32AE2609CA6D}"/>
              </a:ext>
            </a:extLst>
          </p:cNvPr>
          <p:cNvSpPr txBox="1"/>
          <p:nvPr/>
        </p:nvSpPr>
        <p:spPr>
          <a:xfrm>
            <a:off x="2003574" y="2565925"/>
            <a:ext cx="1741904" cy="338554"/>
          </a:xfrm>
          <a:prstGeom prst="rect">
            <a:avLst/>
          </a:prstGeom>
          <a:noFill/>
        </p:spPr>
        <p:txBody>
          <a:bodyPr wrap="square" rtlCol="0">
            <a:spAutoFit/>
          </a:bodyPr>
          <a:lstStyle/>
          <a:p>
            <a:pPr algn="ctr"/>
            <a:r>
              <a:rPr lang="en-CY" sz="1600" b="0" dirty="0"/>
              <a:t>Hijaked </a:t>
            </a:r>
          </a:p>
        </p:txBody>
      </p:sp>
      <p:sp>
        <p:nvSpPr>
          <p:cNvPr id="19" name="TextBox 18">
            <a:extLst>
              <a:ext uri="{FF2B5EF4-FFF2-40B4-BE49-F238E27FC236}">
                <a16:creationId xmlns:a16="http://schemas.microsoft.com/office/drawing/2014/main" id="{4F254A31-2037-D411-1493-F304D08A8128}"/>
              </a:ext>
            </a:extLst>
          </p:cNvPr>
          <p:cNvSpPr txBox="1"/>
          <p:nvPr/>
        </p:nvSpPr>
        <p:spPr>
          <a:xfrm>
            <a:off x="3562374" y="2463846"/>
            <a:ext cx="1741904" cy="338554"/>
          </a:xfrm>
          <a:prstGeom prst="rect">
            <a:avLst/>
          </a:prstGeom>
          <a:noFill/>
        </p:spPr>
        <p:txBody>
          <a:bodyPr wrap="square" rtlCol="0">
            <a:spAutoFit/>
          </a:bodyPr>
          <a:lstStyle/>
          <a:p>
            <a:pPr algn="ctr"/>
            <a:r>
              <a:rPr lang="en-GB" sz="1600" b="0" dirty="0"/>
              <a:t>Hijacked</a:t>
            </a:r>
            <a:r>
              <a:rPr lang="en-CY" sz="1600" b="0" dirty="0"/>
              <a:t> </a:t>
            </a:r>
          </a:p>
        </p:txBody>
      </p:sp>
      <p:sp>
        <p:nvSpPr>
          <p:cNvPr id="20" name="TextBox 19">
            <a:extLst>
              <a:ext uri="{FF2B5EF4-FFF2-40B4-BE49-F238E27FC236}">
                <a16:creationId xmlns:a16="http://schemas.microsoft.com/office/drawing/2014/main" id="{E69133AA-62C2-CC1E-F439-3209C095E6F4}"/>
              </a:ext>
            </a:extLst>
          </p:cNvPr>
          <p:cNvSpPr txBox="1"/>
          <p:nvPr/>
        </p:nvSpPr>
        <p:spPr>
          <a:xfrm>
            <a:off x="5148064" y="2684554"/>
            <a:ext cx="1741904" cy="338554"/>
          </a:xfrm>
          <a:prstGeom prst="rect">
            <a:avLst/>
          </a:prstGeom>
          <a:noFill/>
        </p:spPr>
        <p:txBody>
          <a:bodyPr wrap="square" rtlCol="0">
            <a:spAutoFit/>
          </a:bodyPr>
          <a:lstStyle/>
          <a:p>
            <a:pPr algn="ctr"/>
            <a:r>
              <a:rPr lang="en-GB" sz="1600" b="0" dirty="0"/>
              <a:t>Hijacked</a:t>
            </a:r>
            <a:endParaRPr lang="en-CY" sz="1600" b="0" dirty="0"/>
          </a:p>
        </p:txBody>
      </p:sp>
      <p:grpSp>
        <p:nvGrpSpPr>
          <p:cNvPr id="11" name="Group 10">
            <a:extLst>
              <a:ext uri="{FF2B5EF4-FFF2-40B4-BE49-F238E27FC236}">
                <a16:creationId xmlns:a16="http://schemas.microsoft.com/office/drawing/2014/main" id="{B1EEE69A-708E-ADD3-EE22-E95E2BEBC272}"/>
              </a:ext>
            </a:extLst>
          </p:cNvPr>
          <p:cNvGrpSpPr/>
          <p:nvPr/>
        </p:nvGrpSpPr>
        <p:grpSpPr>
          <a:xfrm>
            <a:off x="7013814" y="1656231"/>
            <a:ext cx="2084940" cy="1443273"/>
            <a:chOff x="6560037" y="1219313"/>
            <a:chExt cx="2541129" cy="1443273"/>
          </a:xfrm>
        </p:grpSpPr>
        <p:pic>
          <p:nvPicPr>
            <p:cNvPr id="8" name="Graphic 7" descr="Database outline">
              <a:extLst>
                <a:ext uri="{FF2B5EF4-FFF2-40B4-BE49-F238E27FC236}">
                  <a16:creationId xmlns:a16="http://schemas.microsoft.com/office/drawing/2014/main" id="{CCE3705C-01A5-ADE3-25CC-C82611049E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86766" y="1644167"/>
              <a:ext cx="914400" cy="914400"/>
            </a:xfrm>
            <a:prstGeom prst="rect">
              <a:avLst/>
            </a:prstGeom>
          </p:spPr>
        </p:pic>
        <p:pic>
          <p:nvPicPr>
            <p:cNvPr id="10" name="Graphic 9" descr="Server with solid fill">
              <a:extLst>
                <a:ext uri="{FF2B5EF4-FFF2-40B4-BE49-F238E27FC236}">
                  <a16:creationId xmlns:a16="http://schemas.microsoft.com/office/drawing/2014/main" id="{98397BD1-6D0E-0BBA-C991-1B4BCD1364D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11932" y="1219313"/>
              <a:ext cx="914400" cy="914400"/>
            </a:xfrm>
            <a:prstGeom prst="rect">
              <a:avLst/>
            </a:prstGeom>
          </p:spPr>
        </p:pic>
        <p:sp>
          <p:nvSpPr>
            <p:cNvPr id="21" name="TextBox 20">
              <a:extLst>
                <a:ext uri="{FF2B5EF4-FFF2-40B4-BE49-F238E27FC236}">
                  <a16:creationId xmlns:a16="http://schemas.microsoft.com/office/drawing/2014/main" id="{57ADB13D-7C4D-BFE6-603A-FD8085551290}"/>
                </a:ext>
              </a:extLst>
            </p:cNvPr>
            <p:cNvSpPr txBox="1"/>
            <p:nvPr/>
          </p:nvSpPr>
          <p:spPr>
            <a:xfrm>
              <a:off x="6618524" y="2077811"/>
              <a:ext cx="1340180" cy="584775"/>
            </a:xfrm>
            <a:prstGeom prst="rect">
              <a:avLst/>
            </a:prstGeom>
            <a:noFill/>
          </p:spPr>
          <p:txBody>
            <a:bodyPr wrap="square" rtlCol="0">
              <a:spAutoFit/>
            </a:bodyPr>
            <a:lstStyle/>
            <a:p>
              <a:pPr algn="ctr"/>
              <a:r>
                <a:rPr lang="en-CY" sz="1600" b="0" dirty="0"/>
                <a:t>DDOS</a:t>
              </a:r>
            </a:p>
            <a:p>
              <a:pPr algn="ctr"/>
              <a:r>
                <a:rPr lang="en-CY" sz="1600" b="0" dirty="0"/>
                <a:t>Attack</a:t>
              </a:r>
            </a:p>
          </p:txBody>
        </p:sp>
        <p:sp>
          <p:nvSpPr>
            <p:cNvPr id="22" name="Down Arrow 21">
              <a:extLst>
                <a:ext uri="{FF2B5EF4-FFF2-40B4-BE49-F238E27FC236}">
                  <a16:creationId xmlns:a16="http://schemas.microsoft.com/office/drawing/2014/main" id="{A02670EB-D804-FC0F-C841-5797572969DC}"/>
                </a:ext>
              </a:extLst>
            </p:cNvPr>
            <p:cNvSpPr/>
            <p:nvPr/>
          </p:nvSpPr>
          <p:spPr bwMode="auto">
            <a:xfrm rot="5400000" flipV="1">
              <a:off x="7060849" y="1118285"/>
              <a:ext cx="338555" cy="1340180"/>
            </a:xfrm>
            <a:prstGeom prst="downArrow">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dirty="0">
                <a:ln>
                  <a:noFill/>
                </a:ln>
                <a:solidFill>
                  <a:schemeClr val="tx2"/>
                </a:solidFill>
                <a:effectLst/>
                <a:latin typeface="Arial" charset="0"/>
              </a:endParaRPr>
            </a:p>
          </p:txBody>
        </p:sp>
      </p:grpSp>
      <p:sp>
        <p:nvSpPr>
          <p:cNvPr id="34" name="TextBox 33">
            <a:extLst>
              <a:ext uri="{FF2B5EF4-FFF2-40B4-BE49-F238E27FC236}">
                <a16:creationId xmlns:a16="http://schemas.microsoft.com/office/drawing/2014/main" id="{4C1E6089-EFE8-C041-9848-65AFF52F3DB2}"/>
              </a:ext>
            </a:extLst>
          </p:cNvPr>
          <p:cNvSpPr txBox="1"/>
          <p:nvPr/>
        </p:nvSpPr>
        <p:spPr>
          <a:xfrm>
            <a:off x="-23797" y="4876342"/>
            <a:ext cx="1515052" cy="1077218"/>
          </a:xfrm>
          <a:prstGeom prst="rect">
            <a:avLst/>
          </a:prstGeom>
          <a:noFill/>
        </p:spPr>
        <p:txBody>
          <a:bodyPr wrap="square" rtlCol="0">
            <a:spAutoFit/>
          </a:bodyPr>
          <a:lstStyle/>
          <a:p>
            <a:pPr algn="ctr"/>
            <a:r>
              <a:rPr lang="en-GB" sz="1600" b="0" dirty="0"/>
              <a:t>Paying Ransomware/</a:t>
            </a:r>
            <a:r>
              <a:rPr lang="en-GB" sz="1600" dirty="0"/>
              <a:t>E</a:t>
            </a:r>
            <a:r>
              <a:rPr lang="en-CY" sz="1600" dirty="0"/>
              <a:t>xtortion </a:t>
            </a:r>
            <a:r>
              <a:rPr lang="en-CY" sz="1600" b="0" dirty="0"/>
              <a:t>Crypto </a:t>
            </a:r>
          </a:p>
        </p:txBody>
      </p:sp>
      <p:pic>
        <p:nvPicPr>
          <p:cNvPr id="39" name="Graphic 38" descr="Blockchain with solid fill">
            <a:extLst>
              <a:ext uri="{FF2B5EF4-FFF2-40B4-BE49-F238E27FC236}">
                <a16:creationId xmlns:a16="http://schemas.microsoft.com/office/drawing/2014/main" id="{CA75239C-0AC4-DA6A-5647-E9502A78333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69145" y="3660478"/>
            <a:ext cx="1629394" cy="1629394"/>
          </a:xfrm>
          <a:prstGeom prst="rect">
            <a:avLst/>
          </a:prstGeom>
        </p:spPr>
      </p:pic>
      <p:sp>
        <p:nvSpPr>
          <p:cNvPr id="40" name="Smiley Face 39">
            <a:extLst>
              <a:ext uri="{FF2B5EF4-FFF2-40B4-BE49-F238E27FC236}">
                <a16:creationId xmlns:a16="http://schemas.microsoft.com/office/drawing/2014/main" id="{8173C5DF-A002-C26F-4322-20DE01E12E84}"/>
              </a:ext>
            </a:extLst>
          </p:cNvPr>
          <p:cNvSpPr/>
          <p:nvPr/>
        </p:nvSpPr>
        <p:spPr bwMode="auto">
          <a:xfrm>
            <a:off x="431836" y="4282250"/>
            <a:ext cx="360040" cy="360040"/>
          </a:xfrm>
          <a:prstGeom prst="smileyFace">
            <a:avLst>
              <a:gd name="adj" fmla="val -4653"/>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dirty="0">
              <a:ln>
                <a:noFill/>
              </a:ln>
              <a:solidFill>
                <a:schemeClr val="tx2"/>
              </a:solidFill>
              <a:effectLst/>
              <a:latin typeface="Arial" charset="0"/>
            </a:endParaRPr>
          </a:p>
        </p:txBody>
      </p:sp>
      <p:cxnSp>
        <p:nvCxnSpPr>
          <p:cNvPr id="45" name="Straight Arrow Connector 44">
            <a:extLst>
              <a:ext uri="{FF2B5EF4-FFF2-40B4-BE49-F238E27FC236}">
                <a16:creationId xmlns:a16="http://schemas.microsoft.com/office/drawing/2014/main" id="{3178EB6B-4B74-A337-49FC-9AAB6C27474B}"/>
              </a:ext>
            </a:extLst>
          </p:cNvPr>
          <p:cNvCxnSpPr>
            <a:cxnSpLocks/>
          </p:cNvCxnSpPr>
          <p:nvPr/>
        </p:nvCxnSpPr>
        <p:spPr bwMode="auto">
          <a:xfrm>
            <a:off x="917111" y="4462270"/>
            <a:ext cx="599992" cy="0"/>
          </a:xfrm>
          <a:prstGeom prst="straightConnector1">
            <a:avLst/>
          </a:prstGeom>
          <a:noFill/>
          <a:ln w="38100" cap="flat" cmpd="sng" algn="ctr">
            <a:solidFill>
              <a:schemeClr val="tx1"/>
            </a:solidFill>
            <a:prstDash val="solid"/>
            <a:round/>
            <a:headEnd type="none" w="med" len="med"/>
            <a:tailEnd type="triangle"/>
          </a:ln>
          <a:effectLst/>
        </p:spPr>
      </p:cxnSp>
      <p:pic>
        <p:nvPicPr>
          <p:cNvPr id="49" name="Graphic 48" descr="Blockchain outline">
            <a:extLst>
              <a:ext uri="{FF2B5EF4-FFF2-40B4-BE49-F238E27FC236}">
                <a16:creationId xmlns:a16="http://schemas.microsoft.com/office/drawing/2014/main" id="{214B9C82-51C8-B8CE-5B09-5B7F39FA2D6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792157" y="3712047"/>
            <a:ext cx="1729134" cy="1729134"/>
          </a:xfrm>
          <a:prstGeom prst="rect">
            <a:avLst/>
          </a:prstGeom>
        </p:spPr>
      </p:pic>
      <p:sp>
        <p:nvSpPr>
          <p:cNvPr id="50" name="TextBox 49">
            <a:extLst>
              <a:ext uri="{FF2B5EF4-FFF2-40B4-BE49-F238E27FC236}">
                <a16:creationId xmlns:a16="http://schemas.microsoft.com/office/drawing/2014/main" id="{20EBCAB8-19AD-942D-B231-E959BEB508BA}"/>
              </a:ext>
            </a:extLst>
          </p:cNvPr>
          <p:cNvSpPr txBox="1"/>
          <p:nvPr/>
        </p:nvSpPr>
        <p:spPr>
          <a:xfrm>
            <a:off x="244056" y="5960363"/>
            <a:ext cx="8876064" cy="338554"/>
          </a:xfrm>
          <a:prstGeom prst="rect">
            <a:avLst/>
          </a:prstGeom>
          <a:noFill/>
        </p:spPr>
        <p:txBody>
          <a:bodyPr wrap="square" rtlCol="0">
            <a:spAutoFit/>
          </a:bodyPr>
          <a:lstStyle/>
          <a:p>
            <a:pPr algn="ctr"/>
            <a:r>
              <a:rPr lang="en-US" sz="1600" b="0" dirty="0"/>
              <a:t>Crypto Examples: Bitcoin, Ethereum, Tether, Solana, </a:t>
            </a:r>
            <a:r>
              <a:rPr lang="en-US" sz="1600" b="0" dirty="0" err="1"/>
              <a:t>Binance</a:t>
            </a:r>
            <a:r>
              <a:rPr lang="en-US" sz="1600" b="0" dirty="0"/>
              <a:t>, XRP,  USD Coin, Cardano, Doge</a:t>
            </a:r>
            <a:endParaRPr lang="en-CY" sz="1600" b="0" dirty="0"/>
          </a:p>
        </p:txBody>
      </p:sp>
      <p:cxnSp>
        <p:nvCxnSpPr>
          <p:cNvPr id="54" name="Straight Arrow Connector 53">
            <a:extLst>
              <a:ext uri="{FF2B5EF4-FFF2-40B4-BE49-F238E27FC236}">
                <a16:creationId xmlns:a16="http://schemas.microsoft.com/office/drawing/2014/main" id="{37BA5E73-C44C-5382-A225-74C952089E08}"/>
              </a:ext>
            </a:extLst>
          </p:cNvPr>
          <p:cNvCxnSpPr>
            <a:cxnSpLocks/>
          </p:cNvCxnSpPr>
          <p:nvPr/>
        </p:nvCxnSpPr>
        <p:spPr bwMode="auto">
          <a:xfrm>
            <a:off x="2962492" y="4419029"/>
            <a:ext cx="999428" cy="0"/>
          </a:xfrm>
          <a:prstGeom prst="straightConnector1">
            <a:avLst/>
          </a:prstGeom>
          <a:noFill/>
          <a:ln w="38100" cap="flat" cmpd="sng" algn="ctr">
            <a:solidFill>
              <a:schemeClr val="tx1"/>
            </a:solidFill>
            <a:prstDash val="solid"/>
            <a:round/>
            <a:headEnd type="none" w="med" len="med"/>
            <a:tailEnd type="triangle"/>
          </a:ln>
          <a:effectLst/>
        </p:spPr>
      </p:cxnSp>
      <p:sp>
        <p:nvSpPr>
          <p:cNvPr id="55" name="TextBox 54">
            <a:extLst>
              <a:ext uri="{FF2B5EF4-FFF2-40B4-BE49-F238E27FC236}">
                <a16:creationId xmlns:a16="http://schemas.microsoft.com/office/drawing/2014/main" id="{44E1F39D-FA2C-92A2-A5C5-5FC93DE58B93}"/>
              </a:ext>
            </a:extLst>
          </p:cNvPr>
          <p:cNvSpPr txBox="1"/>
          <p:nvPr/>
        </p:nvSpPr>
        <p:spPr>
          <a:xfrm>
            <a:off x="2879810" y="4532972"/>
            <a:ext cx="1164791" cy="338554"/>
          </a:xfrm>
          <a:prstGeom prst="rect">
            <a:avLst/>
          </a:prstGeom>
          <a:noFill/>
        </p:spPr>
        <p:txBody>
          <a:bodyPr wrap="square" rtlCol="0">
            <a:spAutoFit/>
          </a:bodyPr>
          <a:lstStyle/>
          <a:p>
            <a:pPr algn="ctr"/>
            <a:r>
              <a:rPr lang="en-US" sz="1600" b="0" dirty="0"/>
              <a:t>Exchange</a:t>
            </a:r>
            <a:endParaRPr lang="en-CY" sz="1600" b="0" dirty="0"/>
          </a:p>
        </p:txBody>
      </p:sp>
      <p:sp>
        <p:nvSpPr>
          <p:cNvPr id="57" name="TextBox 56">
            <a:extLst>
              <a:ext uri="{FF2B5EF4-FFF2-40B4-BE49-F238E27FC236}">
                <a16:creationId xmlns:a16="http://schemas.microsoft.com/office/drawing/2014/main" id="{DF800CF8-CD2B-BB92-8631-DEEB7C2E78EE}"/>
              </a:ext>
            </a:extLst>
          </p:cNvPr>
          <p:cNvSpPr txBox="1"/>
          <p:nvPr/>
        </p:nvSpPr>
        <p:spPr>
          <a:xfrm>
            <a:off x="5338724" y="4397928"/>
            <a:ext cx="1164791" cy="338554"/>
          </a:xfrm>
          <a:prstGeom prst="rect">
            <a:avLst/>
          </a:prstGeom>
          <a:noFill/>
        </p:spPr>
        <p:txBody>
          <a:bodyPr wrap="square" rtlCol="0">
            <a:spAutoFit/>
          </a:bodyPr>
          <a:lstStyle/>
          <a:p>
            <a:pPr algn="ctr"/>
            <a:r>
              <a:rPr lang="en-US" sz="1600" b="0" dirty="0"/>
              <a:t> Exchange</a:t>
            </a:r>
            <a:endParaRPr lang="en-CY" sz="1600" b="0" dirty="0"/>
          </a:p>
        </p:txBody>
      </p:sp>
      <p:pic>
        <p:nvPicPr>
          <p:cNvPr id="59" name="Graphic 58" descr="Bank outline">
            <a:extLst>
              <a:ext uri="{FF2B5EF4-FFF2-40B4-BE49-F238E27FC236}">
                <a16:creationId xmlns:a16="http://schemas.microsoft.com/office/drawing/2014/main" id="{5BCE43FA-83E3-FF6D-FBFB-5588A79DC89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279050" y="3581502"/>
            <a:ext cx="1629394" cy="1629394"/>
          </a:xfrm>
          <a:prstGeom prst="rect">
            <a:avLst/>
          </a:prstGeom>
        </p:spPr>
      </p:pic>
      <p:cxnSp>
        <p:nvCxnSpPr>
          <p:cNvPr id="60" name="Straight Arrow Connector 59">
            <a:extLst>
              <a:ext uri="{FF2B5EF4-FFF2-40B4-BE49-F238E27FC236}">
                <a16:creationId xmlns:a16="http://schemas.microsoft.com/office/drawing/2014/main" id="{86DE6B3A-3DC1-F2A3-AD14-ED51B7F811ED}"/>
              </a:ext>
            </a:extLst>
          </p:cNvPr>
          <p:cNvCxnSpPr>
            <a:cxnSpLocks/>
          </p:cNvCxnSpPr>
          <p:nvPr/>
        </p:nvCxnSpPr>
        <p:spPr bwMode="auto">
          <a:xfrm>
            <a:off x="5421405" y="4344480"/>
            <a:ext cx="999428" cy="0"/>
          </a:xfrm>
          <a:prstGeom prst="straightConnector1">
            <a:avLst/>
          </a:prstGeom>
          <a:noFill/>
          <a:ln w="38100" cap="flat" cmpd="sng" algn="ctr">
            <a:solidFill>
              <a:schemeClr val="tx1"/>
            </a:solidFill>
            <a:prstDash val="solid"/>
            <a:round/>
            <a:headEnd type="none" w="med" len="med"/>
            <a:tailEnd type="triangle"/>
          </a:ln>
          <a:effectLst/>
        </p:spPr>
      </p:cxnSp>
      <p:sp>
        <p:nvSpPr>
          <p:cNvPr id="63" name="TextBox 62">
            <a:extLst>
              <a:ext uri="{FF2B5EF4-FFF2-40B4-BE49-F238E27FC236}">
                <a16:creationId xmlns:a16="http://schemas.microsoft.com/office/drawing/2014/main" id="{C773AC3D-336A-A678-0053-9CEEC22987CF}"/>
              </a:ext>
            </a:extLst>
          </p:cNvPr>
          <p:cNvSpPr txBox="1"/>
          <p:nvPr/>
        </p:nvSpPr>
        <p:spPr>
          <a:xfrm>
            <a:off x="1691679" y="5063913"/>
            <a:ext cx="1053685" cy="400110"/>
          </a:xfrm>
          <a:prstGeom prst="rect">
            <a:avLst/>
          </a:prstGeom>
          <a:noFill/>
        </p:spPr>
        <p:txBody>
          <a:bodyPr wrap="square">
            <a:spAutoFit/>
          </a:bodyPr>
          <a:lstStyle/>
          <a:p>
            <a:r>
              <a:rPr lang="en-US" sz="2000" b="0" dirty="0"/>
              <a:t>Crypto</a:t>
            </a:r>
            <a:endParaRPr lang="en-CY" sz="2000" dirty="0"/>
          </a:p>
        </p:txBody>
      </p:sp>
      <p:sp>
        <p:nvSpPr>
          <p:cNvPr id="64" name="TextBox 63">
            <a:extLst>
              <a:ext uri="{FF2B5EF4-FFF2-40B4-BE49-F238E27FC236}">
                <a16:creationId xmlns:a16="http://schemas.microsoft.com/office/drawing/2014/main" id="{8C8C01F8-7B78-3936-6D04-2DDA3F006241}"/>
              </a:ext>
            </a:extLst>
          </p:cNvPr>
          <p:cNvSpPr txBox="1"/>
          <p:nvPr/>
        </p:nvSpPr>
        <p:spPr>
          <a:xfrm>
            <a:off x="4182135" y="5241126"/>
            <a:ext cx="1053685" cy="400110"/>
          </a:xfrm>
          <a:prstGeom prst="rect">
            <a:avLst/>
          </a:prstGeom>
          <a:noFill/>
        </p:spPr>
        <p:txBody>
          <a:bodyPr wrap="square">
            <a:spAutoFit/>
          </a:bodyPr>
          <a:lstStyle/>
          <a:p>
            <a:r>
              <a:rPr lang="en-US" sz="2000" b="0" dirty="0"/>
              <a:t>Crypto</a:t>
            </a:r>
            <a:endParaRPr lang="en-CY" sz="2000" dirty="0"/>
          </a:p>
        </p:txBody>
      </p:sp>
      <p:sp>
        <p:nvSpPr>
          <p:cNvPr id="66" name="TextBox 65">
            <a:extLst>
              <a:ext uri="{FF2B5EF4-FFF2-40B4-BE49-F238E27FC236}">
                <a16:creationId xmlns:a16="http://schemas.microsoft.com/office/drawing/2014/main" id="{052B883D-116A-E421-B833-43F1E3A4FBD9}"/>
              </a:ext>
            </a:extLst>
          </p:cNvPr>
          <p:cNvSpPr txBox="1"/>
          <p:nvPr/>
        </p:nvSpPr>
        <p:spPr>
          <a:xfrm>
            <a:off x="6649800" y="5063913"/>
            <a:ext cx="1053685" cy="400110"/>
          </a:xfrm>
          <a:prstGeom prst="rect">
            <a:avLst/>
          </a:prstGeom>
          <a:noFill/>
        </p:spPr>
        <p:txBody>
          <a:bodyPr wrap="square">
            <a:spAutoFit/>
          </a:bodyPr>
          <a:lstStyle/>
          <a:p>
            <a:r>
              <a:rPr lang="en-US" sz="2000" b="0" dirty="0"/>
              <a:t>Bank</a:t>
            </a:r>
            <a:endParaRPr lang="en-CY" sz="2000" dirty="0"/>
          </a:p>
        </p:txBody>
      </p:sp>
      <p:pic>
        <p:nvPicPr>
          <p:cNvPr id="67" name="Picture 4" descr="Hacker vector concept unknown man ...">
            <a:extLst>
              <a:ext uri="{FF2B5EF4-FFF2-40B4-BE49-F238E27FC236}">
                <a16:creationId xmlns:a16="http://schemas.microsoft.com/office/drawing/2014/main" id="{B9CD8EEA-D397-B1A0-D450-231F358E6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8553" y="3999045"/>
            <a:ext cx="1009651" cy="1030255"/>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7BD1301C-8DF6-421A-903E-69AFA11827CA}"/>
              </a:ext>
            </a:extLst>
          </p:cNvPr>
          <p:cNvSpPr txBox="1"/>
          <p:nvPr/>
        </p:nvSpPr>
        <p:spPr>
          <a:xfrm>
            <a:off x="7747745" y="4798014"/>
            <a:ext cx="1392193" cy="338554"/>
          </a:xfrm>
          <a:prstGeom prst="rect">
            <a:avLst/>
          </a:prstGeom>
          <a:noFill/>
        </p:spPr>
        <p:txBody>
          <a:bodyPr wrap="square" rtlCol="0">
            <a:spAutoFit/>
          </a:bodyPr>
          <a:lstStyle/>
          <a:p>
            <a:pPr algn="ctr"/>
            <a:r>
              <a:rPr lang="en-CY" sz="1600" b="0" dirty="0"/>
              <a:t>Attacker</a:t>
            </a:r>
          </a:p>
        </p:txBody>
      </p:sp>
      <p:pic>
        <p:nvPicPr>
          <p:cNvPr id="75" name="Graphic 74" descr="Euro with solid fill">
            <a:extLst>
              <a:ext uri="{FF2B5EF4-FFF2-40B4-BE49-F238E27FC236}">
                <a16:creationId xmlns:a16="http://schemas.microsoft.com/office/drawing/2014/main" id="{A4972237-B38F-081A-192B-139AA0EA81A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219044" y="3752819"/>
            <a:ext cx="447645" cy="447645"/>
          </a:xfrm>
          <a:prstGeom prst="rect">
            <a:avLst/>
          </a:prstGeom>
        </p:spPr>
      </p:pic>
      <p:pic>
        <p:nvPicPr>
          <p:cNvPr id="77" name="Graphic 76" descr="Bitcoin with solid fill">
            <a:extLst>
              <a:ext uri="{FF2B5EF4-FFF2-40B4-BE49-F238E27FC236}">
                <a16:creationId xmlns:a16="http://schemas.microsoft.com/office/drawing/2014/main" id="{33C04E08-5EEF-4D26-8A69-63DA79BED25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199743" y="3863158"/>
            <a:ext cx="498900" cy="498900"/>
          </a:xfrm>
          <a:prstGeom prst="rect">
            <a:avLst/>
          </a:prstGeom>
        </p:spPr>
      </p:pic>
      <p:pic>
        <p:nvPicPr>
          <p:cNvPr id="78" name="Graphic 77" descr="Bitcoin with solid fill">
            <a:extLst>
              <a:ext uri="{FF2B5EF4-FFF2-40B4-BE49-F238E27FC236}">
                <a16:creationId xmlns:a16="http://schemas.microsoft.com/office/drawing/2014/main" id="{5CF0641F-9D37-8D99-7ABD-D65C1729658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652867" y="3806635"/>
            <a:ext cx="498900" cy="498900"/>
          </a:xfrm>
          <a:prstGeom prst="rect">
            <a:avLst/>
          </a:prstGeom>
        </p:spPr>
      </p:pic>
      <p:sp>
        <p:nvSpPr>
          <p:cNvPr id="7" name="TextBox 6">
            <a:extLst>
              <a:ext uri="{FF2B5EF4-FFF2-40B4-BE49-F238E27FC236}">
                <a16:creationId xmlns:a16="http://schemas.microsoft.com/office/drawing/2014/main" id="{BE5D0085-58B7-2339-5FBC-35684D12D534}"/>
              </a:ext>
            </a:extLst>
          </p:cNvPr>
          <p:cNvSpPr txBox="1"/>
          <p:nvPr/>
        </p:nvSpPr>
        <p:spPr>
          <a:xfrm>
            <a:off x="4193317" y="2801951"/>
            <a:ext cx="970246" cy="400110"/>
          </a:xfrm>
          <a:prstGeom prst="rect">
            <a:avLst/>
          </a:prstGeom>
          <a:noFill/>
        </p:spPr>
        <p:txBody>
          <a:bodyPr wrap="square">
            <a:spAutoFit/>
          </a:bodyPr>
          <a:lstStyle/>
          <a:p>
            <a:r>
              <a:rPr lang="en-GB" sz="2000" b="0" dirty="0">
                <a:solidFill>
                  <a:schemeClr val="accent2"/>
                </a:solidFill>
                <a:highlight>
                  <a:srgbClr val="FFFFFF"/>
                </a:highlight>
                <a:latin typeface="Google Sans"/>
              </a:rPr>
              <a:t>B</a:t>
            </a:r>
            <a:r>
              <a:rPr lang="en-GB" sz="2000" b="0" i="0" dirty="0">
                <a:solidFill>
                  <a:schemeClr val="accent2"/>
                </a:solidFill>
                <a:effectLst/>
                <a:highlight>
                  <a:srgbClr val="FFFFFF"/>
                </a:highlight>
                <a:latin typeface="Google Sans"/>
              </a:rPr>
              <a:t>otnet</a:t>
            </a:r>
            <a:endParaRPr lang="en-CY" sz="2000" dirty="0">
              <a:solidFill>
                <a:schemeClr val="accent2"/>
              </a:solidFill>
            </a:endParaRPr>
          </a:p>
        </p:txBody>
      </p:sp>
      <p:sp>
        <p:nvSpPr>
          <p:cNvPr id="9" name="Cloud 8">
            <a:extLst>
              <a:ext uri="{FF2B5EF4-FFF2-40B4-BE49-F238E27FC236}">
                <a16:creationId xmlns:a16="http://schemas.microsoft.com/office/drawing/2014/main" id="{77F6542F-F277-0C9A-3F41-A7A6422D1510}"/>
              </a:ext>
            </a:extLst>
          </p:cNvPr>
          <p:cNvSpPr/>
          <p:nvPr/>
        </p:nvSpPr>
        <p:spPr bwMode="auto">
          <a:xfrm>
            <a:off x="1873413" y="1483842"/>
            <a:ext cx="5096166" cy="1729134"/>
          </a:xfrm>
          <a:prstGeom prst="cloud">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161817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50" grpId="0"/>
      <p:bldP spid="55" grpId="0"/>
      <p:bldP spid="57" grpId="0"/>
      <p:bldP spid="63" grpId="0"/>
      <p:bldP spid="64" grpId="0"/>
      <p:bldP spid="66" grpId="0"/>
      <p:bldP spid="71" grpId="0"/>
      <p:bldP spid="7"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Content Placeholder 64">
            <a:extLst>
              <a:ext uri="{FF2B5EF4-FFF2-40B4-BE49-F238E27FC236}">
                <a16:creationId xmlns:a16="http://schemas.microsoft.com/office/drawing/2014/main" id="{C4F8E31B-7D37-2D63-AD2F-3498219F72F6}"/>
              </a:ext>
            </a:extLst>
          </p:cNvPr>
          <p:cNvSpPr>
            <a:spLocks noGrp="1"/>
          </p:cNvSpPr>
          <p:nvPr>
            <p:ph idx="1"/>
          </p:nvPr>
        </p:nvSpPr>
        <p:spPr>
          <a:xfrm>
            <a:off x="481221" y="892204"/>
            <a:ext cx="8162746" cy="3040852"/>
          </a:xfrm>
        </p:spPr>
        <p:txBody>
          <a:bodyPr/>
          <a:lstStyle/>
          <a:p>
            <a:r>
              <a:rPr lang="en-US" sz="2800" b="1" dirty="0">
                <a:latin typeface="Arial" panose="020B0604020202020204" pitchFamily="34" charset="0"/>
                <a:cs typeface="Arial" panose="020B0604020202020204" pitchFamily="34" charset="0"/>
              </a:rPr>
              <a:t>Hiding </a:t>
            </a:r>
            <a:r>
              <a:rPr lang="en-US" sz="2800" b="1" dirty="0">
                <a:solidFill>
                  <a:schemeClr val="accent6"/>
                </a:solidFill>
                <a:latin typeface="Arial" panose="020B0604020202020204" pitchFamily="34" charset="0"/>
                <a:cs typeface="Arial" panose="020B0604020202020204" pitchFamily="34" charset="0"/>
              </a:rPr>
              <a:t>Viruses (Polymorphic &amp; Evolution)</a:t>
            </a:r>
            <a:endParaRPr lang="en-US" sz="2800" b="1" dirty="0">
              <a:latin typeface="Arial" panose="020B0604020202020204" pitchFamily="34" charset="0"/>
              <a:cs typeface="Arial" panose="020B0604020202020204" pitchFamily="34" charset="0"/>
            </a:endParaRPr>
          </a:p>
          <a:p>
            <a:endParaRPr lang="en-US" sz="2800" b="1" dirty="0">
              <a:latin typeface="Arial" panose="020B0604020202020204" pitchFamily="34" charset="0"/>
              <a:cs typeface="Arial" panose="020B0604020202020204" pitchFamily="34" charset="0"/>
            </a:endParaRPr>
          </a:p>
          <a:p>
            <a:endParaRPr lang="en-US" sz="2800" b="1" dirty="0">
              <a:latin typeface="Arial" panose="020B0604020202020204" pitchFamily="34" charset="0"/>
              <a:cs typeface="Arial" panose="020B0604020202020204" pitchFamily="34" charset="0"/>
            </a:endParaRPr>
          </a:p>
          <a:p>
            <a:pPr marL="0" indent="0">
              <a:buNone/>
            </a:pPr>
            <a:endParaRPr lang="en-US" sz="2800" b="1" dirty="0">
              <a:latin typeface="Arial" panose="020B0604020202020204" pitchFamily="34" charset="0"/>
              <a:cs typeface="Arial" panose="020B0604020202020204" pitchFamily="34" charset="0"/>
            </a:endParaRPr>
          </a:p>
          <a:p>
            <a:r>
              <a:rPr lang="en-CY" sz="2800" dirty="0"/>
              <a:t>Edge Detection Software</a:t>
            </a:r>
          </a:p>
          <a:p>
            <a:pPr lvl="1"/>
            <a:r>
              <a:rPr lang="en-CY" sz="2400" b="1" dirty="0">
                <a:solidFill>
                  <a:srgbClr val="FF0000"/>
                </a:solidFill>
              </a:rPr>
              <a:t>Virus: 0101011010101010101010101</a:t>
            </a:r>
          </a:p>
          <a:p>
            <a:r>
              <a:rPr lang="en-CY" sz="2800" dirty="0"/>
              <a:t>Antivirus Database</a:t>
            </a:r>
          </a:p>
          <a:p>
            <a:pPr lvl="1"/>
            <a:r>
              <a:rPr lang="en-CY" sz="2400" dirty="0">
                <a:solidFill>
                  <a:srgbClr val="FF0000"/>
                </a:solidFill>
              </a:rPr>
              <a:t>Virus: 0101011010101010101010101</a:t>
            </a:r>
            <a:endParaRPr lang="en-GB" sz="2400" dirty="0">
              <a:solidFill>
                <a:srgbClr val="FF0000"/>
              </a:solidFill>
              <a:latin typeface="Arial" panose="020B0604020202020204" pitchFamily="34" charset="0"/>
              <a:cs typeface="Arial" panose="020B0604020202020204" pitchFamily="34" charset="0"/>
            </a:endParaRPr>
          </a:p>
        </p:txBody>
      </p:sp>
      <p:pic>
        <p:nvPicPr>
          <p:cNvPr id="69" name="Picture 4" descr="Hacker vector concept unknown man ...">
            <a:extLst>
              <a:ext uri="{FF2B5EF4-FFF2-40B4-BE49-F238E27FC236}">
                <a16:creationId xmlns:a16="http://schemas.microsoft.com/office/drawing/2014/main" id="{29D1BEE7-D579-1E42-0C25-F4DA5590A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028" y="1525616"/>
            <a:ext cx="1009651" cy="1030255"/>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26D5C7C3-513E-48D9-91E2-A23A7F59D5A5}"/>
              </a:ext>
            </a:extLst>
          </p:cNvPr>
          <p:cNvSpPr txBox="1"/>
          <p:nvPr/>
        </p:nvSpPr>
        <p:spPr>
          <a:xfrm>
            <a:off x="481220" y="2324585"/>
            <a:ext cx="1392193" cy="338554"/>
          </a:xfrm>
          <a:prstGeom prst="rect">
            <a:avLst/>
          </a:prstGeom>
          <a:noFill/>
        </p:spPr>
        <p:txBody>
          <a:bodyPr wrap="square" rtlCol="0">
            <a:spAutoFit/>
          </a:bodyPr>
          <a:lstStyle/>
          <a:p>
            <a:pPr algn="ctr"/>
            <a:r>
              <a:rPr lang="en-CY" sz="1600" dirty="0"/>
              <a:t>Attacker</a:t>
            </a:r>
            <a:endParaRPr lang="en-CY" sz="1600" b="0" dirty="0"/>
          </a:p>
        </p:txBody>
      </p:sp>
      <p:sp>
        <p:nvSpPr>
          <p:cNvPr id="2" name="Title 1">
            <a:extLst>
              <a:ext uri="{FF2B5EF4-FFF2-40B4-BE49-F238E27FC236}">
                <a16:creationId xmlns:a16="http://schemas.microsoft.com/office/drawing/2014/main" id="{4F4715D5-C9CB-772D-9A1A-85418210ABB0}"/>
              </a:ext>
            </a:extLst>
          </p:cNvPr>
          <p:cNvSpPr>
            <a:spLocks noGrp="1"/>
          </p:cNvSpPr>
          <p:nvPr>
            <p:ph type="title"/>
          </p:nvPr>
        </p:nvSpPr>
        <p:spPr/>
        <p:txBody>
          <a:bodyPr/>
          <a:lstStyle/>
          <a:p>
            <a:r>
              <a:rPr lang="en-CY" sz="3600" dirty="0"/>
              <a:t>Hacking Techniques </a:t>
            </a:r>
          </a:p>
        </p:txBody>
      </p:sp>
      <p:pic>
        <p:nvPicPr>
          <p:cNvPr id="8" name="Graphic 7" descr="Database outline">
            <a:extLst>
              <a:ext uri="{FF2B5EF4-FFF2-40B4-BE49-F238E27FC236}">
                <a16:creationId xmlns:a16="http://schemas.microsoft.com/office/drawing/2014/main" id="{CCE3705C-01A5-ADE3-25CC-C82611049E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10118" y="3174539"/>
            <a:ext cx="2895877" cy="1656184"/>
          </a:xfrm>
          <a:prstGeom prst="rect">
            <a:avLst/>
          </a:prstGeom>
        </p:spPr>
      </p:pic>
      <p:pic>
        <p:nvPicPr>
          <p:cNvPr id="10" name="Graphic 9" descr="Server with solid fill">
            <a:extLst>
              <a:ext uri="{FF2B5EF4-FFF2-40B4-BE49-F238E27FC236}">
                <a16:creationId xmlns:a16="http://schemas.microsoft.com/office/drawing/2014/main" id="{98397BD1-6D0E-0BBA-C991-1B4BCD1364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18936" y="1419834"/>
            <a:ext cx="914400" cy="914400"/>
          </a:xfrm>
          <a:prstGeom prst="rect">
            <a:avLst/>
          </a:prstGeom>
        </p:spPr>
      </p:pic>
      <p:cxnSp>
        <p:nvCxnSpPr>
          <p:cNvPr id="12" name="Straight Connector 11">
            <a:extLst>
              <a:ext uri="{FF2B5EF4-FFF2-40B4-BE49-F238E27FC236}">
                <a16:creationId xmlns:a16="http://schemas.microsoft.com/office/drawing/2014/main" id="{626CDD76-08C7-5BB7-D462-D29E63AA40EF}"/>
              </a:ext>
            </a:extLst>
          </p:cNvPr>
          <p:cNvCxnSpPr>
            <a:cxnSpLocks/>
          </p:cNvCxnSpPr>
          <p:nvPr/>
        </p:nvCxnSpPr>
        <p:spPr bwMode="auto">
          <a:xfrm>
            <a:off x="1691679" y="2047488"/>
            <a:ext cx="719086" cy="0"/>
          </a:xfrm>
          <a:prstGeom prst="line">
            <a:avLst/>
          </a:prstGeom>
          <a:noFill/>
          <a:ln w="38100" cap="flat" cmpd="sng" algn="ctr">
            <a:solidFill>
              <a:schemeClr val="tx1"/>
            </a:solidFill>
            <a:prstDash val="solid"/>
            <a:round/>
            <a:headEnd type="none" w="med" len="med"/>
            <a:tailEnd type="none" w="med" len="med"/>
          </a:ln>
          <a:effectLst/>
        </p:spPr>
      </p:cxnSp>
      <p:sp>
        <p:nvSpPr>
          <p:cNvPr id="21" name="TextBox 20">
            <a:extLst>
              <a:ext uri="{FF2B5EF4-FFF2-40B4-BE49-F238E27FC236}">
                <a16:creationId xmlns:a16="http://schemas.microsoft.com/office/drawing/2014/main" id="{57ADB13D-7C4D-BFE6-603A-FD8085551290}"/>
              </a:ext>
            </a:extLst>
          </p:cNvPr>
          <p:cNvSpPr txBox="1"/>
          <p:nvPr/>
        </p:nvSpPr>
        <p:spPr>
          <a:xfrm>
            <a:off x="6491409" y="2074076"/>
            <a:ext cx="748269" cy="338554"/>
          </a:xfrm>
          <a:prstGeom prst="rect">
            <a:avLst/>
          </a:prstGeom>
          <a:noFill/>
        </p:spPr>
        <p:txBody>
          <a:bodyPr wrap="square" rtlCol="0">
            <a:spAutoFit/>
          </a:bodyPr>
          <a:lstStyle/>
          <a:p>
            <a:pPr algn="ctr"/>
            <a:r>
              <a:rPr lang="en-CY" sz="1600" b="0" dirty="0"/>
              <a:t>Inject</a:t>
            </a:r>
          </a:p>
        </p:txBody>
      </p:sp>
      <p:sp>
        <p:nvSpPr>
          <p:cNvPr id="22" name="Down Arrow 21">
            <a:extLst>
              <a:ext uri="{FF2B5EF4-FFF2-40B4-BE49-F238E27FC236}">
                <a16:creationId xmlns:a16="http://schemas.microsoft.com/office/drawing/2014/main" id="{A02670EB-D804-FC0F-C841-5797572969DC}"/>
              </a:ext>
            </a:extLst>
          </p:cNvPr>
          <p:cNvSpPr/>
          <p:nvPr/>
        </p:nvSpPr>
        <p:spPr bwMode="auto">
          <a:xfrm rot="5400000" flipV="1">
            <a:off x="6764894" y="1414241"/>
            <a:ext cx="338555" cy="748269"/>
          </a:xfrm>
          <a:prstGeom prst="downArrow">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dirty="0">
              <a:ln>
                <a:noFill/>
              </a:ln>
              <a:solidFill>
                <a:schemeClr val="tx2"/>
              </a:solidFill>
              <a:effectLst/>
              <a:latin typeface="Arial" charset="0"/>
            </a:endParaRPr>
          </a:p>
        </p:txBody>
      </p:sp>
      <p:sp>
        <p:nvSpPr>
          <p:cNvPr id="3" name="TextBox 2">
            <a:extLst>
              <a:ext uri="{FF2B5EF4-FFF2-40B4-BE49-F238E27FC236}">
                <a16:creationId xmlns:a16="http://schemas.microsoft.com/office/drawing/2014/main" id="{3D1C4B9D-2AAC-D1A9-BDF1-F484FB64A324}"/>
              </a:ext>
            </a:extLst>
          </p:cNvPr>
          <p:cNvSpPr txBox="1"/>
          <p:nvPr/>
        </p:nvSpPr>
        <p:spPr>
          <a:xfrm>
            <a:off x="2732851" y="1508424"/>
            <a:ext cx="3601799" cy="1015663"/>
          </a:xfrm>
          <a:prstGeom prst="rect">
            <a:avLst/>
          </a:prstGeom>
          <a:noFill/>
        </p:spPr>
        <p:txBody>
          <a:bodyPr wrap="square" rtlCol="0">
            <a:spAutoFit/>
          </a:bodyPr>
          <a:lstStyle/>
          <a:p>
            <a:r>
              <a:rPr lang="en-CY" sz="2000" b="0" dirty="0"/>
              <a:t>111010101010101</a:t>
            </a:r>
            <a:r>
              <a:rPr lang="en-CY" sz="2000" dirty="0">
                <a:solidFill>
                  <a:srgbClr val="FF0000"/>
                </a:solidFill>
              </a:rPr>
              <a:t>0101011010101010101010101</a:t>
            </a:r>
            <a:r>
              <a:rPr lang="en-CY" sz="2000" b="0" dirty="0"/>
              <a:t>010101010101011101111011</a:t>
            </a:r>
          </a:p>
        </p:txBody>
      </p:sp>
      <p:sp>
        <p:nvSpPr>
          <p:cNvPr id="9" name="Rectangle 8">
            <a:extLst>
              <a:ext uri="{FF2B5EF4-FFF2-40B4-BE49-F238E27FC236}">
                <a16:creationId xmlns:a16="http://schemas.microsoft.com/office/drawing/2014/main" id="{3415D9F6-66C6-3B4C-CBF1-454F5BE283DB}"/>
              </a:ext>
            </a:extLst>
          </p:cNvPr>
          <p:cNvSpPr/>
          <p:nvPr/>
        </p:nvSpPr>
        <p:spPr bwMode="auto">
          <a:xfrm>
            <a:off x="2732851" y="1508425"/>
            <a:ext cx="3547927" cy="1030256"/>
          </a:xfrm>
          <a:prstGeom prst="rect">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200" b="1" i="0" u="none" strike="noStrike" cap="none" normalizeH="0" baseline="0">
              <a:ln>
                <a:noFill/>
              </a:ln>
              <a:solidFill>
                <a:schemeClr val="tx2"/>
              </a:solidFill>
              <a:effectLst/>
              <a:latin typeface="Arial" charset="0"/>
            </a:endParaRPr>
          </a:p>
        </p:txBody>
      </p:sp>
      <p:sp>
        <p:nvSpPr>
          <p:cNvPr id="15" name="TextBox 14">
            <a:extLst>
              <a:ext uri="{FF2B5EF4-FFF2-40B4-BE49-F238E27FC236}">
                <a16:creationId xmlns:a16="http://schemas.microsoft.com/office/drawing/2014/main" id="{FF5515B1-6789-7829-CF90-C7CA4F9781F4}"/>
              </a:ext>
            </a:extLst>
          </p:cNvPr>
          <p:cNvSpPr txBox="1"/>
          <p:nvPr/>
        </p:nvSpPr>
        <p:spPr>
          <a:xfrm>
            <a:off x="2660196" y="2507364"/>
            <a:ext cx="3574095" cy="461665"/>
          </a:xfrm>
          <a:prstGeom prst="rect">
            <a:avLst/>
          </a:prstGeom>
          <a:noFill/>
        </p:spPr>
        <p:txBody>
          <a:bodyPr wrap="square">
            <a:spAutoFit/>
          </a:bodyPr>
          <a:lstStyle/>
          <a:p>
            <a:pPr algn="ctr"/>
            <a:r>
              <a:rPr lang="en-US" sz="2400" b="0" dirty="0">
                <a:solidFill>
                  <a:schemeClr val="accent6"/>
                </a:solidFill>
                <a:latin typeface="Arial" panose="020B0604020202020204" pitchFamily="34" charset="0"/>
                <a:cs typeface="Arial" panose="020B0604020202020204" pitchFamily="34" charset="0"/>
              </a:rPr>
              <a:t>Trojan Virus</a:t>
            </a:r>
            <a:endParaRPr lang="en-CY" sz="2400" b="0" dirty="0"/>
          </a:p>
        </p:txBody>
      </p:sp>
      <p:sp>
        <p:nvSpPr>
          <p:cNvPr id="16" name="TextBox 15">
            <a:extLst>
              <a:ext uri="{FF2B5EF4-FFF2-40B4-BE49-F238E27FC236}">
                <a16:creationId xmlns:a16="http://schemas.microsoft.com/office/drawing/2014/main" id="{EB9A778C-A6EA-CEFA-A10D-5D23922C57B8}"/>
              </a:ext>
            </a:extLst>
          </p:cNvPr>
          <p:cNvSpPr txBox="1"/>
          <p:nvPr/>
        </p:nvSpPr>
        <p:spPr>
          <a:xfrm>
            <a:off x="7658057" y="2386594"/>
            <a:ext cx="949076" cy="338554"/>
          </a:xfrm>
          <a:prstGeom prst="rect">
            <a:avLst/>
          </a:prstGeom>
          <a:noFill/>
        </p:spPr>
        <p:txBody>
          <a:bodyPr wrap="square" rtlCol="0">
            <a:spAutoFit/>
          </a:bodyPr>
          <a:lstStyle/>
          <a:p>
            <a:pPr algn="ctr"/>
            <a:r>
              <a:rPr lang="en-CY" sz="1600" b="0" dirty="0"/>
              <a:t>service</a:t>
            </a:r>
          </a:p>
        </p:txBody>
      </p:sp>
      <p:pic>
        <p:nvPicPr>
          <p:cNvPr id="17" name="Picture 4" descr="Hacker vector concept unknown man ...">
            <a:extLst>
              <a:ext uri="{FF2B5EF4-FFF2-40B4-BE49-F238E27FC236}">
                <a16:creationId xmlns:a16="http://schemas.microsoft.com/office/drawing/2014/main" id="{32B30355-517E-ACFE-550F-3B069B4ABB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048" y="5043484"/>
            <a:ext cx="1009651" cy="103025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7423C9B-8865-6388-C763-AB2DEE008FB3}"/>
              </a:ext>
            </a:extLst>
          </p:cNvPr>
          <p:cNvSpPr txBox="1"/>
          <p:nvPr/>
        </p:nvSpPr>
        <p:spPr>
          <a:xfrm>
            <a:off x="317240" y="5842453"/>
            <a:ext cx="1392193" cy="338554"/>
          </a:xfrm>
          <a:prstGeom prst="rect">
            <a:avLst/>
          </a:prstGeom>
          <a:noFill/>
        </p:spPr>
        <p:txBody>
          <a:bodyPr wrap="square" rtlCol="0">
            <a:spAutoFit/>
          </a:bodyPr>
          <a:lstStyle/>
          <a:p>
            <a:pPr algn="ctr"/>
            <a:r>
              <a:rPr lang="en-CY" sz="1600" dirty="0"/>
              <a:t>Attacker</a:t>
            </a:r>
            <a:endParaRPr lang="en-CY" sz="1600" b="0" dirty="0"/>
          </a:p>
        </p:txBody>
      </p:sp>
      <p:pic>
        <p:nvPicPr>
          <p:cNvPr id="24" name="Graphic 23" descr="Server with solid fill">
            <a:extLst>
              <a:ext uri="{FF2B5EF4-FFF2-40B4-BE49-F238E27FC236}">
                <a16:creationId xmlns:a16="http://schemas.microsoft.com/office/drawing/2014/main" id="{6F2F1534-0088-988A-7BEB-C765FD82B0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54956" y="4937702"/>
            <a:ext cx="914400" cy="914400"/>
          </a:xfrm>
          <a:prstGeom prst="rect">
            <a:avLst/>
          </a:prstGeom>
        </p:spPr>
      </p:pic>
      <p:cxnSp>
        <p:nvCxnSpPr>
          <p:cNvPr id="25" name="Straight Connector 24">
            <a:extLst>
              <a:ext uri="{FF2B5EF4-FFF2-40B4-BE49-F238E27FC236}">
                <a16:creationId xmlns:a16="http://schemas.microsoft.com/office/drawing/2014/main" id="{7ABBE764-EBF0-B292-B192-34C9B55DADC8}"/>
              </a:ext>
            </a:extLst>
          </p:cNvPr>
          <p:cNvCxnSpPr>
            <a:cxnSpLocks/>
          </p:cNvCxnSpPr>
          <p:nvPr/>
        </p:nvCxnSpPr>
        <p:spPr bwMode="auto">
          <a:xfrm>
            <a:off x="1527699" y="5565356"/>
            <a:ext cx="719086" cy="0"/>
          </a:xfrm>
          <a:prstGeom prst="line">
            <a:avLst/>
          </a:prstGeom>
          <a:noFill/>
          <a:ln w="38100" cap="flat" cmpd="sng" algn="ctr">
            <a:solidFill>
              <a:schemeClr val="tx1"/>
            </a:solidFill>
            <a:prstDash val="solid"/>
            <a:round/>
            <a:headEnd type="none" w="med" len="med"/>
            <a:tailEnd type="none" w="med" len="med"/>
          </a:ln>
          <a:effectLst/>
        </p:spPr>
      </p:cxnSp>
      <p:sp>
        <p:nvSpPr>
          <p:cNvPr id="26" name="TextBox 25">
            <a:extLst>
              <a:ext uri="{FF2B5EF4-FFF2-40B4-BE49-F238E27FC236}">
                <a16:creationId xmlns:a16="http://schemas.microsoft.com/office/drawing/2014/main" id="{FF2E285B-10A3-7359-2EDD-90E7AB575F32}"/>
              </a:ext>
            </a:extLst>
          </p:cNvPr>
          <p:cNvSpPr txBox="1"/>
          <p:nvPr/>
        </p:nvSpPr>
        <p:spPr>
          <a:xfrm>
            <a:off x="6327429" y="5591944"/>
            <a:ext cx="748269" cy="338554"/>
          </a:xfrm>
          <a:prstGeom prst="rect">
            <a:avLst/>
          </a:prstGeom>
          <a:noFill/>
        </p:spPr>
        <p:txBody>
          <a:bodyPr wrap="square" rtlCol="0">
            <a:spAutoFit/>
          </a:bodyPr>
          <a:lstStyle/>
          <a:p>
            <a:pPr algn="ctr"/>
            <a:r>
              <a:rPr lang="en-CY" sz="1600" b="0" dirty="0"/>
              <a:t>Inject</a:t>
            </a:r>
          </a:p>
        </p:txBody>
      </p:sp>
      <p:sp>
        <p:nvSpPr>
          <p:cNvPr id="27" name="Down Arrow 26">
            <a:extLst>
              <a:ext uri="{FF2B5EF4-FFF2-40B4-BE49-F238E27FC236}">
                <a16:creationId xmlns:a16="http://schemas.microsoft.com/office/drawing/2014/main" id="{FAE4B9F2-C48D-4904-1763-2436F73E6E39}"/>
              </a:ext>
            </a:extLst>
          </p:cNvPr>
          <p:cNvSpPr/>
          <p:nvPr/>
        </p:nvSpPr>
        <p:spPr bwMode="auto">
          <a:xfrm rot="5400000" flipV="1">
            <a:off x="6600914" y="4932109"/>
            <a:ext cx="338555" cy="748269"/>
          </a:xfrm>
          <a:prstGeom prst="downArrow">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dirty="0">
              <a:ln>
                <a:noFill/>
              </a:ln>
              <a:solidFill>
                <a:schemeClr val="tx2"/>
              </a:solidFill>
              <a:effectLst/>
              <a:latin typeface="Arial" charset="0"/>
            </a:endParaRPr>
          </a:p>
        </p:txBody>
      </p:sp>
      <p:sp>
        <p:nvSpPr>
          <p:cNvPr id="28" name="TextBox 27">
            <a:extLst>
              <a:ext uri="{FF2B5EF4-FFF2-40B4-BE49-F238E27FC236}">
                <a16:creationId xmlns:a16="http://schemas.microsoft.com/office/drawing/2014/main" id="{7B745557-B1A6-9A60-D0CF-5919BE5212D1}"/>
              </a:ext>
            </a:extLst>
          </p:cNvPr>
          <p:cNvSpPr txBox="1"/>
          <p:nvPr/>
        </p:nvSpPr>
        <p:spPr>
          <a:xfrm>
            <a:off x="2568871" y="5026292"/>
            <a:ext cx="3601799" cy="1015663"/>
          </a:xfrm>
          <a:prstGeom prst="rect">
            <a:avLst/>
          </a:prstGeom>
          <a:noFill/>
        </p:spPr>
        <p:txBody>
          <a:bodyPr wrap="square" rtlCol="0">
            <a:spAutoFit/>
          </a:bodyPr>
          <a:lstStyle/>
          <a:p>
            <a:r>
              <a:rPr lang="en-CY" sz="2000" b="0" dirty="0"/>
              <a:t>1110</a:t>
            </a:r>
            <a:r>
              <a:rPr lang="en-CY" sz="2000" dirty="0">
                <a:solidFill>
                  <a:srgbClr val="FF0000"/>
                </a:solidFill>
              </a:rPr>
              <a:t>10101</a:t>
            </a:r>
            <a:r>
              <a:rPr lang="en-CY" sz="2000" b="0" dirty="0"/>
              <a:t>10101010101</a:t>
            </a:r>
            <a:r>
              <a:rPr lang="en-CY" sz="2000" dirty="0">
                <a:solidFill>
                  <a:srgbClr val="FF0000"/>
                </a:solidFill>
              </a:rPr>
              <a:t>0101</a:t>
            </a:r>
            <a:r>
              <a:rPr lang="en-CY" sz="2000" b="0" dirty="0"/>
              <a:t> 0101010101</a:t>
            </a:r>
            <a:r>
              <a:rPr lang="en-CY" sz="2000" dirty="0">
                <a:solidFill>
                  <a:srgbClr val="FF0000"/>
                </a:solidFill>
              </a:rPr>
              <a:t>01101010</a:t>
            </a:r>
            <a:r>
              <a:rPr lang="en-CY" sz="2000" b="0" dirty="0"/>
              <a:t>010111011110</a:t>
            </a:r>
            <a:r>
              <a:rPr lang="en-CY" sz="2000" dirty="0">
                <a:solidFill>
                  <a:srgbClr val="FF0000"/>
                </a:solidFill>
              </a:rPr>
              <a:t>&lt;URL&gt;</a:t>
            </a:r>
            <a:r>
              <a:rPr lang="en-CY" sz="2000" b="0" dirty="0"/>
              <a:t>11</a:t>
            </a:r>
          </a:p>
        </p:txBody>
      </p:sp>
      <p:sp>
        <p:nvSpPr>
          <p:cNvPr id="29" name="Rectangle 28">
            <a:extLst>
              <a:ext uri="{FF2B5EF4-FFF2-40B4-BE49-F238E27FC236}">
                <a16:creationId xmlns:a16="http://schemas.microsoft.com/office/drawing/2014/main" id="{0B7721DF-22CA-FD50-7684-655CB53A49C6}"/>
              </a:ext>
            </a:extLst>
          </p:cNvPr>
          <p:cNvSpPr/>
          <p:nvPr/>
        </p:nvSpPr>
        <p:spPr bwMode="auto">
          <a:xfrm>
            <a:off x="2568871" y="5026293"/>
            <a:ext cx="3547927" cy="1015662"/>
          </a:xfrm>
          <a:prstGeom prst="rect">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200" b="1" i="0" u="none" strike="noStrike" cap="none" normalizeH="0" baseline="0">
              <a:ln>
                <a:noFill/>
              </a:ln>
              <a:solidFill>
                <a:schemeClr val="tx2"/>
              </a:solidFill>
              <a:effectLst/>
              <a:latin typeface="Arial" charset="0"/>
            </a:endParaRPr>
          </a:p>
        </p:txBody>
      </p:sp>
      <p:sp>
        <p:nvSpPr>
          <p:cNvPr id="30" name="TextBox 29">
            <a:extLst>
              <a:ext uri="{FF2B5EF4-FFF2-40B4-BE49-F238E27FC236}">
                <a16:creationId xmlns:a16="http://schemas.microsoft.com/office/drawing/2014/main" id="{111E1E24-3BD4-E5F3-BFBA-89E87CF0AD71}"/>
              </a:ext>
            </a:extLst>
          </p:cNvPr>
          <p:cNvSpPr txBox="1"/>
          <p:nvPr/>
        </p:nvSpPr>
        <p:spPr>
          <a:xfrm>
            <a:off x="2514999" y="6028403"/>
            <a:ext cx="3574095" cy="307777"/>
          </a:xfrm>
          <a:prstGeom prst="rect">
            <a:avLst/>
          </a:prstGeom>
          <a:noFill/>
        </p:spPr>
        <p:txBody>
          <a:bodyPr wrap="square">
            <a:spAutoFit/>
          </a:bodyPr>
          <a:lstStyle/>
          <a:p>
            <a:pPr algn="ctr"/>
            <a:r>
              <a:rPr lang="en-US" sz="1400" b="0" dirty="0">
                <a:solidFill>
                  <a:schemeClr val="accent6"/>
                </a:solidFill>
                <a:latin typeface="Arial" panose="020B0604020202020204" pitchFamily="34" charset="0"/>
                <a:cs typeface="Arial" panose="020B0604020202020204" pitchFamily="34" charset="0"/>
              </a:rPr>
              <a:t>Polymorphic Virus: self-mutating virus</a:t>
            </a:r>
            <a:endParaRPr lang="en-CY" sz="1400" b="0" dirty="0"/>
          </a:p>
        </p:txBody>
      </p:sp>
      <p:sp>
        <p:nvSpPr>
          <p:cNvPr id="31" name="TextBox 30">
            <a:extLst>
              <a:ext uri="{FF2B5EF4-FFF2-40B4-BE49-F238E27FC236}">
                <a16:creationId xmlns:a16="http://schemas.microsoft.com/office/drawing/2014/main" id="{D9F5182E-3105-5513-BBE9-CE8650CE86E8}"/>
              </a:ext>
            </a:extLst>
          </p:cNvPr>
          <p:cNvSpPr txBox="1"/>
          <p:nvPr/>
        </p:nvSpPr>
        <p:spPr>
          <a:xfrm>
            <a:off x="7494077" y="5904462"/>
            <a:ext cx="949076" cy="338554"/>
          </a:xfrm>
          <a:prstGeom prst="rect">
            <a:avLst/>
          </a:prstGeom>
          <a:noFill/>
        </p:spPr>
        <p:txBody>
          <a:bodyPr wrap="square" rtlCol="0">
            <a:spAutoFit/>
          </a:bodyPr>
          <a:lstStyle/>
          <a:p>
            <a:pPr algn="ctr"/>
            <a:r>
              <a:rPr lang="en-CY" sz="1600" b="0" dirty="0"/>
              <a:t>service</a:t>
            </a:r>
          </a:p>
        </p:txBody>
      </p:sp>
    </p:spTree>
    <p:extLst>
      <p:ext uri="{BB962C8B-B14F-4D97-AF65-F5344CB8AC3E}">
        <p14:creationId xmlns:p14="http://schemas.microsoft.com/office/powerpoint/2010/main" val="14070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7" grpId="0" animBg="1"/>
      <p:bldP spid="28" grpId="0"/>
      <p:bldP spid="29" grpId="0" animBg="1"/>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0D16-8EAF-E171-D17A-45BF77B862E2}"/>
              </a:ext>
            </a:extLst>
          </p:cNvPr>
          <p:cNvSpPr>
            <a:spLocks noGrp="1"/>
          </p:cNvSpPr>
          <p:nvPr>
            <p:ph type="title"/>
          </p:nvPr>
        </p:nvSpPr>
        <p:spPr>
          <a:xfrm>
            <a:off x="457200" y="274638"/>
            <a:ext cx="8550024" cy="633412"/>
          </a:xfrm>
        </p:spPr>
        <p:txBody>
          <a:bodyPr/>
          <a:lstStyle/>
          <a:p>
            <a:r>
              <a:rPr lang="en-CY" dirty="0"/>
              <a:t>Cybersecurity: </a:t>
            </a:r>
            <a:r>
              <a:rPr lang="en-US" dirty="0"/>
              <a:t>Future Challenges</a:t>
            </a:r>
            <a:endParaRPr lang="en-CY" dirty="0"/>
          </a:p>
        </p:txBody>
      </p:sp>
      <p:sp>
        <p:nvSpPr>
          <p:cNvPr id="3" name="Content Placeholder 2">
            <a:extLst>
              <a:ext uri="{FF2B5EF4-FFF2-40B4-BE49-F238E27FC236}">
                <a16:creationId xmlns:a16="http://schemas.microsoft.com/office/drawing/2014/main" id="{18E921DA-18C6-A396-A828-9AFEFA301D5E}"/>
              </a:ext>
            </a:extLst>
          </p:cNvPr>
          <p:cNvSpPr>
            <a:spLocks noGrp="1"/>
          </p:cNvSpPr>
          <p:nvPr>
            <p:ph idx="1"/>
          </p:nvPr>
        </p:nvSpPr>
        <p:spPr>
          <a:xfrm>
            <a:off x="457200" y="1776256"/>
            <a:ext cx="8550024" cy="4395566"/>
          </a:xfrm>
        </p:spPr>
        <p:txBody>
          <a:bodyPr/>
          <a:lstStyle/>
          <a:p>
            <a:r>
              <a:rPr lang="en-GB" sz="1800" b="1" dirty="0"/>
              <a:t>Artificial Intelligence and Machine Learning Attacks</a:t>
            </a:r>
          </a:p>
          <a:p>
            <a:r>
              <a:rPr lang="en-GB" sz="1800" b="1" dirty="0"/>
              <a:t>Internet of Things (IoT) Vulnerabilities</a:t>
            </a:r>
          </a:p>
          <a:p>
            <a:r>
              <a:rPr lang="en-GB" sz="1800" b="1" dirty="0"/>
              <a:t>Quantum Computing Threats</a:t>
            </a:r>
          </a:p>
          <a:p>
            <a:r>
              <a:rPr lang="en-GB" sz="1800" b="1" dirty="0"/>
              <a:t>Advanced Persistent Threats (APTs) </a:t>
            </a:r>
            <a:r>
              <a:rPr lang="en-GB" sz="1800" dirty="0"/>
              <a:t>- </a:t>
            </a:r>
            <a:r>
              <a:rPr lang="en-GB" sz="1800" i="1" dirty="0"/>
              <a:t>stealthy threat actor, typically a state or state-sponsored group, undetected for an extended period</a:t>
            </a:r>
          </a:p>
          <a:p>
            <a:r>
              <a:rPr lang="en-GB" sz="1800" dirty="0"/>
              <a:t>Supply Chain Attacks (attack weak link) </a:t>
            </a:r>
          </a:p>
          <a:p>
            <a:r>
              <a:rPr lang="en-GB" sz="1800" dirty="0"/>
              <a:t>Cloud Security Issues</a:t>
            </a:r>
          </a:p>
          <a:p>
            <a:r>
              <a:rPr lang="en-GB" sz="1800" b="1" dirty="0"/>
              <a:t>Ransomware Evolution</a:t>
            </a:r>
          </a:p>
          <a:p>
            <a:pPr marL="0" indent="0">
              <a:buNone/>
            </a:pPr>
            <a:endParaRPr lang="en-CY" sz="2000" dirty="0"/>
          </a:p>
        </p:txBody>
      </p:sp>
      <p:sp>
        <p:nvSpPr>
          <p:cNvPr id="13" name="Content Placeholder 2">
            <a:extLst>
              <a:ext uri="{FF2B5EF4-FFF2-40B4-BE49-F238E27FC236}">
                <a16:creationId xmlns:a16="http://schemas.microsoft.com/office/drawing/2014/main" id="{6639428C-4870-C69E-994E-709D3FF7A020}"/>
              </a:ext>
            </a:extLst>
          </p:cNvPr>
          <p:cNvSpPr txBox="1">
            <a:spLocks/>
          </p:cNvSpPr>
          <p:nvPr/>
        </p:nvSpPr>
        <p:spPr bwMode="auto">
          <a:xfrm>
            <a:off x="3538736" y="3720588"/>
            <a:ext cx="5148064" cy="272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1800" b="0" dirty="0"/>
              <a:t>Insider Threats</a:t>
            </a:r>
          </a:p>
          <a:p>
            <a:r>
              <a:rPr lang="en-GB" sz="1800" dirty="0"/>
              <a:t>Zero-Day Exploits</a:t>
            </a:r>
          </a:p>
          <a:p>
            <a:r>
              <a:rPr lang="en-GB" sz="1800" b="0" dirty="0"/>
              <a:t>Privacy Concerns and Data Protection</a:t>
            </a:r>
          </a:p>
          <a:p>
            <a:r>
              <a:rPr lang="en-GB" sz="1800" b="0" dirty="0"/>
              <a:t>Remote Work Security</a:t>
            </a:r>
          </a:p>
          <a:p>
            <a:r>
              <a:rPr lang="en-GB" sz="1800" b="0" dirty="0"/>
              <a:t>Social Engineering Attacks</a:t>
            </a:r>
          </a:p>
          <a:p>
            <a:r>
              <a:rPr lang="en-GB" sz="1800" dirty="0"/>
              <a:t>Blockchain and Cryptocurrencies</a:t>
            </a:r>
          </a:p>
          <a:p>
            <a:r>
              <a:rPr lang="en-GB" sz="1800" dirty="0"/>
              <a:t>Regulatory Compliance</a:t>
            </a:r>
          </a:p>
          <a:p>
            <a:r>
              <a:rPr lang="en-GB" sz="1800" b="0" dirty="0"/>
              <a:t>Cyber Warfare and Nation-State Attacks</a:t>
            </a:r>
          </a:p>
          <a:p>
            <a:pPr marL="0" indent="0">
              <a:buFontTx/>
              <a:buNone/>
            </a:pPr>
            <a:endParaRPr lang="en-CY" sz="2000" b="0" kern="0" dirty="0"/>
          </a:p>
        </p:txBody>
      </p:sp>
      <p:sp>
        <p:nvSpPr>
          <p:cNvPr id="5" name="TextBox 4">
            <a:extLst>
              <a:ext uri="{FF2B5EF4-FFF2-40B4-BE49-F238E27FC236}">
                <a16:creationId xmlns:a16="http://schemas.microsoft.com/office/drawing/2014/main" id="{968EF15B-2F4B-580E-5FA3-319645FE3137}"/>
              </a:ext>
            </a:extLst>
          </p:cNvPr>
          <p:cNvSpPr txBox="1"/>
          <p:nvPr/>
        </p:nvSpPr>
        <p:spPr>
          <a:xfrm>
            <a:off x="382811" y="1068370"/>
            <a:ext cx="8795320" cy="707886"/>
          </a:xfrm>
          <a:prstGeom prst="rect">
            <a:avLst/>
          </a:prstGeom>
          <a:noFill/>
        </p:spPr>
        <p:txBody>
          <a:bodyPr wrap="square">
            <a:spAutoFit/>
          </a:bodyPr>
          <a:lstStyle/>
          <a:p>
            <a:r>
              <a:rPr lang="en-GB" sz="2000" b="0" dirty="0"/>
              <a:t>Extensive List, have mentioned some challenges already, will overview in more depth some additional future challenges:</a:t>
            </a:r>
          </a:p>
        </p:txBody>
      </p:sp>
    </p:spTree>
    <p:extLst>
      <p:ext uri="{BB962C8B-B14F-4D97-AF65-F5344CB8AC3E}">
        <p14:creationId xmlns:p14="http://schemas.microsoft.com/office/powerpoint/2010/main" val="55150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l-GR" sz="3600" b="1"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l-GR" sz="3600" b="1"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Balance</Template>
  <TotalTime>19091</TotalTime>
  <Words>3994</Words>
  <Application>Microsoft Macintosh PowerPoint</Application>
  <PresentationFormat>On-screen Show (4:3)</PresentationFormat>
  <Paragraphs>455</Paragraphs>
  <Slides>22</Slides>
  <Notes>17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Arial</vt:lpstr>
      <vt:lpstr>Arial</vt:lpstr>
      <vt:lpstr>Courier New</vt:lpstr>
      <vt:lpstr>Google Sans</vt:lpstr>
      <vt:lpstr>Google Sans Text</vt:lpstr>
      <vt:lpstr>Helvetica Neue</vt:lpstr>
      <vt:lpstr>Menlo</vt:lpstr>
      <vt:lpstr>Menlo-Regular</vt:lpstr>
      <vt:lpstr>Roboto</vt:lpstr>
      <vt:lpstr>Symbol</vt:lpstr>
      <vt:lpstr>system-ui</vt:lpstr>
      <vt:lpstr>Verdana</vt:lpstr>
      <vt:lpstr>Default Design</vt:lpstr>
      <vt:lpstr>Future Challenges in Cybersecurity</vt:lpstr>
      <vt:lpstr>Objectives</vt:lpstr>
      <vt:lpstr>Cybercrime</vt:lpstr>
      <vt:lpstr>Cybersecurity</vt:lpstr>
      <vt:lpstr>Cybersecurity: Current State (CY)</vt:lpstr>
      <vt:lpstr>Cybercrime (Typical) Scenario</vt:lpstr>
      <vt:lpstr>Hacking Techniques </vt:lpstr>
      <vt:lpstr>Hacking Techniques </vt:lpstr>
      <vt:lpstr>Cybersecurity: Future Challenges</vt:lpstr>
      <vt:lpstr>Artificial Intelligence (AI): Background</vt:lpstr>
      <vt:lpstr>AI: Large Language Models</vt:lpstr>
      <vt:lpstr>AI/LLMs Everywhere</vt:lpstr>
      <vt:lpstr>AI / LLMs &amp; Cybersecurity</vt:lpstr>
      <vt:lpstr>AI / LLMs &amp; Cybersecurity</vt:lpstr>
      <vt:lpstr>Quantum: Problem</vt:lpstr>
      <vt:lpstr>Quantum: Threat</vt:lpstr>
      <vt:lpstr>Quantum: Solutions</vt:lpstr>
      <vt:lpstr>Internet of Things (IoT) Vulnerabilities</vt:lpstr>
      <vt:lpstr>IoT Threats / Solutions</vt:lpstr>
      <vt:lpstr>Emerging Privacy Threats</vt:lpstr>
      <vt:lpstr>AI / Privacy Threats</vt:lpstr>
      <vt:lpstr>Future Challenges in Cybersecurity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Challenges in Cybersecurity</dc:title>
  <dc:subject>Future Challenges in Cybersecurity</dc:subject>
  <dc:creator>Demetris Zeinalipour</dc:creator>
  <cp:keywords>University of Cyprus</cp:keywords>
  <dc:description/>
  <cp:lastModifiedBy>Demetris Zeinalipour</cp:lastModifiedBy>
  <cp:revision>1039</cp:revision>
  <cp:lastPrinted>2018-01-17T06:54:56Z</cp:lastPrinted>
  <dcterms:created xsi:type="dcterms:W3CDTF">2017-05-03T09:29:30Z</dcterms:created>
  <dcterms:modified xsi:type="dcterms:W3CDTF">2024-06-06T06:02:12Z</dcterms:modified>
  <cp:category/>
</cp:coreProperties>
</file>