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handoutMasterIdLst>
    <p:handoutMasterId r:id="rId19"/>
  </p:handoutMasterIdLst>
  <p:sldIdLst>
    <p:sldId id="1846" r:id="rId2"/>
    <p:sldId id="2199" r:id="rId3"/>
    <p:sldId id="2188" r:id="rId4"/>
    <p:sldId id="2198" r:id="rId5"/>
    <p:sldId id="2197" r:id="rId6"/>
    <p:sldId id="2183" r:id="rId7"/>
    <p:sldId id="2196" r:id="rId8"/>
    <p:sldId id="2185" r:id="rId9"/>
    <p:sldId id="2187" r:id="rId10"/>
    <p:sldId id="2214" r:id="rId11"/>
    <p:sldId id="2215" r:id="rId12"/>
    <p:sldId id="2184" r:id="rId13"/>
    <p:sldId id="2206" r:id="rId14"/>
    <p:sldId id="2212" r:id="rId15"/>
    <p:sldId id="2182" r:id="rId16"/>
    <p:sldId id="2209" r:id="rId17"/>
  </p:sldIdLst>
  <p:sldSz cx="9144000" cy="6858000" type="screen4x3"/>
  <p:notesSz cx="6797675" cy="9928225"/>
  <p:defaultTextStyle>
    <a:defPPr>
      <a:defRPr lang="el-GR"/>
    </a:defPPr>
    <a:lvl1pPr algn="l" rtl="0" fontAlgn="base">
      <a:spcBef>
        <a:spcPct val="0"/>
      </a:spcBef>
      <a:spcAft>
        <a:spcPct val="0"/>
      </a:spcAft>
      <a:defRPr sz="3600" b="1" kern="1200">
        <a:solidFill>
          <a:schemeClr val="tx2"/>
        </a:solidFill>
        <a:latin typeface="Arial" charset="0"/>
        <a:ea typeface="ＭＳ Ｐゴシック" charset="-128"/>
        <a:cs typeface="+mn-cs"/>
      </a:defRPr>
    </a:lvl1pPr>
    <a:lvl2pPr marL="457200" algn="l" rtl="0" fontAlgn="base">
      <a:spcBef>
        <a:spcPct val="0"/>
      </a:spcBef>
      <a:spcAft>
        <a:spcPct val="0"/>
      </a:spcAft>
      <a:defRPr sz="3600" b="1" kern="1200">
        <a:solidFill>
          <a:schemeClr val="tx2"/>
        </a:solidFill>
        <a:latin typeface="Arial" charset="0"/>
        <a:ea typeface="ＭＳ Ｐゴシック" charset="-128"/>
        <a:cs typeface="+mn-cs"/>
      </a:defRPr>
    </a:lvl2pPr>
    <a:lvl3pPr marL="914400" algn="l" rtl="0" fontAlgn="base">
      <a:spcBef>
        <a:spcPct val="0"/>
      </a:spcBef>
      <a:spcAft>
        <a:spcPct val="0"/>
      </a:spcAft>
      <a:defRPr sz="3600" b="1" kern="1200">
        <a:solidFill>
          <a:schemeClr val="tx2"/>
        </a:solidFill>
        <a:latin typeface="Arial" charset="0"/>
        <a:ea typeface="ＭＳ Ｐゴシック" charset="-128"/>
        <a:cs typeface="+mn-cs"/>
      </a:defRPr>
    </a:lvl3pPr>
    <a:lvl4pPr marL="1371600" algn="l" rtl="0" fontAlgn="base">
      <a:spcBef>
        <a:spcPct val="0"/>
      </a:spcBef>
      <a:spcAft>
        <a:spcPct val="0"/>
      </a:spcAft>
      <a:defRPr sz="3600" b="1" kern="1200">
        <a:solidFill>
          <a:schemeClr val="tx2"/>
        </a:solidFill>
        <a:latin typeface="Arial" charset="0"/>
        <a:ea typeface="ＭＳ Ｐゴシック" charset="-128"/>
        <a:cs typeface="+mn-cs"/>
      </a:defRPr>
    </a:lvl4pPr>
    <a:lvl5pPr marL="1828800" algn="l" rtl="0" fontAlgn="base">
      <a:spcBef>
        <a:spcPct val="0"/>
      </a:spcBef>
      <a:spcAft>
        <a:spcPct val="0"/>
      </a:spcAft>
      <a:defRPr sz="3600" b="1" kern="1200">
        <a:solidFill>
          <a:schemeClr val="tx2"/>
        </a:solidFill>
        <a:latin typeface="Arial" charset="0"/>
        <a:ea typeface="ＭＳ Ｐゴシック" charset="-128"/>
        <a:cs typeface="+mn-cs"/>
      </a:defRPr>
    </a:lvl5pPr>
    <a:lvl6pPr marL="2286000" algn="l" defTabSz="914400" rtl="0" eaLnBrk="1" latinLnBrk="0" hangingPunct="1">
      <a:defRPr sz="3600" b="1" kern="1200">
        <a:solidFill>
          <a:schemeClr val="tx2"/>
        </a:solidFill>
        <a:latin typeface="Arial" charset="0"/>
        <a:ea typeface="ＭＳ Ｐゴシック" charset="-128"/>
        <a:cs typeface="+mn-cs"/>
      </a:defRPr>
    </a:lvl6pPr>
    <a:lvl7pPr marL="2743200" algn="l" defTabSz="914400" rtl="0" eaLnBrk="1" latinLnBrk="0" hangingPunct="1">
      <a:defRPr sz="3600" b="1" kern="1200">
        <a:solidFill>
          <a:schemeClr val="tx2"/>
        </a:solidFill>
        <a:latin typeface="Arial" charset="0"/>
        <a:ea typeface="ＭＳ Ｐゴシック" charset="-128"/>
        <a:cs typeface="+mn-cs"/>
      </a:defRPr>
    </a:lvl7pPr>
    <a:lvl8pPr marL="3200400" algn="l" defTabSz="914400" rtl="0" eaLnBrk="1" latinLnBrk="0" hangingPunct="1">
      <a:defRPr sz="3600" b="1" kern="1200">
        <a:solidFill>
          <a:schemeClr val="tx2"/>
        </a:solidFill>
        <a:latin typeface="Arial" charset="0"/>
        <a:ea typeface="ＭＳ Ｐゴシック" charset="-128"/>
        <a:cs typeface="+mn-cs"/>
      </a:defRPr>
    </a:lvl8pPr>
    <a:lvl9pPr marL="3657600" algn="l" defTabSz="914400" rtl="0" eaLnBrk="1" latinLnBrk="0" hangingPunct="1">
      <a:defRPr sz="3600" b="1" kern="1200">
        <a:solidFill>
          <a:schemeClr val="tx2"/>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37"/>
    <a:srgbClr val="FF0000"/>
    <a:srgbClr val="003399"/>
    <a:srgbClr val="1752DE"/>
    <a:srgbClr val="FF7700"/>
    <a:srgbClr val="CCECFF"/>
    <a:srgbClr val="FFFFCC"/>
    <a:srgbClr val="FFFFFF"/>
    <a:srgbClr val="FF33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3"/>
    <p:restoredTop sz="82671"/>
  </p:normalViewPr>
  <p:slideViewPr>
    <p:cSldViewPr>
      <p:cViewPr varScale="1">
        <p:scale>
          <a:sx n="77" d="100"/>
          <a:sy n="77" d="100"/>
        </p:scale>
        <p:origin x="1760" y="184"/>
      </p:cViewPr>
      <p:guideLst>
        <p:guide orient="horz" pos="2160"/>
        <p:guide pos="2880"/>
      </p:guideLst>
    </p:cSldViewPr>
  </p:slideViewPr>
  <p:outlineViewPr>
    <p:cViewPr>
      <p:scale>
        <a:sx n="33" d="100"/>
        <a:sy n="33" d="100"/>
      </p:scale>
      <p:origin x="0" y="0"/>
    </p:cViewPr>
  </p:outlineViewPr>
  <p:notesTextViewPr>
    <p:cViewPr>
      <p:scale>
        <a:sx n="210" d="100"/>
        <a:sy n="210" d="100"/>
      </p:scale>
      <p:origin x="0" y="0"/>
    </p:cViewPr>
  </p:notesTextViewPr>
  <p:sorterViewPr>
    <p:cViewPr>
      <p:scale>
        <a:sx n="33" d="100"/>
        <a:sy n="33" d="100"/>
      </p:scale>
      <p:origin x="0" y="0"/>
    </p:cViewPr>
  </p:sorterViewPr>
  <p:notesViewPr>
    <p:cSldViewPr>
      <p:cViewPr varScale="1">
        <p:scale>
          <a:sx n="65" d="100"/>
          <a:sy n="65" d="100"/>
        </p:scale>
        <p:origin x="-2940" y="-12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n-US"/>
          </a:p>
        </p:txBody>
      </p:sp>
      <p:sp>
        <p:nvSpPr>
          <p:cNvPr id="307203"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r" defTabSz="930218">
              <a:defRPr sz="1200" b="0">
                <a:solidFill>
                  <a:schemeClr val="tx1"/>
                </a:solidFill>
                <a:latin typeface="Arial" charset="0"/>
                <a:ea typeface="+mn-ea"/>
                <a:cs typeface="+mn-cs"/>
              </a:defRPr>
            </a:lvl1pPr>
          </a:lstStyle>
          <a:p>
            <a:pPr>
              <a:defRPr/>
            </a:pPr>
            <a:endParaRPr lang="en-US"/>
          </a:p>
        </p:txBody>
      </p:sp>
      <p:sp>
        <p:nvSpPr>
          <p:cNvPr id="307204" name="Rectangle 4"/>
          <p:cNvSpPr>
            <a:spLocks noGrp="1" noChangeArrowheads="1"/>
          </p:cNvSpPr>
          <p:nvPr>
            <p:ph type="ftr" sz="quarter" idx="2"/>
          </p:nvPr>
        </p:nvSpPr>
        <p:spPr bwMode="auto">
          <a:xfrm>
            <a:off x="0"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n-US"/>
          </a:p>
        </p:txBody>
      </p:sp>
      <p:sp>
        <p:nvSpPr>
          <p:cNvPr id="307205" name="Rectangle 5"/>
          <p:cNvSpPr>
            <a:spLocks noGrp="1" noChangeArrowheads="1"/>
          </p:cNvSpPr>
          <p:nvPr>
            <p:ph type="sldNum" sz="quarter" idx="3"/>
          </p:nvPr>
        </p:nvSpPr>
        <p:spPr bwMode="auto">
          <a:xfrm>
            <a:off x="3851275"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r" defTabSz="928688">
              <a:defRPr sz="1200" b="0">
                <a:solidFill>
                  <a:schemeClr val="tx1"/>
                </a:solidFill>
              </a:defRPr>
            </a:lvl1pPr>
          </a:lstStyle>
          <a:p>
            <a:fld id="{FC9F9C9A-CB1D-C747-8B6C-7F1C10D9368B}" type="slidenum">
              <a:rPr lang="en-US" altLang="en-US"/>
              <a:pPr/>
              <a:t>‹#›</a:t>
            </a:fld>
            <a:endParaRPr lang="en-US" altLang="en-US"/>
          </a:p>
        </p:txBody>
      </p:sp>
    </p:spTree>
    <p:extLst>
      <p:ext uri="{BB962C8B-B14F-4D97-AF65-F5344CB8AC3E}">
        <p14:creationId xmlns:p14="http://schemas.microsoft.com/office/powerpoint/2010/main" val="1936905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l-GR"/>
          </a:p>
        </p:txBody>
      </p:sp>
      <p:sp>
        <p:nvSpPr>
          <p:cNvPr id="16387" name="Rectangle 3"/>
          <p:cNvSpPr>
            <a:spLocks noGrp="1" noChangeArrowheads="1"/>
          </p:cNvSpPr>
          <p:nvPr>
            <p:ph type="dt" idx="1"/>
          </p:nvPr>
        </p:nvSpPr>
        <p:spPr bwMode="auto">
          <a:xfrm>
            <a:off x="3851275"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r" defTabSz="930218">
              <a:defRPr sz="1200" b="0">
                <a:solidFill>
                  <a:schemeClr val="tx1"/>
                </a:solidFill>
                <a:latin typeface="Arial" charset="0"/>
                <a:ea typeface="+mn-ea"/>
                <a:cs typeface="+mn-cs"/>
              </a:defRPr>
            </a:lvl1pPr>
          </a:lstStyle>
          <a:p>
            <a:pPr>
              <a:defRPr/>
            </a:pPr>
            <a:endParaRPr lang="el-GR"/>
          </a:p>
        </p:txBody>
      </p:sp>
      <p:sp>
        <p:nvSpPr>
          <p:cNvPr id="5124" name="Rectangle 4"/>
          <p:cNvSpPr>
            <a:spLocks noGrp="1" noRot="1" noChangeAspect="1" noChangeArrowheads="1" noTextEdit="1"/>
          </p:cNvSpPr>
          <p:nvPr>
            <p:ph type="sldImg" idx="2"/>
          </p:nvPr>
        </p:nvSpPr>
        <p:spPr bwMode="auto">
          <a:xfrm>
            <a:off x="920750" y="747713"/>
            <a:ext cx="4957763" cy="3719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9"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16390" name="Rectangle 6"/>
          <p:cNvSpPr>
            <a:spLocks noGrp="1" noChangeArrowheads="1"/>
          </p:cNvSpPr>
          <p:nvPr>
            <p:ph type="ftr" sz="quarter" idx="4"/>
          </p:nvPr>
        </p:nvSpPr>
        <p:spPr bwMode="auto">
          <a:xfrm>
            <a:off x="0"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l-GR"/>
          </a:p>
        </p:txBody>
      </p:sp>
      <p:sp>
        <p:nvSpPr>
          <p:cNvPr id="16391" name="Rectangle 7"/>
          <p:cNvSpPr>
            <a:spLocks noGrp="1" noChangeArrowheads="1"/>
          </p:cNvSpPr>
          <p:nvPr>
            <p:ph type="sldNum" sz="quarter" idx="5"/>
          </p:nvPr>
        </p:nvSpPr>
        <p:spPr bwMode="auto">
          <a:xfrm>
            <a:off x="3851275"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r" defTabSz="928688">
              <a:defRPr sz="1200" b="0">
                <a:solidFill>
                  <a:schemeClr val="tx1"/>
                </a:solidFill>
              </a:defRPr>
            </a:lvl1pPr>
          </a:lstStyle>
          <a:p>
            <a:fld id="{C09390A0-FEF1-134F-A2CC-A189D6DFEA3F}" type="slidenum">
              <a:rPr lang="el-GR" altLang="en-US"/>
              <a:pPr/>
              <a:t>‹#›</a:t>
            </a:fld>
            <a:endParaRPr lang="el-GR" altLang="en-US"/>
          </a:p>
        </p:txBody>
      </p:sp>
    </p:spTree>
    <p:extLst>
      <p:ext uri="{BB962C8B-B14F-4D97-AF65-F5344CB8AC3E}">
        <p14:creationId xmlns:p14="http://schemas.microsoft.com/office/powerpoint/2010/main" val="957264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p>
            <a:fld id="{7129E195-14F3-44E3-A298-3814BF42605B}" type="slidenum">
              <a:rPr lang="el-GR" altLang="en-US"/>
              <a:pPr/>
              <a:t>1</a:t>
            </a:fld>
            <a:endParaRPr lang="el-GR" altLang="en-US"/>
          </a:p>
        </p:txBody>
      </p:sp>
      <p:sp>
        <p:nvSpPr>
          <p:cNvPr id="7170" name="Rectangle 2"/>
          <p:cNvSpPr>
            <a:spLocks noGrp="1" noRot="1" noChangeAspect="1" noChangeArrowheads="1" noTextEdit="1"/>
          </p:cNvSpPr>
          <p:nvPr>
            <p:ph type="sldImg"/>
          </p:nvPr>
        </p:nvSpPr>
        <p:spPr>
          <a:xfrm>
            <a:off x="922338" y="749300"/>
            <a:ext cx="4954587" cy="3717925"/>
          </a:xfrm>
          <a:ln w="12700" cap="flat"/>
        </p:spPr>
      </p:sp>
      <p:sp>
        <p:nvSpPr>
          <p:cNvPr id="7171" name="Rectangle 3"/>
          <p:cNvSpPr>
            <a:spLocks noGrp="1" noChangeArrowheads="1"/>
          </p:cNvSpPr>
          <p:nvPr>
            <p:ph type="body" idx="1"/>
          </p:nvPr>
        </p:nvSpPr>
        <p:spPr>
          <a:noFill/>
          <a:ln/>
        </p:spPr>
        <p:txBody>
          <a:bodyPr lIns="93659" tIns="46829" rIns="93659" bIns="46829"/>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166868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 an image of a Large Language Model</a:t>
            </a:r>
          </a:p>
          <a:p>
            <a:r>
              <a:rPr lang="en-GB" dirty="0"/>
              <a:t>Create an image of Person using a Search Engine</a:t>
            </a:r>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2</a:t>
            </a:fld>
            <a:endParaRPr lang="el-GR" altLang="en-US"/>
          </a:p>
        </p:txBody>
      </p:sp>
    </p:spTree>
    <p:extLst>
      <p:ext uri="{BB962C8B-B14F-4D97-AF65-F5344CB8AC3E}">
        <p14:creationId xmlns:p14="http://schemas.microsoft.com/office/powerpoint/2010/main" val="211883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2400" dirty="0"/>
              <a:t>Εργαλεία Αυτόματης Συμπλήρωσης (</a:t>
            </a:r>
            <a:r>
              <a:rPr lang="en-US" sz="2400" dirty="0"/>
              <a:t>Autocomplete</a:t>
            </a:r>
            <a:r>
              <a:rPr lang="el-GR" sz="2400" dirty="0"/>
              <a:t>) χρησιμοποιούνται ευρύτατα ήδη σε διάφορα ολοκληρωμένα περιβάλλοντα ανάπτυξης </a:t>
            </a:r>
            <a:r>
              <a:rPr lang="en-US" sz="2400" dirty="0"/>
              <a:t>(IDEs)</a:t>
            </a:r>
            <a:r>
              <a:rPr lang="el-GR" sz="2400" dirty="0"/>
              <a:t>.</a:t>
            </a:r>
          </a:p>
          <a:p>
            <a:r>
              <a:rPr lang="en-GB" sz="2400" dirty="0"/>
              <a:t>GitHub </a:t>
            </a:r>
            <a:r>
              <a:rPr lang="en-GB" sz="2400" dirty="0" err="1"/>
              <a:t>Copilot</a:t>
            </a:r>
            <a:r>
              <a:rPr lang="en-GB" sz="2400" dirty="0"/>
              <a:t> (</a:t>
            </a:r>
            <a:r>
              <a:rPr lang="en-GB" sz="2400" dirty="0" err="1"/>
              <a:t>Github</a:t>
            </a:r>
            <a:r>
              <a:rPr lang="en-GB" sz="2400" dirty="0"/>
              <a:t>(Microsoft), </a:t>
            </a:r>
            <a:r>
              <a:rPr lang="en-GB" sz="2400" dirty="0" err="1"/>
              <a:t>OpenAI</a:t>
            </a:r>
            <a:r>
              <a:rPr lang="en-GB" sz="2400" dirty="0"/>
              <a:t>) </a:t>
            </a:r>
            <a:endParaRPr lang="el-GR" sz="2400" dirty="0"/>
          </a:p>
          <a:p>
            <a:pPr lvl="1"/>
            <a:r>
              <a:rPr lang="en-US" sz="2000" dirty="0"/>
              <a:t>02/2014: Bing Code Search' plugin for Visual Studio 2013</a:t>
            </a:r>
          </a:p>
          <a:p>
            <a:pPr lvl="1"/>
            <a:r>
              <a:rPr lang="en-US" sz="2000" dirty="0"/>
              <a:t>06/2021: </a:t>
            </a:r>
            <a:r>
              <a:rPr lang="en-US" sz="2000" dirty="0" err="1"/>
              <a:t>OpenAI</a:t>
            </a:r>
            <a:r>
              <a:rPr lang="en-US" sz="2000" dirty="0"/>
              <a:t> integrates ChatGPT3 into </a:t>
            </a:r>
            <a:r>
              <a:rPr lang="en-US" sz="2000" dirty="0" err="1"/>
              <a:t>Jetbrain</a:t>
            </a:r>
            <a:r>
              <a:rPr lang="en-US" sz="2000" dirty="0"/>
              <a:t> IDE </a:t>
            </a:r>
            <a:r>
              <a:rPr lang="el-GR" sz="2000" dirty="0"/>
              <a:t>για διάφορες γλώσσες προγραμματισμού.</a:t>
            </a:r>
            <a:endParaRPr lang="en-US" sz="2000" dirty="0"/>
          </a:p>
          <a:p>
            <a:pPr lvl="1"/>
            <a:r>
              <a:rPr lang="en-US" sz="2000" dirty="0"/>
              <a:t>02/2023: </a:t>
            </a:r>
            <a:r>
              <a:rPr lang="el-GR" sz="2000" dirty="0"/>
              <a:t>Η ιδέα πλέον διεισδύει και στον χώρο του </a:t>
            </a:r>
            <a:r>
              <a:rPr lang="en-US" sz="2000" dirty="0"/>
              <a:t>Office</a:t>
            </a: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3</a:t>
            </a:fld>
            <a:endParaRPr lang="el-GR" altLang="en-US"/>
          </a:p>
        </p:txBody>
      </p:sp>
    </p:spTree>
    <p:extLst>
      <p:ext uri="{BB962C8B-B14F-4D97-AF65-F5344CB8AC3E}">
        <p14:creationId xmlns:p14="http://schemas.microsoft.com/office/powerpoint/2010/main" val="2025640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10</a:t>
            </a:fld>
            <a:endParaRPr lang="el-GR" altLang="en-US"/>
          </a:p>
        </p:txBody>
      </p:sp>
    </p:spTree>
    <p:extLst>
      <p:ext uri="{BB962C8B-B14F-4D97-AF65-F5344CB8AC3E}">
        <p14:creationId xmlns:p14="http://schemas.microsoft.com/office/powerpoint/2010/main" val="2442616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dirty="0">
                <a:solidFill>
                  <a:srgbClr val="202124"/>
                </a:solidFill>
                <a:effectLst/>
                <a:latin typeface="arial" panose="020B0604020202020204" pitchFamily="34" charset="0"/>
              </a:rPr>
            </a:br>
            <a:endParaRPr lang="en-GB" b="0" i="0" dirty="0">
              <a:solidFill>
                <a:srgbClr val="202124"/>
              </a:solidFill>
              <a:effectLst/>
              <a:latin typeface="arial" panose="020B0604020202020204" pitchFamily="34" charset="0"/>
            </a:endParaRPr>
          </a:p>
          <a:p>
            <a:pPr algn="l"/>
            <a:r>
              <a:rPr lang="en-GB" b="0" i="0" dirty="0">
                <a:solidFill>
                  <a:srgbClr val="474747"/>
                </a:solidFill>
                <a:effectLst/>
                <a:latin typeface="Google Sans"/>
              </a:rPr>
              <a:t>Skip-gram is </a:t>
            </a:r>
            <a:r>
              <a:rPr lang="en-GB" b="0" i="0" dirty="0">
                <a:solidFill>
                  <a:srgbClr val="040C28"/>
                </a:solidFill>
                <a:effectLst/>
                <a:latin typeface="Google Sans"/>
              </a:rPr>
              <a:t>a popular algorithm used in natural language processing (NLP), specifically in word embedding techniques</a:t>
            </a:r>
            <a:r>
              <a:rPr lang="en-GB" b="0" i="0" dirty="0">
                <a:solidFill>
                  <a:srgbClr val="474747"/>
                </a:solidFill>
                <a:effectLst/>
                <a:latin typeface="Google Sans"/>
              </a:rPr>
              <a:t>. It is a method for learning word representations in a vector space, often used in the context of word2vec models.</a:t>
            </a:r>
            <a:endParaRPr lang="en-GB" b="0" i="0" dirty="0">
              <a:solidFill>
                <a:srgbClr val="202124"/>
              </a:solidFill>
              <a:effectLst/>
              <a:latin typeface="arial" panose="020B0604020202020204" pitchFamily="34" charset="0"/>
            </a:endParaRP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13</a:t>
            </a:fld>
            <a:endParaRPr lang="el-GR" altLang="en-US"/>
          </a:p>
        </p:txBody>
      </p:sp>
    </p:spTree>
    <p:extLst>
      <p:ext uri="{BB962C8B-B14F-4D97-AF65-F5344CB8AC3E}">
        <p14:creationId xmlns:p14="http://schemas.microsoft.com/office/powerpoint/2010/main" val="356692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softteco.com</a:t>
            </a:r>
            <a:r>
              <a:rPr lang="en-GB" dirty="0"/>
              <a:t>/blog/</a:t>
            </a:r>
            <a:r>
              <a:rPr lang="en-GB" dirty="0" err="1"/>
              <a:t>bert</a:t>
            </a:r>
            <a:r>
              <a:rPr lang="en-GB" dirty="0"/>
              <a:t>-vs-</a:t>
            </a:r>
            <a:r>
              <a:rPr lang="en-GB" dirty="0" err="1"/>
              <a:t>chatgpt</a:t>
            </a:r>
            <a:endParaRPr lang="en-GB" dirty="0"/>
          </a:p>
          <a:p>
            <a:endParaRPr lang="en-GB" dirty="0"/>
          </a:p>
          <a:p>
            <a:r>
              <a:rPr lang="en-GB" dirty="0"/>
              <a:t>https://</a:t>
            </a:r>
            <a:r>
              <a:rPr lang="en-GB" dirty="0" err="1"/>
              <a:t>www.springboard.com</a:t>
            </a:r>
            <a:r>
              <a:rPr lang="en-GB" dirty="0"/>
              <a:t>/blog/data-science/machine-learning-gpt-3-open-ai/#:~:text=To%20summarise%3A,text%20data%20from%20different%20datasets.</a:t>
            </a:r>
          </a:p>
          <a:p>
            <a:endParaRPr lang="en-GB" dirty="0"/>
          </a:p>
          <a:p>
            <a:endParaRPr lang="en-GB" dirty="0"/>
          </a:p>
          <a:p>
            <a:pPr fontAlgn="auto"/>
            <a:r>
              <a:rPr lang="en-GB" dirty="0">
                <a:effectLst/>
                <a:latin typeface="-apple-system"/>
              </a:rPr>
              <a:t>So, when someone is talking about the size of a large language model, parameters give you an idea of how complex the neural network's structure is. Token size will give you an idea of how much data was used to train the parameters. That's it. that's all there is. easy, eh?</a:t>
            </a:r>
          </a:p>
          <a:p>
            <a:pPr fontAlgn="auto"/>
            <a:endParaRPr lang="en-GB" dirty="0">
              <a:effectLst/>
              <a:latin typeface="-apple-system"/>
            </a:endParaRPr>
          </a:p>
          <a:p>
            <a:pPr fontAlgn="auto"/>
            <a:r>
              <a:rPr lang="en-GB" dirty="0">
                <a:effectLst/>
                <a:latin typeface="-apple-system"/>
              </a:rPr>
              <a:t>https://</a:t>
            </a:r>
            <a:r>
              <a:rPr lang="en-GB" dirty="0" err="1">
                <a:effectLst/>
                <a:latin typeface="-apple-system"/>
              </a:rPr>
              <a:t>www.linkedin.com</a:t>
            </a:r>
            <a:r>
              <a:rPr lang="en-GB" dirty="0">
                <a:effectLst/>
                <a:latin typeface="-apple-system"/>
              </a:rPr>
              <a:t>/pulse/learning-chatgpt-poorly-how-big-your-model-parameter-size-woerndle</a:t>
            </a:r>
          </a:p>
          <a:p>
            <a:pPr fontAlgn="auto"/>
            <a:br>
              <a:rPr lang="en-GB" dirty="0">
                <a:effectLst/>
                <a:latin typeface="-apple-system"/>
              </a:rPr>
            </a:br>
            <a:endParaRPr lang="en-GB" dirty="0">
              <a:effectLst/>
              <a:latin typeface="-apple-system"/>
            </a:endParaRP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15</a:t>
            </a:fld>
            <a:endParaRPr lang="el-GR" altLang="en-US"/>
          </a:p>
        </p:txBody>
      </p:sp>
    </p:spTree>
    <p:extLst>
      <p:ext uri="{BB962C8B-B14F-4D97-AF65-F5344CB8AC3E}">
        <p14:creationId xmlns:p14="http://schemas.microsoft.com/office/powerpoint/2010/main" val="2341956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pic>
        <p:nvPicPr>
          <p:cNvPr id="6" name="Picture 5">
            <a:extLst>
              <a:ext uri="{FF2B5EF4-FFF2-40B4-BE49-F238E27FC236}">
                <a16:creationId xmlns:a16="http://schemas.microsoft.com/office/drawing/2014/main" id="{FB9CABA6-311F-88CE-A045-6FB4AE0DB6B5}"/>
              </a:ext>
            </a:extLst>
          </p:cNvPr>
          <p:cNvPicPr>
            <a:picLocks noChangeAspect="1"/>
          </p:cNvPicPr>
          <p:nvPr userDrawn="1"/>
        </p:nvPicPr>
        <p:blipFill>
          <a:blip r:embed="rId2"/>
          <a:stretch>
            <a:fillRect/>
          </a:stretch>
        </p:blipFill>
        <p:spPr>
          <a:xfrm>
            <a:off x="6804248" y="6272832"/>
            <a:ext cx="1633228" cy="585168"/>
          </a:xfrm>
          <a:prstGeom prst="rect">
            <a:avLst/>
          </a:prstGeom>
        </p:spPr>
      </p:pic>
    </p:spTree>
    <p:extLst>
      <p:ext uri="{BB962C8B-B14F-4D97-AF65-F5344CB8AC3E}">
        <p14:creationId xmlns:p14="http://schemas.microsoft.com/office/powerpoint/2010/main" val="158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66" cy="633412"/>
          </a:xfrm>
          <a:solidFill>
            <a:srgbClr val="002060"/>
          </a:solidFill>
          <a:ln>
            <a:noFill/>
          </a:ln>
        </p:spPr>
        <p:txBody>
          <a:bodyPr/>
          <a:lstStyle>
            <a:lvl1pPr>
              <a:defRPr b="0">
                <a:solidFill>
                  <a:schemeClr val="bg1"/>
                </a:solidFill>
              </a:defRPr>
            </a:lvl1pPr>
          </a:lstStyle>
          <a:p>
            <a:r>
              <a:rPr lang="en-US" dirty="0"/>
              <a:t>Click to edit Master title style</a:t>
            </a:r>
            <a:endParaRPr lang="el-GR" dirty="0"/>
          </a:p>
        </p:txBody>
      </p:sp>
      <p:sp>
        <p:nvSpPr>
          <p:cNvPr id="3" name="Content Placeholder 2"/>
          <p:cNvSpPr>
            <a:spLocks noGrp="1"/>
          </p:cNvSpPr>
          <p:nvPr>
            <p:ph idx="1"/>
          </p:nvPr>
        </p:nvSpPr>
        <p:spPr>
          <a:xfrm>
            <a:off x="457200" y="1124744"/>
            <a:ext cx="8229600" cy="5073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7" name="TextBox 6"/>
          <p:cNvSpPr txBox="1">
            <a:spLocks noChangeArrowheads="1"/>
          </p:cNvSpPr>
          <p:nvPr userDrawn="1"/>
        </p:nvSpPr>
        <p:spPr bwMode="auto">
          <a:xfrm>
            <a:off x="457200" y="6453515"/>
            <a:ext cx="8229600" cy="261610"/>
          </a:xfrm>
          <a:prstGeom prst="rect">
            <a:avLst/>
          </a:prstGeom>
          <a:noFill/>
          <a:ln>
            <a:noFill/>
          </a:ln>
          <a:extLst>
            <a:ext uri="{909E8E84-426E-40dd-AFC4-6F175D3DCCD1}"/>
            <a:ext uri="{91240B29-F687-4f45-9708-019B960494DF}"/>
          </a:extLst>
        </p:spPr>
        <p:txBody>
          <a:bodyPr wrap="square">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eaLnBrk="0" fontAlgn="base" hangingPunct="0">
              <a:spcBef>
                <a:spcPct val="0"/>
              </a:spcBef>
              <a:spcAft>
                <a:spcPct val="0"/>
              </a:spcAft>
              <a:defRPr sz="3600" b="1">
                <a:solidFill>
                  <a:schemeClr val="tx2"/>
                </a:solidFill>
                <a:latin typeface="Arial" charset="0"/>
                <a:ea typeface="ＭＳ Ｐゴシック" charset="0"/>
              </a:defRPr>
            </a:lvl6pPr>
            <a:lvl7pPr marL="2971800" indent="-228600" eaLnBrk="0" fontAlgn="base" hangingPunct="0">
              <a:spcBef>
                <a:spcPct val="0"/>
              </a:spcBef>
              <a:spcAft>
                <a:spcPct val="0"/>
              </a:spcAft>
              <a:defRPr sz="3600" b="1">
                <a:solidFill>
                  <a:schemeClr val="tx2"/>
                </a:solidFill>
                <a:latin typeface="Arial" charset="0"/>
                <a:ea typeface="ＭＳ Ｐゴシック" charset="0"/>
              </a:defRPr>
            </a:lvl7pPr>
            <a:lvl8pPr marL="3429000" indent="-228600" eaLnBrk="0" fontAlgn="base" hangingPunct="0">
              <a:spcBef>
                <a:spcPct val="0"/>
              </a:spcBef>
              <a:spcAft>
                <a:spcPct val="0"/>
              </a:spcAft>
              <a:defRPr sz="3600" b="1">
                <a:solidFill>
                  <a:schemeClr val="tx2"/>
                </a:solidFill>
                <a:latin typeface="Arial" charset="0"/>
                <a:ea typeface="ＭＳ Ｐゴシック" charset="0"/>
              </a:defRPr>
            </a:lvl8pPr>
            <a:lvl9pPr marL="3886200" indent="-228600" eaLnBrk="0" fontAlgn="base" hangingPunct="0">
              <a:spcBef>
                <a:spcPct val="0"/>
              </a:spcBef>
              <a:spcAft>
                <a:spcPct val="0"/>
              </a:spcAft>
              <a:defRPr sz="3600" b="1">
                <a:solidFill>
                  <a:schemeClr val="tx2"/>
                </a:solidFill>
                <a:latin typeface="Arial" charset="0"/>
                <a:ea typeface="ＭＳ Ｐゴシック" charset="0"/>
              </a:defRPr>
            </a:lvl9pPr>
          </a:lstStyle>
          <a:p>
            <a:pPr algn="l" eaLnBrk="1" hangingPunct="1">
              <a:defRPr/>
            </a:pPr>
            <a:r>
              <a:rPr lang="el-GR" sz="1100" b="0" dirty="0"/>
              <a:t>Δημήτρης Ζεϊναλιπούρ</a:t>
            </a:r>
            <a:r>
              <a:rPr lang="en-US" sz="1100" b="0" dirty="0"/>
              <a:t>,</a:t>
            </a:r>
            <a:r>
              <a:rPr lang="el-GR" sz="1100" b="0" dirty="0"/>
              <a:t> Τεχνητή Νοημοσύνη, Εξελίξεις και Προοπτικές, 27 Νοεμβρίου 2023</a:t>
            </a:r>
            <a:endParaRPr lang="en-US" sz="1100" b="0" dirty="0"/>
          </a:p>
        </p:txBody>
      </p:sp>
      <p:sp>
        <p:nvSpPr>
          <p:cNvPr id="9" name="Rectangle 5"/>
          <p:cNvSpPr txBox="1">
            <a:spLocks noChangeArrowheads="1"/>
          </p:cNvSpPr>
          <p:nvPr userDrawn="1"/>
        </p:nvSpPr>
        <p:spPr>
          <a:xfrm>
            <a:off x="6932612" y="6386513"/>
            <a:ext cx="1815852" cy="328612"/>
          </a:xfrm>
          <a:prstGeom prst="rect">
            <a:avLst/>
          </a:prstGeom>
        </p:spPr>
        <p:txBody>
          <a:bodyPr/>
          <a:lstStyle/>
          <a:p>
            <a:pPr algn="r" eaLnBrk="1" hangingPunct="1"/>
            <a:fld id="{4F2512DF-8C6E-47D3-903C-DE80C0E5A6A3}" type="slidenum">
              <a:rPr lang="el-GR" altLang="en-US" sz="1400" smtClean="0"/>
              <a:pPr algn="r" eaLnBrk="1" hangingPunct="1"/>
              <a:t>‹#›</a:t>
            </a:fld>
            <a:endParaRPr lang="el-GR" altLang="en-US" sz="1200" dirty="0"/>
          </a:p>
        </p:txBody>
      </p:sp>
      <p:pic>
        <p:nvPicPr>
          <p:cNvPr id="4" name="Picture 3">
            <a:extLst>
              <a:ext uri="{FF2B5EF4-FFF2-40B4-BE49-F238E27FC236}">
                <a16:creationId xmlns:a16="http://schemas.microsoft.com/office/drawing/2014/main" id="{D415CECE-2881-5B23-F4DA-4B9861CE558C}"/>
              </a:ext>
            </a:extLst>
          </p:cNvPr>
          <p:cNvPicPr>
            <a:picLocks noChangeAspect="1"/>
          </p:cNvPicPr>
          <p:nvPr userDrawn="1"/>
        </p:nvPicPr>
        <p:blipFill>
          <a:blip r:embed="rId2"/>
          <a:stretch>
            <a:fillRect/>
          </a:stretch>
        </p:blipFill>
        <p:spPr>
          <a:xfrm>
            <a:off x="6804248" y="6272832"/>
            <a:ext cx="1633228" cy="585168"/>
          </a:xfrm>
          <a:prstGeom prst="rect">
            <a:avLst/>
          </a:prstGeom>
        </p:spPr>
      </p:pic>
    </p:spTree>
    <p:extLst>
      <p:ext uri="{BB962C8B-B14F-4D97-AF65-F5344CB8AC3E}">
        <p14:creationId xmlns:p14="http://schemas.microsoft.com/office/powerpoint/2010/main" val="791928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3412"/>
          </a:xfrm>
          <a:prstGeom prst="rect">
            <a:avLst/>
          </a:prstGeom>
          <a:solidFill>
            <a:srgbClr val="00206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l-GR" altLang="en-US" dirty="0" err="1"/>
              <a:t>Click</a:t>
            </a:r>
            <a:r>
              <a:rPr lang="el-GR" altLang="en-US" dirty="0"/>
              <a:t> </a:t>
            </a:r>
            <a:r>
              <a:rPr lang="el-GR" altLang="en-US" dirty="0" err="1"/>
              <a:t>to</a:t>
            </a:r>
            <a:r>
              <a:rPr lang="el-GR" altLang="en-US" dirty="0"/>
              <a:t> </a:t>
            </a:r>
            <a:r>
              <a:rPr lang="el-GR" altLang="en-US" dirty="0" err="1"/>
              <a:t>edit</a:t>
            </a:r>
            <a:r>
              <a:rPr lang="el-GR" altLang="en-US" dirty="0"/>
              <a:t> </a:t>
            </a:r>
            <a:r>
              <a:rPr lang="el-GR" altLang="en-US" dirty="0" err="1"/>
              <a:t>Master</a:t>
            </a:r>
            <a:r>
              <a:rPr lang="el-GR" altLang="en-US" dirty="0"/>
              <a:t> </a:t>
            </a:r>
            <a:r>
              <a:rPr lang="el-GR" altLang="en-US" dirty="0" err="1"/>
              <a:t>title</a:t>
            </a:r>
            <a:r>
              <a:rPr lang="el-GR" altLang="en-US" dirty="0"/>
              <a:t> </a:t>
            </a:r>
            <a:r>
              <a:rPr lang="el-GR" altLang="en-US" dirty="0" err="1"/>
              <a:t>style</a:t>
            </a:r>
            <a:endParaRPr lang="el-GR" altLang="en-US" dirty="0"/>
          </a:p>
        </p:txBody>
      </p:sp>
      <p:sp>
        <p:nvSpPr>
          <p:cNvPr id="1027" name="Rectangle 3"/>
          <p:cNvSpPr>
            <a:spLocks noGrp="1" noChangeArrowheads="1"/>
          </p:cNvSpPr>
          <p:nvPr>
            <p:ph type="body" idx="1"/>
          </p:nvPr>
        </p:nvSpPr>
        <p:spPr bwMode="auto">
          <a:xfrm>
            <a:off x="457200" y="1052513"/>
            <a:ext cx="82296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l-GR" altLang="en-US"/>
              <a:t>Click to edit Master text styles</a:t>
            </a:r>
          </a:p>
          <a:p>
            <a:pPr lvl="1"/>
            <a:r>
              <a:rPr lang="el-GR" altLang="en-US"/>
              <a:t>Second level</a:t>
            </a:r>
          </a:p>
          <a:p>
            <a:pPr lvl="2"/>
            <a:r>
              <a:rPr lang="el-GR" altLang="en-US"/>
              <a:t>Third level</a:t>
            </a:r>
          </a:p>
          <a:p>
            <a:pPr lvl="3"/>
            <a:r>
              <a:rPr lang="el-GR" altLang="en-US"/>
              <a:t>Fourth level</a:t>
            </a:r>
          </a:p>
          <a:p>
            <a:pPr lvl="4"/>
            <a:r>
              <a:rPr lang="el-GR"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Arial" charset="0"/>
                <a:ea typeface="+mn-ea"/>
                <a:cs typeface="+mn-cs"/>
              </a:defRPr>
            </a:lvl1pPr>
          </a:lstStyle>
          <a:p>
            <a:pPr>
              <a:defRPr/>
            </a:pPr>
            <a:endParaRPr lang="el-GR"/>
          </a:p>
        </p:txBody>
      </p:sp>
      <p:sp>
        <p:nvSpPr>
          <p:cNvPr id="1029" name="Text Box 9"/>
          <p:cNvSpPr txBox="1">
            <a:spLocks noChangeArrowheads="1"/>
          </p:cNvSpPr>
          <p:nvPr/>
        </p:nvSpPr>
        <p:spPr bwMode="auto">
          <a:xfrm>
            <a:off x="2843213" y="6553200"/>
            <a:ext cx="3529012" cy="304800"/>
          </a:xfrm>
          <a:prstGeom prst="rect">
            <a:avLst/>
          </a:prstGeom>
          <a:noFill/>
          <a:ln>
            <a:noFill/>
          </a:ln>
        </p:spPr>
        <p:txBody>
          <a:bodyPr>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eaLnBrk="0" fontAlgn="base" hangingPunct="0">
              <a:spcBef>
                <a:spcPct val="0"/>
              </a:spcBef>
              <a:spcAft>
                <a:spcPct val="0"/>
              </a:spcAft>
              <a:defRPr sz="3600" b="1">
                <a:solidFill>
                  <a:schemeClr val="tx2"/>
                </a:solidFill>
                <a:latin typeface="Arial" charset="0"/>
                <a:ea typeface="ＭＳ Ｐゴシック" charset="0"/>
              </a:defRPr>
            </a:lvl6pPr>
            <a:lvl7pPr marL="2971800" indent="-228600" eaLnBrk="0" fontAlgn="base" hangingPunct="0">
              <a:spcBef>
                <a:spcPct val="0"/>
              </a:spcBef>
              <a:spcAft>
                <a:spcPct val="0"/>
              </a:spcAft>
              <a:defRPr sz="3600" b="1">
                <a:solidFill>
                  <a:schemeClr val="tx2"/>
                </a:solidFill>
                <a:latin typeface="Arial" charset="0"/>
                <a:ea typeface="ＭＳ Ｐゴシック" charset="0"/>
              </a:defRPr>
            </a:lvl7pPr>
            <a:lvl8pPr marL="3429000" indent="-228600" eaLnBrk="0" fontAlgn="base" hangingPunct="0">
              <a:spcBef>
                <a:spcPct val="0"/>
              </a:spcBef>
              <a:spcAft>
                <a:spcPct val="0"/>
              </a:spcAft>
              <a:defRPr sz="3600" b="1">
                <a:solidFill>
                  <a:schemeClr val="tx2"/>
                </a:solidFill>
                <a:latin typeface="Arial" charset="0"/>
                <a:ea typeface="ＭＳ Ｐゴシック" charset="0"/>
              </a:defRPr>
            </a:lvl8pPr>
            <a:lvl9pPr marL="3886200" indent="-228600" eaLnBrk="0" fontAlgn="base" hangingPunct="0">
              <a:spcBef>
                <a:spcPct val="0"/>
              </a:spcBef>
              <a:spcAft>
                <a:spcPct val="0"/>
              </a:spcAft>
              <a:defRPr sz="3600" b="1">
                <a:solidFill>
                  <a:schemeClr val="tx2"/>
                </a:solidFill>
                <a:latin typeface="Arial" charset="0"/>
                <a:ea typeface="ＭＳ Ｐゴシック" charset="0"/>
              </a:defRPr>
            </a:lvl9pPr>
          </a:lstStyle>
          <a:p>
            <a:pPr algn="ctr" eaLnBrk="1" hangingPunct="1">
              <a:defRPr/>
            </a:pPr>
            <a:endParaRPr lang="en-US" sz="1400" b="0">
              <a:solidFill>
                <a:schemeClr val="tx1"/>
              </a:solidFill>
            </a:endParaRPr>
          </a:p>
        </p:txBody>
      </p:sp>
      <p:sp>
        <p:nvSpPr>
          <p:cNvPr id="1030" name="TextBox 8"/>
          <p:cNvSpPr txBox="1">
            <a:spLocks noChangeArrowheads="1"/>
          </p:cNvSpPr>
          <p:nvPr/>
        </p:nvSpPr>
        <p:spPr bwMode="auto">
          <a:xfrm>
            <a:off x="357188" y="0"/>
            <a:ext cx="8358187" cy="369888"/>
          </a:xfrm>
          <a:prstGeom prst="rect">
            <a:avLst/>
          </a:prstGeom>
          <a:noFill/>
          <a:ln>
            <a:noFill/>
          </a:ln>
        </p:spPr>
        <p:txBody>
          <a:bodyPr>
            <a:spAutoFit/>
          </a:bodyPr>
          <a:lstStyle>
            <a:lvl1pPr eaLnBrk="0" hangingPunct="0">
              <a:tabLst>
                <a:tab pos="2960688" algn="l"/>
              </a:tabLst>
              <a:defRPr sz="3600" b="1">
                <a:solidFill>
                  <a:schemeClr val="tx2"/>
                </a:solidFill>
                <a:latin typeface="Arial" charset="0"/>
                <a:ea typeface="ＭＳ Ｐゴシック" charset="0"/>
                <a:cs typeface="ＭＳ Ｐゴシック" charset="0"/>
              </a:defRPr>
            </a:lvl1pPr>
            <a:lvl2pPr marL="742950" indent="-285750" eaLnBrk="0" hangingPunct="0">
              <a:tabLst>
                <a:tab pos="2960688" algn="l"/>
              </a:tabLst>
              <a:defRPr sz="3600" b="1">
                <a:solidFill>
                  <a:schemeClr val="tx2"/>
                </a:solidFill>
                <a:latin typeface="Arial" charset="0"/>
                <a:ea typeface="ＭＳ Ｐゴシック" charset="0"/>
              </a:defRPr>
            </a:lvl2pPr>
            <a:lvl3pPr marL="1143000" indent="-228600" eaLnBrk="0" hangingPunct="0">
              <a:tabLst>
                <a:tab pos="2960688" algn="l"/>
              </a:tabLst>
              <a:defRPr sz="3600" b="1">
                <a:solidFill>
                  <a:schemeClr val="tx2"/>
                </a:solidFill>
                <a:latin typeface="Arial" charset="0"/>
                <a:ea typeface="ＭＳ Ｐゴシック" charset="0"/>
              </a:defRPr>
            </a:lvl3pPr>
            <a:lvl4pPr marL="1600200" indent="-228600" eaLnBrk="0" hangingPunct="0">
              <a:tabLst>
                <a:tab pos="2960688" algn="l"/>
              </a:tabLst>
              <a:defRPr sz="3600" b="1">
                <a:solidFill>
                  <a:schemeClr val="tx2"/>
                </a:solidFill>
                <a:latin typeface="Arial" charset="0"/>
                <a:ea typeface="ＭＳ Ｐゴシック" charset="0"/>
              </a:defRPr>
            </a:lvl4pPr>
            <a:lvl5pPr marL="2057400" indent="-228600" eaLnBrk="0" hangingPunct="0">
              <a:tabLst>
                <a:tab pos="2960688" algn="l"/>
              </a:tabLst>
              <a:defRPr sz="3600" b="1">
                <a:solidFill>
                  <a:schemeClr val="tx2"/>
                </a:solidFill>
                <a:latin typeface="Arial" charset="0"/>
                <a:ea typeface="ＭＳ Ｐゴシック" charset="0"/>
              </a:defRPr>
            </a:lvl5pPr>
            <a:lvl6pPr marL="25146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6pPr>
            <a:lvl7pPr marL="29718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7pPr>
            <a:lvl8pPr marL="34290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8pPr>
            <a:lvl9pPr marL="38862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9pPr>
          </a:lstStyle>
          <a:p>
            <a:pPr eaLnBrk="1" hangingPunct="1">
              <a:defRPr/>
            </a:pPr>
            <a:r>
              <a:rPr lang="en-US" sz="1800" b="0" i="1">
                <a:solidFill>
                  <a:schemeClr val="bg1"/>
                </a:solidFill>
              </a:rPr>
              <a:t>Dagstuhl Seminar </a:t>
            </a:r>
            <a:r>
              <a:rPr lang="en-GB" sz="1800" b="0" i="1">
                <a:solidFill>
                  <a:schemeClr val="bg1"/>
                </a:solidFill>
              </a:rPr>
              <a:t>10042, </a:t>
            </a:r>
            <a:r>
              <a:rPr lang="en-US" sz="1800" b="0" i="1">
                <a:solidFill>
                  <a:schemeClr val="bg1"/>
                </a:solidFill>
              </a:rPr>
              <a:t>Demetris Zeinalipour, University of Cyprus, 26/1/2010 </a:t>
            </a:r>
            <a:endParaRPr lang="en-GB" sz="1800" b="0" i="1">
              <a:solidFill>
                <a:schemeClr val="bg1"/>
              </a:solidFill>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latform.openai.com/playground?mode=assistant&amp;assistant=asst_SfM4spgvPjJ1TYpl365fzVOY"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hyperlink" Target="https://www.top500.org/lists/top500/2023/1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1"/>
          <p:cNvSpPr>
            <a:spLocks noChangeArrowheads="1"/>
          </p:cNvSpPr>
          <p:nvPr/>
        </p:nvSpPr>
        <p:spPr bwMode="auto">
          <a:xfrm>
            <a:off x="635000" y="5445223"/>
            <a:ext cx="7993063" cy="507901"/>
          </a:xfrm>
          <a:prstGeom prst="rect">
            <a:avLst/>
          </a:prstGeom>
          <a:solidFill>
            <a:srgbClr val="00355E"/>
          </a:solidFill>
          <a:ln w="9525">
            <a:solidFill>
              <a:schemeClr val="tx1"/>
            </a:solidFill>
            <a:round/>
            <a:headEnd/>
            <a:tailEnd/>
          </a:ln>
        </p:spPr>
        <p:txBody>
          <a:bodyPr wrap="none" anchor="ctr"/>
          <a:lstStyle/>
          <a:p>
            <a:pPr algn="ctr" eaLnBrk="1" hangingPunct="1"/>
            <a:r>
              <a:rPr lang="el-GR" altLang="en-US" sz="1600" b="0" dirty="0">
                <a:solidFill>
                  <a:schemeClr val="bg1"/>
                </a:solidFill>
              </a:rPr>
              <a:t>Τεχνητή Νοημοσύνη, Εξελίξεις και Προοπτικές στο Ακαδημαϊκό Χώρο, </a:t>
            </a:r>
            <a:endParaRPr lang="en-US" altLang="en-US" sz="1600" b="0" dirty="0">
              <a:solidFill>
                <a:schemeClr val="bg1"/>
              </a:solidFill>
            </a:endParaRPr>
          </a:p>
          <a:p>
            <a:pPr algn="ctr" eaLnBrk="1" hangingPunct="1"/>
            <a:r>
              <a:rPr lang="el-GR" altLang="en-US" sz="1600" b="0" dirty="0">
                <a:solidFill>
                  <a:schemeClr val="bg1"/>
                </a:solidFill>
              </a:rPr>
              <a:t>Δευτέρα 27</a:t>
            </a:r>
            <a:r>
              <a:rPr lang="en-US" altLang="en-US" sz="1600" b="0" dirty="0">
                <a:solidFill>
                  <a:schemeClr val="bg1"/>
                </a:solidFill>
              </a:rPr>
              <a:t> </a:t>
            </a:r>
            <a:r>
              <a:rPr lang="el-GR" altLang="en-US" sz="1600" b="0" dirty="0">
                <a:solidFill>
                  <a:schemeClr val="bg1"/>
                </a:solidFill>
              </a:rPr>
              <a:t>Νοεμβρίου 2023, </a:t>
            </a:r>
            <a:r>
              <a:rPr lang="en-US" altLang="en-US" sz="1600" b="0" dirty="0">
                <a:solidFill>
                  <a:schemeClr val="bg1"/>
                </a:solidFill>
              </a:rPr>
              <a:t>18:00</a:t>
            </a:r>
            <a:r>
              <a:rPr lang="el-GR" altLang="en-US" sz="1600" b="0" dirty="0">
                <a:solidFill>
                  <a:schemeClr val="bg1"/>
                </a:solidFill>
              </a:rPr>
              <a:t>, </a:t>
            </a:r>
            <a:r>
              <a:rPr lang="en-US" altLang="en-US" sz="1600" b="0" dirty="0">
                <a:solidFill>
                  <a:schemeClr val="bg1"/>
                </a:solidFill>
              </a:rPr>
              <a:t>B108</a:t>
            </a:r>
            <a:r>
              <a:rPr lang="el-GR" altLang="en-US" sz="1600" b="0" dirty="0">
                <a:solidFill>
                  <a:schemeClr val="bg1"/>
                </a:solidFill>
              </a:rPr>
              <a:t>, Πανεπιστήμιο Κύπρου</a:t>
            </a:r>
            <a:endParaRPr lang="fr-FR" altLang="en-US" sz="1600" b="0" dirty="0">
              <a:solidFill>
                <a:schemeClr val="bg1"/>
              </a:solidFill>
            </a:endParaRPr>
          </a:p>
        </p:txBody>
      </p:sp>
      <p:sp>
        <p:nvSpPr>
          <p:cNvPr id="6146" name="Rectangle 2"/>
          <p:cNvSpPr>
            <a:spLocks noGrp="1" noChangeArrowheads="1"/>
          </p:cNvSpPr>
          <p:nvPr>
            <p:ph type="ctrTitle"/>
          </p:nvPr>
        </p:nvSpPr>
        <p:spPr>
          <a:xfrm>
            <a:off x="611188" y="549274"/>
            <a:ext cx="7961312" cy="1800225"/>
          </a:xfrm>
          <a:solidFill>
            <a:srgbClr val="00355E"/>
          </a:solidFill>
          <a:ln>
            <a:solidFill>
              <a:schemeClr val="tx1"/>
            </a:solidFill>
          </a:ln>
        </p:spPr>
        <p:txBody>
          <a:bodyPr lIns="92075" tIns="46038" rIns="92075" bIns="46038"/>
          <a:lstStyle/>
          <a:p>
            <a:r>
              <a:rPr lang="el-GR" sz="3600" b="1" dirty="0"/>
              <a:t>Ευκαιρίες</a:t>
            </a:r>
            <a:r>
              <a:rPr lang="el-GR" sz="3600" dirty="0"/>
              <a:t> και </a:t>
            </a:r>
            <a:r>
              <a:rPr lang="el-GR" sz="3600" b="1" dirty="0"/>
              <a:t>Προκλήσεις</a:t>
            </a:r>
            <a:r>
              <a:rPr lang="el-GR" sz="3600" dirty="0"/>
              <a:t> από τη Χρήση </a:t>
            </a:r>
            <a:r>
              <a:rPr lang="en-US" sz="3600" b="1" dirty="0"/>
              <a:t>LLMs</a:t>
            </a:r>
            <a:r>
              <a:rPr lang="en-US" sz="3600" dirty="0"/>
              <a:t> </a:t>
            </a:r>
            <a:r>
              <a:rPr lang="el-GR" sz="3600" dirty="0"/>
              <a:t>στη </a:t>
            </a:r>
            <a:r>
              <a:rPr lang="el-GR" sz="3600" b="1" dirty="0"/>
              <a:t>Διδασκαλία</a:t>
            </a:r>
            <a:r>
              <a:rPr lang="el-GR" sz="3600" dirty="0"/>
              <a:t> Μαθημάτων </a:t>
            </a:r>
            <a:r>
              <a:rPr lang="el-GR" sz="3600" b="1" dirty="0"/>
              <a:t>Πληροφορικής</a:t>
            </a:r>
            <a:endParaRPr lang="en-US" sz="3600" b="1" dirty="0"/>
          </a:p>
        </p:txBody>
      </p:sp>
      <p:sp>
        <p:nvSpPr>
          <p:cNvPr id="6147" name="Rectangle 5"/>
          <p:cNvSpPr>
            <a:spLocks noChangeArrowheads="1"/>
          </p:cNvSpPr>
          <p:nvPr/>
        </p:nvSpPr>
        <p:spPr bwMode="auto">
          <a:xfrm>
            <a:off x="611188" y="2349500"/>
            <a:ext cx="7961312" cy="2592388"/>
          </a:xfrm>
          <a:prstGeom prst="rect">
            <a:avLst/>
          </a:prstGeom>
          <a:noFill/>
          <a:ln w="9525">
            <a:noFill/>
            <a:miter lim="800000"/>
            <a:headEnd/>
            <a:tailEnd/>
          </a:ln>
        </p:spPr>
        <p:txBody>
          <a:bodyPr/>
          <a:lstStyle/>
          <a:p>
            <a:pPr algn="ctr" eaLnBrk="1" hangingPunct="1">
              <a:spcBef>
                <a:spcPct val="20000"/>
              </a:spcBef>
            </a:pPr>
            <a:r>
              <a:rPr lang="el-GR" altLang="en-US" sz="2800" dirty="0">
                <a:solidFill>
                  <a:schemeClr val="tx1"/>
                </a:solidFill>
              </a:rPr>
              <a:t>Δημήτρης Ζεϊναλιπούρ</a:t>
            </a:r>
            <a:endParaRPr lang="en-US" altLang="en-US" sz="2800" dirty="0">
              <a:solidFill>
                <a:schemeClr val="tx1"/>
              </a:solidFill>
            </a:endParaRPr>
          </a:p>
          <a:p>
            <a:pPr algn="ctr" eaLnBrk="1" hangingPunct="1">
              <a:spcBef>
                <a:spcPct val="20000"/>
              </a:spcBef>
            </a:pPr>
            <a:endParaRPr lang="en-US" altLang="en-US" sz="1000" dirty="0">
              <a:solidFill>
                <a:schemeClr val="tx1"/>
              </a:solidFill>
            </a:endParaRPr>
          </a:p>
          <a:p>
            <a:pPr algn="ctr" eaLnBrk="1" hangingPunct="1">
              <a:spcBef>
                <a:spcPct val="20000"/>
              </a:spcBef>
            </a:pPr>
            <a:r>
              <a:rPr lang="el-GR" altLang="en-US" sz="2000" b="0" dirty="0">
                <a:solidFill>
                  <a:schemeClr val="tx1"/>
                </a:solidFill>
              </a:rPr>
              <a:t>Καθηγητής</a:t>
            </a:r>
            <a:endParaRPr lang="en-US" altLang="en-US" sz="2000" b="0" dirty="0">
              <a:solidFill>
                <a:schemeClr val="tx1"/>
              </a:solidFill>
            </a:endParaRPr>
          </a:p>
          <a:p>
            <a:pPr algn="ctr" eaLnBrk="1" hangingPunct="1">
              <a:spcBef>
                <a:spcPct val="20000"/>
              </a:spcBef>
            </a:pPr>
            <a:r>
              <a:rPr lang="el-GR" altLang="en-US" sz="2000" b="0" dirty="0">
                <a:solidFill>
                  <a:schemeClr val="tx1"/>
                </a:solidFill>
              </a:rPr>
              <a:t>Τμήμα Πληροφορικής</a:t>
            </a:r>
            <a:endParaRPr lang="en-US" altLang="en-US" sz="2000" b="0" dirty="0">
              <a:solidFill>
                <a:schemeClr val="tx1"/>
              </a:solidFill>
            </a:endParaRPr>
          </a:p>
          <a:p>
            <a:pPr algn="ctr" eaLnBrk="1" hangingPunct="1">
              <a:spcBef>
                <a:spcPct val="20000"/>
              </a:spcBef>
            </a:pPr>
            <a:r>
              <a:rPr lang="el-GR" altLang="en-US" sz="2000" b="0" dirty="0">
                <a:solidFill>
                  <a:schemeClr val="tx1"/>
                </a:solidFill>
              </a:rPr>
              <a:t>Πανεπιστήμιο Κύπρου</a:t>
            </a:r>
            <a:endParaRPr lang="en-US" altLang="en-US" sz="2000" b="0" dirty="0">
              <a:solidFill>
                <a:schemeClr val="tx1"/>
              </a:solidFill>
            </a:endParaRPr>
          </a:p>
          <a:p>
            <a:pPr algn="ctr" eaLnBrk="1" hangingPunct="1">
              <a:spcBef>
                <a:spcPct val="20000"/>
              </a:spcBef>
            </a:pPr>
            <a:endParaRPr lang="en-US" altLang="en-US" sz="1100" b="0" dirty="0">
              <a:latin typeface="Courier New" pitchFamily="49" charset="0"/>
            </a:endParaRPr>
          </a:p>
          <a:p>
            <a:pPr algn="ctr" eaLnBrk="1" hangingPunct="1">
              <a:spcBef>
                <a:spcPct val="20000"/>
              </a:spcBef>
            </a:pPr>
            <a:r>
              <a:rPr lang="en-US" altLang="en-US" sz="2000" b="0" dirty="0">
                <a:latin typeface="Courier New" pitchFamily="49" charset="0"/>
              </a:rPr>
              <a:t>https://</a:t>
            </a:r>
            <a:r>
              <a:rPr lang="en-US" altLang="en-US" sz="2000" b="0" dirty="0" err="1">
                <a:latin typeface="Courier New" pitchFamily="49" charset="0"/>
              </a:rPr>
              <a:t>www.cs.ucy.ac.cy</a:t>
            </a:r>
            <a:r>
              <a:rPr lang="en-US" altLang="en-US" sz="2000" b="0" dirty="0">
                <a:latin typeface="Courier New" pitchFamily="49" charset="0"/>
              </a:rPr>
              <a:t>/~</a:t>
            </a:r>
            <a:r>
              <a:rPr lang="en-US" altLang="en-US" sz="2000" b="0" dirty="0" err="1">
                <a:latin typeface="Courier New" pitchFamily="49" charset="0"/>
              </a:rPr>
              <a:t>dzeina</a:t>
            </a:r>
            <a:r>
              <a:rPr lang="en-US" altLang="en-US" sz="2000" b="0" dirty="0">
                <a:latin typeface="Courier New" pitchFamily="49" charset="0"/>
              </a:rPr>
              <a:t>/</a:t>
            </a:r>
          </a:p>
          <a:p>
            <a:pPr algn="ctr" eaLnBrk="1" hangingPunct="1">
              <a:spcBef>
                <a:spcPct val="20000"/>
              </a:spcBef>
            </a:pPr>
            <a:r>
              <a:rPr lang="en-US" altLang="en-US" sz="2000" b="0" dirty="0" err="1">
                <a:latin typeface="Courier New" pitchFamily="49" charset="0"/>
              </a:rPr>
              <a:t>dzeina@ucy.ac.cy</a:t>
            </a:r>
            <a:r>
              <a:rPr lang="en-US" altLang="en-US" sz="2000" b="0" dirty="0">
                <a:latin typeface="Courier New" pitchFamily="49" charset="0"/>
              </a:rPr>
              <a:t> </a:t>
            </a:r>
          </a:p>
          <a:p>
            <a:pPr algn="ctr" eaLnBrk="1" hangingPunct="1">
              <a:spcBef>
                <a:spcPct val="20000"/>
              </a:spcBef>
            </a:pPr>
            <a:endParaRPr lang="en-US" altLang="en-US" sz="1800" b="0" dirty="0">
              <a:solidFill>
                <a:schemeClr val="tx1"/>
              </a:solidFill>
            </a:endParaRPr>
          </a:p>
        </p:txBody>
      </p:sp>
      <p:pic>
        <p:nvPicPr>
          <p:cNvPr id="2" name="Picture 1"/>
          <p:cNvPicPr>
            <a:picLocks noChangeAspect="1"/>
          </p:cNvPicPr>
          <p:nvPr/>
        </p:nvPicPr>
        <p:blipFill>
          <a:blip r:embed="rId3" cstate="print"/>
          <a:stretch>
            <a:fillRect/>
          </a:stretch>
        </p:blipFill>
        <p:spPr>
          <a:xfrm>
            <a:off x="755576" y="6031439"/>
            <a:ext cx="1002253" cy="709929"/>
          </a:xfrm>
          <a:prstGeom prst="rect">
            <a:avLst/>
          </a:prstGeom>
        </p:spPr>
      </p:pic>
    </p:spTree>
    <p:extLst>
      <p:ext uri="{BB962C8B-B14F-4D97-AF65-F5344CB8AC3E}">
        <p14:creationId xmlns:p14="http://schemas.microsoft.com/office/powerpoint/2010/main" val="99941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097E-E98C-F173-DBAA-27D6419578F4}"/>
              </a:ext>
            </a:extLst>
          </p:cNvPr>
          <p:cNvSpPr>
            <a:spLocks noGrp="1"/>
          </p:cNvSpPr>
          <p:nvPr>
            <p:ph type="title"/>
          </p:nvPr>
        </p:nvSpPr>
        <p:spPr/>
        <p:txBody>
          <a:bodyPr/>
          <a:lstStyle/>
          <a:p>
            <a:r>
              <a:rPr lang="el-GR" dirty="0"/>
              <a:t>Προσωπικός Βοηθός</a:t>
            </a:r>
            <a:endParaRPr lang="en-CY" dirty="0"/>
          </a:p>
        </p:txBody>
      </p:sp>
      <p:sp>
        <p:nvSpPr>
          <p:cNvPr id="3" name="Content Placeholder 2">
            <a:extLst>
              <a:ext uri="{FF2B5EF4-FFF2-40B4-BE49-F238E27FC236}">
                <a16:creationId xmlns:a16="http://schemas.microsoft.com/office/drawing/2014/main" id="{D95EF43C-4F40-28B9-B707-A18D48B283A3}"/>
              </a:ext>
            </a:extLst>
          </p:cNvPr>
          <p:cNvSpPr>
            <a:spLocks noGrp="1"/>
          </p:cNvSpPr>
          <p:nvPr>
            <p:ph idx="1"/>
          </p:nvPr>
        </p:nvSpPr>
        <p:spPr>
          <a:xfrm>
            <a:off x="486429" y="959937"/>
            <a:ext cx="8657571" cy="5073650"/>
          </a:xfrm>
        </p:spPr>
        <p:txBody>
          <a:bodyPr/>
          <a:lstStyle/>
          <a:p>
            <a:r>
              <a:rPr lang="el-GR" sz="2800" b="1" dirty="0">
                <a:solidFill>
                  <a:srgbClr val="202122"/>
                </a:solidFill>
                <a:latin typeface="Arial" panose="020B0604020202020204" pitchFamily="34" charset="0"/>
              </a:rPr>
              <a:t>Εύρεση</a:t>
            </a:r>
            <a:r>
              <a:rPr lang="el-GR" sz="2800" b="1" i="0" dirty="0">
                <a:solidFill>
                  <a:srgbClr val="202122"/>
                </a:solidFill>
                <a:effectLst/>
                <a:latin typeface="Arial" panose="020B0604020202020204" pitchFamily="34" charset="0"/>
              </a:rPr>
              <a:t> λαθών</a:t>
            </a:r>
            <a:r>
              <a:rPr lang="el-GR" sz="2800" b="0" i="0" dirty="0">
                <a:solidFill>
                  <a:srgbClr val="202122"/>
                </a:solidFill>
                <a:effectLst/>
                <a:latin typeface="Arial" panose="020B0604020202020204" pitchFamily="34" charset="0"/>
              </a:rPr>
              <a:t> σε </a:t>
            </a:r>
            <a:r>
              <a:rPr lang="el-GR" sz="2800" dirty="0">
                <a:solidFill>
                  <a:srgbClr val="202122"/>
                </a:solidFill>
                <a:latin typeface="Arial" panose="020B0604020202020204" pitchFamily="34" charset="0"/>
              </a:rPr>
              <a:t>προγράμματα </a:t>
            </a:r>
            <a:endParaRPr lang="el-GR" sz="2800" b="0" i="0" dirty="0">
              <a:solidFill>
                <a:srgbClr val="202122"/>
              </a:solidFill>
              <a:effectLst/>
              <a:latin typeface="Arial" panose="020B0604020202020204" pitchFamily="34" charset="0"/>
            </a:endParaRPr>
          </a:p>
          <a:p>
            <a:r>
              <a:rPr lang="el-GR" sz="2800" b="0" i="0" dirty="0">
                <a:solidFill>
                  <a:srgbClr val="202122"/>
                </a:solidFill>
                <a:effectLst/>
                <a:latin typeface="Arial" panose="020B0604020202020204" pitchFamily="34" charset="0"/>
              </a:rPr>
              <a:t>Εισήγηση για </a:t>
            </a:r>
            <a:r>
              <a:rPr lang="el-GR" sz="2800" b="1" i="0" dirty="0">
                <a:solidFill>
                  <a:srgbClr val="202122"/>
                </a:solidFill>
                <a:effectLst/>
                <a:latin typeface="Arial" panose="020B0604020202020204" pitchFamily="34" charset="0"/>
              </a:rPr>
              <a:t>βελτίωση τ</a:t>
            </a:r>
            <a:r>
              <a:rPr lang="el-GR" sz="2800" b="1" dirty="0">
                <a:solidFill>
                  <a:srgbClr val="202122"/>
                </a:solidFill>
                <a:latin typeface="Arial" panose="020B0604020202020204" pitchFamily="34" charset="0"/>
              </a:rPr>
              <a:t>ων λύσεων.</a:t>
            </a:r>
          </a:p>
          <a:p>
            <a:r>
              <a:rPr lang="el-GR" sz="2800" dirty="0"/>
              <a:t>Παραγωγή Ασκήσεων / Λύσεων για προετοιμασία φοιτητών/</a:t>
            </a:r>
            <a:r>
              <a:rPr lang="el-GR" sz="2800" dirty="0" err="1"/>
              <a:t>τριων</a:t>
            </a:r>
            <a:r>
              <a:rPr lang="el-GR" sz="2800" dirty="0"/>
              <a:t> σε εξετάσεις.</a:t>
            </a:r>
            <a:endParaRPr lang="el-GR" sz="2800" dirty="0">
              <a:solidFill>
                <a:srgbClr val="202122"/>
              </a:solidFill>
              <a:latin typeface="Arial" panose="020B0604020202020204" pitchFamily="34" charset="0"/>
            </a:endParaRPr>
          </a:p>
          <a:p>
            <a:r>
              <a:rPr lang="en-GB" sz="2800" dirty="0">
                <a:solidFill>
                  <a:srgbClr val="202122"/>
                </a:solidFill>
                <a:latin typeface="Arial" panose="020B0604020202020204" pitchFamily="34" charset="0"/>
              </a:rPr>
              <a:t>6/11/2023: </a:t>
            </a:r>
            <a:r>
              <a:rPr lang="en-US" sz="2800" b="1" dirty="0">
                <a:solidFill>
                  <a:srgbClr val="202122"/>
                </a:solidFill>
                <a:latin typeface="Arial" panose="020B0604020202020204" pitchFamily="34" charset="0"/>
              </a:rPr>
              <a:t>Personalized </a:t>
            </a:r>
            <a:r>
              <a:rPr lang="en-US" sz="2800" b="1" dirty="0" err="1">
                <a:solidFill>
                  <a:srgbClr val="202122"/>
                </a:solidFill>
                <a:latin typeface="Arial" panose="020B0604020202020204" pitchFamily="34" charset="0"/>
              </a:rPr>
              <a:t>ChatGPT</a:t>
            </a:r>
            <a:r>
              <a:rPr lang="en-US" sz="2800" b="1" dirty="0">
                <a:solidFill>
                  <a:srgbClr val="202122"/>
                </a:solidFill>
                <a:latin typeface="Arial" panose="020B0604020202020204" pitchFamily="34" charset="0"/>
              </a:rPr>
              <a:t> </a:t>
            </a:r>
            <a:r>
              <a:rPr lang="en-US" sz="2800" dirty="0">
                <a:solidFill>
                  <a:srgbClr val="202122"/>
                </a:solidFill>
                <a:latin typeface="Arial" panose="020B0604020202020204" pitchFamily="34" charset="0"/>
              </a:rPr>
              <a:t>(Assistant AI</a:t>
            </a:r>
            <a:r>
              <a:rPr lang="en-GB" sz="2800" dirty="0">
                <a:solidFill>
                  <a:srgbClr val="202122"/>
                </a:solidFill>
                <a:latin typeface="Arial" panose="020B0604020202020204" pitchFamily="34" charset="0"/>
              </a:rPr>
              <a:t>).</a:t>
            </a:r>
            <a:endParaRPr lang="el-GR" sz="2800" dirty="0">
              <a:solidFill>
                <a:srgbClr val="202122"/>
              </a:solidFill>
              <a:latin typeface="Arial" panose="020B0604020202020204" pitchFamily="34" charset="0"/>
            </a:endParaRPr>
          </a:p>
          <a:p>
            <a:endParaRPr lang="en-US" sz="2800" dirty="0"/>
          </a:p>
          <a:p>
            <a:endParaRPr lang="en-US" sz="2800" dirty="0"/>
          </a:p>
        </p:txBody>
      </p:sp>
      <p:pic>
        <p:nvPicPr>
          <p:cNvPr id="4" name="Picture 3">
            <a:extLst>
              <a:ext uri="{FF2B5EF4-FFF2-40B4-BE49-F238E27FC236}">
                <a16:creationId xmlns:a16="http://schemas.microsoft.com/office/drawing/2014/main" id="{7CEAD3F4-335C-5135-1409-574FF0E9A477}"/>
              </a:ext>
            </a:extLst>
          </p:cNvPr>
          <p:cNvPicPr>
            <a:picLocks noChangeAspect="1"/>
          </p:cNvPicPr>
          <p:nvPr/>
        </p:nvPicPr>
        <p:blipFill>
          <a:blip r:embed="rId3"/>
          <a:stretch>
            <a:fillRect/>
          </a:stretch>
        </p:blipFill>
        <p:spPr>
          <a:xfrm>
            <a:off x="5104491" y="4005064"/>
            <a:ext cx="2928001" cy="1909912"/>
          </a:xfrm>
          <a:prstGeom prst="rect">
            <a:avLst/>
          </a:prstGeom>
        </p:spPr>
      </p:pic>
      <p:sp>
        <p:nvSpPr>
          <p:cNvPr id="6" name="TextBox 5">
            <a:extLst>
              <a:ext uri="{FF2B5EF4-FFF2-40B4-BE49-F238E27FC236}">
                <a16:creationId xmlns:a16="http://schemas.microsoft.com/office/drawing/2014/main" id="{04387E6C-3455-7A99-AD82-EEE647AEEF0A}"/>
              </a:ext>
            </a:extLst>
          </p:cNvPr>
          <p:cNvSpPr txBox="1"/>
          <p:nvPr/>
        </p:nvSpPr>
        <p:spPr>
          <a:xfrm>
            <a:off x="-2045960" y="7101408"/>
            <a:ext cx="5006320" cy="2308324"/>
          </a:xfrm>
          <a:prstGeom prst="rect">
            <a:avLst/>
          </a:prstGeom>
          <a:noFill/>
        </p:spPr>
        <p:txBody>
          <a:bodyPr wrap="square">
            <a:spAutoFit/>
          </a:bodyPr>
          <a:lstStyle/>
          <a:p>
            <a:pPr marL="457200" indent="-457200">
              <a:buFont typeface="Arial" panose="020B0604020202020204" pitchFamily="34" charset="0"/>
              <a:buChar char="•"/>
            </a:pPr>
            <a:r>
              <a:rPr lang="el-GR" sz="2400" b="0" dirty="0"/>
              <a:t>Οι περιπέτειες με την απόλυση του </a:t>
            </a:r>
            <a:r>
              <a:rPr lang="en-GB" sz="2400" dirty="0"/>
              <a:t>Sam Altman </a:t>
            </a:r>
            <a:r>
              <a:rPr lang="el-GR" sz="2400" b="0" dirty="0"/>
              <a:t>(</a:t>
            </a:r>
            <a:r>
              <a:rPr lang="en-GB" sz="2400" b="0" dirty="0" err="1"/>
              <a:t>OpenAI</a:t>
            </a:r>
            <a:r>
              <a:rPr lang="el-GR" sz="2400" b="0" dirty="0"/>
              <a:t>)</a:t>
            </a:r>
            <a:r>
              <a:rPr lang="en-US" sz="2400" b="0" dirty="0"/>
              <a:t> </a:t>
            </a:r>
            <a:r>
              <a:rPr lang="el-GR" sz="2400" b="0" dirty="0"/>
              <a:t>σε σχέση με το </a:t>
            </a:r>
            <a:r>
              <a:rPr lang="en-US" sz="2400" b="0" dirty="0"/>
              <a:t>GPT-5 (</a:t>
            </a:r>
            <a:r>
              <a:rPr lang="en-US" sz="2400" dirty="0"/>
              <a:t>Artificial general intelligence - AGI</a:t>
            </a:r>
            <a:r>
              <a:rPr lang="en-US" sz="2400" b="0" dirty="0"/>
              <a:t>)</a:t>
            </a:r>
            <a:r>
              <a:rPr lang="el-GR" sz="2400" b="0" dirty="0"/>
              <a:t> δείχνουν ότι το περιβάλλον είναι ακόμη </a:t>
            </a:r>
            <a:r>
              <a:rPr lang="el-GR" sz="2400" b="0" dirty="0" err="1"/>
              <a:t>εύθραστο</a:t>
            </a:r>
            <a:r>
              <a:rPr lang="el-GR" sz="2400" b="0" dirty="0"/>
              <a:t>.</a:t>
            </a:r>
            <a:endParaRPr lang="en-CY" sz="2400" b="0" dirty="0"/>
          </a:p>
        </p:txBody>
      </p:sp>
      <p:pic>
        <p:nvPicPr>
          <p:cNvPr id="7" name="Picture 6">
            <a:extLst>
              <a:ext uri="{FF2B5EF4-FFF2-40B4-BE49-F238E27FC236}">
                <a16:creationId xmlns:a16="http://schemas.microsoft.com/office/drawing/2014/main" id="{E8146C1D-6D3C-F79F-107F-D88554775C63}"/>
              </a:ext>
            </a:extLst>
          </p:cNvPr>
          <p:cNvPicPr>
            <a:picLocks noChangeAspect="1"/>
          </p:cNvPicPr>
          <p:nvPr/>
        </p:nvPicPr>
        <p:blipFill>
          <a:blip r:embed="rId4"/>
          <a:stretch>
            <a:fillRect/>
          </a:stretch>
        </p:blipFill>
        <p:spPr>
          <a:xfrm>
            <a:off x="699782" y="4005064"/>
            <a:ext cx="3250704" cy="1812322"/>
          </a:xfrm>
          <a:prstGeom prst="rect">
            <a:avLst/>
          </a:prstGeom>
        </p:spPr>
      </p:pic>
      <p:sp>
        <p:nvSpPr>
          <p:cNvPr id="8" name="TextBox 7">
            <a:extLst>
              <a:ext uri="{FF2B5EF4-FFF2-40B4-BE49-F238E27FC236}">
                <a16:creationId xmlns:a16="http://schemas.microsoft.com/office/drawing/2014/main" id="{749FCC43-2C39-3A37-0928-9C43FB905FA9}"/>
              </a:ext>
            </a:extLst>
          </p:cNvPr>
          <p:cNvSpPr txBox="1"/>
          <p:nvPr/>
        </p:nvSpPr>
        <p:spPr>
          <a:xfrm>
            <a:off x="8032492" y="4636887"/>
            <a:ext cx="1779744" cy="1107996"/>
          </a:xfrm>
          <a:prstGeom prst="rect">
            <a:avLst/>
          </a:prstGeom>
          <a:noFill/>
        </p:spPr>
        <p:txBody>
          <a:bodyPr wrap="square" rtlCol="0">
            <a:spAutoFit/>
          </a:bodyPr>
          <a:lstStyle/>
          <a:p>
            <a:r>
              <a:rPr lang="en-CY" sz="6600" dirty="0">
                <a:solidFill>
                  <a:srgbClr val="007A37"/>
                </a:solidFill>
              </a:rPr>
              <a:t>✓</a:t>
            </a:r>
          </a:p>
        </p:txBody>
      </p:sp>
      <p:pic>
        <p:nvPicPr>
          <p:cNvPr id="3074" name="Picture 2" descr="Sign, error icon - Free download on Iconfinder">
            <a:extLst>
              <a:ext uri="{FF2B5EF4-FFF2-40B4-BE49-F238E27FC236}">
                <a16:creationId xmlns:a16="http://schemas.microsoft.com/office/drawing/2014/main" id="{3B5CABF5-8FB9-74D1-F83F-2D89A794F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120" y="4721016"/>
            <a:ext cx="907672" cy="9076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D0CB27-3B8C-2E22-D025-3F78FE39D7C2}"/>
              </a:ext>
            </a:extLst>
          </p:cNvPr>
          <p:cNvSpPr txBox="1"/>
          <p:nvPr/>
        </p:nvSpPr>
        <p:spPr>
          <a:xfrm>
            <a:off x="4533423" y="3496762"/>
            <a:ext cx="4523587" cy="461665"/>
          </a:xfrm>
          <a:prstGeom prst="rect">
            <a:avLst/>
          </a:prstGeom>
          <a:noFill/>
        </p:spPr>
        <p:txBody>
          <a:bodyPr wrap="square" rtlCol="0">
            <a:spAutoFit/>
          </a:bodyPr>
          <a:lstStyle/>
          <a:p>
            <a:pPr algn="ctr"/>
            <a:r>
              <a:rPr lang="el-GR" sz="2400" b="0" dirty="0">
                <a:solidFill>
                  <a:srgbClr val="007A37"/>
                </a:solidFill>
              </a:rPr>
              <a:t>Με διαφάνειες </a:t>
            </a:r>
            <a:r>
              <a:rPr lang="en-US" sz="2400" b="0" dirty="0">
                <a:solidFill>
                  <a:srgbClr val="007A37"/>
                </a:solidFill>
              </a:rPr>
              <a:t>PDF </a:t>
            </a:r>
            <a:r>
              <a:rPr lang="el-GR" sz="2400" b="0" dirty="0">
                <a:solidFill>
                  <a:srgbClr val="007A37"/>
                </a:solidFill>
              </a:rPr>
              <a:t>Μαθήματος</a:t>
            </a:r>
            <a:endParaRPr lang="en-CY" sz="2400" b="0" dirty="0">
              <a:solidFill>
                <a:srgbClr val="007A37"/>
              </a:solidFill>
            </a:endParaRPr>
          </a:p>
        </p:txBody>
      </p:sp>
      <p:sp>
        <p:nvSpPr>
          <p:cNvPr id="10" name="TextBox 9">
            <a:extLst>
              <a:ext uri="{FF2B5EF4-FFF2-40B4-BE49-F238E27FC236}">
                <a16:creationId xmlns:a16="http://schemas.microsoft.com/office/drawing/2014/main" id="{A0403D9E-70C1-5B1F-ECA4-6FB64A73BB39}"/>
              </a:ext>
            </a:extLst>
          </p:cNvPr>
          <p:cNvSpPr txBox="1"/>
          <p:nvPr/>
        </p:nvSpPr>
        <p:spPr>
          <a:xfrm>
            <a:off x="358490" y="3485256"/>
            <a:ext cx="4229587" cy="461665"/>
          </a:xfrm>
          <a:prstGeom prst="rect">
            <a:avLst/>
          </a:prstGeom>
          <a:noFill/>
        </p:spPr>
        <p:txBody>
          <a:bodyPr wrap="square" rtlCol="0">
            <a:spAutoFit/>
          </a:bodyPr>
          <a:lstStyle/>
          <a:p>
            <a:pPr algn="ctr"/>
            <a:r>
              <a:rPr lang="el-GR" sz="2400" b="0" dirty="0">
                <a:solidFill>
                  <a:srgbClr val="FF0000"/>
                </a:solidFill>
              </a:rPr>
              <a:t>Χωρίς διαφάνειες Μαθήματος</a:t>
            </a:r>
            <a:endParaRPr lang="en-CY" sz="2400" b="0" dirty="0">
              <a:solidFill>
                <a:srgbClr val="FF0000"/>
              </a:solidFill>
            </a:endParaRPr>
          </a:p>
        </p:txBody>
      </p:sp>
      <p:sp>
        <p:nvSpPr>
          <p:cNvPr id="12" name="TextBox 11">
            <a:extLst>
              <a:ext uri="{FF2B5EF4-FFF2-40B4-BE49-F238E27FC236}">
                <a16:creationId xmlns:a16="http://schemas.microsoft.com/office/drawing/2014/main" id="{1A15E43E-3441-7593-054A-4208329F994A}"/>
              </a:ext>
            </a:extLst>
          </p:cNvPr>
          <p:cNvSpPr txBox="1"/>
          <p:nvPr/>
        </p:nvSpPr>
        <p:spPr>
          <a:xfrm>
            <a:off x="288997" y="5796770"/>
            <a:ext cx="8581014" cy="1015663"/>
          </a:xfrm>
          <a:prstGeom prst="rect">
            <a:avLst/>
          </a:prstGeom>
          <a:noFill/>
        </p:spPr>
        <p:txBody>
          <a:bodyPr wrap="square">
            <a:spAutoFit/>
          </a:bodyPr>
          <a:lstStyle/>
          <a:p>
            <a:r>
              <a:rPr lang="en-CY" sz="2000" b="0" dirty="0">
                <a:hlinkClick r:id="rId6"/>
              </a:rPr>
              <a:t>https://platform.openai.com/playground?mode=assistant&amp;assistant=asst_SfM4spgvPjJ1TYpl365fzVOY</a:t>
            </a:r>
            <a:endParaRPr lang="en-CY" sz="2000" b="0" dirty="0"/>
          </a:p>
          <a:p>
            <a:endParaRPr lang="en-CY" sz="2000" b="0" dirty="0"/>
          </a:p>
        </p:txBody>
      </p:sp>
    </p:spTree>
    <p:extLst>
      <p:ext uri="{BB962C8B-B14F-4D97-AF65-F5344CB8AC3E}">
        <p14:creationId xmlns:p14="http://schemas.microsoft.com/office/powerpoint/2010/main" val="146971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B6DC-5292-11AB-FF26-52B5CD1C8130}"/>
              </a:ext>
            </a:extLst>
          </p:cNvPr>
          <p:cNvSpPr>
            <a:spLocks noGrp="1"/>
          </p:cNvSpPr>
          <p:nvPr>
            <p:ph type="title"/>
          </p:nvPr>
        </p:nvSpPr>
        <p:spPr/>
        <p:txBody>
          <a:bodyPr/>
          <a:lstStyle/>
          <a:p>
            <a:r>
              <a:rPr lang="el-GR" dirty="0"/>
              <a:t>Προσωπικός Βοηθός</a:t>
            </a:r>
            <a:endParaRPr lang="en-CY" dirty="0"/>
          </a:p>
        </p:txBody>
      </p:sp>
      <p:pic>
        <p:nvPicPr>
          <p:cNvPr id="4" name="Picture 3">
            <a:extLst>
              <a:ext uri="{FF2B5EF4-FFF2-40B4-BE49-F238E27FC236}">
                <a16:creationId xmlns:a16="http://schemas.microsoft.com/office/drawing/2014/main" id="{619A78E4-491A-4F13-F5CC-533F80AF3772}"/>
              </a:ext>
            </a:extLst>
          </p:cNvPr>
          <p:cNvPicPr>
            <a:picLocks noChangeAspect="1"/>
          </p:cNvPicPr>
          <p:nvPr/>
        </p:nvPicPr>
        <p:blipFill>
          <a:blip r:embed="rId2"/>
          <a:stretch>
            <a:fillRect/>
          </a:stretch>
        </p:blipFill>
        <p:spPr>
          <a:xfrm>
            <a:off x="685800" y="1454963"/>
            <a:ext cx="7772400" cy="3948073"/>
          </a:xfrm>
          <a:prstGeom prst="rect">
            <a:avLst/>
          </a:prstGeom>
        </p:spPr>
      </p:pic>
      <p:sp>
        <p:nvSpPr>
          <p:cNvPr id="5" name="TextBox 4">
            <a:extLst>
              <a:ext uri="{FF2B5EF4-FFF2-40B4-BE49-F238E27FC236}">
                <a16:creationId xmlns:a16="http://schemas.microsoft.com/office/drawing/2014/main" id="{4A352AEE-B867-2A32-BFF6-21BAD49FD327}"/>
              </a:ext>
            </a:extLst>
          </p:cNvPr>
          <p:cNvSpPr txBox="1"/>
          <p:nvPr/>
        </p:nvSpPr>
        <p:spPr>
          <a:xfrm>
            <a:off x="915295" y="5488284"/>
            <a:ext cx="7270576" cy="830997"/>
          </a:xfrm>
          <a:prstGeom prst="rect">
            <a:avLst/>
          </a:prstGeom>
          <a:noFill/>
        </p:spPr>
        <p:txBody>
          <a:bodyPr wrap="square" rtlCol="0">
            <a:spAutoFit/>
          </a:bodyPr>
          <a:lstStyle/>
          <a:p>
            <a:pPr algn="ctr"/>
            <a:r>
              <a:rPr lang="en-US" sz="2400" b="0" dirty="0">
                <a:solidFill>
                  <a:srgbClr val="007A37"/>
                </a:solidFill>
              </a:rPr>
              <a:t>H </a:t>
            </a:r>
            <a:r>
              <a:rPr lang="el-GR" sz="2400" b="0" dirty="0">
                <a:solidFill>
                  <a:srgbClr val="007A37"/>
                </a:solidFill>
              </a:rPr>
              <a:t>παλαιά έκδοση χωρίς </a:t>
            </a:r>
            <a:r>
              <a:rPr lang="en-US" sz="2400" b="0" dirty="0" err="1">
                <a:solidFill>
                  <a:srgbClr val="007A37"/>
                </a:solidFill>
              </a:rPr>
              <a:t>OpenAI</a:t>
            </a:r>
            <a:r>
              <a:rPr lang="en-US" sz="2400" b="0" dirty="0">
                <a:solidFill>
                  <a:srgbClr val="007A37"/>
                </a:solidFill>
              </a:rPr>
              <a:t> GPT Assistant</a:t>
            </a:r>
          </a:p>
          <a:p>
            <a:pPr algn="ctr"/>
            <a:r>
              <a:rPr lang="en-US" sz="2400" b="0" dirty="0">
                <a:solidFill>
                  <a:srgbClr val="007A37"/>
                </a:solidFill>
              </a:rPr>
              <a:t>(Google Custom Search) </a:t>
            </a:r>
            <a:r>
              <a:rPr lang="el-GR" sz="2400" b="0" dirty="0">
                <a:solidFill>
                  <a:srgbClr val="007A37"/>
                </a:solidFill>
              </a:rPr>
              <a:t>  </a:t>
            </a:r>
            <a:endParaRPr lang="en-CY" sz="2400" b="0" dirty="0">
              <a:solidFill>
                <a:srgbClr val="007A37"/>
              </a:solidFill>
            </a:endParaRPr>
          </a:p>
        </p:txBody>
      </p:sp>
    </p:spTree>
    <p:extLst>
      <p:ext uri="{BB962C8B-B14F-4D97-AF65-F5344CB8AC3E}">
        <p14:creationId xmlns:p14="http://schemas.microsoft.com/office/powerpoint/2010/main" val="20863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4763-718B-DBFB-C58D-DC212B6DD5C6}"/>
              </a:ext>
            </a:extLst>
          </p:cNvPr>
          <p:cNvSpPr>
            <a:spLocks noGrp="1"/>
          </p:cNvSpPr>
          <p:nvPr>
            <p:ph type="title"/>
          </p:nvPr>
        </p:nvSpPr>
        <p:spPr/>
        <p:txBody>
          <a:bodyPr/>
          <a:lstStyle/>
          <a:p>
            <a:r>
              <a:rPr lang="el-GR" dirty="0"/>
              <a:t>Προκλήσεις</a:t>
            </a:r>
            <a:endParaRPr lang="en-CY" dirty="0"/>
          </a:p>
        </p:txBody>
      </p:sp>
      <p:pic>
        <p:nvPicPr>
          <p:cNvPr id="4" name="Picture 3">
            <a:extLst>
              <a:ext uri="{FF2B5EF4-FFF2-40B4-BE49-F238E27FC236}">
                <a16:creationId xmlns:a16="http://schemas.microsoft.com/office/drawing/2014/main" id="{6FCEB3DE-8D4F-FCDB-BF17-116FF13F9143}"/>
              </a:ext>
            </a:extLst>
          </p:cNvPr>
          <p:cNvPicPr>
            <a:picLocks noChangeAspect="1"/>
          </p:cNvPicPr>
          <p:nvPr/>
        </p:nvPicPr>
        <p:blipFill>
          <a:blip r:embed="rId2"/>
          <a:stretch>
            <a:fillRect/>
          </a:stretch>
        </p:blipFill>
        <p:spPr>
          <a:xfrm>
            <a:off x="764991" y="1052736"/>
            <a:ext cx="7571184" cy="5311130"/>
          </a:xfrm>
          <a:prstGeom prst="rect">
            <a:avLst/>
          </a:prstGeom>
        </p:spPr>
      </p:pic>
    </p:spTree>
    <p:extLst>
      <p:ext uri="{BB962C8B-B14F-4D97-AF65-F5344CB8AC3E}">
        <p14:creationId xmlns:p14="http://schemas.microsoft.com/office/powerpoint/2010/main" val="460632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2B46-9B7F-D8B5-8863-FA3CB592BBF9}"/>
              </a:ext>
            </a:extLst>
          </p:cNvPr>
          <p:cNvSpPr>
            <a:spLocks noGrp="1"/>
          </p:cNvSpPr>
          <p:nvPr>
            <p:ph type="title"/>
          </p:nvPr>
        </p:nvSpPr>
        <p:spPr/>
        <p:txBody>
          <a:bodyPr/>
          <a:lstStyle/>
          <a:p>
            <a:r>
              <a:rPr lang="el-GR" sz="3600" dirty="0"/>
              <a:t>Θεμελιώδεις Γνώσεις </a:t>
            </a:r>
            <a:r>
              <a:rPr lang="en-CY" sz="3600" dirty="0"/>
              <a:t>LLMs</a:t>
            </a:r>
          </a:p>
        </p:txBody>
      </p:sp>
      <p:pic>
        <p:nvPicPr>
          <p:cNvPr id="5" name="Picture 4">
            <a:extLst>
              <a:ext uri="{FF2B5EF4-FFF2-40B4-BE49-F238E27FC236}">
                <a16:creationId xmlns:a16="http://schemas.microsoft.com/office/drawing/2014/main" id="{159DF670-6895-91BD-B603-2B54D2298D37}"/>
              </a:ext>
            </a:extLst>
          </p:cNvPr>
          <p:cNvPicPr>
            <a:picLocks noChangeAspect="1"/>
          </p:cNvPicPr>
          <p:nvPr/>
        </p:nvPicPr>
        <p:blipFill>
          <a:blip r:embed="rId3"/>
          <a:stretch>
            <a:fillRect/>
          </a:stretch>
        </p:blipFill>
        <p:spPr>
          <a:xfrm>
            <a:off x="217655" y="975898"/>
            <a:ext cx="3798276" cy="3155710"/>
          </a:xfrm>
          <a:prstGeom prst="rect">
            <a:avLst/>
          </a:prstGeom>
        </p:spPr>
      </p:pic>
      <p:sp>
        <p:nvSpPr>
          <p:cNvPr id="8" name="Oval 7">
            <a:extLst>
              <a:ext uri="{FF2B5EF4-FFF2-40B4-BE49-F238E27FC236}">
                <a16:creationId xmlns:a16="http://schemas.microsoft.com/office/drawing/2014/main" id="{65F00126-EF8D-C479-42BA-A6DB55E2133F}"/>
              </a:ext>
            </a:extLst>
          </p:cNvPr>
          <p:cNvSpPr/>
          <p:nvPr/>
        </p:nvSpPr>
        <p:spPr bwMode="auto">
          <a:xfrm>
            <a:off x="4350520" y="4273696"/>
            <a:ext cx="864096" cy="576064"/>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CY" sz="3600" b="1" i="0" u="none" strike="noStrike" cap="none" normalizeH="0" baseline="0" dirty="0">
                <a:ln>
                  <a:noFill/>
                </a:ln>
                <a:solidFill>
                  <a:schemeClr val="tx2"/>
                </a:solidFill>
                <a:effectLst/>
                <a:latin typeface="Arial" charset="0"/>
              </a:rPr>
              <a:t>A</a:t>
            </a:r>
          </a:p>
        </p:txBody>
      </p:sp>
      <p:sp>
        <p:nvSpPr>
          <p:cNvPr id="9" name="Oval 8">
            <a:extLst>
              <a:ext uri="{FF2B5EF4-FFF2-40B4-BE49-F238E27FC236}">
                <a16:creationId xmlns:a16="http://schemas.microsoft.com/office/drawing/2014/main" id="{FC808325-5225-687D-0A3E-20B2D411EB00}"/>
              </a:ext>
            </a:extLst>
          </p:cNvPr>
          <p:cNvSpPr/>
          <p:nvPr/>
        </p:nvSpPr>
        <p:spPr bwMode="auto">
          <a:xfrm>
            <a:off x="4298629" y="3098330"/>
            <a:ext cx="936104"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CY" sz="3600" b="1" i="0" u="none" strike="noStrike" cap="none" normalizeH="0" baseline="0" dirty="0">
                <a:ln>
                  <a:noFill/>
                </a:ln>
                <a:solidFill>
                  <a:schemeClr val="tx2"/>
                </a:solidFill>
                <a:effectLst/>
                <a:latin typeface="Arial" charset="0"/>
              </a:rPr>
              <a:t>kid</a:t>
            </a:r>
          </a:p>
        </p:txBody>
      </p:sp>
      <p:sp>
        <p:nvSpPr>
          <p:cNvPr id="10" name="Oval 9">
            <a:extLst>
              <a:ext uri="{FF2B5EF4-FFF2-40B4-BE49-F238E27FC236}">
                <a16:creationId xmlns:a16="http://schemas.microsoft.com/office/drawing/2014/main" id="{27C9231F-AF77-B33D-27F3-AE3C91665FF1}"/>
              </a:ext>
            </a:extLst>
          </p:cNvPr>
          <p:cNvSpPr/>
          <p:nvPr/>
        </p:nvSpPr>
        <p:spPr bwMode="auto">
          <a:xfrm>
            <a:off x="4067944" y="1700808"/>
            <a:ext cx="1622949" cy="952649"/>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CY" sz="3600" b="1" i="0" u="none" strike="noStrike" cap="none" normalizeH="0" baseline="0" dirty="0">
                <a:ln>
                  <a:noFill/>
                </a:ln>
                <a:solidFill>
                  <a:schemeClr val="tx2"/>
                </a:solidFill>
                <a:effectLst/>
                <a:latin typeface="Arial" charset="0"/>
              </a:rPr>
              <a:t>played</a:t>
            </a:r>
          </a:p>
        </p:txBody>
      </p:sp>
      <p:sp>
        <p:nvSpPr>
          <p:cNvPr id="12" name="TextBox 11">
            <a:extLst>
              <a:ext uri="{FF2B5EF4-FFF2-40B4-BE49-F238E27FC236}">
                <a16:creationId xmlns:a16="http://schemas.microsoft.com/office/drawing/2014/main" id="{92CCDD5A-A5E1-C996-8CFD-1545F2229A03}"/>
              </a:ext>
            </a:extLst>
          </p:cNvPr>
          <p:cNvSpPr txBox="1"/>
          <p:nvPr/>
        </p:nvSpPr>
        <p:spPr>
          <a:xfrm>
            <a:off x="317530" y="5959661"/>
            <a:ext cx="9011344" cy="523220"/>
          </a:xfrm>
          <a:prstGeom prst="rect">
            <a:avLst/>
          </a:prstGeom>
          <a:noFill/>
        </p:spPr>
        <p:txBody>
          <a:bodyPr wrap="square">
            <a:spAutoFit/>
          </a:bodyPr>
          <a:lstStyle/>
          <a:p>
            <a:r>
              <a:rPr lang="en-CY" sz="2800" b="0" dirty="0"/>
              <a:t>https://platform.openai.com/tokenizer</a:t>
            </a:r>
          </a:p>
        </p:txBody>
      </p:sp>
      <p:sp>
        <p:nvSpPr>
          <p:cNvPr id="13" name="Oval 12">
            <a:extLst>
              <a:ext uri="{FF2B5EF4-FFF2-40B4-BE49-F238E27FC236}">
                <a16:creationId xmlns:a16="http://schemas.microsoft.com/office/drawing/2014/main" id="{FE4FDC3F-107C-6346-17C2-8C9F854CD031}"/>
              </a:ext>
            </a:extLst>
          </p:cNvPr>
          <p:cNvSpPr/>
          <p:nvPr/>
        </p:nvSpPr>
        <p:spPr bwMode="auto">
          <a:xfrm>
            <a:off x="6922323" y="1042213"/>
            <a:ext cx="2033315" cy="886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2"/>
                </a:solidFill>
                <a:effectLst/>
                <a:latin typeface="Arial" charset="0"/>
              </a:rPr>
              <a:t>V</a:t>
            </a:r>
            <a:r>
              <a:rPr kumimoji="0" lang="en-CY" sz="2400" b="1" i="0" u="none" strike="noStrike" cap="none" normalizeH="0" baseline="0" dirty="0">
                <a:ln>
                  <a:noFill/>
                </a:ln>
                <a:solidFill>
                  <a:schemeClr val="tx2"/>
                </a:solidFill>
                <a:effectLst/>
                <a:latin typeface="Arial" charset="0"/>
              </a:rPr>
              <a:t>ideo </a:t>
            </a:r>
          </a:p>
          <a:p>
            <a:pPr marL="0" marR="0" indent="0" algn="ctr" defTabSz="914400" rtl="0" eaLnBrk="1" fontAlgn="base" latinLnBrk="0" hangingPunct="1">
              <a:lnSpc>
                <a:spcPct val="100000"/>
              </a:lnSpc>
              <a:spcBef>
                <a:spcPct val="0"/>
              </a:spcBef>
              <a:spcAft>
                <a:spcPct val="0"/>
              </a:spcAft>
              <a:buClrTx/>
              <a:buSzTx/>
              <a:buFontTx/>
              <a:buNone/>
              <a:tabLst/>
            </a:pPr>
            <a:r>
              <a:rPr kumimoji="0" lang="en-CY" sz="2400" b="1" i="0" u="none" strike="noStrike" cap="none" normalizeH="0" baseline="0" dirty="0">
                <a:ln>
                  <a:noFill/>
                </a:ln>
                <a:solidFill>
                  <a:schemeClr val="tx2"/>
                </a:solidFill>
                <a:effectLst/>
                <a:latin typeface="Arial" charset="0"/>
              </a:rPr>
              <a:t>games</a:t>
            </a:r>
          </a:p>
        </p:txBody>
      </p:sp>
      <p:sp>
        <p:nvSpPr>
          <p:cNvPr id="14" name="Oval 13">
            <a:extLst>
              <a:ext uri="{FF2B5EF4-FFF2-40B4-BE49-F238E27FC236}">
                <a16:creationId xmlns:a16="http://schemas.microsoft.com/office/drawing/2014/main" id="{8DF77BFE-1678-959F-0FB8-5BD578986C8A}"/>
              </a:ext>
            </a:extLst>
          </p:cNvPr>
          <p:cNvSpPr/>
          <p:nvPr/>
        </p:nvSpPr>
        <p:spPr bwMode="auto">
          <a:xfrm>
            <a:off x="6870030" y="2071316"/>
            <a:ext cx="2033315"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rPr>
              <a:t>football</a:t>
            </a:r>
            <a:endParaRPr kumimoji="0" lang="en-CY" sz="2400" b="1" i="0" u="none" strike="noStrike" cap="none" normalizeH="0" baseline="0" dirty="0">
              <a:ln>
                <a:noFill/>
              </a:ln>
              <a:solidFill>
                <a:schemeClr val="tx2"/>
              </a:solidFill>
              <a:effectLst/>
              <a:latin typeface="Arial" charset="0"/>
            </a:endParaRPr>
          </a:p>
        </p:txBody>
      </p:sp>
      <p:sp>
        <p:nvSpPr>
          <p:cNvPr id="16" name="Oval 15">
            <a:extLst>
              <a:ext uri="{FF2B5EF4-FFF2-40B4-BE49-F238E27FC236}">
                <a16:creationId xmlns:a16="http://schemas.microsoft.com/office/drawing/2014/main" id="{A44D9931-F903-77FA-32D7-B2922F33A801}"/>
              </a:ext>
            </a:extLst>
          </p:cNvPr>
          <p:cNvSpPr/>
          <p:nvPr/>
        </p:nvSpPr>
        <p:spPr bwMode="auto">
          <a:xfrm>
            <a:off x="6870029" y="3006145"/>
            <a:ext cx="2033315"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soccer</a:t>
            </a:r>
            <a:endParaRPr kumimoji="0" lang="en-CY" sz="2400" b="1" i="0" u="none" strike="noStrike" cap="none" normalizeH="0" baseline="0" dirty="0">
              <a:ln>
                <a:noFill/>
              </a:ln>
              <a:solidFill>
                <a:schemeClr val="tx2"/>
              </a:solidFill>
              <a:effectLst/>
              <a:latin typeface="Arial" charset="0"/>
            </a:endParaRPr>
          </a:p>
        </p:txBody>
      </p:sp>
      <p:pic>
        <p:nvPicPr>
          <p:cNvPr id="4" name="Picture 3">
            <a:extLst>
              <a:ext uri="{FF2B5EF4-FFF2-40B4-BE49-F238E27FC236}">
                <a16:creationId xmlns:a16="http://schemas.microsoft.com/office/drawing/2014/main" id="{D6BBB848-DEC0-9ED2-3CA5-7D8F89B11894}"/>
              </a:ext>
            </a:extLst>
          </p:cNvPr>
          <p:cNvPicPr>
            <a:picLocks noChangeAspect="1"/>
          </p:cNvPicPr>
          <p:nvPr/>
        </p:nvPicPr>
        <p:blipFill>
          <a:blip r:embed="rId4"/>
          <a:stretch>
            <a:fillRect/>
          </a:stretch>
        </p:blipFill>
        <p:spPr>
          <a:xfrm>
            <a:off x="2093031" y="908050"/>
            <a:ext cx="1959356" cy="4136418"/>
          </a:xfrm>
          <a:prstGeom prst="rect">
            <a:avLst/>
          </a:prstGeom>
        </p:spPr>
      </p:pic>
      <p:cxnSp>
        <p:nvCxnSpPr>
          <p:cNvPr id="18" name="Straight Arrow Connector 17">
            <a:extLst>
              <a:ext uri="{FF2B5EF4-FFF2-40B4-BE49-F238E27FC236}">
                <a16:creationId xmlns:a16="http://schemas.microsoft.com/office/drawing/2014/main" id="{4C2B4A7F-EC2E-B9CF-B168-016E96D82312}"/>
              </a:ext>
            </a:extLst>
          </p:cNvPr>
          <p:cNvCxnSpPr>
            <a:stCxn id="8" idx="0"/>
            <a:endCxn id="9" idx="4"/>
          </p:cNvCxnSpPr>
          <p:nvPr/>
        </p:nvCxnSpPr>
        <p:spPr bwMode="auto">
          <a:xfrm flipH="1" flipV="1">
            <a:off x="4766681" y="3890418"/>
            <a:ext cx="15887" cy="383278"/>
          </a:xfrm>
          <a:prstGeom prst="straightConnector1">
            <a:avLst/>
          </a:prstGeom>
          <a:noFill/>
          <a:ln w="381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6C874658-959B-DCE4-F3FA-1775D7EBB191}"/>
              </a:ext>
            </a:extLst>
          </p:cNvPr>
          <p:cNvCxnSpPr/>
          <p:nvPr/>
        </p:nvCxnSpPr>
        <p:spPr bwMode="auto">
          <a:xfrm flipH="1" flipV="1">
            <a:off x="4750794" y="2685555"/>
            <a:ext cx="15887" cy="383278"/>
          </a:xfrm>
          <a:prstGeom prst="straightConnector1">
            <a:avLst/>
          </a:prstGeom>
          <a:noFill/>
          <a:ln w="38100" cap="flat" cmpd="sng" algn="ctr">
            <a:solidFill>
              <a:schemeClr val="tx1"/>
            </a:solidFill>
            <a:prstDash val="solid"/>
            <a:round/>
            <a:headEnd type="none" w="med" len="med"/>
            <a:tailEnd type="triangle"/>
          </a:ln>
          <a:effectLst/>
        </p:spPr>
      </p:cxnSp>
      <p:sp>
        <p:nvSpPr>
          <p:cNvPr id="21" name="Oval 20">
            <a:extLst>
              <a:ext uri="{FF2B5EF4-FFF2-40B4-BE49-F238E27FC236}">
                <a16:creationId xmlns:a16="http://schemas.microsoft.com/office/drawing/2014/main" id="{46C7C083-E424-EE02-BE45-560198658E45}"/>
              </a:ext>
            </a:extLst>
          </p:cNvPr>
          <p:cNvSpPr/>
          <p:nvPr/>
        </p:nvSpPr>
        <p:spPr bwMode="auto">
          <a:xfrm>
            <a:off x="6920290" y="4091956"/>
            <a:ext cx="2033315"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With toys</a:t>
            </a:r>
            <a:endParaRPr kumimoji="0" lang="en-CY" sz="2400" b="1" i="0" u="none" strike="noStrike" cap="none" normalizeH="0" baseline="0" dirty="0">
              <a:ln>
                <a:noFill/>
              </a:ln>
              <a:solidFill>
                <a:schemeClr val="tx2"/>
              </a:solidFill>
              <a:effectLst/>
              <a:latin typeface="Arial" charset="0"/>
            </a:endParaRPr>
          </a:p>
        </p:txBody>
      </p:sp>
      <p:sp>
        <p:nvSpPr>
          <p:cNvPr id="22" name="Oval 21">
            <a:extLst>
              <a:ext uri="{FF2B5EF4-FFF2-40B4-BE49-F238E27FC236}">
                <a16:creationId xmlns:a16="http://schemas.microsoft.com/office/drawing/2014/main" id="{C634286F-E3EC-4656-A9E7-F0BA5F1BB86A}"/>
              </a:ext>
            </a:extLst>
          </p:cNvPr>
          <p:cNvSpPr/>
          <p:nvPr/>
        </p:nvSpPr>
        <p:spPr bwMode="auto">
          <a:xfrm>
            <a:off x="6932866" y="5137362"/>
            <a:ext cx="2033315"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rPr>
              <a:t>baseball</a:t>
            </a:r>
            <a:endParaRPr kumimoji="0" lang="en-CY" sz="2400" b="1" i="0" u="none" strike="noStrike" cap="none" normalizeH="0" baseline="0" dirty="0">
              <a:ln>
                <a:noFill/>
              </a:ln>
              <a:solidFill>
                <a:schemeClr val="tx2"/>
              </a:solidFill>
              <a:effectLst/>
              <a:latin typeface="Arial" charset="0"/>
            </a:endParaRPr>
          </a:p>
        </p:txBody>
      </p:sp>
      <p:sp>
        <p:nvSpPr>
          <p:cNvPr id="23" name="TextBox 22">
            <a:extLst>
              <a:ext uri="{FF2B5EF4-FFF2-40B4-BE49-F238E27FC236}">
                <a16:creationId xmlns:a16="http://schemas.microsoft.com/office/drawing/2014/main" id="{5D9DBAE3-6CCB-A836-F49B-EC5A45F71438}"/>
              </a:ext>
            </a:extLst>
          </p:cNvPr>
          <p:cNvSpPr txBox="1"/>
          <p:nvPr/>
        </p:nvSpPr>
        <p:spPr>
          <a:xfrm>
            <a:off x="6113665" y="994800"/>
            <a:ext cx="1261026" cy="523220"/>
          </a:xfrm>
          <a:prstGeom prst="rect">
            <a:avLst/>
          </a:prstGeom>
          <a:noFill/>
        </p:spPr>
        <p:txBody>
          <a:bodyPr wrap="square" rtlCol="0">
            <a:spAutoFit/>
          </a:bodyPr>
          <a:lstStyle/>
          <a:p>
            <a:r>
              <a:rPr lang="en-CY" sz="2800" dirty="0">
                <a:solidFill>
                  <a:srgbClr val="FF0000"/>
                </a:solidFill>
              </a:rPr>
              <a:t>30%</a:t>
            </a:r>
          </a:p>
        </p:txBody>
      </p:sp>
      <p:sp>
        <p:nvSpPr>
          <p:cNvPr id="24" name="TextBox 23">
            <a:extLst>
              <a:ext uri="{FF2B5EF4-FFF2-40B4-BE49-F238E27FC236}">
                <a16:creationId xmlns:a16="http://schemas.microsoft.com/office/drawing/2014/main" id="{54A65729-A0D2-6A1C-3B2A-93EEC639D54E}"/>
              </a:ext>
            </a:extLst>
          </p:cNvPr>
          <p:cNvSpPr txBox="1"/>
          <p:nvPr/>
        </p:nvSpPr>
        <p:spPr>
          <a:xfrm>
            <a:off x="6233210" y="1776608"/>
            <a:ext cx="1261026" cy="523220"/>
          </a:xfrm>
          <a:prstGeom prst="rect">
            <a:avLst/>
          </a:prstGeom>
          <a:noFill/>
        </p:spPr>
        <p:txBody>
          <a:bodyPr wrap="square" rtlCol="0">
            <a:spAutoFit/>
          </a:bodyPr>
          <a:lstStyle/>
          <a:p>
            <a:r>
              <a:rPr lang="en-CY" sz="2800" dirty="0">
                <a:solidFill>
                  <a:srgbClr val="FF0000"/>
                </a:solidFill>
              </a:rPr>
              <a:t>25%</a:t>
            </a:r>
          </a:p>
        </p:txBody>
      </p:sp>
      <p:sp>
        <p:nvSpPr>
          <p:cNvPr id="25" name="TextBox 24">
            <a:extLst>
              <a:ext uri="{FF2B5EF4-FFF2-40B4-BE49-F238E27FC236}">
                <a16:creationId xmlns:a16="http://schemas.microsoft.com/office/drawing/2014/main" id="{BB1E7987-F8F6-1DA8-9327-42E1F7BF938D}"/>
              </a:ext>
            </a:extLst>
          </p:cNvPr>
          <p:cNvSpPr txBox="1"/>
          <p:nvPr/>
        </p:nvSpPr>
        <p:spPr>
          <a:xfrm>
            <a:off x="6242565" y="2682914"/>
            <a:ext cx="1261026" cy="523220"/>
          </a:xfrm>
          <a:prstGeom prst="rect">
            <a:avLst/>
          </a:prstGeom>
          <a:noFill/>
        </p:spPr>
        <p:txBody>
          <a:bodyPr wrap="square" rtlCol="0">
            <a:spAutoFit/>
          </a:bodyPr>
          <a:lstStyle/>
          <a:p>
            <a:r>
              <a:rPr lang="en-CY" sz="2800" dirty="0">
                <a:solidFill>
                  <a:srgbClr val="FF0000"/>
                </a:solidFill>
              </a:rPr>
              <a:t>10%</a:t>
            </a:r>
          </a:p>
        </p:txBody>
      </p:sp>
      <p:sp>
        <p:nvSpPr>
          <p:cNvPr id="26" name="TextBox 25">
            <a:extLst>
              <a:ext uri="{FF2B5EF4-FFF2-40B4-BE49-F238E27FC236}">
                <a16:creationId xmlns:a16="http://schemas.microsoft.com/office/drawing/2014/main" id="{DE64ADC2-EF06-C528-6528-63CCEF3040C2}"/>
              </a:ext>
            </a:extLst>
          </p:cNvPr>
          <p:cNvSpPr txBox="1"/>
          <p:nvPr/>
        </p:nvSpPr>
        <p:spPr>
          <a:xfrm>
            <a:off x="6405187" y="3589222"/>
            <a:ext cx="1261026" cy="523220"/>
          </a:xfrm>
          <a:prstGeom prst="rect">
            <a:avLst/>
          </a:prstGeom>
          <a:noFill/>
        </p:spPr>
        <p:txBody>
          <a:bodyPr wrap="square" rtlCol="0">
            <a:spAutoFit/>
          </a:bodyPr>
          <a:lstStyle/>
          <a:p>
            <a:r>
              <a:rPr lang="en-CY" sz="2800" dirty="0">
                <a:solidFill>
                  <a:srgbClr val="FF0000"/>
                </a:solidFill>
              </a:rPr>
              <a:t>10%</a:t>
            </a:r>
          </a:p>
        </p:txBody>
      </p:sp>
      <p:sp>
        <p:nvSpPr>
          <p:cNvPr id="27" name="TextBox 26">
            <a:extLst>
              <a:ext uri="{FF2B5EF4-FFF2-40B4-BE49-F238E27FC236}">
                <a16:creationId xmlns:a16="http://schemas.microsoft.com/office/drawing/2014/main" id="{B2DC9653-0DDC-AE82-9347-48A05699C15E}"/>
              </a:ext>
            </a:extLst>
          </p:cNvPr>
          <p:cNvSpPr txBox="1"/>
          <p:nvPr/>
        </p:nvSpPr>
        <p:spPr>
          <a:xfrm>
            <a:off x="6474114" y="4754904"/>
            <a:ext cx="1261026" cy="523220"/>
          </a:xfrm>
          <a:prstGeom prst="rect">
            <a:avLst/>
          </a:prstGeom>
          <a:noFill/>
        </p:spPr>
        <p:txBody>
          <a:bodyPr wrap="square" rtlCol="0">
            <a:spAutoFit/>
          </a:bodyPr>
          <a:lstStyle/>
          <a:p>
            <a:r>
              <a:rPr lang="en-CY" sz="2800" dirty="0">
                <a:solidFill>
                  <a:srgbClr val="FF0000"/>
                </a:solidFill>
              </a:rPr>
              <a:t>5%</a:t>
            </a:r>
          </a:p>
        </p:txBody>
      </p:sp>
      <p:sp>
        <p:nvSpPr>
          <p:cNvPr id="6" name="TextBox 5">
            <a:extLst>
              <a:ext uri="{FF2B5EF4-FFF2-40B4-BE49-F238E27FC236}">
                <a16:creationId xmlns:a16="http://schemas.microsoft.com/office/drawing/2014/main" id="{6520610A-3275-5A78-6288-56223438B456}"/>
              </a:ext>
            </a:extLst>
          </p:cNvPr>
          <p:cNvSpPr txBox="1"/>
          <p:nvPr/>
        </p:nvSpPr>
        <p:spPr>
          <a:xfrm>
            <a:off x="312840" y="4199456"/>
            <a:ext cx="1572109" cy="646331"/>
          </a:xfrm>
          <a:prstGeom prst="rect">
            <a:avLst/>
          </a:prstGeom>
          <a:noFill/>
        </p:spPr>
        <p:txBody>
          <a:bodyPr wrap="square" rtlCol="0">
            <a:spAutoFit/>
          </a:bodyPr>
          <a:lstStyle/>
          <a:p>
            <a:r>
              <a:rPr lang="en-CY" dirty="0"/>
              <a:t>BERT</a:t>
            </a:r>
          </a:p>
        </p:txBody>
      </p:sp>
      <p:sp>
        <p:nvSpPr>
          <p:cNvPr id="7" name="TextBox 6">
            <a:extLst>
              <a:ext uri="{FF2B5EF4-FFF2-40B4-BE49-F238E27FC236}">
                <a16:creationId xmlns:a16="http://schemas.microsoft.com/office/drawing/2014/main" id="{8EBAFF9C-81E8-2AA5-5A0E-7F2BF53BA5AF}"/>
              </a:ext>
            </a:extLst>
          </p:cNvPr>
          <p:cNvSpPr txBox="1"/>
          <p:nvPr/>
        </p:nvSpPr>
        <p:spPr>
          <a:xfrm>
            <a:off x="1098894" y="5024799"/>
            <a:ext cx="3798276"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Learning NLP </a:t>
            </a:r>
            <a:r>
              <a:rPr lang="el-GR" sz="2000" dirty="0">
                <a:latin typeface="Arial" panose="020B0604020202020204" pitchFamily="34" charset="0"/>
                <a:cs typeface="Arial" panose="020B0604020202020204" pitchFamily="34" charset="0"/>
              </a:rPr>
              <a:t>Ν-</a:t>
            </a:r>
            <a:r>
              <a:rPr lang="en-US" sz="2000" dirty="0">
                <a:latin typeface="Arial" panose="020B0604020202020204" pitchFamily="34" charset="0"/>
                <a:cs typeface="Arial" panose="020B0604020202020204" pitchFamily="34" charset="0"/>
              </a:rPr>
              <a:t>Gram</a:t>
            </a:r>
            <a:endParaRPr lang="en-CY" sz="2000" dirty="0">
              <a:latin typeface="Arial" panose="020B0604020202020204" pitchFamily="34" charset="0"/>
              <a:cs typeface="Arial" panose="020B0604020202020204" pitchFamily="34" charset="0"/>
            </a:endParaRPr>
          </a:p>
          <a:p>
            <a:pPr algn="ctr"/>
            <a:r>
              <a:rPr lang="en-CY" sz="2000" dirty="0">
                <a:latin typeface="Arial" panose="020B0604020202020204" pitchFamily="34" charset="0"/>
                <a:cs typeface="Arial" panose="020B0604020202020204" pitchFamily="34" charset="0"/>
              </a:rPr>
              <a:t>(</a:t>
            </a:r>
            <a:r>
              <a:rPr lang="en-GB" sz="2000" b="0" i="0" dirty="0">
                <a:solidFill>
                  <a:srgbClr val="040C28"/>
                </a:solidFill>
                <a:effectLst/>
                <a:latin typeface="Arial" panose="020B0604020202020204" pitchFamily="34" charset="0"/>
                <a:cs typeface="Arial" panose="020B0604020202020204" pitchFamily="34" charset="0"/>
              </a:rPr>
              <a:t>a set of co-occurring words within a given window</a:t>
            </a:r>
            <a:r>
              <a:rPr lang="en-GB" sz="2000" b="0" dirty="0">
                <a:solidFill>
                  <a:srgbClr val="474747"/>
                </a:solidFill>
                <a:latin typeface="Arial" panose="020B0604020202020204" pitchFamily="34" charset="0"/>
                <a:cs typeface="Arial" panose="020B0604020202020204" pitchFamily="34" charset="0"/>
              </a:rPr>
              <a:t>)</a:t>
            </a:r>
            <a:endParaRPr lang="en-CY" sz="2000" dirty="0">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9DF69C3C-87C0-AA3B-E50E-58DD265CEBEE}"/>
              </a:ext>
            </a:extLst>
          </p:cNvPr>
          <p:cNvCxnSpPr>
            <a:cxnSpLocks/>
            <a:endCxn id="23" idx="2"/>
          </p:cNvCxnSpPr>
          <p:nvPr/>
        </p:nvCxnSpPr>
        <p:spPr bwMode="auto">
          <a:xfrm flipV="1">
            <a:off x="5690893" y="1518020"/>
            <a:ext cx="1053285" cy="228984"/>
          </a:xfrm>
          <a:prstGeom prst="straightConnector1">
            <a:avLst/>
          </a:prstGeom>
          <a:noFill/>
          <a:ln w="381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7D96ECCE-189C-73BE-2847-AA04AFAAA396}"/>
              </a:ext>
            </a:extLst>
          </p:cNvPr>
          <p:cNvCxnSpPr>
            <a:cxnSpLocks/>
          </p:cNvCxnSpPr>
          <p:nvPr/>
        </p:nvCxnSpPr>
        <p:spPr bwMode="auto">
          <a:xfrm>
            <a:off x="5717040" y="2173194"/>
            <a:ext cx="1027138" cy="218267"/>
          </a:xfrm>
          <a:prstGeom prst="straightConnector1">
            <a:avLst/>
          </a:prstGeom>
          <a:noFill/>
          <a:ln w="381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54964E7C-6039-F2FF-A993-504017FBEA44}"/>
              </a:ext>
            </a:extLst>
          </p:cNvPr>
          <p:cNvCxnSpPr>
            <a:cxnSpLocks/>
          </p:cNvCxnSpPr>
          <p:nvPr/>
        </p:nvCxnSpPr>
        <p:spPr bwMode="auto">
          <a:xfrm>
            <a:off x="5534473" y="2539762"/>
            <a:ext cx="1143666" cy="831235"/>
          </a:xfrm>
          <a:prstGeom prst="straightConnector1">
            <a:avLst/>
          </a:prstGeom>
          <a:noFill/>
          <a:ln w="38100"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E43255CF-D657-0967-032C-FFD959E27F46}"/>
              </a:ext>
            </a:extLst>
          </p:cNvPr>
          <p:cNvCxnSpPr>
            <a:cxnSpLocks/>
          </p:cNvCxnSpPr>
          <p:nvPr/>
        </p:nvCxnSpPr>
        <p:spPr bwMode="auto">
          <a:xfrm>
            <a:off x="5271343" y="2609978"/>
            <a:ext cx="1532647" cy="1861837"/>
          </a:xfrm>
          <a:prstGeom prst="straightConnector1">
            <a:avLst/>
          </a:prstGeom>
          <a:noFill/>
          <a:ln w="3810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0F7CF41B-7875-A57F-69B1-703DC501E12D}"/>
              </a:ext>
            </a:extLst>
          </p:cNvPr>
          <p:cNvCxnSpPr>
            <a:cxnSpLocks/>
          </p:cNvCxnSpPr>
          <p:nvPr/>
        </p:nvCxnSpPr>
        <p:spPr bwMode="auto">
          <a:xfrm>
            <a:off x="5039633" y="2679960"/>
            <a:ext cx="1704545" cy="2853446"/>
          </a:xfrm>
          <a:prstGeom prst="straightConnector1">
            <a:avLst/>
          </a:prstGeom>
          <a:no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3112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1E78-9501-88CA-D40F-B912081BCE6B}"/>
              </a:ext>
            </a:extLst>
          </p:cNvPr>
          <p:cNvSpPr>
            <a:spLocks noGrp="1"/>
          </p:cNvSpPr>
          <p:nvPr>
            <p:ph type="title"/>
          </p:nvPr>
        </p:nvSpPr>
        <p:spPr/>
        <p:txBody>
          <a:bodyPr/>
          <a:lstStyle/>
          <a:p>
            <a:r>
              <a:rPr lang="el-GR" sz="4400" dirty="0"/>
              <a:t>Θεμελιώδεις Γνώσεις </a:t>
            </a:r>
            <a:r>
              <a:rPr lang="en-CY" sz="4400" dirty="0"/>
              <a:t>LLMs</a:t>
            </a:r>
            <a:endParaRPr lang="en-CY" dirty="0"/>
          </a:p>
        </p:txBody>
      </p:sp>
      <p:sp>
        <p:nvSpPr>
          <p:cNvPr id="3" name="Content Placeholder 2">
            <a:extLst>
              <a:ext uri="{FF2B5EF4-FFF2-40B4-BE49-F238E27FC236}">
                <a16:creationId xmlns:a16="http://schemas.microsoft.com/office/drawing/2014/main" id="{9353C35F-62D6-8E14-E371-5AF84CD00900}"/>
              </a:ext>
            </a:extLst>
          </p:cNvPr>
          <p:cNvSpPr>
            <a:spLocks noGrp="1"/>
          </p:cNvSpPr>
          <p:nvPr>
            <p:ph idx="1"/>
          </p:nvPr>
        </p:nvSpPr>
        <p:spPr/>
        <p:txBody>
          <a:bodyPr/>
          <a:lstStyle/>
          <a:p>
            <a:endParaRPr lang="en-CY"/>
          </a:p>
        </p:txBody>
      </p:sp>
      <p:pic>
        <p:nvPicPr>
          <p:cNvPr id="4" name="Picture 3">
            <a:extLst>
              <a:ext uri="{FF2B5EF4-FFF2-40B4-BE49-F238E27FC236}">
                <a16:creationId xmlns:a16="http://schemas.microsoft.com/office/drawing/2014/main" id="{3E263D22-A3CA-0BD7-4A30-BC22278572E4}"/>
              </a:ext>
            </a:extLst>
          </p:cNvPr>
          <p:cNvPicPr>
            <a:picLocks noChangeAspect="1"/>
          </p:cNvPicPr>
          <p:nvPr/>
        </p:nvPicPr>
        <p:blipFill>
          <a:blip r:embed="rId2"/>
          <a:stretch>
            <a:fillRect/>
          </a:stretch>
        </p:blipFill>
        <p:spPr>
          <a:xfrm>
            <a:off x="457200" y="946469"/>
            <a:ext cx="8186766" cy="5430199"/>
          </a:xfrm>
          <a:prstGeom prst="rect">
            <a:avLst/>
          </a:prstGeom>
        </p:spPr>
      </p:pic>
      <p:sp>
        <p:nvSpPr>
          <p:cNvPr id="5" name="TextBox 4">
            <a:extLst>
              <a:ext uri="{FF2B5EF4-FFF2-40B4-BE49-F238E27FC236}">
                <a16:creationId xmlns:a16="http://schemas.microsoft.com/office/drawing/2014/main" id="{F3B785F8-8D73-AE6E-2DA3-BDFD63D8664B}"/>
              </a:ext>
            </a:extLst>
          </p:cNvPr>
          <p:cNvSpPr txBox="1"/>
          <p:nvPr/>
        </p:nvSpPr>
        <p:spPr>
          <a:xfrm>
            <a:off x="436711" y="6004140"/>
            <a:ext cx="6840760" cy="461665"/>
          </a:xfrm>
          <a:prstGeom prst="rect">
            <a:avLst/>
          </a:prstGeom>
          <a:noFill/>
        </p:spPr>
        <p:txBody>
          <a:bodyPr wrap="square">
            <a:spAutoFit/>
          </a:bodyPr>
          <a:lstStyle/>
          <a:p>
            <a:r>
              <a:rPr lang="en-CY" sz="2400" b="0" dirty="0">
                <a:solidFill>
                  <a:schemeClr val="bg1"/>
                </a:solidFill>
              </a:rPr>
              <a:t>https://www.codecademy.com/</a:t>
            </a:r>
          </a:p>
        </p:txBody>
      </p:sp>
    </p:spTree>
    <p:extLst>
      <p:ext uri="{BB962C8B-B14F-4D97-AF65-F5344CB8AC3E}">
        <p14:creationId xmlns:p14="http://schemas.microsoft.com/office/powerpoint/2010/main" val="2345347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4C29B-874E-A885-F58E-965B23A3CE2F}"/>
              </a:ext>
            </a:extLst>
          </p:cNvPr>
          <p:cNvSpPr>
            <a:spLocks noGrp="1"/>
          </p:cNvSpPr>
          <p:nvPr>
            <p:ph type="title"/>
          </p:nvPr>
        </p:nvSpPr>
        <p:spPr/>
        <p:txBody>
          <a:bodyPr/>
          <a:lstStyle/>
          <a:p>
            <a:r>
              <a:rPr lang="el-GR" dirty="0"/>
              <a:t>Ανοικτότητα</a:t>
            </a:r>
            <a:endParaRPr lang="en-CY" dirty="0"/>
          </a:p>
        </p:txBody>
      </p:sp>
      <p:sp>
        <p:nvSpPr>
          <p:cNvPr id="3" name="Content Placeholder 2">
            <a:extLst>
              <a:ext uri="{FF2B5EF4-FFF2-40B4-BE49-F238E27FC236}">
                <a16:creationId xmlns:a16="http://schemas.microsoft.com/office/drawing/2014/main" id="{FC655B59-C62E-445A-4ECD-4C34366102B6}"/>
              </a:ext>
            </a:extLst>
          </p:cNvPr>
          <p:cNvSpPr>
            <a:spLocks noGrp="1"/>
          </p:cNvSpPr>
          <p:nvPr>
            <p:ph idx="1"/>
          </p:nvPr>
        </p:nvSpPr>
        <p:spPr>
          <a:xfrm>
            <a:off x="457200" y="952975"/>
            <a:ext cx="8229600" cy="5073650"/>
          </a:xfrm>
        </p:spPr>
        <p:txBody>
          <a:bodyPr/>
          <a:lstStyle/>
          <a:p>
            <a:r>
              <a:rPr lang="en-CY" dirty="0"/>
              <a:t>H </a:t>
            </a:r>
            <a:r>
              <a:rPr lang="el-GR" b="1" dirty="0"/>
              <a:t>πρόσβαση</a:t>
            </a:r>
            <a:r>
              <a:rPr lang="el-GR" dirty="0"/>
              <a:t> στις </a:t>
            </a:r>
            <a:r>
              <a:rPr lang="el-GR" b="1" dirty="0"/>
              <a:t>υπηρεσίες</a:t>
            </a:r>
            <a:r>
              <a:rPr lang="el-GR" dirty="0"/>
              <a:t> ποικίλει με </a:t>
            </a:r>
            <a:r>
              <a:rPr lang="el-GR" b="1" dirty="0"/>
              <a:t>μηνιαίες συνδρομές</a:t>
            </a:r>
            <a:r>
              <a:rPr lang="el-GR" dirty="0"/>
              <a:t>.</a:t>
            </a:r>
          </a:p>
          <a:p>
            <a:pPr lvl="1"/>
            <a:r>
              <a:rPr lang="el-GR" dirty="0"/>
              <a:t>Πως διασφαλίζουμε </a:t>
            </a:r>
            <a:r>
              <a:rPr lang="el-GR" b="1" dirty="0"/>
              <a:t>ανοικτή</a:t>
            </a:r>
            <a:r>
              <a:rPr lang="el-GR" dirty="0"/>
              <a:t> και </a:t>
            </a:r>
            <a:r>
              <a:rPr lang="el-GR" b="1" dirty="0"/>
              <a:t>δίκαιη</a:t>
            </a:r>
            <a:r>
              <a:rPr lang="el-GR" dirty="0"/>
              <a:t> πρόσβαση στα </a:t>
            </a:r>
            <a:r>
              <a:rPr lang="en-US" b="1" dirty="0"/>
              <a:t>GPT LLMs</a:t>
            </a:r>
            <a:r>
              <a:rPr lang="en-US" dirty="0"/>
              <a:t>; </a:t>
            </a:r>
            <a:r>
              <a:rPr lang="en-US" b="1" dirty="0"/>
              <a:t>Open Source;</a:t>
            </a:r>
            <a:endParaRPr lang="en-CY" b="1" dirty="0"/>
          </a:p>
          <a:p>
            <a:pPr lvl="1"/>
            <a:endParaRPr lang="en-CY" dirty="0"/>
          </a:p>
          <a:p>
            <a:pPr lvl="1"/>
            <a:endParaRPr lang="en-US" dirty="0"/>
          </a:p>
        </p:txBody>
      </p:sp>
      <p:sp>
        <p:nvSpPr>
          <p:cNvPr id="5" name="TextBox 4">
            <a:extLst>
              <a:ext uri="{FF2B5EF4-FFF2-40B4-BE49-F238E27FC236}">
                <a16:creationId xmlns:a16="http://schemas.microsoft.com/office/drawing/2014/main" id="{7F7A39CB-EA58-B88B-D8BE-E459F5166A29}"/>
              </a:ext>
            </a:extLst>
          </p:cNvPr>
          <p:cNvSpPr txBox="1"/>
          <p:nvPr/>
        </p:nvSpPr>
        <p:spPr>
          <a:xfrm>
            <a:off x="243866" y="6218723"/>
            <a:ext cx="6370401" cy="338554"/>
          </a:xfrm>
          <a:prstGeom prst="rect">
            <a:avLst/>
          </a:prstGeom>
          <a:noFill/>
        </p:spPr>
        <p:txBody>
          <a:bodyPr wrap="square">
            <a:spAutoFit/>
          </a:bodyPr>
          <a:lstStyle/>
          <a:p>
            <a:r>
              <a:rPr lang="en-CY" sz="1600" b="0" dirty="0"/>
              <a:t>https://en.wikipedia.org/wiki/Generative_pre-trained_transformer</a:t>
            </a:r>
          </a:p>
        </p:txBody>
      </p:sp>
      <p:graphicFrame>
        <p:nvGraphicFramePr>
          <p:cNvPr id="8" name="Table 7">
            <a:extLst>
              <a:ext uri="{FF2B5EF4-FFF2-40B4-BE49-F238E27FC236}">
                <a16:creationId xmlns:a16="http://schemas.microsoft.com/office/drawing/2014/main" id="{F92351DE-8582-62AE-A823-9574BE9D0CDF}"/>
              </a:ext>
            </a:extLst>
          </p:cNvPr>
          <p:cNvGraphicFramePr>
            <a:graphicFrameLocks noGrp="1"/>
          </p:cNvGraphicFramePr>
          <p:nvPr/>
        </p:nvGraphicFramePr>
        <p:xfrm>
          <a:off x="344554" y="2924944"/>
          <a:ext cx="7228367" cy="3284154"/>
        </p:xfrm>
        <a:graphic>
          <a:graphicData uri="http://schemas.openxmlformats.org/drawingml/2006/table">
            <a:tbl>
              <a:tblPr firstRow="1" bandRow="1">
                <a:tableStyleId>{5C22544A-7EE6-4342-B048-85BDC9FD1C3A}</a:tableStyleId>
              </a:tblPr>
              <a:tblGrid>
                <a:gridCol w="900145">
                  <a:extLst>
                    <a:ext uri="{9D8B030D-6E8A-4147-A177-3AD203B41FA5}">
                      <a16:colId xmlns:a16="http://schemas.microsoft.com/office/drawing/2014/main" val="3706035612"/>
                    </a:ext>
                  </a:extLst>
                </a:gridCol>
                <a:gridCol w="1273718">
                  <a:extLst>
                    <a:ext uri="{9D8B030D-6E8A-4147-A177-3AD203B41FA5}">
                      <a16:colId xmlns:a16="http://schemas.microsoft.com/office/drawing/2014/main" val="3651266729"/>
                    </a:ext>
                  </a:extLst>
                </a:gridCol>
                <a:gridCol w="2562960">
                  <a:extLst>
                    <a:ext uri="{9D8B030D-6E8A-4147-A177-3AD203B41FA5}">
                      <a16:colId xmlns:a16="http://schemas.microsoft.com/office/drawing/2014/main" val="1601322494"/>
                    </a:ext>
                  </a:extLst>
                </a:gridCol>
                <a:gridCol w="2491544">
                  <a:extLst>
                    <a:ext uri="{9D8B030D-6E8A-4147-A177-3AD203B41FA5}">
                      <a16:colId xmlns:a16="http://schemas.microsoft.com/office/drawing/2014/main" val="682107366"/>
                    </a:ext>
                  </a:extLst>
                </a:gridCol>
              </a:tblGrid>
              <a:tr h="258995">
                <a:tc>
                  <a:txBody>
                    <a:bodyPr/>
                    <a:lstStyle/>
                    <a:p>
                      <a:r>
                        <a:rPr lang="en-CY" sz="1200" dirty="0">
                          <a:solidFill>
                            <a:schemeClr val="tx1"/>
                          </a:solidFill>
                        </a:rPr>
                        <a:t>LLM</a:t>
                      </a:r>
                    </a:p>
                  </a:txBody>
                  <a:tcPr/>
                </a:tc>
                <a:tc>
                  <a:txBody>
                    <a:bodyPr/>
                    <a:lstStyle/>
                    <a:p>
                      <a:r>
                        <a:rPr lang="en-CY" sz="1200" dirty="0">
                          <a:solidFill>
                            <a:schemeClr val="tx1"/>
                          </a:solidFill>
                        </a:rPr>
                        <a:t>Parameters</a:t>
                      </a:r>
                    </a:p>
                  </a:txBody>
                  <a:tcPr/>
                </a:tc>
                <a:tc>
                  <a:txBody>
                    <a:bodyPr/>
                    <a:lstStyle/>
                    <a:p>
                      <a:r>
                        <a:rPr lang="en-CY" sz="1200" b="1" dirty="0">
                          <a:solidFill>
                            <a:schemeClr val="tx1"/>
                          </a:solidFill>
                        </a:rPr>
                        <a:t>Training Data (for Tokens)</a:t>
                      </a:r>
                    </a:p>
                  </a:txBody>
                  <a:tcPr/>
                </a:tc>
                <a:tc>
                  <a:txBody>
                    <a:bodyPr/>
                    <a:lstStyle/>
                    <a:p>
                      <a:r>
                        <a:rPr lang="en-CY" sz="1200" dirty="0">
                          <a:solidFill>
                            <a:schemeClr val="tx1"/>
                          </a:solidFill>
                        </a:rPr>
                        <a:t>License </a:t>
                      </a:r>
                    </a:p>
                  </a:txBody>
                  <a:tcPr/>
                </a:tc>
                <a:extLst>
                  <a:ext uri="{0D108BD9-81ED-4DB2-BD59-A6C34878D82A}">
                    <a16:rowId xmlns:a16="http://schemas.microsoft.com/office/drawing/2014/main" val="1992749955"/>
                  </a:ext>
                </a:extLst>
              </a:tr>
              <a:tr h="431659">
                <a:tc>
                  <a:txBody>
                    <a:bodyPr/>
                    <a:lstStyle/>
                    <a:p>
                      <a:r>
                        <a:rPr lang="en-CY" sz="1200" b="1" dirty="0">
                          <a:solidFill>
                            <a:schemeClr val="tx1"/>
                          </a:solidFill>
                          <a:latin typeface="Arial" panose="020B0604020202020204" pitchFamily="34" charset="0"/>
                          <a:cs typeface="Arial" panose="020B0604020202020204" pitchFamily="34" charset="0"/>
                        </a:rPr>
                        <a:t>GPT-1</a:t>
                      </a:r>
                    </a:p>
                  </a:txBody>
                  <a:tcPr/>
                </a:tc>
                <a:tc>
                  <a:txBody>
                    <a:bodyPr/>
                    <a:lstStyle/>
                    <a:p>
                      <a:r>
                        <a:rPr lang="en-CY" sz="1200" dirty="0">
                          <a:solidFill>
                            <a:schemeClr val="tx1"/>
                          </a:solidFill>
                          <a:latin typeface="Arial" panose="020B0604020202020204" pitchFamily="34" charset="0"/>
                          <a:cs typeface="Arial" panose="020B0604020202020204" pitchFamily="34" charset="0"/>
                        </a:rPr>
                        <a:t>117M</a:t>
                      </a:r>
                    </a:p>
                  </a:txBody>
                  <a:tcPr/>
                </a:tc>
                <a:tc>
                  <a:txBody>
                    <a:bodyPr/>
                    <a:lstStyle/>
                    <a:p>
                      <a:r>
                        <a:rPr lang="en-GB" sz="1200" b="0" dirty="0">
                          <a:solidFill>
                            <a:schemeClr val="tx1"/>
                          </a:solidFill>
                          <a:latin typeface="Arial" panose="020B0604020202020204" pitchFamily="34" charset="0"/>
                          <a:cs typeface="Arial" panose="020B0604020202020204" pitchFamily="34" charset="0"/>
                        </a:rPr>
                        <a:t>4.5 GB unpublished books</a:t>
                      </a:r>
                      <a:endParaRPr lang="en-CY" sz="1200" b="0" dirty="0">
                        <a:solidFill>
                          <a:schemeClr val="tx1"/>
                        </a:solidFill>
                        <a:latin typeface="Arial" panose="020B0604020202020204" pitchFamily="34" charset="0"/>
                        <a:cs typeface="Arial" panose="020B0604020202020204" pitchFamily="34" charset="0"/>
                      </a:endParaRPr>
                    </a:p>
                  </a:txBody>
                  <a:tcPr/>
                </a:tc>
                <a:tc>
                  <a:txBody>
                    <a:bodyPr/>
                    <a:lstStyle/>
                    <a:p>
                      <a:r>
                        <a:rPr lang="en-CY" sz="1200" b="1" dirty="0">
                          <a:solidFill>
                            <a:schemeClr val="tx1"/>
                          </a:solidFill>
                          <a:latin typeface="Arial" panose="020B0604020202020204" pitchFamily="34" charset="0"/>
                          <a:cs typeface="Arial" panose="020B0604020202020204" pitchFamily="34" charset="0"/>
                        </a:rPr>
                        <a:t>Open-source (</a:t>
                      </a:r>
                      <a:r>
                        <a:rPr lang="en-GB" sz="1200" b="0" i="0" kern="1200" dirty="0">
                          <a:solidFill>
                            <a:schemeClr val="tx1"/>
                          </a:solidFill>
                          <a:effectLst/>
                          <a:latin typeface="Arial" panose="020B0604020202020204" pitchFamily="34" charset="0"/>
                          <a:ea typeface="+mn-ea"/>
                          <a:cs typeface="Arial" panose="020B0604020202020204" pitchFamily="34" charset="0"/>
                        </a:rPr>
                        <a:t>GPT-2, but with different normalization)</a:t>
                      </a:r>
                      <a:endParaRPr lang="en-CY" sz="12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86472096"/>
                  </a:ext>
                </a:extLst>
              </a:tr>
              <a:tr h="431659">
                <a:tc>
                  <a:txBody>
                    <a:bodyPr/>
                    <a:lstStyle/>
                    <a:p>
                      <a:r>
                        <a:rPr lang="en-CY" sz="1200" b="1" dirty="0">
                          <a:solidFill>
                            <a:schemeClr val="tx1"/>
                          </a:solidFill>
                          <a:latin typeface="Arial" panose="020B0604020202020204" pitchFamily="34" charset="0"/>
                          <a:cs typeface="Arial" panose="020B0604020202020204" pitchFamily="34" charset="0"/>
                        </a:rPr>
                        <a:t>GPT-2</a:t>
                      </a:r>
                    </a:p>
                  </a:txBody>
                  <a:tcPr/>
                </a:tc>
                <a:tc>
                  <a:txBody>
                    <a:bodyPr/>
                    <a:lstStyle/>
                    <a:p>
                      <a:r>
                        <a:rPr lang="en-US" sz="1200" dirty="0">
                          <a:solidFill>
                            <a:srgbClr val="FF0000"/>
                          </a:solidFill>
                          <a:latin typeface="Arial" panose="020B0604020202020204" pitchFamily="34" charset="0"/>
                          <a:cs typeface="Arial" panose="020B0604020202020204" pitchFamily="34" charset="0"/>
                        </a:rPr>
                        <a:t>1.5B</a:t>
                      </a:r>
                      <a:endParaRPr lang="en-CY" sz="1200" dirty="0">
                        <a:solidFill>
                          <a:srgbClr val="FF0000"/>
                        </a:solidFill>
                        <a:latin typeface="Arial" panose="020B0604020202020204" pitchFamily="34" charset="0"/>
                        <a:cs typeface="Arial" panose="020B0604020202020204" pitchFamily="34" charset="0"/>
                      </a:endParaRPr>
                    </a:p>
                  </a:txBody>
                  <a:tcPr/>
                </a:tc>
                <a:tc>
                  <a:txBody>
                    <a:bodyPr/>
                    <a:lstStyle/>
                    <a:p>
                      <a:r>
                        <a:rPr lang="en-GB" sz="1200" b="0" dirty="0">
                          <a:solidFill>
                            <a:schemeClr val="tx1"/>
                          </a:solidFill>
                          <a:latin typeface="Arial" panose="020B0604020202020204" pitchFamily="34" charset="0"/>
                          <a:cs typeface="Arial" panose="020B0604020202020204" pitchFamily="34" charset="0"/>
                        </a:rPr>
                        <a:t>40 GB from 45 million webpages upvoted on Reddit.</a:t>
                      </a:r>
                      <a:endParaRPr lang="en-CY" sz="1200" b="0" dirty="0">
                        <a:solidFill>
                          <a:schemeClr val="tx1"/>
                        </a:solidFill>
                        <a:latin typeface="Arial" panose="020B0604020202020204" pitchFamily="34" charset="0"/>
                        <a:cs typeface="Arial" panose="020B0604020202020204" pitchFamily="34" charset="0"/>
                      </a:endParaRPr>
                    </a:p>
                  </a:txBody>
                  <a:tcPr/>
                </a:tc>
                <a:tc>
                  <a:txBody>
                    <a:bodyPr/>
                    <a:lstStyle/>
                    <a:p>
                      <a:r>
                        <a:rPr lang="en-GB" sz="1200" b="1" dirty="0">
                          <a:solidFill>
                            <a:srgbClr val="FF0000"/>
                          </a:solidFill>
                          <a:latin typeface="Arial" panose="020B0604020202020204" pitchFamily="34" charset="0"/>
                          <a:cs typeface="Arial" panose="020B0604020202020204" pitchFamily="34" charset="0"/>
                        </a:rPr>
                        <a:t>O</a:t>
                      </a:r>
                      <a:r>
                        <a:rPr lang="en-CY" sz="1200" b="1" dirty="0">
                          <a:solidFill>
                            <a:srgbClr val="FF0000"/>
                          </a:solidFill>
                          <a:latin typeface="Arial" panose="020B0604020202020204" pitchFamily="34" charset="0"/>
                          <a:cs typeface="Arial" panose="020B0604020202020204" pitchFamily="34" charset="0"/>
                        </a:rPr>
                        <a:t>pen-source</a:t>
                      </a:r>
                    </a:p>
                  </a:txBody>
                  <a:tcPr/>
                </a:tc>
                <a:extLst>
                  <a:ext uri="{0D108BD9-81ED-4DB2-BD59-A6C34878D82A}">
                    <a16:rowId xmlns:a16="http://schemas.microsoft.com/office/drawing/2014/main" val="340573860"/>
                  </a:ext>
                </a:extLst>
              </a:tr>
              <a:tr h="690654">
                <a:tc>
                  <a:txBody>
                    <a:bodyPr/>
                    <a:lstStyle/>
                    <a:p>
                      <a:r>
                        <a:rPr lang="en-CY" sz="1200" b="1" dirty="0">
                          <a:solidFill>
                            <a:schemeClr val="tx1"/>
                          </a:solidFill>
                          <a:latin typeface="Arial" panose="020B0604020202020204" pitchFamily="34" charset="0"/>
                          <a:cs typeface="Arial" panose="020B0604020202020204" pitchFamily="34" charset="0"/>
                        </a:rPr>
                        <a:t>GPT-3</a:t>
                      </a:r>
                    </a:p>
                  </a:txBody>
                  <a:tcPr/>
                </a:tc>
                <a:tc>
                  <a:txBody>
                    <a:bodyPr/>
                    <a:lstStyle/>
                    <a:p>
                      <a:r>
                        <a:rPr lang="en-CY" sz="1200" dirty="0">
                          <a:solidFill>
                            <a:schemeClr val="tx1"/>
                          </a:solidFill>
                          <a:latin typeface="Arial" panose="020B0604020202020204" pitchFamily="34" charset="0"/>
                          <a:cs typeface="Arial" panose="020B0604020202020204" pitchFamily="34" charset="0"/>
                        </a:rPr>
                        <a:t>175B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Arial" panose="020B0604020202020204" pitchFamily="34" charset="0"/>
                          <a:cs typeface="Arial" panose="020B0604020202020204" pitchFamily="34" charset="0"/>
                        </a:rPr>
                        <a:t>570 GB </a:t>
                      </a:r>
                      <a:r>
                        <a:rPr lang="en-GB" sz="1200" b="0" dirty="0" err="1">
                          <a:solidFill>
                            <a:schemeClr val="tx1"/>
                          </a:solidFill>
                          <a:latin typeface="Arial" panose="020B0604020202020204" pitchFamily="34" charset="0"/>
                          <a:cs typeface="Arial" panose="020B0604020202020204" pitchFamily="34" charset="0"/>
                        </a:rPr>
                        <a:t>CommonCrawl</a:t>
                      </a:r>
                      <a:r>
                        <a:rPr lang="en-GB" sz="1200" b="0" dirty="0">
                          <a:solidFill>
                            <a:schemeClr val="tx1"/>
                          </a:solidFill>
                          <a:latin typeface="Arial" panose="020B0604020202020204" pitchFamily="34" charset="0"/>
                          <a:cs typeface="Arial" panose="020B0604020202020204" pitchFamily="34" charset="0"/>
                        </a:rPr>
                        <a:t>, </a:t>
                      </a:r>
                      <a:r>
                        <a:rPr lang="en-GB" sz="1200" b="0" dirty="0" err="1">
                          <a:solidFill>
                            <a:schemeClr val="tx1"/>
                          </a:solidFill>
                          <a:latin typeface="Arial" panose="020B0604020202020204" pitchFamily="34" charset="0"/>
                          <a:cs typeface="Arial" panose="020B0604020202020204" pitchFamily="34" charset="0"/>
                        </a:rPr>
                        <a:t>WebText</a:t>
                      </a:r>
                      <a:r>
                        <a:rPr lang="en-GB" sz="1200" b="0" dirty="0">
                          <a:solidFill>
                            <a:schemeClr val="tx1"/>
                          </a:solidFill>
                          <a:latin typeface="Arial" panose="020B0604020202020204" pitchFamily="34" charset="0"/>
                          <a:cs typeface="Arial" panose="020B0604020202020204" pitchFamily="34" charset="0"/>
                        </a:rPr>
                        <a:t>, English Wikipedia (30GB), and two books corpora.</a:t>
                      </a:r>
                      <a:endParaRPr lang="en-CY" sz="1200" b="1" dirty="0">
                        <a:solidFill>
                          <a:schemeClr val="tx1"/>
                        </a:solidFill>
                        <a:latin typeface="Arial" panose="020B0604020202020204" pitchFamily="34" charset="0"/>
                        <a:cs typeface="Arial" panose="020B0604020202020204" pitchFamily="34" charset="0"/>
                      </a:endParaRPr>
                    </a:p>
                  </a:txBody>
                  <a:tcPr/>
                </a:tc>
                <a:tc>
                  <a:txBody>
                    <a:bodyPr/>
                    <a:lstStyle/>
                    <a:p>
                      <a:r>
                        <a:rPr lang="en-CY" sz="1200" b="1" dirty="0">
                          <a:solidFill>
                            <a:schemeClr val="tx1"/>
                          </a:solidFill>
                          <a:latin typeface="Arial" panose="020B0604020202020204" pitchFamily="34" charset="0"/>
                          <a:cs typeface="Arial" panose="020B0604020202020204" pitchFamily="34" charset="0"/>
                        </a:rPr>
                        <a:t>freemium</a:t>
                      </a:r>
                    </a:p>
                  </a:txBody>
                  <a:tcPr/>
                </a:tc>
                <a:extLst>
                  <a:ext uri="{0D108BD9-81ED-4DB2-BD59-A6C34878D82A}">
                    <a16:rowId xmlns:a16="http://schemas.microsoft.com/office/drawing/2014/main" val="1201687738"/>
                  </a:ext>
                </a:extLst>
              </a:tr>
              <a:tr h="307500">
                <a:tc>
                  <a:txBody>
                    <a:bodyPr/>
                    <a:lstStyle/>
                    <a:p>
                      <a:r>
                        <a:rPr lang="en-CY" sz="1200" b="1" dirty="0">
                          <a:solidFill>
                            <a:schemeClr val="tx1"/>
                          </a:solidFill>
                          <a:latin typeface="Arial" panose="020B0604020202020204" pitchFamily="34" charset="0"/>
                          <a:cs typeface="Arial" panose="020B0604020202020204" pitchFamily="34" charset="0"/>
                        </a:rPr>
                        <a:t>GPT-3.5</a:t>
                      </a:r>
                    </a:p>
                  </a:txBody>
                  <a:tcPr/>
                </a:tc>
                <a:tc>
                  <a:txBody>
                    <a:bodyPr/>
                    <a:lstStyle/>
                    <a:p>
                      <a:r>
                        <a:rPr lang="en-CY" sz="1200" dirty="0">
                          <a:solidFill>
                            <a:schemeClr val="tx1"/>
                          </a:solidFill>
                          <a:latin typeface="Arial" panose="020B0604020202020204" pitchFamily="34" charset="0"/>
                          <a:cs typeface="Arial" panose="020B0604020202020204" pitchFamily="34" charset="0"/>
                        </a:rPr>
                        <a:t>175B</a:t>
                      </a:r>
                    </a:p>
                  </a:txBody>
                  <a:tcPr/>
                </a:tc>
                <a:tc>
                  <a:txBody>
                    <a:bodyPr/>
                    <a:lstStyle/>
                    <a:p>
                      <a:r>
                        <a:rPr lang="en-CY" sz="1200" b="0" dirty="0">
                          <a:solidFill>
                            <a:schemeClr val="tx1"/>
                          </a:solidFill>
                          <a:latin typeface="Arial" panose="020B0604020202020204" pitchFamily="34" charset="0"/>
                          <a:cs typeface="Arial" panose="020B0604020202020204" pitchFamily="34" charset="0"/>
                        </a:rPr>
                        <a:t>45TB – Undisclosed Blend</a:t>
                      </a:r>
                    </a:p>
                  </a:txBody>
                  <a:tcPr/>
                </a:tc>
                <a:tc>
                  <a:txBody>
                    <a:bodyPr/>
                    <a:lstStyle/>
                    <a:p>
                      <a:r>
                        <a:rPr lang="en-CY" sz="1200" b="1" dirty="0">
                          <a:solidFill>
                            <a:schemeClr val="tx1"/>
                          </a:solidFill>
                          <a:latin typeface="Arial" panose="020B0604020202020204" pitchFamily="34" charset="0"/>
                          <a:cs typeface="Arial" panose="020B0604020202020204" pitchFamily="34" charset="0"/>
                        </a:rPr>
                        <a:t>freemium</a:t>
                      </a:r>
                    </a:p>
                  </a:txBody>
                  <a:tcPr/>
                </a:tc>
                <a:extLst>
                  <a:ext uri="{0D108BD9-81ED-4DB2-BD59-A6C34878D82A}">
                    <a16:rowId xmlns:a16="http://schemas.microsoft.com/office/drawing/2014/main" val="3194247681"/>
                  </a:ext>
                </a:extLst>
              </a:tr>
              <a:tr h="564988">
                <a:tc>
                  <a:txBody>
                    <a:bodyPr/>
                    <a:lstStyle/>
                    <a:p>
                      <a:r>
                        <a:rPr lang="en-CY" sz="1200" b="1" dirty="0">
                          <a:solidFill>
                            <a:schemeClr val="tx1"/>
                          </a:solidFill>
                          <a:latin typeface="Arial" panose="020B0604020202020204" pitchFamily="34" charset="0"/>
                          <a:cs typeface="Arial" panose="020B0604020202020204" pitchFamily="34" charset="0"/>
                        </a:rPr>
                        <a:t>GPT-4</a:t>
                      </a:r>
                    </a:p>
                  </a:txBody>
                  <a:tcPr/>
                </a:tc>
                <a:tc>
                  <a:txBody>
                    <a:bodyPr/>
                    <a:lstStyle/>
                    <a:p>
                      <a:r>
                        <a:rPr lang="en-GB" sz="1200" dirty="0">
                          <a:solidFill>
                            <a:schemeClr val="tx1"/>
                          </a:solidFill>
                          <a:latin typeface="Arial" panose="020B0604020202020204" pitchFamily="34" charset="0"/>
                          <a:cs typeface="Arial" panose="020B0604020202020204" pitchFamily="34" charset="0"/>
                        </a:rPr>
                        <a:t>E</a:t>
                      </a:r>
                      <a:r>
                        <a:rPr lang="en-CY" sz="1200" dirty="0">
                          <a:solidFill>
                            <a:schemeClr val="tx1"/>
                          </a:solidFill>
                          <a:latin typeface="Arial" panose="020B0604020202020204" pitchFamily="34" charset="0"/>
                          <a:cs typeface="Arial" panose="020B0604020202020204" pitchFamily="34" charset="0"/>
                        </a:rPr>
                        <a:t>st. </a:t>
                      </a:r>
                      <a:r>
                        <a:rPr lang="en-GB" sz="1200" dirty="0">
                          <a:solidFill>
                            <a:schemeClr val="tx1"/>
                          </a:solidFill>
                          <a:latin typeface="Arial" panose="020B0604020202020204" pitchFamily="34" charset="0"/>
                          <a:cs typeface="Arial" panose="020B0604020202020204" pitchFamily="34" charset="0"/>
                        </a:rPr>
                        <a:t>1.7 trillion</a:t>
                      </a:r>
                      <a:endParaRPr lang="en-CY" sz="1200" dirty="0">
                        <a:solidFill>
                          <a:schemeClr val="tx1"/>
                        </a:solidFill>
                        <a:latin typeface="Arial" panose="020B0604020202020204" pitchFamily="34" charset="0"/>
                        <a:cs typeface="Arial" panose="020B0604020202020204" pitchFamily="34" charset="0"/>
                      </a:endParaRPr>
                    </a:p>
                  </a:txBody>
                  <a:tcPr/>
                </a:tc>
                <a:tc>
                  <a:txBody>
                    <a:bodyPr/>
                    <a:lstStyle/>
                    <a:p>
                      <a:r>
                        <a:rPr lang="en-CY" sz="1200" b="0" dirty="0">
                          <a:solidFill>
                            <a:schemeClr val="tx1"/>
                          </a:solidFill>
                          <a:latin typeface="Arial" panose="020B0604020202020204" pitchFamily="34" charset="0"/>
                          <a:cs typeface="Arial" panose="020B0604020202020204" pitchFamily="34" charset="0"/>
                        </a:rPr>
                        <a:t>Undisclosed Blend + </a:t>
                      </a:r>
                      <a:r>
                        <a:rPr lang="en-GB" sz="1200" b="0" dirty="0">
                          <a:solidFill>
                            <a:schemeClr val="tx1"/>
                          </a:solidFill>
                          <a:latin typeface="Arial" panose="020B0604020202020204" pitchFamily="34" charset="0"/>
                          <a:cs typeface="Arial" panose="020B0604020202020204" pitchFamily="34" charset="0"/>
                        </a:rPr>
                        <a:t>Reinforcement Learning from Human Feedback (RLHF).</a:t>
                      </a:r>
                      <a:endParaRPr lang="en-CY" sz="1200" b="1" dirty="0">
                        <a:solidFill>
                          <a:schemeClr val="tx1"/>
                        </a:solidFill>
                        <a:latin typeface="Arial" panose="020B0604020202020204" pitchFamily="34" charset="0"/>
                        <a:cs typeface="Arial" panose="020B0604020202020204" pitchFamily="34" charset="0"/>
                      </a:endParaRPr>
                    </a:p>
                  </a:txBody>
                  <a:tcPr/>
                </a:tc>
                <a:tc>
                  <a:txBody>
                    <a:bodyPr/>
                    <a:lstStyle/>
                    <a:p>
                      <a:r>
                        <a:rPr lang="en-CY" sz="1200" b="1" dirty="0">
                          <a:solidFill>
                            <a:schemeClr val="tx1"/>
                          </a:solidFill>
                          <a:latin typeface="Arial" panose="020B0604020202020204" pitchFamily="34" charset="0"/>
                          <a:cs typeface="Arial" panose="020B0604020202020204" pitchFamily="34" charset="0"/>
                        </a:rPr>
                        <a:t>paid</a:t>
                      </a:r>
                    </a:p>
                  </a:txBody>
                  <a:tcPr/>
                </a:tc>
                <a:extLst>
                  <a:ext uri="{0D108BD9-81ED-4DB2-BD59-A6C34878D82A}">
                    <a16:rowId xmlns:a16="http://schemas.microsoft.com/office/drawing/2014/main" val="553572532"/>
                  </a:ext>
                </a:extLst>
              </a:tr>
              <a:tr h="258995">
                <a:tc>
                  <a:txBody>
                    <a:bodyPr/>
                    <a:lstStyle/>
                    <a:p>
                      <a:r>
                        <a:rPr lang="en-CY" sz="1200" b="1" dirty="0">
                          <a:latin typeface="Arial" panose="020B0604020202020204" pitchFamily="34" charset="0"/>
                          <a:cs typeface="Arial" panose="020B0604020202020204" pitchFamily="34" charset="0"/>
                        </a:rPr>
                        <a:t>GPT-NeoX</a:t>
                      </a:r>
                    </a:p>
                  </a:txBody>
                  <a:tcPr/>
                </a:tc>
                <a:tc>
                  <a:txBody>
                    <a:bodyPr/>
                    <a:lstStyle/>
                    <a:p>
                      <a:r>
                        <a:rPr lang="en-US" sz="1200" dirty="0">
                          <a:solidFill>
                            <a:srgbClr val="FF0000"/>
                          </a:solidFill>
                          <a:latin typeface="Arial" panose="020B0604020202020204" pitchFamily="34" charset="0"/>
                          <a:cs typeface="Arial" panose="020B0604020202020204" pitchFamily="34" charset="0"/>
                        </a:rPr>
                        <a:t>20B</a:t>
                      </a:r>
                      <a:endParaRPr lang="en-CY" sz="1200" dirty="0">
                        <a:solidFill>
                          <a:srgbClr val="FF0000"/>
                        </a:solidFill>
                        <a:latin typeface="Arial" panose="020B0604020202020204" pitchFamily="34" charset="0"/>
                        <a:cs typeface="Arial" panose="020B0604020202020204" pitchFamily="34" charset="0"/>
                      </a:endParaRPr>
                    </a:p>
                  </a:txBody>
                  <a:tcPr/>
                </a:tc>
                <a:tc>
                  <a:txBody>
                    <a:bodyPr/>
                    <a:lstStyle/>
                    <a:p>
                      <a:endParaRPr lang="en-CY" sz="1200" b="1" dirty="0">
                        <a:latin typeface="Arial" panose="020B0604020202020204" pitchFamily="34" charset="0"/>
                        <a:cs typeface="Arial" panose="020B0604020202020204" pitchFamily="34" charset="0"/>
                      </a:endParaRPr>
                    </a:p>
                  </a:txBody>
                  <a:tcPr/>
                </a:tc>
                <a:tc>
                  <a:txBody>
                    <a:bodyPr/>
                    <a:lstStyle/>
                    <a:p>
                      <a:r>
                        <a:rPr lang="en-GB" sz="1200" b="1" dirty="0">
                          <a:solidFill>
                            <a:srgbClr val="FF0000"/>
                          </a:solidFill>
                          <a:latin typeface="Arial" panose="020B0604020202020204" pitchFamily="34" charset="0"/>
                          <a:cs typeface="Arial" panose="020B0604020202020204" pitchFamily="34" charset="0"/>
                        </a:rPr>
                        <a:t>O</a:t>
                      </a:r>
                      <a:r>
                        <a:rPr lang="en-CY" sz="1200" b="1" dirty="0">
                          <a:solidFill>
                            <a:srgbClr val="FF0000"/>
                          </a:solidFill>
                          <a:latin typeface="Arial" panose="020B0604020202020204" pitchFamily="34" charset="0"/>
                          <a:cs typeface="Arial" panose="020B0604020202020204" pitchFamily="34" charset="0"/>
                        </a:rPr>
                        <a:t>pen-source</a:t>
                      </a:r>
                    </a:p>
                  </a:txBody>
                  <a:tcPr/>
                </a:tc>
                <a:extLst>
                  <a:ext uri="{0D108BD9-81ED-4DB2-BD59-A6C34878D82A}">
                    <a16:rowId xmlns:a16="http://schemas.microsoft.com/office/drawing/2014/main" val="913233528"/>
                  </a:ext>
                </a:extLst>
              </a:tr>
            </a:tbl>
          </a:graphicData>
        </a:graphic>
      </p:graphicFrame>
      <p:pic>
        <p:nvPicPr>
          <p:cNvPr id="9" name="Picture 8">
            <a:extLst>
              <a:ext uri="{FF2B5EF4-FFF2-40B4-BE49-F238E27FC236}">
                <a16:creationId xmlns:a16="http://schemas.microsoft.com/office/drawing/2014/main" id="{C5743690-C26F-8AE0-FAB2-1D88C242FC34}"/>
              </a:ext>
            </a:extLst>
          </p:cNvPr>
          <p:cNvPicPr>
            <a:picLocks noChangeAspect="1"/>
          </p:cNvPicPr>
          <p:nvPr/>
        </p:nvPicPr>
        <p:blipFill>
          <a:blip r:embed="rId3"/>
          <a:stretch>
            <a:fillRect/>
          </a:stretch>
        </p:blipFill>
        <p:spPr>
          <a:xfrm>
            <a:off x="-8461448" y="-1596885"/>
            <a:ext cx="7772400" cy="4376458"/>
          </a:xfrm>
          <a:prstGeom prst="rect">
            <a:avLst/>
          </a:prstGeom>
        </p:spPr>
      </p:pic>
      <p:pic>
        <p:nvPicPr>
          <p:cNvPr id="10" name="Picture 9">
            <a:extLst>
              <a:ext uri="{FF2B5EF4-FFF2-40B4-BE49-F238E27FC236}">
                <a16:creationId xmlns:a16="http://schemas.microsoft.com/office/drawing/2014/main" id="{A9964CB3-B114-F7DB-E776-2C6E5D5608C8}"/>
              </a:ext>
            </a:extLst>
          </p:cNvPr>
          <p:cNvPicPr>
            <a:picLocks noChangeAspect="1"/>
          </p:cNvPicPr>
          <p:nvPr/>
        </p:nvPicPr>
        <p:blipFill>
          <a:blip r:embed="rId4"/>
          <a:stretch>
            <a:fillRect/>
          </a:stretch>
        </p:blipFill>
        <p:spPr>
          <a:xfrm>
            <a:off x="7572921" y="2880019"/>
            <a:ext cx="2970390" cy="7406686"/>
          </a:xfrm>
          <a:prstGeom prst="rect">
            <a:avLst/>
          </a:prstGeom>
        </p:spPr>
      </p:pic>
    </p:spTree>
    <p:extLst>
      <p:ext uri="{BB962C8B-B14F-4D97-AF65-F5344CB8AC3E}">
        <p14:creationId xmlns:p14="http://schemas.microsoft.com/office/powerpoint/2010/main" val="30681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E0FB-9E72-8BFC-3C37-69A5373E4314}"/>
              </a:ext>
            </a:extLst>
          </p:cNvPr>
          <p:cNvSpPr>
            <a:spLocks noGrp="1"/>
          </p:cNvSpPr>
          <p:nvPr>
            <p:ph type="title"/>
          </p:nvPr>
        </p:nvSpPr>
        <p:spPr/>
        <p:txBody>
          <a:bodyPr/>
          <a:lstStyle/>
          <a:p>
            <a:r>
              <a:rPr lang="el-GR" dirty="0"/>
              <a:t>Χρόνος Εκπαίδευσης</a:t>
            </a:r>
            <a:endParaRPr lang="en-CY" dirty="0"/>
          </a:p>
        </p:txBody>
      </p:sp>
      <p:sp>
        <p:nvSpPr>
          <p:cNvPr id="3" name="Content Placeholder 2">
            <a:extLst>
              <a:ext uri="{FF2B5EF4-FFF2-40B4-BE49-F238E27FC236}">
                <a16:creationId xmlns:a16="http://schemas.microsoft.com/office/drawing/2014/main" id="{946041CC-B80C-FAEA-F2D6-7BD27BA03062}"/>
              </a:ext>
            </a:extLst>
          </p:cNvPr>
          <p:cNvSpPr>
            <a:spLocks noGrp="1"/>
          </p:cNvSpPr>
          <p:nvPr>
            <p:ph idx="1"/>
          </p:nvPr>
        </p:nvSpPr>
        <p:spPr>
          <a:xfrm>
            <a:off x="457200" y="1124744"/>
            <a:ext cx="8229600" cy="5073650"/>
          </a:xfrm>
        </p:spPr>
        <p:txBody>
          <a:bodyPr/>
          <a:lstStyle/>
          <a:p>
            <a:r>
              <a:rPr lang="el-GR" sz="2400" dirty="0">
                <a:latin typeface="Arial" panose="020B0604020202020204" pitchFamily="34" charset="0"/>
                <a:cs typeface="Arial" panose="020B0604020202020204" pitchFamily="34" charset="0"/>
              </a:rPr>
              <a:t>Χρειάζονται </a:t>
            </a:r>
            <a:r>
              <a:rPr lang="el-GR" sz="2400" b="1" dirty="0">
                <a:latin typeface="Arial" panose="020B0604020202020204" pitchFamily="34" charset="0"/>
                <a:cs typeface="Arial" panose="020B0604020202020204" pitchFamily="34" charset="0"/>
              </a:rPr>
              <a:t>355 έτη </a:t>
            </a:r>
            <a:r>
              <a:rPr lang="el-GR" sz="2400" dirty="0">
                <a:latin typeface="Arial" panose="020B0604020202020204" pitchFamily="34" charset="0"/>
                <a:cs typeface="Arial" panose="020B0604020202020204" pitchFamily="34" charset="0"/>
              </a:rPr>
              <a:t>για εκπαίδευση του </a:t>
            </a:r>
            <a:r>
              <a:rPr lang="en-US" sz="2400" b="1" dirty="0">
                <a:latin typeface="Arial" panose="020B0604020202020204" pitchFamily="34" charset="0"/>
                <a:cs typeface="Arial" panose="020B0604020202020204" pitchFamily="34" charset="0"/>
              </a:rPr>
              <a:t>GPT-3</a:t>
            </a:r>
            <a:r>
              <a:rPr lang="en-US" sz="2400" dirty="0">
                <a:latin typeface="Arial" panose="020B0604020202020204" pitchFamily="34" charset="0"/>
                <a:cs typeface="Arial" panose="020B0604020202020204" pitchFamily="34" charset="0"/>
              </a:rPr>
              <a:t> (175B param) </a:t>
            </a:r>
            <a:r>
              <a:rPr lang="el-GR" sz="2400" dirty="0">
                <a:latin typeface="Arial" panose="020B0604020202020204" pitchFamily="34" charset="0"/>
                <a:cs typeface="Arial" panose="020B0604020202020204" pitchFamily="34" charset="0"/>
              </a:rPr>
              <a:t>με μια </a:t>
            </a:r>
            <a:r>
              <a:rPr lang="en-GB" sz="2400" b="1" dirty="0">
                <a:latin typeface="Arial" panose="020B0604020202020204" pitchFamily="34" charset="0"/>
                <a:cs typeface="Arial" panose="020B0604020202020204" pitchFamily="34" charset="0"/>
              </a:rPr>
              <a:t>NVIDIA Tesla V100 GPU</a:t>
            </a:r>
            <a:r>
              <a:rPr lang="el-GR" sz="2400" b="1" dirty="0">
                <a:latin typeface="Arial" panose="020B0604020202020204" pitchFamily="34" charset="0"/>
                <a:cs typeface="Arial" panose="020B0604020202020204" pitchFamily="34" charset="0"/>
              </a:rPr>
              <a:t> κάρτα.</a:t>
            </a:r>
            <a:endParaRPr lang="en-US" sz="2400" b="1" dirty="0">
              <a:latin typeface="Arial" panose="020B0604020202020204" pitchFamily="34" charset="0"/>
              <a:cs typeface="Arial" panose="020B0604020202020204" pitchFamily="34" charset="0"/>
            </a:endParaRPr>
          </a:p>
          <a:p>
            <a:pPr lvl="1"/>
            <a:r>
              <a:rPr lang="el-GR" sz="2000" dirty="0">
                <a:latin typeface="Arial" panose="020B0604020202020204" pitchFamily="34" charset="0"/>
                <a:cs typeface="Arial" panose="020B0604020202020204" pitchFamily="34" charset="0"/>
              </a:rPr>
              <a:t>Κόστος, περίπου </a:t>
            </a:r>
            <a:r>
              <a:rPr lang="el-GR" sz="2000" b="1" dirty="0">
                <a:latin typeface="Arial" panose="020B0604020202020204" pitchFamily="34" charset="0"/>
                <a:cs typeface="Arial" panose="020B0604020202020204" pitchFamily="34" charset="0"/>
              </a:rPr>
              <a:t>5Μ </a:t>
            </a:r>
            <a:r>
              <a:rPr lang="en-US" sz="2000" b="1" dirty="0">
                <a:latin typeface="Arial" panose="020B0604020202020204" pitchFamily="34" charset="0"/>
                <a:cs typeface="Arial" panose="020B0604020202020204" pitchFamily="34" charset="0"/>
              </a:rPr>
              <a:t>USD </a:t>
            </a:r>
            <a:r>
              <a:rPr lang="en-US" sz="2000" b="1" dirty="0">
                <a:latin typeface="Arial" panose="020B0604020202020204" pitchFamily="34" charset="0"/>
                <a:cs typeface="Arial" panose="020B0604020202020204" pitchFamily="34" charset="0"/>
                <a:sym typeface="Wingdings" pitchFamily="2" charset="2"/>
              </a:rPr>
              <a:t></a:t>
            </a:r>
            <a:endParaRPr lang="el-GR"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05/2020: </a:t>
            </a:r>
            <a:r>
              <a:rPr lang="el-GR" sz="2400" b="1" dirty="0">
                <a:latin typeface="Arial" panose="020B0604020202020204" pitchFamily="34" charset="0"/>
                <a:cs typeface="Arial" panose="020B0604020202020204" pitchFamily="34" charset="0"/>
              </a:rPr>
              <a:t>Η </a:t>
            </a:r>
            <a:r>
              <a:rPr lang="en-GB" sz="2400" dirty="0">
                <a:latin typeface="Arial" panose="020B0604020202020204" pitchFamily="34" charset="0"/>
                <a:cs typeface="Arial" panose="020B0604020202020204" pitchFamily="34" charset="0"/>
              </a:rPr>
              <a:t>Microsoft </a:t>
            </a:r>
            <a:r>
              <a:rPr lang="el-GR" sz="2400" dirty="0">
                <a:latin typeface="Arial" panose="020B0604020202020204" pitchFamily="34" charset="0"/>
                <a:cs typeface="Arial" panose="020B0604020202020204" pitchFamily="34" charset="0"/>
              </a:rPr>
              <a:t>δημιουργεί Υπολογιστικό Κέντρο με</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10,000 V100 GPUs</a:t>
            </a:r>
            <a:r>
              <a:rPr lang="en-GB"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μόνο για την </a:t>
            </a:r>
            <a:r>
              <a:rPr lang="en-GB" sz="2400" dirty="0" err="1">
                <a:latin typeface="Arial" panose="020B0604020202020204" pitchFamily="34" charset="0"/>
                <a:cs typeface="Arial" panose="020B0604020202020204" pitchFamily="34" charset="0"/>
              </a:rPr>
              <a:t>OpenAI</a:t>
            </a:r>
            <a:r>
              <a:rPr lang="en-GB" sz="2400" dirty="0">
                <a:latin typeface="Arial" panose="020B0604020202020204" pitchFamily="34" charset="0"/>
                <a:cs typeface="Arial" panose="020B0604020202020204" pitchFamily="34" charset="0"/>
              </a:rPr>
              <a:t>.</a:t>
            </a:r>
          </a:p>
          <a:p>
            <a:pPr lvl="1"/>
            <a:r>
              <a:rPr lang="en-GB" sz="2000" b="0" i="0" dirty="0">
                <a:solidFill>
                  <a:srgbClr val="000000"/>
                </a:solidFill>
                <a:effectLst/>
                <a:latin typeface="Arial" panose="020B0604020202020204" pitchFamily="34" charset="0"/>
                <a:cs typeface="Arial" panose="020B0604020202020204" pitchFamily="34" charset="0"/>
              </a:rPr>
              <a:t>285,000 CPU cores, 10,000 GPUs and 400 gigabits </a:t>
            </a:r>
          </a:p>
          <a:p>
            <a:pPr lvl="1"/>
            <a:r>
              <a:rPr lang="en-GB" sz="2000" dirty="0">
                <a:solidFill>
                  <a:srgbClr val="000000"/>
                </a:solidFill>
                <a:latin typeface="Arial" panose="020B0604020202020204" pitchFamily="34" charset="0"/>
                <a:cs typeface="Arial" panose="020B0604020202020204" pitchFamily="34" charset="0"/>
              </a:rPr>
              <a:t>Top-3 </a:t>
            </a:r>
            <a:r>
              <a:rPr lang="el-GR" sz="2000" dirty="0">
                <a:solidFill>
                  <a:srgbClr val="000000"/>
                </a:solidFill>
                <a:latin typeface="Arial" panose="020B0604020202020204" pitchFamily="34" charset="0"/>
                <a:cs typeface="Arial" panose="020B0604020202020204" pitchFamily="34" charset="0"/>
              </a:rPr>
              <a:t>στην λίστα των </a:t>
            </a:r>
            <a:r>
              <a:rPr lang="en-US" sz="2000" dirty="0">
                <a:solidFill>
                  <a:srgbClr val="000000"/>
                </a:solidFill>
                <a:latin typeface="Arial" panose="020B0604020202020204" pitchFamily="34" charset="0"/>
                <a:cs typeface="Arial" panose="020B0604020202020204" pitchFamily="34" charset="0"/>
              </a:rPr>
              <a:t>Top-500 </a:t>
            </a:r>
            <a:r>
              <a:rPr lang="el-GR" sz="2000" dirty="0">
                <a:solidFill>
                  <a:srgbClr val="000000"/>
                </a:solidFill>
                <a:latin typeface="Arial" panose="020B0604020202020204" pitchFamily="34" charset="0"/>
                <a:cs typeface="Arial" panose="020B0604020202020204" pitchFamily="34" charset="0"/>
              </a:rPr>
              <a:t>μηχανών. (</a:t>
            </a:r>
            <a:r>
              <a:rPr lang="en-US" sz="2000" dirty="0">
                <a:solidFill>
                  <a:srgbClr val="000000"/>
                </a:solidFill>
                <a:latin typeface="Arial" panose="020B0604020202020204" pitchFamily="34" charset="0"/>
                <a:cs typeface="Arial" panose="020B0604020202020204" pitchFamily="34" charset="0"/>
              </a:rPr>
              <a:t>Eagle) - </a:t>
            </a:r>
            <a:r>
              <a:rPr lang="en-US" sz="2000" dirty="0">
                <a:solidFill>
                  <a:srgbClr val="000000"/>
                </a:solidFill>
                <a:latin typeface="Arial" panose="020B0604020202020204" pitchFamily="34" charset="0"/>
                <a:cs typeface="Arial" panose="020B0604020202020204" pitchFamily="34" charset="0"/>
                <a:hlinkClick r:id="rId2"/>
              </a:rPr>
              <a:t>https://www.top500.org/lists/top500/2023/11/</a:t>
            </a:r>
            <a:r>
              <a:rPr lang="en-US" sz="2000" dirty="0">
                <a:solidFill>
                  <a:srgbClr val="000000"/>
                </a:solidFill>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2021: </a:t>
            </a:r>
            <a:r>
              <a:rPr lang="en-US" sz="2400" dirty="0">
                <a:latin typeface="Arial" panose="020B0604020202020204" pitchFamily="34" charset="0"/>
                <a:cs typeface="Arial" panose="020B0604020202020204" pitchFamily="34" charset="0"/>
              </a:rPr>
              <a:t>H </a:t>
            </a:r>
            <a:r>
              <a:rPr lang="en-US" sz="2400" b="1" dirty="0">
                <a:latin typeface="Arial" panose="020B0604020202020204" pitchFamily="34" charset="0"/>
                <a:cs typeface="Arial" panose="020B0604020202020204" pitchFamily="34" charset="0"/>
              </a:rPr>
              <a:t>NVIDIA</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φτιάχνει το </a:t>
            </a:r>
            <a:r>
              <a:rPr lang="en-US" sz="2400" dirty="0">
                <a:latin typeface="Arial" panose="020B0604020202020204" pitchFamily="34" charset="0"/>
                <a:cs typeface="Arial" panose="020B0604020202020204" pitchFamily="34" charset="0"/>
              </a:rPr>
              <a:t>Megatron </a:t>
            </a:r>
            <a:r>
              <a:rPr lang="el-GR" sz="2400" dirty="0">
                <a:latin typeface="Arial" panose="020B0604020202020204" pitchFamily="34" charset="0"/>
                <a:cs typeface="Arial" panose="020B0604020202020204" pitchFamily="34" charset="0"/>
              </a:rPr>
              <a:t>για </a:t>
            </a:r>
            <a:r>
              <a:rPr lang="el-GR" sz="2400" dirty="0" err="1">
                <a:latin typeface="Arial" panose="020B0604020202020204" pitchFamily="34" charset="0"/>
                <a:cs typeface="Arial" panose="020B0604020202020204" pitchFamily="34" charset="0"/>
              </a:rPr>
              <a:t>παραλληλοποιήση</a:t>
            </a:r>
            <a:r>
              <a:rPr lang="el-GR" sz="2400" dirty="0">
                <a:latin typeface="Arial" panose="020B0604020202020204" pitchFamily="34" charset="0"/>
                <a:cs typeface="Arial" panose="020B0604020202020204" pitchFamily="34" charset="0"/>
              </a:rPr>
              <a:t> εκπαίδευσης</a:t>
            </a:r>
            <a:endParaRPr lang="en-US" sz="24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Narayanan, D. et al. July, 2021. Efficient Large-Scale Language Model Training on GPU Clusters Using Megatron-LM.</a:t>
            </a:r>
          </a:p>
          <a:p>
            <a:pPr lvl="1"/>
            <a:r>
              <a:rPr lang="en-GB" sz="2000" b="1" dirty="0">
                <a:latin typeface="Arial" panose="020B0604020202020204" pitchFamily="34" charset="0"/>
                <a:cs typeface="Arial" panose="020B0604020202020204" pitchFamily="34" charset="0"/>
              </a:rPr>
              <a:t>3/2023:</a:t>
            </a:r>
            <a:r>
              <a:rPr lang="en-GB" sz="2000" dirty="0">
                <a:latin typeface="Arial" panose="020B0604020202020204" pitchFamily="34" charset="0"/>
                <a:cs typeface="Arial" panose="020B0604020202020204" pitchFamily="34" charset="0"/>
              </a:rPr>
              <a:t> NVIDIA DGX Cloud – start at  $36,999 / instance / month </a:t>
            </a:r>
            <a:r>
              <a:rPr lang="en-GB" sz="2000" dirty="0">
                <a:latin typeface="Arial" panose="020B0604020202020204" pitchFamily="34" charset="0"/>
                <a:cs typeface="Arial" panose="020B0604020202020204" pitchFamily="34" charset="0"/>
                <a:sym typeface="Wingdings" pitchFamily="2" charset="2"/>
              </a:rPr>
              <a:t></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24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F41C-CCB2-5B75-5FD4-C03C049EB36B}"/>
              </a:ext>
            </a:extLst>
          </p:cNvPr>
          <p:cNvSpPr>
            <a:spLocks noGrp="1"/>
          </p:cNvSpPr>
          <p:nvPr>
            <p:ph type="title"/>
          </p:nvPr>
        </p:nvSpPr>
        <p:spPr/>
        <p:txBody>
          <a:bodyPr/>
          <a:lstStyle/>
          <a:p>
            <a:r>
              <a:rPr lang="el-GR" dirty="0"/>
              <a:t>Εισαγωγή</a:t>
            </a:r>
            <a:endParaRPr lang="en-CY" dirty="0"/>
          </a:p>
        </p:txBody>
      </p:sp>
      <p:sp>
        <p:nvSpPr>
          <p:cNvPr id="3" name="Content Placeholder 2">
            <a:extLst>
              <a:ext uri="{FF2B5EF4-FFF2-40B4-BE49-F238E27FC236}">
                <a16:creationId xmlns:a16="http://schemas.microsoft.com/office/drawing/2014/main" id="{F58C31D4-8739-F9F1-85C0-A96C817B465C}"/>
              </a:ext>
            </a:extLst>
          </p:cNvPr>
          <p:cNvSpPr>
            <a:spLocks noGrp="1"/>
          </p:cNvSpPr>
          <p:nvPr>
            <p:ph idx="1"/>
          </p:nvPr>
        </p:nvSpPr>
        <p:spPr>
          <a:xfrm>
            <a:off x="457200" y="1025718"/>
            <a:ext cx="8229600" cy="5172676"/>
          </a:xfrm>
        </p:spPr>
        <p:txBody>
          <a:bodyPr/>
          <a:lstStyle/>
          <a:p>
            <a:r>
              <a:rPr lang="el-GR" sz="2400" dirty="0"/>
              <a:t>Η </a:t>
            </a:r>
            <a:r>
              <a:rPr lang="el-GR" sz="2400" b="1" dirty="0"/>
              <a:t>ΤΝ </a:t>
            </a:r>
            <a:r>
              <a:rPr lang="en-US" sz="2400" dirty="0"/>
              <a:t>(</a:t>
            </a:r>
            <a:r>
              <a:rPr lang="el-GR" sz="2400" dirty="0"/>
              <a:t>Τεχνητή Νοημοσύνη) </a:t>
            </a:r>
            <a:r>
              <a:rPr lang="en-US" sz="2400" dirty="0"/>
              <a:t>/ </a:t>
            </a:r>
            <a:r>
              <a:rPr lang="en-US" sz="2400" dirty="0" err="1"/>
              <a:t>Artifical</a:t>
            </a:r>
            <a:r>
              <a:rPr lang="en-US" sz="2400" dirty="0"/>
              <a:t> Intelligence </a:t>
            </a:r>
            <a:r>
              <a:rPr lang="en-US" sz="2400" b="1" dirty="0"/>
              <a:t>(AI)</a:t>
            </a:r>
            <a:r>
              <a:rPr lang="el-GR" sz="2400" dirty="0"/>
              <a:t>, ειδικότερα τα </a:t>
            </a:r>
            <a:r>
              <a:rPr lang="en-US" sz="2400" i="1" dirty="0"/>
              <a:t>Generative Pretrained Transformer </a:t>
            </a:r>
            <a:r>
              <a:rPr lang="en-US" sz="2400" dirty="0"/>
              <a:t>(</a:t>
            </a:r>
            <a:r>
              <a:rPr lang="en-US" sz="2400" b="1" dirty="0"/>
              <a:t>GPT</a:t>
            </a:r>
            <a:r>
              <a:rPr lang="en-US" sz="2400" dirty="0"/>
              <a:t>) </a:t>
            </a:r>
            <a:r>
              <a:rPr lang="en-US" sz="2400" i="1" dirty="0"/>
              <a:t>LLMs</a:t>
            </a:r>
            <a:r>
              <a:rPr lang="el-GR" sz="2400" dirty="0"/>
              <a:t> </a:t>
            </a:r>
            <a:r>
              <a:rPr lang="en-US" sz="2400" dirty="0"/>
              <a:t>(</a:t>
            </a:r>
            <a:r>
              <a:rPr lang="en-US" sz="2400" b="1" dirty="0"/>
              <a:t>Large Language Models</a:t>
            </a:r>
            <a:r>
              <a:rPr lang="en-US" sz="2400" dirty="0"/>
              <a:t>)</a:t>
            </a:r>
            <a:r>
              <a:rPr lang="el-GR" sz="2400" dirty="0"/>
              <a:t>,</a:t>
            </a:r>
            <a:r>
              <a:rPr lang="en-US" sz="2400" dirty="0"/>
              <a:t> </a:t>
            </a:r>
            <a:r>
              <a:rPr lang="el-GR" sz="2400" dirty="0"/>
              <a:t>μας δίνουν ένα απλοποιημένο </a:t>
            </a:r>
            <a:r>
              <a:rPr lang="el-GR" b="1" dirty="0">
                <a:solidFill>
                  <a:srgbClr val="FF0000"/>
                </a:solidFill>
              </a:rPr>
              <a:t>εργαλείο</a:t>
            </a:r>
            <a:r>
              <a:rPr lang="el-GR" sz="2400" dirty="0"/>
              <a:t> </a:t>
            </a:r>
            <a:r>
              <a:rPr lang="el-GR" sz="2400" b="1" dirty="0"/>
              <a:t>αναζήτησης</a:t>
            </a:r>
            <a:r>
              <a:rPr lang="el-GR" sz="2400" dirty="0"/>
              <a:t> / </a:t>
            </a:r>
            <a:r>
              <a:rPr lang="el-GR" sz="2400" b="1" dirty="0"/>
              <a:t>διασταύρωσης</a:t>
            </a:r>
            <a:r>
              <a:rPr lang="el-GR" sz="2400" dirty="0"/>
              <a:t> </a:t>
            </a:r>
            <a:r>
              <a:rPr lang="el-GR" sz="2400" b="1" dirty="0"/>
              <a:t>γνώσης</a:t>
            </a:r>
            <a:r>
              <a:rPr lang="el-GR" sz="2400" dirty="0"/>
              <a:t> και </a:t>
            </a:r>
            <a:r>
              <a:rPr lang="el-GR" sz="2400" b="1" dirty="0"/>
              <a:t>σύνθεσης</a:t>
            </a:r>
            <a:r>
              <a:rPr lang="el-GR" sz="2400" dirty="0"/>
              <a:t> </a:t>
            </a:r>
            <a:r>
              <a:rPr lang="el-GR" sz="2400" b="1" dirty="0"/>
              <a:t>απαντήσεων</a:t>
            </a:r>
            <a:r>
              <a:rPr lang="el-GR" sz="2400" dirty="0"/>
              <a:t>.</a:t>
            </a:r>
            <a:endParaRPr lang="en-CY" sz="2400" dirty="0"/>
          </a:p>
        </p:txBody>
      </p:sp>
      <p:pic>
        <p:nvPicPr>
          <p:cNvPr id="5" name="Picture 4" descr="A group of men sitting at a desk with computers and a cloud of information&#10;&#10;Description automatically generated">
            <a:extLst>
              <a:ext uri="{FF2B5EF4-FFF2-40B4-BE49-F238E27FC236}">
                <a16:creationId xmlns:a16="http://schemas.microsoft.com/office/drawing/2014/main" id="{9ACEA30B-42D3-4E8F-B1B0-662ADCBF2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976" y="3682192"/>
            <a:ext cx="3940696" cy="3940696"/>
          </a:xfrm>
          <a:prstGeom prst="rect">
            <a:avLst/>
          </a:prstGeom>
        </p:spPr>
      </p:pic>
      <p:pic>
        <p:nvPicPr>
          <p:cNvPr id="6" name="Picture 5">
            <a:extLst>
              <a:ext uri="{FF2B5EF4-FFF2-40B4-BE49-F238E27FC236}">
                <a16:creationId xmlns:a16="http://schemas.microsoft.com/office/drawing/2014/main" id="{474413A0-98B2-D1A2-05BF-2D1DAE3E8047}"/>
              </a:ext>
            </a:extLst>
          </p:cNvPr>
          <p:cNvPicPr>
            <a:picLocks noChangeAspect="1"/>
          </p:cNvPicPr>
          <p:nvPr/>
        </p:nvPicPr>
        <p:blipFill>
          <a:blip r:embed="rId4"/>
          <a:stretch>
            <a:fillRect/>
          </a:stretch>
        </p:blipFill>
        <p:spPr>
          <a:xfrm>
            <a:off x="6156176" y="3095634"/>
            <a:ext cx="2800064" cy="2880320"/>
          </a:xfrm>
          <a:prstGeom prst="rect">
            <a:avLst/>
          </a:prstGeom>
        </p:spPr>
      </p:pic>
      <p:pic>
        <p:nvPicPr>
          <p:cNvPr id="18" name="Picture 17">
            <a:extLst>
              <a:ext uri="{FF2B5EF4-FFF2-40B4-BE49-F238E27FC236}">
                <a16:creationId xmlns:a16="http://schemas.microsoft.com/office/drawing/2014/main" id="{8EF6965A-DFEC-C4C3-7716-B01D4E697EB6}"/>
              </a:ext>
            </a:extLst>
          </p:cNvPr>
          <p:cNvPicPr>
            <a:picLocks noChangeAspect="1"/>
          </p:cNvPicPr>
          <p:nvPr/>
        </p:nvPicPr>
        <p:blipFill>
          <a:blip r:embed="rId5"/>
          <a:stretch>
            <a:fillRect/>
          </a:stretch>
        </p:blipFill>
        <p:spPr>
          <a:xfrm>
            <a:off x="211493" y="3113820"/>
            <a:ext cx="2880320" cy="2880320"/>
          </a:xfrm>
          <a:prstGeom prst="rect">
            <a:avLst/>
          </a:prstGeom>
        </p:spPr>
      </p:pic>
      <p:pic>
        <p:nvPicPr>
          <p:cNvPr id="20" name="Picture 19" descr="A person standing on a circular object&#10;&#10;Description automatically generated">
            <a:extLst>
              <a:ext uri="{FF2B5EF4-FFF2-40B4-BE49-F238E27FC236}">
                <a16:creationId xmlns:a16="http://schemas.microsoft.com/office/drawing/2014/main" id="{D8BD1E70-03B9-A19C-23F1-D464C03772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878" y="3095634"/>
            <a:ext cx="2880320" cy="2891934"/>
          </a:xfrm>
          <a:prstGeom prst="rect">
            <a:avLst/>
          </a:prstGeom>
        </p:spPr>
      </p:pic>
      <p:sp>
        <p:nvSpPr>
          <p:cNvPr id="21" name="TextBox 20">
            <a:extLst>
              <a:ext uri="{FF2B5EF4-FFF2-40B4-BE49-F238E27FC236}">
                <a16:creationId xmlns:a16="http://schemas.microsoft.com/office/drawing/2014/main" id="{02DBEBE1-2D55-235F-8199-67C5BA9801B4}"/>
              </a:ext>
            </a:extLst>
          </p:cNvPr>
          <p:cNvSpPr txBox="1"/>
          <p:nvPr/>
        </p:nvSpPr>
        <p:spPr>
          <a:xfrm>
            <a:off x="211494" y="6007184"/>
            <a:ext cx="2880320" cy="400110"/>
          </a:xfrm>
          <a:prstGeom prst="rect">
            <a:avLst/>
          </a:prstGeom>
          <a:noFill/>
        </p:spPr>
        <p:txBody>
          <a:bodyPr wrap="square" rtlCol="0">
            <a:spAutoFit/>
          </a:bodyPr>
          <a:lstStyle/>
          <a:p>
            <a:pPr algn="ctr"/>
            <a:r>
              <a:rPr lang="en-CY" sz="2000" b="0" dirty="0"/>
              <a:t>Library Era</a:t>
            </a:r>
          </a:p>
        </p:txBody>
      </p:sp>
      <p:sp>
        <p:nvSpPr>
          <p:cNvPr id="22" name="TextBox 21">
            <a:extLst>
              <a:ext uri="{FF2B5EF4-FFF2-40B4-BE49-F238E27FC236}">
                <a16:creationId xmlns:a16="http://schemas.microsoft.com/office/drawing/2014/main" id="{409D36C8-24C4-4E3B-7AA3-143669230549}"/>
              </a:ext>
            </a:extLst>
          </p:cNvPr>
          <p:cNvSpPr txBox="1"/>
          <p:nvPr/>
        </p:nvSpPr>
        <p:spPr>
          <a:xfrm>
            <a:off x="3167879" y="6007184"/>
            <a:ext cx="2778504" cy="400110"/>
          </a:xfrm>
          <a:prstGeom prst="rect">
            <a:avLst/>
          </a:prstGeom>
          <a:noFill/>
        </p:spPr>
        <p:txBody>
          <a:bodyPr wrap="square" rtlCol="0">
            <a:spAutoFit/>
          </a:bodyPr>
          <a:lstStyle/>
          <a:p>
            <a:pPr algn="ctr"/>
            <a:r>
              <a:rPr lang="en-CY" sz="2000" b="0" dirty="0"/>
              <a:t>Web Era</a:t>
            </a:r>
          </a:p>
        </p:txBody>
      </p:sp>
      <p:sp>
        <p:nvSpPr>
          <p:cNvPr id="23" name="TextBox 22">
            <a:extLst>
              <a:ext uri="{FF2B5EF4-FFF2-40B4-BE49-F238E27FC236}">
                <a16:creationId xmlns:a16="http://schemas.microsoft.com/office/drawing/2014/main" id="{B83D24A4-468E-C54D-C40D-6EECCEB72A35}"/>
              </a:ext>
            </a:extLst>
          </p:cNvPr>
          <p:cNvSpPr txBox="1"/>
          <p:nvPr/>
        </p:nvSpPr>
        <p:spPr>
          <a:xfrm>
            <a:off x="6206745" y="5949280"/>
            <a:ext cx="2634613" cy="400110"/>
          </a:xfrm>
          <a:prstGeom prst="rect">
            <a:avLst/>
          </a:prstGeom>
          <a:noFill/>
        </p:spPr>
        <p:txBody>
          <a:bodyPr wrap="square" rtlCol="0">
            <a:spAutoFit/>
          </a:bodyPr>
          <a:lstStyle/>
          <a:p>
            <a:pPr algn="ctr"/>
            <a:r>
              <a:rPr lang="en-CY" sz="2000" b="0" dirty="0"/>
              <a:t>AI Era</a:t>
            </a:r>
          </a:p>
        </p:txBody>
      </p:sp>
      <p:sp>
        <p:nvSpPr>
          <p:cNvPr id="26" name="Oval 25">
            <a:extLst>
              <a:ext uri="{FF2B5EF4-FFF2-40B4-BE49-F238E27FC236}">
                <a16:creationId xmlns:a16="http://schemas.microsoft.com/office/drawing/2014/main" id="{CB3AD74B-7B65-548E-4B48-2AE29696C128}"/>
              </a:ext>
            </a:extLst>
          </p:cNvPr>
          <p:cNvSpPr/>
          <p:nvPr/>
        </p:nvSpPr>
        <p:spPr bwMode="auto">
          <a:xfrm>
            <a:off x="1331640" y="4535794"/>
            <a:ext cx="648072" cy="1458346"/>
          </a:xfrm>
          <a:prstGeom prst="ellipse">
            <a:avLst/>
          </a:prstGeom>
          <a:noFill/>
          <a:ln w="381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7" name="Oval 26">
            <a:extLst>
              <a:ext uri="{FF2B5EF4-FFF2-40B4-BE49-F238E27FC236}">
                <a16:creationId xmlns:a16="http://schemas.microsoft.com/office/drawing/2014/main" id="{236AA5A3-9194-9C4D-65B9-0D8D41E60DFE}"/>
              </a:ext>
            </a:extLst>
          </p:cNvPr>
          <p:cNvSpPr/>
          <p:nvPr/>
        </p:nvSpPr>
        <p:spPr bwMode="auto">
          <a:xfrm>
            <a:off x="4139952" y="4535794"/>
            <a:ext cx="648072" cy="1296488"/>
          </a:xfrm>
          <a:prstGeom prst="ellipse">
            <a:avLst/>
          </a:prstGeom>
          <a:noFill/>
          <a:ln w="381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8" name="Oval 27">
            <a:extLst>
              <a:ext uri="{FF2B5EF4-FFF2-40B4-BE49-F238E27FC236}">
                <a16:creationId xmlns:a16="http://schemas.microsoft.com/office/drawing/2014/main" id="{DC4A7157-BEB2-5918-2365-0887205979DA}"/>
              </a:ext>
            </a:extLst>
          </p:cNvPr>
          <p:cNvSpPr/>
          <p:nvPr/>
        </p:nvSpPr>
        <p:spPr bwMode="auto">
          <a:xfrm>
            <a:off x="7164288" y="5039850"/>
            <a:ext cx="715956" cy="870719"/>
          </a:xfrm>
          <a:prstGeom prst="ellipse">
            <a:avLst/>
          </a:prstGeom>
          <a:noFill/>
          <a:ln w="381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07919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0265-562E-21DE-0F36-A6AA9ADA97C2}"/>
              </a:ext>
            </a:extLst>
          </p:cNvPr>
          <p:cNvSpPr>
            <a:spLocks noGrp="1"/>
          </p:cNvSpPr>
          <p:nvPr>
            <p:ph type="title"/>
          </p:nvPr>
        </p:nvSpPr>
        <p:spPr/>
        <p:txBody>
          <a:bodyPr/>
          <a:lstStyle/>
          <a:p>
            <a:r>
              <a:rPr lang="el-GR" sz="4800" dirty="0"/>
              <a:t>Εργαλεία Πληροφορικής </a:t>
            </a:r>
            <a:endParaRPr lang="en-CY" sz="4800" dirty="0"/>
          </a:p>
        </p:txBody>
      </p:sp>
      <p:sp>
        <p:nvSpPr>
          <p:cNvPr id="3" name="Content Placeholder 2">
            <a:extLst>
              <a:ext uri="{FF2B5EF4-FFF2-40B4-BE49-F238E27FC236}">
                <a16:creationId xmlns:a16="http://schemas.microsoft.com/office/drawing/2014/main" id="{AE081B8A-3449-46CB-0CF4-AA9AE838406C}"/>
              </a:ext>
            </a:extLst>
          </p:cNvPr>
          <p:cNvSpPr>
            <a:spLocks noGrp="1"/>
          </p:cNvSpPr>
          <p:nvPr>
            <p:ph idx="1"/>
          </p:nvPr>
        </p:nvSpPr>
        <p:spPr>
          <a:xfrm>
            <a:off x="435781" y="1016397"/>
            <a:ext cx="8228089" cy="5073650"/>
          </a:xfrm>
        </p:spPr>
        <p:txBody>
          <a:bodyPr/>
          <a:lstStyle/>
          <a:p>
            <a:r>
              <a:rPr lang="en-US" sz="2800" dirty="0"/>
              <a:t>H </a:t>
            </a:r>
            <a:r>
              <a:rPr lang="el-GR" sz="2800" dirty="0"/>
              <a:t>χρήση </a:t>
            </a:r>
            <a:r>
              <a:rPr lang="el-GR" sz="2800" b="1" dirty="0"/>
              <a:t>εργαλείων</a:t>
            </a:r>
            <a:r>
              <a:rPr lang="el-GR" sz="2800" dirty="0"/>
              <a:t> στην Πληροφορική είναι ήδη πολύ πλούσια</a:t>
            </a:r>
            <a:r>
              <a:rPr lang="en-US" sz="2800" dirty="0"/>
              <a:t>:</a:t>
            </a:r>
          </a:p>
          <a:p>
            <a:pPr lvl="1"/>
            <a:r>
              <a:rPr lang="en-US" sz="1800" dirty="0"/>
              <a:t>IDEs, Editors, Version Control, Debugging, Profiling, Build Automation, Benchmarking, Containerization, Testing, Code Quality, Documentation, Performance Tuning, Project Management, Data Management, Collaboration tools, Security</a:t>
            </a:r>
            <a:r>
              <a:rPr lang="el-GR" sz="1800" dirty="0"/>
              <a:t>, …</a:t>
            </a:r>
            <a:endParaRPr lang="en-US" sz="1800" dirty="0"/>
          </a:p>
          <a:p>
            <a:r>
              <a:rPr lang="el-GR" sz="2400" dirty="0"/>
              <a:t>Τι </a:t>
            </a:r>
            <a:r>
              <a:rPr lang="el-GR" sz="2400" b="1" dirty="0"/>
              <a:t>μπορούμε</a:t>
            </a:r>
            <a:r>
              <a:rPr lang="el-GR" sz="2400" dirty="0"/>
              <a:t> να </a:t>
            </a:r>
            <a:r>
              <a:rPr lang="el-GR" sz="2400" b="1" dirty="0"/>
              <a:t>μάθουμε</a:t>
            </a:r>
            <a:r>
              <a:rPr lang="el-GR" sz="2400" dirty="0"/>
              <a:t> από την Πληροφορική</a:t>
            </a:r>
            <a:r>
              <a:rPr lang="en-US" sz="2400" dirty="0"/>
              <a:t> </a:t>
            </a:r>
            <a:r>
              <a:rPr lang="el-GR" sz="2400" dirty="0"/>
              <a:t>παρατηρώντας τις </a:t>
            </a:r>
            <a:r>
              <a:rPr lang="el-GR" sz="2400" b="1" dirty="0"/>
              <a:t>διεργασίες</a:t>
            </a:r>
            <a:r>
              <a:rPr lang="el-GR" sz="2400" dirty="0"/>
              <a:t> των </a:t>
            </a:r>
            <a:r>
              <a:rPr lang="el-GR" sz="2400" b="1" dirty="0"/>
              <a:t>προγραμματιστών</a:t>
            </a:r>
            <a:r>
              <a:rPr lang="en-US" sz="2400" dirty="0"/>
              <a:t>;</a:t>
            </a:r>
            <a:endParaRPr lang="el-GR" sz="2400" dirty="0"/>
          </a:p>
          <a:p>
            <a:pPr lvl="1"/>
            <a:r>
              <a:rPr lang="el-GR" sz="2000" b="1" dirty="0"/>
              <a:t>Παράδειγμα</a:t>
            </a:r>
            <a:r>
              <a:rPr lang="en-US" sz="2000" b="1" dirty="0"/>
              <a:t>: </a:t>
            </a:r>
            <a:r>
              <a:rPr lang="el-GR" sz="2000" dirty="0"/>
              <a:t>Εργαλεία Αυτόματης Συμπλήρωσης Κώδικα.</a:t>
            </a:r>
            <a:endParaRPr lang="en-CY" sz="1600" dirty="0"/>
          </a:p>
        </p:txBody>
      </p:sp>
      <p:pic>
        <p:nvPicPr>
          <p:cNvPr id="2050" name="Picture 2" descr="Visual Studio 2013 Add-In Allows Code Searching Across Web -- Visual Studio  Magazine">
            <a:extLst>
              <a:ext uri="{FF2B5EF4-FFF2-40B4-BE49-F238E27FC236}">
                <a16:creationId xmlns:a16="http://schemas.microsoft.com/office/drawing/2014/main" id="{1333AE0E-3692-E2AA-FD96-0EE24DFAE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96" y="4368097"/>
            <a:ext cx="2374753" cy="13674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A16CC8-D1EA-FF2F-603E-1C53C8247F7B}"/>
              </a:ext>
            </a:extLst>
          </p:cNvPr>
          <p:cNvSpPr txBox="1"/>
          <p:nvPr/>
        </p:nvSpPr>
        <p:spPr>
          <a:xfrm>
            <a:off x="591504" y="5728419"/>
            <a:ext cx="2592288" cy="646331"/>
          </a:xfrm>
          <a:prstGeom prst="rect">
            <a:avLst/>
          </a:prstGeom>
          <a:noFill/>
        </p:spPr>
        <p:txBody>
          <a:bodyPr wrap="square" rtlCol="0">
            <a:spAutoFit/>
          </a:bodyPr>
          <a:lstStyle/>
          <a:p>
            <a:r>
              <a:rPr lang="en-CY" sz="1800" dirty="0"/>
              <a:t>02/2014 </a:t>
            </a:r>
            <a:r>
              <a:rPr lang="en-CY" sz="1800" b="0" dirty="0"/>
              <a:t>- Bing Code Search (VS 2013)</a:t>
            </a:r>
          </a:p>
        </p:txBody>
      </p:sp>
      <p:pic>
        <p:nvPicPr>
          <p:cNvPr id="2056" name="Picture 8" descr="Introducing Microsoft 365 Copilot – your copilot for work - The Official  Microsoft Blog">
            <a:extLst>
              <a:ext uri="{FF2B5EF4-FFF2-40B4-BE49-F238E27FC236}">
                <a16:creationId xmlns:a16="http://schemas.microsoft.com/office/drawing/2014/main" id="{FD5871A0-F9FF-5EB0-A3B6-B73DFE5F4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391" y="4365104"/>
            <a:ext cx="2773480" cy="13396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7B4E4B-BC88-68D9-74B2-9201A60EE47B}"/>
              </a:ext>
            </a:extLst>
          </p:cNvPr>
          <p:cNvSpPr txBox="1"/>
          <p:nvPr/>
        </p:nvSpPr>
        <p:spPr>
          <a:xfrm>
            <a:off x="5870485" y="5717073"/>
            <a:ext cx="2592288" cy="646331"/>
          </a:xfrm>
          <a:prstGeom prst="rect">
            <a:avLst/>
          </a:prstGeom>
          <a:noFill/>
        </p:spPr>
        <p:txBody>
          <a:bodyPr wrap="square" rtlCol="0">
            <a:spAutoFit/>
          </a:bodyPr>
          <a:lstStyle/>
          <a:p>
            <a:r>
              <a:rPr lang="en-CY" sz="1800" dirty="0"/>
              <a:t>02/2023 - </a:t>
            </a:r>
            <a:r>
              <a:rPr lang="en-CY" sz="1800" b="0" dirty="0"/>
              <a:t>Office 365 Copilot </a:t>
            </a:r>
          </a:p>
        </p:txBody>
      </p:sp>
      <p:pic>
        <p:nvPicPr>
          <p:cNvPr id="2058" name="Picture 10" descr="GitHub Copilot Labs - Visual Studio Marketplace">
            <a:extLst>
              <a:ext uri="{FF2B5EF4-FFF2-40B4-BE49-F238E27FC236}">
                <a16:creationId xmlns:a16="http://schemas.microsoft.com/office/drawing/2014/main" id="{D8F531C5-79B6-FF74-F4ED-03F40BDB5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066" y="4365104"/>
            <a:ext cx="2490645" cy="1339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AE3F8B-98AE-94F0-B970-EE4EF5FABCCB}"/>
              </a:ext>
            </a:extLst>
          </p:cNvPr>
          <p:cNvSpPr txBox="1"/>
          <p:nvPr/>
        </p:nvSpPr>
        <p:spPr>
          <a:xfrm>
            <a:off x="3092423" y="5697587"/>
            <a:ext cx="2592288" cy="646331"/>
          </a:xfrm>
          <a:prstGeom prst="rect">
            <a:avLst/>
          </a:prstGeom>
          <a:noFill/>
        </p:spPr>
        <p:txBody>
          <a:bodyPr wrap="square" rtlCol="0">
            <a:spAutoFit/>
          </a:bodyPr>
          <a:lstStyle/>
          <a:p>
            <a:r>
              <a:rPr lang="en-CY" sz="1800" dirty="0"/>
              <a:t>06/2021 </a:t>
            </a:r>
            <a:r>
              <a:rPr lang="en-CY" sz="1800" b="0" dirty="0"/>
              <a:t>– Github Co-pilot </a:t>
            </a:r>
            <a:r>
              <a:rPr lang="el-GR" sz="1800" b="0" dirty="0"/>
              <a:t>(</a:t>
            </a:r>
            <a:r>
              <a:rPr lang="en-US" sz="1800" b="0" dirty="0" err="1"/>
              <a:t>Github</a:t>
            </a:r>
            <a:r>
              <a:rPr lang="en-US" sz="1800" b="0" dirty="0"/>
              <a:t>/</a:t>
            </a:r>
            <a:r>
              <a:rPr lang="en-US" sz="1800" b="0" dirty="0" err="1"/>
              <a:t>OpenAI</a:t>
            </a:r>
            <a:r>
              <a:rPr lang="en-US" sz="1800" b="0" dirty="0"/>
              <a:t>)</a:t>
            </a:r>
            <a:endParaRPr lang="en-CY" sz="1800" b="0" dirty="0"/>
          </a:p>
        </p:txBody>
      </p:sp>
    </p:spTree>
    <p:extLst>
      <p:ext uri="{BB962C8B-B14F-4D97-AF65-F5344CB8AC3E}">
        <p14:creationId xmlns:p14="http://schemas.microsoft.com/office/powerpoint/2010/main" val="23046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9FC4-ECB5-2114-E18E-2E0464B57544}"/>
              </a:ext>
            </a:extLst>
          </p:cNvPr>
          <p:cNvSpPr>
            <a:spLocks noGrp="1"/>
          </p:cNvSpPr>
          <p:nvPr>
            <p:ph type="title"/>
          </p:nvPr>
        </p:nvSpPr>
        <p:spPr/>
        <p:txBody>
          <a:bodyPr/>
          <a:lstStyle/>
          <a:p>
            <a:r>
              <a:rPr lang="el-GR" dirty="0"/>
              <a:t>Δράσεις ΑΙ - 2023</a:t>
            </a:r>
            <a:endParaRPr lang="en-CY" dirty="0"/>
          </a:p>
        </p:txBody>
      </p:sp>
      <p:sp>
        <p:nvSpPr>
          <p:cNvPr id="3" name="Content Placeholder 2">
            <a:extLst>
              <a:ext uri="{FF2B5EF4-FFF2-40B4-BE49-F238E27FC236}">
                <a16:creationId xmlns:a16="http://schemas.microsoft.com/office/drawing/2014/main" id="{E70C7192-ACFE-9ADE-808C-3646CD5B07EF}"/>
              </a:ext>
            </a:extLst>
          </p:cNvPr>
          <p:cNvSpPr>
            <a:spLocks noGrp="1"/>
          </p:cNvSpPr>
          <p:nvPr>
            <p:ph idx="1"/>
          </p:nvPr>
        </p:nvSpPr>
        <p:spPr>
          <a:xfrm>
            <a:off x="459039" y="880494"/>
            <a:ext cx="8184927" cy="5644850"/>
          </a:xfrm>
        </p:spPr>
        <p:txBody>
          <a:bodyPr/>
          <a:lstStyle/>
          <a:p>
            <a:r>
              <a:rPr lang="el-GR" sz="2800" b="1" dirty="0"/>
              <a:t>Ιούλιος 2023</a:t>
            </a:r>
            <a:r>
              <a:rPr lang="en-US" sz="2800" b="1" dirty="0"/>
              <a:t>: </a:t>
            </a:r>
          </a:p>
          <a:p>
            <a:pPr lvl="1"/>
            <a:r>
              <a:rPr lang="el-GR" sz="2400" dirty="0"/>
              <a:t>Αναζήτηση </a:t>
            </a:r>
            <a:r>
              <a:rPr lang="el-GR" sz="2400" b="1" dirty="0"/>
              <a:t>πρακτικών</a:t>
            </a:r>
            <a:r>
              <a:rPr lang="el-GR" sz="2400" dirty="0"/>
              <a:t> </a:t>
            </a:r>
            <a:r>
              <a:rPr lang="el-GR" sz="2400" b="1" dirty="0"/>
              <a:t>δράσεων</a:t>
            </a:r>
            <a:r>
              <a:rPr lang="el-GR" sz="2400" dirty="0"/>
              <a:t> για ένταξη της </a:t>
            </a:r>
            <a:r>
              <a:rPr lang="en-US" sz="2400" b="1" dirty="0"/>
              <a:t>LLMs</a:t>
            </a:r>
            <a:r>
              <a:rPr lang="el-GR" sz="2400" dirty="0"/>
              <a:t> στη διδασκαλία</a:t>
            </a:r>
            <a:r>
              <a:rPr lang="en-US" sz="2400" dirty="0"/>
              <a:t> </a:t>
            </a:r>
            <a:r>
              <a:rPr lang="el-GR" sz="2400" dirty="0"/>
              <a:t>μαθημάτων  Πληροφορικής.</a:t>
            </a:r>
          </a:p>
          <a:p>
            <a:pPr lvl="2"/>
            <a:r>
              <a:rPr lang="el-GR" sz="1800" dirty="0"/>
              <a:t>ΕΠΛ342 (Βάσεις Δεδομένων ~ 90 άτομα) </a:t>
            </a:r>
            <a:r>
              <a:rPr lang="el-GR" sz="1800" b="1" dirty="0"/>
              <a:t>– Υποχρεωτικό 3</a:t>
            </a:r>
            <a:r>
              <a:rPr lang="el-GR" sz="1800" b="1" baseline="30000" dirty="0"/>
              <a:t>ου</a:t>
            </a:r>
            <a:endParaRPr lang="el-GR" sz="1800" dirty="0"/>
          </a:p>
          <a:p>
            <a:pPr lvl="2"/>
            <a:r>
              <a:rPr lang="el-GR" sz="1800" dirty="0"/>
              <a:t>ΕΠΛ421 (Προγραμματισμός Συστημάτων ~ 20 άτομα) – </a:t>
            </a:r>
            <a:r>
              <a:rPr lang="el-GR" sz="1800" b="1" dirty="0"/>
              <a:t>Περιορισμένη Επιλογή 3</a:t>
            </a:r>
            <a:r>
              <a:rPr lang="el-GR" sz="1800" b="1" baseline="30000" dirty="0"/>
              <a:t>ου</a:t>
            </a:r>
            <a:r>
              <a:rPr lang="el-GR" sz="1800" b="1" dirty="0"/>
              <a:t> και 4</a:t>
            </a:r>
            <a:r>
              <a:rPr lang="el-GR" sz="1800" b="1" baseline="30000" dirty="0"/>
              <a:t>ου</a:t>
            </a:r>
            <a:r>
              <a:rPr lang="el-GR" sz="1800" b="1" dirty="0"/>
              <a:t> έτους</a:t>
            </a:r>
            <a:r>
              <a:rPr lang="el-GR" sz="1800" dirty="0"/>
              <a:t>.</a:t>
            </a:r>
          </a:p>
          <a:p>
            <a:pPr lvl="1"/>
            <a:r>
              <a:rPr lang="el-GR" sz="2400" dirty="0"/>
              <a:t>Συμμετοχή στην </a:t>
            </a:r>
            <a:r>
              <a:rPr lang="en-GB" sz="2400" dirty="0"/>
              <a:t> Ad-hoc </a:t>
            </a:r>
            <a:r>
              <a:rPr lang="el-GR" sz="2400" dirty="0"/>
              <a:t>Επιτροπή Τεχνητής Νοημοσύνης του ΠΚ - Γραφείο Αντιπρυτάνεως</a:t>
            </a:r>
            <a:r>
              <a:rPr lang="en-US" sz="2400" dirty="0"/>
              <a:t>.</a:t>
            </a:r>
            <a:endParaRPr lang="el-GR" sz="2800" b="1" dirty="0"/>
          </a:p>
          <a:p>
            <a:r>
              <a:rPr lang="el-GR" sz="2800" b="1" dirty="0"/>
              <a:t>Χειμερινό Εξάμηνο 2023</a:t>
            </a:r>
            <a:r>
              <a:rPr lang="en-US" sz="2800" b="1" dirty="0"/>
              <a:t>: </a:t>
            </a:r>
            <a:endParaRPr lang="el-GR" sz="2800" b="1" dirty="0"/>
          </a:p>
          <a:p>
            <a:pPr lvl="1"/>
            <a:r>
              <a:rPr lang="el-GR" sz="2400" dirty="0">
                <a:solidFill>
                  <a:schemeClr val="bg2"/>
                </a:solidFill>
              </a:rPr>
              <a:t>Κείμενο Συστάσεων για Αξιοποίηση ΤΝ στο Π.Κ.</a:t>
            </a:r>
          </a:p>
          <a:p>
            <a:pPr lvl="1"/>
            <a:r>
              <a:rPr lang="el-GR" sz="2400" dirty="0"/>
              <a:t>Πλάνο για Αξιοποίηση των </a:t>
            </a:r>
            <a:r>
              <a:rPr lang="en-US" sz="2400" dirty="0"/>
              <a:t>LLMs </a:t>
            </a:r>
            <a:r>
              <a:rPr lang="el-GR" sz="2400" dirty="0"/>
              <a:t>σε μαθήματα ΕΠΛ.</a:t>
            </a:r>
          </a:p>
          <a:p>
            <a:pPr lvl="1"/>
            <a:r>
              <a:rPr lang="el-GR" sz="2400" dirty="0"/>
              <a:t>Διακεκριμένη Ομιλία ΣΘΕΕ, 	</a:t>
            </a:r>
            <a:r>
              <a:rPr lang="en-US" sz="2400" dirty="0"/>
              <a:t>Artificial Intelligence </a:t>
            </a:r>
            <a:r>
              <a:rPr lang="en-GB" sz="2400" dirty="0"/>
              <a:t>&amp; Artificial Ignorance</a:t>
            </a:r>
            <a:r>
              <a:rPr lang="el-GR" sz="2400" dirty="0"/>
              <a:t>, </a:t>
            </a:r>
            <a:r>
              <a:rPr lang="en-GB" sz="2400" dirty="0"/>
              <a:t>Prof. Georg </a:t>
            </a:r>
            <a:r>
              <a:rPr lang="en-GB" sz="2400" dirty="0" err="1"/>
              <a:t>Gottlob</a:t>
            </a:r>
            <a:r>
              <a:rPr lang="en-GB" sz="2400" dirty="0"/>
              <a:t> (Oxford</a:t>
            </a:r>
            <a:r>
              <a:rPr lang="el-GR" sz="2400" dirty="0"/>
              <a:t>), 8/12</a:t>
            </a:r>
            <a:r>
              <a:rPr lang="en-US" sz="2400" dirty="0"/>
              <a:t>   </a:t>
            </a:r>
            <a:endParaRPr lang="el-GR" sz="2400" dirty="0"/>
          </a:p>
        </p:txBody>
      </p:sp>
    </p:spTree>
    <p:extLst>
      <p:ext uri="{BB962C8B-B14F-4D97-AF65-F5344CB8AC3E}">
        <p14:creationId xmlns:p14="http://schemas.microsoft.com/office/powerpoint/2010/main" val="22417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7B04-51AD-B2EB-D6C0-3E48F9691F94}"/>
              </a:ext>
            </a:extLst>
          </p:cNvPr>
          <p:cNvSpPr>
            <a:spLocks noGrp="1"/>
          </p:cNvSpPr>
          <p:nvPr>
            <p:ph type="title"/>
          </p:nvPr>
        </p:nvSpPr>
        <p:spPr/>
        <p:txBody>
          <a:bodyPr/>
          <a:lstStyle/>
          <a:p>
            <a:pPr lvl="1"/>
            <a:r>
              <a:rPr lang="el-GR" sz="2800" dirty="0">
                <a:solidFill>
                  <a:schemeClr val="bg1"/>
                </a:solidFill>
              </a:rPr>
              <a:t>Κείμενο Συστάσεων για Αξιοποίηση ΤΝ στο Π.Κ.</a:t>
            </a:r>
          </a:p>
        </p:txBody>
      </p:sp>
      <p:sp>
        <p:nvSpPr>
          <p:cNvPr id="3" name="Content Placeholder 2">
            <a:extLst>
              <a:ext uri="{FF2B5EF4-FFF2-40B4-BE49-F238E27FC236}">
                <a16:creationId xmlns:a16="http://schemas.microsoft.com/office/drawing/2014/main" id="{B053B8DF-6A50-061E-D74A-1393465BB1E0}"/>
              </a:ext>
            </a:extLst>
          </p:cNvPr>
          <p:cNvSpPr>
            <a:spLocks noGrp="1"/>
          </p:cNvSpPr>
          <p:nvPr>
            <p:ph idx="1"/>
          </p:nvPr>
        </p:nvSpPr>
        <p:spPr/>
        <p:txBody>
          <a:bodyPr/>
          <a:lstStyle/>
          <a:p>
            <a:pPr marL="0" indent="0">
              <a:buNone/>
            </a:pPr>
            <a:r>
              <a:rPr lang="el-GR" sz="2800" b="1" dirty="0"/>
              <a:t>Σεπτέμβριος 2023</a:t>
            </a:r>
            <a:r>
              <a:rPr lang="en-US" sz="2800" b="1" dirty="0"/>
              <a:t>: </a:t>
            </a:r>
            <a:r>
              <a:rPr lang="el-GR" sz="2800" i="1" dirty="0"/>
              <a:t>Ηθική/υπεύθυνη χρήση του </a:t>
            </a:r>
            <a:r>
              <a:rPr lang="en-US" sz="2800" i="1" dirty="0"/>
              <a:t>TN</a:t>
            </a:r>
            <a:r>
              <a:rPr lang="el-GR" sz="2800" i="1" dirty="0"/>
              <a:t> και ευρύτερη προετοιμασία του προσωπικού</a:t>
            </a:r>
          </a:p>
          <a:p>
            <a:r>
              <a:rPr lang="el-GR" sz="2800" b="1" dirty="0"/>
              <a:t>Ειδικότερα</a:t>
            </a:r>
            <a:r>
              <a:rPr lang="en-US" sz="2800" dirty="0"/>
              <a:t>:</a:t>
            </a:r>
            <a:endParaRPr lang="el-GR" sz="2800" dirty="0"/>
          </a:p>
          <a:p>
            <a:pPr lvl="1"/>
            <a:r>
              <a:rPr lang="el-GR" sz="2400" dirty="0"/>
              <a:t>Ενθάρρυνση χρήσης για </a:t>
            </a:r>
            <a:r>
              <a:rPr lang="el-GR" sz="2400" b="1" dirty="0"/>
              <a:t>αναζήτηση</a:t>
            </a:r>
            <a:r>
              <a:rPr lang="el-GR" sz="2400" dirty="0"/>
              <a:t> και </a:t>
            </a:r>
            <a:r>
              <a:rPr lang="el-GR" sz="2400" b="1" dirty="0"/>
              <a:t>διασταύρωση</a:t>
            </a:r>
            <a:r>
              <a:rPr lang="el-GR" sz="2400" dirty="0"/>
              <a:t> πληροφοριών</a:t>
            </a:r>
          </a:p>
          <a:p>
            <a:pPr lvl="1"/>
            <a:r>
              <a:rPr lang="el-GR" sz="2400" dirty="0"/>
              <a:t>Καλλιέργεια </a:t>
            </a:r>
            <a:r>
              <a:rPr lang="el-GR" sz="2400" b="1" dirty="0"/>
              <a:t>κριτικής σκέψης </a:t>
            </a:r>
            <a:r>
              <a:rPr lang="el-GR" sz="2400" dirty="0"/>
              <a:t>μέσω αξιολόγησης απαντήσεων</a:t>
            </a:r>
          </a:p>
          <a:p>
            <a:pPr lvl="1"/>
            <a:r>
              <a:rPr lang="el-GR" sz="2400" b="1" dirty="0"/>
              <a:t>Προσαρμογή τρόπων αξιολόγησης </a:t>
            </a:r>
            <a:r>
              <a:rPr lang="en-US" sz="2400" dirty="0"/>
              <a:t>(</a:t>
            </a:r>
            <a:r>
              <a:rPr lang="el-GR" sz="2400" dirty="0"/>
              <a:t>π.χ., </a:t>
            </a:r>
            <a:r>
              <a:rPr lang="en-US" sz="2400" dirty="0"/>
              <a:t>quizzes, </a:t>
            </a:r>
            <a:r>
              <a:rPr lang="el-GR" sz="2400" dirty="0"/>
              <a:t>προφορική</a:t>
            </a:r>
            <a:r>
              <a:rPr lang="en-US" sz="2400" dirty="0"/>
              <a:t>)</a:t>
            </a:r>
            <a:endParaRPr lang="el-GR" sz="2400" dirty="0"/>
          </a:p>
          <a:p>
            <a:pPr lvl="1"/>
            <a:r>
              <a:rPr lang="el-GR" sz="2400" b="1" dirty="0"/>
              <a:t>Απαγόρευση</a:t>
            </a:r>
            <a:r>
              <a:rPr lang="el-GR" sz="2400" dirty="0"/>
              <a:t> της </a:t>
            </a:r>
            <a:r>
              <a:rPr lang="el-GR" sz="2400" b="1" dirty="0"/>
              <a:t>αυτούσιας</a:t>
            </a:r>
            <a:r>
              <a:rPr lang="el-GR" sz="2400" dirty="0"/>
              <a:t> αντιγραφής</a:t>
            </a:r>
          </a:p>
          <a:p>
            <a:pPr lvl="1"/>
            <a:r>
              <a:rPr lang="el-GR" sz="2400" dirty="0"/>
              <a:t>Η Ευθύνη για τη </a:t>
            </a:r>
            <a:r>
              <a:rPr lang="el-GR" sz="2400" b="1" dirty="0"/>
              <a:t>διασφάλιση</a:t>
            </a:r>
            <a:r>
              <a:rPr lang="el-GR" sz="2400" dirty="0"/>
              <a:t> της ορθότητας μένει με τους χρήστες, όχι τα εργαλεία </a:t>
            </a:r>
            <a:endParaRPr lang="en-CY" sz="2400" dirty="0"/>
          </a:p>
        </p:txBody>
      </p:sp>
    </p:spTree>
    <p:extLst>
      <p:ext uri="{BB962C8B-B14F-4D97-AF65-F5344CB8AC3E}">
        <p14:creationId xmlns:p14="http://schemas.microsoft.com/office/powerpoint/2010/main" val="204437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4D86-FCBC-E0F0-C9FD-9C86B855E7A9}"/>
              </a:ext>
            </a:extLst>
          </p:cNvPr>
          <p:cNvSpPr>
            <a:spLocks noGrp="1"/>
          </p:cNvSpPr>
          <p:nvPr>
            <p:ph type="title"/>
          </p:nvPr>
        </p:nvSpPr>
        <p:spPr/>
        <p:txBody>
          <a:bodyPr/>
          <a:lstStyle/>
          <a:p>
            <a:r>
              <a:rPr lang="el-GR" dirty="0"/>
              <a:t>Έλεγχος Παλαιών</a:t>
            </a:r>
            <a:r>
              <a:rPr lang="en-US" dirty="0"/>
              <a:t> </a:t>
            </a:r>
            <a:r>
              <a:rPr lang="el-GR" dirty="0"/>
              <a:t>Εργασιών  </a:t>
            </a:r>
            <a:endParaRPr lang="en-CY" dirty="0"/>
          </a:p>
        </p:txBody>
      </p:sp>
      <p:sp>
        <p:nvSpPr>
          <p:cNvPr id="3" name="Content Placeholder 2">
            <a:extLst>
              <a:ext uri="{FF2B5EF4-FFF2-40B4-BE49-F238E27FC236}">
                <a16:creationId xmlns:a16="http://schemas.microsoft.com/office/drawing/2014/main" id="{BC051140-8EEB-0F1F-1FF3-42FBA2337A48}"/>
              </a:ext>
            </a:extLst>
          </p:cNvPr>
          <p:cNvSpPr>
            <a:spLocks noGrp="1"/>
          </p:cNvSpPr>
          <p:nvPr>
            <p:ph idx="1"/>
          </p:nvPr>
        </p:nvSpPr>
        <p:spPr>
          <a:xfrm>
            <a:off x="457200" y="908532"/>
            <a:ext cx="8229600" cy="5674830"/>
          </a:xfrm>
        </p:spPr>
        <p:txBody>
          <a:bodyPr/>
          <a:lstStyle/>
          <a:p>
            <a:r>
              <a:rPr lang="el-GR" sz="2400" dirty="0"/>
              <a:t>Κατά την </a:t>
            </a:r>
            <a:r>
              <a:rPr lang="el-GR" sz="2400" b="1" dirty="0"/>
              <a:t>καλοκαιρινή περίοδο ΟΛΕΣ </a:t>
            </a:r>
            <a:r>
              <a:rPr lang="el-GR" sz="2400" dirty="0"/>
              <a:t>οι προηγούμενες  ασκήσεις αξιολογήθηκαν μέσω </a:t>
            </a:r>
            <a:r>
              <a:rPr lang="en-US" sz="2400" dirty="0"/>
              <a:t>GPT-3.5 </a:t>
            </a:r>
            <a:r>
              <a:rPr lang="el-GR" sz="2400" dirty="0"/>
              <a:t>(μήκος εκφωνήσεων ήταν μεταξύ 4 - 15 σελίδων)</a:t>
            </a:r>
            <a:endParaRPr lang="en-US" sz="2400" dirty="0"/>
          </a:p>
          <a:p>
            <a:endParaRPr lang="en-US" sz="2400" dirty="0"/>
          </a:p>
          <a:p>
            <a:pPr marL="0" indent="0">
              <a:buNone/>
            </a:pPr>
            <a:endParaRPr lang="en-US" sz="2400" dirty="0"/>
          </a:p>
          <a:p>
            <a:r>
              <a:rPr lang="el-GR" sz="2400" b="1" dirty="0"/>
              <a:t>Συμπεράσματα</a:t>
            </a:r>
            <a:r>
              <a:rPr lang="en-US" sz="2400" b="1" dirty="0"/>
              <a:t>:</a:t>
            </a:r>
            <a:endParaRPr lang="el-GR" sz="2400" b="1" dirty="0"/>
          </a:p>
          <a:p>
            <a:pPr lvl="1"/>
            <a:r>
              <a:rPr lang="el-GR" sz="2400" dirty="0"/>
              <a:t>Από τις </a:t>
            </a:r>
            <a:r>
              <a:rPr lang="el-GR" sz="2400" b="1" dirty="0"/>
              <a:t>8 ασκήσεις</a:t>
            </a:r>
            <a:r>
              <a:rPr lang="el-GR" sz="2400" dirty="0"/>
              <a:t>, 2 είχαν πρόβλημα (μέρος της άσκησης μπορούσε να επιλυθεί από το </a:t>
            </a:r>
            <a:r>
              <a:rPr lang="en-US" sz="2400" dirty="0"/>
              <a:t>GPT3.5)</a:t>
            </a:r>
          </a:p>
          <a:p>
            <a:pPr lvl="2"/>
            <a:r>
              <a:rPr lang="el-GR" sz="2000" dirty="0"/>
              <a:t>Αποφασίστηκε να διεξαχθούν ως </a:t>
            </a:r>
            <a:r>
              <a:rPr lang="en-US" sz="2000" dirty="0"/>
              <a:t>Quizzes</a:t>
            </a:r>
            <a:r>
              <a:rPr lang="el-GR" sz="2000" dirty="0"/>
              <a:t>.</a:t>
            </a:r>
            <a:endParaRPr lang="en-US" sz="2000" dirty="0"/>
          </a:p>
          <a:p>
            <a:pPr lvl="1"/>
            <a:r>
              <a:rPr lang="el-GR" sz="2400" dirty="0"/>
              <a:t>Άσκηση με </a:t>
            </a:r>
            <a:r>
              <a:rPr lang="el-GR" sz="2400" b="1" dirty="0"/>
              <a:t>διαγράμματα </a:t>
            </a:r>
            <a:r>
              <a:rPr lang="en-US" sz="2400" b="1" dirty="0"/>
              <a:t>/</a:t>
            </a:r>
            <a:r>
              <a:rPr lang="el-GR" sz="2400" b="1" dirty="0"/>
              <a:t> </a:t>
            </a:r>
            <a:r>
              <a:rPr lang="el-GR" sz="2400" b="1" dirty="0" err="1"/>
              <a:t>μοντελοποίηση</a:t>
            </a:r>
            <a:r>
              <a:rPr lang="el-GR" sz="2400" dirty="0"/>
              <a:t> δεν είχε πρόβλημα</a:t>
            </a:r>
          </a:p>
          <a:p>
            <a:pPr lvl="1"/>
            <a:r>
              <a:rPr lang="el-GR" sz="2400" b="1" dirty="0"/>
              <a:t>Ομαδική (9 σελίδες εκφώνηση) </a:t>
            </a:r>
            <a:r>
              <a:rPr lang="el-GR" sz="2400" dirty="0"/>
              <a:t>δεν είχε πρόβλημα</a:t>
            </a:r>
          </a:p>
          <a:p>
            <a:pPr lvl="2"/>
            <a:r>
              <a:rPr lang="el-GR" sz="1800" dirty="0"/>
              <a:t>Αποφασίστηκε </a:t>
            </a:r>
            <a:r>
              <a:rPr lang="el-GR" sz="1800" b="1" dirty="0"/>
              <a:t>να ενισχυθεί </a:t>
            </a:r>
            <a:r>
              <a:rPr lang="el-GR" sz="1800" dirty="0"/>
              <a:t>η έκταση του έργου για να </a:t>
            </a:r>
            <a:r>
              <a:rPr lang="el-GR" sz="1800" b="1" dirty="0"/>
              <a:t>δοκιμαστεί</a:t>
            </a:r>
            <a:r>
              <a:rPr lang="el-GR" sz="1800" dirty="0"/>
              <a:t> εάν τα </a:t>
            </a:r>
            <a:r>
              <a:rPr lang="en-US" sz="1800" b="1" dirty="0"/>
              <a:t>LLMs </a:t>
            </a:r>
            <a:r>
              <a:rPr lang="el-GR" sz="1800" b="1" dirty="0"/>
              <a:t>μπορούν </a:t>
            </a:r>
            <a:r>
              <a:rPr lang="el-GR" sz="1800" dirty="0"/>
              <a:t>να βοηθήσουν την </a:t>
            </a:r>
            <a:r>
              <a:rPr lang="el-GR" sz="1800" b="1" dirty="0"/>
              <a:t>παραγωγικότητα</a:t>
            </a:r>
            <a:r>
              <a:rPr lang="el-GR" sz="1800" dirty="0"/>
              <a:t>.</a:t>
            </a:r>
            <a:endParaRPr lang="en-US" sz="1800" dirty="0"/>
          </a:p>
          <a:p>
            <a:pPr lvl="1"/>
            <a:endParaRPr lang="en-CY" sz="2000" dirty="0"/>
          </a:p>
        </p:txBody>
      </p:sp>
      <p:pic>
        <p:nvPicPr>
          <p:cNvPr id="7" name="Picture 6" descr="A document with text on it&#10;&#10;Description automatically generated">
            <a:extLst>
              <a:ext uri="{FF2B5EF4-FFF2-40B4-BE49-F238E27FC236}">
                <a16:creationId xmlns:a16="http://schemas.microsoft.com/office/drawing/2014/main" id="{90B4B362-9F4C-5CB6-889E-E1DB6ED4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625" y="2132856"/>
            <a:ext cx="946919" cy="1052708"/>
          </a:xfrm>
          <a:prstGeom prst="rect">
            <a:avLst/>
          </a:prstGeom>
        </p:spPr>
      </p:pic>
      <p:pic>
        <p:nvPicPr>
          <p:cNvPr id="8" name="Picture 7">
            <a:extLst>
              <a:ext uri="{FF2B5EF4-FFF2-40B4-BE49-F238E27FC236}">
                <a16:creationId xmlns:a16="http://schemas.microsoft.com/office/drawing/2014/main" id="{8E1AAACE-2AFA-69E8-82A3-358F2911CE7F}"/>
              </a:ext>
            </a:extLst>
          </p:cNvPr>
          <p:cNvPicPr>
            <a:picLocks noChangeAspect="1"/>
          </p:cNvPicPr>
          <p:nvPr/>
        </p:nvPicPr>
        <p:blipFill>
          <a:blip r:embed="rId3"/>
          <a:stretch>
            <a:fillRect/>
          </a:stretch>
        </p:blipFill>
        <p:spPr>
          <a:xfrm>
            <a:off x="7565781" y="2132856"/>
            <a:ext cx="1101386" cy="1109640"/>
          </a:xfrm>
          <a:prstGeom prst="rect">
            <a:avLst/>
          </a:prstGeom>
        </p:spPr>
      </p:pic>
      <p:pic>
        <p:nvPicPr>
          <p:cNvPr id="9" name="Picture 8">
            <a:extLst>
              <a:ext uri="{FF2B5EF4-FFF2-40B4-BE49-F238E27FC236}">
                <a16:creationId xmlns:a16="http://schemas.microsoft.com/office/drawing/2014/main" id="{B0BF213A-5BE0-C7DF-655E-576E6C67C95D}"/>
              </a:ext>
            </a:extLst>
          </p:cNvPr>
          <p:cNvPicPr>
            <a:picLocks noChangeAspect="1"/>
          </p:cNvPicPr>
          <p:nvPr/>
        </p:nvPicPr>
        <p:blipFill>
          <a:blip r:embed="rId4"/>
          <a:stretch>
            <a:fillRect/>
          </a:stretch>
        </p:blipFill>
        <p:spPr>
          <a:xfrm>
            <a:off x="6222969" y="2122605"/>
            <a:ext cx="1146594" cy="1162379"/>
          </a:xfrm>
          <a:prstGeom prst="rect">
            <a:avLst/>
          </a:prstGeom>
        </p:spPr>
      </p:pic>
      <p:pic>
        <p:nvPicPr>
          <p:cNvPr id="10" name="Picture 9">
            <a:extLst>
              <a:ext uri="{FF2B5EF4-FFF2-40B4-BE49-F238E27FC236}">
                <a16:creationId xmlns:a16="http://schemas.microsoft.com/office/drawing/2014/main" id="{6B07BA85-8850-C42E-5432-0FDC8DF97605}"/>
              </a:ext>
            </a:extLst>
          </p:cNvPr>
          <p:cNvPicPr>
            <a:picLocks noChangeAspect="1"/>
          </p:cNvPicPr>
          <p:nvPr/>
        </p:nvPicPr>
        <p:blipFill>
          <a:blip r:embed="rId5"/>
          <a:stretch>
            <a:fillRect/>
          </a:stretch>
        </p:blipFill>
        <p:spPr>
          <a:xfrm>
            <a:off x="5007639" y="2132856"/>
            <a:ext cx="1023074" cy="1107428"/>
          </a:xfrm>
          <a:prstGeom prst="rect">
            <a:avLst/>
          </a:prstGeom>
        </p:spPr>
      </p:pic>
    </p:spTree>
    <p:extLst>
      <p:ext uri="{BB962C8B-B14F-4D97-AF65-F5344CB8AC3E}">
        <p14:creationId xmlns:p14="http://schemas.microsoft.com/office/powerpoint/2010/main" val="347769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766A-94B5-FD2C-F928-18E185D09443}"/>
              </a:ext>
            </a:extLst>
          </p:cNvPr>
          <p:cNvSpPr>
            <a:spLocks noGrp="1"/>
          </p:cNvSpPr>
          <p:nvPr>
            <p:ph type="title"/>
          </p:nvPr>
        </p:nvSpPr>
        <p:spPr/>
        <p:txBody>
          <a:bodyPr/>
          <a:lstStyle/>
          <a:p>
            <a:r>
              <a:rPr lang="el-GR" sz="3600" dirty="0"/>
              <a:t>Σχόλια Φοιτητών/</a:t>
            </a:r>
            <a:r>
              <a:rPr lang="el-GR" sz="3600" dirty="0" err="1"/>
              <a:t>τριων</a:t>
            </a:r>
            <a:endParaRPr lang="en-CY" sz="3600" dirty="0"/>
          </a:p>
        </p:txBody>
      </p:sp>
      <p:sp>
        <p:nvSpPr>
          <p:cNvPr id="3" name="Content Placeholder 2">
            <a:extLst>
              <a:ext uri="{FF2B5EF4-FFF2-40B4-BE49-F238E27FC236}">
                <a16:creationId xmlns:a16="http://schemas.microsoft.com/office/drawing/2014/main" id="{0771BCD7-2FDF-01CF-024B-4C13DD708912}"/>
              </a:ext>
            </a:extLst>
          </p:cNvPr>
          <p:cNvSpPr>
            <a:spLocks noGrp="1"/>
          </p:cNvSpPr>
          <p:nvPr>
            <p:ph idx="1"/>
          </p:nvPr>
        </p:nvSpPr>
        <p:spPr>
          <a:xfrm>
            <a:off x="457200" y="1124744"/>
            <a:ext cx="8229600" cy="5328592"/>
          </a:xfrm>
        </p:spPr>
        <p:txBody>
          <a:bodyPr/>
          <a:lstStyle/>
          <a:p>
            <a:r>
              <a:rPr lang="el-GR" sz="2400" i="1" dirty="0"/>
              <a:t>«Χρησιμοποίησα το </a:t>
            </a:r>
            <a:r>
              <a:rPr lang="en-US" sz="2400" i="1" dirty="0"/>
              <a:t>GP</a:t>
            </a:r>
            <a:r>
              <a:rPr lang="el-GR" sz="2400" i="1" dirty="0"/>
              <a:t>Τ3.5 για γενικές ερωτήσεις/απαντήσεις» </a:t>
            </a:r>
            <a:r>
              <a:rPr lang="el-GR" sz="2400" dirty="0"/>
              <a:t>=&gt;</a:t>
            </a:r>
            <a:r>
              <a:rPr lang="en-US" sz="2400" dirty="0"/>
              <a:t> </a:t>
            </a:r>
            <a:r>
              <a:rPr lang="en-US" sz="2400" b="1" dirty="0">
                <a:solidFill>
                  <a:srgbClr val="FF0000"/>
                </a:solidFill>
              </a:rPr>
              <a:t>personal assistant</a:t>
            </a:r>
            <a:endParaRPr lang="el-GR" sz="2400" b="1" dirty="0">
              <a:solidFill>
                <a:srgbClr val="FF0000"/>
              </a:solidFill>
            </a:endParaRPr>
          </a:p>
          <a:p>
            <a:r>
              <a:rPr lang="el-GR" sz="2400" i="1" dirty="0"/>
              <a:t>«Δεν μπορούσα να περιμένω </a:t>
            </a:r>
            <a:r>
              <a:rPr lang="en-US" sz="2400" b="1" i="1" dirty="0"/>
              <a:t>down-time</a:t>
            </a:r>
            <a:r>
              <a:rPr lang="en-US" sz="2400" i="1" dirty="0"/>
              <a:t> </a:t>
            </a:r>
            <a:r>
              <a:rPr lang="el-GR" sz="2400" i="1" dirty="0"/>
              <a:t>του δωρεάν </a:t>
            </a:r>
            <a:r>
              <a:rPr lang="en-US" sz="2400" i="1" dirty="0"/>
              <a:t> GPT</a:t>
            </a:r>
            <a:r>
              <a:rPr lang="el-GR" sz="2400" i="1" dirty="0"/>
              <a:t>»</a:t>
            </a:r>
            <a:r>
              <a:rPr lang="en-US" sz="2400" i="1" dirty="0"/>
              <a:t> </a:t>
            </a:r>
            <a:r>
              <a:rPr lang="en-US" sz="2400" b="1" dirty="0"/>
              <a:t>=&gt; </a:t>
            </a:r>
            <a:r>
              <a:rPr lang="el-GR" sz="2400" b="1" dirty="0">
                <a:solidFill>
                  <a:srgbClr val="FF0000"/>
                </a:solidFill>
              </a:rPr>
              <a:t>Αγόρασα τη συνδρομή </a:t>
            </a:r>
            <a:r>
              <a:rPr lang="en-US" sz="2400" b="1" dirty="0">
                <a:solidFill>
                  <a:srgbClr val="FF0000"/>
                </a:solidFill>
              </a:rPr>
              <a:t>GPT4</a:t>
            </a:r>
            <a:endParaRPr lang="el-GR" sz="2400" b="1" dirty="0">
              <a:solidFill>
                <a:srgbClr val="FF0000"/>
              </a:solidFill>
            </a:endParaRPr>
          </a:p>
          <a:p>
            <a:r>
              <a:rPr lang="el-GR" sz="2400" i="1" dirty="0"/>
              <a:t>«Τα εργαλεία δεν με βοήθησαν διότι έβγαζαν λάθος απαντήσεις»</a:t>
            </a:r>
            <a:r>
              <a:rPr lang="el-GR" sz="2400" dirty="0"/>
              <a:t> =&gt; </a:t>
            </a:r>
            <a:r>
              <a:rPr lang="en-US" sz="2400" b="1" dirty="0">
                <a:solidFill>
                  <a:srgbClr val="FF0000"/>
                </a:solidFill>
              </a:rPr>
              <a:t>prompt engineering</a:t>
            </a:r>
            <a:endParaRPr lang="el-GR" sz="2400" b="1" dirty="0">
              <a:solidFill>
                <a:srgbClr val="FF0000"/>
              </a:solidFill>
            </a:endParaRPr>
          </a:p>
          <a:p>
            <a:r>
              <a:rPr lang="el-GR" sz="2400" i="1" dirty="0"/>
              <a:t>«Δεν δοκίμασα </a:t>
            </a:r>
            <a:r>
              <a:rPr lang="el-GR" sz="2400" b="1" i="1" dirty="0"/>
              <a:t>καν στις εκφωνήσεις</a:t>
            </a:r>
            <a:r>
              <a:rPr lang="el-GR" sz="2400" i="1" dirty="0"/>
              <a:t> του </a:t>
            </a:r>
            <a:r>
              <a:rPr lang="el-GR" sz="2400" i="1" dirty="0" err="1"/>
              <a:t>μαθ</a:t>
            </a:r>
            <a:r>
              <a:rPr lang="en-US" sz="2400" i="1" dirty="0" err="1"/>
              <a:t>ή</a:t>
            </a:r>
            <a:r>
              <a:rPr lang="el-GR" sz="2400" i="1" dirty="0" err="1"/>
              <a:t>ματος</a:t>
            </a:r>
            <a:r>
              <a:rPr lang="el-GR" sz="2400" i="1" dirty="0"/>
              <a:t>, εφόσον </a:t>
            </a:r>
            <a:r>
              <a:rPr lang="el-GR" sz="2400" b="1" i="1" dirty="0"/>
              <a:t>εκτίμησα από την εκφώνηση </a:t>
            </a:r>
            <a:r>
              <a:rPr lang="el-GR" sz="2400" i="1" dirty="0"/>
              <a:t>ότι </a:t>
            </a:r>
            <a:r>
              <a:rPr lang="el-GR" sz="2400" b="1" i="1" dirty="0"/>
              <a:t>δεν θα με βοηθήσει»</a:t>
            </a:r>
          </a:p>
          <a:p>
            <a:pPr lvl="1"/>
            <a:r>
              <a:rPr lang="el-GR" sz="2000" dirty="0"/>
              <a:t>Η </a:t>
            </a:r>
            <a:r>
              <a:rPr lang="el-GR" sz="2000" b="1" dirty="0"/>
              <a:t>σημασία</a:t>
            </a:r>
            <a:r>
              <a:rPr lang="el-GR" sz="2000" dirty="0"/>
              <a:t> των </a:t>
            </a:r>
            <a:r>
              <a:rPr lang="el-GR" sz="2000" b="1" dirty="0"/>
              <a:t>πρότυπων/μοναδικών ασκήσεων</a:t>
            </a:r>
            <a:r>
              <a:rPr lang="el-GR" sz="2000" dirty="0"/>
              <a:t> (έναντι </a:t>
            </a:r>
            <a:r>
              <a:rPr lang="el-GR" sz="2000" b="1" dirty="0"/>
              <a:t>ασκήσεων</a:t>
            </a:r>
            <a:r>
              <a:rPr lang="el-GR" sz="2000" dirty="0"/>
              <a:t> από </a:t>
            </a:r>
            <a:r>
              <a:rPr lang="el-GR" sz="2000" b="1" dirty="0"/>
              <a:t>βιβλία</a:t>
            </a:r>
            <a:r>
              <a:rPr lang="el-GR" sz="2000" dirty="0"/>
              <a:t> ή άλλα Πανεπιστήμια)</a:t>
            </a:r>
          </a:p>
          <a:p>
            <a:r>
              <a:rPr lang="el-GR" sz="2400" b="1" dirty="0"/>
              <a:t>Πιο αναλυτικό ερωτηματολόγιο θα υπάρξει με το τέλος του εξαμήνου.</a:t>
            </a:r>
          </a:p>
        </p:txBody>
      </p:sp>
    </p:spTree>
    <p:extLst>
      <p:ext uri="{BB962C8B-B14F-4D97-AF65-F5344CB8AC3E}">
        <p14:creationId xmlns:p14="http://schemas.microsoft.com/office/powerpoint/2010/main" val="188750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F53F-45D8-E714-A1F7-3886DF37A31E}"/>
              </a:ext>
            </a:extLst>
          </p:cNvPr>
          <p:cNvSpPr>
            <a:spLocks noGrp="1"/>
          </p:cNvSpPr>
          <p:nvPr>
            <p:ph type="title"/>
          </p:nvPr>
        </p:nvSpPr>
        <p:spPr/>
        <p:txBody>
          <a:bodyPr/>
          <a:lstStyle/>
          <a:p>
            <a:r>
              <a:rPr lang="el-GR" sz="4000" dirty="0"/>
              <a:t>Αξιοποίηση </a:t>
            </a:r>
            <a:r>
              <a:rPr lang="en-US" sz="4000" dirty="0"/>
              <a:t>LLMs </a:t>
            </a:r>
            <a:r>
              <a:rPr lang="el-GR" sz="4000" dirty="0"/>
              <a:t>σε Λογισμικό</a:t>
            </a:r>
            <a:endParaRPr lang="en-CY" sz="4000" dirty="0"/>
          </a:p>
        </p:txBody>
      </p:sp>
      <p:sp>
        <p:nvSpPr>
          <p:cNvPr id="3" name="Content Placeholder 2">
            <a:extLst>
              <a:ext uri="{FF2B5EF4-FFF2-40B4-BE49-F238E27FC236}">
                <a16:creationId xmlns:a16="http://schemas.microsoft.com/office/drawing/2014/main" id="{EAB57B8C-AD9A-08F0-C83D-116C3F1F7B2F}"/>
              </a:ext>
            </a:extLst>
          </p:cNvPr>
          <p:cNvSpPr>
            <a:spLocks noGrp="1"/>
          </p:cNvSpPr>
          <p:nvPr>
            <p:ph idx="1"/>
          </p:nvPr>
        </p:nvSpPr>
        <p:spPr>
          <a:xfrm>
            <a:off x="439201" y="1013379"/>
            <a:ext cx="8229600" cy="5073650"/>
          </a:xfrm>
        </p:spPr>
        <p:txBody>
          <a:bodyPr/>
          <a:lstStyle/>
          <a:p>
            <a:r>
              <a:rPr lang="el-GR" sz="2400" dirty="0"/>
              <a:t>Δόθηκε </a:t>
            </a:r>
            <a:r>
              <a:rPr lang="el-GR" sz="2400" b="1" dirty="0"/>
              <a:t>εργασία</a:t>
            </a:r>
            <a:r>
              <a:rPr lang="el-GR" sz="2400" dirty="0"/>
              <a:t> στο μάθημα προγραμματισμού συστημάτων όπου οι φοιτητές/τριες </a:t>
            </a:r>
            <a:r>
              <a:rPr lang="el-GR" sz="2400" b="1" dirty="0"/>
              <a:t>έπρεπε να εντάξουν τα </a:t>
            </a:r>
            <a:r>
              <a:rPr lang="en-US" sz="2400" b="1" dirty="0"/>
              <a:t>LLMs </a:t>
            </a:r>
            <a:r>
              <a:rPr lang="el-GR" sz="2400" b="1" dirty="0"/>
              <a:t>στη εργασία τους (μ</a:t>
            </a:r>
            <a:r>
              <a:rPr lang="en-US" sz="2400" b="1" dirty="0" err="1"/>
              <a:t>έ</a:t>
            </a:r>
            <a:r>
              <a:rPr lang="el-GR" sz="2400" b="1" dirty="0" err="1"/>
              <a:t>σω</a:t>
            </a:r>
            <a:r>
              <a:rPr lang="el-GR" sz="2400" b="1" dirty="0"/>
              <a:t> </a:t>
            </a:r>
            <a:r>
              <a:rPr lang="en-US" sz="2400" b="1" dirty="0"/>
              <a:t>API)</a:t>
            </a:r>
            <a:r>
              <a:rPr lang="el-GR" sz="2400" b="1" dirty="0"/>
              <a:t>.</a:t>
            </a:r>
          </a:p>
          <a:p>
            <a:pPr lvl="1"/>
            <a:r>
              <a:rPr lang="el-GR" sz="2000" dirty="0"/>
              <a:t>Η άσκηση αφορούσε τη δημιουργία ενός </a:t>
            </a:r>
            <a:r>
              <a:rPr lang="en-US" sz="2000" dirty="0"/>
              <a:t>shell (</a:t>
            </a:r>
            <a:r>
              <a:rPr lang="el-GR" sz="2000" dirty="0"/>
              <a:t>κελύφους) – με έννοιες που </a:t>
            </a:r>
            <a:r>
              <a:rPr lang="el-GR" sz="2000" b="1" dirty="0"/>
              <a:t>διδάσκονται στο μάθημα </a:t>
            </a:r>
            <a:r>
              <a:rPr lang="el-GR" sz="2000" dirty="0"/>
              <a:t>αλλά που δουλεύει με </a:t>
            </a:r>
            <a:r>
              <a:rPr lang="el-GR" sz="2000" b="1" dirty="0"/>
              <a:t>φυσική γλώσσα </a:t>
            </a:r>
            <a:r>
              <a:rPr lang="el-GR" sz="2000" dirty="0"/>
              <a:t>(αντί </a:t>
            </a:r>
            <a:r>
              <a:rPr lang="el-GR" sz="2000" b="1" dirty="0"/>
              <a:t>προγραμματιστικές εντολές</a:t>
            </a:r>
            <a:r>
              <a:rPr lang="el-GR" sz="2000" dirty="0"/>
              <a:t>).</a:t>
            </a:r>
          </a:p>
          <a:p>
            <a:pPr marL="0" indent="0">
              <a:buNone/>
            </a:pPr>
            <a:endParaRPr lang="el-GR" sz="2000" dirty="0"/>
          </a:p>
        </p:txBody>
      </p:sp>
      <p:pic>
        <p:nvPicPr>
          <p:cNvPr id="6" name="Picture 5">
            <a:extLst>
              <a:ext uri="{FF2B5EF4-FFF2-40B4-BE49-F238E27FC236}">
                <a16:creationId xmlns:a16="http://schemas.microsoft.com/office/drawing/2014/main" id="{1E03431C-7F67-D966-AC9E-7FA6162E0E21}"/>
              </a:ext>
            </a:extLst>
          </p:cNvPr>
          <p:cNvPicPr>
            <a:picLocks noChangeAspect="1"/>
          </p:cNvPicPr>
          <p:nvPr/>
        </p:nvPicPr>
        <p:blipFill>
          <a:blip r:embed="rId2"/>
          <a:stretch>
            <a:fillRect/>
          </a:stretch>
        </p:blipFill>
        <p:spPr>
          <a:xfrm>
            <a:off x="5018695" y="4334552"/>
            <a:ext cx="3240360" cy="1857806"/>
          </a:xfrm>
          <a:prstGeom prst="rect">
            <a:avLst/>
          </a:prstGeom>
        </p:spPr>
      </p:pic>
      <p:sp>
        <p:nvSpPr>
          <p:cNvPr id="8" name="TextBox 7">
            <a:extLst>
              <a:ext uri="{FF2B5EF4-FFF2-40B4-BE49-F238E27FC236}">
                <a16:creationId xmlns:a16="http://schemas.microsoft.com/office/drawing/2014/main" id="{0A46CAFB-043A-0187-5EB3-16423BB80028}"/>
              </a:ext>
            </a:extLst>
          </p:cNvPr>
          <p:cNvSpPr txBox="1"/>
          <p:nvPr/>
        </p:nvSpPr>
        <p:spPr>
          <a:xfrm>
            <a:off x="439201" y="4960091"/>
            <a:ext cx="4579494" cy="1631216"/>
          </a:xfrm>
          <a:prstGeom prst="rect">
            <a:avLst/>
          </a:prstGeom>
          <a:noFill/>
        </p:spPr>
        <p:txBody>
          <a:bodyPr wrap="square">
            <a:spAutoFit/>
          </a:bodyPr>
          <a:lstStyle/>
          <a:p>
            <a:r>
              <a:rPr lang="el-GR" sz="2000" dirty="0"/>
              <a:t>Συμπέρασμα</a:t>
            </a:r>
            <a:r>
              <a:rPr lang="en-US" sz="2000" dirty="0"/>
              <a:t>:</a:t>
            </a:r>
            <a:endParaRPr lang="el-GR" sz="2000" b="0" dirty="0"/>
          </a:p>
          <a:p>
            <a:r>
              <a:rPr lang="el-GR" sz="2000" dirty="0">
                <a:solidFill>
                  <a:srgbClr val="FF0000"/>
                </a:solidFill>
              </a:rPr>
              <a:t>Άρεσε σαν ιδέα άσκησης </a:t>
            </a:r>
            <a:r>
              <a:rPr lang="el-GR" sz="2000" b="0" dirty="0"/>
              <a:t>εφόσον τους επέτρεψε να </a:t>
            </a:r>
            <a:r>
              <a:rPr lang="el-GR" sz="2000" dirty="0"/>
              <a:t>αντιληφθούν</a:t>
            </a:r>
            <a:r>
              <a:rPr lang="el-GR" sz="2000" b="0" dirty="0"/>
              <a:t> πως μπορούν να </a:t>
            </a:r>
            <a:r>
              <a:rPr lang="el-GR" sz="2000" dirty="0"/>
              <a:t>εντάξουν τα </a:t>
            </a:r>
            <a:r>
              <a:rPr lang="en-US" sz="2000" dirty="0"/>
              <a:t>LLMs </a:t>
            </a:r>
            <a:r>
              <a:rPr lang="el-GR" sz="2000" b="0" dirty="0"/>
              <a:t>στα </a:t>
            </a:r>
            <a:r>
              <a:rPr lang="el-GR" sz="2000" dirty="0"/>
              <a:t>λογισμικά</a:t>
            </a:r>
            <a:r>
              <a:rPr lang="el-GR" sz="2000" b="0" dirty="0"/>
              <a:t> που αναπτύσσουν.</a:t>
            </a:r>
            <a:endParaRPr lang="el-GR" sz="2000" dirty="0"/>
          </a:p>
        </p:txBody>
      </p:sp>
      <p:pic>
        <p:nvPicPr>
          <p:cNvPr id="4" name="Picture 3">
            <a:extLst>
              <a:ext uri="{FF2B5EF4-FFF2-40B4-BE49-F238E27FC236}">
                <a16:creationId xmlns:a16="http://schemas.microsoft.com/office/drawing/2014/main" id="{45AE1273-C110-DE63-8144-C696EDFB8C95}"/>
              </a:ext>
            </a:extLst>
          </p:cNvPr>
          <p:cNvPicPr>
            <a:picLocks noChangeAspect="1"/>
          </p:cNvPicPr>
          <p:nvPr/>
        </p:nvPicPr>
        <p:blipFill>
          <a:blip r:embed="rId3"/>
          <a:stretch>
            <a:fillRect/>
          </a:stretch>
        </p:blipFill>
        <p:spPr>
          <a:xfrm>
            <a:off x="1008079" y="3145536"/>
            <a:ext cx="3441738" cy="1814555"/>
          </a:xfrm>
          <a:prstGeom prst="rect">
            <a:avLst/>
          </a:prstGeom>
        </p:spPr>
      </p:pic>
    </p:spTree>
    <p:extLst>
      <p:ext uri="{BB962C8B-B14F-4D97-AF65-F5344CB8AC3E}">
        <p14:creationId xmlns:p14="http://schemas.microsoft.com/office/powerpoint/2010/main" val="89076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5845-6923-60D4-A888-BC48C36E0030}"/>
              </a:ext>
            </a:extLst>
          </p:cNvPr>
          <p:cNvSpPr>
            <a:spLocks noGrp="1"/>
          </p:cNvSpPr>
          <p:nvPr>
            <p:ph type="title"/>
          </p:nvPr>
        </p:nvSpPr>
        <p:spPr/>
        <p:txBody>
          <a:bodyPr/>
          <a:lstStyle/>
          <a:p>
            <a:r>
              <a:rPr lang="el-GR" dirty="0"/>
              <a:t>Ανάπτυξη Κριτικής Σκέψης</a:t>
            </a:r>
            <a:endParaRPr lang="en-CY" dirty="0"/>
          </a:p>
        </p:txBody>
      </p:sp>
      <p:sp>
        <p:nvSpPr>
          <p:cNvPr id="3" name="Content Placeholder 2">
            <a:extLst>
              <a:ext uri="{FF2B5EF4-FFF2-40B4-BE49-F238E27FC236}">
                <a16:creationId xmlns:a16="http://schemas.microsoft.com/office/drawing/2014/main" id="{A4E70FA1-9EF7-9474-5E53-53E087CB4B8D}"/>
              </a:ext>
            </a:extLst>
          </p:cNvPr>
          <p:cNvSpPr>
            <a:spLocks noGrp="1"/>
          </p:cNvSpPr>
          <p:nvPr>
            <p:ph idx="1"/>
          </p:nvPr>
        </p:nvSpPr>
        <p:spPr>
          <a:xfrm>
            <a:off x="435783" y="915046"/>
            <a:ext cx="8229600" cy="5073650"/>
          </a:xfrm>
        </p:spPr>
        <p:txBody>
          <a:bodyPr/>
          <a:lstStyle/>
          <a:p>
            <a:r>
              <a:rPr lang="el-GR" dirty="0"/>
              <a:t>Σε </a:t>
            </a:r>
            <a:r>
              <a:rPr lang="en-US" dirty="0"/>
              <a:t>Quiz </a:t>
            </a:r>
            <a:r>
              <a:rPr lang="el-GR" dirty="0"/>
              <a:t>μας πήραμε </a:t>
            </a:r>
            <a:r>
              <a:rPr lang="el-GR" b="1" dirty="0"/>
              <a:t>λανθασμένες</a:t>
            </a:r>
            <a:r>
              <a:rPr lang="el-GR" dirty="0"/>
              <a:t> </a:t>
            </a:r>
            <a:r>
              <a:rPr lang="el-GR" b="1" dirty="0"/>
              <a:t>απαντήσεις</a:t>
            </a:r>
            <a:r>
              <a:rPr lang="el-GR" dirty="0"/>
              <a:t> του </a:t>
            </a:r>
            <a:r>
              <a:rPr lang="en-US" dirty="0"/>
              <a:t>ChatGPT3.5 </a:t>
            </a:r>
            <a:r>
              <a:rPr lang="el-GR" dirty="0"/>
              <a:t>και ζητήσαμε από φοιτητές/τριες να </a:t>
            </a:r>
            <a:r>
              <a:rPr lang="el-GR" b="1" dirty="0"/>
              <a:t>προβούν σε διορθώσεις. </a:t>
            </a:r>
            <a:endParaRPr lang="en-CY" b="1" dirty="0"/>
          </a:p>
        </p:txBody>
      </p:sp>
      <p:sp>
        <p:nvSpPr>
          <p:cNvPr id="5" name="TextBox 4">
            <a:extLst>
              <a:ext uri="{FF2B5EF4-FFF2-40B4-BE49-F238E27FC236}">
                <a16:creationId xmlns:a16="http://schemas.microsoft.com/office/drawing/2014/main" id="{A26251F5-C599-D792-8705-D984B148C176}"/>
              </a:ext>
            </a:extLst>
          </p:cNvPr>
          <p:cNvSpPr txBox="1"/>
          <p:nvPr/>
        </p:nvSpPr>
        <p:spPr>
          <a:xfrm>
            <a:off x="712742" y="2875532"/>
            <a:ext cx="7931224" cy="2627386"/>
          </a:xfrm>
          <a:prstGeom prst="rect">
            <a:avLst/>
          </a:prstGeom>
          <a:noFill/>
          <a:ln>
            <a:solidFill>
              <a:schemeClr val="tx1"/>
            </a:solidFill>
          </a:ln>
        </p:spPr>
        <p:txBody>
          <a:bodyPr wrap="square">
            <a:spAutoFit/>
          </a:bodyPr>
          <a:lstStyle/>
          <a:p>
            <a:pPr lvl="0" algn="just">
              <a:lnSpc>
                <a:spcPct val="115000"/>
              </a:lnSpc>
              <a:spcAft>
                <a:spcPts val="1000"/>
              </a:spcAft>
              <a:tabLst>
                <a:tab pos="6645910" algn="l"/>
              </a:tabLst>
            </a:pPr>
            <a:r>
              <a:rPr lang="el-GR" sz="1600" b="0" spc="-20" dirty="0">
                <a:solidFill>
                  <a:schemeClr val="bg2"/>
                </a:solidFill>
                <a:effectLst/>
                <a:latin typeface="Calibri" panose="020F0502020204030204" pitchFamily="34" charset="0"/>
                <a:ea typeface="Times New Roman" panose="02020603050405020304" pitchFamily="18" charset="0"/>
                <a:cs typeface="Times New Roman" panose="02020603050405020304" pitchFamily="18" charset="0"/>
              </a:rPr>
              <a:t>Για την ερώτηση «βρες τους εκδοτικούς οίκους των οποίων κάποιο/α βιβλίο/α έχουν δανειστεί (όχι απαραίτητα το ίδιο βιβλίο) μέσω δυο διαφορετικών βιβλιοθηκών» </a:t>
            </a:r>
            <a:r>
              <a:rPr lang="el-GR" sz="2000" spc="-2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σχολιάστε ως προς την ορθότητα (και διορθώστε αν χρειάζεται) την ακόλουθη έκφραση.</a:t>
            </a:r>
            <a:endParaRPr lang="en-CY"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6645910" algn="l"/>
              </a:tabLst>
            </a:pPr>
            <a:r>
              <a:rPr lang="el-GR" sz="200" b="0" dirty="0">
                <a:solidFill>
                  <a:schemeClr val="bg2"/>
                </a:solidFill>
                <a:effectLst/>
                <a:latin typeface="Times New Roman" panose="02020603050405020304" pitchFamily="18" charset="0"/>
                <a:ea typeface="Times New Roman" panose="02020603050405020304" pitchFamily="18" charset="0"/>
              </a:rPr>
              <a:t> </a:t>
            </a:r>
            <a:endParaRPr lang="en-CY" sz="1800" b="0" dirty="0">
              <a:solidFill>
                <a:schemeClr val="bg2"/>
              </a:solidFill>
              <a:effectLst/>
              <a:latin typeface="Times New Roman" panose="02020603050405020304" pitchFamily="18" charset="0"/>
              <a:ea typeface="Times New Roman" panose="02020603050405020304" pitchFamily="18" charset="0"/>
            </a:endParaRPr>
          </a:p>
          <a:p>
            <a:pPr algn="just">
              <a:tabLst>
                <a:tab pos="990600" algn="l"/>
                <a:tab pos="6645910" algn="l"/>
              </a:tabLst>
            </a:pPr>
            <a:r>
              <a:rPr lang="en-US" sz="1800" b="0" dirty="0">
                <a:solidFill>
                  <a:schemeClr val="bg2"/>
                </a:solidFill>
                <a:effectLst/>
                <a:latin typeface="Times New Roman" panose="02020603050405020304" pitchFamily="18" charset="0"/>
                <a:ea typeface="Times New Roman" panose="02020603050405020304" pitchFamily="18" charset="0"/>
              </a:rPr>
              <a:t>SELECT	</a:t>
            </a:r>
            <a:r>
              <a:rPr lang="en-US" sz="1800" b="0" dirty="0" err="1">
                <a:solidFill>
                  <a:schemeClr val="bg2"/>
                </a:solidFill>
                <a:effectLst/>
                <a:latin typeface="Times New Roman" panose="02020603050405020304" pitchFamily="18" charset="0"/>
                <a:ea typeface="Times New Roman" panose="02020603050405020304" pitchFamily="18" charset="0"/>
              </a:rPr>
              <a:t>P.PubName</a:t>
            </a:r>
            <a:r>
              <a:rPr lang="en-US" sz="1800" b="0" dirty="0">
                <a:solidFill>
                  <a:schemeClr val="bg2"/>
                </a:solidFill>
                <a:effectLst/>
                <a:latin typeface="Times New Roman" panose="02020603050405020304" pitchFamily="18" charset="0"/>
                <a:ea typeface="Times New Roman" panose="02020603050405020304" pitchFamily="18" charset="0"/>
              </a:rPr>
              <a:t>, COUNT(</a:t>
            </a:r>
            <a:r>
              <a:rPr lang="en-US" sz="1800" b="0" dirty="0" err="1">
                <a:solidFill>
                  <a:schemeClr val="bg2"/>
                </a:solidFill>
                <a:effectLst/>
                <a:latin typeface="Times New Roman" panose="02020603050405020304" pitchFamily="18" charset="0"/>
                <a:ea typeface="Times New Roman" panose="02020603050405020304" pitchFamily="18" charset="0"/>
              </a:rPr>
              <a:t>R.LibraryID</a:t>
            </a:r>
            <a:r>
              <a:rPr lang="en-US" sz="1800" b="0" dirty="0">
                <a:solidFill>
                  <a:schemeClr val="bg2"/>
                </a:solidFill>
                <a:effectLst/>
                <a:latin typeface="Times New Roman" panose="02020603050405020304" pitchFamily="18" charset="0"/>
                <a:ea typeface="Times New Roman" panose="02020603050405020304" pitchFamily="18" charset="0"/>
              </a:rPr>
              <a:t>) as </a:t>
            </a:r>
            <a:r>
              <a:rPr lang="en-US" sz="1800" b="0" dirty="0" err="1">
                <a:solidFill>
                  <a:schemeClr val="bg2"/>
                </a:solidFill>
                <a:effectLst/>
                <a:latin typeface="Times New Roman" panose="02020603050405020304" pitchFamily="18" charset="0"/>
                <a:ea typeface="Times New Roman" panose="02020603050405020304" pitchFamily="18" charset="0"/>
              </a:rPr>
              <a:t>LibraryCount</a:t>
            </a:r>
            <a:r>
              <a:rPr lang="en-US" sz="1800" b="0" dirty="0">
                <a:solidFill>
                  <a:schemeClr val="bg2"/>
                </a:solidFill>
                <a:effectLst/>
                <a:latin typeface="Times New Roman" panose="02020603050405020304" pitchFamily="18" charset="0"/>
                <a:ea typeface="Times New Roman" panose="02020603050405020304" pitchFamily="18" charset="0"/>
              </a:rPr>
              <a:t> </a:t>
            </a:r>
            <a:endParaRPr lang="en-CY" sz="1800" b="0" dirty="0">
              <a:solidFill>
                <a:schemeClr val="bg2"/>
              </a:solidFill>
              <a:effectLst/>
              <a:latin typeface="Times New Roman" panose="02020603050405020304" pitchFamily="18" charset="0"/>
              <a:ea typeface="Times New Roman" panose="02020603050405020304" pitchFamily="18" charset="0"/>
            </a:endParaRPr>
          </a:p>
          <a:p>
            <a:pPr algn="just">
              <a:tabLst>
                <a:tab pos="990600" algn="l"/>
                <a:tab pos="6645910" algn="l"/>
              </a:tabLst>
            </a:pPr>
            <a:r>
              <a:rPr lang="en-US" sz="1800" b="0" dirty="0">
                <a:solidFill>
                  <a:schemeClr val="bg2"/>
                </a:solidFill>
                <a:effectLst/>
                <a:latin typeface="Times New Roman" panose="02020603050405020304" pitchFamily="18" charset="0"/>
                <a:ea typeface="Times New Roman" panose="02020603050405020304" pitchFamily="18" charset="0"/>
              </a:rPr>
              <a:t>FROM	(PUBLISHER P JOIN BOOK B ON </a:t>
            </a:r>
            <a:r>
              <a:rPr lang="en-US" sz="1800" b="0" dirty="0" err="1">
                <a:solidFill>
                  <a:schemeClr val="bg2"/>
                </a:solidFill>
                <a:effectLst/>
                <a:latin typeface="Times New Roman" panose="02020603050405020304" pitchFamily="18" charset="0"/>
                <a:ea typeface="Times New Roman" panose="02020603050405020304" pitchFamily="18" charset="0"/>
              </a:rPr>
              <a:t>P.PubName</a:t>
            </a:r>
            <a:r>
              <a:rPr lang="en-US" sz="1800" b="0" dirty="0">
                <a:solidFill>
                  <a:schemeClr val="bg2"/>
                </a:solidFill>
                <a:effectLst/>
                <a:latin typeface="Times New Roman" panose="02020603050405020304" pitchFamily="18" charset="0"/>
                <a:ea typeface="Times New Roman" panose="02020603050405020304" pitchFamily="18" charset="0"/>
              </a:rPr>
              <a:t> = </a:t>
            </a:r>
            <a:r>
              <a:rPr lang="en-US" sz="1800" b="0" dirty="0" err="1">
                <a:solidFill>
                  <a:schemeClr val="bg2"/>
                </a:solidFill>
                <a:effectLst/>
                <a:latin typeface="Times New Roman" panose="02020603050405020304" pitchFamily="18" charset="0"/>
                <a:ea typeface="Times New Roman" panose="02020603050405020304" pitchFamily="18" charset="0"/>
              </a:rPr>
              <a:t>B.PubName</a:t>
            </a:r>
            <a:r>
              <a:rPr lang="en-US" sz="1800" b="0" dirty="0">
                <a:solidFill>
                  <a:schemeClr val="bg2"/>
                </a:solidFill>
                <a:effectLst/>
                <a:latin typeface="Times New Roman" panose="02020603050405020304" pitchFamily="18" charset="0"/>
                <a:ea typeface="Times New Roman" panose="02020603050405020304" pitchFamily="18" charset="0"/>
              </a:rPr>
              <a:t>)</a:t>
            </a:r>
            <a:endParaRPr lang="en-CY" sz="1800" b="0" dirty="0">
              <a:solidFill>
                <a:schemeClr val="bg2"/>
              </a:solidFill>
              <a:effectLst/>
              <a:latin typeface="Times New Roman" panose="02020603050405020304" pitchFamily="18" charset="0"/>
              <a:ea typeface="Times New Roman" panose="02020603050405020304" pitchFamily="18" charset="0"/>
            </a:endParaRPr>
          </a:p>
          <a:p>
            <a:pPr algn="just">
              <a:tabLst>
                <a:tab pos="990600" algn="l"/>
                <a:tab pos="1620520" algn="l"/>
                <a:tab pos="6645910" algn="l"/>
              </a:tabLst>
            </a:pPr>
            <a:r>
              <a:rPr lang="en-US" sz="1800" b="0" dirty="0">
                <a:solidFill>
                  <a:schemeClr val="bg2"/>
                </a:solidFill>
                <a:effectLst/>
                <a:latin typeface="Times New Roman" panose="02020603050405020304" pitchFamily="18" charset="0"/>
                <a:ea typeface="Times New Roman" panose="02020603050405020304" pitchFamily="18" charset="0"/>
              </a:rPr>
              <a:t>		JOIN RENTAL R ON </a:t>
            </a:r>
            <a:r>
              <a:rPr lang="en-US" sz="1800" b="0" dirty="0" err="1">
                <a:solidFill>
                  <a:schemeClr val="bg2"/>
                </a:solidFill>
                <a:effectLst/>
                <a:latin typeface="Times New Roman" panose="02020603050405020304" pitchFamily="18" charset="0"/>
                <a:ea typeface="Times New Roman" panose="02020603050405020304" pitchFamily="18" charset="0"/>
              </a:rPr>
              <a:t>B.BookID</a:t>
            </a:r>
            <a:r>
              <a:rPr lang="en-US" sz="1800" b="0" dirty="0">
                <a:solidFill>
                  <a:schemeClr val="bg2"/>
                </a:solidFill>
                <a:effectLst/>
                <a:latin typeface="Times New Roman" panose="02020603050405020304" pitchFamily="18" charset="0"/>
                <a:ea typeface="Times New Roman" panose="02020603050405020304" pitchFamily="18" charset="0"/>
              </a:rPr>
              <a:t> = </a:t>
            </a:r>
            <a:r>
              <a:rPr lang="en-US" sz="1800" b="0" dirty="0" err="1">
                <a:solidFill>
                  <a:schemeClr val="bg2"/>
                </a:solidFill>
                <a:effectLst/>
                <a:latin typeface="Times New Roman" panose="02020603050405020304" pitchFamily="18" charset="0"/>
                <a:ea typeface="Times New Roman" panose="02020603050405020304" pitchFamily="18" charset="0"/>
              </a:rPr>
              <a:t>R.BookID</a:t>
            </a:r>
            <a:endParaRPr lang="en-CY" sz="1800" b="0" dirty="0">
              <a:solidFill>
                <a:schemeClr val="bg2"/>
              </a:solidFill>
              <a:effectLst/>
              <a:latin typeface="Times New Roman" panose="02020603050405020304" pitchFamily="18" charset="0"/>
              <a:ea typeface="Times New Roman" panose="02020603050405020304" pitchFamily="18" charset="0"/>
            </a:endParaRPr>
          </a:p>
          <a:p>
            <a:pPr algn="just">
              <a:tabLst>
                <a:tab pos="990600" algn="l"/>
                <a:tab pos="6645910" algn="l"/>
              </a:tabLst>
            </a:pPr>
            <a:r>
              <a:rPr lang="en-US" sz="1800" b="0" dirty="0">
                <a:solidFill>
                  <a:schemeClr val="bg2"/>
                </a:solidFill>
                <a:effectLst/>
                <a:latin typeface="Times New Roman" panose="02020603050405020304" pitchFamily="18" charset="0"/>
                <a:ea typeface="Times New Roman" panose="02020603050405020304" pitchFamily="18" charset="0"/>
              </a:rPr>
              <a:t>WHERE	COUNT(</a:t>
            </a:r>
            <a:r>
              <a:rPr lang="en-US" sz="1800" b="0" dirty="0" err="1">
                <a:solidFill>
                  <a:schemeClr val="bg2"/>
                </a:solidFill>
                <a:effectLst/>
                <a:latin typeface="Times New Roman" panose="02020603050405020304" pitchFamily="18" charset="0"/>
                <a:ea typeface="Times New Roman" panose="02020603050405020304" pitchFamily="18" charset="0"/>
              </a:rPr>
              <a:t>R.LibraryID</a:t>
            </a:r>
            <a:r>
              <a:rPr lang="en-US" sz="1800" b="0" dirty="0">
                <a:solidFill>
                  <a:schemeClr val="bg2"/>
                </a:solidFill>
                <a:effectLst/>
                <a:latin typeface="Times New Roman" panose="02020603050405020304" pitchFamily="18" charset="0"/>
                <a:ea typeface="Times New Roman" panose="02020603050405020304" pitchFamily="18" charset="0"/>
              </a:rPr>
              <a:t>) &gt;= 2</a:t>
            </a:r>
            <a:endParaRPr lang="en-CY" sz="1800" b="0" dirty="0">
              <a:solidFill>
                <a:schemeClr val="bg2"/>
              </a:solidFill>
              <a:effectLst/>
              <a:latin typeface="Times New Roman" panose="02020603050405020304" pitchFamily="18" charset="0"/>
              <a:ea typeface="Times New Roman" panose="02020603050405020304" pitchFamily="18" charset="0"/>
            </a:endParaRPr>
          </a:p>
          <a:p>
            <a:pPr algn="just">
              <a:tabLst>
                <a:tab pos="990600" algn="l"/>
                <a:tab pos="6645910" algn="l"/>
              </a:tabLst>
            </a:pPr>
            <a:r>
              <a:rPr lang="en-US" sz="1800" b="0" dirty="0">
                <a:solidFill>
                  <a:schemeClr val="bg2"/>
                </a:solidFill>
                <a:effectLst/>
                <a:latin typeface="Times New Roman" panose="02020603050405020304" pitchFamily="18" charset="0"/>
                <a:ea typeface="Times New Roman" panose="02020603050405020304" pitchFamily="18" charset="0"/>
              </a:rPr>
              <a:t>GROUP BY  </a:t>
            </a:r>
            <a:r>
              <a:rPr lang="en-US" sz="1800" b="0" dirty="0" err="1">
                <a:solidFill>
                  <a:schemeClr val="bg2"/>
                </a:solidFill>
                <a:effectLst/>
                <a:latin typeface="Times New Roman" panose="02020603050405020304" pitchFamily="18" charset="0"/>
                <a:ea typeface="Times New Roman" panose="02020603050405020304" pitchFamily="18" charset="0"/>
              </a:rPr>
              <a:t>P.PubName</a:t>
            </a:r>
            <a:endParaRPr lang="en-CY" sz="1800" b="0" dirty="0">
              <a:solidFill>
                <a:schemeClr val="bg2"/>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4AD9A97-2E56-8D5F-05AD-A2BB3C2C0D6D}"/>
              </a:ext>
            </a:extLst>
          </p:cNvPr>
          <p:cNvSpPr txBox="1"/>
          <p:nvPr/>
        </p:nvSpPr>
        <p:spPr>
          <a:xfrm>
            <a:off x="521451" y="5862253"/>
            <a:ext cx="8186766" cy="369332"/>
          </a:xfrm>
          <a:prstGeom prst="rect">
            <a:avLst/>
          </a:prstGeom>
          <a:noFill/>
        </p:spPr>
        <p:txBody>
          <a:bodyPr wrap="square" rtlCol="0">
            <a:spAutoFit/>
          </a:bodyPr>
          <a:lstStyle/>
          <a:p>
            <a:r>
              <a:rPr lang="el-GR" sz="1800" b="0" i="1" dirty="0">
                <a:solidFill>
                  <a:srgbClr val="FF0000"/>
                </a:solidFill>
              </a:rPr>
              <a:t>* Θα προάγουμε περισσότερο τέτοιες δράσεις στο μέλλον</a:t>
            </a:r>
            <a:endParaRPr lang="en-CY" sz="1800" b="0" i="1" dirty="0">
              <a:solidFill>
                <a:srgbClr val="FF0000"/>
              </a:solidFill>
            </a:endParaRPr>
          </a:p>
        </p:txBody>
      </p:sp>
    </p:spTree>
    <p:extLst>
      <p:ext uri="{BB962C8B-B14F-4D97-AF65-F5344CB8AC3E}">
        <p14:creationId xmlns:p14="http://schemas.microsoft.com/office/powerpoint/2010/main" val="36739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15834</TotalTime>
  <Words>1421</Words>
  <Application>Microsoft Macintosh PowerPoint</Application>
  <PresentationFormat>On-screen Show (4:3)</PresentationFormat>
  <Paragraphs>173</Paragraphs>
  <Slides>16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-apple-system</vt:lpstr>
      <vt:lpstr>Arial</vt:lpstr>
      <vt:lpstr>Arial</vt:lpstr>
      <vt:lpstr>Calibri</vt:lpstr>
      <vt:lpstr>Courier New</vt:lpstr>
      <vt:lpstr>Google Sans</vt:lpstr>
      <vt:lpstr>Times New Roman</vt:lpstr>
      <vt:lpstr>Default Design</vt:lpstr>
      <vt:lpstr>Ευκαιρίες και Προκλήσεις από τη Χρήση LLMs στη Διδασκαλία Μαθημάτων Πληροφορικής</vt:lpstr>
      <vt:lpstr>Εισαγωγή</vt:lpstr>
      <vt:lpstr>Εργαλεία Πληροφορικής </vt:lpstr>
      <vt:lpstr>Δράσεις ΑΙ - 2023</vt:lpstr>
      <vt:lpstr>Κείμενο Συστάσεων για Αξιοποίηση ΤΝ στο Π.Κ.</vt:lpstr>
      <vt:lpstr>Έλεγχος Παλαιών Εργασιών  </vt:lpstr>
      <vt:lpstr>Σχόλια Φοιτητών/τριων</vt:lpstr>
      <vt:lpstr>Αξιοποίηση LLMs σε Λογισμικό</vt:lpstr>
      <vt:lpstr>Ανάπτυξη Κριτικής Σκέψης</vt:lpstr>
      <vt:lpstr>Προσωπικός Βοηθός</vt:lpstr>
      <vt:lpstr>Προσωπικός Βοηθός</vt:lpstr>
      <vt:lpstr>Προκλήσεις</vt:lpstr>
      <vt:lpstr>Θεμελιώδεις Γνώσεις LLMs</vt:lpstr>
      <vt:lpstr>Θεμελιώδεις Γνώσεις LLMs</vt:lpstr>
      <vt:lpstr>Ανοικτότητα</vt:lpstr>
      <vt:lpstr>Χρόνος Εκπαίδευσης</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 and Challenges in the usage of LLMs in Teaching Computer Science Courses (in Greek)</dc:title>
  <dc:subject>Opportunities and Challenges in the usage of LLMs in Teaching Computer Science Courses (in Greek)</dc:subject>
  <dc:creator>Demetris Zeinalipour</dc:creator>
  <cp:keywords>University of Cyprus </cp:keywords>
  <dc:description/>
  <cp:lastModifiedBy>Demetris Zeinalipour</cp:lastModifiedBy>
  <cp:revision>1010</cp:revision>
  <cp:lastPrinted>2018-01-17T06:54:56Z</cp:lastPrinted>
  <dcterms:created xsi:type="dcterms:W3CDTF">2017-05-03T09:29:30Z</dcterms:created>
  <dcterms:modified xsi:type="dcterms:W3CDTF">2024-06-06T07:47:11Z</dcterms:modified>
  <cp:category/>
</cp:coreProperties>
</file>