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2">
  <p:sldMasterIdLst>
    <p:sldMasterId id="2147483708" r:id="rId1"/>
  </p:sldMasterIdLst>
  <p:notesMasterIdLst>
    <p:notesMasterId r:id="rId3"/>
  </p:notesMasterIdLst>
  <p:sldIdLst>
    <p:sldId id="256" r:id="rId2"/>
  </p:sldIdLst>
  <p:sldSz cx="21383625" cy="30275213"/>
  <p:notesSz cx="6946900" cy="9271000"/>
  <p:embeddedFontLst>
    <p:embeddedFont>
      <p:font typeface="MS PGothic" panose="020B0600070205080204" pitchFamily="34" charset="-12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22222"/>
    <a:srgbClr val="EE3C23"/>
    <a:srgbClr val="0000FF"/>
    <a:srgbClr val="FF00FF"/>
    <a:srgbClr val="2A3F50"/>
    <a:srgbClr val="00BBBB"/>
    <a:srgbClr val="D83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84141"/>
  </p:normalViewPr>
  <p:slideViewPr>
    <p:cSldViewPr snapToGrid="0" snapToObjects="1">
      <p:cViewPr>
        <p:scale>
          <a:sx n="50" d="100"/>
          <a:sy n="50" d="100"/>
        </p:scale>
        <p:origin x="36" y="-4734"/>
      </p:cViewPr>
      <p:guideLst>
        <p:guide orient="horz" pos="9535"/>
        <p:guide pos="67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1158875"/>
            <a:ext cx="22098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704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407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112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6814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518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221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6925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3629" algn="l" defTabSz="91340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1158875"/>
            <a:ext cx="220980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msl@ucy.ac.cy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tiff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s://dmsl.cs.ucy.ac.cy/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5828073-3804-3A45-2E4C-130C0BC856CF}"/>
              </a:ext>
            </a:extLst>
          </p:cNvPr>
          <p:cNvSpPr txBox="1">
            <a:spLocks/>
          </p:cNvSpPr>
          <p:nvPr/>
        </p:nvSpPr>
        <p:spPr>
          <a:xfrm>
            <a:off x="306575" y="20965858"/>
            <a:ext cx="10489389" cy="7395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8993" tIns="29496" rIns="58993" bIns="29496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3"/>
              </a:spcBef>
            </a:pPr>
            <a:endParaRPr lang="en-US" sz="2796" kern="0" dirty="0"/>
          </a:p>
        </p:txBody>
      </p:sp>
      <p:pic>
        <p:nvPicPr>
          <p:cNvPr id="36" name="Picture 35" descr="A toy gas pump with a lightning bolt&#10;&#10;Description automatically generated">
            <a:extLst>
              <a:ext uri="{FF2B5EF4-FFF2-40B4-BE49-F238E27FC236}">
                <a16:creationId xmlns:a16="http://schemas.microsoft.com/office/drawing/2014/main" id="{24C618FA-4CBF-D665-6B2F-E918584A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49" y="6562220"/>
            <a:ext cx="911191" cy="1031391"/>
          </a:xfrm>
          <a:prstGeom prst="rect">
            <a:avLst/>
          </a:prstGeom>
        </p:spPr>
      </p:pic>
      <p:pic>
        <p:nvPicPr>
          <p:cNvPr id="10" name="Picture 9" descr="A road with colorful pins on it&#10;&#10;Description automatically generated">
            <a:extLst>
              <a:ext uri="{FF2B5EF4-FFF2-40B4-BE49-F238E27FC236}">
                <a16:creationId xmlns:a16="http://schemas.microsoft.com/office/drawing/2014/main" id="{3FBAD4F7-9970-F98B-DDDB-19E72F77E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874"/>
          <a:stretch/>
        </p:blipFill>
        <p:spPr>
          <a:xfrm>
            <a:off x="6632650" y="2835836"/>
            <a:ext cx="4159146" cy="5323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792489" y="4541384"/>
            <a:ext cx="10309489" cy="91786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3797" tIns="143797" rIns="143797" bIns="143797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  <a:p>
            <a:pPr algn="just">
              <a:lnSpc>
                <a:spcPct val="90000"/>
              </a:lnSpc>
              <a:spcBef>
                <a:spcPts val="1083"/>
              </a:spcBef>
            </a:pPr>
            <a:endParaRPr lang="en-US" sz="2796" dirty="0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634CC732-34DA-44DF-852F-01833D6BEA06}"/>
              </a:ext>
            </a:extLst>
          </p:cNvPr>
          <p:cNvSpPr txBox="1">
            <a:spLocks/>
          </p:cNvSpPr>
          <p:nvPr/>
        </p:nvSpPr>
        <p:spPr bwMode="auto">
          <a:xfrm>
            <a:off x="10820049" y="4585476"/>
            <a:ext cx="10230184" cy="91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796" b="1" kern="0" dirty="0"/>
              <a:t>Energy hoarding: </a:t>
            </a:r>
            <a:r>
              <a:rPr lang="en-US" sz="2796" i="1" kern="0" dirty="0"/>
              <a:t>people frequently tend to charge their EVs during idle times, even when the battery is not substantially depleted, to ensure that the vehicle will be charged sufficiently when needed</a:t>
            </a:r>
          </a:p>
          <a:p>
            <a:r>
              <a:rPr lang="en-US" sz="2796" b="1" kern="0" dirty="0"/>
              <a:t>Benefits: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97" kern="0" dirty="0"/>
              <a:t>Charge EVs using power generated from </a:t>
            </a:r>
            <a:r>
              <a:rPr lang="en-US" sz="2797" b="1" kern="0" dirty="0">
                <a:solidFill>
                  <a:srgbClr val="008000"/>
                </a:solidFill>
              </a:rPr>
              <a:t>renewable sources to maximize renewable (e.g., solar) self-consumption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97" b="1" kern="0" dirty="0">
                <a:solidFill>
                  <a:srgbClr val="008000"/>
                </a:solidFill>
              </a:rPr>
              <a:t>Reduce carbon footprint &amp; CO</a:t>
            </a:r>
            <a:r>
              <a:rPr lang="en-US" sz="2797" b="1" kern="0" baseline="-25000" dirty="0">
                <a:solidFill>
                  <a:srgbClr val="008000"/>
                </a:solidFill>
              </a:rPr>
              <a:t>2</a:t>
            </a:r>
            <a:r>
              <a:rPr lang="en-US" sz="2797" b="1" kern="0" dirty="0">
                <a:solidFill>
                  <a:srgbClr val="008000"/>
                </a:solidFill>
              </a:rPr>
              <a:t> emissions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97" b="1" kern="0" dirty="0">
                <a:solidFill>
                  <a:srgbClr val="008000"/>
                </a:solidFill>
              </a:rPr>
              <a:t>Minimize the need for expensive stationary batteries</a:t>
            </a:r>
            <a:r>
              <a:rPr lang="en-US" sz="2797" b="1" kern="0" dirty="0">
                <a:solidFill>
                  <a:srgbClr val="00B050"/>
                </a:solidFill>
              </a:rPr>
              <a:t> </a:t>
            </a:r>
            <a:r>
              <a:rPr lang="en-US" sz="2797" kern="0" dirty="0"/>
              <a:t>on the electricity grid to store renewable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8EC26-FDD9-2042-B3ED-89B60976BCCF}"/>
              </a:ext>
            </a:extLst>
          </p:cNvPr>
          <p:cNvSpPr/>
          <p:nvPr/>
        </p:nvSpPr>
        <p:spPr>
          <a:xfrm>
            <a:off x="10887102" y="9063157"/>
            <a:ext cx="10136221" cy="4314036"/>
          </a:xfrm>
          <a:prstGeom prst="rect">
            <a:avLst/>
          </a:prstGeom>
          <a:solidFill>
            <a:schemeClr val="accent5">
              <a:lumMod val="60000"/>
              <a:lumOff val="4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73" rtlCol="0" anchor="t"/>
          <a:lstStyle/>
          <a:p>
            <a:pPr marL="403642" indent="-403642">
              <a:buFont typeface="Arial" panose="020B0604020202020204" pitchFamily="34" charset="0"/>
              <a:buChar char="•"/>
            </a:pPr>
            <a:r>
              <a:rPr lang="en-US" sz="3108" b="1" dirty="0">
                <a:solidFill>
                  <a:schemeClr val="tx1"/>
                </a:solidFill>
              </a:rPr>
              <a:t>Challenge: </a:t>
            </a:r>
            <a:r>
              <a:rPr lang="en-US" sz="3108" dirty="0">
                <a:solidFill>
                  <a:schemeClr val="tx1"/>
                </a:solidFill>
              </a:rPr>
              <a:t>where to sustainably hoard depends on a variety of Estimated Components (ECs) on where and when to charge, such as:</a:t>
            </a:r>
          </a:p>
          <a:p>
            <a:pPr marL="726556" lvl="1" indent="-403642"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chemeClr val="tx1"/>
                </a:solidFill>
              </a:rPr>
              <a:t>The</a:t>
            </a:r>
            <a:r>
              <a:rPr lang="en-US" sz="3108" b="1" dirty="0">
                <a:solidFill>
                  <a:schemeClr val="tx1"/>
                </a:solidFill>
              </a:rPr>
              <a:t> available clean power </a:t>
            </a:r>
            <a:r>
              <a:rPr lang="en-US" sz="3108" dirty="0">
                <a:solidFill>
                  <a:schemeClr val="tx1"/>
                </a:solidFill>
              </a:rPr>
              <a:t>at the charger, which depends on the estimated weather</a:t>
            </a:r>
          </a:p>
          <a:p>
            <a:pPr marL="726556" lvl="1" indent="-403642"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chemeClr val="tx1"/>
                </a:solidFill>
              </a:rPr>
              <a:t>The </a:t>
            </a:r>
            <a:r>
              <a:rPr lang="en-US" sz="3108" b="1" dirty="0">
                <a:solidFill>
                  <a:schemeClr val="tx1"/>
                </a:solidFill>
              </a:rPr>
              <a:t>charger availability</a:t>
            </a:r>
            <a:r>
              <a:rPr lang="en-US" sz="3108" dirty="0">
                <a:solidFill>
                  <a:schemeClr val="tx1"/>
                </a:solidFill>
              </a:rPr>
              <a:t>, which depends on the estimated busy timetables that show when the charger is crowded </a:t>
            </a:r>
          </a:p>
          <a:p>
            <a:pPr marL="726556" lvl="1" indent="-403642"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chemeClr val="tx1"/>
                </a:solidFill>
              </a:rPr>
              <a:t>The </a:t>
            </a:r>
            <a:r>
              <a:rPr lang="en-US" sz="3108" b="1" dirty="0" err="1">
                <a:solidFill>
                  <a:schemeClr val="tx1"/>
                </a:solidFill>
              </a:rPr>
              <a:t>derouting</a:t>
            </a:r>
            <a:r>
              <a:rPr lang="en-US" sz="3108" b="1" dirty="0">
                <a:solidFill>
                  <a:schemeClr val="tx1"/>
                </a:solidFill>
              </a:rPr>
              <a:t> cost</a:t>
            </a:r>
            <a:r>
              <a:rPr lang="en-US" sz="3108" dirty="0">
                <a:solidFill>
                  <a:schemeClr val="tx1"/>
                </a:solidFill>
              </a:rPr>
              <a:t>, which is the time to reach the charger depending on estimated traffic</a:t>
            </a:r>
            <a:br>
              <a:rPr lang="en-US" sz="3108" dirty="0">
                <a:solidFill>
                  <a:schemeClr val="tx1"/>
                </a:solidFill>
              </a:rPr>
            </a:br>
            <a:endParaRPr lang="en-US" sz="3108" dirty="0">
              <a:solidFill>
                <a:schemeClr val="tx1"/>
              </a:solidFill>
            </a:endParaRPr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0792491" y="14548679"/>
            <a:ext cx="10309489" cy="64171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3797" tIns="71899" rIns="143797" bIns="71899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281" indent="-181281" algn="just">
              <a:spcBef>
                <a:spcPct val="50000"/>
              </a:spcBef>
              <a:buFont typeface="Arial" charset="0"/>
              <a:buChar char="•"/>
            </a:pPr>
            <a:endParaRPr lang="en-US" altLang="en-US" sz="2796" dirty="0"/>
          </a:p>
        </p:txBody>
      </p:sp>
      <p:pic>
        <p:nvPicPr>
          <p:cNvPr id="1032" name="Picture 8" descr="http://www.eoc.org.cy/assets/images/October2017/fredericklogo.jpg">
            <a:extLst>
              <a:ext uri="{FF2B5EF4-FFF2-40B4-BE49-F238E27FC236}">
                <a16:creationId xmlns:a16="http://schemas.microsoft.com/office/drawing/2014/main" id="{DF3A9804-8587-4F98-ABDC-FCB63AC8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7" b="26248"/>
          <a:stretch/>
        </p:blipFill>
        <p:spPr bwMode="auto">
          <a:xfrm>
            <a:off x="7492649" y="29376028"/>
            <a:ext cx="3711124" cy="7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14871A0-737B-4366-8E52-332D9DCFB429}"/>
              </a:ext>
            </a:extLst>
          </p:cNvPr>
          <p:cNvSpPr txBox="1">
            <a:spLocks/>
          </p:cNvSpPr>
          <p:nvPr/>
        </p:nvSpPr>
        <p:spPr bwMode="auto">
          <a:xfrm>
            <a:off x="539071" y="8190230"/>
            <a:ext cx="10184250" cy="38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796" b="1" kern="0" dirty="0"/>
              <a:t> </a:t>
            </a:r>
            <a:r>
              <a:rPr lang="en-US" sz="2796" b="1" kern="0" dirty="0">
                <a:solidFill>
                  <a:srgbClr val="FF0000"/>
                </a:solidFill>
              </a:rPr>
              <a:t>14%</a:t>
            </a:r>
            <a:r>
              <a:rPr lang="en-US" sz="2796" b="1" kern="0" dirty="0"/>
              <a:t> </a:t>
            </a:r>
            <a:r>
              <a:rPr lang="en-US" sz="2796" kern="0" dirty="0"/>
              <a:t>of the world’s carbon dioxide emissions originate from the   transportation sector</a:t>
            </a:r>
          </a:p>
          <a:p>
            <a:r>
              <a:rPr lang="en-US" sz="2796" kern="0" dirty="0"/>
              <a:t> In the U.S., the EV energy demand for charging was </a:t>
            </a:r>
            <a:r>
              <a:rPr lang="en-US" sz="2796" b="1" kern="0" dirty="0">
                <a:solidFill>
                  <a:srgbClr val="FF0000"/>
                </a:solidFill>
              </a:rPr>
              <a:t>4.7 TWh </a:t>
            </a:r>
            <a:r>
              <a:rPr lang="en-US" sz="2796" kern="0" dirty="0"/>
              <a:t>in 2020, and is expected to increase to </a:t>
            </a:r>
            <a:r>
              <a:rPr lang="en-US" sz="2796" b="1" kern="0" dirty="0">
                <a:solidFill>
                  <a:srgbClr val="FF0000"/>
                </a:solidFill>
              </a:rPr>
              <a:t>≈107 TWh </a:t>
            </a:r>
            <a:r>
              <a:rPr lang="en-US" sz="2796" kern="0" dirty="0"/>
              <a:t>by 2035</a:t>
            </a:r>
          </a:p>
          <a:p>
            <a:r>
              <a:rPr lang="en-US" sz="2796" kern="0" dirty="0"/>
              <a:t> European’s Commission calls for a </a:t>
            </a:r>
            <a:r>
              <a:rPr lang="en-US" sz="2796" b="1" i="1" kern="0" dirty="0">
                <a:solidFill>
                  <a:srgbClr val="008000"/>
                </a:solidFill>
              </a:rPr>
              <a:t>climate-neutral</a:t>
            </a:r>
            <a:r>
              <a:rPr lang="en-US" sz="2796" kern="0" dirty="0"/>
              <a:t> Europe by </a:t>
            </a:r>
            <a:r>
              <a:rPr lang="en-US" sz="2600" b="1" kern="0" dirty="0"/>
              <a:t>2050</a:t>
            </a:r>
          </a:p>
          <a:p>
            <a:pPr marL="322913" lvl="1" indent="0">
              <a:buNone/>
            </a:pPr>
            <a:endParaRPr lang="en-US" sz="2543" b="1" kern="0" dirty="0"/>
          </a:p>
          <a:p>
            <a:endParaRPr lang="en-US" sz="2796" kern="0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C61DE3AB-6727-46E3-A4C1-E974307A3944}"/>
              </a:ext>
            </a:extLst>
          </p:cNvPr>
          <p:cNvSpPr txBox="1">
            <a:spLocks/>
          </p:cNvSpPr>
          <p:nvPr/>
        </p:nvSpPr>
        <p:spPr bwMode="auto">
          <a:xfrm>
            <a:off x="10978580" y="25350656"/>
            <a:ext cx="9709394" cy="2644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796" b="1" kern="0" dirty="0">
                <a:solidFill>
                  <a:srgbClr val="00B0F0"/>
                </a:solidFill>
              </a:rPr>
              <a:t>Brute Force </a:t>
            </a:r>
            <a:r>
              <a:rPr lang="en-US" sz="2796" b="1" kern="0" dirty="0">
                <a:solidFill>
                  <a:srgbClr val="222222"/>
                </a:solidFill>
              </a:rPr>
              <a:t>achieves the</a:t>
            </a:r>
            <a:r>
              <a:rPr lang="en-US" sz="2796" b="1" kern="0" dirty="0">
                <a:solidFill>
                  <a:srgbClr val="00B0F0"/>
                </a:solidFill>
              </a:rPr>
              <a:t> best Sustainable Score (SC)</a:t>
            </a:r>
            <a:r>
              <a:rPr lang="en-US" sz="2796" b="1" kern="0" dirty="0">
                <a:solidFill>
                  <a:srgbClr val="222222"/>
                </a:solidFill>
              </a:rPr>
              <a:t>,</a:t>
            </a:r>
            <a:r>
              <a:rPr lang="en-US" sz="2796" b="1" kern="0" dirty="0">
                <a:solidFill>
                  <a:srgbClr val="00B0F0"/>
                </a:solidFill>
              </a:rPr>
              <a:t> </a:t>
            </a:r>
            <a:r>
              <a:rPr lang="en-US" sz="2796" b="1" kern="0" dirty="0">
                <a:solidFill>
                  <a:srgbClr val="222222"/>
                </a:solidFill>
              </a:rPr>
              <a:t>but the </a:t>
            </a:r>
            <a:br>
              <a:rPr lang="en-US" sz="2796" b="1" kern="0" dirty="0">
                <a:solidFill>
                  <a:srgbClr val="00B0F0"/>
                </a:solidFill>
              </a:rPr>
            </a:br>
            <a:r>
              <a:rPr lang="en-US" sz="2796" b="1" kern="0" dirty="0">
                <a:solidFill>
                  <a:srgbClr val="00B0F0"/>
                </a:solidFill>
              </a:rPr>
              <a:t>worst Execution Time (Ft)</a:t>
            </a:r>
          </a:p>
          <a:p>
            <a:pPr>
              <a:spcBef>
                <a:spcPts val="0"/>
              </a:spcBef>
            </a:pPr>
            <a:r>
              <a:rPr lang="en-US" sz="2796" b="1" kern="0" dirty="0">
                <a:solidFill>
                  <a:srgbClr val="00B050"/>
                </a:solidFill>
              </a:rPr>
              <a:t>Index-Quadtree </a:t>
            </a:r>
            <a:r>
              <a:rPr lang="en-US" sz="2796" b="1" kern="0" dirty="0">
                <a:solidFill>
                  <a:srgbClr val="222222"/>
                </a:solidFill>
              </a:rPr>
              <a:t>provides</a:t>
            </a:r>
            <a:r>
              <a:rPr lang="en-US" sz="2796" b="1" kern="0" dirty="0">
                <a:solidFill>
                  <a:srgbClr val="00B050"/>
                </a:solidFill>
              </a:rPr>
              <a:t> reasonable SC ≈ 80-85% </a:t>
            </a:r>
            <a:r>
              <a:rPr lang="en-US" sz="2796" b="1" kern="0" dirty="0"/>
              <a:t>and faster Ft than Brute Force </a:t>
            </a:r>
            <a:r>
              <a:rPr lang="en-US" sz="2796" b="1" kern="0" dirty="0">
                <a:solidFill>
                  <a:srgbClr val="00B050"/>
                </a:solidFill>
              </a:rPr>
              <a:t>Ft ≈ 78-85 </a:t>
            </a:r>
            <a:r>
              <a:rPr lang="en-US" sz="2796" b="1" kern="0" dirty="0" err="1">
                <a:solidFill>
                  <a:srgbClr val="00B050"/>
                </a:solidFill>
              </a:rPr>
              <a:t>ms</a:t>
            </a:r>
            <a:endParaRPr lang="en-US" sz="2796" b="1" kern="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96" b="1" kern="0" dirty="0">
                <a:solidFill>
                  <a:srgbClr val="FF0000"/>
                </a:solidFill>
              </a:rPr>
              <a:t>Random </a:t>
            </a:r>
            <a:r>
              <a:rPr lang="en-US" sz="2796" b="1" kern="0" dirty="0">
                <a:solidFill>
                  <a:srgbClr val="222222"/>
                </a:solidFill>
              </a:rPr>
              <a:t>has the </a:t>
            </a:r>
            <a:r>
              <a:rPr lang="en-US" sz="2796" b="1" kern="0" dirty="0">
                <a:solidFill>
                  <a:srgbClr val="FF0000"/>
                </a:solidFill>
              </a:rPr>
              <a:t>worst SC ≈ 30-40% </a:t>
            </a:r>
            <a:r>
              <a:rPr lang="en-US" sz="2796" b="1" kern="0" dirty="0">
                <a:solidFill>
                  <a:srgbClr val="222222"/>
                </a:solidFill>
              </a:rPr>
              <a:t>and</a:t>
            </a:r>
            <a:r>
              <a:rPr lang="en-US" sz="2796" b="1" kern="0" dirty="0">
                <a:solidFill>
                  <a:srgbClr val="FF0000"/>
                </a:solidFill>
              </a:rPr>
              <a:t> Ft ≈ 10-15 </a:t>
            </a:r>
            <a:r>
              <a:rPr lang="en-US" sz="2796" b="1" kern="0" dirty="0" err="1">
                <a:solidFill>
                  <a:srgbClr val="FF0000"/>
                </a:solidFill>
              </a:rPr>
              <a:t>ms</a:t>
            </a:r>
            <a:endParaRPr lang="en-US" sz="2796" b="1" kern="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96" b="1" kern="0" dirty="0" err="1">
                <a:solidFill>
                  <a:srgbClr val="7030A0"/>
                </a:solidFill>
              </a:rPr>
              <a:t>EcoCharge</a:t>
            </a:r>
            <a:r>
              <a:rPr lang="en-US" sz="2796" b="1" kern="0" dirty="0">
                <a:solidFill>
                  <a:srgbClr val="7030A0"/>
                </a:solidFill>
              </a:rPr>
              <a:t> </a:t>
            </a:r>
            <a:r>
              <a:rPr lang="en-US" sz="2796" b="1" kern="0" dirty="0">
                <a:solidFill>
                  <a:srgbClr val="222222"/>
                </a:solidFill>
              </a:rPr>
              <a:t>achieves</a:t>
            </a:r>
            <a:r>
              <a:rPr lang="en-US" sz="2796" b="1" kern="0" dirty="0">
                <a:solidFill>
                  <a:srgbClr val="7030A0"/>
                </a:solidFill>
              </a:rPr>
              <a:t> great performance </a:t>
            </a:r>
            <a:r>
              <a:rPr lang="en-US" sz="2796" b="1" kern="0" dirty="0">
                <a:solidFill>
                  <a:srgbClr val="222222"/>
                </a:solidFill>
              </a:rPr>
              <a:t>with</a:t>
            </a:r>
            <a:r>
              <a:rPr lang="en-US" sz="2796" b="1" kern="0" dirty="0">
                <a:solidFill>
                  <a:srgbClr val="7030A0"/>
                </a:solidFill>
              </a:rPr>
              <a:t> Ft ≈ 56-67 </a:t>
            </a:r>
            <a:r>
              <a:rPr lang="en-US" sz="2796" b="1" kern="0" dirty="0" err="1">
                <a:solidFill>
                  <a:srgbClr val="7030A0"/>
                </a:solidFill>
              </a:rPr>
              <a:t>ms</a:t>
            </a:r>
            <a:r>
              <a:rPr lang="en-US" sz="2796" b="1" kern="0" dirty="0">
                <a:solidFill>
                  <a:srgbClr val="7030A0"/>
                </a:solidFill>
              </a:rPr>
              <a:t> </a:t>
            </a:r>
            <a:r>
              <a:rPr lang="en-US" sz="2796" b="1" kern="0" dirty="0">
                <a:solidFill>
                  <a:srgbClr val="222222"/>
                </a:solidFill>
              </a:rPr>
              <a:t>and</a:t>
            </a:r>
            <a:r>
              <a:rPr lang="en-US" sz="2796" b="1" kern="0" dirty="0">
                <a:solidFill>
                  <a:srgbClr val="7030A0"/>
                </a:solidFill>
              </a:rPr>
              <a:t> </a:t>
            </a:r>
            <a:br>
              <a:rPr lang="en-US" sz="2796" b="1" kern="0" dirty="0">
                <a:solidFill>
                  <a:srgbClr val="7030A0"/>
                </a:solidFill>
              </a:rPr>
            </a:br>
            <a:r>
              <a:rPr lang="en-US" sz="2796" b="1" kern="0" dirty="0">
                <a:solidFill>
                  <a:srgbClr val="7030A0"/>
                </a:solidFill>
              </a:rPr>
              <a:t>SC ≈ 97.5-99% </a:t>
            </a:r>
          </a:p>
          <a:p>
            <a:pPr marL="0" indent="0">
              <a:spcBef>
                <a:spcPts val="0"/>
              </a:spcBef>
              <a:buNone/>
            </a:pPr>
            <a:endParaRPr lang="en-US" sz="2796" kern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77" y="253748"/>
            <a:ext cx="20787605" cy="3473174"/>
          </a:xfrm>
          <a:solidFill>
            <a:schemeClr val="accent5">
              <a:lumMod val="50000"/>
            </a:schemeClr>
          </a:solidFill>
          <a:ln>
            <a:solidFill>
              <a:srgbClr val="2A3F50"/>
            </a:solidFill>
          </a:ln>
        </p:spPr>
        <p:txBody>
          <a:bodyPr>
            <a:noAutofit/>
          </a:bodyPr>
          <a:lstStyle/>
          <a:p>
            <a:r>
              <a:rPr lang="en-US" sz="6215" b="1" dirty="0">
                <a:solidFill>
                  <a:schemeClr val="bg1"/>
                </a:solidFill>
              </a:rPr>
              <a:t>A Framework for Continuous </a:t>
            </a:r>
            <a:r>
              <a:rPr lang="en-US" sz="6215" b="1" dirty="0" err="1">
                <a:solidFill>
                  <a:schemeClr val="bg1"/>
                </a:solidFill>
              </a:rPr>
              <a:t>kNN</a:t>
            </a:r>
            <a:r>
              <a:rPr lang="en-US" sz="6215" b="1" dirty="0">
                <a:solidFill>
                  <a:schemeClr val="bg1"/>
                </a:solidFill>
              </a:rPr>
              <a:t> Ranking of EV Chargers </a:t>
            </a:r>
            <a:br>
              <a:rPr lang="en-US" sz="6215" b="1" dirty="0">
                <a:solidFill>
                  <a:schemeClr val="bg1"/>
                </a:solidFill>
              </a:rPr>
            </a:br>
            <a:r>
              <a:rPr lang="en-US" sz="6215" b="1" dirty="0">
                <a:solidFill>
                  <a:schemeClr val="bg1"/>
                </a:solidFill>
              </a:rPr>
              <a:t>with Estimated Components</a:t>
            </a:r>
            <a:br>
              <a:rPr lang="en-US" sz="6590" b="1" dirty="0">
                <a:solidFill>
                  <a:schemeClr val="bg1"/>
                </a:solidFill>
              </a:rPr>
            </a:br>
            <a:r>
              <a:rPr lang="en-US" sz="1199" b="1" dirty="0">
                <a:solidFill>
                  <a:schemeClr val="bg1"/>
                </a:solidFill>
              </a:rPr>
              <a:t> </a:t>
            </a:r>
            <a:br>
              <a:rPr lang="en-US" sz="6590" b="1" dirty="0">
                <a:solidFill>
                  <a:schemeClr val="bg1"/>
                </a:solidFill>
              </a:rPr>
            </a:br>
            <a:r>
              <a:rPr lang="en-US" sz="1997" b="1" dirty="0">
                <a:solidFill>
                  <a:schemeClr val="bg1"/>
                </a:solidFill>
              </a:rPr>
              <a:t> </a:t>
            </a:r>
            <a:r>
              <a:rPr lang="en-US" sz="3998" b="1" dirty="0">
                <a:solidFill>
                  <a:schemeClr val="bg1"/>
                </a:solidFill>
              </a:rPr>
              <a:t>Soteris Constantinou</a:t>
            </a:r>
            <a:r>
              <a:rPr lang="en-US" sz="3998" b="1" baseline="30000" dirty="0">
                <a:solidFill>
                  <a:schemeClr val="bg1"/>
                </a:solidFill>
              </a:rPr>
              <a:t> 1</a:t>
            </a:r>
            <a:r>
              <a:rPr lang="en-US" sz="3998" b="1" dirty="0">
                <a:solidFill>
                  <a:schemeClr val="bg1"/>
                </a:solidFill>
              </a:rPr>
              <a:t>, </a:t>
            </a:r>
            <a:r>
              <a:rPr lang="en-US" sz="3998" b="1" dirty="0" err="1">
                <a:solidFill>
                  <a:schemeClr val="bg1"/>
                </a:solidFill>
              </a:rPr>
              <a:t>Constantinos</a:t>
            </a:r>
            <a:r>
              <a:rPr lang="en-US" sz="3998" b="1" dirty="0">
                <a:solidFill>
                  <a:schemeClr val="bg1"/>
                </a:solidFill>
              </a:rPr>
              <a:t> Costa</a:t>
            </a:r>
            <a:r>
              <a:rPr lang="en-US" sz="3998" b="1" baseline="30000" dirty="0">
                <a:solidFill>
                  <a:schemeClr val="bg1"/>
                </a:solidFill>
              </a:rPr>
              <a:t> 2,1</a:t>
            </a:r>
            <a:r>
              <a:rPr lang="en-US" sz="3998" b="1" dirty="0">
                <a:solidFill>
                  <a:schemeClr val="bg1"/>
                </a:solidFill>
              </a:rPr>
              <a:t>, </a:t>
            </a:r>
            <a:br>
              <a:rPr lang="en-US" sz="3998" b="1" dirty="0">
                <a:solidFill>
                  <a:schemeClr val="bg1"/>
                </a:solidFill>
              </a:rPr>
            </a:br>
            <a:r>
              <a:rPr lang="en-US" sz="3998" b="1" dirty="0">
                <a:solidFill>
                  <a:schemeClr val="bg1"/>
                </a:solidFill>
              </a:rPr>
              <a:t>Andreas Konstantinidis</a:t>
            </a:r>
            <a:r>
              <a:rPr lang="en-US" altLang="en-US" sz="3998" b="1" baseline="30000" dirty="0">
                <a:solidFill>
                  <a:schemeClr val="bg1"/>
                </a:solidFill>
              </a:rPr>
              <a:t> 3,1</a:t>
            </a:r>
            <a:r>
              <a:rPr lang="en-US" sz="3998" b="1" dirty="0">
                <a:solidFill>
                  <a:schemeClr val="bg1"/>
                </a:solidFill>
              </a:rPr>
              <a:t>, Mohamed F. Mokbel</a:t>
            </a:r>
            <a:r>
              <a:rPr lang="en-US" altLang="en-US" sz="3998" b="1" baseline="30000" dirty="0">
                <a:solidFill>
                  <a:schemeClr val="bg1"/>
                </a:solidFill>
              </a:rPr>
              <a:t>4</a:t>
            </a:r>
            <a:r>
              <a:rPr lang="en-US" sz="3998" b="1" dirty="0">
                <a:solidFill>
                  <a:schemeClr val="bg1"/>
                </a:solidFill>
              </a:rPr>
              <a:t>, Demetrios </a:t>
            </a:r>
            <a:r>
              <a:rPr lang="en-US" sz="3998" b="1" dirty="0" err="1">
                <a:solidFill>
                  <a:schemeClr val="bg1"/>
                </a:solidFill>
              </a:rPr>
              <a:t>Zeinalipour-Yazti</a:t>
            </a:r>
            <a:r>
              <a:rPr lang="en-US" sz="3998" b="1" baseline="30000" dirty="0">
                <a:solidFill>
                  <a:schemeClr val="bg1"/>
                </a:solidFill>
              </a:rPr>
              <a:t> 1</a:t>
            </a:r>
            <a:br>
              <a:rPr lang="en-US" sz="3994" b="1" dirty="0">
                <a:solidFill>
                  <a:schemeClr val="bg1"/>
                </a:solidFill>
              </a:rPr>
            </a:br>
            <a:r>
              <a:rPr lang="en-US" sz="799" b="1" dirty="0">
                <a:solidFill>
                  <a:schemeClr val="bg1"/>
                </a:solidFill>
              </a:rPr>
              <a:t> </a:t>
            </a:r>
            <a:br>
              <a:rPr lang="en-US" sz="3994" b="1" dirty="0">
                <a:solidFill>
                  <a:schemeClr val="bg1"/>
                </a:solidFill>
              </a:rPr>
            </a:br>
            <a:r>
              <a:rPr lang="en-US" altLang="en-US" sz="3108" b="1" baseline="30000" dirty="0">
                <a:solidFill>
                  <a:schemeClr val="bg1"/>
                </a:solidFill>
              </a:rPr>
              <a:t>1</a:t>
            </a:r>
            <a:r>
              <a:rPr lang="en-US" altLang="en-US" sz="3108" b="1" dirty="0">
                <a:solidFill>
                  <a:schemeClr val="bg1"/>
                </a:solidFill>
              </a:rPr>
              <a:t> University of Cyprus, Cyprus | </a:t>
            </a:r>
            <a:r>
              <a:rPr lang="en-US" altLang="en-US" sz="3108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3108" b="1" dirty="0">
                <a:solidFill>
                  <a:schemeClr val="bg1"/>
                </a:solidFill>
              </a:rPr>
              <a:t> </a:t>
            </a:r>
            <a:r>
              <a:rPr lang="en-US" altLang="en-US" sz="3108" b="1" dirty="0" err="1">
                <a:solidFill>
                  <a:schemeClr val="bg1"/>
                </a:solidFill>
              </a:rPr>
              <a:t>Rinnoco</a:t>
            </a:r>
            <a:r>
              <a:rPr lang="en-US" altLang="en-US" sz="3108" b="1" dirty="0">
                <a:solidFill>
                  <a:schemeClr val="bg1"/>
                </a:solidFill>
              </a:rPr>
              <a:t> Ltd, Cyprus | </a:t>
            </a:r>
            <a:r>
              <a:rPr lang="en-US" altLang="en-US" sz="3108" b="1" baseline="30000" dirty="0">
                <a:solidFill>
                  <a:schemeClr val="bg1"/>
                </a:solidFill>
              </a:rPr>
              <a:t>3</a:t>
            </a:r>
            <a:r>
              <a:rPr lang="en-US" altLang="en-US" sz="3108" b="1" dirty="0">
                <a:solidFill>
                  <a:schemeClr val="bg1"/>
                </a:solidFill>
              </a:rPr>
              <a:t> Frederick University, Cyprus | </a:t>
            </a:r>
            <a:r>
              <a:rPr lang="en-US" altLang="en-US" sz="3108" b="1" baseline="30000" dirty="0">
                <a:solidFill>
                  <a:schemeClr val="bg1"/>
                </a:solidFill>
              </a:rPr>
              <a:t>4</a:t>
            </a:r>
            <a:r>
              <a:rPr lang="en-US" altLang="en-US" sz="3108" b="1" dirty="0">
                <a:solidFill>
                  <a:schemeClr val="bg1"/>
                </a:solidFill>
              </a:rPr>
              <a:t> University of Minnesota, USA</a:t>
            </a:r>
            <a:endParaRPr lang="en-US" sz="5393" b="1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503" y="10581935"/>
            <a:ext cx="10406914" cy="3305316"/>
          </a:xfrm>
          <a:ln>
            <a:noFill/>
          </a:ln>
        </p:spPr>
        <p:txBody>
          <a:bodyPr vert="horz" lIns="143797" tIns="71899" rIns="143797" bIns="71899" rtlCol="0">
            <a:noAutofit/>
          </a:bodyPr>
          <a:lstStyle/>
          <a:p>
            <a:pPr marL="415304" indent="-415304" algn="l">
              <a:spcBef>
                <a:spcPts val="0"/>
              </a:spcBef>
              <a:defRPr/>
            </a:pPr>
            <a:r>
              <a:rPr lang="en-US" altLang="en-US" sz="1695" dirty="0">
                <a:ea typeface="ＭＳ Ｐゴシック" charset="-128"/>
              </a:rPr>
              <a:t>[1]	"</a:t>
            </a:r>
            <a:r>
              <a:rPr lang="en-US" altLang="en-US" sz="1695" b="1" dirty="0">
                <a:ea typeface="ＭＳ Ｐゴシック" charset="-128"/>
              </a:rPr>
              <a:t>A Sustainable Energy Management Framework for Smart Homes</a:t>
            </a:r>
            <a:r>
              <a:rPr lang="en-US" altLang="en-US" sz="1695" dirty="0">
                <a:ea typeface="ＭＳ Ｐゴシック" charset="-128"/>
              </a:rPr>
              <a:t>", S. Constantinou, C. Costa, A. Konstantinidis, P. K. </a:t>
            </a:r>
            <a:r>
              <a:rPr lang="en-US" altLang="en-US" sz="1695" dirty="0" err="1">
                <a:ea typeface="ＭＳ Ｐゴシック" charset="-128"/>
              </a:rPr>
              <a:t>Chrysanthis</a:t>
            </a:r>
            <a:r>
              <a:rPr lang="en-US" altLang="en-US" sz="1695" dirty="0">
                <a:ea typeface="ＭＳ Ｐゴシック" charset="-128"/>
              </a:rPr>
              <a:t> and D. </a:t>
            </a:r>
            <a:r>
              <a:rPr lang="en-US" altLang="en-US" sz="1695" dirty="0" err="1">
                <a:ea typeface="ＭＳ Ｐゴシック" charset="-128"/>
              </a:rPr>
              <a:t>Zeinalipour-Yazti</a:t>
            </a:r>
            <a:r>
              <a:rPr lang="en-US" altLang="en-US" sz="1695" dirty="0">
                <a:ea typeface="ＭＳ Ｐゴシック" charset="-128"/>
              </a:rPr>
              <a:t>, IEEE Transactions on Sustainable Computing </a:t>
            </a:r>
            <a:r>
              <a:rPr lang="en-US" altLang="en-US" sz="1695" b="1" dirty="0">
                <a:ea typeface="ＭＳ Ｐゴシック" charset="-128"/>
              </a:rPr>
              <a:t>(TSUSC'24)</a:t>
            </a:r>
            <a:r>
              <a:rPr lang="en-US" altLang="en-US" sz="1695" dirty="0">
                <a:ea typeface="ＭＳ Ｐゴシック" charset="-128"/>
              </a:rPr>
              <a:t>, IEEE Computer Society, </a:t>
            </a:r>
            <a:r>
              <a:rPr lang="en-US" altLang="en-US" sz="1695" b="1" dirty="0">
                <a:ea typeface="ＭＳ Ｐゴシック" charset="-128"/>
              </a:rPr>
              <a:t>2024</a:t>
            </a:r>
            <a:r>
              <a:rPr lang="en-US" altLang="en-US" sz="1695" dirty="0">
                <a:ea typeface="ＭＳ Ｐゴシック" charset="-128"/>
              </a:rPr>
              <a:t>. </a:t>
            </a:r>
          </a:p>
          <a:p>
            <a:pPr marL="415304" indent="-415304" algn="l">
              <a:spcBef>
                <a:spcPts val="0"/>
              </a:spcBef>
              <a:defRPr/>
            </a:pPr>
            <a:r>
              <a:rPr lang="en-US" altLang="en-US" sz="1695" dirty="0">
                <a:ea typeface="ＭＳ Ｐゴシック" charset="-128"/>
              </a:rPr>
              <a:t>[2]	</a:t>
            </a:r>
            <a:r>
              <a:rPr lang="en-US" altLang="en-US" sz="1695" b="1" dirty="0">
                <a:ea typeface="ＭＳ Ｐゴシック" charset="-128"/>
              </a:rPr>
              <a:t>"A Framework for Continuous </a:t>
            </a:r>
            <a:r>
              <a:rPr lang="en-US" altLang="en-US" sz="1695" b="1" dirty="0" err="1">
                <a:ea typeface="ＭＳ Ｐゴシック" charset="-128"/>
              </a:rPr>
              <a:t>kNN</a:t>
            </a:r>
            <a:r>
              <a:rPr lang="en-US" altLang="en-US" sz="1695" b="1" dirty="0">
                <a:ea typeface="ＭＳ Ｐゴシック" charset="-128"/>
              </a:rPr>
              <a:t> Ranking of EV Chargers with Estimated Components"</a:t>
            </a:r>
            <a:r>
              <a:rPr lang="en-US" altLang="en-US" sz="1695" dirty="0">
                <a:ea typeface="ＭＳ Ｐゴシック" charset="-128"/>
              </a:rPr>
              <a:t>, S. Constantinou, C. Costa, A. Konstantinidis, M. F. </a:t>
            </a:r>
            <a:r>
              <a:rPr lang="en-US" altLang="en-US" sz="1695" dirty="0" err="1">
                <a:ea typeface="ＭＳ Ｐゴシック" charset="-128"/>
              </a:rPr>
              <a:t>Mokbel</a:t>
            </a:r>
            <a:r>
              <a:rPr lang="en-US" altLang="en-US" sz="1695" dirty="0">
                <a:ea typeface="ＭＳ Ｐゴシック" charset="-128"/>
              </a:rPr>
              <a:t>, D. </a:t>
            </a:r>
            <a:r>
              <a:rPr lang="en-US" altLang="en-US" sz="1695" dirty="0" err="1">
                <a:ea typeface="ＭＳ Ｐゴシック" charset="-128"/>
              </a:rPr>
              <a:t>Zeinalipour-Yazti</a:t>
            </a:r>
            <a:r>
              <a:rPr lang="en-US" altLang="en-US" sz="1695" dirty="0">
                <a:ea typeface="ＭＳ Ｐゴシック" charset="-128"/>
              </a:rPr>
              <a:t>, 40</a:t>
            </a:r>
            <a:r>
              <a:rPr lang="en-US" altLang="en-US" sz="1695" baseline="30000" dirty="0">
                <a:ea typeface="ＭＳ Ｐゴシック" charset="-128"/>
              </a:rPr>
              <a:t>th</a:t>
            </a:r>
            <a:r>
              <a:rPr lang="en-US" altLang="en-US" sz="1695" dirty="0">
                <a:ea typeface="ＭＳ Ｐゴシック" charset="-128"/>
              </a:rPr>
              <a:t> IEEE International Conference on Data Engineering </a:t>
            </a:r>
            <a:r>
              <a:rPr lang="en-US" altLang="en-US" sz="1695" b="1" dirty="0">
                <a:ea typeface="ＭＳ Ｐゴシック" charset="-128"/>
              </a:rPr>
              <a:t>(ICDE'24)</a:t>
            </a:r>
            <a:r>
              <a:rPr lang="en-US" altLang="en-US" sz="1695" dirty="0">
                <a:ea typeface="ＭＳ Ｐゴシック" charset="-128"/>
              </a:rPr>
              <a:t>, </a:t>
            </a:r>
            <a:r>
              <a:rPr lang="en-US" altLang="en-US" sz="1695" b="1" dirty="0">
                <a:ea typeface="ＭＳ Ｐゴシック" charset="-128"/>
              </a:rPr>
              <a:t>2024</a:t>
            </a:r>
            <a:r>
              <a:rPr lang="en-US" altLang="en-US" sz="1695" dirty="0">
                <a:ea typeface="ＭＳ Ｐゴシック" charset="-128"/>
              </a:rPr>
              <a:t>.</a:t>
            </a:r>
            <a:endParaRPr lang="en-US" altLang="en-US" sz="1695" b="1" dirty="0">
              <a:ea typeface="ＭＳ Ｐゴシック" charset="-128"/>
            </a:endParaRPr>
          </a:p>
          <a:p>
            <a:pPr marL="415304" indent="-415304" algn="l">
              <a:spcBef>
                <a:spcPts val="0"/>
              </a:spcBef>
              <a:defRPr/>
            </a:pPr>
            <a:r>
              <a:rPr lang="en-US" altLang="en-US" sz="1695" dirty="0">
                <a:ea typeface="ＭＳ Ｐゴシック" charset="-128"/>
              </a:rPr>
              <a:t>[3]	</a:t>
            </a:r>
            <a:r>
              <a:rPr lang="en-US" altLang="en-US" sz="1695" b="1" dirty="0">
                <a:ea typeface="ＭＳ Ｐゴシック" charset="-128"/>
              </a:rPr>
              <a:t>"An IoT Data System for Solar Self-Consumption", </a:t>
            </a:r>
            <a:r>
              <a:rPr lang="en-US" altLang="en-US" sz="1695" dirty="0">
                <a:ea typeface="ＭＳ Ｐゴシック" charset="-128"/>
              </a:rPr>
              <a:t>S. Constantinou, Nicolas </a:t>
            </a:r>
            <a:r>
              <a:rPr lang="en-US" altLang="en-US" sz="1695" dirty="0" err="1">
                <a:ea typeface="ＭＳ Ｐゴシック" charset="-128"/>
              </a:rPr>
              <a:t>Polycarpou</a:t>
            </a:r>
            <a:r>
              <a:rPr lang="en-US" altLang="en-US" sz="1695" dirty="0">
                <a:ea typeface="ＭＳ Ｐゴシック" charset="-128"/>
              </a:rPr>
              <a:t>, </a:t>
            </a:r>
            <a:r>
              <a:rPr lang="en-US" altLang="en-US" sz="1695" dirty="0" err="1">
                <a:ea typeface="ＭＳ Ｐゴシック" charset="-128"/>
              </a:rPr>
              <a:t>Constantinos</a:t>
            </a:r>
            <a:r>
              <a:rPr lang="en-US" altLang="en-US" sz="1695" dirty="0">
                <a:ea typeface="ＭＳ Ｐゴシック" charset="-128"/>
              </a:rPr>
              <a:t> Costa, A. Konstantinidis, Panos K. </a:t>
            </a:r>
            <a:r>
              <a:rPr lang="en-US" altLang="en-US" sz="1695" dirty="0" err="1">
                <a:ea typeface="ＭＳ Ｐゴシック" charset="-128"/>
              </a:rPr>
              <a:t>Chrysanthis</a:t>
            </a:r>
            <a:r>
              <a:rPr lang="en-US" altLang="en-US" sz="1695" dirty="0">
                <a:ea typeface="ＭＳ Ｐゴシック" charset="-128"/>
              </a:rPr>
              <a:t>, D. </a:t>
            </a:r>
            <a:r>
              <a:rPr lang="en-US" altLang="en-US" sz="1695" dirty="0" err="1">
                <a:ea typeface="ＭＳ Ｐゴシック" charset="-128"/>
              </a:rPr>
              <a:t>Zeinalipour-Yazti</a:t>
            </a:r>
            <a:r>
              <a:rPr lang="en-US" altLang="en-US" sz="1695" dirty="0">
                <a:ea typeface="ＭＳ Ｐゴシック" charset="-128"/>
              </a:rPr>
              <a:t>, The 24</a:t>
            </a:r>
            <a:r>
              <a:rPr lang="en-US" altLang="en-US" sz="1695" baseline="30000" dirty="0">
                <a:ea typeface="ＭＳ Ｐゴシック" charset="-128"/>
              </a:rPr>
              <a:t>th</a:t>
            </a:r>
            <a:r>
              <a:rPr lang="en-US" altLang="en-US" sz="1695" dirty="0">
                <a:ea typeface="ＭＳ Ｐゴシック" charset="-128"/>
              </a:rPr>
              <a:t> IEEE International Conference on Mobile Data Management (</a:t>
            </a:r>
            <a:r>
              <a:rPr lang="en-US" altLang="en-US" sz="1695" b="1" dirty="0">
                <a:ea typeface="ＭＳ Ｐゴシック" charset="-128"/>
              </a:rPr>
              <a:t>MDM'23</a:t>
            </a:r>
            <a:r>
              <a:rPr lang="en-US" altLang="en-US" sz="1695" dirty="0">
                <a:ea typeface="ＭＳ Ｐゴシック" charset="-128"/>
              </a:rPr>
              <a:t>),</a:t>
            </a:r>
            <a:r>
              <a:rPr lang="en-US" altLang="en-US" sz="1695" b="1" dirty="0">
                <a:ea typeface="ＭＳ Ｐゴシック" charset="-128"/>
              </a:rPr>
              <a:t> 2023. </a:t>
            </a:r>
          </a:p>
          <a:p>
            <a:pPr marL="415304" indent="-415304" algn="l">
              <a:spcBef>
                <a:spcPts val="0"/>
              </a:spcBef>
              <a:defRPr/>
            </a:pPr>
            <a:r>
              <a:rPr lang="en-US" altLang="en-US" sz="1695" dirty="0">
                <a:ea typeface="ＭＳ Ｐゴシック" charset="-128"/>
              </a:rPr>
              <a:t>[4]	"</a:t>
            </a:r>
            <a:r>
              <a:rPr lang="en-US" altLang="en-US" sz="1695" b="1" dirty="0">
                <a:ea typeface="ＭＳ Ｐゴシック" charset="-128"/>
              </a:rPr>
              <a:t>Green Planning of IoT Home Automation Workflows in Smart Buildings</a:t>
            </a:r>
            <a:r>
              <a:rPr lang="en-US" altLang="en-US" sz="1695" dirty="0">
                <a:ea typeface="ＭＳ Ｐゴシック" charset="-128"/>
              </a:rPr>
              <a:t>", S. Constantinou, A. </a:t>
            </a:r>
            <a:r>
              <a:rPr lang="en-US" altLang="en-US" sz="1695" dirty="0" err="1">
                <a:ea typeface="ＭＳ Ｐゴシック" charset="-128"/>
              </a:rPr>
              <a:t>Konstantinides</a:t>
            </a:r>
            <a:r>
              <a:rPr lang="en-US" altLang="en-US" sz="1695" dirty="0">
                <a:ea typeface="ＭＳ Ｐゴシック" charset="-128"/>
              </a:rPr>
              <a:t>, P. K. </a:t>
            </a:r>
            <a:r>
              <a:rPr lang="en-US" altLang="en-US" sz="1695" dirty="0" err="1">
                <a:ea typeface="ＭＳ Ｐゴシック" charset="-128"/>
              </a:rPr>
              <a:t>Chrysanthis</a:t>
            </a:r>
            <a:r>
              <a:rPr lang="en-US" altLang="en-US" sz="1695" dirty="0">
                <a:ea typeface="ＭＳ Ｐゴシック" charset="-128"/>
              </a:rPr>
              <a:t> and D. </a:t>
            </a:r>
            <a:r>
              <a:rPr lang="en-US" altLang="en-US" sz="1695" dirty="0" err="1">
                <a:ea typeface="ＭＳ Ｐゴシック" charset="-128"/>
              </a:rPr>
              <a:t>Zeinalipour-Yazti</a:t>
            </a:r>
            <a:r>
              <a:rPr lang="en-US" altLang="en-US" sz="1695" dirty="0">
                <a:ea typeface="ＭＳ Ｐゴシック" charset="-128"/>
              </a:rPr>
              <a:t>, ACM Transactions on Internet of Things </a:t>
            </a:r>
            <a:r>
              <a:rPr lang="en-US" altLang="en-US" sz="1695" b="1" dirty="0">
                <a:ea typeface="ＭＳ Ｐゴシック" charset="-128"/>
              </a:rPr>
              <a:t>(TIOT'22)</a:t>
            </a:r>
            <a:r>
              <a:rPr lang="en-US" altLang="en-US" sz="1695" dirty="0">
                <a:ea typeface="ＭＳ Ｐゴシック" charset="-128"/>
              </a:rPr>
              <a:t>,</a:t>
            </a:r>
            <a:r>
              <a:rPr lang="en-US" altLang="en-US" sz="1695" b="1" dirty="0">
                <a:ea typeface="ＭＳ Ｐゴシック" charset="-128"/>
              </a:rPr>
              <a:t> 2022</a:t>
            </a:r>
            <a:r>
              <a:rPr lang="en-US" altLang="en-US" sz="1695" dirty="0">
                <a:ea typeface="ＭＳ Ｐゴシック" charset="-128"/>
              </a:rPr>
              <a:t>. </a:t>
            </a:r>
          </a:p>
          <a:p>
            <a:pPr marL="415304" indent="-415304" algn="l">
              <a:spcBef>
                <a:spcPts val="0"/>
              </a:spcBef>
              <a:defRPr/>
            </a:pPr>
            <a:r>
              <a:rPr lang="en-US" altLang="en-US" sz="1695" dirty="0">
                <a:ea typeface="ＭＳ Ｐゴシック" charset="-128"/>
              </a:rPr>
              <a:t>[5] 	</a:t>
            </a:r>
            <a:r>
              <a:rPr lang="en-US" altLang="en-US" sz="1695" b="1" dirty="0">
                <a:ea typeface="ＭＳ Ｐゴシック" charset="-128"/>
              </a:rPr>
              <a:t>"Green Planning Systems for Self-Consumption of Renewable Energy"</a:t>
            </a:r>
            <a:r>
              <a:rPr lang="en-US" altLang="en-US" sz="1695" dirty="0">
                <a:ea typeface="ＭＳ Ｐゴシック" charset="-128"/>
              </a:rPr>
              <a:t>, S. Constantinou, A. Konstantinidis and D. </a:t>
            </a:r>
            <a:r>
              <a:rPr lang="en-US" altLang="en-US" sz="1695" dirty="0" err="1">
                <a:ea typeface="ＭＳ Ｐゴシック" charset="-128"/>
              </a:rPr>
              <a:t>Zeinalipour-Yazti</a:t>
            </a:r>
            <a:r>
              <a:rPr lang="en-US" altLang="en-US" sz="1695" dirty="0">
                <a:ea typeface="ＭＳ Ｐゴシック" charset="-128"/>
              </a:rPr>
              <a:t>, IEEE Internet Computing </a:t>
            </a:r>
            <a:r>
              <a:rPr lang="en-US" altLang="en-US" sz="1695" b="1" dirty="0">
                <a:ea typeface="ＭＳ Ｐゴシック" charset="-128"/>
              </a:rPr>
              <a:t>(IC'22)</a:t>
            </a:r>
            <a:r>
              <a:rPr lang="en-US" altLang="en-US" sz="1695" dirty="0">
                <a:ea typeface="ＭＳ Ｐゴシック" charset="-128"/>
              </a:rPr>
              <a:t>, </a:t>
            </a:r>
            <a:r>
              <a:rPr lang="en-US" altLang="en-US" sz="1695" b="1" dirty="0">
                <a:ea typeface="ＭＳ Ｐゴシック" charset="-128"/>
              </a:rPr>
              <a:t>2022</a:t>
            </a:r>
            <a:r>
              <a:rPr lang="en-US" altLang="en-US" sz="1695" dirty="0">
                <a:ea typeface="ＭＳ Ｐゴシック" charset="-128"/>
              </a:rPr>
              <a:t>.</a:t>
            </a:r>
            <a:r>
              <a:rPr lang="en-US" altLang="en-US" sz="1695" b="1" dirty="0">
                <a:ea typeface="ＭＳ Ｐゴシック" charset="-128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endParaRPr lang="en-US" altLang="en-US" sz="1695" i="1" dirty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74" y="3726917"/>
            <a:ext cx="10481590" cy="8145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93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5965" y="3726917"/>
            <a:ext cx="10306014" cy="8145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93" dirty="0"/>
              <a:t>Renewable Energy Hoarding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679" y="29191412"/>
            <a:ext cx="1777801" cy="1008210"/>
          </a:xfrm>
          <a:prstGeom prst="rect">
            <a:avLst/>
          </a:prstGeom>
        </p:spPr>
      </p:pic>
      <p:sp>
        <p:nvSpPr>
          <p:cNvPr id="68" name="Subtitle 2"/>
          <p:cNvSpPr txBox="1">
            <a:spLocks/>
          </p:cNvSpPr>
          <p:nvPr/>
        </p:nvSpPr>
        <p:spPr>
          <a:xfrm>
            <a:off x="314374" y="4539365"/>
            <a:ext cx="10481590" cy="91807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3797" tIns="71899" rIns="143797" bIns="71899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281" indent="-181281" algn="just">
              <a:spcBef>
                <a:spcPct val="50000"/>
              </a:spcBef>
              <a:buFont typeface="Arial" charset="0"/>
              <a:buChar char="•"/>
            </a:pPr>
            <a:endParaRPr lang="en-US" altLang="en-US" sz="2796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14374" y="14534533"/>
            <a:ext cx="20787604" cy="6437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3797" tIns="143797" rIns="143797" bIns="143797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3"/>
              </a:spcBef>
            </a:pPr>
            <a:endParaRPr lang="en-US" altLang="en-US" sz="2796" dirty="0"/>
          </a:p>
        </p:txBody>
      </p:sp>
      <p:sp>
        <p:nvSpPr>
          <p:cNvPr id="71" name="TextBox 70"/>
          <p:cNvSpPr txBox="1"/>
          <p:nvPr/>
        </p:nvSpPr>
        <p:spPr>
          <a:xfrm>
            <a:off x="311590" y="13720071"/>
            <a:ext cx="10484375" cy="8145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93" dirty="0" err="1"/>
              <a:t>EcoCharge</a:t>
            </a:r>
            <a:r>
              <a:rPr lang="en-US" sz="4693" dirty="0"/>
              <a:t>: Algorithm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10792488" y="21581296"/>
            <a:ext cx="10317287" cy="67665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8993" tIns="29496" rIns="58993" bIns="29496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3"/>
              </a:spcBef>
            </a:pPr>
            <a:endParaRPr lang="en-US" sz="2796" kern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787878" y="24084626"/>
            <a:ext cx="201794" cy="8158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6649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19" y="29215181"/>
            <a:ext cx="4200579" cy="960641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10792491" y="13720072"/>
            <a:ext cx="10309489" cy="8145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93" dirty="0" err="1"/>
              <a:t>EcoCharge</a:t>
            </a:r>
            <a:r>
              <a:rPr lang="en-US" sz="4693" dirty="0"/>
              <a:t>: System Architecture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91796" y="20972194"/>
            <a:ext cx="10317287" cy="81451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93" dirty="0" err="1"/>
              <a:t>EcoCharge</a:t>
            </a:r>
            <a:r>
              <a:rPr lang="en-US" sz="4693" dirty="0"/>
              <a:t> Performance</a:t>
            </a:r>
          </a:p>
        </p:txBody>
      </p:sp>
      <p:sp>
        <p:nvSpPr>
          <p:cNvPr id="123" name="Subtitle 2">
            <a:extLst>
              <a:ext uri="{FF2B5EF4-FFF2-40B4-BE49-F238E27FC236}">
                <a16:creationId xmlns:a16="http://schemas.microsoft.com/office/drawing/2014/main" id="{C8306207-F054-4F21-947E-63A91CC48CE3}"/>
              </a:ext>
            </a:extLst>
          </p:cNvPr>
          <p:cNvSpPr txBox="1">
            <a:spLocks/>
          </p:cNvSpPr>
          <p:nvPr/>
        </p:nvSpPr>
        <p:spPr>
          <a:xfrm>
            <a:off x="314372" y="28339892"/>
            <a:ext cx="20787609" cy="8129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58993" tIns="101708" rIns="58993" bIns="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83"/>
              </a:spcBef>
            </a:pPr>
            <a:r>
              <a:rPr lang="en-US" sz="4662" b="1" kern="0" dirty="0">
                <a:solidFill>
                  <a:schemeClr val="bg1"/>
                </a:solidFill>
              </a:rPr>
              <a:t>https://ecocharge.cs.ucy.ac.cy/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3AA9FCC-540F-402F-B9B5-BB00FE693C14}"/>
              </a:ext>
            </a:extLst>
          </p:cNvPr>
          <p:cNvSpPr txBox="1"/>
          <p:nvPr/>
        </p:nvSpPr>
        <p:spPr>
          <a:xfrm>
            <a:off x="15155460" y="29206183"/>
            <a:ext cx="4293812" cy="9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6" dirty="0"/>
              <a:t>Contact: </a:t>
            </a:r>
            <a:r>
              <a:rPr lang="en-US" sz="2796" dirty="0">
                <a:hlinkClick r:id="rId8"/>
              </a:rPr>
              <a:t>dmsl@ucy.ac.cy</a:t>
            </a:r>
            <a:endParaRPr lang="en-US" sz="2796" dirty="0"/>
          </a:p>
          <a:p>
            <a:pPr algn="r"/>
            <a:r>
              <a:rPr lang="en-US" sz="2796" dirty="0">
                <a:hlinkClick r:id="rId9"/>
              </a:rPr>
              <a:t>https://dmsl.cs.ucy.ac.cy/</a:t>
            </a:r>
            <a:r>
              <a:rPr lang="en-US" sz="2796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3C9F3B-1112-6743-AEF3-5EA167557A49}"/>
              </a:ext>
            </a:extLst>
          </p:cNvPr>
          <p:cNvCxnSpPr/>
          <p:nvPr/>
        </p:nvCxnSpPr>
        <p:spPr>
          <a:xfrm>
            <a:off x="15087283" y="29216359"/>
            <a:ext cx="0" cy="983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5F81E0E-20AE-4CF1-B86B-DC65BECAB7CD}"/>
              </a:ext>
            </a:extLst>
          </p:cNvPr>
          <p:cNvSpPr txBox="1"/>
          <p:nvPr/>
        </p:nvSpPr>
        <p:spPr>
          <a:xfrm>
            <a:off x="316407" y="20972195"/>
            <a:ext cx="10474699" cy="81446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1899" tIns="0" rIns="71899" bIns="0" rtlCol="0">
            <a:noAutofit/>
          </a:bodyPr>
          <a:lstStyle/>
          <a:p>
            <a:pPr algn="ctr"/>
            <a:r>
              <a:rPr lang="en-US" sz="4693" dirty="0" err="1"/>
              <a:t>EcoCharge</a:t>
            </a:r>
            <a:r>
              <a:rPr lang="en-US" sz="4693" dirty="0"/>
              <a:t> : User Interface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254620A-B242-42EC-9797-D9EC7EC8BB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2798" y="29266657"/>
            <a:ext cx="2875758" cy="910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8F09C3-1C48-B144-58BD-A7507612FD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6807"/>
          <a:stretch/>
        </p:blipFill>
        <p:spPr>
          <a:xfrm>
            <a:off x="12832040" y="29412108"/>
            <a:ext cx="2021783" cy="604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5689D5-062B-F3A7-7B24-8B64FCFB31D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212" r="29610" b="54977"/>
          <a:stretch/>
        </p:blipFill>
        <p:spPr>
          <a:xfrm>
            <a:off x="11664344" y="29251779"/>
            <a:ext cx="1395737" cy="925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BCA39-90E0-1FA1-533C-F308AD78A4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57712" y="14610402"/>
            <a:ext cx="8774733" cy="6268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340C36-8721-A7EE-0EF9-5B890A94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076" y="14575671"/>
            <a:ext cx="6015300" cy="413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5B271F-5332-7651-9B26-870B23888F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0155" y="14596203"/>
            <a:ext cx="4286520" cy="2075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B7A5E9-29D2-EB26-63DF-FA49C5363D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0594" y="16833153"/>
            <a:ext cx="4296678" cy="1862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418216-DAB2-84BC-1D98-22EEA9764FA6}"/>
              </a:ext>
            </a:extLst>
          </p:cNvPr>
          <p:cNvSpPr txBox="1">
            <a:spLocks/>
          </p:cNvSpPr>
          <p:nvPr/>
        </p:nvSpPr>
        <p:spPr bwMode="auto">
          <a:xfrm>
            <a:off x="413712" y="18730673"/>
            <a:ext cx="10184250" cy="285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796" b="1" kern="0" dirty="0"/>
              <a:t>Filtering Phase</a:t>
            </a:r>
            <a:r>
              <a:rPr lang="en-US" sz="2796" kern="0" dirty="0"/>
              <a:t>: ensures that only the </a:t>
            </a:r>
            <a:r>
              <a:rPr lang="en-US" sz="2796" b="1" i="1" kern="0" dirty="0"/>
              <a:t>k</a:t>
            </a:r>
            <a:r>
              <a:rPr lang="en-US" sz="2796" kern="0" dirty="0"/>
              <a:t> most suitable chargers are considered, while pruning all the rest, according to EV location</a:t>
            </a:r>
          </a:p>
          <a:p>
            <a:r>
              <a:rPr lang="en-US" sz="2796" b="1" kern="0" dirty="0"/>
              <a:t>Refinement Phase</a:t>
            </a:r>
            <a:r>
              <a:rPr lang="en-US" sz="2796" kern="0" dirty="0"/>
              <a:t>: utilizes a </a:t>
            </a:r>
            <a:r>
              <a:rPr lang="en-US" sz="2796" i="1" kern="0" dirty="0"/>
              <a:t>Continuous k-Nearest Neighbor</a:t>
            </a:r>
            <a:r>
              <a:rPr lang="en-US" sz="2796" kern="0" dirty="0"/>
              <a:t> query, where the distance function is computed using </a:t>
            </a:r>
            <a:r>
              <a:rPr lang="en-US" sz="2796" i="1" kern="0" dirty="0"/>
              <a:t>Estimated Components</a:t>
            </a:r>
            <a:r>
              <a:rPr lang="en-US" sz="2796" kern="0" dirty="0"/>
              <a:t> (i.e., a query we term </a:t>
            </a:r>
            <a:r>
              <a:rPr lang="en-US" sz="2796" b="1" kern="0" dirty="0" err="1"/>
              <a:t>CkNN</a:t>
            </a:r>
            <a:r>
              <a:rPr lang="en-US" sz="2796" b="1" kern="0" dirty="0"/>
              <a:t>-EC</a:t>
            </a:r>
            <a:r>
              <a:rPr lang="en-US" sz="2796" kern="0" dirty="0"/>
              <a:t>)</a:t>
            </a:r>
            <a:br>
              <a:rPr lang="en-US" sz="2796" kern="0" dirty="0"/>
            </a:br>
            <a:endParaRPr lang="en-US" sz="2796" kern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6FF36D-663C-8B46-2B1B-6EE172FF11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038" y="21911744"/>
            <a:ext cx="4707068" cy="40214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BD63A30-4118-1E80-4D84-98CA187B16B6}"/>
              </a:ext>
            </a:extLst>
          </p:cNvPr>
          <p:cNvSpPr txBox="1">
            <a:spLocks/>
          </p:cNvSpPr>
          <p:nvPr/>
        </p:nvSpPr>
        <p:spPr bwMode="auto">
          <a:xfrm>
            <a:off x="411760" y="25982223"/>
            <a:ext cx="10184250" cy="20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796" kern="0" dirty="0"/>
              <a:t>Users can easily configure their preferences along with their desired destination and receive route information, leveraging the application’s functionality for efficient navigation</a:t>
            </a:r>
          </a:p>
          <a:p>
            <a:r>
              <a:rPr lang="en-US" sz="2796" kern="0" dirty="0"/>
              <a:t>Drivers can view all available chargers in a selected city/country</a:t>
            </a:r>
          </a:p>
          <a:p>
            <a:r>
              <a:rPr lang="en-US" sz="2796" kern="0" dirty="0"/>
              <a:t>Presents information in a visually engaging and accessible manner</a:t>
            </a:r>
          </a:p>
          <a:p>
            <a:endParaRPr lang="en-US" sz="2796" kern="0" dirty="0"/>
          </a:p>
        </p:txBody>
      </p:sp>
      <p:pic>
        <p:nvPicPr>
          <p:cNvPr id="1026" name="Picture 2" descr="View from inside car while driving with car panel and green screen monitor  Stock Photo | Adobe Stock">
            <a:extLst>
              <a:ext uri="{FF2B5EF4-FFF2-40B4-BE49-F238E27FC236}">
                <a16:creationId xmlns:a16="http://schemas.microsoft.com/office/drawing/2014/main" id="{A3B9F339-A087-0834-3ED1-4BDB06C0D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8559"/>
          <a:stretch/>
        </p:blipFill>
        <p:spPr bwMode="auto">
          <a:xfrm>
            <a:off x="5546402" y="22009865"/>
            <a:ext cx="5156628" cy="36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405558-5419-AAB8-DE83-ECE801B8DAD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8420"/>
          <a:stretch/>
        </p:blipFill>
        <p:spPr>
          <a:xfrm rot="21430538">
            <a:off x="6181781" y="23962760"/>
            <a:ext cx="1923573" cy="1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A23E49-B7C4-7377-7079-BB708C9C83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12352" y="21847834"/>
            <a:ext cx="8141664" cy="36488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48A20AC-8BB2-F47F-44FB-7AF01C633B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077" y="4612573"/>
            <a:ext cx="6265280" cy="3545932"/>
          </a:xfrm>
          <a:prstGeom prst="rect">
            <a:avLst/>
          </a:prstGeom>
        </p:spPr>
      </p:pic>
      <p:pic>
        <p:nvPicPr>
          <p:cNvPr id="34" name="Picture 33" descr="A green and blue toy car&#10;&#10;Description automatically generated">
            <a:extLst>
              <a:ext uri="{FF2B5EF4-FFF2-40B4-BE49-F238E27FC236}">
                <a16:creationId xmlns:a16="http://schemas.microsoft.com/office/drawing/2014/main" id="{15EA8665-7C80-3B6D-C08A-3FAEDF199E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7785257" y="7129752"/>
            <a:ext cx="1627309" cy="776976"/>
          </a:xfrm>
          <a:prstGeom prst="rect">
            <a:avLst/>
          </a:prstGeom>
        </p:spPr>
      </p:pic>
      <p:pic>
        <p:nvPicPr>
          <p:cNvPr id="37" name="Picture 36" descr="A toy gas pump with a lightning bolt&#10;&#10;Description automatically generated">
            <a:extLst>
              <a:ext uri="{FF2B5EF4-FFF2-40B4-BE49-F238E27FC236}">
                <a16:creationId xmlns:a16="http://schemas.microsoft.com/office/drawing/2014/main" id="{B7677E17-1E6A-20AA-486E-8552D62A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61" y="5128819"/>
            <a:ext cx="911191" cy="1031391"/>
          </a:xfrm>
          <a:prstGeom prst="rect">
            <a:avLst/>
          </a:prstGeom>
        </p:spPr>
      </p:pic>
      <p:pic>
        <p:nvPicPr>
          <p:cNvPr id="38" name="Picture 37" descr="A toy gas pump with a lightning bolt&#10;&#10;Description automatically generated">
            <a:extLst>
              <a:ext uri="{FF2B5EF4-FFF2-40B4-BE49-F238E27FC236}">
                <a16:creationId xmlns:a16="http://schemas.microsoft.com/office/drawing/2014/main" id="{D0037194-BCFB-EE13-6BDE-57C7729B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925" y="5009165"/>
            <a:ext cx="561303" cy="6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2535</TotalTime>
  <Words>716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Calibri Light</vt:lpstr>
      <vt:lpstr>Arial</vt:lpstr>
      <vt:lpstr>Calibri</vt:lpstr>
      <vt:lpstr>Office 2013 - 2022 Theme</vt:lpstr>
      <vt:lpstr>A Framework for Continuous kNN Ranking of EV Chargers  with Estimated Components    Soteris Constantinou 1, Constantinos Costa 2,1,  Andreas Konstantinidis 3,1, Mohamed F. Mokbel4, Demetrios Zeinalipour-Yazti 1   1 University of Cyprus, Cyprus | 2 Rinnoco Ltd, Cyprus | 3 Frederick University, Cyprus | 4 University of Minnesota,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sconst01@cs.ucy.ac.cy</cp:lastModifiedBy>
  <cp:revision>361</cp:revision>
  <cp:lastPrinted>2023-06-22T13:07:14Z</cp:lastPrinted>
  <dcterms:created xsi:type="dcterms:W3CDTF">2015-11-26T09:21:38Z</dcterms:created>
  <dcterms:modified xsi:type="dcterms:W3CDTF">2024-06-17T08:02:51Z</dcterms:modified>
</cp:coreProperties>
</file>