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4BC63-DD36-41E0-93D7-AFD8314577C9}" type="datetimeFigureOut">
              <a:rPr lang="en-US" smtClean="0"/>
              <a:t>02-Dec-15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A9FC8-A15C-46AE-A41C-67678AC3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γλώσσα επερωτήσεων του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Dremel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βασισμένη στην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είναι σχεδιασμένη να είναι αποτελεσματική σε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columnar nested storage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Κάθε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statement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παίρνει για είσοδο ένα ή πολλαπλούς φωλιασμένους πίνακες και τα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τους και παράγει ένα φωλιασμένο πίνακα με το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εξόδου του.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γλώσσ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υποστηρίζει: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       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Φωλι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ασμένα υποερωτήματα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        Top-k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        Joins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        Functions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9FC8-A15C-46AE-A41C-67678AC3FB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0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 πιο πάνω σχήμα παρουσιάζεται ένα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γλώσσα του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Dremel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query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αυτό κάνει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projection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 aggregation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Κάθε ένα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nested record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σαν ένα δένδρο με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όπου κάθε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αντιπροσωπεύει ένα πεδίο.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συντελεστής επιλογής αποκλείει τα φύλλα του δένδρου που δεν πληρούν τις καθορισμένες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προυποθέσεις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Έτσι παραμένουν μόνο τα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έχουν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ξεκινά με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κάνει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within-record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άθροισμ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με το WITHIN each name subrecord.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9FC8-A15C-46AE-A41C-67678AC3FB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Dremel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χρησιμοποιεί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ένα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tree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πολλαπλών επιπέδων για την εκτέλεση των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queries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Ένας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root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εξυπηρετητής λαμβάνει τα εισερχόμενα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queries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διαβάζει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-πληροφορίες από τους πίνακες και δρομολογεί τα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queries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επόμενο επίπεδο του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tree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Οι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leaf servers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επικοινωνούν με το αποθηκευτικό στρώμα ή παίρνουν πρόσβαση στον τοπικό δίσκο για ανάκτηση δεδομένων.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Dremel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επειδή πολλά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queries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εκτελούνται ταυτόχρονα υπάρχει ένας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 dispatcher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κατανέμει την εκτέλεση, ανάλογα με την προτεραιότητα του κάθε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μέγεθος των δεδομένων που επεξεργάζονται κατά την διάρκεια εκτέλεσης ενός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συχνά είναι μεγαλύτερο από το μέγεθος των μονάδων επεξεργασίας(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slots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Ένα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slot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αναπαραστά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ένα νήμα εκτέλεσης σε ένα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leaf server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9FC8-A15C-46AE-A41C-67678AC3FB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Φαίνεται ότι το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Dremel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μπορεί να επιτυγχάνει σχεδόν γραμμική επιτάχυνση όσο αυξάνονται τα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nodes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9FC8-A15C-46AE-A41C-67678AC3FB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4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8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829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00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33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4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7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9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5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7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1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7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8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5877-390E-45D9-BBF1-E22E56A5DA2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BB4BE1-C38F-428B-A312-893B262DA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7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DREMEL: Interactive Analysis of Web-Scale Datasets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n-GB" dirty="0" smtClean="0"/>
              <a:t>EPL646 – Advanced Topics in Databases</a:t>
            </a:r>
          </a:p>
          <a:p>
            <a:r>
              <a:rPr lang="el-GR" dirty="0" smtClean="0"/>
              <a:t>Ιωάννης Χρίστου, Πάτροκλος Πατρόκλου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7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Πειράματα</a:t>
            </a:r>
            <a:r>
              <a:rPr lang="el-GR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olumnar </a:t>
            </a:r>
            <a:r>
              <a:rPr lang="en-US" dirty="0"/>
              <a:t>vs record-oriented </a:t>
            </a:r>
            <a:r>
              <a:rPr lang="en-US" dirty="0" smtClean="0"/>
              <a:t>storage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n-US" dirty="0"/>
              <a:t>Map Reduce </a:t>
            </a:r>
            <a:r>
              <a:rPr lang="el-GR" dirty="0"/>
              <a:t>και </a:t>
            </a:r>
            <a:r>
              <a:rPr lang="en-US" dirty="0" err="1"/>
              <a:t>Dremel</a:t>
            </a:r>
            <a:r>
              <a:rPr lang="en-US" dirty="0"/>
              <a:t> </a:t>
            </a:r>
            <a:r>
              <a:rPr lang="el-GR" dirty="0"/>
              <a:t>μοντέλο εκτέλεσης σε </a:t>
            </a:r>
            <a:r>
              <a:rPr lang="en-US" dirty="0"/>
              <a:t>columnar vs record-oriented </a:t>
            </a:r>
            <a:r>
              <a:rPr lang="el-GR" dirty="0" smtClean="0"/>
              <a:t>δεδομένα</a:t>
            </a:r>
          </a:p>
          <a:p>
            <a:endParaRPr lang="el-GR" dirty="0"/>
          </a:p>
          <a:p>
            <a:r>
              <a:rPr lang="el-GR" dirty="0" smtClean="0"/>
              <a:t>Επίδραση </a:t>
            </a:r>
            <a:r>
              <a:rPr lang="el-GR" dirty="0"/>
              <a:t>του βάθους του </a:t>
            </a:r>
            <a:r>
              <a:rPr lang="el-GR" dirty="0" err="1"/>
              <a:t>serving</a:t>
            </a:r>
            <a:r>
              <a:rPr lang="el-GR" dirty="0"/>
              <a:t> </a:t>
            </a:r>
            <a:r>
              <a:rPr lang="el-GR" dirty="0" err="1"/>
              <a:t>tree</a:t>
            </a:r>
            <a:r>
              <a:rPr lang="el-GR" dirty="0"/>
              <a:t> στους χρόνους </a:t>
            </a:r>
            <a:r>
              <a:rPr lang="el-GR" dirty="0" smtClean="0"/>
              <a:t>εκτέλεσης</a:t>
            </a:r>
          </a:p>
          <a:p>
            <a:endParaRPr lang="el-GR" dirty="0"/>
          </a:p>
          <a:p>
            <a:r>
              <a:rPr lang="en-US" dirty="0" err="1" smtClean="0"/>
              <a:t>Dremel’s</a:t>
            </a:r>
            <a:r>
              <a:rPr lang="en-US" dirty="0" smtClean="0"/>
              <a:t> Scalability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Columnar vs record-oriented storage</a:t>
            </a:r>
            <a:r>
              <a:rPr lang="el-GR" dirty="0">
                <a:solidFill>
                  <a:schemeClr val="tx1"/>
                </a:solidFill>
              </a:rPr>
              <a:t/>
            </a:r>
            <a:br>
              <a:rPr lang="el-GR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150" y="1520462"/>
            <a:ext cx="4615823" cy="4194538"/>
          </a:xfrm>
        </p:spPr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χρόνος ανάκτησης των </a:t>
            </a:r>
            <a:r>
              <a:rPr lang="el-GR" dirty="0" err="1"/>
              <a:t>columnar</a:t>
            </a:r>
            <a:r>
              <a:rPr lang="el-GR" dirty="0"/>
              <a:t> </a:t>
            </a:r>
            <a:r>
              <a:rPr lang="el-GR" dirty="0" err="1"/>
              <a:t>nested</a:t>
            </a:r>
            <a:r>
              <a:rPr lang="el-GR" dirty="0"/>
              <a:t> δεδομένων αυξάνεται γραμμικά με των αριθμών των πεδίων</a:t>
            </a:r>
          </a:p>
          <a:p>
            <a:r>
              <a:rPr lang="el-GR" dirty="0" smtClean="0"/>
              <a:t>Η </a:t>
            </a:r>
            <a:r>
              <a:rPr lang="el-GR" dirty="0"/>
              <a:t>συναρμολόγηση και το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πέρασμα </a:t>
            </a:r>
            <a:r>
              <a:rPr lang="el-GR" dirty="0" err="1"/>
              <a:t>record</a:t>
            </a:r>
            <a:r>
              <a:rPr lang="el-GR" dirty="0"/>
              <a:t> είναι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ακριβό </a:t>
            </a:r>
            <a:r>
              <a:rPr lang="el-GR" dirty="0"/>
              <a:t>και μπορεί μέχρι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και </a:t>
            </a:r>
            <a:r>
              <a:rPr lang="el-GR" dirty="0"/>
              <a:t>να διπλασιάσει τον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χρόνο </a:t>
            </a:r>
            <a:r>
              <a:rPr lang="el-GR" dirty="0"/>
              <a:t>εκτέλεσης</a:t>
            </a:r>
          </a:p>
          <a:p>
            <a:pPr marL="0" indent="0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2052" name="Picture 4" descr="https://lh6.googleusercontent.com/AOr0tDYo1Bv-QE2iFXRqvdU3S_c5EQ_wpcqk289mcfKrLhf5drRbaweR_k_L3Qgbo8aOEv1hog3iwmG39soPvZUooBN8-CMI_RPACXfy56fpHPlpnbCT0zFqlAUdb479K6w5pG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2536" r="5709" b="3916"/>
          <a:stretch/>
        </p:blipFill>
        <p:spPr bwMode="auto">
          <a:xfrm>
            <a:off x="3611528" y="2594111"/>
            <a:ext cx="5512596" cy="3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Map Reduce </a:t>
            </a:r>
            <a:r>
              <a:rPr lang="el-GR" dirty="0">
                <a:solidFill>
                  <a:schemeClr val="tx1"/>
                </a:solidFill>
              </a:rPr>
              <a:t>και </a:t>
            </a:r>
            <a:r>
              <a:rPr lang="en-US" dirty="0" err="1">
                <a:solidFill>
                  <a:schemeClr val="tx1"/>
                </a:solidFill>
              </a:rPr>
              <a:t>Dremel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μοντέλο εκτέλεσης σε </a:t>
            </a:r>
            <a:r>
              <a:rPr lang="en-US" dirty="0">
                <a:solidFill>
                  <a:schemeClr val="tx1"/>
                </a:solidFill>
              </a:rPr>
              <a:t>columnar vs record-oriented </a:t>
            </a:r>
            <a:r>
              <a:rPr lang="el-GR" dirty="0">
                <a:solidFill>
                  <a:schemeClr val="tx1"/>
                </a:solidFill>
              </a:rPr>
              <a:t>δεδομένα</a:t>
            </a:r>
            <a:br>
              <a:rPr lang="el-GR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lh6.googleusercontent.com/EA9TC9RDtC8GtUztCgWFneg5XgNrfPIKe-7UNj_R2FFwwsSbgBI-wnLC12mqMMxLzvoRaBBElSZPyAUWONEK17SlhVgL6XszuSWqn_bQbipj8V5uyPs3gkD82RyJvYDOC-WSom1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44" y="2419143"/>
            <a:ext cx="8065848" cy="305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Επίδραση του βάθους του </a:t>
            </a:r>
            <a:r>
              <a:rPr lang="el-GR" dirty="0" err="1">
                <a:solidFill>
                  <a:schemeClr val="tx1"/>
                </a:solidFill>
              </a:rPr>
              <a:t>serving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tree</a:t>
            </a:r>
            <a:r>
              <a:rPr lang="el-GR" dirty="0">
                <a:solidFill>
                  <a:schemeClr val="tx1"/>
                </a:solidFill>
              </a:rPr>
              <a:t> στους χρόνους εκτέλεσης,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lh3.googleusercontent.com/IlvLyXq8qgpCL_unDVwM8V07mSwpiBnjwPhwe3SmHk_9xSziF4z27J0pHeIFsl9t0Jkg9AqZtCVsF46wyZcGLeiaVrD95LpJVYFdS_8f_U1kaOjO87qjseMeeQtnDSskIOIwfR-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53" y="2137272"/>
            <a:ext cx="7891145" cy="33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7282" y="2137272"/>
            <a:ext cx="3365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Q2: SELECT </a:t>
            </a:r>
            <a:r>
              <a:rPr lang="en-GB" dirty="0"/>
              <a:t>country, SUM(</a:t>
            </a:r>
            <a:r>
              <a:rPr lang="en-GB" dirty="0" err="1"/>
              <a:t>item.amount</a:t>
            </a:r>
            <a:r>
              <a:rPr lang="en-GB" dirty="0"/>
              <a:t>) FROM T2</a:t>
            </a:r>
            <a:endParaRPr lang="en-US" dirty="0"/>
          </a:p>
          <a:p>
            <a:r>
              <a:rPr lang="en-GB" dirty="0"/>
              <a:t>GROUP BY country</a:t>
            </a:r>
            <a:endParaRPr lang="en-US" dirty="0"/>
          </a:p>
          <a:p>
            <a:r>
              <a:rPr lang="en-US" dirty="0" smtClean="0"/>
              <a:t>Reads</a:t>
            </a:r>
            <a:r>
              <a:rPr lang="el-GR" dirty="0" smtClean="0"/>
              <a:t> </a:t>
            </a:r>
            <a:r>
              <a:rPr lang="el-GR" dirty="0"/>
              <a:t>60</a:t>
            </a:r>
            <a:r>
              <a:rPr lang="en-GB" dirty="0" err="1"/>
              <a:t>gb</a:t>
            </a:r>
            <a:r>
              <a:rPr lang="en-GB" dirty="0"/>
              <a:t> </a:t>
            </a:r>
            <a:r>
              <a:rPr lang="el-GR" dirty="0" smtClean="0"/>
              <a:t> δεδομένα </a:t>
            </a:r>
            <a:r>
              <a:rPr lang="el-GR" dirty="0"/>
              <a:t>από το </a:t>
            </a:r>
            <a:r>
              <a:rPr lang="el-GR" dirty="0" smtClean="0"/>
              <a:t>δίσκο και επιστρέφει μερικές </a:t>
            </a:r>
            <a:r>
              <a:rPr lang="el-GR" dirty="0" err="1" smtClean="0"/>
              <a:t>εκατονταδες</a:t>
            </a:r>
            <a:r>
              <a:rPr lang="el-GR" dirty="0" smtClean="0"/>
              <a:t>.. </a:t>
            </a:r>
            <a:endParaRPr lang="en-US" dirty="0"/>
          </a:p>
          <a:p>
            <a:r>
              <a:rPr lang="en-GB" dirty="0" smtClean="0"/>
              <a:t> </a:t>
            </a:r>
            <a:endParaRPr lang="en-US" dirty="0"/>
          </a:p>
          <a:p>
            <a:r>
              <a:rPr lang="en-US" dirty="0" smtClean="0"/>
              <a:t>Q3:</a:t>
            </a:r>
            <a:r>
              <a:rPr lang="en-GB" dirty="0" smtClean="0"/>
              <a:t>SELECT </a:t>
            </a:r>
            <a:r>
              <a:rPr lang="en-GB" dirty="0"/>
              <a:t>domain, SUM(</a:t>
            </a:r>
            <a:r>
              <a:rPr lang="en-GB" dirty="0" err="1"/>
              <a:t>item.amount</a:t>
            </a:r>
            <a:r>
              <a:rPr lang="en-GB" dirty="0"/>
              <a:t>) FROM T2</a:t>
            </a:r>
            <a:endParaRPr lang="en-US" dirty="0"/>
          </a:p>
          <a:p>
            <a:r>
              <a:rPr lang="en-GB" dirty="0"/>
              <a:t>WHERE domain CONTAINS ’</a:t>
            </a:r>
            <a:r>
              <a:rPr lang="en-GB" dirty="0" err="1"/>
              <a:t>.net</a:t>
            </a:r>
            <a:r>
              <a:rPr lang="en-GB" dirty="0"/>
              <a:t>’</a:t>
            </a:r>
            <a:endParaRPr lang="en-US" dirty="0"/>
          </a:p>
          <a:p>
            <a:r>
              <a:rPr lang="en-GB" dirty="0"/>
              <a:t>GROUP BY domain</a:t>
            </a:r>
            <a:endParaRPr lang="en-US" dirty="0"/>
          </a:p>
          <a:p>
            <a:r>
              <a:rPr lang="el-GR" dirty="0" smtClean="0"/>
              <a:t>Διαβάζει</a:t>
            </a:r>
            <a:r>
              <a:rPr lang="en-GB" dirty="0" smtClean="0"/>
              <a:t> </a:t>
            </a:r>
            <a:r>
              <a:rPr lang="en-GB" dirty="0"/>
              <a:t>180GB και επιστρέφει περίπου 1.1 εκατομύρια μοναδικά domains.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Q5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SELECT TOP(aid, 20), COUNT(*) FROM T4</a:t>
            </a:r>
          </a:p>
          <a:p>
            <a:pPr marL="0" indent="0">
              <a:buNone/>
            </a:pPr>
            <a:r>
              <a:rPr lang="en-US" dirty="0"/>
              <a:t>WHERE bid = fvalue1g AND </a:t>
            </a:r>
            <a:r>
              <a:rPr lang="en-US" dirty="0" err="1"/>
              <a:t>cid</a:t>
            </a:r>
            <a:r>
              <a:rPr lang="en-US" dirty="0"/>
              <a:t> = </a:t>
            </a:r>
            <a:r>
              <a:rPr lang="en-US" dirty="0" smtClean="0"/>
              <a:t>fvalue2g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Using 1000-4000 leaf servers(nodes)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46332" y="1578472"/>
            <a:ext cx="6552734" cy="35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Παρατηρήσεις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lh3.googleusercontent.com/L0yfmX1gbI4rgrELny8sM70Sg7DKklHKSmiGreMQRg2D8R_Rj535Q8sXRKDuTjU1QkAtwE8lshKobN9Pf4YfhZHDs3Doa-zFyzXM938OZfJb2RGzSJY_rLaz10Z-t4lYFn5OCpq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9" y="1359762"/>
            <a:ext cx="9578005" cy="45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Παρατηρήσεις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l-GR" dirty="0" smtClean="0"/>
              <a:t>Το </a:t>
            </a:r>
            <a:r>
              <a:rPr lang="el-GR" dirty="0" err="1"/>
              <a:t>Map</a:t>
            </a:r>
            <a:r>
              <a:rPr lang="el-GR" dirty="0"/>
              <a:t> </a:t>
            </a:r>
            <a:r>
              <a:rPr lang="el-GR" dirty="0" err="1"/>
              <a:t>Reduce</a:t>
            </a:r>
            <a:r>
              <a:rPr lang="el-GR" dirty="0"/>
              <a:t> μπορεί να κερδίζει από την </a:t>
            </a:r>
            <a:r>
              <a:rPr lang="el-GR" dirty="0" err="1"/>
              <a:t>columnar</a:t>
            </a:r>
            <a:r>
              <a:rPr lang="el-GR" dirty="0"/>
              <a:t> αποθήκευση σαν ένα DBMS σύστημα.</a:t>
            </a:r>
          </a:p>
          <a:p>
            <a:pPr fontAlgn="base"/>
            <a:r>
              <a:rPr lang="el-GR" dirty="0" smtClean="0"/>
              <a:t>Η συναρμολόγηση </a:t>
            </a:r>
            <a:r>
              <a:rPr lang="el-GR" dirty="0"/>
              <a:t>των </a:t>
            </a:r>
            <a:r>
              <a:rPr lang="el-GR" dirty="0" err="1" smtClean="0"/>
              <a:t>record</a:t>
            </a:r>
            <a:r>
              <a:rPr lang="en-US" dirty="0" smtClean="0"/>
              <a:t>s</a:t>
            </a:r>
            <a:r>
              <a:rPr lang="el-GR" dirty="0" smtClean="0"/>
              <a:t> </a:t>
            </a:r>
            <a:r>
              <a:rPr lang="el-GR" dirty="0"/>
              <a:t>και το πέρασμα τους είναι ακριβό. Τα Software στρώματα (εκτός από το </a:t>
            </a:r>
            <a:r>
              <a:rPr lang="el-GR" dirty="0" err="1"/>
              <a:t>query</a:t>
            </a:r>
            <a:r>
              <a:rPr lang="el-GR" dirty="0"/>
              <a:t> </a:t>
            </a:r>
            <a:r>
              <a:rPr lang="el-GR" dirty="0" err="1"/>
              <a:t>processing</a:t>
            </a:r>
            <a:r>
              <a:rPr lang="el-GR" dirty="0"/>
              <a:t> </a:t>
            </a:r>
            <a:r>
              <a:rPr lang="el-GR" dirty="0" err="1"/>
              <a:t>layer</a:t>
            </a:r>
            <a:r>
              <a:rPr lang="el-GR" dirty="0"/>
              <a:t>) πρέπει να γίνουν </a:t>
            </a:r>
            <a:r>
              <a:rPr lang="el-GR" dirty="0" err="1"/>
              <a:t>optimize</a:t>
            </a:r>
            <a:r>
              <a:rPr lang="el-GR" dirty="0"/>
              <a:t> για να μπορούν απευθείας να διαβάζουν </a:t>
            </a:r>
            <a:r>
              <a:rPr lang="el-GR" dirty="0" err="1"/>
              <a:t>column</a:t>
            </a:r>
            <a:r>
              <a:rPr lang="el-GR" dirty="0"/>
              <a:t>-</a:t>
            </a:r>
            <a:r>
              <a:rPr lang="el-GR" dirty="0" err="1"/>
              <a:t>oriented</a:t>
            </a:r>
            <a:r>
              <a:rPr lang="el-GR" dirty="0"/>
              <a:t> </a:t>
            </a:r>
            <a:r>
              <a:rPr lang="el-GR" dirty="0" err="1"/>
              <a:t>data</a:t>
            </a:r>
            <a:r>
              <a:rPr lang="el-GR" dirty="0" smtClean="0"/>
              <a:t>.</a:t>
            </a:r>
            <a:endParaRPr lang="en-US" dirty="0" smtClean="0"/>
          </a:p>
          <a:p>
            <a:pPr fontAlgn="base"/>
            <a:r>
              <a:rPr lang="el-GR" dirty="0" smtClean="0"/>
              <a:t>Ένα σύστημα με χιλιάδες </a:t>
            </a:r>
            <a:r>
              <a:rPr lang="en-US" dirty="0" smtClean="0"/>
              <a:t>nodes </a:t>
            </a:r>
            <a:r>
              <a:rPr lang="el-GR" dirty="0" smtClean="0"/>
              <a:t>μπορεί να κερδίσει μέχρι και γραμμική </a:t>
            </a:r>
            <a:r>
              <a:rPr lang="el-GR" dirty="0" smtClean="0"/>
              <a:t>επιτάχυνση </a:t>
            </a:r>
            <a:r>
              <a:rPr lang="el-GR" dirty="0" smtClean="0"/>
              <a:t>ανάλογα </a:t>
            </a:r>
            <a:r>
              <a:rPr lang="el-GR" dirty="0" smtClean="0"/>
              <a:t>με των αριθμό των </a:t>
            </a:r>
            <a:r>
              <a:rPr lang="en-US" dirty="0" smtClean="0"/>
              <a:t>columns</a:t>
            </a:r>
          </a:p>
          <a:p>
            <a:pPr fontAlgn="base"/>
            <a:r>
              <a:rPr lang="en-US" dirty="0" smtClean="0"/>
              <a:t>A</a:t>
            </a:r>
            <a:r>
              <a:rPr lang="el-GR" dirty="0" smtClean="0"/>
              <a:t>ν είναι αποδεκτό το </a:t>
            </a:r>
            <a:r>
              <a:rPr lang="en-US" dirty="0" smtClean="0"/>
              <a:t>trade-off </a:t>
            </a:r>
            <a:r>
              <a:rPr lang="el-GR" dirty="0" smtClean="0"/>
              <a:t>ταχύτητας έναντι ακρίβειας, μπορεί ένα ερώτημα να τερματιστεί γρήγορα και να μπορούμε να δούμε τα περισσότερα δεδομένα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είναι το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Dremel?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Σύστημα επερωτήσεων για ανάλυση </a:t>
            </a:r>
            <a:r>
              <a:rPr lang="en-GB" dirty="0" smtClean="0"/>
              <a:t>read-only </a:t>
            </a:r>
            <a:r>
              <a:rPr lang="el-GR" dirty="0" smtClean="0"/>
              <a:t>ένθετων δεδομένων</a:t>
            </a:r>
          </a:p>
          <a:p>
            <a:endParaRPr lang="el-GR" dirty="0"/>
          </a:p>
          <a:p>
            <a:r>
              <a:rPr lang="el-GR" dirty="0" smtClean="0"/>
              <a:t>Υποστηρίζει διάταξη των δεδομένων σε στήλες</a:t>
            </a:r>
          </a:p>
          <a:p>
            <a:endParaRPr lang="el-GR" dirty="0"/>
          </a:p>
          <a:p>
            <a:r>
              <a:rPr lang="el-GR" dirty="0" smtClean="0"/>
              <a:t>Μπορεί να τρέχει ερωτήματα πάνω σε πίνακες με τρισεκατομμύρια γραμμές σε δευτερόλεπτα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8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Αρχιτεκτονική του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Dremel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Χρησιμοποιεί την ιδέα του δέντρου που χρησιμοποιείται στις κατανεμημένες μηχανές αναζήτησης</a:t>
            </a:r>
          </a:p>
          <a:p>
            <a:endParaRPr lang="el-GR" dirty="0"/>
          </a:p>
          <a:p>
            <a:r>
              <a:rPr lang="el-GR" dirty="0" smtClean="0"/>
              <a:t>Ένα ερώτημα σπρώχνεται προς τα κάτω του δέντρου και ξανα γράφεται σε κάθε βήμα</a:t>
            </a:r>
          </a:p>
          <a:p>
            <a:endParaRPr lang="el-GR" dirty="0"/>
          </a:p>
          <a:p>
            <a:r>
              <a:rPr lang="el-GR" dirty="0" smtClean="0"/>
              <a:t>Το τελικό αποτέλεσμα του ερωτήματος βγαίνει από την πρόσθεση των απαντήσεων που επιστρέφονται από τα χαμηλότερα επίπεδα του δέντρου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5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09" y="530772"/>
            <a:ext cx="8596668" cy="13208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Δεδομένων του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Dremel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τ = ατομικός τύπος ή τύπος πλειάδας</a:t>
            </a:r>
          </a:p>
          <a:p>
            <a:r>
              <a:rPr lang="el-GR" dirty="0" smtClean="0"/>
              <a:t>Το πεδίο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l-GR" dirty="0" smtClean="0"/>
              <a:t>έχει ένα όνομα </a:t>
            </a:r>
            <a:r>
              <a:rPr lang="en-GB" dirty="0" smtClean="0"/>
              <a:t>Ai </a:t>
            </a:r>
            <a:endParaRPr lang="el-GR" dirty="0"/>
          </a:p>
          <a:p>
            <a:r>
              <a:rPr lang="el-GR" dirty="0" smtClean="0"/>
              <a:t>Τα επαναλαμβανόμενα πεδία (*) μπορεί να παρουσιάζονται πολλές φορές σε μια πλειάδα</a:t>
            </a:r>
          </a:p>
          <a:p>
            <a:r>
              <a:rPr lang="el-GR" dirty="0" smtClean="0"/>
              <a:t>Τα προαιρετικά πεδία (?) μπορεί να απουσιάζουν από την πλειάδα</a:t>
            </a:r>
            <a:endParaRPr lang="en-GB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5" t="48476" r="10924" b="48609"/>
          <a:stretch/>
        </p:blipFill>
        <p:spPr bwMode="auto">
          <a:xfrm>
            <a:off x="1570196" y="2012732"/>
            <a:ext cx="6117259" cy="844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43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Δεδομένων του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Dremel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46329" r="50975" b="26058"/>
          <a:stretch/>
        </p:blipFill>
        <p:spPr bwMode="auto">
          <a:xfrm>
            <a:off x="1973536" y="1535454"/>
            <a:ext cx="6681733" cy="4754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34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Επίπεδα Επανάληψης και Ορισμού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Χρησιμοποιούνται για την απόδοση της δομής της πλειάδας</a:t>
            </a:r>
          </a:p>
          <a:p>
            <a:endParaRPr lang="el-GR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061" t="49451" r="11030" b="27907"/>
          <a:stretch/>
        </p:blipFill>
        <p:spPr>
          <a:xfrm>
            <a:off x="1926840" y="2642696"/>
            <a:ext cx="5812663" cy="38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Γλώσσα </a:t>
            </a:r>
            <a:r>
              <a:rPr lang="el-GR" b="1" dirty="0" smtClean="0">
                <a:solidFill>
                  <a:schemeClr val="tx1"/>
                </a:solidFill>
              </a:rPr>
              <a:t>επερωτήσεων</a:t>
            </a:r>
            <a:r>
              <a:rPr lang="en-US" b="1" dirty="0" smtClean="0">
                <a:solidFill>
                  <a:schemeClr val="tx1"/>
                </a:solidFill>
              </a:rPr>
              <a:t>( Query Language)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Βασισμένη στην </a:t>
            </a:r>
            <a:r>
              <a:rPr lang="en-US" dirty="0" smtClean="0"/>
              <a:t>SQL</a:t>
            </a:r>
            <a:endParaRPr lang="el-GR" dirty="0" smtClean="0"/>
          </a:p>
          <a:p>
            <a:r>
              <a:rPr lang="en-US" dirty="0" smtClean="0"/>
              <a:t>Input one-many nested tables</a:t>
            </a:r>
          </a:p>
          <a:p>
            <a:r>
              <a:rPr lang="en-US" dirty="0" smtClean="0"/>
              <a:t>Output 1  nested table</a:t>
            </a:r>
          </a:p>
          <a:p>
            <a:r>
              <a:rPr lang="el-GR" dirty="0" smtClean="0"/>
              <a:t>Υποστηρίζει:</a:t>
            </a:r>
          </a:p>
          <a:p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n-US" dirty="0" smtClean="0"/>
              <a:t>Subqueries</a:t>
            </a:r>
          </a:p>
          <a:p>
            <a:r>
              <a:rPr lang="en-US" dirty="0"/>
              <a:t> </a:t>
            </a:r>
            <a:r>
              <a:rPr lang="en-US" dirty="0" smtClean="0"/>
              <a:t> Aggregation</a:t>
            </a:r>
          </a:p>
          <a:p>
            <a:r>
              <a:rPr lang="en-US" dirty="0"/>
              <a:t> </a:t>
            </a:r>
            <a:r>
              <a:rPr lang="en-US" dirty="0" smtClean="0"/>
              <a:t> Top-K</a:t>
            </a:r>
          </a:p>
          <a:p>
            <a:r>
              <a:rPr lang="en-US" dirty="0"/>
              <a:t> </a:t>
            </a:r>
            <a:r>
              <a:rPr lang="en-US" dirty="0" smtClean="0"/>
              <a:t> Functions</a:t>
            </a:r>
          </a:p>
          <a:p>
            <a:r>
              <a:rPr lang="en-US" dirty="0"/>
              <a:t> </a:t>
            </a:r>
            <a:r>
              <a:rPr lang="en-US" dirty="0" smtClean="0"/>
              <a:t> Joins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 Language Example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lh4.googleusercontent.com/jjW4vJ0nnjh_91Lm-DQEmpyKtTIIDXnH5AtGB-aTT_7zw-ck7qeNuLg58a42Fi62jDksKGh68bYUYrF6lW-fGQleB_jfr9BwKxQ0AP4aJy9vq7bBkOmzpWfrP0BusVB09ozpB5Y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89" y="1848679"/>
            <a:ext cx="6527757" cy="36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Εκτέλεση Επερωτήσεων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Serving Tree</a:t>
            </a:r>
          </a:p>
          <a:p>
            <a:r>
              <a:rPr lang="en-US" dirty="0" smtClean="0"/>
              <a:t>Query Dispatcher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778" y="1930400"/>
            <a:ext cx="5430008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573</Words>
  <Application>Microsoft Office PowerPoint</Application>
  <PresentationFormat>Widescreen</PresentationFormat>
  <Paragraphs>91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Facet</vt:lpstr>
      <vt:lpstr>DREMEL: Interactive Analysis of Web-Scale Datasets</vt:lpstr>
      <vt:lpstr>Τι είναι το Dremel?</vt:lpstr>
      <vt:lpstr>Αρχιτεκτονική του Dremel</vt:lpstr>
      <vt:lpstr>Μοντέλο Δεδομένων του Dremel</vt:lpstr>
      <vt:lpstr>Μοντέλο Δεδομένων του Dremel</vt:lpstr>
      <vt:lpstr>Επίπεδα Επανάληψης και Ορισμού</vt:lpstr>
      <vt:lpstr>Γλώσσα επερωτήσεων( Query Language)</vt:lpstr>
      <vt:lpstr>Query Language Example</vt:lpstr>
      <vt:lpstr>Εκτέλεση Επερωτήσεων</vt:lpstr>
      <vt:lpstr>Πειράματα </vt:lpstr>
      <vt:lpstr>Columnar vs record-oriented storage </vt:lpstr>
      <vt:lpstr>Map Reduce και Dremel μοντέλο εκτέλεσης σε columnar vs record-oriented δεδομένα </vt:lpstr>
      <vt:lpstr>Επίδραση του βάθους του serving tree στους χρόνους εκτέλεσης, </vt:lpstr>
      <vt:lpstr>Scalability</vt:lpstr>
      <vt:lpstr>Παρατηρήσεις</vt:lpstr>
      <vt:lpstr>Παρατηρήσεις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DREMEL: Interactive Analysis of Web-Scale Datasets</dc:title>
  <dc:creator>Patroklos Patroklou</dc:creator>
  <cp:lastModifiedBy>Patroklos Patroklou</cp:lastModifiedBy>
  <cp:revision>11</cp:revision>
  <dcterms:modified xsi:type="dcterms:W3CDTF">2015-12-02T21:48:35Z</dcterms:modified>
</cp:coreProperties>
</file>