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4151" r:id="rId1"/>
  </p:sldMasterIdLst>
  <p:notesMasterIdLst>
    <p:notesMasterId r:id="rId32"/>
  </p:notesMasterIdLst>
  <p:sldIdLst>
    <p:sldId id="256" r:id="rId2"/>
    <p:sldId id="261" r:id="rId3"/>
    <p:sldId id="258" r:id="rId4"/>
    <p:sldId id="257" r:id="rId5"/>
    <p:sldId id="264" r:id="rId6"/>
    <p:sldId id="270" r:id="rId7"/>
    <p:sldId id="293" r:id="rId8"/>
    <p:sldId id="260" r:id="rId9"/>
    <p:sldId id="292" r:id="rId10"/>
    <p:sldId id="271" r:id="rId11"/>
    <p:sldId id="272" r:id="rId12"/>
    <p:sldId id="279" r:id="rId13"/>
    <p:sldId id="273" r:id="rId14"/>
    <p:sldId id="276" r:id="rId15"/>
    <p:sldId id="280" r:id="rId16"/>
    <p:sldId id="281" r:id="rId17"/>
    <p:sldId id="282" r:id="rId18"/>
    <p:sldId id="294" r:id="rId19"/>
    <p:sldId id="295" r:id="rId20"/>
    <p:sldId id="274" r:id="rId21"/>
    <p:sldId id="278" r:id="rId22"/>
    <p:sldId id="283" r:id="rId23"/>
    <p:sldId id="284" r:id="rId24"/>
    <p:sldId id="285" r:id="rId25"/>
    <p:sldId id="286" r:id="rId26"/>
    <p:sldId id="288" r:id="rId27"/>
    <p:sldId id="287" r:id="rId28"/>
    <p:sldId id="289" r:id="rId29"/>
    <p:sldId id="290" r:id="rId30"/>
    <p:sldId id="291" r:id="rId31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382" autoAdjust="0"/>
    <p:restoredTop sz="80072" autoAdjust="0"/>
  </p:normalViewPr>
  <p:slideViewPr>
    <p:cSldViewPr snapToGrid="0">
      <p:cViewPr varScale="1">
        <p:scale>
          <a:sx n="59" d="100"/>
          <a:sy n="59" d="100"/>
        </p:scale>
        <p:origin x="103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CEDF3B-C371-47B4-A064-466596AFADFB}" type="datetimeFigureOut">
              <a:rPr lang="el-GR" smtClean="0"/>
              <a:t>6/12/2015</a:t>
            </a:fld>
            <a:endParaRPr lang="el-G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76E472-2E5D-40D6-B616-A05E7091F5B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648519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76E472-2E5D-40D6-B616-A05E7091F5B7}" type="slidenum">
              <a:rPr lang="el-GR" smtClean="0"/>
              <a:t>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4502613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76E472-2E5D-40D6-B616-A05E7091F5B7}" type="slidenum">
              <a:rPr lang="el-GR" smtClean="0"/>
              <a:t>20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3934875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76E472-2E5D-40D6-B616-A05E7091F5B7}" type="slidenum">
              <a:rPr lang="el-GR" smtClean="0"/>
              <a:t>24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2033625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76E472-2E5D-40D6-B616-A05E7091F5B7}" type="slidenum">
              <a:rPr lang="el-GR" smtClean="0"/>
              <a:t>29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847580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76E472-2E5D-40D6-B616-A05E7091F5B7}" type="slidenum">
              <a:rPr lang="el-GR" smtClean="0"/>
              <a:t>30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863087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76E472-2E5D-40D6-B616-A05E7091F5B7}" type="slidenum">
              <a:rPr lang="el-GR" smtClean="0"/>
              <a:t>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643292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76E472-2E5D-40D6-B616-A05E7091F5B7}" type="slidenum">
              <a:rPr lang="el-GR" smtClean="0"/>
              <a:t>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434603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76E472-2E5D-40D6-B616-A05E7091F5B7}" type="slidenum">
              <a:rPr lang="el-GR" smtClean="0"/>
              <a:t>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4658143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76E472-2E5D-40D6-B616-A05E7091F5B7}" type="slidenum">
              <a:rPr lang="el-GR" smtClean="0"/>
              <a:t>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4372339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76E472-2E5D-40D6-B616-A05E7091F5B7}" type="slidenum">
              <a:rPr lang="el-GR" smtClean="0"/>
              <a:t>8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6003015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76E472-2E5D-40D6-B616-A05E7091F5B7}" type="slidenum">
              <a:rPr lang="el-GR" smtClean="0"/>
              <a:t>10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61234846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76E472-2E5D-40D6-B616-A05E7091F5B7}" type="slidenum">
              <a:rPr lang="el-GR" smtClean="0"/>
              <a:t>11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4649068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76E472-2E5D-40D6-B616-A05E7091F5B7}" type="slidenum">
              <a:rPr lang="el-GR" smtClean="0"/>
              <a:t>13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58770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92E6D-5D12-4DB2-9292-8E762BA15BC5}" type="datetime1">
              <a:rPr lang="el-GR" smtClean="0"/>
              <a:t>6/12/2015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1/24</a:t>
            </a: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0C5BD-F6FC-41E3-B439-2107AB08FED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69659515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79FE7-CB54-473B-825A-A6D4FF86A51C}" type="datetime1">
              <a:rPr lang="el-GR" smtClean="0"/>
              <a:t>6/12/2015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1/24</a:t>
            </a: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0C5BD-F6FC-41E3-B439-2107AB08FED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379387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3C9A1-F1A1-466B-8E81-14462AB3AAB7}" type="datetime1">
              <a:rPr lang="el-GR" smtClean="0"/>
              <a:t>6/12/2015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1/24</a:t>
            </a: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0C5BD-F6FC-41E3-B439-2107AB08FED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354697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33059-5076-4F7E-9C47-5D02E2DE0C5F}" type="datetime1">
              <a:rPr lang="el-GR" smtClean="0"/>
              <a:t>6/12/2015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1/24</a:t>
            </a: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0C5BD-F6FC-41E3-B439-2107AB08FED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089299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C9F367-AFBF-46C1-9EE9-7A9B2BED7307}" type="datetime1">
              <a:rPr lang="el-GR" smtClean="0"/>
              <a:t>6/12/2015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1/24</a:t>
            </a: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0C5BD-F6FC-41E3-B439-2107AB08FED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835793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39C96-6854-4802-BCE6-25BB51302C0B}" type="datetime1">
              <a:rPr lang="el-GR" smtClean="0"/>
              <a:t>6/12/2015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1/24</a:t>
            </a:r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0C5BD-F6FC-41E3-B439-2107AB08FED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63720758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EC059-5D46-48C6-8588-CC2FE5412B99}" type="datetime1">
              <a:rPr lang="el-GR" smtClean="0"/>
              <a:t>6/12/2015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1/24</a:t>
            </a:r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0C5BD-F6FC-41E3-B439-2107AB08FED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41505278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F4B4E-044D-408E-8579-401969CDC3A6}" type="datetime1">
              <a:rPr lang="el-GR" smtClean="0"/>
              <a:t>6/12/2015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1/24</a:t>
            </a:r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0C5BD-F6FC-41E3-B439-2107AB08FED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197779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67F4D-5A9D-43D3-ABA9-FE59204097B6}" type="datetime1">
              <a:rPr lang="el-GR" smtClean="0"/>
              <a:t>6/12/2015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1/24</a:t>
            </a:r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0C5BD-F6FC-41E3-B439-2107AB08FED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53373905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6DE97-2C55-4EBC-81BB-B5CBAED2872C}" type="datetime1">
              <a:rPr lang="el-GR" smtClean="0"/>
              <a:t>6/12/2015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1/24</a:t>
            </a:r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0C5BD-F6FC-41E3-B439-2107AB08FED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474060740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69326-F993-4E5F-89AA-C64060A1AC5D}" type="datetime1">
              <a:rPr lang="el-GR" smtClean="0"/>
              <a:t>6/12/2015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1/24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0C5BD-F6FC-41E3-B439-2107AB08FED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75193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763B59-1B35-41A8-90D1-A45A369DEF31}" type="datetime1">
              <a:rPr lang="el-GR" smtClean="0"/>
              <a:t>6/12/2015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l-GR" smtClean="0"/>
              <a:t>1/24</a:t>
            </a: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70C5BD-F6FC-41E3-B439-2107AB08FED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08064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52" r:id="rId1"/>
    <p:sldLayoutId id="2147484153" r:id="rId2"/>
    <p:sldLayoutId id="2147484154" r:id="rId3"/>
    <p:sldLayoutId id="2147484155" r:id="rId4"/>
    <p:sldLayoutId id="2147484156" r:id="rId5"/>
    <p:sldLayoutId id="2147484157" r:id="rId6"/>
    <p:sldLayoutId id="2147484158" r:id="rId7"/>
    <p:sldLayoutId id="2147484159" r:id="rId8"/>
    <p:sldLayoutId id="2147484160" r:id="rId9"/>
    <p:sldLayoutId id="2147484161" r:id="rId10"/>
    <p:sldLayoutId id="2147484162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227012"/>
            <a:ext cx="9144000" cy="2387600"/>
          </a:xfrm>
        </p:spPr>
        <p:txBody>
          <a:bodyPr>
            <a:normAutofit/>
          </a:bodyPr>
          <a:lstStyle/>
          <a:p>
            <a:r>
              <a:rPr lang="en-US" dirty="0" smtClean="0"/>
              <a:t>AQWA</a:t>
            </a:r>
            <a:r>
              <a:rPr lang="en-US" dirty="0"/>
              <a:t/>
            </a:r>
            <a:br>
              <a:rPr lang="en-US" dirty="0"/>
            </a:b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0777" y="4443488"/>
            <a:ext cx="9144000" cy="1655762"/>
          </a:xfrm>
        </p:spPr>
        <p:txBody>
          <a:bodyPr/>
          <a:lstStyle/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Adaptive Query-Workload-Aware Partitioning of Big Spatial Data</a:t>
            </a:r>
            <a:endParaRPr lang="el-GR" dirty="0"/>
          </a:p>
        </p:txBody>
      </p:sp>
      <p:sp>
        <p:nvSpPr>
          <p:cNvPr id="4" name="TextBox 3"/>
          <p:cNvSpPr txBox="1"/>
          <p:nvPr/>
        </p:nvSpPr>
        <p:spPr>
          <a:xfrm>
            <a:off x="8598794" y="6099250"/>
            <a:ext cx="359320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err="1" smtClean="0"/>
              <a:t>Dimosthenis</a:t>
            </a:r>
            <a:r>
              <a:rPr lang="en-US" dirty="0" smtClean="0"/>
              <a:t> </a:t>
            </a:r>
            <a:r>
              <a:rPr lang="en-US" dirty="0" err="1" smtClean="0"/>
              <a:t>Stefanidis</a:t>
            </a:r>
            <a:endParaRPr lang="en-US" dirty="0" smtClean="0"/>
          </a:p>
          <a:p>
            <a:pPr algn="r"/>
            <a:r>
              <a:rPr lang="en-US" dirty="0" smtClean="0"/>
              <a:t>Stelios Nikolaou</a:t>
            </a:r>
            <a:endParaRPr lang="el-GR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30829" y="1763487"/>
            <a:ext cx="8539841" cy="34943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6891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Initialization</a:t>
            </a:r>
            <a:endParaRPr lang="el-GR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4549" y="1501041"/>
            <a:ext cx="5582902" cy="4337486"/>
          </a:xfrm>
        </p:spPr>
      </p:pic>
      <p:sp>
        <p:nvSpPr>
          <p:cNvPr id="8" name="Down Arrow 7"/>
          <p:cNvSpPr/>
          <p:nvPr/>
        </p:nvSpPr>
        <p:spPr>
          <a:xfrm rot="17534623">
            <a:off x="1889386" y="2082573"/>
            <a:ext cx="446314" cy="2571069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0C5BD-F6FC-41E3-B439-2107AB08FED3}" type="slidenum">
              <a:rPr lang="el-GR" smtClean="0"/>
              <a:t>10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665380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 smtClean="0">
                <a:sym typeface="Wingdings" panose="05000000000000000000" pitchFamily="2" charset="2"/>
              </a:rPr>
              <a:t>Initialization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Divide the space into a </a:t>
            </a:r>
            <a:r>
              <a:rPr lang="en-US" dirty="0" smtClean="0">
                <a:solidFill>
                  <a:srgbClr val="FF0000"/>
                </a:solidFill>
              </a:rPr>
              <a:t>grid</a:t>
            </a:r>
            <a:r>
              <a:rPr lang="en-US" dirty="0" smtClean="0"/>
              <a:t>(G[</a:t>
            </a:r>
            <a:r>
              <a:rPr lang="en-US" dirty="0" err="1"/>
              <a:t>i</a:t>
            </a:r>
            <a:r>
              <a:rPr lang="en-US" dirty="0" err="1" smtClean="0"/>
              <a:t>,j</a:t>
            </a:r>
            <a:r>
              <a:rPr lang="en-US" dirty="0" smtClean="0"/>
              <a:t>])</a:t>
            </a:r>
            <a:r>
              <a:rPr lang="en-US" dirty="0"/>
              <a:t> </a:t>
            </a:r>
            <a:r>
              <a:rPr lang="en-US" dirty="0" smtClean="0"/>
              <a:t>which contains the </a:t>
            </a:r>
            <a:r>
              <a:rPr lang="en-US" dirty="0" smtClean="0">
                <a:solidFill>
                  <a:srgbClr val="FF0000"/>
                </a:solidFill>
              </a:rPr>
              <a:t>total number of points</a:t>
            </a:r>
            <a:r>
              <a:rPr lang="en-US" dirty="0" smtClean="0"/>
              <a:t> </a:t>
            </a:r>
            <a:r>
              <a:rPr lang="en-US" dirty="0"/>
              <a:t>whose coordinates are inside the </a:t>
            </a:r>
            <a:r>
              <a:rPr lang="en-US" dirty="0" smtClean="0"/>
              <a:t>boundaries.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 </a:t>
            </a:r>
            <a:r>
              <a:rPr lang="en-US" dirty="0" smtClean="0">
                <a:solidFill>
                  <a:srgbClr val="FF0000"/>
                </a:solidFill>
              </a:rPr>
              <a:t>K-d tree decomposition </a:t>
            </a:r>
            <a:r>
              <a:rPr lang="en-US" dirty="0" smtClean="0"/>
              <a:t>(recursively) to identify the best partition layout. Partition </a:t>
            </a:r>
            <a:r>
              <a:rPr lang="en-US" dirty="0"/>
              <a:t>the data in a way that </a:t>
            </a:r>
            <a:r>
              <a:rPr lang="en-US" dirty="0">
                <a:solidFill>
                  <a:srgbClr val="FF0000"/>
                </a:solidFill>
              </a:rPr>
              <a:t>balances</a:t>
            </a:r>
            <a:r>
              <a:rPr lang="en-US" dirty="0"/>
              <a:t> the number of points across the </a:t>
            </a:r>
            <a:r>
              <a:rPr lang="en-US" dirty="0" smtClean="0"/>
              <a:t>partitions.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 </a:t>
            </a:r>
            <a:r>
              <a:rPr lang="en-US" dirty="0" smtClean="0">
                <a:solidFill>
                  <a:srgbClr val="FF0000"/>
                </a:solidFill>
              </a:rPr>
              <a:t>MapReduce</a:t>
            </a:r>
            <a:r>
              <a:rPr lang="en-US" dirty="0" smtClean="0"/>
              <a:t> job reads the entire data and </a:t>
            </a:r>
            <a:r>
              <a:rPr lang="en-US" dirty="0" smtClean="0">
                <a:solidFill>
                  <a:srgbClr val="FF0000"/>
                </a:solidFill>
              </a:rPr>
              <a:t>assigns</a:t>
            </a:r>
            <a:r>
              <a:rPr lang="en-US" dirty="0" smtClean="0"/>
              <a:t> each data point to its corresponding partition (creates the partition).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0C5BD-F6FC-41E3-B439-2107AB08FED3}" type="slidenum">
              <a:rPr lang="el-GR" smtClean="0"/>
              <a:t>11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36327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Efficient Search via Aggregation</a:t>
            </a:r>
            <a:endParaRPr lang="el-GR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0049" y="1843309"/>
            <a:ext cx="7282351" cy="3662062"/>
          </a:xfrm>
        </p:spPr>
      </p:pic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0C5BD-F6FC-41E3-B439-2107AB08FED3}" type="slidenum">
              <a:rPr lang="el-GR" smtClean="0"/>
              <a:t>12</a:t>
            </a:fld>
            <a:endParaRPr lang="el-GR"/>
          </a:p>
        </p:txBody>
      </p:sp>
      <p:sp>
        <p:nvSpPr>
          <p:cNvPr id="11" name="TextBox 10"/>
          <p:cNvSpPr txBox="1"/>
          <p:nvPr/>
        </p:nvSpPr>
        <p:spPr>
          <a:xfrm>
            <a:off x="571500" y="2550956"/>
            <a:ext cx="4180115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arenR"/>
            </a:pPr>
            <a:r>
              <a:rPr lang="en-US" sz="2800" dirty="0" smtClean="0"/>
              <a:t>perform horizontal aggregation</a:t>
            </a:r>
          </a:p>
          <a:p>
            <a:pPr marL="342900" indent="-342900">
              <a:buFontTx/>
              <a:buAutoNum type="arabicParenR"/>
            </a:pPr>
            <a:r>
              <a:rPr lang="en-US" sz="2800" dirty="0"/>
              <a:t>perform </a:t>
            </a:r>
            <a:r>
              <a:rPr lang="en-US" sz="2800" dirty="0" smtClean="0"/>
              <a:t>vertical </a:t>
            </a:r>
            <a:r>
              <a:rPr lang="en-US" sz="2800" dirty="0"/>
              <a:t>aggregation</a:t>
            </a:r>
            <a:endParaRPr lang="el-GR" sz="2800" dirty="0"/>
          </a:p>
          <a:p>
            <a:endParaRPr lang="el-GR" sz="2800" dirty="0"/>
          </a:p>
        </p:txBody>
      </p:sp>
    </p:spTree>
    <p:extLst>
      <p:ext uri="{BB962C8B-B14F-4D97-AF65-F5344CB8AC3E}">
        <p14:creationId xmlns:p14="http://schemas.microsoft.com/office/powerpoint/2010/main" val="2412175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Query Execution</a:t>
            </a:r>
            <a:endParaRPr lang="el-GR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4549" y="1501041"/>
            <a:ext cx="5582902" cy="4337486"/>
          </a:xfrm>
        </p:spPr>
      </p:pic>
      <p:sp>
        <p:nvSpPr>
          <p:cNvPr id="6" name="Down Arrow 5"/>
          <p:cNvSpPr/>
          <p:nvPr/>
        </p:nvSpPr>
        <p:spPr>
          <a:xfrm rot="4150324">
            <a:off x="9678364" y="2384249"/>
            <a:ext cx="446314" cy="2571069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0C5BD-F6FC-41E3-B439-2107AB08FED3}" type="slidenum">
              <a:rPr lang="el-GR" smtClean="0"/>
              <a:t>13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73220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 smtClean="0">
                <a:sym typeface="Wingdings" panose="05000000000000000000" pitchFamily="2" charset="2"/>
              </a:rPr>
              <a:t>Query Execution</a:t>
            </a:r>
            <a:r>
              <a:rPr lang="el-GR" dirty="0"/>
              <a:t/>
            </a:r>
            <a:br>
              <a:rPr lang="el-GR" dirty="0"/>
            </a:b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Select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the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partitions</a:t>
            </a:r>
            <a:r>
              <a:rPr lang="en-US" dirty="0" smtClean="0"/>
              <a:t> that are relevant to the invoked query.</a:t>
            </a:r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 Selected partitions are passed as input to a MapReduce job to            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</a:t>
            </a:r>
            <a:r>
              <a:rPr lang="en-US" dirty="0" smtClean="0">
                <a:solidFill>
                  <a:srgbClr val="FF0000"/>
                </a:solidFill>
              </a:rPr>
              <a:t>determine</a:t>
            </a:r>
            <a:r>
              <a:rPr lang="en-US" dirty="0" smtClean="0"/>
              <a:t> the actual data points that belong to the </a:t>
            </a:r>
            <a:r>
              <a:rPr lang="en-US" dirty="0" smtClean="0">
                <a:solidFill>
                  <a:srgbClr val="FF0000"/>
                </a:solidFill>
              </a:rPr>
              <a:t>answer</a:t>
            </a:r>
            <a:r>
              <a:rPr lang="en-US" dirty="0" smtClean="0"/>
              <a:t> of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the query.</a:t>
            </a:r>
          </a:p>
          <a:p>
            <a:pPr marL="0" indent="0">
              <a:buNone/>
            </a:pPr>
            <a:endParaRPr lang="en-US" dirty="0" smtClean="0"/>
          </a:p>
          <a:p>
            <a:pPr marL="514350" indent="-514350">
              <a:buAutoNum type="arabicPeriod" startAt="3"/>
            </a:pPr>
            <a:r>
              <a:rPr lang="en-US" dirty="0" smtClean="0"/>
              <a:t>We may take a decision to </a:t>
            </a:r>
            <a:r>
              <a:rPr lang="en-US" dirty="0" smtClean="0">
                <a:solidFill>
                  <a:srgbClr val="FF0000"/>
                </a:solidFill>
              </a:rPr>
              <a:t>repartition</a:t>
            </a:r>
            <a:r>
              <a:rPr lang="en-US" dirty="0" smtClean="0"/>
              <a:t> the data. If so update their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corresponding values in the priority queue.</a:t>
            </a: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0C5BD-F6FC-41E3-B439-2107AB08FED3}" type="slidenum">
              <a:rPr lang="el-GR" smtClean="0"/>
              <a:t>14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79863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Data repartition after a Query</a:t>
            </a:r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0C5BD-F6FC-41E3-B439-2107AB08FED3}" type="slidenum">
              <a:rPr lang="el-GR" smtClean="0"/>
              <a:t>15</a:t>
            </a:fld>
            <a:endParaRPr lang="el-GR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Three factors affect this decision:</a:t>
            </a:r>
          </a:p>
          <a:p>
            <a:pPr marL="0" indent="0">
              <a:buNone/>
            </a:pPr>
            <a:endParaRPr lang="en-US" dirty="0" smtClean="0"/>
          </a:p>
          <a:p>
            <a:pPr marL="971550" lvl="1" indent="-514350">
              <a:buFont typeface="+mj-lt"/>
              <a:buAutoNum type="arabicPeriod"/>
            </a:pPr>
            <a:r>
              <a:rPr lang="en-US" sz="2800" dirty="0"/>
              <a:t>T</a:t>
            </a:r>
            <a:r>
              <a:rPr lang="en-US" sz="2800" dirty="0" smtClean="0"/>
              <a:t>he </a:t>
            </a:r>
            <a:r>
              <a:rPr lang="en-US" sz="2800" dirty="0" smtClean="0">
                <a:solidFill>
                  <a:srgbClr val="FF0000"/>
                </a:solidFill>
              </a:rPr>
              <a:t>cost gain </a:t>
            </a:r>
            <a:r>
              <a:rPr lang="en-US" sz="2800" dirty="0" smtClean="0"/>
              <a:t>that would result after splitting a partition.</a:t>
            </a:r>
          </a:p>
          <a:p>
            <a:pPr marL="971550" lvl="1" indent="-514350">
              <a:buFont typeface="+mj-lt"/>
              <a:buAutoNum type="arabicPeriod"/>
            </a:pPr>
            <a:endParaRPr lang="en-US" sz="2800" dirty="0" smtClean="0"/>
          </a:p>
          <a:p>
            <a:pPr marL="971550" lvl="1" indent="-514350">
              <a:buFont typeface="+mj-lt"/>
              <a:buAutoNum type="arabicPeriod"/>
            </a:pPr>
            <a:r>
              <a:rPr lang="en-US" sz="2800" dirty="0" smtClean="0"/>
              <a:t>The </a:t>
            </a:r>
            <a:r>
              <a:rPr lang="en-US" sz="2800" dirty="0" smtClean="0">
                <a:solidFill>
                  <a:srgbClr val="FF0000"/>
                </a:solidFill>
              </a:rPr>
              <a:t>overhead of reading and writing </a:t>
            </a:r>
            <a:r>
              <a:rPr lang="en-US" sz="2800" dirty="0" smtClean="0"/>
              <a:t>the contents of these partitions.</a:t>
            </a:r>
          </a:p>
          <a:p>
            <a:pPr marL="971550" lvl="1" indent="-514350">
              <a:buFont typeface="+mj-lt"/>
              <a:buAutoNum type="arabicPeriod"/>
            </a:pPr>
            <a:endParaRPr lang="en-US" sz="2800" dirty="0" smtClean="0"/>
          </a:p>
          <a:p>
            <a:pPr marL="971550" lvl="1" indent="-514350">
              <a:buFont typeface="+mj-lt"/>
              <a:buAutoNum type="arabicPeriod"/>
            </a:pPr>
            <a:r>
              <a:rPr lang="en-US" sz="2800" dirty="0" smtClean="0"/>
              <a:t>The </a:t>
            </a:r>
            <a:r>
              <a:rPr lang="en-US" sz="2800" dirty="0" smtClean="0">
                <a:solidFill>
                  <a:srgbClr val="FF0000"/>
                </a:solidFill>
              </a:rPr>
              <a:t>sizes</a:t>
            </a:r>
            <a:r>
              <a:rPr lang="en-US" sz="2800" dirty="0" smtClean="0"/>
              <a:t> of the resulting partitions.</a:t>
            </a:r>
            <a:endParaRPr lang="el-GR" sz="2800" dirty="0"/>
          </a:p>
        </p:txBody>
      </p:sp>
    </p:spTree>
    <p:extLst>
      <p:ext uri="{BB962C8B-B14F-4D97-AF65-F5344CB8AC3E}">
        <p14:creationId xmlns:p14="http://schemas.microsoft.com/office/powerpoint/2010/main" val="3741562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Splitting Partitions</a:t>
            </a:r>
            <a:endParaRPr lang="el-GR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54040" y="1812523"/>
            <a:ext cx="6459976" cy="3438770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0C5BD-F6FC-41E3-B439-2107AB08FED3}" type="slidenum">
              <a:rPr lang="el-GR" smtClean="0"/>
              <a:t>16</a:t>
            </a:fld>
            <a:endParaRPr lang="el-GR"/>
          </a:p>
        </p:txBody>
      </p:sp>
      <p:sp>
        <p:nvSpPr>
          <p:cNvPr id="6" name="TextBox 5"/>
          <p:cNvSpPr txBox="1"/>
          <p:nvPr/>
        </p:nvSpPr>
        <p:spPr>
          <a:xfrm>
            <a:off x="375557" y="2008414"/>
            <a:ext cx="4518267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A</a:t>
            </a:r>
            <a:r>
              <a:rPr lang="en-US" sz="2400" dirty="0" smtClean="0">
                <a:sym typeface="Wingdings" panose="05000000000000000000" pitchFamily="2" charset="2"/>
              </a:rPr>
              <a:t>20 points</a:t>
            </a:r>
            <a:endParaRPr lang="en-US" sz="2400" dirty="0">
              <a:sym typeface="Wingdings" panose="05000000000000000000" pitchFamily="2" charset="2"/>
            </a:endParaRPr>
          </a:p>
          <a:p>
            <a:r>
              <a:rPr lang="en-US" sz="2400" dirty="0" smtClean="0"/>
              <a:t>E</a:t>
            </a:r>
            <a:r>
              <a:rPr lang="en-US" sz="2400" dirty="0" smtClean="0">
                <a:sym typeface="Wingdings" panose="05000000000000000000" pitchFamily="2" charset="2"/>
              </a:rPr>
              <a:t>30 points</a:t>
            </a:r>
          </a:p>
          <a:p>
            <a:r>
              <a:rPr lang="en-US" sz="2400" dirty="0" smtClean="0"/>
              <a:t>D</a:t>
            </a:r>
            <a:r>
              <a:rPr lang="en-US" sz="2400" dirty="0" smtClean="0">
                <a:sym typeface="Wingdings" panose="05000000000000000000" pitchFamily="2" charset="2"/>
              </a:rPr>
              <a:t>15po</a:t>
            </a:r>
            <a:r>
              <a:rPr lang="en-US" sz="2400" dirty="0" smtClean="0"/>
              <a:t>ints</a:t>
            </a:r>
          </a:p>
          <a:p>
            <a:r>
              <a:rPr lang="en-US" sz="2400" dirty="0" smtClean="0"/>
              <a:t>Cost is </a:t>
            </a:r>
            <a:r>
              <a:rPr lang="en-US" sz="2400" dirty="0"/>
              <a:t>20 × 1 + 30 × 1 + 15 × 1 = </a:t>
            </a:r>
            <a:r>
              <a:rPr lang="en-US" sz="2400" dirty="0" smtClean="0"/>
              <a:t>65</a:t>
            </a:r>
          </a:p>
          <a:p>
            <a:r>
              <a:rPr lang="en-US" sz="2400" dirty="0" smtClean="0"/>
              <a:t>E </a:t>
            </a:r>
            <a:r>
              <a:rPr lang="en-US" sz="2400" dirty="0" smtClean="0">
                <a:sym typeface="Wingdings" panose="05000000000000000000" pitchFamily="2" charset="2"/>
              </a:rPr>
              <a:t></a:t>
            </a:r>
            <a:r>
              <a:rPr lang="en-US" sz="2400" dirty="0" smtClean="0"/>
              <a:t> </a:t>
            </a:r>
            <a:r>
              <a:rPr lang="en-US" sz="2400" dirty="0"/>
              <a:t>split to </a:t>
            </a:r>
            <a:r>
              <a:rPr lang="en-US" sz="2400" dirty="0" smtClean="0"/>
              <a:t>E1 </a:t>
            </a:r>
            <a:r>
              <a:rPr lang="en-US" sz="2400" dirty="0"/>
              <a:t>and </a:t>
            </a:r>
            <a:r>
              <a:rPr lang="en-US" sz="2400" dirty="0" smtClean="0"/>
              <a:t>E2</a:t>
            </a:r>
          </a:p>
          <a:p>
            <a:r>
              <a:rPr lang="en-US" sz="2400" dirty="0" smtClean="0"/>
              <a:t>E1, </a:t>
            </a:r>
            <a:r>
              <a:rPr lang="en-US" sz="2400" dirty="0"/>
              <a:t>E2 have 15 points each </a:t>
            </a:r>
            <a:r>
              <a:rPr lang="en-US" sz="2400" dirty="0" smtClean="0">
                <a:sym typeface="Wingdings" panose="05000000000000000000" pitchFamily="2" charset="2"/>
              </a:rPr>
              <a:t> </a:t>
            </a:r>
          </a:p>
          <a:p>
            <a:r>
              <a:rPr lang="en-US" sz="2400" dirty="0" smtClean="0">
                <a:sym typeface="Wingdings" panose="05000000000000000000" pitchFamily="2" charset="2"/>
              </a:rPr>
              <a:t>New </a:t>
            </a:r>
            <a:r>
              <a:rPr lang="en-US" sz="2400" dirty="0" smtClean="0"/>
              <a:t>cost = 50</a:t>
            </a:r>
            <a:endParaRPr lang="el-GR" sz="2400" dirty="0"/>
          </a:p>
        </p:txBody>
      </p:sp>
    </p:spTree>
    <p:extLst>
      <p:ext uri="{BB962C8B-B14F-4D97-AF65-F5344CB8AC3E}">
        <p14:creationId xmlns:p14="http://schemas.microsoft.com/office/powerpoint/2010/main" val="2554034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Should we decide to split a partition?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 smtClean="0"/>
              <a:t>Decreased Cost = C(E) − C(E1)*q − C(E2)*q</a:t>
            </a:r>
            <a:endParaRPr lang="el-GR" dirty="0" smtClean="0"/>
          </a:p>
          <a:p>
            <a:pPr marL="0" indent="0">
              <a:buNone/>
            </a:pPr>
            <a:endParaRPr lang="en-US" u="sng" dirty="0" smtClean="0"/>
          </a:p>
          <a:p>
            <a:pPr marL="0" indent="0">
              <a:buNone/>
            </a:pPr>
            <a:r>
              <a:rPr lang="en-US" u="sng" dirty="0" smtClean="0"/>
              <a:t>Cost for read/write:</a:t>
            </a:r>
          </a:p>
          <a:p>
            <a:pPr marL="0" indent="0">
              <a:buNone/>
            </a:pPr>
            <a:r>
              <a:rPr lang="en-US" dirty="0" err="1" smtClean="0"/>
              <a:t>C</a:t>
            </a:r>
            <a:r>
              <a:rPr lang="en-US" sz="2000" dirty="0" err="1" smtClean="0"/>
              <a:t>rw</a:t>
            </a:r>
            <a:r>
              <a:rPr lang="en-US" dirty="0" smtClean="0"/>
              <a:t>(E) = 2 × N(E)</a:t>
            </a:r>
          </a:p>
          <a:p>
            <a:pPr marL="0" indent="0">
              <a:buNone/>
            </a:pPr>
            <a:r>
              <a:rPr lang="en-US" dirty="0" smtClean="0"/>
              <a:t>N(E) is the number of points in E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u="sng" dirty="0" smtClean="0"/>
              <a:t>Sizes of resulting partitions:</a:t>
            </a:r>
          </a:p>
          <a:p>
            <a:pPr marL="0" indent="0">
              <a:buNone/>
            </a:pPr>
            <a:r>
              <a:rPr lang="en-US" dirty="0" smtClean="0"/>
              <a:t>N(E1) &gt; </a:t>
            </a:r>
            <a:r>
              <a:rPr lang="en-US" dirty="0" err="1" smtClean="0"/>
              <a:t>minCount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N(E2) &gt; </a:t>
            </a:r>
            <a:r>
              <a:rPr lang="en-US" dirty="0" err="1" smtClean="0"/>
              <a:t>minCount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Where </a:t>
            </a:r>
            <a:r>
              <a:rPr lang="en-US" dirty="0" err="1" smtClean="0"/>
              <a:t>minCount</a:t>
            </a:r>
            <a:r>
              <a:rPr lang="en-US" dirty="0" smtClean="0"/>
              <a:t>=block size/(number of bytes of a data point)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Decreased cost &gt; </a:t>
            </a:r>
            <a:r>
              <a:rPr lang="en-US" dirty="0" err="1" smtClean="0"/>
              <a:t>Crw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0C5BD-F6FC-41E3-B439-2107AB08FED3}" type="slidenum">
              <a:rPr lang="el-GR" smtClean="0"/>
              <a:t>17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39503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/>
              <a:t>Time-Fading Weights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l-GR" dirty="0"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AQWA keeps the history of all queries that have been pro-cessed and it maintains counts in grid G, for the old queries  (C old, received in the last T time units) and the current queries(C new, received before T time units)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l-GR" dirty="0"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(T parameter = time-fading cycle).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endParaRPr lang="el-GR" dirty="0">
              <a:solidFill>
                <a:srgbClr val="000000"/>
              </a:solidFill>
              <a:latin typeface="Calibri" pitchFamily="18"/>
              <a:ea typeface="Microsoft YaHei" pitchFamily="2"/>
              <a:cs typeface="Mangal" pitchFamily="2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l-GR" dirty="0"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Every T time units, C old gets divided by c(c &gt; 1) and C new is added to C old(then C new is set to zero).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endParaRPr lang="el-GR" dirty="0">
              <a:solidFill>
                <a:srgbClr val="000000"/>
              </a:solidFill>
              <a:latin typeface="Calibri" pitchFamily="18"/>
              <a:ea typeface="Microsoft YaHei" pitchFamily="2"/>
              <a:cs typeface="Mangal" pitchFamily="2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l-GR" u="sng" dirty="0"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Number of queries in a region</a:t>
            </a:r>
            <a:r>
              <a:rPr lang="el-GR" dirty="0"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:  C new + C old</a:t>
            </a:r>
          </a:p>
          <a:p>
            <a:pPr marL="0" indent="0">
              <a:buNone/>
            </a:pPr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0C5BD-F6FC-41E3-B439-2107AB08FED3}" type="slidenum">
              <a:rPr lang="el-GR" smtClean="0"/>
              <a:t>18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2477449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/>
              <a:t>Time-Fading Weights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  <a:defRPr sz="1800"/>
            </a:pPr>
            <a:r>
              <a:rPr lang="el-GR" sz="2400" dirty="0"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It process the partitions in a round-robin cycle and it process only Np/T partitions every T(Np = number of partitions). For each of the Np/T partitions, we recalculate the cost and reinsert these partitions into the split-queue</a:t>
            </a:r>
            <a:r>
              <a:rPr lang="el-GR" sz="2400" dirty="0" smtClean="0"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.</a:t>
            </a:r>
            <a:endParaRPr lang="el-GR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0C5BD-F6FC-41E3-B439-2107AB08FED3}" type="slidenum">
              <a:rPr lang="el-GR" smtClean="0"/>
              <a:t>19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6261534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Introduction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en-US" u="sng" dirty="0" smtClean="0"/>
              <a:t>Spatial Data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The</a:t>
            </a:r>
            <a:r>
              <a:rPr lang="en-US" dirty="0"/>
              <a:t> data or </a:t>
            </a:r>
            <a:r>
              <a:rPr lang="en-US" dirty="0" smtClean="0"/>
              <a:t>information that identifies the </a:t>
            </a:r>
            <a:r>
              <a:rPr lang="en-US" dirty="0">
                <a:solidFill>
                  <a:srgbClr val="FF0000"/>
                </a:solidFill>
              </a:rPr>
              <a:t>geographic </a:t>
            </a:r>
            <a:r>
              <a:rPr lang="en-US" dirty="0" smtClean="0">
                <a:solidFill>
                  <a:srgbClr val="FF0000"/>
                </a:solidFill>
              </a:rPr>
              <a:t>location </a:t>
            </a:r>
            <a:r>
              <a:rPr lang="en-US" dirty="0" smtClean="0"/>
              <a:t>(coordinates) of </a:t>
            </a:r>
            <a:r>
              <a:rPr lang="en-US" dirty="0"/>
              <a:t>features and boundaries on </a:t>
            </a:r>
            <a:r>
              <a:rPr lang="en-US" dirty="0" smtClean="0"/>
              <a:t>Earth.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Due to the big amount of </a:t>
            </a:r>
            <a:r>
              <a:rPr lang="en-US" dirty="0" smtClean="0">
                <a:solidFill>
                  <a:srgbClr val="FF0000"/>
                </a:solidFill>
              </a:rPr>
              <a:t>location-aware devices </a:t>
            </a:r>
            <a:r>
              <a:rPr lang="en-US" dirty="0" smtClean="0"/>
              <a:t>large amount of spatial information are created every day.</a:t>
            </a:r>
          </a:p>
          <a:p>
            <a:pPr marL="0" indent="0">
              <a:buNone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0C5BD-F6FC-41E3-B439-2107AB08FED3}" type="slidenum">
              <a:rPr lang="el-GR" smtClean="0"/>
              <a:t>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49092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Data Acquisition</a:t>
            </a:r>
            <a:endParaRPr lang="el-GR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4549" y="1501041"/>
            <a:ext cx="5582902" cy="4337486"/>
          </a:xfrm>
        </p:spPr>
      </p:pic>
      <p:sp>
        <p:nvSpPr>
          <p:cNvPr id="6" name="Down Arrow 5"/>
          <p:cNvSpPr/>
          <p:nvPr/>
        </p:nvSpPr>
        <p:spPr>
          <a:xfrm rot="17534623">
            <a:off x="1889387" y="2637744"/>
            <a:ext cx="446314" cy="2571069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0C5BD-F6FC-41E3-B439-2107AB08FED3}" type="slidenum">
              <a:rPr lang="el-GR" smtClean="0"/>
              <a:t>20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95076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 smtClean="0"/>
              <a:t>Data Acquisition</a:t>
            </a:r>
            <a:r>
              <a:rPr lang="el-GR" dirty="0"/>
              <a:t/>
            </a:r>
            <a:br>
              <a:rPr lang="el-GR" dirty="0"/>
            </a:b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Issue a MapReduce job that </a:t>
            </a:r>
            <a:r>
              <a:rPr lang="en-US" dirty="0" smtClean="0">
                <a:solidFill>
                  <a:srgbClr val="FF0000"/>
                </a:solidFill>
              </a:rPr>
              <a:t>appends</a:t>
            </a:r>
            <a:r>
              <a:rPr lang="en-US" dirty="0" smtClean="0"/>
              <a:t> each new data point to its corresponding partition according to the current layout of the partitions.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The </a:t>
            </a:r>
            <a:r>
              <a:rPr lang="en-US" dirty="0" smtClean="0">
                <a:solidFill>
                  <a:srgbClr val="FF0000"/>
                </a:solidFill>
              </a:rPr>
              <a:t>counts of points </a:t>
            </a:r>
            <a:r>
              <a:rPr lang="en-US" dirty="0" smtClean="0"/>
              <a:t>in the grid are incremented according to the corresponding counts in the given batch of data.</a:t>
            </a: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0C5BD-F6FC-41E3-B439-2107AB08FED3}" type="slidenum">
              <a:rPr lang="el-GR" smtClean="0"/>
              <a:t>21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7085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Support for </a:t>
            </a:r>
            <a:r>
              <a:rPr lang="en-US" dirty="0" err="1" smtClean="0"/>
              <a:t>kNN</a:t>
            </a:r>
            <a:r>
              <a:rPr lang="en-US" dirty="0" smtClean="0"/>
              <a:t> Queries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T</a:t>
            </a:r>
            <a:r>
              <a:rPr lang="en-US" dirty="0" smtClean="0"/>
              <a:t>he boundaries that contain the answer of the query are </a:t>
            </a:r>
            <a:r>
              <a:rPr lang="en-US" dirty="0" smtClean="0">
                <a:solidFill>
                  <a:srgbClr val="FF0000"/>
                </a:solidFill>
              </a:rPr>
              <a:t>unknown</a:t>
            </a:r>
            <a:r>
              <a:rPr lang="en-US" dirty="0" smtClean="0"/>
              <a:t> until the query is executed.</a:t>
            </a:r>
          </a:p>
          <a:p>
            <a:pPr marL="0" indent="0">
              <a:buNone/>
            </a:pPr>
            <a:r>
              <a:rPr lang="en-US" dirty="0"/>
              <a:t>T</a:t>
            </a:r>
            <a:r>
              <a:rPr lang="en-US" dirty="0" smtClean="0"/>
              <a:t>he spatial region that contains the answer of a </a:t>
            </a:r>
            <a:r>
              <a:rPr lang="en-US" dirty="0" err="1" smtClean="0"/>
              <a:t>kNN</a:t>
            </a:r>
            <a:r>
              <a:rPr lang="en-US" dirty="0" smtClean="0"/>
              <a:t> query depends on: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800" dirty="0" smtClean="0"/>
              <a:t>the value of k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800" dirty="0" smtClean="0"/>
              <a:t>the location of the query focal point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800" dirty="0" smtClean="0"/>
              <a:t>the distribution of the data</a:t>
            </a:r>
            <a:endParaRPr lang="el-GR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0C5BD-F6FC-41E3-B439-2107AB08FED3}" type="slidenum">
              <a:rPr lang="el-GR" smtClean="0"/>
              <a:t>22</a:t>
            </a:fld>
            <a:endParaRPr lang="el-GR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3734" y="3452433"/>
            <a:ext cx="3334215" cy="27245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9846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Support for </a:t>
            </a:r>
            <a:r>
              <a:rPr lang="en-US" dirty="0" err="1" smtClean="0"/>
              <a:t>kNN</a:t>
            </a:r>
            <a:r>
              <a:rPr lang="en-US" dirty="0" smtClean="0"/>
              <a:t> Queries</a:t>
            </a:r>
            <a:endParaRPr lang="el-GR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01000" y="2155370"/>
            <a:ext cx="3657834" cy="2988129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0C5BD-F6FC-41E3-B439-2107AB08FED3}" type="slidenum">
              <a:rPr lang="el-GR" smtClean="0"/>
              <a:t>23</a:t>
            </a:fld>
            <a:endParaRPr lang="el-GR"/>
          </a:p>
        </p:txBody>
      </p:sp>
      <p:sp>
        <p:nvSpPr>
          <p:cNvPr id="6" name="TextBox 5"/>
          <p:cNvSpPr txBox="1"/>
          <p:nvPr/>
        </p:nvSpPr>
        <p:spPr>
          <a:xfrm>
            <a:off x="669471" y="2155371"/>
            <a:ext cx="7489138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Scan </a:t>
            </a:r>
            <a:r>
              <a:rPr lang="en-US" sz="2400" dirty="0"/>
              <a:t>the grid </a:t>
            </a:r>
            <a:r>
              <a:rPr lang="en-US" sz="2400" dirty="0" smtClean="0"/>
              <a:t>cells from </a:t>
            </a:r>
            <a:r>
              <a:rPr lang="en-US" sz="2400" dirty="0"/>
              <a:t>the query focal point, and </a:t>
            </a:r>
            <a:r>
              <a:rPr lang="en-US" sz="2400" dirty="0">
                <a:solidFill>
                  <a:srgbClr val="FF0000"/>
                </a:solidFill>
              </a:rPr>
              <a:t>count</a:t>
            </a:r>
            <a:r>
              <a:rPr lang="en-US" sz="2400" dirty="0"/>
              <a:t> the number of points in the encountered cells</a:t>
            </a:r>
            <a:r>
              <a:rPr lang="en-US" sz="2400" dirty="0" smtClean="0"/>
              <a:t>.</a:t>
            </a:r>
          </a:p>
          <a:p>
            <a:pPr marL="457200" indent="-457200">
              <a:buFont typeface="+mj-lt"/>
              <a:buAutoNum type="arabicPeriod"/>
            </a:pPr>
            <a:endParaRPr lang="en-US" sz="2400" dirty="0" smtClean="0"/>
          </a:p>
          <a:p>
            <a:pPr marL="457200" indent="-457200">
              <a:buFont typeface="+mj-lt"/>
              <a:buAutoNum type="arabicPeriod"/>
            </a:pPr>
            <a:r>
              <a:rPr lang="en-US" sz="2400" dirty="0"/>
              <a:t>Once the accumulative count </a:t>
            </a:r>
            <a:r>
              <a:rPr lang="en-US" sz="2400" dirty="0">
                <a:solidFill>
                  <a:srgbClr val="FF0000"/>
                </a:solidFill>
              </a:rPr>
              <a:t>reaches the value k</a:t>
            </a:r>
            <a:r>
              <a:rPr lang="en-US" sz="2400" dirty="0"/>
              <a:t>, we mark the largest </a:t>
            </a:r>
            <a:r>
              <a:rPr lang="en-US" sz="2400" dirty="0" smtClean="0"/>
              <a:t>distance between </a:t>
            </a:r>
            <a:r>
              <a:rPr lang="en-US" sz="2400" dirty="0"/>
              <a:t>the query focal point and any encountered </a:t>
            </a:r>
            <a:r>
              <a:rPr lang="en-US" sz="2400" dirty="0" smtClean="0"/>
              <a:t>cell.</a:t>
            </a:r>
          </a:p>
          <a:p>
            <a:pPr marL="457200" indent="-457200">
              <a:buFont typeface="+mj-lt"/>
              <a:buAutoNum type="arabicPeriod"/>
            </a:pPr>
            <a:endParaRPr lang="en-US" sz="2400" dirty="0" smtClean="0"/>
          </a:p>
          <a:p>
            <a:pPr marL="457200" indent="-457200">
              <a:buFont typeface="+mj-lt"/>
              <a:buAutoNum type="arabicPeriod"/>
            </a:pPr>
            <a:r>
              <a:rPr lang="en-US" sz="2400" dirty="0"/>
              <a:t>A </a:t>
            </a:r>
            <a:r>
              <a:rPr lang="en-US" sz="2400" dirty="0" err="1"/>
              <a:t>kNN</a:t>
            </a:r>
            <a:r>
              <a:rPr lang="en-US" sz="2400" dirty="0"/>
              <a:t> query is treated as a </a:t>
            </a:r>
            <a:r>
              <a:rPr lang="en-US" sz="2400" dirty="0">
                <a:solidFill>
                  <a:srgbClr val="FF0000"/>
                </a:solidFill>
              </a:rPr>
              <a:t>range query </a:t>
            </a:r>
            <a:r>
              <a:rPr lang="en-US" sz="2400" dirty="0"/>
              <a:t>once the rectangular bounds enclosing the answer are determined.</a:t>
            </a:r>
            <a:endParaRPr lang="el-GR" sz="2400" dirty="0"/>
          </a:p>
        </p:txBody>
      </p:sp>
    </p:spTree>
    <p:extLst>
      <p:ext uri="{BB962C8B-B14F-4D97-AF65-F5344CB8AC3E}">
        <p14:creationId xmlns:p14="http://schemas.microsoft.com/office/powerpoint/2010/main" val="2031827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Concurrency Control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u="sng" dirty="0" smtClean="0"/>
              <a:t>Problem:</a:t>
            </a:r>
          </a:p>
          <a:p>
            <a:pPr marL="0" indent="0">
              <a:buNone/>
            </a:pPr>
            <a:r>
              <a:rPr lang="en-US" dirty="0" smtClean="0"/>
              <a:t>It is possible that while a partition is being split, a new query is received that may also trigger another split to the very same partitions being altered.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u="sng" dirty="0" smtClean="0"/>
              <a:t>Solution</a:t>
            </a:r>
            <a:r>
              <a:rPr lang="en-US" dirty="0" smtClean="0"/>
              <a:t>: </a:t>
            </a:r>
            <a:r>
              <a:rPr lang="en-US" dirty="0" smtClean="0">
                <a:solidFill>
                  <a:srgbClr val="FF0000"/>
                </a:solidFill>
              </a:rPr>
              <a:t>Simple locking mechanism</a:t>
            </a:r>
          </a:p>
          <a:p>
            <a:pPr marL="0" indent="0">
              <a:buNone/>
            </a:pPr>
            <a:r>
              <a:rPr lang="en-US" dirty="0"/>
              <a:t>W</a:t>
            </a:r>
            <a:r>
              <a:rPr lang="en-US" dirty="0" smtClean="0"/>
              <a:t>henever a query(q) triggers a split q tries to acquire a lock on each of the partitions to be altered. If q succeeds to acquire all the locks then q is allowed to alter the partitions. Locks are released after the partitions are completely altered. If q cannot acquire the locks then the decision to alter the partitions is cancelled.</a:t>
            </a:r>
            <a:endParaRPr lang="el-GR" u="sn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0C5BD-F6FC-41E3-B439-2107AB08FED3}" type="slidenum">
              <a:rPr lang="el-GR" smtClean="0"/>
              <a:t>24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616939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Experiments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7-node cluster: running Hadoop 2.2 over Red Hat Enterprise Linux 6. Node in cluster: Dell r720xd server 16 Intel E5-2650v2 cores</a:t>
            </a:r>
          </a:p>
          <a:p>
            <a:pPr marL="0" indent="0">
              <a:buNone/>
            </a:pPr>
            <a:r>
              <a:rPr lang="en-US" dirty="0" smtClean="0"/>
              <a:t>Memory: 64 GB</a:t>
            </a:r>
          </a:p>
          <a:p>
            <a:pPr marL="0" indent="0">
              <a:buNone/>
            </a:pPr>
            <a:r>
              <a:rPr lang="en-US" dirty="0" smtClean="0"/>
              <a:t>Local Storage: 48 B</a:t>
            </a:r>
          </a:p>
          <a:p>
            <a:pPr marL="0" indent="0">
              <a:buNone/>
            </a:pPr>
            <a:r>
              <a:rPr lang="en-US" dirty="0" smtClean="0"/>
              <a:t>Ethernet interconnect: 40 Gigabit </a:t>
            </a:r>
          </a:p>
          <a:p>
            <a:pPr marL="0" indent="0">
              <a:buNone/>
            </a:pPr>
            <a:r>
              <a:rPr lang="en-US" dirty="0" smtClean="0"/>
              <a:t>Data size: Small scale(250 GB) &amp; Large scale (2.5 TB)</a:t>
            </a:r>
          </a:p>
          <a:p>
            <a:pPr marL="0" indent="0">
              <a:buNone/>
            </a:pPr>
            <a:r>
              <a:rPr lang="en-US" dirty="0" smtClean="0"/>
              <a:t>We choose the k-d and grid-based partitioning as our baselines because this allows us to contrast AQWA against two different extreme partitioning schemes: 1) pure spatial decomposition(uniform grid) and 2) data decomposition (k-d tree)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0C5BD-F6FC-41E3-B439-2107AB08FED3}" type="slidenum">
              <a:rPr lang="el-GR" smtClean="0"/>
              <a:t>25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84516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Initialization</a:t>
            </a:r>
            <a:endParaRPr lang="el-GR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4805" y="1266145"/>
            <a:ext cx="8641952" cy="4344205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0C5BD-F6FC-41E3-B439-2107AB08FED3}" type="slidenum">
              <a:rPr lang="el-GR" smtClean="0"/>
              <a:t>26</a:t>
            </a:fld>
            <a:endParaRPr lang="el-GR"/>
          </a:p>
        </p:txBody>
      </p:sp>
      <p:sp>
        <p:nvSpPr>
          <p:cNvPr id="6" name="TextBox 5"/>
          <p:cNvSpPr txBox="1"/>
          <p:nvPr/>
        </p:nvSpPr>
        <p:spPr>
          <a:xfrm>
            <a:off x="1654628" y="5752517"/>
            <a:ext cx="51924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AQWA is the same with k-d tree</a:t>
            </a:r>
            <a:endParaRPr lang="el-GR" sz="2400" dirty="0"/>
          </a:p>
        </p:txBody>
      </p:sp>
    </p:spTree>
    <p:extLst>
      <p:ext uri="{BB962C8B-B14F-4D97-AF65-F5344CB8AC3E}">
        <p14:creationId xmlns:p14="http://schemas.microsoft.com/office/powerpoint/2010/main" val="3095132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Range Query Performance</a:t>
            </a:r>
            <a:endParaRPr lang="el-GR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68092" y="1690688"/>
            <a:ext cx="7546550" cy="3861026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0C5BD-F6FC-41E3-B439-2107AB08FED3}" type="slidenum">
              <a:rPr lang="el-GR" smtClean="0"/>
              <a:t>27</a:t>
            </a:fld>
            <a:endParaRPr lang="el-GR"/>
          </a:p>
        </p:txBody>
      </p:sp>
      <p:sp>
        <p:nvSpPr>
          <p:cNvPr id="6" name="TextBox 5"/>
          <p:cNvSpPr txBox="1"/>
          <p:nvPr/>
        </p:nvSpPr>
        <p:spPr>
          <a:xfrm>
            <a:off x="375557" y="2057400"/>
            <a:ext cx="44577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The </a:t>
            </a:r>
            <a:r>
              <a:rPr lang="en-US" sz="2400" dirty="0"/>
              <a:t>system </a:t>
            </a:r>
            <a:r>
              <a:rPr lang="en-US" sz="2400" dirty="0" smtClean="0"/>
              <a:t>throughput </a:t>
            </a:r>
            <a:r>
              <a:rPr lang="en-US" sz="2400" dirty="0"/>
              <a:t>indicates the number of queries that can be answered per unit </a:t>
            </a:r>
            <a:r>
              <a:rPr lang="en-US" sz="2400" dirty="0" smtClean="0"/>
              <a:t>time.</a:t>
            </a:r>
          </a:p>
          <a:p>
            <a:endParaRPr lang="en-US" sz="2400" dirty="0"/>
          </a:p>
          <a:p>
            <a:r>
              <a:rPr lang="en-US" sz="2400" dirty="0" smtClean="0"/>
              <a:t>The </a:t>
            </a:r>
            <a:r>
              <a:rPr lang="en-US" sz="2400" dirty="0"/>
              <a:t>split </a:t>
            </a:r>
            <a:r>
              <a:rPr lang="en-US" sz="2400" dirty="0" smtClean="0"/>
              <a:t>overhead indicates </a:t>
            </a:r>
            <a:r>
              <a:rPr lang="en-US" sz="2400" dirty="0"/>
              <a:t>the time required to perform the split </a:t>
            </a:r>
            <a:r>
              <a:rPr lang="en-US" sz="2400" dirty="0" smtClean="0"/>
              <a:t>operations.</a:t>
            </a:r>
            <a:endParaRPr lang="el-GR" sz="2400" dirty="0"/>
          </a:p>
        </p:txBody>
      </p:sp>
    </p:spTree>
    <p:extLst>
      <p:ext uri="{BB962C8B-B14F-4D97-AF65-F5344CB8AC3E}">
        <p14:creationId xmlns:p14="http://schemas.microsoft.com/office/powerpoint/2010/main" val="1881659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 smtClean="0"/>
              <a:t>kNN</a:t>
            </a:r>
            <a:r>
              <a:rPr lang="en-US" dirty="0" smtClean="0"/>
              <a:t> Query Performance</a:t>
            </a:r>
            <a:endParaRPr lang="el-GR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5185" y="1401967"/>
            <a:ext cx="8083858" cy="4171270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0C5BD-F6FC-41E3-B439-2107AB08FED3}" type="slidenum">
              <a:rPr lang="el-GR" smtClean="0"/>
              <a:t>28</a:t>
            </a:fld>
            <a:endParaRPr lang="el-GR"/>
          </a:p>
        </p:txBody>
      </p:sp>
      <p:sp>
        <p:nvSpPr>
          <p:cNvPr id="6" name="TextBox 5"/>
          <p:cNvSpPr txBox="1"/>
          <p:nvPr/>
        </p:nvSpPr>
        <p:spPr>
          <a:xfrm>
            <a:off x="2263622" y="5573237"/>
            <a:ext cx="74954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The </a:t>
            </a:r>
            <a:r>
              <a:rPr lang="en-US" sz="2400" dirty="0"/>
              <a:t>performance of </a:t>
            </a:r>
            <a:r>
              <a:rPr lang="en-US" sz="2400" dirty="0" err="1"/>
              <a:t>kNN</a:t>
            </a:r>
            <a:r>
              <a:rPr lang="en-US" sz="2400" dirty="0"/>
              <a:t> queries for different values of </a:t>
            </a:r>
            <a:r>
              <a:rPr lang="en-US" sz="2400" dirty="0" smtClean="0"/>
              <a:t>k.</a:t>
            </a:r>
            <a:endParaRPr lang="el-GR" sz="2400" dirty="0"/>
          </a:p>
        </p:txBody>
      </p:sp>
    </p:spTree>
    <p:extLst>
      <p:ext uri="{BB962C8B-B14F-4D97-AF65-F5344CB8AC3E}">
        <p14:creationId xmlns:p14="http://schemas.microsoft.com/office/powerpoint/2010/main" val="2726825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Handling Multiple Query-Workloads</a:t>
            </a:r>
            <a:endParaRPr lang="el-GR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75546" y="1901535"/>
            <a:ext cx="6395633" cy="3388922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0C5BD-F6FC-41E3-B439-2107AB08FED3}" type="slidenum">
              <a:rPr lang="el-GR" smtClean="0"/>
              <a:t>29</a:t>
            </a:fld>
            <a:endParaRPr lang="el-GR"/>
          </a:p>
        </p:txBody>
      </p:sp>
      <p:sp>
        <p:nvSpPr>
          <p:cNvPr id="6" name="TextBox 5"/>
          <p:cNvSpPr txBox="1"/>
          <p:nvPr/>
        </p:nvSpPr>
        <p:spPr>
          <a:xfrm>
            <a:off x="555171" y="2097478"/>
            <a:ext cx="4720375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In this set of experiments, we study the effect of having two or more query-workloads. </a:t>
            </a:r>
            <a:r>
              <a:rPr lang="en-US" sz="2400" dirty="0" smtClean="0"/>
              <a:t>In </a:t>
            </a:r>
            <a:r>
              <a:rPr lang="en-US" sz="2400" dirty="0"/>
              <a:t>this mode, we simulate the migration of the workload from one hotspot to another. </a:t>
            </a:r>
            <a:endParaRPr lang="el-GR" sz="2400" dirty="0"/>
          </a:p>
        </p:txBody>
      </p:sp>
    </p:spTree>
    <p:extLst>
      <p:ext uri="{BB962C8B-B14F-4D97-AF65-F5344CB8AC3E}">
        <p14:creationId xmlns:p14="http://schemas.microsoft.com/office/powerpoint/2010/main" val="4023162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Introduction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u="sng" dirty="0" smtClean="0"/>
              <a:t>2. What </a:t>
            </a:r>
            <a:r>
              <a:rPr lang="en-US" u="sng" dirty="0"/>
              <a:t>is </a:t>
            </a:r>
            <a:r>
              <a:rPr lang="en-US" u="sng" dirty="0" smtClean="0"/>
              <a:t>AQWA?</a:t>
            </a:r>
          </a:p>
          <a:p>
            <a:pPr marL="0" indent="0">
              <a:buNone/>
            </a:pPr>
            <a:endParaRPr lang="en-US" u="sng" dirty="0"/>
          </a:p>
          <a:p>
            <a:pPr marL="0" indent="0">
              <a:buNone/>
            </a:pPr>
            <a:r>
              <a:rPr lang="en-US" dirty="0" smtClean="0"/>
              <a:t>AQWA(adaptive query-workload-aware) is a </a:t>
            </a:r>
            <a:r>
              <a:rPr lang="en-US" dirty="0">
                <a:solidFill>
                  <a:srgbClr val="FF0000"/>
                </a:solidFill>
              </a:rPr>
              <a:t>data partitioning mechanism </a:t>
            </a:r>
            <a:r>
              <a:rPr lang="en-US" dirty="0"/>
              <a:t>that minimizes the query processing time of spatial </a:t>
            </a:r>
            <a:r>
              <a:rPr lang="en-US" dirty="0" smtClean="0"/>
              <a:t>queries. 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AQWA </a:t>
            </a:r>
            <a:r>
              <a:rPr lang="en-US" dirty="0">
                <a:solidFill>
                  <a:srgbClr val="FF0000"/>
                </a:solidFill>
              </a:rPr>
              <a:t>updates the partitioning </a:t>
            </a:r>
            <a:r>
              <a:rPr lang="en-US" dirty="0"/>
              <a:t>according </a:t>
            </a:r>
            <a:r>
              <a:rPr lang="en-US" dirty="0" smtClean="0"/>
              <a:t>to: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 </a:t>
            </a:r>
            <a:r>
              <a:rPr lang="en-US" dirty="0"/>
              <a:t>the data </a:t>
            </a:r>
            <a:r>
              <a:rPr lang="en-US" dirty="0" smtClean="0"/>
              <a:t>changes(</a:t>
            </a:r>
            <a:r>
              <a:rPr lang="en-US" dirty="0" err="1" smtClean="0"/>
              <a:t>SpatialHadoop</a:t>
            </a:r>
            <a:r>
              <a:rPr lang="en-US" dirty="0" smtClean="0"/>
              <a:t> require recreating </a:t>
            </a:r>
            <a:r>
              <a:rPr lang="en-US" dirty="0"/>
              <a:t>the </a:t>
            </a:r>
            <a:r>
              <a:rPr lang="en-US" dirty="0" smtClean="0"/>
              <a:t>partitions)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 </a:t>
            </a:r>
            <a:r>
              <a:rPr lang="en-US" dirty="0" smtClean="0"/>
              <a:t>the </a:t>
            </a:r>
            <a:r>
              <a:rPr lang="en-US" dirty="0"/>
              <a:t>query </a:t>
            </a:r>
            <a:r>
              <a:rPr lang="en-US" dirty="0" smtClean="0"/>
              <a:t>workload</a:t>
            </a:r>
          </a:p>
          <a:p>
            <a:pPr marL="0" indent="0">
              <a:buNone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0C5BD-F6FC-41E3-B439-2107AB08FED3}" type="slidenum">
              <a:rPr lang="el-GR" smtClean="0"/>
              <a:t>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01986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Conclusion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In AQWA we addressed several performance and system challenges: </a:t>
            </a:r>
          </a:p>
          <a:p>
            <a:r>
              <a:rPr lang="en-US" dirty="0" smtClean="0"/>
              <a:t>The </a:t>
            </a:r>
            <a:r>
              <a:rPr lang="en-US" dirty="0" smtClean="0">
                <a:solidFill>
                  <a:srgbClr val="FF0000"/>
                </a:solidFill>
              </a:rPr>
              <a:t>limitations</a:t>
            </a:r>
            <a:r>
              <a:rPr lang="en-US" dirty="0" smtClean="0"/>
              <a:t> of Hadoop</a:t>
            </a:r>
          </a:p>
          <a:p>
            <a:r>
              <a:rPr lang="en-US" dirty="0" smtClean="0"/>
              <a:t>The </a:t>
            </a:r>
            <a:r>
              <a:rPr lang="en-US" dirty="0" smtClean="0">
                <a:solidFill>
                  <a:srgbClr val="FF0000"/>
                </a:solidFill>
              </a:rPr>
              <a:t>overhead</a:t>
            </a:r>
            <a:r>
              <a:rPr lang="en-US" dirty="0" smtClean="0"/>
              <a:t> of rebuilding the partitions in HDFS</a:t>
            </a:r>
          </a:p>
          <a:p>
            <a:r>
              <a:rPr lang="en-US" dirty="0" smtClean="0"/>
              <a:t>The dynamic nature of the data where </a:t>
            </a:r>
            <a:r>
              <a:rPr lang="en-US" dirty="0" smtClean="0">
                <a:solidFill>
                  <a:srgbClr val="FF0000"/>
                </a:solidFill>
              </a:rPr>
              <a:t>new batches </a:t>
            </a:r>
            <a:r>
              <a:rPr lang="en-US" dirty="0" smtClean="0"/>
              <a:t>are created every day</a:t>
            </a:r>
          </a:p>
          <a:p>
            <a:r>
              <a:rPr lang="en-US" dirty="0" smtClean="0"/>
              <a:t>The issue of workload-awareness where the </a:t>
            </a:r>
            <a:r>
              <a:rPr lang="en-US" dirty="0" smtClean="0">
                <a:solidFill>
                  <a:srgbClr val="FF0000"/>
                </a:solidFill>
              </a:rPr>
              <a:t>query workload </a:t>
            </a:r>
            <a:r>
              <a:rPr lang="en-US" dirty="0" smtClean="0"/>
              <a:t>can change</a:t>
            </a:r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0C5BD-F6FC-41E3-B439-2107AB08FED3}" type="slidenum">
              <a:rPr lang="el-GR" smtClean="0"/>
              <a:t>30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23939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Introduction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Keeps a </a:t>
            </a:r>
            <a:r>
              <a:rPr lang="en-US" dirty="0" smtClean="0">
                <a:solidFill>
                  <a:srgbClr val="FF0000"/>
                </a:solidFill>
              </a:rPr>
              <a:t>lower bound </a:t>
            </a:r>
            <a:r>
              <a:rPr lang="en-US" dirty="0" smtClean="0"/>
              <a:t>on the size of each partition ( traditional spatial index structures has unbounded decomposition)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Allowing </a:t>
            </a:r>
            <a:r>
              <a:rPr lang="en-US" dirty="0"/>
              <a:t>too many small partitions can be harmful to </a:t>
            </a:r>
            <a:r>
              <a:rPr lang="en-US" dirty="0" smtClean="0"/>
              <a:t>the overall </a:t>
            </a:r>
            <a:r>
              <a:rPr lang="en-US" dirty="0"/>
              <a:t>health of a computing cluster</a:t>
            </a:r>
            <a:r>
              <a:rPr lang="en-US" dirty="0" smtClean="0"/>
              <a:t>.</a:t>
            </a: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0C5BD-F6FC-41E3-B439-2107AB08FED3}" type="slidenum">
              <a:rPr lang="el-GR" smtClean="0"/>
              <a:t>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609424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Introduction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AQWA </a:t>
            </a:r>
            <a:r>
              <a:rPr lang="en-US" dirty="0"/>
              <a:t>supports </a:t>
            </a:r>
            <a:r>
              <a:rPr lang="en-US" dirty="0">
                <a:solidFill>
                  <a:srgbClr val="FF0000"/>
                </a:solidFill>
              </a:rPr>
              <a:t>spatial range </a:t>
            </a:r>
            <a:r>
              <a:rPr lang="en-US" dirty="0" smtClean="0"/>
              <a:t>and </a:t>
            </a:r>
            <a:r>
              <a:rPr lang="en-US" i="1" dirty="0" err="1" smtClean="0">
                <a:solidFill>
                  <a:srgbClr val="FF0000"/>
                </a:solidFill>
              </a:rPr>
              <a:t>k</a:t>
            </a:r>
            <a:r>
              <a:rPr lang="en-US" dirty="0" err="1" smtClean="0">
                <a:solidFill>
                  <a:srgbClr val="FF0000"/>
                </a:solidFill>
              </a:rPr>
              <a:t>NN</a:t>
            </a:r>
            <a:r>
              <a:rPr lang="en-US" dirty="0" smtClean="0"/>
              <a:t> </a:t>
            </a:r>
            <a:r>
              <a:rPr lang="en-US" dirty="0"/>
              <a:t>queries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AQWA </a:t>
            </a:r>
            <a:r>
              <a:rPr lang="en-US" dirty="0"/>
              <a:t>presents a more efficient approach that guarantees the correctness of </a:t>
            </a:r>
            <a:r>
              <a:rPr lang="en-US" dirty="0" smtClean="0"/>
              <a:t>evaluation of </a:t>
            </a:r>
            <a:r>
              <a:rPr lang="en-US" dirty="0" err="1" smtClean="0"/>
              <a:t>kNN</a:t>
            </a:r>
            <a:r>
              <a:rPr lang="en-US" dirty="0" smtClean="0"/>
              <a:t> queries </a:t>
            </a:r>
            <a:r>
              <a:rPr lang="en-US" dirty="0"/>
              <a:t>through a </a:t>
            </a:r>
            <a:r>
              <a:rPr lang="en-US" dirty="0">
                <a:solidFill>
                  <a:srgbClr val="FF0000"/>
                </a:solidFill>
              </a:rPr>
              <a:t>single round of computation</a:t>
            </a:r>
            <a:r>
              <a:rPr lang="en-US" dirty="0"/>
              <a:t> while </a:t>
            </a:r>
            <a:r>
              <a:rPr lang="en-US" dirty="0">
                <a:solidFill>
                  <a:srgbClr val="FF0000"/>
                </a:solidFill>
              </a:rPr>
              <a:t>minimizing the amount of data </a:t>
            </a:r>
            <a:r>
              <a:rPr lang="en-US" dirty="0"/>
              <a:t>to be scanned during processing the query(Existing approaches for </a:t>
            </a:r>
            <a:r>
              <a:rPr lang="en-US" i="1" dirty="0" err="1" smtClean="0"/>
              <a:t>k</a:t>
            </a:r>
            <a:r>
              <a:rPr lang="en-US" dirty="0" err="1" smtClean="0"/>
              <a:t>NN</a:t>
            </a:r>
            <a:r>
              <a:rPr lang="en-US" dirty="0" smtClean="0"/>
              <a:t> require </a:t>
            </a:r>
            <a:r>
              <a:rPr lang="en-US" dirty="0"/>
              <a:t>two rounds of </a:t>
            </a:r>
            <a:r>
              <a:rPr lang="en-US" dirty="0" smtClean="0"/>
              <a:t>processing).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AQWA can react to different types of </a:t>
            </a:r>
            <a:r>
              <a:rPr lang="en-US" dirty="0">
                <a:solidFill>
                  <a:srgbClr val="FF0000"/>
                </a:solidFill>
              </a:rPr>
              <a:t>query </a:t>
            </a:r>
            <a:r>
              <a:rPr lang="en-US" dirty="0" smtClean="0">
                <a:solidFill>
                  <a:srgbClr val="FF0000"/>
                </a:solidFill>
              </a:rPr>
              <a:t>workloads </a:t>
            </a:r>
            <a:r>
              <a:rPr lang="en-US" dirty="0" smtClean="0"/>
              <a:t>(i.e. multiple hotspots).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0C5BD-F6FC-41E3-B439-2107AB08FED3}" type="slidenum">
              <a:rPr lang="el-GR" smtClean="0"/>
              <a:t>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88784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Main Goal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Partitioning </a:t>
            </a:r>
            <a:r>
              <a:rPr lang="en-US" dirty="0"/>
              <a:t>the data in a way that </a:t>
            </a:r>
            <a:r>
              <a:rPr lang="en-US" dirty="0">
                <a:solidFill>
                  <a:srgbClr val="FF0000"/>
                </a:solidFill>
              </a:rPr>
              <a:t>minimizes</a:t>
            </a:r>
            <a:r>
              <a:rPr lang="en-US" dirty="0"/>
              <a:t> that </a:t>
            </a:r>
            <a:r>
              <a:rPr lang="en-US" dirty="0" smtClean="0"/>
              <a:t>cost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L = </a:t>
            </a:r>
            <a:r>
              <a:rPr lang="en-US" dirty="0"/>
              <a:t>set of </a:t>
            </a:r>
            <a:r>
              <a:rPr lang="en-US" dirty="0" smtClean="0"/>
              <a:t>partitions</a:t>
            </a:r>
          </a:p>
          <a:p>
            <a:pPr marL="0" indent="0">
              <a:buNone/>
            </a:pPr>
            <a:r>
              <a:rPr lang="en-US" dirty="0" err="1"/>
              <a:t>Oq</a:t>
            </a:r>
            <a:r>
              <a:rPr lang="en-US" dirty="0"/>
              <a:t>(p) </a:t>
            </a:r>
            <a:r>
              <a:rPr lang="en-US" dirty="0" smtClean="0"/>
              <a:t>= the </a:t>
            </a:r>
            <a:r>
              <a:rPr lang="en-US" dirty="0"/>
              <a:t>number of queries that overlap Partition </a:t>
            </a:r>
            <a:r>
              <a:rPr lang="en-US" dirty="0" smtClean="0"/>
              <a:t>p</a:t>
            </a:r>
          </a:p>
          <a:p>
            <a:pPr marL="0" indent="0">
              <a:buNone/>
            </a:pPr>
            <a:r>
              <a:rPr lang="en-US" dirty="0" smtClean="0"/>
              <a:t>N(p</a:t>
            </a:r>
            <a:r>
              <a:rPr lang="en-US" dirty="0"/>
              <a:t>) =</a:t>
            </a:r>
            <a:r>
              <a:rPr lang="en-US" dirty="0" smtClean="0"/>
              <a:t> </a:t>
            </a:r>
            <a:r>
              <a:rPr lang="en-US" dirty="0"/>
              <a:t>the count of points in </a:t>
            </a:r>
            <a:r>
              <a:rPr lang="en-US" dirty="0" smtClean="0"/>
              <a:t>p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36354" y="3013302"/>
            <a:ext cx="4898689" cy="1131157"/>
          </a:xfrm>
          <a:prstGeom prst="rect">
            <a:avLst/>
          </a:prstGeom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0C5BD-F6FC-41E3-B439-2107AB08FED3}" type="slidenum">
              <a:rPr lang="el-GR" smtClean="0"/>
              <a:t>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08324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/>
              <a:t>Split Queue(Priority Queue)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el-GR" dirty="0"/>
              <a:t>We maintain a priority queue of candidate partitions. Partitions in the split-queue are decreasingly ordered in a max-heap according to the cost reduction that would result after the split operations.</a:t>
            </a:r>
          </a:p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0C5BD-F6FC-41E3-B439-2107AB08FED3}" type="slidenum">
              <a:rPr lang="el-GR" smtClean="0"/>
              <a:t>7</a:t>
            </a:fld>
            <a:endParaRPr lang="el-GR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3787" y="3243262"/>
            <a:ext cx="4467225" cy="3295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55432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K-d tree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Space-partitioning data structure</a:t>
            </a:r>
            <a:r>
              <a:rPr lang="en-US" dirty="0"/>
              <a:t> </a:t>
            </a:r>
            <a:r>
              <a:rPr lang="en-US" dirty="0" smtClean="0"/>
              <a:t>for </a:t>
            </a:r>
            <a:r>
              <a:rPr lang="en-US" dirty="0" smtClean="0">
                <a:solidFill>
                  <a:srgbClr val="FF0000"/>
                </a:solidFill>
              </a:rPr>
              <a:t>organizing</a:t>
            </a:r>
            <a:r>
              <a:rPr lang="en-US" dirty="0">
                <a:solidFill>
                  <a:srgbClr val="FF0000"/>
                </a:solidFill>
              </a:rPr>
              <a:t> </a:t>
            </a:r>
            <a:r>
              <a:rPr lang="en-US" dirty="0" smtClean="0">
                <a:solidFill>
                  <a:srgbClr val="FF0000"/>
                </a:solidFill>
              </a:rPr>
              <a:t>points</a:t>
            </a:r>
            <a:r>
              <a:rPr lang="en-US" dirty="0"/>
              <a:t> in a </a:t>
            </a:r>
            <a:r>
              <a:rPr lang="en-US" i="1" dirty="0"/>
              <a:t>k</a:t>
            </a:r>
            <a:r>
              <a:rPr lang="en-US" dirty="0"/>
              <a:t>-dimensional </a:t>
            </a:r>
            <a:r>
              <a:rPr lang="en-US" dirty="0" smtClean="0"/>
              <a:t>space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6812" y="2681212"/>
            <a:ext cx="3174603" cy="3022222"/>
          </a:xfrm>
          <a:prstGeom prst="rect">
            <a:avLst/>
          </a:prstGeom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0C5BD-F6FC-41E3-B439-2107AB08FED3}" type="slidenum">
              <a:rPr lang="el-GR" smtClean="0"/>
              <a:t>8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30327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Prefix Sum</a:t>
            </a:r>
            <a:endParaRPr lang="el-GR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56807" y="1690688"/>
            <a:ext cx="6678385" cy="4444162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0C5BD-F6FC-41E3-B439-2107AB08FED3}" type="slidenum">
              <a:rPr lang="el-GR" smtClean="0"/>
              <a:t>9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14939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1304</TotalTime>
  <Words>1235</Words>
  <Application>Microsoft Office PowerPoint</Application>
  <PresentationFormat>Widescreen</PresentationFormat>
  <Paragraphs>190</Paragraphs>
  <Slides>30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7" baseType="lpstr">
      <vt:lpstr>Microsoft YaHei</vt:lpstr>
      <vt:lpstr>Arial</vt:lpstr>
      <vt:lpstr>Calibri</vt:lpstr>
      <vt:lpstr>Calibri Light</vt:lpstr>
      <vt:lpstr>Mangal</vt:lpstr>
      <vt:lpstr>Wingdings</vt:lpstr>
      <vt:lpstr>Office Theme</vt:lpstr>
      <vt:lpstr>AQWA </vt:lpstr>
      <vt:lpstr>Introduction</vt:lpstr>
      <vt:lpstr>Introduction</vt:lpstr>
      <vt:lpstr>Introduction</vt:lpstr>
      <vt:lpstr>Introduction</vt:lpstr>
      <vt:lpstr>Main Goal</vt:lpstr>
      <vt:lpstr>Split Queue(Priority Queue)</vt:lpstr>
      <vt:lpstr>K-d tree</vt:lpstr>
      <vt:lpstr>Prefix Sum</vt:lpstr>
      <vt:lpstr>Initialization</vt:lpstr>
      <vt:lpstr>Initialization</vt:lpstr>
      <vt:lpstr>Efficient Search via Aggregation</vt:lpstr>
      <vt:lpstr>Query Execution</vt:lpstr>
      <vt:lpstr>Query Execution </vt:lpstr>
      <vt:lpstr>Data repartition after a Query</vt:lpstr>
      <vt:lpstr>Splitting Partitions</vt:lpstr>
      <vt:lpstr>Should we decide to split a partition?</vt:lpstr>
      <vt:lpstr>Time-Fading Weights</vt:lpstr>
      <vt:lpstr>Time-Fading Weights</vt:lpstr>
      <vt:lpstr>Data Acquisition</vt:lpstr>
      <vt:lpstr>Data Acquisition </vt:lpstr>
      <vt:lpstr>Support for kNN Queries</vt:lpstr>
      <vt:lpstr>Support for kNN Queries</vt:lpstr>
      <vt:lpstr>Concurrency Control</vt:lpstr>
      <vt:lpstr>Experiments</vt:lpstr>
      <vt:lpstr>Initialization</vt:lpstr>
      <vt:lpstr>Range Query Performance</vt:lpstr>
      <vt:lpstr>kNN Query Performance</vt:lpstr>
      <vt:lpstr>Handling Multiple Query-Workloads</vt:lpstr>
      <vt:lpstr>Conclusion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AQWA</dc:title>
  <dc:creator>Stelios</dc:creator>
  <cp:lastModifiedBy>Stelios</cp:lastModifiedBy>
  <cp:revision>75</cp:revision>
  <dcterms:created xsi:type="dcterms:W3CDTF">2015-11-29T19:21:09Z</dcterms:created>
  <dcterms:modified xsi:type="dcterms:W3CDTF">2015-12-06T13:39:00Z</dcterms:modified>
</cp:coreProperties>
</file>