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32"/>
  </p:notesMasterIdLst>
  <p:sldIdLst>
    <p:sldId id="256" r:id="rId2"/>
    <p:sldId id="257" r:id="rId3"/>
    <p:sldId id="294" r:id="rId4"/>
    <p:sldId id="258" r:id="rId5"/>
    <p:sldId id="259" r:id="rId6"/>
    <p:sldId id="267" r:id="rId7"/>
    <p:sldId id="268" r:id="rId8"/>
    <p:sldId id="270" r:id="rId9"/>
    <p:sldId id="272" r:id="rId10"/>
    <p:sldId id="269" r:id="rId11"/>
    <p:sldId id="295" r:id="rId12"/>
    <p:sldId id="263" r:id="rId13"/>
    <p:sldId id="296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4" r:id="rId26"/>
    <p:sldId id="286" r:id="rId27"/>
    <p:sldId id="287" r:id="rId28"/>
    <p:sldId id="288" r:id="rId29"/>
    <p:sldId id="289" r:id="rId30"/>
    <p:sldId id="293" r:id="rId31"/>
  </p:sldIdLst>
  <p:sldSz cx="9144000" cy="6858000" type="screen4x3"/>
  <p:notesSz cx="6858000" cy="9144000"/>
  <p:embeddedFontLst>
    <p:embeddedFont>
      <p:font typeface="Garamond" panose="02020404030301010803" pitchFamily="18" charset="0"/>
      <p:regular r:id="rId33"/>
      <p:bold r:id="rId34"/>
      <p:italic r:id="rId35"/>
    </p:embeddedFont>
    <p:embeddedFont>
      <p:font typeface="Rockwell" panose="02060603020205020403" pitchFamily="18" charset="0"/>
      <p:regular r:id="rId36"/>
      <p:bold r:id="rId37"/>
      <p:italic r:id="rId38"/>
      <p:boldItalic r:id="rId39"/>
    </p:embeddedFont>
    <p:embeddedFont>
      <p:font typeface="Aharoni" panose="02010803020104030203" pitchFamily="2" charset="-79"/>
      <p:bold r:id="rId40"/>
    </p:embeddedFont>
    <p:embeddedFont>
      <p:font typeface="Architects Daughter" panose="020B0604020202020204" charset="0"/>
      <p:regular r:id="rId41"/>
    </p:embeddedFont>
    <p:embeddedFont>
      <p:font typeface="Arial Black" panose="020B0A04020102020204" pitchFamily="34" charset="0"/>
      <p:bold r:id="rId42"/>
    </p:embeddedFont>
    <p:embeddedFont>
      <p:font typeface="Gloria Hallelujah" panose="020B0604020202020204" charset="0"/>
      <p:regular r:id="rId43"/>
    </p:embeddedFont>
    <p:embeddedFont>
      <p:font typeface="Trebuchet MS" panose="020B0603020202020204" pitchFamily="34" charset="0"/>
      <p:regular r:id="rId44"/>
      <p:bold r:id="rId45"/>
      <p:italic r:id="rId46"/>
      <p:boldItalic r:id="rId47"/>
    </p:embeddedFont>
    <p:embeddedFont>
      <p:font typeface="Lobster Two" panose="020B0604020202020204" charset="0"/>
      <p:regular r:id="rId48"/>
      <p:bold r:id="rId49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6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6" autoAdjust="0"/>
    <p:restoredTop sz="54776" autoAdjust="0"/>
  </p:normalViewPr>
  <p:slideViewPr>
    <p:cSldViewPr snapToGrid="0">
      <p:cViewPr varScale="1">
        <p:scale>
          <a:sx n="63" d="100"/>
          <a:sy n="63" d="100"/>
        </p:scale>
        <p:origin x="30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90118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5657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7225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9254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99" cy="411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1200" dirty="0"/>
          </a:p>
        </p:txBody>
      </p:sp>
      <p:sp>
        <p:nvSpPr>
          <p:cNvPr id="173" name="Shape 173"/>
          <p:cNvSpPr txBox="1"/>
          <p:nvPr/>
        </p:nvSpPr>
        <p:spPr>
          <a:xfrm>
            <a:off x="3884760" y="8685360"/>
            <a:ext cx="29714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42851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99" cy="411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1200" dirty="0"/>
          </a:p>
        </p:txBody>
      </p:sp>
      <p:sp>
        <p:nvSpPr>
          <p:cNvPr id="173" name="Shape 173"/>
          <p:cNvSpPr txBox="1"/>
          <p:nvPr/>
        </p:nvSpPr>
        <p:spPr>
          <a:xfrm>
            <a:off x="3884760" y="8685360"/>
            <a:ext cx="29714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13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70192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99" cy="411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3884760" y="8685360"/>
            <a:ext cx="29714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14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71479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99" cy="411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rgbClr val="330066"/>
              </a:buClr>
              <a:buSzPct val="119999"/>
              <a:buFont typeface="Courier New"/>
              <a:buNone/>
            </a:pPr>
            <a:endParaRPr lang="en-US" sz="1400" dirty="0"/>
          </a:p>
        </p:txBody>
      </p:sp>
      <p:sp>
        <p:nvSpPr>
          <p:cNvPr id="270" name="Shape 270"/>
          <p:cNvSpPr txBox="1"/>
          <p:nvPr/>
        </p:nvSpPr>
        <p:spPr>
          <a:xfrm>
            <a:off x="3884760" y="8685360"/>
            <a:ext cx="29714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15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08084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537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98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3043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3629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04336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37915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5349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45003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9366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74674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9565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49703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75388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22044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9749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3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408830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7540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4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84078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99" cy="411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3884760" y="8685360"/>
            <a:ext cx="29714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70726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99" cy="411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3884760" y="8685360"/>
            <a:ext cx="29714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6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60373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99" cy="411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3884760" y="8685360"/>
            <a:ext cx="29714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87105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99" cy="411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 txBox="1"/>
          <p:nvPr/>
        </p:nvSpPr>
        <p:spPr>
          <a:xfrm>
            <a:off x="3884760" y="8685360"/>
            <a:ext cx="29714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8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70480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99" cy="411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Shape 260"/>
          <p:cNvSpPr txBox="1"/>
          <p:nvPr/>
        </p:nvSpPr>
        <p:spPr>
          <a:xfrm>
            <a:off x="3884760" y="8685360"/>
            <a:ext cx="29714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9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5717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685800" y="1346946"/>
            <a:ext cx="7772400" cy="80682"/>
          </a:xfrm>
          <a:prstGeom prst="rect">
            <a:avLst/>
          </a:prstGeom>
          <a:blipFill rotWithShape="1">
            <a:blip r:embed="rId2">
              <a:alphaModFix amt="80000"/>
            </a:blip>
            <a:tile tx="0" ty="-762000" sx="92000" sy="89000" flip="xy" algn="ctr"/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685800" y="4282762"/>
            <a:ext cx="7772400" cy="80682"/>
          </a:xfrm>
          <a:prstGeom prst="rect">
            <a:avLst/>
          </a:prstGeom>
          <a:blipFill rotWithShape="1">
            <a:blip r:embed="rId2">
              <a:alphaModFix amt="80000"/>
            </a:blip>
            <a:tile tx="0" ty="-717550" sx="92000" sy="89000" flip="xy" algn="ctr"/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685800" y="1484779"/>
            <a:ext cx="7772400" cy="2743199"/>
          </a:xfrm>
          <a:prstGeom prst="rect">
            <a:avLst/>
          </a:prstGeom>
          <a:blipFill rotWithShape="1">
            <a:blip r:embed="rId2">
              <a:alphaModFix amt="80000"/>
            </a:blip>
            <a:tile tx="0" ty="-704850" sx="92000" sy="89000" flip="xy" algn="ctr"/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17" name="Shape 17"/>
          <p:cNvGrpSpPr/>
          <p:nvPr/>
        </p:nvGrpSpPr>
        <p:grpSpPr>
          <a:xfrm>
            <a:off x="7234780" y="4107023"/>
            <a:ext cx="914400" cy="914399"/>
            <a:chOff x="9685338" y="4460675"/>
            <a:chExt cx="1080904" cy="1080901"/>
          </a:xfrm>
        </p:grpSpPr>
        <p:sp>
          <p:nvSpPr>
            <p:cNvPr id="18" name="Shape 18"/>
            <p:cNvSpPr/>
            <p:nvPr/>
          </p:nvSpPr>
          <p:spPr>
            <a:xfrm>
              <a:off x="9685338" y="4460675"/>
              <a:ext cx="1080904" cy="1080901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9793428" y="4568764"/>
              <a:ext cx="864722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788670" y="1432223"/>
            <a:ext cx="7517129" cy="3035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85000"/>
              </a:lnSpc>
              <a:spcBef>
                <a:spcPts val="0"/>
              </a:spcBef>
              <a:buFont typeface="Arial Black"/>
              <a:buNone/>
              <a:defRPr sz="6000" b="1" i="0" u="none" strike="noStrike" cap="none" baseline="0"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802385" y="4389119"/>
            <a:ext cx="5918454" cy="10698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5992367" y="6272785"/>
            <a:ext cx="245516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968"/>
              </a:buClr>
              <a:buFont typeface="Arial"/>
              <a:buNone/>
              <a:defRPr sz="1000" b="0" i="0" u="none" strike="noStrike" cap="none" baseline="0">
                <a:solidFill>
                  <a:srgbClr val="44696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812804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968"/>
              </a:buClr>
              <a:buFont typeface="Arial"/>
              <a:buNone/>
              <a:defRPr sz="1000" b="0" i="0" u="none" strike="noStrike" cap="none" baseline="0">
                <a:solidFill>
                  <a:srgbClr val="44696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244279" y="4227194"/>
            <a:ext cx="895401" cy="6400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-US" sz="28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5992367" y="6272785"/>
            <a:ext cx="245516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968"/>
              </a:buClr>
              <a:buFont typeface="Arial"/>
              <a:buNone/>
              <a:defRPr sz="1000" b="0" i="0" u="none" strike="noStrike" cap="none" baseline="0">
                <a:solidFill>
                  <a:srgbClr val="44696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968"/>
              </a:buClr>
              <a:buFont typeface="Arial"/>
              <a:buNone/>
              <a:defRPr sz="1000" b="0" i="0" u="none" strike="noStrike" cap="none" baseline="0">
                <a:solidFill>
                  <a:srgbClr val="44696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-US" sz="10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85800" y="484631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Font typeface="Arial Black"/>
              <a:buNone/>
              <a:defRPr sz="4200" b="1" cap="none" baseline="0">
                <a:latin typeface="Arial Black"/>
                <a:ea typeface="Arial Black"/>
                <a:cs typeface="Arial Black"/>
                <a:sym typeface="Arial Black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2194559"/>
            <a:ext cx="3657600" cy="3977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000"/>
            </a:lvl1pPr>
            <a:lvl2pPr rtl="0">
              <a:spcBef>
                <a:spcPts val="0"/>
              </a:spcBef>
              <a:defRPr sz="1800"/>
            </a:lvl2pPr>
            <a:lvl3pPr rtl="0">
              <a:spcBef>
                <a:spcPts val="0"/>
              </a:spcBef>
              <a:defRPr sz="16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792217" y="2194559"/>
            <a:ext cx="3657600" cy="3977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000"/>
            </a:lvl1pPr>
            <a:lvl2pPr rtl="0">
              <a:spcBef>
                <a:spcPts val="0"/>
              </a:spcBef>
              <a:defRPr sz="1800"/>
            </a:lvl2pPr>
            <a:lvl3pPr rtl="0">
              <a:spcBef>
                <a:spcPts val="0"/>
              </a:spcBef>
              <a:defRPr sz="16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5992367" y="6272785"/>
            <a:ext cx="245516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968"/>
              </a:buClr>
              <a:buFont typeface="Arial"/>
              <a:buNone/>
              <a:defRPr sz="1000" b="0" i="0" u="none" strike="noStrike" cap="none" baseline="0">
                <a:solidFill>
                  <a:srgbClr val="44696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968"/>
              </a:buClr>
              <a:buFont typeface="Arial"/>
              <a:buNone/>
              <a:defRPr sz="1000" b="0" i="0" u="none" strike="noStrike" cap="none" baseline="0">
                <a:solidFill>
                  <a:srgbClr val="44696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-US" sz="10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85800" y="484631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Font typeface="Arial Black"/>
              <a:buNone/>
              <a:defRPr sz="4200" b="1" cap="none" baseline="0">
                <a:latin typeface="Arial Black"/>
                <a:ea typeface="Arial Black"/>
                <a:cs typeface="Arial Black"/>
                <a:sym typeface="Arial Black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2048256"/>
            <a:ext cx="3657600" cy="6400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rgbClr val="689C9B"/>
              </a:buClr>
              <a:buFont typeface="Arial"/>
              <a:buNone/>
              <a:defRPr sz="2000" b="1">
                <a:solidFill>
                  <a:srgbClr val="689C9B"/>
                </a:solidFill>
              </a:defRPr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685800" y="2743200"/>
            <a:ext cx="3657600" cy="32918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000"/>
            </a:lvl1pPr>
            <a:lvl2pPr rtl="0">
              <a:spcBef>
                <a:spcPts val="0"/>
              </a:spcBef>
              <a:defRPr sz="1800"/>
            </a:lvl2pPr>
            <a:lvl3pPr rtl="0">
              <a:spcBef>
                <a:spcPts val="0"/>
              </a:spcBef>
              <a:defRPr sz="16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820792" y="2048256"/>
            <a:ext cx="3657600" cy="6400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rgbClr val="689C9B"/>
              </a:buClr>
              <a:buFont typeface="Arial"/>
              <a:buNone/>
              <a:defRPr sz="2000" b="1">
                <a:solidFill>
                  <a:srgbClr val="689C9B"/>
                </a:solidFill>
              </a:defRPr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4820792" y="2743200"/>
            <a:ext cx="3657600" cy="32918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000"/>
            </a:lvl1pPr>
            <a:lvl2pPr rtl="0">
              <a:spcBef>
                <a:spcPts val="0"/>
              </a:spcBef>
              <a:defRPr sz="1800"/>
            </a:lvl2pPr>
            <a:lvl3pPr rtl="0">
              <a:spcBef>
                <a:spcPts val="0"/>
              </a:spcBef>
              <a:defRPr sz="16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5992367" y="6272785"/>
            <a:ext cx="245516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968"/>
              </a:buClr>
              <a:buFont typeface="Arial"/>
              <a:buNone/>
              <a:defRPr sz="1000" b="0" i="0" u="none" strike="noStrike" cap="none" baseline="0">
                <a:solidFill>
                  <a:srgbClr val="44696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968"/>
              </a:buClr>
              <a:buFont typeface="Arial"/>
              <a:buNone/>
              <a:defRPr sz="1000" b="0" i="0" u="none" strike="noStrike" cap="none" baseline="0">
                <a:solidFill>
                  <a:srgbClr val="44696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-US" sz="10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85800" y="484631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Font typeface="Arial Black"/>
              <a:buNone/>
              <a:defRPr sz="4200" b="1" cap="none" baseline="0">
                <a:latin typeface="Arial Black"/>
                <a:ea typeface="Arial Black"/>
                <a:cs typeface="Arial Black"/>
                <a:sym typeface="Arial Black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5992367" y="6272785"/>
            <a:ext cx="245516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968"/>
              </a:buClr>
              <a:buFont typeface="Arial"/>
              <a:buNone/>
              <a:defRPr sz="1000" b="0" i="0" u="none" strike="noStrike" cap="none" baseline="0">
                <a:solidFill>
                  <a:srgbClr val="44696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968"/>
              </a:buClr>
              <a:buFont typeface="Arial"/>
              <a:buNone/>
              <a:defRPr sz="1000" b="0" i="0" u="none" strike="noStrike" cap="none" baseline="0">
                <a:solidFill>
                  <a:srgbClr val="44696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11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-US" sz="11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6227805" y="0"/>
            <a:ext cx="2916194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6412230" y="685800"/>
            <a:ext cx="2400300" cy="1737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28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28650" y="685800"/>
            <a:ext cx="5033772" cy="5020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000"/>
            </a:lvl1pPr>
            <a:lvl2pPr rtl="0">
              <a:spcBef>
                <a:spcPts val="0"/>
              </a:spcBef>
              <a:defRPr sz="1800"/>
            </a:lvl2pPr>
            <a:lvl3pPr rtl="0">
              <a:spcBef>
                <a:spcPts val="0"/>
              </a:spcBef>
              <a:defRPr sz="16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6412230" y="2423159"/>
            <a:ext cx="2400300" cy="32918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00000"/>
              </a:lnSpc>
              <a:spcBef>
                <a:spcPts val="1000"/>
              </a:spcBef>
              <a:buClr>
                <a:srgbClr val="446968"/>
              </a:buClr>
              <a:buFont typeface="Arial"/>
              <a:buNone/>
              <a:defRPr sz="1350">
                <a:solidFill>
                  <a:srgbClr val="446968"/>
                </a:solidFill>
              </a:defRPr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grpSp>
        <p:nvGrpSpPr>
          <p:cNvPr id="71" name="Shape 71"/>
          <p:cNvGrpSpPr/>
          <p:nvPr/>
        </p:nvGrpSpPr>
        <p:grpSpPr>
          <a:xfrm>
            <a:off x="8522664" y="6255257"/>
            <a:ext cx="393191" cy="393191"/>
            <a:chOff x="8532189" y="5068823"/>
            <a:chExt cx="393191" cy="393191"/>
          </a:xfrm>
        </p:grpSpPr>
        <p:sp>
          <p:nvSpPr>
            <p:cNvPr id="72" name="Shape 72"/>
            <p:cNvSpPr/>
            <p:nvPr/>
          </p:nvSpPr>
          <p:spPr>
            <a:xfrm>
              <a:off x="8532189" y="5068823"/>
              <a:ext cx="393191" cy="393191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8568765" y="5105400"/>
              <a:ext cx="320038" cy="320039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5992367" y="6272785"/>
            <a:ext cx="245516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968"/>
              </a:buClr>
              <a:buFont typeface="Arial"/>
              <a:buNone/>
              <a:defRPr sz="1000" b="0" i="0" u="none" strike="noStrike" cap="none" baseline="0">
                <a:solidFill>
                  <a:srgbClr val="44696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968"/>
              </a:buClr>
              <a:buFont typeface="Arial"/>
              <a:buNone/>
              <a:defRPr sz="1000" b="0" i="0" u="none" strike="noStrike" cap="none" baseline="0">
                <a:solidFill>
                  <a:srgbClr val="44696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-US" sz="10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6227805" y="0"/>
            <a:ext cx="2916194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6412230" y="685800"/>
            <a:ext cx="2400300" cy="1737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28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idx="2"/>
          </p:nvPr>
        </p:nvSpPr>
        <p:spPr>
          <a:xfrm>
            <a:off x="0" y="0"/>
            <a:ext cx="6227804" cy="6858000"/>
          </a:xfrm>
          <a:prstGeom prst="rect">
            <a:avLst/>
          </a:prstGeom>
          <a:solidFill>
            <a:srgbClr val="DDD8D8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968"/>
              </a:buClr>
              <a:buFont typeface="Arial"/>
              <a:buNone/>
              <a:defRPr sz="3200" b="0" i="0" u="none" strike="noStrike" cap="none" baseline="0">
                <a:solidFill>
                  <a:srgbClr val="44696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412230" y="2423159"/>
            <a:ext cx="2400300" cy="32918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00000"/>
              </a:lnSpc>
              <a:spcBef>
                <a:spcPts val="1000"/>
              </a:spcBef>
              <a:buClr>
                <a:srgbClr val="446968"/>
              </a:buClr>
              <a:buFont typeface="Arial"/>
              <a:buNone/>
              <a:defRPr sz="1350">
                <a:solidFill>
                  <a:srgbClr val="446968"/>
                </a:solidFill>
              </a:defRPr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grpSp>
        <p:nvGrpSpPr>
          <p:cNvPr id="82" name="Shape 82"/>
          <p:cNvGrpSpPr/>
          <p:nvPr/>
        </p:nvGrpSpPr>
        <p:grpSpPr>
          <a:xfrm>
            <a:off x="8522664" y="6255257"/>
            <a:ext cx="393191" cy="393191"/>
            <a:chOff x="8532189" y="5068823"/>
            <a:chExt cx="393191" cy="393191"/>
          </a:xfrm>
        </p:grpSpPr>
        <p:sp>
          <p:nvSpPr>
            <p:cNvPr id="83" name="Shape 83"/>
            <p:cNvSpPr/>
            <p:nvPr/>
          </p:nvSpPr>
          <p:spPr>
            <a:xfrm>
              <a:off x="8532189" y="5068823"/>
              <a:ext cx="393191" cy="393191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8568765" y="5105400"/>
              <a:ext cx="320038" cy="320039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5992367" y="6272785"/>
            <a:ext cx="245516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968"/>
              </a:buClr>
              <a:buFont typeface="Arial"/>
              <a:buNone/>
              <a:defRPr sz="1000" b="0" i="0" u="none" strike="noStrike" cap="none" baseline="0">
                <a:solidFill>
                  <a:srgbClr val="44696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-US" sz="10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85800" y="484631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Font typeface="Arial Black"/>
              <a:buNone/>
              <a:defRPr sz="4200" b="1" cap="none" baseline="0">
                <a:latin typeface="Arial Black"/>
                <a:ea typeface="Arial Black"/>
                <a:cs typeface="Arial Black"/>
                <a:sym typeface="Arial Black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2546603" y="260603"/>
            <a:ext cx="4050791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indent="-74929" algn="l" rtl="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indent="-93345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Noto Sans Symbols"/>
              <a:buChar char="▪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indent="-990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Noto Sans Symbols"/>
              <a:buChar char="▪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indent="-10667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Noto Sans Symbols"/>
              <a:buChar char="▪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80160" indent="-10160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Noto Sans Symbols"/>
              <a:buChar char="▪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000" indent="-1547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Noto Sans Symbols"/>
              <a:buChar char="▪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9999" indent="-1499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Noto Sans Symbols"/>
              <a:buChar char="▪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00000" indent="-1451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Noto Sans Symbols"/>
              <a:buChar char="▪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00000" indent="-1530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Noto Sans Symbols"/>
              <a:buChar char="▪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5992367" y="6272785"/>
            <a:ext cx="245516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968"/>
              </a:buClr>
              <a:buFont typeface="Arial"/>
              <a:buNone/>
              <a:defRPr sz="1000" b="0" i="0" u="none" strike="noStrike" cap="none" baseline="0">
                <a:solidFill>
                  <a:srgbClr val="44696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968"/>
              </a:buClr>
              <a:buFont typeface="Arial"/>
              <a:buNone/>
              <a:defRPr sz="1000" b="0" i="0" u="none" strike="noStrike" cap="none" baseline="0">
                <a:solidFill>
                  <a:srgbClr val="44696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-US" sz="10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 rot="5400000">
            <a:off x="4681537" y="2395537"/>
            <a:ext cx="5638800" cy="1914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Font typeface="Arial Black"/>
              <a:buNone/>
              <a:defRPr sz="4200" b="1" cap="none" baseline="0">
                <a:latin typeface="Arial Black"/>
                <a:ea typeface="Arial Black"/>
                <a:cs typeface="Arial Black"/>
                <a:sym typeface="Arial Black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 rot="5400000">
            <a:off x="795337" y="538162"/>
            <a:ext cx="5638800" cy="5629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indent="-74929" algn="l" rtl="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Noto Sans Symbols"/>
              <a:buChar char="▪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indent="-93345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Noto Sans Symbols"/>
              <a:buChar char="▪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indent="-990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Noto Sans Symbols"/>
              <a:buChar char="▪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indent="-10667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Noto Sans Symbols"/>
              <a:buChar char="▪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80160" indent="-10160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Noto Sans Symbols"/>
              <a:buChar char="▪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000" indent="-1547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Noto Sans Symbols"/>
              <a:buChar char="▪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9999" indent="-1499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Noto Sans Symbols"/>
              <a:buChar char="▪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00000" indent="-1451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Noto Sans Symbols"/>
              <a:buChar char="▪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00000" indent="-1530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Noto Sans Symbols"/>
              <a:buChar char="▪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5992367" y="6272785"/>
            <a:ext cx="245516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968"/>
              </a:buClr>
              <a:buFont typeface="Arial"/>
              <a:buNone/>
              <a:defRPr sz="1000" b="0" i="0" u="none" strike="noStrike" cap="none" baseline="0">
                <a:solidFill>
                  <a:srgbClr val="44696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968"/>
              </a:buClr>
              <a:buFont typeface="Arial"/>
              <a:buNone/>
              <a:defRPr sz="1000" b="0" i="0" u="none" strike="noStrike" cap="none" baseline="0">
                <a:solidFill>
                  <a:srgbClr val="44696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-US" sz="10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8522664" y="6255257"/>
            <a:ext cx="393191" cy="393191"/>
            <a:chOff x="8532189" y="5068823"/>
            <a:chExt cx="393191" cy="393191"/>
          </a:xfrm>
        </p:grpSpPr>
        <p:sp>
          <p:nvSpPr>
            <p:cNvPr id="6" name="Shape 6"/>
            <p:cNvSpPr/>
            <p:nvPr/>
          </p:nvSpPr>
          <p:spPr>
            <a:xfrm>
              <a:off x="8532189" y="5068823"/>
              <a:ext cx="393191" cy="393191"/>
            </a:xfrm>
            <a:prstGeom prst="ellipse">
              <a:avLst/>
            </a:prstGeom>
            <a:blipFill rotWithShape="1">
              <a:blip r:embed="rId11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8568765" y="5105400"/>
              <a:ext cx="320038" cy="320039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685800" y="484631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Font typeface="Arial Black"/>
              <a:buNone/>
              <a:defRPr sz="4200" b="1" i="0" u="none" strike="noStrike" cap="none" baseline="0"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indent="-74929" algn="l" rtl="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Noto Sans Symbols"/>
              <a:buChar char="▪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-93345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Noto Sans Symbols"/>
              <a:buChar char="▪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indent="-990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Noto Sans Symbols"/>
              <a:buChar char="▪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indent="-10667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Noto Sans Symbols"/>
              <a:buChar char="▪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80160" marR="0" indent="-101600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Noto Sans Symbols"/>
              <a:buChar char="▪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000" marR="0" indent="-1547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Noto Sans Symbols"/>
              <a:buChar char="▪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99999" marR="0" indent="-1499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Noto Sans Symbols"/>
              <a:buChar char="▪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00000" marR="0" indent="-1451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Noto Sans Symbols"/>
              <a:buChar char="▪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00000" marR="0" indent="-15303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Font typeface="Noto Sans Symbols"/>
              <a:buChar char="▪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5992367" y="6272785"/>
            <a:ext cx="245516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968"/>
              </a:buClr>
              <a:buFont typeface="Arial"/>
              <a:buNone/>
              <a:defRPr sz="1000" b="0" i="0" u="none" strike="noStrike" cap="none" baseline="0">
                <a:solidFill>
                  <a:srgbClr val="44696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6968"/>
              </a:buClr>
              <a:buFont typeface="Arial"/>
              <a:buNone/>
              <a:defRPr sz="1000" b="0" i="0" u="none" strike="noStrike" cap="none" baseline="0">
                <a:solidFill>
                  <a:srgbClr val="44696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-US" sz="10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788670" y="1432223"/>
            <a:ext cx="7888986" cy="30358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SzPct val="25000"/>
              <a:buFont typeface="Arial Black"/>
              <a:buNone/>
            </a:pPr>
            <a:r>
              <a:rPr lang="en-US" sz="3500" b="1" i="0" u="none" strike="noStrike" cap="none" baseline="0" dirty="0" err="1">
                <a:latin typeface="Garamond" panose="02020404030301010803" pitchFamily="18" charset="0"/>
                <a:sym typeface="Arial Black"/>
              </a:rPr>
              <a:t>Calvin:Fast</a:t>
            </a:r>
            <a:r>
              <a:rPr lang="en-US" sz="3500" b="1" i="0" u="none" strike="noStrike" cap="none" baseline="0" dirty="0">
                <a:latin typeface="Garamond" panose="02020404030301010803" pitchFamily="18" charset="0"/>
                <a:sym typeface="Arial Black"/>
              </a:rPr>
              <a:t> Distributed Transactions for Partitioned Database System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lang="en-US" sz="1800" b="1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500" b="1" i="0" u="none" strike="noStrike" cap="none" baseline="0" dirty="0" err="1" smtClean="0">
                <a:solidFill>
                  <a:srgbClr val="000000"/>
                </a:solidFill>
                <a:latin typeface="Garamond" panose="02020404030301010803" pitchFamily="18" charset="0"/>
                <a:sym typeface="Arial"/>
              </a:rPr>
              <a:t>Ηλί</a:t>
            </a:r>
            <a:r>
              <a:rPr lang="en-US" sz="2500" b="1" i="0" u="none" strike="noStrike" cap="none" baseline="0" dirty="0" smtClean="0">
                <a:solidFill>
                  <a:srgbClr val="000000"/>
                </a:solidFill>
                <a:latin typeface="Garamond" panose="02020404030301010803" pitchFamily="18" charset="0"/>
                <a:sym typeface="Arial"/>
              </a:rPr>
              <a:t>ας </a:t>
            </a:r>
            <a:r>
              <a:rPr lang="en-US" sz="2500" b="1" i="0" u="none" strike="noStrike" cap="none" baseline="0" dirty="0">
                <a:solidFill>
                  <a:srgbClr val="000000"/>
                </a:solidFill>
                <a:latin typeface="Garamond" panose="02020404030301010803" pitchFamily="18" charset="0"/>
                <a:sym typeface="Arial"/>
              </a:rPr>
              <a:t>Σπανός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500" b="1" i="0" u="none" strike="noStrike" cap="none" baseline="0" dirty="0" err="1">
                <a:solidFill>
                  <a:srgbClr val="000000"/>
                </a:solidFill>
                <a:latin typeface="Garamond" panose="02020404030301010803" pitchFamily="18" charset="0"/>
                <a:sym typeface="Arial"/>
              </a:rPr>
              <a:t>Αντωνί</a:t>
            </a:r>
            <a:r>
              <a:rPr lang="en-US" sz="2500" b="1" i="0" u="none" strike="noStrike" cap="none" baseline="0" dirty="0">
                <a:solidFill>
                  <a:srgbClr val="000000"/>
                </a:solidFill>
                <a:latin typeface="Garamond" panose="02020404030301010803" pitchFamily="18" charset="0"/>
                <a:sym typeface="Arial"/>
              </a:rPr>
              <a:t>α Νικολάου</a:t>
            </a:r>
          </a:p>
        </p:txBody>
      </p:sp>
      <p:sp>
        <p:nvSpPr>
          <p:cNvPr id="4" name="Shape 219"/>
          <p:cNvSpPr txBox="1"/>
          <p:nvPr/>
        </p:nvSpPr>
        <p:spPr>
          <a:xfrm>
            <a:off x="3143892" y="6182655"/>
            <a:ext cx="28949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Calvin: Fast Distributed Transactions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Partitioned Database Systems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/>
        </p:nvSpPr>
        <p:spPr>
          <a:xfrm>
            <a:off x="1647350" y="506475"/>
            <a:ext cx="6195600" cy="89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9C9B"/>
              </a:buClr>
              <a:buSzPct val="25000"/>
              <a:buFont typeface="Trebuchet MS"/>
              <a:buNone/>
            </a:pPr>
            <a:r>
              <a:rPr lang="en-US" sz="3500" b="1" i="0" u="none" strike="noStrike" cap="none" baseline="0" dirty="0" err="1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Αρχιτεκτονική</a:t>
            </a:r>
            <a:r>
              <a:rPr lang="en-US" sz="3500" b="1" i="0" u="none" strike="noStrike" cap="none" baseline="0" dirty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 </a:t>
            </a:r>
            <a:r>
              <a:rPr lang="en-US" sz="3500" b="1" i="0" u="none" strike="noStrike" cap="none" baseline="0" dirty="0" err="1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του</a:t>
            </a:r>
            <a:r>
              <a:rPr lang="en-US" sz="3500" b="1" i="0" u="none" strike="noStrike" cap="none" baseline="0" dirty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 </a:t>
            </a:r>
            <a:r>
              <a:rPr lang="en-US" sz="3500" b="1" i="0" u="none" strike="noStrike" cap="none" baseline="0" dirty="0" smtClean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Calvin</a:t>
            </a:r>
            <a:endParaRPr lang="en-US" sz="3500" b="1" i="0" u="none" strike="noStrike" cap="none" baseline="0" dirty="0">
              <a:solidFill>
                <a:srgbClr val="689C9B"/>
              </a:solidFill>
              <a:latin typeface="+mj-lt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10</a:t>
            </a:fld>
            <a:endParaRPr lang="en-US" sz="1200" b="1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325" y="1401675"/>
            <a:ext cx="7789950" cy="476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/>
        </p:nvSpPr>
        <p:spPr>
          <a:xfrm>
            <a:off x="1601051" y="217108"/>
            <a:ext cx="6195600" cy="10445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9C9B"/>
              </a:buClr>
              <a:buSzPct val="25000"/>
              <a:buFont typeface="Trebuchet MS"/>
              <a:buNone/>
            </a:pPr>
            <a:r>
              <a:rPr lang="en-US" sz="3500" b="1" i="0" u="none" strike="noStrike" cap="none" baseline="0" dirty="0" err="1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Αρχιτεκτονική</a:t>
            </a:r>
            <a:r>
              <a:rPr lang="en-US" sz="3500" b="1" i="0" u="none" strike="noStrike" cap="none" baseline="0" dirty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 </a:t>
            </a:r>
            <a:r>
              <a:rPr lang="en-US" sz="3500" b="1" i="0" u="none" strike="noStrike" cap="none" baseline="0" dirty="0" err="1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του</a:t>
            </a:r>
            <a:r>
              <a:rPr lang="en-US" sz="3500" b="1" i="0" u="none" strike="noStrike" cap="none" baseline="0" dirty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 Calvin 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11</a:t>
            </a:fld>
            <a:endParaRPr lang="en-US" sz="1200" b="1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963" y="1678329"/>
            <a:ext cx="7094383" cy="4051379"/>
          </a:xfrm>
          <a:prstGeom prst="rect">
            <a:avLst/>
          </a:prstGeom>
        </p:spPr>
      </p:pic>
      <p:sp>
        <p:nvSpPr>
          <p:cNvPr id="5" name="Shape 219"/>
          <p:cNvSpPr txBox="1"/>
          <p:nvPr/>
        </p:nvSpPr>
        <p:spPr>
          <a:xfrm>
            <a:off x="3143892" y="6182655"/>
            <a:ext cx="28949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Calvin: Fast Distributed Transactions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Partitioned Database Systems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55044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/>
        </p:nvSpPr>
        <p:spPr>
          <a:xfrm>
            <a:off x="457200" y="122400"/>
            <a:ext cx="7543498" cy="129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9C9B"/>
              </a:buClr>
              <a:buSzPct val="25000"/>
              <a:buFont typeface="Trebuchet MS"/>
              <a:buNone/>
            </a:pPr>
            <a:r>
              <a:rPr lang="en-US" sz="3500" b="1" dirty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</a:rPr>
              <a:t>Calvin: </a:t>
            </a:r>
            <a:r>
              <a:rPr lang="en-US" sz="3500" b="1" i="0" u="none" strike="noStrike" cap="none" baseline="0" dirty="0" err="1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Ντετερμινιστική</a:t>
            </a:r>
            <a:r>
              <a:rPr lang="en-US" sz="3500" b="1" i="0" u="none" strike="noStrike" cap="none" baseline="0" dirty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 </a:t>
            </a:r>
            <a:r>
              <a:rPr lang="en-US" sz="3500" b="1" i="0" u="none" strike="noStrike" cap="none" baseline="0" dirty="0" err="1" smtClean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Προσέγγιση</a:t>
            </a:r>
            <a:r>
              <a:rPr lang="en-US" sz="3500" b="1" i="0" u="none" strike="noStrike" cap="none" baseline="0" dirty="0" smtClean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 (1)</a:t>
            </a:r>
            <a:endParaRPr lang="en-US" sz="3500" b="1" i="0" u="none" strike="noStrike" cap="none" baseline="0" dirty="0">
              <a:solidFill>
                <a:srgbClr val="689C9B"/>
              </a:solidFill>
              <a:latin typeface="+mj-lt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231495" y="1692033"/>
            <a:ext cx="8454792" cy="44114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Font typeface="Wingdings" panose="05000000000000000000" pitchFamily="2" charset="2"/>
              <a:buChar char="Ø"/>
            </a:pPr>
            <a:r>
              <a:rPr lang="en-US" sz="2200" b="1" dirty="0" err="1">
                <a:latin typeface="Garamond" panose="02020404030301010803" pitchFamily="18" charset="0"/>
                <a:rtl val="0"/>
              </a:rPr>
              <a:t>Oι</a:t>
            </a:r>
            <a:r>
              <a:rPr lang="en-US" sz="2200" b="1" dirty="0">
                <a:latin typeface="Garamond" panose="02020404030301010803" pitchFamily="18" charset="0"/>
                <a:rtl val="0"/>
              </a:rPr>
              <a:t> replicas </a:t>
            </a:r>
            <a:r>
              <a:rPr lang="en-US" sz="2200" b="1" dirty="0" err="1">
                <a:latin typeface="Garamond" panose="02020404030301010803" pitchFamily="18" charset="0"/>
                <a:rtl val="0"/>
              </a:rPr>
              <a:t>συμφωνούν</a:t>
            </a:r>
            <a:r>
              <a:rPr lang="en-US" sz="2200" b="1" dirty="0">
                <a:latin typeface="Garamond" panose="02020404030301010803" pitchFamily="18" charset="0"/>
                <a:rtl val="0"/>
              </a:rPr>
              <a:t> </a:t>
            </a:r>
            <a:r>
              <a:rPr lang="en-US" sz="2200" b="1" dirty="0" err="1">
                <a:latin typeface="Garamond" panose="02020404030301010803" pitchFamily="18" charset="0"/>
                <a:rtl val="0"/>
              </a:rPr>
              <a:t>τον</a:t>
            </a:r>
            <a:r>
              <a:rPr lang="en-US" sz="2200" b="1" dirty="0">
                <a:latin typeface="Garamond" panose="02020404030301010803" pitchFamily="18" charset="0"/>
                <a:rtl val="0"/>
              </a:rPr>
              <a:t> </a:t>
            </a:r>
            <a:r>
              <a:rPr lang="en-US" sz="2200" b="1" dirty="0" err="1">
                <a:latin typeface="Garamond" panose="02020404030301010803" pitchFamily="18" charset="0"/>
                <a:rtl val="0"/>
              </a:rPr>
              <a:t>τρό</a:t>
            </a:r>
            <a:r>
              <a:rPr lang="en-US" sz="2200" b="1" dirty="0">
                <a:latin typeface="Garamond" panose="02020404030301010803" pitchFamily="18" charset="0"/>
                <a:rtl val="0"/>
              </a:rPr>
              <a:t>πο με τον οποίο θα χειριστούν τη δοσοληψία, πριν να δεσμεύσουν τους πόρους που χρειάζεται και να ξεκινήσουν την εκτέλεση της</a:t>
            </a:r>
          </a:p>
          <a:p>
            <a:pPr marL="17145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dirty="0">
              <a:rtl val="0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Font typeface="Wingdings" panose="05000000000000000000" pitchFamily="2" charset="2"/>
              <a:buChar char="Ø"/>
            </a:pPr>
            <a:r>
              <a:rPr lang="en-US" sz="2200" b="1" dirty="0">
                <a:latin typeface="Garamond" panose="02020404030301010803" pitchFamily="18" charset="0"/>
                <a:rtl val="0"/>
              </a:rPr>
              <a:t>Υπ</a:t>
            </a:r>
            <a:r>
              <a:rPr lang="en-US" sz="2200" b="1" dirty="0" err="1">
                <a:latin typeface="Garamond" panose="02020404030301010803" pitchFamily="18" charset="0"/>
                <a:rtl val="0"/>
              </a:rPr>
              <a:t>εύθυνος</a:t>
            </a:r>
            <a:r>
              <a:rPr lang="en-US" sz="2200" b="1" dirty="0">
                <a:latin typeface="Garamond" panose="02020404030301010803" pitchFamily="18" charset="0"/>
                <a:rtl val="0"/>
              </a:rPr>
              <a:t> </a:t>
            </a:r>
            <a:r>
              <a:rPr lang="en-US" sz="2200" b="1" dirty="0" err="1">
                <a:latin typeface="Garamond" panose="02020404030301010803" pitchFamily="18" charset="0"/>
                <a:rtl val="0"/>
              </a:rPr>
              <a:t>είν</a:t>
            </a:r>
            <a:r>
              <a:rPr lang="en-US" sz="2200" b="1" dirty="0">
                <a:latin typeface="Garamond" panose="02020404030301010803" pitchFamily="18" charset="0"/>
                <a:rtl val="0"/>
              </a:rPr>
              <a:t>αι ο </a:t>
            </a:r>
            <a:r>
              <a:rPr lang="en-US" sz="2200" b="1" dirty="0">
                <a:solidFill>
                  <a:srgbClr val="FF0000"/>
                </a:solidFill>
                <a:latin typeface="Garamond" panose="02020404030301010803" pitchFamily="18" charset="0"/>
                <a:rtl val="0"/>
              </a:rPr>
              <a:t>Sequencer</a:t>
            </a:r>
          </a:p>
          <a:p>
            <a:pPr marL="685800" lvl="1">
              <a:lnSpc>
                <a:spcPct val="115000"/>
              </a:lnSpc>
              <a:buClr>
                <a:schemeClr val="dk1"/>
              </a:buClr>
            </a:pPr>
            <a:r>
              <a:rPr lang="en-US" dirty="0" smtClean="0">
                <a:sym typeface="Trebuchet MS"/>
              </a:rPr>
              <a:t>●</a:t>
            </a:r>
            <a:r>
              <a:rPr lang="el-GR" dirty="0" smtClean="0">
                <a:sym typeface="Trebuchet MS"/>
              </a:rPr>
              <a:t> </a:t>
            </a:r>
            <a:r>
              <a:rPr lang="en-US" dirty="0" smtClean="0">
                <a:sym typeface="Trebuchet MS"/>
              </a:rPr>
              <a:t> </a:t>
            </a:r>
            <a:r>
              <a:rPr lang="el-GR" dirty="0"/>
              <a:t>Π</a:t>
            </a:r>
            <a:r>
              <a:rPr lang="en-US" dirty="0" smtClean="0">
                <a:rtl val="0"/>
              </a:rPr>
              <a:t>αρα</a:t>
            </a:r>
            <a:r>
              <a:rPr lang="en-US" dirty="0" err="1" smtClean="0">
                <a:rtl val="0"/>
              </a:rPr>
              <a:t>κολουθεί</a:t>
            </a:r>
            <a:r>
              <a:rPr lang="en-US" dirty="0" smtClean="0">
                <a:rtl val="0"/>
              </a:rPr>
              <a:t> </a:t>
            </a:r>
            <a:r>
              <a:rPr lang="en-US" dirty="0" err="1">
                <a:rtl val="0"/>
              </a:rPr>
              <a:t>όλες</a:t>
            </a:r>
            <a:r>
              <a:rPr lang="en-US" dirty="0">
                <a:rtl val="0"/>
              </a:rPr>
              <a:t> </a:t>
            </a:r>
            <a:r>
              <a:rPr lang="en-US" dirty="0" err="1">
                <a:rtl val="0"/>
              </a:rPr>
              <a:t>τις</a:t>
            </a:r>
            <a:r>
              <a:rPr lang="en-US" dirty="0">
                <a:rtl val="0"/>
              </a:rPr>
              <a:t> </a:t>
            </a:r>
            <a:r>
              <a:rPr lang="en-US" dirty="0" err="1">
                <a:rtl val="0"/>
              </a:rPr>
              <a:t>δοσοληψίες</a:t>
            </a:r>
            <a:r>
              <a:rPr lang="en-US" dirty="0">
                <a:rtl val="0"/>
              </a:rPr>
              <a:t> και </a:t>
            </a:r>
            <a:r>
              <a:rPr lang="en-US" dirty="0" err="1">
                <a:rtl val="0"/>
              </a:rPr>
              <a:t>τις</a:t>
            </a:r>
            <a:r>
              <a:rPr lang="en-US" dirty="0">
                <a:rtl val="0"/>
              </a:rPr>
              <a:t> β</a:t>
            </a:r>
            <a:r>
              <a:rPr lang="en-US" dirty="0" err="1">
                <a:rtl val="0"/>
              </a:rPr>
              <a:t>άζει</a:t>
            </a:r>
            <a:r>
              <a:rPr lang="en-US" dirty="0">
                <a:rtl val="0"/>
              </a:rPr>
              <a:t> </a:t>
            </a:r>
            <a:r>
              <a:rPr lang="en-US" dirty="0" err="1">
                <a:rtl val="0"/>
              </a:rPr>
              <a:t>σε</a:t>
            </a:r>
            <a:r>
              <a:rPr lang="en-US" dirty="0">
                <a:rtl val="0"/>
              </a:rPr>
              <a:t> </a:t>
            </a:r>
            <a:r>
              <a:rPr lang="en-US" dirty="0" err="1">
                <a:rtl val="0"/>
              </a:rPr>
              <a:t>μί</a:t>
            </a:r>
            <a:r>
              <a:rPr lang="en-US" dirty="0">
                <a:rtl val="0"/>
              </a:rPr>
              <a:t>α </a:t>
            </a:r>
            <a:r>
              <a:rPr lang="en-US" b="1" dirty="0">
                <a:solidFill>
                  <a:srgbClr val="FF0000"/>
                </a:solidFill>
                <a:rtl val="0"/>
              </a:rPr>
              <a:t>καθολική σειρά </a:t>
            </a:r>
          </a:p>
          <a:p>
            <a:pPr marL="685800" lvl="1">
              <a:lnSpc>
                <a:spcPct val="115000"/>
              </a:lnSpc>
              <a:buClr>
                <a:schemeClr val="dk1"/>
              </a:buClr>
            </a:pPr>
            <a:r>
              <a:rPr lang="en-US" dirty="0">
                <a:sym typeface="Trebuchet MS"/>
              </a:rPr>
              <a:t>● </a:t>
            </a:r>
            <a:r>
              <a:rPr lang="el-GR" dirty="0" smtClean="0">
                <a:sym typeface="Trebuchet MS"/>
              </a:rPr>
              <a:t> </a:t>
            </a:r>
            <a:r>
              <a:rPr lang="el-GR" dirty="0" smtClean="0"/>
              <a:t>Μ</a:t>
            </a:r>
            <a:r>
              <a:rPr lang="en-US" dirty="0" smtClean="0">
                <a:rtl val="0"/>
              </a:rPr>
              <a:t>ε </a:t>
            </a:r>
            <a:r>
              <a:rPr lang="en-US" dirty="0">
                <a:rtl val="0"/>
              </a:rPr>
              <a:t>α</a:t>
            </a:r>
            <a:r>
              <a:rPr lang="en-US" dirty="0" err="1">
                <a:rtl val="0"/>
              </a:rPr>
              <a:t>υτήν</a:t>
            </a:r>
            <a:r>
              <a:rPr lang="en-US" dirty="0">
                <a:rtl val="0"/>
              </a:rPr>
              <a:t> </a:t>
            </a:r>
            <a:r>
              <a:rPr lang="en-US" dirty="0" err="1">
                <a:rtl val="0"/>
              </a:rPr>
              <a:t>την</a:t>
            </a:r>
            <a:r>
              <a:rPr lang="en-US" dirty="0">
                <a:rtl val="0"/>
              </a:rPr>
              <a:t> </a:t>
            </a:r>
            <a:r>
              <a:rPr lang="en-US" dirty="0" err="1">
                <a:rtl val="0"/>
              </a:rPr>
              <a:t>σειρά</a:t>
            </a:r>
            <a:r>
              <a:rPr lang="en-US" dirty="0">
                <a:rtl val="0"/>
              </a:rPr>
              <a:t> θα </a:t>
            </a:r>
            <a:r>
              <a:rPr lang="en-US" dirty="0" err="1">
                <a:rtl val="0"/>
              </a:rPr>
              <a:t>εκτελεστούν</a:t>
            </a:r>
            <a:r>
              <a:rPr lang="en-US" dirty="0">
                <a:rtl val="0"/>
              </a:rPr>
              <a:t> </a:t>
            </a:r>
            <a:r>
              <a:rPr lang="en-US" dirty="0" err="1">
                <a:rtl val="0"/>
              </a:rPr>
              <a:t>σε</a:t>
            </a:r>
            <a:r>
              <a:rPr lang="en-US" dirty="0">
                <a:rtl val="0"/>
              </a:rPr>
              <a:t> </a:t>
            </a:r>
            <a:r>
              <a:rPr lang="en-US" dirty="0" err="1">
                <a:rtl val="0"/>
              </a:rPr>
              <a:t>όλους</a:t>
            </a:r>
            <a:r>
              <a:rPr lang="en-US" dirty="0">
                <a:rtl val="0"/>
              </a:rPr>
              <a:t> </a:t>
            </a:r>
            <a:r>
              <a:rPr lang="en-US" dirty="0" err="1">
                <a:rtl val="0"/>
              </a:rPr>
              <a:t>τους</a:t>
            </a:r>
            <a:r>
              <a:rPr lang="en-US" dirty="0">
                <a:rtl val="0"/>
              </a:rPr>
              <a:t> replicas</a:t>
            </a:r>
          </a:p>
          <a:p>
            <a:pPr marL="62865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dirty="0">
              <a:rtl val="0"/>
            </a:endParaRPr>
          </a:p>
          <a:p>
            <a:pPr marL="3111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Ø"/>
            </a:pPr>
            <a:r>
              <a:rPr lang="en-US" sz="2200" b="1" dirty="0" err="1">
                <a:latin typeface="Garamond" panose="02020404030301010803" pitchFamily="18" charset="0"/>
                <a:rtl val="0"/>
              </a:rPr>
              <a:t>Γι</a:t>
            </a:r>
            <a:r>
              <a:rPr lang="en-US" sz="2200" b="1" dirty="0">
                <a:latin typeface="Garamond" panose="02020404030301010803" pitchFamily="18" charset="0"/>
                <a:rtl val="0"/>
              </a:rPr>
              <a:t>α την επίτευξη της </a:t>
            </a:r>
            <a:r>
              <a:rPr lang="en-US" sz="2200" b="1" dirty="0">
                <a:solidFill>
                  <a:srgbClr val="FF0000"/>
                </a:solidFill>
                <a:latin typeface="Garamond" panose="02020404030301010803" pitchFamily="18" charset="0"/>
                <a:rtl val="0"/>
              </a:rPr>
              <a:t>ατομικότητας</a:t>
            </a:r>
            <a:r>
              <a:rPr lang="en-US" sz="2200" b="1" dirty="0">
                <a:solidFill>
                  <a:srgbClr val="E06666"/>
                </a:solidFill>
                <a:latin typeface="Garamond" panose="02020404030301010803" pitchFamily="18" charset="0"/>
                <a:rtl val="0"/>
              </a:rPr>
              <a:t>,</a:t>
            </a:r>
            <a:r>
              <a:rPr lang="en-US" sz="2200" b="1" dirty="0">
                <a:latin typeface="Garamond" panose="02020404030301010803" pitchFamily="18" charset="0"/>
                <a:rtl val="0"/>
              </a:rPr>
              <a:t> πρέπει να εξασφαλίσουμε ότι οι αλλαγές θα γίνουν </a:t>
            </a:r>
            <a:r>
              <a:rPr lang="en-US" sz="2200" b="1" dirty="0">
                <a:solidFill>
                  <a:srgbClr val="FF0000"/>
                </a:solidFill>
                <a:latin typeface="Garamond" panose="02020404030301010803" pitchFamily="18" charset="0"/>
                <a:rtl val="0"/>
              </a:rPr>
              <a:t>είτε σε όλους τους replicas είτε σε κανέναν</a:t>
            </a:r>
          </a:p>
          <a:p>
            <a:pPr marL="17145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dirty="0">
              <a:rtl val="0"/>
            </a:endParaRPr>
          </a:p>
          <a:p>
            <a:pPr marL="17145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dirty="0">
              <a:rtl val="0"/>
            </a:endParaRPr>
          </a:p>
          <a:p>
            <a:pPr marL="17145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dirty="0">
              <a:rtl val="0"/>
            </a:endParaRPr>
          </a:p>
          <a:p>
            <a:pPr marL="17145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17145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17145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17145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17145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17145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17145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17145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62865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1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800" b="1" i="0" u="none" strike="noStrike" cap="none" baseline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800" b="1" i="0" u="none" strike="noStrike" cap="none" baseline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457200" y="6248519"/>
            <a:ext cx="21332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3124080" y="6248519"/>
            <a:ext cx="28949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Calvin: Fast Distributed Transactions</a:t>
            </a:r>
            <a:b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for Partitioned Database Systems</a:t>
            </a:r>
            <a:b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endParaRPr lang="en-US"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12</a:t>
            </a:fld>
            <a:endParaRPr lang="en-US" sz="1200" b="1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/>
        </p:nvSpPr>
        <p:spPr>
          <a:xfrm>
            <a:off x="448056" y="122400"/>
            <a:ext cx="7543498" cy="7388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9C9B"/>
              </a:buClr>
              <a:buSzPct val="25000"/>
              <a:buFont typeface="Trebuchet MS"/>
              <a:buNone/>
            </a:pPr>
            <a:r>
              <a:rPr lang="en-US" sz="3500" b="1" i="0" u="none" strike="noStrike" cap="none" baseline="0" dirty="0" err="1" smtClean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Ντετερμινιστική</a:t>
            </a:r>
            <a:r>
              <a:rPr lang="en-US" sz="3500" b="1" i="0" u="none" strike="noStrike" cap="none" baseline="0" dirty="0" smtClean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 </a:t>
            </a:r>
            <a:r>
              <a:rPr lang="en-US" sz="3500" b="1" i="0" u="none" strike="noStrike" cap="none" baseline="0" dirty="0" err="1" smtClean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Προσέγγιση</a:t>
            </a:r>
            <a:r>
              <a:rPr lang="en-US" sz="3500" b="1" i="0" u="none" strike="noStrike" cap="none" baseline="0" dirty="0" smtClean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 (2)</a:t>
            </a:r>
            <a:endParaRPr lang="en-US" sz="3500" b="1" i="0" u="none" strike="noStrike" cap="none" baseline="0" dirty="0">
              <a:solidFill>
                <a:srgbClr val="689C9B"/>
              </a:solidFill>
              <a:latin typeface="+mj-lt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231495" y="1010093"/>
            <a:ext cx="8454792" cy="50934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l-GR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1800" dirty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800" b="1" dirty="0" smtClean="0">
                <a:latin typeface="Garamond" panose="02020404030301010803" pitchFamily="18" charset="0"/>
              </a:rPr>
              <a:t>Κατηγορίες </a:t>
            </a:r>
            <a:r>
              <a:rPr lang="el-GR" sz="1800" b="1" dirty="0">
                <a:latin typeface="Garamond" panose="02020404030301010803" pitchFamily="18" charset="0"/>
              </a:rPr>
              <a:t>γεγονότων που μπορούν να αποτρέψουν ένα κόμβο να κάνει </a:t>
            </a:r>
            <a:r>
              <a:rPr lang="el-GR" sz="1800" b="1" dirty="0" err="1" smtClean="0">
                <a:latin typeface="Garamond" panose="02020404030301010803" pitchFamily="18" charset="0"/>
              </a:rPr>
              <a:t>commit</a:t>
            </a:r>
            <a:r>
              <a:rPr lang="el-GR" sz="1800" b="1" dirty="0" smtClean="0">
                <a:latin typeface="Garamond" panose="02020404030301010803" pitchFamily="18" charset="0"/>
              </a:rPr>
              <a:t> </a:t>
            </a:r>
            <a:r>
              <a:rPr lang="el-GR" sz="1800" b="1" dirty="0">
                <a:latin typeface="Garamond" panose="02020404030301010803" pitchFamily="18" charset="0"/>
              </a:rPr>
              <a:t>τις τοπικές αλλαγές του: </a:t>
            </a:r>
            <a:endParaRPr lang="en-US" sz="1800" b="1" dirty="0" smtClean="0">
              <a:latin typeface="Garamond" panose="02020404030301010803" pitchFamily="18" charset="0"/>
            </a:endParaRPr>
          </a:p>
          <a:p>
            <a:r>
              <a:rPr lang="en-US" sz="1800" dirty="0" smtClean="0">
                <a:latin typeface="Garamond" panose="02020404030301010803" pitchFamily="18" charset="0"/>
                <a:sym typeface="Trebuchet MS"/>
              </a:rPr>
              <a:t>       ● </a:t>
            </a:r>
            <a:r>
              <a:rPr lang="el-GR" sz="1800" dirty="0" smtClean="0">
                <a:latin typeface="Garamond" panose="02020404030301010803" pitchFamily="18" charset="0"/>
              </a:rPr>
              <a:t>μη </a:t>
            </a:r>
            <a:r>
              <a:rPr lang="el-GR" sz="1800" dirty="0">
                <a:latin typeface="Garamond" panose="02020404030301010803" pitchFamily="18" charset="0"/>
              </a:rPr>
              <a:t>ντετερμινιστικά </a:t>
            </a:r>
            <a:r>
              <a:rPr lang="el-GR" sz="1800" dirty="0" smtClean="0">
                <a:latin typeface="Garamond" panose="02020404030301010803" pitchFamily="18" charset="0"/>
              </a:rPr>
              <a:t>σφάλματα</a:t>
            </a:r>
          </a:p>
          <a:p>
            <a:r>
              <a:rPr lang="el-GR" sz="1800" dirty="0">
                <a:latin typeface="Garamond" panose="02020404030301010803" pitchFamily="18" charset="0"/>
              </a:rPr>
              <a:t>	</a:t>
            </a:r>
            <a:r>
              <a:rPr lang="el-GR" sz="1800" dirty="0" smtClean="0">
                <a:latin typeface="Garamond" panose="02020404030301010803" pitchFamily="18" charset="0"/>
              </a:rPr>
              <a:t>γίνεται </a:t>
            </a:r>
            <a:r>
              <a:rPr lang="en-US" sz="1800" dirty="0" smtClean="0">
                <a:latin typeface="Garamond" panose="02020404030301010803" pitchFamily="18" charset="0"/>
              </a:rPr>
              <a:t>commit </a:t>
            </a:r>
            <a:r>
              <a:rPr lang="el-GR" sz="1800" dirty="0" smtClean="0">
                <a:latin typeface="Garamond" panose="02020404030301010803" pitchFamily="18" charset="0"/>
              </a:rPr>
              <a:t>η δοσοληψία από τους υπόλοιπους </a:t>
            </a:r>
            <a:r>
              <a:rPr lang="en-US" sz="1800" dirty="0" smtClean="0">
                <a:latin typeface="Garamond" panose="02020404030301010803" pitchFamily="18" charset="0"/>
              </a:rPr>
              <a:t>replicas</a:t>
            </a:r>
          </a:p>
          <a:p>
            <a:r>
              <a:rPr lang="en-US" sz="1800" dirty="0">
                <a:latin typeface="Garamond" panose="02020404030301010803" pitchFamily="18" charset="0"/>
              </a:rPr>
              <a:t> </a:t>
            </a:r>
            <a:r>
              <a:rPr lang="en-US" sz="1800" dirty="0" smtClean="0">
                <a:latin typeface="Garamond" panose="02020404030301010803" pitchFamily="18" charset="0"/>
              </a:rPr>
              <a:t>      </a:t>
            </a:r>
            <a:r>
              <a:rPr lang="en-US" sz="1800" dirty="0" smtClean="0">
                <a:latin typeface="Garamond" panose="02020404030301010803" pitchFamily="18" charset="0"/>
                <a:sym typeface="Trebuchet MS"/>
              </a:rPr>
              <a:t>● </a:t>
            </a:r>
            <a:r>
              <a:rPr lang="el-GR" sz="1800" dirty="0" smtClean="0">
                <a:latin typeface="Garamond" panose="02020404030301010803" pitchFamily="18" charset="0"/>
              </a:rPr>
              <a:t>ντετερμινιστικά σφάλματα</a:t>
            </a:r>
            <a:endParaRPr lang="en-US" sz="1800" dirty="0">
              <a:latin typeface="Garamond" panose="02020404030301010803" pitchFamily="18" charset="0"/>
            </a:endParaRPr>
          </a:p>
          <a:p>
            <a:r>
              <a:rPr lang="en-US" sz="1800" dirty="0" smtClean="0">
                <a:latin typeface="Garamond" panose="02020404030301010803" pitchFamily="18" charset="0"/>
              </a:rPr>
              <a:t>	one-way </a:t>
            </a:r>
            <a:r>
              <a:rPr lang="el-GR" sz="1800" dirty="0" smtClean="0">
                <a:latin typeface="Garamond" panose="02020404030301010803" pitchFamily="18" charset="0"/>
              </a:rPr>
              <a:t>μήνυμα</a:t>
            </a:r>
            <a:endParaRPr lang="en-US" sz="2400" dirty="0">
              <a:latin typeface="Garamond" panose="02020404030301010803" pitchFamily="18" charset="0"/>
            </a:endParaRPr>
          </a:p>
          <a:p>
            <a:endParaRPr lang="en-US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l-GR" sz="2400" b="1" u="sng" dirty="0" smtClean="0">
                <a:solidFill>
                  <a:srgbClr val="FF0000"/>
                </a:solidFill>
                <a:latin typeface="Garamond" panose="02020404030301010803" pitchFamily="18" charset="0"/>
              </a:rPr>
              <a:t>Πλεονεκτήματα</a:t>
            </a:r>
            <a:r>
              <a:rPr lang="en-US" sz="2400" b="1" u="sng" dirty="0" smtClean="0">
                <a:solidFill>
                  <a:srgbClr val="FF0000"/>
                </a:solidFill>
                <a:latin typeface="Garamond" panose="02020404030301010803" pitchFamily="18" charset="0"/>
              </a:rPr>
              <a:t>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b="1" dirty="0" smtClean="0">
                <a:latin typeface="Garamond" panose="02020404030301010803" pitchFamily="18" charset="0"/>
              </a:rPr>
              <a:t> </a:t>
            </a:r>
            <a:r>
              <a:rPr lang="el-GR" sz="2200" b="1" dirty="0" smtClean="0">
                <a:latin typeface="Garamond" panose="02020404030301010803" pitchFamily="18" charset="0"/>
              </a:rPr>
              <a:t>Δεν </a:t>
            </a:r>
            <a:r>
              <a:rPr lang="el-GR" sz="2200" b="1" dirty="0">
                <a:latin typeface="Garamond" panose="02020404030301010803" pitchFamily="18" charset="0"/>
              </a:rPr>
              <a:t>χρειάζεται </a:t>
            </a:r>
            <a:r>
              <a:rPr lang="en-US" sz="2200" b="1" dirty="0">
                <a:latin typeface="Garamond" panose="02020404030301010803" pitchFamily="18" charset="0"/>
              </a:rPr>
              <a:t>agreement </a:t>
            </a:r>
            <a:r>
              <a:rPr lang="en-US" sz="2200" b="1" dirty="0" smtClean="0">
                <a:latin typeface="Garamond" panose="02020404030301010803" pitchFamily="18" charset="0"/>
              </a:rPr>
              <a:t>protocol </a:t>
            </a:r>
          </a:p>
          <a:p>
            <a:r>
              <a:rPr lang="en-US" sz="1800" dirty="0" smtClean="0">
                <a:sym typeface="Trebuchet MS"/>
              </a:rPr>
              <a:t>      ●</a:t>
            </a:r>
            <a:r>
              <a:rPr lang="el-GR" sz="1800" dirty="0"/>
              <a:t> Δεν χρειάζεται έλεγχος για </a:t>
            </a:r>
            <a:r>
              <a:rPr lang="en-US" sz="1800" dirty="0"/>
              <a:t>node </a:t>
            </a:r>
            <a:r>
              <a:rPr lang="en-US" sz="1800" dirty="0" smtClean="0"/>
              <a:t>failure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</a:t>
            </a:r>
            <a:r>
              <a:rPr lang="en-US" sz="1800" dirty="0" smtClean="0">
                <a:sym typeface="Trebuchet MS"/>
              </a:rPr>
              <a:t>●</a:t>
            </a:r>
            <a:r>
              <a:rPr lang="el-GR" sz="1800" dirty="0" smtClean="0"/>
              <a:t> </a:t>
            </a:r>
            <a:r>
              <a:rPr lang="en-US" sz="1800" dirty="0"/>
              <a:t>Recovery </a:t>
            </a:r>
            <a:r>
              <a:rPr lang="el-GR" sz="1800" dirty="0"/>
              <a:t>από τους άλλους </a:t>
            </a:r>
            <a:r>
              <a:rPr lang="en-US" sz="1800" dirty="0"/>
              <a:t>replica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457200" y="6248519"/>
            <a:ext cx="21332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3124080" y="6248519"/>
            <a:ext cx="28949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Calvin: Fast Distributed Transactions</a:t>
            </a:r>
            <a:b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for Partitioned Database Systems</a:t>
            </a:r>
            <a:b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endParaRPr lang="en-US"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13</a:t>
            </a:fld>
            <a:endParaRPr lang="en-US" sz="1200" b="1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1075514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/>
        </p:nvSpPr>
        <p:spPr>
          <a:xfrm>
            <a:off x="457200" y="122400"/>
            <a:ext cx="7543498" cy="129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9C9B"/>
              </a:buClr>
              <a:buSzPct val="25000"/>
              <a:buFont typeface="Trebuchet MS"/>
              <a:buNone/>
            </a:pPr>
            <a:r>
              <a:rPr lang="en-US" sz="3500" b="1" dirty="0" err="1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Α</a:t>
            </a:r>
            <a:r>
              <a:rPr lang="en-US" sz="3500" b="1" dirty="0" err="1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</a:rPr>
              <a:t>ν</a:t>
            </a:r>
            <a:r>
              <a:rPr lang="en-US" sz="3500" b="1" dirty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</a:rPr>
              <a:t>απαραγωγή των δοσοληψιών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456987" y="1692033"/>
            <a:ext cx="8229299" cy="4556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1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285750" lvl="0" indent="-285750" rtl="0">
              <a:spcBef>
                <a:spcPts val="0"/>
              </a:spcBef>
              <a:buClr>
                <a:srgbClr val="330066"/>
              </a:buClr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O Calvin υπ</a:t>
            </a:r>
            <a:r>
              <a:rPr lang="en-US" sz="2200" b="1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οστηρίζει</a:t>
            </a:r>
            <a:r>
              <a:rPr lang="en-US" sz="2200" b="1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 π</a:t>
            </a:r>
            <a:r>
              <a:rPr lang="en-US" sz="2200" b="1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ρος</a:t>
            </a:r>
            <a:r>
              <a:rPr lang="en-US" sz="2200" b="1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το</a:t>
            </a:r>
            <a:r>
              <a:rPr lang="en-US" sz="2200" b="1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 πα</a:t>
            </a:r>
            <a:r>
              <a:rPr lang="en-US" sz="2200" b="1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ρόν</a:t>
            </a:r>
            <a:r>
              <a:rPr lang="en-US" sz="2200" b="1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δύο</a:t>
            </a:r>
            <a:r>
              <a:rPr lang="en-US" sz="2200" b="1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τρό</a:t>
            </a:r>
            <a:r>
              <a:rPr lang="en-US" sz="2200" b="1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πους για να </a:t>
            </a:r>
            <a:r>
              <a:rPr lang="en-US" sz="2200" b="1" dirty="0" smtClean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αναπαραγάγει </a:t>
            </a:r>
            <a:r>
              <a:rPr lang="en-US" sz="2200" b="1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τις δοσοληψίες:</a:t>
            </a:r>
          </a:p>
          <a:p>
            <a:pPr marL="914400" lvl="1" indent="-228600">
              <a:lnSpc>
                <a:spcPct val="115000"/>
              </a:lnSpc>
              <a:buClr>
                <a:srgbClr val="330066"/>
              </a:buClr>
              <a:buFont typeface="Courier New"/>
            </a:pPr>
            <a:r>
              <a:rPr lang="en-US" sz="1800" dirty="0">
                <a:sym typeface="Trebuchet MS"/>
              </a:rPr>
              <a:t>●</a:t>
            </a:r>
            <a:r>
              <a:rPr lang="en-US" dirty="0">
                <a:sym typeface="Trebuchet MS"/>
              </a:rPr>
              <a:t> </a:t>
            </a:r>
            <a:r>
              <a:rPr lang="en-US" sz="1800" dirty="0" smtClean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Asynchronous </a:t>
            </a: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Replication </a:t>
            </a:r>
          </a:p>
          <a:p>
            <a:pPr marL="914400" lvl="1" indent="-228600">
              <a:lnSpc>
                <a:spcPct val="115000"/>
              </a:lnSpc>
              <a:buClr>
                <a:srgbClr val="330066"/>
              </a:buClr>
              <a:buFont typeface="Courier New"/>
            </a:pPr>
            <a:r>
              <a:rPr lang="en-US" sz="1800" dirty="0">
                <a:latin typeface="Garamond" panose="02020404030301010803" pitchFamily="18" charset="0"/>
                <a:sym typeface="Trebuchet MS"/>
              </a:rPr>
              <a:t>● </a:t>
            </a:r>
            <a:r>
              <a:rPr lang="en-US" sz="1800" dirty="0" err="1" smtClean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Paxos</a:t>
            </a:r>
            <a:r>
              <a:rPr lang="en-US" sz="1800" dirty="0" smtClean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-based </a:t>
            </a: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synchronous replication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rtl val="0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  <a:rtl val="0"/>
            </a:endParaRPr>
          </a:p>
          <a:p>
            <a:pPr marL="285750" lvl="0" indent="-285750" rtl="0">
              <a:spcBef>
                <a:spcPts val="0"/>
              </a:spcBef>
              <a:buClr>
                <a:schemeClr val="dk1"/>
              </a:buClr>
              <a:buFont typeface="Wingdings" panose="05000000000000000000" pitchFamily="2" charset="2"/>
              <a:buChar char="Ø"/>
            </a:pPr>
            <a:r>
              <a:rPr lang="en-US" sz="2200" b="1" dirty="0" err="1">
                <a:solidFill>
                  <a:schemeClr val="tx1"/>
                </a:solidFill>
                <a:latin typeface="Garamond" panose="02020404030301010803" pitchFamily="18" charset="0"/>
                <a:rtl val="0"/>
              </a:rPr>
              <a:t>Σύγχρονο</a:t>
            </a:r>
            <a:r>
              <a:rPr lang="en-US" sz="2200" b="1" dirty="0">
                <a:solidFill>
                  <a:schemeClr val="tx1"/>
                </a:solidFill>
                <a:latin typeface="Garamond" panose="02020404030301010803" pitchFamily="18" charset="0"/>
                <a:rtl val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Garamond" panose="02020404030301010803" pitchFamily="18" charset="0"/>
                <a:rtl val="0"/>
              </a:rPr>
              <a:t>replication</a:t>
            </a:r>
            <a:r>
              <a:rPr lang="el-GR" sz="2200" b="1" dirty="0" smtClean="0">
                <a:solidFill>
                  <a:schemeClr val="tx1"/>
                </a:solidFill>
                <a:latin typeface="Garamond" panose="02020404030301010803" pitchFamily="18" charset="0"/>
                <a:rtl val="0"/>
              </a:rPr>
              <a:t>(</a:t>
            </a:r>
            <a:r>
              <a:rPr lang="en-US" sz="2200" b="1" dirty="0" err="1" smtClean="0">
                <a:solidFill>
                  <a:schemeClr val="tx1"/>
                </a:solidFill>
                <a:latin typeface="Garamond" panose="02020404030301010803" pitchFamily="18" charset="0"/>
                <a:rtl val="0"/>
              </a:rPr>
              <a:t>Paxos</a:t>
            </a:r>
            <a:r>
              <a:rPr lang="en-US" sz="22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-based</a:t>
            </a:r>
            <a:r>
              <a:rPr lang="el-GR" sz="2200" b="1" dirty="0" smtClean="0">
                <a:solidFill>
                  <a:schemeClr val="tx1"/>
                </a:solidFill>
                <a:latin typeface="Garamond" panose="02020404030301010803" pitchFamily="18" charset="0"/>
                <a:rtl val="0"/>
              </a:rPr>
              <a:t>)</a:t>
            </a:r>
            <a:r>
              <a:rPr lang="en-US" sz="2200" b="1" dirty="0" smtClean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: </a:t>
            </a:r>
            <a:endParaRPr lang="el-GR" sz="2200" b="1" dirty="0" smtClean="0">
              <a:solidFill>
                <a:schemeClr val="dk1"/>
              </a:solidFill>
              <a:latin typeface="Garamond" panose="02020404030301010803" pitchFamily="18" charset="0"/>
              <a:rtl val="0"/>
            </a:endParaRPr>
          </a:p>
          <a:p>
            <a:pPr>
              <a:buClr>
                <a:schemeClr val="dk1"/>
              </a:buClr>
            </a:pPr>
            <a:r>
              <a:rPr lang="el-GR" sz="1800" dirty="0" smtClean="0">
                <a:sym typeface="Trebuchet MS"/>
              </a:rPr>
              <a:t>	</a:t>
            </a:r>
            <a:r>
              <a:rPr lang="en-US" sz="1800" dirty="0" smtClean="0">
                <a:sym typeface="Trebuchet MS"/>
              </a:rPr>
              <a:t>● </a:t>
            </a:r>
            <a:r>
              <a:rPr lang="el-GR" sz="1800" dirty="0">
                <a:latin typeface="Garamond" panose="02020404030301010803" pitchFamily="18" charset="0"/>
              </a:rPr>
              <a:t>Τα δεδομένα στον </a:t>
            </a:r>
            <a:r>
              <a:rPr lang="en-US" sz="1800" dirty="0">
                <a:latin typeface="Garamond" panose="02020404030301010803" pitchFamily="18" charset="0"/>
              </a:rPr>
              <a:t>master </a:t>
            </a:r>
            <a:r>
              <a:rPr lang="el-GR" sz="1800" dirty="0">
                <a:latin typeface="Garamond" panose="02020404030301010803" pitchFamily="18" charset="0"/>
              </a:rPr>
              <a:t>και στον </a:t>
            </a:r>
            <a:r>
              <a:rPr lang="en-US" sz="1800" dirty="0">
                <a:latin typeface="Garamond" panose="02020404030301010803" pitchFamily="18" charset="0"/>
              </a:rPr>
              <a:t>replica </a:t>
            </a:r>
            <a:r>
              <a:rPr lang="el-GR" sz="1800" dirty="0">
                <a:latin typeface="Garamond" panose="02020404030301010803" pitchFamily="18" charset="0"/>
              </a:rPr>
              <a:t>είναι </a:t>
            </a:r>
            <a:r>
              <a:rPr lang="el-GR" sz="1800" dirty="0" smtClean="0">
                <a:latin typeface="Garamond" panose="02020404030301010803" pitchFamily="18" charset="0"/>
              </a:rPr>
              <a:t>συγχρονισμένα 	</a:t>
            </a:r>
            <a:r>
              <a:rPr lang="el-GR" sz="18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   </a:t>
            </a:r>
            <a:r>
              <a:rPr lang="en-US" sz="18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	    </a:t>
            </a:r>
            <a:r>
              <a:rPr lang="el-GR" sz="18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(</a:t>
            </a:r>
            <a:r>
              <a:rPr lang="el-GR" sz="1800" dirty="0">
                <a:solidFill>
                  <a:srgbClr val="FF0000"/>
                </a:solidFill>
                <a:latin typeface="Garamond" panose="02020404030301010803" pitchFamily="18" charset="0"/>
              </a:rPr>
              <a:t>Αυξάνει το </a:t>
            </a:r>
            <a:r>
              <a:rPr lang="en-US" sz="18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Latency</a:t>
            </a:r>
            <a:r>
              <a:rPr lang="el-GR" sz="18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!!)</a:t>
            </a:r>
            <a:endParaRPr lang="en-US" sz="1800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marL="457200" lvl="0" indent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b="1" dirty="0">
              <a:solidFill>
                <a:srgbClr val="E06666"/>
              </a:solidFill>
              <a:rtl val="0"/>
            </a:endParaRPr>
          </a:p>
          <a:p>
            <a:pPr marL="285750" lvl="0" indent="-285750" rtl="0">
              <a:spcBef>
                <a:spcPts val="0"/>
              </a:spcBef>
              <a:buClr>
                <a:schemeClr val="dk1"/>
              </a:buClr>
              <a:buFont typeface="Wingdings" panose="05000000000000000000" pitchFamily="2" charset="2"/>
              <a:buChar char="Ø"/>
            </a:pPr>
            <a:r>
              <a:rPr lang="en-US" sz="2200" b="1" dirty="0" err="1">
                <a:solidFill>
                  <a:schemeClr val="tx1"/>
                </a:solidFill>
                <a:latin typeface="Garamond" panose="02020404030301010803" pitchFamily="18" charset="0"/>
                <a:rtl val="0"/>
              </a:rPr>
              <a:t>Aσύγχρονο</a:t>
            </a:r>
            <a:r>
              <a:rPr lang="en-US" sz="2200" b="1" dirty="0">
                <a:solidFill>
                  <a:schemeClr val="tx1"/>
                </a:solidFill>
                <a:latin typeface="Garamond" panose="02020404030301010803" pitchFamily="18" charset="0"/>
                <a:rtl val="0"/>
              </a:rPr>
              <a:t> replication: </a:t>
            </a:r>
            <a:endParaRPr lang="en-US" sz="2200" b="1" dirty="0" smtClean="0">
              <a:solidFill>
                <a:schemeClr val="tx1"/>
              </a:solidFill>
              <a:latin typeface="Garamond" panose="02020404030301010803" pitchFamily="18" charset="0"/>
              <a:rtl val="0"/>
            </a:endParaRPr>
          </a:p>
          <a:p>
            <a:r>
              <a:rPr lang="en-US" sz="2400" dirty="0" smtClean="0">
                <a:sym typeface="Trebuchet MS"/>
              </a:rPr>
              <a:t>  </a:t>
            </a:r>
            <a:r>
              <a:rPr lang="en-US" sz="1800" dirty="0" smtClean="0">
                <a:latin typeface="Garamond" panose="02020404030301010803" pitchFamily="18" charset="0"/>
                <a:sym typeface="Trebuchet MS"/>
              </a:rPr>
              <a:t>● </a:t>
            </a:r>
            <a:r>
              <a:rPr lang="el-GR" sz="1800" dirty="0">
                <a:latin typeface="Garamond" panose="02020404030301010803" pitchFamily="18" charset="0"/>
              </a:rPr>
              <a:t>Τα δεδομένα στον </a:t>
            </a:r>
            <a:r>
              <a:rPr lang="en-US" sz="1800" dirty="0">
                <a:latin typeface="Garamond" panose="02020404030301010803" pitchFamily="18" charset="0"/>
              </a:rPr>
              <a:t>master </a:t>
            </a:r>
            <a:r>
              <a:rPr lang="el-GR" sz="1800" dirty="0">
                <a:latin typeface="Garamond" panose="02020404030301010803" pitchFamily="18" charset="0"/>
              </a:rPr>
              <a:t>και στον </a:t>
            </a:r>
            <a:r>
              <a:rPr lang="en-US" sz="1800" dirty="0">
                <a:latin typeface="Garamond" panose="02020404030301010803" pitchFamily="18" charset="0"/>
              </a:rPr>
              <a:t>replica </a:t>
            </a:r>
            <a:r>
              <a:rPr lang="el-GR" sz="1800" dirty="0">
                <a:latin typeface="Garamond" panose="02020404030301010803" pitchFamily="18" charset="0"/>
              </a:rPr>
              <a:t>δεν </a:t>
            </a:r>
            <a:r>
              <a:rPr lang="el-GR" sz="1800" dirty="0" smtClean="0">
                <a:latin typeface="Garamond" panose="02020404030301010803" pitchFamily="18" charset="0"/>
              </a:rPr>
              <a:t>είναι συγχρονισμένα</a:t>
            </a:r>
            <a:r>
              <a:rPr lang="en-US" sz="1800" dirty="0" smtClean="0">
                <a:latin typeface="Garamond" panose="02020404030301010803" pitchFamily="18" charset="0"/>
              </a:rPr>
              <a:t> </a:t>
            </a:r>
          </a:p>
          <a:p>
            <a:r>
              <a:rPr lang="en-US" sz="1800" dirty="0">
                <a:latin typeface="Garamond" panose="02020404030301010803" pitchFamily="18" charset="0"/>
              </a:rPr>
              <a:t>	</a:t>
            </a:r>
            <a:r>
              <a:rPr lang="en-US" sz="1800" b="1" dirty="0"/>
              <a:t> </a:t>
            </a:r>
            <a:r>
              <a:rPr lang="en-US" sz="1500" b="1" dirty="0">
                <a:solidFill>
                  <a:srgbClr val="FF0000"/>
                </a:solidFill>
                <a:ea typeface="Trebuchet MS"/>
                <a:cs typeface="Trebuchet MS"/>
                <a:sym typeface="Trebuchet MS"/>
              </a:rPr>
              <a:t>―</a:t>
            </a:r>
            <a:r>
              <a:rPr lang="en-US" sz="1800" b="1" dirty="0">
                <a:solidFill>
                  <a:srgbClr val="FF0000"/>
                </a:solidFill>
                <a:ea typeface="Trebuchet MS"/>
                <a:cs typeface="Trebuchet MS"/>
                <a:sym typeface="Trebuchet MS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Low </a:t>
            </a:r>
            <a:r>
              <a:rPr lang="en-US" sz="1800" b="1" dirty="0">
                <a:solidFill>
                  <a:srgbClr val="FF0000"/>
                </a:solidFill>
                <a:latin typeface="Garamond" panose="02020404030301010803" pitchFamily="18" charset="0"/>
              </a:rPr>
              <a:t>latency</a:t>
            </a:r>
            <a:r>
              <a:rPr lang="en-US" sz="1800" b="1" dirty="0">
                <a:latin typeface="Garamond" panose="02020404030301010803" pitchFamily="18" charset="0"/>
              </a:rPr>
              <a:t> </a:t>
            </a:r>
            <a:r>
              <a:rPr lang="el-GR" sz="1800" dirty="0">
                <a:latin typeface="Garamond" panose="02020404030301010803" pitchFamily="18" charset="0"/>
              </a:rPr>
              <a:t>αλλά </a:t>
            </a:r>
            <a:r>
              <a:rPr lang="el-GR" sz="1800" b="1" dirty="0">
                <a:solidFill>
                  <a:srgbClr val="FF0000"/>
                </a:solidFill>
                <a:latin typeface="Garamond" panose="02020404030301010803" pitchFamily="18" charset="0"/>
              </a:rPr>
              <a:t>πολύπλοκο </a:t>
            </a:r>
            <a:r>
              <a:rPr lang="en-US" sz="1800" b="1" dirty="0">
                <a:solidFill>
                  <a:srgbClr val="FF0000"/>
                </a:solidFill>
                <a:latin typeface="Garamond" panose="02020404030301010803" pitchFamily="18" charset="0"/>
              </a:rPr>
              <a:t>failure </a:t>
            </a:r>
            <a:r>
              <a:rPr lang="en-US" sz="1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recovery</a:t>
            </a:r>
            <a:r>
              <a:rPr lang="en-US" sz="18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!!  </a:t>
            </a:r>
            <a:endParaRPr lang="en-US" sz="1800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endParaRPr lang="en-US" sz="1800" dirty="0">
              <a:latin typeface="Garamond" panose="02020404030301010803" pitchFamily="18" charset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245" name="Shape 245"/>
          <p:cNvSpPr txBox="1"/>
          <p:nvPr/>
        </p:nvSpPr>
        <p:spPr>
          <a:xfrm>
            <a:off x="457200" y="6248519"/>
            <a:ext cx="21332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46" name="Shape 246"/>
          <p:cNvSpPr txBox="1"/>
          <p:nvPr/>
        </p:nvSpPr>
        <p:spPr>
          <a:xfrm>
            <a:off x="3124080" y="6248519"/>
            <a:ext cx="28949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Calvin: Fast Distributed Transactions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for Partitioned Database Systems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endParaRPr lang="en-US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14</a:t>
            </a:fld>
            <a:endParaRPr lang="en-US" sz="1200" b="1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/>
        </p:nvSpPr>
        <p:spPr>
          <a:xfrm>
            <a:off x="457200" y="122401"/>
            <a:ext cx="7543498" cy="944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500" b="1" i="0" u="none" strike="noStrike" cap="none" baseline="0" dirty="0">
              <a:solidFill>
                <a:srgbClr val="689C9B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500" b="1" i="0" u="none" strike="noStrike" cap="none" baseline="0" dirty="0">
              <a:solidFill>
                <a:srgbClr val="689C9B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500" b="1" i="0" u="none" strike="noStrike" cap="none" baseline="0" dirty="0">
              <a:solidFill>
                <a:srgbClr val="689C9B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500" b="1" i="0" u="none" strike="noStrike" cap="none" baseline="0" dirty="0">
              <a:solidFill>
                <a:srgbClr val="689C9B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500" b="1" i="0" u="none" strike="noStrike" cap="none" baseline="0" dirty="0">
              <a:solidFill>
                <a:srgbClr val="689C9B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9C9B"/>
              </a:buClr>
              <a:buSzPct val="25000"/>
              <a:buFont typeface="Trebuchet MS"/>
              <a:buNone/>
            </a:pPr>
            <a:r>
              <a:rPr lang="en-US" sz="3500" b="1" i="0" u="none" strike="noStrike" cap="none" baseline="0" dirty="0">
                <a:solidFill>
                  <a:srgbClr val="689C9B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500" b="1" i="0" u="none" strike="noStrike" cap="none" baseline="0" dirty="0">
              <a:solidFill>
                <a:srgbClr val="689C9B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9C9B"/>
              </a:buClr>
              <a:buSzPct val="25000"/>
              <a:buFont typeface="Trebuchet MS"/>
              <a:buNone/>
            </a:pPr>
            <a:r>
              <a:rPr lang="en-US" sz="3500" b="1" i="0" u="none" strike="noStrike" cap="none" baseline="0" dirty="0">
                <a:solidFill>
                  <a:srgbClr val="689C9B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  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500" b="1" i="0" u="none" strike="noStrike" cap="none" baseline="0" dirty="0">
              <a:solidFill>
                <a:srgbClr val="689C9B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500" b="1" i="0" u="none" strike="noStrike" cap="none" baseline="0" dirty="0">
              <a:solidFill>
                <a:srgbClr val="689C9B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500" b="1" i="0" u="none" strike="noStrike" cap="none" baseline="0" dirty="0">
              <a:solidFill>
                <a:srgbClr val="689C9B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500" b="1" i="0" u="none" strike="noStrike" cap="none" baseline="0" dirty="0">
              <a:solidFill>
                <a:srgbClr val="689C9B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500" b="1" i="0" u="none" strike="noStrike" cap="none" baseline="0" dirty="0">
              <a:solidFill>
                <a:srgbClr val="689C9B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9C9B"/>
              </a:buClr>
              <a:buSzPct val="25000"/>
              <a:buFont typeface="Trebuchet MS"/>
              <a:buNone/>
            </a:pPr>
            <a:r>
              <a:rPr lang="en-US" sz="3500" b="1" i="0" u="none" strike="noStrike" cap="none" baseline="0" dirty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Deterministic </a:t>
            </a:r>
            <a:r>
              <a:rPr lang="en-US" sz="3500" b="1" i="0" u="none" strike="noStrike" cap="none" baseline="0" dirty="0" smtClean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Locking</a:t>
            </a:r>
            <a:endParaRPr lang="en-US" sz="3500" b="1" i="0" u="none" strike="noStrike" cap="none" baseline="0" dirty="0">
              <a:solidFill>
                <a:srgbClr val="689C9B"/>
              </a:solidFill>
              <a:latin typeface="+mj-lt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335667" y="1239981"/>
            <a:ext cx="8808334" cy="50328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Font typeface="Wingdings" panose="05000000000000000000" pitchFamily="2" charset="2"/>
              <a:buChar char="Ø"/>
            </a:pPr>
            <a:r>
              <a:rPr lang="en-US" sz="2200" b="1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Είν</a:t>
            </a:r>
            <a:r>
              <a:rPr lang="en-US" sz="2200" b="1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αι </a:t>
            </a:r>
            <a:r>
              <a:rPr lang="en-US" sz="2200" b="1" dirty="0" smtClean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κατανεμημένο </a:t>
            </a:r>
            <a:r>
              <a:rPr lang="en-US" sz="2200" b="1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στο </a:t>
            </a:r>
            <a:r>
              <a:rPr lang="en-US" sz="2200" b="1" dirty="0">
                <a:solidFill>
                  <a:srgbClr val="FF0000"/>
                </a:solidFill>
                <a:latin typeface="Garamond" panose="02020404030301010803" pitchFamily="18" charset="0"/>
                <a:rtl val="0"/>
              </a:rPr>
              <a:t>scheduling layer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330066"/>
              </a:buClr>
            </a:pPr>
            <a:r>
              <a:rPr lang="en-US" dirty="0" smtClean="0">
                <a:sym typeface="Trebuchet MS"/>
              </a:rPr>
              <a:t>	</a:t>
            </a:r>
            <a:r>
              <a:rPr lang="en-US" sz="1700" dirty="0" smtClean="0">
                <a:latin typeface="Garamond" panose="02020404030301010803" pitchFamily="18" charset="0"/>
                <a:sym typeface="Trebuchet MS"/>
              </a:rPr>
              <a:t>● </a:t>
            </a:r>
            <a:r>
              <a:rPr lang="en-US" sz="1700" dirty="0" smtClean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O </a:t>
            </a:r>
            <a:r>
              <a:rPr lang="en-US" sz="1700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scheduler </a:t>
            </a:r>
            <a:r>
              <a:rPr lang="en-US" sz="1700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κάθε</a:t>
            </a:r>
            <a:r>
              <a:rPr lang="en-US" sz="1700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κόμ</a:t>
            </a:r>
            <a:r>
              <a:rPr lang="en-US" sz="1700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βου κλειδώνει μόνο τις εγγραφές που είναι στο δικό του </a:t>
            </a:r>
            <a:r>
              <a:rPr lang="en-US" sz="1700" dirty="0" smtClean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 	 	αποθηκευτικό μέσο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</a:pPr>
            <a:r>
              <a:rPr lang="en-US" sz="1700" dirty="0" smtClean="0">
                <a:latin typeface="Garamond" panose="02020404030301010803" pitchFamily="18" charset="0"/>
                <a:sym typeface="Trebuchet MS"/>
              </a:rPr>
              <a:t>	● </a:t>
            </a:r>
            <a:r>
              <a:rPr lang="en-US" sz="1700" dirty="0" err="1" smtClean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Κάθε</a:t>
            </a:r>
            <a:r>
              <a:rPr lang="en-US" sz="1700" dirty="0" smtClean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δοσοληψί</a:t>
            </a:r>
            <a:r>
              <a:rPr lang="en-US" sz="1700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α πρέπει να δηλώνει </a:t>
            </a:r>
            <a:r>
              <a:rPr lang="en-US" sz="1700" b="1" dirty="0">
                <a:solidFill>
                  <a:srgbClr val="FF0000"/>
                </a:solidFill>
                <a:latin typeface="Garamond" panose="02020404030301010803" pitchFamily="18" charset="0"/>
                <a:rtl val="0"/>
              </a:rPr>
              <a:t>όλα τα locks</a:t>
            </a:r>
            <a:r>
              <a:rPr lang="en-US" sz="1700" dirty="0">
                <a:solidFill>
                  <a:srgbClr val="FF0000"/>
                </a:solidFill>
                <a:latin typeface="Garamond" panose="02020404030301010803" pitchFamily="18" charset="0"/>
                <a:rtl val="0"/>
              </a:rPr>
              <a:t> </a:t>
            </a:r>
            <a:r>
              <a:rPr lang="en-US" sz="1700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που θα χρειαστεί </a:t>
            </a:r>
            <a:r>
              <a:rPr lang="en-US" sz="1700" b="1" dirty="0">
                <a:solidFill>
                  <a:srgbClr val="FF0000"/>
                </a:solidFill>
                <a:latin typeface="Garamond" panose="02020404030301010803" pitchFamily="18" charset="0"/>
                <a:rtl val="0"/>
              </a:rPr>
              <a:t>πριν να ξεκινήσει </a:t>
            </a:r>
            <a:r>
              <a:rPr lang="en-US" sz="1700" b="1" dirty="0" smtClean="0">
                <a:solidFill>
                  <a:srgbClr val="FF0000"/>
                </a:solidFill>
                <a:latin typeface="Garamond" panose="02020404030301010803" pitchFamily="18" charset="0"/>
                <a:rtl val="0"/>
              </a:rPr>
              <a:t>	   	    την εκτέλεση </a:t>
            </a:r>
            <a:r>
              <a:rPr lang="en-US" sz="1700" b="1" dirty="0">
                <a:solidFill>
                  <a:srgbClr val="FF0000"/>
                </a:solidFill>
                <a:latin typeface="Garamond" panose="02020404030301010803" pitchFamily="18" charset="0"/>
                <a:rtl val="0"/>
              </a:rPr>
              <a:t>της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Μοιάζει</a:t>
            </a:r>
            <a:r>
              <a:rPr lang="en-US" sz="2200" b="1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με</a:t>
            </a:r>
            <a:r>
              <a:rPr lang="en-US" sz="2200" b="1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το</a:t>
            </a:r>
            <a:r>
              <a:rPr lang="en-US" sz="2200" b="1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 strict two-phase locking α</a:t>
            </a:r>
            <a:r>
              <a:rPr lang="en-US" sz="2200" b="1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λλά</a:t>
            </a:r>
            <a:r>
              <a:rPr lang="en-US" sz="2200" b="1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με</a:t>
            </a:r>
            <a:r>
              <a:rPr lang="en-US" sz="2200" b="1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δυο</a:t>
            </a:r>
            <a:r>
              <a:rPr lang="en-US" sz="2200" b="1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 επιπ</a:t>
            </a:r>
            <a:r>
              <a:rPr lang="en-US" sz="2200" b="1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λέον</a:t>
            </a:r>
            <a:r>
              <a:rPr lang="en-US" sz="2200" b="1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συνθήκες</a:t>
            </a:r>
            <a:endParaRPr lang="en-US" sz="2200" b="1" dirty="0">
              <a:solidFill>
                <a:schemeClr val="dk1"/>
              </a:solidFill>
              <a:latin typeface="Garamond" panose="02020404030301010803" pitchFamily="18" charset="0"/>
              <a:rtl val="0"/>
            </a:endParaRPr>
          </a:p>
          <a:p>
            <a:pPr marL="685800"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</a:pPr>
            <a:r>
              <a:rPr lang="en-US" sz="1800" dirty="0">
                <a:latin typeface="Garamond" panose="02020404030301010803" pitchFamily="18" charset="0"/>
                <a:sym typeface="Trebuchet MS"/>
              </a:rPr>
              <a:t>● </a:t>
            </a:r>
            <a:r>
              <a:rPr lang="en-US" sz="1800" dirty="0" smtClean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Τα </a:t>
            </a: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locks θα </a:t>
            </a:r>
            <a:r>
              <a:rPr lang="en-US" sz="1800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δίνοντ</a:t>
            </a: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αι στις δοσοληψίες με βάση την καθολική διάταξη  των δοσοληψιών (σειριακή διάταξη που εξάγεται από τον sequencing </a:t>
            </a:r>
            <a:r>
              <a:rPr lang="en-US" sz="1800" dirty="0" smtClean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layer)</a:t>
            </a:r>
          </a:p>
          <a:p>
            <a:pPr marL="685800"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</a:pPr>
            <a:r>
              <a:rPr lang="en-US" sz="1800" dirty="0" smtClean="0">
                <a:latin typeface="Garamond" panose="02020404030301010803" pitchFamily="18" charset="0"/>
                <a:sym typeface="Trebuchet MS"/>
              </a:rPr>
              <a:t>● </a:t>
            </a:r>
            <a:r>
              <a:rPr lang="en-US" sz="1800" dirty="0" err="1" smtClean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Υλο</a:t>
            </a:r>
            <a:r>
              <a:rPr lang="en-US" sz="1800" dirty="0" smtClean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ποιείται σειριοποιώντας όλα τα αιτήματα για lock σε ένα νήμα</a:t>
            </a:r>
            <a:endParaRPr sz="1800" dirty="0" smtClean="0">
              <a:solidFill>
                <a:schemeClr val="dk1"/>
              </a:solidFill>
              <a:latin typeface="Garamond" panose="02020404030301010803" pitchFamily="18" charset="0"/>
              <a:rtl val="0"/>
            </a:endParaRPr>
          </a:p>
          <a:p>
            <a:pPr marL="685800"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</a:pPr>
            <a:r>
              <a:rPr lang="en-US" sz="1800" dirty="0" smtClean="0">
                <a:latin typeface="Garamond" panose="02020404030301010803" pitchFamily="18" charset="0"/>
                <a:sym typeface="Trebuchet MS"/>
              </a:rPr>
              <a:t>● </a:t>
            </a:r>
            <a:r>
              <a:rPr lang="en-US" sz="1800" dirty="0" smtClean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O </a:t>
            </a: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lock manager π</a:t>
            </a:r>
            <a:r>
              <a:rPr lang="en-US" sz="1800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ρέ</a:t>
            </a: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πει να δίνει τα locks </a:t>
            </a:r>
            <a:r>
              <a:rPr lang="en-US" sz="1800" b="1" dirty="0">
                <a:solidFill>
                  <a:srgbClr val="FF0000"/>
                </a:solidFill>
                <a:latin typeface="Garamond" panose="02020404030301010803" pitchFamily="18" charset="0"/>
                <a:rtl val="0"/>
              </a:rPr>
              <a:t>με τη σειρά που γίνονται τα αιτήματα</a:t>
            </a:r>
          </a:p>
          <a:p>
            <a:pPr marL="17145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dirty="0">
              <a:solidFill>
                <a:schemeClr val="dk1"/>
              </a:solidFill>
              <a:rtl val="0"/>
            </a:endParaRPr>
          </a:p>
          <a:p>
            <a:pPr marL="17145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dirty="0">
              <a:solidFill>
                <a:schemeClr val="dk1"/>
              </a:solidFill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267" name="Shape 26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15</a:t>
            </a:fld>
            <a:endParaRPr lang="en-US" sz="1200" b="1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219"/>
          <p:cNvSpPr txBox="1"/>
          <p:nvPr/>
        </p:nvSpPr>
        <p:spPr>
          <a:xfrm>
            <a:off x="3143892" y="6182655"/>
            <a:ext cx="28949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Calvin: Fast Distributed Transactions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Partitioned Database Systems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/>
        </p:nvSpPr>
        <p:spPr>
          <a:xfrm>
            <a:off x="3455850" y="291600"/>
            <a:ext cx="2686199" cy="71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Lobster Two"/>
              <a:ea typeface="Lobster Two"/>
              <a:cs typeface="Lobster Two"/>
              <a:sym typeface="Lobster Two"/>
              <a:rtl val="0"/>
            </a:endParaRPr>
          </a:p>
        </p:txBody>
      </p:sp>
      <p:sp>
        <p:nvSpPr>
          <p:cNvPr id="274" name="Shape 274"/>
          <p:cNvSpPr txBox="1"/>
          <p:nvPr/>
        </p:nvSpPr>
        <p:spPr>
          <a:xfrm>
            <a:off x="716250" y="1974775"/>
            <a:ext cx="4333199" cy="102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75" name="Shape 275"/>
          <p:cNvSpPr txBox="1"/>
          <p:nvPr/>
        </p:nvSpPr>
        <p:spPr>
          <a:xfrm>
            <a:off x="2059200" y="122400"/>
            <a:ext cx="5941498" cy="709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500" b="0" i="0" u="none" strike="noStrike" cap="none" baseline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500" b="0" i="0" u="none" strike="noStrike" cap="none" baseline="0">
                <a:solidFill>
                  <a:srgbClr val="689C9B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Εκτέλεση Δοσοληψιών (1) 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457000" y="831600"/>
            <a:ext cx="8687000" cy="527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rtl val="0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Font typeface="Wingdings" panose="05000000000000000000" pitchFamily="2" charset="2"/>
              <a:buChar char="Ø"/>
            </a:pPr>
            <a:r>
              <a:rPr lang="en-US" sz="2200" b="1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Φάση</a:t>
            </a:r>
            <a:r>
              <a:rPr lang="en-US" sz="2200" b="1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Πρώτη</a:t>
            </a:r>
            <a:r>
              <a:rPr lang="en-US" sz="2200" b="1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: 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Font typeface="Trebuchet MS"/>
              <a:buChar char="●"/>
            </a:pPr>
            <a:r>
              <a:rPr lang="en-US" sz="1800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Κάθε</a:t>
            </a: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δοσοληψί</a:t>
            </a: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α εκτελείται από ένα νήμα το οποίο είναι υπεύθυνο να καθορίζει τα στοιχεία </a:t>
            </a:r>
            <a:r>
              <a:rPr lang="en-US" sz="1800" dirty="0" smtClean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τα οποία θα διαβαστούν και τα στοιχεία που θα γραφούν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Font typeface="Trebuchet MS"/>
              <a:buChar char="●"/>
            </a:pPr>
            <a:r>
              <a:rPr lang="en-US" sz="1800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Χωρίζει</a:t>
            </a: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 τα </a:t>
            </a:r>
            <a:r>
              <a:rPr lang="en-US" sz="1800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στοιχεί</a:t>
            </a: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α που βρήκε σε δύο σύνολα: write set και read set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Font typeface="Trebuchet MS"/>
              <a:buChar char="●"/>
            </a:pP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Active participants : </a:t>
            </a:r>
            <a:r>
              <a:rPr lang="en-US" sz="1800" dirty="0" err="1" smtClean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Όλ</a:t>
            </a:r>
            <a:r>
              <a:rPr lang="el-GR" sz="1800" smtClean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οι</a:t>
            </a:r>
            <a:r>
              <a:rPr lang="en-US" sz="1800" smtClean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οι κόμβοι που περιέχουν έστω και ένα στοιχείο απο το write set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Char char="●"/>
            </a:pP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Passive participants: </a:t>
            </a:r>
            <a:r>
              <a:rPr lang="en-US" sz="1800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Οι</a:t>
            </a: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 υπ</a:t>
            </a:r>
            <a:r>
              <a:rPr lang="en-US" sz="1800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όλοι</a:t>
            </a: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πoι κόμβοι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  <a:rtl val="0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Font typeface="Wingdings" panose="05000000000000000000" pitchFamily="2" charset="2"/>
              <a:buChar char="Ø"/>
            </a:pPr>
            <a:r>
              <a:rPr lang="en-US" sz="2200" b="1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Φάση</a:t>
            </a:r>
            <a:r>
              <a:rPr lang="en-US" sz="2200" b="1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Δεύτερη</a:t>
            </a:r>
            <a:r>
              <a:rPr lang="en-US" sz="2200" b="1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: 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Char char="●"/>
            </a:pPr>
            <a:r>
              <a:rPr lang="en-US" sz="1800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Ανάκτηση</a:t>
            </a: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των</a:t>
            </a: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εγγρ</a:t>
            </a: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αφών από το read set  που βρίσκονται τοπικά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  <a:rtl val="0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Font typeface="Wingdings" panose="05000000000000000000" pitchFamily="2" charset="2"/>
              <a:buChar char="Ø"/>
            </a:pPr>
            <a:r>
              <a:rPr lang="en-US" sz="2200" b="1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Φάση</a:t>
            </a:r>
            <a:r>
              <a:rPr lang="en-US" sz="2200" b="1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Τρίτη</a:t>
            </a:r>
            <a:r>
              <a:rPr lang="en-US" sz="2200" b="1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: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Char char="●"/>
            </a:pPr>
            <a:r>
              <a:rPr lang="en-US" sz="1800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Όλοι</a:t>
            </a: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οι</a:t>
            </a: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κόμ</a:t>
            </a: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βοι που έχουν διαβάσει οποιαδήποτε δεδομένα από το read set, τα στέλνουν σε όλους τους active participants  </a:t>
            </a:r>
          </a:p>
          <a:p>
            <a:pPr marL="19049" lvl="0">
              <a:buClr>
                <a:schemeClr val="dk1"/>
              </a:buClr>
            </a:pPr>
            <a:r>
              <a:rPr lang="en-US" sz="1800" dirty="0" smtClean="0">
                <a:latin typeface="Garamond" panose="02020404030301010803" pitchFamily="18" charset="0"/>
                <a:sym typeface="Trebuchet MS"/>
              </a:rPr>
              <a:t>   ●   </a:t>
            </a:r>
            <a:r>
              <a:rPr lang="en-US" sz="1800" dirty="0" err="1" smtClean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Δεν</a:t>
            </a:r>
            <a:r>
              <a:rPr lang="en-US" sz="1800" dirty="0" smtClean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στέλνοντ</a:t>
            </a: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αι στους passive participants </a:t>
            </a:r>
            <a:r>
              <a:rPr lang="en-US" sz="1800" dirty="0" smtClean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επειδή δεν θα </a:t>
            </a: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εκτελέσουν κανένα transaction.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16</a:t>
            </a:fld>
            <a:endParaRPr lang="en-US" sz="1200" b="1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" name="Shape 219"/>
          <p:cNvSpPr txBox="1"/>
          <p:nvPr/>
        </p:nvSpPr>
        <p:spPr>
          <a:xfrm>
            <a:off x="3143892" y="6182655"/>
            <a:ext cx="28949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Calvin: Fast Distributed Transactions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Partitioned Database Systems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/>
        </p:nvSpPr>
        <p:spPr>
          <a:xfrm>
            <a:off x="3455850" y="291600"/>
            <a:ext cx="2686199" cy="71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Lobster Two"/>
              <a:ea typeface="Lobster Two"/>
              <a:cs typeface="Lobster Two"/>
              <a:sym typeface="Lobster Two"/>
            </a:endParaRPr>
          </a:p>
        </p:txBody>
      </p:sp>
      <p:sp>
        <p:nvSpPr>
          <p:cNvPr id="283" name="Shape 283"/>
          <p:cNvSpPr txBox="1"/>
          <p:nvPr/>
        </p:nvSpPr>
        <p:spPr>
          <a:xfrm>
            <a:off x="716250" y="1974775"/>
            <a:ext cx="4333199" cy="102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2059200" y="122400"/>
            <a:ext cx="5941499" cy="70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5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500" b="0" i="0" u="none" strike="noStrike" cap="none" baseline="0" dirty="0" err="1">
                <a:solidFill>
                  <a:srgbClr val="689C9B"/>
                </a:solidFill>
                <a:latin typeface="Trebuchet MS"/>
                <a:ea typeface="Trebuchet MS"/>
                <a:cs typeface="Trebuchet MS"/>
                <a:sym typeface="Trebuchet MS"/>
              </a:rPr>
              <a:t>Εκτέλεση</a:t>
            </a:r>
            <a:r>
              <a:rPr lang="en-US" sz="3500" b="0" i="0" u="none" strike="noStrike" cap="none" baseline="0" dirty="0">
                <a:solidFill>
                  <a:srgbClr val="689C9B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500" b="0" i="0" u="none" strike="noStrike" cap="none" baseline="0" dirty="0" err="1">
                <a:solidFill>
                  <a:srgbClr val="689C9B"/>
                </a:solidFill>
                <a:latin typeface="Trebuchet MS"/>
                <a:ea typeface="Trebuchet MS"/>
                <a:cs typeface="Trebuchet MS"/>
                <a:sym typeface="Trebuchet MS"/>
              </a:rPr>
              <a:t>Δοσοληψιών</a:t>
            </a:r>
            <a:r>
              <a:rPr lang="en-US" sz="3500" b="0" i="0" u="none" strike="noStrike" cap="none" baseline="0" dirty="0">
                <a:solidFill>
                  <a:srgbClr val="689C9B"/>
                </a:solidFill>
                <a:latin typeface="Trebuchet MS"/>
                <a:ea typeface="Trebuchet MS"/>
                <a:cs typeface="Trebuchet MS"/>
                <a:sym typeface="Trebuchet MS"/>
              </a:rPr>
              <a:t> (2) 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457000" y="831600"/>
            <a:ext cx="8229299" cy="527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Font typeface="Wingdings" panose="05000000000000000000" pitchFamily="2" charset="2"/>
              <a:buChar char="Ø"/>
            </a:pPr>
            <a:r>
              <a:rPr lang="en-US" sz="2200" b="1" dirty="0" err="1">
                <a:solidFill>
                  <a:schemeClr val="dk1"/>
                </a:solidFill>
                <a:latin typeface="Garamond" panose="02020404030301010803" pitchFamily="18" charset="0"/>
              </a:rPr>
              <a:t>Φάση</a:t>
            </a:r>
            <a:r>
              <a:rPr lang="en-US" sz="2200" b="1" dirty="0">
                <a:solidFill>
                  <a:schemeClr val="dk1"/>
                </a:solidFill>
                <a:latin typeface="Garamond" panose="02020404030301010803" pitchFamily="18" charset="0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Garamond" panose="02020404030301010803" pitchFamily="18" charset="0"/>
              </a:rPr>
              <a:t>Τέτ</a:t>
            </a:r>
            <a:r>
              <a:rPr lang="en-US" sz="2200" b="1" dirty="0">
                <a:solidFill>
                  <a:schemeClr val="dk1"/>
                </a:solidFill>
                <a:latin typeface="Garamond" panose="02020404030301010803" pitchFamily="18" charset="0"/>
              </a:rPr>
              <a:t>αρτη:</a:t>
            </a:r>
          </a:p>
          <a:p>
            <a:pPr marL="457200" marR="0" lvl="0" indent="-3174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Char char="●"/>
            </a:pPr>
            <a:r>
              <a:rPr lang="en-US" sz="1800" dirty="0" err="1">
                <a:solidFill>
                  <a:schemeClr val="dk1"/>
                </a:solidFill>
                <a:latin typeface="Garamond" panose="02020404030301010803" pitchFamily="18" charset="0"/>
              </a:rPr>
              <a:t>Όλοι</a:t>
            </a: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Garamond" panose="02020404030301010803" pitchFamily="18" charset="0"/>
              </a:rPr>
              <a:t>οι</a:t>
            </a: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</a:rPr>
              <a:t> active participants </a:t>
            </a:r>
            <a:r>
              <a:rPr lang="en-US" sz="1800" dirty="0" err="1">
                <a:solidFill>
                  <a:schemeClr val="dk1"/>
                </a:solidFill>
                <a:latin typeface="Garamond" panose="02020404030301010803" pitchFamily="18" charset="0"/>
              </a:rPr>
              <a:t>συλλέγουν</a:t>
            </a: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</a:rPr>
              <a:t> τα </a:t>
            </a:r>
            <a:r>
              <a:rPr lang="en-US" sz="1800" dirty="0" err="1">
                <a:solidFill>
                  <a:schemeClr val="dk1"/>
                </a:solidFill>
                <a:latin typeface="Garamond" panose="02020404030301010803" pitchFamily="18" charset="0"/>
              </a:rPr>
              <a:t>δεδομέν</a:t>
            </a: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</a:rPr>
              <a:t>α που στάλθηκαν στην προηγούμενη φάση 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Font typeface="Wingdings" panose="05000000000000000000" pitchFamily="2" charset="2"/>
              <a:buChar char="Ø"/>
            </a:pPr>
            <a:r>
              <a:rPr lang="en-US" sz="2200" b="1" dirty="0" err="1">
                <a:solidFill>
                  <a:schemeClr val="dk1"/>
                </a:solidFill>
                <a:latin typeface="Garamond" panose="02020404030301010803" pitchFamily="18" charset="0"/>
              </a:rPr>
              <a:t>Φάση</a:t>
            </a:r>
            <a:r>
              <a:rPr lang="en-US" sz="2200" b="1" dirty="0">
                <a:solidFill>
                  <a:schemeClr val="dk1"/>
                </a:solidFill>
                <a:latin typeface="Garamond" panose="02020404030301010803" pitchFamily="18" charset="0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Garamond" panose="02020404030301010803" pitchFamily="18" charset="0"/>
              </a:rPr>
              <a:t>Πέμ</a:t>
            </a:r>
            <a:r>
              <a:rPr lang="en-US" sz="2200" b="1" dirty="0">
                <a:solidFill>
                  <a:schemeClr val="dk1"/>
                </a:solidFill>
                <a:latin typeface="Garamond" panose="02020404030301010803" pitchFamily="18" charset="0"/>
              </a:rPr>
              <a:t>πτη: </a:t>
            </a: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en-US" sz="1800" dirty="0" err="1">
                <a:solidFill>
                  <a:schemeClr val="dk1"/>
                </a:solidFill>
                <a:latin typeface="Garamond" panose="02020404030301010803" pitchFamily="18" charset="0"/>
              </a:rPr>
              <a:t>Εκτελείτ</a:t>
            </a: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</a:rPr>
              <a:t>αι η δοσοληψία και γράφονται </a:t>
            </a:r>
            <a:r>
              <a:rPr lang="en-US" sz="1800" dirty="0" smtClean="0">
                <a:solidFill>
                  <a:schemeClr val="dk1"/>
                </a:solidFill>
                <a:latin typeface="Garamond" panose="02020404030301010803" pitchFamily="18" charset="0"/>
              </a:rPr>
              <a:t>όλες </a:t>
            </a:r>
            <a:r>
              <a:rPr lang="el-GR" sz="1800" dirty="0" smtClean="0">
                <a:solidFill>
                  <a:schemeClr val="dk1"/>
                </a:solidFill>
                <a:latin typeface="Garamond" panose="02020404030301010803" pitchFamily="18" charset="0"/>
              </a:rPr>
              <a:t>οι</a:t>
            </a:r>
            <a:r>
              <a:rPr lang="en-US" sz="1800" dirty="0" smtClean="0">
                <a:solidFill>
                  <a:schemeClr val="dk1"/>
                </a:solidFill>
                <a:latin typeface="Garamond" panose="02020404030301010803" pitchFamily="18" charset="0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</a:rPr>
              <a:t>τροποποιήσεις στις τοπικές εγγραφές</a:t>
            </a: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en-US" sz="1800" dirty="0" err="1">
                <a:solidFill>
                  <a:schemeClr val="dk1"/>
                </a:solidFill>
                <a:latin typeface="Garamond" panose="02020404030301010803" pitchFamily="18" charset="0"/>
              </a:rPr>
              <a:t>Δεν</a:t>
            </a: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Garamond" panose="02020404030301010803" pitchFamily="18" charset="0"/>
              </a:rPr>
              <a:t>χρειάζετ</a:t>
            </a: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</a:rPr>
              <a:t>αι να γραφούν οι τροποποιήσεις σε άλλους κόμβους εφόσον θα τις κάνει ο συγκεκριμένος κόμβος.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1200" b="1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219"/>
          <p:cNvSpPr txBox="1"/>
          <p:nvPr/>
        </p:nvSpPr>
        <p:spPr>
          <a:xfrm>
            <a:off x="3143892" y="6182655"/>
            <a:ext cx="28949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Calvin: Fast Distributed Transactions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Partitioned Database Systems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18</a:t>
            </a:fld>
            <a:endParaRPr lang="en-US" sz="1200" b="1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" name="Shape 284"/>
          <p:cNvSpPr txBox="1"/>
          <p:nvPr/>
        </p:nvSpPr>
        <p:spPr>
          <a:xfrm>
            <a:off x="1472460" y="343380"/>
            <a:ext cx="5941499" cy="70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5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500" b="0" i="0" u="none" strike="noStrike" cap="none" baseline="0" dirty="0" err="1">
                <a:solidFill>
                  <a:srgbClr val="689C9B"/>
                </a:solidFill>
                <a:latin typeface="Trebuchet MS"/>
                <a:ea typeface="Trebuchet MS"/>
                <a:cs typeface="Trebuchet MS"/>
                <a:sym typeface="Trebuchet MS"/>
              </a:rPr>
              <a:t>Εκτέλεση</a:t>
            </a:r>
            <a:r>
              <a:rPr lang="en-US" sz="3500" b="0" i="0" u="none" strike="noStrike" cap="none" baseline="0" dirty="0">
                <a:solidFill>
                  <a:srgbClr val="689C9B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500" b="0" i="0" u="none" strike="noStrike" cap="none" baseline="0" dirty="0" err="1">
                <a:solidFill>
                  <a:srgbClr val="689C9B"/>
                </a:solidFill>
                <a:latin typeface="Trebuchet MS"/>
                <a:ea typeface="Trebuchet MS"/>
                <a:cs typeface="Trebuchet MS"/>
                <a:sym typeface="Trebuchet MS"/>
              </a:rPr>
              <a:t>Δοσοληψιών</a:t>
            </a:r>
            <a:r>
              <a:rPr lang="en-US" sz="3500" b="0" i="0" u="none" strike="noStrike" cap="none" baseline="0" dirty="0">
                <a:solidFill>
                  <a:srgbClr val="689C9B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500" b="0" i="0" u="none" strike="noStrike" cap="none" baseline="0" dirty="0" smtClean="0">
                <a:solidFill>
                  <a:srgbClr val="689C9B"/>
                </a:solidFill>
                <a:latin typeface="Trebuchet MS"/>
                <a:ea typeface="Trebuchet MS"/>
                <a:cs typeface="Trebuchet MS"/>
                <a:sym typeface="Trebuchet MS"/>
              </a:rPr>
              <a:t>(3) </a:t>
            </a:r>
            <a:endParaRPr lang="en-US" sz="3500" b="0" i="0" u="none" strike="noStrike" cap="none" baseline="0" dirty="0">
              <a:solidFill>
                <a:srgbClr val="689C9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1257194"/>
            <a:ext cx="6877050" cy="4127712"/>
          </a:xfrm>
          <a:prstGeom prst="rect">
            <a:avLst/>
          </a:prstGeom>
        </p:spPr>
      </p:pic>
      <p:sp>
        <p:nvSpPr>
          <p:cNvPr id="6" name="Shape 219"/>
          <p:cNvSpPr txBox="1"/>
          <p:nvPr/>
        </p:nvSpPr>
        <p:spPr>
          <a:xfrm>
            <a:off x="3143892" y="6182655"/>
            <a:ext cx="28949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Calvin: Fast Distributed Transactions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Partitioned Database Systems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3455850" y="291600"/>
            <a:ext cx="2686199" cy="71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Lobster Two"/>
              <a:ea typeface="Lobster Two"/>
              <a:cs typeface="Lobster Two"/>
              <a:sym typeface="Lobster Two"/>
              <a:rtl val="0"/>
            </a:endParaRPr>
          </a:p>
        </p:txBody>
      </p:sp>
      <p:sp>
        <p:nvSpPr>
          <p:cNvPr id="298" name="Shape 298"/>
          <p:cNvSpPr txBox="1"/>
          <p:nvPr/>
        </p:nvSpPr>
        <p:spPr>
          <a:xfrm>
            <a:off x="716250" y="1974775"/>
            <a:ext cx="4333199" cy="102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512618" y="122400"/>
            <a:ext cx="7488080" cy="70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500" b="0" i="0" u="none" strike="noStrike" cap="none" baseline="0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500" b="0" i="0" u="none" strike="noStrike" cap="none" baseline="0" dirty="0" err="1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Εξ</a:t>
            </a:r>
            <a:r>
              <a:rPr lang="en-US" sz="3500" b="0" i="0" u="none" strike="noStrike" cap="none" baseline="0" dirty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αρτώμενες Δοσοληψίες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457000" y="831600"/>
            <a:ext cx="8229299" cy="527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rgbClr val="252525"/>
              </a:solidFill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ct val="110203"/>
              <a:buFont typeface="Wingdings" panose="05000000000000000000" pitchFamily="2" charset="2"/>
              <a:buChar char="Ø"/>
            </a:pPr>
            <a:r>
              <a:rPr lang="el-GR" sz="2200" dirty="0">
                <a:solidFill>
                  <a:srgbClr val="252525"/>
                </a:solidFill>
                <a:latin typeface="Garamond" panose="02020404030301010803" pitchFamily="18" charset="0"/>
              </a:rPr>
              <a:t>Δ</a:t>
            </a:r>
            <a:r>
              <a:rPr lang="en-US" sz="2200" i="0" u="none" strike="noStrike" cap="none" baseline="0" dirty="0" err="1" smtClean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οσοληψίες</a:t>
            </a:r>
            <a:r>
              <a:rPr lang="en-US" sz="2200" i="0" u="none" strike="noStrike" cap="none" baseline="0" dirty="0" smtClean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 </a:t>
            </a:r>
            <a:r>
              <a:rPr lang="en-US" sz="2200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που χρειάζεται να κάνουν κάποια read, για να </a:t>
            </a:r>
            <a:r>
              <a:rPr lang="en-US" sz="2200" i="0" u="none" strike="noStrike" cap="none" baseline="0" dirty="0" smtClean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καθορίσουν </a:t>
            </a:r>
            <a:r>
              <a:rPr lang="en-US" sz="2200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τα read/write set τους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rgbClr val="252525"/>
              </a:solidFill>
            </a:endParaRPr>
          </a:p>
          <a:p>
            <a:pPr marL="298449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9540"/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252525"/>
                </a:solidFill>
                <a:latin typeface="Garamond" panose="02020404030301010803" pitchFamily="18" charset="0"/>
              </a:rPr>
              <a:t>Ο </a:t>
            </a:r>
            <a:r>
              <a:rPr lang="en-US" sz="2200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Calvin</a:t>
            </a:r>
            <a:r>
              <a:rPr lang="en-US" sz="2200" dirty="0">
                <a:solidFill>
                  <a:srgbClr val="252525"/>
                </a:solidFill>
                <a:latin typeface="Garamond" panose="02020404030301010803" pitchFamily="18" charset="0"/>
                <a:rtl val="0"/>
              </a:rPr>
              <a:t> </a:t>
            </a:r>
            <a:r>
              <a:rPr lang="en-US" sz="2200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απα</a:t>
            </a:r>
            <a:r>
              <a:rPr lang="en-US" sz="2200" i="0" u="none" strike="noStrike" cap="none" baseline="0" dirty="0" err="1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ιτεί</a:t>
            </a:r>
            <a:r>
              <a:rPr lang="en-US" sz="2200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 </a:t>
            </a:r>
            <a:r>
              <a:rPr lang="en-US" sz="2200" i="0" u="none" strike="noStrike" cap="none" baseline="0" dirty="0" err="1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γνώση</a:t>
            </a:r>
            <a:r>
              <a:rPr lang="en-US" sz="2200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 </a:t>
            </a:r>
            <a:r>
              <a:rPr lang="en-US" sz="2200" i="0" u="none" strike="noStrike" cap="none" baseline="0" dirty="0" err="1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των</a:t>
            </a:r>
            <a:r>
              <a:rPr lang="en-US" sz="2200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 read/write set π</a:t>
            </a:r>
            <a:r>
              <a:rPr lang="en-US" sz="2200" i="0" u="none" strike="noStrike" cap="none" baseline="0" dirty="0" err="1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ριν</a:t>
            </a:r>
            <a:r>
              <a:rPr lang="en-US" sz="2200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 να </a:t>
            </a:r>
            <a:r>
              <a:rPr lang="en-US" sz="2200" i="0" u="none" strike="noStrike" cap="none" baseline="0" dirty="0" err="1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ξεκινήσει</a:t>
            </a:r>
            <a:r>
              <a:rPr lang="en-US" sz="2200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 η </a:t>
            </a:r>
            <a:r>
              <a:rPr lang="en-US" sz="2200" i="0" u="none" strike="noStrike" cap="none" baseline="0" dirty="0" err="1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εκτέλεση</a:t>
            </a:r>
            <a:r>
              <a:rPr lang="en-US" sz="2200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 </a:t>
            </a:r>
            <a:r>
              <a:rPr lang="en-US" sz="2200" i="0" u="none" strike="noStrike" cap="none" baseline="0" dirty="0" err="1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της</a:t>
            </a:r>
            <a:r>
              <a:rPr lang="en-US" sz="2200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 </a:t>
            </a:r>
            <a:r>
              <a:rPr lang="en-US" sz="2200" i="0" u="none" strike="noStrike" cap="none" baseline="0" dirty="0" err="1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δοσοληψί</a:t>
            </a:r>
            <a:r>
              <a:rPr lang="en-US" sz="2200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ας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rgbClr val="252525"/>
              </a:solidFill>
            </a:endParaRPr>
          </a:p>
          <a:p>
            <a:pPr marL="2984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9540"/>
              <a:buFont typeface="Wingdings" panose="05000000000000000000" pitchFamily="2" charset="2"/>
              <a:buChar char="Ø"/>
            </a:pPr>
            <a:r>
              <a:rPr lang="en-US" sz="2200" b="1" dirty="0" err="1">
                <a:solidFill>
                  <a:srgbClr val="252525"/>
                </a:solidFill>
                <a:latin typeface="Garamond" panose="02020404030301010803" pitchFamily="18" charset="0"/>
              </a:rPr>
              <a:t>Λύση</a:t>
            </a:r>
            <a:r>
              <a:rPr lang="en-US" sz="2200" b="1" dirty="0">
                <a:solidFill>
                  <a:srgbClr val="252525"/>
                </a:solidFill>
                <a:latin typeface="Garamond" panose="02020404030301010803" pitchFamily="18" charset="0"/>
              </a:rPr>
              <a:t>: </a:t>
            </a:r>
            <a:r>
              <a:rPr lang="en-US" sz="2000" b="1" dirty="0">
                <a:solidFill>
                  <a:srgbClr val="FF0000"/>
                </a:solidFill>
                <a:latin typeface="Garamond" panose="02020404030301010803" pitchFamily="18" charset="0"/>
                <a:rtl val="0"/>
              </a:rPr>
              <a:t>Optimistic Lock Location Prediction (OLLP)</a:t>
            </a:r>
          </a:p>
          <a:p>
            <a:pPr marL="914400" lvl="1" indent="-228600">
              <a:lnSpc>
                <a:spcPct val="115000"/>
              </a:lnSpc>
              <a:buClr>
                <a:schemeClr val="dk1"/>
              </a:buClr>
              <a:buSzPct val="25000"/>
            </a:pPr>
            <a:r>
              <a:rPr lang="en-US" sz="1500" dirty="0">
                <a:latin typeface="Garamond" panose="02020404030301010803" pitchFamily="18" charset="0"/>
                <a:sym typeface="Trebuchet MS"/>
              </a:rPr>
              <a:t>● </a:t>
            </a:r>
            <a:r>
              <a:rPr lang="en-US" sz="1500" b="0" i="0" u="none" strike="noStrike" cap="none" baseline="0" dirty="0" err="1" smtClean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Yλο</a:t>
            </a:r>
            <a:r>
              <a:rPr lang="en-US" sz="1500" b="0" i="0" u="none" strike="noStrike" cap="none" baseline="0" dirty="0" smtClean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ποιείται </a:t>
            </a:r>
            <a:r>
              <a:rPr lang="en-US" sz="1500" b="0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με πολύ λίγο κόστος, τροποποιώντας τον κώδικα της δοσοληψίας </a:t>
            </a:r>
            <a:r>
              <a:rPr lang="en-US" sz="1500" b="0" i="0" u="none" strike="noStrike" cap="none" baseline="0" dirty="0" smtClean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του πελάτη</a:t>
            </a:r>
            <a:endParaRPr lang="en-US" sz="1500" b="0" i="0" u="none" strike="noStrike" cap="none" baseline="0" dirty="0">
              <a:solidFill>
                <a:srgbClr val="252525"/>
              </a:solidFill>
              <a:latin typeface="Garamond" panose="02020404030301010803" pitchFamily="18" charset="0"/>
              <a:sym typeface="Arial"/>
              <a:rtl val="0"/>
            </a:endParaRPr>
          </a:p>
          <a:p>
            <a:pPr marL="914400" lvl="1" indent="-228600">
              <a:lnSpc>
                <a:spcPct val="115000"/>
              </a:lnSpc>
              <a:buClr>
                <a:schemeClr val="dk1"/>
              </a:buClr>
              <a:buSzPct val="25000"/>
            </a:pPr>
            <a:r>
              <a:rPr lang="en-US" sz="1500" dirty="0">
                <a:latin typeface="Garamond" panose="02020404030301010803" pitchFamily="18" charset="0"/>
                <a:sym typeface="Trebuchet MS"/>
              </a:rPr>
              <a:t>● </a:t>
            </a:r>
            <a:r>
              <a:rPr lang="en-US" sz="1500" b="0" i="0" u="none" strike="noStrike" cap="none" baseline="0" dirty="0" err="1" smtClean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Εκτελείτ</a:t>
            </a:r>
            <a:r>
              <a:rPr lang="en-US" sz="1500" b="0" i="0" u="none" strike="noStrike" cap="none" baseline="0" dirty="0" smtClean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αι </a:t>
            </a:r>
            <a:r>
              <a:rPr lang="en-US" sz="1500" b="0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ένα ερώτημα αναγνώρισης, το οποίο εκτελεί τα απαραίτητα reads για να καθοριστούν τα read/write sets</a:t>
            </a:r>
          </a:p>
          <a:p>
            <a:pPr marL="914400" lvl="1" indent="-228600">
              <a:lnSpc>
                <a:spcPct val="115000"/>
              </a:lnSpc>
              <a:buClr>
                <a:schemeClr val="dk1"/>
              </a:buClr>
              <a:buSzPct val="25000"/>
            </a:pPr>
            <a:r>
              <a:rPr lang="en-US" sz="1500" dirty="0">
                <a:latin typeface="Garamond" panose="02020404030301010803" pitchFamily="18" charset="0"/>
                <a:sym typeface="Trebuchet MS"/>
              </a:rPr>
              <a:t>● </a:t>
            </a:r>
            <a:r>
              <a:rPr lang="en-US" sz="1500" dirty="0" smtClean="0">
                <a:solidFill>
                  <a:srgbClr val="252525"/>
                </a:solidFill>
                <a:latin typeface="Garamond" panose="02020404030301010803" pitchFamily="18" charset="0"/>
              </a:rPr>
              <a:t>H </a:t>
            </a:r>
            <a:r>
              <a:rPr lang="en-US" sz="1500" b="0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πρα</a:t>
            </a:r>
            <a:r>
              <a:rPr lang="en-US" sz="1500" b="0" i="0" u="none" strike="noStrike" cap="none" baseline="0" dirty="0" err="1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γμ</a:t>
            </a:r>
            <a:r>
              <a:rPr lang="en-US" sz="1500" b="0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ατική δοσοληψία προστίθεται στην καθολική διάταξη των δοσοληψιών με αυτά τα read/write sets</a:t>
            </a:r>
          </a:p>
          <a:p>
            <a:pPr marL="914400" lvl="1" indent="-228600">
              <a:lnSpc>
                <a:spcPct val="115000"/>
              </a:lnSpc>
              <a:buClr>
                <a:schemeClr val="dk1"/>
              </a:buClr>
              <a:buSzPct val="25000"/>
            </a:pPr>
            <a:r>
              <a:rPr lang="en-US" sz="1500" dirty="0">
                <a:latin typeface="Garamond" panose="02020404030301010803" pitchFamily="18" charset="0"/>
                <a:sym typeface="Trebuchet MS"/>
              </a:rPr>
              <a:t>● </a:t>
            </a:r>
            <a:r>
              <a:rPr lang="en-US" sz="1500" b="0" i="0" u="none" strike="noStrike" cap="none" baseline="0" dirty="0" err="1" smtClean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Στην</a:t>
            </a:r>
            <a:r>
              <a:rPr lang="en-US" sz="1500" b="0" i="0" u="none" strike="noStrike" cap="none" baseline="0" dirty="0" smtClean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 </a:t>
            </a:r>
            <a:r>
              <a:rPr lang="en-US" sz="1500" b="0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π</a:t>
            </a:r>
            <a:r>
              <a:rPr lang="en-US" sz="1500" b="0" i="0" u="none" strike="noStrike" cap="none" baseline="0" dirty="0" err="1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ερί</a:t>
            </a:r>
            <a:r>
              <a:rPr lang="en-US" sz="1500" b="0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πτωση που αλλάξουν τα read/write sets μέχρι να εκτελεστεί η δοσοληψία</a:t>
            </a:r>
            <a:r>
              <a:rPr lang="en-US" sz="1500" dirty="0">
                <a:solidFill>
                  <a:srgbClr val="252525"/>
                </a:solidFill>
                <a:latin typeface="Garamond" panose="02020404030301010803" pitchFamily="18" charset="0"/>
                <a:rtl val="0"/>
              </a:rPr>
              <a:t>??</a:t>
            </a: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500" dirty="0" smtClean="0">
                <a:solidFill>
                  <a:srgbClr val="252525"/>
                </a:solidFill>
                <a:latin typeface="Garamond" panose="02020404030301010803" pitchFamily="18" charset="0"/>
                <a:rtl val="0"/>
              </a:rPr>
              <a:t>   H</a:t>
            </a:r>
            <a:r>
              <a:rPr lang="en-US" sz="1500" b="0" i="0" u="none" strike="noStrike" cap="none" baseline="0" dirty="0" smtClean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 </a:t>
            </a:r>
            <a:r>
              <a:rPr lang="en-US" sz="1500" b="0" i="0" u="none" strike="noStrike" cap="none" baseline="0" dirty="0" err="1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δι</a:t>
            </a:r>
            <a:r>
              <a:rPr lang="en-US" sz="1500" b="0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αδικασία αυτή ξαναρχίζει σε όλους τους κόμβους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1" i="0" u="none" strike="noStrike" cap="none" baseline="0" dirty="0">
              <a:solidFill>
                <a:schemeClr val="dk1"/>
              </a:solidFill>
              <a:sym typeface="Arial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01" name="Shape 30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19</a:t>
            </a:fld>
            <a:endParaRPr lang="en-US" sz="1200" b="1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" name="Shape 219"/>
          <p:cNvSpPr txBox="1"/>
          <p:nvPr/>
        </p:nvSpPr>
        <p:spPr>
          <a:xfrm>
            <a:off x="3143892" y="6182655"/>
            <a:ext cx="28949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Calvin: Fast Distributed Transactions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Partitioned Database Systems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457200" y="122400"/>
            <a:ext cx="7543440" cy="12949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ctr">
              <a:buClr>
                <a:srgbClr val="689C9B"/>
              </a:buClr>
              <a:buSzPct val="25000"/>
            </a:pPr>
            <a:r>
              <a:rPr lang="el-GR" sz="35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l-GR" sz="35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Σύνοψη</a:t>
            </a:r>
            <a:endParaRPr lang="en-US" sz="35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9C9B"/>
              </a:buClr>
              <a:buSzPct val="25000"/>
              <a:buFont typeface="Trebuchet MS"/>
              <a:buNone/>
            </a:pPr>
            <a:endParaRPr lang="en-US" sz="3500" b="1" i="0" u="none" strike="noStrike" cap="none" baseline="0" dirty="0">
              <a:solidFill>
                <a:srgbClr val="689C9B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457200" y="1691926"/>
            <a:ext cx="8229238" cy="44114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indent="-171450">
              <a:buClr>
                <a:srgbClr val="3F3F3F"/>
              </a:buClr>
              <a:buSzPct val="70000"/>
              <a:buFont typeface="Wingdings" panose="05000000000000000000" pitchFamily="2" charset="2"/>
              <a:buChar char="Ø"/>
            </a:pPr>
            <a:r>
              <a:rPr lang="el-GR" sz="2800" dirty="0"/>
              <a:t>Κίνητρα  για την δημιουργία του </a:t>
            </a:r>
            <a:r>
              <a:rPr lang="en-US" sz="2800" dirty="0" smtClean="0"/>
              <a:t>Calvin</a:t>
            </a:r>
            <a:r>
              <a:rPr lang="en-US" sz="2800" b="1" dirty="0" smtClean="0">
                <a:latin typeface="Garamond" panose="02020404030301010803" pitchFamily="18" charset="0"/>
              </a:rPr>
              <a:t>; </a:t>
            </a:r>
            <a:endParaRPr lang="en-US" sz="2800" b="1" dirty="0">
              <a:latin typeface="Garamond" panose="02020404030301010803" pitchFamily="18" charset="0"/>
            </a:endParaRPr>
          </a:p>
          <a:p>
            <a:pPr>
              <a:buClr>
                <a:srgbClr val="3F3F3F"/>
              </a:buClr>
              <a:buSzPct val="70000"/>
            </a:pPr>
            <a:endParaRPr lang="en-US" dirty="0"/>
          </a:p>
          <a:p>
            <a:pPr>
              <a:buClr>
                <a:srgbClr val="3F3F3F"/>
              </a:buClr>
              <a:buSzPct val="70000"/>
            </a:pPr>
            <a:r>
              <a:rPr lang="en-US" b="0" i="0" u="none" strike="noStrike" cap="none" baseline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     </a:t>
            </a:r>
            <a:endParaRPr lang="el-GR" b="0" i="0" u="none" strike="noStrike" cap="none" baseline="0" dirty="0" smtClean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>
              <a:buClr>
                <a:srgbClr val="3F3F3F"/>
              </a:buClr>
              <a:buSzPct val="70000"/>
            </a:pPr>
            <a:r>
              <a:rPr lang="el-GR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l-GR" dirty="0" smtClean="0"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1800" b="0" i="0" u="none" strike="noStrike" cap="none" baseline="0" dirty="0" smtClean="0">
                <a:solidFill>
                  <a:srgbClr val="000000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●</a:t>
            </a:r>
            <a:r>
              <a:rPr lang="el-GR" sz="1800" b="0" i="0" u="none" strike="noStrike" cap="none" baseline="0" dirty="0" smtClean="0">
                <a:solidFill>
                  <a:srgbClr val="000000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 </a:t>
            </a:r>
            <a:r>
              <a:rPr lang="el-GR" sz="1800" dirty="0">
                <a:latin typeface="+mj-lt"/>
              </a:rPr>
              <a:t>Ύπαρξη </a:t>
            </a:r>
            <a:r>
              <a:rPr lang="en-US" sz="1800" dirty="0">
                <a:latin typeface="+mj-lt"/>
              </a:rPr>
              <a:t>ACID properties </a:t>
            </a:r>
            <a:r>
              <a:rPr lang="el-GR" sz="1800" dirty="0">
                <a:latin typeface="+mj-lt"/>
              </a:rPr>
              <a:t>στις κατανεμημένες </a:t>
            </a:r>
            <a:r>
              <a:rPr lang="el-GR" sz="1800" dirty="0" smtClean="0">
                <a:latin typeface="+mj-lt"/>
              </a:rPr>
              <a:t>βάσεις</a:t>
            </a:r>
            <a:endParaRPr lang="en-US" sz="1800" dirty="0">
              <a:latin typeface="+mj-lt"/>
            </a:endParaRPr>
          </a:p>
          <a:p>
            <a:pPr>
              <a:buClr>
                <a:srgbClr val="3F3F3F"/>
              </a:buClr>
              <a:buSzPct val="70000"/>
            </a:pPr>
            <a:r>
              <a:rPr lang="en-US" sz="1800" dirty="0">
                <a:latin typeface="+mj-lt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dirty="0" smtClean="0">
                <a:latin typeface="+mj-lt"/>
                <a:ea typeface="Trebuchet MS"/>
                <a:cs typeface="Trebuchet MS"/>
                <a:sym typeface="Trebuchet MS"/>
              </a:rPr>
              <a:t>    </a:t>
            </a:r>
          </a:p>
          <a:p>
            <a:pPr>
              <a:buClr>
                <a:srgbClr val="3F3F3F"/>
              </a:buClr>
              <a:buSzPct val="70000"/>
            </a:pPr>
            <a:r>
              <a:rPr lang="en-US" sz="1800" dirty="0">
                <a:latin typeface="+mj-lt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dirty="0" smtClean="0">
                <a:latin typeface="+mj-lt"/>
                <a:ea typeface="Trebuchet MS"/>
                <a:cs typeface="Trebuchet MS"/>
                <a:sym typeface="Trebuchet MS"/>
              </a:rPr>
              <a:t>    ●  </a:t>
            </a:r>
            <a:r>
              <a:rPr lang="el-GR" sz="1800" dirty="0" smtClean="0">
                <a:latin typeface="+mj-lt"/>
              </a:rPr>
              <a:t>Συνεπές </a:t>
            </a:r>
            <a:r>
              <a:rPr lang="en-US" sz="1800" dirty="0">
                <a:latin typeface="+mj-lt"/>
              </a:rPr>
              <a:t>replication </a:t>
            </a:r>
            <a:endParaRPr lang="el-GR" sz="1800" dirty="0" smtClean="0">
              <a:latin typeface="+mj-lt"/>
            </a:endParaRPr>
          </a:p>
          <a:p>
            <a:pPr>
              <a:buClr>
                <a:srgbClr val="3F3F3F"/>
              </a:buClr>
              <a:buSzPct val="70000"/>
            </a:pPr>
            <a:endParaRPr lang="el-GR" sz="1800" dirty="0">
              <a:latin typeface="+mj-lt"/>
            </a:endParaRPr>
          </a:p>
          <a:p>
            <a:pPr>
              <a:buClr>
                <a:srgbClr val="3F3F3F"/>
              </a:buClr>
              <a:buSzPct val="70000"/>
            </a:pPr>
            <a:r>
              <a:rPr lang="en-US" sz="1800" dirty="0">
                <a:latin typeface="+mj-lt"/>
                <a:ea typeface="Trebuchet MS"/>
                <a:cs typeface="Trebuchet MS"/>
                <a:sym typeface="Trebuchet MS"/>
              </a:rPr>
              <a:t> </a:t>
            </a:r>
            <a:r>
              <a:rPr lang="el-GR" sz="1800" dirty="0" smtClean="0">
                <a:latin typeface="+mj-lt"/>
                <a:ea typeface="Trebuchet MS"/>
                <a:cs typeface="Trebuchet MS"/>
                <a:sym typeface="Trebuchet MS"/>
              </a:rPr>
              <a:t>    </a:t>
            </a:r>
            <a:r>
              <a:rPr lang="en-US" sz="1800" dirty="0" smtClean="0">
                <a:latin typeface="+mj-lt"/>
                <a:ea typeface="Trebuchet MS"/>
                <a:cs typeface="Trebuchet MS"/>
                <a:sym typeface="Trebuchet MS"/>
              </a:rPr>
              <a:t>● </a:t>
            </a:r>
            <a:r>
              <a:rPr lang="el-GR" sz="1800" dirty="0" smtClean="0">
                <a:latin typeface="+mj-lt"/>
              </a:rPr>
              <a:t>Σχεδόν </a:t>
            </a:r>
            <a:r>
              <a:rPr lang="el-GR" sz="1800" dirty="0">
                <a:latin typeface="+mj-lt"/>
              </a:rPr>
              <a:t>οριζόντια επεκτασιμότητα </a:t>
            </a:r>
            <a:endParaRPr lang="en-US" sz="1800" dirty="0">
              <a:latin typeface="+mj-lt"/>
            </a:endParaRPr>
          </a:p>
          <a:p>
            <a:pPr>
              <a:buClr>
                <a:srgbClr val="3F3F3F"/>
              </a:buClr>
              <a:buSzPct val="70000"/>
            </a:pPr>
            <a:endParaRPr lang="en-US" dirty="0"/>
          </a:p>
          <a:p>
            <a:pPr lvl="0">
              <a:buClr>
                <a:srgbClr val="3F3F3F"/>
              </a:buClr>
              <a:buSzPct val="70000"/>
            </a:pPr>
            <a:endParaRPr lang="en-US" b="0" i="0" u="none" strike="noStrike" cap="none" baseline="0" dirty="0" smtClean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lvl="0">
              <a:buClr>
                <a:srgbClr val="3F3F3F"/>
              </a:buClr>
              <a:buSzPct val="70000"/>
            </a:pPr>
            <a:endParaRPr lang="en-US" b="0" i="0" u="none" strike="noStrike" cap="none" baseline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2</a:t>
            </a:fld>
            <a:endParaRPr lang="en-US" sz="1200" b="1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219"/>
          <p:cNvSpPr txBox="1"/>
          <p:nvPr/>
        </p:nvSpPr>
        <p:spPr>
          <a:xfrm>
            <a:off x="3143892" y="6182655"/>
            <a:ext cx="28949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Calvin: Fast Distributed Transactions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Partitioned Database Systems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/>
        </p:nvSpPr>
        <p:spPr>
          <a:xfrm>
            <a:off x="734300" y="156410"/>
            <a:ext cx="7952100" cy="12873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500" b="1" i="0" u="none" strike="noStrike" cap="none" baseline="0" dirty="0">
              <a:solidFill>
                <a:srgbClr val="689C9B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500" b="1" i="0" u="none" strike="noStrike" cap="none" baseline="0" dirty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Calvin </a:t>
            </a:r>
            <a:r>
              <a:rPr lang="en-US" sz="3500" b="1" i="0" u="none" strike="noStrike" cap="none" baseline="0" dirty="0" err="1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με</a:t>
            </a:r>
            <a:r>
              <a:rPr lang="en-US" sz="3500" b="1" i="0" u="none" strike="noStrike" cap="none" baseline="0" dirty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 disk-based απ</a:t>
            </a:r>
            <a:r>
              <a:rPr lang="en-US" sz="3500" b="1" i="0" u="none" strike="noStrike" cap="none" baseline="0" dirty="0" err="1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οθηκευση</a:t>
            </a:r>
            <a:r>
              <a:rPr lang="en-US" sz="3500" b="1" i="0" u="none" strike="noStrike" cap="none" baseline="0" dirty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 (</a:t>
            </a:r>
            <a:r>
              <a:rPr lang="en-US" sz="3500" b="1" dirty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1</a:t>
            </a:r>
            <a:r>
              <a:rPr lang="en-US" sz="3500" b="1" i="0" u="none" strike="noStrike" cap="none" baseline="0" dirty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)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457000" y="1443788"/>
            <a:ext cx="8229299" cy="4659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rgbClr val="25252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342900" rtl="0">
              <a:spcBef>
                <a:spcPts val="0"/>
              </a:spcBef>
              <a:buClr>
                <a:srgbClr val="330066"/>
              </a:buClr>
              <a:buFont typeface="Wingdings" panose="05000000000000000000" pitchFamily="2" charset="2"/>
              <a:buChar char="Ø"/>
            </a:pPr>
            <a:r>
              <a:rPr lang="en-US" sz="15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Nτετερμινιστική</a:t>
            </a:r>
            <a:r>
              <a:rPr lang="en-US" sz="1500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εκτέλεση</a:t>
            </a:r>
            <a:r>
              <a:rPr lang="en-US" sz="1500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1500" b="1" dirty="0" err="1">
                <a:solidFill>
                  <a:srgbClr val="252525"/>
                </a:solidFill>
                <a:latin typeface="Garamond" panose="02020404030301010803" pitchFamily="18" charset="0"/>
              </a:rPr>
              <a:t>των</a:t>
            </a:r>
            <a:r>
              <a:rPr lang="en-US" sz="1500" b="1" dirty="0">
                <a:solidFill>
                  <a:srgbClr val="252525"/>
                </a:solidFill>
                <a:latin typeface="Garamond" panose="02020404030301010803" pitchFamily="18" charset="0"/>
              </a:rPr>
              <a:t> </a:t>
            </a:r>
            <a:r>
              <a:rPr lang="en-US" sz="1500" b="1" dirty="0" err="1">
                <a:solidFill>
                  <a:srgbClr val="252525"/>
                </a:solidFill>
                <a:latin typeface="Garamond" panose="02020404030301010803" pitchFamily="18" charset="0"/>
              </a:rPr>
              <a:t>δοσοληψιών</a:t>
            </a:r>
            <a:r>
              <a:rPr lang="en-US" sz="1500" b="1" dirty="0">
                <a:solidFill>
                  <a:srgbClr val="252525"/>
                </a:solidFill>
                <a:latin typeface="Garamond" panose="02020404030301010803" pitchFamily="18" charset="0"/>
              </a:rPr>
              <a:t>: </a:t>
            </a:r>
            <a:r>
              <a:rPr lang="en-US" sz="1500" b="1" dirty="0" err="1">
                <a:solidFill>
                  <a:srgbClr val="252525"/>
                </a:solidFill>
                <a:latin typeface="Garamond" panose="02020404030301010803" pitchFamily="18" charset="0"/>
              </a:rPr>
              <a:t>δεν</a:t>
            </a:r>
            <a:r>
              <a:rPr lang="en-US" sz="1500" b="1" dirty="0">
                <a:solidFill>
                  <a:srgbClr val="252525"/>
                </a:solidFill>
                <a:latin typeface="Garamond" panose="02020404030301010803" pitchFamily="18" charset="0"/>
              </a:rPr>
              <a:t> </a:t>
            </a:r>
            <a:r>
              <a:rPr lang="en-US" sz="1500" b="1" dirty="0" err="1">
                <a:solidFill>
                  <a:srgbClr val="252525"/>
                </a:solidFill>
                <a:latin typeface="Garamond" panose="02020404030301010803" pitchFamily="18" charset="0"/>
              </a:rPr>
              <a:t>δουλεύουν</a:t>
            </a:r>
            <a:r>
              <a:rPr lang="en-US" sz="1500" b="1" dirty="0">
                <a:solidFill>
                  <a:srgbClr val="252525"/>
                </a:solidFill>
                <a:latin typeface="Garamond" panose="02020404030301010803" pitchFamily="18" charset="0"/>
              </a:rPr>
              <a:t> κα</a:t>
            </a:r>
            <a:r>
              <a:rPr lang="en-US" sz="1500" b="1" dirty="0" err="1">
                <a:solidFill>
                  <a:srgbClr val="252525"/>
                </a:solidFill>
                <a:latin typeface="Garamond" panose="02020404030301010803" pitchFamily="18" charset="0"/>
              </a:rPr>
              <a:t>λά</a:t>
            </a:r>
            <a:r>
              <a:rPr lang="en-US" sz="1500" b="1" dirty="0">
                <a:solidFill>
                  <a:srgbClr val="252525"/>
                </a:solidFill>
                <a:latin typeface="Garamond" panose="02020404030301010803" pitchFamily="18" charset="0"/>
              </a:rPr>
              <a:t> </a:t>
            </a:r>
            <a:r>
              <a:rPr lang="en-US" sz="1500" b="1" dirty="0" err="1">
                <a:solidFill>
                  <a:srgbClr val="252525"/>
                </a:solidFill>
                <a:latin typeface="Garamond" panose="02020404030301010803" pitchFamily="18" charset="0"/>
              </a:rPr>
              <a:t>γι</a:t>
            </a:r>
            <a:r>
              <a:rPr lang="en-US" sz="1500" b="1" dirty="0">
                <a:solidFill>
                  <a:srgbClr val="252525"/>
                </a:solidFill>
                <a:latin typeface="Garamond" panose="02020404030301010803" pitchFamily="18" charset="0"/>
              </a:rPr>
              <a:t>α βάσεις δεδομένων που δεν χωρούν στην κύρια μνήμη και πρέπει να γίνονται προσβάσεις στον δίσκο </a:t>
            </a:r>
          </a:p>
          <a:p>
            <a:pPr lvl="0" rtl="0">
              <a:spcBef>
                <a:spcPts val="0"/>
              </a:spcBef>
              <a:buNone/>
            </a:pPr>
            <a:endParaRPr sz="1500" dirty="0">
              <a:solidFill>
                <a:srgbClr val="252525"/>
              </a:solidFill>
              <a:latin typeface="Garamond" panose="02020404030301010803" pitchFamily="18" charset="0"/>
            </a:endParaRPr>
          </a:p>
          <a:p>
            <a:pPr marL="285750" lvl="0" indent="-285750" rtl="0">
              <a:spcBef>
                <a:spcPts val="0"/>
              </a:spcBef>
              <a:buClr>
                <a:srgbClr val="330066"/>
              </a:buClr>
              <a:buSzPct val="110203"/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rgbClr val="252525"/>
                </a:solidFill>
                <a:latin typeface="Garamond" panose="02020404030301010803" pitchFamily="18" charset="0"/>
              </a:rPr>
              <a:t> </a:t>
            </a:r>
            <a:r>
              <a:rPr lang="en-US" sz="1500" b="1" dirty="0">
                <a:solidFill>
                  <a:srgbClr val="252525"/>
                </a:solidFill>
                <a:latin typeface="Garamond" panose="02020404030301010803" pitchFamily="18" charset="0"/>
              </a:rPr>
              <a:t>Παρα</a:t>
            </a:r>
            <a:r>
              <a:rPr lang="en-US" sz="1500" b="1" dirty="0" err="1">
                <a:solidFill>
                  <a:srgbClr val="252525"/>
                </a:solidFill>
                <a:latin typeface="Garamond" panose="02020404030301010803" pitchFamily="18" charset="0"/>
              </a:rPr>
              <a:t>δοσι</a:t>
            </a:r>
            <a:r>
              <a:rPr lang="en-US" sz="1500" b="1" dirty="0">
                <a:solidFill>
                  <a:srgbClr val="252525"/>
                </a:solidFill>
                <a:latin typeface="Garamond" panose="02020404030301010803" pitchFamily="18" charset="0"/>
              </a:rPr>
              <a:t>ακές βάσεις δεδομένων: </a:t>
            </a:r>
          </a:p>
          <a:p>
            <a:pPr marL="914400" lvl="1" indent="-228600">
              <a:buSzPct val="110203"/>
            </a:pPr>
            <a:r>
              <a:rPr lang="en-US" sz="1500" dirty="0">
                <a:latin typeface="Garamond" panose="02020404030301010803" pitchFamily="18" charset="0"/>
                <a:sym typeface="Trebuchet MS"/>
              </a:rPr>
              <a:t>● </a:t>
            </a:r>
            <a:r>
              <a:rPr lang="en-US" sz="1500" dirty="0" err="1" smtClean="0">
                <a:solidFill>
                  <a:srgbClr val="252525"/>
                </a:solidFill>
                <a:latin typeface="Garamond" panose="02020404030301010803" pitchFamily="18" charset="0"/>
              </a:rPr>
              <a:t>Σειρά</a:t>
            </a:r>
            <a:r>
              <a:rPr lang="en-US" sz="1500" dirty="0" smtClean="0">
                <a:solidFill>
                  <a:srgbClr val="252525"/>
                </a:solidFill>
                <a:latin typeface="Garamond" panose="02020404030301010803" pitchFamily="18" charset="0"/>
              </a:rPr>
              <a:t> </a:t>
            </a:r>
            <a:r>
              <a:rPr lang="en-US" sz="1500" dirty="0" err="1">
                <a:solidFill>
                  <a:srgbClr val="252525"/>
                </a:solidFill>
                <a:latin typeface="Garamond" panose="02020404030301010803" pitchFamily="18" charset="0"/>
              </a:rPr>
              <a:t>εκτέλεσης</a:t>
            </a:r>
            <a:r>
              <a:rPr lang="en-US" sz="1500" dirty="0">
                <a:solidFill>
                  <a:srgbClr val="252525"/>
                </a:solidFill>
                <a:latin typeface="Garamond" panose="02020404030301010803" pitchFamily="18" charset="0"/>
              </a:rPr>
              <a:t> </a:t>
            </a:r>
            <a:r>
              <a:rPr lang="en-US" sz="1500" dirty="0" err="1">
                <a:solidFill>
                  <a:srgbClr val="252525"/>
                </a:solidFill>
                <a:latin typeface="Garamond" panose="02020404030301010803" pitchFamily="18" charset="0"/>
              </a:rPr>
              <a:t>των</a:t>
            </a:r>
            <a:r>
              <a:rPr lang="en-US" sz="1500" dirty="0">
                <a:solidFill>
                  <a:srgbClr val="252525"/>
                </a:solidFill>
                <a:latin typeface="Garamond" panose="02020404030301010803" pitchFamily="18" charset="0"/>
              </a:rPr>
              <a:t> </a:t>
            </a:r>
            <a:r>
              <a:rPr lang="en-US" sz="1500" dirty="0" err="1">
                <a:solidFill>
                  <a:srgbClr val="252525"/>
                </a:solidFill>
                <a:latin typeface="Garamond" panose="02020404030301010803" pitchFamily="18" charset="0"/>
              </a:rPr>
              <a:t>δοσοληψιών</a:t>
            </a:r>
            <a:r>
              <a:rPr lang="en-US" sz="1500" dirty="0">
                <a:solidFill>
                  <a:srgbClr val="252525"/>
                </a:solidFill>
                <a:latin typeface="Garamond" panose="02020404030301010803" pitchFamily="18" charset="0"/>
              </a:rPr>
              <a:t>: </a:t>
            </a:r>
            <a:r>
              <a:rPr lang="en-US" sz="1500" dirty="0" err="1">
                <a:solidFill>
                  <a:srgbClr val="252525"/>
                </a:solidFill>
                <a:latin typeface="Garamond" panose="02020404030301010803" pitchFamily="18" charset="0"/>
              </a:rPr>
              <a:t>ισοδύν</a:t>
            </a:r>
            <a:r>
              <a:rPr lang="en-US" sz="1500" dirty="0">
                <a:solidFill>
                  <a:srgbClr val="252525"/>
                </a:solidFill>
                <a:latin typeface="Garamond" panose="02020404030301010803" pitchFamily="18" charset="0"/>
              </a:rPr>
              <a:t>αμη συγκρούσεων με οποιοδήποτε σειριακό χρονοπρόγραμμα </a:t>
            </a:r>
          </a:p>
          <a:p>
            <a:pPr marL="914400" lvl="1" indent="-228600">
              <a:buSzPct val="110203"/>
            </a:pPr>
            <a:r>
              <a:rPr lang="en-US" sz="1500" dirty="0">
                <a:latin typeface="Garamond" panose="02020404030301010803" pitchFamily="18" charset="0"/>
                <a:sym typeface="Trebuchet MS"/>
              </a:rPr>
              <a:t>● </a:t>
            </a:r>
            <a:r>
              <a:rPr lang="en-US" sz="1500" dirty="0" smtClean="0">
                <a:solidFill>
                  <a:srgbClr val="252525"/>
                </a:solidFill>
                <a:latin typeface="Garamond" panose="02020404030301010803" pitchFamily="18" charset="0"/>
              </a:rPr>
              <a:t>Κα</a:t>
            </a:r>
            <a:r>
              <a:rPr lang="en-US" sz="1500" dirty="0" err="1" smtClean="0">
                <a:solidFill>
                  <a:srgbClr val="252525"/>
                </a:solidFill>
                <a:latin typeface="Garamond" panose="02020404030301010803" pitchFamily="18" charset="0"/>
              </a:rPr>
              <a:t>τά</a:t>
            </a:r>
            <a:r>
              <a:rPr lang="en-US" sz="1500" dirty="0" smtClean="0">
                <a:solidFill>
                  <a:srgbClr val="252525"/>
                </a:solidFill>
                <a:latin typeface="Garamond" panose="02020404030301010803" pitchFamily="18" charset="0"/>
              </a:rPr>
              <a:t> </a:t>
            </a:r>
            <a:r>
              <a:rPr lang="en-US" sz="1500" dirty="0" err="1">
                <a:solidFill>
                  <a:srgbClr val="252525"/>
                </a:solidFill>
                <a:latin typeface="Garamond" panose="02020404030301010803" pitchFamily="18" charset="0"/>
              </a:rPr>
              <a:t>την</a:t>
            </a:r>
            <a:r>
              <a:rPr lang="en-US" sz="1500" dirty="0">
                <a:solidFill>
                  <a:srgbClr val="252525"/>
                </a:solidFill>
                <a:latin typeface="Garamond" panose="02020404030301010803" pitchFamily="18" charset="0"/>
              </a:rPr>
              <a:t> </a:t>
            </a:r>
            <a:r>
              <a:rPr lang="en-US" sz="1500" dirty="0" err="1">
                <a:solidFill>
                  <a:srgbClr val="252525"/>
                </a:solidFill>
                <a:latin typeface="Garamond" panose="02020404030301010803" pitchFamily="18" charset="0"/>
              </a:rPr>
              <a:t>εκτέλεση</a:t>
            </a:r>
            <a:r>
              <a:rPr lang="en-US" sz="1500" dirty="0">
                <a:solidFill>
                  <a:srgbClr val="252525"/>
                </a:solidFill>
                <a:latin typeface="Garamond" panose="02020404030301010803" pitchFamily="18" charset="0"/>
              </a:rPr>
              <a:t> </a:t>
            </a:r>
            <a:r>
              <a:rPr lang="en-US" sz="1500" dirty="0" err="1">
                <a:solidFill>
                  <a:srgbClr val="252525"/>
                </a:solidFill>
                <a:latin typeface="Garamond" panose="02020404030301010803" pitchFamily="18" charset="0"/>
              </a:rPr>
              <a:t>των</a:t>
            </a:r>
            <a:r>
              <a:rPr lang="en-US" sz="1500" dirty="0">
                <a:solidFill>
                  <a:srgbClr val="252525"/>
                </a:solidFill>
                <a:latin typeface="Garamond" panose="02020404030301010803" pitchFamily="18" charset="0"/>
              </a:rPr>
              <a:t> </a:t>
            </a:r>
            <a:r>
              <a:rPr lang="en-US" sz="1500" dirty="0" err="1">
                <a:solidFill>
                  <a:srgbClr val="252525"/>
                </a:solidFill>
                <a:latin typeface="Garamond" panose="02020404030301010803" pitchFamily="18" charset="0"/>
              </a:rPr>
              <a:t>δοσοληψιών</a:t>
            </a:r>
            <a:r>
              <a:rPr lang="en-US" sz="1500" dirty="0">
                <a:solidFill>
                  <a:srgbClr val="252525"/>
                </a:solidFill>
                <a:latin typeface="Garamond" panose="02020404030301010803" pitchFamily="18" charset="0"/>
              </a:rPr>
              <a:t> μπ</a:t>
            </a:r>
            <a:r>
              <a:rPr lang="en-US" sz="1500" dirty="0" err="1">
                <a:solidFill>
                  <a:srgbClr val="252525"/>
                </a:solidFill>
                <a:latin typeface="Garamond" panose="02020404030301010803" pitchFamily="18" charset="0"/>
              </a:rPr>
              <a:t>ορεί</a:t>
            </a:r>
            <a:r>
              <a:rPr lang="en-US" sz="1500" dirty="0">
                <a:solidFill>
                  <a:srgbClr val="252525"/>
                </a:solidFill>
                <a:latin typeface="Garamond" panose="02020404030301010803" pitchFamily="18" charset="0"/>
              </a:rPr>
              <a:t> να α</a:t>
            </a:r>
            <a:r>
              <a:rPr lang="en-US" sz="1500" dirty="0" err="1">
                <a:solidFill>
                  <a:srgbClr val="252525"/>
                </a:solidFill>
                <a:latin typeface="Garamond" panose="02020404030301010803" pitchFamily="18" charset="0"/>
              </a:rPr>
              <a:t>λλάξει</a:t>
            </a:r>
            <a:r>
              <a:rPr lang="en-US" sz="1500" dirty="0">
                <a:solidFill>
                  <a:srgbClr val="252525"/>
                </a:solidFill>
                <a:latin typeface="Garamond" panose="02020404030301010803" pitchFamily="18" charset="0"/>
              </a:rPr>
              <a:t> </a:t>
            </a:r>
            <a:r>
              <a:rPr lang="en-US" sz="1500" dirty="0" err="1">
                <a:solidFill>
                  <a:srgbClr val="252525"/>
                </a:solidFill>
                <a:latin typeface="Garamond" panose="02020404030301010803" pitchFamily="18" charset="0"/>
              </a:rPr>
              <a:t>το</a:t>
            </a:r>
            <a:r>
              <a:rPr lang="en-US" sz="1500" dirty="0">
                <a:solidFill>
                  <a:srgbClr val="252525"/>
                </a:solidFill>
                <a:latin typeface="Garamond" panose="02020404030301010803" pitchFamily="18" charset="0"/>
              </a:rPr>
              <a:t> </a:t>
            </a:r>
            <a:r>
              <a:rPr lang="en-US" sz="1500" dirty="0" err="1">
                <a:solidFill>
                  <a:srgbClr val="252525"/>
                </a:solidFill>
                <a:latin typeface="Garamond" panose="02020404030301010803" pitchFamily="18" charset="0"/>
              </a:rPr>
              <a:t>χρονο</a:t>
            </a:r>
            <a:r>
              <a:rPr lang="en-US" sz="1500" dirty="0">
                <a:solidFill>
                  <a:srgbClr val="252525"/>
                </a:solidFill>
                <a:latin typeface="Garamond" panose="02020404030301010803" pitchFamily="18" charset="0"/>
              </a:rPr>
              <a:t>πρόγραμμα και να γίνει ισοδύναμο με ένα άλλο σειριακό </a:t>
            </a:r>
            <a:r>
              <a:rPr lang="en-US" sz="1500" dirty="0" smtClean="0">
                <a:solidFill>
                  <a:srgbClr val="252525"/>
                </a:solidFill>
                <a:latin typeface="Garamond" panose="02020404030301010803" pitchFamily="18" charset="0"/>
              </a:rPr>
              <a:t>χρονοπρόγραμμα</a:t>
            </a:r>
            <a:endParaRPr lang="el-GR" sz="1500" dirty="0" smtClean="0">
              <a:solidFill>
                <a:srgbClr val="252525"/>
              </a:solidFill>
              <a:latin typeface="Garamond" panose="02020404030301010803" pitchFamily="18" charset="0"/>
            </a:endParaRPr>
          </a:p>
          <a:p>
            <a:pPr marL="914400" lvl="1" indent="-228600">
              <a:buSzPct val="110203"/>
            </a:pPr>
            <a:r>
              <a:rPr lang="en-US" sz="1500" dirty="0" smtClean="0">
                <a:solidFill>
                  <a:srgbClr val="252525"/>
                </a:solidFill>
                <a:latin typeface="Garamond" panose="02020404030301010803" pitchFamily="18" charset="0"/>
              </a:rPr>
              <a:t> </a:t>
            </a:r>
            <a:endParaRPr lang="en-US" sz="1500" dirty="0">
              <a:solidFill>
                <a:srgbClr val="252525"/>
              </a:solidFill>
              <a:latin typeface="Garamond" panose="02020404030301010803" pitchFamily="18" charset="0"/>
            </a:endParaRPr>
          </a:p>
          <a:p>
            <a:pPr marL="285750" lvl="0" indent="-285750" rtl="0">
              <a:spcBef>
                <a:spcPts val="0"/>
              </a:spcBef>
              <a:buClr>
                <a:srgbClr val="330066"/>
              </a:buClr>
              <a:buSzPct val="110203"/>
              <a:buFont typeface="Wingdings" panose="05000000000000000000" pitchFamily="2" charset="2"/>
              <a:buChar char="Ø"/>
            </a:pPr>
            <a:r>
              <a:rPr lang="en-US" sz="1500" dirty="0" smtClean="0">
                <a:solidFill>
                  <a:srgbClr val="252525"/>
                </a:solidFill>
                <a:latin typeface="Garamond" panose="02020404030301010803" pitchFamily="18" charset="0"/>
              </a:rPr>
              <a:t> </a:t>
            </a:r>
            <a:r>
              <a:rPr lang="en-US" sz="1500" dirty="0" err="1" smtClean="0">
                <a:solidFill>
                  <a:srgbClr val="252525"/>
                </a:solidFill>
                <a:latin typeface="Garamond" panose="02020404030301010803" pitchFamily="18" charset="0"/>
              </a:rPr>
              <a:t>Άρ</a:t>
            </a:r>
            <a:r>
              <a:rPr lang="en-US" sz="1500" dirty="0" smtClean="0">
                <a:solidFill>
                  <a:srgbClr val="252525"/>
                </a:solidFill>
                <a:latin typeface="Garamond" panose="02020404030301010803" pitchFamily="18" charset="0"/>
              </a:rPr>
              <a:t>α </a:t>
            </a:r>
            <a:r>
              <a:rPr lang="en-US" sz="1500" dirty="0">
                <a:solidFill>
                  <a:srgbClr val="252525"/>
                </a:solidFill>
                <a:latin typeface="Garamond" panose="02020404030301010803" pitchFamily="18" charset="0"/>
              </a:rPr>
              <a:t>δε θα γίνει block η εκτέλεση όλου του χρονοπρογράμματος για να διαβαστούν κάποια δεδομένα </a:t>
            </a:r>
            <a:r>
              <a:rPr lang="en-US" sz="1500" dirty="0" smtClean="0">
                <a:solidFill>
                  <a:srgbClr val="252525"/>
                </a:solidFill>
                <a:latin typeface="Garamond" panose="02020404030301010803" pitchFamily="18" charset="0"/>
              </a:rPr>
              <a:t>  από </a:t>
            </a:r>
            <a:r>
              <a:rPr lang="en-US" sz="1500" dirty="0">
                <a:solidFill>
                  <a:srgbClr val="252525"/>
                </a:solidFill>
                <a:latin typeface="Garamond" panose="02020404030301010803" pitchFamily="18" charset="0"/>
              </a:rPr>
              <a:t>το δίσκο</a:t>
            </a:r>
          </a:p>
          <a:p>
            <a:pPr lvl="0" rtl="0">
              <a:spcBef>
                <a:spcPts val="0"/>
              </a:spcBef>
              <a:buNone/>
            </a:pPr>
            <a:endParaRPr sz="1500" dirty="0">
              <a:solidFill>
                <a:srgbClr val="252525"/>
              </a:solidFill>
              <a:latin typeface="Garamond" panose="02020404030301010803" pitchFamily="18" charset="0"/>
            </a:endParaRPr>
          </a:p>
          <a:p>
            <a:pPr marL="285750" lvl="0" indent="-285750" rtl="0">
              <a:spcBef>
                <a:spcPts val="0"/>
              </a:spcBef>
              <a:buClr>
                <a:srgbClr val="330066"/>
              </a:buClr>
              <a:buSzPct val="110203"/>
              <a:buFont typeface="Wingdings" panose="05000000000000000000" pitchFamily="2" charset="2"/>
              <a:buChar char="Ø"/>
            </a:pPr>
            <a:r>
              <a:rPr lang="en-US" sz="1500" dirty="0" err="1">
                <a:solidFill>
                  <a:srgbClr val="252525"/>
                </a:solidFill>
                <a:latin typeface="Garamond" panose="02020404030301010803" pitchFamily="18" charset="0"/>
              </a:rPr>
              <a:t>Nτετερμινιστικές</a:t>
            </a:r>
            <a:r>
              <a:rPr lang="en-US" sz="1500" dirty="0">
                <a:solidFill>
                  <a:srgbClr val="252525"/>
                </a:solidFill>
                <a:latin typeface="Garamond" panose="02020404030301010803" pitchFamily="18" charset="0"/>
              </a:rPr>
              <a:t> β</a:t>
            </a:r>
            <a:r>
              <a:rPr lang="en-US" sz="1500" dirty="0" err="1">
                <a:solidFill>
                  <a:srgbClr val="252525"/>
                </a:solidFill>
                <a:latin typeface="Garamond" panose="02020404030301010803" pitchFamily="18" charset="0"/>
              </a:rPr>
              <a:t>άσεις</a:t>
            </a:r>
            <a:r>
              <a:rPr lang="en-US" sz="1500" dirty="0">
                <a:solidFill>
                  <a:srgbClr val="252525"/>
                </a:solidFill>
                <a:latin typeface="Garamond" panose="02020404030301010803" pitchFamily="18" charset="0"/>
              </a:rPr>
              <a:t> </a:t>
            </a:r>
            <a:r>
              <a:rPr lang="en-US" sz="1500" dirty="0" err="1">
                <a:solidFill>
                  <a:srgbClr val="252525"/>
                </a:solidFill>
                <a:latin typeface="Garamond" panose="02020404030301010803" pitchFamily="18" charset="0"/>
              </a:rPr>
              <a:t>δεδομένων</a:t>
            </a:r>
            <a:r>
              <a:rPr lang="en-US" sz="1500" dirty="0">
                <a:solidFill>
                  <a:srgbClr val="252525"/>
                </a:solidFill>
                <a:latin typeface="Garamond" panose="02020404030301010803" pitchFamily="18" charset="0"/>
              </a:rPr>
              <a:t>:</a:t>
            </a:r>
          </a:p>
          <a:p>
            <a:pPr marL="285750" lvl="0" indent="-285750" rtl="0">
              <a:spcBef>
                <a:spcPts val="0"/>
              </a:spcBef>
              <a:buClr>
                <a:srgbClr val="330066"/>
              </a:buClr>
              <a:buSzPct val="110203"/>
              <a:buFont typeface="Wingdings" panose="05000000000000000000" pitchFamily="2" charset="2"/>
              <a:buChar char="Ø"/>
            </a:pPr>
            <a:r>
              <a:rPr lang="en-US" sz="1500" dirty="0" err="1" smtClean="0">
                <a:solidFill>
                  <a:srgbClr val="252525"/>
                </a:solidFill>
                <a:latin typeface="Garamond" panose="02020404030301010803" pitchFamily="18" charset="0"/>
              </a:rPr>
              <a:t>Tο</a:t>
            </a:r>
            <a:r>
              <a:rPr lang="en-US" sz="1500" dirty="0" smtClean="0">
                <a:solidFill>
                  <a:srgbClr val="252525"/>
                </a:solidFill>
                <a:latin typeface="Garamond" panose="02020404030301010803" pitchFamily="18" charset="0"/>
              </a:rPr>
              <a:t> </a:t>
            </a:r>
            <a:r>
              <a:rPr lang="en-US" sz="1500" dirty="0" err="1">
                <a:solidFill>
                  <a:srgbClr val="252525"/>
                </a:solidFill>
                <a:latin typeface="Garamond" panose="02020404030301010803" pitchFamily="18" charset="0"/>
              </a:rPr>
              <a:t>σειρι</a:t>
            </a:r>
            <a:r>
              <a:rPr lang="en-US" sz="1500" dirty="0">
                <a:solidFill>
                  <a:srgbClr val="252525"/>
                </a:solidFill>
                <a:latin typeface="Garamond" panose="02020404030301010803" pitchFamily="18" charset="0"/>
              </a:rPr>
              <a:t>ακό χρονοπρόγραμμα είναι προκαθορισμένο εξαρχής από τον sequencer και δεν μπορεί να αλλάξει </a:t>
            </a:r>
          </a:p>
          <a:p>
            <a:pPr marL="285750" lvl="0" indent="-285750" rtl="0">
              <a:spcBef>
                <a:spcPts val="0"/>
              </a:spcBef>
              <a:buClr>
                <a:srgbClr val="330066"/>
              </a:buClr>
              <a:buSzPct val="110203"/>
              <a:buFont typeface="Wingdings" panose="05000000000000000000" pitchFamily="2" charset="2"/>
              <a:buChar char="Ø"/>
            </a:pPr>
            <a:r>
              <a:rPr lang="el-GR" sz="1500" dirty="0">
                <a:solidFill>
                  <a:srgbClr val="252525"/>
                </a:solidFill>
                <a:latin typeface="Garamond" panose="02020404030301010803" pitchFamily="18" charset="0"/>
              </a:rPr>
              <a:t>Β</a:t>
            </a:r>
            <a:r>
              <a:rPr lang="en-US" sz="1500" dirty="0" smtClean="0">
                <a:solidFill>
                  <a:srgbClr val="252525"/>
                </a:solidFill>
                <a:latin typeface="Garamond" panose="02020404030301010803" pitchFamily="18" charset="0"/>
              </a:rPr>
              <a:t>lock </a:t>
            </a:r>
            <a:r>
              <a:rPr lang="en-US" sz="1500" dirty="0">
                <a:solidFill>
                  <a:srgbClr val="252525"/>
                </a:solidFill>
                <a:latin typeface="Garamond" panose="02020404030301010803" pitchFamily="18" charset="0"/>
              </a:rPr>
              <a:t>η εκτέλεση όλου του χρονοπρογράμματος για να διαβαστούν κάποια δεδομένα από το δίσκο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50" dirty="0">
              <a:solidFill>
                <a:srgbClr val="252525"/>
              </a:solidFill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50" dirty="0">
              <a:solidFill>
                <a:srgbClr val="252525"/>
              </a:solidFill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50" dirty="0">
              <a:solidFill>
                <a:srgbClr val="252525"/>
              </a:solidFill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50" dirty="0">
              <a:solidFill>
                <a:srgbClr val="252525"/>
              </a:solidFill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50" dirty="0">
              <a:solidFill>
                <a:srgbClr val="252525"/>
              </a:solidFill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50" dirty="0">
              <a:solidFill>
                <a:srgbClr val="252525"/>
              </a:solidFill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20</a:t>
            </a:fld>
            <a:endParaRPr lang="en-US" sz="1200" b="1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219"/>
          <p:cNvSpPr txBox="1"/>
          <p:nvPr/>
        </p:nvSpPr>
        <p:spPr>
          <a:xfrm>
            <a:off x="3143892" y="6182655"/>
            <a:ext cx="28949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Calvin: Fast Distributed Transactions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Partitioned Database Systems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/>
        </p:nvSpPr>
        <p:spPr>
          <a:xfrm>
            <a:off x="3455850" y="291600"/>
            <a:ext cx="2686199" cy="71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Lobster Two"/>
              <a:ea typeface="Lobster Two"/>
              <a:cs typeface="Lobster Two"/>
              <a:sym typeface="Lobster Two"/>
              <a:rtl val="0"/>
            </a:endParaRPr>
          </a:p>
        </p:txBody>
      </p:sp>
      <p:sp>
        <p:nvSpPr>
          <p:cNvPr id="314" name="Shape 314"/>
          <p:cNvSpPr txBox="1"/>
          <p:nvPr/>
        </p:nvSpPr>
        <p:spPr>
          <a:xfrm>
            <a:off x="716250" y="1974775"/>
            <a:ext cx="4333199" cy="102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15" name="Shape 315"/>
          <p:cNvSpPr txBox="1"/>
          <p:nvPr/>
        </p:nvSpPr>
        <p:spPr>
          <a:xfrm>
            <a:off x="716249" y="122400"/>
            <a:ext cx="7994100" cy="70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500" b="0" i="0" u="none" strike="noStrike" cap="none" baseline="0">
              <a:solidFill>
                <a:srgbClr val="689C9B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500" b="0" i="0" u="none" strike="noStrike" cap="none" baseline="0">
                <a:solidFill>
                  <a:srgbClr val="689C9B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Calvin με disk-based αποθηκευση (</a:t>
            </a:r>
            <a:r>
              <a:rPr lang="en-US" sz="3500">
                <a:solidFill>
                  <a:srgbClr val="689C9B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2</a:t>
            </a:r>
            <a:r>
              <a:rPr lang="en-US" sz="3500" b="0" i="0" u="none" strike="noStrike" cap="none" baseline="0">
                <a:solidFill>
                  <a:srgbClr val="689C9B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)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457000" y="831600"/>
            <a:ext cx="8229299" cy="527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252525"/>
              </a:solidFill>
              <a:latin typeface="Garamond" panose="02020404030301010803" pitchFamily="18" charset="0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ct val="110203"/>
            </a:pPr>
            <a:r>
              <a:rPr lang="el-GR" sz="2800" b="1" u="sng" dirty="0" smtClean="0">
                <a:solidFill>
                  <a:srgbClr val="FF0000"/>
                </a:solidFill>
                <a:latin typeface="Garamond" panose="02020404030301010803" pitchFamily="18" charset="0"/>
                <a:rtl val="0"/>
              </a:rPr>
              <a:t>Λύση</a:t>
            </a:r>
            <a:r>
              <a:rPr lang="en-US" sz="2800" b="1" u="sng" dirty="0" smtClean="0">
                <a:solidFill>
                  <a:srgbClr val="FF0000"/>
                </a:solidFill>
                <a:latin typeface="Garamond" panose="02020404030301010803" pitchFamily="18" charset="0"/>
                <a:rtl val="0"/>
              </a:rPr>
              <a:t>: </a:t>
            </a:r>
            <a:endParaRPr lang="en-US" sz="2800" b="1" u="sng" dirty="0">
              <a:solidFill>
                <a:srgbClr val="FF0000"/>
              </a:solidFill>
              <a:latin typeface="Garamond" panose="02020404030301010803" pitchFamily="18" charset="0"/>
              <a:rtl val="0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252525"/>
              </a:solidFill>
              <a:latin typeface="Garamond" panose="02020404030301010803" pitchFamily="18" charset="0"/>
              <a:rtl val="0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ct val="110203"/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rgbClr val="252525"/>
                </a:solidFill>
                <a:latin typeface="Garamond" panose="02020404030301010803" pitchFamily="18" charset="0"/>
                <a:rtl val="0"/>
              </a:rPr>
              <a:t>Στέλνοντ</a:t>
            </a:r>
            <a:r>
              <a:rPr lang="en-US" sz="1800" dirty="0">
                <a:solidFill>
                  <a:srgbClr val="252525"/>
                </a:solidFill>
                <a:latin typeface="Garamond" panose="02020404030301010803" pitchFamily="18" charset="0"/>
                <a:rtl val="0"/>
              </a:rPr>
              <a:t>αι αρχικά αιτήματα στα αποθηκευτικά μέσα που έχουν τα δεδομένα για να γίνουν prefetch </a:t>
            </a:r>
            <a:endParaRPr lang="en-US" sz="1800" dirty="0" smtClean="0">
              <a:solidFill>
                <a:srgbClr val="252525"/>
              </a:solidFill>
              <a:latin typeface="Garamond" panose="02020404030301010803" pitchFamily="18" charset="0"/>
              <a:rtl val="0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ct val="110203"/>
            </a:pPr>
            <a:endParaRPr lang="en-US" sz="1800" dirty="0">
              <a:solidFill>
                <a:srgbClr val="252525"/>
              </a:solidFill>
              <a:latin typeface="Garamond" panose="02020404030301010803" pitchFamily="18" charset="0"/>
              <a:rtl val="0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ct val="110203"/>
              <a:buFont typeface="Wingdings" panose="05000000000000000000" pitchFamily="2" charset="2"/>
              <a:buChar char="Ø"/>
            </a:pPr>
            <a:r>
              <a:rPr lang="en-US" sz="1800" dirty="0" err="1" smtClean="0">
                <a:solidFill>
                  <a:srgbClr val="252525"/>
                </a:solidFill>
                <a:latin typeface="Garamond" panose="02020404030301010803" pitchFamily="18" charset="0"/>
                <a:rtl val="0"/>
              </a:rPr>
              <a:t>Προστίθετ</a:t>
            </a:r>
            <a:r>
              <a:rPr lang="en-US" sz="1800" dirty="0" smtClean="0">
                <a:solidFill>
                  <a:srgbClr val="252525"/>
                </a:solidFill>
                <a:latin typeface="Garamond" panose="02020404030301010803" pitchFamily="18" charset="0"/>
                <a:rtl val="0"/>
              </a:rPr>
              <a:t>αι </a:t>
            </a:r>
            <a:r>
              <a:rPr lang="en-US" sz="1800" dirty="0">
                <a:solidFill>
                  <a:srgbClr val="252525"/>
                </a:solidFill>
                <a:latin typeface="Garamond" panose="02020404030301010803" pitchFamily="18" charset="0"/>
                <a:rtl val="0"/>
              </a:rPr>
              <a:t>μια τεχνητή καθυστέρηση αποστολής των δοσοληψιών στον scheduler έτσι ώστε να μειώσουμε τον χρόνο που χρειάζεται να έχουμε κλειδωμένα τα </a:t>
            </a:r>
            <a:r>
              <a:rPr lang="en-US" sz="1800" dirty="0" smtClean="0">
                <a:solidFill>
                  <a:srgbClr val="252525"/>
                </a:solidFill>
                <a:latin typeface="Garamond" panose="02020404030301010803" pitchFamily="18" charset="0"/>
                <a:rtl val="0"/>
              </a:rPr>
              <a:t>δεδομένα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ct val="110203"/>
            </a:pPr>
            <a:endParaRPr lang="en-US" sz="1800" dirty="0">
              <a:solidFill>
                <a:srgbClr val="252525"/>
              </a:solidFill>
              <a:latin typeface="Garamond" panose="02020404030301010803" pitchFamily="18" charset="0"/>
              <a:rtl val="0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52525"/>
                </a:solidFill>
                <a:latin typeface="Garamond" panose="02020404030301010803" pitchFamily="18" charset="0"/>
                <a:rtl val="0"/>
              </a:rPr>
              <a:t> </a:t>
            </a:r>
            <a:r>
              <a:rPr lang="en-US" sz="1800" dirty="0" err="1" smtClean="0">
                <a:solidFill>
                  <a:srgbClr val="252525"/>
                </a:solidFill>
                <a:latin typeface="Garamond" panose="02020404030301010803" pitchFamily="18" charset="0"/>
                <a:rtl val="0"/>
              </a:rPr>
              <a:t>Ότ</a:t>
            </a:r>
            <a:r>
              <a:rPr lang="en-US" sz="1800" dirty="0" smtClean="0">
                <a:solidFill>
                  <a:srgbClr val="252525"/>
                </a:solidFill>
                <a:latin typeface="Garamond" panose="02020404030301010803" pitchFamily="18" charset="0"/>
                <a:rtl val="0"/>
              </a:rPr>
              <a:t>αν </a:t>
            </a:r>
            <a:r>
              <a:rPr lang="en-US" sz="1800" dirty="0">
                <a:solidFill>
                  <a:srgbClr val="252525"/>
                </a:solidFill>
                <a:latin typeface="Garamond" panose="02020404030301010803" pitchFamily="18" charset="0"/>
                <a:rtl val="0"/>
              </a:rPr>
              <a:t>εκτελεστεί η δοσοληψία θα βρει όλα τα δεδομένα στην κύρια μνήμη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dirty="0">
              <a:solidFill>
                <a:srgbClr val="252525"/>
              </a:solidFill>
              <a:latin typeface="Garamond" panose="02020404030301010803" pitchFamily="18" charset="0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50" dirty="0">
              <a:solidFill>
                <a:srgbClr val="252525"/>
              </a:solidFill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50" dirty="0">
              <a:solidFill>
                <a:srgbClr val="252525"/>
              </a:solidFill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50" dirty="0">
              <a:solidFill>
                <a:srgbClr val="252525"/>
              </a:solidFill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50" dirty="0">
              <a:solidFill>
                <a:srgbClr val="252525"/>
              </a:solidFill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50" dirty="0">
              <a:solidFill>
                <a:srgbClr val="252525"/>
              </a:solidFill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317" name="Shape 3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21</a:t>
            </a:fld>
            <a:endParaRPr lang="en-US" sz="1200" b="1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" name="Shape 219"/>
          <p:cNvSpPr txBox="1"/>
          <p:nvPr/>
        </p:nvSpPr>
        <p:spPr>
          <a:xfrm>
            <a:off x="3143892" y="6182655"/>
            <a:ext cx="28949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Calvin: Fast Distributed Transactions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Partitioned Database Systems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/>
        </p:nvSpPr>
        <p:spPr>
          <a:xfrm>
            <a:off x="193964" y="122400"/>
            <a:ext cx="7806735" cy="709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 dirty="0">
                <a:solidFill>
                  <a:srgbClr val="689C9B"/>
                </a:solidFill>
                <a:latin typeface="Lobster Two"/>
                <a:ea typeface="Lobster Two"/>
                <a:cs typeface="Lobster Two"/>
                <a:sym typeface="Lobster Two"/>
                <a:rtl val="0"/>
              </a:rPr>
              <a:t>  </a:t>
            </a:r>
            <a:r>
              <a:rPr lang="en-US" sz="3500" b="0" i="0" u="none" strike="noStrike" cap="none" baseline="0" dirty="0" err="1">
                <a:solidFill>
                  <a:srgbClr val="689C9B"/>
                </a:solidFill>
                <a:latin typeface="+mj-lt"/>
                <a:ea typeface="Lobster Two"/>
                <a:cs typeface="Lobster Two"/>
                <a:sym typeface="Lobster Two"/>
                <a:rtl val="0"/>
              </a:rPr>
              <a:t>Checkpointing</a:t>
            </a:r>
            <a:endParaRPr lang="en-US" sz="3500" b="0" i="0" u="none" strike="noStrike" cap="none" baseline="0" dirty="0">
              <a:solidFill>
                <a:srgbClr val="689C9B"/>
              </a:solidFill>
              <a:latin typeface="+mj-lt"/>
              <a:ea typeface="Lobster Two"/>
              <a:cs typeface="Lobster Two"/>
              <a:sym typeface="Lobster Two"/>
              <a:rtl val="0"/>
            </a:endParaRPr>
          </a:p>
        </p:txBody>
      </p:sp>
      <p:sp>
        <p:nvSpPr>
          <p:cNvPr id="323" name="Shape 323"/>
          <p:cNvSpPr txBox="1"/>
          <p:nvPr/>
        </p:nvSpPr>
        <p:spPr>
          <a:xfrm>
            <a:off x="457000" y="831600"/>
            <a:ext cx="8229299" cy="527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ct val="109555"/>
              <a:buFont typeface="Wingdings" panose="05000000000000000000" pitchFamily="2" charset="2"/>
              <a:buChar char="Ø"/>
            </a:pPr>
            <a:r>
              <a:rPr lang="en-US" sz="2200" b="1" i="0" u="none" strike="noStrike" cap="none" baseline="0" dirty="0" err="1">
                <a:solidFill>
                  <a:srgbClr val="252525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Checkpointing</a:t>
            </a:r>
            <a:r>
              <a:rPr lang="en-US" sz="2200" b="1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 ??</a:t>
            </a:r>
          </a:p>
          <a:p>
            <a:pPr marL="914400" lvl="1" indent="-228600">
              <a:lnSpc>
                <a:spcPct val="115000"/>
              </a:lnSpc>
              <a:buClr>
                <a:srgbClr val="252525"/>
              </a:buClr>
              <a:buSzPct val="25000"/>
            </a:pPr>
            <a:r>
              <a:rPr lang="en-US" sz="1800" dirty="0">
                <a:latin typeface="+mj-lt"/>
                <a:sym typeface="Trebuchet MS"/>
              </a:rPr>
              <a:t>● </a:t>
            </a:r>
            <a:r>
              <a:rPr lang="en-US" sz="1800" b="0" i="0" u="none" strike="noStrike" cap="none" baseline="0" dirty="0" err="1" smtClean="0">
                <a:solidFill>
                  <a:schemeClr val="dk1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Σε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 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π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ερί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πτωση βλάβης επαναφέρουμε γρήγορα την βάση σε συνεπή κατάσταση</a:t>
            </a:r>
            <a:r>
              <a:rPr lang="en-US" sz="1300" b="0" i="0" u="none" strike="noStrike" cap="none" baseline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.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ct val="141666"/>
              <a:buFont typeface="Wingdings" panose="05000000000000000000" pitchFamily="2" charset="2"/>
              <a:buChar char="Ø"/>
            </a:pPr>
            <a:r>
              <a:rPr lang="en-US" sz="2200" b="1" i="0" u="none" strike="noStrike" cap="none" baseline="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 </a:t>
            </a:r>
            <a:r>
              <a:rPr lang="en-US" sz="2200" b="1" i="0" u="none" strike="noStrike" cap="none" baseline="0" dirty="0" err="1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Τρεις</a:t>
            </a:r>
            <a:r>
              <a:rPr lang="en-US" sz="2200" b="1" i="0" u="none" strike="noStrike" cap="none" baseline="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 </a:t>
            </a:r>
            <a:r>
              <a:rPr lang="en-US" sz="2200" b="1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μεθόδοι</a:t>
            </a:r>
            <a:r>
              <a:rPr lang="en-US" sz="2200" b="1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 </a:t>
            </a:r>
            <a:r>
              <a:rPr lang="en-US" sz="2200" b="1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γι</a:t>
            </a:r>
            <a:r>
              <a:rPr lang="en-US" sz="2200" b="1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α Checkpointing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+mj-lt"/>
              <a:ea typeface="Trebuchet MS"/>
              <a:cs typeface="Trebuchet MS"/>
              <a:sym typeface="Trebuchet MS"/>
              <a:rtl val="0"/>
            </a:endParaRPr>
          </a:p>
          <a:p>
            <a:pPr marL="9144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ct val="92984"/>
              <a:buFont typeface="Trebuchet MS"/>
              <a:buChar char="●"/>
            </a:pPr>
            <a:r>
              <a:rPr lang="en-US" sz="1800" b="0" i="0" u="none" strike="noStrike" cap="none" baseline="0" dirty="0">
                <a:solidFill>
                  <a:srgbClr val="252525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Naive </a:t>
            </a:r>
            <a:r>
              <a:rPr lang="en-US" sz="1800" dirty="0">
                <a:solidFill>
                  <a:srgbClr val="252525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synchronous</a:t>
            </a:r>
            <a:r>
              <a:rPr lang="en-US" sz="1800" b="0" i="0" u="none" strike="noStrike" cap="none" baseline="0" dirty="0">
                <a:solidFill>
                  <a:srgbClr val="252525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252525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checkpointing</a:t>
            </a:r>
            <a:endParaRPr lang="en-US" sz="1800" b="0" i="0" u="none" strike="noStrike" cap="none" baseline="0" dirty="0">
              <a:solidFill>
                <a:srgbClr val="252525"/>
              </a:solidFill>
              <a:latin typeface="+mj-lt"/>
              <a:ea typeface="Trebuchet MS"/>
              <a:cs typeface="Trebuchet MS"/>
              <a:sym typeface="Trebuchet MS"/>
              <a:rtl val="0"/>
            </a:endParaRPr>
          </a:p>
          <a:p>
            <a:pPr marL="9144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ct val="92984"/>
              <a:buFont typeface="Trebuchet MS"/>
              <a:buChar char="●"/>
            </a:pPr>
            <a:r>
              <a:rPr lang="en-US" sz="1800" b="0" i="0" u="none" strike="noStrike" cap="none" baseline="0" dirty="0">
                <a:solidFill>
                  <a:srgbClr val="252525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Zig-Zag α</a:t>
            </a:r>
            <a:r>
              <a:rPr lang="en-US" sz="1800" b="0" i="0" u="none" strike="noStrike" cap="none" baseline="0" dirty="0" err="1">
                <a:solidFill>
                  <a:srgbClr val="252525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λγόριθμος</a:t>
            </a:r>
            <a:endParaRPr lang="en-US" sz="1800" b="0" i="0" u="none" strike="noStrike" cap="none" baseline="0" dirty="0">
              <a:solidFill>
                <a:srgbClr val="252525"/>
              </a:solidFill>
              <a:latin typeface="+mj-lt"/>
              <a:ea typeface="Trebuchet MS"/>
              <a:cs typeface="Trebuchet MS"/>
              <a:sym typeface="Trebuchet MS"/>
              <a:rtl val="0"/>
            </a:endParaRPr>
          </a:p>
          <a:p>
            <a:pPr marL="9144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ct val="92984"/>
              <a:buFont typeface="Trebuchet MS"/>
              <a:buChar char="●"/>
            </a:pPr>
            <a:r>
              <a:rPr lang="en-US" sz="1800" b="0" i="0" u="none" strike="noStrike" cap="none" baseline="0" dirty="0" err="1">
                <a:solidFill>
                  <a:srgbClr val="252525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Ασύγχρονο</a:t>
            </a:r>
            <a:r>
              <a:rPr lang="en-US" sz="1800" b="0" i="0" u="none" strike="noStrike" cap="none" baseline="0" dirty="0">
                <a:solidFill>
                  <a:srgbClr val="252525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 snapshot mode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50" b="0" i="0" u="none" strike="noStrike" cap="none" baseline="0" dirty="0">
              <a:solidFill>
                <a:srgbClr val="252525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50" b="0" i="0" u="none" strike="noStrike" cap="none" baseline="0" dirty="0">
              <a:solidFill>
                <a:srgbClr val="252525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22</a:t>
            </a:fld>
            <a:endParaRPr lang="en-US" sz="12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5" name="Shape 219"/>
          <p:cNvSpPr txBox="1"/>
          <p:nvPr/>
        </p:nvSpPr>
        <p:spPr>
          <a:xfrm>
            <a:off x="3143892" y="6182655"/>
            <a:ext cx="28949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Calvin: Fast Distributed Transactions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Partitioned Database Systems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/>
        </p:nvSpPr>
        <p:spPr>
          <a:xfrm>
            <a:off x="595745" y="122400"/>
            <a:ext cx="7404953" cy="709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500" b="0" i="0" u="none" strike="noStrike" cap="none" baseline="0" dirty="0">
              <a:solidFill>
                <a:srgbClr val="689C9B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500" b="0" i="0" u="none" strike="noStrike" cap="none" baseline="0" dirty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   Naive</a:t>
            </a:r>
            <a:r>
              <a:rPr lang="en-US" sz="3500" dirty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 </a:t>
            </a:r>
            <a:r>
              <a:rPr lang="en-US" sz="3500" b="0" i="0" u="none" strike="noStrike" cap="none" baseline="0" dirty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synchronous </a:t>
            </a:r>
            <a:r>
              <a:rPr lang="en-US" sz="3500" dirty="0" err="1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checkpointing</a:t>
            </a:r>
            <a:endParaRPr lang="en-US" sz="3500" dirty="0">
              <a:solidFill>
                <a:srgbClr val="689C9B"/>
              </a:solidFill>
              <a:latin typeface="+mj-lt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330" name="Shape 330"/>
          <p:cNvSpPr txBox="1"/>
          <p:nvPr/>
        </p:nvSpPr>
        <p:spPr>
          <a:xfrm>
            <a:off x="457000" y="831600"/>
            <a:ext cx="8229299" cy="527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479" marR="0" lvl="0" indent="-60947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ct val="109555"/>
              <a:buFont typeface="Gloria Hallelujah"/>
              <a:buChar char="●"/>
            </a:pPr>
            <a:endParaRPr lang="en-US" sz="1450" b="1" i="0" u="none" strike="noStrike" cap="none" baseline="0" dirty="0" smtClean="0">
              <a:solidFill>
                <a:srgbClr val="252525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ct val="109555"/>
              <a:buFont typeface="Wingdings" panose="05000000000000000000" pitchFamily="2" charset="2"/>
              <a:buChar char="Ø"/>
            </a:pPr>
            <a:r>
              <a:rPr lang="en-US" sz="2200" b="1" i="0" u="none" strike="noStrike" cap="none" baseline="0" dirty="0" err="1" smtClean="0">
                <a:solidFill>
                  <a:srgbClr val="252525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Πώς</a:t>
            </a:r>
            <a:r>
              <a:rPr lang="en-US" sz="2200" b="1" i="0" u="none" strike="noStrike" cap="none" baseline="0" dirty="0" smtClean="0">
                <a:solidFill>
                  <a:srgbClr val="252525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 </a:t>
            </a:r>
            <a:r>
              <a:rPr lang="en-US" sz="2200" b="1" i="0" u="none" strike="noStrike" cap="none" baseline="0" dirty="0" err="1">
                <a:solidFill>
                  <a:srgbClr val="252525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λειτουργά</a:t>
            </a:r>
            <a:r>
              <a:rPr lang="en-US" sz="2200" b="1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 ; </a:t>
            </a:r>
          </a:p>
          <a:p>
            <a:pPr marL="596900" lvl="0">
              <a:lnSpc>
                <a:spcPct val="115000"/>
              </a:lnSpc>
              <a:buClr>
                <a:srgbClr val="252525"/>
              </a:buClr>
              <a:buSzPct val="123816"/>
            </a:pPr>
            <a:r>
              <a:rPr lang="en-US" sz="1800" dirty="0">
                <a:latin typeface="+mj-lt"/>
                <a:sym typeface="Trebuchet MS"/>
              </a:rPr>
              <a:t>● </a:t>
            </a:r>
            <a:r>
              <a:rPr lang="en-US" sz="1800" b="0" i="0" u="none" strike="noStrike" cap="none" baseline="0" dirty="0" err="1" smtClean="0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Στ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αματά 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περιοδικά ένα αντίγραφο  replica</a:t>
            </a:r>
            <a:r>
              <a:rPr lang="en-US" sz="1800" b="0" i="0" u="none" strike="noStrike" cap="none" baseline="0" dirty="0">
                <a:solidFill>
                  <a:srgbClr val="252525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		</a:t>
            </a:r>
          </a:p>
          <a:p>
            <a:pPr marL="596900" lvl="0">
              <a:lnSpc>
                <a:spcPct val="115000"/>
              </a:lnSpc>
              <a:buClr>
                <a:srgbClr val="252525"/>
              </a:buClr>
              <a:buSzPct val="81738"/>
            </a:pPr>
            <a:r>
              <a:rPr lang="en-US" sz="1800" dirty="0">
                <a:latin typeface="+mj-lt"/>
                <a:sym typeface="Trebuchet MS"/>
              </a:rPr>
              <a:t>●</a:t>
            </a:r>
            <a:r>
              <a:rPr lang="en-US" sz="1800" b="0" i="0" u="none" strike="noStrike" cap="none" baseline="0" dirty="0" smtClean="0">
                <a:solidFill>
                  <a:srgbClr val="252525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Δημιουργεί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 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έν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α στιγμιότυπο του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replica</a:t>
            </a:r>
          </a:p>
          <a:p>
            <a:pPr marL="596900" lvl="0">
              <a:lnSpc>
                <a:spcPct val="115000"/>
              </a:lnSpc>
              <a:buClr>
                <a:srgbClr val="252525"/>
              </a:buClr>
              <a:buSzPct val="81738"/>
            </a:pPr>
            <a:r>
              <a:rPr lang="en-US" sz="1800" dirty="0">
                <a:latin typeface="+mj-lt"/>
                <a:sym typeface="Trebuchet MS"/>
              </a:rPr>
              <a:t>●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Προωθεί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σε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κά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ποιο άλλο replica οποιαδήποτε δοσοληψία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έρθει</a:t>
            </a:r>
            <a:endParaRPr lang="en-US" sz="18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+mj-lt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sz="1800" b="0" i="0" u="none" strike="noStrike" cap="none" baseline="0" dirty="0" smtClean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  <a:ea typeface="Trebuchet MS"/>
              <a:cs typeface="Trebuchet MS"/>
              <a:sym typeface="Trebuchet MS"/>
              <a:rtl val="0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ea typeface="Trebuchet MS"/>
                <a:cs typeface="Trebuchet MS"/>
                <a:sym typeface="Trebuchet MS"/>
              </a:rPr>
              <a:t> </a:t>
            </a:r>
            <a:r>
              <a:rPr lang="el-GR" sz="22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ea typeface="Trebuchet MS"/>
                <a:cs typeface="Trebuchet MS"/>
                <a:sym typeface="Trebuchet MS"/>
              </a:rPr>
              <a:t>Πιθανά Προβλήματα </a:t>
            </a:r>
            <a:r>
              <a:rPr lang="en-US" sz="22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ea typeface="Trebuchet MS"/>
                <a:cs typeface="Trebuchet MS"/>
                <a:sym typeface="Trebuchet MS"/>
              </a:rPr>
              <a:t>??</a:t>
            </a:r>
            <a:endParaRPr lang="en-US" sz="2200" b="1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  <a:ea typeface="Trebuchet MS"/>
              <a:cs typeface="Trebuchet MS"/>
              <a:sym typeface="Trebuchet MS"/>
            </a:endParaRPr>
          </a:p>
          <a:p>
            <a:pPr marL="0" marR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+mj-lt"/>
              <a:ea typeface="Trebuchet MS"/>
              <a:cs typeface="Trebuchet MS"/>
              <a:sym typeface="Trebuchet MS"/>
              <a:rtl val="0"/>
            </a:endParaRPr>
          </a:p>
          <a:p>
            <a:pPr marL="9144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en-US" sz="18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O replica μπ</a:t>
            </a:r>
            <a:r>
              <a:rPr lang="en-US" sz="18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ορεί</a:t>
            </a:r>
            <a:r>
              <a:rPr lang="en-US" sz="18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 να </a:t>
            </a:r>
            <a:r>
              <a:rPr lang="en-US" sz="18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μείνει</a:t>
            </a:r>
            <a:r>
              <a:rPr lang="en-US" sz="18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 π</a:t>
            </a:r>
            <a:r>
              <a:rPr lang="en-US" sz="18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ίσω</a:t>
            </a:r>
            <a:r>
              <a:rPr lang="en-US" sz="18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 από </a:t>
            </a:r>
            <a:r>
              <a:rPr lang="en-US" sz="18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τους</a:t>
            </a:r>
            <a:r>
              <a:rPr lang="en-US" sz="18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 </a:t>
            </a:r>
            <a:r>
              <a:rPr lang="en-US" sz="18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άλλους</a:t>
            </a:r>
            <a:r>
              <a:rPr lang="en-US" sz="18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 replica</a:t>
            </a:r>
          </a:p>
          <a:p>
            <a:pPr marL="9144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en-US" sz="18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Θα </a:t>
            </a:r>
            <a:r>
              <a:rPr lang="en-US" sz="18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έχουμε</a:t>
            </a:r>
            <a:r>
              <a:rPr lang="en-US" sz="18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 π</a:t>
            </a:r>
            <a:r>
              <a:rPr lang="en-US" sz="18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ρο</a:t>
            </a:r>
            <a:r>
              <a:rPr lang="en-US" sz="18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βληματική κατάσταση σε περίπτωση που χρειαστεί να αντικαταστήσει κάποιο άλλο </a:t>
            </a:r>
            <a:r>
              <a:rPr lang="en-US" sz="1800" i="0" u="none" strike="noStrike" cap="none" baseline="0" dirty="0" smtClean="0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replica</a:t>
            </a:r>
            <a:endParaRPr lang="en-US" sz="180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+mj-lt"/>
              <a:ea typeface="Trebuchet MS"/>
              <a:cs typeface="Trebuchet MS"/>
              <a:sym typeface="Trebuchet MS"/>
              <a:rtl val="0"/>
            </a:endParaRPr>
          </a:p>
          <a:p>
            <a:pPr marL="9144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●"/>
            </a:pPr>
            <a:r>
              <a:rPr lang="en-US" sz="18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Αρκετός</a:t>
            </a:r>
            <a:r>
              <a:rPr lang="en-US" sz="18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 </a:t>
            </a:r>
            <a:r>
              <a:rPr lang="en-US" sz="18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χρόνος</a:t>
            </a:r>
            <a:r>
              <a:rPr lang="en-US" sz="18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 </a:t>
            </a:r>
            <a:r>
              <a:rPr lang="en-US" sz="18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γι</a:t>
            </a:r>
            <a:r>
              <a:rPr lang="en-US" sz="18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α ανταλλαγή αντιγράφων με τους υπόλοιπους </a:t>
            </a:r>
            <a:r>
              <a:rPr lang="en-US" sz="1800" i="0" u="none" strike="noStrike" cap="none" baseline="0" dirty="0" smtClean="0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replica</a:t>
            </a:r>
            <a:endParaRPr lang="en-US" sz="180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+mj-lt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5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  <a:rtl val="0"/>
              </a:rPr>
              <a:t>      </a:t>
            </a:r>
            <a:r>
              <a:rPr lang="en-US" sz="1500" i="0" u="none" strike="noStrike" cap="none" baseline="0" dirty="0">
                <a:solidFill>
                  <a:srgbClr val="252525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	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23</a:t>
            </a:fld>
            <a:endParaRPr lang="en-US" sz="1200" b="1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5" name="Shape 219"/>
          <p:cNvSpPr txBox="1"/>
          <p:nvPr/>
        </p:nvSpPr>
        <p:spPr>
          <a:xfrm>
            <a:off x="3143892" y="6182655"/>
            <a:ext cx="28949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Calvin: Fast Distributed Transactions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Partitioned Database Systems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/>
        </p:nvSpPr>
        <p:spPr>
          <a:xfrm>
            <a:off x="3455850" y="291600"/>
            <a:ext cx="2686199" cy="71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Lobster Two"/>
              <a:ea typeface="Lobster Two"/>
              <a:cs typeface="Lobster Two"/>
              <a:sym typeface="Lobster Two"/>
              <a:rtl val="0"/>
            </a:endParaRPr>
          </a:p>
        </p:txBody>
      </p:sp>
      <p:sp>
        <p:nvSpPr>
          <p:cNvPr id="344" name="Shape 344"/>
          <p:cNvSpPr txBox="1"/>
          <p:nvPr/>
        </p:nvSpPr>
        <p:spPr>
          <a:xfrm>
            <a:off x="716250" y="1974775"/>
            <a:ext cx="4333199" cy="102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5" name="Shape 345"/>
          <p:cNvSpPr txBox="1"/>
          <p:nvPr/>
        </p:nvSpPr>
        <p:spPr>
          <a:xfrm>
            <a:off x="526474" y="122400"/>
            <a:ext cx="7474225" cy="709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500" b="0" i="0" u="none" strike="noStrike" cap="none" baseline="0">
              <a:solidFill>
                <a:srgbClr val="689C9B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500" b="0" i="0" u="none" strike="noStrike" cap="none" baseline="0">
                <a:solidFill>
                  <a:srgbClr val="689C9B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Zig-Zag Αλγόριθμος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457000" y="831600"/>
            <a:ext cx="8229299" cy="527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ct val="110203"/>
              <a:buFont typeface="Wingdings" panose="05000000000000000000" pitchFamily="2" charset="2"/>
              <a:buChar char="Ø"/>
            </a:pPr>
            <a:r>
              <a:rPr lang="en-US" sz="1350" b="1" i="0" u="none" strike="noStrike" cap="none" baseline="0" dirty="0" err="1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Στον</a:t>
            </a:r>
            <a:r>
              <a:rPr lang="en-US" sz="1350" b="1" i="0" u="none" strike="noStrike" cap="none" baseline="0" dirty="0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 Calvin </a:t>
            </a:r>
            <a:r>
              <a:rPr lang="en-US" sz="1350" b="1" i="0" u="none" strike="noStrike" cap="none" baseline="0" dirty="0" err="1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χρησιμο</a:t>
            </a:r>
            <a:r>
              <a:rPr lang="en-US" sz="1350" b="1" i="0" u="none" strike="noStrike" cap="none" baseline="0" dirty="0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ποιείται μια παραλλαγή του Zig-Zag αλγόριθμου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sz="1350" b="1" i="0" u="none" strike="noStrike" cap="none" baseline="0" dirty="0">
              <a:solidFill>
                <a:srgbClr val="252525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2984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ct val="92984"/>
              <a:buFont typeface="Wingdings" panose="05000000000000000000" pitchFamily="2" charset="2"/>
              <a:buChar char="Ø"/>
            </a:pPr>
            <a:r>
              <a:rPr lang="en-US" sz="1350" b="1" i="0" u="none" strike="noStrike" cap="none" baseline="0" dirty="0" err="1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Προκ</a:t>
            </a:r>
            <a:r>
              <a:rPr lang="en-US" sz="1350" b="1" i="0" u="none" strike="noStrike" cap="none" baseline="0" dirty="0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αθορίζεται ένα εικονικό σημείο συνέπειας στην καθολική σειριακή διάταξη των δοσοληψιών 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sz="1350" b="1" i="0" u="none" strike="noStrike" cap="none" baseline="0" dirty="0">
              <a:solidFill>
                <a:srgbClr val="252525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2984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ct val="92984"/>
              <a:buFont typeface="Wingdings" panose="05000000000000000000" pitchFamily="2" charset="2"/>
              <a:buChar char="Ø"/>
            </a:pPr>
            <a:r>
              <a:rPr lang="en-US" sz="1350" b="1" dirty="0" err="1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</a:rPr>
              <a:t>T</a:t>
            </a:r>
            <a:r>
              <a:rPr lang="en-US" sz="1350" b="1" i="0" u="none" strike="noStrike" cap="none" baseline="0" dirty="0" err="1" smtClean="0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ο</a:t>
            </a:r>
            <a:r>
              <a:rPr lang="en-US" sz="1350" b="1" i="0" u="none" strike="noStrike" cap="none" baseline="0" dirty="0" smtClean="0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 </a:t>
            </a:r>
            <a:r>
              <a:rPr lang="en-US" sz="1350" b="1" i="0" u="none" strike="noStrike" cap="none" baseline="0" dirty="0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στρώμα αποθήκευσης του Calvin δημιουργεί  δυο versions κάθε εγγραφής, το before version και το after version 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sz="1350" b="1" i="0" u="none" strike="noStrike" cap="none" baseline="0" dirty="0">
              <a:solidFill>
                <a:srgbClr val="252525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2984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ct val="92984"/>
              <a:buFont typeface="Wingdings" panose="05000000000000000000" pitchFamily="2" charset="2"/>
              <a:buChar char="Ø"/>
            </a:pPr>
            <a:r>
              <a:rPr lang="en-US" sz="1350" b="1" i="0" u="none" strike="noStrike" cap="none" baseline="0" dirty="0" err="1" smtClean="0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Οι</a:t>
            </a:r>
            <a:r>
              <a:rPr lang="en-US" sz="1350" b="1" i="0" u="none" strike="noStrike" cap="none" baseline="0" dirty="0" smtClean="0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 </a:t>
            </a:r>
            <a:r>
              <a:rPr lang="en-US" sz="1350" b="1" i="0" u="none" strike="noStrike" cap="none" baseline="0" dirty="0" err="1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δοσοληψίες</a:t>
            </a:r>
            <a:r>
              <a:rPr lang="en-US" sz="1350" b="1" i="0" u="none" strike="noStrike" cap="none" baseline="0" dirty="0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 π</a:t>
            </a:r>
            <a:r>
              <a:rPr lang="en-US" sz="1350" b="1" i="0" u="none" strike="noStrike" cap="none" baseline="0" dirty="0" err="1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ου</a:t>
            </a:r>
            <a:r>
              <a:rPr lang="en-US" sz="1350" b="1" i="0" u="none" strike="noStrike" cap="none" baseline="0" dirty="0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 </a:t>
            </a:r>
            <a:r>
              <a:rPr lang="en-US" sz="1350" b="1" i="0" u="none" strike="noStrike" cap="none" baseline="0" dirty="0" err="1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είν</a:t>
            </a:r>
            <a:r>
              <a:rPr lang="en-US" sz="1350" b="1" i="0" u="none" strike="noStrike" cap="none" baseline="0" dirty="0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αι πριν από το εικονικό σημείο χρησιμοποιούν το before version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sz="1350" b="1" i="0" u="none" strike="noStrike" cap="none" baseline="0" dirty="0">
              <a:solidFill>
                <a:srgbClr val="252525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2984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ct val="92984"/>
              <a:buFont typeface="Wingdings" panose="05000000000000000000" pitchFamily="2" charset="2"/>
              <a:buChar char="Ø"/>
            </a:pPr>
            <a:r>
              <a:rPr lang="en-US" sz="1350" b="1" i="0" u="none" strike="noStrike" cap="none" baseline="0" dirty="0" err="1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Οι</a:t>
            </a:r>
            <a:r>
              <a:rPr lang="en-US" sz="1350" b="1" i="0" u="none" strike="noStrike" cap="none" baseline="0" dirty="0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 </a:t>
            </a:r>
            <a:r>
              <a:rPr lang="en-US" sz="1350" b="1" i="0" u="none" strike="noStrike" cap="none" baseline="0" dirty="0" err="1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δοσοληψίες</a:t>
            </a:r>
            <a:r>
              <a:rPr lang="en-US" sz="1350" b="1" i="0" u="none" strike="noStrike" cap="none" baseline="0" dirty="0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 π</a:t>
            </a:r>
            <a:r>
              <a:rPr lang="en-US" sz="1350" b="1" i="0" u="none" strike="noStrike" cap="none" baseline="0" dirty="0" err="1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ου</a:t>
            </a:r>
            <a:r>
              <a:rPr lang="en-US" sz="1350" b="1" i="0" u="none" strike="noStrike" cap="none" baseline="0" dirty="0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 </a:t>
            </a:r>
            <a:r>
              <a:rPr lang="en-US" sz="1350" b="1" i="0" u="none" strike="noStrike" cap="none" baseline="0" dirty="0" err="1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είν</a:t>
            </a:r>
            <a:r>
              <a:rPr lang="en-US" sz="1350" b="1" i="0" u="none" strike="noStrike" cap="none" baseline="0" dirty="0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αι μετά από το εικονικό σημείο χρησιμοποιούν το after version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sz="1350" b="1" i="0" u="none" strike="noStrike" cap="none" baseline="0" dirty="0">
              <a:solidFill>
                <a:srgbClr val="252525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2984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ct val="92984"/>
              <a:buFont typeface="Wingdings" panose="05000000000000000000" pitchFamily="2" charset="2"/>
              <a:buChar char="Ø"/>
            </a:pPr>
            <a:r>
              <a:rPr lang="en-US" sz="1350" b="1" i="0" u="none" strike="noStrike" cap="none" baseline="0" dirty="0" err="1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Ότ</a:t>
            </a:r>
            <a:r>
              <a:rPr lang="en-US" sz="1350" b="1" i="0" u="none" strike="noStrike" cap="none" baseline="0" dirty="0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αν οι δοσοληψίες που είναι πριν από το εικονικό σημείο στο χρονοπρόγραμμα ολοκληρώσουν την εκτέλεση τους </a:t>
            </a:r>
            <a:r>
              <a:rPr lang="en-US" sz="1350" b="1" i="0" u="none" strike="noStrike" cap="none" baseline="0" dirty="0" smtClean="0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τ</a:t>
            </a:r>
            <a:r>
              <a:rPr lang="el-GR" sz="1350" b="1" i="0" u="none" strike="noStrike" cap="none" baseline="0" dirty="0" smtClean="0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α</a:t>
            </a:r>
            <a:r>
              <a:rPr lang="en-US" sz="1350" b="1" i="0" u="none" strike="noStrike" cap="none" baseline="0" dirty="0" smtClean="0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 </a:t>
            </a:r>
            <a:r>
              <a:rPr lang="en-US" sz="1350" b="1" i="0" u="none" strike="noStrike" cap="none" baseline="0" dirty="0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before </a:t>
            </a:r>
            <a:r>
              <a:rPr lang="en-US" sz="1350" b="1" i="0" u="none" strike="noStrike" cap="none" baseline="0" dirty="0" smtClean="0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version</a:t>
            </a:r>
            <a:r>
              <a:rPr lang="en-US" sz="1350" b="1" dirty="0" smtClean="0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s</a:t>
            </a:r>
            <a:r>
              <a:rPr lang="en-US" sz="1350" b="1" i="0" u="none" strike="noStrike" cap="none" baseline="0" dirty="0" smtClean="0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 </a:t>
            </a:r>
            <a:r>
              <a:rPr lang="en-US" sz="1350" b="1" i="0" u="none" strike="noStrike" cap="none" baseline="0" dirty="0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τους δεν πρόκειται να ξανα τροποποιηθούν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sz="1350" b="1" i="0" u="none" strike="noStrike" cap="none" baseline="0" dirty="0">
              <a:solidFill>
                <a:srgbClr val="252525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2984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ct val="92984"/>
              <a:buFont typeface="Wingdings" panose="05000000000000000000" pitchFamily="2" charset="2"/>
              <a:buChar char="Ø"/>
            </a:pPr>
            <a:r>
              <a:rPr lang="en-US" sz="1350" b="1" i="0" u="none" strike="noStrike" cap="none" baseline="0" dirty="0" err="1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Τότε</a:t>
            </a:r>
            <a:r>
              <a:rPr lang="en-US" sz="1350" b="1" i="0" u="none" strike="noStrike" cap="none" baseline="0" dirty="0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 </a:t>
            </a:r>
            <a:r>
              <a:rPr lang="en-US" sz="1350" b="1" i="0" u="none" strike="noStrike" cap="none" baseline="0" dirty="0" err="1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έν</a:t>
            </a:r>
            <a:r>
              <a:rPr lang="en-US" sz="1350" b="1" i="0" u="none" strike="noStrike" cap="none" baseline="0" dirty="0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α ασύγχρονο checkpointing νήμα ξεκινά να δημιουργεί checkpoint για τα before versions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sz="1350" b="1" i="0" u="none" strike="noStrike" cap="none" baseline="0" dirty="0">
              <a:solidFill>
                <a:srgbClr val="252525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2984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ct val="92984"/>
              <a:buFont typeface="Wingdings" panose="05000000000000000000" pitchFamily="2" charset="2"/>
              <a:buChar char="Ø"/>
            </a:pPr>
            <a:r>
              <a:rPr lang="en-US" sz="1350" b="1" i="0" u="none" strike="noStrike" cap="none" baseline="0" dirty="0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Τα before versions </a:t>
            </a:r>
            <a:r>
              <a:rPr lang="en-US" sz="1350" b="1" i="0" u="none" strike="noStrike" cap="none" baseline="0" dirty="0" err="1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δι</a:t>
            </a:r>
            <a:r>
              <a:rPr lang="en-US" sz="1350" b="1" i="0" u="none" strike="noStrike" cap="none" baseline="0" dirty="0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αγράφονται, γιατί οι εγγραφές που έχουν και before version και after version χρησιμοποιούν το after version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sz="1350" b="1" i="0" u="none" strike="noStrike" cap="none" baseline="0" dirty="0">
              <a:solidFill>
                <a:srgbClr val="252525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2984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ct val="92984"/>
              <a:buFont typeface="Wingdings" panose="05000000000000000000" pitchFamily="2" charset="2"/>
              <a:buChar char="Ø"/>
            </a:pPr>
            <a:r>
              <a:rPr lang="en-US" sz="1350" b="1" i="0" u="none" strike="noStrike" cap="none" baseline="0" dirty="0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To α</a:t>
            </a:r>
            <a:r>
              <a:rPr lang="en-US" sz="1350" b="1" i="0" u="none" strike="noStrike" cap="none" baseline="0" dirty="0" err="1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σύγχρονο</a:t>
            </a:r>
            <a:r>
              <a:rPr lang="en-US" sz="1350" b="1" i="0" u="none" strike="noStrike" cap="none" baseline="0" dirty="0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 </a:t>
            </a:r>
            <a:r>
              <a:rPr lang="en-US" sz="1350" b="1" i="0" u="none" strike="noStrike" cap="none" baseline="0" dirty="0" err="1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checkpointing</a:t>
            </a:r>
            <a:r>
              <a:rPr lang="en-US" sz="1350" b="1" i="0" u="none" strike="noStrike" cap="none" baseline="0" dirty="0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 π</a:t>
            </a:r>
            <a:r>
              <a:rPr lang="en-US" sz="1350" b="1" i="0" u="none" strike="noStrike" cap="none" baseline="0" dirty="0" err="1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ροκ</a:t>
            </a:r>
            <a:r>
              <a:rPr lang="en-US" sz="1350" b="1" i="0" u="none" strike="noStrike" cap="none" baseline="0" dirty="0">
                <a:solidFill>
                  <a:srgbClr val="252525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αλεί μέτριο overhead 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24</a:t>
            </a:fld>
            <a:endParaRPr lang="en-US" sz="1200" b="1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Shape 3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9016" y="0"/>
            <a:ext cx="51591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Shape 35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25</a:t>
            </a:fld>
            <a:endParaRPr lang="en-US" sz="1200" b="1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/>
        </p:nvSpPr>
        <p:spPr>
          <a:xfrm>
            <a:off x="3455850" y="291600"/>
            <a:ext cx="2686199" cy="71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Lobster Two"/>
              <a:ea typeface="Lobster Two"/>
              <a:cs typeface="Lobster Two"/>
              <a:sym typeface="Lobster Two"/>
              <a:rtl val="0"/>
            </a:endParaRPr>
          </a:p>
        </p:txBody>
      </p:sp>
      <p:sp>
        <p:nvSpPr>
          <p:cNvPr id="365" name="Shape 365"/>
          <p:cNvSpPr txBox="1"/>
          <p:nvPr/>
        </p:nvSpPr>
        <p:spPr>
          <a:xfrm>
            <a:off x="716250" y="1974775"/>
            <a:ext cx="4333199" cy="102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66" name="Shape 366"/>
          <p:cNvSpPr txBox="1"/>
          <p:nvPr/>
        </p:nvSpPr>
        <p:spPr>
          <a:xfrm>
            <a:off x="533400" y="122400"/>
            <a:ext cx="7467299" cy="709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500" b="1" i="0" u="none" strike="noStrike" cap="none" baseline="0" dirty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Asynchronous snapshot mode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457000" y="831600"/>
            <a:ext cx="8229299" cy="527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479" marR="0" lvl="0" indent="-60947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ct val="110203"/>
              <a:buFont typeface="Wingdings" panose="05000000000000000000" pitchFamily="2" charset="2"/>
              <a:buChar char="Ø"/>
            </a:pPr>
            <a:endParaRPr lang="en-US" sz="1350" b="1" i="0" u="none" strike="noStrike" cap="none" baseline="0" dirty="0" smtClean="0">
              <a:solidFill>
                <a:srgbClr val="252525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ct val="110203"/>
            </a:pPr>
            <a:endParaRPr lang="en-US" sz="1800" b="1" i="0" u="none" strike="noStrike" cap="none" baseline="0" dirty="0" smtClean="0">
              <a:solidFill>
                <a:srgbClr val="252525"/>
              </a:solidFill>
              <a:latin typeface="Garamond" panose="02020404030301010803" pitchFamily="18" charset="0"/>
              <a:ea typeface="Trebuchet MS"/>
              <a:cs typeface="Trebuchet MS"/>
              <a:sym typeface="Trebuchet MS"/>
              <a:rtl val="0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ct val="110203"/>
              <a:buFont typeface="Wingdings" panose="05000000000000000000" pitchFamily="2" charset="2"/>
              <a:buChar char="Ø"/>
            </a:pPr>
            <a:r>
              <a:rPr lang="en-US" sz="1800" i="0" u="none" strike="noStrike" cap="none" baseline="0" dirty="0" smtClean="0">
                <a:solidFill>
                  <a:srgbClr val="252525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Υπ</a:t>
            </a:r>
            <a:r>
              <a:rPr lang="en-US" sz="1800" i="0" u="none" strike="noStrike" cap="none" baseline="0" dirty="0" err="1" smtClean="0">
                <a:solidFill>
                  <a:srgbClr val="252525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οστηρίζετ</a:t>
            </a:r>
            <a:r>
              <a:rPr lang="en-US" sz="1800" i="0" u="none" strike="noStrike" cap="none" baseline="0" dirty="0" smtClean="0">
                <a:solidFill>
                  <a:srgbClr val="252525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αι </a:t>
            </a:r>
            <a:r>
              <a:rPr lang="en-US" sz="1800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μόνο από επίπεδα αποθήκευσης που έχουν πλήρη multiversioning σχήμα, δηλαδή κρατούν όλες τις πρόσφατες εκδόσεις κάθε εγγραφής και την τρέχον έκδοση της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b="1" i="0" u="none" strike="noStrike" cap="none" baseline="0" dirty="0">
              <a:solidFill>
                <a:srgbClr val="252525"/>
              </a:solidFill>
              <a:latin typeface="Garamond" panose="02020404030301010803" pitchFamily="18" charset="0"/>
              <a:ea typeface="Trebuchet MS"/>
              <a:cs typeface="Trebuchet MS"/>
              <a:sym typeface="Trebuchet MS"/>
              <a:rtl val="0"/>
            </a:endParaRPr>
          </a:p>
          <a:p>
            <a:pPr marL="298450" indent="-285750">
              <a:lnSpc>
                <a:spcPct val="115000"/>
              </a:lnSpc>
              <a:buClr>
                <a:srgbClr val="252525"/>
              </a:buClr>
              <a:buSzPct val="92984"/>
              <a:buFont typeface="Wingdings" panose="05000000000000000000" pitchFamily="2" charset="2"/>
              <a:buChar char="Ø"/>
            </a:pPr>
            <a:r>
              <a:rPr lang="en-US" sz="1800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Τα </a:t>
            </a:r>
            <a:r>
              <a:rPr lang="en-US" sz="1800" i="0" u="none" strike="noStrike" cap="none" baseline="0" dirty="0" err="1">
                <a:solidFill>
                  <a:srgbClr val="252525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ερωτήμ</a:t>
            </a:r>
            <a:r>
              <a:rPr lang="en-US" sz="1800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ατα που μόνο </a:t>
            </a:r>
            <a:r>
              <a:rPr lang="el-GR" sz="1800" dirty="0">
                <a:latin typeface="Garamond" panose="02020404030301010803" pitchFamily="18" charset="0"/>
              </a:rPr>
              <a:t>Διαβάζουν  </a:t>
            </a:r>
            <a:r>
              <a:rPr lang="en-US" sz="1800" i="0" u="none" strike="noStrike" cap="none" baseline="0" dirty="0" err="1" smtClean="0">
                <a:solidFill>
                  <a:srgbClr val="252525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εγγρ</a:t>
            </a:r>
            <a:r>
              <a:rPr lang="en-US" sz="1800" i="0" u="none" strike="noStrike" cap="none" baseline="0" dirty="0" smtClean="0">
                <a:solidFill>
                  <a:srgbClr val="252525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αφές </a:t>
            </a:r>
            <a:r>
              <a:rPr lang="en-US" sz="1800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δεν χρειάζεται να αποκτούν κάποιο lock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368" name="Shape 36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Trebuchet MS"/>
                <a:buNone/>
              </a:pPr>
              <a:t>26</a:t>
            </a:fld>
            <a:endParaRPr lang="en-US" sz="1200" b="1" i="0" u="none" strike="noStrike" cap="none" baseline="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7" name="Shape 219"/>
          <p:cNvSpPr txBox="1"/>
          <p:nvPr/>
        </p:nvSpPr>
        <p:spPr>
          <a:xfrm>
            <a:off x="3143892" y="6182655"/>
            <a:ext cx="28949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Calvin: Fast Distributed Transactions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Partitioned Database Systems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/>
        </p:nvSpPr>
        <p:spPr>
          <a:xfrm>
            <a:off x="3455850" y="291600"/>
            <a:ext cx="2686199" cy="71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Lobster Two"/>
              <a:ea typeface="Lobster Two"/>
              <a:cs typeface="Lobster Two"/>
              <a:sym typeface="Lobster Two"/>
              <a:rtl val="0"/>
            </a:endParaRPr>
          </a:p>
        </p:txBody>
      </p:sp>
      <p:sp>
        <p:nvSpPr>
          <p:cNvPr id="374" name="Shape 374"/>
          <p:cNvSpPr txBox="1"/>
          <p:nvPr/>
        </p:nvSpPr>
        <p:spPr>
          <a:xfrm>
            <a:off x="716250" y="1974775"/>
            <a:ext cx="4333199" cy="102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75" name="Shape 375"/>
          <p:cNvSpPr txBox="1"/>
          <p:nvPr/>
        </p:nvSpPr>
        <p:spPr>
          <a:xfrm>
            <a:off x="548639" y="122400"/>
            <a:ext cx="7452059" cy="709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500" b="1" i="0" u="none" strike="noStrike" cap="none" baseline="0" dirty="0">
                <a:solidFill>
                  <a:srgbClr val="689C9B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Performance Evaluation </a:t>
            </a:r>
          </a:p>
        </p:txBody>
      </p:sp>
      <p:sp>
        <p:nvSpPr>
          <p:cNvPr id="376" name="Shape 376"/>
          <p:cNvSpPr txBox="1"/>
          <p:nvPr/>
        </p:nvSpPr>
        <p:spPr>
          <a:xfrm>
            <a:off x="457000" y="831600"/>
            <a:ext cx="8229299" cy="527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ct val="110203"/>
            </a:pPr>
            <a:r>
              <a:rPr lang="en-US" sz="1350" b="1" i="0" u="none" strike="noStrike" cap="none" baseline="0" dirty="0" smtClean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 </a:t>
            </a:r>
            <a:r>
              <a:rPr lang="en-US" sz="2200" b="1" i="0" u="none" strike="noStrike" cap="none" baseline="0" dirty="0" smtClean="0">
                <a:solidFill>
                  <a:srgbClr val="FF0000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Benchmarks</a:t>
            </a:r>
            <a:r>
              <a:rPr lang="en-US" sz="2200" b="1" i="0" u="none" strike="noStrike" cap="none" baseline="0" dirty="0">
                <a:solidFill>
                  <a:srgbClr val="FF0000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??</a:t>
            </a:r>
          </a:p>
          <a:p>
            <a:pPr marL="7429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1800" b="1" i="0" u="none" strike="noStrike" cap="none" baseline="0" dirty="0" smtClean="0">
                <a:solidFill>
                  <a:srgbClr val="252525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TPC-C</a:t>
            </a:r>
            <a:r>
              <a:rPr lang="en-US" sz="1800" b="1" i="0" u="none" strike="noStrike" cap="none" dirty="0" smtClean="0">
                <a:solidFill>
                  <a:srgbClr val="252525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 benchmark</a:t>
            </a:r>
          </a:p>
          <a:p>
            <a:pPr marL="457200" lvl="0">
              <a:lnSpc>
                <a:spcPct val="115000"/>
              </a:lnSpc>
              <a:buClr>
                <a:srgbClr val="000000"/>
              </a:buClr>
            </a:pPr>
            <a:r>
              <a:rPr lang="en-US" sz="1800" b="1" i="0" u="none" strike="noStrike" cap="none" baseline="0" dirty="0" smtClean="0">
                <a:solidFill>
                  <a:srgbClr val="252525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      </a:t>
            </a:r>
            <a:r>
              <a:rPr lang="en-US" sz="1800" dirty="0" smtClean="0">
                <a:latin typeface="Garamond" panose="02020404030301010803" pitchFamily="18" charset="0"/>
                <a:sym typeface="Trebuchet MS"/>
              </a:rPr>
              <a:t>● </a:t>
            </a:r>
            <a:r>
              <a:rPr lang="el-GR" sz="1800" dirty="0" smtClean="0">
                <a:latin typeface="Garamond" panose="02020404030301010803" pitchFamily="18" charset="0"/>
                <a:sym typeface="Trebuchet MS"/>
              </a:rPr>
              <a:t>Μόνο </a:t>
            </a:r>
            <a:r>
              <a:rPr lang="en-US" sz="1800" dirty="0" smtClean="0">
                <a:latin typeface="Garamond" panose="02020404030301010803" pitchFamily="18" charset="0"/>
                <a:sym typeface="Trebuchet MS"/>
              </a:rPr>
              <a:t>New order Transaction </a:t>
            </a:r>
            <a:r>
              <a:rPr lang="el-GR" sz="1800" dirty="0" smtClean="0">
                <a:latin typeface="Garamond" panose="02020404030301010803" pitchFamily="18" charset="0"/>
                <a:sym typeface="Trebuchet MS"/>
              </a:rPr>
              <a:t>γιατί αυτές δημιουργούν το μεγαλύτερο φόρτο στο </a:t>
            </a:r>
            <a:r>
              <a:rPr lang="en-US" sz="1800" dirty="0" smtClean="0">
                <a:latin typeface="Garamond" panose="02020404030301010803" pitchFamily="18" charset="0"/>
                <a:sym typeface="Trebuchet MS"/>
              </a:rPr>
              <a:t>	  </a:t>
            </a:r>
            <a:r>
              <a:rPr lang="el-GR" sz="1800" dirty="0" smtClean="0">
                <a:latin typeface="Garamond" panose="02020404030301010803" pitchFamily="18" charset="0"/>
                <a:sym typeface="Trebuchet MS"/>
              </a:rPr>
              <a:t>σύστημα</a:t>
            </a:r>
          </a:p>
          <a:p>
            <a:pPr marL="742950" lvl="0" indent="-285750">
              <a:lnSpc>
                <a:spcPct val="115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1800" b="1" i="0" u="none" strike="noStrike" cap="none" baseline="0" dirty="0" err="1" smtClean="0">
                <a:solidFill>
                  <a:srgbClr val="252525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Microbenchmark</a:t>
            </a:r>
            <a:endParaRPr lang="en-US" sz="1800" b="1" i="0" u="none" strike="noStrike" cap="none" baseline="0" dirty="0" smtClean="0">
              <a:solidFill>
                <a:srgbClr val="252525"/>
              </a:solidFill>
              <a:latin typeface="Garamond" panose="02020404030301010803" pitchFamily="18" charset="0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350" b="1" i="0" u="none" strike="noStrike" cap="none" baseline="0" dirty="0">
              <a:solidFill>
                <a:srgbClr val="252525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2984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ct val="92984"/>
              <a:buFont typeface="Wingdings" panose="05000000000000000000" pitchFamily="2" charset="2"/>
              <a:buChar char="Ø"/>
            </a:pPr>
            <a:r>
              <a:rPr lang="en-US" sz="1800" b="1" i="0" u="none" strike="noStrike" cap="none" baseline="0" dirty="0" err="1">
                <a:solidFill>
                  <a:srgbClr val="252525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Σύστημ</a:t>
            </a:r>
            <a:r>
              <a:rPr lang="en-US" sz="1800" b="1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α που χρησιμοποιήθηκε?</a:t>
            </a:r>
          </a:p>
          <a:p>
            <a:pPr marL="914400" lvl="1" indent="-228600">
              <a:lnSpc>
                <a:spcPct val="115000"/>
              </a:lnSpc>
              <a:buClr>
                <a:srgbClr val="252525"/>
              </a:buClr>
              <a:buSzPct val="25000"/>
            </a:pPr>
            <a:r>
              <a:rPr lang="en-US" sz="1800" dirty="0">
                <a:latin typeface="Garamond" panose="02020404030301010803" pitchFamily="18" charset="0"/>
                <a:sym typeface="Trebuchet MS"/>
              </a:rPr>
              <a:t>● </a:t>
            </a:r>
            <a:r>
              <a:rPr lang="en-US" sz="1800" i="0" u="none" strike="noStrike" cap="none" baseline="0" dirty="0" smtClean="0">
                <a:solidFill>
                  <a:srgbClr val="252525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Amazon </a:t>
            </a:r>
            <a:r>
              <a:rPr lang="en-US" sz="1800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EC2</a:t>
            </a:r>
          </a:p>
          <a:p>
            <a:pPr marL="914400" lvl="1" indent="-228600">
              <a:lnSpc>
                <a:spcPct val="115000"/>
              </a:lnSpc>
              <a:buClr>
                <a:srgbClr val="252525"/>
              </a:buClr>
              <a:buSzPct val="25000"/>
            </a:pPr>
            <a:r>
              <a:rPr lang="en-US" sz="1800" dirty="0">
                <a:latin typeface="Garamond" panose="02020404030301010803" pitchFamily="18" charset="0"/>
                <a:sym typeface="Trebuchet MS"/>
              </a:rPr>
              <a:t>● </a:t>
            </a:r>
            <a:r>
              <a:rPr lang="en-US" sz="1800" dirty="0" smtClean="0">
                <a:latin typeface="Garamond" panose="02020404030301010803" pitchFamily="18" charset="0"/>
                <a:sym typeface="Trebuchet MS"/>
              </a:rPr>
              <a:t> </a:t>
            </a:r>
            <a:r>
              <a:rPr lang="en-US" sz="1800" i="0" u="none" strike="noStrike" cap="none" baseline="0" dirty="0" err="1" smtClean="0">
                <a:solidFill>
                  <a:srgbClr val="252525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Έχει</a:t>
            </a:r>
            <a:r>
              <a:rPr lang="en-US" sz="1800" i="0" u="none" strike="noStrike" cap="none" baseline="0" dirty="0" smtClean="0">
                <a:solidFill>
                  <a:srgbClr val="252525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 </a:t>
            </a:r>
            <a:r>
              <a:rPr lang="en-US" sz="1800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7 GB </a:t>
            </a:r>
            <a:r>
              <a:rPr lang="en-US" sz="1800" i="0" u="none" strike="noStrike" cap="none" baseline="0" dirty="0" err="1">
                <a:solidFill>
                  <a:srgbClr val="252525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μνήμη</a:t>
            </a:r>
            <a:r>
              <a:rPr lang="en-US" sz="1800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 και 8 </a:t>
            </a:r>
            <a:r>
              <a:rPr lang="en-US" sz="1800" i="0" u="none" strike="noStrike" cap="none" baseline="0" dirty="0" err="1">
                <a:solidFill>
                  <a:srgbClr val="252525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εικονικoύς</a:t>
            </a:r>
            <a:r>
              <a:rPr lang="en-US" sz="1800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 π</a:t>
            </a:r>
            <a:r>
              <a:rPr lang="en-US" sz="1800" i="0" u="none" strike="noStrike" cap="none" baseline="0" dirty="0" err="1">
                <a:solidFill>
                  <a:srgbClr val="252525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υρήνες</a:t>
            </a:r>
            <a:r>
              <a:rPr lang="en-US" sz="1800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ea typeface="Trebuchet MS"/>
                <a:cs typeface="Trebuchet MS"/>
                <a:sym typeface="Trebuchet MS"/>
                <a:rtl val="0"/>
              </a:rPr>
              <a:t>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377" name="Shape 37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27</a:t>
            </a:fld>
            <a:endParaRPr lang="en-US" sz="1200" b="1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7" name="Shape 219"/>
          <p:cNvSpPr txBox="1"/>
          <p:nvPr/>
        </p:nvSpPr>
        <p:spPr>
          <a:xfrm>
            <a:off x="3143892" y="6182655"/>
            <a:ext cx="28949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Calvin: Fast Distributed Transactions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Partitioned Database Systems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/>
        </p:nvSpPr>
        <p:spPr>
          <a:xfrm>
            <a:off x="3455850" y="291600"/>
            <a:ext cx="2686199" cy="71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Lobster Two"/>
              <a:ea typeface="Lobster Two"/>
              <a:cs typeface="Lobster Two"/>
              <a:sym typeface="Lobster Two"/>
              <a:rtl val="0"/>
            </a:endParaRPr>
          </a:p>
        </p:txBody>
      </p:sp>
      <p:sp>
        <p:nvSpPr>
          <p:cNvPr id="383" name="Shape 383"/>
          <p:cNvSpPr txBox="1"/>
          <p:nvPr/>
        </p:nvSpPr>
        <p:spPr>
          <a:xfrm>
            <a:off x="716250" y="1974775"/>
            <a:ext cx="4333199" cy="102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84" name="Shape 384"/>
          <p:cNvSpPr txBox="1"/>
          <p:nvPr/>
        </p:nvSpPr>
        <p:spPr>
          <a:xfrm>
            <a:off x="393191" y="122400"/>
            <a:ext cx="8485933" cy="709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500" b="1" i="0" u="none" strike="noStrike" cap="none" baseline="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rPr>
              <a:t>Απ</a:t>
            </a:r>
            <a:r>
              <a:rPr lang="en-US" sz="3500" b="1" i="0" u="none" strike="noStrike" cap="none" baseline="0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rPr>
              <a:t>οτελέσμ</a:t>
            </a:r>
            <a:r>
              <a:rPr lang="en-US" sz="3500" b="1" i="0" u="none" strike="noStrike" cap="none" baseline="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rPr>
              <a:t>ατα του TPC-C benchmark</a:t>
            </a:r>
          </a:p>
        </p:txBody>
      </p:sp>
      <p:sp>
        <p:nvSpPr>
          <p:cNvPr id="385" name="Shape 385"/>
          <p:cNvSpPr txBox="1"/>
          <p:nvPr/>
        </p:nvSpPr>
        <p:spPr>
          <a:xfrm>
            <a:off x="457350" y="799849"/>
            <a:ext cx="4715098" cy="54729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84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ct val="92984"/>
              <a:buFont typeface="Wingdings" panose="05000000000000000000" pitchFamily="2" charset="2"/>
              <a:buChar char="Ø"/>
            </a:pPr>
            <a:r>
              <a:rPr lang="en-US" i="0" u="none" strike="noStrike" cap="none" baseline="0" dirty="0" smtClean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To </a:t>
            </a:r>
            <a:r>
              <a:rPr lang="en-US" i="0" u="none" strike="noStrike" cap="none" baseline="0" dirty="0" err="1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συνολικό</a:t>
            </a:r>
            <a:r>
              <a:rPr lang="en-US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 throughput α</a:t>
            </a:r>
            <a:r>
              <a:rPr lang="en-US" i="0" u="none" strike="noStrike" cap="none" baseline="0" dirty="0" err="1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υξάνετ</a:t>
            </a:r>
            <a:r>
              <a:rPr lang="en-US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αι γραμμικά </a:t>
            </a:r>
          </a:p>
          <a:p>
            <a:pPr marL="25400" lvl="0">
              <a:lnSpc>
                <a:spcPct val="115000"/>
              </a:lnSpc>
              <a:buClr>
                <a:schemeClr val="dk1"/>
              </a:buClr>
              <a:buSzPct val="100000"/>
            </a:pPr>
            <a:endParaRPr lang="en-US" sz="1200" dirty="0" smtClean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marL="196850" lvl="0" indent="-171450">
              <a:lnSpc>
                <a:spcPct val="115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dirty="0" err="1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Mεγάλη</a:t>
            </a:r>
            <a:r>
              <a:rPr lang="en-US" sz="12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  <a:r>
              <a:rPr lang="en-US" sz="12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π</a:t>
            </a:r>
            <a:r>
              <a:rPr lang="en-US" sz="120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τώση</a:t>
            </a:r>
            <a:r>
              <a:rPr lang="en-US" sz="12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  <a:r>
              <a:rPr lang="en-US" sz="120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μετ</a:t>
            </a:r>
            <a:r>
              <a:rPr lang="en-US" sz="12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αξύ του throughput για ένα μηχάνημα και του throughput για δυο μηχανήματα</a:t>
            </a:r>
          </a:p>
          <a:p>
            <a:pPr marL="857250" lvl="1" indent="-171450">
              <a:lnSpc>
                <a:spcPct val="115000"/>
              </a:lnSpc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r>
              <a:rPr lang="en-US" sz="120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λόγω</a:t>
            </a:r>
            <a:r>
              <a:rPr lang="en-US" sz="12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  <a:r>
              <a:rPr lang="en-US" sz="120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της</a:t>
            </a:r>
            <a:r>
              <a:rPr lang="en-US" sz="12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επιπ</a:t>
            </a:r>
            <a:r>
              <a:rPr lang="en-US" sz="120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λέον</a:t>
            </a:r>
            <a:r>
              <a:rPr lang="en-US" sz="12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  <a:r>
              <a:rPr lang="en-US" sz="120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δουλειάς</a:t>
            </a:r>
            <a:r>
              <a:rPr lang="en-US" sz="12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π</a:t>
            </a:r>
            <a:r>
              <a:rPr lang="en-US" sz="120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ου</a:t>
            </a:r>
            <a:r>
              <a:rPr lang="en-US" sz="12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π</a:t>
            </a:r>
            <a:r>
              <a:rPr lang="en-US" sz="120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ρέ</a:t>
            </a:r>
            <a:r>
              <a:rPr lang="en-US" sz="12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πει να γίνει από τον επεξεργαστή για κάθε multipartition δοσοληψία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b="1" i="0" u="none" strike="noStrike" cap="none" baseline="0" dirty="0" smtClean="0">
              <a:solidFill>
                <a:srgbClr val="252525"/>
              </a:solidFill>
              <a:latin typeface="Garamond" panose="02020404030301010803" pitchFamily="18" charset="0"/>
              <a:sym typeface="Arial"/>
              <a:rtl val="0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b="1" i="0" u="none" strike="noStrike" cap="none" baseline="0" dirty="0">
              <a:solidFill>
                <a:srgbClr val="252525"/>
              </a:solidFill>
              <a:latin typeface="Garamond" panose="02020404030301010803" pitchFamily="18" charset="0"/>
              <a:sym typeface="Arial"/>
              <a:rtl val="0"/>
            </a:endParaRPr>
          </a:p>
          <a:p>
            <a:pPr marL="2984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ct val="92984"/>
              <a:buFont typeface="Wingdings" panose="05000000000000000000" pitchFamily="2" charset="2"/>
              <a:buChar char="Ø"/>
            </a:pPr>
            <a:r>
              <a:rPr lang="en-US" b="1" i="0" u="none" strike="noStrike" cap="none" baseline="0" dirty="0" err="1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Κάθε</a:t>
            </a:r>
            <a:r>
              <a:rPr lang="en-US" b="1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 </a:t>
            </a:r>
            <a:r>
              <a:rPr lang="en-US" b="1" i="0" u="none" strike="noStrike" cap="none" baseline="0" dirty="0" err="1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κόμ</a:t>
            </a:r>
            <a:r>
              <a:rPr lang="en-US" b="1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βος εκτελεί 5000 δοσοληψίες ανά δευτερόλεπτο σε clusters μεγαλύτερα από 10 κόμβους</a:t>
            </a:r>
          </a:p>
          <a:p>
            <a:pPr marL="685800" lvl="1">
              <a:buClr>
                <a:srgbClr val="252525"/>
              </a:buClr>
              <a:buSzPct val="25000"/>
            </a:pPr>
            <a:r>
              <a:rPr lang="en-US" dirty="0">
                <a:latin typeface="Garamond" panose="02020404030301010803" pitchFamily="18" charset="0"/>
                <a:sym typeface="Trebuchet MS"/>
              </a:rPr>
              <a:t>● </a:t>
            </a:r>
            <a:r>
              <a:rPr lang="en-US" dirty="0" smtClean="0">
                <a:latin typeface="Garamond" panose="02020404030301010803" pitchFamily="18" charset="0"/>
                <a:sym typeface="Trebuchet MS"/>
              </a:rPr>
              <a:t>   </a:t>
            </a:r>
            <a:r>
              <a:rPr lang="el-GR" dirty="0" smtClean="0">
                <a:solidFill>
                  <a:srgbClr val="252525"/>
                </a:solidFill>
                <a:latin typeface="Garamond" panose="02020404030301010803" pitchFamily="18" charset="0"/>
              </a:rPr>
              <a:t>Λόγ</a:t>
            </a:r>
            <a:r>
              <a:rPr lang="el-GR" dirty="0">
                <a:solidFill>
                  <a:srgbClr val="252525"/>
                </a:solidFill>
                <a:latin typeface="Garamond" panose="02020404030301010803" pitchFamily="18" charset="0"/>
              </a:rPr>
              <a:t>ω</a:t>
            </a:r>
            <a:r>
              <a:rPr lang="en-US" i="0" u="none" strike="noStrike" cap="none" baseline="0" dirty="0" smtClean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 </a:t>
            </a:r>
            <a:r>
              <a:rPr lang="en-US" i="0" u="none" strike="noStrike" cap="none" baseline="0" dirty="0" err="1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στην</a:t>
            </a:r>
            <a:r>
              <a:rPr lang="en-US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 απ</a:t>
            </a:r>
            <a:r>
              <a:rPr lang="en-US" i="0" u="none" strike="noStrike" cap="none" baseline="0" dirty="0" err="1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ουσί</a:t>
            </a:r>
            <a:r>
              <a:rPr lang="en-US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α κάποιου agreement protocol </a:t>
            </a:r>
          </a:p>
          <a:p>
            <a:pPr marL="685800" lvl="1">
              <a:buClr>
                <a:srgbClr val="252525"/>
              </a:buClr>
              <a:buSzPct val="25000"/>
            </a:pPr>
            <a:r>
              <a:rPr lang="en-US" dirty="0">
                <a:latin typeface="Garamond" panose="02020404030301010803" pitchFamily="18" charset="0"/>
                <a:sym typeface="Trebuchet MS"/>
              </a:rPr>
              <a:t>● </a:t>
            </a:r>
            <a:r>
              <a:rPr lang="en-US" dirty="0" smtClean="0">
                <a:latin typeface="Garamond" panose="02020404030301010803" pitchFamily="18" charset="0"/>
                <a:sym typeface="Trebuchet MS"/>
              </a:rPr>
              <a:t>   </a:t>
            </a:r>
            <a:r>
              <a:rPr lang="el-GR" dirty="0" smtClean="0">
                <a:latin typeface="Garamond" panose="02020404030301010803" pitchFamily="18" charset="0"/>
                <a:sym typeface="Trebuchet MS"/>
              </a:rPr>
              <a:t>Λόγω</a:t>
            </a:r>
            <a:r>
              <a:rPr lang="en-US" dirty="0" smtClean="0">
                <a:latin typeface="Garamond" panose="02020404030301010803" pitchFamily="18" charset="0"/>
                <a:sym typeface="Trebuchet MS"/>
              </a:rPr>
              <a:t> </a:t>
            </a:r>
            <a:r>
              <a:rPr lang="en-US" i="0" u="none" strike="noStrike" cap="none" baseline="0" dirty="0" err="1" smtClean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ελ</a:t>
            </a:r>
            <a:r>
              <a:rPr lang="en-US" i="0" u="none" strike="noStrike" cap="none" baseline="0" dirty="0" smtClean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αχιστοποίησης </a:t>
            </a:r>
            <a:r>
              <a:rPr lang="en-US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του χρόνου που κρατά μια </a:t>
            </a:r>
            <a:r>
              <a:rPr lang="en-US" i="0" u="none" strike="noStrike" cap="none" baseline="0" dirty="0" smtClean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    	 </a:t>
            </a:r>
            <a:r>
              <a:rPr lang="en-US" i="0" u="none" strike="noStrike" cap="none" dirty="0" smtClean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 </a:t>
            </a:r>
            <a:r>
              <a:rPr lang="en-US" i="0" u="none" strike="noStrike" cap="none" baseline="0" dirty="0" smtClean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δοσοληψία </a:t>
            </a:r>
            <a:r>
              <a:rPr lang="en-US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τα locks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b="1" i="0" u="none" strike="noStrike" cap="none" baseline="0" dirty="0">
              <a:solidFill>
                <a:srgbClr val="252525"/>
              </a:solidFill>
              <a:latin typeface="Garamond" panose="02020404030301010803" pitchFamily="18" charset="0"/>
              <a:sym typeface="Arial"/>
              <a:rtl val="0"/>
            </a:endParaRPr>
          </a:p>
          <a:p>
            <a:pPr marL="2984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ct val="92984"/>
              <a:buFont typeface="Wingdings" panose="05000000000000000000" pitchFamily="2" charset="2"/>
              <a:buChar char="Ø"/>
            </a:pPr>
            <a:r>
              <a:rPr lang="en-US" i="0" u="none" strike="noStrike" cap="none" baseline="0" dirty="0" err="1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Με</a:t>
            </a:r>
            <a:r>
              <a:rPr lang="en-US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 100 </a:t>
            </a:r>
            <a:r>
              <a:rPr lang="en-US" i="0" u="none" strike="noStrike" cap="none" baseline="0" dirty="0" err="1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κόμ</a:t>
            </a:r>
            <a:r>
              <a:rPr lang="en-US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βους σε ένα δευτερόλεπτο εκτελούνται 500,000 δοσοληψίες (100*5000)  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b="1" i="0" u="none" strike="noStrike" cap="none" baseline="0" dirty="0">
              <a:solidFill>
                <a:srgbClr val="252525"/>
              </a:solidFill>
              <a:latin typeface="Garamond" panose="02020404030301010803" pitchFamily="18" charset="0"/>
              <a:sym typeface="Arial"/>
              <a:rtl val="0"/>
            </a:endParaRPr>
          </a:p>
          <a:p>
            <a:pPr marL="2984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ct val="92984"/>
              <a:buFont typeface="Wingdings" panose="05000000000000000000" pitchFamily="2" charset="2"/>
              <a:buChar char="Ø"/>
            </a:pPr>
            <a:r>
              <a:rPr lang="en-US" i="0" u="none" strike="noStrike" cap="none" baseline="0" dirty="0" err="1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Πολύ</a:t>
            </a:r>
            <a:r>
              <a:rPr lang="en-US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 </a:t>
            </a:r>
            <a:r>
              <a:rPr lang="en-US" i="0" u="none" strike="noStrike" cap="none" baseline="0" dirty="0" err="1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κοντινό</a:t>
            </a:r>
            <a:r>
              <a:rPr lang="en-US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 throughput </a:t>
            </a:r>
            <a:r>
              <a:rPr lang="en-US" i="0" u="none" strike="noStrike" cap="none" baseline="0" dirty="0" err="1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με</a:t>
            </a:r>
            <a:r>
              <a:rPr lang="en-US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 α</a:t>
            </a:r>
            <a:r>
              <a:rPr lang="en-US" i="0" u="none" strike="noStrike" cap="none" baseline="0" dirty="0" err="1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υτό</a:t>
            </a:r>
            <a:r>
              <a:rPr lang="en-US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 </a:t>
            </a:r>
            <a:r>
              <a:rPr lang="en-US" i="0" u="none" strike="noStrike" cap="none" baseline="0" dirty="0" err="1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της</a:t>
            </a:r>
            <a:r>
              <a:rPr lang="en-US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 Oracle π</a:t>
            </a:r>
            <a:r>
              <a:rPr lang="en-US" i="0" u="none" strike="noStrike" cap="none" baseline="0" dirty="0" err="1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ου</a:t>
            </a:r>
            <a:r>
              <a:rPr lang="en-US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 </a:t>
            </a:r>
            <a:r>
              <a:rPr lang="en-US" i="0" u="none" strike="noStrike" cap="none" baseline="0" dirty="0" err="1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είν</a:t>
            </a:r>
            <a:r>
              <a:rPr lang="en-US" i="0" u="none" strike="noStrike" cap="none" baseline="0" dirty="0">
                <a:solidFill>
                  <a:srgbClr val="252525"/>
                </a:solidFill>
                <a:latin typeface="Garamond" panose="02020404030301010803" pitchFamily="18" charset="0"/>
                <a:sym typeface="Arial"/>
                <a:rtl val="0"/>
              </a:rPr>
              <a:t>αι ο κάτοχος του παγκόσμιου ρεκόρ με 504,161 new order transactions ανά δευτερόλεπτο και τρέχει σε πολύ πιο δυνατό υλικό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50" b="0" i="0" u="none" strike="noStrike" cap="none" baseline="0" dirty="0">
              <a:solidFill>
                <a:srgbClr val="252525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386" name="Shape 3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2475" y="1616050"/>
            <a:ext cx="3706650" cy="363947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Shape 38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28</a:t>
            </a:fld>
            <a:endParaRPr lang="en-US" sz="1200" b="1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8" name="Shape 219"/>
          <p:cNvSpPr txBox="1"/>
          <p:nvPr/>
        </p:nvSpPr>
        <p:spPr>
          <a:xfrm>
            <a:off x="3143892" y="6182655"/>
            <a:ext cx="28949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Calvin: Fast Distributed Transactions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Partitioned Database Systems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/>
        </p:nvSpPr>
        <p:spPr>
          <a:xfrm>
            <a:off x="3455850" y="291600"/>
            <a:ext cx="2686199" cy="71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 dirty="0">
              <a:solidFill>
                <a:srgbClr val="000000"/>
              </a:solidFill>
              <a:latin typeface="Lobster Two"/>
              <a:ea typeface="Lobster Two"/>
              <a:cs typeface="Lobster Two"/>
              <a:sym typeface="Lobster Two"/>
              <a:rtl val="0"/>
            </a:endParaRPr>
          </a:p>
        </p:txBody>
      </p:sp>
      <p:sp>
        <p:nvSpPr>
          <p:cNvPr id="393" name="Shape 393"/>
          <p:cNvSpPr txBox="1"/>
          <p:nvPr/>
        </p:nvSpPr>
        <p:spPr>
          <a:xfrm>
            <a:off x="716250" y="1974775"/>
            <a:ext cx="4333199" cy="102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94" name="Shape 394"/>
          <p:cNvSpPr txBox="1"/>
          <p:nvPr/>
        </p:nvSpPr>
        <p:spPr>
          <a:xfrm>
            <a:off x="510539" y="122400"/>
            <a:ext cx="7490158" cy="10891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3500" b="1" i="0" u="none" strike="noStrike" cap="none" baseline="0" dirty="0">
                <a:solidFill>
                  <a:srgbClr val="689C9B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Απ</a:t>
            </a:r>
            <a:r>
              <a:rPr lang="en-US" sz="3500" b="1" i="0" u="none" strike="noStrike" cap="none" baseline="0" dirty="0" err="1">
                <a:solidFill>
                  <a:srgbClr val="689C9B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οτελέσμ</a:t>
            </a:r>
            <a:r>
              <a:rPr lang="en-US" sz="3500" b="1" i="0" u="none" strike="noStrike" cap="none" baseline="0" dirty="0">
                <a:solidFill>
                  <a:srgbClr val="689C9B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ατα του microbenchmark</a:t>
            </a:r>
          </a:p>
        </p:txBody>
      </p:sp>
      <p:sp>
        <p:nvSpPr>
          <p:cNvPr id="395" name="Shape 395"/>
          <p:cNvSpPr txBox="1"/>
          <p:nvPr/>
        </p:nvSpPr>
        <p:spPr>
          <a:xfrm>
            <a:off x="457000" y="831600"/>
            <a:ext cx="5029499" cy="602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sz="13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841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ct val="122727"/>
              <a:buFont typeface="Wingdings" panose="05000000000000000000" pitchFamily="2" charset="2"/>
              <a:buChar char="Ø"/>
            </a:pP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Contention index: </a:t>
            </a:r>
            <a:r>
              <a:rPr lang="en-US" sz="12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το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 π</a:t>
            </a:r>
            <a:r>
              <a:rPr lang="en-US" sz="12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οσοστό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 </a:t>
            </a:r>
            <a:r>
              <a:rPr lang="en-US" sz="12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των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 “hot” </a:t>
            </a:r>
            <a:r>
              <a:rPr lang="en-US" sz="12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εγγρ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αφών που τροποποιεί μια δοσοληψία όταν εκτελείται σε μια μηχανή</a:t>
            </a: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sz="120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  <a:sym typeface="Arial"/>
              <a:rtl val="0"/>
            </a:endParaRPr>
          </a:p>
          <a:p>
            <a:pPr marL="1968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Γι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α χαμηλό contention index καθώς προσθέτουμε μηχανήματα το througput μειώνεται και σταθεροποιείται περίπου στα 10 μηχανήματα  </a:t>
            </a: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sz="120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  <a:sym typeface="Arial"/>
              <a:rtl val="0"/>
            </a:endParaRPr>
          </a:p>
          <a:p>
            <a:pPr marL="1968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Γι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α ψηλά contention index </a:t>
            </a:r>
            <a:r>
              <a:rPr lang="en-US" sz="1200" i="0" u="none" strike="noStrike" cap="none" baseline="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καθώς 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προσθέτουμε μηχανήματα βλέπουμε μια σταδιακή μείωση στο throughput. </a:t>
            </a: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sz="120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  <a:sym typeface="Arial"/>
              <a:rtl val="0"/>
            </a:endParaRPr>
          </a:p>
          <a:p>
            <a:pPr marL="1968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i="0" u="none" strike="noStrike" cap="none" baseline="0" dirty="0" err="1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Mεγάλη</a:t>
            </a:r>
            <a:r>
              <a:rPr lang="en-US" sz="1200" i="0" u="none" strike="noStrike" cap="none" baseline="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 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πτώση μεταξύ του throughput για ένα μηχάνημα και του throughput για δυο μηχανήματα</a:t>
            </a:r>
          </a:p>
          <a:p>
            <a:pPr marL="857250" marR="0" lvl="1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anose="05000000000000000000" pitchFamily="2" charset="2"/>
              <a:buChar char="Ø"/>
            </a:pPr>
            <a:r>
              <a:rPr lang="en-US" sz="12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λόγω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 </a:t>
            </a:r>
            <a:r>
              <a:rPr lang="en-US" sz="12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της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 επιπ</a:t>
            </a:r>
            <a:r>
              <a:rPr lang="en-US" sz="12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λέον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 </a:t>
            </a:r>
            <a:r>
              <a:rPr lang="en-US" sz="12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δουλειάς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 π</a:t>
            </a:r>
            <a:r>
              <a:rPr lang="en-US" sz="12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ου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 π</a:t>
            </a:r>
            <a:r>
              <a:rPr lang="en-US" sz="12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ρέ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πει να γίνει από τον επεξεργαστή για κάθε multipartition δοσοληψία</a:t>
            </a: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sz="120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  <a:sym typeface="Arial"/>
              <a:rtl val="0"/>
            </a:endParaRPr>
          </a:p>
          <a:p>
            <a:pPr marL="1968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Η επιπ</a:t>
            </a:r>
            <a:r>
              <a:rPr lang="en-US" sz="12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λέον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 </a:t>
            </a:r>
            <a:r>
              <a:rPr lang="en-US" sz="12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μείωση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 </a:t>
            </a:r>
            <a:r>
              <a:rPr lang="en-US" sz="12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του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 throughput α</a:t>
            </a:r>
            <a:r>
              <a:rPr lang="en-US" sz="12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νά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 </a:t>
            </a:r>
            <a:r>
              <a:rPr lang="en-US" sz="12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μηχ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ανή </a:t>
            </a:r>
            <a:r>
              <a:rPr lang="en-US" sz="1200" i="0" u="none" strike="noStrike" cap="none" baseline="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λόγω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:</a:t>
            </a:r>
          </a:p>
          <a:p>
            <a:pPr marL="685800" lvl="1">
              <a:lnSpc>
                <a:spcPct val="115000"/>
              </a:lnSpc>
              <a:buClr>
                <a:schemeClr val="dk1"/>
              </a:buClr>
              <a:buSzPct val="25000"/>
            </a:pPr>
            <a:r>
              <a:rPr lang="en-US" sz="1200" dirty="0">
                <a:latin typeface="Garamond" panose="02020404030301010803" pitchFamily="18" charset="0"/>
                <a:sym typeface="Trebuchet MS"/>
              </a:rPr>
              <a:t>● </a:t>
            </a:r>
            <a:r>
              <a:rPr lang="en-US" sz="1200" dirty="0" smtClean="0">
                <a:latin typeface="Garamond" panose="02020404030301010803" pitchFamily="18" charset="0"/>
                <a:sym typeface="Trebuchet MS"/>
              </a:rPr>
              <a:t>  </a:t>
            </a:r>
            <a:r>
              <a:rPr lang="en-US" sz="1200" i="0" u="none" strike="noStrike" cap="none" baseline="0" dirty="0" err="1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της</a:t>
            </a:r>
            <a:r>
              <a:rPr lang="en-US" sz="1200" i="0" u="none" strike="noStrike" cap="none" baseline="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 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π</a:t>
            </a:r>
            <a:r>
              <a:rPr lang="en-US" sz="12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ροσθήκης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 </a:t>
            </a:r>
            <a:r>
              <a:rPr lang="en-US" sz="12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μι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ας αργής μηχανής </a:t>
            </a:r>
          </a:p>
          <a:p>
            <a:pPr marL="685800" lvl="1">
              <a:lnSpc>
                <a:spcPct val="115000"/>
              </a:lnSpc>
              <a:buClr>
                <a:schemeClr val="dk1"/>
              </a:buClr>
              <a:buSzPct val="25000"/>
            </a:pPr>
            <a:r>
              <a:rPr lang="en-US" sz="1200" dirty="0">
                <a:latin typeface="Garamond" panose="02020404030301010803" pitchFamily="18" charset="0"/>
                <a:sym typeface="Trebuchet MS"/>
              </a:rPr>
              <a:t>● </a:t>
            </a:r>
            <a:r>
              <a:rPr lang="en-US" sz="1200" dirty="0" smtClean="0">
                <a:latin typeface="Garamond" panose="02020404030301010803" pitchFamily="18" charset="0"/>
                <a:sym typeface="Trebuchet MS"/>
              </a:rPr>
              <a:t>  </a:t>
            </a:r>
            <a:r>
              <a:rPr lang="en-US" sz="1200" i="0" u="none" strike="noStrike" cap="none" baseline="0" dirty="0" err="1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κά</a:t>
            </a:r>
            <a:r>
              <a:rPr lang="en-US" sz="1200" i="0" u="none" strike="noStrike" cap="none" baseline="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ποια 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μηχανήματα μπορεί να μένουν πίσω ή ακόμη να προχωρούν πιο γρήγορα από άλλα μηχανήματα</a:t>
            </a: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sz="120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  <a:sym typeface="Arial"/>
              <a:rtl val="0"/>
            </a:endParaRPr>
          </a:p>
          <a:p>
            <a:pPr marL="1968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Από </a:t>
            </a:r>
            <a:r>
              <a:rPr lang="en-US" sz="12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την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 </a:t>
            </a:r>
            <a:r>
              <a:rPr lang="en-US" sz="12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άλλη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 </a:t>
            </a:r>
            <a:r>
              <a:rPr lang="en-US" sz="12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το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 </a:t>
            </a:r>
            <a:r>
              <a:rPr lang="en-US" sz="12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συνολικό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 </a:t>
            </a:r>
            <a:r>
              <a:rPr lang="en-US" sz="12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througput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 </a:t>
            </a:r>
            <a:r>
              <a:rPr lang="en-US" sz="12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εξ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αρτάται από:</a:t>
            </a:r>
          </a:p>
          <a:p>
            <a:pPr marL="685800" lvl="1">
              <a:lnSpc>
                <a:spcPct val="115000"/>
              </a:lnSpc>
              <a:buClr>
                <a:schemeClr val="dk1"/>
              </a:buClr>
              <a:buSzPct val="25000"/>
            </a:pPr>
            <a:r>
              <a:rPr lang="en-US" sz="1200" dirty="0">
                <a:latin typeface="Garamond" panose="02020404030301010803" pitchFamily="18" charset="0"/>
                <a:sym typeface="Trebuchet MS"/>
              </a:rPr>
              <a:t>● </a:t>
            </a:r>
            <a:r>
              <a:rPr lang="en-US" sz="1200" dirty="0" smtClean="0">
                <a:latin typeface="Garamond" panose="02020404030301010803" pitchFamily="18" charset="0"/>
                <a:sym typeface="Trebuchet MS"/>
              </a:rPr>
              <a:t>  </a:t>
            </a:r>
            <a:r>
              <a:rPr lang="en-US" sz="1200" i="0" u="none" strike="noStrike" cap="none" baseline="0" dirty="0" err="1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το</a:t>
            </a:r>
            <a:r>
              <a:rPr lang="en-US" sz="1200" i="0" u="none" strike="noStrike" cap="none" baseline="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 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επίπ</a:t>
            </a:r>
            <a:r>
              <a:rPr lang="en-US" sz="12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εδο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 </a:t>
            </a:r>
            <a:r>
              <a:rPr lang="en-US" sz="12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του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 contention </a:t>
            </a:r>
          </a:p>
          <a:p>
            <a:pPr marL="685800" lvl="1">
              <a:lnSpc>
                <a:spcPct val="115000"/>
              </a:lnSpc>
              <a:buClr>
                <a:schemeClr val="dk1"/>
              </a:buClr>
              <a:buSzPct val="25000"/>
            </a:pPr>
            <a:r>
              <a:rPr lang="en-US" sz="1200" dirty="0">
                <a:latin typeface="Garamond" panose="02020404030301010803" pitchFamily="18" charset="0"/>
                <a:sym typeface="Trebuchet MS"/>
              </a:rPr>
              <a:t>● </a:t>
            </a:r>
            <a:r>
              <a:rPr lang="en-US" sz="1200" dirty="0" smtClean="0">
                <a:latin typeface="Garamond" panose="02020404030301010803" pitchFamily="18" charset="0"/>
                <a:sym typeface="Trebuchet MS"/>
              </a:rPr>
              <a:t>  </a:t>
            </a:r>
            <a:r>
              <a:rPr lang="en-US" sz="1200" i="0" u="none" strike="noStrike" cap="none" baseline="0" dirty="0" err="1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τον</a:t>
            </a:r>
            <a:r>
              <a:rPr lang="en-US" sz="1200" i="0" u="none" strike="noStrike" cap="none" baseline="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 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α</a:t>
            </a:r>
            <a:r>
              <a:rPr lang="en-US" sz="12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ριθμό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 </a:t>
            </a:r>
            <a:r>
              <a:rPr lang="en-US" sz="12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των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 </a:t>
            </a:r>
            <a:r>
              <a:rPr lang="en-US" sz="1200" i="0" u="none" strike="noStrike" cap="none" baseline="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μηχ</a:t>
            </a:r>
            <a:r>
              <a:rPr lang="en-US" sz="1200" i="0" u="none" strike="noStrike" cap="none" baseline="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  <a:sym typeface="Arial"/>
                <a:rtl val="0"/>
              </a:rPr>
              <a:t>ανών</a:t>
            </a:r>
          </a:p>
        </p:txBody>
      </p:sp>
      <p:pic>
        <p:nvPicPr>
          <p:cNvPr id="396" name="Shape 3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1" y="1635961"/>
            <a:ext cx="3220474" cy="45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Shape 39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29</a:t>
            </a:fld>
            <a:endParaRPr lang="en-US" sz="1200" b="1" i="0" u="none" strike="noStrike" cap="none" baseline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8" name="Shape 219"/>
          <p:cNvSpPr txBox="1"/>
          <p:nvPr/>
        </p:nvSpPr>
        <p:spPr>
          <a:xfrm>
            <a:off x="3143892" y="6182655"/>
            <a:ext cx="28949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Calvin: Fast Distributed Transactions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Partitioned Database Systems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457200" y="122401"/>
            <a:ext cx="7543440" cy="10697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9C9B"/>
              </a:buClr>
              <a:buSzPct val="25000"/>
              <a:buFont typeface="Trebuchet MS"/>
              <a:buNone/>
            </a:pPr>
            <a:r>
              <a:rPr lang="el-GR" sz="3500" b="1" dirty="0" smtClean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</a:rPr>
              <a:t>Ποιο είναι το πρόβλημα</a:t>
            </a:r>
            <a:r>
              <a:rPr lang="en-US" sz="3500" b="1" dirty="0" smtClean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</a:rPr>
              <a:t> ??</a:t>
            </a:r>
            <a:endParaRPr lang="en-US" sz="3500" b="1" i="0" u="none" strike="noStrike" cap="none" baseline="0" dirty="0">
              <a:solidFill>
                <a:srgbClr val="689C9B"/>
              </a:solidFill>
              <a:latin typeface="+mj-lt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457021" y="1645920"/>
            <a:ext cx="8229238" cy="45811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70000"/>
              <a:buFont typeface="Wingdings" panose="05000000000000000000" pitchFamily="2" charset="2"/>
              <a:buChar char="Ø"/>
            </a:pPr>
            <a:r>
              <a:rPr lang="el-GR" sz="2800" b="1" dirty="0" smtClean="0">
                <a:latin typeface="Garamond" panose="02020404030301010803" pitchFamily="18" charset="0"/>
                <a:ea typeface="Trebuchet MS"/>
                <a:cs typeface="Aharoni" panose="02010803020104030203" pitchFamily="2" charset="-79"/>
                <a:sym typeface="Trebuchet MS"/>
              </a:rPr>
              <a:t>Οι κατανεμημένες δοσοληψίες είναι </a:t>
            </a:r>
            <a:r>
              <a:rPr lang="el-GR" sz="2800" b="1" dirty="0" smtClean="0">
                <a:solidFill>
                  <a:srgbClr val="FF0000"/>
                </a:solidFill>
                <a:latin typeface="Garamond" panose="02020404030301010803" pitchFamily="18" charset="0"/>
                <a:ea typeface="Trebuchet MS"/>
                <a:cs typeface="Aharoni" panose="02010803020104030203" pitchFamily="2" charset="-79"/>
                <a:sym typeface="Trebuchet MS"/>
              </a:rPr>
              <a:t>ακριβές!!</a:t>
            </a:r>
            <a:endParaRPr lang="en-US" sz="2800" b="1" dirty="0" smtClean="0">
              <a:solidFill>
                <a:srgbClr val="FF0000"/>
              </a:solidFill>
              <a:latin typeface="Garamond" panose="02020404030301010803" pitchFamily="18" charset="0"/>
              <a:ea typeface="Trebuchet MS"/>
              <a:cs typeface="Aharoni" panose="02010803020104030203" pitchFamily="2" charset="-79"/>
              <a:sym typeface="Trebuchet MS"/>
            </a:endParaRPr>
          </a:p>
          <a:p>
            <a:pPr lvl="2">
              <a:buClr>
                <a:srgbClr val="3F3F3F"/>
              </a:buClr>
              <a:buSzPct val="70000"/>
            </a:pPr>
            <a:r>
              <a:rPr lang="en-US" dirty="0" smtClean="0">
                <a:solidFill>
                  <a:srgbClr val="FF0000"/>
                </a:solidFill>
                <a:latin typeface="Rockwell" panose="02060603020205020403" pitchFamily="18" charset="0"/>
                <a:ea typeface="Trebuchet MS"/>
                <a:cs typeface="Trebuchet MS"/>
                <a:sym typeface="Trebuchet MS"/>
                <a:rtl val="0"/>
              </a:rPr>
              <a:t>	</a:t>
            </a:r>
            <a:endParaRPr lang="el-GR" dirty="0" smtClean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lvl="2">
              <a:buClr>
                <a:srgbClr val="3F3F3F"/>
              </a:buClr>
              <a:buSzPct val="70000"/>
            </a:pPr>
            <a:r>
              <a:rPr lang="el-GR" sz="240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―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Agreement protocol</a:t>
            </a:r>
            <a:endParaRPr lang="en-US" sz="2400" b="1" dirty="0" smtClean="0">
              <a:solidFill>
                <a:srgbClr val="FF0000"/>
              </a:solidFill>
              <a:latin typeface="+mj-lt"/>
              <a:ea typeface="Trebuchet MS"/>
              <a:cs typeface="Trebuchet MS"/>
              <a:sym typeface="Trebuchet MS"/>
              <a:rtl val="0"/>
            </a:endParaRPr>
          </a:p>
          <a:p>
            <a:pPr lvl="2">
              <a:buClr>
                <a:srgbClr val="3F3F3F"/>
              </a:buClr>
              <a:buSzPct val="70000"/>
            </a:pPr>
            <a:r>
              <a:rPr lang="en-US" sz="2400" dirty="0" smtClean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lang="en-US" dirty="0" smtClean="0">
                <a:sym typeface="Trebuchet MS"/>
              </a:rPr>
              <a:t> </a:t>
            </a:r>
            <a:r>
              <a:rPr lang="en-US" sz="1800" dirty="0" smtClean="0">
                <a:sym typeface="Trebuchet MS"/>
              </a:rPr>
              <a:t>●</a:t>
            </a:r>
            <a:r>
              <a:rPr lang="el-GR" sz="1800" dirty="0" smtClean="0">
                <a:sym typeface="Trebuchet MS"/>
              </a:rPr>
              <a:t>  </a:t>
            </a:r>
            <a:r>
              <a:rPr lang="el-GR" sz="1800" dirty="0" smtClean="0"/>
              <a:t>Πολλαπλά </a:t>
            </a:r>
            <a:r>
              <a:rPr lang="en-US" sz="1800" dirty="0"/>
              <a:t>roundtrips </a:t>
            </a:r>
            <a:r>
              <a:rPr lang="el-GR" sz="1800" dirty="0"/>
              <a:t>στο</a:t>
            </a:r>
            <a:r>
              <a:rPr lang="en-US" sz="1800" dirty="0"/>
              <a:t> 2-phase </a:t>
            </a:r>
            <a:r>
              <a:rPr lang="en-US" sz="1800" dirty="0" smtClean="0"/>
              <a:t>commit</a:t>
            </a:r>
            <a:endParaRPr lang="el-GR" sz="1800" dirty="0" smtClean="0"/>
          </a:p>
          <a:p>
            <a:pPr lvl="2">
              <a:buClr>
                <a:srgbClr val="3F3F3F"/>
              </a:buClr>
              <a:buSzPct val="70000"/>
            </a:pPr>
            <a:r>
              <a:rPr lang="el-GR" sz="1800" dirty="0"/>
              <a:t>	</a:t>
            </a:r>
            <a:r>
              <a:rPr lang="el-GR" sz="1800" dirty="0" smtClean="0"/>
              <a:t> </a:t>
            </a:r>
            <a:r>
              <a:rPr lang="en-US" sz="1800" dirty="0" smtClean="0">
                <a:sym typeface="Trebuchet MS"/>
              </a:rPr>
              <a:t>●</a:t>
            </a:r>
            <a:r>
              <a:rPr lang="el-GR" sz="1800" dirty="0" smtClean="0">
                <a:sym typeface="Trebuchet MS"/>
              </a:rPr>
              <a:t>  </a:t>
            </a:r>
            <a:r>
              <a:rPr lang="el-GR" sz="1800" dirty="0" smtClean="0"/>
              <a:t>Μειωμένη </a:t>
            </a:r>
            <a:r>
              <a:rPr lang="el-GR" sz="1800" dirty="0"/>
              <a:t>επεκτασιμότητα </a:t>
            </a:r>
            <a:endParaRPr lang="en-US" sz="1800" dirty="0"/>
          </a:p>
          <a:p>
            <a:pPr lvl="2">
              <a:buClr>
                <a:srgbClr val="3F3F3F"/>
              </a:buClr>
              <a:buSzPct val="70000"/>
            </a:pPr>
            <a:endParaRPr lang="el-GR" dirty="0" smtClean="0"/>
          </a:p>
          <a:p>
            <a:pPr lvl="2">
              <a:buClr>
                <a:srgbClr val="3F3F3F"/>
              </a:buClr>
              <a:buSzPct val="70000"/>
            </a:pPr>
            <a:endParaRPr lang="el-GR" dirty="0" smtClean="0"/>
          </a:p>
          <a:p>
            <a:pPr lvl="2">
              <a:buClr>
                <a:srgbClr val="3F3F3F"/>
              </a:buClr>
              <a:buSzPct val="70000"/>
            </a:pPr>
            <a:r>
              <a:rPr lang="el-GR" dirty="0" smtClean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latin typeface="+mj-lt"/>
                <a:ea typeface="Trebuchet MS"/>
                <a:cs typeface="Trebuchet MS"/>
                <a:sym typeface="Trebuchet MS"/>
              </a:rPr>
              <a:t>―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ea typeface="Trebuchet MS"/>
                <a:cs typeface="Trebuchet MS"/>
                <a:sym typeface="Trebuchet MS"/>
              </a:rPr>
              <a:t>Locking</a:t>
            </a:r>
          </a:p>
          <a:p>
            <a:pPr lvl="2">
              <a:buClr>
                <a:srgbClr val="3F3F3F"/>
              </a:buClr>
              <a:buSzPct val="70000"/>
            </a:pPr>
            <a:r>
              <a:rPr lang="en-US" sz="2400" dirty="0" smtClean="0">
                <a:solidFill>
                  <a:srgbClr val="FF0000"/>
                </a:solidFill>
                <a:latin typeface="+mj-lt"/>
                <a:ea typeface="Trebuchet MS"/>
                <a:cs typeface="Trebuchet MS"/>
                <a:sym typeface="Trebuchet MS"/>
              </a:rPr>
              <a:t>	</a:t>
            </a:r>
            <a:r>
              <a:rPr lang="en-US" sz="1800" dirty="0" smtClean="0">
                <a:sym typeface="Trebuchet MS"/>
              </a:rPr>
              <a:t>●</a:t>
            </a:r>
            <a:r>
              <a:rPr lang="el-GR" sz="1800" dirty="0" smtClean="0">
                <a:sym typeface="Trebuchet MS"/>
              </a:rPr>
              <a:t>   </a:t>
            </a:r>
            <a:r>
              <a:rPr lang="el-GR" sz="1800" dirty="0" smtClean="0">
                <a:latin typeface="+mj-lt"/>
              </a:rPr>
              <a:t>Οι κλειδαριές μένουν </a:t>
            </a:r>
            <a:r>
              <a:rPr lang="el-GR" sz="1800" dirty="0" err="1" smtClean="0">
                <a:latin typeface="+mj-lt"/>
              </a:rPr>
              <a:t>καθ</a:t>
            </a:r>
            <a:r>
              <a:rPr lang="en-US" sz="1800" dirty="0" smtClean="0">
                <a:latin typeface="+mj-lt"/>
              </a:rPr>
              <a:t>’ </a:t>
            </a:r>
            <a:r>
              <a:rPr lang="el-GR" sz="1800" dirty="0" smtClean="0">
                <a:latin typeface="+mj-lt"/>
              </a:rPr>
              <a:t>όλη  </a:t>
            </a:r>
            <a:r>
              <a:rPr lang="el-GR" sz="1800" dirty="0">
                <a:latin typeface="+mj-lt"/>
              </a:rPr>
              <a:t>την διάρκεια της δοσοληψίας . </a:t>
            </a:r>
            <a:endParaRPr lang="en-US" sz="1800" dirty="0">
              <a:latin typeface="+mj-lt"/>
            </a:endParaRPr>
          </a:p>
          <a:p>
            <a:pPr lvl="2">
              <a:buClr>
                <a:srgbClr val="3F3F3F"/>
              </a:buClr>
              <a:buSzPct val="70000"/>
            </a:pPr>
            <a:r>
              <a:rPr lang="en-US" sz="1800" dirty="0" smtClean="0">
                <a:solidFill>
                  <a:srgbClr val="FF0000"/>
                </a:solidFill>
                <a:latin typeface="+mj-lt"/>
                <a:ea typeface="Trebuchet MS"/>
                <a:cs typeface="Trebuchet MS"/>
                <a:sym typeface="Trebuchet MS"/>
              </a:rPr>
              <a:t>	</a:t>
            </a:r>
            <a:r>
              <a:rPr lang="en-US" sz="1800" dirty="0">
                <a:sym typeface="Trebuchet MS"/>
              </a:rPr>
              <a:t>●</a:t>
            </a:r>
            <a:r>
              <a:rPr lang="en-US" sz="1800" dirty="0" smtClean="0">
                <a:latin typeface="+mj-lt"/>
              </a:rPr>
              <a:t>   </a:t>
            </a:r>
            <a:r>
              <a:rPr lang="el-GR" sz="1800" dirty="0" smtClean="0">
                <a:latin typeface="+mj-lt"/>
              </a:rPr>
              <a:t>Πιθανότητα </a:t>
            </a:r>
            <a:r>
              <a:rPr lang="en-US" sz="1800" dirty="0">
                <a:latin typeface="+mj-lt"/>
              </a:rPr>
              <a:t>deadlock</a:t>
            </a:r>
          </a:p>
          <a:p>
            <a:pPr lvl="2">
              <a:buClr>
                <a:srgbClr val="3F3F3F"/>
              </a:buClr>
              <a:buSzPct val="70000"/>
            </a:pPr>
            <a:r>
              <a:rPr lang="en-US" sz="1800" dirty="0" smtClean="0">
                <a:latin typeface="+mj-lt"/>
              </a:rPr>
              <a:t> </a:t>
            </a:r>
            <a:endParaRPr lang="en-US" sz="1800" dirty="0" smtClean="0">
              <a:solidFill>
                <a:srgbClr val="FF0000"/>
              </a:solidFill>
              <a:latin typeface="+mj-lt"/>
              <a:ea typeface="Trebuchet MS"/>
              <a:cs typeface="Trebuchet MS"/>
              <a:sym typeface="Trebuchet MS"/>
            </a:endParaRPr>
          </a:p>
          <a:p>
            <a:pPr lvl="2">
              <a:buClr>
                <a:srgbClr val="3F3F3F"/>
              </a:buClr>
              <a:buSzPct val="70000"/>
            </a:pPr>
            <a:endParaRPr lang="en-US" dirty="0"/>
          </a:p>
          <a:p>
            <a:pPr lvl="2">
              <a:buClr>
                <a:srgbClr val="3F3F3F"/>
              </a:buClr>
              <a:buSzPct val="70000"/>
            </a:pPr>
            <a:r>
              <a:rPr lang="en-US" sz="2400" dirty="0" smtClean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endParaRPr lang="el-GR" sz="2400" dirty="0" smtClean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2">
              <a:buClr>
                <a:srgbClr val="3F3F3F"/>
              </a:buClr>
              <a:buSzPct val="70000"/>
            </a:pPr>
            <a:r>
              <a:rPr lang="el-GR" sz="240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	</a:t>
            </a:r>
            <a:endParaRPr lang="en-US" sz="2400" dirty="0" smtClean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lvl="2">
              <a:buClr>
                <a:srgbClr val="3F3F3F"/>
              </a:buClr>
              <a:buSzPct val="70000"/>
            </a:pPr>
            <a:endParaRPr lang="en-US" sz="2400" b="0" i="0" u="none" strike="noStrike" cap="none" baseline="0" dirty="0" smtClean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70000"/>
              <a:buFont typeface="Courier New" panose="02070309020205020404" pitchFamily="49" charset="0"/>
              <a:buChar char="o"/>
            </a:pPr>
            <a:endParaRPr lang="en-US" sz="2400" b="0" i="0" u="none" strike="noStrike" cap="none" baseline="0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3</a:t>
            </a:fld>
            <a:endParaRPr lang="en-US" sz="1200" b="1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219"/>
          <p:cNvSpPr txBox="1"/>
          <p:nvPr/>
        </p:nvSpPr>
        <p:spPr>
          <a:xfrm>
            <a:off x="3143892" y="6182655"/>
            <a:ext cx="28949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Calvin: Fast Distributed Transactions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Partitioned Database Systems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287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/>
        </p:nvSpPr>
        <p:spPr>
          <a:xfrm>
            <a:off x="3455850" y="291600"/>
            <a:ext cx="2686199" cy="71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Lobster Two"/>
              <a:ea typeface="Lobster Two"/>
              <a:cs typeface="Lobster Two"/>
              <a:sym typeface="Lobster Two"/>
              <a:rtl val="0"/>
            </a:endParaRPr>
          </a:p>
        </p:txBody>
      </p:sp>
      <p:sp>
        <p:nvSpPr>
          <p:cNvPr id="413" name="Shape 413"/>
          <p:cNvSpPr txBox="1"/>
          <p:nvPr/>
        </p:nvSpPr>
        <p:spPr>
          <a:xfrm>
            <a:off x="716250" y="1974775"/>
            <a:ext cx="4333199" cy="102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14" name="Shape 414"/>
          <p:cNvSpPr txBox="1"/>
          <p:nvPr/>
        </p:nvSpPr>
        <p:spPr>
          <a:xfrm>
            <a:off x="591312" y="649650"/>
            <a:ext cx="7444438" cy="709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endParaRPr lang="en-US" sz="3600" dirty="0" smtClean="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algn="ctr">
              <a:buClr>
                <a:schemeClr val="dk1"/>
              </a:buClr>
              <a:buSzPct val="25000"/>
            </a:pPr>
            <a:r>
              <a:rPr lang="en-US" sz="35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Architects Daughter"/>
                <a:cs typeface="Architects Daughter"/>
                <a:sym typeface="Architects Daughter"/>
              </a:rPr>
              <a:t>Ευχ</a:t>
            </a:r>
            <a:r>
              <a:rPr lang="en-US" sz="35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Architects Daughter"/>
                <a:cs typeface="Architects Daughter"/>
                <a:sym typeface="Architects Daughter"/>
              </a:rPr>
              <a:t>αριστούμε </a:t>
            </a:r>
            <a:r>
              <a:rPr lang="en-US" sz="3500" dirty="0">
                <a:solidFill>
                  <a:schemeClr val="accent1">
                    <a:lumMod val="75000"/>
                  </a:schemeClr>
                </a:solidFill>
                <a:latin typeface="+mj-lt"/>
                <a:ea typeface="Architects Daughter"/>
                <a:cs typeface="Architects Daughter"/>
                <a:sym typeface="Architects Daughter"/>
              </a:rPr>
              <a:t>- Rollback();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3500" b="0" i="0" u="none" strike="noStrike" cap="none" baseline="0" dirty="0">
              <a:solidFill>
                <a:srgbClr val="689C9B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416" name="Shape 4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30</a:t>
            </a:fld>
            <a:endParaRPr lang="en-US" sz="1200" b="1" i="0" u="none" strike="noStrike" cap="none" baseline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7" name="Shape 5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7213" y="1716898"/>
            <a:ext cx="4172099" cy="3358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2641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456987" y="397233"/>
            <a:ext cx="7543498" cy="129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ctr">
              <a:buClr>
                <a:srgbClr val="689C9B"/>
              </a:buClr>
              <a:buSzPct val="25000"/>
            </a:pPr>
            <a:r>
              <a:rPr lang="en-US" sz="35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rebuchet MS"/>
                <a:cs typeface="Trebuchet MS"/>
                <a:sym typeface="Trebuchet MS"/>
              </a:rPr>
              <a:t> </a:t>
            </a:r>
            <a:r>
              <a:rPr lang="el-GR" sz="35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Συνεπές </a:t>
            </a:r>
            <a:r>
              <a:rPr lang="en-US" sz="35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replication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9C9B"/>
              </a:buClr>
              <a:buSzPct val="25000"/>
              <a:buFont typeface="Trebuchet MS"/>
              <a:buNone/>
            </a:pPr>
            <a:endParaRPr lang="en-US" sz="3500" b="1" dirty="0">
              <a:solidFill>
                <a:srgbClr val="689C9B"/>
              </a:solidFill>
              <a:latin typeface="+mj-lt"/>
              <a:ea typeface="Trebuchet MS"/>
              <a:cs typeface="Trebuchet MS"/>
              <a:sym typeface="Trebuchet MS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138896" y="1692033"/>
            <a:ext cx="8584479" cy="44114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Garamond" panose="02020404030301010803" pitchFamily="18" charset="0"/>
              </a:rPr>
              <a:t> </a:t>
            </a:r>
            <a:r>
              <a:rPr lang="el-GR" sz="2800" b="1" dirty="0" smtClean="0">
                <a:latin typeface="Garamond" panose="02020404030301010803" pitchFamily="18" charset="0"/>
              </a:rPr>
              <a:t>Πολλά </a:t>
            </a:r>
            <a:r>
              <a:rPr lang="el-GR" sz="2800" b="1" dirty="0">
                <a:latin typeface="Garamond" panose="02020404030301010803" pitchFamily="18" charset="0"/>
              </a:rPr>
              <a:t>συστήματα επιτρέπουν ασυνεπές </a:t>
            </a:r>
            <a:r>
              <a:rPr lang="en-US" sz="2800" b="1" dirty="0" smtClean="0">
                <a:latin typeface="Garamond" panose="02020404030301010803" pitchFamily="18" charset="0"/>
              </a:rPr>
              <a:t>replication 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   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</a:t>
            </a:r>
            <a:r>
              <a:rPr lang="en-US" sz="1800" dirty="0" smtClean="0">
                <a:solidFill>
                  <a:srgbClr val="FF0000"/>
                </a:solidFill>
              </a:rPr>
              <a:t>― </a:t>
            </a:r>
            <a:r>
              <a:rPr lang="el-GR" sz="1800" dirty="0"/>
              <a:t>Τα δεδομένα στους </a:t>
            </a:r>
            <a:r>
              <a:rPr lang="en-US" sz="1800" dirty="0"/>
              <a:t>replica </a:t>
            </a:r>
            <a:r>
              <a:rPr lang="el-GR" sz="1800" dirty="0"/>
              <a:t>μπορεί να διαφέρουν αλλά σε κάποια φάση </a:t>
            </a:r>
            <a:r>
              <a:rPr lang="el-GR" sz="1800" dirty="0" smtClean="0"/>
              <a:t>θα</a:t>
            </a:r>
            <a:endParaRPr lang="en-US" sz="1800" dirty="0" smtClean="0"/>
          </a:p>
          <a:p>
            <a:pPr lvl="2"/>
            <a:r>
              <a:rPr lang="en-US" sz="1800" dirty="0"/>
              <a:t> </a:t>
            </a:r>
            <a:r>
              <a:rPr lang="en-US" sz="1800" dirty="0" smtClean="0"/>
              <a:t>            </a:t>
            </a:r>
            <a:r>
              <a:rPr lang="el-GR" sz="1800" dirty="0" smtClean="0"/>
              <a:t>συγχρονιστούν(</a:t>
            </a:r>
            <a:r>
              <a:rPr lang="en-US" sz="1800" b="1" dirty="0">
                <a:solidFill>
                  <a:srgbClr val="FF0000"/>
                </a:solidFill>
              </a:rPr>
              <a:t>e</a:t>
            </a:r>
            <a:r>
              <a:rPr lang="en-US" sz="1800" b="1" dirty="0" smtClean="0">
                <a:solidFill>
                  <a:srgbClr val="FF0000"/>
                </a:solidFill>
              </a:rPr>
              <a:t>ventually </a:t>
            </a:r>
            <a:r>
              <a:rPr lang="en-US" sz="1800" b="1" dirty="0">
                <a:solidFill>
                  <a:srgbClr val="FF0000"/>
                </a:solidFill>
              </a:rPr>
              <a:t>consistency </a:t>
            </a:r>
            <a:r>
              <a:rPr lang="el-GR" sz="1800" dirty="0"/>
              <a:t>)</a:t>
            </a:r>
            <a:endParaRPr lang="en-US" sz="1800" dirty="0"/>
          </a:p>
          <a:p>
            <a:pPr lvl="2"/>
            <a:r>
              <a:rPr lang="en-US" sz="1800" dirty="0" smtClean="0"/>
              <a:t>	</a:t>
            </a:r>
          </a:p>
          <a:p>
            <a:pPr lvl="2"/>
            <a:r>
              <a:rPr lang="en-US" sz="1800" dirty="0" smtClean="0"/>
              <a:t>      </a:t>
            </a:r>
            <a:r>
              <a:rPr lang="en-US" sz="1800" dirty="0" smtClean="0">
                <a:solidFill>
                  <a:srgbClr val="FF0000"/>
                </a:solidFill>
              </a:rPr>
              <a:t>  ― </a:t>
            </a:r>
            <a:r>
              <a:rPr lang="en-US" sz="1800" dirty="0" smtClean="0"/>
              <a:t>Dynamo , </a:t>
            </a:r>
            <a:r>
              <a:rPr lang="en-US" sz="1800" dirty="0" err="1" smtClean="0"/>
              <a:t>SimpleDB</a:t>
            </a:r>
            <a:r>
              <a:rPr lang="en-US" sz="1800" dirty="0" smtClean="0"/>
              <a:t> , Cassandra ..</a:t>
            </a:r>
            <a:r>
              <a:rPr lang="en-US" sz="1800" dirty="0"/>
              <a:t>	</a:t>
            </a:r>
            <a:endParaRPr lang="en-US" sz="1800" dirty="0" smtClean="0"/>
          </a:p>
          <a:p>
            <a:pPr lvl="2"/>
            <a:endParaRPr lang="en-US" dirty="0"/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Garamond" panose="02020404030301010803" pitchFamily="18" charset="0"/>
              </a:rPr>
              <a:t> </a:t>
            </a:r>
            <a:r>
              <a:rPr lang="el-GR" sz="2800" b="1" dirty="0" smtClean="0">
                <a:latin typeface="Garamond" panose="02020404030301010803" pitchFamily="18" charset="0"/>
              </a:rPr>
              <a:t>Συνεπές </a:t>
            </a:r>
            <a:r>
              <a:rPr lang="en-US" sz="2800" b="1" dirty="0" smtClean="0">
                <a:latin typeface="Garamond" panose="02020404030301010803" pitchFamily="18" charset="0"/>
              </a:rPr>
              <a:t>replication</a:t>
            </a:r>
            <a:r>
              <a:rPr lang="el-GR" sz="24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(</a:t>
            </a:r>
            <a:r>
              <a:rPr lang="el-GR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Η νέα μόδα!!</a:t>
            </a:r>
            <a:r>
              <a:rPr lang="el-GR" sz="2400" b="1" dirty="0" smtClean="0">
                <a:latin typeface="Garamond" panose="02020404030301010803" pitchFamily="18" charset="0"/>
              </a:rPr>
              <a:t>)</a:t>
            </a:r>
          </a:p>
          <a:p>
            <a:pPr lvl="2"/>
            <a:r>
              <a:rPr lang="el-GR" b="1" dirty="0"/>
              <a:t> </a:t>
            </a:r>
            <a:r>
              <a:rPr lang="el-GR" b="1" dirty="0" smtClean="0"/>
              <a:t>    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― </a:t>
            </a:r>
            <a:r>
              <a:rPr lang="el-GR" sz="1800" dirty="0"/>
              <a:t>Άμεση </a:t>
            </a:r>
            <a:r>
              <a:rPr lang="el-GR" sz="1800" dirty="0" smtClean="0"/>
              <a:t>ανάκαμψη</a:t>
            </a:r>
            <a:endParaRPr lang="en-US" sz="1800" dirty="0" smtClean="0"/>
          </a:p>
          <a:p>
            <a:pPr lvl="2"/>
            <a:r>
              <a:rPr lang="el-GR" sz="1800" dirty="0" smtClean="0"/>
              <a:t>  </a:t>
            </a:r>
            <a:endParaRPr lang="en-US" sz="1800" dirty="0"/>
          </a:p>
          <a:p>
            <a:pPr lvl="2"/>
            <a:r>
              <a:rPr lang="el-GR" sz="1800" b="1" dirty="0" smtClean="0"/>
              <a:t>    </a:t>
            </a:r>
            <a:r>
              <a:rPr lang="en-US" sz="1800" b="1" dirty="0" smtClean="0"/>
              <a:t>   </a:t>
            </a:r>
            <a:r>
              <a:rPr lang="en-US" sz="1800" dirty="0" smtClean="0">
                <a:solidFill>
                  <a:srgbClr val="FF0000"/>
                </a:solidFill>
              </a:rPr>
              <a:t>―</a:t>
            </a:r>
            <a:r>
              <a:rPr lang="el-GR" sz="1800" b="1" dirty="0" smtClean="0"/>
              <a:t>  </a:t>
            </a:r>
            <a:r>
              <a:rPr lang="el-GR" sz="1800" dirty="0" smtClean="0"/>
              <a:t>Αυξάνει </a:t>
            </a:r>
            <a:r>
              <a:rPr lang="el-GR" sz="1800" dirty="0"/>
              <a:t>το </a:t>
            </a:r>
            <a:r>
              <a:rPr lang="en-US" sz="1800" dirty="0"/>
              <a:t>Latency </a:t>
            </a:r>
            <a:r>
              <a:rPr lang="en-US" sz="1800" dirty="0">
                <a:solidFill>
                  <a:srgbClr val="0070C0"/>
                </a:solidFill>
                <a:sym typeface="Wingdings" panose="05000000000000000000" pitchFamily="2" charset="2"/>
              </a:rPr>
              <a:t></a:t>
            </a:r>
            <a:endParaRPr lang="en-US" sz="1800" dirty="0">
              <a:solidFill>
                <a:srgbClr val="0070C0"/>
              </a:solidFill>
            </a:endParaRPr>
          </a:p>
          <a:p>
            <a:pPr lvl="2"/>
            <a:endParaRPr lang="en-US" b="1" dirty="0"/>
          </a:p>
          <a:p>
            <a:pPr marL="285750" lvl="2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118" name="Shape 118"/>
          <p:cNvSpPr txBox="1"/>
          <p:nvPr/>
        </p:nvSpPr>
        <p:spPr>
          <a:xfrm>
            <a:off x="457200" y="6248519"/>
            <a:ext cx="2133360" cy="4568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4</a:t>
            </a:fld>
            <a:endParaRPr lang="en-US" sz="1200" b="1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" name="Shape 219"/>
          <p:cNvSpPr txBox="1"/>
          <p:nvPr/>
        </p:nvSpPr>
        <p:spPr>
          <a:xfrm>
            <a:off x="3143892" y="6182655"/>
            <a:ext cx="28949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Calvin: Fast Distributed Transactions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Partitioned Database Systems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457200" y="122400"/>
            <a:ext cx="7543499" cy="7813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9C9B"/>
              </a:buClr>
              <a:buSzPct val="25000"/>
              <a:buFont typeface="Trebuchet MS"/>
              <a:buNone/>
            </a:pPr>
            <a:r>
              <a:rPr lang="en-US" sz="3500" b="1" dirty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</a:rPr>
              <a:t>Calvin Layer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456987" y="903767"/>
            <a:ext cx="8229299" cy="51997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 smtClean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984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Garamond" panose="02020404030301010803" pitchFamily="18" charset="0"/>
              </a:rPr>
              <a:t> Ο </a:t>
            </a:r>
            <a:r>
              <a:rPr lang="en-US" sz="2800" b="1" dirty="0">
                <a:latin typeface="Garamond" panose="02020404030301010803" pitchFamily="18" charset="0"/>
              </a:rPr>
              <a:t>Calvin </a:t>
            </a:r>
            <a:r>
              <a:rPr lang="en-US" sz="2800" b="1" dirty="0" err="1">
                <a:latin typeface="Garamond" panose="02020404030301010803" pitchFamily="18" charset="0"/>
              </a:rPr>
              <a:t>είν</a:t>
            </a:r>
            <a:r>
              <a:rPr lang="en-US" sz="2800" b="1" dirty="0">
                <a:latin typeface="Garamond" panose="02020404030301010803" pitchFamily="18" charset="0"/>
              </a:rPr>
              <a:t>αι ένα layer που</a:t>
            </a:r>
            <a:r>
              <a:rPr lang="en-US" sz="2800" b="1" dirty="0" smtClean="0">
                <a:latin typeface="Garamond" panose="02020404030301010803" pitchFamily="18" charset="0"/>
              </a:rPr>
              <a:t>:</a:t>
            </a:r>
          </a:p>
          <a:p>
            <a:pPr marL="97155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971550" lvl="1" indent="-285750">
              <a:lnSpc>
                <a:spcPct val="115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800" dirty="0" smtClean="0"/>
              <a:t> </a:t>
            </a:r>
            <a:r>
              <a:rPr lang="el-GR" sz="1800" b="1" dirty="0" err="1">
                <a:solidFill>
                  <a:srgbClr val="FF0000"/>
                </a:solidFill>
              </a:rPr>
              <a:t>Χ</a:t>
            </a:r>
            <a:r>
              <a:rPr lang="en-US" sz="1800" b="1" dirty="0" err="1" smtClean="0">
                <a:solidFill>
                  <a:srgbClr val="FF0000"/>
                </a:solidFill>
              </a:rPr>
              <a:t>ρονο</a:t>
            </a:r>
            <a:r>
              <a:rPr lang="en-US" sz="1800" b="1" dirty="0" smtClean="0">
                <a:solidFill>
                  <a:srgbClr val="FF0000"/>
                </a:solidFill>
              </a:rPr>
              <a:t>προγραμματίζει</a:t>
            </a:r>
            <a:r>
              <a:rPr lang="en-US" sz="1800" b="1" dirty="0" smtClean="0">
                <a:solidFill>
                  <a:srgbClr val="E06666"/>
                </a:solidFill>
              </a:rPr>
              <a:t> </a:t>
            </a:r>
            <a:r>
              <a:rPr lang="en-US" sz="1800" dirty="0"/>
              <a:t>τις </a:t>
            </a:r>
            <a:r>
              <a:rPr lang="en-US" sz="1800" dirty="0">
                <a:solidFill>
                  <a:schemeClr val="dk1"/>
                </a:solidFill>
              </a:rPr>
              <a:t>δοσοληψίες</a:t>
            </a:r>
            <a:r>
              <a:rPr lang="en-US" sz="1800" dirty="0"/>
              <a:t> και </a:t>
            </a:r>
            <a:r>
              <a:rPr lang="en-US" sz="1800" b="1" dirty="0">
                <a:solidFill>
                  <a:srgbClr val="FF0000"/>
                </a:solidFill>
              </a:rPr>
              <a:t>αναπαράγει</a:t>
            </a:r>
            <a:r>
              <a:rPr lang="en-US" sz="1800" b="1" dirty="0">
                <a:solidFill>
                  <a:srgbClr val="E06666"/>
                </a:solidFill>
              </a:rPr>
              <a:t> </a:t>
            </a:r>
            <a:r>
              <a:rPr lang="en-US" sz="1800" dirty="0"/>
              <a:t>τα </a:t>
            </a:r>
            <a:endParaRPr lang="en-US" sz="1800" dirty="0" smtClean="0"/>
          </a:p>
          <a:p>
            <a:pPr marL="685800" lvl="1">
              <a:lnSpc>
                <a:spcPct val="115000"/>
              </a:lnSpc>
              <a:buClr>
                <a:schemeClr val="accent1">
                  <a:lumMod val="50000"/>
                </a:schemeClr>
              </a:buClr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r>
              <a:rPr lang="en-US" sz="1800" dirty="0" err="1" smtClean="0"/>
              <a:t>δεδομέν</a:t>
            </a:r>
            <a:r>
              <a:rPr lang="en-US" sz="1800" dirty="0" smtClean="0"/>
              <a:t>α</a:t>
            </a:r>
            <a:endParaRPr lang="en-US" sz="1800" dirty="0"/>
          </a:p>
          <a:p>
            <a:pPr marL="971550" lvl="1" indent="-285750">
              <a:lnSpc>
                <a:spcPct val="115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ym typeface="Trebuchet MS"/>
              </a:rPr>
              <a:t> </a:t>
            </a:r>
            <a:r>
              <a:rPr lang="el-GR" sz="1800" dirty="0" smtClean="0"/>
              <a:t>Χ</a:t>
            </a:r>
            <a:r>
              <a:rPr lang="en-US" sz="1800" dirty="0" err="1" smtClean="0"/>
              <a:t>ρησιμο</a:t>
            </a:r>
            <a:r>
              <a:rPr lang="en-US" sz="1800" dirty="0" smtClean="0"/>
              <a:t>ποιεί </a:t>
            </a:r>
            <a:r>
              <a:rPr lang="en-US" sz="1800" b="1" dirty="0">
                <a:solidFill>
                  <a:srgbClr val="FF0000"/>
                </a:solidFill>
              </a:rPr>
              <a:t>ντετερμινιστική</a:t>
            </a:r>
            <a:r>
              <a:rPr lang="en-US" sz="1800" b="1" dirty="0">
                <a:solidFill>
                  <a:srgbClr val="E06666"/>
                </a:solidFill>
              </a:rPr>
              <a:t> </a:t>
            </a:r>
            <a:r>
              <a:rPr lang="en-US" sz="1800" dirty="0"/>
              <a:t>διάταξη</a:t>
            </a:r>
          </a:p>
          <a:p>
            <a:pPr marL="971550" lvl="1" indent="-285750">
              <a:lnSpc>
                <a:spcPct val="115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1800" b="1" dirty="0" smtClean="0">
                <a:solidFill>
                  <a:srgbClr val="FF0000"/>
                </a:solidFill>
              </a:rPr>
              <a:t>Ε</a:t>
            </a:r>
            <a:r>
              <a:rPr lang="en-US" sz="1800" b="1" dirty="0" smtClean="0">
                <a:solidFill>
                  <a:srgbClr val="FF0000"/>
                </a:solidFill>
              </a:rPr>
              <a:t>π</a:t>
            </a:r>
            <a:r>
              <a:rPr lang="en-US" sz="1800" b="1" dirty="0" err="1" smtClean="0">
                <a:solidFill>
                  <a:srgbClr val="FF0000"/>
                </a:solidFill>
              </a:rPr>
              <a:t>εκτείνετ</a:t>
            </a:r>
            <a:r>
              <a:rPr lang="en-US" sz="1800" b="1" dirty="0" smtClean="0">
                <a:solidFill>
                  <a:srgbClr val="FF0000"/>
                </a:solidFill>
              </a:rPr>
              <a:t>αι</a:t>
            </a:r>
            <a:r>
              <a:rPr lang="en-US" sz="1800" b="1" dirty="0" smtClean="0">
                <a:solidFill>
                  <a:srgbClr val="E06666"/>
                </a:solidFill>
              </a:rPr>
              <a:t> </a:t>
            </a:r>
            <a:r>
              <a:rPr lang="en-US" sz="1800" dirty="0"/>
              <a:t>σχεδόν γραμμικά σε clusters με </a:t>
            </a:r>
            <a:r>
              <a:rPr lang="en-US" sz="1800" dirty="0" smtClean="0"/>
              <a:t>συνιθισμένα                                                     </a:t>
            </a:r>
          </a:p>
          <a:p>
            <a:pPr marL="685800" lvl="1">
              <a:lnSpc>
                <a:spcPct val="115000"/>
              </a:lnSpc>
              <a:buClr>
                <a:schemeClr val="accent1">
                  <a:lumMod val="50000"/>
                </a:schemeClr>
              </a:buClr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r>
              <a:rPr lang="en-US" sz="1800" dirty="0" err="1" smtClean="0"/>
              <a:t>μηχ</a:t>
            </a:r>
            <a:r>
              <a:rPr lang="en-US" sz="1800" dirty="0" smtClean="0"/>
              <a:t>ανήματα</a:t>
            </a:r>
            <a:endParaRPr lang="en-US" sz="1800" dirty="0"/>
          </a:p>
          <a:p>
            <a:pPr marL="971550" lvl="1" indent="-285750">
              <a:lnSpc>
                <a:spcPct val="115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800" dirty="0" smtClean="0">
                <a:sym typeface="Trebuchet MS"/>
              </a:rPr>
              <a:t>  </a:t>
            </a:r>
            <a:r>
              <a:rPr lang="el-GR" sz="1800" dirty="0"/>
              <a:t>Δ</a:t>
            </a:r>
            <a:r>
              <a:rPr lang="en-US" sz="1800" dirty="0" err="1" smtClean="0"/>
              <a:t>εν</a:t>
            </a:r>
            <a:r>
              <a:rPr lang="en-US" sz="1800" dirty="0" smtClean="0"/>
              <a:t> </a:t>
            </a:r>
            <a:r>
              <a:rPr lang="en-US" sz="1800" dirty="0" err="1"/>
              <a:t>έχει</a:t>
            </a:r>
            <a:r>
              <a:rPr lang="en-US" sz="1800" dirty="0"/>
              <a:t> single point of </a:t>
            </a:r>
            <a:r>
              <a:rPr lang="en-US" sz="1800" dirty="0" smtClean="0"/>
              <a:t>failure</a:t>
            </a:r>
          </a:p>
          <a:p>
            <a:pPr marL="685800" lvl="1">
              <a:lnSpc>
                <a:spcPct val="115000"/>
              </a:lnSpc>
              <a:buClr>
                <a:schemeClr val="accent1">
                  <a:lumMod val="50000"/>
                </a:schemeClr>
              </a:buClr>
            </a:pPr>
            <a:endParaRPr lang="en-US" sz="1800" dirty="0"/>
          </a:p>
        </p:txBody>
      </p:sp>
      <p:sp>
        <p:nvSpPr>
          <p:cNvPr id="128" name="Shape 128"/>
          <p:cNvSpPr txBox="1"/>
          <p:nvPr/>
        </p:nvSpPr>
        <p:spPr>
          <a:xfrm>
            <a:off x="457200" y="6248519"/>
            <a:ext cx="21332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3124080" y="6248519"/>
            <a:ext cx="28949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Calvin: Fast Distributed Transactions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Partitioned Database Systems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 b="1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457200" y="122400"/>
            <a:ext cx="7543498" cy="129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9C9B"/>
              </a:buClr>
              <a:buSzPct val="25000"/>
              <a:buFont typeface="Trebuchet MS"/>
              <a:buNone/>
            </a:pPr>
            <a:r>
              <a:rPr lang="en-US" sz="3500" b="1" i="0" u="none" strike="noStrike" cap="none" baseline="0" dirty="0" err="1" smtClean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Αρχιτεκτονική</a:t>
            </a:r>
            <a:r>
              <a:rPr lang="en-US" sz="3500" b="1" i="0" u="none" strike="noStrike" cap="none" baseline="0" dirty="0" smtClean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 </a:t>
            </a:r>
            <a:r>
              <a:rPr lang="en-US" sz="3500" b="1" i="0" u="none" strike="noStrike" cap="none" baseline="0" dirty="0" err="1" smtClean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του</a:t>
            </a:r>
            <a:r>
              <a:rPr lang="en-US" sz="3500" b="1" i="0" u="none" strike="noStrike" cap="none" baseline="0" dirty="0" smtClean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 Calvin (1)</a:t>
            </a:r>
            <a:endParaRPr lang="en-US" sz="3500" b="1" i="0" u="none" strike="noStrike" cap="none" baseline="0" dirty="0">
              <a:solidFill>
                <a:srgbClr val="689C9B"/>
              </a:solidFill>
              <a:latin typeface="+mj-lt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456987" y="1692033"/>
            <a:ext cx="8229299" cy="44114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rtl val="0"/>
            </a:endParaRPr>
          </a:p>
          <a:p>
            <a:pPr marL="285750" lvl="0" indent="-285750" rtl="0">
              <a:spcBef>
                <a:spcPts val="0"/>
              </a:spcBef>
              <a:buClr>
                <a:srgbClr val="330066"/>
              </a:buClr>
              <a:buFont typeface="Wingdings" panose="05000000000000000000" pitchFamily="2" charset="2"/>
              <a:buChar char="Ø"/>
            </a:pPr>
            <a:r>
              <a:rPr lang="en-US" sz="2200" dirty="0" err="1">
                <a:latin typeface="Garamond" panose="02020404030301010803" pitchFamily="18" charset="0"/>
                <a:rtl val="0"/>
              </a:rPr>
              <a:t>Σχεδιάστηκε</a:t>
            </a:r>
            <a:r>
              <a:rPr lang="en-US" sz="2200" dirty="0">
                <a:latin typeface="Garamond" panose="02020404030301010803" pitchFamily="18" charset="0"/>
                <a:rtl val="0"/>
              </a:rPr>
              <a:t> </a:t>
            </a:r>
            <a:r>
              <a:rPr lang="en-US" sz="2200" dirty="0" err="1">
                <a:latin typeface="Garamond" panose="02020404030301010803" pitchFamily="18" charset="0"/>
                <a:rtl val="0"/>
              </a:rPr>
              <a:t>ως</a:t>
            </a:r>
            <a:r>
              <a:rPr lang="en-US" sz="2200" dirty="0">
                <a:latin typeface="Garamond" panose="02020404030301010803" pitchFamily="18" charset="0"/>
                <a:rtl val="0"/>
              </a:rPr>
              <a:t> </a:t>
            </a:r>
            <a:r>
              <a:rPr lang="en-US" sz="2200" dirty="0" err="1">
                <a:latin typeface="Garamond" panose="02020404030301010803" pitchFamily="18" charset="0"/>
                <a:rtl val="0"/>
              </a:rPr>
              <a:t>έν</a:t>
            </a:r>
            <a:r>
              <a:rPr lang="en-US" sz="2200" dirty="0">
                <a:latin typeface="Garamond" panose="02020404030301010803" pitchFamily="18" charset="0"/>
                <a:rtl val="0"/>
              </a:rPr>
              <a:t>α </a:t>
            </a: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  <a:rtl val="0"/>
              </a:rPr>
              <a:t>επεκτάσιμο</a:t>
            </a:r>
            <a:r>
              <a:rPr lang="en-US" sz="2200" b="1" dirty="0">
                <a:solidFill>
                  <a:srgbClr val="FF0000"/>
                </a:solidFill>
                <a:latin typeface="Garamond" panose="02020404030301010803" pitchFamily="18" charset="0"/>
                <a:rtl val="0"/>
              </a:rPr>
              <a:t> transactional </a:t>
            </a:r>
            <a:r>
              <a:rPr lang="en-US" sz="2200" b="1" dirty="0" smtClean="0">
                <a:solidFill>
                  <a:srgbClr val="FF0000"/>
                </a:solidFill>
                <a:latin typeface="Garamond" panose="02020404030301010803" pitchFamily="18" charset="0"/>
                <a:rtl val="0"/>
              </a:rPr>
              <a:t>layer </a:t>
            </a:r>
            <a:r>
              <a:rPr lang="el-GR" sz="2200" dirty="0" smtClean="0">
                <a:solidFill>
                  <a:schemeClr val="tx1"/>
                </a:solidFill>
                <a:latin typeface="Garamond" panose="02020404030301010803" pitchFamily="18" charset="0"/>
                <a:rtl val="0"/>
              </a:rPr>
              <a:t>για να τρέχει </a:t>
            </a:r>
            <a:r>
              <a:rPr lang="en-US" sz="2200" dirty="0" smtClean="0">
                <a:latin typeface="Garamond" panose="02020404030301010803" pitchFamily="18" charset="0"/>
                <a:rtl val="0"/>
              </a:rPr>
              <a:t>π</a:t>
            </a:r>
            <a:r>
              <a:rPr lang="en-US" sz="2200" dirty="0" err="1" smtClean="0">
                <a:latin typeface="Garamond" panose="02020404030301010803" pitchFamily="18" charset="0"/>
                <a:rtl val="0"/>
              </a:rPr>
              <a:t>άνω</a:t>
            </a:r>
            <a:r>
              <a:rPr lang="en-US" sz="2200" dirty="0" smtClean="0">
                <a:latin typeface="Garamond" panose="02020404030301010803" pitchFamily="18" charset="0"/>
                <a:rtl val="0"/>
              </a:rPr>
              <a:t> </a:t>
            </a:r>
            <a:r>
              <a:rPr lang="en-US" sz="2200" dirty="0">
                <a:latin typeface="Garamond" panose="02020404030301010803" pitchFamily="18" charset="0"/>
                <a:rtl val="0"/>
              </a:rPr>
              <a:t>από </a:t>
            </a:r>
            <a:r>
              <a:rPr lang="en-US" sz="2200" b="1" u="sng" dirty="0">
                <a:solidFill>
                  <a:srgbClr val="FF0000"/>
                </a:solidFill>
                <a:latin typeface="Garamond" panose="02020404030301010803" pitchFamily="18" charset="0"/>
                <a:rtl val="0"/>
              </a:rPr>
              <a:t>οποιοδήποτε storage </a:t>
            </a:r>
            <a:r>
              <a:rPr lang="en-US" sz="2200" b="1" u="sng" dirty="0" smtClean="0">
                <a:solidFill>
                  <a:srgbClr val="FF0000"/>
                </a:solidFill>
                <a:latin typeface="Garamond" panose="02020404030301010803" pitchFamily="18" charset="0"/>
                <a:rtl val="0"/>
              </a:rPr>
              <a:t>system </a:t>
            </a:r>
            <a:r>
              <a:rPr lang="en-US" sz="2200" dirty="0" smtClean="0">
                <a:solidFill>
                  <a:srgbClr val="0070C0"/>
                </a:solidFill>
                <a:latin typeface="Garamond" panose="02020404030301010803" pitchFamily="18" charset="0"/>
                <a:sym typeface="Wingdings" panose="05000000000000000000" pitchFamily="2" charset="2"/>
                <a:rtl val="0"/>
              </a:rPr>
              <a:t></a:t>
            </a:r>
            <a:endParaRPr lang="en-US" sz="2200" dirty="0" smtClean="0">
              <a:solidFill>
                <a:srgbClr val="0070C0"/>
              </a:solidFill>
              <a:latin typeface="Garamond" panose="02020404030301010803" pitchFamily="18" charset="0"/>
              <a:rtl val="0"/>
            </a:endParaRPr>
          </a:p>
          <a:p>
            <a:pPr lvl="0" rtl="0">
              <a:spcBef>
                <a:spcPts val="0"/>
              </a:spcBef>
              <a:buClr>
                <a:srgbClr val="330066"/>
              </a:buClr>
            </a:pPr>
            <a:endParaRPr lang="en-US" sz="2800" dirty="0" smtClean="0">
              <a:latin typeface="Garamond" panose="02020404030301010803" pitchFamily="18" charset="0"/>
              <a:rtl val="0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Garamond" panose="02020404030301010803" pitchFamily="18" charset="0"/>
                <a:rtl val="0"/>
              </a:rPr>
              <a:t>Απ</a:t>
            </a:r>
            <a:r>
              <a:rPr lang="en-US" sz="2200" dirty="0" err="1" smtClean="0">
                <a:latin typeface="Garamond" panose="02020404030301010803" pitchFamily="18" charset="0"/>
                <a:rtl val="0"/>
              </a:rPr>
              <a:t>οτελέιτ</a:t>
            </a:r>
            <a:r>
              <a:rPr lang="en-US" sz="2200" dirty="0" smtClean="0">
                <a:latin typeface="Garamond" panose="02020404030301010803" pitchFamily="18" charset="0"/>
                <a:rtl val="0"/>
              </a:rPr>
              <a:t>αι </a:t>
            </a:r>
            <a:r>
              <a:rPr lang="en-US" sz="2200" dirty="0">
                <a:latin typeface="Garamond" panose="02020404030301010803" pitchFamily="18" charset="0"/>
                <a:rtl val="0"/>
              </a:rPr>
              <a:t>από τρια </a:t>
            </a:r>
            <a:r>
              <a:rPr lang="en-US" sz="2200" dirty="0" smtClean="0">
                <a:latin typeface="Garamond" panose="02020404030301010803" pitchFamily="18" charset="0"/>
                <a:rtl val="0"/>
              </a:rPr>
              <a:t>layers</a:t>
            </a:r>
          </a:p>
          <a:p>
            <a:pPr marL="457200" lvl="3" indent="-457200">
              <a:lnSpc>
                <a:spcPct val="115000"/>
              </a:lnSpc>
              <a:buClr>
                <a:srgbClr val="330066"/>
              </a:buClr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  <a:latin typeface="Garamond" panose="02020404030301010803" pitchFamily="18" charset="0"/>
              </a:rPr>
              <a:t>Sequencing Layer:  </a:t>
            </a:r>
          </a:p>
          <a:p>
            <a:pPr marL="457200" lvl="3" indent="-457200">
              <a:lnSpc>
                <a:spcPct val="115000"/>
              </a:lnSpc>
              <a:buClr>
                <a:srgbClr val="330066"/>
              </a:buClr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  <a:latin typeface="Garamond" panose="02020404030301010803" pitchFamily="18" charset="0"/>
              </a:rPr>
              <a:t>Scheduling Layer: </a:t>
            </a:r>
            <a:endParaRPr lang="en-US" sz="1800" b="1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457200" lvl="3" indent="-457200">
              <a:lnSpc>
                <a:spcPct val="115000"/>
              </a:lnSpc>
              <a:buClr>
                <a:srgbClr val="330066"/>
              </a:buClr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  <a:latin typeface="Garamond" panose="02020404030301010803" pitchFamily="18" charset="0"/>
              </a:rPr>
              <a:t>Storage Layer: </a:t>
            </a:r>
          </a:p>
          <a:p>
            <a:pPr>
              <a:lnSpc>
                <a:spcPct val="115000"/>
              </a:lnSpc>
              <a:buClr>
                <a:srgbClr val="330066"/>
              </a:buClr>
            </a:pPr>
            <a:endParaRPr lang="en-US" sz="2200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Font typeface="Wingdings" panose="05000000000000000000" pitchFamily="2" charset="2"/>
              <a:buChar char="Ø"/>
            </a:pPr>
            <a:endParaRPr lang="en-US" sz="2200" dirty="0">
              <a:latin typeface="Garamond" panose="02020404030301010803" pitchFamily="18" charset="0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457200" y="6248519"/>
            <a:ext cx="21332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3124080" y="6248519"/>
            <a:ext cx="28949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Calvin: Fast Distributed Transactions</a:t>
            </a:r>
            <a:b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for Partitioned Database Systems</a:t>
            </a:r>
            <a:b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endParaRPr lang="en-US"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6</a:t>
            </a:fld>
            <a:endParaRPr lang="en-US" sz="1200" b="1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457200" y="122400"/>
            <a:ext cx="7543499" cy="11127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9C9B"/>
              </a:buClr>
              <a:buSzPct val="25000"/>
              <a:buFont typeface="Trebuchet MS"/>
              <a:buNone/>
            </a:pPr>
            <a:r>
              <a:rPr lang="en-US" sz="3500" b="1" i="0" u="none" strike="noStrike" cap="none" baseline="0" dirty="0" err="1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</a:rPr>
              <a:t>Αρχιτεκτονική</a:t>
            </a:r>
            <a:r>
              <a:rPr lang="en-US" sz="3500" b="1" i="0" u="none" strike="noStrike" cap="none" baseline="0" dirty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</a:rPr>
              <a:t> </a:t>
            </a:r>
            <a:r>
              <a:rPr lang="en-US" sz="3500" b="1" i="0" u="none" strike="noStrike" cap="none" baseline="0" dirty="0" err="1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</a:rPr>
              <a:t>του</a:t>
            </a:r>
            <a:r>
              <a:rPr lang="en-US" sz="3500" b="1" i="0" u="none" strike="noStrike" cap="none" baseline="0" dirty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</a:rPr>
              <a:t> Calvin (</a:t>
            </a:r>
            <a:r>
              <a:rPr lang="en-US" sz="3500" b="1" dirty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</a:rPr>
              <a:t>2</a:t>
            </a:r>
            <a:r>
              <a:rPr lang="en-US" sz="3500" b="1" i="0" u="none" strike="noStrike" cap="none" baseline="0" dirty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</a:rPr>
              <a:t>)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456987" y="1453897"/>
            <a:ext cx="8506418" cy="48494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Sequencing </a:t>
            </a:r>
            <a:r>
              <a:rPr lang="en-US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Layer:  </a:t>
            </a:r>
          </a:p>
          <a:p>
            <a:pPr marL="914400" lvl="1" indent="-228600">
              <a:lnSpc>
                <a:spcPct val="115000"/>
              </a:lnSpc>
              <a:buClr>
                <a:schemeClr val="dk1"/>
              </a:buClr>
            </a:pPr>
            <a:r>
              <a:rPr lang="en-US" dirty="0" smtClean="0">
                <a:sym typeface="Trebuchet MS"/>
              </a:rPr>
              <a:t>●</a:t>
            </a:r>
            <a:r>
              <a:rPr lang="el-GR" dirty="0" smtClean="0">
                <a:sym typeface="Trebuchet MS"/>
              </a:rPr>
              <a:t> </a:t>
            </a:r>
            <a:r>
              <a:rPr lang="el-GR" dirty="0"/>
              <a:t>Βάζει όλες τις δοσοληψίες σε μία καθολική </a:t>
            </a:r>
            <a:r>
              <a:rPr lang="el-GR" dirty="0" smtClean="0"/>
              <a:t>σειρά</a:t>
            </a:r>
          </a:p>
          <a:p>
            <a:pPr marL="914400" lvl="1" indent="-228600">
              <a:lnSpc>
                <a:spcPct val="115000"/>
              </a:lnSpc>
              <a:buClr>
                <a:schemeClr val="dk1"/>
              </a:buClr>
            </a:pPr>
            <a:endParaRPr lang="en-US" dirty="0" smtClean="0">
              <a:sym typeface="Trebuchet MS"/>
            </a:endParaRPr>
          </a:p>
          <a:p>
            <a:pPr marL="914400" lvl="1" indent="-228600">
              <a:lnSpc>
                <a:spcPct val="115000"/>
              </a:lnSpc>
              <a:buClr>
                <a:schemeClr val="dk1"/>
              </a:buClr>
            </a:pPr>
            <a:r>
              <a:rPr lang="en-US" dirty="0" smtClean="0">
                <a:sym typeface="Trebuchet MS"/>
              </a:rPr>
              <a:t>●</a:t>
            </a:r>
            <a:r>
              <a:rPr lang="el-GR" dirty="0" smtClean="0">
                <a:sym typeface="Trebuchet MS"/>
              </a:rPr>
              <a:t> </a:t>
            </a:r>
            <a:r>
              <a:rPr lang="en-US" dirty="0" err="1" smtClean="0"/>
              <a:t>Χειρίζετ</a:t>
            </a:r>
            <a:r>
              <a:rPr lang="en-US" dirty="0" smtClean="0"/>
              <a:t>αι </a:t>
            </a:r>
            <a:r>
              <a:rPr lang="en-US" dirty="0"/>
              <a:t>την αναπαραγωγή </a:t>
            </a:r>
            <a:r>
              <a:rPr lang="en-US" dirty="0" smtClean="0"/>
              <a:t>της </a:t>
            </a:r>
            <a:r>
              <a:rPr lang="en-US" dirty="0"/>
              <a:t>καθολικής σειράς</a:t>
            </a:r>
          </a:p>
          <a:p>
            <a:pPr marL="6858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dirty="0"/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Scheduling Layer: </a:t>
            </a:r>
          </a:p>
          <a:p>
            <a:pPr marL="914400" lvl="1" indent="-228600">
              <a:lnSpc>
                <a:spcPct val="115000"/>
              </a:lnSpc>
              <a:buClr>
                <a:schemeClr val="dk1"/>
              </a:buClr>
            </a:pPr>
            <a:r>
              <a:rPr lang="en-US" dirty="0" smtClean="0">
                <a:sym typeface="Trebuchet MS"/>
              </a:rPr>
              <a:t>●</a:t>
            </a:r>
            <a:r>
              <a:rPr lang="el-GR" dirty="0" smtClean="0">
                <a:sym typeface="Trebuchet MS"/>
              </a:rPr>
              <a:t> </a:t>
            </a:r>
            <a:r>
              <a:rPr lang="en-US" dirty="0" smtClean="0"/>
              <a:t>Kα</a:t>
            </a:r>
            <a:r>
              <a:rPr lang="en-US" dirty="0" err="1" smtClean="0"/>
              <a:t>θορίζει</a:t>
            </a:r>
            <a:r>
              <a:rPr lang="en-US" dirty="0" smtClean="0"/>
              <a:t> </a:t>
            </a:r>
            <a:r>
              <a:rPr lang="en-US" dirty="0" err="1"/>
              <a:t>το</a:t>
            </a:r>
            <a:r>
              <a:rPr lang="en-US" dirty="0"/>
              <a:t> </a:t>
            </a:r>
            <a:r>
              <a:rPr lang="en-US" dirty="0" err="1" smtClean="0"/>
              <a:t>χρονο</a:t>
            </a:r>
            <a:r>
              <a:rPr lang="en-US" dirty="0" smtClean="0"/>
              <a:t>πρόγραμμα με </a:t>
            </a:r>
            <a:r>
              <a:rPr lang="el-GR" dirty="0" smtClean="0"/>
              <a:t>το οποίο </a:t>
            </a:r>
            <a:r>
              <a:rPr lang="en-US" dirty="0" smtClean="0"/>
              <a:t>π</a:t>
            </a:r>
            <a:r>
              <a:rPr lang="en-US" dirty="0" err="1" smtClean="0"/>
              <a:t>ρέ</a:t>
            </a:r>
            <a:r>
              <a:rPr lang="en-US" dirty="0" smtClean="0"/>
              <a:t>πει </a:t>
            </a:r>
            <a:r>
              <a:rPr lang="en-US" dirty="0"/>
              <a:t>να εκτελεστούν οι δοσοληψίες</a:t>
            </a:r>
          </a:p>
          <a:p>
            <a:pPr marL="914400" lvl="1" indent="-228600">
              <a:lnSpc>
                <a:spcPct val="115000"/>
              </a:lnSpc>
              <a:buClr>
                <a:schemeClr val="dk1"/>
              </a:buClr>
            </a:pPr>
            <a:r>
              <a:rPr lang="en-US" dirty="0" smtClean="0">
                <a:sym typeface="Trebuchet MS"/>
              </a:rPr>
              <a:t>●</a:t>
            </a:r>
            <a:r>
              <a:rPr lang="el-GR" dirty="0" smtClean="0">
                <a:sym typeface="Trebuchet MS"/>
              </a:rPr>
              <a:t> </a:t>
            </a:r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dk1"/>
                </a:solidFill>
              </a:rPr>
              <a:t>χρονο</a:t>
            </a:r>
            <a:r>
              <a:rPr lang="en-US" dirty="0" smtClean="0">
                <a:solidFill>
                  <a:schemeClr val="dk1"/>
                </a:solidFill>
              </a:rPr>
              <a:t>πρόγραμμα πρέπει </a:t>
            </a:r>
            <a:r>
              <a:rPr lang="en-US" dirty="0">
                <a:solidFill>
                  <a:schemeClr val="dk1"/>
                </a:solidFill>
              </a:rPr>
              <a:t>να είναι ισοδύναμο συγκρούσεων</a:t>
            </a:r>
            <a:r>
              <a:rPr lang="en-US" dirty="0"/>
              <a:t> με τη σειριακή διάταξη που καθορίστηκε στο Sequencing Layer</a:t>
            </a:r>
          </a:p>
          <a:p>
            <a:pPr marL="914400" lvl="1" indent="-2286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</a:pPr>
            <a:r>
              <a:rPr lang="en-US" dirty="0" smtClean="0">
                <a:sym typeface="Trebuchet MS"/>
              </a:rPr>
              <a:t>●</a:t>
            </a:r>
            <a:r>
              <a:rPr lang="el-GR" dirty="0" smtClean="0">
                <a:sym typeface="Trebuchet MS"/>
              </a:rPr>
              <a:t> </a:t>
            </a:r>
            <a:r>
              <a:rPr lang="en-US" dirty="0" smtClean="0"/>
              <a:t>Επ</a:t>
            </a:r>
            <a:r>
              <a:rPr lang="en-US" dirty="0" err="1" smtClean="0"/>
              <a:t>ιτρέ</a:t>
            </a:r>
            <a:r>
              <a:rPr lang="en-US" dirty="0" smtClean="0"/>
              <a:t>πει </a:t>
            </a:r>
            <a:r>
              <a:rPr lang="en-US" dirty="0"/>
              <a:t>στις δοσοληψίες να εκτελούνται ταυτόχρονα με διάφορα νημάτα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330066"/>
              </a:buClr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Storage Layer: </a:t>
            </a:r>
          </a:p>
          <a:p>
            <a:pPr marL="914400" lvl="1" indent="-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</a:pPr>
            <a:r>
              <a:rPr lang="en-US" dirty="0" smtClean="0">
                <a:sym typeface="Trebuchet MS"/>
              </a:rPr>
              <a:t>●</a:t>
            </a:r>
            <a:r>
              <a:rPr lang="el-GR" dirty="0" smtClean="0">
                <a:sym typeface="Trebuchet MS"/>
              </a:rPr>
              <a:t> </a:t>
            </a:r>
            <a:r>
              <a:rPr lang="en-US" dirty="0" err="1" smtClean="0"/>
              <a:t>Δι</a:t>
            </a:r>
            <a:r>
              <a:rPr lang="en-US" dirty="0" smtClean="0"/>
              <a:t>αχειρίζεται τη διάταξη των δεδομένων στο φυσικό μέσο</a:t>
            </a:r>
          </a:p>
          <a:p>
            <a:r>
              <a:rPr lang="el-GR" dirty="0">
                <a:sym typeface="Trebuchet MS"/>
              </a:rPr>
              <a:t> </a:t>
            </a:r>
            <a:r>
              <a:rPr lang="el-GR" dirty="0" smtClean="0">
                <a:sym typeface="Trebuchet MS"/>
              </a:rPr>
              <a:t>             </a:t>
            </a:r>
            <a:r>
              <a:rPr lang="en-US" dirty="0" smtClean="0">
                <a:sym typeface="Trebuchet MS"/>
              </a:rPr>
              <a:t>●</a:t>
            </a:r>
            <a:r>
              <a:rPr lang="el-GR" dirty="0" smtClean="0">
                <a:sym typeface="Trebuchet MS"/>
              </a:rPr>
              <a:t> </a:t>
            </a:r>
            <a:r>
              <a:rPr lang="en-US" dirty="0"/>
              <a:t>CRUD </a:t>
            </a:r>
            <a:r>
              <a:rPr lang="el-GR" dirty="0" err="1"/>
              <a:t>διεπαφή</a:t>
            </a:r>
            <a:r>
              <a:rPr lang="el-GR" dirty="0"/>
              <a:t> </a:t>
            </a:r>
            <a:r>
              <a:rPr lang="en-US" dirty="0"/>
              <a:t>create</a:t>
            </a:r>
            <a:r>
              <a:rPr lang="el-GR" dirty="0"/>
              <a:t>/</a:t>
            </a:r>
            <a:r>
              <a:rPr lang="en-US" dirty="0"/>
              <a:t>insert</a:t>
            </a:r>
            <a:r>
              <a:rPr lang="el-GR" dirty="0"/>
              <a:t>, </a:t>
            </a:r>
            <a:r>
              <a:rPr lang="en-US" dirty="0"/>
              <a:t>read</a:t>
            </a:r>
            <a:r>
              <a:rPr lang="el-GR" dirty="0"/>
              <a:t>, </a:t>
            </a:r>
            <a:r>
              <a:rPr lang="en-US" dirty="0"/>
              <a:t>update</a:t>
            </a:r>
            <a:r>
              <a:rPr lang="el-GR" dirty="0"/>
              <a:t> και </a:t>
            </a:r>
            <a:r>
              <a:rPr lang="en-US" dirty="0"/>
              <a:t>delete </a:t>
            </a:r>
            <a:r>
              <a:rPr lang="el-GR" dirty="0"/>
              <a:t>για να έχουν πρόσβαση οι </a:t>
            </a:r>
            <a:r>
              <a:rPr lang="el-GR" dirty="0" smtClean="0"/>
              <a:t>δοσοληψίες    </a:t>
            </a:r>
          </a:p>
          <a:p>
            <a:r>
              <a:rPr lang="el-GR" dirty="0"/>
              <a:t> </a:t>
            </a:r>
            <a:r>
              <a:rPr lang="el-GR" dirty="0" smtClean="0"/>
              <a:t>                </a:t>
            </a:r>
            <a:r>
              <a:rPr lang="el-GR" dirty="0"/>
              <a:t>στα δεδομένα</a:t>
            </a:r>
            <a:endParaRPr lang="en-US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 smtClean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 smtClean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8" name="Shape 218"/>
          <p:cNvSpPr txBox="1"/>
          <p:nvPr/>
        </p:nvSpPr>
        <p:spPr>
          <a:xfrm>
            <a:off x="457200" y="6248519"/>
            <a:ext cx="21332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3143892" y="6182655"/>
            <a:ext cx="28949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Calvin: Fast Distributed Transactions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Partitioned Database Systems</a:t>
            </a:r>
            <a:b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 b="1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/>
        </p:nvSpPr>
        <p:spPr>
          <a:xfrm>
            <a:off x="457000" y="122400"/>
            <a:ext cx="7543474" cy="709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500" b="0" i="0" u="none" strike="noStrike" cap="none" baseline="0" dirty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Sequencer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457200" y="6248519"/>
            <a:ext cx="21332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3124080" y="6248519"/>
            <a:ext cx="28949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Calvin: Fast Distributed Transactions</a:t>
            </a:r>
            <a:b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for Partitioned Database Systems</a:t>
            </a:r>
            <a:b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endParaRPr lang="en-US"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457000" y="1019323"/>
            <a:ext cx="8229299" cy="508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lvl="0" indent="-101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Courier New"/>
              <a:buNone/>
            </a:pPr>
            <a:endParaRPr sz="11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lvl="0" indent="-285750" rtl="0">
              <a:lnSpc>
                <a:spcPct val="115000"/>
              </a:lnSpc>
              <a:spcBef>
                <a:spcPts val="0"/>
              </a:spcBef>
              <a:buClr>
                <a:srgbClr val="330066"/>
              </a:buClr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FF0000"/>
                </a:solidFill>
                <a:latin typeface="Garamond" panose="02020404030301010803" pitchFamily="18" charset="0"/>
                <a:rtl val="0"/>
              </a:rPr>
              <a:t>Κατα</a:t>
            </a:r>
            <a:r>
              <a:rPr lang="en-US" sz="2200" b="1" dirty="0" err="1">
                <a:solidFill>
                  <a:srgbClr val="FF0000"/>
                </a:solidFill>
                <a:latin typeface="Garamond" panose="02020404030301010803" pitchFamily="18" charset="0"/>
                <a:rtl val="0"/>
              </a:rPr>
              <a:t>νεμημένος</a:t>
            </a:r>
            <a:r>
              <a:rPr lang="en-US" sz="2200" b="1" dirty="0">
                <a:solidFill>
                  <a:srgbClr val="FF0000"/>
                </a:solidFill>
                <a:latin typeface="Garamond" panose="02020404030301010803" pitchFamily="18" charset="0"/>
                <a:rtl val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Garamond" panose="02020404030301010803" pitchFamily="18" charset="0"/>
                <a:rtl val="0"/>
              </a:rPr>
              <a:t>σε</a:t>
            </a:r>
            <a:r>
              <a:rPr lang="en-US" sz="2200" b="1" dirty="0">
                <a:solidFill>
                  <a:srgbClr val="FF0000"/>
                </a:solidFill>
                <a:latin typeface="Garamond" panose="02020404030301010803" pitchFamily="18" charset="0"/>
                <a:rtl val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Garamond" panose="02020404030301010803" pitchFamily="18" charset="0"/>
                <a:rtl val="0"/>
              </a:rPr>
              <a:t>όλους</a:t>
            </a:r>
            <a:r>
              <a:rPr lang="en-US" sz="2200" b="1" dirty="0">
                <a:solidFill>
                  <a:srgbClr val="FF0000"/>
                </a:solidFill>
                <a:latin typeface="Garamond" panose="02020404030301010803" pitchFamily="18" charset="0"/>
                <a:rtl val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Garamond" panose="02020404030301010803" pitchFamily="18" charset="0"/>
                <a:rtl val="0"/>
              </a:rPr>
              <a:t>τους</a:t>
            </a:r>
            <a:r>
              <a:rPr lang="en-US" sz="2200" b="1" dirty="0">
                <a:solidFill>
                  <a:srgbClr val="FF0000"/>
                </a:solidFill>
                <a:latin typeface="Garamond" panose="02020404030301010803" pitchFamily="18" charset="0"/>
                <a:rtl val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Garamond" panose="02020404030301010803" pitchFamily="18" charset="0"/>
                <a:rtl val="0"/>
              </a:rPr>
              <a:t>κόμ</a:t>
            </a:r>
            <a:r>
              <a:rPr lang="en-US" sz="2200" b="1" dirty="0">
                <a:solidFill>
                  <a:srgbClr val="FF0000"/>
                </a:solidFill>
                <a:latin typeface="Garamond" panose="02020404030301010803" pitchFamily="18" charset="0"/>
                <a:rtl val="0"/>
              </a:rPr>
              <a:t>βους</a:t>
            </a:r>
          </a:p>
          <a:p>
            <a:pPr marL="648970"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330066"/>
              </a:buClr>
            </a:pPr>
            <a:r>
              <a:rPr lang="en-US" sz="1800" dirty="0">
                <a:latin typeface="+mj-lt"/>
                <a:sym typeface="Trebuchet MS"/>
              </a:rPr>
              <a:t>● </a:t>
            </a:r>
            <a:r>
              <a:rPr lang="en-US" sz="1800" dirty="0" smtClean="0">
                <a:latin typeface="+mj-lt"/>
                <a:sym typeface="Trebuchet MS"/>
              </a:rPr>
              <a:t> </a:t>
            </a:r>
            <a:r>
              <a:rPr lang="en-US" sz="1800" dirty="0" smtClean="0">
                <a:latin typeface="+mj-lt"/>
                <a:rtl val="0"/>
              </a:rPr>
              <a:t>Απ</a:t>
            </a:r>
            <a:r>
              <a:rPr lang="en-US" sz="1800" dirty="0" err="1" smtClean="0">
                <a:latin typeface="+mj-lt"/>
                <a:rtl val="0"/>
              </a:rPr>
              <a:t>οφυγή</a:t>
            </a:r>
            <a:r>
              <a:rPr lang="en-US" sz="1800" dirty="0" smtClean="0">
                <a:latin typeface="+mj-lt"/>
                <a:rtl val="0"/>
              </a:rPr>
              <a:t> </a:t>
            </a:r>
            <a:r>
              <a:rPr lang="en-US" sz="1800" dirty="0" err="1">
                <a:latin typeface="+mj-lt"/>
                <a:rtl val="0"/>
              </a:rPr>
              <a:t>ενός</a:t>
            </a:r>
            <a:r>
              <a:rPr lang="en-US" sz="1800" dirty="0">
                <a:latin typeface="+mj-lt"/>
                <a:rtl val="0"/>
              </a:rPr>
              <a:t> </a:t>
            </a:r>
            <a:r>
              <a:rPr lang="en-US" sz="1800" dirty="0" err="1">
                <a:latin typeface="+mj-lt"/>
                <a:rtl val="0"/>
              </a:rPr>
              <a:t>μον</a:t>
            </a:r>
            <a:r>
              <a:rPr lang="en-US" sz="1800" dirty="0">
                <a:latin typeface="+mj-lt"/>
                <a:rtl val="0"/>
              </a:rPr>
              <a:t>αδικού σημείου αποτυχίας 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sym typeface="Wingdings" panose="05000000000000000000" pitchFamily="2" charset="2"/>
                <a:rtl val="0"/>
              </a:rPr>
              <a:t></a:t>
            </a:r>
            <a:endParaRPr lang="en-US" sz="1800" dirty="0">
              <a:solidFill>
                <a:srgbClr val="0070C0"/>
              </a:solidFill>
              <a:latin typeface="+mj-lt"/>
              <a:rtl val="0"/>
            </a:endParaRPr>
          </a:p>
          <a:p>
            <a:pPr marL="648970"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330066"/>
              </a:buClr>
            </a:pPr>
            <a:r>
              <a:rPr lang="en-US" sz="1800" dirty="0">
                <a:latin typeface="+mj-lt"/>
                <a:sym typeface="Trebuchet MS"/>
              </a:rPr>
              <a:t>● </a:t>
            </a:r>
            <a:r>
              <a:rPr lang="en-US" sz="1800" dirty="0" smtClean="0">
                <a:latin typeface="+mj-lt"/>
                <a:sym typeface="Trebuchet MS"/>
              </a:rPr>
              <a:t> </a:t>
            </a:r>
            <a:r>
              <a:rPr lang="en-US" sz="1800" dirty="0" err="1" smtClean="0">
                <a:latin typeface="+mj-lt"/>
                <a:rtl val="0"/>
              </a:rPr>
              <a:t>Αύξηση</a:t>
            </a:r>
            <a:r>
              <a:rPr lang="en-US" sz="1800" dirty="0" smtClean="0">
                <a:latin typeface="+mj-lt"/>
                <a:rtl val="0"/>
              </a:rPr>
              <a:t> </a:t>
            </a:r>
            <a:r>
              <a:rPr lang="en-US" sz="1800" dirty="0">
                <a:latin typeface="+mj-lt"/>
                <a:rtl val="0"/>
              </a:rPr>
              <a:t>επ</a:t>
            </a:r>
            <a:r>
              <a:rPr lang="en-US" sz="1800" dirty="0" err="1">
                <a:latin typeface="+mj-lt"/>
                <a:rtl val="0"/>
              </a:rPr>
              <a:t>εκτ</a:t>
            </a:r>
            <a:r>
              <a:rPr lang="en-US" sz="1800" dirty="0">
                <a:latin typeface="+mj-lt"/>
                <a:rtl val="0"/>
              </a:rPr>
              <a:t>ασιμότητας 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dirty="0">
              <a:rtl val="0"/>
            </a:endParaRPr>
          </a:p>
          <a:p>
            <a:pPr marL="285750" lvl="0" indent="-285750" rtl="0">
              <a:lnSpc>
                <a:spcPct val="115000"/>
              </a:lnSpc>
              <a:spcBef>
                <a:spcPts val="0"/>
              </a:spcBef>
              <a:buClr>
                <a:srgbClr val="330066"/>
              </a:buClr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FF0000"/>
                </a:solidFill>
                <a:latin typeface="Garamond" panose="02020404030301010803" pitchFamily="18" charset="0"/>
                <a:rtl val="0"/>
              </a:rPr>
              <a:t>Κα</a:t>
            </a:r>
            <a:r>
              <a:rPr lang="en-US" sz="2200" b="1" dirty="0" err="1">
                <a:solidFill>
                  <a:srgbClr val="FF0000"/>
                </a:solidFill>
                <a:latin typeface="Garamond" panose="02020404030301010803" pitchFamily="18" charset="0"/>
                <a:rtl val="0"/>
              </a:rPr>
              <a:t>θήκοντ</a:t>
            </a:r>
            <a:r>
              <a:rPr lang="en-US" sz="2200" b="1" dirty="0">
                <a:solidFill>
                  <a:srgbClr val="FF0000"/>
                </a:solidFill>
                <a:latin typeface="Garamond" panose="02020404030301010803" pitchFamily="18" charset="0"/>
                <a:rtl val="0"/>
              </a:rPr>
              <a:t>α sequencer </a:t>
            </a:r>
          </a:p>
          <a:p>
            <a:pPr marL="648970"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330066"/>
              </a:buClr>
            </a:pPr>
            <a:r>
              <a:rPr lang="en-US" sz="1800" dirty="0" smtClean="0">
                <a:latin typeface="+mj-lt"/>
                <a:sym typeface="Trebuchet MS"/>
              </a:rPr>
              <a:t>● </a:t>
            </a:r>
            <a:r>
              <a:rPr lang="el-GR" sz="1800" dirty="0" smtClean="0">
                <a:latin typeface="+mj-lt"/>
                <a:sym typeface="Trebuchet MS"/>
              </a:rPr>
              <a:t> </a:t>
            </a:r>
            <a:r>
              <a:rPr lang="el-GR" sz="1800" dirty="0" smtClean="0">
                <a:latin typeface="+mj-lt"/>
              </a:rPr>
              <a:t>Χωρίζει </a:t>
            </a:r>
            <a:r>
              <a:rPr lang="el-GR" sz="1800" dirty="0">
                <a:latin typeface="+mj-lt"/>
              </a:rPr>
              <a:t>τις δοσοληψίες σε υποσύνολα κάθε 10 δευτερόλεπτα</a:t>
            </a:r>
            <a:endParaRPr lang="en-US" sz="1800" dirty="0">
              <a:latin typeface="+mj-lt"/>
            </a:endParaRPr>
          </a:p>
          <a:p>
            <a:pPr marL="648970"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330066"/>
              </a:buClr>
            </a:pPr>
            <a:r>
              <a:rPr lang="en-US" sz="1800" dirty="0" smtClean="0">
                <a:latin typeface="+mj-lt"/>
                <a:sym typeface="Trebuchet MS"/>
              </a:rPr>
              <a:t>●  </a:t>
            </a:r>
            <a:r>
              <a:rPr lang="en-US" sz="1800" dirty="0" smtClean="0">
                <a:solidFill>
                  <a:schemeClr val="dk1"/>
                </a:solidFill>
                <a:latin typeface="+mj-lt"/>
                <a:rtl val="0"/>
              </a:rPr>
              <a:t>Κα</a:t>
            </a:r>
            <a:r>
              <a:rPr lang="en-US" sz="1800" dirty="0" err="1" smtClean="0">
                <a:solidFill>
                  <a:schemeClr val="dk1"/>
                </a:solidFill>
                <a:latin typeface="+mj-lt"/>
                <a:rtl val="0"/>
              </a:rPr>
              <a:t>θορίζει</a:t>
            </a:r>
            <a:r>
              <a:rPr lang="en-US" sz="1800" dirty="0" smtClean="0">
                <a:solidFill>
                  <a:schemeClr val="dk1"/>
                </a:solidFill>
                <a:latin typeface="+mj-lt"/>
                <a:rtl val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rtl val="0"/>
              </a:rPr>
              <a:t>τη</a:t>
            </a:r>
            <a:r>
              <a:rPr lang="en-US" sz="1800" dirty="0">
                <a:solidFill>
                  <a:schemeClr val="dk1"/>
                </a:solidFill>
                <a:latin typeface="+mj-lt"/>
                <a:rtl val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rtl val="0"/>
              </a:rPr>
              <a:t>σειρά</a:t>
            </a:r>
            <a:r>
              <a:rPr lang="en-US" sz="1800" dirty="0">
                <a:solidFill>
                  <a:schemeClr val="dk1"/>
                </a:solidFill>
                <a:latin typeface="+mj-lt"/>
                <a:rtl val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rtl val="0"/>
              </a:rPr>
              <a:t>με</a:t>
            </a:r>
            <a:r>
              <a:rPr lang="en-US" sz="1800" dirty="0">
                <a:solidFill>
                  <a:schemeClr val="dk1"/>
                </a:solidFill>
                <a:latin typeface="+mj-lt"/>
                <a:rtl val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rtl val="0"/>
              </a:rPr>
              <a:t>την</a:t>
            </a:r>
            <a:r>
              <a:rPr lang="en-US" sz="1800" dirty="0">
                <a:solidFill>
                  <a:schemeClr val="dk1"/>
                </a:solidFill>
                <a:latin typeface="+mj-lt"/>
                <a:rtl val="0"/>
              </a:rPr>
              <a:t> οπ</a:t>
            </a:r>
            <a:r>
              <a:rPr lang="en-US" sz="1800" dirty="0" err="1">
                <a:solidFill>
                  <a:schemeClr val="dk1"/>
                </a:solidFill>
                <a:latin typeface="+mj-lt"/>
                <a:rtl val="0"/>
              </a:rPr>
              <a:t>οί</a:t>
            </a:r>
            <a:r>
              <a:rPr lang="en-US" sz="1800" dirty="0">
                <a:solidFill>
                  <a:schemeClr val="dk1"/>
                </a:solidFill>
                <a:latin typeface="+mj-lt"/>
                <a:rtl val="0"/>
              </a:rPr>
              <a:t>α θα εκτελεστούν οι δοσοληψίες </a:t>
            </a:r>
          </a:p>
          <a:p>
            <a:pPr marL="648970"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330066"/>
              </a:buClr>
            </a:pPr>
            <a:r>
              <a:rPr lang="en-US" sz="1800" dirty="0">
                <a:latin typeface="+mj-lt"/>
                <a:sym typeface="Trebuchet MS"/>
              </a:rPr>
              <a:t>● </a:t>
            </a:r>
            <a:r>
              <a:rPr lang="en-US" sz="1800" dirty="0" smtClean="0">
                <a:latin typeface="+mj-lt"/>
                <a:sym typeface="Trebuchet MS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+mj-lt"/>
                <a:rtl val="0"/>
              </a:rPr>
              <a:t>Αντιγράφει</a:t>
            </a:r>
            <a:r>
              <a:rPr lang="en-US" sz="1800" dirty="0" smtClean="0">
                <a:solidFill>
                  <a:schemeClr val="dk1"/>
                </a:solidFill>
                <a:latin typeface="+mj-lt"/>
                <a:rtl val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rtl val="0"/>
              </a:rPr>
              <a:t>στους</a:t>
            </a:r>
            <a:r>
              <a:rPr lang="en-US" sz="1800" dirty="0">
                <a:solidFill>
                  <a:schemeClr val="dk1"/>
                </a:solidFill>
                <a:latin typeface="+mj-lt"/>
                <a:rtl val="0"/>
              </a:rPr>
              <a:t> replica</a:t>
            </a:r>
            <a:r>
              <a:rPr lang="en-US" sz="1800" dirty="0">
                <a:latin typeface="+mj-lt"/>
                <a:rtl val="0"/>
              </a:rPr>
              <a:t>s </a:t>
            </a:r>
            <a:r>
              <a:rPr lang="en-US" sz="1800" dirty="0" err="1">
                <a:latin typeface="+mj-lt"/>
                <a:rtl val="0"/>
              </a:rPr>
              <a:t>τις</a:t>
            </a:r>
            <a:r>
              <a:rPr lang="en-US" sz="1800" dirty="0">
                <a:latin typeface="+mj-lt"/>
                <a:rtl val="0"/>
              </a:rPr>
              <a:t> </a:t>
            </a:r>
            <a:r>
              <a:rPr lang="en-US" sz="1800" dirty="0" err="1">
                <a:latin typeface="+mj-lt"/>
                <a:rtl val="0"/>
              </a:rPr>
              <a:t>δοσοληψίες</a:t>
            </a:r>
            <a:endParaRPr lang="en-US" sz="1800" dirty="0">
              <a:latin typeface="+mj-lt"/>
              <a:rtl val="0"/>
            </a:endParaRPr>
          </a:p>
          <a:p>
            <a:pPr marL="648970"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330066"/>
              </a:buClr>
            </a:pPr>
            <a:r>
              <a:rPr lang="en-US" sz="1800" dirty="0">
                <a:latin typeface="+mj-lt"/>
                <a:sym typeface="Trebuchet MS"/>
              </a:rPr>
              <a:t>● </a:t>
            </a:r>
            <a:r>
              <a:rPr lang="en-US" sz="1800" dirty="0" smtClean="0">
                <a:latin typeface="+mj-lt"/>
                <a:sym typeface="Trebuchet MS"/>
              </a:rPr>
              <a:t> </a:t>
            </a:r>
            <a:r>
              <a:rPr lang="en-US" sz="1800" dirty="0" err="1" smtClean="0">
                <a:latin typeface="+mj-lt"/>
                <a:rtl val="0"/>
              </a:rPr>
              <a:t>Στέλνει</a:t>
            </a:r>
            <a:r>
              <a:rPr lang="en-US" sz="1800" dirty="0" smtClean="0">
                <a:latin typeface="+mj-lt"/>
                <a:rtl val="0"/>
              </a:rPr>
              <a:t> </a:t>
            </a:r>
            <a:r>
              <a:rPr lang="en-US" sz="1800" dirty="0" err="1">
                <a:latin typeface="+mj-lt"/>
                <a:rtl val="0"/>
              </a:rPr>
              <a:t>σε</a:t>
            </a:r>
            <a:r>
              <a:rPr lang="en-US" sz="1800" dirty="0">
                <a:latin typeface="+mj-lt"/>
                <a:rtl val="0"/>
              </a:rPr>
              <a:t> </a:t>
            </a:r>
            <a:r>
              <a:rPr lang="en-US" sz="1800" dirty="0" err="1">
                <a:latin typeface="+mj-lt"/>
                <a:rtl val="0"/>
              </a:rPr>
              <a:t>όλους</a:t>
            </a:r>
            <a:r>
              <a:rPr lang="en-US" sz="1800" dirty="0">
                <a:latin typeface="+mj-lt"/>
                <a:rtl val="0"/>
              </a:rPr>
              <a:t> </a:t>
            </a:r>
            <a:r>
              <a:rPr lang="en-US" sz="1800" dirty="0" err="1">
                <a:latin typeface="+mj-lt"/>
                <a:rtl val="0"/>
              </a:rPr>
              <a:t>του</a:t>
            </a:r>
            <a:r>
              <a:rPr lang="en-US" sz="1800" dirty="0">
                <a:latin typeface="+mj-lt"/>
                <a:rtl val="0"/>
              </a:rPr>
              <a:t> schedulers π</a:t>
            </a:r>
            <a:r>
              <a:rPr lang="en-US" sz="1800" dirty="0" err="1">
                <a:latin typeface="+mj-lt"/>
                <a:rtl val="0"/>
              </a:rPr>
              <a:t>ου</a:t>
            </a:r>
            <a:r>
              <a:rPr lang="en-US" sz="1800" dirty="0">
                <a:latin typeface="+mj-lt"/>
                <a:rtl val="0"/>
              </a:rPr>
              <a:t> </a:t>
            </a:r>
            <a:r>
              <a:rPr lang="en-US" sz="1800" dirty="0" err="1">
                <a:latin typeface="+mj-lt"/>
                <a:rtl val="0"/>
              </a:rPr>
              <a:t>είν</a:t>
            </a:r>
            <a:r>
              <a:rPr lang="en-US" sz="1800" dirty="0">
                <a:latin typeface="+mj-lt"/>
                <a:rtl val="0"/>
              </a:rPr>
              <a:t>αι στην ίδια </a:t>
            </a:r>
            <a:r>
              <a:rPr lang="en-US" sz="1800" dirty="0" smtClean="0">
                <a:latin typeface="+mj-lt"/>
                <a:rtl val="0"/>
              </a:rPr>
              <a:t>μηχανή τις    	δοσοληψίες </a:t>
            </a:r>
            <a:r>
              <a:rPr lang="en-US" sz="1800" dirty="0">
                <a:latin typeface="+mj-lt"/>
                <a:rtl val="0"/>
              </a:rPr>
              <a:t>που θα εκτελεστούν</a:t>
            </a: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1800" dirty="0">
              <a:latin typeface="+mj-lt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1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8</a:t>
            </a:fld>
            <a:endParaRPr lang="en-US" sz="1200" b="1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/>
        </p:nvSpPr>
        <p:spPr>
          <a:xfrm>
            <a:off x="526472" y="122400"/>
            <a:ext cx="7474001" cy="709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500" b="0" i="0" u="none" strike="noStrike" cap="none" baseline="0" dirty="0">
                <a:solidFill>
                  <a:srgbClr val="689C9B"/>
                </a:solidFill>
                <a:latin typeface="+mj-lt"/>
                <a:ea typeface="Trebuchet MS"/>
                <a:cs typeface="Trebuchet MS"/>
                <a:sym typeface="Trebuchet MS"/>
                <a:rtl val="0"/>
              </a:rPr>
              <a:t>Scheduler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457200" y="6248519"/>
            <a:ext cx="21332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55" name="Shape 255"/>
          <p:cNvSpPr txBox="1"/>
          <p:nvPr/>
        </p:nvSpPr>
        <p:spPr>
          <a:xfrm>
            <a:off x="3124080" y="6248519"/>
            <a:ext cx="2894999" cy="4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Calvin: Fast Distributed Transactions</a:t>
            </a:r>
            <a:b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for Partitioned Database Systems</a:t>
            </a:r>
            <a:b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endParaRPr lang="en-US"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457000" y="1019322"/>
            <a:ext cx="8229299" cy="50919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Υπ</a:t>
            </a:r>
            <a:r>
              <a:rPr lang="en-US" sz="2200" b="1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εύθυνος</a:t>
            </a:r>
            <a:r>
              <a:rPr lang="en-US" sz="2200" b="1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γι</a:t>
            </a:r>
            <a:r>
              <a:rPr lang="en-US" sz="2200" b="1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α την εκτέλεση των δοσοληψιών </a:t>
            </a:r>
          </a:p>
          <a:p>
            <a:pPr marL="685800" lvl="1">
              <a:lnSpc>
                <a:spcPct val="115000"/>
              </a:lnSpc>
              <a:buClr>
                <a:schemeClr val="dk1"/>
              </a:buClr>
            </a:pPr>
            <a:endParaRPr lang="en-US" sz="1800" dirty="0" smtClean="0">
              <a:latin typeface="Garamond" panose="02020404030301010803" pitchFamily="18" charset="0"/>
              <a:sym typeface="Trebuchet MS"/>
            </a:endParaRPr>
          </a:p>
          <a:p>
            <a:pPr marL="685800" lvl="1">
              <a:buClr>
                <a:schemeClr val="dk1"/>
              </a:buClr>
            </a:pPr>
            <a:r>
              <a:rPr lang="en-US" sz="1800" dirty="0" smtClean="0">
                <a:latin typeface="Garamond" panose="02020404030301010803" pitchFamily="18" charset="0"/>
                <a:sym typeface="Trebuchet MS"/>
              </a:rPr>
              <a:t>● </a:t>
            </a:r>
            <a:r>
              <a:rPr lang="el-GR" sz="1800" dirty="0">
                <a:latin typeface="Garamond" panose="02020404030301010803" pitchFamily="18" charset="0"/>
              </a:rPr>
              <a:t>Βάζει σε μια καθολική διάταξη όλες τις δοσοληψίες που έχει λάβει από </a:t>
            </a:r>
            <a:r>
              <a:rPr lang="el-GR" sz="1800" dirty="0" smtClean="0">
                <a:latin typeface="Garamond" panose="02020404030301010803" pitchFamily="18" charset="0"/>
              </a:rPr>
              <a:t>τους  </a:t>
            </a:r>
            <a:r>
              <a:rPr lang="en-US" sz="1800" dirty="0" smtClean="0">
                <a:latin typeface="Garamond" panose="02020404030301010803" pitchFamily="18" charset="0"/>
              </a:rPr>
              <a:t>     	Sequencer</a:t>
            </a:r>
            <a:r>
              <a:rPr lang="en-US" sz="1800" dirty="0">
                <a:latin typeface="Garamond" panose="02020404030301010803" pitchFamily="18" charset="0"/>
              </a:rPr>
              <a:t>s</a:t>
            </a:r>
            <a:r>
              <a:rPr lang="en-US" sz="1800" dirty="0" smtClean="0">
                <a:latin typeface="Garamond" panose="02020404030301010803" pitchFamily="18" charset="0"/>
              </a:rPr>
              <a:t> </a:t>
            </a:r>
            <a:endParaRPr lang="el-GR" sz="1800" dirty="0" smtClean="0">
              <a:latin typeface="Garamond" panose="02020404030301010803" pitchFamily="18" charset="0"/>
              <a:sym typeface="Trebuchet MS"/>
            </a:endParaRPr>
          </a:p>
          <a:p>
            <a:pPr marL="685800" lvl="1">
              <a:buClr>
                <a:schemeClr val="dk1"/>
              </a:buClr>
            </a:pPr>
            <a:r>
              <a:rPr lang="en-US" sz="1800" dirty="0" smtClean="0">
                <a:latin typeface="Garamond" panose="02020404030301010803" pitchFamily="18" charset="0"/>
                <a:sym typeface="Trebuchet MS"/>
              </a:rPr>
              <a:t>  </a:t>
            </a:r>
          </a:p>
          <a:p>
            <a:pPr marL="685800" lvl="1">
              <a:buClr>
                <a:schemeClr val="dk1"/>
              </a:buClr>
            </a:pPr>
            <a:r>
              <a:rPr lang="en-US" sz="1800" dirty="0" smtClean="0">
                <a:latin typeface="Garamond" panose="02020404030301010803" pitchFamily="18" charset="0"/>
                <a:sym typeface="Trebuchet MS"/>
              </a:rPr>
              <a:t>● </a:t>
            </a:r>
            <a:r>
              <a:rPr lang="en-US" sz="1800" dirty="0" err="1" smtClean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Χρήση</a:t>
            </a:r>
            <a:r>
              <a:rPr lang="en-US" sz="1800" dirty="0" smtClean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ενός</a:t>
            </a: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ντετερμινιστικού</a:t>
            </a: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 π</a:t>
            </a:r>
            <a:r>
              <a:rPr lang="en-US" sz="1800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ρωτοκόλλου</a:t>
            </a: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κλειδώμ</a:t>
            </a: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ατος </a:t>
            </a:r>
          </a:p>
          <a:p>
            <a:pPr marL="4572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Garamond" panose="02020404030301010803" pitchFamily="18" charset="0"/>
                <a:rtl val="0"/>
              </a:rPr>
              <a:t>(Deterministic </a:t>
            </a:r>
            <a:r>
              <a:rPr lang="en-US" sz="1800" b="1" dirty="0" smtClean="0">
                <a:solidFill>
                  <a:srgbClr val="FF0000"/>
                </a:solidFill>
                <a:latin typeface="Garamond" panose="02020404030301010803" pitchFamily="18" charset="0"/>
                <a:rtl val="0"/>
              </a:rPr>
              <a:t>Locking)</a:t>
            </a:r>
          </a:p>
          <a:p>
            <a:pPr marL="4572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FF0000"/>
              </a:solidFill>
              <a:latin typeface="Garamond" panose="02020404030301010803" pitchFamily="18" charset="0"/>
              <a:rtl val="0"/>
            </a:endParaRPr>
          </a:p>
          <a:p>
            <a:pPr marL="685800" lvl="1">
              <a:buClr>
                <a:schemeClr val="dk1"/>
              </a:buClr>
            </a:pPr>
            <a:r>
              <a:rPr lang="en-US" sz="1800" dirty="0">
                <a:latin typeface="Garamond" panose="02020404030301010803" pitchFamily="18" charset="0"/>
                <a:sym typeface="Trebuchet MS"/>
              </a:rPr>
              <a:t>● </a:t>
            </a:r>
            <a:r>
              <a:rPr lang="en-US" sz="1800" dirty="0" smtClean="0">
                <a:latin typeface="Garamond" panose="02020404030301010803" pitchFamily="18" charset="0"/>
                <a:sym typeface="Trebuchet MS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Δυν</a:t>
            </a:r>
            <a:r>
              <a:rPr lang="en-US" sz="1800" dirty="0" smtClean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ατότητα </a:t>
            </a:r>
            <a:r>
              <a:rPr lang="en-US" sz="1800" dirty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ταυτόχρονης εκτέλεσης δοσοληψιών μέσω νημάτων</a:t>
            </a:r>
          </a:p>
          <a:p>
            <a:pPr marL="285750" marR="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rPr lang="en-US" sz="1800" dirty="0" smtClean="0">
                <a:solidFill>
                  <a:schemeClr val="dk1"/>
                </a:solidFill>
                <a:latin typeface="Garamond" panose="02020404030301010803" pitchFamily="18" charset="0"/>
                <a:rtl val="0"/>
              </a:rPr>
              <a:t>	</a:t>
            </a:r>
          </a:p>
          <a:p>
            <a:pPr marL="285750" lvl="0" indent="-190500">
              <a:lnSpc>
                <a:spcPct val="115000"/>
              </a:lnSpc>
              <a:buClr>
                <a:srgbClr val="000000"/>
              </a:buClr>
            </a:pPr>
            <a:r>
              <a:rPr lang="en-US" sz="1800" dirty="0" smtClean="0">
                <a:latin typeface="Garamond" panose="02020404030301010803" pitchFamily="18" charset="0"/>
                <a:sym typeface="Trebuchet MS"/>
              </a:rPr>
              <a:t>	       </a:t>
            </a:r>
            <a:endParaRPr sz="1800" dirty="0">
              <a:solidFill>
                <a:schemeClr val="dk1"/>
              </a:solidFill>
              <a:latin typeface="Garamond" panose="02020404030301010803" pitchFamily="18" charset="0"/>
              <a:rtl val="0"/>
            </a:endParaRPr>
          </a:p>
          <a:p>
            <a:pPr marL="285750" marR="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5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285750" marR="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5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742950" marR="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5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742950" marR="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5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742950" marR="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5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742950" marR="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5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285750" marR="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4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17145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17145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17145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17145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17145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17145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17145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17145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17145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17145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17145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17145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17145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100" b="0" i="0" u="none" strike="noStrike" cap="none" baseline="0" dirty="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628650" marR="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800" b="0" i="0" u="none" strike="noStrike" cap="none" baseline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endParaRPr sz="1800" b="0" i="0" u="none" strike="noStrike" cap="none" baseline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9</a:t>
            </a:fld>
            <a:endParaRPr lang="en-US" sz="1200" b="1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od Type">
  <a:themeElements>
    <a:clrScheme name="Wood Type">
      <a:dk1>
        <a:srgbClr val="000000"/>
      </a:dk1>
      <a:lt1>
        <a:srgbClr val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7668</TotalTime>
  <Words>1557</Words>
  <Application>Microsoft Office PowerPoint</Application>
  <PresentationFormat>On-screen Show (4:3)</PresentationFormat>
  <Paragraphs>798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Garamond</vt:lpstr>
      <vt:lpstr>Arial</vt:lpstr>
      <vt:lpstr>Rockwell</vt:lpstr>
      <vt:lpstr>Noto Sans Symbols</vt:lpstr>
      <vt:lpstr>Aharoni</vt:lpstr>
      <vt:lpstr>Architects Daughter</vt:lpstr>
      <vt:lpstr>Arial Black</vt:lpstr>
      <vt:lpstr>Gloria Hallelujah</vt:lpstr>
      <vt:lpstr>Trebuchet MS</vt:lpstr>
      <vt:lpstr>Courier New</vt:lpstr>
      <vt:lpstr>Wingdings</vt:lpstr>
      <vt:lpstr>Lobster Two</vt:lpstr>
      <vt:lpstr>Wood Type</vt:lpstr>
      <vt:lpstr>Calvin:Fast Distributed Transactions for Partitioned Database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Calvin:Fast Distributed Transactions for Partitioned Database System</dc:title>
  <dc:creator>Elias</dc:creator>
  <cp:lastModifiedBy>Windows User</cp:lastModifiedBy>
  <cp:revision>185</cp:revision>
  <dcterms:modified xsi:type="dcterms:W3CDTF">2015-12-06T07:11:37Z</dcterms:modified>
</cp:coreProperties>
</file>