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9" r:id="rId2"/>
    <p:sldId id="266" r:id="rId3"/>
    <p:sldId id="300" r:id="rId4"/>
    <p:sldId id="318" r:id="rId5"/>
    <p:sldId id="301" r:id="rId6"/>
    <p:sldId id="302" r:id="rId7"/>
    <p:sldId id="303" r:id="rId8"/>
    <p:sldId id="304" r:id="rId9"/>
    <p:sldId id="317" r:id="rId10"/>
    <p:sldId id="305" r:id="rId11"/>
    <p:sldId id="306" r:id="rId12"/>
    <p:sldId id="307" r:id="rId13"/>
    <p:sldId id="308" r:id="rId14"/>
    <p:sldId id="309" r:id="rId15"/>
    <p:sldId id="310" r:id="rId16"/>
    <p:sldId id="311" r:id="rId17"/>
    <p:sldId id="312" r:id="rId18"/>
    <p:sldId id="313" r:id="rId19"/>
    <p:sldId id="314" r:id="rId20"/>
    <p:sldId id="315" r:id="rId21"/>
    <p:sldId id="269" r:id="rId22"/>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00FF"/>
    <a:srgbClr val="737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79195" autoAdjust="0"/>
  </p:normalViewPr>
  <p:slideViewPr>
    <p:cSldViewPr>
      <p:cViewPr varScale="1">
        <p:scale>
          <a:sx n="72" d="100"/>
          <a:sy n="72" d="100"/>
        </p:scale>
        <p:origin x="1092" y="52"/>
      </p:cViewPr>
      <p:guideLst>
        <p:guide orient="horz" pos="2160"/>
        <p:guide pos="2880"/>
        <p:guide orient="horz" pos="1620"/>
      </p:guideLst>
    </p:cSldViewPr>
  </p:slideViewPr>
  <p:outlineViewPr>
    <p:cViewPr>
      <p:scale>
        <a:sx n="33" d="100"/>
        <a:sy n="33" d="100"/>
      </p:scale>
      <p:origin x="48" y="7494"/>
    </p:cViewPr>
  </p:outlineViewPr>
  <p:notesTextViewPr>
    <p:cViewPr>
      <p:scale>
        <a:sx n="75" d="100"/>
        <a:sy n="75" d="100"/>
      </p:scale>
      <p:origin x="0" y="0"/>
    </p:cViewPr>
  </p:notesTextViewPr>
  <p:notesViewPr>
    <p:cSldViewPr>
      <p:cViewPr varScale="1">
        <p:scale>
          <a:sx n="49" d="100"/>
          <a:sy n="49" d="100"/>
        </p:scale>
        <p:origin x="273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CDF1-0134-4420-82F4-018263756886}" type="datetimeFigureOut">
              <a:rPr lang="en-GB" smtClean="0"/>
              <a:pPr/>
              <a:t>10/04/2024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13148-9928-4BF7-BFE3-32B9C7CDA3C5}" type="slidenum">
              <a:rPr lang="en-GB" smtClean="0"/>
              <a:pPr/>
              <a:t>‹#›</a:t>
            </a:fld>
            <a:endParaRPr lang="en-GB"/>
          </a:p>
        </p:txBody>
      </p:sp>
    </p:spTree>
    <p:extLst>
      <p:ext uri="{BB962C8B-B14F-4D97-AF65-F5344CB8AC3E}">
        <p14:creationId xmlns:p14="http://schemas.microsoft.com/office/powerpoint/2010/main" val="390420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A933493E-183B-43F9-A6C5-D2D2AC232D3D}" type="slidenum">
              <a:rPr lang="el-GR" smtClean="0"/>
              <a:pPr/>
              <a:t>1</a:t>
            </a:fld>
            <a:endParaRPr lang="el-GR"/>
          </a:p>
        </p:txBody>
      </p:sp>
      <p:sp>
        <p:nvSpPr>
          <p:cNvPr id="5" name="Header Placeholder 4"/>
          <p:cNvSpPr>
            <a:spLocks noGrp="1"/>
          </p:cNvSpPr>
          <p:nvPr>
            <p:ph type="hdr" sz="quarter" idx="11"/>
          </p:nvPr>
        </p:nvSpPr>
        <p:spPr/>
        <p:txBody>
          <a:bodyPr/>
          <a:lstStyle/>
          <a:p>
            <a:r>
              <a:rPr lang="en-US"/>
              <a:t>University of Cyprus</a:t>
            </a:r>
            <a:endParaRPr lang="el-GR"/>
          </a:p>
        </p:txBody>
      </p:sp>
    </p:spTree>
    <p:extLst>
      <p:ext uri="{BB962C8B-B14F-4D97-AF65-F5344CB8AC3E}">
        <p14:creationId xmlns:p14="http://schemas.microsoft.com/office/powerpoint/2010/main" val="420405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3971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553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284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5064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7534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4152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912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6421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5033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475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a:t>
            </a:fld>
            <a:endParaRPr lang="en-US"/>
          </a:p>
        </p:txBody>
      </p:sp>
    </p:spTree>
    <p:extLst>
      <p:ext uri="{BB962C8B-B14F-4D97-AF65-F5344CB8AC3E}">
        <p14:creationId xmlns:p14="http://schemas.microsoft.com/office/powerpoint/2010/main" val="2964448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786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105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7446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8517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0239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17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4697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79418-37EB-4378-AD22-89DBB000B0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5871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99149DE4-371F-4B7E-906B-F34961D16252}" type="datetime1">
              <a:rPr lang="el-GR" smtClean="0"/>
              <a:t>10/4/2024</a:t>
            </a:fld>
            <a:endParaRPr lang="el-GR"/>
          </a:p>
        </p:txBody>
      </p:sp>
      <p:sp>
        <p:nvSpPr>
          <p:cNvPr id="5" name="4 - Θέση υποσέλιδου"/>
          <p:cNvSpPr>
            <a:spLocks noGrp="1"/>
          </p:cNvSpPr>
          <p:nvPr>
            <p:ph type="ftr" sz="quarter" idx="11"/>
          </p:nvPr>
        </p:nvSpPr>
        <p:spPr/>
        <p:txBody>
          <a:bodyPr/>
          <a:lstStyle/>
          <a:p>
            <a:r>
              <a:rPr lang="en-GB" smtClean="0"/>
              <a:t>https://www2.cs.ucy.ac.cy/courses/EPL646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34C82ED5-95FB-45D0-8377-47304FBAA9D7}" type="datetime1">
              <a:rPr lang="el-GR" smtClean="0"/>
              <a:t>10/4/2024</a:t>
            </a:fld>
            <a:endParaRPr lang="el-GR"/>
          </a:p>
        </p:txBody>
      </p:sp>
      <p:sp>
        <p:nvSpPr>
          <p:cNvPr id="5" name="4 - Θέση υποσέλιδου"/>
          <p:cNvSpPr>
            <a:spLocks noGrp="1"/>
          </p:cNvSpPr>
          <p:nvPr>
            <p:ph type="ftr" sz="quarter" idx="11"/>
          </p:nvPr>
        </p:nvSpPr>
        <p:spPr/>
        <p:txBody>
          <a:bodyPr/>
          <a:lstStyle/>
          <a:p>
            <a:r>
              <a:rPr lang="en-GB" smtClean="0"/>
              <a:t>https://www2.cs.ucy.ac.cy/courses/EPL646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79"/>
            <a:ext cx="2057400" cy="4388644"/>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05979"/>
            <a:ext cx="6019800" cy="4388644"/>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FEDFEE4-D0A2-4FD6-8395-1CB6D5AE3A82}" type="datetime1">
              <a:rPr lang="el-GR" smtClean="0"/>
              <a:t>10/4/2024</a:t>
            </a:fld>
            <a:endParaRPr lang="el-GR"/>
          </a:p>
        </p:txBody>
      </p:sp>
      <p:sp>
        <p:nvSpPr>
          <p:cNvPr id="5" name="4 - Θέση υποσέλιδου"/>
          <p:cNvSpPr>
            <a:spLocks noGrp="1"/>
          </p:cNvSpPr>
          <p:nvPr>
            <p:ph type="ftr" sz="quarter" idx="11"/>
          </p:nvPr>
        </p:nvSpPr>
        <p:spPr/>
        <p:txBody>
          <a:bodyPr/>
          <a:lstStyle/>
          <a:p>
            <a:r>
              <a:rPr lang="en-GB" smtClean="0"/>
              <a:t>https://www2.cs.ucy.ac.cy/courses/EPL646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26BAFBB-0071-4839-8EE8-9A77509471F8}" type="datetime1">
              <a:rPr lang="el-GR" smtClean="0"/>
              <a:t>10/4/2024</a:t>
            </a:fld>
            <a:endParaRPr lang="el-GR"/>
          </a:p>
        </p:txBody>
      </p:sp>
      <p:sp>
        <p:nvSpPr>
          <p:cNvPr id="5" name="4 - Θέση υποσέλιδου"/>
          <p:cNvSpPr>
            <a:spLocks noGrp="1"/>
          </p:cNvSpPr>
          <p:nvPr>
            <p:ph type="ftr" sz="quarter" idx="11"/>
          </p:nvPr>
        </p:nvSpPr>
        <p:spPr/>
        <p:txBody>
          <a:bodyPr/>
          <a:lstStyle/>
          <a:p>
            <a:r>
              <a:rPr lang="en-GB" smtClean="0"/>
              <a:t>https://www2.cs.ucy.ac.cy/courses/EPL646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8FAEDB12-2D44-4D93-9058-2C0176384169}"/>
              </a:ext>
            </a:extLst>
          </p:cNvPr>
          <p:cNvPicPr>
            <a:picLocks noChangeAspect="1" noChangeArrowheads="1"/>
          </p:cNvPicPr>
          <p:nvPr userDrawn="1"/>
        </p:nvPicPr>
        <p:blipFill>
          <a:blip r:embed="rId2" cstate="print"/>
          <a:srcRect/>
          <a:stretch>
            <a:fillRect/>
          </a:stretch>
        </p:blipFill>
        <p:spPr bwMode="auto">
          <a:xfrm>
            <a:off x="1" y="1"/>
            <a:ext cx="2071670" cy="79753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11B00692-DA7D-4A93-BA68-EFFA7F483E3C}" type="datetime1">
              <a:rPr lang="el-GR" smtClean="0"/>
              <a:t>10/4/2024</a:t>
            </a:fld>
            <a:endParaRPr lang="el-GR"/>
          </a:p>
        </p:txBody>
      </p:sp>
      <p:sp>
        <p:nvSpPr>
          <p:cNvPr id="5" name="4 - Θέση υποσέλιδου"/>
          <p:cNvSpPr>
            <a:spLocks noGrp="1"/>
          </p:cNvSpPr>
          <p:nvPr>
            <p:ph type="ftr" sz="quarter" idx="11"/>
          </p:nvPr>
        </p:nvSpPr>
        <p:spPr/>
        <p:txBody>
          <a:bodyPr/>
          <a:lstStyle/>
          <a:p>
            <a:r>
              <a:rPr lang="en-GB" smtClean="0"/>
              <a:t>https://www2.cs.ucy.ac.cy/courses/EPL646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E96C605A-FBB2-45EB-BD0B-6BEB70DA4A4F}" type="datetime1">
              <a:rPr lang="el-GR" smtClean="0"/>
              <a:t>10/4/2024</a:t>
            </a:fld>
            <a:endParaRPr lang="el-GR"/>
          </a:p>
        </p:txBody>
      </p:sp>
      <p:sp>
        <p:nvSpPr>
          <p:cNvPr id="6" name="5 - Θέση υποσέλιδου"/>
          <p:cNvSpPr>
            <a:spLocks noGrp="1"/>
          </p:cNvSpPr>
          <p:nvPr>
            <p:ph type="ftr" sz="quarter" idx="11"/>
          </p:nvPr>
        </p:nvSpPr>
        <p:spPr/>
        <p:txBody>
          <a:bodyPr/>
          <a:lstStyle/>
          <a:p>
            <a:r>
              <a:rPr lang="en-GB" smtClean="0"/>
              <a:t>https://www2.cs.ucy.ac.cy/courses/EPL646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1F1ECB3E-5D6F-4FB0-B77B-A6DA7BFE12DB}" type="datetime1">
              <a:rPr lang="el-GR" smtClean="0"/>
              <a:t>10/4/2024</a:t>
            </a:fld>
            <a:endParaRPr lang="el-GR"/>
          </a:p>
        </p:txBody>
      </p:sp>
      <p:sp>
        <p:nvSpPr>
          <p:cNvPr id="8" name="7 - Θέση υποσέλιδου"/>
          <p:cNvSpPr>
            <a:spLocks noGrp="1"/>
          </p:cNvSpPr>
          <p:nvPr>
            <p:ph type="ftr" sz="quarter" idx="11"/>
          </p:nvPr>
        </p:nvSpPr>
        <p:spPr/>
        <p:txBody>
          <a:bodyPr/>
          <a:lstStyle/>
          <a:p>
            <a:r>
              <a:rPr lang="en-GB" smtClean="0"/>
              <a:t>https://www2.cs.ucy.ac.cy/courses/EPL646</a:t>
            </a:r>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4E87636A-C581-4212-A08B-71E5C6221915}" type="datetime1">
              <a:rPr lang="el-GR" smtClean="0"/>
              <a:t>10/4/2024</a:t>
            </a:fld>
            <a:endParaRPr lang="el-GR"/>
          </a:p>
        </p:txBody>
      </p:sp>
      <p:sp>
        <p:nvSpPr>
          <p:cNvPr id="4" name="3 - Θέση υποσέλιδου"/>
          <p:cNvSpPr>
            <a:spLocks noGrp="1"/>
          </p:cNvSpPr>
          <p:nvPr>
            <p:ph type="ftr" sz="quarter" idx="11"/>
          </p:nvPr>
        </p:nvSpPr>
        <p:spPr/>
        <p:txBody>
          <a:bodyPr/>
          <a:lstStyle/>
          <a:p>
            <a:r>
              <a:rPr lang="en-GB" smtClean="0"/>
              <a:t>https://www2.cs.ucy.ac.cy/courses/EPL646</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3517B0A-348A-4B81-8959-C2F362011DA2}" type="datetime1">
              <a:rPr lang="el-GR" smtClean="0"/>
              <a:t>10/4/2024</a:t>
            </a:fld>
            <a:endParaRPr lang="el-GR"/>
          </a:p>
        </p:txBody>
      </p:sp>
      <p:sp>
        <p:nvSpPr>
          <p:cNvPr id="3" name="2 - Θέση υποσέλιδου"/>
          <p:cNvSpPr>
            <a:spLocks noGrp="1"/>
          </p:cNvSpPr>
          <p:nvPr>
            <p:ph type="ftr" sz="quarter" idx="11"/>
          </p:nvPr>
        </p:nvSpPr>
        <p:spPr/>
        <p:txBody>
          <a:bodyPr/>
          <a:lstStyle/>
          <a:p>
            <a:r>
              <a:rPr lang="en-GB" smtClean="0"/>
              <a:t>https://www2.cs.ucy.ac.cy/courses/EPL646</a:t>
            </a:r>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126EF9D3-F79C-4D9B-9EF0-AA6250885D82}" type="datetime1">
              <a:rPr lang="el-GR" smtClean="0"/>
              <a:t>10/4/2024</a:t>
            </a:fld>
            <a:endParaRPr lang="el-GR"/>
          </a:p>
        </p:txBody>
      </p:sp>
      <p:sp>
        <p:nvSpPr>
          <p:cNvPr id="6" name="5 - Θέση υποσέλιδου"/>
          <p:cNvSpPr>
            <a:spLocks noGrp="1"/>
          </p:cNvSpPr>
          <p:nvPr>
            <p:ph type="ftr" sz="quarter" idx="11"/>
          </p:nvPr>
        </p:nvSpPr>
        <p:spPr/>
        <p:txBody>
          <a:bodyPr/>
          <a:lstStyle/>
          <a:p>
            <a:r>
              <a:rPr lang="en-GB" smtClean="0"/>
              <a:t>https://www2.cs.ucy.ac.cy/courses/EPL646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6E6CB168-BB45-4877-9924-B9DFBB9C5C05}" type="datetime1">
              <a:rPr lang="el-GR" smtClean="0"/>
              <a:t>10/4/2024</a:t>
            </a:fld>
            <a:endParaRPr lang="el-GR"/>
          </a:p>
        </p:txBody>
      </p:sp>
      <p:sp>
        <p:nvSpPr>
          <p:cNvPr id="6" name="5 - Θέση υποσέλιδου"/>
          <p:cNvSpPr>
            <a:spLocks noGrp="1"/>
          </p:cNvSpPr>
          <p:nvPr>
            <p:ph type="ftr" sz="quarter" idx="11"/>
          </p:nvPr>
        </p:nvSpPr>
        <p:spPr/>
        <p:txBody>
          <a:bodyPr/>
          <a:lstStyle/>
          <a:p>
            <a:r>
              <a:rPr lang="en-GB" smtClean="0"/>
              <a:t>https://www2.cs.ucy.ac.cy/courses/EPL646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A4A6C50-530B-4114-87A3-3F9FCAECB4EA}" type="datetime1">
              <a:rPr lang="el-GR" smtClean="0"/>
              <a:t>10/4/2024</a:t>
            </a:fld>
            <a:endParaRPr lang="el-GR"/>
          </a:p>
        </p:txBody>
      </p:sp>
      <p:sp>
        <p:nvSpPr>
          <p:cNvPr id="5" name="4 - Θέση υποσέλιδου"/>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https://www2.cs.ucy.ac.cy/courses/EPL646</a:t>
            </a:r>
            <a:endParaRPr lang="el-GR"/>
          </a:p>
        </p:txBody>
      </p:sp>
      <p:sp>
        <p:nvSpPr>
          <p:cNvPr id="6" name="5 - Θέση αριθμού διαφάνειας"/>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8" name="Picture 8" descr="http://www.ucy.ac.cy/branding/documents/logo/DepartmentsAndUnitsLogo/FacultyOfPureAndAppliedSciences/ComputerScience/Department_of_Computer_Science_en.jpg"/>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
        <p:nvSpPr>
          <p:cNvPr id="3" name="Subtitle 2"/>
          <p:cNvSpPr>
            <a:spLocks noGrp="1"/>
          </p:cNvSpPr>
          <p:nvPr>
            <p:ph type="subTitle" idx="1"/>
          </p:nvPr>
        </p:nvSpPr>
        <p:spPr>
          <a:xfrm>
            <a:off x="1446596" y="4011910"/>
            <a:ext cx="6250809" cy="467878"/>
          </a:xfrm>
        </p:spPr>
        <p:txBody>
          <a:bodyPr>
            <a:noAutofit/>
          </a:bodyPr>
          <a:lstStyle/>
          <a:p>
            <a:r>
              <a:rPr lang="en-US" sz="1600" b="1" dirty="0">
                <a:solidFill>
                  <a:schemeClr val="tx2">
                    <a:lumMod val="50000"/>
                  </a:schemeClr>
                </a:solidFill>
                <a:latin typeface="Constantia" pitchFamily="18" charset="0"/>
              </a:rPr>
              <a:t>By </a:t>
            </a:r>
            <a:r>
              <a:rPr lang="en-US" sz="1600" b="1" dirty="0" smtClean="0">
                <a:solidFill>
                  <a:schemeClr val="tx2">
                    <a:lumMod val="50000"/>
                  </a:schemeClr>
                </a:solidFill>
                <a:latin typeface="Constantia" pitchFamily="18" charset="0"/>
              </a:rPr>
              <a:t>Andreas </a:t>
            </a:r>
            <a:r>
              <a:rPr lang="en-US" sz="1600" b="1" dirty="0" err="1" smtClean="0">
                <a:solidFill>
                  <a:schemeClr val="tx2">
                    <a:lumMod val="50000"/>
                  </a:schemeClr>
                </a:solidFill>
                <a:latin typeface="Constantia" pitchFamily="18" charset="0"/>
              </a:rPr>
              <a:t>Kikas</a:t>
            </a:r>
            <a:r>
              <a:rPr lang="en-US" sz="1600" b="1" dirty="0" smtClean="0">
                <a:solidFill>
                  <a:schemeClr val="tx2">
                    <a:lumMod val="50000"/>
                  </a:schemeClr>
                </a:solidFill>
                <a:latin typeface="Constantia" pitchFamily="18" charset="0"/>
              </a:rPr>
              <a:t>: akikas01@ucy.ac.cy</a:t>
            </a:r>
            <a:endParaRPr lang="el-GR" sz="1600" dirty="0">
              <a:solidFill>
                <a:schemeClr val="tx2">
                  <a:lumMod val="50000"/>
                </a:schemeClr>
              </a:solidFill>
              <a:latin typeface="Constantia" pitchFamily="18" charset="0"/>
            </a:endParaRPr>
          </a:p>
        </p:txBody>
      </p:sp>
      <p:sp>
        <p:nvSpPr>
          <p:cNvPr id="9" name="Footer Placeholder 8">
            <a:extLst>
              <a:ext uri="{FF2B5EF4-FFF2-40B4-BE49-F238E27FC236}">
                <a16:creationId xmlns:a16="http://schemas.microsoft.com/office/drawing/2014/main" id="{E0F24252-FF26-4082-BCBC-D3FA1E11A63A}"/>
              </a:ext>
            </a:extLst>
          </p:cNvPr>
          <p:cNvSpPr>
            <a:spLocks noGrp="1"/>
          </p:cNvSpPr>
          <p:nvPr>
            <p:ph type="ftr" sz="quarter" idx="11"/>
          </p:nvPr>
        </p:nvSpPr>
        <p:spPr>
          <a:xfrm>
            <a:off x="3124200" y="4768469"/>
            <a:ext cx="3090874" cy="272638"/>
          </a:xfrm>
        </p:spPr>
        <p:txBody>
          <a:bodyPr/>
          <a:lstStyle/>
          <a:p>
            <a:r>
              <a:rPr lang="en-GB" dirty="0">
                <a:latin typeface="Constantia" pitchFamily="18" charset="0"/>
              </a:rPr>
              <a:t>https://www2.cs.ucy.ac.cy/courses/EPL646</a:t>
            </a:r>
            <a:endParaRPr lang="el-GR" dirty="0">
              <a:latin typeface="Constantia" pitchFamily="18" charset="0"/>
            </a:endParaRPr>
          </a:p>
        </p:txBody>
      </p:sp>
      <p:sp>
        <p:nvSpPr>
          <p:cNvPr id="8" name="Slide Number Placeholder 7"/>
          <p:cNvSpPr>
            <a:spLocks noGrp="1"/>
          </p:cNvSpPr>
          <p:nvPr>
            <p:ph type="sldNum" sz="quarter" idx="12"/>
          </p:nvPr>
        </p:nvSpPr>
        <p:spPr/>
        <p:txBody>
          <a:bodyPr/>
          <a:lstStyle/>
          <a:p>
            <a:fld id="{D3F1D1C4-C2D9-4231-9FB2-B2D9D97AA41D}" type="slidenum">
              <a:rPr lang="el-GR" smtClean="0">
                <a:latin typeface="Constantia" pitchFamily="18" charset="0"/>
              </a:rPr>
              <a:pPr/>
              <a:t>1</a:t>
            </a:fld>
            <a:endParaRPr lang="el-GR" dirty="0">
              <a:latin typeface="Constantia" pitchFamily="18" charset="0"/>
            </a:endParaRPr>
          </a:p>
        </p:txBody>
      </p:sp>
      <p:sp>
        <p:nvSpPr>
          <p:cNvPr id="13" name="Rectangle 12"/>
          <p:cNvSpPr/>
          <p:nvPr/>
        </p:nvSpPr>
        <p:spPr>
          <a:xfrm>
            <a:off x="0" y="644900"/>
            <a:ext cx="9144000" cy="523220"/>
          </a:xfrm>
          <a:prstGeom prst="rect">
            <a:avLst/>
          </a:prstGeom>
        </p:spPr>
        <p:txBody>
          <a:bodyPr wrap="square">
            <a:spAutoFit/>
          </a:bodyPr>
          <a:lstStyle/>
          <a:p>
            <a:pPr algn="ctr"/>
            <a:r>
              <a:rPr lang="en-US" sz="24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EPL646: Advanced Topics in Databases</a:t>
            </a:r>
            <a:r>
              <a:rPr lang="en-US" sz="28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 </a:t>
            </a:r>
          </a:p>
        </p:txBody>
      </p:sp>
      <p:sp>
        <p:nvSpPr>
          <p:cNvPr id="12" name="Rectangle 11"/>
          <p:cNvSpPr/>
          <p:nvPr/>
        </p:nvSpPr>
        <p:spPr>
          <a:xfrm>
            <a:off x="285720" y="2656532"/>
            <a:ext cx="8572560" cy="646331"/>
          </a:xfrm>
          <a:prstGeom prst="rect">
            <a:avLst/>
          </a:prstGeom>
        </p:spPr>
        <p:txBody>
          <a:bodyPr wrap="square">
            <a:spAutoFit/>
          </a:bodyPr>
          <a:lstStyle/>
          <a:p>
            <a:pPr algn="just"/>
            <a:r>
              <a:rPr lang="en-US" dirty="0" err="1">
                <a:latin typeface="Helvetica Neue"/>
              </a:rPr>
              <a:t>Nawab</a:t>
            </a:r>
            <a:r>
              <a:rPr lang="en-US" dirty="0">
                <a:latin typeface="Helvetica Neue"/>
              </a:rPr>
              <a:t>, Faisal, and Moshe </a:t>
            </a:r>
            <a:r>
              <a:rPr lang="en-US" dirty="0" err="1">
                <a:latin typeface="Helvetica Neue"/>
              </a:rPr>
              <a:t>Shadmon</a:t>
            </a:r>
            <a:r>
              <a:rPr lang="en-US" dirty="0">
                <a:latin typeface="Helvetica Neue"/>
              </a:rPr>
              <a:t>. "The Tipping Point of Edge-Cloud Data Management."</a:t>
            </a:r>
            <a:endParaRPr lang="en-US" dirty="0">
              <a:solidFill>
                <a:srgbClr val="0000FF"/>
              </a:solidFill>
              <a:latin typeface="Constantia" pitchFamily="18" charset="0"/>
            </a:endParaRPr>
          </a:p>
        </p:txBody>
      </p:sp>
      <p:sp>
        <p:nvSpPr>
          <p:cNvPr id="61442" name="AutoShape 2" descr="Image result for logo ucy cs department"/>
          <p:cNvSpPr>
            <a:spLocks noChangeAspect="1" noChangeArrowheads="1"/>
          </p:cNvSpPr>
          <p:nvPr/>
        </p:nvSpPr>
        <p:spPr bwMode="auto">
          <a:xfrm>
            <a:off x="155574" y="-136526"/>
            <a:ext cx="850887" cy="850887"/>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 name="Title 1"/>
          <p:cNvSpPr>
            <a:spLocks noGrp="1"/>
          </p:cNvSpPr>
          <p:nvPr>
            <p:ph type="ctrTitle"/>
          </p:nvPr>
        </p:nvSpPr>
        <p:spPr>
          <a:xfrm>
            <a:off x="683411" y="1287330"/>
            <a:ext cx="7972452" cy="1224861"/>
          </a:xfrm>
        </p:spPr>
        <p:txBody>
          <a:bodyPr>
            <a:normAutofit fontScale="90000"/>
          </a:bodyPr>
          <a:lstStyle/>
          <a:p>
            <a:r>
              <a:rPr lang="en-US" dirty="0"/>
              <a:t>The Tipping Point of</a:t>
            </a:r>
            <a:br>
              <a:rPr lang="en-US" dirty="0"/>
            </a:br>
            <a:r>
              <a:rPr lang="en-US" dirty="0"/>
              <a:t>Edge-Cloud Data Management</a:t>
            </a:r>
            <a:r>
              <a:rPr lang="en-US" sz="3600" dirty="0"/>
              <a:t/>
            </a:r>
            <a:br>
              <a:rPr lang="en-US" sz="3600" dirty="0"/>
            </a:br>
            <a:endParaRPr lang="en-US" sz="3600" b="1"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val="290074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t>KEY DIFFERENCES TO EXISTING</a:t>
            </a:r>
            <a:br>
              <a:rPr lang="en-US" dirty="0"/>
            </a:br>
            <a:r>
              <a:rPr lang="en-US" dirty="0"/>
              <a:t>TECHNOLOGIES</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70000" lnSpcReduction="20000"/>
          </a:bodyPr>
          <a:lstStyle/>
          <a:p>
            <a:r>
              <a:rPr lang="en-US" dirty="0">
                <a:latin typeface="Söhne"/>
              </a:rPr>
              <a:t>Unlike other centralized, distributed, and cloud-based solutions, </a:t>
            </a:r>
            <a:r>
              <a:rPr lang="en-US" dirty="0" err="1">
                <a:latin typeface="Söhne"/>
              </a:rPr>
              <a:t>AnyLog's</a:t>
            </a:r>
            <a:r>
              <a:rPr lang="en-US" dirty="0">
                <a:latin typeface="Söhne"/>
              </a:rPr>
              <a:t> edge-cloud architecture places a strong emphasis on decentralization</a:t>
            </a:r>
            <a:r>
              <a:rPr lang="en-US" dirty="0" smtClean="0">
                <a:latin typeface="Söhne"/>
              </a:rPr>
              <a:t>.</a:t>
            </a:r>
          </a:p>
          <a:p>
            <a:r>
              <a:rPr lang="en-US" dirty="0">
                <a:latin typeface="Söhne"/>
              </a:rPr>
              <a:t>AnyLog differs from distributed databases such as </a:t>
            </a:r>
            <a:r>
              <a:rPr lang="en-US" dirty="0" err="1">
                <a:latin typeface="Söhne"/>
              </a:rPr>
              <a:t>CockroachDB</a:t>
            </a:r>
            <a:r>
              <a:rPr lang="en-US" dirty="0">
                <a:latin typeface="Söhne"/>
              </a:rPr>
              <a:t>, Spanner, and </a:t>
            </a:r>
            <a:r>
              <a:rPr lang="en-US" dirty="0" err="1">
                <a:latin typeface="Söhne"/>
              </a:rPr>
              <a:t>CosmosDB</a:t>
            </a:r>
            <a:r>
              <a:rPr lang="en-US" dirty="0">
                <a:latin typeface="Söhne"/>
              </a:rPr>
              <a:t> in that it prioritizes data decentralization above data partitioning. AnyLog nodes are capable of hosting any kind of data item, preserving data at the source where it is created.</a:t>
            </a:r>
          </a:p>
          <a:p>
            <a:r>
              <a:rPr lang="en-US" dirty="0">
                <a:latin typeface="Söhne"/>
              </a:rPr>
              <a:t>Since new nodes join or leave the network on a regular basis, the dynamic nature of edge data management is supported without necessitating constant data redistribution.</a:t>
            </a:r>
          </a:p>
          <a:p>
            <a:endParaRPr lang="en-US"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8929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t>KEY DIFFERENCES TO EXISTING</a:t>
            </a:r>
            <a:br>
              <a:rPr lang="en-US" dirty="0"/>
            </a:br>
            <a:r>
              <a:rPr lang="en-US" dirty="0"/>
              <a:t>TECHNOLOGIES</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70000" lnSpcReduction="20000"/>
          </a:bodyPr>
          <a:lstStyle/>
          <a:p>
            <a:r>
              <a:rPr lang="en-US" dirty="0">
                <a:latin typeface="Söhne"/>
              </a:rPr>
              <a:t>AnyLog allows resource decentralization and scales to a large number of nodes. Only a fraction of the nodes that are relevant to the query are processed, enabling high parallelism and effective resource usage.</a:t>
            </a:r>
          </a:p>
          <a:p>
            <a:r>
              <a:rPr lang="en-US" dirty="0">
                <a:latin typeface="Söhne"/>
              </a:rPr>
              <a:t>In order to reduce overhead and data transfer, functions are shifted to edge nodes wherever feasible. The system expands horizontally by dynamically adding nodes.</a:t>
            </a:r>
          </a:p>
          <a:p>
            <a:r>
              <a:rPr lang="en-US" dirty="0">
                <a:latin typeface="Söhne"/>
              </a:rPr>
              <a:t>AnyLog unifies many separate local databases and presents them as a single edge machine. It controls edge resources and dispersed data, including disk, networking, and access statistics.</a:t>
            </a:r>
          </a:p>
          <a:p>
            <a:endParaRPr lang="en-US"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4236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t>KEY DIFFERENCES TO EXISTING</a:t>
            </a:r>
            <a:br>
              <a:rPr lang="en-US" dirty="0"/>
            </a:br>
            <a:r>
              <a:rPr lang="en-US" dirty="0"/>
              <a:t>TECHNOLOGIES</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92500" lnSpcReduction="10000"/>
          </a:bodyPr>
          <a:lstStyle/>
          <a:p>
            <a:r>
              <a:rPr lang="en-US" dirty="0">
                <a:latin typeface="Söhne"/>
              </a:rPr>
              <a:t>All remote nodes rely on shared metadata as a central control point to maintain uniform network settings and regulations.</a:t>
            </a:r>
          </a:p>
          <a:p>
            <a:r>
              <a:rPr lang="en-US" dirty="0">
                <a:latin typeface="Söhne"/>
              </a:rPr>
              <a:t>Every AnyLog node has a rule engine that may act on resource and data states, and it provides Pub-Sub and REST APIs for interacting with applications and data sources.</a:t>
            </a:r>
          </a:p>
          <a:p>
            <a:endParaRPr lang="en-US"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6746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t>KEY DIFFERENCES TO EXISTING</a:t>
            </a:r>
            <a:br>
              <a:rPr lang="en-US" dirty="0"/>
            </a:br>
            <a:r>
              <a:rPr lang="en-US" dirty="0"/>
              <a:t>TECHNOLOGIES</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85000" lnSpcReduction="10000"/>
          </a:bodyPr>
          <a:lstStyle/>
          <a:p>
            <a:r>
              <a:rPr lang="en-US" dirty="0">
                <a:latin typeface="Söhne"/>
              </a:rPr>
              <a:t>In addition to handling dispersed data, the platform offers features for edge resource management, performance optimization, and easy application integration.</a:t>
            </a:r>
          </a:p>
          <a:p>
            <a:r>
              <a:rPr lang="en-US" dirty="0">
                <a:latin typeface="Söhne"/>
              </a:rPr>
              <a:t>Scalability and flexibility in edge contexts are made possible by </a:t>
            </a:r>
            <a:r>
              <a:rPr lang="en-US" dirty="0" err="1">
                <a:latin typeface="Söhne"/>
              </a:rPr>
              <a:t>AnyLog's</a:t>
            </a:r>
            <a:r>
              <a:rPr lang="en-US" dirty="0">
                <a:latin typeface="Söhne"/>
              </a:rPr>
              <a:t> design, which leverages decentralization, resource distribution, and centralized control mechanisms to allow efficient edge computing.</a:t>
            </a:r>
          </a:p>
          <a:p>
            <a:endParaRPr lang="en-US"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9056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t>ANYLOG FUNCTIONALITY SHOWCASE</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85000" lnSpcReduction="20000"/>
          </a:bodyPr>
          <a:lstStyle/>
          <a:p>
            <a:r>
              <a:rPr lang="en-US" dirty="0">
                <a:latin typeface="Söhne"/>
              </a:rPr>
              <a:t>The primary features of AnyLog are demonstrated, emphasizing how it differs from conventional distributed databases in important ways and focusing on data and resource virtualization.</a:t>
            </a:r>
          </a:p>
          <a:p>
            <a:r>
              <a:rPr lang="en-US" dirty="0">
                <a:latin typeface="Söhne"/>
              </a:rPr>
              <a:t>The shared information is made up of JSON scripts, or policies, that are kept on the </a:t>
            </a:r>
            <a:r>
              <a:rPr lang="en-US" dirty="0" err="1">
                <a:latin typeface="Söhne"/>
              </a:rPr>
              <a:t>blockchain</a:t>
            </a:r>
            <a:r>
              <a:rPr lang="en-US" dirty="0">
                <a:latin typeface="Söhne"/>
              </a:rPr>
              <a:t>. This allows for uniform policy availability between participating nodes, regardless of where they came from.</a:t>
            </a:r>
          </a:p>
          <a:p>
            <a:endParaRPr lang="en-US"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677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t>ANYLOG FUNCTIONALITY SHOWCASE</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70000" lnSpcReduction="20000"/>
          </a:bodyPr>
          <a:lstStyle/>
          <a:p>
            <a:r>
              <a:rPr lang="en-US" dirty="0">
                <a:latin typeface="Söhne"/>
              </a:rPr>
              <a:t>Users can designate the preferred physical database for each node, using PostgreSQL, SQLite, and MongoDB depending on needs. AnyLog data is stored in local databases on participating nodes</a:t>
            </a:r>
            <a:r>
              <a:rPr lang="en-US" dirty="0" smtClean="0">
                <a:latin typeface="Söhne"/>
              </a:rPr>
              <a:t>.</a:t>
            </a:r>
          </a:p>
          <a:p>
            <a:r>
              <a:rPr lang="en-US" dirty="0">
                <a:latin typeface="Söhne"/>
              </a:rPr>
              <a:t>AnyLog provides a high-level programming language that may be used to map ingested data to target structures or schemas, increasing adaptability and facilitating integration with different device APIs</a:t>
            </a:r>
            <a:r>
              <a:rPr lang="en-US" dirty="0" smtClean="0">
                <a:latin typeface="Söhne"/>
              </a:rPr>
              <a:t>.</a:t>
            </a:r>
          </a:p>
          <a:p>
            <a:r>
              <a:rPr lang="en-US" dirty="0">
                <a:latin typeface="Söhne"/>
              </a:rPr>
              <a:t>Using a REST interface, user requests, instructions, and queries are delivered to AnyLog nodes. The receiving node then serves as an orchestrator, forwarding requests to the appropriate peer nodes.</a:t>
            </a:r>
          </a:p>
          <a:p>
            <a:endParaRPr lang="en-US" dirty="0">
              <a:latin typeface="Söhne"/>
            </a:endParaRPr>
          </a:p>
          <a:p>
            <a:endParaRPr lang="en-US" dirty="0">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8515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t>ANYLOG FUNCTIONALITY SHOWCASE</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1" y="1752655"/>
            <a:ext cx="4025606" cy="2699487"/>
          </a:xfrm>
        </p:spPr>
        <p:txBody>
          <a:bodyPr>
            <a:normAutofit fontScale="92500" lnSpcReduction="20000"/>
          </a:bodyPr>
          <a:lstStyle/>
          <a:p>
            <a:r>
              <a:rPr lang="en-US" dirty="0" smtClean="0">
                <a:latin typeface="Söhne"/>
              </a:rPr>
              <a:t>The </a:t>
            </a:r>
            <a:r>
              <a:rPr lang="en-US" dirty="0">
                <a:latin typeface="Söhne"/>
              </a:rPr>
              <a:t>suggested demo structure uses a video analytics program for traffic control to show the benefits and problems in edge-cloud data management using AnyLog.</a:t>
            </a:r>
          </a:p>
          <a:p>
            <a:endParaRPr lang="en-US"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5"/>
          <a:stretch>
            <a:fillRect/>
          </a:stretch>
        </p:blipFill>
        <p:spPr>
          <a:xfrm>
            <a:off x="4355977" y="1203598"/>
            <a:ext cx="4553206" cy="2984131"/>
          </a:xfrm>
          <a:prstGeom prst="rect">
            <a:avLst/>
          </a:prstGeom>
        </p:spPr>
      </p:pic>
    </p:spTree>
    <p:extLst>
      <p:ext uri="{BB962C8B-B14F-4D97-AF65-F5344CB8AC3E}">
        <p14:creationId xmlns:p14="http://schemas.microsoft.com/office/powerpoint/2010/main" val="363680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t>ANYLOG FUNCTIONALITY SHOWCASE</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85000" lnSpcReduction="20000"/>
          </a:bodyPr>
          <a:lstStyle/>
          <a:p>
            <a:r>
              <a:rPr lang="en-US" b="0" i="0" dirty="0" smtClean="0">
                <a:solidFill>
                  <a:schemeClr val="tx1"/>
                </a:solidFill>
                <a:effectLst/>
                <a:latin typeface="Söhne"/>
              </a:rPr>
              <a:t> </a:t>
            </a:r>
            <a:r>
              <a:rPr lang="en-US" dirty="0" smtClean="0">
                <a:latin typeface="Söhne"/>
              </a:rPr>
              <a:t>A crucial feature is the introduction of virtual tables, which enable table browsing throughout the network and query issuing without requiring knowledge of the nodes hosting the data.</a:t>
            </a:r>
          </a:p>
          <a:p>
            <a:r>
              <a:rPr lang="en-US" dirty="0" smtClean="0">
                <a:latin typeface="Söhne"/>
              </a:rPr>
              <a:t>Video segments are kept in real time using an object database on local nodes and are available through the AnyLog client interface, as an example of multimedia data management.</a:t>
            </a:r>
          </a:p>
          <a:p>
            <a:endParaRPr lang="en-US" dirty="0" smtClean="0">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8239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t>ANYLOG FUNCTIONALITY SHOWCASE</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1" y="1752655"/>
            <a:ext cx="4169621" cy="2699487"/>
          </a:xfrm>
        </p:spPr>
        <p:txBody>
          <a:bodyPr>
            <a:normAutofit fontScale="85000" lnSpcReduction="20000"/>
          </a:bodyPr>
          <a:lstStyle/>
          <a:p>
            <a:r>
              <a:rPr lang="en-US" dirty="0">
                <a:latin typeface="Söhne"/>
              </a:rPr>
              <a:t>The demo also shows how AnyLog is decentralized, how to add nodes to the network seamlessly, and how to coordinate actions without requiring external dependencies or redistributing data.</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5"/>
          <a:stretch>
            <a:fillRect/>
          </a:stretch>
        </p:blipFill>
        <p:spPr>
          <a:xfrm>
            <a:off x="4716016" y="1922566"/>
            <a:ext cx="4151955" cy="1985359"/>
          </a:xfrm>
          <a:prstGeom prst="rect">
            <a:avLst/>
          </a:prstGeom>
        </p:spPr>
      </p:pic>
    </p:spTree>
    <p:extLst>
      <p:ext uri="{BB962C8B-B14F-4D97-AF65-F5344CB8AC3E}">
        <p14:creationId xmlns:p14="http://schemas.microsoft.com/office/powerpoint/2010/main" val="2788465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smtClean="0"/>
              <a:t>Conclusion</a:t>
            </a:r>
            <a:endParaRPr lang="en-US"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92500" lnSpcReduction="10000"/>
          </a:bodyPr>
          <a:lstStyle/>
          <a:p>
            <a:r>
              <a:rPr lang="en-US" dirty="0">
                <a:latin typeface="Söhne"/>
              </a:rPr>
              <a:t>AnyLog provides a uniform stack that substitutes enabled services on edge nodes for engineering efforts, simplifying the implementation of edge computing</a:t>
            </a:r>
            <a:r>
              <a:rPr lang="en-US" dirty="0" smtClean="0">
                <a:latin typeface="Söhne"/>
              </a:rPr>
              <a:t>.</a:t>
            </a:r>
          </a:p>
          <a:p>
            <a:r>
              <a:rPr lang="en-US" dirty="0">
                <a:latin typeface="Söhne"/>
              </a:rPr>
              <a:t>Because of the way its protocol handles decentralized data, it can be integrated and managed with ease.</a:t>
            </a:r>
          </a:p>
          <a:p>
            <a:endParaRPr lang="en-US" dirty="0">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60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62500" lnSpcReduction="20000"/>
          </a:bodyPr>
          <a:lstStyle/>
          <a:p>
            <a:r>
              <a:rPr lang="en-US" dirty="0">
                <a:latin typeface="Söhne"/>
              </a:rPr>
              <a:t>IoT and edge applications are based on gadgets like wearables, PLCs, sensors, and smartphones, and they have a wide range of applications, from customized healthcare and immersive gaming to smart cities</a:t>
            </a:r>
            <a:r>
              <a:rPr lang="en-US" dirty="0" smtClean="0">
                <a:latin typeface="Söhne"/>
              </a:rPr>
              <a:t>.</a:t>
            </a:r>
          </a:p>
          <a:p>
            <a:r>
              <a:rPr lang="en-US" dirty="0">
                <a:latin typeface="Söhne"/>
              </a:rPr>
              <a:t>For these applications to be deployed successfully, an effective data infrastructure is required because they usually have low latency requirements, irregular connection, and produce massive amounts of continuous data</a:t>
            </a:r>
            <a:r>
              <a:rPr lang="en-US" dirty="0" smtClean="0">
                <a:latin typeface="Söhne"/>
              </a:rPr>
              <a:t>.</a:t>
            </a:r>
          </a:p>
          <a:p>
            <a:r>
              <a:rPr lang="en-US" dirty="0">
                <a:latin typeface="Söhne"/>
              </a:rPr>
              <a:t>Current approaches frequently use centralized paradigms, which may not be able to handle edge-cloud databases sufficiently because of latency and connection problems. This might result in data silos and proprietary software stacks.</a:t>
            </a:r>
          </a:p>
          <a:p>
            <a:endParaRPr lang="en-US" dirty="0">
              <a:latin typeface="Söhne"/>
            </a:endParaRPr>
          </a:p>
          <a:p>
            <a:endParaRPr lang="en-US"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r>
              <a:rPr lang="en-GB" smtClean="0"/>
              <a:t>https://www2.cs.ucy.ac.cy/courses/EPL646</a:t>
            </a:r>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2</a:t>
            </a:fld>
            <a:endParaRPr lang="el-GR"/>
          </a:p>
        </p:txBody>
      </p:sp>
    </p:spTree>
    <p:extLst>
      <p:ext uri="{BB962C8B-B14F-4D97-AF65-F5344CB8AC3E}">
        <p14:creationId xmlns:p14="http://schemas.microsoft.com/office/powerpoint/2010/main" val="279548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92500" lnSpcReduction="10000"/>
          </a:bodyPr>
          <a:lstStyle/>
          <a:p>
            <a:r>
              <a:rPr lang="en-US" dirty="0">
                <a:latin typeface="Söhne"/>
              </a:rPr>
              <a:t>AnyLog improves efficiency and scalability by treating and monitoring edge resources as a single, integrated unit.</a:t>
            </a:r>
          </a:p>
          <a:p>
            <a:r>
              <a:rPr lang="en-US" dirty="0">
                <a:latin typeface="Söhne"/>
              </a:rPr>
              <a:t>With no negative effects of centralization, the platform offers low-latency access to AI processes and applications by scaling horizontally to handle data growth at the edge.</a:t>
            </a:r>
          </a:p>
          <a:p>
            <a:endParaRPr lang="en-US"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7480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Thank you! </a:t>
            </a:r>
          </a:p>
        </p:txBody>
      </p:sp>
      <p:pic>
        <p:nvPicPr>
          <p:cNvPr id="2050" name="Picture 2" descr="https://lh3.googleusercontent.com/Odn82rV4xuSKZHhv6FbxN2wTfCxnNBeK3wz-Y_fs_fy7zD3b-o-g72L5Ua3lyeTsQ759YjW-qrfzrqPdRrK3vT4uJiI95I_AwSMEomrpDoYLj6X26KxyDEzNO9R9J55rp5jfWup_oJk">
            <a:extLst>
              <a:ext uri="{FF2B5EF4-FFF2-40B4-BE49-F238E27FC236}">
                <a16:creationId xmlns:a16="http://schemas.microsoft.com/office/drawing/2014/main" id="{81EEE695-EC65-437E-8C8E-6BE4AA2642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6117" y="1615585"/>
            <a:ext cx="4897028" cy="326569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GB" smtClean="0"/>
              <a:t>https://www2.cs.ucy.ac.cy/courses/EPL646</a:t>
            </a:r>
            <a:endParaRPr lang="el-GR"/>
          </a:p>
        </p:txBody>
      </p:sp>
      <p:sp>
        <p:nvSpPr>
          <p:cNvPr id="3" name="Slide Number Placeholder 2"/>
          <p:cNvSpPr>
            <a:spLocks noGrp="1"/>
          </p:cNvSpPr>
          <p:nvPr>
            <p:ph type="sldNum" sz="quarter" idx="12"/>
          </p:nvPr>
        </p:nvSpPr>
        <p:spPr/>
        <p:txBody>
          <a:bodyPr/>
          <a:lstStyle/>
          <a:p>
            <a:fld id="{D3F1D1C4-C2D9-4231-9FB2-B2D9D97AA41D}" type="slidenum">
              <a:rPr lang="el-GR" smtClean="0"/>
              <a:pPr/>
              <a:t>21</a:t>
            </a:fld>
            <a:endParaRPr lang="el-GR"/>
          </a:p>
        </p:txBody>
      </p:sp>
    </p:spTree>
    <p:extLst>
      <p:ext uri="{BB962C8B-B14F-4D97-AF65-F5344CB8AC3E}">
        <p14:creationId xmlns:p14="http://schemas.microsoft.com/office/powerpoint/2010/main" val="2696417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1" y="1752655"/>
            <a:ext cx="3665565" cy="2907327"/>
          </a:xfrm>
        </p:spPr>
        <p:txBody>
          <a:bodyPr>
            <a:normAutofit fontScale="55000" lnSpcReduction="20000"/>
          </a:bodyPr>
          <a:lstStyle/>
          <a:p>
            <a:r>
              <a:rPr lang="en-US" sz="3800" dirty="0" smtClean="0">
                <a:latin typeface="Söhne"/>
              </a:rPr>
              <a:t>In </a:t>
            </a:r>
            <a:r>
              <a:rPr lang="en-US" sz="3800" dirty="0">
                <a:latin typeface="Söhne"/>
              </a:rPr>
              <a:t>order to achieve low latency and smooth communication, the article promotes a distributed and decentralized edge-cloud database design, highlighting the significance of being close to consumers and </a:t>
            </a:r>
            <a:r>
              <a:rPr lang="en-US" sz="3800" dirty="0" err="1">
                <a:latin typeface="Söhne"/>
              </a:rPr>
              <a:t>IoT</a:t>
            </a:r>
            <a:r>
              <a:rPr lang="en-US" sz="3800" dirty="0">
                <a:latin typeface="Söhne"/>
              </a:rPr>
              <a:t>/edge devices.</a:t>
            </a:r>
          </a:p>
          <a:p>
            <a:endParaRPr lang="en-US"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5"/>
          <a:stretch>
            <a:fillRect/>
          </a:stretch>
        </p:blipFill>
        <p:spPr>
          <a:xfrm>
            <a:off x="4499992" y="1438891"/>
            <a:ext cx="3863358" cy="2952710"/>
          </a:xfrm>
          <a:prstGeom prst="rect">
            <a:avLst/>
          </a:prstGeom>
        </p:spPr>
      </p:pic>
    </p:spTree>
    <p:extLst>
      <p:ext uri="{BB962C8B-B14F-4D97-AF65-F5344CB8AC3E}">
        <p14:creationId xmlns:p14="http://schemas.microsoft.com/office/powerpoint/2010/main" val="303253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907327"/>
          </a:xfrm>
        </p:spPr>
        <p:txBody>
          <a:bodyPr>
            <a:normAutofit fontScale="77500" lnSpcReduction="20000"/>
          </a:bodyPr>
          <a:lstStyle/>
          <a:p>
            <a:r>
              <a:rPr lang="en-US" sz="3800" dirty="0" smtClean="0">
                <a:latin typeface="Söhne"/>
              </a:rPr>
              <a:t>The </a:t>
            </a:r>
            <a:r>
              <a:rPr lang="en-US" sz="3800" dirty="0">
                <a:latin typeface="Söhne"/>
              </a:rPr>
              <a:t>article describes the authors' five-year journey investigating and creating edge-cloud databases from both corporate and academic viewpoints. This trip resulted in the development of AnyLog and the investigation of several important elements of data management in this particular context.</a:t>
            </a:r>
          </a:p>
          <a:p>
            <a:endParaRPr lang="en-US"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0092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t>ANYLOG: AN EDGE-CLOUD DATABASE</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3014608"/>
          </a:xfrm>
        </p:spPr>
        <p:txBody>
          <a:bodyPr>
            <a:normAutofit fontScale="55000" lnSpcReduction="20000"/>
          </a:bodyPr>
          <a:lstStyle/>
          <a:p>
            <a:r>
              <a:rPr lang="en-US" sz="3300" b="0" i="0" dirty="0">
                <a:solidFill>
                  <a:schemeClr val="tx1"/>
                </a:solidFill>
                <a:effectLst/>
                <a:latin typeface="Söhne"/>
              </a:rPr>
              <a:t> </a:t>
            </a:r>
            <a:r>
              <a:rPr lang="en-US" sz="3300" dirty="0">
                <a:latin typeface="Söhne"/>
              </a:rPr>
              <a:t>By efficiently extending cloud computing and data management features to Edge resources, AnyLog aims to streamline the scaling and administration of Edge data infrastructure</a:t>
            </a:r>
            <a:r>
              <a:rPr lang="en-US" sz="3300" dirty="0" smtClean="0">
                <a:latin typeface="Söhne"/>
              </a:rPr>
              <a:t>.</a:t>
            </a:r>
          </a:p>
          <a:p>
            <a:r>
              <a:rPr lang="en-US" sz="3300" dirty="0">
                <a:latin typeface="Söhne"/>
              </a:rPr>
              <a:t>The data layer and the coordination layer are the two layers in which AnyLog functions. With connections to well-known databases like PostgreSQL and MongoDB, the data layer offers local database features linked with higher layers, such as a rule engine.</a:t>
            </a:r>
          </a:p>
          <a:p>
            <a:r>
              <a:rPr lang="en-US" sz="3300" dirty="0">
                <a:latin typeface="Söhne"/>
              </a:rPr>
              <a:t>Configuring services from an integrated stack simplifies AnyLog deployment and eliminates the need for proprietary solutions or the integration of disparate functions. On every AnyLog node, users have the ability to enable different services, including rule engine functions, security, authentication, and data intake.</a:t>
            </a:r>
          </a:p>
          <a:p>
            <a:endParaRPr lang="en-US"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363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t>ANYLOG: AN EDGE-CLOUD DATABASE</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70000" lnSpcReduction="20000"/>
          </a:bodyPr>
          <a:lstStyle/>
          <a:p>
            <a:r>
              <a:rPr lang="en-US" dirty="0">
                <a:latin typeface="Söhne"/>
              </a:rPr>
              <a:t>To ensure consistency between member nodes, the coordination layer keeps a decentralized ledger of meta-information and system settings. Access control, data mappings, node memberships, and data propagation details are all included in this</a:t>
            </a:r>
            <a:r>
              <a:rPr lang="en-US" dirty="0" smtClean="0">
                <a:latin typeface="Söhne"/>
              </a:rPr>
              <a:t>.</a:t>
            </a:r>
          </a:p>
          <a:p>
            <a:r>
              <a:rPr lang="en-US" dirty="0">
                <a:latin typeface="Söhne"/>
              </a:rPr>
              <a:t>AnyLog implements two fundamental design concepts: resource virtualization through fluid virtual nodes, where dispersed resources are handled as a single entity, and data virtualization through virtual tables, where distributed data appears as a cohesive collection.</a:t>
            </a:r>
          </a:p>
          <a:p>
            <a:endParaRPr lang="en-US" dirty="0" smtClean="0">
              <a:latin typeface="Söhne"/>
            </a:endParaRPr>
          </a:p>
          <a:p>
            <a:endParaRPr lang="en-US" dirty="0">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286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t>ANYLOG: AN EDGE-CLOUD DATABASE</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62500" lnSpcReduction="20000"/>
          </a:bodyPr>
          <a:lstStyle/>
          <a:p>
            <a:r>
              <a:rPr lang="en-US" dirty="0">
                <a:latin typeface="Söhne"/>
              </a:rPr>
              <a:t>Users engage with a collection of virtual tables, with the data remaining dispersed and housed in Edge node local databases. Nodes holding pertinent data respond to queries to virtual tables, giving users and apps a consistent picture.</a:t>
            </a:r>
          </a:p>
          <a:p>
            <a:r>
              <a:rPr lang="en-US" dirty="0">
                <a:latin typeface="Söhne"/>
              </a:rPr>
              <a:t>With AnyLog, several physical nodes may be represented by a single "virtual" node, making it possible to manage dispersed resources. This enables users to make a single call to query and track the status of several devices</a:t>
            </a:r>
            <a:r>
              <a:rPr lang="en-US" dirty="0" smtClean="0">
                <a:latin typeface="Söhne"/>
              </a:rPr>
              <a:t>.</a:t>
            </a:r>
          </a:p>
          <a:p>
            <a:r>
              <a:rPr lang="en-US" dirty="0">
                <a:latin typeface="Söhne"/>
              </a:rPr>
              <a:t>AnyLog wants to make the Edge environment as user-friendly as the Cloud by centralizing the administration of dispersed data and resources. Applications may handle resources and query databases similarly to centralized databases, which improves usability and productivity.</a:t>
            </a:r>
          </a:p>
          <a:p>
            <a:endParaRPr lang="en-US"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043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t>ANYLOG: AN EDGE-CLOUD DATABASE</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77500" lnSpcReduction="20000"/>
          </a:bodyPr>
          <a:lstStyle/>
          <a:p>
            <a:r>
              <a:rPr lang="en-US" dirty="0">
                <a:latin typeface="Söhne"/>
              </a:rPr>
              <a:t>Users may effectively manage and monitor Edge resources based on several criteria by dynamically querying shared metadata for certain profiles of nodes and combining metadata replies with queries for specified states.</a:t>
            </a:r>
          </a:p>
          <a:p>
            <a:r>
              <a:rPr lang="en-US" dirty="0" err="1">
                <a:latin typeface="Söhne"/>
              </a:rPr>
              <a:t>AnyLog's</a:t>
            </a:r>
            <a:r>
              <a:rPr lang="en-US" dirty="0">
                <a:latin typeface="Söhne"/>
              </a:rPr>
              <a:t> method simplifies processes and improves accessibility and usability by equating Edge data administration with managing data in centralized or cloud-based databases.</a:t>
            </a:r>
          </a:p>
          <a:p>
            <a:endParaRPr lang="en-US" dirty="0">
              <a:latin typeface="Söhne"/>
            </a:endParaRPr>
          </a:p>
          <a:p>
            <a:endParaRPr lang="en-US" dirty="0">
              <a:latin typeface="Söhne"/>
            </a:endParaRPr>
          </a:p>
          <a:p>
            <a:endParaRPr lang="en-US" dirty="0">
              <a:latin typeface="Söhne"/>
            </a:endParaRPr>
          </a:p>
          <a:p>
            <a:endParaRPr lang="en-US" dirty="0">
              <a:latin typeface="Söhne"/>
            </a:endParaRPr>
          </a:p>
          <a:p>
            <a:endParaRPr lang="en-US" dirty="0">
              <a:latin typeface="Söhne"/>
            </a:endParaRPr>
          </a:p>
          <a:p>
            <a:endParaRPr lang="en-US" dirty="0">
              <a:latin typeface="Söhne"/>
            </a:endParaRPr>
          </a:p>
          <a:p>
            <a:endParaRPr lang="en-US" dirty="0">
              <a:latin typeface="Söhne"/>
            </a:endParaRPr>
          </a:p>
          <a:p>
            <a:endParaRPr lang="en-US" dirty="0">
              <a:latin typeface="Söhne"/>
            </a:endParaRPr>
          </a:p>
          <a:p>
            <a:endParaRPr lang="en-US"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9417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t>ANYLOG: AN EDGE-CLOUD DATABASE</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a:bodyPr>
          <a:lstStyle/>
          <a:p>
            <a:endParaRPr lang="en-US" dirty="0">
              <a:latin typeface="Söhne"/>
            </a:endParaRPr>
          </a:p>
          <a:p>
            <a:endParaRPr lang="en-US" dirty="0">
              <a:latin typeface="Söhne"/>
            </a:endParaRPr>
          </a:p>
          <a:p>
            <a:endParaRPr lang="en-US" dirty="0">
              <a:latin typeface="Söhne"/>
            </a:endParaRPr>
          </a:p>
          <a:p>
            <a:endParaRPr lang="en-US" dirty="0">
              <a:latin typeface="Söhne"/>
            </a:endParaRPr>
          </a:p>
          <a:p>
            <a:endParaRPr lang="en-US" dirty="0">
              <a:latin typeface="Söhne"/>
            </a:endParaRPr>
          </a:p>
          <a:p>
            <a:endParaRPr lang="en-US" dirty="0">
              <a:latin typeface="Söhne"/>
            </a:endParaRPr>
          </a:p>
          <a:p>
            <a:endParaRPr lang="en-US" dirty="0">
              <a:latin typeface="Söhne"/>
            </a:endParaRPr>
          </a:p>
          <a:p>
            <a:endParaRPr lang="en-US" dirty="0">
              <a:latin typeface="Söhne"/>
            </a:endParaRPr>
          </a:p>
          <a:p>
            <a:endParaRPr lang="en-US"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10" y="460417"/>
            <a:ext cx="1080000" cy="10800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t>https://www2.cs.ucy.ac.cy/courses/EPL646</a:t>
            </a:r>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1D1C4-C2D9-4231-9FB2-B2D9D97AA41D}" type="slidenum">
              <a:rPr kumimoji="0" lang="el-G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5"/>
          <a:stretch>
            <a:fillRect/>
          </a:stretch>
        </p:blipFill>
        <p:spPr>
          <a:xfrm>
            <a:off x="971600" y="966079"/>
            <a:ext cx="7465138" cy="3638349"/>
          </a:xfrm>
          <a:prstGeom prst="rect">
            <a:avLst/>
          </a:prstGeom>
        </p:spPr>
      </p:pic>
    </p:spTree>
    <p:extLst>
      <p:ext uri="{BB962C8B-B14F-4D97-AF65-F5344CB8AC3E}">
        <p14:creationId xmlns:p14="http://schemas.microsoft.com/office/powerpoint/2010/main" val="310844723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5288</TotalTime>
  <Words>1424</Words>
  <Application>Microsoft Office PowerPoint</Application>
  <PresentationFormat>On-screen Show (16:9)</PresentationFormat>
  <Paragraphs>139</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Constantia</vt:lpstr>
      <vt:lpstr>Helvetica Neue</vt:lpstr>
      <vt:lpstr>Söhne</vt:lpstr>
      <vt:lpstr>Θέμα του Office</vt:lpstr>
      <vt:lpstr>The Tipping Point of Edge-Cloud Data Management </vt:lpstr>
      <vt:lpstr>Introduction</vt:lpstr>
      <vt:lpstr>Introduction</vt:lpstr>
      <vt:lpstr>Introduction</vt:lpstr>
      <vt:lpstr>ANYLOG: AN EDGE-CLOUD DATABASE</vt:lpstr>
      <vt:lpstr>ANYLOG: AN EDGE-CLOUD DATABASE</vt:lpstr>
      <vt:lpstr>ANYLOG: AN EDGE-CLOUD DATABASE</vt:lpstr>
      <vt:lpstr>ANYLOG: AN EDGE-CLOUD DATABASE</vt:lpstr>
      <vt:lpstr>ANYLOG: AN EDGE-CLOUD DATABASE</vt:lpstr>
      <vt:lpstr>KEY DIFFERENCES TO EXISTING TECHNOLOGIES</vt:lpstr>
      <vt:lpstr>KEY DIFFERENCES TO EXISTING TECHNOLOGIES</vt:lpstr>
      <vt:lpstr>KEY DIFFERENCES TO EXISTING TECHNOLOGIES</vt:lpstr>
      <vt:lpstr>KEY DIFFERENCES TO EXISTING TECHNOLOGIES</vt:lpstr>
      <vt:lpstr>ANYLOG FUNCTIONALITY SHOWCASE</vt:lpstr>
      <vt:lpstr>ANYLOG FUNCTIONALITY SHOWCASE</vt:lpstr>
      <vt:lpstr>ANYLOG FUNCTIONALITY SHOWCASE</vt:lpstr>
      <vt:lpstr>ANYLOG FUNCTIONALITY SHOWCASE</vt:lpstr>
      <vt:lpstr>ANYLOG FUNCTIONALITY SHOWCASE</vt:lpstr>
      <vt:lpstr>Conclusion</vt:lpstr>
      <vt:lpstr>Conclusion</vt:lpstr>
      <vt:lpstr>Thank you! </vt:lpstr>
    </vt:vector>
  </TitlesOfParts>
  <Manager>Advanced Topics in Databases</Manager>
  <Company>Dept. of Computer Science, University of Cyprus</Company>
  <LinksUpToDate>false</LinksUpToDate>
  <SharedDoc>false</SharedDoc>
  <HyperlinkBase>https://www2.cs.ucy.ac.cy/~dzeina/courses/epl646/</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Back to Look Forward</dc:title>
  <dc:subject/>
  <dc:creator>Maria Maslioukova</dc:creator>
  <cp:keywords/>
  <dc:description/>
  <cp:lastModifiedBy>user</cp:lastModifiedBy>
  <cp:revision>772</cp:revision>
  <dcterms:created xsi:type="dcterms:W3CDTF">2017-11-21T13:30:34Z</dcterms:created>
  <dcterms:modified xsi:type="dcterms:W3CDTF">2024-04-10T16:45:24Z</dcterms:modified>
  <cp:category>Student Presentations</cp:category>
</cp:coreProperties>
</file>