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99" r:id="rId2"/>
    <p:sldId id="266" r:id="rId3"/>
    <p:sldId id="339" r:id="rId4"/>
    <p:sldId id="303" r:id="rId5"/>
    <p:sldId id="305" r:id="rId6"/>
    <p:sldId id="333" r:id="rId7"/>
    <p:sldId id="334" r:id="rId8"/>
    <p:sldId id="335" r:id="rId9"/>
    <p:sldId id="336" r:id="rId10"/>
    <p:sldId id="351" r:id="rId11"/>
    <p:sldId id="342" r:id="rId12"/>
    <p:sldId id="341" r:id="rId13"/>
    <p:sldId id="355" r:id="rId14"/>
    <p:sldId id="354" r:id="rId15"/>
    <p:sldId id="357" r:id="rId16"/>
    <p:sldId id="356" r:id="rId17"/>
    <p:sldId id="340" r:id="rId18"/>
    <p:sldId id="365" r:id="rId19"/>
    <p:sldId id="338" r:id="rId20"/>
    <p:sldId id="366" r:id="rId21"/>
    <p:sldId id="359" r:id="rId22"/>
    <p:sldId id="367" r:id="rId23"/>
    <p:sldId id="360" r:id="rId24"/>
    <p:sldId id="361" r:id="rId25"/>
    <p:sldId id="364" r:id="rId26"/>
    <p:sldId id="362" r:id="rId27"/>
    <p:sldId id="363" r:id="rId28"/>
    <p:sldId id="368" r:id="rId29"/>
    <p:sldId id="345" r:id="rId30"/>
    <p:sldId id="344" r:id="rId31"/>
    <p:sldId id="352" r:id="rId32"/>
    <p:sldId id="353" r:id="rId33"/>
    <p:sldId id="346" r:id="rId34"/>
    <p:sldId id="347" r:id="rId35"/>
    <p:sldId id="369" r:id="rId36"/>
    <p:sldId id="348" r:id="rId37"/>
    <p:sldId id="370" r:id="rId38"/>
    <p:sldId id="371" r:id="rId39"/>
    <p:sldId id="381" r:id="rId40"/>
    <p:sldId id="382" r:id="rId41"/>
    <p:sldId id="384" r:id="rId42"/>
    <p:sldId id="385" r:id="rId43"/>
    <p:sldId id="386" r:id="rId44"/>
    <p:sldId id="387" r:id="rId45"/>
    <p:sldId id="388" r:id="rId46"/>
    <p:sldId id="390" r:id="rId47"/>
    <p:sldId id="391" r:id="rId48"/>
    <p:sldId id="358" r:id="rId49"/>
    <p:sldId id="313" r:id="rId50"/>
    <p:sldId id="328" r:id="rId51"/>
    <p:sldId id="269" r:id="rId5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FF"/>
    <a:srgbClr val="737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0" autoAdjust="0"/>
    <p:restoredTop sz="96327" autoAdjust="0"/>
  </p:normalViewPr>
  <p:slideViewPr>
    <p:cSldViewPr>
      <p:cViewPr varScale="1">
        <p:scale>
          <a:sx n="164" d="100"/>
          <a:sy n="164" d="100"/>
        </p:scale>
        <p:origin x="696" y="17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18/04/2024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82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69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197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082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17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9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934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92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06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488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38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602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04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59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184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848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302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83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760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72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68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378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61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633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155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5661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268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496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26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7679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59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305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913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5228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10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968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9139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3849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4227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863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5056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25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6109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3701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738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95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17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72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44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8FAEDB12-2D44-4D93-9058-2C01763841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18/4/24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1145/3514221.3522567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596" y="4011910"/>
            <a:ext cx="6250809" cy="46787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 Stelios Christou: schris10@ucy.ac.cy</a:t>
            </a:r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https://www2.cs.ucy.ac.cy/courses/EPL646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2656532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>
                <a:latin typeface="Helvetica Neue"/>
              </a:rPr>
              <a:t>Tamer </a:t>
            </a:r>
            <a:r>
              <a:rPr lang="en-GB" dirty="0" err="1">
                <a:latin typeface="Helvetica Neue"/>
              </a:rPr>
              <a:t>Eldeeb</a:t>
            </a:r>
            <a:r>
              <a:rPr lang="en-GB" dirty="0">
                <a:latin typeface="Helvetica Neue"/>
              </a:rPr>
              <a:t>,  Asaf </a:t>
            </a:r>
            <a:r>
              <a:rPr lang="en-GB" dirty="0" err="1">
                <a:latin typeface="Helvetica Neue"/>
              </a:rPr>
              <a:t>Cidon</a:t>
            </a:r>
            <a:r>
              <a:rPr lang="en-GB" dirty="0">
                <a:latin typeface="Helvetica Neue"/>
              </a:rPr>
              <a:t>, Philip A. Bernstein, </a:t>
            </a:r>
            <a:r>
              <a:rPr lang="en-GB" dirty="0" err="1">
                <a:latin typeface="Helvetica Neue"/>
              </a:rPr>
              <a:t>Junfeng</a:t>
            </a:r>
            <a:r>
              <a:rPr lang="en-GB" dirty="0">
                <a:latin typeface="Helvetica Neue"/>
              </a:rPr>
              <a:t> Yang. 2024. Chablis: Fast and General Transactions in Geo- Distributed Systems. (CIDR’24)</a:t>
            </a:r>
            <a:endParaRPr lang="en-US" dirty="0">
              <a:solidFill>
                <a:srgbClr val="0000FF"/>
              </a:solidFill>
              <a:latin typeface="Constantia" pitchFamily="18" charset="0"/>
            </a:endParaRP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83411" y="1287330"/>
            <a:ext cx="7972452" cy="122486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Helvetica 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Chablis: Fast and General Transactions in Geo-Distributed Systems</a:t>
            </a:r>
            <a:br>
              <a:rPr lang="en-US" sz="3600" dirty="0"/>
            </a:br>
            <a:endParaRPr lang="en-US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How Does Chardonnay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/>
              <a:t>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Two Phase Locking</a:t>
            </a:r>
          </a:p>
          <a:p>
            <a:r>
              <a:rPr lang="en-US" dirty="0">
                <a:latin typeface="Söhne"/>
              </a:rPr>
              <a:t>Two Phase Commit</a:t>
            </a:r>
          </a:p>
          <a:p>
            <a:r>
              <a:rPr lang="en-US" dirty="0">
                <a:latin typeface="Söhne"/>
              </a:rPr>
              <a:t>Chardonnay consists of three main components</a:t>
            </a:r>
          </a:p>
          <a:p>
            <a:r>
              <a:rPr lang="en-US" dirty="0">
                <a:solidFill>
                  <a:srgbClr val="C00000"/>
                </a:solidFill>
                <a:latin typeface="Söhne"/>
              </a:rPr>
              <a:t>Transaction State Store</a:t>
            </a:r>
          </a:p>
          <a:p>
            <a:r>
              <a:rPr lang="en-US" dirty="0">
                <a:solidFill>
                  <a:srgbClr val="C00000"/>
                </a:solidFill>
                <a:latin typeface="Söhne"/>
              </a:rPr>
              <a:t>Key Value Service (KV Service)</a:t>
            </a:r>
          </a:p>
          <a:p>
            <a:r>
              <a:rPr lang="en-US" dirty="0">
                <a:solidFill>
                  <a:srgbClr val="C00000"/>
                </a:solidFill>
                <a:latin typeface="Söhne"/>
              </a:rPr>
              <a:t>Local Epoch Service</a:t>
            </a:r>
            <a:br>
              <a:rPr lang="en-US" dirty="0">
                <a:solidFill>
                  <a:srgbClr val="C00000"/>
                </a:solidFill>
                <a:latin typeface="Söhne"/>
              </a:rPr>
            </a:br>
            <a:endParaRPr lang="en-US" dirty="0">
              <a:solidFill>
                <a:srgbClr val="C00000"/>
              </a:solidFill>
              <a:latin typeface="Söhne"/>
            </a:endParaRP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23526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Transaction State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Storage where information about the transactions is stored</a:t>
            </a:r>
          </a:p>
          <a:p>
            <a:r>
              <a:rPr lang="en-US" dirty="0">
                <a:latin typeface="Söhne"/>
              </a:rPr>
              <a:t>Keeps the transactions flowing even when minor system issues occur</a:t>
            </a:r>
          </a:p>
          <a:p>
            <a:r>
              <a:rPr lang="en-US" dirty="0">
                <a:latin typeface="Söhne"/>
              </a:rPr>
              <a:t>Highly available and reliable</a:t>
            </a:r>
          </a:p>
          <a:p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log file for the transactions</a:t>
            </a:r>
          </a:p>
          <a:p>
            <a:endParaRPr lang="en-US" dirty="0">
              <a:latin typeface="Söhne"/>
            </a:endParaRP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A5BBA-CF19-2C13-1B3F-DC4F25FF17A4}"/>
              </a:ext>
            </a:extLst>
          </p:cNvPr>
          <p:cNvSpPr txBox="1"/>
          <p:nvPr/>
        </p:nvSpPr>
        <p:spPr>
          <a:xfrm>
            <a:off x="1112627" y="202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143976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Key Value Service (KV Service)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Stores the data in &lt;key, value&gt; format</a:t>
            </a:r>
          </a:p>
          <a:p>
            <a:r>
              <a:rPr lang="en-US" dirty="0">
                <a:latin typeface="Söhne"/>
              </a:rPr>
              <a:t>Data is stored in non-overlapping clusters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(ranges)</a:t>
            </a:r>
            <a:r>
              <a:rPr lang="en-US" dirty="0">
                <a:latin typeface="Söhne"/>
              </a:rPr>
              <a:t>, along with a log file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Söhne"/>
              </a:rPr>
              <a:t>Ranges are replicated in multiple servers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A62D77-4967-10B6-5FC5-AC1FDCC58333}"/>
              </a:ext>
            </a:extLst>
          </p:cNvPr>
          <p:cNvSpPr/>
          <p:nvPr/>
        </p:nvSpPr>
        <p:spPr>
          <a:xfrm>
            <a:off x="457199" y="2859781"/>
            <a:ext cx="8229599" cy="182330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0B3BF2-3C78-40DF-547A-007F068F85F4}"/>
              </a:ext>
            </a:extLst>
          </p:cNvPr>
          <p:cNvSpPr/>
          <p:nvPr/>
        </p:nvSpPr>
        <p:spPr>
          <a:xfrm>
            <a:off x="3810744" y="4587974"/>
            <a:ext cx="1728191" cy="230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Single-region datacenter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F53055-A3AD-4782-908F-A3B029EF5D14}"/>
              </a:ext>
            </a:extLst>
          </p:cNvPr>
          <p:cNvSpPr/>
          <p:nvPr/>
        </p:nvSpPr>
        <p:spPr>
          <a:xfrm>
            <a:off x="539552" y="2926606"/>
            <a:ext cx="792088" cy="1689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F1D993-3F5E-25FB-6537-13C714B5A663}"/>
              </a:ext>
            </a:extLst>
          </p:cNvPr>
          <p:cNvSpPr txBox="1"/>
          <p:nvPr/>
        </p:nvSpPr>
        <p:spPr>
          <a:xfrm>
            <a:off x="270577" y="2895916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D41D6D-1166-B1B5-E64D-E391173DA0AE}"/>
              </a:ext>
            </a:extLst>
          </p:cNvPr>
          <p:cNvSpPr/>
          <p:nvPr/>
        </p:nvSpPr>
        <p:spPr>
          <a:xfrm>
            <a:off x="1413993" y="2926662"/>
            <a:ext cx="792088" cy="1689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46F529-1F1E-D831-92B2-593F1A16A8EE}"/>
              </a:ext>
            </a:extLst>
          </p:cNvPr>
          <p:cNvSpPr txBox="1"/>
          <p:nvPr/>
        </p:nvSpPr>
        <p:spPr>
          <a:xfrm>
            <a:off x="1145018" y="2895972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1D5501-45D5-EA8A-6DF4-EE1B6D6FC045}"/>
              </a:ext>
            </a:extLst>
          </p:cNvPr>
          <p:cNvSpPr/>
          <p:nvPr/>
        </p:nvSpPr>
        <p:spPr>
          <a:xfrm>
            <a:off x="2288433" y="2926662"/>
            <a:ext cx="792088" cy="1689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7CE4BC-40C6-BDBB-1B74-E070EF45DB3E}"/>
              </a:ext>
            </a:extLst>
          </p:cNvPr>
          <p:cNvSpPr txBox="1"/>
          <p:nvPr/>
        </p:nvSpPr>
        <p:spPr>
          <a:xfrm>
            <a:off x="2019458" y="2895972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20F68D-7D25-C757-5935-2AA6041735D8}"/>
              </a:ext>
            </a:extLst>
          </p:cNvPr>
          <p:cNvSpPr/>
          <p:nvPr/>
        </p:nvSpPr>
        <p:spPr>
          <a:xfrm>
            <a:off x="7812360" y="2926606"/>
            <a:ext cx="792088" cy="1689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300215-CEDC-91B8-F85D-11F2126608C4}"/>
              </a:ext>
            </a:extLst>
          </p:cNvPr>
          <p:cNvSpPr txBox="1"/>
          <p:nvPr/>
        </p:nvSpPr>
        <p:spPr>
          <a:xfrm>
            <a:off x="7543385" y="2895916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73ACD3-8F30-372B-AE29-8853A84FF993}"/>
              </a:ext>
            </a:extLst>
          </p:cNvPr>
          <p:cNvSpPr/>
          <p:nvPr/>
        </p:nvSpPr>
        <p:spPr>
          <a:xfrm>
            <a:off x="4170169" y="2924495"/>
            <a:ext cx="2552541" cy="1689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EE049F-B87E-BA62-2670-AB229F858A09}"/>
              </a:ext>
            </a:extLst>
          </p:cNvPr>
          <p:cNvSpPr txBox="1"/>
          <p:nvPr/>
        </p:nvSpPr>
        <p:spPr>
          <a:xfrm>
            <a:off x="4170168" y="2893805"/>
            <a:ext cx="25525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31F2BF-3A42-9738-3348-CB9D7BB0F4FC}"/>
              </a:ext>
            </a:extLst>
          </p:cNvPr>
          <p:cNvSpPr txBox="1"/>
          <p:nvPr/>
        </p:nvSpPr>
        <p:spPr>
          <a:xfrm>
            <a:off x="6981449" y="3674029"/>
            <a:ext cx="5721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743B88-A06F-042F-19E9-1AAA3F926255}"/>
              </a:ext>
            </a:extLst>
          </p:cNvPr>
          <p:cNvSpPr txBox="1"/>
          <p:nvPr/>
        </p:nvSpPr>
        <p:spPr>
          <a:xfrm>
            <a:off x="3334543" y="3674029"/>
            <a:ext cx="5721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B6BA39-9B14-6AA8-1B30-DB21F1F308BD}"/>
              </a:ext>
            </a:extLst>
          </p:cNvPr>
          <p:cNvSpPr txBox="1"/>
          <p:nvPr/>
        </p:nvSpPr>
        <p:spPr>
          <a:xfrm>
            <a:off x="539552" y="3196052"/>
            <a:ext cx="792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6554DD-F707-41D3-8B04-829028FAEA18}"/>
              </a:ext>
            </a:extLst>
          </p:cNvPr>
          <p:cNvSpPr txBox="1"/>
          <p:nvPr/>
        </p:nvSpPr>
        <p:spPr>
          <a:xfrm>
            <a:off x="2288430" y="321697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047883-C30E-6C7E-7DC1-1126F7484951}"/>
              </a:ext>
            </a:extLst>
          </p:cNvPr>
          <p:cNvSpPr txBox="1"/>
          <p:nvPr/>
        </p:nvSpPr>
        <p:spPr>
          <a:xfrm>
            <a:off x="1416338" y="31924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28AFC3-1EF8-BCEE-E498-290AAD505FA4}"/>
              </a:ext>
            </a:extLst>
          </p:cNvPr>
          <p:cNvSpPr txBox="1"/>
          <p:nvPr/>
        </p:nvSpPr>
        <p:spPr>
          <a:xfrm>
            <a:off x="2282777" y="347178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B710DF-47BB-80A4-1C5C-833A1CA4EA59}"/>
              </a:ext>
            </a:extLst>
          </p:cNvPr>
          <p:cNvSpPr txBox="1"/>
          <p:nvPr/>
        </p:nvSpPr>
        <p:spPr>
          <a:xfrm>
            <a:off x="7819985" y="31924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209F94-22D5-54BD-1E0A-9D5183F85025}"/>
              </a:ext>
            </a:extLst>
          </p:cNvPr>
          <p:cNvSpPr txBox="1"/>
          <p:nvPr/>
        </p:nvSpPr>
        <p:spPr>
          <a:xfrm>
            <a:off x="1419035" y="347178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C180E3-D4E0-4B36-6912-61D9CB55F5AD}"/>
              </a:ext>
            </a:extLst>
          </p:cNvPr>
          <p:cNvSpPr txBox="1"/>
          <p:nvPr/>
        </p:nvSpPr>
        <p:spPr>
          <a:xfrm>
            <a:off x="4112540" y="321697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54172D-7D51-5B7A-AEEA-85792873CA80}"/>
              </a:ext>
            </a:extLst>
          </p:cNvPr>
          <p:cNvSpPr txBox="1"/>
          <p:nvPr/>
        </p:nvSpPr>
        <p:spPr>
          <a:xfrm>
            <a:off x="4120561" y="347399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09322B-B07D-3182-3C2E-C378BB8AF27E}"/>
              </a:ext>
            </a:extLst>
          </p:cNvPr>
          <p:cNvSpPr txBox="1"/>
          <p:nvPr/>
        </p:nvSpPr>
        <p:spPr>
          <a:xfrm>
            <a:off x="539549" y="347178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6C97C8-9964-9267-92F5-002F6AAA570F}"/>
              </a:ext>
            </a:extLst>
          </p:cNvPr>
          <p:cNvSpPr txBox="1"/>
          <p:nvPr/>
        </p:nvSpPr>
        <p:spPr>
          <a:xfrm>
            <a:off x="2286087" y="374813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2079C3-73CF-6047-33FC-74B48DF3E70C}"/>
              </a:ext>
            </a:extLst>
          </p:cNvPr>
          <p:cNvSpPr txBox="1"/>
          <p:nvPr/>
        </p:nvSpPr>
        <p:spPr>
          <a:xfrm>
            <a:off x="7812358" y="373340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5349B5-BD59-AE69-61DB-3E5B1CFBAA77}"/>
              </a:ext>
            </a:extLst>
          </p:cNvPr>
          <p:cNvSpPr txBox="1"/>
          <p:nvPr/>
        </p:nvSpPr>
        <p:spPr>
          <a:xfrm>
            <a:off x="534974" y="374249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FF0BC2-B103-AFF9-968F-BF64D8D7067B}"/>
              </a:ext>
            </a:extLst>
          </p:cNvPr>
          <p:cNvSpPr txBox="1"/>
          <p:nvPr/>
        </p:nvSpPr>
        <p:spPr>
          <a:xfrm>
            <a:off x="7801446" y="347177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51FBCA-460D-74E8-AC2E-C9467A259526}"/>
              </a:ext>
            </a:extLst>
          </p:cNvPr>
          <p:cNvSpPr txBox="1"/>
          <p:nvPr/>
        </p:nvSpPr>
        <p:spPr>
          <a:xfrm>
            <a:off x="4109647" y="374249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F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8AA526C-C141-8CC2-E8B3-15B0091F267D}"/>
              </a:ext>
            </a:extLst>
          </p:cNvPr>
          <p:cNvSpPr txBox="1"/>
          <p:nvPr/>
        </p:nvSpPr>
        <p:spPr>
          <a:xfrm>
            <a:off x="539549" y="401822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343CCE8-7214-78BF-9E56-83A9AD57BB46}"/>
              </a:ext>
            </a:extLst>
          </p:cNvPr>
          <p:cNvSpPr/>
          <p:nvPr/>
        </p:nvSpPr>
        <p:spPr>
          <a:xfrm>
            <a:off x="4901735" y="3286093"/>
            <a:ext cx="1671629" cy="15553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C data, log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9197D16-11D2-B28E-FD9E-3D131B50EBC0}"/>
              </a:ext>
            </a:extLst>
          </p:cNvPr>
          <p:cNvSpPr/>
          <p:nvPr/>
        </p:nvSpPr>
        <p:spPr>
          <a:xfrm>
            <a:off x="4909802" y="3547522"/>
            <a:ext cx="1671629" cy="15553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D data, log file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ED2D342-EB91-43E5-1A0D-D75B29061FF4}"/>
              </a:ext>
            </a:extLst>
          </p:cNvPr>
          <p:cNvSpPr/>
          <p:nvPr/>
        </p:nvSpPr>
        <p:spPr>
          <a:xfrm>
            <a:off x="4901734" y="3811603"/>
            <a:ext cx="1671629" cy="155534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F data, log file</a:t>
            </a:r>
          </a:p>
        </p:txBody>
      </p:sp>
    </p:spTree>
    <p:extLst>
      <p:ext uri="{BB962C8B-B14F-4D97-AF65-F5344CB8AC3E}">
        <p14:creationId xmlns:p14="http://schemas.microsoft.com/office/powerpoint/2010/main" val="150112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Key Value Service (KV Service)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Stores the data in &lt;key, value&gt; format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Data is stored in non-overlapping clusters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(ranges)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, along with a log file</a:t>
            </a:r>
            <a:endParaRPr lang="en-US" i="1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Ranges are replicated in multiple servers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>
                  <a:lumMod val="85000"/>
                </a:schemeClr>
              </a:solidFill>
              <a:latin typeface="Söhne"/>
            </a:endParaRPr>
          </a:p>
          <a:p>
            <a:endParaRPr lang="en-US" i="1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A62D77-4967-10B6-5FC5-AC1FDCC58333}"/>
              </a:ext>
            </a:extLst>
          </p:cNvPr>
          <p:cNvSpPr/>
          <p:nvPr/>
        </p:nvSpPr>
        <p:spPr>
          <a:xfrm>
            <a:off x="457199" y="2859781"/>
            <a:ext cx="8229599" cy="182330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0B3BF2-3C78-40DF-547A-007F068F85F4}"/>
              </a:ext>
            </a:extLst>
          </p:cNvPr>
          <p:cNvSpPr/>
          <p:nvPr/>
        </p:nvSpPr>
        <p:spPr>
          <a:xfrm>
            <a:off x="3810744" y="4587974"/>
            <a:ext cx="1728191" cy="230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</a:rPr>
              <a:t>Single-region datacenter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F53055-A3AD-4782-908F-A3B029EF5D14}"/>
              </a:ext>
            </a:extLst>
          </p:cNvPr>
          <p:cNvSpPr/>
          <p:nvPr/>
        </p:nvSpPr>
        <p:spPr>
          <a:xfrm>
            <a:off x="539552" y="2926606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F1D993-3F5E-25FB-6537-13C714B5A663}"/>
              </a:ext>
            </a:extLst>
          </p:cNvPr>
          <p:cNvSpPr txBox="1"/>
          <p:nvPr/>
        </p:nvSpPr>
        <p:spPr>
          <a:xfrm>
            <a:off x="270577" y="2895916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D41D6D-1166-B1B5-E64D-E391173DA0AE}"/>
              </a:ext>
            </a:extLst>
          </p:cNvPr>
          <p:cNvSpPr/>
          <p:nvPr/>
        </p:nvSpPr>
        <p:spPr>
          <a:xfrm>
            <a:off x="1413993" y="2926662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46F529-1F1E-D831-92B2-593F1A16A8EE}"/>
              </a:ext>
            </a:extLst>
          </p:cNvPr>
          <p:cNvSpPr txBox="1"/>
          <p:nvPr/>
        </p:nvSpPr>
        <p:spPr>
          <a:xfrm>
            <a:off x="1145018" y="2895972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1D5501-45D5-EA8A-6DF4-EE1B6D6FC045}"/>
              </a:ext>
            </a:extLst>
          </p:cNvPr>
          <p:cNvSpPr/>
          <p:nvPr/>
        </p:nvSpPr>
        <p:spPr>
          <a:xfrm>
            <a:off x="2288433" y="2926662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7CE4BC-40C6-BDBB-1B74-E070EF45DB3E}"/>
              </a:ext>
            </a:extLst>
          </p:cNvPr>
          <p:cNvSpPr txBox="1"/>
          <p:nvPr/>
        </p:nvSpPr>
        <p:spPr>
          <a:xfrm>
            <a:off x="2019458" y="2895972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20F68D-7D25-C757-5935-2AA6041735D8}"/>
              </a:ext>
            </a:extLst>
          </p:cNvPr>
          <p:cNvSpPr/>
          <p:nvPr/>
        </p:nvSpPr>
        <p:spPr>
          <a:xfrm>
            <a:off x="7812360" y="2926606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300215-CEDC-91B8-F85D-11F2126608C4}"/>
              </a:ext>
            </a:extLst>
          </p:cNvPr>
          <p:cNvSpPr txBox="1"/>
          <p:nvPr/>
        </p:nvSpPr>
        <p:spPr>
          <a:xfrm>
            <a:off x="7543385" y="2895916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73ACD3-8F30-372B-AE29-8853A84FF993}"/>
              </a:ext>
            </a:extLst>
          </p:cNvPr>
          <p:cNvSpPr/>
          <p:nvPr/>
        </p:nvSpPr>
        <p:spPr>
          <a:xfrm>
            <a:off x="4170169" y="2924495"/>
            <a:ext cx="2552541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EE049F-B87E-BA62-2670-AB229F858A09}"/>
              </a:ext>
            </a:extLst>
          </p:cNvPr>
          <p:cNvSpPr txBox="1"/>
          <p:nvPr/>
        </p:nvSpPr>
        <p:spPr>
          <a:xfrm>
            <a:off x="4170168" y="2893805"/>
            <a:ext cx="25525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31F2BF-3A42-9738-3348-CB9D7BB0F4FC}"/>
              </a:ext>
            </a:extLst>
          </p:cNvPr>
          <p:cNvSpPr txBox="1"/>
          <p:nvPr/>
        </p:nvSpPr>
        <p:spPr>
          <a:xfrm>
            <a:off x="6981449" y="3674029"/>
            <a:ext cx="5721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743B88-A06F-042F-19E9-1AAA3F926255}"/>
              </a:ext>
            </a:extLst>
          </p:cNvPr>
          <p:cNvSpPr txBox="1"/>
          <p:nvPr/>
        </p:nvSpPr>
        <p:spPr>
          <a:xfrm>
            <a:off x="3334543" y="3674029"/>
            <a:ext cx="5721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B6BA39-9B14-6AA8-1B30-DB21F1F308BD}"/>
              </a:ext>
            </a:extLst>
          </p:cNvPr>
          <p:cNvSpPr txBox="1"/>
          <p:nvPr/>
        </p:nvSpPr>
        <p:spPr>
          <a:xfrm>
            <a:off x="539552" y="3196052"/>
            <a:ext cx="792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6554DD-F707-41D3-8B04-829028FAEA18}"/>
              </a:ext>
            </a:extLst>
          </p:cNvPr>
          <p:cNvSpPr txBox="1"/>
          <p:nvPr/>
        </p:nvSpPr>
        <p:spPr>
          <a:xfrm>
            <a:off x="2288430" y="321697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047883-C30E-6C7E-7DC1-1126F7484951}"/>
              </a:ext>
            </a:extLst>
          </p:cNvPr>
          <p:cNvSpPr txBox="1"/>
          <p:nvPr/>
        </p:nvSpPr>
        <p:spPr>
          <a:xfrm>
            <a:off x="1416338" y="31924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28AFC3-1EF8-BCEE-E498-290AAD505FA4}"/>
              </a:ext>
            </a:extLst>
          </p:cNvPr>
          <p:cNvSpPr txBox="1"/>
          <p:nvPr/>
        </p:nvSpPr>
        <p:spPr>
          <a:xfrm>
            <a:off x="2282777" y="347178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B710DF-47BB-80A4-1C5C-833A1CA4EA59}"/>
              </a:ext>
            </a:extLst>
          </p:cNvPr>
          <p:cNvSpPr txBox="1"/>
          <p:nvPr/>
        </p:nvSpPr>
        <p:spPr>
          <a:xfrm>
            <a:off x="7819985" y="31924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209F94-22D5-54BD-1E0A-9D5183F85025}"/>
              </a:ext>
            </a:extLst>
          </p:cNvPr>
          <p:cNvSpPr txBox="1"/>
          <p:nvPr/>
        </p:nvSpPr>
        <p:spPr>
          <a:xfrm>
            <a:off x="1419035" y="347178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C180E3-D4E0-4B36-6912-61D9CB55F5AD}"/>
              </a:ext>
            </a:extLst>
          </p:cNvPr>
          <p:cNvSpPr txBox="1"/>
          <p:nvPr/>
        </p:nvSpPr>
        <p:spPr>
          <a:xfrm>
            <a:off x="4112540" y="321697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54172D-7D51-5B7A-AEEA-85792873CA80}"/>
              </a:ext>
            </a:extLst>
          </p:cNvPr>
          <p:cNvSpPr txBox="1"/>
          <p:nvPr/>
        </p:nvSpPr>
        <p:spPr>
          <a:xfrm>
            <a:off x="4120561" y="347399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09322B-B07D-3182-3C2E-C378BB8AF27E}"/>
              </a:ext>
            </a:extLst>
          </p:cNvPr>
          <p:cNvSpPr txBox="1"/>
          <p:nvPr/>
        </p:nvSpPr>
        <p:spPr>
          <a:xfrm>
            <a:off x="539549" y="347178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6C97C8-9964-9267-92F5-002F6AAA570F}"/>
              </a:ext>
            </a:extLst>
          </p:cNvPr>
          <p:cNvSpPr txBox="1"/>
          <p:nvPr/>
        </p:nvSpPr>
        <p:spPr>
          <a:xfrm>
            <a:off x="2286087" y="374813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2079C3-73CF-6047-33FC-74B48DF3E70C}"/>
              </a:ext>
            </a:extLst>
          </p:cNvPr>
          <p:cNvSpPr txBox="1"/>
          <p:nvPr/>
        </p:nvSpPr>
        <p:spPr>
          <a:xfrm>
            <a:off x="7812358" y="373340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5349B5-BD59-AE69-61DB-3E5B1CFBAA77}"/>
              </a:ext>
            </a:extLst>
          </p:cNvPr>
          <p:cNvSpPr txBox="1"/>
          <p:nvPr/>
        </p:nvSpPr>
        <p:spPr>
          <a:xfrm>
            <a:off x="534974" y="374249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FF0BC2-B103-AFF9-968F-BF64D8D7067B}"/>
              </a:ext>
            </a:extLst>
          </p:cNvPr>
          <p:cNvSpPr txBox="1"/>
          <p:nvPr/>
        </p:nvSpPr>
        <p:spPr>
          <a:xfrm>
            <a:off x="7801446" y="347177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51FBCA-460D-74E8-AC2E-C9467A259526}"/>
              </a:ext>
            </a:extLst>
          </p:cNvPr>
          <p:cNvSpPr txBox="1"/>
          <p:nvPr/>
        </p:nvSpPr>
        <p:spPr>
          <a:xfrm>
            <a:off x="4109647" y="374249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F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8AA526C-C141-8CC2-E8B3-15B0091F267D}"/>
              </a:ext>
            </a:extLst>
          </p:cNvPr>
          <p:cNvSpPr txBox="1"/>
          <p:nvPr/>
        </p:nvSpPr>
        <p:spPr>
          <a:xfrm>
            <a:off x="539549" y="401822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343CCE8-7214-78BF-9E56-83A9AD57BB46}"/>
              </a:ext>
            </a:extLst>
          </p:cNvPr>
          <p:cNvSpPr/>
          <p:nvPr/>
        </p:nvSpPr>
        <p:spPr>
          <a:xfrm>
            <a:off x="4901735" y="3286093"/>
            <a:ext cx="1671629" cy="1555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 data, log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9197D16-11D2-B28E-FD9E-3D131B50EBC0}"/>
              </a:ext>
            </a:extLst>
          </p:cNvPr>
          <p:cNvSpPr/>
          <p:nvPr/>
        </p:nvSpPr>
        <p:spPr>
          <a:xfrm>
            <a:off x="4909802" y="3547522"/>
            <a:ext cx="1671629" cy="1555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 data, log file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ED2D342-EB91-43E5-1A0D-D75B29061FF4}"/>
              </a:ext>
            </a:extLst>
          </p:cNvPr>
          <p:cNvSpPr/>
          <p:nvPr/>
        </p:nvSpPr>
        <p:spPr>
          <a:xfrm>
            <a:off x="4901734" y="3811603"/>
            <a:ext cx="1671629" cy="1555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F data, log file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5647137-DDD4-C8AD-0C04-8F4C4C26EEF5}"/>
              </a:ext>
            </a:extLst>
          </p:cNvPr>
          <p:cNvSpPr txBox="1">
            <a:spLocks/>
          </p:cNvSpPr>
          <p:nvPr/>
        </p:nvSpPr>
        <p:spPr>
          <a:xfrm>
            <a:off x="4109647" y="1752655"/>
            <a:ext cx="4577152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are the replicated ranges synchronized?</a:t>
            </a:r>
          </a:p>
          <a:p>
            <a:endParaRPr lang="en-US" i="1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40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Key Value Service (KV Service)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One of the replicas is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 </a:t>
            </a:r>
            <a:r>
              <a:rPr lang="en-US" dirty="0">
                <a:latin typeface="Söhne"/>
              </a:rPr>
              <a:t>and coordinates the other replicas</a:t>
            </a:r>
          </a:p>
          <a:p>
            <a:r>
              <a:rPr lang="en-US" dirty="0">
                <a:latin typeface="Söhne"/>
              </a:rPr>
              <a:t>All transactions go through the leader</a:t>
            </a:r>
          </a:p>
          <a:p>
            <a:r>
              <a:rPr lang="en-US" dirty="0">
                <a:latin typeface="Söhne"/>
              </a:rPr>
              <a:t>Leader takes care of Two Phase Locking and Two Phase Commit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A62D77-4967-10B6-5FC5-AC1FDCC58333}"/>
              </a:ext>
            </a:extLst>
          </p:cNvPr>
          <p:cNvSpPr/>
          <p:nvPr/>
        </p:nvSpPr>
        <p:spPr>
          <a:xfrm>
            <a:off x="457199" y="2859781"/>
            <a:ext cx="8229599" cy="182330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0B3BF2-3C78-40DF-547A-007F068F85F4}"/>
              </a:ext>
            </a:extLst>
          </p:cNvPr>
          <p:cNvSpPr/>
          <p:nvPr/>
        </p:nvSpPr>
        <p:spPr>
          <a:xfrm>
            <a:off x="3810744" y="4587974"/>
            <a:ext cx="1728191" cy="230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Single-region datacenter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F53055-A3AD-4782-908F-A3B029EF5D14}"/>
              </a:ext>
            </a:extLst>
          </p:cNvPr>
          <p:cNvSpPr/>
          <p:nvPr/>
        </p:nvSpPr>
        <p:spPr>
          <a:xfrm>
            <a:off x="539552" y="2926606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F1D993-3F5E-25FB-6537-13C714B5A663}"/>
              </a:ext>
            </a:extLst>
          </p:cNvPr>
          <p:cNvSpPr txBox="1"/>
          <p:nvPr/>
        </p:nvSpPr>
        <p:spPr>
          <a:xfrm>
            <a:off x="270577" y="2895916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D41D6D-1166-B1B5-E64D-E391173DA0AE}"/>
              </a:ext>
            </a:extLst>
          </p:cNvPr>
          <p:cNvSpPr/>
          <p:nvPr/>
        </p:nvSpPr>
        <p:spPr>
          <a:xfrm>
            <a:off x="1413993" y="2926662"/>
            <a:ext cx="792088" cy="1689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46F529-1F1E-D831-92B2-593F1A16A8EE}"/>
              </a:ext>
            </a:extLst>
          </p:cNvPr>
          <p:cNvSpPr txBox="1"/>
          <p:nvPr/>
        </p:nvSpPr>
        <p:spPr>
          <a:xfrm>
            <a:off x="1145018" y="2895972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1D5501-45D5-EA8A-6DF4-EE1B6D6FC045}"/>
              </a:ext>
            </a:extLst>
          </p:cNvPr>
          <p:cNvSpPr/>
          <p:nvPr/>
        </p:nvSpPr>
        <p:spPr>
          <a:xfrm>
            <a:off x="2288433" y="2926662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7CE4BC-40C6-BDBB-1B74-E070EF45DB3E}"/>
              </a:ext>
            </a:extLst>
          </p:cNvPr>
          <p:cNvSpPr txBox="1"/>
          <p:nvPr/>
        </p:nvSpPr>
        <p:spPr>
          <a:xfrm>
            <a:off x="2019458" y="2895972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20F68D-7D25-C757-5935-2AA6041735D8}"/>
              </a:ext>
            </a:extLst>
          </p:cNvPr>
          <p:cNvSpPr/>
          <p:nvPr/>
        </p:nvSpPr>
        <p:spPr>
          <a:xfrm>
            <a:off x="7812360" y="2926606"/>
            <a:ext cx="792088" cy="1689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300215-CEDC-91B8-F85D-11F2126608C4}"/>
              </a:ext>
            </a:extLst>
          </p:cNvPr>
          <p:cNvSpPr txBox="1"/>
          <p:nvPr/>
        </p:nvSpPr>
        <p:spPr>
          <a:xfrm>
            <a:off x="7543385" y="2895916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73ACD3-8F30-372B-AE29-8853A84FF993}"/>
              </a:ext>
            </a:extLst>
          </p:cNvPr>
          <p:cNvSpPr/>
          <p:nvPr/>
        </p:nvSpPr>
        <p:spPr>
          <a:xfrm>
            <a:off x="4170169" y="2924495"/>
            <a:ext cx="2552541" cy="1689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EE049F-B87E-BA62-2670-AB229F858A09}"/>
              </a:ext>
            </a:extLst>
          </p:cNvPr>
          <p:cNvSpPr txBox="1"/>
          <p:nvPr/>
        </p:nvSpPr>
        <p:spPr>
          <a:xfrm>
            <a:off x="4170168" y="2893805"/>
            <a:ext cx="25525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31F2BF-3A42-9738-3348-CB9D7BB0F4FC}"/>
              </a:ext>
            </a:extLst>
          </p:cNvPr>
          <p:cNvSpPr txBox="1"/>
          <p:nvPr/>
        </p:nvSpPr>
        <p:spPr>
          <a:xfrm>
            <a:off x="6981449" y="3674029"/>
            <a:ext cx="5721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743B88-A06F-042F-19E9-1AAA3F926255}"/>
              </a:ext>
            </a:extLst>
          </p:cNvPr>
          <p:cNvSpPr txBox="1"/>
          <p:nvPr/>
        </p:nvSpPr>
        <p:spPr>
          <a:xfrm>
            <a:off x="3334543" y="3674029"/>
            <a:ext cx="5721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B6BA39-9B14-6AA8-1B30-DB21F1F308BD}"/>
              </a:ext>
            </a:extLst>
          </p:cNvPr>
          <p:cNvSpPr txBox="1"/>
          <p:nvPr/>
        </p:nvSpPr>
        <p:spPr>
          <a:xfrm>
            <a:off x="539552" y="3196052"/>
            <a:ext cx="792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6554DD-F707-41D3-8B04-829028FAEA18}"/>
              </a:ext>
            </a:extLst>
          </p:cNvPr>
          <p:cNvSpPr txBox="1"/>
          <p:nvPr/>
        </p:nvSpPr>
        <p:spPr>
          <a:xfrm>
            <a:off x="2288430" y="321697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047883-C30E-6C7E-7DC1-1126F7484951}"/>
              </a:ext>
            </a:extLst>
          </p:cNvPr>
          <p:cNvSpPr txBox="1"/>
          <p:nvPr/>
        </p:nvSpPr>
        <p:spPr>
          <a:xfrm>
            <a:off x="1416338" y="31924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28AFC3-1EF8-BCEE-E498-290AAD505FA4}"/>
              </a:ext>
            </a:extLst>
          </p:cNvPr>
          <p:cNvSpPr txBox="1"/>
          <p:nvPr/>
        </p:nvSpPr>
        <p:spPr>
          <a:xfrm>
            <a:off x="2282777" y="347178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B710DF-47BB-80A4-1C5C-833A1CA4EA59}"/>
              </a:ext>
            </a:extLst>
          </p:cNvPr>
          <p:cNvSpPr txBox="1"/>
          <p:nvPr/>
        </p:nvSpPr>
        <p:spPr>
          <a:xfrm>
            <a:off x="7819985" y="31924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209F94-22D5-54BD-1E0A-9D5183F85025}"/>
              </a:ext>
            </a:extLst>
          </p:cNvPr>
          <p:cNvSpPr txBox="1"/>
          <p:nvPr/>
        </p:nvSpPr>
        <p:spPr>
          <a:xfrm>
            <a:off x="1419035" y="347178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C180E3-D4E0-4B36-6912-61D9CB55F5AD}"/>
              </a:ext>
            </a:extLst>
          </p:cNvPr>
          <p:cNvSpPr txBox="1"/>
          <p:nvPr/>
        </p:nvSpPr>
        <p:spPr>
          <a:xfrm>
            <a:off x="4112540" y="321697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54172D-7D51-5B7A-AEEA-85792873CA80}"/>
              </a:ext>
            </a:extLst>
          </p:cNvPr>
          <p:cNvSpPr txBox="1"/>
          <p:nvPr/>
        </p:nvSpPr>
        <p:spPr>
          <a:xfrm>
            <a:off x="4120561" y="347399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09322B-B07D-3182-3C2E-C378BB8AF27E}"/>
              </a:ext>
            </a:extLst>
          </p:cNvPr>
          <p:cNvSpPr txBox="1"/>
          <p:nvPr/>
        </p:nvSpPr>
        <p:spPr>
          <a:xfrm>
            <a:off x="539549" y="347178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6C97C8-9964-9267-92F5-002F6AAA570F}"/>
              </a:ext>
            </a:extLst>
          </p:cNvPr>
          <p:cNvSpPr txBox="1"/>
          <p:nvPr/>
        </p:nvSpPr>
        <p:spPr>
          <a:xfrm>
            <a:off x="2286087" y="374813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2079C3-73CF-6047-33FC-74B48DF3E70C}"/>
              </a:ext>
            </a:extLst>
          </p:cNvPr>
          <p:cNvSpPr txBox="1"/>
          <p:nvPr/>
        </p:nvSpPr>
        <p:spPr>
          <a:xfrm>
            <a:off x="7812358" y="373340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5349B5-BD59-AE69-61DB-3E5B1CFBAA77}"/>
              </a:ext>
            </a:extLst>
          </p:cNvPr>
          <p:cNvSpPr txBox="1"/>
          <p:nvPr/>
        </p:nvSpPr>
        <p:spPr>
          <a:xfrm>
            <a:off x="534974" y="374249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FF0BC2-B103-AFF9-968F-BF64D8D7067B}"/>
              </a:ext>
            </a:extLst>
          </p:cNvPr>
          <p:cNvSpPr txBox="1"/>
          <p:nvPr/>
        </p:nvSpPr>
        <p:spPr>
          <a:xfrm>
            <a:off x="7801446" y="347177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51FBCA-460D-74E8-AC2E-C9467A259526}"/>
              </a:ext>
            </a:extLst>
          </p:cNvPr>
          <p:cNvSpPr txBox="1"/>
          <p:nvPr/>
        </p:nvSpPr>
        <p:spPr>
          <a:xfrm>
            <a:off x="4109647" y="374249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F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8AA526C-C141-8CC2-E8B3-15B0091F267D}"/>
              </a:ext>
            </a:extLst>
          </p:cNvPr>
          <p:cNvSpPr txBox="1"/>
          <p:nvPr/>
        </p:nvSpPr>
        <p:spPr>
          <a:xfrm>
            <a:off x="539549" y="401822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343CCE8-7214-78BF-9E56-83A9AD57BB46}"/>
              </a:ext>
            </a:extLst>
          </p:cNvPr>
          <p:cNvSpPr/>
          <p:nvPr/>
        </p:nvSpPr>
        <p:spPr>
          <a:xfrm>
            <a:off x="4901735" y="3286093"/>
            <a:ext cx="1671629" cy="15553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C data, log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9197D16-11D2-B28E-FD9E-3D131B50EBC0}"/>
              </a:ext>
            </a:extLst>
          </p:cNvPr>
          <p:cNvSpPr/>
          <p:nvPr/>
        </p:nvSpPr>
        <p:spPr>
          <a:xfrm>
            <a:off x="4909802" y="3547522"/>
            <a:ext cx="1671629" cy="1555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D data, log file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ED2D342-EB91-43E5-1A0D-D75B29061FF4}"/>
              </a:ext>
            </a:extLst>
          </p:cNvPr>
          <p:cNvSpPr/>
          <p:nvPr/>
        </p:nvSpPr>
        <p:spPr>
          <a:xfrm>
            <a:off x="4901734" y="3811603"/>
            <a:ext cx="1671629" cy="1555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F data, log file</a:t>
            </a:r>
          </a:p>
        </p:txBody>
      </p:sp>
    </p:spTree>
    <p:extLst>
      <p:ext uri="{BB962C8B-B14F-4D97-AF65-F5344CB8AC3E}">
        <p14:creationId xmlns:p14="http://schemas.microsoft.com/office/powerpoint/2010/main" val="1040685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Key Value Service (KV Service)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One of the replicas is the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and coordinates the other replicas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All transactions go through the leader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Leader takes care of Two Phase Locking and Two Phase Commit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A62D77-4967-10B6-5FC5-AC1FDCC58333}"/>
              </a:ext>
            </a:extLst>
          </p:cNvPr>
          <p:cNvSpPr/>
          <p:nvPr/>
        </p:nvSpPr>
        <p:spPr>
          <a:xfrm>
            <a:off x="457199" y="2859781"/>
            <a:ext cx="8229599" cy="182330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0B3BF2-3C78-40DF-547A-007F068F85F4}"/>
              </a:ext>
            </a:extLst>
          </p:cNvPr>
          <p:cNvSpPr/>
          <p:nvPr/>
        </p:nvSpPr>
        <p:spPr>
          <a:xfrm>
            <a:off x="3810744" y="4587974"/>
            <a:ext cx="1728191" cy="230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</a:rPr>
              <a:t>Single-region datacenter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F53055-A3AD-4782-908F-A3B029EF5D14}"/>
              </a:ext>
            </a:extLst>
          </p:cNvPr>
          <p:cNvSpPr/>
          <p:nvPr/>
        </p:nvSpPr>
        <p:spPr>
          <a:xfrm>
            <a:off x="539552" y="2926606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F1D993-3F5E-25FB-6537-13C714B5A663}"/>
              </a:ext>
            </a:extLst>
          </p:cNvPr>
          <p:cNvSpPr txBox="1"/>
          <p:nvPr/>
        </p:nvSpPr>
        <p:spPr>
          <a:xfrm>
            <a:off x="270577" y="2895916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D41D6D-1166-B1B5-E64D-E391173DA0AE}"/>
              </a:ext>
            </a:extLst>
          </p:cNvPr>
          <p:cNvSpPr/>
          <p:nvPr/>
        </p:nvSpPr>
        <p:spPr>
          <a:xfrm>
            <a:off x="1413993" y="2926662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46F529-1F1E-D831-92B2-593F1A16A8EE}"/>
              </a:ext>
            </a:extLst>
          </p:cNvPr>
          <p:cNvSpPr txBox="1"/>
          <p:nvPr/>
        </p:nvSpPr>
        <p:spPr>
          <a:xfrm>
            <a:off x="1145018" y="2895972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1D5501-45D5-EA8A-6DF4-EE1B6D6FC045}"/>
              </a:ext>
            </a:extLst>
          </p:cNvPr>
          <p:cNvSpPr/>
          <p:nvPr/>
        </p:nvSpPr>
        <p:spPr>
          <a:xfrm>
            <a:off x="2288433" y="2926662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7CE4BC-40C6-BDBB-1B74-E070EF45DB3E}"/>
              </a:ext>
            </a:extLst>
          </p:cNvPr>
          <p:cNvSpPr txBox="1"/>
          <p:nvPr/>
        </p:nvSpPr>
        <p:spPr>
          <a:xfrm>
            <a:off x="2019458" y="2895972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20F68D-7D25-C757-5935-2AA6041735D8}"/>
              </a:ext>
            </a:extLst>
          </p:cNvPr>
          <p:cNvSpPr/>
          <p:nvPr/>
        </p:nvSpPr>
        <p:spPr>
          <a:xfrm>
            <a:off x="7812360" y="2926606"/>
            <a:ext cx="792088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300215-CEDC-91B8-F85D-11F2126608C4}"/>
              </a:ext>
            </a:extLst>
          </p:cNvPr>
          <p:cNvSpPr txBox="1"/>
          <p:nvPr/>
        </p:nvSpPr>
        <p:spPr>
          <a:xfrm>
            <a:off x="7543385" y="2895916"/>
            <a:ext cx="13300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73ACD3-8F30-372B-AE29-8853A84FF993}"/>
              </a:ext>
            </a:extLst>
          </p:cNvPr>
          <p:cNvSpPr/>
          <p:nvPr/>
        </p:nvSpPr>
        <p:spPr>
          <a:xfrm>
            <a:off x="4170169" y="2924495"/>
            <a:ext cx="2552541" cy="16896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EE049F-B87E-BA62-2670-AB229F858A09}"/>
              </a:ext>
            </a:extLst>
          </p:cNvPr>
          <p:cNvSpPr txBox="1"/>
          <p:nvPr/>
        </p:nvSpPr>
        <p:spPr>
          <a:xfrm>
            <a:off x="4170168" y="2893805"/>
            <a:ext cx="25525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31F2BF-3A42-9738-3348-CB9D7BB0F4FC}"/>
              </a:ext>
            </a:extLst>
          </p:cNvPr>
          <p:cNvSpPr txBox="1"/>
          <p:nvPr/>
        </p:nvSpPr>
        <p:spPr>
          <a:xfrm>
            <a:off x="6981449" y="3674029"/>
            <a:ext cx="5721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743B88-A06F-042F-19E9-1AAA3F926255}"/>
              </a:ext>
            </a:extLst>
          </p:cNvPr>
          <p:cNvSpPr txBox="1"/>
          <p:nvPr/>
        </p:nvSpPr>
        <p:spPr>
          <a:xfrm>
            <a:off x="3334543" y="3674029"/>
            <a:ext cx="5721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B6BA39-9B14-6AA8-1B30-DB21F1F308BD}"/>
              </a:ext>
            </a:extLst>
          </p:cNvPr>
          <p:cNvSpPr txBox="1"/>
          <p:nvPr/>
        </p:nvSpPr>
        <p:spPr>
          <a:xfrm>
            <a:off x="539552" y="3196052"/>
            <a:ext cx="792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6554DD-F707-41D3-8B04-829028FAEA18}"/>
              </a:ext>
            </a:extLst>
          </p:cNvPr>
          <p:cNvSpPr txBox="1"/>
          <p:nvPr/>
        </p:nvSpPr>
        <p:spPr>
          <a:xfrm>
            <a:off x="2288430" y="321697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047883-C30E-6C7E-7DC1-1126F7484951}"/>
              </a:ext>
            </a:extLst>
          </p:cNvPr>
          <p:cNvSpPr txBox="1"/>
          <p:nvPr/>
        </p:nvSpPr>
        <p:spPr>
          <a:xfrm>
            <a:off x="1416338" y="31924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28AFC3-1EF8-BCEE-E498-290AAD505FA4}"/>
              </a:ext>
            </a:extLst>
          </p:cNvPr>
          <p:cNvSpPr txBox="1"/>
          <p:nvPr/>
        </p:nvSpPr>
        <p:spPr>
          <a:xfrm>
            <a:off x="2282777" y="347178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B710DF-47BB-80A4-1C5C-833A1CA4EA59}"/>
              </a:ext>
            </a:extLst>
          </p:cNvPr>
          <p:cNvSpPr txBox="1"/>
          <p:nvPr/>
        </p:nvSpPr>
        <p:spPr>
          <a:xfrm>
            <a:off x="7819985" y="31924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209F94-22D5-54BD-1E0A-9D5183F85025}"/>
              </a:ext>
            </a:extLst>
          </p:cNvPr>
          <p:cNvSpPr txBox="1"/>
          <p:nvPr/>
        </p:nvSpPr>
        <p:spPr>
          <a:xfrm>
            <a:off x="1419035" y="347178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C180E3-D4E0-4B36-6912-61D9CB55F5AD}"/>
              </a:ext>
            </a:extLst>
          </p:cNvPr>
          <p:cNvSpPr txBox="1"/>
          <p:nvPr/>
        </p:nvSpPr>
        <p:spPr>
          <a:xfrm>
            <a:off x="4112540" y="321697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54172D-7D51-5B7A-AEEA-85792873CA80}"/>
              </a:ext>
            </a:extLst>
          </p:cNvPr>
          <p:cNvSpPr txBox="1"/>
          <p:nvPr/>
        </p:nvSpPr>
        <p:spPr>
          <a:xfrm>
            <a:off x="4120561" y="347399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09322B-B07D-3182-3C2E-C378BB8AF27E}"/>
              </a:ext>
            </a:extLst>
          </p:cNvPr>
          <p:cNvSpPr txBox="1"/>
          <p:nvPr/>
        </p:nvSpPr>
        <p:spPr>
          <a:xfrm>
            <a:off x="539549" y="347178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6C97C8-9964-9267-92F5-002F6AAA570F}"/>
              </a:ext>
            </a:extLst>
          </p:cNvPr>
          <p:cNvSpPr txBox="1"/>
          <p:nvPr/>
        </p:nvSpPr>
        <p:spPr>
          <a:xfrm>
            <a:off x="2286087" y="374813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2079C3-73CF-6047-33FC-74B48DF3E70C}"/>
              </a:ext>
            </a:extLst>
          </p:cNvPr>
          <p:cNvSpPr txBox="1"/>
          <p:nvPr/>
        </p:nvSpPr>
        <p:spPr>
          <a:xfrm>
            <a:off x="7812358" y="373340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5349B5-BD59-AE69-61DB-3E5B1CFBAA77}"/>
              </a:ext>
            </a:extLst>
          </p:cNvPr>
          <p:cNvSpPr txBox="1"/>
          <p:nvPr/>
        </p:nvSpPr>
        <p:spPr>
          <a:xfrm>
            <a:off x="534974" y="374249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FF0BC2-B103-AFF9-968F-BF64D8D7067B}"/>
              </a:ext>
            </a:extLst>
          </p:cNvPr>
          <p:cNvSpPr txBox="1"/>
          <p:nvPr/>
        </p:nvSpPr>
        <p:spPr>
          <a:xfrm>
            <a:off x="7801446" y="347177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51FBCA-460D-74E8-AC2E-C9467A259526}"/>
              </a:ext>
            </a:extLst>
          </p:cNvPr>
          <p:cNvSpPr txBox="1"/>
          <p:nvPr/>
        </p:nvSpPr>
        <p:spPr>
          <a:xfrm>
            <a:off x="4109647" y="374249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F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8AA526C-C141-8CC2-E8B3-15B0091F267D}"/>
              </a:ext>
            </a:extLst>
          </p:cNvPr>
          <p:cNvSpPr txBox="1"/>
          <p:nvPr/>
        </p:nvSpPr>
        <p:spPr>
          <a:xfrm>
            <a:off x="539549" y="401822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343CCE8-7214-78BF-9E56-83A9AD57BB46}"/>
              </a:ext>
            </a:extLst>
          </p:cNvPr>
          <p:cNvSpPr/>
          <p:nvPr/>
        </p:nvSpPr>
        <p:spPr>
          <a:xfrm>
            <a:off x="4901735" y="3286093"/>
            <a:ext cx="1671629" cy="1555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C data, log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9197D16-11D2-B28E-FD9E-3D131B50EBC0}"/>
              </a:ext>
            </a:extLst>
          </p:cNvPr>
          <p:cNvSpPr/>
          <p:nvPr/>
        </p:nvSpPr>
        <p:spPr>
          <a:xfrm>
            <a:off x="4909802" y="3547522"/>
            <a:ext cx="1671629" cy="1555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D data, log file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ED2D342-EB91-43E5-1A0D-D75B29061FF4}"/>
              </a:ext>
            </a:extLst>
          </p:cNvPr>
          <p:cNvSpPr/>
          <p:nvPr/>
        </p:nvSpPr>
        <p:spPr>
          <a:xfrm>
            <a:off x="4901734" y="3811603"/>
            <a:ext cx="1671629" cy="1555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 F data, log file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5647137-DDD4-C8AD-0C04-8F4C4C26EEF5}"/>
              </a:ext>
            </a:extLst>
          </p:cNvPr>
          <p:cNvSpPr txBox="1">
            <a:spLocks/>
          </p:cNvSpPr>
          <p:nvPr/>
        </p:nvSpPr>
        <p:spPr>
          <a:xfrm>
            <a:off x="1327062" y="1752655"/>
            <a:ext cx="7359737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gets to be the leader?</a:t>
            </a:r>
          </a:p>
          <a:p>
            <a:endParaRPr lang="en-US" i="1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946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Key Value Service (KV Service)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Any replica can send a special request to become the leader</a:t>
            </a:r>
          </a:p>
          <a:p>
            <a:r>
              <a:rPr lang="en-US" dirty="0">
                <a:latin typeface="Söhne"/>
              </a:rPr>
              <a:t>If there is no leader, it becomes the leader for a specified time</a:t>
            </a:r>
          </a:p>
          <a:p>
            <a:r>
              <a:rPr lang="en-US" dirty="0">
                <a:latin typeface="Söhne"/>
              </a:rPr>
              <a:t>If there is a leader, nobody else can become it until its time is over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49607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Local Epoch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Epoch</a:t>
            </a:r>
            <a:r>
              <a:rPr lang="en-US" dirty="0">
                <a:latin typeface="Söhne"/>
              </a:rPr>
              <a:t> is a counter that sets the execution order of the transactions</a:t>
            </a:r>
          </a:p>
          <a:p>
            <a:r>
              <a:rPr lang="en-US" dirty="0">
                <a:latin typeface="Söhne"/>
              </a:rPr>
              <a:t>Each range has its own unique epoch, shared with its replicas</a:t>
            </a:r>
          </a:p>
          <a:p>
            <a:r>
              <a:rPr lang="en-US" dirty="0">
                <a:latin typeface="Söhne"/>
              </a:rPr>
              <a:t>Epoch is stored in the log file of each range</a:t>
            </a:r>
          </a:p>
          <a:p>
            <a:r>
              <a:rPr lang="en-US" dirty="0">
                <a:latin typeface="Söhne"/>
              </a:rPr>
              <a:t>Epoch is incremented with every new transaction</a:t>
            </a:r>
          </a:p>
          <a:p>
            <a:endParaRPr lang="en-US" dirty="0">
              <a:latin typeface="Söhne"/>
            </a:endParaRP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37039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Local Epoch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Leaders are responsible for updating the epoch and informing the replicas</a:t>
            </a:r>
          </a:p>
          <a:p>
            <a:r>
              <a:rPr lang="en-US" dirty="0">
                <a:latin typeface="Söhne"/>
              </a:rPr>
              <a:t>Before committing, the transaction gets the epoch from the leader</a:t>
            </a:r>
          </a:p>
          <a:p>
            <a:r>
              <a:rPr lang="en-US" dirty="0">
                <a:latin typeface="Söhne"/>
              </a:rPr>
              <a:t>A transaction will only commit once it has the smallest epoch</a:t>
            </a:r>
          </a:p>
          <a:p>
            <a:endParaRPr lang="en-US" dirty="0">
              <a:latin typeface="Söhne"/>
            </a:endParaRP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18216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3768" y="22117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3768" y="3507854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3768" y="259518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3768" y="307580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83768" y="40119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32978" y="2072717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3966" y="2447980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6649" y="2937306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503036" y="3365452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433624" y="3873410"/>
            <a:ext cx="12266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Epoch</a:t>
            </a:r>
          </a:p>
        </p:txBody>
      </p:sp>
    </p:spTree>
    <p:extLst>
      <p:ext uri="{BB962C8B-B14F-4D97-AF65-F5344CB8AC3E}">
        <p14:creationId xmlns:p14="http://schemas.microsoft.com/office/powerpoint/2010/main" val="214589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What is Chablis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A system that allows for fast multi-regional transaction processing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Aims to provide both data consistency and good performance</a:t>
            </a:r>
            <a:endParaRPr lang="en-US" b="0" i="0" dirty="0">
              <a:solidFill>
                <a:schemeClr val="bg1">
                  <a:lumMod val="85000"/>
                </a:schemeClr>
              </a:solidFill>
              <a:effectLst/>
              <a:latin typeface="Söhne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485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EEFEB3-B6BB-FEE2-4F85-44A8017D22E4}"/>
              </a:ext>
            </a:extLst>
          </p:cNvPr>
          <p:cNvSpPr txBox="1"/>
          <p:nvPr/>
        </p:nvSpPr>
        <p:spPr>
          <a:xfrm>
            <a:off x="2766628" y="2455076"/>
            <a:ext cx="38164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wants to be executed</a:t>
            </a:r>
          </a:p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 runs Two Phase Locking</a:t>
            </a:r>
          </a:p>
        </p:txBody>
      </p:sp>
    </p:spTree>
    <p:extLst>
      <p:ext uri="{BB962C8B-B14F-4D97-AF65-F5344CB8AC3E}">
        <p14:creationId xmlns:p14="http://schemas.microsoft.com/office/powerpoint/2010/main" val="263974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3768" y="2211710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3768" y="3507854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3768" y="259518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3768" y="307580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83768" y="40119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32978" y="2072717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3966" y="2447980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6649" y="2937306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503036" y="3365452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433624" y="3873410"/>
            <a:ext cx="12266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Epoch</a:t>
            </a:r>
          </a:p>
        </p:txBody>
      </p:sp>
    </p:spTree>
    <p:extLst>
      <p:ext uri="{BB962C8B-B14F-4D97-AF65-F5344CB8AC3E}">
        <p14:creationId xmlns:p14="http://schemas.microsoft.com/office/powerpoint/2010/main" val="1595082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EEFEB3-B6BB-FEE2-4F85-44A8017D22E4}"/>
              </a:ext>
            </a:extLst>
          </p:cNvPr>
          <p:cNvSpPr txBox="1"/>
          <p:nvPr/>
        </p:nvSpPr>
        <p:spPr>
          <a:xfrm>
            <a:off x="2766628" y="2455076"/>
            <a:ext cx="38164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wants to be committed</a:t>
            </a:r>
          </a:p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 runs Two Phase Commit</a:t>
            </a:r>
          </a:p>
        </p:txBody>
      </p:sp>
    </p:spTree>
    <p:extLst>
      <p:ext uri="{BB962C8B-B14F-4D97-AF65-F5344CB8AC3E}">
        <p14:creationId xmlns:p14="http://schemas.microsoft.com/office/powerpoint/2010/main" val="929575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3768" y="22117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3768" y="3507854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3768" y="2595186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3768" y="307580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83768" y="4011910"/>
            <a:ext cx="4392488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32978" y="2072717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3966" y="2447980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6649" y="2937306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503036" y="3365452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433624" y="3873410"/>
            <a:ext cx="12266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Epoch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24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3768" y="22117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3768" y="3507854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3768" y="259518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3768" y="3075806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83768" y="40119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32978" y="2072717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3966" y="2447980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6649" y="2937306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503036" y="3365452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433624" y="3873410"/>
            <a:ext cx="12266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Epoch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13DD44-A053-D675-DE98-7B2D2721B534}"/>
              </a:ext>
            </a:extLst>
          </p:cNvPr>
          <p:cNvSpPr txBox="1"/>
          <p:nvPr/>
        </p:nvSpPr>
        <p:spPr>
          <a:xfrm>
            <a:off x="6876256" y="2912023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CY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 obtained</a:t>
            </a:r>
          </a:p>
        </p:txBody>
      </p:sp>
    </p:spTree>
    <p:extLst>
      <p:ext uri="{BB962C8B-B14F-4D97-AF65-F5344CB8AC3E}">
        <p14:creationId xmlns:p14="http://schemas.microsoft.com/office/powerpoint/2010/main" val="2413851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3768" y="22117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3768" y="3507854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3768" y="259518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3768" y="307580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83768" y="40119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32978" y="2072717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3966" y="2447980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6649" y="2937306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503036" y="3365452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433624" y="3873410"/>
            <a:ext cx="12266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Epoch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13E64F-36B8-4602-251F-235C5DBB2C88}"/>
              </a:ext>
            </a:extLst>
          </p:cNvPr>
          <p:cNvSpPr txBox="1"/>
          <p:nvPr/>
        </p:nvSpPr>
        <p:spPr>
          <a:xfrm>
            <a:off x="6732240" y="2912023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for your turn</a:t>
            </a:r>
            <a:endParaRPr lang="en-CY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6565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3768" y="22117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3768" y="3507854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3768" y="259518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3768" y="307580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83768" y="40119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32978" y="2072717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3966" y="2447980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6649" y="2937306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503036" y="3365452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433624" y="3873410"/>
            <a:ext cx="12266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Epoch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BE3C6F-4758-12E7-1665-E561DB562624}"/>
              </a:ext>
            </a:extLst>
          </p:cNvPr>
          <p:cNvSpPr txBox="1"/>
          <p:nvPr/>
        </p:nvSpPr>
        <p:spPr>
          <a:xfrm>
            <a:off x="6732240" y="2912023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your turn!</a:t>
            </a:r>
            <a:endParaRPr lang="en-CY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4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3768" y="22117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3768" y="3507854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3768" y="259518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3768" y="3075806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83768" y="40119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32978" y="2072717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3966" y="2447980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6649" y="2937306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503036" y="3365452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433624" y="3873410"/>
            <a:ext cx="12266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Epoch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3F6ED1-A834-B1D4-4913-524AA2F26274}"/>
              </a:ext>
            </a:extLst>
          </p:cNvPr>
          <p:cNvSpPr txBox="1"/>
          <p:nvPr/>
        </p:nvSpPr>
        <p:spPr>
          <a:xfrm>
            <a:off x="6732240" y="2912023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your turn!</a:t>
            </a:r>
            <a:endParaRPr lang="en-CY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899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Chardonnay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2"/>
            <a:ext cx="7128792" cy="3310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D1BF8-9E8C-B2DF-36FD-53C527B1668D}"/>
              </a:ext>
            </a:extLst>
          </p:cNvPr>
          <p:cNvSpPr/>
          <p:nvPr/>
        </p:nvSpPr>
        <p:spPr>
          <a:xfrm>
            <a:off x="4079227" y="4393541"/>
            <a:ext cx="985546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Chardonnay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31640" y="2108827"/>
            <a:ext cx="1152128" cy="147732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CY" sz="15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31640" y="3724853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9"/>
            <a:ext cx="1152128" cy="286020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690483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EEFEB3-B6BB-FEE2-4F85-44A8017D22E4}"/>
              </a:ext>
            </a:extLst>
          </p:cNvPr>
          <p:cNvSpPr txBox="1"/>
          <p:nvPr/>
        </p:nvSpPr>
        <p:spPr>
          <a:xfrm>
            <a:off x="2699792" y="2455076"/>
            <a:ext cx="396044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 increments epoch by 1</a:t>
            </a:r>
          </a:p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 sends the new epoch to the other replicas</a:t>
            </a:r>
          </a:p>
        </p:txBody>
      </p:sp>
    </p:spTree>
    <p:extLst>
      <p:ext uri="{BB962C8B-B14F-4D97-AF65-F5344CB8AC3E}">
        <p14:creationId xmlns:p14="http://schemas.microsoft.com/office/powerpoint/2010/main" val="2928537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>
                <a:latin typeface="Söhne"/>
              </a:rPr>
              <a:t>Can’t we just use Chardonnay </a:t>
            </a:r>
          </a:p>
          <a:p>
            <a:pPr marL="0" indent="0">
              <a:buNone/>
            </a:pPr>
            <a:r>
              <a:rPr lang="en-US" sz="3000" b="1" i="1" dirty="0">
                <a:latin typeface="Söhne"/>
              </a:rPr>
              <a:t>for geo-distributed datacenters?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1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What is Chablis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chemeClr val="bg1">
                    <a:lumMod val="85000"/>
                  </a:schemeClr>
                </a:solidFill>
                <a:effectLst/>
                <a:latin typeface="Söhne"/>
              </a:rPr>
              <a:t>A system that allows for fast multi-regional transaction processing</a:t>
            </a:r>
          </a:p>
          <a:p>
            <a:r>
              <a:rPr lang="en-US" dirty="0">
                <a:latin typeface="Söhne"/>
              </a:rPr>
              <a:t>Aims to provide both data consistency and good performance</a:t>
            </a:r>
            <a:endParaRPr lang="en-US" b="0" i="0" dirty="0">
              <a:solidFill>
                <a:schemeClr val="tx1"/>
              </a:solidFill>
              <a:effectLst/>
              <a:latin typeface="Söhne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788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No… No we can’t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Söhne"/>
              </a:rPr>
              <a:t>Can’t synchronize the regions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Network round trip latency</a:t>
            </a: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A5BBA-CF19-2C13-1B3F-DC4F25FF17A4}"/>
              </a:ext>
            </a:extLst>
          </p:cNvPr>
          <p:cNvSpPr txBox="1"/>
          <p:nvPr/>
        </p:nvSpPr>
        <p:spPr>
          <a:xfrm>
            <a:off x="1112627" y="202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Y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631D531-3705-24C3-15F2-6C67FDFC2449}"/>
              </a:ext>
            </a:extLst>
          </p:cNvPr>
          <p:cNvSpPr txBox="1">
            <a:spLocks/>
          </p:cNvSpPr>
          <p:nvPr/>
        </p:nvSpPr>
        <p:spPr>
          <a:xfrm>
            <a:off x="330369" y="1752654"/>
            <a:ext cx="835642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only synchronize servers within a region</a:t>
            </a:r>
          </a:p>
          <a:p>
            <a:pPr marL="0" indent="0" algn="r">
              <a:buNone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Regions might read different epoch values</a:t>
            </a:r>
          </a:p>
        </p:txBody>
      </p:sp>
    </p:spTree>
    <p:extLst>
      <p:ext uri="{BB962C8B-B14F-4D97-AF65-F5344CB8AC3E}">
        <p14:creationId xmlns:p14="http://schemas.microsoft.com/office/powerpoint/2010/main" val="845680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No… No we can’t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Can’t synchronize the regions</a:t>
            </a:r>
          </a:p>
          <a:p>
            <a:r>
              <a:rPr lang="en-US" dirty="0">
                <a:solidFill>
                  <a:srgbClr val="C00000"/>
                </a:solidFill>
                <a:latin typeface="Söhne"/>
              </a:rPr>
              <a:t>Network round trip latency</a:t>
            </a: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A5BBA-CF19-2C13-1B3F-DC4F25FF17A4}"/>
              </a:ext>
            </a:extLst>
          </p:cNvPr>
          <p:cNvSpPr txBox="1"/>
          <p:nvPr/>
        </p:nvSpPr>
        <p:spPr>
          <a:xfrm>
            <a:off x="1112627" y="202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Y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631D531-3705-24C3-15F2-6C67FDFC2449}"/>
              </a:ext>
            </a:extLst>
          </p:cNvPr>
          <p:cNvSpPr txBox="1">
            <a:spLocks/>
          </p:cNvSpPr>
          <p:nvPr/>
        </p:nvSpPr>
        <p:spPr>
          <a:xfrm>
            <a:off x="330369" y="1752654"/>
            <a:ext cx="835642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only synchronize servers within a region</a:t>
            </a:r>
          </a:p>
          <a:p>
            <a:pPr marL="0" indent="0" algn="r">
              <a:buNone/>
            </a:pP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Regions might read different epoch values</a:t>
            </a:r>
          </a:p>
        </p:txBody>
      </p:sp>
    </p:spTree>
    <p:extLst>
      <p:ext uri="{BB962C8B-B14F-4D97-AF65-F5344CB8AC3E}">
        <p14:creationId xmlns:p14="http://schemas.microsoft.com/office/powerpoint/2010/main" val="4153846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No… No we can’t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Can’t synchronize the regions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Network round trip latency</a:t>
            </a:r>
            <a:endParaRPr lang="en-US" dirty="0">
              <a:latin typeface="Söhne"/>
            </a:endParaRPr>
          </a:p>
          <a:p>
            <a:r>
              <a:rPr lang="en-US" dirty="0">
                <a:latin typeface="Söhne"/>
              </a:rPr>
              <a:t>Chablis aims to fix these two issues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A5BBA-CF19-2C13-1B3F-DC4F25FF17A4}"/>
              </a:ext>
            </a:extLst>
          </p:cNvPr>
          <p:cNvSpPr txBox="1"/>
          <p:nvPr/>
        </p:nvSpPr>
        <p:spPr>
          <a:xfrm>
            <a:off x="1112627" y="202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Y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631D531-3705-24C3-15F2-6C67FDFC2449}"/>
              </a:ext>
            </a:extLst>
          </p:cNvPr>
          <p:cNvSpPr txBox="1">
            <a:spLocks/>
          </p:cNvSpPr>
          <p:nvPr/>
        </p:nvSpPr>
        <p:spPr>
          <a:xfrm>
            <a:off x="330369" y="1752654"/>
            <a:ext cx="835642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only synchronize servers within a region</a:t>
            </a:r>
          </a:p>
          <a:p>
            <a:pPr marL="0" indent="0" algn="r">
              <a:buNone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Regions might read different epoch values</a:t>
            </a:r>
          </a:p>
        </p:txBody>
      </p:sp>
    </p:spTree>
    <p:extLst>
      <p:ext uri="{BB962C8B-B14F-4D97-AF65-F5344CB8AC3E}">
        <p14:creationId xmlns:p14="http://schemas.microsoft.com/office/powerpoint/2010/main" val="10380249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How is Chablis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Chablis adds two new components on Chardonnay</a:t>
            </a:r>
          </a:p>
          <a:p>
            <a:r>
              <a:rPr lang="en-US" dirty="0">
                <a:solidFill>
                  <a:srgbClr val="C00000"/>
                </a:solidFill>
                <a:latin typeface="Söhne"/>
              </a:rPr>
              <a:t>Regional Chardonnay</a:t>
            </a:r>
          </a:p>
          <a:p>
            <a:r>
              <a:rPr lang="en-US" dirty="0">
                <a:solidFill>
                  <a:srgbClr val="C00000"/>
                </a:solidFill>
                <a:latin typeface="Söhne"/>
              </a:rPr>
              <a:t>Global Epoch Service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A5BBA-CF19-2C13-1B3F-DC4F25FF17A4}"/>
              </a:ext>
            </a:extLst>
          </p:cNvPr>
          <p:cNvSpPr txBox="1"/>
          <p:nvPr/>
        </p:nvSpPr>
        <p:spPr>
          <a:xfrm>
            <a:off x="1112627" y="202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35863887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Regional Chardonnay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Each region is a unique Chardonnay system</a:t>
            </a:r>
          </a:p>
          <a:p>
            <a:r>
              <a:rPr lang="en-US" dirty="0">
                <a:latin typeface="Söhne"/>
              </a:rPr>
              <a:t>Allows for synchronization within each region</a:t>
            </a:r>
          </a:p>
          <a:p>
            <a:pPr marL="0" indent="0">
              <a:buNone/>
            </a:pPr>
            <a:endParaRPr lang="en-US" dirty="0">
              <a:latin typeface="Söhne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A5BBA-CF19-2C13-1B3F-DC4F25FF17A4}"/>
              </a:ext>
            </a:extLst>
          </p:cNvPr>
          <p:cNvSpPr txBox="1"/>
          <p:nvPr/>
        </p:nvSpPr>
        <p:spPr>
          <a:xfrm>
            <a:off x="1112627" y="202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Y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7C6B2A-0760-27FB-7FA0-54A71B4763BE}"/>
              </a:ext>
            </a:extLst>
          </p:cNvPr>
          <p:cNvSpPr/>
          <p:nvPr/>
        </p:nvSpPr>
        <p:spPr>
          <a:xfrm>
            <a:off x="457199" y="2859781"/>
            <a:ext cx="8229599" cy="18603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46188E2-D160-B541-EBC0-428DEA15C8C6}"/>
              </a:ext>
            </a:extLst>
          </p:cNvPr>
          <p:cNvGrpSpPr/>
          <p:nvPr/>
        </p:nvGrpSpPr>
        <p:grpSpPr>
          <a:xfrm>
            <a:off x="539552" y="2895916"/>
            <a:ext cx="1656184" cy="1775746"/>
            <a:chOff x="539552" y="2895916"/>
            <a:chExt cx="1656184" cy="177574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55C35E-DC11-29CE-6BBA-F4EBD6D99B90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B24AF9-BBC8-6D31-7039-C48FD904DCFC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2F444F4-12EC-5543-0DF6-7439C71F0CE0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tx1"/>
                  </a:solidFill>
                </a:rPr>
                <a:t>Chardonnay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2EA8601-9D6E-2554-CF30-716E1637CE66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42D97C6-67BE-CD9B-940F-8F473650EEA0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B2D6B26-882A-E2D3-629D-CFE4BD0548E6}"/>
                </a:ext>
              </a:extLst>
            </p:cNvPr>
            <p:cNvSpPr txBox="1"/>
            <p:nvPr/>
          </p:nvSpPr>
          <p:spPr>
            <a:xfrm>
              <a:off x="579106" y="385218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3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C6D27E9-B2A0-691C-D10E-9E6A21525B51}"/>
              </a:ext>
            </a:extLst>
          </p:cNvPr>
          <p:cNvGrpSpPr/>
          <p:nvPr/>
        </p:nvGrpSpPr>
        <p:grpSpPr>
          <a:xfrm>
            <a:off x="2278088" y="2895916"/>
            <a:ext cx="1656184" cy="1775746"/>
            <a:chOff x="539552" y="2895916"/>
            <a:chExt cx="1656184" cy="1775746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7AF1911-942A-EDE8-F12B-39CF2B335F46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081E167-5ED5-4003-DA67-ACBB21BF8B8B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2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6610D6A-6D76-5EFE-B508-91C833147555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tx1"/>
                  </a:solidFill>
                </a:rPr>
                <a:t>Chardonnay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8C48FA5-D823-13EE-1CD5-BAB8BDA1574C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DEF7477-7474-C254-A314-545BE151B9F7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F8E25B2-684A-AE33-7503-714C1843FF05}"/>
              </a:ext>
            </a:extLst>
          </p:cNvPr>
          <p:cNvGrpSpPr/>
          <p:nvPr/>
        </p:nvGrpSpPr>
        <p:grpSpPr>
          <a:xfrm>
            <a:off x="6951915" y="2895916"/>
            <a:ext cx="1656184" cy="1775746"/>
            <a:chOff x="539552" y="2895916"/>
            <a:chExt cx="1656184" cy="177574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23A12EE-C10A-9790-79B2-B666E1E8907A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319D169-235E-F011-C759-962345F30019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N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2E5DBA0-1305-425A-50EC-A2CA48BD8F1F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tx1"/>
                  </a:solidFill>
                </a:rPr>
                <a:t>Chardonnay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C678CBB-23DF-6AB7-F20F-E46B011B252D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7879B58-C529-2969-F5C3-F098BE03856D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6FEB4D9-F99C-4988-725B-50FA843D2D38}"/>
                </a:ext>
              </a:extLst>
            </p:cNvPr>
            <p:cNvSpPr txBox="1"/>
            <p:nvPr/>
          </p:nvSpPr>
          <p:spPr>
            <a:xfrm>
              <a:off x="579106" y="385218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3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11E00561-4C5F-E352-559C-200D3FE94560}"/>
              </a:ext>
            </a:extLst>
          </p:cNvPr>
          <p:cNvSpPr txBox="1"/>
          <p:nvPr/>
        </p:nvSpPr>
        <p:spPr>
          <a:xfrm>
            <a:off x="6991532" y="4163724"/>
            <a:ext cx="158417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4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E04EF51-8BE7-A440-417A-0FEA5F495745}"/>
              </a:ext>
            </a:extLst>
          </p:cNvPr>
          <p:cNvGrpSpPr/>
          <p:nvPr/>
        </p:nvGrpSpPr>
        <p:grpSpPr>
          <a:xfrm>
            <a:off x="4319506" y="2892636"/>
            <a:ext cx="2242537" cy="1775746"/>
            <a:chOff x="244057" y="2895916"/>
            <a:chExt cx="2242537" cy="1775746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613FF68-738A-C3ED-8BA8-904156456F87}"/>
                </a:ext>
              </a:extLst>
            </p:cNvPr>
            <p:cNvSpPr/>
            <p:nvPr/>
          </p:nvSpPr>
          <p:spPr>
            <a:xfrm>
              <a:off x="244057" y="2930195"/>
              <a:ext cx="2242537" cy="16613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9178870-9EBC-C5C1-277E-30AF25E161F1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K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881FC80-728A-64EB-41D8-C3A0C1C609E5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tx1"/>
                  </a:solidFill>
                </a:rPr>
                <a:t>Chardonnay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9131484-22E0-936C-BDCA-E8A3787AAFC5}"/>
                </a:ext>
              </a:extLst>
            </p:cNvPr>
            <p:cNvSpPr txBox="1"/>
            <p:nvPr/>
          </p:nvSpPr>
          <p:spPr>
            <a:xfrm>
              <a:off x="280527" y="3213034"/>
              <a:ext cx="216023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1D16942-5F69-05EB-EE87-BDE547D99BFB}"/>
                </a:ext>
              </a:extLst>
            </p:cNvPr>
            <p:cNvSpPr txBox="1"/>
            <p:nvPr/>
          </p:nvSpPr>
          <p:spPr>
            <a:xfrm>
              <a:off x="280527" y="4163724"/>
              <a:ext cx="215715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A1D583AE-679B-3E77-274A-CFF95C9E2675}"/>
              </a:ext>
            </a:extLst>
          </p:cNvPr>
          <p:cNvSpPr txBox="1"/>
          <p:nvPr/>
        </p:nvSpPr>
        <p:spPr>
          <a:xfrm>
            <a:off x="3941372" y="3674029"/>
            <a:ext cx="3781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226A8D5-FCC1-9E57-FCEB-377425B6D70C}"/>
              </a:ext>
            </a:extLst>
          </p:cNvPr>
          <p:cNvSpPr txBox="1"/>
          <p:nvPr/>
        </p:nvSpPr>
        <p:spPr>
          <a:xfrm>
            <a:off x="6549921" y="3609848"/>
            <a:ext cx="4090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C761ADF-216F-C778-EB9E-6B0D9025AAC3}"/>
              </a:ext>
            </a:extLst>
          </p:cNvPr>
          <p:cNvSpPr/>
          <p:nvPr/>
        </p:nvSpPr>
        <p:spPr>
          <a:xfrm>
            <a:off x="4359058" y="3209754"/>
            <a:ext cx="2157157" cy="919429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8F993E6-84CC-42AD-B855-4BB448FA1879}"/>
              </a:ext>
            </a:extLst>
          </p:cNvPr>
          <p:cNvSpPr/>
          <p:nvPr/>
        </p:nvSpPr>
        <p:spPr>
          <a:xfrm>
            <a:off x="4606461" y="3477508"/>
            <a:ext cx="613611" cy="19965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8DE2ED4-5FD8-6556-056E-550E20A30B1D}"/>
              </a:ext>
            </a:extLst>
          </p:cNvPr>
          <p:cNvSpPr txBox="1"/>
          <p:nvPr/>
        </p:nvSpPr>
        <p:spPr>
          <a:xfrm>
            <a:off x="4582549" y="3434007"/>
            <a:ext cx="6740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 A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AEFFFB8-602B-539A-B61C-59C5167E4A38}"/>
              </a:ext>
            </a:extLst>
          </p:cNvPr>
          <p:cNvSpPr/>
          <p:nvPr/>
        </p:nvSpPr>
        <p:spPr>
          <a:xfrm>
            <a:off x="5638463" y="3476730"/>
            <a:ext cx="613611" cy="19965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C1E7309-B1DD-166D-4083-E653AA706710}"/>
              </a:ext>
            </a:extLst>
          </p:cNvPr>
          <p:cNvSpPr txBox="1"/>
          <p:nvPr/>
        </p:nvSpPr>
        <p:spPr>
          <a:xfrm>
            <a:off x="5614551" y="343322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 B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A007614-4F95-A764-AC33-2ECEBA233169}"/>
              </a:ext>
            </a:extLst>
          </p:cNvPr>
          <p:cNvSpPr/>
          <p:nvPr/>
        </p:nvSpPr>
        <p:spPr>
          <a:xfrm>
            <a:off x="4335388" y="4598873"/>
            <a:ext cx="678903" cy="230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5F2C382-3A26-55F4-7CA7-35262B2E3DC2}"/>
              </a:ext>
            </a:extLst>
          </p:cNvPr>
          <p:cNvSpPr/>
          <p:nvPr/>
        </p:nvSpPr>
        <p:spPr>
          <a:xfrm>
            <a:off x="4600110" y="3770349"/>
            <a:ext cx="613611" cy="19965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BB9291B-73F9-64A9-3716-67C8C001AF94}"/>
              </a:ext>
            </a:extLst>
          </p:cNvPr>
          <p:cNvSpPr txBox="1"/>
          <p:nvPr/>
        </p:nvSpPr>
        <p:spPr>
          <a:xfrm>
            <a:off x="4576198" y="3726848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 D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4680F23-D0C3-F95A-4DFC-DE7D17F72CB6}"/>
              </a:ext>
            </a:extLst>
          </p:cNvPr>
          <p:cNvSpPr/>
          <p:nvPr/>
        </p:nvSpPr>
        <p:spPr>
          <a:xfrm>
            <a:off x="5632112" y="3769571"/>
            <a:ext cx="613611" cy="19965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8CFFDB1-4E9E-17A7-8C57-438ADE728B07}"/>
              </a:ext>
            </a:extLst>
          </p:cNvPr>
          <p:cNvSpPr txBox="1"/>
          <p:nvPr/>
        </p:nvSpPr>
        <p:spPr>
          <a:xfrm>
            <a:off x="5608200" y="3726070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 K</a:t>
            </a:r>
          </a:p>
        </p:txBody>
      </p:sp>
    </p:spTree>
    <p:extLst>
      <p:ext uri="{BB962C8B-B14F-4D97-AF65-F5344CB8AC3E}">
        <p14:creationId xmlns:p14="http://schemas.microsoft.com/office/powerpoint/2010/main" val="11162689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Regional Chardonnay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Each region is a unique Chardonnay system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Allows for synchronization within each region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Chablis synchronizes its regions like Chardonnay synchronizes its servers</a:t>
            </a:r>
          </a:p>
          <a:p>
            <a:pPr marL="0" indent="0">
              <a:buNone/>
            </a:pPr>
            <a:endParaRPr lang="en-US" dirty="0">
              <a:latin typeface="Söhne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A5BBA-CF19-2C13-1B3F-DC4F25FF17A4}"/>
              </a:ext>
            </a:extLst>
          </p:cNvPr>
          <p:cNvSpPr txBox="1"/>
          <p:nvPr/>
        </p:nvSpPr>
        <p:spPr>
          <a:xfrm>
            <a:off x="1112627" y="202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Y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7C6B2A-0760-27FB-7FA0-54A71B4763BE}"/>
              </a:ext>
            </a:extLst>
          </p:cNvPr>
          <p:cNvSpPr/>
          <p:nvPr/>
        </p:nvSpPr>
        <p:spPr>
          <a:xfrm>
            <a:off x="457199" y="2859781"/>
            <a:ext cx="8229599" cy="186033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46188E2-D160-B541-EBC0-428DEA15C8C6}"/>
              </a:ext>
            </a:extLst>
          </p:cNvPr>
          <p:cNvGrpSpPr/>
          <p:nvPr/>
        </p:nvGrpSpPr>
        <p:grpSpPr>
          <a:xfrm>
            <a:off x="539552" y="2895916"/>
            <a:ext cx="1656184" cy="1775746"/>
            <a:chOff x="539552" y="2895916"/>
            <a:chExt cx="1656184" cy="177574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55C35E-DC11-29CE-6BBA-F4EBD6D99B90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B24AF9-BBC8-6D31-7039-C48FD904DCFC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2F444F4-12EC-5543-0DF6-7439C71F0CE0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</a:rPr>
                <a:t>Chardonnay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2EA8601-9D6E-2554-CF30-716E1637CE66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42D97C6-67BE-CD9B-940F-8F473650EEA0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B2D6B26-882A-E2D3-629D-CFE4BD0548E6}"/>
                </a:ext>
              </a:extLst>
            </p:cNvPr>
            <p:cNvSpPr txBox="1"/>
            <p:nvPr/>
          </p:nvSpPr>
          <p:spPr>
            <a:xfrm>
              <a:off x="579106" y="3852184"/>
              <a:ext cx="158417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3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C6D27E9-B2A0-691C-D10E-9E6A21525B51}"/>
              </a:ext>
            </a:extLst>
          </p:cNvPr>
          <p:cNvGrpSpPr/>
          <p:nvPr/>
        </p:nvGrpSpPr>
        <p:grpSpPr>
          <a:xfrm>
            <a:off x="2278088" y="2895916"/>
            <a:ext cx="1656184" cy="1775746"/>
            <a:chOff x="539552" y="2895916"/>
            <a:chExt cx="1656184" cy="1775746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7AF1911-942A-EDE8-F12B-39CF2B335F46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081E167-5ED5-4003-DA67-ACBB21BF8B8B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2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6610D6A-6D76-5EFE-B508-91C833147555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</a:rPr>
                <a:t>Chardonnay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8C48FA5-D823-13EE-1CD5-BAB8BDA1574C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DEF7477-7474-C254-A314-545BE151B9F7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F8E25B2-684A-AE33-7503-714C1843FF05}"/>
              </a:ext>
            </a:extLst>
          </p:cNvPr>
          <p:cNvGrpSpPr/>
          <p:nvPr/>
        </p:nvGrpSpPr>
        <p:grpSpPr>
          <a:xfrm>
            <a:off x="6951915" y="2895916"/>
            <a:ext cx="1656184" cy="1775746"/>
            <a:chOff x="539552" y="2895916"/>
            <a:chExt cx="1656184" cy="177574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23A12EE-C10A-9790-79B2-B666E1E8907A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319D169-235E-F011-C759-962345F30019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N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2E5DBA0-1305-425A-50EC-A2CA48BD8F1F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</a:rPr>
                <a:t>Chardonnay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C678CBB-23DF-6AB7-F20F-E46B011B252D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7879B58-C529-2969-F5C3-F098BE03856D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6FEB4D9-F99C-4988-725B-50FA843D2D38}"/>
                </a:ext>
              </a:extLst>
            </p:cNvPr>
            <p:cNvSpPr txBox="1"/>
            <p:nvPr/>
          </p:nvSpPr>
          <p:spPr>
            <a:xfrm>
              <a:off x="579106" y="3852184"/>
              <a:ext cx="158417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3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11E00561-4C5F-E352-559C-200D3FE94560}"/>
              </a:ext>
            </a:extLst>
          </p:cNvPr>
          <p:cNvSpPr txBox="1"/>
          <p:nvPr/>
        </p:nvSpPr>
        <p:spPr>
          <a:xfrm>
            <a:off x="6991532" y="4163724"/>
            <a:ext cx="1584177" cy="27699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 4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E04EF51-8BE7-A440-417A-0FEA5F495745}"/>
              </a:ext>
            </a:extLst>
          </p:cNvPr>
          <p:cNvGrpSpPr/>
          <p:nvPr/>
        </p:nvGrpSpPr>
        <p:grpSpPr>
          <a:xfrm>
            <a:off x="4319506" y="2892636"/>
            <a:ext cx="2242537" cy="1775746"/>
            <a:chOff x="244057" y="2895916"/>
            <a:chExt cx="2242537" cy="1775746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613FF68-738A-C3ED-8BA8-904156456F87}"/>
                </a:ext>
              </a:extLst>
            </p:cNvPr>
            <p:cNvSpPr/>
            <p:nvPr/>
          </p:nvSpPr>
          <p:spPr>
            <a:xfrm>
              <a:off x="244057" y="2930195"/>
              <a:ext cx="2242537" cy="1661368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9178870-9EBC-C5C1-277E-30AF25E161F1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K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881FC80-728A-64EB-41D8-C3A0C1C609E5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</a:rPr>
                <a:t>Chardonnay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9131484-22E0-936C-BDCA-E8A3787AAFC5}"/>
                </a:ext>
              </a:extLst>
            </p:cNvPr>
            <p:cNvSpPr txBox="1"/>
            <p:nvPr/>
          </p:nvSpPr>
          <p:spPr>
            <a:xfrm>
              <a:off x="280527" y="3213034"/>
              <a:ext cx="216023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1D16942-5F69-05EB-EE87-BDE547D99BFB}"/>
                </a:ext>
              </a:extLst>
            </p:cNvPr>
            <p:cNvSpPr txBox="1"/>
            <p:nvPr/>
          </p:nvSpPr>
          <p:spPr>
            <a:xfrm>
              <a:off x="280527" y="4163724"/>
              <a:ext cx="2157157" cy="27699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solidFill>
                    <a:schemeClr val="bg1">
                      <a:lumMod val="8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A1D583AE-679B-3E77-274A-CFF95C9E2675}"/>
              </a:ext>
            </a:extLst>
          </p:cNvPr>
          <p:cNvSpPr txBox="1"/>
          <p:nvPr/>
        </p:nvSpPr>
        <p:spPr>
          <a:xfrm>
            <a:off x="3941372" y="3674029"/>
            <a:ext cx="37813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226A8D5-FCC1-9E57-FCEB-377425B6D70C}"/>
              </a:ext>
            </a:extLst>
          </p:cNvPr>
          <p:cNvSpPr txBox="1"/>
          <p:nvPr/>
        </p:nvSpPr>
        <p:spPr>
          <a:xfrm>
            <a:off x="6549921" y="3609848"/>
            <a:ext cx="409095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C761ADF-216F-C778-EB9E-6B0D9025AAC3}"/>
              </a:ext>
            </a:extLst>
          </p:cNvPr>
          <p:cNvSpPr/>
          <p:nvPr/>
        </p:nvSpPr>
        <p:spPr>
          <a:xfrm>
            <a:off x="4359058" y="3209754"/>
            <a:ext cx="2157157" cy="919429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8F993E6-84CC-42AD-B855-4BB448FA1879}"/>
              </a:ext>
            </a:extLst>
          </p:cNvPr>
          <p:cNvSpPr/>
          <p:nvPr/>
        </p:nvSpPr>
        <p:spPr>
          <a:xfrm>
            <a:off x="4606461" y="3477508"/>
            <a:ext cx="613611" cy="19965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8DE2ED4-5FD8-6556-056E-550E20A30B1D}"/>
              </a:ext>
            </a:extLst>
          </p:cNvPr>
          <p:cNvSpPr txBox="1"/>
          <p:nvPr/>
        </p:nvSpPr>
        <p:spPr>
          <a:xfrm>
            <a:off x="4582549" y="3434007"/>
            <a:ext cx="674031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ange A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AEFFFB8-602B-539A-B61C-59C5167E4A38}"/>
              </a:ext>
            </a:extLst>
          </p:cNvPr>
          <p:cNvSpPr/>
          <p:nvPr/>
        </p:nvSpPr>
        <p:spPr>
          <a:xfrm>
            <a:off x="5638463" y="3476730"/>
            <a:ext cx="613611" cy="19965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C1E7309-B1DD-166D-4083-E653AA706710}"/>
              </a:ext>
            </a:extLst>
          </p:cNvPr>
          <p:cNvSpPr txBox="1"/>
          <p:nvPr/>
        </p:nvSpPr>
        <p:spPr>
          <a:xfrm>
            <a:off x="5614551" y="3433229"/>
            <a:ext cx="676788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ange B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A007614-4F95-A764-AC33-2ECEBA233169}"/>
              </a:ext>
            </a:extLst>
          </p:cNvPr>
          <p:cNvSpPr/>
          <p:nvPr/>
        </p:nvSpPr>
        <p:spPr>
          <a:xfrm>
            <a:off x="4335388" y="4598873"/>
            <a:ext cx="678903" cy="230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bg1">
                    <a:lumMod val="85000"/>
                  </a:schemeClr>
                </a:solidFill>
              </a:rPr>
              <a:t>Chablis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5F2C382-3A26-55F4-7CA7-35262B2E3DC2}"/>
              </a:ext>
            </a:extLst>
          </p:cNvPr>
          <p:cNvSpPr/>
          <p:nvPr/>
        </p:nvSpPr>
        <p:spPr>
          <a:xfrm>
            <a:off x="4600110" y="3770349"/>
            <a:ext cx="613611" cy="19965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BB9291B-73F9-64A9-3716-67C8C001AF94}"/>
              </a:ext>
            </a:extLst>
          </p:cNvPr>
          <p:cNvSpPr txBox="1"/>
          <p:nvPr/>
        </p:nvSpPr>
        <p:spPr>
          <a:xfrm>
            <a:off x="4576198" y="3726848"/>
            <a:ext cx="692818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ange D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4680F23-D0C3-F95A-4DFC-DE7D17F72CB6}"/>
              </a:ext>
            </a:extLst>
          </p:cNvPr>
          <p:cNvSpPr/>
          <p:nvPr/>
        </p:nvSpPr>
        <p:spPr>
          <a:xfrm>
            <a:off x="5632112" y="3769571"/>
            <a:ext cx="613611" cy="19965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8CFFDB1-4E9E-17A7-8C57-438ADE728B07}"/>
              </a:ext>
            </a:extLst>
          </p:cNvPr>
          <p:cNvSpPr txBox="1"/>
          <p:nvPr/>
        </p:nvSpPr>
        <p:spPr>
          <a:xfrm>
            <a:off x="5608200" y="3726070"/>
            <a:ext cx="68480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ange 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BD0D2F5-2419-BCA6-083B-8C8FF0A9740A}"/>
              </a:ext>
            </a:extLst>
          </p:cNvPr>
          <p:cNvSpPr txBox="1">
            <a:spLocks/>
          </p:cNvSpPr>
          <p:nvPr/>
        </p:nvSpPr>
        <p:spPr>
          <a:xfrm>
            <a:off x="1691680" y="1752655"/>
            <a:ext cx="699511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How?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768976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Global Epoch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Same as Local Epoch Service, but global</a:t>
            </a:r>
          </a:p>
          <a:p>
            <a:r>
              <a:rPr lang="en-US" dirty="0">
                <a:latin typeface="Söhne"/>
              </a:rPr>
              <a:t>One global epoch shared among the regions</a:t>
            </a:r>
          </a:p>
          <a:p>
            <a:r>
              <a:rPr lang="en-US" dirty="0">
                <a:latin typeface="Söhne"/>
              </a:rPr>
              <a:t>Epoch is stored locally on each region</a:t>
            </a:r>
          </a:p>
          <a:p>
            <a:endParaRPr lang="en-US" dirty="0">
              <a:latin typeface="Söhne"/>
            </a:endParaRP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A5BBA-CF19-2C13-1B3F-DC4F25FF17A4}"/>
              </a:ext>
            </a:extLst>
          </p:cNvPr>
          <p:cNvSpPr txBox="1"/>
          <p:nvPr/>
        </p:nvSpPr>
        <p:spPr>
          <a:xfrm>
            <a:off x="1112627" y="202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31039966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Global Epoch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Regions update their global epoch value from a “middleware”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epoch publisher</a:t>
            </a:r>
          </a:p>
          <a:p>
            <a:r>
              <a:rPr lang="en-US" dirty="0">
                <a:latin typeface="Söhne"/>
              </a:rPr>
              <a:t>The epoch publisher just holds the latest global epoch</a:t>
            </a:r>
          </a:p>
          <a:p>
            <a:r>
              <a:rPr lang="en-US" dirty="0">
                <a:latin typeface="Söhne"/>
              </a:rPr>
              <a:t>Each region has its own epoch publisher</a:t>
            </a: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8F58E3-99C0-E27C-6C0F-A2887FA65269}"/>
              </a:ext>
            </a:extLst>
          </p:cNvPr>
          <p:cNvSpPr/>
          <p:nvPr/>
        </p:nvSpPr>
        <p:spPr>
          <a:xfrm>
            <a:off x="457199" y="2859781"/>
            <a:ext cx="8229599" cy="18603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3BE057-45B8-9920-A12C-20289F869E96}"/>
              </a:ext>
            </a:extLst>
          </p:cNvPr>
          <p:cNvGrpSpPr/>
          <p:nvPr/>
        </p:nvGrpSpPr>
        <p:grpSpPr>
          <a:xfrm>
            <a:off x="539552" y="2895916"/>
            <a:ext cx="1656184" cy="1775746"/>
            <a:chOff x="539552" y="2895916"/>
            <a:chExt cx="1656184" cy="177574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CFAFDEF-5F98-BF1D-0C52-BC36CFED48C8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BC1FB65-7D90-6350-38E0-FF0EF302414F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2460DCC-FA3B-2E5A-0AAE-26FEA0247995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tx1"/>
                  </a:solidFill>
                </a:rPr>
                <a:t>Chardonnay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E0AF191-11FB-4E65-6B8C-39A9CD5A7F22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E43468E-B813-EA1C-211F-E91D2120D010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DD119AA-1882-205C-BED5-12990DA3B745}"/>
                </a:ext>
              </a:extLst>
            </p:cNvPr>
            <p:cNvSpPr txBox="1"/>
            <p:nvPr/>
          </p:nvSpPr>
          <p:spPr>
            <a:xfrm>
              <a:off x="579106" y="385218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3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58A153-6E2C-1F7E-B529-3B3184053775}"/>
              </a:ext>
            </a:extLst>
          </p:cNvPr>
          <p:cNvGrpSpPr/>
          <p:nvPr/>
        </p:nvGrpSpPr>
        <p:grpSpPr>
          <a:xfrm>
            <a:off x="2278088" y="2895916"/>
            <a:ext cx="1656184" cy="1775746"/>
            <a:chOff x="539552" y="2895916"/>
            <a:chExt cx="1656184" cy="177574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D32F74-CB82-7966-0F40-0783DCF078CB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BBCE6B-560B-FEE2-3F64-A38A445AF93E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2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8D3D91E-0C00-0396-D9C8-503D2447DDE2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tx1"/>
                  </a:solidFill>
                </a:rPr>
                <a:t>Chardonnay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8FBC4BA-9812-BA88-5379-7C05CDC3932C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73019-4EDD-06F0-3AA1-C3E70D72E481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15DA102-A4D7-A528-199B-8C06754B27F5}"/>
              </a:ext>
            </a:extLst>
          </p:cNvPr>
          <p:cNvGrpSpPr/>
          <p:nvPr/>
        </p:nvGrpSpPr>
        <p:grpSpPr>
          <a:xfrm>
            <a:off x="6951915" y="2895916"/>
            <a:ext cx="1656184" cy="1775746"/>
            <a:chOff x="539552" y="2895916"/>
            <a:chExt cx="1656184" cy="177574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2725BB7-EA56-A6FB-D0EF-6FC9524F82EE}"/>
                </a:ext>
              </a:extLst>
            </p:cNvPr>
            <p:cNvSpPr/>
            <p:nvPr/>
          </p:nvSpPr>
          <p:spPr>
            <a:xfrm>
              <a:off x="539552" y="2926606"/>
              <a:ext cx="1656184" cy="16613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58C70C1-9DA5-EE13-908F-6DB416CDBC1D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N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6408A50-F7AD-35FD-096C-50783214115C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tx1"/>
                  </a:solidFill>
                </a:rPr>
                <a:t>Chardonnay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D212A44-61CE-389C-DADA-ADE1B37E19A4}"/>
                </a:ext>
              </a:extLst>
            </p:cNvPr>
            <p:cNvSpPr txBox="1"/>
            <p:nvPr/>
          </p:nvSpPr>
          <p:spPr>
            <a:xfrm>
              <a:off x="579106" y="321303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AB3C576-DF79-48E5-2D85-BB8660978FFA}"/>
                </a:ext>
              </a:extLst>
            </p:cNvPr>
            <p:cNvSpPr txBox="1"/>
            <p:nvPr/>
          </p:nvSpPr>
          <p:spPr>
            <a:xfrm>
              <a:off x="579106" y="3535529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2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6380261-CDF1-208A-32CD-B8D093C33FD9}"/>
                </a:ext>
              </a:extLst>
            </p:cNvPr>
            <p:cNvSpPr txBox="1"/>
            <p:nvPr/>
          </p:nvSpPr>
          <p:spPr>
            <a:xfrm>
              <a:off x="579106" y="3852184"/>
              <a:ext cx="158417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3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19FBC-8BF3-250D-8BAF-E3B263B55DAD}"/>
              </a:ext>
            </a:extLst>
          </p:cNvPr>
          <p:cNvGrpSpPr/>
          <p:nvPr/>
        </p:nvGrpSpPr>
        <p:grpSpPr>
          <a:xfrm>
            <a:off x="4319506" y="2892636"/>
            <a:ext cx="2242537" cy="1775746"/>
            <a:chOff x="244057" y="2895916"/>
            <a:chExt cx="2242537" cy="1775746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C108495-3797-B065-0249-ECA0480CFBAD}"/>
                </a:ext>
              </a:extLst>
            </p:cNvPr>
            <p:cNvSpPr/>
            <p:nvPr/>
          </p:nvSpPr>
          <p:spPr>
            <a:xfrm>
              <a:off x="244057" y="2930195"/>
              <a:ext cx="2242537" cy="166136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E9400AC-5B92-ECD5-F8F2-C21989D949E7}"/>
                </a:ext>
              </a:extLst>
            </p:cNvPr>
            <p:cNvSpPr txBox="1"/>
            <p:nvPr/>
          </p:nvSpPr>
          <p:spPr>
            <a:xfrm>
              <a:off x="539552" y="2895916"/>
              <a:ext cx="165618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Region K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4CC6E93-F870-1E30-0001-62758ACCF38C}"/>
                </a:ext>
              </a:extLst>
            </p:cNvPr>
            <p:cNvSpPr/>
            <p:nvPr/>
          </p:nvSpPr>
          <p:spPr>
            <a:xfrm>
              <a:off x="890278" y="4440723"/>
              <a:ext cx="954731" cy="2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Y" sz="1200" dirty="0">
                  <a:solidFill>
                    <a:schemeClr val="tx1"/>
                  </a:solidFill>
                </a:rPr>
                <a:t>Chardonnay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EBFBFA5-1D63-DD32-1109-47DC0E1DE61E}"/>
                </a:ext>
              </a:extLst>
            </p:cNvPr>
            <p:cNvSpPr txBox="1"/>
            <p:nvPr/>
          </p:nvSpPr>
          <p:spPr>
            <a:xfrm>
              <a:off x="280527" y="3213034"/>
              <a:ext cx="216023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Y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Server 1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04CCCA84-C6E3-2C9B-AF8B-DC745E88D414}"/>
              </a:ext>
            </a:extLst>
          </p:cNvPr>
          <p:cNvSpPr txBox="1"/>
          <p:nvPr/>
        </p:nvSpPr>
        <p:spPr>
          <a:xfrm>
            <a:off x="3941372" y="3674029"/>
            <a:ext cx="3781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0E300D3-414A-9507-10F9-CED079E4137B}"/>
              </a:ext>
            </a:extLst>
          </p:cNvPr>
          <p:cNvSpPr txBox="1"/>
          <p:nvPr/>
        </p:nvSpPr>
        <p:spPr>
          <a:xfrm>
            <a:off x="6549921" y="3609848"/>
            <a:ext cx="4090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D17F833-1D15-88DD-F2B6-0A6AADFDCEAB}"/>
              </a:ext>
            </a:extLst>
          </p:cNvPr>
          <p:cNvSpPr/>
          <p:nvPr/>
        </p:nvSpPr>
        <p:spPr>
          <a:xfrm>
            <a:off x="4359058" y="3209754"/>
            <a:ext cx="2157157" cy="919429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58A6A9E-6EB1-1BE8-6AD0-A1C41AA1B3F2}"/>
              </a:ext>
            </a:extLst>
          </p:cNvPr>
          <p:cNvSpPr/>
          <p:nvPr/>
        </p:nvSpPr>
        <p:spPr>
          <a:xfrm>
            <a:off x="4606461" y="3477508"/>
            <a:ext cx="613611" cy="19965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51C567-61CD-75FE-C260-BC38924A51F0}"/>
              </a:ext>
            </a:extLst>
          </p:cNvPr>
          <p:cNvSpPr txBox="1"/>
          <p:nvPr/>
        </p:nvSpPr>
        <p:spPr>
          <a:xfrm>
            <a:off x="4582549" y="3434007"/>
            <a:ext cx="6740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 A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FC9068D-C716-0567-CF67-BE20EEA13E63}"/>
              </a:ext>
            </a:extLst>
          </p:cNvPr>
          <p:cNvSpPr/>
          <p:nvPr/>
        </p:nvSpPr>
        <p:spPr>
          <a:xfrm>
            <a:off x="5638463" y="3476730"/>
            <a:ext cx="613611" cy="19965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571D356-9E79-E700-E355-115B07461F42}"/>
              </a:ext>
            </a:extLst>
          </p:cNvPr>
          <p:cNvSpPr txBox="1"/>
          <p:nvPr/>
        </p:nvSpPr>
        <p:spPr>
          <a:xfrm>
            <a:off x="5614551" y="343322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 B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B3955F4-D86D-8BC0-CEC4-66E9C8506690}"/>
              </a:ext>
            </a:extLst>
          </p:cNvPr>
          <p:cNvSpPr/>
          <p:nvPr/>
        </p:nvSpPr>
        <p:spPr>
          <a:xfrm>
            <a:off x="4335388" y="4598873"/>
            <a:ext cx="678903" cy="230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2E4F53F-E5C1-ADBE-82DE-18F307F69990}"/>
              </a:ext>
            </a:extLst>
          </p:cNvPr>
          <p:cNvSpPr/>
          <p:nvPr/>
        </p:nvSpPr>
        <p:spPr>
          <a:xfrm>
            <a:off x="4600110" y="3770349"/>
            <a:ext cx="613611" cy="19965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675B091-9445-F8DB-70FF-DDD3C35BA73E}"/>
              </a:ext>
            </a:extLst>
          </p:cNvPr>
          <p:cNvSpPr txBox="1"/>
          <p:nvPr/>
        </p:nvSpPr>
        <p:spPr>
          <a:xfrm>
            <a:off x="4576198" y="3726848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 D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9451319-BC2D-19A2-96A1-695C0D63026F}"/>
              </a:ext>
            </a:extLst>
          </p:cNvPr>
          <p:cNvSpPr/>
          <p:nvPr/>
        </p:nvSpPr>
        <p:spPr>
          <a:xfrm>
            <a:off x="5632112" y="3769571"/>
            <a:ext cx="613611" cy="19965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31FCCB0-4695-C7A0-E4B7-366908AE8D28}"/>
              </a:ext>
            </a:extLst>
          </p:cNvPr>
          <p:cNvSpPr txBox="1"/>
          <p:nvPr/>
        </p:nvSpPr>
        <p:spPr>
          <a:xfrm>
            <a:off x="5608200" y="3726070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CY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 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414AA32-821D-0C60-9F1D-3BD57B351188}"/>
              </a:ext>
            </a:extLst>
          </p:cNvPr>
          <p:cNvSpPr txBox="1"/>
          <p:nvPr/>
        </p:nvSpPr>
        <p:spPr>
          <a:xfrm>
            <a:off x="579106" y="4168839"/>
            <a:ext cx="1584177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 publisher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49F255-F627-29F9-2569-2C49E5A533EF}"/>
              </a:ext>
            </a:extLst>
          </p:cNvPr>
          <p:cNvSpPr txBox="1"/>
          <p:nvPr/>
        </p:nvSpPr>
        <p:spPr>
          <a:xfrm>
            <a:off x="2317642" y="4168838"/>
            <a:ext cx="1584177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 publisher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E056A9D-5B49-A1A2-DCFE-6BDCB0DB1BBA}"/>
              </a:ext>
            </a:extLst>
          </p:cNvPr>
          <p:cNvSpPr txBox="1"/>
          <p:nvPr/>
        </p:nvSpPr>
        <p:spPr>
          <a:xfrm>
            <a:off x="6993563" y="4165258"/>
            <a:ext cx="1584177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 publisher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C189134-13A4-DD1B-2009-74C877BC81F3}"/>
              </a:ext>
            </a:extLst>
          </p:cNvPr>
          <p:cNvSpPr txBox="1"/>
          <p:nvPr/>
        </p:nvSpPr>
        <p:spPr>
          <a:xfrm>
            <a:off x="4367350" y="4169701"/>
            <a:ext cx="2148865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 publisher</a:t>
            </a:r>
          </a:p>
        </p:txBody>
      </p:sp>
    </p:spTree>
    <p:extLst>
      <p:ext uri="{BB962C8B-B14F-4D97-AF65-F5344CB8AC3E}">
        <p14:creationId xmlns:p14="http://schemas.microsoft.com/office/powerpoint/2010/main" val="41864903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0625" y="2174511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0625" y="282096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0625" y="2393725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0625" y="2601043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75267" y="32823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29835" y="2035518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0823" y="2246519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3506" y="2462543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499893" y="2678567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004048" y="3143810"/>
            <a:ext cx="16476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Local Epoch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58F390-9044-7D69-12AE-6619D3FB6835}"/>
              </a:ext>
            </a:extLst>
          </p:cNvPr>
          <p:cNvCxnSpPr/>
          <p:nvPr/>
        </p:nvCxnSpPr>
        <p:spPr>
          <a:xfrm flipH="1">
            <a:off x="2483768" y="4089792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0E86B4-6D48-73E3-64A5-2E2967D0FFC0}"/>
              </a:ext>
            </a:extLst>
          </p:cNvPr>
          <p:cNvSpPr txBox="1"/>
          <p:nvPr/>
        </p:nvSpPr>
        <p:spPr>
          <a:xfrm>
            <a:off x="4929835" y="3951292"/>
            <a:ext cx="173039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3c. Read Global Epoch</a:t>
            </a:r>
          </a:p>
        </p:txBody>
      </p:sp>
    </p:spTree>
    <p:extLst>
      <p:ext uri="{BB962C8B-B14F-4D97-AF65-F5344CB8AC3E}">
        <p14:creationId xmlns:p14="http://schemas.microsoft.com/office/powerpoint/2010/main" val="4195548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3C3873-5774-B179-3F88-802B266094F4}"/>
              </a:ext>
            </a:extLst>
          </p:cNvPr>
          <p:cNvSpPr txBox="1"/>
          <p:nvPr/>
        </p:nvSpPr>
        <p:spPr>
          <a:xfrm>
            <a:off x="2768657" y="2546250"/>
            <a:ext cx="38164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wants to be executed</a:t>
            </a:r>
          </a:p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 runs Two Phase Locking</a:t>
            </a:r>
          </a:p>
        </p:txBody>
      </p:sp>
    </p:spTree>
    <p:extLst>
      <p:ext uri="{BB962C8B-B14F-4D97-AF65-F5344CB8AC3E}">
        <p14:creationId xmlns:p14="http://schemas.microsoft.com/office/powerpoint/2010/main" val="49630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>
                <a:latin typeface="Söhne"/>
              </a:rPr>
              <a:t>Don’t systems like this already exist?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578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0625" y="2174511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0625" y="282096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0625" y="2393725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0625" y="2601043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75267" y="32823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29835" y="2035518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0823" y="2246519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3506" y="2462543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499893" y="2678567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004048" y="3143810"/>
            <a:ext cx="16476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Local Epoch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58F390-9044-7D69-12AE-6619D3FB6835}"/>
              </a:ext>
            </a:extLst>
          </p:cNvPr>
          <p:cNvCxnSpPr/>
          <p:nvPr/>
        </p:nvCxnSpPr>
        <p:spPr>
          <a:xfrm flipH="1">
            <a:off x="2483768" y="4089792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0E86B4-6D48-73E3-64A5-2E2967D0FFC0}"/>
              </a:ext>
            </a:extLst>
          </p:cNvPr>
          <p:cNvSpPr txBox="1"/>
          <p:nvPr/>
        </p:nvSpPr>
        <p:spPr>
          <a:xfrm>
            <a:off x="4929835" y="3951292"/>
            <a:ext cx="173039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3c. Read Global Epoch</a:t>
            </a:r>
          </a:p>
        </p:txBody>
      </p:sp>
    </p:spTree>
    <p:extLst>
      <p:ext uri="{BB962C8B-B14F-4D97-AF65-F5344CB8AC3E}">
        <p14:creationId xmlns:p14="http://schemas.microsoft.com/office/powerpoint/2010/main" val="36750649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3C3873-5774-B179-3F88-802B266094F4}"/>
              </a:ext>
            </a:extLst>
          </p:cNvPr>
          <p:cNvSpPr txBox="1"/>
          <p:nvPr/>
        </p:nvSpPr>
        <p:spPr>
          <a:xfrm>
            <a:off x="2768657" y="2546250"/>
            <a:ext cx="38164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wants to be committed</a:t>
            </a:r>
          </a:p>
          <a:p>
            <a:pPr algn="ctr"/>
            <a:endParaRPr lang="en-CY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 runs Two Phase Commit</a:t>
            </a:r>
          </a:p>
        </p:txBody>
      </p:sp>
    </p:spTree>
    <p:extLst>
      <p:ext uri="{BB962C8B-B14F-4D97-AF65-F5344CB8AC3E}">
        <p14:creationId xmlns:p14="http://schemas.microsoft.com/office/powerpoint/2010/main" val="2661351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0625" y="2174511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0625" y="282096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0625" y="2393725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0625" y="2601043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75267" y="3282310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29835" y="2035518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0823" y="2246519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3506" y="2462543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499893" y="2678567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004048" y="3143810"/>
            <a:ext cx="16476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3b. Read Local Epoch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58F390-9044-7D69-12AE-6619D3FB6835}"/>
              </a:ext>
            </a:extLst>
          </p:cNvPr>
          <p:cNvCxnSpPr/>
          <p:nvPr/>
        </p:nvCxnSpPr>
        <p:spPr>
          <a:xfrm flipH="1">
            <a:off x="2483768" y="4089792"/>
            <a:ext cx="4392488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0E86B4-6D48-73E3-64A5-2E2967D0FFC0}"/>
              </a:ext>
            </a:extLst>
          </p:cNvPr>
          <p:cNvSpPr txBox="1"/>
          <p:nvPr/>
        </p:nvSpPr>
        <p:spPr>
          <a:xfrm>
            <a:off x="4929835" y="3951292"/>
            <a:ext cx="173039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3c. Read Global Epoch</a:t>
            </a:r>
          </a:p>
        </p:txBody>
      </p:sp>
    </p:spTree>
    <p:extLst>
      <p:ext uri="{BB962C8B-B14F-4D97-AF65-F5344CB8AC3E}">
        <p14:creationId xmlns:p14="http://schemas.microsoft.com/office/powerpoint/2010/main" val="23716939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0625" y="2174511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0625" y="282096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0625" y="2393725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0625" y="2601043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75267" y="32823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29835" y="2035518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0823" y="2246519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3506" y="2462543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499893" y="2678567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004048" y="3143810"/>
            <a:ext cx="16476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Local Epoch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58F390-9044-7D69-12AE-6619D3FB6835}"/>
              </a:ext>
            </a:extLst>
          </p:cNvPr>
          <p:cNvCxnSpPr/>
          <p:nvPr/>
        </p:nvCxnSpPr>
        <p:spPr>
          <a:xfrm flipH="1">
            <a:off x="2483768" y="4089792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0E86B4-6D48-73E3-64A5-2E2967D0FFC0}"/>
              </a:ext>
            </a:extLst>
          </p:cNvPr>
          <p:cNvSpPr txBox="1"/>
          <p:nvPr/>
        </p:nvSpPr>
        <p:spPr>
          <a:xfrm>
            <a:off x="4929835" y="3951292"/>
            <a:ext cx="173039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3c. Read Global Epoch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FB057-21E1-A7E9-1D06-85C47B4743E9}"/>
              </a:ext>
            </a:extLst>
          </p:cNvPr>
          <p:cNvSpPr txBox="1"/>
          <p:nvPr/>
        </p:nvSpPr>
        <p:spPr>
          <a:xfrm>
            <a:off x="6882542" y="3005485"/>
            <a:ext cx="11458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en-GB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CY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 obtained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D50B84-77A8-D4FA-0137-307B6706D55A}"/>
              </a:ext>
            </a:extLst>
          </p:cNvPr>
          <p:cNvSpPr txBox="1"/>
          <p:nvPr/>
        </p:nvSpPr>
        <p:spPr>
          <a:xfrm>
            <a:off x="6867755" y="3448327"/>
            <a:ext cx="11458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en-GB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CY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 obtained</a:t>
            </a:r>
          </a:p>
        </p:txBody>
      </p:sp>
    </p:spTree>
    <p:extLst>
      <p:ext uri="{BB962C8B-B14F-4D97-AF65-F5344CB8AC3E}">
        <p14:creationId xmlns:p14="http://schemas.microsoft.com/office/powerpoint/2010/main" val="22603647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0625" y="2174511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0625" y="282096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0625" y="2393725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0625" y="2601043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75267" y="32823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29835" y="2035518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0823" y="2246519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3506" y="2462543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499893" y="2678567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004048" y="3143810"/>
            <a:ext cx="16476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Local Epoch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58F390-9044-7D69-12AE-6619D3FB6835}"/>
              </a:ext>
            </a:extLst>
          </p:cNvPr>
          <p:cNvCxnSpPr/>
          <p:nvPr/>
        </p:nvCxnSpPr>
        <p:spPr>
          <a:xfrm flipH="1">
            <a:off x="2483768" y="4089792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0E86B4-6D48-73E3-64A5-2E2967D0FFC0}"/>
              </a:ext>
            </a:extLst>
          </p:cNvPr>
          <p:cNvSpPr txBox="1"/>
          <p:nvPr/>
        </p:nvSpPr>
        <p:spPr>
          <a:xfrm>
            <a:off x="4929835" y="3951292"/>
            <a:ext cx="173039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3c. Read Global Epoch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277F2B-A774-3C30-DEC0-86B04F54F6E2}"/>
              </a:ext>
            </a:extLst>
          </p:cNvPr>
          <p:cNvSpPr txBox="1"/>
          <p:nvPr/>
        </p:nvSpPr>
        <p:spPr>
          <a:xfrm>
            <a:off x="6732240" y="3005485"/>
            <a:ext cx="14401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for your turn</a:t>
            </a:r>
            <a:endParaRPr lang="en-CY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0054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0625" y="2174511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0625" y="282096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0625" y="2393725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0625" y="2601043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75267" y="32823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29835" y="2035518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0823" y="2246519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3506" y="2462543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499893" y="2678567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004048" y="3143810"/>
            <a:ext cx="16476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Local Epoch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58F390-9044-7D69-12AE-6619D3FB6835}"/>
              </a:ext>
            </a:extLst>
          </p:cNvPr>
          <p:cNvCxnSpPr/>
          <p:nvPr/>
        </p:nvCxnSpPr>
        <p:spPr>
          <a:xfrm flipH="1">
            <a:off x="2483768" y="4089792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0E86B4-6D48-73E3-64A5-2E2967D0FFC0}"/>
              </a:ext>
            </a:extLst>
          </p:cNvPr>
          <p:cNvSpPr txBox="1"/>
          <p:nvPr/>
        </p:nvSpPr>
        <p:spPr>
          <a:xfrm>
            <a:off x="4929835" y="3951292"/>
            <a:ext cx="173039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3c. Read Global Epoch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47678E-93D6-4F6E-5F9C-F5858CAA8E3E}"/>
              </a:ext>
            </a:extLst>
          </p:cNvPr>
          <p:cNvSpPr txBox="1"/>
          <p:nvPr/>
        </p:nvSpPr>
        <p:spPr>
          <a:xfrm>
            <a:off x="6732240" y="3005485"/>
            <a:ext cx="14401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your turn!</a:t>
            </a:r>
            <a:endParaRPr lang="en-CY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0479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Single-Regional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818AD-4F9E-294B-0C8C-CC1028425F35}"/>
              </a:ext>
            </a:extLst>
          </p:cNvPr>
          <p:cNvSpPr txBox="1"/>
          <p:nvPr/>
        </p:nvSpPr>
        <p:spPr>
          <a:xfrm>
            <a:off x="1328497" y="2206306"/>
            <a:ext cx="115212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</a:t>
            </a:r>
          </a:p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613B4-E7F1-D7C5-F72C-102BD9C192D1}"/>
              </a:ext>
            </a:extLst>
          </p:cNvPr>
          <p:cNvSpPr txBox="1"/>
          <p:nvPr/>
        </p:nvSpPr>
        <p:spPr>
          <a:xfrm>
            <a:off x="1328497" y="2992119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Epoch Service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9F2AE8-96FE-5826-BD22-0CCB7A86E2A9}"/>
              </a:ext>
            </a:extLst>
          </p:cNvPr>
          <p:cNvCxnSpPr/>
          <p:nvPr/>
        </p:nvCxnSpPr>
        <p:spPr>
          <a:xfrm flipH="1">
            <a:off x="2483768" y="1528829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466BD6-29A6-E4D2-54DE-B255599E342F}"/>
              </a:ext>
            </a:extLst>
          </p:cNvPr>
          <p:cNvCxnSpPr/>
          <p:nvPr/>
        </p:nvCxnSpPr>
        <p:spPr>
          <a:xfrm flipH="1">
            <a:off x="2483768" y="185167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BE26A-9DE6-5403-1822-6652BA0D0004}"/>
              </a:ext>
            </a:extLst>
          </p:cNvPr>
          <p:cNvCxnSpPr/>
          <p:nvPr/>
        </p:nvCxnSpPr>
        <p:spPr>
          <a:xfrm flipH="1">
            <a:off x="2480625" y="2174511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00C12-2FB1-4C0C-729C-429D0AE6BE23}"/>
              </a:ext>
            </a:extLst>
          </p:cNvPr>
          <p:cNvCxnSpPr/>
          <p:nvPr/>
        </p:nvCxnSpPr>
        <p:spPr>
          <a:xfrm flipH="1">
            <a:off x="2480625" y="2820969"/>
            <a:ext cx="43924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BB7A23-16FD-074F-2BF7-E92481610603}"/>
              </a:ext>
            </a:extLst>
          </p:cNvPr>
          <p:cNvCxnSpPr/>
          <p:nvPr/>
        </p:nvCxnSpPr>
        <p:spPr>
          <a:xfrm flipH="1">
            <a:off x="2480625" y="2393725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972E-F3AA-73B3-916A-2F42C8C4E383}"/>
              </a:ext>
            </a:extLst>
          </p:cNvPr>
          <p:cNvCxnSpPr>
            <a:cxnSpLocks/>
          </p:cNvCxnSpPr>
          <p:nvPr/>
        </p:nvCxnSpPr>
        <p:spPr>
          <a:xfrm>
            <a:off x="2480625" y="2601043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D73DD4-6E40-2C3F-F484-D172B2AD724D}"/>
              </a:ext>
            </a:extLst>
          </p:cNvPr>
          <p:cNvCxnSpPr/>
          <p:nvPr/>
        </p:nvCxnSpPr>
        <p:spPr>
          <a:xfrm flipH="1">
            <a:off x="2475267" y="3282310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D92AED5-AFA8-20CC-A3E0-596C788713EC}"/>
              </a:ext>
            </a:extLst>
          </p:cNvPr>
          <p:cNvSpPr txBox="1"/>
          <p:nvPr/>
        </p:nvSpPr>
        <p:spPr>
          <a:xfrm>
            <a:off x="5148064" y="1394006"/>
            <a:ext cx="15153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Start 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9F630-5E0C-3A75-C60C-D79C6D1060CA}"/>
              </a:ext>
            </a:extLst>
          </p:cNvPr>
          <p:cNvSpPr txBox="1"/>
          <p:nvPr/>
        </p:nvSpPr>
        <p:spPr>
          <a:xfrm>
            <a:off x="5476259" y="1697454"/>
            <a:ext cx="1183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Log Commit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A6BA3-3DA1-7410-A941-10B3C871F585}"/>
              </a:ext>
            </a:extLst>
          </p:cNvPr>
          <p:cNvSpPr txBox="1"/>
          <p:nvPr/>
        </p:nvSpPr>
        <p:spPr>
          <a:xfrm>
            <a:off x="4929835" y="2035518"/>
            <a:ext cx="172725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Transaction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3C2048-EC03-965A-B28F-BA4B492DC6A3}"/>
              </a:ext>
            </a:extLst>
          </p:cNvPr>
          <p:cNvSpPr txBox="1"/>
          <p:nvPr/>
        </p:nvSpPr>
        <p:spPr>
          <a:xfrm>
            <a:off x="5680823" y="2246519"/>
            <a:ext cx="97626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3a. Prepare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D361A3-DC9C-424B-3F46-4921DE674B57}"/>
              </a:ext>
            </a:extLst>
          </p:cNvPr>
          <p:cNvSpPr txBox="1"/>
          <p:nvPr/>
        </p:nvSpPr>
        <p:spPr>
          <a:xfrm>
            <a:off x="2693506" y="2462543"/>
            <a:ext cx="10145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Prepared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1679BE-963D-661A-1F79-2E2F4573F43B}"/>
              </a:ext>
            </a:extLst>
          </p:cNvPr>
          <p:cNvSpPr txBox="1"/>
          <p:nvPr/>
        </p:nvSpPr>
        <p:spPr>
          <a:xfrm>
            <a:off x="4499893" y="2678567"/>
            <a:ext cx="21571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Commit and Release Locks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D4EF45-C8C1-D73A-8A52-13F42ADF12D9}"/>
              </a:ext>
            </a:extLst>
          </p:cNvPr>
          <p:cNvSpPr txBox="1"/>
          <p:nvPr/>
        </p:nvSpPr>
        <p:spPr>
          <a:xfrm>
            <a:off x="5004048" y="3143810"/>
            <a:ext cx="16476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3b. Read Local Epoch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504CF3-1E33-CAD8-DE30-8FC5D1B815AB}"/>
              </a:ext>
            </a:extLst>
          </p:cNvPr>
          <p:cNvSpPr txBox="1"/>
          <p:nvPr/>
        </p:nvSpPr>
        <p:spPr>
          <a:xfrm>
            <a:off x="1328497" y="3675130"/>
            <a:ext cx="1152128" cy="7848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Epoch Publisher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07ECF-192E-2BBE-CCAB-FE18F02DA761}"/>
              </a:ext>
            </a:extLst>
          </p:cNvPr>
          <p:cNvSpPr/>
          <p:nvPr/>
        </p:nvSpPr>
        <p:spPr>
          <a:xfrm>
            <a:off x="1331640" y="2108443"/>
            <a:ext cx="1152128" cy="7497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58F390-9044-7D69-12AE-6619D3FB6835}"/>
              </a:ext>
            </a:extLst>
          </p:cNvPr>
          <p:cNvCxnSpPr/>
          <p:nvPr/>
        </p:nvCxnSpPr>
        <p:spPr>
          <a:xfrm flipH="1">
            <a:off x="2483768" y="4089792"/>
            <a:ext cx="439248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0E86B4-6D48-73E3-64A5-2E2967D0FFC0}"/>
              </a:ext>
            </a:extLst>
          </p:cNvPr>
          <p:cNvSpPr txBox="1"/>
          <p:nvPr/>
        </p:nvSpPr>
        <p:spPr>
          <a:xfrm>
            <a:off x="4929835" y="3951292"/>
            <a:ext cx="173039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CY" sz="1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3c. Read Global Epoch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47678E-93D6-4F6E-5F9C-F5858CAA8E3E}"/>
              </a:ext>
            </a:extLst>
          </p:cNvPr>
          <p:cNvSpPr txBox="1"/>
          <p:nvPr/>
        </p:nvSpPr>
        <p:spPr>
          <a:xfrm>
            <a:off x="6732240" y="3005485"/>
            <a:ext cx="14401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your turn!</a:t>
            </a:r>
            <a:endParaRPr lang="en-CY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6312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Multi-Regional Transaction Flow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20010CB-031E-D57B-3995-FB82F3DE2E0A}"/>
              </a:ext>
            </a:extLst>
          </p:cNvPr>
          <p:cNvSpPr txBox="1">
            <a:spLocks/>
          </p:cNvSpPr>
          <p:nvPr/>
        </p:nvSpPr>
        <p:spPr>
          <a:xfrm>
            <a:off x="3923928" y="362237"/>
            <a:ext cx="2314600" cy="544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F6775-1714-743E-C016-6C799815D80C}"/>
              </a:ext>
            </a:extLst>
          </p:cNvPr>
          <p:cNvSpPr txBox="1"/>
          <p:nvPr/>
        </p:nvSpPr>
        <p:spPr>
          <a:xfrm>
            <a:off x="1331640" y="1419622"/>
            <a:ext cx="115212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State Store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118EC-9E4D-BAB1-90E7-1E743537770C}"/>
              </a:ext>
            </a:extLst>
          </p:cNvPr>
          <p:cNvSpPr/>
          <p:nvPr/>
        </p:nvSpPr>
        <p:spPr>
          <a:xfrm>
            <a:off x="1115616" y="1192241"/>
            <a:ext cx="7128792" cy="3467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D0FED-457B-08A5-17A0-EB34DD8A8FDE}"/>
              </a:ext>
            </a:extLst>
          </p:cNvPr>
          <p:cNvSpPr/>
          <p:nvPr/>
        </p:nvSpPr>
        <p:spPr>
          <a:xfrm>
            <a:off x="6876256" y="1417388"/>
            <a:ext cx="1152128" cy="30425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7216F-23C9-FA01-F9E7-82AACF66E34E}"/>
              </a:ext>
            </a:extLst>
          </p:cNvPr>
          <p:cNvSpPr txBox="1"/>
          <p:nvPr/>
        </p:nvSpPr>
        <p:spPr>
          <a:xfrm>
            <a:off x="6876256" y="27973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C76C2-9C8E-C344-3FAF-F251C98E3DBD}"/>
              </a:ext>
            </a:extLst>
          </p:cNvPr>
          <p:cNvSpPr txBox="1"/>
          <p:nvPr/>
        </p:nvSpPr>
        <p:spPr>
          <a:xfrm>
            <a:off x="1331640" y="1411301"/>
            <a:ext cx="1152128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BF7D37-C816-C48A-59E6-749786811353}"/>
              </a:ext>
            </a:extLst>
          </p:cNvPr>
          <p:cNvSpPr/>
          <p:nvPr/>
        </p:nvSpPr>
        <p:spPr>
          <a:xfrm>
            <a:off x="4253605" y="4550791"/>
            <a:ext cx="636789" cy="218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1200" dirty="0">
                <a:solidFill>
                  <a:schemeClr val="tx1"/>
                </a:solidFill>
              </a:rPr>
              <a:t>Chablis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DEB2A-5AE0-ABD4-0973-959CA1994588}"/>
              </a:ext>
            </a:extLst>
          </p:cNvPr>
          <p:cNvSpPr txBox="1"/>
          <p:nvPr/>
        </p:nvSpPr>
        <p:spPr>
          <a:xfrm>
            <a:off x="1331640" y="3463584"/>
            <a:ext cx="1152128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4B755C-2C08-FA21-C784-C8827EB8D0FC}"/>
              </a:ext>
            </a:extLst>
          </p:cNvPr>
          <p:cNvSpPr txBox="1"/>
          <p:nvPr/>
        </p:nvSpPr>
        <p:spPr>
          <a:xfrm>
            <a:off x="1336244" y="2764528"/>
            <a:ext cx="1152128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 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A31EAC-98E1-2459-6846-2F0700B9B2B6}"/>
              </a:ext>
            </a:extLst>
          </p:cNvPr>
          <p:cNvSpPr txBox="1"/>
          <p:nvPr/>
        </p:nvSpPr>
        <p:spPr>
          <a:xfrm>
            <a:off x="1331640" y="4136778"/>
            <a:ext cx="1152128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 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009AD54-C0E9-E1EA-7954-322E4CAA0DE9}"/>
              </a:ext>
            </a:extLst>
          </p:cNvPr>
          <p:cNvSpPr txBox="1"/>
          <p:nvPr/>
        </p:nvSpPr>
        <p:spPr>
          <a:xfrm>
            <a:off x="1331640" y="2104766"/>
            <a:ext cx="1152128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9BB746-8BA6-CEAC-3306-677C50733818}"/>
              </a:ext>
            </a:extLst>
          </p:cNvPr>
          <p:cNvSpPr txBox="1"/>
          <p:nvPr/>
        </p:nvSpPr>
        <p:spPr>
          <a:xfrm>
            <a:off x="2771800" y="2533695"/>
            <a:ext cx="38164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ranges participating in the transaction</a:t>
            </a:r>
          </a:p>
          <a:p>
            <a:pPr algn="ctr"/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 </a:t>
            </a:r>
            <a:r>
              <a:rPr lang="en-GB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CY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CY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ommit</a:t>
            </a:r>
            <a:r>
              <a:rPr lang="en-CY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CY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notify</a:t>
            </a:r>
          </a:p>
          <a:p>
            <a:pPr algn="ctr"/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ransaction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Y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commit as well</a:t>
            </a:r>
          </a:p>
        </p:txBody>
      </p:sp>
    </p:spTree>
    <p:extLst>
      <p:ext uri="{BB962C8B-B14F-4D97-AF65-F5344CB8AC3E}">
        <p14:creationId xmlns:p14="http://schemas.microsoft.com/office/powerpoint/2010/main" val="17314935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4241629" cy="2699487"/>
          </a:xfrm>
        </p:spPr>
        <p:txBody>
          <a:bodyPr>
            <a:normAutofit/>
          </a:bodyPr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Chablis</a:t>
            </a:r>
          </a:p>
          <a:p>
            <a:endParaRPr lang="en-US" dirty="0"/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Smaller write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atency</a:t>
            </a:r>
            <a:endParaRPr lang="en-US" dirty="0"/>
          </a:p>
          <a:p>
            <a:r>
              <a:rPr lang="en-US" sz="1800" dirty="0">
                <a:solidFill>
                  <a:srgbClr val="C00000"/>
                </a:solidFill>
              </a:rPr>
              <a:t>Any Hardware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958205-D2A0-7CD4-94EE-07241B9F7137}"/>
              </a:ext>
            </a:extLst>
          </p:cNvPr>
          <p:cNvSpPr txBox="1">
            <a:spLocks/>
          </p:cNvSpPr>
          <p:nvPr/>
        </p:nvSpPr>
        <p:spPr>
          <a:xfrm>
            <a:off x="4572000" y="1752655"/>
            <a:ext cx="424162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Spanner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(Google’s Cloud system)</a:t>
            </a:r>
          </a:p>
          <a:p>
            <a:endParaRPr lang="en-US" dirty="0"/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Smaller read latency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C00000"/>
                </a:solidFill>
              </a:rPr>
              <a:t>Specialized Hardware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3850D4-007B-9126-102B-2787C15BEA95}"/>
              </a:ext>
            </a:extLst>
          </p:cNvPr>
          <p:cNvSpPr txBox="1">
            <a:spLocks/>
          </p:cNvSpPr>
          <p:nvPr/>
        </p:nvSpPr>
        <p:spPr>
          <a:xfrm>
            <a:off x="4571999" y="1752655"/>
            <a:ext cx="424162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96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Söhne"/>
              </a:rPr>
              <a:t>Chablis is a </a:t>
            </a:r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fast multi-regional transaction processing system</a:t>
            </a:r>
          </a:p>
          <a:p>
            <a:r>
              <a:rPr lang="en-US" sz="1800" dirty="0">
                <a:latin typeface="Söhne"/>
              </a:rPr>
              <a:t>It provides both consistency and performance</a:t>
            </a:r>
            <a:r>
              <a:rPr lang="en-US" dirty="0">
                <a:latin typeface="Söhne"/>
              </a:rPr>
              <a:t> without using specialized hardware</a:t>
            </a:r>
          </a:p>
          <a:p>
            <a:r>
              <a:rPr lang="en-US" dirty="0">
                <a:latin typeface="Söhne"/>
              </a:rPr>
              <a:t>Built on the idea of Chardonnay</a:t>
            </a:r>
          </a:p>
          <a:p>
            <a:r>
              <a:rPr lang="en-US" sz="1800" dirty="0">
                <a:latin typeface="Söhne"/>
              </a:rPr>
              <a:t>Expands the concept of epochs </a:t>
            </a:r>
            <a:r>
              <a:rPr lang="en-US" dirty="0">
                <a:latin typeface="Söhne"/>
              </a:rPr>
              <a:t>so it can be used in geo-distributed databases</a:t>
            </a:r>
            <a:endParaRPr lang="en-US" sz="1800" dirty="0">
              <a:latin typeface="Söhne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6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Yes… But!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C00000"/>
                </a:solidFill>
                <a:effectLst/>
                <a:latin typeface="Söhne"/>
              </a:rPr>
              <a:t>They usually have consistency over performance tradeoffs</a:t>
            </a:r>
          </a:p>
          <a:p>
            <a:r>
              <a:rPr lang="en-US" dirty="0">
                <a:solidFill>
                  <a:srgbClr val="C00000"/>
                </a:solidFill>
                <a:latin typeface="Söhne"/>
              </a:rPr>
              <a:t>They require specialized hardware </a:t>
            </a: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(Google’s Spanner)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909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[Paper] Tamer </a:t>
            </a:r>
            <a:r>
              <a:rPr lang="en-GB" dirty="0" err="1"/>
              <a:t>Eldeeb</a:t>
            </a:r>
            <a:r>
              <a:rPr lang="en-GB" dirty="0"/>
              <a:t>,  Asaf </a:t>
            </a:r>
            <a:r>
              <a:rPr lang="en-GB" dirty="0" err="1"/>
              <a:t>Cidon</a:t>
            </a:r>
            <a:r>
              <a:rPr lang="en-GB" dirty="0"/>
              <a:t>, Philip A. Bernstein, </a:t>
            </a:r>
            <a:r>
              <a:rPr lang="en-GB" dirty="0" err="1"/>
              <a:t>Junfeng</a:t>
            </a:r>
            <a:r>
              <a:rPr lang="en-GB" dirty="0"/>
              <a:t> Yang. 2024. Chablis: Fast and General Transactions in Geo- Distributed Systems. (CIDR’24)</a:t>
            </a:r>
            <a:endParaRPr lang="en-US" dirty="0"/>
          </a:p>
          <a:p>
            <a:pPr marL="0" indent="0">
              <a:buNone/>
            </a:pPr>
            <a:endParaRPr lang="en-GB" dirty="0"/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445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time! </a:t>
            </a:r>
          </a:p>
        </p:txBody>
      </p:sp>
      <p:pic>
        <p:nvPicPr>
          <p:cNvPr id="2050" name="Picture 2" descr="https://lh3.googleusercontent.com/Odn82rV4xuSKZHhv6FbxN2wTfCxnNBeK3wz-Y_fs_fy7zD3b-o-g72L5Ua3lyeTsQ759YjW-qrfzrqPdRrK3vT4uJiI95I_AwSMEomrpDoYLj6X26KxyDEzNO9R9J55rp5jfWup_oJk">
            <a:extLst>
              <a:ext uri="{FF2B5EF4-FFF2-40B4-BE49-F238E27FC236}">
                <a16:creationId xmlns:a16="http://schemas.microsoft.com/office/drawing/2014/main" id="{81EEE695-EC65-437E-8C8E-6BE4AA2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17" y="1615585"/>
            <a:ext cx="4897028" cy="326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41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Yes… But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Chablis!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chemeClr val="bg1">
                    <a:lumMod val="85000"/>
                  </a:schemeClr>
                </a:solidFill>
                <a:effectLst/>
                <a:latin typeface="Söhne"/>
              </a:rPr>
              <a:t>They usually have consistency over performance tradeoffs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They require specialized hardware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(Google’s Spanner)</a:t>
            </a:r>
            <a:endParaRPr lang="en-US" dirty="0">
              <a:solidFill>
                <a:schemeClr val="bg1">
                  <a:lumMod val="85000"/>
                </a:schemeClr>
              </a:solidFill>
              <a:latin typeface="Söhne"/>
            </a:endParaRPr>
          </a:p>
          <a:p>
            <a:r>
              <a:rPr lang="en-US" b="0" i="0" dirty="0">
                <a:effectLst/>
                <a:latin typeface="Söhne"/>
              </a:rPr>
              <a:t>Chablis provides </a:t>
            </a:r>
            <a:r>
              <a:rPr lang="en-US" dirty="0">
                <a:latin typeface="Söhne"/>
              </a:rPr>
              <a:t>both consistency and performance</a:t>
            </a:r>
          </a:p>
          <a:p>
            <a:r>
              <a:rPr lang="en-US" b="0" i="0" dirty="0">
                <a:effectLst/>
                <a:latin typeface="Söhne"/>
              </a:rPr>
              <a:t>Chablis </a:t>
            </a:r>
            <a:r>
              <a:rPr lang="en-US" dirty="0">
                <a:latin typeface="Söhne"/>
              </a:rPr>
              <a:t>doesn’t need any specialized hardware!</a:t>
            </a:r>
            <a:endParaRPr lang="en-US" b="0" i="0" dirty="0">
              <a:effectLst/>
              <a:latin typeface="Söhne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293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>
                <a:latin typeface="Söhne"/>
              </a:rPr>
              <a:t>Ok… So how does it work?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79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Some Background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Single-region Datacenter: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location datacenter with multiple servers</a:t>
            </a:r>
            <a:endParaRPr lang="en-US" dirty="0">
              <a:latin typeface="Söhne"/>
            </a:endParaRPr>
          </a:p>
          <a:p>
            <a:r>
              <a:rPr lang="en-US" dirty="0">
                <a:latin typeface="Söhne"/>
              </a:rPr>
              <a:t>Geo-distributed Datacenter: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single-region datacenters in many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Söhne"/>
              </a:rPr>
              <a:t>Geo-distributed Datacenter: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locations </a:t>
            </a: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worldwide</a:t>
            </a:r>
          </a:p>
          <a:p>
            <a:endParaRPr lang="en-US" dirty="0">
              <a:latin typeface="Söhne"/>
            </a:endParaRPr>
          </a:p>
          <a:p>
            <a:r>
              <a:rPr lang="en-US" dirty="0">
                <a:latin typeface="Söhne"/>
              </a:rPr>
              <a:t>Single-regional Transaction: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data from a single location</a:t>
            </a:r>
            <a:endParaRPr lang="en-US" dirty="0">
              <a:latin typeface="Söhne"/>
            </a:endParaRPr>
          </a:p>
          <a:p>
            <a:r>
              <a:rPr lang="en-US" dirty="0">
                <a:latin typeface="Söhne"/>
              </a:rPr>
              <a:t>Multi-regional Transaction: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data from </a:t>
            </a: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locations</a:t>
            </a: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694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How Does Chablis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Chablis is built on a different system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Chardonnay</a:t>
            </a:r>
          </a:p>
          <a:p>
            <a:r>
              <a:rPr lang="en-US" dirty="0">
                <a:latin typeface="Söhne"/>
              </a:rPr>
              <a:t>Chardonnay allows for fast transaction processing in single-region datacenters</a:t>
            </a:r>
          </a:p>
          <a:p>
            <a:endParaRPr lang="en-US" dirty="0">
              <a:latin typeface="Söhne"/>
            </a:endParaRPr>
          </a:p>
          <a:p>
            <a:endParaRPr lang="en-US" dirty="0">
              <a:latin typeface="Söhne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6217</TotalTime>
  <Words>2258</Words>
  <Application>Microsoft Macintosh PowerPoint</Application>
  <PresentationFormat>On-screen Show (16:9)</PresentationFormat>
  <Paragraphs>696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Calibri</vt:lpstr>
      <vt:lpstr>Constantia</vt:lpstr>
      <vt:lpstr>Helvetica Neue</vt:lpstr>
      <vt:lpstr>Söhne</vt:lpstr>
      <vt:lpstr>Times New Roman</vt:lpstr>
      <vt:lpstr>Θέμα του Office</vt:lpstr>
      <vt:lpstr>Chablis: Fast and General Transactions in Geo-Distributed Systems </vt:lpstr>
      <vt:lpstr>What is Chablis</vt:lpstr>
      <vt:lpstr>What is Chablis</vt:lpstr>
      <vt:lpstr>PowerPoint Presentation</vt:lpstr>
      <vt:lpstr>Yes… But!</vt:lpstr>
      <vt:lpstr>Yes… But Chablis!</vt:lpstr>
      <vt:lpstr>PowerPoint Presentation</vt:lpstr>
      <vt:lpstr>Some Background First</vt:lpstr>
      <vt:lpstr>How Does Chablis Work?</vt:lpstr>
      <vt:lpstr>How Does Chardonnay Work?</vt:lpstr>
      <vt:lpstr>Transaction State Store</vt:lpstr>
      <vt:lpstr>Key Value Service (KV Service)</vt:lpstr>
      <vt:lpstr>Key Value Service (KV Service)</vt:lpstr>
      <vt:lpstr>Key Value Service (KV Service)</vt:lpstr>
      <vt:lpstr>Key Value Service (KV Service)</vt:lpstr>
      <vt:lpstr>Key Value Service (KV Service)</vt:lpstr>
      <vt:lpstr>Local Epoch Service</vt:lpstr>
      <vt:lpstr>Local Epoch Service</vt:lpstr>
      <vt:lpstr>Chardonnay Transaction Flow</vt:lpstr>
      <vt:lpstr>Chardonnay Transaction Flow</vt:lpstr>
      <vt:lpstr>Chardonnay Transaction Flow</vt:lpstr>
      <vt:lpstr>Chardonnay Transaction Flow</vt:lpstr>
      <vt:lpstr>Chardonnay Transaction Flow</vt:lpstr>
      <vt:lpstr>Chardonnay Transaction Flow</vt:lpstr>
      <vt:lpstr>Chardonnay Transaction Flow</vt:lpstr>
      <vt:lpstr>Chardonnay Transaction Flow</vt:lpstr>
      <vt:lpstr>Chardonnay Transaction Flow</vt:lpstr>
      <vt:lpstr>Chardonnay Transaction Flow</vt:lpstr>
      <vt:lpstr>PowerPoint Presentation</vt:lpstr>
      <vt:lpstr>No… No we can’t</vt:lpstr>
      <vt:lpstr>No… No we can’t</vt:lpstr>
      <vt:lpstr>No… No we can’t</vt:lpstr>
      <vt:lpstr>How is Chablis Different?</vt:lpstr>
      <vt:lpstr>Regional Chardonnay</vt:lpstr>
      <vt:lpstr>Regional Chardonnay</vt:lpstr>
      <vt:lpstr>Global Epoch Service</vt:lpstr>
      <vt:lpstr>Global Epoch Service</vt:lpstr>
      <vt:lpstr>Single-Regional Transaction Flow</vt:lpstr>
      <vt:lpstr>Single-Regional Transaction Flow</vt:lpstr>
      <vt:lpstr>Single-Regional Transaction Flow</vt:lpstr>
      <vt:lpstr>Single-Regional Transaction Flow</vt:lpstr>
      <vt:lpstr>Single-Regional Transaction Flow</vt:lpstr>
      <vt:lpstr>Single-Regional Transaction Flow</vt:lpstr>
      <vt:lpstr>Single-Regional Transaction Flow</vt:lpstr>
      <vt:lpstr>Single-Regional Transaction Flow</vt:lpstr>
      <vt:lpstr>Single-Regional Transaction Flow</vt:lpstr>
      <vt:lpstr>Multi-Regional Transaction Flow</vt:lpstr>
      <vt:lpstr>Evaluation</vt:lpstr>
      <vt:lpstr>Conclusion</vt:lpstr>
      <vt:lpstr>References</vt:lpstr>
      <vt:lpstr>Thank you for your time! </vt:lpstr>
    </vt:vector>
  </TitlesOfParts>
  <Manager>Advanced Topics in Databases</Manager>
  <Company>Dept. of Computer Science, University of Cyprus</Company>
  <LinksUpToDate>false</LinksUpToDate>
  <SharedDoc>false</SharedDoc>
  <HyperlinkBase>https://www2.cs.ucy.ac.cy/~dzeina/courses/epl646/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Back to Look Forward</dc:title>
  <dc:subject/>
  <dc:creator>Maria Maslioukova</dc:creator>
  <cp:keywords/>
  <dc:description/>
  <cp:lastModifiedBy>Stelios Christou</cp:lastModifiedBy>
  <cp:revision>930</cp:revision>
  <dcterms:created xsi:type="dcterms:W3CDTF">2017-11-21T13:30:34Z</dcterms:created>
  <dcterms:modified xsi:type="dcterms:W3CDTF">2024-04-18T17:30:42Z</dcterms:modified>
  <cp:category>Student Presentations</cp:category>
</cp:coreProperties>
</file>