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99" r:id="rId2"/>
    <p:sldId id="266" r:id="rId3"/>
    <p:sldId id="270" r:id="rId4"/>
    <p:sldId id="304" r:id="rId5"/>
    <p:sldId id="305" r:id="rId6"/>
    <p:sldId id="306" r:id="rId7"/>
    <p:sldId id="273" r:id="rId8"/>
    <p:sldId id="271" r:id="rId9"/>
    <p:sldId id="301" r:id="rId10"/>
    <p:sldId id="274" r:id="rId11"/>
    <p:sldId id="314" r:id="rId12"/>
    <p:sldId id="303" r:id="rId13"/>
    <p:sldId id="311" r:id="rId14"/>
    <p:sldId id="300" r:id="rId15"/>
    <p:sldId id="307" r:id="rId16"/>
    <p:sldId id="309" r:id="rId17"/>
    <p:sldId id="310" r:id="rId18"/>
    <p:sldId id="275" r:id="rId19"/>
    <p:sldId id="269" r:id="rId20"/>
  </p:sldIdLst>
  <p:sldSz cx="9144000" cy="5143500" type="screen16x9"/>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os="162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6699"/>
    <a:srgbClr val="0000FF"/>
    <a:srgbClr val="7373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530" autoAdjust="0"/>
    <p:restoredTop sz="94033" autoAdjust="0"/>
  </p:normalViewPr>
  <p:slideViewPr>
    <p:cSldViewPr>
      <p:cViewPr varScale="1">
        <p:scale>
          <a:sx n="159" d="100"/>
          <a:sy n="159" d="100"/>
        </p:scale>
        <p:origin x="344" y="176"/>
      </p:cViewPr>
      <p:guideLst>
        <p:guide orient="horz" pos="2160"/>
        <p:guide pos="2880"/>
        <p:guide orient="horz" pos="1620"/>
      </p:guideLst>
    </p:cSldViewPr>
  </p:slideViewPr>
  <p:outlineViewPr>
    <p:cViewPr>
      <p:scale>
        <a:sx n="33" d="100"/>
        <a:sy n="33" d="100"/>
      </p:scale>
      <p:origin x="48" y="7494"/>
    </p:cViewPr>
  </p:outlineViewPr>
  <p:notesTextViewPr>
    <p:cViewPr>
      <p:scale>
        <a:sx n="75" d="100"/>
        <a:sy n="75" d="100"/>
      </p:scale>
      <p:origin x="0" y="0"/>
    </p:cViewPr>
  </p:notesTextViewPr>
  <p:notesViewPr>
    <p:cSldViewPr>
      <p:cViewPr varScale="1">
        <p:scale>
          <a:sx n="49" d="100"/>
          <a:sy n="49" d="100"/>
        </p:scale>
        <p:origin x="2732" y="3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2FDCDF1-0134-4420-82F4-018263756886}" type="datetimeFigureOut">
              <a:rPr lang="en-GB" smtClean="0"/>
              <a:pPr/>
              <a:t>19/04/2024</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9E13148-9928-4BF7-BFE3-32B9C7CDA3C5}" type="slidenum">
              <a:rPr lang="en-GB" smtClean="0"/>
              <a:pPr/>
              <a:t>‹#›</a:t>
            </a:fld>
            <a:endParaRPr lang="en-GB"/>
          </a:p>
        </p:txBody>
      </p:sp>
    </p:spTree>
    <p:extLst>
      <p:ext uri="{BB962C8B-B14F-4D97-AF65-F5344CB8AC3E}">
        <p14:creationId xmlns:p14="http://schemas.microsoft.com/office/powerpoint/2010/main" val="39042085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endParaRPr lang="el-GR" dirty="0"/>
          </a:p>
        </p:txBody>
      </p:sp>
      <p:sp>
        <p:nvSpPr>
          <p:cNvPr id="4" name="Slide Number Placeholder 3"/>
          <p:cNvSpPr>
            <a:spLocks noGrp="1"/>
          </p:cNvSpPr>
          <p:nvPr>
            <p:ph type="sldNum" sz="quarter" idx="10"/>
          </p:nvPr>
        </p:nvSpPr>
        <p:spPr/>
        <p:txBody>
          <a:bodyPr/>
          <a:lstStyle/>
          <a:p>
            <a:fld id="{A933493E-183B-43F9-A6C5-D2D2AC232D3D}" type="slidenum">
              <a:rPr lang="el-GR" smtClean="0"/>
              <a:pPr/>
              <a:t>1</a:t>
            </a:fld>
            <a:endParaRPr lang="el-GR"/>
          </a:p>
        </p:txBody>
      </p:sp>
      <p:sp>
        <p:nvSpPr>
          <p:cNvPr id="5" name="Header Placeholder 4"/>
          <p:cNvSpPr>
            <a:spLocks noGrp="1"/>
          </p:cNvSpPr>
          <p:nvPr>
            <p:ph type="hdr" sz="quarter" idx="11"/>
          </p:nvPr>
        </p:nvSpPr>
        <p:spPr/>
        <p:txBody>
          <a:bodyPr/>
          <a:lstStyle/>
          <a:p>
            <a:r>
              <a:rPr lang="en-US"/>
              <a:t>University of Cyprus</a:t>
            </a:r>
            <a:endParaRPr lang="el-GR"/>
          </a:p>
        </p:txBody>
      </p:sp>
    </p:spTree>
    <p:extLst>
      <p:ext uri="{BB962C8B-B14F-4D97-AF65-F5344CB8AC3E}">
        <p14:creationId xmlns:p14="http://schemas.microsoft.com/office/powerpoint/2010/main" val="420405345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10</a:t>
            </a:fld>
            <a:endParaRPr lang="en-US"/>
          </a:p>
        </p:txBody>
      </p:sp>
    </p:spTree>
    <p:extLst>
      <p:ext uri="{BB962C8B-B14F-4D97-AF65-F5344CB8AC3E}">
        <p14:creationId xmlns:p14="http://schemas.microsoft.com/office/powerpoint/2010/main" val="20225901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11</a:t>
            </a:fld>
            <a:endParaRPr lang="en-US"/>
          </a:p>
        </p:txBody>
      </p:sp>
    </p:spTree>
    <p:extLst>
      <p:ext uri="{BB962C8B-B14F-4D97-AF65-F5344CB8AC3E}">
        <p14:creationId xmlns:p14="http://schemas.microsoft.com/office/powerpoint/2010/main" val="86853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12</a:t>
            </a:fld>
            <a:endParaRPr lang="en-US"/>
          </a:p>
        </p:txBody>
      </p:sp>
    </p:spTree>
    <p:extLst>
      <p:ext uri="{BB962C8B-B14F-4D97-AF65-F5344CB8AC3E}">
        <p14:creationId xmlns:p14="http://schemas.microsoft.com/office/powerpoint/2010/main" val="403396708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13</a:t>
            </a:fld>
            <a:endParaRPr lang="en-US"/>
          </a:p>
        </p:txBody>
      </p:sp>
    </p:spTree>
    <p:extLst>
      <p:ext uri="{BB962C8B-B14F-4D97-AF65-F5344CB8AC3E}">
        <p14:creationId xmlns:p14="http://schemas.microsoft.com/office/powerpoint/2010/main" val="21924416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14</a:t>
            </a:fld>
            <a:endParaRPr lang="en-US"/>
          </a:p>
        </p:txBody>
      </p:sp>
    </p:spTree>
    <p:extLst>
      <p:ext uri="{BB962C8B-B14F-4D97-AF65-F5344CB8AC3E}">
        <p14:creationId xmlns:p14="http://schemas.microsoft.com/office/powerpoint/2010/main" val="25049206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This is confirmation results that </a:t>
            </a:r>
            <a:r>
              <a:rPr lang="en-US" sz="1200" dirty="0" err="1">
                <a:solidFill>
                  <a:schemeClr val="tx1"/>
                </a:solidFill>
              </a:rPr>
              <a:t>RePair</a:t>
            </a:r>
            <a:r>
              <a:rPr lang="en-US" sz="1200" dirty="0">
                <a:solidFill>
                  <a:schemeClr val="tx1"/>
                </a:solidFill>
              </a:rPr>
              <a:t> is still better than fron</a:t>
            </a:r>
            <a:r>
              <a:rPr lang="en-US" sz="1200" dirty="0"/>
              <a:t>t coding with new workloads</a:t>
            </a:r>
            <a:endParaRPr lang="en-US" sz="1200" dirty="0">
              <a:solidFill>
                <a:schemeClr val="tx1"/>
              </a:solidFill>
            </a:endParaRPr>
          </a:p>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15</a:t>
            </a:fld>
            <a:endParaRPr lang="en-US"/>
          </a:p>
        </p:txBody>
      </p:sp>
    </p:spTree>
    <p:extLst>
      <p:ext uri="{BB962C8B-B14F-4D97-AF65-F5344CB8AC3E}">
        <p14:creationId xmlns:p14="http://schemas.microsoft.com/office/powerpoint/2010/main" val="404818135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rPr>
              <a:t>This is confirmation results that </a:t>
            </a:r>
            <a:r>
              <a:rPr lang="en-US" sz="1200" dirty="0" err="1">
                <a:solidFill>
                  <a:schemeClr val="tx1"/>
                </a:solidFill>
              </a:rPr>
              <a:t>RePair</a:t>
            </a:r>
            <a:r>
              <a:rPr lang="en-US" sz="1200" dirty="0">
                <a:solidFill>
                  <a:schemeClr val="tx1"/>
                </a:solidFill>
              </a:rPr>
              <a:t> is still better than fron</a:t>
            </a:r>
            <a:r>
              <a:rPr lang="en-US" sz="1200" dirty="0"/>
              <a:t>t coding with new workloads</a:t>
            </a:r>
            <a:endParaRPr lang="en-US" sz="1200" dirty="0">
              <a:solidFill>
                <a:schemeClr val="tx1"/>
              </a:solidFill>
            </a:endParaRPr>
          </a:p>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16</a:t>
            </a:fld>
            <a:endParaRPr lang="en-US"/>
          </a:p>
        </p:txBody>
      </p:sp>
    </p:spTree>
    <p:extLst>
      <p:ext uri="{BB962C8B-B14F-4D97-AF65-F5344CB8AC3E}">
        <p14:creationId xmlns:p14="http://schemas.microsoft.com/office/powerpoint/2010/main" val="2164026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17</a:t>
            </a:fld>
            <a:endParaRPr lang="en-US"/>
          </a:p>
        </p:txBody>
      </p:sp>
    </p:spTree>
    <p:extLst>
      <p:ext uri="{BB962C8B-B14F-4D97-AF65-F5344CB8AC3E}">
        <p14:creationId xmlns:p14="http://schemas.microsoft.com/office/powerpoint/2010/main" val="3346347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18</a:t>
            </a:fld>
            <a:endParaRPr lang="en-US"/>
          </a:p>
        </p:txBody>
      </p:sp>
    </p:spTree>
    <p:extLst>
      <p:ext uri="{BB962C8B-B14F-4D97-AF65-F5344CB8AC3E}">
        <p14:creationId xmlns:p14="http://schemas.microsoft.com/office/powerpoint/2010/main" val="37374510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You can start the presentation by briefly introducing yourself and your background, and explaining why you chose to speak about responsible data integration.</a:t>
            </a:r>
          </a:p>
          <a:p>
            <a:pPr algn="l">
              <a:buFont typeface="Arial" panose="020B0604020202020204" pitchFamily="34" charset="0"/>
              <a:buChar char="•"/>
            </a:pPr>
            <a:r>
              <a:rPr lang="en-US" b="0" i="0" dirty="0">
                <a:solidFill>
                  <a:srgbClr val="D1D5DB"/>
                </a:solidFill>
                <a:effectLst/>
                <a:latin typeface="Söhne"/>
              </a:rPr>
              <a:t>You can also provide some context about the importance of data in today's society and how data-driven decision-making is becoming increasingly common across many industries.</a:t>
            </a:r>
          </a:p>
        </p:txBody>
      </p:sp>
      <p:sp>
        <p:nvSpPr>
          <p:cNvPr id="4" name="Slide Number Placeholder 3"/>
          <p:cNvSpPr>
            <a:spLocks noGrp="1"/>
          </p:cNvSpPr>
          <p:nvPr>
            <p:ph type="sldNum" sz="quarter" idx="10"/>
          </p:nvPr>
        </p:nvSpPr>
        <p:spPr/>
        <p:txBody>
          <a:bodyPr/>
          <a:lstStyle/>
          <a:p>
            <a:fld id="{D5D79418-37EB-4378-AD22-89DBB000B0DA}" type="slidenum">
              <a:rPr lang="en-US" smtClean="0"/>
              <a:t>2</a:t>
            </a:fld>
            <a:endParaRPr lang="en-US"/>
          </a:p>
        </p:txBody>
      </p:sp>
    </p:spTree>
    <p:extLst>
      <p:ext uri="{BB962C8B-B14F-4D97-AF65-F5344CB8AC3E}">
        <p14:creationId xmlns:p14="http://schemas.microsoft.com/office/powerpoint/2010/main" val="29644488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To expand on this slide, you can provide some examples of how data is being used in different industries, such as healthcare, finance, and retail.</a:t>
            </a:r>
          </a:p>
          <a:p>
            <a:pPr algn="l">
              <a:buFont typeface="Arial" panose="020B0604020202020204" pitchFamily="34" charset="0"/>
              <a:buChar char="•"/>
            </a:pPr>
            <a:r>
              <a:rPr lang="en-US" b="0" i="0" dirty="0">
                <a:solidFill>
                  <a:srgbClr val="D1D5DB"/>
                </a:solidFill>
                <a:effectLst/>
                <a:latin typeface="Söhne"/>
              </a:rPr>
              <a:t>You can also discuss some recent examples of data breaches or misuse of data that highlight the importance of responsible data integration.</a:t>
            </a:r>
          </a:p>
        </p:txBody>
      </p:sp>
      <p:sp>
        <p:nvSpPr>
          <p:cNvPr id="4" name="Slide Number Placeholder 3"/>
          <p:cNvSpPr>
            <a:spLocks noGrp="1"/>
          </p:cNvSpPr>
          <p:nvPr>
            <p:ph type="sldNum" sz="quarter" idx="10"/>
          </p:nvPr>
        </p:nvSpPr>
        <p:spPr/>
        <p:txBody>
          <a:bodyPr/>
          <a:lstStyle/>
          <a:p>
            <a:fld id="{D5D79418-37EB-4378-AD22-89DBB000B0DA}" type="slidenum">
              <a:rPr lang="en-US" smtClean="0"/>
              <a:t>3</a:t>
            </a:fld>
            <a:endParaRPr lang="en-US"/>
          </a:p>
        </p:txBody>
      </p:sp>
    </p:spTree>
    <p:extLst>
      <p:ext uri="{BB962C8B-B14F-4D97-AF65-F5344CB8AC3E}">
        <p14:creationId xmlns:p14="http://schemas.microsoft.com/office/powerpoint/2010/main" val="10720225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To expand on this slide, you can provide some examples of how data is being used in different industries, such as healthcare, finance, and retail.</a:t>
            </a:r>
          </a:p>
          <a:p>
            <a:pPr algn="l">
              <a:buFont typeface="Arial" panose="020B0604020202020204" pitchFamily="34" charset="0"/>
              <a:buChar char="•"/>
            </a:pPr>
            <a:r>
              <a:rPr lang="en-US" b="0" i="0" dirty="0">
                <a:solidFill>
                  <a:srgbClr val="D1D5DB"/>
                </a:solidFill>
                <a:effectLst/>
                <a:latin typeface="Söhne"/>
              </a:rPr>
              <a:t>You can also discuss some recent examples of data breaches or misuse of data that highlight the importance of responsible data integration.</a:t>
            </a:r>
          </a:p>
        </p:txBody>
      </p:sp>
      <p:sp>
        <p:nvSpPr>
          <p:cNvPr id="4" name="Slide Number Placeholder 3"/>
          <p:cNvSpPr>
            <a:spLocks noGrp="1"/>
          </p:cNvSpPr>
          <p:nvPr>
            <p:ph type="sldNum" sz="quarter" idx="10"/>
          </p:nvPr>
        </p:nvSpPr>
        <p:spPr/>
        <p:txBody>
          <a:bodyPr/>
          <a:lstStyle/>
          <a:p>
            <a:fld id="{D5D79418-37EB-4378-AD22-89DBB000B0DA}" type="slidenum">
              <a:rPr lang="en-US" smtClean="0"/>
              <a:t>4</a:t>
            </a:fld>
            <a:endParaRPr lang="en-US"/>
          </a:p>
        </p:txBody>
      </p:sp>
    </p:spTree>
    <p:extLst>
      <p:ext uri="{BB962C8B-B14F-4D97-AF65-F5344CB8AC3E}">
        <p14:creationId xmlns:p14="http://schemas.microsoft.com/office/powerpoint/2010/main" val="39791259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To expand on this slide, you can provide some examples of how data is being used in different industries, such as healthcare, finance, and retail.</a:t>
            </a:r>
          </a:p>
          <a:p>
            <a:pPr algn="l">
              <a:buFont typeface="Arial" panose="020B0604020202020204" pitchFamily="34" charset="0"/>
              <a:buChar char="•"/>
            </a:pPr>
            <a:r>
              <a:rPr lang="en-US" b="0" i="0" dirty="0">
                <a:solidFill>
                  <a:srgbClr val="D1D5DB"/>
                </a:solidFill>
                <a:effectLst/>
                <a:latin typeface="Söhne"/>
              </a:rPr>
              <a:t>You can also discuss some recent examples of data breaches or misuse of data that highlight the importance of responsible data integration.</a:t>
            </a:r>
          </a:p>
        </p:txBody>
      </p:sp>
      <p:sp>
        <p:nvSpPr>
          <p:cNvPr id="4" name="Slide Number Placeholder 3"/>
          <p:cNvSpPr>
            <a:spLocks noGrp="1"/>
          </p:cNvSpPr>
          <p:nvPr>
            <p:ph type="sldNum" sz="quarter" idx="10"/>
          </p:nvPr>
        </p:nvSpPr>
        <p:spPr/>
        <p:txBody>
          <a:bodyPr/>
          <a:lstStyle/>
          <a:p>
            <a:fld id="{D5D79418-37EB-4378-AD22-89DBB000B0DA}" type="slidenum">
              <a:rPr lang="en-US" smtClean="0"/>
              <a:t>5</a:t>
            </a:fld>
            <a:endParaRPr lang="en-US"/>
          </a:p>
        </p:txBody>
      </p:sp>
    </p:spTree>
    <p:extLst>
      <p:ext uri="{BB962C8B-B14F-4D97-AF65-F5344CB8AC3E}">
        <p14:creationId xmlns:p14="http://schemas.microsoft.com/office/powerpoint/2010/main" val="28036688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r>
              <a:rPr lang="en-US" b="0" i="0" dirty="0">
                <a:solidFill>
                  <a:srgbClr val="D1D5DB"/>
                </a:solidFill>
                <a:effectLst/>
                <a:latin typeface="Söhne"/>
              </a:rPr>
              <a:t>To expand on this slide, you can provide some examples of how data is being used in different industries, such as healthcare, finance, and retail.</a:t>
            </a:r>
          </a:p>
          <a:p>
            <a:pPr algn="l">
              <a:buFont typeface="Arial" panose="020B0604020202020204" pitchFamily="34" charset="0"/>
              <a:buChar char="•"/>
            </a:pPr>
            <a:r>
              <a:rPr lang="en-US" b="0" i="0" dirty="0">
                <a:solidFill>
                  <a:srgbClr val="D1D5DB"/>
                </a:solidFill>
                <a:effectLst/>
                <a:latin typeface="Söhne"/>
              </a:rPr>
              <a:t>You can also discuss some recent examples of data breaches or misuse of data that highlight the importance of responsible data integration.</a:t>
            </a:r>
          </a:p>
        </p:txBody>
      </p:sp>
      <p:sp>
        <p:nvSpPr>
          <p:cNvPr id="4" name="Slide Number Placeholder 3"/>
          <p:cNvSpPr>
            <a:spLocks noGrp="1"/>
          </p:cNvSpPr>
          <p:nvPr>
            <p:ph type="sldNum" sz="quarter" idx="10"/>
          </p:nvPr>
        </p:nvSpPr>
        <p:spPr/>
        <p:txBody>
          <a:bodyPr/>
          <a:lstStyle/>
          <a:p>
            <a:fld id="{D5D79418-37EB-4378-AD22-89DBB000B0DA}" type="slidenum">
              <a:rPr lang="en-US" smtClean="0"/>
              <a:t>6</a:t>
            </a:fld>
            <a:endParaRPr lang="en-US"/>
          </a:p>
        </p:txBody>
      </p:sp>
    </p:spTree>
    <p:extLst>
      <p:ext uri="{BB962C8B-B14F-4D97-AF65-F5344CB8AC3E}">
        <p14:creationId xmlns:p14="http://schemas.microsoft.com/office/powerpoint/2010/main" val="125028582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7</a:t>
            </a:fld>
            <a:endParaRPr lang="en-US"/>
          </a:p>
        </p:txBody>
      </p:sp>
    </p:spTree>
    <p:extLst>
      <p:ext uri="{BB962C8B-B14F-4D97-AF65-F5344CB8AC3E}">
        <p14:creationId xmlns:p14="http://schemas.microsoft.com/office/powerpoint/2010/main" val="107965136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8</a:t>
            </a:fld>
            <a:endParaRPr lang="en-US"/>
          </a:p>
        </p:txBody>
      </p:sp>
    </p:spTree>
    <p:extLst>
      <p:ext uri="{BB962C8B-B14F-4D97-AF65-F5344CB8AC3E}">
        <p14:creationId xmlns:p14="http://schemas.microsoft.com/office/powerpoint/2010/main" val="234556656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buFont typeface="Arial" panose="020B0604020202020204" pitchFamily="34" charset="0"/>
              <a:buChar char="•"/>
            </a:pPr>
            <a:endParaRPr lang="en-US" b="0" i="0" dirty="0">
              <a:solidFill>
                <a:srgbClr val="D1D5DB"/>
              </a:solidFill>
              <a:effectLst/>
              <a:latin typeface="Söhne"/>
            </a:endParaRPr>
          </a:p>
        </p:txBody>
      </p:sp>
      <p:sp>
        <p:nvSpPr>
          <p:cNvPr id="4" name="Slide Number Placeholder 3"/>
          <p:cNvSpPr>
            <a:spLocks noGrp="1"/>
          </p:cNvSpPr>
          <p:nvPr>
            <p:ph type="sldNum" sz="quarter" idx="10"/>
          </p:nvPr>
        </p:nvSpPr>
        <p:spPr/>
        <p:txBody>
          <a:bodyPr/>
          <a:lstStyle/>
          <a:p>
            <a:fld id="{D5D79418-37EB-4378-AD22-89DBB000B0DA}" type="slidenum">
              <a:rPr lang="en-US" smtClean="0"/>
              <a:t>9</a:t>
            </a:fld>
            <a:endParaRPr lang="en-US"/>
          </a:p>
        </p:txBody>
      </p:sp>
    </p:spTree>
    <p:extLst>
      <p:ext uri="{BB962C8B-B14F-4D97-AF65-F5344CB8AC3E}">
        <p14:creationId xmlns:p14="http://schemas.microsoft.com/office/powerpoint/2010/main" val="1817605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1 - Τίτλος"/>
          <p:cNvSpPr>
            <a:spLocks noGrp="1"/>
          </p:cNvSpPr>
          <p:nvPr>
            <p:ph type="ctrTitle"/>
          </p:nvPr>
        </p:nvSpPr>
        <p:spPr>
          <a:xfrm>
            <a:off x="685800" y="1597819"/>
            <a:ext cx="7772400" cy="1102519"/>
          </a:xfrm>
        </p:spPr>
        <p:txBody>
          <a:bodyPr/>
          <a:lstStyle/>
          <a:p>
            <a:r>
              <a:rPr lang="el-GR"/>
              <a:t>Κάντε κλικ για επεξεργασία του τίτλου</a:t>
            </a:r>
          </a:p>
        </p:txBody>
      </p:sp>
      <p:sp>
        <p:nvSpPr>
          <p:cNvPr id="3" name="2 - Υπότιτλος"/>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a:t>Κάντε κλικ για να επεξεργαστείτε τον υπότιτλο του υποδείγματος</a:t>
            </a:r>
          </a:p>
        </p:txBody>
      </p:sp>
      <p:sp>
        <p:nvSpPr>
          <p:cNvPr id="4" name="3 - Θέση ημερομηνίας"/>
          <p:cNvSpPr>
            <a:spLocks noGrp="1"/>
          </p:cNvSpPr>
          <p:nvPr>
            <p:ph type="dt" sz="half" idx="10"/>
          </p:nvPr>
        </p:nvSpPr>
        <p:spPr/>
        <p:txBody>
          <a:bodyPr/>
          <a:lstStyle/>
          <a:p>
            <a:fld id="{C846727C-EF67-DD4F-8076-30A2453813C8}" type="datetime1">
              <a:rPr lang="en-US" smtClean="0"/>
              <a:t>4/22/24</a:t>
            </a:fld>
            <a:endParaRPr lang="el-GR"/>
          </a:p>
        </p:txBody>
      </p:sp>
      <p:sp>
        <p:nvSpPr>
          <p:cNvPr id="5" name="4 - Θέση υποσέλιδου"/>
          <p:cNvSpPr>
            <a:spLocks noGrp="1"/>
          </p:cNvSpPr>
          <p:nvPr>
            <p:ph type="ftr" sz="quarter" idx="11"/>
          </p:nvPr>
        </p:nvSpPr>
        <p:spPr/>
        <p:txBody>
          <a:bodyPr/>
          <a:lstStyle/>
          <a:p>
            <a:r>
              <a:rPr lang="en-GB"/>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94089C4C-1A1C-7E43-8F2D-30BB914BB042}" type="datetime1">
              <a:rPr lang="en-US" smtClean="0"/>
              <a:t>4/22/24</a:t>
            </a:fld>
            <a:endParaRPr lang="el-GR"/>
          </a:p>
        </p:txBody>
      </p:sp>
      <p:sp>
        <p:nvSpPr>
          <p:cNvPr id="5" name="4 - Θέση υποσέλιδου"/>
          <p:cNvSpPr>
            <a:spLocks noGrp="1"/>
          </p:cNvSpPr>
          <p:nvPr>
            <p:ph type="ftr" sz="quarter" idx="11"/>
          </p:nvPr>
        </p:nvSpPr>
        <p:spPr/>
        <p:txBody>
          <a:bodyPr/>
          <a:lstStyle/>
          <a:p>
            <a:r>
              <a:rPr lang="en-GB"/>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05979"/>
            <a:ext cx="2057400" cy="4388644"/>
          </a:xfrm>
        </p:spPr>
        <p:txBody>
          <a:bodyPr vert="eaVert"/>
          <a:lstStyle/>
          <a:p>
            <a:r>
              <a:rPr lang="el-GR"/>
              <a:t>Κάντε κλικ για επεξεργασία του τίτλου</a:t>
            </a:r>
          </a:p>
        </p:txBody>
      </p:sp>
      <p:sp>
        <p:nvSpPr>
          <p:cNvPr id="3" name="2 - Θέση κατακόρυφου κειμένου"/>
          <p:cNvSpPr>
            <a:spLocks noGrp="1"/>
          </p:cNvSpPr>
          <p:nvPr>
            <p:ph type="body" orient="vert" idx="1"/>
          </p:nvPr>
        </p:nvSpPr>
        <p:spPr>
          <a:xfrm>
            <a:off x="457200" y="205979"/>
            <a:ext cx="6019800" cy="4388644"/>
          </a:xfrm>
        </p:spPr>
        <p:txBody>
          <a:bodyPr vert="eaVert"/>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AE3F0D95-4DC1-8440-B1E6-BC8A30502D24}" type="datetime1">
              <a:rPr lang="en-US" smtClean="0"/>
              <a:t>4/22/24</a:t>
            </a:fld>
            <a:endParaRPr lang="el-GR"/>
          </a:p>
        </p:txBody>
      </p:sp>
      <p:sp>
        <p:nvSpPr>
          <p:cNvPr id="5" name="4 - Θέση υποσέλιδου"/>
          <p:cNvSpPr>
            <a:spLocks noGrp="1"/>
          </p:cNvSpPr>
          <p:nvPr>
            <p:ph type="ftr" sz="quarter" idx="11"/>
          </p:nvPr>
        </p:nvSpPr>
        <p:spPr/>
        <p:txBody>
          <a:bodyPr/>
          <a:lstStyle/>
          <a:p>
            <a:r>
              <a:rPr lang="en-GB"/>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idx="1"/>
          </p:nvPr>
        </p:nvSpPr>
        <p:spPr/>
        <p:txBody>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10"/>
          </p:nvPr>
        </p:nvSpPr>
        <p:spPr/>
        <p:txBody>
          <a:bodyPr/>
          <a:lstStyle/>
          <a:p>
            <a:fld id="{52EF7BBD-7033-7D42-ABF9-CE945D46F261}" type="datetime1">
              <a:rPr lang="en-US" smtClean="0"/>
              <a:t>4/22/24</a:t>
            </a:fld>
            <a:endParaRPr lang="el-GR"/>
          </a:p>
        </p:txBody>
      </p:sp>
      <p:sp>
        <p:nvSpPr>
          <p:cNvPr id="5" name="4 - Θέση υποσέλιδου"/>
          <p:cNvSpPr>
            <a:spLocks noGrp="1"/>
          </p:cNvSpPr>
          <p:nvPr>
            <p:ph type="ftr" sz="quarter" idx="11"/>
          </p:nvPr>
        </p:nvSpPr>
        <p:spPr/>
        <p:txBody>
          <a:bodyPr/>
          <a:lstStyle/>
          <a:p>
            <a:r>
              <a:rPr lang="en-GB"/>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pic>
        <p:nvPicPr>
          <p:cNvPr id="7" name="Picture 6" descr="http://www.ucy.ac.cy/branding/documents/logo/DepartmentsAndUnitsLogo/FacultyOfPureAndAppliedSciences/ComputerScience/Department_of_Computer_Science_en.jpg">
            <a:extLst>
              <a:ext uri="{FF2B5EF4-FFF2-40B4-BE49-F238E27FC236}">
                <a16:creationId xmlns:a16="http://schemas.microsoft.com/office/drawing/2014/main" id="{8FAEDB12-2D44-4D93-9058-2C0176384169}"/>
              </a:ext>
            </a:extLst>
          </p:cNvPr>
          <p:cNvPicPr>
            <a:picLocks noChangeAspect="1" noChangeArrowheads="1"/>
          </p:cNvPicPr>
          <p:nvPr userDrawn="1"/>
        </p:nvPicPr>
        <p:blipFill>
          <a:blip r:embed="rId2" cstate="print"/>
          <a:srcRect/>
          <a:stretch>
            <a:fillRect/>
          </a:stretch>
        </p:blipFill>
        <p:spPr bwMode="auto">
          <a:xfrm>
            <a:off x="1" y="1"/>
            <a:ext cx="2071670" cy="797530"/>
          </a:xfrm>
          <a:prstGeom prst="rect">
            <a:avLst/>
          </a:prstGeom>
          <a:noFill/>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3305176"/>
            <a:ext cx="7772400" cy="1021556"/>
          </a:xfrm>
        </p:spPr>
        <p:txBody>
          <a:bodyPr anchor="t"/>
          <a:lstStyle>
            <a:lvl1pPr algn="l">
              <a:defRPr sz="4000" b="1" cap="all"/>
            </a:lvl1pPr>
          </a:lstStyle>
          <a:p>
            <a:r>
              <a:rPr lang="el-GR"/>
              <a:t>Κάντε κλικ για επεξεργασία του τίτλου</a:t>
            </a:r>
          </a:p>
        </p:txBody>
      </p:sp>
      <p:sp>
        <p:nvSpPr>
          <p:cNvPr id="3" name="2 - Θέση κειμένου"/>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a:t>Κάντε κλικ για να επεξεργαστείτε τα στυλ κειμένου του υποδείγματος</a:t>
            </a:r>
          </a:p>
        </p:txBody>
      </p:sp>
      <p:sp>
        <p:nvSpPr>
          <p:cNvPr id="4" name="3 - Θέση ημερομηνίας"/>
          <p:cNvSpPr>
            <a:spLocks noGrp="1"/>
          </p:cNvSpPr>
          <p:nvPr>
            <p:ph type="dt" sz="half" idx="10"/>
          </p:nvPr>
        </p:nvSpPr>
        <p:spPr/>
        <p:txBody>
          <a:bodyPr/>
          <a:lstStyle/>
          <a:p>
            <a:fld id="{E351A940-20DF-E245-9E33-F0174E258971}" type="datetime1">
              <a:rPr lang="en-US" smtClean="0"/>
              <a:t>4/22/24</a:t>
            </a:fld>
            <a:endParaRPr lang="el-GR"/>
          </a:p>
        </p:txBody>
      </p:sp>
      <p:sp>
        <p:nvSpPr>
          <p:cNvPr id="5" name="4 - Θέση υποσέλιδου"/>
          <p:cNvSpPr>
            <a:spLocks noGrp="1"/>
          </p:cNvSpPr>
          <p:nvPr>
            <p:ph type="ftr" sz="quarter" idx="11"/>
          </p:nvPr>
        </p:nvSpPr>
        <p:spPr/>
        <p:txBody>
          <a:bodyPr/>
          <a:lstStyle/>
          <a:p>
            <a:r>
              <a:rPr lang="en-GB"/>
              <a:t>https://www2.cs.ucy.ac.cy/courses/EPL646</a:t>
            </a:r>
            <a:endParaRPr lang="el-GR"/>
          </a:p>
        </p:txBody>
      </p:sp>
      <p:sp>
        <p:nvSpPr>
          <p:cNvPr id="6" name="5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περιεχομένου"/>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ημερομηνίας"/>
          <p:cNvSpPr>
            <a:spLocks noGrp="1"/>
          </p:cNvSpPr>
          <p:nvPr>
            <p:ph type="dt" sz="half" idx="10"/>
          </p:nvPr>
        </p:nvSpPr>
        <p:spPr/>
        <p:txBody>
          <a:bodyPr/>
          <a:lstStyle/>
          <a:p>
            <a:fld id="{5F5F4D0C-CC3B-9E4C-90D3-6C5849F8D202}" type="datetime1">
              <a:rPr lang="en-US" smtClean="0"/>
              <a:t>4/22/24</a:t>
            </a:fld>
            <a:endParaRPr lang="el-GR"/>
          </a:p>
        </p:txBody>
      </p:sp>
      <p:sp>
        <p:nvSpPr>
          <p:cNvPr id="6" name="5 - Θέση υποσέλιδου"/>
          <p:cNvSpPr>
            <a:spLocks noGrp="1"/>
          </p:cNvSpPr>
          <p:nvPr>
            <p:ph type="ftr" sz="quarter" idx="11"/>
          </p:nvPr>
        </p:nvSpPr>
        <p:spPr/>
        <p:txBody>
          <a:bodyPr/>
          <a:lstStyle/>
          <a:p>
            <a:r>
              <a:rPr lang="en-GB"/>
              <a:t>https://www2.cs.ucy.ac.cy/courses/EPL646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lvl1pPr>
              <a:defRPr/>
            </a:lvl1p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4" name="3 - Θέση περιεχομένου"/>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Κάντε κλικ για να επεξεργαστείτε τα στυλ κειμένου του υποδείγματος</a:t>
            </a:r>
          </a:p>
        </p:txBody>
      </p:sp>
      <p:sp>
        <p:nvSpPr>
          <p:cNvPr id="6" name="5 - Θέση περιεχομένου"/>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7" name="6 - Θέση ημερομηνίας"/>
          <p:cNvSpPr>
            <a:spLocks noGrp="1"/>
          </p:cNvSpPr>
          <p:nvPr>
            <p:ph type="dt" sz="half" idx="10"/>
          </p:nvPr>
        </p:nvSpPr>
        <p:spPr/>
        <p:txBody>
          <a:bodyPr/>
          <a:lstStyle/>
          <a:p>
            <a:fld id="{3E4AF055-CABF-AB43-A709-D1D71E95D4EE}" type="datetime1">
              <a:rPr lang="en-US" smtClean="0"/>
              <a:t>4/22/24</a:t>
            </a:fld>
            <a:endParaRPr lang="el-GR"/>
          </a:p>
        </p:txBody>
      </p:sp>
      <p:sp>
        <p:nvSpPr>
          <p:cNvPr id="8" name="7 - Θέση υποσέλιδου"/>
          <p:cNvSpPr>
            <a:spLocks noGrp="1"/>
          </p:cNvSpPr>
          <p:nvPr>
            <p:ph type="ftr" sz="quarter" idx="11"/>
          </p:nvPr>
        </p:nvSpPr>
        <p:spPr/>
        <p:txBody>
          <a:bodyPr/>
          <a:lstStyle/>
          <a:p>
            <a:r>
              <a:rPr lang="en-GB"/>
              <a:t>https://www2.cs.ucy.ac.cy/courses/EPL646</a:t>
            </a:r>
            <a:endParaRPr lang="el-GR"/>
          </a:p>
        </p:txBody>
      </p:sp>
      <p:sp>
        <p:nvSpPr>
          <p:cNvPr id="9" name="8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a:t>Κάντε κλικ για επεξεργασία του τίτλου</a:t>
            </a:r>
          </a:p>
        </p:txBody>
      </p:sp>
      <p:sp>
        <p:nvSpPr>
          <p:cNvPr id="3" name="2 - Θέση ημερομηνίας"/>
          <p:cNvSpPr>
            <a:spLocks noGrp="1"/>
          </p:cNvSpPr>
          <p:nvPr>
            <p:ph type="dt" sz="half" idx="10"/>
          </p:nvPr>
        </p:nvSpPr>
        <p:spPr/>
        <p:txBody>
          <a:bodyPr/>
          <a:lstStyle/>
          <a:p>
            <a:fld id="{DEE2F4EA-C359-7444-841E-1C39E6E06741}" type="datetime1">
              <a:rPr lang="en-US" smtClean="0"/>
              <a:t>4/22/24</a:t>
            </a:fld>
            <a:endParaRPr lang="el-GR"/>
          </a:p>
        </p:txBody>
      </p:sp>
      <p:sp>
        <p:nvSpPr>
          <p:cNvPr id="4" name="3 - Θέση υποσέλιδου"/>
          <p:cNvSpPr>
            <a:spLocks noGrp="1"/>
          </p:cNvSpPr>
          <p:nvPr>
            <p:ph type="ftr" sz="quarter" idx="11"/>
          </p:nvPr>
        </p:nvSpPr>
        <p:spPr/>
        <p:txBody>
          <a:bodyPr/>
          <a:lstStyle/>
          <a:p>
            <a:r>
              <a:rPr lang="en-GB"/>
              <a:t>https://www2.cs.ucy.ac.cy/courses/EPL646</a:t>
            </a:r>
            <a:endParaRPr lang="el-GR"/>
          </a:p>
        </p:txBody>
      </p:sp>
      <p:sp>
        <p:nvSpPr>
          <p:cNvPr id="5" name="4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1 - Θέση ημερομηνίας"/>
          <p:cNvSpPr>
            <a:spLocks noGrp="1"/>
          </p:cNvSpPr>
          <p:nvPr>
            <p:ph type="dt" sz="half" idx="10"/>
          </p:nvPr>
        </p:nvSpPr>
        <p:spPr/>
        <p:txBody>
          <a:bodyPr/>
          <a:lstStyle/>
          <a:p>
            <a:fld id="{6EFD0066-E398-4841-91E1-A546FAC62E72}" type="datetime1">
              <a:rPr lang="en-US" smtClean="0"/>
              <a:t>4/22/24</a:t>
            </a:fld>
            <a:endParaRPr lang="el-GR"/>
          </a:p>
        </p:txBody>
      </p:sp>
      <p:sp>
        <p:nvSpPr>
          <p:cNvPr id="3" name="2 - Θέση υποσέλιδου"/>
          <p:cNvSpPr>
            <a:spLocks noGrp="1"/>
          </p:cNvSpPr>
          <p:nvPr>
            <p:ph type="ftr" sz="quarter" idx="11"/>
          </p:nvPr>
        </p:nvSpPr>
        <p:spPr/>
        <p:txBody>
          <a:bodyPr/>
          <a:lstStyle/>
          <a:p>
            <a:r>
              <a:rPr lang="en-GB"/>
              <a:t>https://www2.cs.ucy.ac.cy/courses/EPL646</a:t>
            </a:r>
            <a:endParaRPr lang="el-GR"/>
          </a:p>
        </p:txBody>
      </p:sp>
      <p:sp>
        <p:nvSpPr>
          <p:cNvPr id="4" name="3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1" y="204787"/>
            <a:ext cx="3008313" cy="871538"/>
          </a:xfrm>
        </p:spPr>
        <p:txBody>
          <a:bodyPr anchor="b"/>
          <a:lstStyle>
            <a:lvl1pPr algn="l">
              <a:defRPr sz="2000" b="1"/>
            </a:lvl1pPr>
          </a:lstStyle>
          <a:p>
            <a:r>
              <a:rPr lang="el-GR"/>
              <a:t>Κάντε κλικ για επεξεργασία του τίτλου</a:t>
            </a:r>
          </a:p>
        </p:txBody>
      </p:sp>
      <p:sp>
        <p:nvSpPr>
          <p:cNvPr id="3" name="2 - Θέση περιεχομένου"/>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6F5E689A-0089-0142-8615-3503A06A6EE8}" type="datetime1">
              <a:rPr lang="en-US" smtClean="0"/>
              <a:t>4/22/24</a:t>
            </a:fld>
            <a:endParaRPr lang="el-GR"/>
          </a:p>
        </p:txBody>
      </p:sp>
      <p:sp>
        <p:nvSpPr>
          <p:cNvPr id="6" name="5 - Θέση υποσέλιδου"/>
          <p:cNvSpPr>
            <a:spLocks noGrp="1"/>
          </p:cNvSpPr>
          <p:nvPr>
            <p:ph type="ftr" sz="quarter" idx="11"/>
          </p:nvPr>
        </p:nvSpPr>
        <p:spPr/>
        <p:txBody>
          <a:bodyPr/>
          <a:lstStyle/>
          <a:p>
            <a:r>
              <a:rPr lang="en-GB"/>
              <a:t>https://www2.cs.ucy.ac.cy/courses/EPL646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3600450"/>
            <a:ext cx="5486400" cy="425054"/>
          </a:xfrm>
        </p:spPr>
        <p:txBody>
          <a:bodyPr anchor="b"/>
          <a:lstStyle>
            <a:lvl1pPr algn="l">
              <a:defRPr sz="2000" b="1"/>
            </a:lvl1pPr>
          </a:lstStyle>
          <a:p>
            <a:r>
              <a:rPr lang="el-GR"/>
              <a:t>Κάντε κλικ για επεξεργασία του τίτλου</a:t>
            </a:r>
          </a:p>
        </p:txBody>
      </p:sp>
      <p:sp>
        <p:nvSpPr>
          <p:cNvPr id="3" name="2 - Θέση εικόνας"/>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3 - Θέση κειμένου"/>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Κάντε κλικ για να επεξεργαστείτε τα στυλ κειμένου του υποδείγματος</a:t>
            </a:r>
          </a:p>
        </p:txBody>
      </p:sp>
      <p:sp>
        <p:nvSpPr>
          <p:cNvPr id="5" name="4 - Θέση ημερομηνίας"/>
          <p:cNvSpPr>
            <a:spLocks noGrp="1"/>
          </p:cNvSpPr>
          <p:nvPr>
            <p:ph type="dt" sz="half" idx="10"/>
          </p:nvPr>
        </p:nvSpPr>
        <p:spPr/>
        <p:txBody>
          <a:bodyPr/>
          <a:lstStyle/>
          <a:p>
            <a:fld id="{86CE3DDA-5EF2-1F40-BAEC-75953E4C935C}" type="datetime1">
              <a:rPr lang="en-US" smtClean="0"/>
              <a:t>4/22/24</a:t>
            </a:fld>
            <a:endParaRPr lang="el-GR"/>
          </a:p>
        </p:txBody>
      </p:sp>
      <p:sp>
        <p:nvSpPr>
          <p:cNvPr id="6" name="5 - Θέση υποσέλιδου"/>
          <p:cNvSpPr>
            <a:spLocks noGrp="1"/>
          </p:cNvSpPr>
          <p:nvPr>
            <p:ph type="ftr" sz="quarter" idx="11"/>
          </p:nvPr>
        </p:nvSpPr>
        <p:spPr/>
        <p:txBody>
          <a:bodyPr/>
          <a:lstStyle/>
          <a:p>
            <a:r>
              <a:rPr lang="en-GB"/>
              <a:t>https://www2.cs.ucy.ac.cy/courses/EPL646</a:t>
            </a:r>
            <a:endParaRPr lang="el-GR"/>
          </a:p>
        </p:txBody>
      </p:sp>
      <p:sp>
        <p:nvSpPr>
          <p:cNvPr id="7" name="6 - Θέση αριθμού διαφάνειας"/>
          <p:cNvSpPr>
            <a:spLocks noGrp="1"/>
          </p:cNvSpPr>
          <p:nvPr>
            <p:ph type="sldNum" sz="quarter" idx="12"/>
          </p:nvPr>
        </p:nvSpPr>
        <p:spPr/>
        <p:txBody>
          <a:bodyPr/>
          <a:lstStyle/>
          <a:p>
            <a:fld id="{D3F1D1C4-C2D9-4231-9FB2-B2D9D97AA41D}"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τίτλου"/>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l-GR"/>
              <a:t>Κάντε κλικ για επεξεργασία του τίτλου</a:t>
            </a:r>
          </a:p>
        </p:txBody>
      </p:sp>
      <p:sp>
        <p:nvSpPr>
          <p:cNvPr id="3" name="2 - Θέση κειμένου"/>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l-GR"/>
              <a:t>Κάντε κλικ για να επεξεργαστείτε τα στυλ κειμένου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ημερομηνίας"/>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5F91D1D7-23B9-3043-AFB6-5FE107EF38C5}" type="datetime1">
              <a:rPr lang="en-US" smtClean="0"/>
              <a:t>4/22/24</a:t>
            </a:fld>
            <a:endParaRPr lang="el-GR"/>
          </a:p>
        </p:txBody>
      </p:sp>
      <p:sp>
        <p:nvSpPr>
          <p:cNvPr id="5" name="4 - Θέση υποσέλιδου"/>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GB"/>
              <a:t>https://www2.cs.ucy.ac.cy/courses/EPL646</a:t>
            </a:r>
            <a:endParaRPr lang="el-GR"/>
          </a:p>
        </p:txBody>
      </p:sp>
      <p:sp>
        <p:nvSpPr>
          <p:cNvPr id="6" name="5 - Θέση αριθμού διαφάνειας"/>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3F1D1C4-C2D9-4231-9FB2-B2D9D97AA41D}"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image" Target="../media/image3.sv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4.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4.xml"/><Relationship Id="rId5" Type="http://schemas.openxmlformats.org/officeDocument/2006/relationships/image" Target="../media/image9.png"/><Relationship Id="rId4" Type="http://schemas.openxmlformats.org/officeDocument/2006/relationships/image" Target="../media/image3.sv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4.xml"/><Relationship Id="rId5" Type="http://schemas.openxmlformats.org/officeDocument/2006/relationships/image" Target="../media/image10.png"/><Relationship Id="rId4" Type="http://schemas.openxmlformats.org/officeDocument/2006/relationships/image" Target="../media/image3.svg"/></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4.xml"/><Relationship Id="rId4" Type="http://schemas.openxmlformats.org/officeDocument/2006/relationships/image" Target="../media/image3.sv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4.xml"/><Relationship Id="rId5" Type="http://schemas.openxmlformats.org/officeDocument/2006/relationships/image" Target="../media/image3.svg"/><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image" Target="../media/image3.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8" name="Picture 8" descr="http://www.ucy.ac.cy/branding/documents/logo/DepartmentsAndUnitsLogo/FacultyOfPureAndAppliedSciences/ComputerScience/Department_of_Computer_Science_en.jpg"/>
          <p:cNvPicPr>
            <a:picLocks noChangeAspect="1" noChangeArrowheads="1"/>
          </p:cNvPicPr>
          <p:nvPr/>
        </p:nvPicPr>
        <p:blipFill>
          <a:blip r:embed="rId3" cstate="print"/>
          <a:srcRect/>
          <a:stretch>
            <a:fillRect/>
          </a:stretch>
        </p:blipFill>
        <p:spPr bwMode="auto">
          <a:xfrm>
            <a:off x="1" y="1"/>
            <a:ext cx="2071670" cy="797530"/>
          </a:xfrm>
          <a:prstGeom prst="rect">
            <a:avLst/>
          </a:prstGeom>
          <a:noFill/>
        </p:spPr>
      </p:pic>
      <p:sp>
        <p:nvSpPr>
          <p:cNvPr id="3" name="Subtitle 2"/>
          <p:cNvSpPr>
            <a:spLocks noGrp="1"/>
          </p:cNvSpPr>
          <p:nvPr>
            <p:ph type="subTitle" idx="1"/>
          </p:nvPr>
        </p:nvSpPr>
        <p:spPr>
          <a:xfrm>
            <a:off x="1446596" y="4011910"/>
            <a:ext cx="6250809" cy="467878"/>
          </a:xfrm>
        </p:spPr>
        <p:txBody>
          <a:bodyPr>
            <a:noAutofit/>
          </a:bodyPr>
          <a:lstStyle/>
          <a:p>
            <a:r>
              <a:rPr lang="en-US" sz="1600" b="1" dirty="0">
                <a:solidFill>
                  <a:schemeClr val="tx2">
                    <a:lumMod val="50000"/>
                  </a:schemeClr>
                </a:solidFill>
                <a:latin typeface="Constantia" pitchFamily="18" charset="0"/>
              </a:rPr>
              <a:t>By </a:t>
            </a:r>
            <a:r>
              <a:rPr lang="en-US" sz="1600" b="1" dirty="0" err="1">
                <a:solidFill>
                  <a:schemeClr val="tx2">
                    <a:lumMod val="50000"/>
                  </a:schemeClr>
                </a:solidFill>
                <a:latin typeface="Constantia" pitchFamily="18" charset="0"/>
              </a:rPr>
              <a:t>Ioannis</a:t>
            </a:r>
            <a:r>
              <a:rPr lang="en-US" sz="1600" b="1" dirty="0">
                <a:solidFill>
                  <a:schemeClr val="tx2">
                    <a:lumMod val="50000"/>
                  </a:schemeClr>
                </a:solidFill>
                <a:latin typeface="Constantia" pitchFamily="18" charset="0"/>
              </a:rPr>
              <a:t> Constantinou: iconst01@ucy.ac.cy</a:t>
            </a:r>
            <a:endParaRPr lang="el-GR" sz="1600" dirty="0">
              <a:solidFill>
                <a:schemeClr val="tx2">
                  <a:lumMod val="50000"/>
                </a:schemeClr>
              </a:solidFill>
              <a:latin typeface="Constantia" pitchFamily="18" charset="0"/>
            </a:endParaRPr>
          </a:p>
        </p:txBody>
      </p:sp>
      <p:sp>
        <p:nvSpPr>
          <p:cNvPr id="9" name="Footer Placeholder 8">
            <a:extLst>
              <a:ext uri="{FF2B5EF4-FFF2-40B4-BE49-F238E27FC236}">
                <a16:creationId xmlns:a16="http://schemas.microsoft.com/office/drawing/2014/main" id="{E0F24252-FF26-4082-BCBC-D3FA1E11A63A}"/>
              </a:ext>
            </a:extLst>
          </p:cNvPr>
          <p:cNvSpPr>
            <a:spLocks noGrp="1"/>
          </p:cNvSpPr>
          <p:nvPr>
            <p:ph type="ftr" sz="quarter" idx="11"/>
          </p:nvPr>
        </p:nvSpPr>
        <p:spPr>
          <a:xfrm>
            <a:off x="3124200" y="4768469"/>
            <a:ext cx="3090874" cy="272638"/>
          </a:xfrm>
        </p:spPr>
        <p:txBody>
          <a:bodyPr/>
          <a:lstStyle/>
          <a:p>
            <a:r>
              <a:rPr lang="en-GB" dirty="0">
                <a:latin typeface="Constantia" pitchFamily="18" charset="0"/>
              </a:rPr>
              <a:t>https://www2.cs.ucy.ac.cy/courses/EPL646</a:t>
            </a:r>
            <a:endParaRPr lang="el-GR" dirty="0">
              <a:latin typeface="Constantia" pitchFamily="18" charset="0"/>
            </a:endParaRPr>
          </a:p>
        </p:txBody>
      </p:sp>
      <p:sp>
        <p:nvSpPr>
          <p:cNvPr id="8" name="Slide Number Placeholder 7"/>
          <p:cNvSpPr>
            <a:spLocks noGrp="1"/>
          </p:cNvSpPr>
          <p:nvPr>
            <p:ph type="sldNum" sz="quarter" idx="12"/>
          </p:nvPr>
        </p:nvSpPr>
        <p:spPr/>
        <p:txBody>
          <a:bodyPr/>
          <a:lstStyle/>
          <a:p>
            <a:fld id="{D3F1D1C4-C2D9-4231-9FB2-B2D9D97AA41D}" type="slidenum">
              <a:rPr lang="el-GR" smtClean="0">
                <a:latin typeface="Constantia" pitchFamily="18" charset="0"/>
              </a:rPr>
              <a:pPr/>
              <a:t>1</a:t>
            </a:fld>
            <a:endParaRPr lang="el-GR" dirty="0">
              <a:latin typeface="Constantia" pitchFamily="18" charset="0"/>
            </a:endParaRPr>
          </a:p>
        </p:txBody>
      </p:sp>
      <p:sp>
        <p:nvSpPr>
          <p:cNvPr id="13" name="Rectangle 12"/>
          <p:cNvSpPr/>
          <p:nvPr/>
        </p:nvSpPr>
        <p:spPr>
          <a:xfrm>
            <a:off x="0" y="644900"/>
            <a:ext cx="9144000" cy="523220"/>
          </a:xfrm>
          <a:prstGeom prst="rect">
            <a:avLst/>
          </a:prstGeom>
        </p:spPr>
        <p:txBody>
          <a:bodyPr wrap="square">
            <a:spAutoFit/>
          </a:bodyPr>
          <a:lstStyle/>
          <a:p>
            <a:pPr algn="ctr"/>
            <a:r>
              <a:rPr lang="en-US" sz="24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EPL646: Advanced Topics in Databases</a:t>
            </a:r>
            <a:r>
              <a:rPr lang="en-US" sz="2800" b="1" dirty="0">
                <a:solidFill>
                  <a:schemeClr val="tx2">
                    <a:lumMod val="75000"/>
                  </a:schemeClr>
                </a:solidFill>
                <a:effectLst>
                  <a:outerShdw blurRad="38100" dist="38100" dir="2700000" algn="tl">
                    <a:srgbClr val="000000">
                      <a:alpha val="43137"/>
                    </a:srgbClr>
                  </a:outerShdw>
                </a:effectLst>
                <a:latin typeface="Constantia" pitchFamily="18" charset="0"/>
                <a:ea typeface="+mj-ea"/>
                <a:cs typeface="+mj-cs"/>
              </a:rPr>
              <a:t> </a:t>
            </a:r>
          </a:p>
        </p:txBody>
      </p:sp>
      <p:sp>
        <p:nvSpPr>
          <p:cNvPr id="12" name="Rectangle 11"/>
          <p:cNvSpPr/>
          <p:nvPr/>
        </p:nvSpPr>
        <p:spPr>
          <a:xfrm>
            <a:off x="285720" y="2656532"/>
            <a:ext cx="8572560" cy="923330"/>
          </a:xfrm>
          <a:prstGeom prst="rect">
            <a:avLst/>
          </a:prstGeom>
        </p:spPr>
        <p:txBody>
          <a:bodyPr wrap="square">
            <a:spAutoFit/>
          </a:bodyPr>
          <a:lstStyle/>
          <a:p>
            <a:pPr algn="just"/>
            <a:r>
              <a:rPr lang="en-GB" b="0" i="0" u="none" strike="noStrike" dirty="0">
                <a:solidFill>
                  <a:srgbClr val="222222"/>
                </a:solidFill>
                <a:effectLst/>
                <a:highlight>
                  <a:srgbClr val="FFFFFF"/>
                </a:highlight>
                <a:latin typeface="Arial" panose="020B0604020202020204" pitchFamily="34" charset="0"/>
              </a:rPr>
              <a:t>May, N., Ritter, D., </a:t>
            </a:r>
            <a:r>
              <a:rPr lang="en-GB" b="0" i="0" u="none" strike="noStrike" dirty="0" err="1">
                <a:solidFill>
                  <a:srgbClr val="222222"/>
                </a:solidFill>
                <a:effectLst/>
                <a:highlight>
                  <a:srgbClr val="FFFFFF"/>
                </a:highlight>
                <a:latin typeface="Arial" panose="020B0604020202020204" pitchFamily="34" charset="0"/>
              </a:rPr>
              <a:t>Dossinger</a:t>
            </a:r>
            <a:r>
              <a:rPr lang="en-GB" b="0" i="0" u="none" strike="noStrike" dirty="0">
                <a:solidFill>
                  <a:srgbClr val="222222"/>
                </a:solidFill>
                <a:effectLst/>
                <a:highlight>
                  <a:srgbClr val="FFFFFF"/>
                </a:highlight>
                <a:latin typeface="Arial" panose="020B0604020202020204" pitchFamily="34" charset="0"/>
              </a:rPr>
              <a:t>, A., </a:t>
            </a:r>
            <a:r>
              <a:rPr lang="en-GB" b="0" i="0" u="none" strike="noStrike" dirty="0" err="1">
                <a:solidFill>
                  <a:srgbClr val="222222"/>
                </a:solidFill>
                <a:effectLst/>
                <a:highlight>
                  <a:srgbClr val="FFFFFF"/>
                </a:highlight>
                <a:latin typeface="Arial" panose="020B0604020202020204" pitchFamily="34" charset="0"/>
              </a:rPr>
              <a:t>Färber</a:t>
            </a:r>
            <a:r>
              <a:rPr lang="en-GB" b="0" i="0" u="none" strike="noStrike" dirty="0">
                <a:solidFill>
                  <a:srgbClr val="222222"/>
                </a:solidFill>
                <a:effectLst/>
                <a:highlight>
                  <a:srgbClr val="FFFFFF"/>
                </a:highlight>
                <a:latin typeface="Arial" panose="020B0604020202020204" pitchFamily="34" charset="0"/>
              </a:rPr>
              <a:t>, C. and </a:t>
            </a:r>
            <a:r>
              <a:rPr lang="en-GB" b="0" i="0" u="none" strike="noStrike" dirty="0" err="1">
                <a:solidFill>
                  <a:srgbClr val="222222"/>
                </a:solidFill>
                <a:effectLst/>
                <a:highlight>
                  <a:srgbClr val="FFFFFF"/>
                </a:highlight>
                <a:latin typeface="Arial" panose="020B0604020202020204" pitchFamily="34" charset="0"/>
              </a:rPr>
              <a:t>Demirsoy</a:t>
            </a:r>
            <a:r>
              <a:rPr lang="en-GB" b="0" i="0" u="none" strike="noStrike" dirty="0">
                <a:solidFill>
                  <a:srgbClr val="222222"/>
                </a:solidFill>
                <a:effectLst/>
                <a:highlight>
                  <a:srgbClr val="FFFFFF"/>
                </a:highlight>
                <a:latin typeface="Arial" panose="020B0604020202020204" pitchFamily="34" charset="0"/>
              </a:rPr>
              <a:t>, S., 2023. DASH: Asynchronous hardware data processing services. In </a:t>
            </a:r>
            <a:r>
              <a:rPr lang="en-GB" b="0" i="1" u="none" strike="noStrike" dirty="0">
                <a:solidFill>
                  <a:srgbClr val="222222"/>
                </a:solidFill>
                <a:effectLst/>
                <a:latin typeface="Arial" panose="020B0604020202020204" pitchFamily="34" charset="0"/>
              </a:rPr>
              <a:t>13th Conference on Innovative Data Systems Research, CIDR</a:t>
            </a:r>
            <a:r>
              <a:rPr lang="en-GB" b="0" i="0" u="none" strike="noStrike" dirty="0">
                <a:solidFill>
                  <a:srgbClr val="222222"/>
                </a:solidFill>
                <a:effectLst/>
                <a:highlight>
                  <a:srgbClr val="FFFFFF"/>
                </a:highlight>
                <a:latin typeface="Arial" panose="020B0604020202020204" pitchFamily="34" charset="0"/>
              </a:rPr>
              <a:t> (pp. 8-11).</a:t>
            </a:r>
            <a:endParaRPr lang="en-US" dirty="0">
              <a:solidFill>
                <a:srgbClr val="0000FF"/>
              </a:solidFill>
              <a:latin typeface="Constantia" pitchFamily="18" charset="0"/>
            </a:endParaRPr>
          </a:p>
        </p:txBody>
      </p:sp>
      <p:sp>
        <p:nvSpPr>
          <p:cNvPr id="61442" name="AutoShape 2" descr="Image result for logo ucy cs department"/>
          <p:cNvSpPr>
            <a:spLocks noChangeAspect="1" noChangeArrowheads="1"/>
          </p:cNvSpPr>
          <p:nvPr/>
        </p:nvSpPr>
        <p:spPr bwMode="auto">
          <a:xfrm>
            <a:off x="155574" y="-136526"/>
            <a:ext cx="850887" cy="850887"/>
          </a:xfrm>
          <a:prstGeom prst="rect">
            <a:avLst/>
          </a:prstGeom>
          <a:noFill/>
        </p:spPr>
        <p:txBody>
          <a:bodyPr vert="horz" wrap="square" lIns="91440" tIns="45720" rIns="91440" bIns="45720" numCol="1" anchor="t" anchorCtr="0" compatLnSpc="1">
            <a:prstTxWarp prst="textNoShape">
              <a:avLst/>
            </a:prstTxWarp>
          </a:bodyPr>
          <a:lstStyle/>
          <a:p>
            <a:endParaRPr lang="el-GR"/>
          </a:p>
        </p:txBody>
      </p:sp>
      <p:sp>
        <p:nvSpPr>
          <p:cNvPr id="18" name="Title 1"/>
          <p:cNvSpPr>
            <a:spLocks noGrp="1"/>
          </p:cNvSpPr>
          <p:nvPr>
            <p:ph type="ctrTitle"/>
          </p:nvPr>
        </p:nvSpPr>
        <p:spPr>
          <a:xfrm>
            <a:off x="683411" y="1464818"/>
            <a:ext cx="7972452" cy="1222395"/>
          </a:xfrm>
        </p:spPr>
        <p:txBody>
          <a:bodyPr>
            <a:normAutofit fontScale="90000"/>
          </a:bodyPr>
          <a:lstStyle/>
          <a:p>
            <a:r>
              <a:rPr lang="en-US" sz="3600" dirty="0"/>
              <a:t>DASH: Asynchronous Hardware Data Processing Services </a:t>
            </a:r>
            <a:br>
              <a:rPr lang="en-US" sz="3600" dirty="0"/>
            </a:br>
            <a:endParaRPr lang="en-US" sz="3600" b="1" dirty="0">
              <a:solidFill>
                <a:schemeClr val="tx2">
                  <a:lumMod val="75000"/>
                </a:schemeClr>
              </a:solidFill>
              <a:effectLst>
                <a:outerShdw blurRad="38100" dist="38100" dir="2700000" algn="tl">
                  <a:srgbClr val="000000">
                    <a:alpha val="43137"/>
                  </a:srgbClr>
                </a:outerShdw>
              </a:effectLst>
              <a:latin typeface="Constantia" pitchFamily="18" charset="0"/>
            </a:endParaRPr>
          </a:p>
        </p:txBody>
      </p:sp>
    </p:spTree>
    <p:extLst>
      <p:ext uri="{BB962C8B-B14F-4D97-AF65-F5344CB8AC3E}">
        <p14:creationId xmlns:p14="http://schemas.microsoft.com/office/powerpoint/2010/main" val="29007401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b="0" i="0" dirty="0">
                <a:solidFill>
                  <a:schemeClr val="tx1"/>
                </a:solidFill>
                <a:effectLst/>
                <a:latin typeface="Söhne"/>
              </a:rPr>
              <a:t>DASH Use case: Compression-as-a-Service</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8418093" cy="2699487"/>
          </a:xfrm>
        </p:spPr>
        <p:txBody>
          <a:bodyPr>
            <a:normAutofit/>
          </a:bodyPr>
          <a:lstStyle/>
          <a:p>
            <a:r>
              <a:rPr lang="en-US" sz="1800" dirty="0"/>
              <a:t>Implemented CaaS with DASH architecture on SAP HANA Cloud to evaluate DASH potential.</a:t>
            </a:r>
          </a:p>
          <a:p>
            <a:endParaRPr lang="en-US" sz="1800" dirty="0">
              <a:solidFill>
                <a:schemeClr val="tx1"/>
              </a:solidFill>
            </a:endParaRPr>
          </a:p>
          <a:p>
            <a:r>
              <a:rPr lang="en-US" sz="1800" dirty="0"/>
              <a:t>By default SAP HANA uses the front coding technique on the critical path to compress.</a:t>
            </a:r>
          </a:p>
          <a:p>
            <a:endParaRPr lang="en-US" sz="1800" dirty="0">
              <a:solidFill>
                <a:schemeClr val="tx1"/>
              </a:solidFill>
            </a:endParaRPr>
          </a:p>
          <a:p>
            <a:r>
              <a:rPr lang="en-US" sz="1800" dirty="0"/>
              <a:t>Used </a:t>
            </a:r>
            <a:r>
              <a:rPr lang="en-US" sz="1800" dirty="0" err="1"/>
              <a:t>RePair</a:t>
            </a:r>
            <a:r>
              <a:rPr lang="en-US" sz="1800" dirty="0"/>
              <a:t> compression technique in DASH to compress string dictionaries</a:t>
            </a:r>
          </a:p>
          <a:p>
            <a:endParaRPr lang="en-US" sz="1800"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Footer Placeholder 3">
            <a:extLst>
              <a:ext uri="{FF2B5EF4-FFF2-40B4-BE49-F238E27FC236}">
                <a16:creationId xmlns:a16="http://schemas.microsoft.com/office/drawing/2014/main" id="{FA6C44CF-1F16-7FC9-CAB5-08841D2B2360}"/>
              </a:ext>
            </a:extLst>
          </p:cNvPr>
          <p:cNvSpPr>
            <a:spLocks noGrp="1"/>
          </p:cNvSpPr>
          <p:nvPr>
            <p:ph type="ftr" sz="quarter" idx="11"/>
          </p:nvPr>
        </p:nvSpPr>
        <p:spPr/>
        <p:txBody>
          <a:bodyPr/>
          <a:lstStyle/>
          <a:p>
            <a:r>
              <a:rPr lang="en-GB"/>
              <a:t>https://www2.cs.ucy.ac.cy/courses/EPL646</a:t>
            </a:r>
            <a:endParaRPr lang="el-GR"/>
          </a:p>
        </p:txBody>
      </p:sp>
      <p:sp>
        <p:nvSpPr>
          <p:cNvPr id="5" name="Slide Number Placeholder 4">
            <a:extLst>
              <a:ext uri="{FF2B5EF4-FFF2-40B4-BE49-F238E27FC236}">
                <a16:creationId xmlns:a16="http://schemas.microsoft.com/office/drawing/2014/main" id="{FECDFD72-DA4A-2118-2177-74398E9972B2}"/>
              </a:ext>
            </a:extLst>
          </p:cNvPr>
          <p:cNvSpPr>
            <a:spLocks noGrp="1"/>
          </p:cNvSpPr>
          <p:nvPr>
            <p:ph type="sldNum" sz="quarter" idx="12"/>
          </p:nvPr>
        </p:nvSpPr>
        <p:spPr/>
        <p:txBody>
          <a:bodyPr/>
          <a:lstStyle/>
          <a:p>
            <a:fld id="{D3F1D1C4-C2D9-4231-9FB2-B2D9D97AA41D}" type="slidenum">
              <a:rPr lang="el-GR" smtClean="0"/>
              <a:pPr/>
              <a:t>10</a:t>
            </a:fld>
            <a:endParaRPr lang="el-GR"/>
          </a:p>
        </p:txBody>
      </p:sp>
    </p:spTree>
    <p:extLst>
      <p:ext uri="{BB962C8B-B14F-4D97-AF65-F5344CB8AC3E}">
        <p14:creationId xmlns:p14="http://schemas.microsoft.com/office/powerpoint/2010/main" val="21770174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662880" y="128331"/>
            <a:ext cx="8229600" cy="857250"/>
          </a:xfrm>
        </p:spPr>
        <p:txBody>
          <a:bodyPr>
            <a:normAutofit fontScale="90000"/>
          </a:bodyPr>
          <a:lstStyle/>
          <a:p>
            <a:r>
              <a:rPr lang="en-US" b="0" i="0" dirty="0">
                <a:solidFill>
                  <a:schemeClr val="tx1"/>
                </a:solidFill>
                <a:effectLst/>
                <a:latin typeface="Söhne"/>
              </a:rPr>
              <a:t>Front Coding and </a:t>
            </a:r>
            <a:r>
              <a:rPr lang="en-US" b="0" i="0" dirty="0" err="1">
                <a:solidFill>
                  <a:schemeClr val="tx1"/>
                </a:solidFill>
                <a:effectLst/>
                <a:latin typeface="Söhne"/>
              </a:rPr>
              <a:t>RePair</a:t>
            </a:r>
            <a:r>
              <a:rPr lang="en-US" b="0" i="0" dirty="0">
                <a:solidFill>
                  <a:schemeClr val="tx1"/>
                </a:solidFill>
                <a:effectLst/>
                <a:latin typeface="Söhne"/>
              </a:rPr>
              <a:t> Compression</a:t>
            </a:r>
            <a:endParaRPr lang="en-US" dirty="0"/>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8" name="Picture 7" descr="A diagram of a computer&#10;&#10;Description automatically generated">
            <a:extLst>
              <a:ext uri="{FF2B5EF4-FFF2-40B4-BE49-F238E27FC236}">
                <a16:creationId xmlns:a16="http://schemas.microsoft.com/office/drawing/2014/main" id="{737759EC-FA88-48BF-98C9-25B9A26280E7}"/>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619672" y="1063229"/>
            <a:ext cx="5472609" cy="3171626"/>
          </a:xfrm>
          <a:prstGeom prst="rect">
            <a:avLst/>
          </a:prstGeom>
        </p:spPr>
      </p:pic>
      <p:sp>
        <p:nvSpPr>
          <p:cNvPr id="9" name="TextBox 8">
            <a:extLst>
              <a:ext uri="{FF2B5EF4-FFF2-40B4-BE49-F238E27FC236}">
                <a16:creationId xmlns:a16="http://schemas.microsoft.com/office/drawing/2014/main" id="{33CE925D-B135-DCDE-4340-7359C7B430A2}"/>
              </a:ext>
            </a:extLst>
          </p:cNvPr>
          <p:cNvSpPr txBox="1"/>
          <p:nvPr/>
        </p:nvSpPr>
        <p:spPr>
          <a:xfrm>
            <a:off x="89210" y="4312503"/>
            <a:ext cx="8803270" cy="830997"/>
          </a:xfrm>
          <a:prstGeom prst="rect">
            <a:avLst/>
          </a:prstGeom>
          <a:noFill/>
        </p:spPr>
        <p:txBody>
          <a:bodyPr wrap="square" rtlCol="0">
            <a:spAutoFit/>
          </a:bodyPr>
          <a:lstStyle/>
          <a:p>
            <a:r>
              <a:rPr lang="en-CY" sz="1600" b="1" dirty="0"/>
              <a:t>Figure is from:  </a:t>
            </a:r>
            <a:r>
              <a:rPr lang="en-GB" sz="1600" dirty="0" err="1"/>
              <a:t>Lasch</a:t>
            </a:r>
            <a:r>
              <a:rPr lang="en-GB" sz="1600" dirty="0"/>
              <a:t>, R., </a:t>
            </a:r>
            <a:r>
              <a:rPr lang="en-GB" sz="1600" dirty="0" err="1"/>
              <a:t>Oukid</a:t>
            </a:r>
            <a:r>
              <a:rPr lang="en-GB" sz="1600" dirty="0"/>
              <a:t>, I., </a:t>
            </a:r>
            <a:r>
              <a:rPr lang="en-GB" sz="1600" dirty="0" err="1"/>
              <a:t>Dementiev</a:t>
            </a:r>
            <a:r>
              <a:rPr lang="en-GB" sz="1600" dirty="0"/>
              <a:t>, R. et al. Faster &amp; strong: string dictionary compression using sampling and fast vectorized decompression. The VLDB Journal 29, 1263–1285 (2020). https://</a:t>
            </a:r>
            <a:r>
              <a:rPr lang="en-GB" sz="1600" dirty="0" err="1"/>
              <a:t>doi.org</a:t>
            </a:r>
            <a:r>
              <a:rPr lang="en-GB" sz="1600" dirty="0"/>
              <a:t>/10.1007/s00778-020-00620-x</a:t>
            </a:r>
            <a:r>
              <a:rPr lang="en-CY" sz="1600" dirty="0"/>
              <a:t> </a:t>
            </a:r>
          </a:p>
        </p:txBody>
      </p:sp>
      <p:sp>
        <p:nvSpPr>
          <p:cNvPr id="3" name="Footer Placeholder 2">
            <a:extLst>
              <a:ext uri="{FF2B5EF4-FFF2-40B4-BE49-F238E27FC236}">
                <a16:creationId xmlns:a16="http://schemas.microsoft.com/office/drawing/2014/main" id="{212916F0-B828-8F21-6D01-71DA18F8F445}"/>
              </a:ext>
            </a:extLst>
          </p:cNvPr>
          <p:cNvSpPr>
            <a:spLocks noGrp="1"/>
          </p:cNvSpPr>
          <p:nvPr>
            <p:ph type="ftr" sz="quarter" idx="11"/>
          </p:nvPr>
        </p:nvSpPr>
        <p:spPr/>
        <p:txBody>
          <a:bodyPr/>
          <a:lstStyle/>
          <a:p>
            <a:r>
              <a:rPr lang="en-GB"/>
              <a:t>https://www2.cs.ucy.ac.cy/courses/EPL646</a:t>
            </a:r>
            <a:endParaRPr lang="el-GR"/>
          </a:p>
        </p:txBody>
      </p:sp>
      <p:sp>
        <p:nvSpPr>
          <p:cNvPr id="4" name="Slide Number Placeholder 3">
            <a:extLst>
              <a:ext uri="{FF2B5EF4-FFF2-40B4-BE49-F238E27FC236}">
                <a16:creationId xmlns:a16="http://schemas.microsoft.com/office/drawing/2014/main" id="{E5AA540E-8216-BD21-1AF3-656A3D4949AE}"/>
              </a:ext>
            </a:extLst>
          </p:cNvPr>
          <p:cNvSpPr>
            <a:spLocks noGrp="1"/>
          </p:cNvSpPr>
          <p:nvPr>
            <p:ph type="sldNum" sz="quarter" idx="12"/>
          </p:nvPr>
        </p:nvSpPr>
        <p:spPr/>
        <p:txBody>
          <a:bodyPr/>
          <a:lstStyle/>
          <a:p>
            <a:fld id="{D3F1D1C4-C2D9-4231-9FB2-B2D9D97AA41D}" type="slidenum">
              <a:rPr lang="el-GR" smtClean="0"/>
              <a:pPr/>
              <a:t>11</a:t>
            </a:fld>
            <a:endParaRPr lang="el-GR"/>
          </a:p>
        </p:txBody>
      </p:sp>
    </p:spTree>
    <p:extLst>
      <p:ext uri="{BB962C8B-B14F-4D97-AF65-F5344CB8AC3E}">
        <p14:creationId xmlns:p14="http://schemas.microsoft.com/office/powerpoint/2010/main" val="23117507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fontScale="90000"/>
          </a:bodyPr>
          <a:lstStyle/>
          <a:p>
            <a:r>
              <a:rPr lang="en-US" b="0" i="0" dirty="0">
                <a:solidFill>
                  <a:schemeClr val="tx1"/>
                </a:solidFill>
                <a:effectLst/>
                <a:latin typeface="Söhne"/>
              </a:rPr>
              <a:t>DASH Use case: Compression-as-a-Service</a:t>
            </a:r>
            <a:endParaRPr lang="en-US" dirty="0"/>
          </a:p>
        </p:txBody>
      </p:sp>
      <p:pic>
        <p:nvPicPr>
          <p:cNvPr id="5" name="Content Placeholder 4" descr="A diagram of a task schedule&#10;&#10;Description automatically generated">
            <a:extLst>
              <a:ext uri="{FF2B5EF4-FFF2-40B4-BE49-F238E27FC236}">
                <a16:creationId xmlns:a16="http://schemas.microsoft.com/office/drawing/2014/main" id="{6636EAA6-1110-2508-E1DF-09B3BD438E32}"/>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4860032" y="1203598"/>
            <a:ext cx="4064165" cy="3810156"/>
          </a:xfrm>
        </p:spPr>
      </p:pic>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10" y="460417"/>
            <a:ext cx="1080000" cy="1080000"/>
          </a:xfrm>
          <a:prstGeom prst="rect">
            <a:avLst/>
          </a:prstGeom>
        </p:spPr>
      </p:pic>
      <p:sp>
        <p:nvSpPr>
          <p:cNvPr id="8" name="TextBox 7">
            <a:extLst>
              <a:ext uri="{FF2B5EF4-FFF2-40B4-BE49-F238E27FC236}">
                <a16:creationId xmlns:a16="http://schemas.microsoft.com/office/drawing/2014/main" id="{760E75AF-D1BB-34E0-88B8-A8C7EE3FDE5E}"/>
              </a:ext>
            </a:extLst>
          </p:cNvPr>
          <p:cNvSpPr txBox="1"/>
          <p:nvPr/>
        </p:nvSpPr>
        <p:spPr>
          <a:xfrm>
            <a:off x="251520" y="1450181"/>
            <a:ext cx="4831105" cy="3693319"/>
          </a:xfrm>
          <a:prstGeom prst="rect">
            <a:avLst/>
          </a:prstGeom>
          <a:noFill/>
        </p:spPr>
        <p:txBody>
          <a:bodyPr wrap="square" rtlCol="0">
            <a:spAutoFit/>
          </a:bodyPr>
          <a:lstStyle/>
          <a:p>
            <a:r>
              <a:rPr lang="en-CY" dirty="0">
                <a:highlight>
                  <a:srgbClr val="FFFF00"/>
                </a:highlight>
              </a:rPr>
              <a:t>1</a:t>
            </a:r>
            <a:r>
              <a:rPr lang="en-CY" dirty="0"/>
              <a:t> During the data processing of the db system, stats are collected about table sizes, number of unique values per column,etc… The coordinator(shown before) decides to take action.</a:t>
            </a:r>
          </a:p>
          <a:p>
            <a:r>
              <a:rPr lang="en-CY" dirty="0">
                <a:highlight>
                  <a:srgbClr val="FFFF00"/>
                </a:highlight>
              </a:rPr>
              <a:t>2</a:t>
            </a:r>
            <a:r>
              <a:rPr lang="en-CY" dirty="0"/>
              <a:t> enqueues task in scheduler </a:t>
            </a:r>
          </a:p>
          <a:p>
            <a:r>
              <a:rPr lang="en-CY" dirty="0">
                <a:highlight>
                  <a:srgbClr val="FFFF00"/>
                </a:highlight>
              </a:rPr>
              <a:t>3</a:t>
            </a:r>
            <a:r>
              <a:rPr lang="en-CY" dirty="0"/>
              <a:t> the HW dequeues</a:t>
            </a:r>
          </a:p>
          <a:p>
            <a:r>
              <a:rPr lang="en-CY" dirty="0">
                <a:highlight>
                  <a:srgbClr val="FFFF00"/>
                </a:highlight>
              </a:rPr>
              <a:t>4</a:t>
            </a:r>
            <a:r>
              <a:rPr lang="en-CY" dirty="0"/>
              <a:t> and assigns a task to a function which starts taking data from</a:t>
            </a:r>
          </a:p>
          <a:p>
            <a:r>
              <a:rPr lang="en-CY" dirty="0">
                <a:highlight>
                  <a:srgbClr val="FFFF00"/>
                </a:highlight>
              </a:rPr>
              <a:t>5a</a:t>
            </a:r>
            <a:r>
              <a:rPr lang="en-CY" dirty="0"/>
              <a:t> the data store</a:t>
            </a:r>
          </a:p>
          <a:p>
            <a:r>
              <a:rPr lang="en-CY" dirty="0">
                <a:highlight>
                  <a:srgbClr val="FFFF00"/>
                </a:highlight>
              </a:rPr>
              <a:t>5b</a:t>
            </a:r>
            <a:r>
              <a:rPr lang="en-CY" dirty="0"/>
              <a:t> the data stream </a:t>
            </a:r>
          </a:p>
          <a:p>
            <a:r>
              <a:rPr lang="en-CY" dirty="0">
                <a:highlight>
                  <a:srgbClr val="FFFF00"/>
                </a:highlight>
              </a:rPr>
              <a:t>6</a:t>
            </a:r>
            <a:r>
              <a:rPr lang="en-CY" dirty="0"/>
              <a:t> the task collects statistics</a:t>
            </a:r>
          </a:p>
          <a:p>
            <a:r>
              <a:rPr lang="en-CY" dirty="0">
                <a:highlight>
                  <a:srgbClr val="FFFF00"/>
                </a:highlight>
              </a:rPr>
              <a:t>7</a:t>
            </a:r>
            <a:r>
              <a:rPr lang="en-CY" dirty="0"/>
              <a:t> and reports them to the scheduler</a:t>
            </a:r>
          </a:p>
          <a:p>
            <a:endParaRPr lang="en-CY" dirty="0"/>
          </a:p>
        </p:txBody>
      </p:sp>
      <p:sp>
        <p:nvSpPr>
          <p:cNvPr id="3" name="Footer Placeholder 2">
            <a:extLst>
              <a:ext uri="{FF2B5EF4-FFF2-40B4-BE49-F238E27FC236}">
                <a16:creationId xmlns:a16="http://schemas.microsoft.com/office/drawing/2014/main" id="{D8905E5A-21D6-31D9-4D0B-632B8DF102B8}"/>
              </a:ext>
            </a:extLst>
          </p:cNvPr>
          <p:cNvSpPr>
            <a:spLocks noGrp="1"/>
          </p:cNvSpPr>
          <p:nvPr>
            <p:ph type="ftr" sz="quarter" idx="11"/>
          </p:nvPr>
        </p:nvSpPr>
        <p:spPr/>
        <p:txBody>
          <a:bodyPr/>
          <a:lstStyle/>
          <a:p>
            <a:r>
              <a:rPr lang="en-GB"/>
              <a:t>https://www2.cs.ucy.ac.cy/courses/EPL646</a:t>
            </a:r>
            <a:endParaRPr lang="el-GR"/>
          </a:p>
        </p:txBody>
      </p:sp>
      <p:sp>
        <p:nvSpPr>
          <p:cNvPr id="4" name="Slide Number Placeholder 3">
            <a:extLst>
              <a:ext uri="{FF2B5EF4-FFF2-40B4-BE49-F238E27FC236}">
                <a16:creationId xmlns:a16="http://schemas.microsoft.com/office/drawing/2014/main" id="{C92FA742-BDAB-8FCC-E1F4-C5099D26B5A5}"/>
              </a:ext>
            </a:extLst>
          </p:cNvPr>
          <p:cNvSpPr>
            <a:spLocks noGrp="1"/>
          </p:cNvSpPr>
          <p:nvPr>
            <p:ph type="sldNum" sz="quarter" idx="12"/>
          </p:nvPr>
        </p:nvSpPr>
        <p:spPr/>
        <p:txBody>
          <a:bodyPr/>
          <a:lstStyle/>
          <a:p>
            <a:fld id="{D3F1D1C4-C2D9-4231-9FB2-B2D9D97AA41D}" type="slidenum">
              <a:rPr lang="el-GR" smtClean="0"/>
              <a:pPr/>
              <a:t>12</a:t>
            </a:fld>
            <a:endParaRPr lang="el-GR"/>
          </a:p>
        </p:txBody>
      </p:sp>
    </p:spTree>
    <p:extLst>
      <p:ext uri="{BB962C8B-B14F-4D97-AF65-F5344CB8AC3E}">
        <p14:creationId xmlns:p14="http://schemas.microsoft.com/office/powerpoint/2010/main" val="4387244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b="0" i="0" dirty="0">
                <a:solidFill>
                  <a:schemeClr val="tx1"/>
                </a:solidFill>
                <a:effectLst/>
                <a:latin typeface="Söhne"/>
              </a:rPr>
              <a:t>Experimental Setup</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8418093" cy="2699487"/>
          </a:xfrm>
        </p:spPr>
        <p:txBody>
          <a:bodyPr>
            <a:normAutofit/>
          </a:bodyPr>
          <a:lstStyle/>
          <a:p>
            <a:r>
              <a:rPr lang="en-US" sz="1800" dirty="0">
                <a:solidFill>
                  <a:schemeClr val="tx1"/>
                </a:solidFill>
              </a:rPr>
              <a:t>For FPGA, Docker container with CentOS and an FPGA bit-stream for the compression.</a:t>
            </a:r>
          </a:p>
          <a:p>
            <a:endParaRPr lang="en-US" sz="1800" dirty="0"/>
          </a:p>
          <a:p>
            <a:r>
              <a:rPr lang="en-US" sz="1800" dirty="0"/>
              <a:t>Used the OpenCL programming language</a:t>
            </a:r>
            <a:endParaRPr lang="en-US" sz="1800" dirty="0">
              <a:solidFill>
                <a:schemeClr val="tx1"/>
              </a:solidFill>
            </a:endParaRPr>
          </a:p>
          <a:p>
            <a:endParaRPr lang="en-US" sz="1800" dirty="0"/>
          </a:p>
          <a:p>
            <a:r>
              <a:rPr lang="en-US" sz="1800" dirty="0"/>
              <a:t>Extracted 4923 columns of type (N)VARCHAR and CLOB. Total 47GB uncompressed data.</a:t>
            </a:r>
            <a:endParaRPr lang="en-US" sz="1800"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Footer Placeholder 3">
            <a:extLst>
              <a:ext uri="{FF2B5EF4-FFF2-40B4-BE49-F238E27FC236}">
                <a16:creationId xmlns:a16="http://schemas.microsoft.com/office/drawing/2014/main" id="{FF2871D5-D9CE-2ABE-FBF0-CB62E4970BBC}"/>
              </a:ext>
            </a:extLst>
          </p:cNvPr>
          <p:cNvSpPr>
            <a:spLocks noGrp="1"/>
          </p:cNvSpPr>
          <p:nvPr>
            <p:ph type="ftr" sz="quarter" idx="11"/>
          </p:nvPr>
        </p:nvSpPr>
        <p:spPr/>
        <p:txBody>
          <a:bodyPr/>
          <a:lstStyle/>
          <a:p>
            <a:r>
              <a:rPr lang="en-GB"/>
              <a:t>https://www2.cs.ucy.ac.cy/courses/EPL646</a:t>
            </a:r>
            <a:endParaRPr lang="el-GR"/>
          </a:p>
        </p:txBody>
      </p:sp>
      <p:sp>
        <p:nvSpPr>
          <p:cNvPr id="5" name="Slide Number Placeholder 4">
            <a:extLst>
              <a:ext uri="{FF2B5EF4-FFF2-40B4-BE49-F238E27FC236}">
                <a16:creationId xmlns:a16="http://schemas.microsoft.com/office/drawing/2014/main" id="{F5349645-9779-E71E-EB5C-CB4FF26A9A5A}"/>
              </a:ext>
            </a:extLst>
          </p:cNvPr>
          <p:cNvSpPr>
            <a:spLocks noGrp="1"/>
          </p:cNvSpPr>
          <p:nvPr>
            <p:ph type="sldNum" sz="quarter" idx="12"/>
          </p:nvPr>
        </p:nvSpPr>
        <p:spPr/>
        <p:txBody>
          <a:bodyPr/>
          <a:lstStyle/>
          <a:p>
            <a:fld id="{D3F1D1C4-C2D9-4231-9FB2-B2D9D97AA41D}" type="slidenum">
              <a:rPr lang="el-GR" smtClean="0"/>
              <a:pPr/>
              <a:t>13</a:t>
            </a:fld>
            <a:endParaRPr lang="el-GR"/>
          </a:p>
        </p:txBody>
      </p:sp>
    </p:spTree>
    <p:extLst>
      <p:ext uri="{BB962C8B-B14F-4D97-AF65-F5344CB8AC3E}">
        <p14:creationId xmlns:p14="http://schemas.microsoft.com/office/powerpoint/2010/main" val="290100760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457200" y="122085"/>
            <a:ext cx="8229600" cy="857250"/>
          </a:xfrm>
        </p:spPr>
        <p:txBody>
          <a:bodyPr>
            <a:noAutofit/>
          </a:bodyPr>
          <a:lstStyle/>
          <a:p>
            <a:r>
              <a:rPr lang="en-US" sz="3600" dirty="0"/>
              <a:t>Results: </a:t>
            </a:r>
            <a:r>
              <a:rPr lang="en-US" sz="3600" dirty="0" err="1"/>
              <a:t>RePair</a:t>
            </a:r>
            <a:r>
              <a:rPr lang="en-US" sz="3600" dirty="0"/>
              <a:t> with FPGA vs Front Coding</a:t>
            </a:r>
          </a:p>
        </p:txBody>
      </p:sp>
      <p:pic>
        <p:nvPicPr>
          <p:cNvPr id="5" name="Content Placeholder 4" descr="A graph of different colored bars&#10;&#10;Description automatically generated">
            <a:extLst>
              <a:ext uri="{FF2B5EF4-FFF2-40B4-BE49-F238E27FC236}">
                <a16:creationId xmlns:a16="http://schemas.microsoft.com/office/drawing/2014/main" id="{8A8E735E-BD70-4313-3835-9B8A88D90B5C}"/>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1691680" y="771550"/>
            <a:ext cx="5400600" cy="3981620"/>
          </a:xfrm>
        </p:spPr>
      </p:pic>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10" y="460417"/>
            <a:ext cx="1080000" cy="1080000"/>
          </a:xfrm>
          <a:prstGeom prst="rect">
            <a:avLst/>
          </a:prstGeom>
        </p:spPr>
      </p:pic>
      <p:sp>
        <p:nvSpPr>
          <p:cNvPr id="7" name="TextBox 6">
            <a:extLst>
              <a:ext uri="{FF2B5EF4-FFF2-40B4-BE49-F238E27FC236}">
                <a16:creationId xmlns:a16="http://schemas.microsoft.com/office/drawing/2014/main" id="{31D4D8F6-2BDA-1CB7-86C4-5C2068293C77}"/>
              </a:ext>
            </a:extLst>
          </p:cNvPr>
          <p:cNvSpPr txBox="1"/>
          <p:nvPr/>
        </p:nvSpPr>
        <p:spPr>
          <a:xfrm>
            <a:off x="413970" y="4711853"/>
            <a:ext cx="8316059" cy="369332"/>
          </a:xfrm>
          <a:prstGeom prst="rect">
            <a:avLst/>
          </a:prstGeom>
          <a:noFill/>
        </p:spPr>
        <p:txBody>
          <a:bodyPr wrap="none" rtlCol="0">
            <a:spAutoFit/>
          </a:bodyPr>
          <a:lstStyle/>
          <a:p>
            <a:r>
              <a:rPr lang="en-US" sz="1800" dirty="0">
                <a:solidFill>
                  <a:schemeClr val="tx1"/>
                </a:solidFill>
              </a:rPr>
              <a:t>This results is to confirm that </a:t>
            </a:r>
            <a:r>
              <a:rPr lang="en-US" sz="1800" dirty="0" err="1">
                <a:solidFill>
                  <a:schemeClr val="tx1"/>
                </a:solidFill>
              </a:rPr>
              <a:t>RePair</a:t>
            </a:r>
            <a:r>
              <a:rPr lang="en-US" sz="1800" dirty="0">
                <a:solidFill>
                  <a:schemeClr val="tx1"/>
                </a:solidFill>
              </a:rPr>
              <a:t> is still better than fron</a:t>
            </a:r>
            <a:r>
              <a:rPr lang="en-US" sz="1800" dirty="0"/>
              <a:t>t coding with new workloads</a:t>
            </a:r>
            <a:endParaRPr lang="en-US" sz="1800" dirty="0">
              <a:solidFill>
                <a:schemeClr val="tx1"/>
              </a:solidFill>
            </a:endParaRPr>
          </a:p>
        </p:txBody>
      </p:sp>
      <p:sp>
        <p:nvSpPr>
          <p:cNvPr id="3" name="Footer Placeholder 2">
            <a:extLst>
              <a:ext uri="{FF2B5EF4-FFF2-40B4-BE49-F238E27FC236}">
                <a16:creationId xmlns:a16="http://schemas.microsoft.com/office/drawing/2014/main" id="{03F4A341-7D26-B3AF-3E43-41769A54B730}"/>
              </a:ext>
            </a:extLst>
          </p:cNvPr>
          <p:cNvSpPr>
            <a:spLocks noGrp="1"/>
          </p:cNvSpPr>
          <p:nvPr>
            <p:ph type="ftr" sz="quarter" idx="11"/>
          </p:nvPr>
        </p:nvSpPr>
        <p:spPr/>
        <p:txBody>
          <a:bodyPr/>
          <a:lstStyle/>
          <a:p>
            <a:r>
              <a:rPr lang="en-GB"/>
              <a:t>https://www2.cs.ucy.ac.cy/courses/EPL646</a:t>
            </a:r>
            <a:endParaRPr lang="el-GR"/>
          </a:p>
        </p:txBody>
      </p:sp>
      <p:sp>
        <p:nvSpPr>
          <p:cNvPr id="4" name="Slide Number Placeholder 3">
            <a:extLst>
              <a:ext uri="{FF2B5EF4-FFF2-40B4-BE49-F238E27FC236}">
                <a16:creationId xmlns:a16="http://schemas.microsoft.com/office/drawing/2014/main" id="{84B0EC8F-D362-9BA9-5466-FC9B576ADC5B}"/>
              </a:ext>
            </a:extLst>
          </p:cNvPr>
          <p:cNvSpPr>
            <a:spLocks noGrp="1"/>
          </p:cNvSpPr>
          <p:nvPr>
            <p:ph type="sldNum" sz="quarter" idx="12"/>
          </p:nvPr>
        </p:nvSpPr>
        <p:spPr/>
        <p:txBody>
          <a:bodyPr/>
          <a:lstStyle/>
          <a:p>
            <a:fld id="{D3F1D1C4-C2D9-4231-9FB2-B2D9D97AA41D}" type="slidenum">
              <a:rPr lang="el-GR" smtClean="0"/>
              <a:pPr/>
              <a:t>14</a:t>
            </a:fld>
            <a:endParaRPr lang="el-GR"/>
          </a:p>
        </p:txBody>
      </p:sp>
    </p:spTree>
    <p:extLst>
      <p:ext uri="{BB962C8B-B14F-4D97-AF65-F5344CB8AC3E}">
        <p14:creationId xmlns:p14="http://schemas.microsoft.com/office/powerpoint/2010/main" val="92529663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457200" y="122085"/>
            <a:ext cx="8229600" cy="857250"/>
          </a:xfrm>
        </p:spPr>
        <p:txBody>
          <a:bodyPr>
            <a:noAutofit/>
          </a:bodyPr>
          <a:lstStyle/>
          <a:p>
            <a:r>
              <a:rPr lang="en-US" sz="3600" dirty="0"/>
              <a:t>Analysis of compression throughput</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pic>
        <p:nvPicPr>
          <p:cNvPr id="9" name="Picture 8" descr="A graph with numbers and a bar&#10;&#10;Description automatically generated">
            <a:extLst>
              <a:ext uri="{FF2B5EF4-FFF2-40B4-BE49-F238E27FC236}">
                <a16:creationId xmlns:a16="http://schemas.microsoft.com/office/drawing/2014/main" id="{22DF5AA8-92D7-5158-963B-B38BB655BA8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95736" y="843558"/>
            <a:ext cx="4176464" cy="3731353"/>
          </a:xfrm>
          <a:prstGeom prst="rect">
            <a:avLst/>
          </a:prstGeom>
        </p:spPr>
      </p:pic>
      <p:sp>
        <p:nvSpPr>
          <p:cNvPr id="10" name="TextBox 9">
            <a:extLst>
              <a:ext uri="{FF2B5EF4-FFF2-40B4-BE49-F238E27FC236}">
                <a16:creationId xmlns:a16="http://schemas.microsoft.com/office/drawing/2014/main" id="{E3A559C0-5292-945E-A245-B076114CB1D2}"/>
              </a:ext>
            </a:extLst>
          </p:cNvPr>
          <p:cNvSpPr txBox="1"/>
          <p:nvPr/>
        </p:nvSpPr>
        <p:spPr>
          <a:xfrm>
            <a:off x="-14917" y="4497169"/>
            <a:ext cx="8892480" cy="646331"/>
          </a:xfrm>
          <a:prstGeom prst="rect">
            <a:avLst/>
          </a:prstGeom>
          <a:noFill/>
        </p:spPr>
        <p:txBody>
          <a:bodyPr wrap="square" rtlCol="0">
            <a:spAutoFit/>
          </a:bodyPr>
          <a:lstStyle/>
          <a:p>
            <a:pPr marL="285750" indent="-285750">
              <a:buFont typeface="Arial" panose="020B0604020202020204" pitchFamily="34" charset="0"/>
              <a:buChar char="•"/>
            </a:pPr>
            <a:r>
              <a:rPr lang="en-CY" dirty="0"/>
              <a:t>Conclusion: RePair compression with DASH shows that network transfer is not a bottleneck and this task is mostly a compute-intensive operation.</a:t>
            </a:r>
          </a:p>
        </p:txBody>
      </p:sp>
      <p:sp>
        <p:nvSpPr>
          <p:cNvPr id="3" name="Footer Placeholder 2">
            <a:extLst>
              <a:ext uri="{FF2B5EF4-FFF2-40B4-BE49-F238E27FC236}">
                <a16:creationId xmlns:a16="http://schemas.microsoft.com/office/drawing/2014/main" id="{9020214D-A89F-C537-DC1E-6DC7F6E3FE2E}"/>
              </a:ext>
            </a:extLst>
          </p:cNvPr>
          <p:cNvSpPr>
            <a:spLocks noGrp="1"/>
          </p:cNvSpPr>
          <p:nvPr>
            <p:ph type="ftr" sz="quarter" idx="11"/>
          </p:nvPr>
        </p:nvSpPr>
        <p:spPr/>
        <p:txBody>
          <a:bodyPr/>
          <a:lstStyle/>
          <a:p>
            <a:r>
              <a:rPr lang="en-GB"/>
              <a:t>https://www2.cs.ucy.ac.cy/courses/EPL646</a:t>
            </a:r>
            <a:endParaRPr lang="el-GR"/>
          </a:p>
        </p:txBody>
      </p:sp>
      <p:sp>
        <p:nvSpPr>
          <p:cNvPr id="4" name="Slide Number Placeholder 3">
            <a:extLst>
              <a:ext uri="{FF2B5EF4-FFF2-40B4-BE49-F238E27FC236}">
                <a16:creationId xmlns:a16="http://schemas.microsoft.com/office/drawing/2014/main" id="{8B10DB2A-A010-13C3-21A4-084D59AA6737}"/>
              </a:ext>
            </a:extLst>
          </p:cNvPr>
          <p:cNvSpPr>
            <a:spLocks noGrp="1"/>
          </p:cNvSpPr>
          <p:nvPr>
            <p:ph type="sldNum" sz="quarter" idx="12"/>
          </p:nvPr>
        </p:nvSpPr>
        <p:spPr/>
        <p:txBody>
          <a:bodyPr/>
          <a:lstStyle/>
          <a:p>
            <a:fld id="{D3F1D1C4-C2D9-4231-9FB2-B2D9D97AA41D}" type="slidenum">
              <a:rPr lang="el-GR" smtClean="0"/>
              <a:pPr/>
              <a:t>15</a:t>
            </a:fld>
            <a:endParaRPr lang="el-GR"/>
          </a:p>
        </p:txBody>
      </p:sp>
    </p:spTree>
    <p:extLst>
      <p:ext uri="{BB962C8B-B14F-4D97-AF65-F5344CB8AC3E}">
        <p14:creationId xmlns:p14="http://schemas.microsoft.com/office/powerpoint/2010/main" val="306928547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651411" y="35246"/>
            <a:ext cx="8229600" cy="857250"/>
          </a:xfrm>
        </p:spPr>
        <p:txBody>
          <a:bodyPr>
            <a:noAutofit/>
          </a:bodyPr>
          <a:lstStyle/>
          <a:p>
            <a:r>
              <a:rPr lang="en-US" sz="3600" dirty="0"/>
              <a:t>When to use </a:t>
            </a:r>
            <a:r>
              <a:rPr lang="en-US" sz="3600" dirty="0" err="1"/>
              <a:t>RePair</a:t>
            </a:r>
            <a:r>
              <a:rPr lang="en-US" sz="3600" dirty="0"/>
              <a:t> DASH for compression</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10" name="TextBox 9">
            <a:extLst>
              <a:ext uri="{FF2B5EF4-FFF2-40B4-BE49-F238E27FC236}">
                <a16:creationId xmlns:a16="http://schemas.microsoft.com/office/drawing/2014/main" id="{E3A559C0-5292-945E-A245-B076114CB1D2}"/>
              </a:ext>
            </a:extLst>
          </p:cNvPr>
          <p:cNvSpPr txBox="1"/>
          <p:nvPr/>
        </p:nvSpPr>
        <p:spPr>
          <a:xfrm>
            <a:off x="-27148" y="4279950"/>
            <a:ext cx="9267437" cy="923330"/>
          </a:xfrm>
          <a:prstGeom prst="rect">
            <a:avLst/>
          </a:prstGeom>
          <a:noFill/>
        </p:spPr>
        <p:txBody>
          <a:bodyPr wrap="square" rtlCol="0">
            <a:spAutoFit/>
          </a:bodyPr>
          <a:lstStyle/>
          <a:p>
            <a:pPr marL="285750" indent="-285750">
              <a:buFont typeface="Arial" panose="020B0604020202020204" pitchFamily="34" charset="0"/>
              <a:buChar char="•"/>
            </a:pPr>
            <a:r>
              <a:rPr lang="en-CY" dirty="0"/>
              <a:t>Observation: For shorter than 3-bytes average entry RePair DASH does not improve over front coding but for longer they achieve better results. </a:t>
            </a:r>
          </a:p>
          <a:p>
            <a:pPr marL="285750" indent="-285750">
              <a:buFont typeface="Arial" panose="020B0604020202020204" pitchFamily="34" charset="0"/>
              <a:buChar char="•"/>
            </a:pPr>
            <a:r>
              <a:rPr lang="en-CY" dirty="0"/>
              <a:t>Using this simple heuristic they showed that they reduced the memory consumption</a:t>
            </a:r>
          </a:p>
        </p:txBody>
      </p:sp>
      <p:pic>
        <p:nvPicPr>
          <p:cNvPr id="4" name="Picture 3" descr="A graph with red and blue bars&#10;&#10;Description automatically generated">
            <a:extLst>
              <a:ext uri="{FF2B5EF4-FFF2-40B4-BE49-F238E27FC236}">
                <a16:creationId xmlns:a16="http://schemas.microsoft.com/office/drawing/2014/main" id="{26BAE73A-3B3E-3FEE-6898-8739377A22C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051720" y="679724"/>
            <a:ext cx="4575026" cy="3620218"/>
          </a:xfrm>
          <a:prstGeom prst="rect">
            <a:avLst/>
          </a:prstGeom>
        </p:spPr>
      </p:pic>
      <p:sp>
        <p:nvSpPr>
          <p:cNvPr id="3" name="Footer Placeholder 2">
            <a:extLst>
              <a:ext uri="{FF2B5EF4-FFF2-40B4-BE49-F238E27FC236}">
                <a16:creationId xmlns:a16="http://schemas.microsoft.com/office/drawing/2014/main" id="{DDC31F0A-1C7D-2D8A-0C1F-DC5B6AA797D1}"/>
              </a:ext>
            </a:extLst>
          </p:cNvPr>
          <p:cNvSpPr>
            <a:spLocks noGrp="1"/>
          </p:cNvSpPr>
          <p:nvPr>
            <p:ph type="ftr" sz="quarter" idx="11"/>
          </p:nvPr>
        </p:nvSpPr>
        <p:spPr/>
        <p:txBody>
          <a:bodyPr/>
          <a:lstStyle/>
          <a:p>
            <a:r>
              <a:rPr lang="en-GB"/>
              <a:t>https://www2.cs.ucy.ac.cy/courses/EPL646</a:t>
            </a:r>
            <a:endParaRPr lang="el-GR"/>
          </a:p>
        </p:txBody>
      </p:sp>
      <p:sp>
        <p:nvSpPr>
          <p:cNvPr id="5" name="Slide Number Placeholder 4">
            <a:extLst>
              <a:ext uri="{FF2B5EF4-FFF2-40B4-BE49-F238E27FC236}">
                <a16:creationId xmlns:a16="http://schemas.microsoft.com/office/drawing/2014/main" id="{C599DFDC-F7BB-D4CA-5EB7-B93C3A825424}"/>
              </a:ext>
            </a:extLst>
          </p:cNvPr>
          <p:cNvSpPr>
            <a:spLocks noGrp="1"/>
          </p:cNvSpPr>
          <p:nvPr>
            <p:ph type="sldNum" sz="quarter" idx="12"/>
          </p:nvPr>
        </p:nvSpPr>
        <p:spPr/>
        <p:txBody>
          <a:bodyPr/>
          <a:lstStyle/>
          <a:p>
            <a:fld id="{D3F1D1C4-C2D9-4231-9FB2-B2D9D97AA41D}" type="slidenum">
              <a:rPr lang="el-GR" smtClean="0"/>
              <a:pPr/>
              <a:t>16</a:t>
            </a:fld>
            <a:endParaRPr lang="el-GR"/>
          </a:p>
        </p:txBody>
      </p:sp>
    </p:spTree>
    <p:extLst>
      <p:ext uri="{BB962C8B-B14F-4D97-AF65-F5344CB8AC3E}">
        <p14:creationId xmlns:p14="http://schemas.microsoft.com/office/powerpoint/2010/main" val="137761843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b="0" i="0" dirty="0">
                <a:solidFill>
                  <a:schemeClr val="tx1"/>
                </a:solidFill>
                <a:effectLst/>
                <a:latin typeface="Söhne"/>
              </a:rPr>
              <a:t>Cost Analysis of DASH</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562109" cy="2699487"/>
          </a:xfrm>
        </p:spPr>
        <p:txBody>
          <a:bodyPr>
            <a:normAutofit/>
          </a:bodyPr>
          <a:lstStyle/>
          <a:p>
            <a:r>
              <a:rPr lang="en-US" sz="1800" dirty="0" err="1">
                <a:solidFill>
                  <a:schemeClr val="tx1"/>
                </a:solidFill>
              </a:rPr>
              <a:t>RePair</a:t>
            </a:r>
            <a:r>
              <a:rPr lang="en-US" sz="1800" dirty="0">
                <a:solidFill>
                  <a:schemeClr val="tx1"/>
                </a:solidFill>
              </a:rPr>
              <a:t> with front coding reduces memory consumption by 50% and </a:t>
            </a:r>
            <a:r>
              <a:rPr lang="en-US" sz="1800" dirty="0" err="1">
                <a:solidFill>
                  <a:schemeClr val="tx1"/>
                </a:solidFill>
              </a:rPr>
              <a:t>RePair</a:t>
            </a:r>
            <a:r>
              <a:rPr lang="en-US" sz="1800" dirty="0">
                <a:solidFill>
                  <a:schemeClr val="tx1"/>
                </a:solidFill>
              </a:rPr>
              <a:t> reduces by another 50% the remaining uncompressed data.</a:t>
            </a:r>
          </a:p>
          <a:p>
            <a:r>
              <a:rPr lang="en-US" sz="1800" dirty="0"/>
              <a:t>At 100 MB/s it can compress 8.6TB of data per day</a:t>
            </a:r>
          </a:p>
          <a:p>
            <a:r>
              <a:rPr lang="en-US" sz="1800" dirty="0">
                <a:solidFill>
                  <a:schemeClr val="tx1"/>
                </a:solidFill>
              </a:rPr>
              <a:t>Assuming two merge operations per day this corresponds to 4.3TB which will be reduced to 2.3TB with front-coding and to 1.075TB with </a:t>
            </a:r>
            <a:r>
              <a:rPr lang="en-US" sz="1800" dirty="0" err="1">
                <a:solidFill>
                  <a:schemeClr val="tx1"/>
                </a:solidFill>
              </a:rPr>
              <a:t>RePair</a:t>
            </a:r>
            <a:r>
              <a:rPr lang="en-US" sz="1800" dirty="0">
                <a:solidFill>
                  <a:schemeClr val="tx1"/>
                </a:solidFill>
              </a:rPr>
              <a:t> DASH.</a:t>
            </a:r>
          </a:p>
          <a:p>
            <a:r>
              <a:rPr lang="en-US" sz="1800" dirty="0"/>
              <a:t>So based on the costs of using SAP HANA compared to an amazon f1 instance the savings are more than 13,000 euros.</a:t>
            </a:r>
            <a:endParaRPr lang="en-US"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Footer Placeholder 3">
            <a:extLst>
              <a:ext uri="{FF2B5EF4-FFF2-40B4-BE49-F238E27FC236}">
                <a16:creationId xmlns:a16="http://schemas.microsoft.com/office/drawing/2014/main" id="{398EC2DA-481B-B7D7-F927-8F99D5782132}"/>
              </a:ext>
            </a:extLst>
          </p:cNvPr>
          <p:cNvSpPr>
            <a:spLocks noGrp="1"/>
          </p:cNvSpPr>
          <p:nvPr>
            <p:ph type="ftr" sz="quarter" idx="11"/>
          </p:nvPr>
        </p:nvSpPr>
        <p:spPr/>
        <p:txBody>
          <a:bodyPr/>
          <a:lstStyle/>
          <a:p>
            <a:r>
              <a:rPr lang="en-GB"/>
              <a:t>https://www2.cs.ucy.ac.cy/courses/EPL646</a:t>
            </a:r>
            <a:endParaRPr lang="el-GR"/>
          </a:p>
        </p:txBody>
      </p:sp>
      <p:sp>
        <p:nvSpPr>
          <p:cNvPr id="5" name="Slide Number Placeholder 4">
            <a:extLst>
              <a:ext uri="{FF2B5EF4-FFF2-40B4-BE49-F238E27FC236}">
                <a16:creationId xmlns:a16="http://schemas.microsoft.com/office/drawing/2014/main" id="{19238E90-DCD6-5CDF-E2D3-D73B5C891B21}"/>
              </a:ext>
            </a:extLst>
          </p:cNvPr>
          <p:cNvSpPr>
            <a:spLocks noGrp="1"/>
          </p:cNvSpPr>
          <p:nvPr>
            <p:ph type="sldNum" sz="quarter" idx="12"/>
          </p:nvPr>
        </p:nvSpPr>
        <p:spPr/>
        <p:txBody>
          <a:bodyPr/>
          <a:lstStyle/>
          <a:p>
            <a:fld id="{D3F1D1C4-C2D9-4231-9FB2-B2D9D97AA41D}" type="slidenum">
              <a:rPr lang="el-GR" smtClean="0"/>
              <a:pPr/>
              <a:t>17</a:t>
            </a:fld>
            <a:endParaRPr lang="el-GR"/>
          </a:p>
        </p:txBody>
      </p:sp>
    </p:spTree>
    <p:extLst>
      <p:ext uri="{BB962C8B-B14F-4D97-AF65-F5344CB8AC3E}">
        <p14:creationId xmlns:p14="http://schemas.microsoft.com/office/powerpoint/2010/main" val="291587792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b="0" i="0" dirty="0">
                <a:solidFill>
                  <a:schemeClr val="tx1"/>
                </a:solidFill>
                <a:effectLst/>
                <a:latin typeface="Söhne"/>
              </a:rPr>
              <a:t>Conclusion and Future Research</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185300" y="1752655"/>
            <a:ext cx="8779188" cy="2699487"/>
          </a:xfrm>
        </p:spPr>
        <p:txBody>
          <a:bodyPr>
            <a:normAutofit fontScale="92500" lnSpcReduction="20000"/>
          </a:bodyPr>
          <a:lstStyle/>
          <a:p>
            <a:r>
              <a:rPr lang="en-US" sz="1800" dirty="0">
                <a:latin typeface="Söhne"/>
              </a:rPr>
              <a:t>Main limitation of scaling with FPGAs is the tight coupling of them with the database systems</a:t>
            </a:r>
          </a:p>
          <a:p>
            <a:endParaRPr lang="en-US" sz="1800" dirty="0">
              <a:latin typeface="Söhne"/>
            </a:endParaRPr>
          </a:p>
          <a:p>
            <a:r>
              <a:rPr lang="en-US" sz="1800" dirty="0">
                <a:latin typeface="Söhne"/>
              </a:rPr>
              <a:t>They addressed this issue by designing a decoupled architecture, DASH, and basically creating this new perspective of FPGA-as-a-Service and showed the benefits of using this architecture using compression for string dictionaries</a:t>
            </a:r>
          </a:p>
          <a:p>
            <a:endParaRPr lang="en-US" sz="1800" dirty="0">
              <a:solidFill>
                <a:schemeClr val="tx1"/>
              </a:solidFill>
              <a:latin typeface="Söhne"/>
            </a:endParaRPr>
          </a:p>
          <a:p>
            <a:r>
              <a:rPr lang="en-US" sz="1800" dirty="0">
                <a:latin typeface="Söhne"/>
              </a:rPr>
              <a:t>They believe this setup could work to a wide range of database operations (Machine Learning, Graph or JSON processing).</a:t>
            </a:r>
          </a:p>
          <a:p>
            <a:endParaRPr lang="en-US" sz="1800" dirty="0">
              <a:solidFill>
                <a:schemeClr val="tx1"/>
              </a:solidFill>
              <a:latin typeface="Söhne"/>
            </a:endParaRPr>
          </a:p>
          <a:p>
            <a:r>
              <a:rPr lang="en-US" sz="1800" dirty="0">
                <a:latin typeface="Söhne"/>
              </a:rPr>
              <a:t>Future research is needed in terms of security, monitoring and more, to be able to apply this architecture to large-scale deployments.</a:t>
            </a:r>
          </a:p>
          <a:p>
            <a:endParaRPr lang="en-US" sz="1800" dirty="0">
              <a:latin typeface="Söhne"/>
            </a:endParaRPr>
          </a:p>
          <a:p>
            <a:endParaRPr lang="en-US" sz="1800"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Footer Placeholder 3">
            <a:extLst>
              <a:ext uri="{FF2B5EF4-FFF2-40B4-BE49-F238E27FC236}">
                <a16:creationId xmlns:a16="http://schemas.microsoft.com/office/drawing/2014/main" id="{0A190BC1-E0F8-3355-4EA1-2DC097CEE216}"/>
              </a:ext>
            </a:extLst>
          </p:cNvPr>
          <p:cNvSpPr>
            <a:spLocks noGrp="1"/>
          </p:cNvSpPr>
          <p:nvPr>
            <p:ph type="ftr" sz="quarter" idx="11"/>
          </p:nvPr>
        </p:nvSpPr>
        <p:spPr/>
        <p:txBody>
          <a:bodyPr/>
          <a:lstStyle/>
          <a:p>
            <a:r>
              <a:rPr lang="en-GB"/>
              <a:t>https://www2.cs.ucy.ac.cy/courses/EPL646</a:t>
            </a:r>
            <a:endParaRPr lang="el-GR"/>
          </a:p>
        </p:txBody>
      </p:sp>
      <p:sp>
        <p:nvSpPr>
          <p:cNvPr id="5" name="Slide Number Placeholder 4">
            <a:extLst>
              <a:ext uri="{FF2B5EF4-FFF2-40B4-BE49-F238E27FC236}">
                <a16:creationId xmlns:a16="http://schemas.microsoft.com/office/drawing/2014/main" id="{4AE615F3-AAED-EBA8-3D22-D0AF6C91DEC5}"/>
              </a:ext>
            </a:extLst>
          </p:cNvPr>
          <p:cNvSpPr>
            <a:spLocks noGrp="1"/>
          </p:cNvSpPr>
          <p:nvPr>
            <p:ph type="sldNum" sz="quarter" idx="12"/>
          </p:nvPr>
        </p:nvSpPr>
        <p:spPr/>
        <p:txBody>
          <a:bodyPr/>
          <a:lstStyle/>
          <a:p>
            <a:fld id="{D3F1D1C4-C2D9-4231-9FB2-B2D9D97AA41D}" type="slidenum">
              <a:rPr lang="el-GR" smtClean="0"/>
              <a:pPr/>
              <a:t>18</a:t>
            </a:fld>
            <a:endParaRPr lang="el-GR"/>
          </a:p>
        </p:txBody>
      </p:sp>
    </p:spTree>
    <p:extLst>
      <p:ext uri="{BB962C8B-B14F-4D97-AF65-F5344CB8AC3E}">
        <p14:creationId xmlns:p14="http://schemas.microsoft.com/office/powerpoint/2010/main" val="314638313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98DCA46-603B-4178-8707-30E192CE6B8D}"/>
              </a:ext>
            </a:extLst>
          </p:cNvPr>
          <p:cNvSpPr>
            <a:spLocks noGrp="1"/>
          </p:cNvSpPr>
          <p:nvPr>
            <p:ph type="title"/>
          </p:nvPr>
        </p:nvSpPr>
        <p:spPr/>
        <p:txBody>
          <a:bodyPr/>
          <a:lstStyle/>
          <a:p>
            <a:r>
              <a:rPr lang="en-US" dirty="0"/>
              <a:t>Thank you! </a:t>
            </a:r>
          </a:p>
        </p:txBody>
      </p:sp>
      <p:pic>
        <p:nvPicPr>
          <p:cNvPr id="2050" name="Picture 2" descr="https://lh3.googleusercontent.com/Odn82rV4xuSKZHhv6FbxN2wTfCxnNBeK3wz-Y_fs_fy7zD3b-o-g72L5Ua3lyeTsQ759YjW-qrfzrqPdRrK3vT4uJiI95I_AwSMEomrpDoYLj6X26KxyDEzNO9R9J55rp5jfWup_oJk">
            <a:extLst>
              <a:ext uri="{FF2B5EF4-FFF2-40B4-BE49-F238E27FC236}">
                <a16:creationId xmlns:a16="http://schemas.microsoft.com/office/drawing/2014/main" id="{81EEE695-EC65-437E-8C8E-6BE4AA26429B}"/>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96117" y="1615585"/>
            <a:ext cx="4897028" cy="3265694"/>
          </a:xfrm>
          <a:prstGeom prst="rect">
            <a:avLst/>
          </a:prstGeom>
          <a:noFill/>
          <a:extLst>
            <a:ext uri="{909E8E84-426E-40DD-AFC4-6F175D3DCCD1}">
              <a14:hiddenFill xmlns:a14="http://schemas.microsoft.com/office/drawing/2010/main">
                <a:solidFill>
                  <a:srgbClr val="FFFFFF"/>
                </a:solidFill>
              </a14:hiddenFill>
            </a:ext>
          </a:extLst>
        </p:spPr>
      </p:pic>
      <p:sp>
        <p:nvSpPr>
          <p:cNvPr id="2" name="Footer Placeholder 1">
            <a:extLst>
              <a:ext uri="{FF2B5EF4-FFF2-40B4-BE49-F238E27FC236}">
                <a16:creationId xmlns:a16="http://schemas.microsoft.com/office/drawing/2014/main" id="{B37E4704-E1F6-7DE5-04B6-E381942CFC7E}"/>
              </a:ext>
            </a:extLst>
          </p:cNvPr>
          <p:cNvSpPr>
            <a:spLocks noGrp="1"/>
          </p:cNvSpPr>
          <p:nvPr>
            <p:ph type="ftr" sz="quarter" idx="11"/>
          </p:nvPr>
        </p:nvSpPr>
        <p:spPr/>
        <p:txBody>
          <a:bodyPr/>
          <a:lstStyle/>
          <a:p>
            <a:r>
              <a:rPr lang="en-GB"/>
              <a:t>https://www2.cs.ucy.ac.cy/courses/EPL646</a:t>
            </a:r>
            <a:endParaRPr lang="el-GR"/>
          </a:p>
        </p:txBody>
      </p:sp>
      <p:sp>
        <p:nvSpPr>
          <p:cNvPr id="3" name="Slide Number Placeholder 2">
            <a:extLst>
              <a:ext uri="{FF2B5EF4-FFF2-40B4-BE49-F238E27FC236}">
                <a16:creationId xmlns:a16="http://schemas.microsoft.com/office/drawing/2014/main" id="{26560119-3ACA-CA2A-0047-BA374D5BA493}"/>
              </a:ext>
            </a:extLst>
          </p:cNvPr>
          <p:cNvSpPr>
            <a:spLocks noGrp="1"/>
          </p:cNvSpPr>
          <p:nvPr>
            <p:ph type="sldNum" sz="quarter" idx="12"/>
          </p:nvPr>
        </p:nvSpPr>
        <p:spPr/>
        <p:txBody>
          <a:bodyPr/>
          <a:lstStyle/>
          <a:p>
            <a:fld id="{D3F1D1C4-C2D9-4231-9FB2-B2D9D97AA41D}" type="slidenum">
              <a:rPr lang="el-GR" smtClean="0"/>
              <a:pPr/>
              <a:t>19</a:t>
            </a:fld>
            <a:endParaRPr lang="el-GR"/>
          </a:p>
        </p:txBody>
      </p:sp>
    </p:spTree>
    <p:extLst>
      <p:ext uri="{BB962C8B-B14F-4D97-AF65-F5344CB8AC3E}">
        <p14:creationId xmlns:p14="http://schemas.microsoft.com/office/powerpoint/2010/main" val="269641700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dirty="0"/>
              <a:t>Introduction</a:t>
            </a:r>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356429" cy="2699487"/>
          </a:xfrm>
        </p:spPr>
        <p:txBody>
          <a:bodyPr>
            <a:normAutofit fontScale="92500" lnSpcReduction="20000"/>
          </a:bodyPr>
          <a:lstStyle/>
          <a:p>
            <a:r>
              <a:rPr lang="en-US" dirty="0">
                <a:solidFill>
                  <a:schemeClr val="tx1"/>
                </a:solidFill>
                <a:latin typeface="Söhne"/>
              </a:rPr>
              <a:t>Databases need to have a good trade-off between high performance and cost</a:t>
            </a:r>
          </a:p>
          <a:p>
            <a:endParaRPr lang="en-US" dirty="0">
              <a:latin typeface="Söhne"/>
            </a:endParaRPr>
          </a:p>
          <a:p>
            <a:r>
              <a:rPr lang="en-US" dirty="0">
                <a:latin typeface="Söhne"/>
              </a:rPr>
              <a:t>One way to achieve this is by offloading compute-intensive operations from CPUs to HW-accelerators. In this research they focus on FPGAs which are becoming more widely available by cloud providers.</a:t>
            </a:r>
            <a:endParaRPr lang="en-US" dirty="0">
              <a:solidFill>
                <a:schemeClr val="tx1"/>
              </a:solidFill>
              <a:latin typeface="Söhne"/>
            </a:endParaRPr>
          </a:p>
          <a:p>
            <a:endParaRPr lang="en-US" dirty="0">
              <a:solidFill>
                <a:schemeClr val="tx1"/>
              </a:solidFill>
              <a:latin typeface="Söhne"/>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Footer Placeholder 3">
            <a:extLst>
              <a:ext uri="{FF2B5EF4-FFF2-40B4-BE49-F238E27FC236}">
                <a16:creationId xmlns:a16="http://schemas.microsoft.com/office/drawing/2014/main" id="{977FB7C3-334A-C434-2136-560F862C2609}"/>
              </a:ext>
            </a:extLst>
          </p:cNvPr>
          <p:cNvSpPr>
            <a:spLocks noGrp="1"/>
          </p:cNvSpPr>
          <p:nvPr>
            <p:ph type="ftr" sz="quarter" idx="11"/>
          </p:nvPr>
        </p:nvSpPr>
        <p:spPr/>
        <p:txBody>
          <a:bodyPr/>
          <a:lstStyle/>
          <a:p>
            <a:r>
              <a:rPr lang="en-GB"/>
              <a:t>https://www2.cs.ucy.ac.cy/courses/EPL646</a:t>
            </a:r>
            <a:endParaRPr lang="el-GR"/>
          </a:p>
        </p:txBody>
      </p:sp>
      <p:sp>
        <p:nvSpPr>
          <p:cNvPr id="5" name="Slide Number Placeholder 4">
            <a:extLst>
              <a:ext uri="{FF2B5EF4-FFF2-40B4-BE49-F238E27FC236}">
                <a16:creationId xmlns:a16="http://schemas.microsoft.com/office/drawing/2014/main" id="{B3D8A507-24E5-8508-D562-0DDD19DD84C7}"/>
              </a:ext>
            </a:extLst>
          </p:cNvPr>
          <p:cNvSpPr>
            <a:spLocks noGrp="1"/>
          </p:cNvSpPr>
          <p:nvPr>
            <p:ph type="sldNum" sz="quarter" idx="12"/>
          </p:nvPr>
        </p:nvSpPr>
        <p:spPr/>
        <p:txBody>
          <a:bodyPr/>
          <a:lstStyle/>
          <a:p>
            <a:fld id="{D3F1D1C4-C2D9-4231-9FB2-B2D9D97AA41D}" type="slidenum">
              <a:rPr lang="el-GR" smtClean="0"/>
              <a:pPr/>
              <a:t>2</a:t>
            </a:fld>
            <a:endParaRPr lang="el-GR"/>
          </a:p>
        </p:txBody>
      </p:sp>
    </p:spTree>
    <p:extLst>
      <p:ext uri="{BB962C8B-B14F-4D97-AF65-F5344CB8AC3E}">
        <p14:creationId xmlns:p14="http://schemas.microsoft.com/office/powerpoint/2010/main" val="27954856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b="0" i="0" dirty="0">
                <a:solidFill>
                  <a:schemeClr val="tx1"/>
                </a:solidFill>
                <a:effectLst/>
                <a:latin typeface="Söhne"/>
              </a:rPr>
              <a:t>Background and Related Work</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8483260" cy="2699487"/>
          </a:xfrm>
        </p:spPr>
        <p:txBody>
          <a:bodyPr>
            <a:normAutofit/>
          </a:bodyPr>
          <a:lstStyle/>
          <a:p>
            <a:r>
              <a:rPr lang="en-US" b="0" i="0" dirty="0">
                <a:solidFill>
                  <a:schemeClr val="tx1"/>
                </a:solidFill>
                <a:effectLst/>
                <a:latin typeface="Söhne"/>
              </a:rPr>
              <a:t>In general, cloud providers either employ FPGAs </a:t>
            </a:r>
            <a:r>
              <a:rPr lang="en-US" dirty="0">
                <a:latin typeface="Söhne"/>
              </a:rPr>
              <a:t>enclosed in their infrastructure or expose them as a service (FPGA-as-a-Service).</a:t>
            </a:r>
          </a:p>
          <a:p>
            <a:r>
              <a:rPr lang="en-US" dirty="0">
                <a:latin typeface="Söhne"/>
              </a:rPr>
              <a:t>Hence, this gives us the opportunity to use this kind of accelerators for database systems</a:t>
            </a: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Footer Placeholder 3">
            <a:extLst>
              <a:ext uri="{FF2B5EF4-FFF2-40B4-BE49-F238E27FC236}">
                <a16:creationId xmlns:a16="http://schemas.microsoft.com/office/drawing/2014/main" id="{DEE5C625-333A-A1A6-6B00-5794ECFCF335}"/>
              </a:ext>
            </a:extLst>
          </p:cNvPr>
          <p:cNvSpPr>
            <a:spLocks noGrp="1"/>
          </p:cNvSpPr>
          <p:nvPr>
            <p:ph type="ftr" sz="quarter" idx="11"/>
          </p:nvPr>
        </p:nvSpPr>
        <p:spPr/>
        <p:txBody>
          <a:bodyPr/>
          <a:lstStyle/>
          <a:p>
            <a:r>
              <a:rPr lang="en-GB"/>
              <a:t>https://www2.cs.ucy.ac.cy/courses/EPL646</a:t>
            </a:r>
            <a:endParaRPr lang="el-GR"/>
          </a:p>
        </p:txBody>
      </p:sp>
      <p:sp>
        <p:nvSpPr>
          <p:cNvPr id="5" name="Slide Number Placeholder 4">
            <a:extLst>
              <a:ext uri="{FF2B5EF4-FFF2-40B4-BE49-F238E27FC236}">
                <a16:creationId xmlns:a16="http://schemas.microsoft.com/office/drawing/2014/main" id="{B30380A5-303C-A426-1644-BE024FDC52BD}"/>
              </a:ext>
            </a:extLst>
          </p:cNvPr>
          <p:cNvSpPr>
            <a:spLocks noGrp="1"/>
          </p:cNvSpPr>
          <p:nvPr>
            <p:ph type="sldNum" sz="quarter" idx="12"/>
          </p:nvPr>
        </p:nvSpPr>
        <p:spPr/>
        <p:txBody>
          <a:bodyPr/>
          <a:lstStyle/>
          <a:p>
            <a:fld id="{D3F1D1C4-C2D9-4231-9FB2-B2D9D97AA41D}" type="slidenum">
              <a:rPr lang="el-GR" smtClean="0"/>
              <a:pPr/>
              <a:t>3</a:t>
            </a:fld>
            <a:endParaRPr lang="el-GR"/>
          </a:p>
        </p:txBody>
      </p:sp>
    </p:spTree>
    <p:extLst>
      <p:ext uri="{BB962C8B-B14F-4D97-AF65-F5344CB8AC3E}">
        <p14:creationId xmlns:p14="http://schemas.microsoft.com/office/powerpoint/2010/main" val="23803552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457200" y="143167"/>
            <a:ext cx="8229600" cy="857250"/>
          </a:xfrm>
        </p:spPr>
        <p:txBody>
          <a:bodyPr/>
          <a:lstStyle/>
          <a:p>
            <a:r>
              <a:rPr lang="en-US" b="0" i="0" dirty="0">
                <a:solidFill>
                  <a:schemeClr val="tx1"/>
                </a:solidFill>
                <a:effectLst/>
                <a:latin typeface="Söhne"/>
              </a:rPr>
              <a:t>Background and Related Work</a:t>
            </a:r>
            <a:endParaRPr lang="en-US" dirty="0"/>
          </a:p>
        </p:txBody>
      </p:sp>
      <p:pic>
        <p:nvPicPr>
          <p:cNvPr id="5" name="Content Placeholder 4" descr="A diagram of a computer system&#10;&#10;Description automatically generated">
            <a:extLst>
              <a:ext uri="{FF2B5EF4-FFF2-40B4-BE49-F238E27FC236}">
                <a16:creationId xmlns:a16="http://schemas.microsoft.com/office/drawing/2014/main" id="{BA915375-D146-B869-CB4D-1981D6A9614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60243" y="843558"/>
            <a:ext cx="3783757" cy="2698750"/>
          </a:xfrm>
        </p:spPr>
      </p:pic>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10" y="460417"/>
            <a:ext cx="1080000" cy="1080000"/>
          </a:xfrm>
          <a:prstGeom prst="rect">
            <a:avLst/>
          </a:prstGeom>
        </p:spPr>
      </p:pic>
      <p:sp>
        <p:nvSpPr>
          <p:cNvPr id="7" name="TextBox 6">
            <a:extLst>
              <a:ext uri="{FF2B5EF4-FFF2-40B4-BE49-F238E27FC236}">
                <a16:creationId xmlns:a16="http://schemas.microsoft.com/office/drawing/2014/main" id="{DC932D68-4BED-C39F-08B0-9F2C044FB68F}"/>
              </a:ext>
            </a:extLst>
          </p:cNvPr>
          <p:cNvSpPr txBox="1"/>
          <p:nvPr/>
        </p:nvSpPr>
        <p:spPr>
          <a:xfrm>
            <a:off x="629210" y="1275606"/>
            <a:ext cx="4608512" cy="3293209"/>
          </a:xfrm>
          <a:prstGeom prst="rect">
            <a:avLst/>
          </a:prstGeom>
          <a:noFill/>
        </p:spPr>
        <p:txBody>
          <a:bodyPr wrap="square" rtlCol="0">
            <a:spAutoFit/>
          </a:bodyPr>
          <a:lstStyle/>
          <a:p>
            <a:pPr marL="285750" indent="-285750">
              <a:buFont typeface="Arial" panose="020B0604020202020204" pitchFamily="34" charset="0"/>
              <a:buChar char="•"/>
            </a:pPr>
            <a:r>
              <a:rPr lang="en-CY" sz="1600" dirty="0">
                <a:solidFill>
                  <a:srgbClr val="92D050"/>
                </a:solidFill>
              </a:rPr>
              <a:t>Marked green</a:t>
            </a:r>
            <a:r>
              <a:rPr lang="en-CY" sz="1600" dirty="0"/>
              <a:t>, is a setup where the FPGA communicates with the CPU using PCIe or UPI interconnects which offers high bw and relatively low latencies</a:t>
            </a:r>
          </a:p>
          <a:p>
            <a:pPr marL="285750" indent="-285750">
              <a:buFont typeface="Arial" panose="020B0604020202020204" pitchFamily="34" charset="0"/>
              <a:buChar char="•"/>
            </a:pPr>
            <a:r>
              <a:rPr lang="en-CY" sz="1600" dirty="0">
                <a:solidFill>
                  <a:srgbClr val="00B0F0"/>
                </a:solidFill>
              </a:rPr>
              <a:t>Marked blue</a:t>
            </a:r>
            <a:r>
              <a:rPr lang="en-CY" sz="1600" dirty="0"/>
              <a:t>, is a setup where the FPGA is on the I/O path(network, memory or storage). Data transfer can be limited by latency or bandwidth of the interconnect and is considered a bottleneck.</a:t>
            </a:r>
          </a:p>
          <a:p>
            <a:pPr marL="285750" indent="-285750">
              <a:buFont typeface="Arial" panose="020B0604020202020204" pitchFamily="34" charset="0"/>
              <a:buChar char="•"/>
            </a:pPr>
            <a:r>
              <a:rPr lang="en-CY" sz="1600" dirty="0">
                <a:solidFill>
                  <a:schemeClr val="accent2">
                    <a:lumMod val="60000"/>
                    <a:lumOff val="40000"/>
                  </a:schemeClr>
                </a:solidFill>
              </a:rPr>
              <a:t>Marked red</a:t>
            </a:r>
            <a:r>
              <a:rPr lang="en-CY" sz="1600" dirty="0"/>
              <a:t>, is the focus of this research paper where the FPGAs are connected to the database via network links. This brings the notion of scaling and elasticity based on the workload. One use case here is compression of persistent data. </a:t>
            </a:r>
          </a:p>
        </p:txBody>
      </p:sp>
      <p:sp>
        <p:nvSpPr>
          <p:cNvPr id="8" name="Rectangle 7">
            <a:extLst>
              <a:ext uri="{FF2B5EF4-FFF2-40B4-BE49-F238E27FC236}">
                <a16:creationId xmlns:a16="http://schemas.microsoft.com/office/drawing/2014/main" id="{1EBCEA6E-2CCC-A7C5-0556-30AE5E459E7E}"/>
              </a:ext>
            </a:extLst>
          </p:cNvPr>
          <p:cNvSpPr/>
          <p:nvPr/>
        </p:nvSpPr>
        <p:spPr>
          <a:xfrm>
            <a:off x="629210" y="2283718"/>
            <a:ext cx="4662870" cy="2304256"/>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Footer Placeholder 2">
            <a:extLst>
              <a:ext uri="{FF2B5EF4-FFF2-40B4-BE49-F238E27FC236}">
                <a16:creationId xmlns:a16="http://schemas.microsoft.com/office/drawing/2014/main" id="{DAC0D906-00F2-755E-B646-9A8B9AAA25DF}"/>
              </a:ext>
            </a:extLst>
          </p:cNvPr>
          <p:cNvSpPr>
            <a:spLocks noGrp="1"/>
          </p:cNvSpPr>
          <p:nvPr>
            <p:ph type="ftr" sz="quarter" idx="11"/>
          </p:nvPr>
        </p:nvSpPr>
        <p:spPr/>
        <p:txBody>
          <a:bodyPr/>
          <a:lstStyle/>
          <a:p>
            <a:r>
              <a:rPr lang="en-GB"/>
              <a:t>https://www2.cs.ucy.ac.cy/courses/EPL646</a:t>
            </a:r>
            <a:endParaRPr lang="el-GR"/>
          </a:p>
        </p:txBody>
      </p:sp>
      <p:sp>
        <p:nvSpPr>
          <p:cNvPr id="4" name="Slide Number Placeholder 3">
            <a:extLst>
              <a:ext uri="{FF2B5EF4-FFF2-40B4-BE49-F238E27FC236}">
                <a16:creationId xmlns:a16="http://schemas.microsoft.com/office/drawing/2014/main" id="{8E597839-223E-BBB9-4365-297FC5ED8F26}"/>
              </a:ext>
            </a:extLst>
          </p:cNvPr>
          <p:cNvSpPr>
            <a:spLocks noGrp="1"/>
          </p:cNvSpPr>
          <p:nvPr>
            <p:ph type="sldNum" sz="quarter" idx="12"/>
          </p:nvPr>
        </p:nvSpPr>
        <p:spPr/>
        <p:txBody>
          <a:bodyPr/>
          <a:lstStyle/>
          <a:p>
            <a:fld id="{D3F1D1C4-C2D9-4231-9FB2-B2D9D97AA41D}" type="slidenum">
              <a:rPr lang="el-GR" smtClean="0"/>
              <a:pPr/>
              <a:t>4</a:t>
            </a:fld>
            <a:endParaRPr lang="el-GR"/>
          </a:p>
        </p:txBody>
      </p:sp>
    </p:spTree>
    <p:extLst>
      <p:ext uri="{BB962C8B-B14F-4D97-AF65-F5344CB8AC3E}">
        <p14:creationId xmlns:p14="http://schemas.microsoft.com/office/powerpoint/2010/main" val="33750187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457200" y="143167"/>
            <a:ext cx="8229600" cy="857250"/>
          </a:xfrm>
        </p:spPr>
        <p:txBody>
          <a:bodyPr/>
          <a:lstStyle/>
          <a:p>
            <a:r>
              <a:rPr lang="en-US" b="0" i="0" dirty="0">
                <a:solidFill>
                  <a:schemeClr val="tx1"/>
                </a:solidFill>
                <a:effectLst/>
                <a:latin typeface="Söhne"/>
              </a:rPr>
              <a:t>Background and Related Work</a:t>
            </a:r>
            <a:endParaRPr lang="en-US" dirty="0"/>
          </a:p>
        </p:txBody>
      </p:sp>
      <p:pic>
        <p:nvPicPr>
          <p:cNvPr id="5" name="Content Placeholder 4" descr="A diagram of a computer system&#10;&#10;Description automatically generated">
            <a:extLst>
              <a:ext uri="{FF2B5EF4-FFF2-40B4-BE49-F238E27FC236}">
                <a16:creationId xmlns:a16="http://schemas.microsoft.com/office/drawing/2014/main" id="{BA915375-D146-B869-CB4D-1981D6A9614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60243" y="843558"/>
            <a:ext cx="3783757" cy="2698750"/>
          </a:xfrm>
        </p:spPr>
      </p:pic>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10" y="460417"/>
            <a:ext cx="1080000" cy="1080000"/>
          </a:xfrm>
          <a:prstGeom prst="rect">
            <a:avLst/>
          </a:prstGeom>
        </p:spPr>
      </p:pic>
      <p:sp>
        <p:nvSpPr>
          <p:cNvPr id="7" name="TextBox 6">
            <a:extLst>
              <a:ext uri="{FF2B5EF4-FFF2-40B4-BE49-F238E27FC236}">
                <a16:creationId xmlns:a16="http://schemas.microsoft.com/office/drawing/2014/main" id="{DC932D68-4BED-C39F-08B0-9F2C044FB68F}"/>
              </a:ext>
            </a:extLst>
          </p:cNvPr>
          <p:cNvSpPr txBox="1"/>
          <p:nvPr/>
        </p:nvSpPr>
        <p:spPr>
          <a:xfrm>
            <a:off x="629210" y="1275606"/>
            <a:ext cx="4608512" cy="3293209"/>
          </a:xfrm>
          <a:prstGeom prst="rect">
            <a:avLst/>
          </a:prstGeom>
          <a:noFill/>
        </p:spPr>
        <p:txBody>
          <a:bodyPr wrap="square" rtlCol="0">
            <a:spAutoFit/>
          </a:bodyPr>
          <a:lstStyle/>
          <a:p>
            <a:pPr marL="285750" indent="-285750">
              <a:buFont typeface="Arial" panose="020B0604020202020204" pitchFamily="34" charset="0"/>
              <a:buChar char="•"/>
            </a:pPr>
            <a:r>
              <a:rPr lang="en-CY" sz="1600" dirty="0">
                <a:solidFill>
                  <a:srgbClr val="92D050"/>
                </a:solidFill>
              </a:rPr>
              <a:t>Marked green</a:t>
            </a:r>
            <a:r>
              <a:rPr lang="en-CY" sz="1600" dirty="0"/>
              <a:t>, is a setup where the FPGA communicates with the CPU using PCIe or UPI interconnects which offers high bw and relatively low latencies</a:t>
            </a:r>
          </a:p>
          <a:p>
            <a:pPr marL="285750" indent="-285750">
              <a:buFont typeface="Arial" panose="020B0604020202020204" pitchFamily="34" charset="0"/>
              <a:buChar char="•"/>
            </a:pPr>
            <a:r>
              <a:rPr lang="en-CY" sz="1600" dirty="0">
                <a:solidFill>
                  <a:srgbClr val="00B0F0"/>
                </a:solidFill>
              </a:rPr>
              <a:t>Marked blue</a:t>
            </a:r>
            <a:r>
              <a:rPr lang="en-CY" sz="1600" dirty="0"/>
              <a:t>, is a setup where the FPGA is on the I/O path(network, memory or storage). Data transfer can be limited by latency or bandwidth of the interconnect and is considered a bottleneck.</a:t>
            </a:r>
          </a:p>
          <a:p>
            <a:pPr marL="285750" indent="-285750">
              <a:buFont typeface="Arial" panose="020B0604020202020204" pitchFamily="34" charset="0"/>
              <a:buChar char="•"/>
            </a:pPr>
            <a:r>
              <a:rPr lang="en-CY" sz="1600" dirty="0">
                <a:solidFill>
                  <a:schemeClr val="accent2">
                    <a:lumMod val="60000"/>
                    <a:lumOff val="40000"/>
                  </a:schemeClr>
                </a:solidFill>
              </a:rPr>
              <a:t>Marked red</a:t>
            </a:r>
            <a:r>
              <a:rPr lang="en-CY" sz="1600" dirty="0"/>
              <a:t>, is the focus of this research paper where the FPGAs are connected to the database via network links. This brings the notion of scaling and elasticity based on the workload. One use case here is compression of persistent data. </a:t>
            </a:r>
          </a:p>
        </p:txBody>
      </p:sp>
      <p:sp>
        <p:nvSpPr>
          <p:cNvPr id="8" name="Rectangle 7">
            <a:extLst>
              <a:ext uri="{FF2B5EF4-FFF2-40B4-BE49-F238E27FC236}">
                <a16:creationId xmlns:a16="http://schemas.microsoft.com/office/drawing/2014/main" id="{1EBCEA6E-2CCC-A7C5-0556-30AE5E459E7E}"/>
              </a:ext>
            </a:extLst>
          </p:cNvPr>
          <p:cNvSpPr/>
          <p:nvPr/>
        </p:nvSpPr>
        <p:spPr>
          <a:xfrm>
            <a:off x="629210" y="3291830"/>
            <a:ext cx="4662870" cy="1296144"/>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CY"/>
          </a:p>
        </p:txBody>
      </p:sp>
      <p:sp>
        <p:nvSpPr>
          <p:cNvPr id="3" name="Footer Placeholder 2">
            <a:extLst>
              <a:ext uri="{FF2B5EF4-FFF2-40B4-BE49-F238E27FC236}">
                <a16:creationId xmlns:a16="http://schemas.microsoft.com/office/drawing/2014/main" id="{8FA11F88-B5B3-4C79-177F-F50EFF119148}"/>
              </a:ext>
            </a:extLst>
          </p:cNvPr>
          <p:cNvSpPr>
            <a:spLocks noGrp="1"/>
          </p:cNvSpPr>
          <p:nvPr>
            <p:ph type="ftr" sz="quarter" idx="11"/>
          </p:nvPr>
        </p:nvSpPr>
        <p:spPr/>
        <p:txBody>
          <a:bodyPr/>
          <a:lstStyle/>
          <a:p>
            <a:r>
              <a:rPr lang="en-GB"/>
              <a:t>https://www2.cs.ucy.ac.cy/courses/EPL646</a:t>
            </a:r>
            <a:endParaRPr lang="el-GR"/>
          </a:p>
        </p:txBody>
      </p:sp>
      <p:sp>
        <p:nvSpPr>
          <p:cNvPr id="4" name="Slide Number Placeholder 3">
            <a:extLst>
              <a:ext uri="{FF2B5EF4-FFF2-40B4-BE49-F238E27FC236}">
                <a16:creationId xmlns:a16="http://schemas.microsoft.com/office/drawing/2014/main" id="{AB2FD133-8CBF-F7D1-4E1B-CEE075180714}"/>
              </a:ext>
            </a:extLst>
          </p:cNvPr>
          <p:cNvSpPr>
            <a:spLocks noGrp="1"/>
          </p:cNvSpPr>
          <p:nvPr>
            <p:ph type="sldNum" sz="quarter" idx="12"/>
          </p:nvPr>
        </p:nvSpPr>
        <p:spPr/>
        <p:txBody>
          <a:bodyPr/>
          <a:lstStyle/>
          <a:p>
            <a:fld id="{D3F1D1C4-C2D9-4231-9FB2-B2D9D97AA41D}" type="slidenum">
              <a:rPr lang="el-GR" smtClean="0"/>
              <a:pPr/>
              <a:t>5</a:t>
            </a:fld>
            <a:endParaRPr lang="el-GR"/>
          </a:p>
        </p:txBody>
      </p:sp>
    </p:spTree>
    <p:extLst>
      <p:ext uri="{BB962C8B-B14F-4D97-AF65-F5344CB8AC3E}">
        <p14:creationId xmlns:p14="http://schemas.microsoft.com/office/powerpoint/2010/main" val="295861802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a:xfrm>
            <a:off x="457200" y="143167"/>
            <a:ext cx="8229600" cy="857250"/>
          </a:xfrm>
        </p:spPr>
        <p:txBody>
          <a:bodyPr/>
          <a:lstStyle/>
          <a:p>
            <a:r>
              <a:rPr lang="en-US" b="0" i="0" dirty="0">
                <a:solidFill>
                  <a:schemeClr val="tx1"/>
                </a:solidFill>
                <a:effectLst/>
                <a:latin typeface="Söhne"/>
              </a:rPr>
              <a:t>Background and Related Work</a:t>
            </a:r>
            <a:endParaRPr lang="en-US" dirty="0"/>
          </a:p>
        </p:txBody>
      </p:sp>
      <p:pic>
        <p:nvPicPr>
          <p:cNvPr id="5" name="Content Placeholder 4" descr="A diagram of a computer system&#10;&#10;Description automatically generated">
            <a:extLst>
              <a:ext uri="{FF2B5EF4-FFF2-40B4-BE49-F238E27FC236}">
                <a16:creationId xmlns:a16="http://schemas.microsoft.com/office/drawing/2014/main" id="{BA915375-D146-B869-CB4D-1981D6A9614D}"/>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5360243" y="843558"/>
            <a:ext cx="3783757" cy="2698750"/>
          </a:xfrm>
        </p:spPr>
      </p:pic>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10" y="460417"/>
            <a:ext cx="1080000" cy="1080000"/>
          </a:xfrm>
          <a:prstGeom prst="rect">
            <a:avLst/>
          </a:prstGeom>
        </p:spPr>
      </p:pic>
      <p:sp>
        <p:nvSpPr>
          <p:cNvPr id="7" name="TextBox 6">
            <a:extLst>
              <a:ext uri="{FF2B5EF4-FFF2-40B4-BE49-F238E27FC236}">
                <a16:creationId xmlns:a16="http://schemas.microsoft.com/office/drawing/2014/main" id="{DC932D68-4BED-C39F-08B0-9F2C044FB68F}"/>
              </a:ext>
            </a:extLst>
          </p:cNvPr>
          <p:cNvSpPr txBox="1"/>
          <p:nvPr/>
        </p:nvSpPr>
        <p:spPr>
          <a:xfrm>
            <a:off x="629210" y="1275606"/>
            <a:ext cx="4608512" cy="3293209"/>
          </a:xfrm>
          <a:prstGeom prst="rect">
            <a:avLst/>
          </a:prstGeom>
          <a:noFill/>
        </p:spPr>
        <p:txBody>
          <a:bodyPr wrap="square" rtlCol="0">
            <a:spAutoFit/>
          </a:bodyPr>
          <a:lstStyle/>
          <a:p>
            <a:pPr marL="285750" indent="-285750">
              <a:buFont typeface="Arial" panose="020B0604020202020204" pitchFamily="34" charset="0"/>
              <a:buChar char="•"/>
            </a:pPr>
            <a:r>
              <a:rPr lang="en-CY" sz="1600" dirty="0">
                <a:solidFill>
                  <a:srgbClr val="92D050"/>
                </a:solidFill>
              </a:rPr>
              <a:t>Marked green</a:t>
            </a:r>
            <a:r>
              <a:rPr lang="en-CY" sz="1600" dirty="0"/>
              <a:t>, is a setup where the FPGA communicates with the CPU using PCIe or UPI interconnects which offers high bw and relatively low latencies</a:t>
            </a:r>
          </a:p>
          <a:p>
            <a:pPr marL="285750" indent="-285750">
              <a:buFont typeface="Arial" panose="020B0604020202020204" pitchFamily="34" charset="0"/>
              <a:buChar char="•"/>
            </a:pPr>
            <a:r>
              <a:rPr lang="en-CY" sz="1600" dirty="0">
                <a:solidFill>
                  <a:srgbClr val="00B0F0"/>
                </a:solidFill>
              </a:rPr>
              <a:t>Marked blue</a:t>
            </a:r>
            <a:r>
              <a:rPr lang="en-CY" sz="1600" dirty="0"/>
              <a:t>, is a setup where the FPGA is on the I/O path(network, memory or storage). Data transfer can be limited by latency or bandwidth of the interconnect and is considered a bottleneck.</a:t>
            </a:r>
          </a:p>
          <a:p>
            <a:pPr marL="285750" indent="-285750">
              <a:buFont typeface="Arial" panose="020B0604020202020204" pitchFamily="34" charset="0"/>
              <a:buChar char="•"/>
            </a:pPr>
            <a:r>
              <a:rPr lang="en-CY" sz="1600" dirty="0">
                <a:solidFill>
                  <a:schemeClr val="accent2">
                    <a:lumMod val="60000"/>
                    <a:lumOff val="40000"/>
                  </a:schemeClr>
                </a:solidFill>
              </a:rPr>
              <a:t>Marked red</a:t>
            </a:r>
            <a:r>
              <a:rPr lang="en-CY" sz="1600" dirty="0"/>
              <a:t>, is the focus of this research paper where the FPGAs are connected to the database via network links. This brings the notion of scaling and elasticity based on the workload. One use case here is compression of persistent data. </a:t>
            </a:r>
          </a:p>
        </p:txBody>
      </p:sp>
      <p:sp>
        <p:nvSpPr>
          <p:cNvPr id="3" name="Footer Placeholder 2">
            <a:extLst>
              <a:ext uri="{FF2B5EF4-FFF2-40B4-BE49-F238E27FC236}">
                <a16:creationId xmlns:a16="http://schemas.microsoft.com/office/drawing/2014/main" id="{43CFF221-5AE5-0A6E-B794-32F5E75519F8}"/>
              </a:ext>
            </a:extLst>
          </p:cNvPr>
          <p:cNvSpPr>
            <a:spLocks noGrp="1"/>
          </p:cNvSpPr>
          <p:nvPr>
            <p:ph type="ftr" sz="quarter" idx="11"/>
          </p:nvPr>
        </p:nvSpPr>
        <p:spPr/>
        <p:txBody>
          <a:bodyPr/>
          <a:lstStyle/>
          <a:p>
            <a:r>
              <a:rPr lang="en-GB"/>
              <a:t>https://www2.cs.ucy.ac.cy/courses/EPL646</a:t>
            </a:r>
            <a:endParaRPr lang="el-GR"/>
          </a:p>
        </p:txBody>
      </p:sp>
      <p:sp>
        <p:nvSpPr>
          <p:cNvPr id="4" name="Slide Number Placeholder 3">
            <a:extLst>
              <a:ext uri="{FF2B5EF4-FFF2-40B4-BE49-F238E27FC236}">
                <a16:creationId xmlns:a16="http://schemas.microsoft.com/office/drawing/2014/main" id="{E12A752C-F563-5A08-A89E-44AF70F9F372}"/>
              </a:ext>
            </a:extLst>
          </p:cNvPr>
          <p:cNvSpPr>
            <a:spLocks noGrp="1"/>
          </p:cNvSpPr>
          <p:nvPr>
            <p:ph type="sldNum" sz="quarter" idx="12"/>
          </p:nvPr>
        </p:nvSpPr>
        <p:spPr/>
        <p:txBody>
          <a:bodyPr/>
          <a:lstStyle/>
          <a:p>
            <a:fld id="{D3F1D1C4-C2D9-4231-9FB2-B2D9D97AA41D}" type="slidenum">
              <a:rPr lang="el-GR" smtClean="0"/>
              <a:pPr/>
              <a:t>6</a:t>
            </a:fld>
            <a:endParaRPr lang="el-GR"/>
          </a:p>
        </p:txBody>
      </p:sp>
    </p:spTree>
    <p:extLst>
      <p:ext uri="{BB962C8B-B14F-4D97-AF65-F5344CB8AC3E}">
        <p14:creationId xmlns:p14="http://schemas.microsoft.com/office/powerpoint/2010/main" val="684629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lstStyle/>
          <a:p>
            <a:r>
              <a:rPr lang="en-US" b="0" i="0" dirty="0">
                <a:solidFill>
                  <a:schemeClr val="tx1"/>
                </a:solidFill>
                <a:effectLst/>
                <a:latin typeface="Söhne"/>
              </a:rPr>
              <a:t>FPGAs Challenges </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0" y="1752655"/>
            <a:ext cx="8562109" cy="2699487"/>
          </a:xfrm>
        </p:spPr>
        <p:txBody>
          <a:bodyPr>
            <a:normAutofit lnSpcReduction="10000"/>
          </a:bodyPr>
          <a:lstStyle/>
          <a:p>
            <a:r>
              <a:rPr lang="en-US" dirty="0">
                <a:solidFill>
                  <a:schemeClr val="tx1"/>
                </a:solidFill>
              </a:rPr>
              <a:t>Over the years , FPGAs have become more available by providers as another option for acceleration like a GPU.</a:t>
            </a:r>
          </a:p>
          <a:p>
            <a:endParaRPr lang="en-US" dirty="0"/>
          </a:p>
          <a:p>
            <a:r>
              <a:rPr lang="en-US" dirty="0"/>
              <a:t>This raises multiple challenges we must overcome like resource ceiling, reprogramming time, available interface bandwidth and difficulty of programming.</a:t>
            </a:r>
            <a:endParaRPr lang="en-US"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Footer Placeholder 3">
            <a:extLst>
              <a:ext uri="{FF2B5EF4-FFF2-40B4-BE49-F238E27FC236}">
                <a16:creationId xmlns:a16="http://schemas.microsoft.com/office/drawing/2014/main" id="{5CB9720F-BED6-7761-2EB9-6AF0A8C6D28C}"/>
              </a:ext>
            </a:extLst>
          </p:cNvPr>
          <p:cNvSpPr>
            <a:spLocks noGrp="1"/>
          </p:cNvSpPr>
          <p:nvPr>
            <p:ph type="ftr" sz="quarter" idx="11"/>
          </p:nvPr>
        </p:nvSpPr>
        <p:spPr/>
        <p:txBody>
          <a:bodyPr/>
          <a:lstStyle/>
          <a:p>
            <a:r>
              <a:rPr lang="en-GB"/>
              <a:t>https://www2.cs.ucy.ac.cy/courses/EPL646</a:t>
            </a:r>
            <a:endParaRPr lang="el-GR"/>
          </a:p>
        </p:txBody>
      </p:sp>
      <p:sp>
        <p:nvSpPr>
          <p:cNvPr id="5" name="Slide Number Placeholder 4">
            <a:extLst>
              <a:ext uri="{FF2B5EF4-FFF2-40B4-BE49-F238E27FC236}">
                <a16:creationId xmlns:a16="http://schemas.microsoft.com/office/drawing/2014/main" id="{D70071C5-42F9-86B6-7C34-DDD6BBAE46EA}"/>
              </a:ext>
            </a:extLst>
          </p:cNvPr>
          <p:cNvSpPr>
            <a:spLocks noGrp="1"/>
          </p:cNvSpPr>
          <p:nvPr>
            <p:ph type="sldNum" sz="quarter" idx="12"/>
          </p:nvPr>
        </p:nvSpPr>
        <p:spPr/>
        <p:txBody>
          <a:bodyPr/>
          <a:lstStyle/>
          <a:p>
            <a:fld id="{D3F1D1C4-C2D9-4231-9FB2-B2D9D97AA41D}" type="slidenum">
              <a:rPr lang="el-GR" smtClean="0"/>
              <a:pPr/>
              <a:t>7</a:t>
            </a:fld>
            <a:endParaRPr lang="el-GR"/>
          </a:p>
        </p:txBody>
      </p:sp>
    </p:spTree>
    <p:extLst>
      <p:ext uri="{BB962C8B-B14F-4D97-AF65-F5344CB8AC3E}">
        <p14:creationId xmlns:p14="http://schemas.microsoft.com/office/powerpoint/2010/main" val="16751610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b="0" i="0" dirty="0">
                <a:solidFill>
                  <a:schemeClr val="tx1"/>
                </a:solidFill>
                <a:effectLst/>
                <a:latin typeface="Söhne"/>
              </a:rPr>
              <a:t>DASH Architecture</a:t>
            </a:r>
            <a:endParaRPr lang="en-US" dirty="0"/>
          </a:p>
        </p:txBody>
      </p:sp>
      <p:pic>
        <p:nvPicPr>
          <p:cNvPr id="5" name="Content Placeholder 4" descr="A diagram of a software task scheduler&#10;&#10;Description automatically generated">
            <a:extLst>
              <a:ext uri="{FF2B5EF4-FFF2-40B4-BE49-F238E27FC236}">
                <a16:creationId xmlns:a16="http://schemas.microsoft.com/office/drawing/2014/main" id="{BB586C60-1C7B-B13F-FAD0-63D34F8B3167}"/>
              </a:ext>
            </a:extLst>
          </p:cNvPr>
          <p:cNvPicPr>
            <a:picLocks noGrp="1" noChangeAspect="1"/>
          </p:cNvPicPr>
          <p:nvPr>
            <p:ph sz="half" idx="1"/>
          </p:nvPr>
        </p:nvPicPr>
        <p:blipFill>
          <a:blip r:embed="rId3">
            <a:extLst>
              <a:ext uri="{28A0092B-C50C-407E-A947-70E740481C1C}">
                <a14:useLocalDpi xmlns:a14="http://schemas.microsoft.com/office/drawing/2010/main" val="0"/>
              </a:ext>
            </a:extLst>
          </a:blip>
          <a:stretch>
            <a:fillRect/>
          </a:stretch>
        </p:blipFill>
        <p:spPr>
          <a:xfrm>
            <a:off x="3754250" y="1073238"/>
            <a:ext cx="5389750" cy="3456384"/>
          </a:xfrm>
        </p:spPr>
      </p:pic>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210" y="460417"/>
            <a:ext cx="1080000" cy="1080000"/>
          </a:xfrm>
          <a:prstGeom prst="rect">
            <a:avLst/>
          </a:prstGeom>
        </p:spPr>
      </p:pic>
      <p:sp>
        <p:nvSpPr>
          <p:cNvPr id="7" name="TextBox 6">
            <a:extLst>
              <a:ext uri="{FF2B5EF4-FFF2-40B4-BE49-F238E27FC236}">
                <a16:creationId xmlns:a16="http://schemas.microsoft.com/office/drawing/2014/main" id="{8C1BE6A9-8825-C39C-1174-0D423AE7D20A}"/>
              </a:ext>
            </a:extLst>
          </p:cNvPr>
          <p:cNvSpPr txBox="1"/>
          <p:nvPr/>
        </p:nvSpPr>
        <p:spPr>
          <a:xfrm>
            <a:off x="251520" y="1491630"/>
            <a:ext cx="3744416" cy="3539430"/>
          </a:xfrm>
          <a:prstGeom prst="rect">
            <a:avLst/>
          </a:prstGeom>
          <a:noFill/>
        </p:spPr>
        <p:txBody>
          <a:bodyPr wrap="square" rtlCol="0">
            <a:spAutoFit/>
          </a:bodyPr>
          <a:lstStyle/>
          <a:p>
            <a:pPr marL="285750" indent="-285750">
              <a:buFont typeface="Arial" panose="020B0604020202020204" pitchFamily="34" charset="0"/>
              <a:buChar char="•"/>
            </a:pPr>
            <a:r>
              <a:rPr lang="en-CY" sz="1600" dirty="0"/>
              <a:t>Database systems are split to compute and storage components</a:t>
            </a:r>
          </a:p>
          <a:p>
            <a:pPr marL="285750" indent="-285750">
              <a:buFont typeface="Arial" panose="020B0604020202020204" pitchFamily="34" charset="0"/>
              <a:buChar char="•"/>
            </a:pPr>
            <a:r>
              <a:rPr lang="en-GB" sz="1600" dirty="0"/>
              <a:t>Asynchronous Data Processing: The Offloading Coordinator gathers statistics of the </a:t>
            </a:r>
            <a:r>
              <a:rPr lang="en-GB" sz="1600" dirty="0" err="1"/>
              <a:t>db</a:t>
            </a:r>
            <a:r>
              <a:rPr lang="en-GB" sz="1600" dirty="0"/>
              <a:t> system and enqueues actions as HW tasks.</a:t>
            </a:r>
          </a:p>
          <a:p>
            <a:pPr marL="285750" indent="-285750">
              <a:buFont typeface="Arial" panose="020B0604020202020204" pitchFamily="34" charset="0"/>
              <a:buChar char="•"/>
            </a:pPr>
            <a:r>
              <a:rPr lang="en-CY" sz="1600" dirty="0"/>
              <a:t>The hardware task scheduler is responsible for scheduling the HW tasks and feeding stats to the offloading monitor</a:t>
            </a:r>
          </a:p>
          <a:p>
            <a:pPr marL="285750" indent="-285750">
              <a:buFont typeface="Arial" panose="020B0604020202020204" pitchFamily="34" charset="0"/>
              <a:buChar char="•"/>
            </a:pPr>
            <a:r>
              <a:rPr lang="en-CY" sz="1600" dirty="0"/>
              <a:t>The offloading monitor checks the efficiency and health of the finished HW task and can instruct the OC to take action.(e.g. Remove failing FPGAs)</a:t>
            </a:r>
          </a:p>
        </p:txBody>
      </p:sp>
      <p:sp>
        <p:nvSpPr>
          <p:cNvPr id="3" name="Footer Placeholder 2">
            <a:extLst>
              <a:ext uri="{FF2B5EF4-FFF2-40B4-BE49-F238E27FC236}">
                <a16:creationId xmlns:a16="http://schemas.microsoft.com/office/drawing/2014/main" id="{491E9031-0AFB-DCF0-0106-3EEDF64F569D}"/>
              </a:ext>
            </a:extLst>
          </p:cNvPr>
          <p:cNvSpPr>
            <a:spLocks noGrp="1"/>
          </p:cNvSpPr>
          <p:nvPr>
            <p:ph type="ftr" sz="quarter" idx="11"/>
          </p:nvPr>
        </p:nvSpPr>
        <p:spPr/>
        <p:txBody>
          <a:bodyPr/>
          <a:lstStyle/>
          <a:p>
            <a:r>
              <a:rPr lang="en-GB"/>
              <a:t>https://www2.cs.ucy.ac.cy/courses/EPL646</a:t>
            </a:r>
            <a:endParaRPr lang="el-GR"/>
          </a:p>
        </p:txBody>
      </p:sp>
      <p:sp>
        <p:nvSpPr>
          <p:cNvPr id="4" name="Slide Number Placeholder 3">
            <a:extLst>
              <a:ext uri="{FF2B5EF4-FFF2-40B4-BE49-F238E27FC236}">
                <a16:creationId xmlns:a16="http://schemas.microsoft.com/office/drawing/2014/main" id="{A4537E5F-AF2C-9D73-5724-0A5755A6F36D}"/>
              </a:ext>
            </a:extLst>
          </p:cNvPr>
          <p:cNvSpPr>
            <a:spLocks noGrp="1"/>
          </p:cNvSpPr>
          <p:nvPr>
            <p:ph type="sldNum" sz="quarter" idx="12"/>
          </p:nvPr>
        </p:nvSpPr>
        <p:spPr/>
        <p:txBody>
          <a:bodyPr/>
          <a:lstStyle/>
          <a:p>
            <a:fld id="{D3F1D1C4-C2D9-4231-9FB2-B2D9D97AA41D}" type="slidenum">
              <a:rPr lang="el-GR" smtClean="0"/>
              <a:pPr/>
              <a:t>8</a:t>
            </a:fld>
            <a:endParaRPr lang="el-GR"/>
          </a:p>
        </p:txBody>
      </p:sp>
    </p:spTree>
    <p:extLst>
      <p:ext uri="{BB962C8B-B14F-4D97-AF65-F5344CB8AC3E}">
        <p14:creationId xmlns:p14="http://schemas.microsoft.com/office/powerpoint/2010/main" val="23012949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8D0989-E3E5-41DB-A78D-61E199491D89}"/>
              </a:ext>
            </a:extLst>
          </p:cNvPr>
          <p:cNvSpPr>
            <a:spLocks noGrp="1"/>
          </p:cNvSpPr>
          <p:nvPr>
            <p:ph type="title"/>
          </p:nvPr>
        </p:nvSpPr>
        <p:spPr/>
        <p:txBody>
          <a:bodyPr>
            <a:normAutofit/>
          </a:bodyPr>
          <a:lstStyle/>
          <a:p>
            <a:r>
              <a:rPr lang="en-US" b="0" i="0" dirty="0">
                <a:solidFill>
                  <a:schemeClr val="tx1"/>
                </a:solidFill>
                <a:effectLst/>
                <a:latin typeface="Söhne"/>
              </a:rPr>
              <a:t>DASH Architecture</a:t>
            </a:r>
            <a:endParaRPr lang="en-US" dirty="0"/>
          </a:p>
        </p:txBody>
      </p:sp>
      <p:sp>
        <p:nvSpPr>
          <p:cNvPr id="3" name="Content Placeholder 2">
            <a:extLst>
              <a:ext uri="{FF2B5EF4-FFF2-40B4-BE49-F238E27FC236}">
                <a16:creationId xmlns:a16="http://schemas.microsoft.com/office/drawing/2014/main" id="{5DB23205-1719-4B43-A690-268E347D390E}"/>
              </a:ext>
            </a:extLst>
          </p:cNvPr>
          <p:cNvSpPr>
            <a:spLocks noGrp="1"/>
          </p:cNvSpPr>
          <p:nvPr>
            <p:ph sz="half" idx="1"/>
          </p:nvPr>
        </p:nvSpPr>
        <p:spPr>
          <a:xfrm>
            <a:off x="330371" y="1752655"/>
            <a:ext cx="8483260" cy="2699487"/>
          </a:xfrm>
        </p:spPr>
        <p:txBody>
          <a:bodyPr>
            <a:normAutofit/>
          </a:bodyPr>
          <a:lstStyle/>
          <a:p>
            <a:r>
              <a:rPr lang="en-US" sz="1800" dirty="0">
                <a:solidFill>
                  <a:schemeClr val="tx1"/>
                </a:solidFill>
              </a:rPr>
              <a:t>This architecture allows for scalabi</a:t>
            </a:r>
            <a:r>
              <a:rPr lang="en-US" sz="1800" dirty="0"/>
              <a:t>lity and elasticity as it separates the FPGAs/Accelerators from the database system.</a:t>
            </a:r>
          </a:p>
          <a:p>
            <a:endParaRPr lang="en-US" sz="1800" dirty="0"/>
          </a:p>
          <a:p>
            <a:r>
              <a:rPr lang="en-US" sz="1800" dirty="0">
                <a:solidFill>
                  <a:schemeClr val="tx1"/>
                </a:solidFill>
              </a:rPr>
              <a:t>To address concerns like security and cost of data transfers existing technologies that cloud providers have, can be used.</a:t>
            </a:r>
          </a:p>
          <a:p>
            <a:endParaRPr lang="en-US" sz="1800" dirty="0">
              <a:solidFill>
                <a:schemeClr val="tx1"/>
              </a:solidFill>
            </a:endParaRPr>
          </a:p>
        </p:txBody>
      </p:sp>
      <p:pic>
        <p:nvPicPr>
          <p:cNvPr id="6" name="Graphic 5" descr="Learning">
            <a:extLst>
              <a:ext uri="{FF2B5EF4-FFF2-40B4-BE49-F238E27FC236}">
                <a16:creationId xmlns:a16="http://schemas.microsoft.com/office/drawing/2014/main" id="{FE130EDC-6F0A-417B-A698-CF2C65F0A3B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9210" y="460417"/>
            <a:ext cx="1080000" cy="1080000"/>
          </a:xfrm>
          <a:prstGeom prst="rect">
            <a:avLst/>
          </a:prstGeom>
        </p:spPr>
      </p:pic>
      <p:sp>
        <p:nvSpPr>
          <p:cNvPr id="4" name="Footer Placeholder 3">
            <a:extLst>
              <a:ext uri="{FF2B5EF4-FFF2-40B4-BE49-F238E27FC236}">
                <a16:creationId xmlns:a16="http://schemas.microsoft.com/office/drawing/2014/main" id="{B1C8638C-0B45-1C50-1886-0B95B1CA6F4A}"/>
              </a:ext>
            </a:extLst>
          </p:cNvPr>
          <p:cNvSpPr>
            <a:spLocks noGrp="1"/>
          </p:cNvSpPr>
          <p:nvPr>
            <p:ph type="ftr" sz="quarter" idx="11"/>
          </p:nvPr>
        </p:nvSpPr>
        <p:spPr/>
        <p:txBody>
          <a:bodyPr/>
          <a:lstStyle/>
          <a:p>
            <a:r>
              <a:rPr lang="en-GB"/>
              <a:t>https://www2.cs.ucy.ac.cy/courses/EPL646</a:t>
            </a:r>
            <a:endParaRPr lang="el-GR"/>
          </a:p>
        </p:txBody>
      </p:sp>
      <p:sp>
        <p:nvSpPr>
          <p:cNvPr id="5" name="Slide Number Placeholder 4">
            <a:extLst>
              <a:ext uri="{FF2B5EF4-FFF2-40B4-BE49-F238E27FC236}">
                <a16:creationId xmlns:a16="http://schemas.microsoft.com/office/drawing/2014/main" id="{88581E40-01B5-27FC-DE20-B530AB1ACE05}"/>
              </a:ext>
            </a:extLst>
          </p:cNvPr>
          <p:cNvSpPr>
            <a:spLocks noGrp="1"/>
          </p:cNvSpPr>
          <p:nvPr>
            <p:ph type="sldNum" sz="quarter" idx="12"/>
          </p:nvPr>
        </p:nvSpPr>
        <p:spPr/>
        <p:txBody>
          <a:bodyPr/>
          <a:lstStyle/>
          <a:p>
            <a:fld id="{D3F1D1C4-C2D9-4231-9FB2-B2D9D97AA41D}" type="slidenum">
              <a:rPr lang="el-GR" smtClean="0"/>
              <a:pPr/>
              <a:t>9</a:t>
            </a:fld>
            <a:endParaRPr lang="el-GR"/>
          </a:p>
        </p:txBody>
      </p:sp>
    </p:spTree>
    <p:extLst>
      <p:ext uri="{BB962C8B-B14F-4D97-AF65-F5344CB8AC3E}">
        <p14:creationId xmlns:p14="http://schemas.microsoft.com/office/powerpoint/2010/main" val="1838669398"/>
      </p:ext>
    </p:extLst>
  </p:cSld>
  <p:clrMapOvr>
    <a:masterClrMapping/>
  </p:clrMapOvr>
</p:sld>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10321</TotalTime>
  <Words>1795</Words>
  <Application>Microsoft Macintosh PowerPoint</Application>
  <PresentationFormat>On-screen Show (16:9)</PresentationFormat>
  <Paragraphs>149</Paragraphs>
  <Slides>19</Slides>
  <Notes>18</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Constantia</vt:lpstr>
      <vt:lpstr>Söhne</vt:lpstr>
      <vt:lpstr>Θέμα του Office</vt:lpstr>
      <vt:lpstr>DASH: Asynchronous Hardware Data Processing Services  </vt:lpstr>
      <vt:lpstr>Introduction</vt:lpstr>
      <vt:lpstr>Background and Related Work</vt:lpstr>
      <vt:lpstr>Background and Related Work</vt:lpstr>
      <vt:lpstr>Background and Related Work</vt:lpstr>
      <vt:lpstr>Background and Related Work</vt:lpstr>
      <vt:lpstr>FPGAs Challenges </vt:lpstr>
      <vt:lpstr>DASH Architecture</vt:lpstr>
      <vt:lpstr>DASH Architecture</vt:lpstr>
      <vt:lpstr>DASH Use case: Compression-as-a-Service</vt:lpstr>
      <vt:lpstr>Front Coding and RePair Compression</vt:lpstr>
      <vt:lpstr>DASH Use case: Compression-as-a-Service</vt:lpstr>
      <vt:lpstr>Experimental Setup</vt:lpstr>
      <vt:lpstr>Results: RePair with FPGA vs Front Coding</vt:lpstr>
      <vt:lpstr>Analysis of compression throughput</vt:lpstr>
      <vt:lpstr>When to use RePair DASH for compression</vt:lpstr>
      <vt:lpstr>Cost Analysis of DASH</vt:lpstr>
      <vt:lpstr>Conclusion and Future Research</vt:lpstr>
      <vt:lpstr>Thank you! </vt:lpstr>
    </vt:vector>
  </TitlesOfParts>
  <Manager>Advanced Topics in Databases</Manager>
  <Company>Dept. of Computer Science, University of Cyprus</Company>
  <LinksUpToDate>false</LinksUpToDate>
  <SharedDoc>false</SharedDoc>
  <HyperlinkBase>https://www2.cs.ucy.ac.cy/~dzeina/courses/epl646/</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Looking Back to Look Forward</dc:title>
  <dc:subject/>
  <dc:creator>Maria Maslioukova</dc:creator>
  <cp:keywords/>
  <dc:description/>
  <cp:lastModifiedBy>Ioannis Constantinou</cp:lastModifiedBy>
  <cp:revision>769</cp:revision>
  <dcterms:created xsi:type="dcterms:W3CDTF">2017-11-21T13:30:34Z</dcterms:created>
  <dcterms:modified xsi:type="dcterms:W3CDTF">2024-04-22T07:29:53Z</dcterms:modified>
  <cp:category>Student Presentations</cp:category>
</cp:coreProperties>
</file>