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9" r:id="rId2"/>
    <p:sldId id="266" r:id="rId3"/>
    <p:sldId id="271" r:id="rId4"/>
    <p:sldId id="314" r:id="rId5"/>
    <p:sldId id="315" r:id="rId6"/>
    <p:sldId id="317" r:id="rId7"/>
    <p:sldId id="318" r:id="rId8"/>
    <p:sldId id="319" r:id="rId9"/>
    <p:sldId id="326" r:id="rId10"/>
    <p:sldId id="320" r:id="rId11"/>
    <p:sldId id="321" r:id="rId12"/>
    <p:sldId id="327" r:id="rId13"/>
    <p:sldId id="322" r:id="rId14"/>
    <p:sldId id="324" r:id="rId15"/>
    <p:sldId id="325" r:id="rId16"/>
    <p:sldId id="269" r:id="rId17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79195" autoAdjust="0"/>
  </p:normalViewPr>
  <p:slideViewPr>
    <p:cSldViewPr>
      <p:cViewPr varScale="1">
        <p:scale>
          <a:sx n="86" d="100"/>
          <a:sy n="86" d="100"/>
        </p:scale>
        <p:origin x="1406" y="67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25" d="100"/>
        <a:sy n="125" d="100"/>
      </p:scale>
      <p:origin x="0" y="-365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029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084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Y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Data Used:</a:t>
            </a:r>
            <a:r>
              <a:rPr lang="en-CY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The experiments used a mix of 100 data table rows and 1,300 text-based claims, tested against a large pool of tables and text documents.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140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444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053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23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Progress and concerns: </a:t>
            </a:r>
            <a:r>
              <a:rPr lang="el-GR" b="0" dirty="0"/>
              <a:t>οδηγεί σε πιθανές συνέπειες όπως παραπληροφόρηση, παραβιάσεις απορρήτου, νομικές υποχρεώσεις και άλλα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Current efforts: </a:t>
            </a:r>
            <a:r>
              <a:rPr lang="el-GR" sz="1000" b="0" dirty="0"/>
              <a:t>την δημιουργία κάποιων </a:t>
            </a:r>
            <a:r>
              <a:rPr lang="en-US" sz="1000" b="0" dirty="0"/>
              <a:t>regulations, </a:t>
            </a:r>
            <a:r>
              <a:rPr lang="el-GR" sz="1000" b="0" dirty="0"/>
              <a:t>το οποίο εστιάζεται στο </a:t>
            </a:r>
            <a:r>
              <a:rPr lang="en-CY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transparency, privacy, bias mitigation, and social responsibility</a:t>
            </a:r>
            <a:r>
              <a:rPr lang="el-GR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Η παραπληροφόρηση παραμένει μια σημαντική πρόκληση.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Foundation for evaluation</a:t>
            </a:r>
            <a:r>
              <a:rPr lang="el-GR" sz="1200" b="1" dirty="0">
                <a:effectLst/>
                <a:latin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el-GR" sz="1200" b="0" dirty="0">
                <a:effectLst/>
                <a:latin typeface="Aptos" panose="020B0004020202020204" pitchFamily="34" charset="0"/>
                <a:cs typeface="Arial" panose="020B0604020202020204" pitchFamily="34" charset="0"/>
              </a:rPr>
              <a:t>Ελέγχει την ορθότητα των αποτελεσμάτων που παράγει το </a:t>
            </a:r>
            <a:r>
              <a:rPr lang="en-US" sz="1200" b="0" dirty="0">
                <a:effectLst/>
                <a:latin typeface="Aptos" panose="020B0004020202020204" pitchFamily="34" charset="0"/>
                <a:cs typeface="Arial" panose="020B0604020202020204" pitchFamily="34" charset="0"/>
              </a:rPr>
              <a:t>AI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effectLst/>
                <a:latin typeface="Aptos" panose="020B0004020202020204" pitchFamily="34" charset="0"/>
                <a:cs typeface="Arial" panose="020B0604020202020204" pitchFamily="34" charset="0"/>
              </a:rPr>
              <a:t>Vision: </a:t>
            </a:r>
            <a:r>
              <a:rPr lang="el-GR" sz="1200" b="0" dirty="0">
                <a:effectLst/>
                <a:latin typeface="Aptos" panose="020B0004020202020204" pitchFamily="34" charset="0"/>
                <a:cs typeface="Arial" panose="020B0604020202020204" pitchFamily="34" charset="0"/>
              </a:rPr>
              <a:t>υποστηρίζει πιο αξιόπιστη και υπεύθυνη χρήση AI</a:t>
            </a:r>
            <a:endParaRPr lang="en-CY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Y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4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High-quality data necessity: </a:t>
            </a:r>
            <a:r>
              <a:rPr lang="el-GR" sz="1000" b="0" dirty="0"/>
              <a:t>η ακριβής λήψη αποφάσεων, βοηθά στην αποτροπή της διάδοσης ψευδών πληροφοριών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b="1" dirty="0"/>
              <a:t>Security and privacy: </a:t>
            </a:r>
            <a:r>
              <a:rPr lang="el-GR" sz="1000" b="0" dirty="0"/>
              <a:t>αυτό είναι ιδιαίτερα σημαντικό σε τομείς όπως τα οικονομικά, η υγειονομική περίθαλψη και η κυβέρνηση, όπου τα δεδομένα μπορούν να περιέχουν ευαίσθητες και προσωπικές πληροφορίες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Y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Real-world data challenges:</a:t>
            </a:r>
            <a:r>
              <a:rPr lang="en-CY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l-GR" sz="1000" b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περιέχουν </a:t>
            </a:r>
            <a:r>
              <a:rPr lang="en-US" sz="1000" b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error, </a:t>
            </a:r>
            <a:r>
              <a:rPr lang="el-GR" sz="1000" b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είτε από ανθρώπινο λάθος, είτε κατά την διάρκεια συλλογής των δεδομένων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Y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Generative AI's transformative potential:</a:t>
            </a:r>
            <a:r>
              <a:rPr lang="en-CY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l-GR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Το </a:t>
            </a:r>
            <a:r>
              <a:rPr lang="el-GR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Generative</a:t>
            </a:r>
            <a:r>
              <a:rPr lang="el-GR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AI έχει τη δυνατότητα να μεταμορφώσει διάφορα πεδία. Τις </a:t>
            </a:r>
            <a:r>
              <a:rPr lang="el-GR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απάντησεις</a:t>
            </a:r>
            <a:r>
              <a:rPr lang="el-GR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σε ερωτήσεις φυσικής γλώσσας, δημιουργία εικόνων για διαφήμιση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Y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Risks of bad generative AI data:</a:t>
            </a:r>
            <a:r>
              <a:rPr lang="en-US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l-GR" sz="1200" b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Τα λάθος δεδομένα μπορούν να οδηγήσουν σε </a:t>
            </a:r>
            <a:r>
              <a:rPr lang="en-US" sz="1200" b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privacy violation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CY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6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72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73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lvl="0" indent="-571500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422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CY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Initial Ranking:</a:t>
            </a:r>
            <a:r>
              <a:rPr lang="en-CY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κατατάσσωνται</a:t>
            </a:r>
            <a:r>
              <a:rPr lang="el-G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σε γενικές γραμμές χωρίς πολλές λεπτομέρειες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/>
              <a:t>Future Plans: </a:t>
            </a:r>
            <a:r>
              <a:rPr lang="en-CY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different types of data pairs, like tuple-to-tuple or text-to-tuple.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Y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There are different ways to make the results better, depending on whether it's text or tables.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41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760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ECECEC"/>
              </a:solidFill>
              <a:effectLst/>
              <a:highlight>
                <a:srgbClr val="212121"/>
              </a:highlight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79418-37EB-4378-AD22-89DBB000B0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19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45B0-2884-487A-9A9D-0249F5C805E4}" type="datetime1">
              <a:rPr lang="el-GR" smtClean="0"/>
              <a:t>18/4/2024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046-A9BC-42ED-8670-FE39F8369B47}" type="datetime1">
              <a:rPr lang="el-GR" smtClean="0"/>
              <a:t>18/4/2024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2F38-F369-4147-9C9B-21C54CA2BE9B}" type="datetime1">
              <a:rPr lang="el-GR" smtClean="0"/>
              <a:t>18/4/2024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DE50-4EB6-457A-8B29-85BE57246FB4}" type="datetime1">
              <a:rPr lang="el-GR" smtClean="0"/>
              <a:t>18/4/2024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6730-6744-458C-B08B-F1536596CF08}" type="datetime1">
              <a:rPr lang="el-GR" smtClean="0"/>
              <a:t>18/4/2024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E859-A344-436A-A4F8-6F2EE9B255D0}" type="datetime1">
              <a:rPr lang="el-GR" smtClean="0"/>
              <a:t>18/4/2024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0187-99A8-44A0-86E1-4A707FD8897B}" type="datetime1">
              <a:rPr lang="el-GR" smtClean="0"/>
              <a:t>18/4/2024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2BB9-39B1-417D-9607-F9C104E3188C}" type="datetime1">
              <a:rPr lang="el-GR" smtClean="0"/>
              <a:t>18/4/2024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405A-DE46-4007-A1C0-99FD8B222DEF}" type="datetime1">
              <a:rPr lang="el-GR" smtClean="0"/>
              <a:t>18/4/2024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B0C1-A053-4B41-879D-3D210BAD6414}" type="datetime1">
              <a:rPr lang="el-GR" smtClean="0"/>
              <a:t>18/4/2024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9FE2-415C-4205-B644-D31F2DBDC97F}" type="datetime1">
              <a:rPr lang="el-GR" smtClean="0"/>
              <a:t>18/4/2024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61FA-C2CE-4251-8023-65731B13E662}" type="datetime1">
              <a:rPr lang="el-GR" smtClean="0"/>
              <a:t>18/4/2024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6" y="4011910"/>
            <a:ext cx="6250809" cy="46787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 Stelios Karagiorgis: skarag03@ucy.ac.cy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395536" y="1359260"/>
            <a:ext cx="8462744" cy="1152931"/>
          </a:xfrm>
        </p:spPr>
        <p:txBody>
          <a:bodyPr>
            <a:normAutofit/>
          </a:bodyPr>
          <a:lstStyle/>
          <a:p>
            <a:r>
              <a:rPr lang="en-US" sz="3600" b="1" i="0" u="sng" strike="noStrike" dirty="0">
                <a:effectLst/>
                <a:latin typeface="Helvetica Neue"/>
              </a:rPr>
              <a:t>VerifAI: Verified Generative AI</a:t>
            </a:r>
            <a:endParaRPr lang="en-US" sz="36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CB4CC8-582F-D902-5B30-5B49D546C3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380" y="2403016"/>
            <a:ext cx="6296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Preliminary Results: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Setting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/>
          </a:bodyPr>
          <a:lstStyle/>
          <a:p>
            <a:r>
              <a:rPr lang="en-CY" sz="2400" b="1" dirty="0"/>
              <a:t>Initial Testing:</a:t>
            </a:r>
            <a:r>
              <a:rPr lang="en-US" sz="2400" b="1" dirty="0"/>
              <a:t> </a:t>
            </a:r>
            <a:r>
              <a:rPr lang="en-US" sz="2400" dirty="0"/>
              <a:t>Check accuracy of AI-generated information</a:t>
            </a:r>
          </a:p>
          <a:p>
            <a:r>
              <a:rPr lang="en-CY" sz="2400" b="1" dirty="0"/>
              <a:t>Tasks Evaluated:</a:t>
            </a:r>
            <a:r>
              <a:rPr lang="en-US" sz="2400" b="1" dirty="0"/>
              <a:t> </a:t>
            </a:r>
            <a:r>
              <a:rPr lang="en-US" sz="2400" dirty="0"/>
              <a:t>F</a:t>
            </a:r>
            <a:r>
              <a:rPr lang="en-CY" sz="2400" dirty="0"/>
              <a:t>illing in gaps in data tables, verifying text claims against tables, and generating text.</a:t>
            </a:r>
          </a:p>
          <a:p>
            <a:pPr marL="0" indent="0">
              <a:buNone/>
            </a:pPr>
            <a:endParaRPr lang="en-US" sz="2800" dirty="0"/>
          </a:p>
          <a:p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05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Preliminary Results: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Setting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/>
          </a:bodyPr>
          <a:lstStyle/>
          <a:p>
            <a:r>
              <a:rPr lang="en-US" b="1" dirty="0"/>
              <a:t>Data for Testing</a:t>
            </a:r>
            <a:r>
              <a:rPr lang="en-US" sz="2800" b="1" dirty="0"/>
              <a:t>:</a:t>
            </a:r>
          </a:p>
          <a:p>
            <a:pPr lvl="1"/>
            <a:r>
              <a:rPr lang="en-US" dirty="0"/>
              <a:t>100 tuples from web tables</a:t>
            </a:r>
          </a:p>
          <a:p>
            <a:pPr lvl="1"/>
            <a:r>
              <a:rPr lang="en-US" dirty="0"/>
              <a:t>1,300 textual claims</a:t>
            </a:r>
          </a:p>
          <a:p>
            <a:pPr lvl="1"/>
            <a:r>
              <a:rPr lang="en-US" dirty="0"/>
              <a:t>19,498 tables</a:t>
            </a:r>
          </a:p>
          <a:p>
            <a:pPr lvl="1"/>
            <a:r>
              <a:rPr lang="en-US" dirty="0"/>
              <a:t>13,000 text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1D1C4-C2D9-4231-9FB2-B2D9D97AA41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57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Preliminary Results: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Methodology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/>
          </a:bodyPr>
          <a:lstStyle/>
          <a:p>
            <a:r>
              <a:rPr lang="en-US" dirty="0"/>
              <a:t>Used ChatGPT to guess missing information in tables </a:t>
            </a:r>
          </a:p>
          <a:p>
            <a:r>
              <a:rPr lang="en-US" dirty="0"/>
              <a:t>Check if these guesses were right</a:t>
            </a:r>
          </a:p>
          <a:p>
            <a:r>
              <a:rPr lang="en-US" dirty="0"/>
              <a:t>Tested the system's ability to verify text claims using relevant tables.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1D1C4-C2D9-4231-9FB2-B2D9D97AA41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58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Preliminary Results: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Key Findings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Retrieval recall was good for tuples and tables but lower for associated text files.</a:t>
            </a:r>
          </a:p>
          <a:p>
            <a:r>
              <a:rPr lang="en-US" dirty="0"/>
              <a:t>ChatGPT showed high accuracy in verifying if filled-in data was correct.</a:t>
            </a:r>
          </a:p>
          <a:p>
            <a:r>
              <a:rPr lang="en-US" dirty="0"/>
              <a:t>For text claims, the system worked well when it used the correct tables but had issues with unrelated tables.</a:t>
            </a:r>
          </a:p>
          <a:p>
            <a:r>
              <a:rPr lang="en-US" dirty="0"/>
              <a:t>In some tests, a specialized model called PASTA was used and performed better than ChatGPT when the right table was provided.</a:t>
            </a:r>
          </a:p>
          <a:p>
            <a:pPr lvl="1"/>
            <a:endParaRPr lang="en-US" dirty="0"/>
          </a:p>
          <a:p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1D1C4-C2D9-4231-9FB2-B2D9D97AA41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985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Preliminary Results: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Overall Insights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19622"/>
            <a:ext cx="3449541" cy="3032521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Without additional information, ChatGPT wasn’t very accurate on its own in verifying data.</a:t>
            </a:r>
          </a:p>
          <a:p>
            <a:r>
              <a:rPr lang="en-US" sz="2800" dirty="0"/>
              <a:t>The system needs to be improved in identifying relevant text files and using reranking to get better results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1D1C4-C2D9-4231-9FB2-B2D9D97AA41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EAF979-F9D1-AAAB-98AE-8FD77CFCEC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6155" y="1185775"/>
            <a:ext cx="3449542" cy="375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1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Open Problems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/>
              <a:t>Cross-Modal Data Discovery: </a:t>
            </a:r>
            <a:r>
              <a:rPr lang="en-US" sz="2800" dirty="0"/>
              <a:t>how to find and use data from different formats</a:t>
            </a:r>
          </a:p>
          <a:p>
            <a:r>
              <a:rPr lang="en-US" sz="2800" b="1" dirty="0"/>
              <a:t>Cross-Modal Verification: </a:t>
            </a:r>
            <a:r>
              <a:rPr lang="en-US" sz="2800" dirty="0"/>
              <a:t>check the truthfulness of AI-generated data</a:t>
            </a:r>
          </a:p>
          <a:p>
            <a:r>
              <a:rPr lang="en-US" sz="2800" b="1" dirty="0"/>
              <a:t>Data Source Trustworthiness: </a:t>
            </a:r>
            <a:r>
              <a:rPr lang="en-US" sz="2800" dirty="0"/>
              <a:t>how to measure and trust the quality of various data sources</a:t>
            </a:r>
          </a:p>
          <a:p>
            <a:r>
              <a:rPr lang="en-US" sz="2800" b="1" dirty="0"/>
              <a:t>Provenance Management: </a:t>
            </a:r>
            <a:r>
              <a:rPr lang="en-US" sz="2800" dirty="0"/>
              <a:t>keep track of where and how data is verified for future checks </a:t>
            </a:r>
          </a:p>
          <a:p>
            <a:r>
              <a:rPr lang="en-US" sz="2800" b="1" dirty="0"/>
              <a:t>Managing Generated Data: </a:t>
            </a:r>
            <a:r>
              <a:rPr lang="en-US" sz="2800" dirty="0"/>
              <a:t>Need strategies for handling and using the vast amounts of data 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1D1C4-C2D9-4231-9FB2-B2D9D97AA41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974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 </a:t>
            </a:r>
          </a:p>
        </p:txBody>
      </p:sp>
      <p:pic>
        <p:nvPicPr>
          <p:cNvPr id="2050" name="Picture 2" descr="https://lh3.googleusercontent.com/Odn82rV4xuSKZHhv6FbxN2wTfCxnNBeK3wz-Y_fs_fy7zD3b-o-g72L5Ua3lyeTsQ759YjW-qrfzrqPdRrK3vT4uJiI95I_AwSMEomrpDoYLj6X26KxyDEzNO9R9J55rp5jfWup_oJk">
            <a:extLst>
              <a:ext uri="{FF2B5EF4-FFF2-40B4-BE49-F238E27FC236}">
                <a16:creationId xmlns:a16="http://schemas.microsoft.com/office/drawing/2014/main" id="{81EEE695-EC65-437E-8C8E-6BE4AA2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17" y="1615585"/>
            <a:ext cx="4897028" cy="326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8B8A12-9B4E-788A-B137-DCBA6A99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41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/>
              <a:t>Progress and concerns: </a:t>
            </a:r>
            <a:r>
              <a:rPr lang="en-US" sz="2800" dirty="0"/>
              <a:t>While Generative AI has advanced significantly, concerns about its output accuracy and reliability are increasing</a:t>
            </a:r>
          </a:p>
          <a:p>
            <a:r>
              <a:rPr lang="en-US" sz="2800" b="1" dirty="0"/>
              <a:t>Current efforts: </a:t>
            </a:r>
            <a:r>
              <a:rPr lang="en-US" sz="2800" dirty="0"/>
              <a:t>Current efforts to mitigate these risks</a:t>
            </a:r>
          </a:p>
          <a:p>
            <a:r>
              <a:rPr lang="en-US" b="1" dirty="0"/>
              <a:t>Proposed solution: </a:t>
            </a:r>
            <a:r>
              <a:rPr lang="en-US" dirty="0"/>
              <a:t>Verifying generative AI outputs from a data management perspective</a:t>
            </a:r>
          </a:p>
          <a:p>
            <a:r>
              <a:rPr lang="en-US" sz="2800" b="1" dirty="0"/>
              <a:t>Foundation for evaluation: </a:t>
            </a:r>
            <a:r>
              <a:rPr lang="en-US" dirty="0"/>
              <a:t>A </a:t>
            </a:r>
            <a:r>
              <a:rPr lang="en-US" sz="2800" dirty="0"/>
              <a:t>method for evaluating the correctness of generative AI outputs</a:t>
            </a:r>
          </a:p>
          <a:p>
            <a:r>
              <a:rPr lang="en-US" sz="2800" b="1" dirty="0"/>
              <a:t>Vision for verifiable generative AI: </a:t>
            </a:r>
            <a:r>
              <a:rPr lang="en-US" sz="2800" dirty="0"/>
              <a:t>Support more trustworthy and responsible AI usage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332F1-8949-01EE-7A6F-17591394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548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rmAutofit fontScale="85000" lnSpcReduction="20000"/>
          </a:bodyPr>
          <a:lstStyle/>
          <a:p>
            <a:r>
              <a:rPr lang="en-US" sz="2000" b="1" dirty="0"/>
              <a:t>High-quality data necessity: </a:t>
            </a:r>
            <a:r>
              <a:rPr lang="en-US" sz="2000" dirty="0"/>
              <a:t>Accurate decision-making helps prevent the spread of false information</a:t>
            </a:r>
          </a:p>
          <a:p>
            <a:r>
              <a:rPr lang="en-US" sz="2000" b="1" dirty="0"/>
              <a:t>Security and privacy: </a:t>
            </a:r>
            <a:r>
              <a:rPr lang="en-US" sz="2000" dirty="0"/>
              <a:t>Essential to ensure that data used for decision-making is secure and maintains privacy (important for government) </a:t>
            </a:r>
          </a:p>
          <a:p>
            <a:r>
              <a:rPr lang="en-US" sz="2000" b="1" dirty="0"/>
              <a:t>Real-world data challenges: </a:t>
            </a:r>
            <a:r>
              <a:rPr lang="en-US" sz="2000" dirty="0"/>
              <a:t>Despite efforts across fields to address data incompleteness, inconsistency, or inaccuracy</a:t>
            </a:r>
          </a:p>
          <a:p>
            <a:r>
              <a:rPr lang="en-US" sz="2000" b="1" dirty="0"/>
              <a:t>Generative AI's transformative potential:  </a:t>
            </a:r>
            <a:r>
              <a:rPr lang="en-US" sz="2000" dirty="0"/>
              <a:t>Advanced models like GPT-4 and Midjourney show promise in various domains</a:t>
            </a:r>
          </a:p>
          <a:p>
            <a:r>
              <a:rPr lang="en-US" sz="2000" b="1" dirty="0"/>
              <a:t>Risks of bad generative AI data: </a:t>
            </a:r>
            <a:r>
              <a:rPr lang="en-US" sz="2000" dirty="0"/>
              <a:t>Inaccurate decision-making can lead to privacy violation</a:t>
            </a:r>
          </a:p>
          <a:p>
            <a:r>
              <a:rPr lang="en-US" sz="2000" b="1" dirty="0"/>
              <a:t>Enhanced risks with generative models: </a:t>
            </a:r>
            <a:r>
              <a:rPr lang="en-US" sz="2000" dirty="0"/>
              <a:t>The use of bad data can destroy the reputation of an organization </a:t>
            </a:r>
            <a:endParaRPr lang="en-CY" sz="20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2409D-4F2E-449C-E5D6-9C0BF088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129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Verified Generative AI: The Problem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Modular Framework:</a:t>
            </a:r>
            <a:r>
              <a:rPr lang="en-US" sz="3600" dirty="0"/>
              <a:t> VerifAI consists of three main components:</a:t>
            </a:r>
          </a:p>
          <a:p>
            <a:pPr lvl="1"/>
            <a:r>
              <a:rPr lang="en-US" sz="3200" dirty="0"/>
              <a:t>Indexer</a:t>
            </a:r>
          </a:p>
          <a:p>
            <a:pPr lvl="1"/>
            <a:r>
              <a:rPr lang="en-US" sz="3200" dirty="0"/>
              <a:t>Reranker</a:t>
            </a:r>
          </a:p>
          <a:p>
            <a:pPr lvl="1"/>
            <a:r>
              <a:rPr lang="en-US" sz="3200" dirty="0"/>
              <a:t>Verifier</a:t>
            </a:r>
          </a:p>
          <a:p>
            <a:pPr lvl="1"/>
            <a:endParaRPr lang="en-CY" sz="32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E17FC-86F2-F9BC-BF06-7BCFC4C0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588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Verified Generative AI: The Problem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Indexer Module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/>
          </a:bodyPr>
          <a:lstStyle/>
          <a:p>
            <a:r>
              <a:rPr lang="en-US" sz="3600" b="1" dirty="0"/>
              <a:t>Two main principles:</a:t>
            </a:r>
          </a:p>
          <a:p>
            <a:pPr lvl="1"/>
            <a:r>
              <a:rPr lang="en-US" sz="3200" b="1" dirty="0"/>
              <a:t>Task-agnostic:</a:t>
            </a:r>
            <a:r>
              <a:rPr lang="en-US" sz="3200" dirty="0"/>
              <a:t> Works for many different types of tasks, making it very flexible.</a:t>
            </a:r>
          </a:p>
          <a:p>
            <a:pPr lvl="1"/>
            <a:r>
              <a:rPr lang="en-US" sz="3200" b="1" dirty="0"/>
              <a:t>Supports two search types: </a:t>
            </a:r>
            <a:r>
              <a:rPr lang="en-US" sz="3200" dirty="0"/>
              <a:t>Can do text search and advanced vector-based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54330-3BA1-5C1C-E845-17D480BF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794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Verified Generative AI: The Problem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Indexer Module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Uses two indexing systems:</a:t>
            </a:r>
          </a:p>
          <a:p>
            <a:pPr lvl="1"/>
            <a:r>
              <a:rPr lang="en-US" b="1" dirty="0"/>
              <a:t>Elasticsearch: </a:t>
            </a:r>
            <a:r>
              <a:rPr lang="en-US" dirty="0"/>
              <a:t>For searching based on the content of text files or tables turned into strings.</a:t>
            </a:r>
          </a:p>
          <a:p>
            <a:pPr lvl="1"/>
            <a:r>
              <a:rPr lang="en-US" b="1" dirty="0"/>
              <a:t>Meta </a:t>
            </a:r>
            <a:r>
              <a:rPr lang="en-US" b="1" dirty="0" err="1"/>
              <a:t>Faiss</a:t>
            </a:r>
            <a:r>
              <a:rPr lang="en-US" b="1" dirty="0"/>
              <a:t>: </a:t>
            </a:r>
            <a:r>
              <a:rPr lang="en-US" dirty="0"/>
              <a:t>Uses embedding techniques like turning text into vectors</a:t>
            </a:r>
            <a:endParaRPr lang="en-US" sz="2800" dirty="0"/>
          </a:p>
          <a:p>
            <a:r>
              <a:rPr lang="en-US" sz="2400" dirty="0"/>
              <a:t>Uses Elasticsearch for basic text search</a:t>
            </a:r>
          </a:p>
          <a:p>
            <a:r>
              <a:rPr lang="en-US" sz="2400" dirty="0"/>
              <a:t>Uses Meta </a:t>
            </a:r>
            <a:r>
              <a:rPr lang="en-US" sz="2400" dirty="0" err="1"/>
              <a:t>Faiss</a:t>
            </a:r>
            <a:r>
              <a:rPr lang="en-US" sz="2400" dirty="0"/>
              <a:t> for advanced searches the find similar content</a:t>
            </a:r>
          </a:p>
          <a:p>
            <a:pPr marL="0" indent="0">
              <a:buNone/>
            </a:pP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4E1240-1375-8155-B9A0-BD0A55A4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9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Verified Generative AI: The Problem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dirty="0" err="1">
                <a:latin typeface="Söhne"/>
              </a:rPr>
              <a:t>Reranker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Initial Ranking: </a:t>
            </a:r>
            <a:r>
              <a:rPr lang="en-US" sz="2800" dirty="0"/>
              <a:t>Results from different indexes are first ranked broadly without much detail</a:t>
            </a:r>
          </a:p>
          <a:p>
            <a:r>
              <a:rPr lang="en-US" sz="2800" b="1" dirty="0"/>
              <a:t>Use of </a:t>
            </a:r>
            <a:r>
              <a:rPr lang="en-US" sz="2800" b="1" dirty="0" err="1"/>
              <a:t>Reranker</a:t>
            </a:r>
            <a:r>
              <a:rPr lang="en-US" sz="2800" b="1" dirty="0"/>
              <a:t>: </a:t>
            </a:r>
            <a:r>
              <a:rPr lang="en-US" sz="2800" dirty="0"/>
              <a:t>To get more precise and relevant results</a:t>
            </a:r>
          </a:p>
          <a:p>
            <a:r>
              <a:rPr lang="en-US" sz="2800" b="1" dirty="0"/>
              <a:t>Reranking Approaches:</a:t>
            </a:r>
          </a:p>
          <a:p>
            <a:pPr lvl="1"/>
            <a:r>
              <a:rPr lang="en-US" dirty="0"/>
              <a:t>For text-to-text</a:t>
            </a:r>
          </a:p>
          <a:p>
            <a:pPr lvl="1"/>
            <a:r>
              <a:rPr lang="en-US" dirty="0"/>
              <a:t>For text-to-table</a:t>
            </a:r>
          </a:p>
          <a:p>
            <a:r>
              <a:rPr lang="en-US" b="1" dirty="0"/>
              <a:t>Future Plans: </a:t>
            </a:r>
            <a:r>
              <a:rPr lang="en-US" dirty="0"/>
              <a:t>Adding more reranking methods</a:t>
            </a:r>
          </a:p>
          <a:p>
            <a:pPr marL="0" indent="0">
              <a:buNone/>
            </a:pP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E0D39-FFF0-DA7C-AFB1-C6E24F74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38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Verified Generative AI: The Problem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dirty="0">
                <a:latin typeface="Söhne"/>
              </a:rPr>
              <a:t>Verifier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Purpose: </a:t>
            </a:r>
            <a:r>
              <a:rPr lang="en-US" sz="2800" dirty="0"/>
              <a:t>Determines if generated data is correct or not</a:t>
            </a:r>
          </a:p>
          <a:p>
            <a:r>
              <a:rPr lang="en-US" sz="2800" b="1" dirty="0"/>
              <a:t>Two Types of Verifiers:</a:t>
            </a:r>
          </a:p>
          <a:p>
            <a:pPr lvl="1"/>
            <a:r>
              <a:rPr lang="en-US" b="1" dirty="0"/>
              <a:t>General model: </a:t>
            </a:r>
            <a:r>
              <a:rPr lang="en-US" dirty="0"/>
              <a:t>like ChatGPT</a:t>
            </a:r>
          </a:p>
          <a:p>
            <a:pPr lvl="1"/>
            <a:r>
              <a:rPr lang="en-US" b="1" dirty="0"/>
              <a:t>Specific and localized models: </a:t>
            </a:r>
            <a:r>
              <a:rPr lang="en-US" dirty="0"/>
              <a:t>Designed for particular tasks</a:t>
            </a:r>
          </a:p>
          <a:p>
            <a:r>
              <a:rPr lang="en-US" sz="3200" b="1" dirty="0"/>
              <a:t>Reasons for Specific Models:</a:t>
            </a:r>
          </a:p>
          <a:p>
            <a:pPr lvl="1"/>
            <a:r>
              <a:rPr lang="en-US" sz="2800" b="1" dirty="0"/>
              <a:t>Data privacy: </a:t>
            </a:r>
            <a:r>
              <a:rPr lang="en-US" sz="2800" dirty="0"/>
              <a:t>Important for sensitive data </a:t>
            </a:r>
          </a:p>
          <a:p>
            <a:pPr lvl="1"/>
            <a:r>
              <a:rPr lang="en-US" sz="2800" b="1" dirty="0"/>
              <a:t>Better accuracy</a:t>
            </a:r>
            <a:r>
              <a:rPr lang="en-US" sz="2800" dirty="0"/>
              <a:t>: Models built for specific tasks usually  check things more correctly than one-size-fits-all models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485B2-B7A4-D2AE-9D74-7A6BE637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3857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Verified Generative AI: The Problem</a:t>
            </a:r>
            <a:br>
              <a:rPr lang="en-US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en-US" b="1" i="0" dirty="0">
                <a:solidFill>
                  <a:schemeClr val="tx1"/>
                </a:solidFill>
                <a:effectLst/>
                <a:latin typeface="Söhne"/>
              </a:rPr>
              <a:t>Challenges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491631"/>
            <a:ext cx="8483260" cy="2960512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Improving Indexing: </a:t>
            </a:r>
            <a:r>
              <a:rPr lang="en-CY" sz="2800" kern="100" dirty="0">
                <a:effectLst/>
                <a:latin typeface="Calibri (Body)"/>
                <a:ea typeface="Aptos" panose="020B0004020202020204" pitchFamily="34" charset="0"/>
                <a:cs typeface="Arial" panose="020B0604020202020204" pitchFamily="34" charset="0"/>
              </a:rPr>
              <a:t>search for data across different formats more accurate</a:t>
            </a:r>
            <a:endParaRPr lang="en-US" sz="2800" b="1" dirty="0">
              <a:latin typeface="Calibri (Body)"/>
            </a:endParaRPr>
          </a:p>
          <a:p>
            <a:r>
              <a:rPr lang="en-US" b="1" dirty="0"/>
              <a:t>Better Verification: </a:t>
            </a:r>
            <a:r>
              <a:rPr lang="en-CY" sz="2800" kern="100" dirty="0">
                <a:effectLst/>
                <a:latin typeface="Calibri (Body)"/>
                <a:ea typeface="Aptos" panose="020B0004020202020204" pitchFamily="34" charset="0"/>
                <a:cs typeface="Arial" panose="020B0604020202020204" pitchFamily="34" charset="0"/>
              </a:rPr>
              <a:t>check information against different types of data</a:t>
            </a:r>
            <a:endParaRPr lang="en-US" b="1" dirty="0">
              <a:latin typeface="Calibri (Body)"/>
            </a:endParaRPr>
          </a:p>
          <a:p>
            <a:r>
              <a:rPr lang="en-US" sz="2800" b="1" dirty="0"/>
              <a:t>Ensuring Trustworthiness: </a:t>
            </a:r>
            <a:r>
              <a:rPr lang="en-CY" sz="2800" kern="100" dirty="0">
                <a:effectLst/>
                <a:latin typeface="Calibri (Body)"/>
                <a:ea typeface="Aptos" panose="020B0004020202020204" pitchFamily="34" charset="0"/>
                <a:cs typeface="Arial" panose="020B0604020202020204" pitchFamily="34" charset="0"/>
              </a:rPr>
              <a:t>understand how reliable different data sources are</a:t>
            </a:r>
            <a:endParaRPr lang="en-US" sz="2800" b="1" dirty="0">
              <a:latin typeface="Calibri (Body)"/>
            </a:endParaRPr>
          </a:p>
          <a:p>
            <a:r>
              <a:rPr lang="en-US" b="1" dirty="0"/>
              <a:t>Documenting Verification History: </a:t>
            </a:r>
            <a:r>
              <a:rPr lang="en-CY" sz="2800" kern="100" dirty="0">
                <a:effectLst/>
                <a:latin typeface="Calibri (Body)"/>
                <a:ea typeface="Aptos" panose="020B0004020202020204" pitchFamily="34" charset="0"/>
                <a:cs typeface="Arial" panose="020B0604020202020204" pitchFamily="34" charset="0"/>
              </a:rPr>
              <a:t>Keeping records of the verification process </a:t>
            </a:r>
            <a:endParaRPr lang="en-CY" b="1" dirty="0">
              <a:latin typeface="Calibri (Body)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4E1240-1375-8155-B9A0-BD0A55A4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690913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13421</TotalTime>
  <Words>1029</Words>
  <Application>Microsoft Office PowerPoint</Application>
  <PresentationFormat>On-screen Show (16:9)</PresentationFormat>
  <Paragraphs>125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Arial</vt:lpstr>
      <vt:lpstr>Calibri</vt:lpstr>
      <vt:lpstr>Calibri (Body)</vt:lpstr>
      <vt:lpstr>Constantia</vt:lpstr>
      <vt:lpstr>Helvetica Neue</vt:lpstr>
      <vt:lpstr>Söhne</vt:lpstr>
      <vt:lpstr>Θέμα του Office</vt:lpstr>
      <vt:lpstr>VerifAI: Verified Generative AI</vt:lpstr>
      <vt:lpstr>Abstract</vt:lpstr>
      <vt:lpstr>Introduction</vt:lpstr>
      <vt:lpstr>Verified Generative AI: The Problem</vt:lpstr>
      <vt:lpstr>Verified Generative AI: The Problem Indexer Module</vt:lpstr>
      <vt:lpstr>Verified Generative AI: The Problem Indexer Module</vt:lpstr>
      <vt:lpstr>Verified Generative AI: The Problem Reranker</vt:lpstr>
      <vt:lpstr>Verified Generative AI: The Problem Verifier</vt:lpstr>
      <vt:lpstr>Verified Generative AI: The Problem Challenges</vt:lpstr>
      <vt:lpstr>Preliminary Results: Setting</vt:lpstr>
      <vt:lpstr>Preliminary Results: Setting</vt:lpstr>
      <vt:lpstr>Preliminary Results: Methodology</vt:lpstr>
      <vt:lpstr>Preliminary Results: Key Findings</vt:lpstr>
      <vt:lpstr>Preliminary Results: Overall Insights</vt:lpstr>
      <vt:lpstr>Open Problems</vt:lpstr>
      <vt:lpstr>Thank you! </vt:lpstr>
    </vt:vector>
  </TitlesOfParts>
  <Manager>Advanced Topics in Databases</Manager>
  <Company>Dept. of Computer Science, University of Cyprus</Company>
  <LinksUpToDate>false</LinksUpToDate>
  <SharedDoc>false</SharedDoc>
  <HyperlinkBase>https://www2.cs.ucy.ac.cy/~dzeina/courses/epl646/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to Look Forward</dc:title>
  <dc:subject/>
  <dc:creator>Maria Maslioukova</dc:creator>
  <cp:keywords/>
  <dc:description/>
  <cp:lastModifiedBy>Stelios Karagiorgis</cp:lastModifiedBy>
  <cp:revision>788</cp:revision>
  <dcterms:created xsi:type="dcterms:W3CDTF">2017-11-21T13:30:34Z</dcterms:created>
  <dcterms:modified xsi:type="dcterms:W3CDTF">2024-04-18T20:14:03Z</dcterms:modified>
  <cp:category>Student Presentations</cp:category>
</cp:coreProperties>
</file>