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9" r:id="rId3"/>
    <p:sldId id="274" r:id="rId4"/>
    <p:sldId id="300" r:id="rId5"/>
    <p:sldId id="301" r:id="rId6"/>
    <p:sldId id="302" r:id="rId7"/>
    <p:sldId id="303" r:id="rId8"/>
    <p:sldId id="289" r:id="rId9"/>
    <p:sldId id="279" r:id="rId10"/>
    <p:sldId id="291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5" r:id="rId20"/>
    <p:sldId id="306" r:id="rId21"/>
    <p:sldId id="313" r:id="rId22"/>
    <p:sldId id="314" r:id="rId23"/>
    <p:sldId id="316" r:id="rId24"/>
    <p:sldId id="317" r:id="rId25"/>
    <p:sldId id="269" r:id="rId26"/>
    <p:sldId id="275" r:id="rId2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99"/>
    <a:srgbClr val="0000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195" autoAdjust="0"/>
  </p:normalViewPr>
  <p:slideViewPr>
    <p:cSldViewPr>
      <p:cViewPr varScale="1">
        <p:scale>
          <a:sx n="84" d="100"/>
          <a:sy n="84" d="100"/>
        </p:scale>
        <p:origin x="804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494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CDF1-0134-4420-82F4-018263756886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3148-9928-4BF7-BFE3-32B9C7CDA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93E-183B-43F9-A6C5-D2D2AC232D3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University of Cyprus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6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7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0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1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summarize some of the key points from the previous slides and emphasize the importance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future directions for research in this area, such as developing more sophisticated algorithms for data integration and improving the usability of existing tools and techniques.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Finally, you can encourage the audience to ask questions or provide feedback on the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339D21CC-DD94-204E-93C8-E1AAF3084C8D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To expand on this slide, you can provide more details about why transparency is important in the context of responsible data integration.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can also discuss some specific benefits that transparency can provide, such as increased accountability and trust.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Additionally, you can provide some examples of transparency measures that can be used to make data integration processes and outcomes more transparent, such as data lineage visualization and data governance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3.sv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30A5-392A-4A38-A58F-A57FC4D6BEE2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26BC-DACF-4AD5-90F4-44C71D3B513F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0086-A9D0-4229-9659-447B512B4942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837A-C7EB-498F-A9D2-76C8DE72F45D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Γραφικό 7">
            <a:extLst>
              <a:ext uri="{FF2B5EF4-FFF2-40B4-BE49-F238E27FC236}">
                <a16:creationId xmlns:a16="http://schemas.microsoft.com/office/drawing/2014/main" id="{4636464F-0C81-8047-EF4A-D1FD16DBF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7372948" y="1122566"/>
            <a:ext cx="1771097" cy="4020935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8" name="Γραφικό 9">
            <a:extLst>
              <a:ext uri="{FF2B5EF4-FFF2-40B4-BE49-F238E27FC236}">
                <a16:creationId xmlns:a16="http://schemas.microsoft.com/office/drawing/2014/main" id="{7F602F59-E53E-773D-8FB0-2A8E0CD681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7764475" y="1527352"/>
            <a:ext cx="1379525" cy="3616148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9" name="Γραφικό 11">
            <a:extLst>
              <a:ext uri="{FF2B5EF4-FFF2-40B4-BE49-F238E27FC236}">
                <a16:creationId xmlns:a16="http://schemas.microsoft.com/office/drawing/2014/main" id="{687451D8-E858-A7A8-1924-A5D54C23B0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3687930"/>
            <a:ext cx="9144045" cy="391528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0" name="Γραφικό 13">
            <a:extLst>
              <a:ext uri="{FF2B5EF4-FFF2-40B4-BE49-F238E27FC236}">
                <a16:creationId xmlns:a16="http://schemas.microsoft.com/office/drawing/2014/main" id="{A8EF6736-F745-DC97-95E1-F7E6B5AE49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2825573" cy="757364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1" name="Γραφικό 15">
            <a:extLst>
              <a:ext uri="{FF2B5EF4-FFF2-40B4-BE49-F238E27FC236}">
                <a16:creationId xmlns:a16="http://schemas.microsoft.com/office/drawing/2014/main" id="{0B4750C8-25B8-BE2A-2B8C-75EB2FC19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192815"/>
            <a:ext cx="9144045" cy="391528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2" name="Έλλειψη 17">
            <a:extLst>
              <a:ext uri="{FF2B5EF4-FFF2-40B4-BE49-F238E27FC236}">
                <a16:creationId xmlns:a16="http://schemas.microsoft.com/office/drawing/2014/main" id="{E3FB87E2-80B8-0A95-2699-2C4090754B07}"/>
              </a:ext>
            </a:extLst>
          </p:cNvPr>
          <p:cNvSpPr/>
          <p:nvPr userDrawn="1"/>
        </p:nvSpPr>
        <p:spPr>
          <a:xfrm>
            <a:off x="6937949" y="353704"/>
            <a:ext cx="1617823" cy="1617823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3" name="Έλλειψη 19">
            <a:extLst>
              <a:ext uri="{FF2B5EF4-FFF2-40B4-BE49-F238E27FC236}">
                <a16:creationId xmlns:a16="http://schemas.microsoft.com/office/drawing/2014/main" id="{CF362C8A-8E4F-9AB8-C7D4-FF6D44EB3769}"/>
              </a:ext>
            </a:extLst>
          </p:cNvPr>
          <p:cNvSpPr/>
          <p:nvPr userDrawn="1"/>
        </p:nvSpPr>
        <p:spPr>
          <a:xfrm>
            <a:off x="5955214" y="3738852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4" name="Έλλειψη 21">
            <a:extLst>
              <a:ext uri="{FF2B5EF4-FFF2-40B4-BE49-F238E27FC236}">
                <a16:creationId xmlns:a16="http://schemas.microsoft.com/office/drawing/2014/main" id="{9BEA3D8E-7A38-886E-A4E8-B579EBA39672}"/>
              </a:ext>
            </a:extLst>
          </p:cNvPr>
          <p:cNvSpPr/>
          <p:nvPr userDrawn="1"/>
        </p:nvSpPr>
        <p:spPr>
          <a:xfrm>
            <a:off x="5955214" y="4259463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5" name="Έλλειψη 23">
            <a:extLst>
              <a:ext uri="{FF2B5EF4-FFF2-40B4-BE49-F238E27FC236}">
                <a16:creationId xmlns:a16="http://schemas.microsoft.com/office/drawing/2014/main" id="{93CA8E31-C9E2-224F-3F80-7FB28B2B3CD6}"/>
              </a:ext>
            </a:extLst>
          </p:cNvPr>
          <p:cNvSpPr/>
          <p:nvPr userDrawn="1"/>
        </p:nvSpPr>
        <p:spPr>
          <a:xfrm>
            <a:off x="2197888" y="185126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pic>
        <p:nvPicPr>
          <p:cNvPr id="16" name="Γραφικό 25">
            <a:extLst>
              <a:ext uri="{FF2B5EF4-FFF2-40B4-BE49-F238E27FC236}">
                <a16:creationId xmlns:a16="http://schemas.microsoft.com/office/drawing/2014/main" id="{D06F9099-4B47-BD9D-0025-D99606E7678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929134" y="1597330"/>
            <a:ext cx="1126010" cy="11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0278-EA97-453D-B869-1FDF50EC91B2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2071670" cy="79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7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298D-47B2-418B-9EB2-0089A5FF53F5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28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ED84-9BB7-49E4-8452-47DEAB913CFF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60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5E24-C86D-4B4D-B347-E769439301D9}" type="datetime1">
              <a:rPr lang="el-GR" smtClean="0"/>
              <a:t>15/3/2024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420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032A-4FC9-4622-9410-67EE95F48852}" type="datetime1">
              <a:rPr lang="el-GR" smtClean="0"/>
              <a:t>15/3/2024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03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5FB0-FAA5-4EA1-A58D-0873DBF013D5}" type="datetime1">
              <a:rPr lang="el-GR" smtClean="0"/>
              <a:t>15/3/2024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594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0FC8-AC22-47EA-93C6-9C5F3B533B58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6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FCE1-A2EB-49C8-8816-C3CACE05E4A9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0C1A-DA4F-4A2D-91DD-2F484C6330A1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402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DE3A-63BC-4DB9-8163-ED1B539B5DBE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22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2C7E-5B17-4F5F-A570-253F0B8861F2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127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2870634"/>
            <a:ext cx="9149209" cy="2272867"/>
            <a:chOff x="1" y="3827512"/>
            <a:chExt cx="12198945" cy="3030489"/>
          </a:xfrm>
        </p:grpSpPr>
        <p:sp>
          <p:nvSpPr>
            <p:cNvPr id="57" name="Ελεύθερη σχεδίαση: Σχήμα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l-GR"/>
              </a:defPPr>
            </a:lstStyle>
            <a:p>
              <a:pPr rtl="0"/>
              <a:endParaRPr lang="el-GR" sz="1350" dirty="0"/>
            </a:p>
          </p:txBody>
        </p:sp>
        <p:pic>
          <p:nvPicPr>
            <p:cNvPr id="55" name="Γραφικό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591056"/>
            <a:ext cx="4882896" cy="2683764"/>
          </a:xfrm>
        </p:spPr>
        <p:txBody>
          <a:bodyPr rtlCol="0"/>
          <a:lstStyle>
            <a:lvl1pPr marL="0" indent="0">
              <a:buNone/>
              <a:defRPr lang="el-GR" sz="1350"/>
            </a:lvl1pPr>
            <a:lvl2pPr marL="212598">
              <a:defRPr lang="el-GR" sz="1350"/>
            </a:lvl2pPr>
            <a:lvl3pPr marL="425196">
              <a:defRPr lang="el-GR" sz="1200"/>
            </a:lvl3pPr>
            <a:lvl4pPr marL="569214">
              <a:defRPr lang="el-GR" sz="1050"/>
            </a:lvl4pPr>
            <a:lvl5pPr marL="781812">
              <a:defRPr lang="el-GR" sz="105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7" name="Θέση κειμένου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11" name="Ελεύθερη σχεδίαση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629242" y="3883777"/>
            <a:ext cx="1617824" cy="1259723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3" name="Έλλειψη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7220038" y="3743189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60" name="Θέση υποσέλιδου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1" name="Θέση αριθμού διαφάνειας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755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" y="329184"/>
            <a:ext cx="6571685" cy="994410"/>
          </a:xfrm>
        </p:spPr>
        <p:txBody>
          <a:bodyPr rtlCol="0"/>
          <a:lstStyle>
            <a:lvl1pPr>
              <a:defRPr lang="el-GR" sz="4950"/>
            </a:lvl1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19606"/>
            <a:ext cx="6494526" cy="562356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Θέση κειμένου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7910" y="1344168"/>
            <a:ext cx="720090" cy="7200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00</a:t>
            </a:r>
          </a:p>
        </p:txBody>
      </p:sp>
      <p:sp>
        <p:nvSpPr>
          <p:cNvPr id="9" name="Θέση κειμένου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68843"/>
            <a:ext cx="6494526" cy="562356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5" name="Θέση κειμένου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7910" y="2088261"/>
            <a:ext cx="720090" cy="720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00</a:t>
            </a:r>
          </a:p>
        </p:txBody>
      </p:sp>
      <p:sp>
        <p:nvSpPr>
          <p:cNvPr id="10" name="Θέση κειμένου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918079"/>
            <a:ext cx="6494526" cy="562356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Θέση κειμένου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7910" y="2832354"/>
            <a:ext cx="720090" cy="7200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00</a:t>
            </a:r>
          </a:p>
        </p:txBody>
      </p:sp>
      <p:sp>
        <p:nvSpPr>
          <p:cNvPr id="11" name="Θέση κειμένου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667316"/>
            <a:ext cx="6494526" cy="562356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Θέση κειμένου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7910" y="3576447"/>
            <a:ext cx="720090" cy="72009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00</a:t>
            </a:r>
          </a:p>
        </p:txBody>
      </p:sp>
      <p:sp>
        <p:nvSpPr>
          <p:cNvPr id="12" name="Θέση κειμένου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4416552"/>
            <a:ext cx="6494526" cy="562356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Θέση κειμένου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7910" y="4320540"/>
            <a:ext cx="720090" cy="7200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l-GR" sz="3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4720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Σας ευχαριστούμ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Γραφικό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6261670" y="2142014"/>
            <a:ext cx="5038756" cy="754728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Έλλειψη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8460486" y="809987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52" name="Έλλειψη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7413819" y="3456525"/>
            <a:ext cx="1221206" cy="1221206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pic>
        <p:nvPicPr>
          <p:cNvPr id="72" name="Γραφικό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47940" y="4232"/>
            <a:ext cx="2827394" cy="5139267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Γραφικό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4402" y="1"/>
            <a:ext cx="3999086" cy="1757996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Γραφικό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2654" y="-22485"/>
            <a:ext cx="3344501" cy="1200843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Έλλειψη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2445819" y="1417514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pic>
        <p:nvPicPr>
          <p:cNvPr id="26" name="Γραφικό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4640580" y="1334530"/>
            <a:ext cx="15666544" cy="3437994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Τίτλος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188" y="1661117"/>
            <a:ext cx="2827394" cy="1481328"/>
          </a:xfrm>
        </p:spPr>
        <p:txBody>
          <a:bodyPr rtlCol="0" anchor="b">
            <a:noAutofit/>
          </a:bodyPr>
          <a:lstStyle>
            <a:lvl1pPr>
              <a:defRPr lang="el-GR" sz="4950"/>
            </a:lvl1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7173" y="3208676"/>
            <a:ext cx="2311146" cy="877824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750"/>
              </a:spcBef>
              <a:buNone/>
              <a:defRPr lang="el-GR" sz="1350">
                <a:solidFill>
                  <a:schemeClr val="tx1"/>
                </a:solidFill>
              </a:defRPr>
            </a:lvl1pPr>
            <a:lvl2pPr marL="342900" indent="0">
              <a:buNone/>
              <a:defRPr lang="el-GR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lang="el-GR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-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02" y="541782"/>
            <a:ext cx="6652992" cy="573737"/>
          </a:xfrm>
        </p:spPr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03654"/>
            <a:ext cx="8037576" cy="2722626"/>
          </a:xfrm>
        </p:spPr>
        <p:txBody>
          <a:bodyPr rtlCol="0"/>
          <a:lstStyle>
            <a:defPPr>
              <a:defRPr lang="el-GR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281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Γραφικό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6722516" y="2659380"/>
            <a:ext cx="1917136" cy="19812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l-GR"/>
            </a:defPPr>
          </a:lstStyle>
          <a:p>
            <a:pPr rtl="0"/>
            <a:endParaRPr lang="el-GR" sz="135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591056"/>
            <a:ext cx="4882896" cy="2683764"/>
          </a:xfrm>
        </p:spPr>
        <p:txBody>
          <a:bodyPr rtlCol="0"/>
          <a:lstStyle>
            <a:lvl1pPr marL="0" indent="0">
              <a:buNone/>
              <a:defRPr lang="el-GR" sz="1350"/>
            </a:lvl1pPr>
            <a:lvl2pPr marL="212598">
              <a:defRPr lang="el-GR" sz="1350"/>
            </a:lvl2pPr>
            <a:lvl3pPr marL="425196">
              <a:defRPr lang="el-GR" sz="1200"/>
            </a:lvl3pPr>
            <a:lvl4pPr marL="569214">
              <a:defRPr lang="el-GR" sz="1050"/>
            </a:lvl4pPr>
            <a:lvl5pPr marL="781812">
              <a:defRPr lang="el-GR" sz="105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7" name="Θέση κειμένου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45" name="Γραφικό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6696551" y="2668867"/>
            <a:ext cx="2371724" cy="239748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</a:lstStyle>
          <a:p>
            <a:pPr rtl="0"/>
            <a:endParaRPr lang="el-GR" sz="1350" dirty="0"/>
          </a:p>
        </p:txBody>
      </p:sp>
      <p:sp>
        <p:nvSpPr>
          <p:cNvPr id="29" name="Έλλειψη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7732756" y="1508609"/>
            <a:ext cx="1221206" cy="1221206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pic>
        <p:nvPicPr>
          <p:cNvPr id="34" name="Γραφικό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9525" y="4538491"/>
            <a:ext cx="9144000" cy="396283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Έλλειψη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6847535" y="4600576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38" name="Έλλειψη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6288997" y="4600576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46" name="Θέση υποσέλιδου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47" name="Θέση αριθμού διαφάνειας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028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 -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Γραφικό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6925221" y="1"/>
            <a:ext cx="2218779" cy="4578829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1942194" y="542925"/>
            <a:ext cx="6652992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6975011" y="1975484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02" y="541782"/>
            <a:ext cx="6652992" cy="573737"/>
          </a:xfrm>
        </p:spPr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66494"/>
            <a:ext cx="6213348" cy="2990088"/>
          </a:xfrm>
        </p:spPr>
        <p:txBody>
          <a:bodyPr rtlCol="0"/>
          <a:lstStyle>
            <a:defPPr>
              <a:defRPr lang="el-GR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40" name="Θέση υποσέλιδου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41" name="Θέση αριθμού διαφάνειας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842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αποσπάσ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Γραφικό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2600326"/>
            <a:ext cx="9144001" cy="2543174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Τίτλος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912114"/>
            <a:ext cx="6713982" cy="2393442"/>
          </a:xfrm>
        </p:spPr>
        <p:txBody>
          <a:bodyPr rtlCol="0" anchor="t">
            <a:noAutofit/>
          </a:bodyPr>
          <a:lstStyle>
            <a:lvl1pPr>
              <a:defRPr lang="el-GR" sz="4125"/>
            </a:lvl1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67" name="Γραφικό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6476148" y="2570116"/>
            <a:ext cx="4766310" cy="2108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</a:lstStyle>
          <a:p>
            <a:pPr rtl="0"/>
            <a:endParaRPr lang="el-GR" sz="1350" dirty="0"/>
          </a:p>
        </p:txBody>
      </p:sp>
      <p:sp>
        <p:nvSpPr>
          <p:cNvPr id="59" name="Γραφικό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5935128" y="2570116"/>
            <a:ext cx="4766310" cy="2108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l-GR"/>
            </a:defPPr>
          </a:lstStyle>
          <a:p>
            <a:pPr rtl="0"/>
            <a:endParaRPr lang="el-GR" sz="1350" dirty="0"/>
          </a:p>
        </p:txBody>
      </p:sp>
      <p:sp>
        <p:nvSpPr>
          <p:cNvPr id="9" name="Ελεύθερη σχεδίαση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514349" y="4006510"/>
            <a:ext cx="1617824" cy="1136990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20" name="Έλλειψη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8179386" y="797297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pic>
        <p:nvPicPr>
          <p:cNvPr id="26" name="Γραφικό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4640580" y="1334530"/>
            <a:ext cx="15666544" cy="3437994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3435858"/>
            <a:ext cx="4882896" cy="274320"/>
          </a:xfrm>
        </p:spPr>
        <p:txBody>
          <a:bodyPr rtlCol="0">
            <a:normAutofit/>
          </a:bodyPr>
          <a:lstStyle>
            <a:lvl1pPr marL="0" indent="0">
              <a:buNone/>
              <a:defRPr lang="el-GR" sz="1350">
                <a:solidFill>
                  <a:schemeClr val="tx1"/>
                </a:solidFill>
              </a:defRPr>
            </a:lvl1pPr>
            <a:lvl2pPr marL="342900" indent="0">
              <a:buNone/>
              <a:defRPr lang="el-GR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lang="el-GR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lang="el-GR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9" name="Έλλειψη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8719888" y="797297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02192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6081-4D87-4847-B612-A4D93C9B503C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Ομάδα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7107064" y="1334139"/>
            <a:ext cx="3295487" cy="580013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Ορθογώνιο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549204" y="542925"/>
            <a:ext cx="8045983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75" name="Τίτλος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9" name="Ορθογώνιο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241298" y="541782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Γραφικό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651393" y="584242"/>
            <a:ext cx="495292" cy="495292"/>
          </a:xfrm>
          <a:prstGeom prst="rect">
            <a:avLst/>
          </a:prstGeom>
        </p:spPr>
      </p:pic>
      <p:cxnSp>
        <p:nvCxnSpPr>
          <p:cNvPr id="85" name="Ευθεία γραμμή σύνδεσης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1945301" y="539084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4853934" y="2030746"/>
            <a:ext cx="4308209" cy="57516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38122" y="2030746"/>
            <a:ext cx="3930583" cy="57516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3024458" y="1529851"/>
            <a:ext cx="1491777" cy="1491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7" name="Έλλειψη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4627766" y="1529851"/>
            <a:ext cx="1491777" cy="14917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9" name="Έλλειψη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4627766" y="3271889"/>
            <a:ext cx="1491777" cy="14917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21" name="Έλλειψη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3024459" y="3271889"/>
            <a:ext cx="1491777" cy="1491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23" name="Ελεύθερη σχεδίαση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468043" y="3000730"/>
            <a:ext cx="3034535" cy="1016096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5" name="Ελεύθερη σχεδίαση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408456" y="2051394"/>
            <a:ext cx="60329" cy="1273127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7" name="Ελεύθερη σχεδίαση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5715425" y="2980196"/>
            <a:ext cx="3034535" cy="1016096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pic>
        <p:nvPicPr>
          <p:cNvPr id="29" name="Γραφικό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065483"/>
            <a:ext cx="760562" cy="1236737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45" name="Θέση εικόνας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7652" y="1753045"/>
            <a:ext cx="1042416" cy="10424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6" name="Θέση εικόνας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2446" y="1754531"/>
            <a:ext cx="1042416" cy="10424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50" name="Θέση κειμένου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886" y="3798656"/>
            <a:ext cx="2091690" cy="27432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l-GR" sz="135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1" name="Θέση κειμένου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867" y="3774011"/>
            <a:ext cx="2091690" cy="27432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l-GR" sz="135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7" name="Θέση κειμένου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4886" y="2096449"/>
            <a:ext cx="2091690" cy="27432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l-GR" sz="135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8" name="Θέση κειμένου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3867" y="2096009"/>
            <a:ext cx="2091690" cy="27432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l-GR" sz="135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9" name="Θέση κειμένου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3607" y="2313787"/>
            <a:ext cx="2112264" cy="233172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4" name="Θέση κειμένου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0050" y="2314610"/>
            <a:ext cx="2112264" cy="233172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2" name="Θέση εικόνας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49140" y="3496569"/>
            <a:ext cx="1042416" cy="1042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73" name="Θέση εικόνας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2446" y="3496569"/>
            <a:ext cx="1042416" cy="10424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56" name="Θέση κειμένου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3549" y="4003399"/>
            <a:ext cx="2112264" cy="233172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4" name="Θέση κειμένου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861" y="4001949"/>
            <a:ext cx="2112264" cy="233172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535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Ομάδα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Έλλειψη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985774" y="1442090"/>
            <a:ext cx="1193617" cy="1193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9" name="Έλλειψη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2921730" y="1442090"/>
            <a:ext cx="1193617" cy="1193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4" name="Έλλειψη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4857687" y="1442090"/>
            <a:ext cx="1193617" cy="119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18" name="Έλλειψη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6793643" y="1442090"/>
            <a:ext cx="1193617" cy="11936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77" name="Ορθογώνιο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549204" y="542925"/>
            <a:ext cx="8045983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79" name="Ορθογώνιο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cxnSp>
        <p:nvCxnSpPr>
          <p:cNvPr id="81" name="Ευθεία γραμμή σύνδεσης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241298" y="541782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Γραφικό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651393" y="584242"/>
            <a:ext cx="495292" cy="495292"/>
          </a:xfrm>
          <a:prstGeom prst="rect">
            <a:avLst/>
          </a:prstGeom>
        </p:spPr>
      </p:pic>
      <p:cxnSp>
        <p:nvCxnSpPr>
          <p:cNvPr id="85" name="Ευθεία γραμμή σύνδεσης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1945301" y="539084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45" name="Θέση εικόνας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43670" y="1599986"/>
            <a:ext cx="877824" cy="8778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6" name="Θέση εικόνας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079626" y="1599986"/>
            <a:ext cx="877824" cy="877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50" name="Θέση κειμένου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9996" y="2681478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1" name="Θέση κειμένου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3952" y="2681478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7" name="Θέση κειμένου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226" y="2681478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8" name="Θέση κειμένου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06040" y="2681478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9" name="Θέση κειμένου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226" y="2900934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4" name="Θέση κειμένου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06040" y="2900934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2" name="Θέση εικόνας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015582" y="1599986"/>
            <a:ext cx="877824" cy="877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73" name="Θέση εικόνας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6951539" y="1599986"/>
            <a:ext cx="877824" cy="8778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56" name="Θέση κειμένου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73952" y="2900934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4" name="Θέση κειμένου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39996" y="2900934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5" name="Τίτλος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24" name="Έλλειψη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985774" y="3261175"/>
            <a:ext cx="1193617" cy="11936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26" name="Έλλειψη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2921730" y="3261175"/>
            <a:ext cx="1193617" cy="119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28" name="Έλλειψη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4857687" y="3261175"/>
            <a:ext cx="1193617" cy="1193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30" name="Έλλειψη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6793643" y="3261175"/>
            <a:ext cx="1193617" cy="1193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>
              <a:solidFill>
                <a:schemeClr val="accent4"/>
              </a:solidFill>
            </a:endParaRPr>
          </a:p>
        </p:txBody>
      </p:sp>
      <p:sp>
        <p:nvSpPr>
          <p:cNvPr id="31" name="Θέση εικόνας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143670" y="3419071"/>
            <a:ext cx="877824" cy="87782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32" name="Θέση εικόνας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079626" y="3419071"/>
            <a:ext cx="877824" cy="8778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33" name="Θέση κειμένου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39996" y="4500563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Θέση κειμένου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73952" y="4500563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5" name="Θέση κειμένου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5226" y="4500563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Θέση κειμένου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06040" y="4500563"/>
            <a:ext cx="1831086" cy="27432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2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7" name="Θέση κειμένου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5226" y="4720019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8" name="Θέση κειμένου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06040" y="4720019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9" name="Θέση εικόνας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015582" y="3419071"/>
            <a:ext cx="877824" cy="8778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0" name="Θέση εικόνας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951539" y="3419071"/>
            <a:ext cx="877824" cy="8778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l-GR" sz="600"/>
            </a:lvl1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1" name="Θέση κειμένου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73952" y="4720019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2" name="Θέση κειμένου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39996" y="4720019"/>
            <a:ext cx="1831086" cy="233172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353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9" y="1369219"/>
            <a:ext cx="6645402" cy="3263504"/>
          </a:xfrm>
        </p:spPr>
        <p:txBody>
          <a:bodyPr rtlCol="0"/>
          <a:lstStyle>
            <a:defPPr>
              <a:defRPr lang="el-GR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7" name="Θέση κειμένου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472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rtlCol="0"/>
          <a:lstStyle>
            <a:defPPr>
              <a:defRPr lang="el-GR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rtlCol="0"/>
          <a:lstStyle>
            <a:defPPr>
              <a:defRPr lang="el-GR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659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Λωρίδα χρόν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κειμένου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1298" y="2194560"/>
            <a:ext cx="1351026" cy="37719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el-GR" sz="900">
                <a:noFill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3" name="Θέση κειμένου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96946" y="2194560"/>
            <a:ext cx="1351026" cy="37719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el-GR" sz="900">
                <a:noFill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Θέση κειμένου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59452" y="2194560"/>
            <a:ext cx="1351026" cy="37719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el-GR" sz="900">
                <a:noFill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5" name="Θέση κειμένου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21958" y="2194560"/>
            <a:ext cx="1490472" cy="37719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el-GR" sz="900">
                <a:noFill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1942194" y="542925"/>
            <a:ext cx="6652992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02" y="3031236"/>
            <a:ext cx="1367028" cy="1060704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0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90572" y="3031236"/>
            <a:ext cx="1367028" cy="1060704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0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41782" y="2029968"/>
            <a:ext cx="761238" cy="761238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l-GR" sz="135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MMM</a:t>
            </a:r>
          </a:p>
        </p:txBody>
      </p:sp>
      <p:sp>
        <p:nvSpPr>
          <p:cNvPr id="19" name="Θέση κειμένου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372868" y="2029968"/>
            <a:ext cx="761238" cy="761238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l-GR" sz="135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MMM</a:t>
            </a:r>
          </a:p>
        </p:txBody>
      </p:sp>
      <p:sp>
        <p:nvSpPr>
          <p:cNvPr id="21" name="Θέση κειμένου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197096" y="2029968"/>
            <a:ext cx="761238" cy="761238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l-GR" sz="135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MMM</a:t>
            </a:r>
          </a:p>
        </p:txBody>
      </p:sp>
      <p:sp>
        <p:nvSpPr>
          <p:cNvPr id="23" name="Θέση κειμένου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021324" y="2029968"/>
            <a:ext cx="761238" cy="761238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l-GR" sz="135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MMM</a:t>
            </a:r>
          </a:p>
        </p:txBody>
      </p:sp>
      <p:sp>
        <p:nvSpPr>
          <p:cNvPr id="25" name="Θέση κειμένου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845552" y="2029968"/>
            <a:ext cx="761238" cy="761238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l-GR" sz="135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l-GR"/>
              <a:t>MMM</a:t>
            </a:r>
          </a:p>
        </p:txBody>
      </p:sp>
      <p:sp>
        <p:nvSpPr>
          <p:cNvPr id="26" name="Θέση κειμένου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8516" y="3031236"/>
            <a:ext cx="1367028" cy="1060704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0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Θέση κειμένου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9028" y="3031236"/>
            <a:ext cx="1367028" cy="1060704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0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8" name="Θέση κειμένου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6972" y="3031236"/>
            <a:ext cx="1172718" cy="1060704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0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Θέση υποσέλιδου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2" name="Θέση κειμένου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4" name="Θέση αριθμού διαφάνειας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238927" y="606933"/>
            <a:ext cx="706374" cy="466344"/>
          </a:xfrm>
        </p:spPr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495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7782145" y="1"/>
            <a:ext cx="1361855" cy="2872133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8165916" y="1"/>
            <a:ext cx="978084" cy="2467346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1942194" y="542925"/>
            <a:ext cx="6652992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8" name="Ελεύθερη σχεδίαση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5802" y="4562153"/>
            <a:ext cx="9149803" cy="369833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0" name="Έλλειψη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8059122" y="2034540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2" name="Έλλειψη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8502545" y="1716233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24" name="Έλλειψη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618775" y="4606978"/>
            <a:ext cx="282434" cy="28243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576" y="1611630"/>
            <a:ext cx="2674620" cy="486918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3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3836" y="2091690"/>
            <a:ext cx="3264408" cy="1501902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l-GR" sz="1050"/>
            </a:lvl1pPr>
            <a:lvl2pPr>
              <a:lnSpc>
                <a:spcPct val="150000"/>
              </a:lnSpc>
              <a:spcBef>
                <a:spcPts val="0"/>
              </a:spcBef>
              <a:defRPr lang="el-GR" sz="900"/>
            </a:lvl2pPr>
            <a:lvl3pPr>
              <a:lnSpc>
                <a:spcPct val="150000"/>
              </a:lnSpc>
              <a:spcBef>
                <a:spcPts val="0"/>
              </a:spcBef>
              <a:defRPr lang="el-GR" sz="825"/>
            </a:lvl3pPr>
            <a:lvl4pPr>
              <a:lnSpc>
                <a:spcPct val="150000"/>
              </a:lnSpc>
              <a:spcBef>
                <a:spcPts val="0"/>
              </a:spcBef>
              <a:defRPr lang="el-GR" sz="788"/>
            </a:lvl4pPr>
            <a:lvl5pPr>
              <a:lnSpc>
                <a:spcPct val="150000"/>
              </a:lnSpc>
              <a:spcBef>
                <a:spcPts val="0"/>
              </a:spcBef>
              <a:defRPr lang="el-GR" sz="788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6280" y="1611630"/>
            <a:ext cx="2674620" cy="486918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3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0540" y="2091690"/>
            <a:ext cx="3264408" cy="1501902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l-GR" sz="1050"/>
            </a:lvl1pPr>
            <a:lvl2pPr>
              <a:lnSpc>
                <a:spcPct val="150000"/>
              </a:lnSpc>
              <a:spcBef>
                <a:spcPts val="0"/>
              </a:spcBef>
              <a:defRPr lang="el-GR" sz="900"/>
            </a:lvl2pPr>
            <a:lvl3pPr>
              <a:lnSpc>
                <a:spcPct val="150000"/>
              </a:lnSpc>
              <a:spcBef>
                <a:spcPts val="0"/>
              </a:spcBef>
              <a:defRPr lang="el-GR" sz="825"/>
            </a:lvl3pPr>
            <a:lvl4pPr>
              <a:lnSpc>
                <a:spcPct val="150000"/>
              </a:lnSpc>
              <a:spcBef>
                <a:spcPts val="0"/>
              </a:spcBef>
              <a:defRPr lang="el-GR" sz="788"/>
            </a:lvl4pPr>
            <a:lvl5pPr>
              <a:lnSpc>
                <a:spcPct val="150000"/>
              </a:lnSpc>
              <a:spcBef>
                <a:spcPts val="0"/>
              </a:spcBef>
              <a:defRPr lang="el-GR" sz="788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9" name="Θέση κειμένου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21" name="Θέση υποσέλιδου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6956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1942194" y="542925"/>
            <a:ext cx="6652992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576" y="1611630"/>
            <a:ext cx="2414016" cy="27432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3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3836" y="2091690"/>
            <a:ext cx="2372868" cy="246888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l-GR" sz="1050"/>
            </a:lvl1pPr>
            <a:lvl2pPr>
              <a:lnSpc>
                <a:spcPct val="150000"/>
              </a:lnSpc>
              <a:spcBef>
                <a:spcPts val="0"/>
              </a:spcBef>
              <a:defRPr lang="el-GR" sz="900"/>
            </a:lvl2pPr>
            <a:lvl3pPr>
              <a:lnSpc>
                <a:spcPct val="150000"/>
              </a:lnSpc>
              <a:spcBef>
                <a:spcPts val="0"/>
              </a:spcBef>
              <a:defRPr lang="el-GR" sz="825"/>
            </a:lvl3pPr>
            <a:lvl4pPr>
              <a:lnSpc>
                <a:spcPct val="150000"/>
              </a:lnSpc>
              <a:spcBef>
                <a:spcPts val="0"/>
              </a:spcBef>
              <a:defRPr lang="el-GR" sz="788"/>
            </a:lvl4pPr>
            <a:lvl5pPr>
              <a:lnSpc>
                <a:spcPct val="150000"/>
              </a:lnSpc>
              <a:spcBef>
                <a:spcPts val="0"/>
              </a:spcBef>
              <a:defRPr lang="el-GR" sz="788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11930" y="1611630"/>
            <a:ext cx="2414016" cy="27432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3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06190" y="2091690"/>
            <a:ext cx="2372868" cy="246888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l-GR" sz="1050"/>
            </a:lvl1pPr>
            <a:lvl2pPr>
              <a:lnSpc>
                <a:spcPct val="150000"/>
              </a:lnSpc>
              <a:spcBef>
                <a:spcPts val="0"/>
              </a:spcBef>
              <a:defRPr lang="el-GR" sz="900"/>
            </a:lvl2pPr>
            <a:lvl3pPr>
              <a:lnSpc>
                <a:spcPct val="150000"/>
              </a:lnSpc>
              <a:spcBef>
                <a:spcPts val="0"/>
              </a:spcBef>
              <a:defRPr lang="el-GR" sz="825"/>
            </a:lvl3pPr>
            <a:lvl4pPr>
              <a:lnSpc>
                <a:spcPct val="150000"/>
              </a:lnSpc>
              <a:spcBef>
                <a:spcPts val="0"/>
              </a:spcBef>
              <a:defRPr lang="el-GR" sz="788"/>
            </a:lvl4pPr>
            <a:lvl5pPr>
              <a:lnSpc>
                <a:spcPct val="150000"/>
              </a:lnSpc>
              <a:spcBef>
                <a:spcPts val="0"/>
              </a:spcBef>
              <a:defRPr lang="el-GR" sz="788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9" name="Θέση κειμένου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21" name="Θέση υποσέλιδου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5799499" y="4457527"/>
            <a:ext cx="3344501" cy="685973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Έλλειψη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7509150" y="4483455"/>
            <a:ext cx="281178" cy="2811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8" name="Θέση κειμένου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8544" y="1611630"/>
            <a:ext cx="2414016" cy="27432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l-GR" sz="1350" b="0"/>
            </a:lvl1pPr>
            <a:lvl2pPr marL="342900" indent="0">
              <a:buNone/>
              <a:defRPr lang="el-GR" sz="1500" b="1"/>
            </a:lvl2pPr>
            <a:lvl3pPr marL="685800" indent="0">
              <a:buNone/>
              <a:defRPr lang="el-GR" sz="1350" b="1"/>
            </a:lvl3pPr>
            <a:lvl4pPr marL="1028700" indent="0">
              <a:buNone/>
              <a:defRPr lang="el-GR" sz="1200" b="1"/>
            </a:lvl4pPr>
            <a:lvl5pPr marL="1371600" indent="0">
              <a:buNone/>
              <a:defRPr lang="el-GR" sz="1200" b="1"/>
            </a:lvl5pPr>
            <a:lvl6pPr marL="1714500" indent="0">
              <a:buNone/>
              <a:defRPr lang="el-GR" sz="1200" b="1"/>
            </a:lvl6pPr>
            <a:lvl7pPr marL="2057400" indent="0">
              <a:buNone/>
              <a:defRPr lang="el-GR" sz="1200" b="1"/>
            </a:lvl7pPr>
            <a:lvl8pPr marL="2400300" indent="0">
              <a:buNone/>
              <a:defRPr lang="el-GR" sz="1200" b="1"/>
            </a:lvl8pPr>
            <a:lvl9pPr marL="2743200" indent="0">
              <a:buNone/>
              <a:defRPr lang="el-GR"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25946" y="2091690"/>
            <a:ext cx="2372868" cy="246888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l-GR" sz="1050"/>
            </a:lvl1pPr>
            <a:lvl2pPr>
              <a:lnSpc>
                <a:spcPct val="150000"/>
              </a:lnSpc>
              <a:spcBef>
                <a:spcPts val="0"/>
              </a:spcBef>
              <a:defRPr lang="el-GR" sz="900"/>
            </a:lvl2pPr>
            <a:lvl3pPr>
              <a:lnSpc>
                <a:spcPct val="150000"/>
              </a:lnSpc>
              <a:spcBef>
                <a:spcPts val="0"/>
              </a:spcBef>
              <a:defRPr lang="el-GR" sz="825"/>
            </a:lvl3pPr>
            <a:lvl4pPr>
              <a:lnSpc>
                <a:spcPct val="150000"/>
              </a:lnSpc>
              <a:spcBef>
                <a:spcPts val="0"/>
              </a:spcBef>
              <a:defRPr lang="el-GR" sz="788"/>
            </a:lvl4pPr>
            <a:lvl5pPr>
              <a:lnSpc>
                <a:spcPct val="150000"/>
              </a:lnSpc>
              <a:spcBef>
                <a:spcPts val="0"/>
              </a:spcBef>
              <a:defRPr lang="el-GR" sz="788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30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Θέση κειμένου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22" name="Θέση υποσέλιδου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071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4964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543050"/>
            <a:ext cx="4629150" cy="3051810"/>
          </a:xfrm>
        </p:spPr>
        <p:txBody>
          <a:bodyPr rtlCol="0"/>
          <a:lstStyle>
            <a:lvl1pPr>
              <a:defRPr lang="el-GR" sz="2400"/>
            </a:lvl1pPr>
            <a:lvl2pPr>
              <a:defRPr lang="el-GR" sz="2100"/>
            </a:lvl2pPr>
            <a:lvl3pPr>
              <a:defRPr lang="el-GR" sz="1800"/>
            </a:lvl3pPr>
            <a:lvl4pPr>
              <a:defRPr lang="el-GR" sz="1500"/>
            </a:lvl4pPr>
            <a:lvl5pPr>
              <a:defRPr lang="el-GR" sz="1500"/>
            </a:lvl5pPr>
            <a:lvl6pPr>
              <a:defRPr lang="el-GR" sz="1500"/>
            </a:lvl6pPr>
            <a:lvl7pPr>
              <a:defRPr lang="el-GR" sz="1500"/>
            </a:lvl7pPr>
            <a:lvl8pPr>
              <a:defRPr lang="el-GR" sz="1500"/>
            </a:lvl8pPr>
            <a:lvl9pPr>
              <a:defRPr lang="el-GR"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3051810"/>
          </a:xfrm>
        </p:spPr>
        <p:txBody>
          <a:bodyPr rtlCol="0"/>
          <a:lstStyle>
            <a:lvl1pPr marL="0" indent="0">
              <a:buNone/>
              <a:defRPr lang="el-GR" sz="1200"/>
            </a:lvl1pPr>
            <a:lvl2pPr marL="342900" indent="0">
              <a:buNone/>
              <a:defRPr lang="el-GR" sz="1050"/>
            </a:lvl2pPr>
            <a:lvl3pPr marL="685800" indent="0">
              <a:buNone/>
              <a:defRPr lang="el-GR" sz="900"/>
            </a:lvl3pPr>
            <a:lvl4pPr marL="1028700" indent="0">
              <a:buNone/>
              <a:defRPr lang="el-GR" sz="750"/>
            </a:lvl4pPr>
            <a:lvl5pPr marL="1371600" indent="0">
              <a:buNone/>
              <a:defRPr lang="el-GR" sz="750"/>
            </a:lvl5pPr>
            <a:lvl6pPr marL="1714500" indent="0">
              <a:buNone/>
              <a:defRPr lang="el-GR" sz="750"/>
            </a:lvl6pPr>
            <a:lvl7pPr marL="2057400" indent="0">
              <a:buNone/>
              <a:defRPr lang="el-GR" sz="750"/>
            </a:lvl7pPr>
            <a:lvl8pPr marL="2400300" indent="0">
              <a:buNone/>
              <a:defRPr lang="el-GR" sz="750"/>
            </a:lvl8pPr>
            <a:lvl9pPr marL="2743200" indent="0">
              <a:buNone/>
              <a:defRPr lang="el-GR"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Τίτλος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" name="Θέση υποσέλιδου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4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412E-BD58-4F6F-AFE7-920D2D6D14A5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κειμένου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855" y="595478"/>
            <a:ext cx="466344" cy="466344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l-GR" sz="2400" b="0">
                <a:noFill/>
              </a:defRPr>
            </a:lvl1pPr>
          </a:lstStyle>
          <a:p>
            <a:pPr lvl="0" rtl="0"/>
            <a:r>
              <a:rPr lang="el-GR"/>
              <a:t>X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1294448"/>
            <a:ext cx="4629150" cy="3655219"/>
          </a:xfrm>
        </p:spPr>
        <p:txBody>
          <a:bodyPr rtlCol="0"/>
          <a:lstStyle>
            <a:lvl1pPr marL="0" indent="0">
              <a:buNone/>
              <a:defRPr lang="el-GR" sz="2400"/>
            </a:lvl1pPr>
            <a:lvl2pPr marL="342900" indent="0">
              <a:buNone/>
              <a:defRPr lang="el-GR" sz="2100"/>
            </a:lvl2pPr>
            <a:lvl3pPr marL="685800" indent="0">
              <a:buNone/>
              <a:defRPr lang="el-GR" sz="1800"/>
            </a:lvl3pPr>
            <a:lvl4pPr marL="1028700" indent="0">
              <a:buNone/>
              <a:defRPr lang="el-GR" sz="1500"/>
            </a:lvl4pPr>
            <a:lvl5pPr marL="1371600" indent="0">
              <a:buNone/>
              <a:defRPr lang="el-GR" sz="1500"/>
            </a:lvl5pPr>
            <a:lvl6pPr marL="1714500" indent="0">
              <a:buNone/>
              <a:defRPr lang="el-GR" sz="1500"/>
            </a:lvl6pPr>
            <a:lvl7pPr marL="2057400" indent="0">
              <a:buNone/>
              <a:defRPr lang="el-GR" sz="1500"/>
            </a:lvl7pPr>
            <a:lvl8pPr marL="2400300" indent="0">
              <a:buNone/>
              <a:defRPr lang="el-GR" sz="1500"/>
            </a:lvl8pPr>
            <a:lvl9pPr marL="2743200" indent="0">
              <a:buNone/>
              <a:defRPr lang="el-GR" sz="1500"/>
            </a:lvl9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indent="0">
              <a:buNone/>
              <a:defRPr lang="el-GR" sz="1200"/>
            </a:lvl1pPr>
            <a:lvl2pPr marL="342900" indent="0">
              <a:buNone/>
              <a:defRPr lang="el-GR" sz="1050"/>
            </a:lvl2pPr>
            <a:lvl3pPr marL="685800" indent="0">
              <a:buNone/>
              <a:defRPr lang="el-GR" sz="900"/>
            </a:lvl3pPr>
            <a:lvl4pPr marL="1028700" indent="0">
              <a:buNone/>
              <a:defRPr lang="el-GR" sz="750"/>
            </a:lvl4pPr>
            <a:lvl5pPr marL="1371600" indent="0">
              <a:buNone/>
              <a:defRPr lang="el-GR" sz="750"/>
            </a:lvl5pPr>
            <a:lvl6pPr marL="1714500" indent="0">
              <a:buNone/>
              <a:defRPr lang="el-GR" sz="750"/>
            </a:lvl6pPr>
            <a:lvl7pPr marL="2057400" indent="0">
              <a:buNone/>
              <a:defRPr lang="el-GR" sz="750"/>
            </a:lvl7pPr>
            <a:lvl8pPr marL="2400300" indent="0">
              <a:buNone/>
              <a:defRPr lang="el-GR" sz="750"/>
            </a:lvl8pPr>
            <a:lvl9pPr marL="2743200" indent="0">
              <a:buNone/>
              <a:defRPr lang="el-GR"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71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08A-6EA0-4D7B-A048-0D474055A92F}" type="datetime1">
              <a:rPr lang="el-GR" smtClean="0"/>
              <a:t>15/3/2024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DA49-73D4-4C8D-99BB-1A11924FB2CD}" type="datetime1">
              <a:rPr lang="el-GR" smtClean="0"/>
              <a:t>15/3/2024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FDD-D797-460B-80AB-6FC5AC893C7F}" type="datetime1">
              <a:rPr lang="el-GR" smtClean="0"/>
              <a:t>15/3/2024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6C83-D2AD-4C4B-9859-8F2426626050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7DC3-46C1-4899-8C16-9FD4815F0EF7}" type="datetime1">
              <a:rPr lang="el-GR" smtClean="0"/>
              <a:t>15/3/2024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1DC3-1924-4116-B289-A426C15F7B97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7803-C8F6-419D-BC82-538ABED0F063}" type="datetime1">
              <a:rPr lang="el-GR" smtClean="0"/>
              <a:t>15/3/2024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https://www.cs.ucy.ac.cy/courses/EPL646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43B8D3-9A08-F84C-9DD4-44948BA52D4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Ορθογώνιο 24">
            <a:extLst>
              <a:ext uri="{FF2B5EF4-FFF2-40B4-BE49-F238E27FC236}">
                <a16:creationId xmlns:a16="http://schemas.microsoft.com/office/drawing/2014/main" id="{DF26F372-9EF1-44CE-9AC4-71619EE7249A}"/>
              </a:ext>
            </a:extLst>
          </p:cNvPr>
          <p:cNvSpPr/>
          <p:nvPr userDrawn="1"/>
        </p:nvSpPr>
        <p:spPr>
          <a:xfrm>
            <a:off x="549204" y="542925"/>
            <a:ext cx="8045983" cy="585607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sp>
        <p:nvSpPr>
          <p:cNvPr id="8" name="Ορθογώνιο 25">
            <a:extLst>
              <a:ext uri="{FF2B5EF4-FFF2-40B4-BE49-F238E27FC236}">
                <a16:creationId xmlns:a16="http://schemas.microsoft.com/office/drawing/2014/main" id="{FB759EEC-8E70-4DD2-7B0D-CD8AAC9F0F10}"/>
              </a:ext>
            </a:extLst>
          </p:cNvPr>
          <p:cNvSpPr/>
          <p:nvPr userDrawn="1"/>
        </p:nvSpPr>
        <p:spPr>
          <a:xfrm>
            <a:off x="549204" y="303550"/>
            <a:ext cx="8045983" cy="2393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</a:lstStyle>
          <a:p>
            <a:pPr algn="ctr" rtl="0"/>
            <a:endParaRPr lang="el-GR" sz="1350" dirty="0"/>
          </a:p>
        </p:txBody>
      </p:sp>
      <p:cxnSp>
        <p:nvCxnSpPr>
          <p:cNvPr id="9" name="Ευθεία γραμμή σύνδεσης 27">
            <a:extLst>
              <a:ext uri="{FF2B5EF4-FFF2-40B4-BE49-F238E27FC236}">
                <a16:creationId xmlns:a16="http://schemas.microsoft.com/office/drawing/2014/main" id="{13F2A8E5-C2D0-A454-C471-617672EC31F5}"/>
              </a:ext>
            </a:extLst>
          </p:cNvPr>
          <p:cNvCxnSpPr>
            <a:cxnSpLocks/>
          </p:cNvCxnSpPr>
          <p:nvPr userDrawn="1"/>
        </p:nvCxnSpPr>
        <p:spPr>
          <a:xfrm>
            <a:off x="1241298" y="541782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Γραφικό 28">
            <a:extLst>
              <a:ext uri="{FF2B5EF4-FFF2-40B4-BE49-F238E27FC236}">
                <a16:creationId xmlns:a16="http://schemas.microsoft.com/office/drawing/2014/main" id="{2F617CDF-D62D-F4A0-6599-E4DF54695A08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3498771">
            <a:off x="651393" y="584242"/>
            <a:ext cx="495292" cy="495292"/>
          </a:xfrm>
          <a:prstGeom prst="rect">
            <a:avLst/>
          </a:prstGeom>
        </p:spPr>
      </p:pic>
      <p:cxnSp>
        <p:nvCxnSpPr>
          <p:cNvPr id="11" name="Ευθεία γραμμή σύνδεσης 31">
            <a:extLst>
              <a:ext uri="{FF2B5EF4-FFF2-40B4-BE49-F238E27FC236}">
                <a16:creationId xmlns:a16="http://schemas.microsoft.com/office/drawing/2014/main" id="{6F54FF75-B58B-19F0-CE2C-ED3FCEC3BEBE}"/>
              </a:ext>
            </a:extLst>
          </p:cNvPr>
          <p:cNvCxnSpPr>
            <a:cxnSpLocks/>
          </p:cNvCxnSpPr>
          <p:nvPr userDrawn="1"/>
        </p:nvCxnSpPr>
        <p:spPr>
          <a:xfrm>
            <a:off x="1945301" y="539084"/>
            <a:ext cx="0" cy="58560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778/3554821.355489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5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www.ucy.ac.cy/branding/documents/logo/DepartmentsAndUnitsLogo/FacultyOfPureAndAppliedSciences/ComputerScience/Department_of_Computer_Science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96" y="4011910"/>
            <a:ext cx="6250809" cy="467878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By Maria Alkiviadous: malkiv01@ucy.ac.cy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49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EPL646: Advanced Topics in Databases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65653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Cloud databases: new techniques, challenges, and opportunities. Guoliang Li, </a:t>
            </a:r>
            <a:r>
              <a:rPr lang="en-GB" b="0" i="0" dirty="0" err="1">
                <a:solidFill>
                  <a:srgbClr val="242424"/>
                </a:solidFill>
                <a:effectLst/>
                <a:latin typeface="-apple-system"/>
              </a:rPr>
              <a:t>Haowen</a:t>
            </a:r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 Dong, and Chao Zhang. 2022.  Proc. VLDB Endow. 15, 12 (August 2022), 3758–3761. https://doi.org/10.14778/3554821.3554893</a:t>
            </a:r>
            <a:endParaRPr lang="en-US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61442" name="AutoShape 2" descr="Image result for logo ucy cs department"/>
          <p:cNvSpPr>
            <a:spLocks noChangeAspect="1" noChangeArrowheads="1"/>
          </p:cNvSpPr>
          <p:nvPr/>
        </p:nvSpPr>
        <p:spPr bwMode="auto">
          <a:xfrm>
            <a:off x="155574" y="-136526"/>
            <a:ext cx="850887" cy="8508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11" y="1287330"/>
            <a:ext cx="7972452" cy="1224861"/>
          </a:xfrm>
        </p:spPr>
        <p:txBody>
          <a:bodyPr>
            <a:normAutofit fontScale="90000"/>
          </a:bodyPr>
          <a:lstStyle/>
          <a:p>
            <a:br>
              <a:rPr lang="en-GB" sz="3600" u="sng" dirty="0">
                <a:latin typeface="+mn-lt"/>
                <a:ea typeface="+mn-ea"/>
                <a:cs typeface="+mn-cs"/>
              </a:rPr>
            </a:br>
            <a:r>
              <a:rPr lang="en-GB" sz="3600" u="sng" dirty="0">
                <a:latin typeface="+mn-lt"/>
                <a:ea typeface="+mn-ea"/>
                <a:cs typeface="+mn-cs"/>
              </a:rPr>
              <a:t>Cloud Databases: New Techniques, Challenges, and Opportunities</a:t>
            </a:r>
            <a:br>
              <a:rPr lang="en-US" sz="3600" dirty="0"/>
            </a:b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Architectures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Söhne"/>
              </a:rPr>
              <a:t>3. The </a:t>
            </a:r>
            <a:r>
              <a:rPr lang="en-US" sz="1700" u="sng" dirty="0">
                <a:solidFill>
                  <a:srgbClr val="FF0000"/>
                </a:solidFill>
                <a:latin typeface="Söhne"/>
              </a:rPr>
              <a:t>Disaggregated Compute-Buffer-Storage OLTP Architecture </a:t>
            </a:r>
            <a:r>
              <a:rPr lang="en-US" sz="1700" dirty="0">
                <a:latin typeface="Söhne"/>
              </a:rPr>
              <a:t>divides the system into compute nodes, storage nodes, and a buffer. It uses a shared remote buffer pool to manage data access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" name="Picture 3" descr="A diagram of a cloud computing system&#10;&#10;Description automatically generated">
            <a:extLst>
              <a:ext uri="{FF2B5EF4-FFF2-40B4-BE49-F238E27FC236}">
                <a16:creationId xmlns:a16="http://schemas.microsoft.com/office/drawing/2014/main" id="{FA295AA4-42C4-5491-A1F1-2CAAD3148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621"/>
          <a:stretch/>
        </p:blipFill>
        <p:spPr>
          <a:xfrm>
            <a:off x="2771800" y="2571750"/>
            <a:ext cx="3312368" cy="248696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4616E-A1EA-DE97-BA9B-218ED93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64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Architectures</a:t>
            </a:r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" name="Content Placeholder 6" descr="A table with text on it&#10;&#10;Description automatically generated">
            <a:extLst>
              <a:ext uri="{FF2B5EF4-FFF2-40B4-BE49-F238E27FC236}">
                <a16:creationId xmlns:a16="http://schemas.microsoft.com/office/drawing/2014/main" id="{D8F756FA-FC16-931B-FD6B-732EB2989F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79512" y="2323408"/>
            <a:ext cx="8637812" cy="127967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212EE-C3DF-40FF-76B3-DB5ADDBE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63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700" u="sng" dirty="0">
                <a:solidFill>
                  <a:srgbClr val="FF0000"/>
                </a:solidFill>
                <a:latin typeface="Söhne"/>
              </a:rPr>
              <a:t>Transaction Processing: </a:t>
            </a:r>
            <a:r>
              <a:rPr lang="en-US" sz="1700" dirty="0">
                <a:latin typeface="Söhne"/>
              </a:rPr>
              <a:t>This involves three approaches:</a:t>
            </a:r>
          </a:p>
          <a:p>
            <a:pPr marL="683514" lvl="1" indent="-400050">
              <a:buFont typeface="+mj-lt"/>
              <a:buAutoNum type="romanLcPeriod"/>
            </a:pPr>
            <a:r>
              <a:rPr lang="en-US" sz="1700" dirty="0">
                <a:latin typeface="Söhne"/>
              </a:rPr>
              <a:t>Reads from a redo log.</a:t>
            </a:r>
          </a:p>
          <a:p>
            <a:pPr marL="683514" lvl="1" indent="-400050">
              <a:buFont typeface="+mj-lt"/>
              <a:buAutoNum type="romanLcPeriod"/>
            </a:pPr>
            <a:r>
              <a:rPr lang="en-US" sz="1700" dirty="0">
                <a:latin typeface="Söhne"/>
              </a:rPr>
              <a:t>Reads from both logs and page servers.</a:t>
            </a:r>
          </a:p>
          <a:p>
            <a:pPr marL="683514" lvl="1" indent="-400050">
              <a:buFont typeface="+mj-lt"/>
              <a:buAutoNum type="romanLcPeriod"/>
            </a:pPr>
            <a:r>
              <a:rPr lang="en-US" sz="1700" dirty="0">
                <a:latin typeface="Söhne"/>
              </a:rPr>
              <a:t>Reads from shared memory.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1446A-3252-9A0A-0B02-938B8AE2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52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Replication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This technique uses 3 approaches: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Quorum-based log replication.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 replication based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Paxos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protocols.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Log-page-separated replication.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9D174-112E-15E7-8A48-6A2A0963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21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283464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 Node Recovery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sz="1700" dirty="0">
                <a:latin typeface="Söhne"/>
              </a:rPr>
              <a:t>Two approaches for node recovery are studied:</a:t>
            </a:r>
          </a:p>
          <a:p>
            <a:pPr marL="1083564" lvl="2" indent="-400050" defTabSz="1219170">
              <a:buFont typeface="+mj-lt"/>
              <a:buAutoNum type="romanLcPeriod"/>
              <a:defRPr/>
            </a:pPr>
            <a:r>
              <a:rPr lang="en-GB" sz="1700" dirty="0">
                <a:latin typeface="Söhne"/>
              </a:rPr>
              <a:t>ARIES-based recuperation techniques. </a:t>
            </a:r>
          </a:p>
          <a:p>
            <a:pPr marL="1083564" lvl="2" indent="-400050" defTabSz="1219170">
              <a:buFont typeface="+mj-lt"/>
              <a:buAutoNum type="romanLcPeriod"/>
              <a:defRPr/>
            </a:pPr>
            <a:r>
              <a:rPr lang="en-GB" sz="1700" dirty="0">
                <a:latin typeface="Söhne"/>
              </a:rPr>
              <a:t>Non-Redo recovery solutions use the log mechanism to get around the Redo phase.</a:t>
            </a:r>
            <a:endParaRPr lang="el-GR" sz="1700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65CBE-7C1B-2C7F-1F13-EDBA9DDF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05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OLTP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Management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700" dirty="0">
                <a:latin typeface="Söhne"/>
              </a:rPr>
              <a:t>Three kinds of cloud storage management are offered: </a:t>
            </a:r>
          </a:p>
          <a:p>
            <a:pPr marL="683514" marR="0" lvl="1" indent="-400050" algn="l" defTabSz="121917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GB" sz="1700" dirty="0">
                <a:latin typeface="Söhne"/>
              </a:rPr>
              <a:t>Coupled log-page storage. </a:t>
            </a:r>
          </a:p>
          <a:p>
            <a:pPr marL="683514" marR="0" lvl="1" indent="-400050" algn="l" defTabSz="121917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GB" sz="1700" dirty="0">
                <a:latin typeface="Söhne"/>
              </a:rPr>
              <a:t>Log page storage that has been decoupled. </a:t>
            </a:r>
          </a:p>
          <a:p>
            <a:pPr marL="683514" marR="0" lvl="1" indent="-400050" algn="l" defTabSz="121917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GB" sz="1700" dirty="0">
                <a:latin typeface="Söhne"/>
              </a:rPr>
              <a:t>Storage for log buffer pages that is decoupled.</a:t>
            </a:r>
            <a:endParaRPr lang="el-GR" sz="1700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9531B-5199-5800-1845-F10DE867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71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Architectures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700" u="sng" dirty="0">
                <a:solidFill>
                  <a:srgbClr val="FF0000"/>
                </a:solidFill>
                <a:latin typeface="Söhne"/>
              </a:rPr>
              <a:t>Disaggregated Compute-Storage OLAP Architecture:</a:t>
            </a:r>
          </a:p>
          <a:p>
            <a:pPr marL="283464" marR="0" lvl="1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700" dirty="0">
                <a:latin typeface="Söhne"/>
              </a:rPr>
              <a:t>This category stores data centrally, with hot data cached on local SSDs of compute nodes.</a:t>
            </a:r>
            <a:endParaRPr lang="el-GR" sz="1700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2A5C04-17A2-4B1C-FACF-0E2A7C3874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8" b="55181"/>
          <a:stretch/>
        </p:blipFill>
        <p:spPr>
          <a:xfrm>
            <a:off x="2555776" y="2571750"/>
            <a:ext cx="3574562" cy="235715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8BB3-4A3B-5E99-D6DD-A6AC67F7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89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Architectures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Disaggregated Compute-Memory-Storage OLAP Architecture: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architecture separates compute, memory, and storage for elasticity.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CEA42A-B3A9-1967-FB98-297EEE6B53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179"/>
          <a:stretch/>
        </p:blipFill>
        <p:spPr>
          <a:xfrm>
            <a:off x="2483768" y="2499742"/>
            <a:ext cx="3214522" cy="257173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9C086-B225-36AD-FFBA-3C9C0667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82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Query Processing: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Columnar scanning using shuffled memory pool. Examples of cloud databases that implement this are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Snowflake and Redshift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Columnar scan with pushdown. An example of this 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FlexPushdownDB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third form is columnar scanning with caching and pushdown. An example 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BigQuery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37FB-7A01-E242-58A5-D97C0EC1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92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Management: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Combining local caching with a shared storage service. Examples that implement this are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Snowflake and Redshift.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Integrating a single memory pool with a storage platform i.e.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BigQuery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BFA75-57A1-5A61-C54F-E557202B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33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700" dirty="0">
                <a:latin typeface="Söhne"/>
              </a:rPr>
              <a:t>A cloud database is a database that is provided through vendors, such as Google or Amazon, and gives access to users to databases-as-a-platform (DBAAS).</a:t>
            </a:r>
          </a:p>
          <a:p>
            <a:pPr>
              <a:lnSpc>
                <a:spcPct val="80000"/>
              </a:lnSpc>
            </a:pPr>
            <a:endParaRPr lang="en-GB" sz="1700" dirty="0">
              <a:latin typeface="Söhne"/>
            </a:endParaRPr>
          </a:p>
          <a:p>
            <a:pPr>
              <a:lnSpc>
                <a:spcPct val="80000"/>
              </a:lnSpc>
            </a:pPr>
            <a:r>
              <a:rPr lang="en-US" altLang="el-GR" sz="1700" dirty="0">
                <a:latin typeface="Söhne"/>
              </a:rPr>
              <a:t>A prediction said that profit from </a:t>
            </a:r>
            <a:r>
              <a:rPr lang="el-GR" altLang="el-GR" sz="1700" dirty="0">
                <a:latin typeface="Söhne"/>
              </a:rPr>
              <a:t>the cloud </a:t>
            </a:r>
            <a:r>
              <a:rPr lang="en-US" altLang="el-GR" sz="1700" dirty="0">
                <a:latin typeface="Söhne"/>
              </a:rPr>
              <a:t>databases by</a:t>
            </a:r>
            <a:r>
              <a:rPr lang="el-GR" altLang="el-GR" sz="1700" dirty="0">
                <a:latin typeface="Söhne"/>
              </a:rPr>
              <a:t> 2022, </a:t>
            </a:r>
            <a:r>
              <a:rPr lang="en-US" altLang="el-GR" sz="1700" dirty="0">
                <a:latin typeface="Söhne"/>
              </a:rPr>
              <a:t>would</a:t>
            </a:r>
            <a:r>
              <a:rPr lang="el-GR" altLang="el-GR" sz="1700" dirty="0">
                <a:latin typeface="Söhne"/>
              </a:rPr>
              <a:t> </a:t>
            </a:r>
            <a:r>
              <a:rPr lang="en-US" altLang="el-GR" sz="1700" dirty="0">
                <a:latin typeface="Söhne"/>
              </a:rPr>
              <a:t>reach</a:t>
            </a:r>
            <a:r>
              <a:rPr lang="el-GR" altLang="el-GR" sz="1700" dirty="0">
                <a:latin typeface="Söhne"/>
              </a:rPr>
              <a:t> 50% of </a:t>
            </a:r>
            <a:r>
              <a:rPr lang="en-US" altLang="el-GR" sz="1700" dirty="0">
                <a:latin typeface="Söhne"/>
              </a:rPr>
              <a:t>the entire market earnings.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64974-C193-79B5-B045-26396C61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017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Serverless computing: </a:t>
            </a: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Serverless with FAAS where queries are processed adaptively using cloud function services. An example 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Starling.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3514" marR="0" lvl="1" indent="-40005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Serverless, which uses a flexible query server to dynamically provide the engine and conduct queries. An example is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LibertineT"/>
                <a:ea typeface="+mn-ea"/>
                <a:cs typeface="+mn-cs"/>
              </a:rPr>
              <a:t>Athena Database.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EF96E-7679-F5E8-6AF7-7C98DF00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99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OLAP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283464" lvl="1" indent="0" defTabSz="1219170">
              <a:buNone/>
              <a:defRPr/>
            </a:pPr>
            <a:r>
              <a:rPr lang="en-GB" sz="1800" dirty="0">
                <a:solidFill>
                  <a:srgbClr val="FF0000"/>
                </a:solidFill>
                <a:latin typeface="Calibri"/>
              </a:rPr>
              <a:t>4. </a:t>
            </a:r>
            <a:r>
              <a:rPr lang="en-GB" sz="1800" u="sng" dirty="0">
                <a:solidFill>
                  <a:srgbClr val="FF0000"/>
                </a:solidFill>
                <a:latin typeface="Calibri"/>
              </a:rPr>
              <a:t>Protection: </a:t>
            </a:r>
            <a:r>
              <a:rPr lang="en-GB" sz="1800" dirty="0">
                <a:solidFill>
                  <a:srgbClr val="000000"/>
                </a:solidFill>
                <a:latin typeface="Calibri"/>
              </a:rPr>
              <a:t>Two distinct kinds of data security techniques:</a:t>
            </a:r>
            <a:endParaRPr lang="el-GR" sz="1800" dirty="0">
              <a:solidFill>
                <a:srgbClr val="000000"/>
              </a:solidFill>
              <a:latin typeface="Calibri"/>
            </a:endParaRPr>
          </a:p>
          <a:p>
            <a:pPr marL="1083564" lvl="2" indent="-400050" defTabSz="1219170">
              <a:buFont typeface="+mj-lt"/>
              <a:buAutoNum type="romanLcPeriod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software-based security, like Snowflake.</a:t>
            </a:r>
            <a:endParaRPr lang="el-GR" sz="1800" dirty="0">
              <a:solidFill>
                <a:srgbClr val="000000"/>
              </a:solidFill>
              <a:latin typeface="Calibri"/>
            </a:endParaRPr>
          </a:p>
          <a:p>
            <a:pPr marL="1083564" lvl="2" indent="-400050" defTabSz="1219170">
              <a:buFont typeface="+mj-lt"/>
              <a:buAutoNum type="romanLcPeriod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hardware-based security. Such a Cloud Database is Azure.</a:t>
            </a:r>
          </a:p>
          <a:p>
            <a:pPr marL="283464" lvl="1" indent="0" defTabSz="1219170">
              <a:buNone/>
              <a:defRPr/>
            </a:pPr>
            <a:r>
              <a:rPr lang="en-GB" sz="1800" dirty="0">
                <a:solidFill>
                  <a:srgbClr val="FF0000"/>
                </a:solidFill>
                <a:latin typeface="Calibri"/>
              </a:rPr>
              <a:t>5</a:t>
            </a:r>
            <a:r>
              <a:rPr lang="en-GB" sz="1800" u="sng" dirty="0">
                <a:solidFill>
                  <a:srgbClr val="FF0000"/>
                </a:solidFill>
                <a:latin typeface="Calibri"/>
              </a:rPr>
              <a:t>. </a:t>
            </a:r>
            <a:r>
              <a:rPr lang="el-GR" sz="1800" u="sng" dirty="0" err="1">
                <a:solidFill>
                  <a:srgbClr val="FF0000"/>
                </a:solidFill>
                <a:latin typeface="Calibri"/>
              </a:rPr>
              <a:t>Machine</a:t>
            </a:r>
            <a:r>
              <a:rPr lang="el-GR" sz="1800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u="sng" dirty="0" err="1">
                <a:solidFill>
                  <a:srgbClr val="FF0000"/>
                </a:solidFill>
                <a:latin typeface="Calibri"/>
              </a:rPr>
              <a:t>learning</a:t>
            </a:r>
            <a:r>
              <a:rPr lang="en-GB" sz="1800" u="sng" dirty="0">
                <a:solidFill>
                  <a:srgbClr val="FF0000"/>
                </a:solidFill>
                <a:latin typeface="Calibri"/>
              </a:rPr>
              <a:t>:</a:t>
            </a:r>
            <a:endParaRPr lang="el-GR" sz="1800" u="sng" dirty="0">
              <a:solidFill>
                <a:srgbClr val="FF0000"/>
              </a:solidFill>
              <a:latin typeface="Calibri"/>
            </a:endParaRPr>
          </a:p>
          <a:p>
            <a:pPr marL="1083564" lvl="2" indent="-400050" defTabSz="1219170">
              <a:buFont typeface="+mj-lt"/>
              <a:buAutoNum type="romanLcPeriod"/>
              <a:defRPr/>
            </a:pPr>
            <a:r>
              <a:rPr lang="en-GB" sz="1800" dirty="0" err="1">
                <a:solidFill>
                  <a:srgbClr val="000000"/>
                </a:solidFill>
                <a:latin typeface="Calibri"/>
              </a:rPr>
              <a:t>Sagemaker</a:t>
            </a:r>
            <a:r>
              <a:rPr lang="en-GB" sz="1800" dirty="0">
                <a:solidFill>
                  <a:srgbClr val="000000"/>
                </a:solidFill>
                <a:latin typeface="Calibri"/>
              </a:rPr>
              <a:t> is one of the many machine learning approaches. </a:t>
            </a:r>
            <a:endParaRPr lang="el-GR" sz="1800" dirty="0">
              <a:solidFill>
                <a:srgbClr val="000000"/>
              </a:solidFill>
              <a:latin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 </a:t>
            </a:r>
            <a:endParaRPr lang="el-GR" sz="1800" dirty="0">
              <a:solidFill>
                <a:srgbClr val="000000"/>
              </a:solidFill>
              <a:latin typeface="Calibri"/>
            </a:endParaRPr>
          </a:p>
          <a:p>
            <a:pPr marL="283464" marR="0" lvl="1" indent="0" algn="l" defTabSz="121917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nLibertineT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04224-4E52-BD28-911D-10CDB821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36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Challenges and Open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 Write Architecture: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cloud databases up to now support multiple reads but only one write. For that cloud-native databases that can support multiple writes are being considered.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Fine-grained serverless: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flexible databases up to now may only offer resources for a query using serverless resulting in excessive latency of elastic scaling. Thus concluding that supporting fine-grained serverless for the incoming queries can be tricky.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A2283-182A-3838-2DA1-7EC049FC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56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Challenges and Open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Cloud-native HTAP database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Up to now, cloud-native databases tend to be OLTP or OLAP-oriented, with no HTAP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Google Sans"/>
                <a:ea typeface="+mn-ea"/>
                <a:cs typeface="+mn-cs"/>
              </a:rPr>
              <a:t>Hybrid transactional/analytical processing)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solutions. The main problem with this is scheduling resources for OLTP and OLAP workloads while maintaining SLAs (Service level agreements).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Multi-cloud database: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achieve high levels of availability, multi-cloud databases are required, so that they can be deployed across many clouds. Migrating the cloud data strategy correctly across various clouds can be tough.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E1E3B-0822-7BAE-E5F9-01F0C1FE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51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2050" name="Picture 2" descr="https://lh3.googleusercontent.com/Odn82rV4xuSKZHhv6FbxN2wTfCxnNBeK3wz-Y_fs_fy7zD3b-o-g72L5Ua3lyeTsQ759YjW-qrfzrqPdRrK3vT4uJiI95I_AwSMEomrpDoYLj6X26KxyDEzNO9R9J55rp5jfWup_oJk">
            <a:extLst>
              <a:ext uri="{FF2B5EF4-FFF2-40B4-BE49-F238E27FC236}">
                <a16:creationId xmlns:a16="http://schemas.microsoft.com/office/drawing/2014/main" id="{81EEE695-EC65-437E-8C8E-6BE4AA26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7" y="1615585"/>
            <a:ext cx="4897028" cy="32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75589-3F89-48B2-BF52-9D1D1D66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41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00" y="1752655"/>
            <a:ext cx="8779188" cy="2699487"/>
          </a:xfrm>
        </p:spPr>
        <p:txBody>
          <a:bodyPr>
            <a:normAutofit/>
          </a:bodyPr>
          <a:lstStyle/>
          <a:p>
            <a:r>
              <a:rPr lang="en-GB" sz="1800" b="0" i="0" dirty="0">
                <a:solidFill>
                  <a:srgbClr val="242424"/>
                </a:solidFill>
                <a:effectLst/>
                <a:latin typeface="-apple-system"/>
              </a:rPr>
              <a:t>Cloud databases: new techniques, challenges, and opportunities. Guoliang Li, </a:t>
            </a:r>
            <a:r>
              <a:rPr lang="en-GB" sz="1800" b="0" i="0" dirty="0" err="1">
                <a:solidFill>
                  <a:srgbClr val="242424"/>
                </a:solidFill>
                <a:effectLst/>
                <a:latin typeface="-apple-system"/>
              </a:rPr>
              <a:t>Haowen</a:t>
            </a:r>
            <a:r>
              <a:rPr lang="en-GB" sz="1800" b="0" i="0" dirty="0">
                <a:solidFill>
                  <a:srgbClr val="242424"/>
                </a:solidFill>
                <a:effectLst/>
                <a:latin typeface="-apple-system"/>
              </a:rPr>
              <a:t> Dong, and Chao Zhang. 2022.  Proc. VLDB Endow. 15, 12 (August 2022), 3758–3761. </a:t>
            </a:r>
            <a:r>
              <a:rPr lang="en-GB" sz="1800" b="0" i="0" dirty="0">
                <a:effectLst/>
                <a:latin typeface="-apple-system"/>
                <a:hlinkClick r:id="rId3"/>
              </a:rPr>
              <a:t>https://doi.org/10.14778/3554821.3554893</a:t>
            </a:r>
            <a:endParaRPr lang="en-GB" sz="1800" b="0" i="0" dirty="0">
              <a:effectLst/>
              <a:latin typeface="-apple-system"/>
            </a:endParaRPr>
          </a:p>
          <a:p>
            <a:r>
              <a:rPr lang="en-US" sz="1800" dirty="0">
                <a:latin typeface="LinLibertineT"/>
              </a:rPr>
              <a:t>What is OLAP (Online Analytical Processing)? Link: </a:t>
            </a:r>
            <a:r>
              <a:rPr lang="en-GB" sz="1800" dirty="0">
                <a:latin typeface="LinLibertineT"/>
              </a:rPr>
              <a:t>https://aws.amazon.com/what-is/olap/#:~:text=Online%20analytical%20processing%20(OLAP)%20is,smart%20meters%2C%20and%20internal%20systems.</a:t>
            </a:r>
            <a:endParaRPr lang="el-GR" sz="1800" dirty="0">
              <a:latin typeface="LinLibertineT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98B5-2E9C-1EC7-1449-589F0F68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3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Native Databases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1700" dirty="0">
                <a:latin typeface="Söhne"/>
              </a:rPr>
              <a:t>The disaggregation design allows for separate expansion of storage resources, providing greater elasticity for clients. </a:t>
            </a:r>
            <a:endParaRPr lang="en-GB" altLang="el-GR" sz="1700" dirty="0">
              <a:latin typeface="Söhne"/>
            </a:endParaRPr>
          </a:p>
          <a:p>
            <a:pPr>
              <a:lnSpc>
                <a:spcPct val="80000"/>
              </a:lnSpc>
            </a:pPr>
            <a:endParaRPr lang="en-GB" altLang="el-GR" sz="1700" dirty="0">
              <a:latin typeface="Söhne"/>
            </a:endParaRPr>
          </a:p>
          <a:p>
            <a:pPr>
              <a:lnSpc>
                <a:spcPct val="80000"/>
              </a:lnSpc>
            </a:pPr>
            <a:r>
              <a:rPr lang="en-GB" altLang="el-GR" sz="1700" dirty="0">
                <a:latin typeface="Söhne"/>
              </a:rPr>
              <a:t>C</a:t>
            </a:r>
            <a:r>
              <a:rPr lang="el-GR" altLang="el-GR" sz="1700" dirty="0">
                <a:latin typeface="Söhne"/>
              </a:rPr>
              <a:t>loud providers can improve multi-tenancy and reduce write addition by storing </a:t>
            </a:r>
            <a:r>
              <a:rPr lang="en-GB" altLang="el-GR" sz="1700" dirty="0">
                <a:latin typeface="Söhne"/>
              </a:rPr>
              <a:t>data </a:t>
            </a:r>
            <a:r>
              <a:rPr lang="el-GR" altLang="el-GR" sz="1700" dirty="0">
                <a:latin typeface="Söhne"/>
              </a:rPr>
              <a:t>in a </a:t>
            </a:r>
            <a:r>
              <a:rPr lang="en-GB" altLang="el-GR" sz="1700" dirty="0">
                <a:latin typeface="Söhne"/>
              </a:rPr>
              <a:t>single</a:t>
            </a:r>
            <a:r>
              <a:rPr lang="el-GR" altLang="el-GR" sz="1700" dirty="0">
                <a:latin typeface="Söhne"/>
              </a:rPr>
              <a:t>, disaggregated log repository.</a:t>
            </a:r>
            <a:endParaRPr lang="en-GB" altLang="el-GR" sz="1700" dirty="0">
              <a:latin typeface="Söhne"/>
            </a:endParaRPr>
          </a:p>
          <a:p>
            <a:pPr>
              <a:lnSpc>
                <a:spcPct val="80000"/>
              </a:lnSpc>
            </a:pPr>
            <a:endParaRPr lang="en-GB" altLang="el-GR" sz="1700" dirty="0">
              <a:latin typeface="Söhne"/>
            </a:endParaRPr>
          </a:p>
          <a:p>
            <a:pPr>
              <a:lnSpc>
                <a:spcPct val="80000"/>
              </a:lnSpc>
            </a:pPr>
            <a:r>
              <a:rPr lang="en-GB" altLang="el-GR" sz="1700" dirty="0">
                <a:latin typeface="Söhne"/>
              </a:rPr>
              <a:t>New techniques are being invented for performance improvement</a:t>
            </a:r>
            <a:endParaRPr lang="el-GR" altLang="el-GR" sz="1700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AA1D0-92C7-8418-DB9F-23613A8E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77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in Cloud DBs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marR="0" lvl="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l-GR" altLang="el-GR" sz="1700" dirty="0">
                <a:latin typeface="Söhne"/>
              </a:rPr>
              <a:t>Effective processing of transactions via a redo log.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GB" sz="1700" dirty="0">
              <a:latin typeface="Söhne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GB" sz="1700" dirty="0">
                <a:latin typeface="Söhne"/>
              </a:rPr>
              <a:t>Reducing traffic in the network.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GB" sz="1700" dirty="0">
              <a:latin typeface="Söhne"/>
            </a:endParaRP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GB" sz="1700" dirty="0">
                <a:latin typeface="Söhne"/>
              </a:rPr>
              <a:t>Adapting to serverless computing.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2C89E-F62B-3056-0B54-0B9CF7A0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57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OLTP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700" dirty="0">
                <a:latin typeface="Söhne"/>
              </a:rPr>
              <a:t>OLTP (Online Transaction Processing) is a type of database that is used to facilitate and manage transactions.</a:t>
            </a:r>
          </a:p>
          <a:p>
            <a:pPr>
              <a:lnSpc>
                <a:spcPct val="80000"/>
              </a:lnSpc>
            </a:pPr>
            <a:endParaRPr lang="en-GB" sz="1700" dirty="0">
              <a:latin typeface="Söhne"/>
            </a:endParaRPr>
          </a:p>
          <a:p>
            <a:pPr>
              <a:lnSpc>
                <a:spcPct val="80000"/>
              </a:lnSpc>
            </a:pPr>
            <a:r>
              <a:rPr lang="en-GB" sz="1700" dirty="0">
                <a:latin typeface="Söhne"/>
              </a:rPr>
              <a:t>It is used in banking, shopping and even sending text messages.</a:t>
            </a:r>
          </a:p>
          <a:p>
            <a:pPr>
              <a:lnSpc>
                <a:spcPct val="80000"/>
              </a:lnSpc>
            </a:pPr>
            <a:endParaRPr lang="en-GB" sz="1700" dirty="0">
              <a:latin typeface="Söhne"/>
            </a:endParaRPr>
          </a:p>
          <a:p>
            <a:pPr>
              <a:lnSpc>
                <a:spcPct val="80000"/>
              </a:lnSpc>
            </a:pPr>
            <a:r>
              <a:rPr lang="en-GB" sz="1700" dirty="0">
                <a:latin typeface="Söhne"/>
              </a:rPr>
              <a:t>OLTP systems have as a base the ACID (Atomicity, Consistency, Isolation, Durability) properties.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135BC-7CD8-BB86-9B46-5ADE1A55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63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OLAP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18093" cy="2699487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700" dirty="0">
                <a:latin typeface="Söhne"/>
              </a:rPr>
              <a:t>OLAP (Online analytical processing) is a software technology that allows you to analyse company data from several perspectives. </a:t>
            </a:r>
          </a:p>
          <a:p>
            <a:pPr lvl="0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</a:pPr>
            <a:endParaRPr lang="el-GR" sz="1700" dirty="0">
              <a:latin typeface="Söhne"/>
            </a:endParaRPr>
          </a:p>
          <a:p>
            <a:pPr lvl="0">
              <a:lnSpc>
                <a:spcPct val="8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700" dirty="0">
                <a:latin typeface="Söhne"/>
              </a:rPr>
              <a:t>Organisations acquire and retain data from several sources, including websites, apps, smart metres, and internal systems.</a:t>
            </a:r>
            <a:endParaRPr lang="el-GR" sz="1700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E4983-A3D6-87A9-3577-07FC95D2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0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E4E7-0895-0341-D32D-F3A85299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Overview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C636-3ADC-CF63-7F08-ED9CCE807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Cloud OLTP Architectures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6744-587F-F921-AEC6-DEF8A388A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8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8FD00-9661-F68F-07AE-0DEA34155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Cloud OLTP Techniques</a:t>
            </a:r>
            <a:endParaRPr lang="el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820B5E-ED90-EC24-8CFA-854C8C60F3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12</a:t>
            </a:r>
            <a:endParaRPr lang="el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025D60-9779-1C98-7E1F-17E77FD4F4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Cloud OLAP Architectures</a:t>
            </a:r>
            <a:endParaRPr lang="el-G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9DC349-E48B-1485-10FA-8CCE4AC82B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16</a:t>
            </a:r>
            <a:endParaRPr lang="el-G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622F9-3AC1-9087-E7DB-C06D36BAFF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GB" dirty="0"/>
              <a:t>Cloud OLAP Techniques</a:t>
            </a:r>
            <a:endParaRPr lang="el-G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92FE12-B214-98E8-80D1-E6B6ADDB87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18</a:t>
            </a:r>
            <a:endParaRPr lang="el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D4929D-4C46-77BB-C17A-7E8D7DFD58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550" dirty="0"/>
              <a:t>Challenges and Open Problems</a:t>
            </a:r>
            <a:endParaRPr lang="el-GR" sz="25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BC0B0-9A19-C748-20C6-12BA63E563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22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786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2" y="400025"/>
            <a:ext cx="8229600" cy="857250"/>
          </a:xfrm>
        </p:spPr>
        <p:txBody>
          <a:bodyPr rtlCol="0"/>
          <a:lstStyle>
            <a:defPPr>
              <a:defRPr lang="el-GR"/>
            </a:defPPr>
          </a:lstStyle>
          <a:p>
            <a:pPr rtl="0"/>
            <a:r>
              <a:rPr lang="en-GB" dirty="0"/>
              <a:t>Cloud OLTP Architectures</a:t>
            </a:r>
            <a:endParaRPr lang="el-GR" dirty="0"/>
          </a:p>
        </p:txBody>
      </p:sp>
      <p:sp>
        <p:nvSpPr>
          <p:cNvPr id="12" name="Θέση περιεχομένου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>
              <a:defRPr lang="el-GR"/>
            </a:defPPr>
          </a:lstStyle>
          <a:p>
            <a:pPr algn="l" rtl="0" fontAlgn="base"/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l-G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/>
            <a:endParaRPr lang="el-GR" dirty="0"/>
          </a:p>
        </p:txBody>
      </p:sp>
      <p:sp>
        <p:nvSpPr>
          <p:cNvPr id="17" name="Θέση αριθμού διαφάνειας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l-GR"/>
            </a:defPPr>
          </a:lstStyle>
          <a:p>
            <a:pPr rtl="0"/>
            <a:fld id="{CC43B8D3-9A08-F84C-9DD4-44948BA52D4B}" type="slidenum">
              <a:rPr lang="el-GR" smtClean="0"/>
              <a:pPr rtl="0"/>
              <a:t>8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ADD1D-741B-3714-4C78-7CC9E4DDA944}"/>
              </a:ext>
            </a:extLst>
          </p:cNvPr>
          <p:cNvSpPr txBox="1"/>
          <p:nvPr/>
        </p:nvSpPr>
        <p:spPr>
          <a:xfrm>
            <a:off x="1200150" y="1409372"/>
            <a:ext cx="74042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700" dirty="0">
                <a:latin typeface="Söhne"/>
              </a:rPr>
              <a:t>The </a:t>
            </a:r>
            <a:r>
              <a:rPr lang="en-US" sz="1700" u="sng" dirty="0">
                <a:solidFill>
                  <a:srgbClr val="FF0000"/>
                </a:solidFill>
                <a:latin typeface="Söhne"/>
              </a:rPr>
              <a:t>Disaggregated Compute and Storage OLTP Architecture </a:t>
            </a:r>
            <a:r>
              <a:rPr lang="en-US" sz="1700" dirty="0">
                <a:latin typeface="Söhne"/>
              </a:rPr>
              <a:t>divides computing and storage nodes, improving performance and scalability.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57175" indent="-257175">
              <a:buFont typeface="+mj-lt"/>
              <a:buAutoNum type="arabicPeriod"/>
            </a:pPr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320FA-E4AF-05B8-739A-CAB532B7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55"/>
          <a:stretch/>
        </p:blipFill>
        <p:spPr>
          <a:xfrm>
            <a:off x="2641057" y="2374271"/>
            <a:ext cx="3522638" cy="2633647"/>
          </a:xfrm>
          <a:prstGeom prst="rect">
            <a:avLst/>
          </a:prstGeom>
        </p:spPr>
      </p:pic>
      <p:pic>
        <p:nvPicPr>
          <p:cNvPr id="2" name="Graphic 1" descr="Learning">
            <a:extLst>
              <a:ext uri="{FF2B5EF4-FFF2-40B4-BE49-F238E27FC236}">
                <a16:creationId xmlns:a16="http://schemas.microsoft.com/office/drawing/2014/main" id="{CDCCA914-D519-22F6-4D81-1E2BF6DDE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560F-89F8-1AAD-E32C-1D695F6D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400025"/>
            <a:ext cx="8229600" cy="857250"/>
          </a:xfrm>
        </p:spPr>
        <p:txBody>
          <a:bodyPr/>
          <a:lstStyle/>
          <a:p>
            <a:r>
              <a:rPr lang="en-GB" dirty="0"/>
              <a:t>Cloud OLTP Architectures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F7E4-DE77-129C-203C-3CD72DFF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591056"/>
            <a:ext cx="6900242" cy="2683764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sz="1700" dirty="0">
                <a:latin typeface="Söhne"/>
              </a:rPr>
              <a:t>The </a:t>
            </a:r>
            <a:r>
              <a:rPr lang="en-US" sz="1700" u="sng" dirty="0">
                <a:solidFill>
                  <a:srgbClr val="FF0000"/>
                </a:solidFill>
                <a:latin typeface="Söhne"/>
              </a:rPr>
              <a:t>Disaggregated Compute-Log-Storage OLTP Architecture </a:t>
            </a:r>
            <a:r>
              <a:rPr lang="en-US" sz="1700" dirty="0">
                <a:latin typeface="Söhne"/>
              </a:rPr>
              <a:t>divides compute, log service, and storage nodes, improving availability and durability by separating the log service from storage, unlike the previous one.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06936-1A36-821B-7ECD-616A2FDF62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el-GR" smtClean="0"/>
              <a:pPr rtl="0"/>
              <a:t>9</a:t>
            </a:fld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5A680-CD85-A3DC-E742-4E389FF4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1" r="31055"/>
          <a:stretch/>
        </p:blipFill>
        <p:spPr>
          <a:xfrm>
            <a:off x="2590802" y="2607178"/>
            <a:ext cx="3601882" cy="2434051"/>
          </a:xfrm>
          <a:prstGeom prst="rect">
            <a:avLst/>
          </a:prstGeom>
        </p:spPr>
      </p:pic>
      <p:pic>
        <p:nvPicPr>
          <p:cNvPr id="9" name="Graphic 8" descr="Learning">
            <a:extLst>
              <a:ext uri="{FF2B5EF4-FFF2-40B4-BE49-F238E27FC236}">
                <a16:creationId xmlns:a16="http://schemas.microsoft.com/office/drawing/2014/main" id="{379AA4B1-CB3E-B1B0-E255-559DD32D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7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O4 (2).pptx" id="{1F38372D-E5E0-4BE6-A95F-A78E008176BD}" vid="{FAA6CFC1-A651-4160-90DD-126E395EF5B9}"/>
    </a:ext>
  </a:extLst>
</a:theme>
</file>

<file path=ppt/theme/theme2.xml><?xml version="1.0" encoding="utf-8"?>
<a:theme xmlns:a="http://schemas.openxmlformats.org/drawingml/2006/main" name="1_Θέμα του Office">
  <a:themeElements>
    <a:clrScheme name="Custom 15">
      <a:dk1>
        <a:srgbClr val="000000"/>
      </a:dk1>
      <a:lt1>
        <a:srgbClr val="F7F6E5"/>
      </a:lt1>
      <a:dk2>
        <a:srgbClr val="1F497D"/>
      </a:dk2>
      <a:lt2>
        <a:srgbClr val="F7F6E5"/>
      </a:lt2>
      <a:accent1>
        <a:srgbClr val="FF0000"/>
      </a:accent1>
      <a:accent2>
        <a:srgbClr val="00B0F0"/>
      </a:accent2>
      <a:accent3>
        <a:srgbClr val="59C64E"/>
      </a:accent3>
      <a:accent4>
        <a:srgbClr val="F68B3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O4 (2).pptx" id="{1F38372D-E5E0-4BE6-A95F-A78E008176BD}" vid="{FAA6CFC1-A651-4160-90DD-126E395EF5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2637</Words>
  <Application>Microsoft Office PowerPoint</Application>
  <PresentationFormat>On-screen Show (16:9)</PresentationFormat>
  <Paragraphs>212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-apple-system</vt:lpstr>
      <vt:lpstr>Google Sans</vt:lpstr>
      <vt:lpstr>LinLibertineT</vt:lpstr>
      <vt:lpstr>Söhne</vt:lpstr>
      <vt:lpstr>Arial</vt:lpstr>
      <vt:lpstr>Calibri</vt:lpstr>
      <vt:lpstr>Constantia</vt:lpstr>
      <vt:lpstr>Segoe UI</vt:lpstr>
      <vt:lpstr>Times New Roman</vt:lpstr>
      <vt:lpstr>Θέμα του Office</vt:lpstr>
      <vt:lpstr>1_Θέμα του Office</vt:lpstr>
      <vt:lpstr> Cloud Databases: New Techniques, Challenges, and Opportunities </vt:lpstr>
      <vt:lpstr>Introduction</vt:lpstr>
      <vt:lpstr>Cloud Native Databases</vt:lpstr>
      <vt:lpstr>Challenges in Cloud DBs</vt:lpstr>
      <vt:lpstr>OLTP</vt:lpstr>
      <vt:lpstr>OLAP</vt:lpstr>
      <vt:lpstr>Tutorial Overview</vt:lpstr>
      <vt:lpstr>Cloud OLTP Architectures</vt:lpstr>
      <vt:lpstr>Cloud OLTP Architectures</vt:lpstr>
      <vt:lpstr>Cloud OLTP Architectures</vt:lpstr>
      <vt:lpstr>Cloud OLTP Architectures</vt:lpstr>
      <vt:lpstr>Cloud OLTP Techniques</vt:lpstr>
      <vt:lpstr>Cloud OLTP Techniques</vt:lpstr>
      <vt:lpstr>Cloud OLTP Techniques</vt:lpstr>
      <vt:lpstr>Cloud OLTP Techniques</vt:lpstr>
      <vt:lpstr>Cloud OLAP Architectures</vt:lpstr>
      <vt:lpstr>Cloud OLAP Architectures</vt:lpstr>
      <vt:lpstr>Cloud OLAP Techniques </vt:lpstr>
      <vt:lpstr>Cloud OLAP Techniques </vt:lpstr>
      <vt:lpstr>Cloud OLAP Techniques </vt:lpstr>
      <vt:lpstr>Cloud OLAP Techniques </vt:lpstr>
      <vt:lpstr>Challenges and Open Problems</vt:lpstr>
      <vt:lpstr>Challenges and Open Problems</vt:lpstr>
      <vt:lpstr>Thank you! </vt:lpstr>
      <vt:lpstr>References</vt:lpstr>
    </vt:vector>
  </TitlesOfParts>
  <Manager>Advanced Topics in Databases</Manager>
  <Company/>
  <LinksUpToDate>false</LinksUpToDate>
  <SharedDoc>false</SharedDoc>
  <HyperlinkBase>https://www2.cs.ucy.ac.cy/~dzeina/courses/epl646/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Cloud Databases: New Techniques, Challenges, and Opportunities </dc:title>
  <dc:subject/>
  <dc:creator>Maria Alkiviadous</dc:creator>
  <cp:keywords/>
  <dc:description/>
  <cp:lastModifiedBy>Maria Alkiviadous</cp:lastModifiedBy>
  <cp:revision>4</cp:revision>
  <dcterms:created xsi:type="dcterms:W3CDTF">2024-03-15T19:50:14Z</dcterms:created>
  <dcterms:modified xsi:type="dcterms:W3CDTF">2024-03-15T20:48:19Z</dcterms:modified>
  <cp:category>Student Presentations</cp:category>
</cp:coreProperties>
</file>