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9" r:id="rId2"/>
    <p:sldId id="266" r:id="rId3"/>
    <p:sldId id="301" r:id="rId4"/>
    <p:sldId id="302" r:id="rId5"/>
    <p:sldId id="303" r:id="rId6"/>
    <p:sldId id="305" r:id="rId7"/>
    <p:sldId id="306" r:id="rId8"/>
    <p:sldId id="307" r:id="rId9"/>
    <p:sldId id="308" r:id="rId10"/>
    <p:sldId id="309" r:id="rId11"/>
    <p:sldId id="300" r:id="rId12"/>
    <p:sldId id="310" r:id="rId13"/>
    <p:sldId id="311" r:id="rId14"/>
    <p:sldId id="275" r:id="rId15"/>
    <p:sldId id="314" r:id="rId16"/>
    <p:sldId id="315" r:id="rId17"/>
    <p:sldId id="316" r:id="rId18"/>
    <p:sldId id="317" r:id="rId19"/>
    <p:sldId id="318" r:id="rId20"/>
    <p:sldId id="329" r:id="rId21"/>
    <p:sldId id="320" r:id="rId22"/>
    <p:sldId id="330" r:id="rId23"/>
    <p:sldId id="322" r:id="rId24"/>
    <p:sldId id="331" r:id="rId25"/>
    <p:sldId id="324" r:id="rId26"/>
    <p:sldId id="325" r:id="rId27"/>
    <p:sldId id="332" r:id="rId28"/>
    <p:sldId id="327" r:id="rId29"/>
    <p:sldId id="313" r:id="rId30"/>
    <p:sldId id="328" r:id="rId31"/>
    <p:sldId id="269" r:id="rId3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6355" autoAdjust="0"/>
  </p:normalViewPr>
  <p:slideViewPr>
    <p:cSldViewPr>
      <p:cViewPr>
        <p:scale>
          <a:sx n="151" d="100"/>
          <a:sy n="151" d="100"/>
        </p:scale>
        <p:origin x="1512" y="73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16/03/2024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97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34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49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12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51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0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29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3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2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3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88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61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992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761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59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464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003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149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382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27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25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314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370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13148-9928-4BF7-BFE3-32B9C7CDA3C5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3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39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30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61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70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55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5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16/3/24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145/3514221.3522567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3.sv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6" y="401191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By Stelios Christou: schris10@ucy.ac.cy</a:t>
            </a:r>
            <a:endParaRPr lang="el-GR" sz="16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Constantia" pitchFamily="18" charset="0"/>
              </a:rPr>
              <a:t>https://www2.cs.ucy.ac.cy/courses/EPL646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EPL646: Advanced Topics in Databases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rPr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265653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err="1">
                <a:latin typeface="Helvetica Neue"/>
              </a:rPr>
              <a:t>Ishtiyaque</a:t>
            </a:r>
            <a:r>
              <a:rPr lang="en-GB" dirty="0">
                <a:latin typeface="Helvetica Neue"/>
              </a:rPr>
              <a:t> Ahmad, </a:t>
            </a:r>
            <a:r>
              <a:rPr lang="en-GB" dirty="0" err="1">
                <a:latin typeface="Helvetica Neue"/>
              </a:rPr>
              <a:t>Divyakant</a:t>
            </a:r>
            <a:r>
              <a:rPr lang="en-GB" dirty="0">
                <a:latin typeface="Helvetica Neue"/>
              </a:rPr>
              <a:t> Agrawal, Amr El </a:t>
            </a:r>
            <a:r>
              <a:rPr lang="en-GB" dirty="0" err="1">
                <a:latin typeface="Helvetica Neue"/>
              </a:rPr>
              <a:t>Abbadi</a:t>
            </a:r>
            <a:r>
              <a:rPr lang="en-GB" dirty="0">
                <a:latin typeface="Helvetica Neue"/>
              </a:rPr>
              <a:t>, and </a:t>
            </a:r>
            <a:r>
              <a:rPr lang="en-GB" dirty="0" err="1">
                <a:latin typeface="Helvetica Neue"/>
              </a:rPr>
              <a:t>Trinabh</a:t>
            </a:r>
            <a:r>
              <a:rPr lang="en-GB" dirty="0">
                <a:latin typeface="Helvetica Neue"/>
              </a:rPr>
              <a:t> Gupta. 2023. Private Information Retrieval in Large Scale Public Data Repositories. Proc. VLDB Endow. 16, 12 (August 2023)</a:t>
            </a:r>
            <a:endParaRPr lang="en-US" dirty="0">
              <a:solidFill>
                <a:srgbClr val="0000FF"/>
              </a:solidFill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287330"/>
            <a:ext cx="7972452" cy="122486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Private Information Retrieval in Large Scale Public Data Repositories</a:t>
            </a:r>
            <a:br>
              <a:rPr lang="en-US" sz="3600" dirty="0"/>
            </a:b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PIR Protocol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42416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Server has data stored in array </a:t>
            </a:r>
            <a:r>
              <a:rPr lang="en-US" b="1" i="1" dirty="0">
                <a:latin typeface="Söhne"/>
              </a:rPr>
              <a:t>A</a:t>
            </a:r>
            <a:r>
              <a:rPr lang="en-US" dirty="0">
                <a:latin typeface="Söhne"/>
              </a:rPr>
              <a:t>,</a:t>
            </a:r>
            <a:br>
              <a:rPr lang="en-US" dirty="0">
                <a:latin typeface="Söhne"/>
              </a:rPr>
            </a:br>
            <a:r>
              <a:rPr lang="en-US" dirty="0">
                <a:latin typeface="Söhne"/>
              </a:rPr>
              <a:t>size of </a:t>
            </a:r>
            <a:r>
              <a:rPr lang="en-US" b="1" i="1" dirty="0">
                <a:latin typeface="Söhne"/>
              </a:rPr>
              <a:t>n</a:t>
            </a:r>
          </a:p>
          <a:p>
            <a:endParaRPr lang="en-US" b="1" i="1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Server returns </a:t>
            </a:r>
            <a:r>
              <a:rPr lang="en-US" dirty="0">
                <a:solidFill>
                  <a:srgbClr val="C00000"/>
                </a:solidFill>
                <a:latin typeface="Söhne"/>
              </a:rPr>
              <a:t>encrypted</a:t>
            </a:r>
            <a:r>
              <a:rPr lang="en-US" dirty="0">
                <a:latin typeface="Söhne"/>
              </a:rPr>
              <a:t> response </a:t>
            </a:r>
            <a:r>
              <a:rPr lang="en-US" b="1" i="1" dirty="0">
                <a:latin typeface="Söhne"/>
              </a:rPr>
              <a:t>r</a:t>
            </a:r>
            <a:r>
              <a:rPr lang="en-US" dirty="0">
                <a:latin typeface="Söhne"/>
              </a:rPr>
              <a:t> to client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14599D-E566-7EC4-E395-1A818A6C70B7}"/>
              </a:ext>
            </a:extLst>
          </p:cNvPr>
          <p:cNvSpPr txBox="1">
            <a:spLocks/>
          </p:cNvSpPr>
          <p:nvPr/>
        </p:nvSpPr>
        <p:spPr>
          <a:xfrm>
            <a:off x="4572000" y="1752655"/>
            <a:ext cx="4241629" cy="3267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Söhne"/>
              </a:rPr>
              <a:t>Client wants to retrieve data </a:t>
            </a:r>
            <a:r>
              <a:rPr lang="en-US" sz="1800" b="1" i="1" dirty="0">
                <a:latin typeface="Söhne"/>
              </a:rPr>
              <a:t>A[</a:t>
            </a:r>
            <a:r>
              <a:rPr lang="en-US" sz="1800" b="1" i="1" dirty="0" err="1">
                <a:latin typeface="Söhne"/>
              </a:rPr>
              <a:t>i</a:t>
            </a:r>
            <a:r>
              <a:rPr lang="en-US" sz="1800" b="1" i="1" dirty="0">
                <a:latin typeface="Söhne"/>
              </a:rPr>
              <a:t>]</a:t>
            </a:r>
          </a:p>
          <a:p>
            <a:endParaRPr lang="en-US" sz="1800" b="1" i="1" dirty="0">
              <a:latin typeface="Söhne"/>
            </a:endParaRPr>
          </a:p>
          <a:p>
            <a:r>
              <a:rPr lang="en-US" sz="1800" dirty="0">
                <a:latin typeface="Söhne"/>
              </a:rPr>
              <a:t>Client sends </a:t>
            </a:r>
            <a:r>
              <a:rPr lang="en-US" sz="1800" dirty="0">
                <a:solidFill>
                  <a:srgbClr val="C00000"/>
                </a:solidFill>
                <a:latin typeface="Söhne"/>
              </a:rPr>
              <a:t>encrypted</a:t>
            </a:r>
            <a:r>
              <a:rPr lang="en-US" sz="1800" dirty="0">
                <a:latin typeface="Söhne"/>
              </a:rPr>
              <a:t> query </a:t>
            </a:r>
            <a:r>
              <a:rPr lang="en-US" sz="1800" b="1" i="1" dirty="0">
                <a:latin typeface="Söhne"/>
              </a:rPr>
              <a:t>q </a:t>
            </a:r>
            <a:r>
              <a:rPr lang="en-US" sz="1800" dirty="0">
                <a:latin typeface="Söhne"/>
              </a:rPr>
              <a:t>to server</a:t>
            </a:r>
          </a:p>
          <a:p>
            <a:endParaRPr lang="en-US" sz="1800" dirty="0">
              <a:latin typeface="Söhne"/>
            </a:endParaRPr>
          </a:p>
          <a:p>
            <a:endParaRPr lang="en-US" sz="1800" dirty="0">
              <a:latin typeface="Söhne"/>
            </a:endParaRPr>
          </a:p>
          <a:p>
            <a:r>
              <a:rPr lang="en-US" sz="1800" dirty="0">
                <a:latin typeface="Söhne"/>
              </a:rPr>
              <a:t>Client receives </a:t>
            </a:r>
            <a:r>
              <a:rPr lang="en-US" sz="1800" dirty="0">
                <a:solidFill>
                  <a:srgbClr val="C00000"/>
                </a:solidFill>
                <a:latin typeface="Söhne"/>
              </a:rPr>
              <a:t>encrypted</a:t>
            </a:r>
            <a:r>
              <a:rPr lang="en-US" sz="1800" dirty="0">
                <a:latin typeface="Söhne"/>
              </a:rPr>
              <a:t> </a:t>
            </a:r>
            <a:r>
              <a:rPr lang="en-US" sz="1800" b="1" i="1" dirty="0">
                <a:latin typeface="Söhne"/>
              </a:rPr>
              <a:t>r</a:t>
            </a:r>
          </a:p>
          <a:p>
            <a:r>
              <a:rPr lang="en-US" sz="1800" dirty="0">
                <a:solidFill>
                  <a:srgbClr val="C00000"/>
                </a:solidFill>
                <a:latin typeface="Söhne"/>
              </a:rPr>
              <a:t>Client decrypts </a:t>
            </a:r>
            <a:r>
              <a:rPr lang="en-US" sz="1800" b="1" i="1" dirty="0">
                <a:solidFill>
                  <a:srgbClr val="C00000"/>
                </a:solidFill>
                <a:latin typeface="Söhne"/>
              </a:rPr>
              <a:t>r</a:t>
            </a:r>
            <a:endParaRPr lang="en-US" sz="1800" dirty="0">
              <a:solidFill>
                <a:srgbClr val="C00000"/>
              </a:solidFill>
              <a:latin typeface="Söhne"/>
            </a:endParaRPr>
          </a:p>
          <a:p>
            <a:endParaRPr lang="en-US" sz="1800" i="1" dirty="0"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39859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PIR Protocol Must Guarantee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öhne"/>
              </a:rPr>
              <a:t>Correctness</a:t>
            </a:r>
          </a:p>
          <a:p>
            <a:r>
              <a:rPr lang="en-US" dirty="0">
                <a:latin typeface="Söhne"/>
              </a:rPr>
              <a:t>Privacy</a:t>
            </a:r>
            <a:endParaRPr lang="en-US" dirty="0">
              <a:solidFill>
                <a:schemeClr val="tx1"/>
              </a:solidFill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9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PIR Categories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F13EC9-D898-FB6B-99A9-B62F598AFE4B}"/>
              </a:ext>
            </a:extLst>
          </p:cNvPr>
          <p:cNvSpPr txBox="1">
            <a:spLocks/>
          </p:cNvSpPr>
          <p:nvPr/>
        </p:nvSpPr>
        <p:spPr>
          <a:xfrm>
            <a:off x="330371" y="1752655"/>
            <a:ext cx="42416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Söhne"/>
              </a:rPr>
              <a:t>Information Theoretic PIR (IT-PIR)</a:t>
            </a:r>
            <a:endParaRPr lang="en-US" sz="1800" dirty="0">
              <a:latin typeface="Söhne"/>
            </a:endParaRPr>
          </a:p>
          <a:p>
            <a:r>
              <a:rPr lang="en-US" sz="1800" dirty="0">
                <a:latin typeface="Söhne"/>
              </a:rPr>
              <a:t>Array is replicated in multiple servers</a:t>
            </a:r>
          </a:p>
          <a:p>
            <a:r>
              <a:rPr lang="en-US" sz="1800" dirty="0">
                <a:latin typeface="Söhne"/>
              </a:rPr>
              <a:t>Each server sends differ part of </a:t>
            </a:r>
            <a:r>
              <a:rPr lang="en-US" sz="1800" b="1" i="1" dirty="0">
                <a:latin typeface="Söhne"/>
              </a:rPr>
              <a:t>r</a:t>
            </a:r>
          </a:p>
          <a:p>
            <a:r>
              <a:rPr lang="en-US" sz="1800" dirty="0">
                <a:latin typeface="Söhne"/>
              </a:rPr>
              <a:t>Client puts together the parts to get </a:t>
            </a:r>
            <a:r>
              <a:rPr lang="en-US" sz="1800" b="1" i="1" dirty="0">
                <a:latin typeface="Söhne"/>
              </a:rPr>
              <a:t>r</a:t>
            </a:r>
          </a:p>
          <a:p>
            <a:r>
              <a:rPr lang="en-US" sz="1800" dirty="0">
                <a:solidFill>
                  <a:srgbClr val="C00000"/>
                </a:solidFill>
                <a:latin typeface="Söhne"/>
              </a:rPr>
              <a:t>Servers must not communicate with each other!</a:t>
            </a:r>
          </a:p>
          <a:p>
            <a:r>
              <a:rPr lang="en-US" sz="1800" dirty="0">
                <a:latin typeface="Söhne"/>
              </a:rPr>
              <a:t>Hard to achieve</a:t>
            </a:r>
          </a:p>
        </p:txBody>
      </p:sp>
      <p:pic>
        <p:nvPicPr>
          <p:cNvPr id="20" name="Picture 19" descr="A diagram of a response&#10;&#10;Description automatically generated">
            <a:extLst>
              <a:ext uri="{FF2B5EF4-FFF2-40B4-BE49-F238E27FC236}">
                <a16:creationId xmlns:a16="http://schemas.microsoft.com/office/drawing/2014/main" id="{603198B4-F2CA-BEEC-9C9F-D6EBFD0DE0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52655"/>
            <a:ext cx="3921559" cy="253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6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PIR Categories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F13EC9-D898-FB6B-99A9-B62F598AFE4B}"/>
              </a:ext>
            </a:extLst>
          </p:cNvPr>
          <p:cNvSpPr txBox="1">
            <a:spLocks/>
          </p:cNvSpPr>
          <p:nvPr/>
        </p:nvSpPr>
        <p:spPr>
          <a:xfrm>
            <a:off x="330371" y="1752655"/>
            <a:ext cx="42416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Söhne"/>
              </a:rPr>
              <a:t>Computational PIR (CPIR)</a:t>
            </a:r>
            <a:endParaRPr lang="en-US" sz="1800" dirty="0">
              <a:latin typeface="Söhne"/>
            </a:endParaRPr>
          </a:p>
          <a:p>
            <a:r>
              <a:rPr lang="en-US" sz="1800" dirty="0">
                <a:latin typeface="Söhne"/>
              </a:rPr>
              <a:t>Array is stored in a single server</a:t>
            </a:r>
          </a:p>
          <a:p>
            <a:r>
              <a:rPr lang="en-US" sz="1800" dirty="0">
                <a:latin typeface="Söhne"/>
              </a:rPr>
              <a:t>Server computes </a:t>
            </a:r>
            <a:r>
              <a:rPr lang="en-US" sz="1800" b="1" i="1" dirty="0">
                <a:latin typeface="Söhne"/>
              </a:rPr>
              <a:t>r</a:t>
            </a:r>
          </a:p>
          <a:p>
            <a:r>
              <a:rPr lang="en-US" sz="1800" dirty="0">
                <a:latin typeface="Söhne"/>
              </a:rPr>
              <a:t>Client receives </a:t>
            </a:r>
            <a:r>
              <a:rPr lang="en-US" sz="1800" b="1" i="1" dirty="0">
                <a:latin typeface="Söhne"/>
              </a:rPr>
              <a:t>r</a:t>
            </a:r>
          </a:p>
          <a:p>
            <a:r>
              <a:rPr lang="en-US" sz="1800" dirty="0">
                <a:solidFill>
                  <a:srgbClr val="C00000"/>
                </a:solidFill>
                <a:latin typeface="Söhne"/>
              </a:rPr>
              <a:t>All of this is done with encrypted data!</a:t>
            </a:r>
            <a:endParaRPr lang="en-US" sz="1800" dirty="0">
              <a:latin typeface="Söhne"/>
            </a:endParaRPr>
          </a:p>
        </p:txBody>
      </p:sp>
      <p:pic>
        <p:nvPicPr>
          <p:cNvPr id="4" name="Picture 3" descr="A diagram of a server&#10;&#10;Description automatically generated">
            <a:extLst>
              <a:ext uri="{FF2B5EF4-FFF2-40B4-BE49-F238E27FC236}">
                <a16:creationId xmlns:a16="http://schemas.microsoft.com/office/drawing/2014/main" id="{197604BC-A068-6646-14ED-208A992FAA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52654"/>
            <a:ext cx="3888432" cy="250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53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483259" cy="2930428"/>
          </a:xfrm>
        </p:spPr>
        <p:txBody>
          <a:bodyPr>
            <a:normAutofit fontScale="92500"/>
          </a:bodyPr>
          <a:lstStyle/>
          <a:p>
            <a:r>
              <a:rPr lang="en-GB" sz="1800" dirty="0">
                <a:latin typeface="Söhne"/>
              </a:rPr>
              <a:t>Allows for encrypted data computation without the need of decryption</a:t>
            </a:r>
          </a:p>
          <a:p>
            <a:r>
              <a:rPr lang="en-GB" dirty="0">
                <a:latin typeface="Söhne"/>
              </a:rPr>
              <a:t>Uses two keys. Secret Key </a:t>
            </a:r>
            <a:r>
              <a:rPr lang="en-GB" b="1" i="1" dirty="0" err="1">
                <a:latin typeface="Söhne"/>
              </a:rPr>
              <a:t>sk</a:t>
            </a:r>
            <a:r>
              <a:rPr lang="en-GB" dirty="0">
                <a:latin typeface="Söhne"/>
              </a:rPr>
              <a:t>, Public Key </a:t>
            </a:r>
            <a:r>
              <a:rPr lang="en-GB" b="1" i="1" dirty="0">
                <a:latin typeface="Söhne"/>
              </a:rPr>
              <a:t>pk</a:t>
            </a:r>
          </a:p>
          <a:p>
            <a:endParaRPr lang="en-GB" b="1" i="1" dirty="0">
              <a:latin typeface="Söhne"/>
            </a:endParaRPr>
          </a:p>
          <a:p>
            <a:pPr marL="0" indent="0">
              <a:buNone/>
            </a:pPr>
            <a:r>
              <a:rPr lang="en-GB" b="1" i="1" dirty="0">
                <a:latin typeface="Söhne"/>
              </a:rPr>
              <a:t>Encrypt (v, pk):</a:t>
            </a:r>
            <a:r>
              <a:rPr lang="en-GB" dirty="0">
                <a:latin typeface="Söhne"/>
              </a:rPr>
              <a:t>  Encrypts message </a:t>
            </a:r>
            <a:r>
              <a:rPr lang="en-GB" b="1" i="1" dirty="0">
                <a:latin typeface="Söhne"/>
              </a:rPr>
              <a:t>v</a:t>
            </a:r>
            <a:r>
              <a:rPr lang="en-GB" dirty="0">
                <a:latin typeface="Söhne"/>
              </a:rPr>
              <a:t> using </a:t>
            </a:r>
            <a:r>
              <a:rPr lang="en-GB" b="1" i="1" dirty="0">
                <a:latin typeface="Söhne"/>
              </a:rPr>
              <a:t>pk</a:t>
            </a:r>
            <a:r>
              <a:rPr lang="en-GB" dirty="0">
                <a:latin typeface="Söhne"/>
              </a:rPr>
              <a:t>. Encrypted message is a ciphertext </a:t>
            </a:r>
            <a:r>
              <a:rPr lang="en-GB" b="1" i="1" dirty="0">
                <a:latin typeface="Söhne"/>
              </a:rPr>
              <a:t>c</a:t>
            </a:r>
            <a:r>
              <a:rPr lang="en-GB" dirty="0">
                <a:latin typeface="Söhne"/>
              </a:rPr>
              <a:t> and its size is bigger than the size of </a:t>
            </a:r>
            <a:r>
              <a:rPr lang="en-GB" b="1" i="1" dirty="0">
                <a:latin typeface="Söhne"/>
              </a:rPr>
              <a:t>v</a:t>
            </a:r>
          </a:p>
          <a:p>
            <a:pPr marL="0" indent="0">
              <a:buNone/>
            </a:pPr>
            <a:r>
              <a:rPr lang="en-GB" b="1" i="1" dirty="0">
                <a:latin typeface="Söhne"/>
              </a:rPr>
              <a:t>Decrypt (c, </a:t>
            </a:r>
            <a:r>
              <a:rPr lang="en-GB" b="1" i="1" dirty="0" err="1">
                <a:latin typeface="Söhne"/>
              </a:rPr>
              <a:t>sk</a:t>
            </a:r>
            <a:r>
              <a:rPr lang="en-GB" b="1" i="1" dirty="0">
                <a:latin typeface="Söhne"/>
              </a:rPr>
              <a:t>): </a:t>
            </a:r>
            <a:r>
              <a:rPr lang="en-GB" dirty="0">
                <a:latin typeface="Söhne"/>
              </a:rPr>
              <a:t>Decrypts ciphertext </a:t>
            </a:r>
            <a:r>
              <a:rPr lang="en-GB" b="1" i="1" dirty="0">
                <a:latin typeface="Söhne"/>
              </a:rPr>
              <a:t>c</a:t>
            </a:r>
            <a:r>
              <a:rPr lang="en-GB" dirty="0">
                <a:latin typeface="Söhne"/>
              </a:rPr>
              <a:t> using </a:t>
            </a:r>
            <a:r>
              <a:rPr lang="en-GB" b="1" i="1" dirty="0">
                <a:latin typeface="Söhne"/>
              </a:rPr>
              <a:t>sk</a:t>
            </a:r>
            <a:r>
              <a:rPr lang="en-GB" dirty="0">
                <a:latin typeface="Söhne"/>
              </a:rPr>
              <a:t>. Decrypted message is the original message </a:t>
            </a:r>
            <a:r>
              <a:rPr lang="en-GB" b="1" i="1" dirty="0">
                <a:latin typeface="Söhne"/>
              </a:rPr>
              <a:t>v</a:t>
            </a:r>
          </a:p>
          <a:p>
            <a:pPr marL="0" indent="0">
              <a:buNone/>
            </a:pPr>
            <a:r>
              <a:rPr lang="en-GB" b="1" i="1" dirty="0">
                <a:latin typeface="Söhne"/>
              </a:rPr>
              <a:t>Add (c1, c2): </a:t>
            </a:r>
            <a:r>
              <a:rPr lang="en-GB" dirty="0">
                <a:latin typeface="Söhne"/>
              </a:rPr>
              <a:t>Adds the two ciphertexts </a:t>
            </a:r>
            <a:r>
              <a:rPr lang="en-GB" b="1" i="1" dirty="0">
                <a:latin typeface="Söhne"/>
              </a:rPr>
              <a:t>(c1+c2) </a:t>
            </a:r>
            <a:r>
              <a:rPr lang="en-GB" dirty="0">
                <a:latin typeface="Söhne"/>
              </a:rPr>
              <a:t>and gives the encryption of </a:t>
            </a:r>
            <a:r>
              <a:rPr lang="en-GB" b="1" i="1" dirty="0">
                <a:latin typeface="Söhne"/>
              </a:rPr>
              <a:t>(v1+v2)</a:t>
            </a:r>
          </a:p>
          <a:p>
            <a:pPr marL="0" indent="0">
              <a:buNone/>
            </a:pPr>
            <a:r>
              <a:rPr lang="en-GB" b="1" i="1" dirty="0">
                <a:latin typeface="Söhne"/>
              </a:rPr>
              <a:t>Multiply (c1, c2): </a:t>
            </a:r>
            <a:r>
              <a:rPr lang="en-GB" dirty="0">
                <a:latin typeface="Söhne"/>
              </a:rPr>
              <a:t>Multiplies the two ciphertexts </a:t>
            </a:r>
            <a:r>
              <a:rPr lang="en-GB" b="1" i="1" dirty="0">
                <a:latin typeface="Söhne"/>
              </a:rPr>
              <a:t>(c1*c2) </a:t>
            </a:r>
            <a:r>
              <a:rPr lang="en-GB" dirty="0">
                <a:latin typeface="Söhne"/>
              </a:rPr>
              <a:t>and gives the encryption of </a:t>
            </a:r>
            <a:r>
              <a:rPr lang="en-GB" b="1" i="1" dirty="0">
                <a:latin typeface="Söhne"/>
              </a:rPr>
              <a:t>(v1*v2)</a:t>
            </a:r>
          </a:p>
          <a:p>
            <a:pPr marL="0" indent="0">
              <a:buNone/>
            </a:pPr>
            <a:r>
              <a:rPr lang="en-GB" b="1" i="1" dirty="0" err="1">
                <a:latin typeface="Söhne"/>
              </a:rPr>
              <a:t>MultiplyPlain</a:t>
            </a:r>
            <a:r>
              <a:rPr lang="en-GB" b="1" i="1" dirty="0">
                <a:latin typeface="Söhne"/>
              </a:rPr>
              <a:t> (v1, c2): </a:t>
            </a:r>
            <a:r>
              <a:rPr lang="en-GB" dirty="0">
                <a:latin typeface="Söhne"/>
              </a:rPr>
              <a:t>Same as Multiply but using one cipher and one plain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CPIR - Homomorphic Encryption</a:t>
            </a:r>
            <a:endParaRPr lang="en-US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83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CPIR - How Does it Work</a:t>
            </a:r>
            <a:br>
              <a:rPr lang="en-US" dirty="0"/>
            </a:br>
            <a:r>
              <a:rPr lang="en-US" dirty="0"/>
              <a:t>(Client Query)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Generates </a:t>
            </a:r>
            <a:r>
              <a:rPr lang="en-US" sz="1800" b="1" i="1" dirty="0" err="1">
                <a:solidFill>
                  <a:schemeClr val="tx1"/>
                </a:solidFill>
              </a:rPr>
              <a:t>sk</a:t>
            </a:r>
            <a:r>
              <a:rPr lang="en-US" sz="1800" b="1" i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and </a:t>
            </a:r>
            <a:r>
              <a:rPr lang="en-US" sz="1800" b="1" i="1" dirty="0">
                <a:solidFill>
                  <a:schemeClr val="tx1"/>
                </a:solidFill>
              </a:rPr>
              <a:t>pk</a:t>
            </a:r>
          </a:p>
          <a:p>
            <a:r>
              <a:rPr lang="en-US" sz="1800" dirty="0">
                <a:solidFill>
                  <a:schemeClr val="tx1"/>
                </a:solidFill>
              </a:rPr>
              <a:t>Creates query of size </a:t>
            </a:r>
            <a:r>
              <a:rPr lang="en-US" sz="1800" b="1" i="1" dirty="0">
                <a:solidFill>
                  <a:schemeClr val="tx1"/>
                </a:solidFill>
              </a:rPr>
              <a:t>n </a:t>
            </a:r>
            <a:r>
              <a:rPr lang="en-US" sz="1800" dirty="0">
                <a:solidFill>
                  <a:schemeClr val="tx1"/>
                </a:solidFill>
              </a:rPr>
              <a:t>which includes values of 0 and 1</a:t>
            </a:r>
          </a:p>
          <a:p>
            <a:r>
              <a:rPr lang="en-US" dirty="0"/>
              <a:t>If digit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is 1, it means that the client wants to receive the data positioned at </a:t>
            </a:r>
            <a:r>
              <a:rPr lang="en-US" b="1" i="1" dirty="0"/>
              <a:t>A[</a:t>
            </a:r>
            <a:r>
              <a:rPr lang="en-US" b="1" i="1" dirty="0" err="1"/>
              <a:t>i</a:t>
            </a:r>
            <a:r>
              <a:rPr lang="en-US" b="1" i="1" dirty="0"/>
              <a:t>]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/>
              <a:t>If digit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is 0, it means that the client doesn’t care for the data at that index</a:t>
            </a:r>
          </a:p>
          <a:p>
            <a:r>
              <a:rPr lang="en-US" sz="1800" dirty="0">
                <a:solidFill>
                  <a:schemeClr val="tx1"/>
                </a:solidFill>
              </a:rPr>
              <a:t>Encry</a:t>
            </a:r>
            <a:r>
              <a:rPr lang="en-US" dirty="0"/>
              <a:t>pts </a:t>
            </a:r>
            <a:r>
              <a:rPr lang="en-US" b="1" i="1" dirty="0"/>
              <a:t>q </a:t>
            </a:r>
            <a:r>
              <a:rPr lang="en-US" dirty="0"/>
              <a:t>using </a:t>
            </a:r>
            <a:r>
              <a:rPr lang="en-US" b="1" i="1" dirty="0"/>
              <a:t>Encrypt (q, pk) </a:t>
            </a:r>
            <a:r>
              <a:rPr lang="en-US" dirty="0"/>
              <a:t>and sends it to server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A3BDD1-4C3B-EA2F-201F-85B11EE4A6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67" y="3986783"/>
            <a:ext cx="782689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CPIR - How Does it Work</a:t>
            </a:r>
            <a:br>
              <a:rPr lang="en-US" dirty="0"/>
            </a:br>
            <a:r>
              <a:rPr lang="en-US" dirty="0"/>
              <a:t>(Server)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Receives encrypted </a:t>
            </a:r>
            <a:r>
              <a:rPr lang="en-US" sz="1800" b="1" i="1" dirty="0">
                <a:solidFill>
                  <a:schemeClr val="tx1"/>
                </a:solidFill>
              </a:rPr>
              <a:t>q</a:t>
            </a:r>
          </a:p>
          <a:p>
            <a:r>
              <a:rPr lang="en-US" dirty="0"/>
              <a:t>Performs </a:t>
            </a:r>
            <a:r>
              <a:rPr lang="en-US" b="1" i="1" dirty="0" err="1"/>
              <a:t>MultiplyPlain</a:t>
            </a:r>
            <a:r>
              <a:rPr lang="en-US" b="1" i="1" dirty="0"/>
              <a:t> </a:t>
            </a:r>
            <a:r>
              <a:rPr lang="en-US" dirty="0"/>
              <a:t>between</a:t>
            </a:r>
            <a:r>
              <a:rPr lang="en-US" b="1" i="1" dirty="0"/>
              <a:t> q[</a:t>
            </a:r>
            <a:r>
              <a:rPr lang="en-US" b="1" i="1" dirty="0" err="1"/>
              <a:t>i</a:t>
            </a:r>
            <a:r>
              <a:rPr lang="en-US" b="1" i="1" dirty="0"/>
              <a:t>] </a:t>
            </a:r>
            <a:r>
              <a:rPr lang="en-US" dirty="0"/>
              <a:t>and </a:t>
            </a:r>
            <a:r>
              <a:rPr lang="en-US" b="1" i="1" dirty="0"/>
              <a:t>A[</a:t>
            </a:r>
            <a:r>
              <a:rPr lang="en-US" b="1" i="1" dirty="0" err="1"/>
              <a:t>i</a:t>
            </a:r>
            <a:r>
              <a:rPr lang="en-US" b="1" i="1" dirty="0"/>
              <a:t>]</a:t>
            </a:r>
          </a:p>
          <a:p>
            <a:r>
              <a:rPr lang="en-US" dirty="0"/>
              <a:t>Performs </a:t>
            </a:r>
            <a:r>
              <a:rPr lang="en-US" b="1" i="1" dirty="0"/>
              <a:t>Add </a:t>
            </a:r>
            <a:r>
              <a:rPr lang="en-US" dirty="0"/>
              <a:t>for every multiplication</a:t>
            </a:r>
            <a:r>
              <a:rPr lang="en-US" b="1" i="1" dirty="0"/>
              <a:t> q[</a:t>
            </a:r>
            <a:r>
              <a:rPr lang="en-US" b="1" i="1" dirty="0" err="1"/>
              <a:t>i</a:t>
            </a:r>
            <a:r>
              <a:rPr lang="en-US" b="1" i="1" dirty="0"/>
              <a:t>]*A[</a:t>
            </a:r>
            <a:r>
              <a:rPr lang="en-US" b="1" i="1" dirty="0" err="1"/>
              <a:t>i</a:t>
            </a:r>
            <a:r>
              <a:rPr lang="en-US" b="1" i="1" dirty="0"/>
              <a:t>] </a:t>
            </a:r>
            <a:r>
              <a:rPr lang="en-US" i="1" dirty="0"/>
              <a:t>to generate </a:t>
            </a:r>
            <a:r>
              <a:rPr lang="en-US" b="1" i="1" dirty="0"/>
              <a:t>r</a:t>
            </a:r>
          </a:p>
          <a:p>
            <a:r>
              <a:rPr lang="en-US" sz="1800" dirty="0">
                <a:solidFill>
                  <a:schemeClr val="tx1"/>
                </a:solidFill>
              </a:rPr>
              <a:t>Returns </a:t>
            </a:r>
            <a:r>
              <a:rPr lang="en-US" sz="1800" b="1" i="1" dirty="0">
                <a:solidFill>
                  <a:schemeClr val="tx1"/>
                </a:solidFill>
              </a:rPr>
              <a:t>r </a:t>
            </a:r>
            <a:r>
              <a:rPr lang="en-US" sz="1800" dirty="0">
                <a:solidFill>
                  <a:schemeClr val="tx1"/>
                </a:solidFill>
              </a:rPr>
              <a:t>to client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89DEFCC9-2985-7EEB-A998-30B4069CF3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89" y="3219822"/>
            <a:ext cx="7931593" cy="159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79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CPIR - How Does it Work</a:t>
            </a:r>
            <a:br>
              <a:rPr lang="en-US" dirty="0"/>
            </a:br>
            <a:r>
              <a:rPr lang="en-US" dirty="0"/>
              <a:t>(Client Response)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Receives </a:t>
            </a:r>
            <a:r>
              <a:rPr lang="en-US" sz="1800" b="1" i="1" dirty="0">
                <a:solidFill>
                  <a:schemeClr val="tx1"/>
                </a:solidFill>
              </a:rPr>
              <a:t>r</a:t>
            </a:r>
          </a:p>
          <a:p>
            <a:r>
              <a:rPr lang="en-US" dirty="0"/>
              <a:t>Decrypts </a:t>
            </a:r>
            <a:r>
              <a:rPr lang="en-US" b="1" i="1" dirty="0"/>
              <a:t>r</a:t>
            </a:r>
            <a:r>
              <a:rPr lang="en-US" dirty="0"/>
              <a:t> using </a:t>
            </a:r>
            <a:r>
              <a:rPr lang="en-US" b="1" i="1" dirty="0"/>
              <a:t>Decrypt (r, </a:t>
            </a:r>
            <a:r>
              <a:rPr lang="en-US" b="1" i="1" dirty="0" err="1"/>
              <a:t>sk</a:t>
            </a:r>
            <a:r>
              <a:rPr lang="en-US" b="1" i="1" dirty="0"/>
              <a:t>)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082CB8-7D45-0A6F-5AA6-E8EFD12D56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90626"/>
            <a:ext cx="6941201" cy="46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463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CPIR -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Size of </a:t>
            </a:r>
            <a:r>
              <a:rPr lang="en-US" sz="1800" b="1" i="1" dirty="0">
                <a:solidFill>
                  <a:schemeClr val="tx1"/>
                </a:solidFill>
              </a:rPr>
              <a:t>q</a:t>
            </a:r>
            <a:r>
              <a:rPr lang="en-US" sz="1800" dirty="0">
                <a:solidFill>
                  <a:schemeClr val="tx1"/>
                </a:solidFill>
              </a:rPr>
              <a:t>. Bigger means more execution time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Computation time to generate </a:t>
            </a:r>
            <a:r>
              <a:rPr lang="en-US" sz="1800" b="1" i="1" dirty="0">
                <a:solidFill>
                  <a:schemeClr val="tx1"/>
                </a:solidFill>
              </a:rPr>
              <a:t>r</a:t>
            </a:r>
            <a:r>
              <a:rPr lang="en-US" sz="1800" dirty="0">
                <a:solidFill>
                  <a:schemeClr val="tx1"/>
                </a:solidFill>
              </a:rPr>
              <a:t>. Bigger means more execution time</a:t>
            </a:r>
          </a:p>
          <a:p>
            <a:r>
              <a:rPr lang="en-US" sz="1800" dirty="0">
                <a:solidFill>
                  <a:schemeClr val="tx1"/>
                </a:solidFill>
              </a:rPr>
              <a:t>Size of </a:t>
            </a:r>
            <a:r>
              <a:rPr lang="en-US" b="1" i="1" dirty="0"/>
              <a:t>r</a:t>
            </a:r>
            <a:r>
              <a:rPr lang="en-US" sz="1800" dirty="0">
                <a:solidFill>
                  <a:schemeClr val="tx1"/>
                </a:solidFill>
              </a:rPr>
              <a:t>. Bigger means more execution time</a:t>
            </a:r>
          </a:p>
          <a:p>
            <a:r>
              <a:rPr lang="en-US" dirty="0"/>
              <a:t>Each affects the other!</a:t>
            </a:r>
          </a:p>
          <a:p>
            <a:r>
              <a:rPr lang="en-US" sz="1800" dirty="0">
                <a:solidFill>
                  <a:srgbClr val="C00000"/>
                </a:solidFill>
              </a:rPr>
              <a:t>Hard to improve performance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11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Multi-dimensional arrays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175533D-6D5C-19A6-9B44-2976BC26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CPIR - Performance</a:t>
            </a:r>
          </a:p>
        </p:txBody>
      </p:sp>
      <p:pic>
        <p:nvPicPr>
          <p:cNvPr id="7" name="Picture 6" descr="A black arrow pointing to the left&#10;&#10;Description automatically generated">
            <a:extLst>
              <a:ext uri="{FF2B5EF4-FFF2-40B4-BE49-F238E27FC236}">
                <a16:creationId xmlns:a16="http://schemas.microsoft.com/office/drawing/2014/main" id="{C27D5BFE-53A9-ED34-89B9-B4CC6D4927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55726"/>
            <a:ext cx="7679441" cy="20162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E9A11A-56F2-5411-BAEF-C567AFCD3BE2}"/>
              </a:ext>
            </a:extLst>
          </p:cNvPr>
          <p:cNvSpPr txBox="1"/>
          <p:nvPr/>
        </p:nvSpPr>
        <p:spPr>
          <a:xfrm>
            <a:off x="3532645" y="2571750"/>
            <a:ext cx="1951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Y" dirty="0"/>
              <a:t>Arrange </a:t>
            </a:r>
            <a:r>
              <a:rPr lang="en-CY" b="1" i="1" dirty="0"/>
              <a:t>q </a:t>
            </a:r>
            <a:r>
              <a:rPr lang="en-CY" dirty="0"/>
              <a:t>and </a:t>
            </a:r>
            <a:r>
              <a:rPr lang="en-CY" b="1" i="1" dirty="0"/>
              <a:t>A </a:t>
            </a:r>
            <a:r>
              <a:rPr lang="en-CY" dirty="0"/>
              <a:t>to</a:t>
            </a:r>
          </a:p>
          <a:p>
            <a:r>
              <a:rPr lang="en-GB" dirty="0"/>
              <a:t>H</a:t>
            </a:r>
            <a:r>
              <a:rPr lang="en-CY" dirty="0"/>
              <a:t>igher dimensions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310C0B-6180-56FB-2EED-7112211DEDA7}"/>
              </a:ext>
            </a:extLst>
          </p:cNvPr>
          <p:cNvSpPr txBox="1"/>
          <p:nvPr/>
        </p:nvSpPr>
        <p:spPr>
          <a:xfrm>
            <a:off x="3532644" y="3509595"/>
            <a:ext cx="2111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Y" dirty="0"/>
              <a:t>Compute response</a:t>
            </a:r>
            <a:br>
              <a:rPr lang="en-CY" dirty="0"/>
            </a:br>
            <a:r>
              <a:rPr lang="en-CY" dirty="0"/>
              <a:t>for 2 smaller queries</a:t>
            </a:r>
          </a:p>
        </p:txBody>
      </p:sp>
    </p:spTree>
    <p:extLst>
      <p:ext uri="{BB962C8B-B14F-4D97-AF65-F5344CB8AC3E}">
        <p14:creationId xmlns:p14="http://schemas.microsoft.com/office/powerpoint/2010/main" val="80595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Private</a:t>
            </a:r>
            <a:br>
              <a:rPr lang="en-US" dirty="0"/>
            </a:br>
            <a:r>
              <a:rPr lang="en-US" dirty="0"/>
              <a:t>Information Retrieval (PIR)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A protocol that allows clients to privately retrieve data, without anyone knowing the executed query or the data returned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The server, the network and anyone spying on the network should not know or be able to figure out this information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This is very useful as data has now moved to cloud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85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Multi-dimensional arrays</a:t>
            </a:r>
          </a:p>
          <a:p>
            <a:r>
              <a:rPr lang="en-US" dirty="0"/>
              <a:t>Smaller queries, bigger response size</a:t>
            </a:r>
            <a:endParaRPr lang="en-US" sz="1800" dirty="0"/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175533D-6D5C-19A6-9B44-2976BC26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CPIR - Performance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A86090-498F-BB41-0484-660F182EF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86" y="2890042"/>
            <a:ext cx="7442200" cy="1562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08719B-E182-8348-0DAE-BCD793C8750D}"/>
              </a:ext>
            </a:extLst>
          </p:cNvPr>
          <p:cNvSpPr txBox="1"/>
          <p:nvPr/>
        </p:nvSpPr>
        <p:spPr>
          <a:xfrm>
            <a:off x="5364088" y="2456067"/>
            <a:ext cx="18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C00000"/>
                </a:solidFill>
              </a:rPr>
              <a:t>r</a:t>
            </a:r>
            <a:r>
              <a:rPr lang="en-CY" b="1" i="1" dirty="0">
                <a:solidFill>
                  <a:srgbClr val="C00000"/>
                </a:solidFill>
              </a:rPr>
              <a:t> </a:t>
            </a:r>
            <a:r>
              <a:rPr lang="en-CY" dirty="0">
                <a:solidFill>
                  <a:srgbClr val="C00000"/>
                </a:solidFill>
              </a:rPr>
              <a:t>gets bigger with</a:t>
            </a:r>
            <a:br>
              <a:rPr lang="en-CY" dirty="0">
                <a:solidFill>
                  <a:srgbClr val="C00000"/>
                </a:solidFill>
              </a:rPr>
            </a:br>
            <a:r>
              <a:rPr lang="en-CY" dirty="0">
                <a:solidFill>
                  <a:srgbClr val="C00000"/>
                </a:solidFill>
              </a:rPr>
              <a:t>every encryption</a:t>
            </a:r>
            <a:endParaRPr lang="en-CY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Multiple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Batch Code (method similar to HashMap)</a:t>
            </a:r>
          </a:p>
          <a:p>
            <a:r>
              <a:rPr lang="en-US" dirty="0"/>
              <a:t>Database records are split to groups and each group is assigned a code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Codes are distributed in buckets</a:t>
            </a:r>
          </a:p>
          <a:p>
            <a:r>
              <a:rPr lang="en-US" dirty="0"/>
              <a:t>Queries are encoded to a ser of codes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Server returns corresponding groups based on query codes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47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How does this work in real life though?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43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Life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Clients don’t usually know index </a:t>
            </a:r>
            <a:r>
              <a:rPr lang="en-US" b="1" i="1" dirty="0" err="1">
                <a:solidFill>
                  <a:srgbClr val="C00000"/>
                </a:solidFill>
              </a:rPr>
              <a:t>i</a:t>
            </a:r>
            <a:endParaRPr lang="en-US" sz="1800" b="1" i="1" dirty="0">
              <a:solidFill>
                <a:srgbClr val="C00000"/>
              </a:solidFill>
            </a:endParaRPr>
          </a:p>
          <a:p>
            <a:r>
              <a:rPr lang="en-US" dirty="0"/>
              <a:t>Multiple element retrieval is applied first</a:t>
            </a:r>
          </a:p>
          <a:p>
            <a:r>
              <a:rPr lang="en-US" dirty="0"/>
              <a:t>Client picks desired result</a:t>
            </a:r>
          </a:p>
          <a:p>
            <a:r>
              <a:rPr lang="en-US" sz="1800" dirty="0">
                <a:solidFill>
                  <a:schemeClr val="tx1"/>
                </a:solidFill>
              </a:rPr>
              <a:t>Data is retrieved based on client’s choice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92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What if the server doesn’t save data in an</a:t>
            </a:r>
            <a:br>
              <a:rPr lang="en-US" sz="3000" b="1" i="1" dirty="0">
                <a:latin typeface="Söhne"/>
              </a:rPr>
            </a:br>
            <a:r>
              <a:rPr lang="en-US" sz="3000" b="1" i="1" dirty="0">
                <a:latin typeface="Söhne"/>
              </a:rPr>
              <a:t>array structure?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293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- Value Retrieval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Data is saved in pairs of &lt;key, value&gt;</a:t>
            </a:r>
          </a:p>
          <a:p>
            <a:r>
              <a:rPr lang="en-US" dirty="0">
                <a:solidFill>
                  <a:srgbClr val="C00000"/>
                </a:solidFill>
              </a:rPr>
              <a:t>Client probably know the key and not the index!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03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PIR Protocol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Keys are arranged in a binary tree</a:t>
            </a:r>
          </a:p>
          <a:p>
            <a:r>
              <a:rPr lang="en-US" dirty="0"/>
              <a:t>Phase 1: Search tree to find index based on key using Breadth First Search</a:t>
            </a:r>
          </a:p>
          <a:p>
            <a:r>
              <a:rPr lang="en-US" sz="1800" dirty="0">
                <a:solidFill>
                  <a:schemeClr val="tx1"/>
                </a:solidFill>
              </a:rPr>
              <a:t>Phase 2: Retrieve data based on index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842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PIR Protocol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Keys are arranged in a binary tree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Phase 1: Search tree to find index based on key using Breadth First Search</a:t>
            </a: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Phase 2: Retrieve data based on index</a:t>
            </a:r>
          </a:p>
          <a:p>
            <a:r>
              <a:rPr lang="en-US" dirty="0">
                <a:solidFill>
                  <a:srgbClr val="C00000"/>
                </a:solidFill>
              </a:rPr>
              <a:t>Very time consuming for large amount of data!</a:t>
            </a:r>
          </a:p>
          <a:p>
            <a:r>
              <a:rPr lang="en-US" sz="1800" dirty="0">
                <a:solidFill>
                  <a:srgbClr val="C00000"/>
                </a:solidFill>
              </a:rPr>
              <a:t>What if data changes between the two phases?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05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Round Value Retrieval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Client sends encrypted key</a:t>
            </a:r>
          </a:p>
          <a:p>
            <a:r>
              <a:rPr lang="en-US" dirty="0"/>
              <a:t>Server performs equality checks to find the key</a:t>
            </a:r>
          </a:p>
          <a:p>
            <a:r>
              <a:rPr lang="en-US" sz="1800" dirty="0">
                <a:solidFill>
                  <a:schemeClr val="tx1"/>
                </a:solidFill>
              </a:rPr>
              <a:t>If equal return encrypted 1</a:t>
            </a:r>
          </a:p>
          <a:p>
            <a:r>
              <a:rPr lang="en-US" dirty="0"/>
              <a:t>If not equal, return encrypted 0</a:t>
            </a:r>
          </a:p>
          <a:p>
            <a:r>
              <a:rPr lang="en-US" sz="1800" dirty="0">
                <a:solidFill>
                  <a:schemeClr val="tx1"/>
                </a:solidFill>
              </a:rPr>
              <a:t>Builds an encrypted query </a:t>
            </a:r>
            <a:r>
              <a:rPr lang="en-US" sz="1800" b="1" i="1" dirty="0">
                <a:solidFill>
                  <a:schemeClr val="tx1"/>
                </a:solidFill>
              </a:rPr>
              <a:t>q</a:t>
            </a:r>
            <a:r>
              <a:rPr lang="en-US" sz="1800" dirty="0">
                <a:solidFill>
                  <a:schemeClr val="tx1"/>
                </a:solidFill>
              </a:rPr>
              <a:t>, like before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2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300" y="1752655"/>
            <a:ext cx="8779188" cy="269948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Söhne"/>
              </a:rPr>
              <a:t>Private Information Retrieval is possible</a:t>
            </a:r>
          </a:p>
          <a:p>
            <a:r>
              <a:rPr lang="en-US" sz="1800" dirty="0">
                <a:solidFill>
                  <a:schemeClr val="tx1"/>
                </a:solidFill>
                <a:latin typeface="Söhne"/>
              </a:rPr>
              <a:t>Research required to improve performance</a:t>
            </a:r>
          </a:p>
          <a:p>
            <a:r>
              <a:rPr lang="en-US" sz="1800" dirty="0">
                <a:latin typeface="Söhne"/>
              </a:rPr>
              <a:t>Research required to apply on SQL queries and other types of queries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6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Private</a:t>
            </a:r>
            <a:br>
              <a:rPr lang="en-US" dirty="0"/>
            </a:br>
            <a:r>
              <a:rPr lang="en-US" dirty="0"/>
              <a:t>Information Retrieval (PIR)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  <a:latin typeface="Söhne"/>
              </a:rPr>
              <a:t>A protocol that allows clients to privately retrieve data, without anyone knowing the executed query or the data returned</a:t>
            </a:r>
          </a:p>
          <a:p>
            <a:r>
              <a:rPr lang="en-US" dirty="0">
                <a:latin typeface="Söhne"/>
              </a:rPr>
              <a:t>The server, the network and anyone spying on the network should not know or be able to figure out this information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This is very useful as data has now moved to cloud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94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8356430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[Paper] </a:t>
            </a:r>
            <a:r>
              <a:rPr lang="en-GB" dirty="0" err="1"/>
              <a:t>Ishtiyaque</a:t>
            </a:r>
            <a:r>
              <a:rPr lang="en-GB" dirty="0"/>
              <a:t> Ahmad, </a:t>
            </a:r>
            <a:r>
              <a:rPr lang="en-GB" dirty="0" err="1"/>
              <a:t>Divyakant</a:t>
            </a:r>
            <a:r>
              <a:rPr lang="en-GB" dirty="0"/>
              <a:t> Agrawal, Amr El </a:t>
            </a:r>
            <a:r>
              <a:rPr lang="en-GB" dirty="0" err="1"/>
              <a:t>Abbadi</a:t>
            </a:r>
            <a:r>
              <a:rPr lang="en-GB" dirty="0"/>
              <a:t>, and </a:t>
            </a:r>
            <a:r>
              <a:rPr lang="en-GB" dirty="0" err="1"/>
              <a:t>Trinabh</a:t>
            </a:r>
            <a:r>
              <a:rPr lang="en-GB" dirty="0"/>
              <a:t> Gupta. 2023. Private Information Retrieval in Large Scale Public Data Repositories. Proc. VLDB Endow. 16, 12 (August 2023), 3868–3871. 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[Tutorial] https://</a:t>
            </a:r>
            <a:r>
              <a:rPr lang="en-GB" dirty="0" err="1"/>
              <a:t>sites.cs.ucsb.edu</a:t>
            </a:r>
            <a:r>
              <a:rPr lang="en-GB" dirty="0"/>
              <a:t>/~</a:t>
            </a:r>
            <a:r>
              <a:rPr lang="en-GB" dirty="0" err="1"/>
              <a:t>ishtiyaque</a:t>
            </a:r>
            <a:r>
              <a:rPr lang="en-GB" dirty="0"/>
              <a:t>/files/VLDB_2023_Tutorial.pdf</a:t>
            </a:r>
          </a:p>
          <a:p>
            <a:pPr marL="0" indent="0">
              <a:buNone/>
            </a:pPr>
            <a:endParaRPr lang="en-GB" dirty="0"/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pic>
        <p:nvPicPr>
          <p:cNvPr id="4" name="Picture 3" descr="A qr code with a dinosaur&#10;&#10;Description automatically generated">
            <a:extLst>
              <a:ext uri="{FF2B5EF4-FFF2-40B4-BE49-F238E27FC236}">
                <a16:creationId xmlns:a16="http://schemas.microsoft.com/office/drawing/2014/main" id="{8E98229E-F169-7D87-00E3-D2FFD6062D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10" y="3208847"/>
            <a:ext cx="1498210" cy="149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44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time! </a:t>
            </a:r>
          </a:p>
        </p:txBody>
      </p:sp>
      <p:pic>
        <p:nvPicPr>
          <p:cNvPr id="2050" name="Picture 2" descr="https://lh3.googleusercontent.com/Odn82rV4xuSKZHhv6FbxN2wTfCxnNBeK3wz-Y_fs_fy7zD3b-o-g72L5Ua3lyeTsQ759YjW-qrfzrqPdRrK3vT4uJiI95I_AwSMEomrpDoYLj6X26KxyDEzNO9R9J55rp5jfWup_oJk">
            <a:extLst>
              <a:ext uri="{FF2B5EF4-FFF2-40B4-BE49-F238E27FC236}">
                <a16:creationId xmlns:a16="http://schemas.microsoft.com/office/drawing/2014/main" id="{81EEE695-EC65-437E-8C8E-6BE4AA2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17" y="1615585"/>
            <a:ext cx="4897028" cy="326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41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Private</a:t>
            </a:r>
            <a:br>
              <a:rPr lang="en-US" dirty="0"/>
            </a:br>
            <a:r>
              <a:rPr lang="en-US" dirty="0"/>
              <a:t>Information Retrieval (PIR)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  <a:latin typeface="Söhne"/>
              </a:rPr>
              <a:t>A protocol that allows clients to privately retrieve data, without anyone knowing the executed query or the data returned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The server, the network and anyone spying on the network should not know or be able to figure out this information</a:t>
            </a:r>
          </a:p>
          <a:p>
            <a:r>
              <a:rPr lang="en-US" dirty="0">
                <a:latin typeface="Söhne"/>
              </a:rPr>
              <a:t>This is very useful as data has now moved to cloud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0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Can’t we just encrypt the data on the server?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5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No…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C00000"/>
                </a:solidFill>
                <a:effectLst/>
                <a:latin typeface="Söhne"/>
              </a:rPr>
              <a:t>We don’t own the server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Söhne"/>
              </a:rPr>
              <a:t>Security concerns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No…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chemeClr val="bg1">
                    <a:lumMod val="85000"/>
                  </a:schemeClr>
                </a:solidFill>
                <a:effectLst/>
                <a:latin typeface="Söhne"/>
              </a:rPr>
              <a:t>We don’t own the server</a:t>
            </a:r>
          </a:p>
          <a:p>
            <a:r>
              <a:rPr lang="en-US" dirty="0">
                <a:solidFill>
                  <a:srgbClr val="C00000"/>
                </a:solidFill>
                <a:latin typeface="Söhne"/>
              </a:rPr>
              <a:t>Security concerns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9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0" y="1752655"/>
            <a:ext cx="8356429" cy="269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Söhne"/>
              </a:rPr>
              <a:t>Can’t we just save the database locally?</a:t>
            </a: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2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/>
          </a:bodyPr>
          <a:lstStyle/>
          <a:p>
            <a:r>
              <a:rPr lang="en-US" dirty="0"/>
              <a:t>Basic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23205-1719-4B43-A690-268E347D3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371" y="1752655"/>
            <a:ext cx="4241629" cy="2699487"/>
          </a:xfrm>
        </p:spPr>
        <p:txBody>
          <a:bodyPr>
            <a:normAutofit/>
          </a:bodyPr>
          <a:lstStyle/>
          <a:p>
            <a:r>
              <a:rPr lang="en-US" dirty="0">
                <a:latin typeface="Söhne"/>
              </a:rPr>
              <a:t>Server has data stored in array </a:t>
            </a:r>
            <a:r>
              <a:rPr lang="en-US" b="1" i="1" dirty="0">
                <a:latin typeface="Söhne"/>
              </a:rPr>
              <a:t>A</a:t>
            </a:r>
            <a:r>
              <a:rPr lang="en-US" dirty="0">
                <a:latin typeface="Söhne"/>
              </a:rPr>
              <a:t>,</a:t>
            </a:r>
            <a:br>
              <a:rPr lang="en-US" dirty="0">
                <a:latin typeface="Söhne"/>
              </a:rPr>
            </a:br>
            <a:r>
              <a:rPr lang="en-US" dirty="0">
                <a:latin typeface="Söhne"/>
              </a:rPr>
              <a:t>size of </a:t>
            </a:r>
            <a:r>
              <a:rPr lang="en-US" b="1" i="1" dirty="0">
                <a:latin typeface="Söhne"/>
              </a:rPr>
              <a:t>n</a:t>
            </a:r>
          </a:p>
          <a:p>
            <a:endParaRPr lang="en-US" b="1" i="1" dirty="0">
              <a:latin typeface="Söhne"/>
            </a:endParaRPr>
          </a:p>
          <a:p>
            <a:endParaRPr lang="en-US" dirty="0">
              <a:latin typeface="Söhne"/>
            </a:endParaRPr>
          </a:p>
          <a:p>
            <a:r>
              <a:rPr lang="en-US" dirty="0">
                <a:latin typeface="Söhne"/>
              </a:rPr>
              <a:t>Server returns response </a:t>
            </a:r>
            <a:r>
              <a:rPr lang="en-US" b="1" i="1" dirty="0">
                <a:latin typeface="Söhne"/>
              </a:rPr>
              <a:t>r</a:t>
            </a:r>
            <a:r>
              <a:rPr lang="en-US" dirty="0">
                <a:latin typeface="Söhne"/>
              </a:rPr>
              <a:t> to client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</p:txBody>
      </p:sp>
      <p:pic>
        <p:nvPicPr>
          <p:cNvPr id="6" name="Graphic 5" descr="Learning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0" y="460417"/>
            <a:ext cx="1080000" cy="1080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14599D-E566-7EC4-E395-1A818A6C70B7}"/>
              </a:ext>
            </a:extLst>
          </p:cNvPr>
          <p:cNvSpPr txBox="1">
            <a:spLocks/>
          </p:cNvSpPr>
          <p:nvPr/>
        </p:nvSpPr>
        <p:spPr>
          <a:xfrm>
            <a:off x="4572000" y="1752655"/>
            <a:ext cx="4241629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Söhne"/>
              </a:rPr>
              <a:t>Client wants to retrieve data </a:t>
            </a:r>
            <a:r>
              <a:rPr lang="en-US" sz="1800" b="1" i="1" dirty="0">
                <a:latin typeface="Söhne"/>
              </a:rPr>
              <a:t>A[</a:t>
            </a:r>
            <a:r>
              <a:rPr lang="en-US" sz="1800" b="1" i="1" dirty="0" err="1">
                <a:latin typeface="Söhne"/>
              </a:rPr>
              <a:t>i</a:t>
            </a:r>
            <a:r>
              <a:rPr lang="en-US" sz="1800" b="1" i="1" dirty="0">
                <a:latin typeface="Söhne"/>
              </a:rPr>
              <a:t>]</a:t>
            </a:r>
          </a:p>
          <a:p>
            <a:endParaRPr lang="en-US" sz="1800" b="1" i="1" dirty="0">
              <a:latin typeface="Söhne"/>
            </a:endParaRPr>
          </a:p>
          <a:p>
            <a:r>
              <a:rPr lang="en-US" sz="1800" dirty="0">
                <a:latin typeface="Söhne"/>
              </a:rPr>
              <a:t>Client sends query </a:t>
            </a:r>
            <a:r>
              <a:rPr lang="en-US" sz="1800" b="1" i="1" dirty="0">
                <a:latin typeface="Söhne"/>
              </a:rPr>
              <a:t>q </a:t>
            </a:r>
            <a:r>
              <a:rPr lang="en-US" sz="1800" dirty="0">
                <a:latin typeface="Söhne"/>
              </a:rPr>
              <a:t>to server</a:t>
            </a:r>
          </a:p>
          <a:p>
            <a:endParaRPr lang="en-US" sz="1800" dirty="0">
              <a:latin typeface="Söhne"/>
            </a:endParaRPr>
          </a:p>
          <a:p>
            <a:endParaRPr lang="en-US" sz="1800" dirty="0">
              <a:latin typeface="Söhne"/>
            </a:endParaRPr>
          </a:p>
          <a:p>
            <a:endParaRPr lang="en-US" sz="1800" dirty="0">
              <a:latin typeface="Söhne"/>
            </a:endParaRPr>
          </a:p>
          <a:p>
            <a:r>
              <a:rPr lang="en-US" sz="1800" dirty="0">
                <a:latin typeface="Söhne"/>
              </a:rPr>
              <a:t>Client receives </a:t>
            </a:r>
            <a:r>
              <a:rPr lang="en-US" sz="1800" b="1" i="1" dirty="0">
                <a:latin typeface="Söhne"/>
              </a:rPr>
              <a:t>r</a:t>
            </a:r>
            <a:endParaRPr lang="en-US" sz="1800" dirty="0">
              <a:latin typeface="Söhne"/>
            </a:endParaRPr>
          </a:p>
          <a:p>
            <a:endParaRPr lang="en-US" sz="1800" i="1" dirty="0"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4037135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5234</TotalTime>
  <Words>1202</Words>
  <Application>Microsoft Macintosh PowerPoint</Application>
  <PresentationFormat>On-screen Show (16:9)</PresentationFormat>
  <Paragraphs>176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Constantia</vt:lpstr>
      <vt:lpstr>Helvetica Neue</vt:lpstr>
      <vt:lpstr>Söhne</vt:lpstr>
      <vt:lpstr>Θέμα του Office</vt:lpstr>
      <vt:lpstr>Private Information Retrieval in Large Scale Public Data Repositories </vt:lpstr>
      <vt:lpstr>What is Private Information Retrieval (PIR)</vt:lpstr>
      <vt:lpstr>What is Private Information Retrieval (PIR)</vt:lpstr>
      <vt:lpstr>What is Private Information Retrieval (PIR)</vt:lpstr>
      <vt:lpstr>PowerPoint Presentation</vt:lpstr>
      <vt:lpstr>No… Why?</vt:lpstr>
      <vt:lpstr>No… Why?</vt:lpstr>
      <vt:lpstr>PowerPoint Presentation</vt:lpstr>
      <vt:lpstr>Basic Outline</vt:lpstr>
      <vt:lpstr>PIR Protocol Outline</vt:lpstr>
      <vt:lpstr>PIR Protocol Must Guarantee</vt:lpstr>
      <vt:lpstr>PIR Categories</vt:lpstr>
      <vt:lpstr>PIR Categories</vt:lpstr>
      <vt:lpstr>CPIR - Homomorphic Encryption</vt:lpstr>
      <vt:lpstr>CPIR - How Does it Work (Client Query)</vt:lpstr>
      <vt:lpstr>CPIR - How Does it Work (Server)</vt:lpstr>
      <vt:lpstr>CPIR - How Does it Work (Client Response)</vt:lpstr>
      <vt:lpstr>CPIR - Performance</vt:lpstr>
      <vt:lpstr>CPIR - Performance</vt:lpstr>
      <vt:lpstr>CPIR - Performance</vt:lpstr>
      <vt:lpstr>Retrieving Multiple Elements</vt:lpstr>
      <vt:lpstr>PowerPoint Presentation</vt:lpstr>
      <vt:lpstr>Real Life Application</vt:lpstr>
      <vt:lpstr>PowerPoint Presentation</vt:lpstr>
      <vt:lpstr>Key - Value Retrieval</vt:lpstr>
      <vt:lpstr>PIR Protocol Extension</vt:lpstr>
      <vt:lpstr>PIR Protocol Extension</vt:lpstr>
      <vt:lpstr>Single Round Value Retrieval</vt:lpstr>
      <vt:lpstr>Conclusion</vt:lpstr>
      <vt:lpstr>References</vt:lpstr>
      <vt:lpstr>Thank you for your time! </vt:lpstr>
    </vt:vector>
  </TitlesOfParts>
  <Manager>Advanced Topics in Databases</Manager>
  <Company>Dept. of Computer Science, University of Cyprus</Company>
  <LinksUpToDate>false</LinksUpToDate>
  <SharedDoc>false</SharedDoc>
  <HyperlinkBase>https://www2.cs.ucy.ac.cy/~dzeina/courses/epl646/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Back to Look Forward</dc:title>
  <dc:subject/>
  <dc:creator>Maria Maslioukova</dc:creator>
  <cp:keywords/>
  <dc:description/>
  <cp:lastModifiedBy>Stelios Christou</cp:lastModifiedBy>
  <cp:revision>758</cp:revision>
  <dcterms:created xsi:type="dcterms:W3CDTF">2017-11-21T13:30:34Z</dcterms:created>
  <dcterms:modified xsi:type="dcterms:W3CDTF">2024-03-16T07:34:42Z</dcterms:modified>
  <cp:category>Student Presentations</cp:category>
</cp:coreProperties>
</file>