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99" r:id="rId2"/>
    <p:sldId id="270" r:id="rId3"/>
    <p:sldId id="273" r:id="rId4"/>
    <p:sldId id="266" r:id="rId5"/>
    <p:sldId id="271" r:id="rId6"/>
    <p:sldId id="274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11" r:id="rId15"/>
    <p:sldId id="307" r:id="rId16"/>
    <p:sldId id="312" r:id="rId17"/>
    <p:sldId id="308" r:id="rId18"/>
    <p:sldId id="309" r:id="rId19"/>
    <p:sldId id="269" r:id="rId20"/>
    <p:sldId id="313" r:id="rId21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00FF"/>
    <a:srgbClr val="737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45" autoAdjust="0"/>
    <p:restoredTop sz="79195" autoAdjust="0"/>
  </p:normalViewPr>
  <p:slideViewPr>
    <p:cSldViewPr>
      <p:cViewPr varScale="1">
        <p:scale>
          <a:sx n="86" d="100"/>
          <a:sy n="86" d="100"/>
        </p:scale>
        <p:origin x="1406" y="67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48" y="7494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32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DCDF1-0134-4420-82F4-018263756886}" type="datetimeFigureOut">
              <a:rPr lang="en-GB" smtClean="0"/>
              <a:pPr/>
              <a:t>15/03/2024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13148-9928-4BF7-BFE3-32B9C7CDA3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20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3493E-183B-43F9-A6C5-D2D2AC232D3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University of Cyprus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40534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l-GR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Η αντιστοίχιση σχήματος, η αφαίρεση διπλών δεδομένων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l-GR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που περιλαμβάνουν την εξέταση ενημερωμένων πηγών δεδομένων, καθώς και προσωπικών δεδομένων</a:t>
            </a:r>
            <a:endParaRPr lang="en-CY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9036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6775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Η συνένωση αποτελεσμάτων LLM με δεδομένα γράφων μπορεί να βελτιώσει την απόδοση των LLM</a:t>
            </a:r>
            <a:endParaRPr lang="en-US" sz="1800" dirty="0"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l-GR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Τα LLM δεν διαθέτουν σύστημα για την ενημέρωση ή διόρθωση πληροφοριών όπως οι γράφων</a:t>
            </a:r>
            <a:endParaRPr lang="en-CY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808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08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Κινδυνεύουν να δημιουργήσουν περιεχόμενο που λογοκλοπής</a:t>
            </a:r>
            <a:endParaRPr lang="en-US" sz="1800" dirty="0"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marL="285750" lvl="0" indent="-285750" rt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l-GR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Αν εισαχθούν ευαίσθητες πληροφορίες, υπάρχει κίνδυνος διαρροής τους.</a:t>
            </a:r>
            <a:endParaRPr lang="en-CY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Η παραγωγή περιεχομένου που καλύπτεται από πνευματικά δικαιώματα χωρίς άδεια μπορεί να έχει νομικές συνέπειες</a:t>
            </a:r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722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363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006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867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74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kern="1200" dirty="0">
                <a:solidFill>
                  <a:srgbClr val="222222"/>
                </a:solidFill>
                <a:effectLst/>
                <a:latin typeface="-apple-system"/>
                <a:ea typeface="+mn-ea"/>
                <a:cs typeface="+mn-cs"/>
              </a:rPr>
              <a:t>Large data sets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kern="1200" dirty="0">
                <a:solidFill>
                  <a:srgbClr val="222222"/>
                </a:solidFill>
                <a:effectLst/>
                <a:latin typeface="-apple-system"/>
                <a:ea typeface="+mn-ea"/>
                <a:cs typeface="+mn-cs"/>
              </a:rPr>
              <a:t>Machine learning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l-GR" sz="12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Του δίνουμε αρκετά παραδείγματα έτσι ώστε να είναι σε θέση να αναγνωρίσει την ανθρώπινη γλώσσα ή πιο δύσκολα δεδομένα</a:t>
            </a:r>
            <a:endParaRPr lang="en-US" sz="12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l-GR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Κάνουν ένα μεγάλο αριθμό από εργασίες </a:t>
            </a:r>
            <a:endParaRPr lang="en-CY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l-GR" sz="12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Μία από τις πιο γνωστές χρήσεις είναι η εφαρμογή της τεχνητής νοημοσύνης: όταν του κάνεις μια ερώτηση, μπορεί να παράγει κείμενο ως απάντηση.</a:t>
            </a:r>
            <a:endParaRPr lang="en-CY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CY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Y" sz="1200" b="0" i="0" kern="1200" dirty="0">
              <a:solidFill>
                <a:srgbClr val="222222"/>
              </a:solidFill>
              <a:effectLst/>
              <a:latin typeface="-apple-system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022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Τα LLM χρησιμοποιούν έναν τύπο του </a:t>
            </a:r>
            <a:r>
              <a:rPr lang="en-US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machine learning</a:t>
            </a:r>
            <a:r>
              <a:rPr lang="el-GR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 που ονομάζεται </a:t>
            </a:r>
            <a:r>
              <a:rPr lang="en-US" sz="18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deep learning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To deep learning</a:t>
            </a:r>
            <a:r>
              <a:rPr lang="el-GR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 μπορεί ουσιαστικά να εκπαιδεύσει τον εαυτό του να αναγνωρίζει διακρίσεις χωρίς ανθρώπινη παρέμβαση, αν και κάποια ανθρώπινη βελτίωση(</a:t>
            </a:r>
            <a:r>
              <a:rPr lang="en-US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fine</a:t>
            </a:r>
            <a:r>
              <a:rPr lang="el-GR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-</a:t>
            </a:r>
            <a:r>
              <a:rPr lang="en-US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tuning</a:t>
            </a:r>
            <a:r>
              <a:rPr lang="el-GR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) είναι συνήθως απαραίτητη</a:t>
            </a:r>
            <a:endParaRPr lang="en-CY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51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448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l-GR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Επεξεργασία φυσικής γλώσσας (</a:t>
            </a:r>
            <a:r>
              <a:rPr lang="en-US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NLP</a:t>
            </a:r>
            <a:r>
              <a:rPr lang="el-GR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) και να δημιουργούν κείμενο υψηλής ποιότητας</a:t>
            </a:r>
            <a:endParaRPr lang="en-US" sz="1800" dirty="0"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l-GR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Ανησυχίες σχετικά με την αξιοπιστία της εξαγωγής γνώσης</a:t>
            </a:r>
            <a:endParaRPr lang="en-CY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l-GR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Μπορούν να εντοπίσουν και να διορθώσουν γραμματικά λάθη</a:t>
            </a:r>
            <a:endParaRPr lang="en-US" sz="1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l-GR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Η ακρίβεια της εξαγόμενης γνώσης δεν είναι εγγυημένη</a:t>
            </a:r>
            <a:endParaRPr lang="en-CY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l-GR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Η έρευνα των Βάσεων Δεδομένων μπορεί να χρησιμοποιηθεί για τη βελτίωση της αποτελεσματικότητας του </a:t>
            </a:r>
            <a:r>
              <a:rPr lang="en-US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LLM</a:t>
            </a:r>
            <a:endParaRPr lang="en-CY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566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901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Οι αριθμομηχανές και οι επεξεργαστές κειμένου είναι χρήσιμα εργαλεία για τους ανθρώπους </a:t>
            </a:r>
            <a:endParaRPr lang="en-US" sz="1800" dirty="0"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Ομοίως, οι </a:t>
            </a:r>
            <a:r>
              <a:rPr lang="en-US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d</a:t>
            </a:r>
            <a:r>
              <a:rPr lang="en-US" sz="1800" dirty="0"/>
              <a:t>ata scientists </a:t>
            </a:r>
            <a:r>
              <a:rPr lang="el-GR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μπορούν να χρησιμοποιήσουν το </a:t>
            </a:r>
            <a:r>
              <a:rPr lang="en-US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ChatGPT</a:t>
            </a:r>
            <a:r>
              <a:rPr lang="el-GR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 για την έρευνά τους</a:t>
            </a:r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9557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Ένα </a:t>
            </a:r>
            <a:r>
              <a:rPr lang="en-US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LLM</a:t>
            </a:r>
            <a:r>
              <a:rPr lang="el-GR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 γνωρίζει μόνο τι έχει διδαχθεί, κάτι που μπορεί να προκαλέσει μεροληπτικά ή αθέμιτα αποτελέσματα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Υπάρχει κίνδυνος να αποκαλυφθούν ιδιωτικά πράγματα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Θα πρέπει να χρησιμοποιήσουμε ειδικές μεθόδους απορρήτου για να το αποτρέψουμε αυτό</a:t>
            </a:r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83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rt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l-GR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Προσεγγιστικές απαντήσεις: </a:t>
            </a:r>
            <a:r>
              <a:rPr lang="el-GR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Τα 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LLM</a:t>
            </a:r>
            <a:r>
              <a:rPr lang="el-GR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είναι καλά για εργασίες ακατέργαστων δεδομένων, αλλά όχι για ακριβείς.</a:t>
            </a:r>
            <a:endParaRPr lang="en-CY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l-GR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Δεδομένα για 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LLM</a:t>
            </a:r>
            <a:r>
              <a:rPr lang="el-GR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  <a:r>
              <a:rPr lang="el-GR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Η λήψη καλών δεδομένων για 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LLM</a:t>
            </a:r>
            <a:r>
              <a:rPr lang="el-GR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βοηθάει τόσο τις βάσεις δεδομένων όσο και το 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AI</a:t>
            </a:r>
            <a:r>
              <a:rPr lang="el-GR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να συνεργάζονται καλύτερα.</a:t>
            </a:r>
            <a:endParaRPr lang="en-CY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LLMs</a:t>
            </a:r>
            <a:r>
              <a:rPr lang="el-GR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για 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SQL</a:t>
            </a:r>
            <a:r>
              <a:rPr lang="el-GR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  <a:r>
              <a:rPr lang="el-GR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Τα 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LLM</a:t>
            </a:r>
            <a:r>
              <a:rPr lang="el-GR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μπορούν να μετατρέψουν ερωτήσεις σε ερωτήματα βάσης δεδομένων, τα οποία μπορεί να κάνουν τα πράγματα πιο ακριβή και πιο εύχρηστα.</a:t>
            </a:r>
            <a:endParaRPr lang="en-CY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l-GR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Ποιότητα δεδομένων:</a:t>
            </a:r>
            <a:r>
              <a:rPr lang="el-GR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Είναι σημαντικό να χρησιμοποιείτε 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high-quality </a:t>
            </a:r>
            <a:r>
              <a:rPr lang="el-GR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δεδομένα για την εκπαίδευση των 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LLM</a:t>
            </a:r>
            <a:r>
              <a:rPr lang="el-GR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για την καλύτερη συνεργασία με συστήματα βάσεων δεδομένων.</a:t>
            </a:r>
            <a:endParaRPr lang="en-CY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295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B41F-49E2-4638-9606-4876D6B9E99C}" type="datetime1">
              <a:rPr lang="el-GR" smtClean="0"/>
              <a:pPr/>
              <a:t>15/3/2024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D9A-7923-4CC7-A58C-9CAD1954A89A}" type="datetime1">
              <a:rPr lang="el-GR" smtClean="0"/>
              <a:pPr/>
              <a:t>15/3/2024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084A-1050-49A0-82D2-E43BD73B42D9}" type="datetime1">
              <a:rPr lang="el-GR" smtClean="0"/>
              <a:pPr/>
              <a:t>15/3/2024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DC48-EE14-4D06-B135-FB2C6CE98506}" type="datetime1">
              <a:rPr lang="el-GR" smtClean="0"/>
              <a:pPr/>
              <a:t>15/3/2024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6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:a16="http://schemas.microsoft.com/office/drawing/2014/main" id="{8FAEDB12-2D44-4D93-9058-2C01763841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BF42-8B8C-4410-887A-BA5F653C7B59}" type="datetime1">
              <a:rPr lang="el-GR" smtClean="0"/>
              <a:pPr/>
              <a:t>15/3/2024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823F-CB75-4FA3-B241-8B9AA31BEAE0}" type="datetime1">
              <a:rPr lang="el-GR" smtClean="0"/>
              <a:pPr/>
              <a:t>15/3/2024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B675-2691-4A70-8158-9F3EDE5CE893}" type="datetime1">
              <a:rPr lang="el-GR" smtClean="0"/>
              <a:pPr/>
              <a:t>15/3/2024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76664-C004-4926-A4D0-4352E9E9CF89}" type="datetime1">
              <a:rPr lang="el-GR" smtClean="0"/>
              <a:pPr/>
              <a:t>15/3/2024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274D9-C7C8-42AB-994F-F11F31D4E17F}" type="datetime1">
              <a:rPr lang="el-GR" smtClean="0"/>
              <a:pPr/>
              <a:t>15/3/2024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5B093-6EB2-4F3E-84CB-EF221316F979}" type="datetime1">
              <a:rPr lang="el-GR" smtClean="0"/>
              <a:pPr/>
              <a:t>15/3/2024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572-91C5-4EF6-964A-051DFC501F37}" type="datetime1">
              <a:rPr lang="el-GR" smtClean="0"/>
              <a:pPr/>
              <a:t>15/3/2024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E96A4-874F-4AF4-A0BA-1F18879FA212}" type="datetime1">
              <a:rPr lang="el-GR" smtClean="0"/>
              <a:pPr/>
              <a:t>15/3/2024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3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oudflare.com/learning/ai/what-is-large-language-model/" TargetMode="External"/><Relationship Id="rId7" Type="http://schemas.openxmlformats.org/officeDocument/2006/relationships/image" Target="../media/image3.sv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hyperlink" Target="https://doi.org/10.1145/3631504.3631518" TargetMode="External"/><Relationship Id="rId4" Type="http://schemas.openxmlformats.org/officeDocument/2006/relationships/hyperlink" Target="https://medium.com/data-science-at-microsoft/how-large-language-models-work-91c362f5b78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8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6596" y="4011910"/>
            <a:ext cx="6250809" cy="467878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By Stelios Karagiorgis: skarag03@ucy.ac.cy</a:t>
            </a:r>
            <a:endParaRPr lang="el-GR" sz="1600" dirty="0">
              <a:solidFill>
                <a:schemeClr val="tx2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0F24252-FF26-4082-BCBC-D3FA1E11A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8469"/>
            <a:ext cx="3090874" cy="272638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https://www2.cs.ucy.ac.cy/courses/EPL646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1</a:t>
            </a:fld>
            <a:endParaRPr lang="el-GR" dirty="0">
              <a:latin typeface="Constantia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449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>EPL646: Advanced Topics in Databases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> 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85720" y="2656532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800" b="0" i="0" dirty="0">
                <a:effectLst/>
                <a:latin typeface="Helvetica Neue"/>
              </a:rPr>
              <a:t>Fatemeh </a:t>
            </a:r>
            <a:r>
              <a:rPr lang="en-US" sz="1800" b="0" i="0" dirty="0" err="1">
                <a:effectLst/>
                <a:latin typeface="Helvetica Neue"/>
              </a:rPr>
              <a:t>Nargesian</a:t>
            </a:r>
            <a:r>
              <a:rPr lang="en-US" sz="1800" b="0" i="0" dirty="0">
                <a:effectLst/>
                <a:latin typeface="Helvetica Neue"/>
              </a:rPr>
              <a:t>, </a:t>
            </a:r>
            <a:r>
              <a:rPr lang="en-US" sz="1800" b="0" i="0" dirty="0" err="1">
                <a:effectLst/>
                <a:latin typeface="Helvetica Neue"/>
              </a:rPr>
              <a:t>Abolfazl</a:t>
            </a:r>
            <a:r>
              <a:rPr lang="en-US" sz="1800" b="0" i="0" dirty="0">
                <a:effectLst/>
                <a:latin typeface="Helvetica Neue"/>
              </a:rPr>
              <a:t> </a:t>
            </a:r>
            <a:r>
              <a:rPr lang="en-US" sz="1800" b="0" i="0" dirty="0" err="1">
                <a:effectLst/>
                <a:latin typeface="Helvetica Neue"/>
              </a:rPr>
              <a:t>Asudeh</a:t>
            </a:r>
            <a:r>
              <a:rPr lang="en-US" sz="1800" b="0" i="0" dirty="0">
                <a:effectLst/>
                <a:latin typeface="Helvetica Neue"/>
              </a:rPr>
              <a:t>, and H. V. Jagadish. 2022. In Proceedings of the 2022 International Conference on Management of Data (SIGMOD '22). Association for Computing Machinery, New York, NY, USA, 2458–2464. https://doi.org/10.1145/3514221.3522567</a:t>
            </a:r>
            <a:endParaRPr lang="en-US" dirty="0">
              <a:solidFill>
                <a:srgbClr val="0000FF"/>
              </a:solidFill>
              <a:latin typeface="Constantia" pitchFamily="18" charset="0"/>
            </a:endParaRPr>
          </a:p>
        </p:txBody>
      </p:sp>
      <p:sp>
        <p:nvSpPr>
          <p:cNvPr id="61442" name="AutoShape 2" descr="Image result for logo ucy cs department"/>
          <p:cNvSpPr>
            <a:spLocks noChangeAspect="1" noChangeArrowheads="1"/>
          </p:cNvSpPr>
          <p:nvPr/>
        </p:nvSpPr>
        <p:spPr bwMode="auto">
          <a:xfrm>
            <a:off x="155574" y="-136526"/>
            <a:ext cx="850887" cy="850887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395536" y="1359260"/>
            <a:ext cx="8462744" cy="1152931"/>
          </a:xfrm>
        </p:spPr>
        <p:txBody>
          <a:bodyPr>
            <a:normAutofit fontScale="90000"/>
          </a:bodyPr>
          <a:lstStyle/>
          <a:p>
            <a:r>
              <a:rPr lang="en-US" sz="3600" b="1" i="0" u="sng" strike="noStrike" dirty="0">
                <a:effectLst/>
                <a:latin typeface="Helvetica Neue"/>
              </a:rPr>
              <a:t>From Large Language Models to Databases and Back:</a:t>
            </a:r>
            <a:br>
              <a:rPr lang="en-US" sz="3600" b="1" i="0" u="sng" strike="noStrike" dirty="0">
                <a:effectLst/>
                <a:latin typeface="Helvetica Neue"/>
              </a:rPr>
            </a:br>
            <a:r>
              <a:rPr lang="en-US" sz="3600" b="1" i="0" u="sng" strike="noStrike" dirty="0">
                <a:effectLst/>
                <a:latin typeface="Helvetica Neue"/>
              </a:rPr>
              <a:t>A Discussion on Research and Education</a:t>
            </a:r>
            <a:endParaRPr lang="en-US" sz="3600" b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74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LLMs Need Reasoning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300" y="1752655"/>
            <a:ext cx="8779188" cy="2699487"/>
          </a:xfrm>
        </p:spPr>
        <p:txBody>
          <a:bodyPr>
            <a:normAutofit fontScale="92500"/>
          </a:bodyPr>
          <a:lstStyle/>
          <a:p>
            <a:r>
              <a:rPr lang="en-US" sz="2400" b="1" dirty="0"/>
              <a:t>LLMs and Data Integration: </a:t>
            </a:r>
            <a:endParaRPr lang="en-US" sz="2400" dirty="0"/>
          </a:p>
          <a:p>
            <a:pPr lvl="1"/>
            <a:r>
              <a:rPr lang="en-US" sz="1800" dirty="0"/>
              <a:t>Data integration involves schema mapping, data deduplication, and schema and data fusion</a:t>
            </a:r>
          </a:p>
          <a:p>
            <a:pPr lvl="1"/>
            <a:r>
              <a:rPr lang="en-US" sz="1800" dirty="0"/>
              <a:t>Traditional data integration tasks don't require retraining and can handle new incoming data efficiently</a:t>
            </a:r>
          </a:p>
          <a:p>
            <a:r>
              <a:rPr lang="en-US" sz="2200" dirty="0"/>
              <a:t>LLMs must include information about data origins, structure, and extra details during their learning</a:t>
            </a:r>
          </a:p>
          <a:p>
            <a:r>
              <a:rPr lang="en-US" sz="2200" dirty="0"/>
              <a:t>They also need to consider privacy rules when collecting and combining data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678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LLMs Need Reasoning – LLMs and Graphs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300" y="1752655"/>
            <a:ext cx="4458708" cy="2930428"/>
          </a:xfrm>
        </p:spPr>
        <p:txBody>
          <a:bodyPr>
            <a:normAutofit lnSpcReduction="10000"/>
          </a:bodyPr>
          <a:lstStyle/>
          <a:p>
            <a:r>
              <a:rPr lang="en-US" sz="1800" dirty="0"/>
              <a:t>Graphs are a great source of knowledge</a:t>
            </a:r>
          </a:p>
          <a:p>
            <a:r>
              <a:rPr lang="en-US" sz="1800" dirty="0"/>
              <a:t>Graphs  can be seen as high-quality and trustworthy integrated information</a:t>
            </a:r>
          </a:p>
          <a:p>
            <a:r>
              <a:rPr lang="en-US" sz="1800" dirty="0"/>
              <a:t>Graphs, such as </a:t>
            </a:r>
            <a:r>
              <a:rPr lang="en-US" sz="1800" dirty="0" err="1"/>
              <a:t>Wikidata</a:t>
            </a:r>
            <a:r>
              <a:rPr lang="en-US" sz="1800" dirty="0"/>
              <a:t> and </a:t>
            </a:r>
            <a:r>
              <a:rPr lang="en-US" sz="1800" dirty="0" err="1"/>
              <a:t>DBPedia</a:t>
            </a:r>
            <a:r>
              <a:rPr lang="en-US" sz="1800" dirty="0"/>
              <a:t>, offer high-quality knowledge that LLMs can leverage</a:t>
            </a:r>
          </a:p>
          <a:p>
            <a:r>
              <a:rPr lang="en-US" sz="1800" dirty="0"/>
              <a:t>Knowledge graphs help improve how LLMs understand and respond to questions by organizing data in an easy-to-follow structure.</a:t>
            </a:r>
            <a:endParaRPr lang="en-CY" sz="18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35FF113-9BC1-7497-69CB-1A24B9ADE0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4836" y="1862973"/>
            <a:ext cx="4332539" cy="2614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56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LLMs Need Reasoning – LLMs and Graphs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300" y="1752655"/>
            <a:ext cx="8779188" cy="2699487"/>
          </a:xfrm>
        </p:spPr>
        <p:txBody>
          <a:bodyPr>
            <a:normAutofit/>
          </a:bodyPr>
          <a:lstStyle/>
          <a:p>
            <a:r>
              <a:rPr lang="en-US" sz="1800" b="0" i="0" dirty="0">
                <a:solidFill>
                  <a:schemeClr val="tx1"/>
                </a:solidFill>
                <a:effectLst/>
                <a:latin typeface="Söhne"/>
              </a:rPr>
              <a:t>Merging LLM outputs with graph data can enhance LLM performance by blending machine learning with traditional, logic-based thinking</a:t>
            </a:r>
          </a:p>
          <a:p>
            <a:r>
              <a:rPr lang="en-US" sz="1800" b="0" i="0" dirty="0">
                <a:solidFill>
                  <a:schemeClr val="tx1"/>
                </a:solidFill>
                <a:effectLst/>
                <a:latin typeface="Söhne"/>
              </a:rPr>
              <a:t>LLMs don't have a system for updating or correcting information like knowledge graphs do</a:t>
            </a:r>
          </a:p>
          <a:p>
            <a:r>
              <a:rPr lang="en-US" sz="1800" b="0" i="0" dirty="0">
                <a:solidFill>
                  <a:schemeClr val="tx1"/>
                </a:solidFill>
                <a:effectLst/>
                <a:latin typeface="Söhne"/>
              </a:rPr>
              <a:t>LLM-generated content can help improve knowledge graphs, especially for answering questions, by using graph attention networks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799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LLMs as a Research Assistant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512" y="1752655"/>
            <a:ext cx="8784976" cy="3051343"/>
          </a:xfrm>
        </p:spPr>
        <p:txBody>
          <a:bodyPr>
            <a:normAutofit fontScale="85000" lnSpcReduction="20000"/>
          </a:bodyPr>
          <a:lstStyle/>
          <a:p>
            <a:r>
              <a:rPr lang="en-US" sz="2400" b="1" dirty="0"/>
              <a:t>Helping with Scientific Writing</a:t>
            </a:r>
          </a:p>
          <a:p>
            <a:pPr lvl="1"/>
            <a:r>
              <a:rPr lang="en-US" sz="1800" dirty="0"/>
              <a:t>ChatGPT can assist in refining scientific texts, including structure improvement and title suggestions</a:t>
            </a:r>
          </a:p>
          <a:p>
            <a:pPr lvl="1"/>
            <a:r>
              <a:rPr lang="en-US" sz="1800" dirty="0"/>
              <a:t> It aids in articulating research ideas more clearly</a:t>
            </a:r>
          </a:p>
          <a:p>
            <a:r>
              <a:rPr lang="en-US" sz="2400" b="1" dirty="0"/>
              <a:t>Assisting with Data Analytics</a:t>
            </a:r>
          </a:p>
          <a:p>
            <a:pPr lvl="1"/>
            <a:r>
              <a:rPr lang="en-US" sz="1800" dirty="0"/>
              <a:t>Can write code for data analytics tasks, such as exploratory data analysis (EDA), data cleaning, and model selection</a:t>
            </a:r>
          </a:p>
          <a:p>
            <a:pPr lvl="1"/>
            <a:r>
              <a:rPr lang="en-US" sz="1800" dirty="0"/>
              <a:t>Saves time by automating routine tasks, allowing focus on more complex data analytics aspects.</a:t>
            </a:r>
          </a:p>
          <a:p>
            <a:r>
              <a:rPr lang="en-US" sz="2200" b="1" dirty="0"/>
              <a:t>Limitation of Hallucination in LLMs</a:t>
            </a:r>
          </a:p>
          <a:p>
            <a:pPr lvl="1"/>
            <a:r>
              <a:rPr lang="en-US" sz="1800" b="1" dirty="0"/>
              <a:t>Content Accuracy: </a:t>
            </a:r>
            <a:r>
              <a:rPr lang="en-US" sz="1800" dirty="0"/>
              <a:t>LLMs may generate plausible but incorrect content, posing challenges in research integrity.</a:t>
            </a:r>
          </a:p>
          <a:p>
            <a:pPr lvl="1"/>
            <a:r>
              <a:rPr lang="en-US" sz="1800" b="1" dirty="0"/>
              <a:t>Solution: </a:t>
            </a:r>
            <a:r>
              <a:rPr lang="en-US" sz="1800" dirty="0"/>
              <a:t>Integrating ChatGPT with knowledge graphs could verify the accuracy of generated information against existing data.</a:t>
            </a:r>
          </a:p>
          <a:p>
            <a:endParaRPr lang="en-CY" sz="24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861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LLMs as a Research Assistant - Ethical and Legal Issues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300" y="1752655"/>
            <a:ext cx="8779188" cy="2699487"/>
          </a:xfrm>
        </p:spPr>
        <p:txBody>
          <a:bodyPr>
            <a:normAutofit/>
          </a:bodyPr>
          <a:lstStyle/>
          <a:p>
            <a:r>
              <a:rPr lang="en-US" sz="1800" dirty="0"/>
              <a:t>LLMs can reflect biases from their training data and risk generating plagiarized content</a:t>
            </a:r>
          </a:p>
          <a:p>
            <a:r>
              <a:rPr lang="en-US" sz="1800" dirty="0"/>
              <a:t>Risks of privacy breaches if sensitive information is inputted</a:t>
            </a:r>
          </a:p>
          <a:p>
            <a:r>
              <a:rPr lang="en-US" sz="1800" dirty="0"/>
              <a:t>Generating copyrighted material without authorization could have legal implications</a:t>
            </a:r>
          </a:p>
          <a:p>
            <a:r>
              <a:rPr lang="en-US" sz="1800" dirty="0"/>
              <a:t>Requires authors to reveal if they used AI tools in their publications, focusing on using them ethically and responsibly</a:t>
            </a:r>
            <a:endParaRPr lang="en-CY" sz="18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298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LLMs for Education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300" y="1752655"/>
            <a:ext cx="8779188" cy="2699487"/>
          </a:xfrm>
        </p:spPr>
        <p:txBody>
          <a:bodyPr>
            <a:normAutofit/>
          </a:bodyPr>
          <a:lstStyle/>
          <a:p>
            <a:r>
              <a:rPr lang="en-US" sz="1800" b="1" dirty="0"/>
              <a:t>Concerns:</a:t>
            </a:r>
            <a:r>
              <a:rPr lang="en-US" sz="1800" dirty="0"/>
              <a:t> Students use ChatGPT for exams, it passing legal tests</a:t>
            </a:r>
          </a:p>
          <a:p>
            <a:r>
              <a:rPr lang="en-US" sz="1800" b="1" dirty="0"/>
              <a:t>Teaching Approach: </a:t>
            </a:r>
            <a:r>
              <a:rPr lang="en-US" sz="1800" dirty="0"/>
              <a:t>Include LLMs in courses to explain them and show their pros and cons.</a:t>
            </a:r>
          </a:p>
          <a:p>
            <a:r>
              <a:rPr lang="en-US" sz="1800" b="1" dirty="0"/>
              <a:t>Evaluating LLMs: </a:t>
            </a:r>
            <a:r>
              <a:rPr lang="en-US" sz="1800" dirty="0"/>
              <a:t>Teach students to check LLMs' accuracy like they would with other tools.</a:t>
            </a:r>
          </a:p>
          <a:p>
            <a:endParaRPr lang="en-CY" sz="18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209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210" y="227534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LLMs for Education - </a:t>
            </a:r>
            <a:r>
              <a:rPr lang="en-US" dirty="0">
                <a:latin typeface="Söhne"/>
              </a:rPr>
              <a:t>LLMs for Teachers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300" y="1752655"/>
            <a:ext cx="8779188" cy="2699487"/>
          </a:xfrm>
        </p:spPr>
        <p:txBody>
          <a:bodyPr>
            <a:normAutofit/>
          </a:bodyPr>
          <a:lstStyle/>
          <a:p>
            <a:r>
              <a:rPr lang="en-US" sz="1800" dirty="0"/>
              <a:t>LLMs are being utilized to grade students' work</a:t>
            </a:r>
          </a:p>
          <a:p>
            <a:r>
              <a:rPr lang="en-US" sz="1800" dirty="0"/>
              <a:t>This use prompts concerns about the reliability and fairness of the grading</a:t>
            </a:r>
          </a:p>
          <a:p>
            <a:r>
              <a:rPr lang="en-US" sz="1800" dirty="0"/>
              <a:t>LLMs are also assisting educators in creating teaching materials</a:t>
            </a:r>
          </a:p>
          <a:p>
            <a:r>
              <a:rPr lang="en-US" sz="1800" dirty="0"/>
              <a:t>It's crucial that teachers maintain control to ensure they can direct the educational process and make manual adjustments to LLM-generated results</a:t>
            </a:r>
          </a:p>
          <a:p>
            <a:r>
              <a:rPr lang="en-US" sz="1800" dirty="0"/>
              <a:t>Additionally, LLMs have potential applications in predicting which students may leave school early</a:t>
            </a:r>
            <a:endParaRPr lang="en-CY" sz="18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931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LLMs for Education - LLMs in Various Educational Roles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300" y="1752655"/>
            <a:ext cx="8779188" cy="2699487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As Learners: </a:t>
            </a:r>
            <a:r>
              <a:rPr lang="en-US" dirty="0"/>
              <a:t>Encourages students to view LLMs as peers for mutual learning</a:t>
            </a:r>
          </a:p>
          <a:p>
            <a:r>
              <a:rPr lang="en-US" b="1" dirty="0"/>
              <a:t>For Educational Stakeholders:  </a:t>
            </a:r>
            <a:r>
              <a:rPr lang="en-US" dirty="0"/>
              <a:t>Use LLMs:</a:t>
            </a:r>
          </a:p>
          <a:p>
            <a:pPr lvl="1"/>
            <a:r>
              <a:rPr lang="en-US" dirty="0"/>
              <a:t>To help with group projects</a:t>
            </a:r>
          </a:p>
          <a:p>
            <a:pPr lvl="1"/>
            <a:r>
              <a:rPr lang="en-US" dirty="0"/>
              <a:t>Teaching help</a:t>
            </a:r>
          </a:p>
          <a:p>
            <a:pPr lvl="1"/>
            <a:r>
              <a:rPr lang="en-US" dirty="0"/>
              <a:t>Grading</a:t>
            </a:r>
          </a:p>
          <a:p>
            <a:pPr lvl="1"/>
            <a:r>
              <a:rPr lang="en-US" dirty="0"/>
              <a:t>Making lessons</a:t>
            </a:r>
          </a:p>
          <a:p>
            <a:r>
              <a:rPr lang="en-US" b="1" dirty="0"/>
              <a:t>Fairness and Accuracy: </a:t>
            </a:r>
            <a:r>
              <a:rPr lang="en-US" dirty="0"/>
              <a:t>Check LLMs carefully for bias and mistakes, and use data to find where errors come from</a:t>
            </a:r>
            <a:endParaRPr lang="en-CY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410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300" y="1752655"/>
            <a:ext cx="8779188" cy="2699487"/>
          </a:xfrm>
        </p:spPr>
        <p:txBody>
          <a:bodyPr>
            <a:normAutofit lnSpcReduction="10000"/>
          </a:bodyPr>
          <a:lstStyle/>
          <a:p>
            <a:r>
              <a:rPr lang="en-US" sz="1800" b="1" dirty="0"/>
              <a:t>DBs vs. LLMs: </a:t>
            </a:r>
            <a:r>
              <a:rPr lang="en-US" sz="1800" dirty="0"/>
              <a:t>Databases hold data for search and study. LLMs work with text to solve language issues but may not always give right or full answers</a:t>
            </a:r>
          </a:p>
          <a:p>
            <a:r>
              <a:rPr lang="en-US" sz="1800" b="1" dirty="0"/>
              <a:t>Advantages and Limitations: </a:t>
            </a:r>
            <a:r>
              <a:rPr lang="en-US" sz="1800" dirty="0"/>
              <a:t>LLMs can aid in data discovery, cleaning, integration, and visualization, benefiting both data science and education</a:t>
            </a:r>
          </a:p>
          <a:p>
            <a:r>
              <a:rPr lang="en-US" sz="1800" b="1" dirty="0"/>
              <a:t>Optimistic View: </a:t>
            </a:r>
            <a:r>
              <a:rPr lang="en-US" sz="1800" dirty="0"/>
              <a:t>LLMs are seen as tools that can handle many data science tasks and improve education.</a:t>
            </a:r>
          </a:p>
          <a:p>
            <a:r>
              <a:rPr lang="en-US" sz="1800" b="1" dirty="0"/>
              <a:t>Pessimistic View: </a:t>
            </a:r>
            <a:r>
              <a:rPr lang="en-US" sz="1800" dirty="0"/>
              <a:t>Concerns include LLMs struggling with data modeling and analytics, potentially harming learning skills, and raising issues like bias, plagiarism, and privacy.</a:t>
            </a:r>
          </a:p>
          <a:p>
            <a:r>
              <a:rPr lang="en-US" sz="1800" b="1" dirty="0"/>
              <a:t>Caution Advised: </a:t>
            </a:r>
            <a:r>
              <a:rPr lang="en-US" sz="1800" dirty="0"/>
              <a:t>Users should critically evaluate AI-generated results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97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 </a:t>
            </a:r>
          </a:p>
        </p:txBody>
      </p:sp>
      <p:pic>
        <p:nvPicPr>
          <p:cNvPr id="2050" name="Picture 2" descr="https://lh3.googleusercontent.com/Odn82rV4xuSKZHhv6FbxN2wTfCxnNBeK3wz-Y_fs_fy7zD3b-o-g72L5Ua3lyeTsQ759YjW-qrfzrqPdRrK3vT4uJiI95I_AwSMEomrpDoYLj6X26KxyDEzNO9R9J55rp5jfWup_oJk">
            <a:extLst>
              <a:ext uri="{FF2B5EF4-FFF2-40B4-BE49-F238E27FC236}">
                <a16:creationId xmlns:a16="http://schemas.microsoft.com/office/drawing/2014/main" id="{81EEE695-EC65-437E-8C8E-6BE4AA2642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117" y="1615585"/>
            <a:ext cx="4897028" cy="3265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41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04915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What is a Large Language Model (LLM)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8483260" cy="2699487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A </a:t>
            </a:r>
            <a:r>
              <a:rPr lang="en-US" sz="2800" b="1" dirty="0"/>
              <a:t>Large Language Model </a:t>
            </a:r>
            <a:r>
              <a:rPr lang="en-US" sz="2800" dirty="0"/>
              <a:t>(LLM) is an </a:t>
            </a:r>
            <a:r>
              <a:rPr lang="en-US" sz="2800" b="1" dirty="0"/>
              <a:t>Artificial Intelligence </a:t>
            </a:r>
            <a:r>
              <a:rPr lang="en-US" sz="2800" dirty="0"/>
              <a:t>(AI) system</a:t>
            </a:r>
          </a:p>
          <a:p>
            <a:r>
              <a:rPr lang="en-US" sz="2800" dirty="0"/>
              <a:t>LLMs are built on machine learning </a:t>
            </a:r>
          </a:p>
          <a:p>
            <a:r>
              <a:rPr lang="en-US" sz="2800" dirty="0"/>
              <a:t>It designed to process and understand natural language</a:t>
            </a:r>
          </a:p>
          <a:p>
            <a:r>
              <a:rPr lang="en-US" sz="2800" b="0" i="0" dirty="0">
                <a:effectLst/>
                <a:latin typeface="source-serif-pro"/>
              </a:rPr>
              <a:t>LLMs are trained on massive amounts of text data, often including the entire internet or a large subset of it</a:t>
            </a:r>
            <a:endParaRPr lang="en-CY" sz="28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3552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300" y="1752655"/>
            <a:ext cx="8779188" cy="2699487"/>
          </a:xfrm>
        </p:spPr>
        <p:txBody>
          <a:bodyPr>
            <a:normAutofit/>
          </a:bodyPr>
          <a:lstStyle/>
          <a:p>
            <a:r>
              <a:rPr lang="en-US" sz="1800" dirty="0"/>
              <a:t>What is a large language model (LLM)?  </a:t>
            </a:r>
            <a:r>
              <a:rPr lang="en-US" sz="1800" b="1" dirty="0">
                <a:hlinkClick r:id="rId3"/>
              </a:rPr>
              <a:t>https://www.cloudflare.com/learning/ai/what-is-large-language-model/</a:t>
            </a:r>
            <a:endParaRPr lang="en-US" sz="1800" b="1" dirty="0"/>
          </a:p>
          <a:p>
            <a:r>
              <a:rPr lang="en-US" sz="1800" dirty="0">
                <a:solidFill>
                  <a:schemeClr val="tx1"/>
                </a:solidFill>
              </a:rPr>
              <a:t>How Large Language Models work? </a:t>
            </a:r>
            <a:r>
              <a:rPr lang="en-US" sz="1800" dirty="0">
                <a:solidFill>
                  <a:schemeClr val="tx1"/>
                </a:solidFill>
                <a:hlinkClick r:id="rId4"/>
              </a:rPr>
              <a:t>https://medium.com/data-science-at-microsoft/how-large-language-models-work-91c362f5b78f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 err="1">
                <a:solidFill>
                  <a:schemeClr val="tx1"/>
                </a:solidFill>
              </a:rPr>
              <a:t>Sihem</a:t>
            </a:r>
            <a:r>
              <a:rPr lang="en-US" sz="1800" dirty="0">
                <a:solidFill>
                  <a:schemeClr val="tx1"/>
                </a:solidFill>
              </a:rPr>
              <a:t> Amer-Yahia, Angela </a:t>
            </a:r>
            <a:r>
              <a:rPr lang="en-US" sz="1800" dirty="0" err="1">
                <a:solidFill>
                  <a:schemeClr val="tx1"/>
                </a:solidFill>
              </a:rPr>
              <a:t>Bonifati</a:t>
            </a:r>
            <a:r>
              <a:rPr lang="en-US" sz="1800" dirty="0">
                <a:solidFill>
                  <a:schemeClr val="tx1"/>
                </a:solidFill>
              </a:rPr>
              <a:t>, Lei Chen, Guoliang Li, </a:t>
            </a:r>
            <a:r>
              <a:rPr lang="en-US" sz="1800" dirty="0" err="1">
                <a:solidFill>
                  <a:schemeClr val="tx1"/>
                </a:solidFill>
              </a:rPr>
              <a:t>Kyuseok</a:t>
            </a:r>
            <a:r>
              <a:rPr lang="en-US" sz="1800" dirty="0">
                <a:solidFill>
                  <a:schemeClr val="tx1"/>
                </a:solidFill>
              </a:rPr>
              <a:t> Shim, </a:t>
            </a:r>
            <a:r>
              <a:rPr lang="en-US" sz="1800" dirty="0" err="1">
                <a:solidFill>
                  <a:schemeClr val="tx1"/>
                </a:solidFill>
              </a:rPr>
              <a:t>Jianliang</a:t>
            </a:r>
            <a:r>
              <a:rPr lang="en-US" sz="1800" dirty="0">
                <a:solidFill>
                  <a:schemeClr val="tx1"/>
                </a:solidFill>
              </a:rPr>
              <a:t> Xu, and </a:t>
            </a:r>
            <a:r>
              <a:rPr lang="en-US" sz="1800" dirty="0" err="1">
                <a:solidFill>
                  <a:schemeClr val="tx1"/>
                </a:solidFill>
              </a:rPr>
              <a:t>Xiaochun</a:t>
            </a:r>
            <a:r>
              <a:rPr lang="en-US" sz="1800" dirty="0">
                <a:solidFill>
                  <a:schemeClr val="tx1"/>
                </a:solidFill>
              </a:rPr>
              <a:t> Yang. 2023. From Large Language Models to Databases and Back: A Discussion on Research and Education. SIGMOD Rec. 52, 3 (September 2023), 49–56. </a:t>
            </a:r>
            <a:r>
              <a:rPr lang="en-US" sz="1800" dirty="0">
                <a:solidFill>
                  <a:schemeClr val="tx1"/>
                </a:solidFill>
                <a:hlinkClick r:id="rId5"/>
              </a:rPr>
              <a:t>https://doi.org/10.1145/3631504.3631518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329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How does it work?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4457654" cy="2619295"/>
          </a:xfrm>
        </p:spPr>
        <p:txBody>
          <a:bodyPr>
            <a:normAutofit fontScale="62500" lnSpcReduction="20000"/>
          </a:bodyPr>
          <a:lstStyle/>
          <a:p>
            <a:r>
              <a:rPr lang="en-US" sz="2800" b="1" dirty="0"/>
              <a:t>Pre-training Phase: </a:t>
            </a:r>
            <a:r>
              <a:rPr lang="en-US" sz="2800" b="0" i="0" dirty="0">
                <a:effectLst/>
              </a:rPr>
              <a:t>the model is trained on a large amount of text data, such as Wikipedia</a:t>
            </a:r>
          </a:p>
          <a:p>
            <a:r>
              <a:rPr lang="en-US" sz="2800" b="1" dirty="0"/>
              <a:t>Fine-tuning Phase: </a:t>
            </a:r>
            <a:r>
              <a:rPr lang="en-US" sz="2800" dirty="0"/>
              <a:t>the model is fine-tuned for specific tasks like language translation, summarization, or question answering.</a:t>
            </a:r>
          </a:p>
          <a:p>
            <a:r>
              <a:rPr lang="en-US" sz="2800" b="1" dirty="0"/>
              <a:t>User Interaction: </a:t>
            </a:r>
            <a:r>
              <a:rPr lang="en-US" sz="2800" dirty="0"/>
              <a:t>When text is inputted by a user, the LLM processes this input and generates a response.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44E1A66-DC7A-C7B4-D3B0-0DCB8AFAEDE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5"/>
          <a:srcRect l="5106" r="7297"/>
          <a:stretch/>
        </p:blipFill>
        <p:spPr>
          <a:xfrm>
            <a:off x="4788026" y="2022957"/>
            <a:ext cx="4228850" cy="155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161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Integration of LLMs in DB Research</a:t>
            </a:r>
          </a:p>
          <a:p>
            <a:r>
              <a:rPr lang="en-US" sz="2800" dirty="0"/>
              <a:t>Opportunities and Challenges</a:t>
            </a:r>
          </a:p>
          <a:p>
            <a:r>
              <a:rPr lang="en-US" sz="2800" dirty="0"/>
              <a:t>Role of ChatGPT</a:t>
            </a:r>
          </a:p>
          <a:p>
            <a:r>
              <a:rPr lang="en-US" sz="2800" dirty="0"/>
              <a:t>Impact on Education</a:t>
            </a:r>
          </a:p>
          <a:p>
            <a:r>
              <a:rPr lang="en-US" sz="2800" dirty="0"/>
              <a:t>LLMs in Data Science Research</a:t>
            </a:r>
          </a:p>
          <a:p>
            <a:r>
              <a:rPr lang="en-US" sz="2800" dirty="0"/>
              <a:t>Challenges and Solutions</a:t>
            </a:r>
            <a:endParaRPr lang="en-CY" sz="28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485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LLM and DBs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8483260" cy="2699487"/>
          </a:xfrm>
        </p:spPr>
        <p:txBody>
          <a:bodyPr>
            <a:normAutofit fontScale="92500" lnSpcReduction="10000"/>
          </a:bodyPr>
          <a:lstStyle/>
          <a:p>
            <a:r>
              <a:rPr lang="en-US" sz="1800" b="1" dirty="0"/>
              <a:t>Increasing Attention: </a:t>
            </a:r>
            <a:r>
              <a:rPr lang="en-US" sz="1800" dirty="0"/>
              <a:t>for their potential in Natural Language Processing (NLP) and generating high-quality text</a:t>
            </a:r>
          </a:p>
          <a:p>
            <a:r>
              <a:rPr lang="en-US" sz="1800" b="1" dirty="0"/>
              <a:t>Concerns: </a:t>
            </a:r>
            <a:r>
              <a:rPr lang="en-US" sz="1800" dirty="0"/>
              <a:t>Reliability in knowledge extraction from LLMs raise concerns</a:t>
            </a:r>
          </a:p>
          <a:p>
            <a:r>
              <a:rPr lang="en-US" sz="1800" b="1" dirty="0"/>
              <a:t>Advancements: </a:t>
            </a:r>
            <a:r>
              <a:rPr lang="en-US" sz="1800" dirty="0"/>
              <a:t>DB research and data science have improved problem-solving in areas like merchandise recommendation and hazard prevention</a:t>
            </a:r>
          </a:p>
          <a:p>
            <a:r>
              <a:rPr lang="en-US" sz="1800" b="1" dirty="0"/>
              <a:t>Effectiveness: </a:t>
            </a:r>
            <a:r>
              <a:rPr lang="en-US" sz="1800" dirty="0"/>
              <a:t>Helpful in data preparation, labeling, text mining, keyword extraction, and sentiment analysis</a:t>
            </a:r>
          </a:p>
          <a:p>
            <a:r>
              <a:rPr lang="en-US" sz="1800" b="1" dirty="0"/>
              <a:t>Education: </a:t>
            </a:r>
            <a:r>
              <a:rPr lang="en-US" sz="1800" dirty="0"/>
              <a:t>LLMs can provide students with a wealth of knowledge and practical skills</a:t>
            </a:r>
          </a:p>
          <a:p>
            <a:r>
              <a:rPr lang="en-US" sz="1800" b="1" dirty="0"/>
              <a:t>ChatGPT Overview: </a:t>
            </a:r>
            <a:r>
              <a:rPr lang="en-US" sz="1800" dirty="0"/>
              <a:t>A GPT-based model capable of generating versatile text content, with limitations in originality, plagiarism, and up-to-</a:t>
            </a:r>
            <a:r>
              <a:rPr lang="en-US" sz="1800" dirty="0" err="1"/>
              <a:t>dateness</a:t>
            </a:r>
            <a:endParaRPr lang="en-CY" sz="18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294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LLM and DBs - ChatGPT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529" y="1419622"/>
            <a:ext cx="4464496" cy="3517899"/>
          </a:xfrm>
        </p:spPr>
        <p:txBody>
          <a:bodyPr>
            <a:normAutofit fontScale="92500" lnSpcReduction="10000"/>
          </a:bodyPr>
          <a:lstStyle/>
          <a:p>
            <a:r>
              <a:rPr lang="en-US" sz="1400" b="1" dirty="0"/>
              <a:t>ChatGPT Overview:</a:t>
            </a:r>
          </a:p>
          <a:p>
            <a:pPr lvl="1"/>
            <a:r>
              <a:rPr lang="en-US" sz="1200" dirty="0"/>
              <a:t>A popular LLM</a:t>
            </a:r>
          </a:p>
          <a:p>
            <a:pPr lvl="1"/>
            <a:r>
              <a:rPr lang="en-US" sz="1200" dirty="0"/>
              <a:t>GPT-3.5, released in November 2022</a:t>
            </a:r>
          </a:p>
          <a:p>
            <a:pPr lvl="1"/>
            <a:r>
              <a:rPr lang="en-US" sz="1200" dirty="0"/>
              <a:t>Trained on diverse texts from 2020, capable of generating essays, poems, and code</a:t>
            </a:r>
          </a:p>
          <a:p>
            <a:pPr lvl="1"/>
            <a:r>
              <a:rPr lang="en-US" sz="1200" dirty="0"/>
              <a:t>Recognized for its accurate and fluent natural language production</a:t>
            </a:r>
          </a:p>
          <a:p>
            <a:pPr lvl="1"/>
            <a:r>
              <a:rPr lang="en-US" sz="1200" dirty="0"/>
              <a:t>A newer version, GPT-4, was launched in March 2023 for paid users</a:t>
            </a:r>
            <a:endParaRPr lang="en-US" sz="1400" dirty="0"/>
          </a:p>
          <a:p>
            <a:r>
              <a:rPr lang="en-US" sz="1400" b="1" dirty="0"/>
              <a:t>Capabilities:</a:t>
            </a:r>
          </a:p>
          <a:p>
            <a:pPr lvl="1"/>
            <a:r>
              <a:rPr lang="en-US" sz="1200" dirty="0"/>
              <a:t>Can translate languages, summarize texts, and simulate human-like conversations</a:t>
            </a:r>
            <a:endParaRPr lang="en-US" sz="1400" dirty="0"/>
          </a:p>
          <a:p>
            <a:r>
              <a:rPr lang="en-US" sz="1400" b="1" dirty="0"/>
              <a:t>Drawbacks:</a:t>
            </a:r>
          </a:p>
          <a:p>
            <a:pPr lvl="1"/>
            <a:r>
              <a:rPr lang="en-US" sz="1200" dirty="0"/>
              <a:t>Lacks originality, raising concerns about plagiarism and privacy</a:t>
            </a:r>
          </a:p>
          <a:p>
            <a:pPr lvl="1"/>
            <a:r>
              <a:rPr lang="en-US" sz="1200" dirty="0"/>
              <a:t>May not offer timely or up-to-date information due to training on data before 2021</a:t>
            </a:r>
          </a:p>
          <a:p>
            <a:pPr lvl="1"/>
            <a:r>
              <a:rPr lang="en-US" sz="1200" dirty="0"/>
              <a:t>Struggles with complex math or advanced tasks</a:t>
            </a:r>
          </a:p>
          <a:p>
            <a:pPr lvl="1"/>
            <a:r>
              <a:rPr lang="en-US" sz="1200" dirty="0"/>
              <a:t>Outputs might include incorrect or outdated info, necessitating cautious use</a:t>
            </a:r>
            <a:endParaRPr lang="en-CY" sz="12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FB33CF2-429A-608B-0335-9D6FECA24E2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722" t="20497" r="6611" b="20352"/>
          <a:stretch/>
        </p:blipFill>
        <p:spPr>
          <a:xfrm>
            <a:off x="4882311" y="1709326"/>
            <a:ext cx="4241971" cy="172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017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PROS And CONS of LLMs - </a:t>
            </a:r>
            <a:r>
              <a:rPr lang="en-US" b="0" i="0" dirty="0">
                <a:solidFill>
                  <a:srgbClr val="00B050"/>
                </a:solidFill>
                <a:effectLst/>
                <a:latin typeface="Söhne"/>
              </a:rPr>
              <a:t>PROS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300" y="1752655"/>
            <a:ext cx="8779188" cy="2699487"/>
          </a:xfrm>
        </p:spPr>
        <p:txBody>
          <a:bodyPr>
            <a:normAutofit/>
          </a:bodyPr>
          <a:lstStyle/>
          <a:p>
            <a:r>
              <a:rPr lang="en-US" sz="1800" b="1" dirty="0"/>
              <a:t>LLMs Enhance Data Science Research: </a:t>
            </a:r>
            <a:r>
              <a:rPr lang="en-US" sz="1800" dirty="0"/>
              <a:t>enable data scientists to concentrate on high-level creative thinking, big-picture analysis, and original idea generation</a:t>
            </a:r>
          </a:p>
          <a:p>
            <a:r>
              <a:rPr lang="en-US" sz="1800" b="1" dirty="0"/>
              <a:t>ChatGPT for Various Tasks: </a:t>
            </a:r>
            <a:r>
              <a:rPr lang="en-US" sz="1800" dirty="0"/>
              <a:t>Data scientists use ChatGPT for summarizing texts, learning about new topics, brainstorming, improving writing and coding skills, and translating code between programming languages</a:t>
            </a:r>
          </a:p>
          <a:p>
            <a:r>
              <a:rPr lang="en-US" sz="1800" b="1" dirty="0"/>
              <a:t>Educational Reform: </a:t>
            </a:r>
            <a:r>
              <a:rPr lang="en-US" sz="1800" dirty="0"/>
              <a:t>Incorporating ChatGPT into computer science and data science education can provide opportunities for students to engage in high-level thinking, coding, and technical writing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39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PROS And CONS of LLMs - </a:t>
            </a:r>
            <a:r>
              <a:rPr lang="en-US" b="0" i="0" dirty="0">
                <a:solidFill>
                  <a:srgbClr val="FF0000"/>
                </a:solidFill>
                <a:effectLst/>
                <a:latin typeface="Söhne"/>
              </a:rPr>
              <a:t>CONS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300" y="1752655"/>
            <a:ext cx="8779188" cy="2699487"/>
          </a:xfrm>
        </p:spPr>
        <p:txBody>
          <a:bodyPr>
            <a:normAutofit/>
          </a:bodyPr>
          <a:lstStyle/>
          <a:p>
            <a:r>
              <a:rPr lang="en-US" sz="1800" b="1" dirty="0"/>
              <a:t>Limitations and Ethical Considerations: </a:t>
            </a:r>
            <a:r>
              <a:rPr lang="en-US" sz="1800" dirty="0"/>
              <a:t>The knowledge of an LLM is limited to its training data, which can introduce biases and ethical concerns, highlighting the need for learning techniques that mitigate these issues</a:t>
            </a:r>
          </a:p>
          <a:p>
            <a:r>
              <a:rPr lang="en-US" sz="1800" b="1" dirty="0"/>
              <a:t>Privacy Concerns: </a:t>
            </a:r>
            <a:r>
              <a:rPr lang="en-US" sz="1800" dirty="0"/>
              <a:t>Training LLMs with public data and user interactions raises privacy issues, necessitating the development of privacy-preserving schemes like differential privacy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38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What Can LLM Do For DBs?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300" y="1752655"/>
            <a:ext cx="8779188" cy="2699487"/>
          </a:xfrm>
        </p:spPr>
        <p:txBody>
          <a:bodyPr>
            <a:normAutofit lnSpcReduction="10000"/>
          </a:bodyPr>
          <a:lstStyle/>
          <a:p>
            <a:r>
              <a:rPr lang="en-US" sz="1800" b="1" dirty="0"/>
              <a:t>Approximate Results: </a:t>
            </a:r>
            <a:r>
              <a:rPr lang="en-US" sz="1800" dirty="0"/>
              <a:t>Ideal for inexact data/query processing, like approximate query processing and data integration, but not for exact processing tasks such as query rewriting</a:t>
            </a:r>
          </a:p>
          <a:p>
            <a:r>
              <a:rPr lang="en-US" sz="1800" b="1" dirty="0"/>
              <a:t>DB Research for LLMs: </a:t>
            </a:r>
            <a:r>
              <a:rPr lang="en-US" sz="1800" dirty="0"/>
              <a:t>Focus on supplying high-quality data for training LLMs, creating a symbiotic relationship between DB systems and LLMs</a:t>
            </a:r>
          </a:p>
          <a:p>
            <a:r>
              <a:rPr lang="en-US" sz="1800" b="1" dirty="0"/>
              <a:t>Text-to-SQL Applications: </a:t>
            </a:r>
            <a:r>
              <a:rPr lang="en-US" sz="1800" dirty="0"/>
              <a:t>Using LLMs to convert natural language queries into SQL statements, with the potential to improve accuracy and user interaction</a:t>
            </a:r>
          </a:p>
          <a:p>
            <a:r>
              <a:rPr lang="en-US" sz="1800" b="1" dirty="0"/>
              <a:t>DB Research for LLMs: </a:t>
            </a:r>
            <a:r>
              <a:rPr lang="en-US" sz="1800" dirty="0"/>
              <a:t>Focus on supplying high-quality data for training LLMs, creating a symbiotic relationship between DB systems and LLMs</a:t>
            </a:r>
            <a:endParaRPr lang="en-CY" sz="18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07419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8106</TotalTime>
  <Words>1873</Words>
  <Application>Microsoft Office PowerPoint</Application>
  <PresentationFormat>On-screen Show (16:9)</PresentationFormat>
  <Paragraphs>161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-apple-system</vt:lpstr>
      <vt:lpstr>Aptos</vt:lpstr>
      <vt:lpstr>Arial</vt:lpstr>
      <vt:lpstr>Calibri</vt:lpstr>
      <vt:lpstr>Constantia</vt:lpstr>
      <vt:lpstr>Helvetica Neue</vt:lpstr>
      <vt:lpstr>Söhne</vt:lpstr>
      <vt:lpstr>source-serif-pro</vt:lpstr>
      <vt:lpstr>Symbol</vt:lpstr>
      <vt:lpstr>Θέμα του Office</vt:lpstr>
      <vt:lpstr>From Large Language Models to Databases and Back: A Discussion on Research and Education</vt:lpstr>
      <vt:lpstr>What is a Large Language Model (LLM)</vt:lpstr>
      <vt:lpstr>How does it work?</vt:lpstr>
      <vt:lpstr>Introduction</vt:lpstr>
      <vt:lpstr>LLM and DBs</vt:lpstr>
      <vt:lpstr>LLM and DBs - ChatGPT</vt:lpstr>
      <vt:lpstr>PROS And CONS of LLMs - PROS</vt:lpstr>
      <vt:lpstr>PROS And CONS of LLMs - CONS</vt:lpstr>
      <vt:lpstr>What Can LLM Do For DBs?</vt:lpstr>
      <vt:lpstr>LLMs Need Reasoning</vt:lpstr>
      <vt:lpstr>LLMs Need Reasoning – LLMs and Graphs</vt:lpstr>
      <vt:lpstr>LLMs Need Reasoning – LLMs and Graphs</vt:lpstr>
      <vt:lpstr>LLMs as a Research Assistant</vt:lpstr>
      <vt:lpstr>LLMs as a Research Assistant - Ethical and Legal Issues</vt:lpstr>
      <vt:lpstr>LLMs for Education</vt:lpstr>
      <vt:lpstr>LLMs for Education - LLMs for Teachers</vt:lpstr>
      <vt:lpstr>LLMs for Education - LLMs in Various Educational Roles</vt:lpstr>
      <vt:lpstr>Conclusion</vt:lpstr>
      <vt:lpstr>Thank you! </vt:lpstr>
      <vt:lpstr>References</vt:lpstr>
    </vt:vector>
  </TitlesOfParts>
  <Manager>Advanced Topics in Databases</Manager>
  <Company>Dept. of Computer Science, University of Cyprus</Company>
  <LinksUpToDate>false</LinksUpToDate>
  <SharedDoc>false</SharedDoc>
  <HyperlinkBase>https://www2.cs.ucy.ac.cy/~dzeina/courses/epl646/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Back to Look Forward</dc:title>
  <dc:subject/>
  <dc:creator>Maria Maslioukova</dc:creator>
  <cp:keywords/>
  <dc:description/>
  <cp:lastModifiedBy>Stelios Karagiorgis</cp:lastModifiedBy>
  <cp:revision>765</cp:revision>
  <dcterms:created xsi:type="dcterms:W3CDTF">2017-11-21T13:30:34Z</dcterms:created>
  <dcterms:modified xsi:type="dcterms:W3CDTF">2024-03-15T10:10:28Z</dcterms:modified>
  <cp:category>Student Presentations</cp:category>
</cp:coreProperties>
</file>