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24"/>
  </p:notesMasterIdLst>
  <p:sldIdLst>
    <p:sldId id="256" r:id="rId2"/>
    <p:sldId id="279" r:id="rId3"/>
    <p:sldId id="257" r:id="rId4"/>
    <p:sldId id="258" r:id="rId5"/>
    <p:sldId id="280" r:id="rId6"/>
    <p:sldId id="261" r:id="rId7"/>
    <p:sldId id="263" r:id="rId8"/>
    <p:sldId id="281" r:id="rId9"/>
    <p:sldId id="282" r:id="rId10"/>
    <p:sldId id="265" r:id="rId11"/>
    <p:sldId id="267" r:id="rId12"/>
    <p:sldId id="283" r:id="rId13"/>
    <p:sldId id="284" r:id="rId14"/>
    <p:sldId id="269" r:id="rId15"/>
    <p:sldId id="271" r:id="rId16"/>
    <p:sldId id="272" r:id="rId17"/>
    <p:sldId id="288" r:id="rId18"/>
    <p:sldId id="273" r:id="rId19"/>
    <p:sldId id="285" r:id="rId20"/>
    <p:sldId id="286" r:id="rId21"/>
    <p:sldId id="287" r:id="rId22"/>
    <p:sldId id="276" r:id="rId23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6382"/>
  </p:normalViewPr>
  <p:slideViewPr>
    <p:cSldViewPr snapToGrid="0">
      <p:cViewPr varScale="1">
        <p:scale>
          <a:sx n="71" d="100"/>
          <a:sy n="71" d="100"/>
        </p:scale>
        <p:origin x="2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08D36-7FDF-F248-8A5B-0A556AA0CB47}" type="datetimeFigureOut">
              <a:rPr lang="en-GR" smtClean="0"/>
              <a:t>26/4/23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4ADF7-55FB-DF44-8F92-E4552312B496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451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Θα σας </a:t>
            </a:r>
            <a:r>
              <a:rPr lang="el-GR" dirty="0" err="1"/>
              <a:t>παρουσιασω</a:t>
            </a:r>
            <a:r>
              <a:rPr lang="el-GR" dirty="0"/>
              <a:t> το </a:t>
            </a:r>
            <a:r>
              <a:rPr lang="en-US" dirty="0"/>
              <a:t>paper </a:t>
            </a:r>
            <a:r>
              <a:rPr lang="el-GR" dirty="0"/>
              <a:t>με </a:t>
            </a:r>
            <a:r>
              <a:rPr lang="el-GR" dirty="0" err="1"/>
              <a:t>τιτλο</a:t>
            </a:r>
            <a:r>
              <a:rPr lang="el-GR" dirty="0"/>
              <a:t> </a:t>
            </a:r>
            <a:r>
              <a:rPr lang="en-GB" sz="1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nBiolinumTB"/>
              </a:rPr>
              <a:t>LedgerView</a:t>
            </a:r>
            <a:r>
              <a:rPr lang="en-GB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nBiolinumTB"/>
              </a:rPr>
              <a:t>: Access-Control Views on Hyperledger Fabric </a:t>
            </a:r>
            <a:br>
              <a:rPr lang="en-GB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77363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Συνεχιζω</a:t>
            </a:r>
            <a:r>
              <a:rPr lang="el-GR" dirty="0"/>
              <a:t> με τα </a:t>
            </a:r>
            <a:r>
              <a:rPr lang="en-GR" dirty="0"/>
              <a:t>access view </a:t>
            </a:r>
            <a:r>
              <a:rPr lang="el-GR" dirty="0"/>
              <a:t>που </a:t>
            </a:r>
            <a:r>
              <a:rPr lang="el-GR" dirty="0" err="1"/>
              <a:t>χρησιμοποιουν</a:t>
            </a:r>
            <a:r>
              <a:rPr lang="el-GR" dirty="0"/>
              <a:t> </a:t>
            </a:r>
            <a:r>
              <a:rPr lang="en-GR" dirty="0"/>
              <a:t>hash . </a:t>
            </a:r>
            <a:r>
              <a:rPr lang="el-GR" dirty="0"/>
              <a:t>Σε </a:t>
            </a:r>
            <a:r>
              <a:rPr lang="el-GR" dirty="0" err="1"/>
              <a:t>αυτη</a:t>
            </a:r>
            <a:r>
              <a:rPr lang="el-GR" dirty="0"/>
              <a:t> την </a:t>
            </a:r>
            <a:r>
              <a:rPr lang="el-GR" dirty="0" err="1"/>
              <a:t>περιπτωση</a:t>
            </a:r>
            <a:r>
              <a:rPr lang="el-GR" dirty="0"/>
              <a:t> ο </a:t>
            </a:r>
            <a:r>
              <a:rPr lang="el-GR" dirty="0" err="1"/>
              <a:t>ιδιοκτητης</a:t>
            </a:r>
            <a:r>
              <a:rPr lang="el-GR" dirty="0"/>
              <a:t> </a:t>
            </a:r>
            <a:r>
              <a:rPr lang="el-GR" dirty="0" err="1"/>
              <a:t>επιλεγει</a:t>
            </a:r>
            <a:r>
              <a:rPr lang="el-GR" dirty="0"/>
              <a:t> ένα </a:t>
            </a:r>
            <a:r>
              <a:rPr lang="el-GR" dirty="0" err="1"/>
              <a:t>τυχαιο</a:t>
            </a:r>
            <a:r>
              <a:rPr lang="el-GR" dirty="0"/>
              <a:t> </a:t>
            </a:r>
            <a:r>
              <a:rPr lang="el-GR" dirty="0" err="1"/>
              <a:t>αριθμο</a:t>
            </a:r>
            <a:r>
              <a:rPr lang="el-GR" dirty="0"/>
              <a:t>  ώστε να αποτρέψει ότι δύο μυστικές τιμές είναι ίδιες σε διαφορετικές </a:t>
            </a:r>
            <a:r>
              <a:rPr lang="el-GR" dirty="0" err="1"/>
              <a:t>συναλλαγές,και</a:t>
            </a:r>
            <a:r>
              <a:rPr lang="el-GR" dirty="0"/>
              <a:t> </a:t>
            </a:r>
            <a:r>
              <a:rPr lang="el-GR" dirty="0" err="1"/>
              <a:t>αποθηκευει</a:t>
            </a:r>
            <a:r>
              <a:rPr lang="el-GR" dirty="0"/>
              <a:t> σε 4 </a:t>
            </a:r>
            <a:r>
              <a:rPr lang="el-GR" dirty="0" err="1"/>
              <a:t>τραδεσ</a:t>
            </a:r>
            <a:r>
              <a:rPr lang="el-GR" dirty="0"/>
              <a:t> τα </a:t>
            </a:r>
            <a:r>
              <a:rPr lang="en-US" dirty="0"/>
              <a:t>transaction </a:t>
            </a:r>
            <a:r>
              <a:rPr lang="el-GR" dirty="0" err="1"/>
              <a:t>εχει</a:t>
            </a:r>
            <a:r>
              <a:rPr lang="el-GR" dirty="0"/>
              <a:t> το </a:t>
            </a:r>
            <a:r>
              <a:rPr lang="en-US" dirty="0"/>
              <a:t>identifier, secret part , salt </a:t>
            </a:r>
            <a:r>
              <a:rPr lang="el-GR" dirty="0"/>
              <a:t>και το </a:t>
            </a:r>
            <a:r>
              <a:rPr lang="en-US" dirty="0"/>
              <a:t>hash </a:t>
            </a:r>
            <a:r>
              <a:rPr lang="el-GR" dirty="0"/>
              <a:t>του </a:t>
            </a:r>
            <a:r>
              <a:rPr lang="en-US" dirty="0"/>
              <a:t>concatenation </a:t>
            </a:r>
            <a:r>
              <a:rPr lang="el-GR" dirty="0"/>
              <a:t>του </a:t>
            </a:r>
            <a:r>
              <a:rPr lang="en-US" dirty="0"/>
              <a:t>salt </a:t>
            </a:r>
            <a:r>
              <a:rPr lang="el-GR" dirty="0"/>
              <a:t>με το </a:t>
            </a:r>
            <a:r>
              <a:rPr lang="en-US" dirty="0"/>
              <a:t>secret part .</a:t>
            </a:r>
            <a:r>
              <a:rPr lang="el-GR" dirty="0" err="1"/>
              <a:t>Δημιουργειται</a:t>
            </a:r>
            <a:r>
              <a:rPr lang="el-GR" dirty="0"/>
              <a:t> το </a:t>
            </a:r>
            <a:r>
              <a:rPr lang="en-US" dirty="0"/>
              <a:t>view </a:t>
            </a:r>
            <a:r>
              <a:rPr lang="el-GR" dirty="0"/>
              <a:t>και το </a:t>
            </a:r>
            <a:r>
              <a:rPr lang="en-US" dirty="0"/>
              <a:t>secret part </a:t>
            </a:r>
            <a:r>
              <a:rPr lang="el-GR" dirty="0" err="1"/>
              <a:t>κρυπτογραφειται</a:t>
            </a:r>
            <a:r>
              <a:rPr lang="el-GR" dirty="0"/>
              <a:t> με ένα νέο </a:t>
            </a:r>
            <a:r>
              <a:rPr lang="el-GR" dirty="0" err="1"/>
              <a:t>κλειδι</a:t>
            </a:r>
            <a:r>
              <a:rPr lang="el-GR" dirty="0"/>
              <a:t> </a:t>
            </a:r>
            <a:r>
              <a:rPr lang="el-GR" dirty="0" err="1"/>
              <a:t>οπου</a:t>
            </a:r>
            <a:r>
              <a:rPr lang="el-GR" dirty="0"/>
              <a:t> με τα </a:t>
            </a:r>
            <a:r>
              <a:rPr lang="el-GR" dirty="0" err="1"/>
              <a:t>δημισοα</a:t>
            </a:r>
            <a:r>
              <a:rPr lang="el-GR" dirty="0"/>
              <a:t> </a:t>
            </a:r>
            <a:r>
              <a:rPr lang="el-GR" dirty="0" err="1"/>
              <a:t>κλειδια</a:t>
            </a:r>
            <a:r>
              <a:rPr lang="el-GR" dirty="0"/>
              <a:t> τους </a:t>
            </a:r>
            <a:r>
              <a:rPr lang="el-GR" dirty="0" err="1"/>
              <a:t>μπορουν</a:t>
            </a:r>
            <a:r>
              <a:rPr lang="el-GR" dirty="0"/>
              <a:t> να </a:t>
            </a:r>
            <a:r>
              <a:rPr lang="el-GR" dirty="0" err="1"/>
              <a:t>αποκρυπτογραφησουν</a:t>
            </a:r>
            <a:r>
              <a:rPr lang="el-GR" dirty="0"/>
              <a:t> και να </a:t>
            </a:r>
            <a:r>
              <a:rPr lang="el-GR" dirty="0" err="1"/>
              <a:t>επαληθευσουν</a:t>
            </a:r>
            <a:r>
              <a:rPr lang="el-GR" dirty="0"/>
              <a:t> τις </a:t>
            </a:r>
            <a:r>
              <a:rPr lang="el-GR" dirty="0" err="1"/>
              <a:t>ευεσθητες</a:t>
            </a:r>
            <a:r>
              <a:rPr lang="el-GR" dirty="0"/>
              <a:t> </a:t>
            </a:r>
            <a:r>
              <a:rPr lang="el-GR" dirty="0" err="1"/>
              <a:t>πληροφοριες</a:t>
            </a:r>
            <a:r>
              <a:rPr lang="el-GR" dirty="0"/>
              <a:t>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70587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Με </a:t>
            </a:r>
            <a:r>
              <a:rPr lang="el-GR" dirty="0" err="1"/>
              <a:t>παρομοι</a:t>
            </a:r>
            <a:r>
              <a:rPr lang="el-GR" dirty="0"/>
              <a:t> </a:t>
            </a:r>
            <a:r>
              <a:rPr lang="el-GR" dirty="0" err="1"/>
              <a:t>τροπο</a:t>
            </a:r>
            <a:r>
              <a:rPr lang="el-GR" dirty="0"/>
              <a:t> με τα </a:t>
            </a:r>
            <a:r>
              <a:rPr lang="el-GR" dirty="0" err="1"/>
              <a:t>προηγουμενα</a:t>
            </a:r>
            <a:r>
              <a:rPr lang="el-GR" dirty="0"/>
              <a:t> </a:t>
            </a:r>
            <a:r>
              <a:rPr lang="el-GR" dirty="0" err="1"/>
              <a:t>λειτουργει</a:t>
            </a:r>
            <a:r>
              <a:rPr lang="el-GR" dirty="0"/>
              <a:t> και για </a:t>
            </a:r>
            <a:r>
              <a:rPr lang="en-US" dirty="0"/>
              <a:t>revocable permissions </a:t>
            </a:r>
            <a:r>
              <a:rPr lang="el-GR" dirty="0"/>
              <a:t>με την </a:t>
            </a:r>
            <a:r>
              <a:rPr lang="el-GR" dirty="0" err="1"/>
              <a:t>διαφορα</a:t>
            </a:r>
            <a:r>
              <a:rPr lang="el-GR" dirty="0"/>
              <a:t> ότι </a:t>
            </a:r>
            <a:r>
              <a:rPr lang="el-GR" dirty="0" err="1"/>
              <a:t>αλλαζωντας</a:t>
            </a:r>
            <a:r>
              <a:rPr lang="el-GR" dirty="0"/>
              <a:t> το </a:t>
            </a:r>
            <a:r>
              <a:rPr lang="el-GR" dirty="0" err="1"/>
              <a:t>κλειδι</a:t>
            </a:r>
            <a:r>
              <a:rPr lang="el-GR" dirty="0"/>
              <a:t>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αλλαξει</a:t>
            </a:r>
            <a:r>
              <a:rPr lang="el-GR" dirty="0"/>
              <a:t> τα </a:t>
            </a:r>
            <a:r>
              <a:rPr lang="el-GR" dirty="0" err="1"/>
              <a:t>ατομα</a:t>
            </a:r>
            <a:r>
              <a:rPr lang="el-GR" dirty="0"/>
              <a:t> στα </a:t>
            </a:r>
            <a:r>
              <a:rPr lang="el-GR" dirty="0" err="1"/>
              <a:t>οποια</a:t>
            </a:r>
            <a:r>
              <a:rPr lang="el-GR" dirty="0"/>
              <a:t> </a:t>
            </a:r>
            <a:r>
              <a:rPr lang="el-GR" dirty="0" err="1"/>
              <a:t>επιτρεπεται</a:t>
            </a:r>
            <a:r>
              <a:rPr lang="el-GR" dirty="0"/>
              <a:t> η </a:t>
            </a:r>
            <a:r>
              <a:rPr lang="el-GR" dirty="0" err="1"/>
              <a:t>προσβαση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9651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Εν </a:t>
            </a:r>
            <a:r>
              <a:rPr lang="el-GR" dirty="0" err="1"/>
              <a:t>κατακλειδι</a:t>
            </a:r>
            <a:r>
              <a:rPr lang="el-GR" dirty="0"/>
              <a:t> </a:t>
            </a:r>
            <a:r>
              <a:rPr lang="el-GR" dirty="0" err="1"/>
              <a:t>βλεπουμε</a:t>
            </a:r>
            <a:r>
              <a:rPr lang="el-GR" dirty="0"/>
              <a:t> ότι η </a:t>
            </a:r>
            <a:r>
              <a:rPr lang="el-GR" dirty="0" err="1"/>
              <a:t>δημιουργια</a:t>
            </a:r>
            <a:r>
              <a:rPr lang="el-GR" dirty="0"/>
              <a:t> με </a:t>
            </a:r>
            <a:r>
              <a:rPr lang="en-US" dirty="0"/>
              <a:t>encryption </a:t>
            </a:r>
            <a:r>
              <a:rPr lang="el-GR" dirty="0"/>
              <a:t>είναι πιο </a:t>
            </a:r>
            <a:r>
              <a:rPr lang="el-GR" dirty="0" err="1"/>
              <a:t>αποδοτικη</a:t>
            </a:r>
            <a:r>
              <a:rPr lang="el-GR" dirty="0"/>
              <a:t> </a:t>
            </a:r>
            <a:r>
              <a:rPr lang="el-GR" dirty="0" err="1"/>
              <a:t>οσο</a:t>
            </a:r>
            <a:r>
              <a:rPr lang="el-GR" dirty="0"/>
              <a:t> </a:t>
            </a:r>
            <a:r>
              <a:rPr lang="el-GR" dirty="0" err="1"/>
              <a:t>αφορα</a:t>
            </a:r>
            <a:r>
              <a:rPr lang="el-GR" dirty="0"/>
              <a:t> τον </a:t>
            </a:r>
            <a:r>
              <a:rPr lang="el-GR" dirty="0" err="1"/>
              <a:t>χωρο</a:t>
            </a:r>
            <a:r>
              <a:rPr lang="el-GR" dirty="0"/>
              <a:t> </a:t>
            </a:r>
            <a:r>
              <a:rPr lang="el-GR" dirty="0" err="1"/>
              <a:t>αφου</a:t>
            </a:r>
            <a:r>
              <a:rPr lang="el-GR" dirty="0"/>
              <a:t> </a:t>
            </a:r>
            <a:r>
              <a:rPr lang="el-GR" dirty="0" err="1"/>
              <a:t>αποθηκευει</a:t>
            </a:r>
            <a:r>
              <a:rPr lang="el-GR" dirty="0"/>
              <a:t> </a:t>
            </a:r>
            <a:r>
              <a:rPr lang="el-GR" dirty="0" err="1"/>
              <a:t>μονο</a:t>
            </a:r>
            <a:r>
              <a:rPr lang="el-GR" dirty="0"/>
              <a:t> τα </a:t>
            </a:r>
            <a:r>
              <a:rPr lang="el-GR" dirty="0" err="1"/>
              <a:t>κλειδια</a:t>
            </a:r>
            <a:r>
              <a:rPr lang="el-GR" dirty="0"/>
              <a:t> ενώ </a:t>
            </a:r>
            <a:r>
              <a:rPr lang="el-GR" dirty="0" err="1"/>
              <a:t>ταυτοχρονα</a:t>
            </a:r>
            <a:r>
              <a:rPr lang="el-GR" dirty="0"/>
              <a:t> </a:t>
            </a:r>
            <a:r>
              <a:rPr lang="el-GR" dirty="0" err="1"/>
              <a:t>κοστιζει</a:t>
            </a:r>
            <a:r>
              <a:rPr lang="el-GR" dirty="0"/>
              <a:t> από την </a:t>
            </a:r>
            <a:r>
              <a:rPr lang="el-GR" dirty="0" err="1"/>
              <a:t>αποψη</a:t>
            </a:r>
            <a:r>
              <a:rPr lang="el-GR" dirty="0"/>
              <a:t> ότι για κάθε νέο </a:t>
            </a:r>
            <a:r>
              <a:rPr lang="en-US" dirty="0"/>
              <a:t>transaction </a:t>
            </a:r>
            <a:r>
              <a:rPr lang="el-GR" dirty="0" err="1"/>
              <a:t>δημιουργει</a:t>
            </a:r>
            <a:r>
              <a:rPr lang="el-GR" dirty="0"/>
              <a:t> </a:t>
            </a:r>
            <a:r>
              <a:rPr lang="el-GR" dirty="0" err="1"/>
              <a:t>νες</a:t>
            </a:r>
            <a:r>
              <a:rPr lang="el-GR" dirty="0"/>
              <a:t> </a:t>
            </a:r>
            <a:r>
              <a:rPr lang="el-GR" dirty="0" err="1"/>
              <a:t>κλειδι</a:t>
            </a:r>
            <a:r>
              <a:rPr lang="el-GR" dirty="0"/>
              <a:t> Από την άλλη η </a:t>
            </a:r>
            <a:r>
              <a:rPr lang="el-GR" dirty="0" err="1"/>
              <a:t>δημιουργια</a:t>
            </a:r>
            <a:r>
              <a:rPr lang="el-GR" dirty="0"/>
              <a:t> με </a:t>
            </a:r>
            <a:r>
              <a:rPr lang="en-US" dirty="0"/>
              <a:t>hash </a:t>
            </a:r>
            <a:r>
              <a:rPr lang="el-GR" dirty="0" err="1"/>
              <a:t>αποθηκευει</a:t>
            </a:r>
            <a:r>
              <a:rPr lang="el-GR" dirty="0"/>
              <a:t> </a:t>
            </a:r>
            <a:r>
              <a:rPr lang="el-GR" dirty="0" err="1"/>
              <a:t>μονο</a:t>
            </a:r>
            <a:r>
              <a:rPr lang="el-GR" dirty="0"/>
              <a:t> το </a:t>
            </a:r>
            <a:r>
              <a:rPr lang="en-US" dirty="0"/>
              <a:t>hash </a:t>
            </a:r>
            <a:r>
              <a:rPr lang="el-GR" dirty="0" err="1"/>
              <a:t>αλλα</a:t>
            </a:r>
            <a:r>
              <a:rPr lang="el-GR" dirty="0"/>
              <a:t> </a:t>
            </a:r>
            <a:r>
              <a:rPr lang="el-GR" dirty="0" err="1"/>
              <a:t>απαιτει</a:t>
            </a:r>
            <a:r>
              <a:rPr lang="el-GR" dirty="0"/>
              <a:t> από τον </a:t>
            </a:r>
            <a:r>
              <a:rPr lang="el-GR" dirty="0" err="1"/>
              <a:t>χρηστη</a:t>
            </a:r>
            <a:r>
              <a:rPr lang="el-GR" dirty="0"/>
              <a:t> να </a:t>
            </a:r>
            <a:r>
              <a:rPr lang="el-GR" dirty="0" err="1"/>
              <a:t>αποθηκευσει</a:t>
            </a:r>
            <a:r>
              <a:rPr lang="el-GR" dirty="0"/>
              <a:t> τα </a:t>
            </a:r>
            <a:r>
              <a:rPr lang="el-GR" dirty="0" err="1"/>
              <a:t>πραγματικα</a:t>
            </a:r>
            <a:r>
              <a:rPr lang="el-GR" dirty="0"/>
              <a:t> </a:t>
            </a:r>
            <a:r>
              <a:rPr lang="el-GR" dirty="0" err="1"/>
              <a:t>δεδομενα</a:t>
            </a:r>
            <a:r>
              <a:rPr lang="el-GR" dirty="0"/>
              <a:t>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75926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βασικο</a:t>
            </a:r>
            <a:r>
              <a:rPr lang="el-GR" dirty="0"/>
              <a:t> </a:t>
            </a:r>
            <a:r>
              <a:rPr lang="el-GR" dirty="0" err="1"/>
              <a:t>ερωτημα</a:t>
            </a:r>
            <a:r>
              <a:rPr lang="el-GR" dirty="0"/>
              <a:t> ? Είναι όλα τα </a:t>
            </a:r>
            <a:r>
              <a:rPr lang="el-GR" dirty="0" err="1"/>
              <a:t>προηγουμενα</a:t>
            </a:r>
            <a:r>
              <a:rPr lang="el-GR" dirty="0"/>
              <a:t> </a:t>
            </a:r>
            <a:r>
              <a:rPr lang="el-GR" dirty="0" err="1"/>
              <a:t>ανθεκτικα</a:t>
            </a:r>
            <a:r>
              <a:rPr lang="el-GR" dirty="0"/>
              <a:t> </a:t>
            </a:r>
            <a:r>
              <a:rPr lang="el-GR" dirty="0" err="1"/>
              <a:t>οσο</a:t>
            </a:r>
            <a:r>
              <a:rPr lang="el-GR" dirty="0"/>
              <a:t> </a:t>
            </a:r>
            <a:r>
              <a:rPr lang="el-GR" dirty="0" err="1"/>
              <a:t>αφορα</a:t>
            </a:r>
            <a:r>
              <a:rPr lang="el-GR" dirty="0"/>
              <a:t> </a:t>
            </a:r>
            <a:r>
              <a:rPr lang="el-GR" dirty="0" err="1"/>
              <a:t>καποια</a:t>
            </a:r>
            <a:r>
              <a:rPr lang="el-GR" dirty="0"/>
              <a:t> </a:t>
            </a:r>
            <a:r>
              <a:rPr lang="el-GR" dirty="0" err="1"/>
              <a:t>επιθεση</a:t>
            </a:r>
            <a:r>
              <a:rPr lang="el-GR" dirty="0"/>
              <a:t> ? Ας </a:t>
            </a:r>
            <a:r>
              <a:rPr lang="el-GR" dirty="0" err="1"/>
              <a:t>δουμε</a:t>
            </a:r>
            <a:r>
              <a:rPr lang="el-GR" dirty="0"/>
              <a:t> ένα </a:t>
            </a:r>
            <a:r>
              <a:rPr lang="el-GR" dirty="0" err="1"/>
              <a:t>παραδειγμα</a:t>
            </a:r>
            <a:r>
              <a:rPr lang="el-GR" dirty="0"/>
              <a:t> ας </a:t>
            </a:r>
            <a:r>
              <a:rPr lang="el-GR" dirty="0" err="1"/>
              <a:t>υποθεσουμε</a:t>
            </a:r>
            <a:r>
              <a:rPr lang="el-GR" dirty="0"/>
              <a:t> ότι </a:t>
            </a:r>
            <a:r>
              <a:rPr lang="el-GR" dirty="0" err="1"/>
              <a:t>θελει</a:t>
            </a:r>
            <a:r>
              <a:rPr lang="el-GR" dirty="0"/>
              <a:t> να </a:t>
            </a:r>
            <a:r>
              <a:rPr lang="el-GR" dirty="0" err="1"/>
              <a:t>προσθεσει</a:t>
            </a:r>
            <a:r>
              <a:rPr lang="el-GR" dirty="0"/>
              <a:t> σε ένα </a:t>
            </a:r>
            <a:r>
              <a:rPr lang="en-US" dirty="0"/>
              <a:t>view </a:t>
            </a:r>
            <a:r>
              <a:rPr lang="el-GR" dirty="0"/>
              <a:t>ένα </a:t>
            </a:r>
            <a:r>
              <a:rPr lang="en-US" dirty="0"/>
              <a:t>transaction </a:t>
            </a:r>
            <a:r>
              <a:rPr lang="el-GR" dirty="0"/>
              <a:t>το </a:t>
            </a:r>
            <a:r>
              <a:rPr lang="el-GR" dirty="0" err="1"/>
              <a:t>οποιο</a:t>
            </a:r>
            <a:r>
              <a:rPr lang="el-GR" dirty="0"/>
              <a:t> δεν </a:t>
            </a:r>
            <a:r>
              <a:rPr lang="el-GR" dirty="0" err="1"/>
              <a:t>πρεπει</a:t>
            </a:r>
            <a:r>
              <a:rPr lang="el-GR" dirty="0"/>
              <a:t> να </a:t>
            </a:r>
            <a:r>
              <a:rPr lang="el-GR" dirty="0" err="1"/>
              <a:t>βρισκεται</a:t>
            </a:r>
            <a:r>
              <a:rPr lang="el-GR" dirty="0"/>
              <a:t> </a:t>
            </a:r>
            <a:r>
              <a:rPr lang="el-GR" dirty="0" err="1"/>
              <a:t>εκει</a:t>
            </a:r>
            <a:r>
              <a:rPr lang="el-GR" dirty="0"/>
              <a:t> και </a:t>
            </a:r>
            <a:r>
              <a:rPr lang="el-GR" dirty="0" err="1"/>
              <a:t>εστω</a:t>
            </a:r>
            <a:r>
              <a:rPr lang="el-GR" dirty="0"/>
              <a:t> ότι αυτό το </a:t>
            </a:r>
            <a:r>
              <a:rPr lang="en-US" dirty="0"/>
              <a:t>transaction </a:t>
            </a:r>
            <a:r>
              <a:rPr lang="el-GR" dirty="0" err="1"/>
              <a:t>εχει</a:t>
            </a:r>
            <a:r>
              <a:rPr lang="el-GR" dirty="0"/>
              <a:t> ένα μη </a:t>
            </a:r>
            <a:r>
              <a:rPr lang="el-GR" dirty="0" err="1"/>
              <a:t>μυστικο</a:t>
            </a:r>
            <a:r>
              <a:rPr lang="el-GR" dirty="0"/>
              <a:t> </a:t>
            </a:r>
            <a:r>
              <a:rPr lang="el-GR" dirty="0" err="1"/>
              <a:t>κομματι</a:t>
            </a:r>
            <a:r>
              <a:rPr lang="el-GR" dirty="0"/>
              <a:t> αυτό είναι </a:t>
            </a:r>
            <a:r>
              <a:rPr lang="el-GR" dirty="0" err="1"/>
              <a:t>ξεκαθαρο</a:t>
            </a:r>
            <a:r>
              <a:rPr lang="el-GR" dirty="0"/>
              <a:t> ότι </a:t>
            </a:r>
            <a:r>
              <a:rPr lang="el-GR" dirty="0" err="1"/>
              <a:t>επηρεαζει</a:t>
            </a:r>
            <a:r>
              <a:rPr lang="el-GR" dirty="0"/>
              <a:t> την </a:t>
            </a:r>
            <a:r>
              <a:rPr lang="el-GR" dirty="0" err="1"/>
              <a:t>ορθοτητα</a:t>
            </a:r>
            <a:r>
              <a:rPr lang="el-GR" dirty="0"/>
              <a:t> . Ναι </a:t>
            </a:r>
            <a:r>
              <a:rPr lang="el-GR" dirty="0" err="1"/>
              <a:t>αλλα</a:t>
            </a:r>
            <a:r>
              <a:rPr lang="el-GR" dirty="0"/>
              <a:t> </a:t>
            </a:r>
            <a:r>
              <a:rPr lang="el-GR" dirty="0" err="1"/>
              <a:t>αφου</a:t>
            </a:r>
            <a:r>
              <a:rPr lang="el-GR" dirty="0"/>
              <a:t> το </a:t>
            </a:r>
            <a:r>
              <a:rPr lang="en-US" dirty="0"/>
              <a:t>transaction </a:t>
            </a:r>
            <a:r>
              <a:rPr lang="el-GR" dirty="0" err="1"/>
              <a:t>εχει</a:t>
            </a:r>
            <a:r>
              <a:rPr lang="el-GR" dirty="0"/>
              <a:t> μη </a:t>
            </a:r>
            <a:r>
              <a:rPr lang="el-GR" dirty="0" err="1"/>
              <a:t>μυστικο</a:t>
            </a:r>
            <a:r>
              <a:rPr lang="el-GR" dirty="0"/>
              <a:t> </a:t>
            </a:r>
            <a:r>
              <a:rPr lang="el-GR" dirty="0" err="1"/>
              <a:t>κομματι</a:t>
            </a:r>
            <a:r>
              <a:rPr lang="el-GR" dirty="0"/>
              <a:t> </a:t>
            </a:r>
            <a:r>
              <a:rPr lang="el-GR" dirty="0" err="1"/>
              <a:t>οποιοσδηποτε</a:t>
            </a:r>
            <a:r>
              <a:rPr lang="el-GR" dirty="0"/>
              <a:t> </a:t>
            </a:r>
            <a:r>
              <a:rPr lang="el-GR" dirty="0" err="1"/>
              <a:t>εχει</a:t>
            </a:r>
            <a:r>
              <a:rPr lang="el-GR" dirty="0"/>
              <a:t> </a:t>
            </a:r>
            <a:r>
              <a:rPr lang="el-GR" dirty="0" err="1"/>
              <a:t>προσβαση</a:t>
            </a:r>
            <a:r>
              <a:rPr lang="el-GR" dirty="0"/>
              <a:t> στο </a:t>
            </a:r>
            <a:r>
              <a:rPr lang="en-US" dirty="0"/>
              <a:t>view </a:t>
            </a:r>
            <a:r>
              <a:rPr lang="el-GR" dirty="0" err="1"/>
              <a:t>μπορει</a:t>
            </a:r>
            <a:r>
              <a:rPr lang="el-GR" dirty="0"/>
              <a:t> να το δει και να </a:t>
            </a:r>
            <a:r>
              <a:rPr lang="el-GR" dirty="0" err="1"/>
              <a:t>αντιληφθει</a:t>
            </a:r>
            <a:r>
              <a:rPr lang="el-GR" dirty="0"/>
              <a:t> ότι αυτό δεν </a:t>
            </a:r>
            <a:r>
              <a:rPr lang="el-GR" dirty="0" err="1"/>
              <a:t>πρεπει</a:t>
            </a:r>
            <a:r>
              <a:rPr lang="el-GR" dirty="0"/>
              <a:t> και δεν </a:t>
            </a:r>
            <a:r>
              <a:rPr lang="el-GR" dirty="0" err="1"/>
              <a:t>ανηκε</a:t>
            </a:r>
            <a:r>
              <a:rPr lang="el-GR" dirty="0"/>
              <a:t> στο </a:t>
            </a:r>
            <a:r>
              <a:rPr lang="en-US" dirty="0"/>
              <a:t>view </a:t>
            </a:r>
            <a:r>
              <a:rPr lang="el-GR" dirty="0" err="1"/>
              <a:t>αρα</a:t>
            </a:r>
            <a:r>
              <a:rPr lang="el-GR" dirty="0"/>
              <a:t> </a:t>
            </a:r>
            <a:r>
              <a:rPr lang="el-GR" dirty="0" err="1"/>
              <a:t>εξασφαλισα</a:t>
            </a:r>
            <a:r>
              <a:rPr lang="el-GR" dirty="0"/>
              <a:t> και </a:t>
            </a:r>
            <a:r>
              <a:rPr lang="el-GR" dirty="0" err="1"/>
              <a:t>παλι</a:t>
            </a:r>
            <a:r>
              <a:rPr lang="el-GR" dirty="0"/>
              <a:t> την </a:t>
            </a:r>
            <a:r>
              <a:rPr lang="el-GR" dirty="0" err="1"/>
              <a:t>ορθοτητα</a:t>
            </a:r>
            <a:r>
              <a:rPr lang="el-GR" dirty="0"/>
              <a:t>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17151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role based access control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υλοποιηθει</a:t>
            </a:r>
            <a:r>
              <a:rPr lang="el-GR" dirty="0"/>
              <a:t> και για τις 4 πιο </a:t>
            </a:r>
            <a:r>
              <a:rPr lang="el-GR" dirty="0" err="1"/>
              <a:t>πανω</a:t>
            </a:r>
            <a:r>
              <a:rPr lang="el-GR" dirty="0"/>
              <a:t> </a:t>
            </a:r>
            <a:r>
              <a:rPr lang="el-GR" dirty="0" err="1"/>
              <a:t>μεθοδους.Στην</a:t>
            </a:r>
            <a:r>
              <a:rPr lang="el-GR" dirty="0"/>
              <a:t> </a:t>
            </a:r>
            <a:r>
              <a:rPr lang="el-GR" dirty="0" err="1"/>
              <a:t>ουσια</a:t>
            </a:r>
            <a:r>
              <a:rPr lang="el-GR" dirty="0"/>
              <a:t> </a:t>
            </a:r>
            <a:r>
              <a:rPr lang="el-GR" dirty="0" err="1"/>
              <a:t>καθοριζει</a:t>
            </a:r>
            <a:r>
              <a:rPr lang="el-GR" dirty="0"/>
              <a:t> </a:t>
            </a:r>
            <a:r>
              <a:rPr lang="el-GR" dirty="0" err="1"/>
              <a:t>καποιους</a:t>
            </a:r>
            <a:r>
              <a:rPr lang="el-GR" dirty="0"/>
              <a:t> </a:t>
            </a:r>
            <a:r>
              <a:rPr lang="el-GR" dirty="0" err="1"/>
              <a:t>ρολους</a:t>
            </a:r>
            <a:r>
              <a:rPr lang="el-GR" dirty="0"/>
              <a:t> </a:t>
            </a:r>
            <a:r>
              <a:rPr lang="el-GR" dirty="0" err="1"/>
              <a:t>οπου</a:t>
            </a:r>
            <a:r>
              <a:rPr lang="el-GR" dirty="0"/>
              <a:t> </a:t>
            </a:r>
            <a:r>
              <a:rPr lang="el-GR" dirty="0" err="1"/>
              <a:t>αυτοι</a:t>
            </a:r>
            <a:r>
              <a:rPr lang="el-GR" dirty="0"/>
              <a:t> οι </a:t>
            </a:r>
            <a:r>
              <a:rPr lang="el-GR" dirty="0" err="1"/>
              <a:t>ρολοι</a:t>
            </a:r>
            <a:r>
              <a:rPr lang="el-GR" dirty="0"/>
              <a:t> </a:t>
            </a:r>
            <a:r>
              <a:rPr lang="el-GR" dirty="0" err="1"/>
              <a:t>δινονται</a:t>
            </a:r>
            <a:r>
              <a:rPr lang="el-GR" dirty="0"/>
              <a:t> στους </a:t>
            </a:r>
            <a:r>
              <a:rPr lang="en-US" dirty="0"/>
              <a:t>users </a:t>
            </a:r>
            <a:r>
              <a:rPr lang="el-GR" dirty="0"/>
              <a:t>και </a:t>
            </a:r>
            <a:r>
              <a:rPr lang="el-GR" dirty="0" err="1"/>
              <a:t>αναλογα</a:t>
            </a:r>
            <a:r>
              <a:rPr lang="el-GR" dirty="0"/>
              <a:t> τι </a:t>
            </a:r>
            <a:r>
              <a:rPr lang="el-GR" dirty="0" err="1"/>
              <a:t>προσβασεις</a:t>
            </a:r>
            <a:r>
              <a:rPr lang="el-GR" dirty="0"/>
              <a:t> </a:t>
            </a:r>
            <a:r>
              <a:rPr lang="el-GR" dirty="0" err="1"/>
              <a:t>υπαρχουν</a:t>
            </a:r>
            <a:r>
              <a:rPr lang="el-GR" dirty="0"/>
              <a:t> στα </a:t>
            </a:r>
            <a:r>
              <a:rPr lang="en-US" dirty="0"/>
              <a:t>roles </a:t>
            </a:r>
            <a:r>
              <a:rPr lang="el-GR" dirty="0" err="1"/>
              <a:t>παιρνει</a:t>
            </a:r>
            <a:r>
              <a:rPr lang="el-GR" dirty="0"/>
              <a:t> τις </a:t>
            </a:r>
            <a:r>
              <a:rPr lang="el-GR" dirty="0" err="1"/>
              <a:t>αντιστιχεσ</a:t>
            </a:r>
            <a:r>
              <a:rPr lang="el-GR" dirty="0"/>
              <a:t> </a:t>
            </a:r>
            <a:r>
              <a:rPr lang="el-GR" dirty="0" err="1"/>
              <a:t>προσβασει</a:t>
            </a:r>
            <a:r>
              <a:rPr lang="el-GR" dirty="0"/>
              <a:t> ο </a:t>
            </a:r>
            <a:r>
              <a:rPr lang="el-GR" dirty="0" err="1"/>
              <a:t>χρηστης</a:t>
            </a:r>
            <a:r>
              <a:rPr lang="el-GR" dirty="0"/>
              <a:t> με το </a:t>
            </a:r>
            <a:r>
              <a:rPr lang="el-GR" dirty="0" err="1"/>
              <a:t>συκεκριμενο</a:t>
            </a:r>
            <a:r>
              <a:rPr lang="el-GR" dirty="0"/>
              <a:t> </a:t>
            </a:r>
            <a:r>
              <a:rPr lang="en-US" dirty="0"/>
              <a:t>role.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66710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66118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 </a:t>
            </a:r>
            <a:r>
              <a:rPr lang="en-US" dirty="0" err="1"/>
              <a:t>Baselione</a:t>
            </a:r>
            <a:r>
              <a:rPr lang="en-US" dirty="0"/>
              <a:t> </a:t>
            </a:r>
            <a:r>
              <a:rPr lang="el-GR" dirty="0" err="1"/>
              <a:t>υλοποιηση</a:t>
            </a:r>
            <a:r>
              <a:rPr lang="el-GR" dirty="0"/>
              <a:t> </a:t>
            </a:r>
            <a:r>
              <a:rPr lang="el-GR" dirty="0" err="1"/>
              <a:t>αποθήκευει</a:t>
            </a:r>
            <a:r>
              <a:rPr lang="el-GR" dirty="0"/>
              <a:t> </a:t>
            </a:r>
            <a:r>
              <a:rPr lang="el-GR" dirty="0" err="1"/>
              <a:t>διαφορετικες</a:t>
            </a:r>
            <a:r>
              <a:rPr lang="el-GR" dirty="0"/>
              <a:t> </a:t>
            </a:r>
            <a:r>
              <a:rPr lang="el-GR" dirty="0" err="1"/>
              <a:t>προβολες</a:t>
            </a:r>
            <a:r>
              <a:rPr lang="el-GR" dirty="0"/>
              <a:t> σε ανεξάρτητες αλυσίδες μπλοκ και χρήσης συναλλαγών μεταξύ των αλυσίδων για τη διασφάλιση της συνέπειας.</a:t>
            </a:r>
            <a:endParaRPr lang="en-GR" dirty="0"/>
          </a:p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54382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Προχορωντας</a:t>
            </a:r>
            <a:r>
              <a:rPr lang="el-GR" dirty="0"/>
              <a:t> στις </a:t>
            </a:r>
            <a:r>
              <a:rPr lang="el-GR" dirty="0" err="1"/>
              <a:t>μετρησεις</a:t>
            </a:r>
            <a:r>
              <a:rPr lang="el-GR" dirty="0"/>
              <a:t> . </a:t>
            </a:r>
            <a:r>
              <a:rPr lang="el-GR" dirty="0" err="1"/>
              <a:t>Οσο</a:t>
            </a:r>
            <a:r>
              <a:rPr lang="el-GR" dirty="0"/>
              <a:t> </a:t>
            </a:r>
            <a:r>
              <a:rPr lang="el-GR" dirty="0" err="1"/>
              <a:t>αφορα</a:t>
            </a:r>
            <a:r>
              <a:rPr lang="el-GR" dirty="0"/>
              <a:t> το </a:t>
            </a:r>
            <a:r>
              <a:rPr lang="en-US" dirty="0"/>
              <a:t>throughput </a:t>
            </a:r>
            <a:r>
              <a:rPr lang="el-GR" dirty="0"/>
              <a:t>για </a:t>
            </a:r>
            <a:r>
              <a:rPr lang="en-US" dirty="0"/>
              <a:t>revocable </a:t>
            </a:r>
            <a:r>
              <a:rPr lang="el-GR" dirty="0"/>
              <a:t>και με τους 2 </a:t>
            </a:r>
            <a:r>
              <a:rPr lang="el-GR" dirty="0" err="1"/>
              <a:t>τροπους</a:t>
            </a:r>
            <a:r>
              <a:rPr lang="el-GR" dirty="0"/>
              <a:t> και με </a:t>
            </a:r>
            <a:r>
              <a:rPr lang="en-US" dirty="0" err="1"/>
              <a:t>TxListContract</a:t>
            </a:r>
            <a:r>
              <a:rPr lang="en-US" dirty="0"/>
              <a:t> </a:t>
            </a:r>
            <a:r>
              <a:rPr lang="el-GR" dirty="0" err="1"/>
              <a:t>εχουμε</a:t>
            </a:r>
            <a:r>
              <a:rPr lang="el-GR" dirty="0"/>
              <a:t> τα </a:t>
            </a:r>
            <a:r>
              <a:rPr lang="el-GR" dirty="0" err="1"/>
              <a:t>καλυτερα</a:t>
            </a:r>
            <a:r>
              <a:rPr lang="el-GR" dirty="0"/>
              <a:t> </a:t>
            </a:r>
            <a:r>
              <a:rPr lang="el-GR" dirty="0" err="1"/>
              <a:t>αποτελεσματα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αμετάκλητες προβολές οφείλεται στο ότι εκτός από τις διαδικασίες που εκτελούνται από τις </a:t>
            </a:r>
            <a:r>
              <a:rPr lang="el-GR" dirty="0" err="1"/>
              <a:t>ανακλήσιμες</a:t>
            </a:r>
            <a:r>
              <a:rPr lang="el-GR" dirty="0"/>
              <a:t> μεθόδους, καλούν επίσης συναλλαγές τροποποίησης προβολής, οι οποίες απαιτούν επιπλέον υπολογισμούς.</a:t>
            </a:r>
          </a:p>
          <a:p>
            <a:r>
              <a:rPr lang="el-GR" dirty="0"/>
              <a:t>Το </a:t>
            </a:r>
            <a:r>
              <a:rPr lang="en-US" dirty="0"/>
              <a:t>baseline</a:t>
            </a:r>
            <a:r>
              <a:rPr lang="el-GR" dirty="0"/>
              <a:t> είναι το πιο </a:t>
            </a:r>
            <a:r>
              <a:rPr lang="el-GR" dirty="0" err="1"/>
              <a:t>χαμηλο</a:t>
            </a:r>
            <a:r>
              <a:rPr lang="el-GR" dirty="0"/>
              <a:t> </a:t>
            </a:r>
            <a:r>
              <a:rPr lang="el-GR" dirty="0" err="1"/>
              <a:t>εχει</a:t>
            </a:r>
            <a:r>
              <a:rPr lang="el-GR" dirty="0"/>
              <a:t> </a:t>
            </a:r>
            <a:r>
              <a:rPr lang="el-GR" dirty="0" err="1"/>
              <a:t>λιγοτερα</a:t>
            </a:r>
            <a:r>
              <a:rPr lang="el-GR" dirty="0"/>
              <a:t> από 70 </a:t>
            </a:r>
            <a:r>
              <a:rPr lang="el-GR" dirty="0" err="1"/>
              <a:t>αιτηματα</a:t>
            </a:r>
            <a:r>
              <a:rPr lang="el-GR" dirty="0"/>
              <a:t> το </a:t>
            </a:r>
            <a:r>
              <a:rPr lang="el-GR" dirty="0" err="1"/>
              <a:t>δευτερολεπτο</a:t>
            </a:r>
            <a:r>
              <a:rPr lang="el-GR" dirty="0"/>
              <a:t> ενώ </a:t>
            </a:r>
            <a:r>
              <a:rPr lang="el-GR" dirty="0" err="1"/>
              <a:t>πανω</a:t>
            </a:r>
            <a:r>
              <a:rPr lang="el-GR" dirty="0"/>
              <a:t> από 48 </a:t>
            </a:r>
            <a:r>
              <a:rPr lang="el-GR" dirty="0" err="1"/>
              <a:t>πελατες</a:t>
            </a:r>
            <a:r>
              <a:rPr lang="el-GR" dirty="0"/>
              <a:t> δεν </a:t>
            </a:r>
            <a:r>
              <a:rPr lang="el-GR" dirty="0" err="1"/>
              <a:t>ανταποκρινεται</a:t>
            </a:r>
            <a:r>
              <a:rPr lang="el-GR" dirty="0"/>
              <a:t> </a:t>
            </a:r>
            <a:r>
              <a:rPr lang="el-GR" dirty="0" err="1"/>
              <a:t>γιατι</a:t>
            </a:r>
            <a:r>
              <a:rPr lang="el-GR" dirty="0"/>
              <a:t> δεν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αντιμετωπιση</a:t>
            </a:r>
            <a:r>
              <a:rPr lang="el-GR" dirty="0"/>
              <a:t> τα </a:t>
            </a:r>
            <a:r>
              <a:rPr lang="el-GR" dirty="0" err="1"/>
              <a:t>πολλα</a:t>
            </a:r>
            <a:r>
              <a:rPr lang="el-GR" dirty="0"/>
              <a:t> </a:t>
            </a:r>
            <a:r>
              <a:rPr lang="en-US" dirty="0"/>
              <a:t>cross chain transactions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19720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ανακλήσιμες</a:t>
            </a:r>
            <a:r>
              <a:rPr lang="el-GR" dirty="0"/>
              <a:t> μέθοδοι (χωρίς σύμβαση προβολής-αποθήκευσης) χρειάζονται τον ελάχιστο χώρο , χωρίς να επηρεάζονται από τον αριθμό των προβολών.</a:t>
            </a:r>
          </a:p>
          <a:p>
            <a:r>
              <a:rPr lang="el-GR" dirty="0"/>
              <a:t>Όταν χρησιμοποιείτε το </a:t>
            </a:r>
            <a:r>
              <a:rPr lang="en-GB" dirty="0" err="1"/>
              <a:t>txlistcontract</a:t>
            </a:r>
            <a:r>
              <a:rPr lang="en-GB" dirty="0"/>
              <a:t>, </a:t>
            </a:r>
            <a:r>
              <a:rPr lang="el-GR" dirty="0"/>
              <a:t>η λίστα με τα αναγνωριστικά συναλλαγών και τα κατηγορήματα προβολής αποθηκεύονται στο έξυπνο συμβόλαιο. Αυτό μειώνει την αποθήκευση στην κατάσταση της σύμβασης και τη συνολική αποθήκευση.</a:t>
            </a:r>
          </a:p>
          <a:p>
            <a:r>
              <a:rPr lang="el-GR" dirty="0" err="1"/>
              <a:t>Ιαναιρούμενες</a:t>
            </a:r>
            <a:r>
              <a:rPr lang="el-GR" dirty="0"/>
              <a:t> προβολές χωρίς </a:t>
            </a:r>
            <a:r>
              <a:rPr lang="en-GB" dirty="0" err="1"/>
              <a:t>txlistcontract</a:t>
            </a:r>
            <a:r>
              <a:rPr lang="en-GB" dirty="0"/>
              <a:t>: </a:t>
            </a:r>
            <a:r>
              <a:rPr lang="el-GR" dirty="0"/>
              <a:t>αύξηση του αριθμού των προβολών -&gt; αποθήκευση περισσότερων καταστάσεων σύμβασης = επιβάρυνση αποθήκευσης.</a:t>
            </a:r>
          </a:p>
          <a:p>
            <a:r>
              <a:rPr lang="el-GR" dirty="0"/>
              <a:t>Η γραμμή βάσης είναι η πιο σπάταλη, επειδή η συναλλαγή σε </a:t>
            </a:r>
            <a:r>
              <a:rPr lang="en-GB" dirty="0"/>
              <a:t>n </a:t>
            </a:r>
            <a:r>
              <a:rPr lang="el-GR" dirty="0"/>
              <a:t>προβολές επαναλαμβάνεται </a:t>
            </a:r>
            <a:r>
              <a:rPr lang="en-GB" dirty="0"/>
              <a:t>n </a:t>
            </a:r>
            <a:r>
              <a:rPr lang="el-GR" dirty="0"/>
              <a:t>φορές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88263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Γραμμική αύξηση της </a:t>
            </a:r>
            <a:r>
              <a:rPr lang="el-GR" dirty="0" err="1"/>
              <a:t>ορθοτητας</a:t>
            </a:r>
            <a:r>
              <a:rPr lang="el-GR" dirty="0"/>
              <a:t> και της πληρότητας</a:t>
            </a:r>
          </a:p>
          <a:p>
            <a:r>
              <a:rPr lang="el-GR" dirty="0"/>
              <a:t>Οι υπολογισμοί αυξάνουν την καθυστέρηση.</a:t>
            </a:r>
          </a:p>
          <a:p>
            <a:endParaRPr lang="el-GR" dirty="0"/>
          </a:p>
          <a:p>
            <a:r>
              <a:rPr lang="el-GR" dirty="0"/>
              <a:t>Επαλήθευση ορθότητας &gt; δαπανηρή από την πληρότητα:</a:t>
            </a:r>
          </a:p>
          <a:p>
            <a:endParaRPr lang="el-GR" dirty="0"/>
          </a:p>
          <a:p>
            <a:r>
              <a:rPr lang="el-GR" dirty="0"/>
              <a:t>Η ορθότητα απαιτεί πρόσβαση στο καθολικό για κάθε συναλλαγή, για την επικύρωσή της</a:t>
            </a:r>
          </a:p>
          <a:p>
            <a:r>
              <a:rPr lang="el-GR" dirty="0"/>
              <a:t>Η πληρότητα χρησιμοποιεί τη λίστα.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3379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blockchain </a:t>
            </a:r>
            <a:r>
              <a:rPr lang="el-GR" dirty="0" err="1"/>
              <a:t>αρχικα</a:t>
            </a:r>
            <a:r>
              <a:rPr lang="el-GR" dirty="0"/>
              <a:t> </a:t>
            </a:r>
            <a:r>
              <a:rPr lang="el-GR" dirty="0" err="1"/>
              <a:t>σχεδιαστ</a:t>
            </a:r>
            <a:r>
              <a:rPr lang="en-US" dirty="0"/>
              <a:t>h</a:t>
            </a:r>
            <a:r>
              <a:rPr lang="el-GR" dirty="0" err="1"/>
              <a:t>κε</a:t>
            </a:r>
            <a:r>
              <a:rPr lang="el-GR" dirty="0"/>
              <a:t> ως ένα </a:t>
            </a:r>
            <a:r>
              <a:rPr lang="en-US" dirty="0"/>
              <a:t>distributed ledger </a:t>
            </a:r>
            <a:r>
              <a:rPr lang="el-GR" dirty="0"/>
              <a:t>με </a:t>
            </a:r>
            <a:r>
              <a:rPr lang="el-GR" dirty="0" err="1"/>
              <a:t>σκοπο</a:t>
            </a:r>
            <a:r>
              <a:rPr lang="el-GR" dirty="0"/>
              <a:t> να </a:t>
            </a:r>
            <a:r>
              <a:rPr lang="el-GR" dirty="0" err="1"/>
              <a:t>αντιμετωπισει</a:t>
            </a:r>
            <a:r>
              <a:rPr lang="el-GR" dirty="0"/>
              <a:t> το </a:t>
            </a:r>
            <a:r>
              <a:rPr lang="en-US" dirty="0"/>
              <a:t>double spending </a:t>
            </a:r>
            <a:r>
              <a:rPr lang="el-GR" dirty="0" err="1"/>
              <a:t>γι</a:t>
            </a:r>
            <a:r>
              <a:rPr lang="el-GR" dirty="0"/>
              <a:t> αυτό το </a:t>
            </a:r>
            <a:r>
              <a:rPr lang="el-GR" dirty="0" err="1"/>
              <a:t>λογο</a:t>
            </a:r>
            <a:r>
              <a:rPr lang="el-GR" dirty="0"/>
              <a:t> </a:t>
            </a:r>
            <a:r>
              <a:rPr lang="el-GR" dirty="0" err="1"/>
              <a:t>επρεπε</a:t>
            </a:r>
            <a:r>
              <a:rPr lang="el-GR" dirty="0"/>
              <a:t> </a:t>
            </a:r>
            <a:r>
              <a:rPr lang="el-GR" dirty="0" err="1"/>
              <a:t>ολοι</a:t>
            </a:r>
            <a:r>
              <a:rPr lang="el-GR" dirty="0"/>
              <a:t> οι </a:t>
            </a:r>
            <a:r>
              <a:rPr lang="el-GR" dirty="0" err="1"/>
              <a:t>χρηστες</a:t>
            </a:r>
            <a:r>
              <a:rPr lang="el-GR" dirty="0"/>
              <a:t> να </a:t>
            </a:r>
            <a:r>
              <a:rPr lang="el-GR" dirty="0" err="1"/>
              <a:t>βλεπουν</a:t>
            </a:r>
            <a:r>
              <a:rPr lang="el-GR" dirty="0"/>
              <a:t> όλα τα </a:t>
            </a:r>
            <a:r>
              <a:rPr lang="en-US" dirty="0"/>
              <a:t>transactions . </a:t>
            </a:r>
            <a:r>
              <a:rPr lang="el-GR" dirty="0"/>
              <a:t>Την </a:t>
            </a:r>
            <a:r>
              <a:rPr lang="el-GR" dirty="0" err="1"/>
              <a:t>σημερον</a:t>
            </a:r>
            <a:r>
              <a:rPr lang="el-GR" dirty="0"/>
              <a:t> </a:t>
            </a:r>
            <a:r>
              <a:rPr lang="el-GR" dirty="0" err="1"/>
              <a:t>ημερα</a:t>
            </a:r>
            <a:r>
              <a:rPr lang="el-GR" dirty="0"/>
              <a:t> </a:t>
            </a:r>
            <a:r>
              <a:rPr lang="en-US" dirty="0"/>
              <a:t>blockchain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εφαρμοστει</a:t>
            </a:r>
            <a:r>
              <a:rPr lang="el-GR" dirty="0"/>
              <a:t> στην </a:t>
            </a:r>
            <a:r>
              <a:rPr lang="el-GR" dirty="0" err="1"/>
              <a:t>υγεια</a:t>
            </a:r>
            <a:r>
              <a:rPr lang="el-GR" dirty="0"/>
              <a:t> , </a:t>
            </a:r>
            <a:r>
              <a:rPr lang="en-US" dirty="0"/>
              <a:t>finance , tracking </a:t>
            </a:r>
            <a:r>
              <a:rPr lang="el-GR" dirty="0" err="1"/>
              <a:t>κτλπ</a:t>
            </a:r>
            <a:r>
              <a:rPr lang="el-GR" dirty="0"/>
              <a:t> </a:t>
            </a:r>
            <a:r>
              <a:rPr lang="el-GR" dirty="0" err="1"/>
              <a:t>περα</a:t>
            </a:r>
            <a:r>
              <a:rPr lang="el-GR" dirty="0"/>
              <a:t> από τα </a:t>
            </a:r>
            <a:r>
              <a:rPr lang="el-GR" dirty="0" err="1"/>
              <a:t>κρυπτονομισματα</a:t>
            </a:r>
            <a:r>
              <a:rPr lang="el-GR" dirty="0"/>
              <a:t> </a:t>
            </a:r>
            <a:r>
              <a:rPr lang="el-GR" dirty="0" err="1"/>
              <a:t>ετσι</a:t>
            </a:r>
            <a:r>
              <a:rPr lang="el-GR" dirty="0"/>
              <a:t> </a:t>
            </a:r>
            <a:r>
              <a:rPr lang="el-GR" dirty="0" err="1"/>
              <a:t>εμφανιστηκε</a:t>
            </a:r>
            <a:r>
              <a:rPr lang="el-GR" dirty="0"/>
              <a:t> η </a:t>
            </a:r>
            <a:r>
              <a:rPr lang="el-GR" dirty="0" err="1"/>
              <a:t>αναγκη</a:t>
            </a:r>
            <a:r>
              <a:rPr lang="el-GR" dirty="0"/>
              <a:t> να </a:t>
            </a:r>
            <a:r>
              <a:rPr lang="el-GR" dirty="0" err="1"/>
              <a:t>αποκρυψουμε</a:t>
            </a:r>
            <a:r>
              <a:rPr lang="el-GR" dirty="0"/>
              <a:t> </a:t>
            </a:r>
            <a:r>
              <a:rPr lang="el-GR" dirty="0" err="1"/>
              <a:t>ευεσθητα</a:t>
            </a:r>
            <a:r>
              <a:rPr lang="el-GR" dirty="0"/>
              <a:t> </a:t>
            </a:r>
            <a:r>
              <a:rPr lang="el-GR" dirty="0" err="1"/>
              <a:t>δεδομενα</a:t>
            </a:r>
            <a:r>
              <a:rPr lang="el-GR" dirty="0"/>
              <a:t> από </a:t>
            </a:r>
            <a:r>
              <a:rPr lang="el-GR" dirty="0" err="1"/>
              <a:t>καποιους</a:t>
            </a:r>
            <a:r>
              <a:rPr lang="el-GR" dirty="0"/>
              <a:t> </a:t>
            </a:r>
            <a:r>
              <a:rPr lang="el-GR" dirty="0" err="1"/>
              <a:t>χρηστες</a:t>
            </a:r>
            <a:r>
              <a:rPr lang="el-GR" dirty="0"/>
              <a:t> και να </a:t>
            </a:r>
            <a:r>
              <a:rPr lang="el-GR" dirty="0" err="1"/>
              <a:t>περιορισουμε</a:t>
            </a:r>
            <a:r>
              <a:rPr lang="el-GR" dirty="0"/>
              <a:t> την </a:t>
            </a:r>
            <a:r>
              <a:rPr lang="el-GR" dirty="0" err="1"/>
              <a:t>προσβαση</a:t>
            </a:r>
            <a:r>
              <a:rPr lang="el-GR" dirty="0"/>
              <a:t> τους 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5251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Σκοπος</a:t>
            </a:r>
            <a:r>
              <a:rPr lang="el-GR" dirty="0"/>
              <a:t> του </a:t>
            </a:r>
            <a:r>
              <a:rPr lang="en-US" dirty="0"/>
              <a:t>paper </a:t>
            </a:r>
            <a:r>
              <a:rPr lang="el-GR" dirty="0" err="1"/>
              <a:t>λοιπον</a:t>
            </a:r>
            <a:r>
              <a:rPr lang="el-GR" dirty="0"/>
              <a:t> είναι είναι να μας </a:t>
            </a:r>
            <a:r>
              <a:rPr lang="el-GR" dirty="0" err="1"/>
              <a:t>παρουσιασει</a:t>
            </a:r>
            <a:r>
              <a:rPr lang="el-GR" dirty="0"/>
              <a:t> τα </a:t>
            </a:r>
            <a:r>
              <a:rPr lang="en-US" dirty="0"/>
              <a:t>access control views </a:t>
            </a:r>
            <a:r>
              <a:rPr lang="el-GR" dirty="0"/>
              <a:t>τα </a:t>
            </a:r>
            <a:r>
              <a:rPr lang="el-GR" dirty="0" err="1"/>
              <a:t>οποια</a:t>
            </a:r>
            <a:r>
              <a:rPr lang="el-GR" dirty="0"/>
              <a:t> </a:t>
            </a:r>
            <a:r>
              <a:rPr lang="el-GR" dirty="0" err="1"/>
              <a:t>μπορουν</a:t>
            </a:r>
            <a:r>
              <a:rPr lang="el-GR" dirty="0"/>
              <a:t> να </a:t>
            </a:r>
            <a:r>
              <a:rPr lang="el-GR" dirty="0" err="1"/>
              <a:t>κρυψουν</a:t>
            </a:r>
            <a:r>
              <a:rPr lang="el-GR" dirty="0"/>
              <a:t> </a:t>
            </a:r>
            <a:r>
              <a:rPr lang="el-GR" dirty="0" err="1"/>
              <a:t>πληροφορια</a:t>
            </a:r>
            <a:r>
              <a:rPr lang="el-GR" dirty="0"/>
              <a:t> </a:t>
            </a:r>
            <a:r>
              <a:rPr lang="el-GR" dirty="0" err="1"/>
              <a:t>ειτε</a:t>
            </a:r>
            <a:r>
              <a:rPr lang="el-GR" dirty="0"/>
              <a:t> με </a:t>
            </a:r>
            <a:r>
              <a:rPr lang="en-US" dirty="0"/>
              <a:t>hash </a:t>
            </a:r>
            <a:r>
              <a:rPr lang="el-GR" dirty="0" err="1"/>
              <a:t>ειτε</a:t>
            </a:r>
            <a:r>
              <a:rPr lang="en-US" dirty="0"/>
              <a:t> encryption .</a:t>
            </a:r>
            <a:r>
              <a:rPr lang="el-GR" dirty="0" err="1"/>
              <a:t>Παρουσιαζει</a:t>
            </a:r>
            <a:r>
              <a:rPr lang="el-GR" dirty="0"/>
              <a:t> </a:t>
            </a:r>
            <a:r>
              <a:rPr lang="el-GR" dirty="0" err="1"/>
              <a:t>επισης</a:t>
            </a:r>
            <a:r>
              <a:rPr lang="el-GR" dirty="0"/>
              <a:t> το 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role-based access control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 </a:t>
            </a:r>
            <a:r>
              <a:rPr lang="el-G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εξηγει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την πληρότητα και ορθότητα και </a:t>
            </a:r>
            <a:r>
              <a:rPr lang="el-G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τελος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μια </a:t>
            </a:r>
            <a:r>
              <a:rPr lang="el-G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υλοποιηση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ενός </a:t>
            </a:r>
            <a:r>
              <a:rPr lang="el-G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συστηματος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θα </a:t>
            </a:r>
            <a:r>
              <a:rPr lang="el-G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μελετησει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effieciency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διαφορες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γραφικες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παραστασεις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1524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>
                <a:effectLst/>
                <a:latin typeface="Söhne"/>
              </a:rPr>
              <a:t>Η </a:t>
            </a:r>
            <a:r>
              <a:rPr lang="el-GR" sz="1200" b="0" i="0" u="none" strike="noStrike" dirty="0" err="1">
                <a:effectLst/>
                <a:latin typeface="Söhne"/>
              </a:rPr>
              <a:t>υλοποιηση</a:t>
            </a:r>
            <a:r>
              <a:rPr lang="el-GR" sz="1200" b="0" i="0" u="none" strike="noStrike" dirty="0">
                <a:effectLst/>
                <a:latin typeface="Söhne"/>
              </a:rPr>
              <a:t> του </a:t>
            </a:r>
            <a:r>
              <a:rPr lang="el-GR" sz="1200" b="0" i="0" u="none" strike="noStrike" dirty="0" err="1">
                <a:effectLst/>
                <a:latin typeface="Söhne"/>
              </a:rPr>
              <a:t>αφορα</a:t>
            </a:r>
            <a:r>
              <a:rPr lang="el-GR" sz="1200" b="0" i="0" u="none" strike="noStrike" dirty="0">
                <a:effectLst/>
                <a:latin typeface="Söhne"/>
              </a:rPr>
              <a:t> μια </a:t>
            </a:r>
            <a:r>
              <a:rPr lang="el-GR" sz="1200" b="0" i="0" u="none" strike="noStrike" dirty="0" err="1">
                <a:effectLst/>
                <a:latin typeface="Söhne"/>
              </a:rPr>
              <a:t>παραλλαγη</a:t>
            </a:r>
            <a:r>
              <a:rPr lang="el-GR" sz="1200" b="0" i="0" u="none" strike="noStrike" dirty="0">
                <a:effectLst/>
                <a:latin typeface="Söhne"/>
              </a:rPr>
              <a:t> της </a:t>
            </a:r>
            <a:r>
              <a:rPr lang="el-GR" sz="1200" b="0" i="0" u="none" strike="noStrike" dirty="0" err="1">
                <a:effectLst/>
                <a:latin typeface="Söhne"/>
              </a:rPr>
              <a:t>εγαρμογης</a:t>
            </a:r>
            <a:r>
              <a:rPr lang="el-GR" sz="1200" b="0" i="0" u="none" strike="noStrike" dirty="0">
                <a:effectLst/>
                <a:latin typeface="Söhne"/>
              </a:rPr>
              <a:t> τη </a:t>
            </a:r>
            <a:r>
              <a:rPr lang="el-GR" sz="1200" b="0" i="0" u="none" strike="noStrike" dirty="0" err="1">
                <a:effectLst/>
                <a:latin typeface="Söhne"/>
              </a:rPr>
              <a:t>εταιρειασ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n-US" sz="1200" b="0" i="0" u="none" strike="noStrike" dirty="0">
                <a:effectLst/>
                <a:latin typeface="Söhne"/>
              </a:rPr>
              <a:t>AT&amp;T </a:t>
            </a:r>
            <a:r>
              <a:rPr lang="el-GR" sz="1200" b="0" i="0" u="none" strike="noStrike" dirty="0">
                <a:effectLst/>
                <a:latin typeface="Söhne"/>
              </a:rPr>
              <a:t>η </a:t>
            </a:r>
            <a:r>
              <a:rPr lang="el-GR" sz="1200" b="0" i="0" u="none" strike="noStrike" dirty="0" err="1">
                <a:effectLst/>
                <a:latin typeface="Söhne"/>
              </a:rPr>
              <a:t>οποια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χρησιμοποιησε</a:t>
            </a:r>
            <a:r>
              <a:rPr lang="el-GR" sz="1200" b="0" i="0" u="none" strike="noStrike" dirty="0">
                <a:effectLst/>
                <a:latin typeface="Söhne"/>
              </a:rPr>
              <a:t> την </a:t>
            </a:r>
            <a:r>
              <a:rPr lang="el-GR" sz="1200" b="0" i="0" u="none" strike="noStrike" dirty="0" err="1">
                <a:effectLst/>
                <a:latin typeface="Söhne"/>
              </a:rPr>
              <a:t>τεχνολογια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n-US" sz="1200" b="0" i="0" u="none" strike="noStrike" dirty="0">
                <a:effectLst/>
                <a:latin typeface="Söhne"/>
              </a:rPr>
              <a:t>blockchain </a:t>
            </a:r>
            <a:r>
              <a:rPr lang="el-GR" sz="1200" b="0" i="0" u="none" strike="noStrike" dirty="0">
                <a:effectLst/>
                <a:latin typeface="Söhne"/>
              </a:rPr>
              <a:t>για να </a:t>
            </a:r>
            <a:r>
              <a:rPr lang="el-GR" sz="1200" b="0" i="0" u="none" strike="noStrike" dirty="0" err="1">
                <a:effectLst/>
                <a:latin typeface="Söhne"/>
              </a:rPr>
              <a:t>κανει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n-US" sz="1200" b="0" i="0" u="none" strike="noStrike" dirty="0">
                <a:effectLst/>
                <a:latin typeface="Söhne"/>
              </a:rPr>
              <a:t>track </a:t>
            </a:r>
            <a:r>
              <a:rPr lang="el-GR" sz="1200" b="0" i="0" u="none" strike="noStrike" dirty="0" err="1">
                <a:effectLst/>
                <a:latin typeface="Söhne"/>
              </a:rPr>
              <a:t>επισκευασμενες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κινητες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συσκευες</a:t>
            </a:r>
            <a:r>
              <a:rPr lang="el-GR" sz="1200" b="0" i="0" u="none" strike="noStrike" dirty="0">
                <a:effectLst/>
                <a:latin typeface="Söhne"/>
              </a:rPr>
              <a:t> . </a:t>
            </a:r>
            <a:r>
              <a:rPr lang="en-US" sz="1200" b="0" i="0" u="none" strike="noStrike" dirty="0">
                <a:effectLst/>
                <a:latin typeface="Söhne"/>
              </a:rPr>
              <a:t>To paper </a:t>
            </a:r>
            <a:r>
              <a:rPr lang="el-GR" sz="1200" b="0" i="0" u="none" strike="noStrike" dirty="0">
                <a:effectLst/>
                <a:latin typeface="Söhne"/>
              </a:rPr>
              <a:t>αυτό </a:t>
            </a:r>
            <a:r>
              <a:rPr lang="el-GR" sz="1200" b="0" i="0" u="none" strike="noStrike" dirty="0" err="1">
                <a:effectLst/>
                <a:latin typeface="Söhne"/>
              </a:rPr>
              <a:t>ασχολειται</a:t>
            </a:r>
            <a:r>
              <a:rPr lang="el-GR" sz="1200" b="0" i="0" u="none" strike="noStrike" dirty="0">
                <a:effectLst/>
                <a:latin typeface="Söhne"/>
              </a:rPr>
              <a:t> την </a:t>
            </a:r>
            <a:r>
              <a:rPr lang="el-GR" sz="1200" b="0" i="0" u="none" strike="noStrike" dirty="0" err="1">
                <a:effectLst/>
                <a:latin typeface="Söhne"/>
              </a:rPr>
              <a:t>παραλλαγη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οπου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υπαρχουν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n-GB" sz="1200" b="0" i="0" u="none" strike="noStrike" dirty="0">
                <a:effectLst/>
                <a:latin typeface="Söhne"/>
              </a:rPr>
              <a:t>2 manufacturers, 3 warehouses, 2 delivery services </a:t>
            </a:r>
            <a:r>
              <a:rPr lang="en-GB" sz="1200" dirty="0">
                <a:latin typeface="Söhne"/>
              </a:rPr>
              <a:t>,</a:t>
            </a:r>
            <a:r>
              <a:rPr lang="en-GB" sz="1200" b="0" i="0" u="none" strike="noStrike" dirty="0">
                <a:effectLst/>
                <a:latin typeface="Söhne"/>
              </a:rPr>
              <a:t>several shops</a:t>
            </a:r>
            <a:r>
              <a:rPr lang="el-GR" sz="1200" b="0" i="0" u="none" strike="noStrike" dirty="0">
                <a:effectLst/>
                <a:latin typeface="Söhne"/>
              </a:rPr>
              <a:t> στην </a:t>
            </a:r>
            <a:r>
              <a:rPr lang="el-GR" sz="1200" b="0" i="0" u="none" strike="noStrike" dirty="0" err="1">
                <a:effectLst/>
                <a:latin typeface="Söhne"/>
              </a:rPr>
              <a:t>οποια</a:t>
            </a:r>
            <a:r>
              <a:rPr lang="el-GR" sz="1200" b="0" i="0" u="none" strike="noStrike" dirty="0">
                <a:effectLst/>
                <a:latin typeface="Söhne"/>
              </a:rPr>
              <a:t> δεν </a:t>
            </a:r>
            <a:r>
              <a:rPr lang="el-GR" sz="1200" b="0" i="0" u="none" strike="noStrike" dirty="0" err="1">
                <a:effectLst/>
                <a:latin typeface="Söhne"/>
              </a:rPr>
              <a:t>υπαρχει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εμπιστη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οντοτητα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αλλα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ουτε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n-US" sz="1200" b="0" i="0" u="none" strike="noStrike" dirty="0">
                <a:effectLst/>
                <a:latin typeface="Söhne"/>
              </a:rPr>
              <a:t>access controls </a:t>
            </a:r>
            <a:r>
              <a:rPr lang="el-GR" sz="1200" b="0" i="0" u="none" strike="noStrike" dirty="0">
                <a:effectLst/>
                <a:latin typeface="Söhne"/>
              </a:rPr>
              <a:t>με </a:t>
            </a:r>
            <a:r>
              <a:rPr lang="el-GR" sz="1200" b="0" i="0" u="none" strike="noStrike" dirty="0" err="1">
                <a:effectLst/>
                <a:latin typeface="Söhne"/>
              </a:rPr>
              <a:t>αποτελεσμα</a:t>
            </a:r>
            <a:r>
              <a:rPr lang="el-GR" sz="1200" b="0" i="0" u="none" strike="noStrike" dirty="0">
                <a:effectLst/>
                <a:latin typeface="Söhne"/>
              </a:rPr>
              <a:t> όλα τα </a:t>
            </a:r>
            <a:r>
              <a:rPr lang="en-US" sz="1200" b="0" i="0" u="none" strike="noStrike" dirty="0">
                <a:effectLst/>
                <a:latin typeface="Söhne"/>
              </a:rPr>
              <a:t>transactions </a:t>
            </a:r>
            <a:r>
              <a:rPr lang="el-GR" sz="1200" b="0" i="0" u="none" strike="noStrike" dirty="0">
                <a:effectLst/>
                <a:latin typeface="Söhne"/>
              </a:rPr>
              <a:t>να είναι </a:t>
            </a:r>
            <a:r>
              <a:rPr lang="el-GR" sz="1200" b="0" i="0" u="none" strike="noStrike" dirty="0" err="1">
                <a:effectLst/>
                <a:latin typeface="Söhne"/>
              </a:rPr>
              <a:t>διαθεσιμα</a:t>
            </a:r>
            <a:r>
              <a:rPr lang="el-GR" sz="1200" b="0" i="0" u="none" strike="noStrike" dirty="0">
                <a:effectLst/>
                <a:latin typeface="Söhne"/>
              </a:rPr>
              <a:t> σε </a:t>
            </a:r>
            <a:r>
              <a:rPr lang="el-GR" sz="1200" b="0" i="0" u="none" strike="noStrike" dirty="0" err="1">
                <a:effectLst/>
                <a:latin typeface="Söhne"/>
              </a:rPr>
              <a:t>ολους</a:t>
            </a:r>
            <a:r>
              <a:rPr lang="el-GR" sz="1200" b="0" i="0" u="none" strike="noStrike" dirty="0">
                <a:effectLst/>
                <a:latin typeface="Söhne"/>
              </a:rPr>
              <a:t> .</a:t>
            </a:r>
            <a:r>
              <a:rPr lang="el-GR" sz="1200" b="0" i="0" u="none" strike="noStrike" dirty="0" err="1">
                <a:effectLst/>
                <a:latin typeface="Söhne"/>
              </a:rPr>
              <a:t>Ειναι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λογικο</a:t>
            </a:r>
            <a:r>
              <a:rPr lang="el-GR" sz="1200" b="0" i="0" u="none" strike="noStrike" dirty="0">
                <a:effectLst/>
                <a:latin typeface="Söhne"/>
              </a:rPr>
              <a:t> ότι </a:t>
            </a:r>
            <a:r>
              <a:rPr lang="el-GR" sz="1200" b="0" i="0" u="none" strike="noStrike" dirty="0" err="1">
                <a:effectLst/>
                <a:latin typeface="Söhne"/>
              </a:rPr>
              <a:t>ευαισθητα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δεδομενα</a:t>
            </a:r>
            <a:r>
              <a:rPr lang="el-GR" sz="1200" b="0" i="0" u="none" strike="noStrike" dirty="0">
                <a:effectLst/>
                <a:latin typeface="Söhne"/>
              </a:rPr>
              <a:t> όπως η </a:t>
            </a:r>
            <a:r>
              <a:rPr lang="el-GR" sz="1200" b="0" i="0" u="none" strike="noStrike" dirty="0" err="1">
                <a:effectLst/>
                <a:latin typeface="Söhne"/>
              </a:rPr>
              <a:t>τιμη</a:t>
            </a:r>
            <a:r>
              <a:rPr lang="el-GR" sz="1200" b="0" i="0" u="none" strike="noStrike" dirty="0">
                <a:effectLst/>
                <a:latin typeface="Söhne"/>
              </a:rPr>
              <a:t> για </a:t>
            </a:r>
            <a:r>
              <a:rPr lang="el-GR" sz="1200" b="0" i="0" u="none" strike="noStrike" dirty="0" err="1">
                <a:effectLst/>
                <a:latin typeface="Söhne"/>
              </a:rPr>
              <a:t>παραδειγμα</a:t>
            </a:r>
            <a:r>
              <a:rPr lang="el-GR" sz="1200" b="0" i="0" u="none" strike="noStrike" dirty="0">
                <a:effectLst/>
                <a:latin typeface="Söhne"/>
              </a:rPr>
              <a:t> δεν θα </a:t>
            </a:r>
            <a:r>
              <a:rPr lang="el-GR" sz="1200" b="0" i="0" u="none" strike="noStrike" dirty="0" err="1">
                <a:effectLst/>
                <a:latin typeface="Söhne"/>
              </a:rPr>
              <a:t>επρεπε</a:t>
            </a:r>
            <a:r>
              <a:rPr lang="el-GR" sz="1200" b="0" i="0" u="none" strike="noStrike" dirty="0">
                <a:effectLst/>
                <a:latin typeface="Söhne"/>
              </a:rPr>
              <a:t> να είναι </a:t>
            </a:r>
            <a:r>
              <a:rPr lang="el-GR" sz="1200" b="0" i="0" u="none" strike="noStrike" dirty="0" err="1">
                <a:effectLst/>
                <a:latin typeface="Söhne"/>
              </a:rPr>
              <a:t>ορατη</a:t>
            </a:r>
            <a:r>
              <a:rPr lang="el-GR" sz="1200" b="0" i="0" u="none" strike="noStrike" dirty="0">
                <a:effectLst/>
                <a:latin typeface="Söhne"/>
              </a:rPr>
              <a:t> από </a:t>
            </a:r>
            <a:r>
              <a:rPr lang="el-GR" sz="1200" b="0" i="0" u="none" strike="noStrike" dirty="0" err="1">
                <a:effectLst/>
                <a:latin typeface="Söhne"/>
              </a:rPr>
              <a:t>καποιο</a:t>
            </a:r>
            <a:r>
              <a:rPr lang="el-GR" sz="1200" b="0" i="0" u="none" strike="noStrike" dirty="0">
                <a:effectLst/>
                <a:latin typeface="Söhne"/>
              </a:rPr>
              <a:t> άλλο πχ </a:t>
            </a:r>
            <a:r>
              <a:rPr lang="el-GR" sz="1200" b="0" i="0" u="none" strike="noStrike" dirty="0" err="1">
                <a:effectLst/>
                <a:latin typeface="Söhne"/>
              </a:rPr>
              <a:t>καταστημα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ετσι</a:t>
            </a:r>
            <a:r>
              <a:rPr lang="el-GR" sz="1200" b="0" i="0" u="none" strike="noStrike" dirty="0">
                <a:effectLst/>
                <a:latin typeface="Söhne"/>
              </a:rPr>
              <a:t> για να </a:t>
            </a:r>
            <a:r>
              <a:rPr lang="el-GR" sz="1200" b="0" i="0" u="none" strike="noStrike" dirty="0" err="1">
                <a:effectLst/>
                <a:latin typeface="Söhne"/>
              </a:rPr>
              <a:t>επιτυχουμε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n-US" sz="1200" b="0" i="0" u="none" strike="noStrike" dirty="0">
                <a:effectLst/>
                <a:latin typeface="Söhne"/>
              </a:rPr>
              <a:t>confidentiality </a:t>
            </a:r>
            <a:r>
              <a:rPr lang="el-GR" sz="1200" b="0" i="0" u="none" strike="noStrike" dirty="0" err="1">
                <a:effectLst/>
                <a:latin typeface="Söhne"/>
              </a:rPr>
              <a:t>δηλαδη</a:t>
            </a:r>
            <a:r>
              <a:rPr lang="el-GR" sz="1200" b="0" i="0" u="none" strike="noStrike" dirty="0">
                <a:effectLst/>
                <a:latin typeface="Söhne"/>
              </a:rPr>
              <a:t> ο κάθε </a:t>
            </a:r>
            <a:r>
              <a:rPr lang="el-GR" sz="1200" b="0" i="0" u="none" strike="noStrike" dirty="0" err="1">
                <a:effectLst/>
                <a:latin typeface="Söhne"/>
              </a:rPr>
              <a:t>ενας</a:t>
            </a:r>
            <a:r>
              <a:rPr lang="el-GR" sz="1200" b="0" i="0" u="none" strike="noStrike" dirty="0">
                <a:effectLst/>
                <a:latin typeface="Söhne"/>
              </a:rPr>
              <a:t> να </a:t>
            </a:r>
            <a:r>
              <a:rPr lang="el-GR" sz="1200" b="0" i="0" u="none" strike="noStrike" dirty="0" err="1">
                <a:effectLst/>
                <a:latin typeface="Söhne"/>
              </a:rPr>
              <a:t>εχει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προσβαση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l-GR" sz="1200" b="0" i="0" u="none" strike="noStrike" dirty="0" err="1">
                <a:effectLst/>
                <a:latin typeface="Söhne"/>
              </a:rPr>
              <a:t>μονο</a:t>
            </a:r>
            <a:r>
              <a:rPr lang="el-GR" sz="1200" b="0" i="0" u="none" strike="noStrike" dirty="0">
                <a:effectLst/>
                <a:latin typeface="Söhne"/>
              </a:rPr>
              <a:t> σε </a:t>
            </a:r>
            <a:r>
              <a:rPr lang="el-GR" sz="1200" b="0" i="0" u="none" strike="noStrike" dirty="0" err="1">
                <a:effectLst/>
                <a:latin typeface="Söhne"/>
              </a:rPr>
              <a:t>δεδομενα</a:t>
            </a:r>
            <a:r>
              <a:rPr lang="el-GR" sz="1200" b="0" i="0" u="none" strike="noStrike" dirty="0">
                <a:effectLst/>
                <a:latin typeface="Söhne"/>
              </a:rPr>
              <a:t> που τον </a:t>
            </a:r>
            <a:r>
              <a:rPr lang="el-GR" sz="1200" b="0" i="0" u="none" strike="noStrike" dirty="0" err="1">
                <a:effectLst/>
                <a:latin typeface="Söhne"/>
              </a:rPr>
              <a:t>αφορουν</a:t>
            </a:r>
            <a:r>
              <a:rPr lang="el-GR" sz="1200" b="0" i="0" u="none" strike="noStrike" dirty="0">
                <a:effectLst/>
                <a:latin typeface="Söhne"/>
              </a:rPr>
              <a:t> θα </a:t>
            </a:r>
            <a:r>
              <a:rPr lang="el-GR" sz="1200" b="0" i="0" u="none" strike="noStrike" dirty="0" err="1">
                <a:effectLst/>
                <a:latin typeface="Söhne"/>
              </a:rPr>
              <a:t>πρεπει</a:t>
            </a:r>
            <a:r>
              <a:rPr lang="el-GR" sz="1200" b="0" i="0" u="none" strike="noStrike" dirty="0">
                <a:effectLst/>
                <a:latin typeface="Söhne"/>
              </a:rPr>
              <a:t> να </a:t>
            </a:r>
            <a:r>
              <a:rPr lang="el-GR" sz="1200" b="0" i="0" u="none" strike="noStrike" dirty="0" err="1">
                <a:effectLst/>
                <a:latin typeface="Söhne"/>
              </a:rPr>
              <a:t>υλοποιηθουν</a:t>
            </a:r>
            <a:r>
              <a:rPr lang="el-GR" sz="1200" b="0" i="0" u="none" strike="noStrike" dirty="0">
                <a:effectLst/>
                <a:latin typeface="Söhne"/>
              </a:rPr>
              <a:t> τα </a:t>
            </a:r>
            <a:r>
              <a:rPr lang="el-GR" sz="1200" b="0" i="0" u="none" strike="noStrike" dirty="0" err="1">
                <a:effectLst/>
                <a:latin typeface="Söhne"/>
              </a:rPr>
              <a:t>σχετικα</a:t>
            </a:r>
            <a:r>
              <a:rPr lang="el-GR" sz="1200" b="0" i="0" u="none" strike="noStrike" dirty="0">
                <a:effectLst/>
                <a:latin typeface="Söhne"/>
              </a:rPr>
              <a:t> </a:t>
            </a:r>
            <a:r>
              <a:rPr lang="en-US" sz="1200" b="0" i="0" u="none" strike="noStrike" dirty="0">
                <a:effectLst/>
                <a:latin typeface="Söhne"/>
              </a:rPr>
              <a:t>access control views.</a:t>
            </a:r>
            <a:endParaRPr lang="en-GB" sz="1200" b="0" i="0" u="none" strike="noStrike" dirty="0">
              <a:effectLst/>
              <a:latin typeface="Söhne"/>
            </a:endParaRPr>
          </a:p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3063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Οπως</a:t>
            </a:r>
            <a:r>
              <a:rPr lang="el-GR" dirty="0"/>
              <a:t> προ </a:t>
            </a:r>
            <a:r>
              <a:rPr lang="el-GR" dirty="0" err="1"/>
              <a:t>αναιφερα</a:t>
            </a:r>
            <a:r>
              <a:rPr lang="el-GR" dirty="0"/>
              <a:t> τα </a:t>
            </a:r>
            <a:r>
              <a:rPr lang="en-US" dirty="0"/>
              <a:t>access control views </a:t>
            </a:r>
            <a:r>
              <a:rPr lang="el-GR" dirty="0" err="1"/>
              <a:t>μπορουν</a:t>
            </a:r>
            <a:r>
              <a:rPr lang="el-GR" dirty="0"/>
              <a:t> να </a:t>
            </a:r>
            <a:r>
              <a:rPr lang="el-GR" dirty="0" err="1"/>
              <a:t>υλοποιηθουν</a:t>
            </a:r>
            <a:r>
              <a:rPr lang="el-GR" dirty="0"/>
              <a:t> </a:t>
            </a:r>
            <a:r>
              <a:rPr lang="el-GR" dirty="0" err="1"/>
              <a:t>ειτε</a:t>
            </a:r>
            <a:r>
              <a:rPr lang="el-GR" dirty="0"/>
              <a:t> με </a:t>
            </a:r>
            <a:r>
              <a:rPr lang="en-US" dirty="0"/>
              <a:t>hash </a:t>
            </a:r>
            <a:r>
              <a:rPr lang="el-GR" dirty="0" err="1"/>
              <a:t>ειτε</a:t>
            </a:r>
            <a:r>
              <a:rPr lang="el-GR" dirty="0"/>
              <a:t> με </a:t>
            </a:r>
            <a:r>
              <a:rPr lang="en-US" dirty="0"/>
              <a:t>encryption </a:t>
            </a:r>
            <a:r>
              <a:rPr lang="el-GR" dirty="0"/>
              <a:t>και </a:t>
            </a:r>
            <a:r>
              <a:rPr lang="el-GR" dirty="0" err="1"/>
              <a:t>εχουν</a:t>
            </a:r>
            <a:r>
              <a:rPr lang="el-GR" dirty="0"/>
              <a:t> 2 </a:t>
            </a:r>
            <a:r>
              <a:rPr lang="el-GR" dirty="0" err="1"/>
              <a:t>κατηγοριες</a:t>
            </a:r>
            <a:r>
              <a:rPr lang="el-GR" dirty="0"/>
              <a:t> </a:t>
            </a:r>
            <a:r>
              <a:rPr lang="el-GR" dirty="0" err="1"/>
              <a:t>αμετακλητα</a:t>
            </a:r>
            <a:r>
              <a:rPr lang="el-GR" dirty="0"/>
              <a:t> και </a:t>
            </a:r>
            <a:r>
              <a:rPr lang="el-GR" dirty="0" err="1"/>
              <a:t>μετακλητα</a:t>
            </a:r>
            <a:r>
              <a:rPr lang="el-GR" dirty="0"/>
              <a:t>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3807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Στο </a:t>
            </a:r>
            <a:r>
              <a:rPr lang="en-GB" dirty="0"/>
              <a:t>EI, </a:t>
            </a:r>
            <a:r>
              <a:rPr lang="el-GR" dirty="0"/>
              <a:t>το μυστικό μέρος κάθε συναλλαγής κρυπτογραφείται με ένα μοναδικό συμμετρικό κλειδί και η πρόσβαση στο κλειδί παρέχεται μόνο σε εξουσιοδοτημένους χρήστες.</a:t>
            </a:r>
          </a:p>
          <a:p>
            <a:endParaRPr lang="el-GR" dirty="0"/>
          </a:p>
          <a:p>
            <a:r>
              <a:rPr lang="el-GR" dirty="0"/>
              <a:t>Για να δημιουργήσει μια προβολή ελέγχου πρόσβασης, ένας χρήστης δημιουργεί ένα νέο συμμετρικό κλειδί και κρυπτογραφεί τη λίστα των κλειδιών συναλλαγής με αυτό. Η προβολή αποθηκεύεται στο </a:t>
            </a:r>
            <a:r>
              <a:rPr lang="en-GB" dirty="0"/>
              <a:t>blockchain </a:t>
            </a:r>
            <a:r>
              <a:rPr lang="el-GR" dirty="0"/>
              <a:t>ως συναλλαγή.</a:t>
            </a:r>
          </a:p>
          <a:p>
            <a:endParaRPr lang="el-GR" dirty="0"/>
          </a:p>
          <a:p>
            <a:r>
              <a:rPr lang="el-GR" dirty="0"/>
              <a:t>Η πρόσβαση σε μια προβολή παρέχεται με τη διάδοση του κλειδιού προβολής σε εξουσιοδοτημένους χρήστες μέσω ενός ασφαλούς καναλιού επικοινωνίας ή με την προσθήκη μιας συναλλαγής στο </a:t>
            </a:r>
            <a:r>
              <a:rPr lang="en-GB" dirty="0"/>
              <a:t>blockchain </a:t>
            </a:r>
            <a:r>
              <a:rPr lang="el-GR" dirty="0"/>
              <a:t>που περιέχει την κρυπτογράφηση του κλειδιού με τα δημόσια κλειδιά εξουσιοδοτημένων χρηστών.( θα </a:t>
            </a:r>
            <a:r>
              <a:rPr lang="el-GR" dirty="0" err="1"/>
              <a:t>χρησιμοποιησουν</a:t>
            </a:r>
            <a:r>
              <a:rPr lang="el-GR" dirty="0"/>
              <a:t> το </a:t>
            </a:r>
            <a:r>
              <a:rPr lang="el-GR" dirty="0" err="1"/>
              <a:t>ιδιοτικο</a:t>
            </a:r>
            <a:r>
              <a:rPr lang="el-GR" dirty="0"/>
              <a:t> τους </a:t>
            </a:r>
            <a:r>
              <a:rPr lang="el-GR" dirty="0" err="1"/>
              <a:t>κλειδι</a:t>
            </a:r>
            <a:r>
              <a:rPr lang="el-GR" dirty="0"/>
              <a:t> για να δει τα </a:t>
            </a:r>
            <a:r>
              <a:rPr lang="el-GR" dirty="0" err="1"/>
              <a:t>δεδομενα</a:t>
            </a:r>
            <a:r>
              <a:rPr lang="el-GR" dirty="0"/>
              <a:t>)</a:t>
            </a:r>
          </a:p>
          <a:p>
            <a:endParaRPr lang="el-GR" dirty="0"/>
          </a:p>
          <a:p>
            <a:r>
              <a:rPr lang="el-GR" dirty="0"/>
              <a:t>Όλες οι συναλλαγές, είναι ανθεκτικές σε παραβιάσεις και δεν μπορούν να διαγραφούν, καθιστώντας τα δικαιώματα πρόσβασης αμετάκλητα.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7082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 να ανακληθούν τα δικαιώματα πρόσβασης, οι μυστικές πληροφορίες δεν θα πρέπει να αποκαλύπτονται από αμετάβλητες συναλλαγές </a:t>
            </a:r>
            <a:r>
              <a:rPr lang="en-GB" dirty="0"/>
              <a:t>blockchain. </a:t>
            </a:r>
            <a:r>
              <a:rPr lang="el-GR" dirty="0"/>
              <a:t>Αντίθετα, τα κλειδιά συναλλαγής παρέχονται σε εξουσιοδοτημένους χρήστες κατόπιν αιτήματος, εφόσον η άδεια πρόσβασης έχει χορηγηθεί και δεν έχει ανακληθεί.</a:t>
            </a:r>
            <a:endParaRPr lang="en-US" dirty="0"/>
          </a:p>
          <a:p>
            <a:endParaRPr lang="en-US" dirty="0"/>
          </a:p>
          <a:p>
            <a:r>
              <a:rPr lang="el-GR" dirty="0"/>
              <a:t>Τα </a:t>
            </a:r>
            <a:r>
              <a:rPr lang="el-GR" dirty="0" err="1"/>
              <a:t>συγγεκριμενα</a:t>
            </a:r>
            <a:r>
              <a:rPr lang="el-GR" dirty="0"/>
              <a:t> </a:t>
            </a:r>
            <a:r>
              <a:rPr lang="en-US" dirty="0"/>
              <a:t>views </a:t>
            </a:r>
            <a:r>
              <a:rPr lang="el-GR" dirty="0" err="1"/>
              <a:t>περιεχουν</a:t>
            </a:r>
            <a:r>
              <a:rPr lang="el-GR" dirty="0"/>
              <a:t> τα </a:t>
            </a:r>
            <a:r>
              <a:rPr lang="en-US" dirty="0"/>
              <a:t>Vids , </a:t>
            </a:r>
            <a:r>
              <a:rPr lang="en-US" dirty="0" err="1"/>
              <a:t>Vaccess</a:t>
            </a:r>
            <a:r>
              <a:rPr lang="en-US" dirty="0"/>
              <a:t> Vids, </a:t>
            </a:r>
            <a:r>
              <a:rPr lang="el-GR" dirty="0"/>
              <a:t>που είναι η λίστα με τα αναγνωριστικά των συναλλαγών που περιέχονται στην προβολή και </a:t>
            </a:r>
            <a:r>
              <a:rPr lang="en-US" dirty="0" err="1"/>
              <a:t>Vaccess</a:t>
            </a:r>
            <a:r>
              <a:rPr lang="en-US" dirty="0"/>
              <a:t>, </a:t>
            </a:r>
            <a:r>
              <a:rPr lang="el-GR" dirty="0"/>
              <a:t>που χρησιμοποιείται για τη διαχείριση της πρόσβασης στην προβολή.</a:t>
            </a:r>
            <a:endParaRPr lang="en-US" dirty="0"/>
          </a:p>
          <a:p>
            <a:endParaRPr lang="en-US" dirty="0"/>
          </a:p>
          <a:p>
            <a:r>
              <a:rPr lang="el-GR" dirty="0"/>
              <a:t>Ο χρήστης </a:t>
            </a:r>
            <a:r>
              <a:rPr lang="en-GB" dirty="0"/>
              <a:t>u </a:t>
            </a:r>
            <a:r>
              <a:rPr lang="el-GR" dirty="0"/>
              <a:t>δημιουργεί ένα μοναδικό κλειδί </a:t>
            </a:r>
            <a:r>
              <a:rPr lang="en-GB" dirty="0"/>
              <a:t>KV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 Αυτό το κλειδί διανέμεται στους χρήστες κρυπτογραφημένο, ως λίστα </a:t>
            </a:r>
            <a:r>
              <a:rPr lang="en-GB" dirty="0" err="1"/>
              <a:t>Vaccess</a:t>
            </a:r>
            <a:r>
              <a:rPr lang="en-GB" dirty="0"/>
              <a:t> = {enc(KV, PubKu1′), . . . , enc(KV , </a:t>
            </a:r>
            <a:r>
              <a:rPr lang="en-GB" dirty="0" err="1"/>
              <a:t>PubKum</a:t>
            </a:r>
            <a:r>
              <a:rPr lang="en-GB" dirty="0"/>
              <a:t>′ )}.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06873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Οποταν</a:t>
            </a:r>
            <a:r>
              <a:rPr lang="el-GR" dirty="0"/>
              <a:t> ο </a:t>
            </a:r>
            <a:r>
              <a:rPr lang="el-GR" dirty="0" err="1"/>
              <a:t>ιδιοκτητησ</a:t>
            </a:r>
            <a:r>
              <a:rPr lang="el-GR" dirty="0"/>
              <a:t> </a:t>
            </a:r>
            <a:r>
              <a:rPr lang="el-GR" dirty="0" err="1"/>
              <a:t>δημιουργει</a:t>
            </a:r>
            <a:r>
              <a:rPr lang="el-GR" dirty="0"/>
              <a:t> το </a:t>
            </a:r>
            <a:r>
              <a:rPr lang="el-GR" dirty="0" err="1"/>
              <a:t>κλειδι</a:t>
            </a:r>
            <a:r>
              <a:rPr lang="el-GR" dirty="0"/>
              <a:t> για το </a:t>
            </a:r>
            <a:r>
              <a:rPr lang="en-GR" dirty="0"/>
              <a:t>view </a:t>
            </a:r>
            <a:r>
              <a:rPr lang="el-GR" dirty="0"/>
              <a:t>το </a:t>
            </a:r>
            <a:r>
              <a:rPr lang="el-GR" dirty="0" err="1"/>
              <a:t>οποιο</a:t>
            </a:r>
            <a:r>
              <a:rPr lang="el-GR" dirty="0"/>
              <a:t> </a:t>
            </a:r>
            <a:r>
              <a:rPr lang="el-GR" dirty="0" err="1"/>
              <a:t>δινεται</a:t>
            </a:r>
            <a:r>
              <a:rPr lang="el-GR" dirty="0"/>
              <a:t> στους </a:t>
            </a:r>
            <a:r>
              <a:rPr lang="en-US" dirty="0"/>
              <a:t>authorized  </a:t>
            </a:r>
            <a:r>
              <a:rPr lang="el-GR" dirty="0" err="1"/>
              <a:t>χρηστες</a:t>
            </a:r>
            <a:r>
              <a:rPr lang="el-GR" dirty="0"/>
              <a:t> </a:t>
            </a:r>
            <a:r>
              <a:rPr lang="el-GR" dirty="0" err="1"/>
              <a:t>κρυπτογραφημενο</a:t>
            </a:r>
            <a:r>
              <a:rPr lang="el-GR" dirty="0"/>
              <a:t> με το </a:t>
            </a:r>
            <a:r>
              <a:rPr lang="el-GR" dirty="0" err="1"/>
              <a:t>δημοσιο</a:t>
            </a:r>
            <a:r>
              <a:rPr lang="el-GR" dirty="0"/>
              <a:t> </a:t>
            </a:r>
            <a:r>
              <a:rPr lang="el-GR" dirty="0" err="1"/>
              <a:t>κλειδι</a:t>
            </a:r>
            <a:r>
              <a:rPr lang="el-GR" dirty="0"/>
              <a:t> τους </a:t>
            </a:r>
            <a:r>
              <a:rPr lang="el-GR" dirty="0" err="1"/>
              <a:t>μεσω</a:t>
            </a:r>
            <a:r>
              <a:rPr lang="el-GR" dirty="0"/>
              <a:t> του </a:t>
            </a:r>
            <a:r>
              <a:rPr lang="en-US" dirty="0"/>
              <a:t>V access </a:t>
            </a:r>
            <a:r>
              <a:rPr lang="el-GR" dirty="0"/>
              <a:t>. Για να </a:t>
            </a:r>
            <a:r>
              <a:rPr lang="el-GR" dirty="0" err="1"/>
              <a:t>ανακαλεσει</a:t>
            </a:r>
            <a:r>
              <a:rPr lang="el-GR" dirty="0"/>
              <a:t> ο </a:t>
            </a:r>
            <a:r>
              <a:rPr lang="el-GR" dirty="0" err="1"/>
              <a:t>ιδιοκτητης</a:t>
            </a:r>
            <a:r>
              <a:rPr lang="el-GR" dirty="0"/>
              <a:t> </a:t>
            </a:r>
            <a:r>
              <a:rPr lang="el-GR" dirty="0" err="1"/>
              <a:t>προσβαση</a:t>
            </a:r>
            <a:r>
              <a:rPr lang="el-GR" dirty="0"/>
              <a:t> </a:t>
            </a:r>
            <a:r>
              <a:rPr lang="el-GR" dirty="0" err="1"/>
              <a:t>πρεπει</a:t>
            </a:r>
            <a:r>
              <a:rPr lang="el-GR" dirty="0"/>
              <a:t> να </a:t>
            </a:r>
            <a:r>
              <a:rPr lang="el-GR" dirty="0" err="1"/>
              <a:t>δημιουργησει</a:t>
            </a:r>
            <a:r>
              <a:rPr lang="el-GR" dirty="0"/>
              <a:t> ένα άλλο </a:t>
            </a:r>
            <a:r>
              <a:rPr lang="el-GR" dirty="0" err="1"/>
              <a:t>κλειδι</a:t>
            </a:r>
            <a:r>
              <a:rPr lang="el-GR" dirty="0"/>
              <a:t> και να το </a:t>
            </a:r>
            <a:r>
              <a:rPr lang="el-GR" dirty="0" err="1"/>
              <a:t>στηλει</a:t>
            </a:r>
            <a:r>
              <a:rPr lang="el-GR" dirty="0"/>
              <a:t> </a:t>
            </a:r>
            <a:r>
              <a:rPr lang="el-GR" dirty="0" err="1"/>
              <a:t>ξανα</a:t>
            </a:r>
            <a:r>
              <a:rPr lang="el-GR" dirty="0"/>
              <a:t> στου </a:t>
            </a:r>
            <a:r>
              <a:rPr lang="el-GR" dirty="0" err="1"/>
              <a:t>χρηστες</a:t>
            </a:r>
            <a:r>
              <a:rPr lang="el-GR" dirty="0"/>
              <a:t> που </a:t>
            </a:r>
            <a:r>
              <a:rPr lang="el-GR" dirty="0" err="1"/>
              <a:t>θελει.Σημειωστε</a:t>
            </a:r>
            <a:r>
              <a:rPr lang="el-GR" dirty="0"/>
              <a:t> όμως ότι αν </a:t>
            </a:r>
            <a:r>
              <a:rPr lang="el-GR" dirty="0" err="1"/>
              <a:t>εγω</a:t>
            </a:r>
            <a:r>
              <a:rPr lang="el-GR" dirty="0"/>
              <a:t> </a:t>
            </a:r>
            <a:r>
              <a:rPr lang="el-GR" dirty="0" err="1"/>
              <a:t>ειχα</a:t>
            </a:r>
            <a:r>
              <a:rPr lang="el-GR" dirty="0"/>
              <a:t> </a:t>
            </a:r>
            <a:r>
              <a:rPr lang="el-GR" dirty="0" err="1"/>
              <a:t>προσβαση</a:t>
            </a:r>
            <a:r>
              <a:rPr lang="el-GR" dirty="0"/>
              <a:t> και </a:t>
            </a:r>
            <a:r>
              <a:rPr lang="el-GR" dirty="0" err="1"/>
              <a:t>μετα</a:t>
            </a:r>
            <a:r>
              <a:rPr lang="el-GR" dirty="0"/>
              <a:t> την </a:t>
            </a:r>
            <a:r>
              <a:rPr lang="el-GR" dirty="0" err="1"/>
              <a:t>χασω</a:t>
            </a:r>
            <a:r>
              <a:rPr lang="el-GR" dirty="0"/>
              <a:t> τα </a:t>
            </a:r>
            <a:r>
              <a:rPr lang="el-GR" dirty="0" err="1"/>
              <a:t>δεδομενα</a:t>
            </a:r>
            <a:r>
              <a:rPr lang="el-GR" dirty="0"/>
              <a:t> στα </a:t>
            </a:r>
            <a:r>
              <a:rPr lang="el-GR" dirty="0" err="1"/>
              <a:t>οποια</a:t>
            </a:r>
            <a:r>
              <a:rPr lang="el-GR" dirty="0"/>
              <a:t> </a:t>
            </a:r>
            <a:r>
              <a:rPr lang="el-GR" dirty="0" err="1"/>
              <a:t>ειχα</a:t>
            </a:r>
            <a:r>
              <a:rPr lang="el-GR" dirty="0"/>
              <a:t> </a:t>
            </a:r>
            <a:r>
              <a:rPr lang="el-GR" dirty="0" err="1"/>
              <a:t>προσβαση</a:t>
            </a:r>
            <a:r>
              <a:rPr lang="el-GR" dirty="0"/>
              <a:t> </a:t>
            </a:r>
            <a:r>
              <a:rPr lang="el-GR" dirty="0" err="1"/>
              <a:t>συνεχιζω</a:t>
            </a:r>
            <a:r>
              <a:rPr lang="el-GR" dirty="0"/>
              <a:t> να </a:t>
            </a:r>
            <a:r>
              <a:rPr lang="el-GR" dirty="0" err="1"/>
              <a:t>εχω</a:t>
            </a:r>
            <a:r>
              <a:rPr lang="el-GR" dirty="0"/>
              <a:t> </a:t>
            </a:r>
            <a:r>
              <a:rPr lang="el-GR" dirty="0" err="1"/>
              <a:t>αφου</a:t>
            </a:r>
            <a:r>
              <a:rPr lang="el-GR" dirty="0"/>
              <a:t> τα </a:t>
            </a:r>
            <a:r>
              <a:rPr lang="el-GR" dirty="0" err="1"/>
              <a:t>κατεβασω</a:t>
            </a:r>
            <a:r>
              <a:rPr lang="el-GR" dirty="0"/>
              <a:t> </a:t>
            </a:r>
            <a:r>
              <a:rPr lang="el-GR" dirty="0" err="1"/>
              <a:t>απλα</a:t>
            </a:r>
            <a:r>
              <a:rPr lang="el-GR" dirty="0"/>
              <a:t> δεν </a:t>
            </a:r>
            <a:r>
              <a:rPr lang="el-GR" dirty="0" err="1"/>
              <a:t>μπορω</a:t>
            </a:r>
            <a:r>
              <a:rPr lang="el-GR" dirty="0"/>
              <a:t> να </a:t>
            </a:r>
            <a:r>
              <a:rPr lang="el-GR" dirty="0" err="1"/>
              <a:t>κατεβασω</a:t>
            </a:r>
            <a:r>
              <a:rPr lang="el-GR" dirty="0"/>
              <a:t> </a:t>
            </a:r>
            <a:r>
              <a:rPr lang="el-GR" dirty="0" err="1"/>
              <a:t>επιπλεον</a:t>
            </a:r>
            <a:r>
              <a:rPr lang="el-GR" dirty="0"/>
              <a:t> </a:t>
            </a:r>
            <a:r>
              <a:rPr lang="el-GR" dirty="0" err="1"/>
              <a:t>πληροφορια</a:t>
            </a:r>
            <a:r>
              <a:rPr lang="el-GR" dirty="0"/>
              <a:t> </a:t>
            </a:r>
            <a:r>
              <a:rPr lang="el-GR" dirty="0" err="1"/>
              <a:t>αφου</a:t>
            </a:r>
            <a:r>
              <a:rPr lang="el-GR" dirty="0"/>
              <a:t> </a:t>
            </a:r>
            <a:r>
              <a:rPr lang="el-GR" dirty="0" err="1"/>
              <a:t>πλεον</a:t>
            </a:r>
            <a:r>
              <a:rPr lang="el-GR" dirty="0"/>
              <a:t> δεν </a:t>
            </a:r>
            <a:r>
              <a:rPr lang="el-GR" dirty="0" err="1"/>
              <a:t>εχω</a:t>
            </a:r>
            <a:r>
              <a:rPr lang="el-GR" dirty="0"/>
              <a:t> το </a:t>
            </a:r>
            <a:r>
              <a:rPr lang="el-GR" dirty="0" err="1"/>
              <a:t>δικαιωμα</a:t>
            </a:r>
            <a:r>
              <a:rPr lang="el-GR" dirty="0"/>
              <a:t>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725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 </a:t>
            </a:r>
            <a:r>
              <a:rPr lang="el-GR" dirty="0" err="1"/>
              <a:t>παραδειγμα</a:t>
            </a:r>
            <a:r>
              <a:rPr lang="el-GR" dirty="0"/>
              <a:t> αν </a:t>
            </a:r>
            <a:r>
              <a:rPr lang="el-GR" dirty="0" err="1"/>
              <a:t>θελω</a:t>
            </a:r>
            <a:r>
              <a:rPr lang="el-GR" dirty="0"/>
              <a:t> </a:t>
            </a:r>
            <a:r>
              <a:rPr lang="el-GR" dirty="0" err="1"/>
              <a:t>προσβαση</a:t>
            </a:r>
            <a:r>
              <a:rPr lang="el-GR" dirty="0"/>
              <a:t> σε ένα </a:t>
            </a:r>
            <a:r>
              <a:rPr lang="en-US" dirty="0"/>
              <a:t>view </a:t>
            </a:r>
            <a:r>
              <a:rPr lang="el-GR" dirty="0" err="1"/>
              <a:t>αιτουμε</a:t>
            </a:r>
            <a:r>
              <a:rPr lang="el-GR" dirty="0"/>
              <a:t> τα </a:t>
            </a:r>
            <a:r>
              <a:rPr lang="el-GR" dirty="0" err="1"/>
              <a:t>κλειδια</a:t>
            </a:r>
            <a:r>
              <a:rPr lang="el-GR" dirty="0"/>
              <a:t> τον κ </a:t>
            </a:r>
            <a:r>
              <a:rPr lang="en-US" dirty="0"/>
              <a:t>transaction </a:t>
            </a:r>
            <a:r>
              <a:rPr lang="el-GR" dirty="0"/>
              <a:t>που </a:t>
            </a:r>
            <a:r>
              <a:rPr lang="el-GR" dirty="0" err="1"/>
              <a:t>συμπεριλαμβανει</a:t>
            </a:r>
            <a:r>
              <a:rPr lang="el-GR" dirty="0"/>
              <a:t> . Θα τα </a:t>
            </a:r>
            <a:r>
              <a:rPr lang="el-GR" dirty="0" err="1"/>
              <a:t>παρω</a:t>
            </a:r>
            <a:r>
              <a:rPr lang="el-GR" dirty="0"/>
              <a:t> </a:t>
            </a:r>
            <a:r>
              <a:rPr lang="el-GR" dirty="0" err="1"/>
              <a:t>κρυπτογραφημενα</a:t>
            </a:r>
            <a:r>
              <a:rPr lang="el-GR" dirty="0"/>
              <a:t> </a:t>
            </a:r>
            <a:r>
              <a:rPr lang="el-GR" dirty="0" err="1"/>
              <a:t>μαζι</a:t>
            </a:r>
            <a:r>
              <a:rPr lang="el-GR" dirty="0"/>
              <a:t> με το </a:t>
            </a:r>
            <a:r>
              <a:rPr lang="el-GR" dirty="0" err="1"/>
              <a:t>κλειδι</a:t>
            </a:r>
            <a:r>
              <a:rPr lang="el-GR" dirty="0"/>
              <a:t> που </a:t>
            </a:r>
            <a:r>
              <a:rPr lang="el-GR" dirty="0" err="1"/>
              <a:t>δημιουργησε</a:t>
            </a:r>
            <a:r>
              <a:rPr lang="el-GR" dirty="0"/>
              <a:t> ο </a:t>
            </a:r>
            <a:r>
              <a:rPr lang="el-GR" dirty="0" err="1"/>
              <a:t>ιδιοκτητης</a:t>
            </a:r>
            <a:r>
              <a:rPr lang="el-GR" dirty="0"/>
              <a:t> και </a:t>
            </a:r>
            <a:r>
              <a:rPr lang="el-GR" dirty="0" err="1"/>
              <a:t>εφοσον</a:t>
            </a:r>
            <a:r>
              <a:rPr lang="el-GR" dirty="0"/>
              <a:t> </a:t>
            </a:r>
            <a:r>
              <a:rPr lang="el-GR" dirty="0" err="1"/>
              <a:t>εχω</a:t>
            </a:r>
            <a:r>
              <a:rPr lang="el-GR" dirty="0"/>
              <a:t> αυτό το </a:t>
            </a:r>
            <a:r>
              <a:rPr lang="el-GR" dirty="0" err="1"/>
              <a:t>κλειδι</a:t>
            </a:r>
            <a:r>
              <a:rPr lang="el-GR" dirty="0"/>
              <a:t> θα τα </a:t>
            </a:r>
            <a:r>
              <a:rPr lang="el-GR" dirty="0" err="1"/>
              <a:t>αποκρυπτογραφησω</a:t>
            </a:r>
            <a:r>
              <a:rPr lang="el-GR" dirty="0"/>
              <a:t> και θα </a:t>
            </a:r>
            <a:r>
              <a:rPr lang="el-GR" dirty="0" err="1"/>
              <a:t>εχω</a:t>
            </a:r>
            <a:r>
              <a:rPr lang="el-GR" dirty="0"/>
              <a:t> </a:t>
            </a:r>
            <a:r>
              <a:rPr lang="el-GR" dirty="0" err="1"/>
              <a:t>προσβαση</a:t>
            </a:r>
            <a:r>
              <a:rPr lang="el-GR" dirty="0"/>
              <a:t> στο </a:t>
            </a:r>
            <a:r>
              <a:rPr lang="en-US" dirty="0"/>
              <a:t>view.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4ADF7-55FB-DF44-8F92-E4552312B496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8258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AE0D-1423-5F63-06AC-FD7BE034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C29B2-E2B2-CF99-7618-71E7EBE0F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D1C2E-36F4-9705-420D-CAC6062D6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62A0-A518-1847-5E27-76D2C13F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2A6B0-0289-9BAA-651D-FEB0DC1C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4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0C1D-3678-4061-A38C-0E84180E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E9644-2FD0-0288-C9CA-92A63D8DF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4A3B-19C0-14EF-9AE5-A2125861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2BBC1-BAAD-8F0D-6362-07D1758D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F7F90-E50C-0A7C-C348-7BA771A0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0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22AA6D-D785-AC12-CD91-DD310860E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9E8340-5917-B2F8-0B3F-D1B811D3B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4E89D-7A93-0AB0-9C81-507BDDDA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2A47C-3CF4-CA4A-302E-E6D8D254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56FA-D261-B886-90A9-68F6DE3E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4A12-2DB2-50F7-151B-7BA9B68F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BB4B-EA9E-D053-FC0D-5BA85C16E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0D5F3-F914-91D9-68CD-3EFDDE73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479E3-726B-FACA-ACC6-CD93C9DC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A2E0F-50FB-A989-E7B4-7E1805C0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65D9-CB54-1309-DD68-A27EBCDA6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529A-5CDB-BB1C-E69C-84011D7E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C0F62-DD26-2844-055B-C4F081C2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68A5B-7F85-C4A2-19BB-23E651FD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68B-F807-DBF6-E3CF-76D13A60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7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B513-0EB9-4112-DD32-C823802F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24F6-93B0-6CAF-BBC7-6B9582593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95446-CF9B-E637-38D8-6DCC3DC5A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40A96-F95F-4DB5-C908-92812A4C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F5360-AF41-2EB6-35F6-3699AD0D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45BF7-28DC-5851-BA12-8E6BE1A6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2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31DB-A868-6213-B500-650FB885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17B52-0859-DE91-EA03-CC66A8C53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85F3-F33C-59C1-24F7-2BD52032B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646DF-A152-D5B1-1024-2AA600A9E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EC21A-831D-F1D9-8026-363E570F9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1259B-6F26-AB0D-8E41-CE5D5C20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2C3B3-0E13-9F86-809E-1994CE1A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2D9CF3-C742-775B-6DC3-B86B922F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6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3F01-3436-F667-36CC-3835A979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8F5DA1-1B59-F271-2E99-FEA2C701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18461-4C5E-08A8-309A-491442E0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C2151-D8CB-C517-873F-47AAB7D5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8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407C0-DCEA-7CD8-3028-C02B5E62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D56F1-7135-5EC6-9A66-B2ED979D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754B5-5256-74D9-934E-B0C94C4D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8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C584-CCB0-8919-1F5C-B5F9B126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64800-9AA1-C460-608E-579385EC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39FEB-EAE6-2864-C476-82FC6F2C9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135B9-CE74-69F0-2857-6E72F54D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A2C77-29F8-FCB5-5E00-85D435FF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BF4E8-8C17-4A5E-D744-987032EF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6A3B-BD00-A229-56B6-76F2C334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242E0-644B-9CB4-B0A4-2A29347B5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C7EA0-F4AA-CF4F-0F9A-7F157A688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74602-A0CA-6973-541A-925ED3E4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E5CCE-9377-E893-9BC4-72579515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E356D-D538-C89A-8568-F256B580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8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48F61-4E54-92D5-41B2-6D382822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A19F-0A66-4289-4320-EE6BAF536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ECFCD-A348-D5B8-EFD7-EDE90A57C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4/26/23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8980D-7C32-D724-FA8E-4FFD38BC4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3EAC5-9F0C-B85C-E152-12469F277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0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plash of colours on a white surface">
            <a:extLst>
              <a:ext uri="{FF2B5EF4-FFF2-40B4-BE49-F238E27FC236}">
                <a16:creationId xmlns:a16="http://schemas.microsoft.com/office/drawing/2014/main" id="{591FF4C7-6744-8503-FDE6-448E2B1725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2397" b="22603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BAF7D9-22B1-0382-166F-38E78CEFC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175" y="2529149"/>
            <a:ext cx="11237025" cy="1799702"/>
          </a:xfrm>
        </p:spPr>
        <p:txBody>
          <a:bodyPr>
            <a:normAutofit fontScale="90000"/>
          </a:bodyPr>
          <a:lstStyle/>
          <a:p>
            <a:r>
              <a:rPr lang="en-GB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nBiolinumTB"/>
              </a:rPr>
              <a:t>LedgerView</a:t>
            </a:r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inBiolinumTB"/>
              </a:rPr>
              <a:t>: Access-Control Views on Hyperledger Fabric </a:t>
            </a:r>
            <a:b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GR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8B80-E9CA-CD47-F8C5-1722B5EE2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7" y="5320441"/>
            <a:ext cx="5415146" cy="1537559"/>
          </a:xfrm>
        </p:spPr>
        <p:txBody>
          <a:bodyPr>
            <a:normAutofit/>
          </a:bodyPr>
          <a:lstStyle/>
          <a:p>
            <a:r>
              <a:rPr lang="en-GB" sz="1600">
                <a:effectLst/>
                <a:latin typeface="LinLibertineT"/>
              </a:rPr>
              <a:t>Pingcheng Ruan National University of Singapore Singapore</a:t>
            </a:r>
            <a:endParaRPr lang="en-GB" sz="2000"/>
          </a:p>
          <a:p>
            <a:r>
              <a:rPr lang="en-GB" sz="1600">
                <a:effectLst/>
                <a:latin typeface="LinLibertineT"/>
              </a:rPr>
              <a:t>Beng Chin Ooi National University of Singapore Singapore </a:t>
            </a:r>
          </a:p>
          <a:p>
            <a:r>
              <a:rPr lang="en-GB" sz="1600">
                <a:effectLst/>
                <a:latin typeface="LinLibertineT"/>
              </a:rPr>
              <a:t>Yaron Kanza AT&amp;T Chief Data Office New Jersey, USA </a:t>
            </a:r>
          </a:p>
          <a:p>
            <a:r>
              <a:rPr lang="en-GB" sz="1600">
                <a:effectLst/>
                <a:latin typeface="LinLibertineT"/>
              </a:rPr>
              <a:t>Divesh Srivastava AT&amp;T Chief Data Office New Jersey, USA</a:t>
            </a:r>
            <a:endParaRPr lang="en-GR" sz="2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9380AF4-4B7F-46B3-DECD-3BB9118F0D80}"/>
              </a:ext>
            </a:extLst>
          </p:cNvPr>
          <p:cNvSpPr txBox="1">
            <a:spLocks/>
          </p:cNvSpPr>
          <p:nvPr/>
        </p:nvSpPr>
        <p:spPr>
          <a:xfrm>
            <a:off x="6634347" y="5320441"/>
            <a:ext cx="5415146" cy="1537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R" sz="2000" dirty="0"/>
              <a:t>EPL646: </a:t>
            </a:r>
            <a:r>
              <a:rPr lang="en-GB" sz="1600" b="0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Advanced Topics in Databases</a:t>
            </a:r>
          </a:p>
          <a:p>
            <a:pPr algn="r"/>
            <a:r>
              <a:rPr lang="en-GR" sz="2000" dirty="0"/>
              <a:t>Eleanna Nikolaou </a:t>
            </a:r>
          </a:p>
          <a:p>
            <a:pPr algn="r"/>
            <a:r>
              <a:rPr lang="en-GR" sz="20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49743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3CD59-D776-78C0-6177-ED92E45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 dirty="0">
                <a:effectLst/>
                <a:latin typeface="LinLibertineTB"/>
              </a:rPr>
              <a:t>IRREVOCABLE ACCESS PERMISSIONS BASED ON HASH </a:t>
            </a:r>
            <a:endParaRPr lang="en-GR" sz="4200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Table&#10;&#10;Description automatically generated with medium confidence">
            <a:extLst>
              <a:ext uri="{FF2B5EF4-FFF2-40B4-BE49-F238E27FC236}">
                <a16:creationId xmlns:a16="http://schemas.microsoft.com/office/drawing/2014/main" id="{A921DC36-E0C6-CBCD-E446-37AC71AED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462" y="2098675"/>
            <a:ext cx="10440846" cy="4351338"/>
          </a:xfrm>
        </p:spPr>
      </p:pic>
    </p:spTree>
    <p:extLst>
      <p:ext uri="{BB962C8B-B14F-4D97-AF65-F5344CB8AC3E}">
        <p14:creationId xmlns:p14="http://schemas.microsoft.com/office/powerpoint/2010/main" val="142752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A358-DF6B-44B6-1367-14E9F7CC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>
                <a:effectLst/>
                <a:latin typeface="LinLibertineTB"/>
              </a:rPr>
              <a:t>REVOCABLE PERMISSIONS BASED ON HASH </a:t>
            </a:r>
            <a:endParaRPr lang="en-GB" sz="4000" dirty="0">
              <a:effectLst/>
              <a:latin typeface="LinLibertineTB"/>
            </a:endParaRPr>
          </a:p>
        </p:txBody>
      </p:sp>
      <p:pic>
        <p:nvPicPr>
          <p:cNvPr id="7" name="Content Placeholder 6" descr="Text&#10;&#10;Description automatically generated with medium confidence">
            <a:extLst>
              <a:ext uri="{FF2B5EF4-FFF2-40B4-BE49-F238E27FC236}">
                <a16:creationId xmlns:a16="http://schemas.microsoft.com/office/drawing/2014/main" id="{7725C8E0-100A-A207-7091-4B5E7F1C3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290" y="1374635"/>
            <a:ext cx="11892407" cy="4882730"/>
          </a:xfrm>
        </p:spPr>
      </p:pic>
    </p:spTree>
    <p:extLst>
      <p:ext uri="{BB962C8B-B14F-4D97-AF65-F5344CB8AC3E}">
        <p14:creationId xmlns:p14="http://schemas.microsoft.com/office/powerpoint/2010/main" val="318289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rstanding the difference between Hashing and Encryption">
            <a:extLst>
              <a:ext uri="{FF2B5EF4-FFF2-40B4-BE49-F238E27FC236}">
                <a16:creationId xmlns:a16="http://schemas.microsoft.com/office/drawing/2014/main" id="{F762B241-E77D-153D-6F66-4E8B3D2CB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192000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5A510B-1CA9-25B9-4FB1-7110A60C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/>
                <a:latin typeface="LinLibertineTB"/>
              </a:rPr>
              <a:t>ENCRYPTION VS </a:t>
            </a:r>
            <a:r>
              <a:rPr lang="en-GB" sz="4800" dirty="0">
                <a:effectLst/>
                <a:latin typeface="LinLibertineTB"/>
              </a:rPr>
              <a:t>HASHING</a:t>
            </a:r>
            <a:r>
              <a:rPr lang="en-GB" dirty="0">
                <a:effectLst/>
                <a:latin typeface="LinLibertineTB"/>
              </a:rPr>
              <a:t>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F332-28FE-B41F-3DD4-EBF3D779BE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374151"/>
                </a:solidFill>
                <a:latin typeface="Söhne"/>
              </a:rPr>
              <a:t>S</a:t>
            </a:r>
            <a:r>
              <a:rPr lang="en-GB" sz="4000" b="1" i="0" u="none" strike="noStrike" dirty="0">
                <a:solidFill>
                  <a:srgbClr val="374151"/>
                </a:solidFill>
                <a:effectLst/>
                <a:latin typeface="Söhne"/>
              </a:rPr>
              <a:t>pace-efficient</a:t>
            </a:r>
            <a:r>
              <a:rPr lang="en-GB" sz="4000" b="0" i="0" u="none" strike="noStrike" dirty="0">
                <a:solidFill>
                  <a:srgbClr val="374151"/>
                </a:solidFill>
                <a:effectLst/>
                <a:latin typeface="Söhne"/>
              </a:rPr>
              <a:t> : Store only transaction keys</a:t>
            </a:r>
          </a:p>
          <a:p>
            <a:endParaRPr lang="en-GB" sz="4000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GB" sz="4000" b="1" dirty="0">
                <a:solidFill>
                  <a:srgbClr val="374151"/>
                </a:solidFill>
                <a:latin typeface="Söhne"/>
              </a:rPr>
              <a:t>C</a:t>
            </a:r>
            <a:r>
              <a:rPr lang="en-GB" sz="4000" b="1" i="0" u="none" strike="noStrike" dirty="0">
                <a:solidFill>
                  <a:srgbClr val="374151"/>
                </a:solidFill>
                <a:effectLst/>
                <a:latin typeface="Söhne"/>
              </a:rPr>
              <a:t>ostly</a:t>
            </a:r>
            <a:r>
              <a:rPr lang="en-GB" sz="4000" b="0" i="0" u="none" strike="noStrike" dirty="0">
                <a:solidFill>
                  <a:srgbClr val="374151"/>
                </a:solidFill>
                <a:effectLst/>
                <a:latin typeface="Söhne"/>
              </a:rPr>
              <a:t> : create new keys per transaction.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E4F86-7FD5-FBED-36A5-698C8FE350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374151"/>
                </a:solidFill>
                <a:latin typeface="Söhne"/>
              </a:rPr>
              <a:t>S</a:t>
            </a:r>
            <a:r>
              <a:rPr lang="en-GB" sz="4000" b="1" i="0" u="none" strike="noStrike" dirty="0">
                <a:solidFill>
                  <a:srgbClr val="374151"/>
                </a:solidFill>
                <a:effectLst/>
                <a:latin typeface="Söhne"/>
              </a:rPr>
              <a:t>tore only secret’s hash</a:t>
            </a:r>
            <a:endParaRPr lang="en-GB" sz="4000" dirty="0">
              <a:solidFill>
                <a:srgbClr val="374151"/>
              </a:solidFill>
              <a:latin typeface="Söhne"/>
            </a:endParaRPr>
          </a:p>
          <a:p>
            <a:endParaRPr lang="en-GB" sz="4000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GB" sz="4000" b="1" dirty="0">
                <a:solidFill>
                  <a:srgbClr val="374151"/>
                </a:solidFill>
                <a:latin typeface="Söhne"/>
              </a:rPr>
              <a:t>A</a:t>
            </a:r>
            <a:r>
              <a:rPr lang="en-GB" sz="4000" b="1" i="0" u="none" strike="noStrike" dirty="0">
                <a:solidFill>
                  <a:srgbClr val="374151"/>
                </a:solidFill>
                <a:effectLst/>
                <a:latin typeface="Söhne"/>
              </a:rPr>
              <a:t>ctual data </a:t>
            </a:r>
            <a:r>
              <a:rPr lang="en-GB" sz="4000" b="0" i="0" u="none" strike="noStrike" dirty="0">
                <a:solidFill>
                  <a:srgbClr val="374151"/>
                </a:solidFill>
                <a:effectLst/>
                <a:latin typeface="Söhne"/>
              </a:rPr>
              <a:t>must be </a:t>
            </a:r>
            <a:r>
              <a:rPr lang="en-GB" sz="4000" b="1" i="0" u="none" strike="noStrike" dirty="0">
                <a:solidFill>
                  <a:srgbClr val="374151"/>
                </a:solidFill>
                <a:effectLst/>
                <a:latin typeface="Söhne"/>
              </a:rPr>
              <a:t>stored by the users</a:t>
            </a:r>
            <a:r>
              <a:rPr lang="en-GB" sz="4000" b="0" i="0" u="none" strike="noStrike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GR" sz="4000" dirty="0"/>
          </a:p>
        </p:txBody>
      </p:sp>
    </p:spTree>
    <p:extLst>
      <p:ext uri="{BB962C8B-B14F-4D97-AF65-F5344CB8AC3E}">
        <p14:creationId xmlns:p14="http://schemas.microsoft.com/office/powerpoint/2010/main" val="419916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49C04-E53A-56F8-0745-39CD0F69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R" sz="5400" dirty="0"/>
              <a:t>MALICIOUS USER</a:t>
            </a:r>
          </a:p>
        </p:txBody>
      </p:sp>
      <p:pic>
        <p:nvPicPr>
          <p:cNvPr id="2050" name="Picture 2" descr="Who are the hackers who cracked the iPhone? - BBC News">
            <a:extLst>
              <a:ext uri="{FF2B5EF4-FFF2-40B4-BE49-F238E27FC236}">
                <a16:creationId xmlns:a16="http://schemas.microsoft.com/office/drawing/2014/main" id="{D1C6A382-EF1B-AE6B-CCCA-5246FBF2F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r="21262" b="-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64F1DDA-CCF9-9769-C145-9D55EA3AB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787" y="2595365"/>
            <a:ext cx="7451165" cy="415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23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88103-1F19-7FF4-18CE-99F8DC28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</p:spPr>
        <p:txBody>
          <a:bodyPr>
            <a:normAutofit/>
          </a:bodyPr>
          <a:lstStyle/>
          <a:p>
            <a:r>
              <a:rPr lang="en-GB" sz="3200" dirty="0">
                <a:effectLst/>
                <a:latin typeface="LinLibertineTB"/>
              </a:rPr>
              <a:t>ROLE-BASED ACCESS CONTROL </a:t>
            </a:r>
            <a:endParaRPr lang="en-GR" sz="3200" dirty="0"/>
          </a:p>
        </p:txBody>
      </p:sp>
      <p:pic>
        <p:nvPicPr>
          <p:cNvPr id="3074" name="Picture 2" descr="Athletes Course I Defining your role I I Got Mind | Performance | Mental  Wellness">
            <a:extLst>
              <a:ext uri="{FF2B5EF4-FFF2-40B4-BE49-F238E27FC236}">
                <a16:creationId xmlns:a16="http://schemas.microsoft.com/office/drawing/2014/main" id="{895FE458-77E3-286C-07A2-41526CE46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2" b="22028"/>
          <a:stretch/>
        </p:blipFill>
        <p:spPr bwMode="auto">
          <a:xfrm>
            <a:off x="20" y="10"/>
            <a:ext cx="12191980" cy="39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3091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F988B-ADE6-6BFF-8E12-20B2EBF40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766" y="4289893"/>
            <a:ext cx="6308635" cy="1947338"/>
          </a:xfrm>
        </p:spPr>
        <p:txBody>
          <a:bodyPr anchor="ctr">
            <a:normAutofit/>
          </a:bodyPr>
          <a:lstStyle/>
          <a:p>
            <a:r>
              <a:rPr lang="en-GB" sz="2000" b="0" i="0" u="none" strike="noStrike" dirty="0">
                <a:effectLst/>
                <a:highlight>
                  <a:srgbClr val="FFFF00"/>
                </a:highlight>
                <a:latin typeface="Söhne"/>
              </a:rPr>
              <a:t>Users are assigned specific roles</a:t>
            </a:r>
          </a:p>
          <a:p>
            <a:r>
              <a:rPr lang="en-GB" sz="2000" dirty="0">
                <a:highlight>
                  <a:srgbClr val="FFFF00"/>
                </a:highlight>
                <a:latin typeface="Söhne"/>
              </a:rPr>
              <a:t>A</a:t>
            </a:r>
            <a:r>
              <a:rPr lang="en-GB" sz="2000" b="0" i="0" u="none" strike="noStrike" dirty="0">
                <a:effectLst/>
                <a:highlight>
                  <a:srgbClr val="FFFF00"/>
                </a:highlight>
                <a:latin typeface="Söhne"/>
              </a:rPr>
              <a:t>ccess permissions are granted to those roles. </a:t>
            </a:r>
          </a:p>
          <a:p>
            <a:r>
              <a:rPr lang="en-GB" sz="2000" b="0" i="0" u="none" strike="noStrike" dirty="0">
                <a:effectLst/>
                <a:latin typeface="Söhne"/>
              </a:rPr>
              <a:t>If a user wants to access an entity, they must possess a role that has been granted access permissions to that entity.</a:t>
            </a:r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219227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9E1D6-D08A-941E-094E-D3D468A4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R" sz="5200" dirty="0"/>
              <a:t>IMPLEM</a:t>
            </a:r>
            <a:r>
              <a:rPr lang="el-GR" sz="5200" dirty="0"/>
              <a:t>Ε</a:t>
            </a:r>
            <a:r>
              <a:rPr lang="en-GR" sz="5200" dirty="0"/>
              <a:t>NTATION</a:t>
            </a:r>
          </a:p>
        </p:txBody>
      </p:sp>
      <p:pic>
        <p:nvPicPr>
          <p:cNvPr id="17" name="Content Placeholder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B9B8EC-8AC8-0DE7-4E86-63D67769A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5353" y="1509105"/>
            <a:ext cx="11178243" cy="5142706"/>
          </a:xfrm>
        </p:spPr>
      </p:pic>
    </p:spTree>
    <p:extLst>
      <p:ext uri="{BB962C8B-B14F-4D97-AF65-F5344CB8AC3E}">
        <p14:creationId xmlns:p14="http://schemas.microsoft.com/office/powerpoint/2010/main" val="251793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mart contracts - iPleaders">
            <a:extLst>
              <a:ext uri="{FF2B5EF4-FFF2-40B4-BE49-F238E27FC236}">
                <a16:creationId xmlns:a16="http://schemas.microsoft.com/office/drawing/2014/main" id="{DA79AA6B-C720-BAEA-BDEF-5A5246E13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r="29918" b="523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69E0121-04F5-48DC-B810-BE533630F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815" y="1337553"/>
            <a:ext cx="11385039" cy="4676913"/>
          </a:xfrm>
        </p:spPr>
      </p:pic>
    </p:spTree>
    <p:extLst>
      <p:ext uri="{BB962C8B-B14F-4D97-AF65-F5344CB8AC3E}">
        <p14:creationId xmlns:p14="http://schemas.microsoft.com/office/powerpoint/2010/main" val="225131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C6DAA-8852-C305-B444-0CBB2589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R" sz="4000" dirty="0"/>
              <a:t>BASELINE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1EB6BD-C9A3-76E1-B238-05424F935293}"/>
              </a:ext>
            </a:extLst>
          </p:cNvPr>
          <p:cNvGrpSpPr/>
          <p:nvPr/>
        </p:nvGrpSpPr>
        <p:grpSpPr>
          <a:xfrm>
            <a:off x="528637" y="365125"/>
            <a:ext cx="11663363" cy="6857990"/>
            <a:chOff x="528637" y="365125"/>
            <a:chExt cx="11663363" cy="6857990"/>
          </a:xfrm>
        </p:grpSpPr>
        <p:pic>
          <p:nvPicPr>
            <p:cNvPr id="7170" name="Picture 2" descr="Cross-Chain Swaps — Symbol Documentation">
              <a:extLst>
                <a:ext uri="{FF2B5EF4-FFF2-40B4-BE49-F238E27FC236}">
                  <a16:creationId xmlns:a16="http://schemas.microsoft.com/office/drawing/2014/main" id="{3B3870F0-DF62-A3DA-D5DF-7D3E550CDA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" b="4811"/>
            <a:stretch/>
          </p:blipFill>
          <p:spPr bwMode="auto">
            <a:xfrm>
              <a:off x="2522358" y="365125"/>
              <a:ext cx="9669642" cy="6857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Text, chat or text message&#10;&#10;Description automatically generated">
              <a:extLst>
                <a:ext uri="{FF2B5EF4-FFF2-40B4-BE49-F238E27FC236}">
                  <a16:creationId xmlns:a16="http://schemas.microsoft.com/office/drawing/2014/main" id="{431471FD-783E-3BA9-1165-DA85598B4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637" y="1640260"/>
              <a:ext cx="3173413" cy="4282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99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21398-5746-19A9-3537-D259AC2A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GB" sz="4000" dirty="0">
                <a:effectLst/>
                <a:latin typeface="LinLibertineTB"/>
              </a:rPr>
              <a:t>EXPERIMENTAL EVALUATION </a:t>
            </a:r>
            <a:endParaRPr lang="en-GR" sz="4000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0518C74-3880-C94A-0051-BD637FAC5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2" t="1769" r="67597" b="-1767"/>
          <a:stretch/>
        </p:blipFill>
        <p:spPr>
          <a:xfrm>
            <a:off x="1068130" y="1294798"/>
            <a:ext cx="3991550" cy="395091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A1A46D-0FC0-6D51-5E28-111C7F022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98440" y="2157077"/>
            <a:ext cx="6654800" cy="3594100"/>
          </a:xfrm>
        </p:spPr>
      </p:pic>
    </p:spTree>
    <p:extLst>
      <p:ext uri="{BB962C8B-B14F-4D97-AF65-F5344CB8AC3E}">
        <p14:creationId xmlns:p14="http://schemas.microsoft.com/office/powerpoint/2010/main" val="372979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21398-5746-19A9-3537-D259AC2A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GB" sz="4000" dirty="0">
                <a:effectLst/>
                <a:latin typeface="LinLibertineTB"/>
              </a:rPr>
              <a:t>EXPERIMENTAL EVALUATION </a:t>
            </a:r>
            <a:endParaRPr lang="en-GR" sz="4000" dirty="0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0518C74-3880-C94A-0051-BD637FAC5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61" t="1046" r="33868" b="-1045"/>
          <a:stretch/>
        </p:blipFill>
        <p:spPr>
          <a:xfrm>
            <a:off x="1068130" y="1294798"/>
            <a:ext cx="3991550" cy="395091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DAD61433-7D07-C96E-75B8-F97F54406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4382" y="2242588"/>
            <a:ext cx="6439133" cy="4117143"/>
          </a:xfrm>
        </p:spPr>
      </p:pic>
    </p:spTree>
    <p:extLst>
      <p:ext uri="{BB962C8B-B14F-4D97-AF65-F5344CB8AC3E}">
        <p14:creationId xmlns:p14="http://schemas.microsoft.com/office/powerpoint/2010/main" val="426918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403E-4ABF-8150-AB8C-55CD9946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R" sz="4800" b="1" dirty="0"/>
              <a:t>BLOCKCHAIN</a:t>
            </a:r>
          </a:p>
        </p:txBody>
      </p:sp>
      <p:pic>
        <p:nvPicPr>
          <p:cNvPr id="9" name="Picture 8" descr="Map&#10;&#10;Description automatically generated with medium confidence">
            <a:extLst>
              <a:ext uri="{FF2B5EF4-FFF2-40B4-BE49-F238E27FC236}">
                <a16:creationId xmlns:a16="http://schemas.microsoft.com/office/drawing/2014/main" id="{B2DED84E-3EBB-4C9E-1215-BD9CE69D6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48" y="1690688"/>
            <a:ext cx="10227104" cy="4710597"/>
          </a:xfrm>
          <a:prstGeom prst="rect">
            <a:avLst/>
          </a:prstGeom>
        </p:spPr>
      </p:pic>
      <p:pic>
        <p:nvPicPr>
          <p:cNvPr id="18" name="Picture 17" descr="Map&#10;&#10;Description automatically generated with medium confidence">
            <a:extLst>
              <a:ext uri="{FF2B5EF4-FFF2-40B4-BE49-F238E27FC236}">
                <a16:creationId xmlns:a16="http://schemas.microsoft.com/office/drawing/2014/main" id="{42022B7A-0120-6552-7715-CDF3635269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448" y="1492632"/>
            <a:ext cx="10369764" cy="477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7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21398-5746-19A9-3537-D259AC2A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GB" sz="4000" dirty="0">
                <a:effectLst/>
                <a:latin typeface="LinLibertineTB"/>
              </a:rPr>
              <a:t>EXPERIMENTAL EVALUATION </a:t>
            </a:r>
            <a:endParaRPr lang="en-GR" sz="4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454046CE-D62F-A15F-500A-A79509F79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02" y="1492250"/>
            <a:ext cx="4152900" cy="3873500"/>
          </a:xfrm>
          <a:prstGeom prst="rect">
            <a:avLst/>
          </a:prstGeom>
        </p:spPr>
      </p:pic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C91BEF-1067-063E-030A-8951DEE66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58128" y="2128261"/>
            <a:ext cx="6631641" cy="4240231"/>
          </a:xfrm>
        </p:spPr>
      </p:pic>
    </p:spTree>
    <p:extLst>
      <p:ext uri="{BB962C8B-B14F-4D97-AF65-F5344CB8AC3E}">
        <p14:creationId xmlns:p14="http://schemas.microsoft.com/office/powerpoint/2010/main" val="203102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21398-5746-19A9-3537-D259AC2A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en-GB" sz="4000" dirty="0">
                <a:effectLst/>
                <a:latin typeface="LinLibertineTB"/>
              </a:rPr>
              <a:t>EXPERIMENTAL EVALUATION </a:t>
            </a:r>
            <a:endParaRPr lang="en-GR" sz="4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37BC1A79-51E3-3B28-0309-DDA68DCCC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8" y="1492250"/>
            <a:ext cx="4152900" cy="3873500"/>
          </a:xfrm>
          <a:prstGeom prst="rect">
            <a:avLst/>
          </a:prstGeom>
        </p:spPr>
      </p:pic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861CD69-836D-DF2C-FD44-0E88B0926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70395" y="2171148"/>
            <a:ext cx="6607107" cy="4224544"/>
          </a:xfrm>
        </p:spPr>
      </p:pic>
    </p:spTree>
    <p:extLst>
      <p:ext uri="{BB962C8B-B14F-4D97-AF65-F5344CB8AC3E}">
        <p14:creationId xmlns:p14="http://schemas.microsoft.com/office/powerpoint/2010/main" val="303134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09ED-CBB3-5653-6282-954FE696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R" dirty="0"/>
              <a:t>Thank you !</a:t>
            </a:r>
          </a:p>
        </p:txBody>
      </p:sp>
      <p:pic>
        <p:nvPicPr>
          <p:cNvPr id="6146" name="Picture 2" descr="blockchain-vscode-extension/CHANGELOG.md at master ·  IBM-Blockchain/blockchain-vscode-extension · GitHub">
            <a:extLst>
              <a:ext uri="{FF2B5EF4-FFF2-40B4-BE49-F238E27FC236}">
                <a16:creationId xmlns:a16="http://schemas.microsoft.com/office/drawing/2014/main" id="{558AAB11-8212-383B-C070-5A10BD2604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/>
          <a:stretch/>
        </p:blipFill>
        <p:spPr bwMode="auto">
          <a:xfrm>
            <a:off x="125585" y="1903216"/>
            <a:ext cx="11940829" cy="38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6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66580-9BAE-8F37-71BE-E26310E9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n-GR" sz="4800" dirty="0">
                <a:solidFill>
                  <a:srgbClr val="595959"/>
                </a:solidFill>
              </a:rPr>
              <a:t>THE AIM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CC4A-09A1-CC84-B43F-E87497B6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043" y="2459334"/>
            <a:ext cx="9606129" cy="3727824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Introducing access-control views for blockchain, which, depending on user settings, can hide sensitive information via either encryption or hashing.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role-based access control (RBAC) and access-control views on Hyperledger Fabric.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Demonstrating that the methods provide verifiable completeness and soundness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Outlining a modular system architecture to control views, run queries on them, and check their consistency.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efficiency of our technology has been demonstrated by extensive testing on a supply chain workload.</a:t>
            </a:r>
            <a:endParaRPr lang="en-G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2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4421E-31F2-9AFD-7C4C-1AAA272B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R" sz="5400" dirty="0"/>
              <a:t>The Application</a:t>
            </a:r>
          </a:p>
        </p:txBody>
      </p:sp>
      <p:sp>
        <p:nvSpPr>
          <p:cNvPr id="104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95F067-71E9-8A7B-48EA-FF41CBF88911}"/>
              </a:ext>
            </a:extLst>
          </p:cNvPr>
          <p:cNvGrpSpPr/>
          <p:nvPr/>
        </p:nvGrpSpPr>
        <p:grpSpPr>
          <a:xfrm>
            <a:off x="397138" y="2121408"/>
            <a:ext cx="11042125" cy="4418494"/>
            <a:chOff x="397138" y="2121408"/>
            <a:chExt cx="11042125" cy="4418494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456202FF-7B43-259B-DCD3-52FA25E16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0295" y="2121408"/>
              <a:ext cx="5458968" cy="3589271"/>
            </a:xfrm>
            <a:prstGeom prst="rect">
              <a:avLst/>
            </a:prstGeom>
          </p:spPr>
        </p:pic>
        <p:pic>
          <p:nvPicPr>
            <p:cNvPr id="8" name="Picture 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C15DEFCF-3593-9AD8-56DF-E1B798BFB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138" y="2642616"/>
              <a:ext cx="5698862" cy="3897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80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9D4B7A-1CA3-6170-C8C1-B742B6FC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VIEWS WITH </a:t>
            </a:r>
            <a:b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ACCESS-CONTROL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26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148B94-829B-4D06-81FB-D8797E1EC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47294-F2CC-8C1C-79F9-C0141EA3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549" y="665291"/>
            <a:ext cx="5847781" cy="1046671"/>
          </a:xfrm>
        </p:spPr>
        <p:txBody>
          <a:bodyPr>
            <a:normAutofit/>
          </a:bodyPr>
          <a:lstStyle/>
          <a:p>
            <a:r>
              <a:rPr lang="en-GB" sz="2200" dirty="0">
                <a:effectLst/>
                <a:latin typeface="LinLibertineTB"/>
              </a:rPr>
              <a:t>ENCRYPTION BASED IRREVOCABLE PERMISSIONS </a:t>
            </a:r>
            <a:br>
              <a:rPr lang="en-GB" sz="2200" dirty="0">
                <a:effectLst/>
                <a:latin typeface="LinLibertineTB"/>
              </a:rPr>
            </a:br>
            <a:endParaRPr lang="en-GR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82603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967B8-FA04-7DDC-FB01-CE4A8B947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89" r="32736"/>
          <a:stretch/>
        </p:blipFill>
        <p:spPr>
          <a:xfrm>
            <a:off x="7940040" y="10"/>
            <a:ext cx="4251960" cy="6857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8746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F6E741BC-C5C6-46D4-2940-AFB2E418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8053" y="2046611"/>
            <a:ext cx="7043935" cy="4329637"/>
          </a:xfrm>
        </p:spPr>
      </p:pic>
    </p:spTree>
    <p:extLst>
      <p:ext uri="{BB962C8B-B14F-4D97-AF65-F5344CB8AC3E}">
        <p14:creationId xmlns:p14="http://schemas.microsoft.com/office/powerpoint/2010/main" val="380146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46CDA-392A-18E7-62A6-D962C22E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3600" dirty="0">
                <a:effectLst/>
                <a:latin typeface="LinLibertineTB"/>
              </a:rPr>
              <a:t>ENCRYPTION-BASED REVOCABLE PERMISSIONS </a:t>
            </a:r>
            <a:endParaRPr lang="en-GR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B7B5E-2335-95CB-E875-83F930046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917" y="1188637"/>
            <a:ext cx="6272204" cy="4480726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374151"/>
                </a:solidFill>
                <a:latin typeface="Söhne"/>
              </a:rPr>
              <a:t>T</a:t>
            </a:r>
            <a:r>
              <a:rPr lang="en-GB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ransaction keys are provided </a:t>
            </a:r>
            <a:r>
              <a:rPr lang="en-GB" sz="2000" b="1" i="0" u="none" strike="noStrike" dirty="0">
                <a:solidFill>
                  <a:srgbClr val="374151"/>
                </a:solidFill>
                <a:effectLst/>
                <a:latin typeface="Söhne"/>
              </a:rPr>
              <a:t>upon request</a:t>
            </a:r>
            <a:r>
              <a:rPr lang="en-GB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GB" sz="2000" b="1" i="0" u="none" strike="noStrike" dirty="0">
                <a:solidFill>
                  <a:srgbClr val="374151"/>
                </a:solidFill>
                <a:effectLst/>
                <a:latin typeface="Söhne"/>
              </a:rPr>
              <a:t>as long as </a:t>
            </a:r>
            <a:r>
              <a:rPr lang="en-GB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the access permission was granted </a:t>
            </a:r>
            <a:r>
              <a:rPr lang="en-GB" sz="2000" b="1" i="0" u="none" strike="noStrike" dirty="0">
                <a:solidFill>
                  <a:srgbClr val="374151"/>
                </a:solidFill>
                <a:effectLst/>
                <a:latin typeface="Söhne"/>
              </a:rPr>
              <a:t>and has not been revoked</a:t>
            </a:r>
            <a:r>
              <a:rPr lang="en-GB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r>
              <a:rPr lang="en-GB" sz="2000" b="1" i="0" u="none" strike="noStrike" dirty="0">
                <a:solidFill>
                  <a:srgbClr val="374151"/>
                </a:solidFill>
                <a:effectLst/>
                <a:latin typeface="Söhne"/>
              </a:rPr>
              <a:t>Vids</a:t>
            </a:r>
            <a:r>
              <a:rPr lang="en-GB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, which is the list of ids of the transactions in a view</a:t>
            </a:r>
          </a:p>
          <a:p>
            <a:pPr lvl="1"/>
            <a:r>
              <a:rPr lang="en-GB" dirty="0">
                <a:effectLst/>
                <a:latin typeface="LinLibertineI"/>
              </a:rPr>
              <a:t>V</a:t>
            </a:r>
            <a:r>
              <a:rPr lang="en-GB" dirty="0">
                <a:effectLst/>
                <a:latin typeface="LinLibertineTI"/>
              </a:rPr>
              <a:t>ids </a:t>
            </a:r>
            <a:r>
              <a:rPr lang="en-GB" dirty="0">
                <a:effectLst/>
                <a:latin typeface="rtxr"/>
              </a:rPr>
              <a:t>= </a:t>
            </a:r>
            <a:r>
              <a:rPr lang="en-GB" dirty="0">
                <a:effectLst/>
                <a:latin typeface="txsys"/>
              </a:rPr>
              <a:t>{</a:t>
            </a:r>
            <a:r>
              <a:rPr lang="en-GB" dirty="0">
                <a:effectLst/>
                <a:latin typeface="LinLibertineTI"/>
              </a:rPr>
              <a:t>tid</a:t>
            </a:r>
            <a:r>
              <a:rPr lang="en-GB" dirty="0">
                <a:effectLst/>
                <a:latin typeface="LinLibertineT"/>
              </a:rPr>
              <a:t>1</a:t>
            </a:r>
            <a:r>
              <a:rPr lang="en-GB" dirty="0">
                <a:effectLst/>
                <a:latin typeface="rtxmi"/>
              </a:rPr>
              <a:t>, . . . , </a:t>
            </a:r>
            <a:r>
              <a:rPr lang="en-GB" dirty="0" err="1">
                <a:effectLst/>
                <a:latin typeface="LinLibertineTI"/>
              </a:rPr>
              <a:t>tid</a:t>
            </a:r>
            <a:r>
              <a:rPr lang="en-GB" dirty="0" err="1">
                <a:effectLst/>
                <a:latin typeface="LinLibertineI7"/>
              </a:rPr>
              <a:t>n</a:t>
            </a:r>
            <a:r>
              <a:rPr lang="en-GB" dirty="0">
                <a:effectLst/>
                <a:latin typeface="LinLibertineI7"/>
              </a:rPr>
              <a:t> </a:t>
            </a:r>
            <a:r>
              <a:rPr lang="en-GB" dirty="0">
                <a:effectLst/>
                <a:latin typeface="txsys"/>
              </a:rPr>
              <a:t>} </a:t>
            </a:r>
            <a:endParaRPr lang="en-GB" sz="1200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GB" sz="2000" b="1" i="0" u="none" strike="noStrike" dirty="0" err="1">
                <a:solidFill>
                  <a:srgbClr val="374151"/>
                </a:solidFill>
                <a:effectLst/>
                <a:latin typeface="Söhne"/>
              </a:rPr>
              <a:t>Vaccess</a:t>
            </a:r>
            <a:r>
              <a:rPr lang="en-GB" sz="2000" b="0" i="0" u="none" strike="noStrike" dirty="0">
                <a:solidFill>
                  <a:srgbClr val="374151"/>
                </a:solidFill>
                <a:effectLst/>
                <a:latin typeface="Söhne"/>
              </a:rPr>
              <a:t>, which is used for managing access to the view.</a:t>
            </a:r>
          </a:p>
          <a:p>
            <a:pPr lvl="1"/>
            <a:r>
              <a:rPr lang="en-GB" dirty="0" err="1">
                <a:effectLst/>
                <a:latin typeface="LinLibertineI"/>
              </a:rPr>
              <a:t>V</a:t>
            </a:r>
            <a:r>
              <a:rPr lang="en-GB" dirty="0" err="1">
                <a:effectLst/>
                <a:latin typeface="LinLibertineTI"/>
              </a:rPr>
              <a:t>access</a:t>
            </a:r>
            <a:r>
              <a:rPr lang="en-GB" dirty="0">
                <a:effectLst/>
                <a:latin typeface="LinLibertineTI"/>
              </a:rPr>
              <a:t> </a:t>
            </a:r>
            <a:r>
              <a:rPr lang="en-GB" dirty="0">
                <a:effectLst/>
                <a:latin typeface="rtxr"/>
              </a:rPr>
              <a:t>= </a:t>
            </a:r>
            <a:r>
              <a:rPr lang="en-GB" dirty="0">
                <a:effectLst/>
                <a:latin typeface="txsys"/>
              </a:rPr>
              <a:t>{</a:t>
            </a:r>
            <a:r>
              <a:rPr lang="en-GB" dirty="0">
                <a:effectLst/>
                <a:latin typeface="LinLibertineTI"/>
              </a:rPr>
              <a:t>enc</a:t>
            </a:r>
            <a:r>
              <a:rPr lang="en-GB" dirty="0">
                <a:effectLst/>
                <a:latin typeface="txsys"/>
              </a:rPr>
              <a:t>(</a:t>
            </a:r>
            <a:r>
              <a:rPr lang="en-GB" dirty="0">
                <a:effectLst/>
                <a:latin typeface="LinLibertineTI"/>
              </a:rPr>
              <a:t>KV </a:t>
            </a:r>
            <a:r>
              <a:rPr lang="en-GB" dirty="0">
                <a:effectLst/>
                <a:latin typeface="rtxmi"/>
              </a:rPr>
              <a:t>, </a:t>
            </a:r>
            <a:r>
              <a:rPr lang="en-GB" dirty="0">
                <a:effectLst/>
                <a:latin typeface="LinBiolinumT"/>
              </a:rPr>
              <a:t>PubK</a:t>
            </a:r>
            <a:r>
              <a:rPr lang="en-GB" dirty="0">
                <a:effectLst/>
                <a:latin typeface="LinLibertineTI"/>
              </a:rPr>
              <a:t>u1</a:t>
            </a:r>
            <a:r>
              <a:rPr lang="en-GB" dirty="0">
                <a:effectLst/>
                <a:latin typeface="txsys"/>
              </a:rPr>
              <a:t>′ )</a:t>
            </a:r>
            <a:r>
              <a:rPr lang="en-GB" dirty="0">
                <a:effectLst/>
                <a:latin typeface="rtxmi"/>
              </a:rPr>
              <a:t>, . . . , </a:t>
            </a:r>
            <a:r>
              <a:rPr lang="en-GB" dirty="0">
                <a:effectLst/>
                <a:latin typeface="LinLibertineTI"/>
              </a:rPr>
              <a:t>enc</a:t>
            </a:r>
            <a:r>
              <a:rPr lang="en-GB" dirty="0">
                <a:effectLst/>
                <a:latin typeface="txsys"/>
              </a:rPr>
              <a:t>(</a:t>
            </a:r>
            <a:r>
              <a:rPr lang="en-GB" dirty="0">
                <a:effectLst/>
                <a:latin typeface="LinLibertineTI"/>
              </a:rPr>
              <a:t>KV </a:t>
            </a:r>
            <a:r>
              <a:rPr lang="en-GB" dirty="0">
                <a:effectLst/>
                <a:latin typeface="rtxmi"/>
              </a:rPr>
              <a:t>, </a:t>
            </a:r>
            <a:r>
              <a:rPr lang="en-GB" dirty="0" err="1">
                <a:effectLst/>
                <a:latin typeface="LinBiolinumT"/>
              </a:rPr>
              <a:t>PubK</a:t>
            </a:r>
            <a:r>
              <a:rPr lang="en-GB" dirty="0" err="1">
                <a:effectLst/>
                <a:latin typeface="LinLibertineTI"/>
              </a:rPr>
              <a:t>um</a:t>
            </a:r>
            <a:r>
              <a:rPr lang="en-GB" dirty="0">
                <a:effectLst/>
                <a:latin typeface="txsys"/>
              </a:rPr>
              <a:t>′ )} </a:t>
            </a:r>
            <a:endParaRPr lang="en-GB" dirty="0">
              <a:effectLst/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2381876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imeline&#10;&#10;Description automatically generated with low confidence">
            <a:extLst>
              <a:ext uri="{FF2B5EF4-FFF2-40B4-BE49-F238E27FC236}">
                <a16:creationId xmlns:a16="http://schemas.microsoft.com/office/drawing/2014/main" id="{4F27CFD5-A802-8D7F-ADA0-C5C5EEE2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920835"/>
            <a:ext cx="10905066" cy="5016329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A closeup of a key and a keyhole">
            <a:extLst>
              <a:ext uri="{FF2B5EF4-FFF2-40B4-BE49-F238E27FC236}">
                <a16:creationId xmlns:a16="http://schemas.microsoft.com/office/drawing/2014/main" id="{CF2CA574-29E5-C2CD-F2D3-AE6470E75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6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27ABC-C308-B253-9946-724CB2EC01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310404" y="2464731"/>
            <a:ext cx="5043773" cy="27000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GB" sz="2000" dirty="0">
                <a:effectLst/>
                <a:latin typeface="LinLibertineT"/>
              </a:rPr>
              <a:t>Requests the keys of k transactions </a:t>
            </a:r>
          </a:p>
          <a:p>
            <a:pPr marL="0" indent="0">
              <a:buNone/>
            </a:pPr>
            <a:r>
              <a:rPr lang="en-GB" sz="2000" dirty="0">
                <a:latin typeface="LinLibertineT"/>
              </a:rPr>
              <a:t>P</a:t>
            </a:r>
            <a:r>
              <a:rPr lang="en-GB" sz="2000" dirty="0">
                <a:effectLst/>
                <a:latin typeface="LinLibertineT"/>
              </a:rPr>
              <a:t>rovided encrypted as </a:t>
            </a:r>
            <a:r>
              <a:rPr lang="en-GB" sz="2000" dirty="0">
                <a:effectLst/>
                <a:latin typeface="LinLibertineTI"/>
              </a:rPr>
              <a:t>enc</a:t>
            </a:r>
            <a:r>
              <a:rPr lang="en-GB" sz="2000" dirty="0">
                <a:effectLst/>
                <a:latin typeface="txsys"/>
              </a:rPr>
              <a:t>(</a:t>
            </a:r>
            <a:r>
              <a:rPr lang="en-GB" sz="2000" dirty="0">
                <a:effectLst/>
                <a:latin typeface="LinLibertineTI"/>
              </a:rPr>
              <a:t>Ki1</a:t>
            </a:r>
            <a:r>
              <a:rPr lang="en-GB" sz="2000" dirty="0">
                <a:effectLst/>
                <a:latin typeface="rtxmi"/>
              </a:rPr>
              <a:t>,</a:t>
            </a:r>
            <a:r>
              <a:rPr lang="en-GB" sz="2000" dirty="0">
                <a:effectLst/>
                <a:latin typeface="LinLibertineTI"/>
              </a:rPr>
              <a:t>KV</a:t>
            </a:r>
            <a:r>
              <a:rPr lang="en-GB" sz="2000" dirty="0">
                <a:effectLst/>
                <a:latin typeface="txsys"/>
              </a:rPr>
              <a:t>)</a:t>
            </a:r>
            <a:r>
              <a:rPr lang="en-GB" sz="2000" dirty="0">
                <a:effectLst/>
                <a:latin typeface="rtxmi"/>
              </a:rPr>
              <a:t>,...,</a:t>
            </a:r>
            <a:r>
              <a:rPr lang="en-GB" sz="2000" dirty="0">
                <a:effectLst/>
                <a:latin typeface="LinLibertineTI"/>
              </a:rPr>
              <a:t>enc</a:t>
            </a:r>
            <a:r>
              <a:rPr lang="en-GB" sz="2000" dirty="0">
                <a:effectLst/>
                <a:latin typeface="txsys"/>
              </a:rPr>
              <a:t>(</a:t>
            </a:r>
            <a:r>
              <a:rPr lang="en-GB" sz="2000" dirty="0" err="1">
                <a:effectLst/>
                <a:latin typeface="LinLibertineTI"/>
              </a:rPr>
              <a:t>Kim</a:t>
            </a:r>
            <a:r>
              <a:rPr lang="en-GB" sz="2000" dirty="0" err="1">
                <a:effectLst/>
                <a:latin typeface="rtxmi"/>
              </a:rPr>
              <a:t>,</a:t>
            </a:r>
            <a:r>
              <a:rPr lang="en-GB" sz="2000" dirty="0" err="1">
                <a:effectLst/>
                <a:latin typeface="LinLibertineTI"/>
              </a:rPr>
              <a:t>KV</a:t>
            </a:r>
            <a:r>
              <a:rPr lang="en-GB" sz="2000" dirty="0">
                <a:effectLst/>
                <a:latin typeface="txsys"/>
              </a:rPr>
              <a:t>)</a:t>
            </a:r>
            <a:r>
              <a:rPr lang="en-GB" sz="2000" dirty="0">
                <a:effectLst/>
                <a:latin typeface="LinLibertineT"/>
              </a:rPr>
              <a:t>.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LinLibertineT"/>
              </a:rPr>
              <a:t>If has </a:t>
            </a:r>
            <a:r>
              <a:rPr lang="en-GB" sz="2000" dirty="0">
                <a:effectLst/>
                <a:latin typeface="LinLibertineI"/>
              </a:rPr>
              <a:t>K</a:t>
            </a:r>
            <a:r>
              <a:rPr lang="en-GB" sz="2000" dirty="0">
                <a:effectLst/>
                <a:latin typeface="LinLibertineI7"/>
              </a:rPr>
              <a:t>V</a:t>
            </a:r>
            <a:r>
              <a:rPr lang="en-GB" sz="2000" dirty="0">
                <a:latin typeface="LinLibertineT"/>
              </a:rPr>
              <a:t> -&gt; D</a:t>
            </a:r>
            <a:r>
              <a:rPr lang="en-GB" sz="2000" dirty="0">
                <a:effectLst/>
                <a:latin typeface="LinLibertineT"/>
              </a:rPr>
              <a:t>ecrypt and access the transactions. </a:t>
            </a:r>
            <a:endParaRPr lang="en-GB" sz="2000" dirty="0"/>
          </a:p>
          <a:p>
            <a:pPr marL="0" indent="0">
              <a:buNone/>
            </a:pPr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37529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1582</Words>
  <Application>Microsoft Macintosh PowerPoint</Application>
  <PresentationFormat>Widescreen</PresentationFormat>
  <Paragraphs>106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Meiryo</vt:lpstr>
      <vt:lpstr>Arial</vt:lpstr>
      <vt:lpstr>Calibri</vt:lpstr>
      <vt:lpstr>Calibri Light</vt:lpstr>
      <vt:lpstr>Helvetica Neue</vt:lpstr>
      <vt:lpstr>LinBiolinumT</vt:lpstr>
      <vt:lpstr>LinBiolinumTB</vt:lpstr>
      <vt:lpstr>LinLibertineI</vt:lpstr>
      <vt:lpstr>LinLibertineI7</vt:lpstr>
      <vt:lpstr>LinLibertineT</vt:lpstr>
      <vt:lpstr>LinLibertineTB</vt:lpstr>
      <vt:lpstr>LinLibertineTI</vt:lpstr>
      <vt:lpstr>rtxmi</vt:lpstr>
      <vt:lpstr>rtxr</vt:lpstr>
      <vt:lpstr>Söhne</vt:lpstr>
      <vt:lpstr>txsys</vt:lpstr>
      <vt:lpstr>Office Theme</vt:lpstr>
      <vt:lpstr>LedgerView: Access-Control Views on Hyperledger Fabric  </vt:lpstr>
      <vt:lpstr>BLOCKCHAIN</vt:lpstr>
      <vt:lpstr>THE AIM</vt:lpstr>
      <vt:lpstr>The Application</vt:lpstr>
      <vt:lpstr>VIEWS WITH  ACCESS-CONTROL </vt:lpstr>
      <vt:lpstr>ENCRYPTION BASED IRREVOCABLE PERMISSIONS  </vt:lpstr>
      <vt:lpstr>ENCRYPTION-BASED REVOCABLE PERMISSIONS </vt:lpstr>
      <vt:lpstr>PowerPoint Presentation</vt:lpstr>
      <vt:lpstr>PowerPoint Presentation</vt:lpstr>
      <vt:lpstr>IRREVOCABLE ACCESS PERMISSIONS BASED ON HASH </vt:lpstr>
      <vt:lpstr>REVOCABLE PERMISSIONS BASED ON HASH </vt:lpstr>
      <vt:lpstr>ENCRYPTION VS HASHING </vt:lpstr>
      <vt:lpstr>MALICIOUS USER</vt:lpstr>
      <vt:lpstr>ROLE-BASED ACCESS CONTROL </vt:lpstr>
      <vt:lpstr>IMPLEMΕNTATION</vt:lpstr>
      <vt:lpstr>PowerPoint Presentation</vt:lpstr>
      <vt:lpstr>BASELINE</vt:lpstr>
      <vt:lpstr>EXPERIMENTAL EVALUATION </vt:lpstr>
      <vt:lpstr>EXPERIMENTAL EVALUATION </vt:lpstr>
      <vt:lpstr>EXPERIMENTAL EVALUATION </vt:lpstr>
      <vt:lpstr>EXPERIMENTAL EVALUATION 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Eln nikolaou</dc:creator>
  <cp:lastModifiedBy>Eln nikolaou</cp:lastModifiedBy>
  <cp:revision>240</cp:revision>
  <dcterms:created xsi:type="dcterms:W3CDTF">2023-04-23T10:52:59Z</dcterms:created>
  <dcterms:modified xsi:type="dcterms:W3CDTF">2023-04-26T20:33:01Z</dcterms:modified>
</cp:coreProperties>
</file>