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60" r:id="rId3"/>
    <p:sldId id="261" r:id="rId4"/>
    <p:sldId id="262" r:id="rId5"/>
    <p:sldId id="265" r:id="rId6"/>
    <p:sldId id="263" r:id="rId7"/>
    <p:sldId id="264" r:id="rId8"/>
    <p:sldId id="266" r:id="rId9"/>
    <p:sldId id="267" r:id="rId10"/>
    <p:sldId id="268" r:id="rId11"/>
    <p:sldId id="269" r:id="rId12"/>
    <p:sldId id="270" r:id="rId13"/>
    <p:sldId id="271" r:id="rId14"/>
    <p:sldId id="272" r:id="rId15"/>
    <p:sldId id="273" r:id="rId16"/>
    <p:sldId id="274" r:id="rId17"/>
    <p:sldId id="275" r:id="rId18"/>
  </p:sldIdLst>
  <p:sldSz cx="12192000" cy="6858000"/>
  <p:notesSz cx="6858000" cy="9144000"/>
  <p:defaultText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a:srgbClr val="0432FF"/>
    <a:srgbClr val="00F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0"/>
  </p:normalViewPr>
  <p:slideViewPr>
    <p:cSldViewPr snapToGrid="0">
      <p:cViewPr varScale="1">
        <p:scale>
          <a:sx n="120" d="100"/>
          <a:sy n="120" d="100"/>
        </p:scale>
        <p:origin x="2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18/5/colors/Iconchunking_neutralicontext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CC6603-52E1-40FB-AD81-D97D2F7AB934}" type="doc">
      <dgm:prSet loTypeId="urn:microsoft.com/office/officeart/2018/2/layout/IconVerticalSolidList" loCatId="icon" qsTypeId="urn:microsoft.com/office/officeart/2005/8/quickstyle/simple1" qsCatId="simple" csTypeId="urn:microsoft.com/office/officeart/2018/5/colors/Iconchunking_neutralicontext_accent2_2" csCatId="accent2" phldr="1"/>
      <dgm:spPr/>
      <dgm:t>
        <a:bodyPr/>
        <a:lstStyle/>
        <a:p>
          <a:endParaRPr lang="en-US"/>
        </a:p>
      </dgm:t>
    </dgm:pt>
    <dgm:pt modelId="{D569ED67-9B23-4398-860D-90647DDBD473}">
      <dgm:prSet/>
      <dgm:spPr/>
      <dgm:t>
        <a:bodyPr/>
        <a:lstStyle/>
        <a:p>
          <a:pPr>
            <a:lnSpc>
              <a:spcPct val="100000"/>
            </a:lnSpc>
          </a:pPr>
          <a:r>
            <a:rPr lang="en-CY"/>
            <a:t>Closed ecosystem</a:t>
          </a:r>
          <a:endParaRPr lang="en-US"/>
        </a:p>
      </dgm:t>
    </dgm:pt>
    <dgm:pt modelId="{029EF9E7-EC43-4F59-8611-684A1D7D8682}" type="parTrans" cxnId="{2B890191-B169-4E37-90F3-6CA8324FE9D2}">
      <dgm:prSet/>
      <dgm:spPr/>
      <dgm:t>
        <a:bodyPr/>
        <a:lstStyle/>
        <a:p>
          <a:endParaRPr lang="en-US"/>
        </a:p>
      </dgm:t>
    </dgm:pt>
    <dgm:pt modelId="{96ABE748-1B14-4985-B5C4-77C7E5858501}" type="sibTrans" cxnId="{2B890191-B169-4E37-90F3-6CA8324FE9D2}">
      <dgm:prSet/>
      <dgm:spPr/>
      <dgm:t>
        <a:bodyPr/>
        <a:lstStyle/>
        <a:p>
          <a:endParaRPr lang="en-US"/>
        </a:p>
      </dgm:t>
    </dgm:pt>
    <dgm:pt modelId="{548F60F8-D3CB-4642-9B97-129220EA6AF2}">
      <dgm:prSet/>
      <dgm:spPr/>
      <dgm:t>
        <a:bodyPr/>
        <a:lstStyle/>
        <a:p>
          <a:pPr>
            <a:lnSpc>
              <a:spcPct val="100000"/>
            </a:lnSpc>
          </a:pPr>
          <a:r>
            <a:rPr lang="en-CY" dirty="0"/>
            <a:t>Only cetrified entities can run a Node</a:t>
          </a:r>
          <a:endParaRPr lang="en-US" dirty="0"/>
        </a:p>
      </dgm:t>
    </dgm:pt>
    <dgm:pt modelId="{FF0F90D5-2736-4F26-BB2E-4AF376A213C3}" type="parTrans" cxnId="{904C82A2-285B-430E-80AB-EBEC8631888D}">
      <dgm:prSet/>
      <dgm:spPr/>
      <dgm:t>
        <a:bodyPr/>
        <a:lstStyle/>
        <a:p>
          <a:endParaRPr lang="en-US"/>
        </a:p>
      </dgm:t>
    </dgm:pt>
    <dgm:pt modelId="{F41FC420-3BDB-429B-950F-318850E9FABD}" type="sibTrans" cxnId="{904C82A2-285B-430E-80AB-EBEC8631888D}">
      <dgm:prSet/>
      <dgm:spPr/>
      <dgm:t>
        <a:bodyPr/>
        <a:lstStyle/>
        <a:p>
          <a:endParaRPr lang="en-US"/>
        </a:p>
      </dgm:t>
    </dgm:pt>
    <dgm:pt modelId="{ABA74637-A152-4DE0-9CB0-7D1528C2F807}">
      <dgm:prSet/>
      <dgm:spPr/>
      <dgm:t>
        <a:bodyPr/>
        <a:lstStyle/>
        <a:p>
          <a:pPr>
            <a:lnSpc>
              <a:spcPct val="100000"/>
            </a:lnSpc>
          </a:pPr>
          <a:r>
            <a:rPr lang="en-CY" dirty="0"/>
            <a:t>Inexpensive </a:t>
          </a:r>
          <a:r>
            <a:rPr lang="en-CY" b="1" dirty="0"/>
            <a:t>consensus algorithms</a:t>
          </a:r>
          <a:endParaRPr lang="en-US" b="1" dirty="0"/>
        </a:p>
      </dgm:t>
    </dgm:pt>
    <dgm:pt modelId="{EB0EBF3E-B867-4C02-A441-9150571096B7}" type="parTrans" cxnId="{659A3A14-ACBF-4425-B599-DD4032D9C300}">
      <dgm:prSet/>
      <dgm:spPr/>
      <dgm:t>
        <a:bodyPr/>
        <a:lstStyle/>
        <a:p>
          <a:endParaRPr lang="en-US"/>
        </a:p>
      </dgm:t>
    </dgm:pt>
    <dgm:pt modelId="{FB9FFE58-9194-4938-9D56-701B29A486B6}" type="sibTrans" cxnId="{659A3A14-ACBF-4425-B599-DD4032D9C300}">
      <dgm:prSet/>
      <dgm:spPr/>
      <dgm:t>
        <a:bodyPr/>
        <a:lstStyle/>
        <a:p>
          <a:endParaRPr lang="en-US"/>
        </a:p>
      </dgm:t>
    </dgm:pt>
    <dgm:pt modelId="{8DA5423B-BAA8-4E87-B8C1-3382985C73DE}">
      <dgm:prSet/>
      <dgm:spPr/>
      <dgm:t>
        <a:bodyPr/>
        <a:lstStyle/>
        <a:p>
          <a:pPr>
            <a:lnSpc>
              <a:spcPct val="100000"/>
            </a:lnSpc>
          </a:pPr>
          <a:r>
            <a:rPr lang="en-CY"/>
            <a:t>Scalable solutions</a:t>
          </a:r>
          <a:endParaRPr lang="en-US"/>
        </a:p>
      </dgm:t>
    </dgm:pt>
    <dgm:pt modelId="{B6D5CE5F-710E-4983-9618-5EA759F2FE4F}" type="parTrans" cxnId="{EDCED076-06D6-48F5-A39B-C904A68E94B9}">
      <dgm:prSet/>
      <dgm:spPr/>
      <dgm:t>
        <a:bodyPr/>
        <a:lstStyle/>
        <a:p>
          <a:endParaRPr lang="en-US"/>
        </a:p>
      </dgm:t>
    </dgm:pt>
    <dgm:pt modelId="{C0CD06B1-9373-4B61-B4F0-D8C283DA0E54}" type="sibTrans" cxnId="{EDCED076-06D6-48F5-A39B-C904A68E94B9}">
      <dgm:prSet/>
      <dgm:spPr/>
      <dgm:t>
        <a:bodyPr/>
        <a:lstStyle/>
        <a:p>
          <a:endParaRPr lang="en-US"/>
        </a:p>
      </dgm:t>
    </dgm:pt>
    <dgm:pt modelId="{C6AB189C-D894-4757-9341-7D3E73A4745E}">
      <dgm:prSet/>
      <dgm:spPr/>
      <dgm:t>
        <a:bodyPr/>
        <a:lstStyle/>
        <a:p>
          <a:pPr>
            <a:lnSpc>
              <a:spcPct val="100000"/>
            </a:lnSpc>
          </a:pPr>
          <a:r>
            <a:rPr lang="en-CY" dirty="0"/>
            <a:t>Only approved parties can join the blockchain (</a:t>
          </a:r>
          <a:r>
            <a:rPr lang="en-CY" b="1" dirty="0"/>
            <a:t>permissioned)</a:t>
          </a:r>
          <a:r>
            <a:rPr lang="en-CY" dirty="0"/>
            <a:t> </a:t>
          </a:r>
          <a:endParaRPr lang="en-US" dirty="0"/>
        </a:p>
      </dgm:t>
    </dgm:pt>
    <dgm:pt modelId="{76E532B3-72D5-4225-B9F3-A1C54A9480CC}" type="parTrans" cxnId="{B33706CA-4844-456B-9D39-99EB7F03CF77}">
      <dgm:prSet/>
      <dgm:spPr/>
      <dgm:t>
        <a:bodyPr/>
        <a:lstStyle/>
        <a:p>
          <a:endParaRPr lang="en-US"/>
        </a:p>
      </dgm:t>
    </dgm:pt>
    <dgm:pt modelId="{C3BC1E6B-B3CB-4681-86D7-6EF21F6BFD7E}" type="sibTrans" cxnId="{B33706CA-4844-456B-9D39-99EB7F03CF77}">
      <dgm:prSet/>
      <dgm:spPr/>
      <dgm:t>
        <a:bodyPr/>
        <a:lstStyle/>
        <a:p>
          <a:endParaRPr lang="en-US"/>
        </a:p>
      </dgm:t>
    </dgm:pt>
    <dgm:pt modelId="{0F85A5EB-9508-4913-8D0C-23F3807C8A97}" type="pres">
      <dgm:prSet presAssocID="{D9CC6603-52E1-40FB-AD81-D97D2F7AB934}" presName="root" presStyleCnt="0">
        <dgm:presLayoutVars>
          <dgm:dir/>
          <dgm:resizeHandles val="exact"/>
        </dgm:presLayoutVars>
      </dgm:prSet>
      <dgm:spPr/>
    </dgm:pt>
    <dgm:pt modelId="{8CE8B6FD-4923-49CC-A369-651CD9EDAD11}" type="pres">
      <dgm:prSet presAssocID="{D569ED67-9B23-4398-860D-90647DDBD473}" presName="compNode" presStyleCnt="0"/>
      <dgm:spPr/>
    </dgm:pt>
    <dgm:pt modelId="{28737B39-8B96-4176-974B-D22D64A6F8E7}" type="pres">
      <dgm:prSet presAssocID="{D569ED67-9B23-4398-860D-90647DDBD473}" presName="bgRect" presStyleLbl="bgShp" presStyleIdx="0" presStyleCnt="5"/>
      <dgm:spPr/>
    </dgm:pt>
    <dgm:pt modelId="{C7D2C237-0B40-4BAE-870C-0B7FC34AB987}" type="pres">
      <dgm:prSet presAssocID="{D569ED67-9B23-4398-860D-90647DDBD47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Lock"/>
        </a:ext>
      </dgm:extLst>
    </dgm:pt>
    <dgm:pt modelId="{395FCC54-2AFB-4194-B092-94E8A054859C}" type="pres">
      <dgm:prSet presAssocID="{D569ED67-9B23-4398-860D-90647DDBD473}" presName="spaceRect" presStyleCnt="0"/>
      <dgm:spPr/>
    </dgm:pt>
    <dgm:pt modelId="{EC4D2FD8-87F7-43FC-B5A2-9D199A5F7799}" type="pres">
      <dgm:prSet presAssocID="{D569ED67-9B23-4398-860D-90647DDBD473}" presName="parTx" presStyleLbl="revTx" presStyleIdx="0" presStyleCnt="5">
        <dgm:presLayoutVars>
          <dgm:chMax val="0"/>
          <dgm:chPref val="0"/>
        </dgm:presLayoutVars>
      </dgm:prSet>
      <dgm:spPr/>
    </dgm:pt>
    <dgm:pt modelId="{EF828E9C-258B-477D-BC7D-AACC1D2C1C9A}" type="pres">
      <dgm:prSet presAssocID="{96ABE748-1B14-4985-B5C4-77C7E5858501}" presName="sibTrans" presStyleCnt="0"/>
      <dgm:spPr/>
    </dgm:pt>
    <dgm:pt modelId="{93A9FF7A-7D72-4FA4-B660-A74A6FF4C410}" type="pres">
      <dgm:prSet presAssocID="{548F60F8-D3CB-4642-9B97-129220EA6AF2}" presName="compNode" presStyleCnt="0"/>
      <dgm:spPr/>
    </dgm:pt>
    <dgm:pt modelId="{2EAEC3A8-EBEF-45D0-A220-DAA63C693658}" type="pres">
      <dgm:prSet presAssocID="{548F60F8-D3CB-4642-9B97-129220EA6AF2}" presName="bgRect" presStyleLbl="bgShp" presStyleIdx="1" presStyleCnt="5"/>
      <dgm:spPr/>
    </dgm:pt>
    <dgm:pt modelId="{A7872B6B-6834-4537-A090-E3969B613713}" type="pres">
      <dgm:prSet presAssocID="{548F60F8-D3CB-4642-9B97-129220EA6AF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ircular Flowchart"/>
        </a:ext>
      </dgm:extLst>
    </dgm:pt>
    <dgm:pt modelId="{CAEF989A-4BE9-475C-9A51-17F988C24E70}" type="pres">
      <dgm:prSet presAssocID="{548F60F8-D3CB-4642-9B97-129220EA6AF2}" presName="spaceRect" presStyleCnt="0"/>
      <dgm:spPr/>
    </dgm:pt>
    <dgm:pt modelId="{89481804-4341-4E51-85B8-F2840385A7DD}" type="pres">
      <dgm:prSet presAssocID="{548F60F8-D3CB-4642-9B97-129220EA6AF2}" presName="parTx" presStyleLbl="revTx" presStyleIdx="1" presStyleCnt="5">
        <dgm:presLayoutVars>
          <dgm:chMax val="0"/>
          <dgm:chPref val="0"/>
        </dgm:presLayoutVars>
      </dgm:prSet>
      <dgm:spPr/>
    </dgm:pt>
    <dgm:pt modelId="{945D306D-0E33-4971-BF88-1756A647C613}" type="pres">
      <dgm:prSet presAssocID="{F41FC420-3BDB-429B-950F-318850E9FABD}" presName="sibTrans" presStyleCnt="0"/>
      <dgm:spPr/>
    </dgm:pt>
    <dgm:pt modelId="{6A6FAD4A-D734-44F4-AD11-73FDF10DE20E}" type="pres">
      <dgm:prSet presAssocID="{ABA74637-A152-4DE0-9CB0-7D1528C2F807}" presName="compNode" presStyleCnt="0"/>
      <dgm:spPr/>
    </dgm:pt>
    <dgm:pt modelId="{656CF01A-B295-41E4-8FAE-EE63275BF845}" type="pres">
      <dgm:prSet presAssocID="{ABA74637-A152-4DE0-9CB0-7D1528C2F807}" presName="bgRect" presStyleLbl="bgShp" presStyleIdx="2" presStyleCnt="5"/>
      <dgm:spPr/>
    </dgm:pt>
    <dgm:pt modelId="{FA35F103-CD23-4E45-B32D-7D3F33E299B1}" type="pres">
      <dgm:prSet presAssocID="{ABA74637-A152-4DE0-9CB0-7D1528C2F80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Programmer"/>
        </a:ext>
      </dgm:extLst>
    </dgm:pt>
    <dgm:pt modelId="{42D82B3C-0B71-4723-B7F6-FB88F18D7B1A}" type="pres">
      <dgm:prSet presAssocID="{ABA74637-A152-4DE0-9CB0-7D1528C2F807}" presName="spaceRect" presStyleCnt="0"/>
      <dgm:spPr/>
    </dgm:pt>
    <dgm:pt modelId="{5AF10D62-C555-4D41-A5FD-BAF7975F9F11}" type="pres">
      <dgm:prSet presAssocID="{ABA74637-A152-4DE0-9CB0-7D1528C2F807}" presName="parTx" presStyleLbl="revTx" presStyleIdx="2" presStyleCnt="5">
        <dgm:presLayoutVars>
          <dgm:chMax val="0"/>
          <dgm:chPref val="0"/>
        </dgm:presLayoutVars>
      </dgm:prSet>
      <dgm:spPr/>
    </dgm:pt>
    <dgm:pt modelId="{FCD37D7A-DE19-4736-8625-C2CF9FD01683}" type="pres">
      <dgm:prSet presAssocID="{FB9FFE58-9194-4938-9D56-701B29A486B6}" presName="sibTrans" presStyleCnt="0"/>
      <dgm:spPr/>
    </dgm:pt>
    <dgm:pt modelId="{DBF67FB1-7C05-41D8-A330-485CB8511CB4}" type="pres">
      <dgm:prSet presAssocID="{8DA5423B-BAA8-4E87-B8C1-3382985C73DE}" presName="compNode" presStyleCnt="0"/>
      <dgm:spPr/>
    </dgm:pt>
    <dgm:pt modelId="{4D365EF5-666F-4590-B5B8-679FC5BD38B0}" type="pres">
      <dgm:prSet presAssocID="{8DA5423B-BAA8-4E87-B8C1-3382985C73DE}" presName="bgRect" presStyleLbl="bgShp" presStyleIdx="3" presStyleCnt="5"/>
      <dgm:spPr/>
    </dgm:pt>
    <dgm:pt modelId="{A02C29A2-0C7C-418D-8142-928AED7CA513}" type="pres">
      <dgm:prSet presAssocID="{8DA5423B-BAA8-4E87-B8C1-3382985C73D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oud"/>
        </a:ext>
      </dgm:extLst>
    </dgm:pt>
    <dgm:pt modelId="{82691CEB-ABBB-4D5C-8F98-2ACB2F31DD7C}" type="pres">
      <dgm:prSet presAssocID="{8DA5423B-BAA8-4E87-B8C1-3382985C73DE}" presName="spaceRect" presStyleCnt="0"/>
      <dgm:spPr/>
    </dgm:pt>
    <dgm:pt modelId="{7B97DEB8-9F59-44CA-87D5-1D3DDEB4A9A8}" type="pres">
      <dgm:prSet presAssocID="{8DA5423B-BAA8-4E87-B8C1-3382985C73DE}" presName="parTx" presStyleLbl="revTx" presStyleIdx="3" presStyleCnt="5">
        <dgm:presLayoutVars>
          <dgm:chMax val="0"/>
          <dgm:chPref val="0"/>
        </dgm:presLayoutVars>
      </dgm:prSet>
      <dgm:spPr/>
    </dgm:pt>
    <dgm:pt modelId="{2ACB7F3D-C62C-4BCC-B868-AFFC4A51B128}" type="pres">
      <dgm:prSet presAssocID="{C0CD06B1-9373-4B61-B4F0-D8C283DA0E54}" presName="sibTrans" presStyleCnt="0"/>
      <dgm:spPr/>
    </dgm:pt>
    <dgm:pt modelId="{BFBDCE38-5C1E-4D6B-BDD7-E2857B18225F}" type="pres">
      <dgm:prSet presAssocID="{C6AB189C-D894-4757-9341-7D3E73A4745E}" presName="compNode" presStyleCnt="0"/>
      <dgm:spPr/>
    </dgm:pt>
    <dgm:pt modelId="{B4FFFF76-A7D4-4C60-965B-02EC587DFD8E}" type="pres">
      <dgm:prSet presAssocID="{C6AB189C-D894-4757-9341-7D3E73A4745E}" presName="bgRect" presStyleLbl="bgShp" presStyleIdx="4" presStyleCnt="5"/>
      <dgm:spPr/>
    </dgm:pt>
    <dgm:pt modelId="{6CD4B98E-0A12-42C1-8BA0-ECC25343A38B}" type="pres">
      <dgm:prSet presAssocID="{C6AB189C-D894-4757-9341-7D3E73A4745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ndshake"/>
        </a:ext>
      </dgm:extLst>
    </dgm:pt>
    <dgm:pt modelId="{F66A28B9-E8AF-48DE-9186-D1977C32837D}" type="pres">
      <dgm:prSet presAssocID="{C6AB189C-D894-4757-9341-7D3E73A4745E}" presName="spaceRect" presStyleCnt="0"/>
      <dgm:spPr/>
    </dgm:pt>
    <dgm:pt modelId="{12FD5B77-CCC5-4C40-898D-253849839DF2}" type="pres">
      <dgm:prSet presAssocID="{C6AB189C-D894-4757-9341-7D3E73A4745E}" presName="parTx" presStyleLbl="revTx" presStyleIdx="4" presStyleCnt="5">
        <dgm:presLayoutVars>
          <dgm:chMax val="0"/>
          <dgm:chPref val="0"/>
        </dgm:presLayoutVars>
      </dgm:prSet>
      <dgm:spPr/>
    </dgm:pt>
  </dgm:ptLst>
  <dgm:cxnLst>
    <dgm:cxn modelId="{659A3A14-ACBF-4425-B599-DD4032D9C300}" srcId="{D9CC6603-52E1-40FB-AD81-D97D2F7AB934}" destId="{ABA74637-A152-4DE0-9CB0-7D1528C2F807}" srcOrd="2" destOrd="0" parTransId="{EB0EBF3E-B867-4C02-A441-9150571096B7}" sibTransId="{FB9FFE58-9194-4938-9D56-701B29A486B6}"/>
    <dgm:cxn modelId="{92D5024E-77EB-D348-A728-20822598A2BA}" type="presOf" srcId="{D9CC6603-52E1-40FB-AD81-D97D2F7AB934}" destId="{0F85A5EB-9508-4913-8D0C-23F3807C8A97}" srcOrd="0" destOrd="0" presId="urn:microsoft.com/office/officeart/2018/2/layout/IconVerticalSolidList"/>
    <dgm:cxn modelId="{B484D95E-B78A-AA4C-BEBF-481541F5F1A0}" type="presOf" srcId="{D569ED67-9B23-4398-860D-90647DDBD473}" destId="{EC4D2FD8-87F7-43FC-B5A2-9D199A5F7799}" srcOrd="0" destOrd="0" presId="urn:microsoft.com/office/officeart/2018/2/layout/IconVerticalSolidList"/>
    <dgm:cxn modelId="{17B2CB72-EA78-4140-A1DB-6E80C569EF10}" type="presOf" srcId="{8DA5423B-BAA8-4E87-B8C1-3382985C73DE}" destId="{7B97DEB8-9F59-44CA-87D5-1D3DDEB4A9A8}" srcOrd="0" destOrd="0" presId="urn:microsoft.com/office/officeart/2018/2/layout/IconVerticalSolidList"/>
    <dgm:cxn modelId="{EDCED076-06D6-48F5-A39B-C904A68E94B9}" srcId="{D9CC6603-52E1-40FB-AD81-D97D2F7AB934}" destId="{8DA5423B-BAA8-4E87-B8C1-3382985C73DE}" srcOrd="3" destOrd="0" parTransId="{B6D5CE5F-710E-4983-9618-5EA759F2FE4F}" sibTransId="{C0CD06B1-9373-4B61-B4F0-D8C283DA0E54}"/>
    <dgm:cxn modelId="{2B890191-B169-4E37-90F3-6CA8324FE9D2}" srcId="{D9CC6603-52E1-40FB-AD81-D97D2F7AB934}" destId="{D569ED67-9B23-4398-860D-90647DDBD473}" srcOrd="0" destOrd="0" parTransId="{029EF9E7-EC43-4F59-8611-684A1D7D8682}" sibTransId="{96ABE748-1B14-4985-B5C4-77C7E5858501}"/>
    <dgm:cxn modelId="{AC8766A2-3A1D-4242-9FEB-E7B2F66A534E}" type="presOf" srcId="{C6AB189C-D894-4757-9341-7D3E73A4745E}" destId="{12FD5B77-CCC5-4C40-898D-253849839DF2}" srcOrd="0" destOrd="0" presId="urn:microsoft.com/office/officeart/2018/2/layout/IconVerticalSolidList"/>
    <dgm:cxn modelId="{904C82A2-285B-430E-80AB-EBEC8631888D}" srcId="{D9CC6603-52E1-40FB-AD81-D97D2F7AB934}" destId="{548F60F8-D3CB-4642-9B97-129220EA6AF2}" srcOrd="1" destOrd="0" parTransId="{FF0F90D5-2736-4F26-BB2E-4AF376A213C3}" sibTransId="{F41FC420-3BDB-429B-950F-318850E9FABD}"/>
    <dgm:cxn modelId="{B015C5A8-F83C-0740-8B47-E46D13BDD603}" type="presOf" srcId="{ABA74637-A152-4DE0-9CB0-7D1528C2F807}" destId="{5AF10D62-C555-4D41-A5FD-BAF7975F9F11}" srcOrd="0" destOrd="0" presId="urn:microsoft.com/office/officeart/2018/2/layout/IconVerticalSolidList"/>
    <dgm:cxn modelId="{85A13AB8-52A7-F94F-BC63-FA1CADA49605}" type="presOf" srcId="{548F60F8-D3CB-4642-9B97-129220EA6AF2}" destId="{89481804-4341-4E51-85B8-F2840385A7DD}" srcOrd="0" destOrd="0" presId="urn:microsoft.com/office/officeart/2018/2/layout/IconVerticalSolidList"/>
    <dgm:cxn modelId="{B33706CA-4844-456B-9D39-99EB7F03CF77}" srcId="{D9CC6603-52E1-40FB-AD81-D97D2F7AB934}" destId="{C6AB189C-D894-4757-9341-7D3E73A4745E}" srcOrd="4" destOrd="0" parTransId="{76E532B3-72D5-4225-B9F3-A1C54A9480CC}" sibTransId="{C3BC1E6B-B3CB-4681-86D7-6EF21F6BFD7E}"/>
    <dgm:cxn modelId="{49127006-F00A-B04A-9DF8-BC332AF4830C}" type="presParOf" srcId="{0F85A5EB-9508-4913-8D0C-23F3807C8A97}" destId="{8CE8B6FD-4923-49CC-A369-651CD9EDAD11}" srcOrd="0" destOrd="0" presId="urn:microsoft.com/office/officeart/2018/2/layout/IconVerticalSolidList"/>
    <dgm:cxn modelId="{4B54DA1A-EE7F-6B4B-B411-31EFA399FCD2}" type="presParOf" srcId="{8CE8B6FD-4923-49CC-A369-651CD9EDAD11}" destId="{28737B39-8B96-4176-974B-D22D64A6F8E7}" srcOrd="0" destOrd="0" presId="urn:microsoft.com/office/officeart/2018/2/layout/IconVerticalSolidList"/>
    <dgm:cxn modelId="{44D4453E-E921-E047-85C1-ED5DA8AA03E1}" type="presParOf" srcId="{8CE8B6FD-4923-49CC-A369-651CD9EDAD11}" destId="{C7D2C237-0B40-4BAE-870C-0B7FC34AB987}" srcOrd="1" destOrd="0" presId="urn:microsoft.com/office/officeart/2018/2/layout/IconVerticalSolidList"/>
    <dgm:cxn modelId="{A42CCA5B-D973-5040-B107-C4EF7E1D712F}" type="presParOf" srcId="{8CE8B6FD-4923-49CC-A369-651CD9EDAD11}" destId="{395FCC54-2AFB-4194-B092-94E8A054859C}" srcOrd="2" destOrd="0" presId="urn:microsoft.com/office/officeart/2018/2/layout/IconVerticalSolidList"/>
    <dgm:cxn modelId="{F6961C77-44C5-8E45-BDE7-925993578A6E}" type="presParOf" srcId="{8CE8B6FD-4923-49CC-A369-651CD9EDAD11}" destId="{EC4D2FD8-87F7-43FC-B5A2-9D199A5F7799}" srcOrd="3" destOrd="0" presId="urn:microsoft.com/office/officeart/2018/2/layout/IconVerticalSolidList"/>
    <dgm:cxn modelId="{53C25928-9CEE-D340-86C0-051C004A0EF9}" type="presParOf" srcId="{0F85A5EB-9508-4913-8D0C-23F3807C8A97}" destId="{EF828E9C-258B-477D-BC7D-AACC1D2C1C9A}" srcOrd="1" destOrd="0" presId="urn:microsoft.com/office/officeart/2018/2/layout/IconVerticalSolidList"/>
    <dgm:cxn modelId="{153BC78A-A53A-394D-87E8-866BF4003DB4}" type="presParOf" srcId="{0F85A5EB-9508-4913-8D0C-23F3807C8A97}" destId="{93A9FF7A-7D72-4FA4-B660-A74A6FF4C410}" srcOrd="2" destOrd="0" presId="urn:microsoft.com/office/officeart/2018/2/layout/IconVerticalSolidList"/>
    <dgm:cxn modelId="{2A965485-1B59-C148-9AB8-AEF7D4D8F487}" type="presParOf" srcId="{93A9FF7A-7D72-4FA4-B660-A74A6FF4C410}" destId="{2EAEC3A8-EBEF-45D0-A220-DAA63C693658}" srcOrd="0" destOrd="0" presId="urn:microsoft.com/office/officeart/2018/2/layout/IconVerticalSolidList"/>
    <dgm:cxn modelId="{2CE4ADCF-E2FF-8F45-BB65-9183353934FB}" type="presParOf" srcId="{93A9FF7A-7D72-4FA4-B660-A74A6FF4C410}" destId="{A7872B6B-6834-4537-A090-E3969B613713}" srcOrd="1" destOrd="0" presId="urn:microsoft.com/office/officeart/2018/2/layout/IconVerticalSolidList"/>
    <dgm:cxn modelId="{576229CF-D749-4743-B757-CA5DD464F933}" type="presParOf" srcId="{93A9FF7A-7D72-4FA4-B660-A74A6FF4C410}" destId="{CAEF989A-4BE9-475C-9A51-17F988C24E70}" srcOrd="2" destOrd="0" presId="urn:microsoft.com/office/officeart/2018/2/layout/IconVerticalSolidList"/>
    <dgm:cxn modelId="{9123CFC8-AE1A-D94A-AB0B-4C9DB2E5457B}" type="presParOf" srcId="{93A9FF7A-7D72-4FA4-B660-A74A6FF4C410}" destId="{89481804-4341-4E51-85B8-F2840385A7DD}" srcOrd="3" destOrd="0" presId="urn:microsoft.com/office/officeart/2018/2/layout/IconVerticalSolidList"/>
    <dgm:cxn modelId="{891B6A3B-72AA-B04F-B995-CF25E326BBD5}" type="presParOf" srcId="{0F85A5EB-9508-4913-8D0C-23F3807C8A97}" destId="{945D306D-0E33-4971-BF88-1756A647C613}" srcOrd="3" destOrd="0" presId="urn:microsoft.com/office/officeart/2018/2/layout/IconVerticalSolidList"/>
    <dgm:cxn modelId="{CF6615CE-F34D-0440-9586-40F7EEF6B3B6}" type="presParOf" srcId="{0F85A5EB-9508-4913-8D0C-23F3807C8A97}" destId="{6A6FAD4A-D734-44F4-AD11-73FDF10DE20E}" srcOrd="4" destOrd="0" presId="urn:microsoft.com/office/officeart/2018/2/layout/IconVerticalSolidList"/>
    <dgm:cxn modelId="{C7A29A14-06B0-3E42-9BA1-8B89D880CCA6}" type="presParOf" srcId="{6A6FAD4A-D734-44F4-AD11-73FDF10DE20E}" destId="{656CF01A-B295-41E4-8FAE-EE63275BF845}" srcOrd="0" destOrd="0" presId="urn:microsoft.com/office/officeart/2018/2/layout/IconVerticalSolidList"/>
    <dgm:cxn modelId="{32B08AAD-F398-9544-B938-142227D8A909}" type="presParOf" srcId="{6A6FAD4A-D734-44F4-AD11-73FDF10DE20E}" destId="{FA35F103-CD23-4E45-B32D-7D3F33E299B1}" srcOrd="1" destOrd="0" presId="urn:microsoft.com/office/officeart/2018/2/layout/IconVerticalSolidList"/>
    <dgm:cxn modelId="{45F7C8BC-8DFD-B646-B6EC-BA7A9DEBB0C7}" type="presParOf" srcId="{6A6FAD4A-D734-44F4-AD11-73FDF10DE20E}" destId="{42D82B3C-0B71-4723-B7F6-FB88F18D7B1A}" srcOrd="2" destOrd="0" presId="urn:microsoft.com/office/officeart/2018/2/layout/IconVerticalSolidList"/>
    <dgm:cxn modelId="{B1EEDD22-70E7-1245-8E48-8C26801B0E27}" type="presParOf" srcId="{6A6FAD4A-D734-44F4-AD11-73FDF10DE20E}" destId="{5AF10D62-C555-4D41-A5FD-BAF7975F9F11}" srcOrd="3" destOrd="0" presId="urn:microsoft.com/office/officeart/2018/2/layout/IconVerticalSolidList"/>
    <dgm:cxn modelId="{B5EE53DB-316B-664F-AEA7-0473D05F8270}" type="presParOf" srcId="{0F85A5EB-9508-4913-8D0C-23F3807C8A97}" destId="{FCD37D7A-DE19-4736-8625-C2CF9FD01683}" srcOrd="5" destOrd="0" presId="urn:microsoft.com/office/officeart/2018/2/layout/IconVerticalSolidList"/>
    <dgm:cxn modelId="{F2A1E2A6-6AD9-6E41-A90C-914DD9B6C092}" type="presParOf" srcId="{0F85A5EB-9508-4913-8D0C-23F3807C8A97}" destId="{DBF67FB1-7C05-41D8-A330-485CB8511CB4}" srcOrd="6" destOrd="0" presId="urn:microsoft.com/office/officeart/2018/2/layout/IconVerticalSolidList"/>
    <dgm:cxn modelId="{8FBFF72C-0A51-A147-8827-7CA32970649A}" type="presParOf" srcId="{DBF67FB1-7C05-41D8-A330-485CB8511CB4}" destId="{4D365EF5-666F-4590-B5B8-679FC5BD38B0}" srcOrd="0" destOrd="0" presId="urn:microsoft.com/office/officeart/2018/2/layout/IconVerticalSolidList"/>
    <dgm:cxn modelId="{884080C7-A893-EA43-8D6E-5F2017B0A50F}" type="presParOf" srcId="{DBF67FB1-7C05-41D8-A330-485CB8511CB4}" destId="{A02C29A2-0C7C-418D-8142-928AED7CA513}" srcOrd="1" destOrd="0" presId="urn:microsoft.com/office/officeart/2018/2/layout/IconVerticalSolidList"/>
    <dgm:cxn modelId="{12506FAD-94C1-D241-8123-12C9501F0195}" type="presParOf" srcId="{DBF67FB1-7C05-41D8-A330-485CB8511CB4}" destId="{82691CEB-ABBB-4D5C-8F98-2ACB2F31DD7C}" srcOrd="2" destOrd="0" presId="urn:microsoft.com/office/officeart/2018/2/layout/IconVerticalSolidList"/>
    <dgm:cxn modelId="{16932A2D-AEFF-A846-AB9A-F3D4745E5F2E}" type="presParOf" srcId="{DBF67FB1-7C05-41D8-A330-485CB8511CB4}" destId="{7B97DEB8-9F59-44CA-87D5-1D3DDEB4A9A8}" srcOrd="3" destOrd="0" presId="urn:microsoft.com/office/officeart/2018/2/layout/IconVerticalSolidList"/>
    <dgm:cxn modelId="{E03C9CC7-DA6E-114C-8ECC-798E51ED9B5B}" type="presParOf" srcId="{0F85A5EB-9508-4913-8D0C-23F3807C8A97}" destId="{2ACB7F3D-C62C-4BCC-B868-AFFC4A51B128}" srcOrd="7" destOrd="0" presId="urn:microsoft.com/office/officeart/2018/2/layout/IconVerticalSolidList"/>
    <dgm:cxn modelId="{A55BE4C6-1F30-3F43-9178-44CCE8284370}" type="presParOf" srcId="{0F85A5EB-9508-4913-8D0C-23F3807C8A97}" destId="{BFBDCE38-5C1E-4D6B-BDD7-E2857B18225F}" srcOrd="8" destOrd="0" presId="urn:microsoft.com/office/officeart/2018/2/layout/IconVerticalSolidList"/>
    <dgm:cxn modelId="{25BC8577-5E9E-EF48-8FF6-6730B03F20BD}" type="presParOf" srcId="{BFBDCE38-5C1E-4D6B-BDD7-E2857B18225F}" destId="{B4FFFF76-A7D4-4C60-965B-02EC587DFD8E}" srcOrd="0" destOrd="0" presId="urn:microsoft.com/office/officeart/2018/2/layout/IconVerticalSolidList"/>
    <dgm:cxn modelId="{B4CA51BE-D40C-1544-A01A-AB2270A12FD6}" type="presParOf" srcId="{BFBDCE38-5C1E-4D6B-BDD7-E2857B18225F}" destId="{6CD4B98E-0A12-42C1-8BA0-ECC25343A38B}" srcOrd="1" destOrd="0" presId="urn:microsoft.com/office/officeart/2018/2/layout/IconVerticalSolidList"/>
    <dgm:cxn modelId="{AE7C065C-7EFE-884F-8E69-202B72203033}" type="presParOf" srcId="{BFBDCE38-5C1E-4D6B-BDD7-E2857B18225F}" destId="{F66A28B9-E8AF-48DE-9186-D1977C32837D}" srcOrd="2" destOrd="0" presId="urn:microsoft.com/office/officeart/2018/2/layout/IconVerticalSolidList"/>
    <dgm:cxn modelId="{7A8C4473-EFAA-9644-AE1D-B61A62F3D80D}" type="presParOf" srcId="{BFBDCE38-5C1E-4D6B-BDD7-E2857B18225F}" destId="{12FD5B77-CCC5-4C40-898D-253849839DF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0ACDE8A-2E95-5E48-8A74-FCB85EFEB5B8}" type="doc">
      <dgm:prSet loTypeId="urn:microsoft.com/office/officeart/2005/8/layout/process4" loCatId="" qsTypeId="urn:microsoft.com/office/officeart/2005/8/quickstyle/simple1" qsCatId="simple" csTypeId="urn:microsoft.com/office/officeart/2005/8/colors/accent1_2" csCatId="accent1" phldr="1"/>
      <dgm:spPr/>
      <dgm:t>
        <a:bodyPr/>
        <a:lstStyle/>
        <a:p>
          <a:endParaRPr lang="en-GB"/>
        </a:p>
      </dgm:t>
    </dgm:pt>
    <dgm:pt modelId="{0BD2E7B6-8F88-B747-9A48-A6396172A4EE}">
      <dgm:prSet phldrT="[Text]"/>
      <dgm:spPr/>
      <dgm:t>
        <a:bodyPr/>
        <a:lstStyle/>
        <a:p>
          <a:r>
            <a:rPr lang="en-GB" dirty="0"/>
            <a:t>Solution #1</a:t>
          </a:r>
        </a:p>
      </dgm:t>
    </dgm:pt>
    <dgm:pt modelId="{160F445A-9974-4B49-AF76-457348481DE5}" type="parTrans" cxnId="{ED845284-7775-A449-9895-63BEC2F58350}">
      <dgm:prSet/>
      <dgm:spPr/>
      <dgm:t>
        <a:bodyPr/>
        <a:lstStyle/>
        <a:p>
          <a:endParaRPr lang="en-GB"/>
        </a:p>
      </dgm:t>
    </dgm:pt>
    <dgm:pt modelId="{6286ECDE-81B2-894E-A42D-B254FF48B58A}" type="sibTrans" cxnId="{ED845284-7775-A449-9895-63BEC2F58350}">
      <dgm:prSet/>
      <dgm:spPr/>
      <dgm:t>
        <a:bodyPr/>
        <a:lstStyle/>
        <a:p>
          <a:endParaRPr lang="en-GB"/>
        </a:p>
      </dgm:t>
    </dgm:pt>
    <dgm:pt modelId="{6C77D27C-6889-E446-B13D-A0F361F052E1}">
      <dgm:prSet phldrT="[Text]" custT="1"/>
      <dgm:spPr/>
      <dgm:t>
        <a:bodyPr/>
        <a:lstStyle/>
        <a:p>
          <a:r>
            <a:rPr lang="en-GB" sz="1600" dirty="0"/>
            <a:t>Use a single blockchain where all transactions will be maintained. This blockchain ledger will be replicated to all peers</a:t>
          </a:r>
        </a:p>
      </dgm:t>
    </dgm:pt>
    <dgm:pt modelId="{829FDA29-A2F7-3B4D-AA1D-797866939A0D}" type="parTrans" cxnId="{DF621D50-14D2-614F-8A51-50A04936625C}">
      <dgm:prSet/>
      <dgm:spPr/>
      <dgm:t>
        <a:bodyPr/>
        <a:lstStyle/>
        <a:p>
          <a:endParaRPr lang="en-GB"/>
        </a:p>
      </dgm:t>
    </dgm:pt>
    <dgm:pt modelId="{7214B587-BAAA-EF45-AA0B-50F0613BBF7F}" type="sibTrans" cxnId="{DF621D50-14D2-614F-8A51-50A04936625C}">
      <dgm:prSet/>
      <dgm:spPr/>
      <dgm:t>
        <a:bodyPr/>
        <a:lstStyle/>
        <a:p>
          <a:endParaRPr lang="en-GB"/>
        </a:p>
      </dgm:t>
    </dgm:pt>
    <dgm:pt modelId="{8F7F6D06-8FBF-6947-AEA4-5F576FE89400}">
      <dgm:prSet phldrT="[Text]" custT="1"/>
      <dgm:spPr/>
      <dgm:t>
        <a:bodyPr/>
        <a:lstStyle/>
        <a:p>
          <a:r>
            <a:rPr lang="en-GB" sz="2400" dirty="0"/>
            <a:t>Drawbacks</a:t>
          </a:r>
          <a:br>
            <a:rPr lang="en-GB" sz="3200" dirty="0"/>
          </a:br>
          <a:r>
            <a:rPr lang="en-GB" sz="2000" dirty="0"/>
            <a:t>This is not a viable solution as internal transactions concept is not satisfied</a:t>
          </a:r>
        </a:p>
      </dgm:t>
    </dgm:pt>
    <dgm:pt modelId="{F280110C-47ED-704D-A00E-BCFF6DD37608}" type="parTrans" cxnId="{2C725B14-A22A-CE40-8A07-B88244ADD361}">
      <dgm:prSet/>
      <dgm:spPr/>
      <dgm:t>
        <a:bodyPr/>
        <a:lstStyle/>
        <a:p>
          <a:endParaRPr lang="en-GB"/>
        </a:p>
      </dgm:t>
    </dgm:pt>
    <dgm:pt modelId="{CC6C553C-436D-294C-99CD-D664228D7870}" type="sibTrans" cxnId="{2C725B14-A22A-CE40-8A07-B88244ADD361}">
      <dgm:prSet/>
      <dgm:spPr/>
      <dgm:t>
        <a:bodyPr/>
        <a:lstStyle/>
        <a:p>
          <a:endParaRPr lang="en-GB"/>
        </a:p>
      </dgm:t>
    </dgm:pt>
    <dgm:pt modelId="{4A1E5F48-14DE-C44D-A7AB-534D2CCD31C9}">
      <dgm:prSet phldrT="[Text]"/>
      <dgm:spPr/>
      <dgm:t>
        <a:bodyPr/>
        <a:lstStyle/>
        <a:p>
          <a:r>
            <a:rPr lang="en-GB" dirty="0"/>
            <a:t>Solution #2</a:t>
          </a:r>
        </a:p>
      </dgm:t>
    </dgm:pt>
    <dgm:pt modelId="{A676124B-ADEF-9C49-BB79-D9A2586FA262}" type="parTrans" cxnId="{B269C8C7-72C9-5D49-AE8D-65CEAF2A60E7}">
      <dgm:prSet/>
      <dgm:spPr/>
      <dgm:t>
        <a:bodyPr/>
        <a:lstStyle/>
        <a:p>
          <a:endParaRPr lang="en-GB"/>
        </a:p>
      </dgm:t>
    </dgm:pt>
    <dgm:pt modelId="{4653D8E6-8537-8346-BE86-0304943DA347}" type="sibTrans" cxnId="{B269C8C7-72C9-5D49-AE8D-65CEAF2A60E7}">
      <dgm:prSet/>
      <dgm:spPr/>
      <dgm:t>
        <a:bodyPr/>
        <a:lstStyle/>
        <a:p>
          <a:endParaRPr lang="en-GB"/>
        </a:p>
      </dgm:t>
    </dgm:pt>
    <dgm:pt modelId="{44D3D730-A024-CC41-BB1D-3D09CD271423}">
      <dgm:prSet phldrT="[Text]" custT="1"/>
      <dgm:spPr/>
      <dgm:t>
        <a:bodyPr/>
        <a:lstStyle/>
        <a:p>
          <a:r>
            <a:rPr lang="en-GB" sz="1600" dirty="0"/>
            <a:t>An other solution is to implement each application on a different blockchain. This is good for parallel processing of different transactions </a:t>
          </a:r>
        </a:p>
      </dgm:t>
    </dgm:pt>
    <dgm:pt modelId="{1E5B51F1-5B55-5448-A03C-10F6D381D39B}" type="parTrans" cxnId="{A624D800-D05A-5248-893B-5B036138EC22}">
      <dgm:prSet/>
      <dgm:spPr/>
      <dgm:t>
        <a:bodyPr/>
        <a:lstStyle/>
        <a:p>
          <a:endParaRPr lang="en-GB"/>
        </a:p>
      </dgm:t>
    </dgm:pt>
    <dgm:pt modelId="{8348A98E-1B3A-5445-9713-E4CD3C7CF75E}" type="sibTrans" cxnId="{A624D800-D05A-5248-893B-5B036138EC22}">
      <dgm:prSet/>
      <dgm:spPr/>
      <dgm:t>
        <a:bodyPr/>
        <a:lstStyle/>
        <a:p>
          <a:endParaRPr lang="en-GB"/>
        </a:p>
      </dgm:t>
    </dgm:pt>
    <dgm:pt modelId="{4738D783-D3CB-6842-BC66-1355A6986AFD}">
      <dgm:prSet phldrT="[Text]" custT="1"/>
      <dgm:spPr/>
      <dgm:t>
        <a:bodyPr/>
        <a:lstStyle/>
        <a:p>
          <a:r>
            <a:rPr lang="en-GB" sz="2400" dirty="0"/>
            <a:t>Drawbacks</a:t>
          </a:r>
          <a:br>
            <a:rPr lang="en-GB" sz="1800" dirty="0"/>
          </a:br>
          <a:r>
            <a:rPr lang="en-GB" sz="1800" dirty="0"/>
            <a:t>What if applications want to exchange data from different BCs? This is too expensive.</a:t>
          </a:r>
        </a:p>
      </dgm:t>
    </dgm:pt>
    <dgm:pt modelId="{7E1D917A-3EBD-CD4D-8801-77DD7E69F5CC}" type="parTrans" cxnId="{EE35CA3F-686D-D64F-82D3-DE3D054E566B}">
      <dgm:prSet/>
      <dgm:spPr/>
      <dgm:t>
        <a:bodyPr/>
        <a:lstStyle/>
        <a:p>
          <a:endParaRPr lang="en-GB"/>
        </a:p>
      </dgm:t>
    </dgm:pt>
    <dgm:pt modelId="{CEBFF67B-EEFD-B548-985F-C4AD943A12AE}" type="sibTrans" cxnId="{EE35CA3F-686D-D64F-82D3-DE3D054E566B}">
      <dgm:prSet/>
      <dgm:spPr/>
      <dgm:t>
        <a:bodyPr/>
        <a:lstStyle/>
        <a:p>
          <a:endParaRPr lang="en-GB"/>
        </a:p>
      </dgm:t>
    </dgm:pt>
    <dgm:pt modelId="{7601C66F-D643-8C41-B80B-B9B0F055AC0D}" type="pres">
      <dgm:prSet presAssocID="{D0ACDE8A-2E95-5E48-8A74-FCB85EFEB5B8}" presName="Name0" presStyleCnt="0">
        <dgm:presLayoutVars>
          <dgm:dir/>
          <dgm:animLvl val="lvl"/>
          <dgm:resizeHandles val="exact"/>
        </dgm:presLayoutVars>
      </dgm:prSet>
      <dgm:spPr/>
    </dgm:pt>
    <dgm:pt modelId="{DB132867-2802-8448-8BA5-01259A56E81C}" type="pres">
      <dgm:prSet presAssocID="{4A1E5F48-14DE-C44D-A7AB-534D2CCD31C9}" presName="boxAndChildren" presStyleCnt="0"/>
      <dgm:spPr/>
    </dgm:pt>
    <dgm:pt modelId="{53956535-7501-924D-9B5D-14C82B4D9CEF}" type="pres">
      <dgm:prSet presAssocID="{4A1E5F48-14DE-C44D-A7AB-534D2CCD31C9}" presName="parentTextBox" presStyleLbl="node1" presStyleIdx="0" presStyleCnt="2"/>
      <dgm:spPr/>
    </dgm:pt>
    <dgm:pt modelId="{F0BB8F73-4BB1-5B44-9745-4745E1ED1CA8}" type="pres">
      <dgm:prSet presAssocID="{4A1E5F48-14DE-C44D-A7AB-534D2CCD31C9}" presName="entireBox" presStyleLbl="node1" presStyleIdx="0" presStyleCnt="2"/>
      <dgm:spPr/>
    </dgm:pt>
    <dgm:pt modelId="{E165DE74-700B-EC4A-9255-1CE1B2024D68}" type="pres">
      <dgm:prSet presAssocID="{4A1E5F48-14DE-C44D-A7AB-534D2CCD31C9}" presName="descendantBox" presStyleCnt="0"/>
      <dgm:spPr/>
    </dgm:pt>
    <dgm:pt modelId="{4D3FC897-5755-1E41-87E4-41C74DE68741}" type="pres">
      <dgm:prSet presAssocID="{44D3D730-A024-CC41-BB1D-3D09CD271423}" presName="childTextBox" presStyleLbl="fgAccFollowNode1" presStyleIdx="0" presStyleCnt="4">
        <dgm:presLayoutVars>
          <dgm:bulletEnabled val="1"/>
        </dgm:presLayoutVars>
      </dgm:prSet>
      <dgm:spPr/>
    </dgm:pt>
    <dgm:pt modelId="{A7734379-20D3-654E-AE2A-9B9038F2AC18}" type="pres">
      <dgm:prSet presAssocID="{4738D783-D3CB-6842-BC66-1355A6986AFD}" presName="childTextBox" presStyleLbl="fgAccFollowNode1" presStyleIdx="1" presStyleCnt="4">
        <dgm:presLayoutVars>
          <dgm:bulletEnabled val="1"/>
        </dgm:presLayoutVars>
      </dgm:prSet>
      <dgm:spPr/>
    </dgm:pt>
    <dgm:pt modelId="{C4404B33-5F62-2A49-B6AB-463F1C2224D3}" type="pres">
      <dgm:prSet presAssocID="{6286ECDE-81B2-894E-A42D-B254FF48B58A}" presName="sp" presStyleCnt="0"/>
      <dgm:spPr/>
    </dgm:pt>
    <dgm:pt modelId="{71DC1434-49EA-8547-8DB1-0CCCF8C22F84}" type="pres">
      <dgm:prSet presAssocID="{0BD2E7B6-8F88-B747-9A48-A6396172A4EE}" presName="arrowAndChildren" presStyleCnt="0"/>
      <dgm:spPr/>
    </dgm:pt>
    <dgm:pt modelId="{22F220DA-C66E-E145-A90D-1977EF19A6B8}" type="pres">
      <dgm:prSet presAssocID="{0BD2E7B6-8F88-B747-9A48-A6396172A4EE}" presName="parentTextArrow" presStyleLbl="node1" presStyleIdx="0" presStyleCnt="2"/>
      <dgm:spPr/>
    </dgm:pt>
    <dgm:pt modelId="{82C130DE-BEA0-DD42-B7A7-83C6A67A982B}" type="pres">
      <dgm:prSet presAssocID="{0BD2E7B6-8F88-B747-9A48-A6396172A4EE}" presName="arrow" presStyleLbl="node1" presStyleIdx="1" presStyleCnt="2"/>
      <dgm:spPr/>
    </dgm:pt>
    <dgm:pt modelId="{4F192864-DB4D-A441-8D65-A9119D2889E0}" type="pres">
      <dgm:prSet presAssocID="{0BD2E7B6-8F88-B747-9A48-A6396172A4EE}" presName="descendantArrow" presStyleCnt="0"/>
      <dgm:spPr/>
    </dgm:pt>
    <dgm:pt modelId="{AF0D8BAD-3F39-294D-A7CF-90AE79E97B11}" type="pres">
      <dgm:prSet presAssocID="{6C77D27C-6889-E446-B13D-A0F361F052E1}" presName="childTextArrow" presStyleLbl="fgAccFollowNode1" presStyleIdx="2" presStyleCnt="4">
        <dgm:presLayoutVars>
          <dgm:bulletEnabled val="1"/>
        </dgm:presLayoutVars>
      </dgm:prSet>
      <dgm:spPr/>
    </dgm:pt>
    <dgm:pt modelId="{EFF64A63-B213-0845-B577-235B1A827C6E}" type="pres">
      <dgm:prSet presAssocID="{8F7F6D06-8FBF-6947-AEA4-5F576FE89400}" presName="childTextArrow" presStyleLbl="fgAccFollowNode1" presStyleIdx="3" presStyleCnt="4">
        <dgm:presLayoutVars>
          <dgm:bulletEnabled val="1"/>
        </dgm:presLayoutVars>
      </dgm:prSet>
      <dgm:spPr/>
    </dgm:pt>
  </dgm:ptLst>
  <dgm:cxnLst>
    <dgm:cxn modelId="{A624D800-D05A-5248-893B-5B036138EC22}" srcId="{4A1E5F48-14DE-C44D-A7AB-534D2CCD31C9}" destId="{44D3D730-A024-CC41-BB1D-3D09CD271423}" srcOrd="0" destOrd="0" parTransId="{1E5B51F1-5B55-5448-A03C-10F6D381D39B}" sibTransId="{8348A98E-1B3A-5445-9713-E4CD3C7CF75E}"/>
    <dgm:cxn modelId="{1C584D0A-C7C1-5E4B-B32C-D318216E8D2F}" type="presOf" srcId="{4A1E5F48-14DE-C44D-A7AB-534D2CCD31C9}" destId="{53956535-7501-924D-9B5D-14C82B4D9CEF}" srcOrd="0" destOrd="0" presId="urn:microsoft.com/office/officeart/2005/8/layout/process4"/>
    <dgm:cxn modelId="{2C725B14-A22A-CE40-8A07-B88244ADD361}" srcId="{0BD2E7B6-8F88-B747-9A48-A6396172A4EE}" destId="{8F7F6D06-8FBF-6947-AEA4-5F576FE89400}" srcOrd="1" destOrd="0" parTransId="{F280110C-47ED-704D-A00E-BCFF6DD37608}" sibTransId="{CC6C553C-436D-294C-99CD-D664228D7870}"/>
    <dgm:cxn modelId="{EE35CA3F-686D-D64F-82D3-DE3D054E566B}" srcId="{4A1E5F48-14DE-C44D-A7AB-534D2CCD31C9}" destId="{4738D783-D3CB-6842-BC66-1355A6986AFD}" srcOrd="1" destOrd="0" parTransId="{7E1D917A-3EBD-CD4D-8801-77DD7E69F5CC}" sibTransId="{CEBFF67B-EEFD-B548-985F-C4AD943A12AE}"/>
    <dgm:cxn modelId="{DF621D50-14D2-614F-8A51-50A04936625C}" srcId="{0BD2E7B6-8F88-B747-9A48-A6396172A4EE}" destId="{6C77D27C-6889-E446-B13D-A0F361F052E1}" srcOrd="0" destOrd="0" parTransId="{829FDA29-A2F7-3B4D-AA1D-797866939A0D}" sibTransId="{7214B587-BAAA-EF45-AA0B-50F0613BBF7F}"/>
    <dgm:cxn modelId="{6AC40254-4ECC-FD4F-8E36-8942C5B8DD20}" type="presOf" srcId="{0BD2E7B6-8F88-B747-9A48-A6396172A4EE}" destId="{82C130DE-BEA0-DD42-B7A7-83C6A67A982B}" srcOrd="1" destOrd="0" presId="urn:microsoft.com/office/officeart/2005/8/layout/process4"/>
    <dgm:cxn modelId="{EB1D4875-C323-BB44-82D7-23A4C1383B10}" type="presOf" srcId="{4A1E5F48-14DE-C44D-A7AB-534D2CCD31C9}" destId="{F0BB8F73-4BB1-5B44-9745-4745E1ED1CA8}" srcOrd="1" destOrd="0" presId="urn:microsoft.com/office/officeart/2005/8/layout/process4"/>
    <dgm:cxn modelId="{456EA577-276C-484D-9F08-5B5891972E4E}" type="presOf" srcId="{8F7F6D06-8FBF-6947-AEA4-5F576FE89400}" destId="{EFF64A63-B213-0845-B577-235B1A827C6E}" srcOrd="0" destOrd="0" presId="urn:microsoft.com/office/officeart/2005/8/layout/process4"/>
    <dgm:cxn modelId="{3C5A1F7D-4514-5D49-9907-79119119C55A}" type="presOf" srcId="{6C77D27C-6889-E446-B13D-A0F361F052E1}" destId="{AF0D8BAD-3F39-294D-A7CF-90AE79E97B11}" srcOrd="0" destOrd="0" presId="urn:microsoft.com/office/officeart/2005/8/layout/process4"/>
    <dgm:cxn modelId="{ED845284-7775-A449-9895-63BEC2F58350}" srcId="{D0ACDE8A-2E95-5E48-8A74-FCB85EFEB5B8}" destId="{0BD2E7B6-8F88-B747-9A48-A6396172A4EE}" srcOrd="0" destOrd="0" parTransId="{160F445A-9974-4B49-AF76-457348481DE5}" sibTransId="{6286ECDE-81B2-894E-A42D-B254FF48B58A}"/>
    <dgm:cxn modelId="{31CAED95-231E-414E-94D4-356F9FF48676}" type="presOf" srcId="{4738D783-D3CB-6842-BC66-1355A6986AFD}" destId="{A7734379-20D3-654E-AE2A-9B9038F2AC18}" srcOrd="0" destOrd="0" presId="urn:microsoft.com/office/officeart/2005/8/layout/process4"/>
    <dgm:cxn modelId="{6FB75E9A-28C3-5D47-8A5C-961F3096FC8C}" type="presOf" srcId="{44D3D730-A024-CC41-BB1D-3D09CD271423}" destId="{4D3FC897-5755-1E41-87E4-41C74DE68741}" srcOrd="0" destOrd="0" presId="urn:microsoft.com/office/officeart/2005/8/layout/process4"/>
    <dgm:cxn modelId="{0336AAB8-9C33-0E4E-8D97-6F14CDCC42BC}" type="presOf" srcId="{D0ACDE8A-2E95-5E48-8A74-FCB85EFEB5B8}" destId="{7601C66F-D643-8C41-B80B-B9B0F055AC0D}" srcOrd="0" destOrd="0" presId="urn:microsoft.com/office/officeart/2005/8/layout/process4"/>
    <dgm:cxn modelId="{B269C8C7-72C9-5D49-AE8D-65CEAF2A60E7}" srcId="{D0ACDE8A-2E95-5E48-8A74-FCB85EFEB5B8}" destId="{4A1E5F48-14DE-C44D-A7AB-534D2CCD31C9}" srcOrd="1" destOrd="0" parTransId="{A676124B-ADEF-9C49-BB79-D9A2586FA262}" sibTransId="{4653D8E6-8537-8346-BE86-0304943DA347}"/>
    <dgm:cxn modelId="{99F3E2D4-E654-EE46-935D-A6274F2DD2B5}" type="presOf" srcId="{0BD2E7B6-8F88-B747-9A48-A6396172A4EE}" destId="{22F220DA-C66E-E145-A90D-1977EF19A6B8}" srcOrd="0" destOrd="0" presId="urn:microsoft.com/office/officeart/2005/8/layout/process4"/>
    <dgm:cxn modelId="{BE8DDE8D-B0B9-F847-A690-F208027D0D01}" type="presParOf" srcId="{7601C66F-D643-8C41-B80B-B9B0F055AC0D}" destId="{DB132867-2802-8448-8BA5-01259A56E81C}" srcOrd="0" destOrd="0" presId="urn:microsoft.com/office/officeart/2005/8/layout/process4"/>
    <dgm:cxn modelId="{0AB94F34-2B7D-4E43-9AA1-8FE8DE580986}" type="presParOf" srcId="{DB132867-2802-8448-8BA5-01259A56E81C}" destId="{53956535-7501-924D-9B5D-14C82B4D9CEF}" srcOrd="0" destOrd="0" presId="urn:microsoft.com/office/officeart/2005/8/layout/process4"/>
    <dgm:cxn modelId="{34CA1654-B105-884C-84B7-A7E2234ABE54}" type="presParOf" srcId="{DB132867-2802-8448-8BA5-01259A56E81C}" destId="{F0BB8F73-4BB1-5B44-9745-4745E1ED1CA8}" srcOrd="1" destOrd="0" presId="urn:microsoft.com/office/officeart/2005/8/layout/process4"/>
    <dgm:cxn modelId="{C62F5D1D-86FC-174C-BB64-44D72A60E424}" type="presParOf" srcId="{DB132867-2802-8448-8BA5-01259A56E81C}" destId="{E165DE74-700B-EC4A-9255-1CE1B2024D68}" srcOrd="2" destOrd="0" presId="urn:microsoft.com/office/officeart/2005/8/layout/process4"/>
    <dgm:cxn modelId="{03100679-F262-6E4F-9A0E-4C4062CABC78}" type="presParOf" srcId="{E165DE74-700B-EC4A-9255-1CE1B2024D68}" destId="{4D3FC897-5755-1E41-87E4-41C74DE68741}" srcOrd="0" destOrd="0" presId="urn:microsoft.com/office/officeart/2005/8/layout/process4"/>
    <dgm:cxn modelId="{2574A835-536D-0946-9A60-7175EDE67C46}" type="presParOf" srcId="{E165DE74-700B-EC4A-9255-1CE1B2024D68}" destId="{A7734379-20D3-654E-AE2A-9B9038F2AC18}" srcOrd="1" destOrd="0" presId="urn:microsoft.com/office/officeart/2005/8/layout/process4"/>
    <dgm:cxn modelId="{3843C9F8-7ABB-BB48-9589-3809780AFBB3}" type="presParOf" srcId="{7601C66F-D643-8C41-B80B-B9B0F055AC0D}" destId="{C4404B33-5F62-2A49-B6AB-463F1C2224D3}" srcOrd="1" destOrd="0" presId="urn:microsoft.com/office/officeart/2005/8/layout/process4"/>
    <dgm:cxn modelId="{DE78075B-457E-B848-A899-6B356EF0A7CD}" type="presParOf" srcId="{7601C66F-D643-8C41-B80B-B9B0F055AC0D}" destId="{71DC1434-49EA-8547-8DB1-0CCCF8C22F84}" srcOrd="2" destOrd="0" presId="urn:microsoft.com/office/officeart/2005/8/layout/process4"/>
    <dgm:cxn modelId="{DBFF8289-F869-1543-BA36-3DEA212F268B}" type="presParOf" srcId="{71DC1434-49EA-8547-8DB1-0CCCF8C22F84}" destId="{22F220DA-C66E-E145-A90D-1977EF19A6B8}" srcOrd="0" destOrd="0" presId="urn:microsoft.com/office/officeart/2005/8/layout/process4"/>
    <dgm:cxn modelId="{2A6E52EF-4368-FA41-93C2-4B35A5093A8E}" type="presParOf" srcId="{71DC1434-49EA-8547-8DB1-0CCCF8C22F84}" destId="{82C130DE-BEA0-DD42-B7A7-83C6A67A982B}" srcOrd="1" destOrd="0" presId="urn:microsoft.com/office/officeart/2005/8/layout/process4"/>
    <dgm:cxn modelId="{558EF4D5-6C4A-6C40-9D29-F7DE52D369FD}" type="presParOf" srcId="{71DC1434-49EA-8547-8DB1-0CCCF8C22F84}" destId="{4F192864-DB4D-A441-8D65-A9119D2889E0}" srcOrd="2" destOrd="0" presId="urn:microsoft.com/office/officeart/2005/8/layout/process4"/>
    <dgm:cxn modelId="{B1EC643F-0297-FF49-B210-F72752BCCC40}" type="presParOf" srcId="{4F192864-DB4D-A441-8D65-A9119D2889E0}" destId="{AF0D8BAD-3F39-294D-A7CF-90AE79E97B11}" srcOrd="0" destOrd="0" presId="urn:microsoft.com/office/officeart/2005/8/layout/process4"/>
    <dgm:cxn modelId="{B29E9A7C-B331-3240-A610-C5AA89C16AAE}" type="presParOf" srcId="{4F192864-DB4D-A441-8D65-A9119D2889E0}" destId="{EFF64A63-B213-0845-B577-235B1A827C6E}"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F5FD1D-A93A-C946-BCBC-7487DAD44E97}" type="doc">
      <dgm:prSet loTypeId="urn:microsoft.com/office/officeart/2009/3/layout/OpposingIdeas" loCatId="" qsTypeId="urn:microsoft.com/office/officeart/2005/8/quickstyle/simple1" qsCatId="simple" csTypeId="urn:microsoft.com/office/officeart/2005/8/colors/accent1_2" csCatId="accent1" phldr="1"/>
      <dgm:spPr/>
      <dgm:t>
        <a:bodyPr/>
        <a:lstStyle/>
        <a:p>
          <a:endParaRPr lang="en-GB"/>
        </a:p>
      </dgm:t>
    </dgm:pt>
    <dgm:pt modelId="{D15F13F5-879F-2642-95BC-11546A2B258B}">
      <dgm:prSet phldrT="[Text]"/>
      <dgm:spPr/>
      <dgm:t>
        <a:bodyPr/>
        <a:lstStyle/>
        <a:p>
          <a:r>
            <a:rPr lang="en-GB" dirty="0"/>
            <a:t>Internal Transactions</a:t>
          </a:r>
        </a:p>
      </dgm:t>
    </dgm:pt>
    <dgm:pt modelId="{D855F615-F3D8-F543-85E7-043A79F8BBC2}" type="parTrans" cxnId="{20F003F0-5C21-5D45-92A4-60E746C6DD7D}">
      <dgm:prSet/>
      <dgm:spPr/>
      <dgm:t>
        <a:bodyPr/>
        <a:lstStyle/>
        <a:p>
          <a:endParaRPr lang="en-GB"/>
        </a:p>
      </dgm:t>
    </dgm:pt>
    <dgm:pt modelId="{A6965E99-B1BF-1044-B63C-94947C107956}" type="sibTrans" cxnId="{20F003F0-5C21-5D45-92A4-60E746C6DD7D}">
      <dgm:prSet/>
      <dgm:spPr/>
      <dgm:t>
        <a:bodyPr/>
        <a:lstStyle/>
        <a:p>
          <a:endParaRPr lang="en-GB"/>
        </a:p>
      </dgm:t>
    </dgm:pt>
    <dgm:pt modelId="{08891151-99B2-124C-85FC-5F7847BF07F8}">
      <dgm:prSet phldrT="[Text]" custT="1"/>
      <dgm:spPr/>
      <dgm:t>
        <a:bodyPr anchor="ctr"/>
        <a:lstStyle/>
        <a:p>
          <a:pPr algn="ctr"/>
          <a:r>
            <a:rPr lang="en-GB" sz="1600" dirty="0">
              <a:solidFill>
                <a:schemeClr val="bg1"/>
              </a:solidFill>
            </a:rPr>
            <a:t>This </a:t>
          </a:r>
          <a:r>
            <a:rPr lang="en-GB" sz="1600" dirty="0" err="1">
              <a:solidFill>
                <a:schemeClr val="bg1"/>
              </a:solidFill>
            </a:rPr>
            <a:t>txs</a:t>
          </a:r>
          <a:r>
            <a:rPr lang="en-GB" sz="1600" dirty="0">
              <a:solidFill>
                <a:schemeClr val="bg1"/>
              </a:solidFill>
            </a:rPr>
            <a:t> usually perform inner calculations. The internal transactions can write on the private records but only read the public</a:t>
          </a:r>
        </a:p>
      </dgm:t>
    </dgm:pt>
    <dgm:pt modelId="{D8F82E96-B8C1-A44E-969B-3AD0072D9999}" type="parTrans" cxnId="{31A8D99B-4899-7B40-8C70-EA870C98AE82}">
      <dgm:prSet/>
      <dgm:spPr/>
      <dgm:t>
        <a:bodyPr/>
        <a:lstStyle/>
        <a:p>
          <a:endParaRPr lang="en-GB"/>
        </a:p>
      </dgm:t>
    </dgm:pt>
    <dgm:pt modelId="{B70EC229-4390-3446-94B1-EA873BADB1ED}" type="sibTrans" cxnId="{31A8D99B-4899-7B40-8C70-EA870C98AE82}">
      <dgm:prSet/>
      <dgm:spPr/>
      <dgm:t>
        <a:bodyPr/>
        <a:lstStyle/>
        <a:p>
          <a:endParaRPr lang="en-GB"/>
        </a:p>
      </dgm:t>
    </dgm:pt>
    <dgm:pt modelId="{744F5AE5-B8D3-134C-A638-1747B72E1E63}">
      <dgm:prSet phldrT="[Text]"/>
      <dgm:spPr/>
      <dgm:t>
        <a:bodyPr/>
        <a:lstStyle/>
        <a:p>
          <a:r>
            <a:rPr lang="en-GB" dirty="0"/>
            <a:t>Cross – Application Transactions</a:t>
          </a:r>
        </a:p>
      </dgm:t>
    </dgm:pt>
    <dgm:pt modelId="{EC9F041F-04E3-B646-B1A2-7403A14C86DD}" type="parTrans" cxnId="{430C00B9-CF9B-8749-853F-9214A44E70AE}">
      <dgm:prSet/>
      <dgm:spPr/>
      <dgm:t>
        <a:bodyPr/>
        <a:lstStyle/>
        <a:p>
          <a:endParaRPr lang="en-GB"/>
        </a:p>
      </dgm:t>
    </dgm:pt>
    <dgm:pt modelId="{BFB65B18-0B1E-D541-AEA9-A9019B98B970}" type="sibTrans" cxnId="{430C00B9-CF9B-8749-853F-9214A44E70AE}">
      <dgm:prSet/>
      <dgm:spPr/>
      <dgm:t>
        <a:bodyPr/>
        <a:lstStyle/>
        <a:p>
          <a:endParaRPr lang="en-GB"/>
        </a:p>
      </dgm:t>
    </dgm:pt>
    <dgm:pt modelId="{1FCD908E-D501-A249-B5B3-9047C4978A13}">
      <dgm:prSet phldrT="[Text]" custT="1"/>
      <dgm:spPr/>
      <dgm:t>
        <a:bodyPr anchor="ctr"/>
        <a:lstStyle/>
        <a:p>
          <a:pPr algn="ctr"/>
          <a:r>
            <a:rPr lang="en-GB" sz="1600" dirty="0">
              <a:solidFill>
                <a:schemeClr val="bg1"/>
              </a:solidFill>
            </a:rPr>
            <a:t>Cross – Application transactions follow the Service Level Agreements to emit public records. They can update public records as well.</a:t>
          </a:r>
        </a:p>
      </dgm:t>
    </dgm:pt>
    <dgm:pt modelId="{578D1556-7F16-D243-B3E3-E3EB6824142F}" type="parTrans" cxnId="{8F601DAE-895D-564A-9839-27B554A1A772}">
      <dgm:prSet/>
      <dgm:spPr/>
      <dgm:t>
        <a:bodyPr/>
        <a:lstStyle/>
        <a:p>
          <a:endParaRPr lang="en-GB"/>
        </a:p>
      </dgm:t>
    </dgm:pt>
    <dgm:pt modelId="{60CCE88C-CB05-6F49-A2DE-32CCC5762901}" type="sibTrans" cxnId="{8F601DAE-895D-564A-9839-27B554A1A772}">
      <dgm:prSet/>
      <dgm:spPr/>
      <dgm:t>
        <a:bodyPr/>
        <a:lstStyle/>
        <a:p>
          <a:endParaRPr lang="en-GB"/>
        </a:p>
      </dgm:t>
    </dgm:pt>
    <dgm:pt modelId="{98867B05-A65F-E74D-B000-A91ED054CD35}" type="pres">
      <dgm:prSet presAssocID="{92F5FD1D-A93A-C946-BCBC-7487DAD44E97}" presName="Name0" presStyleCnt="0">
        <dgm:presLayoutVars>
          <dgm:chMax val="2"/>
          <dgm:dir/>
          <dgm:animOne val="branch"/>
          <dgm:animLvl val="lvl"/>
          <dgm:resizeHandles val="exact"/>
        </dgm:presLayoutVars>
      </dgm:prSet>
      <dgm:spPr/>
    </dgm:pt>
    <dgm:pt modelId="{ED4F9986-97F9-C841-8536-09A4395AFC69}" type="pres">
      <dgm:prSet presAssocID="{92F5FD1D-A93A-C946-BCBC-7487DAD44E97}" presName="Background" presStyleLbl="node1" presStyleIdx="0" presStyleCnt="1"/>
      <dgm:spPr/>
    </dgm:pt>
    <dgm:pt modelId="{05F633C3-13AF-D546-B25B-0E89E7E637FC}" type="pres">
      <dgm:prSet presAssocID="{92F5FD1D-A93A-C946-BCBC-7487DAD44E97}" presName="Divider" presStyleLbl="callout" presStyleIdx="0" presStyleCnt="1"/>
      <dgm:spPr/>
    </dgm:pt>
    <dgm:pt modelId="{D23BCE5E-FCD4-504B-8825-D734A658C59B}" type="pres">
      <dgm:prSet presAssocID="{92F5FD1D-A93A-C946-BCBC-7487DAD44E97}" presName="ChildText1" presStyleLbl="revTx" presStyleIdx="0" presStyleCnt="0">
        <dgm:presLayoutVars>
          <dgm:chMax val="0"/>
          <dgm:chPref val="0"/>
          <dgm:bulletEnabled val="1"/>
        </dgm:presLayoutVars>
      </dgm:prSet>
      <dgm:spPr/>
    </dgm:pt>
    <dgm:pt modelId="{6BB1A9CD-DB1E-C94B-B5D2-3A6F4DA2076E}" type="pres">
      <dgm:prSet presAssocID="{92F5FD1D-A93A-C946-BCBC-7487DAD44E97}" presName="ChildText2" presStyleLbl="revTx" presStyleIdx="0" presStyleCnt="0">
        <dgm:presLayoutVars>
          <dgm:chMax val="0"/>
          <dgm:chPref val="0"/>
          <dgm:bulletEnabled val="1"/>
        </dgm:presLayoutVars>
      </dgm:prSet>
      <dgm:spPr/>
    </dgm:pt>
    <dgm:pt modelId="{EA078F28-E547-DD46-9D92-A8FEB98CA37B}" type="pres">
      <dgm:prSet presAssocID="{92F5FD1D-A93A-C946-BCBC-7487DAD44E97}" presName="ParentText1" presStyleLbl="revTx" presStyleIdx="0" presStyleCnt="0">
        <dgm:presLayoutVars>
          <dgm:chMax val="1"/>
          <dgm:chPref val="1"/>
        </dgm:presLayoutVars>
      </dgm:prSet>
      <dgm:spPr/>
    </dgm:pt>
    <dgm:pt modelId="{4DA33A82-4E00-EB4C-85FC-876A5B983D9D}" type="pres">
      <dgm:prSet presAssocID="{92F5FD1D-A93A-C946-BCBC-7487DAD44E97}" presName="ParentShape1" presStyleLbl="alignImgPlace1" presStyleIdx="0" presStyleCnt="2" custLinFactNeighborX="-12682" custLinFactNeighborY="8776">
        <dgm:presLayoutVars/>
      </dgm:prSet>
      <dgm:spPr/>
    </dgm:pt>
    <dgm:pt modelId="{B722B3E0-CDF5-7342-9BE5-E7966B008F7F}" type="pres">
      <dgm:prSet presAssocID="{92F5FD1D-A93A-C946-BCBC-7487DAD44E97}" presName="ParentText2" presStyleLbl="revTx" presStyleIdx="0" presStyleCnt="0">
        <dgm:presLayoutVars>
          <dgm:chMax val="1"/>
          <dgm:chPref val="1"/>
        </dgm:presLayoutVars>
      </dgm:prSet>
      <dgm:spPr/>
    </dgm:pt>
    <dgm:pt modelId="{8790D0A6-12C8-814B-90CC-507072BD7C99}" type="pres">
      <dgm:prSet presAssocID="{92F5FD1D-A93A-C946-BCBC-7487DAD44E97}" presName="ParentShape2" presStyleLbl="alignImgPlace1" presStyleIdx="1" presStyleCnt="2" custScaleY="118067" custLinFactNeighborX="-3954" custLinFactNeighborY="-3306">
        <dgm:presLayoutVars/>
      </dgm:prSet>
      <dgm:spPr/>
    </dgm:pt>
  </dgm:ptLst>
  <dgm:cxnLst>
    <dgm:cxn modelId="{DEBFC201-E958-4F4A-AFF9-AB3B8844D7D6}" type="presOf" srcId="{744F5AE5-B8D3-134C-A638-1747B72E1E63}" destId="{8790D0A6-12C8-814B-90CC-507072BD7C99}" srcOrd="1" destOrd="0" presId="urn:microsoft.com/office/officeart/2009/3/layout/OpposingIdeas"/>
    <dgm:cxn modelId="{09913450-AE67-8B4C-8CC8-1992F5DECC2F}" type="presOf" srcId="{D15F13F5-879F-2642-95BC-11546A2B258B}" destId="{4DA33A82-4E00-EB4C-85FC-876A5B983D9D}" srcOrd="1" destOrd="0" presId="urn:microsoft.com/office/officeart/2009/3/layout/OpposingIdeas"/>
    <dgm:cxn modelId="{FAC8558C-CCAB-C04A-ACF7-B13B8D63DC14}" type="presOf" srcId="{08891151-99B2-124C-85FC-5F7847BF07F8}" destId="{D23BCE5E-FCD4-504B-8825-D734A658C59B}" srcOrd="0" destOrd="0" presId="urn:microsoft.com/office/officeart/2009/3/layout/OpposingIdeas"/>
    <dgm:cxn modelId="{31A8D99B-4899-7B40-8C70-EA870C98AE82}" srcId="{D15F13F5-879F-2642-95BC-11546A2B258B}" destId="{08891151-99B2-124C-85FC-5F7847BF07F8}" srcOrd="0" destOrd="0" parTransId="{D8F82E96-B8C1-A44E-969B-3AD0072D9999}" sibTransId="{B70EC229-4390-3446-94B1-EA873BADB1ED}"/>
    <dgm:cxn modelId="{70D467AD-957B-5D4E-AB6A-7DF26E1C3DBA}" type="presOf" srcId="{92F5FD1D-A93A-C946-BCBC-7487DAD44E97}" destId="{98867B05-A65F-E74D-B000-A91ED054CD35}" srcOrd="0" destOrd="0" presId="urn:microsoft.com/office/officeart/2009/3/layout/OpposingIdeas"/>
    <dgm:cxn modelId="{8F601DAE-895D-564A-9839-27B554A1A772}" srcId="{744F5AE5-B8D3-134C-A638-1747B72E1E63}" destId="{1FCD908E-D501-A249-B5B3-9047C4978A13}" srcOrd="0" destOrd="0" parTransId="{578D1556-7F16-D243-B3E3-E3EB6824142F}" sibTransId="{60CCE88C-CB05-6F49-A2DE-32CCC5762901}"/>
    <dgm:cxn modelId="{430C00B9-CF9B-8749-853F-9214A44E70AE}" srcId="{92F5FD1D-A93A-C946-BCBC-7487DAD44E97}" destId="{744F5AE5-B8D3-134C-A638-1747B72E1E63}" srcOrd="1" destOrd="0" parTransId="{EC9F041F-04E3-B646-B1A2-7403A14C86DD}" sibTransId="{BFB65B18-0B1E-D541-AEA9-A9019B98B970}"/>
    <dgm:cxn modelId="{649C0DCC-C400-8044-A55E-5AA205D9603A}" type="presOf" srcId="{744F5AE5-B8D3-134C-A638-1747B72E1E63}" destId="{B722B3E0-CDF5-7342-9BE5-E7966B008F7F}" srcOrd="0" destOrd="0" presId="urn:microsoft.com/office/officeart/2009/3/layout/OpposingIdeas"/>
    <dgm:cxn modelId="{78A716E9-841E-7440-ABBE-878D42617155}" type="presOf" srcId="{1FCD908E-D501-A249-B5B3-9047C4978A13}" destId="{6BB1A9CD-DB1E-C94B-B5D2-3A6F4DA2076E}" srcOrd="0" destOrd="0" presId="urn:microsoft.com/office/officeart/2009/3/layout/OpposingIdeas"/>
    <dgm:cxn modelId="{C58454EE-CFCB-FF4E-9E5C-3FD11C543116}" type="presOf" srcId="{D15F13F5-879F-2642-95BC-11546A2B258B}" destId="{EA078F28-E547-DD46-9D92-A8FEB98CA37B}" srcOrd="0" destOrd="0" presId="urn:microsoft.com/office/officeart/2009/3/layout/OpposingIdeas"/>
    <dgm:cxn modelId="{20F003F0-5C21-5D45-92A4-60E746C6DD7D}" srcId="{92F5FD1D-A93A-C946-BCBC-7487DAD44E97}" destId="{D15F13F5-879F-2642-95BC-11546A2B258B}" srcOrd="0" destOrd="0" parTransId="{D855F615-F3D8-F543-85E7-043A79F8BBC2}" sibTransId="{A6965E99-B1BF-1044-B63C-94947C107956}"/>
    <dgm:cxn modelId="{441A9A20-A0B5-934C-8ED0-0FAD0FAD15E4}" type="presParOf" srcId="{98867B05-A65F-E74D-B000-A91ED054CD35}" destId="{ED4F9986-97F9-C841-8536-09A4395AFC69}" srcOrd="0" destOrd="0" presId="urn:microsoft.com/office/officeart/2009/3/layout/OpposingIdeas"/>
    <dgm:cxn modelId="{FA2F7131-E1D1-3546-95BA-DD7F52A52B7F}" type="presParOf" srcId="{98867B05-A65F-E74D-B000-A91ED054CD35}" destId="{05F633C3-13AF-D546-B25B-0E89E7E637FC}" srcOrd="1" destOrd="0" presId="urn:microsoft.com/office/officeart/2009/3/layout/OpposingIdeas"/>
    <dgm:cxn modelId="{30C6DA59-8484-2E41-9455-07128BE044DC}" type="presParOf" srcId="{98867B05-A65F-E74D-B000-A91ED054CD35}" destId="{D23BCE5E-FCD4-504B-8825-D734A658C59B}" srcOrd="2" destOrd="0" presId="urn:microsoft.com/office/officeart/2009/3/layout/OpposingIdeas"/>
    <dgm:cxn modelId="{691A0861-BB61-1C4B-A1D8-065273312A1A}" type="presParOf" srcId="{98867B05-A65F-E74D-B000-A91ED054CD35}" destId="{6BB1A9CD-DB1E-C94B-B5D2-3A6F4DA2076E}" srcOrd="3" destOrd="0" presId="urn:microsoft.com/office/officeart/2009/3/layout/OpposingIdeas"/>
    <dgm:cxn modelId="{1945A884-3330-BA49-8393-A3E2E68BB8E2}" type="presParOf" srcId="{98867B05-A65F-E74D-B000-A91ED054CD35}" destId="{EA078F28-E547-DD46-9D92-A8FEB98CA37B}" srcOrd="4" destOrd="0" presId="urn:microsoft.com/office/officeart/2009/3/layout/OpposingIdeas"/>
    <dgm:cxn modelId="{270570A5-AB1A-BF40-A81A-CD8CF205E5D4}" type="presParOf" srcId="{98867B05-A65F-E74D-B000-A91ED054CD35}" destId="{4DA33A82-4E00-EB4C-85FC-876A5B983D9D}" srcOrd="5" destOrd="0" presId="urn:microsoft.com/office/officeart/2009/3/layout/OpposingIdeas"/>
    <dgm:cxn modelId="{766DD242-512A-C84B-A422-3DC9F93C7A84}" type="presParOf" srcId="{98867B05-A65F-E74D-B000-A91ED054CD35}" destId="{B722B3E0-CDF5-7342-9BE5-E7966B008F7F}" srcOrd="6" destOrd="0" presId="urn:microsoft.com/office/officeart/2009/3/layout/OpposingIdeas"/>
    <dgm:cxn modelId="{DB2168FF-8D73-4D4F-8D79-0B5919D6160C}" type="presParOf" srcId="{98867B05-A65F-E74D-B000-A91ED054CD35}" destId="{8790D0A6-12C8-814B-90CC-507072BD7C99}"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737B39-8B96-4176-974B-D22D64A6F8E7}">
      <dsp:nvSpPr>
        <dsp:cNvPr id="0" name=""/>
        <dsp:cNvSpPr/>
      </dsp:nvSpPr>
      <dsp:spPr>
        <a:xfrm>
          <a:off x="0" y="2329"/>
          <a:ext cx="5987607" cy="4961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D2C237-0B40-4BAE-870C-0B7FC34AB987}">
      <dsp:nvSpPr>
        <dsp:cNvPr id="0" name=""/>
        <dsp:cNvSpPr/>
      </dsp:nvSpPr>
      <dsp:spPr>
        <a:xfrm>
          <a:off x="150087" y="113964"/>
          <a:ext cx="272886" cy="2728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4D2FD8-87F7-43FC-B5A2-9D199A5F7799}">
      <dsp:nvSpPr>
        <dsp:cNvPr id="0" name=""/>
        <dsp:cNvSpPr/>
      </dsp:nvSpPr>
      <dsp:spPr>
        <a:xfrm>
          <a:off x="573062" y="2329"/>
          <a:ext cx="5414544" cy="496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510" tIns="52510" rIns="52510" bIns="52510" numCol="1" spcCol="1270" anchor="ctr" anchorCtr="0">
          <a:noAutofit/>
        </a:bodyPr>
        <a:lstStyle/>
        <a:p>
          <a:pPr marL="0" lvl="0" indent="0" algn="l" defTabSz="711200">
            <a:lnSpc>
              <a:spcPct val="100000"/>
            </a:lnSpc>
            <a:spcBef>
              <a:spcPct val="0"/>
            </a:spcBef>
            <a:spcAft>
              <a:spcPct val="35000"/>
            </a:spcAft>
            <a:buNone/>
          </a:pPr>
          <a:r>
            <a:rPr lang="en-CY" sz="1600" kern="1200"/>
            <a:t>Closed ecosystem</a:t>
          </a:r>
          <a:endParaRPr lang="en-US" sz="1600" kern="1200"/>
        </a:p>
      </dsp:txBody>
      <dsp:txXfrm>
        <a:off x="573062" y="2329"/>
        <a:ext cx="5414544" cy="496157"/>
      </dsp:txXfrm>
    </dsp:sp>
    <dsp:sp modelId="{2EAEC3A8-EBEF-45D0-A220-DAA63C693658}">
      <dsp:nvSpPr>
        <dsp:cNvPr id="0" name=""/>
        <dsp:cNvSpPr/>
      </dsp:nvSpPr>
      <dsp:spPr>
        <a:xfrm>
          <a:off x="0" y="622526"/>
          <a:ext cx="5987607" cy="4961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872B6B-6834-4537-A090-E3969B613713}">
      <dsp:nvSpPr>
        <dsp:cNvPr id="0" name=""/>
        <dsp:cNvSpPr/>
      </dsp:nvSpPr>
      <dsp:spPr>
        <a:xfrm>
          <a:off x="150087" y="734161"/>
          <a:ext cx="272886" cy="2728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481804-4341-4E51-85B8-F2840385A7DD}">
      <dsp:nvSpPr>
        <dsp:cNvPr id="0" name=""/>
        <dsp:cNvSpPr/>
      </dsp:nvSpPr>
      <dsp:spPr>
        <a:xfrm>
          <a:off x="573062" y="622526"/>
          <a:ext cx="5414544" cy="496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510" tIns="52510" rIns="52510" bIns="52510" numCol="1" spcCol="1270" anchor="ctr" anchorCtr="0">
          <a:noAutofit/>
        </a:bodyPr>
        <a:lstStyle/>
        <a:p>
          <a:pPr marL="0" lvl="0" indent="0" algn="l" defTabSz="711200">
            <a:lnSpc>
              <a:spcPct val="100000"/>
            </a:lnSpc>
            <a:spcBef>
              <a:spcPct val="0"/>
            </a:spcBef>
            <a:spcAft>
              <a:spcPct val="35000"/>
            </a:spcAft>
            <a:buNone/>
          </a:pPr>
          <a:r>
            <a:rPr lang="en-CY" sz="1600" kern="1200" dirty="0"/>
            <a:t>Only cetrified entities can run a Node</a:t>
          </a:r>
          <a:endParaRPr lang="en-US" sz="1600" kern="1200" dirty="0"/>
        </a:p>
      </dsp:txBody>
      <dsp:txXfrm>
        <a:off x="573062" y="622526"/>
        <a:ext cx="5414544" cy="496157"/>
      </dsp:txXfrm>
    </dsp:sp>
    <dsp:sp modelId="{656CF01A-B295-41E4-8FAE-EE63275BF845}">
      <dsp:nvSpPr>
        <dsp:cNvPr id="0" name=""/>
        <dsp:cNvSpPr/>
      </dsp:nvSpPr>
      <dsp:spPr>
        <a:xfrm>
          <a:off x="0" y="1242723"/>
          <a:ext cx="5987607" cy="4961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35F103-CD23-4E45-B32D-7D3F33E299B1}">
      <dsp:nvSpPr>
        <dsp:cNvPr id="0" name=""/>
        <dsp:cNvSpPr/>
      </dsp:nvSpPr>
      <dsp:spPr>
        <a:xfrm>
          <a:off x="150087" y="1354359"/>
          <a:ext cx="272886" cy="2728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F10D62-C555-4D41-A5FD-BAF7975F9F11}">
      <dsp:nvSpPr>
        <dsp:cNvPr id="0" name=""/>
        <dsp:cNvSpPr/>
      </dsp:nvSpPr>
      <dsp:spPr>
        <a:xfrm>
          <a:off x="573062" y="1242723"/>
          <a:ext cx="5414544" cy="496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510" tIns="52510" rIns="52510" bIns="52510" numCol="1" spcCol="1270" anchor="ctr" anchorCtr="0">
          <a:noAutofit/>
        </a:bodyPr>
        <a:lstStyle/>
        <a:p>
          <a:pPr marL="0" lvl="0" indent="0" algn="l" defTabSz="711200">
            <a:lnSpc>
              <a:spcPct val="100000"/>
            </a:lnSpc>
            <a:spcBef>
              <a:spcPct val="0"/>
            </a:spcBef>
            <a:spcAft>
              <a:spcPct val="35000"/>
            </a:spcAft>
            <a:buNone/>
          </a:pPr>
          <a:r>
            <a:rPr lang="en-CY" sz="1600" kern="1200" dirty="0"/>
            <a:t>Inexpensive </a:t>
          </a:r>
          <a:r>
            <a:rPr lang="en-CY" sz="1600" b="1" kern="1200" dirty="0"/>
            <a:t>consensus algorithms</a:t>
          </a:r>
          <a:endParaRPr lang="en-US" sz="1600" b="1" kern="1200" dirty="0"/>
        </a:p>
      </dsp:txBody>
      <dsp:txXfrm>
        <a:off x="573062" y="1242723"/>
        <a:ext cx="5414544" cy="496157"/>
      </dsp:txXfrm>
    </dsp:sp>
    <dsp:sp modelId="{4D365EF5-666F-4590-B5B8-679FC5BD38B0}">
      <dsp:nvSpPr>
        <dsp:cNvPr id="0" name=""/>
        <dsp:cNvSpPr/>
      </dsp:nvSpPr>
      <dsp:spPr>
        <a:xfrm>
          <a:off x="0" y="1862920"/>
          <a:ext cx="5987607" cy="4961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2C29A2-0C7C-418D-8142-928AED7CA513}">
      <dsp:nvSpPr>
        <dsp:cNvPr id="0" name=""/>
        <dsp:cNvSpPr/>
      </dsp:nvSpPr>
      <dsp:spPr>
        <a:xfrm>
          <a:off x="150087" y="1974556"/>
          <a:ext cx="272886" cy="2728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97DEB8-9F59-44CA-87D5-1D3DDEB4A9A8}">
      <dsp:nvSpPr>
        <dsp:cNvPr id="0" name=""/>
        <dsp:cNvSpPr/>
      </dsp:nvSpPr>
      <dsp:spPr>
        <a:xfrm>
          <a:off x="573062" y="1862920"/>
          <a:ext cx="5414544" cy="496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510" tIns="52510" rIns="52510" bIns="52510" numCol="1" spcCol="1270" anchor="ctr" anchorCtr="0">
          <a:noAutofit/>
        </a:bodyPr>
        <a:lstStyle/>
        <a:p>
          <a:pPr marL="0" lvl="0" indent="0" algn="l" defTabSz="711200">
            <a:lnSpc>
              <a:spcPct val="100000"/>
            </a:lnSpc>
            <a:spcBef>
              <a:spcPct val="0"/>
            </a:spcBef>
            <a:spcAft>
              <a:spcPct val="35000"/>
            </a:spcAft>
            <a:buNone/>
          </a:pPr>
          <a:r>
            <a:rPr lang="en-CY" sz="1600" kern="1200"/>
            <a:t>Scalable solutions</a:t>
          </a:r>
          <a:endParaRPr lang="en-US" sz="1600" kern="1200"/>
        </a:p>
      </dsp:txBody>
      <dsp:txXfrm>
        <a:off x="573062" y="1862920"/>
        <a:ext cx="5414544" cy="496157"/>
      </dsp:txXfrm>
    </dsp:sp>
    <dsp:sp modelId="{B4FFFF76-A7D4-4C60-965B-02EC587DFD8E}">
      <dsp:nvSpPr>
        <dsp:cNvPr id="0" name=""/>
        <dsp:cNvSpPr/>
      </dsp:nvSpPr>
      <dsp:spPr>
        <a:xfrm>
          <a:off x="0" y="2483117"/>
          <a:ext cx="5987607" cy="4961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D4B98E-0A12-42C1-8BA0-ECC25343A38B}">
      <dsp:nvSpPr>
        <dsp:cNvPr id="0" name=""/>
        <dsp:cNvSpPr/>
      </dsp:nvSpPr>
      <dsp:spPr>
        <a:xfrm>
          <a:off x="150087" y="2594753"/>
          <a:ext cx="272886" cy="27288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FD5B77-CCC5-4C40-898D-253849839DF2}">
      <dsp:nvSpPr>
        <dsp:cNvPr id="0" name=""/>
        <dsp:cNvSpPr/>
      </dsp:nvSpPr>
      <dsp:spPr>
        <a:xfrm>
          <a:off x="573062" y="2483117"/>
          <a:ext cx="5414544" cy="496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510" tIns="52510" rIns="52510" bIns="52510" numCol="1" spcCol="1270" anchor="ctr" anchorCtr="0">
          <a:noAutofit/>
        </a:bodyPr>
        <a:lstStyle/>
        <a:p>
          <a:pPr marL="0" lvl="0" indent="0" algn="l" defTabSz="711200">
            <a:lnSpc>
              <a:spcPct val="100000"/>
            </a:lnSpc>
            <a:spcBef>
              <a:spcPct val="0"/>
            </a:spcBef>
            <a:spcAft>
              <a:spcPct val="35000"/>
            </a:spcAft>
            <a:buNone/>
          </a:pPr>
          <a:r>
            <a:rPr lang="en-CY" sz="1600" kern="1200" dirty="0"/>
            <a:t>Only approved parties can join the blockchain (</a:t>
          </a:r>
          <a:r>
            <a:rPr lang="en-CY" sz="1600" b="1" kern="1200" dirty="0"/>
            <a:t>permissioned)</a:t>
          </a:r>
          <a:r>
            <a:rPr lang="en-CY" sz="1600" kern="1200" dirty="0"/>
            <a:t> </a:t>
          </a:r>
          <a:endParaRPr lang="en-US" sz="1600" kern="1200" dirty="0"/>
        </a:p>
      </dsp:txBody>
      <dsp:txXfrm>
        <a:off x="573062" y="2483117"/>
        <a:ext cx="5414544" cy="496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B8F73-4BB1-5B44-9745-4745E1ED1CA8}">
      <dsp:nvSpPr>
        <dsp:cNvPr id="0" name=""/>
        <dsp:cNvSpPr/>
      </dsp:nvSpPr>
      <dsp:spPr>
        <a:xfrm>
          <a:off x="0" y="2703708"/>
          <a:ext cx="10892794" cy="17739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GB" sz="3300" kern="1200" dirty="0"/>
            <a:t>Solution #2</a:t>
          </a:r>
        </a:p>
      </dsp:txBody>
      <dsp:txXfrm>
        <a:off x="0" y="2703708"/>
        <a:ext cx="10892794" cy="957919"/>
      </dsp:txXfrm>
    </dsp:sp>
    <dsp:sp modelId="{4D3FC897-5755-1E41-87E4-41C74DE68741}">
      <dsp:nvSpPr>
        <dsp:cNvPr id="0" name=""/>
        <dsp:cNvSpPr/>
      </dsp:nvSpPr>
      <dsp:spPr>
        <a:xfrm>
          <a:off x="0" y="3626149"/>
          <a:ext cx="5446396" cy="81600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GB" sz="1600" kern="1200" dirty="0"/>
            <a:t>An other solution is to implement each application on a different blockchain. This is good for parallel processing of different transactions </a:t>
          </a:r>
        </a:p>
      </dsp:txBody>
      <dsp:txXfrm>
        <a:off x="0" y="3626149"/>
        <a:ext cx="5446396" cy="816005"/>
      </dsp:txXfrm>
    </dsp:sp>
    <dsp:sp modelId="{A7734379-20D3-654E-AE2A-9B9038F2AC18}">
      <dsp:nvSpPr>
        <dsp:cNvPr id="0" name=""/>
        <dsp:cNvSpPr/>
      </dsp:nvSpPr>
      <dsp:spPr>
        <a:xfrm>
          <a:off x="5446397" y="3626149"/>
          <a:ext cx="5446396" cy="81600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GB" sz="2400" kern="1200" dirty="0"/>
            <a:t>Drawbacks</a:t>
          </a:r>
          <a:br>
            <a:rPr lang="en-GB" sz="1800" kern="1200" dirty="0"/>
          </a:br>
          <a:r>
            <a:rPr lang="en-GB" sz="1800" kern="1200" dirty="0"/>
            <a:t>What if applications want to exchange data from different BCs? This is too expensive.</a:t>
          </a:r>
        </a:p>
      </dsp:txBody>
      <dsp:txXfrm>
        <a:off x="5446397" y="3626149"/>
        <a:ext cx="5446396" cy="816005"/>
      </dsp:txXfrm>
    </dsp:sp>
    <dsp:sp modelId="{82C130DE-BEA0-DD42-B7A7-83C6A67A982B}">
      <dsp:nvSpPr>
        <dsp:cNvPr id="0" name=""/>
        <dsp:cNvSpPr/>
      </dsp:nvSpPr>
      <dsp:spPr>
        <a:xfrm rot="10800000">
          <a:off x="0" y="2020"/>
          <a:ext cx="10892794" cy="272829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GB" sz="3300" kern="1200" dirty="0"/>
            <a:t>Solution #1</a:t>
          </a:r>
        </a:p>
      </dsp:txBody>
      <dsp:txXfrm rot="-10800000">
        <a:off x="0" y="2020"/>
        <a:ext cx="10892794" cy="957632"/>
      </dsp:txXfrm>
    </dsp:sp>
    <dsp:sp modelId="{AF0D8BAD-3F39-294D-A7CF-90AE79E97B11}">
      <dsp:nvSpPr>
        <dsp:cNvPr id="0" name=""/>
        <dsp:cNvSpPr/>
      </dsp:nvSpPr>
      <dsp:spPr>
        <a:xfrm>
          <a:off x="0" y="959652"/>
          <a:ext cx="5446396" cy="8157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GB" sz="1600" kern="1200" dirty="0"/>
            <a:t>Use a single blockchain where all transactions will be maintained. This blockchain ledger will be replicated to all peers</a:t>
          </a:r>
        </a:p>
      </dsp:txBody>
      <dsp:txXfrm>
        <a:off x="0" y="959652"/>
        <a:ext cx="5446396" cy="815760"/>
      </dsp:txXfrm>
    </dsp:sp>
    <dsp:sp modelId="{EFF64A63-B213-0845-B577-235B1A827C6E}">
      <dsp:nvSpPr>
        <dsp:cNvPr id="0" name=""/>
        <dsp:cNvSpPr/>
      </dsp:nvSpPr>
      <dsp:spPr>
        <a:xfrm>
          <a:off x="5446397" y="959652"/>
          <a:ext cx="5446396" cy="8157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GB" sz="2400" kern="1200" dirty="0"/>
            <a:t>Drawbacks</a:t>
          </a:r>
          <a:br>
            <a:rPr lang="en-GB" sz="3200" kern="1200" dirty="0"/>
          </a:br>
          <a:r>
            <a:rPr lang="en-GB" sz="2000" kern="1200" dirty="0"/>
            <a:t>This is not a viable solution as internal transactions concept is not satisfied</a:t>
          </a:r>
        </a:p>
      </dsp:txBody>
      <dsp:txXfrm>
        <a:off x="5446397" y="959652"/>
        <a:ext cx="5446396" cy="8157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F9986-97F9-C841-8536-09A4395AFC69}">
      <dsp:nvSpPr>
        <dsp:cNvPr id="0" name=""/>
        <dsp:cNvSpPr/>
      </dsp:nvSpPr>
      <dsp:spPr>
        <a:xfrm>
          <a:off x="667322" y="583993"/>
          <a:ext cx="4003932" cy="2153178"/>
        </a:xfrm>
        <a:prstGeom prst="round2DiagRect">
          <a:avLst>
            <a:gd name="adj1" fmla="val 0"/>
            <a:gd name="adj2"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F633C3-13AF-D546-B25B-0E89E7E637FC}">
      <dsp:nvSpPr>
        <dsp:cNvPr id="0" name=""/>
        <dsp:cNvSpPr/>
      </dsp:nvSpPr>
      <dsp:spPr>
        <a:xfrm>
          <a:off x="2669288" y="812361"/>
          <a:ext cx="533" cy="1696443"/>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3BCE5E-FCD4-504B-8825-D734A658C59B}">
      <dsp:nvSpPr>
        <dsp:cNvPr id="0" name=""/>
        <dsp:cNvSpPr/>
      </dsp:nvSpPr>
      <dsp:spPr>
        <a:xfrm>
          <a:off x="800786" y="747113"/>
          <a:ext cx="1735037" cy="182693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bg1"/>
              </a:solidFill>
            </a:rPr>
            <a:t>This </a:t>
          </a:r>
          <a:r>
            <a:rPr lang="en-GB" sz="1600" kern="1200" dirty="0" err="1">
              <a:solidFill>
                <a:schemeClr val="bg1"/>
              </a:solidFill>
            </a:rPr>
            <a:t>txs</a:t>
          </a:r>
          <a:r>
            <a:rPr lang="en-GB" sz="1600" kern="1200" dirty="0">
              <a:solidFill>
                <a:schemeClr val="bg1"/>
              </a:solidFill>
            </a:rPr>
            <a:t> usually perform inner calculations. The internal transactions can write on the private records but only read the public</a:t>
          </a:r>
        </a:p>
      </dsp:txBody>
      <dsp:txXfrm>
        <a:off x="800786" y="747113"/>
        <a:ext cx="1735037" cy="1826939"/>
      </dsp:txXfrm>
    </dsp:sp>
    <dsp:sp modelId="{6BB1A9CD-DB1E-C94B-B5D2-3A6F4DA2076E}">
      <dsp:nvSpPr>
        <dsp:cNvPr id="0" name=""/>
        <dsp:cNvSpPr/>
      </dsp:nvSpPr>
      <dsp:spPr>
        <a:xfrm>
          <a:off x="2802752" y="747113"/>
          <a:ext cx="1735037" cy="182693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bg1"/>
              </a:solidFill>
            </a:rPr>
            <a:t>Cross – Application transactions follow the Service Level Agreements to emit public records. They can update public records as well.</a:t>
          </a:r>
        </a:p>
      </dsp:txBody>
      <dsp:txXfrm>
        <a:off x="2802752" y="747113"/>
        <a:ext cx="1735037" cy="1826939"/>
      </dsp:txXfrm>
    </dsp:sp>
    <dsp:sp modelId="{4DA33A82-4E00-EB4C-85FC-876A5B983D9D}">
      <dsp:nvSpPr>
        <dsp:cNvPr id="0" name=""/>
        <dsp:cNvSpPr/>
      </dsp:nvSpPr>
      <dsp:spPr>
        <a:xfrm rot="16200000">
          <a:off x="-840799" y="1076328"/>
          <a:ext cx="2348921" cy="667322"/>
        </a:xfrm>
        <a:prstGeom prst="rightArrow">
          <a:avLst>
            <a:gd name="adj1" fmla="val 49830"/>
            <a:gd name="adj2" fmla="val 6066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r" defTabSz="577850">
            <a:lnSpc>
              <a:spcPct val="90000"/>
            </a:lnSpc>
            <a:spcBef>
              <a:spcPct val="0"/>
            </a:spcBef>
            <a:spcAft>
              <a:spcPct val="35000"/>
            </a:spcAft>
            <a:buNone/>
          </a:pPr>
          <a:r>
            <a:rPr lang="en-GB" sz="1300" kern="1200" dirty="0"/>
            <a:t>Internal Transactions</a:t>
          </a:r>
        </a:p>
      </dsp:txBody>
      <dsp:txXfrm>
        <a:off x="-739944" y="1344582"/>
        <a:ext cx="2147210" cy="332526"/>
      </dsp:txXfrm>
    </dsp:sp>
    <dsp:sp modelId="{8790D0A6-12C8-814B-90CC-507072BD7C99}">
      <dsp:nvSpPr>
        <dsp:cNvPr id="0" name=""/>
        <dsp:cNvSpPr/>
      </dsp:nvSpPr>
      <dsp:spPr>
        <a:xfrm rot="5400000">
          <a:off x="3591879" y="1706001"/>
          <a:ext cx="2773301" cy="667322"/>
        </a:xfrm>
        <a:prstGeom prst="rightArrow">
          <a:avLst>
            <a:gd name="adj1" fmla="val 49830"/>
            <a:gd name="adj2" fmla="val 6066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r" defTabSz="577850">
            <a:lnSpc>
              <a:spcPct val="90000"/>
            </a:lnSpc>
            <a:spcBef>
              <a:spcPct val="0"/>
            </a:spcBef>
            <a:spcAft>
              <a:spcPct val="35000"/>
            </a:spcAft>
            <a:buNone/>
          </a:pPr>
          <a:r>
            <a:rPr lang="en-GB" sz="1300" kern="1200" dirty="0"/>
            <a:t>Cross – Application Transactions</a:t>
          </a:r>
        </a:p>
      </dsp:txBody>
      <dsp:txXfrm>
        <a:off x="3692735" y="1772544"/>
        <a:ext cx="2571590" cy="33252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1CFF9D-AB68-0847-860B-D4768DDC6A70}" type="datetimeFigureOut">
              <a:rPr lang="en-CY" smtClean="0"/>
              <a:t>27/04/2020</a:t>
            </a:fld>
            <a:endParaRPr lang="en-C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A2FCBB-1A4B-534A-BB38-AF24EF5DFBE2}" type="slidenum">
              <a:rPr lang="en-CY" smtClean="0"/>
              <a:t>‹#›</a:t>
            </a:fld>
            <a:endParaRPr lang="en-CY"/>
          </a:p>
        </p:txBody>
      </p:sp>
    </p:spTree>
    <p:extLst>
      <p:ext uri="{BB962C8B-B14F-4D97-AF65-F5344CB8AC3E}">
        <p14:creationId xmlns:p14="http://schemas.microsoft.com/office/powerpoint/2010/main" val="2150530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A2FCBB-1A4B-534A-BB38-AF24EF5DFBE2}" type="slidenum">
              <a:rPr lang="en-CY" smtClean="0"/>
              <a:t>6</a:t>
            </a:fld>
            <a:endParaRPr lang="en-CY"/>
          </a:p>
        </p:txBody>
      </p:sp>
    </p:spTree>
    <p:extLst>
      <p:ext uri="{BB962C8B-B14F-4D97-AF65-F5344CB8AC3E}">
        <p14:creationId xmlns:p14="http://schemas.microsoft.com/office/powerpoint/2010/main" val="647407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93647-94EE-774F-AE89-75288EC5BA4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CY"/>
          </a:p>
        </p:txBody>
      </p:sp>
      <p:sp>
        <p:nvSpPr>
          <p:cNvPr id="3" name="Subtitle 2">
            <a:extLst>
              <a:ext uri="{FF2B5EF4-FFF2-40B4-BE49-F238E27FC236}">
                <a16:creationId xmlns:a16="http://schemas.microsoft.com/office/drawing/2014/main" id="{1B5FBAAD-7BBC-E741-8928-D86762BBA8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CY"/>
          </a:p>
        </p:txBody>
      </p:sp>
      <p:sp>
        <p:nvSpPr>
          <p:cNvPr id="4" name="Date Placeholder 3">
            <a:extLst>
              <a:ext uri="{FF2B5EF4-FFF2-40B4-BE49-F238E27FC236}">
                <a16:creationId xmlns:a16="http://schemas.microsoft.com/office/drawing/2014/main" id="{C2382661-A665-3249-A670-945F3F39023C}"/>
              </a:ext>
            </a:extLst>
          </p:cNvPr>
          <p:cNvSpPr>
            <a:spLocks noGrp="1"/>
          </p:cNvSpPr>
          <p:nvPr>
            <p:ph type="dt" sz="half" idx="10"/>
          </p:nvPr>
        </p:nvSpPr>
        <p:spPr/>
        <p:txBody>
          <a:bodyPr/>
          <a:lstStyle/>
          <a:p>
            <a:endParaRPr lang="en-CY"/>
          </a:p>
        </p:txBody>
      </p:sp>
      <p:sp>
        <p:nvSpPr>
          <p:cNvPr id="5" name="Footer Placeholder 4">
            <a:extLst>
              <a:ext uri="{FF2B5EF4-FFF2-40B4-BE49-F238E27FC236}">
                <a16:creationId xmlns:a16="http://schemas.microsoft.com/office/drawing/2014/main" id="{6AD2D699-E64B-4E4A-8F91-51B32E5CC8F6}"/>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D6095BF7-2E8B-3049-8EB2-C6AF91C1C4CB}"/>
              </a:ext>
            </a:extLst>
          </p:cNvPr>
          <p:cNvSpPr>
            <a:spLocks noGrp="1"/>
          </p:cNvSpPr>
          <p:nvPr>
            <p:ph type="sldNum" sz="quarter" idx="12"/>
          </p:nvPr>
        </p:nvSpPr>
        <p:spPr/>
        <p:txBody>
          <a:bodyPr/>
          <a:lstStyle/>
          <a:p>
            <a:fld id="{1CB989BD-9749-2041-8EEC-AF94C81B66BB}" type="slidenum">
              <a:rPr lang="en-CY" smtClean="0"/>
              <a:t>‹#›</a:t>
            </a:fld>
            <a:endParaRPr lang="en-CY"/>
          </a:p>
        </p:txBody>
      </p:sp>
    </p:spTree>
    <p:extLst>
      <p:ext uri="{BB962C8B-B14F-4D97-AF65-F5344CB8AC3E}">
        <p14:creationId xmlns:p14="http://schemas.microsoft.com/office/powerpoint/2010/main" val="3017556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DA173-F654-6140-A770-AEF67ABC2FFC}"/>
              </a:ext>
            </a:extLst>
          </p:cNvPr>
          <p:cNvSpPr>
            <a:spLocks noGrp="1"/>
          </p:cNvSpPr>
          <p:nvPr>
            <p:ph type="title"/>
          </p:nvPr>
        </p:nvSpPr>
        <p:spPr/>
        <p:txBody>
          <a:bodyPr/>
          <a:lstStyle/>
          <a:p>
            <a:r>
              <a:rPr lang="en-GB"/>
              <a:t>Click to edit Master title style</a:t>
            </a:r>
            <a:endParaRPr lang="en-CY"/>
          </a:p>
        </p:txBody>
      </p:sp>
      <p:sp>
        <p:nvSpPr>
          <p:cNvPr id="3" name="Vertical Text Placeholder 2">
            <a:extLst>
              <a:ext uri="{FF2B5EF4-FFF2-40B4-BE49-F238E27FC236}">
                <a16:creationId xmlns:a16="http://schemas.microsoft.com/office/drawing/2014/main" id="{2221C4B8-A063-0547-9119-514C51692B1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Y"/>
          </a:p>
        </p:txBody>
      </p:sp>
      <p:sp>
        <p:nvSpPr>
          <p:cNvPr id="4" name="Date Placeholder 3">
            <a:extLst>
              <a:ext uri="{FF2B5EF4-FFF2-40B4-BE49-F238E27FC236}">
                <a16:creationId xmlns:a16="http://schemas.microsoft.com/office/drawing/2014/main" id="{B7BE4CD2-D127-8041-AFF9-94DC7857A6EF}"/>
              </a:ext>
            </a:extLst>
          </p:cNvPr>
          <p:cNvSpPr>
            <a:spLocks noGrp="1"/>
          </p:cNvSpPr>
          <p:nvPr>
            <p:ph type="dt" sz="half" idx="10"/>
          </p:nvPr>
        </p:nvSpPr>
        <p:spPr/>
        <p:txBody>
          <a:bodyPr/>
          <a:lstStyle/>
          <a:p>
            <a:endParaRPr lang="en-CY"/>
          </a:p>
        </p:txBody>
      </p:sp>
      <p:sp>
        <p:nvSpPr>
          <p:cNvPr id="5" name="Footer Placeholder 4">
            <a:extLst>
              <a:ext uri="{FF2B5EF4-FFF2-40B4-BE49-F238E27FC236}">
                <a16:creationId xmlns:a16="http://schemas.microsoft.com/office/drawing/2014/main" id="{138E77C2-36BE-154C-B8F3-26FEBB2A0387}"/>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69D2262B-3E6B-6848-A4BA-C2F1B4CBB356}"/>
              </a:ext>
            </a:extLst>
          </p:cNvPr>
          <p:cNvSpPr>
            <a:spLocks noGrp="1"/>
          </p:cNvSpPr>
          <p:nvPr>
            <p:ph type="sldNum" sz="quarter" idx="12"/>
          </p:nvPr>
        </p:nvSpPr>
        <p:spPr/>
        <p:txBody>
          <a:bodyPr/>
          <a:lstStyle/>
          <a:p>
            <a:fld id="{1CB989BD-9749-2041-8EEC-AF94C81B66BB}" type="slidenum">
              <a:rPr lang="en-CY" smtClean="0"/>
              <a:t>‹#›</a:t>
            </a:fld>
            <a:endParaRPr lang="en-CY"/>
          </a:p>
        </p:txBody>
      </p:sp>
    </p:spTree>
    <p:extLst>
      <p:ext uri="{BB962C8B-B14F-4D97-AF65-F5344CB8AC3E}">
        <p14:creationId xmlns:p14="http://schemas.microsoft.com/office/powerpoint/2010/main" val="2691692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DEBDE4-1CEF-EF49-A553-F91F732942B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CY"/>
          </a:p>
        </p:txBody>
      </p:sp>
      <p:sp>
        <p:nvSpPr>
          <p:cNvPr id="3" name="Vertical Text Placeholder 2">
            <a:extLst>
              <a:ext uri="{FF2B5EF4-FFF2-40B4-BE49-F238E27FC236}">
                <a16:creationId xmlns:a16="http://schemas.microsoft.com/office/drawing/2014/main" id="{EB329761-301D-EA45-9EEC-85E51EC6EEF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Y"/>
          </a:p>
        </p:txBody>
      </p:sp>
      <p:sp>
        <p:nvSpPr>
          <p:cNvPr id="4" name="Date Placeholder 3">
            <a:extLst>
              <a:ext uri="{FF2B5EF4-FFF2-40B4-BE49-F238E27FC236}">
                <a16:creationId xmlns:a16="http://schemas.microsoft.com/office/drawing/2014/main" id="{603337D7-1CA3-884E-BF01-B8F4592AE8A9}"/>
              </a:ext>
            </a:extLst>
          </p:cNvPr>
          <p:cNvSpPr>
            <a:spLocks noGrp="1"/>
          </p:cNvSpPr>
          <p:nvPr>
            <p:ph type="dt" sz="half" idx="10"/>
          </p:nvPr>
        </p:nvSpPr>
        <p:spPr/>
        <p:txBody>
          <a:bodyPr/>
          <a:lstStyle/>
          <a:p>
            <a:endParaRPr lang="en-CY"/>
          </a:p>
        </p:txBody>
      </p:sp>
      <p:sp>
        <p:nvSpPr>
          <p:cNvPr id="5" name="Footer Placeholder 4">
            <a:extLst>
              <a:ext uri="{FF2B5EF4-FFF2-40B4-BE49-F238E27FC236}">
                <a16:creationId xmlns:a16="http://schemas.microsoft.com/office/drawing/2014/main" id="{C0C1E3A7-EFB7-2C4D-80B0-158A23E30E0F}"/>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B6BDD6F6-85F5-BA46-8851-20C21A39ABCA}"/>
              </a:ext>
            </a:extLst>
          </p:cNvPr>
          <p:cNvSpPr>
            <a:spLocks noGrp="1"/>
          </p:cNvSpPr>
          <p:nvPr>
            <p:ph type="sldNum" sz="quarter" idx="12"/>
          </p:nvPr>
        </p:nvSpPr>
        <p:spPr/>
        <p:txBody>
          <a:bodyPr/>
          <a:lstStyle/>
          <a:p>
            <a:fld id="{1CB989BD-9749-2041-8EEC-AF94C81B66BB}" type="slidenum">
              <a:rPr lang="en-CY" smtClean="0"/>
              <a:t>‹#›</a:t>
            </a:fld>
            <a:endParaRPr lang="en-CY"/>
          </a:p>
        </p:txBody>
      </p:sp>
    </p:spTree>
    <p:extLst>
      <p:ext uri="{BB962C8B-B14F-4D97-AF65-F5344CB8AC3E}">
        <p14:creationId xmlns:p14="http://schemas.microsoft.com/office/powerpoint/2010/main" val="4051235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05EA2-1263-2142-83FF-5D96E2611905}"/>
              </a:ext>
            </a:extLst>
          </p:cNvPr>
          <p:cNvSpPr>
            <a:spLocks noGrp="1"/>
          </p:cNvSpPr>
          <p:nvPr>
            <p:ph type="title"/>
          </p:nvPr>
        </p:nvSpPr>
        <p:spPr/>
        <p:txBody>
          <a:bodyPr/>
          <a:lstStyle/>
          <a:p>
            <a:r>
              <a:rPr lang="en-GB"/>
              <a:t>Click to edit Master title style</a:t>
            </a:r>
            <a:endParaRPr lang="en-CY"/>
          </a:p>
        </p:txBody>
      </p:sp>
      <p:sp>
        <p:nvSpPr>
          <p:cNvPr id="3" name="Content Placeholder 2">
            <a:extLst>
              <a:ext uri="{FF2B5EF4-FFF2-40B4-BE49-F238E27FC236}">
                <a16:creationId xmlns:a16="http://schemas.microsoft.com/office/drawing/2014/main" id="{C7824573-1A8B-C842-B46A-D9894841E2D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Y"/>
          </a:p>
        </p:txBody>
      </p:sp>
      <p:sp>
        <p:nvSpPr>
          <p:cNvPr id="4" name="Date Placeholder 3">
            <a:extLst>
              <a:ext uri="{FF2B5EF4-FFF2-40B4-BE49-F238E27FC236}">
                <a16:creationId xmlns:a16="http://schemas.microsoft.com/office/drawing/2014/main" id="{55C5CCF2-1DDC-704F-A6AE-68D8E08E5439}"/>
              </a:ext>
            </a:extLst>
          </p:cNvPr>
          <p:cNvSpPr>
            <a:spLocks noGrp="1"/>
          </p:cNvSpPr>
          <p:nvPr>
            <p:ph type="dt" sz="half" idx="10"/>
          </p:nvPr>
        </p:nvSpPr>
        <p:spPr/>
        <p:txBody>
          <a:bodyPr/>
          <a:lstStyle/>
          <a:p>
            <a:endParaRPr lang="en-CY"/>
          </a:p>
        </p:txBody>
      </p:sp>
      <p:sp>
        <p:nvSpPr>
          <p:cNvPr id="5" name="Footer Placeholder 4">
            <a:extLst>
              <a:ext uri="{FF2B5EF4-FFF2-40B4-BE49-F238E27FC236}">
                <a16:creationId xmlns:a16="http://schemas.microsoft.com/office/drawing/2014/main" id="{4FA61F52-90F6-7544-8844-1410BB9EC9EA}"/>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EDC581A2-FC9E-DC4E-9EB2-76D20086172E}"/>
              </a:ext>
            </a:extLst>
          </p:cNvPr>
          <p:cNvSpPr>
            <a:spLocks noGrp="1"/>
          </p:cNvSpPr>
          <p:nvPr>
            <p:ph type="sldNum" sz="quarter" idx="12"/>
          </p:nvPr>
        </p:nvSpPr>
        <p:spPr/>
        <p:txBody>
          <a:bodyPr/>
          <a:lstStyle/>
          <a:p>
            <a:fld id="{1CB989BD-9749-2041-8EEC-AF94C81B66BB}" type="slidenum">
              <a:rPr lang="en-CY" smtClean="0"/>
              <a:t>‹#›</a:t>
            </a:fld>
            <a:endParaRPr lang="en-CY"/>
          </a:p>
        </p:txBody>
      </p:sp>
    </p:spTree>
    <p:extLst>
      <p:ext uri="{BB962C8B-B14F-4D97-AF65-F5344CB8AC3E}">
        <p14:creationId xmlns:p14="http://schemas.microsoft.com/office/powerpoint/2010/main" val="1280319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4DED4-A51E-FE4C-97CF-3F819B35DEE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CY"/>
          </a:p>
        </p:txBody>
      </p:sp>
      <p:sp>
        <p:nvSpPr>
          <p:cNvPr id="3" name="Text Placeholder 2">
            <a:extLst>
              <a:ext uri="{FF2B5EF4-FFF2-40B4-BE49-F238E27FC236}">
                <a16:creationId xmlns:a16="http://schemas.microsoft.com/office/drawing/2014/main" id="{1A961A85-AE62-6E47-8902-490EAC28B7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8A2B313-DFA5-8847-812B-36F7B821A2B7}"/>
              </a:ext>
            </a:extLst>
          </p:cNvPr>
          <p:cNvSpPr>
            <a:spLocks noGrp="1"/>
          </p:cNvSpPr>
          <p:nvPr>
            <p:ph type="dt" sz="half" idx="10"/>
          </p:nvPr>
        </p:nvSpPr>
        <p:spPr/>
        <p:txBody>
          <a:bodyPr/>
          <a:lstStyle/>
          <a:p>
            <a:endParaRPr lang="en-CY"/>
          </a:p>
        </p:txBody>
      </p:sp>
      <p:sp>
        <p:nvSpPr>
          <p:cNvPr id="5" name="Footer Placeholder 4">
            <a:extLst>
              <a:ext uri="{FF2B5EF4-FFF2-40B4-BE49-F238E27FC236}">
                <a16:creationId xmlns:a16="http://schemas.microsoft.com/office/drawing/2014/main" id="{378127F7-2B48-1D46-A40F-8D8C72FF2766}"/>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DEB69CF6-30BE-1641-8691-42DE072D3D80}"/>
              </a:ext>
            </a:extLst>
          </p:cNvPr>
          <p:cNvSpPr>
            <a:spLocks noGrp="1"/>
          </p:cNvSpPr>
          <p:nvPr>
            <p:ph type="sldNum" sz="quarter" idx="12"/>
          </p:nvPr>
        </p:nvSpPr>
        <p:spPr/>
        <p:txBody>
          <a:bodyPr/>
          <a:lstStyle/>
          <a:p>
            <a:fld id="{1CB989BD-9749-2041-8EEC-AF94C81B66BB}" type="slidenum">
              <a:rPr lang="en-CY" smtClean="0"/>
              <a:t>‹#›</a:t>
            </a:fld>
            <a:endParaRPr lang="en-CY"/>
          </a:p>
        </p:txBody>
      </p:sp>
    </p:spTree>
    <p:extLst>
      <p:ext uri="{BB962C8B-B14F-4D97-AF65-F5344CB8AC3E}">
        <p14:creationId xmlns:p14="http://schemas.microsoft.com/office/powerpoint/2010/main" val="3999636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BEFCF-5AB5-E442-B22F-4744AE019934}"/>
              </a:ext>
            </a:extLst>
          </p:cNvPr>
          <p:cNvSpPr>
            <a:spLocks noGrp="1"/>
          </p:cNvSpPr>
          <p:nvPr>
            <p:ph type="title"/>
          </p:nvPr>
        </p:nvSpPr>
        <p:spPr/>
        <p:txBody>
          <a:bodyPr/>
          <a:lstStyle/>
          <a:p>
            <a:r>
              <a:rPr lang="en-GB"/>
              <a:t>Click to edit Master title style</a:t>
            </a:r>
            <a:endParaRPr lang="en-CY"/>
          </a:p>
        </p:txBody>
      </p:sp>
      <p:sp>
        <p:nvSpPr>
          <p:cNvPr id="3" name="Content Placeholder 2">
            <a:extLst>
              <a:ext uri="{FF2B5EF4-FFF2-40B4-BE49-F238E27FC236}">
                <a16:creationId xmlns:a16="http://schemas.microsoft.com/office/drawing/2014/main" id="{015299D8-4A26-634D-99BD-D7E38198BD9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Y"/>
          </a:p>
        </p:txBody>
      </p:sp>
      <p:sp>
        <p:nvSpPr>
          <p:cNvPr id="4" name="Content Placeholder 3">
            <a:extLst>
              <a:ext uri="{FF2B5EF4-FFF2-40B4-BE49-F238E27FC236}">
                <a16:creationId xmlns:a16="http://schemas.microsoft.com/office/drawing/2014/main" id="{E17EF772-FBCE-2747-9CCC-2D957C52310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Y"/>
          </a:p>
        </p:txBody>
      </p:sp>
      <p:sp>
        <p:nvSpPr>
          <p:cNvPr id="5" name="Date Placeholder 4">
            <a:extLst>
              <a:ext uri="{FF2B5EF4-FFF2-40B4-BE49-F238E27FC236}">
                <a16:creationId xmlns:a16="http://schemas.microsoft.com/office/drawing/2014/main" id="{90A873E9-9B49-CA4B-8173-BD783E7551E7}"/>
              </a:ext>
            </a:extLst>
          </p:cNvPr>
          <p:cNvSpPr>
            <a:spLocks noGrp="1"/>
          </p:cNvSpPr>
          <p:nvPr>
            <p:ph type="dt" sz="half" idx="10"/>
          </p:nvPr>
        </p:nvSpPr>
        <p:spPr/>
        <p:txBody>
          <a:bodyPr/>
          <a:lstStyle/>
          <a:p>
            <a:endParaRPr lang="en-CY"/>
          </a:p>
        </p:txBody>
      </p:sp>
      <p:sp>
        <p:nvSpPr>
          <p:cNvPr id="6" name="Footer Placeholder 5">
            <a:extLst>
              <a:ext uri="{FF2B5EF4-FFF2-40B4-BE49-F238E27FC236}">
                <a16:creationId xmlns:a16="http://schemas.microsoft.com/office/drawing/2014/main" id="{108A9014-7F39-8542-9077-D3760765206D}"/>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921DCB81-E735-0D4C-BCF3-7185859DF24F}"/>
              </a:ext>
            </a:extLst>
          </p:cNvPr>
          <p:cNvSpPr>
            <a:spLocks noGrp="1"/>
          </p:cNvSpPr>
          <p:nvPr>
            <p:ph type="sldNum" sz="quarter" idx="12"/>
          </p:nvPr>
        </p:nvSpPr>
        <p:spPr/>
        <p:txBody>
          <a:bodyPr/>
          <a:lstStyle/>
          <a:p>
            <a:fld id="{1CB989BD-9749-2041-8EEC-AF94C81B66BB}" type="slidenum">
              <a:rPr lang="en-CY" smtClean="0"/>
              <a:t>‹#›</a:t>
            </a:fld>
            <a:endParaRPr lang="en-CY"/>
          </a:p>
        </p:txBody>
      </p:sp>
    </p:spTree>
    <p:extLst>
      <p:ext uri="{BB962C8B-B14F-4D97-AF65-F5344CB8AC3E}">
        <p14:creationId xmlns:p14="http://schemas.microsoft.com/office/powerpoint/2010/main" val="3216446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9966D-17E7-7C41-B263-E4ED505F4C4A}"/>
              </a:ext>
            </a:extLst>
          </p:cNvPr>
          <p:cNvSpPr>
            <a:spLocks noGrp="1"/>
          </p:cNvSpPr>
          <p:nvPr>
            <p:ph type="title"/>
          </p:nvPr>
        </p:nvSpPr>
        <p:spPr>
          <a:xfrm>
            <a:off x="839788" y="365125"/>
            <a:ext cx="10515600" cy="1325563"/>
          </a:xfrm>
        </p:spPr>
        <p:txBody>
          <a:bodyPr/>
          <a:lstStyle/>
          <a:p>
            <a:r>
              <a:rPr lang="en-GB"/>
              <a:t>Click to edit Master title style</a:t>
            </a:r>
            <a:endParaRPr lang="en-CY"/>
          </a:p>
        </p:txBody>
      </p:sp>
      <p:sp>
        <p:nvSpPr>
          <p:cNvPr id="3" name="Text Placeholder 2">
            <a:extLst>
              <a:ext uri="{FF2B5EF4-FFF2-40B4-BE49-F238E27FC236}">
                <a16:creationId xmlns:a16="http://schemas.microsoft.com/office/drawing/2014/main" id="{32292C6E-5934-4B4A-B5A8-ED4526C13E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FFD9286-AF6A-814C-A589-A74D32A0638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Y"/>
          </a:p>
        </p:txBody>
      </p:sp>
      <p:sp>
        <p:nvSpPr>
          <p:cNvPr id="5" name="Text Placeholder 4">
            <a:extLst>
              <a:ext uri="{FF2B5EF4-FFF2-40B4-BE49-F238E27FC236}">
                <a16:creationId xmlns:a16="http://schemas.microsoft.com/office/drawing/2014/main" id="{14A15E60-35A0-3B43-92BA-576D5EE56B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F757306-A8DB-3F47-9267-D227E85B05E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Y"/>
          </a:p>
        </p:txBody>
      </p:sp>
      <p:sp>
        <p:nvSpPr>
          <p:cNvPr id="7" name="Date Placeholder 6">
            <a:extLst>
              <a:ext uri="{FF2B5EF4-FFF2-40B4-BE49-F238E27FC236}">
                <a16:creationId xmlns:a16="http://schemas.microsoft.com/office/drawing/2014/main" id="{FD69018C-743C-2B4F-9809-35F140A2F116}"/>
              </a:ext>
            </a:extLst>
          </p:cNvPr>
          <p:cNvSpPr>
            <a:spLocks noGrp="1"/>
          </p:cNvSpPr>
          <p:nvPr>
            <p:ph type="dt" sz="half" idx="10"/>
          </p:nvPr>
        </p:nvSpPr>
        <p:spPr/>
        <p:txBody>
          <a:bodyPr/>
          <a:lstStyle/>
          <a:p>
            <a:endParaRPr lang="en-CY"/>
          </a:p>
        </p:txBody>
      </p:sp>
      <p:sp>
        <p:nvSpPr>
          <p:cNvPr id="8" name="Footer Placeholder 7">
            <a:extLst>
              <a:ext uri="{FF2B5EF4-FFF2-40B4-BE49-F238E27FC236}">
                <a16:creationId xmlns:a16="http://schemas.microsoft.com/office/drawing/2014/main" id="{E74802B1-6EB5-FB44-83C7-BB98D6A93D67}"/>
              </a:ext>
            </a:extLst>
          </p:cNvPr>
          <p:cNvSpPr>
            <a:spLocks noGrp="1"/>
          </p:cNvSpPr>
          <p:nvPr>
            <p:ph type="ftr" sz="quarter" idx="11"/>
          </p:nvPr>
        </p:nvSpPr>
        <p:spPr/>
        <p:txBody>
          <a:bodyPr/>
          <a:lstStyle/>
          <a:p>
            <a:endParaRPr lang="en-CY"/>
          </a:p>
        </p:txBody>
      </p:sp>
      <p:sp>
        <p:nvSpPr>
          <p:cNvPr id="9" name="Slide Number Placeholder 8">
            <a:extLst>
              <a:ext uri="{FF2B5EF4-FFF2-40B4-BE49-F238E27FC236}">
                <a16:creationId xmlns:a16="http://schemas.microsoft.com/office/drawing/2014/main" id="{8DE9F00B-90BD-D64B-BFF4-3CA46B8A12C6}"/>
              </a:ext>
            </a:extLst>
          </p:cNvPr>
          <p:cNvSpPr>
            <a:spLocks noGrp="1"/>
          </p:cNvSpPr>
          <p:nvPr>
            <p:ph type="sldNum" sz="quarter" idx="12"/>
          </p:nvPr>
        </p:nvSpPr>
        <p:spPr/>
        <p:txBody>
          <a:bodyPr/>
          <a:lstStyle/>
          <a:p>
            <a:fld id="{1CB989BD-9749-2041-8EEC-AF94C81B66BB}" type="slidenum">
              <a:rPr lang="en-CY" smtClean="0"/>
              <a:t>‹#›</a:t>
            </a:fld>
            <a:endParaRPr lang="en-CY"/>
          </a:p>
        </p:txBody>
      </p:sp>
    </p:spTree>
    <p:extLst>
      <p:ext uri="{BB962C8B-B14F-4D97-AF65-F5344CB8AC3E}">
        <p14:creationId xmlns:p14="http://schemas.microsoft.com/office/powerpoint/2010/main" val="1932677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F2355-3334-EE4A-B7EE-B9EE192A32BF}"/>
              </a:ext>
            </a:extLst>
          </p:cNvPr>
          <p:cNvSpPr>
            <a:spLocks noGrp="1"/>
          </p:cNvSpPr>
          <p:nvPr>
            <p:ph type="title"/>
          </p:nvPr>
        </p:nvSpPr>
        <p:spPr/>
        <p:txBody>
          <a:bodyPr/>
          <a:lstStyle/>
          <a:p>
            <a:r>
              <a:rPr lang="en-GB"/>
              <a:t>Click to edit Master title style</a:t>
            </a:r>
            <a:endParaRPr lang="en-CY"/>
          </a:p>
        </p:txBody>
      </p:sp>
      <p:sp>
        <p:nvSpPr>
          <p:cNvPr id="3" name="Date Placeholder 2">
            <a:extLst>
              <a:ext uri="{FF2B5EF4-FFF2-40B4-BE49-F238E27FC236}">
                <a16:creationId xmlns:a16="http://schemas.microsoft.com/office/drawing/2014/main" id="{DA155750-8F3D-AD4F-9E7E-B1757D665049}"/>
              </a:ext>
            </a:extLst>
          </p:cNvPr>
          <p:cNvSpPr>
            <a:spLocks noGrp="1"/>
          </p:cNvSpPr>
          <p:nvPr>
            <p:ph type="dt" sz="half" idx="10"/>
          </p:nvPr>
        </p:nvSpPr>
        <p:spPr/>
        <p:txBody>
          <a:bodyPr/>
          <a:lstStyle/>
          <a:p>
            <a:endParaRPr lang="en-CY"/>
          </a:p>
        </p:txBody>
      </p:sp>
      <p:sp>
        <p:nvSpPr>
          <p:cNvPr id="4" name="Footer Placeholder 3">
            <a:extLst>
              <a:ext uri="{FF2B5EF4-FFF2-40B4-BE49-F238E27FC236}">
                <a16:creationId xmlns:a16="http://schemas.microsoft.com/office/drawing/2014/main" id="{232BAFCF-300D-2841-978A-F07C9E84015A}"/>
              </a:ext>
            </a:extLst>
          </p:cNvPr>
          <p:cNvSpPr>
            <a:spLocks noGrp="1"/>
          </p:cNvSpPr>
          <p:nvPr>
            <p:ph type="ftr" sz="quarter" idx="11"/>
          </p:nvPr>
        </p:nvSpPr>
        <p:spPr/>
        <p:txBody>
          <a:bodyPr/>
          <a:lstStyle/>
          <a:p>
            <a:endParaRPr lang="en-CY"/>
          </a:p>
        </p:txBody>
      </p:sp>
      <p:sp>
        <p:nvSpPr>
          <p:cNvPr id="5" name="Slide Number Placeholder 4">
            <a:extLst>
              <a:ext uri="{FF2B5EF4-FFF2-40B4-BE49-F238E27FC236}">
                <a16:creationId xmlns:a16="http://schemas.microsoft.com/office/drawing/2014/main" id="{EDD7A061-E9DB-2A44-9F67-D876704923DC}"/>
              </a:ext>
            </a:extLst>
          </p:cNvPr>
          <p:cNvSpPr>
            <a:spLocks noGrp="1"/>
          </p:cNvSpPr>
          <p:nvPr>
            <p:ph type="sldNum" sz="quarter" idx="12"/>
          </p:nvPr>
        </p:nvSpPr>
        <p:spPr/>
        <p:txBody>
          <a:bodyPr/>
          <a:lstStyle/>
          <a:p>
            <a:fld id="{1CB989BD-9749-2041-8EEC-AF94C81B66BB}" type="slidenum">
              <a:rPr lang="en-CY" smtClean="0"/>
              <a:t>‹#›</a:t>
            </a:fld>
            <a:endParaRPr lang="en-CY"/>
          </a:p>
        </p:txBody>
      </p:sp>
    </p:spTree>
    <p:extLst>
      <p:ext uri="{BB962C8B-B14F-4D97-AF65-F5344CB8AC3E}">
        <p14:creationId xmlns:p14="http://schemas.microsoft.com/office/powerpoint/2010/main" val="302388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6F66FE-EEF4-4C47-A0F2-001644B428E2}"/>
              </a:ext>
            </a:extLst>
          </p:cNvPr>
          <p:cNvSpPr>
            <a:spLocks noGrp="1"/>
          </p:cNvSpPr>
          <p:nvPr>
            <p:ph type="dt" sz="half" idx="10"/>
          </p:nvPr>
        </p:nvSpPr>
        <p:spPr/>
        <p:txBody>
          <a:bodyPr/>
          <a:lstStyle/>
          <a:p>
            <a:endParaRPr lang="en-CY"/>
          </a:p>
        </p:txBody>
      </p:sp>
      <p:sp>
        <p:nvSpPr>
          <p:cNvPr id="3" name="Footer Placeholder 2">
            <a:extLst>
              <a:ext uri="{FF2B5EF4-FFF2-40B4-BE49-F238E27FC236}">
                <a16:creationId xmlns:a16="http://schemas.microsoft.com/office/drawing/2014/main" id="{7EF3FFD9-0AEA-864F-AAF6-FDF9522EAFA6}"/>
              </a:ext>
            </a:extLst>
          </p:cNvPr>
          <p:cNvSpPr>
            <a:spLocks noGrp="1"/>
          </p:cNvSpPr>
          <p:nvPr>
            <p:ph type="ftr" sz="quarter" idx="11"/>
          </p:nvPr>
        </p:nvSpPr>
        <p:spPr/>
        <p:txBody>
          <a:bodyPr/>
          <a:lstStyle/>
          <a:p>
            <a:endParaRPr lang="en-CY"/>
          </a:p>
        </p:txBody>
      </p:sp>
      <p:sp>
        <p:nvSpPr>
          <p:cNvPr id="4" name="Slide Number Placeholder 3">
            <a:extLst>
              <a:ext uri="{FF2B5EF4-FFF2-40B4-BE49-F238E27FC236}">
                <a16:creationId xmlns:a16="http://schemas.microsoft.com/office/drawing/2014/main" id="{AC5B6DAB-1C1A-BF45-8AC3-419DFEA3B74C}"/>
              </a:ext>
            </a:extLst>
          </p:cNvPr>
          <p:cNvSpPr>
            <a:spLocks noGrp="1"/>
          </p:cNvSpPr>
          <p:nvPr>
            <p:ph type="sldNum" sz="quarter" idx="12"/>
          </p:nvPr>
        </p:nvSpPr>
        <p:spPr/>
        <p:txBody>
          <a:bodyPr/>
          <a:lstStyle/>
          <a:p>
            <a:fld id="{1CB989BD-9749-2041-8EEC-AF94C81B66BB}" type="slidenum">
              <a:rPr lang="en-CY" smtClean="0"/>
              <a:t>‹#›</a:t>
            </a:fld>
            <a:endParaRPr lang="en-CY"/>
          </a:p>
        </p:txBody>
      </p:sp>
    </p:spTree>
    <p:extLst>
      <p:ext uri="{BB962C8B-B14F-4D97-AF65-F5344CB8AC3E}">
        <p14:creationId xmlns:p14="http://schemas.microsoft.com/office/powerpoint/2010/main" val="1553613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AB51E-EBEA-CC41-81EF-8847B93B0A2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Y"/>
          </a:p>
        </p:txBody>
      </p:sp>
      <p:sp>
        <p:nvSpPr>
          <p:cNvPr id="3" name="Content Placeholder 2">
            <a:extLst>
              <a:ext uri="{FF2B5EF4-FFF2-40B4-BE49-F238E27FC236}">
                <a16:creationId xmlns:a16="http://schemas.microsoft.com/office/drawing/2014/main" id="{A55D7593-D8CA-214E-8311-3509136970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Y"/>
          </a:p>
        </p:txBody>
      </p:sp>
      <p:sp>
        <p:nvSpPr>
          <p:cNvPr id="4" name="Text Placeholder 3">
            <a:extLst>
              <a:ext uri="{FF2B5EF4-FFF2-40B4-BE49-F238E27FC236}">
                <a16:creationId xmlns:a16="http://schemas.microsoft.com/office/drawing/2014/main" id="{8D026FBD-7C0D-D147-82D7-7624EE2A74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4C2577F-10AA-9E49-9E69-A810E51D091A}"/>
              </a:ext>
            </a:extLst>
          </p:cNvPr>
          <p:cNvSpPr>
            <a:spLocks noGrp="1"/>
          </p:cNvSpPr>
          <p:nvPr>
            <p:ph type="dt" sz="half" idx="10"/>
          </p:nvPr>
        </p:nvSpPr>
        <p:spPr/>
        <p:txBody>
          <a:bodyPr/>
          <a:lstStyle/>
          <a:p>
            <a:endParaRPr lang="en-CY"/>
          </a:p>
        </p:txBody>
      </p:sp>
      <p:sp>
        <p:nvSpPr>
          <p:cNvPr id="6" name="Footer Placeholder 5">
            <a:extLst>
              <a:ext uri="{FF2B5EF4-FFF2-40B4-BE49-F238E27FC236}">
                <a16:creationId xmlns:a16="http://schemas.microsoft.com/office/drawing/2014/main" id="{79950552-F5F7-E14E-96EF-62F990F57027}"/>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F781EC91-7783-8E4C-9C40-C5A342A88703}"/>
              </a:ext>
            </a:extLst>
          </p:cNvPr>
          <p:cNvSpPr>
            <a:spLocks noGrp="1"/>
          </p:cNvSpPr>
          <p:nvPr>
            <p:ph type="sldNum" sz="quarter" idx="12"/>
          </p:nvPr>
        </p:nvSpPr>
        <p:spPr/>
        <p:txBody>
          <a:bodyPr/>
          <a:lstStyle/>
          <a:p>
            <a:fld id="{1CB989BD-9749-2041-8EEC-AF94C81B66BB}" type="slidenum">
              <a:rPr lang="en-CY" smtClean="0"/>
              <a:t>‹#›</a:t>
            </a:fld>
            <a:endParaRPr lang="en-CY"/>
          </a:p>
        </p:txBody>
      </p:sp>
    </p:spTree>
    <p:extLst>
      <p:ext uri="{BB962C8B-B14F-4D97-AF65-F5344CB8AC3E}">
        <p14:creationId xmlns:p14="http://schemas.microsoft.com/office/powerpoint/2010/main" val="3436134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E76E3-7C15-1449-A69A-A288E424D65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Y"/>
          </a:p>
        </p:txBody>
      </p:sp>
      <p:sp>
        <p:nvSpPr>
          <p:cNvPr id="3" name="Picture Placeholder 2">
            <a:extLst>
              <a:ext uri="{FF2B5EF4-FFF2-40B4-BE49-F238E27FC236}">
                <a16:creationId xmlns:a16="http://schemas.microsoft.com/office/drawing/2014/main" id="{C5CE63FA-19AA-4040-9812-E255069D62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Y"/>
          </a:p>
        </p:txBody>
      </p:sp>
      <p:sp>
        <p:nvSpPr>
          <p:cNvPr id="4" name="Text Placeholder 3">
            <a:extLst>
              <a:ext uri="{FF2B5EF4-FFF2-40B4-BE49-F238E27FC236}">
                <a16:creationId xmlns:a16="http://schemas.microsoft.com/office/drawing/2014/main" id="{6D477A71-4DEB-D846-88E1-FA76F4E3F4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DF8BE0D-5CED-2543-AF0B-EF22D6AF1AFF}"/>
              </a:ext>
            </a:extLst>
          </p:cNvPr>
          <p:cNvSpPr>
            <a:spLocks noGrp="1"/>
          </p:cNvSpPr>
          <p:nvPr>
            <p:ph type="dt" sz="half" idx="10"/>
          </p:nvPr>
        </p:nvSpPr>
        <p:spPr/>
        <p:txBody>
          <a:bodyPr/>
          <a:lstStyle/>
          <a:p>
            <a:endParaRPr lang="en-CY"/>
          </a:p>
        </p:txBody>
      </p:sp>
      <p:sp>
        <p:nvSpPr>
          <p:cNvPr id="6" name="Footer Placeholder 5">
            <a:extLst>
              <a:ext uri="{FF2B5EF4-FFF2-40B4-BE49-F238E27FC236}">
                <a16:creationId xmlns:a16="http://schemas.microsoft.com/office/drawing/2014/main" id="{7D102F50-EA79-5045-B7AD-7422543FE77D}"/>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3D4374A0-C221-1248-A52C-4A84A3C9BA51}"/>
              </a:ext>
            </a:extLst>
          </p:cNvPr>
          <p:cNvSpPr>
            <a:spLocks noGrp="1"/>
          </p:cNvSpPr>
          <p:nvPr>
            <p:ph type="sldNum" sz="quarter" idx="12"/>
          </p:nvPr>
        </p:nvSpPr>
        <p:spPr/>
        <p:txBody>
          <a:bodyPr/>
          <a:lstStyle/>
          <a:p>
            <a:fld id="{1CB989BD-9749-2041-8EEC-AF94C81B66BB}" type="slidenum">
              <a:rPr lang="en-CY" smtClean="0"/>
              <a:t>‹#›</a:t>
            </a:fld>
            <a:endParaRPr lang="en-CY"/>
          </a:p>
        </p:txBody>
      </p:sp>
    </p:spTree>
    <p:extLst>
      <p:ext uri="{BB962C8B-B14F-4D97-AF65-F5344CB8AC3E}">
        <p14:creationId xmlns:p14="http://schemas.microsoft.com/office/powerpoint/2010/main" val="4094688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7F9095-54E5-8144-8CCF-726D854151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CY"/>
          </a:p>
        </p:txBody>
      </p:sp>
      <p:sp>
        <p:nvSpPr>
          <p:cNvPr id="3" name="Text Placeholder 2">
            <a:extLst>
              <a:ext uri="{FF2B5EF4-FFF2-40B4-BE49-F238E27FC236}">
                <a16:creationId xmlns:a16="http://schemas.microsoft.com/office/drawing/2014/main" id="{CF180FFA-846E-CF4D-9F35-E7945D6211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Y"/>
          </a:p>
        </p:txBody>
      </p:sp>
      <p:sp>
        <p:nvSpPr>
          <p:cNvPr id="4" name="Date Placeholder 3">
            <a:extLst>
              <a:ext uri="{FF2B5EF4-FFF2-40B4-BE49-F238E27FC236}">
                <a16:creationId xmlns:a16="http://schemas.microsoft.com/office/drawing/2014/main" id="{082E6E75-C39B-0849-9770-0AD81F6FA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Y"/>
          </a:p>
        </p:txBody>
      </p:sp>
      <p:sp>
        <p:nvSpPr>
          <p:cNvPr id="5" name="Footer Placeholder 4">
            <a:extLst>
              <a:ext uri="{FF2B5EF4-FFF2-40B4-BE49-F238E27FC236}">
                <a16:creationId xmlns:a16="http://schemas.microsoft.com/office/drawing/2014/main" id="{9DAD2FDE-AB69-4D47-9AE9-C9B9CAF812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Y"/>
          </a:p>
        </p:txBody>
      </p:sp>
      <p:sp>
        <p:nvSpPr>
          <p:cNvPr id="6" name="Slide Number Placeholder 5">
            <a:extLst>
              <a:ext uri="{FF2B5EF4-FFF2-40B4-BE49-F238E27FC236}">
                <a16:creationId xmlns:a16="http://schemas.microsoft.com/office/drawing/2014/main" id="{A996647B-7D9D-E846-9DFF-BE6D69C979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B989BD-9749-2041-8EEC-AF94C81B66BB}" type="slidenum">
              <a:rPr lang="en-CY" smtClean="0"/>
              <a:t>‹#›</a:t>
            </a:fld>
            <a:endParaRPr lang="en-CY"/>
          </a:p>
        </p:txBody>
      </p:sp>
    </p:spTree>
    <p:extLst>
      <p:ext uri="{BB962C8B-B14F-4D97-AF65-F5344CB8AC3E}">
        <p14:creationId xmlns:p14="http://schemas.microsoft.com/office/powerpoint/2010/main" val="1365444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4778/3342263.3342275" TargetMode="External"/><Relationship Id="rId2" Type="http://schemas.openxmlformats.org/officeDocument/2006/relationships/image" Target="../media/image1.tiff"/><Relationship Id="rId1" Type="http://schemas.openxmlformats.org/officeDocument/2006/relationships/slideLayout" Target="../slideLayouts/slideLayout1.xml"/><Relationship Id="rId4" Type="http://schemas.openxmlformats.org/officeDocument/2006/relationships/hyperlink" Target="mailto:edemet01@cs.ucy.ac.cy"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tiff"/><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tiff"/><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tif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tif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3.tif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tiff"/><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tif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tiff"/><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tiff"/><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tiff"/><Relationship Id="rId1" Type="http://schemas.openxmlformats.org/officeDocument/2006/relationships/slideLayout" Target="../slideLayouts/slideLayout4.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1EE1D0-6118-0F4F-AD49-C0B9CDEEFCF5}"/>
              </a:ext>
            </a:extLst>
          </p:cNvPr>
          <p:cNvPicPr>
            <a:picLocks noChangeAspect="1"/>
          </p:cNvPicPr>
          <p:nvPr/>
        </p:nvPicPr>
        <p:blipFill>
          <a:blip r:embed="rId2"/>
          <a:stretch>
            <a:fillRect/>
          </a:stretch>
        </p:blipFill>
        <p:spPr>
          <a:xfrm>
            <a:off x="9473168" y="420623"/>
            <a:ext cx="2057400" cy="787400"/>
          </a:xfrm>
          <a:prstGeom prst="rect">
            <a:avLst/>
          </a:prstGeom>
        </p:spPr>
      </p:pic>
      <p:sp>
        <p:nvSpPr>
          <p:cNvPr id="5" name="TextBox 4">
            <a:extLst>
              <a:ext uri="{FF2B5EF4-FFF2-40B4-BE49-F238E27FC236}">
                <a16:creationId xmlns:a16="http://schemas.microsoft.com/office/drawing/2014/main" id="{F8B15C19-D19D-B64E-99F4-8D5371B1C79B}"/>
              </a:ext>
            </a:extLst>
          </p:cNvPr>
          <p:cNvSpPr txBox="1"/>
          <p:nvPr/>
        </p:nvSpPr>
        <p:spPr>
          <a:xfrm>
            <a:off x="466550" y="583491"/>
            <a:ext cx="5629445" cy="461665"/>
          </a:xfrm>
          <a:prstGeom prst="rect">
            <a:avLst/>
          </a:prstGeom>
          <a:noFill/>
        </p:spPr>
        <p:txBody>
          <a:bodyPr wrap="square" rtlCol="0">
            <a:spAutoFit/>
          </a:bodyPr>
          <a:lstStyle/>
          <a:p>
            <a:pPr algn="r"/>
            <a:r>
              <a:rPr lang="en-US" sz="2400">
                <a:solidFill>
                  <a:srgbClr val="434343"/>
                </a:solidFill>
                <a:latin typeface="Exo 2" pitchFamily="2" charset="77"/>
                <a:cs typeface="Abadi" panose="020F0502020204030204" pitchFamily="34" charset="0"/>
                <a:sym typeface="Exo 2"/>
              </a:rPr>
              <a:t>EPL646: Advanced Topics in Databases</a:t>
            </a:r>
          </a:p>
        </p:txBody>
      </p:sp>
      <p:sp>
        <p:nvSpPr>
          <p:cNvPr id="6" name="TextBox 5">
            <a:extLst>
              <a:ext uri="{FF2B5EF4-FFF2-40B4-BE49-F238E27FC236}">
                <a16:creationId xmlns:a16="http://schemas.microsoft.com/office/drawing/2014/main" id="{1DD2C3C8-86D5-4641-B4AD-B3C140F821F1}"/>
              </a:ext>
            </a:extLst>
          </p:cNvPr>
          <p:cNvSpPr txBox="1"/>
          <p:nvPr/>
        </p:nvSpPr>
        <p:spPr>
          <a:xfrm>
            <a:off x="2226563" y="3429000"/>
            <a:ext cx="7738866" cy="923330"/>
          </a:xfrm>
          <a:prstGeom prst="rect">
            <a:avLst/>
          </a:prstGeom>
          <a:noFill/>
        </p:spPr>
        <p:txBody>
          <a:bodyPr wrap="square" rtlCol="0">
            <a:spAutoFit/>
          </a:bodyPr>
          <a:lstStyle/>
          <a:p>
            <a:pPr algn="ctr"/>
            <a:r>
              <a:rPr lang="en-GB" dirty="0">
                <a:solidFill>
                  <a:srgbClr val="434343"/>
                </a:solidFill>
                <a:latin typeface="Exo 2" pitchFamily="2" charset="77"/>
                <a:cs typeface="Arial"/>
              </a:rPr>
              <a:t>Mohammad </a:t>
            </a:r>
            <a:r>
              <a:rPr lang="en-GB" dirty="0" err="1">
                <a:solidFill>
                  <a:srgbClr val="434343"/>
                </a:solidFill>
                <a:latin typeface="Exo 2" pitchFamily="2" charset="77"/>
                <a:cs typeface="Arial"/>
              </a:rPr>
              <a:t>Javad</a:t>
            </a:r>
            <a:r>
              <a:rPr lang="en-GB" dirty="0">
                <a:solidFill>
                  <a:srgbClr val="434343"/>
                </a:solidFill>
                <a:latin typeface="Exo 2" pitchFamily="2" charset="77"/>
                <a:cs typeface="Arial"/>
              </a:rPr>
              <a:t> </a:t>
            </a:r>
            <a:r>
              <a:rPr lang="en-GB" dirty="0" err="1">
                <a:solidFill>
                  <a:srgbClr val="434343"/>
                </a:solidFill>
                <a:latin typeface="Exo 2" pitchFamily="2" charset="77"/>
                <a:cs typeface="Arial"/>
              </a:rPr>
              <a:t>Amiri</a:t>
            </a:r>
            <a:r>
              <a:rPr lang="en-GB" dirty="0">
                <a:solidFill>
                  <a:srgbClr val="434343"/>
                </a:solidFill>
                <a:latin typeface="Exo 2" pitchFamily="2" charset="77"/>
                <a:cs typeface="Arial"/>
              </a:rPr>
              <a:t>, </a:t>
            </a:r>
            <a:r>
              <a:rPr lang="en-GB" dirty="0" err="1">
                <a:solidFill>
                  <a:srgbClr val="434343"/>
                </a:solidFill>
                <a:latin typeface="Exo 2" pitchFamily="2" charset="77"/>
                <a:cs typeface="Arial"/>
              </a:rPr>
              <a:t>Divyakant</a:t>
            </a:r>
            <a:r>
              <a:rPr lang="en-GB" dirty="0">
                <a:solidFill>
                  <a:srgbClr val="434343"/>
                </a:solidFill>
                <a:latin typeface="Exo 2" pitchFamily="2" charset="77"/>
                <a:cs typeface="Arial"/>
              </a:rPr>
              <a:t> Agrawal, and Amr El </a:t>
            </a:r>
            <a:r>
              <a:rPr lang="en-GB" dirty="0" err="1">
                <a:solidFill>
                  <a:srgbClr val="434343"/>
                </a:solidFill>
                <a:latin typeface="Exo 2" pitchFamily="2" charset="77"/>
                <a:cs typeface="Arial"/>
              </a:rPr>
              <a:t>Abbadi</a:t>
            </a:r>
            <a:r>
              <a:rPr lang="en-GB" dirty="0">
                <a:solidFill>
                  <a:srgbClr val="434343"/>
                </a:solidFill>
                <a:latin typeface="Exo 2" pitchFamily="2" charset="77"/>
                <a:cs typeface="Arial"/>
              </a:rPr>
              <a:t>. 2019. . Proc. VLDB Endow. 12, 11 (July 2019), 1385–1398. DOI: </a:t>
            </a:r>
            <a:r>
              <a:rPr lang="en-GB" dirty="0">
                <a:solidFill>
                  <a:srgbClr val="434343"/>
                </a:solidFill>
                <a:latin typeface="Exo 2" pitchFamily="2" charset="77"/>
                <a:cs typeface="Arial"/>
                <a:hlinkClick r:id="rId3"/>
              </a:rPr>
              <a:t>https://doi.org/10.14778/3342263.3342275</a:t>
            </a:r>
            <a:endParaRPr lang="en-CY" dirty="0">
              <a:solidFill>
                <a:srgbClr val="434343"/>
              </a:solidFill>
              <a:latin typeface="Exo 2" pitchFamily="2" charset="77"/>
              <a:cs typeface="Arial"/>
              <a:sym typeface="Arial"/>
            </a:endParaRPr>
          </a:p>
        </p:txBody>
      </p:sp>
      <p:sp>
        <p:nvSpPr>
          <p:cNvPr id="7" name="Google Shape;136;p28">
            <a:extLst>
              <a:ext uri="{FF2B5EF4-FFF2-40B4-BE49-F238E27FC236}">
                <a16:creationId xmlns:a16="http://schemas.microsoft.com/office/drawing/2014/main" id="{6E12A1EA-EA5A-5B49-B3BB-851826335201}"/>
              </a:ext>
            </a:extLst>
          </p:cNvPr>
          <p:cNvSpPr txBox="1">
            <a:spLocks noGrp="1"/>
          </p:cNvSpPr>
          <p:nvPr>
            <p:ph type="subTitle" idx="1"/>
          </p:nvPr>
        </p:nvSpPr>
        <p:spPr>
          <a:xfrm>
            <a:off x="3609164" y="5556540"/>
            <a:ext cx="4705607" cy="348912"/>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1600" dirty="0">
                <a:solidFill>
                  <a:srgbClr val="434343"/>
                </a:solidFill>
                <a:latin typeface="Exo 2 ExtraLight" pitchFamily="2" charset="77"/>
                <a:cs typeface="Arial" panose="020B0604020202020204" pitchFamily="34" charset="0"/>
              </a:rPr>
              <a:t>By : </a:t>
            </a:r>
            <a:r>
              <a:rPr lang="en" sz="1600" dirty="0" err="1">
                <a:solidFill>
                  <a:srgbClr val="434343"/>
                </a:solidFill>
                <a:latin typeface="Exo 2 ExtraLight" pitchFamily="2" charset="77"/>
                <a:cs typeface="Arial" panose="020B0604020202020204" pitchFamily="34" charset="0"/>
              </a:rPr>
              <a:t>Erodotos</a:t>
            </a:r>
            <a:r>
              <a:rPr lang="en" sz="1600" dirty="0">
                <a:solidFill>
                  <a:srgbClr val="434343"/>
                </a:solidFill>
                <a:latin typeface="Exo 2 ExtraLight" pitchFamily="2" charset="77"/>
                <a:cs typeface="Arial" panose="020B0604020202020204" pitchFamily="34" charset="0"/>
              </a:rPr>
              <a:t> Demetriou (</a:t>
            </a:r>
            <a:r>
              <a:rPr lang="en" sz="1600" dirty="0">
                <a:solidFill>
                  <a:srgbClr val="434343"/>
                </a:solidFill>
                <a:latin typeface="Exo 2 ExtraLight" pitchFamily="2" charset="77"/>
                <a:cs typeface="Arial" panose="020B0604020202020204" pitchFamily="34" charset="0"/>
                <a:hlinkClick r:id="rId4"/>
              </a:rPr>
              <a:t>edemet01@cs.ucy.ac.cy</a:t>
            </a:r>
            <a:r>
              <a:rPr lang="en" sz="1600" dirty="0">
                <a:solidFill>
                  <a:srgbClr val="434343"/>
                </a:solidFill>
                <a:latin typeface="Exo 2 ExtraLight" pitchFamily="2" charset="77"/>
                <a:cs typeface="Arial" panose="020B0604020202020204" pitchFamily="34" charset="0"/>
              </a:rPr>
              <a:t>)</a:t>
            </a:r>
            <a:endParaRPr lang="el-GR" sz="1600" dirty="0">
              <a:solidFill>
                <a:srgbClr val="434343"/>
              </a:solidFill>
              <a:latin typeface="Exo 2 ExtraLight" pitchFamily="2" charset="77"/>
              <a:cs typeface="Arial" panose="020B0604020202020204" pitchFamily="34" charset="0"/>
            </a:endParaRPr>
          </a:p>
        </p:txBody>
      </p:sp>
      <p:sp>
        <p:nvSpPr>
          <p:cNvPr id="3" name="TextBox 2">
            <a:extLst>
              <a:ext uri="{FF2B5EF4-FFF2-40B4-BE49-F238E27FC236}">
                <a16:creationId xmlns:a16="http://schemas.microsoft.com/office/drawing/2014/main" id="{C20EB8D6-55E0-2E48-AEAC-3F718D69AB29}"/>
              </a:ext>
            </a:extLst>
          </p:cNvPr>
          <p:cNvSpPr txBox="1"/>
          <p:nvPr/>
        </p:nvSpPr>
        <p:spPr>
          <a:xfrm>
            <a:off x="1159121" y="1773779"/>
            <a:ext cx="10100758" cy="1200329"/>
          </a:xfrm>
          <a:prstGeom prst="rect">
            <a:avLst/>
          </a:prstGeom>
          <a:noFill/>
        </p:spPr>
        <p:txBody>
          <a:bodyPr wrap="square" rtlCol="0">
            <a:spAutoFit/>
          </a:bodyPr>
          <a:lstStyle/>
          <a:p>
            <a:pPr algn="ctr"/>
            <a:r>
              <a:rPr lang="en-US" sz="3600" b="1" dirty="0">
                <a:solidFill>
                  <a:srgbClr val="434343"/>
                </a:solidFill>
                <a:latin typeface="Exo 2" pitchFamily="2" charset="77"/>
                <a:cs typeface="Arial"/>
                <a:sym typeface="Arial"/>
              </a:rPr>
              <a:t>CAPER :</a:t>
            </a:r>
            <a:br>
              <a:rPr lang="en-US" sz="3600" b="1" dirty="0">
                <a:solidFill>
                  <a:srgbClr val="434343"/>
                </a:solidFill>
                <a:latin typeface="Exo 2" pitchFamily="2" charset="77"/>
                <a:cs typeface="Arial"/>
                <a:sym typeface="Arial"/>
              </a:rPr>
            </a:br>
            <a:r>
              <a:rPr lang="en-US" sz="3600" b="1" dirty="0">
                <a:solidFill>
                  <a:srgbClr val="434343"/>
                </a:solidFill>
                <a:latin typeface="Exo 2" pitchFamily="2" charset="77"/>
                <a:cs typeface="Arial"/>
                <a:sym typeface="Arial"/>
              </a:rPr>
              <a:t> A Cross-Application Permissioned Blockchain </a:t>
            </a:r>
            <a:endParaRPr lang="en-CY" sz="3600" b="1" dirty="0">
              <a:solidFill>
                <a:srgbClr val="434343"/>
              </a:solidFill>
              <a:latin typeface="Exo 2" pitchFamily="2" charset="77"/>
              <a:cs typeface="Arial"/>
              <a:sym typeface="Exo 2"/>
            </a:endParaRPr>
          </a:p>
        </p:txBody>
      </p:sp>
      <p:sp>
        <p:nvSpPr>
          <p:cNvPr id="9" name="TextBox 8">
            <a:extLst>
              <a:ext uri="{FF2B5EF4-FFF2-40B4-BE49-F238E27FC236}">
                <a16:creationId xmlns:a16="http://schemas.microsoft.com/office/drawing/2014/main" id="{D9C7DCEC-C5B0-924A-A3A3-D6E49E3FCC70}"/>
              </a:ext>
            </a:extLst>
          </p:cNvPr>
          <p:cNvSpPr txBox="1"/>
          <p:nvPr/>
        </p:nvSpPr>
        <p:spPr>
          <a:xfrm>
            <a:off x="3999244" y="6448867"/>
            <a:ext cx="3925449" cy="297454"/>
          </a:xfrm>
          <a:prstGeom prst="rect">
            <a:avLst/>
          </a:prstGeom>
          <a:noFill/>
        </p:spPr>
        <p:txBody>
          <a:bodyPr wrap="square" rtlCol="0">
            <a:spAutoFit/>
          </a:bodyPr>
          <a:lstStyle/>
          <a:p>
            <a:pPr algn="r" defTabSz="1219170">
              <a:buClr>
                <a:srgbClr val="000000"/>
              </a:buClr>
            </a:pPr>
            <a:r>
              <a:rPr lang="en-GB" sz="1333" kern="0">
                <a:solidFill>
                  <a:srgbClr val="434343"/>
                </a:solidFill>
                <a:latin typeface="Roboto Condensed Light"/>
                <a:ea typeface="Roboto Condensed Light"/>
                <a:cs typeface="Arial"/>
                <a:sym typeface="Roboto Condensed Light"/>
              </a:rPr>
              <a:t>https://www.cs.ucy.ac.cy/~dzeina/courses/epl646</a:t>
            </a:r>
            <a:endParaRPr lang="en-CY" sz="1333" kern="0">
              <a:solidFill>
                <a:srgbClr val="434343"/>
              </a:solidFill>
              <a:latin typeface="Roboto Condensed Light"/>
              <a:ea typeface="Roboto Condensed Light"/>
              <a:cs typeface="Arial"/>
              <a:sym typeface="Roboto Condensed Light"/>
            </a:endParaRPr>
          </a:p>
        </p:txBody>
      </p:sp>
    </p:spTree>
    <p:extLst>
      <p:ext uri="{BB962C8B-B14F-4D97-AF65-F5344CB8AC3E}">
        <p14:creationId xmlns:p14="http://schemas.microsoft.com/office/powerpoint/2010/main" val="353709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20CF6-EFB1-0B42-9964-68E8C056FD53}"/>
              </a:ext>
            </a:extLst>
          </p:cNvPr>
          <p:cNvSpPr>
            <a:spLocks noGrp="1"/>
          </p:cNvSpPr>
          <p:nvPr>
            <p:ph type="title"/>
          </p:nvPr>
        </p:nvSpPr>
        <p:spPr>
          <a:xfrm>
            <a:off x="547839" y="317702"/>
            <a:ext cx="9074622" cy="548641"/>
          </a:xfrm>
        </p:spPr>
        <p:txBody>
          <a:bodyPr>
            <a:normAutofit/>
          </a:bodyPr>
          <a:lstStyle/>
          <a:p>
            <a:r>
              <a:rPr lang="en-CY" sz="3200" dirty="0">
                <a:latin typeface="Comic Sans MS" panose="030F0902030302020204" pitchFamily="66" charset="0"/>
              </a:rPr>
              <a:t>The CAPER Architecture</a:t>
            </a:r>
          </a:p>
        </p:txBody>
      </p:sp>
      <p:pic>
        <p:nvPicPr>
          <p:cNvPr id="105" name="Picture 104">
            <a:extLst>
              <a:ext uri="{FF2B5EF4-FFF2-40B4-BE49-F238E27FC236}">
                <a16:creationId xmlns:a16="http://schemas.microsoft.com/office/drawing/2014/main" id="{C3A9D774-96D4-864B-A182-4B55BCB77590}"/>
              </a:ext>
            </a:extLst>
          </p:cNvPr>
          <p:cNvPicPr>
            <a:picLocks noChangeAspect="1"/>
          </p:cNvPicPr>
          <p:nvPr/>
        </p:nvPicPr>
        <p:blipFill>
          <a:blip r:embed="rId2"/>
          <a:stretch>
            <a:fillRect/>
          </a:stretch>
        </p:blipFill>
        <p:spPr>
          <a:xfrm>
            <a:off x="9776460" y="214762"/>
            <a:ext cx="2057400" cy="787400"/>
          </a:xfrm>
          <a:prstGeom prst="rect">
            <a:avLst/>
          </a:prstGeom>
        </p:spPr>
      </p:pic>
      <p:sp>
        <p:nvSpPr>
          <p:cNvPr id="17" name="TextBox 16">
            <a:extLst>
              <a:ext uri="{FF2B5EF4-FFF2-40B4-BE49-F238E27FC236}">
                <a16:creationId xmlns:a16="http://schemas.microsoft.com/office/drawing/2014/main" id="{591F6CEC-D342-5446-AF39-61F38D9ECE30}"/>
              </a:ext>
            </a:extLst>
          </p:cNvPr>
          <p:cNvSpPr txBox="1"/>
          <p:nvPr/>
        </p:nvSpPr>
        <p:spPr>
          <a:xfrm>
            <a:off x="4009292" y="6448867"/>
            <a:ext cx="3915401" cy="297454"/>
          </a:xfrm>
          <a:prstGeom prst="rect">
            <a:avLst/>
          </a:prstGeom>
          <a:noFill/>
        </p:spPr>
        <p:txBody>
          <a:bodyPr wrap="square" rtlCol="0">
            <a:spAutoFit/>
          </a:bodyPr>
          <a:lstStyle/>
          <a:p>
            <a:pPr algn="r" defTabSz="1219170">
              <a:buClr>
                <a:srgbClr val="000000"/>
              </a:buClr>
            </a:pPr>
            <a:r>
              <a:rPr lang="en-GB" sz="1333" kern="0">
                <a:solidFill>
                  <a:srgbClr val="434343"/>
                </a:solidFill>
                <a:latin typeface="Roboto Condensed Light"/>
                <a:ea typeface="Roboto Condensed Light"/>
                <a:cs typeface="Arial"/>
                <a:sym typeface="Roboto Condensed Light"/>
              </a:rPr>
              <a:t>https://www.cs.ucy.ac.cy/~dzeina/courses/epl646</a:t>
            </a:r>
            <a:endParaRPr lang="en-CY" sz="1333" kern="0">
              <a:solidFill>
                <a:srgbClr val="434343"/>
              </a:solidFill>
              <a:latin typeface="Roboto Condensed Light"/>
              <a:ea typeface="Roboto Condensed Light"/>
              <a:cs typeface="Arial"/>
              <a:sym typeface="Roboto Condensed Light"/>
            </a:endParaRPr>
          </a:p>
        </p:txBody>
      </p:sp>
      <p:sp>
        <p:nvSpPr>
          <p:cNvPr id="3" name="TextBox 2">
            <a:extLst>
              <a:ext uri="{FF2B5EF4-FFF2-40B4-BE49-F238E27FC236}">
                <a16:creationId xmlns:a16="http://schemas.microsoft.com/office/drawing/2014/main" id="{8D72CB48-C651-FB4D-B3A3-ACC3A7D35BE3}"/>
              </a:ext>
            </a:extLst>
          </p:cNvPr>
          <p:cNvSpPr txBox="1"/>
          <p:nvPr/>
        </p:nvSpPr>
        <p:spPr>
          <a:xfrm>
            <a:off x="519223" y="916015"/>
            <a:ext cx="11153553" cy="3416320"/>
          </a:xfrm>
          <a:prstGeom prst="rect">
            <a:avLst/>
          </a:prstGeom>
          <a:noFill/>
        </p:spPr>
        <p:txBody>
          <a:bodyPr wrap="square" rtlCol="0">
            <a:spAutoFit/>
          </a:bodyPr>
          <a:lstStyle/>
          <a:p>
            <a:pPr marL="285750" indent="-285750">
              <a:buFont typeface="Arial" panose="020B0604020202020204" pitchFamily="34" charset="0"/>
              <a:buChar char="•"/>
            </a:pPr>
            <a:r>
              <a:rPr lang="en-GB" dirty="0"/>
              <a:t>Applications run on nodes that we call agents</a:t>
            </a:r>
            <a:endParaRPr lang="el-GR" dirty="0"/>
          </a:p>
          <a:p>
            <a:pPr marL="285750" indent="-285750">
              <a:buFont typeface="Arial" panose="020B0604020202020204" pitchFamily="34" charset="0"/>
              <a:buChar char="•"/>
            </a:pPr>
            <a:r>
              <a:rPr lang="en-US" dirty="0"/>
              <a:t>Nodes are connected using bidirectional point-to-point communication channels.</a:t>
            </a:r>
          </a:p>
          <a:p>
            <a:pPr marL="285750" indent="-285750">
              <a:buFont typeface="Arial" panose="020B0604020202020204" pitchFamily="34" charset="0"/>
              <a:buChar char="•"/>
            </a:pPr>
            <a:r>
              <a:rPr lang="en-US" dirty="0"/>
              <a:t>Each message contains public key signature and message digest. This helps to check if the message has been changed.</a:t>
            </a:r>
          </a:p>
          <a:p>
            <a:pPr marL="285750" indent="-285750">
              <a:buFont typeface="Arial" panose="020B0604020202020204" pitchFamily="34" charset="0"/>
              <a:buChar char="•"/>
            </a:pPr>
            <a:r>
              <a:rPr lang="en-US" dirty="0"/>
              <a:t>Nodes in CAPER might </a:t>
            </a:r>
            <a:r>
              <a:rPr lang="en-US" b="1" dirty="0"/>
              <a:t>crash</a:t>
            </a:r>
            <a:r>
              <a:rPr lang="en-US" dirty="0"/>
              <a:t>, </a:t>
            </a:r>
            <a:r>
              <a:rPr lang="en-US" b="1" dirty="0"/>
              <a:t>behave maliciously </a:t>
            </a:r>
            <a:r>
              <a:rPr lang="en-US" dirty="0"/>
              <a:t>or be </a:t>
            </a:r>
            <a:r>
              <a:rPr lang="en-US" b="1" dirty="0"/>
              <a:t>reliable</a:t>
            </a:r>
            <a:r>
              <a:rPr lang="en-US" dirty="0"/>
              <a:t>. </a:t>
            </a:r>
          </a:p>
          <a:p>
            <a:pPr marL="285750" indent="-285750">
              <a:buFont typeface="Arial" panose="020B0604020202020204" pitchFamily="34" charset="0"/>
              <a:buChar char="•"/>
            </a:pPr>
            <a:r>
              <a:rPr lang="en-US" b="1" dirty="0"/>
              <a:t>Trust levels</a:t>
            </a:r>
            <a:r>
              <a:rPr lang="en-US" dirty="0"/>
              <a:t> (Even if the agents of an application are crash-only nodes, the application might still behave maliciously) :</a:t>
            </a:r>
          </a:p>
          <a:p>
            <a:pPr marL="800100" lvl="1" indent="-342900">
              <a:buFont typeface="+mj-lt"/>
              <a:buAutoNum type="arabicPeriod"/>
            </a:pPr>
            <a:r>
              <a:rPr lang="en-US" b="1" dirty="0"/>
              <a:t>Node</a:t>
            </a:r>
            <a:r>
              <a:rPr lang="en-US" dirty="0"/>
              <a:t> level</a:t>
            </a:r>
          </a:p>
          <a:p>
            <a:pPr marL="800100" lvl="1" indent="-342900">
              <a:buFont typeface="+mj-lt"/>
              <a:buAutoNum type="arabicPeriod"/>
            </a:pPr>
            <a:r>
              <a:rPr lang="en-US" b="1" dirty="0"/>
              <a:t>Application</a:t>
            </a:r>
            <a:r>
              <a:rPr lang="en-US" dirty="0"/>
              <a:t> level</a:t>
            </a:r>
          </a:p>
          <a:p>
            <a:pPr marL="285750" indent="-285750">
              <a:buFont typeface="Arial" panose="020B0604020202020204" pitchFamily="34" charset="0"/>
              <a:buChar char="•"/>
            </a:pPr>
            <a:r>
              <a:rPr lang="en-US" dirty="0"/>
              <a:t>Consensus algorithm must satisfy the properties :</a:t>
            </a:r>
          </a:p>
          <a:p>
            <a:pPr marL="800100" lvl="1" indent="-342900">
              <a:buFont typeface="+mj-lt"/>
              <a:buAutoNum type="arabicPeriod"/>
            </a:pPr>
            <a:r>
              <a:rPr lang="en-US" b="1" dirty="0"/>
              <a:t>Safety</a:t>
            </a:r>
            <a:r>
              <a:rPr lang="en-US" dirty="0"/>
              <a:t> : all correct nodes receive the same requests in the same order</a:t>
            </a:r>
          </a:p>
          <a:p>
            <a:pPr marL="800100" lvl="1" indent="-342900">
              <a:buFont typeface="+mj-lt"/>
              <a:buAutoNum type="arabicPeriod"/>
            </a:pPr>
            <a:r>
              <a:rPr lang="en-US" b="1" dirty="0"/>
              <a:t>Liveness</a:t>
            </a:r>
            <a:r>
              <a:rPr lang="en-US" dirty="0"/>
              <a:t>: all correct client requests are eventually ordered.</a:t>
            </a:r>
          </a:p>
        </p:txBody>
      </p:sp>
      <p:cxnSp>
        <p:nvCxnSpPr>
          <p:cNvPr id="15" name="Straight Connector 14">
            <a:extLst>
              <a:ext uri="{FF2B5EF4-FFF2-40B4-BE49-F238E27FC236}">
                <a16:creationId xmlns:a16="http://schemas.microsoft.com/office/drawing/2014/main" id="{089013D1-2982-944F-A151-C58D20C560E2}"/>
              </a:ext>
            </a:extLst>
          </p:cNvPr>
          <p:cNvCxnSpPr>
            <a:cxnSpLocks/>
          </p:cNvCxnSpPr>
          <p:nvPr/>
        </p:nvCxnSpPr>
        <p:spPr>
          <a:xfrm>
            <a:off x="6020157" y="4332335"/>
            <a:ext cx="22679" cy="20314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B007EBFD-9728-CE40-AADC-0B068C747050}"/>
              </a:ext>
            </a:extLst>
          </p:cNvPr>
          <p:cNvGrpSpPr/>
          <p:nvPr/>
        </p:nvGrpSpPr>
        <p:grpSpPr>
          <a:xfrm>
            <a:off x="635262" y="4428350"/>
            <a:ext cx="5140580" cy="1664438"/>
            <a:chOff x="622267" y="1375852"/>
            <a:chExt cx="11211593" cy="1664438"/>
          </a:xfrm>
        </p:grpSpPr>
        <p:sp>
          <p:nvSpPr>
            <p:cNvPr id="19" name="TextBox 18">
              <a:extLst>
                <a:ext uri="{FF2B5EF4-FFF2-40B4-BE49-F238E27FC236}">
                  <a16:creationId xmlns:a16="http://schemas.microsoft.com/office/drawing/2014/main" id="{83C3BDF3-8C9C-704A-8B9D-414BFF7212A3}"/>
                </a:ext>
              </a:extLst>
            </p:cNvPr>
            <p:cNvSpPr txBox="1"/>
            <p:nvPr/>
          </p:nvSpPr>
          <p:spPr>
            <a:xfrm>
              <a:off x="622267" y="1716851"/>
              <a:ext cx="11211593" cy="1323439"/>
            </a:xfrm>
            <a:prstGeom prst="rect">
              <a:avLst/>
            </a:prstGeom>
            <a:noFill/>
            <a:ln w="38100">
              <a:solidFill>
                <a:schemeClr val="accent1"/>
              </a:solidFill>
            </a:ln>
          </p:spPr>
          <p:txBody>
            <a:bodyPr wrap="square" rtlCol="0">
              <a:spAutoFit/>
            </a:bodyPr>
            <a:lstStyle/>
            <a:p>
              <a:endParaRPr lang="en-GB" sz="2000" dirty="0"/>
            </a:p>
            <a:p>
              <a:r>
                <a:rPr lang="en-GB" sz="2000" dirty="0"/>
                <a:t>This protocol is introduced when we suspect the presence of malicious node. We need 3f+1 nodes to guarantee safety.</a:t>
              </a:r>
            </a:p>
          </p:txBody>
        </p:sp>
        <p:sp>
          <p:nvSpPr>
            <p:cNvPr id="20" name="Rounded Rectangle 19">
              <a:extLst>
                <a:ext uri="{FF2B5EF4-FFF2-40B4-BE49-F238E27FC236}">
                  <a16:creationId xmlns:a16="http://schemas.microsoft.com/office/drawing/2014/main" id="{49E8737E-4455-EB43-9935-1AB2E72DEE98}"/>
                </a:ext>
              </a:extLst>
            </p:cNvPr>
            <p:cNvSpPr/>
            <p:nvPr/>
          </p:nvSpPr>
          <p:spPr>
            <a:xfrm>
              <a:off x="850605" y="1375852"/>
              <a:ext cx="3519376" cy="6337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PBFT</a:t>
              </a:r>
            </a:p>
          </p:txBody>
        </p:sp>
      </p:grpSp>
      <p:grpSp>
        <p:nvGrpSpPr>
          <p:cNvPr id="21" name="Group 20">
            <a:extLst>
              <a:ext uri="{FF2B5EF4-FFF2-40B4-BE49-F238E27FC236}">
                <a16:creationId xmlns:a16="http://schemas.microsoft.com/office/drawing/2014/main" id="{09C5B076-E85F-7F4A-B7D1-918CAAE718A5}"/>
              </a:ext>
            </a:extLst>
          </p:cNvPr>
          <p:cNvGrpSpPr/>
          <p:nvPr/>
        </p:nvGrpSpPr>
        <p:grpSpPr>
          <a:xfrm>
            <a:off x="6311464" y="4428350"/>
            <a:ext cx="5140580" cy="1664438"/>
            <a:chOff x="622267" y="1375852"/>
            <a:chExt cx="11211593" cy="1664438"/>
          </a:xfrm>
        </p:grpSpPr>
        <p:sp>
          <p:nvSpPr>
            <p:cNvPr id="22" name="TextBox 21">
              <a:extLst>
                <a:ext uri="{FF2B5EF4-FFF2-40B4-BE49-F238E27FC236}">
                  <a16:creationId xmlns:a16="http://schemas.microsoft.com/office/drawing/2014/main" id="{102D5C6B-A877-FA46-9B3C-E476015D38A9}"/>
                </a:ext>
              </a:extLst>
            </p:cNvPr>
            <p:cNvSpPr txBox="1"/>
            <p:nvPr/>
          </p:nvSpPr>
          <p:spPr>
            <a:xfrm>
              <a:off x="622267" y="1716851"/>
              <a:ext cx="11211593" cy="1323439"/>
            </a:xfrm>
            <a:prstGeom prst="rect">
              <a:avLst/>
            </a:prstGeom>
            <a:noFill/>
            <a:ln w="38100">
              <a:solidFill>
                <a:srgbClr val="C00000"/>
              </a:solidFill>
            </a:ln>
          </p:spPr>
          <p:txBody>
            <a:bodyPr wrap="square" rtlCol="0">
              <a:spAutoFit/>
            </a:bodyPr>
            <a:lstStyle/>
            <a:p>
              <a:endParaRPr lang="en-GB" sz="2000" dirty="0"/>
            </a:p>
            <a:p>
              <a:r>
                <a:rPr lang="en-GB" sz="2000" dirty="0"/>
                <a:t>It is better to use in systems where node crash is most likely to occur. We need 2f+1 nodes to guarantee safety.</a:t>
              </a:r>
            </a:p>
          </p:txBody>
        </p:sp>
        <p:sp>
          <p:nvSpPr>
            <p:cNvPr id="23" name="Rounded Rectangle 22">
              <a:extLst>
                <a:ext uri="{FF2B5EF4-FFF2-40B4-BE49-F238E27FC236}">
                  <a16:creationId xmlns:a16="http://schemas.microsoft.com/office/drawing/2014/main" id="{DD75E115-FEDF-5F47-8B3B-F64A36B087FD}"/>
                </a:ext>
              </a:extLst>
            </p:cNvPr>
            <p:cNvSpPr/>
            <p:nvPr/>
          </p:nvSpPr>
          <p:spPr>
            <a:xfrm>
              <a:off x="850605" y="1375852"/>
              <a:ext cx="3519376" cy="63370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t>Paxos</a:t>
              </a:r>
              <a:endParaRPr lang="en-GB" sz="2400" dirty="0"/>
            </a:p>
          </p:txBody>
        </p:sp>
      </p:grpSp>
    </p:spTree>
    <p:extLst>
      <p:ext uri="{BB962C8B-B14F-4D97-AF65-F5344CB8AC3E}">
        <p14:creationId xmlns:p14="http://schemas.microsoft.com/office/powerpoint/2010/main" val="3051275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20CF6-EFB1-0B42-9964-68E8C056FD53}"/>
              </a:ext>
            </a:extLst>
          </p:cNvPr>
          <p:cNvSpPr>
            <a:spLocks noGrp="1"/>
          </p:cNvSpPr>
          <p:nvPr>
            <p:ph type="title"/>
          </p:nvPr>
        </p:nvSpPr>
        <p:spPr>
          <a:xfrm>
            <a:off x="547839" y="317702"/>
            <a:ext cx="9074622" cy="548641"/>
          </a:xfrm>
        </p:spPr>
        <p:txBody>
          <a:bodyPr>
            <a:normAutofit/>
          </a:bodyPr>
          <a:lstStyle/>
          <a:p>
            <a:r>
              <a:rPr lang="en-CY" sz="3200" dirty="0">
                <a:latin typeface="Comic Sans MS" panose="030F0902030302020204" pitchFamily="66" charset="0"/>
              </a:rPr>
              <a:t>Local Consensus on CAPER</a:t>
            </a:r>
          </a:p>
        </p:txBody>
      </p:sp>
      <p:pic>
        <p:nvPicPr>
          <p:cNvPr id="105" name="Picture 104">
            <a:extLst>
              <a:ext uri="{FF2B5EF4-FFF2-40B4-BE49-F238E27FC236}">
                <a16:creationId xmlns:a16="http://schemas.microsoft.com/office/drawing/2014/main" id="{C3A9D774-96D4-864B-A182-4B55BCB77590}"/>
              </a:ext>
            </a:extLst>
          </p:cNvPr>
          <p:cNvPicPr>
            <a:picLocks noChangeAspect="1"/>
          </p:cNvPicPr>
          <p:nvPr/>
        </p:nvPicPr>
        <p:blipFill>
          <a:blip r:embed="rId2"/>
          <a:stretch>
            <a:fillRect/>
          </a:stretch>
        </p:blipFill>
        <p:spPr>
          <a:xfrm>
            <a:off x="9776460" y="214762"/>
            <a:ext cx="2057400" cy="787400"/>
          </a:xfrm>
          <a:prstGeom prst="rect">
            <a:avLst/>
          </a:prstGeom>
        </p:spPr>
      </p:pic>
      <p:sp>
        <p:nvSpPr>
          <p:cNvPr id="17" name="TextBox 16">
            <a:extLst>
              <a:ext uri="{FF2B5EF4-FFF2-40B4-BE49-F238E27FC236}">
                <a16:creationId xmlns:a16="http://schemas.microsoft.com/office/drawing/2014/main" id="{591F6CEC-D342-5446-AF39-61F38D9ECE30}"/>
              </a:ext>
            </a:extLst>
          </p:cNvPr>
          <p:cNvSpPr txBox="1"/>
          <p:nvPr/>
        </p:nvSpPr>
        <p:spPr>
          <a:xfrm>
            <a:off x="4009292" y="6448867"/>
            <a:ext cx="3915401" cy="297454"/>
          </a:xfrm>
          <a:prstGeom prst="rect">
            <a:avLst/>
          </a:prstGeom>
          <a:noFill/>
        </p:spPr>
        <p:txBody>
          <a:bodyPr wrap="square" rtlCol="0">
            <a:spAutoFit/>
          </a:bodyPr>
          <a:lstStyle/>
          <a:p>
            <a:pPr algn="r" defTabSz="1219170">
              <a:buClr>
                <a:srgbClr val="000000"/>
              </a:buClr>
            </a:pPr>
            <a:r>
              <a:rPr lang="en-GB" sz="1333" kern="0">
                <a:solidFill>
                  <a:srgbClr val="434343"/>
                </a:solidFill>
                <a:latin typeface="Roboto Condensed Light"/>
                <a:ea typeface="Roboto Condensed Light"/>
                <a:cs typeface="Arial"/>
                <a:sym typeface="Roboto Condensed Light"/>
              </a:rPr>
              <a:t>https://www.cs.ucy.ac.cy/~dzeina/courses/epl646</a:t>
            </a:r>
            <a:endParaRPr lang="en-CY" sz="1333" kern="0">
              <a:solidFill>
                <a:srgbClr val="434343"/>
              </a:solidFill>
              <a:latin typeface="Roboto Condensed Light"/>
              <a:ea typeface="Roboto Condensed Light"/>
              <a:cs typeface="Arial"/>
              <a:sym typeface="Roboto Condensed Light"/>
            </a:endParaRPr>
          </a:p>
        </p:txBody>
      </p:sp>
      <p:sp>
        <p:nvSpPr>
          <p:cNvPr id="13" name="TextBox 12">
            <a:extLst>
              <a:ext uri="{FF2B5EF4-FFF2-40B4-BE49-F238E27FC236}">
                <a16:creationId xmlns:a16="http://schemas.microsoft.com/office/drawing/2014/main" id="{23268791-6863-3D48-A2BF-00EA4DD2A6B7}"/>
              </a:ext>
            </a:extLst>
          </p:cNvPr>
          <p:cNvSpPr txBox="1"/>
          <p:nvPr/>
        </p:nvSpPr>
        <p:spPr>
          <a:xfrm>
            <a:off x="2416219" y="1270284"/>
            <a:ext cx="7360241" cy="707886"/>
          </a:xfrm>
          <a:prstGeom prst="rect">
            <a:avLst/>
          </a:prstGeom>
          <a:noFill/>
          <a:ln w="38100">
            <a:solidFill>
              <a:schemeClr val="accent1"/>
            </a:solidFill>
          </a:ln>
        </p:spPr>
        <p:txBody>
          <a:bodyPr wrap="square" rtlCol="0">
            <a:spAutoFit/>
          </a:bodyPr>
          <a:lstStyle/>
          <a:p>
            <a:pPr algn="ctr"/>
            <a:r>
              <a:rPr lang="en-GB" sz="2000" b="1" dirty="0"/>
              <a:t>Local Consensus </a:t>
            </a:r>
            <a:r>
              <a:rPr lang="en-GB" sz="2000" dirty="0"/>
              <a:t> is used to order and execute </a:t>
            </a:r>
            <a:r>
              <a:rPr lang="en-GB" sz="2000" b="1" dirty="0"/>
              <a:t>internal transactions</a:t>
            </a:r>
            <a:r>
              <a:rPr lang="en-GB" sz="2000" dirty="0"/>
              <a:t>. The local consensus can use PBFT or </a:t>
            </a:r>
            <a:r>
              <a:rPr lang="en-GB" sz="2000" dirty="0" err="1"/>
              <a:t>Paxos</a:t>
            </a:r>
            <a:endParaRPr lang="en-GB" sz="2000" b="1" dirty="0"/>
          </a:p>
        </p:txBody>
      </p:sp>
      <p:graphicFrame>
        <p:nvGraphicFramePr>
          <p:cNvPr id="4" name="Table 3">
            <a:extLst>
              <a:ext uri="{FF2B5EF4-FFF2-40B4-BE49-F238E27FC236}">
                <a16:creationId xmlns:a16="http://schemas.microsoft.com/office/drawing/2014/main" id="{4DE6454B-045C-E245-A305-A713AE5BA175}"/>
              </a:ext>
            </a:extLst>
          </p:cNvPr>
          <p:cNvGraphicFramePr>
            <a:graphicFrameLocks noGrp="1"/>
          </p:cNvGraphicFramePr>
          <p:nvPr>
            <p:extLst>
              <p:ext uri="{D42A27DB-BD31-4B8C-83A1-F6EECF244321}">
                <p14:modId xmlns:p14="http://schemas.microsoft.com/office/powerpoint/2010/main" val="1582068823"/>
              </p:ext>
            </p:extLst>
          </p:nvPr>
        </p:nvGraphicFramePr>
        <p:xfrm>
          <a:off x="914400" y="2463406"/>
          <a:ext cx="10175358" cy="3579530"/>
        </p:xfrm>
        <a:graphic>
          <a:graphicData uri="http://schemas.openxmlformats.org/drawingml/2006/table">
            <a:tbl>
              <a:tblPr bandRow="1">
                <a:tableStyleId>{5C22544A-7EE6-4342-B048-85BDC9FD1C3A}</a:tableStyleId>
              </a:tblPr>
              <a:tblGrid>
                <a:gridCol w="2977116">
                  <a:extLst>
                    <a:ext uri="{9D8B030D-6E8A-4147-A177-3AD203B41FA5}">
                      <a16:colId xmlns:a16="http://schemas.microsoft.com/office/drawing/2014/main" val="4086181256"/>
                    </a:ext>
                  </a:extLst>
                </a:gridCol>
                <a:gridCol w="7198242">
                  <a:extLst>
                    <a:ext uri="{9D8B030D-6E8A-4147-A177-3AD203B41FA5}">
                      <a16:colId xmlns:a16="http://schemas.microsoft.com/office/drawing/2014/main" val="1225574038"/>
                    </a:ext>
                  </a:extLst>
                </a:gridCol>
              </a:tblGrid>
              <a:tr h="875365">
                <a:tc>
                  <a:txBody>
                    <a:bodyPr/>
                    <a:lstStyle/>
                    <a:p>
                      <a:pPr algn="ctr"/>
                      <a:r>
                        <a:rPr lang="en-GB" sz="2400" dirty="0"/>
                        <a:t>Client Request</a:t>
                      </a:r>
                    </a:p>
                  </a:txBody>
                  <a:tcPr anchor="ctr"/>
                </a:tc>
                <a:tc>
                  <a:txBody>
                    <a:bodyPr/>
                    <a:lstStyle/>
                    <a:p>
                      <a:pPr algn="l"/>
                      <a:r>
                        <a:rPr lang="en-GB" dirty="0"/>
                        <a:t>Client sends a request for an internal transaction for an application by sending a message to the agent that believes to be the primary(only the primary agent can initiate the transaction)</a:t>
                      </a:r>
                    </a:p>
                  </a:txBody>
                  <a:tcPr anchor="ctr"/>
                </a:tc>
                <a:extLst>
                  <a:ext uri="{0D108BD9-81ED-4DB2-BD59-A6C34878D82A}">
                    <a16:rowId xmlns:a16="http://schemas.microsoft.com/office/drawing/2014/main" val="1993005243"/>
                  </a:ext>
                </a:extLst>
              </a:tr>
              <a:tr h="875365">
                <a:tc>
                  <a:txBody>
                    <a:bodyPr/>
                    <a:lstStyle/>
                    <a:p>
                      <a:pPr algn="ctr"/>
                      <a:r>
                        <a:rPr lang="en-GB" sz="2400" dirty="0"/>
                        <a:t>Consensus Initiation</a:t>
                      </a:r>
                    </a:p>
                  </a:txBody>
                  <a:tcPr anchor="ctr"/>
                </a:tc>
                <a:tc>
                  <a:txBody>
                    <a:bodyPr/>
                    <a:lstStyle/>
                    <a:p>
                      <a:pPr algn="l"/>
                      <a:r>
                        <a:rPr lang="en-GB" dirty="0"/>
                        <a:t>When primary receives the request checks the signature of the message to ensure that is valid. After that it initiate the consensus algorithm.</a:t>
                      </a:r>
                    </a:p>
                  </a:txBody>
                  <a:tcPr anchor="ctr"/>
                </a:tc>
                <a:extLst>
                  <a:ext uri="{0D108BD9-81ED-4DB2-BD59-A6C34878D82A}">
                    <a16:rowId xmlns:a16="http://schemas.microsoft.com/office/drawing/2014/main" val="2679790575"/>
                  </a:ext>
                </a:extLst>
              </a:tr>
              <a:tr h="875365">
                <a:tc>
                  <a:txBody>
                    <a:bodyPr/>
                    <a:lstStyle/>
                    <a:p>
                      <a:pPr algn="ctr"/>
                      <a:r>
                        <a:rPr lang="en-GB" sz="2400" dirty="0"/>
                        <a:t>Execute TX</a:t>
                      </a:r>
                    </a:p>
                  </a:txBody>
                  <a:tcPr anchor="ctr"/>
                </a:tc>
                <a:tc>
                  <a:txBody>
                    <a:bodyPr/>
                    <a:lstStyle/>
                    <a:p>
                      <a:pPr algn="l"/>
                      <a:r>
                        <a:rPr lang="en-GB" dirty="0"/>
                        <a:t>When the algorithm is executed and finally all agents/nodes come to an agreement, the transaction is eventually executed and a new block is appended to the blockchain.</a:t>
                      </a:r>
                    </a:p>
                  </a:txBody>
                  <a:tcPr anchor="ctr"/>
                </a:tc>
                <a:extLst>
                  <a:ext uri="{0D108BD9-81ED-4DB2-BD59-A6C34878D82A}">
                    <a16:rowId xmlns:a16="http://schemas.microsoft.com/office/drawing/2014/main" val="49159693"/>
                  </a:ext>
                </a:extLst>
              </a:tr>
              <a:tr h="875365">
                <a:tc>
                  <a:txBody>
                    <a:bodyPr/>
                    <a:lstStyle/>
                    <a:p>
                      <a:pPr algn="ctr"/>
                      <a:r>
                        <a:rPr lang="en-GB" sz="2400" dirty="0"/>
                        <a:t>Reply to client</a:t>
                      </a:r>
                    </a:p>
                  </a:txBody>
                  <a:tcPr anchor="ctr"/>
                </a:tc>
                <a:tc>
                  <a:txBody>
                    <a:bodyPr/>
                    <a:lstStyle/>
                    <a:p>
                      <a:pPr algn="l"/>
                      <a:r>
                        <a:rPr lang="en-GB" dirty="0"/>
                        <a:t>Finally, a response is returned to the client, stating the execution result and the execution timestamp.</a:t>
                      </a:r>
                    </a:p>
                  </a:txBody>
                  <a:tcPr anchor="ctr"/>
                </a:tc>
                <a:extLst>
                  <a:ext uri="{0D108BD9-81ED-4DB2-BD59-A6C34878D82A}">
                    <a16:rowId xmlns:a16="http://schemas.microsoft.com/office/drawing/2014/main" val="707897263"/>
                  </a:ext>
                </a:extLst>
              </a:tr>
            </a:tbl>
          </a:graphicData>
        </a:graphic>
      </p:graphicFrame>
    </p:spTree>
    <p:extLst>
      <p:ext uri="{BB962C8B-B14F-4D97-AF65-F5344CB8AC3E}">
        <p14:creationId xmlns:p14="http://schemas.microsoft.com/office/powerpoint/2010/main" val="1209674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map&#10;&#10;Description automatically generated">
            <a:extLst>
              <a:ext uri="{FF2B5EF4-FFF2-40B4-BE49-F238E27FC236}">
                <a16:creationId xmlns:a16="http://schemas.microsoft.com/office/drawing/2014/main" id="{88C40AF0-C8BD-2843-B000-E9A4C45EAC79}"/>
              </a:ext>
            </a:extLst>
          </p:cNvPr>
          <p:cNvPicPr>
            <a:picLocks noChangeAspect="1"/>
          </p:cNvPicPr>
          <p:nvPr/>
        </p:nvPicPr>
        <p:blipFill>
          <a:blip r:embed="rId2"/>
          <a:stretch>
            <a:fillRect/>
          </a:stretch>
        </p:blipFill>
        <p:spPr>
          <a:xfrm>
            <a:off x="5315006" y="2839848"/>
            <a:ext cx="6518854" cy="3119069"/>
          </a:xfrm>
          <a:prstGeom prst="rect">
            <a:avLst/>
          </a:prstGeom>
        </p:spPr>
      </p:pic>
      <p:sp>
        <p:nvSpPr>
          <p:cNvPr id="2" name="Title 1">
            <a:extLst>
              <a:ext uri="{FF2B5EF4-FFF2-40B4-BE49-F238E27FC236}">
                <a16:creationId xmlns:a16="http://schemas.microsoft.com/office/drawing/2014/main" id="{FBE20CF6-EFB1-0B42-9964-68E8C056FD53}"/>
              </a:ext>
            </a:extLst>
          </p:cNvPr>
          <p:cNvSpPr>
            <a:spLocks noGrp="1"/>
          </p:cNvSpPr>
          <p:nvPr>
            <p:ph type="title"/>
          </p:nvPr>
        </p:nvSpPr>
        <p:spPr>
          <a:xfrm>
            <a:off x="547839" y="317702"/>
            <a:ext cx="9074622" cy="548641"/>
          </a:xfrm>
        </p:spPr>
        <p:txBody>
          <a:bodyPr>
            <a:normAutofit fontScale="90000"/>
          </a:bodyPr>
          <a:lstStyle/>
          <a:p>
            <a:r>
              <a:rPr lang="en-CY" sz="3200" dirty="0">
                <a:latin typeface="Comic Sans MS" panose="030F0902030302020204" pitchFamily="66" charset="0"/>
              </a:rPr>
              <a:t>Global Consensus – using seprate ordering service </a:t>
            </a:r>
          </a:p>
        </p:txBody>
      </p:sp>
      <p:pic>
        <p:nvPicPr>
          <p:cNvPr id="105" name="Picture 104">
            <a:extLst>
              <a:ext uri="{FF2B5EF4-FFF2-40B4-BE49-F238E27FC236}">
                <a16:creationId xmlns:a16="http://schemas.microsoft.com/office/drawing/2014/main" id="{C3A9D774-96D4-864B-A182-4B55BCB77590}"/>
              </a:ext>
            </a:extLst>
          </p:cNvPr>
          <p:cNvPicPr>
            <a:picLocks noChangeAspect="1"/>
          </p:cNvPicPr>
          <p:nvPr/>
        </p:nvPicPr>
        <p:blipFill>
          <a:blip r:embed="rId3"/>
          <a:stretch>
            <a:fillRect/>
          </a:stretch>
        </p:blipFill>
        <p:spPr>
          <a:xfrm>
            <a:off x="9776460" y="214762"/>
            <a:ext cx="2057400" cy="787400"/>
          </a:xfrm>
          <a:prstGeom prst="rect">
            <a:avLst/>
          </a:prstGeom>
        </p:spPr>
      </p:pic>
      <p:sp>
        <p:nvSpPr>
          <p:cNvPr id="17" name="TextBox 16">
            <a:extLst>
              <a:ext uri="{FF2B5EF4-FFF2-40B4-BE49-F238E27FC236}">
                <a16:creationId xmlns:a16="http://schemas.microsoft.com/office/drawing/2014/main" id="{591F6CEC-D342-5446-AF39-61F38D9ECE30}"/>
              </a:ext>
            </a:extLst>
          </p:cNvPr>
          <p:cNvSpPr txBox="1"/>
          <p:nvPr/>
        </p:nvSpPr>
        <p:spPr>
          <a:xfrm>
            <a:off x="4009292" y="6448867"/>
            <a:ext cx="3915401" cy="297454"/>
          </a:xfrm>
          <a:prstGeom prst="rect">
            <a:avLst/>
          </a:prstGeom>
          <a:noFill/>
        </p:spPr>
        <p:txBody>
          <a:bodyPr wrap="square" rtlCol="0">
            <a:spAutoFit/>
          </a:bodyPr>
          <a:lstStyle/>
          <a:p>
            <a:pPr algn="r" defTabSz="1219170">
              <a:buClr>
                <a:srgbClr val="000000"/>
              </a:buClr>
            </a:pPr>
            <a:r>
              <a:rPr lang="en-GB" sz="1333" kern="0">
                <a:solidFill>
                  <a:srgbClr val="434343"/>
                </a:solidFill>
                <a:latin typeface="Roboto Condensed Light"/>
                <a:ea typeface="Roboto Condensed Light"/>
                <a:cs typeface="Arial"/>
                <a:sym typeface="Roboto Condensed Light"/>
              </a:rPr>
              <a:t>https://www.cs.ucy.ac.cy/~dzeina/courses/epl646</a:t>
            </a:r>
            <a:endParaRPr lang="en-CY" sz="1333" kern="0">
              <a:solidFill>
                <a:srgbClr val="434343"/>
              </a:solidFill>
              <a:latin typeface="Roboto Condensed Light"/>
              <a:ea typeface="Roboto Condensed Light"/>
              <a:cs typeface="Arial"/>
              <a:sym typeface="Roboto Condensed Light"/>
            </a:endParaRPr>
          </a:p>
        </p:txBody>
      </p:sp>
      <p:pic>
        <p:nvPicPr>
          <p:cNvPr id="5" name="Picture 4" descr="A screenshot of a cell phone&#10;&#10;Description automatically generated">
            <a:extLst>
              <a:ext uri="{FF2B5EF4-FFF2-40B4-BE49-F238E27FC236}">
                <a16:creationId xmlns:a16="http://schemas.microsoft.com/office/drawing/2014/main" id="{0EDE55C6-8399-534A-9F44-24CDD8F8EAE1}"/>
              </a:ext>
            </a:extLst>
          </p:cNvPr>
          <p:cNvPicPr>
            <a:picLocks noChangeAspect="1"/>
          </p:cNvPicPr>
          <p:nvPr/>
        </p:nvPicPr>
        <p:blipFill>
          <a:blip r:embed="rId4"/>
          <a:stretch>
            <a:fillRect/>
          </a:stretch>
        </p:blipFill>
        <p:spPr>
          <a:xfrm>
            <a:off x="377712" y="2341340"/>
            <a:ext cx="5161416" cy="4139426"/>
          </a:xfrm>
          <a:prstGeom prst="rect">
            <a:avLst/>
          </a:prstGeom>
        </p:spPr>
      </p:pic>
      <p:sp>
        <p:nvSpPr>
          <p:cNvPr id="13" name="TextBox 12">
            <a:extLst>
              <a:ext uri="{FF2B5EF4-FFF2-40B4-BE49-F238E27FC236}">
                <a16:creationId xmlns:a16="http://schemas.microsoft.com/office/drawing/2014/main" id="{23268791-6863-3D48-A2BF-00EA4DD2A6B7}"/>
              </a:ext>
            </a:extLst>
          </p:cNvPr>
          <p:cNvSpPr txBox="1"/>
          <p:nvPr/>
        </p:nvSpPr>
        <p:spPr>
          <a:xfrm>
            <a:off x="2416219" y="1196537"/>
            <a:ext cx="7360241" cy="1015663"/>
          </a:xfrm>
          <a:prstGeom prst="rect">
            <a:avLst/>
          </a:prstGeom>
          <a:noFill/>
          <a:ln w="38100">
            <a:solidFill>
              <a:schemeClr val="accent1"/>
            </a:solidFill>
          </a:ln>
        </p:spPr>
        <p:txBody>
          <a:bodyPr wrap="square" rtlCol="0">
            <a:spAutoFit/>
          </a:bodyPr>
          <a:lstStyle/>
          <a:p>
            <a:pPr algn="ctr"/>
            <a:r>
              <a:rPr lang="en-GB" sz="2000" dirty="0"/>
              <a:t>In this scenario we use a disjoint group of ordering nodes ( like Hyperledger Fabric Implementation). The approach requires a set of different orders for each application</a:t>
            </a:r>
          </a:p>
        </p:txBody>
      </p:sp>
    </p:spTree>
    <p:extLst>
      <p:ext uri="{BB962C8B-B14F-4D97-AF65-F5344CB8AC3E}">
        <p14:creationId xmlns:p14="http://schemas.microsoft.com/office/powerpoint/2010/main" val="3321831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20CF6-EFB1-0B42-9964-68E8C056FD53}"/>
              </a:ext>
            </a:extLst>
          </p:cNvPr>
          <p:cNvSpPr>
            <a:spLocks noGrp="1"/>
          </p:cNvSpPr>
          <p:nvPr>
            <p:ph type="title"/>
          </p:nvPr>
        </p:nvSpPr>
        <p:spPr>
          <a:xfrm>
            <a:off x="547839" y="317702"/>
            <a:ext cx="9074622" cy="548641"/>
          </a:xfrm>
        </p:spPr>
        <p:txBody>
          <a:bodyPr>
            <a:normAutofit/>
          </a:bodyPr>
          <a:lstStyle/>
          <a:p>
            <a:r>
              <a:rPr lang="en-CY" sz="3200" dirty="0">
                <a:latin typeface="Comic Sans MS" panose="030F0902030302020204" pitchFamily="66" charset="0"/>
              </a:rPr>
              <a:t>Global Consensus – Hierarchical  </a:t>
            </a:r>
          </a:p>
        </p:txBody>
      </p:sp>
      <p:pic>
        <p:nvPicPr>
          <p:cNvPr id="105" name="Picture 104">
            <a:extLst>
              <a:ext uri="{FF2B5EF4-FFF2-40B4-BE49-F238E27FC236}">
                <a16:creationId xmlns:a16="http://schemas.microsoft.com/office/drawing/2014/main" id="{C3A9D774-96D4-864B-A182-4B55BCB77590}"/>
              </a:ext>
            </a:extLst>
          </p:cNvPr>
          <p:cNvPicPr>
            <a:picLocks noChangeAspect="1"/>
          </p:cNvPicPr>
          <p:nvPr/>
        </p:nvPicPr>
        <p:blipFill>
          <a:blip r:embed="rId2"/>
          <a:stretch>
            <a:fillRect/>
          </a:stretch>
        </p:blipFill>
        <p:spPr>
          <a:xfrm>
            <a:off x="9776460" y="214762"/>
            <a:ext cx="2057400" cy="787400"/>
          </a:xfrm>
          <a:prstGeom prst="rect">
            <a:avLst/>
          </a:prstGeom>
        </p:spPr>
      </p:pic>
      <p:sp>
        <p:nvSpPr>
          <p:cNvPr id="17" name="TextBox 16">
            <a:extLst>
              <a:ext uri="{FF2B5EF4-FFF2-40B4-BE49-F238E27FC236}">
                <a16:creationId xmlns:a16="http://schemas.microsoft.com/office/drawing/2014/main" id="{591F6CEC-D342-5446-AF39-61F38D9ECE30}"/>
              </a:ext>
            </a:extLst>
          </p:cNvPr>
          <p:cNvSpPr txBox="1"/>
          <p:nvPr/>
        </p:nvSpPr>
        <p:spPr>
          <a:xfrm>
            <a:off x="4009292" y="6448867"/>
            <a:ext cx="3915401" cy="297454"/>
          </a:xfrm>
          <a:prstGeom prst="rect">
            <a:avLst/>
          </a:prstGeom>
          <a:noFill/>
        </p:spPr>
        <p:txBody>
          <a:bodyPr wrap="square" rtlCol="0">
            <a:spAutoFit/>
          </a:bodyPr>
          <a:lstStyle/>
          <a:p>
            <a:pPr algn="r" defTabSz="1219170">
              <a:buClr>
                <a:srgbClr val="000000"/>
              </a:buClr>
            </a:pPr>
            <a:r>
              <a:rPr lang="en-GB" sz="1333" kern="0">
                <a:solidFill>
                  <a:srgbClr val="434343"/>
                </a:solidFill>
                <a:latin typeface="Roboto Condensed Light"/>
                <a:ea typeface="Roboto Condensed Light"/>
                <a:cs typeface="Arial"/>
                <a:sym typeface="Roboto Condensed Light"/>
              </a:rPr>
              <a:t>https://www.cs.ucy.ac.cy/~dzeina/courses/epl646</a:t>
            </a:r>
            <a:endParaRPr lang="en-CY" sz="1333" kern="0">
              <a:solidFill>
                <a:srgbClr val="434343"/>
              </a:solidFill>
              <a:latin typeface="Roboto Condensed Light"/>
              <a:ea typeface="Roboto Condensed Light"/>
              <a:cs typeface="Arial"/>
              <a:sym typeface="Roboto Condensed Light"/>
            </a:endParaRPr>
          </a:p>
        </p:txBody>
      </p:sp>
      <p:sp>
        <p:nvSpPr>
          <p:cNvPr id="13" name="TextBox 12">
            <a:extLst>
              <a:ext uri="{FF2B5EF4-FFF2-40B4-BE49-F238E27FC236}">
                <a16:creationId xmlns:a16="http://schemas.microsoft.com/office/drawing/2014/main" id="{23268791-6863-3D48-A2BF-00EA4DD2A6B7}"/>
              </a:ext>
            </a:extLst>
          </p:cNvPr>
          <p:cNvSpPr txBox="1"/>
          <p:nvPr/>
        </p:nvSpPr>
        <p:spPr>
          <a:xfrm>
            <a:off x="2592469" y="970042"/>
            <a:ext cx="7338340" cy="1015663"/>
          </a:xfrm>
          <a:prstGeom prst="rect">
            <a:avLst/>
          </a:prstGeom>
          <a:noFill/>
          <a:ln w="38100">
            <a:solidFill>
              <a:schemeClr val="accent1"/>
            </a:solidFill>
          </a:ln>
        </p:spPr>
        <p:txBody>
          <a:bodyPr wrap="square" rtlCol="0">
            <a:spAutoFit/>
          </a:bodyPr>
          <a:lstStyle/>
          <a:p>
            <a:pPr algn="ctr"/>
            <a:r>
              <a:rPr lang="en-GB" sz="2000" dirty="0"/>
              <a:t>The previous scenario which use external ordering service is a very good and scalable solution. Though, using this structure comes with extra cost. This scenario describes a 2 level consensus</a:t>
            </a:r>
          </a:p>
        </p:txBody>
      </p:sp>
      <p:pic>
        <p:nvPicPr>
          <p:cNvPr id="5" name="Picture 4" descr="A screenshot of a cell phone&#10;&#10;Description automatically generated">
            <a:extLst>
              <a:ext uri="{FF2B5EF4-FFF2-40B4-BE49-F238E27FC236}">
                <a16:creationId xmlns:a16="http://schemas.microsoft.com/office/drawing/2014/main" id="{2244988C-027C-7841-8BA9-39C7F6D3DFA8}"/>
              </a:ext>
            </a:extLst>
          </p:cNvPr>
          <p:cNvPicPr>
            <a:picLocks noChangeAspect="1"/>
          </p:cNvPicPr>
          <p:nvPr/>
        </p:nvPicPr>
        <p:blipFill>
          <a:blip r:embed="rId3"/>
          <a:stretch>
            <a:fillRect/>
          </a:stretch>
        </p:blipFill>
        <p:spPr>
          <a:xfrm>
            <a:off x="547839" y="2089405"/>
            <a:ext cx="4841047" cy="4407312"/>
          </a:xfrm>
          <a:prstGeom prst="rect">
            <a:avLst/>
          </a:prstGeom>
        </p:spPr>
      </p:pic>
      <p:pic>
        <p:nvPicPr>
          <p:cNvPr id="7" name="Picture 6">
            <a:extLst>
              <a:ext uri="{FF2B5EF4-FFF2-40B4-BE49-F238E27FC236}">
                <a16:creationId xmlns:a16="http://schemas.microsoft.com/office/drawing/2014/main" id="{4687FAB6-6832-A648-8054-A9B3AC79E4CA}"/>
              </a:ext>
            </a:extLst>
          </p:cNvPr>
          <p:cNvPicPr>
            <a:picLocks noChangeAspect="1"/>
          </p:cNvPicPr>
          <p:nvPr/>
        </p:nvPicPr>
        <p:blipFill>
          <a:blip r:embed="rId4"/>
          <a:stretch>
            <a:fillRect/>
          </a:stretch>
        </p:blipFill>
        <p:spPr>
          <a:xfrm>
            <a:off x="5966992" y="2271604"/>
            <a:ext cx="5386137" cy="4166634"/>
          </a:xfrm>
          <a:prstGeom prst="rect">
            <a:avLst/>
          </a:prstGeom>
        </p:spPr>
      </p:pic>
    </p:spTree>
    <p:extLst>
      <p:ext uri="{BB962C8B-B14F-4D97-AF65-F5344CB8AC3E}">
        <p14:creationId xmlns:p14="http://schemas.microsoft.com/office/powerpoint/2010/main" val="4143104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20CF6-EFB1-0B42-9964-68E8C056FD53}"/>
              </a:ext>
            </a:extLst>
          </p:cNvPr>
          <p:cNvSpPr>
            <a:spLocks noGrp="1"/>
          </p:cNvSpPr>
          <p:nvPr>
            <p:ph type="title"/>
          </p:nvPr>
        </p:nvSpPr>
        <p:spPr>
          <a:xfrm>
            <a:off x="547839" y="317702"/>
            <a:ext cx="9074622" cy="548641"/>
          </a:xfrm>
        </p:spPr>
        <p:txBody>
          <a:bodyPr>
            <a:normAutofit/>
          </a:bodyPr>
          <a:lstStyle/>
          <a:p>
            <a:r>
              <a:rPr lang="en-CY" sz="3200" dirty="0">
                <a:latin typeface="Comic Sans MS" panose="030F0902030302020204" pitchFamily="66" charset="0"/>
              </a:rPr>
              <a:t>Global Consensus – One-Level  </a:t>
            </a:r>
          </a:p>
        </p:txBody>
      </p:sp>
      <p:pic>
        <p:nvPicPr>
          <p:cNvPr id="105" name="Picture 104">
            <a:extLst>
              <a:ext uri="{FF2B5EF4-FFF2-40B4-BE49-F238E27FC236}">
                <a16:creationId xmlns:a16="http://schemas.microsoft.com/office/drawing/2014/main" id="{C3A9D774-96D4-864B-A182-4B55BCB77590}"/>
              </a:ext>
            </a:extLst>
          </p:cNvPr>
          <p:cNvPicPr>
            <a:picLocks noChangeAspect="1"/>
          </p:cNvPicPr>
          <p:nvPr/>
        </p:nvPicPr>
        <p:blipFill>
          <a:blip r:embed="rId2"/>
          <a:stretch>
            <a:fillRect/>
          </a:stretch>
        </p:blipFill>
        <p:spPr>
          <a:xfrm>
            <a:off x="9776460" y="214762"/>
            <a:ext cx="2057400" cy="787400"/>
          </a:xfrm>
          <a:prstGeom prst="rect">
            <a:avLst/>
          </a:prstGeom>
        </p:spPr>
      </p:pic>
      <p:sp>
        <p:nvSpPr>
          <p:cNvPr id="17" name="TextBox 16">
            <a:extLst>
              <a:ext uri="{FF2B5EF4-FFF2-40B4-BE49-F238E27FC236}">
                <a16:creationId xmlns:a16="http://schemas.microsoft.com/office/drawing/2014/main" id="{591F6CEC-D342-5446-AF39-61F38D9ECE30}"/>
              </a:ext>
            </a:extLst>
          </p:cNvPr>
          <p:cNvSpPr txBox="1"/>
          <p:nvPr/>
        </p:nvSpPr>
        <p:spPr>
          <a:xfrm>
            <a:off x="4009292" y="6448867"/>
            <a:ext cx="3915401" cy="297454"/>
          </a:xfrm>
          <a:prstGeom prst="rect">
            <a:avLst/>
          </a:prstGeom>
          <a:noFill/>
        </p:spPr>
        <p:txBody>
          <a:bodyPr wrap="square" rtlCol="0">
            <a:spAutoFit/>
          </a:bodyPr>
          <a:lstStyle/>
          <a:p>
            <a:pPr algn="r" defTabSz="1219170">
              <a:buClr>
                <a:srgbClr val="000000"/>
              </a:buClr>
            </a:pPr>
            <a:r>
              <a:rPr lang="en-GB" sz="1333" kern="0">
                <a:solidFill>
                  <a:srgbClr val="434343"/>
                </a:solidFill>
                <a:latin typeface="Roboto Condensed Light"/>
                <a:ea typeface="Roboto Condensed Light"/>
                <a:cs typeface="Arial"/>
                <a:sym typeface="Roboto Condensed Light"/>
              </a:rPr>
              <a:t>https://www.cs.ucy.ac.cy/~dzeina/courses/epl646</a:t>
            </a:r>
            <a:endParaRPr lang="en-CY" sz="1333" kern="0">
              <a:solidFill>
                <a:srgbClr val="434343"/>
              </a:solidFill>
              <a:latin typeface="Roboto Condensed Light"/>
              <a:ea typeface="Roboto Condensed Light"/>
              <a:cs typeface="Arial"/>
              <a:sym typeface="Roboto Condensed Light"/>
            </a:endParaRPr>
          </a:p>
        </p:txBody>
      </p:sp>
      <p:sp>
        <p:nvSpPr>
          <p:cNvPr id="13" name="TextBox 12">
            <a:extLst>
              <a:ext uri="{FF2B5EF4-FFF2-40B4-BE49-F238E27FC236}">
                <a16:creationId xmlns:a16="http://schemas.microsoft.com/office/drawing/2014/main" id="{23268791-6863-3D48-A2BF-00EA4DD2A6B7}"/>
              </a:ext>
            </a:extLst>
          </p:cNvPr>
          <p:cNvSpPr txBox="1"/>
          <p:nvPr/>
        </p:nvSpPr>
        <p:spPr>
          <a:xfrm>
            <a:off x="2709427" y="1033111"/>
            <a:ext cx="6515130" cy="707886"/>
          </a:xfrm>
          <a:prstGeom prst="rect">
            <a:avLst/>
          </a:prstGeom>
          <a:noFill/>
          <a:ln w="38100">
            <a:solidFill>
              <a:schemeClr val="accent1"/>
            </a:solidFill>
          </a:ln>
        </p:spPr>
        <p:txBody>
          <a:bodyPr wrap="square" rtlCol="0">
            <a:spAutoFit/>
          </a:bodyPr>
          <a:lstStyle/>
          <a:p>
            <a:pPr algn="ctr"/>
            <a:r>
              <a:rPr lang="en-GB" sz="2000" dirty="0"/>
              <a:t>Two level consensus is expensive. For this reason in this scenario we explore a one-level global consensus algorithm</a:t>
            </a:r>
          </a:p>
        </p:txBody>
      </p:sp>
      <p:pic>
        <p:nvPicPr>
          <p:cNvPr id="4" name="Picture 3" descr="A screenshot of a cell phone&#10;&#10;Description automatically generated">
            <a:extLst>
              <a:ext uri="{FF2B5EF4-FFF2-40B4-BE49-F238E27FC236}">
                <a16:creationId xmlns:a16="http://schemas.microsoft.com/office/drawing/2014/main" id="{E7A79A5D-DF79-BB46-A011-4878365FBCA3}"/>
              </a:ext>
            </a:extLst>
          </p:cNvPr>
          <p:cNvPicPr>
            <a:picLocks noChangeAspect="1"/>
          </p:cNvPicPr>
          <p:nvPr/>
        </p:nvPicPr>
        <p:blipFill>
          <a:blip r:embed="rId3"/>
          <a:stretch>
            <a:fillRect/>
          </a:stretch>
        </p:blipFill>
        <p:spPr>
          <a:xfrm>
            <a:off x="409209" y="1905861"/>
            <a:ext cx="5810838" cy="4497372"/>
          </a:xfrm>
          <a:prstGeom prst="rect">
            <a:avLst/>
          </a:prstGeom>
        </p:spPr>
      </p:pic>
      <p:pic>
        <p:nvPicPr>
          <p:cNvPr id="8" name="Picture 7">
            <a:extLst>
              <a:ext uri="{FF2B5EF4-FFF2-40B4-BE49-F238E27FC236}">
                <a16:creationId xmlns:a16="http://schemas.microsoft.com/office/drawing/2014/main" id="{26580222-31E5-3A43-A016-1A725CBE4458}"/>
              </a:ext>
            </a:extLst>
          </p:cNvPr>
          <p:cNvPicPr>
            <a:picLocks noChangeAspect="1"/>
          </p:cNvPicPr>
          <p:nvPr/>
        </p:nvPicPr>
        <p:blipFill>
          <a:blip r:embed="rId4"/>
          <a:stretch>
            <a:fillRect/>
          </a:stretch>
        </p:blipFill>
        <p:spPr>
          <a:xfrm>
            <a:off x="6300349" y="2106510"/>
            <a:ext cx="5629527" cy="4096073"/>
          </a:xfrm>
          <a:prstGeom prst="rect">
            <a:avLst/>
          </a:prstGeom>
        </p:spPr>
      </p:pic>
    </p:spTree>
    <p:extLst>
      <p:ext uri="{BB962C8B-B14F-4D97-AF65-F5344CB8AC3E}">
        <p14:creationId xmlns:p14="http://schemas.microsoft.com/office/powerpoint/2010/main" val="1996892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20CF6-EFB1-0B42-9964-68E8C056FD53}"/>
              </a:ext>
            </a:extLst>
          </p:cNvPr>
          <p:cNvSpPr>
            <a:spLocks noGrp="1"/>
          </p:cNvSpPr>
          <p:nvPr>
            <p:ph type="title"/>
          </p:nvPr>
        </p:nvSpPr>
        <p:spPr>
          <a:xfrm>
            <a:off x="547839" y="317702"/>
            <a:ext cx="9074622" cy="548641"/>
          </a:xfrm>
        </p:spPr>
        <p:txBody>
          <a:bodyPr>
            <a:normAutofit/>
          </a:bodyPr>
          <a:lstStyle/>
          <a:p>
            <a:r>
              <a:rPr lang="en-CY" sz="3200" dirty="0">
                <a:latin typeface="Comic Sans MS" panose="030F0902030302020204" pitchFamily="66" charset="0"/>
              </a:rPr>
              <a:t>Experimental Evaluations</a:t>
            </a:r>
          </a:p>
        </p:txBody>
      </p:sp>
      <p:pic>
        <p:nvPicPr>
          <p:cNvPr id="105" name="Picture 104">
            <a:extLst>
              <a:ext uri="{FF2B5EF4-FFF2-40B4-BE49-F238E27FC236}">
                <a16:creationId xmlns:a16="http://schemas.microsoft.com/office/drawing/2014/main" id="{C3A9D774-96D4-864B-A182-4B55BCB77590}"/>
              </a:ext>
            </a:extLst>
          </p:cNvPr>
          <p:cNvPicPr>
            <a:picLocks noChangeAspect="1"/>
          </p:cNvPicPr>
          <p:nvPr/>
        </p:nvPicPr>
        <p:blipFill>
          <a:blip r:embed="rId2"/>
          <a:stretch>
            <a:fillRect/>
          </a:stretch>
        </p:blipFill>
        <p:spPr>
          <a:xfrm>
            <a:off x="9776460" y="214762"/>
            <a:ext cx="2057400" cy="787400"/>
          </a:xfrm>
          <a:prstGeom prst="rect">
            <a:avLst/>
          </a:prstGeom>
        </p:spPr>
      </p:pic>
      <p:sp>
        <p:nvSpPr>
          <p:cNvPr id="17" name="TextBox 16">
            <a:extLst>
              <a:ext uri="{FF2B5EF4-FFF2-40B4-BE49-F238E27FC236}">
                <a16:creationId xmlns:a16="http://schemas.microsoft.com/office/drawing/2014/main" id="{591F6CEC-D342-5446-AF39-61F38D9ECE30}"/>
              </a:ext>
            </a:extLst>
          </p:cNvPr>
          <p:cNvSpPr txBox="1"/>
          <p:nvPr/>
        </p:nvSpPr>
        <p:spPr>
          <a:xfrm>
            <a:off x="4009292" y="6448867"/>
            <a:ext cx="3915401" cy="297454"/>
          </a:xfrm>
          <a:prstGeom prst="rect">
            <a:avLst/>
          </a:prstGeom>
          <a:noFill/>
        </p:spPr>
        <p:txBody>
          <a:bodyPr wrap="square" rtlCol="0">
            <a:spAutoFit/>
          </a:bodyPr>
          <a:lstStyle/>
          <a:p>
            <a:pPr algn="r" defTabSz="1219170">
              <a:buClr>
                <a:srgbClr val="000000"/>
              </a:buClr>
            </a:pPr>
            <a:r>
              <a:rPr lang="en-GB" sz="1333" kern="0">
                <a:solidFill>
                  <a:srgbClr val="434343"/>
                </a:solidFill>
                <a:latin typeface="Roboto Condensed Light"/>
                <a:ea typeface="Roboto Condensed Light"/>
                <a:cs typeface="Arial"/>
                <a:sym typeface="Roboto Condensed Light"/>
              </a:rPr>
              <a:t>https://www.cs.ucy.ac.cy/~dzeina/courses/epl646</a:t>
            </a:r>
            <a:endParaRPr lang="en-CY" sz="1333" kern="0">
              <a:solidFill>
                <a:srgbClr val="434343"/>
              </a:solidFill>
              <a:latin typeface="Roboto Condensed Light"/>
              <a:ea typeface="Roboto Condensed Light"/>
              <a:cs typeface="Arial"/>
              <a:sym typeface="Roboto Condensed Light"/>
            </a:endParaRPr>
          </a:p>
        </p:txBody>
      </p:sp>
      <p:pic>
        <p:nvPicPr>
          <p:cNvPr id="5" name="Picture 4" descr="A close up of a map&#10;&#10;Description automatically generated">
            <a:extLst>
              <a:ext uri="{FF2B5EF4-FFF2-40B4-BE49-F238E27FC236}">
                <a16:creationId xmlns:a16="http://schemas.microsoft.com/office/drawing/2014/main" id="{203014B3-5C24-8044-AA2E-A59B0E3B6CAE}"/>
              </a:ext>
            </a:extLst>
          </p:cNvPr>
          <p:cNvPicPr>
            <a:picLocks noChangeAspect="1"/>
          </p:cNvPicPr>
          <p:nvPr/>
        </p:nvPicPr>
        <p:blipFill rotWithShape="1">
          <a:blip r:embed="rId3"/>
          <a:srcRect l="2180" t="8529" r="2938"/>
          <a:stretch/>
        </p:blipFill>
        <p:spPr>
          <a:xfrm>
            <a:off x="265814" y="1371607"/>
            <a:ext cx="11568046" cy="3365350"/>
          </a:xfrm>
          <a:prstGeom prst="rect">
            <a:avLst/>
          </a:prstGeom>
        </p:spPr>
      </p:pic>
      <p:sp>
        <p:nvSpPr>
          <p:cNvPr id="9" name="TextBox 8">
            <a:extLst>
              <a:ext uri="{FF2B5EF4-FFF2-40B4-BE49-F238E27FC236}">
                <a16:creationId xmlns:a16="http://schemas.microsoft.com/office/drawing/2014/main" id="{F02BA83F-E228-844F-BC3B-BC974461785C}"/>
              </a:ext>
            </a:extLst>
          </p:cNvPr>
          <p:cNvSpPr txBox="1"/>
          <p:nvPr/>
        </p:nvSpPr>
        <p:spPr>
          <a:xfrm>
            <a:off x="547839" y="5231222"/>
            <a:ext cx="11126710" cy="646331"/>
          </a:xfrm>
          <a:prstGeom prst="rect">
            <a:avLst/>
          </a:prstGeom>
          <a:noFill/>
          <a:ln w="28575">
            <a:solidFill>
              <a:srgbClr val="FF9300"/>
            </a:solidFill>
          </a:ln>
        </p:spPr>
        <p:txBody>
          <a:bodyPr wrap="square" rtlCol="0">
            <a:spAutoFit/>
          </a:bodyPr>
          <a:lstStyle/>
          <a:p>
            <a:pPr algn="ctr"/>
            <a:r>
              <a:rPr lang="en-GB" dirty="0"/>
              <a:t>NOTE : Hyperledger Fabric has an upper limit on the transaction throughput which is 7000. This is due to the execution model – execute-order-validate. Because of this approach a lot of transactions are eventually invalid.</a:t>
            </a:r>
          </a:p>
        </p:txBody>
      </p:sp>
    </p:spTree>
    <p:extLst>
      <p:ext uri="{BB962C8B-B14F-4D97-AF65-F5344CB8AC3E}">
        <p14:creationId xmlns:p14="http://schemas.microsoft.com/office/powerpoint/2010/main" val="274963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20CF6-EFB1-0B42-9964-68E8C056FD53}"/>
              </a:ext>
            </a:extLst>
          </p:cNvPr>
          <p:cNvSpPr>
            <a:spLocks noGrp="1"/>
          </p:cNvSpPr>
          <p:nvPr>
            <p:ph type="title"/>
          </p:nvPr>
        </p:nvSpPr>
        <p:spPr>
          <a:xfrm>
            <a:off x="547839" y="317702"/>
            <a:ext cx="9074622" cy="548641"/>
          </a:xfrm>
        </p:spPr>
        <p:txBody>
          <a:bodyPr>
            <a:normAutofit/>
          </a:bodyPr>
          <a:lstStyle/>
          <a:p>
            <a:r>
              <a:rPr lang="en-CY" sz="3200" dirty="0">
                <a:latin typeface="Comic Sans MS" panose="030F0902030302020204" pitchFamily="66" charset="0"/>
              </a:rPr>
              <a:t>Experimental Evaluations</a:t>
            </a:r>
          </a:p>
        </p:txBody>
      </p:sp>
      <p:pic>
        <p:nvPicPr>
          <p:cNvPr id="105" name="Picture 104">
            <a:extLst>
              <a:ext uri="{FF2B5EF4-FFF2-40B4-BE49-F238E27FC236}">
                <a16:creationId xmlns:a16="http://schemas.microsoft.com/office/drawing/2014/main" id="{C3A9D774-96D4-864B-A182-4B55BCB77590}"/>
              </a:ext>
            </a:extLst>
          </p:cNvPr>
          <p:cNvPicPr>
            <a:picLocks noChangeAspect="1"/>
          </p:cNvPicPr>
          <p:nvPr/>
        </p:nvPicPr>
        <p:blipFill>
          <a:blip r:embed="rId2"/>
          <a:stretch>
            <a:fillRect/>
          </a:stretch>
        </p:blipFill>
        <p:spPr>
          <a:xfrm>
            <a:off x="9776460" y="214762"/>
            <a:ext cx="2057400" cy="787400"/>
          </a:xfrm>
          <a:prstGeom prst="rect">
            <a:avLst/>
          </a:prstGeom>
        </p:spPr>
      </p:pic>
      <p:sp>
        <p:nvSpPr>
          <p:cNvPr id="17" name="TextBox 16">
            <a:extLst>
              <a:ext uri="{FF2B5EF4-FFF2-40B4-BE49-F238E27FC236}">
                <a16:creationId xmlns:a16="http://schemas.microsoft.com/office/drawing/2014/main" id="{591F6CEC-D342-5446-AF39-61F38D9ECE30}"/>
              </a:ext>
            </a:extLst>
          </p:cNvPr>
          <p:cNvSpPr txBox="1"/>
          <p:nvPr/>
        </p:nvSpPr>
        <p:spPr>
          <a:xfrm>
            <a:off x="4009292" y="6448867"/>
            <a:ext cx="3915401" cy="297454"/>
          </a:xfrm>
          <a:prstGeom prst="rect">
            <a:avLst/>
          </a:prstGeom>
          <a:noFill/>
        </p:spPr>
        <p:txBody>
          <a:bodyPr wrap="square" rtlCol="0">
            <a:spAutoFit/>
          </a:bodyPr>
          <a:lstStyle/>
          <a:p>
            <a:pPr algn="r" defTabSz="1219170">
              <a:buClr>
                <a:srgbClr val="000000"/>
              </a:buClr>
            </a:pPr>
            <a:r>
              <a:rPr lang="en-GB" sz="1333" kern="0">
                <a:solidFill>
                  <a:srgbClr val="434343"/>
                </a:solidFill>
                <a:latin typeface="Roboto Condensed Light"/>
                <a:ea typeface="Roboto Condensed Light"/>
                <a:cs typeface="Arial"/>
                <a:sym typeface="Roboto Condensed Light"/>
              </a:rPr>
              <a:t>https://www.cs.ucy.ac.cy/~dzeina/courses/epl646</a:t>
            </a:r>
            <a:endParaRPr lang="en-CY" sz="1333" kern="0">
              <a:solidFill>
                <a:srgbClr val="434343"/>
              </a:solidFill>
              <a:latin typeface="Roboto Condensed Light"/>
              <a:ea typeface="Roboto Condensed Light"/>
              <a:cs typeface="Arial"/>
              <a:sym typeface="Roboto Condensed Light"/>
            </a:endParaRPr>
          </a:p>
        </p:txBody>
      </p:sp>
      <p:pic>
        <p:nvPicPr>
          <p:cNvPr id="7" name="Picture 6">
            <a:extLst>
              <a:ext uri="{FF2B5EF4-FFF2-40B4-BE49-F238E27FC236}">
                <a16:creationId xmlns:a16="http://schemas.microsoft.com/office/drawing/2014/main" id="{C8773843-743E-054C-8F58-9A1A41DB0F5B}"/>
              </a:ext>
            </a:extLst>
          </p:cNvPr>
          <p:cNvPicPr>
            <a:picLocks noChangeAspect="1"/>
          </p:cNvPicPr>
          <p:nvPr/>
        </p:nvPicPr>
        <p:blipFill>
          <a:blip r:embed="rId3"/>
          <a:stretch>
            <a:fillRect/>
          </a:stretch>
        </p:blipFill>
        <p:spPr>
          <a:xfrm>
            <a:off x="3179342" y="2980241"/>
            <a:ext cx="5575300" cy="2832100"/>
          </a:xfrm>
          <a:prstGeom prst="rect">
            <a:avLst/>
          </a:prstGeom>
        </p:spPr>
      </p:pic>
      <p:sp>
        <p:nvSpPr>
          <p:cNvPr id="3" name="TextBox 2">
            <a:extLst>
              <a:ext uri="{FF2B5EF4-FFF2-40B4-BE49-F238E27FC236}">
                <a16:creationId xmlns:a16="http://schemas.microsoft.com/office/drawing/2014/main" id="{DD83A6AA-2E8E-8842-9F43-929F608D8436}"/>
              </a:ext>
            </a:extLst>
          </p:cNvPr>
          <p:cNvSpPr txBox="1"/>
          <p:nvPr/>
        </p:nvSpPr>
        <p:spPr>
          <a:xfrm>
            <a:off x="356453" y="2980241"/>
            <a:ext cx="2822889" cy="2585323"/>
          </a:xfrm>
          <a:prstGeom prst="rect">
            <a:avLst/>
          </a:prstGeom>
          <a:noFill/>
        </p:spPr>
        <p:txBody>
          <a:bodyPr wrap="square" rtlCol="0">
            <a:spAutoFit/>
          </a:bodyPr>
          <a:lstStyle/>
          <a:p>
            <a:pPr marL="285750" indent="-285750">
              <a:buFont typeface="Arial" panose="020B0604020202020204" pitchFamily="34" charset="0"/>
              <a:buChar char="•"/>
            </a:pPr>
            <a:r>
              <a:rPr lang="en-GB" dirty="0"/>
              <a:t>Using </a:t>
            </a:r>
            <a:r>
              <a:rPr lang="en-GB" dirty="0" err="1"/>
              <a:t>orderers</a:t>
            </a:r>
            <a:r>
              <a:rPr lang="en-GB" dirty="0"/>
              <a:t> consensus in CAPER has better performance than one-level and hierarchical for a higher volume of transactions.</a:t>
            </a:r>
          </a:p>
          <a:p>
            <a:pPr marL="285750" indent="-285750">
              <a:buFont typeface="Arial" panose="020B0604020202020204" pitchFamily="34" charset="0"/>
              <a:buChar char="•"/>
            </a:pPr>
            <a:r>
              <a:rPr lang="en-GB" dirty="0"/>
              <a:t>For workloads with less than 20000 </a:t>
            </a:r>
            <a:r>
              <a:rPr lang="en-GB" dirty="0" err="1"/>
              <a:t>txs</a:t>
            </a:r>
            <a:r>
              <a:rPr lang="en-GB" dirty="0"/>
              <a:t> one-level consensus is better.</a:t>
            </a:r>
          </a:p>
        </p:txBody>
      </p:sp>
      <p:sp>
        <p:nvSpPr>
          <p:cNvPr id="8" name="TextBox 7">
            <a:extLst>
              <a:ext uri="{FF2B5EF4-FFF2-40B4-BE49-F238E27FC236}">
                <a16:creationId xmlns:a16="http://schemas.microsoft.com/office/drawing/2014/main" id="{1F272993-22DA-E847-B477-A2F0B3A1D419}"/>
              </a:ext>
            </a:extLst>
          </p:cNvPr>
          <p:cNvSpPr txBox="1"/>
          <p:nvPr/>
        </p:nvSpPr>
        <p:spPr>
          <a:xfrm>
            <a:off x="2416219" y="1196537"/>
            <a:ext cx="7360241" cy="1631216"/>
          </a:xfrm>
          <a:prstGeom prst="rect">
            <a:avLst/>
          </a:prstGeom>
          <a:noFill/>
          <a:ln w="38100">
            <a:solidFill>
              <a:schemeClr val="accent1"/>
            </a:solidFill>
          </a:ln>
        </p:spPr>
        <p:txBody>
          <a:bodyPr wrap="square" rtlCol="0">
            <a:spAutoFit/>
          </a:bodyPr>
          <a:lstStyle/>
          <a:p>
            <a:pPr algn="ctr"/>
            <a:r>
              <a:rPr lang="en-GB" sz="2000" b="1" dirty="0"/>
              <a:t>Notes : </a:t>
            </a:r>
            <a:r>
              <a:rPr lang="en-GB" sz="2000" dirty="0"/>
              <a:t>For each deployment, we consider workloads with 90% internal and 10% cross-application transactions.</a:t>
            </a:r>
          </a:p>
          <a:p>
            <a:pPr algn="ctr"/>
            <a:r>
              <a:rPr lang="en-GB" sz="2000" dirty="0"/>
              <a:t>In Fabric, increasing the number of applications does not significantly improve the performance. Fabric can have a high number of applications with the same performance.</a:t>
            </a:r>
          </a:p>
        </p:txBody>
      </p:sp>
      <p:sp>
        <p:nvSpPr>
          <p:cNvPr id="9" name="TextBox 8">
            <a:extLst>
              <a:ext uri="{FF2B5EF4-FFF2-40B4-BE49-F238E27FC236}">
                <a16:creationId xmlns:a16="http://schemas.microsoft.com/office/drawing/2014/main" id="{EF4D32FA-F390-9D48-AB1B-AA541D184F15}"/>
              </a:ext>
            </a:extLst>
          </p:cNvPr>
          <p:cNvSpPr txBox="1"/>
          <p:nvPr/>
        </p:nvSpPr>
        <p:spPr>
          <a:xfrm>
            <a:off x="8754642" y="3022848"/>
            <a:ext cx="2822889" cy="2308324"/>
          </a:xfrm>
          <a:prstGeom prst="rect">
            <a:avLst/>
          </a:prstGeom>
          <a:noFill/>
        </p:spPr>
        <p:txBody>
          <a:bodyPr wrap="square" rtlCol="0">
            <a:spAutoFit/>
          </a:bodyPr>
          <a:lstStyle/>
          <a:p>
            <a:pPr marL="285750" indent="-285750">
              <a:buFont typeface="Arial" panose="020B0604020202020204" pitchFamily="34" charset="0"/>
              <a:buChar char="•"/>
            </a:pPr>
            <a:r>
              <a:rPr lang="en-GB" dirty="0"/>
              <a:t>Increasing the number of applications, results in higher latency for the same throughput in both one-level and hierarchical consensus due to the increase number of nodes.</a:t>
            </a:r>
          </a:p>
        </p:txBody>
      </p:sp>
    </p:spTree>
    <p:extLst>
      <p:ext uri="{BB962C8B-B14F-4D97-AF65-F5344CB8AC3E}">
        <p14:creationId xmlns:p14="http://schemas.microsoft.com/office/powerpoint/2010/main" val="3579566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20CF6-EFB1-0B42-9964-68E8C056FD53}"/>
              </a:ext>
            </a:extLst>
          </p:cNvPr>
          <p:cNvSpPr>
            <a:spLocks noGrp="1"/>
          </p:cNvSpPr>
          <p:nvPr>
            <p:ph type="title"/>
          </p:nvPr>
        </p:nvSpPr>
        <p:spPr>
          <a:xfrm>
            <a:off x="547839" y="317702"/>
            <a:ext cx="9074622" cy="548641"/>
          </a:xfrm>
        </p:spPr>
        <p:txBody>
          <a:bodyPr>
            <a:normAutofit/>
          </a:bodyPr>
          <a:lstStyle/>
          <a:p>
            <a:r>
              <a:rPr lang="en-CY" sz="3200" dirty="0">
                <a:latin typeface="Comic Sans MS" panose="030F0902030302020204" pitchFamily="66" charset="0"/>
              </a:rPr>
              <a:t>Conclusion</a:t>
            </a:r>
          </a:p>
        </p:txBody>
      </p:sp>
      <p:pic>
        <p:nvPicPr>
          <p:cNvPr id="105" name="Picture 104">
            <a:extLst>
              <a:ext uri="{FF2B5EF4-FFF2-40B4-BE49-F238E27FC236}">
                <a16:creationId xmlns:a16="http://schemas.microsoft.com/office/drawing/2014/main" id="{C3A9D774-96D4-864B-A182-4B55BCB77590}"/>
              </a:ext>
            </a:extLst>
          </p:cNvPr>
          <p:cNvPicPr>
            <a:picLocks noChangeAspect="1"/>
          </p:cNvPicPr>
          <p:nvPr/>
        </p:nvPicPr>
        <p:blipFill>
          <a:blip r:embed="rId2"/>
          <a:stretch>
            <a:fillRect/>
          </a:stretch>
        </p:blipFill>
        <p:spPr>
          <a:xfrm>
            <a:off x="9776460" y="214762"/>
            <a:ext cx="2057400" cy="787400"/>
          </a:xfrm>
          <a:prstGeom prst="rect">
            <a:avLst/>
          </a:prstGeom>
        </p:spPr>
      </p:pic>
      <p:sp>
        <p:nvSpPr>
          <p:cNvPr id="17" name="TextBox 16">
            <a:extLst>
              <a:ext uri="{FF2B5EF4-FFF2-40B4-BE49-F238E27FC236}">
                <a16:creationId xmlns:a16="http://schemas.microsoft.com/office/drawing/2014/main" id="{591F6CEC-D342-5446-AF39-61F38D9ECE30}"/>
              </a:ext>
            </a:extLst>
          </p:cNvPr>
          <p:cNvSpPr txBox="1"/>
          <p:nvPr/>
        </p:nvSpPr>
        <p:spPr>
          <a:xfrm>
            <a:off x="4009292" y="6448867"/>
            <a:ext cx="3915401" cy="297454"/>
          </a:xfrm>
          <a:prstGeom prst="rect">
            <a:avLst/>
          </a:prstGeom>
          <a:noFill/>
        </p:spPr>
        <p:txBody>
          <a:bodyPr wrap="square" rtlCol="0">
            <a:spAutoFit/>
          </a:bodyPr>
          <a:lstStyle/>
          <a:p>
            <a:pPr algn="r" defTabSz="1219170">
              <a:buClr>
                <a:srgbClr val="000000"/>
              </a:buClr>
            </a:pPr>
            <a:r>
              <a:rPr lang="en-GB" sz="1333" kern="0">
                <a:solidFill>
                  <a:srgbClr val="434343"/>
                </a:solidFill>
                <a:latin typeface="Roboto Condensed Light"/>
                <a:ea typeface="Roboto Condensed Light"/>
                <a:cs typeface="Arial"/>
                <a:sym typeface="Roboto Condensed Light"/>
              </a:rPr>
              <a:t>https://www.cs.ucy.ac.cy/~dzeina/courses/epl646</a:t>
            </a:r>
            <a:endParaRPr lang="en-CY" sz="1333" kern="0">
              <a:solidFill>
                <a:srgbClr val="434343"/>
              </a:solidFill>
              <a:latin typeface="Roboto Condensed Light"/>
              <a:ea typeface="Roboto Condensed Light"/>
              <a:cs typeface="Arial"/>
              <a:sym typeface="Roboto Condensed Light"/>
            </a:endParaRPr>
          </a:p>
        </p:txBody>
      </p:sp>
      <p:sp>
        <p:nvSpPr>
          <p:cNvPr id="4" name="TextBox 3">
            <a:extLst>
              <a:ext uri="{FF2B5EF4-FFF2-40B4-BE49-F238E27FC236}">
                <a16:creationId xmlns:a16="http://schemas.microsoft.com/office/drawing/2014/main" id="{39F617D4-D5D8-A74B-8EC5-F6DD9659BF5E}"/>
              </a:ext>
            </a:extLst>
          </p:cNvPr>
          <p:cNvSpPr txBox="1"/>
          <p:nvPr/>
        </p:nvSpPr>
        <p:spPr>
          <a:xfrm>
            <a:off x="547839" y="1395447"/>
            <a:ext cx="10855842" cy="4524315"/>
          </a:xfrm>
          <a:prstGeom prst="rect">
            <a:avLst/>
          </a:prstGeom>
          <a:noFill/>
        </p:spPr>
        <p:txBody>
          <a:bodyPr wrap="square" rtlCol="0">
            <a:spAutoFit/>
          </a:bodyPr>
          <a:lstStyle/>
          <a:p>
            <a:pPr marL="285750" indent="-285750">
              <a:buFont typeface="Wingdings" pitchFamily="2" charset="2"/>
              <a:buChar char="Ø"/>
            </a:pPr>
            <a:r>
              <a:rPr lang="en-GB" sz="2400" dirty="0"/>
              <a:t>CAPER is permissioned blockchain</a:t>
            </a:r>
          </a:p>
          <a:p>
            <a:pPr marL="285750" indent="-285750">
              <a:buFont typeface="Wingdings" pitchFamily="2" charset="2"/>
              <a:buChar char="Ø"/>
            </a:pPr>
            <a:r>
              <a:rPr lang="en-GB" sz="2400" dirty="0"/>
              <a:t>Supports both internal and cross-application transactions</a:t>
            </a:r>
          </a:p>
          <a:p>
            <a:pPr marL="285750" indent="-285750">
              <a:buFont typeface="Wingdings" pitchFamily="2" charset="2"/>
              <a:buChar char="Ø"/>
            </a:pPr>
            <a:r>
              <a:rPr lang="en-GB" sz="2400" dirty="0"/>
              <a:t>CAPER targets both performance and confidentiality</a:t>
            </a:r>
          </a:p>
          <a:p>
            <a:pPr marL="285750" indent="-285750">
              <a:buFont typeface="Wingdings" pitchFamily="2" charset="2"/>
              <a:buChar char="Ø"/>
            </a:pPr>
            <a:r>
              <a:rPr lang="en-GB" sz="2400" dirty="0"/>
              <a:t>Blockchain ledger is not maintained by any node and each application maintains its own local view </a:t>
            </a:r>
          </a:p>
          <a:p>
            <a:pPr marL="285750" indent="-285750">
              <a:buFont typeface="Wingdings" pitchFamily="2" charset="2"/>
              <a:buChar char="Ø"/>
            </a:pPr>
            <a:r>
              <a:rPr lang="en-GB" sz="2400" dirty="0"/>
              <a:t>There are two level of trust : Node level and Application level</a:t>
            </a:r>
          </a:p>
          <a:p>
            <a:pPr marL="285750" indent="-285750">
              <a:buFont typeface="Wingdings" pitchFamily="2" charset="2"/>
              <a:buChar char="Ø"/>
            </a:pPr>
            <a:r>
              <a:rPr lang="en-GB" sz="2400" dirty="0"/>
              <a:t>CAPER introduces three consensus protocols (a) </a:t>
            </a:r>
            <a:r>
              <a:rPr lang="en-GB" sz="2400" dirty="0" err="1"/>
              <a:t>orderers</a:t>
            </a:r>
            <a:r>
              <a:rPr lang="en-GB" sz="2400" dirty="0"/>
              <a:t> (b) hierarchical (c) one-level</a:t>
            </a:r>
          </a:p>
          <a:p>
            <a:pPr marL="285750" indent="-285750">
              <a:buFont typeface="Wingdings" pitchFamily="2" charset="2"/>
              <a:buChar char="Ø"/>
            </a:pPr>
            <a:r>
              <a:rPr lang="en-GB" sz="2400" dirty="0"/>
              <a:t>For lightly loaded applications one-level consensus shows better performance</a:t>
            </a:r>
          </a:p>
          <a:p>
            <a:pPr marL="285750" indent="-285750">
              <a:buFont typeface="Wingdings" pitchFamily="2" charset="2"/>
              <a:buChar char="Ø"/>
            </a:pPr>
            <a:r>
              <a:rPr lang="en-GB" sz="2400" dirty="0"/>
              <a:t>A set of </a:t>
            </a:r>
            <a:r>
              <a:rPr lang="en-GB" sz="2400" dirty="0" err="1"/>
              <a:t>orderers</a:t>
            </a:r>
            <a:r>
              <a:rPr lang="en-GB" sz="2400" dirty="0"/>
              <a:t> is more beneficial for heavily loaded applications.</a:t>
            </a:r>
          </a:p>
          <a:p>
            <a:pPr marL="285750" indent="-285750">
              <a:buFont typeface="Wingdings" pitchFamily="2" charset="2"/>
              <a:buChar char="Ø"/>
            </a:pPr>
            <a:r>
              <a:rPr lang="en-GB" sz="2400" dirty="0"/>
              <a:t>In the absence of extra hardware resources, the hierarchical approach can provide better performance in heavily loaded applications.</a:t>
            </a:r>
          </a:p>
        </p:txBody>
      </p:sp>
    </p:spTree>
    <p:extLst>
      <p:ext uri="{BB962C8B-B14F-4D97-AF65-F5344CB8AC3E}">
        <p14:creationId xmlns:p14="http://schemas.microsoft.com/office/powerpoint/2010/main" val="1915222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20CF6-EFB1-0B42-9964-68E8C056FD53}"/>
              </a:ext>
            </a:extLst>
          </p:cNvPr>
          <p:cNvSpPr>
            <a:spLocks noGrp="1"/>
          </p:cNvSpPr>
          <p:nvPr>
            <p:ph type="title"/>
          </p:nvPr>
        </p:nvSpPr>
        <p:spPr>
          <a:xfrm>
            <a:off x="547839" y="317702"/>
            <a:ext cx="9074622" cy="548641"/>
          </a:xfrm>
        </p:spPr>
        <p:txBody>
          <a:bodyPr>
            <a:normAutofit/>
          </a:bodyPr>
          <a:lstStyle/>
          <a:p>
            <a:r>
              <a:rPr lang="en-CY" sz="3200" dirty="0">
                <a:latin typeface="Comic Sans MS" panose="030F0902030302020204" pitchFamily="66" charset="0"/>
              </a:rPr>
              <a:t>Introduction</a:t>
            </a:r>
          </a:p>
        </p:txBody>
      </p:sp>
      <p:pic>
        <p:nvPicPr>
          <p:cNvPr id="105" name="Picture 104">
            <a:extLst>
              <a:ext uri="{FF2B5EF4-FFF2-40B4-BE49-F238E27FC236}">
                <a16:creationId xmlns:a16="http://schemas.microsoft.com/office/drawing/2014/main" id="{C3A9D774-96D4-864B-A182-4B55BCB77590}"/>
              </a:ext>
            </a:extLst>
          </p:cNvPr>
          <p:cNvPicPr>
            <a:picLocks noChangeAspect="1"/>
          </p:cNvPicPr>
          <p:nvPr/>
        </p:nvPicPr>
        <p:blipFill>
          <a:blip r:embed="rId2"/>
          <a:stretch>
            <a:fillRect/>
          </a:stretch>
        </p:blipFill>
        <p:spPr>
          <a:xfrm>
            <a:off x="9776460" y="214762"/>
            <a:ext cx="2057400" cy="787400"/>
          </a:xfrm>
          <a:prstGeom prst="rect">
            <a:avLst/>
          </a:prstGeom>
        </p:spPr>
      </p:pic>
      <p:sp>
        <p:nvSpPr>
          <p:cNvPr id="17" name="TextBox 16">
            <a:extLst>
              <a:ext uri="{FF2B5EF4-FFF2-40B4-BE49-F238E27FC236}">
                <a16:creationId xmlns:a16="http://schemas.microsoft.com/office/drawing/2014/main" id="{591F6CEC-D342-5446-AF39-61F38D9ECE30}"/>
              </a:ext>
            </a:extLst>
          </p:cNvPr>
          <p:cNvSpPr txBox="1"/>
          <p:nvPr/>
        </p:nvSpPr>
        <p:spPr>
          <a:xfrm>
            <a:off x="4009292" y="6448867"/>
            <a:ext cx="3915401" cy="297454"/>
          </a:xfrm>
          <a:prstGeom prst="rect">
            <a:avLst/>
          </a:prstGeom>
          <a:noFill/>
        </p:spPr>
        <p:txBody>
          <a:bodyPr wrap="square" rtlCol="0">
            <a:spAutoFit/>
          </a:bodyPr>
          <a:lstStyle/>
          <a:p>
            <a:pPr algn="r" defTabSz="1219170">
              <a:buClr>
                <a:srgbClr val="000000"/>
              </a:buClr>
            </a:pPr>
            <a:r>
              <a:rPr lang="en-GB" sz="1333" kern="0">
                <a:solidFill>
                  <a:srgbClr val="434343"/>
                </a:solidFill>
                <a:latin typeface="Roboto Condensed Light"/>
                <a:ea typeface="Roboto Condensed Light"/>
                <a:cs typeface="Arial"/>
                <a:sym typeface="Roboto Condensed Light"/>
              </a:rPr>
              <a:t>https://www.cs.ucy.ac.cy/~dzeina/courses/epl646</a:t>
            </a:r>
            <a:endParaRPr lang="en-CY" sz="1333" kern="0">
              <a:solidFill>
                <a:srgbClr val="434343"/>
              </a:solidFill>
              <a:latin typeface="Roboto Condensed Light"/>
              <a:ea typeface="Roboto Condensed Light"/>
              <a:cs typeface="Arial"/>
              <a:sym typeface="Roboto Condensed Light"/>
            </a:endParaRPr>
          </a:p>
        </p:txBody>
      </p:sp>
      <p:grpSp>
        <p:nvGrpSpPr>
          <p:cNvPr id="20" name="Group 19">
            <a:extLst>
              <a:ext uri="{FF2B5EF4-FFF2-40B4-BE49-F238E27FC236}">
                <a16:creationId xmlns:a16="http://schemas.microsoft.com/office/drawing/2014/main" id="{FF611584-C0DD-4A49-A973-648F1EC927AE}"/>
              </a:ext>
            </a:extLst>
          </p:cNvPr>
          <p:cNvGrpSpPr/>
          <p:nvPr/>
        </p:nvGrpSpPr>
        <p:grpSpPr>
          <a:xfrm>
            <a:off x="3746205" y="1509823"/>
            <a:ext cx="4338083" cy="776177"/>
            <a:chOff x="3561907" y="1637414"/>
            <a:chExt cx="4338083" cy="776177"/>
          </a:xfrm>
        </p:grpSpPr>
        <p:cxnSp>
          <p:nvCxnSpPr>
            <p:cNvPr id="12" name="Straight Connector 11">
              <a:extLst>
                <a:ext uri="{FF2B5EF4-FFF2-40B4-BE49-F238E27FC236}">
                  <a16:creationId xmlns:a16="http://schemas.microsoft.com/office/drawing/2014/main" id="{63CA61F1-8678-BD49-9DD2-7ECD6181266E}"/>
                </a:ext>
              </a:extLst>
            </p:cNvPr>
            <p:cNvCxnSpPr/>
            <p:nvPr/>
          </p:nvCxnSpPr>
          <p:spPr>
            <a:xfrm>
              <a:off x="3561907" y="1637414"/>
              <a:ext cx="0" cy="7761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0A5B878-21C9-914A-9333-14595B346B1D}"/>
                </a:ext>
              </a:extLst>
            </p:cNvPr>
            <p:cNvCxnSpPr/>
            <p:nvPr/>
          </p:nvCxnSpPr>
          <p:spPr>
            <a:xfrm>
              <a:off x="3572540" y="2030819"/>
              <a:ext cx="55289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5703EAA5-D177-004E-B1DC-3844BC8DCBB1}"/>
                </a:ext>
              </a:extLst>
            </p:cNvPr>
            <p:cNvSpPr/>
            <p:nvPr/>
          </p:nvSpPr>
          <p:spPr>
            <a:xfrm>
              <a:off x="4136065" y="1717157"/>
              <a:ext cx="669851" cy="616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68C0FEB2-728F-CD45-940F-5D758A892842}"/>
                </a:ext>
              </a:extLst>
            </p:cNvPr>
            <p:cNvSpPr/>
            <p:nvPr/>
          </p:nvSpPr>
          <p:spPr>
            <a:xfrm>
              <a:off x="5167423" y="1717157"/>
              <a:ext cx="669851" cy="616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B5BA5280-597A-F24A-AFBF-682A3434CE5F}"/>
                </a:ext>
              </a:extLst>
            </p:cNvPr>
            <p:cNvSpPr/>
            <p:nvPr/>
          </p:nvSpPr>
          <p:spPr>
            <a:xfrm>
              <a:off x="6198781" y="1717157"/>
              <a:ext cx="669851" cy="616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71B382DE-8267-A247-99ED-44CEF9FC4ED5}"/>
                </a:ext>
              </a:extLst>
            </p:cNvPr>
            <p:cNvSpPr/>
            <p:nvPr/>
          </p:nvSpPr>
          <p:spPr>
            <a:xfrm>
              <a:off x="7230139" y="1717156"/>
              <a:ext cx="669851" cy="616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7" name="Picture 26">
            <a:extLst>
              <a:ext uri="{FF2B5EF4-FFF2-40B4-BE49-F238E27FC236}">
                <a16:creationId xmlns:a16="http://schemas.microsoft.com/office/drawing/2014/main" id="{53F62E10-B7B7-4E4A-8437-41CF7E71FE46}"/>
              </a:ext>
            </a:extLst>
          </p:cNvPr>
          <p:cNvPicPr>
            <a:picLocks noChangeAspect="1"/>
          </p:cNvPicPr>
          <p:nvPr/>
        </p:nvPicPr>
        <p:blipFill>
          <a:blip r:embed="rId3"/>
          <a:stretch>
            <a:fillRect/>
          </a:stretch>
        </p:blipFill>
        <p:spPr>
          <a:xfrm>
            <a:off x="9622461" y="1282129"/>
            <a:ext cx="1115363" cy="1115363"/>
          </a:xfrm>
          <a:prstGeom prst="rect">
            <a:avLst/>
          </a:prstGeom>
        </p:spPr>
      </p:pic>
      <p:sp>
        <p:nvSpPr>
          <p:cNvPr id="28" name="TextBox 27">
            <a:extLst>
              <a:ext uri="{FF2B5EF4-FFF2-40B4-BE49-F238E27FC236}">
                <a16:creationId xmlns:a16="http://schemas.microsoft.com/office/drawing/2014/main" id="{B4CF9EC0-08C0-BB45-92D0-AB9A8447FED3}"/>
              </a:ext>
            </a:extLst>
          </p:cNvPr>
          <p:cNvSpPr txBox="1"/>
          <p:nvPr/>
        </p:nvSpPr>
        <p:spPr>
          <a:xfrm>
            <a:off x="382159" y="1509823"/>
            <a:ext cx="2923947" cy="830997"/>
          </a:xfrm>
          <a:prstGeom prst="rect">
            <a:avLst/>
          </a:prstGeom>
          <a:noFill/>
        </p:spPr>
        <p:txBody>
          <a:bodyPr wrap="square" rtlCol="0">
            <a:spAutoFit/>
          </a:bodyPr>
          <a:lstStyle/>
          <a:p>
            <a:pPr algn="ctr"/>
            <a:r>
              <a:rPr lang="en-GB" sz="2400" dirty="0">
                <a:latin typeface="Comic Sans MS" panose="030F0902030302020204" pitchFamily="66" charset="0"/>
              </a:rPr>
              <a:t>BLOCKCHAIN TECHNOLOGY</a:t>
            </a:r>
          </a:p>
        </p:txBody>
      </p:sp>
      <p:cxnSp>
        <p:nvCxnSpPr>
          <p:cNvPr id="30" name="Elbow Connector 29">
            <a:extLst>
              <a:ext uri="{FF2B5EF4-FFF2-40B4-BE49-F238E27FC236}">
                <a16:creationId xmlns:a16="http://schemas.microsoft.com/office/drawing/2014/main" id="{F828A74C-7ED0-FA42-BA6D-B1C1D564E020}"/>
              </a:ext>
            </a:extLst>
          </p:cNvPr>
          <p:cNvCxnSpPr>
            <a:cxnSpLocks/>
            <a:stCxn id="21" idx="0"/>
            <a:endCxn id="15" idx="3"/>
          </p:cNvCxnSpPr>
          <p:nvPr/>
        </p:nvCxnSpPr>
        <p:spPr>
          <a:xfrm rot="16200000" flipH="1" flipV="1">
            <a:off x="5184258" y="1395521"/>
            <a:ext cx="308345" cy="696433"/>
          </a:xfrm>
          <a:prstGeom prst="bentConnector4">
            <a:avLst>
              <a:gd name="adj1" fmla="val -74138"/>
              <a:gd name="adj2" fmla="val 74046"/>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a:extLst>
              <a:ext uri="{FF2B5EF4-FFF2-40B4-BE49-F238E27FC236}">
                <a16:creationId xmlns:a16="http://schemas.microsoft.com/office/drawing/2014/main" id="{69339F82-7A90-954D-B351-DEC01313AA10}"/>
              </a:ext>
            </a:extLst>
          </p:cNvPr>
          <p:cNvCxnSpPr>
            <a:stCxn id="23" idx="0"/>
            <a:endCxn id="21" idx="3"/>
          </p:cNvCxnSpPr>
          <p:nvPr/>
        </p:nvCxnSpPr>
        <p:spPr>
          <a:xfrm rot="16200000" flipH="1" flipV="1">
            <a:off x="6215616" y="1395521"/>
            <a:ext cx="308345" cy="696433"/>
          </a:xfrm>
          <a:prstGeom prst="bentConnector4">
            <a:avLst>
              <a:gd name="adj1" fmla="val -74138"/>
              <a:gd name="adj2" fmla="val 74046"/>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Elbow Connector 35">
            <a:extLst>
              <a:ext uri="{FF2B5EF4-FFF2-40B4-BE49-F238E27FC236}">
                <a16:creationId xmlns:a16="http://schemas.microsoft.com/office/drawing/2014/main" id="{000A7E61-0BC0-D140-88F4-415402B11B62}"/>
              </a:ext>
            </a:extLst>
          </p:cNvPr>
          <p:cNvCxnSpPr>
            <a:stCxn id="25" idx="0"/>
            <a:endCxn id="23" idx="3"/>
          </p:cNvCxnSpPr>
          <p:nvPr/>
        </p:nvCxnSpPr>
        <p:spPr>
          <a:xfrm rot="16200000" flipH="1" flipV="1">
            <a:off x="7246974" y="1395521"/>
            <a:ext cx="308346" cy="696433"/>
          </a:xfrm>
          <a:prstGeom prst="bentConnector4">
            <a:avLst>
              <a:gd name="adj1" fmla="val -74137"/>
              <a:gd name="adj2" fmla="val 74046"/>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Document 36">
            <a:extLst>
              <a:ext uri="{FF2B5EF4-FFF2-40B4-BE49-F238E27FC236}">
                <a16:creationId xmlns:a16="http://schemas.microsoft.com/office/drawing/2014/main" id="{32E0AFF5-B90F-A647-99E1-0B51900C049A}"/>
              </a:ext>
            </a:extLst>
          </p:cNvPr>
          <p:cNvSpPr/>
          <p:nvPr/>
        </p:nvSpPr>
        <p:spPr>
          <a:xfrm>
            <a:off x="1014792" y="3115340"/>
            <a:ext cx="1834734" cy="2158409"/>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Prev. Block Hash</a:t>
            </a:r>
          </a:p>
          <a:p>
            <a:pPr algn="ctr"/>
            <a:r>
              <a:rPr lang="en-GB" dirty="0"/>
              <a:t>Cur. Block Hash</a:t>
            </a:r>
          </a:p>
          <a:p>
            <a:pPr algn="ctr"/>
            <a:r>
              <a:rPr lang="en-GB" dirty="0"/>
              <a:t>TX {….}</a:t>
            </a:r>
          </a:p>
        </p:txBody>
      </p:sp>
      <p:cxnSp>
        <p:nvCxnSpPr>
          <p:cNvPr id="39" name="Straight Arrow Connector 38">
            <a:extLst>
              <a:ext uri="{FF2B5EF4-FFF2-40B4-BE49-F238E27FC236}">
                <a16:creationId xmlns:a16="http://schemas.microsoft.com/office/drawing/2014/main" id="{B9100E86-C752-9846-B9D1-E58C922905DF}"/>
              </a:ext>
            </a:extLst>
          </p:cNvPr>
          <p:cNvCxnSpPr>
            <a:stCxn id="21" idx="2"/>
            <a:endCxn id="37" idx="0"/>
          </p:cNvCxnSpPr>
          <p:nvPr/>
        </p:nvCxnSpPr>
        <p:spPr>
          <a:xfrm flipH="1">
            <a:off x="1932159" y="2206255"/>
            <a:ext cx="3754488" cy="9090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7FF409D-77BA-EE4D-AC21-8D4767A2CCF2}"/>
              </a:ext>
            </a:extLst>
          </p:cNvPr>
          <p:cNvSpPr txBox="1"/>
          <p:nvPr/>
        </p:nvSpPr>
        <p:spPr>
          <a:xfrm>
            <a:off x="893135" y="5273749"/>
            <a:ext cx="1956391" cy="369332"/>
          </a:xfrm>
          <a:prstGeom prst="rect">
            <a:avLst/>
          </a:prstGeom>
          <a:noFill/>
        </p:spPr>
        <p:txBody>
          <a:bodyPr wrap="square" rtlCol="0">
            <a:spAutoFit/>
          </a:bodyPr>
          <a:lstStyle/>
          <a:p>
            <a:pPr algn="ctr"/>
            <a:r>
              <a:rPr lang="en-GB" dirty="0"/>
              <a:t>Sample Block</a:t>
            </a:r>
          </a:p>
        </p:txBody>
      </p:sp>
      <p:sp>
        <p:nvSpPr>
          <p:cNvPr id="41" name="TextBox 40">
            <a:extLst>
              <a:ext uri="{FF2B5EF4-FFF2-40B4-BE49-F238E27FC236}">
                <a16:creationId xmlns:a16="http://schemas.microsoft.com/office/drawing/2014/main" id="{39BB7A4D-C16E-BA43-A561-B6557BE94809}"/>
              </a:ext>
            </a:extLst>
          </p:cNvPr>
          <p:cNvSpPr txBox="1"/>
          <p:nvPr/>
        </p:nvSpPr>
        <p:spPr>
          <a:xfrm>
            <a:off x="4306079" y="2677459"/>
            <a:ext cx="7237228" cy="2862322"/>
          </a:xfrm>
          <a:prstGeom prst="rect">
            <a:avLst/>
          </a:prstGeom>
          <a:noFill/>
        </p:spPr>
        <p:txBody>
          <a:bodyPr wrap="square" rtlCol="0">
            <a:spAutoFit/>
          </a:bodyPr>
          <a:lstStyle/>
          <a:p>
            <a:pPr marL="285750" indent="-285750" algn="just">
              <a:buFont typeface="Arial" panose="020B0604020202020204" pitchFamily="34" charset="0"/>
              <a:buChar char="•"/>
            </a:pPr>
            <a:r>
              <a:rPr lang="en-GB" sz="2000" dirty="0"/>
              <a:t>Blockchain (BC) is a distributed data structure for recording transactions maintained by nodes </a:t>
            </a:r>
            <a:r>
              <a:rPr lang="en-GB" sz="2000" b="1" dirty="0"/>
              <a:t>without a central authority.</a:t>
            </a:r>
          </a:p>
          <a:p>
            <a:pPr marL="285750" indent="-285750" algn="just">
              <a:buFont typeface="Arial" panose="020B0604020202020204" pitchFamily="34" charset="0"/>
              <a:buChar char="•"/>
            </a:pPr>
            <a:r>
              <a:rPr lang="en-GB" sz="2000" dirty="0"/>
              <a:t>It provides </a:t>
            </a:r>
            <a:r>
              <a:rPr lang="en-GB" sz="2000" b="1" dirty="0"/>
              <a:t>Transparency, Provenance and Authenticity.</a:t>
            </a:r>
            <a:endParaRPr lang="en-GB" sz="2000" dirty="0"/>
          </a:p>
          <a:p>
            <a:pPr marL="285750" indent="-285750" algn="just">
              <a:buFont typeface="Arial" panose="020B0604020202020204" pitchFamily="34" charset="0"/>
              <a:buChar char="•"/>
            </a:pPr>
            <a:r>
              <a:rPr lang="en-GB" sz="2000" b="1" dirty="0"/>
              <a:t>Bitcoin</a:t>
            </a:r>
            <a:r>
              <a:rPr lang="en-GB" sz="2000" dirty="0"/>
              <a:t> was the first </a:t>
            </a:r>
            <a:r>
              <a:rPr lang="en-GB" sz="2000" b="1" dirty="0"/>
              <a:t>application</a:t>
            </a:r>
            <a:r>
              <a:rPr lang="en-GB" sz="2000" dirty="0"/>
              <a:t> to run on Blockchain. Nowadays we want to run a range of distributed applications on blockchains and even use multiple chains to make achieve </a:t>
            </a:r>
            <a:r>
              <a:rPr lang="en-GB" sz="2000" b="1" dirty="0"/>
              <a:t>cross-application transactions</a:t>
            </a:r>
            <a:r>
              <a:rPr lang="en-GB" sz="2000" dirty="0"/>
              <a:t>.</a:t>
            </a:r>
          </a:p>
          <a:p>
            <a:pPr marL="285750" indent="-285750" algn="just">
              <a:buFont typeface="Arial" panose="020B0604020202020204" pitchFamily="34" charset="0"/>
              <a:buChar char="•"/>
            </a:pPr>
            <a:r>
              <a:rPr lang="en-GB" sz="2000" dirty="0"/>
              <a:t>Decentralized applications require a high performance in terms of throughput and latency.</a:t>
            </a:r>
          </a:p>
        </p:txBody>
      </p:sp>
      <p:sp>
        <p:nvSpPr>
          <p:cNvPr id="43" name="TextBox 42">
            <a:extLst>
              <a:ext uri="{FF2B5EF4-FFF2-40B4-BE49-F238E27FC236}">
                <a16:creationId xmlns:a16="http://schemas.microsoft.com/office/drawing/2014/main" id="{0C3E906E-FDDE-094B-AEA0-510788EBF7E6}"/>
              </a:ext>
            </a:extLst>
          </p:cNvPr>
          <p:cNvSpPr txBox="1"/>
          <p:nvPr/>
        </p:nvSpPr>
        <p:spPr>
          <a:xfrm>
            <a:off x="4320363" y="5611443"/>
            <a:ext cx="7237228" cy="707886"/>
          </a:xfrm>
          <a:prstGeom prst="rect">
            <a:avLst/>
          </a:prstGeom>
          <a:noFill/>
          <a:ln w="38100">
            <a:solidFill>
              <a:schemeClr val="accent1"/>
            </a:solidFill>
          </a:ln>
        </p:spPr>
        <p:txBody>
          <a:bodyPr wrap="square" rtlCol="0">
            <a:spAutoFit/>
          </a:bodyPr>
          <a:lstStyle/>
          <a:p>
            <a:pPr algn="ctr"/>
            <a:r>
              <a:rPr lang="en-GB" sz="2000" dirty="0"/>
              <a:t>Bitcoin = Public </a:t>
            </a:r>
            <a:r>
              <a:rPr lang="en-GB" sz="2000" dirty="0" err="1"/>
              <a:t>Permissionless</a:t>
            </a:r>
            <a:r>
              <a:rPr lang="en-GB" sz="2000" dirty="0"/>
              <a:t> BC = </a:t>
            </a:r>
            <a:r>
              <a:rPr lang="en-GB" sz="2000" b="1" dirty="0"/>
              <a:t>Low</a:t>
            </a:r>
            <a:r>
              <a:rPr lang="en-GB" sz="2000" dirty="0"/>
              <a:t> </a:t>
            </a:r>
            <a:r>
              <a:rPr lang="en-GB" sz="2000" b="1" dirty="0"/>
              <a:t>Throughput &amp; Latency </a:t>
            </a:r>
            <a:r>
              <a:rPr lang="en-GB" sz="2000" dirty="0"/>
              <a:t>= 5 TPS , about 60 min to add a new TX to the ledger</a:t>
            </a:r>
          </a:p>
        </p:txBody>
      </p:sp>
    </p:spTree>
    <p:extLst>
      <p:ext uri="{BB962C8B-B14F-4D97-AF65-F5344CB8AC3E}">
        <p14:creationId xmlns:p14="http://schemas.microsoft.com/office/powerpoint/2010/main" val="2657172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20CF6-EFB1-0B42-9964-68E8C056FD53}"/>
              </a:ext>
            </a:extLst>
          </p:cNvPr>
          <p:cNvSpPr>
            <a:spLocks noGrp="1"/>
          </p:cNvSpPr>
          <p:nvPr>
            <p:ph type="title"/>
          </p:nvPr>
        </p:nvSpPr>
        <p:spPr>
          <a:xfrm>
            <a:off x="547839" y="317702"/>
            <a:ext cx="9074622" cy="548641"/>
          </a:xfrm>
        </p:spPr>
        <p:txBody>
          <a:bodyPr>
            <a:normAutofit/>
          </a:bodyPr>
          <a:lstStyle/>
          <a:p>
            <a:r>
              <a:rPr lang="en-CY" sz="3200" dirty="0">
                <a:latin typeface="Comic Sans MS" panose="030F0902030302020204" pitchFamily="66" charset="0"/>
              </a:rPr>
              <a:t>Introduction</a:t>
            </a:r>
          </a:p>
        </p:txBody>
      </p:sp>
      <p:pic>
        <p:nvPicPr>
          <p:cNvPr id="105" name="Picture 104">
            <a:extLst>
              <a:ext uri="{FF2B5EF4-FFF2-40B4-BE49-F238E27FC236}">
                <a16:creationId xmlns:a16="http://schemas.microsoft.com/office/drawing/2014/main" id="{C3A9D774-96D4-864B-A182-4B55BCB77590}"/>
              </a:ext>
            </a:extLst>
          </p:cNvPr>
          <p:cNvPicPr>
            <a:picLocks noChangeAspect="1"/>
          </p:cNvPicPr>
          <p:nvPr/>
        </p:nvPicPr>
        <p:blipFill>
          <a:blip r:embed="rId2"/>
          <a:stretch>
            <a:fillRect/>
          </a:stretch>
        </p:blipFill>
        <p:spPr>
          <a:xfrm>
            <a:off x="9776460" y="214762"/>
            <a:ext cx="2057400" cy="787400"/>
          </a:xfrm>
          <a:prstGeom prst="rect">
            <a:avLst/>
          </a:prstGeom>
        </p:spPr>
      </p:pic>
      <p:sp>
        <p:nvSpPr>
          <p:cNvPr id="17" name="TextBox 16">
            <a:extLst>
              <a:ext uri="{FF2B5EF4-FFF2-40B4-BE49-F238E27FC236}">
                <a16:creationId xmlns:a16="http://schemas.microsoft.com/office/drawing/2014/main" id="{591F6CEC-D342-5446-AF39-61F38D9ECE30}"/>
              </a:ext>
            </a:extLst>
          </p:cNvPr>
          <p:cNvSpPr txBox="1"/>
          <p:nvPr/>
        </p:nvSpPr>
        <p:spPr>
          <a:xfrm>
            <a:off x="4009292" y="6448867"/>
            <a:ext cx="3915401" cy="297454"/>
          </a:xfrm>
          <a:prstGeom prst="rect">
            <a:avLst/>
          </a:prstGeom>
          <a:noFill/>
        </p:spPr>
        <p:txBody>
          <a:bodyPr wrap="square" rtlCol="0">
            <a:spAutoFit/>
          </a:bodyPr>
          <a:lstStyle/>
          <a:p>
            <a:pPr algn="r" defTabSz="1219170">
              <a:buClr>
                <a:srgbClr val="000000"/>
              </a:buClr>
            </a:pPr>
            <a:r>
              <a:rPr lang="en-GB" sz="1333" kern="0">
                <a:solidFill>
                  <a:srgbClr val="434343"/>
                </a:solidFill>
                <a:latin typeface="Roboto Condensed Light"/>
                <a:ea typeface="Roboto Condensed Light"/>
                <a:cs typeface="Arial"/>
                <a:sym typeface="Roboto Condensed Light"/>
              </a:rPr>
              <a:t>https://www.cs.ucy.ac.cy/~dzeina/courses/epl646</a:t>
            </a:r>
            <a:endParaRPr lang="en-CY" sz="1333" kern="0">
              <a:solidFill>
                <a:srgbClr val="434343"/>
              </a:solidFill>
              <a:latin typeface="Roboto Condensed Light"/>
              <a:ea typeface="Roboto Condensed Light"/>
              <a:cs typeface="Arial"/>
              <a:sym typeface="Roboto Condensed Light"/>
            </a:endParaRPr>
          </a:p>
        </p:txBody>
      </p:sp>
      <p:graphicFrame>
        <p:nvGraphicFramePr>
          <p:cNvPr id="22" name="Content Placeholder 2">
            <a:extLst>
              <a:ext uri="{FF2B5EF4-FFF2-40B4-BE49-F238E27FC236}">
                <a16:creationId xmlns:a16="http://schemas.microsoft.com/office/drawing/2014/main" id="{37FA4FE1-D718-D54A-A7EA-038563C9291E}"/>
              </a:ext>
            </a:extLst>
          </p:cNvPr>
          <p:cNvGraphicFramePr>
            <a:graphicFrameLocks noGrp="1"/>
          </p:cNvGraphicFramePr>
          <p:nvPr>
            <p:ph idx="1"/>
            <p:extLst>
              <p:ext uri="{D42A27DB-BD31-4B8C-83A1-F6EECF244321}">
                <p14:modId xmlns:p14="http://schemas.microsoft.com/office/powerpoint/2010/main" val="3643654607"/>
              </p:ext>
            </p:extLst>
          </p:nvPr>
        </p:nvGraphicFramePr>
        <p:xfrm>
          <a:off x="815780" y="3038730"/>
          <a:ext cx="5987607" cy="2981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TextBox 23">
            <a:extLst>
              <a:ext uri="{FF2B5EF4-FFF2-40B4-BE49-F238E27FC236}">
                <a16:creationId xmlns:a16="http://schemas.microsoft.com/office/drawing/2014/main" id="{500C804B-6E9D-6548-9F3D-57398B0BD122}"/>
              </a:ext>
            </a:extLst>
          </p:cNvPr>
          <p:cNvSpPr txBox="1"/>
          <p:nvPr/>
        </p:nvSpPr>
        <p:spPr>
          <a:xfrm>
            <a:off x="813653" y="1770014"/>
            <a:ext cx="5987607" cy="1015663"/>
          </a:xfrm>
          <a:prstGeom prst="rect">
            <a:avLst/>
          </a:prstGeom>
          <a:noFill/>
          <a:ln w="38100">
            <a:solidFill>
              <a:schemeClr val="accent1"/>
            </a:solidFill>
          </a:ln>
        </p:spPr>
        <p:txBody>
          <a:bodyPr wrap="square" rtlCol="0">
            <a:spAutoFit/>
          </a:bodyPr>
          <a:lstStyle/>
          <a:p>
            <a:pPr algn="ctr"/>
            <a:r>
              <a:rPr lang="en-GB" sz="2000" b="1" dirty="0"/>
              <a:t>Private / Permissioned Blockchains </a:t>
            </a:r>
            <a:r>
              <a:rPr lang="en-GB" sz="2000" dirty="0"/>
              <a:t>were proposed to overcome the Bitcoin’s bottleneck and scale to world demands</a:t>
            </a:r>
          </a:p>
        </p:txBody>
      </p:sp>
      <p:pic>
        <p:nvPicPr>
          <p:cNvPr id="26" name="Picture 25">
            <a:extLst>
              <a:ext uri="{FF2B5EF4-FFF2-40B4-BE49-F238E27FC236}">
                <a16:creationId xmlns:a16="http://schemas.microsoft.com/office/drawing/2014/main" id="{44D73686-D05E-DA47-962F-570DE2D5CF9D}"/>
              </a:ext>
            </a:extLst>
          </p:cNvPr>
          <p:cNvPicPr>
            <a:picLocks noChangeAspect="1"/>
          </p:cNvPicPr>
          <p:nvPr/>
        </p:nvPicPr>
        <p:blipFill rotWithShape="1">
          <a:blip r:embed="rId8"/>
          <a:srcRect t="19299" b="17718"/>
          <a:stretch/>
        </p:blipFill>
        <p:spPr>
          <a:xfrm>
            <a:off x="7218563" y="1770014"/>
            <a:ext cx="4287954" cy="1350335"/>
          </a:xfrm>
          <a:prstGeom prst="rect">
            <a:avLst/>
          </a:prstGeom>
        </p:spPr>
      </p:pic>
      <p:sp>
        <p:nvSpPr>
          <p:cNvPr id="4" name="TextBox 3">
            <a:extLst>
              <a:ext uri="{FF2B5EF4-FFF2-40B4-BE49-F238E27FC236}">
                <a16:creationId xmlns:a16="http://schemas.microsoft.com/office/drawing/2014/main" id="{66B18785-4B02-5F4E-BD8B-20A582208CE0}"/>
              </a:ext>
            </a:extLst>
          </p:cNvPr>
          <p:cNvSpPr txBox="1"/>
          <p:nvPr/>
        </p:nvSpPr>
        <p:spPr>
          <a:xfrm>
            <a:off x="7218563" y="3429000"/>
            <a:ext cx="4519781" cy="2246769"/>
          </a:xfrm>
          <a:prstGeom prst="rect">
            <a:avLst/>
          </a:prstGeom>
          <a:noFill/>
        </p:spPr>
        <p:txBody>
          <a:bodyPr wrap="square" rtlCol="0">
            <a:spAutoFit/>
          </a:bodyPr>
          <a:lstStyle/>
          <a:p>
            <a:pPr marL="285750" indent="-285750" algn="just">
              <a:buFont typeface="Arial" panose="020B0604020202020204" pitchFamily="34" charset="0"/>
              <a:buChar char="•"/>
            </a:pPr>
            <a:r>
              <a:rPr lang="en-GB" sz="2000" dirty="0"/>
              <a:t>Paper authors propose a new Blockchain solution called </a:t>
            </a:r>
            <a:r>
              <a:rPr lang="en-GB" sz="2000" b="1" dirty="0"/>
              <a:t>CAPER</a:t>
            </a:r>
            <a:r>
              <a:rPr lang="en-GB" sz="2000" dirty="0"/>
              <a:t>. </a:t>
            </a:r>
          </a:p>
          <a:p>
            <a:pPr marL="285750" indent="-285750" algn="just">
              <a:buFont typeface="Arial" panose="020B0604020202020204" pitchFamily="34" charset="0"/>
              <a:buChar char="•"/>
            </a:pPr>
            <a:r>
              <a:rPr lang="en-GB" sz="2000" dirty="0"/>
              <a:t>It is Private and tries to solve cross-application transaction bottlenecks using different </a:t>
            </a:r>
            <a:r>
              <a:rPr lang="en-GB" sz="2000" b="1" dirty="0"/>
              <a:t>consensus algorithms</a:t>
            </a:r>
            <a:r>
              <a:rPr lang="en-GB" sz="2000" dirty="0"/>
              <a:t>.</a:t>
            </a:r>
          </a:p>
          <a:p>
            <a:pPr marL="285750" indent="-285750" algn="just">
              <a:buFont typeface="Arial" panose="020B0604020202020204" pitchFamily="34" charset="0"/>
              <a:buChar char="•"/>
            </a:pPr>
            <a:r>
              <a:rPr lang="en-GB" sz="2000" dirty="0"/>
              <a:t>Compare results with Hyperledger Fabric</a:t>
            </a:r>
          </a:p>
        </p:txBody>
      </p:sp>
    </p:spTree>
    <p:extLst>
      <p:ext uri="{BB962C8B-B14F-4D97-AF65-F5344CB8AC3E}">
        <p14:creationId xmlns:p14="http://schemas.microsoft.com/office/powerpoint/2010/main" val="825302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20CF6-EFB1-0B42-9964-68E8C056FD53}"/>
              </a:ext>
            </a:extLst>
          </p:cNvPr>
          <p:cNvSpPr>
            <a:spLocks noGrp="1"/>
          </p:cNvSpPr>
          <p:nvPr>
            <p:ph type="title"/>
          </p:nvPr>
        </p:nvSpPr>
        <p:spPr>
          <a:xfrm>
            <a:off x="547839" y="317702"/>
            <a:ext cx="9074622" cy="548641"/>
          </a:xfrm>
        </p:spPr>
        <p:txBody>
          <a:bodyPr>
            <a:normAutofit/>
          </a:bodyPr>
          <a:lstStyle/>
          <a:p>
            <a:r>
              <a:rPr lang="en-CY" sz="3200" dirty="0">
                <a:latin typeface="Comic Sans MS" panose="030F0902030302020204" pitchFamily="66" charset="0"/>
              </a:rPr>
              <a:t>Background and Motivation</a:t>
            </a:r>
          </a:p>
        </p:txBody>
      </p:sp>
      <p:pic>
        <p:nvPicPr>
          <p:cNvPr id="105" name="Picture 104">
            <a:extLst>
              <a:ext uri="{FF2B5EF4-FFF2-40B4-BE49-F238E27FC236}">
                <a16:creationId xmlns:a16="http://schemas.microsoft.com/office/drawing/2014/main" id="{C3A9D774-96D4-864B-A182-4B55BCB77590}"/>
              </a:ext>
            </a:extLst>
          </p:cNvPr>
          <p:cNvPicPr>
            <a:picLocks noChangeAspect="1"/>
          </p:cNvPicPr>
          <p:nvPr/>
        </p:nvPicPr>
        <p:blipFill>
          <a:blip r:embed="rId2"/>
          <a:stretch>
            <a:fillRect/>
          </a:stretch>
        </p:blipFill>
        <p:spPr>
          <a:xfrm>
            <a:off x="9776460" y="214762"/>
            <a:ext cx="2057400" cy="787400"/>
          </a:xfrm>
          <a:prstGeom prst="rect">
            <a:avLst/>
          </a:prstGeom>
        </p:spPr>
      </p:pic>
      <p:sp>
        <p:nvSpPr>
          <p:cNvPr id="17" name="TextBox 16">
            <a:extLst>
              <a:ext uri="{FF2B5EF4-FFF2-40B4-BE49-F238E27FC236}">
                <a16:creationId xmlns:a16="http://schemas.microsoft.com/office/drawing/2014/main" id="{591F6CEC-D342-5446-AF39-61F38D9ECE30}"/>
              </a:ext>
            </a:extLst>
          </p:cNvPr>
          <p:cNvSpPr txBox="1"/>
          <p:nvPr/>
        </p:nvSpPr>
        <p:spPr>
          <a:xfrm>
            <a:off x="4009292" y="6448867"/>
            <a:ext cx="3915401" cy="297454"/>
          </a:xfrm>
          <a:prstGeom prst="rect">
            <a:avLst/>
          </a:prstGeom>
          <a:noFill/>
        </p:spPr>
        <p:txBody>
          <a:bodyPr wrap="square" rtlCol="0">
            <a:spAutoFit/>
          </a:bodyPr>
          <a:lstStyle/>
          <a:p>
            <a:pPr algn="r" defTabSz="1219170">
              <a:buClr>
                <a:srgbClr val="000000"/>
              </a:buClr>
            </a:pPr>
            <a:r>
              <a:rPr lang="en-GB" sz="1333" kern="0">
                <a:solidFill>
                  <a:srgbClr val="434343"/>
                </a:solidFill>
                <a:latin typeface="Roboto Condensed Light"/>
                <a:ea typeface="Roboto Condensed Light"/>
                <a:cs typeface="Arial"/>
                <a:sym typeface="Roboto Condensed Light"/>
              </a:rPr>
              <a:t>https://www.cs.ucy.ac.cy/~dzeina/courses/epl646</a:t>
            </a:r>
            <a:endParaRPr lang="en-CY" sz="1333" kern="0">
              <a:solidFill>
                <a:srgbClr val="434343"/>
              </a:solidFill>
              <a:latin typeface="Roboto Condensed Light"/>
              <a:ea typeface="Roboto Condensed Light"/>
              <a:cs typeface="Arial"/>
              <a:sym typeface="Roboto Condensed Light"/>
            </a:endParaRPr>
          </a:p>
        </p:txBody>
      </p:sp>
      <p:grpSp>
        <p:nvGrpSpPr>
          <p:cNvPr id="8" name="Group 7">
            <a:extLst>
              <a:ext uri="{FF2B5EF4-FFF2-40B4-BE49-F238E27FC236}">
                <a16:creationId xmlns:a16="http://schemas.microsoft.com/office/drawing/2014/main" id="{2C69C640-C863-4044-9B0C-1A1033AB22E9}"/>
              </a:ext>
            </a:extLst>
          </p:cNvPr>
          <p:cNvGrpSpPr/>
          <p:nvPr/>
        </p:nvGrpSpPr>
        <p:grpSpPr>
          <a:xfrm>
            <a:off x="622267" y="1375852"/>
            <a:ext cx="11211593" cy="2095325"/>
            <a:chOff x="622267" y="1375852"/>
            <a:chExt cx="11211593" cy="2095325"/>
          </a:xfrm>
        </p:grpSpPr>
        <p:sp>
          <p:nvSpPr>
            <p:cNvPr id="10" name="TextBox 9">
              <a:extLst>
                <a:ext uri="{FF2B5EF4-FFF2-40B4-BE49-F238E27FC236}">
                  <a16:creationId xmlns:a16="http://schemas.microsoft.com/office/drawing/2014/main" id="{0A458D44-B97D-3846-B48E-BD587BE54141}"/>
                </a:ext>
              </a:extLst>
            </p:cNvPr>
            <p:cNvSpPr txBox="1"/>
            <p:nvPr/>
          </p:nvSpPr>
          <p:spPr>
            <a:xfrm>
              <a:off x="622267" y="1716851"/>
              <a:ext cx="11211593" cy="1754326"/>
            </a:xfrm>
            <a:prstGeom prst="rect">
              <a:avLst/>
            </a:prstGeom>
            <a:noFill/>
            <a:ln w="38100">
              <a:solidFill>
                <a:schemeClr val="accent1"/>
              </a:solidFill>
            </a:ln>
          </p:spPr>
          <p:txBody>
            <a:bodyPr wrap="square" rtlCol="0">
              <a:spAutoFit/>
            </a:bodyPr>
            <a:lstStyle/>
            <a:p>
              <a:endParaRPr lang="en-GB" sz="2000" dirty="0"/>
            </a:p>
            <a:p>
              <a:pPr algn="ctr"/>
              <a:r>
                <a:rPr lang="en-GB" sz="2800" b="1" dirty="0"/>
                <a:t>ORDER – EXECUTE</a:t>
              </a:r>
            </a:p>
            <a:p>
              <a:pPr algn="ctr"/>
              <a:r>
                <a:rPr lang="en-GB" sz="2000" dirty="0"/>
                <a:t>Firstly, all nodes agree on a total order of the blocks (blocks contains transactions) using consensus protocols and finally all transactions are executed in the same order sequentially, on all nodes. Obviously this method has low performance in terms of throughput and &amp; latency.</a:t>
              </a:r>
              <a:endParaRPr lang="en-GB" sz="2400" dirty="0"/>
            </a:p>
          </p:txBody>
        </p:sp>
        <p:sp>
          <p:nvSpPr>
            <p:cNvPr id="7" name="Rounded Rectangle 6">
              <a:extLst>
                <a:ext uri="{FF2B5EF4-FFF2-40B4-BE49-F238E27FC236}">
                  <a16:creationId xmlns:a16="http://schemas.microsoft.com/office/drawing/2014/main" id="{901373F5-7C75-F741-8ECE-89CE9EA5CD12}"/>
                </a:ext>
              </a:extLst>
            </p:cNvPr>
            <p:cNvSpPr/>
            <p:nvPr/>
          </p:nvSpPr>
          <p:spPr>
            <a:xfrm>
              <a:off x="850605" y="1375852"/>
              <a:ext cx="3519376" cy="6337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Current execution model </a:t>
              </a:r>
              <a:endParaRPr lang="en-GB" sz="2400" dirty="0"/>
            </a:p>
          </p:txBody>
        </p:sp>
      </p:grpSp>
      <p:grpSp>
        <p:nvGrpSpPr>
          <p:cNvPr id="15" name="Group 14">
            <a:extLst>
              <a:ext uri="{FF2B5EF4-FFF2-40B4-BE49-F238E27FC236}">
                <a16:creationId xmlns:a16="http://schemas.microsoft.com/office/drawing/2014/main" id="{899D9224-1571-1F4B-B959-9AD11E6475ED}"/>
              </a:ext>
            </a:extLst>
          </p:cNvPr>
          <p:cNvGrpSpPr/>
          <p:nvPr/>
        </p:nvGrpSpPr>
        <p:grpSpPr>
          <a:xfrm>
            <a:off x="622266" y="3881651"/>
            <a:ext cx="11211593" cy="2095325"/>
            <a:chOff x="622267" y="1375852"/>
            <a:chExt cx="11211593" cy="2095325"/>
          </a:xfrm>
        </p:grpSpPr>
        <p:sp>
          <p:nvSpPr>
            <p:cNvPr id="16" name="TextBox 15">
              <a:extLst>
                <a:ext uri="{FF2B5EF4-FFF2-40B4-BE49-F238E27FC236}">
                  <a16:creationId xmlns:a16="http://schemas.microsoft.com/office/drawing/2014/main" id="{F45B2036-953E-5245-B41F-BBEC174FAA89}"/>
                </a:ext>
              </a:extLst>
            </p:cNvPr>
            <p:cNvSpPr txBox="1"/>
            <p:nvPr/>
          </p:nvSpPr>
          <p:spPr>
            <a:xfrm>
              <a:off x="622267" y="1716851"/>
              <a:ext cx="11211593" cy="1754326"/>
            </a:xfrm>
            <a:prstGeom prst="rect">
              <a:avLst/>
            </a:prstGeom>
            <a:noFill/>
            <a:ln w="38100">
              <a:solidFill>
                <a:srgbClr val="FF0000"/>
              </a:solidFill>
            </a:ln>
          </p:spPr>
          <p:txBody>
            <a:bodyPr wrap="square" rtlCol="0">
              <a:spAutoFit/>
            </a:bodyPr>
            <a:lstStyle/>
            <a:p>
              <a:endParaRPr lang="en-GB" sz="2000" dirty="0"/>
            </a:p>
            <a:p>
              <a:pPr algn="ctr"/>
              <a:r>
                <a:rPr lang="en-GB" sz="2800" b="1" dirty="0"/>
                <a:t>EXECUTE – ORDER - VALIDATE</a:t>
              </a:r>
            </a:p>
            <a:p>
              <a:pPr algn="ctr"/>
              <a:r>
                <a:rPr lang="en-GB" sz="2000" dirty="0"/>
                <a:t>Hyperledger Fabric has an optimistic approach. First executes all transactions in parallel without ordering them. After that there is a separate ordering service which pack transactions into blocks and distributes them to all nodes. Finally, all nodes can validate transactions according to the blocks they have received.</a:t>
              </a:r>
              <a:endParaRPr lang="en-GB" sz="2400" dirty="0"/>
            </a:p>
          </p:txBody>
        </p:sp>
        <p:sp>
          <p:nvSpPr>
            <p:cNvPr id="18" name="Rounded Rectangle 17">
              <a:extLst>
                <a:ext uri="{FF2B5EF4-FFF2-40B4-BE49-F238E27FC236}">
                  <a16:creationId xmlns:a16="http://schemas.microsoft.com/office/drawing/2014/main" id="{8CAD1B33-8946-0543-8B2C-B87B9DC322A6}"/>
                </a:ext>
              </a:extLst>
            </p:cNvPr>
            <p:cNvSpPr/>
            <p:nvPr/>
          </p:nvSpPr>
          <p:spPr>
            <a:xfrm>
              <a:off x="850605" y="1375852"/>
              <a:ext cx="3519376" cy="63370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Fabric execution model </a:t>
              </a:r>
              <a:endParaRPr lang="en-GB" sz="2400" dirty="0"/>
            </a:p>
          </p:txBody>
        </p:sp>
      </p:grpSp>
    </p:spTree>
    <p:extLst>
      <p:ext uri="{BB962C8B-B14F-4D97-AF65-F5344CB8AC3E}">
        <p14:creationId xmlns:p14="http://schemas.microsoft.com/office/powerpoint/2010/main" val="2643299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20CF6-EFB1-0B42-9964-68E8C056FD53}"/>
              </a:ext>
            </a:extLst>
          </p:cNvPr>
          <p:cNvSpPr>
            <a:spLocks noGrp="1"/>
          </p:cNvSpPr>
          <p:nvPr>
            <p:ph type="title"/>
          </p:nvPr>
        </p:nvSpPr>
        <p:spPr>
          <a:xfrm>
            <a:off x="547839" y="317702"/>
            <a:ext cx="9074622" cy="548641"/>
          </a:xfrm>
        </p:spPr>
        <p:txBody>
          <a:bodyPr>
            <a:normAutofit/>
          </a:bodyPr>
          <a:lstStyle/>
          <a:p>
            <a:r>
              <a:rPr lang="en-CY" sz="3200" dirty="0">
                <a:latin typeface="Comic Sans MS" panose="030F0902030302020204" pitchFamily="66" charset="0"/>
              </a:rPr>
              <a:t>Background and Motivation</a:t>
            </a:r>
          </a:p>
        </p:txBody>
      </p:sp>
      <p:pic>
        <p:nvPicPr>
          <p:cNvPr id="105" name="Picture 104">
            <a:extLst>
              <a:ext uri="{FF2B5EF4-FFF2-40B4-BE49-F238E27FC236}">
                <a16:creationId xmlns:a16="http://schemas.microsoft.com/office/drawing/2014/main" id="{C3A9D774-96D4-864B-A182-4B55BCB77590}"/>
              </a:ext>
            </a:extLst>
          </p:cNvPr>
          <p:cNvPicPr>
            <a:picLocks noChangeAspect="1"/>
          </p:cNvPicPr>
          <p:nvPr/>
        </p:nvPicPr>
        <p:blipFill>
          <a:blip r:embed="rId2"/>
          <a:stretch>
            <a:fillRect/>
          </a:stretch>
        </p:blipFill>
        <p:spPr>
          <a:xfrm>
            <a:off x="9776460" y="214762"/>
            <a:ext cx="2057400" cy="787400"/>
          </a:xfrm>
          <a:prstGeom prst="rect">
            <a:avLst/>
          </a:prstGeom>
        </p:spPr>
      </p:pic>
      <p:sp>
        <p:nvSpPr>
          <p:cNvPr id="17" name="TextBox 16">
            <a:extLst>
              <a:ext uri="{FF2B5EF4-FFF2-40B4-BE49-F238E27FC236}">
                <a16:creationId xmlns:a16="http://schemas.microsoft.com/office/drawing/2014/main" id="{591F6CEC-D342-5446-AF39-61F38D9ECE30}"/>
              </a:ext>
            </a:extLst>
          </p:cNvPr>
          <p:cNvSpPr txBox="1"/>
          <p:nvPr/>
        </p:nvSpPr>
        <p:spPr>
          <a:xfrm>
            <a:off x="4009292" y="6448867"/>
            <a:ext cx="3915401" cy="297454"/>
          </a:xfrm>
          <a:prstGeom prst="rect">
            <a:avLst/>
          </a:prstGeom>
          <a:noFill/>
        </p:spPr>
        <p:txBody>
          <a:bodyPr wrap="square" rtlCol="0">
            <a:spAutoFit/>
          </a:bodyPr>
          <a:lstStyle/>
          <a:p>
            <a:pPr algn="r" defTabSz="1219170">
              <a:buClr>
                <a:srgbClr val="000000"/>
              </a:buClr>
            </a:pPr>
            <a:r>
              <a:rPr lang="en-GB" sz="1333" kern="0">
                <a:solidFill>
                  <a:srgbClr val="434343"/>
                </a:solidFill>
                <a:latin typeface="Roboto Condensed Light"/>
                <a:ea typeface="Roboto Condensed Light"/>
                <a:cs typeface="Arial"/>
                <a:sym typeface="Roboto Condensed Light"/>
              </a:rPr>
              <a:t>https://www.cs.ucy.ac.cy/~dzeina/courses/epl646</a:t>
            </a:r>
            <a:endParaRPr lang="en-CY" sz="1333" kern="0">
              <a:solidFill>
                <a:srgbClr val="434343"/>
              </a:solidFill>
              <a:latin typeface="Roboto Condensed Light"/>
              <a:ea typeface="Roboto Condensed Light"/>
              <a:cs typeface="Arial"/>
              <a:sym typeface="Roboto Condensed Light"/>
            </a:endParaRPr>
          </a:p>
        </p:txBody>
      </p:sp>
      <p:sp>
        <p:nvSpPr>
          <p:cNvPr id="11" name="TextBox 10">
            <a:extLst>
              <a:ext uri="{FF2B5EF4-FFF2-40B4-BE49-F238E27FC236}">
                <a16:creationId xmlns:a16="http://schemas.microsoft.com/office/drawing/2014/main" id="{8B697A0C-2A60-3040-8993-488140B905EA}"/>
              </a:ext>
            </a:extLst>
          </p:cNvPr>
          <p:cNvSpPr txBox="1"/>
          <p:nvPr/>
        </p:nvSpPr>
        <p:spPr>
          <a:xfrm>
            <a:off x="4502875" y="1997839"/>
            <a:ext cx="7416045" cy="2862322"/>
          </a:xfrm>
          <a:prstGeom prst="rect">
            <a:avLst/>
          </a:prstGeom>
          <a:noFill/>
          <a:ln w="38100">
            <a:solidFill>
              <a:schemeClr val="accent1"/>
            </a:solidFill>
          </a:ln>
        </p:spPr>
        <p:txBody>
          <a:bodyPr wrap="square" rtlCol="0">
            <a:spAutoFit/>
          </a:bodyPr>
          <a:lstStyle/>
          <a:p>
            <a:pPr algn="ctr"/>
            <a:r>
              <a:rPr lang="en-GB" sz="2000" b="1" dirty="0"/>
              <a:t>Application </a:t>
            </a:r>
            <a:r>
              <a:rPr lang="en-GB" sz="2000" dirty="0"/>
              <a:t> is the business logic running on the blockchain.</a:t>
            </a:r>
          </a:p>
          <a:p>
            <a:pPr algn="ctr"/>
            <a:r>
              <a:rPr lang="en-GB" sz="2000" dirty="0"/>
              <a:t>On a modern blockchain we may have multiple applications running on the same blockchain with the use of smart contracts.</a:t>
            </a:r>
          </a:p>
          <a:p>
            <a:pPr algn="ctr"/>
            <a:endParaRPr lang="en-GB" sz="2000" dirty="0"/>
          </a:p>
          <a:p>
            <a:pPr algn="ctr"/>
            <a:r>
              <a:rPr lang="en-GB" sz="2000" dirty="0"/>
              <a:t>An Application can run on multiple organizations</a:t>
            </a:r>
          </a:p>
          <a:p>
            <a:pPr algn="ctr"/>
            <a:endParaRPr lang="en-GB" sz="2000" dirty="0"/>
          </a:p>
          <a:p>
            <a:pPr algn="ctr"/>
            <a:r>
              <a:rPr lang="en-GB" sz="2000" dirty="0"/>
              <a:t>Applications across different organizations can communicate.</a:t>
            </a:r>
          </a:p>
          <a:p>
            <a:pPr algn="ctr"/>
            <a:endParaRPr lang="en-GB" sz="2000" dirty="0"/>
          </a:p>
          <a:p>
            <a:pPr algn="ctr"/>
            <a:r>
              <a:rPr lang="en-GB" sz="2000" dirty="0"/>
              <a:t>Applications interact with the blockchain submitting transactions</a:t>
            </a:r>
          </a:p>
        </p:txBody>
      </p:sp>
      <p:pic>
        <p:nvPicPr>
          <p:cNvPr id="4" name="Picture 3" descr="A screenshot of a cell phone&#10;&#10;Description automatically generated">
            <a:extLst>
              <a:ext uri="{FF2B5EF4-FFF2-40B4-BE49-F238E27FC236}">
                <a16:creationId xmlns:a16="http://schemas.microsoft.com/office/drawing/2014/main" id="{E22E7611-D9D5-C147-BF6A-B352F3C6BD21}"/>
              </a:ext>
            </a:extLst>
          </p:cNvPr>
          <p:cNvPicPr>
            <a:picLocks noChangeAspect="1"/>
          </p:cNvPicPr>
          <p:nvPr/>
        </p:nvPicPr>
        <p:blipFill>
          <a:blip r:embed="rId3"/>
          <a:stretch>
            <a:fillRect/>
          </a:stretch>
        </p:blipFill>
        <p:spPr>
          <a:xfrm>
            <a:off x="516882" y="1589261"/>
            <a:ext cx="3756659" cy="4174065"/>
          </a:xfrm>
          <a:prstGeom prst="rect">
            <a:avLst/>
          </a:prstGeom>
        </p:spPr>
      </p:pic>
    </p:spTree>
    <p:extLst>
      <p:ext uri="{BB962C8B-B14F-4D97-AF65-F5344CB8AC3E}">
        <p14:creationId xmlns:p14="http://schemas.microsoft.com/office/powerpoint/2010/main" val="912271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20CF6-EFB1-0B42-9964-68E8C056FD53}"/>
              </a:ext>
            </a:extLst>
          </p:cNvPr>
          <p:cNvSpPr>
            <a:spLocks noGrp="1"/>
          </p:cNvSpPr>
          <p:nvPr>
            <p:ph type="title"/>
          </p:nvPr>
        </p:nvSpPr>
        <p:spPr>
          <a:xfrm>
            <a:off x="547839" y="317702"/>
            <a:ext cx="9074622" cy="548641"/>
          </a:xfrm>
        </p:spPr>
        <p:txBody>
          <a:bodyPr>
            <a:normAutofit/>
          </a:bodyPr>
          <a:lstStyle/>
          <a:p>
            <a:r>
              <a:rPr lang="en-CY" sz="3200" dirty="0">
                <a:latin typeface="Comic Sans MS" panose="030F0902030302020204" pitchFamily="66" charset="0"/>
              </a:rPr>
              <a:t>Background and Motivation</a:t>
            </a:r>
          </a:p>
        </p:txBody>
      </p:sp>
      <p:pic>
        <p:nvPicPr>
          <p:cNvPr id="105" name="Picture 104">
            <a:extLst>
              <a:ext uri="{FF2B5EF4-FFF2-40B4-BE49-F238E27FC236}">
                <a16:creationId xmlns:a16="http://schemas.microsoft.com/office/drawing/2014/main" id="{C3A9D774-96D4-864B-A182-4B55BCB77590}"/>
              </a:ext>
            </a:extLst>
          </p:cNvPr>
          <p:cNvPicPr>
            <a:picLocks noChangeAspect="1"/>
          </p:cNvPicPr>
          <p:nvPr/>
        </p:nvPicPr>
        <p:blipFill>
          <a:blip r:embed="rId3"/>
          <a:stretch>
            <a:fillRect/>
          </a:stretch>
        </p:blipFill>
        <p:spPr>
          <a:xfrm>
            <a:off x="9776460" y="214762"/>
            <a:ext cx="2057400" cy="787400"/>
          </a:xfrm>
          <a:prstGeom prst="rect">
            <a:avLst/>
          </a:prstGeom>
        </p:spPr>
      </p:pic>
      <p:sp>
        <p:nvSpPr>
          <p:cNvPr id="17" name="TextBox 16">
            <a:extLst>
              <a:ext uri="{FF2B5EF4-FFF2-40B4-BE49-F238E27FC236}">
                <a16:creationId xmlns:a16="http://schemas.microsoft.com/office/drawing/2014/main" id="{591F6CEC-D342-5446-AF39-61F38D9ECE30}"/>
              </a:ext>
            </a:extLst>
          </p:cNvPr>
          <p:cNvSpPr txBox="1"/>
          <p:nvPr/>
        </p:nvSpPr>
        <p:spPr>
          <a:xfrm>
            <a:off x="4009292" y="6448867"/>
            <a:ext cx="3915401" cy="297454"/>
          </a:xfrm>
          <a:prstGeom prst="rect">
            <a:avLst/>
          </a:prstGeom>
          <a:noFill/>
        </p:spPr>
        <p:txBody>
          <a:bodyPr wrap="square" rtlCol="0">
            <a:spAutoFit/>
          </a:bodyPr>
          <a:lstStyle/>
          <a:p>
            <a:pPr algn="r" defTabSz="1219170">
              <a:buClr>
                <a:srgbClr val="000000"/>
              </a:buClr>
            </a:pPr>
            <a:r>
              <a:rPr lang="en-GB" sz="1333" kern="0">
                <a:solidFill>
                  <a:srgbClr val="434343"/>
                </a:solidFill>
                <a:latin typeface="Roboto Condensed Light"/>
                <a:ea typeface="Roboto Condensed Light"/>
                <a:cs typeface="Arial"/>
                <a:sym typeface="Roboto Condensed Light"/>
              </a:rPr>
              <a:t>https://www.cs.ucy.ac.cy/~dzeina/courses/epl646</a:t>
            </a:r>
            <a:endParaRPr lang="en-CY" sz="1333" kern="0">
              <a:solidFill>
                <a:srgbClr val="434343"/>
              </a:solidFill>
              <a:latin typeface="Roboto Condensed Light"/>
              <a:ea typeface="Roboto Condensed Light"/>
              <a:cs typeface="Arial"/>
              <a:sym typeface="Roboto Condensed Light"/>
            </a:endParaRPr>
          </a:p>
        </p:txBody>
      </p:sp>
      <p:pic>
        <p:nvPicPr>
          <p:cNvPr id="4" name="Picture 3" descr="A picture containing screenshot&#10;&#10;Description automatically generated">
            <a:extLst>
              <a:ext uri="{FF2B5EF4-FFF2-40B4-BE49-F238E27FC236}">
                <a16:creationId xmlns:a16="http://schemas.microsoft.com/office/drawing/2014/main" id="{AC897DAB-C3F2-B742-98EE-7A54CDC5CF10}"/>
              </a:ext>
            </a:extLst>
          </p:cNvPr>
          <p:cNvPicPr>
            <a:picLocks noChangeAspect="1"/>
          </p:cNvPicPr>
          <p:nvPr/>
        </p:nvPicPr>
        <p:blipFill>
          <a:blip r:embed="rId4"/>
          <a:stretch>
            <a:fillRect/>
          </a:stretch>
        </p:blipFill>
        <p:spPr>
          <a:xfrm>
            <a:off x="4949718" y="989911"/>
            <a:ext cx="7062040" cy="2534536"/>
          </a:xfrm>
          <a:prstGeom prst="rect">
            <a:avLst/>
          </a:prstGeom>
        </p:spPr>
      </p:pic>
      <p:sp>
        <p:nvSpPr>
          <p:cNvPr id="5" name="TextBox 4">
            <a:extLst>
              <a:ext uri="{FF2B5EF4-FFF2-40B4-BE49-F238E27FC236}">
                <a16:creationId xmlns:a16="http://schemas.microsoft.com/office/drawing/2014/main" id="{9A8806F2-247E-DA4C-A18F-E953F8D68784}"/>
              </a:ext>
            </a:extLst>
          </p:cNvPr>
          <p:cNvSpPr txBox="1"/>
          <p:nvPr/>
        </p:nvSpPr>
        <p:spPr>
          <a:xfrm>
            <a:off x="421259" y="1321055"/>
            <a:ext cx="4103990" cy="1754326"/>
          </a:xfrm>
          <a:prstGeom prst="rect">
            <a:avLst/>
          </a:prstGeom>
          <a:noFill/>
        </p:spPr>
        <p:txBody>
          <a:bodyPr wrap="square" rtlCol="0">
            <a:spAutoFit/>
          </a:bodyPr>
          <a:lstStyle/>
          <a:p>
            <a:pPr algn="just"/>
            <a:r>
              <a:rPr lang="en-GB" dirty="0"/>
              <a:t>In the modern world we want to involve multiple parties to a blockchain system. Some parties are interested in some transaction while the others are not. So we have 2 types of transactions : </a:t>
            </a:r>
            <a:r>
              <a:rPr lang="en-GB" b="1" dirty="0"/>
              <a:t>Cross-Application and Internal. </a:t>
            </a:r>
          </a:p>
        </p:txBody>
      </p:sp>
      <p:sp>
        <p:nvSpPr>
          <p:cNvPr id="6" name="TextBox 5">
            <a:extLst>
              <a:ext uri="{FF2B5EF4-FFF2-40B4-BE49-F238E27FC236}">
                <a16:creationId xmlns:a16="http://schemas.microsoft.com/office/drawing/2014/main" id="{34D41477-3ED5-7341-A0A0-2DC17B01313F}"/>
              </a:ext>
            </a:extLst>
          </p:cNvPr>
          <p:cNvSpPr txBox="1"/>
          <p:nvPr/>
        </p:nvSpPr>
        <p:spPr>
          <a:xfrm>
            <a:off x="421259" y="3165978"/>
            <a:ext cx="3588033" cy="3170099"/>
          </a:xfrm>
          <a:prstGeom prst="rect">
            <a:avLst/>
          </a:prstGeom>
          <a:noFill/>
        </p:spPr>
        <p:txBody>
          <a:bodyPr wrap="square" rtlCol="0">
            <a:spAutoFit/>
          </a:bodyPr>
          <a:lstStyle/>
          <a:p>
            <a:r>
              <a:rPr lang="en-GB" sz="2000" b="1" i="1" u="sng" dirty="0"/>
              <a:t>Supply chain example :</a:t>
            </a:r>
          </a:p>
          <a:p>
            <a:endParaRPr lang="en-GB" sz="2000" b="1" i="1" u="sng" dirty="0"/>
          </a:p>
          <a:p>
            <a:r>
              <a:rPr lang="en-GB" sz="2000" dirty="0"/>
              <a:t>T1: BB Place Order to M</a:t>
            </a:r>
          </a:p>
          <a:p>
            <a:r>
              <a:rPr lang="en-GB" sz="2000" dirty="0"/>
              <a:t>T2: M Place order to Mid</a:t>
            </a:r>
          </a:p>
          <a:p>
            <a:r>
              <a:rPr lang="en-GB" sz="2000" dirty="0"/>
              <a:t>T3 : Mid Place Order to S</a:t>
            </a:r>
          </a:p>
          <a:p>
            <a:r>
              <a:rPr lang="en-GB" sz="2000" dirty="0"/>
              <a:t>T4 : Mid Arrange Shipping with C</a:t>
            </a:r>
          </a:p>
          <a:p>
            <a:r>
              <a:rPr lang="en-GB" sz="2000" dirty="0"/>
              <a:t>T5 : S notify C</a:t>
            </a:r>
          </a:p>
          <a:p>
            <a:r>
              <a:rPr lang="en-GB" sz="2000" dirty="0"/>
              <a:t>T6 : C picks order from S</a:t>
            </a:r>
          </a:p>
          <a:p>
            <a:r>
              <a:rPr lang="en-GB" sz="2000" dirty="0"/>
              <a:t>T7 : C Delivers to M</a:t>
            </a:r>
          </a:p>
          <a:p>
            <a:r>
              <a:rPr lang="en-GB" sz="2000" dirty="0"/>
              <a:t>T8 : M Delivers product to BB</a:t>
            </a:r>
            <a:endParaRPr lang="en-GB" dirty="0"/>
          </a:p>
        </p:txBody>
      </p:sp>
      <p:sp>
        <p:nvSpPr>
          <p:cNvPr id="9" name="Right Brace 8">
            <a:extLst>
              <a:ext uri="{FF2B5EF4-FFF2-40B4-BE49-F238E27FC236}">
                <a16:creationId xmlns:a16="http://schemas.microsoft.com/office/drawing/2014/main" id="{1C31F9FE-45C4-774C-87AA-576E753CC0C7}"/>
              </a:ext>
            </a:extLst>
          </p:cNvPr>
          <p:cNvSpPr/>
          <p:nvPr/>
        </p:nvSpPr>
        <p:spPr>
          <a:xfrm>
            <a:off x="4078859" y="3795821"/>
            <a:ext cx="414669" cy="2360428"/>
          </a:xfrm>
          <a:prstGeom prst="rightBrace">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1" name="TextBox 10">
            <a:extLst>
              <a:ext uri="{FF2B5EF4-FFF2-40B4-BE49-F238E27FC236}">
                <a16:creationId xmlns:a16="http://schemas.microsoft.com/office/drawing/2014/main" id="{F9F08B82-F6C7-6E4B-8D3E-F9181B0BF356}"/>
              </a:ext>
            </a:extLst>
          </p:cNvPr>
          <p:cNvSpPr txBox="1"/>
          <p:nvPr/>
        </p:nvSpPr>
        <p:spPr>
          <a:xfrm>
            <a:off x="4579444" y="4801997"/>
            <a:ext cx="2289189" cy="369332"/>
          </a:xfrm>
          <a:prstGeom prst="rect">
            <a:avLst/>
          </a:prstGeom>
          <a:noFill/>
        </p:spPr>
        <p:txBody>
          <a:bodyPr wrap="square" rtlCol="0">
            <a:spAutoFit/>
          </a:bodyPr>
          <a:lstStyle/>
          <a:p>
            <a:r>
              <a:rPr lang="en-GB" dirty="0"/>
              <a:t>Cross – Application TX</a:t>
            </a:r>
          </a:p>
        </p:txBody>
      </p:sp>
      <p:sp>
        <p:nvSpPr>
          <p:cNvPr id="19" name="TextBox 18">
            <a:extLst>
              <a:ext uri="{FF2B5EF4-FFF2-40B4-BE49-F238E27FC236}">
                <a16:creationId xmlns:a16="http://schemas.microsoft.com/office/drawing/2014/main" id="{ED5F077A-C53A-0849-A184-8F2DF8FC69E5}"/>
              </a:ext>
            </a:extLst>
          </p:cNvPr>
          <p:cNvSpPr txBox="1"/>
          <p:nvPr/>
        </p:nvSpPr>
        <p:spPr>
          <a:xfrm>
            <a:off x="7241448" y="4034798"/>
            <a:ext cx="2072674" cy="2031325"/>
          </a:xfrm>
          <a:prstGeom prst="rect">
            <a:avLst/>
          </a:prstGeom>
          <a:noFill/>
        </p:spPr>
        <p:txBody>
          <a:bodyPr wrap="square" rtlCol="0">
            <a:spAutoFit/>
          </a:bodyPr>
          <a:lstStyle/>
          <a:p>
            <a:r>
              <a:rPr lang="en-GB" dirty="0"/>
              <a:t>Manufacturer might want to use the blockchain for internal auditing. For example calculating materials demand</a:t>
            </a:r>
            <a:endParaRPr lang="en-GB" b="1" dirty="0"/>
          </a:p>
        </p:txBody>
      </p:sp>
      <p:sp>
        <p:nvSpPr>
          <p:cNvPr id="20" name="Right Brace 19">
            <a:extLst>
              <a:ext uri="{FF2B5EF4-FFF2-40B4-BE49-F238E27FC236}">
                <a16:creationId xmlns:a16="http://schemas.microsoft.com/office/drawing/2014/main" id="{F395E2E6-F163-8C47-A93C-E385D5D75180}"/>
              </a:ext>
            </a:extLst>
          </p:cNvPr>
          <p:cNvSpPr/>
          <p:nvPr/>
        </p:nvSpPr>
        <p:spPr>
          <a:xfrm>
            <a:off x="9592099" y="3891513"/>
            <a:ext cx="414669" cy="2360428"/>
          </a:xfrm>
          <a:prstGeom prst="rightBrace">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1" name="TextBox 20">
            <a:extLst>
              <a:ext uri="{FF2B5EF4-FFF2-40B4-BE49-F238E27FC236}">
                <a16:creationId xmlns:a16="http://schemas.microsoft.com/office/drawing/2014/main" id="{227CE586-6BAE-DF48-AFC2-1FEE7666D8DE}"/>
              </a:ext>
            </a:extLst>
          </p:cNvPr>
          <p:cNvSpPr txBox="1"/>
          <p:nvPr/>
        </p:nvSpPr>
        <p:spPr>
          <a:xfrm>
            <a:off x="10006769" y="4918959"/>
            <a:ext cx="1263744" cy="369332"/>
          </a:xfrm>
          <a:prstGeom prst="rect">
            <a:avLst/>
          </a:prstGeom>
          <a:noFill/>
        </p:spPr>
        <p:txBody>
          <a:bodyPr wrap="square" rtlCol="0">
            <a:spAutoFit/>
          </a:bodyPr>
          <a:lstStyle/>
          <a:p>
            <a:r>
              <a:rPr lang="en-GB" dirty="0"/>
              <a:t>Internal TX</a:t>
            </a:r>
          </a:p>
        </p:txBody>
      </p:sp>
    </p:spTree>
    <p:extLst>
      <p:ext uri="{BB962C8B-B14F-4D97-AF65-F5344CB8AC3E}">
        <p14:creationId xmlns:p14="http://schemas.microsoft.com/office/powerpoint/2010/main" val="3114575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20CF6-EFB1-0B42-9964-68E8C056FD53}"/>
              </a:ext>
            </a:extLst>
          </p:cNvPr>
          <p:cNvSpPr>
            <a:spLocks noGrp="1"/>
          </p:cNvSpPr>
          <p:nvPr>
            <p:ph type="title"/>
          </p:nvPr>
        </p:nvSpPr>
        <p:spPr>
          <a:xfrm>
            <a:off x="547839" y="317702"/>
            <a:ext cx="9074622" cy="548641"/>
          </a:xfrm>
        </p:spPr>
        <p:txBody>
          <a:bodyPr>
            <a:normAutofit/>
          </a:bodyPr>
          <a:lstStyle/>
          <a:p>
            <a:r>
              <a:rPr lang="en-CY" sz="3200" dirty="0">
                <a:latin typeface="Comic Sans MS" panose="030F0902030302020204" pitchFamily="66" charset="0"/>
              </a:rPr>
              <a:t>Background and Motivation</a:t>
            </a:r>
          </a:p>
        </p:txBody>
      </p:sp>
      <p:pic>
        <p:nvPicPr>
          <p:cNvPr id="105" name="Picture 104">
            <a:extLst>
              <a:ext uri="{FF2B5EF4-FFF2-40B4-BE49-F238E27FC236}">
                <a16:creationId xmlns:a16="http://schemas.microsoft.com/office/drawing/2014/main" id="{C3A9D774-96D4-864B-A182-4B55BCB77590}"/>
              </a:ext>
            </a:extLst>
          </p:cNvPr>
          <p:cNvPicPr>
            <a:picLocks noChangeAspect="1"/>
          </p:cNvPicPr>
          <p:nvPr/>
        </p:nvPicPr>
        <p:blipFill>
          <a:blip r:embed="rId2"/>
          <a:stretch>
            <a:fillRect/>
          </a:stretch>
        </p:blipFill>
        <p:spPr>
          <a:xfrm>
            <a:off x="9776460" y="214762"/>
            <a:ext cx="2057400" cy="787400"/>
          </a:xfrm>
          <a:prstGeom prst="rect">
            <a:avLst/>
          </a:prstGeom>
        </p:spPr>
      </p:pic>
      <p:sp>
        <p:nvSpPr>
          <p:cNvPr id="17" name="TextBox 16">
            <a:extLst>
              <a:ext uri="{FF2B5EF4-FFF2-40B4-BE49-F238E27FC236}">
                <a16:creationId xmlns:a16="http://schemas.microsoft.com/office/drawing/2014/main" id="{591F6CEC-D342-5446-AF39-61F38D9ECE30}"/>
              </a:ext>
            </a:extLst>
          </p:cNvPr>
          <p:cNvSpPr txBox="1"/>
          <p:nvPr/>
        </p:nvSpPr>
        <p:spPr>
          <a:xfrm>
            <a:off x="4009292" y="6448867"/>
            <a:ext cx="3915401" cy="297454"/>
          </a:xfrm>
          <a:prstGeom prst="rect">
            <a:avLst/>
          </a:prstGeom>
          <a:noFill/>
        </p:spPr>
        <p:txBody>
          <a:bodyPr wrap="square" rtlCol="0">
            <a:spAutoFit/>
          </a:bodyPr>
          <a:lstStyle/>
          <a:p>
            <a:pPr algn="r" defTabSz="1219170">
              <a:buClr>
                <a:srgbClr val="000000"/>
              </a:buClr>
            </a:pPr>
            <a:r>
              <a:rPr lang="en-GB" sz="1333" kern="0">
                <a:solidFill>
                  <a:srgbClr val="434343"/>
                </a:solidFill>
                <a:latin typeface="Roboto Condensed Light"/>
                <a:ea typeface="Roboto Condensed Light"/>
                <a:cs typeface="Arial"/>
                <a:sym typeface="Roboto Condensed Light"/>
              </a:rPr>
              <a:t>https://www.cs.ucy.ac.cy/~dzeina/courses/epl646</a:t>
            </a:r>
            <a:endParaRPr lang="en-CY" sz="1333" kern="0">
              <a:solidFill>
                <a:srgbClr val="434343"/>
              </a:solidFill>
              <a:latin typeface="Roboto Condensed Light"/>
              <a:ea typeface="Roboto Condensed Light"/>
              <a:cs typeface="Arial"/>
              <a:sym typeface="Roboto Condensed Light"/>
            </a:endParaRPr>
          </a:p>
        </p:txBody>
      </p:sp>
      <p:graphicFrame>
        <p:nvGraphicFramePr>
          <p:cNvPr id="3" name="Diagram 2">
            <a:extLst>
              <a:ext uri="{FF2B5EF4-FFF2-40B4-BE49-F238E27FC236}">
                <a16:creationId xmlns:a16="http://schemas.microsoft.com/office/drawing/2014/main" id="{903B1ADA-26AF-DF45-BC52-CB8F636B5E7B}"/>
              </a:ext>
            </a:extLst>
          </p:cNvPr>
          <p:cNvGraphicFramePr/>
          <p:nvPr>
            <p:extLst>
              <p:ext uri="{D42A27DB-BD31-4B8C-83A1-F6EECF244321}">
                <p14:modId xmlns:p14="http://schemas.microsoft.com/office/powerpoint/2010/main" val="4274191004"/>
              </p:ext>
            </p:extLst>
          </p:nvPr>
        </p:nvGraphicFramePr>
        <p:xfrm>
          <a:off x="547839" y="1658679"/>
          <a:ext cx="10892794" cy="44796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6806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20CF6-EFB1-0B42-9964-68E8C056FD53}"/>
              </a:ext>
            </a:extLst>
          </p:cNvPr>
          <p:cNvSpPr>
            <a:spLocks noGrp="1"/>
          </p:cNvSpPr>
          <p:nvPr>
            <p:ph type="title"/>
          </p:nvPr>
        </p:nvSpPr>
        <p:spPr>
          <a:xfrm>
            <a:off x="547839" y="317702"/>
            <a:ext cx="9074622" cy="548641"/>
          </a:xfrm>
        </p:spPr>
        <p:txBody>
          <a:bodyPr>
            <a:normAutofit/>
          </a:bodyPr>
          <a:lstStyle/>
          <a:p>
            <a:r>
              <a:rPr lang="en-CY" sz="3200" dirty="0">
                <a:latin typeface="Comic Sans MS" panose="030F0902030302020204" pitchFamily="66" charset="0"/>
              </a:rPr>
              <a:t>The CAPER Model</a:t>
            </a:r>
          </a:p>
        </p:txBody>
      </p:sp>
      <p:pic>
        <p:nvPicPr>
          <p:cNvPr id="105" name="Picture 104">
            <a:extLst>
              <a:ext uri="{FF2B5EF4-FFF2-40B4-BE49-F238E27FC236}">
                <a16:creationId xmlns:a16="http://schemas.microsoft.com/office/drawing/2014/main" id="{C3A9D774-96D4-864B-A182-4B55BCB77590}"/>
              </a:ext>
            </a:extLst>
          </p:cNvPr>
          <p:cNvPicPr>
            <a:picLocks noChangeAspect="1"/>
          </p:cNvPicPr>
          <p:nvPr/>
        </p:nvPicPr>
        <p:blipFill>
          <a:blip r:embed="rId2"/>
          <a:stretch>
            <a:fillRect/>
          </a:stretch>
        </p:blipFill>
        <p:spPr>
          <a:xfrm>
            <a:off x="9776460" y="214762"/>
            <a:ext cx="2057400" cy="787400"/>
          </a:xfrm>
          <a:prstGeom prst="rect">
            <a:avLst/>
          </a:prstGeom>
        </p:spPr>
      </p:pic>
      <p:sp>
        <p:nvSpPr>
          <p:cNvPr id="17" name="TextBox 16">
            <a:extLst>
              <a:ext uri="{FF2B5EF4-FFF2-40B4-BE49-F238E27FC236}">
                <a16:creationId xmlns:a16="http://schemas.microsoft.com/office/drawing/2014/main" id="{591F6CEC-D342-5446-AF39-61F38D9ECE30}"/>
              </a:ext>
            </a:extLst>
          </p:cNvPr>
          <p:cNvSpPr txBox="1"/>
          <p:nvPr/>
        </p:nvSpPr>
        <p:spPr>
          <a:xfrm>
            <a:off x="4009292" y="6448867"/>
            <a:ext cx="3915401" cy="297454"/>
          </a:xfrm>
          <a:prstGeom prst="rect">
            <a:avLst/>
          </a:prstGeom>
          <a:noFill/>
        </p:spPr>
        <p:txBody>
          <a:bodyPr wrap="square" rtlCol="0">
            <a:spAutoFit/>
          </a:bodyPr>
          <a:lstStyle/>
          <a:p>
            <a:pPr algn="r" defTabSz="1219170">
              <a:buClr>
                <a:srgbClr val="000000"/>
              </a:buClr>
            </a:pPr>
            <a:r>
              <a:rPr lang="en-GB" sz="1333" kern="0">
                <a:solidFill>
                  <a:srgbClr val="434343"/>
                </a:solidFill>
                <a:latin typeface="Roboto Condensed Light"/>
                <a:ea typeface="Roboto Condensed Light"/>
                <a:cs typeface="Arial"/>
                <a:sym typeface="Roboto Condensed Light"/>
              </a:rPr>
              <a:t>https://www.cs.ucy.ac.cy/~dzeina/courses/epl646</a:t>
            </a:r>
            <a:endParaRPr lang="en-CY" sz="1333" kern="0">
              <a:solidFill>
                <a:srgbClr val="434343"/>
              </a:solidFill>
              <a:latin typeface="Roboto Condensed Light"/>
              <a:ea typeface="Roboto Condensed Light"/>
              <a:cs typeface="Arial"/>
              <a:sym typeface="Roboto Condensed Light"/>
            </a:endParaRPr>
          </a:p>
        </p:txBody>
      </p:sp>
      <p:sp>
        <p:nvSpPr>
          <p:cNvPr id="7" name="TextBox 6">
            <a:extLst>
              <a:ext uri="{FF2B5EF4-FFF2-40B4-BE49-F238E27FC236}">
                <a16:creationId xmlns:a16="http://schemas.microsoft.com/office/drawing/2014/main" id="{FF23A2C4-3E0A-654B-B984-DB618B11E31F}"/>
              </a:ext>
            </a:extLst>
          </p:cNvPr>
          <p:cNvSpPr txBox="1"/>
          <p:nvPr/>
        </p:nvSpPr>
        <p:spPr>
          <a:xfrm>
            <a:off x="3102196" y="1280916"/>
            <a:ext cx="5987607" cy="400110"/>
          </a:xfrm>
          <a:prstGeom prst="rect">
            <a:avLst/>
          </a:prstGeom>
          <a:noFill/>
          <a:ln w="38100">
            <a:solidFill>
              <a:schemeClr val="accent1"/>
            </a:solidFill>
          </a:ln>
        </p:spPr>
        <p:txBody>
          <a:bodyPr wrap="square" rtlCol="0">
            <a:spAutoFit/>
          </a:bodyPr>
          <a:lstStyle/>
          <a:p>
            <a:pPr algn="ctr"/>
            <a:r>
              <a:rPr lang="en-GB" sz="2000" dirty="0"/>
              <a:t>Each Application maintains </a:t>
            </a:r>
            <a:r>
              <a:rPr lang="en-GB" sz="2000" b="1" dirty="0"/>
              <a:t>two sets of records</a:t>
            </a:r>
          </a:p>
        </p:txBody>
      </p:sp>
      <p:sp>
        <p:nvSpPr>
          <p:cNvPr id="3" name="Rounded Rectangle 2">
            <a:extLst>
              <a:ext uri="{FF2B5EF4-FFF2-40B4-BE49-F238E27FC236}">
                <a16:creationId xmlns:a16="http://schemas.microsoft.com/office/drawing/2014/main" id="{2BFE0812-FFE1-4843-A5A0-CFEE2DCA61CD}"/>
              </a:ext>
            </a:extLst>
          </p:cNvPr>
          <p:cNvSpPr/>
          <p:nvPr/>
        </p:nvSpPr>
        <p:spPr>
          <a:xfrm>
            <a:off x="3102196" y="2309282"/>
            <a:ext cx="2753832" cy="776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Private records </a:t>
            </a:r>
          </a:p>
        </p:txBody>
      </p:sp>
      <p:sp>
        <p:nvSpPr>
          <p:cNvPr id="9" name="Rounded Rectangle 8">
            <a:extLst>
              <a:ext uri="{FF2B5EF4-FFF2-40B4-BE49-F238E27FC236}">
                <a16:creationId xmlns:a16="http://schemas.microsoft.com/office/drawing/2014/main" id="{B932BF39-7943-364C-9093-66AB658FCD86}"/>
              </a:ext>
            </a:extLst>
          </p:cNvPr>
          <p:cNvSpPr/>
          <p:nvPr/>
        </p:nvSpPr>
        <p:spPr>
          <a:xfrm>
            <a:off x="6335971" y="2339163"/>
            <a:ext cx="2753832" cy="776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Public records</a:t>
            </a:r>
          </a:p>
        </p:txBody>
      </p:sp>
      <p:cxnSp>
        <p:nvCxnSpPr>
          <p:cNvPr id="6" name="Straight Arrow Connector 5">
            <a:extLst>
              <a:ext uri="{FF2B5EF4-FFF2-40B4-BE49-F238E27FC236}">
                <a16:creationId xmlns:a16="http://schemas.microsoft.com/office/drawing/2014/main" id="{D7888B18-2F04-7F4D-888A-CBD1711C4BAF}"/>
              </a:ext>
            </a:extLst>
          </p:cNvPr>
          <p:cNvCxnSpPr>
            <a:stCxn id="7" idx="2"/>
            <a:endCxn id="3" idx="0"/>
          </p:cNvCxnSpPr>
          <p:nvPr/>
        </p:nvCxnSpPr>
        <p:spPr>
          <a:xfrm flipH="1">
            <a:off x="4479112" y="1681026"/>
            <a:ext cx="1616888" cy="6282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697CFA9-B8CE-5148-8DC2-7A783C97AE5E}"/>
              </a:ext>
            </a:extLst>
          </p:cNvPr>
          <p:cNvCxnSpPr>
            <a:stCxn id="7" idx="2"/>
            <a:endCxn id="9" idx="0"/>
          </p:cNvCxnSpPr>
          <p:nvPr/>
        </p:nvCxnSpPr>
        <p:spPr>
          <a:xfrm>
            <a:off x="6096000" y="1681026"/>
            <a:ext cx="1616887" cy="6581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B382D0B-E0E2-024B-B952-24287659E8C4}"/>
              </a:ext>
            </a:extLst>
          </p:cNvPr>
          <p:cNvSpPr txBox="1"/>
          <p:nvPr/>
        </p:nvSpPr>
        <p:spPr>
          <a:xfrm>
            <a:off x="9329774" y="2374204"/>
            <a:ext cx="2604800" cy="646331"/>
          </a:xfrm>
          <a:prstGeom prst="rect">
            <a:avLst/>
          </a:prstGeom>
          <a:noFill/>
        </p:spPr>
        <p:txBody>
          <a:bodyPr wrap="square" rtlCol="0">
            <a:spAutoFit/>
          </a:bodyPr>
          <a:lstStyle/>
          <a:p>
            <a:r>
              <a:rPr lang="en-GB" dirty="0"/>
              <a:t>Public data can only be accessed by everyone</a:t>
            </a:r>
          </a:p>
        </p:txBody>
      </p:sp>
      <p:sp>
        <p:nvSpPr>
          <p:cNvPr id="15" name="TextBox 14">
            <a:extLst>
              <a:ext uri="{FF2B5EF4-FFF2-40B4-BE49-F238E27FC236}">
                <a16:creationId xmlns:a16="http://schemas.microsoft.com/office/drawing/2014/main" id="{D1579D23-7902-0947-9B90-97F8C6FC8290}"/>
              </a:ext>
            </a:extLst>
          </p:cNvPr>
          <p:cNvSpPr txBox="1"/>
          <p:nvPr/>
        </p:nvSpPr>
        <p:spPr>
          <a:xfrm>
            <a:off x="137441" y="2374204"/>
            <a:ext cx="2844770" cy="646331"/>
          </a:xfrm>
          <a:prstGeom prst="rect">
            <a:avLst/>
          </a:prstGeom>
          <a:noFill/>
        </p:spPr>
        <p:txBody>
          <a:bodyPr wrap="square" rtlCol="0">
            <a:spAutoFit/>
          </a:bodyPr>
          <a:lstStyle/>
          <a:p>
            <a:pPr algn="r"/>
            <a:r>
              <a:rPr lang="en-GB" dirty="0"/>
              <a:t>Private data can only be accessed by the application </a:t>
            </a:r>
          </a:p>
        </p:txBody>
      </p:sp>
      <p:graphicFrame>
        <p:nvGraphicFramePr>
          <p:cNvPr id="13" name="Diagram 12">
            <a:extLst>
              <a:ext uri="{FF2B5EF4-FFF2-40B4-BE49-F238E27FC236}">
                <a16:creationId xmlns:a16="http://schemas.microsoft.com/office/drawing/2014/main" id="{64299832-2300-1843-A3F8-E96F486236D2}"/>
              </a:ext>
            </a:extLst>
          </p:cNvPr>
          <p:cNvGraphicFramePr/>
          <p:nvPr>
            <p:extLst>
              <p:ext uri="{D42A27DB-BD31-4B8C-83A1-F6EECF244321}">
                <p14:modId xmlns:p14="http://schemas.microsoft.com/office/powerpoint/2010/main" val="3824354678"/>
              </p:ext>
            </p:extLst>
          </p:nvPr>
        </p:nvGraphicFramePr>
        <p:xfrm>
          <a:off x="6335971" y="3212965"/>
          <a:ext cx="5338577" cy="35333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1F5C4CED-BBEC-534D-AA26-0C01A6947563}"/>
              </a:ext>
            </a:extLst>
          </p:cNvPr>
          <p:cNvSpPr txBox="1"/>
          <p:nvPr/>
        </p:nvSpPr>
        <p:spPr>
          <a:xfrm>
            <a:off x="547839" y="3890000"/>
            <a:ext cx="5108682" cy="1754326"/>
          </a:xfrm>
          <a:prstGeom prst="rect">
            <a:avLst/>
          </a:prstGeom>
          <a:noFill/>
        </p:spPr>
        <p:txBody>
          <a:bodyPr wrap="square" rtlCol="0">
            <a:spAutoFit/>
          </a:bodyPr>
          <a:lstStyle/>
          <a:p>
            <a:r>
              <a:rPr lang="en-GB" dirty="0"/>
              <a:t>CAPER supports two types of smart contracts :</a:t>
            </a:r>
          </a:p>
          <a:p>
            <a:pPr marL="800100" lvl="1" indent="-342900">
              <a:buFont typeface="+mj-lt"/>
              <a:buAutoNum type="arabicPeriod"/>
            </a:pPr>
            <a:r>
              <a:rPr lang="en-GB" dirty="0"/>
              <a:t>Public</a:t>
            </a:r>
          </a:p>
          <a:p>
            <a:pPr marL="800100" lvl="1" indent="-342900">
              <a:buFont typeface="+mj-lt"/>
              <a:buAutoNum type="arabicPeriod"/>
            </a:pPr>
            <a:r>
              <a:rPr lang="en-GB" dirty="0"/>
              <a:t>Private</a:t>
            </a:r>
          </a:p>
          <a:p>
            <a:r>
              <a:rPr lang="en-GB" dirty="0"/>
              <a:t>Note : A smart contract is similar to a database trigger. In other words, some actions are taken when certain conditions are met. </a:t>
            </a:r>
          </a:p>
        </p:txBody>
      </p:sp>
    </p:spTree>
    <p:extLst>
      <p:ext uri="{BB962C8B-B14F-4D97-AF65-F5344CB8AC3E}">
        <p14:creationId xmlns:p14="http://schemas.microsoft.com/office/powerpoint/2010/main" val="4279523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20CF6-EFB1-0B42-9964-68E8C056FD53}"/>
              </a:ext>
            </a:extLst>
          </p:cNvPr>
          <p:cNvSpPr>
            <a:spLocks noGrp="1"/>
          </p:cNvSpPr>
          <p:nvPr>
            <p:ph type="title"/>
          </p:nvPr>
        </p:nvSpPr>
        <p:spPr>
          <a:xfrm>
            <a:off x="547839" y="317702"/>
            <a:ext cx="9074622" cy="548641"/>
          </a:xfrm>
        </p:spPr>
        <p:txBody>
          <a:bodyPr>
            <a:normAutofit/>
          </a:bodyPr>
          <a:lstStyle/>
          <a:p>
            <a:r>
              <a:rPr lang="en-CY" sz="3200" dirty="0">
                <a:latin typeface="Comic Sans MS" panose="030F0902030302020204" pitchFamily="66" charset="0"/>
              </a:rPr>
              <a:t>The CAPER Model</a:t>
            </a:r>
          </a:p>
        </p:txBody>
      </p:sp>
      <p:pic>
        <p:nvPicPr>
          <p:cNvPr id="105" name="Picture 104">
            <a:extLst>
              <a:ext uri="{FF2B5EF4-FFF2-40B4-BE49-F238E27FC236}">
                <a16:creationId xmlns:a16="http://schemas.microsoft.com/office/drawing/2014/main" id="{C3A9D774-96D4-864B-A182-4B55BCB77590}"/>
              </a:ext>
            </a:extLst>
          </p:cNvPr>
          <p:cNvPicPr>
            <a:picLocks noChangeAspect="1"/>
          </p:cNvPicPr>
          <p:nvPr/>
        </p:nvPicPr>
        <p:blipFill>
          <a:blip r:embed="rId2"/>
          <a:stretch>
            <a:fillRect/>
          </a:stretch>
        </p:blipFill>
        <p:spPr>
          <a:xfrm>
            <a:off x="9776460" y="214762"/>
            <a:ext cx="2057400" cy="787400"/>
          </a:xfrm>
          <a:prstGeom prst="rect">
            <a:avLst/>
          </a:prstGeom>
        </p:spPr>
      </p:pic>
      <p:sp>
        <p:nvSpPr>
          <p:cNvPr id="17" name="TextBox 16">
            <a:extLst>
              <a:ext uri="{FF2B5EF4-FFF2-40B4-BE49-F238E27FC236}">
                <a16:creationId xmlns:a16="http://schemas.microsoft.com/office/drawing/2014/main" id="{591F6CEC-D342-5446-AF39-61F38D9ECE30}"/>
              </a:ext>
            </a:extLst>
          </p:cNvPr>
          <p:cNvSpPr txBox="1"/>
          <p:nvPr/>
        </p:nvSpPr>
        <p:spPr>
          <a:xfrm>
            <a:off x="4009292" y="6448867"/>
            <a:ext cx="3915401" cy="297454"/>
          </a:xfrm>
          <a:prstGeom prst="rect">
            <a:avLst/>
          </a:prstGeom>
          <a:noFill/>
        </p:spPr>
        <p:txBody>
          <a:bodyPr wrap="square" rtlCol="0">
            <a:spAutoFit/>
          </a:bodyPr>
          <a:lstStyle/>
          <a:p>
            <a:pPr algn="r" defTabSz="1219170">
              <a:buClr>
                <a:srgbClr val="000000"/>
              </a:buClr>
            </a:pPr>
            <a:r>
              <a:rPr lang="en-GB" sz="1333" kern="0">
                <a:solidFill>
                  <a:srgbClr val="434343"/>
                </a:solidFill>
                <a:latin typeface="Roboto Condensed Light"/>
                <a:ea typeface="Roboto Condensed Light"/>
                <a:cs typeface="Arial"/>
                <a:sym typeface="Roboto Condensed Light"/>
              </a:rPr>
              <a:t>https://www.cs.ucy.ac.cy/~dzeina/courses/epl646</a:t>
            </a:r>
            <a:endParaRPr lang="en-CY" sz="1333" kern="0">
              <a:solidFill>
                <a:srgbClr val="434343"/>
              </a:solidFill>
              <a:latin typeface="Roboto Condensed Light"/>
              <a:ea typeface="Roboto Condensed Light"/>
              <a:cs typeface="Arial"/>
              <a:sym typeface="Roboto Condensed Light"/>
            </a:endParaRPr>
          </a:p>
        </p:txBody>
      </p:sp>
      <p:cxnSp>
        <p:nvCxnSpPr>
          <p:cNvPr id="5" name="Straight Connector 4">
            <a:extLst>
              <a:ext uri="{FF2B5EF4-FFF2-40B4-BE49-F238E27FC236}">
                <a16:creationId xmlns:a16="http://schemas.microsoft.com/office/drawing/2014/main" id="{8AFE869E-656A-B64E-ACB2-BC60CD72A89E}"/>
              </a:ext>
            </a:extLst>
          </p:cNvPr>
          <p:cNvCxnSpPr/>
          <p:nvPr/>
        </p:nvCxnSpPr>
        <p:spPr>
          <a:xfrm>
            <a:off x="3310266" y="2179675"/>
            <a:ext cx="0" cy="26581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EA091A4-F411-B145-9009-F07D1E8ED54C}"/>
              </a:ext>
            </a:extLst>
          </p:cNvPr>
          <p:cNvCxnSpPr/>
          <p:nvPr/>
        </p:nvCxnSpPr>
        <p:spPr>
          <a:xfrm>
            <a:off x="7056369" y="2209594"/>
            <a:ext cx="0" cy="26581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618AC65-C0F1-B842-B803-0E6F8CF53662}"/>
              </a:ext>
            </a:extLst>
          </p:cNvPr>
          <p:cNvSpPr txBox="1"/>
          <p:nvPr/>
        </p:nvSpPr>
        <p:spPr>
          <a:xfrm>
            <a:off x="317741" y="1722473"/>
            <a:ext cx="2392323" cy="369332"/>
          </a:xfrm>
          <a:prstGeom prst="rect">
            <a:avLst/>
          </a:prstGeom>
          <a:noFill/>
          <a:ln w="28575">
            <a:solidFill>
              <a:srgbClr val="FF9300"/>
            </a:solidFill>
          </a:ln>
        </p:spPr>
        <p:txBody>
          <a:bodyPr wrap="square" rtlCol="0">
            <a:spAutoFit/>
          </a:bodyPr>
          <a:lstStyle/>
          <a:p>
            <a:pPr algn="ctr"/>
            <a:r>
              <a:rPr lang="en-GB" dirty="0"/>
              <a:t>Batching Transactions</a:t>
            </a:r>
          </a:p>
        </p:txBody>
      </p:sp>
      <p:sp>
        <p:nvSpPr>
          <p:cNvPr id="10" name="TextBox 9">
            <a:extLst>
              <a:ext uri="{FF2B5EF4-FFF2-40B4-BE49-F238E27FC236}">
                <a16:creationId xmlns:a16="http://schemas.microsoft.com/office/drawing/2014/main" id="{93966ABD-16B7-8D4B-B934-956E44A7AB56}"/>
              </a:ext>
            </a:extLst>
          </p:cNvPr>
          <p:cNvSpPr txBox="1"/>
          <p:nvPr/>
        </p:nvSpPr>
        <p:spPr>
          <a:xfrm>
            <a:off x="3952677" y="1690576"/>
            <a:ext cx="2392323" cy="369332"/>
          </a:xfrm>
          <a:prstGeom prst="rect">
            <a:avLst/>
          </a:prstGeom>
          <a:noFill/>
          <a:ln w="28575">
            <a:solidFill>
              <a:srgbClr val="0432FF"/>
            </a:solidFill>
          </a:ln>
        </p:spPr>
        <p:txBody>
          <a:bodyPr wrap="square" rtlCol="0">
            <a:spAutoFit/>
          </a:bodyPr>
          <a:lstStyle/>
          <a:p>
            <a:pPr algn="ctr"/>
            <a:r>
              <a:rPr lang="en-GB" dirty="0"/>
              <a:t>Ledger Properties</a:t>
            </a:r>
          </a:p>
        </p:txBody>
      </p:sp>
      <p:sp>
        <p:nvSpPr>
          <p:cNvPr id="11" name="TextBox 10">
            <a:extLst>
              <a:ext uri="{FF2B5EF4-FFF2-40B4-BE49-F238E27FC236}">
                <a16:creationId xmlns:a16="http://schemas.microsoft.com/office/drawing/2014/main" id="{743F6CA8-DF45-4949-A623-E6CA21C78C1A}"/>
              </a:ext>
            </a:extLst>
          </p:cNvPr>
          <p:cNvSpPr txBox="1"/>
          <p:nvPr/>
        </p:nvSpPr>
        <p:spPr>
          <a:xfrm>
            <a:off x="8580298" y="1690576"/>
            <a:ext cx="2392323" cy="369332"/>
          </a:xfrm>
          <a:prstGeom prst="rect">
            <a:avLst/>
          </a:prstGeom>
          <a:noFill/>
          <a:ln w="28575">
            <a:solidFill>
              <a:srgbClr val="FFFF00"/>
            </a:solidFill>
          </a:ln>
        </p:spPr>
        <p:txBody>
          <a:bodyPr wrap="square" rtlCol="0">
            <a:spAutoFit/>
          </a:bodyPr>
          <a:lstStyle/>
          <a:p>
            <a:pPr algn="ctr"/>
            <a:r>
              <a:rPr lang="en-GB" dirty="0"/>
              <a:t>Use of DAG</a:t>
            </a:r>
          </a:p>
        </p:txBody>
      </p:sp>
      <p:sp>
        <p:nvSpPr>
          <p:cNvPr id="7" name="TextBox 6">
            <a:extLst>
              <a:ext uri="{FF2B5EF4-FFF2-40B4-BE49-F238E27FC236}">
                <a16:creationId xmlns:a16="http://schemas.microsoft.com/office/drawing/2014/main" id="{03D0139A-8FFE-DF42-881E-DFC4BB37F27A}"/>
              </a:ext>
            </a:extLst>
          </p:cNvPr>
          <p:cNvSpPr txBox="1"/>
          <p:nvPr/>
        </p:nvSpPr>
        <p:spPr>
          <a:xfrm>
            <a:off x="317741" y="2799999"/>
            <a:ext cx="2764465" cy="1477328"/>
          </a:xfrm>
          <a:prstGeom prst="rect">
            <a:avLst/>
          </a:prstGeom>
          <a:noFill/>
        </p:spPr>
        <p:txBody>
          <a:bodyPr wrap="square" rtlCol="0">
            <a:spAutoFit/>
          </a:bodyPr>
          <a:lstStyle/>
          <a:p>
            <a:pPr algn="ctr"/>
            <a:r>
              <a:rPr lang="en-GB" dirty="0"/>
              <a:t>Batching transactions into blocks reduce performance. For this reason, a block in CAPER has only one transaction</a:t>
            </a:r>
          </a:p>
        </p:txBody>
      </p:sp>
      <p:sp>
        <p:nvSpPr>
          <p:cNvPr id="13" name="TextBox 12">
            <a:extLst>
              <a:ext uri="{FF2B5EF4-FFF2-40B4-BE49-F238E27FC236}">
                <a16:creationId xmlns:a16="http://schemas.microsoft.com/office/drawing/2014/main" id="{65E78A2E-41F3-854E-A27C-69F3500FCA4B}"/>
              </a:ext>
            </a:extLst>
          </p:cNvPr>
          <p:cNvSpPr txBox="1"/>
          <p:nvPr/>
        </p:nvSpPr>
        <p:spPr>
          <a:xfrm>
            <a:off x="3493757" y="2661787"/>
            <a:ext cx="3310161" cy="2308324"/>
          </a:xfrm>
          <a:prstGeom prst="rect">
            <a:avLst/>
          </a:prstGeom>
          <a:noFill/>
        </p:spPr>
        <p:txBody>
          <a:bodyPr wrap="square" rtlCol="0">
            <a:spAutoFit/>
          </a:bodyPr>
          <a:lstStyle/>
          <a:p>
            <a:pPr marL="285750" indent="-285750" algn="ctr">
              <a:buFont typeface="Arial" panose="020B0604020202020204" pitchFamily="34" charset="0"/>
              <a:buChar char="•"/>
            </a:pPr>
            <a:r>
              <a:rPr lang="en-GB" dirty="0"/>
              <a:t>There is total order between all transactions.</a:t>
            </a:r>
          </a:p>
          <a:p>
            <a:pPr marL="285750" indent="-285750" algn="ctr">
              <a:buFont typeface="Arial" panose="020B0604020202020204" pitchFamily="34" charset="0"/>
              <a:buChar char="•"/>
            </a:pPr>
            <a:r>
              <a:rPr lang="en-GB" dirty="0"/>
              <a:t>There is total order between cross-application transactions.</a:t>
            </a:r>
          </a:p>
          <a:p>
            <a:pPr marL="285750" indent="-285750" algn="ctr">
              <a:buFont typeface="Arial" panose="020B0604020202020204" pitchFamily="34" charset="0"/>
              <a:buChar char="•"/>
            </a:pPr>
            <a:r>
              <a:rPr lang="en-GB" dirty="0"/>
              <a:t>An internal transaction of an application might include the cryptographic hash of a cross- application transaction</a:t>
            </a:r>
          </a:p>
        </p:txBody>
      </p:sp>
      <p:pic>
        <p:nvPicPr>
          <p:cNvPr id="9" name="Picture 8">
            <a:extLst>
              <a:ext uri="{FF2B5EF4-FFF2-40B4-BE49-F238E27FC236}">
                <a16:creationId xmlns:a16="http://schemas.microsoft.com/office/drawing/2014/main" id="{E112DFF7-80B8-D543-917E-8D1AACD22F76}"/>
              </a:ext>
            </a:extLst>
          </p:cNvPr>
          <p:cNvPicPr>
            <a:picLocks noChangeAspect="1"/>
          </p:cNvPicPr>
          <p:nvPr/>
        </p:nvPicPr>
        <p:blipFill>
          <a:blip r:embed="rId3"/>
          <a:stretch>
            <a:fillRect/>
          </a:stretch>
        </p:blipFill>
        <p:spPr>
          <a:xfrm>
            <a:off x="547839" y="4958655"/>
            <a:ext cx="2137246" cy="1320770"/>
          </a:xfrm>
          <a:prstGeom prst="rect">
            <a:avLst/>
          </a:prstGeom>
        </p:spPr>
      </p:pic>
      <p:pic>
        <p:nvPicPr>
          <p:cNvPr id="14" name="Picture 13" descr="A close up of a map&#10;&#10;Description automatically generated">
            <a:extLst>
              <a:ext uri="{FF2B5EF4-FFF2-40B4-BE49-F238E27FC236}">
                <a16:creationId xmlns:a16="http://schemas.microsoft.com/office/drawing/2014/main" id="{EEB8DF66-0BD2-114A-BA9A-0DA95CC56091}"/>
              </a:ext>
            </a:extLst>
          </p:cNvPr>
          <p:cNvPicPr>
            <a:picLocks noChangeAspect="1"/>
          </p:cNvPicPr>
          <p:nvPr/>
        </p:nvPicPr>
        <p:blipFill>
          <a:blip r:embed="rId4"/>
          <a:stretch>
            <a:fillRect/>
          </a:stretch>
        </p:blipFill>
        <p:spPr>
          <a:xfrm>
            <a:off x="7480763" y="2513587"/>
            <a:ext cx="4211995" cy="2604724"/>
          </a:xfrm>
          <a:prstGeom prst="rect">
            <a:avLst/>
          </a:prstGeom>
        </p:spPr>
      </p:pic>
    </p:spTree>
    <p:extLst>
      <p:ext uri="{BB962C8B-B14F-4D97-AF65-F5344CB8AC3E}">
        <p14:creationId xmlns:p14="http://schemas.microsoft.com/office/powerpoint/2010/main" val="22521432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4898</TotalTime>
  <Words>1746</Words>
  <Application>Microsoft Macintosh PowerPoint</Application>
  <PresentationFormat>Widescreen</PresentationFormat>
  <Paragraphs>156</Paragraphs>
  <Slides>17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Calibri Light</vt:lpstr>
      <vt:lpstr>Comic Sans MS</vt:lpstr>
      <vt:lpstr>Exo 2</vt:lpstr>
      <vt:lpstr>Exo 2 ExtraLight</vt:lpstr>
      <vt:lpstr>Roboto Condensed Light</vt:lpstr>
      <vt:lpstr>Wingdings</vt:lpstr>
      <vt:lpstr>Office Theme</vt:lpstr>
      <vt:lpstr>PowerPoint Presentation</vt:lpstr>
      <vt:lpstr>Introduction</vt:lpstr>
      <vt:lpstr>Introduction</vt:lpstr>
      <vt:lpstr>Background and Motivation</vt:lpstr>
      <vt:lpstr>Background and Motivation</vt:lpstr>
      <vt:lpstr>Background and Motivation</vt:lpstr>
      <vt:lpstr>Background and Motivation</vt:lpstr>
      <vt:lpstr>The CAPER Model</vt:lpstr>
      <vt:lpstr>The CAPER Model</vt:lpstr>
      <vt:lpstr>The CAPER Architecture</vt:lpstr>
      <vt:lpstr>Local Consensus on CAPER</vt:lpstr>
      <vt:lpstr>Global Consensus – using seprate ordering service </vt:lpstr>
      <vt:lpstr>Global Consensus – Hierarchical  </vt:lpstr>
      <vt:lpstr>Global Consensus – One-Level  </vt:lpstr>
      <vt:lpstr>Experimental Evaluations</vt:lpstr>
      <vt:lpstr>Experimental Evaluations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Erodotos Demetriou</dc:creator>
  <cp:lastModifiedBy>Erodotos Demetriou</cp:lastModifiedBy>
  <cp:revision>54</cp:revision>
  <dcterms:created xsi:type="dcterms:W3CDTF">2020-03-07T10:29:26Z</dcterms:created>
  <dcterms:modified xsi:type="dcterms:W3CDTF">2020-04-28T17:58:26Z</dcterms:modified>
</cp:coreProperties>
</file>