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sldIdLst>
    <p:sldId id="256" r:id="rId3"/>
    <p:sldId id="258" r:id="rId4"/>
    <p:sldId id="259" r:id="rId5"/>
    <p:sldId id="260" r:id="rId6"/>
    <p:sldId id="262" r:id="rId7"/>
    <p:sldId id="263" r:id="rId8"/>
    <p:sldId id="277" r:id="rId9"/>
    <p:sldId id="264" r:id="rId10"/>
    <p:sldId id="265" r:id="rId11"/>
    <p:sldId id="266" r:id="rId12"/>
    <p:sldId id="278" r:id="rId13"/>
    <p:sldId id="267" r:id="rId14"/>
    <p:sldId id="268" r:id="rId15"/>
    <p:sldId id="269" r:id="rId16"/>
    <p:sldId id="270" r:id="rId17"/>
    <p:sldId id="271" r:id="rId18"/>
    <p:sldId id="279" r:id="rId19"/>
    <p:sldId id="272" r:id="rId20"/>
    <p:sldId id="273" r:id="rId21"/>
    <p:sldId id="280" r:id="rId22"/>
    <p:sldId id="274" r:id="rId23"/>
    <p:sldId id="275" r:id="rId24"/>
    <p:sldId id="276" r:id="rId25"/>
    <p:sldId id="281" r:id="rId26"/>
    <p:sldId id="283" r:id="rId27"/>
    <p:sldId id="282" r:id="rId28"/>
  </p:sldIdLst>
  <p:sldSz cx="12192000" cy="6858000"/>
  <p:notesSz cx="6858000" cy="91440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0432FF"/>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DD3692-70A7-1D3D-3F6A-B92D1B11945D}" v="154" dt="2020-03-17T08:38:18.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1"/>
  </p:normalViewPr>
  <p:slideViewPr>
    <p:cSldViewPr snapToGrid="0">
      <p:cViewPr varScale="1">
        <p:scale>
          <a:sx n="105" d="100"/>
          <a:sy n="105" d="100"/>
        </p:scale>
        <p:origin x="8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D0678-C3C9-DE4B-B44E-D0DFDC9A287B}"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EC52D54F-B9A5-2A42-BE5C-86599FB13B56}">
      <dgm:prSet phldrT="[Text]"/>
      <dgm:spPr/>
      <dgm:t>
        <a:bodyPr/>
        <a:lstStyle/>
        <a:p>
          <a:r>
            <a:rPr lang="en-GB"/>
            <a:t>Publishing</a:t>
          </a:r>
        </a:p>
      </dgm:t>
    </dgm:pt>
    <dgm:pt modelId="{7131938A-96D2-064C-96B8-7A2CB6C4934B}" type="parTrans" cxnId="{02D2CC85-287E-4D4F-B4DA-62A1A1526214}">
      <dgm:prSet/>
      <dgm:spPr/>
      <dgm:t>
        <a:bodyPr/>
        <a:lstStyle/>
        <a:p>
          <a:endParaRPr lang="en-GB"/>
        </a:p>
      </dgm:t>
    </dgm:pt>
    <dgm:pt modelId="{D14019AB-4033-0C4C-ADC2-B5D8EBC61807}" type="sibTrans" cxnId="{02D2CC85-287E-4D4F-B4DA-62A1A1526214}">
      <dgm:prSet/>
      <dgm:spPr/>
      <dgm:t>
        <a:bodyPr/>
        <a:lstStyle/>
        <a:p>
          <a:endParaRPr lang="en-GB"/>
        </a:p>
      </dgm:t>
    </dgm:pt>
    <dgm:pt modelId="{A4FA3642-B4CC-9E40-9A82-E4B3995E45A6}">
      <dgm:prSet phldrT="[Text]"/>
      <dgm:spPr/>
      <dgm:t>
        <a:bodyPr/>
        <a:lstStyle/>
        <a:p>
          <a:r>
            <a:rPr lang="en-GB"/>
            <a:t>Sharing</a:t>
          </a:r>
        </a:p>
      </dgm:t>
    </dgm:pt>
    <dgm:pt modelId="{93C1CA17-9095-944D-A74C-7370B1F23099}" type="parTrans" cxnId="{C6F6544D-AFF9-F141-ABCD-481597CD12E2}">
      <dgm:prSet/>
      <dgm:spPr/>
      <dgm:t>
        <a:bodyPr/>
        <a:lstStyle/>
        <a:p>
          <a:endParaRPr lang="en-GB"/>
        </a:p>
      </dgm:t>
    </dgm:pt>
    <dgm:pt modelId="{273EA2C6-1553-1041-9495-FCAA0242B905}" type="sibTrans" cxnId="{C6F6544D-AFF9-F141-ABCD-481597CD12E2}">
      <dgm:prSet/>
      <dgm:spPr/>
      <dgm:t>
        <a:bodyPr/>
        <a:lstStyle/>
        <a:p>
          <a:endParaRPr lang="en-GB"/>
        </a:p>
      </dgm:t>
    </dgm:pt>
    <dgm:pt modelId="{353A7C99-81AC-3F4C-9FA3-BC9765E46081}">
      <dgm:prSet phldrT="[Text]"/>
      <dgm:spPr/>
      <dgm:t>
        <a:bodyPr/>
        <a:lstStyle/>
        <a:p>
          <a:r>
            <a:rPr lang="en-GB"/>
            <a:t>Querying</a:t>
          </a:r>
        </a:p>
      </dgm:t>
    </dgm:pt>
    <dgm:pt modelId="{98715400-FD67-BC45-8D02-DD432CACA7AD}" type="parTrans" cxnId="{86BE18D4-B609-7645-B97A-2847CF5909F0}">
      <dgm:prSet/>
      <dgm:spPr/>
      <dgm:t>
        <a:bodyPr/>
        <a:lstStyle/>
        <a:p>
          <a:endParaRPr lang="en-GB"/>
        </a:p>
      </dgm:t>
    </dgm:pt>
    <dgm:pt modelId="{D87B395E-6E0A-6A4F-83B9-740C5F7B0D6B}" type="sibTrans" cxnId="{86BE18D4-B609-7645-B97A-2847CF5909F0}">
      <dgm:prSet/>
      <dgm:spPr/>
      <dgm:t>
        <a:bodyPr/>
        <a:lstStyle/>
        <a:p>
          <a:endParaRPr lang="en-GB"/>
        </a:p>
      </dgm:t>
    </dgm:pt>
    <dgm:pt modelId="{4C3F6BE8-162C-FF41-BD45-D7071F206129}" type="pres">
      <dgm:prSet presAssocID="{421D0678-C3C9-DE4B-B44E-D0DFDC9A287B}" presName="Name0" presStyleCnt="0">
        <dgm:presLayoutVars>
          <dgm:chMax val="7"/>
          <dgm:chPref val="7"/>
          <dgm:dir/>
        </dgm:presLayoutVars>
      </dgm:prSet>
      <dgm:spPr/>
    </dgm:pt>
    <dgm:pt modelId="{B601654B-15E4-FD45-B519-E052284B4B1E}" type="pres">
      <dgm:prSet presAssocID="{421D0678-C3C9-DE4B-B44E-D0DFDC9A287B}" presName="Name1" presStyleCnt="0"/>
      <dgm:spPr/>
    </dgm:pt>
    <dgm:pt modelId="{A58F44CA-A08D-034F-9D84-96948D2F69CF}" type="pres">
      <dgm:prSet presAssocID="{421D0678-C3C9-DE4B-B44E-D0DFDC9A287B}" presName="cycle" presStyleCnt="0"/>
      <dgm:spPr/>
    </dgm:pt>
    <dgm:pt modelId="{EB57EB2E-4E8C-F845-B5C1-D2BD696F50B5}" type="pres">
      <dgm:prSet presAssocID="{421D0678-C3C9-DE4B-B44E-D0DFDC9A287B}" presName="srcNode" presStyleLbl="node1" presStyleIdx="0" presStyleCnt="3"/>
      <dgm:spPr/>
    </dgm:pt>
    <dgm:pt modelId="{B2563FFE-3143-874F-A537-20358684EDBB}" type="pres">
      <dgm:prSet presAssocID="{421D0678-C3C9-DE4B-B44E-D0DFDC9A287B}" presName="conn" presStyleLbl="parChTrans1D2" presStyleIdx="0" presStyleCnt="1"/>
      <dgm:spPr/>
    </dgm:pt>
    <dgm:pt modelId="{90952DCD-BA46-B149-93FA-E26588B6B654}" type="pres">
      <dgm:prSet presAssocID="{421D0678-C3C9-DE4B-B44E-D0DFDC9A287B}" presName="extraNode" presStyleLbl="node1" presStyleIdx="0" presStyleCnt="3"/>
      <dgm:spPr/>
    </dgm:pt>
    <dgm:pt modelId="{5232693D-AB45-6D45-ACD4-86632DD19DA7}" type="pres">
      <dgm:prSet presAssocID="{421D0678-C3C9-DE4B-B44E-D0DFDC9A287B}" presName="dstNode" presStyleLbl="node1" presStyleIdx="0" presStyleCnt="3"/>
      <dgm:spPr/>
    </dgm:pt>
    <dgm:pt modelId="{C0A9004D-1286-114D-989C-FFCC9CFB88E4}" type="pres">
      <dgm:prSet presAssocID="{EC52D54F-B9A5-2A42-BE5C-86599FB13B56}" presName="text_1" presStyleLbl="node1" presStyleIdx="0" presStyleCnt="3">
        <dgm:presLayoutVars>
          <dgm:bulletEnabled val="1"/>
        </dgm:presLayoutVars>
      </dgm:prSet>
      <dgm:spPr/>
    </dgm:pt>
    <dgm:pt modelId="{8429B7C5-C5E9-D644-A511-AD909D7E0A75}" type="pres">
      <dgm:prSet presAssocID="{EC52D54F-B9A5-2A42-BE5C-86599FB13B56}" presName="accent_1" presStyleCnt="0"/>
      <dgm:spPr/>
    </dgm:pt>
    <dgm:pt modelId="{E30A2239-1F12-5748-971F-A9C5A729806E}" type="pres">
      <dgm:prSet presAssocID="{EC52D54F-B9A5-2A42-BE5C-86599FB13B56}" presName="accentRepeatNode" presStyleLbl="solidFgAcc1" presStyleIdx="0" presStyleCnt="3"/>
      <dgm:spPr/>
    </dgm:pt>
    <dgm:pt modelId="{D82CB78F-A5DD-5348-B135-8CB1CA72D1F0}" type="pres">
      <dgm:prSet presAssocID="{A4FA3642-B4CC-9E40-9A82-E4B3995E45A6}" presName="text_2" presStyleLbl="node1" presStyleIdx="1" presStyleCnt="3">
        <dgm:presLayoutVars>
          <dgm:bulletEnabled val="1"/>
        </dgm:presLayoutVars>
      </dgm:prSet>
      <dgm:spPr/>
    </dgm:pt>
    <dgm:pt modelId="{7098A4A9-1A13-4548-BC48-9CE4D2FA7DCE}" type="pres">
      <dgm:prSet presAssocID="{A4FA3642-B4CC-9E40-9A82-E4B3995E45A6}" presName="accent_2" presStyleCnt="0"/>
      <dgm:spPr/>
    </dgm:pt>
    <dgm:pt modelId="{6A0C466A-C691-2C40-B7A3-4D7C8B2660A1}" type="pres">
      <dgm:prSet presAssocID="{A4FA3642-B4CC-9E40-9A82-E4B3995E45A6}" presName="accentRepeatNode" presStyleLbl="solidFgAcc1" presStyleIdx="1" presStyleCnt="3"/>
      <dgm:spPr/>
    </dgm:pt>
    <dgm:pt modelId="{8E7BFEF0-F75B-EA43-902E-D6C4D25DEFD5}" type="pres">
      <dgm:prSet presAssocID="{353A7C99-81AC-3F4C-9FA3-BC9765E46081}" presName="text_3" presStyleLbl="node1" presStyleIdx="2" presStyleCnt="3">
        <dgm:presLayoutVars>
          <dgm:bulletEnabled val="1"/>
        </dgm:presLayoutVars>
      </dgm:prSet>
      <dgm:spPr/>
    </dgm:pt>
    <dgm:pt modelId="{62964B40-9E02-734F-B2FF-2C3259AA5B16}" type="pres">
      <dgm:prSet presAssocID="{353A7C99-81AC-3F4C-9FA3-BC9765E46081}" presName="accent_3" presStyleCnt="0"/>
      <dgm:spPr/>
    </dgm:pt>
    <dgm:pt modelId="{3508A3B7-86DE-E84E-830E-E5FA9C66BD54}" type="pres">
      <dgm:prSet presAssocID="{353A7C99-81AC-3F4C-9FA3-BC9765E46081}" presName="accentRepeatNode" presStyleLbl="solidFgAcc1" presStyleIdx="2" presStyleCnt="3"/>
      <dgm:spPr/>
    </dgm:pt>
  </dgm:ptLst>
  <dgm:cxnLst>
    <dgm:cxn modelId="{69110A0C-8819-BD44-9A06-A54B83AC0CF5}" type="presOf" srcId="{EC52D54F-B9A5-2A42-BE5C-86599FB13B56}" destId="{C0A9004D-1286-114D-989C-FFCC9CFB88E4}" srcOrd="0" destOrd="0" presId="urn:microsoft.com/office/officeart/2008/layout/VerticalCurvedList"/>
    <dgm:cxn modelId="{C6F6544D-AFF9-F141-ABCD-481597CD12E2}" srcId="{421D0678-C3C9-DE4B-B44E-D0DFDC9A287B}" destId="{A4FA3642-B4CC-9E40-9A82-E4B3995E45A6}" srcOrd="1" destOrd="0" parTransId="{93C1CA17-9095-944D-A74C-7370B1F23099}" sibTransId="{273EA2C6-1553-1041-9495-FCAA0242B905}"/>
    <dgm:cxn modelId="{14013B5F-A5AC-AE47-B43D-1E5242841BF5}" type="presOf" srcId="{421D0678-C3C9-DE4B-B44E-D0DFDC9A287B}" destId="{4C3F6BE8-162C-FF41-BD45-D7071F206129}" srcOrd="0" destOrd="0" presId="urn:microsoft.com/office/officeart/2008/layout/VerticalCurvedList"/>
    <dgm:cxn modelId="{6D889C7D-C018-4840-8DFE-35754D200E67}" type="presOf" srcId="{D14019AB-4033-0C4C-ADC2-B5D8EBC61807}" destId="{B2563FFE-3143-874F-A537-20358684EDBB}" srcOrd="0" destOrd="0" presId="urn:microsoft.com/office/officeart/2008/layout/VerticalCurvedList"/>
    <dgm:cxn modelId="{02D2CC85-287E-4D4F-B4DA-62A1A1526214}" srcId="{421D0678-C3C9-DE4B-B44E-D0DFDC9A287B}" destId="{EC52D54F-B9A5-2A42-BE5C-86599FB13B56}" srcOrd="0" destOrd="0" parTransId="{7131938A-96D2-064C-96B8-7A2CB6C4934B}" sibTransId="{D14019AB-4033-0C4C-ADC2-B5D8EBC61807}"/>
    <dgm:cxn modelId="{7CE8DD90-D723-8041-9AFB-942E099569D9}" type="presOf" srcId="{353A7C99-81AC-3F4C-9FA3-BC9765E46081}" destId="{8E7BFEF0-F75B-EA43-902E-D6C4D25DEFD5}" srcOrd="0" destOrd="0" presId="urn:microsoft.com/office/officeart/2008/layout/VerticalCurvedList"/>
    <dgm:cxn modelId="{86BE18D4-B609-7645-B97A-2847CF5909F0}" srcId="{421D0678-C3C9-DE4B-B44E-D0DFDC9A287B}" destId="{353A7C99-81AC-3F4C-9FA3-BC9765E46081}" srcOrd="2" destOrd="0" parTransId="{98715400-FD67-BC45-8D02-DD432CACA7AD}" sibTransId="{D87B395E-6E0A-6A4F-83B9-740C5F7B0D6B}"/>
    <dgm:cxn modelId="{75F82DD8-9905-BE46-8517-16693B918FE2}" type="presOf" srcId="{A4FA3642-B4CC-9E40-9A82-E4B3995E45A6}" destId="{D82CB78F-A5DD-5348-B135-8CB1CA72D1F0}" srcOrd="0" destOrd="0" presId="urn:microsoft.com/office/officeart/2008/layout/VerticalCurvedList"/>
    <dgm:cxn modelId="{3DE445A4-1663-9340-9BE5-7F3AB4018EE5}" type="presParOf" srcId="{4C3F6BE8-162C-FF41-BD45-D7071F206129}" destId="{B601654B-15E4-FD45-B519-E052284B4B1E}" srcOrd="0" destOrd="0" presId="urn:microsoft.com/office/officeart/2008/layout/VerticalCurvedList"/>
    <dgm:cxn modelId="{7D4F71FB-B973-7D42-8D92-5CD65419A289}" type="presParOf" srcId="{B601654B-15E4-FD45-B519-E052284B4B1E}" destId="{A58F44CA-A08D-034F-9D84-96948D2F69CF}" srcOrd="0" destOrd="0" presId="urn:microsoft.com/office/officeart/2008/layout/VerticalCurvedList"/>
    <dgm:cxn modelId="{6CD3F78A-E0F3-6A4D-92B1-4219A40D1A03}" type="presParOf" srcId="{A58F44CA-A08D-034F-9D84-96948D2F69CF}" destId="{EB57EB2E-4E8C-F845-B5C1-D2BD696F50B5}" srcOrd="0" destOrd="0" presId="urn:microsoft.com/office/officeart/2008/layout/VerticalCurvedList"/>
    <dgm:cxn modelId="{A877FC18-0608-544F-9ED7-0F452DF1C4E1}" type="presParOf" srcId="{A58F44CA-A08D-034F-9D84-96948D2F69CF}" destId="{B2563FFE-3143-874F-A537-20358684EDBB}" srcOrd="1" destOrd="0" presId="urn:microsoft.com/office/officeart/2008/layout/VerticalCurvedList"/>
    <dgm:cxn modelId="{DB51BDC6-BFCB-3147-9BD0-E333B2FA26A0}" type="presParOf" srcId="{A58F44CA-A08D-034F-9D84-96948D2F69CF}" destId="{90952DCD-BA46-B149-93FA-E26588B6B654}" srcOrd="2" destOrd="0" presId="urn:microsoft.com/office/officeart/2008/layout/VerticalCurvedList"/>
    <dgm:cxn modelId="{19CC0386-E0DF-DE4D-B1AA-1299AE863C04}" type="presParOf" srcId="{A58F44CA-A08D-034F-9D84-96948D2F69CF}" destId="{5232693D-AB45-6D45-ACD4-86632DD19DA7}" srcOrd="3" destOrd="0" presId="urn:microsoft.com/office/officeart/2008/layout/VerticalCurvedList"/>
    <dgm:cxn modelId="{9227BD88-958C-1340-A094-686BCAEB811D}" type="presParOf" srcId="{B601654B-15E4-FD45-B519-E052284B4B1E}" destId="{C0A9004D-1286-114D-989C-FFCC9CFB88E4}" srcOrd="1" destOrd="0" presId="urn:microsoft.com/office/officeart/2008/layout/VerticalCurvedList"/>
    <dgm:cxn modelId="{82EAA581-362F-4E45-B20F-ECB99973771F}" type="presParOf" srcId="{B601654B-15E4-FD45-B519-E052284B4B1E}" destId="{8429B7C5-C5E9-D644-A511-AD909D7E0A75}" srcOrd="2" destOrd="0" presId="urn:microsoft.com/office/officeart/2008/layout/VerticalCurvedList"/>
    <dgm:cxn modelId="{921BA261-AAEA-9F48-83CE-712B4DE35DEF}" type="presParOf" srcId="{8429B7C5-C5E9-D644-A511-AD909D7E0A75}" destId="{E30A2239-1F12-5748-971F-A9C5A729806E}" srcOrd="0" destOrd="0" presId="urn:microsoft.com/office/officeart/2008/layout/VerticalCurvedList"/>
    <dgm:cxn modelId="{24310C31-78FA-864A-A818-501A087E9095}" type="presParOf" srcId="{B601654B-15E4-FD45-B519-E052284B4B1E}" destId="{D82CB78F-A5DD-5348-B135-8CB1CA72D1F0}" srcOrd="3" destOrd="0" presId="urn:microsoft.com/office/officeart/2008/layout/VerticalCurvedList"/>
    <dgm:cxn modelId="{FA0821F6-BDD8-AA42-87C0-2F47C527967A}" type="presParOf" srcId="{B601654B-15E4-FD45-B519-E052284B4B1E}" destId="{7098A4A9-1A13-4548-BC48-9CE4D2FA7DCE}" srcOrd="4" destOrd="0" presId="urn:microsoft.com/office/officeart/2008/layout/VerticalCurvedList"/>
    <dgm:cxn modelId="{7F18FCAF-0C6C-384F-B010-0DA60ABAC7C7}" type="presParOf" srcId="{7098A4A9-1A13-4548-BC48-9CE4D2FA7DCE}" destId="{6A0C466A-C691-2C40-B7A3-4D7C8B2660A1}" srcOrd="0" destOrd="0" presId="urn:microsoft.com/office/officeart/2008/layout/VerticalCurvedList"/>
    <dgm:cxn modelId="{ABFF7258-9B52-3C4B-8BC0-908D8D7DC8D3}" type="presParOf" srcId="{B601654B-15E4-FD45-B519-E052284B4B1E}" destId="{8E7BFEF0-F75B-EA43-902E-D6C4D25DEFD5}" srcOrd="5" destOrd="0" presId="urn:microsoft.com/office/officeart/2008/layout/VerticalCurvedList"/>
    <dgm:cxn modelId="{DF445BAB-AAF1-7D4F-8E94-CB30C8C7E52A}" type="presParOf" srcId="{B601654B-15E4-FD45-B519-E052284B4B1E}" destId="{62964B40-9E02-734F-B2FF-2C3259AA5B16}" srcOrd="6" destOrd="0" presId="urn:microsoft.com/office/officeart/2008/layout/VerticalCurvedList"/>
    <dgm:cxn modelId="{46931C15-1A52-CD48-AC00-45BC10D7AEAC}" type="presParOf" srcId="{62964B40-9E02-734F-B2FF-2C3259AA5B16}" destId="{3508A3B7-86DE-E84E-830E-E5FA9C66BD5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63FFE-3143-874F-A537-20358684EDBB}">
      <dsp:nvSpPr>
        <dsp:cNvPr id="0" name=""/>
        <dsp:cNvSpPr/>
      </dsp:nvSpPr>
      <dsp:spPr>
        <a:xfrm>
          <a:off x="-1768091" y="-274744"/>
          <a:ext cx="2115442" cy="2115442"/>
        </a:xfrm>
        <a:prstGeom prst="blockArc">
          <a:avLst>
            <a:gd name="adj1" fmla="val 18900000"/>
            <a:gd name="adj2" fmla="val 2700000"/>
            <a:gd name="adj3" fmla="val 102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A9004D-1286-114D-989C-FFCC9CFB88E4}">
      <dsp:nvSpPr>
        <dsp:cNvPr id="0" name=""/>
        <dsp:cNvSpPr/>
      </dsp:nvSpPr>
      <dsp:spPr>
        <a:xfrm>
          <a:off x="223231" y="156595"/>
          <a:ext cx="2272453" cy="3131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595"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a:t>Publishing</a:t>
          </a:r>
        </a:p>
      </dsp:txBody>
      <dsp:txXfrm>
        <a:off x="223231" y="156595"/>
        <a:ext cx="2272453" cy="313190"/>
      </dsp:txXfrm>
    </dsp:sp>
    <dsp:sp modelId="{E30A2239-1F12-5748-971F-A9C5A729806E}">
      <dsp:nvSpPr>
        <dsp:cNvPr id="0" name=""/>
        <dsp:cNvSpPr/>
      </dsp:nvSpPr>
      <dsp:spPr>
        <a:xfrm>
          <a:off x="27487" y="117446"/>
          <a:ext cx="391488" cy="39148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2CB78F-A5DD-5348-B135-8CB1CA72D1F0}">
      <dsp:nvSpPr>
        <dsp:cNvPr id="0" name=""/>
        <dsp:cNvSpPr/>
      </dsp:nvSpPr>
      <dsp:spPr>
        <a:xfrm>
          <a:off x="337076" y="626381"/>
          <a:ext cx="2158608" cy="3131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595"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a:t>Sharing</a:t>
          </a:r>
        </a:p>
      </dsp:txBody>
      <dsp:txXfrm>
        <a:off x="337076" y="626381"/>
        <a:ext cx="2158608" cy="313190"/>
      </dsp:txXfrm>
    </dsp:sp>
    <dsp:sp modelId="{6A0C466A-C691-2C40-B7A3-4D7C8B2660A1}">
      <dsp:nvSpPr>
        <dsp:cNvPr id="0" name=""/>
        <dsp:cNvSpPr/>
      </dsp:nvSpPr>
      <dsp:spPr>
        <a:xfrm>
          <a:off x="141332" y="587232"/>
          <a:ext cx="391488" cy="39148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7BFEF0-F75B-EA43-902E-D6C4D25DEFD5}">
      <dsp:nvSpPr>
        <dsp:cNvPr id="0" name=""/>
        <dsp:cNvSpPr/>
      </dsp:nvSpPr>
      <dsp:spPr>
        <a:xfrm>
          <a:off x="223231" y="1096167"/>
          <a:ext cx="2272453" cy="3131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595"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a:t>Querying</a:t>
          </a:r>
        </a:p>
      </dsp:txBody>
      <dsp:txXfrm>
        <a:off x="223231" y="1096167"/>
        <a:ext cx="2272453" cy="313190"/>
      </dsp:txXfrm>
    </dsp:sp>
    <dsp:sp modelId="{3508A3B7-86DE-E84E-830E-E5FA9C66BD54}">
      <dsp:nvSpPr>
        <dsp:cNvPr id="0" name=""/>
        <dsp:cNvSpPr/>
      </dsp:nvSpPr>
      <dsp:spPr>
        <a:xfrm>
          <a:off x="27487" y="1057018"/>
          <a:ext cx="391488" cy="39148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CFF9D-AB68-0847-860B-D4768DDC6A70}" type="datetimeFigureOut">
              <a:rPr lang="en-CY" smtClean="0"/>
              <a:t>15/04/2020</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2FCBB-1A4B-534A-BB38-AF24EF5DFBE2}" type="slidenum">
              <a:rPr lang="en-CY" smtClean="0"/>
              <a:t>‹#›</a:t>
            </a:fld>
            <a:endParaRPr lang="en-CY"/>
          </a:p>
        </p:txBody>
      </p:sp>
    </p:spTree>
    <p:extLst>
      <p:ext uri="{BB962C8B-B14F-4D97-AF65-F5344CB8AC3E}">
        <p14:creationId xmlns:p14="http://schemas.microsoft.com/office/powerpoint/2010/main" val="2150530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40422e07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40422e07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530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896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433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667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5458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70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8d3b44f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8d3b44f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42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93647-94EE-774F-AE89-75288EC5BA4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Y"/>
          </a:p>
        </p:txBody>
      </p:sp>
      <p:sp>
        <p:nvSpPr>
          <p:cNvPr id="3" name="Subtitle 2">
            <a:extLst>
              <a:ext uri="{FF2B5EF4-FFF2-40B4-BE49-F238E27FC236}">
                <a16:creationId xmlns:a16="http://schemas.microsoft.com/office/drawing/2014/main" id="{1B5FBAAD-7BBC-E741-8928-D86762BBA8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Y"/>
          </a:p>
        </p:txBody>
      </p:sp>
      <p:sp>
        <p:nvSpPr>
          <p:cNvPr id="4" name="Date Placeholder 3">
            <a:extLst>
              <a:ext uri="{FF2B5EF4-FFF2-40B4-BE49-F238E27FC236}">
                <a16:creationId xmlns:a16="http://schemas.microsoft.com/office/drawing/2014/main" id="{C2382661-A665-3249-A670-945F3F39023C}"/>
              </a:ext>
            </a:extLst>
          </p:cNvPr>
          <p:cNvSpPr>
            <a:spLocks noGrp="1"/>
          </p:cNvSpPr>
          <p:nvPr>
            <p:ph type="dt" sz="half" idx="10"/>
          </p:nvPr>
        </p:nvSpPr>
        <p:spPr/>
        <p:txBody>
          <a:bodyPr/>
          <a:lstStyle/>
          <a:p>
            <a:endParaRPr lang="en-CY"/>
          </a:p>
        </p:txBody>
      </p:sp>
      <p:sp>
        <p:nvSpPr>
          <p:cNvPr id="5" name="Footer Placeholder 4">
            <a:extLst>
              <a:ext uri="{FF2B5EF4-FFF2-40B4-BE49-F238E27FC236}">
                <a16:creationId xmlns:a16="http://schemas.microsoft.com/office/drawing/2014/main" id="{6AD2D699-E64B-4E4A-8F91-51B32E5CC8F6}"/>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D6095BF7-2E8B-3049-8EB2-C6AF91C1C4CB}"/>
              </a:ext>
            </a:extLst>
          </p:cNvPr>
          <p:cNvSpPr>
            <a:spLocks noGrp="1"/>
          </p:cNvSpPr>
          <p:nvPr>
            <p:ph type="sldNum" sz="quarter" idx="12"/>
          </p:nvPr>
        </p:nvSpPr>
        <p:spPr/>
        <p:txBody>
          <a:bodyPr/>
          <a:lstStyle/>
          <a:p>
            <a:fld id="{1CB989BD-9749-2041-8EEC-AF94C81B66BB}" type="slidenum">
              <a:rPr lang="en-CY" smtClean="0"/>
              <a:t>‹#›</a:t>
            </a:fld>
            <a:endParaRPr lang="en-CY"/>
          </a:p>
        </p:txBody>
      </p:sp>
    </p:spTree>
    <p:extLst>
      <p:ext uri="{BB962C8B-B14F-4D97-AF65-F5344CB8AC3E}">
        <p14:creationId xmlns:p14="http://schemas.microsoft.com/office/powerpoint/2010/main" val="301755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DA173-F654-6140-A770-AEF67ABC2FFC}"/>
              </a:ext>
            </a:extLst>
          </p:cNvPr>
          <p:cNvSpPr>
            <a:spLocks noGrp="1"/>
          </p:cNvSpPr>
          <p:nvPr>
            <p:ph type="title"/>
          </p:nvPr>
        </p:nvSpPr>
        <p:spPr/>
        <p:txBody>
          <a:bodyPr/>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2221C4B8-A063-0547-9119-514C51692B1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B7BE4CD2-D127-8041-AFF9-94DC7857A6EF}"/>
              </a:ext>
            </a:extLst>
          </p:cNvPr>
          <p:cNvSpPr>
            <a:spLocks noGrp="1"/>
          </p:cNvSpPr>
          <p:nvPr>
            <p:ph type="dt" sz="half" idx="10"/>
          </p:nvPr>
        </p:nvSpPr>
        <p:spPr/>
        <p:txBody>
          <a:bodyPr/>
          <a:lstStyle/>
          <a:p>
            <a:endParaRPr lang="en-CY"/>
          </a:p>
        </p:txBody>
      </p:sp>
      <p:sp>
        <p:nvSpPr>
          <p:cNvPr id="5" name="Footer Placeholder 4">
            <a:extLst>
              <a:ext uri="{FF2B5EF4-FFF2-40B4-BE49-F238E27FC236}">
                <a16:creationId xmlns:a16="http://schemas.microsoft.com/office/drawing/2014/main" id="{138E77C2-36BE-154C-B8F3-26FEBB2A0387}"/>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69D2262B-3E6B-6848-A4BA-C2F1B4CBB356}"/>
              </a:ext>
            </a:extLst>
          </p:cNvPr>
          <p:cNvSpPr>
            <a:spLocks noGrp="1"/>
          </p:cNvSpPr>
          <p:nvPr>
            <p:ph type="sldNum" sz="quarter" idx="12"/>
          </p:nvPr>
        </p:nvSpPr>
        <p:spPr/>
        <p:txBody>
          <a:bodyPr/>
          <a:lstStyle/>
          <a:p>
            <a:fld id="{1CB989BD-9749-2041-8EEC-AF94C81B66BB}" type="slidenum">
              <a:rPr lang="en-CY" smtClean="0"/>
              <a:t>‹#›</a:t>
            </a:fld>
            <a:endParaRPr lang="en-CY"/>
          </a:p>
        </p:txBody>
      </p:sp>
    </p:spTree>
    <p:extLst>
      <p:ext uri="{BB962C8B-B14F-4D97-AF65-F5344CB8AC3E}">
        <p14:creationId xmlns:p14="http://schemas.microsoft.com/office/powerpoint/2010/main" val="2691692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DEBDE4-1CEF-EF49-A553-F91F732942B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Y"/>
          </a:p>
        </p:txBody>
      </p:sp>
      <p:sp>
        <p:nvSpPr>
          <p:cNvPr id="3" name="Vertical Text Placeholder 2">
            <a:extLst>
              <a:ext uri="{FF2B5EF4-FFF2-40B4-BE49-F238E27FC236}">
                <a16:creationId xmlns:a16="http://schemas.microsoft.com/office/drawing/2014/main" id="{EB329761-301D-EA45-9EEC-85E51EC6EEF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603337D7-1CA3-884E-BF01-B8F4592AE8A9}"/>
              </a:ext>
            </a:extLst>
          </p:cNvPr>
          <p:cNvSpPr>
            <a:spLocks noGrp="1"/>
          </p:cNvSpPr>
          <p:nvPr>
            <p:ph type="dt" sz="half" idx="10"/>
          </p:nvPr>
        </p:nvSpPr>
        <p:spPr/>
        <p:txBody>
          <a:bodyPr/>
          <a:lstStyle/>
          <a:p>
            <a:endParaRPr lang="en-CY"/>
          </a:p>
        </p:txBody>
      </p:sp>
      <p:sp>
        <p:nvSpPr>
          <p:cNvPr id="5" name="Footer Placeholder 4">
            <a:extLst>
              <a:ext uri="{FF2B5EF4-FFF2-40B4-BE49-F238E27FC236}">
                <a16:creationId xmlns:a16="http://schemas.microsoft.com/office/drawing/2014/main" id="{C0C1E3A7-EFB7-2C4D-80B0-158A23E30E0F}"/>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B6BDD6F6-85F5-BA46-8851-20C21A39ABCA}"/>
              </a:ext>
            </a:extLst>
          </p:cNvPr>
          <p:cNvSpPr>
            <a:spLocks noGrp="1"/>
          </p:cNvSpPr>
          <p:nvPr>
            <p:ph type="sldNum" sz="quarter" idx="12"/>
          </p:nvPr>
        </p:nvSpPr>
        <p:spPr/>
        <p:txBody>
          <a:bodyPr/>
          <a:lstStyle/>
          <a:p>
            <a:fld id="{1CB989BD-9749-2041-8EEC-AF94C81B66BB}" type="slidenum">
              <a:rPr lang="en-CY" smtClean="0"/>
              <a:t>‹#›</a:t>
            </a:fld>
            <a:endParaRPr lang="en-CY"/>
          </a:p>
        </p:txBody>
      </p:sp>
    </p:spTree>
    <p:extLst>
      <p:ext uri="{BB962C8B-B14F-4D97-AF65-F5344CB8AC3E}">
        <p14:creationId xmlns:p14="http://schemas.microsoft.com/office/powerpoint/2010/main" val="4051235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1">
  <p:cSld name="Section 1">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4"/>
          <p:cNvSpPr txBox="1">
            <a:spLocks noGrp="1"/>
          </p:cNvSpPr>
          <p:nvPr>
            <p:ph type="ctrTitle"/>
          </p:nvPr>
        </p:nvSpPr>
        <p:spPr>
          <a:xfrm flipH="1">
            <a:off x="1530200" y="4113533"/>
            <a:ext cx="6674000" cy="136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600"/>
              <a:buNone/>
              <a:defRPr sz="4800"/>
            </a:lvl1pPr>
            <a:lvl2pPr lvl="1" rtl="0">
              <a:spcBef>
                <a:spcPts val="0"/>
              </a:spcBef>
              <a:spcAft>
                <a:spcPts val="0"/>
              </a:spcAft>
              <a:buClr>
                <a:srgbClr val="FFFFFF"/>
              </a:buClr>
              <a:buSzPts val="6500"/>
              <a:buNone/>
              <a:defRPr sz="8666">
                <a:solidFill>
                  <a:srgbClr val="FFFFFF"/>
                </a:solidFill>
              </a:defRPr>
            </a:lvl2pPr>
            <a:lvl3pPr lvl="2" rtl="0">
              <a:spcBef>
                <a:spcPts val="0"/>
              </a:spcBef>
              <a:spcAft>
                <a:spcPts val="0"/>
              </a:spcAft>
              <a:buClr>
                <a:srgbClr val="FFFFFF"/>
              </a:buClr>
              <a:buSzPts val="6500"/>
              <a:buNone/>
              <a:defRPr sz="8666">
                <a:solidFill>
                  <a:srgbClr val="FFFFFF"/>
                </a:solidFill>
              </a:defRPr>
            </a:lvl3pPr>
            <a:lvl4pPr lvl="3" rtl="0">
              <a:spcBef>
                <a:spcPts val="0"/>
              </a:spcBef>
              <a:spcAft>
                <a:spcPts val="0"/>
              </a:spcAft>
              <a:buClr>
                <a:srgbClr val="FFFFFF"/>
              </a:buClr>
              <a:buSzPts val="6500"/>
              <a:buNone/>
              <a:defRPr sz="8666">
                <a:solidFill>
                  <a:srgbClr val="FFFFFF"/>
                </a:solidFill>
              </a:defRPr>
            </a:lvl4pPr>
            <a:lvl5pPr lvl="4" rtl="0">
              <a:spcBef>
                <a:spcPts val="0"/>
              </a:spcBef>
              <a:spcAft>
                <a:spcPts val="0"/>
              </a:spcAft>
              <a:buClr>
                <a:srgbClr val="FFFFFF"/>
              </a:buClr>
              <a:buSzPts val="6500"/>
              <a:buNone/>
              <a:defRPr sz="8666">
                <a:solidFill>
                  <a:srgbClr val="FFFFFF"/>
                </a:solidFill>
              </a:defRPr>
            </a:lvl5pPr>
            <a:lvl6pPr lvl="5" rtl="0">
              <a:spcBef>
                <a:spcPts val="0"/>
              </a:spcBef>
              <a:spcAft>
                <a:spcPts val="0"/>
              </a:spcAft>
              <a:buClr>
                <a:srgbClr val="FFFFFF"/>
              </a:buClr>
              <a:buSzPts val="6500"/>
              <a:buNone/>
              <a:defRPr sz="8666">
                <a:solidFill>
                  <a:srgbClr val="FFFFFF"/>
                </a:solidFill>
              </a:defRPr>
            </a:lvl6pPr>
            <a:lvl7pPr lvl="6" rtl="0">
              <a:spcBef>
                <a:spcPts val="0"/>
              </a:spcBef>
              <a:spcAft>
                <a:spcPts val="0"/>
              </a:spcAft>
              <a:buClr>
                <a:srgbClr val="FFFFFF"/>
              </a:buClr>
              <a:buSzPts val="6500"/>
              <a:buNone/>
              <a:defRPr sz="8666">
                <a:solidFill>
                  <a:srgbClr val="FFFFFF"/>
                </a:solidFill>
              </a:defRPr>
            </a:lvl7pPr>
            <a:lvl8pPr lvl="7" rtl="0">
              <a:spcBef>
                <a:spcPts val="0"/>
              </a:spcBef>
              <a:spcAft>
                <a:spcPts val="0"/>
              </a:spcAft>
              <a:buClr>
                <a:srgbClr val="FFFFFF"/>
              </a:buClr>
              <a:buSzPts val="6500"/>
              <a:buNone/>
              <a:defRPr sz="8666">
                <a:solidFill>
                  <a:srgbClr val="FFFFFF"/>
                </a:solidFill>
              </a:defRPr>
            </a:lvl8pPr>
            <a:lvl9pPr lvl="8" rtl="0">
              <a:spcBef>
                <a:spcPts val="0"/>
              </a:spcBef>
              <a:spcAft>
                <a:spcPts val="0"/>
              </a:spcAft>
              <a:buClr>
                <a:srgbClr val="FFFFFF"/>
              </a:buClr>
              <a:buSzPts val="6500"/>
              <a:buNone/>
              <a:defRPr sz="8666">
                <a:solidFill>
                  <a:srgbClr val="FFFFFF"/>
                </a:solidFill>
              </a:defRPr>
            </a:lvl9pPr>
          </a:lstStyle>
          <a:p>
            <a:endParaRPr/>
          </a:p>
        </p:txBody>
      </p:sp>
      <p:sp>
        <p:nvSpPr>
          <p:cNvPr id="33" name="Google Shape;33;p4"/>
          <p:cNvSpPr txBox="1">
            <a:spLocks noGrp="1"/>
          </p:cNvSpPr>
          <p:nvPr>
            <p:ph type="title" idx="2" hasCustomPrompt="1"/>
          </p:nvPr>
        </p:nvSpPr>
        <p:spPr>
          <a:xfrm flipH="1">
            <a:off x="1530105" y="3098467"/>
            <a:ext cx="3972400" cy="1006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9600"/>
              <a:buNone/>
              <a:defRPr sz="12800"/>
            </a:lvl1pPr>
            <a:lvl2pPr lvl="1" rtl="0">
              <a:spcBef>
                <a:spcPts val="0"/>
              </a:spcBef>
              <a:spcAft>
                <a:spcPts val="0"/>
              </a:spcAft>
              <a:buClr>
                <a:srgbClr val="FFFFFF"/>
              </a:buClr>
              <a:buSzPts val="6000"/>
              <a:buFont typeface="Fira Sans Extra Condensed Medium"/>
              <a:buNone/>
              <a:defRPr sz="80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6000"/>
              <a:buFont typeface="Fira Sans Extra Condensed Medium"/>
              <a:buNone/>
              <a:defRPr sz="80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6000"/>
              <a:buFont typeface="Fira Sans Extra Condensed Medium"/>
              <a:buNone/>
              <a:defRPr sz="80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6000"/>
              <a:buFont typeface="Fira Sans Extra Condensed Medium"/>
              <a:buNone/>
              <a:defRPr sz="80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6000"/>
              <a:buFont typeface="Fira Sans Extra Condensed Medium"/>
              <a:buNone/>
              <a:defRPr sz="80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6000"/>
              <a:buFont typeface="Fira Sans Extra Condensed Medium"/>
              <a:buNone/>
              <a:defRPr sz="80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6000"/>
              <a:buFont typeface="Fira Sans Extra Condensed Medium"/>
              <a:buNone/>
              <a:defRPr sz="80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6000"/>
              <a:buFont typeface="Fira Sans Extra Condensed Medium"/>
              <a:buNone/>
              <a:defRPr sz="8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4" name="Google Shape;34;p4"/>
          <p:cNvSpPr txBox="1">
            <a:spLocks noGrp="1"/>
          </p:cNvSpPr>
          <p:nvPr>
            <p:ph type="subTitle" idx="1"/>
          </p:nvPr>
        </p:nvSpPr>
        <p:spPr>
          <a:xfrm>
            <a:off x="1530100" y="5371945"/>
            <a:ext cx="5633200" cy="7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67"/>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835537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pening slide">
  <p:cSld name="Opening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14641" y="1858265"/>
            <a:ext cx="9182400" cy="237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400"/>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894241" y="3911363"/>
            <a:ext cx="5802800" cy="956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860037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4514500" y="2798200"/>
            <a:ext cx="3163200" cy="126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13" name="Google Shape;13;p3"/>
          <p:cNvSpPr txBox="1">
            <a:spLocks noGrp="1"/>
          </p:cNvSpPr>
          <p:nvPr>
            <p:ph type="ctrTitle" idx="2"/>
          </p:nvPr>
        </p:nvSpPr>
        <p:spPr>
          <a:xfrm>
            <a:off x="520395" y="268871"/>
            <a:ext cx="26324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867"/>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endParaRPr/>
          </a:p>
        </p:txBody>
      </p:sp>
      <p:sp>
        <p:nvSpPr>
          <p:cNvPr id="14" name="Google Shape;14;p3"/>
          <p:cNvSpPr txBox="1">
            <a:spLocks noGrp="1"/>
          </p:cNvSpPr>
          <p:nvPr>
            <p:ph type="subTitle" idx="1"/>
          </p:nvPr>
        </p:nvSpPr>
        <p:spPr>
          <a:xfrm>
            <a:off x="920595" y="875304"/>
            <a:ext cx="2232400" cy="7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00"/>
              <a:buNone/>
              <a:defRPr sz="1200"/>
            </a:lvl1pPr>
            <a:lvl2pPr lvl="1" algn="r" rtl="0">
              <a:lnSpc>
                <a:spcPct val="100000"/>
              </a:lnSpc>
              <a:spcBef>
                <a:spcPts val="0"/>
              </a:spcBef>
              <a:spcAft>
                <a:spcPts val="0"/>
              </a:spcAft>
              <a:buSzPts val="900"/>
              <a:buNone/>
              <a:defRPr sz="1200"/>
            </a:lvl2pPr>
            <a:lvl3pPr lvl="2" algn="r" rtl="0">
              <a:lnSpc>
                <a:spcPct val="100000"/>
              </a:lnSpc>
              <a:spcBef>
                <a:spcPts val="0"/>
              </a:spcBef>
              <a:spcAft>
                <a:spcPts val="0"/>
              </a:spcAft>
              <a:buSzPts val="900"/>
              <a:buNone/>
              <a:defRPr sz="1200"/>
            </a:lvl3pPr>
            <a:lvl4pPr lvl="3" algn="r" rtl="0">
              <a:lnSpc>
                <a:spcPct val="100000"/>
              </a:lnSpc>
              <a:spcBef>
                <a:spcPts val="0"/>
              </a:spcBef>
              <a:spcAft>
                <a:spcPts val="0"/>
              </a:spcAft>
              <a:buSzPts val="900"/>
              <a:buNone/>
              <a:defRPr sz="1200"/>
            </a:lvl4pPr>
            <a:lvl5pPr lvl="4" algn="r" rtl="0">
              <a:lnSpc>
                <a:spcPct val="100000"/>
              </a:lnSpc>
              <a:spcBef>
                <a:spcPts val="0"/>
              </a:spcBef>
              <a:spcAft>
                <a:spcPts val="0"/>
              </a:spcAft>
              <a:buSzPts val="900"/>
              <a:buNone/>
              <a:defRPr sz="1200"/>
            </a:lvl5pPr>
            <a:lvl6pPr lvl="5" algn="r" rtl="0">
              <a:lnSpc>
                <a:spcPct val="100000"/>
              </a:lnSpc>
              <a:spcBef>
                <a:spcPts val="0"/>
              </a:spcBef>
              <a:spcAft>
                <a:spcPts val="0"/>
              </a:spcAft>
              <a:buSzPts val="900"/>
              <a:buNone/>
              <a:defRPr sz="1200"/>
            </a:lvl6pPr>
            <a:lvl7pPr lvl="6" algn="r" rtl="0">
              <a:lnSpc>
                <a:spcPct val="100000"/>
              </a:lnSpc>
              <a:spcBef>
                <a:spcPts val="0"/>
              </a:spcBef>
              <a:spcAft>
                <a:spcPts val="0"/>
              </a:spcAft>
              <a:buSzPts val="900"/>
              <a:buNone/>
              <a:defRPr sz="1200"/>
            </a:lvl7pPr>
            <a:lvl8pPr lvl="7" algn="r" rtl="0">
              <a:lnSpc>
                <a:spcPct val="100000"/>
              </a:lnSpc>
              <a:spcBef>
                <a:spcPts val="0"/>
              </a:spcBef>
              <a:spcAft>
                <a:spcPts val="0"/>
              </a:spcAft>
              <a:buSzPts val="900"/>
              <a:buNone/>
              <a:defRPr sz="1200"/>
            </a:lvl8pPr>
            <a:lvl9pPr lvl="8" algn="r" rtl="0">
              <a:lnSpc>
                <a:spcPct val="100000"/>
              </a:lnSpc>
              <a:spcBef>
                <a:spcPts val="0"/>
              </a:spcBef>
              <a:spcAft>
                <a:spcPts val="0"/>
              </a:spcAft>
              <a:buSzPts val="900"/>
              <a:buNone/>
              <a:defRPr sz="1200"/>
            </a:lvl9pPr>
          </a:lstStyle>
          <a:p>
            <a:endParaRPr/>
          </a:p>
        </p:txBody>
      </p:sp>
      <p:sp>
        <p:nvSpPr>
          <p:cNvPr id="15" name="Google Shape;15;p3"/>
          <p:cNvSpPr txBox="1">
            <a:spLocks noGrp="1"/>
          </p:cNvSpPr>
          <p:nvPr>
            <p:ph type="title" idx="3" hasCustomPrompt="1"/>
          </p:nvPr>
        </p:nvSpPr>
        <p:spPr>
          <a:xfrm>
            <a:off x="2824597" y="725931"/>
            <a:ext cx="1476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title" idx="4" hasCustomPrompt="1"/>
          </p:nvPr>
        </p:nvSpPr>
        <p:spPr>
          <a:xfrm>
            <a:off x="2807208" y="2021077"/>
            <a:ext cx="1476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7" name="Google Shape;17;p3"/>
          <p:cNvSpPr txBox="1">
            <a:spLocks noGrp="1"/>
          </p:cNvSpPr>
          <p:nvPr>
            <p:ph type="title" idx="5" hasCustomPrompt="1"/>
          </p:nvPr>
        </p:nvSpPr>
        <p:spPr>
          <a:xfrm>
            <a:off x="2807208" y="3316224"/>
            <a:ext cx="1476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title" idx="6" hasCustomPrompt="1"/>
          </p:nvPr>
        </p:nvSpPr>
        <p:spPr>
          <a:xfrm>
            <a:off x="7896011" y="2790184"/>
            <a:ext cx="14296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9" name="Google Shape;19;p3"/>
          <p:cNvSpPr txBox="1">
            <a:spLocks noGrp="1"/>
          </p:cNvSpPr>
          <p:nvPr>
            <p:ph type="title" idx="7" hasCustomPrompt="1"/>
          </p:nvPr>
        </p:nvSpPr>
        <p:spPr>
          <a:xfrm>
            <a:off x="7896011" y="4149781"/>
            <a:ext cx="14296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0" name="Google Shape;20;p3"/>
          <p:cNvSpPr txBox="1">
            <a:spLocks noGrp="1"/>
          </p:cNvSpPr>
          <p:nvPr>
            <p:ph type="title" idx="8" hasCustomPrompt="1"/>
          </p:nvPr>
        </p:nvSpPr>
        <p:spPr>
          <a:xfrm>
            <a:off x="7896011" y="5509377"/>
            <a:ext cx="14296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a:off x="520395" y="1557139"/>
            <a:ext cx="26324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867"/>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endParaRPr/>
          </a:p>
        </p:txBody>
      </p:sp>
      <p:sp>
        <p:nvSpPr>
          <p:cNvPr id="22" name="Google Shape;22;p3"/>
          <p:cNvSpPr txBox="1">
            <a:spLocks noGrp="1"/>
          </p:cNvSpPr>
          <p:nvPr>
            <p:ph type="subTitle" idx="13"/>
          </p:nvPr>
        </p:nvSpPr>
        <p:spPr>
          <a:xfrm>
            <a:off x="920595" y="2163569"/>
            <a:ext cx="2232400" cy="7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00"/>
              <a:buNone/>
              <a:defRPr sz="1200"/>
            </a:lvl1pPr>
            <a:lvl2pPr lvl="1" algn="r" rtl="0">
              <a:lnSpc>
                <a:spcPct val="100000"/>
              </a:lnSpc>
              <a:spcBef>
                <a:spcPts val="0"/>
              </a:spcBef>
              <a:spcAft>
                <a:spcPts val="0"/>
              </a:spcAft>
              <a:buSzPts val="900"/>
              <a:buNone/>
              <a:defRPr sz="1200"/>
            </a:lvl2pPr>
            <a:lvl3pPr lvl="2" algn="r" rtl="0">
              <a:lnSpc>
                <a:spcPct val="100000"/>
              </a:lnSpc>
              <a:spcBef>
                <a:spcPts val="0"/>
              </a:spcBef>
              <a:spcAft>
                <a:spcPts val="0"/>
              </a:spcAft>
              <a:buSzPts val="900"/>
              <a:buNone/>
              <a:defRPr sz="1200"/>
            </a:lvl3pPr>
            <a:lvl4pPr lvl="3" algn="r" rtl="0">
              <a:lnSpc>
                <a:spcPct val="100000"/>
              </a:lnSpc>
              <a:spcBef>
                <a:spcPts val="0"/>
              </a:spcBef>
              <a:spcAft>
                <a:spcPts val="0"/>
              </a:spcAft>
              <a:buSzPts val="900"/>
              <a:buNone/>
              <a:defRPr sz="1200"/>
            </a:lvl4pPr>
            <a:lvl5pPr lvl="4" algn="r" rtl="0">
              <a:lnSpc>
                <a:spcPct val="100000"/>
              </a:lnSpc>
              <a:spcBef>
                <a:spcPts val="0"/>
              </a:spcBef>
              <a:spcAft>
                <a:spcPts val="0"/>
              </a:spcAft>
              <a:buSzPts val="900"/>
              <a:buNone/>
              <a:defRPr sz="1200"/>
            </a:lvl5pPr>
            <a:lvl6pPr lvl="5" algn="r" rtl="0">
              <a:lnSpc>
                <a:spcPct val="100000"/>
              </a:lnSpc>
              <a:spcBef>
                <a:spcPts val="0"/>
              </a:spcBef>
              <a:spcAft>
                <a:spcPts val="0"/>
              </a:spcAft>
              <a:buSzPts val="900"/>
              <a:buNone/>
              <a:defRPr sz="1200"/>
            </a:lvl6pPr>
            <a:lvl7pPr lvl="6" algn="r" rtl="0">
              <a:lnSpc>
                <a:spcPct val="100000"/>
              </a:lnSpc>
              <a:spcBef>
                <a:spcPts val="0"/>
              </a:spcBef>
              <a:spcAft>
                <a:spcPts val="0"/>
              </a:spcAft>
              <a:buSzPts val="900"/>
              <a:buNone/>
              <a:defRPr sz="1200"/>
            </a:lvl7pPr>
            <a:lvl8pPr lvl="7" algn="r" rtl="0">
              <a:lnSpc>
                <a:spcPct val="100000"/>
              </a:lnSpc>
              <a:spcBef>
                <a:spcPts val="0"/>
              </a:spcBef>
              <a:spcAft>
                <a:spcPts val="0"/>
              </a:spcAft>
              <a:buSzPts val="900"/>
              <a:buNone/>
              <a:defRPr sz="1200"/>
            </a:lvl8pPr>
            <a:lvl9pPr lvl="8" algn="r" rtl="0">
              <a:lnSpc>
                <a:spcPct val="100000"/>
              </a:lnSpc>
              <a:spcBef>
                <a:spcPts val="0"/>
              </a:spcBef>
              <a:spcAft>
                <a:spcPts val="0"/>
              </a:spcAft>
              <a:buSzPts val="900"/>
              <a:buNone/>
              <a:defRPr sz="1200"/>
            </a:lvl9pPr>
          </a:lstStyle>
          <a:p>
            <a:endParaRPr/>
          </a:p>
        </p:txBody>
      </p:sp>
      <p:sp>
        <p:nvSpPr>
          <p:cNvPr id="23" name="Google Shape;23;p3"/>
          <p:cNvSpPr txBox="1">
            <a:spLocks noGrp="1"/>
          </p:cNvSpPr>
          <p:nvPr>
            <p:ph type="ctrTitle" idx="14"/>
          </p:nvPr>
        </p:nvSpPr>
        <p:spPr>
          <a:xfrm>
            <a:off x="520395" y="2855115"/>
            <a:ext cx="26324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867"/>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endParaRPr/>
          </a:p>
        </p:txBody>
      </p:sp>
      <p:sp>
        <p:nvSpPr>
          <p:cNvPr id="24" name="Google Shape;24;p3"/>
          <p:cNvSpPr txBox="1">
            <a:spLocks noGrp="1"/>
          </p:cNvSpPr>
          <p:nvPr>
            <p:ph type="subTitle" idx="15"/>
          </p:nvPr>
        </p:nvSpPr>
        <p:spPr>
          <a:xfrm>
            <a:off x="920595" y="3461541"/>
            <a:ext cx="2232400" cy="7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00"/>
              <a:buNone/>
              <a:defRPr sz="1200"/>
            </a:lvl1pPr>
            <a:lvl2pPr lvl="1" algn="r" rtl="0">
              <a:lnSpc>
                <a:spcPct val="100000"/>
              </a:lnSpc>
              <a:spcBef>
                <a:spcPts val="0"/>
              </a:spcBef>
              <a:spcAft>
                <a:spcPts val="0"/>
              </a:spcAft>
              <a:buSzPts val="900"/>
              <a:buNone/>
              <a:defRPr sz="1200"/>
            </a:lvl2pPr>
            <a:lvl3pPr lvl="2" algn="r" rtl="0">
              <a:lnSpc>
                <a:spcPct val="100000"/>
              </a:lnSpc>
              <a:spcBef>
                <a:spcPts val="0"/>
              </a:spcBef>
              <a:spcAft>
                <a:spcPts val="0"/>
              </a:spcAft>
              <a:buSzPts val="900"/>
              <a:buNone/>
              <a:defRPr sz="1200"/>
            </a:lvl3pPr>
            <a:lvl4pPr lvl="3" algn="r" rtl="0">
              <a:lnSpc>
                <a:spcPct val="100000"/>
              </a:lnSpc>
              <a:spcBef>
                <a:spcPts val="0"/>
              </a:spcBef>
              <a:spcAft>
                <a:spcPts val="0"/>
              </a:spcAft>
              <a:buSzPts val="900"/>
              <a:buNone/>
              <a:defRPr sz="1200"/>
            </a:lvl4pPr>
            <a:lvl5pPr lvl="4" algn="r" rtl="0">
              <a:lnSpc>
                <a:spcPct val="100000"/>
              </a:lnSpc>
              <a:spcBef>
                <a:spcPts val="0"/>
              </a:spcBef>
              <a:spcAft>
                <a:spcPts val="0"/>
              </a:spcAft>
              <a:buSzPts val="900"/>
              <a:buNone/>
              <a:defRPr sz="1200"/>
            </a:lvl5pPr>
            <a:lvl6pPr lvl="5" algn="r" rtl="0">
              <a:lnSpc>
                <a:spcPct val="100000"/>
              </a:lnSpc>
              <a:spcBef>
                <a:spcPts val="0"/>
              </a:spcBef>
              <a:spcAft>
                <a:spcPts val="0"/>
              </a:spcAft>
              <a:buSzPts val="900"/>
              <a:buNone/>
              <a:defRPr sz="1200"/>
            </a:lvl6pPr>
            <a:lvl7pPr lvl="6" algn="r" rtl="0">
              <a:lnSpc>
                <a:spcPct val="100000"/>
              </a:lnSpc>
              <a:spcBef>
                <a:spcPts val="0"/>
              </a:spcBef>
              <a:spcAft>
                <a:spcPts val="0"/>
              </a:spcAft>
              <a:buSzPts val="900"/>
              <a:buNone/>
              <a:defRPr sz="1200"/>
            </a:lvl7pPr>
            <a:lvl8pPr lvl="7" algn="r" rtl="0">
              <a:lnSpc>
                <a:spcPct val="100000"/>
              </a:lnSpc>
              <a:spcBef>
                <a:spcPts val="0"/>
              </a:spcBef>
              <a:spcAft>
                <a:spcPts val="0"/>
              </a:spcAft>
              <a:buSzPts val="900"/>
              <a:buNone/>
              <a:defRPr sz="1200"/>
            </a:lvl8pPr>
            <a:lvl9pPr lvl="8" algn="r" rtl="0">
              <a:lnSpc>
                <a:spcPct val="100000"/>
              </a:lnSpc>
              <a:spcBef>
                <a:spcPts val="0"/>
              </a:spcBef>
              <a:spcAft>
                <a:spcPts val="0"/>
              </a:spcAft>
              <a:buSzPts val="900"/>
              <a:buNone/>
              <a:defRPr sz="1200"/>
            </a:lvl9pPr>
          </a:lstStyle>
          <a:p>
            <a:endParaRPr/>
          </a:p>
        </p:txBody>
      </p:sp>
      <p:sp>
        <p:nvSpPr>
          <p:cNvPr id="25" name="Google Shape;25;p3"/>
          <p:cNvSpPr txBox="1">
            <a:spLocks noGrp="1"/>
          </p:cNvSpPr>
          <p:nvPr>
            <p:ph type="ctrTitle" idx="16"/>
          </p:nvPr>
        </p:nvSpPr>
        <p:spPr>
          <a:xfrm>
            <a:off x="9082077" y="2366907"/>
            <a:ext cx="263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6" name="Google Shape;26;p3"/>
          <p:cNvSpPr txBox="1">
            <a:spLocks noGrp="1"/>
          </p:cNvSpPr>
          <p:nvPr>
            <p:ph type="subTitle" idx="17"/>
          </p:nvPr>
        </p:nvSpPr>
        <p:spPr>
          <a:xfrm>
            <a:off x="9082077" y="2973340"/>
            <a:ext cx="22324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1200"/>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27" name="Google Shape;27;p3"/>
          <p:cNvSpPr txBox="1">
            <a:spLocks noGrp="1"/>
          </p:cNvSpPr>
          <p:nvPr>
            <p:ph type="ctrTitle" idx="18"/>
          </p:nvPr>
        </p:nvSpPr>
        <p:spPr>
          <a:xfrm>
            <a:off x="9082077" y="3732127"/>
            <a:ext cx="263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28" name="Google Shape;28;p3"/>
          <p:cNvSpPr txBox="1">
            <a:spLocks noGrp="1"/>
          </p:cNvSpPr>
          <p:nvPr>
            <p:ph type="subTitle" idx="19"/>
          </p:nvPr>
        </p:nvSpPr>
        <p:spPr>
          <a:xfrm>
            <a:off x="9082077" y="4338556"/>
            <a:ext cx="22324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1200"/>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29" name="Google Shape;29;p3"/>
          <p:cNvSpPr txBox="1">
            <a:spLocks noGrp="1"/>
          </p:cNvSpPr>
          <p:nvPr>
            <p:ph type="ctrTitle" idx="20"/>
          </p:nvPr>
        </p:nvSpPr>
        <p:spPr>
          <a:xfrm>
            <a:off x="9082077" y="5081804"/>
            <a:ext cx="263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67"/>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30" name="Google Shape;30;p3"/>
          <p:cNvSpPr txBox="1">
            <a:spLocks noGrp="1"/>
          </p:cNvSpPr>
          <p:nvPr>
            <p:ph type="subTitle" idx="21"/>
          </p:nvPr>
        </p:nvSpPr>
        <p:spPr>
          <a:xfrm>
            <a:off x="9082077" y="5688231"/>
            <a:ext cx="22324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1200"/>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Tree>
    <p:extLst>
      <p:ext uri="{BB962C8B-B14F-4D97-AF65-F5344CB8AC3E}">
        <p14:creationId xmlns:p14="http://schemas.microsoft.com/office/powerpoint/2010/main" val="812586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p:cSld name="Blank slide">
    <p:bg>
      <p:bgPr>
        <a:noFill/>
        <a:effectLst/>
      </p:bgPr>
    </p:bg>
    <p:spTree>
      <p:nvGrpSpPr>
        <p:cNvPr id="1" name="Shape 127"/>
        <p:cNvGrpSpPr/>
        <p:nvPr/>
      </p:nvGrpSpPr>
      <p:grpSpPr>
        <a:xfrm>
          <a:off x="0" y="0"/>
          <a:ext cx="0" cy="0"/>
          <a:chOff x="0" y="0"/>
          <a:chExt cx="0" cy="0"/>
        </a:xfrm>
      </p:grpSpPr>
    </p:spTree>
    <p:extLst>
      <p:ext uri="{BB962C8B-B14F-4D97-AF65-F5344CB8AC3E}">
        <p14:creationId xmlns:p14="http://schemas.microsoft.com/office/powerpoint/2010/main" val="412288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05EA2-1263-2142-83FF-5D96E2611905}"/>
              </a:ext>
            </a:extLst>
          </p:cNvPr>
          <p:cNvSpPr>
            <a:spLocks noGrp="1"/>
          </p:cNvSpPr>
          <p:nvPr>
            <p:ph type="title"/>
          </p:nvPr>
        </p:nvSpPr>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C7824573-1A8B-C842-B46A-D9894841E2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55C5CCF2-1DDC-704F-A6AE-68D8E08E5439}"/>
              </a:ext>
            </a:extLst>
          </p:cNvPr>
          <p:cNvSpPr>
            <a:spLocks noGrp="1"/>
          </p:cNvSpPr>
          <p:nvPr>
            <p:ph type="dt" sz="half" idx="10"/>
          </p:nvPr>
        </p:nvSpPr>
        <p:spPr/>
        <p:txBody>
          <a:bodyPr/>
          <a:lstStyle/>
          <a:p>
            <a:endParaRPr lang="en-CY"/>
          </a:p>
        </p:txBody>
      </p:sp>
      <p:sp>
        <p:nvSpPr>
          <p:cNvPr id="5" name="Footer Placeholder 4">
            <a:extLst>
              <a:ext uri="{FF2B5EF4-FFF2-40B4-BE49-F238E27FC236}">
                <a16:creationId xmlns:a16="http://schemas.microsoft.com/office/drawing/2014/main" id="{4FA61F52-90F6-7544-8844-1410BB9EC9EA}"/>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EDC581A2-FC9E-DC4E-9EB2-76D20086172E}"/>
              </a:ext>
            </a:extLst>
          </p:cNvPr>
          <p:cNvSpPr>
            <a:spLocks noGrp="1"/>
          </p:cNvSpPr>
          <p:nvPr>
            <p:ph type="sldNum" sz="quarter" idx="12"/>
          </p:nvPr>
        </p:nvSpPr>
        <p:spPr/>
        <p:txBody>
          <a:bodyPr/>
          <a:lstStyle/>
          <a:p>
            <a:fld id="{1CB989BD-9749-2041-8EEC-AF94C81B66BB}" type="slidenum">
              <a:rPr lang="en-CY" smtClean="0"/>
              <a:t>‹#›</a:t>
            </a:fld>
            <a:endParaRPr lang="en-CY"/>
          </a:p>
        </p:txBody>
      </p:sp>
    </p:spTree>
    <p:extLst>
      <p:ext uri="{BB962C8B-B14F-4D97-AF65-F5344CB8AC3E}">
        <p14:creationId xmlns:p14="http://schemas.microsoft.com/office/powerpoint/2010/main" val="1280319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DED4-A51E-FE4C-97CF-3F819B35DEE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Y"/>
          </a:p>
        </p:txBody>
      </p:sp>
      <p:sp>
        <p:nvSpPr>
          <p:cNvPr id="3" name="Text Placeholder 2">
            <a:extLst>
              <a:ext uri="{FF2B5EF4-FFF2-40B4-BE49-F238E27FC236}">
                <a16:creationId xmlns:a16="http://schemas.microsoft.com/office/drawing/2014/main" id="{1A961A85-AE62-6E47-8902-490EAC28B7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8A2B313-DFA5-8847-812B-36F7B821A2B7}"/>
              </a:ext>
            </a:extLst>
          </p:cNvPr>
          <p:cNvSpPr>
            <a:spLocks noGrp="1"/>
          </p:cNvSpPr>
          <p:nvPr>
            <p:ph type="dt" sz="half" idx="10"/>
          </p:nvPr>
        </p:nvSpPr>
        <p:spPr/>
        <p:txBody>
          <a:bodyPr/>
          <a:lstStyle/>
          <a:p>
            <a:endParaRPr lang="en-CY"/>
          </a:p>
        </p:txBody>
      </p:sp>
      <p:sp>
        <p:nvSpPr>
          <p:cNvPr id="5" name="Footer Placeholder 4">
            <a:extLst>
              <a:ext uri="{FF2B5EF4-FFF2-40B4-BE49-F238E27FC236}">
                <a16:creationId xmlns:a16="http://schemas.microsoft.com/office/drawing/2014/main" id="{378127F7-2B48-1D46-A40F-8D8C72FF2766}"/>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DEB69CF6-30BE-1641-8691-42DE072D3D80}"/>
              </a:ext>
            </a:extLst>
          </p:cNvPr>
          <p:cNvSpPr>
            <a:spLocks noGrp="1"/>
          </p:cNvSpPr>
          <p:nvPr>
            <p:ph type="sldNum" sz="quarter" idx="12"/>
          </p:nvPr>
        </p:nvSpPr>
        <p:spPr/>
        <p:txBody>
          <a:bodyPr/>
          <a:lstStyle/>
          <a:p>
            <a:fld id="{1CB989BD-9749-2041-8EEC-AF94C81B66BB}" type="slidenum">
              <a:rPr lang="en-CY" smtClean="0"/>
              <a:t>‹#›</a:t>
            </a:fld>
            <a:endParaRPr lang="en-CY"/>
          </a:p>
        </p:txBody>
      </p:sp>
    </p:spTree>
    <p:extLst>
      <p:ext uri="{BB962C8B-B14F-4D97-AF65-F5344CB8AC3E}">
        <p14:creationId xmlns:p14="http://schemas.microsoft.com/office/powerpoint/2010/main" val="399963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BEFCF-5AB5-E442-B22F-4744AE019934}"/>
              </a:ext>
            </a:extLst>
          </p:cNvPr>
          <p:cNvSpPr>
            <a:spLocks noGrp="1"/>
          </p:cNvSpPr>
          <p:nvPr>
            <p:ph type="title"/>
          </p:nvPr>
        </p:nvSpPr>
        <p:spPr/>
        <p:txBody>
          <a:bodyPr/>
          <a:lstStyle/>
          <a:p>
            <a:r>
              <a:rPr lang="en-GB"/>
              <a:t>Click to edit Master title style</a:t>
            </a:r>
            <a:endParaRPr lang="en-CY"/>
          </a:p>
        </p:txBody>
      </p:sp>
      <p:sp>
        <p:nvSpPr>
          <p:cNvPr id="3" name="Content Placeholder 2">
            <a:extLst>
              <a:ext uri="{FF2B5EF4-FFF2-40B4-BE49-F238E27FC236}">
                <a16:creationId xmlns:a16="http://schemas.microsoft.com/office/drawing/2014/main" id="{015299D8-4A26-634D-99BD-D7E38198BD9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Content Placeholder 3">
            <a:extLst>
              <a:ext uri="{FF2B5EF4-FFF2-40B4-BE49-F238E27FC236}">
                <a16:creationId xmlns:a16="http://schemas.microsoft.com/office/drawing/2014/main" id="{E17EF772-FBCE-2747-9CCC-2D957C52310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5" name="Date Placeholder 4">
            <a:extLst>
              <a:ext uri="{FF2B5EF4-FFF2-40B4-BE49-F238E27FC236}">
                <a16:creationId xmlns:a16="http://schemas.microsoft.com/office/drawing/2014/main" id="{90A873E9-9B49-CA4B-8173-BD783E7551E7}"/>
              </a:ext>
            </a:extLst>
          </p:cNvPr>
          <p:cNvSpPr>
            <a:spLocks noGrp="1"/>
          </p:cNvSpPr>
          <p:nvPr>
            <p:ph type="dt" sz="half" idx="10"/>
          </p:nvPr>
        </p:nvSpPr>
        <p:spPr/>
        <p:txBody>
          <a:bodyPr/>
          <a:lstStyle/>
          <a:p>
            <a:endParaRPr lang="en-CY"/>
          </a:p>
        </p:txBody>
      </p:sp>
      <p:sp>
        <p:nvSpPr>
          <p:cNvPr id="6" name="Footer Placeholder 5">
            <a:extLst>
              <a:ext uri="{FF2B5EF4-FFF2-40B4-BE49-F238E27FC236}">
                <a16:creationId xmlns:a16="http://schemas.microsoft.com/office/drawing/2014/main" id="{108A9014-7F39-8542-9077-D3760765206D}"/>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921DCB81-E735-0D4C-BCF3-7185859DF24F}"/>
              </a:ext>
            </a:extLst>
          </p:cNvPr>
          <p:cNvSpPr>
            <a:spLocks noGrp="1"/>
          </p:cNvSpPr>
          <p:nvPr>
            <p:ph type="sldNum" sz="quarter" idx="12"/>
          </p:nvPr>
        </p:nvSpPr>
        <p:spPr/>
        <p:txBody>
          <a:bodyPr/>
          <a:lstStyle/>
          <a:p>
            <a:fld id="{1CB989BD-9749-2041-8EEC-AF94C81B66BB}" type="slidenum">
              <a:rPr lang="en-CY" smtClean="0"/>
              <a:t>‹#›</a:t>
            </a:fld>
            <a:endParaRPr lang="en-CY"/>
          </a:p>
        </p:txBody>
      </p:sp>
    </p:spTree>
    <p:extLst>
      <p:ext uri="{BB962C8B-B14F-4D97-AF65-F5344CB8AC3E}">
        <p14:creationId xmlns:p14="http://schemas.microsoft.com/office/powerpoint/2010/main" val="3216446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966D-17E7-7C41-B263-E4ED505F4C4A}"/>
              </a:ext>
            </a:extLst>
          </p:cNvPr>
          <p:cNvSpPr>
            <a:spLocks noGrp="1"/>
          </p:cNvSpPr>
          <p:nvPr>
            <p:ph type="title"/>
          </p:nvPr>
        </p:nvSpPr>
        <p:spPr>
          <a:xfrm>
            <a:off x="839788" y="365125"/>
            <a:ext cx="10515600" cy="1325563"/>
          </a:xfrm>
        </p:spPr>
        <p:txBody>
          <a:bodyPr/>
          <a:lstStyle/>
          <a:p>
            <a:r>
              <a:rPr lang="en-GB"/>
              <a:t>Click to edit Master title style</a:t>
            </a:r>
            <a:endParaRPr lang="en-CY"/>
          </a:p>
        </p:txBody>
      </p:sp>
      <p:sp>
        <p:nvSpPr>
          <p:cNvPr id="3" name="Text Placeholder 2">
            <a:extLst>
              <a:ext uri="{FF2B5EF4-FFF2-40B4-BE49-F238E27FC236}">
                <a16:creationId xmlns:a16="http://schemas.microsoft.com/office/drawing/2014/main" id="{32292C6E-5934-4B4A-B5A8-ED4526C13E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FFD9286-AF6A-814C-A589-A74D32A0638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5" name="Text Placeholder 4">
            <a:extLst>
              <a:ext uri="{FF2B5EF4-FFF2-40B4-BE49-F238E27FC236}">
                <a16:creationId xmlns:a16="http://schemas.microsoft.com/office/drawing/2014/main" id="{14A15E60-35A0-3B43-92BA-576D5EE56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F757306-A8DB-3F47-9267-D227E85B05E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7" name="Date Placeholder 6">
            <a:extLst>
              <a:ext uri="{FF2B5EF4-FFF2-40B4-BE49-F238E27FC236}">
                <a16:creationId xmlns:a16="http://schemas.microsoft.com/office/drawing/2014/main" id="{FD69018C-743C-2B4F-9809-35F140A2F116}"/>
              </a:ext>
            </a:extLst>
          </p:cNvPr>
          <p:cNvSpPr>
            <a:spLocks noGrp="1"/>
          </p:cNvSpPr>
          <p:nvPr>
            <p:ph type="dt" sz="half" idx="10"/>
          </p:nvPr>
        </p:nvSpPr>
        <p:spPr/>
        <p:txBody>
          <a:bodyPr/>
          <a:lstStyle/>
          <a:p>
            <a:endParaRPr lang="en-CY"/>
          </a:p>
        </p:txBody>
      </p:sp>
      <p:sp>
        <p:nvSpPr>
          <p:cNvPr id="8" name="Footer Placeholder 7">
            <a:extLst>
              <a:ext uri="{FF2B5EF4-FFF2-40B4-BE49-F238E27FC236}">
                <a16:creationId xmlns:a16="http://schemas.microsoft.com/office/drawing/2014/main" id="{E74802B1-6EB5-FB44-83C7-BB98D6A93D67}"/>
              </a:ext>
            </a:extLst>
          </p:cNvPr>
          <p:cNvSpPr>
            <a:spLocks noGrp="1"/>
          </p:cNvSpPr>
          <p:nvPr>
            <p:ph type="ftr" sz="quarter" idx="11"/>
          </p:nvPr>
        </p:nvSpPr>
        <p:spPr/>
        <p:txBody>
          <a:bodyPr/>
          <a:lstStyle/>
          <a:p>
            <a:endParaRPr lang="en-CY"/>
          </a:p>
        </p:txBody>
      </p:sp>
      <p:sp>
        <p:nvSpPr>
          <p:cNvPr id="9" name="Slide Number Placeholder 8">
            <a:extLst>
              <a:ext uri="{FF2B5EF4-FFF2-40B4-BE49-F238E27FC236}">
                <a16:creationId xmlns:a16="http://schemas.microsoft.com/office/drawing/2014/main" id="{8DE9F00B-90BD-D64B-BFF4-3CA46B8A12C6}"/>
              </a:ext>
            </a:extLst>
          </p:cNvPr>
          <p:cNvSpPr>
            <a:spLocks noGrp="1"/>
          </p:cNvSpPr>
          <p:nvPr>
            <p:ph type="sldNum" sz="quarter" idx="12"/>
          </p:nvPr>
        </p:nvSpPr>
        <p:spPr/>
        <p:txBody>
          <a:bodyPr/>
          <a:lstStyle/>
          <a:p>
            <a:fld id="{1CB989BD-9749-2041-8EEC-AF94C81B66BB}" type="slidenum">
              <a:rPr lang="en-CY" smtClean="0"/>
              <a:t>‹#›</a:t>
            </a:fld>
            <a:endParaRPr lang="en-CY"/>
          </a:p>
        </p:txBody>
      </p:sp>
    </p:spTree>
    <p:extLst>
      <p:ext uri="{BB962C8B-B14F-4D97-AF65-F5344CB8AC3E}">
        <p14:creationId xmlns:p14="http://schemas.microsoft.com/office/powerpoint/2010/main" val="1932677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2355-3334-EE4A-B7EE-B9EE192A32BF}"/>
              </a:ext>
            </a:extLst>
          </p:cNvPr>
          <p:cNvSpPr>
            <a:spLocks noGrp="1"/>
          </p:cNvSpPr>
          <p:nvPr>
            <p:ph type="title"/>
          </p:nvPr>
        </p:nvSpPr>
        <p:spPr/>
        <p:txBody>
          <a:bodyPr/>
          <a:lstStyle/>
          <a:p>
            <a:r>
              <a:rPr lang="en-GB"/>
              <a:t>Click to edit Master title style</a:t>
            </a:r>
            <a:endParaRPr lang="en-CY"/>
          </a:p>
        </p:txBody>
      </p:sp>
      <p:sp>
        <p:nvSpPr>
          <p:cNvPr id="3" name="Date Placeholder 2">
            <a:extLst>
              <a:ext uri="{FF2B5EF4-FFF2-40B4-BE49-F238E27FC236}">
                <a16:creationId xmlns:a16="http://schemas.microsoft.com/office/drawing/2014/main" id="{DA155750-8F3D-AD4F-9E7E-B1757D665049}"/>
              </a:ext>
            </a:extLst>
          </p:cNvPr>
          <p:cNvSpPr>
            <a:spLocks noGrp="1"/>
          </p:cNvSpPr>
          <p:nvPr>
            <p:ph type="dt" sz="half" idx="10"/>
          </p:nvPr>
        </p:nvSpPr>
        <p:spPr/>
        <p:txBody>
          <a:bodyPr/>
          <a:lstStyle/>
          <a:p>
            <a:endParaRPr lang="en-CY"/>
          </a:p>
        </p:txBody>
      </p:sp>
      <p:sp>
        <p:nvSpPr>
          <p:cNvPr id="4" name="Footer Placeholder 3">
            <a:extLst>
              <a:ext uri="{FF2B5EF4-FFF2-40B4-BE49-F238E27FC236}">
                <a16:creationId xmlns:a16="http://schemas.microsoft.com/office/drawing/2014/main" id="{232BAFCF-300D-2841-978A-F07C9E84015A}"/>
              </a:ext>
            </a:extLst>
          </p:cNvPr>
          <p:cNvSpPr>
            <a:spLocks noGrp="1"/>
          </p:cNvSpPr>
          <p:nvPr>
            <p:ph type="ftr" sz="quarter" idx="11"/>
          </p:nvPr>
        </p:nvSpPr>
        <p:spPr/>
        <p:txBody>
          <a:bodyPr/>
          <a:lstStyle/>
          <a:p>
            <a:endParaRPr lang="en-CY"/>
          </a:p>
        </p:txBody>
      </p:sp>
      <p:sp>
        <p:nvSpPr>
          <p:cNvPr id="5" name="Slide Number Placeholder 4">
            <a:extLst>
              <a:ext uri="{FF2B5EF4-FFF2-40B4-BE49-F238E27FC236}">
                <a16:creationId xmlns:a16="http://schemas.microsoft.com/office/drawing/2014/main" id="{EDD7A061-E9DB-2A44-9F67-D876704923DC}"/>
              </a:ext>
            </a:extLst>
          </p:cNvPr>
          <p:cNvSpPr>
            <a:spLocks noGrp="1"/>
          </p:cNvSpPr>
          <p:nvPr>
            <p:ph type="sldNum" sz="quarter" idx="12"/>
          </p:nvPr>
        </p:nvSpPr>
        <p:spPr/>
        <p:txBody>
          <a:bodyPr/>
          <a:lstStyle/>
          <a:p>
            <a:fld id="{1CB989BD-9749-2041-8EEC-AF94C81B66BB}" type="slidenum">
              <a:rPr lang="en-CY" smtClean="0"/>
              <a:t>‹#›</a:t>
            </a:fld>
            <a:endParaRPr lang="en-CY"/>
          </a:p>
        </p:txBody>
      </p:sp>
    </p:spTree>
    <p:extLst>
      <p:ext uri="{BB962C8B-B14F-4D97-AF65-F5344CB8AC3E}">
        <p14:creationId xmlns:p14="http://schemas.microsoft.com/office/powerpoint/2010/main" val="30238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F66FE-EEF4-4C47-A0F2-001644B428E2}"/>
              </a:ext>
            </a:extLst>
          </p:cNvPr>
          <p:cNvSpPr>
            <a:spLocks noGrp="1"/>
          </p:cNvSpPr>
          <p:nvPr>
            <p:ph type="dt" sz="half" idx="10"/>
          </p:nvPr>
        </p:nvSpPr>
        <p:spPr/>
        <p:txBody>
          <a:bodyPr/>
          <a:lstStyle/>
          <a:p>
            <a:endParaRPr lang="en-CY"/>
          </a:p>
        </p:txBody>
      </p:sp>
      <p:sp>
        <p:nvSpPr>
          <p:cNvPr id="3" name="Footer Placeholder 2">
            <a:extLst>
              <a:ext uri="{FF2B5EF4-FFF2-40B4-BE49-F238E27FC236}">
                <a16:creationId xmlns:a16="http://schemas.microsoft.com/office/drawing/2014/main" id="{7EF3FFD9-0AEA-864F-AAF6-FDF9522EAFA6}"/>
              </a:ext>
            </a:extLst>
          </p:cNvPr>
          <p:cNvSpPr>
            <a:spLocks noGrp="1"/>
          </p:cNvSpPr>
          <p:nvPr>
            <p:ph type="ftr" sz="quarter" idx="11"/>
          </p:nvPr>
        </p:nvSpPr>
        <p:spPr/>
        <p:txBody>
          <a:bodyPr/>
          <a:lstStyle/>
          <a:p>
            <a:endParaRPr lang="en-CY"/>
          </a:p>
        </p:txBody>
      </p:sp>
      <p:sp>
        <p:nvSpPr>
          <p:cNvPr id="4" name="Slide Number Placeholder 3">
            <a:extLst>
              <a:ext uri="{FF2B5EF4-FFF2-40B4-BE49-F238E27FC236}">
                <a16:creationId xmlns:a16="http://schemas.microsoft.com/office/drawing/2014/main" id="{AC5B6DAB-1C1A-BF45-8AC3-419DFEA3B74C}"/>
              </a:ext>
            </a:extLst>
          </p:cNvPr>
          <p:cNvSpPr>
            <a:spLocks noGrp="1"/>
          </p:cNvSpPr>
          <p:nvPr>
            <p:ph type="sldNum" sz="quarter" idx="12"/>
          </p:nvPr>
        </p:nvSpPr>
        <p:spPr/>
        <p:txBody>
          <a:bodyPr/>
          <a:lstStyle/>
          <a:p>
            <a:fld id="{1CB989BD-9749-2041-8EEC-AF94C81B66BB}" type="slidenum">
              <a:rPr lang="en-CY" smtClean="0"/>
              <a:t>‹#›</a:t>
            </a:fld>
            <a:endParaRPr lang="en-CY"/>
          </a:p>
        </p:txBody>
      </p:sp>
    </p:spTree>
    <p:extLst>
      <p:ext uri="{BB962C8B-B14F-4D97-AF65-F5344CB8AC3E}">
        <p14:creationId xmlns:p14="http://schemas.microsoft.com/office/powerpoint/2010/main" val="155361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AB51E-EBEA-CC41-81EF-8847B93B0A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Y"/>
          </a:p>
        </p:txBody>
      </p:sp>
      <p:sp>
        <p:nvSpPr>
          <p:cNvPr id="3" name="Content Placeholder 2">
            <a:extLst>
              <a:ext uri="{FF2B5EF4-FFF2-40B4-BE49-F238E27FC236}">
                <a16:creationId xmlns:a16="http://schemas.microsoft.com/office/drawing/2014/main" id="{A55D7593-D8CA-214E-8311-3509136970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Text Placeholder 3">
            <a:extLst>
              <a:ext uri="{FF2B5EF4-FFF2-40B4-BE49-F238E27FC236}">
                <a16:creationId xmlns:a16="http://schemas.microsoft.com/office/drawing/2014/main" id="{8D026FBD-7C0D-D147-82D7-7624EE2A7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4C2577F-10AA-9E49-9E69-A810E51D091A}"/>
              </a:ext>
            </a:extLst>
          </p:cNvPr>
          <p:cNvSpPr>
            <a:spLocks noGrp="1"/>
          </p:cNvSpPr>
          <p:nvPr>
            <p:ph type="dt" sz="half" idx="10"/>
          </p:nvPr>
        </p:nvSpPr>
        <p:spPr/>
        <p:txBody>
          <a:bodyPr/>
          <a:lstStyle/>
          <a:p>
            <a:endParaRPr lang="en-CY"/>
          </a:p>
        </p:txBody>
      </p:sp>
      <p:sp>
        <p:nvSpPr>
          <p:cNvPr id="6" name="Footer Placeholder 5">
            <a:extLst>
              <a:ext uri="{FF2B5EF4-FFF2-40B4-BE49-F238E27FC236}">
                <a16:creationId xmlns:a16="http://schemas.microsoft.com/office/drawing/2014/main" id="{79950552-F5F7-E14E-96EF-62F990F57027}"/>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F781EC91-7783-8E4C-9C40-C5A342A88703}"/>
              </a:ext>
            </a:extLst>
          </p:cNvPr>
          <p:cNvSpPr>
            <a:spLocks noGrp="1"/>
          </p:cNvSpPr>
          <p:nvPr>
            <p:ph type="sldNum" sz="quarter" idx="12"/>
          </p:nvPr>
        </p:nvSpPr>
        <p:spPr/>
        <p:txBody>
          <a:bodyPr/>
          <a:lstStyle/>
          <a:p>
            <a:fld id="{1CB989BD-9749-2041-8EEC-AF94C81B66BB}" type="slidenum">
              <a:rPr lang="en-CY" smtClean="0"/>
              <a:t>‹#›</a:t>
            </a:fld>
            <a:endParaRPr lang="en-CY"/>
          </a:p>
        </p:txBody>
      </p:sp>
    </p:spTree>
    <p:extLst>
      <p:ext uri="{BB962C8B-B14F-4D97-AF65-F5344CB8AC3E}">
        <p14:creationId xmlns:p14="http://schemas.microsoft.com/office/powerpoint/2010/main" val="3436134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E76E3-7C15-1449-A69A-A288E424D6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Y"/>
          </a:p>
        </p:txBody>
      </p:sp>
      <p:sp>
        <p:nvSpPr>
          <p:cNvPr id="3" name="Picture Placeholder 2">
            <a:extLst>
              <a:ext uri="{FF2B5EF4-FFF2-40B4-BE49-F238E27FC236}">
                <a16:creationId xmlns:a16="http://schemas.microsoft.com/office/drawing/2014/main" id="{C5CE63FA-19AA-4040-9812-E255069D62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6D477A71-4DEB-D846-88E1-FA76F4E3F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F8BE0D-5CED-2543-AF0B-EF22D6AF1AFF}"/>
              </a:ext>
            </a:extLst>
          </p:cNvPr>
          <p:cNvSpPr>
            <a:spLocks noGrp="1"/>
          </p:cNvSpPr>
          <p:nvPr>
            <p:ph type="dt" sz="half" idx="10"/>
          </p:nvPr>
        </p:nvSpPr>
        <p:spPr/>
        <p:txBody>
          <a:bodyPr/>
          <a:lstStyle/>
          <a:p>
            <a:endParaRPr lang="en-CY"/>
          </a:p>
        </p:txBody>
      </p:sp>
      <p:sp>
        <p:nvSpPr>
          <p:cNvPr id="6" name="Footer Placeholder 5">
            <a:extLst>
              <a:ext uri="{FF2B5EF4-FFF2-40B4-BE49-F238E27FC236}">
                <a16:creationId xmlns:a16="http://schemas.microsoft.com/office/drawing/2014/main" id="{7D102F50-EA79-5045-B7AD-7422543FE77D}"/>
              </a:ext>
            </a:extLst>
          </p:cNvPr>
          <p:cNvSpPr>
            <a:spLocks noGrp="1"/>
          </p:cNvSpPr>
          <p:nvPr>
            <p:ph type="ftr" sz="quarter" idx="11"/>
          </p:nvPr>
        </p:nvSpPr>
        <p:spPr/>
        <p:txBody>
          <a:bodyPr/>
          <a:lstStyle/>
          <a:p>
            <a:endParaRPr lang="en-CY"/>
          </a:p>
        </p:txBody>
      </p:sp>
      <p:sp>
        <p:nvSpPr>
          <p:cNvPr id="7" name="Slide Number Placeholder 6">
            <a:extLst>
              <a:ext uri="{FF2B5EF4-FFF2-40B4-BE49-F238E27FC236}">
                <a16:creationId xmlns:a16="http://schemas.microsoft.com/office/drawing/2014/main" id="{3D4374A0-C221-1248-A52C-4A84A3C9BA51}"/>
              </a:ext>
            </a:extLst>
          </p:cNvPr>
          <p:cNvSpPr>
            <a:spLocks noGrp="1"/>
          </p:cNvSpPr>
          <p:nvPr>
            <p:ph type="sldNum" sz="quarter" idx="12"/>
          </p:nvPr>
        </p:nvSpPr>
        <p:spPr/>
        <p:txBody>
          <a:bodyPr/>
          <a:lstStyle/>
          <a:p>
            <a:fld id="{1CB989BD-9749-2041-8EEC-AF94C81B66BB}" type="slidenum">
              <a:rPr lang="en-CY" smtClean="0"/>
              <a:t>‹#›</a:t>
            </a:fld>
            <a:endParaRPr lang="en-CY"/>
          </a:p>
        </p:txBody>
      </p:sp>
    </p:spTree>
    <p:extLst>
      <p:ext uri="{BB962C8B-B14F-4D97-AF65-F5344CB8AC3E}">
        <p14:creationId xmlns:p14="http://schemas.microsoft.com/office/powerpoint/2010/main" val="409468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7F9095-54E5-8144-8CCF-726D854151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Y"/>
          </a:p>
        </p:txBody>
      </p:sp>
      <p:sp>
        <p:nvSpPr>
          <p:cNvPr id="3" name="Text Placeholder 2">
            <a:extLst>
              <a:ext uri="{FF2B5EF4-FFF2-40B4-BE49-F238E27FC236}">
                <a16:creationId xmlns:a16="http://schemas.microsoft.com/office/drawing/2014/main" id="{CF180FFA-846E-CF4D-9F35-E7945D6211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Y"/>
          </a:p>
        </p:txBody>
      </p:sp>
      <p:sp>
        <p:nvSpPr>
          <p:cNvPr id="4" name="Date Placeholder 3">
            <a:extLst>
              <a:ext uri="{FF2B5EF4-FFF2-40B4-BE49-F238E27FC236}">
                <a16:creationId xmlns:a16="http://schemas.microsoft.com/office/drawing/2014/main" id="{082E6E75-C39B-0849-9770-0AD81F6FA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Y"/>
          </a:p>
        </p:txBody>
      </p:sp>
      <p:sp>
        <p:nvSpPr>
          <p:cNvPr id="5" name="Footer Placeholder 4">
            <a:extLst>
              <a:ext uri="{FF2B5EF4-FFF2-40B4-BE49-F238E27FC236}">
                <a16:creationId xmlns:a16="http://schemas.microsoft.com/office/drawing/2014/main" id="{9DAD2FDE-AB69-4D47-9AE9-C9B9CAF812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Y"/>
          </a:p>
        </p:txBody>
      </p:sp>
      <p:sp>
        <p:nvSpPr>
          <p:cNvPr id="6" name="Slide Number Placeholder 5">
            <a:extLst>
              <a:ext uri="{FF2B5EF4-FFF2-40B4-BE49-F238E27FC236}">
                <a16:creationId xmlns:a16="http://schemas.microsoft.com/office/drawing/2014/main" id="{A996647B-7D9D-E846-9DFF-BE6D69C97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B989BD-9749-2041-8EEC-AF94C81B66BB}" type="slidenum">
              <a:rPr lang="en-CY" smtClean="0"/>
              <a:t>‹#›</a:t>
            </a:fld>
            <a:endParaRPr lang="en-CY"/>
          </a:p>
        </p:txBody>
      </p:sp>
    </p:spTree>
    <p:extLst>
      <p:ext uri="{BB962C8B-B14F-4D97-AF65-F5344CB8AC3E}">
        <p14:creationId xmlns:p14="http://schemas.microsoft.com/office/powerpoint/2010/main" val="1365444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xo 2"/>
              <a:buNone/>
              <a:defRPr sz="2800" b="1">
                <a:solidFill>
                  <a:schemeClr val="dk1"/>
                </a:solidFill>
                <a:latin typeface="Exo 2"/>
                <a:ea typeface="Exo 2"/>
                <a:cs typeface="Exo 2"/>
                <a:sym typeface="Exo 2"/>
              </a:defRPr>
            </a:lvl1pPr>
            <a:lvl2pPr lvl="1" rtl="0">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2pPr>
            <a:lvl3pPr lvl="2" rtl="0">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3pPr>
            <a:lvl4pPr lvl="3" rtl="0">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4pPr>
            <a:lvl5pPr lvl="4" rtl="0">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5pPr>
            <a:lvl6pPr lvl="5" rtl="0">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6pPr>
            <a:lvl7pPr lvl="6" rtl="0">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7pPr>
            <a:lvl8pPr lvl="7" rtl="0">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8pPr>
            <a:lvl9pPr lvl="8" rtl="0">
              <a:spcBef>
                <a:spcPts val="0"/>
              </a:spcBef>
              <a:spcAft>
                <a:spcPts val="0"/>
              </a:spcAft>
              <a:buClr>
                <a:schemeClr val="dk1"/>
              </a:buClr>
              <a:buSzPts val="2800"/>
              <a:buFont typeface="Squada One"/>
              <a:buNone/>
              <a:defRPr sz="2800">
                <a:solidFill>
                  <a:schemeClr val="dk1"/>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Roboto Condensed Light"/>
              <a:buChar char="●"/>
              <a:defRPr sz="1200">
                <a:solidFill>
                  <a:schemeClr val="dk1"/>
                </a:solidFill>
                <a:latin typeface="Roboto Condensed Light"/>
                <a:ea typeface="Roboto Condensed Light"/>
                <a:cs typeface="Roboto Condensed Light"/>
                <a:sym typeface="Roboto Condensed Light"/>
              </a:defRPr>
            </a:lvl1pPr>
            <a:lvl2pPr marL="914400" lvl="1" indent="-304800" rtl="0">
              <a:lnSpc>
                <a:spcPct val="115000"/>
              </a:lnSpc>
              <a:spcBef>
                <a:spcPts val="1600"/>
              </a:spcBef>
              <a:spcAft>
                <a:spcPts val="0"/>
              </a:spcAft>
              <a:buClr>
                <a:schemeClr val="dk1"/>
              </a:buClr>
              <a:buSzPts val="1200"/>
              <a:buFont typeface="Roboto Condensed Light"/>
              <a:buChar char="○"/>
              <a:defRPr sz="1200">
                <a:solidFill>
                  <a:schemeClr val="dk1"/>
                </a:solidFill>
                <a:latin typeface="Roboto Condensed Light"/>
                <a:ea typeface="Roboto Condensed Light"/>
                <a:cs typeface="Roboto Condensed Light"/>
                <a:sym typeface="Roboto Condensed Light"/>
              </a:defRPr>
            </a:lvl2pPr>
            <a:lvl3pPr marL="1371600" lvl="2" indent="-304800" rtl="0">
              <a:lnSpc>
                <a:spcPct val="115000"/>
              </a:lnSpc>
              <a:spcBef>
                <a:spcPts val="1600"/>
              </a:spcBef>
              <a:spcAft>
                <a:spcPts val="0"/>
              </a:spcAft>
              <a:buClr>
                <a:schemeClr val="dk1"/>
              </a:buClr>
              <a:buSzPts val="1200"/>
              <a:buFont typeface="Roboto Condensed Light"/>
              <a:buChar char="■"/>
              <a:defRPr sz="1200">
                <a:solidFill>
                  <a:schemeClr val="dk1"/>
                </a:solidFill>
                <a:latin typeface="Roboto Condensed Light"/>
                <a:ea typeface="Roboto Condensed Light"/>
                <a:cs typeface="Roboto Condensed Light"/>
                <a:sym typeface="Roboto Condensed Light"/>
              </a:defRPr>
            </a:lvl3pPr>
            <a:lvl4pPr marL="1828800" lvl="3" indent="-304800" rtl="0">
              <a:lnSpc>
                <a:spcPct val="115000"/>
              </a:lnSpc>
              <a:spcBef>
                <a:spcPts val="1600"/>
              </a:spcBef>
              <a:spcAft>
                <a:spcPts val="0"/>
              </a:spcAft>
              <a:buClr>
                <a:schemeClr val="dk1"/>
              </a:buClr>
              <a:buSzPts val="1200"/>
              <a:buFont typeface="Roboto Condensed Light"/>
              <a:buChar char="●"/>
              <a:defRPr sz="1200">
                <a:solidFill>
                  <a:schemeClr val="dk1"/>
                </a:solidFill>
                <a:latin typeface="Roboto Condensed Light"/>
                <a:ea typeface="Roboto Condensed Light"/>
                <a:cs typeface="Roboto Condensed Light"/>
                <a:sym typeface="Roboto Condensed Light"/>
              </a:defRPr>
            </a:lvl4pPr>
            <a:lvl5pPr marL="2286000" lvl="4" indent="-304800" rtl="0">
              <a:lnSpc>
                <a:spcPct val="115000"/>
              </a:lnSpc>
              <a:spcBef>
                <a:spcPts val="1600"/>
              </a:spcBef>
              <a:spcAft>
                <a:spcPts val="0"/>
              </a:spcAft>
              <a:buClr>
                <a:schemeClr val="dk1"/>
              </a:buClr>
              <a:buSzPts val="1200"/>
              <a:buFont typeface="Roboto Condensed Light"/>
              <a:buChar char="○"/>
              <a:defRPr sz="1200">
                <a:solidFill>
                  <a:schemeClr val="dk1"/>
                </a:solidFill>
                <a:latin typeface="Roboto Condensed Light"/>
                <a:ea typeface="Roboto Condensed Light"/>
                <a:cs typeface="Roboto Condensed Light"/>
                <a:sym typeface="Roboto Condensed Light"/>
              </a:defRPr>
            </a:lvl5pPr>
            <a:lvl6pPr marL="2743200" lvl="5" indent="-304800" rtl="0">
              <a:lnSpc>
                <a:spcPct val="115000"/>
              </a:lnSpc>
              <a:spcBef>
                <a:spcPts val="1600"/>
              </a:spcBef>
              <a:spcAft>
                <a:spcPts val="0"/>
              </a:spcAft>
              <a:buClr>
                <a:schemeClr val="dk1"/>
              </a:buClr>
              <a:buSzPts val="1200"/>
              <a:buFont typeface="Roboto Condensed Light"/>
              <a:buChar char="■"/>
              <a:defRPr sz="1200">
                <a:solidFill>
                  <a:schemeClr val="dk1"/>
                </a:solidFill>
                <a:latin typeface="Roboto Condensed Light"/>
                <a:ea typeface="Roboto Condensed Light"/>
                <a:cs typeface="Roboto Condensed Light"/>
                <a:sym typeface="Roboto Condensed Light"/>
              </a:defRPr>
            </a:lvl6pPr>
            <a:lvl7pPr marL="3200400" lvl="6" indent="-304800" rtl="0">
              <a:lnSpc>
                <a:spcPct val="115000"/>
              </a:lnSpc>
              <a:spcBef>
                <a:spcPts val="1600"/>
              </a:spcBef>
              <a:spcAft>
                <a:spcPts val="0"/>
              </a:spcAft>
              <a:buClr>
                <a:schemeClr val="dk1"/>
              </a:buClr>
              <a:buSzPts val="1200"/>
              <a:buFont typeface="Roboto Condensed Light"/>
              <a:buChar char="●"/>
              <a:defRPr sz="1200">
                <a:solidFill>
                  <a:schemeClr val="dk1"/>
                </a:solidFill>
                <a:latin typeface="Roboto Condensed Light"/>
                <a:ea typeface="Roboto Condensed Light"/>
                <a:cs typeface="Roboto Condensed Light"/>
                <a:sym typeface="Roboto Condensed Light"/>
              </a:defRPr>
            </a:lvl7pPr>
            <a:lvl8pPr marL="3657600" lvl="7" indent="-304800" rtl="0">
              <a:lnSpc>
                <a:spcPct val="115000"/>
              </a:lnSpc>
              <a:spcBef>
                <a:spcPts val="1600"/>
              </a:spcBef>
              <a:spcAft>
                <a:spcPts val="0"/>
              </a:spcAft>
              <a:buClr>
                <a:schemeClr val="dk1"/>
              </a:buClr>
              <a:buSzPts val="1200"/>
              <a:buFont typeface="Roboto Condensed Light"/>
              <a:buChar char="○"/>
              <a:defRPr sz="1200">
                <a:solidFill>
                  <a:schemeClr val="dk1"/>
                </a:solidFill>
                <a:latin typeface="Roboto Condensed Light"/>
                <a:ea typeface="Roboto Condensed Light"/>
                <a:cs typeface="Roboto Condensed Light"/>
                <a:sym typeface="Roboto Condensed Light"/>
              </a:defRPr>
            </a:lvl8pPr>
            <a:lvl9pPr marL="4114800" lvl="8" indent="-304800" rtl="0">
              <a:lnSpc>
                <a:spcPct val="115000"/>
              </a:lnSpc>
              <a:spcBef>
                <a:spcPts val="1600"/>
              </a:spcBef>
              <a:spcAft>
                <a:spcPts val="1600"/>
              </a:spcAft>
              <a:buClr>
                <a:schemeClr val="dk1"/>
              </a:buClr>
              <a:buSzPts val="1200"/>
              <a:buFont typeface="Roboto Condensed Light"/>
              <a:buChar char="■"/>
              <a:defRPr sz="1200">
                <a:solidFill>
                  <a:schemeClr val="dk1"/>
                </a:solidFill>
                <a:latin typeface="Roboto Condensed Light"/>
                <a:ea typeface="Roboto Condensed Light"/>
                <a:cs typeface="Roboto Condensed Light"/>
                <a:sym typeface="Roboto Condensed Light"/>
              </a:defRPr>
            </a:lvl9pPr>
          </a:lstStyle>
          <a:p>
            <a:endParaRPr/>
          </a:p>
        </p:txBody>
      </p:sp>
    </p:spTree>
    <p:extLst>
      <p:ext uri="{BB962C8B-B14F-4D97-AF65-F5344CB8AC3E}">
        <p14:creationId xmlns:p14="http://schemas.microsoft.com/office/powerpoint/2010/main" val="3871624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idrdb.org/cidr2020/papers/p9-abadi-cidr20.pdf" TargetMode="External"/><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hyperlink" Target="mailto:edemet01@cs.ucy.ac.cy"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26.xml.rels><?xml version="1.0" encoding="UTF-8" standalone="yes"?>
<Relationships xmlns="http://schemas.openxmlformats.org/package/2006/relationships"><Relationship Id="rId3" Type="http://schemas.openxmlformats.org/officeDocument/2006/relationships/hyperlink" Target="https://anylog.co/" TargetMode="External"/><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EE1D0-6118-0F4F-AD49-C0B9CDEEFCF5}"/>
              </a:ext>
            </a:extLst>
          </p:cNvPr>
          <p:cNvPicPr>
            <a:picLocks noChangeAspect="1"/>
          </p:cNvPicPr>
          <p:nvPr/>
        </p:nvPicPr>
        <p:blipFill>
          <a:blip r:embed="rId2"/>
          <a:stretch>
            <a:fillRect/>
          </a:stretch>
        </p:blipFill>
        <p:spPr>
          <a:xfrm>
            <a:off x="9473168" y="420623"/>
            <a:ext cx="2057400" cy="787400"/>
          </a:xfrm>
          <a:prstGeom prst="rect">
            <a:avLst/>
          </a:prstGeom>
        </p:spPr>
      </p:pic>
      <p:sp>
        <p:nvSpPr>
          <p:cNvPr id="5" name="TextBox 4">
            <a:extLst>
              <a:ext uri="{FF2B5EF4-FFF2-40B4-BE49-F238E27FC236}">
                <a16:creationId xmlns:a16="http://schemas.microsoft.com/office/drawing/2014/main" id="{F8B15C19-D19D-B64E-99F4-8D5371B1C79B}"/>
              </a:ext>
            </a:extLst>
          </p:cNvPr>
          <p:cNvSpPr txBox="1"/>
          <p:nvPr/>
        </p:nvSpPr>
        <p:spPr>
          <a:xfrm>
            <a:off x="466550" y="583491"/>
            <a:ext cx="5629445" cy="461665"/>
          </a:xfrm>
          <a:prstGeom prst="rect">
            <a:avLst/>
          </a:prstGeom>
          <a:noFill/>
        </p:spPr>
        <p:txBody>
          <a:bodyPr wrap="square" rtlCol="0">
            <a:spAutoFit/>
          </a:bodyPr>
          <a:lstStyle/>
          <a:p>
            <a:pPr algn="r"/>
            <a:r>
              <a:rPr lang="en-US" sz="2400">
                <a:solidFill>
                  <a:srgbClr val="434343"/>
                </a:solidFill>
                <a:latin typeface="Exo 2" pitchFamily="2" charset="77"/>
                <a:cs typeface="Abadi" panose="020F0502020204030204" pitchFamily="34" charset="0"/>
                <a:sym typeface="Exo 2"/>
              </a:rPr>
              <a:t>EPL646: Advanced Topics in Databases</a:t>
            </a:r>
          </a:p>
        </p:txBody>
      </p:sp>
      <p:sp>
        <p:nvSpPr>
          <p:cNvPr id="6" name="TextBox 5">
            <a:extLst>
              <a:ext uri="{FF2B5EF4-FFF2-40B4-BE49-F238E27FC236}">
                <a16:creationId xmlns:a16="http://schemas.microsoft.com/office/drawing/2014/main" id="{1DD2C3C8-86D5-4641-B4AD-B3C140F821F1}"/>
              </a:ext>
            </a:extLst>
          </p:cNvPr>
          <p:cNvSpPr txBox="1"/>
          <p:nvPr/>
        </p:nvSpPr>
        <p:spPr>
          <a:xfrm>
            <a:off x="2226563" y="3429000"/>
            <a:ext cx="7738866" cy="1477328"/>
          </a:xfrm>
          <a:prstGeom prst="rect">
            <a:avLst/>
          </a:prstGeom>
          <a:noFill/>
        </p:spPr>
        <p:txBody>
          <a:bodyPr wrap="square" rtlCol="0">
            <a:spAutoFit/>
          </a:bodyPr>
          <a:lstStyle/>
          <a:p>
            <a:pPr algn="ctr"/>
            <a:r>
              <a:rPr lang="en-GB">
                <a:solidFill>
                  <a:srgbClr val="434343"/>
                </a:solidFill>
                <a:latin typeface="Exo 2" pitchFamily="2" charset="77"/>
                <a:cs typeface="Arial"/>
                <a:sym typeface="Arial"/>
              </a:rPr>
              <a:t>Faisal Nawab (UC Santa Cruz)*; Daniel J Abadi (UMD); </a:t>
            </a:r>
            <a:br>
              <a:rPr lang="en-GB">
                <a:solidFill>
                  <a:srgbClr val="434343"/>
                </a:solidFill>
                <a:latin typeface="Exo 2" pitchFamily="2" charset="77"/>
                <a:cs typeface="Arial"/>
                <a:sym typeface="Arial"/>
              </a:rPr>
            </a:br>
            <a:r>
              <a:rPr lang="en-GB">
                <a:solidFill>
                  <a:srgbClr val="434343"/>
                </a:solidFill>
                <a:latin typeface="Exo 2" pitchFamily="2" charset="77"/>
                <a:cs typeface="Arial"/>
                <a:sym typeface="Arial"/>
              </a:rPr>
              <a:t>Owen Arden (UC Santa Cruz); Moshe </a:t>
            </a:r>
            <a:r>
              <a:rPr lang="en-GB" err="1">
                <a:solidFill>
                  <a:srgbClr val="434343"/>
                </a:solidFill>
                <a:latin typeface="Exo 2" pitchFamily="2" charset="77"/>
                <a:cs typeface="Arial"/>
                <a:sym typeface="Arial"/>
              </a:rPr>
              <a:t>Shadmon</a:t>
            </a:r>
            <a:r>
              <a:rPr lang="en-GB">
                <a:solidFill>
                  <a:srgbClr val="434343"/>
                </a:solidFill>
                <a:latin typeface="Exo 2" pitchFamily="2" charset="77"/>
                <a:cs typeface="Arial"/>
                <a:sym typeface="Arial"/>
              </a:rPr>
              <a:t> (</a:t>
            </a:r>
            <a:r>
              <a:rPr lang="en-GB" err="1">
                <a:solidFill>
                  <a:srgbClr val="434343"/>
                </a:solidFill>
                <a:latin typeface="Exo 2" pitchFamily="2" charset="77"/>
                <a:cs typeface="Arial"/>
                <a:sym typeface="Arial"/>
              </a:rPr>
              <a:t>AnyLog</a:t>
            </a:r>
            <a:r>
              <a:rPr lang="en-GB">
                <a:solidFill>
                  <a:srgbClr val="434343"/>
                </a:solidFill>
                <a:latin typeface="Exo 2" pitchFamily="2" charset="77"/>
                <a:cs typeface="Arial"/>
                <a:sym typeface="Arial"/>
              </a:rPr>
              <a:t>)</a:t>
            </a:r>
            <a:br>
              <a:rPr lang="en-GB">
                <a:solidFill>
                  <a:srgbClr val="434343"/>
                </a:solidFill>
                <a:latin typeface="Exo 2" pitchFamily="2" charset="77"/>
                <a:cs typeface="Arial"/>
                <a:sym typeface="Arial"/>
              </a:rPr>
            </a:br>
            <a:r>
              <a:rPr lang="en-GB">
                <a:solidFill>
                  <a:srgbClr val="434343"/>
                </a:solidFill>
                <a:latin typeface="Exo 2" pitchFamily="2" charset="77"/>
                <a:cs typeface="Arial"/>
                <a:sym typeface="Arial"/>
              </a:rPr>
              <a:t>9th Biennial Conference on Innovative Data Systems Research (CIDR ‘19)</a:t>
            </a:r>
            <a:br>
              <a:rPr lang="en-GB">
                <a:solidFill>
                  <a:srgbClr val="434343"/>
                </a:solidFill>
                <a:latin typeface="Exo 2" pitchFamily="2" charset="77"/>
                <a:cs typeface="Arial"/>
                <a:sym typeface="Arial"/>
              </a:rPr>
            </a:br>
            <a:r>
              <a:rPr lang="en-GB">
                <a:solidFill>
                  <a:srgbClr val="434343"/>
                </a:solidFill>
                <a:latin typeface="Exo 2" pitchFamily="2" charset="77"/>
                <a:cs typeface="Arial"/>
                <a:sym typeface="Arial"/>
              </a:rPr>
              <a:t>January 13-16, 2019 , Asilomar, California, USA.</a:t>
            </a:r>
            <a:br>
              <a:rPr lang="en-GB">
                <a:solidFill>
                  <a:srgbClr val="434343"/>
                </a:solidFill>
                <a:latin typeface="Exo 2" pitchFamily="2" charset="77"/>
                <a:cs typeface="Arial"/>
                <a:sym typeface="Arial"/>
              </a:rPr>
            </a:br>
            <a:r>
              <a:rPr lang="en-GB">
                <a:solidFill>
                  <a:schemeClr val="accent1"/>
                </a:solidFill>
                <a:latin typeface="Exo 2" pitchFamily="2" charset="77"/>
                <a:cs typeface="Arial"/>
                <a:sym typeface="Arial"/>
                <a:hlinkClick r:id="rId3">
                  <a:extLst>
                    <a:ext uri="{A12FA001-AC4F-418D-AE19-62706E023703}">
                      <ahyp:hlinkClr xmlns:ahyp="http://schemas.microsoft.com/office/drawing/2018/hyperlinkcolor" val="tx"/>
                    </a:ext>
                  </a:extLst>
                </a:hlinkClick>
              </a:rPr>
              <a:t>http://cidrdb.org/cidr2020/papers/p9-abadi-cidr20.pdf</a:t>
            </a:r>
            <a:endParaRPr lang="en-CY">
              <a:solidFill>
                <a:schemeClr val="accent1"/>
              </a:solidFill>
              <a:latin typeface="Exo 2" pitchFamily="2" charset="77"/>
              <a:cs typeface="Arial"/>
              <a:sym typeface="Arial"/>
            </a:endParaRPr>
          </a:p>
        </p:txBody>
      </p:sp>
      <p:sp>
        <p:nvSpPr>
          <p:cNvPr id="7" name="Google Shape;136;p28">
            <a:extLst>
              <a:ext uri="{FF2B5EF4-FFF2-40B4-BE49-F238E27FC236}">
                <a16:creationId xmlns:a16="http://schemas.microsoft.com/office/drawing/2014/main" id="{6E12A1EA-EA5A-5B49-B3BB-851826335201}"/>
              </a:ext>
            </a:extLst>
          </p:cNvPr>
          <p:cNvSpPr txBox="1">
            <a:spLocks noGrp="1"/>
          </p:cNvSpPr>
          <p:nvPr>
            <p:ph type="subTitle" idx="1"/>
          </p:nvPr>
        </p:nvSpPr>
        <p:spPr>
          <a:xfrm>
            <a:off x="3743192" y="5694764"/>
            <a:ext cx="4705607" cy="348912"/>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1600" dirty="0">
                <a:solidFill>
                  <a:srgbClr val="434343"/>
                </a:solidFill>
                <a:latin typeface="Exo 2 ExtraLight" pitchFamily="2" charset="77"/>
                <a:cs typeface="Arial" panose="020B0604020202020204" pitchFamily="34" charset="0"/>
              </a:rPr>
              <a:t>By : </a:t>
            </a:r>
            <a:r>
              <a:rPr lang="en" sz="1600" dirty="0" err="1">
                <a:solidFill>
                  <a:srgbClr val="434343"/>
                </a:solidFill>
                <a:latin typeface="Exo 2 ExtraLight" pitchFamily="2" charset="77"/>
                <a:cs typeface="Arial" panose="020B0604020202020204" pitchFamily="34" charset="0"/>
              </a:rPr>
              <a:t>Erodotos</a:t>
            </a:r>
            <a:r>
              <a:rPr lang="en" sz="1600" dirty="0">
                <a:solidFill>
                  <a:srgbClr val="434343"/>
                </a:solidFill>
                <a:latin typeface="Exo 2 ExtraLight" pitchFamily="2" charset="77"/>
                <a:cs typeface="Arial" panose="020B0604020202020204" pitchFamily="34" charset="0"/>
              </a:rPr>
              <a:t> Demetriou (</a:t>
            </a:r>
            <a:r>
              <a:rPr lang="en" sz="1600" dirty="0">
                <a:solidFill>
                  <a:srgbClr val="434343"/>
                </a:solidFill>
                <a:latin typeface="Exo 2 ExtraLight" pitchFamily="2" charset="77"/>
                <a:cs typeface="Arial" panose="020B0604020202020204" pitchFamily="34" charset="0"/>
                <a:hlinkClick r:id="rId4"/>
              </a:rPr>
              <a:t>edemet01@cs.ucy.ac.cy</a:t>
            </a:r>
            <a:r>
              <a:rPr lang="en" sz="1600" dirty="0">
                <a:solidFill>
                  <a:srgbClr val="434343"/>
                </a:solidFill>
                <a:latin typeface="Exo 2 ExtraLight" pitchFamily="2" charset="77"/>
                <a:cs typeface="Arial" panose="020B0604020202020204" pitchFamily="34" charset="0"/>
              </a:rPr>
              <a:t>)</a:t>
            </a:r>
            <a:endParaRPr lang="el-GR" sz="1600" dirty="0">
              <a:solidFill>
                <a:srgbClr val="434343"/>
              </a:solidFill>
              <a:latin typeface="Exo 2 ExtraLight" pitchFamily="2" charset="77"/>
              <a:cs typeface="Arial" panose="020B0604020202020204" pitchFamily="34" charset="0"/>
            </a:endParaRPr>
          </a:p>
          <a:p>
            <a:pPr lvl="0">
              <a:spcBef>
                <a:spcPts val="0"/>
              </a:spcBef>
            </a:pPr>
            <a:r>
              <a:rPr lang="en-US" sz="1600" dirty="0">
                <a:solidFill>
                  <a:srgbClr val="434343"/>
                </a:solidFill>
                <a:latin typeface="Exo 2 ExtraLight" pitchFamily="2" charset="77"/>
                <a:cs typeface="Arial" panose="020B0604020202020204" pitchFamily="34" charset="0"/>
              </a:rPr>
              <a:t>Instructor : Demetris </a:t>
            </a:r>
            <a:r>
              <a:rPr lang="en-US" sz="1600" dirty="0" err="1">
                <a:solidFill>
                  <a:srgbClr val="434343"/>
                </a:solidFill>
                <a:latin typeface="Exo 2 ExtraLight" pitchFamily="2" charset="77"/>
                <a:cs typeface="Arial" panose="020B0604020202020204" pitchFamily="34" charset="0"/>
              </a:rPr>
              <a:t>Zeinalipour</a:t>
            </a:r>
            <a:endParaRPr lang="el-GR" sz="1600" dirty="0">
              <a:solidFill>
                <a:srgbClr val="434343"/>
              </a:solidFill>
              <a:latin typeface="Exo 2 ExtraLight" pitchFamily="2" charset="77"/>
              <a:cs typeface="Arial" panose="020B0604020202020204" pitchFamily="34" charset="0"/>
            </a:endParaRPr>
          </a:p>
        </p:txBody>
      </p:sp>
      <p:sp>
        <p:nvSpPr>
          <p:cNvPr id="3" name="TextBox 2">
            <a:extLst>
              <a:ext uri="{FF2B5EF4-FFF2-40B4-BE49-F238E27FC236}">
                <a16:creationId xmlns:a16="http://schemas.microsoft.com/office/drawing/2014/main" id="{C20EB8D6-55E0-2E48-AEAC-3F718D69AB29}"/>
              </a:ext>
            </a:extLst>
          </p:cNvPr>
          <p:cNvSpPr txBox="1"/>
          <p:nvPr/>
        </p:nvSpPr>
        <p:spPr>
          <a:xfrm>
            <a:off x="1159121" y="1773779"/>
            <a:ext cx="9873751" cy="1200329"/>
          </a:xfrm>
          <a:prstGeom prst="rect">
            <a:avLst/>
          </a:prstGeom>
          <a:noFill/>
        </p:spPr>
        <p:txBody>
          <a:bodyPr wrap="square" rtlCol="0">
            <a:spAutoFit/>
          </a:bodyPr>
          <a:lstStyle/>
          <a:p>
            <a:pPr algn="ctr"/>
            <a:r>
              <a:rPr lang="en-US" sz="3600" b="1" err="1">
                <a:solidFill>
                  <a:srgbClr val="434343"/>
                </a:solidFill>
                <a:latin typeface="Exo 2" pitchFamily="2" charset="77"/>
                <a:cs typeface="Arial"/>
                <a:sym typeface="Arial"/>
              </a:rPr>
              <a:t>AnyLog</a:t>
            </a:r>
            <a:r>
              <a:rPr lang="en-US" sz="3600" b="1">
                <a:solidFill>
                  <a:srgbClr val="434343"/>
                </a:solidFill>
                <a:latin typeface="Exo 2" pitchFamily="2" charset="77"/>
                <a:cs typeface="Arial"/>
                <a:sym typeface="Arial"/>
              </a:rPr>
              <a:t> :</a:t>
            </a:r>
            <a:br>
              <a:rPr lang="en-US" sz="3600" b="1">
                <a:solidFill>
                  <a:srgbClr val="434343"/>
                </a:solidFill>
                <a:latin typeface="Exo 2" pitchFamily="2" charset="77"/>
                <a:cs typeface="Arial"/>
                <a:sym typeface="Arial"/>
              </a:rPr>
            </a:br>
            <a:r>
              <a:rPr lang="en-US" sz="3600" b="1">
                <a:solidFill>
                  <a:srgbClr val="434343"/>
                </a:solidFill>
                <a:latin typeface="Exo 2" pitchFamily="2" charset="77"/>
                <a:cs typeface="Arial"/>
                <a:sym typeface="Arial"/>
              </a:rPr>
              <a:t> A Grand Unification of the Internet of Things</a:t>
            </a:r>
            <a:endParaRPr lang="en-CY" sz="3600" b="1">
              <a:solidFill>
                <a:srgbClr val="434343"/>
              </a:solidFill>
              <a:latin typeface="Exo 2" pitchFamily="2" charset="77"/>
              <a:cs typeface="Arial"/>
              <a:sym typeface="Exo 2"/>
            </a:endParaRPr>
          </a:p>
        </p:txBody>
      </p:sp>
      <p:sp>
        <p:nvSpPr>
          <p:cNvPr id="9" name="TextBox 8">
            <a:extLst>
              <a:ext uri="{FF2B5EF4-FFF2-40B4-BE49-F238E27FC236}">
                <a16:creationId xmlns:a16="http://schemas.microsoft.com/office/drawing/2014/main" id="{D9C7DCEC-C5B0-924A-A3A3-D6E49E3FCC70}"/>
              </a:ext>
            </a:extLst>
          </p:cNvPr>
          <p:cNvSpPr txBox="1"/>
          <p:nvPr/>
        </p:nvSpPr>
        <p:spPr>
          <a:xfrm>
            <a:off x="3999244" y="6448867"/>
            <a:ext cx="3925449"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Tree>
    <p:extLst>
      <p:ext uri="{BB962C8B-B14F-4D97-AF65-F5344CB8AC3E}">
        <p14:creationId xmlns:p14="http://schemas.microsoft.com/office/powerpoint/2010/main" val="35370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4019342" y="6448867"/>
            <a:ext cx="3905352"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2874505" cy="666977"/>
          </a:xfrm>
          <a:prstGeom prst="rect">
            <a:avLst/>
          </a:prstGeom>
          <a:noFill/>
        </p:spPr>
        <p:txBody>
          <a:bodyPr wrap="none" rtlCol="0">
            <a:spAutoFit/>
          </a:bodyPr>
          <a:lstStyle/>
          <a:p>
            <a:r>
              <a:rPr lang="en-GB" sz="1867" b="1">
                <a:solidFill>
                  <a:schemeClr val="dk1"/>
                </a:solidFill>
                <a:latin typeface="Exo 2"/>
              </a:rPr>
              <a:t>Architectural Overview</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Security Components</a:t>
            </a:r>
          </a:p>
        </p:txBody>
      </p:sp>
      <p:sp>
        <p:nvSpPr>
          <p:cNvPr id="7" name="Content Placeholder 6">
            <a:extLst>
              <a:ext uri="{FF2B5EF4-FFF2-40B4-BE49-F238E27FC236}">
                <a16:creationId xmlns:a16="http://schemas.microsoft.com/office/drawing/2014/main" id="{A7C3A126-041B-8744-9807-979CEE85DB49}"/>
              </a:ext>
            </a:extLst>
          </p:cNvPr>
          <p:cNvSpPr>
            <a:spLocks noGrp="1"/>
          </p:cNvSpPr>
          <p:nvPr>
            <p:ph idx="1"/>
          </p:nvPr>
        </p:nvSpPr>
        <p:spPr>
          <a:xfrm>
            <a:off x="1129593" y="2607463"/>
            <a:ext cx="10515600" cy="4351338"/>
          </a:xfrm>
        </p:spPr>
        <p:txBody>
          <a:bodyPr>
            <a:normAutofit/>
          </a:bodyPr>
          <a:lstStyle/>
          <a:p>
            <a:endParaRPr lang="en-CY"/>
          </a:p>
          <a:p>
            <a:endParaRPr lang="en-CY"/>
          </a:p>
        </p:txBody>
      </p:sp>
      <p:graphicFrame>
        <p:nvGraphicFramePr>
          <p:cNvPr id="11" name="Table 10">
            <a:extLst>
              <a:ext uri="{FF2B5EF4-FFF2-40B4-BE49-F238E27FC236}">
                <a16:creationId xmlns:a16="http://schemas.microsoft.com/office/drawing/2014/main" id="{E0C64945-A083-8848-BF6E-F6607F36A494}"/>
              </a:ext>
            </a:extLst>
          </p:cNvPr>
          <p:cNvGraphicFramePr>
            <a:graphicFrameLocks noGrp="1"/>
          </p:cNvGraphicFramePr>
          <p:nvPr>
            <p:extLst>
              <p:ext uri="{D42A27DB-BD31-4B8C-83A1-F6EECF244321}">
                <p14:modId xmlns:p14="http://schemas.microsoft.com/office/powerpoint/2010/main" val="1233353750"/>
              </p:ext>
            </p:extLst>
          </p:nvPr>
        </p:nvGraphicFramePr>
        <p:xfrm>
          <a:off x="546807" y="1521406"/>
          <a:ext cx="11287054" cy="4203702"/>
        </p:xfrm>
        <a:graphic>
          <a:graphicData uri="http://schemas.openxmlformats.org/drawingml/2006/table">
            <a:tbl>
              <a:tblPr bandRow="1">
                <a:tableStyleId>{16D9F66E-5EB9-4882-86FB-DCBF35E3C3E4}</a:tableStyleId>
              </a:tblPr>
              <a:tblGrid>
                <a:gridCol w="1884894">
                  <a:extLst>
                    <a:ext uri="{9D8B030D-6E8A-4147-A177-3AD203B41FA5}">
                      <a16:colId xmlns:a16="http://schemas.microsoft.com/office/drawing/2014/main" val="2718579439"/>
                    </a:ext>
                  </a:extLst>
                </a:gridCol>
                <a:gridCol w="9402160">
                  <a:extLst>
                    <a:ext uri="{9D8B030D-6E8A-4147-A177-3AD203B41FA5}">
                      <a16:colId xmlns:a16="http://schemas.microsoft.com/office/drawing/2014/main" val="1790456719"/>
                    </a:ext>
                  </a:extLst>
                </a:gridCol>
              </a:tblGrid>
              <a:tr h="580630">
                <a:tc>
                  <a:txBody>
                    <a:bodyPr/>
                    <a:lstStyle/>
                    <a:p>
                      <a:pPr algn="ctr"/>
                      <a:r>
                        <a:rPr lang="en-CY" sz="1800" b="1">
                          <a:latin typeface="Exo 2"/>
                        </a:rPr>
                        <a:t>Public Key Cryptography </a:t>
                      </a:r>
                      <a:endParaRPr lang="en-CY" sz="1800" b="1">
                        <a:latin typeface="Exo 2" pitchFamily="2"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Y"/>
                        <a:t>All entities on the network are identified by a </a:t>
                      </a:r>
                      <a:r>
                        <a:rPr lang="en-CY" b="1"/>
                        <a:t>public </a:t>
                      </a:r>
                      <a:r>
                        <a:rPr lang="en-CY" b="0"/>
                        <a:t>key. Public/Private key cryptography is used to sign and authenticate messages between nodes</a:t>
                      </a:r>
                      <a:endParaRPr lang="en-CY"/>
                    </a:p>
                  </a:txBody>
                  <a:tcPr anchor="ctr"/>
                </a:tc>
                <a:extLst>
                  <a:ext uri="{0D108BD9-81ED-4DB2-BD59-A6C34878D82A}">
                    <a16:rowId xmlns:a16="http://schemas.microsoft.com/office/drawing/2014/main" val="104740164"/>
                  </a:ext>
                </a:extLst>
              </a:tr>
              <a:tr h="1023621">
                <a:tc>
                  <a:txBody>
                    <a:bodyPr/>
                    <a:lstStyle/>
                    <a:p>
                      <a:pPr marL="0" marR="0" lvl="0" indent="0" algn="ctr" rtl="0" eaLnBrk="1" fontAlgn="auto" latinLnBrk="0" hangingPunct="1">
                        <a:lnSpc>
                          <a:spcPct val="100000"/>
                        </a:lnSpc>
                        <a:spcBef>
                          <a:spcPts val="0"/>
                        </a:spcBef>
                        <a:spcAft>
                          <a:spcPts val="0"/>
                        </a:spcAft>
                        <a:buFontTx/>
                        <a:buNone/>
                      </a:pPr>
                      <a:r>
                        <a:rPr lang="en-CY" sz="1800" b="1">
                          <a:latin typeface="Exo 2"/>
                        </a:rPr>
                        <a:t>Query Result Integrity </a:t>
                      </a:r>
                      <a:endParaRPr lang="en-CY" sz="1800" b="1">
                        <a:latin typeface="Exo 2" pitchFamily="2"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Y"/>
                        <a:t>To achieve query result integrity, Trusted Execution Environment is used. In other words we trust only certain hardware manufacturers.</a:t>
                      </a:r>
                    </a:p>
                  </a:txBody>
                  <a:tcPr anchor="ctr"/>
                </a:tc>
                <a:extLst>
                  <a:ext uri="{0D108BD9-81ED-4DB2-BD59-A6C34878D82A}">
                    <a16:rowId xmlns:a16="http://schemas.microsoft.com/office/drawing/2014/main" val="1446389859"/>
                  </a:ext>
                </a:extLst>
              </a:tr>
              <a:tr h="620450">
                <a:tc>
                  <a:txBody>
                    <a:bodyPr/>
                    <a:lstStyle/>
                    <a:p>
                      <a:pPr marL="0" marR="0" lvl="0" indent="0" algn="ctr" rtl="0" eaLnBrk="1" fontAlgn="auto" latinLnBrk="0" hangingPunct="1">
                        <a:lnSpc>
                          <a:spcPct val="100000"/>
                        </a:lnSpc>
                        <a:spcBef>
                          <a:spcPts val="0"/>
                        </a:spcBef>
                        <a:spcAft>
                          <a:spcPts val="0"/>
                        </a:spcAft>
                        <a:buFontTx/>
                        <a:buNone/>
                      </a:pPr>
                      <a:r>
                        <a:rPr lang="en-CY" sz="1800" b="1">
                          <a:latin typeface="Exo 2"/>
                        </a:rPr>
                        <a:t>Data Confidentiality </a:t>
                      </a:r>
                      <a:endParaRPr lang="en-CY" sz="1800" b="1">
                        <a:latin typeface="Exo 2" pitchFamily="2"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Y"/>
                        <a:t>Publishers who do not trust the contractors for data storage, can post their data to them encrypted</a:t>
                      </a:r>
                    </a:p>
                  </a:txBody>
                  <a:tcPr anchor="ctr"/>
                </a:tc>
                <a:extLst>
                  <a:ext uri="{0D108BD9-81ED-4DB2-BD59-A6C34878D82A}">
                    <a16:rowId xmlns:a16="http://schemas.microsoft.com/office/drawing/2014/main" val="496303961"/>
                  </a:ext>
                </a:extLst>
              </a:tr>
              <a:tr h="551181">
                <a:tc>
                  <a:txBody>
                    <a:bodyPr/>
                    <a:lstStyle/>
                    <a:p>
                      <a:pPr algn="ctr"/>
                      <a:r>
                        <a:rPr lang="en-CY" sz="1800" b="1">
                          <a:latin typeface="Exo 2"/>
                        </a:rPr>
                        <a:t>Smart Contracts </a:t>
                      </a:r>
                      <a:endParaRPr lang="en-CY" sz="1800" b="1">
                        <a:latin typeface="Exo 2" pitchFamily="2" charset="77"/>
                      </a:endParaRPr>
                    </a:p>
                  </a:txBody>
                  <a:tcPr anchor="ctr"/>
                </a:tc>
                <a:tc>
                  <a:txBody>
                    <a:bodyPr/>
                    <a:lstStyle/>
                    <a:p>
                      <a:pPr algn="ctr"/>
                      <a:r>
                        <a:rPr lang="en-CY"/>
                        <a:t>Smart Contract is a kind of code that runs on the blockchain and can perform different check operations.</a:t>
                      </a:r>
                    </a:p>
                  </a:txBody>
                  <a:tcPr anchor="ctr"/>
                </a:tc>
                <a:extLst>
                  <a:ext uri="{0D108BD9-81ED-4DB2-BD59-A6C34878D82A}">
                    <a16:rowId xmlns:a16="http://schemas.microsoft.com/office/drawing/2014/main" val="171398660"/>
                  </a:ext>
                </a:extLst>
              </a:tr>
              <a:tr h="1259841">
                <a:tc>
                  <a:txBody>
                    <a:bodyPr/>
                    <a:lstStyle/>
                    <a:p>
                      <a:pPr marL="0" marR="0" lvl="0" indent="0" algn="ctr" rtl="0" eaLnBrk="1" fontAlgn="auto" latinLnBrk="0" hangingPunct="1">
                        <a:lnSpc>
                          <a:spcPct val="100000"/>
                        </a:lnSpc>
                        <a:spcBef>
                          <a:spcPts val="0"/>
                        </a:spcBef>
                        <a:spcAft>
                          <a:spcPts val="0"/>
                        </a:spcAft>
                        <a:buFontTx/>
                        <a:buNone/>
                      </a:pPr>
                      <a:r>
                        <a:rPr lang="en-CY" sz="1800" b="1">
                          <a:latin typeface="Exo 2"/>
                        </a:rPr>
                        <a:t>State Channels </a:t>
                      </a:r>
                      <a:endParaRPr lang="en-CY" sz="1800" b="1">
                        <a:latin typeface="Exo 2" pitchFamily="2"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Y"/>
                        <a:t>Smart contracts invocation has some drawbacks. (latency, throughput, transaction fee). For this reason we create channels between nodes for direct node communication.</a:t>
                      </a:r>
                    </a:p>
                  </a:txBody>
                  <a:tcPr anchor="ctr"/>
                </a:tc>
                <a:extLst>
                  <a:ext uri="{0D108BD9-81ED-4DB2-BD59-A6C34878D82A}">
                    <a16:rowId xmlns:a16="http://schemas.microsoft.com/office/drawing/2014/main" val="1351709602"/>
                  </a:ext>
                </a:extLst>
              </a:tr>
            </a:tbl>
          </a:graphicData>
        </a:graphic>
      </p:graphicFrame>
    </p:spTree>
    <p:extLst>
      <p:ext uri="{BB962C8B-B14F-4D97-AF65-F5344CB8AC3E}">
        <p14:creationId xmlns:p14="http://schemas.microsoft.com/office/powerpoint/2010/main" val="2732429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1"/>
          <p:cNvSpPr txBox="1">
            <a:spLocks noGrp="1"/>
          </p:cNvSpPr>
          <p:nvPr>
            <p:ph type="ctrTitle"/>
          </p:nvPr>
        </p:nvSpPr>
        <p:spPr>
          <a:xfrm flipH="1">
            <a:off x="1530200" y="4113533"/>
            <a:ext cx="6674000" cy="1362800"/>
          </a:xfrm>
          <a:prstGeom prst="rect">
            <a:avLst/>
          </a:prstGeom>
        </p:spPr>
        <p:txBody>
          <a:bodyPr spcFirstLastPara="1" vert="horz" wrap="square" lIns="121900" tIns="121900" rIns="121900" bIns="121900" rtlCol="0" anchor="ctr" anchorCtr="0">
            <a:noAutofit/>
          </a:bodyPr>
          <a:lstStyle/>
          <a:p>
            <a:r>
              <a:rPr lang="en"/>
              <a:t>Decentralized Compensation</a:t>
            </a:r>
            <a:endParaRPr/>
          </a:p>
        </p:txBody>
      </p:sp>
      <p:sp>
        <p:nvSpPr>
          <p:cNvPr id="176" name="Google Shape;176;p31"/>
          <p:cNvSpPr txBox="1">
            <a:spLocks noGrp="1"/>
          </p:cNvSpPr>
          <p:nvPr>
            <p:ph type="title" idx="2"/>
          </p:nvPr>
        </p:nvSpPr>
        <p:spPr>
          <a:xfrm flipH="1">
            <a:off x="1530105" y="3098467"/>
            <a:ext cx="3972400" cy="1006000"/>
          </a:xfrm>
          <a:prstGeom prst="rect">
            <a:avLst/>
          </a:prstGeom>
        </p:spPr>
        <p:txBody>
          <a:bodyPr spcFirstLastPara="1" vert="horz" wrap="square" lIns="121900" tIns="121900" rIns="121900" bIns="121900" rtlCol="0" anchor="ctr" anchorCtr="0">
            <a:noAutofit/>
          </a:bodyPr>
          <a:lstStyle/>
          <a:p>
            <a:r>
              <a:rPr lang="en" sz="9600" b="1">
                <a:latin typeface="Exo 2" pitchFamily="2" charset="77"/>
              </a:rPr>
              <a:t>03</a:t>
            </a:r>
            <a:endParaRPr sz="9600" b="1">
              <a:latin typeface="Exo 2" pitchFamily="2" charset="77"/>
            </a:endParaRPr>
          </a:p>
        </p:txBody>
      </p:sp>
      <p:cxnSp>
        <p:nvCxnSpPr>
          <p:cNvPr id="177" name="Google Shape;177;p31"/>
          <p:cNvCxnSpPr/>
          <p:nvPr/>
        </p:nvCxnSpPr>
        <p:spPr>
          <a:xfrm>
            <a:off x="0" y="5371033"/>
            <a:ext cx="20820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809729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4059534" y="6448867"/>
            <a:ext cx="3865159"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3438762" cy="666977"/>
          </a:xfrm>
          <a:prstGeom prst="rect">
            <a:avLst/>
          </a:prstGeom>
          <a:noFill/>
        </p:spPr>
        <p:txBody>
          <a:bodyPr wrap="none" rtlCol="0">
            <a:spAutoFit/>
          </a:bodyPr>
          <a:lstStyle/>
          <a:p>
            <a:r>
              <a:rPr lang="en-GB" sz="1867" b="1">
                <a:solidFill>
                  <a:schemeClr val="dk1"/>
                </a:solidFill>
                <a:latin typeface="Exo 2"/>
              </a:rPr>
              <a:t>Decentralized Compensation</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A brief Overview</a:t>
            </a:r>
          </a:p>
        </p:txBody>
      </p:sp>
      <p:sp>
        <p:nvSpPr>
          <p:cNvPr id="2" name="TextBox 1">
            <a:extLst>
              <a:ext uri="{FF2B5EF4-FFF2-40B4-BE49-F238E27FC236}">
                <a16:creationId xmlns:a16="http://schemas.microsoft.com/office/drawing/2014/main" id="{69975B9B-DEA7-CB47-B8A3-BF0FE54E8A0D}"/>
              </a:ext>
            </a:extLst>
          </p:cNvPr>
          <p:cNvSpPr txBox="1"/>
          <p:nvPr/>
        </p:nvSpPr>
        <p:spPr>
          <a:xfrm>
            <a:off x="503889" y="1366576"/>
            <a:ext cx="11184224" cy="369332"/>
          </a:xfrm>
          <a:prstGeom prst="rect">
            <a:avLst/>
          </a:prstGeom>
          <a:noFill/>
        </p:spPr>
        <p:txBody>
          <a:bodyPr wrap="square" rtlCol="0">
            <a:spAutoFit/>
          </a:bodyPr>
          <a:lstStyle/>
          <a:p>
            <a:r>
              <a:rPr lang="en-CY">
                <a:latin typeface="Exo 2" pitchFamily="2" charset="77"/>
              </a:rPr>
              <a:t>On the AnyLog Network a node is compensated for each of the following activities</a:t>
            </a:r>
          </a:p>
        </p:txBody>
      </p:sp>
      <p:graphicFrame>
        <p:nvGraphicFramePr>
          <p:cNvPr id="3" name="Table 2">
            <a:extLst>
              <a:ext uri="{FF2B5EF4-FFF2-40B4-BE49-F238E27FC236}">
                <a16:creationId xmlns:a16="http://schemas.microsoft.com/office/drawing/2014/main" id="{63A37748-0DE7-9A47-BB0B-E6C520740D9B}"/>
              </a:ext>
            </a:extLst>
          </p:cNvPr>
          <p:cNvGraphicFramePr>
            <a:graphicFrameLocks noGrp="1"/>
          </p:cNvGraphicFramePr>
          <p:nvPr>
            <p:extLst>
              <p:ext uri="{D42A27DB-BD31-4B8C-83A1-F6EECF244321}">
                <p14:modId xmlns:p14="http://schemas.microsoft.com/office/powerpoint/2010/main" val="1243768618"/>
              </p:ext>
            </p:extLst>
          </p:nvPr>
        </p:nvGraphicFramePr>
        <p:xfrm>
          <a:off x="503887" y="1945639"/>
          <a:ext cx="11112008" cy="4203952"/>
        </p:xfrm>
        <a:graphic>
          <a:graphicData uri="http://schemas.openxmlformats.org/drawingml/2006/table">
            <a:tbl>
              <a:tblPr bandRow="1">
                <a:tableStyleId>{5C22544A-7EE6-4342-B048-85BDC9FD1C3A}</a:tableStyleId>
              </a:tblPr>
              <a:tblGrid>
                <a:gridCol w="2048394">
                  <a:extLst>
                    <a:ext uri="{9D8B030D-6E8A-4147-A177-3AD203B41FA5}">
                      <a16:colId xmlns:a16="http://schemas.microsoft.com/office/drawing/2014/main" val="871301542"/>
                    </a:ext>
                  </a:extLst>
                </a:gridCol>
                <a:gridCol w="9063614">
                  <a:extLst>
                    <a:ext uri="{9D8B030D-6E8A-4147-A177-3AD203B41FA5}">
                      <a16:colId xmlns:a16="http://schemas.microsoft.com/office/drawing/2014/main" val="3649280704"/>
                    </a:ext>
                  </a:extLst>
                </a:gridCol>
              </a:tblGrid>
              <a:tr h="1050988">
                <a:tc>
                  <a:txBody>
                    <a:bodyPr/>
                    <a:lstStyle/>
                    <a:p>
                      <a:pPr algn="ctr"/>
                      <a:r>
                        <a:rPr lang="en-CY" b="1">
                          <a:latin typeface="Exo 2"/>
                        </a:rPr>
                        <a:t>Data Publication</a:t>
                      </a:r>
                    </a:p>
                  </a:txBody>
                  <a:tcPr anchor="ctr"/>
                </a:tc>
                <a:tc>
                  <a:txBody>
                    <a:bodyPr/>
                    <a:lstStyle/>
                    <a:p>
                      <a:pPr algn="ctr"/>
                      <a:r>
                        <a:rPr lang="en-CY"/>
                        <a:t>When a client or a Contractor access the data that a publisher has produced, the publisher is compensated.</a:t>
                      </a:r>
                    </a:p>
                  </a:txBody>
                  <a:tcPr anchor="ctr"/>
                </a:tc>
                <a:extLst>
                  <a:ext uri="{0D108BD9-81ED-4DB2-BD59-A6C34878D82A}">
                    <a16:rowId xmlns:a16="http://schemas.microsoft.com/office/drawing/2014/main" val="2528152464"/>
                  </a:ext>
                </a:extLst>
              </a:tr>
              <a:tr h="1050988">
                <a:tc>
                  <a:txBody>
                    <a:bodyPr/>
                    <a:lstStyle/>
                    <a:p>
                      <a:pPr algn="ctr"/>
                      <a:r>
                        <a:rPr lang="en-CY" b="1">
                          <a:latin typeface="Exo 2"/>
                        </a:rPr>
                        <a:t>Data Storage</a:t>
                      </a:r>
                    </a:p>
                  </a:txBody>
                  <a:tcPr anchor="ctr"/>
                </a:tc>
                <a:tc>
                  <a:txBody>
                    <a:bodyPr/>
                    <a:lstStyle/>
                    <a:p>
                      <a:pPr algn="ctr"/>
                      <a:r>
                        <a:rPr lang="en-CY"/>
                        <a:t>A contractor is compensated by the publisher for storing its data. The compensation is defined on the smart contract. (usually this compensation </a:t>
                      </a:r>
                      <a:r>
                        <a:rPr lang="en-GB"/>
                        <a:t>is very small)</a:t>
                      </a:r>
                      <a:endParaRPr lang="en-CY"/>
                    </a:p>
                  </a:txBody>
                  <a:tcPr anchor="ctr"/>
                </a:tc>
                <a:extLst>
                  <a:ext uri="{0D108BD9-81ED-4DB2-BD59-A6C34878D82A}">
                    <a16:rowId xmlns:a16="http://schemas.microsoft.com/office/drawing/2014/main" val="2442508960"/>
                  </a:ext>
                </a:extLst>
              </a:tr>
              <a:tr h="1050988">
                <a:tc>
                  <a:txBody>
                    <a:bodyPr/>
                    <a:lstStyle/>
                    <a:p>
                      <a:pPr algn="ctr"/>
                      <a:r>
                        <a:rPr lang="en-CY" b="1">
                          <a:latin typeface="Exo 2"/>
                        </a:rPr>
                        <a:t>Data Processing / Contractor</a:t>
                      </a:r>
                    </a:p>
                  </a:txBody>
                  <a:tcPr anchor="ctr"/>
                </a:tc>
                <a:tc>
                  <a:txBody>
                    <a:bodyPr/>
                    <a:lstStyle/>
                    <a:p>
                      <a:pPr algn="ctr"/>
                      <a:r>
                        <a:rPr lang="en-CY"/>
                        <a:t>A Contractor is compensated (by the client/coordinator) according to the computational power it uses to process the SQL query. This reward is defined in the smart contract between a publisher and the contractor.</a:t>
                      </a:r>
                    </a:p>
                  </a:txBody>
                  <a:tcPr anchor="ctr"/>
                </a:tc>
                <a:extLst>
                  <a:ext uri="{0D108BD9-81ED-4DB2-BD59-A6C34878D82A}">
                    <a16:rowId xmlns:a16="http://schemas.microsoft.com/office/drawing/2014/main" val="1623454520"/>
                  </a:ext>
                </a:extLst>
              </a:tr>
              <a:tr h="1050988">
                <a:tc>
                  <a:txBody>
                    <a:bodyPr/>
                    <a:lstStyle/>
                    <a:p>
                      <a:pPr algn="ctr"/>
                      <a:r>
                        <a:rPr lang="en-CY" b="1">
                          <a:latin typeface="Exo 2"/>
                        </a:rPr>
                        <a:t>Data Processing / Coordinator</a:t>
                      </a:r>
                    </a:p>
                  </a:txBody>
                  <a:tcPr anchor="ctr"/>
                </a:tc>
                <a:tc>
                  <a:txBody>
                    <a:bodyPr/>
                    <a:lstStyle/>
                    <a:p>
                      <a:pPr algn="ctr"/>
                      <a:r>
                        <a:rPr lang="en-CY"/>
                        <a:t>A Coordinator receives compensation for the query optimization and processing.</a:t>
                      </a:r>
                    </a:p>
                  </a:txBody>
                  <a:tcPr anchor="ctr"/>
                </a:tc>
                <a:extLst>
                  <a:ext uri="{0D108BD9-81ED-4DB2-BD59-A6C34878D82A}">
                    <a16:rowId xmlns:a16="http://schemas.microsoft.com/office/drawing/2014/main" val="2525461249"/>
                  </a:ext>
                </a:extLst>
              </a:tr>
            </a:tbl>
          </a:graphicData>
        </a:graphic>
      </p:graphicFrame>
    </p:spTree>
    <p:extLst>
      <p:ext uri="{BB962C8B-B14F-4D97-AF65-F5344CB8AC3E}">
        <p14:creationId xmlns:p14="http://schemas.microsoft.com/office/powerpoint/2010/main" val="260402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4039438" y="6448867"/>
            <a:ext cx="3885256"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3438762" cy="666977"/>
          </a:xfrm>
          <a:prstGeom prst="rect">
            <a:avLst/>
          </a:prstGeom>
          <a:noFill/>
        </p:spPr>
        <p:txBody>
          <a:bodyPr wrap="none" rtlCol="0">
            <a:spAutoFit/>
          </a:bodyPr>
          <a:lstStyle/>
          <a:p>
            <a:r>
              <a:rPr lang="en-GB" sz="1867" b="1">
                <a:solidFill>
                  <a:schemeClr val="dk1"/>
                </a:solidFill>
                <a:latin typeface="Exo 2"/>
              </a:rPr>
              <a:t>Decentralized Compensation</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a:rPr>
              <a:t>Compensation Rules On the Blockchain</a:t>
            </a:r>
          </a:p>
        </p:txBody>
      </p:sp>
      <p:sp>
        <p:nvSpPr>
          <p:cNvPr id="2" name="TextBox 1">
            <a:extLst>
              <a:ext uri="{FF2B5EF4-FFF2-40B4-BE49-F238E27FC236}">
                <a16:creationId xmlns:a16="http://schemas.microsoft.com/office/drawing/2014/main" id="{69975B9B-DEA7-CB47-B8A3-BF0FE54E8A0D}"/>
              </a:ext>
            </a:extLst>
          </p:cNvPr>
          <p:cNvSpPr txBox="1"/>
          <p:nvPr/>
        </p:nvSpPr>
        <p:spPr>
          <a:xfrm>
            <a:off x="503889" y="1366576"/>
            <a:ext cx="11184224" cy="923330"/>
          </a:xfrm>
          <a:prstGeom prst="rect">
            <a:avLst/>
          </a:prstGeom>
          <a:noFill/>
        </p:spPr>
        <p:txBody>
          <a:bodyPr wrap="square" rtlCol="0" anchor="t">
            <a:spAutoFit/>
          </a:bodyPr>
          <a:lstStyle/>
          <a:p>
            <a:pPr algn="just"/>
            <a:r>
              <a:rPr lang="en-CY">
                <a:latin typeface="Exo 2"/>
              </a:rPr>
              <a:t>Any rules that regard the compensation between different parties are defined on the smart contracts which run on the blockchain. To come to an agreement two nodes, first they have to discover each other. This is done by registering their presence on the Blockchain. Look a the picture below for details.</a:t>
            </a:r>
          </a:p>
        </p:txBody>
      </p:sp>
      <p:pic>
        <p:nvPicPr>
          <p:cNvPr id="5" name="Picture 4" descr="A screenshot of a cell phone&#10;&#10;Description automatically generated">
            <a:extLst>
              <a:ext uri="{FF2B5EF4-FFF2-40B4-BE49-F238E27FC236}">
                <a16:creationId xmlns:a16="http://schemas.microsoft.com/office/drawing/2014/main" id="{B168D0CD-E01B-4845-87AA-DD0EF5D83461}"/>
              </a:ext>
            </a:extLst>
          </p:cNvPr>
          <p:cNvPicPr>
            <a:picLocks noChangeAspect="1"/>
          </p:cNvPicPr>
          <p:nvPr/>
        </p:nvPicPr>
        <p:blipFill>
          <a:blip r:embed="rId3"/>
          <a:stretch>
            <a:fillRect/>
          </a:stretch>
        </p:blipFill>
        <p:spPr>
          <a:xfrm>
            <a:off x="503888" y="2541889"/>
            <a:ext cx="3657388" cy="3647661"/>
          </a:xfrm>
          <a:prstGeom prst="rect">
            <a:avLst/>
          </a:prstGeom>
        </p:spPr>
      </p:pic>
      <p:sp>
        <p:nvSpPr>
          <p:cNvPr id="6" name="TextBox 5">
            <a:extLst>
              <a:ext uri="{FF2B5EF4-FFF2-40B4-BE49-F238E27FC236}">
                <a16:creationId xmlns:a16="http://schemas.microsoft.com/office/drawing/2014/main" id="{2D99B191-491F-2349-B944-874039E482A7}"/>
              </a:ext>
            </a:extLst>
          </p:cNvPr>
          <p:cNvSpPr txBox="1"/>
          <p:nvPr/>
        </p:nvSpPr>
        <p:spPr>
          <a:xfrm>
            <a:off x="4491613" y="2622620"/>
            <a:ext cx="7063991" cy="3693319"/>
          </a:xfrm>
          <a:prstGeom prst="rect">
            <a:avLst/>
          </a:prstGeom>
          <a:noFill/>
        </p:spPr>
        <p:txBody>
          <a:bodyPr wrap="square" rtlCol="0" anchor="t">
            <a:spAutoFit/>
          </a:bodyPr>
          <a:lstStyle/>
          <a:p>
            <a:pPr marL="342900" indent="-342900" algn="just">
              <a:buFont typeface="+mj-lt"/>
              <a:buAutoNum type="arabicPeriod"/>
            </a:pPr>
            <a:r>
              <a:rPr lang="en-CY"/>
              <a:t>Publishers and Contractors register their selves on the Blockchain.</a:t>
            </a:r>
            <a:endParaRPr lang="en-US">
              <a:cs typeface="Calibri"/>
            </a:endParaRPr>
          </a:p>
          <a:p>
            <a:pPr marL="800100" lvl="1" indent="-342900" algn="just">
              <a:buFont typeface="Arial" panose="020B0604020202020204" pitchFamily="34" charset="0"/>
              <a:buChar char="•"/>
            </a:pPr>
            <a:r>
              <a:rPr lang="en-CY"/>
              <a:t>Each Publisher can register more than one schema on the BC.</a:t>
            </a:r>
            <a:endParaRPr lang="en-CY">
              <a:cs typeface="Calibri"/>
            </a:endParaRPr>
          </a:p>
          <a:p>
            <a:pPr marL="800100" lvl="1" indent="-342900" algn="just">
              <a:buFont typeface="Arial" panose="020B0604020202020204" pitchFamily="34" charset="0"/>
              <a:buChar char="•"/>
            </a:pPr>
            <a:r>
              <a:rPr lang="en-CY"/>
              <a:t>Each Contractor can be registered more than one time, in order to advertise different properties.</a:t>
            </a:r>
            <a:endParaRPr lang="en-CY">
              <a:cs typeface="Calibri"/>
            </a:endParaRPr>
          </a:p>
          <a:p>
            <a:pPr marL="342900" indent="-342900" algn="just">
              <a:buFont typeface="+mj-lt"/>
              <a:buAutoNum type="arabicPeriod"/>
            </a:pPr>
            <a:r>
              <a:rPr lang="en-CY"/>
              <a:t>When a Publisher finds a Contractor they agree on a contract which they publish on the Blockchain.</a:t>
            </a:r>
            <a:endParaRPr lang="en-CY">
              <a:cs typeface="Calibri"/>
            </a:endParaRPr>
          </a:p>
          <a:p>
            <a:pPr marL="342900" indent="-342900" algn="just">
              <a:buFont typeface="+mj-lt"/>
              <a:buAutoNum type="arabicPeriod"/>
            </a:pPr>
            <a:r>
              <a:rPr lang="en-CY"/>
              <a:t>Clients/Coordinators can now find Coordinators and send to them data access requests.</a:t>
            </a:r>
            <a:endParaRPr lang="en-CY">
              <a:cs typeface="Calibri"/>
            </a:endParaRPr>
          </a:p>
          <a:p>
            <a:pPr marL="342900" indent="-342900" algn="just">
              <a:buFont typeface="+mj-lt"/>
              <a:buAutoNum type="arabicPeriod"/>
            </a:pPr>
            <a:r>
              <a:rPr lang="en-CY"/>
              <a:t>Finally, there will be a compensation for Coordinators and Publishers. (compensation can be fulfilled on and off chain)</a:t>
            </a:r>
            <a:endParaRPr lang="en-CY">
              <a:cs typeface="Calibri"/>
            </a:endParaRPr>
          </a:p>
          <a:p>
            <a:pPr marL="342900" indent="-342900" algn="just">
              <a:buFont typeface="+mj-lt"/>
              <a:buAutoNum type="arabicPeriod"/>
            </a:pPr>
            <a:r>
              <a:rPr lang="en-CY"/>
              <a:t>If the query response for any reason </a:t>
            </a:r>
            <a:r>
              <a:rPr lang="en-GB"/>
              <a:t>is not returned, we have a dispute which can be solved using the blockchain data.</a:t>
            </a:r>
            <a:endParaRPr lang="en-CY"/>
          </a:p>
          <a:p>
            <a:pPr marL="342900" indent="-342900">
              <a:buFont typeface="+mj-lt"/>
              <a:buAutoNum type="arabicPeriod"/>
            </a:pPr>
            <a:endParaRPr lang="en-CY"/>
          </a:p>
        </p:txBody>
      </p:sp>
    </p:spTree>
    <p:extLst>
      <p:ext uri="{BB962C8B-B14F-4D97-AF65-F5344CB8AC3E}">
        <p14:creationId xmlns:p14="http://schemas.microsoft.com/office/powerpoint/2010/main" val="372947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4029390" y="6448867"/>
            <a:ext cx="3895304"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3438762" cy="666977"/>
          </a:xfrm>
          <a:prstGeom prst="rect">
            <a:avLst/>
          </a:prstGeom>
          <a:noFill/>
        </p:spPr>
        <p:txBody>
          <a:bodyPr wrap="none" rtlCol="0">
            <a:spAutoFit/>
          </a:bodyPr>
          <a:lstStyle/>
          <a:p>
            <a:r>
              <a:rPr lang="en-GB" sz="1867" b="1">
                <a:solidFill>
                  <a:schemeClr val="dk1"/>
                </a:solidFill>
                <a:latin typeface="Exo 2"/>
              </a:rPr>
              <a:t>Decentralized Compensation</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Publishing Contracts</a:t>
            </a:r>
          </a:p>
        </p:txBody>
      </p:sp>
      <p:sp>
        <p:nvSpPr>
          <p:cNvPr id="2" name="TextBox 1">
            <a:extLst>
              <a:ext uri="{FF2B5EF4-FFF2-40B4-BE49-F238E27FC236}">
                <a16:creationId xmlns:a16="http://schemas.microsoft.com/office/drawing/2014/main" id="{69975B9B-DEA7-CB47-B8A3-BF0FE54E8A0D}"/>
              </a:ext>
            </a:extLst>
          </p:cNvPr>
          <p:cNvSpPr txBox="1"/>
          <p:nvPr/>
        </p:nvSpPr>
        <p:spPr>
          <a:xfrm>
            <a:off x="503888" y="1125073"/>
            <a:ext cx="8591341" cy="369332"/>
          </a:xfrm>
          <a:prstGeom prst="rect">
            <a:avLst/>
          </a:prstGeom>
          <a:noFill/>
        </p:spPr>
        <p:txBody>
          <a:bodyPr wrap="square" rtlCol="0">
            <a:spAutoFit/>
          </a:bodyPr>
          <a:lstStyle/>
          <a:p>
            <a:pPr algn="just"/>
            <a:r>
              <a:rPr lang="en-CY">
                <a:latin typeface="Exo 2" pitchFamily="2" charset="77"/>
              </a:rPr>
              <a:t>Further discussion on schema registration and contract publishment</a:t>
            </a:r>
          </a:p>
        </p:txBody>
      </p:sp>
      <p:sp>
        <p:nvSpPr>
          <p:cNvPr id="3" name="TextBox 2">
            <a:extLst>
              <a:ext uri="{FF2B5EF4-FFF2-40B4-BE49-F238E27FC236}">
                <a16:creationId xmlns:a16="http://schemas.microsoft.com/office/drawing/2014/main" id="{23F916E8-2DDB-F144-9BE5-DF83972CEF19}"/>
              </a:ext>
            </a:extLst>
          </p:cNvPr>
          <p:cNvSpPr txBox="1"/>
          <p:nvPr/>
        </p:nvSpPr>
        <p:spPr>
          <a:xfrm>
            <a:off x="169575" y="1557506"/>
            <a:ext cx="5592113" cy="3570208"/>
          </a:xfrm>
          <a:prstGeom prst="rect">
            <a:avLst/>
          </a:prstGeom>
          <a:noFill/>
        </p:spPr>
        <p:txBody>
          <a:bodyPr wrap="square" rtlCol="0">
            <a:spAutoFit/>
          </a:bodyPr>
          <a:lstStyle/>
          <a:p>
            <a:pPr algn="ctr"/>
            <a:r>
              <a:rPr lang="en-CY" sz="2000" b="1" i="1" u="sng"/>
              <a:t>Schema Registration</a:t>
            </a:r>
          </a:p>
          <a:p>
            <a:pPr algn="ctr"/>
            <a:endParaRPr lang="en-CY" sz="2000" b="1" i="1" u="sng"/>
          </a:p>
          <a:p>
            <a:pPr marL="285750" indent="-285750">
              <a:buFont typeface="Arial" panose="020B0604020202020204" pitchFamily="34" charset="0"/>
              <a:buChar char="•"/>
            </a:pPr>
            <a:r>
              <a:rPr lang="en-CY" sz="2400"/>
              <a:t>Global Unique Identifier</a:t>
            </a:r>
          </a:p>
          <a:p>
            <a:pPr marL="285750" indent="-285750">
              <a:buFont typeface="Arial" panose="020B0604020202020204" pitchFamily="34" charset="0"/>
              <a:buChar char="•"/>
            </a:pPr>
            <a:r>
              <a:rPr lang="en-CY" sz="2400"/>
              <a:t>Schema Description</a:t>
            </a:r>
          </a:p>
          <a:p>
            <a:pPr marL="285750" indent="-285750">
              <a:buFont typeface="Arial" panose="020B0604020202020204" pitchFamily="34" charset="0"/>
              <a:buChar char="•"/>
            </a:pPr>
            <a:r>
              <a:rPr lang="en-CY" sz="2400"/>
              <a:t>Schema backwards reference</a:t>
            </a:r>
          </a:p>
          <a:p>
            <a:pPr marL="285750" indent="-285750">
              <a:buFont typeface="Arial" panose="020B0604020202020204" pitchFamily="34" charset="0"/>
              <a:buChar char="•"/>
            </a:pPr>
            <a:r>
              <a:rPr lang="en-CY" sz="2400"/>
              <a:t>DDL commands that define the schema</a:t>
            </a:r>
          </a:p>
          <a:p>
            <a:pPr marL="285750" indent="-285750">
              <a:buFont typeface="Arial" panose="020B0604020202020204" pitchFamily="34" charset="0"/>
              <a:buChar char="•"/>
            </a:pPr>
            <a:r>
              <a:rPr lang="en-CY" sz="2400"/>
              <a:t>Additional set of rules</a:t>
            </a:r>
          </a:p>
          <a:p>
            <a:pPr marL="285750" indent="-285750">
              <a:buFont typeface="Arial" panose="020B0604020202020204" pitchFamily="34" charset="0"/>
              <a:buChar char="•"/>
            </a:pPr>
            <a:r>
              <a:rPr lang="en-CY" sz="2400"/>
              <a:t>List of all publishers that use this schema</a:t>
            </a:r>
          </a:p>
          <a:p>
            <a:pPr marL="285750" indent="-285750">
              <a:buFont typeface="Arial" panose="020B0604020202020204" pitchFamily="34" charset="0"/>
              <a:buChar char="•"/>
            </a:pPr>
            <a:r>
              <a:rPr lang="en-CY" sz="2400"/>
              <a:t>Schema publisher contact information</a:t>
            </a:r>
          </a:p>
          <a:p>
            <a:pPr marL="285750" indent="-285750">
              <a:buFont typeface="Arial" panose="020B0604020202020204" pitchFamily="34" charset="0"/>
              <a:buChar char="•"/>
            </a:pPr>
            <a:endParaRPr lang="en-CY"/>
          </a:p>
        </p:txBody>
      </p:sp>
      <p:sp>
        <p:nvSpPr>
          <p:cNvPr id="11" name="TextBox 10">
            <a:extLst>
              <a:ext uri="{FF2B5EF4-FFF2-40B4-BE49-F238E27FC236}">
                <a16:creationId xmlns:a16="http://schemas.microsoft.com/office/drawing/2014/main" id="{FB1FF0F8-5BCA-5C46-910F-F8BEB0F5A155}"/>
              </a:ext>
            </a:extLst>
          </p:cNvPr>
          <p:cNvSpPr txBox="1"/>
          <p:nvPr/>
        </p:nvSpPr>
        <p:spPr>
          <a:xfrm>
            <a:off x="5682187" y="1557506"/>
            <a:ext cx="6340238" cy="3293209"/>
          </a:xfrm>
          <a:prstGeom prst="rect">
            <a:avLst/>
          </a:prstGeom>
          <a:noFill/>
        </p:spPr>
        <p:txBody>
          <a:bodyPr wrap="square" rtlCol="0" anchor="t">
            <a:spAutoFit/>
          </a:bodyPr>
          <a:lstStyle/>
          <a:p>
            <a:pPr algn="ctr"/>
            <a:r>
              <a:rPr lang="en-CY" sz="2000" b="1" i="1" u="sng"/>
              <a:t>Contractor Registration</a:t>
            </a:r>
          </a:p>
          <a:p>
            <a:pPr algn="ctr"/>
            <a:endParaRPr lang="en-CY" sz="2000" b="1" i="1" u="sng"/>
          </a:p>
          <a:p>
            <a:pPr marL="285750" indent="-285750">
              <a:buFont typeface="Arial" panose="020B0604020202020204" pitchFamily="34" charset="0"/>
              <a:buChar char="•"/>
            </a:pPr>
            <a:r>
              <a:rPr lang="en-CY" sz="2400"/>
              <a:t>Contractor Group Global Unique Identifier</a:t>
            </a:r>
            <a:endParaRPr lang="en-CY" sz="2400">
              <a:cs typeface="Calibri"/>
            </a:endParaRPr>
          </a:p>
          <a:p>
            <a:pPr marL="285750" indent="-285750">
              <a:buFont typeface="Arial" panose="020B0604020202020204" pitchFamily="34" charset="0"/>
              <a:buChar char="•"/>
            </a:pPr>
            <a:r>
              <a:rPr lang="en-CY" sz="2400"/>
              <a:t>IP address and Port of at least one server in the group</a:t>
            </a:r>
            <a:endParaRPr lang="en-CY" sz="2400">
              <a:cs typeface="Calibri"/>
            </a:endParaRPr>
          </a:p>
          <a:p>
            <a:pPr marL="285750" indent="-285750">
              <a:buFont typeface="Arial" panose="020B0604020202020204" pitchFamily="34" charset="0"/>
              <a:buChar char="•"/>
            </a:pPr>
            <a:r>
              <a:rPr lang="en-CY" sz="2400"/>
              <a:t>Group member population</a:t>
            </a:r>
            <a:endParaRPr lang="en-CY" sz="2400">
              <a:cs typeface="Calibri"/>
            </a:endParaRPr>
          </a:p>
          <a:p>
            <a:pPr marL="285750" indent="-285750">
              <a:buFont typeface="Arial" panose="020B0604020202020204" pitchFamily="34" charset="0"/>
              <a:buChar char="•"/>
            </a:pPr>
            <a:r>
              <a:rPr lang="en-CY" sz="2400"/>
              <a:t>Information about publishers that the group has communication</a:t>
            </a:r>
            <a:endParaRPr lang="en-CY" sz="2400">
              <a:cs typeface="Calibri"/>
            </a:endParaRPr>
          </a:p>
          <a:p>
            <a:pPr marL="285750" indent="-285750">
              <a:buFont typeface="Arial" panose="020B0604020202020204" pitchFamily="34" charset="0"/>
              <a:buChar char="•"/>
            </a:pPr>
            <a:r>
              <a:rPr lang="en-CY" sz="2400"/>
              <a:t>Metadata (similar to the DBMS catalogue)</a:t>
            </a:r>
            <a:endParaRPr lang="en-CY" sz="2400">
              <a:cs typeface="Calibri"/>
            </a:endParaRPr>
          </a:p>
        </p:txBody>
      </p:sp>
      <p:sp>
        <p:nvSpPr>
          <p:cNvPr id="4" name="TextBox 3">
            <a:extLst>
              <a:ext uri="{FF2B5EF4-FFF2-40B4-BE49-F238E27FC236}">
                <a16:creationId xmlns:a16="http://schemas.microsoft.com/office/drawing/2014/main" id="{C5CA83E2-019D-BB47-8EBC-FA9FA0614EDD}"/>
              </a:ext>
            </a:extLst>
          </p:cNvPr>
          <p:cNvSpPr txBox="1"/>
          <p:nvPr/>
        </p:nvSpPr>
        <p:spPr>
          <a:xfrm>
            <a:off x="358140" y="4850715"/>
            <a:ext cx="11475720" cy="369332"/>
          </a:xfrm>
          <a:prstGeom prst="rect">
            <a:avLst/>
          </a:prstGeom>
          <a:noFill/>
        </p:spPr>
        <p:txBody>
          <a:bodyPr wrap="square" rtlCol="0">
            <a:spAutoFit/>
          </a:bodyPr>
          <a:lstStyle/>
          <a:p>
            <a:pPr algn="ctr"/>
            <a:r>
              <a:rPr lang="en-CY" b="1" i="1" u="sng"/>
              <a:t>Contract document Registration</a:t>
            </a:r>
          </a:p>
        </p:txBody>
      </p:sp>
      <p:sp>
        <p:nvSpPr>
          <p:cNvPr id="7" name="TextBox 6">
            <a:extLst>
              <a:ext uri="{FF2B5EF4-FFF2-40B4-BE49-F238E27FC236}">
                <a16:creationId xmlns:a16="http://schemas.microsoft.com/office/drawing/2014/main" id="{F68DDB5E-7452-5042-97CB-9A4E259DFC93}"/>
              </a:ext>
            </a:extLst>
          </p:cNvPr>
          <p:cNvSpPr txBox="1"/>
          <p:nvPr/>
        </p:nvSpPr>
        <p:spPr>
          <a:xfrm>
            <a:off x="2685982" y="5220047"/>
            <a:ext cx="2513335" cy="1200329"/>
          </a:xfrm>
          <a:prstGeom prst="rect">
            <a:avLst/>
          </a:prstGeom>
          <a:noFill/>
        </p:spPr>
        <p:txBody>
          <a:bodyPr wrap="square" rtlCol="0">
            <a:spAutoFit/>
          </a:bodyPr>
          <a:lstStyle/>
          <a:p>
            <a:pPr marL="285750" indent="-285750">
              <a:buFont typeface="Arial" panose="020B0604020202020204" pitchFamily="34" charset="0"/>
              <a:buChar char="•"/>
            </a:pPr>
            <a:r>
              <a:rPr lang="en-CY"/>
              <a:t>Publisher Group ID</a:t>
            </a:r>
          </a:p>
          <a:p>
            <a:pPr marL="285750" indent="-285750">
              <a:buFont typeface="Arial" panose="020B0604020202020204" pitchFamily="34" charset="0"/>
              <a:buChar char="•"/>
            </a:pPr>
            <a:r>
              <a:rPr lang="en-CY"/>
              <a:t>Contractor Group ID</a:t>
            </a:r>
          </a:p>
          <a:p>
            <a:pPr marL="285750" indent="-285750">
              <a:buFont typeface="Arial" panose="020B0604020202020204" pitchFamily="34" charset="0"/>
              <a:buChar char="•"/>
            </a:pPr>
            <a:r>
              <a:rPr lang="en-CY"/>
              <a:t>Contract Interval</a:t>
            </a:r>
          </a:p>
          <a:p>
            <a:pPr marL="285750" indent="-285750">
              <a:buFont typeface="Arial" panose="020B0604020202020204" pitchFamily="34" charset="0"/>
              <a:buChar char="•"/>
            </a:pPr>
            <a:r>
              <a:rPr lang="en-CY"/>
              <a:t>Previous Contract ID</a:t>
            </a:r>
          </a:p>
        </p:txBody>
      </p:sp>
      <p:sp>
        <p:nvSpPr>
          <p:cNvPr id="18" name="TextBox 17">
            <a:extLst>
              <a:ext uri="{FF2B5EF4-FFF2-40B4-BE49-F238E27FC236}">
                <a16:creationId xmlns:a16="http://schemas.microsoft.com/office/drawing/2014/main" id="{B6EC51C5-93F6-4C41-A420-1CE427421CD7}"/>
              </a:ext>
            </a:extLst>
          </p:cNvPr>
          <p:cNvSpPr txBox="1"/>
          <p:nvPr/>
        </p:nvSpPr>
        <p:spPr>
          <a:xfrm>
            <a:off x="6002067" y="5214951"/>
            <a:ext cx="5387163" cy="923330"/>
          </a:xfrm>
          <a:prstGeom prst="rect">
            <a:avLst/>
          </a:prstGeom>
          <a:noFill/>
        </p:spPr>
        <p:txBody>
          <a:bodyPr wrap="square" rtlCol="0">
            <a:spAutoFit/>
          </a:bodyPr>
          <a:lstStyle/>
          <a:p>
            <a:pPr marL="285750" indent="-285750">
              <a:buFont typeface="Arial" panose="020B0604020202020204" pitchFamily="34" charset="0"/>
              <a:buChar char="•"/>
            </a:pPr>
            <a:r>
              <a:rPr lang="en-CY"/>
              <a:t>Revisions of the previous contract</a:t>
            </a:r>
          </a:p>
          <a:p>
            <a:pPr marL="285750" indent="-285750">
              <a:buFont typeface="Arial" panose="020B0604020202020204" pitchFamily="34" charset="0"/>
              <a:buChar char="•"/>
            </a:pPr>
            <a:r>
              <a:rPr lang="en-GB"/>
              <a:t>Escrow payment from the Publisher to Contractor for data storage.</a:t>
            </a:r>
            <a:endParaRPr lang="en-CY"/>
          </a:p>
        </p:txBody>
      </p:sp>
    </p:spTree>
    <p:extLst>
      <p:ext uri="{BB962C8B-B14F-4D97-AF65-F5344CB8AC3E}">
        <p14:creationId xmlns:p14="http://schemas.microsoft.com/office/powerpoint/2010/main" val="1658331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4049486" y="6448867"/>
            <a:ext cx="3875207"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3438762" cy="666977"/>
          </a:xfrm>
          <a:prstGeom prst="rect">
            <a:avLst/>
          </a:prstGeom>
          <a:noFill/>
        </p:spPr>
        <p:txBody>
          <a:bodyPr wrap="none" rtlCol="0">
            <a:spAutoFit/>
          </a:bodyPr>
          <a:lstStyle/>
          <a:p>
            <a:r>
              <a:rPr lang="en-GB" sz="1867" b="1">
                <a:solidFill>
                  <a:schemeClr val="dk1"/>
                </a:solidFill>
                <a:latin typeface="Exo 2"/>
              </a:rPr>
              <a:t>Decentralized Compensation</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Compensation Processing</a:t>
            </a:r>
          </a:p>
        </p:txBody>
      </p:sp>
      <p:sp>
        <p:nvSpPr>
          <p:cNvPr id="2" name="TextBox 1">
            <a:extLst>
              <a:ext uri="{FF2B5EF4-FFF2-40B4-BE49-F238E27FC236}">
                <a16:creationId xmlns:a16="http://schemas.microsoft.com/office/drawing/2014/main" id="{69975B9B-DEA7-CB47-B8A3-BF0FE54E8A0D}"/>
              </a:ext>
            </a:extLst>
          </p:cNvPr>
          <p:cNvSpPr txBox="1"/>
          <p:nvPr/>
        </p:nvSpPr>
        <p:spPr>
          <a:xfrm>
            <a:off x="373317" y="1264182"/>
            <a:ext cx="11254154" cy="646331"/>
          </a:xfrm>
          <a:prstGeom prst="rect">
            <a:avLst/>
          </a:prstGeom>
          <a:noFill/>
        </p:spPr>
        <p:txBody>
          <a:bodyPr wrap="square" rtlCol="0">
            <a:spAutoFit/>
          </a:bodyPr>
          <a:lstStyle/>
          <a:p>
            <a:pPr algn="ctr"/>
            <a:r>
              <a:rPr lang="en-CY">
                <a:latin typeface="Exo 2" pitchFamily="2" charset="77"/>
              </a:rPr>
              <a:t>In AnyLog the payments (small amounts) between nodes occur frequently which </a:t>
            </a:r>
            <a:r>
              <a:rPr lang="en-GB">
                <a:latin typeface="Exo 2" pitchFamily="2" charset="77"/>
              </a:rPr>
              <a:t>is not very efficient on Blockchain. For this reason more practical solutions have been proposed.</a:t>
            </a:r>
            <a:endParaRPr lang="en-CY">
              <a:latin typeface="Exo 2" pitchFamily="2" charset="77"/>
            </a:endParaRPr>
          </a:p>
        </p:txBody>
      </p:sp>
      <p:sp>
        <p:nvSpPr>
          <p:cNvPr id="3" name="TextBox 2">
            <a:extLst>
              <a:ext uri="{FF2B5EF4-FFF2-40B4-BE49-F238E27FC236}">
                <a16:creationId xmlns:a16="http://schemas.microsoft.com/office/drawing/2014/main" id="{2B8C8B79-39D3-C34B-A557-4959FFCE566A}"/>
              </a:ext>
            </a:extLst>
          </p:cNvPr>
          <p:cNvSpPr txBox="1"/>
          <p:nvPr/>
        </p:nvSpPr>
        <p:spPr>
          <a:xfrm>
            <a:off x="370390" y="2048719"/>
            <a:ext cx="11463470" cy="1877437"/>
          </a:xfrm>
          <a:prstGeom prst="rect">
            <a:avLst/>
          </a:prstGeom>
          <a:noFill/>
        </p:spPr>
        <p:txBody>
          <a:bodyPr wrap="square" rtlCol="0" anchor="t">
            <a:spAutoFit/>
          </a:bodyPr>
          <a:lstStyle/>
          <a:p>
            <a:pPr algn="ctr"/>
            <a:r>
              <a:rPr lang="en-CY" sz="2800" b="1">
                <a:latin typeface="Exo 2"/>
              </a:rPr>
              <a:t>State Channels – Off-Chain transaction</a:t>
            </a:r>
          </a:p>
          <a:p>
            <a:pPr algn="ctr"/>
            <a:endParaRPr lang="en-CY" sz="2400" b="1">
              <a:latin typeface="Exo 2" pitchFamily="2" charset="77"/>
            </a:endParaRPr>
          </a:p>
          <a:p>
            <a:pPr marL="285750" indent="-285750" algn="just">
              <a:buFont typeface="Arial" panose="020B0604020202020204" pitchFamily="34" charset="0"/>
              <a:buChar char="•"/>
            </a:pPr>
            <a:r>
              <a:rPr lang="en-CY" sz="1600">
                <a:latin typeface="Exo 2"/>
              </a:rPr>
              <a:t>Two entities may exchange direct messages off-chain in order to add or subtract funds to their accounts. This is done using the escrow funds of each node.</a:t>
            </a:r>
          </a:p>
          <a:p>
            <a:pPr marL="285750" indent="-285750" algn="just">
              <a:buFont typeface="Arial" panose="020B0604020202020204" pitchFamily="34" charset="0"/>
              <a:buChar char="•"/>
            </a:pPr>
            <a:r>
              <a:rPr lang="en-CY" sz="1600">
                <a:latin typeface="Exo 2"/>
              </a:rPr>
              <a:t>Proof Of retrievability : A Publisher tests if a contractor is working properly and can forward the data it stores to the client. This is done with a simple Proof Of Retrievability request. If the Contractor fails to respond, then the Publisher may terminate their contract.</a:t>
            </a:r>
          </a:p>
        </p:txBody>
      </p:sp>
      <p:sp>
        <p:nvSpPr>
          <p:cNvPr id="9" name="TextBox 8">
            <a:extLst>
              <a:ext uri="{FF2B5EF4-FFF2-40B4-BE49-F238E27FC236}">
                <a16:creationId xmlns:a16="http://schemas.microsoft.com/office/drawing/2014/main" id="{9077D1F5-0159-654C-9574-A4DF27466DE8}"/>
              </a:ext>
            </a:extLst>
          </p:cNvPr>
          <p:cNvSpPr txBox="1"/>
          <p:nvPr/>
        </p:nvSpPr>
        <p:spPr>
          <a:xfrm>
            <a:off x="503888" y="4248793"/>
            <a:ext cx="11463470" cy="1631216"/>
          </a:xfrm>
          <a:prstGeom prst="rect">
            <a:avLst/>
          </a:prstGeom>
          <a:noFill/>
        </p:spPr>
        <p:txBody>
          <a:bodyPr wrap="square" rtlCol="0" anchor="t">
            <a:spAutoFit/>
          </a:bodyPr>
          <a:lstStyle/>
          <a:p>
            <a:pPr algn="ctr"/>
            <a:r>
              <a:rPr lang="en-CY" sz="2800" b="1">
                <a:latin typeface="Exo 2"/>
              </a:rPr>
              <a:t>Fraud Detection on Blockchain</a:t>
            </a:r>
          </a:p>
          <a:p>
            <a:pPr algn="ctr"/>
            <a:endParaRPr lang="en-CY" sz="2400" b="1">
              <a:latin typeface="Exo 2" pitchFamily="2" charset="77"/>
            </a:endParaRPr>
          </a:p>
          <a:p>
            <a:pPr marL="285750" indent="-285750" algn="just">
              <a:buFont typeface="Arial" panose="020B0604020202020204" pitchFamily="34" charset="0"/>
              <a:buChar char="•"/>
            </a:pPr>
            <a:r>
              <a:rPr lang="en-CY" sz="1600">
                <a:latin typeface="Exo 2"/>
              </a:rPr>
              <a:t>A Contractor has to pay a Publisher when it serves a query. This payment cannot be avoided since this transaction is written on the blockchain. In other words a Publisher knows when a query occurs and can calculate if the contractor has </a:t>
            </a:r>
            <a:r>
              <a:rPr lang="en-CY" sz="1600" err="1">
                <a:latin typeface="Exo 2"/>
              </a:rPr>
              <a:t>campansated</a:t>
            </a:r>
            <a:r>
              <a:rPr lang="en-CY" sz="1600">
                <a:latin typeface="Exo 2"/>
              </a:rPr>
              <a:t> him without any fraud.</a:t>
            </a:r>
          </a:p>
        </p:txBody>
      </p:sp>
    </p:spTree>
    <p:extLst>
      <p:ext uri="{BB962C8B-B14F-4D97-AF65-F5344CB8AC3E}">
        <p14:creationId xmlns:p14="http://schemas.microsoft.com/office/powerpoint/2010/main" val="790715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3942650" y="6448867"/>
            <a:ext cx="3982043"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3438762" cy="666977"/>
          </a:xfrm>
          <a:prstGeom prst="rect">
            <a:avLst/>
          </a:prstGeom>
          <a:noFill/>
        </p:spPr>
        <p:txBody>
          <a:bodyPr wrap="none" rtlCol="0">
            <a:spAutoFit/>
          </a:bodyPr>
          <a:lstStyle/>
          <a:p>
            <a:r>
              <a:rPr lang="en-GB" sz="1867" b="1">
                <a:solidFill>
                  <a:schemeClr val="dk1"/>
                </a:solidFill>
                <a:latin typeface="Exo 2"/>
              </a:rPr>
              <a:t>Decentralized Compensation</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Disputes</a:t>
            </a:r>
          </a:p>
        </p:txBody>
      </p:sp>
      <p:sp>
        <p:nvSpPr>
          <p:cNvPr id="2" name="TextBox 1">
            <a:extLst>
              <a:ext uri="{FF2B5EF4-FFF2-40B4-BE49-F238E27FC236}">
                <a16:creationId xmlns:a16="http://schemas.microsoft.com/office/drawing/2014/main" id="{69975B9B-DEA7-CB47-B8A3-BF0FE54E8A0D}"/>
              </a:ext>
            </a:extLst>
          </p:cNvPr>
          <p:cNvSpPr txBox="1"/>
          <p:nvPr/>
        </p:nvSpPr>
        <p:spPr>
          <a:xfrm>
            <a:off x="370390" y="1663000"/>
            <a:ext cx="11254154" cy="646331"/>
          </a:xfrm>
          <a:prstGeom prst="rect">
            <a:avLst/>
          </a:prstGeom>
          <a:noFill/>
        </p:spPr>
        <p:txBody>
          <a:bodyPr wrap="square" rtlCol="0">
            <a:spAutoFit/>
          </a:bodyPr>
          <a:lstStyle/>
          <a:p>
            <a:pPr algn="ctr"/>
            <a:r>
              <a:rPr lang="en-CY">
                <a:latin typeface="Exo 2" pitchFamily="2" charset="77"/>
              </a:rPr>
              <a:t>Many transactions in AnyLog are decentralized which may result to many problems caused by malicious/unresponsive nodes.</a:t>
            </a:r>
          </a:p>
        </p:txBody>
      </p:sp>
      <p:sp>
        <p:nvSpPr>
          <p:cNvPr id="3" name="TextBox 2">
            <a:extLst>
              <a:ext uri="{FF2B5EF4-FFF2-40B4-BE49-F238E27FC236}">
                <a16:creationId xmlns:a16="http://schemas.microsoft.com/office/drawing/2014/main" id="{2B8C8B79-39D3-C34B-A557-4959FFCE566A}"/>
              </a:ext>
            </a:extLst>
          </p:cNvPr>
          <p:cNvSpPr txBox="1"/>
          <p:nvPr/>
        </p:nvSpPr>
        <p:spPr>
          <a:xfrm>
            <a:off x="370390" y="2522891"/>
            <a:ext cx="11463470" cy="2616101"/>
          </a:xfrm>
          <a:prstGeom prst="rect">
            <a:avLst/>
          </a:prstGeom>
          <a:noFill/>
        </p:spPr>
        <p:txBody>
          <a:bodyPr wrap="square" rtlCol="0">
            <a:spAutoFit/>
          </a:bodyPr>
          <a:lstStyle/>
          <a:p>
            <a:pPr algn="ctr"/>
            <a:r>
              <a:rPr lang="en-CY" sz="2800" b="1">
                <a:latin typeface="Exo 2" pitchFamily="2" charset="77"/>
              </a:rPr>
              <a:t>Unanswered Queries</a:t>
            </a:r>
          </a:p>
          <a:p>
            <a:pPr algn="ctr"/>
            <a:endParaRPr lang="en-CY" sz="2800" b="1">
              <a:latin typeface="Exo 2" pitchFamily="2" charset="77"/>
            </a:endParaRPr>
          </a:p>
          <a:p>
            <a:pPr algn="ctr"/>
            <a:r>
              <a:rPr lang="en-CY" sz="2800" b="1">
                <a:latin typeface="Exo 2" pitchFamily="2" charset="77"/>
              </a:rPr>
              <a:t>Disputes over missing compensations</a:t>
            </a:r>
          </a:p>
          <a:p>
            <a:pPr algn="ctr"/>
            <a:endParaRPr lang="en-CY" sz="2800" b="1">
              <a:latin typeface="Exo 2" pitchFamily="2" charset="77"/>
            </a:endParaRPr>
          </a:p>
          <a:p>
            <a:pPr algn="ctr"/>
            <a:r>
              <a:rPr lang="en-CY" sz="2800" b="1">
                <a:latin typeface="Exo 2" pitchFamily="2" charset="77"/>
              </a:rPr>
              <a:t>Disputes over incorrect results</a:t>
            </a:r>
          </a:p>
          <a:p>
            <a:pPr algn="ctr"/>
            <a:endParaRPr lang="en-CY" sz="2400" b="1">
              <a:latin typeface="Exo 2" pitchFamily="2" charset="77"/>
            </a:endParaRPr>
          </a:p>
        </p:txBody>
      </p:sp>
      <p:sp>
        <p:nvSpPr>
          <p:cNvPr id="9" name="TextBox 8">
            <a:extLst>
              <a:ext uri="{FF2B5EF4-FFF2-40B4-BE49-F238E27FC236}">
                <a16:creationId xmlns:a16="http://schemas.microsoft.com/office/drawing/2014/main" id="{9077D1F5-0159-654C-9574-A4DF27466DE8}"/>
              </a:ext>
            </a:extLst>
          </p:cNvPr>
          <p:cNvSpPr txBox="1"/>
          <p:nvPr/>
        </p:nvSpPr>
        <p:spPr>
          <a:xfrm>
            <a:off x="370390" y="5026561"/>
            <a:ext cx="11463470" cy="830997"/>
          </a:xfrm>
          <a:prstGeom prst="rect">
            <a:avLst/>
          </a:prstGeom>
          <a:noFill/>
        </p:spPr>
        <p:txBody>
          <a:bodyPr wrap="square" rtlCol="0" anchor="t">
            <a:spAutoFit/>
          </a:bodyPr>
          <a:lstStyle/>
          <a:p>
            <a:pPr algn="ctr"/>
            <a:r>
              <a:rPr lang="en-CY" sz="1600">
                <a:latin typeface="Exo 2"/>
              </a:rPr>
              <a:t>These disputes are solved by enforcing </a:t>
            </a:r>
            <a:r>
              <a:rPr lang="en-CY" sz="1600" b="1">
                <a:latin typeface="Exo 2"/>
              </a:rPr>
              <a:t>Service License Agreements </a:t>
            </a:r>
            <a:r>
              <a:rPr lang="en-CY" sz="1600">
                <a:latin typeface="Exo 2"/>
              </a:rPr>
              <a:t>(SLA) over each node.</a:t>
            </a:r>
          </a:p>
          <a:p>
            <a:pPr algn="ctr"/>
            <a:r>
              <a:rPr lang="en-CY" sz="1600">
                <a:latin typeface="Exo 2"/>
              </a:rPr>
              <a:t>Usually disputes are solved with fine payment from </a:t>
            </a:r>
            <a:r>
              <a:rPr lang="en-CY" sz="1600" b="1">
                <a:latin typeface="Exo 2"/>
              </a:rPr>
              <a:t>escrow funds </a:t>
            </a:r>
            <a:r>
              <a:rPr lang="en-CY" sz="1600">
                <a:latin typeface="Exo 2"/>
              </a:rPr>
              <a:t>which are deposited</a:t>
            </a:r>
          </a:p>
          <a:p>
            <a:pPr algn="ctr"/>
            <a:r>
              <a:rPr lang="en-GB" sz="1600">
                <a:latin typeface="Exo 2"/>
              </a:rPr>
              <a:t>when a contract is formed between two nodes</a:t>
            </a:r>
            <a:r>
              <a:rPr lang="en-CY" sz="1600">
                <a:latin typeface="Exo 2"/>
              </a:rPr>
              <a:t> </a:t>
            </a:r>
            <a:endParaRPr lang="en-CY" sz="1600">
              <a:latin typeface="Exo 2" pitchFamily="2" charset="77"/>
            </a:endParaRPr>
          </a:p>
        </p:txBody>
      </p:sp>
    </p:spTree>
    <p:extLst>
      <p:ext uri="{BB962C8B-B14F-4D97-AF65-F5344CB8AC3E}">
        <p14:creationId xmlns:p14="http://schemas.microsoft.com/office/powerpoint/2010/main" val="2310711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1"/>
          <p:cNvSpPr txBox="1">
            <a:spLocks noGrp="1"/>
          </p:cNvSpPr>
          <p:nvPr>
            <p:ph type="ctrTitle"/>
          </p:nvPr>
        </p:nvSpPr>
        <p:spPr>
          <a:xfrm flipH="1">
            <a:off x="1530200" y="4113533"/>
            <a:ext cx="6674000" cy="1362800"/>
          </a:xfrm>
          <a:prstGeom prst="rect">
            <a:avLst/>
          </a:prstGeom>
        </p:spPr>
        <p:txBody>
          <a:bodyPr spcFirstLastPara="1" vert="horz" wrap="square" lIns="121900" tIns="121900" rIns="121900" bIns="121900" rtlCol="0" anchor="ctr" anchorCtr="0">
            <a:noAutofit/>
          </a:bodyPr>
          <a:lstStyle/>
          <a:p>
            <a:r>
              <a:rPr lang="en"/>
              <a:t>Normal-Case Operation</a:t>
            </a:r>
            <a:endParaRPr/>
          </a:p>
        </p:txBody>
      </p:sp>
      <p:sp>
        <p:nvSpPr>
          <p:cNvPr id="176" name="Google Shape;176;p31"/>
          <p:cNvSpPr txBox="1">
            <a:spLocks noGrp="1"/>
          </p:cNvSpPr>
          <p:nvPr>
            <p:ph type="title" idx="2"/>
          </p:nvPr>
        </p:nvSpPr>
        <p:spPr>
          <a:xfrm flipH="1">
            <a:off x="1530105" y="3098467"/>
            <a:ext cx="3972400" cy="1006000"/>
          </a:xfrm>
          <a:prstGeom prst="rect">
            <a:avLst/>
          </a:prstGeom>
        </p:spPr>
        <p:txBody>
          <a:bodyPr spcFirstLastPara="1" vert="horz" wrap="square" lIns="121900" tIns="121900" rIns="121900" bIns="121900" rtlCol="0" anchor="ctr" anchorCtr="0">
            <a:noAutofit/>
          </a:bodyPr>
          <a:lstStyle/>
          <a:p>
            <a:r>
              <a:rPr lang="en" sz="9600" b="1">
                <a:latin typeface="Exo 2" pitchFamily="2" charset="77"/>
              </a:rPr>
              <a:t>04</a:t>
            </a:r>
            <a:endParaRPr sz="9600" b="1">
              <a:latin typeface="Exo 2" pitchFamily="2" charset="77"/>
            </a:endParaRPr>
          </a:p>
        </p:txBody>
      </p:sp>
      <p:cxnSp>
        <p:nvCxnSpPr>
          <p:cNvPr id="177" name="Google Shape;177;p31"/>
          <p:cNvCxnSpPr/>
          <p:nvPr/>
        </p:nvCxnSpPr>
        <p:spPr>
          <a:xfrm>
            <a:off x="0" y="5371033"/>
            <a:ext cx="20820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875569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4009292" y="6448867"/>
            <a:ext cx="3915401"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2840842" cy="666977"/>
          </a:xfrm>
          <a:prstGeom prst="rect">
            <a:avLst/>
          </a:prstGeom>
          <a:noFill/>
        </p:spPr>
        <p:txBody>
          <a:bodyPr wrap="none" rtlCol="0">
            <a:spAutoFit/>
          </a:bodyPr>
          <a:lstStyle/>
          <a:p>
            <a:r>
              <a:rPr lang="en-GB" sz="1867" b="1">
                <a:solidFill>
                  <a:schemeClr val="dk1"/>
                </a:solidFill>
                <a:latin typeface="Exo 2"/>
              </a:rPr>
              <a:t>Normal-Case Operation</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Accessing Metadata &amp; Publishing Data</a:t>
            </a:r>
          </a:p>
        </p:txBody>
      </p:sp>
      <p:sp>
        <p:nvSpPr>
          <p:cNvPr id="3" name="TextBox 2">
            <a:extLst>
              <a:ext uri="{FF2B5EF4-FFF2-40B4-BE49-F238E27FC236}">
                <a16:creationId xmlns:a16="http://schemas.microsoft.com/office/drawing/2014/main" id="{8B513FDB-3903-D34D-AF06-AF305937FC95}"/>
              </a:ext>
            </a:extLst>
          </p:cNvPr>
          <p:cNvSpPr txBox="1"/>
          <p:nvPr/>
        </p:nvSpPr>
        <p:spPr>
          <a:xfrm>
            <a:off x="321547" y="1527349"/>
            <a:ext cx="11414928" cy="861774"/>
          </a:xfrm>
          <a:prstGeom prst="rect">
            <a:avLst/>
          </a:prstGeom>
          <a:noFill/>
        </p:spPr>
        <p:txBody>
          <a:bodyPr wrap="square" rtlCol="0">
            <a:spAutoFit/>
          </a:bodyPr>
          <a:lstStyle/>
          <a:p>
            <a:pPr algn="ctr"/>
            <a:r>
              <a:rPr lang="en-CY" b="1">
                <a:latin typeface="Exo 2 SemiBold" pitchFamily="2" charset="77"/>
              </a:rPr>
              <a:t>Accessing important metadata : </a:t>
            </a:r>
            <a:r>
              <a:rPr lang="en-CY" sz="1600">
                <a:latin typeface="Exo 2" pitchFamily="2" charset="77"/>
              </a:rPr>
              <a:t>All operations in AnyLog network require to access metadata during normal operation. As we discussed earlier some of this metadata in present on the Blockchain. We have to point out that the schema of this data has to be simple because it is </a:t>
            </a:r>
            <a:r>
              <a:rPr lang="en-CY" sz="1600" b="1">
                <a:latin typeface="Exo 2" pitchFamily="2" charset="77"/>
              </a:rPr>
              <a:t>frequently querable</a:t>
            </a:r>
            <a:r>
              <a:rPr lang="en-CY" sz="1600">
                <a:latin typeface="Exo 2" pitchFamily="2" charset="77"/>
              </a:rPr>
              <a:t>.</a:t>
            </a:r>
          </a:p>
        </p:txBody>
      </p:sp>
      <p:pic>
        <p:nvPicPr>
          <p:cNvPr id="8" name="Picture 7" descr="A close up of a logo&#10;&#10;Description automatically generated">
            <a:extLst>
              <a:ext uri="{FF2B5EF4-FFF2-40B4-BE49-F238E27FC236}">
                <a16:creationId xmlns:a16="http://schemas.microsoft.com/office/drawing/2014/main" id="{33C0EE3D-45E5-B740-8A15-BD3742175251}"/>
              </a:ext>
            </a:extLst>
          </p:cNvPr>
          <p:cNvPicPr>
            <a:picLocks noChangeAspect="1"/>
          </p:cNvPicPr>
          <p:nvPr/>
        </p:nvPicPr>
        <p:blipFill>
          <a:blip r:embed="rId3"/>
          <a:stretch>
            <a:fillRect/>
          </a:stretch>
        </p:blipFill>
        <p:spPr>
          <a:xfrm>
            <a:off x="3754540" y="2641650"/>
            <a:ext cx="4424903" cy="1327471"/>
          </a:xfrm>
          <a:prstGeom prst="rect">
            <a:avLst/>
          </a:prstGeom>
        </p:spPr>
      </p:pic>
      <p:sp>
        <p:nvSpPr>
          <p:cNvPr id="18" name="TextBox 17">
            <a:extLst>
              <a:ext uri="{FF2B5EF4-FFF2-40B4-BE49-F238E27FC236}">
                <a16:creationId xmlns:a16="http://schemas.microsoft.com/office/drawing/2014/main" id="{371978FD-FB5E-2447-A1E0-60EDD3457610}"/>
              </a:ext>
            </a:extLst>
          </p:cNvPr>
          <p:cNvSpPr txBox="1"/>
          <p:nvPr/>
        </p:nvSpPr>
        <p:spPr>
          <a:xfrm>
            <a:off x="321547" y="4244025"/>
            <a:ext cx="11414928" cy="2092881"/>
          </a:xfrm>
          <a:prstGeom prst="rect">
            <a:avLst/>
          </a:prstGeom>
          <a:noFill/>
        </p:spPr>
        <p:txBody>
          <a:bodyPr wrap="square" rtlCol="0" anchor="t">
            <a:spAutoFit/>
          </a:bodyPr>
          <a:lstStyle/>
          <a:p>
            <a:pPr algn="ctr"/>
            <a:r>
              <a:rPr lang="en-CY" b="1">
                <a:latin typeface="Exo 2 SemiBold"/>
              </a:rPr>
              <a:t>Data Publication: </a:t>
            </a:r>
            <a:r>
              <a:rPr lang="en-CY" sz="1600">
                <a:latin typeface="Exo 2"/>
              </a:rPr>
              <a:t>As we discussed earlier every device can become a publisher. New publishers are motivated to join existing groups. All members of the same group must produce data according to the same schema version.</a:t>
            </a:r>
          </a:p>
          <a:p>
            <a:pPr algn="ctr"/>
            <a:br>
              <a:rPr lang="en-CY" sz="1600">
                <a:latin typeface="Exo 2" pitchFamily="2" charset="77"/>
              </a:rPr>
            </a:br>
            <a:r>
              <a:rPr lang="en-CY" sz="1600" b="1">
                <a:latin typeface="Exo 2"/>
              </a:rPr>
              <a:t>Publisher Manager : </a:t>
            </a:r>
            <a:r>
              <a:rPr lang="en-CY" sz="1600">
                <a:latin typeface="Exo 2"/>
              </a:rPr>
              <a:t>There is a Manager node per group which ensures that normal operation and policies are enforced. Also the group Manager controls the group metadata. </a:t>
            </a:r>
            <a:endParaRPr lang="en-CY" sz="1600">
              <a:latin typeface="Exo 2" pitchFamily="2" charset="77"/>
            </a:endParaRPr>
          </a:p>
          <a:p>
            <a:pPr algn="ctr"/>
            <a:endParaRPr lang="en-CY" sz="1600">
              <a:latin typeface="Exo 2" pitchFamily="2" charset="77"/>
            </a:endParaRPr>
          </a:p>
          <a:p>
            <a:pPr algn="ctr"/>
            <a:r>
              <a:rPr lang="en-CY" sz="1600" b="1">
                <a:latin typeface="Exo 2"/>
              </a:rPr>
              <a:t>Contractor Manager :</a:t>
            </a:r>
            <a:r>
              <a:rPr lang="en-CY" sz="1600">
                <a:latin typeface="Exo 2"/>
              </a:rPr>
              <a:t> An essential operation of this node is to track which individual publisher produced data, so the income from a query can be divided fairly.</a:t>
            </a:r>
          </a:p>
        </p:txBody>
      </p:sp>
      <p:cxnSp>
        <p:nvCxnSpPr>
          <p:cNvPr id="10" name="Straight Arrow Connector 9">
            <a:extLst>
              <a:ext uri="{FF2B5EF4-FFF2-40B4-BE49-F238E27FC236}">
                <a16:creationId xmlns:a16="http://schemas.microsoft.com/office/drawing/2014/main" id="{80DCFF6D-FA85-4C48-A681-4705F0CCFC58}"/>
              </a:ext>
            </a:extLst>
          </p:cNvPr>
          <p:cNvCxnSpPr>
            <a:cxnSpLocks/>
          </p:cNvCxnSpPr>
          <p:nvPr/>
        </p:nvCxnSpPr>
        <p:spPr>
          <a:xfrm>
            <a:off x="2130251" y="2821425"/>
            <a:ext cx="1356527" cy="3097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73AC904-14F9-7B4A-97CC-966E2BD604FC}"/>
              </a:ext>
            </a:extLst>
          </p:cNvPr>
          <p:cNvCxnSpPr>
            <a:cxnSpLocks/>
          </p:cNvCxnSpPr>
          <p:nvPr/>
        </p:nvCxnSpPr>
        <p:spPr>
          <a:xfrm flipV="1">
            <a:off x="2059912" y="3510660"/>
            <a:ext cx="1426866" cy="211989"/>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77253E1-26E5-4C41-A0F0-D10F51688FF9}"/>
              </a:ext>
            </a:extLst>
          </p:cNvPr>
          <p:cNvCxnSpPr>
            <a:cxnSpLocks/>
          </p:cNvCxnSpPr>
          <p:nvPr/>
        </p:nvCxnSpPr>
        <p:spPr>
          <a:xfrm flipH="1">
            <a:off x="8447206" y="2910499"/>
            <a:ext cx="1138921" cy="234122"/>
          </a:xfrm>
          <a:prstGeom prst="straightConnector1">
            <a:avLst/>
          </a:prstGeom>
          <a:ln w="28575">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EEB95D1-120A-094D-8D1F-0A52BA3699D3}"/>
              </a:ext>
            </a:extLst>
          </p:cNvPr>
          <p:cNvCxnSpPr>
            <a:cxnSpLocks/>
          </p:cNvCxnSpPr>
          <p:nvPr/>
        </p:nvCxnSpPr>
        <p:spPr>
          <a:xfrm flipH="1" flipV="1">
            <a:off x="8447206" y="3531623"/>
            <a:ext cx="1138921" cy="2801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3AE85D9-29BA-FA44-848F-21C96642AB0A}"/>
              </a:ext>
            </a:extLst>
          </p:cNvPr>
          <p:cNvSpPr txBox="1"/>
          <p:nvPr/>
        </p:nvSpPr>
        <p:spPr>
          <a:xfrm>
            <a:off x="503888" y="2580559"/>
            <a:ext cx="1566169" cy="369332"/>
          </a:xfrm>
          <a:prstGeom prst="rect">
            <a:avLst/>
          </a:prstGeom>
          <a:noFill/>
        </p:spPr>
        <p:txBody>
          <a:bodyPr wrap="square" rtlCol="0">
            <a:spAutoFit/>
          </a:bodyPr>
          <a:lstStyle/>
          <a:p>
            <a:r>
              <a:rPr lang="en-CY">
                <a:latin typeface="Exo 2" pitchFamily="2" charset="77"/>
              </a:rPr>
              <a:t>Client Query</a:t>
            </a:r>
          </a:p>
        </p:txBody>
      </p:sp>
      <p:sp>
        <p:nvSpPr>
          <p:cNvPr id="36" name="TextBox 35">
            <a:extLst>
              <a:ext uri="{FF2B5EF4-FFF2-40B4-BE49-F238E27FC236}">
                <a16:creationId xmlns:a16="http://schemas.microsoft.com/office/drawing/2014/main" id="{E21CF40F-F581-8A4F-AB6A-A4C4C1F9ED41}"/>
              </a:ext>
            </a:extLst>
          </p:cNvPr>
          <p:cNvSpPr txBox="1"/>
          <p:nvPr/>
        </p:nvSpPr>
        <p:spPr>
          <a:xfrm>
            <a:off x="503888" y="3429000"/>
            <a:ext cx="1566169" cy="646331"/>
          </a:xfrm>
          <a:prstGeom prst="rect">
            <a:avLst/>
          </a:prstGeom>
          <a:noFill/>
        </p:spPr>
        <p:txBody>
          <a:bodyPr wrap="square" rtlCol="0">
            <a:spAutoFit/>
          </a:bodyPr>
          <a:lstStyle/>
          <a:p>
            <a:pPr algn="ctr"/>
            <a:r>
              <a:rPr lang="en-CY">
                <a:latin typeface="Exo 2" pitchFamily="2" charset="77"/>
              </a:rPr>
              <a:t>Node search Query</a:t>
            </a:r>
          </a:p>
        </p:txBody>
      </p:sp>
      <p:sp>
        <p:nvSpPr>
          <p:cNvPr id="37" name="TextBox 36">
            <a:extLst>
              <a:ext uri="{FF2B5EF4-FFF2-40B4-BE49-F238E27FC236}">
                <a16:creationId xmlns:a16="http://schemas.microsoft.com/office/drawing/2014/main" id="{58CBA542-B97D-BB42-B908-CF138A1D83A5}"/>
              </a:ext>
            </a:extLst>
          </p:cNvPr>
          <p:cNvSpPr txBox="1"/>
          <p:nvPr/>
        </p:nvSpPr>
        <p:spPr>
          <a:xfrm>
            <a:off x="9586127" y="2708201"/>
            <a:ext cx="1566169" cy="646331"/>
          </a:xfrm>
          <a:prstGeom prst="rect">
            <a:avLst/>
          </a:prstGeom>
          <a:noFill/>
        </p:spPr>
        <p:txBody>
          <a:bodyPr wrap="square" rtlCol="0">
            <a:spAutoFit/>
          </a:bodyPr>
          <a:lstStyle/>
          <a:p>
            <a:pPr algn="ctr"/>
            <a:r>
              <a:rPr lang="en-CY">
                <a:latin typeface="Exo 2" pitchFamily="2" charset="77"/>
              </a:rPr>
              <a:t>Publisher Metadata</a:t>
            </a:r>
          </a:p>
        </p:txBody>
      </p:sp>
      <p:sp>
        <p:nvSpPr>
          <p:cNvPr id="38" name="TextBox 37">
            <a:extLst>
              <a:ext uri="{FF2B5EF4-FFF2-40B4-BE49-F238E27FC236}">
                <a16:creationId xmlns:a16="http://schemas.microsoft.com/office/drawing/2014/main" id="{58DB1AC2-21B8-8B47-B791-CAE850B93CA3}"/>
              </a:ext>
            </a:extLst>
          </p:cNvPr>
          <p:cNvSpPr txBox="1"/>
          <p:nvPr/>
        </p:nvSpPr>
        <p:spPr>
          <a:xfrm>
            <a:off x="9586127" y="3627057"/>
            <a:ext cx="1566169" cy="646331"/>
          </a:xfrm>
          <a:prstGeom prst="rect">
            <a:avLst/>
          </a:prstGeom>
          <a:noFill/>
        </p:spPr>
        <p:txBody>
          <a:bodyPr wrap="square" rtlCol="0">
            <a:spAutoFit/>
          </a:bodyPr>
          <a:lstStyle/>
          <a:p>
            <a:pPr algn="ctr"/>
            <a:r>
              <a:rPr lang="en-CY">
                <a:latin typeface="Exo 2" pitchFamily="2" charset="77"/>
              </a:rPr>
              <a:t>Contractor Metadata</a:t>
            </a:r>
          </a:p>
        </p:txBody>
      </p:sp>
    </p:spTree>
    <p:extLst>
      <p:ext uri="{BB962C8B-B14F-4D97-AF65-F5344CB8AC3E}">
        <p14:creationId xmlns:p14="http://schemas.microsoft.com/office/powerpoint/2010/main" val="2454852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3942650" y="6448867"/>
            <a:ext cx="3982043"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2840842" cy="666977"/>
          </a:xfrm>
          <a:prstGeom prst="rect">
            <a:avLst/>
          </a:prstGeom>
          <a:noFill/>
        </p:spPr>
        <p:txBody>
          <a:bodyPr wrap="none" rtlCol="0">
            <a:spAutoFit/>
          </a:bodyPr>
          <a:lstStyle/>
          <a:p>
            <a:r>
              <a:rPr lang="en-GB" sz="1867" b="1">
                <a:solidFill>
                  <a:schemeClr val="dk1"/>
                </a:solidFill>
                <a:latin typeface="Exo 2"/>
              </a:rPr>
              <a:t>Normal-Case Operation</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Storage &amp; Query Processing</a:t>
            </a:r>
          </a:p>
        </p:txBody>
      </p:sp>
      <p:sp>
        <p:nvSpPr>
          <p:cNvPr id="2" name="TextBox 1">
            <a:extLst>
              <a:ext uri="{FF2B5EF4-FFF2-40B4-BE49-F238E27FC236}">
                <a16:creationId xmlns:a16="http://schemas.microsoft.com/office/drawing/2014/main" id="{69975B9B-DEA7-CB47-B8A3-BF0FE54E8A0D}"/>
              </a:ext>
            </a:extLst>
          </p:cNvPr>
          <p:cNvSpPr txBox="1"/>
          <p:nvPr/>
        </p:nvSpPr>
        <p:spPr>
          <a:xfrm>
            <a:off x="468913" y="1353352"/>
            <a:ext cx="11254154" cy="369332"/>
          </a:xfrm>
          <a:prstGeom prst="rect">
            <a:avLst/>
          </a:prstGeom>
          <a:noFill/>
        </p:spPr>
        <p:txBody>
          <a:bodyPr wrap="square" rtlCol="0">
            <a:spAutoFit/>
          </a:bodyPr>
          <a:lstStyle/>
          <a:p>
            <a:pPr algn="ctr"/>
            <a:r>
              <a:rPr lang="en-CY">
                <a:latin typeface="Exo 2" pitchFamily="2" charset="77"/>
              </a:rPr>
              <a:t>In AnyLog network Contractors and Coordinators are responsible for query processing</a:t>
            </a:r>
          </a:p>
        </p:txBody>
      </p:sp>
      <p:sp>
        <p:nvSpPr>
          <p:cNvPr id="4" name="TextBox 3">
            <a:extLst>
              <a:ext uri="{FF2B5EF4-FFF2-40B4-BE49-F238E27FC236}">
                <a16:creationId xmlns:a16="http://schemas.microsoft.com/office/drawing/2014/main" id="{E39282D1-F16F-2A4D-A092-E86567298A0B}"/>
              </a:ext>
            </a:extLst>
          </p:cNvPr>
          <p:cNvSpPr txBox="1"/>
          <p:nvPr/>
        </p:nvSpPr>
        <p:spPr>
          <a:xfrm>
            <a:off x="2180492" y="1983117"/>
            <a:ext cx="4963886" cy="3857659"/>
          </a:xfrm>
          <a:prstGeom prst="rect">
            <a:avLst/>
          </a:prstGeom>
          <a:noFill/>
        </p:spPr>
        <p:txBody>
          <a:bodyPr wrap="square" rtlCol="0">
            <a:spAutoFit/>
          </a:bodyPr>
          <a:lstStyle/>
          <a:p>
            <a:pPr algn="ctr"/>
            <a:r>
              <a:rPr lang="en-CY" b="1" i="1" u="sng">
                <a:latin typeface="Exo 2 SemiBold" pitchFamily="2" charset="77"/>
              </a:rPr>
              <a:t>Contractors</a:t>
            </a:r>
          </a:p>
          <a:p>
            <a:pPr algn="just"/>
            <a:endParaRPr lang="en-CY" sz="1400" b="1" i="1" u="sng">
              <a:latin typeface="Exo 2 SemiBold" pitchFamily="2" charset="77"/>
            </a:endParaRPr>
          </a:p>
          <a:p>
            <a:pPr algn="just">
              <a:lnSpc>
                <a:spcPct val="150000"/>
              </a:lnSpc>
            </a:pPr>
            <a:r>
              <a:rPr lang="en-CY" sz="1600">
                <a:latin typeface="Exo 2" pitchFamily="2" charset="77"/>
              </a:rPr>
              <a:t>Contractor groups provide : </a:t>
            </a:r>
          </a:p>
          <a:p>
            <a:pPr marL="742950" lvl="1" indent="-285750" algn="just">
              <a:lnSpc>
                <a:spcPct val="150000"/>
              </a:lnSpc>
              <a:buFont typeface="Arial" panose="020B0604020202020204" pitchFamily="34" charset="0"/>
              <a:buChar char="•"/>
            </a:pPr>
            <a:r>
              <a:rPr lang="en-CY" sz="1600" b="1">
                <a:latin typeface="Exo 2" pitchFamily="2" charset="77"/>
              </a:rPr>
              <a:t>Integrity</a:t>
            </a:r>
            <a:r>
              <a:rPr lang="en-CY" sz="1600">
                <a:latin typeface="Exo 2" pitchFamily="2" charset="77"/>
              </a:rPr>
              <a:t> guarantees :</a:t>
            </a:r>
          </a:p>
          <a:p>
            <a:pPr marL="1257300" lvl="2" indent="-342900" algn="just">
              <a:lnSpc>
                <a:spcPct val="150000"/>
              </a:lnSpc>
              <a:buFont typeface="+mj-lt"/>
              <a:buAutoNum type="arabicPeriod"/>
            </a:pPr>
            <a:r>
              <a:rPr lang="en-CY" sz="1600">
                <a:latin typeface="Exo 2" pitchFamily="2" charset="77"/>
              </a:rPr>
              <a:t>Authenticity of sorted data and query results</a:t>
            </a:r>
          </a:p>
          <a:p>
            <a:pPr marL="800100" lvl="1" indent="-342900" algn="just">
              <a:lnSpc>
                <a:spcPct val="150000"/>
              </a:lnSpc>
              <a:buFont typeface="Arial" panose="020B0604020202020204" pitchFamily="34" charset="0"/>
              <a:buChar char="•"/>
            </a:pPr>
            <a:r>
              <a:rPr lang="en-CY" sz="1600" b="1">
                <a:latin typeface="Exo 2" pitchFamily="2" charset="77"/>
              </a:rPr>
              <a:t>Availability</a:t>
            </a:r>
            <a:r>
              <a:rPr lang="en-CY" sz="1600">
                <a:latin typeface="Exo 2" pitchFamily="2" charset="77"/>
              </a:rPr>
              <a:t> guarantees :</a:t>
            </a:r>
          </a:p>
          <a:p>
            <a:pPr marL="1257300" lvl="2" indent="-342900" algn="just">
              <a:lnSpc>
                <a:spcPct val="150000"/>
              </a:lnSpc>
              <a:buFont typeface="+mj-lt"/>
              <a:buAutoNum type="arabicPeriod"/>
            </a:pPr>
            <a:r>
              <a:rPr lang="en-CY" sz="1600">
                <a:latin typeface="Exo 2" pitchFamily="2" charset="77"/>
              </a:rPr>
              <a:t>Response time</a:t>
            </a:r>
          </a:p>
          <a:p>
            <a:pPr marL="1257300" lvl="2" indent="-342900" algn="just">
              <a:lnSpc>
                <a:spcPct val="150000"/>
              </a:lnSpc>
              <a:buFont typeface="+mj-lt"/>
              <a:buAutoNum type="arabicPeriod"/>
            </a:pPr>
            <a:r>
              <a:rPr lang="en-CY" sz="1600">
                <a:latin typeface="Exo 2" pitchFamily="2" charset="77"/>
              </a:rPr>
              <a:t>Access to sorted data</a:t>
            </a:r>
          </a:p>
          <a:p>
            <a:pPr marL="800100" lvl="1" indent="-342900" algn="just">
              <a:lnSpc>
                <a:spcPct val="150000"/>
              </a:lnSpc>
              <a:buFont typeface="Arial" panose="020B0604020202020204" pitchFamily="34" charset="0"/>
              <a:buChar char="•"/>
            </a:pPr>
            <a:r>
              <a:rPr lang="en-CY" sz="1600" b="1">
                <a:latin typeface="Exo 2" pitchFamily="2" charset="77"/>
              </a:rPr>
              <a:t>Confidentiality</a:t>
            </a:r>
            <a:r>
              <a:rPr lang="en-CY" sz="1600">
                <a:latin typeface="Exo 2" pitchFamily="2" charset="77"/>
              </a:rPr>
              <a:t> guarantees :</a:t>
            </a:r>
          </a:p>
          <a:p>
            <a:pPr marL="1257300" lvl="2" indent="-342900" algn="just">
              <a:lnSpc>
                <a:spcPct val="150000"/>
              </a:lnSpc>
              <a:buFont typeface="+mj-lt"/>
              <a:buAutoNum type="arabicPeriod"/>
            </a:pPr>
            <a:r>
              <a:rPr lang="en-CY" sz="1600">
                <a:latin typeface="Exo 2" pitchFamily="2" charset="77"/>
              </a:rPr>
              <a:t>Sorted Data</a:t>
            </a:r>
          </a:p>
        </p:txBody>
      </p:sp>
      <p:sp>
        <p:nvSpPr>
          <p:cNvPr id="11" name="TextBox 10">
            <a:extLst>
              <a:ext uri="{FF2B5EF4-FFF2-40B4-BE49-F238E27FC236}">
                <a16:creationId xmlns:a16="http://schemas.microsoft.com/office/drawing/2014/main" id="{63D2404D-4E4E-9742-9F2D-69BFD642A065}"/>
              </a:ext>
            </a:extLst>
          </p:cNvPr>
          <p:cNvSpPr txBox="1"/>
          <p:nvPr/>
        </p:nvSpPr>
        <p:spPr>
          <a:xfrm>
            <a:off x="7596554" y="1959429"/>
            <a:ext cx="4237306" cy="4093428"/>
          </a:xfrm>
          <a:prstGeom prst="rect">
            <a:avLst/>
          </a:prstGeom>
          <a:noFill/>
        </p:spPr>
        <p:txBody>
          <a:bodyPr wrap="square" rtlCol="0">
            <a:spAutoFit/>
          </a:bodyPr>
          <a:lstStyle/>
          <a:p>
            <a:pPr algn="ctr"/>
            <a:r>
              <a:rPr lang="en-CY" b="1" i="1" u="sng">
                <a:latin typeface="Exo 2 SemiBold" pitchFamily="2" charset="77"/>
              </a:rPr>
              <a:t>Coordinators</a:t>
            </a:r>
          </a:p>
          <a:p>
            <a:pPr algn="ctr"/>
            <a:endParaRPr lang="en-CY" b="1" i="1" u="sng">
              <a:latin typeface="Exo 2 SemiBold" pitchFamily="2" charset="77"/>
            </a:endParaRPr>
          </a:p>
          <a:p>
            <a:pPr marL="342900" indent="-342900" algn="just">
              <a:buFont typeface="+mj-lt"/>
              <a:buAutoNum type="arabicPeriod"/>
            </a:pPr>
            <a:r>
              <a:rPr lang="en-CY" sz="1600">
                <a:latin typeface="Exo 2" pitchFamily="2" charset="77"/>
              </a:rPr>
              <a:t>Parse</a:t>
            </a:r>
          </a:p>
          <a:p>
            <a:pPr marL="342900" indent="-342900" algn="just">
              <a:buFont typeface="+mj-lt"/>
              <a:buAutoNum type="arabicPeriod"/>
            </a:pPr>
            <a:r>
              <a:rPr lang="en-CY" sz="1600">
                <a:latin typeface="Exo 2" pitchFamily="2" charset="77"/>
              </a:rPr>
              <a:t>Optimize</a:t>
            </a:r>
          </a:p>
          <a:p>
            <a:pPr marL="342900" indent="-342900" algn="just">
              <a:buFont typeface="+mj-lt"/>
              <a:buAutoNum type="arabicPeriod"/>
            </a:pPr>
            <a:r>
              <a:rPr lang="en-CY" sz="1600">
                <a:latin typeface="Exo 2" pitchFamily="2" charset="77"/>
              </a:rPr>
              <a:t>Generate execution plan</a:t>
            </a:r>
          </a:p>
          <a:p>
            <a:pPr marL="342900" indent="-342900" algn="just">
              <a:buFont typeface="+mj-lt"/>
              <a:buAutoNum type="arabicPeriod"/>
            </a:pPr>
            <a:endParaRPr lang="en-CY" sz="1600">
              <a:latin typeface="Exo 2" pitchFamily="2" charset="77"/>
            </a:endParaRPr>
          </a:p>
          <a:p>
            <a:pPr algn="just"/>
            <a:r>
              <a:rPr lang="en-CY" sz="1600">
                <a:latin typeface="Exo 2" pitchFamily="2" charset="77"/>
              </a:rPr>
              <a:t>Coordinators have to be careful when they query contractors because </a:t>
            </a:r>
            <a:r>
              <a:rPr lang="en-CY" sz="1600" b="1">
                <a:latin typeface="Exo 2" pitchFamily="2" charset="77"/>
              </a:rPr>
              <a:t>some of the requested data may be offline</a:t>
            </a:r>
            <a:r>
              <a:rPr lang="en-CY" sz="1600">
                <a:latin typeface="Exo 2" pitchFamily="2" charset="77"/>
              </a:rPr>
              <a:t>, so the contractor will require a </a:t>
            </a:r>
            <a:r>
              <a:rPr lang="en-CY" sz="1600" b="1">
                <a:latin typeface="Exo 2" pitchFamily="2" charset="77"/>
              </a:rPr>
              <a:t>higher compensation</a:t>
            </a:r>
            <a:r>
              <a:rPr lang="en-CY" sz="1600">
                <a:latin typeface="Exo 2" pitchFamily="2" charset="77"/>
              </a:rPr>
              <a:t>. Also, some contractors may not be trustworthy. </a:t>
            </a:r>
          </a:p>
          <a:p>
            <a:pPr algn="just"/>
            <a:endParaRPr lang="en-CY" sz="1600">
              <a:latin typeface="Exo 2" pitchFamily="2" charset="77"/>
            </a:endParaRPr>
          </a:p>
          <a:p>
            <a:pPr algn="just"/>
            <a:r>
              <a:rPr lang="en-CY" sz="1600">
                <a:latin typeface="Exo 2" pitchFamily="2" charset="77"/>
              </a:rPr>
              <a:t>Finally, we have to pointout that a coordinators are free to charge a client as much they want a for a query execution.</a:t>
            </a:r>
          </a:p>
        </p:txBody>
      </p:sp>
      <p:pic>
        <p:nvPicPr>
          <p:cNvPr id="5" name="Picture 4">
            <a:extLst>
              <a:ext uri="{FF2B5EF4-FFF2-40B4-BE49-F238E27FC236}">
                <a16:creationId xmlns:a16="http://schemas.microsoft.com/office/drawing/2014/main" id="{FC9C3FA2-BFB4-474A-9F9B-8F27F0DEF51B}"/>
              </a:ext>
            </a:extLst>
          </p:cNvPr>
          <p:cNvPicPr>
            <a:picLocks noChangeAspect="1"/>
          </p:cNvPicPr>
          <p:nvPr/>
        </p:nvPicPr>
        <p:blipFill>
          <a:blip r:embed="rId3"/>
          <a:stretch>
            <a:fillRect/>
          </a:stretch>
        </p:blipFill>
        <p:spPr>
          <a:xfrm>
            <a:off x="337972" y="3266658"/>
            <a:ext cx="2011466" cy="2011466"/>
          </a:xfrm>
          <a:prstGeom prst="rect">
            <a:avLst/>
          </a:prstGeom>
        </p:spPr>
      </p:pic>
    </p:spTree>
    <p:extLst>
      <p:ext uri="{BB962C8B-B14F-4D97-AF65-F5344CB8AC3E}">
        <p14:creationId xmlns:p14="http://schemas.microsoft.com/office/powerpoint/2010/main" val="2815803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9"/>
        <p:cNvGrpSpPr/>
        <p:nvPr/>
      </p:nvGrpSpPr>
      <p:grpSpPr>
        <a:xfrm>
          <a:off x="0" y="0"/>
          <a:ext cx="0" cy="0"/>
          <a:chOff x="0" y="0"/>
          <a:chExt cx="0" cy="0"/>
        </a:xfrm>
      </p:grpSpPr>
      <p:sp>
        <p:nvSpPr>
          <p:cNvPr id="150" name="Google Shape;150;p30"/>
          <p:cNvSpPr txBox="1">
            <a:spLocks noGrp="1"/>
          </p:cNvSpPr>
          <p:nvPr>
            <p:ph type="ctrTitle"/>
          </p:nvPr>
        </p:nvSpPr>
        <p:spPr>
          <a:xfrm>
            <a:off x="4514400" y="3064055"/>
            <a:ext cx="3163200" cy="1261600"/>
          </a:xfrm>
          <a:prstGeom prst="rect">
            <a:avLst/>
          </a:prstGeom>
        </p:spPr>
        <p:txBody>
          <a:bodyPr spcFirstLastPara="1" wrap="square" lIns="121900" tIns="121900" rIns="121900" bIns="121900" anchor="ctr" anchorCtr="0">
            <a:noAutofit/>
          </a:bodyPr>
          <a:lstStyle/>
          <a:p>
            <a:r>
              <a:rPr lang="en"/>
              <a:t>Agenda</a:t>
            </a:r>
            <a:endParaRPr/>
          </a:p>
        </p:txBody>
      </p:sp>
      <p:sp>
        <p:nvSpPr>
          <p:cNvPr id="151" name="Google Shape;151;p30"/>
          <p:cNvSpPr txBox="1">
            <a:spLocks noGrp="1"/>
          </p:cNvSpPr>
          <p:nvPr>
            <p:ph type="ctrTitle" idx="2"/>
          </p:nvPr>
        </p:nvSpPr>
        <p:spPr>
          <a:xfrm>
            <a:off x="520295" y="534726"/>
            <a:ext cx="2632400" cy="770400"/>
          </a:xfrm>
          <a:prstGeom prst="rect">
            <a:avLst/>
          </a:prstGeom>
        </p:spPr>
        <p:txBody>
          <a:bodyPr spcFirstLastPara="1" wrap="square" lIns="121900" tIns="121900" rIns="121900" bIns="121900" anchor="b" anchorCtr="0">
            <a:noAutofit/>
          </a:bodyPr>
          <a:lstStyle/>
          <a:p>
            <a:r>
              <a:rPr lang="en"/>
              <a:t>Introduction</a:t>
            </a:r>
            <a:endParaRPr/>
          </a:p>
        </p:txBody>
      </p:sp>
      <p:sp>
        <p:nvSpPr>
          <p:cNvPr id="152" name="Google Shape;152;p30"/>
          <p:cNvSpPr txBox="1">
            <a:spLocks noGrp="1"/>
          </p:cNvSpPr>
          <p:nvPr>
            <p:ph type="subTitle" idx="1"/>
          </p:nvPr>
        </p:nvSpPr>
        <p:spPr>
          <a:xfrm>
            <a:off x="920495" y="1141159"/>
            <a:ext cx="2232400" cy="763200"/>
          </a:xfrm>
          <a:prstGeom prst="rect">
            <a:avLst/>
          </a:prstGeom>
        </p:spPr>
        <p:txBody>
          <a:bodyPr spcFirstLastPara="1" wrap="square" lIns="121900" tIns="121900" rIns="121900" bIns="121900" anchor="t" anchorCtr="0">
            <a:noAutofit/>
          </a:bodyPr>
          <a:lstStyle/>
          <a:p>
            <a:pPr marL="0" indent="0"/>
            <a:r>
              <a:rPr lang="en"/>
              <a:t>What is </a:t>
            </a:r>
            <a:r>
              <a:rPr lang="en" err="1"/>
              <a:t>AnyLog</a:t>
            </a:r>
            <a:r>
              <a:rPr lang="en"/>
              <a:t>?</a:t>
            </a:r>
            <a:endParaRPr/>
          </a:p>
        </p:txBody>
      </p:sp>
      <p:sp>
        <p:nvSpPr>
          <p:cNvPr id="155" name="Google Shape;155;p30"/>
          <p:cNvSpPr txBox="1">
            <a:spLocks noGrp="1"/>
          </p:cNvSpPr>
          <p:nvPr>
            <p:ph type="title" idx="3"/>
          </p:nvPr>
        </p:nvSpPr>
        <p:spPr>
          <a:xfrm>
            <a:off x="2824497" y="764764"/>
            <a:ext cx="1476800" cy="770400"/>
          </a:xfrm>
          <a:prstGeom prst="rect">
            <a:avLst/>
          </a:prstGeom>
        </p:spPr>
        <p:txBody>
          <a:bodyPr spcFirstLastPara="1" wrap="square" lIns="121900" tIns="121900" rIns="121900" bIns="121900" anchor="ctr" anchorCtr="0">
            <a:noAutofit/>
          </a:bodyPr>
          <a:lstStyle/>
          <a:p>
            <a:r>
              <a:rPr lang="en"/>
              <a:t>01</a:t>
            </a:r>
            <a:endParaRPr/>
          </a:p>
        </p:txBody>
      </p:sp>
      <p:sp>
        <p:nvSpPr>
          <p:cNvPr id="156" name="Google Shape;156;p30"/>
          <p:cNvSpPr txBox="1">
            <a:spLocks noGrp="1"/>
          </p:cNvSpPr>
          <p:nvPr>
            <p:ph type="title" idx="4"/>
          </p:nvPr>
        </p:nvSpPr>
        <p:spPr>
          <a:xfrm>
            <a:off x="2807108" y="1765627"/>
            <a:ext cx="1476800" cy="770400"/>
          </a:xfrm>
          <a:prstGeom prst="rect">
            <a:avLst/>
          </a:prstGeom>
        </p:spPr>
        <p:txBody>
          <a:bodyPr spcFirstLastPara="1" wrap="square" lIns="121900" tIns="121900" rIns="121900" bIns="121900" anchor="ctr" anchorCtr="0">
            <a:noAutofit/>
          </a:bodyPr>
          <a:lstStyle/>
          <a:p>
            <a:r>
              <a:rPr lang="en"/>
              <a:t>02</a:t>
            </a:r>
            <a:endParaRPr/>
          </a:p>
        </p:txBody>
      </p:sp>
      <p:sp>
        <p:nvSpPr>
          <p:cNvPr id="157" name="Google Shape;157;p30"/>
          <p:cNvSpPr txBox="1">
            <a:spLocks noGrp="1"/>
          </p:cNvSpPr>
          <p:nvPr>
            <p:ph type="title" idx="5"/>
          </p:nvPr>
        </p:nvSpPr>
        <p:spPr>
          <a:xfrm>
            <a:off x="2807108" y="3085992"/>
            <a:ext cx="1476800" cy="770400"/>
          </a:xfrm>
          <a:prstGeom prst="rect">
            <a:avLst/>
          </a:prstGeom>
        </p:spPr>
        <p:txBody>
          <a:bodyPr spcFirstLastPara="1" wrap="square" lIns="121900" tIns="121900" rIns="121900" bIns="121900" anchor="ctr" anchorCtr="0">
            <a:noAutofit/>
          </a:bodyPr>
          <a:lstStyle/>
          <a:p>
            <a:r>
              <a:rPr lang="en"/>
              <a:t>03</a:t>
            </a:r>
            <a:endParaRPr/>
          </a:p>
        </p:txBody>
      </p:sp>
      <p:sp>
        <p:nvSpPr>
          <p:cNvPr id="160" name="Google Shape;160;p30"/>
          <p:cNvSpPr txBox="1">
            <a:spLocks noGrp="1"/>
          </p:cNvSpPr>
          <p:nvPr>
            <p:ph type="title" idx="6"/>
          </p:nvPr>
        </p:nvSpPr>
        <p:spPr>
          <a:xfrm>
            <a:off x="7895911" y="2601999"/>
            <a:ext cx="1429600" cy="770400"/>
          </a:xfrm>
          <a:prstGeom prst="rect">
            <a:avLst/>
          </a:prstGeom>
        </p:spPr>
        <p:txBody>
          <a:bodyPr spcFirstLastPara="1" wrap="square" lIns="121900" tIns="121900" rIns="121900" bIns="121900" anchor="ctr" anchorCtr="0">
            <a:noAutofit/>
          </a:bodyPr>
          <a:lstStyle/>
          <a:p>
            <a:r>
              <a:rPr lang="en"/>
              <a:t>04</a:t>
            </a:r>
            <a:endParaRPr/>
          </a:p>
        </p:txBody>
      </p:sp>
      <p:sp>
        <p:nvSpPr>
          <p:cNvPr id="161" name="Google Shape;161;p30"/>
          <p:cNvSpPr txBox="1">
            <a:spLocks noGrp="1"/>
          </p:cNvSpPr>
          <p:nvPr>
            <p:ph type="title" idx="7"/>
          </p:nvPr>
        </p:nvSpPr>
        <p:spPr>
          <a:xfrm>
            <a:off x="7895911" y="3944782"/>
            <a:ext cx="1429600" cy="770400"/>
          </a:xfrm>
          <a:prstGeom prst="rect">
            <a:avLst/>
          </a:prstGeom>
        </p:spPr>
        <p:txBody>
          <a:bodyPr spcFirstLastPara="1" wrap="square" lIns="121900" tIns="121900" rIns="121900" bIns="121900" anchor="ctr" anchorCtr="0">
            <a:noAutofit/>
          </a:bodyPr>
          <a:lstStyle/>
          <a:p>
            <a:r>
              <a:rPr lang="en"/>
              <a:t>05</a:t>
            </a:r>
            <a:endParaRPr/>
          </a:p>
        </p:txBody>
      </p:sp>
      <p:sp>
        <p:nvSpPr>
          <p:cNvPr id="162" name="Google Shape;162;p30"/>
          <p:cNvSpPr txBox="1">
            <a:spLocks noGrp="1"/>
          </p:cNvSpPr>
          <p:nvPr>
            <p:ph type="title" idx="8"/>
          </p:nvPr>
        </p:nvSpPr>
        <p:spPr>
          <a:xfrm>
            <a:off x="7895911" y="5304379"/>
            <a:ext cx="1429600" cy="770400"/>
          </a:xfrm>
          <a:prstGeom prst="rect">
            <a:avLst/>
          </a:prstGeom>
        </p:spPr>
        <p:txBody>
          <a:bodyPr spcFirstLastPara="1" wrap="square" lIns="121900" tIns="121900" rIns="121900" bIns="121900" anchor="ctr" anchorCtr="0">
            <a:noAutofit/>
          </a:bodyPr>
          <a:lstStyle/>
          <a:p>
            <a:r>
              <a:rPr lang="en"/>
              <a:t>06</a:t>
            </a:r>
            <a:endParaRPr/>
          </a:p>
        </p:txBody>
      </p:sp>
      <p:sp>
        <p:nvSpPr>
          <p:cNvPr id="153" name="Google Shape;153;p30"/>
          <p:cNvSpPr txBox="1">
            <a:spLocks noGrp="1"/>
          </p:cNvSpPr>
          <p:nvPr>
            <p:ph type="ctrTitle" idx="9"/>
          </p:nvPr>
        </p:nvSpPr>
        <p:spPr>
          <a:xfrm>
            <a:off x="520295" y="1822994"/>
            <a:ext cx="2632400" cy="770400"/>
          </a:xfrm>
          <a:prstGeom prst="rect">
            <a:avLst/>
          </a:prstGeom>
        </p:spPr>
        <p:txBody>
          <a:bodyPr spcFirstLastPara="1" wrap="square" lIns="121900" tIns="121900" rIns="121900" bIns="121900" anchor="b" anchorCtr="0">
            <a:noAutofit/>
          </a:bodyPr>
          <a:lstStyle/>
          <a:p>
            <a:r>
              <a:rPr lang="en-GB"/>
              <a:t>Architectural</a:t>
            </a:r>
            <a:r>
              <a:rPr lang="en"/>
              <a:t> Overview</a:t>
            </a:r>
            <a:endParaRPr/>
          </a:p>
        </p:txBody>
      </p:sp>
      <p:sp>
        <p:nvSpPr>
          <p:cNvPr id="154" name="Google Shape;154;p30"/>
          <p:cNvSpPr txBox="1">
            <a:spLocks noGrp="1"/>
          </p:cNvSpPr>
          <p:nvPr>
            <p:ph type="subTitle" idx="13"/>
          </p:nvPr>
        </p:nvSpPr>
        <p:spPr>
          <a:xfrm>
            <a:off x="920495" y="2429424"/>
            <a:ext cx="2232400" cy="763200"/>
          </a:xfrm>
          <a:prstGeom prst="rect">
            <a:avLst/>
          </a:prstGeom>
        </p:spPr>
        <p:txBody>
          <a:bodyPr spcFirstLastPara="1" wrap="square" lIns="121900" tIns="121900" rIns="121900" bIns="121900" anchor="t" anchorCtr="0">
            <a:noAutofit/>
          </a:bodyPr>
          <a:lstStyle/>
          <a:p>
            <a:pPr marL="0" indent="0"/>
            <a:r>
              <a:rPr lang="en"/>
              <a:t>Components </a:t>
            </a:r>
          </a:p>
          <a:p>
            <a:pPr marL="0" indent="0"/>
            <a:r>
              <a:rPr lang="en"/>
              <a:t>System Model</a:t>
            </a:r>
          </a:p>
          <a:p>
            <a:pPr marL="0" indent="0"/>
            <a:r>
              <a:rPr lang="en"/>
              <a:t>Security Components</a:t>
            </a:r>
            <a:endParaRPr/>
          </a:p>
        </p:txBody>
      </p:sp>
      <p:sp>
        <p:nvSpPr>
          <p:cNvPr id="163" name="Google Shape;163;p30"/>
          <p:cNvSpPr txBox="1">
            <a:spLocks noGrp="1"/>
          </p:cNvSpPr>
          <p:nvPr>
            <p:ph type="ctrTitle" idx="14"/>
          </p:nvPr>
        </p:nvSpPr>
        <p:spPr>
          <a:xfrm>
            <a:off x="520295" y="3120970"/>
            <a:ext cx="2632400" cy="770400"/>
          </a:xfrm>
          <a:prstGeom prst="rect">
            <a:avLst/>
          </a:prstGeom>
        </p:spPr>
        <p:txBody>
          <a:bodyPr spcFirstLastPara="1" wrap="square" lIns="121900" tIns="121900" rIns="121900" bIns="121900" anchor="b" anchorCtr="0">
            <a:noAutofit/>
          </a:bodyPr>
          <a:lstStyle/>
          <a:p>
            <a:r>
              <a:rPr lang="en"/>
              <a:t>Decentralized </a:t>
            </a:r>
            <a:r>
              <a:rPr lang="en-GB"/>
              <a:t>Compensation</a:t>
            </a:r>
            <a:endParaRPr/>
          </a:p>
        </p:txBody>
      </p:sp>
      <p:sp>
        <p:nvSpPr>
          <p:cNvPr id="164" name="Google Shape;164;p30"/>
          <p:cNvSpPr txBox="1">
            <a:spLocks noGrp="1"/>
          </p:cNvSpPr>
          <p:nvPr>
            <p:ph type="subTitle" idx="15"/>
          </p:nvPr>
        </p:nvSpPr>
        <p:spPr>
          <a:xfrm>
            <a:off x="756646" y="3727396"/>
            <a:ext cx="2396249" cy="763200"/>
          </a:xfrm>
          <a:prstGeom prst="rect">
            <a:avLst/>
          </a:prstGeom>
        </p:spPr>
        <p:txBody>
          <a:bodyPr spcFirstLastPara="1" wrap="square" lIns="121900" tIns="121900" rIns="121900" bIns="121900" anchor="t" anchorCtr="0">
            <a:noAutofit/>
          </a:bodyPr>
          <a:lstStyle/>
          <a:p>
            <a:pPr marL="0" indent="0"/>
            <a:r>
              <a:rPr lang="en"/>
              <a:t>Compensation process by example</a:t>
            </a:r>
            <a:br>
              <a:rPr lang="en"/>
            </a:br>
            <a:r>
              <a:rPr lang="en"/>
              <a:t>Disputes</a:t>
            </a:r>
            <a:endParaRPr/>
          </a:p>
        </p:txBody>
      </p:sp>
      <p:sp>
        <p:nvSpPr>
          <p:cNvPr id="165" name="Google Shape;165;p30"/>
          <p:cNvSpPr txBox="1">
            <a:spLocks noGrp="1"/>
          </p:cNvSpPr>
          <p:nvPr>
            <p:ph type="ctrTitle" idx="16"/>
          </p:nvPr>
        </p:nvSpPr>
        <p:spPr>
          <a:xfrm>
            <a:off x="9081977" y="2632762"/>
            <a:ext cx="2632400" cy="770400"/>
          </a:xfrm>
          <a:prstGeom prst="rect">
            <a:avLst/>
          </a:prstGeom>
        </p:spPr>
        <p:txBody>
          <a:bodyPr spcFirstLastPara="1" wrap="square" lIns="121900" tIns="121900" rIns="121900" bIns="121900" anchor="b" anchorCtr="0">
            <a:noAutofit/>
          </a:bodyPr>
          <a:lstStyle/>
          <a:p>
            <a:r>
              <a:rPr lang="en"/>
              <a:t>Normal-Case Operation</a:t>
            </a:r>
            <a:endParaRPr/>
          </a:p>
        </p:txBody>
      </p:sp>
      <p:sp>
        <p:nvSpPr>
          <p:cNvPr id="166" name="Google Shape;166;p30"/>
          <p:cNvSpPr txBox="1">
            <a:spLocks noGrp="1"/>
          </p:cNvSpPr>
          <p:nvPr>
            <p:ph type="subTitle" idx="17"/>
          </p:nvPr>
        </p:nvSpPr>
        <p:spPr>
          <a:xfrm>
            <a:off x="9081977" y="3239195"/>
            <a:ext cx="2232400" cy="763200"/>
          </a:xfrm>
          <a:prstGeom prst="rect">
            <a:avLst/>
          </a:prstGeom>
        </p:spPr>
        <p:txBody>
          <a:bodyPr spcFirstLastPara="1" wrap="square" lIns="121900" tIns="121900" rIns="121900" bIns="121900" anchor="t" anchorCtr="0">
            <a:noAutofit/>
          </a:bodyPr>
          <a:lstStyle/>
          <a:p>
            <a:pPr marL="0" indent="0"/>
            <a:r>
              <a:rPr lang="en"/>
              <a:t>Data Publication</a:t>
            </a:r>
          </a:p>
          <a:p>
            <a:pPr marL="0" indent="0"/>
            <a:r>
              <a:rPr lang="en"/>
              <a:t>Storage &amp; Query Processing</a:t>
            </a:r>
            <a:endParaRPr/>
          </a:p>
        </p:txBody>
      </p:sp>
      <p:sp>
        <p:nvSpPr>
          <p:cNvPr id="167" name="Google Shape;167;p30"/>
          <p:cNvSpPr txBox="1">
            <a:spLocks noGrp="1"/>
          </p:cNvSpPr>
          <p:nvPr>
            <p:ph type="ctrTitle" idx="18"/>
          </p:nvPr>
        </p:nvSpPr>
        <p:spPr>
          <a:xfrm>
            <a:off x="9081977" y="3997982"/>
            <a:ext cx="2632400" cy="770400"/>
          </a:xfrm>
          <a:prstGeom prst="rect">
            <a:avLst/>
          </a:prstGeom>
        </p:spPr>
        <p:txBody>
          <a:bodyPr spcFirstLastPara="1" wrap="square" lIns="121900" tIns="121900" rIns="121900" bIns="121900" anchor="b" anchorCtr="0">
            <a:noAutofit/>
          </a:bodyPr>
          <a:lstStyle/>
          <a:p>
            <a:r>
              <a:rPr lang="en"/>
              <a:t>Security Risks &amp; Challenges</a:t>
            </a:r>
            <a:endParaRPr/>
          </a:p>
        </p:txBody>
      </p:sp>
      <p:sp>
        <p:nvSpPr>
          <p:cNvPr id="168" name="Google Shape;168;p30"/>
          <p:cNvSpPr txBox="1">
            <a:spLocks noGrp="1"/>
          </p:cNvSpPr>
          <p:nvPr>
            <p:ph type="subTitle" idx="19"/>
          </p:nvPr>
        </p:nvSpPr>
        <p:spPr>
          <a:xfrm>
            <a:off x="9081977" y="4604411"/>
            <a:ext cx="2232400" cy="763200"/>
          </a:xfrm>
          <a:prstGeom prst="rect">
            <a:avLst/>
          </a:prstGeom>
        </p:spPr>
        <p:txBody>
          <a:bodyPr spcFirstLastPara="1" wrap="square" lIns="121900" tIns="121900" rIns="121900" bIns="121900" anchor="t" anchorCtr="0">
            <a:noAutofit/>
          </a:bodyPr>
          <a:lstStyle/>
          <a:p>
            <a:pPr marL="0" indent="0"/>
            <a:r>
              <a:rPr lang="en"/>
              <a:t>Query Integrity</a:t>
            </a:r>
          </a:p>
          <a:p>
            <a:pPr marL="0" indent="0"/>
            <a:r>
              <a:rPr lang="en"/>
              <a:t>Data Confidentiality</a:t>
            </a:r>
            <a:endParaRPr/>
          </a:p>
        </p:txBody>
      </p:sp>
      <p:sp>
        <p:nvSpPr>
          <p:cNvPr id="169" name="Google Shape;169;p30"/>
          <p:cNvSpPr txBox="1">
            <a:spLocks noGrp="1"/>
          </p:cNvSpPr>
          <p:nvPr>
            <p:ph type="ctrTitle" idx="20"/>
          </p:nvPr>
        </p:nvSpPr>
        <p:spPr>
          <a:xfrm>
            <a:off x="9081977" y="5347659"/>
            <a:ext cx="2632400" cy="770400"/>
          </a:xfrm>
          <a:prstGeom prst="rect">
            <a:avLst/>
          </a:prstGeom>
        </p:spPr>
        <p:txBody>
          <a:bodyPr spcFirstLastPara="1" wrap="square" lIns="121900" tIns="121900" rIns="121900" bIns="121900" anchor="b" anchorCtr="0">
            <a:noAutofit/>
          </a:bodyPr>
          <a:lstStyle/>
          <a:p>
            <a:r>
              <a:rPr lang="en"/>
              <a:t>Use-Cases &amp; Conclusion</a:t>
            </a:r>
            <a:endParaRPr/>
          </a:p>
        </p:txBody>
      </p:sp>
      <p:cxnSp>
        <p:nvCxnSpPr>
          <p:cNvPr id="158" name="Google Shape;158;p30"/>
          <p:cNvCxnSpPr>
            <a:cxnSpLocks/>
          </p:cNvCxnSpPr>
          <p:nvPr/>
        </p:nvCxnSpPr>
        <p:spPr>
          <a:xfrm>
            <a:off x="4396200" y="991786"/>
            <a:ext cx="0" cy="3423851"/>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159;p30"/>
          <p:cNvCxnSpPr>
            <a:cxnSpLocks/>
          </p:cNvCxnSpPr>
          <p:nvPr/>
        </p:nvCxnSpPr>
        <p:spPr>
          <a:xfrm>
            <a:off x="7699061" y="2755597"/>
            <a:ext cx="0" cy="3211069"/>
          </a:xfrm>
          <a:prstGeom prst="straightConnector1">
            <a:avLst/>
          </a:prstGeom>
          <a:noFill/>
          <a:ln w="9525" cap="flat" cmpd="sng">
            <a:solidFill>
              <a:schemeClr val="dk2"/>
            </a:solidFill>
            <a:prstDash val="solid"/>
            <a:round/>
            <a:headEnd type="none" w="med" len="med"/>
            <a:tailEnd type="none" w="med" len="med"/>
          </a:ln>
        </p:spPr>
      </p:cxnSp>
      <p:sp>
        <p:nvSpPr>
          <p:cNvPr id="24" name="TextBox 23">
            <a:extLst>
              <a:ext uri="{FF2B5EF4-FFF2-40B4-BE49-F238E27FC236}">
                <a16:creationId xmlns:a16="http://schemas.microsoft.com/office/drawing/2014/main" id="{EAB826AD-A30F-BA47-A9BB-DC9B2D7351B7}"/>
              </a:ext>
            </a:extLst>
          </p:cNvPr>
          <p:cNvSpPr txBox="1"/>
          <p:nvPr/>
        </p:nvSpPr>
        <p:spPr>
          <a:xfrm>
            <a:off x="4059536" y="6477427"/>
            <a:ext cx="3865158"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pic>
        <p:nvPicPr>
          <p:cNvPr id="26" name="Picture 25">
            <a:extLst>
              <a:ext uri="{FF2B5EF4-FFF2-40B4-BE49-F238E27FC236}">
                <a16:creationId xmlns:a16="http://schemas.microsoft.com/office/drawing/2014/main" id="{4E8BFFD8-D684-8A40-A522-FE2A61270961}"/>
              </a:ext>
            </a:extLst>
          </p:cNvPr>
          <p:cNvPicPr>
            <a:picLocks noChangeAspect="1"/>
          </p:cNvPicPr>
          <p:nvPr/>
        </p:nvPicPr>
        <p:blipFill>
          <a:blip r:embed="rId3"/>
          <a:stretch>
            <a:fillRect/>
          </a:stretch>
        </p:blipFill>
        <p:spPr>
          <a:xfrm>
            <a:off x="9776460" y="214762"/>
            <a:ext cx="2057400" cy="787400"/>
          </a:xfrm>
          <a:prstGeom prst="rect">
            <a:avLst/>
          </a:prstGeom>
        </p:spPr>
      </p:pic>
    </p:spTree>
    <p:extLst>
      <p:ext uri="{BB962C8B-B14F-4D97-AF65-F5344CB8AC3E}">
        <p14:creationId xmlns:p14="http://schemas.microsoft.com/office/powerpoint/2010/main" val="2455357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1"/>
          <p:cNvSpPr txBox="1">
            <a:spLocks noGrp="1"/>
          </p:cNvSpPr>
          <p:nvPr>
            <p:ph type="ctrTitle"/>
          </p:nvPr>
        </p:nvSpPr>
        <p:spPr>
          <a:xfrm flipH="1">
            <a:off x="1530200" y="4113533"/>
            <a:ext cx="6674000" cy="1362800"/>
          </a:xfrm>
          <a:prstGeom prst="rect">
            <a:avLst/>
          </a:prstGeom>
        </p:spPr>
        <p:txBody>
          <a:bodyPr spcFirstLastPara="1" vert="horz" wrap="square" lIns="121900" tIns="121900" rIns="121900" bIns="121900" rtlCol="0" anchor="ctr" anchorCtr="0">
            <a:noAutofit/>
          </a:bodyPr>
          <a:lstStyle/>
          <a:p>
            <a:r>
              <a:rPr lang="en"/>
              <a:t>Security Risks &amp; Challenges</a:t>
            </a:r>
            <a:endParaRPr/>
          </a:p>
        </p:txBody>
      </p:sp>
      <p:sp>
        <p:nvSpPr>
          <p:cNvPr id="176" name="Google Shape;176;p31"/>
          <p:cNvSpPr txBox="1">
            <a:spLocks noGrp="1"/>
          </p:cNvSpPr>
          <p:nvPr>
            <p:ph type="title" idx="2"/>
          </p:nvPr>
        </p:nvSpPr>
        <p:spPr>
          <a:xfrm flipH="1">
            <a:off x="1530105" y="3098467"/>
            <a:ext cx="3972400" cy="1006000"/>
          </a:xfrm>
          <a:prstGeom prst="rect">
            <a:avLst/>
          </a:prstGeom>
        </p:spPr>
        <p:txBody>
          <a:bodyPr spcFirstLastPara="1" vert="horz" wrap="square" lIns="121900" tIns="121900" rIns="121900" bIns="121900" rtlCol="0" anchor="ctr" anchorCtr="0">
            <a:noAutofit/>
          </a:bodyPr>
          <a:lstStyle/>
          <a:p>
            <a:r>
              <a:rPr lang="en" sz="9600" b="1">
                <a:latin typeface="Exo 2" pitchFamily="2" charset="77"/>
              </a:rPr>
              <a:t>05</a:t>
            </a:r>
            <a:endParaRPr sz="9600" b="1">
              <a:latin typeface="Exo 2" pitchFamily="2" charset="77"/>
            </a:endParaRPr>
          </a:p>
        </p:txBody>
      </p:sp>
      <p:cxnSp>
        <p:nvCxnSpPr>
          <p:cNvPr id="177" name="Google Shape;177;p31"/>
          <p:cNvCxnSpPr/>
          <p:nvPr/>
        </p:nvCxnSpPr>
        <p:spPr>
          <a:xfrm>
            <a:off x="0" y="5371033"/>
            <a:ext cx="20820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539202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3942650" y="6448867"/>
            <a:ext cx="3982043"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a:t>
            </a:r>
            <a:r>
              <a:rPr lang="en-GB" sz="1333" kern="0" err="1">
                <a:solidFill>
                  <a:srgbClr val="434343"/>
                </a:solidFill>
                <a:latin typeface="Roboto Condensed Light"/>
                <a:ea typeface="Roboto Condensed Light"/>
                <a:cs typeface="Arial"/>
                <a:sym typeface="Roboto Condensed Light"/>
              </a:rPr>
              <a:t>www.cs.ucy.ac.cy</a:t>
            </a:r>
            <a:r>
              <a:rPr lang="en-GB" sz="1333" kern="0">
                <a:solidFill>
                  <a:srgbClr val="434343"/>
                </a:solidFill>
                <a:latin typeface="Roboto Condensed Light"/>
                <a:ea typeface="Roboto Condensed Light"/>
                <a:cs typeface="Arial"/>
                <a:sym typeface="Roboto Condensed Light"/>
              </a:rPr>
              <a:t>/~</a:t>
            </a:r>
            <a:r>
              <a:rPr lang="en-GB" sz="1333" kern="0" err="1">
                <a:solidFill>
                  <a:srgbClr val="434343"/>
                </a:solidFill>
                <a:latin typeface="Roboto Condensed Light"/>
                <a:ea typeface="Roboto Condensed Light"/>
                <a:cs typeface="Arial"/>
                <a:sym typeface="Roboto Condensed Light"/>
              </a:rPr>
              <a:t>dzeina</a:t>
            </a:r>
            <a:r>
              <a:rPr lang="en-GB" sz="1333" kern="0">
                <a:solidFill>
                  <a:srgbClr val="434343"/>
                </a:solidFill>
                <a:latin typeface="Roboto Condensed Light"/>
                <a:ea typeface="Roboto Condensed Light"/>
                <a:cs typeface="Arial"/>
                <a:sym typeface="Roboto Condensed Light"/>
              </a:rPr>
              <a:t>/courses/epl646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3316934" cy="666977"/>
          </a:xfrm>
          <a:prstGeom prst="rect">
            <a:avLst/>
          </a:prstGeom>
          <a:noFill/>
        </p:spPr>
        <p:txBody>
          <a:bodyPr wrap="none" rtlCol="0">
            <a:spAutoFit/>
          </a:bodyPr>
          <a:lstStyle/>
          <a:p>
            <a:r>
              <a:rPr lang="en-GB" sz="1867" b="1">
                <a:solidFill>
                  <a:schemeClr val="dk1"/>
                </a:solidFill>
                <a:latin typeface="Exo 2"/>
              </a:rPr>
              <a:t>Security Risks &amp; Challenges</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Query Result Integrity</a:t>
            </a:r>
          </a:p>
        </p:txBody>
      </p:sp>
      <p:sp>
        <p:nvSpPr>
          <p:cNvPr id="2" name="TextBox 1">
            <a:extLst>
              <a:ext uri="{FF2B5EF4-FFF2-40B4-BE49-F238E27FC236}">
                <a16:creationId xmlns:a16="http://schemas.microsoft.com/office/drawing/2014/main" id="{69975B9B-DEA7-CB47-B8A3-BF0FE54E8A0D}"/>
              </a:ext>
            </a:extLst>
          </p:cNvPr>
          <p:cNvSpPr txBox="1"/>
          <p:nvPr/>
        </p:nvSpPr>
        <p:spPr>
          <a:xfrm>
            <a:off x="468913" y="1156581"/>
            <a:ext cx="11254154" cy="646331"/>
          </a:xfrm>
          <a:prstGeom prst="rect">
            <a:avLst/>
          </a:prstGeom>
          <a:noFill/>
        </p:spPr>
        <p:txBody>
          <a:bodyPr wrap="square" rtlCol="0">
            <a:spAutoFit/>
          </a:bodyPr>
          <a:lstStyle/>
          <a:p>
            <a:pPr algn="ctr"/>
            <a:r>
              <a:rPr lang="en-CY">
                <a:latin typeface="Exo 2" pitchFamily="2" charset="77"/>
              </a:rPr>
              <a:t>In AnyLog we have publishers and coordinators that </a:t>
            </a:r>
            <a:r>
              <a:rPr lang="en-CY" b="1">
                <a:latin typeface="Exo 2" pitchFamily="2" charset="77"/>
              </a:rPr>
              <a:t>do not trust query results </a:t>
            </a:r>
            <a:r>
              <a:rPr lang="en-CY">
                <a:latin typeface="Exo 2" pitchFamily="2" charset="77"/>
              </a:rPr>
              <a:t>from some contractors. Though nodes can still interact by verifying query results via </a:t>
            </a:r>
            <a:r>
              <a:rPr lang="en-CY" b="1">
                <a:latin typeface="Exo 2" pitchFamily="2" charset="77"/>
              </a:rPr>
              <a:t>TEE</a:t>
            </a:r>
            <a:r>
              <a:rPr lang="en-CY">
                <a:latin typeface="Exo 2" pitchFamily="2" charset="77"/>
              </a:rPr>
              <a:t> and </a:t>
            </a:r>
            <a:r>
              <a:rPr lang="en-CY" b="1">
                <a:latin typeface="Exo 2" pitchFamily="2" charset="77"/>
              </a:rPr>
              <a:t>ADS</a:t>
            </a:r>
            <a:r>
              <a:rPr lang="en-CY">
                <a:latin typeface="Exo 2" pitchFamily="2" charset="77"/>
              </a:rPr>
              <a:t>.</a:t>
            </a:r>
          </a:p>
        </p:txBody>
      </p:sp>
      <p:sp>
        <p:nvSpPr>
          <p:cNvPr id="3" name="TextBox 2">
            <a:extLst>
              <a:ext uri="{FF2B5EF4-FFF2-40B4-BE49-F238E27FC236}">
                <a16:creationId xmlns:a16="http://schemas.microsoft.com/office/drawing/2014/main" id="{6D005A91-653E-CD45-97DA-6F138556FD0A}"/>
              </a:ext>
            </a:extLst>
          </p:cNvPr>
          <p:cNvSpPr txBox="1"/>
          <p:nvPr/>
        </p:nvSpPr>
        <p:spPr>
          <a:xfrm>
            <a:off x="262075" y="1944785"/>
            <a:ext cx="5849356" cy="1354217"/>
          </a:xfrm>
          <a:prstGeom prst="rect">
            <a:avLst/>
          </a:prstGeom>
          <a:noFill/>
        </p:spPr>
        <p:txBody>
          <a:bodyPr wrap="square" rtlCol="0" anchor="t">
            <a:spAutoFit/>
          </a:bodyPr>
          <a:lstStyle/>
          <a:p>
            <a:r>
              <a:rPr lang="en-CY" b="1"/>
              <a:t>Integrity through TEE (Trusted Execution Environment)</a:t>
            </a:r>
          </a:p>
          <a:p>
            <a:pPr marL="342900" indent="-342900">
              <a:buFont typeface="+mj-lt"/>
              <a:buAutoNum type="arabicPeriod"/>
            </a:pPr>
            <a:r>
              <a:rPr lang="en-CY" sz="1600"/>
              <a:t>Ship signed data to contractor</a:t>
            </a:r>
            <a:endParaRPr lang="en-CY" sz="1600">
              <a:cs typeface="Calibri"/>
            </a:endParaRPr>
          </a:p>
          <a:p>
            <a:pPr marL="342900" indent="-342900">
              <a:buFont typeface="+mj-lt"/>
              <a:buAutoNum type="arabicPeriod"/>
            </a:pPr>
            <a:r>
              <a:rPr lang="en-CY" sz="1600"/>
              <a:t>Publisher verifies the authenticity of the TEE and Query Program</a:t>
            </a:r>
            <a:endParaRPr lang="en-CY" sz="1600">
              <a:cs typeface="Calibri"/>
            </a:endParaRPr>
          </a:p>
          <a:p>
            <a:pPr marL="342900" indent="-342900">
              <a:buFont typeface="+mj-lt"/>
              <a:buAutoNum type="arabicPeriod"/>
            </a:pPr>
            <a:r>
              <a:rPr lang="en-CY" sz="1600"/>
              <a:t>Publisher issues a certificate for the contractor. Contractor can show the certificate to coordinators.</a:t>
            </a:r>
            <a:endParaRPr lang="en-CY" sz="1600">
              <a:cs typeface="Calibri"/>
            </a:endParaRPr>
          </a:p>
        </p:txBody>
      </p:sp>
      <p:pic>
        <p:nvPicPr>
          <p:cNvPr id="7" name="Picture 6" descr="A screenshot of a cell phone&#10;&#10;Description automatically generated">
            <a:extLst>
              <a:ext uri="{FF2B5EF4-FFF2-40B4-BE49-F238E27FC236}">
                <a16:creationId xmlns:a16="http://schemas.microsoft.com/office/drawing/2014/main" id="{B1746221-747D-9847-BED5-7F4F63B6B35C}"/>
              </a:ext>
            </a:extLst>
          </p:cNvPr>
          <p:cNvPicPr>
            <a:picLocks noChangeAspect="1"/>
          </p:cNvPicPr>
          <p:nvPr/>
        </p:nvPicPr>
        <p:blipFill>
          <a:blip r:embed="rId3"/>
          <a:stretch>
            <a:fillRect/>
          </a:stretch>
        </p:blipFill>
        <p:spPr>
          <a:xfrm>
            <a:off x="983845" y="3408117"/>
            <a:ext cx="4282636" cy="2953542"/>
          </a:xfrm>
          <a:prstGeom prst="rect">
            <a:avLst/>
          </a:prstGeom>
        </p:spPr>
      </p:pic>
      <p:sp>
        <p:nvSpPr>
          <p:cNvPr id="18" name="TextBox 17">
            <a:extLst>
              <a:ext uri="{FF2B5EF4-FFF2-40B4-BE49-F238E27FC236}">
                <a16:creationId xmlns:a16="http://schemas.microsoft.com/office/drawing/2014/main" id="{DC10F992-DBA6-3148-A045-A03837AD2D4C}"/>
              </a:ext>
            </a:extLst>
          </p:cNvPr>
          <p:cNvSpPr txBox="1"/>
          <p:nvPr/>
        </p:nvSpPr>
        <p:spPr>
          <a:xfrm>
            <a:off x="6255962" y="1934711"/>
            <a:ext cx="5849356" cy="1846659"/>
          </a:xfrm>
          <a:prstGeom prst="rect">
            <a:avLst/>
          </a:prstGeom>
          <a:noFill/>
        </p:spPr>
        <p:txBody>
          <a:bodyPr wrap="square" rtlCol="0" anchor="t">
            <a:spAutoFit/>
          </a:bodyPr>
          <a:lstStyle/>
          <a:p>
            <a:r>
              <a:rPr lang="en-CY" b="1"/>
              <a:t>Integrity through ADS (Authorized Data Structure)</a:t>
            </a:r>
          </a:p>
          <a:p>
            <a:pPr marL="342900" indent="-342900">
              <a:buFont typeface="+mj-lt"/>
              <a:buAutoNum type="arabicPeriod"/>
            </a:pPr>
            <a:r>
              <a:rPr lang="en-CY" sz="1600"/>
              <a:t>Publisher produce data in batches</a:t>
            </a:r>
            <a:endParaRPr lang="en-CY" sz="1600">
              <a:cs typeface="Calibri"/>
            </a:endParaRPr>
          </a:p>
          <a:p>
            <a:pPr marL="342900" indent="-342900">
              <a:buFont typeface="+mj-lt"/>
              <a:buAutoNum type="arabicPeriod"/>
            </a:pPr>
            <a:r>
              <a:rPr lang="en-CY" sz="1600"/>
              <a:t>Publisher generate a </a:t>
            </a:r>
            <a:r>
              <a:rPr lang="en-CY" sz="1600" b="1"/>
              <a:t>digest</a:t>
            </a:r>
            <a:r>
              <a:rPr lang="en-CY" sz="1600"/>
              <a:t> and a </a:t>
            </a:r>
            <a:r>
              <a:rPr lang="en-CY" sz="1600" b="1"/>
              <a:t>version number </a:t>
            </a:r>
            <a:r>
              <a:rPr lang="en-CY" sz="1600"/>
              <a:t>for the produced data. Then it post this information on the blockchain or it does distribute it to all coordinators</a:t>
            </a:r>
            <a:endParaRPr lang="en-CY" sz="1600">
              <a:cs typeface="Calibri"/>
            </a:endParaRPr>
          </a:p>
          <a:p>
            <a:pPr marL="342900" indent="-342900">
              <a:buFont typeface="+mj-lt"/>
              <a:buAutoNum type="arabicPeriod"/>
            </a:pPr>
            <a:r>
              <a:rPr lang="en-CY" sz="1600"/>
              <a:t>The coordinator can retrieve data digest and version number from the blockchain. (then it checks integrity from contractor).</a:t>
            </a:r>
            <a:endParaRPr lang="en-CY" sz="1600">
              <a:cs typeface="Calibri"/>
            </a:endParaRPr>
          </a:p>
        </p:txBody>
      </p:sp>
      <p:pic>
        <p:nvPicPr>
          <p:cNvPr id="12" name="Picture 11" descr="A picture containing drawing&#10;&#10;Description automatically generated">
            <a:extLst>
              <a:ext uri="{FF2B5EF4-FFF2-40B4-BE49-F238E27FC236}">
                <a16:creationId xmlns:a16="http://schemas.microsoft.com/office/drawing/2014/main" id="{91F5F587-82E7-BE40-A616-0D2154BC8C58}"/>
              </a:ext>
            </a:extLst>
          </p:cNvPr>
          <p:cNvPicPr>
            <a:picLocks noChangeAspect="1"/>
          </p:cNvPicPr>
          <p:nvPr/>
        </p:nvPicPr>
        <p:blipFill>
          <a:blip r:embed="rId4"/>
          <a:stretch>
            <a:fillRect/>
          </a:stretch>
        </p:blipFill>
        <p:spPr>
          <a:xfrm>
            <a:off x="7115140" y="3869824"/>
            <a:ext cx="3982042" cy="2579043"/>
          </a:xfrm>
          <a:prstGeom prst="rect">
            <a:avLst/>
          </a:prstGeom>
        </p:spPr>
      </p:pic>
    </p:spTree>
    <p:extLst>
      <p:ext uri="{BB962C8B-B14F-4D97-AF65-F5344CB8AC3E}">
        <p14:creationId xmlns:p14="http://schemas.microsoft.com/office/powerpoint/2010/main" val="2219848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3942650" y="6448867"/>
            <a:ext cx="3982043"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3316934" cy="666977"/>
          </a:xfrm>
          <a:prstGeom prst="rect">
            <a:avLst/>
          </a:prstGeom>
          <a:noFill/>
        </p:spPr>
        <p:txBody>
          <a:bodyPr wrap="none" rtlCol="0">
            <a:spAutoFit/>
          </a:bodyPr>
          <a:lstStyle/>
          <a:p>
            <a:r>
              <a:rPr lang="en-GB" sz="1867" b="1">
                <a:solidFill>
                  <a:schemeClr val="dk1"/>
                </a:solidFill>
                <a:latin typeface="Exo 2"/>
              </a:rPr>
              <a:t>Security Risks &amp; Challenges</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SLA enforcement</a:t>
            </a:r>
          </a:p>
        </p:txBody>
      </p:sp>
      <p:sp>
        <p:nvSpPr>
          <p:cNvPr id="2" name="TextBox 1">
            <a:extLst>
              <a:ext uri="{FF2B5EF4-FFF2-40B4-BE49-F238E27FC236}">
                <a16:creationId xmlns:a16="http://schemas.microsoft.com/office/drawing/2014/main" id="{69975B9B-DEA7-CB47-B8A3-BF0FE54E8A0D}"/>
              </a:ext>
            </a:extLst>
          </p:cNvPr>
          <p:cNvSpPr txBox="1"/>
          <p:nvPr/>
        </p:nvSpPr>
        <p:spPr>
          <a:xfrm>
            <a:off x="468913" y="1156581"/>
            <a:ext cx="11254154" cy="646331"/>
          </a:xfrm>
          <a:prstGeom prst="rect">
            <a:avLst/>
          </a:prstGeom>
          <a:noFill/>
        </p:spPr>
        <p:txBody>
          <a:bodyPr wrap="square" rtlCol="0" anchor="t">
            <a:spAutoFit/>
          </a:bodyPr>
          <a:lstStyle/>
          <a:p>
            <a:pPr algn="ctr"/>
            <a:r>
              <a:rPr lang="en-CY">
                <a:latin typeface="Exo 2"/>
              </a:rPr>
              <a:t>As we discussed earlier when a dispute occur a penalty may be the solution. </a:t>
            </a:r>
            <a:r>
              <a:rPr lang="en-CY" err="1">
                <a:latin typeface="Exo 2"/>
              </a:rPr>
              <a:t>AnyLog</a:t>
            </a:r>
            <a:r>
              <a:rPr lang="en-CY">
                <a:latin typeface="Exo 2"/>
              </a:rPr>
              <a:t> provides a mechanism to detect disputes and fairly penalize the network parties.</a:t>
            </a:r>
          </a:p>
        </p:txBody>
      </p:sp>
      <p:pic>
        <p:nvPicPr>
          <p:cNvPr id="5" name="Picture 4" descr="A screenshot of a cell phone&#10;&#10;Description automatically generated">
            <a:extLst>
              <a:ext uri="{FF2B5EF4-FFF2-40B4-BE49-F238E27FC236}">
                <a16:creationId xmlns:a16="http://schemas.microsoft.com/office/drawing/2014/main" id="{B8A79D78-B566-7C4F-B160-34FEDC0B154C}"/>
              </a:ext>
            </a:extLst>
          </p:cNvPr>
          <p:cNvPicPr>
            <a:picLocks noChangeAspect="1"/>
          </p:cNvPicPr>
          <p:nvPr/>
        </p:nvPicPr>
        <p:blipFill>
          <a:blip r:embed="rId3"/>
          <a:stretch>
            <a:fillRect/>
          </a:stretch>
        </p:blipFill>
        <p:spPr>
          <a:xfrm>
            <a:off x="317490" y="1795440"/>
            <a:ext cx="5778500" cy="4660900"/>
          </a:xfrm>
          <a:prstGeom prst="rect">
            <a:avLst/>
          </a:prstGeom>
        </p:spPr>
      </p:pic>
      <p:sp>
        <p:nvSpPr>
          <p:cNvPr id="6" name="TextBox 5">
            <a:extLst>
              <a:ext uri="{FF2B5EF4-FFF2-40B4-BE49-F238E27FC236}">
                <a16:creationId xmlns:a16="http://schemas.microsoft.com/office/drawing/2014/main" id="{39171A6E-4DDC-CD4B-AF01-0B8BC174AA18}"/>
              </a:ext>
            </a:extLst>
          </p:cNvPr>
          <p:cNvSpPr txBox="1"/>
          <p:nvPr/>
        </p:nvSpPr>
        <p:spPr>
          <a:xfrm>
            <a:off x="6273478" y="1802912"/>
            <a:ext cx="5560382" cy="3970318"/>
          </a:xfrm>
          <a:prstGeom prst="rect">
            <a:avLst/>
          </a:prstGeom>
          <a:noFill/>
        </p:spPr>
        <p:txBody>
          <a:bodyPr wrap="square" rtlCol="0" anchor="t">
            <a:spAutoFit/>
          </a:bodyPr>
          <a:lstStyle/>
          <a:p>
            <a:pPr marL="285750" indent="-285750">
              <a:buFont typeface="Arial" panose="020B0604020202020204" pitchFamily="34" charset="0"/>
              <a:buChar char="•"/>
            </a:pPr>
            <a:r>
              <a:rPr lang="en-CY"/>
              <a:t>Each Contractor must serve certain number or records during a specified duration.</a:t>
            </a:r>
          </a:p>
          <a:p>
            <a:pPr marL="285750" indent="-285750">
              <a:buFont typeface="Arial" panose="020B0604020202020204" pitchFamily="34" charset="0"/>
              <a:buChar char="•"/>
            </a:pPr>
            <a:r>
              <a:rPr lang="en-CY" dirty="0"/>
              <a:t>A Contractor process queries in batches. Batches have an execution interval. (usually interval is counted in blockchain blocks).</a:t>
            </a:r>
            <a:endParaRPr lang="en-CY" dirty="0">
              <a:cs typeface="Calibri"/>
            </a:endParaRPr>
          </a:p>
          <a:p>
            <a:pPr marL="285750" indent="-285750">
              <a:buFont typeface="Arial" panose="020B0604020202020204" pitchFamily="34" charset="0"/>
              <a:buChar char="•"/>
            </a:pPr>
            <a:r>
              <a:rPr lang="en-CY"/>
              <a:t>For example, when a new query comes, it is placed in the batch where there is available space. Then, a respon</a:t>
            </a:r>
            <a:r>
              <a:rPr lang="en-GB"/>
              <a:t>s</a:t>
            </a:r>
            <a:r>
              <a:rPr lang="en-CY"/>
              <a:t>e containing the previous (full) batches hash is returned to the Coordinator.</a:t>
            </a:r>
            <a:endParaRPr lang="en-CY">
              <a:cs typeface="Calibri"/>
            </a:endParaRPr>
          </a:p>
          <a:p>
            <a:pPr marL="285750" indent="-285750">
              <a:buFont typeface="Arial" panose="020B0604020202020204" pitchFamily="34" charset="0"/>
              <a:buChar char="•"/>
            </a:pPr>
            <a:r>
              <a:rPr lang="en-CY" dirty="0"/>
              <a:t>Consequently the Coordinator will be able to know by checking the blockchain if the query result is returned on time.</a:t>
            </a:r>
            <a:endParaRPr lang="en-CY" dirty="0">
              <a:cs typeface="Calibri"/>
            </a:endParaRPr>
          </a:p>
          <a:p>
            <a:pPr marL="285750" indent="-285750">
              <a:buFont typeface="Arial" panose="020B0604020202020204" pitchFamily="34" charset="0"/>
              <a:buChar char="•"/>
            </a:pPr>
            <a:r>
              <a:rPr lang="en-CY"/>
              <a:t>If it is not returned on time, we have an SLA violation which can be detected through blockchain.</a:t>
            </a:r>
            <a:endParaRPr lang="en-CY">
              <a:cs typeface="Calibri"/>
            </a:endParaRPr>
          </a:p>
        </p:txBody>
      </p:sp>
    </p:spTree>
    <p:extLst>
      <p:ext uri="{BB962C8B-B14F-4D97-AF65-F5344CB8AC3E}">
        <p14:creationId xmlns:p14="http://schemas.microsoft.com/office/powerpoint/2010/main" val="22680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3942650" y="6448867"/>
            <a:ext cx="3982043"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3316934" cy="666977"/>
          </a:xfrm>
          <a:prstGeom prst="rect">
            <a:avLst/>
          </a:prstGeom>
          <a:noFill/>
        </p:spPr>
        <p:txBody>
          <a:bodyPr wrap="none" rtlCol="0">
            <a:spAutoFit/>
          </a:bodyPr>
          <a:lstStyle/>
          <a:p>
            <a:r>
              <a:rPr lang="en-GB" sz="1867" b="1">
                <a:solidFill>
                  <a:schemeClr val="dk1"/>
                </a:solidFill>
                <a:latin typeface="Exo 2"/>
              </a:rPr>
              <a:t>Security Risks &amp; Challenges</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Data Confidentiality … is that a challenge?</a:t>
            </a:r>
          </a:p>
        </p:txBody>
      </p:sp>
      <p:sp>
        <p:nvSpPr>
          <p:cNvPr id="2" name="TextBox 1">
            <a:extLst>
              <a:ext uri="{FF2B5EF4-FFF2-40B4-BE49-F238E27FC236}">
                <a16:creationId xmlns:a16="http://schemas.microsoft.com/office/drawing/2014/main" id="{69975B9B-DEA7-CB47-B8A3-BF0FE54E8A0D}"/>
              </a:ext>
            </a:extLst>
          </p:cNvPr>
          <p:cNvSpPr txBox="1"/>
          <p:nvPr/>
        </p:nvSpPr>
        <p:spPr>
          <a:xfrm>
            <a:off x="468913" y="1156581"/>
            <a:ext cx="11254154" cy="646331"/>
          </a:xfrm>
          <a:prstGeom prst="rect">
            <a:avLst/>
          </a:prstGeom>
          <a:noFill/>
        </p:spPr>
        <p:txBody>
          <a:bodyPr wrap="square" rtlCol="0">
            <a:spAutoFit/>
          </a:bodyPr>
          <a:lstStyle/>
          <a:p>
            <a:pPr algn="ctr"/>
            <a:r>
              <a:rPr lang="en-CY">
                <a:latin typeface="Exo 2" pitchFamily="2" charset="77"/>
              </a:rPr>
              <a:t>In AnyLog publishers will either publish public data or will encrypt their data. Usually all publishers post public data. When data are encrypted we have some </a:t>
            </a:r>
            <a:r>
              <a:rPr lang="en-CY" b="1">
                <a:latin typeface="Exo 2" pitchFamily="2" charset="77"/>
              </a:rPr>
              <a:t>limitations</a:t>
            </a:r>
            <a:r>
              <a:rPr lang="en-CY">
                <a:latin typeface="Exo 2" pitchFamily="2" charset="77"/>
              </a:rPr>
              <a:t> when we need to </a:t>
            </a:r>
            <a:r>
              <a:rPr lang="en-CY" b="1">
                <a:latin typeface="Exo 2" pitchFamily="2" charset="77"/>
              </a:rPr>
              <a:t>query</a:t>
            </a:r>
            <a:r>
              <a:rPr lang="en-CY">
                <a:latin typeface="Exo 2" pitchFamily="2" charset="77"/>
              </a:rPr>
              <a:t> them.</a:t>
            </a:r>
          </a:p>
        </p:txBody>
      </p:sp>
      <p:sp>
        <p:nvSpPr>
          <p:cNvPr id="3" name="TextBox 2">
            <a:extLst>
              <a:ext uri="{FF2B5EF4-FFF2-40B4-BE49-F238E27FC236}">
                <a16:creationId xmlns:a16="http://schemas.microsoft.com/office/drawing/2014/main" id="{542B6A78-B5D3-D248-9E52-3FDAADDA90BA}"/>
              </a:ext>
            </a:extLst>
          </p:cNvPr>
          <p:cNvSpPr txBox="1"/>
          <p:nvPr/>
        </p:nvSpPr>
        <p:spPr>
          <a:xfrm>
            <a:off x="503888" y="2060294"/>
            <a:ext cx="5109834" cy="4093428"/>
          </a:xfrm>
          <a:prstGeom prst="rect">
            <a:avLst/>
          </a:prstGeom>
          <a:noFill/>
        </p:spPr>
        <p:txBody>
          <a:bodyPr wrap="square" rtlCol="0">
            <a:spAutoFit/>
          </a:bodyPr>
          <a:lstStyle/>
          <a:p>
            <a:pPr algn="ctr"/>
            <a:r>
              <a:rPr lang="en-CY" b="1">
                <a:latin typeface="Exo 2" pitchFamily="2" charset="77"/>
              </a:rPr>
              <a:t>Problems / Issues</a:t>
            </a:r>
          </a:p>
          <a:p>
            <a:pPr algn="ctr"/>
            <a:endParaRPr lang="en-CY" b="1">
              <a:latin typeface="Exo 2" pitchFamily="2" charset="77"/>
            </a:endParaRPr>
          </a:p>
          <a:p>
            <a:pPr marL="285750" indent="-285750" algn="ctr">
              <a:buFont typeface="Arial" panose="020B0604020202020204" pitchFamily="34" charset="0"/>
              <a:buChar char="•"/>
            </a:pPr>
            <a:r>
              <a:rPr lang="en-CY" sz="1400">
                <a:latin typeface="Exo 2" pitchFamily="2" charset="77"/>
              </a:rPr>
              <a:t>We can not query encrypted data on Contractors easilly</a:t>
            </a:r>
          </a:p>
          <a:p>
            <a:pPr marL="285750" indent="-285750" algn="ctr">
              <a:buFont typeface="Arial" panose="020B0604020202020204" pitchFamily="34" charset="0"/>
              <a:buChar char="•"/>
            </a:pPr>
            <a:endParaRPr lang="en-CY" sz="1400">
              <a:latin typeface="Exo 2" pitchFamily="2" charset="77"/>
            </a:endParaRPr>
          </a:p>
          <a:p>
            <a:pPr marL="285750" indent="-285750" algn="ctr">
              <a:buFont typeface="Arial" panose="020B0604020202020204" pitchFamily="34" charset="0"/>
              <a:buChar char="•"/>
            </a:pPr>
            <a:endParaRPr lang="en-CY" sz="1400">
              <a:latin typeface="Exo 2" pitchFamily="2" charset="77"/>
            </a:endParaRPr>
          </a:p>
          <a:p>
            <a:pPr marL="285750" indent="-285750" algn="ctr">
              <a:buFont typeface="Arial" panose="020B0604020202020204" pitchFamily="34" charset="0"/>
              <a:buChar char="•"/>
            </a:pPr>
            <a:endParaRPr lang="en-CY" sz="1400">
              <a:latin typeface="Exo 2" pitchFamily="2" charset="77"/>
            </a:endParaRPr>
          </a:p>
          <a:p>
            <a:pPr marL="285750" indent="-285750" algn="ctr">
              <a:buFont typeface="Arial" panose="020B0604020202020204" pitchFamily="34" charset="0"/>
              <a:buChar char="•"/>
            </a:pPr>
            <a:endParaRPr lang="en-CY" sz="1400">
              <a:latin typeface="Exo 2" pitchFamily="2" charset="77"/>
            </a:endParaRPr>
          </a:p>
          <a:p>
            <a:pPr marL="285750" indent="-285750" algn="ctr">
              <a:buFont typeface="Arial" panose="020B0604020202020204" pitchFamily="34" charset="0"/>
              <a:buChar char="•"/>
            </a:pPr>
            <a:r>
              <a:rPr lang="en-CY" sz="1400">
                <a:latin typeface="Exo 2" pitchFamily="2" charset="77"/>
              </a:rPr>
              <a:t>Unfortunately CryptDB has some drawbacks.</a:t>
            </a:r>
          </a:p>
          <a:p>
            <a:pPr marL="342900" indent="-342900" algn="ctr">
              <a:buFont typeface="+mj-lt"/>
              <a:buAutoNum type="arabicPeriod"/>
            </a:pPr>
            <a:r>
              <a:rPr lang="en-CY" sz="1400">
                <a:latin typeface="Exo 2" pitchFamily="2" charset="77"/>
              </a:rPr>
              <a:t>CryptDB uses a proxy to message encryption and decryption keys. Not all entities will trust the proxy.</a:t>
            </a:r>
          </a:p>
          <a:p>
            <a:pPr marL="342900" indent="-342900" algn="ctr">
              <a:buFont typeface="+mj-lt"/>
              <a:buAutoNum type="arabicPeriod"/>
            </a:pPr>
            <a:r>
              <a:rPr lang="en-CY" sz="1400">
                <a:latin typeface="Exo 2" pitchFamily="2" charset="77"/>
              </a:rPr>
              <a:t>Publishers may not want certain client to query their data </a:t>
            </a:r>
          </a:p>
          <a:p>
            <a:pPr marL="342900" indent="-342900" algn="ctr">
              <a:buFont typeface="+mj-lt"/>
              <a:buAutoNum type="arabicPeriod"/>
            </a:pPr>
            <a:endParaRPr lang="en-CY" sz="1400">
              <a:latin typeface="Exo 2" pitchFamily="2" charset="77"/>
            </a:endParaRPr>
          </a:p>
          <a:p>
            <a:pPr marL="342900" indent="-342900" algn="ctr">
              <a:buFont typeface="Arial" panose="020B0604020202020204" pitchFamily="34" charset="0"/>
              <a:buChar char="•"/>
            </a:pPr>
            <a:r>
              <a:rPr lang="en-CY" sz="1400">
                <a:latin typeface="Exo 2" pitchFamily="2" charset="77"/>
              </a:rPr>
              <a:t>Client may try to resell data to third parties, which is illegal.</a:t>
            </a:r>
          </a:p>
          <a:p>
            <a:pPr marL="342900" indent="-342900" algn="ctr">
              <a:buFont typeface="Arial" panose="020B0604020202020204" pitchFamily="34" charset="0"/>
              <a:buChar char="•"/>
            </a:pPr>
            <a:endParaRPr lang="en-CY" sz="1400">
              <a:latin typeface="Exo 2" pitchFamily="2" charset="77"/>
            </a:endParaRPr>
          </a:p>
          <a:p>
            <a:pPr marL="342900" indent="-342900" algn="ctr">
              <a:buFont typeface="Arial" panose="020B0604020202020204" pitchFamily="34" charset="0"/>
              <a:buChar char="•"/>
            </a:pPr>
            <a:r>
              <a:rPr lang="en-CY" sz="1400">
                <a:latin typeface="Exo 2" pitchFamily="2" charset="77"/>
              </a:rPr>
              <a:t>The case of Malicious publishers (eg spam or fake data)</a:t>
            </a:r>
          </a:p>
          <a:p>
            <a:pPr algn="ctr"/>
            <a:endParaRPr lang="en-CY" sz="1400">
              <a:latin typeface="Exo 2" pitchFamily="2" charset="77"/>
            </a:endParaRPr>
          </a:p>
        </p:txBody>
      </p:sp>
      <p:sp>
        <p:nvSpPr>
          <p:cNvPr id="11" name="TextBox 10">
            <a:extLst>
              <a:ext uri="{FF2B5EF4-FFF2-40B4-BE49-F238E27FC236}">
                <a16:creationId xmlns:a16="http://schemas.microsoft.com/office/drawing/2014/main" id="{0DFAB0E7-76D4-B743-8B30-8D75807AA019}"/>
              </a:ext>
            </a:extLst>
          </p:cNvPr>
          <p:cNvSpPr txBox="1"/>
          <p:nvPr/>
        </p:nvSpPr>
        <p:spPr>
          <a:xfrm>
            <a:off x="6601428" y="2046501"/>
            <a:ext cx="4930816" cy="4524315"/>
          </a:xfrm>
          <a:prstGeom prst="rect">
            <a:avLst/>
          </a:prstGeom>
          <a:noFill/>
        </p:spPr>
        <p:txBody>
          <a:bodyPr wrap="square" rtlCol="0">
            <a:spAutoFit/>
          </a:bodyPr>
          <a:lstStyle/>
          <a:p>
            <a:pPr algn="ctr"/>
            <a:r>
              <a:rPr lang="en-CY" b="1">
                <a:latin typeface="Exo 2" pitchFamily="2" charset="77"/>
              </a:rPr>
              <a:t>Solutions</a:t>
            </a:r>
          </a:p>
          <a:p>
            <a:pPr algn="ctr"/>
            <a:endParaRPr lang="en-CY" b="1">
              <a:latin typeface="Exo 2" pitchFamily="2" charset="77"/>
            </a:endParaRPr>
          </a:p>
          <a:p>
            <a:pPr marL="285750" indent="-285750" algn="ctr">
              <a:buFont typeface="Arial" panose="020B0604020202020204" pitchFamily="34" charset="0"/>
              <a:buChar char="•"/>
            </a:pPr>
            <a:r>
              <a:rPr lang="en-CY" sz="1400">
                <a:latin typeface="Exo 2" pitchFamily="2" charset="77"/>
              </a:rPr>
              <a:t>Use mechanisms such as </a:t>
            </a:r>
            <a:r>
              <a:rPr lang="en-CY" sz="1400" b="1">
                <a:latin typeface="Exo 2" pitchFamily="2" charset="77"/>
              </a:rPr>
              <a:t>CryptDB </a:t>
            </a:r>
            <a:r>
              <a:rPr lang="en-CY" sz="1400">
                <a:latin typeface="Exo 2" pitchFamily="2" charset="77"/>
              </a:rPr>
              <a:t>that provide confidentiality, while it allows us to do encrypted query processing</a:t>
            </a:r>
            <a:r>
              <a:rPr lang="en-CY" sz="1400" b="1">
                <a:latin typeface="Exo 2" pitchFamily="2" charset="77"/>
              </a:rPr>
              <a:t> </a:t>
            </a:r>
          </a:p>
          <a:p>
            <a:pPr marL="285750" indent="-285750" algn="ctr">
              <a:buFont typeface="Arial" panose="020B0604020202020204" pitchFamily="34" charset="0"/>
              <a:buChar char="•"/>
            </a:pPr>
            <a:endParaRPr lang="en-CY" sz="1400" b="1">
              <a:latin typeface="Exo 2" pitchFamily="2" charset="77"/>
            </a:endParaRPr>
          </a:p>
          <a:p>
            <a:pPr marL="285750" indent="-285750" algn="ctr">
              <a:buFont typeface="Arial" panose="020B0604020202020204" pitchFamily="34" charset="0"/>
              <a:buChar char="•"/>
            </a:pPr>
            <a:endParaRPr lang="en-CY" sz="1400" b="1">
              <a:latin typeface="Exo 2" pitchFamily="2" charset="77"/>
            </a:endParaRPr>
          </a:p>
          <a:p>
            <a:pPr marL="285750" indent="-285750" algn="ctr">
              <a:buFont typeface="Arial" panose="020B0604020202020204" pitchFamily="34" charset="0"/>
              <a:buChar char="•"/>
            </a:pPr>
            <a:endParaRPr lang="en-CY" sz="1400" b="1">
              <a:latin typeface="Exo 2" pitchFamily="2" charset="77"/>
            </a:endParaRPr>
          </a:p>
          <a:p>
            <a:pPr marL="285750" indent="-285750" algn="ctr">
              <a:buFont typeface="Arial" panose="020B0604020202020204" pitchFamily="34" charset="0"/>
              <a:buChar char="•"/>
            </a:pPr>
            <a:endParaRPr lang="en-CY" sz="1400" b="1">
              <a:latin typeface="Exo 2" pitchFamily="2" charset="77"/>
            </a:endParaRPr>
          </a:p>
          <a:p>
            <a:pPr marL="285750" indent="-285750" algn="ctr">
              <a:buFont typeface="Arial" panose="020B0604020202020204" pitchFamily="34" charset="0"/>
              <a:buChar char="•"/>
            </a:pPr>
            <a:endParaRPr lang="en-CY" sz="1400" b="1">
              <a:latin typeface="Exo 2" pitchFamily="2" charset="77"/>
            </a:endParaRPr>
          </a:p>
          <a:p>
            <a:pPr marL="285750" indent="-285750" algn="ctr">
              <a:buFont typeface="Arial" panose="020B0604020202020204" pitchFamily="34" charset="0"/>
              <a:buChar char="•"/>
            </a:pPr>
            <a:endParaRPr lang="en-CY" sz="1400" b="1">
              <a:latin typeface="Exo 2" pitchFamily="2" charset="77"/>
            </a:endParaRPr>
          </a:p>
          <a:p>
            <a:pPr marL="285750" indent="-285750" algn="ctr">
              <a:buFont typeface="Arial" panose="020B0604020202020204" pitchFamily="34" charset="0"/>
              <a:buChar char="•"/>
            </a:pPr>
            <a:endParaRPr lang="en-CY" sz="1400" b="1">
              <a:latin typeface="Exo 2" pitchFamily="2" charset="77"/>
            </a:endParaRPr>
          </a:p>
          <a:p>
            <a:pPr marL="285750" indent="-285750" algn="ctr">
              <a:buFont typeface="Arial" panose="020B0604020202020204" pitchFamily="34" charset="0"/>
              <a:buChar char="•"/>
            </a:pPr>
            <a:endParaRPr lang="en-CY" sz="1400" b="1">
              <a:latin typeface="Exo 2" pitchFamily="2" charset="77"/>
            </a:endParaRPr>
          </a:p>
          <a:p>
            <a:pPr marL="285750" indent="-285750" algn="ctr">
              <a:buFont typeface="Arial" panose="020B0604020202020204" pitchFamily="34" charset="0"/>
              <a:buChar char="•"/>
            </a:pPr>
            <a:r>
              <a:rPr lang="en-CY" sz="1400">
                <a:latin typeface="Exo 2" pitchFamily="2" charset="77"/>
              </a:rPr>
              <a:t>Use “FreeLoading” which solves our problem somehow</a:t>
            </a:r>
          </a:p>
          <a:p>
            <a:pPr algn="ctr"/>
            <a:endParaRPr lang="en-CY" sz="1400">
              <a:latin typeface="Exo 2" pitchFamily="2" charset="77"/>
            </a:endParaRPr>
          </a:p>
          <a:p>
            <a:pPr algn="ctr"/>
            <a:r>
              <a:rPr lang="en-CY" sz="1400">
                <a:latin typeface="Exo 2" pitchFamily="2" charset="77"/>
              </a:rPr>
              <a:t>There is no silver bullet solution to this problem. To partially give a solution we use reputation methods. Coordinators will act like a search engine contact reputable Contractors</a:t>
            </a:r>
          </a:p>
          <a:p>
            <a:pPr algn="ctr"/>
            <a:endParaRPr lang="en-CY" sz="1400">
              <a:latin typeface="Exo 2" pitchFamily="2" charset="77"/>
            </a:endParaRPr>
          </a:p>
        </p:txBody>
      </p:sp>
      <p:pic>
        <p:nvPicPr>
          <p:cNvPr id="4" name="Picture 3">
            <a:extLst>
              <a:ext uri="{FF2B5EF4-FFF2-40B4-BE49-F238E27FC236}">
                <a16:creationId xmlns:a16="http://schemas.microsoft.com/office/drawing/2014/main" id="{2286EBA5-A0C1-874A-8AD9-D4A69DC6C9E3}"/>
              </a:ext>
            </a:extLst>
          </p:cNvPr>
          <p:cNvPicPr>
            <a:picLocks noChangeAspect="1"/>
          </p:cNvPicPr>
          <p:nvPr/>
        </p:nvPicPr>
        <p:blipFill>
          <a:blip r:embed="rId3"/>
          <a:stretch>
            <a:fillRect/>
          </a:stretch>
        </p:blipFill>
        <p:spPr>
          <a:xfrm>
            <a:off x="7024065" y="3488545"/>
            <a:ext cx="4085542" cy="1274689"/>
          </a:xfrm>
          <a:prstGeom prst="rect">
            <a:avLst/>
          </a:prstGeom>
        </p:spPr>
      </p:pic>
    </p:spTree>
    <p:extLst>
      <p:ext uri="{BB962C8B-B14F-4D97-AF65-F5344CB8AC3E}">
        <p14:creationId xmlns:p14="http://schemas.microsoft.com/office/powerpoint/2010/main" val="1488729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1"/>
          <p:cNvSpPr txBox="1">
            <a:spLocks noGrp="1"/>
          </p:cNvSpPr>
          <p:nvPr>
            <p:ph type="ctrTitle"/>
          </p:nvPr>
        </p:nvSpPr>
        <p:spPr>
          <a:xfrm flipH="1">
            <a:off x="1530200" y="4113533"/>
            <a:ext cx="6674000" cy="1362800"/>
          </a:xfrm>
          <a:prstGeom prst="rect">
            <a:avLst/>
          </a:prstGeom>
        </p:spPr>
        <p:txBody>
          <a:bodyPr spcFirstLastPara="1" vert="horz" wrap="square" lIns="121900" tIns="121900" rIns="121900" bIns="121900" rtlCol="0" anchor="ctr" anchorCtr="0">
            <a:noAutofit/>
          </a:bodyPr>
          <a:lstStyle/>
          <a:p>
            <a:r>
              <a:rPr lang="en"/>
              <a:t>Use Cases &amp; </a:t>
            </a:r>
            <a:r>
              <a:rPr lang="en-GB"/>
              <a:t>Conclusion</a:t>
            </a:r>
            <a:endParaRPr/>
          </a:p>
        </p:txBody>
      </p:sp>
      <p:sp>
        <p:nvSpPr>
          <p:cNvPr id="176" name="Google Shape;176;p31"/>
          <p:cNvSpPr txBox="1">
            <a:spLocks noGrp="1"/>
          </p:cNvSpPr>
          <p:nvPr>
            <p:ph type="title" idx="2"/>
          </p:nvPr>
        </p:nvSpPr>
        <p:spPr>
          <a:xfrm flipH="1">
            <a:off x="1530105" y="3098467"/>
            <a:ext cx="3972400" cy="1006000"/>
          </a:xfrm>
          <a:prstGeom prst="rect">
            <a:avLst/>
          </a:prstGeom>
        </p:spPr>
        <p:txBody>
          <a:bodyPr spcFirstLastPara="1" vert="horz" wrap="square" lIns="121900" tIns="121900" rIns="121900" bIns="121900" rtlCol="0" anchor="ctr" anchorCtr="0">
            <a:noAutofit/>
          </a:bodyPr>
          <a:lstStyle/>
          <a:p>
            <a:r>
              <a:rPr lang="en" sz="9600" b="1">
                <a:latin typeface="Exo 2" pitchFamily="2" charset="77"/>
              </a:rPr>
              <a:t>06</a:t>
            </a:r>
            <a:endParaRPr sz="9600" b="1">
              <a:latin typeface="Exo 2" pitchFamily="2" charset="77"/>
            </a:endParaRPr>
          </a:p>
        </p:txBody>
      </p:sp>
      <p:cxnSp>
        <p:nvCxnSpPr>
          <p:cNvPr id="177" name="Google Shape;177;p31"/>
          <p:cNvCxnSpPr/>
          <p:nvPr/>
        </p:nvCxnSpPr>
        <p:spPr>
          <a:xfrm>
            <a:off x="0" y="5371033"/>
            <a:ext cx="20820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69611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3942650" y="6448867"/>
            <a:ext cx="3982043"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2853666" cy="666977"/>
          </a:xfrm>
          <a:prstGeom prst="rect">
            <a:avLst/>
          </a:prstGeom>
          <a:noFill/>
        </p:spPr>
        <p:txBody>
          <a:bodyPr wrap="none" rtlCol="0">
            <a:spAutoFit/>
          </a:bodyPr>
          <a:lstStyle/>
          <a:p>
            <a:r>
              <a:rPr lang="en-GB" sz="1867" b="1">
                <a:solidFill>
                  <a:schemeClr val="dk1"/>
                </a:solidFill>
                <a:latin typeface="Exo 2"/>
              </a:rPr>
              <a:t>Use Cases &amp; Conclusion</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Use Cases</a:t>
            </a:r>
          </a:p>
        </p:txBody>
      </p:sp>
      <p:pic>
        <p:nvPicPr>
          <p:cNvPr id="5" name="Picture 4">
            <a:extLst>
              <a:ext uri="{FF2B5EF4-FFF2-40B4-BE49-F238E27FC236}">
                <a16:creationId xmlns:a16="http://schemas.microsoft.com/office/drawing/2014/main" id="{C757C773-2746-194A-B252-18BB7F3385A3}"/>
              </a:ext>
            </a:extLst>
          </p:cNvPr>
          <p:cNvPicPr>
            <a:picLocks noChangeAspect="1"/>
          </p:cNvPicPr>
          <p:nvPr/>
        </p:nvPicPr>
        <p:blipFill>
          <a:blip r:embed="rId3"/>
          <a:stretch>
            <a:fillRect/>
          </a:stretch>
        </p:blipFill>
        <p:spPr>
          <a:xfrm>
            <a:off x="719989" y="2100106"/>
            <a:ext cx="2455452" cy="2181260"/>
          </a:xfrm>
          <a:prstGeom prst="rect">
            <a:avLst/>
          </a:prstGeom>
        </p:spPr>
      </p:pic>
      <p:pic>
        <p:nvPicPr>
          <p:cNvPr id="6" name="Picture 5">
            <a:extLst>
              <a:ext uri="{FF2B5EF4-FFF2-40B4-BE49-F238E27FC236}">
                <a16:creationId xmlns:a16="http://schemas.microsoft.com/office/drawing/2014/main" id="{C77B6755-2B5E-4146-8D92-EAF73B3C9EAD}"/>
              </a:ext>
            </a:extLst>
          </p:cNvPr>
          <p:cNvPicPr>
            <a:picLocks noChangeAspect="1"/>
          </p:cNvPicPr>
          <p:nvPr/>
        </p:nvPicPr>
        <p:blipFill>
          <a:blip r:embed="rId4"/>
          <a:stretch>
            <a:fillRect/>
          </a:stretch>
        </p:blipFill>
        <p:spPr>
          <a:xfrm>
            <a:off x="5130603" y="2025615"/>
            <a:ext cx="1930771" cy="2330241"/>
          </a:xfrm>
          <a:prstGeom prst="rect">
            <a:avLst/>
          </a:prstGeom>
        </p:spPr>
      </p:pic>
      <p:pic>
        <p:nvPicPr>
          <p:cNvPr id="8" name="Picture 7">
            <a:extLst>
              <a:ext uri="{FF2B5EF4-FFF2-40B4-BE49-F238E27FC236}">
                <a16:creationId xmlns:a16="http://schemas.microsoft.com/office/drawing/2014/main" id="{E14233E1-11F0-FA42-A4C2-8171536FBE60}"/>
              </a:ext>
            </a:extLst>
          </p:cNvPr>
          <p:cNvPicPr>
            <a:picLocks noChangeAspect="1"/>
          </p:cNvPicPr>
          <p:nvPr/>
        </p:nvPicPr>
        <p:blipFill>
          <a:blip r:embed="rId5"/>
          <a:stretch>
            <a:fillRect/>
          </a:stretch>
        </p:blipFill>
        <p:spPr>
          <a:xfrm>
            <a:off x="8981274" y="2223965"/>
            <a:ext cx="2057401" cy="2057401"/>
          </a:xfrm>
          <a:prstGeom prst="rect">
            <a:avLst/>
          </a:prstGeom>
        </p:spPr>
      </p:pic>
      <p:sp>
        <p:nvSpPr>
          <p:cNvPr id="9" name="TextBox 8">
            <a:extLst>
              <a:ext uri="{FF2B5EF4-FFF2-40B4-BE49-F238E27FC236}">
                <a16:creationId xmlns:a16="http://schemas.microsoft.com/office/drawing/2014/main" id="{720CF2E5-05B4-2643-A4E0-172F9FC4D4BD}"/>
              </a:ext>
            </a:extLst>
          </p:cNvPr>
          <p:cNvSpPr txBox="1"/>
          <p:nvPr/>
        </p:nvSpPr>
        <p:spPr>
          <a:xfrm>
            <a:off x="485679" y="4676278"/>
            <a:ext cx="2924071" cy="369332"/>
          </a:xfrm>
          <a:prstGeom prst="rect">
            <a:avLst/>
          </a:prstGeom>
          <a:noFill/>
        </p:spPr>
        <p:txBody>
          <a:bodyPr wrap="square" rtlCol="0">
            <a:spAutoFit/>
          </a:bodyPr>
          <a:lstStyle/>
          <a:p>
            <a:pPr algn="ctr"/>
            <a:r>
              <a:rPr lang="en-CY"/>
              <a:t>Cloud Alternative</a:t>
            </a:r>
          </a:p>
        </p:txBody>
      </p:sp>
      <p:sp>
        <p:nvSpPr>
          <p:cNvPr id="19" name="TextBox 18">
            <a:extLst>
              <a:ext uri="{FF2B5EF4-FFF2-40B4-BE49-F238E27FC236}">
                <a16:creationId xmlns:a16="http://schemas.microsoft.com/office/drawing/2014/main" id="{813787D1-D626-554E-AAAA-C8D48A0A1699}"/>
              </a:ext>
            </a:extLst>
          </p:cNvPr>
          <p:cNvSpPr txBox="1"/>
          <p:nvPr/>
        </p:nvSpPr>
        <p:spPr>
          <a:xfrm>
            <a:off x="4633954" y="4676278"/>
            <a:ext cx="2924071" cy="369332"/>
          </a:xfrm>
          <a:prstGeom prst="rect">
            <a:avLst/>
          </a:prstGeom>
          <a:noFill/>
        </p:spPr>
        <p:txBody>
          <a:bodyPr wrap="square" rtlCol="0">
            <a:spAutoFit/>
          </a:bodyPr>
          <a:lstStyle/>
          <a:p>
            <a:pPr algn="ctr"/>
            <a:r>
              <a:rPr lang="en-CY"/>
              <a:t>Data Storage at the edge</a:t>
            </a:r>
          </a:p>
        </p:txBody>
      </p:sp>
      <p:sp>
        <p:nvSpPr>
          <p:cNvPr id="20" name="TextBox 19">
            <a:extLst>
              <a:ext uri="{FF2B5EF4-FFF2-40B4-BE49-F238E27FC236}">
                <a16:creationId xmlns:a16="http://schemas.microsoft.com/office/drawing/2014/main" id="{4995659D-7D2D-3344-A76F-EDD56BDE5018}"/>
              </a:ext>
            </a:extLst>
          </p:cNvPr>
          <p:cNvSpPr txBox="1"/>
          <p:nvPr/>
        </p:nvSpPr>
        <p:spPr>
          <a:xfrm>
            <a:off x="8547940" y="4676278"/>
            <a:ext cx="2924071" cy="369332"/>
          </a:xfrm>
          <a:prstGeom prst="rect">
            <a:avLst/>
          </a:prstGeom>
          <a:noFill/>
        </p:spPr>
        <p:txBody>
          <a:bodyPr wrap="square" rtlCol="0">
            <a:spAutoFit/>
          </a:bodyPr>
          <a:lstStyle/>
          <a:p>
            <a:pPr algn="ctr"/>
            <a:r>
              <a:rPr lang="en-CY"/>
              <a:t>Funded Hardware</a:t>
            </a:r>
          </a:p>
        </p:txBody>
      </p:sp>
    </p:spTree>
    <p:extLst>
      <p:ext uri="{BB962C8B-B14F-4D97-AF65-F5344CB8AC3E}">
        <p14:creationId xmlns:p14="http://schemas.microsoft.com/office/powerpoint/2010/main" val="3694015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3942650" y="6448867"/>
            <a:ext cx="3982043"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2853666" cy="666977"/>
          </a:xfrm>
          <a:prstGeom prst="rect">
            <a:avLst/>
          </a:prstGeom>
          <a:noFill/>
        </p:spPr>
        <p:txBody>
          <a:bodyPr wrap="none" rtlCol="0">
            <a:spAutoFit/>
          </a:bodyPr>
          <a:lstStyle/>
          <a:p>
            <a:r>
              <a:rPr lang="en-GB" sz="1867" b="1">
                <a:solidFill>
                  <a:schemeClr val="dk1"/>
                </a:solidFill>
                <a:latin typeface="Exo 2"/>
              </a:rPr>
              <a:t>Use Cases &amp; Conclusion</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Conclusion</a:t>
            </a:r>
          </a:p>
        </p:txBody>
      </p:sp>
      <p:sp>
        <p:nvSpPr>
          <p:cNvPr id="10" name="TextBox 9">
            <a:extLst>
              <a:ext uri="{FF2B5EF4-FFF2-40B4-BE49-F238E27FC236}">
                <a16:creationId xmlns:a16="http://schemas.microsoft.com/office/drawing/2014/main" id="{B2DBD350-A892-E846-A728-5FD994B14C21}"/>
              </a:ext>
            </a:extLst>
          </p:cNvPr>
          <p:cNvSpPr txBox="1"/>
          <p:nvPr/>
        </p:nvSpPr>
        <p:spPr>
          <a:xfrm>
            <a:off x="622998" y="1467059"/>
            <a:ext cx="11093380" cy="4801314"/>
          </a:xfrm>
          <a:prstGeom prst="rect">
            <a:avLst/>
          </a:prstGeom>
          <a:noFill/>
        </p:spPr>
        <p:txBody>
          <a:bodyPr wrap="square" rtlCol="0" anchor="t">
            <a:spAutoFit/>
          </a:bodyPr>
          <a:lstStyle/>
          <a:p>
            <a:pPr marL="285750" indent="-285750">
              <a:buFont typeface="Arial" panose="020B0604020202020204" pitchFamily="34" charset="0"/>
              <a:buChar char="•"/>
            </a:pPr>
            <a:r>
              <a:rPr lang="en-CY"/>
              <a:t>AnyLog process an architecture that devides responsibilities across different node types : </a:t>
            </a:r>
          </a:p>
          <a:p>
            <a:pPr marL="800100" lvl="1" indent="-342900">
              <a:buFont typeface="+mj-lt"/>
              <a:buAutoNum type="arabicPeriod"/>
            </a:pPr>
            <a:r>
              <a:rPr lang="en-CY"/>
              <a:t>Publishing </a:t>
            </a:r>
          </a:p>
          <a:p>
            <a:pPr marL="800100" lvl="1" indent="-342900">
              <a:buFont typeface="+mj-lt"/>
              <a:buAutoNum type="arabicPeriod"/>
            </a:pPr>
            <a:r>
              <a:rPr lang="en-CY"/>
              <a:t>Storage</a:t>
            </a:r>
          </a:p>
          <a:p>
            <a:pPr marL="800100" lvl="1" indent="-342900">
              <a:buFont typeface="+mj-lt"/>
              <a:buAutoNum type="arabicPeriod"/>
            </a:pPr>
            <a:r>
              <a:rPr lang="en-CY"/>
              <a:t>Processinng </a:t>
            </a:r>
            <a:endParaRPr lang="en-CY">
              <a:cs typeface="Calibri"/>
            </a:endParaRPr>
          </a:p>
          <a:p>
            <a:pPr marL="800100" lvl="1" indent="-342900">
              <a:buFont typeface="+mj-lt"/>
              <a:buAutoNum type="arabicPeriod"/>
            </a:pPr>
            <a:endParaRPr lang="en-CY"/>
          </a:p>
          <a:p>
            <a:pPr marL="342900" indent="-342900">
              <a:buFont typeface="Arial" panose="020B0604020202020204" pitchFamily="34" charset="0"/>
              <a:buChar char="•"/>
            </a:pPr>
            <a:r>
              <a:rPr lang="en-CY"/>
              <a:t>AnyLog provides security mechanisms :</a:t>
            </a:r>
          </a:p>
          <a:p>
            <a:pPr marL="800100" lvl="1" indent="-342900">
              <a:buFont typeface="+mj-lt"/>
              <a:buAutoNum type="arabicPeriod"/>
            </a:pPr>
            <a:r>
              <a:rPr lang="en-CY"/>
              <a:t>Secure query processing </a:t>
            </a:r>
          </a:p>
          <a:p>
            <a:pPr marL="800100" lvl="1" indent="-342900">
              <a:buFont typeface="+mj-lt"/>
              <a:buAutoNum type="arabicPeriod"/>
            </a:pPr>
            <a:r>
              <a:rPr lang="en-CY"/>
              <a:t>Blockchain</a:t>
            </a:r>
          </a:p>
          <a:p>
            <a:pPr marL="800100" lvl="1" indent="-342900">
              <a:buFont typeface="+mj-lt"/>
              <a:buAutoNum type="arabicPeriod"/>
            </a:pPr>
            <a:r>
              <a:rPr lang="en-CY"/>
              <a:t>Trusted Execution Environment</a:t>
            </a:r>
          </a:p>
          <a:p>
            <a:pPr marL="800100" lvl="1" indent="-342900">
              <a:buFont typeface="+mj-lt"/>
              <a:buAutoNum type="arabicPeriod"/>
            </a:pPr>
            <a:endParaRPr lang="en-CY"/>
          </a:p>
          <a:p>
            <a:pPr marL="342900" indent="-342900">
              <a:buFont typeface="Arial" panose="020B0604020202020204" pitchFamily="34" charset="0"/>
              <a:buChar char="•"/>
            </a:pPr>
            <a:r>
              <a:rPr lang="en-CY"/>
              <a:t>Challenges </a:t>
            </a:r>
          </a:p>
          <a:p>
            <a:pPr marL="800100" lvl="1" indent="-342900">
              <a:buFont typeface="+mj-lt"/>
              <a:buAutoNum type="arabicPeriod"/>
            </a:pPr>
            <a:r>
              <a:rPr lang="en-CY"/>
              <a:t>Scalability</a:t>
            </a:r>
          </a:p>
          <a:p>
            <a:pPr marL="800100" lvl="1" indent="-342900">
              <a:buFont typeface="+mj-lt"/>
              <a:buAutoNum type="arabicPeriod"/>
            </a:pPr>
            <a:r>
              <a:rPr lang="en-CY"/>
              <a:t>Efficiency </a:t>
            </a:r>
          </a:p>
          <a:p>
            <a:pPr marL="800100" lvl="1" indent="-342900">
              <a:buFont typeface="+mj-lt"/>
              <a:buAutoNum type="arabicPeriod"/>
            </a:pPr>
            <a:r>
              <a:rPr lang="en-CY"/>
              <a:t>Wider range of query processing operations</a:t>
            </a:r>
          </a:p>
          <a:p>
            <a:pPr marL="800100" lvl="1" indent="-342900">
              <a:buFont typeface="+mj-lt"/>
              <a:buAutoNum type="arabicPeriod"/>
            </a:pPr>
            <a:r>
              <a:rPr lang="en-CY"/>
              <a:t>Federating query processing over many independent contractors</a:t>
            </a:r>
          </a:p>
          <a:p>
            <a:pPr marL="800100" lvl="1" indent="-342900">
              <a:buFont typeface="+mj-lt"/>
              <a:buAutoNum type="arabicPeriod"/>
            </a:pPr>
            <a:r>
              <a:rPr lang="en-CY"/>
              <a:t>Calculate accurate query costs</a:t>
            </a:r>
          </a:p>
          <a:p>
            <a:pPr marL="800100" lvl="1" indent="-342900">
              <a:buFont typeface="+mj-lt"/>
              <a:buAutoNum type="arabicPeriod"/>
            </a:pPr>
            <a:endParaRPr lang="en-CY"/>
          </a:p>
        </p:txBody>
      </p:sp>
      <p:pic>
        <p:nvPicPr>
          <p:cNvPr id="1029" name="Picture 5" descr="logo1">
            <a:hlinkClick r:id="rId3"/>
            <a:extLst>
              <a:ext uri="{FF2B5EF4-FFF2-40B4-BE49-F238E27FC236}">
                <a16:creationId xmlns:a16="http://schemas.microsoft.com/office/drawing/2014/main" id="{87501B2C-526B-4542-8982-A18120374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487" y="2984921"/>
            <a:ext cx="1216799" cy="121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2">
            <a:extLst>
              <a:ext uri="{FF2B5EF4-FFF2-40B4-BE49-F238E27FC236}">
                <a16:creationId xmlns:a16="http://schemas.microsoft.com/office/drawing/2014/main" id="{066F8E95-82EA-874A-8198-2BD6DB9EB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5888" y="3390121"/>
            <a:ext cx="2133600" cy="40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354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1"/>
          <p:cNvSpPr txBox="1">
            <a:spLocks noGrp="1"/>
          </p:cNvSpPr>
          <p:nvPr>
            <p:ph type="ctrTitle"/>
          </p:nvPr>
        </p:nvSpPr>
        <p:spPr>
          <a:xfrm flipH="1">
            <a:off x="1530200" y="4113533"/>
            <a:ext cx="6674000" cy="1362800"/>
          </a:xfrm>
          <a:prstGeom prst="rect">
            <a:avLst/>
          </a:prstGeom>
        </p:spPr>
        <p:txBody>
          <a:bodyPr spcFirstLastPara="1" vert="horz" wrap="square" lIns="121900" tIns="121900" rIns="121900" bIns="121900" rtlCol="0" anchor="ctr" anchorCtr="0">
            <a:noAutofit/>
          </a:bodyPr>
          <a:lstStyle/>
          <a:p>
            <a:r>
              <a:rPr lang="en"/>
              <a:t>Introduction</a:t>
            </a:r>
            <a:endParaRPr/>
          </a:p>
        </p:txBody>
      </p:sp>
      <p:sp>
        <p:nvSpPr>
          <p:cNvPr id="176" name="Google Shape;176;p31"/>
          <p:cNvSpPr txBox="1">
            <a:spLocks noGrp="1"/>
          </p:cNvSpPr>
          <p:nvPr>
            <p:ph type="title" idx="2"/>
          </p:nvPr>
        </p:nvSpPr>
        <p:spPr>
          <a:xfrm flipH="1">
            <a:off x="1530105" y="3098467"/>
            <a:ext cx="3972400" cy="1006000"/>
          </a:xfrm>
          <a:prstGeom prst="rect">
            <a:avLst/>
          </a:prstGeom>
        </p:spPr>
        <p:txBody>
          <a:bodyPr spcFirstLastPara="1" vert="horz" wrap="square" lIns="121900" tIns="121900" rIns="121900" bIns="121900" rtlCol="0" anchor="ctr" anchorCtr="0">
            <a:noAutofit/>
          </a:bodyPr>
          <a:lstStyle/>
          <a:p>
            <a:r>
              <a:rPr lang="en" sz="9600" b="1">
                <a:latin typeface="Exo 2" pitchFamily="2" charset="77"/>
              </a:rPr>
              <a:t>01</a:t>
            </a:r>
            <a:endParaRPr sz="9600" b="1">
              <a:latin typeface="Exo 2" pitchFamily="2" charset="77"/>
            </a:endParaRPr>
          </a:p>
        </p:txBody>
      </p:sp>
      <p:cxnSp>
        <p:nvCxnSpPr>
          <p:cNvPr id="177" name="Google Shape;177;p31"/>
          <p:cNvCxnSpPr/>
          <p:nvPr/>
        </p:nvCxnSpPr>
        <p:spPr>
          <a:xfrm>
            <a:off x="0" y="5371033"/>
            <a:ext cx="20820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980334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0CF6-EFB1-0B42-9964-68E8C056FD53}"/>
              </a:ext>
            </a:extLst>
          </p:cNvPr>
          <p:cNvSpPr>
            <a:spLocks noGrp="1"/>
          </p:cNvSpPr>
          <p:nvPr>
            <p:ph type="title"/>
          </p:nvPr>
        </p:nvSpPr>
        <p:spPr>
          <a:xfrm>
            <a:off x="503888" y="541038"/>
            <a:ext cx="10515600" cy="548641"/>
          </a:xfrm>
        </p:spPr>
        <p:txBody>
          <a:bodyPr>
            <a:normAutofit/>
          </a:bodyPr>
          <a:lstStyle/>
          <a:p>
            <a:r>
              <a:rPr lang="en-CY" sz="3200" dirty="0">
                <a:latin typeface="Exo 2" pitchFamily="2" charset="77"/>
              </a:rPr>
              <a:t>The Problem </a:t>
            </a:r>
          </a:p>
        </p:txBody>
      </p:sp>
      <p:sp>
        <p:nvSpPr>
          <p:cNvPr id="7" name="Content Placeholder 6">
            <a:extLst>
              <a:ext uri="{FF2B5EF4-FFF2-40B4-BE49-F238E27FC236}">
                <a16:creationId xmlns:a16="http://schemas.microsoft.com/office/drawing/2014/main" id="{2B2EAAC4-A693-DA41-BD94-ABA9271C98D7}"/>
              </a:ext>
            </a:extLst>
          </p:cNvPr>
          <p:cNvSpPr>
            <a:spLocks noGrp="1"/>
          </p:cNvSpPr>
          <p:nvPr>
            <p:ph sz="half" idx="1"/>
          </p:nvPr>
        </p:nvSpPr>
        <p:spPr>
          <a:xfrm>
            <a:off x="547839" y="1521403"/>
            <a:ext cx="5181600" cy="4351338"/>
          </a:xfrm>
        </p:spPr>
        <p:txBody>
          <a:bodyPr>
            <a:normAutofit/>
          </a:bodyPr>
          <a:lstStyle/>
          <a:p>
            <a:pPr marL="0" indent="0" algn="ctr">
              <a:buNone/>
            </a:pPr>
            <a:r>
              <a:rPr lang="en-CY" sz="2400" i="1">
                <a:latin typeface="Exo 2" pitchFamily="2" charset="77"/>
              </a:rPr>
              <a:t>Nowadays IoT devices have been populating in a great rate</a:t>
            </a:r>
          </a:p>
          <a:p>
            <a:pPr marL="0" indent="0" algn="ctr">
              <a:buNone/>
            </a:pPr>
            <a:endParaRPr lang="en-CY" sz="2400" i="1">
              <a:latin typeface="Exo 2" pitchFamily="2" charset="77"/>
            </a:endParaRPr>
          </a:p>
          <a:p>
            <a:pPr marL="0" indent="0" algn="ctr">
              <a:buNone/>
            </a:pPr>
            <a:endParaRPr lang="en-CY" sz="2400" i="1">
              <a:latin typeface="Exo 2" pitchFamily="2" charset="77"/>
            </a:endParaRPr>
          </a:p>
        </p:txBody>
      </p:sp>
      <p:sp>
        <p:nvSpPr>
          <p:cNvPr id="8" name="Content Placeholder 7">
            <a:extLst>
              <a:ext uri="{FF2B5EF4-FFF2-40B4-BE49-F238E27FC236}">
                <a16:creationId xmlns:a16="http://schemas.microsoft.com/office/drawing/2014/main" id="{D232E9A4-D52A-AD49-A64B-ED14E6F861C6}"/>
              </a:ext>
            </a:extLst>
          </p:cNvPr>
          <p:cNvSpPr>
            <a:spLocks noGrp="1"/>
          </p:cNvSpPr>
          <p:nvPr>
            <p:ph sz="half" idx="2"/>
          </p:nvPr>
        </p:nvSpPr>
        <p:spPr>
          <a:xfrm>
            <a:off x="6462563" y="1543190"/>
            <a:ext cx="5181600" cy="2481199"/>
          </a:xfrm>
        </p:spPr>
        <p:txBody>
          <a:bodyPr vert="horz" lIns="91440" tIns="45720" rIns="91440" bIns="45720" rtlCol="0" anchor="t">
            <a:normAutofit/>
          </a:bodyPr>
          <a:lstStyle/>
          <a:p>
            <a:r>
              <a:rPr lang="en-CY" sz="2000"/>
              <a:t>We need a new different approach to manage IoT data in real time. Using traditional DB Systems and APIs to access and generate such a volume data is inefficient.</a:t>
            </a:r>
          </a:p>
          <a:p>
            <a:r>
              <a:rPr lang="en-CY" sz="2000"/>
              <a:t>Another challenge for the IoT industry is that each device may generate data in a different schema. Also, some malicious devices may publish “fake” data.</a:t>
            </a:r>
            <a:endParaRPr lang="en-CY" sz="2000">
              <a:cs typeface="Calibri"/>
            </a:endParaRPr>
          </a:p>
        </p:txBody>
      </p:sp>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9" name="TextBox 8">
            <a:extLst>
              <a:ext uri="{FF2B5EF4-FFF2-40B4-BE49-F238E27FC236}">
                <a16:creationId xmlns:a16="http://schemas.microsoft.com/office/drawing/2014/main" id="{A7F1771B-685C-E54D-8337-9D28F5ABB55A}"/>
              </a:ext>
            </a:extLst>
          </p:cNvPr>
          <p:cNvSpPr txBox="1"/>
          <p:nvPr/>
        </p:nvSpPr>
        <p:spPr>
          <a:xfrm>
            <a:off x="6345215" y="4689706"/>
            <a:ext cx="5416296" cy="954107"/>
          </a:xfrm>
          <a:prstGeom prst="rect">
            <a:avLst/>
          </a:prstGeom>
          <a:noFill/>
        </p:spPr>
        <p:txBody>
          <a:bodyPr wrap="square" rtlCol="0">
            <a:spAutoFit/>
          </a:bodyPr>
          <a:lstStyle/>
          <a:p>
            <a:pPr algn="ctr"/>
            <a:r>
              <a:rPr lang="en-CY" sz="2800" i="1">
                <a:latin typeface="Exo 2 Light" pitchFamily="2" charset="77"/>
              </a:rPr>
              <a:t>“Modern Problems require Modern Solutions”</a:t>
            </a:r>
          </a:p>
        </p:txBody>
      </p:sp>
      <p:sp>
        <p:nvSpPr>
          <p:cNvPr id="17" name="TextBox 16">
            <a:extLst>
              <a:ext uri="{FF2B5EF4-FFF2-40B4-BE49-F238E27FC236}">
                <a16:creationId xmlns:a16="http://schemas.microsoft.com/office/drawing/2014/main" id="{591F6CEC-D342-5446-AF39-61F38D9ECE30}"/>
              </a:ext>
            </a:extLst>
          </p:cNvPr>
          <p:cNvSpPr txBox="1"/>
          <p:nvPr/>
        </p:nvSpPr>
        <p:spPr>
          <a:xfrm>
            <a:off x="4009292" y="6448867"/>
            <a:ext cx="3915401"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0" name="TextBox 9">
            <a:extLst>
              <a:ext uri="{FF2B5EF4-FFF2-40B4-BE49-F238E27FC236}">
                <a16:creationId xmlns:a16="http://schemas.microsoft.com/office/drawing/2014/main" id="{DCCC56EA-D921-E049-BC81-A3DA93EF3011}"/>
              </a:ext>
            </a:extLst>
          </p:cNvPr>
          <p:cNvSpPr txBox="1"/>
          <p:nvPr/>
        </p:nvSpPr>
        <p:spPr>
          <a:xfrm>
            <a:off x="503888" y="246015"/>
            <a:ext cx="1590500" cy="379656"/>
          </a:xfrm>
          <a:prstGeom prst="rect">
            <a:avLst/>
          </a:prstGeom>
          <a:noFill/>
        </p:spPr>
        <p:txBody>
          <a:bodyPr wrap="none" rtlCol="0">
            <a:spAutoFit/>
          </a:bodyPr>
          <a:lstStyle/>
          <a:p>
            <a:r>
              <a:rPr lang="en" sz="1867" b="1">
                <a:solidFill>
                  <a:schemeClr val="dk1"/>
                </a:solidFill>
                <a:latin typeface="Exo 2"/>
                <a:sym typeface="Exo 2"/>
              </a:rPr>
              <a:t>Introduction</a:t>
            </a:r>
            <a:endParaRPr lang="en-CY" sz="1867" b="1">
              <a:solidFill>
                <a:schemeClr val="dk1"/>
              </a:solidFill>
              <a:latin typeface="Exo 2"/>
              <a:sym typeface="Exo 2"/>
            </a:endParaRPr>
          </a:p>
        </p:txBody>
      </p:sp>
      <p:pic>
        <p:nvPicPr>
          <p:cNvPr id="19" name="Picture 18">
            <a:extLst>
              <a:ext uri="{FF2B5EF4-FFF2-40B4-BE49-F238E27FC236}">
                <a16:creationId xmlns:a16="http://schemas.microsoft.com/office/drawing/2014/main" id="{A27EFD96-AE26-EC47-86AC-10BFDC88D3F9}"/>
              </a:ext>
            </a:extLst>
          </p:cNvPr>
          <p:cNvPicPr>
            <a:picLocks noChangeAspect="1"/>
          </p:cNvPicPr>
          <p:nvPr/>
        </p:nvPicPr>
        <p:blipFill rotWithShape="1">
          <a:blip r:embed="rId3"/>
          <a:srcRect l="4483" t="16537" r="20164" b="12422"/>
          <a:stretch/>
        </p:blipFill>
        <p:spPr>
          <a:xfrm>
            <a:off x="641287" y="2768736"/>
            <a:ext cx="4994703" cy="3058025"/>
          </a:xfrm>
          <a:prstGeom prst="rect">
            <a:avLst/>
          </a:prstGeom>
        </p:spPr>
      </p:pic>
    </p:spTree>
    <p:extLst>
      <p:ext uri="{BB962C8B-B14F-4D97-AF65-F5344CB8AC3E}">
        <p14:creationId xmlns:p14="http://schemas.microsoft.com/office/powerpoint/2010/main" val="265717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4019342" y="6448867"/>
            <a:ext cx="3905352"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graphicFrame>
        <p:nvGraphicFramePr>
          <p:cNvPr id="18" name="Content Placeholder 17">
            <a:extLst>
              <a:ext uri="{FF2B5EF4-FFF2-40B4-BE49-F238E27FC236}">
                <a16:creationId xmlns:a16="http://schemas.microsoft.com/office/drawing/2014/main" id="{B0AA16DE-C08D-6A4B-A983-DC943AF62CBF}"/>
              </a:ext>
            </a:extLst>
          </p:cNvPr>
          <p:cNvGraphicFramePr>
            <a:graphicFrameLocks noGrp="1"/>
          </p:cNvGraphicFramePr>
          <p:nvPr>
            <p:ph idx="1"/>
            <p:extLst>
              <p:ext uri="{D42A27DB-BD31-4B8C-83A1-F6EECF244321}">
                <p14:modId xmlns:p14="http://schemas.microsoft.com/office/powerpoint/2010/main" val="967056952"/>
              </p:ext>
            </p:extLst>
          </p:nvPr>
        </p:nvGraphicFramePr>
        <p:xfrm>
          <a:off x="3916197" y="2373561"/>
          <a:ext cx="2511418" cy="1565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51472F9D-97A1-4640-8C29-E69D46E8CFFB}"/>
              </a:ext>
            </a:extLst>
          </p:cNvPr>
          <p:cNvSpPr txBox="1"/>
          <p:nvPr/>
        </p:nvSpPr>
        <p:spPr>
          <a:xfrm>
            <a:off x="636396" y="1293472"/>
            <a:ext cx="6266822" cy="646331"/>
          </a:xfrm>
          <a:prstGeom prst="rect">
            <a:avLst/>
          </a:prstGeom>
          <a:noFill/>
        </p:spPr>
        <p:txBody>
          <a:bodyPr wrap="square" rtlCol="0">
            <a:spAutoFit/>
          </a:bodyPr>
          <a:lstStyle/>
          <a:p>
            <a:pPr algn="ctr"/>
            <a:r>
              <a:rPr lang="en-CY">
                <a:latin typeface="Exo 2" pitchFamily="2" charset="77"/>
              </a:rPr>
              <a:t>Is a Public/Permissionless Blockchain based</a:t>
            </a:r>
            <a:br>
              <a:rPr lang="en-CY">
                <a:latin typeface="Exo 2" pitchFamily="2" charset="77"/>
              </a:rPr>
            </a:br>
            <a:r>
              <a:rPr lang="en-CY">
                <a:latin typeface="Exo 2" pitchFamily="2" charset="77"/>
              </a:rPr>
              <a:t>Platform for IoT Data</a:t>
            </a:r>
          </a:p>
        </p:txBody>
      </p:sp>
      <p:sp>
        <p:nvSpPr>
          <p:cNvPr id="20" name="TextBox 19">
            <a:extLst>
              <a:ext uri="{FF2B5EF4-FFF2-40B4-BE49-F238E27FC236}">
                <a16:creationId xmlns:a16="http://schemas.microsoft.com/office/drawing/2014/main" id="{657AB34D-3232-2C49-8C8A-505F409D3A53}"/>
              </a:ext>
            </a:extLst>
          </p:cNvPr>
          <p:cNvSpPr txBox="1"/>
          <p:nvPr/>
        </p:nvSpPr>
        <p:spPr>
          <a:xfrm>
            <a:off x="7063991" y="1249355"/>
            <a:ext cx="4491613" cy="3908762"/>
          </a:xfrm>
          <a:prstGeom prst="rect">
            <a:avLst/>
          </a:prstGeom>
          <a:noFill/>
        </p:spPr>
        <p:txBody>
          <a:bodyPr wrap="square" rtlCol="0">
            <a:spAutoFit/>
          </a:bodyPr>
          <a:lstStyle/>
          <a:p>
            <a:pPr algn="ctr"/>
            <a:r>
              <a:rPr lang="en-CY" sz="2400">
                <a:latin typeface="Exo 2" pitchFamily="2" charset="77"/>
              </a:rPr>
              <a:t>Basic Idea</a:t>
            </a:r>
          </a:p>
          <a:p>
            <a:pPr algn="ctr"/>
            <a:endParaRPr lang="en-CY" sz="2400">
              <a:latin typeface="Exo 2" pitchFamily="2" charset="77"/>
            </a:endParaRPr>
          </a:p>
          <a:p>
            <a:pPr marL="285750" indent="-285750" algn="just">
              <a:buFont typeface="Arial" panose="020B0604020202020204" pitchFamily="34" charset="0"/>
              <a:buChar char="•"/>
            </a:pPr>
            <a:r>
              <a:rPr lang="en-CY" sz="2000">
                <a:latin typeface="Calibri" panose="020F0502020204030204" pitchFamily="34" charset="0"/>
                <a:cs typeface="Calibri" panose="020F0502020204030204" pitchFamily="34" charset="0"/>
              </a:rPr>
              <a:t>It allows to iot devices join a network where they can publish their data. </a:t>
            </a:r>
          </a:p>
          <a:p>
            <a:pPr marL="285750" indent="-285750" algn="just">
              <a:buFont typeface="Arial" panose="020B0604020202020204" pitchFamily="34" charset="0"/>
              <a:buChar char="•"/>
            </a:pPr>
            <a:r>
              <a:rPr lang="en-CY" sz="2000">
                <a:latin typeface="Calibri" panose="020F0502020204030204" pitchFamily="34" charset="0"/>
                <a:cs typeface="Calibri" panose="020F0502020204030204" pitchFamily="34" charset="0"/>
              </a:rPr>
              <a:t>Then users will be able to access this information through a platform. </a:t>
            </a:r>
          </a:p>
          <a:p>
            <a:pPr marL="285750" indent="-285750" algn="just">
              <a:buFont typeface="Arial" panose="020B0604020202020204" pitchFamily="34" charset="0"/>
              <a:buChar char="•"/>
            </a:pPr>
            <a:r>
              <a:rPr lang="en-CY" sz="2000">
                <a:latin typeface="Calibri" panose="020F0502020204030204" pitchFamily="34" charset="0"/>
                <a:cs typeface="Calibri" panose="020F0502020204030204" pitchFamily="34" charset="0"/>
              </a:rPr>
              <a:t>Publish Devices will get financial compensation for the data they provide to the network.</a:t>
            </a:r>
          </a:p>
          <a:p>
            <a:pPr marL="285750" indent="-285750" algn="just">
              <a:buFont typeface="Arial" panose="020B0604020202020204" pitchFamily="34" charset="0"/>
              <a:buChar char="•"/>
            </a:pPr>
            <a:r>
              <a:rPr lang="en-CY" sz="2000">
                <a:latin typeface="Calibri" panose="020F0502020204030204" pitchFamily="34" charset="0"/>
                <a:cs typeface="Calibri" panose="020F0502020204030204" pitchFamily="34" charset="0"/>
              </a:rPr>
              <a:t>The whole System is built in such way that confidentiality and data availability are guaranteed. </a:t>
            </a:r>
          </a:p>
        </p:txBody>
      </p:sp>
      <p:pic>
        <p:nvPicPr>
          <p:cNvPr id="25" name="Picture 24" descr="A picture containing black, sitting, dark, table&#10;&#10;Description automatically generated">
            <a:extLst>
              <a:ext uri="{FF2B5EF4-FFF2-40B4-BE49-F238E27FC236}">
                <a16:creationId xmlns:a16="http://schemas.microsoft.com/office/drawing/2014/main" id="{E6D272E1-4540-354F-B133-68DFDF2F5C47}"/>
              </a:ext>
            </a:extLst>
          </p:cNvPr>
          <p:cNvPicPr>
            <a:picLocks noChangeAspect="1"/>
          </p:cNvPicPr>
          <p:nvPr/>
        </p:nvPicPr>
        <p:blipFill rotWithShape="1">
          <a:blip r:embed="rId8"/>
          <a:srcRect t="8296"/>
          <a:stretch/>
        </p:blipFill>
        <p:spPr>
          <a:xfrm>
            <a:off x="289560" y="1939803"/>
            <a:ext cx="3543300" cy="2771862"/>
          </a:xfrm>
          <a:prstGeom prst="rect">
            <a:avLst/>
          </a:prstGeom>
        </p:spPr>
      </p:pic>
      <p:sp>
        <p:nvSpPr>
          <p:cNvPr id="26" name="TextBox 25">
            <a:extLst>
              <a:ext uri="{FF2B5EF4-FFF2-40B4-BE49-F238E27FC236}">
                <a16:creationId xmlns:a16="http://schemas.microsoft.com/office/drawing/2014/main" id="{DF9BF452-2182-A948-B70A-3F30B96321FF}"/>
              </a:ext>
            </a:extLst>
          </p:cNvPr>
          <p:cNvSpPr txBox="1"/>
          <p:nvPr/>
        </p:nvSpPr>
        <p:spPr>
          <a:xfrm>
            <a:off x="401934" y="5146980"/>
            <a:ext cx="11153670" cy="923330"/>
          </a:xfrm>
          <a:prstGeom prst="rect">
            <a:avLst/>
          </a:prstGeom>
          <a:noFill/>
        </p:spPr>
        <p:txBody>
          <a:bodyPr wrap="square" rtlCol="0">
            <a:spAutoFit/>
          </a:bodyPr>
          <a:lstStyle/>
          <a:p>
            <a:pPr algn="ctr"/>
            <a:r>
              <a:rPr lang="en-CY" b="1"/>
              <a:t>AnyLog focuses</a:t>
            </a:r>
            <a:r>
              <a:rPr lang="en-CY"/>
              <a:t> on the idea of publishing data using our </a:t>
            </a:r>
            <a:r>
              <a:rPr lang="en-CY" b="1"/>
              <a:t>prefered schema </a:t>
            </a:r>
            <a:r>
              <a:rPr lang="en-CY"/>
              <a:t>and at the same time be able to specify the </a:t>
            </a:r>
            <a:r>
              <a:rPr lang="en-CY" b="1"/>
              <a:t>permissions</a:t>
            </a:r>
            <a:r>
              <a:rPr lang="en-CY"/>
              <a:t> of the data. (ie IoT data can be public and querable by anyone, or private and require a key to decrypt them). In addition, the </a:t>
            </a:r>
            <a:r>
              <a:rPr lang="en-CY" b="1"/>
              <a:t>reward mechanism </a:t>
            </a:r>
            <a:r>
              <a:rPr lang="en-CY"/>
              <a:t>avoids the advertisments model which we can find all over the WEB.  </a:t>
            </a:r>
            <a:endParaRPr lang="en-CY" b="1"/>
          </a:p>
        </p:txBody>
      </p:sp>
      <p:sp>
        <p:nvSpPr>
          <p:cNvPr id="28" name="TextBox 27">
            <a:extLst>
              <a:ext uri="{FF2B5EF4-FFF2-40B4-BE49-F238E27FC236}">
                <a16:creationId xmlns:a16="http://schemas.microsoft.com/office/drawing/2014/main" id="{2F9B6A9E-E947-3445-B4B3-56BDE27D39B3}"/>
              </a:ext>
            </a:extLst>
          </p:cNvPr>
          <p:cNvSpPr txBox="1"/>
          <p:nvPr/>
        </p:nvSpPr>
        <p:spPr>
          <a:xfrm>
            <a:off x="503888" y="246015"/>
            <a:ext cx="1590500" cy="379656"/>
          </a:xfrm>
          <a:prstGeom prst="rect">
            <a:avLst/>
          </a:prstGeom>
          <a:noFill/>
        </p:spPr>
        <p:txBody>
          <a:bodyPr wrap="none" rtlCol="0">
            <a:spAutoFit/>
          </a:bodyPr>
          <a:lstStyle/>
          <a:p>
            <a:r>
              <a:rPr lang="en" sz="1867" b="1">
                <a:solidFill>
                  <a:schemeClr val="dk1"/>
                </a:solidFill>
                <a:latin typeface="Exo 2"/>
                <a:sym typeface="Exo 2"/>
              </a:rPr>
              <a:t>Introduction</a:t>
            </a:r>
            <a:endParaRPr lang="en-CY" sz="1867" b="1">
              <a:solidFill>
                <a:schemeClr val="dk1"/>
              </a:solidFill>
              <a:latin typeface="Exo 2"/>
              <a:sym typeface="Exo 2"/>
            </a:endParaRPr>
          </a:p>
        </p:txBody>
      </p:sp>
      <p:sp>
        <p:nvSpPr>
          <p:cNvPr id="29" name="Title 1">
            <a:extLst>
              <a:ext uri="{FF2B5EF4-FFF2-40B4-BE49-F238E27FC236}">
                <a16:creationId xmlns:a16="http://schemas.microsoft.com/office/drawing/2014/main" id="{FA6E1503-56F4-C24A-8A3E-75D7B31A34CE}"/>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What is AnyLog?</a:t>
            </a:r>
          </a:p>
        </p:txBody>
      </p:sp>
    </p:spTree>
    <p:extLst>
      <p:ext uri="{BB962C8B-B14F-4D97-AF65-F5344CB8AC3E}">
        <p14:creationId xmlns:p14="http://schemas.microsoft.com/office/powerpoint/2010/main" val="2211899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6BE44F-73EA-1F4E-9102-82AB5A0420A1}"/>
              </a:ext>
            </a:extLst>
          </p:cNvPr>
          <p:cNvSpPr>
            <a:spLocks noGrp="1"/>
          </p:cNvSpPr>
          <p:nvPr>
            <p:ph idx="1"/>
          </p:nvPr>
        </p:nvSpPr>
        <p:spPr>
          <a:xfrm>
            <a:off x="289560" y="1375449"/>
            <a:ext cx="11426818" cy="866871"/>
          </a:xfrm>
        </p:spPr>
        <p:txBody>
          <a:bodyPr vert="horz" lIns="91440" tIns="45720" rIns="91440" bIns="45720" rtlCol="0" anchor="t">
            <a:normAutofit/>
          </a:bodyPr>
          <a:lstStyle/>
          <a:p>
            <a:pPr marL="0" indent="0" algn="ctr">
              <a:buNone/>
            </a:pPr>
            <a:r>
              <a:rPr lang="en-CY" sz="1800">
                <a:latin typeface="Exo 2"/>
              </a:rPr>
              <a:t>It is very difficult to query the whole network using </a:t>
            </a:r>
            <a:r>
              <a:rPr lang="en-CY" sz="1800" b="1">
                <a:latin typeface="Exo 2"/>
              </a:rPr>
              <a:t>SQL</a:t>
            </a:r>
            <a:r>
              <a:rPr lang="en-CY" sz="1800">
                <a:latin typeface="Exo 2"/>
              </a:rPr>
              <a:t> (we have a lot of data schemas). Also, most of the users are </a:t>
            </a:r>
            <a:r>
              <a:rPr lang="en-CY" sz="1800" b="1">
                <a:latin typeface="Exo 2"/>
              </a:rPr>
              <a:t>not familiar </a:t>
            </a:r>
            <a:r>
              <a:rPr lang="en-CY" sz="1800">
                <a:latin typeface="Exo 2"/>
              </a:rPr>
              <a:t>with SQL or programming. For this reason </a:t>
            </a:r>
            <a:r>
              <a:rPr lang="en-CY" sz="1800" err="1">
                <a:latin typeface="Exo 2"/>
              </a:rPr>
              <a:t>AnyLog</a:t>
            </a:r>
            <a:r>
              <a:rPr lang="en-CY" sz="1800">
                <a:latin typeface="Exo 2"/>
              </a:rPr>
              <a:t> provides a </a:t>
            </a:r>
            <a:r>
              <a:rPr lang="en-CY" sz="1800" b="1">
                <a:latin typeface="Exo 2"/>
              </a:rPr>
              <a:t>friendly user interface </a:t>
            </a:r>
            <a:r>
              <a:rPr lang="en-CY" sz="1800">
                <a:latin typeface="Exo 2"/>
              </a:rPr>
              <a:t>to </a:t>
            </a:r>
            <a:r>
              <a:rPr lang="en-CY" sz="1800" b="1">
                <a:latin typeface="Exo 2"/>
              </a:rPr>
              <a:t>motivate users</a:t>
            </a:r>
            <a:r>
              <a:rPr lang="en-CY" sz="1800">
                <a:latin typeface="Exo 2"/>
              </a:rPr>
              <a:t> use this platform.</a:t>
            </a:r>
          </a:p>
        </p:txBody>
      </p:sp>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4059534" y="6448867"/>
            <a:ext cx="3865159"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pic>
        <p:nvPicPr>
          <p:cNvPr id="4" name="Picture 3" descr="A screenshot of a cell phone&#10;&#10;Description automatically generated">
            <a:extLst>
              <a:ext uri="{FF2B5EF4-FFF2-40B4-BE49-F238E27FC236}">
                <a16:creationId xmlns:a16="http://schemas.microsoft.com/office/drawing/2014/main" id="{7E379BA8-5DB5-4F48-A61F-3AC6E591DCBB}"/>
              </a:ext>
            </a:extLst>
          </p:cNvPr>
          <p:cNvPicPr>
            <a:picLocks noChangeAspect="1"/>
          </p:cNvPicPr>
          <p:nvPr/>
        </p:nvPicPr>
        <p:blipFill>
          <a:blip r:embed="rId3"/>
          <a:stretch>
            <a:fillRect/>
          </a:stretch>
        </p:blipFill>
        <p:spPr>
          <a:xfrm>
            <a:off x="1568227" y="2728039"/>
            <a:ext cx="8869484" cy="3346975"/>
          </a:xfrm>
          <a:prstGeom prst="rect">
            <a:avLst/>
          </a:prstGeom>
        </p:spPr>
      </p:pic>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1590500" cy="379656"/>
          </a:xfrm>
          <a:prstGeom prst="rect">
            <a:avLst/>
          </a:prstGeom>
          <a:noFill/>
        </p:spPr>
        <p:txBody>
          <a:bodyPr wrap="none" rtlCol="0">
            <a:spAutoFit/>
          </a:bodyPr>
          <a:lstStyle/>
          <a:p>
            <a:r>
              <a:rPr lang="en" sz="1867" b="1">
                <a:solidFill>
                  <a:schemeClr val="dk1"/>
                </a:solidFill>
                <a:latin typeface="Exo 2"/>
                <a:sym typeface="Exo 2"/>
              </a:rPr>
              <a:t>Introduction</a:t>
            </a:r>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a:rPr>
              <a:t>Querying Data</a:t>
            </a:r>
          </a:p>
        </p:txBody>
      </p:sp>
    </p:spTree>
    <p:extLst>
      <p:ext uri="{BB962C8B-B14F-4D97-AF65-F5344CB8AC3E}">
        <p14:creationId xmlns:p14="http://schemas.microsoft.com/office/powerpoint/2010/main" val="2614078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1"/>
          <p:cNvSpPr txBox="1">
            <a:spLocks noGrp="1"/>
          </p:cNvSpPr>
          <p:nvPr>
            <p:ph type="ctrTitle"/>
          </p:nvPr>
        </p:nvSpPr>
        <p:spPr>
          <a:xfrm flipH="1">
            <a:off x="1530200" y="4113533"/>
            <a:ext cx="6674000" cy="1362800"/>
          </a:xfrm>
          <a:prstGeom prst="rect">
            <a:avLst/>
          </a:prstGeom>
        </p:spPr>
        <p:txBody>
          <a:bodyPr spcFirstLastPara="1" vert="horz" wrap="square" lIns="121900" tIns="121900" rIns="121900" bIns="121900" rtlCol="0" anchor="ctr" anchorCtr="0">
            <a:noAutofit/>
          </a:bodyPr>
          <a:lstStyle/>
          <a:p>
            <a:r>
              <a:rPr lang="en"/>
              <a:t>Architectural Overview</a:t>
            </a:r>
            <a:endParaRPr/>
          </a:p>
        </p:txBody>
      </p:sp>
      <p:sp>
        <p:nvSpPr>
          <p:cNvPr id="176" name="Google Shape;176;p31"/>
          <p:cNvSpPr txBox="1">
            <a:spLocks noGrp="1"/>
          </p:cNvSpPr>
          <p:nvPr>
            <p:ph type="title" idx="2"/>
          </p:nvPr>
        </p:nvSpPr>
        <p:spPr>
          <a:xfrm flipH="1">
            <a:off x="1530105" y="3098467"/>
            <a:ext cx="3972400" cy="1006000"/>
          </a:xfrm>
          <a:prstGeom prst="rect">
            <a:avLst/>
          </a:prstGeom>
        </p:spPr>
        <p:txBody>
          <a:bodyPr spcFirstLastPara="1" vert="horz" wrap="square" lIns="121900" tIns="121900" rIns="121900" bIns="121900" rtlCol="0" anchor="ctr" anchorCtr="0">
            <a:noAutofit/>
          </a:bodyPr>
          <a:lstStyle/>
          <a:p>
            <a:r>
              <a:rPr lang="en" sz="9600" b="1">
                <a:latin typeface="Exo 2" pitchFamily="2" charset="77"/>
              </a:rPr>
              <a:t>02</a:t>
            </a:r>
            <a:endParaRPr sz="9600" b="1">
              <a:latin typeface="Exo 2" pitchFamily="2" charset="77"/>
            </a:endParaRPr>
          </a:p>
        </p:txBody>
      </p:sp>
      <p:cxnSp>
        <p:nvCxnSpPr>
          <p:cNvPr id="177" name="Google Shape;177;p31"/>
          <p:cNvCxnSpPr/>
          <p:nvPr/>
        </p:nvCxnSpPr>
        <p:spPr>
          <a:xfrm>
            <a:off x="0" y="5371033"/>
            <a:ext cx="20820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67300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4009292" y="6448867"/>
            <a:ext cx="3915401"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a:t>
            </a:r>
            <a:r>
              <a:rPr lang="en-GB" sz="1333" kern="0" err="1">
                <a:solidFill>
                  <a:srgbClr val="434343"/>
                </a:solidFill>
                <a:latin typeface="Roboto Condensed Light"/>
                <a:ea typeface="Roboto Condensed Light"/>
                <a:cs typeface="Arial"/>
                <a:sym typeface="Roboto Condensed Light"/>
              </a:rPr>
              <a:t>www.cs.ucy.ac.cy</a:t>
            </a:r>
            <a:r>
              <a:rPr lang="en-GB" sz="1333" kern="0">
                <a:solidFill>
                  <a:srgbClr val="434343"/>
                </a:solidFill>
                <a:latin typeface="Roboto Condensed Light"/>
                <a:ea typeface="Roboto Condensed Light"/>
                <a:cs typeface="Arial"/>
                <a:sym typeface="Roboto Condensed Light"/>
              </a:rPr>
              <a:t>/~</a:t>
            </a:r>
            <a:r>
              <a:rPr lang="en-GB" sz="1333" kern="0" err="1">
                <a:solidFill>
                  <a:srgbClr val="434343"/>
                </a:solidFill>
                <a:latin typeface="Roboto Condensed Light"/>
                <a:ea typeface="Roboto Condensed Light"/>
                <a:cs typeface="Arial"/>
                <a:sym typeface="Roboto Condensed Light"/>
              </a:rPr>
              <a:t>dzeina</a:t>
            </a:r>
            <a:r>
              <a:rPr lang="en-GB" sz="1333" kern="0">
                <a:solidFill>
                  <a:srgbClr val="434343"/>
                </a:solidFill>
                <a:latin typeface="Roboto Condensed Light"/>
                <a:ea typeface="Roboto Condensed Light"/>
                <a:cs typeface="Arial"/>
                <a:sym typeface="Roboto Condensed Light"/>
              </a:rPr>
              <a:t>/courses/epl646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2874505" cy="666977"/>
          </a:xfrm>
          <a:prstGeom prst="rect">
            <a:avLst/>
          </a:prstGeom>
          <a:noFill/>
        </p:spPr>
        <p:txBody>
          <a:bodyPr wrap="none" rtlCol="0">
            <a:spAutoFit/>
          </a:bodyPr>
          <a:lstStyle/>
          <a:p>
            <a:r>
              <a:rPr lang="en-GB" sz="1867" b="1">
                <a:solidFill>
                  <a:schemeClr val="dk1"/>
                </a:solidFill>
                <a:latin typeface="Exo 2"/>
              </a:rPr>
              <a:t>Architectural Overview</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Components</a:t>
            </a:r>
          </a:p>
        </p:txBody>
      </p:sp>
      <p:sp>
        <p:nvSpPr>
          <p:cNvPr id="7" name="Content Placeholder 6">
            <a:extLst>
              <a:ext uri="{FF2B5EF4-FFF2-40B4-BE49-F238E27FC236}">
                <a16:creationId xmlns:a16="http://schemas.microsoft.com/office/drawing/2014/main" id="{A7C3A126-041B-8744-9807-979CEE85DB49}"/>
              </a:ext>
            </a:extLst>
          </p:cNvPr>
          <p:cNvSpPr>
            <a:spLocks noGrp="1"/>
          </p:cNvSpPr>
          <p:nvPr>
            <p:ph idx="1"/>
          </p:nvPr>
        </p:nvSpPr>
        <p:spPr>
          <a:xfrm>
            <a:off x="1129593" y="2607463"/>
            <a:ext cx="10515600" cy="4351338"/>
          </a:xfrm>
        </p:spPr>
        <p:txBody>
          <a:bodyPr>
            <a:normAutofit/>
          </a:bodyPr>
          <a:lstStyle/>
          <a:p>
            <a:endParaRPr lang="en-CY"/>
          </a:p>
          <a:p>
            <a:endParaRPr lang="en-CY"/>
          </a:p>
        </p:txBody>
      </p:sp>
      <p:graphicFrame>
        <p:nvGraphicFramePr>
          <p:cNvPr id="8" name="Table 7">
            <a:extLst>
              <a:ext uri="{FF2B5EF4-FFF2-40B4-BE49-F238E27FC236}">
                <a16:creationId xmlns:a16="http://schemas.microsoft.com/office/drawing/2014/main" id="{006B4260-ABB1-5B49-86E3-4697C60A8E60}"/>
              </a:ext>
            </a:extLst>
          </p:cNvPr>
          <p:cNvGraphicFramePr>
            <a:graphicFrameLocks noGrp="1"/>
          </p:cNvGraphicFramePr>
          <p:nvPr>
            <p:extLst>
              <p:ext uri="{D42A27DB-BD31-4B8C-83A1-F6EECF244321}">
                <p14:modId xmlns:p14="http://schemas.microsoft.com/office/powerpoint/2010/main" val="290004985"/>
              </p:ext>
            </p:extLst>
          </p:nvPr>
        </p:nvGraphicFramePr>
        <p:xfrm>
          <a:off x="546807" y="1521406"/>
          <a:ext cx="11287054" cy="4055353"/>
        </p:xfrm>
        <a:graphic>
          <a:graphicData uri="http://schemas.openxmlformats.org/drawingml/2006/table">
            <a:tbl>
              <a:tblPr bandRow="1">
                <a:tableStyleId>{16D9F66E-5EB9-4882-86FB-DCBF35E3C3E4}</a:tableStyleId>
              </a:tblPr>
              <a:tblGrid>
                <a:gridCol w="1603540">
                  <a:extLst>
                    <a:ext uri="{9D8B030D-6E8A-4147-A177-3AD203B41FA5}">
                      <a16:colId xmlns:a16="http://schemas.microsoft.com/office/drawing/2014/main" val="2718579439"/>
                    </a:ext>
                  </a:extLst>
                </a:gridCol>
                <a:gridCol w="9683514">
                  <a:extLst>
                    <a:ext uri="{9D8B030D-6E8A-4147-A177-3AD203B41FA5}">
                      <a16:colId xmlns:a16="http://schemas.microsoft.com/office/drawing/2014/main" val="1790456719"/>
                    </a:ext>
                  </a:extLst>
                </a:gridCol>
              </a:tblGrid>
              <a:tr h="580630">
                <a:tc>
                  <a:txBody>
                    <a:bodyPr/>
                    <a:lstStyle/>
                    <a:p>
                      <a:pPr algn="ctr"/>
                      <a:r>
                        <a:rPr lang="en-CY" sz="1800" b="1">
                          <a:latin typeface="Exo 2"/>
                        </a:rPr>
                        <a:t>Client </a:t>
                      </a:r>
                      <a:endParaRPr lang="en-CY" sz="1800" b="1">
                        <a:latin typeface="Exo 2" pitchFamily="2"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Y"/>
                        <a:t>Produces SQL queries and consumes the results</a:t>
                      </a:r>
                    </a:p>
                  </a:txBody>
                  <a:tcPr anchor="ctr"/>
                </a:tc>
                <a:extLst>
                  <a:ext uri="{0D108BD9-81ED-4DB2-BD59-A6C34878D82A}">
                    <a16:rowId xmlns:a16="http://schemas.microsoft.com/office/drawing/2014/main" val="104740164"/>
                  </a:ext>
                </a:extLst>
              </a:tr>
              <a:tr h="1023621">
                <a:tc>
                  <a:txBody>
                    <a:bodyPr/>
                    <a:lstStyle/>
                    <a:p>
                      <a:pPr marL="0" marR="0" lvl="0" indent="0" algn="ctr" rtl="0" eaLnBrk="1" fontAlgn="auto" latinLnBrk="0" hangingPunct="1">
                        <a:lnSpc>
                          <a:spcPct val="100000"/>
                        </a:lnSpc>
                        <a:spcBef>
                          <a:spcPts val="0"/>
                        </a:spcBef>
                        <a:spcAft>
                          <a:spcPts val="0"/>
                        </a:spcAft>
                        <a:buFontTx/>
                        <a:buNone/>
                      </a:pPr>
                      <a:r>
                        <a:rPr lang="en-CY" sz="1800" b="1">
                          <a:latin typeface="Exo 2"/>
                        </a:rPr>
                        <a:t>Coordinator </a:t>
                      </a:r>
                      <a:endParaRPr lang="en-CY" sz="1800" b="1">
                        <a:latin typeface="Exo 2" pitchFamily="2"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Y"/>
                        <a:t>This is a special server that receive SQL queries, and parse, optimize and coordinate their parallel execution across the network.</a:t>
                      </a:r>
                    </a:p>
                  </a:txBody>
                  <a:tcPr anchor="ctr"/>
                </a:tc>
                <a:extLst>
                  <a:ext uri="{0D108BD9-81ED-4DB2-BD59-A6C34878D82A}">
                    <a16:rowId xmlns:a16="http://schemas.microsoft.com/office/drawing/2014/main" val="1446389859"/>
                  </a:ext>
                </a:extLst>
              </a:tr>
              <a:tr h="620450">
                <a:tc>
                  <a:txBody>
                    <a:bodyPr/>
                    <a:lstStyle/>
                    <a:p>
                      <a:pPr marL="0" marR="0" lvl="0" indent="0" algn="ctr" rtl="0" eaLnBrk="1" fontAlgn="auto" latinLnBrk="0" hangingPunct="1">
                        <a:lnSpc>
                          <a:spcPct val="100000"/>
                        </a:lnSpc>
                        <a:spcBef>
                          <a:spcPts val="0"/>
                        </a:spcBef>
                        <a:spcAft>
                          <a:spcPts val="0"/>
                        </a:spcAft>
                        <a:buFontTx/>
                        <a:buNone/>
                      </a:pPr>
                      <a:r>
                        <a:rPr lang="en-CY" sz="1800" b="1">
                          <a:latin typeface="Exo 2"/>
                        </a:rPr>
                        <a:t>Contractor </a:t>
                      </a:r>
                      <a:endParaRPr lang="en-CY" sz="1800" b="1">
                        <a:latin typeface="Exo 2" pitchFamily="2"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Y"/>
                        <a:t>Is a special sever on the network, that stores all data produced by the publishers. On this component queries are executed.</a:t>
                      </a:r>
                    </a:p>
                  </a:txBody>
                  <a:tcPr anchor="ctr"/>
                </a:tc>
                <a:extLst>
                  <a:ext uri="{0D108BD9-81ED-4DB2-BD59-A6C34878D82A}">
                    <a16:rowId xmlns:a16="http://schemas.microsoft.com/office/drawing/2014/main" val="496303961"/>
                  </a:ext>
                </a:extLst>
              </a:tr>
              <a:tr h="551181">
                <a:tc>
                  <a:txBody>
                    <a:bodyPr/>
                    <a:lstStyle/>
                    <a:p>
                      <a:pPr algn="ctr"/>
                      <a:r>
                        <a:rPr lang="en-CY" sz="1800" b="1">
                          <a:latin typeface="Exo 2"/>
                        </a:rPr>
                        <a:t>Publisher </a:t>
                      </a:r>
                      <a:endParaRPr lang="en-CY" sz="1800" b="1">
                        <a:latin typeface="Exo 2" pitchFamily="2" charset="77"/>
                      </a:endParaRPr>
                    </a:p>
                  </a:txBody>
                  <a:tcPr anchor="ctr"/>
                </a:tc>
                <a:tc>
                  <a:txBody>
                    <a:bodyPr/>
                    <a:lstStyle/>
                    <a:p>
                      <a:pPr algn="ctr"/>
                      <a:r>
                        <a:rPr lang="en-CY"/>
                        <a:t>Is any IoT device on the network which produce data and ship it to contractors for storage.</a:t>
                      </a:r>
                    </a:p>
                  </a:txBody>
                  <a:tcPr anchor="ctr"/>
                </a:tc>
                <a:extLst>
                  <a:ext uri="{0D108BD9-81ED-4DB2-BD59-A6C34878D82A}">
                    <a16:rowId xmlns:a16="http://schemas.microsoft.com/office/drawing/2014/main" val="171398660"/>
                  </a:ext>
                </a:extLst>
              </a:tr>
              <a:tr h="1259841">
                <a:tc>
                  <a:txBody>
                    <a:bodyPr/>
                    <a:lstStyle/>
                    <a:p>
                      <a:pPr marL="0" marR="0" lvl="0" indent="0" algn="ctr" rtl="0" eaLnBrk="1" fontAlgn="auto" latinLnBrk="0" hangingPunct="1">
                        <a:lnSpc>
                          <a:spcPct val="100000"/>
                        </a:lnSpc>
                        <a:spcBef>
                          <a:spcPts val="0"/>
                        </a:spcBef>
                        <a:spcAft>
                          <a:spcPts val="0"/>
                        </a:spcAft>
                        <a:buFontTx/>
                        <a:buNone/>
                      </a:pPr>
                      <a:r>
                        <a:rPr lang="en-CY" sz="1800" b="1">
                          <a:latin typeface="Exo 2"/>
                        </a:rPr>
                        <a:t>Blockchain </a:t>
                      </a:r>
                      <a:endParaRPr lang="en-CY" sz="1800" b="1">
                        <a:latin typeface="Exo 2" pitchFamily="2" charset="77"/>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Y"/>
                        <a:t>Is an infrastracture  that maintains configurations and bookeeping information of the network global state. The blockchain is used to resolve any possible disputes among the participants.</a:t>
                      </a:r>
                    </a:p>
                  </a:txBody>
                  <a:tcPr anchor="ctr"/>
                </a:tc>
                <a:extLst>
                  <a:ext uri="{0D108BD9-81ED-4DB2-BD59-A6C34878D82A}">
                    <a16:rowId xmlns:a16="http://schemas.microsoft.com/office/drawing/2014/main" val="1351709602"/>
                  </a:ext>
                </a:extLst>
              </a:tr>
            </a:tbl>
          </a:graphicData>
        </a:graphic>
      </p:graphicFrame>
    </p:spTree>
    <p:extLst>
      <p:ext uri="{BB962C8B-B14F-4D97-AF65-F5344CB8AC3E}">
        <p14:creationId xmlns:p14="http://schemas.microsoft.com/office/powerpoint/2010/main" val="411229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C3A9D774-96D4-864B-A182-4B55BCB77590}"/>
              </a:ext>
            </a:extLst>
          </p:cNvPr>
          <p:cNvPicPr>
            <a:picLocks noChangeAspect="1"/>
          </p:cNvPicPr>
          <p:nvPr/>
        </p:nvPicPr>
        <p:blipFill>
          <a:blip r:embed="rId2"/>
          <a:stretch>
            <a:fillRect/>
          </a:stretch>
        </p:blipFill>
        <p:spPr>
          <a:xfrm>
            <a:off x="9776460" y="214762"/>
            <a:ext cx="2057400" cy="787400"/>
          </a:xfrm>
          <a:prstGeom prst="rect">
            <a:avLst/>
          </a:prstGeom>
        </p:spPr>
      </p:pic>
      <p:sp>
        <p:nvSpPr>
          <p:cNvPr id="17" name="TextBox 16">
            <a:extLst>
              <a:ext uri="{FF2B5EF4-FFF2-40B4-BE49-F238E27FC236}">
                <a16:creationId xmlns:a16="http://schemas.microsoft.com/office/drawing/2014/main" id="{591F6CEC-D342-5446-AF39-61F38D9ECE30}"/>
              </a:ext>
            </a:extLst>
          </p:cNvPr>
          <p:cNvSpPr txBox="1"/>
          <p:nvPr/>
        </p:nvSpPr>
        <p:spPr>
          <a:xfrm>
            <a:off x="4009292" y="6448867"/>
            <a:ext cx="3915401" cy="297454"/>
          </a:xfrm>
          <a:prstGeom prst="rect">
            <a:avLst/>
          </a:prstGeom>
          <a:noFill/>
        </p:spPr>
        <p:txBody>
          <a:bodyPr wrap="square" rtlCol="0">
            <a:spAutoFit/>
          </a:bodyPr>
          <a:lstStyle/>
          <a:p>
            <a:pPr algn="r" defTabSz="1219170">
              <a:buClr>
                <a:srgbClr val="000000"/>
              </a:buClr>
            </a:pPr>
            <a:r>
              <a:rPr lang="en-GB" sz="1333" kern="0">
                <a:solidFill>
                  <a:srgbClr val="434343"/>
                </a:solidFill>
                <a:latin typeface="Roboto Condensed Light"/>
                <a:ea typeface="Roboto Condensed Light"/>
                <a:cs typeface="Arial"/>
                <a:sym typeface="Roboto Condensed Light"/>
              </a:rPr>
              <a:t>https://www.cs.ucy.ac.cy/~dzeina/courses/epl646</a:t>
            </a:r>
            <a:endParaRPr lang="en-CY" sz="1333" kern="0">
              <a:solidFill>
                <a:srgbClr val="434343"/>
              </a:solidFill>
              <a:latin typeface="Roboto Condensed Light"/>
              <a:ea typeface="Roboto Condensed Light"/>
              <a:cs typeface="Arial"/>
              <a:sym typeface="Roboto Condensed Light"/>
            </a:endParaRPr>
          </a:p>
        </p:txBody>
      </p:sp>
      <p:sp>
        <p:nvSpPr>
          <p:cNvPr id="14" name="TextBox 13">
            <a:extLst>
              <a:ext uri="{FF2B5EF4-FFF2-40B4-BE49-F238E27FC236}">
                <a16:creationId xmlns:a16="http://schemas.microsoft.com/office/drawing/2014/main" id="{31DAAD23-A7D7-7545-A7BA-87975CEE860E}"/>
              </a:ext>
            </a:extLst>
          </p:cNvPr>
          <p:cNvSpPr txBox="1"/>
          <p:nvPr/>
        </p:nvSpPr>
        <p:spPr>
          <a:xfrm>
            <a:off x="503888" y="246015"/>
            <a:ext cx="2874505" cy="666977"/>
          </a:xfrm>
          <a:prstGeom prst="rect">
            <a:avLst/>
          </a:prstGeom>
          <a:noFill/>
        </p:spPr>
        <p:txBody>
          <a:bodyPr wrap="none" rtlCol="0">
            <a:spAutoFit/>
          </a:bodyPr>
          <a:lstStyle/>
          <a:p>
            <a:r>
              <a:rPr lang="en-GB" sz="1867" b="1">
                <a:solidFill>
                  <a:schemeClr val="dk1"/>
                </a:solidFill>
                <a:latin typeface="Exo 2"/>
              </a:rPr>
              <a:t>Architectural Overview</a:t>
            </a:r>
          </a:p>
          <a:p>
            <a:endParaRPr lang="en-CY" sz="1867" b="1">
              <a:solidFill>
                <a:schemeClr val="dk1"/>
              </a:solidFill>
              <a:latin typeface="Exo 2"/>
              <a:sym typeface="Exo 2"/>
            </a:endParaRPr>
          </a:p>
        </p:txBody>
      </p:sp>
      <p:sp>
        <p:nvSpPr>
          <p:cNvPr id="16" name="Title 1">
            <a:extLst>
              <a:ext uri="{FF2B5EF4-FFF2-40B4-BE49-F238E27FC236}">
                <a16:creationId xmlns:a16="http://schemas.microsoft.com/office/drawing/2014/main" id="{B1C658B1-3540-B348-A779-E7EE867CDF06}"/>
              </a:ext>
            </a:extLst>
          </p:cNvPr>
          <p:cNvSpPr txBox="1">
            <a:spLocks/>
          </p:cNvSpPr>
          <p:nvPr/>
        </p:nvSpPr>
        <p:spPr>
          <a:xfrm>
            <a:off x="503888" y="565952"/>
            <a:ext cx="10515600" cy="548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Y" sz="3200">
                <a:latin typeface="Exo 2" pitchFamily="2" charset="77"/>
              </a:rPr>
              <a:t>Execution Workflow</a:t>
            </a:r>
          </a:p>
        </p:txBody>
      </p:sp>
      <p:sp>
        <p:nvSpPr>
          <p:cNvPr id="7" name="Content Placeholder 6">
            <a:extLst>
              <a:ext uri="{FF2B5EF4-FFF2-40B4-BE49-F238E27FC236}">
                <a16:creationId xmlns:a16="http://schemas.microsoft.com/office/drawing/2014/main" id="{A7C3A126-041B-8744-9807-979CEE85DB49}"/>
              </a:ext>
            </a:extLst>
          </p:cNvPr>
          <p:cNvSpPr>
            <a:spLocks noGrp="1"/>
          </p:cNvSpPr>
          <p:nvPr>
            <p:ph idx="1"/>
          </p:nvPr>
        </p:nvSpPr>
        <p:spPr>
          <a:xfrm>
            <a:off x="1129593" y="2607463"/>
            <a:ext cx="10515600" cy="4351338"/>
          </a:xfrm>
        </p:spPr>
        <p:txBody>
          <a:bodyPr>
            <a:normAutofit/>
          </a:bodyPr>
          <a:lstStyle/>
          <a:p>
            <a:endParaRPr lang="en-CY"/>
          </a:p>
          <a:p>
            <a:endParaRPr lang="en-CY"/>
          </a:p>
        </p:txBody>
      </p:sp>
      <p:pic>
        <p:nvPicPr>
          <p:cNvPr id="3" name="Picture 2" descr="A screenshot of a cell phone&#10;&#10;Description automatically generated">
            <a:extLst>
              <a:ext uri="{FF2B5EF4-FFF2-40B4-BE49-F238E27FC236}">
                <a16:creationId xmlns:a16="http://schemas.microsoft.com/office/drawing/2014/main" id="{4E304D14-317B-6243-97CA-7ED58BC69D55}"/>
              </a:ext>
            </a:extLst>
          </p:cNvPr>
          <p:cNvPicPr>
            <a:picLocks noChangeAspect="1"/>
          </p:cNvPicPr>
          <p:nvPr/>
        </p:nvPicPr>
        <p:blipFill>
          <a:blip r:embed="rId3"/>
          <a:stretch>
            <a:fillRect/>
          </a:stretch>
        </p:blipFill>
        <p:spPr>
          <a:xfrm>
            <a:off x="130629" y="1264182"/>
            <a:ext cx="8490857" cy="4955748"/>
          </a:xfrm>
          <a:prstGeom prst="rect">
            <a:avLst/>
          </a:prstGeom>
        </p:spPr>
      </p:pic>
      <p:sp>
        <p:nvSpPr>
          <p:cNvPr id="4" name="TextBox 3">
            <a:extLst>
              <a:ext uri="{FF2B5EF4-FFF2-40B4-BE49-F238E27FC236}">
                <a16:creationId xmlns:a16="http://schemas.microsoft.com/office/drawing/2014/main" id="{7B5FB47F-9500-B544-95A6-30A1B818C64B}"/>
              </a:ext>
            </a:extLst>
          </p:cNvPr>
          <p:cNvSpPr txBox="1"/>
          <p:nvPr/>
        </p:nvSpPr>
        <p:spPr>
          <a:xfrm>
            <a:off x="8752115" y="1002162"/>
            <a:ext cx="3138435" cy="5632311"/>
          </a:xfrm>
          <a:prstGeom prst="rect">
            <a:avLst/>
          </a:prstGeom>
          <a:noFill/>
        </p:spPr>
        <p:txBody>
          <a:bodyPr wrap="square" rtlCol="0">
            <a:spAutoFit/>
          </a:bodyPr>
          <a:lstStyle/>
          <a:p>
            <a:pPr marL="285750" indent="-285750" algn="just">
              <a:buFont typeface="Arial" panose="020B0604020202020204" pitchFamily="34" charset="0"/>
              <a:buChar char="•"/>
            </a:pPr>
            <a:r>
              <a:rPr lang="en-CY">
                <a:latin typeface="Calibri" panose="020F0502020204030204" pitchFamily="34" charset="0"/>
                <a:cs typeface="Calibri" panose="020F0502020204030204" pitchFamily="34" charset="0"/>
              </a:rPr>
              <a:t>Contractors and Publishers usually form </a:t>
            </a:r>
            <a:r>
              <a:rPr lang="en-CY" b="1">
                <a:latin typeface="Calibri" panose="020F0502020204030204" pitchFamily="34" charset="0"/>
                <a:cs typeface="Calibri" panose="020F0502020204030204" pitchFamily="34" charset="0"/>
              </a:rPr>
              <a:t>groups</a:t>
            </a:r>
            <a:r>
              <a:rPr lang="en-CY">
                <a:latin typeface="Calibri" panose="020F0502020204030204" pitchFamily="34" charset="0"/>
                <a:cs typeface="Calibri" panose="020F0502020204030204" pitchFamily="34" charset="0"/>
              </a:rPr>
              <a:t>. Each group has a Group Manager</a:t>
            </a:r>
          </a:p>
          <a:p>
            <a:pPr marL="285750" indent="-285750" algn="just">
              <a:buFont typeface="Arial" panose="020B0604020202020204" pitchFamily="34" charset="0"/>
              <a:buChar char="•"/>
            </a:pPr>
            <a:r>
              <a:rPr lang="en-CY">
                <a:latin typeface="Calibri" panose="020F0502020204030204" pitchFamily="34" charset="0"/>
                <a:cs typeface="Calibri" panose="020F0502020204030204" pitchFamily="34" charset="0"/>
              </a:rPr>
              <a:t>Publishers produce data in </a:t>
            </a:r>
            <a:r>
              <a:rPr lang="en-CY" b="1">
                <a:latin typeface="Calibri" panose="020F0502020204030204" pitchFamily="34" charset="0"/>
                <a:cs typeface="Calibri" panose="020F0502020204030204" pitchFamily="34" charset="0"/>
              </a:rPr>
              <a:t>batches</a:t>
            </a:r>
            <a:r>
              <a:rPr lang="en-CY">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CY">
                <a:latin typeface="Calibri" panose="020F0502020204030204" pitchFamily="34" charset="0"/>
                <a:cs typeface="Calibri" panose="020F0502020204030204" pitchFamily="34" charset="0"/>
              </a:rPr>
              <a:t>The execution plan is executed parallel on different Contractors.</a:t>
            </a:r>
          </a:p>
          <a:p>
            <a:pPr marL="285750" indent="-285750" algn="just">
              <a:buFont typeface="Arial" panose="020B0604020202020204" pitchFamily="34" charset="0"/>
              <a:buChar char="•"/>
            </a:pPr>
            <a:r>
              <a:rPr lang="en-CY">
                <a:latin typeface="Calibri" panose="020F0502020204030204" pitchFamily="34" charset="0"/>
                <a:cs typeface="Calibri" panose="020F0502020204030204" pitchFamily="34" charset="0"/>
              </a:rPr>
              <a:t>Client pays the Coordinator for its operation.</a:t>
            </a:r>
          </a:p>
          <a:p>
            <a:pPr marL="285750" indent="-285750" algn="just">
              <a:buFont typeface="Arial" panose="020B0604020202020204" pitchFamily="34" charset="0"/>
              <a:buChar char="•"/>
            </a:pPr>
            <a:r>
              <a:rPr lang="en-CY">
                <a:latin typeface="Calibri" panose="020F0502020204030204" pitchFamily="34" charset="0"/>
                <a:cs typeface="Calibri" panose="020F0502020204030204" pitchFamily="34" charset="0"/>
              </a:rPr>
              <a:t>Contractors receive a reward for their job from the Coordinators.</a:t>
            </a:r>
          </a:p>
          <a:p>
            <a:pPr marL="285750" indent="-285750" algn="just">
              <a:buFont typeface="Arial" panose="020B0604020202020204" pitchFamily="34" charset="0"/>
              <a:buChar char="•"/>
            </a:pPr>
            <a:r>
              <a:rPr lang="en-CY">
                <a:latin typeface="Calibri" panose="020F0502020204030204" pitchFamily="34" charset="0"/>
                <a:cs typeface="Calibri" panose="020F0502020204030204" pitchFamily="34" charset="0"/>
              </a:rPr>
              <a:t>Whenever a query is accessing data, the publisher that generated the data is rewarded by the Contractor.</a:t>
            </a:r>
          </a:p>
          <a:p>
            <a:pPr marL="285750" indent="-285750" algn="just">
              <a:buFont typeface="Arial" panose="020B0604020202020204" pitchFamily="34" charset="0"/>
              <a:buChar char="•"/>
            </a:pPr>
            <a:r>
              <a:rPr lang="en-CY">
                <a:latin typeface="Calibri" panose="020F0502020204030204" pitchFamily="34" charset="0"/>
                <a:cs typeface="Calibri" panose="020F0502020204030204" pitchFamily="34" charset="0"/>
              </a:rPr>
              <a:t>Blockchain is used only for </a:t>
            </a:r>
            <a:r>
              <a:rPr lang="en-CY" b="1">
                <a:latin typeface="Calibri" panose="020F0502020204030204" pitchFamily="34" charset="0"/>
                <a:cs typeface="Calibri" panose="020F0502020204030204" pitchFamily="34" charset="0"/>
              </a:rPr>
              <a:t>metadata storage</a:t>
            </a:r>
            <a:r>
              <a:rPr lang="en-CY">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79024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ch Newsletter by Slidesgo">
  <a:themeElements>
    <a:clrScheme name="Simple Light">
      <a:dk1>
        <a:srgbClr val="434343"/>
      </a:dk1>
      <a:lt1>
        <a:srgbClr val="FFFFFF"/>
      </a:lt1>
      <a:dk2>
        <a:srgbClr val="595959"/>
      </a:dk2>
      <a:lt2>
        <a:srgbClr val="EEEEEE"/>
      </a:lt2>
      <a:accent1>
        <a:srgbClr val="F3F3F3"/>
      </a:accent1>
      <a:accent2>
        <a:srgbClr val="D9D9D9"/>
      </a:accent2>
      <a:accent3>
        <a:srgbClr val="B7B7B7"/>
      </a:accent3>
      <a:accent4>
        <a:srgbClr val="999999"/>
      </a:accent4>
      <a:accent5>
        <a:srgbClr val="666666"/>
      </a:accent5>
      <a:accent6>
        <a:srgbClr val="00000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1567</TotalTime>
  <Words>2591</Words>
  <Application>Microsoft Macintosh PowerPoint</Application>
  <PresentationFormat>Widescreen</PresentationFormat>
  <Paragraphs>288</Paragraphs>
  <Slides>26</Slides>
  <Notes>7</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Arial</vt:lpstr>
      <vt:lpstr>Calibri</vt:lpstr>
      <vt:lpstr>Calibri Light</vt:lpstr>
      <vt:lpstr>Exo 2</vt:lpstr>
      <vt:lpstr>Exo 2 ExtraLight</vt:lpstr>
      <vt:lpstr>Exo 2 Light</vt:lpstr>
      <vt:lpstr>Exo 2 SemiBold</vt:lpstr>
      <vt:lpstr>Fira Sans Extra Condensed Medium</vt:lpstr>
      <vt:lpstr>Roboto Condensed Light</vt:lpstr>
      <vt:lpstr>Squada One</vt:lpstr>
      <vt:lpstr>Office Theme</vt:lpstr>
      <vt:lpstr>Tech Newsletter by Slidesgo</vt:lpstr>
      <vt:lpstr>PowerPoint Presentation</vt:lpstr>
      <vt:lpstr>Agenda</vt:lpstr>
      <vt:lpstr>Introduction</vt:lpstr>
      <vt:lpstr>The Problem </vt:lpstr>
      <vt:lpstr>PowerPoint Presentation</vt:lpstr>
      <vt:lpstr>PowerPoint Presentation</vt:lpstr>
      <vt:lpstr>Architectural Overview</vt:lpstr>
      <vt:lpstr>PowerPoint Presentation</vt:lpstr>
      <vt:lpstr>PowerPoint Presentation</vt:lpstr>
      <vt:lpstr>PowerPoint Presentation</vt:lpstr>
      <vt:lpstr>Decentralized Compensation</vt:lpstr>
      <vt:lpstr>PowerPoint Presentation</vt:lpstr>
      <vt:lpstr>PowerPoint Presentation</vt:lpstr>
      <vt:lpstr>PowerPoint Presentation</vt:lpstr>
      <vt:lpstr>PowerPoint Presentation</vt:lpstr>
      <vt:lpstr>PowerPoint Presentation</vt:lpstr>
      <vt:lpstr>Normal-Case Operation</vt:lpstr>
      <vt:lpstr>PowerPoint Presentation</vt:lpstr>
      <vt:lpstr>PowerPoint Presentation</vt:lpstr>
      <vt:lpstr>Security Risks &amp; Challenges</vt:lpstr>
      <vt:lpstr>PowerPoint Presentation</vt:lpstr>
      <vt:lpstr>PowerPoint Presentation</vt:lpstr>
      <vt:lpstr>PowerPoint Presentation</vt:lpstr>
      <vt:lpstr>Use Cases &amp; 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Erodotos Demetriou</dc:creator>
  <cp:lastModifiedBy>Erodotos Demetriou</cp:lastModifiedBy>
  <cp:revision>13</cp:revision>
  <dcterms:created xsi:type="dcterms:W3CDTF">2020-03-07T10:29:26Z</dcterms:created>
  <dcterms:modified xsi:type="dcterms:W3CDTF">2020-04-15T08:14:49Z</dcterms:modified>
</cp:coreProperties>
</file>