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7"/>
  </p:notesMasterIdLst>
  <p:sldIdLst>
    <p:sldId id="256" r:id="rId2"/>
    <p:sldId id="280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66" r:id="rId21"/>
    <p:sldId id="278" r:id="rId22"/>
    <p:sldId id="279" r:id="rId23"/>
    <p:sldId id="267" r:id="rId24"/>
    <p:sldId id="268" r:id="rId25"/>
    <p:sldId id="26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33" autoAdjust="0"/>
  </p:normalViewPr>
  <p:slideViewPr>
    <p:cSldViewPr snapToGrid="0">
      <p:cViewPr varScale="1">
        <p:scale>
          <a:sx n="100" d="100"/>
          <a:sy n="100" d="100"/>
        </p:scale>
        <p:origin x="128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C3E14-9356-4955-A77F-5DAD41E8E8D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C051929-9766-4F46-89B2-45290892E1CD}">
      <dgm:prSet/>
      <dgm:spPr/>
      <dgm:t>
        <a:bodyPr/>
        <a:lstStyle/>
        <a:p>
          <a:pPr rtl="0"/>
          <a:r>
            <a:rPr lang="en-GB" dirty="0"/>
            <a:t>NES Topology</a:t>
          </a:r>
          <a:endParaRPr lang="en-US" dirty="0"/>
        </a:p>
      </dgm:t>
    </dgm:pt>
    <dgm:pt modelId="{4B6AC87F-79B2-4580-B736-A9C934317949}" type="parTrans" cxnId="{D2A85C49-74E6-4BFC-8FC8-65C67D375174}">
      <dgm:prSet/>
      <dgm:spPr/>
      <dgm:t>
        <a:bodyPr/>
        <a:lstStyle/>
        <a:p>
          <a:endParaRPr lang="en-US"/>
        </a:p>
      </dgm:t>
    </dgm:pt>
    <dgm:pt modelId="{AE4E4ECC-3966-48D7-A8C3-78CCCD00FFAD}" type="sibTrans" cxnId="{D2A85C49-74E6-4BFC-8FC8-65C67D375174}">
      <dgm:prSet/>
      <dgm:spPr/>
      <dgm:t>
        <a:bodyPr/>
        <a:lstStyle/>
        <a:p>
          <a:endParaRPr lang="en-US"/>
        </a:p>
      </dgm:t>
    </dgm:pt>
    <dgm:pt modelId="{71BCD76D-4146-4F06-B10E-1E21A651C8EF}">
      <dgm:prSet/>
      <dgm:spPr/>
      <dgm:t>
        <a:bodyPr/>
        <a:lstStyle/>
        <a:p>
          <a:pPr rtl="0"/>
          <a:r>
            <a:rPr lang="en-GB" dirty="0"/>
            <a:t>NES Design Principles</a:t>
          </a:r>
          <a:endParaRPr lang="en-US" dirty="0"/>
        </a:p>
      </dgm:t>
    </dgm:pt>
    <dgm:pt modelId="{366ADD15-74EB-4F1D-AEB1-36BDA65FF8EF}" type="parTrans" cxnId="{F65E014F-FEBA-4F33-9BA1-1D83A7783E58}">
      <dgm:prSet/>
      <dgm:spPr/>
      <dgm:t>
        <a:bodyPr/>
        <a:lstStyle/>
        <a:p>
          <a:endParaRPr lang="en-US"/>
        </a:p>
      </dgm:t>
    </dgm:pt>
    <dgm:pt modelId="{F231BDF2-8A8E-4A94-9BAC-EFC5435A0F06}" type="sibTrans" cxnId="{F65E014F-FEBA-4F33-9BA1-1D83A7783E58}">
      <dgm:prSet/>
      <dgm:spPr/>
      <dgm:t>
        <a:bodyPr/>
        <a:lstStyle/>
        <a:p>
          <a:endParaRPr lang="en-US"/>
        </a:p>
      </dgm:t>
    </dgm:pt>
    <dgm:pt modelId="{E9C027F3-C40C-48FF-88C7-B04A6652F27F}">
      <dgm:prSet/>
      <dgm:spPr/>
      <dgm:t>
        <a:bodyPr/>
        <a:lstStyle/>
        <a:p>
          <a:pPr rtl="0"/>
          <a:r>
            <a:rPr lang="en-GB"/>
            <a:t>NES Architecture </a:t>
          </a:r>
          <a:endParaRPr lang="en-US"/>
        </a:p>
      </dgm:t>
    </dgm:pt>
    <dgm:pt modelId="{8EECA069-6255-4D3E-87F5-601D179B94E2}" type="parTrans" cxnId="{929A8F3C-DE28-4A79-B63A-7B2CD9BC2E11}">
      <dgm:prSet/>
      <dgm:spPr/>
      <dgm:t>
        <a:bodyPr/>
        <a:lstStyle/>
        <a:p>
          <a:endParaRPr lang="en-US"/>
        </a:p>
      </dgm:t>
    </dgm:pt>
    <dgm:pt modelId="{861C16D2-5F86-4358-83D8-E536BA614092}" type="sibTrans" cxnId="{929A8F3C-DE28-4A79-B63A-7B2CD9BC2E11}">
      <dgm:prSet/>
      <dgm:spPr/>
      <dgm:t>
        <a:bodyPr/>
        <a:lstStyle/>
        <a:p>
          <a:endParaRPr lang="en-US"/>
        </a:p>
      </dgm:t>
    </dgm:pt>
    <dgm:pt modelId="{B8055BBE-ADA3-4F2F-91AE-F30C1CEA5760}">
      <dgm:prSet/>
      <dgm:spPr/>
      <dgm:t>
        <a:bodyPr/>
        <a:lstStyle/>
        <a:p>
          <a:pPr rtl="0"/>
          <a:r>
            <a:rPr lang="en-US"/>
            <a:t>NES Solutions for IoT Challenges</a:t>
          </a:r>
        </a:p>
      </dgm:t>
    </dgm:pt>
    <dgm:pt modelId="{DD511279-9925-41E2-9448-4A8425561860}" type="parTrans" cxnId="{24344978-F244-4E43-BDD0-8488B119A6B8}">
      <dgm:prSet/>
      <dgm:spPr/>
      <dgm:t>
        <a:bodyPr/>
        <a:lstStyle/>
        <a:p>
          <a:endParaRPr lang="en-US"/>
        </a:p>
      </dgm:t>
    </dgm:pt>
    <dgm:pt modelId="{63CAECE7-6F74-4DB5-9C90-FD8472709F7F}" type="sibTrans" cxnId="{24344978-F244-4E43-BDD0-8488B119A6B8}">
      <dgm:prSet/>
      <dgm:spPr/>
      <dgm:t>
        <a:bodyPr/>
        <a:lstStyle/>
        <a:p>
          <a:endParaRPr lang="en-US"/>
        </a:p>
      </dgm:t>
    </dgm:pt>
    <dgm:pt modelId="{D5CA6074-CE07-4451-B4DE-B8F66A8A84DA}" type="pres">
      <dgm:prSet presAssocID="{A0CC3E14-9356-4955-A77F-5DAD41E8E8D0}" presName="linearFlow" presStyleCnt="0">
        <dgm:presLayoutVars>
          <dgm:dir/>
          <dgm:resizeHandles val="exact"/>
        </dgm:presLayoutVars>
      </dgm:prSet>
      <dgm:spPr/>
    </dgm:pt>
    <dgm:pt modelId="{CA3D0C5A-D372-42B3-9ACE-7CB7192B0367}" type="pres">
      <dgm:prSet presAssocID="{9C051929-9766-4F46-89B2-45290892E1CD}" presName="composite" presStyleCnt="0"/>
      <dgm:spPr/>
    </dgm:pt>
    <dgm:pt modelId="{C3D3C4BB-C709-4D5B-9449-15326461EE6D}" type="pres">
      <dgm:prSet presAssocID="{9C051929-9766-4F46-89B2-45290892E1CD}" presName="imgShp" presStyleLbl="fgImgPlace1" presStyleIdx="0" presStyleCnt="4"/>
      <dgm:spPr/>
    </dgm:pt>
    <dgm:pt modelId="{C4E4C26A-898A-46B8-8AFB-138BD3324145}" type="pres">
      <dgm:prSet presAssocID="{9C051929-9766-4F46-89B2-45290892E1CD}" presName="txShp" presStyleLbl="node1" presStyleIdx="0" presStyleCnt="4">
        <dgm:presLayoutVars>
          <dgm:bulletEnabled val="1"/>
        </dgm:presLayoutVars>
      </dgm:prSet>
      <dgm:spPr/>
    </dgm:pt>
    <dgm:pt modelId="{7FBF16CB-694A-4C0B-BCB2-F79DF9B77D48}" type="pres">
      <dgm:prSet presAssocID="{AE4E4ECC-3966-48D7-A8C3-78CCCD00FFAD}" presName="spacing" presStyleCnt="0"/>
      <dgm:spPr/>
    </dgm:pt>
    <dgm:pt modelId="{AB3F5A28-B85A-4C40-A25C-27AE10ABF60A}" type="pres">
      <dgm:prSet presAssocID="{71BCD76D-4146-4F06-B10E-1E21A651C8EF}" presName="composite" presStyleCnt="0"/>
      <dgm:spPr/>
    </dgm:pt>
    <dgm:pt modelId="{7B134B4D-417E-4C87-A221-ED349B534622}" type="pres">
      <dgm:prSet presAssocID="{71BCD76D-4146-4F06-B10E-1E21A651C8EF}" presName="imgShp" presStyleLbl="fgImgPlace1" presStyleIdx="1" presStyleCnt="4"/>
      <dgm:spPr/>
    </dgm:pt>
    <dgm:pt modelId="{424AD456-16C2-49D8-8B8D-0FE3CC938F21}" type="pres">
      <dgm:prSet presAssocID="{71BCD76D-4146-4F06-B10E-1E21A651C8EF}" presName="txShp" presStyleLbl="node1" presStyleIdx="1" presStyleCnt="4">
        <dgm:presLayoutVars>
          <dgm:bulletEnabled val="1"/>
        </dgm:presLayoutVars>
      </dgm:prSet>
      <dgm:spPr/>
    </dgm:pt>
    <dgm:pt modelId="{2ACA1809-6F04-45E5-B83F-004997E77A9A}" type="pres">
      <dgm:prSet presAssocID="{F231BDF2-8A8E-4A94-9BAC-EFC5435A0F06}" presName="spacing" presStyleCnt="0"/>
      <dgm:spPr/>
    </dgm:pt>
    <dgm:pt modelId="{AB1D5ADF-C9D1-4669-9DCA-2A06820B0C4E}" type="pres">
      <dgm:prSet presAssocID="{E9C027F3-C40C-48FF-88C7-B04A6652F27F}" presName="composite" presStyleCnt="0"/>
      <dgm:spPr/>
    </dgm:pt>
    <dgm:pt modelId="{4DA33489-C88A-4F79-9970-8DCCE66B5B2B}" type="pres">
      <dgm:prSet presAssocID="{E9C027F3-C40C-48FF-88C7-B04A6652F27F}" presName="imgShp" presStyleLbl="fgImgPlace1" presStyleIdx="2" presStyleCnt="4"/>
      <dgm:spPr/>
    </dgm:pt>
    <dgm:pt modelId="{1F36A633-3004-4472-8CA3-0D44CD309BCC}" type="pres">
      <dgm:prSet presAssocID="{E9C027F3-C40C-48FF-88C7-B04A6652F27F}" presName="txShp" presStyleLbl="node1" presStyleIdx="2" presStyleCnt="4">
        <dgm:presLayoutVars>
          <dgm:bulletEnabled val="1"/>
        </dgm:presLayoutVars>
      </dgm:prSet>
      <dgm:spPr/>
    </dgm:pt>
    <dgm:pt modelId="{3BAFF901-4EE7-4862-84E9-4A9426449C74}" type="pres">
      <dgm:prSet presAssocID="{861C16D2-5F86-4358-83D8-E536BA614092}" presName="spacing" presStyleCnt="0"/>
      <dgm:spPr/>
    </dgm:pt>
    <dgm:pt modelId="{F6CEA020-29DE-4BAA-864D-11A8C8B1FE2D}" type="pres">
      <dgm:prSet presAssocID="{B8055BBE-ADA3-4F2F-91AE-F30C1CEA5760}" presName="composite" presStyleCnt="0"/>
      <dgm:spPr/>
    </dgm:pt>
    <dgm:pt modelId="{594AE0BB-98DE-4DE9-8662-2458AADF403D}" type="pres">
      <dgm:prSet presAssocID="{B8055BBE-ADA3-4F2F-91AE-F30C1CEA5760}" presName="imgShp" presStyleLbl="fgImgPlace1" presStyleIdx="3" presStyleCnt="4"/>
      <dgm:spPr/>
    </dgm:pt>
    <dgm:pt modelId="{882844B3-F211-46C4-9807-63EC8E0048F2}" type="pres">
      <dgm:prSet presAssocID="{B8055BBE-ADA3-4F2F-91AE-F30C1CEA5760}" presName="txShp" presStyleLbl="node1" presStyleIdx="3" presStyleCnt="4">
        <dgm:presLayoutVars>
          <dgm:bulletEnabled val="1"/>
        </dgm:presLayoutVars>
      </dgm:prSet>
      <dgm:spPr/>
    </dgm:pt>
  </dgm:ptLst>
  <dgm:cxnLst>
    <dgm:cxn modelId="{E972EF26-A3EF-4350-A05A-B994AE3ABF78}" type="presOf" srcId="{B8055BBE-ADA3-4F2F-91AE-F30C1CEA5760}" destId="{882844B3-F211-46C4-9807-63EC8E0048F2}" srcOrd="0" destOrd="0" presId="urn:microsoft.com/office/officeart/2005/8/layout/vList3"/>
    <dgm:cxn modelId="{929A8F3C-DE28-4A79-B63A-7B2CD9BC2E11}" srcId="{A0CC3E14-9356-4955-A77F-5DAD41E8E8D0}" destId="{E9C027F3-C40C-48FF-88C7-B04A6652F27F}" srcOrd="2" destOrd="0" parTransId="{8EECA069-6255-4D3E-87F5-601D179B94E2}" sibTransId="{861C16D2-5F86-4358-83D8-E536BA614092}"/>
    <dgm:cxn modelId="{D2A85C49-74E6-4BFC-8FC8-65C67D375174}" srcId="{A0CC3E14-9356-4955-A77F-5DAD41E8E8D0}" destId="{9C051929-9766-4F46-89B2-45290892E1CD}" srcOrd="0" destOrd="0" parTransId="{4B6AC87F-79B2-4580-B736-A9C934317949}" sibTransId="{AE4E4ECC-3966-48D7-A8C3-78CCCD00FFAD}"/>
    <dgm:cxn modelId="{F65E014F-FEBA-4F33-9BA1-1D83A7783E58}" srcId="{A0CC3E14-9356-4955-A77F-5DAD41E8E8D0}" destId="{71BCD76D-4146-4F06-B10E-1E21A651C8EF}" srcOrd="1" destOrd="0" parTransId="{366ADD15-74EB-4F1D-AEB1-36BDA65FF8EF}" sibTransId="{F231BDF2-8A8E-4A94-9BAC-EFC5435A0F06}"/>
    <dgm:cxn modelId="{24344978-F244-4E43-BDD0-8488B119A6B8}" srcId="{A0CC3E14-9356-4955-A77F-5DAD41E8E8D0}" destId="{B8055BBE-ADA3-4F2F-91AE-F30C1CEA5760}" srcOrd="3" destOrd="0" parTransId="{DD511279-9925-41E2-9448-4A8425561860}" sibTransId="{63CAECE7-6F74-4DB5-9C90-FD8472709F7F}"/>
    <dgm:cxn modelId="{6DF11EB6-8699-4689-9B3F-3DC8ADFF124A}" type="presOf" srcId="{71BCD76D-4146-4F06-B10E-1E21A651C8EF}" destId="{424AD456-16C2-49D8-8B8D-0FE3CC938F21}" srcOrd="0" destOrd="0" presId="urn:microsoft.com/office/officeart/2005/8/layout/vList3"/>
    <dgm:cxn modelId="{0FCAFEBA-2600-4AA0-8E5C-AEE5A8B1ED5B}" type="presOf" srcId="{9C051929-9766-4F46-89B2-45290892E1CD}" destId="{C4E4C26A-898A-46B8-8AFB-138BD3324145}" srcOrd="0" destOrd="0" presId="urn:microsoft.com/office/officeart/2005/8/layout/vList3"/>
    <dgm:cxn modelId="{46AF21BD-A7D4-4567-A001-D917786E7320}" type="presOf" srcId="{E9C027F3-C40C-48FF-88C7-B04A6652F27F}" destId="{1F36A633-3004-4472-8CA3-0D44CD309BCC}" srcOrd="0" destOrd="0" presId="urn:microsoft.com/office/officeart/2005/8/layout/vList3"/>
    <dgm:cxn modelId="{F509B0E4-CD3B-47D4-B255-7B5E5C9E9DD1}" type="presOf" srcId="{A0CC3E14-9356-4955-A77F-5DAD41E8E8D0}" destId="{D5CA6074-CE07-4451-B4DE-B8F66A8A84DA}" srcOrd="0" destOrd="0" presId="urn:microsoft.com/office/officeart/2005/8/layout/vList3"/>
    <dgm:cxn modelId="{2B5833D6-4A36-4276-AE70-169662F72714}" type="presParOf" srcId="{D5CA6074-CE07-4451-B4DE-B8F66A8A84DA}" destId="{CA3D0C5A-D372-42B3-9ACE-7CB7192B0367}" srcOrd="0" destOrd="0" presId="urn:microsoft.com/office/officeart/2005/8/layout/vList3"/>
    <dgm:cxn modelId="{2387D0E7-3B2D-48EB-B6C2-C44642715372}" type="presParOf" srcId="{CA3D0C5A-D372-42B3-9ACE-7CB7192B0367}" destId="{C3D3C4BB-C709-4D5B-9449-15326461EE6D}" srcOrd="0" destOrd="0" presId="urn:microsoft.com/office/officeart/2005/8/layout/vList3"/>
    <dgm:cxn modelId="{B8B5BACC-37F0-4503-8354-1A993F76C2FD}" type="presParOf" srcId="{CA3D0C5A-D372-42B3-9ACE-7CB7192B0367}" destId="{C4E4C26A-898A-46B8-8AFB-138BD3324145}" srcOrd="1" destOrd="0" presId="urn:microsoft.com/office/officeart/2005/8/layout/vList3"/>
    <dgm:cxn modelId="{7586ED92-706D-4459-A603-B89A1D152DE4}" type="presParOf" srcId="{D5CA6074-CE07-4451-B4DE-B8F66A8A84DA}" destId="{7FBF16CB-694A-4C0B-BCB2-F79DF9B77D48}" srcOrd="1" destOrd="0" presId="urn:microsoft.com/office/officeart/2005/8/layout/vList3"/>
    <dgm:cxn modelId="{AD8399CC-9FB9-45FF-B022-E4402D9C0A49}" type="presParOf" srcId="{D5CA6074-CE07-4451-B4DE-B8F66A8A84DA}" destId="{AB3F5A28-B85A-4C40-A25C-27AE10ABF60A}" srcOrd="2" destOrd="0" presId="urn:microsoft.com/office/officeart/2005/8/layout/vList3"/>
    <dgm:cxn modelId="{75038C78-4648-4B66-A243-CEB3020FC93D}" type="presParOf" srcId="{AB3F5A28-B85A-4C40-A25C-27AE10ABF60A}" destId="{7B134B4D-417E-4C87-A221-ED349B534622}" srcOrd="0" destOrd="0" presId="urn:microsoft.com/office/officeart/2005/8/layout/vList3"/>
    <dgm:cxn modelId="{D16863CD-374B-4251-9C6E-6D980E85C67D}" type="presParOf" srcId="{AB3F5A28-B85A-4C40-A25C-27AE10ABF60A}" destId="{424AD456-16C2-49D8-8B8D-0FE3CC938F21}" srcOrd="1" destOrd="0" presId="urn:microsoft.com/office/officeart/2005/8/layout/vList3"/>
    <dgm:cxn modelId="{10D4C8E8-2691-4C4B-BAAF-CF6F826BB1CA}" type="presParOf" srcId="{D5CA6074-CE07-4451-B4DE-B8F66A8A84DA}" destId="{2ACA1809-6F04-45E5-B83F-004997E77A9A}" srcOrd="3" destOrd="0" presId="urn:microsoft.com/office/officeart/2005/8/layout/vList3"/>
    <dgm:cxn modelId="{61EAEF22-76B7-4CD6-A085-ABAC85F54414}" type="presParOf" srcId="{D5CA6074-CE07-4451-B4DE-B8F66A8A84DA}" destId="{AB1D5ADF-C9D1-4669-9DCA-2A06820B0C4E}" srcOrd="4" destOrd="0" presId="urn:microsoft.com/office/officeart/2005/8/layout/vList3"/>
    <dgm:cxn modelId="{43BE21CB-B561-4832-A8E0-7945318C8932}" type="presParOf" srcId="{AB1D5ADF-C9D1-4669-9DCA-2A06820B0C4E}" destId="{4DA33489-C88A-4F79-9970-8DCCE66B5B2B}" srcOrd="0" destOrd="0" presId="urn:microsoft.com/office/officeart/2005/8/layout/vList3"/>
    <dgm:cxn modelId="{F1EFAC3B-CA3D-4DB6-ADA6-84907D5DCB5C}" type="presParOf" srcId="{AB1D5ADF-C9D1-4669-9DCA-2A06820B0C4E}" destId="{1F36A633-3004-4472-8CA3-0D44CD309BCC}" srcOrd="1" destOrd="0" presId="urn:microsoft.com/office/officeart/2005/8/layout/vList3"/>
    <dgm:cxn modelId="{0EE1BD59-3EB8-4E66-A599-A62EF9A7313D}" type="presParOf" srcId="{D5CA6074-CE07-4451-B4DE-B8F66A8A84DA}" destId="{3BAFF901-4EE7-4862-84E9-4A9426449C74}" srcOrd="5" destOrd="0" presId="urn:microsoft.com/office/officeart/2005/8/layout/vList3"/>
    <dgm:cxn modelId="{502FE5C8-6489-4DBC-8004-4909D3ABF667}" type="presParOf" srcId="{D5CA6074-CE07-4451-B4DE-B8F66A8A84DA}" destId="{F6CEA020-29DE-4BAA-864D-11A8C8B1FE2D}" srcOrd="6" destOrd="0" presId="urn:microsoft.com/office/officeart/2005/8/layout/vList3"/>
    <dgm:cxn modelId="{136450A7-2E70-4572-9AB4-E08EC3B43B2C}" type="presParOf" srcId="{F6CEA020-29DE-4BAA-864D-11A8C8B1FE2D}" destId="{594AE0BB-98DE-4DE9-8662-2458AADF403D}" srcOrd="0" destOrd="0" presId="urn:microsoft.com/office/officeart/2005/8/layout/vList3"/>
    <dgm:cxn modelId="{606FD6F5-FF38-472B-A74C-34DFB8AE64CF}" type="presParOf" srcId="{F6CEA020-29DE-4BAA-864D-11A8C8B1FE2D}" destId="{882844B3-F211-46C4-9807-63EC8E0048F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07147F-EB75-4DCA-8383-50DEF1D918C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EA65784-09B0-4627-AE21-A1C40C471E11}">
      <dgm:prSet/>
      <dgm:spPr/>
      <dgm:t>
        <a:bodyPr/>
        <a:lstStyle/>
        <a:p>
          <a:pPr rtl="0"/>
          <a:r>
            <a:rPr lang="en-US"/>
            <a:t>All data might reach the Cloud Layer. </a:t>
          </a:r>
        </a:p>
      </dgm:t>
    </dgm:pt>
    <dgm:pt modelId="{EF8AC3C8-2928-4D14-B3CD-C31A83510181}" type="parTrans" cxnId="{6B71FF7B-503A-4695-94C3-056CC25D2B90}">
      <dgm:prSet/>
      <dgm:spPr/>
      <dgm:t>
        <a:bodyPr/>
        <a:lstStyle/>
        <a:p>
          <a:endParaRPr lang="en-US"/>
        </a:p>
      </dgm:t>
    </dgm:pt>
    <dgm:pt modelId="{2484A0D6-A1D5-426C-AE08-C9CFBB00FC77}" type="sibTrans" cxnId="{6B71FF7B-503A-4695-94C3-056CC25D2B90}">
      <dgm:prSet/>
      <dgm:spPr/>
      <dgm:t>
        <a:bodyPr/>
        <a:lstStyle/>
        <a:p>
          <a:endParaRPr lang="en-US"/>
        </a:p>
      </dgm:t>
    </dgm:pt>
    <dgm:pt modelId="{F2C65D43-5C63-4915-8582-70FADA7AFB14}">
      <dgm:prSet/>
      <dgm:spPr/>
      <dgm:t>
        <a:bodyPr/>
        <a:lstStyle/>
        <a:p>
          <a:pPr rtl="0"/>
          <a:r>
            <a:rPr lang="en-US"/>
            <a:t>Devices on the path from the sensors to the cloud are able to apply processing.</a:t>
          </a:r>
        </a:p>
      </dgm:t>
    </dgm:pt>
    <dgm:pt modelId="{280625D4-A4FE-4035-86FB-D27DCAFE0652}" type="parTrans" cxnId="{2F9F8897-FE7F-4E35-A168-C7827D3CEFC0}">
      <dgm:prSet/>
      <dgm:spPr/>
      <dgm:t>
        <a:bodyPr/>
        <a:lstStyle/>
        <a:p>
          <a:endParaRPr lang="en-US"/>
        </a:p>
      </dgm:t>
    </dgm:pt>
    <dgm:pt modelId="{CCF47693-0499-4554-81C1-79195922E992}" type="sibTrans" cxnId="{2F9F8897-FE7F-4E35-A168-C7827D3CEFC0}">
      <dgm:prSet/>
      <dgm:spPr/>
      <dgm:t>
        <a:bodyPr/>
        <a:lstStyle/>
        <a:p>
          <a:endParaRPr lang="en-US"/>
        </a:p>
      </dgm:t>
    </dgm:pt>
    <dgm:pt modelId="{05D019E4-90E2-4178-9CAE-E2D4FD7D250D}">
      <dgm:prSet/>
      <dgm:spPr/>
      <dgm:t>
        <a:bodyPr/>
        <a:lstStyle/>
        <a:p>
          <a:pPr rtl="0"/>
          <a:r>
            <a:rPr lang="en-US" dirty="0"/>
            <a:t>The Cloud Layer is able to apply remaining processing</a:t>
          </a:r>
        </a:p>
      </dgm:t>
    </dgm:pt>
    <dgm:pt modelId="{938E882E-FA13-442A-9BFB-83418FF08EE1}" type="parTrans" cxnId="{9CB39317-72A6-4D71-922E-BA27158AA599}">
      <dgm:prSet/>
      <dgm:spPr/>
      <dgm:t>
        <a:bodyPr/>
        <a:lstStyle/>
        <a:p>
          <a:endParaRPr lang="en-US"/>
        </a:p>
      </dgm:t>
    </dgm:pt>
    <dgm:pt modelId="{1D501034-8006-4373-851D-4BE374E249E6}" type="sibTrans" cxnId="{9CB39317-72A6-4D71-922E-BA27158AA599}">
      <dgm:prSet/>
      <dgm:spPr/>
      <dgm:t>
        <a:bodyPr/>
        <a:lstStyle/>
        <a:p>
          <a:endParaRPr lang="en-US"/>
        </a:p>
      </dgm:t>
    </dgm:pt>
    <dgm:pt modelId="{EADF3A4C-27F7-4A2C-9A44-1EC8263752FA}" type="pres">
      <dgm:prSet presAssocID="{2607147F-EB75-4DCA-8383-50DEF1D918C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F1C436-7273-48B1-98BA-CB8AF404792B}" type="pres">
      <dgm:prSet presAssocID="{8EA65784-09B0-4627-AE21-A1C40C471E11}" presName="root" presStyleCnt="0"/>
      <dgm:spPr/>
    </dgm:pt>
    <dgm:pt modelId="{A42725E6-EDF1-446D-8E09-CCB51456CFA4}" type="pres">
      <dgm:prSet presAssocID="{8EA65784-09B0-4627-AE21-A1C40C471E11}" presName="rootComposite" presStyleCnt="0"/>
      <dgm:spPr/>
    </dgm:pt>
    <dgm:pt modelId="{5E178F72-D11B-47FD-A63C-DEBB7AEF9EFD}" type="pres">
      <dgm:prSet presAssocID="{8EA65784-09B0-4627-AE21-A1C40C471E11}" presName="rootText" presStyleLbl="node1" presStyleIdx="0" presStyleCnt="3"/>
      <dgm:spPr/>
    </dgm:pt>
    <dgm:pt modelId="{89C2484F-78A3-4796-8D24-6A30C96FDA21}" type="pres">
      <dgm:prSet presAssocID="{8EA65784-09B0-4627-AE21-A1C40C471E11}" presName="rootConnector" presStyleLbl="node1" presStyleIdx="0" presStyleCnt="3"/>
      <dgm:spPr/>
    </dgm:pt>
    <dgm:pt modelId="{299E2E4C-C5ED-4965-85B4-4A64FD0D8AB0}" type="pres">
      <dgm:prSet presAssocID="{8EA65784-09B0-4627-AE21-A1C40C471E11}" presName="childShape" presStyleCnt="0"/>
      <dgm:spPr/>
    </dgm:pt>
    <dgm:pt modelId="{EAEE4680-A688-40DD-B2E4-90D3E049889D}" type="pres">
      <dgm:prSet presAssocID="{F2C65D43-5C63-4915-8582-70FADA7AFB14}" presName="root" presStyleCnt="0"/>
      <dgm:spPr/>
    </dgm:pt>
    <dgm:pt modelId="{7DE3D5B4-884F-4315-8C15-29D2D00C1B97}" type="pres">
      <dgm:prSet presAssocID="{F2C65D43-5C63-4915-8582-70FADA7AFB14}" presName="rootComposite" presStyleCnt="0"/>
      <dgm:spPr/>
    </dgm:pt>
    <dgm:pt modelId="{80540A73-D2A9-4CD1-959F-B9AB33669748}" type="pres">
      <dgm:prSet presAssocID="{F2C65D43-5C63-4915-8582-70FADA7AFB14}" presName="rootText" presStyleLbl="node1" presStyleIdx="1" presStyleCnt="3"/>
      <dgm:spPr/>
    </dgm:pt>
    <dgm:pt modelId="{112FAE1D-7EAB-4AA3-ABA0-BC983B204E6F}" type="pres">
      <dgm:prSet presAssocID="{F2C65D43-5C63-4915-8582-70FADA7AFB14}" presName="rootConnector" presStyleLbl="node1" presStyleIdx="1" presStyleCnt="3"/>
      <dgm:spPr/>
    </dgm:pt>
    <dgm:pt modelId="{AE62E56B-CD76-45F5-8E09-98658ABD50BC}" type="pres">
      <dgm:prSet presAssocID="{F2C65D43-5C63-4915-8582-70FADA7AFB14}" presName="childShape" presStyleCnt="0"/>
      <dgm:spPr/>
    </dgm:pt>
    <dgm:pt modelId="{A44B7528-939D-4EDF-9031-9E9E7E297BE1}" type="pres">
      <dgm:prSet presAssocID="{05D019E4-90E2-4178-9CAE-E2D4FD7D250D}" presName="root" presStyleCnt="0"/>
      <dgm:spPr/>
    </dgm:pt>
    <dgm:pt modelId="{3232CACB-B0FB-47CD-8DFE-5E824A81018A}" type="pres">
      <dgm:prSet presAssocID="{05D019E4-90E2-4178-9CAE-E2D4FD7D250D}" presName="rootComposite" presStyleCnt="0"/>
      <dgm:spPr/>
    </dgm:pt>
    <dgm:pt modelId="{DB394C03-959D-4F8B-B9D1-9BDFF7D582DB}" type="pres">
      <dgm:prSet presAssocID="{05D019E4-90E2-4178-9CAE-E2D4FD7D250D}" presName="rootText" presStyleLbl="node1" presStyleIdx="2" presStyleCnt="3"/>
      <dgm:spPr/>
    </dgm:pt>
    <dgm:pt modelId="{AE8F81C1-7E5C-46CB-BD7A-A64A1163FDA2}" type="pres">
      <dgm:prSet presAssocID="{05D019E4-90E2-4178-9CAE-E2D4FD7D250D}" presName="rootConnector" presStyleLbl="node1" presStyleIdx="2" presStyleCnt="3"/>
      <dgm:spPr/>
    </dgm:pt>
    <dgm:pt modelId="{10DC9BF1-F370-4004-A9ED-9DA34641A4B8}" type="pres">
      <dgm:prSet presAssocID="{05D019E4-90E2-4178-9CAE-E2D4FD7D250D}" presName="childShape" presStyleCnt="0"/>
      <dgm:spPr/>
    </dgm:pt>
  </dgm:ptLst>
  <dgm:cxnLst>
    <dgm:cxn modelId="{9CB39317-72A6-4D71-922E-BA27158AA599}" srcId="{2607147F-EB75-4DCA-8383-50DEF1D918CD}" destId="{05D019E4-90E2-4178-9CAE-E2D4FD7D250D}" srcOrd="2" destOrd="0" parTransId="{938E882E-FA13-442A-9BFB-83418FF08EE1}" sibTransId="{1D501034-8006-4373-851D-4BE374E249E6}"/>
    <dgm:cxn modelId="{862F1C28-AABF-44CF-90D8-86A4D61BC4D9}" type="presOf" srcId="{05D019E4-90E2-4178-9CAE-E2D4FD7D250D}" destId="{AE8F81C1-7E5C-46CB-BD7A-A64A1163FDA2}" srcOrd="1" destOrd="0" presId="urn:microsoft.com/office/officeart/2005/8/layout/hierarchy3"/>
    <dgm:cxn modelId="{DF12892B-9BF8-48A0-B04C-735D4C65B2E5}" type="presOf" srcId="{2607147F-EB75-4DCA-8383-50DEF1D918CD}" destId="{EADF3A4C-27F7-4A2C-9A44-1EC8263752FA}" srcOrd="0" destOrd="0" presId="urn:microsoft.com/office/officeart/2005/8/layout/hierarchy3"/>
    <dgm:cxn modelId="{BD07076D-3FF0-4B01-8E9F-A9FDC60592F2}" type="presOf" srcId="{8EA65784-09B0-4627-AE21-A1C40C471E11}" destId="{89C2484F-78A3-4796-8D24-6A30C96FDA21}" srcOrd="1" destOrd="0" presId="urn:microsoft.com/office/officeart/2005/8/layout/hierarchy3"/>
    <dgm:cxn modelId="{1CD7F958-AFAF-4CCB-A38E-F25AD310701B}" type="presOf" srcId="{05D019E4-90E2-4178-9CAE-E2D4FD7D250D}" destId="{DB394C03-959D-4F8B-B9D1-9BDFF7D582DB}" srcOrd="0" destOrd="0" presId="urn:microsoft.com/office/officeart/2005/8/layout/hierarchy3"/>
    <dgm:cxn modelId="{BB89937B-5D3F-4EAD-95C7-9359CB05E84D}" type="presOf" srcId="{8EA65784-09B0-4627-AE21-A1C40C471E11}" destId="{5E178F72-D11B-47FD-A63C-DEBB7AEF9EFD}" srcOrd="0" destOrd="0" presId="urn:microsoft.com/office/officeart/2005/8/layout/hierarchy3"/>
    <dgm:cxn modelId="{6B71FF7B-503A-4695-94C3-056CC25D2B90}" srcId="{2607147F-EB75-4DCA-8383-50DEF1D918CD}" destId="{8EA65784-09B0-4627-AE21-A1C40C471E11}" srcOrd="0" destOrd="0" parTransId="{EF8AC3C8-2928-4D14-B3CD-C31A83510181}" sibTransId="{2484A0D6-A1D5-426C-AE08-C9CFBB00FC77}"/>
    <dgm:cxn modelId="{5CF47290-0B1F-4A55-88EE-7313F7973690}" type="presOf" srcId="{F2C65D43-5C63-4915-8582-70FADA7AFB14}" destId="{112FAE1D-7EAB-4AA3-ABA0-BC983B204E6F}" srcOrd="1" destOrd="0" presId="urn:microsoft.com/office/officeart/2005/8/layout/hierarchy3"/>
    <dgm:cxn modelId="{2F9F8897-FE7F-4E35-A168-C7827D3CEFC0}" srcId="{2607147F-EB75-4DCA-8383-50DEF1D918CD}" destId="{F2C65D43-5C63-4915-8582-70FADA7AFB14}" srcOrd="1" destOrd="0" parTransId="{280625D4-A4FE-4035-86FB-D27DCAFE0652}" sibTransId="{CCF47693-0499-4554-81C1-79195922E992}"/>
    <dgm:cxn modelId="{B1381FCC-07D1-4A72-948C-77A5F07B6F02}" type="presOf" srcId="{F2C65D43-5C63-4915-8582-70FADA7AFB14}" destId="{80540A73-D2A9-4CD1-959F-B9AB33669748}" srcOrd="0" destOrd="0" presId="urn:microsoft.com/office/officeart/2005/8/layout/hierarchy3"/>
    <dgm:cxn modelId="{D7A52E3C-CEF2-4D71-BBF3-741351D9FC54}" type="presParOf" srcId="{EADF3A4C-27F7-4A2C-9A44-1EC8263752FA}" destId="{D0F1C436-7273-48B1-98BA-CB8AF404792B}" srcOrd="0" destOrd="0" presId="urn:microsoft.com/office/officeart/2005/8/layout/hierarchy3"/>
    <dgm:cxn modelId="{4A569F66-FDF0-42AA-8690-94DD0D1ED416}" type="presParOf" srcId="{D0F1C436-7273-48B1-98BA-CB8AF404792B}" destId="{A42725E6-EDF1-446D-8E09-CCB51456CFA4}" srcOrd="0" destOrd="0" presId="urn:microsoft.com/office/officeart/2005/8/layout/hierarchy3"/>
    <dgm:cxn modelId="{A4A3EF1C-C1AA-4B8B-A0BB-BFAE4172D4AC}" type="presParOf" srcId="{A42725E6-EDF1-446D-8E09-CCB51456CFA4}" destId="{5E178F72-D11B-47FD-A63C-DEBB7AEF9EFD}" srcOrd="0" destOrd="0" presId="urn:microsoft.com/office/officeart/2005/8/layout/hierarchy3"/>
    <dgm:cxn modelId="{0BA54F05-8173-437A-8D61-27F46E6D2D5C}" type="presParOf" srcId="{A42725E6-EDF1-446D-8E09-CCB51456CFA4}" destId="{89C2484F-78A3-4796-8D24-6A30C96FDA21}" srcOrd="1" destOrd="0" presId="urn:microsoft.com/office/officeart/2005/8/layout/hierarchy3"/>
    <dgm:cxn modelId="{68C022BD-5F5C-411D-BC3C-041EE7AE14AA}" type="presParOf" srcId="{D0F1C436-7273-48B1-98BA-CB8AF404792B}" destId="{299E2E4C-C5ED-4965-85B4-4A64FD0D8AB0}" srcOrd="1" destOrd="0" presId="urn:microsoft.com/office/officeart/2005/8/layout/hierarchy3"/>
    <dgm:cxn modelId="{2EEF2155-7C37-470B-8AB0-7C389D7F3A2C}" type="presParOf" srcId="{EADF3A4C-27F7-4A2C-9A44-1EC8263752FA}" destId="{EAEE4680-A688-40DD-B2E4-90D3E049889D}" srcOrd="1" destOrd="0" presId="urn:microsoft.com/office/officeart/2005/8/layout/hierarchy3"/>
    <dgm:cxn modelId="{1F009FFC-B8B5-4B29-BD2B-F11B85BB3732}" type="presParOf" srcId="{EAEE4680-A688-40DD-B2E4-90D3E049889D}" destId="{7DE3D5B4-884F-4315-8C15-29D2D00C1B97}" srcOrd="0" destOrd="0" presId="urn:microsoft.com/office/officeart/2005/8/layout/hierarchy3"/>
    <dgm:cxn modelId="{C6E2CDFA-354D-4177-AA9C-4CF36CC49711}" type="presParOf" srcId="{7DE3D5B4-884F-4315-8C15-29D2D00C1B97}" destId="{80540A73-D2A9-4CD1-959F-B9AB33669748}" srcOrd="0" destOrd="0" presId="urn:microsoft.com/office/officeart/2005/8/layout/hierarchy3"/>
    <dgm:cxn modelId="{3CCECCB9-F4A6-451C-B04D-6D68BFDA0732}" type="presParOf" srcId="{7DE3D5B4-884F-4315-8C15-29D2D00C1B97}" destId="{112FAE1D-7EAB-4AA3-ABA0-BC983B204E6F}" srcOrd="1" destOrd="0" presId="urn:microsoft.com/office/officeart/2005/8/layout/hierarchy3"/>
    <dgm:cxn modelId="{C25460E9-F132-472A-A923-7264FB6EFE5D}" type="presParOf" srcId="{EAEE4680-A688-40DD-B2E4-90D3E049889D}" destId="{AE62E56B-CD76-45F5-8E09-98658ABD50BC}" srcOrd="1" destOrd="0" presId="urn:microsoft.com/office/officeart/2005/8/layout/hierarchy3"/>
    <dgm:cxn modelId="{DBABC609-83B1-45AE-8B2A-AA1F20748D29}" type="presParOf" srcId="{EADF3A4C-27F7-4A2C-9A44-1EC8263752FA}" destId="{A44B7528-939D-4EDF-9031-9E9E7E297BE1}" srcOrd="2" destOrd="0" presId="urn:microsoft.com/office/officeart/2005/8/layout/hierarchy3"/>
    <dgm:cxn modelId="{186474D0-3179-483E-ABFD-0084F868B206}" type="presParOf" srcId="{A44B7528-939D-4EDF-9031-9E9E7E297BE1}" destId="{3232CACB-B0FB-47CD-8DFE-5E824A81018A}" srcOrd="0" destOrd="0" presId="urn:microsoft.com/office/officeart/2005/8/layout/hierarchy3"/>
    <dgm:cxn modelId="{F7685478-5D45-450E-9141-8D6F1858CABC}" type="presParOf" srcId="{3232CACB-B0FB-47CD-8DFE-5E824A81018A}" destId="{DB394C03-959D-4F8B-B9D1-9BDFF7D582DB}" srcOrd="0" destOrd="0" presId="urn:microsoft.com/office/officeart/2005/8/layout/hierarchy3"/>
    <dgm:cxn modelId="{D0B722E4-23D5-4D28-9C42-E51221012470}" type="presParOf" srcId="{3232CACB-B0FB-47CD-8DFE-5E824A81018A}" destId="{AE8F81C1-7E5C-46CB-BD7A-A64A1163FDA2}" srcOrd="1" destOrd="0" presId="urn:microsoft.com/office/officeart/2005/8/layout/hierarchy3"/>
    <dgm:cxn modelId="{703F75E1-C31E-483F-BABD-96F7EBCAADD4}" type="presParOf" srcId="{A44B7528-939D-4EDF-9031-9E9E7E297BE1}" destId="{10DC9BF1-F370-4004-A9ED-9DA34641A4B8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EB6C2C-D7B3-4E52-A883-28A77848336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24730F-ABD4-4C31-86CE-4159696096DD}">
      <dgm:prSet/>
      <dgm:spPr/>
      <dgm:t>
        <a:bodyPr/>
        <a:lstStyle/>
        <a:p>
          <a:pPr rtl="0"/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The system design of NES is based on the following design principles:</a:t>
          </a:r>
        </a:p>
      </dgm:t>
    </dgm:pt>
    <dgm:pt modelId="{DEC6E143-7FE8-43F0-8503-B9A82754B34D}" type="parTrans" cxnId="{4229306E-D370-4D66-BE8C-CCD4BD88170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B47C76-BC65-4414-94C8-CA86FCBBA8F2}" type="sibTrans" cxnId="{4229306E-D370-4D66-BE8C-CCD4BD881709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854B7D-42E5-458E-9AFC-13486A5042A6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Dynamic Decisions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never expects a static behavior or conditions in any component</a:t>
          </a:r>
        </a:p>
      </dgm:t>
    </dgm:pt>
    <dgm:pt modelId="{3ADD0D2E-1455-440C-B88B-C99720B1D57E}" type="parTrans" cxnId="{D902B287-7DC8-4209-9D0C-3F8CD99B7D8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C698BC-0F5D-4D39-ADAD-A36B4260AAEC}" type="sibTrans" cxnId="{D902B287-7DC8-4209-9D0C-3F8CD99B7D80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DFD63-0DB4-4CA4-B9F8-9FA30A3B9B59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Autonomous Processing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equips compute nodes with all logic necessary to act as autonomously as possible</a:t>
          </a:r>
        </a:p>
      </dgm:t>
    </dgm:pt>
    <dgm:pt modelId="{F94025BE-9E32-49C7-9CA8-706041684586}" type="parTrans" cxnId="{E5DA6657-8756-4801-AB41-3377F0D1732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5861BA-F93F-4035-B984-F8210B7F15DC}" type="sibTrans" cxnId="{E5DA6657-8756-4801-AB41-3377F0D1732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A4FCC4-C45F-46BE-8095-74FEA021C9AA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Incremental Optimizations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optimizes a network of active queries in incremental steps rather than traditional query optimization or batched changes</a:t>
          </a:r>
        </a:p>
      </dgm:t>
    </dgm:pt>
    <dgm:pt modelId="{EED0B612-C672-494D-88C5-27DB26055E8C}" type="parTrans" cxnId="{5819B03C-6317-489B-BBC6-09FC5E0147B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FE590E-62DE-4087-8424-A036228F7AD6}" type="sibTrans" cxnId="{5819B03C-6317-489B-BBC6-09FC5E0147B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25B1E43-892D-41D0-A259-8622C6A13169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Maximize Sharing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shares data and processing wherever possible, i.e., on windows, among queries, on sensor data, and on operator level</a:t>
          </a:r>
        </a:p>
      </dgm:t>
    </dgm:pt>
    <dgm:pt modelId="{4E6D9345-BCC9-4E04-A92D-CFACE5C8F8E5}" type="parTrans" cxnId="{0E264AB0-FE20-44A9-AA6C-BCF5A54053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7E3F3B-76C5-4D40-9CF0-2D8714CF1252}" type="sibTrans" cxnId="{0E264AB0-FE20-44A9-AA6C-BCF5A540535C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800FDA-34B6-491C-9EE8-C024AD393645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Maximize Efficiency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applies hardware-tailored code generation to exploit the underlying hardware efficiently.</a:t>
          </a:r>
        </a:p>
      </dgm:t>
    </dgm:pt>
    <dgm:pt modelId="{58246B81-B7B8-409E-A710-3700D83CEF77}" type="parTrans" cxnId="{03C4B5FB-223F-49C0-88DF-A39FED611EE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2816AA-7169-43E1-830B-4D9878F8BCF1}" type="sibTrans" cxnId="{03C4B5FB-223F-49C0-88DF-A39FED611EED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1C8405-37A3-4CA4-9E72-E5242DC1641B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SLA Centric Processing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NES’s primary goal is to match user-provided SLAs and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QoS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constraints with available resources</a:t>
          </a:r>
        </a:p>
      </dgm:t>
    </dgm:pt>
    <dgm:pt modelId="{C03AE5B4-0417-4DA5-B947-97E6A928F026}" type="parTrans" cxnId="{5B423E63-9DFC-4686-BAF0-8695E90BE4F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2AA27-7C41-4E0E-AC08-45EC7C89E0D6}" type="sibTrans" cxnId="{5B423E63-9DFC-4686-BAF0-8695E90BE4F8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05CC81-FFAB-408C-923B-449A230F7BB4}">
      <dgm:prSet/>
      <dgm:spPr/>
      <dgm:t>
        <a:bodyPr/>
        <a:lstStyle/>
        <a:p>
          <a:pPr rtl="0"/>
          <a:r>
            <a:rPr lang="en-US" b="1" dirty="0">
              <a:latin typeface="Times New Roman" panose="02020603050405020304" pitchFamily="18" charset="0"/>
              <a:cs typeface="Times New Roman" panose="02020603050405020304" pitchFamily="18" charset="0"/>
            </a:rPr>
            <a:t>Ease of Use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: NES enables users to choose their preferred programming environments and models, without worrying about system-internals and performance implications</a:t>
          </a:r>
        </a:p>
      </dgm:t>
    </dgm:pt>
    <dgm:pt modelId="{1C98401E-2169-445C-9CC0-694A7453C796}" type="parTrans" cxnId="{B6CA1D20-1853-4135-962A-EA71DA4301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9E74C0-D77B-457E-AF3A-D9B04F72939B}" type="sibTrans" cxnId="{B6CA1D20-1853-4135-962A-EA71DA430146}">
      <dgm:prSet/>
      <dgm:spPr/>
      <dgm:t>
        <a:bodyPr/>
        <a:lstStyle/>
        <a:p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900ED7-94A6-4E47-ACA0-E586A23FEC28}" type="pres">
      <dgm:prSet presAssocID="{FEEB6C2C-D7B3-4E52-A883-28A778483364}" presName="Name0" presStyleCnt="0">
        <dgm:presLayoutVars>
          <dgm:dir/>
          <dgm:animLvl val="lvl"/>
          <dgm:resizeHandles val="exact"/>
        </dgm:presLayoutVars>
      </dgm:prSet>
      <dgm:spPr/>
    </dgm:pt>
    <dgm:pt modelId="{91F4F580-72BC-48AF-9387-AEC93E49D4FE}" type="pres">
      <dgm:prSet presAssocID="{7124730F-ABD4-4C31-86CE-4159696096DD}" presName="composite" presStyleCnt="0"/>
      <dgm:spPr/>
    </dgm:pt>
    <dgm:pt modelId="{B369FBF0-23E8-4639-A887-33C4974A8877}" type="pres">
      <dgm:prSet presAssocID="{7124730F-ABD4-4C31-86CE-4159696096DD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1E114D3-E20C-44D2-93C4-87A7BD3A9A15}" type="pres">
      <dgm:prSet presAssocID="{7124730F-ABD4-4C31-86CE-4159696096DD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6CA1D20-1853-4135-962A-EA71DA430146}" srcId="{7124730F-ABD4-4C31-86CE-4159696096DD}" destId="{E705CC81-FFAB-408C-923B-449A230F7BB4}" srcOrd="6" destOrd="0" parTransId="{1C98401E-2169-445C-9CC0-694A7453C796}" sibTransId="{239E74C0-D77B-457E-AF3A-D9B04F72939B}"/>
    <dgm:cxn modelId="{0F520C21-2E03-4F82-84C1-E1F294EC345F}" type="presOf" srcId="{27854B7D-42E5-458E-9AFC-13486A5042A6}" destId="{11E114D3-E20C-44D2-93C4-87A7BD3A9A15}" srcOrd="0" destOrd="0" presId="urn:microsoft.com/office/officeart/2005/8/layout/hList1"/>
    <dgm:cxn modelId="{5819B03C-6317-489B-BBC6-09FC5E0147B8}" srcId="{7124730F-ABD4-4C31-86CE-4159696096DD}" destId="{B0A4FCC4-C45F-46BE-8095-74FEA021C9AA}" srcOrd="2" destOrd="0" parTransId="{EED0B612-C672-494D-88C5-27DB26055E8C}" sibTransId="{5FFE590E-62DE-4087-8424-A036228F7AD6}"/>
    <dgm:cxn modelId="{33403A40-B79A-46CC-B025-1CD27D55AB7D}" type="presOf" srcId="{381C8405-37A3-4CA4-9E72-E5242DC1641B}" destId="{11E114D3-E20C-44D2-93C4-87A7BD3A9A15}" srcOrd="0" destOrd="5" presId="urn:microsoft.com/office/officeart/2005/8/layout/hList1"/>
    <dgm:cxn modelId="{C8D9BE41-C14A-42D4-A764-C8BAEE05E662}" type="presOf" srcId="{FEEB6C2C-D7B3-4E52-A883-28A778483364}" destId="{D6900ED7-94A6-4E47-ACA0-E586A23FEC28}" srcOrd="0" destOrd="0" presId="urn:microsoft.com/office/officeart/2005/8/layout/hList1"/>
    <dgm:cxn modelId="{5B423E63-9DFC-4686-BAF0-8695E90BE4F8}" srcId="{7124730F-ABD4-4C31-86CE-4159696096DD}" destId="{381C8405-37A3-4CA4-9E72-E5242DC1641B}" srcOrd="5" destOrd="0" parTransId="{C03AE5B4-0417-4DA5-B947-97E6A928F026}" sibTransId="{DDE2AA27-7C41-4E0E-AC08-45EC7C89E0D6}"/>
    <dgm:cxn modelId="{025E7444-B134-416F-97B7-25710793CC19}" type="presOf" srcId="{05800FDA-34B6-491C-9EE8-C024AD393645}" destId="{11E114D3-E20C-44D2-93C4-87A7BD3A9A15}" srcOrd="0" destOrd="4" presId="urn:microsoft.com/office/officeart/2005/8/layout/hList1"/>
    <dgm:cxn modelId="{68389444-379B-4057-841B-37E25A50A399}" type="presOf" srcId="{7124730F-ABD4-4C31-86CE-4159696096DD}" destId="{B369FBF0-23E8-4639-A887-33C4974A8877}" srcOrd="0" destOrd="0" presId="urn:microsoft.com/office/officeart/2005/8/layout/hList1"/>
    <dgm:cxn modelId="{4229306E-D370-4D66-BE8C-CCD4BD881709}" srcId="{FEEB6C2C-D7B3-4E52-A883-28A778483364}" destId="{7124730F-ABD4-4C31-86CE-4159696096DD}" srcOrd="0" destOrd="0" parTransId="{DEC6E143-7FE8-43F0-8503-B9A82754B34D}" sibTransId="{04B47C76-BC65-4414-94C8-CA86FCBBA8F2}"/>
    <dgm:cxn modelId="{E5DA6657-8756-4801-AB41-3377F0D17328}" srcId="{7124730F-ABD4-4C31-86CE-4159696096DD}" destId="{4C0DFD63-0DB4-4CA4-B9F8-9FA30A3B9B59}" srcOrd="1" destOrd="0" parTransId="{F94025BE-9E32-49C7-9CA8-706041684586}" sibTransId="{195861BA-F93F-4035-B984-F8210B7F15DC}"/>
    <dgm:cxn modelId="{05C77D85-F6FF-46DD-9567-57098B9F42B5}" type="presOf" srcId="{B0A4FCC4-C45F-46BE-8095-74FEA021C9AA}" destId="{11E114D3-E20C-44D2-93C4-87A7BD3A9A15}" srcOrd="0" destOrd="2" presId="urn:microsoft.com/office/officeart/2005/8/layout/hList1"/>
    <dgm:cxn modelId="{D902B287-7DC8-4209-9D0C-3F8CD99B7D80}" srcId="{7124730F-ABD4-4C31-86CE-4159696096DD}" destId="{27854B7D-42E5-458E-9AFC-13486A5042A6}" srcOrd="0" destOrd="0" parTransId="{3ADD0D2E-1455-440C-B88B-C99720B1D57E}" sibTransId="{73C698BC-0F5D-4D39-ADAD-A36B4260AAEC}"/>
    <dgm:cxn modelId="{F7FEE3AA-EF8B-4CED-BE86-AD57E8FFD2E7}" type="presOf" srcId="{E705CC81-FFAB-408C-923B-449A230F7BB4}" destId="{11E114D3-E20C-44D2-93C4-87A7BD3A9A15}" srcOrd="0" destOrd="6" presId="urn:microsoft.com/office/officeart/2005/8/layout/hList1"/>
    <dgm:cxn modelId="{0E264AB0-FE20-44A9-AA6C-BCF5A540535C}" srcId="{7124730F-ABD4-4C31-86CE-4159696096DD}" destId="{425B1E43-892D-41D0-A259-8622C6A13169}" srcOrd="3" destOrd="0" parTransId="{4E6D9345-BCC9-4E04-A92D-CFACE5C8F8E5}" sibTransId="{E97E3F3B-76C5-4D40-9CF0-2D8714CF1252}"/>
    <dgm:cxn modelId="{584A89B6-C841-4F72-8583-3EC47F7883A8}" type="presOf" srcId="{425B1E43-892D-41D0-A259-8622C6A13169}" destId="{11E114D3-E20C-44D2-93C4-87A7BD3A9A15}" srcOrd="0" destOrd="3" presId="urn:microsoft.com/office/officeart/2005/8/layout/hList1"/>
    <dgm:cxn modelId="{CBB0D4D1-06AD-43FE-96BD-3DA22F7310F3}" type="presOf" srcId="{4C0DFD63-0DB4-4CA4-B9F8-9FA30A3B9B59}" destId="{11E114D3-E20C-44D2-93C4-87A7BD3A9A15}" srcOrd="0" destOrd="1" presId="urn:microsoft.com/office/officeart/2005/8/layout/hList1"/>
    <dgm:cxn modelId="{03C4B5FB-223F-49C0-88DF-A39FED611EED}" srcId="{7124730F-ABD4-4C31-86CE-4159696096DD}" destId="{05800FDA-34B6-491C-9EE8-C024AD393645}" srcOrd="4" destOrd="0" parTransId="{58246B81-B7B8-409E-A710-3700D83CEF77}" sibTransId="{D02816AA-7169-43E1-830B-4D9878F8BCF1}"/>
    <dgm:cxn modelId="{D3124B41-D7DE-4977-B727-C795E28FC4E9}" type="presParOf" srcId="{D6900ED7-94A6-4E47-ACA0-E586A23FEC28}" destId="{91F4F580-72BC-48AF-9387-AEC93E49D4FE}" srcOrd="0" destOrd="0" presId="urn:microsoft.com/office/officeart/2005/8/layout/hList1"/>
    <dgm:cxn modelId="{0EBD674A-85C7-407A-BC8E-847D140C064C}" type="presParOf" srcId="{91F4F580-72BC-48AF-9387-AEC93E49D4FE}" destId="{B369FBF0-23E8-4639-A887-33C4974A8877}" srcOrd="0" destOrd="0" presId="urn:microsoft.com/office/officeart/2005/8/layout/hList1"/>
    <dgm:cxn modelId="{1E56FBCF-5BA2-4844-B062-6B99C3DF3F41}" type="presParOf" srcId="{91F4F580-72BC-48AF-9387-AEC93E49D4FE}" destId="{11E114D3-E20C-44D2-93C4-87A7BD3A9A1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0CC3E14-9356-4955-A77F-5DAD41E8E8D0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051929-9766-4F46-89B2-45290892E1CD}">
      <dgm:prSet/>
      <dgm:spPr/>
      <dgm:t>
        <a:bodyPr/>
        <a:lstStyle/>
        <a:p>
          <a:pPr rtl="0"/>
          <a:r>
            <a:rPr lang="en-US" dirty="0"/>
            <a:t>Cloud-centric </a:t>
          </a:r>
          <a:r>
            <a:rPr lang="en-US" dirty="0" err="1"/>
            <a:t>IoT</a:t>
          </a:r>
          <a:r>
            <a:rPr lang="en-US" dirty="0"/>
            <a:t> data processing</a:t>
          </a:r>
        </a:p>
      </dgm:t>
    </dgm:pt>
    <dgm:pt modelId="{4B6AC87F-79B2-4580-B736-A9C934317949}" type="parTrans" cxnId="{D2A85C49-74E6-4BFC-8FC8-65C67D375174}">
      <dgm:prSet/>
      <dgm:spPr/>
      <dgm:t>
        <a:bodyPr/>
        <a:lstStyle/>
        <a:p>
          <a:endParaRPr lang="en-US"/>
        </a:p>
      </dgm:t>
    </dgm:pt>
    <dgm:pt modelId="{AE4E4ECC-3966-48D7-A8C3-78CCCD00FFAD}" type="sibTrans" cxnId="{D2A85C49-74E6-4BFC-8FC8-65C67D375174}">
      <dgm:prSet/>
      <dgm:spPr/>
      <dgm:t>
        <a:bodyPr/>
        <a:lstStyle/>
        <a:p>
          <a:endParaRPr lang="en-US"/>
        </a:p>
      </dgm:t>
    </dgm:pt>
    <dgm:pt modelId="{71BCD76D-4146-4F06-B10E-1E21A651C8EF}">
      <dgm:prSet/>
      <dgm:spPr/>
      <dgm:t>
        <a:bodyPr/>
        <a:lstStyle/>
        <a:p>
          <a:pPr rtl="0"/>
          <a:r>
            <a:rPr lang="en-US" dirty="0"/>
            <a:t>Edge-Aware </a:t>
          </a:r>
          <a:r>
            <a:rPr lang="en-US" dirty="0" err="1"/>
            <a:t>IoT</a:t>
          </a:r>
          <a:r>
            <a:rPr lang="en-US" dirty="0"/>
            <a:t> data processing</a:t>
          </a:r>
        </a:p>
      </dgm:t>
    </dgm:pt>
    <dgm:pt modelId="{366ADD15-74EB-4F1D-AEB1-36BDA65FF8EF}" type="parTrans" cxnId="{F65E014F-FEBA-4F33-9BA1-1D83A7783E58}">
      <dgm:prSet/>
      <dgm:spPr/>
      <dgm:t>
        <a:bodyPr/>
        <a:lstStyle/>
        <a:p>
          <a:endParaRPr lang="en-US"/>
        </a:p>
      </dgm:t>
    </dgm:pt>
    <dgm:pt modelId="{F231BDF2-8A8E-4A94-9BAC-EFC5435A0F06}" type="sibTrans" cxnId="{F65E014F-FEBA-4F33-9BA1-1D83A7783E58}">
      <dgm:prSet/>
      <dgm:spPr/>
      <dgm:t>
        <a:bodyPr/>
        <a:lstStyle/>
        <a:p>
          <a:endParaRPr lang="en-US"/>
        </a:p>
      </dgm:t>
    </dgm:pt>
    <dgm:pt modelId="{E9C027F3-C40C-48FF-88C7-B04A6652F27F}">
      <dgm:prSet/>
      <dgm:spPr/>
      <dgm:t>
        <a:bodyPr/>
        <a:lstStyle/>
        <a:p>
          <a:pPr rtl="0"/>
          <a:r>
            <a:rPr lang="en-US" dirty="0"/>
            <a:t>Fog-aware </a:t>
          </a:r>
          <a:r>
            <a:rPr lang="en-US" dirty="0" err="1"/>
            <a:t>IoT</a:t>
          </a:r>
          <a:r>
            <a:rPr lang="en-US" dirty="0"/>
            <a:t> data processing</a:t>
          </a:r>
        </a:p>
      </dgm:t>
    </dgm:pt>
    <dgm:pt modelId="{8EECA069-6255-4D3E-87F5-601D179B94E2}" type="parTrans" cxnId="{929A8F3C-DE28-4A79-B63A-7B2CD9BC2E11}">
      <dgm:prSet/>
      <dgm:spPr/>
      <dgm:t>
        <a:bodyPr/>
        <a:lstStyle/>
        <a:p>
          <a:endParaRPr lang="en-US"/>
        </a:p>
      </dgm:t>
    </dgm:pt>
    <dgm:pt modelId="{861C16D2-5F86-4358-83D8-E536BA614092}" type="sibTrans" cxnId="{929A8F3C-DE28-4A79-B63A-7B2CD9BC2E11}">
      <dgm:prSet/>
      <dgm:spPr/>
      <dgm:t>
        <a:bodyPr/>
        <a:lstStyle/>
        <a:p>
          <a:endParaRPr lang="en-US"/>
        </a:p>
      </dgm:t>
    </dgm:pt>
    <dgm:pt modelId="{B8055BBE-ADA3-4F2F-91AE-F30C1CEA5760}">
      <dgm:prSet/>
      <dgm:spPr/>
      <dgm:t>
        <a:bodyPr/>
        <a:lstStyle/>
        <a:p>
          <a:pPr rtl="0"/>
          <a:r>
            <a:rPr lang="en-US" dirty="0"/>
            <a:t>Data Processing in Sensor Networks</a:t>
          </a:r>
        </a:p>
      </dgm:t>
    </dgm:pt>
    <dgm:pt modelId="{DD511279-9925-41E2-9448-4A8425561860}" type="parTrans" cxnId="{24344978-F244-4E43-BDD0-8488B119A6B8}">
      <dgm:prSet/>
      <dgm:spPr/>
      <dgm:t>
        <a:bodyPr/>
        <a:lstStyle/>
        <a:p>
          <a:endParaRPr lang="en-US"/>
        </a:p>
      </dgm:t>
    </dgm:pt>
    <dgm:pt modelId="{63CAECE7-6F74-4DB5-9C90-FD8472709F7F}" type="sibTrans" cxnId="{24344978-F244-4E43-BDD0-8488B119A6B8}">
      <dgm:prSet/>
      <dgm:spPr/>
      <dgm:t>
        <a:bodyPr/>
        <a:lstStyle/>
        <a:p>
          <a:endParaRPr lang="en-US"/>
        </a:p>
      </dgm:t>
    </dgm:pt>
    <dgm:pt modelId="{D5CA6074-CE07-4451-B4DE-B8F66A8A84DA}" type="pres">
      <dgm:prSet presAssocID="{A0CC3E14-9356-4955-A77F-5DAD41E8E8D0}" presName="linearFlow" presStyleCnt="0">
        <dgm:presLayoutVars>
          <dgm:dir/>
          <dgm:resizeHandles val="exact"/>
        </dgm:presLayoutVars>
      </dgm:prSet>
      <dgm:spPr/>
    </dgm:pt>
    <dgm:pt modelId="{CA3D0C5A-D372-42B3-9ACE-7CB7192B0367}" type="pres">
      <dgm:prSet presAssocID="{9C051929-9766-4F46-89B2-45290892E1CD}" presName="composite" presStyleCnt="0"/>
      <dgm:spPr/>
    </dgm:pt>
    <dgm:pt modelId="{C3D3C4BB-C709-4D5B-9449-15326461EE6D}" type="pres">
      <dgm:prSet presAssocID="{9C051929-9766-4F46-89B2-45290892E1CD}" presName="imgShp" presStyleLbl="fgImgPlace1" presStyleIdx="0" presStyleCnt="4"/>
      <dgm:spPr/>
    </dgm:pt>
    <dgm:pt modelId="{C4E4C26A-898A-46B8-8AFB-138BD3324145}" type="pres">
      <dgm:prSet presAssocID="{9C051929-9766-4F46-89B2-45290892E1CD}" presName="txShp" presStyleLbl="node1" presStyleIdx="0" presStyleCnt="4">
        <dgm:presLayoutVars>
          <dgm:bulletEnabled val="1"/>
        </dgm:presLayoutVars>
      </dgm:prSet>
      <dgm:spPr/>
    </dgm:pt>
    <dgm:pt modelId="{7FBF16CB-694A-4C0B-BCB2-F79DF9B77D48}" type="pres">
      <dgm:prSet presAssocID="{AE4E4ECC-3966-48D7-A8C3-78CCCD00FFAD}" presName="spacing" presStyleCnt="0"/>
      <dgm:spPr/>
    </dgm:pt>
    <dgm:pt modelId="{AB3F5A28-B85A-4C40-A25C-27AE10ABF60A}" type="pres">
      <dgm:prSet presAssocID="{71BCD76D-4146-4F06-B10E-1E21A651C8EF}" presName="composite" presStyleCnt="0"/>
      <dgm:spPr/>
    </dgm:pt>
    <dgm:pt modelId="{7B134B4D-417E-4C87-A221-ED349B534622}" type="pres">
      <dgm:prSet presAssocID="{71BCD76D-4146-4F06-B10E-1E21A651C8EF}" presName="imgShp" presStyleLbl="fgImgPlace1" presStyleIdx="1" presStyleCnt="4"/>
      <dgm:spPr/>
    </dgm:pt>
    <dgm:pt modelId="{424AD456-16C2-49D8-8B8D-0FE3CC938F21}" type="pres">
      <dgm:prSet presAssocID="{71BCD76D-4146-4F06-B10E-1E21A651C8EF}" presName="txShp" presStyleLbl="node1" presStyleIdx="1" presStyleCnt="4">
        <dgm:presLayoutVars>
          <dgm:bulletEnabled val="1"/>
        </dgm:presLayoutVars>
      </dgm:prSet>
      <dgm:spPr/>
    </dgm:pt>
    <dgm:pt modelId="{2ACA1809-6F04-45E5-B83F-004997E77A9A}" type="pres">
      <dgm:prSet presAssocID="{F231BDF2-8A8E-4A94-9BAC-EFC5435A0F06}" presName="spacing" presStyleCnt="0"/>
      <dgm:spPr/>
    </dgm:pt>
    <dgm:pt modelId="{AB1D5ADF-C9D1-4669-9DCA-2A06820B0C4E}" type="pres">
      <dgm:prSet presAssocID="{E9C027F3-C40C-48FF-88C7-B04A6652F27F}" presName="composite" presStyleCnt="0"/>
      <dgm:spPr/>
    </dgm:pt>
    <dgm:pt modelId="{4DA33489-C88A-4F79-9970-8DCCE66B5B2B}" type="pres">
      <dgm:prSet presAssocID="{E9C027F3-C40C-48FF-88C7-B04A6652F27F}" presName="imgShp" presStyleLbl="fgImgPlace1" presStyleIdx="2" presStyleCnt="4"/>
      <dgm:spPr/>
    </dgm:pt>
    <dgm:pt modelId="{1F36A633-3004-4472-8CA3-0D44CD309BCC}" type="pres">
      <dgm:prSet presAssocID="{E9C027F3-C40C-48FF-88C7-B04A6652F27F}" presName="txShp" presStyleLbl="node1" presStyleIdx="2" presStyleCnt="4">
        <dgm:presLayoutVars>
          <dgm:bulletEnabled val="1"/>
        </dgm:presLayoutVars>
      </dgm:prSet>
      <dgm:spPr/>
    </dgm:pt>
    <dgm:pt modelId="{3BAFF901-4EE7-4862-84E9-4A9426449C74}" type="pres">
      <dgm:prSet presAssocID="{861C16D2-5F86-4358-83D8-E536BA614092}" presName="spacing" presStyleCnt="0"/>
      <dgm:spPr/>
    </dgm:pt>
    <dgm:pt modelId="{F6CEA020-29DE-4BAA-864D-11A8C8B1FE2D}" type="pres">
      <dgm:prSet presAssocID="{B8055BBE-ADA3-4F2F-91AE-F30C1CEA5760}" presName="composite" presStyleCnt="0"/>
      <dgm:spPr/>
    </dgm:pt>
    <dgm:pt modelId="{594AE0BB-98DE-4DE9-8662-2458AADF403D}" type="pres">
      <dgm:prSet presAssocID="{B8055BBE-ADA3-4F2F-91AE-F30C1CEA5760}" presName="imgShp" presStyleLbl="fgImgPlace1" presStyleIdx="3" presStyleCnt="4"/>
      <dgm:spPr/>
    </dgm:pt>
    <dgm:pt modelId="{882844B3-F211-46C4-9807-63EC8E0048F2}" type="pres">
      <dgm:prSet presAssocID="{B8055BBE-ADA3-4F2F-91AE-F30C1CEA5760}" presName="txShp" presStyleLbl="node1" presStyleIdx="3" presStyleCnt="4">
        <dgm:presLayoutVars>
          <dgm:bulletEnabled val="1"/>
        </dgm:presLayoutVars>
      </dgm:prSet>
      <dgm:spPr/>
    </dgm:pt>
  </dgm:ptLst>
  <dgm:cxnLst>
    <dgm:cxn modelId="{E972EF26-A3EF-4350-A05A-B994AE3ABF78}" type="presOf" srcId="{B8055BBE-ADA3-4F2F-91AE-F30C1CEA5760}" destId="{882844B3-F211-46C4-9807-63EC8E0048F2}" srcOrd="0" destOrd="0" presId="urn:microsoft.com/office/officeart/2005/8/layout/vList3"/>
    <dgm:cxn modelId="{929A8F3C-DE28-4A79-B63A-7B2CD9BC2E11}" srcId="{A0CC3E14-9356-4955-A77F-5DAD41E8E8D0}" destId="{E9C027F3-C40C-48FF-88C7-B04A6652F27F}" srcOrd="2" destOrd="0" parTransId="{8EECA069-6255-4D3E-87F5-601D179B94E2}" sibTransId="{861C16D2-5F86-4358-83D8-E536BA614092}"/>
    <dgm:cxn modelId="{D2A85C49-74E6-4BFC-8FC8-65C67D375174}" srcId="{A0CC3E14-9356-4955-A77F-5DAD41E8E8D0}" destId="{9C051929-9766-4F46-89B2-45290892E1CD}" srcOrd="0" destOrd="0" parTransId="{4B6AC87F-79B2-4580-B736-A9C934317949}" sibTransId="{AE4E4ECC-3966-48D7-A8C3-78CCCD00FFAD}"/>
    <dgm:cxn modelId="{F65E014F-FEBA-4F33-9BA1-1D83A7783E58}" srcId="{A0CC3E14-9356-4955-A77F-5DAD41E8E8D0}" destId="{71BCD76D-4146-4F06-B10E-1E21A651C8EF}" srcOrd="1" destOrd="0" parTransId="{366ADD15-74EB-4F1D-AEB1-36BDA65FF8EF}" sibTransId="{F231BDF2-8A8E-4A94-9BAC-EFC5435A0F06}"/>
    <dgm:cxn modelId="{24344978-F244-4E43-BDD0-8488B119A6B8}" srcId="{A0CC3E14-9356-4955-A77F-5DAD41E8E8D0}" destId="{B8055BBE-ADA3-4F2F-91AE-F30C1CEA5760}" srcOrd="3" destOrd="0" parTransId="{DD511279-9925-41E2-9448-4A8425561860}" sibTransId="{63CAECE7-6F74-4DB5-9C90-FD8472709F7F}"/>
    <dgm:cxn modelId="{6DF11EB6-8699-4689-9B3F-3DC8ADFF124A}" type="presOf" srcId="{71BCD76D-4146-4F06-B10E-1E21A651C8EF}" destId="{424AD456-16C2-49D8-8B8D-0FE3CC938F21}" srcOrd="0" destOrd="0" presId="urn:microsoft.com/office/officeart/2005/8/layout/vList3"/>
    <dgm:cxn modelId="{0FCAFEBA-2600-4AA0-8E5C-AEE5A8B1ED5B}" type="presOf" srcId="{9C051929-9766-4F46-89B2-45290892E1CD}" destId="{C4E4C26A-898A-46B8-8AFB-138BD3324145}" srcOrd="0" destOrd="0" presId="urn:microsoft.com/office/officeart/2005/8/layout/vList3"/>
    <dgm:cxn modelId="{46AF21BD-A7D4-4567-A001-D917786E7320}" type="presOf" srcId="{E9C027F3-C40C-48FF-88C7-B04A6652F27F}" destId="{1F36A633-3004-4472-8CA3-0D44CD309BCC}" srcOrd="0" destOrd="0" presId="urn:microsoft.com/office/officeart/2005/8/layout/vList3"/>
    <dgm:cxn modelId="{F509B0E4-CD3B-47D4-B255-7B5E5C9E9DD1}" type="presOf" srcId="{A0CC3E14-9356-4955-A77F-5DAD41E8E8D0}" destId="{D5CA6074-CE07-4451-B4DE-B8F66A8A84DA}" srcOrd="0" destOrd="0" presId="urn:microsoft.com/office/officeart/2005/8/layout/vList3"/>
    <dgm:cxn modelId="{2B5833D6-4A36-4276-AE70-169662F72714}" type="presParOf" srcId="{D5CA6074-CE07-4451-B4DE-B8F66A8A84DA}" destId="{CA3D0C5A-D372-42B3-9ACE-7CB7192B0367}" srcOrd="0" destOrd="0" presId="urn:microsoft.com/office/officeart/2005/8/layout/vList3"/>
    <dgm:cxn modelId="{2387D0E7-3B2D-48EB-B6C2-C44642715372}" type="presParOf" srcId="{CA3D0C5A-D372-42B3-9ACE-7CB7192B0367}" destId="{C3D3C4BB-C709-4D5B-9449-15326461EE6D}" srcOrd="0" destOrd="0" presId="urn:microsoft.com/office/officeart/2005/8/layout/vList3"/>
    <dgm:cxn modelId="{B8B5BACC-37F0-4503-8354-1A993F76C2FD}" type="presParOf" srcId="{CA3D0C5A-D372-42B3-9ACE-7CB7192B0367}" destId="{C4E4C26A-898A-46B8-8AFB-138BD3324145}" srcOrd="1" destOrd="0" presId="urn:microsoft.com/office/officeart/2005/8/layout/vList3"/>
    <dgm:cxn modelId="{7586ED92-706D-4459-A603-B89A1D152DE4}" type="presParOf" srcId="{D5CA6074-CE07-4451-B4DE-B8F66A8A84DA}" destId="{7FBF16CB-694A-4C0B-BCB2-F79DF9B77D48}" srcOrd="1" destOrd="0" presId="urn:microsoft.com/office/officeart/2005/8/layout/vList3"/>
    <dgm:cxn modelId="{AD8399CC-9FB9-45FF-B022-E4402D9C0A49}" type="presParOf" srcId="{D5CA6074-CE07-4451-B4DE-B8F66A8A84DA}" destId="{AB3F5A28-B85A-4C40-A25C-27AE10ABF60A}" srcOrd="2" destOrd="0" presId="urn:microsoft.com/office/officeart/2005/8/layout/vList3"/>
    <dgm:cxn modelId="{75038C78-4648-4B66-A243-CEB3020FC93D}" type="presParOf" srcId="{AB3F5A28-B85A-4C40-A25C-27AE10ABF60A}" destId="{7B134B4D-417E-4C87-A221-ED349B534622}" srcOrd="0" destOrd="0" presId="urn:microsoft.com/office/officeart/2005/8/layout/vList3"/>
    <dgm:cxn modelId="{D16863CD-374B-4251-9C6E-6D980E85C67D}" type="presParOf" srcId="{AB3F5A28-B85A-4C40-A25C-27AE10ABF60A}" destId="{424AD456-16C2-49D8-8B8D-0FE3CC938F21}" srcOrd="1" destOrd="0" presId="urn:microsoft.com/office/officeart/2005/8/layout/vList3"/>
    <dgm:cxn modelId="{10D4C8E8-2691-4C4B-BAAF-CF6F826BB1CA}" type="presParOf" srcId="{D5CA6074-CE07-4451-B4DE-B8F66A8A84DA}" destId="{2ACA1809-6F04-45E5-B83F-004997E77A9A}" srcOrd="3" destOrd="0" presId="urn:microsoft.com/office/officeart/2005/8/layout/vList3"/>
    <dgm:cxn modelId="{61EAEF22-76B7-4CD6-A085-ABAC85F54414}" type="presParOf" srcId="{D5CA6074-CE07-4451-B4DE-B8F66A8A84DA}" destId="{AB1D5ADF-C9D1-4669-9DCA-2A06820B0C4E}" srcOrd="4" destOrd="0" presId="urn:microsoft.com/office/officeart/2005/8/layout/vList3"/>
    <dgm:cxn modelId="{43BE21CB-B561-4832-A8E0-7945318C8932}" type="presParOf" srcId="{AB1D5ADF-C9D1-4669-9DCA-2A06820B0C4E}" destId="{4DA33489-C88A-4F79-9970-8DCCE66B5B2B}" srcOrd="0" destOrd="0" presId="urn:microsoft.com/office/officeart/2005/8/layout/vList3"/>
    <dgm:cxn modelId="{F1EFAC3B-CA3D-4DB6-ADA6-84907D5DCB5C}" type="presParOf" srcId="{AB1D5ADF-C9D1-4669-9DCA-2A06820B0C4E}" destId="{1F36A633-3004-4472-8CA3-0D44CD309BCC}" srcOrd="1" destOrd="0" presId="urn:microsoft.com/office/officeart/2005/8/layout/vList3"/>
    <dgm:cxn modelId="{0EE1BD59-3EB8-4E66-A599-A62EF9A7313D}" type="presParOf" srcId="{D5CA6074-CE07-4451-B4DE-B8F66A8A84DA}" destId="{3BAFF901-4EE7-4862-84E9-4A9426449C74}" srcOrd="5" destOrd="0" presId="urn:microsoft.com/office/officeart/2005/8/layout/vList3"/>
    <dgm:cxn modelId="{502FE5C8-6489-4DBC-8004-4909D3ABF667}" type="presParOf" srcId="{D5CA6074-CE07-4451-B4DE-B8F66A8A84DA}" destId="{F6CEA020-29DE-4BAA-864D-11A8C8B1FE2D}" srcOrd="6" destOrd="0" presId="urn:microsoft.com/office/officeart/2005/8/layout/vList3"/>
    <dgm:cxn modelId="{136450A7-2E70-4572-9AB4-E08EC3B43B2C}" type="presParOf" srcId="{F6CEA020-29DE-4BAA-864D-11A8C8B1FE2D}" destId="{594AE0BB-98DE-4DE9-8662-2458AADF403D}" srcOrd="0" destOrd="0" presId="urn:microsoft.com/office/officeart/2005/8/layout/vList3"/>
    <dgm:cxn modelId="{606FD6F5-FF38-472B-A74C-34DFB8AE64CF}" type="presParOf" srcId="{F6CEA020-29DE-4BAA-864D-11A8C8B1FE2D}" destId="{882844B3-F211-46C4-9807-63EC8E0048F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4C26A-898A-46B8-8AFB-138BD3324145}">
      <dsp:nvSpPr>
        <dsp:cNvPr id="0" name=""/>
        <dsp:cNvSpPr/>
      </dsp:nvSpPr>
      <dsp:spPr>
        <a:xfrm rot="10800000">
          <a:off x="1983253" y="3129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37160" rIns="256032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NES Topology</a:t>
          </a:r>
          <a:endParaRPr lang="en-US" sz="3600" kern="1200" dirty="0"/>
        </a:p>
      </dsp:txBody>
      <dsp:txXfrm rot="10800000">
        <a:off x="2205143" y="3129"/>
        <a:ext cx="6770984" cy="887561"/>
      </dsp:txXfrm>
    </dsp:sp>
    <dsp:sp modelId="{C3D3C4BB-C709-4D5B-9449-15326461EE6D}">
      <dsp:nvSpPr>
        <dsp:cNvPr id="0" name=""/>
        <dsp:cNvSpPr/>
      </dsp:nvSpPr>
      <dsp:spPr>
        <a:xfrm>
          <a:off x="1539472" y="3129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AD456-16C2-49D8-8B8D-0FE3CC938F21}">
      <dsp:nvSpPr>
        <dsp:cNvPr id="0" name=""/>
        <dsp:cNvSpPr/>
      </dsp:nvSpPr>
      <dsp:spPr>
        <a:xfrm rot="10800000">
          <a:off x="1983253" y="1155635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37160" rIns="256032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NES Design Principles</a:t>
          </a:r>
          <a:endParaRPr lang="en-US" sz="3600" kern="1200" dirty="0"/>
        </a:p>
      </dsp:txBody>
      <dsp:txXfrm rot="10800000">
        <a:off x="2205143" y="1155635"/>
        <a:ext cx="6770984" cy="887561"/>
      </dsp:txXfrm>
    </dsp:sp>
    <dsp:sp modelId="{7B134B4D-417E-4C87-A221-ED349B534622}">
      <dsp:nvSpPr>
        <dsp:cNvPr id="0" name=""/>
        <dsp:cNvSpPr/>
      </dsp:nvSpPr>
      <dsp:spPr>
        <a:xfrm>
          <a:off x="1539472" y="1155635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6A633-3004-4472-8CA3-0D44CD309BCC}">
      <dsp:nvSpPr>
        <dsp:cNvPr id="0" name=""/>
        <dsp:cNvSpPr/>
      </dsp:nvSpPr>
      <dsp:spPr>
        <a:xfrm rot="10800000">
          <a:off x="1983253" y="2308140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37160" rIns="256032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/>
            <a:t>NES Architecture </a:t>
          </a:r>
          <a:endParaRPr lang="en-US" sz="3600" kern="1200"/>
        </a:p>
      </dsp:txBody>
      <dsp:txXfrm rot="10800000">
        <a:off x="2205143" y="2308140"/>
        <a:ext cx="6770984" cy="887561"/>
      </dsp:txXfrm>
    </dsp:sp>
    <dsp:sp modelId="{4DA33489-C88A-4F79-9970-8DCCE66B5B2B}">
      <dsp:nvSpPr>
        <dsp:cNvPr id="0" name=""/>
        <dsp:cNvSpPr/>
      </dsp:nvSpPr>
      <dsp:spPr>
        <a:xfrm>
          <a:off x="1539472" y="2308140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844B3-F211-46C4-9807-63EC8E0048F2}">
      <dsp:nvSpPr>
        <dsp:cNvPr id="0" name=""/>
        <dsp:cNvSpPr/>
      </dsp:nvSpPr>
      <dsp:spPr>
        <a:xfrm rot="10800000">
          <a:off x="1983253" y="3460646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37160" rIns="256032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NES Solutions for IoT Challenges</a:t>
          </a:r>
        </a:p>
      </dsp:txBody>
      <dsp:txXfrm rot="10800000">
        <a:off x="2205143" y="3460646"/>
        <a:ext cx="6770984" cy="887561"/>
      </dsp:txXfrm>
    </dsp:sp>
    <dsp:sp modelId="{594AE0BB-98DE-4DE9-8662-2458AADF403D}">
      <dsp:nvSpPr>
        <dsp:cNvPr id="0" name=""/>
        <dsp:cNvSpPr/>
      </dsp:nvSpPr>
      <dsp:spPr>
        <a:xfrm>
          <a:off x="1539472" y="3460646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78F72-D11B-47FD-A63C-DEBB7AEF9EFD}">
      <dsp:nvSpPr>
        <dsp:cNvPr id="0" name=""/>
        <dsp:cNvSpPr/>
      </dsp:nvSpPr>
      <dsp:spPr>
        <a:xfrm>
          <a:off x="920" y="322321"/>
          <a:ext cx="2154955" cy="1077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All data might reach the Cloud Layer. </a:t>
          </a:r>
        </a:p>
      </dsp:txBody>
      <dsp:txXfrm>
        <a:off x="32478" y="353879"/>
        <a:ext cx="2091839" cy="1014361"/>
      </dsp:txXfrm>
    </dsp:sp>
    <dsp:sp modelId="{80540A73-D2A9-4CD1-959F-B9AB33669748}">
      <dsp:nvSpPr>
        <dsp:cNvPr id="0" name=""/>
        <dsp:cNvSpPr/>
      </dsp:nvSpPr>
      <dsp:spPr>
        <a:xfrm>
          <a:off x="2694615" y="322321"/>
          <a:ext cx="2154955" cy="1077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Devices on the path from the sensors to the cloud are able to apply processing.</a:t>
          </a:r>
        </a:p>
      </dsp:txBody>
      <dsp:txXfrm>
        <a:off x="2726173" y="353879"/>
        <a:ext cx="2091839" cy="1014361"/>
      </dsp:txXfrm>
    </dsp:sp>
    <dsp:sp modelId="{DB394C03-959D-4F8B-B9D1-9BDFF7D582DB}">
      <dsp:nvSpPr>
        <dsp:cNvPr id="0" name=""/>
        <dsp:cNvSpPr/>
      </dsp:nvSpPr>
      <dsp:spPr>
        <a:xfrm>
          <a:off x="5388310" y="322321"/>
          <a:ext cx="2154955" cy="10774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Cloud Layer is able to apply remaining processing</a:t>
          </a:r>
        </a:p>
      </dsp:txBody>
      <dsp:txXfrm>
        <a:off x="5419868" y="353879"/>
        <a:ext cx="2091839" cy="101436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9FBF0-23E8-4639-A887-33C4974A8877}">
      <dsp:nvSpPr>
        <dsp:cNvPr id="0" name=""/>
        <dsp:cNvSpPr/>
      </dsp:nvSpPr>
      <dsp:spPr>
        <a:xfrm>
          <a:off x="0" y="141183"/>
          <a:ext cx="10312455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system design of NES is based on the following design principles:</a:t>
          </a:r>
        </a:p>
      </dsp:txBody>
      <dsp:txXfrm>
        <a:off x="0" y="141183"/>
        <a:ext cx="10312455" cy="633600"/>
      </dsp:txXfrm>
    </dsp:sp>
    <dsp:sp modelId="{11E114D3-E20C-44D2-93C4-87A7BD3A9A15}">
      <dsp:nvSpPr>
        <dsp:cNvPr id="0" name=""/>
        <dsp:cNvSpPr/>
      </dsp:nvSpPr>
      <dsp:spPr>
        <a:xfrm>
          <a:off x="0" y="774783"/>
          <a:ext cx="10312455" cy="471041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Dynamic Decisions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never expects a static behavior or conditions in any component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Autonomous Processing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equips compute nodes with all logic necessary to act as autonomously as possible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Incremental Optimizations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optimizes a network of active queries in incremental steps rather than traditional query optimization or batched changes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Maximize Sharing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shares data and processing wherever possible, i.e., on windows, among queries, on sensor data, and on operator level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Maximize Efficiency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applies hardware-tailored code generation to exploit the underlying hardware efficiently.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SLA Centric Processing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NES’s primary goal is to match user-provided SLAs and </a:t>
          </a:r>
          <a:r>
            <a:rPr lang="en-US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QoS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constraints with available resources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Ease of Use</a:t>
          </a:r>
          <a:r>
            <a:rPr lang="en-US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NES enables users to choose their preferred programming environments and models, without worrying about system-internals and performance implications</a:t>
          </a:r>
        </a:p>
      </dsp:txBody>
      <dsp:txXfrm>
        <a:off x="0" y="774783"/>
        <a:ext cx="10312455" cy="47104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E4C26A-898A-46B8-8AFB-138BD3324145}">
      <dsp:nvSpPr>
        <dsp:cNvPr id="0" name=""/>
        <dsp:cNvSpPr/>
      </dsp:nvSpPr>
      <dsp:spPr>
        <a:xfrm rot="10800000">
          <a:off x="1983253" y="3129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5730" rIns="234696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Cloud-centric </a:t>
          </a:r>
          <a:r>
            <a:rPr lang="en-US" sz="3300" kern="1200" dirty="0" err="1"/>
            <a:t>IoT</a:t>
          </a:r>
          <a:r>
            <a:rPr lang="en-US" sz="3300" kern="1200" dirty="0"/>
            <a:t> data processing</a:t>
          </a:r>
        </a:p>
      </dsp:txBody>
      <dsp:txXfrm rot="10800000">
        <a:off x="2205143" y="3129"/>
        <a:ext cx="6770984" cy="887561"/>
      </dsp:txXfrm>
    </dsp:sp>
    <dsp:sp modelId="{C3D3C4BB-C709-4D5B-9449-15326461EE6D}">
      <dsp:nvSpPr>
        <dsp:cNvPr id="0" name=""/>
        <dsp:cNvSpPr/>
      </dsp:nvSpPr>
      <dsp:spPr>
        <a:xfrm>
          <a:off x="1539472" y="3129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AD456-16C2-49D8-8B8D-0FE3CC938F21}">
      <dsp:nvSpPr>
        <dsp:cNvPr id="0" name=""/>
        <dsp:cNvSpPr/>
      </dsp:nvSpPr>
      <dsp:spPr>
        <a:xfrm rot="10800000">
          <a:off x="1983253" y="1155635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5730" rIns="234696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Edge-Aware </a:t>
          </a:r>
          <a:r>
            <a:rPr lang="en-US" sz="3300" kern="1200" dirty="0" err="1"/>
            <a:t>IoT</a:t>
          </a:r>
          <a:r>
            <a:rPr lang="en-US" sz="3300" kern="1200" dirty="0"/>
            <a:t> data processing</a:t>
          </a:r>
        </a:p>
      </dsp:txBody>
      <dsp:txXfrm rot="10800000">
        <a:off x="2205143" y="1155635"/>
        <a:ext cx="6770984" cy="887561"/>
      </dsp:txXfrm>
    </dsp:sp>
    <dsp:sp modelId="{7B134B4D-417E-4C87-A221-ED349B534622}">
      <dsp:nvSpPr>
        <dsp:cNvPr id="0" name=""/>
        <dsp:cNvSpPr/>
      </dsp:nvSpPr>
      <dsp:spPr>
        <a:xfrm>
          <a:off x="1539472" y="1155635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36A633-3004-4472-8CA3-0D44CD309BCC}">
      <dsp:nvSpPr>
        <dsp:cNvPr id="0" name=""/>
        <dsp:cNvSpPr/>
      </dsp:nvSpPr>
      <dsp:spPr>
        <a:xfrm rot="10800000">
          <a:off x="1983253" y="2308140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5730" rIns="234696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Fog-aware </a:t>
          </a:r>
          <a:r>
            <a:rPr lang="en-US" sz="3300" kern="1200" dirty="0" err="1"/>
            <a:t>IoT</a:t>
          </a:r>
          <a:r>
            <a:rPr lang="en-US" sz="3300" kern="1200" dirty="0"/>
            <a:t> data processing</a:t>
          </a:r>
        </a:p>
      </dsp:txBody>
      <dsp:txXfrm rot="10800000">
        <a:off x="2205143" y="2308140"/>
        <a:ext cx="6770984" cy="887561"/>
      </dsp:txXfrm>
    </dsp:sp>
    <dsp:sp modelId="{4DA33489-C88A-4F79-9970-8DCCE66B5B2B}">
      <dsp:nvSpPr>
        <dsp:cNvPr id="0" name=""/>
        <dsp:cNvSpPr/>
      </dsp:nvSpPr>
      <dsp:spPr>
        <a:xfrm>
          <a:off x="1539472" y="2308140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2844B3-F211-46C4-9807-63EC8E0048F2}">
      <dsp:nvSpPr>
        <dsp:cNvPr id="0" name=""/>
        <dsp:cNvSpPr/>
      </dsp:nvSpPr>
      <dsp:spPr>
        <a:xfrm rot="10800000">
          <a:off x="1983253" y="3460646"/>
          <a:ext cx="6992874" cy="887561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1390" tIns="125730" rIns="234696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Data Processing in Sensor Networks</a:t>
          </a:r>
        </a:p>
      </dsp:txBody>
      <dsp:txXfrm rot="10800000">
        <a:off x="2205143" y="3460646"/>
        <a:ext cx="6770984" cy="887561"/>
      </dsp:txXfrm>
    </dsp:sp>
    <dsp:sp modelId="{594AE0BB-98DE-4DE9-8662-2458AADF403D}">
      <dsp:nvSpPr>
        <dsp:cNvPr id="0" name=""/>
        <dsp:cNvSpPr/>
      </dsp:nvSpPr>
      <dsp:spPr>
        <a:xfrm>
          <a:off x="1539472" y="3460646"/>
          <a:ext cx="887561" cy="887561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F6619-F687-4F56-9667-1ED8C26EBE2E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D100B-EFC9-4B4F-BDC7-4E8324B2C1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66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The number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is expected to grow to as many as 20 billion connected devices by 2025</a:t>
            </a:r>
          </a:p>
          <a:p>
            <a:endParaRPr lang="en-US" dirty="0"/>
          </a:p>
          <a:p>
            <a:r>
              <a:rPr lang="en-US" dirty="0"/>
              <a:t>-fog computing facilitates the operation of compute, storage and networking services between end devices and cloud computing data centers.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740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2223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ADBA6-3CDD-4321-9487-0ACE1AEE28F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653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UDFs: user defined functions. Other data processing systems treat them as black boxes. Nebula IR performs high level optimizations and generates machine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ADBA6-3CDD-4321-9487-0ACE1AEE28F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562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system to cope with such dynamic environment the principle of Autonomous Processing, Incremental Optimizations and Dynamic Decisions is again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ADBA6-3CDD-4321-9487-0ACE1AEE28F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144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-Sensor nodes form a network to transfer sensor values through multiple hops to a root node and perform in-network data processing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018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summarise everything up,</a:t>
            </a:r>
            <a:r>
              <a:rPr lang="en-GB" baseline="0" dirty="0"/>
              <a:t> the authors proposed..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58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-On this slide we are going to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Break-down the problem of this paper.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-Today’s data management systems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not yet ready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these applications as they embrace either the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or the fog computing</a:t>
            </a:r>
          </a:p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-From a system point of view, this unified environment imposes three unique characteristics that are not supported by state-of-the-art data management systems, which are..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16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-So</a:t>
            </a:r>
            <a:r>
              <a:rPr lang="en-GB" baseline="0" dirty="0"/>
              <a:t> the authors proposed </a:t>
            </a:r>
            <a:r>
              <a:rPr lang="en-GB" baseline="0" dirty="0" err="1"/>
              <a:t>NebulaStream</a:t>
            </a:r>
            <a:r>
              <a:rPr lang="en-GB" baseline="0" dirty="0"/>
              <a:t>, the so called NES, which is ….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-Copes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maximizing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of results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of computing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significantly reduce the amount of data transferred and to exploit hardware capabilities efficiently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-Addresses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unreliability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applying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decisions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incremental optimizations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during runtime to be as flexible as possible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-Enables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designing each node to react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 wide range of situations during runtime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01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-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 presented an integrated public transport system of Berlin as a representative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 scenario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01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-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 requires continuous adaptation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 dynamic environment with respect to </a:t>
            </a:r>
            <a:r>
              <a:rPr lang="en-US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faults and changes in the availability, amount, type, capacity, and location of data and compute nodes</a:t>
            </a:r>
            <a:endParaRPr lang="en-GB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….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must be possible to manage the system through a centralized, global view and execute continuous as well as ad-hoc data analytics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62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Sensor Layer, millions of sensors produce data without processing them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sensor is connected to at least one low-end node in the Fog Layer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Fog Layer, NES processes data as they flow from Entry Nodes to Exit Nodes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transfer is orchestrated by Routing Nodes, such as routers or switches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Cloud Layer provides virtually unlimited scaling of compute and storage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design naturally supports geo-spatial query processing as most users are potentially only interested in data produced nearby</a:t>
            </a:r>
          </a:p>
          <a:p>
            <a:pPr marL="171450" indent="-171450">
              <a:buFontTx/>
              <a:buChar char="-"/>
            </a:pPr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Exploring the design space of a centralized vs. a decentralized design is one major future challenge</a:t>
            </a:r>
          </a:p>
          <a:p>
            <a:pPr marL="171450" indent="-171450">
              <a:buFontTx/>
              <a:buChar char="-"/>
            </a:pPr>
            <a:r>
              <a:rPr lang="en-US" dirty="0"/>
              <a:t>With NES, authors built a platform that creates a federation of sensors, fog, and cloud, which enables big data acquisition and analysis.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00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handle millions of sensors and thousands of queries, the system design of NES is based on the following design principles: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029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…To improve operator placement, the NES Optimizer requests these statistics and current resource utilization from the NES Monitor (7).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3078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D100B-EFC9-4B4F-BDC7-4E8324B2C12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6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3305A-D8AB-491A-A75E-9FD02A37A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42E7A-100F-4EA5-A8D5-46B16C646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5CF70-6DDD-4EAD-87F3-44FF62B2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17FF7-2D27-4C83-8672-A18C7394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BDAB5-98A0-4911-9AAA-32523E513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8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C7830-CC97-40B7-A7BB-EC0781468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D44612-C42D-46E1-9910-EAEF2FC73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99242-2B5F-41E7-B8A4-EE16CB8E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B9F22-AA7E-4E05-B6AE-463DFF5E2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17380-D9F3-4A01-ADCF-917E6E075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24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00B32A-C75C-4B16-9098-2B8C116554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C658D0-B095-4D2D-AAAD-395D51ADF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F8C79-B337-4B20-B0DB-9EC296005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D7105E-E964-48A7-A07C-5A1C70F7F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F2B92-2109-41E2-827A-46486A56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1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D507D-56A6-4550-BBF8-B835FD1EB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75F2C-07A1-46C1-81E8-9A05929EA4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554080-33CC-46DB-BEEA-95F2D5670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6DCB4-9F24-4E7D-A1D3-F91DDBE9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91CA6-482E-4BC2-B6F6-11EDA63A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FC9E2-658C-4CFC-A3E8-79E4575B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68F84-4802-4EAB-914B-F7C8E83BF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30D0E-0D11-4846-98D2-A7D6AF57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97F5F-1848-46D4-A4C4-D5047BA0C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B0E0D-A899-4FED-ADC0-112A5E319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5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1BE6-1816-4CB3-B7F7-0EDCD651F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8911FD-0CF2-445C-BD77-376CFB73C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5D84A3-F2B2-4792-AEBF-FCE86A049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290BC-A8CC-438F-9FE9-D698D2A05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A0CDF9-0F07-440A-A2C2-8338D9C1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BCCCD-B2BD-44E3-AB26-26E5229A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66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1BE13-A385-4AED-A4ED-413BA11E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6685C9-3486-4A49-9B66-165529791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6E3BAC-5834-468C-9AA0-D3A3DBF73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12C4F3-B2F6-47D6-9811-2273EBBFBA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9B0299-FA6A-4392-BDA9-7EAB8AD5F6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9245EE-614F-4519-B75C-B5B6934FB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E37ED-85DE-4DE8-AB09-18997CC09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01F427-C828-490E-80C7-A5E50AE6E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1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F59F-2DC1-487A-B32E-163883DF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1CA6B7-F7F3-4988-8433-F05FAFC27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8E0315-45A9-4155-B449-0E5C7F682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18DE13-7A17-4513-9FFC-1DE096A4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6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8CFFCD-67E9-4493-AFBF-342D783FB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572DDA-6769-4E7C-9C09-0E4ED471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D0868-F855-4C53-9B40-3309840A0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38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DA68-A927-410E-9140-D3723BF00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30D80-4984-43A2-AE95-8D8B794AC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2201E9-B4F6-4717-8AD0-8DC16C3B31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CEC951-B1BD-4587-B2A9-EC50E127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A0DC0-E3EB-47C5-A640-AB54CEEEB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05B602-CC01-48B1-9C19-60B24FC8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17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075F6-F74A-42BD-8EEE-1E63D747D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93903D-EDF0-4E73-A61A-9781DAF60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0B4F1-3997-4CC5-AF98-71DFCF933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EFCA5-BDD7-4A67-9DDF-DC4ADB2E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197F8F-7DA9-462E-A4D5-6A4C300DE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E5FA3D-171C-459F-ABDE-7BDFB02DB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37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6077FF-36D0-4F68-A551-ABE9EEB7B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E6BEF-0A1E-4474-8E66-C1C182BCD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414FE-C56C-4583-9243-94A3D34F39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EE556-8EC1-4697-8523-66F9870E40A4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05238-D304-4AF3-B9CB-7DA3B104EE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DEE59-5301-47EF-9A7F-34B989D6F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82F59-A9B0-43F1-A027-B425D7E39A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38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1157" y="127297"/>
            <a:ext cx="10289685" cy="26161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Platform: Data and Application Management for the Internet of Things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7260" y="2934393"/>
            <a:ext cx="8697477" cy="2142925"/>
          </a:xfrm>
        </p:spPr>
        <p:txBody>
          <a:bodyPr>
            <a:no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Steffen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Zeuch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(DFKI GmbH)*; Ankit Chaudhary (TU Berlin); Bonaventura Del Monte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Berlin);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Haralampos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Gavriilidis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(TU Berlin);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Dimitrios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Giouroukis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(TU Berlin); Philipp Marian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Grulich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Berlin); Sebastian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Bress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(TU Berlin); Jonas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Traub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Berlin); Volker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Markl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Technische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Berlin)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9th Biennial Conference on Innovative Data Systems Research (CIDR ‘19)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January 13-16, 2019 , Asilomar, California, USA.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http://cidrdb.org/cidr2020/papers/p7-zeuch-cidr20.pdf</a:t>
            </a: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Cyprus  Department of Computer Science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EPL646 - Advanced Topics in Databases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By: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Soteris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Constantinou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Andreas Savva </a:t>
            </a:r>
          </a:p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Instructor: Dr.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Demetris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Zeinalipour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860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43" y="89033"/>
            <a:ext cx="10018713" cy="1752599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Design Principles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6613378"/>
              </p:ext>
            </p:extLst>
          </p:nvPr>
        </p:nvGraphicFramePr>
        <p:xfrm>
          <a:off x="1337437" y="965333"/>
          <a:ext cx="10312455" cy="5626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66077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3350" y="1"/>
            <a:ext cx="10018713" cy="891540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5376" y="1127759"/>
            <a:ext cx="5486687" cy="3124201"/>
          </a:xfrm>
        </p:spPr>
        <p:txBody>
          <a:bodyPr anchor="t">
            <a:noAutofit/>
          </a:bodyPr>
          <a:lstStyle/>
          <a:p>
            <a:pPr>
              <a:lnSpc>
                <a:spcPct val="90000"/>
              </a:lnSpc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has been designed with </a:t>
            </a:r>
            <a:r>
              <a:rPr lang="en-US" sz="1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centralized Deployment process and a decentralized run-time re-optimization </a:t>
            </a:r>
            <a:br>
              <a:rPr lang="en-US" sz="1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 logically centralized deployment process in which one central instance has control over the deployment</a:t>
            </a:r>
          </a:p>
          <a:p>
            <a:pPr>
              <a:lnSpc>
                <a:spcPct val="90000"/>
              </a:lnSpc>
            </a:pP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the current design, users interact with NES through one of the provided APIs to send queries to 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Coordinator (1)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Query Manager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responsible for creating logical query plans from user requests &amp; maintaining logical streams that represent logical views over sensors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b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NES Topology Manager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orchestrates the NES Topology, which consists of workers and sensors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Optimizer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the assignment of a logical query plan to the current NES Topology plan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Deployment Manager 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takes the NES-EP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disassembles it into Node Execution Plans, deploys them to the nodes in the NES Topology, into either the Fog or the Cloud Layer, and sets up the sensors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(5)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Monitor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constantly collects feedback from the NES Topology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(6)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maintains statistics and current resource utilization for the NES Topology Manager </a:t>
            </a:r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(7)</a:t>
            </a:r>
            <a:r>
              <a:rPr lang="en-US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lnSpc>
                <a:spcPct val="90000"/>
              </a:lnSpc>
              <a:buAutoNum type="arabicParenBoth"/>
            </a:pPr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8" y="2103120"/>
            <a:ext cx="5503679" cy="33985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22898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5874B-638A-4D02-915C-6F01135B5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Data At-rest and In-Motion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ED037-E25A-46F8-A43F-6A3085425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IoT world, data are generated by many different sources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source has different characteristics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Sharing principle on three different levels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Level: Share data among multiple streaming queries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Level: Slice data streams to exploit sharing on stream aggregations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 Level: Acquisitional Query Processing and On-Demand Schedule of Sensor reads and transmissions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results in a reduction of data that are acquired, transferred and processed</a:t>
            </a:r>
          </a:p>
        </p:txBody>
      </p:sp>
    </p:spTree>
    <p:extLst>
      <p:ext uri="{BB962C8B-B14F-4D97-AF65-F5344CB8AC3E}">
        <p14:creationId xmlns:p14="http://schemas.microsoft.com/office/powerpoint/2010/main" val="1906248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22C62-0D00-4E09-BD7E-C4FBAB22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2" y="685800"/>
            <a:ext cx="5747778" cy="1752599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2413D-33CE-4459-8EE4-DDDEA91B8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2666999"/>
            <a:ext cx="5747778" cy="3124201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set: New York taxis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Derive routed for every trip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Replay the routes on Raspberry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represents the sensor nodes in taxis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Baseline: Sensor nodes stream data to cloud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combines cloud-fog-sensor nodes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interleaved data gathering and processing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Prevents reads and transmissions for filtered out tuples by the query</a:t>
            </a:r>
          </a:p>
          <a:p>
            <a:pPr lvl="1">
              <a:lnSpc>
                <a:spcPct val="90000"/>
              </a:lnSpc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D17BD0-F3D2-4E76-8F99-B87F85B443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969" y="1354706"/>
            <a:ext cx="4746293" cy="1323169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AB59CBD-E210-4684-BFBC-8032E0FBB9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89" y="3132536"/>
            <a:ext cx="4667173" cy="111556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3797876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F9146-EB7A-4BCC-A018-7632D772B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4475" y="289241"/>
            <a:ext cx="9397049" cy="123444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Volume of Compute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C99CDB-868E-4DAE-8FC8-CFDAAFA99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4475" y="1523681"/>
            <a:ext cx="10200003" cy="4297999"/>
          </a:xfrm>
        </p:spPr>
        <p:txBody>
          <a:bodyPr/>
          <a:lstStyle/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Exploit the hardware resources of heterogeneous devices efficiently</a:t>
            </a:r>
          </a:p>
          <a:p>
            <a:pPr lvl="1"/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Millions of devices in the fog topology	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generates specialized code</a:t>
            </a:r>
          </a:p>
          <a:p>
            <a:pPr lvl="1"/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Depending on query , hardware, data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Distributes query optimization</a:t>
            </a:r>
          </a:p>
          <a:p>
            <a:pPr lvl="1"/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query optimization splits the query into segments for devices</a:t>
            </a:r>
          </a:p>
          <a:p>
            <a:pPr lvl="1"/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 engines use query compiler to produce hardware specific code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In-network processing to reduce the computation at the Cloud Layer</a:t>
            </a:r>
          </a:p>
        </p:txBody>
      </p:sp>
    </p:spTree>
    <p:extLst>
      <p:ext uri="{BB962C8B-B14F-4D97-AF65-F5344CB8AC3E}">
        <p14:creationId xmlns:p14="http://schemas.microsoft.com/office/powerpoint/2010/main" val="3248278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5B432-44FD-4D72-93E3-ADA0501A9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2143166"/>
            <a:ext cx="2812386" cy="685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DBA3-911E-4B26-923D-08D209979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7550" y="2828966"/>
            <a:ext cx="6885471" cy="303816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Yahoo Streaming Benchmark on Raspberry Pi 3B+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Flink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Java and NES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YSB is a real-world stream processing task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Hardware-tailored code generation in essential, especially for low-end devices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80x more energy efficient processing per record vs Python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Joining coherent snapshots from 1000 nodes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Coherent snapshots: All sensor values have been read at the same time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Sensors gather data in pipelines, joining tuples incrementally and coherently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Ensures high throughput to the Cloud Layer</a:t>
            </a:r>
          </a:p>
        </p:txBody>
      </p:sp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0432C5BB-E839-4AB6-8178-1189E181A5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105" y="159814"/>
            <a:ext cx="4099385" cy="1731990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844C3C6-E98E-4617-B467-1774128E91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005" y="124875"/>
            <a:ext cx="3665383" cy="180186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1823776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1DF4B-D779-4A32-8EE9-174B3853F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243" y="358640"/>
            <a:ext cx="9655513" cy="132556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7FDCB-FB62-4F49-99E9-F3DF69E4A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7340" y="1684203"/>
            <a:ext cx="10614660" cy="5173797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Transient Failures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Heterogeneous fog environment 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WSNs are prone to failures due to battery powered, low-end devices 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Systems use Stop-the-World recovery protocol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an error occurs the entire process stops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query plan is redeployed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adopts fine-grained recovery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Restarts only the operator that caused the failure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Decisions, Autonomous Processing, Incremental Optimizations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Every layer has a different failure recovery approach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Sensor: Substitute missing  values or broken sensors with nearby sensors or buffered values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Fog: Send data to multiple network paths, buffer data and replay them</a:t>
            </a:r>
          </a:p>
          <a:p>
            <a:pPr lvl="1"/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Cloud: Extend existing approaches such as global checkpointing</a:t>
            </a:r>
          </a:p>
          <a:p>
            <a:pPr lvl="1"/>
            <a:endParaRPr lang="en-US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169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321A9-247F-41E5-9C81-F26FAD5C1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9551" y="0"/>
            <a:ext cx="2566579" cy="1554480"/>
          </a:xfrm>
        </p:spPr>
        <p:txBody>
          <a:bodyPr>
            <a:normAutofit/>
          </a:bodyPr>
          <a:lstStyle/>
          <a:p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Ensuring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239DF-0580-4AA6-B817-AA282076F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6228" y="403860"/>
            <a:ext cx="7152608" cy="281694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 Stop-The-World protocol and Operator Restart on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Flink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servers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Xeon E5620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32GB ram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1Gbits network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Compare them in a simulated IoT scenario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Randomly terminate compute nodes and measure the latency</a:t>
            </a:r>
          </a:p>
          <a:p>
            <a:pPr>
              <a:lnSpc>
                <a:spcPct val="90000"/>
              </a:lnSpc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Latency of the Stop-the-World protocol increases with high transient failures</a:t>
            </a:r>
          </a:p>
        </p:txBody>
      </p: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2A7C64FE-BE08-4D9B-A453-5496064F1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2840" y="3637198"/>
            <a:ext cx="5646376" cy="2710262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</p:pic>
    </p:spTree>
    <p:extLst>
      <p:ext uri="{BB962C8B-B14F-4D97-AF65-F5344CB8AC3E}">
        <p14:creationId xmlns:p14="http://schemas.microsoft.com/office/powerpoint/2010/main" val="874077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12FD3-034A-4D3E-B485-176200D59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765" y="0"/>
            <a:ext cx="10018713" cy="12649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Diversity in Programming and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17FCB-0837-446D-BF34-B85D6C702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950" y="1495937"/>
            <a:ext cx="10540050" cy="496061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IoT world, data must be used by different programming paradigms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AI/Machine Learning/Data Science</a:t>
            </a:r>
          </a:p>
          <a:p>
            <a:pPr>
              <a:lnSpc>
                <a:spcPct val="12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challenge is not only to support these workloads but also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optimizable intermediate representations of data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Efficient and scalable operators across workloads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of Query languages</a:t>
            </a: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will provide an easy to use interface with support for different programming environments</a:t>
            </a:r>
          </a:p>
          <a:p>
            <a:pPr lvl="1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need for programmers to take care of performance implications</a:t>
            </a: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Nebula-IR is built on top of existing frameworks to support diverse queries and intermediate representation</a:t>
            </a:r>
          </a:p>
          <a:p>
            <a:pPr lvl="1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Optimizes Operators and Processing models</a:t>
            </a:r>
          </a:p>
          <a:p>
            <a:pPr lvl="1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for Optimization of UDFs in order to achieve high code efficiency</a:t>
            </a:r>
          </a:p>
          <a:p>
            <a:pPr>
              <a:lnSpc>
                <a:spcPct val="110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Management: Centralized, Homogeneous interface </a:t>
            </a:r>
          </a:p>
          <a:p>
            <a:pPr lvl="1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to detect and react to dynamic changes in the environment</a:t>
            </a:r>
          </a:p>
          <a:p>
            <a:pPr lvl="1"/>
            <a:endParaRPr lang="en-US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700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37378-13CC-4617-BB6F-D57530651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2776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Constant Evolution/Changing Environments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87F8C-E5F5-457C-8BB3-A086299E4F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9720" y="1813561"/>
            <a:ext cx="10241280" cy="4686301"/>
          </a:xfrm>
        </p:spPr>
        <p:txBody>
          <a:bodyPr>
            <a:normAutofit fontScale="70000" lnSpcReduction="20000"/>
          </a:bodyPr>
          <a:lstStyle/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 and WSNs topology constantly changes as new devices join the network and existing devices disconnect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Additionally the workloads are constantly evolving as users submit new queries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Node-EPs can detect changes to the environment and can react dynamically</a:t>
            </a:r>
          </a:p>
          <a:p>
            <a:pPr lvl="1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the sampling rate, Drop packages, Change algorithm or Reroute data streams</a:t>
            </a:r>
          </a:p>
          <a:p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components allow for changing network topologies and workloads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Actor Model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device is a client, worker or coordinator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for devices to be constantly valid states and react autonomously</a:t>
            </a:r>
          </a:p>
          <a:p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can modify an execution plan of a query in steps, in order to have the most optimal plan for changes in the velocity, volume or variety of data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Asynchronous process</a:t>
            </a:r>
          </a:p>
        </p:txBody>
      </p:sp>
    </p:spTree>
    <p:extLst>
      <p:ext uri="{BB962C8B-B14F-4D97-AF65-F5344CB8AC3E}">
        <p14:creationId xmlns:p14="http://schemas.microsoft.com/office/powerpoint/2010/main" val="2312549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06CB-2FFA-4516-898C-30A0DD8F7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8ABAF-EAFD-4683-AA2E-E45511C88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Break-down of the problem</a:t>
            </a: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(NES)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IoT application scenario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Description of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Experimental Demonstration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of the Art Systems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2887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STATE-OF-THE-ART SYSTEMS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93032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9894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8237D-D522-416B-9513-9CA9D2AF7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Cloud-centric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5798EA-B07B-4956-A2B8-2F354876BF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pool of sensors sends data directly to the cloud for further processing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Camera surveillance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Wearable cognitive assistance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city Monitoring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Advantages: Fault-tolerance, Dynamic scaling of compute and storage resources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Disadvantage: Doesn’t take advantage of intermediate nodes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NES: cross paradigm optimization, in-network processing, hardware tailored code generation</a:t>
            </a:r>
          </a:p>
        </p:txBody>
      </p:sp>
    </p:spTree>
    <p:extLst>
      <p:ext uri="{BB962C8B-B14F-4D97-AF65-F5344CB8AC3E}">
        <p14:creationId xmlns:p14="http://schemas.microsoft.com/office/powerpoint/2010/main" val="42153697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4052D-891A-4343-9BB1-4AF63F33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Edge-Aware IoT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54F7-458A-4409-9973-71F7CECF9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Hub devices placed at the edge of the fog topology in order to act as  local control centers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 simple processing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not require stable connection the cloud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Hub devices still require a stable connection to the sensors and do not address dynamic changes in the topology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systems do not offer efficient code computation or a multi-programming environment</a:t>
            </a:r>
          </a:p>
        </p:txBody>
      </p:sp>
    </p:spTree>
    <p:extLst>
      <p:ext uri="{BB962C8B-B14F-4D97-AF65-F5344CB8AC3E}">
        <p14:creationId xmlns:p14="http://schemas.microsoft.com/office/powerpoint/2010/main" val="24192575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43" y="131617"/>
            <a:ext cx="10018713" cy="990601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Fog-aware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processing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3" y="885998"/>
            <a:ext cx="10113818" cy="5309755"/>
          </a:xfrm>
        </p:spPr>
        <p:txBody>
          <a:bodyPr>
            <a:normAutofit/>
          </a:bodyPr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the possible compute and storage capacities of the fog and the cloud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research has been conducted on individual challenges in fog computing, which we will leverage in NES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researchers have proposed the following: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Operator placement techniques to partition queries across a fog topology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Exploit special capabilities of IoT hardware to improve efficiency and security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to partition the inference of deep neural networks across fog topologies to improve scalability</a:t>
            </a:r>
          </a:p>
        </p:txBody>
      </p:sp>
    </p:spTree>
    <p:extLst>
      <p:ext uri="{BB962C8B-B14F-4D97-AF65-F5344CB8AC3E}">
        <p14:creationId xmlns:p14="http://schemas.microsoft.com/office/powerpoint/2010/main" val="3300276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Processing in Sensor Networks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Sensor nodes form a network to transfer sensor values through multiple hops to a root node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Approaches in this area tackle efficiency by optimizing the computation for battery lifetimes and enable filtering and aggregation queries over sensor data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provide support for a dynamic execution environment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NES, they leverage concepts from sensor networks and integrate them seamlessly across the Sensor, Fog, and Cloud Layers, resulting in a unified environment.</a:t>
            </a:r>
          </a:p>
        </p:txBody>
      </p:sp>
    </p:spTree>
    <p:extLst>
      <p:ext uri="{BB962C8B-B14F-4D97-AF65-F5344CB8AC3E}">
        <p14:creationId xmlns:p14="http://schemas.microsoft.com/office/powerpoint/2010/main" val="3974815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923" y="1958339"/>
            <a:ext cx="10330154" cy="3349337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general purpose, end-to-end data management system for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The goal of the envisioned design is to handle the heterogeneity, unreliability, and elasticity of a unified sensor-fog-cloud environment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first results that motivate the need of a new system design for upcoming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Platform, aims to enable emerging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 in different domains</a:t>
            </a:r>
          </a:p>
        </p:txBody>
      </p:sp>
    </p:spTree>
    <p:extLst>
      <p:ext uri="{BB962C8B-B14F-4D97-AF65-F5344CB8AC3E}">
        <p14:creationId xmlns:p14="http://schemas.microsoft.com/office/powerpoint/2010/main" val="388520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4055" y="3733101"/>
            <a:ext cx="4707946" cy="31248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193333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3" y="1432070"/>
            <a:ext cx="10018713" cy="3993859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International Data Corporation estimated that by 2025 the global amount of data will reach 175ZB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 of these data will be gathered in real-time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 billion connected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devices by 2025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 new challenges for integrating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concepts of fog and cloud computing as well 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sensor networks in one unified environment</a:t>
            </a:r>
          </a:p>
        </p:txBody>
      </p:sp>
    </p:spTree>
    <p:extLst>
      <p:ext uri="{BB962C8B-B14F-4D97-AF65-F5344CB8AC3E}">
        <p14:creationId xmlns:p14="http://schemas.microsoft.com/office/powerpoint/2010/main" val="2791940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33453"/>
            <a:ext cx="10018713" cy="1752599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Break-down of the problem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811" y="1450595"/>
            <a:ext cx="10018713" cy="45055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require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low-latency, location awareness, widespread geographical distribution, and real-time data processing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potentially millions of distributed data sources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Today’s data management systems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not yet ready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these applications</a:t>
            </a:r>
            <a:endParaRPr lang="en-US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centralized cloud approach does not scale for </a:t>
            </a:r>
            <a:r>
              <a:rPr lang="en-US" sz="16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enable future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applications, a data management system for the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to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combine the cloud, the fog, and the sensors in a single unified platform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leverage their individual advantages and enable cross-paradigm optimizations (e.g., fusing, splitting, or operator reordering).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unified environment imposes three unique characteristics that are not supported by state-of-the-art data management systems: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Unreliability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</a:t>
            </a:r>
          </a:p>
        </p:txBody>
      </p:sp>
    </p:spTree>
    <p:extLst>
      <p:ext uri="{BB962C8B-B14F-4D97-AF65-F5344CB8AC3E}">
        <p14:creationId xmlns:p14="http://schemas.microsoft.com/office/powerpoint/2010/main" val="1382607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257300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154" y="1257300"/>
            <a:ext cx="10707690" cy="480670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novel data processing platform that addresses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heterogeneity, unreliability, and scalability challenges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effective and efficient data management for the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Copes with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heterogeneity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maximizing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sharing of results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efficiency of computing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unreliability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applying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decisions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incremental optimizations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elasticity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designing each node to react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autonomously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Enables future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applications by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unifying sensors, fog, and cloud in one general-purpose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end-to-end data management platform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GB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Experiments show that NES: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Reduces the amount of data and sensor reads up to 90%, increases node throughput and decreases energy consumption on low-end devices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 queries with low latency even in the presence of many node failures.</a:t>
            </a:r>
          </a:p>
        </p:txBody>
      </p:sp>
    </p:spTree>
    <p:extLst>
      <p:ext uri="{BB962C8B-B14F-4D97-AF65-F5344CB8AC3E}">
        <p14:creationId xmlns:p14="http://schemas.microsoft.com/office/powerpoint/2010/main" val="3706286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241571"/>
          </a:xfrm>
        </p:spPr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APPLICATION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643" y="1006215"/>
            <a:ext cx="10018713" cy="5503177"/>
          </a:xfrm>
        </p:spPr>
        <p:txBody>
          <a:bodyPr anchor="t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public transport system of Berlin as a representative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scenario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Vehicles move around the city and carry a set of sensors and a simple processing unit.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Each unit collects vehicle data (e.g., routing, maintenance information, and occupancy/usage) as well as data from the environment (e.g., traffic, road conditions, and weather)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stations are distributed across the city and consist of antennas, network routers, and compute and storage capacity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Processing nodes are distributed within the city to gather data from several base stations and apply more complex processing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centralized dispatch station represents the endpoint for all data and merges data from the fog and the cloud with stored and external data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084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02" y="3735067"/>
            <a:ext cx="10018713" cy="312420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scenario requires a massively distributed system with continuous data producers as well as transient and permanent, distributed compute and storage capabilities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 requires continuous adaptation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 dynamic environment with respect to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faults and changes in data and compute nodes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sensor level, a system has to continuously adapt the sensor reads depending on a dynamic query workload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0208" y="92619"/>
            <a:ext cx="7189248" cy="3007454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5400000">
            <a:off x="5781879" y="3179963"/>
            <a:ext cx="649521" cy="3373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14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NEBULASTREAM PLATFORM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071723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5222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1720" y="65015"/>
            <a:ext cx="9246805" cy="1752599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NES Topology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100" y="2131941"/>
            <a:ext cx="10018713" cy="4704412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figure presents the dataflow from the sensors to the cloud. The basic assumptions in this topology are three-fold. </a:t>
            </a: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 Topology characteristics: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Query optimization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finds an efficient route through the Fog Layer that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reduces data volumes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early as possible without violating any Service Level-Agreement (SLA) but fulfilling Quality of Service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constraints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heterogeneous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many nodes have only limited processing capabilities (processing has to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trade-off between energy consumption and performance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Fog Layer is highly unreliable compared to the homogeneous and relatively stable Cloud Layer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volume and velocity of sensor data represent an external factor</a:t>
            </a:r>
          </a:p>
          <a:p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819650" cy="2066925"/>
          </a:xfrm>
          <a:prstGeom prst="rect">
            <a:avLst/>
          </a:prstGeom>
        </p:spPr>
      </p:pic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1168167"/>
              </p:ext>
            </p:extLst>
          </p:nvPr>
        </p:nvGraphicFramePr>
        <p:xfrm>
          <a:off x="3343517" y="2376274"/>
          <a:ext cx="7544187" cy="1722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5839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2450</Words>
  <Application>Microsoft Office PowerPoint</Application>
  <PresentationFormat>Widescreen</PresentationFormat>
  <Paragraphs>276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The NebulaStream Platform: Data and Application Management for the Internet of Things</vt:lpstr>
      <vt:lpstr>Content</vt:lpstr>
      <vt:lpstr>INTRODUCTION</vt:lpstr>
      <vt:lpstr>Break-down of the problem</vt:lpstr>
      <vt:lpstr>NebulaStream (NES)</vt:lpstr>
      <vt:lpstr>IoT APPLICATION SCENARIO</vt:lpstr>
      <vt:lpstr>PowerPoint Presentation</vt:lpstr>
      <vt:lpstr>NEBULASTREAM PLATFORM </vt:lpstr>
      <vt:lpstr>                 NES Topology </vt:lpstr>
      <vt:lpstr>NES Design Principles </vt:lpstr>
      <vt:lpstr>NES Architecture</vt:lpstr>
      <vt:lpstr>Volume of Data At-rest and In-Motion</vt:lpstr>
      <vt:lpstr>Experimental demonstration</vt:lpstr>
      <vt:lpstr>Volume of Compute</vt:lpstr>
      <vt:lpstr>Testing</vt:lpstr>
      <vt:lpstr>Unreliability</vt:lpstr>
      <vt:lpstr>Ensuring Performance</vt:lpstr>
      <vt:lpstr>Diversity in Programming and Management</vt:lpstr>
      <vt:lpstr>Constant Evolution/Changing Environments</vt:lpstr>
      <vt:lpstr>STATE-OF-THE-ART SYSTEMS</vt:lpstr>
      <vt:lpstr>Cloud-centric Approach</vt:lpstr>
      <vt:lpstr>Edge-Aware IoT approach</vt:lpstr>
      <vt:lpstr>Fog-aware IoT data processing </vt:lpstr>
      <vt:lpstr>Data Processing in Sensor Networks 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NebulaStream Platform: Data and Application Management for the Internet of Things</dc:title>
  <dc:creator>Andreas Savva</dc:creator>
  <cp:lastModifiedBy>Andreas Savva</cp:lastModifiedBy>
  <cp:revision>14</cp:revision>
  <dcterms:created xsi:type="dcterms:W3CDTF">2020-03-10T11:13:37Z</dcterms:created>
  <dcterms:modified xsi:type="dcterms:W3CDTF">2020-04-13T15:28:44Z</dcterms:modified>
</cp:coreProperties>
</file>