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30"/>
  </p:notesMasterIdLst>
  <p:sldIdLst>
    <p:sldId id="256" r:id="rId5"/>
    <p:sldId id="257" r:id="rId6"/>
    <p:sldId id="266" r:id="rId7"/>
    <p:sldId id="270" r:id="rId8"/>
    <p:sldId id="271" r:id="rId9"/>
    <p:sldId id="272" r:id="rId10"/>
    <p:sldId id="273" r:id="rId11"/>
    <p:sldId id="274" r:id="rId12"/>
    <p:sldId id="275" r:id="rId13"/>
    <p:sldId id="277" r:id="rId14"/>
    <p:sldId id="276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2" r:id="rId28"/>
    <p:sldId id="291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942D0B"/>
    <a:srgbClr val="76280B"/>
    <a:srgbClr val="F6BF73"/>
    <a:srgbClr val="F9D4A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25E5076-3810-47DD-B79F-674D7AD40C0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370" autoAdjust="0"/>
    <p:restoredTop sz="81537" autoAdjust="0"/>
  </p:normalViewPr>
  <p:slideViewPr>
    <p:cSldViewPr snapToGrid="0">
      <p:cViewPr varScale="1">
        <p:scale>
          <a:sx n="71" d="100"/>
          <a:sy n="71" d="100"/>
        </p:scale>
        <p:origin x="70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3789D0-CA34-4934-A369-C3113E12A3EF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D79418-37EB-4378-AD22-89DBB000B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642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Background for SQL Lite and what are todays use cases. </a:t>
            </a:r>
          </a:p>
          <a:p>
            <a:endParaRPr lang="en-GB" dirty="0"/>
          </a:p>
          <a:p>
            <a:endParaRPr lang="en-C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2870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SSL – Statement Logging Strategy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08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SLA - Statement log area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SLB – Statement log buffer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2297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3341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SLA - Statement log area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SLB – Statement log buffer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Log Capturer makes the SQLite SSL deterministic, will not catch SELECT statements which will keep SLA smaller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0543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SLA - Statement log area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SLB – Statement log buffer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928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the update pages should be regularly checkpointed to reduce the recovery time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While SSL Checkpoint is triggered n</a:t>
            </a:r>
            <a:r>
              <a:rPr lang="en-GB" sz="1200" dirty="0"/>
              <a:t>o new transactions will be proceeded.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cost is acceptable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WAL : write ahead log can outperform rollback </a:t>
            </a:r>
            <a:endParaRPr lang="en-GB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8306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0174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/>
              <a:t>SLA: If the file is not found, it means that the system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/>
              <a:t>has terminated normally and thus the normal operation can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/>
              <a:t>start without further recovery action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/>
          </a:p>
          <a:p>
            <a:r>
              <a:rPr lang="en-GB" sz="18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SLA = reset &amp; No-WAL-file  </a:t>
            </a:r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combination normal shutdown (or after checkpoint). Therefore, the system can resume simply after creating WAL journal file.</a:t>
            </a:r>
          </a:p>
          <a:p>
            <a:r>
              <a:rPr lang="en-GB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SLA = reset &amp; WAL = reset  </a:t>
            </a:r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combination shows that no new transaction has not committed.</a:t>
            </a:r>
          </a:p>
          <a:p>
            <a:r>
              <a:rPr lang="en-GB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SLA = reset &amp; WAL = in-use </a:t>
            </a:r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indicates that In this case, SQLite/SSL will copy the most recent version of each page in the WAL journal to original database, and then resetting the WAL file.</a:t>
            </a:r>
          </a:p>
          <a:p>
            <a:r>
              <a:rPr lang="en-GB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SLA = in-use </a:t>
            </a:r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Regardless of the WAL journal, all pages in SLA were not propagated to the original database yet.  re-executes all the valid SQL statements from SLA in sequence against the original database, and then call its checkpoint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1284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9169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155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Logical log contains data about the changes (updates, deletes, insertions) </a:t>
            </a:r>
          </a:p>
          <a:p>
            <a:r>
              <a:rPr lang="en-US" dirty="0"/>
              <a:t>From version 1 to 2.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SSL = statement scheme logging </a:t>
            </a:r>
          </a:p>
          <a:p>
            <a:r>
              <a:rPr lang="en-US" dirty="0"/>
              <a:t>SSL = </a:t>
            </a:r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will write all update SQL statements of the committing transaction persistently and atomically in log device</a:t>
            </a:r>
          </a:p>
          <a:p>
            <a:endParaRPr lang="en-GB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TCC = transaction consistent checkpoint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7345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7635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87923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63941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93797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1506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688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are the problems with SQLite and why do we even need to discuss something about changing something that is working ? </a:t>
            </a:r>
          </a:p>
          <a:p>
            <a:endParaRPr lang="en-US" dirty="0"/>
          </a:p>
          <a:p>
            <a:r>
              <a:rPr lang="en-US" dirty="0"/>
              <a:t>There is a big problem with commits in SQLite, where every dirty page is forced to be written onto disk (this is IO cost) this is completely redundant </a:t>
            </a:r>
            <a:endParaRPr lang="en-GB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  <a:p>
            <a:r>
              <a:rPr lang="en-US" dirty="0"/>
              <a:t>2/3 of all writes is a very big number and this has to be reduced</a:t>
            </a:r>
          </a:p>
          <a:p>
            <a:endParaRPr lang="en-US" dirty="0"/>
          </a:p>
          <a:p>
            <a:r>
              <a:rPr lang="en-US" dirty="0"/>
              <a:t>Lifespan of flash storage is shortened because of this usage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91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SQLite management studios :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SQLiteStudio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SQLiteBrowser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SQLite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Studo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Management, plugins for Firefox and Chrome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etc</a:t>
            </a:r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ext4 provide atomic operations even on windows and mac (through open source drivers) ext2fsd,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extfs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etc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Uses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fsync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synchronize a file's in-core state with storage device (flush)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Journaling mechanism is a mechanism that keeps trach of changes not yet committed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-Rollback will update the transaction to original content before updating </a:t>
            </a:r>
            <a:b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b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-WAL = Write Ahead Log appends the new transactions in a log file while their old/original pages remain intact. The change is then later propagated to the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db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checkpoint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2607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3299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0359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NVM –based logging : flushes changes to storages but fast. </a:t>
            </a:r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Considering the time taken to write in NVM is proportional to the amount of data to transfer, more log means longer commit latency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8052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NVM –based logging : flushes changes to storages but fast. </a:t>
            </a:r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Considering the time taken to write in NVM is proportional to the amount of data to transfer, more log means longer commit latency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X-FTL and Share are different journaling mechanisms for SQLite which improve the existing mechanism, but they still rely on extensive writing to disk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0611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SSL – Statement Logging Strategy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004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D826893-9059-400D-A708-615823828BC9}"/>
              </a:ext>
            </a:extLst>
          </p:cNvPr>
          <p:cNvGrpSpPr/>
          <p:nvPr userDrawn="1"/>
        </p:nvGrpSpPr>
        <p:grpSpPr bwMode="ltGray">
          <a:xfrm>
            <a:off x="7232499" y="-159283"/>
            <a:ext cx="4959501" cy="5525761"/>
            <a:chOff x="7232499" y="-159283"/>
            <a:chExt cx="4959501" cy="5525761"/>
          </a:xfrm>
          <a:solidFill>
            <a:srgbClr val="76280B">
              <a:alpha val="60000"/>
            </a:srgbClr>
          </a:solidFill>
        </p:grpSpPr>
        <p:pic>
          <p:nvPicPr>
            <p:cNvPr id="10" name="Graphic 9" descr="Single gear">
              <a:extLst>
                <a:ext uri="{FF2B5EF4-FFF2-40B4-BE49-F238E27FC236}">
                  <a16:creationId xmlns:a16="http://schemas.microsoft.com/office/drawing/2014/main" id="{4BD7AE3B-6321-488C-8378-B441F7AC62C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11" name="Graphic 10" descr="Single gear">
              <a:extLst>
                <a:ext uri="{FF2B5EF4-FFF2-40B4-BE49-F238E27FC236}">
                  <a16:creationId xmlns:a16="http://schemas.microsoft.com/office/drawing/2014/main" id="{52566813-48BF-44A8-9FBD-C9035FDE143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C9098912-FEFB-4951-B070-7ED0F1D4555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486478"/>
              <a:ext cx="2880000" cy="2880000"/>
            </a:xfrm>
            <a:prstGeom prst="rect">
              <a:avLst/>
            </a:prstGeom>
          </p:spPr>
        </p:pic>
        <p:pic>
          <p:nvPicPr>
            <p:cNvPr id="15" name="Graphic 14" descr="Single gear">
              <a:extLst>
                <a:ext uri="{FF2B5EF4-FFF2-40B4-BE49-F238E27FC236}">
                  <a16:creationId xmlns:a16="http://schemas.microsoft.com/office/drawing/2014/main" id="{7187CCFC-946C-4708-98C2-CC97857A516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sp>
        <p:nvSpPr>
          <p:cNvPr id="9" name="Rectangle 8"/>
          <p:cNvSpPr/>
          <p:nvPr/>
        </p:nvSpPr>
        <p:spPr bwMode="ltGray">
          <a:xfrm>
            <a:off x="1704975" y="2598834"/>
            <a:ext cx="8782050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293" y="2742465"/>
            <a:ext cx="8494463" cy="1373070"/>
          </a:xfrm>
        </p:spPr>
        <p:txBody>
          <a:bodyPr anchor="b">
            <a:no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799" y="4394039"/>
            <a:ext cx="8493957" cy="11176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12956" y="5936187"/>
            <a:ext cx="2743200" cy="365125"/>
          </a:xfrm>
        </p:spPr>
        <p:txBody>
          <a:bodyPr/>
          <a:lstStyle/>
          <a:p>
            <a:fld id="{616D6166-2B42-4F11-BAA6-8ABAE1BE810C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42296" y="5936188"/>
            <a:ext cx="6870660" cy="365125"/>
          </a:xfrm>
        </p:spPr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A59AF3-34E3-4F2D-B219-533C8164A410}"/>
              </a:ext>
            </a:extLst>
          </p:cNvPr>
          <p:cNvSpPr/>
          <p:nvPr userDrawn="1"/>
        </p:nvSpPr>
        <p:spPr>
          <a:xfrm>
            <a:off x="0" y="2590078"/>
            <a:ext cx="1602997" cy="1660332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B98DDA9-3997-4600-985C-44C2CABD0BA3}"/>
              </a:ext>
            </a:extLst>
          </p:cNvPr>
          <p:cNvSpPr/>
          <p:nvPr userDrawn="1"/>
        </p:nvSpPr>
        <p:spPr>
          <a:xfrm>
            <a:off x="10606797" y="2590077"/>
            <a:ext cx="1602997" cy="1660331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03518" y="2750779"/>
            <a:ext cx="1171888" cy="1356442"/>
          </a:xfrm>
        </p:spPr>
        <p:txBody>
          <a:bodyPr/>
          <a:lstStyle/>
          <a:p>
            <a:fld id="{9E3FA76C-C565-46B6-8652-D75785E252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968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9F6BBB30-80DB-4A1B-9DD3-A090C4EF2F33}"/>
              </a:ext>
            </a:extLst>
          </p:cNvPr>
          <p:cNvGrpSpPr/>
          <p:nvPr userDrawn="1"/>
        </p:nvGrpSpPr>
        <p:grpSpPr bwMode="ltGray">
          <a:xfrm rot="5400000">
            <a:off x="7251814" y="1766245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18" name="Graphic 17" descr="Single gear">
              <a:extLst>
                <a:ext uri="{FF2B5EF4-FFF2-40B4-BE49-F238E27FC236}">
                  <a16:creationId xmlns:a16="http://schemas.microsoft.com/office/drawing/2014/main" id="{4FC3313D-A401-4847-ABED-CDF1803D067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19" name="Graphic 18" descr="Single gear">
              <a:extLst>
                <a:ext uri="{FF2B5EF4-FFF2-40B4-BE49-F238E27FC236}">
                  <a16:creationId xmlns:a16="http://schemas.microsoft.com/office/drawing/2014/main" id="{62BA598A-71EC-4BD4-8924-8F16E990AF5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20" name="Graphic 19" descr="Single gear">
              <a:extLst>
                <a:ext uri="{FF2B5EF4-FFF2-40B4-BE49-F238E27FC236}">
                  <a16:creationId xmlns:a16="http://schemas.microsoft.com/office/drawing/2014/main" id="{2086399E-589B-48EE-B396-961A783106E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21" name="Graphic 20" descr="Single gear">
              <a:extLst>
                <a:ext uri="{FF2B5EF4-FFF2-40B4-BE49-F238E27FC236}">
                  <a16:creationId xmlns:a16="http://schemas.microsoft.com/office/drawing/2014/main" id="{F2A039E4-F69C-4905-B047-6891B77F8CA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970240"/>
            <a:ext cx="10437812" cy="32116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-3554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9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384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29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303581" y="5936187"/>
            <a:ext cx="2743200" cy="365125"/>
          </a:xfrm>
        </p:spPr>
        <p:txBody>
          <a:bodyPr/>
          <a:lstStyle/>
          <a:p>
            <a:fld id="{616D6166-2B42-4F11-BAA6-8ABAE1BE810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2921" y="5936188"/>
            <a:ext cx="6870660" cy="365125"/>
          </a:xfrm>
        </p:spPr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0074" y="753227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702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9F6BBB30-80DB-4A1B-9DD3-A090C4EF2F33}"/>
              </a:ext>
            </a:extLst>
          </p:cNvPr>
          <p:cNvGrpSpPr/>
          <p:nvPr userDrawn="1"/>
        </p:nvGrpSpPr>
        <p:grpSpPr bwMode="ltGray">
          <a:xfrm rot="5400000">
            <a:off x="7251814" y="1766245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18" name="Graphic 17" descr="Single gear">
              <a:extLst>
                <a:ext uri="{FF2B5EF4-FFF2-40B4-BE49-F238E27FC236}">
                  <a16:creationId xmlns:a16="http://schemas.microsoft.com/office/drawing/2014/main" id="{4FC3313D-A401-4847-ABED-CDF1803D067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19" name="Graphic 18" descr="Single gear">
              <a:extLst>
                <a:ext uri="{FF2B5EF4-FFF2-40B4-BE49-F238E27FC236}">
                  <a16:creationId xmlns:a16="http://schemas.microsoft.com/office/drawing/2014/main" id="{62BA598A-71EC-4BD4-8924-8F16E990AF5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20" name="Graphic 19" descr="Single gear">
              <a:extLst>
                <a:ext uri="{FF2B5EF4-FFF2-40B4-BE49-F238E27FC236}">
                  <a16:creationId xmlns:a16="http://schemas.microsoft.com/office/drawing/2014/main" id="{2086399E-589B-48EE-B396-961A783106E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21" name="Graphic 20" descr="Single gear">
              <a:extLst>
                <a:ext uri="{FF2B5EF4-FFF2-40B4-BE49-F238E27FC236}">
                  <a16:creationId xmlns:a16="http://schemas.microsoft.com/office/drawing/2014/main" id="{F2A039E4-F69C-4905-B047-6891B77F8CA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970240"/>
            <a:ext cx="10437812" cy="32116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-3554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9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2922" y="2336872"/>
            <a:ext cx="2620817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303581" y="5936187"/>
            <a:ext cx="2743200" cy="365125"/>
          </a:xfrm>
        </p:spPr>
        <p:txBody>
          <a:bodyPr/>
          <a:lstStyle/>
          <a:p>
            <a:fld id="{616D6166-2B42-4F11-BAA6-8ABAE1BE810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2921" y="5936188"/>
            <a:ext cx="6870660" cy="365125"/>
          </a:xfrm>
        </p:spPr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0074" y="753227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5E59F855-D2A7-4662-804E-17B59CD1A4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13022" y="2327474"/>
            <a:ext cx="6833757" cy="36087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739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1090482"/>
          </a:xfrm>
        </p:spPr>
        <p:txBody>
          <a:bodyPr anchor="ctr" anchorCtr="0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SmartArt Placeholder 12">
            <a:extLst>
              <a:ext uri="{FF2B5EF4-FFF2-40B4-BE49-F238E27FC236}">
                <a16:creationId xmlns:a16="http://schemas.microsoft.com/office/drawing/2014/main" id="{DBD7FBFD-679C-4A5B-A176-220004B60453}"/>
              </a:ext>
            </a:extLst>
          </p:cNvPr>
          <p:cNvSpPr>
            <a:spLocks noGrp="1"/>
          </p:cNvSpPr>
          <p:nvPr>
            <p:ph type="dgm" sz="quarter" idx="13"/>
          </p:nvPr>
        </p:nvSpPr>
        <p:spPr>
          <a:xfrm>
            <a:off x="680321" y="386862"/>
            <a:ext cx="9614617" cy="3867638"/>
          </a:xfrm>
        </p:spPr>
        <p:txBody>
          <a:bodyPr/>
          <a:lstStyle/>
          <a:p>
            <a:r>
              <a:rPr lang="en-US"/>
              <a:t>Click icon to add SmartArt graphic</a:t>
            </a:r>
          </a:p>
        </p:txBody>
      </p:sp>
    </p:spTree>
    <p:extLst>
      <p:ext uri="{BB962C8B-B14F-4D97-AF65-F5344CB8AC3E}">
        <p14:creationId xmlns:p14="http://schemas.microsoft.com/office/powerpoint/2010/main" val="35259966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22B243BA-55F2-42F1-B294-0EB708FCD888}"/>
              </a:ext>
            </a:extLst>
          </p:cNvPr>
          <p:cNvGrpSpPr/>
          <p:nvPr userDrawn="1"/>
        </p:nvGrpSpPr>
        <p:grpSpPr>
          <a:xfrm rot="10800000">
            <a:off x="108452" y="75467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3" name="Graphic 12" descr="Single gear">
              <a:extLst>
                <a:ext uri="{FF2B5EF4-FFF2-40B4-BE49-F238E27FC236}">
                  <a16:creationId xmlns:a16="http://schemas.microsoft.com/office/drawing/2014/main" id="{46408269-63CF-4017-AC0D-C35B044D307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7A3695B4-ADE3-45A9-8119-67D5F83A8C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5" name="Graphic 14" descr="Single gear">
              <a:extLst>
                <a:ext uri="{FF2B5EF4-FFF2-40B4-BE49-F238E27FC236}">
                  <a16:creationId xmlns:a16="http://schemas.microsoft.com/office/drawing/2014/main" id="{6B8F0030-0551-4558-8533-64D2E4838DB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6" name="Graphic 15" descr="Single gear">
              <a:extLst>
                <a:ext uri="{FF2B5EF4-FFF2-40B4-BE49-F238E27FC236}">
                  <a16:creationId xmlns:a16="http://schemas.microsoft.com/office/drawing/2014/main" id="{59607E3E-29E0-44E4-899A-0955FA4D367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7" name="Graphic 16" descr="Single gear">
              <a:extLst>
                <a:ext uri="{FF2B5EF4-FFF2-40B4-BE49-F238E27FC236}">
                  <a16:creationId xmlns:a16="http://schemas.microsoft.com/office/drawing/2014/main" id="{AD4251FC-462A-4B83-9F84-2358E52E31E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0067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D7FCAB52-C8F0-4659-9B95-C792632631CE}"/>
              </a:ext>
            </a:extLst>
          </p:cNvPr>
          <p:cNvGrpSpPr/>
          <p:nvPr userDrawn="1"/>
        </p:nvGrpSpPr>
        <p:grpSpPr bwMode="ltGray">
          <a:xfrm rot="5400000">
            <a:off x="7251814" y="1766245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19" name="Graphic 18" descr="Single gear">
              <a:extLst>
                <a:ext uri="{FF2B5EF4-FFF2-40B4-BE49-F238E27FC236}">
                  <a16:creationId xmlns:a16="http://schemas.microsoft.com/office/drawing/2014/main" id="{5E98770F-9E46-4F69-9A76-F671813AF57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20" name="Graphic 19" descr="Single gear">
              <a:extLst>
                <a:ext uri="{FF2B5EF4-FFF2-40B4-BE49-F238E27FC236}">
                  <a16:creationId xmlns:a16="http://schemas.microsoft.com/office/drawing/2014/main" id="{F08BF8CF-C3C2-4767-B88B-DE07E6A628E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21" name="Graphic 20" descr="Single gear">
              <a:extLst>
                <a:ext uri="{FF2B5EF4-FFF2-40B4-BE49-F238E27FC236}">
                  <a16:creationId xmlns:a16="http://schemas.microsoft.com/office/drawing/2014/main" id="{E63AFEB7-4AAE-448E-8B0B-C2F2287771A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22" name="Graphic 21" descr="Single gear">
              <a:extLst>
                <a:ext uri="{FF2B5EF4-FFF2-40B4-BE49-F238E27FC236}">
                  <a16:creationId xmlns:a16="http://schemas.microsoft.com/office/drawing/2014/main" id="{E279C731-1AAF-453A-94B0-6CC29203950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1322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8CB2BD5A-C0EC-4AC1-BBF1-851D8321B964}"/>
              </a:ext>
            </a:extLst>
          </p:cNvPr>
          <p:cNvGrpSpPr/>
          <p:nvPr userDrawn="1"/>
        </p:nvGrpSpPr>
        <p:grpSpPr>
          <a:xfrm rot="5400000">
            <a:off x="188826" y="1282475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3" name="Graphic 12" descr="Single gear">
              <a:extLst>
                <a:ext uri="{FF2B5EF4-FFF2-40B4-BE49-F238E27FC236}">
                  <a16:creationId xmlns:a16="http://schemas.microsoft.com/office/drawing/2014/main" id="{538A56DB-6938-460F-9BB3-A0A34C234B3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E2A1D679-9D00-4DC7-82EC-B6C33270E7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5" name="Graphic 14" descr="Single gear">
              <a:extLst>
                <a:ext uri="{FF2B5EF4-FFF2-40B4-BE49-F238E27FC236}">
                  <a16:creationId xmlns:a16="http://schemas.microsoft.com/office/drawing/2014/main" id="{8DFB6E86-77FA-4731-B7FA-5A63254A3E6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6" name="Graphic 15" descr="Single gear">
              <a:extLst>
                <a:ext uri="{FF2B5EF4-FFF2-40B4-BE49-F238E27FC236}">
                  <a16:creationId xmlns:a16="http://schemas.microsoft.com/office/drawing/2014/main" id="{982D40F0-DDB8-45E0-B9D1-5964842C730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7" name="Graphic 16" descr="Single gear">
              <a:extLst>
                <a:ext uri="{FF2B5EF4-FFF2-40B4-BE49-F238E27FC236}">
                  <a16:creationId xmlns:a16="http://schemas.microsoft.com/office/drawing/2014/main" id="{D744A42C-4948-489C-8EB2-12C65C47E90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4189" y="5928628"/>
            <a:ext cx="10437812" cy="321164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1754188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-4931" y="4556102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7332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77333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047994" y="5936187"/>
            <a:ext cx="2743200" cy="365125"/>
          </a:xfrm>
        </p:spPr>
        <p:txBody>
          <a:bodyPr/>
          <a:lstStyle/>
          <a:p>
            <a:fld id="{616D6166-2B42-4F11-BAA6-8ABAE1BE810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77334" y="5936188"/>
            <a:ext cx="6870660" cy="365125"/>
          </a:xfrm>
        </p:spPr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8697" y="4698039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363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BFC60FB4-27C2-4896-9B64-2DFE33815CE2}"/>
              </a:ext>
            </a:extLst>
          </p:cNvPr>
          <p:cNvGrpSpPr/>
          <p:nvPr userDrawn="1"/>
        </p:nvGrpSpPr>
        <p:grpSpPr bwMode="ltGray">
          <a:xfrm>
            <a:off x="7232499" y="-159283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24" name="Graphic 23" descr="Single gear">
              <a:extLst>
                <a:ext uri="{FF2B5EF4-FFF2-40B4-BE49-F238E27FC236}">
                  <a16:creationId xmlns:a16="http://schemas.microsoft.com/office/drawing/2014/main" id="{EE89D477-BED5-4149-965A-0C122D97A01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25" name="Graphic 24" descr="Single gear">
              <a:extLst>
                <a:ext uri="{FF2B5EF4-FFF2-40B4-BE49-F238E27FC236}">
                  <a16:creationId xmlns:a16="http://schemas.microsoft.com/office/drawing/2014/main" id="{5CCE09A4-D09F-43A2-8459-2E9D3E96029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26" name="Graphic 25" descr="Single gear">
              <a:extLst>
                <a:ext uri="{FF2B5EF4-FFF2-40B4-BE49-F238E27FC236}">
                  <a16:creationId xmlns:a16="http://schemas.microsoft.com/office/drawing/2014/main" id="{9A46A1B3-2A0B-4FFE-AE15-A11187E434D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27" name="Graphic 26" descr="Single gear">
              <a:extLst>
                <a:ext uri="{FF2B5EF4-FFF2-40B4-BE49-F238E27FC236}">
                  <a16:creationId xmlns:a16="http://schemas.microsoft.com/office/drawing/2014/main" id="{D4F4A02A-94BC-4984-A372-3B77FC854C2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8377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D1F89FDF-9788-47AD-B230-0314E7C8D087}"/>
              </a:ext>
            </a:extLst>
          </p:cNvPr>
          <p:cNvGrpSpPr/>
          <p:nvPr userDrawn="1"/>
        </p:nvGrpSpPr>
        <p:grpSpPr>
          <a:xfrm rot="10800000">
            <a:off x="99308" y="75467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9" name="Graphic 18" descr="Single gear">
              <a:extLst>
                <a:ext uri="{FF2B5EF4-FFF2-40B4-BE49-F238E27FC236}">
                  <a16:creationId xmlns:a16="http://schemas.microsoft.com/office/drawing/2014/main" id="{9CD6B783-A97E-437E-B4E2-F7D761F0A2EB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20" name="Graphic 19" descr="Single gear">
              <a:extLst>
                <a:ext uri="{FF2B5EF4-FFF2-40B4-BE49-F238E27FC236}">
                  <a16:creationId xmlns:a16="http://schemas.microsoft.com/office/drawing/2014/main" id="{4699BB72-0480-4165-8D15-316CEED8CEB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21" name="Graphic 20" descr="Single gear">
              <a:extLst>
                <a:ext uri="{FF2B5EF4-FFF2-40B4-BE49-F238E27FC236}">
                  <a16:creationId xmlns:a16="http://schemas.microsoft.com/office/drawing/2014/main" id="{685C07D9-1911-4085-8555-C992A61B10C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22" name="Graphic 21" descr="Single gear">
              <a:extLst>
                <a:ext uri="{FF2B5EF4-FFF2-40B4-BE49-F238E27FC236}">
                  <a16:creationId xmlns:a16="http://schemas.microsoft.com/office/drawing/2014/main" id="{D621B3C3-2371-4ED0-BC1D-87AABF852BD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23" name="Graphic 22" descr="Single gear">
              <a:extLst>
                <a:ext uri="{FF2B5EF4-FFF2-40B4-BE49-F238E27FC236}">
                  <a16:creationId xmlns:a16="http://schemas.microsoft.com/office/drawing/2014/main" id="{D7D15287-50FE-4441-BA06-D454D73F7EF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076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3077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989256" y="5936187"/>
            <a:ext cx="2743200" cy="365125"/>
          </a:xfrm>
        </p:spPr>
        <p:txBody>
          <a:bodyPr/>
          <a:lstStyle/>
          <a:p>
            <a:fld id="{616D6166-2B42-4F11-BAA6-8ABAE1BE810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18596" y="5936188"/>
            <a:ext cx="6870660" cy="365125"/>
          </a:xfrm>
        </p:spPr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40493" y="748304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664D24B-EA78-4E18-9226-569365267E5E}"/>
              </a:ext>
            </a:extLst>
          </p:cNvPr>
          <p:cNvCxnSpPr/>
          <p:nvPr userDrawn="1"/>
        </p:nvCxnSpPr>
        <p:spPr>
          <a:xfrm>
            <a:off x="8571139" y="969699"/>
            <a:ext cx="0" cy="648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itle 1">
            <a:extLst>
              <a:ext uri="{FF2B5EF4-FFF2-40B4-BE49-F238E27FC236}">
                <a16:creationId xmlns:a16="http://schemas.microsoft.com/office/drawing/2014/main" id="{5BE17E03-04A7-46ED-8623-88DFFD7E30B0}"/>
              </a:ext>
            </a:extLst>
          </p:cNvPr>
          <p:cNvSpPr txBox="1">
            <a:spLocks/>
          </p:cNvSpPr>
          <p:nvPr userDrawn="1"/>
        </p:nvSpPr>
        <p:spPr>
          <a:xfrm>
            <a:off x="2106131" y="790252"/>
            <a:ext cx="3060802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2400" dirty="0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3840076-AFCB-4C84-8E23-85DAD3CBEF3E}"/>
              </a:ext>
            </a:extLst>
          </p:cNvPr>
          <p:cNvCxnSpPr/>
          <p:nvPr userDrawn="1"/>
        </p:nvCxnSpPr>
        <p:spPr>
          <a:xfrm>
            <a:off x="5294539" y="969699"/>
            <a:ext cx="0" cy="648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itle 50">
            <a:extLst>
              <a:ext uri="{FF2B5EF4-FFF2-40B4-BE49-F238E27FC236}">
                <a16:creationId xmlns:a16="http://schemas.microsoft.com/office/drawing/2014/main" id="{BBA20603-8433-4B38-976F-F18CF78D6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6132" y="735087"/>
            <a:ext cx="3060802" cy="1080938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EF340F6C-3335-49B0-AE89-7103CA6A7F5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384611" y="735013"/>
            <a:ext cx="3060700" cy="1081087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3600">
                <a:latin typeface="+mj-lt"/>
              </a:defRPr>
            </a:lvl1pPr>
            <a:lvl2pPr>
              <a:defRPr sz="3600">
                <a:latin typeface="+mj-lt"/>
              </a:defRPr>
            </a:lvl2pPr>
            <a:lvl3pPr>
              <a:defRPr sz="3600">
                <a:latin typeface="+mj-lt"/>
              </a:defRPr>
            </a:lvl3pPr>
            <a:lvl4pPr>
              <a:defRPr sz="3600">
                <a:latin typeface="+mj-lt"/>
              </a:defRPr>
            </a:lvl4pPr>
            <a:lvl5pPr>
              <a:defRPr sz="3600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1F0AD31D-2FFB-40A9-96C2-F4EE3869BC5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662988" y="746125"/>
            <a:ext cx="3070225" cy="10588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3600">
                <a:latin typeface="+mj-lt"/>
              </a:defRPr>
            </a:lvl1pPr>
            <a:lvl2pPr algn="ctr">
              <a:defRPr sz="3600">
                <a:latin typeface="+mj-lt"/>
              </a:defRPr>
            </a:lvl2pPr>
            <a:lvl3pPr algn="ctr">
              <a:defRPr sz="3600">
                <a:latin typeface="+mj-lt"/>
              </a:defRPr>
            </a:lvl3pPr>
            <a:lvl4pPr algn="ctr">
              <a:defRPr sz="3600">
                <a:latin typeface="+mj-lt"/>
              </a:defRPr>
            </a:lvl4pPr>
            <a:lvl5pPr algn="ctr">
              <a:defRPr sz="3600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7" name="Content Placeholder 56">
            <a:extLst>
              <a:ext uri="{FF2B5EF4-FFF2-40B4-BE49-F238E27FC236}">
                <a16:creationId xmlns:a16="http://schemas.microsoft.com/office/drawing/2014/main" id="{52B689E9-5B4C-4CC0-AAA4-847EB66C3302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2106131" y="2116138"/>
            <a:ext cx="3060802" cy="3713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8" name="Content Placeholder 56">
            <a:extLst>
              <a:ext uri="{FF2B5EF4-FFF2-40B4-BE49-F238E27FC236}">
                <a16:creationId xmlns:a16="http://schemas.microsoft.com/office/drawing/2014/main" id="{1D5202CC-08D0-4157-9CB3-AA1EF4A2C855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5384611" y="2103211"/>
            <a:ext cx="3060802" cy="3713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9" name="Content Placeholder 56">
            <a:extLst>
              <a:ext uri="{FF2B5EF4-FFF2-40B4-BE49-F238E27FC236}">
                <a16:creationId xmlns:a16="http://schemas.microsoft.com/office/drawing/2014/main" id="{7BE8E782-50B7-4C4E-BEA5-DDA27E0F6817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8659892" y="2097613"/>
            <a:ext cx="3060802" cy="3713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3014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bg bwMode="blackWhite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id="{2C074DF2-6D4F-4B58-A82E-6322DB69A6CC}"/>
              </a:ext>
            </a:extLst>
          </p:cNvPr>
          <p:cNvGrpSpPr/>
          <p:nvPr userDrawn="1"/>
        </p:nvGrpSpPr>
        <p:grpSpPr bwMode="ltGray">
          <a:xfrm>
            <a:off x="7232499" y="-159283"/>
            <a:ext cx="4959501" cy="5242297"/>
            <a:chOff x="7232499" y="-159283"/>
            <a:chExt cx="4959501" cy="5242297"/>
          </a:xfrm>
          <a:solidFill>
            <a:srgbClr val="76280B">
              <a:alpha val="60000"/>
            </a:srgbClr>
          </a:solidFill>
        </p:grpSpPr>
        <p:pic>
          <p:nvPicPr>
            <p:cNvPr id="29" name="Graphic 28" descr="Single gear">
              <a:extLst>
                <a:ext uri="{FF2B5EF4-FFF2-40B4-BE49-F238E27FC236}">
                  <a16:creationId xmlns:a16="http://schemas.microsoft.com/office/drawing/2014/main" id="{B9A8CB2C-0A50-43EC-A2C7-F536FF84DE4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31" name="Graphic 30" descr="Single gear">
              <a:extLst>
                <a:ext uri="{FF2B5EF4-FFF2-40B4-BE49-F238E27FC236}">
                  <a16:creationId xmlns:a16="http://schemas.microsoft.com/office/drawing/2014/main" id="{71F3D36D-2C1A-4D06-A27F-6A64AA11889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32" name="Graphic 31" descr="Single gear">
              <a:extLst>
                <a:ext uri="{FF2B5EF4-FFF2-40B4-BE49-F238E27FC236}">
                  <a16:creationId xmlns:a16="http://schemas.microsoft.com/office/drawing/2014/main" id="{61F0F601-D5AC-45C0-92B6-2376085B0D5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203014"/>
              <a:ext cx="2880000" cy="2880000"/>
            </a:xfrm>
            <a:prstGeom prst="rect">
              <a:avLst/>
            </a:prstGeom>
          </p:spPr>
        </p:pic>
        <p:pic>
          <p:nvPicPr>
            <p:cNvPr id="33" name="Graphic 32" descr="Single gear">
              <a:extLst>
                <a:ext uri="{FF2B5EF4-FFF2-40B4-BE49-F238E27FC236}">
                  <a16:creationId xmlns:a16="http://schemas.microsoft.com/office/drawing/2014/main" id="{DE792A6A-B423-4979-BD59-4CD4A74069B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567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Multip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E106B9E-EBA8-4369-8705-FDBBA60DC7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60549" y="2101850"/>
            <a:ext cx="4433401" cy="823913"/>
          </a:xfrm>
        </p:spPr>
        <p:txBody>
          <a:bodyPr anchor="ctr" anchorCtr="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80D0165-A38B-4CE8-AE4D-186DBC04F8D4}"/>
              </a:ext>
            </a:extLst>
          </p:cNvPr>
          <p:cNvGrpSpPr/>
          <p:nvPr userDrawn="1"/>
        </p:nvGrpSpPr>
        <p:grpSpPr bwMode="ltGray">
          <a:xfrm rot="5400000">
            <a:off x="7251814" y="1766245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12" name="Graphic 11" descr="Single gear">
              <a:extLst>
                <a:ext uri="{FF2B5EF4-FFF2-40B4-BE49-F238E27FC236}">
                  <a16:creationId xmlns:a16="http://schemas.microsoft.com/office/drawing/2014/main" id="{90C052C9-F1E0-4264-8CAC-31B0B8F76D6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13" name="Graphic 12" descr="Single gear">
              <a:extLst>
                <a:ext uri="{FF2B5EF4-FFF2-40B4-BE49-F238E27FC236}">
                  <a16:creationId xmlns:a16="http://schemas.microsoft.com/office/drawing/2014/main" id="{892FFF3D-7B2E-44EB-83BA-5453FEC489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CC5A9AF4-A787-49A3-83CF-889F9AEE0DB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19" name="Graphic 18" descr="Single gear">
              <a:extLst>
                <a:ext uri="{FF2B5EF4-FFF2-40B4-BE49-F238E27FC236}">
                  <a16:creationId xmlns:a16="http://schemas.microsoft.com/office/drawing/2014/main" id="{B5D192A5-6FE9-49BC-9104-102935BA03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F099E8F9-E092-4E4C-AB87-FB2B4EC4D0A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860549" y="3044624"/>
            <a:ext cx="4433401" cy="823913"/>
          </a:xfrm>
        </p:spPr>
        <p:txBody>
          <a:bodyPr anchor="ctr" anchorCtr="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Text Placeholder 7">
            <a:extLst>
              <a:ext uri="{FF2B5EF4-FFF2-40B4-BE49-F238E27FC236}">
                <a16:creationId xmlns:a16="http://schemas.microsoft.com/office/drawing/2014/main" id="{782CF4FC-13E5-4A63-BCF2-3AF43B5F15B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60549" y="3987398"/>
            <a:ext cx="4433401" cy="823913"/>
          </a:xfrm>
        </p:spPr>
        <p:txBody>
          <a:bodyPr anchor="ctr" anchorCtr="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8523C4DE-E0C6-4EE1-9145-DA781917466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860549" y="4930171"/>
            <a:ext cx="4433401" cy="823913"/>
          </a:xfrm>
        </p:spPr>
        <p:txBody>
          <a:bodyPr anchor="ctr" anchorCtr="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263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EE363D07-B7E9-4C17-BF5B-ADACCCAD7C6C}"/>
              </a:ext>
            </a:extLst>
          </p:cNvPr>
          <p:cNvGrpSpPr/>
          <p:nvPr userDrawn="1"/>
        </p:nvGrpSpPr>
        <p:grpSpPr>
          <a:xfrm rot="10800000">
            <a:off x="108452" y="75467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2" name="Graphic 11" descr="Single gear">
              <a:extLst>
                <a:ext uri="{FF2B5EF4-FFF2-40B4-BE49-F238E27FC236}">
                  <a16:creationId xmlns:a16="http://schemas.microsoft.com/office/drawing/2014/main" id="{BF7F7D52-1EF2-49FA-AE87-7BE7232893FF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3" name="Graphic 12" descr="Single gear">
              <a:extLst>
                <a:ext uri="{FF2B5EF4-FFF2-40B4-BE49-F238E27FC236}">
                  <a16:creationId xmlns:a16="http://schemas.microsoft.com/office/drawing/2014/main" id="{ACC0D449-4064-40FD-A10D-BE7844EB877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1FE621D1-1FD9-49E2-99C8-0CB37634CDC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6" name="Graphic 15" descr="Single gear">
              <a:extLst>
                <a:ext uri="{FF2B5EF4-FFF2-40B4-BE49-F238E27FC236}">
                  <a16:creationId xmlns:a16="http://schemas.microsoft.com/office/drawing/2014/main" id="{0EA6856C-35D0-465E-B0CB-B889D4DA0B2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7" name="Graphic 16" descr="Single gear">
              <a:extLst>
                <a:ext uri="{FF2B5EF4-FFF2-40B4-BE49-F238E27FC236}">
                  <a16:creationId xmlns:a16="http://schemas.microsoft.com/office/drawing/2014/main" id="{A493FB47-F1DA-40B8-A1F4-115CD1F7084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30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CBF5BF6C-5F7D-464E-B42E-D194CF355A7E}"/>
              </a:ext>
            </a:extLst>
          </p:cNvPr>
          <p:cNvGrpSpPr/>
          <p:nvPr userDrawn="1"/>
        </p:nvGrpSpPr>
        <p:grpSpPr bwMode="ltGray">
          <a:xfrm rot="5400000">
            <a:off x="7096454" y="1615369"/>
            <a:ext cx="4959501" cy="5525761"/>
            <a:chOff x="7232499" y="-159283"/>
            <a:chExt cx="4959501" cy="5525761"/>
          </a:xfrm>
          <a:solidFill>
            <a:srgbClr val="76280B">
              <a:alpha val="60000"/>
            </a:srgbClr>
          </a:solidFill>
        </p:grpSpPr>
        <p:pic>
          <p:nvPicPr>
            <p:cNvPr id="13" name="Graphic 12" descr="Single gear">
              <a:extLst>
                <a:ext uri="{FF2B5EF4-FFF2-40B4-BE49-F238E27FC236}">
                  <a16:creationId xmlns:a16="http://schemas.microsoft.com/office/drawing/2014/main" id="{8F045C13-A0AE-4F21-8EE7-47DCE4B458F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D5197B13-7446-4E28-A62C-4543D7BD632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15" name="Graphic 14" descr="Single gear">
              <a:extLst>
                <a:ext uri="{FF2B5EF4-FFF2-40B4-BE49-F238E27FC236}">
                  <a16:creationId xmlns:a16="http://schemas.microsoft.com/office/drawing/2014/main" id="{4B5B975A-536D-4192-B3DE-875F5E141AA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486478"/>
              <a:ext cx="2880000" cy="2880000"/>
            </a:xfrm>
            <a:prstGeom prst="rect">
              <a:avLst/>
            </a:prstGeom>
          </p:spPr>
        </p:pic>
        <p:pic>
          <p:nvPicPr>
            <p:cNvPr id="16" name="Graphic 15" descr="Single gear">
              <a:extLst>
                <a:ext uri="{FF2B5EF4-FFF2-40B4-BE49-F238E27FC236}">
                  <a16:creationId xmlns:a16="http://schemas.microsoft.com/office/drawing/2014/main" id="{5BB09BB4-511A-4714-92A7-D9CA09D1FD7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720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11281ABC-1821-4B63-88B5-74D2B13A11AF}"/>
              </a:ext>
            </a:extLst>
          </p:cNvPr>
          <p:cNvGrpSpPr/>
          <p:nvPr userDrawn="1"/>
        </p:nvGrpSpPr>
        <p:grpSpPr>
          <a:xfrm rot="5400000">
            <a:off x="175132" y="1273331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3" name="Graphic 12" descr="Single gear">
              <a:extLst>
                <a:ext uri="{FF2B5EF4-FFF2-40B4-BE49-F238E27FC236}">
                  <a16:creationId xmlns:a16="http://schemas.microsoft.com/office/drawing/2014/main" id="{0BD16937-7ADD-43BC-AFAD-ABA8E1E4D04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A93E95CB-8B7F-4CE0-BD90-8078D78E5B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5" name="Graphic 14" descr="Single gear">
              <a:extLst>
                <a:ext uri="{FF2B5EF4-FFF2-40B4-BE49-F238E27FC236}">
                  <a16:creationId xmlns:a16="http://schemas.microsoft.com/office/drawing/2014/main" id="{308EA72E-9FD8-4137-AF70-2F45B4623A1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6" name="Graphic 15" descr="Single gear">
              <a:extLst>
                <a:ext uri="{FF2B5EF4-FFF2-40B4-BE49-F238E27FC236}">
                  <a16:creationId xmlns:a16="http://schemas.microsoft.com/office/drawing/2014/main" id="{7E5F03E5-E60E-40E5-996F-CE212FF6425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7" name="Graphic 16" descr="Single gear">
              <a:extLst>
                <a:ext uri="{FF2B5EF4-FFF2-40B4-BE49-F238E27FC236}">
                  <a16:creationId xmlns:a16="http://schemas.microsoft.com/office/drawing/2014/main" id="{7EB0518D-8C62-493A-B053-F7B2F41290B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970240"/>
            <a:ext cx="10437812" cy="32116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3077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646" y="753228"/>
            <a:ext cx="9613861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37645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51448" y="2336873"/>
            <a:ext cx="4700058" cy="3599316"/>
          </a:xfrm>
        </p:spPr>
        <p:txBody>
          <a:bodyPr anchor="ctr" anchorCtr="0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008306" y="5936187"/>
            <a:ext cx="2743200" cy="365125"/>
          </a:xfrm>
        </p:spPr>
        <p:txBody>
          <a:bodyPr/>
          <a:lstStyle/>
          <a:p>
            <a:fld id="{616D6166-2B42-4F11-BAA6-8ABAE1BE810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37646" y="5936188"/>
            <a:ext cx="6870660" cy="365125"/>
          </a:xfrm>
        </p:spPr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6705" y="753227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97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F90C5C8C-B074-498F-921D-CC0B5DF8FBD3}"/>
              </a:ext>
            </a:extLst>
          </p:cNvPr>
          <p:cNvGrpSpPr/>
          <p:nvPr userDrawn="1"/>
        </p:nvGrpSpPr>
        <p:grpSpPr>
          <a:xfrm rot="10800000">
            <a:off x="108452" y="75467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5" name="Graphic 14" descr="Single gear">
              <a:extLst>
                <a:ext uri="{FF2B5EF4-FFF2-40B4-BE49-F238E27FC236}">
                  <a16:creationId xmlns:a16="http://schemas.microsoft.com/office/drawing/2014/main" id="{C270183A-92E0-49A5-B6BC-F1934676372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6" name="Graphic 15" descr="Single gear">
              <a:extLst>
                <a:ext uri="{FF2B5EF4-FFF2-40B4-BE49-F238E27FC236}">
                  <a16:creationId xmlns:a16="http://schemas.microsoft.com/office/drawing/2014/main" id="{6E086889-5472-4B65-A156-D0B8F369C34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7" name="Graphic 16" descr="Single gear">
              <a:extLst>
                <a:ext uri="{FF2B5EF4-FFF2-40B4-BE49-F238E27FC236}">
                  <a16:creationId xmlns:a16="http://schemas.microsoft.com/office/drawing/2014/main" id="{4BCBF44F-62C7-4F40-99DF-85C459F43ED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8" name="Graphic 17" descr="Single gear">
              <a:extLst>
                <a:ext uri="{FF2B5EF4-FFF2-40B4-BE49-F238E27FC236}">
                  <a16:creationId xmlns:a16="http://schemas.microsoft.com/office/drawing/2014/main" id="{ABF64D53-5ED0-4A1D-A7EA-94CDB0D37EC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9" name="Graphic 18" descr="Single gear">
              <a:extLst>
                <a:ext uri="{FF2B5EF4-FFF2-40B4-BE49-F238E27FC236}">
                  <a16:creationId xmlns:a16="http://schemas.microsoft.com/office/drawing/2014/main" id="{2565C769-10BF-4E7B-B099-B4FD458436E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0" y="2336873"/>
            <a:ext cx="4698358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94123" y="2336873"/>
            <a:ext cx="4700059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138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11281ABC-1821-4B63-88B5-74D2B13A11AF}"/>
              </a:ext>
            </a:extLst>
          </p:cNvPr>
          <p:cNvGrpSpPr/>
          <p:nvPr userDrawn="1"/>
        </p:nvGrpSpPr>
        <p:grpSpPr>
          <a:xfrm rot="5400000">
            <a:off x="175132" y="1273331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3" name="Graphic 12" descr="Single gear">
              <a:extLst>
                <a:ext uri="{FF2B5EF4-FFF2-40B4-BE49-F238E27FC236}">
                  <a16:creationId xmlns:a16="http://schemas.microsoft.com/office/drawing/2014/main" id="{0BD16937-7ADD-43BC-AFAD-ABA8E1E4D04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A93E95CB-8B7F-4CE0-BD90-8078D78E5B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5" name="Graphic 14" descr="Single gear">
              <a:extLst>
                <a:ext uri="{FF2B5EF4-FFF2-40B4-BE49-F238E27FC236}">
                  <a16:creationId xmlns:a16="http://schemas.microsoft.com/office/drawing/2014/main" id="{308EA72E-9FD8-4137-AF70-2F45B4623A1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6" name="Graphic 15" descr="Single gear">
              <a:extLst>
                <a:ext uri="{FF2B5EF4-FFF2-40B4-BE49-F238E27FC236}">
                  <a16:creationId xmlns:a16="http://schemas.microsoft.com/office/drawing/2014/main" id="{7E5F03E5-E60E-40E5-996F-CE212FF6425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7" name="Graphic 16" descr="Single gear">
              <a:extLst>
                <a:ext uri="{FF2B5EF4-FFF2-40B4-BE49-F238E27FC236}">
                  <a16:creationId xmlns:a16="http://schemas.microsoft.com/office/drawing/2014/main" id="{7EB0518D-8C62-493A-B053-F7B2F41290B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970240"/>
            <a:ext cx="10437812" cy="32116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3077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646" y="753228"/>
            <a:ext cx="9613861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008306" y="5936187"/>
            <a:ext cx="2743200" cy="365125"/>
          </a:xfrm>
        </p:spPr>
        <p:txBody>
          <a:bodyPr/>
          <a:lstStyle/>
          <a:p>
            <a:fld id="{616D6166-2B42-4F11-BAA6-8ABAE1BE810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37646" y="5936188"/>
            <a:ext cx="6870660" cy="365125"/>
          </a:xfrm>
        </p:spPr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6705" y="753227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FD7CD5CF-F924-43C6-9C02-06FBC84A6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7644" y="2161725"/>
            <a:ext cx="9613861" cy="37026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184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1CA97C9F-27FA-4BCE-84C2-EA9C0347E974}"/>
              </a:ext>
            </a:extLst>
          </p:cNvPr>
          <p:cNvGrpSpPr/>
          <p:nvPr userDrawn="1"/>
        </p:nvGrpSpPr>
        <p:grpSpPr>
          <a:xfrm rot="5400000">
            <a:off x="227324" y="1282732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1" name="Graphic 10" descr="Single gear">
              <a:extLst>
                <a:ext uri="{FF2B5EF4-FFF2-40B4-BE49-F238E27FC236}">
                  <a16:creationId xmlns:a16="http://schemas.microsoft.com/office/drawing/2014/main" id="{6EEB6AF8-1385-4805-8E97-CDE431030B0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2" name="Graphic 11" descr="Single gear">
              <a:extLst>
                <a:ext uri="{FF2B5EF4-FFF2-40B4-BE49-F238E27FC236}">
                  <a16:creationId xmlns:a16="http://schemas.microsoft.com/office/drawing/2014/main" id="{1F08FE59-AC1A-4BF7-B9D5-7672C8C7D39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3" name="Graphic 12" descr="Single gear">
              <a:extLst>
                <a:ext uri="{FF2B5EF4-FFF2-40B4-BE49-F238E27FC236}">
                  <a16:creationId xmlns:a16="http://schemas.microsoft.com/office/drawing/2014/main" id="{F44470E0-8B01-46E6-90F1-4B52CB3EFFE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2FB2E216-0387-4DF4-A432-E877C96A7B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5" name="Graphic 14" descr="Single gear">
              <a:extLst>
                <a:ext uri="{FF2B5EF4-FFF2-40B4-BE49-F238E27FC236}">
                  <a16:creationId xmlns:a16="http://schemas.microsoft.com/office/drawing/2014/main" id="{53685AA4-853C-46A8-8ADB-FA80FE59BFB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344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C2D2AED-B2EF-46D8-BC7C-81AE25C80786}"/>
              </a:ext>
            </a:extLst>
          </p:cNvPr>
          <p:cNvGrpSpPr/>
          <p:nvPr userDrawn="1"/>
        </p:nvGrpSpPr>
        <p:grpSpPr bwMode="ltGray">
          <a:xfrm>
            <a:off x="7232499" y="-159283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8" name="Graphic 7" descr="Single gear">
              <a:extLst>
                <a:ext uri="{FF2B5EF4-FFF2-40B4-BE49-F238E27FC236}">
                  <a16:creationId xmlns:a16="http://schemas.microsoft.com/office/drawing/2014/main" id="{2F9289FC-9317-4EC5-8064-00D34185019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9" name="Graphic 8" descr="Single gear">
              <a:extLst>
                <a:ext uri="{FF2B5EF4-FFF2-40B4-BE49-F238E27FC236}">
                  <a16:creationId xmlns:a16="http://schemas.microsoft.com/office/drawing/2014/main" id="{09784D29-4AB9-4581-A176-2BC2AD58F8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10" name="Graphic 9" descr="Single gear">
              <a:extLst>
                <a:ext uri="{FF2B5EF4-FFF2-40B4-BE49-F238E27FC236}">
                  <a16:creationId xmlns:a16="http://schemas.microsoft.com/office/drawing/2014/main" id="{25EF2775-3EFB-4A64-8FAF-4D8B56AE073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11" name="Graphic 10" descr="Single gear">
              <a:extLst>
                <a:ext uri="{FF2B5EF4-FFF2-40B4-BE49-F238E27FC236}">
                  <a16:creationId xmlns:a16="http://schemas.microsoft.com/office/drawing/2014/main" id="{A34C11DA-4074-454D-800C-0FC5FBF1CD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406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D6166-2B42-4F11-BAA6-8ABAE1BE810C}" type="datetimeFigureOut">
              <a:rPr lang="en-US" smtClean="0"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ZA" dirty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FA76C-C565-46B6-8652-D75785E252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264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79" r:id="rId5"/>
    <p:sldLayoutId id="2147483665" r:id="rId6"/>
    <p:sldLayoutId id="2147483680" r:id="rId7"/>
    <p:sldLayoutId id="2147483666" r:id="rId8"/>
    <p:sldLayoutId id="2147483667" r:id="rId9"/>
    <p:sldLayoutId id="2147483668" r:id="rId10"/>
    <p:sldLayoutId id="2147483681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8" r:id="rId17"/>
    <p:sldLayoutId id="2147483675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6.emf"/><Relationship Id="rId4" Type="http://schemas.openxmlformats.org/officeDocument/2006/relationships/image" Target="../media/image13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7.png"/><Relationship Id="rId4" Type="http://schemas.openxmlformats.org/officeDocument/2006/relationships/image" Target="../media/image13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sv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sv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sv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8.jpeg"/><Relationship Id="rId4" Type="http://schemas.openxmlformats.org/officeDocument/2006/relationships/image" Target="../media/image13.sv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sv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0.png"/><Relationship Id="rId4" Type="http://schemas.openxmlformats.org/officeDocument/2006/relationships/image" Target="../media/image13.sv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13.sv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3.png"/><Relationship Id="rId4" Type="http://schemas.openxmlformats.org/officeDocument/2006/relationships/image" Target="../media/image13.sv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4.png"/><Relationship Id="rId4" Type="http://schemas.openxmlformats.org/officeDocument/2006/relationships/image" Target="../media/image13.sv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4.gif"/><Relationship Id="rId4" Type="http://schemas.openxmlformats.org/officeDocument/2006/relationships/image" Target="../media/image1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5.png"/><Relationship Id="rId4" Type="http://schemas.openxmlformats.org/officeDocument/2006/relationships/image" Target="../media/image13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8BBFB-4314-436C-A688-96F483D693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293" y="2742465"/>
            <a:ext cx="8494463" cy="1373070"/>
          </a:xfrm>
        </p:spPr>
        <p:txBody>
          <a:bodyPr anchor="ctr" anchorCtr="0"/>
          <a:lstStyle/>
          <a:p>
            <a:r>
              <a:rPr lang="en-US" sz="4400" dirty="0"/>
              <a:t>SQL Statement Logging for Making SQLite Truly Lite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A173D3-8B7E-4F91-B862-AC30CB0D27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Jong-</a:t>
            </a:r>
            <a:r>
              <a:rPr lang="en-GB" dirty="0" err="1"/>
              <a:t>Hyeok</a:t>
            </a:r>
            <a:r>
              <a:rPr lang="en-GB" dirty="0"/>
              <a:t> Park, </a:t>
            </a:r>
            <a:r>
              <a:rPr lang="en-GB" dirty="0" err="1"/>
              <a:t>Gihwan</a:t>
            </a:r>
            <a:r>
              <a:rPr lang="en-GB" dirty="0"/>
              <a:t> Oh, Sang-Won Lee</a:t>
            </a:r>
            <a:endParaRPr lang="en-US" sz="2800" dirty="0"/>
          </a:p>
        </p:txBody>
      </p:sp>
      <p:pic>
        <p:nvPicPr>
          <p:cNvPr id="9" name="Graphic 8" descr="Book">
            <a:extLst>
              <a:ext uri="{FF2B5EF4-FFF2-40B4-BE49-F238E27FC236}">
                <a16:creationId xmlns:a16="http://schemas.microsoft.com/office/drawing/2014/main" id="{E26792AF-5D39-4A12-8EDD-CC09A60BDA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4993" y="2961000"/>
            <a:ext cx="936000" cy="9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530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of SQLite/SSL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0985" y="2342647"/>
            <a:ext cx="11330521" cy="416308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200" dirty="0"/>
              <a:t>Only minimal changes to keep the codebase as reliable as vanilla SQLite, WAL mode was modified to embody a TCC</a:t>
            </a:r>
            <a:br>
              <a:rPr lang="en-GB" sz="3200" dirty="0"/>
            </a:br>
            <a:endParaRPr lang="en-GB" sz="3200" dirty="0"/>
          </a:p>
          <a:p>
            <a:pPr marL="514350" indent="-514350">
              <a:buFont typeface="+mj-lt"/>
              <a:buAutoNum type="arabicPeriod"/>
            </a:pPr>
            <a:r>
              <a:rPr lang="en-GB" sz="3200" dirty="0"/>
              <a:t>Recovery logic remained as simple as before, added additional data structure for logging SQL statements</a:t>
            </a:r>
            <a:br>
              <a:rPr lang="en-GB" sz="3200" dirty="0"/>
            </a:br>
            <a:endParaRPr lang="en-GB" sz="3200" dirty="0"/>
          </a:p>
          <a:p>
            <a:pPr marL="514350" indent="-514350">
              <a:buFont typeface="+mj-lt"/>
              <a:buAutoNum type="arabicPeriod"/>
            </a:pPr>
            <a:r>
              <a:rPr lang="en-GB" sz="3200" dirty="0"/>
              <a:t>Use of </a:t>
            </a:r>
            <a:r>
              <a:rPr lang="en-GB" sz="3200" dirty="0" err="1"/>
              <a:t>mmap</a:t>
            </a:r>
            <a:r>
              <a:rPr lang="en-GB" sz="3200" dirty="0"/>
              <a:t> and </a:t>
            </a:r>
            <a:r>
              <a:rPr lang="en-GB" sz="3200" dirty="0" err="1"/>
              <a:t>msync</a:t>
            </a:r>
            <a:r>
              <a:rPr lang="en-GB" sz="3200" dirty="0"/>
              <a:t> to achieve byte-addressability and device independence  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8946" y="61388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970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data structure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0985" y="2342647"/>
            <a:ext cx="11330521" cy="4163083"/>
          </a:xfrm>
        </p:spPr>
        <p:txBody>
          <a:bodyPr>
            <a:normAutofit/>
          </a:bodyPr>
          <a:lstStyle/>
          <a:p>
            <a:r>
              <a:rPr lang="en-GB" sz="3200" dirty="0"/>
              <a:t>Statement Log Buffer (SLB): For active transaction, all the updating SQL statements, in addition to transaction begin, commit, and abort, are captured and buffered in SLB</a:t>
            </a:r>
          </a:p>
          <a:p>
            <a:r>
              <a:rPr lang="en-GB" sz="3200" dirty="0"/>
              <a:t>Statement Log Area (SLA): all the updating statement logs of the transaction which are buffered in SLB will be flushed to SLA</a:t>
            </a:r>
          </a:p>
          <a:p>
            <a:r>
              <a:rPr lang="en-GB" sz="3200" dirty="0"/>
              <a:t>Avoid crashes: atomic operation </a:t>
            </a:r>
            <a:r>
              <a:rPr lang="en-GB" sz="3200" b="1" dirty="0" err="1"/>
              <a:t>mmap</a:t>
            </a:r>
            <a:r>
              <a:rPr lang="en-GB" sz="3200" b="1" dirty="0"/>
              <a:t>, </a:t>
            </a:r>
            <a:r>
              <a:rPr lang="en-GB" sz="3200" dirty="0"/>
              <a:t>in byte-addressable NVM with DIMM interface to avoid IO</a:t>
            </a:r>
          </a:p>
          <a:p>
            <a:endParaRPr lang="en-GB" sz="3200" dirty="0"/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8946" y="61388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159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SQLite / SSL Architecture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8946" y="613889"/>
            <a:ext cx="1440000" cy="1440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BDC6FE1-F2E3-424E-84E3-3E07B700A1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0493" y="2053889"/>
            <a:ext cx="11632561" cy="4548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117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Functionality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0985" y="2342647"/>
            <a:ext cx="11330521" cy="3188723"/>
          </a:xfrm>
        </p:spPr>
        <p:txBody>
          <a:bodyPr>
            <a:normAutofit/>
          </a:bodyPr>
          <a:lstStyle/>
          <a:p>
            <a:r>
              <a:rPr lang="en-GB" sz="3200" dirty="0"/>
              <a:t>Log Capturer: Log capturer buffer the statement into SLB in sequence</a:t>
            </a:r>
          </a:p>
          <a:p>
            <a:r>
              <a:rPr lang="en-GB" sz="3200" dirty="0"/>
              <a:t>Recovery will always be deterministic because it was parsed into SLB</a:t>
            </a:r>
          </a:p>
          <a:p>
            <a:r>
              <a:rPr lang="en-GB" sz="3200" dirty="0"/>
              <a:t>Storing SQL statements sequentially is the key to knowing the beginning and end of a transaction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8946" y="613889"/>
            <a:ext cx="1440000" cy="1440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B27ECDE-0E14-4CB2-BFD2-BC2F024CC63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325" t="2490" r="4649"/>
          <a:stretch/>
        </p:blipFill>
        <p:spPr>
          <a:xfrm>
            <a:off x="3750039" y="5350960"/>
            <a:ext cx="4691921" cy="1377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546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Functionality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0985" y="2342647"/>
            <a:ext cx="11330521" cy="3188723"/>
          </a:xfrm>
        </p:spPr>
        <p:txBody>
          <a:bodyPr>
            <a:normAutofit/>
          </a:bodyPr>
          <a:lstStyle/>
          <a:p>
            <a:r>
              <a:rPr lang="en-GB" sz="3200" dirty="0"/>
              <a:t>Log writer: When a transaction commits, the log writer is  responsible for writing all the update SQL statement logs of the transaction persistently to SLA</a:t>
            </a:r>
          </a:p>
          <a:p>
            <a:r>
              <a:rPr lang="en-GB" sz="3200" dirty="0" err="1"/>
              <a:t>Msync</a:t>
            </a:r>
            <a:r>
              <a:rPr lang="en-GB" sz="3200" dirty="0"/>
              <a:t>: is used to flush all data from DRAM which is used as SLB to PCM which is used as SLA. This is achievable because reference are byte addressable.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8946" y="61388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3031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Transaction Consistent Checkpoint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0985" y="2342647"/>
            <a:ext cx="11330521" cy="4088133"/>
          </a:xfrm>
        </p:spPr>
        <p:txBody>
          <a:bodyPr>
            <a:normAutofit lnSpcReduction="10000"/>
          </a:bodyPr>
          <a:lstStyle/>
          <a:p>
            <a:r>
              <a:rPr lang="en-GB" sz="3200" dirty="0"/>
              <a:t>No force commit policy – faster commit </a:t>
            </a:r>
          </a:p>
          <a:p>
            <a:r>
              <a:rPr lang="en-GB" sz="3200" dirty="0"/>
              <a:t>Recovery will have to replay all logged SQL statements in SLA against old database each time – very time consuming</a:t>
            </a:r>
          </a:p>
          <a:p>
            <a:r>
              <a:rPr lang="en-GB" sz="3200" dirty="0"/>
              <a:t>2 Checkpoints </a:t>
            </a:r>
          </a:p>
          <a:p>
            <a:pPr lvl="1"/>
            <a:r>
              <a:rPr lang="en-GB" sz="2800" dirty="0"/>
              <a:t>SSL-checkpoint: is triggered when the transaction commits or the buffer of SLA has reached the 70% or 1024 dirty pages. </a:t>
            </a:r>
          </a:p>
          <a:p>
            <a:pPr lvl="1"/>
            <a:r>
              <a:rPr lang="en-GB" sz="2800" dirty="0"/>
              <a:t>WAL-checkpoint:  is triggered when 1000 pages reached. Because of update locality only the most recent versions of each page will be copied from WAL to database </a:t>
            </a:r>
          </a:p>
          <a:p>
            <a:endParaRPr lang="en-GB" sz="3200" dirty="0"/>
          </a:p>
          <a:p>
            <a:endParaRPr lang="en-GB" sz="3200" dirty="0"/>
          </a:p>
          <a:p>
            <a:endParaRPr lang="en-GB" sz="3200" dirty="0"/>
          </a:p>
          <a:p>
            <a:endParaRPr lang="en-GB" sz="3200" dirty="0"/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8946" y="61388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149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Transaction Consistent Checkpoint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0985" y="2342647"/>
            <a:ext cx="11330521" cy="4088133"/>
          </a:xfrm>
        </p:spPr>
        <p:txBody>
          <a:bodyPr>
            <a:normAutofit/>
          </a:bodyPr>
          <a:lstStyle/>
          <a:p>
            <a:pPr lvl="1"/>
            <a:r>
              <a:rPr lang="en-GB" sz="3200" dirty="0"/>
              <a:t>WAL-checkpoint will also be triggered after SSL-checkpoint</a:t>
            </a:r>
          </a:p>
          <a:p>
            <a:pPr lvl="2"/>
            <a:r>
              <a:rPr lang="en-GB" sz="3000" dirty="0"/>
              <a:t>Reduce complexity of WAL lazy checkpoint if remain full after </a:t>
            </a:r>
            <a:r>
              <a:rPr lang="en-GB" sz="3000" dirty="0" err="1"/>
              <a:t>ssl</a:t>
            </a:r>
            <a:endParaRPr lang="en-GB" sz="3000" dirty="0"/>
          </a:p>
          <a:p>
            <a:pPr lvl="2"/>
            <a:r>
              <a:rPr lang="en-GB" sz="3000" dirty="0"/>
              <a:t>To benefit from write buffering effect by WAL journal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8946" y="61388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5266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0985" y="2342647"/>
            <a:ext cx="11330521" cy="4088133"/>
          </a:xfrm>
        </p:spPr>
        <p:txBody>
          <a:bodyPr>
            <a:normAutofit/>
          </a:bodyPr>
          <a:lstStyle/>
          <a:p>
            <a:pPr lvl="1"/>
            <a:r>
              <a:rPr lang="en-GB" sz="3200" dirty="0"/>
              <a:t>Vanilla SQLite: recovers all pages in WAL journal and commits them to database</a:t>
            </a:r>
            <a:br>
              <a:rPr lang="en-GB" sz="3200" dirty="0"/>
            </a:br>
            <a:endParaRPr lang="en-GB" sz="3200" dirty="0"/>
          </a:p>
          <a:p>
            <a:pPr lvl="1"/>
            <a:r>
              <a:rPr lang="en-GB" sz="3200" dirty="0"/>
              <a:t>SQLite/SSL: can cope with all the type of crashes. </a:t>
            </a:r>
          </a:p>
          <a:p>
            <a:pPr lvl="2"/>
            <a:r>
              <a:rPr lang="en-GB" sz="2800" dirty="0"/>
              <a:t>If SLA exists then check it status  (reset or in use) and flush all dirty pages from buffer to </a:t>
            </a:r>
            <a:r>
              <a:rPr lang="en-GB" sz="2800" dirty="0" err="1"/>
              <a:t>wal</a:t>
            </a:r>
            <a:r>
              <a:rPr lang="en-GB" sz="2800" dirty="0"/>
              <a:t> and </a:t>
            </a:r>
            <a:r>
              <a:rPr lang="en-GB" sz="2800" dirty="0" err="1"/>
              <a:t>resseting</a:t>
            </a:r>
            <a:r>
              <a:rPr lang="en-GB" sz="2800" dirty="0"/>
              <a:t> </a:t>
            </a:r>
            <a:r>
              <a:rPr lang="en-GB" sz="2800" dirty="0" err="1"/>
              <a:t>sla</a:t>
            </a:r>
            <a:endParaRPr lang="en-GB" sz="2800" dirty="0"/>
          </a:p>
          <a:p>
            <a:pPr lvl="2"/>
            <a:r>
              <a:rPr lang="en-GB" sz="2800" dirty="0"/>
              <a:t>Copy pages from </a:t>
            </a:r>
            <a:r>
              <a:rPr lang="en-GB" sz="2800" dirty="0" err="1"/>
              <a:t>wal</a:t>
            </a:r>
            <a:r>
              <a:rPr lang="en-GB" sz="2800" dirty="0"/>
              <a:t> to original database and reset </a:t>
            </a:r>
            <a:r>
              <a:rPr lang="en-GB" sz="2800" dirty="0" err="1"/>
              <a:t>wal</a:t>
            </a:r>
            <a:r>
              <a:rPr lang="en-GB" sz="2800" dirty="0"/>
              <a:t> 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8946" y="61388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2985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0986" y="2342647"/>
            <a:ext cx="6249638" cy="4088133"/>
          </a:xfrm>
        </p:spPr>
        <p:txBody>
          <a:bodyPr>
            <a:normAutofit/>
          </a:bodyPr>
          <a:lstStyle/>
          <a:p>
            <a:pPr lvl="1"/>
            <a:r>
              <a:rPr lang="en-GB" sz="3200" dirty="0"/>
              <a:t>UMS board Xilinx Zynq-7030</a:t>
            </a:r>
          </a:p>
          <a:p>
            <a:pPr lvl="1"/>
            <a:r>
              <a:rPr lang="en-GB" sz="3200" dirty="0"/>
              <a:t>Dual ARM Cortex-A9 1GHz </a:t>
            </a:r>
          </a:p>
          <a:p>
            <a:pPr lvl="1"/>
            <a:r>
              <a:rPr lang="en-GB" sz="3200" dirty="0"/>
              <a:t>1GB  DDR3 533MHz DRAM</a:t>
            </a:r>
          </a:p>
          <a:p>
            <a:pPr lvl="1"/>
            <a:r>
              <a:rPr lang="en-GB" sz="3200" dirty="0"/>
              <a:t>512MB LPDDR2-N PCM</a:t>
            </a:r>
          </a:p>
          <a:p>
            <a:pPr lvl="1"/>
            <a:r>
              <a:rPr lang="en-GB" sz="3200" dirty="0"/>
              <a:t>Linux 3.9.0 Xilinx kernel</a:t>
            </a:r>
          </a:p>
          <a:p>
            <a:pPr lvl="1"/>
            <a:r>
              <a:rPr lang="en-GB" sz="3200" dirty="0"/>
              <a:t>etx4</a:t>
            </a:r>
            <a:endParaRPr lang="en-GB" sz="3000" dirty="0"/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8946" y="613889"/>
            <a:ext cx="1440000" cy="1440000"/>
          </a:xfrm>
          <a:prstGeom prst="rect">
            <a:avLst/>
          </a:prstGeom>
        </p:spPr>
      </p:pic>
      <p:pic>
        <p:nvPicPr>
          <p:cNvPr id="2050" name="Picture 2" descr="Image result for UMS board Xilinx Zynq-7030">
            <a:extLst>
              <a:ext uri="{FF2B5EF4-FFF2-40B4-BE49-F238E27FC236}">
                <a16:creationId xmlns:a16="http://schemas.microsoft.com/office/drawing/2014/main" id="{C5B54F86-F63B-4B72-BF2C-4C3BD6D0E4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397183" y="2342647"/>
            <a:ext cx="5089018" cy="3748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8196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Evaluation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0985" y="2342647"/>
            <a:ext cx="11330521" cy="4088133"/>
          </a:xfrm>
        </p:spPr>
        <p:txBody>
          <a:bodyPr>
            <a:normAutofit/>
          </a:bodyPr>
          <a:lstStyle/>
          <a:p>
            <a:pPr lvl="1"/>
            <a:r>
              <a:rPr lang="en-GB" sz="3200" dirty="0"/>
              <a:t>Intel i7 3370 3.40GHz</a:t>
            </a:r>
          </a:p>
          <a:p>
            <a:pPr lvl="1"/>
            <a:r>
              <a:rPr lang="en-GB" sz="3200" dirty="0"/>
              <a:t>12GB DRAM </a:t>
            </a:r>
          </a:p>
          <a:p>
            <a:pPr lvl="1"/>
            <a:r>
              <a:rPr lang="en-GB" sz="3200" dirty="0"/>
              <a:t>Ext4</a:t>
            </a:r>
            <a:endParaRPr lang="en-GB" sz="3000" dirty="0"/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8946" y="61388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490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7E30B-392D-4691-8125-129E25AAA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make SQLite faster?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C2A41D-6B6E-4DD0-A7BD-E8CA001266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4232171"/>
            <a:ext cx="10141782" cy="1704017"/>
          </a:xfrm>
        </p:spPr>
        <p:txBody>
          <a:bodyPr>
            <a:normAutofit/>
          </a:bodyPr>
          <a:lstStyle/>
          <a:p>
            <a:r>
              <a:rPr lang="en-GB" sz="2400" dirty="0"/>
              <a:t>Why logical logging implementation is a perfect fit for mobile applications running on SQLite database using WAL and providing TCC?</a:t>
            </a:r>
            <a:endParaRPr lang="en-US" sz="2800" dirty="0"/>
          </a:p>
        </p:txBody>
      </p:sp>
      <p:pic>
        <p:nvPicPr>
          <p:cNvPr id="5" name="Graphic 4" descr="Purpose">
            <a:extLst>
              <a:ext uri="{FF2B5EF4-FFF2-40B4-BE49-F238E27FC236}">
                <a16:creationId xmlns:a16="http://schemas.microsoft.com/office/drawing/2014/main" id="{28F7ACE2-5D39-488F-AF39-9DEDFF0FF2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03486" y="2947289"/>
            <a:ext cx="936000" cy="9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8436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Evaluation (3)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615F68A-9DBC-4506-8565-41E8D95D05F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3"/>
          <a:srcRect l="4209" t="4401" r="4383" b="3428"/>
          <a:stretch/>
        </p:blipFill>
        <p:spPr>
          <a:xfrm>
            <a:off x="2618282" y="1699254"/>
            <a:ext cx="6955435" cy="4874906"/>
          </a:xfrm>
          <a:prstGeom prst="rect">
            <a:avLst/>
          </a:prstGeom>
        </p:spPr>
      </p:pic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8946" y="61388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8740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Evaluation (4)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8946" y="613889"/>
            <a:ext cx="1440000" cy="1440000"/>
          </a:xfrm>
          <a:prstGeom prst="rect">
            <a:avLst/>
          </a:prstGeo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13B5667F-0E42-42A2-903E-387F42B7AC6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5"/>
          <a:srcRect t="4722"/>
          <a:stretch/>
        </p:blipFill>
        <p:spPr>
          <a:xfrm>
            <a:off x="2511510" y="1834166"/>
            <a:ext cx="7168980" cy="4821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2918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Evaluation (5)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8946" y="613889"/>
            <a:ext cx="1440000" cy="1440000"/>
          </a:xfrm>
          <a:prstGeom prst="rect">
            <a:avLst/>
          </a:prstGeom>
        </p:spPr>
      </p:pic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12BEE3D-44A5-462E-AD6C-20F689A35A2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5"/>
          <a:stretch>
            <a:fillRect/>
          </a:stretch>
        </p:blipFill>
        <p:spPr>
          <a:xfrm>
            <a:off x="118946" y="2265395"/>
            <a:ext cx="11766162" cy="172212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3F64B8D-CEA5-4EFB-ACC2-0D53BA913B7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8946" y="4506690"/>
            <a:ext cx="11632561" cy="1747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1897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Evaluation (6)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8946" y="613889"/>
            <a:ext cx="1440000" cy="1440000"/>
          </a:xfrm>
          <a:prstGeom prst="rect">
            <a:avLst/>
          </a:prstGeo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8B160372-6BB6-4685-A522-74C22C53E4E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5"/>
          <a:stretch>
            <a:fillRect/>
          </a:stretch>
        </p:blipFill>
        <p:spPr>
          <a:xfrm>
            <a:off x="332148" y="2801399"/>
            <a:ext cx="11527704" cy="3303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4815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Evaluation (7)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8946" y="613889"/>
            <a:ext cx="1440000" cy="1440000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435F3E5-D691-479A-9FBD-CB8285D87D3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5"/>
          <a:stretch>
            <a:fillRect/>
          </a:stretch>
        </p:blipFill>
        <p:spPr>
          <a:xfrm>
            <a:off x="1154827" y="2124724"/>
            <a:ext cx="9882346" cy="4290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933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0985" y="2342647"/>
            <a:ext cx="11330521" cy="4088133"/>
          </a:xfrm>
        </p:spPr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en-GB" sz="3200" dirty="0"/>
              <a:t>Remove of force commit policy and important observation about transactional workload in SQLite-based apps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sz="3200" dirty="0"/>
              <a:t>Logical Logging is not new feature but it is used as TCC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sz="3200" dirty="0"/>
              <a:t>Logical logging can realize its full potential by using a real PCM with DIMM interface as its log device</a:t>
            </a:r>
          </a:p>
          <a:p>
            <a:pPr marL="971550" lvl="1" indent="-514350">
              <a:buFont typeface="+mj-lt"/>
              <a:buAutoNum type="arabicPeriod"/>
            </a:pPr>
            <a:endParaRPr lang="en-GB" sz="3200" dirty="0"/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8946" y="61388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717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problem with SQLite 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4842" y="2336873"/>
            <a:ext cx="11396663" cy="3599316"/>
          </a:xfrm>
        </p:spPr>
        <p:txBody>
          <a:bodyPr>
            <a:normAutofit/>
          </a:bodyPr>
          <a:lstStyle/>
          <a:p>
            <a:r>
              <a:rPr lang="en-US" sz="3600" dirty="0"/>
              <a:t>Forcing commit for every transaction </a:t>
            </a:r>
          </a:p>
          <a:p>
            <a:r>
              <a:rPr lang="en-US" sz="3600" dirty="0"/>
              <a:t>2/3 of all writes in smartphones are from SQLite</a:t>
            </a:r>
          </a:p>
          <a:p>
            <a:r>
              <a:rPr lang="en-US" sz="3600" dirty="0"/>
              <a:t>Shorten lifespan of flash storage in mobile devices</a:t>
            </a:r>
          </a:p>
          <a:p>
            <a:r>
              <a:rPr lang="en-US" sz="3600" dirty="0"/>
              <a:t>Increased locality </a:t>
            </a:r>
          </a:p>
          <a:p>
            <a:r>
              <a:rPr lang="en-US" sz="3600" dirty="0"/>
              <a:t>Same pages are repeatedly updated by consecutive transactions 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8946" y="61388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207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SQLite Architecture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0986" y="2342648"/>
            <a:ext cx="5878214" cy="3599316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SQLite is server-less transactional database engine </a:t>
            </a:r>
          </a:p>
          <a:p>
            <a:r>
              <a:rPr lang="en-US" sz="2800" dirty="0"/>
              <a:t>Different applications can be used as Management Systems to SQLite DB file</a:t>
            </a:r>
          </a:p>
          <a:p>
            <a:r>
              <a:rPr lang="en-US" sz="2800" dirty="0"/>
              <a:t>Tables and Indexes are in the single DB file (on top of ext4)</a:t>
            </a:r>
          </a:p>
          <a:p>
            <a:r>
              <a:rPr lang="en-US" sz="2800" dirty="0"/>
              <a:t>Journaling Mechanism: Rollback and WAL</a:t>
            </a:r>
          </a:p>
          <a:p>
            <a:endParaRPr lang="en-US" sz="2800" dirty="0"/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8946" y="613889"/>
            <a:ext cx="1440000" cy="1440000"/>
          </a:xfrm>
          <a:prstGeom prst="rect">
            <a:avLst/>
          </a:prstGeom>
        </p:spPr>
      </p:pic>
      <p:pic>
        <p:nvPicPr>
          <p:cNvPr id="9" name="Picture 2" descr="https://www.sqlite.org/images/arch2.gif">
            <a:extLst>
              <a:ext uri="{FF2B5EF4-FFF2-40B4-BE49-F238E27FC236}">
                <a16:creationId xmlns:a16="http://schemas.microsoft.com/office/drawing/2014/main" id="{93170FFC-26A5-45A2-996E-C953346B262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857" y="0"/>
            <a:ext cx="5305197" cy="6450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2370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Mobile Application workload characteristics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8946" y="613889"/>
            <a:ext cx="1440000" cy="1440000"/>
          </a:xfrm>
          <a:prstGeom prst="rect">
            <a:avLst/>
          </a:prstGeom>
        </p:spPr>
      </p:pic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E89250D-8C3E-4894-8C7D-7333F0867AD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5"/>
          <a:srcRect l="1232" t="3061" r="261"/>
          <a:stretch/>
        </p:blipFill>
        <p:spPr>
          <a:xfrm>
            <a:off x="0" y="2604921"/>
            <a:ext cx="12073055" cy="2772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986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Logging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0985" y="2342648"/>
            <a:ext cx="11330521" cy="3599316"/>
          </a:xfrm>
        </p:spPr>
        <p:txBody>
          <a:bodyPr>
            <a:normAutofit/>
          </a:bodyPr>
          <a:lstStyle/>
          <a:p>
            <a:r>
              <a:rPr lang="en-US" sz="2800" dirty="0" err="1"/>
              <a:t>SystemR</a:t>
            </a:r>
            <a:r>
              <a:rPr lang="en-US" sz="2800" dirty="0"/>
              <a:t> and </a:t>
            </a:r>
            <a:r>
              <a:rPr lang="en-US" sz="2800" dirty="0" err="1"/>
              <a:t>VoltDB</a:t>
            </a:r>
            <a:r>
              <a:rPr lang="en-US" sz="2800" dirty="0"/>
              <a:t> use it</a:t>
            </a:r>
          </a:p>
          <a:p>
            <a:r>
              <a:rPr lang="en-US" sz="2800" dirty="0"/>
              <a:t>SQLite/SSL a variant of Logical Logging is perfect fit for SQLite based apps</a:t>
            </a:r>
          </a:p>
          <a:p>
            <a:r>
              <a:rPr lang="en-US" sz="2800" dirty="0"/>
              <a:t>SQLite/SSL provides TCC by using WAL</a:t>
            </a:r>
          </a:p>
          <a:p>
            <a:r>
              <a:rPr lang="en-US" sz="2800" dirty="0"/>
              <a:t>Local Logging can realize full potential with NVM 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8946" y="61388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198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NVM-based Logging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0985" y="2342648"/>
            <a:ext cx="11330521" cy="3599316"/>
          </a:xfrm>
        </p:spPr>
        <p:txBody>
          <a:bodyPr>
            <a:normAutofit/>
          </a:bodyPr>
          <a:lstStyle/>
          <a:p>
            <a:r>
              <a:rPr lang="en-GB" sz="2800" dirty="0"/>
              <a:t>Pages are updated by a transaction and the changes are captured in either physio-logical log or physical-differential log, and, later when the transaction commits, the logs are flushed to NVM</a:t>
            </a:r>
          </a:p>
          <a:p>
            <a:r>
              <a:rPr lang="en-GB" sz="2800" dirty="0"/>
              <a:t>More data captured means longer latency </a:t>
            </a:r>
          </a:p>
          <a:p>
            <a:endParaRPr lang="en-US" sz="2800" dirty="0"/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8946" y="61388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066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Flash-Optimized Single-Write Journaling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0985" y="2342648"/>
            <a:ext cx="11330521" cy="3599316"/>
          </a:xfrm>
        </p:spPr>
        <p:txBody>
          <a:bodyPr>
            <a:normAutofit/>
          </a:bodyPr>
          <a:lstStyle/>
          <a:p>
            <a:r>
              <a:rPr lang="en-GB" sz="2800" dirty="0"/>
              <a:t>Atomically propagate multiple pages updated by a transaction to the storage</a:t>
            </a:r>
          </a:p>
          <a:p>
            <a:r>
              <a:rPr lang="en-GB" sz="2800" dirty="0"/>
              <a:t>The atomicity comes at the cost of redundant writes</a:t>
            </a:r>
          </a:p>
          <a:p>
            <a:r>
              <a:rPr lang="en-GB" sz="2800" dirty="0"/>
              <a:t>To achieve the write atomicity of multiple pages at no cost of redundant writes, two novel schemes, X-FTL and SHARE, have been recently proposed for flash storage from the database community</a:t>
            </a:r>
          </a:p>
          <a:p>
            <a:endParaRPr lang="en-US" sz="2800" dirty="0"/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8946" y="61388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339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of SQLite/SSL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0985" y="2342648"/>
            <a:ext cx="11330521" cy="3599316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It is a mobile database manager, which </a:t>
            </a:r>
            <a:r>
              <a:rPr lang="en-GB" sz="3200" dirty="0"/>
              <a:t>logs only SQL statements upon commit</a:t>
            </a:r>
          </a:p>
          <a:p>
            <a:endParaRPr lang="en-GB" sz="3200" dirty="0"/>
          </a:p>
          <a:p>
            <a:r>
              <a:rPr lang="en-GB" sz="3200" dirty="0"/>
              <a:t>Achieving its transactional atomicity and durability in a truly lightweight manner</a:t>
            </a:r>
          </a:p>
          <a:p>
            <a:endParaRPr lang="en-GB" sz="3200" dirty="0"/>
          </a:p>
          <a:p>
            <a:r>
              <a:rPr lang="en-GB" sz="3200" dirty="0"/>
              <a:t>Have modified its existing modules minimally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8946" y="61388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983143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Custom 1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Reflection on Learning_SL_v6" id="{99E666E8-F50A-4517-9D7D-F53249680DD1}" vid="{B76D112C-0FAE-423E-AD28-392C54566B9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1DDD245-D6FC-4A3B-8DDB-348DE94B95C6}">
  <ds:schemaRefs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elements/1.1/"/>
    <ds:schemaRef ds:uri="6dc4bcd6-49db-4c07-9060-8acfc67cef9f"/>
    <ds:schemaRef ds:uri="http://purl.org/dc/terms/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fb0879af-3eba-417a-a55a-ffe6dcd6ca77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5873FAD-10D7-4DE7-A029-14288C05F59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6D6F43F-4C69-4843-A937-9D003759F9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Reflection on learning </Template>
  <TotalTime>0</TotalTime>
  <Words>1330</Words>
  <Application>Microsoft Office PowerPoint</Application>
  <PresentationFormat>Widescreen</PresentationFormat>
  <Paragraphs>166</Paragraphs>
  <Slides>25</Slides>
  <Notes>25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Trebuchet MS</vt:lpstr>
      <vt:lpstr>Berlin</vt:lpstr>
      <vt:lpstr>SQL Statement Logging for Making SQLite Truly Lite</vt:lpstr>
      <vt:lpstr>How to make SQLite faster?</vt:lpstr>
      <vt:lpstr>What is the problem with SQLite ? </vt:lpstr>
      <vt:lpstr>SQLite Architecture</vt:lpstr>
      <vt:lpstr>Mobile Application workload characteristics</vt:lpstr>
      <vt:lpstr>Logical Logging</vt:lpstr>
      <vt:lpstr>NVM-based Logging</vt:lpstr>
      <vt:lpstr>Flash-Optimized Single-Write Journaling</vt:lpstr>
      <vt:lpstr>Design of SQLite/SSL</vt:lpstr>
      <vt:lpstr>Design of SQLite/SSL (2)</vt:lpstr>
      <vt:lpstr>New data structure </vt:lpstr>
      <vt:lpstr>SQLite / SSL Architecture</vt:lpstr>
      <vt:lpstr>New Functionality</vt:lpstr>
      <vt:lpstr>New Functionality</vt:lpstr>
      <vt:lpstr>Transaction Consistent Checkpoint</vt:lpstr>
      <vt:lpstr>Transaction Consistent Checkpoint (2)</vt:lpstr>
      <vt:lpstr>Recovery</vt:lpstr>
      <vt:lpstr>Performance Evaluation</vt:lpstr>
      <vt:lpstr>Performance Evaluation (2)</vt:lpstr>
      <vt:lpstr>Performance Evaluation (3)</vt:lpstr>
      <vt:lpstr>Performance Evaluation (4)</vt:lpstr>
      <vt:lpstr>Performance Evaluation (5)</vt:lpstr>
      <vt:lpstr>Performance Evaluation (6)</vt:lpstr>
      <vt:lpstr>Performance Evaluation (7)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2019-04-16T11:29:51Z</dcterms:created>
  <dcterms:modified xsi:type="dcterms:W3CDTF">2019-04-16T15:02:56Z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