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9" r:id="rId2"/>
    <p:sldId id="300" r:id="rId3"/>
    <p:sldId id="301" r:id="rId4"/>
    <p:sldId id="304" r:id="rId5"/>
    <p:sldId id="308" r:id="rId6"/>
    <p:sldId id="306" r:id="rId7"/>
    <p:sldId id="307" r:id="rId8"/>
    <p:sldId id="302" r:id="rId9"/>
    <p:sldId id="309" r:id="rId10"/>
    <p:sldId id="310" r:id="rId11"/>
    <p:sldId id="311" r:id="rId12"/>
    <p:sldId id="313" r:id="rId13"/>
    <p:sldId id="303" r:id="rId14"/>
    <p:sldId id="315" r:id="rId15"/>
    <p:sldId id="314" r:id="rId16"/>
    <p:sldId id="341" r:id="rId17"/>
    <p:sldId id="342" r:id="rId18"/>
    <p:sldId id="343" r:id="rId19"/>
    <p:sldId id="344" r:id="rId20"/>
    <p:sldId id="345" r:id="rId21"/>
    <p:sldId id="346" r:id="rId22"/>
    <p:sldId id="348" r:id="rId23"/>
    <p:sldId id="347" r:id="rId24"/>
    <p:sldId id="317" r:id="rId25"/>
    <p:sldId id="316" r:id="rId26"/>
    <p:sldId id="318" r:id="rId27"/>
    <p:sldId id="320" r:id="rId28"/>
    <p:sldId id="321" r:id="rId29"/>
    <p:sldId id="322" r:id="rId30"/>
    <p:sldId id="323" r:id="rId31"/>
    <p:sldId id="324" r:id="rId32"/>
    <p:sldId id="326" r:id="rId33"/>
    <p:sldId id="328" r:id="rId34"/>
    <p:sldId id="327" r:id="rId35"/>
    <p:sldId id="329" r:id="rId36"/>
    <p:sldId id="330" r:id="rId37"/>
    <p:sldId id="331" r:id="rId38"/>
    <p:sldId id="332" r:id="rId39"/>
    <p:sldId id="333" r:id="rId40"/>
    <p:sldId id="334" r:id="rId41"/>
    <p:sldId id="335" r:id="rId42"/>
    <p:sldId id="336" r:id="rId43"/>
    <p:sldId id="337" r:id="rId44"/>
    <p:sldId id="338" r:id="rId45"/>
    <p:sldId id="340" r:id="rId46"/>
    <p:sldId id="339" r:id="rId47"/>
    <p:sldId id="264" r:id="rId48"/>
    <p:sldId id="305" r:id="rId49"/>
    <p:sldId id="325" r:id="rId50"/>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79195" autoAdjust="0"/>
  </p:normalViewPr>
  <p:slideViewPr>
    <p:cSldViewPr>
      <p:cViewPr varScale="1">
        <p:scale>
          <a:sx n="65" d="100"/>
          <a:sy n="65" d="100"/>
        </p:scale>
        <p:origin x="1296" y="42"/>
      </p:cViewPr>
      <p:guideLst>
        <p:guide orient="horz" pos="2160"/>
        <p:guide pos="2880"/>
        <p:guide orient="horz" pos="1620"/>
      </p:guideLst>
    </p:cSldViewPr>
  </p:slideViewPr>
  <p:outlineViewPr>
    <p:cViewPr>
      <p:scale>
        <a:sx n="33" d="100"/>
        <a:sy n="33" d="100"/>
      </p:scale>
      <p:origin x="48" y="74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9T12:52:27.022"/>
    </inkml:context>
    <inkml:brush xml:id="br0">
      <inkml:brushProperty name="width" value="0.35" units="cm"/>
      <inkml:brushProperty name="height" value="0.35" units="cm"/>
      <inkml:brushProperty name="color" value="#FFFFFF"/>
      <inkml:brushProperty name="ignorePressure" value="1"/>
    </inkml:brush>
  </inkml:definitions>
  <inkml:trace contextRef="#ctx0" brushRef="#br0">3096 41,'-90'-2,"-21"-4,5 0,-50 6,62 1,-295-1,352-2,0-1,-19-6,16 3,-39-1,-191 7,123 1,-1303-1,1416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CDF1-0134-4420-82F4-018263756886}" type="datetimeFigureOut">
              <a:rPr lang="en-GB" smtClean="0"/>
              <a:pPr/>
              <a:t>09/04/2019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13148-9928-4BF7-BFE3-32B9C7CDA3C5}" type="slidenum">
              <a:rPr lang="en-GB" smtClean="0"/>
              <a:pPr/>
              <a:t>‹#›</a:t>
            </a:fld>
            <a:endParaRPr lang="en-GB"/>
          </a:p>
        </p:txBody>
      </p:sp>
    </p:spTree>
    <p:extLst>
      <p:ext uri="{BB962C8B-B14F-4D97-AF65-F5344CB8AC3E}">
        <p14:creationId xmlns:p14="http://schemas.microsoft.com/office/powerpoint/2010/main" val="390420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A933493E-183B-43F9-A6C5-D2D2AC232D3D}" type="slidenum">
              <a:rPr lang="el-GR" smtClean="0"/>
              <a:pPr/>
              <a:t>1</a:t>
            </a:fld>
            <a:endParaRPr lang="el-GR"/>
          </a:p>
        </p:txBody>
      </p:sp>
      <p:sp>
        <p:nvSpPr>
          <p:cNvPr id="5" name="Header Placeholder 4"/>
          <p:cNvSpPr>
            <a:spLocks noGrp="1"/>
          </p:cNvSpPr>
          <p:nvPr>
            <p:ph type="hdr" sz="quarter" idx="11"/>
          </p:nvPr>
        </p:nvSpPr>
        <p:spPr/>
        <p:txBody>
          <a:bodyPr/>
          <a:lstStyle/>
          <a:p>
            <a:r>
              <a:rPr lang="en-US"/>
              <a:t>University of Cyprus</a:t>
            </a:r>
            <a:endParaRPr lang="el-GR"/>
          </a:p>
        </p:txBody>
      </p:sp>
    </p:spTree>
    <p:extLst>
      <p:ext uri="{BB962C8B-B14F-4D97-AF65-F5344CB8AC3E}">
        <p14:creationId xmlns:p14="http://schemas.microsoft.com/office/powerpoint/2010/main" val="420405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compare the Open IE component of </a:t>
            </a:r>
            <a:r>
              <a:rPr lang="en-US" dirty="0" err="1"/>
              <a:t>QKBﬂy</a:t>
            </a:r>
            <a:r>
              <a:rPr lang="en-US" dirty="0"/>
              <a:t> against state-of-the-art methods including the original work of </a:t>
            </a:r>
            <a:r>
              <a:rPr lang="en-US" dirty="0" err="1"/>
              <a:t>ClausIE</a:t>
            </a:r>
            <a:r>
              <a:rPr lang="en-US" dirty="0"/>
              <a:t>, Reverb [20], Ollie [35] and Open IE 4.27. </a:t>
            </a:r>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34</a:t>
            </a:fld>
            <a:endParaRPr lang="en-GB"/>
          </a:p>
        </p:txBody>
      </p:sp>
    </p:spTree>
    <p:extLst>
      <p:ext uri="{BB962C8B-B14F-4D97-AF65-F5344CB8AC3E}">
        <p14:creationId xmlns:p14="http://schemas.microsoft.com/office/powerpoint/2010/main" val="938776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two conﬁgurations of </a:t>
            </a:r>
            <a:r>
              <a:rPr lang="en-US" dirty="0" err="1"/>
              <a:t>QKBﬂy</a:t>
            </a:r>
            <a:r>
              <a:rPr lang="en-US" dirty="0"/>
              <a:t> with different graph algorithms. </a:t>
            </a:r>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36</a:t>
            </a:fld>
            <a:endParaRPr lang="en-GB"/>
          </a:p>
        </p:txBody>
      </p:sp>
    </p:spTree>
    <p:extLst>
      <p:ext uri="{BB962C8B-B14F-4D97-AF65-F5344CB8AC3E}">
        <p14:creationId xmlns:p14="http://schemas.microsoft.com/office/powerpoint/2010/main" val="3000065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37</a:t>
            </a:fld>
            <a:endParaRPr lang="en-GB"/>
          </a:p>
        </p:txBody>
      </p:sp>
    </p:spTree>
    <p:extLst>
      <p:ext uri="{BB962C8B-B14F-4D97-AF65-F5344CB8AC3E}">
        <p14:creationId xmlns:p14="http://schemas.microsoft.com/office/powerpoint/2010/main" val="429409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3</a:t>
            </a:fld>
            <a:endParaRPr lang="en-GB"/>
          </a:p>
        </p:txBody>
      </p:sp>
    </p:spTree>
    <p:extLst>
      <p:ext uri="{BB962C8B-B14F-4D97-AF65-F5344CB8AC3E}">
        <p14:creationId xmlns:p14="http://schemas.microsoft.com/office/powerpoint/2010/main" val="173476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8</a:t>
            </a:fld>
            <a:endParaRPr lang="en-GB"/>
          </a:p>
        </p:txBody>
      </p:sp>
    </p:spTree>
    <p:extLst>
      <p:ext uri="{BB962C8B-B14F-4D97-AF65-F5344CB8AC3E}">
        <p14:creationId xmlns:p14="http://schemas.microsoft.com/office/powerpoint/2010/main" val="3343437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25</a:t>
            </a:fld>
            <a:endParaRPr lang="en-GB"/>
          </a:p>
        </p:txBody>
      </p:sp>
    </p:spTree>
    <p:extLst>
      <p:ext uri="{BB962C8B-B14F-4D97-AF65-F5344CB8AC3E}">
        <p14:creationId xmlns:p14="http://schemas.microsoft.com/office/powerpoint/2010/main" val="282037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26</a:t>
            </a:fld>
            <a:endParaRPr lang="en-GB"/>
          </a:p>
        </p:txBody>
      </p:sp>
    </p:spTree>
    <p:extLst>
      <p:ext uri="{BB962C8B-B14F-4D97-AF65-F5344CB8AC3E}">
        <p14:creationId xmlns:p14="http://schemas.microsoft.com/office/powerpoint/2010/main" val="272893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29</a:t>
            </a:fld>
            <a:endParaRPr lang="en-GB"/>
          </a:p>
        </p:txBody>
      </p:sp>
    </p:spTree>
    <p:extLst>
      <p:ext uri="{BB962C8B-B14F-4D97-AF65-F5344CB8AC3E}">
        <p14:creationId xmlns:p14="http://schemas.microsoft.com/office/powerpoint/2010/main" val="3352046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We asked 2 human assessors to evaluate the correctness of 200 randomly sampled extractions.</a:t>
            </a:r>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31</a:t>
            </a:fld>
            <a:endParaRPr lang="en-GB"/>
          </a:p>
        </p:txBody>
      </p:sp>
    </p:spTree>
    <p:extLst>
      <p:ext uri="{BB962C8B-B14F-4D97-AF65-F5344CB8AC3E}">
        <p14:creationId xmlns:p14="http://schemas.microsoft.com/office/powerpoint/2010/main" val="376450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32</a:t>
            </a:fld>
            <a:endParaRPr lang="en-GB"/>
          </a:p>
        </p:txBody>
      </p:sp>
    </p:spTree>
    <p:extLst>
      <p:ext uri="{BB962C8B-B14F-4D97-AF65-F5344CB8AC3E}">
        <p14:creationId xmlns:p14="http://schemas.microsoft.com/office/powerpoint/2010/main" val="956819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compare </a:t>
            </a:r>
            <a:r>
              <a:rPr lang="en-US" dirty="0" err="1"/>
              <a:t>QKBﬂy</a:t>
            </a:r>
            <a:r>
              <a:rPr lang="en-US" dirty="0"/>
              <a:t> variants to DEFIE/</a:t>
            </a:r>
            <a:r>
              <a:rPr lang="en-US" dirty="0" err="1"/>
              <a:t>Babelfy</a:t>
            </a:r>
            <a:r>
              <a:rPr lang="en-US" dirty="0"/>
              <a:t> on the NED sub-task: linking entities to the KB. </a:t>
            </a:r>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33</a:t>
            </a:fld>
            <a:endParaRPr lang="en-GB"/>
          </a:p>
        </p:txBody>
      </p:sp>
    </p:spTree>
    <p:extLst>
      <p:ext uri="{BB962C8B-B14F-4D97-AF65-F5344CB8AC3E}">
        <p14:creationId xmlns:p14="http://schemas.microsoft.com/office/powerpoint/2010/main" val="157285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614B41F-49E2-4638-9606-4876D6B9E99C}" type="datetime1">
              <a:rPr lang="el-GR" smtClean="0"/>
              <a:pPr/>
              <a:t>9/4/2019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2CE1D9A-7923-4CC7-A58C-9CAD1954A89A}" type="datetime1">
              <a:rPr lang="el-GR" smtClean="0"/>
              <a:pPr/>
              <a:t>9/4/2019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79"/>
            <a:ext cx="2057400" cy="4388644"/>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05979"/>
            <a:ext cx="6019800" cy="4388644"/>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85F084A-1050-49A0-82D2-E43BD73B42D9}" type="datetime1">
              <a:rPr lang="el-GR" smtClean="0"/>
              <a:pPr/>
              <a:t>9/4/2019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B4ADC48-EE14-4D06-B135-FB2C6CE98506}" type="datetime1">
              <a:rPr lang="el-GR" smtClean="0"/>
              <a:pPr/>
              <a:t>9/4/2019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7087BF42-8B8C-4410-887A-BA5F653C7B59}" type="datetime1">
              <a:rPr lang="el-GR" smtClean="0"/>
              <a:pPr/>
              <a:t>9/4/2019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7D3823F-CB75-4FA3-B241-8B9AA31BEAE0}" type="datetime1">
              <a:rPr lang="el-GR" smtClean="0"/>
              <a:pPr/>
              <a:t>9/4/2019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6E0B675-2691-4A70-8158-9F3EDE5CE893}" type="datetime1">
              <a:rPr lang="el-GR" smtClean="0"/>
              <a:pPr/>
              <a:t>9/4/2019</a:t>
            </a:fld>
            <a:endParaRPr lang="el-GR"/>
          </a:p>
        </p:txBody>
      </p:sp>
      <p:sp>
        <p:nvSpPr>
          <p:cNvPr id="8" name="7 - Θέση υποσέλιδου"/>
          <p:cNvSpPr>
            <a:spLocks noGrp="1"/>
          </p:cNvSpPr>
          <p:nvPr>
            <p:ph type="ftr" sz="quarter" idx="11"/>
          </p:nvPr>
        </p:nvSpPr>
        <p:spPr/>
        <p:txBody>
          <a:bodyPr/>
          <a:lstStyle/>
          <a:p>
            <a:r>
              <a:rPr lang="en-GB"/>
              <a:t>https://www.cs.ucy.ac.cy/courses/EPL646</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8F376664-C004-4926-A4D0-4352E9E9CF89}" type="datetime1">
              <a:rPr lang="el-GR" smtClean="0"/>
              <a:pPr/>
              <a:t>9/4/2019</a:t>
            </a:fld>
            <a:endParaRPr lang="el-GR"/>
          </a:p>
        </p:txBody>
      </p:sp>
      <p:sp>
        <p:nvSpPr>
          <p:cNvPr id="4" name="3 - Θέση υποσέλιδου"/>
          <p:cNvSpPr>
            <a:spLocks noGrp="1"/>
          </p:cNvSpPr>
          <p:nvPr>
            <p:ph type="ftr" sz="quarter" idx="11"/>
          </p:nvPr>
        </p:nvSpPr>
        <p:spPr/>
        <p:txBody>
          <a:bodyPr/>
          <a:lstStyle/>
          <a:p>
            <a:r>
              <a:rPr lang="en-GB"/>
              <a:t>https://www.cs.ucy.ac.cy/courses/EPL646</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E4274D9-C7C8-42AB-994F-F11F31D4E17F}" type="datetime1">
              <a:rPr lang="el-GR" smtClean="0"/>
              <a:pPr/>
              <a:t>9/4/2019</a:t>
            </a:fld>
            <a:endParaRPr lang="el-GR"/>
          </a:p>
        </p:txBody>
      </p:sp>
      <p:sp>
        <p:nvSpPr>
          <p:cNvPr id="3" name="2 - Θέση υποσέλιδου"/>
          <p:cNvSpPr>
            <a:spLocks noGrp="1"/>
          </p:cNvSpPr>
          <p:nvPr>
            <p:ph type="ftr" sz="quarter" idx="11"/>
          </p:nvPr>
        </p:nvSpPr>
        <p:spPr/>
        <p:txBody>
          <a:bodyPr/>
          <a:lstStyle/>
          <a:p>
            <a:r>
              <a:rPr lang="en-GB"/>
              <a:t>https://www.cs.ucy.ac.cy/courses/EPL646</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C5C5B093-6EB2-4F3E-84CB-EF221316F979}" type="datetime1">
              <a:rPr lang="el-GR" smtClean="0"/>
              <a:pPr/>
              <a:t>9/4/2019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174D0572-91C5-4EF6-964A-051DFC501F37}" type="datetime1">
              <a:rPr lang="el-GR" smtClean="0"/>
              <a:pPr/>
              <a:t>9/4/2019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EE96A4-874F-4AF4-A0BA-1F18879FA212}" type="datetime1">
              <a:rPr lang="el-GR" smtClean="0"/>
              <a:pPr/>
              <a:t>9/4/2019</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https://www.cs.ucy.ac.cy/courses/EPL646</a:t>
            </a:r>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vldb.org/pvldb/vol11/p66-nguyen.pdf" TargetMode="External"/><Relationship Id="rId4" Type="http://schemas.openxmlformats.org/officeDocument/2006/relationships/hyperlink" Target="mailto:01@cs.ucy.ac.c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vldb.org/pvldb/vol11/p66-nguyen.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8" name="Picture 8" descr="http://www.ucy.ac.cy/branding/documents/logo/DepartmentsAndUnitsLogo/FacultyOfPureAndAppliedSciences/ComputerScience/Department_of_Computer_Science_en.jpg"/>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
        <p:nvSpPr>
          <p:cNvPr id="3" name="Subtitle 2"/>
          <p:cNvSpPr>
            <a:spLocks noGrp="1"/>
          </p:cNvSpPr>
          <p:nvPr>
            <p:ph type="subTitle" idx="1"/>
          </p:nvPr>
        </p:nvSpPr>
        <p:spPr>
          <a:xfrm>
            <a:off x="1035836" y="3981432"/>
            <a:ext cx="6250809" cy="714380"/>
          </a:xfrm>
        </p:spPr>
        <p:txBody>
          <a:bodyPr>
            <a:noAutofit/>
          </a:bodyPr>
          <a:lstStyle/>
          <a:p>
            <a:r>
              <a:rPr lang="en-US" sz="1600" b="1" dirty="0">
                <a:solidFill>
                  <a:schemeClr val="tx2">
                    <a:lumMod val="50000"/>
                  </a:schemeClr>
                </a:solidFill>
                <a:latin typeface="Constantia" pitchFamily="18" charset="0"/>
              </a:rPr>
              <a:t>By: Maria </a:t>
            </a:r>
            <a:r>
              <a:rPr lang="en-US" sz="1600" b="1" dirty="0" err="1">
                <a:solidFill>
                  <a:schemeClr val="tx2">
                    <a:lumMod val="50000"/>
                  </a:schemeClr>
                </a:solidFill>
                <a:latin typeface="Constantia" pitchFamily="18" charset="0"/>
              </a:rPr>
              <a:t>Igarievna</a:t>
            </a:r>
            <a:r>
              <a:rPr lang="en-US" sz="1600" b="1" dirty="0">
                <a:solidFill>
                  <a:schemeClr val="tx2">
                    <a:lumMod val="50000"/>
                  </a:schemeClr>
                </a:solidFill>
                <a:latin typeface="Constantia" pitchFamily="18" charset="0"/>
              </a:rPr>
              <a:t> Maslioukova (</a:t>
            </a:r>
            <a:r>
              <a:rPr lang="en-US" sz="1600" b="1" u="sng" dirty="0">
                <a:solidFill>
                  <a:srgbClr val="0000FF"/>
                </a:solidFill>
                <a:latin typeface="Constantia" pitchFamily="18" charset="0"/>
              </a:rPr>
              <a:t>migari</a:t>
            </a:r>
            <a:r>
              <a:rPr lang="en-US" sz="1600" b="1" u="sng" dirty="0">
                <a:solidFill>
                  <a:srgbClr val="0000FF"/>
                </a:solidFill>
                <a:latin typeface="Constantia" pitchFamily="18" charset="0"/>
                <a:hlinkClick r:id="rId4">
                  <a:extLst>
                    <a:ext uri="{A12FA001-AC4F-418D-AE19-62706E023703}">
                      <ahyp:hlinkClr xmlns:ahyp="http://schemas.microsoft.com/office/drawing/2018/hyperlinkcolor" val="tx"/>
                    </a:ext>
                  </a:extLst>
                </a:hlinkClick>
              </a:rPr>
              <a:t>01@cs</a:t>
            </a:r>
            <a:r>
              <a:rPr lang="en-US" sz="1600" b="1" dirty="0">
                <a:solidFill>
                  <a:schemeClr val="tx2">
                    <a:lumMod val="50000"/>
                  </a:schemeClr>
                </a:solidFill>
                <a:latin typeface="Constantia" pitchFamily="18" charset="0"/>
                <a:hlinkClick r:id="rId4"/>
              </a:rPr>
              <a:t>.ucy.ac.cy</a:t>
            </a:r>
            <a:r>
              <a:rPr lang="en-US" sz="1600" b="1" dirty="0">
                <a:solidFill>
                  <a:schemeClr val="tx2">
                    <a:lumMod val="50000"/>
                  </a:schemeClr>
                </a:solidFill>
                <a:latin typeface="Constantia" pitchFamily="18" charset="0"/>
              </a:rPr>
              <a:t>)</a:t>
            </a:r>
          </a:p>
          <a:p>
            <a:endParaRPr lang="el-GR" sz="1600" dirty="0">
              <a:solidFill>
                <a:schemeClr val="tx2">
                  <a:lumMod val="50000"/>
                </a:schemeClr>
              </a:solidFill>
              <a:latin typeface="Constantia" pitchFamily="18" charset="0"/>
            </a:endParaRPr>
          </a:p>
        </p:txBody>
      </p:sp>
      <p:sp>
        <p:nvSpPr>
          <p:cNvPr id="9" name="Footer Placeholder 8">
            <a:extLst>
              <a:ext uri="{FF2B5EF4-FFF2-40B4-BE49-F238E27FC236}">
                <a16:creationId xmlns:a16="http://schemas.microsoft.com/office/drawing/2014/main" id="{E0F24252-FF26-4082-BCBC-D3FA1E11A63A}"/>
              </a:ext>
            </a:extLst>
          </p:cNvPr>
          <p:cNvSpPr>
            <a:spLocks noGrp="1"/>
          </p:cNvSpPr>
          <p:nvPr>
            <p:ph type="ftr" sz="quarter" idx="11"/>
          </p:nvPr>
        </p:nvSpPr>
        <p:spPr>
          <a:xfrm>
            <a:off x="3124200" y="4768469"/>
            <a:ext cx="3090874" cy="272638"/>
          </a:xfrm>
        </p:spPr>
        <p:txBody>
          <a:bodyPr/>
          <a:lstStyle/>
          <a:p>
            <a:r>
              <a:rPr lang="en-GB" dirty="0">
                <a:latin typeface="Constantia" pitchFamily="18" charset="0"/>
              </a:rPr>
              <a:t>https://www.cs.ucy.ac.cy/courses/EPL646</a:t>
            </a:r>
            <a:endParaRPr lang="el-GR" dirty="0">
              <a:latin typeface="Constantia" pitchFamily="18" charset="0"/>
            </a:endParaRPr>
          </a:p>
        </p:txBody>
      </p:sp>
      <p:sp>
        <p:nvSpPr>
          <p:cNvPr id="8" name="Slide Number Placeholder 7"/>
          <p:cNvSpPr>
            <a:spLocks noGrp="1"/>
          </p:cNvSpPr>
          <p:nvPr>
            <p:ph type="sldNum" sz="quarter" idx="12"/>
          </p:nvPr>
        </p:nvSpPr>
        <p:spPr/>
        <p:txBody>
          <a:bodyPr/>
          <a:lstStyle/>
          <a:p>
            <a:fld id="{D3F1D1C4-C2D9-4231-9FB2-B2D9D97AA41D}" type="slidenum">
              <a:rPr lang="el-GR" smtClean="0">
                <a:latin typeface="Constantia" pitchFamily="18" charset="0"/>
              </a:rPr>
              <a:pPr/>
              <a:t>1</a:t>
            </a:fld>
            <a:endParaRPr lang="el-GR" dirty="0">
              <a:latin typeface="Constantia" pitchFamily="18" charset="0"/>
            </a:endParaRPr>
          </a:p>
        </p:txBody>
      </p:sp>
      <p:sp>
        <p:nvSpPr>
          <p:cNvPr id="13" name="Rectangle 12"/>
          <p:cNvSpPr/>
          <p:nvPr/>
        </p:nvSpPr>
        <p:spPr>
          <a:xfrm>
            <a:off x="0" y="644900"/>
            <a:ext cx="9144000" cy="523220"/>
          </a:xfrm>
          <a:prstGeom prst="rect">
            <a:avLst/>
          </a:prstGeom>
        </p:spPr>
        <p:txBody>
          <a:bodyPr wrap="square">
            <a:spAutoFit/>
          </a:bodyPr>
          <a:lstStyle/>
          <a:p>
            <a:pPr algn="ctr"/>
            <a:r>
              <a:rPr lang="en-US" sz="24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EPL646: Advanced Topics in Databases</a:t>
            </a:r>
            <a:r>
              <a:rPr lang="en-US" sz="28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 </a:t>
            </a:r>
          </a:p>
        </p:txBody>
      </p:sp>
      <p:sp>
        <p:nvSpPr>
          <p:cNvPr id="12" name="Rectangle 11"/>
          <p:cNvSpPr/>
          <p:nvPr/>
        </p:nvSpPr>
        <p:spPr>
          <a:xfrm>
            <a:off x="285720" y="2715766"/>
            <a:ext cx="8572560" cy="923330"/>
          </a:xfrm>
          <a:prstGeom prst="rect">
            <a:avLst/>
          </a:prstGeom>
        </p:spPr>
        <p:txBody>
          <a:bodyPr wrap="square">
            <a:spAutoFit/>
          </a:bodyPr>
          <a:lstStyle/>
          <a:p>
            <a:pPr algn="ctr"/>
            <a:r>
              <a:rPr lang="en-US" dirty="0">
                <a:solidFill>
                  <a:srgbClr val="0000FF"/>
                </a:solidFill>
                <a:latin typeface="Constantia" pitchFamily="18" charset="0"/>
                <a:hlinkClick r:id="rId5">
                  <a:extLst>
                    <a:ext uri="{A12FA001-AC4F-418D-AE19-62706E023703}">
                      <ahyp:hlinkClr xmlns:ahyp="http://schemas.microsoft.com/office/drawing/2018/hyperlinkcolor" val="tx"/>
                    </a:ext>
                  </a:extLst>
                </a:hlinkClick>
              </a:rPr>
              <a:t>Query-Driven On-The-Fly Knowledge Base Construction</a:t>
            </a:r>
            <a:r>
              <a:rPr lang="en-US" dirty="0">
                <a:solidFill>
                  <a:srgbClr val="0000FF"/>
                </a:solidFill>
                <a:latin typeface="Constantia" pitchFamily="18" charset="0"/>
              </a:rPr>
              <a:t>. </a:t>
            </a:r>
            <a:r>
              <a:rPr lang="en-US" dirty="0" err="1">
                <a:latin typeface="Constantia" pitchFamily="18" charset="0"/>
              </a:rPr>
              <a:t>Dat</a:t>
            </a:r>
            <a:r>
              <a:rPr lang="en-US" dirty="0">
                <a:latin typeface="Constantia" pitchFamily="18" charset="0"/>
              </a:rPr>
              <a:t> Ba Nguyen, </a:t>
            </a:r>
            <a:r>
              <a:rPr lang="en-US" dirty="0" err="1">
                <a:latin typeface="Constantia" pitchFamily="18" charset="0"/>
              </a:rPr>
              <a:t>Abdalghani</a:t>
            </a:r>
            <a:r>
              <a:rPr lang="en-US" dirty="0">
                <a:latin typeface="Constantia" pitchFamily="18" charset="0"/>
              </a:rPr>
              <a:t> </a:t>
            </a:r>
            <a:r>
              <a:rPr lang="en-US" dirty="0" err="1">
                <a:latin typeface="Constantia" pitchFamily="18" charset="0"/>
              </a:rPr>
              <a:t>Abujabal</a:t>
            </a:r>
            <a:r>
              <a:rPr lang="en-US" dirty="0">
                <a:latin typeface="Constantia" pitchFamily="18" charset="0"/>
              </a:rPr>
              <a:t>, </a:t>
            </a:r>
            <a:r>
              <a:rPr lang="en-US" dirty="0" err="1">
                <a:latin typeface="Constantia" pitchFamily="18" charset="0"/>
              </a:rPr>
              <a:t>Khanh</a:t>
            </a:r>
            <a:r>
              <a:rPr lang="en-US" dirty="0">
                <a:latin typeface="Constantia" pitchFamily="18" charset="0"/>
              </a:rPr>
              <a:t> Tran, Martin Theobald, Gerhard </a:t>
            </a:r>
            <a:r>
              <a:rPr lang="en-US" dirty="0" err="1">
                <a:latin typeface="Constantia" pitchFamily="18" charset="0"/>
              </a:rPr>
              <a:t>Weikum</a:t>
            </a:r>
            <a:r>
              <a:rPr lang="en-US" dirty="0">
                <a:latin typeface="Constantia" pitchFamily="18" charset="0"/>
              </a:rPr>
              <a:t>: 66-79, Volume 11, Number 1, September 2017, PVLDB 2017.</a:t>
            </a:r>
            <a:endParaRPr lang="el-GR" dirty="0">
              <a:latin typeface="Constantia" pitchFamily="18" charset="0"/>
            </a:endParaRPr>
          </a:p>
        </p:txBody>
      </p:sp>
      <p:sp>
        <p:nvSpPr>
          <p:cNvPr id="61442" name="AutoShape 2" descr="Image result for logo ucy cs department"/>
          <p:cNvSpPr>
            <a:spLocks noChangeAspect="1" noChangeArrowheads="1"/>
          </p:cNvSpPr>
          <p:nvPr/>
        </p:nvSpPr>
        <p:spPr bwMode="auto">
          <a:xfrm>
            <a:off x="155574" y="-136526"/>
            <a:ext cx="850887" cy="850887"/>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 name="Title 1"/>
          <p:cNvSpPr>
            <a:spLocks noGrp="1"/>
          </p:cNvSpPr>
          <p:nvPr>
            <p:ph type="ctrTitle"/>
          </p:nvPr>
        </p:nvSpPr>
        <p:spPr>
          <a:xfrm>
            <a:off x="714348" y="1142990"/>
            <a:ext cx="7772400" cy="1102519"/>
          </a:xfrm>
        </p:spPr>
        <p:txBody>
          <a:bodyPr>
            <a:normAutofit fontScale="90000"/>
          </a:bodyPr>
          <a:lstStyle/>
          <a:p>
            <a:r>
              <a:rPr lang="en-US" sz="3600" b="1" dirty="0">
                <a:solidFill>
                  <a:schemeClr val="tx2">
                    <a:lumMod val="75000"/>
                  </a:schemeClr>
                </a:solidFill>
                <a:effectLst>
                  <a:outerShdw blurRad="38100" dist="38100" dir="2700000" algn="tl">
                    <a:srgbClr val="000000">
                      <a:alpha val="43137"/>
                    </a:srgbClr>
                  </a:outerShdw>
                </a:effectLst>
                <a:latin typeface="Constantia" pitchFamily="18" charset="0"/>
              </a:rPr>
              <a:t>Query-Driven On-The-Fly Knowledge Base Construction</a:t>
            </a:r>
            <a:endParaRPr lang="el-GR" sz="3600" b="1"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290074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Presentation Outline</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fontScale="92500" lnSpcReduction="20000"/>
          </a:bodyPr>
          <a:lstStyle/>
          <a:p>
            <a:r>
              <a:rPr lang="en-US" dirty="0">
                <a:solidFill>
                  <a:schemeClr val="bg1">
                    <a:lumMod val="50000"/>
                  </a:schemeClr>
                </a:solidFill>
              </a:rPr>
              <a:t>Motivation</a:t>
            </a:r>
          </a:p>
          <a:p>
            <a:r>
              <a:rPr lang="en-US" dirty="0" err="1">
                <a:solidFill>
                  <a:schemeClr val="bg1">
                    <a:lumMod val="50000"/>
                  </a:schemeClr>
                </a:solidFill>
              </a:rPr>
              <a:t>QKBﬂy</a:t>
            </a:r>
            <a:r>
              <a:rPr lang="en-US" dirty="0">
                <a:solidFill>
                  <a:schemeClr val="bg1">
                    <a:lumMod val="50000"/>
                  </a:schemeClr>
                </a:solidFill>
              </a:rPr>
              <a:t> Design</a:t>
            </a:r>
          </a:p>
          <a:p>
            <a:r>
              <a:rPr lang="en-US" dirty="0"/>
              <a:t>Semantic Graph</a:t>
            </a:r>
          </a:p>
          <a:p>
            <a:r>
              <a:rPr lang="en-US" dirty="0"/>
              <a:t>Graph Densification Algorithm</a:t>
            </a:r>
          </a:p>
          <a:p>
            <a:r>
              <a:rPr lang="en-US" dirty="0"/>
              <a:t>Canonicalization</a:t>
            </a:r>
          </a:p>
          <a:p>
            <a:r>
              <a:rPr lang="en-US" dirty="0"/>
              <a:t>Experiments </a:t>
            </a:r>
          </a:p>
          <a:p>
            <a:r>
              <a:rPr lang="en-US" dirty="0"/>
              <a:t>Conclusions and Future Work</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a:t>
            </a:r>
            <a:r>
              <a:rPr lang="en-GB" dirty="0" err="1"/>
              <a:t>www.cs.ucy.ac.cy</a:t>
            </a:r>
            <a:r>
              <a:rPr lang="en-GB" dirty="0"/>
              <a:t>/courses/EPL646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10</a:t>
            </a:fld>
            <a:endParaRPr lang="el-GR"/>
          </a:p>
        </p:txBody>
      </p:sp>
    </p:spTree>
    <p:extLst>
      <p:ext uri="{BB962C8B-B14F-4D97-AF65-F5344CB8AC3E}">
        <p14:creationId xmlns:p14="http://schemas.microsoft.com/office/powerpoint/2010/main" val="137956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D707B7-8D77-4EEB-AD32-DD68B098E5BB}"/>
              </a:ext>
            </a:extLst>
          </p:cNvPr>
          <p:cNvSpPr>
            <a:spLocks noGrp="1"/>
          </p:cNvSpPr>
          <p:nvPr>
            <p:ph idx="1"/>
          </p:nvPr>
        </p:nvSpPr>
        <p:spPr>
          <a:xfrm>
            <a:off x="457200" y="1633923"/>
            <a:ext cx="8229600" cy="2377987"/>
          </a:xfrm>
        </p:spPr>
        <p:txBody>
          <a:bodyPr>
            <a:normAutofit/>
          </a:bodyPr>
          <a:lstStyle/>
          <a:p>
            <a:pPr marL="0" indent="0" algn="just">
              <a:buNone/>
            </a:pPr>
            <a:r>
              <a:rPr lang="en-US" sz="2400" dirty="0"/>
              <a:t>A semantic graph is created for every sentence in the input. A leaf </a:t>
            </a:r>
            <a:r>
              <a:rPr lang="en-US" sz="2400" b="1" dirty="0"/>
              <a:t>node</a:t>
            </a:r>
            <a:r>
              <a:rPr lang="en-US" sz="2400" dirty="0"/>
              <a:t> in this graph represents an occurrence of an </a:t>
            </a:r>
            <a:r>
              <a:rPr lang="en-US" sz="2400" b="1" dirty="0"/>
              <a:t>entity</a:t>
            </a:r>
            <a:r>
              <a:rPr lang="en-US" sz="2400" dirty="0"/>
              <a:t>, while an </a:t>
            </a:r>
            <a:r>
              <a:rPr lang="en-US" sz="2400" b="1" dirty="0"/>
              <a:t>edge</a:t>
            </a:r>
            <a:r>
              <a:rPr lang="en-US" sz="2400" dirty="0"/>
              <a:t> among two leaf nodes represents their </a:t>
            </a:r>
            <a:r>
              <a:rPr lang="en-US" sz="2400" b="1" dirty="0"/>
              <a:t>relation</a:t>
            </a:r>
            <a:r>
              <a:rPr lang="en-US" sz="2400" dirty="0"/>
              <a:t>. The per-sentence graphs are linked so that potentially the leaf nodes refer to the same entity. </a:t>
            </a:r>
          </a:p>
        </p:txBody>
      </p:sp>
      <p:sp>
        <p:nvSpPr>
          <p:cNvPr id="4" name="Footer Placeholder 3">
            <a:extLst>
              <a:ext uri="{FF2B5EF4-FFF2-40B4-BE49-F238E27FC236}">
                <a16:creationId xmlns:a16="http://schemas.microsoft.com/office/drawing/2014/main" id="{25C92012-5306-4C97-83BC-0E9FB8473A9F}"/>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945DC768-0829-4631-9682-03E5CA0869B3}"/>
              </a:ext>
            </a:extLst>
          </p:cNvPr>
          <p:cNvSpPr>
            <a:spLocks noGrp="1"/>
          </p:cNvSpPr>
          <p:nvPr>
            <p:ph type="sldNum" sz="quarter" idx="12"/>
          </p:nvPr>
        </p:nvSpPr>
        <p:spPr/>
        <p:txBody>
          <a:bodyPr/>
          <a:lstStyle/>
          <a:p>
            <a:fld id="{D3F1D1C4-C2D9-4231-9FB2-B2D9D97AA41D}" type="slidenum">
              <a:rPr lang="el-GR" smtClean="0"/>
              <a:pPr/>
              <a:t>11</a:t>
            </a:fld>
            <a:endParaRPr lang="el-GR"/>
          </a:p>
        </p:txBody>
      </p:sp>
      <p:sp>
        <p:nvSpPr>
          <p:cNvPr id="6" name="Title 1">
            <a:extLst>
              <a:ext uri="{FF2B5EF4-FFF2-40B4-BE49-F238E27FC236}">
                <a16:creationId xmlns:a16="http://schemas.microsoft.com/office/drawing/2014/main" id="{98EA0F81-3D13-4324-8EA6-D67B341B5C20}"/>
              </a:ext>
            </a:extLst>
          </p:cNvPr>
          <p:cNvSpPr>
            <a:spLocks noGrp="1"/>
          </p:cNvSpPr>
          <p:nvPr>
            <p:ph type="title"/>
          </p:nvPr>
        </p:nvSpPr>
        <p:spPr>
          <a:xfrm>
            <a:off x="457200" y="206375"/>
            <a:ext cx="8229600" cy="857250"/>
          </a:xfr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p>
            <a:r>
              <a:rPr lang="en-US" dirty="0"/>
              <a:t>Semantic Graph</a:t>
            </a:r>
            <a:endParaRPr lang="LID4096" dirty="0"/>
          </a:p>
        </p:txBody>
      </p:sp>
    </p:spTree>
    <p:extLst>
      <p:ext uri="{BB962C8B-B14F-4D97-AF65-F5344CB8AC3E}">
        <p14:creationId xmlns:p14="http://schemas.microsoft.com/office/powerpoint/2010/main" val="119964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C143-0C80-4B9A-90B9-1B57868B3A20}"/>
              </a:ext>
            </a:extLst>
          </p:cNvPr>
          <p:cNvSpPr>
            <a:spLocks noGrp="1"/>
          </p:cNvSpPr>
          <p:nvPr>
            <p:ph type="title"/>
          </p:nvPr>
        </p:nvSpPr>
        <p:spPr/>
        <p:txBody>
          <a:bodyPr/>
          <a:lstStyle/>
          <a:p>
            <a:r>
              <a:rPr lang="en-US" dirty="0"/>
              <a:t>Graph Components</a:t>
            </a:r>
            <a:endParaRPr lang="LID4096" dirty="0"/>
          </a:p>
        </p:txBody>
      </p:sp>
      <p:sp>
        <p:nvSpPr>
          <p:cNvPr id="3" name="Text Placeholder 2">
            <a:extLst>
              <a:ext uri="{FF2B5EF4-FFF2-40B4-BE49-F238E27FC236}">
                <a16:creationId xmlns:a16="http://schemas.microsoft.com/office/drawing/2014/main" id="{CC254F85-D6F0-46ED-9515-9E74DB424B7E}"/>
              </a:ext>
            </a:extLst>
          </p:cNvPr>
          <p:cNvSpPr>
            <a:spLocks noGrp="1"/>
          </p:cNvSpPr>
          <p:nvPr>
            <p:ph type="body" idx="1"/>
          </p:nvPr>
        </p:nvSpPr>
        <p:spPr>
          <a:xfrm>
            <a:off x="499601" y="990650"/>
            <a:ext cx="4040188" cy="479822"/>
          </a:xfrm>
        </p:spPr>
        <p:txBody>
          <a:bodyPr/>
          <a:lstStyle/>
          <a:p>
            <a:r>
              <a:rPr lang="en-US" dirty="0"/>
              <a:t>Nodes		</a:t>
            </a:r>
            <a:endParaRPr lang="LID4096" dirty="0"/>
          </a:p>
        </p:txBody>
      </p:sp>
      <p:sp>
        <p:nvSpPr>
          <p:cNvPr id="4" name="Content Placeholder 3">
            <a:extLst>
              <a:ext uri="{FF2B5EF4-FFF2-40B4-BE49-F238E27FC236}">
                <a16:creationId xmlns:a16="http://schemas.microsoft.com/office/drawing/2014/main" id="{A5A50A7C-F623-4234-84F6-BCD7B66AD7CF}"/>
              </a:ext>
            </a:extLst>
          </p:cNvPr>
          <p:cNvSpPr>
            <a:spLocks noGrp="1"/>
          </p:cNvSpPr>
          <p:nvPr>
            <p:ph sz="half" idx="2"/>
          </p:nvPr>
        </p:nvSpPr>
        <p:spPr>
          <a:xfrm>
            <a:off x="467359" y="1467396"/>
            <a:ext cx="4040188" cy="2963466"/>
          </a:xfrm>
        </p:spPr>
        <p:txBody>
          <a:bodyPr>
            <a:normAutofit fontScale="25000" lnSpcReduction="20000"/>
          </a:bodyPr>
          <a:lstStyle/>
          <a:p>
            <a:pPr marL="230188" indent="-230188">
              <a:lnSpc>
                <a:spcPct val="120000"/>
              </a:lnSpc>
              <a:buFont typeface="+mj-lt"/>
              <a:buAutoNum type="arabicPeriod"/>
            </a:pPr>
            <a:r>
              <a:rPr lang="en-US" sz="5600" b="1" dirty="0"/>
              <a:t>Clause node</a:t>
            </a:r>
            <a:r>
              <a:rPr lang="en-US" sz="5600" dirty="0"/>
              <a:t> is generated for each detected clause. A clause may be connected to multiple dependent clauses in the same sentence.</a:t>
            </a:r>
          </a:p>
          <a:p>
            <a:pPr marL="230188" indent="-230188">
              <a:lnSpc>
                <a:spcPct val="120000"/>
              </a:lnSpc>
              <a:buFont typeface="+mj-lt"/>
              <a:buAutoNum type="arabicPeriod"/>
            </a:pPr>
            <a:r>
              <a:rPr lang="en-US" sz="5600" b="1" dirty="0"/>
              <a:t>Noun-phrase node </a:t>
            </a:r>
            <a:r>
              <a:rPr lang="en-US" sz="5600" dirty="0"/>
              <a:t>is generated for each noun phrase detected by the noun-phrase </a:t>
            </a:r>
            <a:r>
              <a:rPr lang="en-US" sz="5600" dirty="0" err="1"/>
              <a:t>chunker</a:t>
            </a:r>
            <a:r>
              <a:rPr lang="en-US" sz="5600" dirty="0"/>
              <a:t> and for each named entity. </a:t>
            </a:r>
          </a:p>
          <a:p>
            <a:pPr marL="230188" indent="-230188">
              <a:lnSpc>
                <a:spcPct val="120000"/>
              </a:lnSpc>
              <a:buFont typeface="+mj-lt"/>
              <a:buAutoNum type="arabicPeriod"/>
            </a:pPr>
            <a:r>
              <a:rPr lang="en-US" sz="5600" b="1" dirty="0"/>
              <a:t>Pronoun node </a:t>
            </a:r>
            <a:r>
              <a:rPr lang="en-US" sz="5600" dirty="0"/>
              <a:t>is generated for a pronoun (such as “he”, “she”, etc.). </a:t>
            </a:r>
          </a:p>
          <a:p>
            <a:pPr marL="230188" indent="-230188">
              <a:lnSpc>
                <a:spcPct val="120000"/>
              </a:lnSpc>
              <a:buFont typeface="+mj-lt"/>
              <a:buAutoNum type="arabicPeriod"/>
            </a:pPr>
            <a:r>
              <a:rPr lang="en-US" sz="5600" b="1" dirty="0"/>
              <a:t>Entity node</a:t>
            </a:r>
            <a:r>
              <a:rPr lang="en-US" sz="5600" dirty="0"/>
              <a:t> is generated for each noun-phrase (e.g., Brad Pitt) that is matched in the entity repository.</a:t>
            </a:r>
          </a:p>
          <a:p>
            <a:endParaRPr lang="LID4096" dirty="0"/>
          </a:p>
        </p:txBody>
      </p:sp>
      <p:sp>
        <p:nvSpPr>
          <p:cNvPr id="5" name="Text Placeholder 4">
            <a:extLst>
              <a:ext uri="{FF2B5EF4-FFF2-40B4-BE49-F238E27FC236}">
                <a16:creationId xmlns:a16="http://schemas.microsoft.com/office/drawing/2014/main" id="{C79BA3D9-9120-4886-832F-A5A381A20B2C}"/>
              </a:ext>
            </a:extLst>
          </p:cNvPr>
          <p:cNvSpPr>
            <a:spLocks noGrp="1"/>
          </p:cNvSpPr>
          <p:nvPr>
            <p:ph type="body" sz="quarter" idx="3"/>
          </p:nvPr>
        </p:nvSpPr>
        <p:spPr>
          <a:xfrm>
            <a:off x="4645026" y="987574"/>
            <a:ext cx="4041775" cy="479822"/>
          </a:xfrm>
        </p:spPr>
        <p:txBody>
          <a:bodyPr/>
          <a:lstStyle/>
          <a:p>
            <a:r>
              <a:rPr lang="en-US" dirty="0"/>
              <a:t>Edges</a:t>
            </a:r>
            <a:endParaRPr lang="LID4096" dirty="0"/>
          </a:p>
        </p:txBody>
      </p:sp>
      <p:sp>
        <p:nvSpPr>
          <p:cNvPr id="6" name="Content Placeholder 5">
            <a:extLst>
              <a:ext uri="{FF2B5EF4-FFF2-40B4-BE49-F238E27FC236}">
                <a16:creationId xmlns:a16="http://schemas.microsoft.com/office/drawing/2014/main" id="{CD3531AA-0E6B-460E-AF7B-845C4D3D9433}"/>
              </a:ext>
            </a:extLst>
          </p:cNvPr>
          <p:cNvSpPr>
            <a:spLocks noGrp="1"/>
          </p:cNvSpPr>
          <p:nvPr>
            <p:ph sz="quarter" idx="4"/>
          </p:nvPr>
        </p:nvSpPr>
        <p:spPr>
          <a:xfrm>
            <a:off x="4634866" y="1431530"/>
            <a:ext cx="4041775" cy="3444475"/>
          </a:xfrm>
        </p:spPr>
        <p:txBody>
          <a:bodyPr>
            <a:normAutofit fontScale="25000" lnSpcReduction="20000"/>
          </a:bodyPr>
          <a:lstStyle/>
          <a:p>
            <a:pPr marL="230188" indent="-230188">
              <a:lnSpc>
                <a:spcPct val="120000"/>
              </a:lnSpc>
              <a:buFont typeface="+mj-lt"/>
              <a:buAutoNum type="arabicPeriod"/>
            </a:pPr>
            <a:r>
              <a:rPr lang="en-US" sz="5600" b="1" dirty="0"/>
              <a:t>Depends edge </a:t>
            </a:r>
            <a:r>
              <a:rPr lang="en-US" sz="5600" dirty="0"/>
              <a:t>links two dependent clauses. It links a clause node with the noun-phrase and pronoun nodes it contains.</a:t>
            </a:r>
          </a:p>
          <a:p>
            <a:pPr marL="230188" indent="-230188">
              <a:lnSpc>
                <a:spcPct val="120000"/>
              </a:lnSpc>
              <a:buFont typeface="+mj-lt"/>
              <a:buAutoNum type="arabicPeriod"/>
            </a:pPr>
            <a:r>
              <a:rPr lang="en-US" sz="5600" b="1" dirty="0"/>
              <a:t>Relation edge </a:t>
            </a:r>
            <a:r>
              <a:rPr lang="en-US" sz="5600" dirty="0"/>
              <a:t>represents a relation that connects two noun-phrase or pronoun nodes (i.e., preposition such as “to”, “in”, etc.). Also, patterns of the form “ ’s noun” (e.g., “Pitt’s ex-wife Angelina Jolie).</a:t>
            </a:r>
          </a:p>
          <a:p>
            <a:pPr marL="230188" indent="-230188">
              <a:lnSpc>
                <a:spcPct val="120000"/>
              </a:lnSpc>
              <a:buFont typeface="+mj-lt"/>
              <a:buAutoNum type="arabicPeriod"/>
            </a:pPr>
            <a:r>
              <a:rPr lang="en-US" sz="5600" b="1" dirty="0" err="1"/>
              <a:t>SameAs</a:t>
            </a:r>
            <a:r>
              <a:rPr lang="en-US" sz="5600" b="1" dirty="0"/>
              <a:t> edge </a:t>
            </a:r>
            <a:r>
              <a:rPr lang="en-US" sz="5600" dirty="0"/>
              <a:t>links two noun-phrase or pronoun nodes which refer to the same entity. For clauses with the same label (e.g., PERSON), string matching is used to determine their similarity (e.g., “Brad Pitt” and “Pitt”). </a:t>
            </a:r>
          </a:p>
          <a:p>
            <a:pPr marL="230188" indent="-230188">
              <a:lnSpc>
                <a:spcPct val="120000"/>
              </a:lnSpc>
              <a:buFont typeface="+mj-lt"/>
              <a:buAutoNum type="arabicPeriod"/>
            </a:pPr>
            <a:r>
              <a:rPr lang="en-US" sz="5600" b="1" dirty="0"/>
              <a:t>Means edge </a:t>
            </a:r>
            <a:r>
              <a:rPr lang="en-US" sz="5600" dirty="0"/>
              <a:t>links a noun-phrase or pronoun node with an entity node in the entity repository. </a:t>
            </a:r>
          </a:p>
          <a:p>
            <a:pPr marL="0" indent="0">
              <a:buNone/>
            </a:pPr>
            <a:endParaRPr lang="en-US" dirty="0"/>
          </a:p>
          <a:p>
            <a:endParaRPr lang="LID4096" dirty="0"/>
          </a:p>
        </p:txBody>
      </p:sp>
      <p:sp>
        <p:nvSpPr>
          <p:cNvPr id="7" name="Footer Placeholder 6">
            <a:extLst>
              <a:ext uri="{FF2B5EF4-FFF2-40B4-BE49-F238E27FC236}">
                <a16:creationId xmlns:a16="http://schemas.microsoft.com/office/drawing/2014/main" id="{62C2B127-804E-4969-8F9B-FF7F4DBDC343}"/>
              </a:ext>
            </a:extLst>
          </p:cNvPr>
          <p:cNvSpPr>
            <a:spLocks noGrp="1"/>
          </p:cNvSpPr>
          <p:nvPr>
            <p:ph type="ftr" sz="quarter" idx="11"/>
          </p:nvPr>
        </p:nvSpPr>
        <p:spPr/>
        <p:txBody>
          <a:bodyPr/>
          <a:lstStyle/>
          <a:p>
            <a:r>
              <a:rPr lang="en-GB"/>
              <a:t>https://www.cs.ucy.ac.cy/courses/EPL646</a:t>
            </a:r>
            <a:endParaRPr lang="el-GR"/>
          </a:p>
        </p:txBody>
      </p:sp>
      <p:sp>
        <p:nvSpPr>
          <p:cNvPr id="8" name="Slide Number Placeholder 7">
            <a:extLst>
              <a:ext uri="{FF2B5EF4-FFF2-40B4-BE49-F238E27FC236}">
                <a16:creationId xmlns:a16="http://schemas.microsoft.com/office/drawing/2014/main" id="{129D4A93-2731-4A09-A18A-8E5437BBE60B}"/>
              </a:ext>
            </a:extLst>
          </p:cNvPr>
          <p:cNvSpPr>
            <a:spLocks noGrp="1"/>
          </p:cNvSpPr>
          <p:nvPr>
            <p:ph type="sldNum" sz="quarter" idx="12"/>
          </p:nvPr>
        </p:nvSpPr>
        <p:spPr/>
        <p:txBody>
          <a:bodyPr/>
          <a:lstStyle/>
          <a:p>
            <a:fld id="{D3F1D1C4-C2D9-4231-9FB2-B2D9D97AA41D}" type="slidenum">
              <a:rPr lang="el-GR" smtClean="0"/>
              <a:pPr/>
              <a:t>12</a:t>
            </a:fld>
            <a:endParaRPr lang="el-GR"/>
          </a:p>
        </p:txBody>
      </p:sp>
    </p:spTree>
    <p:extLst>
      <p:ext uri="{BB962C8B-B14F-4D97-AF65-F5344CB8AC3E}">
        <p14:creationId xmlns:p14="http://schemas.microsoft.com/office/powerpoint/2010/main" val="151831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974E-794F-4A2C-B18C-40337F2EE41F}"/>
              </a:ext>
            </a:extLst>
          </p:cNvPr>
          <p:cNvSpPr>
            <a:spLocks noGrp="1"/>
          </p:cNvSpPr>
          <p:nvPr>
            <p:ph type="title"/>
          </p:nvPr>
        </p:nvSpPr>
        <p:spPr>
          <a:xfrm>
            <a:off x="457200" y="205979"/>
            <a:ext cx="8229600" cy="857250"/>
          </a:xfrm>
        </p:spPr>
        <p:txBody>
          <a:bodyPr vert="horz" lIns="91440" tIns="45720" rIns="91440" bIns="45720" rtlCol="0" anchor="ctr">
            <a:normAutofit/>
          </a:bodyPr>
          <a:lstStyle/>
          <a:p>
            <a:r>
              <a:rPr lang="en-US"/>
              <a:t>Example</a:t>
            </a:r>
            <a:endParaRPr lang="LID4096" dirty="0"/>
          </a:p>
        </p:txBody>
      </p:sp>
      <p:pic>
        <p:nvPicPr>
          <p:cNvPr id="7" name="Content Placeholder 6" descr="Query-Driven On-The-Fly Knowledge Base Construction.pdf ‎- Microsoft Edge">
            <a:extLst>
              <a:ext uri="{FF2B5EF4-FFF2-40B4-BE49-F238E27FC236}">
                <a16:creationId xmlns:a16="http://schemas.microsoft.com/office/drawing/2014/main" id="{3BB83C41-3A55-4F55-9E11-989D67BBDFD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7153" t="31393" r="28409" b="29135"/>
          <a:stretch/>
        </p:blipFill>
        <p:spPr>
          <a:xfrm>
            <a:off x="960588" y="1007713"/>
            <a:ext cx="7222824" cy="3436245"/>
          </a:xfrm>
        </p:spPr>
      </p:pic>
      <p:sp>
        <p:nvSpPr>
          <p:cNvPr id="4" name="Footer Placeholder 3">
            <a:extLst>
              <a:ext uri="{FF2B5EF4-FFF2-40B4-BE49-F238E27FC236}">
                <a16:creationId xmlns:a16="http://schemas.microsoft.com/office/drawing/2014/main" id="{0098FB86-806E-49D3-8435-29B60A466A68}"/>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9C70C622-4CBB-4BE8-B937-F5E275ABE16B}"/>
              </a:ext>
            </a:extLst>
          </p:cNvPr>
          <p:cNvSpPr>
            <a:spLocks noGrp="1"/>
          </p:cNvSpPr>
          <p:nvPr>
            <p:ph type="sldNum" sz="quarter" idx="12"/>
          </p:nvPr>
        </p:nvSpPr>
        <p:spPr/>
        <p:txBody>
          <a:bodyPr/>
          <a:lstStyle/>
          <a:p>
            <a:fld id="{D3F1D1C4-C2D9-4231-9FB2-B2D9D97AA41D}" type="slidenum">
              <a:rPr lang="el-GR" smtClean="0"/>
              <a:pPr/>
              <a:t>13</a:t>
            </a:fld>
            <a:endParaRPr lang="el-GR"/>
          </a:p>
        </p:txBody>
      </p:sp>
    </p:spTree>
    <p:extLst>
      <p:ext uri="{BB962C8B-B14F-4D97-AF65-F5344CB8AC3E}">
        <p14:creationId xmlns:p14="http://schemas.microsoft.com/office/powerpoint/2010/main" val="403436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Presentation Outline</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fontScale="92500" lnSpcReduction="20000"/>
          </a:bodyPr>
          <a:lstStyle/>
          <a:p>
            <a:r>
              <a:rPr lang="en-US" dirty="0">
                <a:solidFill>
                  <a:schemeClr val="bg1">
                    <a:lumMod val="50000"/>
                  </a:schemeClr>
                </a:solidFill>
              </a:rPr>
              <a:t>Motivation</a:t>
            </a:r>
          </a:p>
          <a:p>
            <a:r>
              <a:rPr lang="en-US" dirty="0" err="1">
                <a:solidFill>
                  <a:schemeClr val="bg1">
                    <a:lumMod val="50000"/>
                  </a:schemeClr>
                </a:solidFill>
              </a:rPr>
              <a:t>QKBﬂy</a:t>
            </a:r>
            <a:r>
              <a:rPr lang="en-US" dirty="0">
                <a:solidFill>
                  <a:schemeClr val="bg1">
                    <a:lumMod val="50000"/>
                  </a:schemeClr>
                </a:solidFill>
              </a:rPr>
              <a:t> Design</a:t>
            </a:r>
          </a:p>
          <a:p>
            <a:r>
              <a:rPr lang="en-US" dirty="0">
                <a:solidFill>
                  <a:schemeClr val="bg1">
                    <a:lumMod val="50000"/>
                  </a:schemeClr>
                </a:solidFill>
              </a:rPr>
              <a:t>Semantic Graph</a:t>
            </a:r>
          </a:p>
          <a:p>
            <a:r>
              <a:rPr lang="en-US" dirty="0"/>
              <a:t>Graph Densification Algorithm</a:t>
            </a:r>
          </a:p>
          <a:p>
            <a:r>
              <a:rPr lang="en-US" dirty="0"/>
              <a:t>Canonicalization</a:t>
            </a:r>
          </a:p>
          <a:p>
            <a:r>
              <a:rPr lang="en-US" dirty="0"/>
              <a:t>Experiments </a:t>
            </a:r>
          </a:p>
          <a:p>
            <a:r>
              <a:rPr lang="en-US" dirty="0"/>
              <a:t>Conclusions and Future Work</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a:t>
            </a:r>
            <a:r>
              <a:rPr lang="en-GB" dirty="0" err="1"/>
              <a:t>www.cs.ucy.ac.cy</a:t>
            </a:r>
            <a:r>
              <a:rPr lang="en-GB" dirty="0"/>
              <a:t>/courses/EPL646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14</a:t>
            </a:fld>
            <a:endParaRPr lang="el-GR"/>
          </a:p>
        </p:txBody>
      </p:sp>
    </p:spTree>
    <p:extLst>
      <p:ext uri="{BB962C8B-B14F-4D97-AF65-F5344CB8AC3E}">
        <p14:creationId xmlns:p14="http://schemas.microsoft.com/office/powerpoint/2010/main" val="297013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5DF9-29C0-47DE-A6B3-BE23B7517EF3}"/>
              </a:ext>
            </a:extLst>
          </p:cNvPr>
          <p:cNvSpPr>
            <a:spLocks noGrp="1"/>
          </p:cNvSpPr>
          <p:nvPr>
            <p:ph type="title"/>
          </p:nvPr>
        </p:nvSpPr>
        <p:spPr>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p>
            <a:r>
              <a:rPr lang="en-US" dirty="0"/>
              <a:t>Graph Densification Algorithm</a:t>
            </a:r>
            <a:endParaRPr lang="LID4096" dirty="0"/>
          </a:p>
        </p:txBody>
      </p:sp>
      <p:sp>
        <p:nvSpPr>
          <p:cNvPr id="3" name="Content Placeholder 2">
            <a:extLst>
              <a:ext uri="{FF2B5EF4-FFF2-40B4-BE49-F238E27FC236}">
                <a16:creationId xmlns:a16="http://schemas.microsoft.com/office/drawing/2014/main" id="{3F8BA0E1-EA03-4B77-A634-61BC7C7DF815}"/>
              </a:ext>
            </a:extLst>
          </p:cNvPr>
          <p:cNvSpPr>
            <a:spLocks noGrp="1"/>
          </p:cNvSpPr>
          <p:nvPr>
            <p:ph idx="1"/>
          </p:nvPr>
        </p:nvSpPr>
        <p:spPr/>
        <p:txBody>
          <a:bodyPr>
            <a:normAutofit lnSpcReduction="10000"/>
          </a:bodyPr>
          <a:lstStyle/>
          <a:p>
            <a:pPr marL="0" indent="0">
              <a:buNone/>
            </a:pPr>
            <a:r>
              <a:rPr lang="en-US" sz="2400" dirty="0"/>
              <a:t>The semantic graph built according to the previous section will be mentioned as G =(N,R), where N is the set of nodes and R the set of edges (i.e., “relationships”).</a:t>
            </a:r>
          </a:p>
          <a:p>
            <a:pPr marL="0" indent="0">
              <a:buNone/>
            </a:pPr>
            <a:r>
              <a:rPr lang="en-US" sz="2400" dirty="0"/>
              <a:t>Goal:</a:t>
            </a:r>
          </a:p>
          <a:p>
            <a:pPr marL="0" indent="0">
              <a:buNone/>
            </a:pPr>
            <a:r>
              <a:rPr lang="en-US" sz="2400" dirty="0"/>
              <a:t>Remove false-positive means and </a:t>
            </a:r>
            <a:r>
              <a:rPr lang="en-US" sz="2400" dirty="0" err="1"/>
              <a:t>sameAs</a:t>
            </a:r>
            <a:r>
              <a:rPr lang="en-US" sz="2400" dirty="0"/>
              <a:t> edges by solving a constraint-based optimization problem. </a:t>
            </a:r>
          </a:p>
          <a:p>
            <a:pPr marL="0" indent="0">
              <a:buNone/>
            </a:pPr>
            <a:r>
              <a:rPr lang="en-US" sz="2400" dirty="0"/>
              <a:t>Tool:</a:t>
            </a:r>
          </a:p>
          <a:p>
            <a:pPr marL="0" indent="0">
              <a:buNone/>
            </a:pPr>
            <a:r>
              <a:rPr lang="en-US" sz="2400" dirty="0"/>
              <a:t>A joint inference for the named-entity disambiguation (NED) and co-reference resolution (CR).</a:t>
            </a:r>
            <a:endParaRPr lang="LID4096" sz="2400" dirty="0"/>
          </a:p>
        </p:txBody>
      </p:sp>
      <p:sp>
        <p:nvSpPr>
          <p:cNvPr id="4" name="Footer Placeholder 3">
            <a:extLst>
              <a:ext uri="{FF2B5EF4-FFF2-40B4-BE49-F238E27FC236}">
                <a16:creationId xmlns:a16="http://schemas.microsoft.com/office/drawing/2014/main" id="{FD18C710-13B9-479D-B677-09890D5AFA07}"/>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FA799571-805F-4A6C-906C-58AB1E9758CD}"/>
              </a:ext>
            </a:extLst>
          </p:cNvPr>
          <p:cNvSpPr>
            <a:spLocks noGrp="1"/>
          </p:cNvSpPr>
          <p:nvPr>
            <p:ph type="sldNum" sz="quarter" idx="12"/>
          </p:nvPr>
        </p:nvSpPr>
        <p:spPr/>
        <p:txBody>
          <a:bodyPr/>
          <a:lstStyle/>
          <a:p>
            <a:fld id="{D3F1D1C4-C2D9-4231-9FB2-B2D9D97AA41D}" type="slidenum">
              <a:rPr lang="el-GR" smtClean="0"/>
              <a:pPr/>
              <a:t>15</a:t>
            </a:fld>
            <a:endParaRPr lang="el-GR"/>
          </a:p>
        </p:txBody>
      </p:sp>
    </p:spTree>
    <p:extLst>
      <p:ext uri="{BB962C8B-B14F-4D97-AF65-F5344CB8AC3E}">
        <p14:creationId xmlns:p14="http://schemas.microsoft.com/office/powerpoint/2010/main" val="3113107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1849-DAB3-479F-9EBF-7C93583407DE}"/>
              </a:ext>
            </a:extLst>
          </p:cNvPr>
          <p:cNvSpPr>
            <a:spLocks noGrp="1"/>
          </p:cNvSpPr>
          <p:nvPr>
            <p:ph type="title"/>
          </p:nvPr>
        </p:nvSpPr>
        <p:spPr/>
        <p:txBody>
          <a:bodyPr/>
          <a:lstStyle/>
          <a:p>
            <a:r>
              <a:rPr lang="en-US" dirty="0"/>
              <a:t>Edge Weights</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F34AC4-C947-441D-9C29-94084521F3B3}"/>
                  </a:ext>
                </a:extLst>
              </p:cNvPr>
              <p:cNvSpPr>
                <a:spLocks noGrp="1"/>
              </p:cNvSpPr>
              <p:nvPr>
                <p:ph idx="1"/>
              </p:nvPr>
            </p:nvSpPr>
            <p:spPr>
              <a:xfrm>
                <a:off x="457200" y="1416175"/>
                <a:ext cx="8229600" cy="2955775"/>
              </a:xfrm>
            </p:spPr>
            <p:txBody>
              <a:bodyPr>
                <a:normAutofit fontScale="70000" lnSpcReduction="20000"/>
              </a:bodyPr>
              <a:lstStyle/>
              <a:p>
                <a:pPr marL="0" indent="0">
                  <a:buNone/>
                </a:pPr>
                <a:r>
                  <a:rPr lang="en-US" dirty="0"/>
                  <a:t>Given a subgraph S=&lt;N’ </a:t>
                </a:r>
                <a14:m>
                  <m:oMath xmlns:m="http://schemas.openxmlformats.org/officeDocument/2006/math">
                    <m:r>
                      <a:rPr lang="en-US" dirty="0" smtClean="0">
                        <a:latin typeface="Cambria Math" panose="02040503050406030204" pitchFamily="18" charset="0"/>
                      </a:rPr>
                      <m:t>⊆</m:t>
                    </m:r>
                    <m:r>
                      <m:rPr>
                        <m:sty m:val="p"/>
                      </m:rPr>
                      <a:rPr lang="en-US" b="0" i="0" dirty="0" smtClean="0">
                        <a:latin typeface="Cambria Math" panose="02040503050406030204" pitchFamily="18" charset="0"/>
                      </a:rPr>
                      <m:t>N</m:t>
                    </m:r>
                    <m:r>
                      <a:rPr lang="en-US" b="0" i="0" dirty="0" smtClean="0">
                        <a:latin typeface="Cambria Math" panose="02040503050406030204" pitchFamily="18" charset="0"/>
                      </a:rPr>
                      <m:t>, </m:t>
                    </m:r>
                    <m:sSup>
                      <m:sSupPr>
                        <m:ctrlPr>
                          <a:rPr lang="en-US" b="0" i="1" dirty="0" smtClean="0">
                            <a:latin typeface="Cambria Math" panose="02040503050406030204" pitchFamily="18" charset="0"/>
                          </a:rPr>
                        </m:ctrlPr>
                      </m:sSupPr>
                      <m:e>
                        <m:r>
                          <m:rPr>
                            <m:sty m:val="p"/>
                          </m:rPr>
                          <a:rPr lang="en-US" b="0" i="0" dirty="0" smtClean="0">
                            <a:latin typeface="Cambria Math" panose="02040503050406030204" pitchFamily="18" charset="0"/>
                          </a:rPr>
                          <m:t>R</m:t>
                        </m:r>
                      </m:e>
                      <m:sup>
                        <m:r>
                          <a:rPr lang="en-US" b="0" i="0" dirty="0" smtClean="0">
                            <a:latin typeface="Cambria Math" panose="02040503050406030204" pitchFamily="18" charset="0"/>
                          </a:rPr>
                          <m:t>′</m:t>
                        </m:r>
                      </m:sup>
                    </m:sSup>
                    <m:r>
                      <a:rPr lang="en-US" dirty="0">
                        <a:latin typeface="Cambria Math" panose="02040503050406030204" pitchFamily="18" charset="0"/>
                      </a:rPr>
                      <m:t>⊆</m:t>
                    </m:r>
                    <m:r>
                      <m:rPr>
                        <m:sty m:val="p"/>
                      </m:rPr>
                      <a:rPr lang="en-US" b="0" i="0" dirty="0" smtClean="0">
                        <a:latin typeface="Cambria Math" panose="02040503050406030204" pitchFamily="18" charset="0"/>
                      </a:rPr>
                      <m:t>R</m:t>
                    </m:r>
                  </m:oMath>
                </a14:m>
                <a:r>
                  <a:rPr lang="en-US" dirty="0"/>
                  <a:t>&gt; of G, the following dependencies among nodes exist: </a:t>
                </a:r>
              </a:p>
              <a:p>
                <a:pPr marL="0" indent="0">
                  <a:buNone/>
                </a:pPr>
                <a:endParaRPr lang="en-US" sz="1700" dirty="0"/>
              </a:p>
              <a:p>
                <a:pPr marL="171450" indent="-171450"/>
                <a:r>
                  <a:rPr lang="en-US" dirty="0"/>
                  <a:t>For each noun-phrase node </a:t>
                </a:r>
                <a:r>
                  <a:rPr lang="en-US" dirty="0" err="1"/>
                  <a:t>ni</a:t>
                </a:r>
                <a:r>
                  <a:rPr lang="en-US" dirty="0"/>
                  <a:t>, </a:t>
                </a:r>
                <a:r>
                  <a:rPr lang="en-US" dirty="0" err="1"/>
                  <a:t>ent</a:t>
                </a:r>
                <a:r>
                  <a:rPr lang="en-US" dirty="0"/>
                  <a:t>(</a:t>
                </a:r>
                <a:r>
                  <a:rPr lang="en-US" dirty="0" err="1"/>
                  <a:t>ni,S</a:t>
                </a:r>
                <a:r>
                  <a:rPr lang="en-US" dirty="0"/>
                  <a:t>) is </a:t>
                </a:r>
                <a:r>
                  <a:rPr lang="en-US" b="1" dirty="0"/>
                  <a:t>the set of all entity nodes linked to </a:t>
                </a:r>
                <a:r>
                  <a:rPr lang="en-US" b="1" dirty="0" err="1"/>
                  <a:t>ni</a:t>
                </a:r>
                <a:r>
                  <a:rPr lang="en-US" b="1" dirty="0"/>
                  <a:t> by means</a:t>
                </a:r>
                <a:r>
                  <a:rPr lang="en-US" dirty="0"/>
                  <a:t> edges in R’. </a:t>
                </a:r>
              </a:p>
              <a:p>
                <a:pPr marL="171450" indent="-171450"/>
                <a:r>
                  <a:rPr lang="en-US" dirty="0"/>
                  <a:t>For each pronoun node pi, np(</a:t>
                </a:r>
                <a:r>
                  <a:rPr lang="en-US" dirty="0" err="1"/>
                  <a:t>pi,S</a:t>
                </a:r>
                <a:r>
                  <a:rPr lang="en-US" dirty="0"/>
                  <a:t>) is </a:t>
                </a:r>
                <a:r>
                  <a:rPr lang="en-US" b="1" dirty="0"/>
                  <a:t>the set of all noun-phrase nodes linked to pi by </a:t>
                </a:r>
                <a:r>
                  <a:rPr lang="en-US" b="1" dirty="0" err="1"/>
                  <a:t>sameAs</a:t>
                </a:r>
                <a:r>
                  <a:rPr lang="en-US" b="1" dirty="0"/>
                  <a:t> </a:t>
                </a:r>
                <a:r>
                  <a:rPr lang="en-US" dirty="0"/>
                  <a:t>edges in R’.</a:t>
                </a:r>
              </a:p>
              <a:p>
                <a:pPr marL="171450" indent="-171450"/>
                <a:r>
                  <a:rPr lang="en-US" dirty="0"/>
                  <a:t>Further, </a:t>
                </a:r>
                <a:r>
                  <a:rPr lang="en-US" dirty="0" err="1"/>
                  <a:t>ent</a:t>
                </a:r>
                <a:r>
                  <a:rPr lang="en-US" dirty="0"/>
                  <a:t>(</a:t>
                </a:r>
                <a:r>
                  <a:rPr lang="en-US" dirty="0" err="1"/>
                  <a:t>pi,S</a:t>
                </a:r>
                <a:r>
                  <a:rPr lang="en-US" dirty="0"/>
                  <a:t>) denotes </a:t>
                </a:r>
                <a:r>
                  <a:rPr lang="en-US" b="1" dirty="0"/>
                  <a:t>the union of all </a:t>
                </a:r>
                <a:r>
                  <a:rPr lang="en-US" b="1" dirty="0" err="1"/>
                  <a:t>ent</a:t>
                </a:r>
                <a:r>
                  <a:rPr lang="en-US" b="1" dirty="0"/>
                  <a:t>(</a:t>
                </a:r>
                <a:r>
                  <a:rPr lang="en-US" b="1" dirty="0" err="1"/>
                  <a:t>nt,S</a:t>
                </a:r>
                <a:r>
                  <a:rPr lang="en-US" b="1" dirty="0"/>
                  <a:t>) sets</a:t>
                </a:r>
                <a:r>
                  <a:rPr lang="en-US" dirty="0"/>
                  <a:t>, where </a:t>
                </a:r>
                <a:r>
                  <a:rPr lang="en-US" dirty="0" err="1"/>
                  <a:t>nt</a:t>
                </a:r>
                <a:r>
                  <a:rPr lang="en-US" dirty="0"/>
                  <a:t> </a:t>
                </a:r>
                <a14:m>
                  <m:oMath xmlns:m="http://schemas.openxmlformats.org/officeDocument/2006/math">
                    <m:r>
                      <a:rPr lang="en-US" smtClean="0">
                        <a:latin typeface="Cambria Math" panose="02040503050406030204" pitchFamily="18" charset="0"/>
                      </a:rPr>
                      <m:t>∈</m:t>
                    </m:r>
                  </m:oMath>
                </a14:m>
                <a:r>
                  <a:rPr lang="en-US" dirty="0"/>
                  <a:t>np(</a:t>
                </a:r>
                <a:r>
                  <a:rPr lang="en-US" dirty="0" err="1"/>
                  <a:t>pi,S</a:t>
                </a:r>
                <a:r>
                  <a:rPr lang="en-US" dirty="0"/>
                  <a:t>). </a:t>
                </a:r>
              </a:p>
              <a:p>
                <a:pPr marL="171450" indent="-171450">
                  <a:buNone/>
                </a:pPr>
                <a:endParaRPr lang="en-US" dirty="0"/>
              </a:p>
            </p:txBody>
          </p:sp>
        </mc:Choice>
        <mc:Fallback xmlns="">
          <p:sp>
            <p:nvSpPr>
              <p:cNvPr id="3" name="Content Placeholder 2">
                <a:extLst>
                  <a:ext uri="{FF2B5EF4-FFF2-40B4-BE49-F238E27FC236}">
                    <a16:creationId xmlns:a16="http://schemas.microsoft.com/office/drawing/2014/main" id="{5EF34AC4-C947-441D-9C29-94084521F3B3}"/>
                  </a:ext>
                </a:extLst>
              </p:cNvPr>
              <p:cNvSpPr>
                <a:spLocks noGrp="1" noRot="1" noChangeAspect="1" noMove="1" noResize="1" noEditPoints="1" noAdjustHandles="1" noChangeArrowheads="1" noChangeShapeType="1" noTextEdit="1"/>
              </p:cNvSpPr>
              <p:nvPr>
                <p:ph idx="1"/>
              </p:nvPr>
            </p:nvSpPr>
            <p:spPr>
              <a:xfrm>
                <a:off x="457200" y="1416175"/>
                <a:ext cx="8229600" cy="2955775"/>
              </a:xfrm>
              <a:blipFill>
                <a:blip r:embed="rId2"/>
                <a:stretch>
                  <a:fillRect l="-963" t="-3299"/>
                </a:stretch>
              </a:blipFill>
            </p:spPr>
            <p:txBody>
              <a:bodyPr/>
              <a:lstStyle/>
              <a:p>
                <a:r>
                  <a:rPr lang="LID4096">
                    <a:noFill/>
                  </a:rPr>
                  <a:t> </a:t>
                </a:r>
              </a:p>
            </p:txBody>
          </p:sp>
        </mc:Fallback>
      </mc:AlternateContent>
      <p:sp>
        <p:nvSpPr>
          <p:cNvPr id="4" name="Footer Placeholder 3">
            <a:extLst>
              <a:ext uri="{FF2B5EF4-FFF2-40B4-BE49-F238E27FC236}">
                <a16:creationId xmlns:a16="http://schemas.microsoft.com/office/drawing/2014/main" id="{3E5C4B0A-E991-4F6B-9436-6EAA612637D4}"/>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AB8F1412-D750-4A3B-A527-6A7745915792}"/>
              </a:ext>
            </a:extLst>
          </p:cNvPr>
          <p:cNvSpPr>
            <a:spLocks noGrp="1"/>
          </p:cNvSpPr>
          <p:nvPr>
            <p:ph type="sldNum" sz="quarter" idx="12"/>
          </p:nvPr>
        </p:nvSpPr>
        <p:spPr/>
        <p:txBody>
          <a:bodyPr/>
          <a:lstStyle/>
          <a:p>
            <a:fld id="{D3F1D1C4-C2D9-4231-9FB2-B2D9D97AA41D}" type="slidenum">
              <a:rPr lang="el-GR" smtClean="0"/>
              <a:pPr/>
              <a:t>16</a:t>
            </a:fld>
            <a:endParaRPr lang="el-GR"/>
          </a:p>
        </p:txBody>
      </p:sp>
    </p:spTree>
    <p:extLst>
      <p:ext uri="{BB962C8B-B14F-4D97-AF65-F5344CB8AC3E}">
        <p14:creationId xmlns:p14="http://schemas.microsoft.com/office/powerpoint/2010/main" val="2249909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F054-B6C2-4CC3-A031-93A63B33D3CF}"/>
              </a:ext>
            </a:extLst>
          </p:cNvPr>
          <p:cNvSpPr>
            <a:spLocks noGrp="1"/>
          </p:cNvSpPr>
          <p:nvPr>
            <p:ph type="title"/>
          </p:nvPr>
        </p:nvSpPr>
        <p:spPr/>
        <p:txBody>
          <a:bodyPr/>
          <a:lstStyle/>
          <a:p>
            <a:r>
              <a:rPr lang="en-US" dirty="0"/>
              <a:t>Weight of a Means Edge </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EDCE73-9C81-4D63-8691-7BD5FCD7FF1E}"/>
                  </a:ext>
                </a:extLst>
              </p:cNvPr>
              <p:cNvSpPr>
                <a:spLocks noGrp="1"/>
              </p:cNvSpPr>
              <p:nvPr>
                <p:ph idx="1"/>
              </p:nvPr>
            </p:nvSpPr>
            <p:spPr/>
            <p:txBody>
              <a:bodyPr>
                <a:normAutofit fontScale="47500" lnSpcReduction="20000"/>
              </a:bodyPr>
              <a:lstStyle/>
              <a:p>
                <a:pPr marL="0" indent="0">
                  <a:buNone/>
                </a:pPr>
                <a:r>
                  <a:rPr lang="en-US" dirty="0"/>
                  <a:t>Weighted edge between a noun-phrase node </a:t>
                </a:r>
                <a:r>
                  <a:rPr lang="en-US" dirty="0" err="1"/>
                  <a:t>ni</a:t>
                </a:r>
                <a:r>
                  <a:rPr lang="en-US" dirty="0"/>
                  <a:t> and an entity node </a:t>
                </a:r>
                <a:r>
                  <a:rPr lang="en-US" dirty="0" err="1"/>
                  <a:t>eij</a:t>
                </a:r>
                <a:r>
                  <a:rPr lang="en-US" dirty="0"/>
                  <a:t> </a:t>
                </a:r>
                <a14:m>
                  <m:oMath xmlns:m="http://schemas.openxmlformats.org/officeDocument/2006/math">
                    <m:r>
                      <a:rPr lang="en-US">
                        <a:latin typeface="Cambria Math" panose="02040503050406030204" pitchFamily="18" charset="0"/>
                      </a:rPr>
                      <m:t>∈</m:t>
                    </m:r>
                  </m:oMath>
                </a14:m>
                <a:r>
                  <a:rPr lang="en-US" dirty="0"/>
                  <a:t> </a:t>
                </a:r>
                <a:r>
                  <a:rPr lang="en-US" dirty="0" err="1"/>
                  <a:t>ent</a:t>
                </a:r>
                <a:r>
                  <a:rPr lang="en-US" dirty="0"/>
                  <a:t>(</a:t>
                </a:r>
                <a:r>
                  <a:rPr lang="en-US" dirty="0" err="1"/>
                  <a:t>ni,S</a:t>
                </a:r>
                <a:r>
                  <a:rPr lang="en-US" dirty="0"/>
                  <a:t>) is computed as</a:t>
                </a:r>
              </a:p>
              <a:p>
                <a:pPr marL="0" indent="0">
                  <a:buNone/>
                </a:pPr>
                <a:endParaRPr lang="en-US" dirty="0"/>
              </a:p>
              <a:p>
                <a:pPr marL="0" indent="0">
                  <a:buNone/>
                </a:pPr>
                <a:endParaRPr lang="en-US" dirty="0"/>
              </a:p>
              <a:p>
                <a:pPr marL="0" indent="0">
                  <a:buNone/>
                </a:pPr>
                <a:endParaRPr lang="en-US" dirty="0"/>
              </a:p>
              <a:p>
                <a:pPr marL="0" indent="0">
                  <a:buNone/>
                </a:pPr>
                <a:r>
                  <a:rPr lang="en-US" dirty="0"/>
                  <a:t>Where:</a:t>
                </a:r>
              </a:p>
              <a:p>
                <a:pPr marL="0" indent="0">
                  <a:buNone/>
                </a:pPr>
                <a:r>
                  <a:rPr lang="en-US" dirty="0"/>
                  <a:t>a1 and a2 are hyperparameters</a:t>
                </a:r>
              </a:p>
              <a:p>
                <a:pPr marL="0" indent="0">
                  <a:buNone/>
                </a:pPr>
                <a:endParaRPr lang="en-US" dirty="0"/>
              </a:p>
              <a:p>
                <a:pPr marL="0" indent="0">
                  <a:buNone/>
                </a:pPr>
                <a:r>
                  <a:rPr lang="en-US" dirty="0"/>
                  <a:t>prior(</a:t>
                </a:r>
                <a:r>
                  <a:rPr lang="en-US" dirty="0" err="1"/>
                  <a:t>ni,eij</a:t>
                </a:r>
                <a:r>
                  <a:rPr lang="en-US" dirty="0"/>
                  <a:t>) is the </a:t>
                </a:r>
                <a:r>
                  <a:rPr lang="en-US" b="1" dirty="0"/>
                  <a:t>probability of a noun-phrase </a:t>
                </a:r>
                <a:r>
                  <a:rPr lang="en-US" b="1" dirty="0" err="1"/>
                  <a:t>ni</a:t>
                </a:r>
                <a:r>
                  <a:rPr lang="en-US" b="1" dirty="0"/>
                  <a:t> denoting an entity candidate </a:t>
                </a:r>
                <a:r>
                  <a:rPr lang="en-US" b="1" dirty="0" err="1"/>
                  <a:t>eij</a:t>
                </a:r>
                <a:r>
                  <a:rPr lang="en-US" dirty="0"/>
                  <a:t>. (the relative frequency under which a link points to a Wikipedia article that represents entity </a:t>
                </a:r>
                <a:r>
                  <a:rPr lang="en-US" dirty="0" err="1"/>
                  <a:t>eij</a:t>
                </a:r>
                <a:r>
                  <a:rPr lang="en-US" dirty="0"/>
                  <a:t>).</a:t>
                </a:r>
              </a:p>
              <a:p>
                <a:pPr marL="0" indent="0">
                  <a:buNone/>
                </a:pPr>
                <a:endParaRPr lang="en-US" dirty="0"/>
              </a:p>
              <a:p>
                <a:pPr marL="0" indent="0">
                  <a:buNone/>
                </a:pPr>
                <a:r>
                  <a:rPr lang="en-US" dirty="0"/>
                  <a:t>sim(</a:t>
                </a:r>
                <a:r>
                  <a:rPr lang="en-US" dirty="0" err="1"/>
                  <a:t>cxt</a:t>
                </a:r>
                <a:r>
                  <a:rPr lang="en-US" dirty="0"/>
                  <a:t>(</a:t>
                </a:r>
                <a:r>
                  <a:rPr lang="en-US" dirty="0" err="1"/>
                  <a:t>ni</a:t>
                </a:r>
                <a:r>
                  <a:rPr lang="en-US" dirty="0"/>
                  <a:t>),</a:t>
                </a:r>
                <a:r>
                  <a:rPr lang="en-US" dirty="0" err="1"/>
                  <a:t>cxt</a:t>
                </a:r>
                <a:r>
                  <a:rPr lang="en-US" dirty="0"/>
                  <a:t>(</a:t>
                </a:r>
                <a:r>
                  <a:rPr lang="en-US" dirty="0" err="1"/>
                  <a:t>eij</a:t>
                </a:r>
                <a:r>
                  <a:rPr lang="en-US" dirty="0"/>
                  <a:t>)) is the </a:t>
                </a:r>
                <a:r>
                  <a:rPr lang="en-US" b="1" dirty="0"/>
                  <a:t>similarity of two context vectors</a:t>
                </a:r>
                <a:r>
                  <a:rPr lang="en-US" dirty="0"/>
                  <a:t>. The context vector of a </a:t>
                </a:r>
                <a:r>
                  <a:rPr lang="en-US" b="1" dirty="0"/>
                  <a:t>noun-phrase</a:t>
                </a:r>
                <a:r>
                  <a:rPr lang="en-US" dirty="0"/>
                  <a:t>, is built </a:t>
                </a:r>
                <a:r>
                  <a:rPr lang="en-US" b="1" dirty="0"/>
                  <a:t>from tokens in the sentence it is contained </a:t>
                </a:r>
                <a:r>
                  <a:rPr lang="en-US" dirty="0"/>
                  <a:t>and the context vector of an </a:t>
                </a:r>
                <a:r>
                  <a:rPr lang="en-US" b="1" dirty="0"/>
                  <a:t>entity</a:t>
                </a:r>
                <a:r>
                  <a:rPr lang="en-US" dirty="0"/>
                  <a:t>, is built from tokens occurring in </a:t>
                </a:r>
                <a:r>
                  <a:rPr lang="en-US" b="1" dirty="0"/>
                  <a:t>the entity’s Wikipedia article</a:t>
                </a:r>
                <a:r>
                  <a:rPr lang="en-US" dirty="0"/>
                  <a:t>. </a:t>
                </a:r>
                <a:r>
                  <a:rPr lang="en-US" b="1" dirty="0"/>
                  <a:t>Similarity</a:t>
                </a:r>
                <a:r>
                  <a:rPr lang="en-US" dirty="0"/>
                  <a:t> measure is the </a:t>
                </a:r>
                <a:r>
                  <a:rPr lang="en-US" b="1" dirty="0"/>
                  <a:t>weighted overlap coefficient between two vectors</a:t>
                </a:r>
                <a:r>
                  <a:rPr lang="en-US" dirty="0"/>
                  <a:t>.</a:t>
                </a:r>
                <a:endParaRPr lang="LID4096" dirty="0"/>
              </a:p>
              <a:p>
                <a:endParaRPr lang="LID4096" dirty="0"/>
              </a:p>
            </p:txBody>
          </p:sp>
        </mc:Choice>
        <mc:Fallback xmlns="">
          <p:sp>
            <p:nvSpPr>
              <p:cNvPr id="3" name="Content Placeholder 2">
                <a:extLst>
                  <a:ext uri="{FF2B5EF4-FFF2-40B4-BE49-F238E27FC236}">
                    <a16:creationId xmlns:a16="http://schemas.microsoft.com/office/drawing/2014/main" id="{A8EDCE73-9C81-4D63-8691-7BD5FCD7FF1E}"/>
                  </a:ext>
                </a:extLst>
              </p:cNvPr>
              <p:cNvSpPr>
                <a:spLocks noGrp="1" noRot="1" noChangeAspect="1" noMove="1" noResize="1" noEditPoints="1" noAdjustHandles="1" noChangeArrowheads="1" noChangeShapeType="1" noTextEdit="1"/>
              </p:cNvSpPr>
              <p:nvPr>
                <p:ph idx="1"/>
              </p:nvPr>
            </p:nvSpPr>
            <p:spPr>
              <a:blipFill>
                <a:blip r:embed="rId2"/>
                <a:stretch>
                  <a:fillRect l="-296" t="-1436" r="-370"/>
                </a:stretch>
              </a:blipFill>
            </p:spPr>
            <p:txBody>
              <a:bodyPr/>
              <a:lstStyle/>
              <a:p>
                <a:r>
                  <a:rPr lang="LID4096">
                    <a:noFill/>
                  </a:rPr>
                  <a:t> </a:t>
                </a:r>
              </a:p>
            </p:txBody>
          </p:sp>
        </mc:Fallback>
      </mc:AlternateContent>
      <p:sp>
        <p:nvSpPr>
          <p:cNvPr id="4" name="Footer Placeholder 3">
            <a:extLst>
              <a:ext uri="{FF2B5EF4-FFF2-40B4-BE49-F238E27FC236}">
                <a16:creationId xmlns:a16="http://schemas.microsoft.com/office/drawing/2014/main" id="{3E054CAF-D267-4B59-A49B-409021E525B6}"/>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F340BFB7-2E09-4E5F-B56D-43272B7048FE}"/>
              </a:ext>
            </a:extLst>
          </p:cNvPr>
          <p:cNvSpPr>
            <a:spLocks noGrp="1"/>
          </p:cNvSpPr>
          <p:nvPr>
            <p:ph type="sldNum" sz="quarter" idx="12"/>
          </p:nvPr>
        </p:nvSpPr>
        <p:spPr/>
        <p:txBody>
          <a:bodyPr/>
          <a:lstStyle/>
          <a:p>
            <a:fld id="{D3F1D1C4-C2D9-4231-9FB2-B2D9D97AA41D}" type="slidenum">
              <a:rPr lang="el-GR" smtClean="0"/>
              <a:pPr/>
              <a:t>17</a:t>
            </a:fld>
            <a:endParaRPr lang="el-GR"/>
          </a:p>
        </p:txBody>
      </p:sp>
      <p:pic>
        <p:nvPicPr>
          <p:cNvPr id="6" name="Picture 5" descr="Query-Driven On-The-Fly Knowledge Base Construction.pdf and 3 more pages ‎- Microsoft Edge">
            <a:extLst>
              <a:ext uri="{FF2B5EF4-FFF2-40B4-BE49-F238E27FC236}">
                <a16:creationId xmlns:a16="http://schemas.microsoft.com/office/drawing/2014/main" id="{84FB2C46-C863-4648-A387-0EA07040E19F}"/>
              </a:ext>
            </a:extLst>
          </p:cNvPr>
          <p:cNvPicPr>
            <a:picLocks noChangeAspect="1"/>
          </p:cNvPicPr>
          <p:nvPr/>
        </p:nvPicPr>
        <p:blipFill rotWithShape="1">
          <a:blip r:embed="rId3">
            <a:extLst>
              <a:ext uri="{28A0092B-C50C-407E-A947-70E740481C1C}">
                <a14:useLocalDpi xmlns:a14="http://schemas.microsoft.com/office/drawing/2010/main" val="0"/>
              </a:ext>
            </a:extLst>
          </a:blip>
          <a:srcRect l="54725" t="85287" r="26375" b="8695"/>
          <a:stretch/>
        </p:blipFill>
        <p:spPr>
          <a:xfrm>
            <a:off x="2483768" y="1635646"/>
            <a:ext cx="3499151" cy="596652"/>
          </a:xfrm>
          <a:prstGeom prst="rect">
            <a:avLst/>
          </a:prstGeom>
        </p:spPr>
      </p:pic>
    </p:spTree>
    <p:extLst>
      <p:ext uri="{BB962C8B-B14F-4D97-AF65-F5344CB8AC3E}">
        <p14:creationId xmlns:p14="http://schemas.microsoft.com/office/powerpoint/2010/main" val="351999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C88F-2968-472A-8873-50CF58F51F7B}"/>
              </a:ext>
            </a:extLst>
          </p:cNvPr>
          <p:cNvSpPr>
            <a:spLocks noGrp="1"/>
          </p:cNvSpPr>
          <p:nvPr>
            <p:ph type="title"/>
          </p:nvPr>
        </p:nvSpPr>
        <p:spPr/>
        <p:txBody>
          <a:bodyPr/>
          <a:lstStyle/>
          <a:p>
            <a:r>
              <a:rPr lang="en-US" dirty="0"/>
              <a:t>Weight of a Relation Edge</a:t>
            </a:r>
            <a:endParaRPr lang="LID4096" dirty="0"/>
          </a:p>
        </p:txBody>
      </p:sp>
      <p:sp>
        <p:nvSpPr>
          <p:cNvPr id="3" name="Content Placeholder 2">
            <a:extLst>
              <a:ext uri="{FF2B5EF4-FFF2-40B4-BE49-F238E27FC236}">
                <a16:creationId xmlns:a16="http://schemas.microsoft.com/office/drawing/2014/main" id="{454112D3-734C-458E-BE41-26C992BCFDA7}"/>
              </a:ext>
            </a:extLst>
          </p:cNvPr>
          <p:cNvSpPr>
            <a:spLocks noGrp="1"/>
          </p:cNvSpPr>
          <p:nvPr>
            <p:ph idx="1"/>
          </p:nvPr>
        </p:nvSpPr>
        <p:spPr/>
        <p:txBody>
          <a:bodyPr>
            <a:normAutofit fontScale="47500" lnSpcReduction="20000"/>
          </a:bodyPr>
          <a:lstStyle/>
          <a:p>
            <a:pPr marL="0" indent="0">
              <a:buNone/>
            </a:pPr>
            <a:r>
              <a:rPr lang="en-US" dirty="0"/>
              <a:t>Weighted edge between two noun-phrase or pronoun nodes </a:t>
            </a:r>
            <a:r>
              <a:rPr lang="en-US" dirty="0" err="1"/>
              <a:t>ni</a:t>
            </a:r>
            <a:r>
              <a:rPr lang="en-US" dirty="0"/>
              <a:t>, </a:t>
            </a:r>
            <a:r>
              <a:rPr lang="en-US" dirty="0" err="1"/>
              <a:t>nt</a:t>
            </a:r>
            <a:r>
              <a:rPr lang="en-US" dirty="0"/>
              <a:t> is computed as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Where:</a:t>
            </a:r>
          </a:p>
          <a:p>
            <a:pPr marL="0" indent="0">
              <a:buNone/>
            </a:pPr>
            <a:r>
              <a:rPr lang="en-US" dirty="0"/>
              <a:t>a3 and a4 are hyperparameters</a:t>
            </a:r>
          </a:p>
          <a:p>
            <a:endParaRPr lang="en-US" dirty="0"/>
          </a:p>
          <a:p>
            <a:pPr marL="0" indent="0">
              <a:buNone/>
            </a:pPr>
            <a:r>
              <a:rPr lang="en-US" dirty="0" err="1"/>
              <a:t>coh</a:t>
            </a:r>
            <a:r>
              <a:rPr lang="en-US" dirty="0"/>
              <a:t>(</a:t>
            </a:r>
            <a:r>
              <a:rPr lang="en-US" dirty="0" err="1"/>
              <a:t>eij,etk</a:t>
            </a:r>
            <a:r>
              <a:rPr lang="en-US" dirty="0"/>
              <a:t>): is the </a:t>
            </a:r>
            <a:r>
              <a:rPr lang="en-US" b="1" dirty="0"/>
              <a:t>coherence between two entity candidates </a:t>
            </a:r>
            <a:r>
              <a:rPr lang="en-US" dirty="0"/>
              <a:t>(the weighted overlap similarity between the entities’ context vectors).</a:t>
            </a:r>
          </a:p>
          <a:p>
            <a:endParaRPr lang="en-US" dirty="0"/>
          </a:p>
          <a:p>
            <a:pPr marL="0" indent="0">
              <a:buNone/>
            </a:pPr>
            <a:r>
              <a:rPr lang="en-US" dirty="0" err="1"/>
              <a:t>ts</a:t>
            </a:r>
            <a:r>
              <a:rPr lang="en-US" dirty="0"/>
              <a:t>(</a:t>
            </a:r>
            <a:r>
              <a:rPr lang="en-US" dirty="0" err="1"/>
              <a:t>eij,etk,ri,t</a:t>
            </a:r>
            <a:r>
              <a:rPr lang="en-US" dirty="0"/>
              <a:t>): is the </a:t>
            </a:r>
            <a:r>
              <a:rPr lang="en-US" b="1" dirty="0"/>
              <a:t>relative frequency </a:t>
            </a:r>
            <a:r>
              <a:rPr lang="en-US" dirty="0"/>
              <a:t>under which the </a:t>
            </a:r>
            <a:r>
              <a:rPr lang="en-US" b="1" dirty="0"/>
              <a:t>semantic types </a:t>
            </a:r>
            <a:r>
              <a:rPr lang="en-US" dirty="0"/>
              <a:t>of </a:t>
            </a:r>
            <a:r>
              <a:rPr lang="en-US" dirty="0" err="1"/>
              <a:t>eij,etk</a:t>
            </a:r>
            <a:r>
              <a:rPr lang="en-US" dirty="0"/>
              <a:t> occur under the </a:t>
            </a:r>
            <a:r>
              <a:rPr lang="en-US" b="1" dirty="0"/>
              <a:t>relation pattern </a:t>
            </a:r>
            <a:r>
              <a:rPr lang="en-US" dirty="0" err="1"/>
              <a:t>ri,t</a:t>
            </a:r>
            <a:r>
              <a:rPr lang="en-US" dirty="0"/>
              <a:t> in the clause set (all type combinations  are summed, since an entity can have several types ).</a:t>
            </a:r>
            <a:endParaRPr lang="LID4096" dirty="0"/>
          </a:p>
        </p:txBody>
      </p:sp>
      <p:sp>
        <p:nvSpPr>
          <p:cNvPr id="4" name="Footer Placeholder 3">
            <a:extLst>
              <a:ext uri="{FF2B5EF4-FFF2-40B4-BE49-F238E27FC236}">
                <a16:creationId xmlns:a16="http://schemas.microsoft.com/office/drawing/2014/main" id="{6770756E-EF80-4C96-9794-AC2E63CB157B}"/>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DC713C36-7A39-4C65-828B-4DA13B8F3C51}"/>
              </a:ext>
            </a:extLst>
          </p:cNvPr>
          <p:cNvSpPr>
            <a:spLocks noGrp="1"/>
          </p:cNvSpPr>
          <p:nvPr>
            <p:ph type="sldNum" sz="quarter" idx="12"/>
          </p:nvPr>
        </p:nvSpPr>
        <p:spPr/>
        <p:txBody>
          <a:bodyPr/>
          <a:lstStyle/>
          <a:p>
            <a:fld id="{D3F1D1C4-C2D9-4231-9FB2-B2D9D97AA41D}" type="slidenum">
              <a:rPr lang="el-GR" smtClean="0"/>
              <a:pPr/>
              <a:t>18</a:t>
            </a:fld>
            <a:endParaRPr lang="el-GR"/>
          </a:p>
        </p:txBody>
      </p:sp>
      <p:grpSp>
        <p:nvGrpSpPr>
          <p:cNvPr id="10" name="Group 9">
            <a:extLst>
              <a:ext uri="{FF2B5EF4-FFF2-40B4-BE49-F238E27FC236}">
                <a16:creationId xmlns:a16="http://schemas.microsoft.com/office/drawing/2014/main" id="{FE85771D-5C06-4353-82BA-6923B499FF69}"/>
              </a:ext>
            </a:extLst>
          </p:cNvPr>
          <p:cNvGrpSpPr/>
          <p:nvPr/>
        </p:nvGrpSpPr>
        <p:grpSpPr>
          <a:xfrm>
            <a:off x="3563888" y="1573000"/>
            <a:ext cx="3629744" cy="1502806"/>
            <a:chOff x="2843808" y="3363838"/>
            <a:chExt cx="3629744" cy="1502806"/>
          </a:xfrm>
        </p:grpSpPr>
        <p:pic>
          <p:nvPicPr>
            <p:cNvPr id="7" name="Picture 6" descr="Query-Driven On-The-Fly Knowledge Base Construction.pdf and 3 more pages ‎- Microsoft Edge">
              <a:extLst>
                <a:ext uri="{FF2B5EF4-FFF2-40B4-BE49-F238E27FC236}">
                  <a16:creationId xmlns:a16="http://schemas.microsoft.com/office/drawing/2014/main" id="{8220FFB6-DD60-4DFD-96DF-B5BEA9958E84}"/>
                </a:ext>
              </a:extLst>
            </p:cNvPr>
            <p:cNvPicPr>
              <a:picLocks noChangeAspect="1"/>
            </p:cNvPicPr>
            <p:nvPr/>
          </p:nvPicPr>
          <p:blipFill rotWithShape="1">
            <a:blip r:embed="rId2">
              <a:extLst>
                <a:ext uri="{28A0092B-C50C-407E-A947-70E740481C1C}">
                  <a14:useLocalDpi xmlns:a14="http://schemas.microsoft.com/office/drawing/2010/main" val="0"/>
                </a:ext>
              </a:extLst>
            </a:blip>
            <a:srcRect l="28333" t="50744" r="51575" b="33725"/>
            <a:stretch/>
          </p:blipFill>
          <p:spPr>
            <a:xfrm>
              <a:off x="2843808" y="3363838"/>
              <a:ext cx="3629744" cy="1502806"/>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D4C8BD0B-B931-425D-B546-CB62244780CB}"/>
                    </a:ext>
                  </a:extLst>
                </p14:cNvPr>
                <p14:cNvContentPartPr/>
                <p14:nvPr/>
              </p14:nvContentPartPr>
              <p14:xfrm>
                <a:off x="2915816" y="3368249"/>
                <a:ext cx="1114920" cy="14760"/>
              </p14:xfrm>
            </p:contentPart>
          </mc:Choice>
          <mc:Fallback xmlns="">
            <p:pic>
              <p:nvPicPr>
                <p:cNvPr id="9" name="Ink 8">
                  <a:extLst>
                    <a:ext uri="{FF2B5EF4-FFF2-40B4-BE49-F238E27FC236}">
                      <a16:creationId xmlns:a16="http://schemas.microsoft.com/office/drawing/2014/main" id="{D4C8BD0B-B931-425D-B546-CB62244780CB}"/>
                    </a:ext>
                  </a:extLst>
                </p:cNvPr>
                <p:cNvPicPr/>
                <p:nvPr/>
              </p:nvPicPr>
              <p:blipFill>
                <a:blip r:embed="rId4"/>
                <a:stretch>
                  <a:fillRect/>
                </a:stretch>
              </p:blipFill>
              <p:spPr>
                <a:xfrm>
                  <a:off x="2852816" y="3305609"/>
                  <a:ext cx="1240560" cy="140400"/>
                </a:xfrm>
                <a:prstGeom prst="rect">
                  <a:avLst/>
                </a:prstGeom>
              </p:spPr>
            </p:pic>
          </mc:Fallback>
        </mc:AlternateContent>
      </p:grpSp>
      <p:sp>
        <p:nvSpPr>
          <p:cNvPr id="11" name="Rectangle 10">
            <a:extLst>
              <a:ext uri="{FF2B5EF4-FFF2-40B4-BE49-F238E27FC236}">
                <a16:creationId xmlns:a16="http://schemas.microsoft.com/office/drawing/2014/main" id="{D2ACC893-6452-4F0A-BF16-C836A4107DB5}"/>
              </a:ext>
            </a:extLst>
          </p:cNvPr>
          <p:cNvSpPr/>
          <p:nvPr/>
        </p:nvSpPr>
        <p:spPr>
          <a:xfrm>
            <a:off x="835508" y="2835176"/>
            <a:ext cx="7336892" cy="369332"/>
          </a:xfrm>
          <a:prstGeom prst="rect">
            <a:avLst/>
          </a:prstGeom>
        </p:spPr>
        <p:txBody>
          <a:bodyPr wrap="square">
            <a:spAutoFit/>
          </a:bodyPr>
          <a:lstStyle/>
          <a:p>
            <a:endParaRPr lang="LID4096" dirty="0"/>
          </a:p>
        </p:txBody>
      </p:sp>
    </p:spTree>
    <p:extLst>
      <p:ext uri="{BB962C8B-B14F-4D97-AF65-F5344CB8AC3E}">
        <p14:creationId xmlns:p14="http://schemas.microsoft.com/office/powerpoint/2010/main" val="2579046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31BB-55DE-48E8-B465-176634C35C4C}"/>
              </a:ext>
            </a:extLst>
          </p:cNvPr>
          <p:cNvSpPr>
            <a:spLocks noGrp="1"/>
          </p:cNvSpPr>
          <p:nvPr>
            <p:ph type="title"/>
          </p:nvPr>
        </p:nvSpPr>
        <p:spPr/>
        <p:txBody>
          <a:bodyPr/>
          <a:lstStyle/>
          <a:p>
            <a:r>
              <a:rPr lang="en-US" dirty="0"/>
              <a:t>Type Signatures</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08909-F4F9-4A09-82DA-898C8F3475D8}"/>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The Stanford NER tagger, </a:t>
                </a:r>
                <a:r>
                  <a:rPr lang="en-US" dirty="0" err="1"/>
                  <a:t>SUTime</a:t>
                </a:r>
                <a:r>
                  <a:rPr lang="en-US" dirty="0"/>
                  <a:t>, and </a:t>
                </a:r>
                <a:r>
                  <a:rPr lang="en-US" dirty="0" err="1"/>
                  <a:t>ClausIE</a:t>
                </a:r>
                <a:r>
                  <a:rPr lang="en-US" dirty="0"/>
                  <a:t> are run on all sentences in the corpus. </a:t>
                </a:r>
              </a:p>
              <a:p>
                <a:pPr marL="514350" indent="-514350">
                  <a:buFont typeface="+mj-lt"/>
                  <a:buAutoNum type="arabicPeriod"/>
                </a:pPr>
                <a:r>
                  <a:rPr lang="en-US" dirty="0"/>
                  <a:t>For all arguments and relations in the corpus, that are mapped to Wikipedia entities, a name or time expression (co-)occurrence statistics are computed.</a:t>
                </a:r>
              </a:p>
              <a:p>
                <a:pPr marL="514350" indent="-514350">
                  <a:buFont typeface="+mj-lt"/>
                  <a:buAutoNum type="arabicPeriod"/>
                </a:pPr>
                <a:r>
                  <a:rPr lang="en-US" dirty="0"/>
                  <a:t>Manually a sub-</a:t>
                </a:r>
                <a:r>
                  <a:rPr lang="en-US" dirty="0" err="1"/>
                  <a:t>sumption</a:t>
                </a:r>
                <a:r>
                  <a:rPr lang="en-US" dirty="0"/>
                  <a:t> hierarchy is built (e.g., FOOTBALLER </a:t>
                </a:r>
                <a14:m>
                  <m:oMath xmlns:m="http://schemas.openxmlformats.org/officeDocument/2006/math">
                    <m:r>
                      <a:rPr lang="en-US" dirty="0" smtClean="0">
                        <a:latin typeface="Cambria Math" panose="02040503050406030204" pitchFamily="18" charset="0"/>
                      </a:rPr>
                      <m:t>⊆</m:t>
                    </m:r>
                  </m:oMath>
                </a14:m>
                <a:r>
                  <a:rPr lang="en-US" dirty="0"/>
                  <a:t> ATHLETE </a:t>
                </a:r>
                <a14:m>
                  <m:oMath xmlns:m="http://schemas.openxmlformats.org/officeDocument/2006/math">
                    <m:r>
                      <a:rPr lang="en-US" dirty="0">
                        <a:latin typeface="Cambria Math" panose="02040503050406030204" pitchFamily="18" charset="0"/>
                      </a:rPr>
                      <m:t>⊆</m:t>
                    </m:r>
                  </m:oMath>
                </a14:m>
                <a:r>
                  <a:rPr lang="en-US" dirty="0"/>
                  <a:t> PERSON, etc.). </a:t>
                </a:r>
                <a:endParaRPr lang="LID4096" dirty="0"/>
              </a:p>
            </p:txBody>
          </p:sp>
        </mc:Choice>
        <mc:Fallback xmlns="">
          <p:sp>
            <p:nvSpPr>
              <p:cNvPr id="3" name="Content Placeholder 2">
                <a:extLst>
                  <a:ext uri="{FF2B5EF4-FFF2-40B4-BE49-F238E27FC236}">
                    <a16:creationId xmlns:a16="http://schemas.microsoft.com/office/drawing/2014/main" id="{72508909-F4F9-4A09-82DA-898C8F3475D8}"/>
                  </a:ext>
                </a:extLst>
              </p:cNvPr>
              <p:cNvSpPr>
                <a:spLocks noGrp="1" noRot="1" noChangeAspect="1" noMove="1" noResize="1" noEditPoints="1" noAdjustHandles="1" noChangeArrowheads="1" noChangeShapeType="1" noTextEdit="1"/>
              </p:cNvSpPr>
              <p:nvPr>
                <p:ph idx="1"/>
              </p:nvPr>
            </p:nvSpPr>
            <p:spPr>
              <a:blipFill>
                <a:blip r:embed="rId2"/>
                <a:stretch>
                  <a:fillRect l="-1778" t="-4847" r="-1407" b="-180"/>
                </a:stretch>
              </a:blipFill>
            </p:spPr>
            <p:txBody>
              <a:bodyPr/>
              <a:lstStyle/>
              <a:p>
                <a:r>
                  <a:rPr lang="LID4096">
                    <a:noFill/>
                  </a:rPr>
                  <a:t> </a:t>
                </a:r>
              </a:p>
            </p:txBody>
          </p:sp>
        </mc:Fallback>
      </mc:AlternateContent>
      <p:sp>
        <p:nvSpPr>
          <p:cNvPr id="4" name="Footer Placeholder 3">
            <a:extLst>
              <a:ext uri="{FF2B5EF4-FFF2-40B4-BE49-F238E27FC236}">
                <a16:creationId xmlns:a16="http://schemas.microsoft.com/office/drawing/2014/main" id="{DFD2877C-77A5-4CC8-929C-57C729BD0881}"/>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2E75DC32-741B-4F23-A96E-91C112774493}"/>
              </a:ext>
            </a:extLst>
          </p:cNvPr>
          <p:cNvSpPr>
            <a:spLocks noGrp="1"/>
          </p:cNvSpPr>
          <p:nvPr>
            <p:ph type="sldNum" sz="quarter" idx="12"/>
          </p:nvPr>
        </p:nvSpPr>
        <p:spPr/>
        <p:txBody>
          <a:bodyPr/>
          <a:lstStyle/>
          <a:p>
            <a:fld id="{D3F1D1C4-C2D9-4231-9FB2-B2D9D97AA41D}" type="slidenum">
              <a:rPr lang="el-GR" smtClean="0"/>
              <a:pPr/>
              <a:t>19</a:t>
            </a:fld>
            <a:endParaRPr lang="el-GR"/>
          </a:p>
        </p:txBody>
      </p:sp>
    </p:spTree>
    <p:extLst>
      <p:ext uri="{BB962C8B-B14F-4D97-AF65-F5344CB8AC3E}">
        <p14:creationId xmlns:p14="http://schemas.microsoft.com/office/powerpoint/2010/main" val="409850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Presentation Outline</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fontScale="92500" lnSpcReduction="20000"/>
          </a:bodyPr>
          <a:lstStyle/>
          <a:p>
            <a:r>
              <a:rPr lang="en-US" dirty="0"/>
              <a:t>Motivation</a:t>
            </a:r>
          </a:p>
          <a:p>
            <a:r>
              <a:rPr lang="en-US" dirty="0" err="1"/>
              <a:t>QKBﬂy</a:t>
            </a:r>
            <a:r>
              <a:rPr lang="en-US" dirty="0"/>
              <a:t> Design</a:t>
            </a:r>
          </a:p>
          <a:p>
            <a:r>
              <a:rPr lang="en-US" dirty="0"/>
              <a:t>Semantic Graph</a:t>
            </a:r>
          </a:p>
          <a:p>
            <a:r>
              <a:rPr lang="en-US" dirty="0"/>
              <a:t>Graph Densification Algorithm</a:t>
            </a:r>
          </a:p>
          <a:p>
            <a:r>
              <a:rPr lang="en-US" dirty="0"/>
              <a:t>Canonicalization</a:t>
            </a:r>
          </a:p>
          <a:p>
            <a:r>
              <a:rPr lang="en-US" dirty="0"/>
              <a:t>Experiments </a:t>
            </a:r>
          </a:p>
          <a:p>
            <a:r>
              <a:rPr lang="en-US" dirty="0"/>
              <a:t>Conclusions and Future Work</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a:t>
            </a:r>
            <a:r>
              <a:rPr lang="en-GB" dirty="0" err="1"/>
              <a:t>www.cs.ucy.ac.cy</a:t>
            </a:r>
            <a:r>
              <a:rPr lang="en-GB" dirty="0"/>
              <a:t>/courses/EPL646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2</a:t>
            </a:fld>
            <a:endParaRPr lang="el-GR"/>
          </a:p>
        </p:txBody>
      </p:sp>
    </p:spTree>
    <p:extLst>
      <p:ext uri="{BB962C8B-B14F-4D97-AF65-F5344CB8AC3E}">
        <p14:creationId xmlns:p14="http://schemas.microsoft.com/office/powerpoint/2010/main" val="3827887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53C0-ABFE-48D0-93A8-EC524D0EABC4}"/>
              </a:ext>
            </a:extLst>
          </p:cNvPr>
          <p:cNvSpPr>
            <a:spLocks noGrp="1"/>
          </p:cNvSpPr>
          <p:nvPr>
            <p:ph type="title"/>
          </p:nvPr>
        </p:nvSpPr>
        <p:spPr/>
        <p:txBody>
          <a:bodyPr/>
          <a:lstStyle/>
          <a:p>
            <a:r>
              <a:rPr lang="en-US" dirty="0"/>
              <a:t>Optimization Objective</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AA2D83-5C85-4255-9FC2-07CA28985EDB}"/>
                  </a:ext>
                </a:extLst>
              </p:cNvPr>
              <p:cNvSpPr>
                <a:spLocks noGrp="1"/>
              </p:cNvSpPr>
              <p:nvPr>
                <p:ph idx="1"/>
              </p:nvPr>
            </p:nvSpPr>
            <p:spPr/>
            <p:txBody>
              <a:bodyPr>
                <a:normAutofit fontScale="62500" lnSpcReduction="20000"/>
              </a:bodyPr>
              <a:lstStyle/>
              <a:p>
                <a:pPr marL="0" indent="0">
                  <a:buNone/>
                </a:pPr>
                <a:r>
                  <a:rPr lang="en-US" dirty="0"/>
                  <a:t>Find the densest subgraph S* = &lt;N* </a:t>
                </a:r>
                <a14:m>
                  <m:oMath xmlns:m="http://schemas.openxmlformats.org/officeDocument/2006/math">
                    <m:r>
                      <a:rPr lang="en-US" dirty="0">
                        <a:latin typeface="Cambria Math" panose="02040503050406030204" pitchFamily="18" charset="0"/>
                      </a:rPr>
                      <m:t>⊆</m:t>
                    </m:r>
                  </m:oMath>
                </a14:m>
                <a:r>
                  <a:rPr lang="en-US" dirty="0"/>
                  <a:t> N, R* </a:t>
                </a:r>
                <a14:m>
                  <m:oMath xmlns:m="http://schemas.openxmlformats.org/officeDocument/2006/math">
                    <m:r>
                      <a:rPr lang="en-US" dirty="0">
                        <a:latin typeface="Cambria Math" panose="02040503050406030204" pitchFamily="18" charset="0"/>
                      </a:rPr>
                      <m:t>⊆</m:t>
                    </m:r>
                    <m:r>
                      <a:rPr lang="en-US" i="1" dirty="0">
                        <a:latin typeface="Cambria Math" panose="02040503050406030204" pitchFamily="18" charset="0"/>
                      </a:rPr>
                      <m:t> </m:t>
                    </m:r>
                  </m:oMath>
                </a14:m>
                <a:r>
                  <a:rPr lang="en-US" dirty="0"/>
                  <a:t>R&gt; that maximizes the sum of all edge weights in subgraph S following these constraints:</a:t>
                </a:r>
              </a:p>
              <a:p>
                <a:pPr marL="0" indent="0">
                  <a:buNone/>
                </a:pPr>
                <a:endParaRPr lang="en-US" dirty="0"/>
              </a:p>
              <a:p>
                <a:pPr marL="228600" indent="-228600">
                  <a:buFont typeface="+mj-lt"/>
                  <a:buAutoNum type="arabicPeriod"/>
                </a:pPr>
                <a:r>
                  <a:rPr lang="en-US" dirty="0"/>
                  <a:t>each noun-phrase node is connected to at most one entity node by a means edge in R*</a:t>
                </a:r>
              </a:p>
              <a:p>
                <a:pPr marL="228600" indent="-228600">
                  <a:buFont typeface="+mj-lt"/>
                  <a:buAutoNum type="arabicPeriod"/>
                </a:pPr>
                <a:r>
                  <a:rPr lang="en-US" dirty="0"/>
                  <a:t>each pronoun node is connected to at most one noun-phrase node by a </a:t>
                </a:r>
                <a:r>
                  <a:rPr lang="en-US" dirty="0" err="1"/>
                  <a:t>sameAs</a:t>
                </a:r>
                <a:r>
                  <a:rPr lang="en-US" dirty="0"/>
                  <a:t> edge in R*</a:t>
                </a:r>
              </a:p>
              <a:p>
                <a:pPr marL="228600" indent="-228600">
                  <a:buFont typeface="+mj-lt"/>
                  <a:buAutoNum type="arabicPeriod"/>
                </a:pPr>
                <a:r>
                  <a:rPr lang="en-US" dirty="0"/>
                  <a:t>all noun-phrase or pronoun nodes that are mutually linked by </a:t>
                </a:r>
                <a:r>
                  <a:rPr lang="en-US" dirty="0" err="1"/>
                  <a:t>sameAs</a:t>
                </a:r>
                <a:r>
                  <a:rPr lang="en-US" dirty="0"/>
                  <a:t> edges, are connected to the same entity</a:t>
                </a:r>
              </a:p>
              <a:p>
                <a:pPr marL="228600" indent="-228600">
                  <a:buFont typeface="+mj-lt"/>
                  <a:buAutoNum type="arabicPeriod"/>
                </a:pPr>
                <a:r>
                  <a:rPr lang="en-US" dirty="0"/>
                  <a:t>each pronoun node connected to a noun-phrase node that is connected to an entity node of type PERSON, for which the background KB provides gender information, gender must match.</a:t>
                </a:r>
                <a:endParaRPr lang="LID4096" dirty="0"/>
              </a:p>
            </p:txBody>
          </p:sp>
        </mc:Choice>
        <mc:Fallback xmlns="">
          <p:sp>
            <p:nvSpPr>
              <p:cNvPr id="3" name="Content Placeholder 2">
                <a:extLst>
                  <a:ext uri="{FF2B5EF4-FFF2-40B4-BE49-F238E27FC236}">
                    <a16:creationId xmlns:a16="http://schemas.microsoft.com/office/drawing/2014/main" id="{BCAA2D83-5C85-4255-9FC2-07CA28985EDB}"/>
                  </a:ext>
                </a:extLst>
              </p:cNvPr>
              <p:cNvSpPr>
                <a:spLocks noGrp="1" noRot="1" noChangeAspect="1" noMove="1" noResize="1" noEditPoints="1" noAdjustHandles="1" noChangeArrowheads="1" noChangeShapeType="1" noTextEdit="1"/>
              </p:cNvSpPr>
              <p:nvPr>
                <p:ph idx="1"/>
              </p:nvPr>
            </p:nvSpPr>
            <p:spPr>
              <a:blipFill>
                <a:blip r:embed="rId2"/>
                <a:stretch>
                  <a:fillRect l="-815" t="-2693" b="-1257"/>
                </a:stretch>
              </a:blipFill>
            </p:spPr>
            <p:txBody>
              <a:bodyPr/>
              <a:lstStyle/>
              <a:p>
                <a:r>
                  <a:rPr lang="LID4096">
                    <a:noFill/>
                  </a:rPr>
                  <a:t> </a:t>
                </a:r>
              </a:p>
            </p:txBody>
          </p:sp>
        </mc:Fallback>
      </mc:AlternateContent>
      <p:sp>
        <p:nvSpPr>
          <p:cNvPr id="4" name="Footer Placeholder 3">
            <a:extLst>
              <a:ext uri="{FF2B5EF4-FFF2-40B4-BE49-F238E27FC236}">
                <a16:creationId xmlns:a16="http://schemas.microsoft.com/office/drawing/2014/main" id="{E175D392-DCDF-4659-B84A-779F9345BD50}"/>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CD438B45-4B02-44F1-8000-E8AF6448A2B9}"/>
              </a:ext>
            </a:extLst>
          </p:cNvPr>
          <p:cNvSpPr>
            <a:spLocks noGrp="1"/>
          </p:cNvSpPr>
          <p:nvPr>
            <p:ph type="sldNum" sz="quarter" idx="12"/>
          </p:nvPr>
        </p:nvSpPr>
        <p:spPr/>
        <p:txBody>
          <a:bodyPr/>
          <a:lstStyle/>
          <a:p>
            <a:fld id="{D3F1D1C4-C2D9-4231-9FB2-B2D9D97AA41D}" type="slidenum">
              <a:rPr lang="el-GR" smtClean="0"/>
              <a:pPr/>
              <a:t>20</a:t>
            </a:fld>
            <a:endParaRPr lang="el-GR"/>
          </a:p>
        </p:txBody>
      </p:sp>
    </p:spTree>
    <p:extLst>
      <p:ext uri="{BB962C8B-B14F-4D97-AF65-F5344CB8AC3E}">
        <p14:creationId xmlns:p14="http://schemas.microsoft.com/office/powerpoint/2010/main" val="3007145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DD39-1F96-4999-8FD1-8C61D2F954D6}"/>
              </a:ext>
            </a:extLst>
          </p:cNvPr>
          <p:cNvSpPr>
            <a:spLocks noGrp="1"/>
          </p:cNvSpPr>
          <p:nvPr>
            <p:ph type="title"/>
          </p:nvPr>
        </p:nvSpPr>
        <p:spPr/>
        <p:txBody>
          <a:bodyPr/>
          <a:lstStyle/>
          <a:p>
            <a:r>
              <a:rPr lang="en-US" dirty="0"/>
              <a:t>Approximation Algorithm</a:t>
            </a:r>
            <a:endParaRPr lang="LID4096" dirty="0"/>
          </a:p>
        </p:txBody>
      </p:sp>
      <p:sp>
        <p:nvSpPr>
          <p:cNvPr id="3" name="Content Placeholder 2">
            <a:extLst>
              <a:ext uri="{FF2B5EF4-FFF2-40B4-BE49-F238E27FC236}">
                <a16:creationId xmlns:a16="http://schemas.microsoft.com/office/drawing/2014/main" id="{BE1DB31A-F348-4CF6-8636-FC9B96F4F063}"/>
              </a:ext>
            </a:extLst>
          </p:cNvPr>
          <p:cNvSpPr>
            <a:spLocks noGrp="1"/>
          </p:cNvSpPr>
          <p:nvPr>
            <p:ph idx="1"/>
          </p:nvPr>
        </p:nvSpPr>
        <p:spPr>
          <a:xfrm>
            <a:off x="457200" y="1200151"/>
            <a:ext cx="8229600" cy="3675855"/>
          </a:xfrm>
        </p:spPr>
        <p:txBody>
          <a:bodyPr>
            <a:normAutofit fontScale="47500" lnSpcReduction="20000"/>
          </a:bodyPr>
          <a:lstStyle/>
          <a:p>
            <a:pPr marL="0" indent="0">
              <a:buNone/>
            </a:pPr>
            <a:r>
              <a:rPr lang="en-US" dirty="0"/>
              <a:t>Constraint problem solving is NP-hard, thus a greedy algorithm is adopted as an approximation of the optimization objective by the following greedy algorithm.</a:t>
            </a:r>
          </a:p>
          <a:p>
            <a:pPr marL="0" indent="0">
              <a:buNone/>
            </a:pPr>
            <a:endParaRPr lang="en-US" dirty="0"/>
          </a:p>
          <a:p>
            <a:pPr marL="0" indent="0">
              <a:buNone/>
            </a:pPr>
            <a:r>
              <a:rPr lang="en-US" dirty="0"/>
              <a:t>Algorithm:</a:t>
            </a:r>
          </a:p>
          <a:p>
            <a:pPr marL="0" indent="0">
              <a:buNone/>
            </a:pPr>
            <a:endParaRPr lang="en-US" dirty="0"/>
          </a:p>
          <a:p>
            <a:pPr marL="230188" indent="-230188">
              <a:buFont typeface="+mj-lt"/>
              <a:buAutoNum type="arabicPeriod"/>
            </a:pPr>
            <a:r>
              <a:rPr lang="en-US" dirty="0"/>
              <a:t>Entity candidates must appear in the dictionary of the background KB or are unlinked noun-phrase nodes in the ﬁnal subgraph (out-of-KB entities).</a:t>
            </a:r>
          </a:p>
          <a:p>
            <a:pPr marL="230188" indent="-230188">
              <a:buFont typeface="+mj-lt"/>
              <a:buAutoNum type="arabicPeriod"/>
            </a:pPr>
            <a:r>
              <a:rPr lang="en-US" dirty="0"/>
              <a:t>All noun-phrase nodes that are mutually connected via </a:t>
            </a:r>
            <a:r>
              <a:rPr lang="en-US" dirty="0" err="1"/>
              <a:t>sameAs</a:t>
            </a:r>
            <a:r>
              <a:rPr lang="en-US" dirty="0"/>
              <a:t> edges their entity candidate sets are intersected. </a:t>
            </a:r>
          </a:p>
          <a:p>
            <a:pPr marL="230188" indent="-230188">
              <a:buFont typeface="+mj-lt"/>
              <a:buAutoNum type="arabicPeriod"/>
            </a:pPr>
            <a:r>
              <a:rPr lang="en-US" dirty="0"/>
              <a:t>Iterate over graph’s edges as long as none of the 4 constraints are violated (or no edges were removed)</a:t>
            </a:r>
          </a:p>
          <a:p>
            <a:pPr marL="630238" lvl="1" indent="-230188">
              <a:buFont typeface="+mj-lt"/>
              <a:buAutoNum type="arabicPeriod"/>
            </a:pPr>
            <a:r>
              <a:rPr lang="en-US" dirty="0"/>
              <a:t>Remove means or </a:t>
            </a:r>
            <a:r>
              <a:rPr lang="en-US" dirty="0" err="1"/>
              <a:t>sameAs</a:t>
            </a:r>
            <a:r>
              <a:rPr lang="en-US" dirty="0"/>
              <a:t> edge between two nodes with the smallest contribution to the objective function of the current subgraph S. </a:t>
            </a:r>
          </a:p>
          <a:p>
            <a:pPr marL="630238" lvl="1" indent="-230188">
              <a:buFont typeface="+mj-lt"/>
              <a:buAutoNum type="arabicPeriod"/>
            </a:pPr>
            <a:endParaRPr lang="en-US" dirty="0"/>
          </a:p>
          <a:p>
            <a:pPr marL="630238" lvl="1" indent="-230188">
              <a:buFont typeface="+mj-lt"/>
              <a:buAutoNum type="arabicPeriod"/>
            </a:pPr>
            <a:r>
              <a:rPr lang="en-US" dirty="0"/>
              <a:t>If removing an edge leaves an entity candidate isolated, then that entity node is removed.</a:t>
            </a:r>
          </a:p>
          <a:p>
            <a:pPr marL="630238" lvl="1" indent="-230188">
              <a:buFont typeface="+mj-lt"/>
              <a:buAutoNum type="arabicPeriod"/>
            </a:pPr>
            <a:r>
              <a:rPr lang="en-US" dirty="0"/>
              <a:t>Recompute  the weights of all remaining edges (</a:t>
            </a:r>
            <a:r>
              <a:rPr lang="en-US" dirty="0" err="1"/>
              <a:t>sameAs</a:t>
            </a:r>
            <a:r>
              <a:rPr lang="en-US" dirty="0"/>
              <a:t> edges modiﬁes the inﬂuence of relation edges). </a:t>
            </a:r>
            <a:endParaRPr lang="LID4096" dirty="0"/>
          </a:p>
        </p:txBody>
      </p:sp>
      <p:pic>
        <p:nvPicPr>
          <p:cNvPr id="9" name="Picture 8" descr="Query-Driven On-The-Fly Knowledge Base Construction.pdf and 3 more pages ‎- Microsoft Edge">
            <a:extLst>
              <a:ext uri="{FF2B5EF4-FFF2-40B4-BE49-F238E27FC236}">
                <a16:creationId xmlns:a16="http://schemas.microsoft.com/office/drawing/2014/main" id="{4EFCDE43-564B-4A74-91C3-17820A1F07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100" t="48519" r="56300" b="46989"/>
          <a:stretch/>
        </p:blipFill>
        <p:spPr>
          <a:xfrm>
            <a:off x="3275856" y="3753948"/>
            <a:ext cx="1728192" cy="329970"/>
          </a:xfrm>
          <a:prstGeom prst="rect">
            <a:avLst/>
          </a:prstGeom>
        </p:spPr>
      </p:pic>
      <p:sp>
        <p:nvSpPr>
          <p:cNvPr id="4" name="Footer Placeholder 3">
            <a:extLst>
              <a:ext uri="{FF2B5EF4-FFF2-40B4-BE49-F238E27FC236}">
                <a16:creationId xmlns:a16="http://schemas.microsoft.com/office/drawing/2014/main" id="{B288123F-7F54-4802-972D-4E1B34A8C430}"/>
              </a:ext>
            </a:extLst>
          </p:cNvPr>
          <p:cNvSpPr>
            <a:spLocks noGrp="1"/>
          </p:cNvSpPr>
          <p:nvPr>
            <p:ph type="ftr" sz="quarter" idx="11"/>
          </p:nvPr>
        </p:nvSpPr>
        <p:spPr/>
        <p:txBody>
          <a:bodyPr/>
          <a:lstStyle/>
          <a:p>
            <a:r>
              <a:rPr lang="en-GB" dirty="0"/>
              <a:t>https://www.cs.ucy.ac.cy/courses/EPL646</a:t>
            </a:r>
            <a:endParaRPr lang="el-GR" dirty="0"/>
          </a:p>
        </p:txBody>
      </p:sp>
      <p:sp>
        <p:nvSpPr>
          <p:cNvPr id="5" name="Slide Number Placeholder 4">
            <a:extLst>
              <a:ext uri="{FF2B5EF4-FFF2-40B4-BE49-F238E27FC236}">
                <a16:creationId xmlns:a16="http://schemas.microsoft.com/office/drawing/2014/main" id="{5B2EDDB7-ACE0-4EEA-8D56-E914C4E6D591}"/>
              </a:ext>
            </a:extLst>
          </p:cNvPr>
          <p:cNvSpPr>
            <a:spLocks noGrp="1"/>
          </p:cNvSpPr>
          <p:nvPr>
            <p:ph type="sldNum" sz="quarter" idx="12"/>
          </p:nvPr>
        </p:nvSpPr>
        <p:spPr/>
        <p:txBody>
          <a:bodyPr/>
          <a:lstStyle/>
          <a:p>
            <a:fld id="{D3F1D1C4-C2D9-4231-9FB2-B2D9D97AA41D}" type="slidenum">
              <a:rPr lang="el-GR" smtClean="0"/>
              <a:pPr/>
              <a:t>21</a:t>
            </a:fld>
            <a:endParaRPr lang="el-GR"/>
          </a:p>
        </p:txBody>
      </p:sp>
    </p:spTree>
    <p:extLst>
      <p:ext uri="{BB962C8B-B14F-4D97-AF65-F5344CB8AC3E}">
        <p14:creationId xmlns:p14="http://schemas.microsoft.com/office/powerpoint/2010/main" val="746672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9A25-6489-4B72-AF0A-E5E27D4DB78B}"/>
              </a:ext>
            </a:extLst>
          </p:cNvPr>
          <p:cNvSpPr>
            <a:spLocks noGrp="1"/>
          </p:cNvSpPr>
          <p:nvPr>
            <p:ph type="title"/>
          </p:nvPr>
        </p:nvSpPr>
        <p:spPr/>
        <p:txBody>
          <a:bodyPr/>
          <a:lstStyle/>
          <a:p>
            <a:r>
              <a:rPr lang="en-US" dirty="0"/>
              <a:t>Conﬁdence Scores</a:t>
            </a:r>
            <a:endParaRPr lang="LID4096" dirty="0"/>
          </a:p>
        </p:txBody>
      </p:sp>
      <p:sp>
        <p:nvSpPr>
          <p:cNvPr id="4" name="Footer Placeholder 3">
            <a:extLst>
              <a:ext uri="{FF2B5EF4-FFF2-40B4-BE49-F238E27FC236}">
                <a16:creationId xmlns:a16="http://schemas.microsoft.com/office/drawing/2014/main" id="{4CF9E61C-023C-45B1-B0D4-AB49C30E9B2F}"/>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38625851-41B0-4182-8DE0-E5B93AF73C64}"/>
              </a:ext>
            </a:extLst>
          </p:cNvPr>
          <p:cNvSpPr>
            <a:spLocks noGrp="1"/>
          </p:cNvSpPr>
          <p:nvPr>
            <p:ph type="sldNum" sz="quarter" idx="12"/>
          </p:nvPr>
        </p:nvSpPr>
        <p:spPr/>
        <p:txBody>
          <a:bodyPr/>
          <a:lstStyle/>
          <a:p>
            <a:fld id="{D3F1D1C4-C2D9-4231-9FB2-B2D9D97AA41D}" type="slidenum">
              <a:rPr lang="el-GR" smtClean="0"/>
              <a:pPr/>
              <a:t>22</a:t>
            </a:fld>
            <a:endParaRPr lang="el-GR"/>
          </a:p>
        </p:txBody>
      </p:sp>
      <p:sp>
        <p:nvSpPr>
          <p:cNvPr id="7" name="TextBox 6">
            <a:extLst>
              <a:ext uri="{FF2B5EF4-FFF2-40B4-BE49-F238E27FC236}">
                <a16:creationId xmlns:a16="http://schemas.microsoft.com/office/drawing/2014/main" id="{D33EEF14-E1C9-40B2-8F08-EBB6873C776A}"/>
              </a:ext>
            </a:extLst>
          </p:cNvPr>
          <p:cNvSpPr txBox="1"/>
          <p:nvPr/>
        </p:nvSpPr>
        <p:spPr>
          <a:xfrm>
            <a:off x="827584" y="1347614"/>
            <a:ext cx="7632848" cy="3139321"/>
          </a:xfrm>
          <a:prstGeom prst="rect">
            <a:avLst/>
          </a:prstGeom>
          <a:noFill/>
        </p:spPr>
        <p:txBody>
          <a:bodyPr wrap="square" rtlCol="0">
            <a:spAutoFit/>
          </a:bodyPr>
          <a:lstStyle/>
          <a:p>
            <a:r>
              <a:rPr lang="en-US" dirty="0"/>
              <a:t>Additional ﬁltering step, where a normalized conﬁdence score is assigned to each noun-phrase or pronoun node </a:t>
            </a:r>
            <a:r>
              <a:rPr lang="en-US" dirty="0" err="1"/>
              <a:t>ni</a:t>
            </a:r>
            <a:r>
              <a:rPr lang="en-US" dirty="0"/>
              <a:t> that is disambiguated to an entity </a:t>
            </a:r>
            <a:r>
              <a:rPr lang="en-US" dirty="0" err="1"/>
              <a:t>eij</a:t>
            </a:r>
            <a:r>
              <a:rPr lang="en-US" dirty="0"/>
              <a:t> as</a:t>
            </a:r>
          </a:p>
          <a:p>
            <a:endParaRPr lang="en-US" dirty="0"/>
          </a:p>
          <a:p>
            <a:endParaRPr lang="en-US" dirty="0"/>
          </a:p>
          <a:p>
            <a:endParaRPr lang="en-US" dirty="0"/>
          </a:p>
          <a:p>
            <a:endParaRPr lang="en-US" dirty="0"/>
          </a:p>
          <a:p>
            <a:endParaRPr lang="en-US" dirty="0"/>
          </a:p>
          <a:p>
            <a:r>
              <a:rPr lang="en-US" dirty="0"/>
              <a:t>where the denominator is the sum of all subgraphs St constructed from S* by replacing </a:t>
            </a:r>
            <a:r>
              <a:rPr lang="en-US" dirty="0" err="1"/>
              <a:t>eij</a:t>
            </a:r>
            <a:r>
              <a:rPr lang="en-US" dirty="0"/>
              <a:t> (and its associated means edge) with one of the original candidates </a:t>
            </a:r>
            <a:r>
              <a:rPr lang="en-US" dirty="0" err="1"/>
              <a:t>eit</a:t>
            </a:r>
            <a:r>
              <a:rPr lang="en-US" dirty="0"/>
              <a:t> (and its means edge). The conﬁdence score is the minimum of the conﬁdence scores of all disambiguated entities that occur in that fact. </a:t>
            </a:r>
            <a:endParaRPr lang="LID4096" dirty="0"/>
          </a:p>
        </p:txBody>
      </p:sp>
      <p:pic>
        <p:nvPicPr>
          <p:cNvPr id="6" name="Content Placeholder 5" descr="Query-Driven On-The-Fly Knowledge Base Construction.pdf and 3 more pages ‎- Microsoft Edge">
            <a:extLst>
              <a:ext uri="{FF2B5EF4-FFF2-40B4-BE49-F238E27FC236}">
                <a16:creationId xmlns:a16="http://schemas.microsoft.com/office/drawing/2014/main" id="{C0C49D66-C974-4CD9-913E-B2E800599A0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7163" t="75932" r="53150" b="16184"/>
          <a:stretch/>
        </p:blipFill>
        <p:spPr>
          <a:xfrm>
            <a:off x="2548427" y="2207726"/>
            <a:ext cx="4047147" cy="868080"/>
          </a:xfrm>
          <a:prstGeom prst="rect">
            <a:avLst/>
          </a:prstGeom>
        </p:spPr>
      </p:pic>
    </p:spTree>
    <p:extLst>
      <p:ext uri="{BB962C8B-B14F-4D97-AF65-F5344CB8AC3E}">
        <p14:creationId xmlns:p14="http://schemas.microsoft.com/office/powerpoint/2010/main" val="672965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69536-75D7-4E01-B713-C685EB36FBE6}"/>
              </a:ext>
            </a:extLst>
          </p:cNvPr>
          <p:cNvSpPr>
            <a:spLocks noGrp="1"/>
          </p:cNvSpPr>
          <p:nvPr>
            <p:ph type="title"/>
          </p:nvPr>
        </p:nvSpPr>
        <p:spPr/>
        <p:txBody>
          <a:bodyPr/>
          <a:lstStyle/>
          <a:p>
            <a:r>
              <a:rPr lang="en-US" dirty="0"/>
              <a:t>Hyper-Parameter Tuning</a:t>
            </a:r>
            <a:endParaRPr lang="LID4096" dirty="0"/>
          </a:p>
        </p:txBody>
      </p:sp>
      <p:sp>
        <p:nvSpPr>
          <p:cNvPr id="3" name="Content Placeholder 2">
            <a:extLst>
              <a:ext uri="{FF2B5EF4-FFF2-40B4-BE49-F238E27FC236}">
                <a16:creationId xmlns:a16="http://schemas.microsoft.com/office/drawing/2014/main" id="{6FBE4E16-A821-43E6-A62F-1645998E016A}"/>
              </a:ext>
            </a:extLst>
          </p:cNvPr>
          <p:cNvSpPr>
            <a:spLocks noGrp="1"/>
          </p:cNvSpPr>
          <p:nvPr>
            <p:ph idx="1"/>
          </p:nvPr>
        </p:nvSpPr>
        <p:spPr/>
        <p:txBody>
          <a:bodyPr>
            <a:normAutofit fontScale="62500" lnSpcReduction="20000"/>
          </a:bodyPr>
          <a:lstStyle/>
          <a:p>
            <a:pPr marL="230188" indent="-230188">
              <a:lnSpc>
                <a:spcPct val="120000"/>
              </a:lnSpc>
              <a:buFont typeface="+mj-lt"/>
              <a:buAutoNum type="arabicPeriod"/>
            </a:pPr>
            <a:r>
              <a:rPr lang="en-US" dirty="0"/>
              <a:t>162 sentences were manually annotated from 5 Wikipedia articles covering scientists, politicians, sports stars, business people and models. </a:t>
            </a:r>
          </a:p>
          <a:p>
            <a:pPr marL="230188" indent="-230188">
              <a:lnSpc>
                <a:spcPct val="120000"/>
              </a:lnSpc>
              <a:buFont typeface="+mj-lt"/>
              <a:buAutoNum type="arabicPeriod"/>
            </a:pPr>
            <a:r>
              <a:rPr lang="en-US" dirty="0"/>
              <a:t>Annotation resulted in 203 facts, each consisting of an emerging entity and a relation pattern (e.g.,&lt;Larry Page, “born in”, Michigan&gt;). </a:t>
            </a:r>
          </a:p>
          <a:p>
            <a:pPr marL="230188" indent="-230188">
              <a:lnSpc>
                <a:spcPct val="120000"/>
              </a:lnSpc>
              <a:buFont typeface="+mj-lt"/>
              <a:buAutoNum type="arabicPeriod"/>
            </a:pPr>
            <a:r>
              <a:rPr lang="en-US" dirty="0"/>
              <a:t>A graph G is constructed for each extracted fact, with a probability of choosing that fact as where the subgraph S will be constructed. </a:t>
            </a:r>
          </a:p>
          <a:p>
            <a:pPr marL="230188" indent="-230188">
              <a:lnSpc>
                <a:spcPct val="120000"/>
              </a:lnSpc>
              <a:buFont typeface="+mj-lt"/>
              <a:buAutoNum type="arabicPeriod"/>
            </a:pPr>
            <a:r>
              <a:rPr lang="en-US" dirty="0"/>
              <a:t>Finally, the hyperparameters are learned by maximizing the probability of the ground-truth annotations using L-BFGS optimization (a memory-efficient variant of stochastic gradient descent).</a:t>
            </a:r>
            <a:endParaRPr lang="LID4096" dirty="0"/>
          </a:p>
        </p:txBody>
      </p:sp>
      <p:sp>
        <p:nvSpPr>
          <p:cNvPr id="4" name="Footer Placeholder 3">
            <a:extLst>
              <a:ext uri="{FF2B5EF4-FFF2-40B4-BE49-F238E27FC236}">
                <a16:creationId xmlns:a16="http://schemas.microsoft.com/office/drawing/2014/main" id="{67F3165A-283F-4E2B-A33D-C4436E94FB64}"/>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CE558FE8-6A71-4982-A543-EE567B27F6FD}"/>
              </a:ext>
            </a:extLst>
          </p:cNvPr>
          <p:cNvSpPr>
            <a:spLocks noGrp="1"/>
          </p:cNvSpPr>
          <p:nvPr>
            <p:ph type="sldNum" sz="quarter" idx="12"/>
          </p:nvPr>
        </p:nvSpPr>
        <p:spPr/>
        <p:txBody>
          <a:bodyPr/>
          <a:lstStyle/>
          <a:p>
            <a:fld id="{D3F1D1C4-C2D9-4231-9FB2-B2D9D97AA41D}" type="slidenum">
              <a:rPr lang="el-GR" smtClean="0"/>
              <a:pPr/>
              <a:t>23</a:t>
            </a:fld>
            <a:endParaRPr lang="el-GR"/>
          </a:p>
        </p:txBody>
      </p:sp>
    </p:spTree>
    <p:extLst>
      <p:ext uri="{BB962C8B-B14F-4D97-AF65-F5344CB8AC3E}">
        <p14:creationId xmlns:p14="http://schemas.microsoft.com/office/powerpoint/2010/main" val="2780828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Presentation Outline</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fontScale="92500" lnSpcReduction="20000"/>
          </a:bodyPr>
          <a:lstStyle/>
          <a:p>
            <a:r>
              <a:rPr lang="en-US" dirty="0">
                <a:solidFill>
                  <a:schemeClr val="bg1">
                    <a:lumMod val="50000"/>
                  </a:schemeClr>
                </a:solidFill>
              </a:rPr>
              <a:t>Motivation</a:t>
            </a:r>
          </a:p>
          <a:p>
            <a:r>
              <a:rPr lang="en-US" dirty="0" err="1">
                <a:solidFill>
                  <a:schemeClr val="bg1">
                    <a:lumMod val="50000"/>
                  </a:schemeClr>
                </a:solidFill>
              </a:rPr>
              <a:t>QKBﬂy</a:t>
            </a:r>
            <a:r>
              <a:rPr lang="en-US" dirty="0">
                <a:solidFill>
                  <a:schemeClr val="bg1">
                    <a:lumMod val="50000"/>
                  </a:schemeClr>
                </a:solidFill>
              </a:rPr>
              <a:t> Design</a:t>
            </a:r>
          </a:p>
          <a:p>
            <a:r>
              <a:rPr lang="en-US" dirty="0">
                <a:solidFill>
                  <a:schemeClr val="bg1">
                    <a:lumMod val="50000"/>
                  </a:schemeClr>
                </a:solidFill>
              </a:rPr>
              <a:t>Semantic Graph</a:t>
            </a:r>
          </a:p>
          <a:p>
            <a:r>
              <a:rPr lang="en-US" dirty="0">
                <a:solidFill>
                  <a:schemeClr val="bg1">
                    <a:lumMod val="50000"/>
                  </a:schemeClr>
                </a:solidFill>
              </a:rPr>
              <a:t>Graph Densification Algorithm</a:t>
            </a:r>
          </a:p>
          <a:p>
            <a:r>
              <a:rPr lang="en-US" dirty="0"/>
              <a:t>Canonicalization</a:t>
            </a:r>
          </a:p>
          <a:p>
            <a:r>
              <a:rPr lang="en-US" dirty="0"/>
              <a:t>Experiments </a:t>
            </a:r>
          </a:p>
          <a:p>
            <a:r>
              <a:rPr lang="en-US" dirty="0"/>
              <a:t>Conclusions and Future Work</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a:t>
            </a:r>
            <a:r>
              <a:rPr lang="en-GB" dirty="0" err="1"/>
              <a:t>www.cs.ucy.ac.cy</a:t>
            </a:r>
            <a:r>
              <a:rPr lang="en-GB" dirty="0"/>
              <a:t>/courses/EPL646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24</a:t>
            </a:fld>
            <a:endParaRPr lang="el-GR"/>
          </a:p>
        </p:txBody>
      </p:sp>
    </p:spTree>
    <p:extLst>
      <p:ext uri="{BB962C8B-B14F-4D97-AF65-F5344CB8AC3E}">
        <p14:creationId xmlns:p14="http://schemas.microsoft.com/office/powerpoint/2010/main" val="190105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CACE-22FA-41BE-B0B5-5D445E44BEA5}"/>
              </a:ext>
            </a:extLst>
          </p:cNvPr>
          <p:cNvSpPr>
            <a:spLocks noGrp="1"/>
          </p:cNvSpPr>
          <p:nvPr>
            <p:ph type="title"/>
          </p:nvPr>
        </p:nvSpPr>
        <p:spPr>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p>
            <a:r>
              <a:rPr lang="en-US" dirty="0"/>
              <a:t>Canonicalization</a:t>
            </a:r>
            <a:endParaRPr lang="LID4096" dirty="0"/>
          </a:p>
        </p:txBody>
      </p:sp>
      <p:sp>
        <p:nvSpPr>
          <p:cNvPr id="3" name="Content Placeholder 2">
            <a:extLst>
              <a:ext uri="{FF2B5EF4-FFF2-40B4-BE49-F238E27FC236}">
                <a16:creationId xmlns:a16="http://schemas.microsoft.com/office/drawing/2014/main" id="{D37BCC11-9E07-4A10-A8E0-3FE18345B30C}"/>
              </a:ext>
            </a:extLst>
          </p:cNvPr>
          <p:cNvSpPr>
            <a:spLocks noGrp="1"/>
          </p:cNvSpPr>
          <p:nvPr>
            <p:ph idx="1"/>
          </p:nvPr>
        </p:nvSpPr>
        <p:spPr/>
        <p:txBody>
          <a:bodyPr>
            <a:normAutofit fontScale="62500" lnSpcReduction="20000"/>
          </a:bodyPr>
          <a:lstStyle/>
          <a:p>
            <a:pPr marL="230188" indent="-230188">
              <a:lnSpc>
                <a:spcPct val="120000"/>
              </a:lnSpc>
              <a:buFont typeface="+mj-lt"/>
              <a:buAutoNum type="arabicPeriod"/>
            </a:pPr>
            <a:r>
              <a:rPr lang="en-US" b="1" dirty="0"/>
              <a:t>A node </a:t>
            </a:r>
            <a:r>
              <a:rPr lang="en-US" dirty="0"/>
              <a:t>is either </a:t>
            </a:r>
            <a:r>
              <a:rPr lang="en-US" b="1" dirty="0"/>
              <a:t>in the entity repository </a:t>
            </a:r>
            <a:r>
              <a:rPr lang="en-US" dirty="0"/>
              <a:t>(or connected with a node in the repository via </a:t>
            </a:r>
            <a:r>
              <a:rPr lang="en-US" dirty="0" err="1"/>
              <a:t>sameAs</a:t>
            </a:r>
            <a:r>
              <a:rPr lang="en-US" dirty="0"/>
              <a:t> edge), either has low confidence scores belonging to the repository making it </a:t>
            </a:r>
            <a:r>
              <a:rPr lang="en-US" b="1" dirty="0"/>
              <a:t>a new entity </a:t>
            </a:r>
            <a:r>
              <a:rPr lang="en-US" dirty="0"/>
              <a:t>(up-to-date knowledge). </a:t>
            </a:r>
          </a:p>
          <a:p>
            <a:pPr marL="230188" indent="-230188">
              <a:lnSpc>
                <a:spcPct val="120000"/>
              </a:lnSpc>
              <a:buFont typeface="+mj-lt"/>
              <a:buAutoNum type="arabicPeriod"/>
            </a:pPr>
            <a:r>
              <a:rPr lang="en-US" b="1" dirty="0"/>
              <a:t>Nodes</a:t>
            </a:r>
            <a:r>
              <a:rPr lang="en-US" dirty="0"/>
              <a:t> with the </a:t>
            </a:r>
            <a:r>
              <a:rPr lang="en-US" b="1" dirty="0"/>
              <a:t>same label </a:t>
            </a:r>
            <a:r>
              <a:rPr lang="en-US" dirty="0"/>
              <a:t>and </a:t>
            </a:r>
            <a:r>
              <a:rPr lang="en-US" b="1" dirty="0"/>
              <a:t>edge</a:t>
            </a:r>
            <a:r>
              <a:rPr lang="en-US" dirty="0"/>
              <a:t> labels that </a:t>
            </a:r>
            <a:r>
              <a:rPr lang="en-US" b="1" dirty="0"/>
              <a:t>belong to the same synonym set</a:t>
            </a:r>
            <a:r>
              <a:rPr lang="en-US" dirty="0"/>
              <a:t> (PATTY [10]) are combined into a </a:t>
            </a:r>
            <a:r>
              <a:rPr lang="en-US" b="1" dirty="0"/>
              <a:t>single triple</a:t>
            </a:r>
            <a:r>
              <a:rPr lang="en-US" dirty="0"/>
              <a:t>. (</a:t>
            </a:r>
            <a:r>
              <a:rPr lang="en-US" dirty="0" err="1"/>
              <a:t>e.g</a:t>
            </a:r>
            <a:r>
              <a:rPr lang="en-US" dirty="0"/>
              <a:t> “play in”, “act in” and “star in”). </a:t>
            </a:r>
          </a:p>
          <a:p>
            <a:pPr marL="230188" indent="-230188">
              <a:lnSpc>
                <a:spcPct val="120000"/>
              </a:lnSpc>
              <a:buFont typeface="+mj-lt"/>
              <a:buAutoNum type="arabicPeriod"/>
            </a:pPr>
            <a:r>
              <a:rPr lang="en-US" b="1" dirty="0"/>
              <a:t>Ternary or higher-arity relations </a:t>
            </a:r>
            <a:r>
              <a:rPr lang="en-US" dirty="0"/>
              <a:t>are constructed when ever noun-phrase or pronoun nodes </a:t>
            </a:r>
            <a:r>
              <a:rPr lang="en-US" b="1" dirty="0"/>
              <a:t>are linked to the same clause </a:t>
            </a:r>
            <a:r>
              <a:rPr lang="en-US" dirty="0"/>
              <a:t>node via depends edges, those nodes </a:t>
            </a:r>
            <a:r>
              <a:rPr lang="en-US" b="1" dirty="0"/>
              <a:t>are merged into a single fact</a:t>
            </a:r>
            <a:r>
              <a:rPr lang="en-US" dirty="0"/>
              <a:t> (capture more complex information).</a:t>
            </a:r>
            <a:endParaRPr lang="LID4096" dirty="0"/>
          </a:p>
        </p:txBody>
      </p:sp>
      <p:sp>
        <p:nvSpPr>
          <p:cNvPr id="4" name="Footer Placeholder 3">
            <a:extLst>
              <a:ext uri="{FF2B5EF4-FFF2-40B4-BE49-F238E27FC236}">
                <a16:creationId xmlns:a16="http://schemas.microsoft.com/office/drawing/2014/main" id="{20CD1326-53C0-4885-8C2E-39F560DE45BE}"/>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C4887897-31F4-461E-9BAE-7135EEF43607}"/>
              </a:ext>
            </a:extLst>
          </p:cNvPr>
          <p:cNvSpPr>
            <a:spLocks noGrp="1"/>
          </p:cNvSpPr>
          <p:nvPr>
            <p:ph type="sldNum" sz="quarter" idx="12"/>
          </p:nvPr>
        </p:nvSpPr>
        <p:spPr/>
        <p:txBody>
          <a:bodyPr/>
          <a:lstStyle/>
          <a:p>
            <a:fld id="{D3F1D1C4-C2D9-4231-9FB2-B2D9D97AA41D}" type="slidenum">
              <a:rPr lang="el-GR" smtClean="0"/>
              <a:pPr/>
              <a:t>25</a:t>
            </a:fld>
            <a:endParaRPr lang="el-GR"/>
          </a:p>
        </p:txBody>
      </p:sp>
      <p:grpSp>
        <p:nvGrpSpPr>
          <p:cNvPr id="8" name="Group 7">
            <a:extLst>
              <a:ext uri="{FF2B5EF4-FFF2-40B4-BE49-F238E27FC236}">
                <a16:creationId xmlns:a16="http://schemas.microsoft.com/office/drawing/2014/main" id="{83629AE2-D00E-4288-A3AC-B09207FE00A7}"/>
              </a:ext>
            </a:extLst>
          </p:cNvPr>
          <p:cNvGrpSpPr/>
          <p:nvPr/>
        </p:nvGrpSpPr>
        <p:grpSpPr>
          <a:xfrm>
            <a:off x="77887" y="1070076"/>
            <a:ext cx="509738" cy="1573682"/>
            <a:chOff x="77887" y="915566"/>
            <a:chExt cx="509738" cy="1573682"/>
          </a:xfrm>
        </p:grpSpPr>
        <p:sp>
          <p:nvSpPr>
            <p:cNvPr id="6" name="Left Brace 5">
              <a:extLst>
                <a:ext uri="{FF2B5EF4-FFF2-40B4-BE49-F238E27FC236}">
                  <a16:creationId xmlns:a16="http://schemas.microsoft.com/office/drawing/2014/main" id="{4B917E0D-0457-4E8A-BF29-9E398E9954D1}"/>
                </a:ext>
              </a:extLst>
            </p:cNvPr>
            <p:cNvSpPr/>
            <p:nvPr/>
          </p:nvSpPr>
          <p:spPr>
            <a:xfrm>
              <a:off x="418456" y="1121096"/>
              <a:ext cx="169169" cy="1231183"/>
            </a:xfrm>
            <a:prstGeom prst="leftBrace">
              <a:avLst>
                <a:gd name="adj1" fmla="val 0"/>
                <a:gd name="adj2" fmla="val 52465"/>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LID4096"/>
            </a:p>
          </p:txBody>
        </p:sp>
        <p:sp>
          <p:nvSpPr>
            <p:cNvPr id="7" name="TextBox 6">
              <a:extLst>
                <a:ext uri="{FF2B5EF4-FFF2-40B4-BE49-F238E27FC236}">
                  <a16:creationId xmlns:a16="http://schemas.microsoft.com/office/drawing/2014/main" id="{ECB7131F-E4BE-4DE8-A5CD-59D06AF222DF}"/>
                </a:ext>
              </a:extLst>
            </p:cNvPr>
            <p:cNvSpPr txBox="1"/>
            <p:nvPr/>
          </p:nvSpPr>
          <p:spPr>
            <a:xfrm>
              <a:off x="77887" y="915566"/>
              <a:ext cx="430887" cy="1573682"/>
            </a:xfrm>
            <a:prstGeom prst="rect">
              <a:avLst/>
            </a:prstGeom>
            <a:noFill/>
          </p:spPr>
          <p:txBody>
            <a:bodyPr vert="vert270" wrap="square" rtlCol="0">
              <a:spAutoFit/>
            </a:bodyPr>
            <a:lstStyle/>
            <a:p>
              <a:r>
                <a:rPr lang="en-US" sz="1600" dirty="0"/>
                <a:t>on-the-fly facts</a:t>
              </a:r>
              <a:endParaRPr lang="LID4096" sz="1600" dirty="0"/>
            </a:p>
          </p:txBody>
        </p:sp>
      </p:grpSp>
      <p:grpSp>
        <p:nvGrpSpPr>
          <p:cNvPr id="10" name="Group 9">
            <a:extLst>
              <a:ext uri="{FF2B5EF4-FFF2-40B4-BE49-F238E27FC236}">
                <a16:creationId xmlns:a16="http://schemas.microsoft.com/office/drawing/2014/main" id="{15E40B6A-C74F-472C-95A7-5D766E936A00}"/>
              </a:ext>
            </a:extLst>
          </p:cNvPr>
          <p:cNvGrpSpPr/>
          <p:nvPr/>
        </p:nvGrpSpPr>
        <p:grpSpPr>
          <a:xfrm>
            <a:off x="77887" y="2801715"/>
            <a:ext cx="469632" cy="2074291"/>
            <a:chOff x="77887" y="771549"/>
            <a:chExt cx="469632" cy="2074291"/>
          </a:xfrm>
        </p:grpSpPr>
        <p:sp>
          <p:nvSpPr>
            <p:cNvPr id="11" name="Left Brace 10">
              <a:extLst>
                <a:ext uri="{FF2B5EF4-FFF2-40B4-BE49-F238E27FC236}">
                  <a16:creationId xmlns:a16="http://schemas.microsoft.com/office/drawing/2014/main" id="{2612AB20-1333-402D-8D8C-B8A72B8896AB}"/>
                </a:ext>
              </a:extLst>
            </p:cNvPr>
            <p:cNvSpPr/>
            <p:nvPr/>
          </p:nvSpPr>
          <p:spPr>
            <a:xfrm>
              <a:off x="418457" y="1200150"/>
              <a:ext cx="129062" cy="1141633"/>
            </a:xfrm>
            <a:prstGeom prst="leftBrace">
              <a:avLst>
                <a:gd name="adj1" fmla="val 0"/>
                <a:gd name="adj2" fmla="val 52465"/>
              </a:avLst>
            </a:prstGeom>
            <a:ln w="19050">
              <a:solidFill>
                <a:srgbClr val="0070C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LID4096"/>
            </a:p>
          </p:txBody>
        </p:sp>
        <p:sp>
          <p:nvSpPr>
            <p:cNvPr id="12" name="TextBox 11">
              <a:extLst>
                <a:ext uri="{FF2B5EF4-FFF2-40B4-BE49-F238E27FC236}">
                  <a16:creationId xmlns:a16="http://schemas.microsoft.com/office/drawing/2014/main" id="{083F8EFA-8885-4CA9-81E3-598BEAEACDE5}"/>
                </a:ext>
              </a:extLst>
            </p:cNvPr>
            <p:cNvSpPr txBox="1"/>
            <p:nvPr/>
          </p:nvSpPr>
          <p:spPr>
            <a:xfrm>
              <a:off x="77887" y="771549"/>
              <a:ext cx="430887" cy="2074291"/>
            </a:xfrm>
            <a:prstGeom prst="rect">
              <a:avLst/>
            </a:prstGeom>
            <a:noFill/>
          </p:spPr>
          <p:txBody>
            <a:bodyPr vert="vert270" wrap="square" rtlCol="0">
              <a:spAutoFit/>
            </a:bodyPr>
            <a:lstStyle/>
            <a:p>
              <a:r>
                <a:rPr lang="en-US" sz="1600" dirty="0"/>
                <a:t>complete information</a:t>
              </a:r>
              <a:endParaRPr lang="LID4096" sz="1600" dirty="0"/>
            </a:p>
          </p:txBody>
        </p:sp>
      </p:grpSp>
    </p:spTree>
    <p:extLst>
      <p:ext uri="{BB962C8B-B14F-4D97-AF65-F5344CB8AC3E}">
        <p14:creationId xmlns:p14="http://schemas.microsoft.com/office/powerpoint/2010/main" val="281590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CACE-22FA-41BE-B0B5-5D445E44BEA5}"/>
              </a:ext>
            </a:extLst>
          </p:cNvPr>
          <p:cNvSpPr>
            <a:spLocks noGrp="1"/>
          </p:cNvSpPr>
          <p:nvPr>
            <p:ph type="title"/>
          </p:nvPr>
        </p:nvSpPr>
        <p:spPr>
          <a:xfrm>
            <a:off x="457200" y="123478"/>
            <a:ext cx="8229600" cy="857250"/>
          </a:xfr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p>
            <a:r>
              <a:rPr lang="en-US" dirty="0"/>
              <a:t>Examples</a:t>
            </a:r>
            <a:endParaRPr lang="LID4096" dirty="0"/>
          </a:p>
        </p:txBody>
      </p:sp>
      <p:sp>
        <p:nvSpPr>
          <p:cNvPr id="4" name="Footer Placeholder 3">
            <a:extLst>
              <a:ext uri="{FF2B5EF4-FFF2-40B4-BE49-F238E27FC236}">
                <a16:creationId xmlns:a16="http://schemas.microsoft.com/office/drawing/2014/main" id="{20CD1326-53C0-4885-8C2E-39F560DE45BE}"/>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C4887897-31F4-461E-9BAE-7135EEF43607}"/>
              </a:ext>
            </a:extLst>
          </p:cNvPr>
          <p:cNvSpPr>
            <a:spLocks noGrp="1"/>
          </p:cNvSpPr>
          <p:nvPr>
            <p:ph type="sldNum" sz="quarter" idx="12"/>
          </p:nvPr>
        </p:nvSpPr>
        <p:spPr/>
        <p:txBody>
          <a:bodyPr/>
          <a:lstStyle/>
          <a:p>
            <a:fld id="{D3F1D1C4-C2D9-4231-9FB2-B2D9D97AA41D}" type="slidenum">
              <a:rPr lang="el-GR" smtClean="0"/>
              <a:pPr/>
              <a:t>26</a:t>
            </a:fld>
            <a:endParaRPr lang="el-GR"/>
          </a:p>
        </p:txBody>
      </p:sp>
      <p:pic>
        <p:nvPicPr>
          <p:cNvPr id="11" name="Picture 10" descr="Query-Driven On-The-Fly Knowledge Base Construction.pdf and 1 more page ‎- Microsoft Edge">
            <a:extLst>
              <a:ext uri="{FF2B5EF4-FFF2-40B4-BE49-F238E27FC236}">
                <a16:creationId xmlns:a16="http://schemas.microsoft.com/office/drawing/2014/main" id="{63AC88FC-8438-4EDD-B859-A1F48DBD68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00" t="36377" r="50000" b="38238"/>
          <a:stretch/>
        </p:blipFill>
        <p:spPr>
          <a:xfrm>
            <a:off x="539551" y="2024113"/>
            <a:ext cx="3817563" cy="2059805"/>
          </a:xfrm>
          <a:prstGeom prst="rect">
            <a:avLst/>
          </a:prstGeom>
        </p:spPr>
      </p:pic>
      <p:pic>
        <p:nvPicPr>
          <p:cNvPr id="12" name="Picture 11" descr="Query-Driven On-The-Fly Knowledge Base Construction.pdf and 1 more page ‎- Microsoft Edge">
            <a:extLst>
              <a:ext uri="{FF2B5EF4-FFF2-40B4-BE49-F238E27FC236}">
                <a16:creationId xmlns:a16="http://schemas.microsoft.com/office/drawing/2014/main" id="{9CADC819-1296-4B28-BBC2-2F0F6767F97D}"/>
              </a:ext>
            </a:extLst>
          </p:cNvPr>
          <p:cNvPicPr>
            <a:picLocks noChangeAspect="1"/>
          </p:cNvPicPr>
          <p:nvPr/>
        </p:nvPicPr>
        <p:blipFill rotWithShape="1">
          <a:blip r:embed="rId3">
            <a:extLst>
              <a:ext uri="{28A0092B-C50C-407E-A947-70E740481C1C}">
                <a14:useLocalDpi xmlns:a14="http://schemas.microsoft.com/office/drawing/2010/main" val="0"/>
              </a:ext>
            </a:extLst>
          </a:blip>
          <a:srcRect l="24800" t="67812" r="50000" b="11773"/>
          <a:stretch/>
        </p:blipFill>
        <p:spPr>
          <a:xfrm>
            <a:off x="4353970" y="2067694"/>
            <a:ext cx="4480497" cy="1944216"/>
          </a:xfrm>
          <a:prstGeom prst="rect">
            <a:avLst/>
          </a:prstGeom>
        </p:spPr>
      </p:pic>
      <p:grpSp>
        <p:nvGrpSpPr>
          <p:cNvPr id="8" name="Group 7">
            <a:extLst>
              <a:ext uri="{FF2B5EF4-FFF2-40B4-BE49-F238E27FC236}">
                <a16:creationId xmlns:a16="http://schemas.microsoft.com/office/drawing/2014/main" id="{073A4CBF-EB38-41BD-9869-EFA53B9487E6}"/>
              </a:ext>
            </a:extLst>
          </p:cNvPr>
          <p:cNvGrpSpPr/>
          <p:nvPr/>
        </p:nvGrpSpPr>
        <p:grpSpPr>
          <a:xfrm>
            <a:off x="3151394" y="3674772"/>
            <a:ext cx="1566628" cy="697178"/>
            <a:chOff x="3151394" y="3674772"/>
            <a:chExt cx="1566628" cy="697178"/>
          </a:xfrm>
        </p:grpSpPr>
        <p:cxnSp>
          <p:nvCxnSpPr>
            <p:cNvPr id="6" name="Straight Arrow Connector 5">
              <a:extLst>
                <a:ext uri="{FF2B5EF4-FFF2-40B4-BE49-F238E27FC236}">
                  <a16:creationId xmlns:a16="http://schemas.microsoft.com/office/drawing/2014/main" id="{04589C48-ADEE-439A-96E0-237483E6D04A}"/>
                </a:ext>
              </a:extLst>
            </p:cNvPr>
            <p:cNvCxnSpPr/>
            <p:nvPr/>
          </p:nvCxnSpPr>
          <p:spPr>
            <a:xfrm flipH="1" flipV="1">
              <a:off x="3151394" y="3674772"/>
              <a:ext cx="576064"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D3DED56-832E-420F-B786-313872DFFF4D}"/>
                </a:ext>
              </a:extLst>
            </p:cNvPr>
            <p:cNvSpPr txBox="1"/>
            <p:nvPr/>
          </p:nvSpPr>
          <p:spPr>
            <a:xfrm>
              <a:off x="3275856" y="4033396"/>
              <a:ext cx="1442166" cy="338554"/>
            </a:xfrm>
            <a:prstGeom prst="rect">
              <a:avLst/>
            </a:prstGeom>
            <a:noFill/>
          </p:spPr>
          <p:txBody>
            <a:bodyPr wrap="square" rtlCol="0">
              <a:spAutoFit/>
            </a:bodyPr>
            <a:lstStyle/>
            <a:p>
              <a:r>
                <a:rPr lang="en-US" sz="1600" dirty="0"/>
                <a:t>long-tail entity</a:t>
              </a:r>
              <a:endParaRPr lang="LID4096" sz="1600" dirty="0"/>
            </a:p>
          </p:txBody>
        </p:sp>
      </p:grpSp>
      <p:grpSp>
        <p:nvGrpSpPr>
          <p:cNvPr id="13" name="Group 12">
            <a:extLst>
              <a:ext uri="{FF2B5EF4-FFF2-40B4-BE49-F238E27FC236}">
                <a16:creationId xmlns:a16="http://schemas.microsoft.com/office/drawing/2014/main" id="{EB00EAFE-0C6E-4B5C-A47E-4544C3941730}"/>
              </a:ext>
            </a:extLst>
          </p:cNvPr>
          <p:cNvGrpSpPr/>
          <p:nvPr/>
        </p:nvGrpSpPr>
        <p:grpSpPr>
          <a:xfrm>
            <a:off x="519998" y="3932289"/>
            <a:ext cx="1315698" cy="618973"/>
            <a:chOff x="3275856" y="3752977"/>
            <a:chExt cx="1467390" cy="618973"/>
          </a:xfrm>
        </p:grpSpPr>
        <p:cxnSp>
          <p:nvCxnSpPr>
            <p:cNvPr id="14" name="Straight Arrow Connector 13">
              <a:extLst>
                <a:ext uri="{FF2B5EF4-FFF2-40B4-BE49-F238E27FC236}">
                  <a16:creationId xmlns:a16="http://schemas.microsoft.com/office/drawing/2014/main" id="{7C6D7715-3F18-4F99-A835-A6447CE866C1}"/>
                </a:ext>
              </a:extLst>
            </p:cNvPr>
            <p:cNvCxnSpPr>
              <a:cxnSpLocks/>
            </p:cNvCxnSpPr>
            <p:nvPr/>
          </p:nvCxnSpPr>
          <p:spPr>
            <a:xfrm flipV="1">
              <a:off x="3727458" y="3752977"/>
              <a:ext cx="1015788" cy="3538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0B199AE8-B68B-4463-B544-D9EE6A666CEA}"/>
                </a:ext>
              </a:extLst>
            </p:cNvPr>
            <p:cNvSpPr txBox="1"/>
            <p:nvPr/>
          </p:nvSpPr>
          <p:spPr>
            <a:xfrm>
              <a:off x="3275856" y="4033396"/>
              <a:ext cx="1442166" cy="338554"/>
            </a:xfrm>
            <a:prstGeom prst="rect">
              <a:avLst/>
            </a:prstGeom>
            <a:noFill/>
          </p:spPr>
          <p:txBody>
            <a:bodyPr wrap="square" rtlCol="0">
              <a:spAutoFit/>
            </a:bodyPr>
            <a:lstStyle/>
            <a:p>
              <a:r>
                <a:rPr lang="en-US" sz="1600" dirty="0"/>
                <a:t>ternary fact</a:t>
              </a:r>
              <a:endParaRPr lang="LID4096" sz="1600" dirty="0"/>
            </a:p>
          </p:txBody>
        </p:sp>
      </p:grpSp>
      <p:grpSp>
        <p:nvGrpSpPr>
          <p:cNvPr id="16" name="Group 15">
            <a:extLst>
              <a:ext uri="{FF2B5EF4-FFF2-40B4-BE49-F238E27FC236}">
                <a16:creationId xmlns:a16="http://schemas.microsoft.com/office/drawing/2014/main" id="{8942DCE5-7DA1-4DA4-8D75-59185C1A4D58}"/>
              </a:ext>
            </a:extLst>
          </p:cNvPr>
          <p:cNvGrpSpPr/>
          <p:nvPr/>
        </p:nvGrpSpPr>
        <p:grpSpPr>
          <a:xfrm flipH="1">
            <a:off x="8547015" y="1808089"/>
            <a:ext cx="574904" cy="2059805"/>
            <a:chOff x="12722" y="728723"/>
            <a:chExt cx="574904" cy="2059805"/>
          </a:xfrm>
        </p:grpSpPr>
        <p:sp>
          <p:nvSpPr>
            <p:cNvPr id="17" name="Left Brace 16">
              <a:extLst>
                <a:ext uri="{FF2B5EF4-FFF2-40B4-BE49-F238E27FC236}">
                  <a16:creationId xmlns:a16="http://schemas.microsoft.com/office/drawing/2014/main" id="{46E13386-B2C2-4805-9476-E9172AEE7A0F}"/>
                </a:ext>
              </a:extLst>
            </p:cNvPr>
            <p:cNvSpPr/>
            <p:nvPr/>
          </p:nvSpPr>
          <p:spPr>
            <a:xfrm>
              <a:off x="418457" y="1348368"/>
              <a:ext cx="169169" cy="1080120"/>
            </a:xfrm>
            <a:prstGeom prst="leftBrace">
              <a:avLst>
                <a:gd name="adj1" fmla="val 0"/>
                <a:gd name="adj2" fmla="val 52465"/>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LID4096"/>
            </a:p>
          </p:txBody>
        </p:sp>
        <p:sp>
          <p:nvSpPr>
            <p:cNvPr id="18" name="TextBox 17">
              <a:extLst>
                <a:ext uri="{FF2B5EF4-FFF2-40B4-BE49-F238E27FC236}">
                  <a16:creationId xmlns:a16="http://schemas.microsoft.com/office/drawing/2014/main" id="{FAC93484-3336-4D2B-9294-7F887C13BA58}"/>
                </a:ext>
              </a:extLst>
            </p:cNvPr>
            <p:cNvSpPr txBox="1"/>
            <p:nvPr/>
          </p:nvSpPr>
          <p:spPr>
            <a:xfrm>
              <a:off x="12722" y="728723"/>
              <a:ext cx="430887" cy="2059805"/>
            </a:xfrm>
            <a:prstGeom prst="rect">
              <a:avLst/>
            </a:prstGeom>
            <a:noFill/>
          </p:spPr>
          <p:txBody>
            <a:bodyPr vert="vert" wrap="square" rtlCol="0">
              <a:spAutoFit/>
            </a:bodyPr>
            <a:lstStyle/>
            <a:p>
              <a:r>
                <a:rPr lang="en-US" sz="1600" dirty="0"/>
                <a:t>up-to-date knowledge </a:t>
              </a:r>
              <a:endParaRPr lang="LID4096" sz="1600" dirty="0"/>
            </a:p>
          </p:txBody>
        </p:sp>
      </p:grpSp>
      <p:grpSp>
        <p:nvGrpSpPr>
          <p:cNvPr id="19" name="Group 18">
            <a:extLst>
              <a:ext uri="{FF2B5EF4-FFF2-40B4-BE49-F238E27FC236}">
                <a16:creationId xmlns:a16="http://schemas.microsoft.com/office/drawing/2014/main" id="{722C1A79-E518-4883-88E3-7BC2B1DB6952}"/>
              </a:ext>
            </a:extLst>
          </p:cNvPr>
          <p:cNvGrpSpPr/>
          <p:nvPr/>
        </p:nvGrpSpPr>
        <p:grpSpPr>
          <a:xfrm>
            <a:off x="5940152" y="3663321"/>
            <a:ext cx="1728192" cy="697178"/>
            <a:chOff x="3151394" y="3674772"/>
            <a:chExt cx="1728192" cy="697178"/>
          </a:xfrm>
        </p:grpSpPr>
        <p:cxnSp>
          <p:nvCxnSpPr>
            <p:cNvPr id="20" name="Straight Arrow Connector 19">
              <a:extLst>
                <a:ext uri="{FF2B5EF4-FFF2-40B4-BE49-F238E27FC236}">
                  <a16:creationId xmlns:a16="http://schemas.microsoft.com/office/drawing/2014/main" id="{D495AE1E-A532-4551-A3F2-C184D19AAEBA}"/>
                </a:ext>
              </a:extLst>
            </p:cNvPr>
            <p:cNvCxnSpPr/>
            <p:nvPr/>
          </p:nvCxnSpPr>
          <p:spPr>
            <a:xfrm flipH="1" flipV="1">
              <a:off x="3151394" y="3674772"/>
              <a:ext cx="576064"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87CBEA6E-6B19-48CD-B9BF-D637B5AF001E}"/>
                </a:ext>
              </a:extLst>
            </p:cNvPr>
            <p:cNvSpPr txBox="1"/>
            <p:nvPr/>
          </p:nvSpPr>
          <p:spPr>
            <a:xfrm>
              <a:off x="3275856" y="4033396"/>
              <a:ext cx="1603730" cy="338554"/>
            </a:xfrm>
            <a:prstGeom prst="rect">
              <a:avLst/>
            </a:prstGeom>
            <a:noFill/>
          </p:spPr>
          <p:txBody>
            <a:bodyPr wrap="square" rtlCol="0">
              <a:spAutoFit/>
            </a:bodyPr>
            <a:lstStyle/>
            <a:p>
              <a:r>
                <a:rPr lang="en-US" sz="1600" dirty="0"/>
                <a:t>emerging entity</a:t>
              </a:r>
              <a:endParaRPr lang="LID4096" sz="1600" dirty="0"/>
            </a:p>
          </p:txBody>
        </p:sp>
      </p:grpSp>
    </p:spTree>
    <p:extLst>
      <p:ext uri="{BB962C8B-B14F-4D97-AF65-F5344CB8AC3E}">
        <p14:creationId xmlns:p14="http://schemas.microsoft.com/office/powerpoint/2010/main" val="27656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Presentation Outline</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fontScale="92500" lnSpcReduction="20000"/>
          </a:bodyPr>
          <a:lstStyle/>
          <a:p>
            <a:r>
              <a:rPr lang="en-US" dirty="0">
                <a:solidFill>
                  <a:schemeClr val="bg1">
                    <a:lumMod val="50000"/>
                  </a:schemeClr>
                </a:solidFill>
              </a:rPr>
              <a:t>Motivation</a:t>
            </a:r>
          </a:p>
          <a:p>
            <a:r>
              <a:rPr lang="en-US" dirty="0" err="1">
                <a:solidFill>
                  <a:schemeClr val="bg1">
                    <a:lumMod val="50000"/>
                  </a:schemeClr>
                </a:solidFill>
              </a:rPr>
              <a:t>QKBﬂy</a:t>
            </a:r>
            <a:r>
              <a:rPr lang="en-US" dirty="0">
                <a:solidFill>
                  <a:schemeClr val="bg1">
                    <a:lumMod val="50000"/>
                  </a:schemeClr>
                </a:solidFill>
              </a:rPr>
              <a:t> Design</a:t>
            </a:r>
          </a:p>
          <a:p>
            <a:r>
              <a:rPr lang="en-US" dirty="0">
                <a:solidFill>
                  <a:schemeClr val="bg1">
                    <a:lumMod val="50000"/>
                  </a:schemeClr>
                </a:solidFill>
              </a:rPr>
              <a:t>Semantic Graph</a:t>
            </a:r>
          </a:p>
          <a:p>
            <a:r>
              <a:rPr lang="en-US" dirty="0">
                <a:solidFill>
                  <a:schemeClr val="bg1">
                    <a:lumMod val="50000"/>
                  </a:schemeClr>
                </a:solidFill>
              </a:rPr>
              <a:t>Graph Densification Algorithm</a:t>
            </a:r>
          </a:p>
          <a:p>
            <a:r>
              <a:rPr lang="en-US" dirty="0">
                <a:solidFill>
                  <a:schemeClr val="bg1">
                    <a:lumMod val="50000"/>
                  </a:schemeClr>
                </a:solidFill>
              </a:rPr>
              <a:t>Canonicalization</a:t>
            </a:r>
          </a:p>
          <a:p>
            <a:r>
              <a:rPr lang="en-US" dirty="0"/>
              <a:t>Experiments </a:t>
            </a:r>
          </a:p>
          <a:p>
            <a:r>
              <a:rPr lang="en-US" dirty="0"/>
              <a:t>Conclusions and Future Work</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a:t>
            </a:r>
            <a:r>
              <a:rPr lang="en-GB" dirty="0" err="1"/>
              <a:t>www.cs.ucy.ac.cy</a:t>
            </a:r>
            <a:r>
              <a:rPr lang="en-GB" dirty="0"/>
              <a:t>/courses/EPL646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27</a:t>
            </a:fld>
            <a:endParaRPr lang="el-GR"/>
          </a:p>
        </p:txBody>
      </p:sp>
    </p:spTree>
    <p:extLst>
      <p:ext uri="{BB962C8B-B14F-4D97-AF65-F5344CB8AC3E}">
        <p14:creationId xmlns:p14="http://schemas.microsoft.com/office/powerpoint/2010/main" val="981602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941D-C9F1-44BD-BAC9-8719058B7E90}"/>
              </a:ext>
            </a:extLst>
          </p:cNvPr>
          <p:cNvSpPr>
            <a:spLocks noGrp="1"/>
          </p:cNvSpPr>
          <p:nvPr>
            <p:ph type="title"/>
          </p:nvPr>
        </p:nvSpPr>
        <p:spPr/>
        <p:txBody>
          <a:bodyPr/>
          <a:lstStyle/>
          <a:p>
            <a:r>
              <a:rPr lang="en-US" dirty="0"/>
              <a:t>User Interface</a:t>
            </a:r>
            <a:endParaRPr lang="LID4096" dirty="0"/>
          </a:p>
        </p:txBody>
      </p:sp>
      <p:sp>
        <p:nvSpPr>
          <p:cNvPr id="3" name="Footer Placeholder 2">
            <a:extLst>
              <a:ext uri="{FF2B5EF4-FFF2-40B4-BE49-F238E27FC236}">
                <a16:creationId xmlns:a16="http://schemas.microsoft.com/office/drawing/2014/main" id="{5D30E8BE-13AD-49C7-9979-B05A60731BE6}"/>
              </a:ext>
            </a:extLst>
          </p:cNvPr>
          <p:cNvSpPr>
            <a:spLocks noGrp="1"/>
          </p:cNvSpPr>
          <p:nvPr>
            <p:ph type="ftr" sz="quarter" idx="11"/>
          </p:nvPr>
        </p:nvSpPr>
        <p:spPr/>
        <p:txBody>
          <a:bodyPr/>
          <a:lstStyle/>
          <a:p>
            <a:r>
              <a:rPr lang="en-GB"/>
              <a:t>https://www.cs.ucy.ac.cy/courses/EPL646</a:t>
            </a:r>
            <a:endParaRPr lang="el-GR"/>
          </a:p>
        </p:txBody>
      </p:sp>
      <p:sp>
        <p:nvSpPr>
          <p:cNvPr id="4" name="Slide Number Placeholder 3">
            <a:extLst>
              <a:ext uri="{FF2B5EF4-FFF2-40B4-BE49-F238E27FC236}">
                <a16:creationId xmlns:a16="http://schemas.microsoft.com/office/drawing/2014/main" id="{FE383331-5DB5-4284-8D2D-61D060BDE2F8}"/>
              </a:ext>
            </a:extLst>
          </p:cNvPr>
          <p:cNvSpPr>
            <a:spLocks noGrp="1"/>
          </p:cNvSpPr>
          <p:nvPr>
            <p:ph type="sldNum" sz="quarter" idx="12"/>
          </p:nvPr>
        </p:nvSpPr>
        <p:spPr/>
        <p:txBody>
          <a:bodyPr/>
          <a:lstStyle/>
          <a:p>
            <a:fld id="{D3F1D1C4-C2D9-4231-9FB2-B2D9D97AA41D}" type="slidenum">
              <a:rPr lang="el-GR" smtClean="0"/>
              <a:pPr/>
              <a:t>28</a:t>
            </a:fld>
            <a:endParaRPr lang="el-GR"/>
          </a:p>
        </p:txBody>
      </p:sp>
      <p:pic>
        <p:nvPicPr>
          <p:cNvPr id="6" name="Picture 5" descr="Query-Driven On-The-Fly Knowledge Base Construction.pdf ‎- Microsoft Edge">
            <a:extLst>
              <a:ext uri="{FF2B5EF4-FFF2-40B4-BE49-F238E27FC236}">
                <a16:creationId xmlns:a16="http://schemas.microsoft.com/office/drawing/2014/main" id="{12D0A9DD-FC06-468D-B82B-C8DFAC8C26C1}"/>
              </a:ext>
            </a:extLst>
          </p:cNvPr>
          <p:cNvPicPr>
            <a:picLocks noChangeAspect="1"/>
          </p:cNvPicPr>
          <p:nvPr/>
        </p:nvPicPr>
        <p:blipFill rotWithShape="1">
          <a:blip r:embed="rId2">
            <a:extLst>
              <a:ext uri="{28A0092B-C50C-407E-A947-70E740481C1C}">
                <a14:useLocalDpi xmlns:a14="http://schemas.microsoft.com/office/drawing/2010/main" val="0"/>
              </a:ext>
            </a:extLst>
          </a:blip>
          <a:srcRect l="24801" t="27946" r="25588" b="42924"/>
          <a:stretch/>
        </p:blipFill>
        <p:spPr>
          <a:xfrm>
            <a:off x="396198" y="1673475"/>
            <a:ext cx="8351605" cy="2626467"/>
          </a:xfrm>
          <a:prstGeom prst="rect">
            <a:avLst/>
          </a:prstGeom>
        </p:spPr>
      </p:pic>
      <p:grpSp>
        <p:nvGrpSpPr>
          <p:cNvPr id="11" name="Group 10">
            <a:extLst>
              <a:ext uri="{FF2B5EF4-FFF2-40B4-BE49-F238E27FC236}">
                <a16:creationId xmlns:a16="http://schemas.microsoft.com/office/drawing/2014/main" id="{9BB51A36-95B8-4696-B297-E3ED4B1190DD}"/>
              </a:ext>
            </a:extLst>
          </p:cNvPr>
          <p:cNvGrpSpPr/>
          <p:nvPr/>
        </p:nvGrpSpPr>
        <p:grpSpPr>
          <a:xfrm>
            <a:off x="539552" y="1131590"/>
            <a:ext cx="1296144" cy="651987"/>
            <a:chOff x="539552" y="1021488"/>
            <a:chExt cx="1296144" cy="651987"/>
          </a:xfrm>
        </p:grpSpPr>
        <p:cxnSp>
          <p:nvCxnSpPr>
            <p:cNvPr id="9" name="Straight Arrow Connector 8">
              <a:extLst>
                <a:ext uri="{FF2B5EF4-FFF2-40B4-BE49-F238E27FC236}">
                  <a16:creationId xmlns:a16="http://schemas.microsoft.com/office/drawing/2014/main" id="{4D739DB6-ED76-4D86-B409-905AF993412E}"/>
                </a:ext>
              </a:extLst>
            </p:cNvPr>
            <p:cNvCxnSpPr/>
            <p:nvPr/>
          </p:nvCxnSpPr>
          <p:spPr>
            <a:xfrm flipH="1">
              <a:off x="827584" y="1347614"/>
              <a:ext cx="360040" cy="32586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806A95BA-15E9-45D2-ABC1-AD595C981D42}"/>
                </a:ext>
              </a:extLst>
            </p:cNvPr>
            <p:cNvSpPr txBox="1"/>
            <p:nvPr/>
          </p:nvSpPr>
          <p:spPr>
            <a:xfrm>
              <a:off x="539552" y="1021488"/>
              <a:ext cx="1296144" cy="369332"/>
            </a:xfrm>
            <a:prstGeom prst="rect">
              <a:avLst/>
            </a:prstGeom>
            <a:noFill/>
          </p:spPr>
          <p:txBody>
            <a:bodyPr wrap="square" rtlCol="0">
              <a:spAutoFit/>
            </a:bodyPr>
            <a:lstStyle/>
            <a:p>
              <a:r>
                <a:rPr lang="en-US" dirty="0">
                  <a:solidFill>
                    <a:srgbClr val="C00000"/>
                  </a:solidFill>
                </a:rPr>
                <a:t>User Query</a:t>
              </a:r>
              <a:endParaRPr lang="LID4096" dirty="0">
                <a:solidFill>
                  <a:srgbClr val="C00000"/>
                </a:solidFill>
              </a:endParaRPr>
            </a:p>
          </p:txBody>
        </p:sp>
      </p:grpSp>
      <p:grpSp>
        <p:nvGrpSpPr>
          <p:cNvPr id="12" name="Group 11">
            <a:extLst>
              <a:ext uri="{FF2B5EF4-FFF2-40B4-BE49-F238E27FC236}">
                <a16:creationId xmlns:a16="http://schemas.microsoft.com/office/drawing/2014/main" id="{95267283-1B36-42D0-B2AE-C2E3215E8BF1}"/>
              </a:ext>
            </a:extLst>
          </p:cNvPr>
          <p:cNvGrpSpPr/>
          <p:nvPr/>
        </p:nvGrpSpPr>
        <p:grpSpPr>
          <a:xfrm>
            <a:off x="4283968" y="1040599"/>
            <a:ext cx="3207873" cy="753389"/>
            <a:chOff x="827584" y="920086"/>
            <a:chExt cx="3207873" cy="753389"/>
          </a:xfrm>
        </p:grpSpPr>
        <p:cxnSp>
          <p:nvCxnSpPr>
            <p:cNvPr id="13" name="Straight Arrow Connector 12">
              <a:extLst>
                <a:ext uri="{FF2B5EF4-FFF2-40B4-BE49-F238E27FC236}">
                  <a16:creationId xmlns:a16="http://schemas.microsoft.com/office/drawing/2014/main" id="{4399B94B-9250-476A-B15D-A0A8A003CE20}"/>
                </a:ext>
              </a:extLst>
            </p:cNvPr>
            <p:cNvCxnSpPr/>
            <p:nvPr/>
          </p:nvCxnSpPr>
          <p:spPr>
            <a:xfrm flipH="1">
              <a:off x="827584" y="1347614"/>
              <a:ext cx="360040" cy="32586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BB9EAC53-3985-4898-8539-C44D838CB10C}"/>
                </a:ext>
              </a:extLst>
            </p:cNvPr>
            <p:cNvSpPr txBox="1"/>
            <p:nvPr/>
          </p:nvSpPr>
          <p:spPr>
            <a:xfrm>
              <a:off x="1155137" y="920086"/>
              <a:ext cx="2880320" cy="646331"/>
            </a:xfrm>
            <a:prstGeom prst="rect">
              <a:avLst/>
            </a:prstGeom>
            <a:noFill/>
          </p:spPr>
          <p:txBody>
            <a:bodyPr wrap="square" rtlCol="0">
              <a:spAutoFit/>
            </a:bodyPr>
            <a:lstStyle/>
            <a:p>
              <a:r>
                <a:rPr lang="en-US" dirty="0">
                  <a:solidFill>
                    <a:srgbClr val="C00000"/>
                  </a:solidFill>
                </a:rPr>
                <a:t>Input Source (Wikipedia or news articles)</a:t>
              </a:r>
              <a:endParaRPr lang="LID4096" dirty="0">
                <a:solidFill>
                  <a:srgbClr val="C00000"/>
                </a:solidFill>
              </a:endParaRPr>
            </a:p>
          </p:txBody>
        </p:sp>
      </p:grpSp>
      <p:grpSp>
        <p:nvGrpSpPr>
          <p:cNvPr id="15" name="Group 14">
            <a:extLst>
              <a:ext uri="{FF2B5EF4-FFF2-40B4-BE49-F238E27FC236}">
                <a16:creationId xmlns:a16="http://schemas.microsoft.com/office/drawing/2014/main" id="{CB694DF4-FC60-459A-A45F-28C36EED97E4}"/>
              </a:ext>
            </a:extLst>
          </p:cNvPr>
          <p:cNvGrpSpPr/>
          <p:nvPr/>
        </p:nvGrpSpPr>
        <p:grpSpPr>
          <a:xfrm>
            <a:off x="1619673" y="2490450"/>
            <a:ext cx="2016224" cy="369332"/>
            <a:chOff x="755576" y="1412886"/>
            <a:chExt cx="2629797" cy="369332"/>
          </a:xfrm>
        </p:grpSpPr>
        <p:cxnSp>
          <p:nvCxnSpPr>
            <p:cNvPr id="16" name="Straight Arrow Connector 15">
              <a:extLst>
                <a:ext uri="{FF2B5EF4-FFF2-40B4-BE49-F238E27FC236}">
                  <a16:creationId xmlns:a16="http://schemas.microsoft.com/office/drawing/2014/main" id="{AF366240-1893-447D-8806-A6B46AECF3D6}"/>
                </a:ext>
              </a:extLst>
            </p:cNvPr>
            <p:cNvCxnSpPr>
              <a:cxnSpLocks/>
            </p:cNvCxnSpPr>
            <p:nvPr/>
          </p:nvCxnSpPr>
          <p:spPr>
            <a:xfrm flipH="1" flipV="1">
              <a:off x="755576" y="1566194"/>
              <a:ext cx="720080" cy="31358"/>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7339DF51-EE46-45E2-A769-2BB6CF101171}"/>
                </a:ext>
              </a:extLst>
            </p:cNvPr>
            <p:cNvSpPr txBox="1"/>
            <p:nvPr/>
          </p:nvSpPr>
          <p:spPr>
            <a:xfrm>
              <a:off x="1441157" y="1412886"/>
              <a:ext cx="1944216" cy="369332"/>
            </a:xfrm>
            <a:prstGeom prst="rect">
              <a:avLst/>
            </a:prstGeom>
            <a:noFill/>
          </p:spPr>
          <p:txBody>
            <a:bodyPr wrap="square" rtlCol="0">
              <a:spAutoFit/>
            </a:bodyPr>
            <a:lstStyle/>
            <a:p>
              <a:r>
                <a:rPr lang="en-US" dirty="0">
                  <a:solidFill>
                    <a:srgbClr val="C00000"/>
                  </a:solidFill>
                </a:rPr>
                <a:t>Derived Facts</a:t>
              </a:r>
              <a:endParaRPr lang="LID4096" dirty="0">
                <a:solidFill>
                  <a:srgbClr val="C00000"/>
                </a:solidFill>
              </a:endParaRPr>
            </a:p>
          </p:txBody>
        </p:sp>
      </p:grpSp>
      <p:grpSp>
        <p:nvGrpSpPr>
          <p:cNvPr id="19" name="Group 18">
            <a:extLst>
              <a:ext uri="{FF2B5EF4-FFF2-40B4-BE49-F238E27FC236}">
                <a16:creationId xmlns:a16="http://schemas.microsoft.com/office/drawing/2014/main" id="{BF95C699-774E-4670-B96D-C914CA90AF46}"/>
              </a:ext>
            </a:extLst>
          </p:cNvPr>
          <p:cNvGrpSpPr/>
          <p:nvPr/>
        </p:nvGrpSpPr>
        <p:grpSpPr>
          <a:xfrm>
            <a:off x="6778751" y="1925419"/>
            <a:ext cx="2477733" cy="646331"/>
            <a:chOff x="1146232" y="1320553"/>
            <a:chExt cx="1942007" cy="646331"/>
          </a:xfrm>
        </p:grpSpPr>
        <p:cxnSp>
          <p:nvCxnSpPr>
            <p:cNvPr id="20" name="Straight Arrow Connector 19">
              <a:extLst>
                <a:ext uri="{FF2B5EF4-FFF2-40B4-BE49-F238E27FC236}">
                  <a16:creationId xmlns:a16="http://schemas.microsoft.com/office/drawing/2014/main" id="{85972A36-BE46-4AF7-B44E-54C29330A7BF}"/>
                </a:ext>
              </a:extLst>
            </p:cNvPr>
            <p:cNvCxnSpPr>
              <a:cxnSpLocks/>
              <a:stCxn id="21" idx="1"/>
            </p:cNvCxnSpPr>
            <p:nvPr/>
          </p:nvCxnSpPr>
          <p:spPr>
            <a:xfrm flipH="1" flipV="1">
              <a:off x="1146232" y="1347845"/>
              <a:ext cx="467348" cy="29587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5791277D-6C0A-4433-BD7B-30880B931091}"/>
                </a:ext>
              </a:extLst>
            </p:cNvPr>
            <p:cNvSpPr txBox="1"/>
            <p:nvPr/>
          </p:nvSpPr>
          <p:spPr>
            <a:xfrm>
              <a:off x="1613580" y="1320553"/>
              <a:ext cx="1474659" cy="646331"/>
            </a:xfrm>
            <a:prstGeom prst="rect">
              <a:avLst/>
            </a:prstGeom>
            <a:noFill/>
          </p:spPr>
          <p:txBody>
            <a:bodyPr wrap="square" rtlCol="0">
              <a:spAutoFit/>
            </a:bodyPr>
            <a:lstStyle/>
            <a:p>
              <a:r>
                <a:rPr lang="en-US" dirty="0">
                  <a:solidFill>
                    <a:srgbClr val="C00000"/>
                  </a:solidFill>
                </a:rPr>
                <a:t>No. of source documents</a:t>
              </a:r>
              <a:endParaRPr lang="LID4096" dirty="0">
                <a:solidFill>
                  <a:srgbClr val="C00000"/>
                </a:solidFill>
              </a:endParaRPr>
            </a:p>
          </p:txBody>
        </p:sp>
      </p:grpSp>
      <p:grpSp>
        <p:nvGrpSpPr>
          <p:cNvPr id="30" name="Group 29">
            <a:extLst>
              <a:ext uri="{FF2B5EF4-FFF2-40B4-BE49-F238E27FC236}">
                <a16:creationId xmlns:a16="http://schemas.microsoft.com/office/drawing/2014/main" id="{1D4EE083-8968-4840-9340-EFC3AD928A99}"/>
              </a:ext>
            </a:extLst>
          </p:cNvPr>
          <p:cNvGrpSpPr/>
          <p:nvPr/>
        </p:nvGrpSpPr>
        <p:grpSpPr>
          <a:xfrm>
            <a:off x="539552" y="2139702"/>
            <a:ext cx="7056784" cy="823928"/>
            <a:chOff x="539552" y="2139702"/>
            <a:chExt cx="7056784" cy="823928"/>
          </a:xfrm>
        </p:grpSpPr>
        <p:sp>
          <p:nvSpPr>
            <p:cNvPr id="24" name="Rectangle 23">
              <a:extLst>
                <a:ext uri="{FF2B5EF4-FFF2-40B4-BE49-F238E27FC236}">
                  <a16:creationId xmlns:a16="http://schemas.microsoft.com/office/drawing/2014/main" id="{68F284BF-850E-47B3-BBAB-8995790A3027}"/>
                </a:ext>
              </a:extLst>
            </p:cNvPr>
            <p:cNvSpPr/>
            <p:nvPr/>
          </p:nvSpPr>
          <p:spPr>
            <a:xfrm>
              <a:off x="539552" y="2139702"/>
              <a:ext cx="5688632" cy="3678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26" name="Group 25">
              <a:extLst>
                <a:ext uri="{FF2B5EF4-FFF2-40B4-BE49-F238E27FC236}">
                  <a16:creationId xmlns:a16="http://schemas.microsoft.com/office/drawing/2014/main" id="{FF9480F3-1C78-4153-9E5F-91ADBF01205F}"/>
                </a:ext>
              </a:extLst>
            </p:cNvPr>
            <p:cNvGrpSpPr/>
            <p:nvPr/>
          </p:nvGrpSpPr>
          <p:grpSpPr>
            <a:xfrm>
              <a:off x="5580113" y="2594298"/>
              <a:ext cx="2016223" cy="369332"/>
              <a:chOff x="1146233" y="1320553"/>
              <a:chExt cx="1580283" cy="369332"/>
            </a:xfrm>
          </p:grpSpPr>
          <p:cxnSp>
            <p:nvCxnSpPr>
              <p:cNvPr id="27" name="Straight Arrow Connector 26">
                <a:extLst>
                  <a:ext uri="{FF2B5EF4-FFF2-40B4-BE49-F238E27FC236}">
                    <a16:creationId xmlns:a16="http://schemas.microsoft.com/office/drawing/2014/main" id="{DAE9930B-8753-4CFC-9E03-C68D99D74F20}"/>
                  </a:ext>
                </a:extLst>
              </p:cNvPr>
              <p:cNvCxnSpPr>
                <a:cxnSpLocks/>
                <a:stCxn id="28" idx="1"/>
              </p:cNvCxnSpPr>
              <p:nvPr/>
            </p:nvCxnSpPr>
            <p:spPr>
              <a:xfrm flipH="1" flipV="1">
                <a:off x="1146233" y="1347845"/>
                <a:ext cx="467348" cy="15737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9C65A463-3C40-4ECF-AD7A-3AA49D24C739}"/>
                  </a:ext>
                </a:extLst>
              </p:cNvPr>
              <p:cNvSpPr txBox="1"/>
              <p:nvPr/>
            </p:nvSpPr>
            <p:spPr>
              <a:xfrm>
                <a:off x="1613581" y="1320553"/>
                <a:ext cx="1112935" cy="369332"/>
              </a:xfrm>
              <a:prstGeom prst="rect">
                <a:avLst/>
              </a:prstGeom>
              <a:noFill/>
            </p:spPr>
            <p:txBody>
              <a:bodyPr wrap="square" rtlCol="0">
                <a:spAutoFit/>
              </a:bodyPr>
              <a:lstStyle/>
              <a:p>
                <a:r>
                  <a:rPr lang="en-US" dirty="0">
                    <a:solidFill>
                      <a:srgbClr val="C00000"/>
                    </a:solidFill>
                  </a:rPr>
                  <a:t>Fact Filtering</a:t>
                </a:r>
                <a:endParaRPr lang="LID4096" dirty="0">
                  <a:solidFill>
                    <a:srgbClr val="C00000"/>
                  </a:solidFill>
                </a:endParaRPr>
              </a:p>
            </p:txBody>
          </p:sp>
        </p:grpSp>
      </p:grpSp>
    </p:spTree>
    <p:extLst>
      <p:ext uri="{BB962C8B-B14F-4D97-AF65-F5344CB8AC3E}">
        <p14:creationId xmlns:p14="http://schemas.microsoft.com/office/powerpoint/2010/main" val="225352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941D-C9F1-44BD-BAC9-8719058B7E90}"/>
              </a:ext>
            </a:extLst>
          </p:cNvPr>
          <p:cNvSpPr>
            <a:spLocks noGrp="1"/>
          </p:cNvSpPr>
          <p:nvPr>
            <p:ph type="title"/>
          </p:nvPr>
        </p:nvSpPr>
        <p:spPr/>
        <p:txBody>
          <a:bodyPr/>
          <a:lstStyle/>
          <a:p>
            <a:r>
              <a:rPr lang="en-US" dirty="0"/>
              <a:t>Up-to-date facts</a:t>
            </a:r>
            <a:endParaRPr lang="LID4096" dirty="0"/>
          </a:p>
        </p:txBody>
      </p:sp>
      <p:sp>
        <p:nvSpPr>
          <p:cNvPr id="3" name="Footer Placeholder 2">
            <a:extLst>
              <a:ext uri="{FF2B5EF4-FFF2-40B4-BE49-F238E27FC236}">
                <a16:creationId xmlns:a16="http://schemas.microsoft.com/office/drawing/2014/main" id="{5D30E8BE-13AD-49C7-9979-B05A60731BE6}"/>
              </a:ext>
            </a:extLst>
          </p:cNvPr>
          <p:cNvSpPr>
            <a:spLocks noGrp="1"/>
          </p:cNvSpPr>
          <p:nvPr>
            <p:ph type="ftr" sz="quarter" idx="11"/>
          </p:nvPr>
        </p:nvSpPr>
        <p:spPr/>
        <p:txBody>
          <a:bodyPr/>
          <a:lstStyle/>
          <a:p>
            <a:r>
              <a:rPr lang="en-GB"/>
              <a:t>https://www.cs.ucy.ac.cy/courses/EPL646</a:t>
            </a:r>
            <a:endParaRPr lang="el-GR"/>
          </a:p>
        </p:txBody>
      </p:sp>
      <p:sp>
        <p:nvSpPr>
          <p:cNvPr id="4" name="Slide Number Placeholder 3">
            <a:extLst>
              <a:ext uri="{FF2B5EF4-FFF2-40B4-BE49-F238E27FC236}">
                <a16:creationId xmlns:a16="http://schemas.microsoft.com/office/drawing/2014/main" id="{FE383331-5DB5-4284-8D2D-61D060BDE2F8}"/>
              </a:ext>
            </a:extLst>
          </p:cNvPr>
          <p:cNvSpPr>
            <a:spLocks noGrp="1"/>
          </p:cNvSpPr>
          <p:nvPr>
            <p:ph type="sldNum" sz="quarter" idx="12"/>
          </p:nvPr>
        </p:nvSpPr>
        <p:spPr/>
        <p:txBody>
          <a:bodyPr/>
          <a:lstStyle/>
          <a:p>
            <a:fld id="{D3F1D1C4-C2D9-4231-9FB2-B2D9D97AA41D}" type="slidenum">
              <a:rPr lang="el-GR" smtClean="0"/>
              <a:pPr/>
              <a:t>29</a:t>
            </a:fld>
            <a:endParaRPr lang="el-GR"/>
          </a:p>
        </p:txBody>
      </p:sp>
      <p:pic>
        <p:nvPicPr>
          <p:cNvPr id="7" name="Picture 6" descr="Query-Driven On-The-Fly Knowledge Base Construction.pdf ‎- Microsoft Edge">
            <a:extLst>
              <a:ext uri="{FF2B5EF4-FFF2-40B4-BE49-F238E27FC236}">
                <a16:creationId xmlns:a16="http://schemas.microsoft.com/office/drawing/2014/main" id="{C969F8D1-1846-407E-8B53-DAF9AD3C05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98" t="57184" r="25891" b="5080"/>
          <a:stretch/>
        </p:blipFill>
        <p:spPr>
          <a:xfrm>
            <a:off x="634363" y="1307680"/>
            <a:ext cx="7875274" cy="3208286"/>
          </a:xfrm>
          <a:prstGeom prst="rect">
            <a:avLst/>
          </a:prstGeom>
        </p:spPr>
      </p:pic>
      <p:grpSp>
        <p:nvGrpSpPr>
          <p:cNvPr id="9" name="Group 8">
            <a:extLst>
              <a:ext uri="{FF2B5EF4-FFF2-40B4-BE49-F238E27FC236}">
                <a16:creationId xmlns:a16="http://schemas.microsoft.com/office/drawing/2014/main" id="{F57C76E4-B057-471A-B10E-29278519842F}"/>
              </a:ext>
            </a:extLst>
          </p:cNvPr>
          <p:cNvGrpSpPr/>
          <p:nvPr/>
        </p:nvGrpSpPr>
        <p:grpSpPr>
          <a:xfrm>
            <a:off x="1043608" y="2859782"/>
            <a:ext cx="2880320" cy="1006371"/>
            <a:chOff x="1043608" y="2859782"/>
            <a:chExt cx="2880320" cy="1006371"/>
          </a:xfrm>
        </p:grpSpPr>
        <p:sp>
          <p:nvSpPr>
            <p:cNvPr id="5" name="Oval 4">
              <a:extLst>
                <a:ext uri="{FF2B5EF4-FFF2-40B4-BE49-F238E27FC236}">
                  <a16:creationId xmlns:a16="http://schemas.microsoft.com/office/drawing/2014/main" id="{66FA8383-BFC6-48DB-851A-477CA3BAB920}"/>
                </a:ext>
              </a:extLst>
            </p:cNvPr>
            <p:cNvSpPr/>
            <p:nvPr/>
          </p:nvSpPr>
          <p:spPr>
            <a:xfrm>
              <a:off x="1547664" y="2859782"/>
              <a:ext cx="576064"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20269DA1-8A8A-4624-B690-BA91805CF8B0}"/>
                </a:ext>
              </a:extLst>
            </p:cNvPr>
            <p:cNvSpPr txBox="1"/>
            <p:nvPr/>
          </p:nvSpPr>
          <p:spPr>
            <a:xfrm>
              <a:off x="1043608" y="3219822"/>
              <a:ext cx="2880320" cy="646331"/>
            </a:xfrm>
            <a:prstGeom prst="rect">
              <a:avLst/>
            </a:prstGeom>
            <a:noFill/>
          </p:spPr>
          <p:txBody>
            <a:bodyPr wrap="square" rtlCol="0">
              <a:spAutoFit/>
            </a:bodyPr>
            <a:lstStyle/>
            <a:p>
              <a:r>
                <a:rPr lang="en-US" dirty="0"/>
                <a:t>Other KBs need manual setup to cover it</a:t>
              </a:r>
              <a:endParaRPr lang="LID4096" dirty="0"/>
            </a:p>
          </p:txBody>
        </p:sp>
      </p:grpSp>
    </p:spTree>
    <p:extLst>
      <p:ext uri="{BB962C8B-B14F-4D97-AF65-F5344CB8AC3E}">
        <p14:creationId xmlns:p14="http://schemas.microsoft.com/office/powerpoint/2010/main" val="394034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C6C3-5FD2-4E42-A6F3-BCD6F2C318D4}"/>
              </a:ext>
            </a:extLst>
          </p:cNvPr>
          <p:cNvSpPr>
            <a:spLocks noGrp="1"/>
          </p:cNvSpPr>
          <p:nvPr>
            <p:ph type="title"/>
          </p:nvPr>
        </p:nvSpPr>
        <p:spPr/>
        <p:txBody>
          <a:bodyPr vert="horz" lIns="91440" tIns="45720" rIns="91440" bIns="45720" rtlCol="0" anchor="ctr">
            <a:normAutofit/>
          </a:bodyPr>
          <a:lstStyle/>
          <a:p>
            <a:r>
              <a:rPr lang="en-US"/>
              <a:t>Knowledge Base</a:t>
            </a:r>
            <a:endParaRPr lang="LID4096" dirty="0"/>
          </a:p>
        </p:txBody>
      </p:sp>
      <p:sp>
        <p:nvSpPr>
          <p:cNvPr id="3" name="Content Placeholder 2">
            <a:extLst>
              <a:ext uri="{FF2B5EF4-FFF2-40B4-BE49-F238E27FC236}">
                <a16:creationId xmlns:a16="http://schemas.microsoft.com/office/drawing/2014/main" id="{3215E920-9386-4B58-83B2-DE3723D01EB6}"/>
              </a:ext>
            </a:extLst>
          </p:cNvPr>
          <p:cNvSpPr>
            <a:spLocks noGrp="1"/>
          </p:cNvSpPr>
          <p:nvPr>
            <p:ph idx="1"/>
          </p:nvPr>
        </p:nvSpPr>
        <p:spPr/>
        <p:txBody>
          <a:bodyPr>
            <a:normAutofit fontScale="85000" lnSpcReduction="20000"/>
          </a:bodyPr>
          <a:lstStyle/>
          <a:p>
            <a:pPr marL="0" indent="0" algn="just">
              <a:buNone/>
            </a:pPr>
            <a:endParaRPr lang="en-US" dirty="0"/>
          </a:p>
          <a:p>
            <a:pPr marL="0" indent="0" algn="just">
              <a:buNone/>
            </a:pPr>
            <a:r>
              <a:rPr lang="en-US" dirty="0"/>
              <a:t>A </a:t>
            </a:r>
            <a:r>
              <a:rPr lang="en-US" b="1" dirty="0"/>
              <a:t>knowledge base</a:t>
            </a:r>
            <a:r>
              <a:rPr lang="en-US" dirty="0"/>
              <a:t> (</a:t>
            </a:r>
            <a:r>
              <a:rPr lang="en-US" b="1" dirty="0"/>
              <a:t>KB</a:t>
            </a:r>
            <a:r>
              <a:rPr lang="en-US" dirty="0"/>
              <a:t>) is a technology used to </a:t>
            </a:r>
            <a:r>
              <a:rPr lang="en-US" b="1" dirty="0"/>
              <a:t>store</a:t>
            </a:r>
            <a:r>
              <a:rPr lang="en-US" dirty="0"/>
              <a:t> complex structured and unstructured </a:t>
            </a:r>
            <a:r>
              <a:rPr lang="en-US" b="1" dirty="0"/>
              <a:t>information</a:t>
            </a:r>
            <a:r>
              <a:rPr lang="en-US" dirty="0"/>
              <a:t> used by a computer system. A knowledge-based system consists of a </a:t>
            </a:r>
            <a:r>
              <a:rPr lang="en-US" b="1" dirty="0"/>
              <a:t>knowledge-base</a:t>
            </a:r>
            <a:r>
              <a:rPr lang="en-US" dirty="0"/>
              <a:t> that </a:t>
            </a:r>
            <a:r>
              <a:rPr lang="en-US" b="1" dirty="0"/>
              <a:t>represents facts about the world</a:t>
            </a:r>
            <a:r>
              <a:rPr lang="en-US" dirty="0"/>
              <a:t> and an </a:t>
            </a:r>
            <a:r>
              <a:rPr lang="en-US" b="1" dirty="0"/>
              <a:t>inference engine </a:t>
            </a:r>
            <a:r>
              <a:rPr lang="en-US" dirty="0"/>
              <a:t>that can </a:t>
            </a:r>
            <a:r>
              <a:rPr lang="en-US" b="1" dirty="0"/>
              <a:t>reason</a:t>
            </a:r>
            <a:r>
              <a:rPr lang="en-US" dirty="0"/>
              <a:t> about those facts and use rules and other forms of logic to </a:t>
            </a:r>
            <a:r>
              <a:rPr lang="en-US" b="1" dirty="0"/>
              <a:t>deduce new facts or highlight inconsistencies</a:t>
            </a:r>
            <a:r>
              <a:rPr lang="en-US" dirty="0"/>
              <a:t>.</a:t>
            </a:r>
          </a:p>
          <a:p>
            <a:pPr marL="0" indent="0" algn="r">
              <a:buNone/>
            </a:pPr>
            <a:r>
              <a:rPr lang="en-US" dirty="0"/>
              <a:t>-Wikipedia</a:t>
            </a:r>
            <a:endParaRPr lang="LID4096" dirty="0"/>
          </a:p>
        </p:txBody>
      </p:sp>
      <p:sp>
        <p:nvSpPr>
          <p:cNvPr id="4" name="Footer Placeholder 3">
            <a:extLst>
              <a:ext uri="{FF2B5EF4-FFF2-40B4-BE49-F238E27FC236}">
                <a16:creationId xmlns:a16="http://schemas.microsoft.com/office/drawing/2014/main" id="{E7F2EF10-E7B9-4264-915E-1A91DC120608}"/>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54CCB409-A346-48A5-903F-AFDE962797A8}"/>
              </a:ext>
            </a:extLst>
          </p:cNvPr>
          <p:cNvSpPr>
            <a:spLocks noGrp="1"/>
          </p:cNvSpPr>
          <p:nvPr>
            <p:ph type="sldNum" sz="quarter" idx="12"/>
          </p:nvPr>
        </p:nvSpPr>
        <p:spPr/>
        <p:txBody>
          <a:bodyPr/>
          <a:lstStyle/>
          <a:p>
            <a:fld id="{D3F1D1C4-C2D9-4231-9FB2-B2D9D97AA41D}" type="slidenum">
              <a:rPr lang="el-GR" smtClean="0"/>
              <a:pPr/>
              <a:t>3</a:t>
            </a:fld>
            <a:endParaRPr lang="el-GR"/>
          </a:p>
        </p:txBody>
      </p:sp>
    </p:spTree>
    <p:extLst>
      <p:ext uri="{BB962C8B-B14F-4D97-AF65-F5344CB8AC3E}">
        <p14:creationId xmlns:p14="http://schemas.microsoft.com/office/powerpoint/2010/main" val="3456275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5765-EE3B-4228-BB89-1DB4A7443334}"/>
              </a:ext>
            </a:extLst>
          </p:cNvPr>
          <p:cNvSpPr>
            <a:spLocks noGrp="1"/>
          </p:cNvSpPr>
          <p:nvPr>
            <p:ph type="title"/>
          </p:nvPr>
        </p:nvSpPr>
        <p:spPr>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p>
            <a:r>
              <a:rPr lang="en-US" dirty="0"/>
              <a:t>Experiments</a:t>
            </a:r>
            <a:endParaRPr lang="LID4096" dirty="0"/>
          </a:p>
        </p:txBody>
      </p:sp>
      <p:sp>
        <p:nvSpPr>
          <p:cNvPr id="3" name="Content Placeholder 2">
            <a:extLst>
              <a:ext uri="{FF2B5EF4-FFF2-40B4-BE49-F238E27FC236}">
                <a16:creationId xmlns:a16="http://schemas.microsoft.com/office/drawing/2014/main" id="{142F5A14-69F6-4FA8-8489-BD5A93FBEE5F}"/>
              </a:ext>
            </a:extLst>
          </p:cNvPr>
          <p:cNvSpPr>
            <a:spLocks noGrp="1"/>
          </p:cNvSpPr>
          <p:nvPr>
            <p:ph idx="1"/>
          </p:nvPr>
        </p:nvSpPr>
        <p:spPr>
          <a:xfrm>
            <a:off x="457200" y="1416175"/>
            <a:ext cx="8229600" cy="3099791"/>
          </a:xfrm>
        </p:spPr>
        <p:txBody>
          <a:bodyPr>
            <a:normAutofit/>
          </a:bodyPr>
          <a:lstStyle/>
          <a:p>
            <a:pPr marL="514350" indent="-514350">
              <a:buFont typeface="+mj-lt"/>
              <a:buAutoNum type="arabicPeriod"/>
            </a:pPr>
            <a:r>
              <a:rPr lang="en-US" sz="2800" dirty="0"/>
              <a:t>On-the-ﬂy KB vs DEFIE[7]</a:t>
            </a:r>
          </a:p>
          <a:p>
            <a:pPr marL="514350" indent="-514350">
              <a:buFont typeface="+mj-lt"/>
              <a:buAutoNum type="arabicPeriod"/>
            </a:pPr>
            <a:r>
              <a:rPr lang="en-US" sz="2800" dirty="0"/>
              <a:t>Greedy approximation algorithm vs integer linear programming algorithm</a:t>
            </a:r>
          </a:p>
          <a:p>
            <a:pPr marL="514350" indent="-514350">
              <a:buFont typeface="+mj-lt"/>
              <a:buAutoNum type="arabicPeriod"/>
            </a:pPr>
            <a:r>
              <a:rPr lang="en-US" sz="2800" dirty="0" err="1"/>
              <a:t>QKBﬂy’s</a:t>
            </a:r>
            <a:r>
              <a:rPr lang="en-US" sz="2800" dirty="0"/>
              <a:t> vs </a:t>
            </a:r>
            <a:r>
              <a:rPr lang="en-US" sz="2800" dirty="0" err="1"/>
              <a:t>DeepDive</a:t>
            </a:r>
            <a:r>
              <a:rPr lang="en-US" sz="2800" dirty="0"/>
              <a:t>[6] for spouses mentions</a:t>
            </a:r>
          </a:p>
          <a:p>
            <a:pPr marL="514350" indent="-514350">
              <a:buFont typeface="+mj-lt"/>
              <a:buAutoNum type="arabicPeriod"/>
            </a:pPr>
            <a:r>
              <a:rPr lang="en-US" sz="2800" dirty="0"/>
              <a:t>On-the-ﬂy KB for ad-hoc question answering </a:t>
            </a:r>
            <a:endParaRPr lang="LID4096" sz="2800" dirty="0"/>
          </a:p>
        </p:txBody>
      </p:sp>
      <p:sp>
        <p:nvSpPr>
          <p:cNvPr id="4" name="Footer Placeholder 3">
            <a:extLst>
              <a:ext uri="{FF2B5EF4-FFF2-40B4-BE49-F238E27FC236}">
                <a16:creationId xmlns:a16="http://schemas.microsoft.com/office/drawing/2014/main" id="{AA153419-029C-4E20-B476-879A674F15FD}"/>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000D8302-C623-4B42-BB64-18B0C9CD2755}"/>
              </a:ext>
            </a:extLst>
          </p:cNvPr>
          <p:cNvSpPr>
            <a:spLocks noGrp="1"/>
          </p:cNvSpPr>
          <p:nvPr>
            <p:ph type="sldNum" sz="quarter" idx="12"/>
          </p:nvPr>
        </p:nvSpPr>
        <p:spPr/>
        <p:txBody>
          <a:bodyPr/>
          <a:lstStyle/>
          <a:p>
            <a:fld id="{D3F1D1C4-C2D9-4231-9FB2-B2D9D97AA41D}" type="slidenum">
              <a:rPr lang="el-GR" smtClean="0"/>
              <a:pPr/>
              <a:t>30</a:t>
            </a:fld>
            <a:endParaRPr lang="el-GR"/>
          </a:p>
        </p:txBody>
      </p:sp>
    </p:spTree>
    <p:extLst>
      <p:ext uri="{BB962C8B-B14F-4D97-AF65-F5344CB8AC3E}">
        <p14:creationId xmlns:p14="http://schemas.microsoft.com/office/powerpoint/2010/main" val="971248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7B2A-592D-41BE-9E54-BF2AE96EDA3C}"/>
              </a:ext>
            </a:extLst>
          </p:cNvPr>
          <p:cNvSpPr>
            <a:spLocks noGrp="1"/>
          </p:cNvSpPr>
          <p:nvPr>
            <p:ph type="title"/>
          </p:nvPr>
        </p:nvSpPr>
        <p:spPr/>
        <p:txBody>
          <a:bodyPr>
            <a:normAutofit/>
          </a:bodyPr>
          <a:lstStyle/>
          <a:p>
            <a:r>
              <a:rPr lang="en-US" dirty="0"/>
              <a:t>On-the-ﬂy KB vs DEFIE[7]</a:t>
            </a:r>
            <a:endParaRPr lang="LID4096" dirty="0"/>
          </a:p>
        </p:txBody>
      </p:sp>
      <p:sp>
        <p:nvSpPr>
          <p:cNvPr id="3" name="Content Placeholder 2">
            <a:extLst>
              <a:ext uri="{FF2B5EF4-FFF2-40B4-BE49-F238E27FC236}">
                <a16:creationId xmlns:a16="http://schemas.microsoft.com/office/drawing/2014/main" id="{905A4306-1575-49E6-9928-9EEB84C0B452}"/>
              </a:ext>
            </a:extLst>
          </p:cNvPr>
          <p:cNvSpPr>
            <a:spLocks noGrp="1"/>
          </p:cNvSpPr>
          <p:nvPr>
            <p:ph idx="1"/>
          </p:nvPr>
        </p:nvSpPr>
        <p:spPr/>
        <p:txBody>
          <a:bodyPr>
            <a:normAutofit fontScale="62500" lnSpcReduction="20000"/>
          </a:bodyPr>
          <a:lstStyle/>
          <a:p>
            <a:pPr marL="0" indent="0">
              <a:buNone/>
            </a:pPr>
            <a:r>
              <a:rPr lang="en-US" b="1" dirty="0"/>
              <a:t>DEFIE-Wikipedia dataset </a:t>
            </a:r>
            <a:r>
              <a:rPr lang="en-US" dirty="0"/>
              <a:t>[7]: 14,072 randomly chosen Wikipedia pages with a total of 225,867 sentences. </a:t>
            </a:r>
          </a:p>
          <a:p>
            <a:pPr marL="0" indent="0">
              <a:buNone/>
            </a:pPr>
            <a:r>
              <a:rPr lang="en-US" b="1" dirty="0"/>
              <a:t>Reverb dataset </a:t>
            </a:r>
            <a:r>
              <a:rPr lang="en-US" dirty="0"/>
              <a:t>[11]: 500 sentences (obtained by the random-link service of Yahoo). </a:t>
            </a:r>
          </a:p>
          <a:p>
            <a:pPr marL="0" indent="0">
              <a:buNone/>
            </a:pPr>
            <a:r>
              <a:rPr lang="en-US" dirty="0"/>
              <a:t>Compare different configurations of </a:t>
            </a:r>
            <a:r>
              <a:rPr lang="en-US" dirty="0" err="1"/>
              <a:t>QKBﬂy</a:t>
            </a:r>
            <a:r>
              <a:rPr lang="en-US" dirty="0"/>
              <a:t> against DEFIE: </a:t>
            </a:r>
          </a:p>
          <a:p>
            <a:r>
              <a:rPr lang="en-US" dirty="0" err="1"/>
              <a:t>QKBﬂy</a:t>
            </a:r>
            <a:r>
              <a:rPr lang="en-US" dirty="0"/>
              <a:t> joint fact extraction, NED and CR*</a:t>
            </a:r>
          </a:p>
          <a:p>
            <a:r>
              <a:rPr lang="en-US" dirty="0" err="1"/>
              <a:t>QKBﬂy</a:t>
            </a:r>
            <a:r>
              <a:rPr lang="en-US" dirty="0"/>
              <a:t>-pipeline performs 3 stage fact extraction, NED and CR (type signature is omitted) </a:t>
            </a:r>
          </a:p>
          <a:p>
            <a:r>
              <a:rPr lang="en-US" dirty="0" err="1"/>
              <a:t>QKBﬂy</a:t>
            </a:r>
            <a:r>
              <a:rPr lang="en-US" dirty="0"/>
              <a:t>-noun only performs fact extraction and NED (CR is omitted)</a:t>
            </a:r>
          </a:p>
          <a:p>
            <a:r>
              <a:rPr lang="en-US" dirty="0"/>
              <a:t>DEFIE: a pipeline architecture with two stages for NED (Open IE and </a:t>
            </a:r>
            <a:r>
              <a:rPr lang="en-US" dirty="0" err="1"/>
              <a:t>Babelfy</a:t>
            </a:r>
            <a:r>
              <a:rPr lang="en-US" dirty="0"/>
              <a:t> [12])</a:t>
            </a:r>
          </a:p>
        </p:txBody>
      </p:sp>
      <p:sp>
        <p:nvSpPr>
          <p:cNvPr id="4" name="Footer Placeholder 3">
            <a:extLst>
              <a:ext uri="{FF2B5EF4-FFF2-40B4-BE49-F238E27FC236}">
                <a16:creationId xmlns:a16="http://schemas.microsoft.com/office/drawing/2014/main" id="{C500CA1B-59E3-4D69-B03A-DC62C3BD60DE}"/>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B4C581E3-9EE7-4DE6-91FA-199B60E73014}"/>
              </a:ext>
            </a:extLst>
          </p:cNvPr>
          <p:cNvSpPr>
            <a:spLocks noGrp="1"/>
          </p:cNvSpPr>
          <p:nvPr>
            <p:ph type="sldNum" sz="quarter" idx="12"/>
          </p:nvPr>
        </p:nvSpPr>
        <p:spPr/>
        <p:txBody>
          <a:bodyPr/>
          <a:lstStyle/>
          <a:p>
            <a:fld id="{D3F1D1C4-C2D9-4231-9FB2-B2D9D97AA41D}" type="slidenum">
              <a:rPr lang="el-GR" smtClean="0"/>
              <a:pPr/>
              <a:t>31</a:t>
            </a:fld>
            <a:endParaRPr lang="el-GR"/>
          </a:p>
        </p:txBody>
      </p:sp>
      <p:sp>
        <p:nvSpPr>
          <p:cNvPr id="6" name="TextBox 5">
            <a:extLst>
              <a:ext uri="{FF2B5EF4-FFF2-40B4-BE49-F238E27FC236}">
                <a16:creationId xmlns:a16="http://schemas.microsoft.com/office/drawing/2014/main" id="{AC1D096D-C2DC-47F5-AC43-0F45FA3D390A}"/>
              </a:ext>
            </a:extLst>
          </p:cNvPr>
          <p:cNvSpPr txBox="1"/>
          <p:nvPr/>
        </p:nvSpPr>
        <p:spPr>
          <a:xfrm>
            <a:off x="179512" y="4587974"/>
            <a:ext cx="3312368" cy="430887"/>
          </a:xfrm>
          <a:prstGeom prst="rect">
            <a:avLst/>
          </a:prstGeom>
          <a:noFill/>
        </p:spPr>
        <p:txBody>
          <a:bodyPr wrap="square" rtlCol="0">
            <a:spAutoFit/>
          </a:bodyPr>
          <a:lstStyle/>
          <a:p>
            <a:r>
              <a:rPr lang="en-US" sz="1100" dirty="0">
                <a:solidFill>
                  <a:schemeClr val="tx1">
                    <a:lumMod val="65000"/>
                    <a:lumOff val="35000"/>
                  </a:schemeClr>
                </a:solidFill>
              </a:rPr>
              <a:t>*named entity disambiguation (NED) and co-reference resolution (CR)</a:t>
            </a:r>
            <a:endParaRPr lang="LID4096" sz="1100" dirty="0">
              <a:solidFill>
                <a:schemeClr val="tx1">
                  <a:lumMod val="65000"/>
                  <a:lumOff val="35000"/>
                </a:schemeClr>
              </a:solidFill>
            </a:endParaRPr>
          </a:p>
        </p:txBody>
      </p:sp>
    </p:spTree>
    <p:extLst>
      <p:ext uri="{BB962C8B-B14F-4D97-AF65-F5344CB8AC3E}">
        <p14:creationId xmlns:p14="http://schemas.microsoft.com/office/powerpoint/2010/main" val="1806968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87792-2425-4A7D-AB19-559D3192546B}"/>
              </a:ext>
            </a:extLst>
          </p:cNvPr>
          <p:cNvSpPr>
            <a:spLocks noGrp="1"/>
          </p:cNvSpPr>
          <p:nvPr>
            <p:ph type="title"/>
          </p:nvPr>
        </p:nvSpPr>
        <p:spPr/>
        <p:txBody>
          <a:bodyPr/>
          <a:lstStyle/>
          <a:p>
            <a:r>
              <a:rPr lang="en-US" dirty="0"/>
              <a:t>Results on Fact Extraction*</a:t>
            </a:r>
            <a:endParaRPr lang="LID4096" dirty="0"/>
          </a:p>
        </p:txBody>
      </p:sp>
      <p:sp>
        <p:nvSpPr>
          <p:cNvPr id="4" name="Footer Placeholder 3">
            <a:extLst>
              <a:ext uri="{FF2B5EF4-FFF2-40B4-BE49-F238E27FC236}">
                <a16:creationId xmlns:a16="http://schemas.microsoft.com/office/drawing/2014/main" id="{5AF78425-462A-48E2-AB87-03CC384E0892}"/>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028331BC-D0CA-4040-8B55-96CEEC236C4F}"/>
              </a:ext>
            </a:extLst>
          </p:cNvPr>
          <p:cNvSpPr>
            <a:spLocks noGrp="1"/>
          </p:cNvSpPr>
          <p:nvPr>
            <p:ph type="sldNum" sz="quarter" idx="12"/>
          </p:nvPr>
        </p:nvSpPr>
        <p:spPr/>
        <p:txBody>
          <a:bodyPr/>
          <a:lstStyle/>
          <a:p>
            <a:fld id="{D3F1D1C4-C2D9-4231-9FB2-B2D9D97AA41D}" type="slidenum">
              <a:rPr lang="el-GR" smtClean="0"/>
              <a:pPr/>
              <a:t>32</a:t>
            </a:fld>
            <a:endParaRPr lang="el-GR"/>
          </a:p>
        </p:txBody>
      </p:sp>
      <p:pic>
        <p:nvPicPr>
          <p:cNvPr id="7" name="Picture 6" descr="Query-Driven On-The-Fly Knowledge Base Construction.pdf and 3 more pages ‎- Microsoft Edge">
            <a:extLst>
              <a:ext uri="{FF2B5EF4-FFF2-40B4-BE49-F238E27FC236}">
                <a16:creationId xmlns:a16="http://schemas.microsoft.com/office/drawing/2014/main" id="{3AA74E49-55B9-47C0-8CED-46C8E815517F}"/>
              </a:ext>
            </a:extLst>
          </p:cNvPr>
          <p:cNvPicPr>
            <a:picLocks noChangeAspect="1"/>
          </p:cNvPicPr>
          <p:nvPr/>
        </p:nvPicPr>
        <p:blipFill rotWithShape="1">
          <a:blip r:embed="rId3">
            <a:extLst>
              <a:ext uri="{28A0092B-C50C-407E-A947-70E740481C1C}">
                <a14:useLocalDpi xmlns:a14="http://schemas.microsoft.com/office/drawing/2010/main" val="0"/>
              </a:ext>
            </a:extLst>
          </a:blip>
          <a:srcRect l="24801" t="60292" r="25588" b="26475"/>
          <a:stretch/>
        </p:blipFill>
        <p:spPr>
          <a:xfrm>
            <a:off x="287524" y="1380600"/>
            <a:ext cx="8568952" cy="1224136"/>
          </a:xfrm>
          <a:prstGeom prst="rect">
            <a:avLst/>
          </a:prstGeom>
        </p:spPr>
      </p:pic>
      <p:sp>
        <p:nvSpPr>
          <p:cNvPr id="8" name="Rectangle 7">
            <a:extLst>
              <a:ext uri="{FF2B5EF4-FFF2-40B4-BE49-F238E27FC236}">
                <a16:creationId xmlns:a16="http://schemas.microsoft.com/office/drawing/2014/main" id="{48AB099E-B745-4717-B0EE-0853056FFC18}"/>
              </a:ext>
            </a:extLst>
          </p:cNvPr>
          <p:cNvSpPr/>
          <p:nvPr/>
        </p:nvSpPr>
        <p:spPr>
          <a:xfrm>
            <a:off x="683568" y="2283718"/>
            <a:ext cx="7776864" cy="2160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TextBox 8">
            <a:extLst>
              <a:ext uri="{FF2B5EF4-FFF2-40B4-BE49-F238E27FC236}">
                <a16:creationId xmlns:a16="http://schemas.microsoft.com/office/drawing/2014/main" id="{B8D35105-1FF0-48F8-97A3-D1BFBF296136}"/>
              </a:ext>
            </a:extLst>
          </p:cNvPr>
          <p:cNvSpPr txBox="1"/>
          <p:nvPr/>
        </p:nvSpPr>
        <p:spPr>
          <a:xfrm>
            <a:off x="467544" y="4803998"/>
            <a:ext cx="1944216" cy="261610"/>
          </a:xfrm>
          <a:prstGeom prst="rect">
            <a:avLst/>
          </a:prstGeom>
          <a:noFill/>
        </p:spPr>
        <p:txBody>
          <a:bodyPr wrap="square" rtlCol="0">
            <a:spAutoFit/>
          </a:bodyPr>
          <a:lstStyle>
            <a:defPPr>
              <a:defRPr lang="el-GR"/>
            </a:defPPr>
            <a:lvl1pPr>
              <a:defRPr sz="1100">
                <a:solidFill>
                  <a:schemeClr val="tx1">
                    <a:lumMod val="65000"/>
                    <a:lumOff val="35000"/>
                  </a:schemeClr>
                </a:solidFill>
              </a:defRPr>
            </a:lvl1pPr>
          </a:lstStyle>
          <a:p>
            <a:r>
              <a:rPr lang="en-US" dirty="0"/>
              <a:t>*on DEFIE dataset</a:t>
            </a:r>
            <a:endParaRPr lang="LID4096" dirty="0"/>
          </a:p>
        </p:txBody>
      </p:sp>
      <p:sp>
        <p:nvSpPr>
          <p:cNvPr id="12" name="TextBox 11">
            <a:extLst>
              <a:ext uri="{FF2B5EF4-FFF2-40B4-BE49-F238E27FC236}">
                <a16:creationId xmlns:a16="http://schemas.microsoft.com/office/drawing/2014/main" id="{0F4854C3-77D3-400E-9F53-25446172EB67}"/>
              </a:ext>
            </a:extLst>
          </p:cNvPr>
          <p:cNvSpPr txBox="1"/>
          <p:nvPr/>
        </p:nvSpPr>
        <p:spPr>
          <a:xfrm>
            <a:off x="647564" y="2618643"/>
            <a:ext cx="7848872" cy="2123658"/>
          </a:xfrm>
          <a:prstGeom prst="rect">
            <a:avLst/>
          </a:prstGeom>
          <a:noFill/>
        </p:spPr>
        <p:txBody>
          <a:bodyPr wrap="square" rtlCol="0">
            <a:spAutoFit/>
          </a:bodyPr>
          <a:lstStyle/>
          <a:p>
            <a:r>
              <a:rPr lang="en-US" sz="1600" dirty="0"/>
              <a:t>Conclusions:</a:t>
            </a:r>
          </a:p>
          <a:p>
            <a:pPr marL="285750" indent="-285750">
              <a:buFont typeface="Arial" panose="020B0604020202020204" pitchFamily="34" charset="0"/>
              <a:buChar char="•"/>
            </a:pPr>
            <a:r>
              <a:rPr lang="en-US" sz="1600" dirty="0" err="1"/>
              <a:t>QKBfly</a:t>
            </a:r>
            <a:r>
              <a:rPr lang="en-US" sz="1600" dirty="0"/>
              <a:t>-noun has the </a:t>
            </a:r>
            <a:r>
              <a:rPr lang="en-US" sz="1600" b="1" dirty="0"/>
              <a:t>better performance</a:t>
            </a:r>
          </a:p>
          <a:p>
            <a:pPr marL="285750" indent="-285750">
              <a:buFont typeface="Arial" panose="020B0604020202020204" pitchFamily="34" charset="0"/>
              <a:buChar char="•"/>
            </a:pPr>
            <a:r>
              <a:rPr lang="en-US" sz="1600" dirty="0" err="1"/>
              <a:t>QKBfly</a:t>
            </a:r>
            <a:r>
              <a:rPr lang="en-US" sz="1600" dirty="0"/>
              <a:t> </a:t>
            </a:r>
            <a:r>
              <a:rPr lang="en-US" sz="1600" b="1" dirty="0"/>
              <a:t>increases</a:t>
            </a:r>
            <a:r>
              <a:rPr lang="en-US" sz="1600" dirty="0"/>
              <a:t> the number of </a:t>
            </a:r>
            <a:r>
              <a:rPr lang="en-US" sz="1600" b="1" dirty="0"/>
              <a:t>extractions</a:t>
            </a:r>
            <a:r>
              <a:rPr lang="en-US" sz="1600" dirty="0"/>
              <a:t>, having </a:t>
            </a:r>
            <a:r>
              <a:rPr lang="en-US" sz="1600" b="1" dirty="0"/>
              <a:t>better precision and recall</a:t>
            </a:r>
          </a:p>
          <a:p>
            <a:pPr marL="285750" indent="-285750">
              <a:buFont typeface="Arial" panose="020B0604020202020204" pitchFamily="34" charset="0"/>
              <a:buChar char="•"/>
            </a:pPr>
            <a:r>
              <a:rPr lang="en-US" sz="1600" dirty="0" err="1"/>
              <a:t>QKBfly</a:t>
            </a:r>
            <a:r>
              <a:rPr lang="en-US" sz="1600" dirty="0"/>
              <a:t> is </a:t>
            </a:r>
            <a:r>
              <a:rPr lang="en-US" sz="1600" b="1" dirty="0"/>
              <a:t>runtime efficient </a:t>
            </a:r>
            <a:r>
              <a:rPr lang="en-US" sz="1600" dirty="0"/>
              <a:t>thus </a:t>
            </a:r>
            <a:r>
              <a:rPr lang="en-US" sz="1600" b="1" dirty="0"/>
              <a:t>scalable</a:t>
            </a:r>
            <a:r>
              <a:rPr lang="en-US" sz="1600" dirty="0"/>
              <a:t> for processing large inputs on the fly</a:t>
            </a:r>
          </a:p>
          <a:p>
            <a:pPr marL="285750" indent="-285750">
              <a:buFont typeface="Arial" panose="020B0604020202020204" pitchFamily="34" charset="0"/>
              <a:buChar char="•"/>
            </a:pPr>
            <a:r>
              <a:rPr lang="en-US" sz="1600" dirty="0"/>
              <a:t>DEFIE is outperformed because it was </a:t>
            </a:r>
            <a:r>
              <a:rPr lang="en-US" sz="1600" b="1" dirty="0"/>
              <a:t>optimized for short sentences </a:t>
            </a:r>
            <a:r>
              <a:rPr lang="en-US" sz="1600" dirty="0"/>
              <a:t>(i.e. definitions) and fails to process complex text</a:t>
            </a:r>
          </a:p>
          <a:p>
            <a:pPr marL="285750" indent="-285750">
              <a:buFont typeface="Arial" panose="020B0604020202020204" pitchFamily="34" charset="0"/>
              <a:buChar char="•"/>
            </a:pPr>
            <a:r>
              <a:rPr lang="en-US" sz="1600" dirty="0"/>
              <a:t>DEFIE offers only fact </a:t>
            </a:r>
            <a:r>
              <a:rPr lang="en-US" sz="1600" b="1" dirty="0"/>
              <a:t>triplets</a:t>
            </a:r>
            <a:r>
              <a:rPr lang="en-US" sz="1600" dirty="0"/>
              <a:t> while </a:t>
            </a:r>
            <a:r>
              <a:rPr lang="en-US" sz="1600" dirty="0" err="1"/>
              <a:t>QKBfly</a:t>
            </a:r>
            <a:r>
              <a:rPr lang="en-US" sz="1600" dirty="0"/>
              <a:t> offers </a:t>
            </a:r>
            <a:r>
              <a:rPr lang="en-US" sz="1600" b="1" dirty="0"/>
              <a:t>higher-arity facts </a:t>
            </a:r>
            <a:r>
              <a:rPr lang="en-US" sz="1600" dirty="0"/>
              <a:t>too (captures more complex relations)</a:t>
            </a:r>
            <a:endParaRPr lang="LID4096" sz="1600" dirty="0"/>
          </a:p>
        </p:txBody>
      </p:sp>
      <p:sp>
        <p:nvSpPr>
          <p:cNvPr id="13" name="Rectangle 12">
            <a:extLst>
              <a:ext uri="{FF2B5EF4-FFF2-40B4-BE49-F238E27FC236}">
                <a16:creationId xmlns:a16="http://schemas.microsoft.com/office/drawing/2014/main" id="{BEA206B3-4E15-43D0-A617-559661744FD1}"/>
              </a:ext>
            </a:extLst>
          </p:cNvPr>
          <p:cNvSpPr/>
          <p:nvPr/>
        </p:nvSpPr>
        <p:spPr>
          <a:xfrm>
            <a:off x="3707904" y="1779662"/>
            <a:ext cx="576064" cy="79208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4" name="Rectangle 13">
            <a:extLst>
              <a:ext uri="{FF2B5EF4-FFF2-40B4-BE49-F238E27FC236}">
                <a16:creationId xmlns:a16="http://schemas.microsoft.com/office/drawing/2014/main" id="{B7881183-E0B1-4ED6-8D15-8752D69188C7}"/>
              </a:ext>
            </a:extLst>
          </p:cNvPr>
          <p:cNvSpPr/>
          <p:nvPr/>
        </p:nvSpPr>
        <p:spPr>
          <a:xfrm>
            <a:off x="6265168" y="1779662"/>
            <a:ext cx="576064" cy="79208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Rectangle 14">
            <a:extLst>
              <a:ext uri="{FF2B5EF4-FFF2-40B4-BE49-F238E27FC236}">
                <a16:creationId xmlns:a16="http://schemas.microsoft.com/office/drawing/2014/main" id="{957B07FC-39E9-41DC-B545-B321D7C25636}"/>
              </a:ext>
            </a:extLst>
          </p:cNvPr>
          <p:cNvSpPr/>
          <p:nvPr/>
        </p:nvSpPr>
        <p:spPr>
          <a:xfrm>
            <a:off x="7524328" y="1779663"/>
            <a:ext cx="864096" cy="79208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0000FF"/>
              </a:solidFill>
            </a:endParaRPr>
          </a:p>
        </p:txBody>
      </p:sp>
    </p:spTree>
    <p:extLst>
      <p:ext uri="{BB962C8B-B14F-4D97-AF65-F5344CB8AC3E}">
        <p14:creationId xmlns:p14="http://schemas.microsoft.com/office/powerpoint/2010/main" val="23070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92D8-D605-4389-81C5-7C486B6B5CAD}"/>
              </a:ext>
            </a:extLst>
          </p:cNvPr>
          <p:cNvSpPr>
            <a:spLocks noGrp="1"/>
          </p:cNvSpPr>
          <p:nvPr>
            <p:ph type="title"/>
          </p:nvPr>
        </p:nvSpPr>
        <p:spPr/>
        <p:txBody>
          <a:bodyPr/>
          <a:lstStyle/>
          <a:p>
            <a:r>
              <a:rPr lang="en-US" dirty="0"/>
              <a:t>Results on Entity Disambiguation</a:t>
            </a:r>
            <a:endParaRPr lang="LID4096" dirty="0"/>
          </a:p>
        </p:txBody>
      </p:sp>
      <p:pic>
        <p:nvPicPr>
          <p:cNvPr id="7" name="Content Placeholder 6" descr="Query-Driven On-The-Fly Knowledge Base Construction.pdf and 3 more pages ‎- Microsoft Edge">
            <a:extLst>
              <a:ext uri="{FF2B5EF4-FFF2-40B4-BE49-F238E27FC236}">
                <a16:creationId xmlns:a16="http://schemas.microsoft.com/office/drawing/2014/main" id="{339DB562-BFFC-4ED6-A570-457FA322A34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650" t="58177" r="51380" b="32532"/>
          <a:stretch/>
        </p:blipFill>
        <p:spPr>
          <a:xfrm>
            <a:off x="1913240" y="1203598"/>
            <a:ext cx="5317520" cy="1152128"/>
          </a:xfrm>
        </p:spPr>
      </p:pic>
      <p:sp>
        <p:nvSpPr>
          <p:cNvPr id="4" name="Footer Placeholder 3">
            <a:extLst>
              <a:ext uri="{FF2B5EF4-FFF2-40B4-BE49-F238E27FC236}">
                <a16:creationId xmlns:a16="http://schemas.microsoft.com/office/drawing/2014/main" id="{3ACE9FE5-C148-4C8C-9044-99849A21D0FE}"/>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C438C304-E5EE-456C-B0CF-E5FD2DF80143}"/>
              </a:ext>
            </a:extLst>
          </p:cNvPr>
          <p:cNvSpPr>
            <a:spLocks noGrp="1"/>
          </p:cNvSpPr>
          <p:nvPr>
            <p:ph type="sldNum" sz="quarter" idx="12"/>
          </p:nvPr>
        </p:nvSpPr>
        <p:spPr/>
        <p:txBody>
          <a:bodyPr/>
          <a:lstStyle/>
          <a:p>
            <a:fld id="{D3F1D1C4-C2D9-4231-9FB2-B2D9D97AA41D}" type="slidenum">
              <a:rPr lang="el-GR" smtClean="0"/>
              <a:pPr/>
              <a:t>33</a:t>
            </a:fld>
            <a:endParaRPr lang="el-GR"/>
          </a:p>
        </p:txBody>
      </p:sp>
      <p:sp>
        <p:nvSpPr>
          <p:cNvPr id="8" name="TextBox 7">
            <a:extLst>
              <a:ext uri="{FF2B5EF4-FFF2-40B4-BE49-F238E27FC236}">
                <a16:creationId xmlns:a16="http://schemas.microsoft.com/office/drawing/2014/main" id="{6022A4D8-C81B-4D6A-B010-06E09471FA3F}"/>
              </a:ext>
            </a:extLst>
          </p:cNvPr>
          <p:cNvSpPr txBox="1"/>
          <p:nvPr/>
        </p:nvSpPr>
        <p:spPr>
          <a:xfrm>
            <a:off x="683568" y="2355726"/>
            <a:ext cx="7776864" cy="2746906"/>
          </a:xfrm>
          <a:prstGeom prst="rect">
            <a:avLst/>
          </a:prstGeom>
          <a:noFill/>
        </p:spPr>
        <p:txBody>
          <a:bodyPr wrap="square" rtlCol="0">
            <a:spAutoFit/>
          </a:bodyPr>
          <a:lstStyle/>
          <a:p>
            <a:r>
              <a:rPr lang="en-US" dirty="0" err="1"/>
              <a:t>Babelfy</a:t>
            </a:r>
            <a:r>
              <a:rPr lang="en-US" dirty="0"/>
              <a:t> [12]: a </a:t>
            </a:r>
            <a:r>
              <a:rPr lang="en-US" b="1" dirty="0"/>
              <a:t>graph based approach for NED</a:t>
            </a:r>
            <a:r>
              <a:rPr lang="en-US" dirty="0"/>
              <a:t>. </a:t>
            </a:r>
            <a:r>
              <a:rPr lang="en-US" b="1" dirty="0"/>
              <a:t>Word sense disambiguation </a:t>
            </a:r>
            <a:r>
              <a:rPr lang="en-US" dirty="0"/>
              <a:t>based on a loose identiﬁcation of candidate meanings, coupled with a densest subgraph heuristic which </a:t>
            </a:r>
            <a:r>
              <a:rPr lang="en-US" b="1" dirty="0"/>
              <a:t>selects high-coherence semantic interpretations </a:t>
            </a:r>
            <a:r>
              <a:rPr lang="en-US" dirty="0"/>
              <a:t>(Since </a:t>
            </a:r>
            <a:r>
              <a:rPr lang="en-US" dirty="0" err="1"/>
              <a:t>Babelfy</a:t>
            </a:r>
            <a:r>
              <a:rPr lang="en-US" dirty="0"/>
              <a:t> does not consider pronouns, pronoun resolution is omitted). </a:t>
            </a:r>
          </a:p>
          <a:p>
            <a:endParaRPr lang="en-US" sz="1050" dirty="0"/>
          </a:p>
          <a:p>
            <a:r>
              <a:rPr lang="en-US" dirty="0"/>
              <a:t>Conclusions:</a:t>
            </a:r>
          </a:p>
          <a:p>
            <a:pPr marL="285750" indent="-285750">
              <a:buFont typeface="Arial" panose="020B0604020202020204" pitchFamily="34" charset="0"/>
              <a:buChar char="•"/>
            </a:pPr>
            <a:r>
              <a:rPr lang="en-US" dirty="0" err="1"/>
              <a:t>QKBﬂy</a:t>
            </a:r>
            <a:r>
              <a:rPr lang="en-US" dirty="0"/>
              <a:t> gains 4% while </a:t>
            </a:r>
            <a:r>
              <a:rPr lang="en-US" dirty="0" err="1"/>
              <a:t>QKBﬂypipeline</a:t>
            </a:r>
            <a:r>
              <a:rPr lang="en-US" dirty="0"/>
              <a:t> loses 2% against </a:t>
            </a:r>
            <a:r>
              <a:rPr lang="en-US" dirty="0" err="1"/>
              <a:t>Babelfy</a:t>
            </a:r>
            <a:endParaRPr lang="en-US" dirty="0"/>
          </a:p>
          <a:p>
            <a:pPr marL="285750" indent="-285750">
              <a:buFont typeface="Arial" panose="020B0604020202020204" pitchFamily="34" charset="0"/>
              <a:buChar char="•"/>
            </a:pPr>
            <a:r>
              <a:rPr lang="en-US" dirty="0"/>
              <a:t>Errors of </a:t>
            </a:r>
            <a:r>
              <a:rPr lang="en-US" dirty="0" err="1"/>
              <a:t>QKBﬂy</a:t>
            </a:r>
            <a:r>
              <a:rPr lang="en-US" dirty="0"/>
              <a:t>-pipeline and </a:t>
            </a:r>
            <a:r>
              <a:rPr lang="en-US" dirty="0" err="1"/>
              <a:t>Babelfy</a:t>
            </a:r>
            <a:r>
              <a:rPr lang="en-US" dirty="0"/>
              <a:t> coming from the </a:t>
            </a:r>
            <a:r>
              <a:rPr lang="en-US" b="1" dirty="0"/>
              <a:t>missing type signature </a:t>
            </a:r>
            <a:r>
              <a:rPr lang="en-US" dirty="0"/>
              <a:t>feature (e.g., Liverpool the city vs Liverpool F.C. the soccer club).</a:t>
            </a:r>
          </a:p>
          <a:p>
            <a:pPr marL="285750" indent="-285750">
              <a:buFont typeface="Arial" panose="020B0604020202020204" pitchFamily="34" charset="0"/>
              <a:buChar char="•"/>
            </a:pPr>
            <a:endParaRPr lang="LID4096" dirty="0"/>
          </a:p>
        </p:txBody>
      </p:sp>
    </p:spTree>
    <p:extLst>
      <p:ext uri="{BB962C8B-B14F-4D97-AF65-F5344CB8AC3E}">
        <p14:creationId xmlns:p14="http://schemas.microsoft.com/office/powerpoint/2010/main" val="3825670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8434-BBC5-4462-ACD6-A8FC33DD6A3A}"/>
              </a:ext>
            </a:extLst>
          </p:cNvPr>
          <p:cNvSpPr>
            <a:spLocks noGrp="1"/>
          </p:cNvSpPr>
          <p:nvPr>
            <p:ph type="title"/>
          </p:nvPr>
        </p:nvSpPr>
        <p:spPr/>
        <p:txBody>
          <a:bodyPr/>
          <a:lstStyle/>
          <a:p>
            <a:r>
              <a:rPr lang="en-US" dirty="0"/>
              <a:t>Results on Initial Extraction*</a:t>
            </a:r>
            <a:endParaRPr lang="LID4096" dirty="0"/>
          </a:p>
        </p:txBody>
      </p:sp>
      <p:pic>
        <p:nvPicPr>
          <p:cNvPr id="7" name="Content Placeholder 6" descr="Query-Driven On-The-Fly Knowledge Base Construction.pdf and 3 more pages ‎- Microsoft Edge">
            <a:extLst>
              <a:ext uri="{FF2B5EF4-FFF2-40B4-BE49-F238E27FC236}">
                <a16:creationId xmlns:a16="http://schemas.microsoft.com/office/drawing/2014/main" id="{69F4BE37-C906-4293-B6AC-72DF75F00BC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865" t="61627" r="51136" b="21400"/>
          <a:stretch/>
        </p:blipFill>
        <p:spPr>
          <a:xfrm>
            <a:off x="2447764" y="1203598"/>
            <a:ext cx="4248472" cy="1544896"/>
          </a:xfrm>
        </p:spPr>
      </p:pic>
      <p:sp>
        <p:nvSpPr>
          <p:cNvPr id="4" name="Footer Placeholder 3">
            <a:extLst>
              <a:ext uri="{FF2B5EF4-FFF2-40B4-BE49-F238E27FC236}">
                <a16:creationId xmlns:a16="http://schemas.microsoft.com/office/drawing/2014/main" id="{A1062C01-E8AB-4AF9-A53D-A8DA72E682E7}"/>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E5212076-F1C3-48A9-905D-2A22C01C09A0}"/>
              </a:ext>
            </a:extLst>
          </p:cNvPr>
          <p:cNvSpPr>
            <a:spLocks noGrp="1"/>
          </p:cNvSpPr>
          <p:nvPr>
            <p:ph type="sldNum" sz="quarter" idx="12"/>
          </p:nvPr>
        </p:nvSpPr>
        <p:spPr/>
        <p:txBody>
          <a:bodyPr/>
          <a:lstStyle/>
          <a:p>
            <a:fld id="{D3F1D1C4-C2D9-4231-9FB2-B2D9D97AA41D}" type="slidenum">
              <a:rPr lang="el-GR" smtClean="0"/>
              <a:pPr/>
              <a:t>34</a:t>
            </a:fld>
            <a:endParaRPr lang="el-GR"/>
          </a:p>
        </p:txBody>
      </p:sp>
      <p:sp>
        <p:nvSpPr>
          <p:cNvPr id="8" name="TextBox 7">
            <a:extLst>
              <a:ext uri="{FF2B5EF4-FFF2-40B4-BE49-F238E27FC236}">
                <a16:creationId xmlns:a16="http://schemas.microsoft.com/office/drawing/2014/main" id="{2775364D-DF35-4829-9DBA-D28F05CCF916}"/>
              </a:ext>
            </a:extLst>
          </p:cNvPr>
          <p:cNvSpPr txBox="1"/>
          <p:nvPr/>
        </p:nvSpPr>
        <p:spPr>
          <a:xfrm>
            <a:off x="611560" y="4733534"/>
            <a:ext cx="1296144" cy="261610"/>
          </a:xfrm>
          <a:prstGeom prst="rect">
            <a:avLst/>
          </a:prstGeom>
          <a:noFill/>
        </p:spPr>
        <p:txBody>
          <a:bodyPr wrap="square" rtlCol="0">
            <a:spAutoFit/>
          </a:bodyPr>
          <a:lstStyle>
            <a:defPPr>
              <a:defRPr lang="el-GR"/>
            </a:defPPr>
            <a:lvl1pPr>
              <a:defRPr sz="1100">
                <a:solidFill>
                  <a:schemeClr val="tx1">
                    <a:lumMod val="65000"/>
                    <a:lumOff val="35000"/>
                  </a:schemeClr>
                </a:solidFill>
              </a:defRPr>
            </a:lvl1pPr>
          </a:lstStyle>
          <a:p>
            <a:r>
              <a:rPr lang="en-US" dirty="0"/>
              <a:t>*on Reverb dataset</a:t>
            </a:r>
            <a:endParaRPr lang="LID4096" dirty="0"/>
          </a:p>
        </p:txBody>
      </p:sp>
      <p:sp>
        <p:nvSpPr>
          <p:cNvPr id="9" name="TextBox 8">
            <a:extLst>
              <a:ext uri="{FF2B5EF4-FFF2-40B4-BE49-F238E27FC236}">
                <a16:creationId xmlns:a16="http://schemas.microsoft.com/office/drawing/2014/main" id="{2B9E0B51-E5B7-4061-AB59-266D82AA16FC}"/>
              </a:ext>
            </a:extLst>
          </p:cNvPr>
          <p:cNvSpPr txBox="1"/>
          <p:nvPr/>
        </p:nvSpPr>
        <p:spPr>
          <a:xfrm>
            <a:off x="611560" y="2522705"/>
            <a:ext cx="7920880" cy="2031325"/>
          </a:xfrm>
          <a:prstGeom prst="rect">
            <a:avLst/>
          </a:prstGeom>
          <a:noFill/>
        </p:spPr>
        <p:txBody>
          <a:bodyPr wrap="square" rtlCol="0">
            <a:spAutoFit/>
          </a:bodyPr>
          <a:lstStyle/>
          <a:p>
            <a:r>
              <a:rPr lang="en-US" dirty="0"/>
              <a:t>Conclusions:</a:t>
            </a:r>
          </a:p>
          <a:p>
            <a:pPr marL="285750" indent="-285750">
              <a:buFont typeface="Arial" panose="020B0604020202020204" pitchFamily="34" charset="0"/>
              <a:buChar char="•"/>
            </a:pPr>
            <a:r>
              <a:rPr lang="en-US" dirty="0" err="1"/>
              <a:t>ClausIE</a:t>
            </a:r>
            <a:r>
              <a:rPr lang="en-US" dirty="0"/>
              <a:t> </a:t>
            </a:r>
            <a:r>
              <a:rPr lang="en-US" b="1" dirty="0"/>
              <a:t>best precision and number of extractions</a:t>
            </a:r>
            <a:r>
              <a:rPr lang="en-US" dirty="0"/>
              <a:t>, but it is the </a:t>
            </a:r>
            <a:r>
              <a:rPr lang="en-US" b="1" dirty="0"/>
              <a:t>slowest method </a:t>
            </a:r>
            <a:r>
              <a:rPr lang="en-US" dirty="0"/>
              <a:t>because it doesn’t provide output canonicalization.</a:t>
            </a:r>
          </a:p>
          <a:p>
            <a:pPr marL="285750" indent="-285750">
              <a:buFont typeface="Arial" panose="020B0604020202020204" pitchFamily="34" charset="0"/>
              <a:buChar char="•"/>
            </a:pPr>
            <a:r>
              <a:rPr lang="en-US" dirty="0"/>
              <a:t>Another reason for </a:t>
            </a:r>
            <a:r>
              <a:rPr lang="en-US" dirty="0" err="1"/>
              <a:t>ClausIE</a:t>
            </a:r>
            <a:r>
              <a:rPr lang="en-US" dirty="0"/>
              <a:t> being slower is that the other methods </a:t>
            </a:r>
            <a:r>
              <a:rPr lang="en-US" b="1" dirty="0"/>
              <a:t>beneﬁt</a:t>
            </a:r>
            <a:r>
              <a:rPr lang="en-US" dirty="0"/>
              <a:t> from using the </a:t>
            </a:r>
            <a:r>
              <a:rPr lang="en-US" b="1" dirty="0" err="1"/>
              <a:t>MaltParser</a:t>
            </a:r>
            <a:r>
              <a:rPr lang="en-US" b="1" dirty="0"/>
              <a:t> instead of the Stanford Parser</a:t>
            </a:r>
            <a:r>
              <a:rPr lang="en-US" dirty="0"/>
              <a:t>.</a:t>
            </a:r>
          </a:p>
          <a:p>
            <a:pPr marL="285750" indent="-285750">
              <a:buFont typeface="Arial" panose="020B0604020202020204" pitchFamily="34" charset="0"/>
              <a:buChar char="•"/>
            </a:pPr>
            <a:r>
              <a:rPr lang="en-US" dirty="0"/>
              <a:t>The purely </a:t>
            </a:r>
            <a:r>
              <a:rPr lang="en-US" b="1" dirty="0"/>
              <a:t>pattern-based Reverb </a:t>
            </a:r>
            <a:r>
              <a:rPr lang="en-US" dirty="0"/>
              <a:t>(doesn’t use dependency parsing) is the </a:t>
            </a:r>
            <a:r>
              <a:rPr lang="en-US" b="1" dirty="0"/>
              <a:t>fastest</a:t>
            </a:r>
            <a:r>
              <a:rPr lang="en-US" dirty="0"/>
              <a:t>.</a:t>
            </a:r>
            <a:endParaRPr lang="LID4096" dirty="0"/>
          </a:p>
        </p:txBody>
      </p:sp>
    </p:spTree>
    <p:extLst>
      <p:ext uri="{BB962C8B-B14F-4D97-AF65-F5344CB8AC3E}">
        <p14:creationId xmlns:p14="http://schemas.microsoft.com/office/powerpoint/2010/main" val="2382825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5765-EE3B-4228-BB89-1DB4A7443334}"/>
              </a:ext>
            </a:extLst>
          </p:cNvPr>
          <p:cNvSpPr>
            <a:spLocks noGrp="1"/>
          </p:cNvSpPr>
          <p:nvPr>
            <p:ph type="title"/>
          </p:nvPr>
        </p:nvSpPr>
        <p:spPr>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p>
            <a:r>
              <a:rPr lang="en-US" dirty="0"/>
              <a:t>Experiments</a:t>
            </a:r>
            <a:endParaRPr lang="LID4096" dirty="0"/>
          </a:p>
        </p:txBody>
      </p:sp>
      <p:sp>
        <p:nvSpPr>
          <p:cNvPr id="3" name="Content Placeholder 2">
            <a:extLst>
              <a:ext uri="{FF2B5EF4-FFF2-40B4-BE49-F238E27FC236}">
                <a16:creationId xmlns:a16="http://schemas.microsoft.com/office/drawing/2014/main" id="{142F5A14-69F6-4FA8-8489-BD5A93FBEE5F}"/>
              </a:ext>
            </a:extLst>
          </p:cNvPr>
          <p:cNvSpPr>
            <a:spLocks noGrp="1"/>
          </p:cNvSpPr>
          <p:nvPr>
            <p:ph idx="1"/>
          </p:nvPr>
        </p:nvSpPr>
        <p:spPr>
          <a:xfrm>
            <a:off x="457200" y="1416175"/>
            <a:ext cx="8229600" cy="3099791"/>
          </a:xfrm>
        </p:spPr>
        <p:txBody>
          <a:bodyPr>
            <a:normAutofit/>
          </a:bodyPr>
          <a:lstStyle/>
          <a:p>
            <a:pPr marL="514350" indent="-514350">
              <a:buFont typeface="+mj-lt"/>
              <a:buAutoNum type="arabicPeriod"/>
            </a:pPr>
            <a:r>
              <a:rPr lang="en-US" sz="2800" dirty="0">
                <a:solidFill>
                  <a:schemeClr val="bg1">
                    <a:lumMod val="50000"/>
                  </a:schemeClr>
                </a:solidFill>
              </a:rPr>
              <a:t>On-the-ﬂy KB vs DEFIE[7]</a:t>
            </a:r>
          </a:p>
          <a:p>
            <a:pPr marL="514350" indent="-514350">
              <a:buFont typeface="+mj-lt"/>
              <a:buAutoNum type="arabicPeriod"/>
            </a:pPr>
            <a:r>
              <a:rPr lang="en-US" sz="2800" dirty="0"/>
              <a:t>Greedy approximation algorithm vs integer linear programming algorithm</a:t>
            </a:r>
          </a:p>
          <a:p>
            <a:pPr marL="514350" indent="-514350">
              <a:buFont typeface="+mj-lt"/>
              <a:buAutoNum type="arabicPeriod"/>
            </a:pPr>
            <a:r>
              <a:rPr lang="en-US" sz="2800" dirty="0" err="1"/>
              <a:t>QKBﬂy’s</a:t>
            </a:r>
            <a:r>
              <a:rPr lang="en-US" sz="2800" dirty="0"/>
              <a:t> vs </a:t>
            </a:r>
            <a:r>
              <a:rPr lang="en-US" sz="2800" dirty="0" err="1"/>
              <a:t>DeepDive</a:t>
            </a:r>
            <a:r>
              <a:rPr lang="en-US" sz="2800" dirty="0"/>
              <a:t>[6] for spouses mentions</a:t>
            </a:r>
          </a:p>
          <a:p>
            <a:pPr marL="514350" indent="-514350">
              <a:buFont typeface="+mj-lt"/>
              <a:buAutoNum type="arabicPeriod"/>
            </a:pPr>
            <a:r>
              <a:rPr lang="en-US" sz="2800" dirty="0"/>
              <a:t>On-the-ﬂy KB for ad-hoc question answering </a:t>
            </a:r>
            <a:endParaRPr lang="LID4096" sz="2800" dirty="0"/>
          </a:p>
        </p:txBody>
      </p:sp>
      <p:sp>
        <p:nvSpPr>
          <p:cNvPr id="4" name="Footer Placeholder 3">
            <a:extLst>
              <a:ext uri="{FF2B5EF4-FFF2-40B4-BE49-F238E27FC236}">
                <a16:creationId xmlns:a16="http://schemas.microsoft.com/office/drawing/2014/main" id="{AA153419-029C-4E20-B476-879A674F15FD}"/>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000D8302-C623-4B42-BB64-18B0C9CD2755}"/>
              </a:ext>
            </a:extLst>
          </p:cNvPr>
          <p:cNvSpPr>
            <a:spLocks noGrp="1"/>
          </p:cNvSpPr>
          <p:nvPr>
            <p:ph type="sldNum" sz="quarter" idx="12"/>
          </p:nvPr>
        </p:nvSpPr>
        <p:spPr/>
        <p:txBody>
          <a:bodyPr/>
          <a:lstStyle/>
          <a:p>
            <a:fld id="{D3F1D1C4-C2D9-4231-9FB2-B2D9D97AA41D}" type="slidenum">
              <a:rPr lang="el-GR" smtClean="0"/>
              <a:pPr/>
              <a:t>35</a:t>
            </a:fld>
            <a:endParaRPr lang="el-GR"/>
          </a:p>
        </p:txBody>
      </p:sp>
    </p:spTree>
    <p:extLst>
      <p:ext uri="{BB962C8B-B14F-4D97-AF65-F5344CB8AC3E}">
        <p14:creationId xmlns:p14="http://schemas.microsoft.com/office/powerpoint/2010/main" val="1022601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3892-9B94-4ECD-A19E-A3067DBEDCBB}"/>
              </a:ext>
            </a:extLst>
          </p:cNvPr>
          <p:cNvSpPr>
            <a:spLocks noGrp="1"/>
          </p:cNvSpPr>
          <p:nvPr>
            <p:ph type="title"/>
          </p:nvPr>
        </p:nvSpPr>
        <p:spPr/>
        <p:txBody>
          <a:bodyPr>
            <a:noAutofit/>
          </a:bodyPr>
          <a:lstStyle/>
          <a:p>
            <a:r>
              <a:rPr lang="en-US" sz="2800" dirty="0"/>
              <a:t>Greedy approximation algorithm vs integer linear programming algorithm</a:t>
            </a:r>
            <a:endParaRPr lang="LID4096" sz="2800" dirty="0"/>
          </a:p>
        </p:txBody>
      </p:sp>
      <p:sp>
        <p:nvSpPr>
          <p:cNvPr id="3" name="Content Placeholder 2">
            <a:extLst>
              <a:ext uri="{FF2B5EF4-FFF2-40B4-BE49-F238E27FC236}">
                <a16:creationId xmlns:a16="http://schemas.microsoft.com/office/drawing/2014/main" id="{5A264073-732F-4D3F-BD3C-EE5BD87517E0}"/>
              </a:ext>
            </a:extLst>
          </p:cNvPr>
          <p:cNvSpPr>
            <a:spLocks noGrp="1"/>
          </p:cNvSpPr>
          <p:nvPr>
            <p:ph idx="1"/>
          </p:nvPr>
        </p:nvSpPr>
        <p:spPr/>
        <p:txBody>
          <a:bodyPr>
            <a:normAutofit/>
          </a:bodyPr>
          <a:lstStyle/>
          <a:p>
            <a:pPr marL="0" indent="0">
              <a:buNone/>
            </a:pPr>
            <a:r>
              <a:rPr lang="en-US" sz="1800" dirty="0"/>
              <a:t>Additionally to the DEFIE dataset, two new datasets are used for this experiment:</a:t>
            </a:r>
          </a:p>
          <a:p>
            <a:pPr marL="0" indent="0">
              <a:buNone/>
            </a:pPr>
            <a:endParaRPr lang="en-US" sz="1100" dirty="0"/>
          </a:p>
          <a:p>
            <a:pPr marL="0" indent="0">
              <a:buNone/>
            </a:pPr>
            <a:r>
              <a:rPr lang="en-US" sz="1800" b="1" dirty="0"/>
              <a:t>News dataset</a:t>
            </a:r>
            <a:r>
              <a:rPr lang="en-US" sz="1800" dirty="0"/>
              <a:t>: 100 sport news articles with 3,751 sentences extracted from more than 20 news websites (bbc.com, telegraph.co.uk, nytimes.com ,etc.). </a:t>
            </a:r>
          </a:p>
          <a:p>
            <a:pPr marL="0" indent="0">
              <a:buNone/>
            </a:pPr>
            <a:r>
              <a:rPr lang="en-US" sz="1800" b="1" dirty="0" err="1"/>
              <a:t>Wikia</a:t>
            </a:r>
            <a:r>
              <a:rPr lang="en-US" sz="1800" b="1" dirty="0"/>
              <a:t> dataset</a:t>
            </a:r>
            <a:r>
              <a:rPr lang="en-US" sz="1800" dirty="0"/>
              <a:t>: 10 </a:t>
            </a:r>
            <a:r>
              <a:rPr lang="en-US" sz="1800" dirty="0" err="1"/>
              <a:t>Wikia</a:t>
            </a:r>
            <a:r>
              <a:rPr lang="en-US" sz="1800" dirty="0"/>
              <a:t> pages with 880 sentences about Game of Thrones, with text descriptions about the series episodes.</a:t>
            </a:r>
          </a:p>
          <a:p>
            <a:pPr marL="0" indent="0">
              <a:buNone/>
            </a:pPr>
            <a:endParaRPr lang="en-US" sz="1100" dirty="0"/>
          </a:p>
          <a:p>
            <a:pPr marL="0" indent="0">
              <a:buNone/>
            </a:pPr>
            <a:r>
              <a:rPr lang="en-US" sz="1800" dirty="0"/>
              <a:t>Compare </a:t>
            </a:r>
            <a:r>
              <a:rPr lang="en-US" sz="1800" dirty="0" err="1"/>
              <a:t>QKBfly</a:t>
            </a:r>
            <a:r>
              <a:rPr lang="en-US" sz="1800" dirty="0"/>
              <a:t> against </a:t>
            </a:r>
            <a:r>
              <a:rPr lang="en-US" sz="1800" dirty="0" err="1"/>
              <a:t>QKBflu-ilp</a:t>
            </a:r>
            <a:r>
              <a:rPr lang="en-US" sz="1800" dirty="0"/>
              <a:t>:</a:t>
            </a:r>
          </a:p>
          <a:p>
            <a:r>
              <a:rPr lang="en-US" sz="1800" dirty="0" err="1"/>
              <a:t>QKBﬂy</a:t>
            </a:r>
            <a:r>
              <a:rPr lang="en-US" sz="1800" dirty="0"/>
              <a:t>, performs NED and CR with the greedy approximation algorithm</a:t>
            </a:r>
          </a:p>
          <a:p>
            <a:r>
              <a:rPr lang="en-US" sz="1800" dirty="0" err="1"/>
              <a:t>QKBﬂy-ilp</a:t>
            </a:r>
            <a:r>
              <a:rPr lang="en-US" sz="1800" dirty="0"/>
              <a:t>, performs NED and CR with an Integer Linear Programming (ILP) approach (constraint problem with different types of weights and variables).</a:t>
            </a:r>
          </a:p>
        </p:txBody>
      </p:sp>
      <p:sp>
        <p:nvSpPr>
          <p:cNvPr id="4" name="Footer Placeholder 3">
            <a:extLst>
              <a:ext uri="{FF2B5EF4-FFF2-40B4-BE49-F238E27FC236}">
                <a16:creationId xmlns:a16="http://schemas.microsoft.com/office/drawing/2014/main" id="{BA180852-C2C5-4E26-8311-7886E1DF630B}"/>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F2DF1F29-C434-45EA-AF87-474E69A4DDA0}"/>
              </a:ext>
            </a:extLst>
          </p:cNvPr>
          <p:cNvSpPr>
            <a:spLocks noGrp="1"/>
          </p:cNvSpPr>
          <p:nvPr>
            <p:ph type="sldNum" sz="quarter" idx="12"/>
          </p:nvPr>
        </p:nvSpPr>
        <p:spPr/>
        <p:txBody>
          <a:bodyPr/>
          <a:lstStyle/>
          <a:p>
            <a:fld id="{D3F1D1C4-C2D9-4231-9FB2-B2D9D97AA41D}" type="slidenum">
              <a:rPr lang="el-GR" smtClean="0"/>
              <a:pPr/>
              <a:t>36</a:t>
            </a:fld>
            <a:endParaRPr lang="el-GR"/>
          </a:p>
        </p:txBody>
      </p:sp>
    </p:spTree>
    <p:extLst>
      <p:ext uri="{BB962C8B-B14F-4D97-AF65-F5344CB8AC3E}">
        <p14:creationId xmlns:p14="http://schemas.microsoft.com/office/powerpoint/2010/main" val="4223112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8B03-0C28-498E-A7F8-7D604E087E99}"/>
              </a:ext>
            </a:extLst>
          </p:cNvPr>
          <p:cNvSpPr>
            <a:spLocks noGrp="1"/>
          </p:cNvSpPr>
          <p:nvPr>
            <p:ph type="title"/>
          </p:nvPr>
        </p:nvSpPr>
        <p:spPr>
          <a:xfrm>
            <a:off x="457200" y="205979"/>
            <a:ext cx="8229600" cy="637579"/>
          </a:xfrm>
        </p:spPr>
        <p:txBody>
          <a:bodyPr>
            <a:noAutofit/>
          </a:bodyPr>
          <a:lstStyle/>
          <a:p>
            <a:r>
              <a:rPr lang="en-US" sz="3600" dirty="0"/>
              <a:t>Results</a:t>
            </a:r>
            <a:endParaRPr lang="LID4096" sz="3600" dirty="0"/>
          </a:p>
        </p:txBody>
      </p:sp>
      <p:sp>
        <p:nvSpPr>
          <p:cNvPr id="4" name="Footer Placeholder 3">
            <a:extLst>
              <a:ext uri="{FF2B5EF4-FFF2-40B4-BE49-F238E27FC236}">
                <a16:creationId xmlns:a16="http://schemas.microsoft.com/office/drawing/2014/main" id="{01127703-9E47-4916-80ED-F5151DC4C09A}"/>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92652138-CF0E-45CA-81EC-5AF348D914F3}"/>
              </a:ext>
            </a:extLst>
          </p:cNvPr>
          <p:cNvSpPr>
            <a:spLocks noGrp="1"/>
          </p:cNvSpPr>
          <p:nvPr>
            <p:ph type="sldNum" sz="quarter" idx="12"/>
          </p:nvPr>
        </p:nvSpPr>
        <p:spPr/>
        <p:txBody>
          <a:bodyPr/>
          <a:lstStyle/>
          <a:p>
            <a:fld id="{D3F1D1C4-C2D9-4231-9FB2-B2D9D97AA41D}" type="slidenum">
              <a:rPr lang="el-GR" smtClean="0"/>
              <a:pPr/>
              <a:t>37</a:t>
            </a:fld>
            <a:endParaRPr lang="el-GR"/>
          </a:p>
        </p:txBody>
      </p:sp>
      <p:pic>
        <p:nvPicPr>
          <p:cNvPr id="6" name="Content Placeholder 5" descr="Query-Driven On-The-Fly Knowledge Base Construction.pdf and 3 more pages ‎- Microsoft Edge">
            <a:extLst>
              <a:ext uri="{FF2B5EF4-FFF2-40B4-BE49-F238E27FC236}">
                <a16:creationId xmlns:a16="http://schemas.microsoft.com/office/drawing/2014/main" id="{4ED0017D-4B32-4321-8745-5BC7D712DFC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800" t="60292" r="50000" b="8696"/>
          <a:stretch/>
        </p:blipFill>
        <p:spPr>
          <a:xfrm>
            <a:off x="3059832" y="771550"/>
            <a:ext cx="3101347" cy="2044199"/>
          </a:xfrm>
          <a:prstGeom prst="rect">
            <a:avLst/>
          </a:prstGeom>
        </p:spPr>
      </p:pic>
      <p:sp>
        <p:nvSpPr>
          <p:cNvPr id="7" name="TextBox 6">
            <a:extLst>
              <a:ext uri="{FF2B5EF4-FFF2-40B4-BE49-F238E27FC236}">
                <a16:creationId xmlns:a16="http://schemas.microsoft.com/office/drawing/2014/main" id="{984F07EB-8C09-46E2-9A0B-11CBBEB166D0}"/>
              </a:ext>
            </a:extLst>
          </p:cNvPr>
          <p:cNvSpPr txBox="1"/>
          <p:nvPr/>
        </p:nvSpPr>
        <p:spPr>
          <a:xfrm>
            <a:off x="534381" y="2780526"/>
            <a:ext cx="8075239" cy="2308324"/>
          </a:xfrm>
          <a:prstGeom prst="rect">
            <a:avLst/>
          </a:prstGeom>
          <a:noFill/>
        </p:spPr>
        <p:txBody>
          <a:bodyPr wrap="square" rtlCol="0">
            <a:spAutoFit/>
          </a:bodyPr>
          <a:lstStyle/>
          <a:p>
            <a:r>
              <a:rPr lang="en-US" sz="1600" dirty="0"/>
              <a:t>Conclusions:</a:t>
            </a:r>
          </a:p>
          <a:p>
            <a:pPr marL="285750" indent="-285750">
              <a:buFont typeface="Arial" panose="020B0604020202020204" pitchFamily="34" charset="0"/>
              <a:buChar char="•"/>
            </a:pPr>
            <a:r>
              <a:rPr lang="en-US" sz="1600" dirty="0" err="1"/>
              <a:t>QKBﬂy-ilp</a:t>
            </a:r>
            <a:r>
              <a:rPr lang="en-US" sz="1600" dirty="0"/>
              <a:t> gains 1%-2% in precision</a:t>
            </a:r>
          </a:p>
          <a:p>
            <a:pPr marL="285750" indent="-285750">
              <a:buFont typeface="Arial" panose="020B0604020202020204" pitchFamily="34" charset="0"/>
              <a:buChar char="•"/>
            </a:pPr>
            <a:r>
              <a:rPr lang="en-US" sz="1600" dirty="0" err="1"/>
              <a:t>QKBﬂy-ilp</a:t>
            </a:r>
            <a:r>
              <a:rPr lang="en-US" sz="1600" dirty="0"/>
              <a:t> is much slower than </a:t>
            </a:r>
            <a:r>
              <a:rPr lang="en-US" sz="1600" dirty="0" err="1"/>
              <a:t>QKBﬂy</a:t>
            </a:r>
            <a:r>
              <a:rPr lang="en-US" sz="1600" dirty="0"/>
              <a:t> (especially for long documents). This is because </a:t>
            </a:r>
            <a:r>
              <a:rPr lang="en-US" sz="1600" dirty="0" err="1"/>
              <a:t>QKBﬂy-ilp</a:t>
            </a:r>
            <a:r>
              <a:rPr lang="en-US" sz="1600" dirty="0"/>
              <a:t> handles a very large number of variables in the ILP translation of the graph problem (less suitable for on-the-ﬂy KB construction).</a:t>
            </a:r>
          </a:p>
          <a:p>
            <a:pPr marL="285750" indent="-285750">
              <a:buFont typeface="Arial" panose="020B0604020202020204" pitchFamily="34" charset="0"/>
              <a:buChar char="•"/>
            </a:pPr>
            <a:r>
              <a:rPr lang="en-US" sz="1600" dirty="0" err="1"/>
              <a:t>QKBﬂy</a:t>
            </a:r>
            <a:r>
              <a:rPr lang="en-US" sz="1600" dirty="0"/>
              <a:t> loses around 10% in precision when working on the </a:t>
            </a:r>
            <a:r>
              <a:rPr lang="en-US" sz="1600" dirty="0" err="1"/>
              <a:t>Wikia</a:t>
            </a:r>
            <a:r>
              <a:rPr lang="en-US" sz="1600" dirty="0"/>
              <a:t> since 71% of its entities are new (e.g. movie characters), while only 24% of the entities from the News and 13% DEFIE dataset are emerging. </a:t>
            </a:r>
            <a:endParaRPr lang="LID4096" sz="1600" dirty="0"/>
          </a:p>
          <a:p>
            <a:endParaRPr lang="LID4096" sz="1600" dirty="0"/>
          </a:p>
        </p:txBody>
      </p:sp>
      <p:sp>
        <p:nvSpPr>
          <p:cNvPr id="8" name="Rectangle 7">
            <a:extLst>
              <a:ext uri="{FF2B5EF4-FFF2-40B4-BE49-F238E27FC236}">
                <a16:creationId xmlns:a16="http://schemas.microsoft.com/office/drawing/2014/main" id="{9ACAEB03-8DF1-41D8-AF84-EDAF460501CA}"/>
              </a:ext>
            </a:extLst>
          </p:cNvPr>
          <p:cNvSpPr/>
          <p:nvPr/>
        </p:nvSpPr>
        <p:spPr>
          <a:xfrm>
            <a:off x="3851920" y="915566"/>
            <a:ext cx="720080" cy="186496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angle 8">
            <a:extLst>
              <a:ext uri="{FF2B5EF4-FFF2-40B4-BE49-F238E27FC236}">
                <a16:creationId xmlns:a16="http://schemas.microsoft.com/office/drawing/2014/main" id="{E6825AB9-6103-4016-AEE5-982FFC09E1E5}"/>
              </a:ext>
            </a:extLst>
          </p:cNvPr>
          <p:cNvSpPr/>
          <p:nvPr/>
        </p:nvSpPr>
        <p:spPr>
          <a:xfrm>
            <a:off x="5220072" y="902130"/>
            <a:ext cx="799728" cy="18649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05940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5765-EE3B-4228-BB89-1DB4A7443334}"/>
              </a:ext>
            </a:extLst>
          </p:cNvPr>
          <p:cNvSpPr>
            <a:spLocks noGrp="1"/>
          </p:cNvSpPr>
          <p:nvPr>
            <p:ph type="title"/>
          </p:nvPr>
        </p:nvSpPr>
        <p:spPr>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p>
            <a:r>
              <a:rPr lang="en-US" dirty="0"/>
              <a:t>Experiments</a:t>
            </a:r>
            <a:endParaRPr lang="LID4096" dirty="0"/>
          </a:p>
        </p:txBody>
      </p:sp>
      <p:sp>
        <p:nvSpPr>
          <p:cNvPr id="3" name="Content Placeholder 2">
            <a:extLst>
              <a:ext uri="{FF2B5EF4-FFF2-40B4-BE49-F238E27FC236}">
                <a16:creationId xmlns:a16="http://schemas.microsoft.com/office/drawing/2014/main" id="{142F5A14-69F6-4FA8-8489-BD5A93FBEE5F}"/>
              </a:ext>
            </a:extLst>
          </p:cNvPr>
          <p:cNvSpPr>
            <a:spLocks noGrp="1"/>
          </p:cNvSpPr>
          <p:nvPr>
            <p:ph idx="1"/>
          </p:nvPr>
        </p:nvSpPr>
        <p:spPr>
          <a:xfrm>
            <a:off x="457200" y="1416175"/>
            <a:ext cx="8229600" cy="3099791"/>
          </a:xfrm>
        </p:spPr>
        <p:txBody>
          <a:bodyPr>
            <a:normAutofit/>
          </a:bodyPr>
          <a:lstStyle/>
          <a:p>
            <a:pPr marL="514350" indent="-514350">
              <a:buFont typeface="+mj-lt"/>
              <a:buAutoNum type="arabicPeriod"/>
            </a:pPr>
            <a:r>
              <a:rPr lang="en-US" sz="2800" dirty="0">
                <a:solidFill>
                  <a:schemeClr val="bg1">
                    <a:lumMod val="50000"/>
                  </a:schemeClr>
                </a:solidFill>
              </a:rPr>
              <a:t>On-the-ﬂy KB vs DEFIE[7]</a:t>
            </a:r>
          </a:p>
          <a:p>
            <a:pPr marL="514350" indent="-514350">
              <a:buFont typeface="+mj-lt"/>
              <a:buAutoNum type="arabicPeriod"/>
            </a:pPr>
            <a:r>
              <a:rPr lang="en-US" sz="2800" dirty="0">
                <a:solidFill>
                  <a:schemeClr val="bg1">
                    <a:lumMod val="50000"/>
                  </a:schemeClr>
                </a:solidFill>
              </a:rPr>
              <a:t>Greedy approximation algorithm vs integer linear programming algorithm</a:t>
            </a:r>
          </a:p>
          <a:p>
            <a:pPr marL="514350" indent="-514350">
              <a:buFont typeface="+mj-lt"/>
              <a:buAutoNum type="arabicPeriod"/>
            </a:pPr>
            <a:r>
              <a:rPr lang="en-US" sz="2800" dirty="0" err="1"/>
              <a:t>QKBﬂy’s</a:t>
            </a:r>
            <a:r>
              <a:rPr lang="en-US" sz="2800" dirty="0"/>
              <a:t> vs </a:t>
            </a:r>
            <a:r>
              <a:rPr lang="en-US" sz="2800" dirty="0" err="1"/>
              <a:t>DeepDive</a:t>
            </a:r>
            <a:r>
              <a:rPr lang="en-US" sz="2800" dirty="0"/>
              <a:t>[6] for spouses mentions </a:t>
            </a:r>
          </a:p>
          <a:p>
            <a:pPr marL="514350" indent="-514350">
              <a:buFont typeface="+mj-lt"/>
              <a:buAutoNum type="arabicPeriod"/>
            </a:pPr>
            <a:r>
              <a:rPr lang="en-US" sz="2800" dirty="0"/>
              <a:t>On-the-ﬂy KB for ad-hoc question answering </a:t>
            </a:r>
            <a:endParaRPr lang="LID4096" sz="2800" dirty="0"/>
          </a:p>
        </p:txBody>
      </p:sp>
      <p:sp>
        <p:nvSpPr>
          <p:cNvPr id="4" name="Footer Placeholder 3">
            <a:extLst>
              <a:ext uri="{FF2B5EF4-FFF2-40B4-BE49-F238E27FC236}">
                <a16:creationId xmlns:a16="http://schemas.microsoft.com/office/drawing/2014/main" id="{AA153419-029C-4E20-B476-879A674F15FD}"/>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000D8302-C623-4B42-BB64-18B0C9CD2755}"/>
              </a:ext>
            </a:extLst>
          </p:cNvPr>
          <p:cNvSpPr>
            <a:spLocks noGrp="1"/>
          </p:cNvSpPr>
          <p:nvPr>
            <p:ph type="sldNum" sz="quarter" idx="12"/>
          </p:nvPr>
        </p:nvSpPr>
        <p:spPr/>
        <p:txBody>
          <a:bodyPr/>
          <a:lstStyle/>
          <a:p>
            <a:fld id="{D3F1D1C4-C2D9-4231-9FB2-B2D9D97AA41D}" type="slidenum">
              <a:rPr lang="el-GR" smtClean="0"/>
              <a:pPr/>
              <a:t>38</a:t>
            </a:fld>
            <a:endParaRPr lang="el-GR"/>
          </a:p>
        </p:txBody>
      </p:sp>
    </p:spTree>
    <p:extLst>
      <p:ext uri="{BB962C8B-B14F-4D97-AF65-F5344CB8AC3E}">
        <p14:creationId xmlns:p14="http://schemas.microsoft.com/office/powerpoint/2010/main" val="2653185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A41C-5303-49FF-8F34-13E14B942ACF}"/>
              </a:ext>
            </a:extLst>
          </p:cNvPr>
          <p:cNvSpPr>
            <a:spLocks noGrp="1"/>
          </p:cNvSpPr>
          <p:nvPr>
            <p:ph type="title"/>
          </p:nvPr>
        </p:nvSpPr>
        <p:spPr>
          <a:xfrm>
            <a:off x="457200" y="205978"/>
            <a:ext cx="8229600" cy="1141635"/>
          </a:xfrm>
        </p:spPr>
        <p:txBody>
          <a:bodyPr>
            <a:noAutofit/>
          </a:bodyPr>
          <a:lstStyle/>
          <a:p>
            <a:r>
              <a:rPr lang="en-US" sz="3600" dirty="0" err="1"/>
              <a:t>QKBﬂy’s</a:t>
            </a:r>
            <a:r>
              <a:rPr lang="en-US" sz="3600" dirty="0"/>
              <a:t> vs </a:t>
            </a:r>
            <a:r>
              <a:rPr lang="en-US" sz="3600" dirty="0" err="1"/>
              <a:t>DeepDive</a:t>
            </a:r>
            <a:r>
              <a:rPr lang="en-US" sz="3600" dirty="0"/>
              <a:t>[6] for spouses mentions</a:t>
            </a:r>
            <a:endParaRPr lang="LID4096" sz="3600" dirty="0"/>
          </a:p>
        </p:txBody>
      </p:sp>
      <p:sp>
        <p:nvSpPr>
          <p:cNvPr id="3" name="Content Placeholder 2">
            <a:extLst>
              <a:ext uri="{FF2B5EF4-FFF2-40B4-BE49-F238E27FC236}">
                <a16:creationId xmlns:a16="http://schemas.microsoft.com/office/drawing/2014/main" id="{C98C4BB3-C5DD-41A7-B731-828AC2E9CA3F}"/>
              </a:ext>
            </a:extLst>
          </p:cNvPr>
          <p:cNvSpPr>
            <a:spLocks noGrp="1"/>
          </p:cNvSpPr>
          <p:nvPr>
            <p:ph idx="1"/>
          </p:nvPr>
        </p:nvSpPr>
        <p:spPr>
          <a:xfrm>
            <a:off x="457200" y="1337518"/>
            <a:ext cx="8229600" cy="3394472"/>
          </a:xfrm>
        </p:spPr>
        <p:txBody>
          <a:bodyPr>
            <a:normAutofit/>
          </a:bodyPr>
          <a:lstStyle/>
          <a:p>
            <a:pPr marL="0" indent="0">
              <a:buNone/>
            </a:pPr>
            <a:r>
              <a:rPr lang="en-US" sz="2400" dirty="0" err="1"/>
              <a:t>DeepDive</a:t>
            </a:r>
            <a:r>
              <a:rPr lang="en-US" sz="2400" dirty="0"/>
              <a:t> [6]: provides a </a:t>
            </a:r>
            <a:r>
              <a:rPr lang="en-US" sz="2400" b="1" dirty="0"/>
              <a:t>pre-conﬁgured extraction model </a:t>
            </a:r>
            <a:r>
              <a:rPr lang="en-US" sz="2400" dirty="0"/>
              <a:t>for the marriage relation. Retrained with instances of married couples in </a:t>
            </a:r>
            <a:r>
              <a:rPr lang="en-US" sz="2400" dirty="0" err="1"/>
              <a:t>Dbpedia</a:t>
            </a:r>
            <a:r>
              <a:rPr lang="en-US" sz="2400" dirty="0"/>
              <a:t> (KB)[2] as positive examples into the </a:t>
            </a:r>
            <a:r>
              <a:rPr lang="en-US" sz="2400" dirty="0" err="1"/>
              <a:t>DeepDive</a:t>
            </a:r>
            <a:r>
              <a:rPr lang="en-US" sz="2400" dirty="0"/>
              <a:t> learner.</a:t>
            </a:r>
          </a:p>
          <a:p>
            <a:pPr marL="0" indent="0">
              <a:buNone/>
            </a:pPr>
            <a:endParaRPr lang="en-US" sz="2000" dirty="0"/>
          </a:p>
          <a:p>
            <a:pPr marL="0" indent="0">
              <a:buNone/>
            </a:pPr>
            <a:r>
              <a:rPr lang="en-US" sz="2400" dirty="0"/>
              <a:t>Compare </a:t>
            </a:r>
            <a:r>
              <a:rPr lang="en-US" sz="2400" dirty="0" err="1"/>
              <a:t>QKBfly</a:t>
            </a:r>
            <a:r>
              <a:rPr lang="en-US" sz="2400" dirty="0"/>
              <a:t> against </a:t>
            </a:r>
            <a:r>
              <a:rPr lang="en-US" sz="2400" dirty="0" err="1"/>
              <a:t>DeepDive</a:t>
            </a:r>
            <a:r>
              <a:rPr lang="en-US" sz="2400" dirty="0"/>
              <a:t> on a more traditional information extraction task on the DEFIE dataset (i.e. the instance extraction of the spouse relation).</a:t>
            </a:r>
            <a:endParaRPr lang="LID4096" sz="2400" dirty="0"/>
          </a:p>
        </p:txBody>
      </p:sp>
      <p:sp>
        <p:nvSpPr>
          <p:cNvPr id="4" name="Footer Placeholder 3">
            <a:extLst>
              <a:ext uri="{FF2B5EF4-FFF2-40B4-BE49-F238E27FC236}">
                <a16:creationId xmlns:a16="http://schemas.microsoft.com/office/drawing/2014/main" id="{493F63E6-4668-447D-95C0-7CFCA83317BE}"/>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560A8EF6-B391-466D-A48A-29E2CAF72702}"/>
              </a:ext>
            </a:extLst>
          </p:cNvPr>
          <p:cNvSpPr>
            <a:spLocks noGrp="1"/>
          </p:cNvSpPr>
          <p:nvPr>
            <p:ph type="sldNum" sz="quarter" idx="12"/>
          </p:nvPr>
        </p:nvSpPr>
        <p:spPr/>
        <p:txBody>
          <a:bodyPr/>
          <a:lstStyle/>
          <a:p>
            <a:fld id="{D3F1D1C4-C2D9-4231-9FB2-B2D9D97AA41D}" type="slidenum">
              <a:rPr lang="el-GR" smtClean="0"/>
              <a:pPr/>
              <a:t>39</a:t>
            </a:fld>
            <a:endParaRPr lang="el-GR"/>
          </a:p>
        </p:txBody>
      </p:sp>
    </p:spTree>
    <p:extLst>
      <p:ext uri="{BB962C8B-B14F-4D97-AF65-F5344CB8AC3E}">
        <p14:creationId xmlns:p14="http://schemas.microsoft.com/office/powerpoint/2010/main" val="3111445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990C-2739-49D6-A513-3208EB6273CF}"/>
              </a:ext>
            </a:extLst>
          </p:cNvPr>
          <p:cNvSpPr>
            <a:spLocks noGrp="1"/>
          </p:cNvSpPr>
          <p:nvPr>
            <p:ph type="title"/>
          </p:nvPr>
        </p:nvSpPr>
        <p:spPr>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p>
            <a:r>
              <a:rPr lang="en-US" dirty="0"/>
              <a:t>Motivation</a:t>
            </a:r>
            <a:endParaRPr lang="LID4096" dirty="0"/>
          </a:p>
        </p:txBody>
      </p:sp>
      <p:sp>
        <p:nvSpPr>
          <p:cNvPr id="6" name="Text Placeholder 5">
            <a:extLst>
              <a:ext uri="{FF2B5EF4-FFF2-40B4-BE49-F238E27FC236}">
                <a16:creationId xmlns:a16="http://schemas.microsoft.com/office/drawing/2014/main" id="{1314A677-E85A-4297-B08C-D33B79A92B77}"/>
              </a:ext>
            </a:extLst>
          </p:cNvPr>
          <p:cNvSpPr>
            <a:spLocks noGrp="1"/>
          </p:cNvSpPr>
          <p:nvPr>
            <p:ph type="body" idx="1"/>
          </p:nvPr>
        </p:nvSpPr>
        <p:spPr>
          <a:xfrm>
            <a:off x="457200" y="1151334"/>
            <a:ext cx="4040188" cy="857250"/>
          </a:xfrm>
        </p:spPr>
        <p:txBody>
          <a:bodyPr>
            <a:normAutofit/>
          </a:bodyPr>
          <a:lstStyle/>
          <a:p>
            <a:pPr algn="ctr"/>
            <a:r>
              <a:rPr lang="en-US" sz="2000" u="sng" dirty="0"/>
              <a:t>State of the art KBs </a:t>
            </a:r>
          </a:p>
          <a:p>
            <a:pPr algn="ctr"/>
            <a:r>
              <a:rPr lang="en-US" sz="1200" b="0" dirty="0"/>
              <a:t>(</a:t>
            </a:r>
            <a:r>
              <a:rPr lang="en-US" sz="1200" b="0" dirty="0" err="1"/>
              <a:t>Dbpedia</a:t>
            </a:r>
            <a:r>
              <a:rPr lang="en-US" sz="1200" b="0" dirty="0"/>
              <a:t> [2], </a:t>
            </a:r>
            <a:r>
              <a:rPr lang="en-US" sz="1200" b="0" dirty="0" err="1"/>
              <a:t>Yago</a:t>
            </a:r>
            <a:r>
              <a:rPr lang="en-US" sz="1200" b="0" dirty="0"/>
              <a:t> [3], </a:t>
            </a:r>
            <a:r>
              <a:rPr lang="en-US" sz="1200" b="0" dirty="0" err="1"/>
              <a:t>Wikidata</a:t>
            </a:r>
            <a:r>
              <a:rPr lang="en-US" sz="1200" b="0" dirty="0"/>
              <a:t> [4], Freebase [5], </a:t>
            </a:r>
            <a:r>
              <a:rPr lang="en-US" sz="1200" dirty="0" err="1"/>
              <a:t>OpenIE</a:t>
            </a:r>
            <a:r>
              <a:rPr lang="en-US" sz="1200" b="0" dirty="0"/>
              <a:t> [8], </a:t>
            </a:r>
            <a:r>
              <a:rPr lang="en-US" sz="1200" dirty="0" err="1"/>
              <a:t>DeepDive</a:t>
            </a:r>
            <a:r>
              <a:rPr lang="en-US" sz="1200" b="0" dirty="0"/>
              <a:t> [6], </a:t>
            </a:r>
            <a:r>
              <a:rPr lang="en-US" sz="1200" dirty="0"/>
              <a:t>DEFIE</a:t>
            </a:r>
            <a:r>
              <a:rPr lang="en-US" sz="1200" b="0" dirty="0"/>
              <a:t> [7], etc.)</a:t>
            </a:r>
            <a:endParaRPr lang="LID4096" sz="1200" b="0" dirty="0"/>
          </a:p>
        </p:txBody>
      </p:sp>
      <p:sp>
        <p:nvSpPr>
          <p:cNvPr id="3" name="Content Placeholder 2">
            <a:extLst>
              <a:ext uri="{FF2B5EF4-FFF2-40B4-BE49-F238E27FC236}">
                <a16:creationId xmlns:a16="http://schemas.microsoft.com/office/drawing/2014/main" id="{E24C7D59-1388-4EDC-8FAA-196CD40912E7}"/>
              </a:ext>
            </a:extLst>
          </p:cNvPr>
          <p:cNvSpPr>
            <a:spLocks noGrp="1"/>
          </p:cNvSpPr>
          <p:nvPr>
            <p:ph sz="half" idx="2"/>
          </p:nvPr>
        </p:nvSpPr>
        <p:spPr>
          <a:xfrm>
            <a:off x="457199" y="2044827"/>
            <a:ext cx="4040188" cy="2670575"/>
          </a:xfrm>
        </p:spPr>
        <p:txBody>
          <a:bodyPr>
            <a:noAutofit/>
          </a:bodyPr>
          <a:lstStyle/>
          <a:p>
            <a:pPr marL="112713" indent="-112713" algn="just">
              <a:lnSpc>
                <a:spcPct val="120000"/>
              </a:lnSpc>
            </a:pPr>
            <a:r>
              <a:rPr lang="en-US" sz="1400" dirty="0"/>
              <a:t>capture billions of facts about world’s entities</a:t>
            </a:r>
          </a:p>
          <a:p>
            <a:pPr marL="112713" indent="-112713" algn="just">
              <a:lnSpc>
                <a:spcPct val="120000"/>
              </a:lnSpc>
            </a:pPr>
            <a:r>
              <a:rPr lang="en-US" sz="1400" dirty="0"/>
              <a:t>limited in up-to-date coverage (what happens now in the world)</a:t>
            </a:r>
          </a:p>
          <a:p>
            <a:pPr marL="112713" indent="-112713" algn="just">
              <a:lnSpc>
                <a:spcPct val="120000"/>
              </a:lnSpc>
            </a:pPr>
            <a:r>
              <a:rPr lang="en-US" sz="1400" dirty="0"/>
              <a:t>don’t capture relationships among entities (ex. </a:t>
            </a:r>
            <a:r>
              <a:rPr lang="en-US" sz="1400" dirty="0" err="1"/>
              <a:t>has_adopted_child</a:t>
            </a:r>
            <a:r>
              <a:rPr lang="en-US" sz="1400" dirty="0"/>
              <a:t>, </a:t>
            </a:r>
            <a:r>
              <a:rPr lang="en-US" sz="1400" dirty="0" err="1"/>
              <a:t>filed_divorce_from</a:t>
            </a:r>
            <a:r>
              <a:rPr lang="en-US" sz="1400" dirty="0"/>
              <a:t> )</a:t>
            </a:r>
          </a:p>
          <a:p>
            <a:pPr marL="112713" indent="-112713" algn="just">
              <a:lnSpc>
                <a:spcPct val="120000"/>
              </a:lnSpc>
            </a:pPr>
            <a:r>
              <a:rPr lang="en-US" sz="1400" dirty="0"/>
              <a:t>don’t apply synonym substitution (“Brad Pitt”, “Bradley Pitt”, “Oscar winner Pitt”)</a:t>
            </a:r>
          </a:p>
          <a:p>
            <a:pPr marL="112713" indent="-112713" algn="just">
              <a:lnSpc>
                <a:spcPct val="120000"/>
              </a:lnSpc>
            </a:pPr>
            <a:r>
              <a:rPr lang="en-US" sz="1400" dirty="0"/>
              <a:t>for advance extractions speciﬁcations of predicates and rules are required (high overhead)</a:t>
            </a:r>
          </a:p>
        </p:txBody>
      </p:sp>
      <p:sp>
        <p:nvSpPr>
          <p:cNvPr id="8" name="Content Placeholder 7">
            <a:extLst>
              <a:ext uri="{FF2B5EF4-FFF2-40B4-BE49-F238E27FC236}">
                <a16:creationId xmlns:a16="http://schemas.microsoft.com/office/drawing/2014/main" id="{DF82164C-E64D-4A1B-BB91-4A6945F54450}"/>
              </a:ext>
            </a:extLst>
          </p:cNvPr>
          <p:cNvSpPr>
            <a:spLocks noGrp="1"/>
          </p:cNvSpPr>
          <p:nvPr>
            <p:ph sz="quarter" idx="4"/>
          </p:nvPr>
        </p:nvSpPr>
        <p:spPr>
          <a:xfrm>
            <a:off x="4645026" y="2008584"/>
            <a:ext cx="4041775" cy="2670575"/>
          </a:xfrm>
        </p:spPr>
        <p:txBody>
          <a:bodyPr>
            <a:noAutofit/>
          </a:bodyPr>
          <a:lstStyle/>
          <a:p>
            <a:pPr marL="112713" indent="-112713" algn="just">
              <a:lnSpc>
                <a:spcPct val="140000"/>
              </a:lnSpc>
            </a:pPr>
            <a:r>
              <a:rPr lang="en-US" sz="1400" dirty="0"/>
              <a:t>acquire facts for a much larger set of predicates</a:t>
            </a:r>
          </a:p>
          <a:p>
            <a:pPr marL="112713" indent="-112713" algn="just">
              <a:lnSpc>
                <a:spcPct val="140000"/>
              </a:lnSpc>
            </a:pPr>
            <a:r>
              <a:rPr lang="en-US" sz="1400" dirty="0"/>
              <a:t>capture ternary and higher-arity predicates </a:t>
            </a:r>
          </a:p>
          <a:p>
            <a:pPr marL="112713" indent="-112713" algn="just">
              <a:lnSpc>
                <a:spcPct val="140000"/>
              </a:lnSpc>
            </a:pPr>
            <a:r>
              <a:rPr lang="en-US" sz="1400" dirty="0"/>
              <a:t>query-driven (entity-centric query or a natural language question)</a:t>
            </a:r>
          </a:p>
          <a:p>
            <a:pPr marL="112713" indent="-112713" algn="just">
              <a:lnSpc>
                <a:spcPct val="140000"/>
              </a:lnSpc>
            </a:pPr>
            <a:r>
              <a:rPr lang="en-US" sz="1400" dirty="0"/>
              <a:t>question answering on emerging topics (on-the-ﬂy KB)</a:t>
            </a:r>
          </a:p>
          <a:p>
            <a:pPr marL="112713" indent="-112713" algn="just">
              <a:lnSpc>
                <a:spcPct val="140000"/>
              </a:lnSpc>
            </a:pPr>
            <a:r>
              <a:rPr lang="en-US" sz="1400" dirty="0"/>
              <a:t>novel graph-based approach for cleaning, canonicalizing and organizing noisy extractions </a:t>
            </a:r>
            <a:endParaRPr lang="LID4096" sz="1400" dirty="0"/>
          </a:p>
        </p:txBody>
      </p:sp>
      <p:sp>
        <p:nvSpPr>
          <p:cNvPr id="4" name="Footer Placeholder 3">
            <a:extLst>
              <a:ext uri="{FF2B5EF4-FFF2-40B4-BE49-F238E27FC236}">
                <a16:creationId xmlns:a16="http://schemas.microsoft.com/office/drawing/2014/main" id="{536DD75A-838E-417F-BD2B-23307F60CDCF}"/>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D9ABF4B3-D512-47A0-ADD6-C9407DEA930A}"/>
              </a:ext>
            </a:extLst>
          </p:cNvPr>
          <p:cNvSpPr>
            <a:spLocks noGrp="1"/>
          </p:cNvSpPr>
          <p:nvPr>
            <p:ph type="sldNum" sz="quarter" idx="12"/>
          </p:nvPr>
        </p:nvSpPr>
        <p:spPr/>
        <p:txBody>
          <a:bodyPr/>
          <a:lstStyle/>
          <a:p>
            <a:fld id="{D3F1D1C4-C2D9-4231-9FB2-B2D9D97AA41D}" type="slidenum">
              <a:rPr lang="el-GR" smtClean="0"/>
              <a:pPr/>
              <a:t>4</a:t>
            </a:fld>
            <a:endParaRPr lang="el-GR"/>
          </a:p>
        </p:txBody>
      </p:sp>
      <p:sp>
        <p:nvSpPr>
          <p:cNvPr id="9" name="Text Placeholder 8">
            <a:extLst>
              <a:ext uri="{FF2B5EF4-FFF2-40B4-BE49-F238E27FC236}">
                <a16:creationId xmlns:a16="http://schemas.microsoft.com/office/drawing/2014/main" id="{5718E45D-32C2-4803-84F2-9258419C142D}"/>
              </a:ext>
            </a:extLst>
          </p:cNvPr>
          <p:cNvSpPr>
            <a:spLocks noGrp="1"/>
          </p:cNvSpPr>
          <p:nvPr>
            <p:ph type="body" sz="quarter" idx="3"/>
          </p:nvPr>
        </p:nvSpPr>
        <p:spPr/>
        <p:txBody>
          <a:bodyPr>
            <a:normAutofit/>
          </a:bodyPr>
          <a:lstStyle/>
          <a:p>
            <a:pPr algn="ctr"/>
            <a:r>
              <a:rPr lang="en-US" sz="2000" u="sng" dirty="0" err="1"/>
              <a:t>QKBﬂy</a:t>
            </a:r>
            <a:endParaRPr lang="LID4096" dirty="0"/>
          </a:p>
        </p:txBody>
      </p:sp>
      <p:sp>
        <p:nvSpPr>
          <p:cNvPr id="10" name="Text Placeholder 6">
            <a:extLst>
              <a:ext uri="{FF2B5EF4-FFF2-40B4-BE49-F238E27FC236}">
                <a16:creationId xmlns:a16="http://schemas.microsoft.com/office/drawing/2014/main" id="{28809AA9-0B5E-4611-8B36-142C92206361}"/>
              </a:ext>
            </a:extLst>
          </p:cNvPr>
          <p:cNvSpPr txBox="1">
            <a:spLocks/>
          </p:cNvSpPr>
          <p:nvPr/>
        </p:nvSpPr>
        <p:spPr>
          <a:xfrm>
            <a:off x="4645026" y="0"/>
            <a:ext cx="4041775" cy="47982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endParaRPr lang="en-US" u="sng" dirty="0"/>
          </a:p>
        </p:txBody>
      </p:sp>
    </p:spTree>
    <p:extLst>
      <p:ext uri="{BB962C8B-B14F-4D97-AF65-F5344CB8AC3E}">
        <p14:creationId xmlns:p14="http://schemas.microsoft.com/office/powerpoint/2010/main" val="3060901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A877-69D2-4D18-B268-15E59ABF7941}"/>
              </a:ext>
            </a:extLst>
          </p:cNvPr>
          <p:cNvSpPr>
            <a:spLocks noGrp="1"/>
          </p:cNvSpPr>
          <p:nvPr>
            <p:ph type="title"/>
          </p:nvPr>
        </p:nvSpPr>
        <p:spPr>
          <a:xfrm>
            <a:off x="457200" y="176640"/>
            <a:ext cx="8229600" cy="637579"/>
          </a:xfrm>
        </p:spPr>
        <p:txBody>
          <a:bodyPr>
            <a:normAutofit fontScale="90000"/>
          </a:bodyPr>
          <a:lstStyle/>
          <a:p>
            <a:r>
              <a:rPr lang="en-US" sz="3600"/>
              <a:t>Results</a:t>
            </a:r>
            <a:endParaRPr lang="LID4096" sz="3600" dirty="0"/>
          </a:p>
        </p:txBody>
      </p:sp>
      <p:sp>
        <p:nvSpPr>
          <p:cNvPr id="3" name="Content Placeholder 2">
            <a:extLst>
              <a:ext uri="{FF2B5EF4-FFF2-40B4-BE49-F238E27FC236}">
                <a16:creationId xmlns:a16="http://schemas.microsoft.com/office/drawing/2014/main" id="{C003D0C9-2698-4307-824B-F4D0CC469DB2}"/>
              </a:ext>
            </a:extLst>
          </p:cNvPr>
          <p:cNvSpPr>
            <a:spLocks noGrp="1"/>
          </p:cNvSpPr>
          <p:nvPr>
            <p:ph idx="1"/>
          </p:nvPr>
        </p:nvSpPr>
        <p:spPr>
          <a:xfrm>
            <a:off x="457200" y="2271818"/>
            <a:ext cx="8229600" cy="2532180"/>
          </a:xfrm>
        </p:spPr>
        <p:txBody>
          <a:bodyPr>
            <a:normAutofit/>
          </a:bodyPr>
          <a:lstStyle/>
          <a:p>
            <a:pPr marL="0" indent="0">
              <a:buNone/>
            </a:pPr>
            <a:r>
              <a:rPr lang="en-US" sz="1800" dirty="0"/>
              <a:t>Conclusions:</a:t>
            </a:r>
          </a:p>
          <a:p>
            <a:r>
              <a:rPr lang="en-US" sz="1800" b="1" dirty="0"/>
              <a:t>Both</a:t>
            </a:r>
            <a:r>
              <a:rPr lang="en-US" sz="1800" dirty="0"/>
              <a:t> systems perform well at </a:t>
            </a:r>
            <a:r>
              <a:rPr lang="en-US" sz="1800" b="1" dirty="0"/>
              <a:t>lower recall levels </a:t>
            </a:r>
            <a:r>
              <a:rPr lang="en-US" sz="1800" dirty="0"/>
              <a:t>(50 extractions)</a:t>
            </a:r>
          </a:p>
          <a:p>
            <a:r>
              <a:rPr lang="en-US" sz="1800" dirty="0" err="1"/>
              <a:t>QKBﬂy</a:t>
            </a:r>
            <a:r>
              <a:rPr lang="en-US" sz="1800" dirty="0"/>
              <a:t> </a:t>
            </a:r>
            <a:r>
              <a:rPr lang="en-US" sz="1800" b="1" dirty="0"/>
              <a:t>outperforms</a:t>
            </a:r>
            <a:r>
              <a:rPr lang="en-US" sz="1800" dirty="0"/>
              <a:t> </a:t>
            </a:r>
            <a:r>
              <a:rPr lang="en-US" sz="1800" dirty="0" err="1"/>
              <a:t>DeepDive</a:t>
            </a:r>
            <a:r>
              <a:rPr lang="en-US" sz="1800" dirty="0"/>
              <a:t> at </a:t>
            </a:r>
            <a:r>
              <a:rPr lang="en-US" sz="1800" b="1" dirty="0"/>
              <a:t>higher recall levels</a:t>
            </a:r>
            <a:r>
              <a:rPr lang="en-US" sz="1800" dirty="0"/>
              <a:t>. </a:t>
            </a:r>
          </a:p>
          <a:p>
            <a:r>
              <a:rPr lang="en-US" sz="1800" dirty="0" err="1"/>
              <a:t>DeepDive</a:t>
            </a:r>
            <a:r>
              <a:rPr lang="en-US" sz="1800" dirty="0"/>
              <a:t> </a:t>
            </a:r>
            <a:r>
              <a:rPr lang="en-US" sz="1800" b="1" dirty="0"/>
              <a:t>is twice as fast </a:t>
            </a:r>
            <a:r>
              <a:rPr lang="en-US" sz="1800" dirty="0"/>
              <a:t>as </a:t>
            </a:r>
            <a:r>
              <a:rPr lang="en-US" sz="1800" dirty="0" err="1"/>
              <a:t>QKBfly</a:t>
            </a:r>
            <a:r>
              <a:rPr lang="en-US" sz="1800" dirty="0"/>
              <a:t>, but </a:t>
            </a:r>
            <a:r>
              <a:rPr lang="en-US" sz="1800" dirty="0" err="1"/>
              <a:t>QKBfly</a:t>
            </a:r>
            <a:r>
              <a:rPr lang="en-US" sz="1800" dirty="0"/>
              <a:t> always performs </a:t>
            </a:r>
            <a:r>
              <a:rPr lang="en-US" sz="1800" b="1" dirty="0"/>
              <a:t>extractions for all relations (and co-reference pronoun resolution) </a:t>
            </a:r>
            <a:r>
              <a:rPr lang="en-US" sz="1800" dirty="0"/>
              <a:t>opposing to </a:t>
            </a:r>
            <a:r>
              <a:rPr lang="en-US" sz="1800" dirty="0" err="1"/>
              <a:t>DeepDive</a:t>
            </a:r>
            <a:r>
              <a:rPr lang="en-US" sz="1800" dirty="0"/>
              <a:t> which cares only for the spouse relation.</a:t>
            </a:r>
          </a:p>
          <a:p>
            <a:r>
              <a:rPr lang="en-US" sz="1800" dirty="0"/>
              <a:t>A </a:t>
            </a:r>
            <a:r>
              <a:rPr lang="en-US" sz="1800" b="1" dirty="0"/>
              <a:t>downside</a:t>
            </a:r>
            <a:r>
              <a:rPr lang="en-US" sz="1800" dirty="0"/>
              <a:t> of </a:t>
            </a:r>
            <a:r>
              <a:rPr lang="en-US" sz="1800" dirty="0" err="1"/>
              <a:t>DeepDive</a:t>
            </a:r>
            <a:r>
              <a:rPr lang="en-US" sz="1800" dirty="0"/>
              <a:t> is the need for the </a:t>
            </a:r>
            <a:r>
              <a:rPr lang="en-US" sz="1800" b="1" dirty="0"/>
              <a:t>manual setting </a:t>
            </a:r>
            <a:r>
              <a:rPr lang="en-US" sz="1800" dirty="0"/>
              <a:t>of the model for each targeted relation.</a:t>
            </a:r>
          </a:p>
        </p:txBody>
      </p:sp>
      <p:sp>
        <p:nvSpPr>
          <p:cNvPr id="4" name="Footer Placeholder 3">
            <a:extLst>
              <a:ext uri="{FF2B5EF4-FFF2-40B4-BE49-F238E27FC236}">
                <a16:creationId xmlns:a16="http://schemas.microsoft.com/office/drawing/2014/main" id="{F64D64AB-16AB-4162-B4E0-D294504F42C9}"/>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65453794-5E65-45FC-AF41-3009C9737F5E}"/>
              </a:ext>
            </a:extLst>
          </p:cNvPr>
          <p:cNvSpPr>
            <a:spLocks noGrp="1"/>
          </p:cNvSpPr>
          <p:nvPr>
            <p:ph type="sldNum" sz="quarter" idx="12"/>
          </p:nvPr>
        </p:nvSpPr>
        <p:spPr/>
        <p:txBody>
          <a:bodyPr/>
          <a:lstStyle/>
          <a:p>
            <a:fld id="{D3F1D1C4-C2D9-4231-9FB2-B2D9D97AA41D}" type="slidenum">
              <a:rPr lang="el-GR" smtClean="0"/>
              <a:pPr/>
              <a:t>40</a:t>
            </a:fld>
            <a:endParaRPr lang="el-GR"/>
          </a:p>
        </p:txBody>
      </p:sp>
      <p:pic>
        <p:nvPicPr>
          <p:cNvPr id="8" name="Picture 7" descr="Query-Driven On-The-Fly Knowledge Base Construction.pdf and 3 more pages ‎- Microsoft Edge">
            <a:extLst>
              <a:ext uri="{FF2B5EF4-FFF2-40B4-BE49-F238E27FC236}">
                <a16:creationId xmlns:a16="http://schemas.microsoft.com/office/drawing/2014/main" id="{EA15D57E-480E-4F46-8B5C-914B29050C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13" t="64703" r="50000" b="17654"/>
          <a:stretch/>
        </p:blipFill>
        <p:spPr>
          <a:xfrm>
            <a:off x="2375756" y="771550"/>
            <a:ext cx="4392488" cy="1597268"/>
          </a:xfrm>
          <a:prstGeom prst="rect">
            <a:avLst/>
          </a:prstGeom>
        </p:spPr>
      </p:pic>
    </p:spTree>
    <p:extLst>
      <p:ext uri="{BB962C8B-B14F-4D97-AF65-F5344CB8AC3E}">
        <p14:creationId xmlns:p14="http://schemas.microsoft.com/office/powerpoint/2010/main" val="4125259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5765-EE3B-4228-BB89-1DB4A7443334}"/>
              </a:ext>
            </a:extLst>
          </p:cNvPr>
          <p:cNvSpPr>
            <a:spLocks noGrp="1"/>
          </p:cNvSpPr>
          <p:nvPr>
            <p:ph type="title"/>
          </p:nvPr>
        </p:nvSpPr>
        <p:spPr>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p>
            <a:r>
              <a:rPr lang="en-US" dirty="0"/>
              <a:t>Experiments</a:t>
            </a:r>
            <a:endParaRPr lang="LID4096" dirty="0"/>
          </a:p>
        </p:txBody>
      </p:sp>
      <p:sp>
        <p:nvSpPr>
          <p:cNvPr id="3" name="Content Placeholder 2">
            <a:extLst>
              <a:ext uri="{FF2B5EF4-FFF2-40B4-BE49-F238E27FC236}">
                <a16:creationId xmlns:a16="http://schemas.microsoft.com/office/drawing/2014/main" id="{142F5A14-69F6-4FA8-8489-BD5A93FBEE5F}"/>
              </a:ext>
            </a:extLst>
          </p:cNvPr>
          <p:cNvSpPr>
            <a:spLocks noGrp="1"/>
          </p:cNvSpPr>
          <p:nvPr>
            <p:ph idx="1"/>
          </p:nvPr>
        </p:nvSpPr>
        <p:spPr>
          <a:xfrm>
            <a:off x="457200" y="1416175"/>
            <a:ext cx="8229600" cy="3099791"/>
          </a:xfrm>
        </p:spPr>
        <p:txBody>
          <a:bodyPr>
            <a:normAutofit/>
          </a:bodyPr>
          <a:lstStyle/>
          <a:p>
            <a:pPr marL="514350" indent="-514350">
              <a:buFont typeface="+mj-lt"/>
              <a:buAutoNum type="arabicPeriod"/>
            </a:pPr>
            <a:r>
              <a:rPr lang="en-US" sz="2800" dirty="0">
                <a:solidFill>
                  <a:schemeClr val="bg1">
                    <a:lumMod val="50000"/>
                  </a:schemeClr>
                </a:solidFill>
              </a:rPr>
              <a:t>On-the-ﬂy KB vs DEFIE[7]</a:t>
            </a:r>
          </a:p>
          <a:p>
            <a:pPr marL="514350" indent="-514350">
              <a:buFont typeface="+mj-lt"/>
              <a:buAutoNum type="arabicPeriod"/>
            </a:pPr>
            <a:r>
              <a:rPr lang="en-US" sz="2800" dirty="0">
                <a:solidFill>
                  <a:schemeClr val="bg1">
                    <a:lumMod val="50000"/>
                  </a:schemeClr>
                </a:solidFill>
              </a:rPr>
              <a:t>Greedy approximation algorithm vs integer linear programming algorithm</a:t>
            </a:r>
          </a:p>
          <a:p>
            <a:pPr marL="514350" indent="-514350">
              <a:buFont typeface="+mj-lt"/>
              <a:buAutoNum type="arabicPeriod"/>
            </a:pPr>
            <a:r>
              <a:rPr lang="en-US" sz="2800" dirty="0" err="1">
                <a:solidFill>
                  <a:schemeClr val="bg1">
                    <a:lumMod val="50000"/>
                  </a:schemeClr>
                </a:solidFill>
              </a:rPr>
              <a:t>QKBﬂy’s</a:t>
            </a:r>
            <a:r>
              <a:rPr lang="en-US" sz="2800" dirty="0">
                <a:solidFill>
                  <a:schemeClr val="bg1">
                    <a:lumMod val="50000"/>
                  </a:schemeClr>
                </a:solidFill>
              </a:rPr>
              <a:t> vs </a:t>
            </a:r>
            <a:r>
              <a:rPr lang="en-US" sz="2800" dirty="0" err="1">
                <a:solidFill>
                  <a:schemeClr val="bg1">
                    <a:lumMod val="50000"/>
                  </a:schemeClr>
                </a:solidFill>
              </a:rPr>
              <a:t>DeepDive</a:t>
            </a:r>
            <a:r>
              <a:rPr lang="en-US" sz="2800" dirty="0">
                <a:solidFill>
                  <a:schemeClr val="bg1">
                    <a:lumMod val="50000"/>
                  </a:schemeClr>
                </a:solidFill>
              </a:rPr>
              <a:t>[6] for spouses mentions </a:t>
            </a:r>
          </a:p>
          <a:p>
            <a:pPr marL="514350" indent="-514350">
              <a:buFont typeface="+mj-lt"/>
              <a:buAutoNum type="arabicPeriod"/>
            </a:pPr>
            <a:r>
              <a:rPr lang="en-US" sz="2800" dirty="0"/>
              <a:t>On-the-ﬂy KB for ad-hoc question answering </a:t>
            </a:r>
            <a:endParaRPr lang="LID4096" sz="2800" dirty="0"/>
          </a:p>
        </p:txBody>
      </p:sp>
      <p:sp>
        <p:nvSpPr>
          <p:cNvPr id="4" name="Footer Placeholder 3">
            <a:extLst>
              <a:ext uri="{FF2B5EF4-FFF2-40B4-BE49-F238E27FC236}">
                <a16:creationId xmlns:a16="http://schemas.microsoft.com/office/drawing/2014/main" id="{AA153419-029C-4E20-B476-879A674F15FD}"/>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000D8302-C623-4B42-BB64-18B0C9CD2755}"/>
              </a:ext>
            </a:extLst>
          </p:cNvPr>
          <p:cNvSpPr>
            <a:spLocks noGrp="1"/>
          </p:cNvSpPr>
          <p:nvPr>
            <p:ph type="sldNum" sz="quarter" idx="12"/>
          </p:nvPr>
        </p:nvSpPr>
        <p:spPr/>
        <p:txBody>
          <a:bodyPr/>
          <a:lstStyle/>
          <a:p>
            <a:fld id="{D3F1D1C4-C2D9-4231-9FB2-B2D9D97AA41D}" type="slidenum">
              <a:rPr lang="el-GR" smtClean="0"/>
              <a:pPr/>
              <a:t>41</a:t>
            </a:fld>
            <a:endParaRPr lang="el-GR"/>
          </a:p>
        </p:txBody>
      </p:sp>
    </p:spTree>
    <p:extLst>
      <p:ext uri="{BB962C8B-B14F-4D97-AF65-F5344CB8AC3E}">
        <p14:creationId xmlns:p14="http://schemas.microsoft.com/office/powerpoint/2010/main" val="1726253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6CF8-F972-4162-AB54-51DA45F7DBCC}"/>
              </a:ext>
            </a:extLst>
          </p:cNvPr>
          <p:cNvSpPr>
            <a:spLocks noGrp="1"/>
          </p:cNvSpPr>
          <p:nvPr>
            <p:ph type="title"/>
          </p:nvPr>
        </p:nvSpPr>
        <p:spPr/>
        <p:txBody>
          <a:bodyPr>
            <a:noAutofit/>
          </a:bodyPr>
          <a:lstStyle/>
          <a:p>
            <a:r>
              <a:rPr lang="en-US" sz="3200" dirty="0"/>
              <a:t>On-the-ﬂy KB for ad-hoc question answering </a:t>
            </a:r>
            <a:endParaRPr lang="LID4096" sz="3200" dirty="0"/>
          </a:p>
        </p:txBody>
      </p:sp>
      <p:sp>
        <p:nvSpPr>
          <p:cNvPr id="3" name="Content Placeholder 2">
            <a:extLst>
              <a:ext uri="{FF2B5EF4-FFF2-40B4-BE49-F238E27FC236}">
                <a16:creationId xmlns:a16="http://schemas.microsoft.com/office/drawing/2014/main" id="{6B3C297E-D974-4C73-920F-471C83EB724A}"/>
              </a:ext>
            </a:extLst>
          </p:cNvPr>
          <p:cNvSpPr>
            <a:spLocks noGrp="1"/>
          </p:cNvSpPr>
          <p:nvPr>
            <p:ph idx="1"/>
          </p:nvPr>
        </p:nvSpPr>
        <p:spPr>
          <a:xfrm>
            <a:off x="457200" y="1200151"/>
            <a:ext cx="8229600" cy="3675855"/>
          </a:xfrm>
        </p:spPr>
        <p:txBody>
          <a:bodyPr>
            <a:normAutofit lnSpcReduction="10000"/>
          </a:bodyPr>
          <a:lstStyle/>
          <a:p>
            <a:pPr marL="0" indent="0">
              <a:buNone/>
            </a:pPr>
            <a:r>
              <a:rPr lang="en-US" sz="1600" dirty="0"/>
              <a:t>Test </a:t>
            </a:r>
            <a:r>
              <a:rPr lang="en-US" sz="1600" dirty="0" err="1"/>
              <a:t>QKBfly</a:t>
            </a:r>
            <a:r>
              <a:rPr lang="en-US" sz="1600" dirty="0"/>
              <a:t> on a newly designed </a:t>
            </a:r>
            <a:r>
              <a:rPr lang="en-US" sz="1600" b="1" dirty="0"/>
              <a:t>QA benchmark </a:t>
            </a:r>
            <a:r>
              <a:rPr lang="en-US" sz="1600" dirty="0"/>
              <a:t>(“</a:t>
            </a:r>
            <a:r>
              <a:rPr lang="en-US" sz="1600" dirty="0" err="1"/>
              <a:t>GoogleTrendsQuestions</a:t>
            </a:r>
            <a:r>
              <a:rPr lang="en-US" sz="1600" dirty="0"/>
              <a:t>”). Using Google Trends service 50 recent events of wider interest were identified. Students were asked to formulate meaningful </a:t>
            </a:r>
            <a:r>
              <a:rPr lang="en-US" sz="1600" b="1" dirty="0"/>
              <a:t>questions </a:t>
            </a:r>
            <a:r>
              <a:rPr lang="en-US" sz="1600" dirty="0"/>
              <a:t>on these events and provide the </a:t>
            </a:r>
            <a:r>
              <a:rPr lang="en-US" sz="1600" b="1" dirty="0"/>
              <a:t>gold-standard answers</a:t>
            </a:r>
            <a:r>
              <a:rPr lang="en-US" sz="1600" dirty="0"/>
              <a:t>.</a:t>
            </a:r>
          </a:p>
          <a:p>
            <a:pPr marL="0" indent="0">
              <a:buNone/>
            </a:pPr>
            <a:r>
              <a:rPr lang="en-US" sz="1600" dirty="0"/>
              <a:t> </a:t>
            </a:r>
          </a:p>
          <a:p>
            <a:pPr marL="0" indent="0">
              <a:buNone/>
            </a:pPr>
            <a:r>
              <a:rPr lang="en-US" sz="1600" dirty="0"/>
              <a:t>Compare different conﬁgurations of </a:t>
            </a:r>
            <a:r>
              <a:rPr lang="en-US" sz="1600" dirty="0" err="1"/>
              <a:t>QKBﬂy</a:t>
            </a:r>
            <a:r>
              <a:rPr lang="en-US" sz="1600" dirty="0"/>
              <a:t> against Freebase[5]: </a:t>
            </a:r>
          </a:p>
          <a:p>
            <a:r>
              <a:rPr lang="en-US" sz="1600" dirty="0" err="1"/>
              <a:t>QKBﬂy</a:t>
            </a:r>
            <a:r>
              <a:rPr lang="en-US" sz="1600" dirty="0"/>
              <a:t>-triples: the on-the-ﬂy KB is limited to subject-predicate-object (SPO) triples. </a:t>
            </a:r>
          </a:p>
          <a:p>
            <a:r>
              <a:rPr lang="en-US" sz="1600" dirty="0"/>
              <a:t>Sentence-Answers: text-centric baseline. </a:t>
            </a:r>
            <a:r>
              <a:rPr lang="en-US" sz="1600" dirty="0" err="1"/>
              <a:t>QKBﬂy</a:t>
            </a:r>
            <a:r>
              <a:rPr lang="en-US" sz="1600" dirty="0"/>
              <a:t> is used to retrieve relevant sentences, but does not perform any fact extraction (no fact repository is available upfront). Entities in these sentences then become answer candidates. A type ﬁlter is applied on candidate answers to ensure the have the expected type(s) (e.g. questions starting with “Who” have answers of types PERSON, CHARACTER or ORGANIZATION). Each answer candidate is </a:t>
            </a:r>
            <a:r>
              <a:rPr lang="en-US" sz="1600" dirty="0" err="1"/>
              <a:t>feeded</a:t>
            </a:r>
            <a:r>
              <a:rPr lang="en-US" sz="1600" dirty="0"/>
              <a:t> to a pretrained binary classiﬁer (SVM). The positively labeled candidates are the ﬁnal answers. </a:t>
            </a:r>
          </a:p>
          <a:p>
            <a:r>
              <a:rPr lang="en-US" sz="1600" dirty="0"/>
              <a:t>QA-Freebase baseline: is a static KB where the same QA method is applied on the fact collection of Freebase.</a:t>
            </a:r>
          </a:p>
        </p:txBody>
      </p:sp>
      <p:sp>
        <p:nvSpPr>
          <p:cNvPr id="4" name="Footer Placeholder 3">
            <a:extLst>
              <a:ext uri="{FF2B5EF4-FFF2-40B4-BE49-F238E27FC236}">
                <a16:creationId xmlns:a16="http://schemas.microsoft.com/office/drawing/2014/main" id="{DEC686DB-B112-45E4-9B96-0A0856C1572B}"/>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BF1E992B-9015-4465-8EC0-15B7E6B811B9}"/>
              </a:ext>
            </a:extLst>
          </p:cNvPr>
          <p:cNvSpPr>
            <a:spLocks noGrp="1"/>
          </p:cNvSpPr>
          <p:nvPr>
            <p:ph type="sldNum" sz="quarter" idx="12"/>
          </p:nvPr>
        </p:nvSpPr>
        <p:spPr/>
        <p:txBody>
          <a:bodyPr/>
          <a:lstStyle/>
          <a:p>
            <a:fld id="{D3F1D1C4-C2D9-4231-9FB2-B2D9D97AA41D}" type="slidenum">
              <a:rPr lang="el-GR" smtClean="0"/>
              <a:pPr/>
              <a:t>42</a:t>
            </a:fld>
            <a:endParaRPr lang="el-GR"/>
          </a:p>
        </p:txBody>
      </p:sp>
    </p:spTree>
    <p:extLst>
      <p:ext uri="{BB962C8B-B14F-4D97-AF65-F5344CB8AC3E}">
        <p14:creationId xmlns:p14="http://schemas.microsoft.com/office/powerpoint/2010/main" val="2115762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5CC7-7C45-468A-B7BA-BB7E62397CCF}"/>
              </a:ext>
            </a:extLst>
          </p:cNvPr>
          <p:cNvSpPr>
            <a:spLocks noGrp="1"/>
          </p:cNvSpPr>
          <p:nvPr>
            <p:ph type="title"/>
          </p:nvPr>
        </p:nvSpPr>
        <p:spPr/>
        <p:txBody>
          <a:bodyPr>
            <a:noAutofit/>
          </a:bodyPr>
          <a:lstStyle/>
          <a:p>
            <a:r>
              <a:rPr lang="en-US" sz="3200" dirty="0"/>
              <a:t>Results on the </a:t>
            </a:r>
            <a:r>
              <a:rPr lang="en-US" sz="3200" dirty="0" err="1"/>
              <a:t>GoogleTrendsQuestions</a:t>
            </a:r>
            <a:r>
              <a:rPr lang="en-US" sz="3200" dirty="0"/>
              <a:t> benchmark</a:t>
            </a:r>
            <a:endParaRPr lang="LID4096" sz="3200" dirty="0"/>
          </a:p>
        </p:txBody>
      </p:sp>
      <p:sp>
        <p:nvSpPr>
          <p:cNvPr id="3" name="Content Placeholder 2">
            <a:extLst>
              <a:ext uri="{FF2B5EF4-FFF2-40B4-BE49-F238E27FC236}">
                <a16:creationId xmlns:a16="http://schemas.microsoft.com/office/drawing/2014/main" id="{C7415B21-B0CE-42B9-86BE-53EBC6E964A4}"/>
              </a:ext>
            </a:extLst>
          </p:cNvPr>
          <p:cNvSpPr>
            <a:spLocks noGrp="1"/>
          </p:cNvSpPr>
          <p:nvPr>
            <p:ph idx="1"/>
          </p:nvPr>
        </p:nvSpPr>
        <p:spPr>
          <a:xfrm>
            <a:off x="457200" y="2715766"/>
            <a:ext cx="8229600" cy="1944216"/>
          </a:xfrm>
        </p:spPr>
        <p:txBody>
          <a:bodyPr>
            <a:normAutofit/>
          </a:bodyPr>
          <a:lstStyle/>
          <a:p>
            <a:pPr marL="0" indent="0">
              <a:buNone/>
            </a:pPr>
            <a:r>
              <a:rPr lang="en-US" sz="2000" dirty="0"/>
              <a:t>Conclusions:</a:t>
            </a:r>
          </a:p>
          <a:p>
            <a:r>
              <a:rPr lang="en-US" sz="2000" dirty="0" err="1"/>
              <a:t>QKBﬂy</a:t>
            </a:r>
            <a:r>
              <a:rPr lang="en-US" sz="2000" dirty="0"/>
              <a:t> achieves the best precision, recall and F1 score</a:t>
            </a:r>
          </a:p>
          <a:p>
            <a:r>
              <a:rPr lang="en-US" sz="2000" dirty="0"/>
              <a:t>QA-Freebase and Sentence-Answers perform far inferior. Particularly, QA-Freebase returns empty results in most cases due to the lack of facts about recent events (static KB). </a:t>
            </a:r>
          </a:p>
        </p:txBody>
      </p:sp>
      <p:sp>
        <p:nvSpPr>
          <p:cNvPr id="4" name="Footer Placeholder 3">
            <a:extLst>
              <a:ext uri="{FF2B5EF4-FFF2-40B4-BE49-F238E27FC236}">
                <a16:creationId xmlns:a16="http://schemas.microsoft.com/office/drawing/2014/main" id="{5F7336E2-A8BD-4E69-ACE3-3EB5BD97255C}"/>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0A313E40-5291-43CF-8F03-0F0375191728}"/>
              </a:ext>
            </a:extLst>
          </p:cNvPr>
          <p:cNvSpPr>
            <a:spLocks noGrp="1"/>
          </p:cNvSpPr>
          <p:nvPr>
            <p:ph type="sldNum" sz="quarter" idx="12"/>
          </p:nvPr>
        </p:nvSpPr>
        <p:spPr/>
        <p:txBody>
          <a:bodyPr/>
          <a:lstStyle/>
          <a:p>
            <a:fld id="{D3F1D1C4-C2D9-4231-9FB2-B2D9D97AA41D}" type="slidenum">
              <a:rPr lang="el-GR" smtClean="0"/>
              <a:pPr/>
              <a:t>43</a:t>
            </a:fld>
            <a:endParaRPr lang="el-GR"/>
          </a:p>
        </p:txBody>
      </p:sp>
      <p:pic>
        <p:nvPicPr>
          <p:cNvPr id="7" name="Picture 6" descr="Query-Driven On-The-Fly Knowledge Base Construction.pdf and 3 more pages ‎- Microsoft Edge">
            <a:extLst>
              <a:ext uri="{FF2B5EF4-FFF2-40B4-BE49-F238E27FC236}">
                <a16:creationId xmlns:a16="http://schemas.microsoft.com/office/drawing/2014/main" id="{5C13F107-6284-4F88-9D87-F7D3D86B2337}"/>
              </a:ext>
            </a:extLst>
          </p:cNvPr>
          <p:cNvPicPr>
            <a:picLocks noChangeAspect="1"/>
          </p:cNvPicPr>
          <p:nvPr/>
        </p:nvPicPr>
        <p:blipFill rotWithShape="1">
          <a:blip r:embed="rId2">
            <a:extLst>
              <a:ext uri="{28A0092B-C50C-407E-A947-70E740481C1C}">
                <a14:useLocalDpi xmlns:a14="http://schemas.microsoft.com/office/drawing/2010/main" val="0"/>
              </a:ext>
            </a:extLst>
          </a:blip>
          <a:srcRect l="25588" t="61762" r="51575" b="26476"/>
          <a:stretch/>
        </p:blipFill>
        <p:spPr>
          <a:xfrm>
            <a:off x="1831196" y="1275606"/>
            <a:ext cx="5481609" cy="1512168"/>
          </a:xfrm>
          <a:prstGeom prst="rect">
            <a:avLst/>
          </a:prstGeom>
        </p:spPr>
      </p:pic>
      <p:sp>
        <p:nvSpPr>
          <p:cNvPr id="8" name="Rectangle 7">
            <a:extLst>
              <a:ext uri="{FF2B5EF4-FFF2-40B4-BE49-F238E27FC236}">
                <a16:creationId xmlns:a16="http://schemas.microsoft.com/office/drawing/2014/main" id="{653903B9-13A7-4762-B0BD-7C5CCA254E2E}"/>
              </a:ext>
            </a:extLst>
          </p:cNvPr>
          <p:cNvSpPr/>
          <p:nvPr/>
        </p:nvSpPr>
        <p:spPr>
          <a:xfrm>
            <a:off x="2123728" y="1707654"/>
            <a:ext cx="504056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3596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B13B-D42E-46BE-85DE-246AB09EEDA3}"/>
              </a:ext>
            </a:extLst>
          </p:cNvPr>
          <p:cNvSpPr>
            <a:spLocks noGrp="1"/>
          </p:cNvSpPr>
          <p:nvPr>
            <p:ph type="title"/>
          </p:nvPr>
        </p:nvSpPr>
        <p:spPr>
          <a:xfrm>
            <a:off x="457200" y="205978"/>
            <a:ext cx="8229600" cy="1357659"/>
          </a:xfrm>
        </p:spPr>
        <p:txBody>
          <a:bodyPr>
            <a:normAutofit fontScale="90000"/>
          </a:bodyPr>
          <a:lstStyle/>
          <a:p>
            <a:r>
              <a:rPr lang="en-US" dirty="0"/>
              <a:t>Example of event questions and returned facts</a:t>
            </a:r>
            <a:endParaRPr lang="LID4096" dirty="0"/>
          </a:p>
        </p:txBody>
      </p:sp>
      <p:sp>
        <p:nvSpPr>
          <p:cNvPr id="4" name="Footer Placeholder 3">
            <a:extLst>
              <a:ext uri="{FF2B5EF4-FFF2-40B4-BE49-F238E27FC236}">
                <a16:creationId xmlns:a16="http://schemas.microsoft.com/office/drawing/2014/main" id="{9F2C04C6-1479-4160-8815-29D7D1B09D80}"/>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ADF4B9E7-0907-4172-A394-5178CF3B9A5A}"/>
              </a:ext>
            </a:extLst>
          </p:cNvPr>
          <p:cNvSpPr>
            <a:spLocks noGrp="1"/>
          </p:cNvSpPr>
          <p:nvPr>
            <p:ph type="sldNum" sz="quarter" idx="12"/>
          </p:nvPr>
        </p:nvSpPr>
        <p:spPr/>
        <p:txBody>
          <a:bodyPr/>
          <a:lstStyle/>
          <a:p>
            <a:fld id="{D3F1D1C4-C2D9-4231-9FB2-B2D9D97AA41D}" type="slidenum">
              <a:rPr lang="el-GR" smtClean="0"/>
              <a:pPr/>
              <a:t>44</a:t>
            </a:fld>
            <a:endParaRPr lang="el-GR"/>
          </a:p>
        </p:txBody>
      </p:sp>
      <p:pic>
        <p:nvPicPr>
          <p:cNvPr id="7" name="Picture 6" descr="Query-Driven On-The-Fly Knowledge Base Construction.pdf and 3 more pages ‎- Microsoft Edge">
            <a:extLst>
              <a:ext uri="{FF2B5EF4-FFF2-40B4-BE49-F238E27FC236}">
                <a16:creationId xmlns:a16="http://schemas.microsoft.com/office/drawing/2014/main" id="{189718FA-6B38-4C12-AE53-EFCD84C598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00" t="38238" r="24800" b="42648"/>
          <a:stretch/>
        </p:blipFill>
        <p:spPr>
          <a:xfrm>
            <a:off x="522935" y="1898924"/>
            <a:ext cx="8098130" cy="1644933"/>
          </a:xfrm>
          <a:prstGeom prst="rect">
            <a:avLst/>
          </a:prstGeom>
        </p:spPr>
      </p:pic>
      <p:sp>
        <p:nvSpPr>
          <p:cNvPr id="8" name="Rectangle 7">
            <a:extLst>
              <a:ext uri="{FF2B5EF4-FFF2-40B4-BE49-F238E27FC236}">
                <a16:creationId xmlns:a16="http://schemas.microsoft.com/office/drawing/2014/main" id="{739C128F-C622-4F5F-94BF-BCE4CD60C2D2}"/>
              </a:ext>
            </a:extLst>
          </p:cNvPr>
          <p:cNvSpPr/>
          <p:nvPr/>
        </p:nvSpPr>
        <p:spPr>
          <a:xfrm>
            <a:off x="971600" y="3939902"/>
            <a:ext cx="7776864" cy="646331"/>
          </a:xfrm>
          <a:prstGeom prst="rect">
            <a:avLst/>
          </a:prstGeom>
        </p:spPr>
        <p:txBody>
          <a:bodyPr wrap="square">
            <a:spAutoFit/>
          </a:bodyPr>
          <a:lstStyle/>
          <a:p>
            <a:r>
              <a:rPr lang="en-US" dirty="0" err="1"/>
              <a:t>QKBﬂy</a:t>
            </a:r>
            <a:r>
              <a:rPr lang="en-US" dirty="0"/>
              <a:t> performs better than </a:t>
            </a:r>
            <a:r>
              <a:rPr lang="en-US" dirty="0" err="1"/>
              <a:t>QKBﬂy</a:t>
            </a:r>
            <a:r>
              <a:rPr lang="en-US" dirty="0"/>
              <a:t>-triples in questions which require ternary facts, such as “Who plays Han Solo in ’Star Wars: The Force Awakens’?”. </a:t>
            </a:r>
          </a:p>
        </p:txBody>
      </p:sp>
    </p:spTree>
    <p:extLst>
      <p:ext uri="{BB962C8B-B14F-4D97-AF65-F5344CB8AC3E}">
        <p14:creationId xmlns:p14="http://schemas.microsoft.com/office/powerpoint/2010/main" val="2678677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Presentation Outline</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fontScale="92500" lnSpcReduction="20000"/>
          </a:bodyPr>
          <a:lstStyle/>
          <a:p>
            <a:r>
              <a:rPr lang="en-US" dirty="0">
                <a:solidFill>
                  <a:schemeClr val="bg1">
                    <a:lumMod val="50000"/>
                  </a:schemeClr>
                </a:solidFill>
              </a:rPr>
              <a:t>Motivation</a:t>
            </a:r>
          </a:p>
          <a:p>
            <a:r>
              <a:rPr lang="en-US" dirty="0" err="1">
                <a:solidFill>
                  <a:schemeClr val="bg1">
                    <a:lumMod val="50000"/>
                  </a:schemeClr>
                </a:solidFill>
              </a:rPr>
              <a:t>QKBﬂy</a:t>
            </a:r>
            <a:r>
              <a:rPr lang="en-US" dirty="0">
                <a:solidFill>
                  <a:schemeClr val="bg1">
                    <a:lumMod val="50000"/>
                  </a:schemeClr>
                </a:solidFill>
              </a:rPr>
              <a:t> Design</a:t>
            </a:r>
          </a:p>
          <a:p>
            <a:r>
              <a:rPr lang="en-US" dirty="0">
                <a:solidFill>
                  <a:schemeClr val="bg1">
                    <a:lumMod val="50000"/>
                  </a:schemeClr>
                </a:solidFill>
              </a:rPr>
              <a:t>Semantic Graph</a:t>
            </a:r>
          </a:p>
          <a:p>
            <a:r>
              <a:rPr lang="en-US" dirty="0">
                <a:solidFill>
                  <a:schemeClr val="bg1">
                    <a:lumMod val="50000"/>
                  </a:schemeClr>
                </a:solidFill>
              </a:rPr>
              <a:t>Graph Densification</a:t>
            </a:r>
            <a:r>
              <a:rPr lang="en-US" dirty="0"/>
              <a:t> </a:t>
            </a:r>
            <a:r>
              <a:rPr lang="en-US" dirty="0">
                <a:solidFill>
                  <a:schemeClr val="bg1">
                    <a:lumMod val="50000"/>
                  </a:schemeClr>
                </a:solidFill>
              </a:rPr>
              <a:t>Algorithm</a:t>
            </a:r>
          </a:p>
          <a:p>
            <a:r>
              <a:rPr lang="en-US" dirty="0">
                <a:solidFill>
                  <a:schemeClr val="bg1">
                    <a:lumMod val="50000"/>
                  </a:schemeClr>
                </a:solidFill>
              </a:rPr>
              <a:t>Canonicalization</a:t>
            </a:r>
          </a:p>
          <a:p>
            <a:r>
              <a:rPr lang="en-US" dirty="0">
                <a:solidFill>
                  <a:schemeClr val="bg1">
                    <a:lumMod val="50000"/>
                  </a:schemeClr>
                </a:solidFill>
              </a:rPr>
              <a:t>Experiments </a:t>
            </a:r>
          </a:p>
          <a:p>
            <a:r>
              <a:rPr lang="en-US" dirty="0"/>
              <a:t>Conclusions and Future Work</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a:t>
            </a:r>
            <a:r>
              <a:rPr lang="en-GB" dirty="0" err="1"/>
              <a:t>www.cs.ucy.ac.cy</a:t>
            </a:r>
            <a:r>
              <a:rPr lang="en-GB" dirty="0"/>
              <a:t>/courses/EPL646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45</a:t>
            </a:fld>
            <a:endParaRPr lang="el-GR"/>
          </a:p>
        </p:txBody>
      </p:sp>
    </p:spTree>
    <p:extLst>
      <p:ext uri="{BB962C8B-B14F-4D97-AF65-F5344CB8AC3E}">
        <p14:creationId xmlns:p14="http://schemas.microsoft.com/office/powerpoint/2010/main" val="2734182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8EF01-27AB-48E9-9A69-29B7524C1957}"/>
              </a:ext>
            </a:extLst>
          </p:cNvPr>
          <p:cNvSpPr>
            <a:spLocks noGrp="1"/>
          </p:cNvSpPr>
          <p:nvPr>
            <p:ph type="title"/>
          </p:nvPr>
        </p:nvSpPr>
        <p:spPr/>
        <p:txBody>
          <a:bodyPr>
            <a:normAutofit/>
          </a:bodyPr>
          <a:lstStyle/>
          <a:p>
            <a:r>
              <a:rPr lang="en-US" dirty="0"/>
              <a:t>Conclusions and Future Work</a:t>
            </a:r>
            <a:endParaRPr lang="LID4096" dirty="0"/>
          </a:p>
        </p:txBody>
      </p:sp>
      <p:sp>
        <p:nvSpPr>
          <p:cNvPr id="3" name="Content Placeholder 2">
            <a:extLst>
              <a:ext uri="{FF2B5EF4-FFF2-40B4-BE49-F238E27FC236}">
                <a16:creationId xmlns:a16="http://schemas.microsoft.com/office/drawing/2014/main" id="{62F5A806-161C-47CA-BC21-4457B7291021}"/>
              </a:ext>
            </a:extLst>
          </p:cNvPr>
          <p:cNvSpPr>
            <a:spLocks noGrp="1"/>
          </p:cNvSpPr>
          <p:nvPr>
            <p:ph idx="1"/>
          </p:nvPr>
        </p:nvSpPr>
        <p:spPr/>
        <p:txBody>
          <a:bodyPr>
            <a:normAutofit fontScale="70000" lnSpcReduction="20000"/>
          </a:bodyPr>
          <a:lstStyle/>
          <a:p>
            <a:r>
              <a:rPr lang="en-US" dirty="0" err="1"/>
              <a:t>QKBﬂy</a:t>
            </a:r>
            <a:r>
              <a:rPr lang="en-US" dirty="0"/>
              <a:t>: builds on-the-ﬂy knowledge bases in a query-driven manner. </a:t>
            </a:r>
          </a:p>
          <a:p>
            <a:r>
              <a:rPr lang="en-US" dirty="0"/>
              <a:t>A much larger set of predicates is acquired than those in mainstream KBs.</a:t>
            </a:r>
          </a:p>
          <a:p>
            <a:r>
              <a:rPr lang="en-US" dirty="0"/>
              <a:t>Facts are canonicalized.</a:t>
            </a:r>
          </a:p>
          <a:p>
            <a:r>
              <a:rPr lang="en-US" dirty="0"/>
              <a:t>Use cases for </a:t>
            </a:r>
            <a:r>
              <a:rPr lang="en-US" dirty="0" err="1"/>
              <a:t>QKBﬂy</a:t>
            </a:r>
            <a:r>
              <a:rPr lang="en-US" dirty="0"/>
              <a:t>: ad-hoc question answering, summarization and other kinds of machine-reading applications.</a:t>
            </a:r>
          </a:p>
          <a:p>
            <a:r>
              <a:rPr lang="en-US" dirty="0"/>
              <a:t>Improve the extraction speed and quality of the on-the-ﬂy KB output.</a:t>
            </a:r>
          </a:p>
          <a:p>
            <a:r>
              <a:rPr lang="en-US" dirty="0"/>
              <a:t>Apply on-the-ﬂy relational paraphrase mining.</a:t>
            </a:r>
            <a:endParaRPr lang="LID4096" dirty="0"/>
          </a:p>
        </p:txBody>
      </p:sp>
      <p:sp>
        <p:nvSpPr>
          <p:cNvPr id="4" name="Footer Placeholder 3">
            <a:extLst>
              <a:ext uri="{FF2B5EF4-FFF2-40B4-BE49-F238E27FC236}">
                <a16:creationId xmlns:a16="http://schemas.microsoft.com/office/drawing/2014/main" id="{2DAAE4CA-6AA6-4E10-9F6F-220DE168C000}"/>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2BAB23EF-E076-4847-AEA0-51C27BD2B20A}"/>
              </a:ext>
            </a:extLst>
          </p:cNvPr>
          <p:cNvSpPr>
            <a:spLocks noGrp="1"/>
          </p:cNvSpPr>
          <p:nvPr>
            <p:ph type="sldNum" sz="quarter" idx="12"/>
          </p:nvPr>
        </p:nvSpPr>
        <p:spPr/>
        <p:txBody>
          <a:bodyPr/>
          <a:lstStyle/>
          <a:p>
            <a:fld id="{D3F1D1C4-C2D9-4231-9FB2-B2D9D97AA41D}" type="slidenum">
              <a:rPr lang="el-GR" smtClean="0"/>
              <a:pPr/>
              <a:t>46</a:t>
            </a:fld>
            <a:endParaRPr lang="el-GR"/>
          </a:p>
        </p:txBody>
      </p:sp>
    </p:spTree>
    <p:extLst>
      <p:ext uri="{BB962C8B-B14F-4D97-AF65-F5344CB8AC3E}">
        <p14:creationId xmlns:p14="http://schemas.microsoft.com/office/powerpoint/2010/main" val="3125299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References (1)</a:t>
            </a:r>
            <a:endParaRPr lang="el-GR" sz="3600"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539552" y="1265510"/>
            <a:ext cx="8424936" cy="3394472"/>
          </a:xfrm>
        </p:spPr>
        <p:txBody>
          <a:bodyPr>
            <a:noAutofit/>
          </a:bodyPr>
          <a:lstStyle/>
          <a:p>
            <a:pPr marL="0" indent="0">
              <a:buNone/>
            </a:pPr>
            <a:r>
              <a:rPr lang="en-GB" sz="1600" dirty="0">
                <a:latin typeface="Constantia" panose="02030602050306030303" pitchFamily="18" charset="0"/>
              </a:rPr>
              <a:t>All figures were taken by the paper presented [1]</a:t>
            </a:r>
          </a:p>
          <a:p>
            <a:pPr marL="0" indent="0">
              <a:buNone/>
            </a:pPr>
            <a:r>
              <a:rPr lang="en-GB" sz="1600" dirty="0">
                <a:latin typeface="Constantia" panose="02030602050306030303" pitchFamily="18" charset="0"/>
              </a:rPr>
              <a:t>[1] </a:t>
            </a:r>
            <a:r>
              <a:rPr lang="en-US" sz="1600" dirty="0">
                <a:solidFill>
                  <a:srgbClr val="0000FF"/>
                </a:solidFill>
                <a:latin typeface="Constantia" pitchFamily="18" charset="0"/>
                <a:hlinkClick r:id="rId2">
                  <a:extLst>
                    <a:ext uri="{A12FA001-AC4F-418D-AE19-62706E023703}">
                      <ahyp:hlinkClr xmlns:ahyp="http://schemas.microsoft.com/office/drawing/2018/hyperlinkcolor" val="tx"/>
                    </a:ext>
                  </a:extLst>
                </a:hlinkClick>
              </a:rPr>
              <a:t>Query-Driven On-The-Fly Knowledge Base Construction</a:t>
            </a:r>
            <a:r>
              <a:rPr lang="en-US" sz="1600" dirty="0">
                <a:solidFill>
                  <a:srgbClr val="0000FF"/>
                </a:solidFill>
                <a:latin typeface="Constantia" pitchFamily="18" charset="0"/>
              </a:rPr>
              <a:t>. </a:t>
            </a:r>
            <a:r>
              <a:rPr lang="en-US" sz="1600" dirty="0" err="1">
                <a:latin typeface="Constantia" pitchFamily="18" charset="0"/>
              </a:rPr>
              <a:t>Dat</a:t>
            </a:r>
            <a:r>
              <a:rPr lang="en-US" sz="1600" dirty="0">
                <a:latin typeface="Constantia" pitchFamily="18" charset="0"/>
              </a:rPr>
              <a:t> Ba Nguyen, </a:t>
            </a:r>
            <a:r>
              <a:rPr lang="en-US" sz="1600" dirty="0" err="1">
                <a:latin typeface="Constantia" pitchFamily="18" charset="0"/>
              </a:rPr>
              <a:t>Abdalghani</a:t>
            </a:r>
            <a:r>
              <a:rPr lang="en-US" sz="1600" dirty="0">
                <a:latin typeface="Constantia" pitchFamily="18" charset="0"/>
              </a:rPr>
              <a:t> </a:t>
            </a:r>
            <a:r>
              <a:rPr lang="en-US" sz="1600" dirty="0" err="1">
                <a:latin typeface="Constantia" pitchFamily="18" charset="0"/>
              </a:rPr>
              <a:t>Abujabal</a:t>
            </a:r>
            <a:r>
              <a:rPr lang="en-US" sz="1600" dirty="0">
                <a:latin typeface="Constantia" pitchFamily="18" charset="0"/>
              </a:rPr>
              <a:t>, </a:t>
            </a:r>
            <a:r>
              <a:rPr lang="en-US" sz="1600" dirty="0" err="1">
                <a:latin typeface="Constantia" pitchFamily="18" charset="0"/>
              </a:rPr>
              <a:t>Khanh</a:t>
            </a:r>
            <a:r>
              <a:rPr lang="en-US" sz="1600" dirty="0">
                <a:latin typeface="Constantia" pitchFamily="18" charset="0"/>
              </a:rPr>
              <a:t> Tran, Martin Theobald, Gerhard </a:t>
            </a:r>
            <a:r>
              <a:rPr lang="en-US" sz="1600" dirty="0" err="1">
                <a:latin typeface="Constantia" pitchFamily="18" charset="0"/>
              </a:rPr>
              <a:t>Weikum</a:t>
            </a:r>
            <a:r>
              <a:rPr lang="en-US" sz="1600" dirty="0">
                <a:latin typeface="Constantia" pitchFamily="18" charset="0"/>
              </a:rPr>
              <a:t>: 66-79, Volume 11, Number 1, September 2017, PVLDB 2017.</a:t>
            </a:r>
            <a:endParaRPr lang="en-GB" sz="1600" dirty="0">
              <a:latin typeface="Constantia" panose="02030602050306030303" pitchFamily="18" charset="0"/>
            </a:endParaRPr>
          </a:p>
          <a:p>
            <a:pPr marL="0" indent="0">
              <a:buNone/>
            </a:pPr>
            <a:r>
              <a:rPr lang="en-GB" sz="1600" dirty="0">
                <a:latin typeface="Constantia" panose="02030602050306030303" pitchFamily="18" charset="0"/>
              </a:rPr>
              <a:t>[2] </a:t>
            </a:r>
            <a:r>
              <a:rPr lang="en-GB" sz="1600" u="sng" dirty="0" err="1">
                <a:solidFill>
                  <a:srgbClr val="0000FF"/>
                </a:solidFill>
                <a:latin typeface="Constantia" panose="02030602050306030303" pitchFamily="18" charset="0"/>
              </a:rPr>
              <a:t>DBpedia</a:t>
            </a:r>
            <a:r>
              <a:rPr lang="en-GB" sz="1600" u="sng" dirty="0">
                <a:solidFill>
                  <a:srgbClr val="0000FF"/>
                </a:solidFill>
                <a:latin typeface="Constantia" panose="02030602050306030303" pitchFamily="18" charset="0"/>
              </a:rPr>
              <a:t>: A Nucleus for a Web of Open Data. </a:t>
            </a:r>
            <a:r>
              <a:rPr lang="en-GB" sz="1600" dirty="0">
                <a:latin typeface="Constantia" panose="02030602050306030303" pitchFamily="18" charset="0"/>
              </a:rPr>
              <a:t>S. Auer, C. </a:t>
            </a:r>
            <a:r>
              <a:rPr lang="en-GB" sz="1600" dirty="0" err="1">
                <a:latin typeface="Constantia" panose="02030602050306030303" pitchFamily="18" charset="0"/>
              </a:rPr>
              <a:t>Bizer</a:t>
            </a:r>
            <a:r>
              <a:rPr lang="en-GB" sz="1600" dirty="0">
                <a:latin typeface="Constantia" panose="02030602050306030303" pitchFamily="18" charset="0"/>
              </a:rPr>
              <a:t>, G. </a:t>
            </a:r>
            <a:r>
              <a:rPr lang="en-GB" sz="1600" dirty="0" err="1">
                <a:latin typeface="Constantia" panose="02030602050306030303" pitchFamily="18" charset="0"/>
              </a:rPr>
              <a:t>Kobilarov</a:t>
            </a:r>
            <a:r>
              <a:rPr lang="en-GB" sz="1600" dirty="0">
                <a:latin typeface="Constantia" panose="02030602050306030303" pitchFamily="18" charset="0"/>
              </a:rPr>
              <a:t>, J. Lehmann, and Z. Ives. In ISWC, pages 11–15, 2007.</a:t>
            </a:r>
          </a:p>
          <a:p>
            <a:pPr marL="0" indent="0">
              <a:buNone/>
            </a:pPr>
            <a:r>
              <a:rPr lang="en-GB" sz="1600" dirty="0">
                <a:latin typeface="Constantia" panose="02030602050306030303" pitchFamily="18" charset="0"/>
              </a:rPr>
              <a:t>[3] </a:t>
            </a:r>
            <a:r>
              <a:rPr lang="en-US" sz="1600" u="sng" dirty="0" err="1">
                <a:solidFill>
                  <a:srgbClr val="0000FF"/>
                </a:solidFill>
                <a:latin typeface="Constantia" panose="02030602050306030303" pitchFamily="18" charset="0"/>
              </a:rPr>
              <a:t>Yago</a:t>
            </a:r>
            <a:r>
              <a:rPr lang="en-US" sz="1600" u="sng" dirty="0">
                <a:solidFill>
                  <a:srgbClr val="0000FF"/>
                </a:solidFill>
                <a:latin typeface="Constantia" panose="02030602050306030303" pitchFamily="18" charset="0"/>
              </a:rPr>
              <a:t>: A Core of Semantic Knowledge.</a:t>
            </a:r>
            <a:r>
              <a:rPr lang="en-US" sz="1600" dirty="0">
                <a:latin typeface="Constantia" panose="02030602050306030303" pitchFamily="18" charset="0"/>
              </a:rPr>
              <a:t> F. M. </a:t>
            </a:r>
            <a:r>
              <a:rPr lang="en-US" sz="1600" dirty="0" err="1">
                <a:latin typeface="Constantia" panose="02030602050306030303" pitchFamily="18" charset="0"/>
              </a:rPr>
              <a:t>Suchanek</a:t>
            </a:r>
            <a:r>
              <a:rPr lang="en-US" sz="1600" dirty="0">
                <a:latin typeface="Constantia" panose="02030602050306030303" pitchFamily="18" charset="0"/>
              </a:rPr>
              <a:t>, G. </a:t>
            </a:r>
            <a:r>
              <a:rPr lang="en-US" sz="1600" dirty="0" err="1">
                <a:latin typeface="Constantia" panose="02030602050306030303" pitchFamily="18" charset="0"/>
              </a:rPr>
              <a:t>Kasneci</a:t>
            </a:r>
            <a:r>
              <a:rPr lang="en-US" sz="1600" dirty="0">
                <a:latin typeface="Constantia" panose="02030602050306030303" pitchFamily="18" charset="0"/>
              </a:rPr>
              <a:t>, and G. </a:t>
            </a:r>
            <a:r>
              <a:rPr lang="en-US" sz="1600" dirty="0" err="1">
                <a:latin typeface="Constantia" panose="02030602050306030303" pitchFamily="18" charset="0"/>
              </a:rPr>
              <a:t>Weikum</a:t>
            </a:r>
            <a:r>
              <a:rPr lang="en-US" sz="1600" dirty="0">
                <a:latin typeface="Constantia" panose="02030602050306030303" pitchFamily="18" charset="0"/>
              </a:rPr>
              <a:t>. In WWW, pages 697–706, 2007.</a:t>
            </a:r>
            <a:endParaRPr lang="en-GB" sz="1600" dirty="0">
              <a:latin typeface="Constantia" panose="02030602050306030303" pitchFamily="18" charset="0"/>
            </a:endParaRPr>
          </a:p>
          <a:p>
            <a:pPr marL="0" indent="0">
              <a:buNone/>
            </a:pPr>
            <a:r>
              <a:rPr lang="en-GB" sz="1600" dirty="0">
                <a:latin typeface="Constantia" panose="02030602050306030303" pitchFamily="18" charset="0"/>
              </a:rPr>
              <a:t>[4] </a:t>
            </a:r>
            <a:r>
              <a:rPr lang="en-US" sz="1600" u="sng" dirty="0" err="1">
                <a:solidFill>
                  <a:srgbClr val="0000FF"/>
                </a:solidFill>
                <a:latin typeface="Constantia" panose="02030602050306030303" pitchFamily="18" charset="0"/>
              </a:rPr>
              <a:t>Wikidata</a:t>
            </a:r>
            <a:r>
              <a:rPr lang="en-US" sz="1600" u="sng" dirty="0">
                <a:solidFill>
                  <a:srgbClr val="0000FF"/>
                </a:solidFill>
                <a:latin typeface="Constantia" panose="02030602050306030303" pitchFamily="18" charset="0"/>
              </a:rPr>
              <a:t>: A Free Collaborative Knowledgebase. </a:t>
            </a:r>
            <a:r>
              <a:rPr lang="en-US" sz="1600" dirty="0">
                <a:latin typeface="Constantia" panose="02030602050306030303" pitchFamily="18" charset="0"/>
              </a:rPr>
              <a:t>D. </a:t>
            </a:r>
            <a:r>
              <a:rPr lang="en-US" sz="1600" dirty="0" err="1">
                <a:latin typeface="Constantia" panose="02030602050306030303" pitchFamily="18" charset="0"/>
              </a:rPr>
              <a:t>Vranděcíc</a:t>
            </a:r>
            <a:r>
              <a:rPr lang="en-US" sz="1600" dirty="0">
                <a:latin typeface="Constantia" panose="02030602050306030303" pitchFamily="18" charset="0"/>
              </a:rPr>
              <a:t> and M. </a:t>
            </a:r>
            <a:r>
              <a:rPr lang="en-US" sz="1600" dirty="0" err="1">
                <a:latin typeface="Constantia" panose="02030602050306030303" pitchFamily="18" charset="0"/>
              </a:rPr>
              <a:t>Krötzsch</a:t>
            </a:r>
            <a:r>
              <a:rPr lang="en-US" sz="1600" dirty="0">
                <a:latin typeface="Constantia" panose="02030602050306030303" pitchFamily="18" charset="0"/>
              </a:rPr>
              <a:t>. CACM, 57(10):78–85, 2014.</a:t>
            </a:r>
          </a:p>
          <a:p>
            <a:pPr marL="0" indent="0">
              <a:buNone/>
            </a:pPr>
            <a:r>
              <a:rPr lang="en-GB" sz="1600" dirty="0">
                <a:latin typeface="Constantia" panose="02030602050306030303" pitchFamily="18" charset="0"/>
              </a:rPr>
              <a:t>[5] </a:t>
            </a:r>
            <a:r>
              <a:rPr lang="en-US" sz="1600" u="sng" dirty="0">
                <a:solidFill>
                  <a:srgbClr val="0000FF"/>
                </a:solidFill>
                <a:latin typeface="Constantia" panose="02030602050306030303" pitchFamily="18" charset="0"/>
              </a:rPr>
              <a:t>Freebase: A Collaboratively Created Graph Database for Structuring Human Knowledge. </a:t>
            </a:r>
            <a:r>
              <a:rPr lang="en-US" sz="1600" dirty="0">
                <a:latin typeface="Constantia" panose="02030602050306030303" pitchFamily="18" charset="0"/>
              </a:rPr>
              <a:t>K. </a:t>
            </a:r>
            <a:r>
              <a:rPr lang="en-US" sz="1600" dirty="0" err="1">
                <a:latin typeface="Constantia" panose="02030602050306030303" pitchFamily="18" charset="0"/>
              </a:rPr>
              <a:t>Bollacker</a:t>
            </a:r>
            <a:r>
              <a:rPr lang="en-US" sz="1600" dirty="0">
                <a:latin typeface="Constantia" panose="02030602050306030303" pitchFamily="18" charset="0"/>
              </a:rPr>
              <a:t>, C. Evans, P. </a:t>
            </a:r>
            <a:r>
              <a:rPr lang="en-US" sz="1600" dirty="0" err="1">
                <a:latin typeface="Constantia" panose="02030602050306030303" pitchFamily="18" charset="0"/>
              </a:rPr>
              <a:t>Paritosh</a:t>
            </a:r>
            <a:r>
              <a:rPr lang="en-US" sz="1600" dirty="0">
                <a:latin typeface="Constantia" panose="02030602050306030303" pitchFamily="18" charset="0"/>
              </a:rPr>
              <a:t>, T. Sturge, and J. Taylor. In SIGMOD, pages 1247–1250, 2008. </a:t>
            </a:r>
            <a:endParaRPr lang="en-GB" sz="1600" dirty="0">
              <a:latin typeface="Constantia" panose="02030602050306030303" pitchFamily="18" charset="0"/>
            </a:endParaRP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2959968" cy="309117"/>
          </a:xfrm>
        </p:spPr>
        <p:txBody>
          <a:bodyPr/>
          <a:lstStyle/>
          <a:p>
            <a:r>
              <a:rPr lang="en-GB" dirty="0">
                <a:latin typeface="Constantia" panose="02030602050306030303" pitchFamily="18" charset="0"/>
              </a:rPr>
              <a:t>https://www.cs.ucy.ac.cy/courses/EPL646</a:t>
            </a:r>
            <a:endParaRPr lang="el-GR" dirty="0">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47</a:t>
            </a:fld>
            <a:endParaRPr lang="el-GR" dirty="0">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C90D7-27E2-4ABC-8004-6FC1F508951C}"/>
              </a:ext>
            </a:extLst>
          </p:cNvPr>
          <p:cNvSpPr>
            <a:spLocks noGrp="1"/>
          </p:cNvSpPr>
          <p:nvPr>
            <p:ph type="title"/>
          </p:nvPr>
        </p:nvSpPr>
        <p:spPr/>
        <p:txBody>
          <a:bodyPr>
            <a:normAutofit/>
          </a:bodyPr>
          <a:lstStyle/>
          <a:p>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References (2)</a:t>
            </a:r>
            <a:endParaRPr lang="LID4096" sz="3600" dirty="0"/>
          </a:p>
        </p:txBody>
      </p:sp>
      <p:sp>
        <p:nvSpPr>
          <p:cNvPr id="3" name="Content Placeholder 2">
            <a:extLst>
              <a:ext uri="{FF2B5EF4-FFF2-40B4-BE49-F238E27FC236}">
                <a16:creationId xmlns:a16="http://schemas.microsoft.com/office/drawing/2014/main" id="{0DD6CACF-C218-4F2B-B672-9300B02F7B27}"/>
              </a:ext>
            </a:extLst>
          </p:cNvPr>
          <p:cNvSpPr>
            <a:spLocks noGrp="1"/>
          </p:cNvSpPr>
          <p:nvPr>
            <p:ph idx="1"/>
          </p:nvPr>
        </p:nvSpPr>
        <p:spPr/>
        <p:txBody>
          <a:bodyPr/>
          <a:lstStyle/>
          <a:p>
            <a:pPr marL="0" indent="0">
              <a:buNone/>
            </a:pPr>
            <a:r>
              <a:rPr lang="en-GB" sz="1600" dirty="0">
                <a:latin typeface="Constantia" panose="02030602050306030303" pitchFamily="18" charset="0"/>
              </a:rPr>
              <a:t>[6] </a:t>
            </a:r>
            <a:r>
              <a:rPr lang="en-US" sz="1600" u="sng" dirty="0" err="1">
                <a:solidFill>
                  <a:srgbClr val="0000FF"/>
                </a:solidFill>
                <a:latin typeface="Constantia" panose="02030602050306030303" pitchFamily="18" charset="0"/>
              </a:rPr>
              <a:t>DeepDive</a:t>
            </a:r>
            <a:r>
              <a:rPr lang="en-US" sz="1600" u="sng" dirty="0">
                <a:solidFill>
                  <a:srgbClr val="0000FF"/>
                </a:solidFill>
                <a:latin typeface="Constantia" panose="02030602050306030303" pitchFamily="18" charset="0"/>
              </a:rPr>
              <a:t>: Web-scale Knowledge-base Construction using Statistical Learning and Inference.</a:t>
            </a:r>
            <a:r>
              <a:rPr lang="en-US" sz="1600" dirty="0">
                <a:solidFill>
                  <a:srgbClr val="0000FF"/>
                </a:solidFill>
                <a:latin typeface="Constantia" panose="02030602050306030303" pitchFamily="18" charset="0"/>
              </a:rPr>
              <a:t> </a:t>
            </a:r>
            <a:r>
              <a:rPr lang="en-US" sz="1600" dirty="0">
                <a:latin typeface="Constantia" panose="02030602050306030303" pitchFamily="18" charset="0"/>
              </a:rPr>
              <a:t>F. </a:t>
            </a:r>
            <a:r>
              <a:rPr lang="en-US" sz="1600" dirty="0" err="1">
                <a:latin typeface="Constantia" panose="02030602050306030303" pitchFamily="18" charset="0"/>
              </a:rPr>
              <a:t>Niu</a:t>
            </a:r>
            <a:r>
              <a:rPr lang="en-US" sz="1600" dirty="0">
                <a:latin typeface="Constantia" panose="02030602050306030303" pitchFamily="18" charset="0"/>
              </a:rPr>
              <a:t>, C. Zhang, C. Re, and J. W. Shavlik. In VLDS, pages 25–28, 2012. </a:t>
            </a:r>
          </a:p>
          <a:p>
            <a:pPr marL="0" indent="0">
              <a:buNone/>
            </a:pPr>
            <a:r>
              <a:rPr lang="en-US" sz="1600" dirty="0">
                <a:latin typeface="Constantia" panose="02030602050306030303" pitchFamily="18" charset="0"/>
              </a:rPr>
              <a:t>[7] </a:t>
            </a:r>
            <a:r>
              <a:rPr lang="en-US" sz="1600" u="sng" dirty="0">
                <a:solidFill>
                  <a:srgbClr val="0000FF"/>
                </a:solidFill>
                <a:latin typeface="Constantia" panose="02030602050306030303" pitchFamily="18" charset="0"/>
              </a:rPr>
              <a:t>Large-Scale Information Extraction from Textual Deﬁnitions through Deep Syntactic and Semantic Analysis.</a:t>
            </a:r>
            <a:r>
              <a:rPr lang="en-US" sz="1600" dirty="0">
                <a:solidFill>
                  <a:srgbClr val="0000FF"/>
                </a:solidFill>
                <a:latin typeface="Constantia" panose="02030602050306030303" pitchFamily="18" charset="0"/>
              </a:rPr>
              <a:t> </a:t>
            </a:r>
            <a:r>
              <a:rPr lang="en-US" sz="1600" dirty="0">
                <a:latin typeface="Constantia" panose="02030602050306030303" pitchFamily="18" charset="0"/>
              </a:rPr>
              <a:t>C. D. </a:t>
            </a:r>
            <a:r>
              <a:rPr lang="en-US" sz="1600" dirty="0" err="1">
                <a:latin typeface="Constantia" panose="02030602050306030303" pitchFamily="18" charset="0"/>
              </a:rPr>
              <a:t>Bovi</a:t>
            </a:r>
            <a:r>
              <a:rPr lang="en-US" sz="1600" dirty="0">
                <a:latin typeface="Constantia" panose="02030602050306030303" pitchFamily="18" charset="0"/>
              </a:rPr>
              <a:t>, L. </a:t>
            </a:r>
            <a:r>
              <a:rPr lang="en-US" sz="1600" dirty="0" err="1">
                <a:latin typeface="Constantia" panose="02030602050306030303" pitchFamily="18" charset="0"/>
              </a:rPr>
              <a:t>Telesca</a:t>
            </a:r>
            <a:r>
              <a:rPr lang="en-US" sz="1600" dirty="0">
                <a:latin typeface="Constantia" panose="02030602050306030303" pitchFamily="18" charset="0"/>
              </a:rPr>
              <a:t>, and R. </a:t>
            </a:r>
            <a:r>
              <a:rPr lang="en-US" sz="1600" dirty="0" err="1">
                <a:latin typeface="Constantia" panose="02030602050306030303" pitchFamily="18" charset="0"/>
              </a:rPr>
              <a:t>Navigli</a:t>
            </a:r>
            <a:r>
              <a:rPr lang="en-US" sz="1600" dirty="0">
                <a:latin typeface="Constantia" panose="02030602050306030303" pitchFamily="18" charset="0"/>
              </a:rPr>
              <a:t>. TACL, 3:529–543, 2015</a:t>
            </a:r>
          </a:p>
          <a:p>
            <a:pPr marL="0" indent="0">
              <a:buNone/>
            </a:pPr>
            <a:r>
              <a:rPr lang="en-US" sz="1600" dirty="0">
                <a:latin typeface="Constantia" panose="02030602050306030303" pitchFamily="18" charset="0"/>
              </a:rPr>
              <a:t>[8] </a:t>
            </a:r>
            <a:r>
              <a:rPr lang="en-US" sz="1600" u="sng" dirty="0">
                <a:solidFill>
                  <a:srgbClr val="0000FF"/>
                </a:solidFill>
                <a:latin typeface="Constantia" panose="02030602050306030303" pitchFamily="18" charset="0"/>
              </a:rPr>
              <a:t>Open Information Extraction from the Web.</a:t>
            </a:r>
            <a:r>
              <a:rPr lang="en-US" sz="1600" dirty="0">
                <a:latin typeface="Constantia" panose="02030602050306030303" pitchFamily="18" charset="0"/>
              </a:rPr>
              <a:t> M. </a:t>
            </a:r>
            <a:r>
              <a:rPr lang="en-US" sz="1600" dirty="0" err="1">
                <a:latin typeface="Constantia" panose="02030602050306030303" pitchFamily="18" charset="0"/>
              </a:rPr>
              <a:t>Banko</a:t>
            </a:r>
            <a:r>
              <a:rPr lang="en-US" sz="1600" dirty="0">
                <a:latin typeface="Constantia" panose="02030602050306030303" pitchFamily="18" charset="0"/>
              </a:rPr>
              <a:t>, M. J. </a:t>
            </a:r>
            <a:r>
              <a:rPr lang="en-US" sz="1600" dirty="0" err="1">
                <a:latin typeface="Constantia" panose="02030602050306030303" pitchFamily="18" charset="0"/>
              </a:rPr>
              <a:t>Cafarella</a:t>
            </a:r>
            <a:r>
              <a:rPr lang="en-US" sz="1600" dirty="0">
                <a:latin typeface="Constantia" panose="02030602050306030303" pitchFamily="18" charset="0"/>
              </a:rPr>
              <a:t>, S. </a:t>
            </a:r>
            <a:r>
              <a:rPr lang="en-US" sz="1600" dirty="0" err="1">
                <a:latin typeface="Constantia" panose="02030602050306030303" pitchFamily="18" charset="0"/>
              </a:rPr>
              <a:t>Soderland</a:t>
            </a:r>
            <a:r>
              <a:rPr lang="en-US" sz="1600" dirty="0">
                <a:latin typeface="Constantia" panose="02030602050306030303" pitchFamily="18" charset="0"/>
              </a:rPr>
              <a:t>, M. Broadhead, and O. Etzioni. In IJCAI, pages 2670–2676, 2007.</a:t>
            </a:r>
          </a:p>
          <a:p>
            <a:pPr marL="0" indent="0">
              <a:buNone/>
            </a:pPr>
            <a:r>
              <a:rPr lang="en-US" sz="1600" dirty="0">
                <a:latin typeface="Constantia" panose="02030602050306030303" pitchFamily="18" charset="0"/>
              </a:rPr>
              <a:t>[9] </a:t>
            </a:r>
            <a:r>
              <a:rPr lang="en-US" sz="1600" u="sng" dirty="0" err="1">
                <a:solidFill>
                  <a:srgbClr val="0000FF"/>
                </a:solidFill>
                <a:latin typeface="Constantia" panose="02030602050306030303" pitchFamily="18" charset="0"/>
              </a:rPr>
              <a:t>ClausIE</a:t>
            </a:r>
            <a:r>
              <a:rPr lang="en-US" sz="1600" u="sng" dirty="0">
                <a:solidFill>
                  <a:srgbClr val="0000FF"/>
                </a:solidFill>
                <a:latin typeface="Constantia" panose="02030602050306030303" pitchFamily="18" charset="0"/>
              </a:rPr>
              <a:t>: Clause-based Open Information Extraction. </a:t>
            </a:r>
            <a:r>
              <a:rPr lang="en-US" sz="1600" dirty="0">
                <a:latin typeface="Constantia" panose="02030602050306030303" pitchFamily="18" charset="0"/>
              </a:rPr>
              <a:t>L. Del </a:t>
            </a:r>
            <a:r>
              <a:rPr lang="en-US" sz="1600" dirty="0" err="1">
                <a:latin typeface="Constantia" panose="02030602050306030303" pitchFamily="18" charset="0"/>
              </a:rPr>
              <a:t>Corro</a:t>
            </a:r>
            <a:r>
              <a:rPr lang="en-US" sz="1600" dirty="0">
                <a:latin typeface="Constantia" panose="02030602050306030303" pitchFamily="18" charset="0"/>
              </a:rPr>
              <a:t> and R. </a:t>
            </a:r>
            <a:r>
              <a:rPr lang="en-US" sz="1600" dirty="0" err="1">
                <a:latin typeface="Constantia" panose="02030602050306030303" pitchFamily="18" charset="0"/>
              </a:rPr>
              <a:t>Gemulla</a:t>
            </a:r>
            <a:r>
              <a:rPr lang="en-US" sz="1600" dirty="0">
                <a:latin typeface="Constantia" panose="02030602050306030303" pitchFamily="18" charset="0"/>
              </a:rPr>
              <a:t>. In WWW, pages 355–366, 2013.</a:t>
            </a:r>
          </a:p>
          <a:p>
            <a:pPr marL="0" indent="0">
              <a:buNone/>
            </a:pPr>
            <a:r>
              <a:rPr lang="en-US" sz="1600" dirty="0">
                <a:latin typeface="Constantia" panose="02030602050306030303" pitchFamily="18" charset="0"/>
              </a:rPr>
              <a:t>[10] </a:t>
            </a:r>
            <a:r>
              <a:rPr lang="en-US" sz="1600" u="sng" dirty="0">
                <a:solidFill>
                  <a:srgbClr val="0000FF"/>
                </a:solidFill>
                <a:latin typeface="Constantia" panose="02030602050306030303" pitchFamily="18" charset="0"/>
              </a:rPr>
              <a:t>PATTY: A Taxonomy of Relational Patterns with Semantic Types. </a:t>
            </a:r>
            <a:r>
              <a:rPr lang="en-US" sz="1600" dirty="0">
                <a:latin typeface="Constantia" panose="02030602050306030303" pitchFamily="18" charset="0"/>
              </a:rPr>
              <a:t>N. </a:t>
            </a:r>
            <a:r>
              <a:rPr lang="en-US" sz="1600" dirty="0" err="1">
                <a:latin typeface="Constantia" panose="02030602050306030303" pitchFamily="18" charset="0"/>
              </a:rPr>
              <a:t>Nakashole</a:t>
            </a:r>
            <a:r>
              <a:rPr lang="en-US" sz="1600" dirty="0">
                <a:latin typeface="Constantia" panose="02030602050306030303" pitchFamily="18" charset="0"/>
              </a:rPr>
              <a:t>, G. </a:t>
            </a:r>
            <a:r>
              <a:rPr lang="en-US" sz="1600" dirty="0" err="1">
                <a:latin typeface="Constantia" panose="02030602050306030303" pitchFamily="18" charset="0"/>
              </a:rPr>
              <a:t>Weikum</a:t>
            </a:r>
            <a:r>
              <a:rPr lang="en-US" sz="1600" dirty="0">
                <a:latin typeface="Constantia" panose="02030602050306030303" pitchFamily="18" charset="0"/>
              </a:rPr>
              <a:t>, and F. </a:t>
            </a:r>
            <a:r>
              <a:rPr lang="en-US" sz="1600" dirty="0" err="1">
                <a:latin typeface="Constantia" panose="02030602050306030303" pitchFamily="18" charset="0"/>
              </a:rPr>
              <a:t>Suchanek</a:t>
            </a:r>
            <a:r>
              <a:rPr lang="en-US" sz="1600" dirty="0">
                <a:latin typeface="Constantia" panose="02030602050306030303" pitchFamily="18" charset="0"/>
              </a:rPr>
              <a:t>. In EMNLP-</a:t>
            </a:r>
            <a:r>
              <a:rPr lang="en-US" sz="1600" dirty="0" err="1">
                <a:latin typeface="Constantia" panose="02030602050306030303" pitchFamily="18" charset="0"/>
              </a:rPr>
              <a:t>CoNLL</a:t>
            </a:r>
            <a:r>
              <a:rPr lang="en-US" sz="1600" dirty="0">
                <a:latin typeface="Constantia" panose="02030602050306030303" pitchFamily="18" charset="0"/>
              </a:rPr>
              <a:t>, pages 1135–1145, 2012. </a:t>
            </a:r>
          </a:p>
          <a:p>
            <a:pPr marL="0" indent="0">
              <a:buNone/>
            </a:pPr>
            <a:r>
              <a:rPr lang="en-US" sz="1600" dirty="0">
                <a:latin typeface="Constantia" panose="02030602050306030303" pitchFamily="18" charset="0"/>
              </a:rPr>
              <a:t>[11] </a:t>
            </a:r>
            <a:r>
              <a:rPr lang="en-US" sz="1600" u="sng" dirty="0">
                <a:solidFill>
                  <a:srgbClr val="0000FF"/>
                </a:solidFill>
                <a:latin typeface="Constantia" panose="02030602050306030303" pitchFamily="18" charset="0"/>
              </a:rPr>
              <a:t>Identifying Relations for Open Information Extraction. </a:t>
            </a:r>
            <a:r>
              <a:rPr lang="en-US" sz="1600" dirty="0">
                <a:latin typeface="Constantia" panose="02030602050306030303" pitchFamily="18" charset="0"/>
              </a:rPr>
              <a:t>A. Fader, S. </a:t>
            </a:r>
            <a:r>
              <a:rPr lang="en-US" sz="1600" dirty="0" err="1">
                <a:latin typeface="Constantia" panose="02030602050306030303" pitchFamily="18" charset="0"/>
              </a:rPr>
              <a:t>Soderland</a:t>
            </a:r>
            <a:r>
              <a:rPr lang="en-US" sz="1600" dirty="0">
                <a:latin typeface="Constantia" panose="02030602050306030303" pitchFamily="18" charset="0"/>
              </a:rPr>
              <a:t>, and O. Etzioni. In EMNLP, pages 1535–1545, 2011. </a:t>
            </a:r>
            <a:endParaRPr lang="en-GB" sz="1600" dirty="0">
              <a:latin typeface="Constantia" panose="02030602050306030303" pitchFamily="18" charset="0"/>
            </a:endParaRPr>
          </a:p>
        </p:txBody>
      </p:sp>
      <p:sp>
        <p:nvSpPr>
          <p:cNvPr id="4" name="Footer Placeholder 3">
            <a:extLst>
              <a:ext uri="{FF2B5EF4-FFF2-40B4-BE49-F238E27FC236}">
                <a16:creationId xmlns:a16="http://schemas.microsoft.com/office/drawing/2014/main" id="{588E4466-EDDC-4B48-B9BC-1A127C26393A}"/>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EFDBE498-92E0-42E6-B015-E062001201E4}"/>
              </a:ext>
            </a:extLst>
          </p:cNvPr>
          <p:cNvSpPr>
            <a:spLocks noGrp="1"/>
          </p:cNvSpPr>
          <p:nvPr>
            <p:ph type="sldNum" sz="quarter" idx="12"/>
          </p:nvPr>
        </p:nvSpPr>
        <p:spPr/>
        <p:txBody>
          <a:bodyPr/>
          <a:lstStyle/>
          <a:p>
            <a:fld id="{D3F1D1C4-C2D9-4231-9FB2-B2D9D97AA41D}" type="slidenum">
              <a:rPr lang="el-GR" smtClean="0"/>
              <a:pPr/>
              <a:t>48</a:t>
            </a:fld>
            <a:endParaRPr lang="el-GR"/>
          </a:p>
        </p:txBody>
      </p:sp>
    </p:spTree>
    <p:extLst>
      <p:ext uri="{BB962C8B-B14F-4D97-AF65-F5344CB8AC3E}">
        <p14:creationId xmlns:p14="http://schemas.microsoft.com/office/powerpoint/2010/main" val="3174360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6531-62DD-4904-AF3D-A0823A7485C7}"/>
              </a:ext>
            </a:extLst>
          </p:cNvPr>
          <p:cNvSpPr>
            <a:spLocks noGrp="1"/>
          </p:cNvSpPr>
          <p:nvPr>
            <p:ph type="title"/>
          </p:nvPr>
        </p:nvSpPr>
        <p:spPr/>
        <p:txBody>
          <a:bodyPr/>
          <a:lstStyle/>
          <a:p>
            <a:r>
              <a:rPr lang="en-US" dirty="0">
                <a:solidFill>
                  <a:schemeClr val="tx2">
                    <a:lumMod val="75000"/>
                  </a:schemeClr>
                </a:solidFill>
                <a:effectLst>
                  <a:outerShdw blurRad="38100" dist="38100" dir="2700000" algn="tl">
                    <a:srgbClr val="000000">
                      <a:alpha val="43137"/>
                    </a:srgbClr>
                  </a:outerShdw>
                </a:effectLst>
                <a:latin typeface="Constantia" pitchFamily="18" charset="0"/>
              </a:rPr>
              <a:t>References (3)</a:t>
            </a:r>
            <a:endParaRPr lang="LID4096" dirty="0"/>
          </a:p>
        </p:txBody>
      </p:sp>
      <p:sp>
        <p:nvSpPr>
          <p:cNvPr id="3" name="Content Placeholder 2">
            <a:extLst>
              <a:ext uri="{FF2B5EF4-FFF2-40B4-BE49-F238E27FC236}">
                <a16:creationId xmlns:a16="http://schemas.microsoft.com/office/drawing/2014/main" id="{D5CBFB0C-AA41-4291-A081-A68DA0615E5B}"/>
              </a:ext>
            </a:extLst>
          </p:cNvPr>
          <p:cNvSpPr>
            <a:spLocks noGrp="1"/>
          </p:cNvSpPr>
          <p:nvPr>
            <p:ph idx="1"/>
          </p:nvPr>
        </p:nvSpPr>
        <p:spPr/>
        <p:txBody>
          <a:bodyPr/>
          <a:lstStyle/>
          <a:p>
            <a:pPr marL="0" indent="0">
              <a:buNone/>
            </a:pPr>
            <a:r>
              <a:rPr lang="en-US" sz="1600" dirty="0"/>
              <a:t>[12] </a:t>
            </a:r>
            <a:r>
              <a:rPr lang="en-US" sz="1600" u="sng" dirty="0">
                <a:solidFill>
                  <a:srgbClr val="0000FF"/>
                </a:solidFill>
              </a:rPr>
              <a:t>Entity Linking meets Word Sense Disambiguation: a Uniﬁed Approach. </a:t>
            </a:r>
            <a:r>
              <a:rPr lang="en-US" sz="1600" dirty="0"/>
              <a:t>A. Moro, A. </a:t>
            </a:r>
            <a:r>
              <a:rPr lang="en-US" sz="1600" dirty="0" err="1"/>
              <a:t>Raganato</a:t>
            </a:r>
            <a:r>
              <a:rPr lang="en-US" sz="1600" dirty="0"/>
              <a:t>, and R. </a:t>
            </a:r>
            <a:r>
              <a:rPr lang="en-US" sz="1600" dirty="0" err="1"/>
              <a:t>Navigli</a:t>
            </a:r>
            <a:r>
              <a:rPr lang="en-US" sz="1600" dirty="0"/>
              <a:t>. TACL, 2:231–244, 2014.</a:t>
            </a:r>
          </a:p>
        </p:txBody>
      </p:sp>
      <p:sp>
        <p:nvSpPr>
          <p:cNvPr id="4" name="Footer Placeholder 3">
            <a:extLst>
              <a:ext uri="{FF2B5EF4-FFF2-40B4-BE49-F238E27FC236}">
                <a16:creationId xmlns:a16="http://schemas.microsoft.com/office/drawing/2014/main" id="{A18D6C19-EA3C-4827-A894-DCFD64E05FA3}"/>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039832F0-D853-46DC-9FED-936A8B0D3278}"/>
              </a:ext>
            </a:extLst>
          </p:cNvPr>
          <p:cNvSpPr>
            <a:spLocks noGrp="1"/>
          </p:cNvSpPr>
          <p:nvPr>
            <p:ph type="sldNum" sz="quarter" idx="12"/>
          </p:nvPr>
        </p:nvSpPr>
        <p:spPr/>
        <p:txBody>
          <a:bodyPr/>
          <a:lstStyle/>
          <a:p>
            <a:fld id="{D3F1D1C4-C2D9-4231-9FB2-B2D9D97AA41D}" type="slidenum">
              <a:rPr lang="el-GR" smtClean="0"/>
              <a:pPr/>
              <a:t>49</a:t>
            </a:fld>
            <a:endParaRPr lang="el-GR"/>
          </a:p>
        </p:txBody>
      </p:sp>
    </p:spTree>
    <p:extLst>
      <p:ext uri="{BB962C8B-B14F-4D97-AF65-F5344CB8AC3E}">
        <p14:creationId xmlns:p14="http://schemas.microsoft.com/office/powerpoint/2010/main" val="316867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Presentation Outline</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fontScale="92500" lnSpcReduction="20000"/>
          </a:bodyPr>
          <a:lstStyle/>
          <a:p>
            <a:r>
              <a:rPr lang="en-US" dirty="0">
                <a:solidFill>
                  <a:schemeClr val="bg1">
                    <a:lumMod val="50000"/>
                  </a:schemeClr>
                </a:solidFill>
              </a:rPr>
              <a:t>Motivation</a:t>
            </a:r>
          </a:p>
          <a:p>
            <a:r>
              <a:rPr lang="en-US" dirty="0" err="1"/>
              <a:t>QKBﬂy</a:t>
            </a:r>
            <a:r>
              <a:rPr lang="en-US" dirty="0"/>
              <a:t> Design</a:t>
            </a:r>
          </a:p>
          <a:p>
            <a:r>
              <a:rPr lang="en-US" dirty="0"/>
              <a:t>Semantic Graph</a:t>
            </a:r>
          </a:p>
          <a:p>
            <a:r>
              <a:rPr lang="en-US" dirty="0"/>
              <a:t>Graph Densification Algorithm</a:t>
            </a:r>
          </a:p>
          <a:p>
            <a:r>
              <a:rPr lang="en-US" dirty="0"/>
              <a:t>Canonicalization</a:t>
            </a:r>
          </a:p>
          <a:p>
            <a:r>
              <a:rPr lang="en-US" dirty="0"/>
              <a:t>Experiments </a:t>
            </a:r>
          </a:p>
          <a:p>
            <a:r>
              <a:rPr lang="en-US" dirty="0"/>
              <a:t>Conclusions and Future Work</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a:t>
            </a:r>
            <a:r>
              <a:rPr lang="en-GB" dirty="0" err="1"/>
              <a:t>www.cs.ucy.ac.cy</a:t>
            </a:r>
            <a:r>
              <a:rPr lang="en-GB" dirty="0"/>
              <a:t>/courses/EPL646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5</a:t>
            </a:fld>
            <a:endParaRPr lang="el-GR"/>
          </a:p>
        </p:txBody>
      </p:sp>
    </p:spTree>
    <p:extLst>
      <p:ext uri="{BB962C8B-B14F-4D97-AF65-F5344CB8AC3E}">
        <p14:creationId xmlns:p14="http://schemas.microsoft.com/office/powerpoint/2010/main" val="366869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E680-E367-4483-BCED-9D47EB1E7C0C}"/>
              </a:ext>
            </a:extLst>
          </p:cNvPr>
          <p:cNvSpPr>
            <a:spLocks noGrp="1"/>
          </p:cNvSpPr>
          <p:nvPr>
            <p:ph type="title"/>
          </p:nvPr>
        </p:nvSpPr>
        <p:spPr/>
        <p:txBody>
          <a:bodyPr/>
          <a:lstStyle/>
          <a:p>
            <a:r>
              <a:rPr lang="en-US" dirty="0"/>
              <a:t>KB Priorities</a:t>
            </a:r>
            <a:endParaRPr lang="LID4096" dirty="0"/>
          </a:p>
        </p:txBody>
      </p:sp>
      <p:sp>
        <p:nvSpPr>
          <p:cNvPr id="3" name="Content Placeholder 2">
            <a:extLst>
              <a:ext uri="{FF2B5EF4-FFF2-40B4-BE49-F238E27FC236}">
                <a16:creationId xmlns:a16="http://schemas.microsoft.com/office/drawing/2014/main" id="{CD7914DC-0D86-4807-9728-6CC1701B4C8E}"/>
              </a:ext>
            </a:extLst>
          </p:cNvPr>
          <p:cNvSpPr>
            <a:spLocks noGrp="1"/>
          </p:cNvSpPr>
          <p:nvPr>
            <p:ph idx="1"/>
          </p:nvPr>
        </p:nvSpPr>
        <p:spPr/>
        <p:txBody>
          <a:bodyPr>
            <a:normAutofit/>
          </a:bodyPr>
          <a:lstStyle/>
          <a:p>
            <a:pPr marL="0" indent="0">
              <a:buNone/>
            </a:pPr>
            <a:r>
              <a:rPr lang="en-US" sz="2400" b="1" dirty="0"/>
              <a:t>Precision: </a:t>
            </a:r>
            <a:r>
              <a:rPr lang="en-US" sz="2400" dirty="0"/>
              <a:t>fraction of correct tuples among the acquired ones</a:t>
            </a:r>
          </a:p>
          <a:p>
            <a:pPr marL="0" indent="0">
              <a:buNone/>
            </a:pPr>
            <a:r>
              <a:rPr lang="en-US" sz="2400" b="1" dirty="0"/>
              <a:t>Recall:</a:t>
            </a:r>
            <a:r>
              <a:rPr lang="en-US" sz="2400" dirty="0"/>
              <a:t> fraction of correct tuples among the ones that could possibly be acquired from the input</a:t>
            </a:r>
          </a:p>
          <a:p>
            <a:pPr marL="0" indent="0" algn="ctr">
              <a:buNone/>
            </a:pPr>
            <a:r>
              <a:rPr lang="en-US" sz="2400" u="sng" dirty="0"/>
              <a:t>on-the-ﬂy KB</a:t>
            </a:r>
          </a:p>
          <a:p>
            <a:pPr marL="0" indent="0">
              <a:buNone/>
            </a:pPr>
            <a:endParaRPr lang="en-US" dirty="0"/>
          </a:p>
        </p:txBody>
      </p:sp>
      <p:sp>
        <p:nvSpPr>
          <p:cNvPr id="4" name="Footer Placeholder 3">
            <a:extLst>
              <a:ext uri="{FF2B5EF4-FFF2-40B4-BE49-F238E27FC236}">
                <a16:creationId xmlns:a16="http://schemas.microsoft.com/office/drawing/2014/main" id="{206064E3-998A-4178-9020-F0257402C239}"/>
              </a:ext>
            </a:extLst>
          </p:cNvPr>
          <p:cNvSpPr>
            <a:spLocks noGrp="1"/>
          </p:cNvSpPr>
          <p:nvPr>
            <p:ph type="ftr" sz="quarter" idx="11"/>
          </p:nvPr>
        </p:nvSpPr>
        <p:spPr/>
        <p:txBody>
          <a:bodyPr/>
          <a:lstStyle/>
          <a:p>
            <a:r>
              <a:rPr lang="en-GB" dirty="0"/>
              <a:t>https://www.cs.ucy.ac.cy/courses/EPL646</a:t>
            </a:r>
            <a:endParaRPr lang="el-GR" dirty="0"/>
          </a:p>
        </p:txBody>
      </p:sp>
      <p:sp>
        <p:nvSpPr>
          <p:cNvPr id="5" name="Slide Number Placeholder 4">
            <a:extLst>
              <a:ext uri="{FF2B5EF4-FFF2-40B4-BE49-F238E27FC236}">
                <a16:creationId xmlns:a16="http://schemas.microsoft.com/office/drawing/2014/main" id="{B061A67D-1CC4-4BB6-B5A7-284007D09CC9}"/>
              </a:ext>
            </a:extLst>
          </p:cNvPr>
          <p:cNvSpPr>
            <a:spLocks noGrp="1"/>
          </p:cNvSpPr>
          <p:nvPr>
            <p:ph type="sldNum" sz="quarter" idx="12"/>
          </p:nvPr>
        </p:nvSpPr>
        <p:spPr/>
        <p:txBody>
          <a:bodyPr/>
          <a:lstStyle/>
          <a:p>
            <a:fld id="{D3F1D1C4-C2D9-4231-9FB2-B2D9D97AA41D}" type="slidenum">
              <a:rPr lang="el-GR" smtClean="0"/>
              <a:pPr/>
              <a:t>6</a:t>
            </a:fld>
            <a:endParaRPr lang="el-GR"/>
          </a:p>
        </p:txBody>
      </p:sp>
      <p:grpSp>
        <p:nvGrpSpPr>
          <p:cNvPr id="15" name="Group 14">
            <a:extLst>
              <a:ext uri="{FF2B5EF4-FFF2-40B4-BE49-F238E27FC236}">
                <a16:creationId xmlns:a16="http://schemas.microsoft.com/office/drawing/2014/main" id="{9E13FAF9-0F6A-4980-8421-FD5B3CFC141B}"/>
              </a:ext>
            </a:extLst>
          </p:cNvPr>
          <p:cNvGrpSpPr/>
          <p:nvPr/>
        </p:nvGrpSpPr>
        <p:grpSpPr>
          <a:xfrm>
            <a:off x="1907704" y="2897386"/>
            <a:ext cx="5979331" cy="947445"/>
            <a:chOff x="1907704" y="2897386"/>
            <a:chExt cx="5979331" cy="947445"/>
          </a:xfrm>
        </p:grpSpPr>
        <p:sp>
          <p:nvSpPr>
            <p:cNvPr id="9" name="TextBox 8">
              <a:extLst>
                <a:ext uri="{FF2B5EF4-FFF2-40B4-BE49-F238E27FC236}">
                  <a16:creationId xmlns:a16="http://schemas.microsoft.com/office/drawing/2014/main" id="{41EC8418-7DE8-4F38-865A-BCDFC38BEAE7}"/>
                </a:ext>
              </a:extLst>
            </p:cNvPr>
            <p:cNvSpPr txBox="1"/>
            <p:nvPr/>
          </p:nvSpPr>
          <p:spPr>
            <a:xfrm>
              <a:off x="1907704" y="3444721"/>
              <a:ext cx="2808312" cy="400110"/>
            </a:xfrm>
            <a:prstGeom prst="rect">
              <a:avLst/>
            </a:prstGeom>
            <a:noFill/>
          </p:spPr>
          <p:txBody>
            <a:bodyPr wrap="square" rtlCol="0">
              <a:spAutoFit/>
            </a:bodyPr>
            <a:lstStyle/>
            <a:p>
              <a:r>
                <a:rPr lang="en-US" sz="2000" dirty="0"/>
                <a:t>recall-oriented extraction</a:t>
              </a:r>
              <a:endParaRPr lang="LID4096" sz="2000" dirty="0"/>
            </a:p>
          </p:txBody>
        </p:sp>
        <p:grpSp>
          <p:nvGrpSpPr>
            <p:cNvPr id="14" name="Group 13">
              <a:extLst>
                <a:ext uri="{FF2B5EF4-FFF2-40B4-BE49-F238E27FC236}">
                  <a16:creationId xmlns:a16="http://schemas.microsoft.com/office/drawing/2014/main" id="{5CEB6F5D-D1D7-4F46-AFDD-C5057100E15B}"/>
                </a:ext>
              </a:extLst>
            </p:cNvPr>
            <p:cNvGrpSpPr/>
            <p:nvPr/>
          </p:nvGrpSpPr>
          <p:grpSpPr>
            <a:xfrm>
              <a:off x="3464024" y="2897386"/>
              <a:ext cx="4423011" cy="944394"/>
              <a:chOff x="3464024" y="2897386"/>
              <a:chExt cx="4423011" cy="944394"/>
            </a:xfrm>
          </p:grpSpPr>
          <p:cxnSp>
            <p:nvCxnSpPr>
              <p:cNvPr id="7" name="Straight Arrow Connector 6">
                <a:extLst>
                  <a:ext uri="{FF2B5EF4-FFF2-40B4-BE49-F238E27FC236}">
                    <a16:creationId xmlns:a16="http://schemas.microsoft.com/office/drawing/2014/main" id="{905D797D-65E3-4A82-9BF3-E120AF3741FE}"/>
                  </a:ext>
                </a:extLst>
              </p:cNvPr>
              <p:cNvCxnSpPr>
                <a:cxnSpLocks/>
              </p:cNvCxnSpPr>
              <p:nvPr/>
            </p:nvCxnSpPr>
            <p:spPr>
              <a:xfrm flipH="1">
                <a:off x="3464024" y="2897386"/>
                <a:ext cx="600671" cy="61046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08BBE4FF-26AF-4EF4-B79C-D3A99EC83AD2}"/>
                  </a:ext>
                </a:extLst>
              </p:cNvPr>
              <p:cNvSpPr txBox="1"/>
              <p:nvPr/>
            </p:nvSpPr>
            <p:spPr>
              <a:xfrm>
                <a:off x="4788024" y="3441670"/>
                <a:ext cx="3099011" cy="400110"/>
              </a:xfrm>
              <a:prstGeom prst="rect">
                <a:avLst/>
              </a:prstGeom>
              <a:noFill/>
            </p:spPr>
            <p:txBody>
              <a:bodyPr wrap="square" rtlCol="0">
                <a:spAutoFit/>
              </a:bodyPr>
              <a:lstStyle/>
              <a:p>
                <a:r>
                  <a:rPr lang="en-US" sz="2000" dirty="0"/>
                  <a:t>precision-oriented cleaning</a:t>
                </a:r>
                <a:endParaRPr lang="LID4096" sz="2000" dirty="0"/>
              </a:p>
            </p:txBody>
          </p:sp>
          <p:cxnSp>
            <p:nvCxnSpPr>
              <p:cNvPr id="11" name="Straight Arrow Connector 10">
                <a:extLst>
                  <a:ext uri="{FF2B5EF4-FFF2-40B4-BE49-F238E27FC236}">
                    <a16:creationId xmlns:a16="http://schemas.microsoft.com/office/drawing/2014/main" id="{43FDDDA9-2859-4A20-BC5F-335784D2F056}"/>
                  </a:ext>
                </a:extLst>
              </p:cNvPr>
              <p:cNvCxnSpPr>
                <a:cxnSpLocks/>
              </p:cNvCxnSpPr>
              <p:nvPr/>
            </p:nvCxnSpPr>
            <p:spPr>
              <a:xfrm>
                <a:off x="5160667" y="2897387"/>
                <a:ext cx="563461" cy="68247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78530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90BDC-15BC-4CA3-AFBB-49C94ABE9C52}"/>
              </a:ext>
            </a:extLst>
          </p:cNvPr>
          <p:cNvSpPr>
            <a:spLocks noGrp="1"/>
          </p:cNvSpPr>
          <p:nvPr>
            <p:ph type="title"/>
          </p:nvPr>
        </p:nvSpPr>
        <p:spPr>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p>
            <a:r>
              <a:rPr lang="en-US" dirty="0" err="1"/>
              <a:t>QKBﬂy</a:t>
            </a:r>
            <a:r>
              <a:rPr lang="en-US" dirty="0"/>
              <a:t> Design</a:t>
            </a:r>
            <a:endParaRPr lang="LID4096" dirty="0"/>
          </a:p>
        </p:txBody>
      </p:sp>
      <p:sp>
        <p:nvSpPr>
          <p:cNvPr id="3" name="Content Placeholder 2">
            <a:extLst>
              <a:ext uri="{FF2B5EF4-FFF2-40B4-BE49-F238E27FC236}">
                <a16:creationId xmlns:a16="http://schemas.microsoft.com/office/drawing/2014/main" id="{33B08838-0B3D-40D3-BD05-7176D03BC684}"/>
              </a:ext>
            </a:extLst>
          </p:cNvPr>
          <p:cNvSpPr>
            <a:spLocks noGrp="1"/>
          </p:cNvSpPr>
          <p:nvPr>
            <p:ph idx="1"/>
          </p:nvPr>
        </p:nvSpPr>
        <p:spPr/>
        <p:txBody>
          <a:bodyPr>
            <a:normAutofit/>
          </a:bodyPr>
          <a:lstStyle/>
          <a:p>
            <a:r>
              <a:rPr lang="en-US" sz="2000" b="1" dirty="0"/>
              <a:t>Extraction: </a:t>
            </a:r>
            <a:r>
              <a:rPr lang="en-US" sz="2000" dirty="0"/>
              <a:t>Linguistic pre-processing is used for handling the high diversity of input documents. (Specific tools for decomposing sentences into a set of clauses.)</a:t>
            </a:r>
          </a:p>
          <a:p>
            <a:endParaRPr lang="en-US" sz="2000" b="1" dirty="0"/>
          </a:p>
          <a:p>
            <a:r>
              <a:rPr lang="en-US" sz="2000" b="1" dirty="0"/>
              <a:t>Cleaning:</a:t>
            </a:r>
            <a:r>
              <a:rPr lang="en-US" sz="2000" dirty="0"/>
              <a:t> Remove false positives and semantic redundancy. The first by resolving entity mentions and co-references, and the second by canonicalizing relational predicates. (Transformed to a weighted </a:t>
            </a:r>
            <a:r>
              <a:rPr lang="en-US" sz="2000" dirty="0" err="1"/>
              <a:t>MaxSat</a:t>
            </a:r>
            <a:r>
              <a:rPr lang="en-US" sz="2000" dirty="0"/>
              <a:t> problem).</a:t>
            </a:r>
            <a:endParaRPr lang="LID4096" sz="2000" dirty="0"/>
          </a:p>
        </p:txBody>
      </p:sp>
      <p:sp>
        <p:nvSpPr>
          <p:cNvPr id="4" name="Footer Placeholder 3">
            <a:extLst>
              <a:ext uri="{FF2B5EF4-FFF2-40B4-BE49-F238E27FC236}">
                <a16:creationId xmlns:a16="http://schemas.microsoft.com/office/drawing/2014/main" id="{D15A507A-7C11-4741-9508-0BBC527BA19C}"/>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F3EE0533-0F9D-459A-9A6D-5E730BDE8F51}"/>
              </a:ext>
            </a:extLst>
          </p:cNvPr>
          <p:cNvSpPr>
            <a:spLocks noGrp="1"/>
          </p:cNvSpPr>
          <p:nvPr>
            <p:ph type="sldNum" sz="quarter" idx="12"/>
          </p:nvPr>
        </p:nvSpPr>
        <p:spPr/>
        <p:txBody>
          <a:bodyPr/>
          <a:lstStyle/>
          <a:p>
            <a:fld id="{D3F1D1C4-C2D9-4231-9FB2-B2D9D97AA41D}" type="slidenum">
              <a:rPr lang="el-GR" smtClean="0"/>
              <a:pPr/>
              <a:t>7</a:t>
            </a:fld>
            <a:endParaRPr lang="el-GR"/>
          </a:p>
        </p:txBody>
      </p:sp>
    </p:spTree>
    <p:extLst>
      <p:ext uri="{BB962C8B-B14F-4D97-AF65-F5344CB8AC3E}">
        <p14:creationId xmlns:p14="http://schemas.microsoft.com/office/powerpoint/2010/main" val="34442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4FC1-6610-4ADA-9B17-A2A302B22F93}"/>
              </a:ext>
            </a:extLst>
          </p:cNvPr>
          <p:cNvSpPr>
            <a:spLocks noGrp="1"/>
          </p:cNvSpPr>
          <p:nvPr>
            <p:ph type="title"/>
          </p:nvPr>
        </p:nvSpPr>
        <p:spPr/>
        <p:txBody>
          <a:bodyPr vert="horz" lIns="91440" tIns="45720" rIns="91440" bIns="45720" rtlCol="0" anchor="ctr">
            <a:normAutofit/>
          </a:bodyPr>
          <a:lstStyle/>
          <a:p>
            <a:r>
              <a:rPr lang="en-US" dirty="0" err="1"/>
              <a:t>QKBﬂy</a:t>
            </a:r>
            <a:r>
              <a:rPr lang="en-US" dirty="0"/>
              <a:t> Architecture</a:t>
            </a:r>
            <a:endParaRPr lang="LID4096" dirty="0"/>
          </a:p>
        </p:txBody>
      </p:sp>
      <p:pic>
        <p:nvPicPr>
          <p:cNvPr id="7" name="Content Placeholder 6" descr="Query-Driven On-The-Fly Knowledge Base Construction.pdf ‎- Microsoft Edge">
            <a:extLst>
              <a:ext uri="{FF2B5EF4-FFF2-40B4-BE49-F238E27FC236}">
                <a16:creationId xmlns:a16="http://schemas.microsoft.com/office/drawing/2014/main" id="{B296599E-9B08-4FE9-8C2D-7CED64B5C50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9479" t="47648" r="29895" b="20414"/>
          <a:stretch/>
        </p:blipFill>
        <p:spPr>
          <a:xfrm>
            <a:off x="827584" y="1491630"/>
            <a:ext cx="6661079" cy="2804665"/>
          </a:xfrm>
        </p:spPr>
      </p:pic>
      <p:sp>
        <p:nvSpPr>
          <p:cNvPr id="4" name="Footer Placeholder 3">
            <a:extLst>
              <a:ext uri="{FF2B5EF4-FFF2-40B4-BE49-F238E27FC236}">
                <a16:creationId xmlns:a16="http://schemas.microsoft.com/office/drawing/2014/main" id="{188F56DC-49B4-4A8D-9B74-285E362B361E}"/>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C3A90E86-65AF-44B9-AE4F-A7C62A3406E1}"/>
              </a:ext>
            </a:extLst>
          </p:cNvPr>
          <p:cNvSpPr>
            <a:spLocks noGrp="1"/>
          </p:cNvSpPr>
          <p:nvPr>
            <p:ph type="sldNum" sz="quarter" idx="12"/>
          </p:nvPr>
        </p:nvSpPr>
        <p:spPr/>
        <p:txBody>
          <a:bodyPr/>
          <a:lstStyle/>
          <a:p>
            <a:fld id="{D3F1D1C4-C2D9-4231-9FB2-B2D9D97AA41D}" type="slidenum">
              <a:rPr lang="el-GR" smtClean="0"/>
              <a:pPr/>
              <a:t>8</a:t>
            </a:fld>
            <a:endParaRPr lang="el-GR"/>
          </a:p>
        </p:txBody>
      </p:sp>
      <p:grpSp>
        <p:nvGrpSpPr>
          <p:cNvPr id="21" name="Group 20">
            <a:extLst>
              <a:ext uri="{FF2B5EF4-FFF2-40B4-BE49-F238E27FC236}">
                <a16:creationId xmlns:a16="http://schemas.microsoft.com/office/drawing/2014/main" id="{1E2C8318-CC47-4A22-9653-97A8536D6296}"/>
              </a:ext>
            </a:extLst>
          </p:cNvPr>
          <p:cNvGrpSpPr/>
          <p:nvPr/>
        </p:nvGrpSpPr>
        <p:grpSpPr>
          <a:xfrm>
            <a:off x="2555776" y="3589154"/>
            <a:ext cx="5544616" cy="1142836"/>
            <a:chOff x="2555776" y="3589154"/>
            <a:chExt cx="5544616" cy="1142836"/>
          </a:xfrm>
        </p:grpSpPr>
        <p:sp>
          <p:nvSpPr>
            <p:cNvPr id="8" name="TextBox 7">
              <a:extLst>
                <a:ext uri="{FF2B5EF4-FFF2-40B4-BE49-F238E27FC236}">
                  <a16:creationId xmlns:a16="http://schemas.microsoft.com/office/drawing/2014/main" id="{11D90365-83F4-48D5-A75E-21556E600BC4}"/>
                </a:ext>
              </a:extLst>
            </p:cNvPr>
            <p:cNvSpPr txBox="1"/>
            <p:nvPr/>
          </p:nvSpPr>
          <p:spPr>
            <a:xfrm>
              <a:off x="2555776" y="4362658"/>
              <a:ext cx="5544616" cy="369332"/>
            </a:xfrm>
            <a:prstGeom prst="rect">
              <a:avLst/>
            </a:prstGeom>
            <a:noFill/>
          </p:spPr>
          <p:txBody>
            <a:bodyPr wrap="square" rtlCol="0">
              <a:spAutoFit/>
            </a:bodyPr>
            <a:lstStyle/>
            <a:p>
              <a:r>
                <a:rPr lang="en-US" dirty="0"/>
                <a:t>1) Build semantic graph from clauses in input documents</a:t>
              </a:r>
              <a:endParaRPr lang="LID4096" dirty="0"/>
            </a:p>
          </p:txBody>
        </p:sp>
        <p:cxnSp>
          <p:nvCxnSpPr>
            <p:cNvPr id="12" name="Straight Arrow Connector 11">
              <a:extLst>
                <a:ext uri="{FF2B5EF4-FFF2-40B4-BE49-F238E27FC236}">
                  <a16:creationId xmlns:a16="http://schemas.microsoft.com/office/drawing/2014/main" id="{B4BAD12B-31DA-4C46-AC1A-E6BD049F1030}"/>
                </a:ext>
              </a:extLst>
            </p:cNvPr>
            <p:cNvCxnSpPr/>
            <p:nvPr/>
          </p:nvCxnSpPr>
          <p:spPr>
            <a:xfrm flipH="1">
              <a:off x="4644008" y="3589154"/>
              <a:ext cx="216024" cy="7827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EADBA8D1-AA27-4CF1-80EF-612C2B7CFAE2}"/>
              </a:ext>
            </a:extLst>
          </p:cNvPr>
          <p:cNvGrpSpPr/>
          <p:nvPr/>
        </p:nvGrpSpPr>
        <p:grpSpPr>
          <a:xfrm>
            <a:off x="7236296" y="1980585"/>
            <a:ext cx="1872208" cy="2031325"/>
            <a:chOff x="7236296" y="1980585"/>
            <a:chExt cx="1872208" cy="2031325"/>
          </a:xfrm>
        </p:grpSpPr>
        <p:sp>
          <p:nvSpPr>
            <p:cNvPr id="9" name="TextBox 8">
              <a:extLst>
                <a:ext uri="{FF2B5EF4-FFF2-40B4-BE49-F238E27FC236}">
                  <a16:creationId xmlns:a16="http://schemas.microsoft.com/office/drawing/2014/main" id="{7B78175A-FC31-46D2-8331-49F92162358A}"/>
                </a:ext>
              </a:extLst>
            </p:cNvPr>
            <p:cNvSpPr txBox="1"/>
            <p:nvPr/>
          </p:nvSpPr>
          <p:spPr>
            <a:xfrm>
              <a:off x="7380312" y="1980585"/>
              <a:ext cx="1728192" cy="2031325"/>
            </a:xfrm>
            <a:prstGeom prst="rect">
              <a:avLst/>
            </a:prstGeom>
            <a:noFill/>
          </p:spPr>
          <p:txBody>
            <a:bodyPr wrap="square" rtlCol="0">
              <a:spAutoFit/>
            </a:bodyPr>
            <a:lstStyle/>
            <a:p>
              <a:r>
                <a:rPr lang="en-US" dirty="0"/>
                <a:t>2) Graph-densification (entity disambiguation and co-reference resolution)</a:t>
              </a:r>
              <a:endParaRPr lang="LID4096" dirty="0"/>
            </a:p>
          </p:txBody>
        </p:sp>
        <p:cxnSp>
          <p:nvCxnSpPr>
            <p:cNvPr id="13" name="Straight Arrow Connector 12">
              <a:extLst>
                <a:ext uri="{FF2B5EF4-FFF2-40B4-BE49-F238E27FC236}">
                  <a16:creationId xmlns:a16="http://schemas.microsoft.com/office/drawing/2014/main" id="{8F394061-2698-46AF-9446-EF072D90244B}"/>
                </a:ext>
              </a:extLst>
            </p:cNvPr>
            <p:cNvCxnSpPr>
              <a:cxnSpLocks/>
            </p:cNvCxnSpPr>
            <p:nvPr/>
          </p:nvCxnSpPr>
          <p:spPr>
            <a:xfrm flipV="1">
              <a:off x="7236296" y="2283718"/>
              <a:ext cx="216024" cy="5471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19" name="Group 18">
            <a:extLst>
              <a:ext uri="{FF2B5EF4-FFF2-40B4-BE49-F238E27FC236}">
                <a16:creationId xmlns:a16="http://schemas.microsoft.com/office/drawing/2014/main" id="{B24AECC4-F529-48A0-A3CE-884F7FFF7B10}"/>
              </a:ext>
            </a:extLst>
          </p:cNvPr>
          <p:cNvGrpSpPr/>
          <p:nvPr/>
        </p:nvGrpSpPr>
        <p:grpSpPr>
          <a:xfrm>
            <a:off x="2123728" y="1131590"/>
            <a:ext cx="6480720" cy="609893"/>
            <a:chOff x="2123728" y="1131590"/>
            <a:chExt cx="6480720" cy="609893"/>
          </a:xfrm>
        </p:grpSpPr>
        <p:sp>
          <p:nvSpPr>
            <p:cNvPr id="10" name="TextBox 9">
              <a:extLst>
                <a:ext uri="{FF2B5EF4-FFF2-40B4-BE49-F238E27FC236}">
                  <a16:creationId xmlns:a16="http://schemas.microsoft.com/office/drawing/2014/main" id="{E813C8AC-DE3B-4E1F-BB2C-AD0DD2D9CB54}"/>
                </a:ext>
              </a:extLst>
            </p:cNvPr>
            <p:cNvSpPr txBox="1"/>
            <p:nvPr/>
          </p:nvSpPr>
          <p:spPr>
            <a:xfrm>
              <a:off x="2123728" y="1131590"/>
              <a:ext cx="6480720" cy="369332"/>
            </a:xfrm>
            <a:prstGeom prst="rect">
              <a:avLst/>
            </a:prstGeom>
            <a:noFill/>
          </p:spPr>
          <p:txBody>
            <a:bodyPr wrap="square" rtlCol="0">
              <a:spAutoFit/>
            </a:bodyPr>
            <a:lstStyle/>
            <a:p>
              <a:r>
                <a:rPr lang="en-US" dirty="0"/>
                <a:t>3) Canonicalization (merge co-references and paraphrase mapping )</a:t>
              </a:r>
              <a:endParaRPr lang="LID4096" dirty="0"/>
            </a:p>
          </p:txBody>
        </p:sp>
        <p:cxnSp>
          <p:nvCxnSpPr>
            <p:cNvPr id="15" name="Straight Arrow Connector 14">
              <a:extLst>
                <a:ext uri="{FF2B5EF4-FFF2-40B4-BE49-F238E27FC236}">
                  <a16:creationId xmlns:a16="http://schemas.microsoft.com/office/drawing/2014/main" id="{55423DB8-8BB8-4975-850C-61A5C1A6A52A}"/>
                </a:ext>
              </a:extLst>
            </p:cNvPr>
            <p:cNvCxnSpPr>
              <a:cxnSpLocks/>
            </p:cNvCxnSpPr>
            <p:nvPr/>
          </p:nvCxnSpPr>
          <p:spPr>
            <a:xfrm flipH="1" flipV="1">
              <a:off x="5724128" y="1491630"/>
              <a:ext cx="469032" cy="2498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1429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1824-573B-4583-B3BF-502066DBE2D2}"/>
              </a:ext>
            </a:extLst>
          </p:cNvPr>
          <p:cNvSpPr>
            <a:spLocks noGrp="1"/>
          </p:cNvSpPr>
          <p:nvPr>
            <p:ph type="title"/>
          </p:nvPr>
        </p:nvSpPr>
        <p:spPr/>
        <p:txBody>
          <a:bodyPr>
            <a:normAutofit/>
          </a:bodyPr>
          <a:lstStyle/>
          <a:p>
            <a:pPr algn="l"/>
            <a:r>
              <a:rPr lang="en-US" dirty="0"/>
              <a:t>Static input</a:t>
            </a:r>
            <a:endParaRPr lang="LID4096" dirty="0"/>
          </a:p>
        </p:txBody>
      </p:sp>
      <p:sp>
        <p:nvSpPr>
          <p:cNvPr id="3" name="Content Placeholder 2">
            <a:extLst>
              <a:ext uri="{FF2B5EF4-FFF2-40B4-BE49-F238E27FC236}">
                <a16:creationId xmlns:a16="http://schemas.microsoft.com/office/drawing/2014/main" id="{60D6AF65-513B-4F08-AD85-3738BCD08EFF}"/>
              </a:ext>
            </a:extLst>
          </p:cNvPr>
          <p:cNvSpPr>
            <a:spLocks noGrp="1"/>
          </p:cNvSpPr>
          <p:nvPr>
            <p:ph idx="1"/>
          </p:nvPr>
        </p:nvSpPr>
        <p:spPr>
          <a:xfrm>
            <a:off x="457200" y="1995686"/>
            <a:ext cx="8229600" cy="2595735"/>
          </a:xfrm>
        </p:spPr>
        <p:txBody>
          <a:bodyPr>
            <a:normAutofit fontScale="92500" lnSpcReduction="10000"/>
          </a:bodyPr>
          <a:lstStyle/>
          <a:p>
            <a:r>
              <a:rPr lang="en-US" sz="1800" b="1" dirty="0"/>
              <a:t>Background Repositories:</a:t>
            </a:r>
            <a:r>
              <a:rPr lang="en-US" sz="1800" dirty="0"/>
              <a:t> The background corpus (C) (Wikipedia full-text dump), the relational paraphrase repository (P) (PATTY [10]) and the entity repository (E) (</a:t>
            </a:r>
            <a:r>
              <a:rPr lang="en-US" sz="1800" dirty="0" err="1"/>
              <a:t>Yago</a:t>
            </a:r>
            <a:r>
              <a:rPr lang="en-US" sz="1800" dirty="0"/>
              <a:t>[3], with their gender attributes for better pronoun resolution). From (C), background statistics (S) are extracted.</a:t>
            </a:r>
          </a:p>
          <a:p>
            <a:endParaRPr lang="en-US" sz="1800" dirty="0"/>
          </a:p>
          <a:p>
            <a:r>
              <a:rPr lang="en-US" sz="1800" b="1" dirty="0"/>
              <a:t>Statistics:</a:t>
            </a:r>
            <a:r>
              <a:rPr lang="en-US" sz="1800" dirty="0"/>
              <a:t> Pre-processing linguistic tools, consisting of </a:t>
            </a:r>
            <a:r>
              <a:rPr lang="en-US" sz="1800" b="1" dirty="0"/>
              <a:t>tokenization</a:t>
            </a:r>
            <a:r>
              <a:rPr lang="en-US" sz="1800" dirty="0"/>
              <a:t>, </a:t>
            </a:r>
            <a:r>
              <a:rPr lang="en-US" sz="1800" b="1" dirty="0"/>
              <a:t>part-of-speech</a:t>
            </a:r>
            <a:r>
              <a:rPr lang="en-US" sz="1800" dirty="0"/>
              <a:t> (POS) tagging, </a:t>
            </a:r>
            <a:r>
              <a:rPr lang="en-US" sz="1800" b="1" dirty="0"/>
              <a:t>noun-phrase chunking </a:t>
            </a:r>
            <a:r>
              <a:rPr lang="en-US" sz="1800" dirty="0"/>
              <a:t>and </a:t>
            </a:r>
            <a:r>
              <a:rPr lang="en-US" sz="1800" b="1" dirty="0"/>
              <a:t>named-entity recognition </a:t>
            </a:r>
            <a:r>
              <a:rPr lang="en-US" sz="1800" dirty="0"/>
              <a:t>(NER), </a:t>
            </a:r>
            <a:r>
              <a:rPr lang="en-US" sz="1800" b="1" dirty="0"/>
              <a:t>time tagging </a:t>
            </a:r>
            <a:r>
              <a:rPr lang="en-US" sz="1800" dirty="0"/>
              <a:t>and </a:t>
            </a:r>
            <a:r>
              <a:rPr lang="en-US" sz="1800" b="1" dirty="0" err="1"/>
              <a:t>ClausIE</a:t>
            </a:r>
            <a:r>
              <a:rPr lang="en-US" sz="1800" dirty="0"/>
              <a:t> [9]. The Wikipedia-based corpus (C) clause components are mapped to Wikipedia entities by their </a:t>
            </a:r>
            <a:r>
              <a:rPr lang="en-US" sz="1800" dirty="0" err="1"/>
              <a:t>href</a:t>
            </a:r>
            <a:r>
              <a:rPr lang="en-US" sz="1800" dirty="0"/>
              <a:t> links. Finally (co-)occurrence statistics for clause-argument-types and the relationships among them are computed</a:t>
            </a:r>
            <a:r>
              <a:rPr lang="en-US" sz="1600" dirty="0"/>
              <a:t>. </a:t>
            </a:r>
            <a:endParaRPr lang="LID4096" sz="1600" dirty="0"/>
          </a:p>
        </p:txBody>
      </p:sp>
      <p:sp>
        <p:nvSpPr>
          <p:cNvPr id="4" name="Footer Placeholder 3">
            <a:extLst>
              <a:ext uri="{FF2B5EF4-FFF2-40B4-BE49-F238E27FC236}">
                <a16:creationId xmlns:a16="http://schemas.microsoft.com/office/drawing/2014/main" id="{0CCDFA20-6763-427E-BCF1-9F90FC85D412}"/>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A9D85746-8CC3-4276-82B4-99FFCD5A6928}"/>
              </a:ext>
            </a:extLst>
          </p:cNvPr>
          <p:cNvSpPr>
            <a:spLocks noGrp="1"/>
          </p:cNvSpPr>
          <p:nvPr>
            <p:ph type="sldNum" sz="quarter" idx="12"/>
          </p:nvPr>
        </p:nvSpPr>
        <p:spPr/>
        <p:txBody>
          <a:bodyPr/>
          <a:lstStyle/>
          <a:p>
            <a:fld id="{D3F1D1C4-C2D9-4231-9FB2-B2D9D97AA41D}" type="slidenum">
              <a:rPr lang="el-GR" smtClean="0"/>
              <a:pPr/>
              <a:t>9</a:t>
            </a:fld>
            <a:endParaRPr lang="el-GR"/>
          </a:p>
        </p:txBody>
      </p:sp>
      <p:pic>
        <p:nvPicPr>
          <p:cNvPr id="6" name="Content Placeholder 6" descr="Query-Driven On-The-Fly Knowledge Base Construction.pdf ‎- Microsoft Edge">
            <a:extLst>
              <a:ext uri="{FF2B5EF4-FFF2-40B4-BE49-F238E27FC236}">
                <a16:creationId xmlns:a16="http://schemas.microsoft.com/office/drawing/2014/main" id="{D4A15066-193C-449A-AA3C-8C1E6699BF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79" t="47648" r="29895" b="20414"/>
          <a:stretch/>
        </p:blipFill>
        <p:spPr>
          <a:xfrm>
            <a:off x="3851920" y="152290"/>
            <a:ext cx="4464496" cy="1879788"/>
          </a:xfrm>
          <a:prstGeom prst="rect">
            <a:avLst/>
          </a:prstGeom>
        </p:spPr>
      </p:pic>
    </p:spTree>
    <p:extLst>
      <p:ext uri="{BB962C8B-B14F-4D97-AF65-F5344CB8AC3E}">
        <p14:creationId xmlns:p14="http://schemas.microsoft.com/office/powerpoint/2010/main" val="120242306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3478</TotalTime>
  <Words>4680</Words>
  <Application>Microsoft Office PowerPoint</Application>
  <PresentationFormat>On-screen Show (16:9)</PresentationFormat>
  <Paragraphs>425</Paragraphs>
  <Slides>49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Cambria Math</vt:lpstr>
      <vt:lpstr>Constantia</vt:lpstr>
      <vt:lpstr>Θέμα του Office</vt:lpstr>
      <vt:lpstr>Query-Driven On-The-Fly Knowledge Base Construction</vt:lpstr>
      <vt:lpstr>Presentation Outline</vt:lpstr>
      <vt:lpstr>Knowledge Base</vt:lpstr>
      <vt:lpstr>Motivation</vt:lpstr>
      <vt:lpstr>Presentation Outline</vt:lpstr>
      <vt:lpstr>KB Priorities</vt:lpstr>
      <vt:lpstr>QKBﬂy Design</vt:lpstr>
      <vt:lpstr>QKBﬂy Architecture</vt:lpstr>
      <vt:lpstr>Static input</vt:lpstr>
      <vt:lpstr>Presentation Outline</vt:lpstr>
      <vt:lpstr>Semantic Graph</vt:lpstr>
      <vt:lpstr>Graph Components</vt:lpstr>
      <vt:lpstr>Example</vt:lpstr>
      <vt:lpstr>Presentation Outline</vt:lpstr>
      <vt:lpstr>Graph Densification Algorithm</vt:lpstr>
      <vt:lpstr>Edge Weights</vt:lpstr>
      <vt:lpstr>Weight of a Means Edge </vt:lpstr>
      <vt:lpstr>Weight of a Relation Edge</vt:lpstr>
      <vt:lpstr>Type Signatures</vt:lpstr>
      <vt:lpstr>Optimization Objective</vt:lpstr>
      <vt:lpstr>Approximation Algorithm</vt:lpstr>
      <vt:lpstr>Conﬁdence Scores</vt:lpstr>
      <vt:lpstr>Hyper-Parameter Tuning</vt:lpstr>
      <vt:lpstr>Presentation Outline</vt:lpstr>
      <vt:lpstr>Canonicalization</vt:lpstr>
      <vt:lpstr>Examples</vt:lpstr>
      <vt:lpstr>Presentation Outline</vt:lpstr>
      <vt:lpstr>User Interface</vt:lpstr>
      <vt:lpstr>Up-to-date facts</vt:lpstr>
      <vt:lpstr>Experiments</vt:lpstr>
      <vt:lpstr>On-the-ﬂy KB vs DEFIE[7]</vt:lpstr>
      <vt:lpstr>Results on Fact Extraction*</vt:lpstr>
      <vt:lpstr>Results on Entity Disambiguation</vt:lpstr>
      <vt:lpstr>Results on Initial Extraction*</vt:lpstr>
      <vt:lpstr>Experiments</vt:lpstr>
      <vt:lpstr>Greedy approximation algorithm vs integer linear programming algorithm</vt:lpstr>
      <vt:lpstr>Results</vt:lpstr>
      <vt:lpstr>Experiments</vt:lpstr>
      <vt:lpstr>QKBﬂy’s vs DeepDive[6] for spouses mentions</vt:lpstr>
      <vt:lpstr>Results</vt:lpstr>
      <vt:lpstr>Experiments</vt:lpstr>
      <vt:lpstr>On-the-ﬂy KB for ad-hoc question answering </vt:lpstr>
      <vt:lpstr>Results on the GoogleTrendsQuestions benchmark</vt:lpstr>
      <vt:lpstr>Example of event questions and returned facts</vt:lpstr>
      <vt:lpstr>Presentation Outline</vt:lpstr>
      <vt:lpstr>Conclusions and Future Work</vt:lpstr>
      <vt:lpstr>References (1)</vt:lpstr>
      <vt:lpstr>References (2)</vt:lpstr>
      <vt:lpstr>References (3)</vt:lpstr>
    </vt:vector>
  </TitlesOfParts>
  <Manager>Advanced Topics in Databases</Manager>
  <Company>Dept. of Computer Science, University of Cyprus</Company>
  <LinksUpToDate>false</LinksUpToDate>
  <SharedDoc>false</SharedDoc>
  <HyperlinkBase>https://www.cs.ucy.ac.cy/~dzeina/courses/epl646/</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THERMAL-JOIN: A Scalable Spatial Join for Dynamic Workloads</dc:title>
  <dc:subject/>
  <dc:creator/>
  <cp:keywords/>
  <dc:description/>
  <cp:lastModifiedBy>Maria Maslioukova</cp:lastModifiedBy>
  <cp:revision>723</cp:revision>
  <dcterms:created xsi:type="dcterms:W3CDTF">2017-11-21T13:30:34Z</dcterms:created>
  <dcterms:modified xsi:type="dcterms:W3CDTF">2019-04-09T14:08:23Z</dcterms:modified>
  <cp:category>Student Presentations</cp:category>
</cp:coreProperties>
</file>