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9" r:id="rId2"/>
    <p:sldId id="300" r:id="rId3"/>
    <p:sldId id="304" r:id="rId4"/>
    <p:sldId id="302" r:id="rId5"/>
    <p:sldId id="305" r:id="rId6"/>
    <p:sldId id="306" r:id="rId7"/>
    <p:sldId id="307" r:id="rId8"/>
    <p:sldId id="309" r:id="rId9"/>
    <p:sldId id="316" r:id="rId10"/>
    <p:sldId id="310" r:id="rId11"/>
    <p:sldId id="315" r:id="rId12"/>
    <p:sldId id="317" r:id="rId13"/>
    <p:sldId id="311" r:id="rId14"/>
    <p:sldId id="318" r:id="rId15"/>
    <p:sldId id="319" r:id="rId16"/>
    <p:sldId id="320" r:id="rId17"/>
    <p:sldId id="321" r:id="rId18"/>
    <p:sldId id="312" r:id="rId19"/>
    <p:sldId id="322" r:id="rId20"/>
    <p:sldId id="323" r:id="rId21"/>
    <p:sldId id="324" r:id="rId22"/>
    <p:sldId id="325" r:id="rId23"/>
    <p:sldId id="326" r:id="rId24"/>
    <p:sldId id="313" r:id="rId25"/>
    <p:sldId id="327" r:id="rId26"/>
    <p:sldId id="328" r:id="rId27"/>
    <p:sldId id="329" r:id="rId28"/>
    <p:sldId id="314" r:id="rId29"/>
    <p:sldId id="264" r:id="rId30"/>
    <p:sldId id="330" r:id="rId31"/>
    <p:sldId id="331" r:id="rId32"/>
    <p:sldId id="332" r:id="rId33"/>
    <p:sldId id="333" r:id="rId34"/>
    <p:sldId id="334" r:id="rId35"/>
    <p:sldId id="335" r:id="rId36"/>
    <p:sldId id="336" r:id="rId37"/>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00FF"/>
    <a:srgbClr val="737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79195" autoAdjust="0"/>
  </p:normalViewPr>
  <p:slideViewPr>
    <p:cSldViewPr>
      <p:cViewPr varScale="1">
        <p:scale>
          <a:sx n="69" d="100"/>
          <a:sy n="69" d="100"/>
        </p:scale>
        <p:origin x="1246" y="26"/>
      </p:cViewPr>
      <p:guideLst>
        <p:guide orient="horz" pos="2160"/>
        <p:guide pos="2880"/>
        <p:guide orient="horz" pos="1620"/>
      </p:guideLst>
    </p:cSldViewPr>
  </p:slideViewPr>
  <p:outlineViewPr>
    <p:cViewPr>
      <p:scale>
        <a:sx n="33" d="100"/>
        <a:sy n="33" d="100"/>
      </p:scale>
      <p:origin x="48" y="7494"/>
    </p:cViewPr>
  </p:outlineViewPr>
  <p:notesTextViewPr>
    <p:cViewPr>
      <p:scale>
        <a:sx n="100" d="100"/>
        <a:sy n="100" d="100"/>
      </p:scale>
      <p:origin x="0" y="0"/>
    </p:cViewPr>
  </p:notesTextViewPr>
  <p:notesViewPr>
    <p:cSldViewPr>
      <p:cViewPr varScale="1">
        <p:scale>
          <a:sx n="49" d="100"/>
          <a:sy n="49" d="100"/>
        </p:scale>
        <p:origin x="2732"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14/03/2019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primary notions of time: valid time and transaction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Valid time, may refer to the past or future regardless of when it was entered into the database.</a:t>
            </a:r>
          </a:p>
          <a:p>
            <a:endParaRPr lang="en-US" dirty="0"/>
          </a:p>
          <a:p>
            <a:r>
              <a:rPr lang="en-US" dirty="0"/>
              <a:t>Transaction time only increases, since the next tuple that is recorded in the database can only occur at a later time than a previous tuple. </a:t>
            </a:r>
          </a:p>
        </p:txBody>
      </p:sp>
      <p:sp>
        <p:nvSpPr>
          <p:cNvPr id="4" name="Slide Number Placeholder 3"/>
          <p:cNvSpPr>
            <a:spLocks noGrp="1"/>
          </p:cNvSpPr>
          <p:nvPr>
            <p:ph type="sldNum" sz="quarter" idx="5"/>
          </p:nvPr>
        </p:nvSpPr>
        <p:spPr/>
        <p:txBody>
          <a:bodyPr/>
          <a:lstStyle/>
          <a:p>
            <a:fld id="{99E13148-9928-4BF7-BFE3-32B9C7CDA3C5}" type="slidenum">
              <a:rPr lang="en-GB" smtClean="0"/>
              <a:pPr/>
              <a:t>10</a:t>
            </a:fld>
            <a:endParaRPr lang="en-GB"/>
          </a:p>
        </p:txBody>
      </p:sp>
    </p:spTree>
    <p:extLst>
      <p:ext uri="{BB962C8B-B14F-4D97-AF65-F5344CB8AC3E}">
        <p14:creationId xmlns:p14="http://schemas.microsoft.com/office/powerpoint/2010/main" val="70251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as humans, understand that Anna was at SF MOMA from 11am to 12noon, at Fleur De Lys from 12noon to 1:15pm, and then back at SF MOMA from 1:15pm onwards</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applying logic-&gt; records are insufﬁcient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conclusion of where and when Anna was, is based on the preference that information with a later known time is preferred to information from an earlier known time (ordered by it), and that Anna can only be at one location at any point in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preferences (e.g., information from one source is preferred over the other)-&gt; other conclusions </a:t>
            </a:r>
          </a:p>
          <a:p>
            <a:endParaRPr lang="en-US" dirty="0"/>
          </a:p>
          <a:p>
            <a:r>
              <a:rPr lang="en-US" dirty="0"/>
              <a:t>Support user-deﬁned preferences for resolving conﬂicts </a:t>
            </a:r>
          </a:p>
        </p:txBody>
      </p:sp>
      <p:sp>
        <p:nvSpPr>
          <p:cNvPr id="4" name="Slide Number Placeholder 3"/>
          <p:cNvSpPr>
            <a:spLocks noGrp="1"/>
          </p:cNvSpPr>
          <p:nvPr>
            <p:ph type="sldNum" sz="quarter" idx="5"/>
          </p:nvPr>
        </p:nvSpPr>
        <p:spPr/>
        <p:txBody>
          <a:bodyPr/>
          <a:lstStyle/>
          <a:p>
            <a:fld id="{99E13148-9928-4BF7-BFE3-32B9C7CDA3C5}" type="slidenum">
              <a:rPr lang="en-GB" smtClean="0"/>
              <a:pPr/>
              <a:t>11</a:t>
            </a:fld>
            <a:endParaRPr lang="en-GB"/>
          </a:p>
        </p:txBody>
      </p:sp>
    </p:spTree>
    <p:extLst>
      <p:ext uri="{BB962C8B-B14F-4D97-AF65-F5344CB8AC3E}">
        <p14:creationId xmlns:p14="http://schemas.microsoft.com/office/powerpoint/2010/main" val="45556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three sections, we will present some existing work on three major components important for such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convectional (</a:t>
            </a:r>
            <a:r>
              <a:rPr lang="en-US" sz="1200" b="0" i="0" u="none" strike="noStrike" kern="1200" dirty="0">
                <a:solidFill>
                  <a:schemeClr val="tx1"/>
                </a:solidFill>
                <a:effectLst/>
                <a:latin typeface="+mn-lt"/>
                <a:ea typeface="+mn-ea"/>
                <a:cs typeface="+mn-cs"/>
              </a:rPr>
              <a:t>data is </a:t>
            </a:r>
            <a:r>
              <a:rPr lang="en-US" sz="1200" b="0" i="0" u="none" strike="noStrike" kern="1200">
                <a:solidFill>
                  <a:schemeClr val="tx1"/>
                </a:solidFill>
                <a:effectLst/>
                <a:latin typeface="+mn-lt"/>
                <a:ea typeface="+mn-ea"/>
                <a:cs typeface="+mn-cs"/>
              </a:rPr>
              <a:t>tightly constrained, </a:t>
            </a:r>
            <a:r>
              <a:rPr lang="en-US" sz="1200" b="0" i="0" u="none" strike="noStrike" kern="1200" dirty="0">
                <a:solidFill>
                  <a:schemeClr val="tx1"/>
                </a:solidFill>
                <a:effectLst/>
                <a:latin typeface="+mn-lt"/>
                <a:ea typeface="+mn-ea"/>
                <a:cs typeface="+mn-cs"/>
              </a:rPr>
              <a:t>data model) </a:t>
            </a:r>
            <a:r>
              <a:rPr lang="en-US" dirty="0"/>
              <a:t>and temporal  data.</a:t>
            </a:r>
            <a:endParaRPr lang="LID4096" dirty="0"/>
          </a:p>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12</a:t>
            </a:fld>
            <a:endParaRPr lang="en-GB"/>
          </a:p>
        </p:txBody>
      </p:sp>
    </p:spTree>
    <p:extLst>
      <p:ext uri="{BB962C8B-B14F-4D97-AF65-F5344CB8AC3E}">
        <p14:creationId xmlns:p14="http://schemas.microsoft.com/office/powerpoint/2010/main" val="600234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extract data directly from texts (Web), short texts (Tweets), and fairly structured web tables (HTML). Concentrate on Web source.</a:t>
            </a:r>
          </a:p>
          <a:p>
            <a:r>
              <a:rPr lang="en-US" dirty="0"/>
              <a:t>Notice that not all information might be successfully extracted in the process of extraction. </a:t>
            </a:r>
          </a:p>
          <a:p>
            <a:r>
              <a:rPr lang="en-US" dirty="0"/>
              <a:t>Extractions are often incomplete.</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13</a:t>
            </a:fld>
            <a:endParaRPr lang="en-GB"/>
          </a:p>
        </p:txBody>
      </p:sp>
    </p:spTree>
    <p:extLst>
      <p:ext uri="{BB962C8B-B14F-4D97-AF65-F5344CB8AC3E}">
        <p14:creationId xmlns:p14="http://schemas.microsoft.com/office/powerpoint/2010/main" val="302125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extracting, it should consider the following two parameters.</a:t>
            </a:r>
          </a:p>
          <a:p>
            <a:r>
              <a:rPr lang="en-US" dirty="0"/>
              <a:t>To extract the simple fact that (Anna, ate, pasta) we need to dereference “She” and understand that it refers to Anna. Approaches in information extraction often rely on machine learning natural language processing.</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14</a:t>
            </a:fld>
            <a:endParaRPr lang="en-GB"/>
          </a:p>
        </p:txBody>
      </p:sp>
    </p:spTree>
    <p:extLst>
      <p:ext uri="{BB962C8B-B14F-4D97-AF65-F5344CB8AC3E}">
        <p14:creationId xmlns:p14="http://schemas.microsoft.com/office/powerpoint/2010/main" val="1683692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would do with conventional data we want to extract facts about different entities and the time the were valid.</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15</a:t>
            </a:fld>
            <a:endParaRPr lang="en-GB"/>
          </a:p>
        </p:txBody>
      </p:sp>
    </p:spTree>
    <p:extLst>
      <p:ext uri="{BB962C8B-B14F-4D97-AF65-F5344CB8AC3E}">
        <p14:creationId xmlns:p14="http://schemas.microsoft.com/office/powerpoint/2010/main" val="235041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 reference: easy to find the time the event happened.</a:t>
            </a:r>
          </a:p>
          <a:p>
            <a:r>
              <a:rPr lang="en-US" dirty="0"/>
              <a:t>Less obvious: we identify key words that express time.</a:t>
            </a:r>
          </a:p>
          <a:p>
            <a:endParaRPr lang="en-US" dirty="0"/>
          </a:p>
          <a:p>
            <a:r>
              <a:rPr lang="en-US" dirty="0"/>
              <a:t>Explicit: sentences contain words that are associated with time (e.g. day, week, month)  </a:t>
            </a:r>
          </a:p>
          <a:p>
            <a:r>
              <a:rPr lang="en-US" dirty="0"/>
              <a:t>Implicit: past tense of the verb implies that the event happened sometime in the past</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16</a:t>
            </a:fld>
            <a:endParaRPr lang="en-GB"/>
          </a:p>
        </p:txBody>
      </p:sp>
    </p:spTree>
    <p:extLst>
      <p:ext uri="{BB962C8B-B14F-4D97-AF65-F5344CB8AC3E}">
        <p14:creationId xmlns:p14="http://schemas.microsoft.com/office/powerpoint/2010/main" val="1909176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“March 28, 12 noon” : assuming we know the year that this date is referring to</a:t>
            </a:r>
          </a:p>
          <a:p>
            <a:endParaRPr lang="en-US" dirty="0"/>
          </a:p>
          <a:p>
            <a:r>
              <a:rPr lang="en-US" dirty="0"/>
              <a:t>“Last week” : document creation time resembles the transaction time in temporal databases</a:t>
            </a:r>
          </a:p>
          <a:p>
            <a:endParaRPr lang="en-US" dirty="0"/>
          </a:p>
          <a:p>
            <a:r>
              <a:rPr lang="en-US" dirty="0"/>
              <a:t>“was” : the identified time is an upper-bound for the event. </a:t>
            </a:r>
          </a:p>
          <a:p>
            <a:endParaRPr lang="en-US" dirty="0"/>
          </a:p>
          <a:p>
            <a:r>
              <a:rPr lang="en-US" dirty="0"/>
              <a:t>Most challenging part of temporal information extraction. Usually a combination of machine learning and syntactic analysis is used to achieve that. </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17</a:t>
            </a:fld>
            <a:endParaRPr lang="en-GB"/>
          </a:p>
        </p:txBody>
      </p:sp>
    </p:spTree>
    <p:extLst>
      <p:ext uri="{BB962C8B-B14F-4D97-AF65-F5344CB8AC3E}">
        <p14:creationId xmlns:p14="http://schemas.microsoft.com/office/powerpoint/2010/main" val="136328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Solutions to the record linkage problem typically include the following three steps.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Blocking reduces the number of pairwise comparison for the subsequent steps. We don’t compare records that we are sure they refer to different entities.</a:t>
            </a:r>
          </a:p>
          <a:p>
            <a:r>
              <a:rPr lang="en-US" dirty="0"/>
              <a:t>We achieve scalability (i.e. to handle massive data).</a:t>
            </a:r>
          </a:p>
          <a:p>
            <a:endParaRPr lang="en-US" dirty="0"/>
          </a:p>
          <a:p>
            <a:r>
              <a:rPr lang="en-US" dirty="0"/>
              <a:t>Pairwise matching and clustering steps are used to ensure the semantics of record linkage. </a:t>
            </a:r>
          </a:p>
          <a:p>
            <a:r>
              <a:rPr lang="en-US" dirty="0"/>
              <a:t>Determine whether or not two records refer to the same real-world entity.</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18</a:t>
            </a:fld>
            <a:endParaRPr lang="en-GB"/>
          </a:p>
        </p:txBody>
      </p:sp>
    </p:spTree>
    <p:extLst>
      <p:ext uri="{BB962C8B-B14F-4D97-AF65-F5344CB8AC3E}">
        <p14:creationId xmlns:p14="http://schemas.microsoft.com/office/powerpoint/2010/main" val="2085350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Hence, blindly penalizing low value similarity, thus records that refer to the same entity but at different times will not be matched because of value evolution.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Hence, blindly rewarding high value similarity can wrongly match together records that refer different entities at different times just because they happen to share the same attribute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Thus temporal records present need new techniques to perform temporal record linkage. (or evolve the existing ones).</a:t>
            </a:r>
          </a:p>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19</a:t>
            </a:fld>
            <a:endParaRPr lang="en-GB"/>
          </a:p>
        </p:txBody>
      </p:sp>
    </p:spTree>
    <p:extLst>
      <p:ext uri="{BB962C8B-B14F-4D97-AF65-F5344CB8AC3E}">
        <p14:creationId xmlns:p14="http://schemas.microsoft.com/office/powerpoint/2010/main" val="349179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99E13148-9928-4BF7-BFE3-32B9C7CDA3C5}" type="slidenum">
              <a:rPr lang="en-GB" smtClean="0"/>
              <a:pPr/>
              <a:t>2</a:t>
            </a:fld>
            <a:endParaRPr lang="en-GB"/>
          </a:p>
        </p:txBody>
      </p:sp>
    </p:spTree>
    <p:extLst>
      <p:ext uri="{BB962C8B-B14F-4D97-AF65-F5344CB8AC3E}">
        <p14:creationId xmlns:p14="http://schemas.microsoft.com/office/powerpoint/2010/main" val="1629455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Solution: introduce time decay in pairwise matching and change clustering to a two-staged clustering</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20</a:t>
            </a:fld>
            <a:endParaRPr lang="en-GB"/>
          </a:p>
        </p:txBody>
      </p:sp>
    </p:spTree>
    <p:extLst>
      <p:ext uri="{BB962C8B-B14F-4D97-AF65-F5344CB8AC3E}">
        <p14:creationId xmlns:p14="http://schemas.microsoft.com/office/powerpoint/2010/main" val="818251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Disagreement decay : reduces the penalty for value evolution</a:t>
            </a:r>
          </a:p>
          <a:p>
            <a:r>
              <a:rPr lang="en-US" dirty="0"/>
              <a:t>Agreement decay: reduces the reward for value agreement, over a long time period</a:t>
            </a:r>
          </a:p>
          <a:p>
            <a:endParaRPr lang="en-US" dirty="0"/>
          </a:p>
          <a:p>
            <a:r>
              <a:rPr lang="en-US" dirty="0"/>
              <a:t>Two extensions for time decays. 	</a:t>
            </a:r>
          </a:p>
          <a:p>
            <a:r>
              <a:rPr lang="en-US" b="1" dirty="0"/>
              <a:t>Recurrence rate</a:t>
            </a:r>
            <a:r>
              <a:rPr lang="en-US" dirty="0"/>
              <a:t>: probability of the same value re-occurring for an entity attribute. A value may change back at a future time point. For example, a person may return to the same afﬁliation.</a:t>
            </a:r>
          </a:p>
          <a:p>
            <a:endParaRPr lang="en-US" dirty="0"/>
          </a:p>
          <a:p>
            <a:r>
              <a:rPr lang="en-US" b="1" dirty="0"/>
              <a:t>Transition probability:</a:t>
            </a:r>
            <a:r>
              <a:rPr lang="en-US" dirty="0"/>
              <a:t> Shows the likelihood of a value transitioning to other values. It is compute across different pairs of values. For example, it is more likely for an “Associate Professor” to transit to “Full Professor”, than “Accountant”.</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21</a:t>
            </a:fld>
            <a:endParaRPr lang="en-GB"/>
          </a:p>
        </p:txBody>
      </p:sp>
    </p:spTree>
    <p:extLst>
      <p:ext uri="{BB962C8B-B14F-4D97-AF65-F5344CB8AC3E}">
        <p14:creationId xmlns:p14="http://schemas.microsoft.com/office/powerpoint/2010/main" val="1640415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inventors over different periods of time share the same address, while many of them have changed their address over time. </a:t>
            </a:r>
          </a:p>
          <a:p>
            <a:endParaRPr lang="en-US" dirty="0"/>
          </a:p>
          <a:p>
            <a:r>
              <a:rPr lang="en-US" dirty="0"/>
              <a:t> Figure 2: shows the transition rate between different types of values for afﬁliation. </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22</a:t>
            </a:fld>
            <a:endParaRPr lang="en-GB"/>
          </a:p>
        </p:txBody>
      </p:sp>
    </p:spTree>
    <p:extLst>
      <p:ext uri="{BB962C8B-B14F-4D97-AF65-F5344CB8AC3E}">
        <p14:creationId xmlns:p14="http://schemas.microsoft.com/office/powerpoint/2010/main" val="1255425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Stage 1</a:t>
            </a:r>
            <a:r>
              <a:rPr lang="en-US" dirty="0"/>
              <a:t>: may place a record into multiple clusters, if it believes that record contains stale data. </a:t>
            </a:r>
          </a:p>
          <a:p>
            <a:endParaRPr lang="en-US" dirty="0"/>
          </a:p>
          <a:p>
            <a:r>
              <a:rPr lang="en-US" b="1" dirty="0"/>
              <a:t>Stage 2</a:t>
            </a:r>
            <a:r>
              <a:rPr lang="en-US" dirty="0"/>
              <a:t>: merges clusters if it decides that the probability of transition is high and ignores clusters consisting of only stale records.</a:t>
            </a:r>
          </a:p>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23</a:t>
            </a:fld>
            <a:endParaRPr lang="en-GB"/>
          </a:p>
        </p:txBody>
      </p:sp>
    </p:spTree>
    <p:extLst>
      <p:ext uri="{BB962C8B-B14F-4D97-AF65-F5344CB8AC3E}">
        <p14:creationId xmlns:p14="http://schemas.microsoft.com/office/powerpoint/2010/main" val="3027610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1</a:t>
            </a:r>
            <a:r>
              <a:rPr lang="en-US" b="1" baseline="30000" dirty="0"/>
              <a:t>st</a:t>
            </a:r>
            <a:r>
              <a:rPr lang="en-US" b="1" dirty="0"/>
              <a:t> dimension: </a:t>
            </a:r>
            <a:r>
              <a:rPr lang="en-US" dirty="0"/>
              <a:t>whether we consider data from a single source or over multiple sources</a:t>
            </a:r>
          </a:p>
          <a:p>
            <a:endParaRPr lang="en-US" dirty="0"/>
          </a:p>
          <a:p>
            <a:r>
              <a:rPr lang="en-US" dirty="0"/>
              <a:t> </a:t>
            </a:r>
            <a:r>
              <a:rPr lang="en-US" b="1" dirty="0"/>
              <a:t>2</a:t>
            </a:r>
            <a:r>
              <a:rPr lang="en-US" b="1" baseline="30000" dirty="0"/>
              <a:t>nd</a:t>
            </a:r>
            <a:r>
              <a:rPr lang="en-US" b="1" dirty="0"/>
              <a:t> dimension: </a:t>
            </a:r>
            <a:r>
              <a:rPr lang="en-US" dirty="0"/>
              <a:t>whether data cleaning is rule-based or learning-based. </a:t>
            </a:r>
          </a:p>
        </p:txBody>
      </p:sp>
      <p:sp>
        <p:nvSpPr>
          <p:cNvPr id="4" name="Slide Number Placeholder 3"/>
          <p:cNvSpPr>
            <a:spLocks noGrp="1"/>
          </p:cNvSpPr>
          <p:nvPr>
            <p:ph type="sldNum" sz="quarter" idx="5"/>
          </p:nvPr>
        </p:nvSpPr>
        <p:spPr/>
        <p:txBody>
          <a:bodyPr/>
          <a:lstStyle/>
          <a:p>
            <a:fld id="{99E13148-9928-4BF7-BFE3-32B9C7CDA3C5}" type="slidenum">
              <a:rPr lang="en-GB" smtClean="0"/>
              <a:pPr/>
              <a:t>24</a:t>
            </a:fld>
            <a:endParaRPr lang="en-GB"/>
          </a:p>
        </p:txBody>
      </p:sp>
    </p:spTree>
    <p:extLst>
      <p:ext uri="{BB962C8B-B14F-4D97-AF65-F5344CB8AC3E}">
        <p14:creationId xmlns:p14="http://schemas.microsoft.com/office/powerpoint/2010/main" val="2198085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When relationships are </a:t>
            </a:r>
            <a:r>
              <a:rPr lang="en-US" sz="1200" b="1" dirty="0"/>
              <a:t>violated</a:t>
            </a:r>
            <a:r>
              <a:rPr lang="en-US" sz="1200" dirty="0"/>
              <a:t>, the data are typically </a:t>
            </a:r>
            <a:r>
              <a:rPr lang="en-US" sz="1200" b="1" dirty="0"/>
              <a:t>cleaned (or repaired)</a:t>
            </a:r>
            <a:r>
              <a:rPr lang="en-US" sz="1200" dirty="0"/>
              <a:t> by applying the </a:t>
            </a:r>
            <a:r>
              <a:rPr lang="en-US" sz="1200" b="1" dirty="0"/>
              <a:t>smallest set of changes</a:t>
            </a:r>
            <a:r>
              <a:rPr lang="en-US" sz="1200" dirty="0"/>
              <a:t> to the data values such that the constraints are no longer violated.</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It tries to make the cleaned data have a close distribution to </a:t>
            </a:r>
            <a:r>
              <a:rPr lang="en-US" sz="1200" b="1" dirty="0"/>
              <a:t>an ideal data set</a:t>
            </a:r>
            <a:r>
              <a:rPr lang="en-US" sz="1200" dirty="0"/>
              <a:t>; </a:t>
            </a:r>
          </a:p>
          <a:p>
            <a:pPr marL="0" indent="0">
              <a:buFont typeface="Arial" panose="020B0604020202020204" pitchFamily="34" charset="0"/>
              <a:buNone/>
            </a:pPr>
            <a:r>
              <a:rPr lang="en-US" sz="1200" dirty="0"/>
              <a:t>     </a:t>
            </a:r>
            <a:r>
              <a:rPr lang="en-US" sz="1200" b="1" dirty="0"/>
              <a:t>however</a:t>
            </a:r>
            <a:r>
              <a:rPr lang="en-US" sz="1200" dirty="0"/>
              <a:t>, is not guaranteed to be </a:t>
            </a:r>
            <a:r>
              <a:rPr lang="en-US" sz="1200" b="1" dirty="0"/>
              <a:t>logically consistent</a:t>
            </a:r>
            <a:r>
              <a:rPr lang="en-US" sz="1200" dirty="0"/>
              <a:t>. </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Computes the </a:t>
            </a:r>
            <a:r>
              <a:rPr lang="en-US" sz="1200" b="1" dirty="0"/>
              <a:t>average</a:t>
            </a:r>
            <a:r>
              <a:rPr lang="en-US" sz="1200" dirty="0"/>
              <a:t> value from a list of values, ﬁnds the </a:t>
            </a:r>
            <a:r>
              <a:rPr lang="en-US" sz="1200" b="1" dirty="0"/>
              <a:t>most popular </a:t>
            </a:r>
            <a:r>
              <a:rPr lang="en-US" sz="1200" dirty="0"/>
              <a:t>value or the </a:t>
            </a:r>
            <a:r>
              <a:rPr lang="en-US" sz="1200" b="1" dirty="0"/>
              <a:t>latest update</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r>
              <a:rPr lang="en-US" sz="1200" dirty="0"/>
              <a:t>ﬁnd the truths that are consistent with the real world </a:t>
            </a:r>
            <a:endParaRPr lang="en-US" sz="1200" b="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25</a:t>
            </a:fld>
            <a:endParaRPr lang="en-GB"/>
          </a:p>
        </p:txBody>
      </p:sp>
    </p:spTree>
    <p:extLst>
      <p:ext uri="{BB962C8B-B14F-4D97-AF65-F5344CB8AC3E}">
        <p14:creationId xmlns:p14="http://schemas.microsoft.com/office/powerpoint/2010/main" val="41472058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As mentioned before, the values can evolve over time</a:t>
            </a:r>
          </a:p>
          <a:p>
            <a:pPr marL="0" indent="0">
              <a:buFont typeface="Arial" panose="020B0604020202020204" pitchFamily="34" charset="0"/>
              <a:buNone/>
            </a:pPr>
            <a:endParaRPr lang="en-US" sz="1200" dirty="0"/>
          </a:p>
          <a:p>
            <a:r>
              <a:rPr lang="en-US" sz="1200" b="0" i="0" u="none" strike="noStrike" kern="1200" baseline="0" dirty="0">
                <a:solidFill>
                  <a:schemeClr val="tx1"/>
                </a:solidFill>
                <a:latin typeface="+mn-lt"/>
                <a:ea typeface="+mn-ea"/>
                <a:cs typeface="+mn-cs"/>
              </a:rPr>
              <a:t>We will see how the </a:t>
            </a:r>
            <a:r>
              <a:rPr lang="en-US" sz="1200" b="1" i="0" u="none" strike="noStrike" kern="1200" baseline="0" dirty="0">
                <a:solidFill>
                  <a:schemeClr val="tx1"/>
                </a:solidFill>
                <a:latin typeface="+mn-lt"/>
                <a:ea typeface="+mn-ea"/>
                <a:cs typeface="+mn-cs"/>
              </a:rPr>
              <a:t>data-cleaning techniques </a:t>
            </a:r>
            <a:r>
              <a:rPr lang="en-US" sz="1200" b="0" i="0" u="none" strike="noStrike" kern="1200" baseline="0" dirty="0">
                <a:solidFill>
                  <a:schemeClr val="tx1"/>
                </a:solidFill>
                <a:latin typeface="+mn-lt"/>
                <a:ea typeface="+mn-ea"/>
                <a:cs typeface="+mn-cs"/>
              </a:rPr>
              <a:t>can be extended for </a:t>
            </a:r>
            <a:r>
              <a:rPr lang="en-US" sz="1200" b="1" i="0" u="none" strike="noStrike" kern="1200" baseline="0" dirty="0">
                <a:solidFill>
                  <a:schemeClr val="tx1"/>
                </a:solidFill>
                <a:latin typeface="+mn-lt"/>
                <a:ea typeface="+mn-ea"/>
                <a:cs typeface="+mn-cs"/>
              </a:rPr>
              <a:t>temporal data</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besides</a:t>
            </a:r>
            <a:r>
              <a:rPr lang="en-US" sz="1200" b="0" i="0" u="none" strike="noStrike" kern="1200" baseline="0" dirty="0">
                <a:solidFill>
                  <a:schemeClr val="tx1"/>
                </a:solidFill>
                <a:latin typeface="+mn-lt"/>
                <a:ea typeface="+mn-ea"/>
                <a:cs typeface="+mn-cs"/>
              </a:rPr>
              <a:t> the </a:t>
            </a:r>
            <a:r>
              <a:rPr lang="en-US" sz="1200" b="1" i="0" u="none" strike="noStrike" kern="1200" baseline="0" dirty="0">
                <a:solidFill>
                  <a:schemeClr val="tx1"/>
                </a:solidFill>
                <a:latin typeface="+mn-lt"/>
                <a:ea typeface="+mn-ea"/>
                <a:cs typeface="+mn-cs"/>
              </a:rPr>
              <a:t>learning-based</a:t>
            </a:r>
            <a:r>
              <a:rPr lang="en-US" sz="1200" b="0" i="0" u="none" strike="noStrike" kern="1200" baseline="0" dirty="0">
                <a:solidFill>
                  <a:schemeClr val="tx1"/>
                </a:solidFill>
                <a:latin typeface="+mn-lt"/>
                <a:ea typeface="+mn-ea"/>
                <a:cs typeface="+mn-cs"/>
              </a:rPr>
              <a:t> data because </a:t>
            </a:r>
            <a:r>
              <a:rPr lang="en-US" sz="1200" b="1" i="0" u="none" strike="noStrike" kern="1200" baseline="0" dirty="0">
                <a:solidFill>
                  <a:schemeClr val="tx1"/>
                </a:solidFill>
                <a:latin typeface="+mn-lt"/>
                <a:ea typeface="+mn-ea"/>
                <a:cs typeface="+mn-cs"/>
              </a:rPr>
              <a:t>no quantitative</a:t>
            </a:r>
            <a:r>
              <a:rPr lang="en-US" sz="1200" b="0" i="0" u="none" strike="noStrike" kern="1200" baseline="0" dirty="0">
                <a:solidFill>
                  <a:schemeClr val="tx1"/>
                </a:solidFill>
                <a:latin typeface="+mn-lt"/>
                <a:ea typeface="+mn-ea"/>
                <a:cs typeface="+mn-cs"/>
              </a:rPr>
              <a:t> cleaning strategies for temporal data are known.</a:t>
            </a:r>
            <a:endParaRPr lang="en-US"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26</a:t>
            </a:fld>
            <a:endParaRPr lang="en-GB"/>
          </a:p>
        </p:txBody>
      </p:sp>
    </p:spTree>
    <p:extLst>
      <p:ext uri="{BB962C8B-B14F-4D97-AF65-F5344CB8AC3E}">
        <p14:creationId xmlns:p14="http://schemas.microsoft.com/office/powerpoint/2010/main" val="346550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Given two tuples </a:t>
            </a:r>
            <a:r>
              <a:rPr lang="en-US" sz="1200" dirty="0"/>
              <a:t>s and t about the same entity, if s provides value </a:t>
            </a:r>
            <a:r>
              <a:rPr lang="en-US" sz="1200" b="1" dirty="0"/>
              <a:t>married</a:t>
            </a:r>
            <a:r>
              <a:rPr lang="en-US" sz="1200" dirty="0"/>
              <a:t> for marriage status while t provides value </a:t>
            </a:r>
            <a:r>
              <a:rPr lang="en-US" sz="1200" b="1" dirty="0"/>
              <a:t>single</a:t>
            </a:r>
            <a:r>
              <a:rPr lang="en-US" sz="1200" dirty="0"/>
              <a:t>, then </a:t>
            </a:r>
            <a:r>
              <a:rPr lang="en-US" sz="1200" b="1" dirty="0"/>
              <a:t>s </a:t>
            </a:r>
            <a:r>
              <a:rPr lang="en-US" sz="1200" b="0" dirty="0"/>
              <a:t>must have a </a:t>
            </a:r>
            <a:r>
              <a:rPr lang="en-US" sz="1200" b="1" dirty="0"/>
              <a:t>more recent </a:t>
            </a:r>
            <a:r>
              <a:rPr lang="en-US" sz="1200" dirty="0"/>
              <a:t>value than t on status.</a:t>
            </a:r>
          </a:p>
          <a:p>
            <a:pPr marL="0" indent="0">
              <a:buFont typeface="Arial" panose="020B0604020202020204" pitchFamily="34" charset="0"/>
              <a:buNone/>
            </a:pPr>
            <a:r>
              <a:rPr lang="en-US" sz="1200" dirty="0"/>
              <a:t>Extend </a:t>
            </a:r>
            <a:r>
              <a:rPr lang="en-US" sz="1200" b="1" dirty="0"/>
              <a:t>conventional database constraints with currency constraints. </a:t>
            </a:r>
            <a:endParaRPr lang="en-US" b="0" dirty="0"/>
          </a:p>
          <a:p>
            <a:pPr marL="0" indent="0">
              <a:buFont typeface="Arial" panose="020B0604020202020204" pitchFamily="34" charset="0"/>
              <a:buNone/>
            </a:pPr>
            <a:r>
              <a:rPr lang="en-US" dirty="0"/>
              <a:t>It is an NP-complete problem, but algorithms have been developed that combine data consistency and currency, deriving true values and ﬁnding a minimum set of changes, but </a:t>
            </a:r>
            <a:r>
              <a:rPr lang="en-US" b="1" dirty="0"/>
              <a:t>requires</a:t>
            </a:r>
            <a:r>
              <a:rPr lang="en-US" dirty="0"/>
              <a:t> </a:t>
            </a:r>
            <a:r>
              <a:rPr lang="en-US" b="1" dirty="0"/>
              <a:t>users’ input to ﬁnd their true values</a:t>
            </a:r>
            <a:r>
              <a:rPr lang="en-US" dirty="0"/>
              <a:t>.</a:t>
            </a:r>
          </a:p>
          <a:p>
            <a:pPr marL="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For example, a </a:t>
            </a:r>
            <a:r>
              <a:rPr lang="en-US" sz="1200" b="1" dirty="0"/>
              <a:t>constraint</a:t>
            </a:r>
            <a:r>
              <a:rPr lang="en-US" sz="1200" dirty="0"/>
              <a:t> may assert that a person can have at most </a:t>
            </a:r>
            <a:r>
              <a:rPr lang="en-US" sz="1200" b="1" dirty="0"/>
              <a:t>one afﬁliation at a time</a:t>
            </a:r>
            <a:r>
              <a:rPr lang="en-US" sz="1200" dirty="0"/>
              <a:t>.</a:t>
            </a:r>
          </a:p>
          <a:p>
            <a:pPr marL="0" indent="0">
              <a:buFont typeface="Arial" panose="020B0604020202020204" pitchFamily="34" charset="0"/>
              <a:buNone/>
            </a:pPr>
            <a:r>
              <a:rPr lang="en-US" dirty="0"/>
              <a:t>If </a:t>
            </a:r>
            <a:r>
              <a:rPr lang="en-US" b="1" dirty="0"/>
              <a:t>not</a:t>
            </a:r>
            <a:r>
              <a:rPr lang="en-US" dirty="0"/>
              <a:t> all conﬂicts can be </a:t>
            </a:r>
            <a:r>
              <a:rPr lang="en-US" b="1" dirty="0"/>
              <a:t>resolved</a:t>
            </a:r>
            <a:r>
              <a:rPr lang="en-US" dirty="0"/>
              <a:t> through preferences, each possible consistent scenario is </a:t>
            </a:r>
            <a:r>
              <a:rPr lang="en-US" b="1" dirty="0"/>
              <a:t>enumerated</a:t>
            </a:r>
            <a:r>
              <a:rPr lang="en-US" dirty="0"/>
              <a: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sz="1200" b="1" dirty="0"/>
              <a:t>Quality:</a:t>
            </a:r>
            <a:r>
              <a:rPr lang="en-US" sz="1200" dirty="0"/>
              <a:t> </a:t>
            </a:r>
            <a:r>
              <a:rPr lang="en-US" dirty="0"/>
              <a:t>(a) </a:t>
            </a:r>
            <a:r>
              <a:rPr lang="en-US" b="1" dirty="0"/>
              <a:t>coverage,</a:t>
            </a:r>
            <a:r>
              <a:rPr lang="en-US" dirty="0"/>
              <a:t> the percentage of all captured transitions of different; (b) </a:t>
            </a:r>
            <a:r>
              <a:rPr lang="en-US" b="1" dirty="0"/>
              <a:t>exactness,</a:t>
            </a:r>
            <a:r>
              <a:rPr lang="en-US" dirty="0"/>
              <a:t> the complement percentage of wrong transitions and (c) </a:t>
            </a:r>
            <a:r>
              <a:rPr lang="en-US" b="1" dirty="0"/>
              <a:t>freshness,</a:t>
            </a:r>
            <a:r>
              <a:rPr lang="en-US" dirty="0"/>
              <a:t> measures the correct transitions within a time frame (period).</a:t>
            </a:r>
          </a:p>
          <a:p>
            <a:pPr marL="0" indent="0">
              <a:buFont typeface="Arial" panose="020B0604020202020204" pitchFamily="34" charset="0"/>
              <a:buNone/>
            </a:pPr>
            <a:r>
              <a:rPr lang="en-US" dirty="0"/>
              <a:t> </a:t>
            </a:r>
            <a:r>
              <a:rPr lang="en-US" b="1" dirty="0"/>
              <a:t>Life span: </a:t>
            </a:r>
            <a:r>
              <a:rPr lang="en-US" b="0" dirty="0"/>
              <a:t>(a) decide </a:t>
            </a:r>
            <a:r>
              <a:rPr lang="en-US" dirty="0"/>
              <a:t>the </a:t>
            </a:r>
            <a:r>
              <a:rPr lang="en-US" b="1" dirty="0"/>
              <a:t>value</a:t>
            </a:r>
            <a:r>
              <a:rPr lang="en-US" dirty="0"/>
              <a:t> of data at a </a:t>
            </a:r>
            <a:r>
              <a:rPr lang="en-US" b="1" dirty="0"/>
              <a:t>beginning</a:t>
            </a:r>
            <a:r>
              <a:rPr lang="en-US" dirty="0"/>
              <a:t> time point. (b) find the </a:t>
            </a:r>
            <a:r>
              <a:rPr lang="en-US" b="1" dirty="0"/>
              <a:t>next transition’s </a:t>
            </a:r>
            <a:r>
              <a:rPr lang="en-US" dirty="0"/>
              <a:t>most likely </a:t>
            </a:r>
            <a:r>
              <a:rPr lang="en-US" b="1" dirty="0"/>
              <a:t>time</a:t>
            </a:r>
            <a:r>
              <a:rPr lang="en-US" dirty="0"/>
              <a:t> point and </a:t>
            </a:r>
            <a:r>
              <a:rPr lang="en-US" b="1" dirty="0"/>
              <a:t>value</a:t>
            </a:r>
            <a:r>
              <a:rPr lang="en-US" dirty="0"/>
              <a:t>, and repeat this process until </a:t>
            </a:r>
            <a:r>
              <a:rPr lang="en-US" b="1" dirty="0"/>
              <a:t>no more transitions </a:t>
            </a:r>
            <a:r>
              <a:rPr lang="en-US" dirty="0"/>
              <a:t>exist</a:t>
            </a:r>
          </a:p>
          <a:p>
            <a:pPr marL="0" indent="0">
              <a:buFont typeface="Arial" panose="020B0604020202020204" pitchFamily="34" charset="0"/>
              <a:buNone/>
            </a:pPr>
            <a:r>
              <a:rPr lang="en-US" dirty="0"/>
              <a:t>It is done with Bayesian analysis. Another approach Markov models.</a:t>
            </a:r>
          </a:p>
        </p:txBody>
      </p:sp>
      <p:sp>
        <p:nvSpPr>
          <p:cNvPr id="4" name="Slide Number Placeholder 3"/>
          <p:cNvSpPr>
            <a:spLocks noGrp="1"/>
          </p:cNvSpPr>
          <p:nvPr>
            <p:ph type="sldNum" sz="quarter" idx="5"/>
          </p:nvPr>
        </p:nvSpPr>
        <p:spPr/>
        <p:txBody>
          <a:bodyPr/>
          <a:lstStyle/>
          <a:p>
            <a:fld id="{99E13148-9928-4BF7-BFE3-32B9C7CDA3C5}" type="slidenum">
              <a:rPr lang="en-GB" smtClean="0"/>
              <a:pPr/>
              <a:t>27</a:t>
            </a:fld>
            <a:endParaRPr lang="en-GB"/>
          </a:p>
        </p:txBody>
      </p:sp>
    </p:spTree>
    <p:extLst>
      <p:ext uri="{BB962C8B-B14F-4D97-AF65-F5344CB8AC3E}">
        <p14:creationId xmlns:p14="http://schemas.microsoft.com/office/powerpoint/2010/main" val="3698006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problems related to building a time machine for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the characteristics we have covered until 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 relevant single entities (people and events), rank them according to their importance, and build the history based on the timeline.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people used to believe that the earth is ﬂat. Distinguishing facts about the same entity proposes new challenges in managing temporal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28</a:t>
            </a:fld>
            <a:endParaRPr lang="en-GB"/>
          </a:p>
        </p:txBody>
      </p:sp>
    </p:spTree>
    <p:extLst>
      <p:ext uri="{BB962C8B-B14F-4D97-AF65-F5344CB8AC3E}">
        <p14:creationId xmlns:p14="http://schemas.microsoft.com/office/powerpoint/2010/main" val="2666165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29</a:t>
            </a:fld>
            <a:endParaRPr lang="en-GB"/>
          </a:p>
        </p:txBody>
      </p:sp>
    </p:spTree>
    <p:extLst>
      <p:ext uri="{BB962C8B-B14F-4D97-AF65-F5344CB8AC3E}">
        <p14:creationId xmlns:p14="http://schemas.microsoft.com/office/powerpoint/2010/main" val="255913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nstantia" panose="02030602050306030303" pitchFamily="18" charset="0"/>
              </a:rPr>
              <a:t>Intrigue scientists to develop a </a:t>
            </a:r>
            <a:r>
              <a:rPr lang="en-US" sz="1200" b="1" dirty="0">
                <a:latin typeface="Constantia" panose="02030602050306030303" pitchFamily="18" charset="0"/>
              </a:rPr>
              <a:t>time machine </a:t>
            </a:r>
            <a:r>
              <a:rPr lang="en-US" sz="1200" dirty="0">
                <a:latin typeface="Constantia" panose="02030602050306030303" pitchFamily="18" charset="0"/>
              </a:rPr>
              <a:t>for information that will help people “look back” to “look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to look forward: study the past -&gt; learn from previous mistakes/ successes -&gt; avoid/apply now and in the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Record and preserve history accurately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nstantia" panose="02030602050306030303" pitchFamily="18" charset="0"/>
            </a:endParaRPr>
          </a:p>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3</a:t>
            </a:fld>
            <a:endParaRPr lang="en-GB"/>
          </a:p>
        </p:txBody>
      </p:sp>
    </p:spTree>
    <p:extLst>
      <p:ext uri="{BB962C8B-B14F-4D97-AF65-F5344CB8AC3E}">
        <p14:creationId xmlns:p14="http://schemas.microsoft.com/office/powerpoint/2010/main" val="308675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Understand and describe trends over time</a:t>
            </a: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Why ice cream float  was popular in </a:t>
            </a:r>
            <a:r>
              <a:rPr lang="en-CY" sz="1200" b="0" i="0" u="none" strike="noStrike" kern="1200" dirty="0">
                <a:solidFill>
                  <a:schemeClr val="tx1"/>
                </a:solidFill>
                <a:effectLst/>
                <a:latin typeface="+mn-lt"/>
                <a:ea typeface="+mn-ea"/>
                <a:cs typeface="+mn-cs"/>
              </a:rPr>
              <a:t>1910</a:t>
            </a:r>
            <a:r>
              <a:rPr lang="en-US" sz="1200" b="0" i="0" u="none" strike="noStrike" kern="1200" dirty="0">
                <a:solidFill>
                  <a:schemeClr val="tx1"/>
                </a:solidFill>
                <a:effectLst/>
                <a:latin typeface="+mn-lt"/>
                <a:ea typeface="+mn-ea"/>
                <a:cs typeface="+mn-cs"/>
              </a:rPr>
              <a:t>s?</a:t>
            </a: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What caused the Wall Street crash?</a:t>
            </a:r>
          </a:p>
          <a:p>
            <a:r>
              <a:rPr lang="en-US" dirty="0"/>
              <a:t>Why most people believed earth was ﬂat versus spherical?</a:t>
            </a:r>
          </a:p>
          <a:p>
            <a:r>
              <a:rPr lang="en-US" dirty="0"/>
              <a:t>What will the weather be like tomorrow? </a:t>
            </a:r>
          </a:p>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4</a:t>
            </a:fld>
            <a:endParaRPr lang="en-GB"/>
          </a:p>
        </p:txBody>
      </p:sp>
    </p:spTree>
    <p:extLst>
      <p:ext uri="{BB962C8B-B14F-4D97-AF65-F5344CB8AC3E}">
        <p14:creationId xmlns:p14="http://schemas.microsoft.com/office/powerpoint/2010/main" val="3100384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Recover database or roll back to a previous consistent state</a:t>
            </a:r>
          </a:p>
          <a:p>
            <a:pPr marL="0" indent="0">
              <a:buFont typeface="Arial" panose="020B0604020202020204" pitchFamily="34" charset="0"/>
              <a:buNone/>
            </a:pPr>
            <a:r>
              <a:rPr lang="en-US" dirty="0"/>
              <a:t>Records that provide documentary evidence of a sequence of activities (can be used as evidence in court)</a:t>
            </a:r>
          </a:p>
          <a:p>
            <a:pPr marL="0" indent="0">
              <a:buFont typeface="Arial" panose="020B0604020202020204" pitchFamily="34" charset="0"/>
              <a:buNone/>
            </a:pPr>
            <a:r>
              <a:rPr lang="en-US" dirty="0"/>
              <a:t> Internet Archive keeps, periodically, a snapshot of most webpages on the Web</a:t>
            </a:r>
          </a:p>
          <a:p>
            <a:endParaRPr lang="en-US" dirty="0"/>
          </a:p>
          <a:p>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5</a:t>
            </a:fld>
            <a:endParaRPr lang="en-GB"/>
          </a:p>
        </p:txBody>
      </p:sp>
    </p:spTree>
    <p:extLst>
      <p:ext uri="{BB962C8B-B14F-4D97-AF65-F5344CB8AC3E}">
        <p14:creationId xmlns:p14="http://schemas.microsoft.com/office/powerpoint/2010/main" val="3899615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Use historical data to create knowledge -&gt; try to predict the future</a:t>
            </a:r>
          </a:p>
          <a:p>
            <a:r>
              <a:rPr lang="en-US" dirty="0"/>
              <a:t>Already applied in weather forecast and stock value prediction </a:t>
            </a:r>
            <a:endParaRPr lang="LID4096" dirty="0"/>
          </a:p>
        </p:txBody>
      </p:sp>
      <p:sp>
        <p:nvSpPr>
          <p:cNvPr id="4" name="Slide Number Placeholder 3"/>
          <p:cNvSpPr>
            <a:spLocks noGrp="1"/>
          </p:cNvSpPr>
          <p:nvPr>
            <p:ph type="sldNum" sz="quarter" idx="5"/>
          </p:nvPr>
        </p:nvSpPr>
        <p:spPr/>
        <p:txBody>
          <a:bodyPr/>
          <a:lstStyle/>
          <a:p>
            <a:fld id="{99E13148-9928-4BF7-BFE3-32B9C7CDA3C5}" type="slidenum">
              <a:rPr lang="en-GB" smtClean="0"/>
              <a:pPr/>
              <a:t>6</a:t>
            </a:fld>
            <a:endParaRPr lang="en-GB"/>
          </a:p>
        </p:txBody>
      </p:sp>
    </p:spTree>
    <p:extLst>
      <p:ext uri="{BB962C8B-B14F-4D97-AF65-F5344CB8AC3E}">
        <p14:creationId xmlns:p14="http://schemas.microsoft.com/office/powerpoint/2010/main" val="1722347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Lots of data on the Web</a:t>
            </a:r>
          </a:p>
          <a:p>
            <a:pPr marL="0" indent="0">
              <a:buFont typeface="Arial" panose="020B0604020202020204" pitchFamily="34" charset="0"/>
              <a:buNone/>
            </a:pPr>
            <a:r>
              <a:rPr lang="en-US" dirty="0"/>
              <a:t>Understand when facts are true -&gt;summing quantities and linking related entities</a:t>
            </a:r>
          </a:p>
          <a:p>
            <a:pPr marL="0" indent="0">
              <a:buFont typeface="Arial" panose="020B0604020202020204" pitchFamily="34" charset="0"/>
              <a:buNone/>
            </a:pPr>
            <a:r>
              <a:rPr lang="en-US" dirty="0"/>
              <a:t>Develop a complete understanding of the history of an entity (i.e., a person, a company, a music genre, a country)</a:t>
            </a:r>
          </a:p>
          <a:p>
            <a:pPr marL="0" indent="0">
              <a:buFont typeface="Arial" panose="020B0604020202020204" pitchFamily="34" charset="0"/>
              <a:buNone/>
            </a:pPr>
            <a:r>
              <a:rPr lang="en-US" dirty="0"/>
              <a:t>Query on historical data and getting wanted answer</a:t>
            </a:r>
          </a:p>
          <a:p>
            <a:pPr marL="0" indent="0">
              <a:buFont typeface="Arial" panose="020B0604020202020204" pitchFamily="34" charset="0"/>
              <a:buNone/>
            </a:pPr>
            <a:r>
              <a:rPr lang="en-US" dirty="0"/>
              <a:t>Ex. “Google’s CEO before Sundar Pichai”.  -&gt; requires going back in time</a:t>
            </a:r>
          </a:p>
          <a:p>
            <a:r>
              <a:rPr lang="en-US" dirty="0"/>
              <a:t>Currently articles about Sundar Pichai -&gt;only after reading through some articles you can pinpoint that it was Larry Page.</a:t>
            </a:r>
          </a:p>
        </p:txBody>
      </p:sp>
      <p:sp>
        <p:nvSpPr>
          <p:cNvPr id="4" name="Slide Number Placeholder 3"/>
          <p:cNvSpPr>
            <a:spLocks noGrp="1"/>
          </p:cNvSpPr>
          <p:nvPr>
            <p:ph type="sldNum" sz="quarter" idx="5"/>
          </p:nvPr>
        </p:nvSpPr>
        <p:spPr/>
        <p:txBody>
          <a:bodyPr/>
          <a:lstStyle/>
          <a:p>
            <a:fld id="{99E13148-9928-4BF7-BFE3-32B9C7CDA3C5}" type="slidenum">
              <a:rPr lang="en-GB" smtClean="0"/>
              <a:pPr/>
              <a:t>7</a:t>
            </a:fld>
            <a:endParaRPr lang="en-GB"/>
          </a:p>
        </p:txBody>
      </p:sp>
    </p:spTree>
    <p:extLst>
      <p:ext uri="{BB962C8B-B14F-4D97-AF65-F5344CB8AC3E}">
        <p14:creationId xmlns:p14="http://schemas.microsoft.com/office/powerpoint/2010/main" val="249669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text extraction rules or techniques to extract structured temporal data from data sources.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Transforming and cleaning long data into something meaningful remains a difﬁcult and manual task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map and organizing facts regarding different aspects or properties of an entity together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resolve conflicting temporal data of an entity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understand the valid time period of a fact, trends and perform analytics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a:t>
            </a:r>
            <a:r>
              <a:rPr lang="LID4096" dirty="0"/>
              <a:t>search and query facts for a particular time period</a:t>
            </a: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perform these tasks at scale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collect information from a large number of data sources, each containing lots of 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repeated process as new datasets are discovered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further enrich knowledge of entities over time, when new versions of the same datasets are available.</a:t>
            </a:r>
            <a:endParaRPr lang="LID4096"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extracting information from different types of(heterogeneous) sources,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diverse in their structure and quality</a:t>
            </a:r>
          </a:p>
        </p:txBody>
      </p:sp>
      <p:sp>
        <p:nvSpPr>
          <p:cNvPr id="4" name="Slide Number Placeholder 3"/>
          <p:cNvSpPr>
            <a:spLocks noGrp="1"/>
          </p:cNvSpPr>
          <p:nvPr>
            <p:ph type="sldNum" sz="quarter" idx="5"/>
          </p:nvPr>
        </p:nvSpPr>
        <p:spPr/>
        <p:txBody>
          <a:bodyPr/>
          <a:lstStyle/>
          <a:p>
            <a:fld id="{99E13148-9928-4BF7-BFE3-32B9C7CDA3C5}" type="slidenum">
              <a:rPr lang="en-GB" smtClean="0"/>
              <a:pPr/>
              <a:t>8</a:t>
            </a:fld>
            <a:endParaRPr lang="en-GB"/>
          </a:p>
        </p:txBody>
      </p:sp>
    </p:spTree>
    <p:extLst>
      <p:ext uri="{BB962C8B-B14F-4D97-AF65-F5344CB8AC3E}">
        <p14:creationId xmlns:p14="http://schemas.microsoft.com/office/powerpoint/2010/main" val="86980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fld id="{99E13148-9928-4BF7-BFE3-32B9C7CDA3C5}" type="slidenum">
              <a:rPr lang="en-GB" smtClean="0"/>
              <a:pPr/>
              <a:t>9</a:t>
            </a:fld>
            <a:endParaRPr lang="en-GB"/>
          </a:p>
        </p:txBody>
      </p:sp>
    </p:spTree>
    <p:extLst>
      <p:ext uri="{BB962C8B-B14F-4D97-AF65-F5344CB8AC3E}">
        <p14:creationId xmlns:p14="http://schemas.microsoft.com/office/powerpoint/2010/main" val="2380516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6614B41F-49E2-4638-9606-4876D6B9E99C}" type="datetime1">
              <a:rPr lang="el-GR" smtClean="0"/>
              <a:pPr/>
              <a:t>14/3/2019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62CE1D9A-7923-4CC7-A58C-9CAD1954A89A}" type="datetime1">
              <a:rPr lang="el-GR" smtClean="0"/>
              <a:pPr/>
              <a:t>14/3/2019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85F084A-1050-49A0-82D2-E43BD73B42D9}" type="datetime1">
              <a:rPr lang="el-GR" smtClean="0"/>
              <a:pPr/>
              <a:t>14/3/2019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7B4ADC48-EE14-4D06-B135-FB2C6CE98506}" type="datetime1">
              <a:rPr lang="el-GR" smtClean="0"/>
              <a:pPr/>
              <a:t>14/3/2019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8FAEDB12-2D44-4D93-9058-2C0176384169}"/>
              </a:ext>
            </a:extLst>
          </p:cNvPr>
          <p:cNvPicPr>
            <a:picLocks noChangeAspect="1" noChangeArrowheads="1"/>
          </p:cNvPicPr>
          <p:nvPr userDrawn="1"/>
        </p:nvPicPr>
        <p:blipFill>
          <a:blip r:embed="rId2" cstate="print"/>
          <a:srcRect/>
          <a:stretch>
            <a:fillRect/>
          </a:stretch>
        </p:blipFill>
        <p:spPr bwMode="auto">
          <a:xfrm>
            <a:off x="1" y="1"/>
            <a:ext cx="2071670" cy="79753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7087BF42-8B8C-4410-887A-BA5F653C7B59}" type="datetime1">
              <a:rPr lang="el-GR" smtClean="0"/>
              <a:pPr/>
              <a:t>14/3/2019</a:t>
            </a:fld>
            <a:endParaRPr lang="el-GR"/>
          </a:p>
        </p:txBody>
      </p:sp>
      <p:sp>
        <p:nvSpPr>
          <p:cNvPr id="5" name="4 - Θέση υποσέλιδου"/>
          <p:cNvSpPr>
            <a:spLocks noGrp="1"/>
          </p:cNvSpPr>
          <p:nvPr>
            <p:ph type="ftr" sz="quarter" idx="11"/>
          </p:nvPr>
        </p:nvSpPr>
        <p:spPr/>
        <p:txBody>
          <a:bodyPr/>
          <a:lstStyle/>
          <a:p>
            <a:r>
              <a:rPr lang="en-GB"/>
              <a:t>https://www.cs.ucy.ac.cy/courses/EPL646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A7D3823F-CB75-4FA3-B241-8B9AA31BEAE0}" type="datetime1">
              <a:rPr lang="el-GR" smtClean="0"/>
              <a:pPr/>
              <a:t>14/3/2019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16E0B675-2691-4A70-8158-9F3EDE5CE893}" type="datetime1">
              <a:rPr lang="el-GR" smtClean="0"/>
              <a:pPr/>
              <a:t>14/3/2019</a:t>
            </a:fld>
            <a:endParaRPr lang="el-GR"/>
          </a:p>
        </p:txBody>
      </p:sp>
      <p:sp>
        <p:nvSpPr>
          <p:cNvPr id="8" name="7 - Θέση υποσέλιδου"/>
          <p:cNvSpPr>
            <a:spLocks noGrp="1"/>
          </p:cNvSpPr>
          <p:nvPr>
            <p:ph type="ftr" sz="quarter" idx="11"/>
          </p:nvPr>
        </p:nvSpPr>
        <p:spPr/>
        <p:txBody>
          <a:bodyPr/>
          <a:lstStyle/>
          <a:p>
            <a:r>
              <a:rPr lang="en-GB"/>
              <a:t>https://www.cs.ucy.ac.cy/courses/EPL646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8F376664-C004-4926-A4D0-4352E9E9CF89}" type="datetime1">
              <a:rPr lang="el-GR" smtClean="0"/>
              <a:pPr/>
              <a:t>14/3/2019</a:t>
            </a:fld>
            <a:endParaRPr lang="el-GR"/>
          </a:p>
        </p:txBody>
      </p:sp>
      <p:sp>
        <p:nvSpPr>
          <p:cNvPr id="4" name="3 - Θέση υποσέλιδου"/>
          <p:cNvSpPr>
            <a:spLocks noGrp="1"/>
          </p:cNvSpPr>
          <p:nvPr>
            <p:ph type="ftr" sz="quarter" idx="11"/>
          </p:nvPr>
        </p:nvSpPr>
        <p:spPr/>
        <p:txBody>
          <a:bodyPr/>
          <a:lstStyle/>
          <a:p>
            <a:r>
              <a:rPr lang="en-GB"/>
              <a:t>https://www.cs.ucy.ac.cy/courses/EPL646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E4274D9-C7C8-42AB-994F-F11F31D4E17F}" type="datetime1">
              <a:rPr lang="el-GR" smtClean="0"/>
              <a:pPr/>
              <a:t>14/3/2019</a:t>
            </a:fld>
            <a:endParaRPr lang="el-GR"/>
          </a:p>
        </p:txBody>
      </p:sp>
      <p:sp>
        <p:nvSpPr>
          <p:cNvPr id="3" name="2 - Θέση υποσέλιδου"/>
          <p:cNvSpPr>
            <a:spLocks noGrp="1"/>
          </p:cNvSpPr>
          <p:nvPr>
            <p:ph type="ftr" sz="quarter" idx="11"/>
          </p:nvPr>
        </p:nvSpPr>
        <p:spPr/>
        <p:txBody>
          <a:bodyPr/>
          <a:lstStyle/>
          <a:p>
            <a:r>
              <a:rPr lang="en-GB"/>
              <a:t>https://www.cs.ucy.ac.cy/courses/EPL646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C5C5B093-6EB2-4F3E-84CB-EF221316F979}" type="datetime1">
              <a:rPr lang="el-GR" smtClean="0"/>
              <a:pPr/>
              <a:t>14/3/2019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174D0572-91C5-4EF6-964A-051DFC501F37}" type="datetime1">
              <a:rPr lang="el-GR" smtClean="0"/>
              <a:pPr/>
              <a:t>14/3/2019</a:t>
            </a:fld>
            <a:endParaRPr lang="el-GR"/>
          </a:p>
        </p:txBody>
      </p:sp>
      <p:sp>
        <p:nvSpPr>
          <p:cNvPr id="6" name="5 - Θέση υποσέλιδου"/>
          <p:cNvSpPr>
            <a:spLocks noGrp="1"/>
          </p:cNvSpPr>
          <p:nvPr>
            <p:ph type="ftr" sz="quarter" idx="11"/>
          </p:nvPr>
        </p:nvSpPr>
        <p:spPr/>
        <p:txBody>
          <a:bodyPr/>
          <a:lstStyle/>
          <a:p>
            <a:r>
              <a:rPr lang="en-GB"/>
              <a:t>https://www.cs.ucy.ac.cy/courses/EPL646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CEE96A4-874F-4AF4-A0BA-1F18879FA212}" type="datetime1">
              <a:rPr lang="el-GR" smtClean="0"/>
              <a:pPr/>
              <a:t>14/3/2019</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https://www.cs.ucy.ac.cy/courses/EPL646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dx.doi.org/10.1145/3003665.300367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ucy.ac.cy/branding/documents/logo/DepartmentsAndUnitsLogo/FacultyOfPureAndAppliedSciences/ComputerScience/Department_of_Computer_Science_en.jpg"/>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3" name="Subtitle 2"/>
          <p:cNvSpPr>
            <a:spLocks noGrp="1"/>
          </p:cNvSpPr>
          <p:nvPr>
            <p:ph type="subTitle" idx="1"/>
          </p:nvPr>
        </p:nvSpPr>
        <p:spPr>
          <a:xfrm>
            <a:off x="1446596" y="4011910"/>
            <a:ext cx="6250809" cy="467878"/>
          </a:xfrm>
        </p:spPr>
        <p:txBody>
          <a:bodyPr>
            <a:noAutofit/>
          </a:bodyPr>
          <a:lstStyle/>
          <a:p>
            <a:r>
              <a:rPr lang="en-US" sz="1600" b="1" dirty="0">
                <a:solidFill>
                  <a:schemeClr val="tx2">
                    <a:lumMod val="50000"/>
                  </a:schemeClr>
                </a:solidFill>
                <a:latin typeface="Constantia" pitchFamily="18" charset="0"/>
              </a:rPr>
              <a:t>By: Maria </a:t>
            </a:r>
            <a:r>
              <a:rPr lang="en-US" sz="1600" b="1" dirty="0" err="1">
                <a:solidFill>
                  <a:schemeClr val="tx2">
                    <a:lumMod val="50000"/>
                  </a:schemeClr>
                </a:solidFill>
                <a:latin typeface="Constantia" pitchFamily="18" charset="0"/>
              </a:rPr>
              <a:t>Igarievna</a:t>
            </a:r>
            <a:r>
              <a:rPr lang="en-US" sz="1600" b="1" dirty="0">
                <a:solidFill>
                  <a:schemeClr val="tx2">
                    <a:lumMod val="50000"/>
                  </a:schemeClr>
                </a:solidFill>
                <a:latin typeface="Constantia" pitchFamily="18" charset="0"/>
              </a:rPr>
              <a:t> Maslioukova(migari01@cs.ucy.ac.cy)</a:t>
            </a:r>
            <a:endParaRPr lang="el-GR" sz="1600" dirty="0">
              <a:solidFill>
                <a:schemeClr val="tx2">
                  <a:lumMod val="50000"/>
                </a:schemeClr>
              </a:solidFill>
              <a:latin typeface="Constantia" pitchFamily="18" charset="0"/>
            </a:endParaRPr>
          </a:p>
        </p:txBody>
      </p:sp>
      <p:sp>
        <p:nvSpPr>
          <p:cNvPr id="9" name="Footer Placeholder 8">
            <a:extLst>
              <a:ext uri="{FF2B5EF4-FFF2-40B4-BE49-F238E27FC236}">
                <a16:creationId xmlns:a16="http://schemas.microsoft.com/office/drawing/2014/main" id="{E0F24252-FF26-4082-BCBC-D3FA1E11A63A}"/>
              </a:ext>
            </a:extLst>
          </p:cNvPr>
          <p:cNvSpPr>
            <a:spLocks noGrp="1"/>
          </p:cNvSpPr>
          <p:nvPr>
            <p:ph type="ftr" sz="quarter" idx="11"/>
          </p:nvPr>
        </p:nvSpPr>
        <p:spPr>
          <a:xfrm>
            <a:off x="3124200" y="4768469"/>
            <a:ext cx="3090874" cy="272638"/>
          </a:xfrm>
        </p:spPr>
        <p:txBody>
          <a:bodyPr/>
          <a:lstStyle/>
          <a:p>
            <a:r>
              <a:rPr lang="en-GB" dirty="0">
                <a:latin typeface="Constantia" pitchFamily="18" charset="0"/>
              </a:rPr>
              <a:t>https://www2.cs.ucy.ac.cy/courses/EPL646</a:t>
            </a:r>
            <a:endParaRPr lang="el-GR" dirty="0">
              <a:latin typeface="Constantia" pitchFamily="18" charset="0"/>
            </a:endParaRPr>
          </a:p>
        </p:txBody>
      </p:sp>
      <p:sp>
        <p:nvSpPr>
          <p:cNvPr id="8" name="Slide Number Placeholder 7"/>
          <p:cNvSpPr>
            <a:spLocks noGrp="1"/>
          </p:cNvSpPr>
          <p:nvPr>
            <p:ph type="sldNum" sz="quarter" idx="12"/>
          </p:nvPr>
        </p:nvSpPr>
        <p:spPr/>
        <p:txBody>
          <a:bodyPr/>
          <a:lstStyle/>
          <a:p>
            <a:fld id="{D3F1D1C4-C2D9-4231-9FB2-B2D9D97AA41D}" type="slidenum">
              <a:rPr lang="el-GR" smtClean="0">
                <a:latin typeface="Constantia" pitchFamily="18" charset="0"/>
              </a:rPr>
              <a:pPr/>
              <a:t>1</a:t>
            </a:fld>
            <a:endParaRPr lang="el-GR" dirty="0">
              <a:latin typeface="Constantia" pitchFamily="18" charset="0"/>
            </a:endParaRPr>
          </a:p>
        </p:txBody>
      </p:sp>
      <p:sp>
        <p:nvSpPr>
          <p:cNvPr id="13" name="Rectangle 12"/>
          <p:cNvSpPr/>
          <p:nvPr/>
        </p:nvSpPr>
        <p:spPr>
          <a:xfrm>
            <a:off x="0" y="644900"/>
            <a:ext cx="9144000" cy="523220"/>
          </a:xfrm>
          <a:prstGeom prst="rect">
            <a:avLst/>
          </a:prstGeom>
        </p:spPr>
        <p:txBody>
          <a:bodyPr wrap="square">
            <a:spAutoFit/>
          </a:bodyPr>
          <a:lstStyle/>
          <a:p>
            <a:pPr algn="ctr"/>
            <a:r>
              <a:rPr lang="en-US" sz="24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12" name="Rectangle 11"/>
          <p:cNvSpPr/>
          <p:nvPr/>
        </p:nvSpPr>
        <p:spPr>
          <a:xfrm>
            <a:off x="285720" y="2656532"/>
            <a:ext cx="8572560" cy="923330"/>
          </a:xfrm>
          <a:prstGeom prst="rect">
            <a:avLst/>
          </a:prstGeom>
        </p:spPr>
        <p:txBody>
          <a:bodyPr wrap="square">
            <a:spAutoFit/>
          </a:bodyPr>
          <a:lstStyle/>
          <a:p>
            <a:pPr algn="just"/>
            <a:r>
              <a:rPr lang="en-US" u="sng" dirty="0">
                <a:solidFill>
                  <a:srgbClr val="0000FF"/>
                </a:solidFill>
                <a:latin typeface="Constantia" pitchFamily="18" charset="0"/>
              </a:rPr>
              <a:t>Looking Back to Look Forward</a:t>
            </a:r>
            <a:r>
              <a:rPr lang="en-US" dirty="0">
                <a:solidFill>
                  <a:srgbClr val="0000FF"/>
                </a:solidFill>
                <a:latin typeface="Constantia" pitchFamily="18" charset="0"/>
              </a:rPr>
              <a:t>. </a:t>
            </a:r>
            <a:r>
              <a:rPr lang="en-US" dirty="0">
                <a:latin typeface="Constantia" pitchFamily="18" charset="0"/>
              </a:rPr>
              <a:t>Xin Luna Dong, Anastasios </a:t>
            </a:r>
            <a:r>
              <a:rPr lang="en-US" dirty="0" err="1">
                <a:latin typeface="Constantia" pitchFamily="18" charset="0"/>
              </a:rPr>
              <a:t>Kementsietsidis</a:t>
            </a:r>
            <a:r>
              <a:rPr lang="en-US" dirty="0">
                <a:latin typeface="Constantia" pitchFamily="18" charset="0"/>
              </a:rPr>
              <a:t>, and Wang-</a:t>
            </a:r>
            <a:r>
              <a:rPr lang="en-US" dirty="0" err="1">
                <a:latin typeface="Constantia" pitchFamily="18" charset="0"/>
              </a:rPr>
              <a:t>Chiew</a:t>
            </a:r>
            <a:r>
              <a:rPr lang="en-US" dirty="0">
                <a:latin typeface="Constantia" pitchFamily="18" charset="0"/>
              </a:rPr>
              <a:t> Tan. 2016. A Time Machine for Information: SIGMOD Rec. 45, 2 (September 2016), 23-32. DOI: </a:t>
            </a:r>
            <a:r>
              <a:rPr lang="en-US" dirty="0">
                <a:solidFill>
                  <a:srgbClr val="0000FF"/>
                </a:solidFill>
                <a:latin typeface="Constantia" pitchFamily="18" charset="0"/>
                <a:hlinkClick r:id="rId4">
                  <a:extLst>
                    <a:ext uri="{A12FA001-AC4F-418D-AE19-62706E023703}">
                      <ahyp:hlinkClr xmlns:ahyp="http://schemas.microsoft.com/office/drawing/2018/hyperlinkcolor" val="tx"/>
                    </a:ext>
                  </a:extLst>
                </a:hlinkClick>
              </a:rPr>
              <a:t>http://dx.doi.org/10.1145/3003665.3003671</a:t>
            </a:r>
            <a:endParaRPr lang="en-US" dirty="0">
              <a:solidFill>
                <a:srgbClr val="0000FF"/>
              </a:solidFill>
              <a:latin typeface="Constantia" pitchFamily="18" charset="0"/>
            </a:endParaRPr>
          </a:p>
        </p:txBody>
      </p:sp>
      <p:sp>
        <p:nvSpPr>
          <p:cNvPr id="61442" name="AutoShape 2" descr="Image result for logo ucy cs department"/>
          <p:cNvSpPr>
            <a:spLocks noChangeAspect="1" noChangeArrowheads="1"/>
          </p:cNvSpPr>
          <p:nvPr/>
        </p:nvSpPr>
        <p:spPr bwMode="auto">
          <a:xfrm>
            <a:off x="155574" y="-136526"/>
            <a:ext cx="850887" cy="85088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Title 1"/>
          <p:cNvSpPr>
            <a:spLocks noGrp="1"/>
          </p:cNvSpPr>
          <p:nvPr>
            <p:ph type="ctrTitle"/>
          </p:nvPr>
        </p:nvSpPr>
        <p:spPr>
          <a:xfrm>
            <a:off x="714348" y="1142990"/>
            <a:ext cx="7772400" cy="1102519"/>
          </a:xfrm>
        </p:spPr>
        <p:txBody>
          <a:bodyPr>
            <a:normAutofit fontScale="90000"/>
          </a:bodyPr>
          <a:lstStyle/>
          <a:p>
            <a:r>
              <a:rPr lang="en-US" sz="3600" b="1" dirty="0">
                <a:solidFill>
                  <a:schemeClr val="tx2">
                    <a:lumMod val="75000"/>
                  </a:schemeClr>
                </a:solidFill>
                <a:effectLst>
                  <a:outerShdw blurRad="38100" dist="38100" dir="2700000" algn="tl">
                    <a:srgbClr val="000000">
                      <a:alpha val="43137"/>
                    </a:srgbClr>
                  </a:outerShdw>
                </a:effectLst>
                <a:latin typeface="Constantia" pitchFamily="18" charset="0"/>
              </a:rPr>
              <a:t>A Time Machine for Information: Looking Back to Look Forward</a:t>
            </a:r>
          </a:p>
        </p:txBody>
      </p:sp>
    </p:spTree>
    <p:extLst>
      <p:ext uri="{BB962C8B-B14F-4D97-AF65-F5344CB8AC3E}">
        <p14:creationId xmlns:p14="http://schemas.microsoft.com/office/powerpoint/2010/main" val="29007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35000" y="172887"/>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Temporal Databases (1)</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2946648" y="4745101"/>
            <a:ext cx="3250704" cy="202913"/>
          </a:xfrm>
        </p:spPr>
        <p:txBody>
          <a:bodyPr/>
          <a:lstStyle/>
          <a:p>
            <a:r>
              <a:rPr lang="en-GB" dirty="0"/>
              <a:t>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10</a:t>
            </a:fld>
            <a:endParaRPr lang="el-GR"/>
          </a:p>
        </p:txBody>
      </p:sp>
      <p:sp>
        <p:nvSpPr>
          <p:cNvPr id="7" name="TextBox 6">
            <a:extLst>
              <a:ext uri="{FF2B5EF4-FFF2-40B4-BE49-F238E27FC236}">
                <a16:creationId xmlns:a16="http://schemas.microsoft.com/office/drawing/2014/main" id="{2A249F34-E946-469B-A013-CD141B73DDAB}"/>
              </a:ext>
            </a:extLst>
          </p:cNvPr>
          <p:cNvSpPr txBox="1"/>
          <p:nvPr/>
        </p:nvSpPr>
        <p:spPr>
          <a:xfrm>
            <a:off x="462372" y="1059582"/>
            <a:ext cx="8219256" cy="3693319"/>
          </a:xfrm>
          <a:prstGeom prst="rect">
            <a:avLst/>
          </a:prstGeom>
          <a:noFill/>
        </p:spPr>
        <p:txBody>
          <a:bodyPr wrap="square" rtlCol="0">
            <a:spAutoFit/>
          </a:bodyPr>
          <a:lstStyle/>
          <a:p>
            <a:r>
              <a:rPr lang="en-US" b="1" dirty="0"/>
              <a:t>Temporal data </a:t>
            </a:r>
            <a:r>
              <a:rPr lang="en-US" dirty="0"/>
              <a:t>is simply data that represents a state in time. (e. g. Rainfall of January, 2019)</a:t>
            </a:r>
          </a:p>
          <a:p>
            <a:endParaRPr lang="en-US" dirty="0"/>
          </a:p>
          <a:p>
            <a:r>
              <a:rPr lang="en-US" dirty="0"/>
              <a:t>The need tracking and querying long data, rollbacks and audit trials, added temporal data management features in relational databases. Also known as </a:t>
            </a:r>
            <a:r>
              <a:rPr lang="en-US" b="1" dirty="0"/>
              <a:t>temporal databases</a:t>
            </a:r>
            <a:r>
              <a:rPr lang="en-US" dirty="0"/>
              <a:t>.</a:t>
            </a:r>
          </a:p>
          <a:p>
            <a:endParaRPr lang="en-US" b="1" dirty="0"/>
          </a:p>
          <a:p>
            <a:r>
              <a:rPr lang="en-US" b="1" dirty="0"/>
              <a:t>Valid time</a:t>
            </a:r>
            <a:r>
              <a:rPr lang="en-US" dirty="0"/>
              <a:t> (application time) : the time period during which a tuple is true, when it first occurred.</a:t>
            </a:r>
          </a:p>
          <a:p>
            <a:endParaRPr lang="en-US" dirty="0"/>
          </a:p>
          <a:p>
            <a:r>
              <a:rPr lang="en-US" b="1" dirty="0"/>
              <a:t>Transaction time </a:t>
            </a:r>
            <a:r>
              <a:rPr lang="en-US" dirty="0"/>
              <a:t>(system time): when a tuple, and its valid time, were first recorded in the database. The transaction time duration represents the time period which the tuple was true.</a:t>
            </a:r>
            <a:endParaRPr lang="LID4096" dirty="0"/>
          </a:p>
        </p:txBody>
      </p:sp>
    </p:spTree>
    <p:extLst>
      <p:ext uri="{BB962C8B-B14F-4D97-AF65-F5344CB8AC3E}">
        <p14:creationId xmlns:p14="http://schemas.microsoft.com/office/powerpoint/2010/main" val="403695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35000" y="172887"/>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Temporal Databases (2)</a:t>
            </a:r>
          </a:p>
        </p:txBody>
      </p:sp>
      <p:pic>
        <p:nvPicPr>
          <p:cNvPr id="6" name="Content Placeholder 5">
            <a:extLst>
              <a:ext uri="{FF2B5EF4-FFF2-40B4-BE49-F238E27FC236}">
                <a16:creationId xmlns:a16="http://schemas.microsoft.com/office/drawing/2014/main" id="{ED59DA6D-1AF0-4E7E-ADC0-12E503E62BE9}"/>
              </a:ext>
            </a:extLst>
          </p:cNvPr>
          <p:cNvPicPr>
            <a:picLocks noGrp="1" noChangeAspect="1"/>
          </p:cNvPicPr>
          <p:nvPr>
            <p:ph idx="1"/>
          </p:nvPr>
        </p:nvPicPr>
        <p:blipFill rotWithShape="1">
          <a:blip r:embed="rId3"/>
          <a:srcRect l="24951" t="68721" r="52385" b="21844"/>
          <a:stretch/>
        </p:blipFill>
        <p:spPr>
          <a:xfrm>
            <a:off x="839101" y="1920171"/>
            <a:ext cx="7465797" cy="1748284"/>
          </a:xfrm>
          <a:prstGeom prst="rect">
            <a:avLst/>
          </a:prstGeom>
        </p:spPr>
      </p:pic>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2946648" y="4745101"/>
            <a:ext cx="3250704" cy="202913"/>
          </a:xfrm>
        </p:spPr>
        <p:txBody>
          <a:bodyPr/>
          <a:lstStyle/>
          <a:p>
            <a:r>
              <a:rPr lang="en-GB" dirty="0"/>
              <a:t>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11</a:t>
            </a:fld>
            <a:endParaRPr lang="el-GR"/>
          </a:p>
        </p:txBody>
      </p:sp>
      <p:sp>
        <p:nvSpPr>
          <p:cNvPr id="8" name="TextBox 7">
            <a:extLst>
              <a:ext uri="{FF2B5EF4-FFF2-40B4-BE49-F238E27FC236}">
                <a16:creationId xmlns:a16="http://schemas.microsoft.com/office/drawing/2014/main" id="{76F68FE0-AE9C-4173-9792-CF487E318282}"/>
              </a:ext>
            </a:extLst>
          </p:cNvPr>
          <p:cNvSpPr txBox="1"/>
          <p:nvPr/>
        </p:nvSpPr>
        <p:spPr>
          <a:xfrm>
            <a:off x="6012160" y="1779662"/>
            <a:ext cx="1922334" cy="369332"/>
          </a:xfrm>
          <a:prstGeom prst="rect">
            <a:avLst/>
          </a:prstGeom>
          <a:noFill/>
        </p:spPr>
        <p:txBody>
          <a:bodyPr wrap="square" rtlCol="0">
            <a:spAutoFit/>
          </a:bodyPr>
          <a:lstStyle/>
          <a:p>
            <a:pPr algn="ctr"/>
            <a:r>
              <a:rPr lang="en-US" b="1" dirty="0">
                <a:solidFill>
                  <a:srgbClr val="FF0000"/>
                </a:solidFill>
              </a:rPr>
              <a:t>Transaction time</a:t>
            </a:r>
            <a:endParaRPr lang="LID4096" b="1" dirty="0">
              <a:solidFill>
                <a:srgbClr val="FF0000"/>
              </a:solidFill>
            </a:endParaRPr>
          </a:p>
        </p:txBody>
      </p:sp>
      <p:sp>
        <p:nvSpPr>
          <p:cNvPr id="9" name="TextBox 8">
            <a:extLst>
              <a:ext uri="{FF2B5EF4-FFF2-40B4-BE49-F238E27FC236}">
                <a16:creationId xmlns:a16="http://schemas.microsoft.com/office/drawing/2014/main" id="{1CC9CD65-99C7-48B1-A630-5B30C98A5D94}"/>
              </a:ext>
            </a:extLst>
          </p:cNvPr>
          <p:cNvSpPr txBox="1"/>
          <p:nvPr/>
        </p:nvSpPr>
        <p:spPr>
          <a:xfrm>
            <a:off x="4139952" y="1779662"/>
            <a:ext cx="1800200" cy="369332"/>
          </a:xfrm>
          <a:prstGeom prst="rect">
            <a:avLst/>
          </a:prstGeom>
          <a:noFill/>
        </p:spPr>
        <p:txBody>
          <a:bodyPr wrap="square" rtlCol="0">
            <a:spAutoFit/>
          </a:bodyPr>
          <a:lstStyle/>
          <a:p>
            <a:pPr algn="ctr"/>
            <a:r>
              <a:rPr lang="en-US" b="1" dirty="0">
                <a:solidFill>
                  <a:srgbClr val="FF0000"/>
                </a:solidFill>
              </a:rPr>
              <a:t>Valid time</a:t>
            </a:r>
            <a:endParaRPr lang="LID4096" b="1" dirty="0">
              <a:solidFill>
                <a:srgbClr val="FF0000"/>
              </a:solidFill>
            </a:endParaRPr>
          </a:p>
        </p:txBody>
      </p:sp>
    </p:spTree>
    <p:extLst>
      <p:ext uri="{BB962C8B-B14F-4D97-AF65-F5344CB8AC3E}">
        <p14:creationId xmlns:p14="http://schemas.microsoft.com/office/powerpoint/2010/main" val="1177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85E61EC-0A44-44B3-B1E1-1AC4B849B6EC}"/>
              </a:ext>
            </a:extLst>
          </p:cNvPr>
          <p:cNvSpPr/>
          <p:nvPr/>
        </p:nvSpPr>
        <p:spPr>
          <a:xfrm>
            <a:off x="827584" y="2067694"/>
            <a:ext cx="3456384" cy="1728192"/>
          </a:xfrm>
          <a:prstGeom prst="rect">
            <a:avLst/>
          </a:prstGeom>
          <a:ln w="57150">
            <a:solidFill>
              <a:srgbClr val="00B050"/>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LID4096"/>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lnSpcReduction="10000"/>
          </a:bodyPr>
          <a:lstStyle/>
          <a:p>
            <a:r>
              <a:rPr lang="en-US" dirty="0">
                <a:solidFill>
                  <a:schemeClr val="bg1">
                    <a:lumMod val="50000"/>
                  </a:schemeClr>
                </a:solidFill>
              </a:rPr>
              <a:t>Motivation</a:t>
            </a:r>
          </a:p>
          <a:p>
            <a:r>
              <a:rPr lang="en-US" dirty="0">
                <a:solidFill>
                  <a:schemeClr val="bg1">
                    <a:lumMod val="50000"/>
                  </a:schemeClr>
                </a:solidFill>
              </a:rPr>
              <a:t>Temporal Databases </a:t>
            </a:r>
          </a:p>
          <a:p>
            <a:r>
              <a:rPr lang="en-US" dirty="0"/>
              <a:t>Extraction</a:t>
            </a:r>
          </a:p>
          <a:p>
            <a:r>
              <a:rPr lang="en-US" dirty="0"/>
              <a:t>Record Linkage</a:t>
            </a:r>
          </a:p>
          <a:p>
            <a:r>
              <a:rPr lang="en-US" dirty="0"/>
              <a:t>Cleaning and Fusion</a:t>
            </a:r>
          </a:p>
          <a:p>
            <a:r>
              <a:rPr lang="en-US" dirty="0"/>
              <a:t>Conclusions</a:t>
            </a:r>
          </a:p>
        </p:txBody>
      </p:sp>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2946648" y="4767263"/>
            <a:ext cx="3250704" cy="273844"/>
          </a:xfrm>
        </p:spPr>
        <p:txBody>
          <a:bodyPr/>
          <a:lstStyle/>
          <a:p>
            <a:r>
              <a:rPr lang="en-GB" dirty="0"/>
              <a:t>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12</a:t>
            </a:fld>
            <a:endParaRPr lang="el-GR"/>
          </a:p>
        </p:txBody>
      </p:sp>
    </p:spTree>
    <p:extLst>
      <p:ext uri="{BB962C8B-B14F-4D97-AF65-F5344CB8AC3E}">
        <p14:creationId xmlns:p14="http://schemas.microsoft.com/office/powerpoint/2010/main" val="57710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Extraction (Conv.)(1)</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1800" b="1" dirty="0"/>
              <a:t>Extraction</a:t>
            </a:r>
            <a:r>
              <a:rPr lang="en-US" sz="1800" dirty="0"/>
              <a:t>: understanding text and extracting structured data from it.</a:t>
            </a:r>
          </a:p>
          <a:p>
            <a:pPr marL="0" indent="0">
              <a:buNone/>
            </a:pPr>
            <a:endParaRPr lang="en-US" sz="1800" dirty="0"/>
          </a:p>
          <a:p>
            <a:pPr marL="0" indent="0" algn="ctr">
              <a:buNone/>
            </a:pPr>
            <a:r>
              <a:rPr lang="en-US" sz="1800" dirty="0"/>
              <a:t>“Anna was at restaurant Fleur De Lys on March 28, 12 noon.” </a:t>
            </a:r>
          </a:p>
          <a:p>
            <a:pPr marL="0" indent="0" algn="ctr">
              <a:buNone/>
            </a:pPr>
            <a:endParaRPr lang="en-US" sz="1800" dirty="0"/>
          </a:p>
          <a:p>
            <a:pPr marL="0" indent="0">
              <a:buNone/>
            </a:pPr>
            <a:r>
              <a:rPr lang="en-US" sz="1800" dirty="0"/>
              <a:t>				</a:t>
            </a:r>
          </a:p>
          <a:p>
            <a:pPr marL="0" indent="0">
              <a:buNone/>
            </a:pPr>
            <a:endParaRPr lang="en-US" sz="1800" dirty="0"/>
          </a:p>
          <a:p>
            <a:pPr marL="0" indent="0" algn="ctr">
              <a:buNone/>
            </a:pPr>
            <a:r>
              <a:rPr lang="en-US" sz="1800" dirty="0"/>
              <a:t>What about:</a:t>
            </a:r>
          </a:p>
          <a:p>
            <a:pPr marL="0" indent="0" algn="ctr">
              <a:buNone/>
            </a:pPr>
            <a:r>
              <a:rPr lang="en-US" sz="1800" dirty="0"/>
              <a:t>Anna was at the restaurant at 12 noon?</a:t>
            </a:r>
          </a:p>
          <a:p>
            <a:pPr marL="0" indent="0" algn="ctr">
              <a:buNone/>
            </a:pPr>
            <a:r>
              <a:rPr lang="en-US" sz="1800" dirty="0"/>
              <a:t> or </a:t>
            </a:r>
          </a:p>
          <a:p>
            <a:pPr marL="0" indent="0" algn="ctr">
              <a:buNone/>
            </a:pPr>
            <a:r>
              <a:rPr lang="en-US" sz="1800" dirty="0"/>
              <a:t>That Fleur De Lys is a restaurant and not a city?</a:t>
            </a:r>
            <a:endParaRPr lang="LID4096" sz="1800" dirty="0"/>
          </a:p>
          <a:p>
            <a:pPr marL="0" indent="0">
              <a:buNone/>
            </a:pPr>
            <a:endParaRPr lang="en-US" sz="1800" dirty="0"/>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13</a:t>
            </a:fld>
            <a:endParaRPr lang="el-GR"/>
          </a:p>
        </p:txBody>
      </p:sp>
      <p:cxnSp>
        <p:nvCxnSpPr>
          <p:cNvPr id="8" name="Straight Arrow Connector 7">
            <a:extLst>
              <a:ext uri="{FF2B5EF4-FFF2-40B4-BE49-F238E27FC236}">
                <a16:creationId xmlns:a16="http://schemas.microsoft.com/office/drawing/2014/main" id="{43EDCFB3-4427-4950-9A14-CE72A9A402CF}"/>
              </a:ext>
            </a:extLst>
          </p:cNvPr>
          <p:cNvCxnSpPr>
            <a:cxnSpLocks/>
          </p:cNvCxnSpPr>
          <p:nvPr/>
        </p:nvCxnSpPr>
        <p:spPr>
          <a:xfrm>
            <a:off x="5880512" y="2067694"/>
            <a:ext cx="275664" cy="28803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A2A2D874-9865-4747-A618-2AF93D81A32A}"/>
              </a:ext>
            </a:extLst>
          </p:cNvPr>
          <p:cNvCxnSpPr>
            <a:cxnSpLocks/>
          </p:cNvCxnSpPr>
          <p:nvPr/>
        </p:nvCxnSpPr>
        <p:spPr>
          <a:xfrm flipH="1">
            <a:off x="3707904" y="2067694"/>
            <a:ext cx="288032" cy="3600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7" name="TextBox 16">
            <a:extLst>
              <a:ext uri="{FF2B5EF4-FFF2-40B4-BE49-F238E27FC236}">
                <a16:creationId xmlns:a16="http://schemas.microsoft.com/office/drawing/2014/main" id="{C7489B18-78CC-479E-9E7E-A2C7EA7F7F65}"/>
              </a:ext>
            </a:extLst>
          </p:cNvPr>
          <p:cNvSpPr txBox="1"/>
          <p:nvPr/>
        </p:nvSpPr>
        <p:spPr>
          <a:xfrm>
            <a:off x="5698976" y="2418442"/>
            <a:ext cx="2185392" cy="369332"/>
          </a:xfrm>
          <a:prstGeom prst="rect">
            <a:avLst/>
          </a:prstGeom>
          <a:noFill/>
        </p:spPr>
        <p:txBody>
          <a:bodyPr wrap="square" rtlCol="0">
            <a:spAutoFit/>
          </a:bodyPr>
          <a:lstStyle/>
          <a:p>
            <a:r>
              <a:rPr lang="en-US" dirty="0"/>
              <a:t>(Anna, on, March 28)</a:t>
            </a:r>
            <a:endParaRPr lang="LID4096" dirty="0"/>
          </a:p>
        </p:txBody>
      </p:sp>
      <p:sp>
        <p:nvSpPr>
          <p:cNvPr id="18" name="TextBox 17">
            <a:extLst>
              <a:ext uri="{FF2B5EF4-FFF2-40B4-BE49-F238E27FC236}">
                <a16:creationId xmlns:a16="http://schemas.microsoft.com/office/drawing/2014/main" id="{D7E08708-1158-47BC-8373-ACF52F46175D}"/>
              </a:ext>
            </a:extLst>
          </p:cNvPr>
          <p:cNvSpPr txBox="1"/>
          <p:nvPr/>
        </p:nvSpPr>
        <p:spPr>
          <a:xfrm>
            <a:off x="1238920" y="2441588"/>
            <a:ext cx="2905472" cy="369332"/>
          </a:xfrm>
          <a:prstGeom prst="rect">
            <a:avLst/>
          </a:prstGeom>
          <a:noFill/>
        </p:spPr>
        <p:txBody>
          <a:bodyPr wrap="square" rtlCol="0">
            <a:spAutoFit/>
          </a:bodyPr>
          <a:lstStyle/>
          <a:p>
            <a:r>
              <a:rPr lang="en-US" dirty="0"/>
              <a:t>(Anna, location, Fleur De Lys)</a:t>
            </a:r>
            <a:endParaRPr lang="LID4096" dirty="0"/>
          </a:p>
        </p:txBody>
      </p:sp>
    </p:spTree>
    <p:extLst>
      <p:ext uri="{BB962C8B-B14F-4D97-AF65-F5344CB8AC3E}">
        <p14:creationId xmlns:p14="http://schemas.microsoft.com/office/powerpoint/2010/main" val="2787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Extraction (Conv.)(2)</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lgn="ctr">
              <a:buNone/>
            </a:pPr>
            <a:r>
              <a:rPr lang="en-US" sz="2000" b="1" dirty="0"/>
              <a:t>Extraction</a:t>
            </a:r>
          </a:p>
          <a:p>
            <a:pPr marL="0" indent="0" algn="ctr">
              <a:buNone/>
            </a:pPr>
            <a:endParaRPr lang="en-US" sz="1800" b="1" dirty="0"/>
          </a:p>
          <a:p>
            <a:pPr marL="0" indent="0">
              <a:buNone/>
            </a:pPr>
            <a:endParaRPr lang="en-US" sz="1800" dirty="0"/>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18" name="TextBox 17">
            <a:extLst>
              <a:ext uri="{FF2B5EF4-FFF2-40B4-BE49-F238E27FC236}">
                <a16:creationId xmlns:a16="http://schemas.microsoft.com/office/drawing/2014/main" id="{C49CD8A0-EE00-4913-978F-052A38FAACE7}"/>
              </a:ext>
            </a:extLst>
          </p:cNvPr>
          <p:cNvSpPr txBox="1"/>
          <p:nvPr/>
        </p:nvSpPr>
        <p:spPr>
          <a:xfrm>
            <a:off x="1835696" y="4042388"/>
            <a:ext cx="2160240" cy="369332"/>
          </a:xfrm>
          <a:prstGeom prst="rect">
            <a:avLst/>
          </a:prstGeom>
          <a:noFill/>
        </p:spPr>
        <p:txBody>
          <a:bodyPr wrap="square" rtlCol="0">
            <a:spAutoFit/>
          </a:bodyPr>
          <a:lstStyle/>
          <a:p>
            <a:r>
              <a:rPr lang="en-US" dirty="0"/>
              <a:t> “She ordered pasta.” </a:t>
            </a:r>
            <a:endParaRPr lang="LID4096"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14</a:t>
            </a:fld>
            <a:endParaRPr lang="el-GR"/>
          </a:p>
        </p:txBody>
      </p:sp>
      <p:sp>
        <p:nvSpPr>
          <p:cNvPr id="6" name="Oval 5">
            <a:extLst>
              <a:ext uri="{FF2B5EF4-FFF2-40B4-BE49-F238E27FC236}">
                <a16:creationId xmlns:a16="http://schemas.microsoft.com/office/drawing/2014/main" id="{204B15DB-DA42-404E-9488-9457103736D0}"/>
              </a:ext>
            </a:extLst>
          </p:cNvPr>
          <p:cNvSpPr/>
          <p:nvPr/>
        </p:nvSpPr>
        <p:spPr>
          <a:xfrm>
            <a:off x="4463988" y="1419622"/>
            <a:ext cx="216024" cy="216024"/>
          </a:xfrm>
          <a:prstGeom prst="ellipse">
            <a:avLst/>
          </a:prstGeom>
          <a:ln w="12700"/>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endParaRPr lang="LID4096" dirty="0"/>
          </a:p>
        </p:txBody>
      </p:sp>
      <p:sp>
        <p:nvSpPr>
          <p:cNvPr id="7" name="TextBox 6">
            <a:extLst>
              <a:ext uri="{FF2B5EF4-FFF2-40B4-BE49-F238E27FC236}">
                <a16:creationId xmlns:a16="http://schemas.microsoft.com/office/drawing/2014/main" id="{7BD9A2E2-9875-4F94-9F7B-D7BEB3D963D2}"/>
              </a:ext>
            </a:extLst>
          </p:cNvPr>
          <p:cNvSpPr txBox="1"/>
          <p:nvPr/>
        </p:nvSpPr>
        <p:spPr>
          <a:xfrm>
            <a:off x="5482952" y="2043228"/>
            <a:ext cx="2833464" cy="1754326"/>
          </a:xfrm>
          <a:prstGeom prst="rect">
            <a:avLst/>
          </a:prstGeom>
          <a:noFill/>
        </p:spPr>
        <p:txBody>
          <a:bodyPr wrap="square" rtlCol="0">
            <a:spAutoFit/>
          </a:bodyPr>
          <a:lstStyle/>
          <a:p>
            <a:r>
              <a:rPr lang="en-US" dirty="0"/>
              <a:t>Understanding the semantics of a sentence often requires understanding its context (e.g. other sentences in the same paragraph). </a:t>
            </a:r>
          </a:p>
        </p:txBody>
      </p:sp>
      <p:sp>
        <p:nvSpPr>
          <p:cNvPr id="9" name="TextBox 8">
            <a:extLst>
              <a:ext uri="{FF2B5EF4-FFF2-40B4-BE49-F238E27FC236}">
                <a16:creationId xmlns:a16="http://schemas.microsoft.com/office/drawing/2014/main" id="{BA05EDCF-A3F7-47F3-91B5-4A6263500F39}"/>
              </a:ext>
            </a:extLst>
          </p:cNvPr>
          <p:cNvSpPr txBox="1"/>
          <p:nvPr/>
        </p:nvSpPr>
        <p:spPr>
          <a:xfrm>
            <a:off x="1547664" y="2139702"/>
            <a:ext cx="2304256" cy="1477328"/>
          </a:xfrm>
          <a:prstGeom prst="rect">
            <a:avLst/>
          </a:prstGeom>
          <a:noFill/>
        </p:spPr>
        <p:txBody>
          <a:bodyPr wrap="square" rtlCol="0">
            <a:spAutoFit/>
          </a:bodyPr>
          <a:lstStyle/>
          <a:p>
            <a:r>
              <a:rPr lang="en-US" dirty="0"/>
              <a:t>Richness of the language. </a:t>
            </a:r>
          </a:p>
          <a:p>
            <a:r>
              <a:rPr lang="en-US" dirty="0"/>
              <a:t>The same thing can be </a:t>
            </a:r>
          </a:p>
          <a:p>
            <a:r>
              <a:rPr lang="en-US" dirty="0"/>
              <a:t>expressed in multiple ways.</a:t>
            </a:r>
            <a:endParaRPr lang="LID4096" dirty="0"/>
          </a:p>
        </p:txBody>
      </p:sp>
      <p:cxnSp>
        <p:nvCxnSpPr>
          <p:cNvPr id="12" name="Straight Arrow Connector 11">
            <a:extLst>
              <a:ext uri="{FF2B5EF4-FFF2-40B4-BE49-F238E27FC236}">
                <a16:creationId xmlns:a16="http://schemas.microsoft.com/office/drawing/2014/main" id="{1C01C3FA-114D-4721-8979-72F9274F2649}"/>
              </a:ext>
            </a:extLst>
          </p:cNvPr>
          <p:cNvCxnSpPr/>
          <p:nvPr/>
        </p:nvCxnSpPr>
        <p:spPr>
          <a:xfrm flipH="1">
            <a:off x="3059832" y="1707654"/>
            <a:ext cx="1152128"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Oval 20">
            <a:extLst>
              <a:ext uri="{FF2B5EF4-FFF2-40B4-BE49-F238E27FC236}">
                <a16:creationId xmlns:a16="http://schemas.microsoft.com/office/drawing/2014/main" id="{851F836A-CB86-44EA-ACD0-BF1EC4E0A43B}"/>
              </a:ext>
            </a:extLst>
          </p:cNvPr>
          <p:cNvSpPr/>
          <p:nvPr/>
        </p:nvSpPr>
        <p:spPr>
          <a:xfrm>
            <a:off x="2010544" y="4078018"/>
            <a:ext cx="473224" cy="333702"/>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LID4096"/>
          </a:p>
        </p:txBody>
      </p:sp>
      <p:cxnSp>
        <p:nvCxnSpPr>
          <p:cNvPr id="13" name="Straight Arrow Connector 12">
            <a:extLst>
              <a:ext uri="{FF2B5EF4-FFF2-40B4-BE49-F238E27FC236}">
                <a16:creationId xmlns:a16="http://schemas.microsoft.com/office/drawing/2014/main" id="{D3EDED83-11C1-480E-94D6-3493BAA0450F}"/>
              </a:ext>
            </a:extLst>
          </p:cNvPr>
          <p:cNvCxnSpPr>
            <a:cxnSpLocks/>
          </p:cNvCxnSpPr>
          <p:nvPr/>
        </p:nvCxnSpPr>
        <p:spPr>
          <a:xfrm>
            <a:off x="4906534" y="1712985"/>
            <a:ext cx="936104" cy="2827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67EA858F-0652-44F3-AE99-3A38A1CA30F1}"/>
              </a:ext>
            </a:extLst>
          </p:cNvPr>
          <p:cNvSpPr txBox="1"/>
          <p:nvPr/>
        </p:nvSpPr>
        <p:spPr>
          <a:xfrm>
            <a:off x="4860032" y="4057586"/>
            <a:ext cx="2401769" cy="369332"/>
          </a:xfrm>
          <a:prstGeom prst="rect">
            <a:avLst/>
          </a:prstGeom>
          <a:noFill/>
        </p:spPr>
        <p:txBody>
          <a:bodyPr wrap="square" rtlCol="0">
            <a:spAutoFit/>
          </a:bodyPr>
          <a:lstStyle/>
          <a:p>
            <a:r>
              <a:rPr lang="en-US" dirty="0"/>
              <a:t> “Anna ordered pasta.” </a:t>
            </a:r>
            <a:endParaRPr lang="LID4096" dirty="0"/>
          </a:p>
        </p:txBody>
      </p:sp>
      <p:sp>
        <p:nvSpPr>
          <p:cNvPr id="20" name="TextBox 19">
            <a:extLst>
              <a:ext uri="{FF2B5EF4-FFF2-40B4-BE49-F238E27FC236}">
                <a16:creationId xmlns:a16="http://schemas.microsoft.com/office/drawing/2014/main" id="{DB850A96-67EF-4C2C-A936-BBB855A21DC3}"/>
              </a:ext>
            </a:extLst>
          </p:cNvPr>
          <p:cNvSpPr txBox="1"/>
          <p:nvPr/>
        </p:nvSpPr>
        <p:spPr>
          <a:xfrm>
            <a:off x="4211960" y="4057586"/>
            <a:ext cx="432048" cy="367923"/>
          </a:xfrm>
          <a:prstGeom prst="rect">
            <a:avLst/>
          </a:prstGeom>
          <a:noFill/>
        </p:spPr>
        <p:txBody>
          <a:bodyPr wrap="square" rtlCol="0">
            <a:spAutoFit/>
          </a:bodyPr>
          <a:lstStyle/>
          <a:p>
            <a:r>
              <a:rPr lang="en-US" b="1" dirty="0">
                <a:solidFill>
                  <a:srgbClr val="FF0000"/>
                </a:solidFill>
              </a:rPr>
              <a:t>==</a:t>
            </a:r>
            <a:endParaRPr lang="LID4096" b="1" dirty="0">
              <a:solidFill>
                <a:srgbClr val="FF0000"/>
              </a:solidFill>
            </a:endParaRPr>
          </a:p>
        </p:txBody>
      </p:sp>
      <p:sp>
        <p:nvSpPr>
          <p:cNvPr id="22" name="Arrow: Circular 21">
            <a:extLst>
              <a:ext uri="{FF2B5EF4-FFF2-40B4-BE49-F238E27FC236}">
                <a16:creationId xmlns:a16="http://schemas.microsoft.com/office/drawing/2014/main" id="{88BEE3A1-5902-412A-BB20-3A2CCD9A8385}"/>
              </a:ext>
            </a:extLst>
          </p:cNvPr>
          <p:cNvSpPr/>
          <p:nvPr/>
        </p:nvSpPr>
        <p:spPr>
          <a:xfrm rot="250736">
            <a:off x="1994293" y="3594497"/>
            <a:ext cx="3926577" cy="1656184"/>
          </a:xfrm>
          <a:prstGeom prst="circularArrow">
            <a:avLst>
              <a:gd name="adj1" fmla="val 0"/>
              <a:gd name="adj2" fmla="val 933850"/>
              <a:gd name="adj3" fmla="val 19645101"/>
              <a:gd name="adj4" fmla="val 11398736"/>
              <a:gd name="adj5" fmla="val 947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Tree>
    <p:extLst>
      <p:ext uri="{BB962C8B-B14F-4D97-AF65-F5344CB8AC3E}">
        <p14:creationId xmlns:p14="http://schemas.microsoft.com/office/powerpoint/2010/main" val="134245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7" grpId="0"/>
      <p:bldP spid="9" grpId="0"/>
      <p:bldP spid="21" grpId="0" animBg="1"/>
      <p:bldP spid="19" grpId="0"/>
      <p:bldP spid="20"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Extraction (Temp.)</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1800" b="1" dirty="0"/>
              <a:t>Extraction</a:t>
            </a:r>
            <a:r>
              <a:rPr lang="en-US" sz="1800" dirty="0"/>
              <a:t>:  beyond extracting facts, we want to know the time these facts happened. </a:t>
            </a:r>
          </a:p>
          <a:p>
            <a:pPr marL="0" indent="0">
              <a:buNone/>
            </a:pPr>
            <a:endParaRPr lang="en-US" sz="1800" dirty="0"/>
          </a:p>
          <a:p>
            <a:pPr marL="0" indent="0">
              <a:buNone/>
            </a:pPr>
            <a:r>
              <a:rPr lang="en-US" sz="1800" dirty="0"/>
              <a:t>Challenges of temporal data extraction:</a:t>
            </a:r>
          </a:p>
          <a:p>
            <a:pPr marL="0" indent="0">
              <a:buNone/>
            </a:pPr>
            <a:endParaRPr lang="en-US" sz="1800" dirty="0"/>
          </a:p>
          <a:p>
            <a:pPr marL="0" indent="0">
              <a:buNone/>
            </a:pPr>
            <a:r>
              <a:rPr lang="en-US" sz="1800" dirty="0"/>
              <a:t>(a) Identify temporal references in the text</a:t>
            </a:r>
          </a:p>
          <a:p>
            <a:pPr marL="0" indent="0">
              <a:buNone/>
            </a:pPr>
            <a:r>
              <a:rPr lang="en-US" sz="1800" dirty="0"/>
              <a:t>(b) Map a temporal reference to a time point (or  interval)</a:t>
            </a:r>
          </a:p>
          <a:p>
            <a:pPr marL="0" indent="0">
              <a:buNone/>
            </a:pPr>
            <a:r>
              <a:rPr lang="en-US" sz="1800" dirty="0"/>
              <a:t>(c) Assign a time point (or interval) to a fact.</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15</a:t>
            </a:fld>
            <a:endParaRPr lang="el-GR"/>
          </a:p>
        </p:txBody>
      </p:sp>
    </p:spTree>
    <p:extLst>
      <p:ext uri="{BB962C8B-B14F-4D97-AF65-F5344CB8AC3E}">
        <p14:creationId xmlns:p14="http://schemas.microsoft.com/office/powerpoint/2010/main" val="379683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5118EFB-460F-4111-BF70-5FD178BCF45A}"/>
              </a:ext>
            </a:extLst>
          </p:cNvPr>
          <p:cNvSpPr/>
          <p:nvPr/>
        </p:nvSpPr>
        <p:spPr>
          <a:xfrm>
            <a:off x="5364088" y="1997427"/>
            <a:ext cx="1872208" cy="358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LID4096"/>
          </a:p>
        </p:txBody>
      </p:sp>
      <p:sp>
        <p:nvSpPr>
          <p:cNvPr id="13" name="Rectangle 12">
            <a:extLst>
              <a:ext uri="{FF2B5EF4-FFF2-40B4-BE49-F238E27FC236}">
                <a16:creationId xmlns:a16="http://schemas.microsoft.com/office/drawing/2014/main" id="{5E08115B-42F6-4567-B2EA-DF323BE32953}"/>
              </a:ext>
            </a:extLst>
          </p:cNvPr>
          <p:cNvSpPr/>
          <p:nvPr/>
        </p:nvSpPr>
        <p:spPr>
          <a:xfrm>
            <a:off x="2699792" y="2717507"/>
            <a:ext cx="920583" cy="3582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LID4096"/>
          </a:p>
        </p:txBody>
      </p:sp>
      <p:sp>
        <p:nvSpPr>
          <p:cNvPr id="15" name="TextBox 14">
            <a:extLst>
              <a:ext uri="{FF2B5EF4-FFF2-40B4-BE49-F238E27FC236}">
                <a16:creationId xmlns:a16="http://schemas.microsoft.com/office/drawing/2014/main" id="{4B3312A3-DA4A-491A-B62F-650787E7CECB}"/>
              </a:ext>
            </a:extLst>
          </p:cNvPr>
          <p:cNvSpPr txBox="1"/>
          <p:nvPr/>
        </p:nvSpPr>
        <p:spPr>
          <a:xfrm>
            <a:off x="3635896" y="3233565"/>
            <a:ext cx="366999" cy="369332"/>
          </a:xfrm>
          <a:prstGeom prst="rect">
            <a:avLst/>
          </a:pr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LID4096" dirty="0"/>
          </a:p>
        </p:txBody>
      </p:sp>
      <p:sp>
        <p:nvSpPr>
          <p:cNvPr id="3" name="Content Placeholder 2"/>
          <p:cNvSpPr>
            <a:spLocks noGrp="1"/>
          </p:cNvSpPr>
          <p:nvPr>
            <p:ph idx="1"/>
          </p:nvPr>
        </p:nvSpPr>
        <p:spPr>
          <a:xfrm>
            <a:off x="539552" y="1265510"/>
            <a:ext cx="8424936" cy="3394472"/>
          </a:xfrm>
        </p:spPr>
        <p:txBody>
          <a:bodyPr>
            <a:noAutofit/>
          </a:bodyPr>
          <a:lstStyle/>
          <a:p>
            <a:pPr marL="0" indent="0">
              <a:spcBef>
                <a:spcPct val="0"/>
              </a:spcBef>
              <a:buNone/>
            </a:pPr>
            <a:r>
              <a:rPr lang="en-GB" sz="1600" b="1" dirty="0">
                <a:latin typeface="Constantia" panose="02030602050306030303" pitchFamily="18" charset="0"/>
              </a:rPr>
              <a:t>Time</a:t>
            </a:r>
            <a:r>
              <a:rPr lang="en-GB" sz="1600" dirty="0">
                <a:latin typeface="Constantia" panose="02030602050306030303" pitchFamily="18" charset="0"/>
              </a:rPr>
              <a:t> is expressed in a variety of ways in a text.</a:t>
            </a:r>
          </a:p>
          <a:p>
            <a:pPr marL="0" indent="0">
              <a:spcBef>
                <a:spcPct val="0"/>
              </a:spcBef>
              <a:buNone/>
            </a:pPr>
            <a:endParaRPr lang="en-GB" sz="1600" dirty="0">
              <a:latin typeface="Constantia" panose="02030602050306030303" pitchFamily="18" charset="0"/>
            </a:endParaRPr>
          </a:p>
          <a:p>
            <a:pPr marL="0" indent="0">
              <a:spcBef>
                <a:spcPct val="0"/>
              </a:spcBef>
              <a:buNone/>
            </a:pPr>
            <a:endParaRPr lang="en-GB" sz="1600" dirty="0">
              <a:latin typeface="Constantia" panose="02030602050306030303" pitchFamily="18" charset="0"/>
            </a:endParaRPr>
          </a:p>
          <a:p>
            <a:pPr marL="0" indent="0" algn="ctr">
              <a:spcBef>
                <a:spcPct val="0"/>
              </a:spcBef>
              <a:buNone/>
            </a:pPr>
            <a:r>
              <a:rPr lang="en-US" sz="1600" dirty="0">
                <a:latin typeface="Constantia" panose="02030602050306030303" pitchFamily="18" charset="0"/>
              </a:rPr>
              <a:t>“Anna was at restaurant Fleur De Lys on March 28, 12 noon” </a:t>
            </a:r>
          </a:p>
          <a:p>
            <a:pPr marL="0" indent="0" algn="ctr">
              <a:spcBef>
                <a:spcPct val="0"/>
              </a:spcBef>
              <a:buNone/>
            </a:pPr>
            <a:endParaRPr lang="en-US" sz="1600" dirty="0">
              <a:latin typeface="Constantia" panose="02030602050306030303" pitchFamily="18" charset="0"/>
            </a:endParaRPr>
          </a:p>
          <a:p>
            <a:pPr marL="0" indent="0" algn="ctr">
              <a:spcBef>
                <a:spcPct val="0"/>
              </a:spcBef>
              <a:buNone/>
            </a:pPr>
            <a:endParaRPr lang="en-US" sz="1600" dirty="0">
              <a:latin typeface="Constantia" panose="02030602050306030303" pitchFamily="18" charset="0"/>
            </a:endParaRPr>
          </a:p>
          <a:p>
            <a:pPr marL="0" indent="0" algn="ctr">
              <a:spcBef>
                <a:spcPct val="0"/>
              </a:spcBef>
              <a:buNone/>
            </a:pPr>
            <a:r>
              <a:rPr lang="en-US" sz="1600" dirty="0">
                <a:latin typeface="Constantia" panose="02030602050306030303" pitchFamily="18" charset="0"/>
              </a:rPr>
              <a:t>“Last week, Anna was at restaurant Fleur De Lys.”</a:t>
            </a:r>
          </a:p>
          <a:p>
            <a:pPr marL="0" indent="0" algn="ctr">
              <a:spcBef>
                <a:spcPct val="0"/>
              </a:spcBef>
              <a:buNone/>
            </a:pPr>
            <a:endParaRPr lang="en-US" sz="1600" dirty="0">
              <a:latin typeface="Constantia" panose="02030602050306030303" pitchFamily="18" charset="0"/>
            </a:endParaRPr>
          </a:p>
          <a:p>
            <a:pPr marL="0" indent="0" algn="ctr">
              <a:spcBef>
                <a:spcPct val="0"/>
              </a:spcBef>
              <a:buNone/>
            </a:pPr>
            <a:r>
              <a:rPr lang="en-US" sz="1600" dirty="0">
                <a:latin typeface="Constantia" panose="02030602050306030303" pitchFamily="18" charset="0"/>
              </a:rPr>
              <a:t>“Anna was at restaurant Fleur De Lys.”</a:t>
            </a:r>
            <a:endParaRPr lang="en-GB" sz="1600" dirty="0">
              <a:latin typeface="Constantia" panose="02030602050306030303" pitchFamily="18" charset="0"/>
            </a:endParaRP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3031976" cy="309117"/>
          </a:xfrm>
        </p:spPr>
        <p:txBody>
          <a:bodyPr/>
          <a:lstStyle/>
          <a:p>
            <a:r>
              <a:rPr lang="en-GB" dirty="0">
                <a:latin typeface="Constantia" panose="02030602050306030303" pitchFamily="18" charset="0"/>
              </a:rPr>
              <a:t>https://www2.cs.ucy.ac.cy/courses/EPL646</a:t>
            </a:r>
            <a:endParaRPr lang="el-GR" dirty="0">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16</a:t>
            </a:fld>
            <a:endParaRPr lang="el-GR" dirty="0">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2" name="Title 1"/>
          <p:cNvSpPr>
            <a:spLocks noGrp="1"/>
          </p:cNvSpPr>
          <p:nvPr>
            <p:ph type="title"/>
          </p:nvPr>
        </p:nvSpPr>
        <p:spPr/>
        <p:txBody>
          <a:bodyPr>
            <a:normAutofit/>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Identify temporal references</a:t>
            </a:r>
            <a:endParaRPr lang="el-GR"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9" name="TextBox 8">
            <a:extLst>
              <a:ext uri="{FF2B5EF4-FFF2-40B4-BE49-F238E27FC236}">
                <a16:creationId xmlns:a16="http://schemas.microsoft.com/office/drawing/2014/main" id="{99FE6DB6-E789-47FF-926B-01D9F3672BD2}"/>
              </a:ext>
            </a:extLst>
          </p:cNvPr>
          <p:cNvSpPr txBox="1"/>
          <p:nvPr/>
        </p:nvSpPr>
        <p:spPr>
          <a:xfrm>
            <a:off x="611560" y="1997427"/>
            <a:ext cx="1224136" cy="646331"/>
          </a:xfrm>
          <a:prstGeom prst="rect">
            <a:avLst/>
          </a:prstGeom>
          <a:noFill/>
        </p:spPr>
        <p:txBody>
          <a:bodyPr wrap="square" rtlCol="0">
            <a:spAutoFit/>
          </a:bodyPr>
          <a:lstStyle/>
          <a:p>
            <a:pPr algn="ctr"/>
            <a:r>
              <a:rPr lang="en-US" dirty="0">
                <a:solidFill>
                  <a:srgbClr val="0000FF"/>
                </a:solidFill>
              </a:rPr>
              <a:t>Clear time reference</a:t>
            </a:r>
            <a:endParaRPr lang="LID4096" dirty="0">
              <a:solidFill>
                <a:srgbClr val="0000FF"/>
              </a:solidFill>
            </a:endParaRPr>
          </a:p>
        </p:txBody>
      </p:sp>
      <p:sp>
        <p:nvSpPr>
          <p:cNvPr id="11" name="TextBox 10">
            <a:extLst>
              <a:ext uri="{FF2B5EF4-FFF2-40B4-BE49-F238E27FC236}">
                <a16:creationId xmlns:a16="http://schemas.microsoft.com/office/drawing/2014/main" id="{28EF924B-D38E-46AE-9B6E-BB0955EE95FB}"/>
              </a:ext>
            </a:extLst>
          </p:cNvPr>
          <p:cNvSpPr txBox="1"/>
          <p:nvPr/>
        </p:nvSpPr>
        <p:spPr>
          <a:xfrm>
            <a:off x="582541" y="2800548"/>
            <a:ext cx="1224136" cy="923330"/>
          </a:xfrm>
          <a:prstGeom prst="rect">
            <a:avLst/>
          </a:prstGeom>
          <a:noFill/>
        </p:spPr>
        <p:txBody>
          <a:bodyPr wrap="square" rtlCol="0">
            <a:spAutoFit/>
          </a:bodyPr>
          <a:lstStyle/>
          <a:p>
            <a:pPr algn="ctr"/>
            <a:r>
              <a:rPr lang="en-US" dirty="0">
                <a:solidFill>
                  <a:srgbClr val="FF0000"/>
                </a:solidFill>
              </a:rPr>
              <a:t>Less obvious reference</a:t>
            </a:r>
            <a:endParaRPr lang="LID4096" dirty="0">
              <a:solidFill>
                <a:srgbClr val="FF0000"/>
              </a:solidFill>
            </a:endParaRPr>
          </a:p>
        </p:txBody>
      </p:sp>
      <p:sp>
        <p:nvSpPr>
          <p:cNvPr id="14" name="TextBox 13">
            <a:extLst>
              <a:ext uri="{FF2B5EF4-FFF2-40B4-BE49-F238E27FC236}">
                <a16:creationId xmlns:a16="http://schemas.microsoft.com/office/drawing/2014/main" id="{8D5830F2-1157-4757-A183-5EAA08AF5669}"/>
              </a:ext>
            </a:extLst>
          </p:cNvPr>
          <p:cNvSpPr txBox="1"/>
          <p:nvPr/>
        </p:nvSpPr>
        <p:spPr>
          <a:xfrm>
            <a:off x="7524328" y="2459092"/>
            <a:ext cx="914400" cy="369332"/>
          </a:xfrm>
          <a:prstGeom prst="rect">
            <a:avLst/>
          </a:prstGeom>
          <a:noFill/>
        </p:spPr>
        <p:txBody>
          <a:bodyPr wrap="square" rtlCol="0">
            <a:spAutoFit/>
          </a:bodyPr>
          <a:lstStyle/>
          <a:p>
            <a:r>
              <a:rPr lang="en-US" b="1" dirty="0">
                <a:solidFill>
                  <a:srgbClr val="336699"/>
                </a:solidFill>
              </a:rPr>
              <a:t>Explicit</a:t>
            </a:r>
            <a:endParaRPr lang="LID4096" b="1" dirty="0">
              <a:solidFill>
                <a:srgbClr val="336699"/>
              </a:solidFill>
            </a:endParaRPr>
          </a:p>
        </p:txBody>
      </p:sp>
      <p:sp>
        <p:nvSpPr>
          <p:cNvPr id="16" name="TextBox 15">
            <a:extLst>
              <a:ext uri="{FF2B5EF4-FFF2-40B4-BE49-F238E27FC236}">
                <a16:creationId xmlns:a16="http://schemas.microsoft.com/office/drawing/2014/main" id="{13297B38-0D4B-4CC8-B1FF-0C9A1F4E995C}"/>
              </a:ext>
            </a:extLst>
          </p:cNvPr>
          <p:cNvSpPr txBox="1"/>
          <p:nvPr/>
        </p:nvSpPr>
        <p:spPr>
          <a:xfrm>
            <a:off x="7380312" y="3233565"/>
            <a:ext cx="914400" cy="369332"/>
          </a:xfrm>
          <a:prstGeom prst="rect">
            <a:avLst/>
          </a:prstGeom>
          <a:noFill/>
        </p:spPr>
        <p:txBody>
          <a:bodyPr wrap="square" rtlCol="0">
            <a:spAutoFit/>
          </a:bodyPr>
          <a:lstStyle/>
          <a:p>
            <a:r>
              <a:rPr lang="en-US" b="1" dirty="0">
                <a:solidFill>
                  <a:schemeClr val="accent6">
                    <a:lumMod val="75000"/>
                  </a:schemeClr>
                </a:solidFill>
              </a:rPr>
              <a:t>Implicit</a:t>
            </a:r>
            <a:endParaRPr lang="LID4096" b="1" dirty="0">
              <a:solidFill>
                <a:schemeClr val="accent6">
                  <a:lumMod val="75000"/>
                </a:schemeClr>
              </a:solidFill>
            </a:endParaRPr>
          </a:p>
        </p:txBody>
      </p:sp>
    </p:spTree>
    <p:extLst>
      <p:ext uri="{BB962C8B-B14F-4D97-AF65-F5344CB8AC3E}">
        <p14:creationId xmlns:p14="http://schemas.microsoft.com/office/powerpoint/2010/main" val="20933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par>
                          <p:cTn id="42" fill="hold">
                            <p:stCondLst>
                              <p:cond delay="500"/>
                            </p:stCondLst>
                            <p:childTnLst>
                              <p:par>
                                <p:cTn id="43" presetID="16" presetClass="entr" presetSubtype="2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3" grpId="0" uiExpand="1" build="p"/>
      <p:bldP spid="2" grpId="0"/>
      <p:bldP spid="9" grpId="0"/>
      <p:bldP spid="11"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 Assign a time point </a:t>
            </a:r>
            <a:endParaRPr lang="el-GR"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sz="half" idx="1"/>
          </p:nvPr>
        </p:nvSpPr>
        <p:spPr>
          <a:xfrm>
            <a:off x="457200" y="1049486"/>
            <a:ext cx="4038600" cy="3394472"/>
          </a:xfrm>
        </p:spPr>
        <p:txBody>
          <a:bodyPr>
            <a:noAutofit/>
          </a:bodyPr>
          <a:lstStyle/>
          <a:p>
            <a:pPr marL="0" indent="0" algn="ctr">
              <a:spcBef>
                <a:spcPct val="0"/>
              </a:spcBef>
              <a:buNone/>
            </a:pPr>
            <a:endParaRPr lang="en-US" sz="1600" dirty="0">
              <a:latin typeface="Constantia" panose="02030602050306030303" pitchFamily="18" charset="0"/>
            </a:endParaRPr>
          </a:p>
          <a:p>
            <a:pPr marL="0" indent="0" algn="ctr">
              <a:spcBef>
                <a:spcPct val="0"/>
              </a:spcBef>
              <a:buNone/>
            </a:pPr>
            <a:endParaRPr lang="en-US" sz="1600" dirty="0">
              <a:latin typeface="Constantia" panose="02030602050306030303" pitchFamily="18" charset="0"/>
            </a:endParaRPr>
          </a:p>
          <a:p>
            <a:pPr marL="0" indent="0" algn="ctr">
              <a:spcBef>
                <a:spcPct val="0"/>
              </a:spcBef>
              <a:buNone/>
            </a:pPr>
            <a:r>
              <a:rPr lang="en-US" sz="1600" dirty="0">
                <a:latin typeface="Constantia" panose="02030602050306030303" pitchFamily="18" charset="0"/>
              </a:rPr>
              <a:t>“March 28, 12 noon” 	</a:t>
            </a:r>
          </a:p>
          <a:p>
            <a:pPr marL="0" indent="0" algn="ctr">
              <a:spcBef>
                <a:spcPct val="0"/>
              </a:spcBef>
              <a:buNone/>
            </a:pPr>
            <a:endParaRPr lang="en-US" sz="1600" dirty="0">
              <a:latin typeface="Constantia" panose="02030602050306030303" pitchFamily="18" charset="0"/>
            </a:endParaRPr>
          </a:p>
          <a:p>
            <a:pPr marL="0" indent="0" algn="ctr">
              <a:spcBef>
                <a:spcPct val="0"/>
              </a:spcBef>
              <a:buNone/>
            </a:pPr>
            <a:endParaRPr lang="en-US" sz="1600" dirty="0">
              <a:latin typeface="Constantia" panose="02030602050306030303" pitchFamily="18" charset="0"/>
            </a:endParaRPr>
          </a:p>
          <a:p>
            <a:pPr marL="0" indent="0" algn="ctr">
              <a:spcBef>
                <a:spcPct val="0"/>
              </a:spcBef>
              <a:buNone/>
            </a:pPr>
            <a:r>
              <a:rPr lang="en-US" sz="1600" dirty="0">
                <a:latin typeface="Constantia" panose="02030602050306030303" pitchFamily="18" charset="0"/>
              </a:rPr>
              <a:t>“Last week”</a:t>
            </a:r>
          </a:p>
          <a:p>
            <a:pPr marL="0" indent="0" algn="ctr">
              <a:spcBef>
                <a:spcPct val="0"/>
              </a:spcBef>
              <a:buNone/>
            </a:pPr>
            <a:endParaRPr lang="en-US" sz="1600" dirty="0">
              <a:latin typeface="Constantia" panose="02030602050306030303" pitchFamily="18" charset="0"/>
            </a:endParaRPr>
          </a:p>
          <a:p>
            <a:pPr marL="0" indent="0" algn="ctr">
              <a:spcBef>
                <a:spcPct val="0"/>
              </a:spcBef>
              <a:buNone/>
            </a:pPr>
            <a:endParaRPr lang="en-US" sz="1600" dirty="0">
              <a:latin typeface="Constantia" panose="02030602050306030303" pitchFamily="18" charset="0"/>
            </a:endParaRPr>
          </a:p>
          <a:p>
            <a:pPr marL="0" indent="0" algn="ctr">
              <a:spcBef>
                <a:spcPct val="0"/>
              </a:spcBef>
              <a:buNone/>
            </a:pPr>
            <a:r>
              <a:rPr lang="en-US" sz="1600" dirty="0">
                <a:latin typeface="Constantia" panose="02030602050306030303" pitchFamily="18" charset="0"/>
              </a:rPr>
              <a:t>“was”</a:t>
            </a:r>
            <a:endParaRPr lang="en-GB" sz="1600" dirty="0">
              <a:latin typeface="Constantia" panose="02030602050306030303" pitchFamily="18" charset="0"/>
            </a:endParaRPr>
          </a:p>
        </p:txBody>
      </p:sp>
      <p:sp>
        <p:nvSpPr>
          <p:cNvPr id="4" name="Content Placeholder 3">
            <a:extLst>
              <a:ext uri="{FF2B5EF4-FFF2-40B4-BE49-F238E27FC236}">
                <a16:creationId xmlns:a16="http://schemas.microsoft.com/office/drawing/2014/main" id="{EAF2F972-F2A5-48F7-AB41-6BAB4D2399DA}"/>
              </a:ext>
            </a:extLst>
          </p:cNvPr>
          <p:cNvSpPr>
            <a:spLocks noGrp="1"/>
          </p:cNvSpPr>
          <p:nvPr>
            <p:ph sz="half" idx="2"/>
          </p:nvPr>
        </p:nvSpPr>
        <p:spPr/>
        <p:txBody>
          <a:bodyPr/>
          <a:lstStyle/>
          <a:p>
            <a:pPr marL="0" indent="0">
              <a:buNone/>
            </a:pPr>
            <a:endParaRPr lang="en-US" sz="1600" dirty="0">
              <a:latin typeface="Constantia" panose="02030602050306030303" pitchFamily="18" charset="0"/>
            </a:endParaRPr>
          </a:p>
          <a:p>
            <a:pPr marL="0" indent="0">
              <a:buNone/>
            </a:pPr>
            <a:r>
              <a:rPr lang="en-US" sz="1600" dirty="0">
                <a:latin typeface="Constantia" panose="02030602050306030303" pitchFamily="18" charset="0"/>
              </a:rPr>
              <a:t>Straightforward assigning to a time point</a:t>
            </a:r>
          </a:p>
          <a:p>
            <a:pPr marL="0" indent="0">
              <a:buNone/>
            </a:pPr>
            <a:endParaRPr lang="en-US" sz="1600" dirty="0">
              <a:latin typeface="Constantia" panose="02030602050306030303" pitchFamily="18" charset="0"/>
            </a:endParaRPr>
          </a:p>
          <a:p>
            <a:pPr marL="0" indent="0">
              <a:buNone/>
            </a:pPr>
            <a:r>
              <a:rPr lang="en-US" sz="1600" dirty="0"/>
              <a:t>We need indication for the week the text was written (or at least when the text was created)</a:t>
            </a:r>
          </a:p>
          <a:p>
            <a:pPr marL="0" indent="0">
              <a:buNone/>
            </a:pPr>
            <a:endParaRPr lang="en-US" sz="1600" dirty="0">
              <a:latin typeface="Constantia" panose="02030602050306030303" pitchFamily="18" charset="0"/>
            </a:endParaRPr>
          </a:p>
          <a:p>
            <a:pPr marL="0" indent="0">
              <a:buNone/>
            </a:pPr>
            <a:r>
              <a:rPr lang="en-US" sz="1600" dirty="0"/>
              <a:t>Identify the time the text was written (or is referring to)</a:t>
            </a:r>
            <a:endParaRPr lang="LID4096" sz="1600" dirty="0">
              <a:latin typeface="Constantia" panose="02030602050306030303" pitchFamily="18" charset="0"/>
            </a:endParaRP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p:txBody>
          <a:bodyPr/>
          <a:lstStyle/>
          <a:p>
            <a:r>
              <a:rPr lang="en-GB" dirty="0">
                <a:latin typeface="Constantia" panose="02030602050306030303" pitchFamily="18" charset="0"/>
              </a:rPr>
              <a:t>https://www2.cs.ucy.ac.cy/courses/EPL646</a:t>
            </a:r>
            <a:endParaRPr lang="el-GR" dirty="0">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17</a:t>
            </a:fld>
            <a:endParaRPr lang="el-GR" dirty="0">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8" name="TextBox 7">
            <a:extLst>
              <a:ext uri="{FF2B5EF4-FFF2-40B4-BE49-F238E27FC236}">
                <a16:creationId xmlns:a16="http://schemas.microsoft.com/office/drawing/2014/main" id="{D68A418F-FD2A-4112-8FD1-EEEB4173E9C2}"/>
              </a:ext>
            </a:extLst>
          </p:cNvPr>
          <p:cNvSpPr txBox="1"/>
          <p:nvPr/>
        </p:nvSpPr>
        <p:spPr>
          <a:xfrm>
            <a:off x="2335932" y="3867894"/>
            <a:ext cx="4472136" cy="369332"/>
          </a:xfrm>
          <a:prstGeom prst="rect">
            <a:avLst/>
          </a:prstGeom>
          <a:noFill/>
        </p:spPr>
        <p:txBody>
          <a:bodyPr wrap="square" rtlCol="0">
            <a:spAutoFit/>
          </a:bodyPr>
          <a:lstStyle/>
          <a:p>
            <a:r>
              <a:rPr lang="en-US" dirty="0">
                <a:solidFill>
                  <a:srgbClr val="FF0000"/>
                </a:solidFill>
              </a:rPr>
              <a:t>Mapping a reference to a time point is hard!!!</a:t>
            </a:r>
            <a:endParaRPr lang="LID4096" dirty="0">
              <a:solidFill>
                <a:srgbClr val="FF0000"/>
              </a:solidFill>
            </a:endParaRPr>
          </a:p>
        </p:txBody>
      </p:sp>
    </p:spTree>
    <p:extLst>
      <p:ext uri="{BB962C8B-B14F-4D97-AF65-F5344CB8AC3E}">
        <p14:creationId xmlns:p14="http://schemas.microsoft.com/office/powerpoint/2010/main" val="352531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Record Linkage (Conv.)</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1800" b="1" dirty="0"/>
              <a:t>Record linking</a:t>
            </a:r>
            <a:r>
              <a:rPr lang="en-US" sz="1800" dirty="0"/>
              <a:t>: identify records that refer to the same entities.</a:t>
            </a:r>
          </a:p>
          <a:p>
            <a:pPr marL="0" indent="0">
              <a:buNone/>
            </a:pPr>
            <a:endParaRPr lang="en-US" sz="1800" dirty="0"/>
          </a:p>
          <a:p>
            <a:pPr>
              <a:buAutoNum type="arabicPeriod"/>
            </a:pPr>
            <a:r>
              <a:rPr lang="en-US" sz="1800" b="1" dirty="0"/>
              <a:t>Blocking:</a:t>
            </a:r>
            <a:r>
              <a:rPr lang="en-US" sz="1800" dirty="0"/>
              <a:t> partition input records into multiple smaller blocks. Records in different blocks are very unlikely to refer to the same entity. </a:t>
            </a:r>
          </a:p>
          <a:p>
            <a:pPr>
              <a:buAutoNum type="arabicPeriod"/>
            </a:pPr>
            <a:endParaRPr lang="en-US" sz="1800" dirty="0"/>
          </a:p>
          <a:p>
            <a:pPr>
              <a:buAutoNum type="arabicPeriod"/>
            </a:pPr>
            <a:r>
              <a:rPr lang="en-US" sz="1800" b="1" dirty="0"/>
              <a:t>Pairwise matching: </a:t>
            </a:r>
            <a:r>
              <a:rPr lang="en-US" sz="1800" dirty="0"/>
              <a:t>compare every pair of records in a block to decide whether they refer to the same entity or not. </a:t>
            </a:r>
          </a:p>
          <a:p>
            <a:pPr>
              <a:buAutoNum type="arabicPeriod"/>
            </a:pPr>
            <a:endParaRPr lang="en-US" sz="1800" dirty="0"/>
          </a:p>
          <a:p>
            <a:pPr>
              <a:buAutoNum type="arabicPeriod"/>
            </a:pPr>
            <a:r>
              <a:rPr lang="en-US" sz="1800" b="1" dirty="0"/>
              <a:t>Clustering:</a:t>
            </a:r>
            <a:r>
              <a:rPr lang="en-US" sz="1800" dirty="0"/>
              <a:t> partition records from the same block, so that each partition refers to a distinct entity. It examines local pairwise matching decisions.</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18</a:t>
            </a:fld>
            <a:endParaRPr lang="el-GR"/>
          </a:p>
        </p:txBody>
      </p:sp>
    </p:spTree>
    <p:extLst>
      <p:ext uri="{BB962C8B-B14F-4D97-AF65-F5344CB8AC3E}">
        <p14:creationId xmlns:p14="http://schemas.microsoft.com/office/powerpoint/2010/main" val="201111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Record Linkage (Temp.)(1)</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a:bodyPr>
          <a:lstStyle/>
          <a:p>
            <a:pPr marL="0" indent="0">
              <a:buNone/>
            </a:pPr>
            <a:r>
              <a:rPr lang="en-US" sz="2100" b="1" dirty="0"/>
              <a:t>Problem!</a:t>
            </a:r>
          </a:p>
          <a:p>
            <a:pPr marL="0" indent="0">
              <a:buNone/>
            </a:pPr>
            <a:r>
              <a:rPr lang="en-US" sz="1800" dirty="0"/>
              <a:t>Traditional linkage techniques won’t work for temporal data.</a:t>
            </a:r>
          </a:p>
          <a:p>
            <a:pPr marL="0" indent="0">
              <a:buNone/>
            </a:pPr>
            <a:endParaRPr lang="en-US" sz="1800" dirty="0"/>
          </a:p>
          <a:p>
            <a:pPr marL="0" indent="0">
              <a:buNone/>
            </a:pPr>
            <a:r>
              <a:rPr lang="en-US" sz="1800" dirty="0"/>
              <a:t>For example:</a:t>
            </a:r>
          </a:p>
          <a:p>
            <a:pPr marL="0" indent="0">
              <a:buNone/>
            </a:pPr>
            <a:r>
              <a:rPr lang="en-US" sz="1800" dirty="0"/>
              <a:t>A person may change her name after marriage, change jobs, move to a new home (new address, phone number) and so on.</a:t>
            </a:r>
          </a:p>
          <a:p>
            <a:pPr marL="0" indent="0">
              <a:buNone/>
            </a:pPr>
            <a:r>
              <a:rPr lang="en-US" sz="1800" dirty="0"/>
              <a:t> </a:t>
            </a:r>
          </a:p>
          <a:p>
            <a:pPr marL="0" indent="0">
              <a:buNone/>
            </a:pPr>
            <a:r>
              <a:rPr lang="en-US" sz="1800" dirty="0"/>
              <a:t>Another example:</a:t>
            </a:r>
          </a:p>
          <a:p>
            <a:pPr marL="0" indent="0">
              <a:buNone/>
            </a:pPr>
            <a:r>
              <a:rPr lang="en-US" sz="1800" dirty="0"/>
              <a:t>As time elapses, it is more possible to encounter different entities that share the same attribute values. (e.g. name) </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19</a:t>
            </a:fld>
            <a:endParaRPr lang="el-GR"/>
          </a:p>
        </p:txBody>
      </p:sp>
      <p:sp>
        <p:nvSpPr>
          <p:cNvPr id="6" name="TextBox 5">
            <a:extLst>
              <a:ext uri="{FF2B5EF4-FFF2-40B4-BE49-F238E27FC236}">
                <a16:creationId xmlns:a16="http://schemas.microsoft.com/office/drawing/2014/main" id="{B5D896F8-D108-44FA-9852-5FB51B2C41B1}"/>
              </a:ext>
            </a:extLst>
          </p:cNvPr>
          <p:cNvSpPr txBox="1"/>
          <p:nvPr/>
        </p:nvSpPr>
        <p:spPr>
          <a:xfrm>
            <a:off x="1835696" y="2067694"/>
            <a:ext cx="1656184" cy="369332"/>
          </a:xfrm>
          <a:prstGeom prst="rect">
            <a:avLst/>
          </a:prstGeom>
          <a:noFill/>
        </p:spPr>
        <p:txBody>
          <a:bodyPr wrap="square" rtlCol="0">
            <a:spAutoFit/>
          </a:bodyPr>
          <a:lstStyle/>
          <a:p>
            <a:r>
              <a:rPr lang="en-US" b="1" dirty="0">
                <a:solidFill>
                  <a:srgbClr val="FF0000"/>
                </a:solidFill>
              </a:rPr>
              <a:t>value evolution</a:t>
            </a:r>
            <a:endParaRPr lang="LID4096" b="1" dirty="0">
              <a:solidFill>
                <a:srgbClr val="FF0000"/>
              </a:solidFill>
            </a:endParaRPr>
          </a:p>
        </p:txBody>
      </p:sp>
    </p:spTree>
    <p:extLst>
      <p:ext uri="{BB962C8B-B14F-4D97-AF65-F5344CB8AC3E}">
        <p14:creationId xmlns:p14="http://schemas.microsoft.com/office/powerpoint/2010/main" val="13342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lnSpcReduction="10000"/>
          </a:bodyPr>
          <a:lstStyle/>
          <a:p>
            <a:r>
              <a:rPr lang="en-US" dirty="0"/>
              <a:t>Motivation</a:t>
            </a:r>
          </a:p>
          <a:p>
            <a:r>
              <a:rPr lang="en-US" dirty="0"/>
              <a:t>Temporal Databases </a:t>
            </a:r>
          </a:p>
          <a:p>
            <a:r>
              <a:rPr lang="en-US" dirty="0"/>
              <a:t>Extraction</a:t>
            </a:r>
          </a:p>
          <a:p>
            <a:r>
              <a:rPr lang="en-US" dirty="0"/>
              <a:t>Record Linkage</a:t>
            </a:r>
          </a:p>
          <a:p>
            <a:r>
              <a:rPr lang="en-US" dirty="0"/>
              <a:t>Cleaning and Fusion</a:t>
            </a:r>
          </a:p>
          <a:p>
            <a:r>
              <a:rPr lang="en-US" dirty="0"/>
              <a:t>Conclusions</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3827887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Record Linkage (Temp.)(2)</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92500"/>
          </a:bodyPr>
          <a:lstStyle/>
          <a:p>
            <a:pPr marL="0" indent="0">
              <a:buNone/>
            </a:pPr>
            <a:r>
              <a:rPr lang="en-US" sz="1800" b="1" u="sng" dirty="0"/>
              <a:t>Observations about temporal records</a:t>
            </a:r>
          </a:p>
          <a:p>
            <a:pPr marL="0" indent="0">
              <a:buNone/>
            </a:pPr>
            <a:endParaRPr lang="en-US" sz="1800" dirty="0"/>
          </a:p>
          <a:p>
            <a:pPr>
              <a:buAutoNum type="arabicPeriod"/>
            </a:pPr>
            <a:r>
              <a:rPr lang="en-US" sz="1800" dirty="0"/>
              <a:t>Entities typically evolve smoothly, and usually only a few attributes change at a time. </a:t>
            </a:r>
          </a:p>
          <a:p>
            <a:pPr>
              <a:buAutoNum type="arabicPeriod"/>
            </a:pPr>
            <a:endParaRPr lang="en-US" sz="1800" dirty="0"/>
          </a:p>
          <a:p>
            <a:pPr>
              <a:buAutoNum type="arabicPeriod"/>
            </a:pPr>
            <a:r>
              <a:rPr lang="en-US" sz="1800" dirty="0"/>
              <a:t> Values of an entity do not change erratically and they rarely change back and forth.</a:t>
            </a:r>
          </a:p>
          <a:p>
            <a:pPr>
              <a:buAutoNum type="arabicPeriod"/>
            </a:pPr>
            <a:endParaRPr lang="en-US" sz="1800" dirty="0"/>
          </a:p>
          <a:p>
            <a:pPr>
              <a:buAutoNum type="arabicPeriod"/>
            </a:pPr>
            <a:r>
              <a:rPr lang="en-US" sz="1800" dirty="0"/>
              <a:t> If the data set is fairly complete, records that refer to the same entity have continuity, or similarity in time gaps between adjacent records.</a:t>
            </a:r>
          </a:p>
          <a:p>
            <a:pPr marL="0" indent="0">
              <a:buNone/>
            </a:pPr>
            <a:endParaRPr lang="en-US" sz="1800" dirty="0"/>
          </a:p>
          <a:p>
            <a:pPr marL="0" indent="0" algn="ctr">
              <a:buNone/>
            </a:pPr>
            <a:r>
              <a:rPr lang="en-US" sz="1800" b="1" dirty="0"/>
              <a:t>Time decay &amp; Two-stage temporal clustering </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20</a:t>
            </a:fld>
            <a:endParaRPr lang="el-GR"/>
          </a:p>
        </p:txBody>
      </p:sp>
    </p:spTree>
    <p:extLst>
      <p:ext uri="{BB962C8B-B14F-4D97-AF65-F5344CB8AC3E}">
        <p14:creationId xmlns:p14="http://schemas.microsoft.com/office/powerpoint/2010/main" val="3870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9DFE8E-9D96-47F2-AF19-8AFC40B00D09}"/>
              </a:ext>
            </a:extLst>
          </p:cNvPr>
          <p:cNvSpPr>
            <a:spLocks noGrp="1"/>
          </p:cNvSpPr>
          <p:nvPr>
            <p:ph type="title"/>
          </p:nvPr>
        </p:nvSpPr>
        <p:spPr/>
        <p:txBody>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Time</a:t>
            </a:r>
            <a:r>
              <a:rPr lang="en-US" dirty="0"/>
              <a:t> </a:t>
            </a:r>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decay (1)</a:t>
            </a:r>
            <a:endParaRPr lang="LID4096"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19" name="Content Placeholder 18">
            <a:extLst>
              <a:ext uri="{FF2B5EF4-FFF2-40B4-BE49-F238E27FC236}">
                <a16:creationId xmlns:a16="http://schemas.microsoft.com/office/drawing/2014/main" id="{6C047648-4414-4ABF-A047-C3136C443611}"/>
              </a:ext>
            </a:extLst>
          </p:cNvPr>
          <p:cNvSpPr>
            <a:spLocks noGrp="1"/>
          </p:cNvSpPr>
          <p:nvPr>
            <p:ph idx="1"/>
          </p:nvPr>
        </p:nvSpPr>
        <p:spPr/>
        <p:txBody>
          <a:bodyPr/>
          <a:lstStyle/>
          <a:p>
            <a:pPr marL="0" indent="0">
              <a:buNone/>
            </a:pPr>
            <a:r>
              <a:rPr lang="en-US" sz="1800" b="1" dirty="0"/>
              <a:t>Use</a:t>
            </a:r>
            <a:r>
              <a:rPr lang="en-US" sz="1800" dirty="0"/>
              <a:t>: reduce the impact of older records on the analysis and can capture the impact of time elapse on attribute-value evolution.</a:t>
            </a:r>
          </a:p>
          <a:p>
            <a:pPr marL="0" indent="0">
              <a:buNone/>
            </a:pPr>
            <a:endParaRPr lang="LID4096" sz="1800" dirty="0"/>
          </a:p>
        </p:txBody>
      </p:sp>
      <p:sp>
        <p:nvSpPr>
          <p:cNvPr id="21" name="TextBox 20">
            <a:extLst>
              <a:ext uri="{FF2B5EF4-FFF2-40B4-BE49-F238E27FC236}">
                <a16:creationId xmlns:a16="http://schemas.microsoft.com/office/drawing/2014/main" id="{F778C20E-6B1B-4E70-89D0-1E838D28C249}"/>
              </a:ext>
            </a:extLst>
          </p:cNvPr>
          <p:cNvSpPr txBox="1"/>
          <p:nvPr/>
        </p:nvSpPr>
        <p:spPr>
          <a:xfrm>
            <a:off x="3275856" y="1914386"/>
            <a:ext cx="2592288" cy="369332"/>
          </a:xfrm>
          <a:prstGeom prst="rect">
            <a:avLst/>
          </a:prstGeom>
          <a:noFill/>
        </p:spPr>
        <p:txBody>
          <a:bodyPr wrap="square" rtlCol="0">
            <a:spAutoFit/>
          </a:bodyPr>
          <a:lstStyle/>
          <a:p>
            <a:pPr algn="ctr"/>
            <a:r>
              <a:rPr lang="en-US" dirty="0"/>
              <a:t>Two types of decays</a:t>
            </a:r>
            <a:endParaRPr lang="LID4096" dirty="0"/>
          </a:p>
        </p:txBody>
      </p:sp>
      <p:cxnSp>
        <p:nvCxnSpPr>
          <p:cNvPr id="23" name="Straight Arrow Connector 22">
            <a:extLst>
              <a:ext uri="{FF2B5EF4-FFF2-40B4-BE49-F238E27FC236}">
                <a16:creationId xmlns:a16="http://schemas.microsoft.com/office/drawing/2014/main" id="{F7D479A0-5747-4A45-B88C-7CF44B1631ED}"/>
              </a:ext>
            </a:extLst>
          </p:cNvPr>
          <p:cNvCxnSpPr/>
          <p:nvPr/>
        </p:nvCxnSpPr>
        <p:spPr>
          <a:xfrm flipH="1">
            <a:off x="3275856" y="2571750"/>
            <a:ext cx="864096" cy="4227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A3BFC9C-1581-4D6F-B826-9AACCD439FDD}"/>
              </a:ext>
            </a:extLst>
          </p:cNvPr>
          <p:cNvCxnSpPr>
            <a:cxnSpLocks/>
          </p:cNvCxnSpPr>
          <p:nvPr/>
        </p:nvCxnSpPr>
        <p:spPr>
          <a:xfrm>
            <a:off x="4618724" y="2580369"/>
            <a:ext cx="678121" cy="4954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374604B-CDDF-408A-806B-233110865553}"/>
              </a:ext>
            </a:extLst>
          </p:cNvPr>
          <p:cNvSpPr txBox="1"/>
          <p:nvPr/>
        </p:nvSpPr>
        <p:spPr>
          <a:xfrm>
            <a:off x="1259632" y="2643758"/>
            <a:ext cx="2016224" cy="1754326"/>
          </a:xfrm>
          <a:prstGeom prst="rect">
            <a:avLst/>
          </a:prstGeom>
          <a:noFill/>
        </p:spPr>
        <p:txBody>
          <a:bodyPr wrap="square" rtlCol="0">
            <a:spAutoFit/>
          </a:bodyPr>
          <a:lstStyle/>
          <a:p>
            <a:pPr algn="ctr"/>
            <a:r>
              <a:rPr lang="en-US" b="1" dirty="0"/>
              <a:t>Di</a:t>
            </a:r>
            <a:r>
              <a:rPr lang="LID4096" b="1" dirty="0"/>
              <a:t>sagreement decay</a:t>
            </a:r>
            <a:r>
              <a:rPr lang="en-US" b="1" dirty="0"/>
              <a:t> </a:t>
            </a:r>
            <a:r>
              <a:rPr lang="en-US" dirty="0"/>
              <a:t>is the probability of an entity’s attribute to change its value over a time period. </a:t>
            </a:r>
          </a:p>
        </p:txBody>
      </p:sp>
      <p:sp>
        <p:nvSpPr>
          <p:cNvPr id="29" name="TextBox 28">
            <a:extLst>
              <a:ext uri="{FF2B5EF4-FFF2-40B4-BE49-F238E27FC236}">
                <a16:creationId xmlns:a16="http://schemas.microsoft.com/office/drawing/2014/main" id="{18FF25BD-C67C-4249-B20D-D9180755B955}"/>
              </a:ext>
            </a:extLst>
          </p:cNvPr>
          <p:cNvSpPr txBox="1"/>
          <p:nvPr/>
        </p:nvSpPr>
        <p:spPr>
          <a:xfrm>
            <a:off x="5436096" y="2643758"/>
            <a:ext cx="2160240" cy="1754326"/>
          </a:xfrm>
          <a:prstGeom prst="rect">
            <a:avLst/>
          </a:prstGeom>
          <a:noFill/>
        </p:spPr>
        <p:txBody>
          <a:bodyPr wrap="square" rtlCol="0">
            <a:spAutoFit/>
          </a:bodyPr>
          <a:lstStyle/>
          <a:p>
            <a:pPr algn="ctr"/>
            <a:r>
              <a:rPr lang="en-US" b="1" dirty="0"/>
              <a:t>A</a:t>
            </a:r>
            <a:r>
              <a:rPr lang="LID4096" b="1" dirty="0"/>
              <a:t>greement decay</a:t>
            </a:r>
            <a:r>
              <a:rPr lang="en-US" b="1" dirty="0"/>
              <a:t> </a:t>
            </a:r>
            <a:r>
              <a:rPr lang="en-US" dirty="0"/>
              <a:t>is the probability of two distinct entities having the same attribute value over a (long) time period. </a:t>
            </a:r>
          </a:p>
        </p:txBody>
      </p:sp>
    </p:spTree>
    <p:extLst>
      <p:ext uri="{BB962C8B-B14F-4D97-AF65-F5344CB8AC3E}">
        <p14:creationId xmlns:p14="http://schemas.microsoft.com/office/powerpoint/2010/main" val="424064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par>
                                <p:cTn id="22" presetID="22" presetClass="entr" presetSubtype="1"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par>
                                <p:cTn id="30" presetID="22" presetClass="entr" presetSubtype="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up)">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9DFE8E-9D96-47F2-AF19-8AFC40B00D09}"/>
              </a:ext>
            </a:extLst>
          </p:cNvPr>
          <p:cNvSpPr>
            <a:spLocks noGrp="1"/>
          </p:cNvSpPr>
          <p:nvPr>
            <p:ph type="title"/>
          </p:nvPr>
        </p:nvSpPr>
        <p:spPr/>
        <p:txBody>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Time</a:t>
            </a:r>
            <a:r>
              <a:rPr lang="en-US" dirty="0"/>
              <a:t> </a:t>
            </a:r>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decay (2)</a:t>
            </a:r>
            <a:endParaRPr lang="LID4096"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pic>
        <p:nvPicPr>
          <p:cNvPr id="2" name="Content Placeholder 1">
            <a:extLst>
              <a:ext uri="{FF2B5EF4-FFF2-40B4-BE49-F238E27FC236}">
                <a16:creationId xmlns:a16="http://schemas.microsoft.com/office/drawing/2014/main" id="{77B2DA41-42E4-42E6-B5A5-64CB1F81DF38}"/>
              </a:ext>
            </a:extLst>
          </p:cNvPr>
          <p:cNvPicPr>
            <a:picLocks noGrp="1" noChangeAspect="1"/>
          </p:cNvPicPr>
          <p:nvPr>
            <p:ph idx="1"/>
          </p:nvPr>
        </p:nvPicPr>
        <p:blipFill rotWithShape="1">
          <a:blip r:embed="rId3"/>
          <a:srcRect l="24939" t="53141" r="51193" b="15035"/>
          <a:stretch/>
        </p:blipFill>
        <p:spPr>
          <a:xfrm>
            <a:off x="4932040" y="1095586"/>
            <a:ext cx="3936440" cy="2952328"/>
          </a:xfrm>
          <a:prstGeom prst="rect">
            <a:avLst/>
          </a:prstGeom>
        </p:spPr>
      </p:pic>
      <p:pic>
        <p:nvPicPr>
          <p:cNvPr id="3" name="Picture 2">
            <a:extLst>
              <a:ext uri="{FF2B5EF4-FFF2-40B4-BE49-F238E27FC236}">
                <a16:creationId xmlns:a16="http://schemas.microsoft.com/office/drawing/2014/main" id="{D9D93649-292D-402C-A9AB-622EDAB1837A}"/>
              </a:ext>
            </a:extLst>
          </p:cNvPr>
          <p:cNvPicPr>
            <a:picLocks noChangeAspect="1"/>
          </p:cNvPicPr>
          <p:nvPr/>
        </p:nvPicPr>
        <p:blipFill rotWithShape="1">
          <a:blip r:embed="rId4"/>
          <a:srcRect l="24806" t="31800" r="51181" b="36000"/>
          <a:stretch/>
        </p:blipFill>
        <p:spPr>
          <a:xfrm>
            <a:off x="909927" y="1203598"/>
            <a:ext cx="3627738" cy="2736304"/>
          </a:xfrm>
          <a:prstGeom prst="rect">
            <a:avLst/>
          </a:prstGeom>
        </p:spPr>
      </p:pic>
    </p:spTree>
    <p:extLst>
      <p:ext uri="{BB962C8B-B14F-4D97-AF65-F5344CB8AC3E}">
        <p14:creationId xmlns:p14="http://schemas.microsoft.com/office/powerpoint/2010/main" val="24269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9DFE8E-9D96-47F2-AF19-8AFC40B00D09}"/>
              </a:ext>
            </a:extLst>
          </p:cNvPr>
          <p:cNvSpPr>
            <a:spLocks noGrp="1"/>
          </p:cNvSpPr>
          <p:nvPr>
            <p:ph type="title"/>
          </p:nvPr>
        </p:nvSpPr>
        <p:spPr/>
        <p:txBody>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Two-stage temporal clustering</a:t>
            </a:r>
            <a:endParaRPr lang="LID4096"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5" name="Content Placeholder 4">
            <a:extLst>
              <a:ext uri="{FF2B5EF4-FFF2-40B4-BE49-F238E27FC236}">
                <a16:creationId xmlns:a16="http://schemas.microsoft.com/office/drawing/2014/main" id="{96492796-5DAC-49E6-9395-2C5EF9E85CA3}"/>
              </a:ext>
            </a:extLst>
          </p:cNvPr>
          <p:cNvSpPr>
            <a:spLocks noGrp="1"/>
          </p:cNvSpPr>
          <p:nvPr>
            <p:ph idx="1"/>
          </p:nvPr>
        </p:nvSpPr>
        <p:spPr/>
        <p:txBody>
          <a:bodyPr/>
          <a:lstStyle/>
          <a:p>
            <a:pPr marL="0" indent="0">
              <a:buNone/>
            </a:pPr>
            <a:r>
              <a:rPr lang="en-US" sz="1800" b="1" dirty="0"/>
              <a:t>Two-stage clustering</a:t>
            </a:r>
            <a:r>
              <a:rPr lang="en-US" sz="1800" dirty="0"/>
              <a:t>: for correct record linkage we need to consider the time order of records.</a:t>
            </a:r>
          </a:p>
          <a:p>
            <a:pPr marL="0" indent="0">
              <a:buNone/>
            </a:pPr>
            <a:endParaRPr lang="en-US" sz="1800" dirty="0"/>
          </a:p>
          <a:p>
            <a:pPr marL="0" indent="0">
              <a:buNone/>
            </a:pPr>
            <a:r>
              <a:rPr lang="en-US" sz="1800" b="1" dirty="0"/>
              <a:t>Stage 1</a:t>
            </a:r>
            <a:r>
              <a:rPr lang="en-US" sz="1800" dirty="0"/>
              <a:t>: Considers the records in temporal order. Compares a record with the existing clusters and computes a probability of merging them. After processing all records, it assigns a record to the best matching cluster.</a:t>
            </a:r>
          </a:p>
          <a:p>
            <a:pPr marL="0" indent="0">
              <a:buNone/>
            </a:pPr>
            <a:endParaRPr lang="en-US" sz="1800" dirty="0"/>
          </a:p>
          <a:p>
            <a:pPr marL="0" indent="0">
              <a:buNone/>
            </a:pPr>
            <a:r>
              <a:rPr lang="en-US" sz="1800" b="1" dirty="0"/>
              <a:t>Stage 2</a:t>
            </a:r>
            <a:r>
              <a:rPr lang="en-US" sz="1800" dirty="0"/>
              <a:t>: Compares a record with clusters that were created later on. The comparisons take into account record continuity and clusters are adjusted based on these comparisons</a:t>
            </a:r>
            <a:endParaRPr lang="LID4096" sz="1800" dirty="0"/>
          </a:p>
        </p:txBody>
      </p:sp>
    </p:spTree>
    <p:extLst>
      <p:ext uri="{BB962C8B-B14F-4D97-AF65-F5344CB8AC3E}">
        <p14:creationId xmlns:p14="http://schemas.microsoft.com/office/powerpoint/2010/main" val="213437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42430"/>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Cleaning and Fusion (Conv.)(1)</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518864" y="1031037"/>
            <a:ext cx="8229600" cy="3394472"/>
          </a:xfrm>
        </p:spPr>
        <p:txBody>
          <a:bodyPr>
            <a:normAutofit/>
          </a:bodyPr>
          <a:lstStyle/>
          <a:p>
            <a:pPr marL="0" indent="0">
              <a:buNone/>
            </a:pPr>
            <a:r>
              <a:rPr lang="en-US" sz="1800" b="1" dirty="0"/>
              <a:t>Cleaning:</a:t>
            </a:r>
            <a:r>
              <a:rPr lang="en-US" sz="1800" dirty="0"/>
              <a:t> decide which piece of data, from a single source, is incorrect compared to reality and ﬁx it.</a:t>
            </a:r>
          </a:p>
          <a:p>
            <a:pPr marL="0" indent="0">
              <a:buNone/>
            </a:pPr>
            <a:endParaRPr lang="en-US" sz="1400" dirty="0"/>
          </a:p>
          <a:p>
            <a:pPr marL="0" indent="0">
              <a:buNone/>
            </a:pPr>
            <a:r>
              <a:rPr lang="en-US" sz="1800" b="1" dirty="0"/>
              <a:t>Fusion:</a:t>
            </a:r>
            <a:r>
              <a:rPr lang="en-US" sz="1800" dirty="0"/>
              <a:t> merging and cleaning data from multiple sources.</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24</a:t>
            </a:fld>
            <a:endParaRPr lang="el-GR"/>
          </a:p>
        </p:txBody>
      </p:sp>
      <p:pic>
        <p:nvPicPr>
          <p:cNvPr id="6" name="Picture 5">
            <a:extLst>
              <a:ext uri="{FF2B5EF4-FFF2-40B4-BE49-F238E27FC236}">
                <a16:creationId xmlns:a16="http://schemas.microsoft.com/office/drawing/2014/main" id="{46AF0DF4-ECE9-493A-B6C6-F89E3AC0E58E}"/>
              </a:ext>
            </a:extLst>
          </p:cNvPr>
          <p:cNvPicPr>
            <a:picLocks noChangeAspect="1"/>
          </p:cNvPicPr>
          <p:nvPr/>
        </p:nvPicPr>
        <p:blipFill rotWithShape="1">
          <a:blip r:embed="rId3"/>
          <a:srcRect l="50787" t="45800" r="24801" b="27600"/>
          <a:stretch/>
        </p:blipFill>
        <p:spPr>
          <a:xfrm>
            <a:off x="2735796" y="2355726"/>
            <a:ext cx="3672408" cy="2250831"/>
          </a:xfrm>
          <a:prstGeom prst="rect">
            <a:avLst/>
          </a:prstGeom>
        </p:spPr>
      </p:pic>
    </p:spTree>
    <p:extLst>
      <p:ext uri="{BB962C8B-B14F-4D97-AF65-F5344CB8AC3E}">
        <p14:creationId xmlns:p14="http://schemas.microsoft.com/office/powerpoint/2010/main" val="234315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42430"/>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Cleaning and Fusion (Conv.)(2)</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518864" y="1031037"/>
            <a:ext cx="8229600" cy="3394472"/>
          </a:xfrm>
        </p:spPr>
        <p:txBody>
          <a:bodyPr>
            <a:normAutofit lnSpcReduction="10000"/>
          </a:bodyPr>
          <a:lstStyle/>
          <a:p>
            <a:r>
              <a:rPr lang="en-US" sz="1800" b="1" dirty="0"/>
              <a:t>Rule-based data cleaning–Constraint-based data repairing: </a:t>
            </a:r>
            <a:r>
              <a:rPr lang="en-US" sz="1800" dirty="0"/>
              <a:t>Constraints are used to find the relationship between data values and applies data cleaning.</a:t>
            </a:r>
          </a:p>
          <a:p>
            <a:endParaRPr lang="en-US" sz="1800" dirty="0"/>
          </a:p>
          <a:p>
            <a:r>
              <a:rPr lang="en-US" sz="1800" b="1" dirty="0"/>
              <a:t>Learning-based data cleaning–Quantitative data cleaning: </a:t>
            </a:r>
            <a:r>
              <a:rPr lang="en-US" sz="1800" dirty="0"/>
              <a:t>Statistical techniques detect outliers of the data and replace them. </a:t>
            </a:r>
          </a:p>
          <a:p>
            <a:endParaRPr lang="en-US" sz="1800" dirty="0"/>
          </a:p>
          <a:p>
            <a:r>
              <a:rPr lang="en-US" sz="1800" b="1" dirty="0"/>
              <a:t>Rule-based data fusion–Declarative data fusion:</a:t>
            </a:r>
            <a:r>
              <a:rPr lang="en-US" sz="1800" dirty="0"/>
              <a:t> statistic analysis of entities values is used for resolving conflict among multiple sources.</a:t>
            </a:r>
          </a:p>
          <a:p>
            <a:endParaRPr lang="en-US" sz="1800" dirty="0"/>
          </a:p>
          <a:p>
            <a:r>
              <a:rPr lang="en-US" sz="1800" b="1" dirty="0"/>
              <a:t>Learning-based data fusion–Truth discovery: </a:t>
            </a:r>
            <a:r>
              <a:rPr lang="en-US" sz="1800" dirty="0"/>
              <a:t>applies machine learning models that consider trust worthiness of sources and copying relationships between them.</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25</a:t>
            </a:fld>
            <a:endParaRPr lang="el-GR"/>
          </a:p>
        </p:txBody>
      </p:sp>
    </p:spTree>
    <p:extLst>
      <p:ext uri="{BB962C8B-B14F-4D97-AF65-F5344CB8AC3E}">
        <p14:creationId xmlns:p14="http://schemas.microsoft.com/office/powerpoint/2010/main" val="94336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42430"/>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Cleaning and Fusion (Temp.)(1)</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518864" y="1031037"/>
            <a:ext cx="8229600" cy="3394472"/>
          </a:xfrm>
        </p:spPr>
        <p:txBody>
          <a:bodyPr>
            <a:normAutofit/>
          </a:bodyPr>
          <a:lstStyle/>
          <a:p>
            <a:pPr marL="0" indent="0">
              <a:buNone/>
            </a:pPr>
            <a:r>
              <a:rPr lang="en-US" sz="1800" b="1" dirty="0"/>
              <a:t>Cleaning:</a:t>
            </a:r>
            <a:r>
              <a:rPr lang="en-US" sz="1800" dirty="0"/>
              <a:t> decide which piece of data is incorrect for the claimed time point (or period) and fix it.</a:t>
            </a:r>
          </a:p>
          <a:p>
            <a:pPr marL="0" indent="0">
              <a:buNone/>
            </a:pPr>
            <a:endParaRPr lang="en-US" sz="1800" dirty="0"/>
          </a:p>
          <a:p>
            <a:pPr marL="0" indent="0">
              <a:buNone/>
            </a:pPr>
            <a:r>
              <a:rPr lang="en-US" sz="1800" dirty="0"/>
              <a:t>We must consider:</a:t>
            </a:r>
          </a:p>
          <a:p>
            <a:pPr marL="0" indent="0">
              <a:buNone/>
            </a:pPr>
            <a:endParaRPr lang="en-US" sz="1800" dirty="0"/>
          </a:p>
          <a:p>
            <a:pPr>
              <a:buAutoNum type="arabicParenBoth"/>
            </a:pPr>
            <a:r>
              <a:rPr lang="en-US" sz="1800" dirty="0"/>
              <a:t>the update history from data sources hint changes of entities. (Information about a restaurant may be removed because the restaurant is closed.)</a:t>
            </a:r>
          </a:p>
          <a:p>
            <a:pPr>
              <a:buAutoNum type="arabicParenBoth"/>
            </a:pPr>
            <a:endParaRPr lang="en-US" sz="1800" dirty="0"/>
          </a:p>
          <a:p>
            <a:pPr>
              <a:buAutoNum type="arabicParenBoth"/>
            </a:pPr>
            <a:r>
              <a:rPr lang="en-US" sz="1800" dirty="0"/>
              <a:t>some attributes have partial order. (Single status should appear before married. Likewise for divorced.)</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26</a:t>
            </a:fld>
            <a:endParaRPr lang="el-GR"/>
          </a:p>
        </p:txBody>
      </p:sp>
    </p:spTree>
    <p:extLst>
      <p:ext uri="{BB962C8B-B14F-4D97-AF65-F5344CB8AC3E}">
        <p14:creationId xmlns:p14="http://schemas.microsoft.com/office/powerpoint/2010/main" val="414648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42430"/>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Cleaning and Fusion (Temp.)(2)</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518864" y="1031037"/>
            <a:ext cx="8229600" cy="3394472"/>
          </a:xfrm>
        </p:spPr>
        <p:txBody>
          <a:bodyPr>
            <a:normAutofit/>
          </a:bodyPr>
          <a:lstStyle/>
          <a:p>
            <a:r>
              <a:rPr lang="en-US" sz="1800" b="1" dirty="0"/>
              <a:t>Rule-based data cleaning - data currency:</a:t>
            </a:r>
            <a:r>
              <a:rPr lang="en-US" sz="1800" dirty="0"/>
              <a:t> considers data without timestamps as input, and aims at ﬁnding the up-to-date values, based on the data semantics. </a:t>
            </a:r>
          </a:p>
          <a:p>
            <a:endParaRPr lang="en-US" sz="1800" dirty="0"/>
          </a:p>
          <a:p>
            <a:r>
              <a:rPr lang="en-US" sz="1800" b="1" dirty="0"/>
              <a:t>Rule-based data fusion - preference-aware union:</a:t>
            </a:r>
            <a:r>
              <a:rPr lang="en-US" sz="1800" dirty="0"/>
              <a:t> conflicts of temporal data from multiple are resolved according to a given set of constraints and user-speciﬁed preference rules. </a:t>
            </a:r>
          </a:p>
          <a:p>
            <a:endParaRPr lang="en-US" sz="1800" dirty="0"/>
          </a:p>
          <a:p>
            <a:r>
              <a:rPr lang="en-US" sz="1800" b="1" dirty="0"/>
              <a:t>Learning-based data fusion - temporal data fusion: </a:t>
            </a:r>
            <a:r>
              <a:rPr lang="en-US" sz="1800" dirty="0"/>
              <a:t>fuses timestamped data and tries to decide their correct values, their correct values in history and their valid time period. It is achieved by computing quality metrics of each source and the life span of the data.</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27</a:t>
            </a:fld>
            <a:endParaRPr lang="el-GR"/>
          </a:p>
        </p:txBody>
      </p:sp>
    </p:spTree>
    <p:extLst>
      <p:ext uri="{BB962C8B-B14F-4D97-AF65-F5344CB8AC3E}">
        <p14:creationId xmlns:p14="http://schemas.microsoft.com/office/powerpoint/2010/main" val="164379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Conclusion</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fontScale="55000" lnSpcReduction="20000"/>
          </a:bodyPr>
          <a:lstStyle/>
          <a:p>
            <a:r>
              <a:rPr lang="en-US" dirty="0"/>
              <a:t>Extracting information from the Web is possible, but creating the history of an entity is more challenging. </a:t>
            </a:r>
          </a:p>
          <a:p>
            <a:endParaRPr lang="en-US" dirty="0"/>
          </a:p>
          <a:p>
            <a:r>
              <a:rPr lang="en-US" dirty="0"/>
              <a:t>If building the history for a single entity is challenging, it is even more challenging to build history for collective entities (history of Rome, World War II, rock music). </a:t>
            </a:r>
          </a:p>
          <a:p>
            <a:endParaRPr lang="en-US" dirty="0"/>
          </a:p>
          <a:p>
            <a:r>
              <a:rPr lang="en-US" dirty="0"/>
              <a:t>Facts for an entity are evolving over time, thus people’s perspective of an entity can also evolve. </a:t>
            </a:r>
          </a:p>
          <a:p>
            <a:endParaRPr lang="en-US" dirty="0"/>
          </a:p>
          <a:p>
            <a:r>
              <a:rPr lang="en-US" dirty="0"/>
              <a:t>Work on temporal text extraction and temporal entity resolution exist, but mapping, data exchange, conﬂict resolution, and query answering in temporal databases is still to be made. </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457200" y="4594623"/>
            <a:ext cx="7859216" cy="446484"/>
          </a:xfrm>
        </p:spPr>
        <p:txBody>
          <a:bodyPr/>
          <a:lstStyle/>
          <a:p>
            <a:r>
              <a:rPr lang="en-GB" dirty="0"/>
              <a:t>Student Research Presentations, Advanced Topics in Databases, Dept. of Computer Science University of Cyprus 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28</a:t>
            </a:fld>
            <a:endParaRPr lang="el-GR"/>
          </a:p>
        </p:txBody>
      </p:sp>
    </p:spTree>
    <p:extLst>
      <p:ext uri="{BB962C8B-B14F-4D97-AF65-F5344CB8AC3E}">
        <p14:creationId xmlns:p14="http://schemas.microsoft.com/office/powerpoint/2010/main" val="295314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References</a:t>
            </a:r>
            <a:endParaRPr lang="el-GR"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915566"/>
            <a:ext cx="8424936" cy="3744416"/>
          </a:xfrm>
        </p:spPr>
        <p:txBody>
          <a:bodyPr>
            <a:noAutofit/>
          </a:bodyPr>
          <a:lstStyle/>
          <a:p>
            <a:pPr marL="0" indent="0">
              <a:buNone/>
            </a:pPr>
            <a:r>
              <a:rPr lang="en-GB" sz="1600" dirty="0">
                <a:latin typeface="Constantia" panose="02030602050306030303" pitchFamily="18" charset="0"/>
              </a:rPr>
              <a:t>All figures were taken by the paper presented [1]</a:t>
            </a:r>
          </a:p>
          <a:p>
            <a:pPr marL="0" indent="0">
              <a:buNone/>
            </a:pPr>
            <a:r>
              <a:rPr lang="en-GB" sz="1600" dirty="0">
                <a:latin typeface="Constantia" panose="02030602050306030303" pitchFamily="18" charset="0"/>
              </a:rPr>
              <a:t>[1] </a:t>
            </a:r>
            <a:r>
              <a:rPr lang="en-US" sz="1600" u="sng" dirty="0">
                <a:solidFill>
                  <a:srgbClr val="0000FF"/>
                </a:solidFill>
                <a:latin typeface="Constantia" pitchFamily="18" charset="0"/>
              </a:rPr>
              <a:t>Looking Back to Look Forward</a:t>
            </a:r>
            <a:r>
              <a:rPr lang="en-US" sz="1600" dirty="0">
                <a:solidFill>
                  <a:srgbClr val="0000FF"/>
                </a:solidFill>
                <a:latin typeface="Constantia" pitchFamily="18" charset="0"/>
              </a:rPr>
              <a:t>. </a:t>
            </a:r>
            <a:r>
              <a:rPr lang="en-US" sz="1600" dirty="0">
                <a:latin typeface="Constantia" pitchFamily="18" charset="0"/>
              </a:rPr>
              <a:t>Xin Luna Dong, Anastasios </a:t>
            </a:r>
            <a:r>
              <a:rPr lang="en-US" sz="1600" dirty="0" err="1">
                <a:latin typeface="Constantia" pitchFamily="18" charset="0"/>
              </a:rPr>
              <a:t>Kementsietsidis</a:t>
            </a:r>
            <a:r>
              <a:rPr lang="en-US" sz="1600" dirty="0">
                <a:latin typeface="Constantia" pitchFamily="18" charset="0"/>
              </a:rPr>
              <a:t>, and Wang-</a:t>
            </a:r>
            <a:r>
              <a:rPr lang="en-US" sz="1600" dirty="0" err="1">
                <a:latin typeface="Constantia" pitchFamily="18" charset="0"/>
              </a:rPr>
              <a:t>Chiew</a:t>
            </a:r>
            <a:r>
              <a:rPr lang="en-US" sz="1600" dirty="0">
                <a:latin typeface="Constantia" pitchFamily="18" charset="0"/>
              </a:rPr>
              <a:t> Tan. 2016. A Time Machine for Information: SIGMOD Rec. 45, 2 (September 2016), 23-32. </a:t>
            </a:r>
          </a:p>
          <a:p>
            <a:pPr marL="0" indent="0">
              <a:buNone/>
            </a:pPr>
            <a:r>
              <a:rPr lang="en-US" sz="1600" dirty="0">
                <a:latin typeface="Constantia" pitchFamily="18" charset="0"/>
              </a:rPr>
              <a:t>[2]</a:t>
            </a:r>
            <a:r>
              <a:rPr lang="en-GB" sz="1600" dirty="0">
                <a:latin typeface="Constantia" panose="02030602050306030303" pitchFamily="18" charset="0"/>
              </a:rPr>
              <a:t>M. Al-</a:t>
            </a:r>
            <a:r>
              <a:rPr lang="en-GB" sz="1600" dirty="0" err="1">
                <a:latin typeface="Constantia" panose="02030602050306030303" pitchFamily="18" charset="0"/>
              </a:rPr>
              <a:t>Kateb</a:t>
            </a:r>
            <a:r>
              <a:rPr lang="en-GB" sz="1600" dirty="0">
                <a:latin typeface="Constantia" panose="02030602050306030303" pitchFamily="18" charset="0"/>
              </a:rPr>
              <a:t>, A. Ghazal, A. </a:t>
            </a:r>
            <a:r>
              <a:rPr lang="en-GB" sz="1600" dirty="0" err="1">
                <a:latin typeface="Constantia" panose="02030602050306030303" pitchFamily="18" charset="0"/>
              </a:rPr>
              <a:t>Crolotte</a:t>
            </a:r>
            <a:r>
              <a:rPr lang="en-GB" sz="1600" dirty="0">
                <a:latin typeface="Constantia" panose="02030602050306030303" pitchFamily="18" charset="0"/>
              </a:rPr>
              <a:t>, R. </a:t>
            </a:r>
            <a:r>
              <a:rPr lang="en-GB" sz="1600" dirty="0" err="1">
                <a:latin typeface="Constantia" panose="02030602050306030303" pitchFamily="18" charset="0"/>
              </a:rPr>
              <a:t>Bhashyam</a:t>
            </a:r>
            <a:r>
              <a:rPr lang="en-GB" sz="1600" dirty="0">
                <a:latin typeface="Constantia" panose="02030602050306030303" pitchFamily="18" charset="0"/>
              </a:rPr>
              <a:t>, J. </a:t>
            </a:r>
            <a:r>
              <a:rPr lang="en-GB" sz="1600" dirty="0" err="1">
                <a:latin typeface="Constantia" panose="02030602050306030303" pitchFamily="18" charset="0"/>
              </a:rPr>
              <a:t>Chimanchode</a:t>
            </a:r>
            <a:r>
              <a:rPr lang="en-GB" sz="1600" dirty="0">
                <a:latin typeface="Constantia" panose="02030602050306030303" pitchFamily="18" charset="0"/>
              </a:rPr>
              <a:t>, and S. P. Pakala. Temporal query processing in </a:t>
            </a:r>
            <a:r>
              <a:rPr lang="en-GB" sz="1600" dirty="0" err="1">
                <a:latin typeface="Constantia" panose="02030602050306030303" pitchFamily="18" charset="0"/>
              </a:rPr>
              <a:t>teradata</a:t>
            </a:r>
            <a:r>
              <a:rPr lang="en-GB" sz="1600" dirty="0">
                <a:latin typeface="Constantia" panose="02030602050306030303" pitchFamily="18" charset="0"/>
              </a:rPr>
              <a:t>. In EDBT, pages 573–578, 2013. </a:t>
            </a:r>
          </a:p>
          <a:p>
            <a:pPr marL="0" indent="0">
              <a:buNone/>
            </a:pPr>
            <a:r>
              <a:rPr lang="en-GB" sz="1600" dirty="0">
                <a:latin typeface="Constantia" panose="02030602050306030303" pitchFamily="18" charset="0"/>
              </a:rPr>
              <a:t>[3] B. </a:t>
            </a:r>
            <a:r>
              <a:rPr lang="en-GB" sz="1600" dirty="0" err="1">
                <a:latin typeface="Constantia" panose="02030602050306030303" pitchFamily="18" charset="0"/>
              </a:rPr>
              <a:t>Alexe</a:t>
            </a:r>
            <a:r>
              <a:rPr lang="en-GB" sz="1600" dirty="0">
                <a:latin typeface="Constantia" panose="02030602050306030303" pitchFamily="18" charset="0"/>
              </a:rPr>
              <a:t>, M. Roth, and W. Tan. Preference-aware integration of temporal data. PVLDB, 8(4):365–376, 2014.</a:t>
            </a:r>
          </a:p>
          <a:p>
            <a:pPr marL="0" indent="0">
              <a:buNone/>
            </a:pPr>
            <a:r>
              <a:rPr lang="en-GB" sz="1600" dirty="0">
                <a:latin typeface="Constantia" panose="02030602050306030303" pitchFamily="18" charset="0"/>
              </a:rPr>
              <a:t>[4] J. </a:t>
            </a:r>
            <a:r>
              <a:rPr lang="en-GB" sz="1600" dirty="0" err="1">
                <a:latin typeface="Constantia" panose="02030602050306030303" pitchFamily="18" charset="0"/>
              </a:rPr>
              <a:t>Bleiholder</a:t>
            </a:r>
            <a:r>
              <a:rPr lang="en-GB" sz="1600" dirty="0">
                <a:latin typeface="Constantia" panose="02030602050306030303" pitchFamily="18" charset="0"/>
              </a:rPr>
              <a:t> and F. Naumann. Data fusion. ACM </a:t>
            </a:r>
            <a:r>
              <a:rPr lang="en-GB" sz="1600" dirty="0" err="1">
                <a:latin typeface="Constantia" panose="02030602050306030303" pitchFamily="18" charset="0"/>
              </a:rPr>
              <a:t>Comput</a:t>
            </a:r>
            <a:r>
              <a:rPr lang="en-GB" sz="1600" dirty="0">
                <a:latin typeface="Constantia" panose="02030602050306030303" pitchFamily="18" charset="0"/>
              </a:rPr>
              <a:t>. </a:t>
            </a:r>
            <a:r>
              <a:rPr lang="en-GB" sz="1600" dirty="0" err="1">
                <a:latin typeface="Constantia" panose="02030602050306030303" pitchFamily="18" charset="0"/>
              </a:rPr>
              <a:t>Surv</a:t>
            </a:r>
            <a:r>
              <a:rPr lang="en-GB" sz="1600" dirty="0">
                <a:latin typeface="Constantia" panose="02030602050306030303" pitchFamily="18" charset="0"/>
              </a:rPr>
              <a:t>., 41(1):1–41, 2009.</a:t>
            </a:r>
          </a:p>
          <a:p>
            <a:pPr marL="0" indent="0">
              <a:buNone/>
            </a:pPr>
            <a:r>
              <a:rPr lang="en-GB" sz="1600" dirty="0">
                <a:latin typeface="Constantia" panose="02030602050306030303" pitchFamily="18" charset="0"/>
              </a:rPr>
              <a:t>[5] K. </a:t>
            </a:r>
            <a:r>
              <a:rPr lang="en-GB" sz="1600" dirty="0" err="1">
                <a:latin typeface="Constantia" panose="02030602050306030303" pitchFamily="18" charset="0"/>
              </a:rPr>
              <a:t>Bollacker</a:t>
            </a:r>
            <a:r>
              <a:rPr lang="en-GB" sz="1600" dirty="0">
                <a:latin typeface="Constantia" panose="02030602050306030303" pitchFamily="18" charset="0"/>
              </a:rPr>
              <a:t>, C. Evans, P. </a:t>
            </a:r>
            <a:r>
              <a:rPr lang="en-GB" sz="1600" dirty="0" err="1">
                <a:latin typeface="Constantia" panose="02030602050306030303" pitchFamily="18" charset="0"/>
              </a:rPr>
              <a:t>Paritosh</a:t>
            </a:r>
            <a:r>
              <a:rPr lang="en-GB" sz="1600" dirty="0">
                <a:latin typeface="Constantia" panose="02030602050306030303" pitchFamily="18" charset="0"/>
              </a:rPr>
              <a:t>, T. Sturge, and J. Taylor. Freebase: a collaboratively created graph database for structuring human knowledge. In SIGMOD, pages 1247–1250, 2008. [6] D. Burdick, M. A. </a:t>
            </a:r>
            <a:r>
              <a:rPr lang="en-GB" sz="1600" dirty="0" err="1">
                <a:latin typeface="Constantia" panose="02030602050306030303" pitchFamily="18" charset="0"/>
              </a:rPr>
              <a:t>Hern´andez</a:t>
            </a:r>
            <a:r>
              <a:rPr lang="en-GB" sz="1600" dirty="0">
                <a:latin typeface="Constantia" panose="02030602050306030303" pitchFamily="18" charset="0"/>
              </a:rPr>
              <a:t>, H. Ho, G. </a:t>
            </a:r>
            <a:r>
              <a:rPr lang="en-GB" sz="1600" dirty="0" err="1">
                <a:latin typeface="Constantia" panose="02030602050306030303" pitchFamily="18" charset="0"/>
              </a:rPr>
              <a:t>Koutrika</a:t>
            </a:r>
            <a:r>
              <a:rPr lang="en-GB" sz="1600" dirty="0">
                <a:latin typeface="Constantia" panose="02030602050306030303" pitchFamily="18" charset="0"/>
              </a:rPr>
              <a:t>, R. Krishnamurthy, L. Popa, I. </a:t>
            </a:r>
            <a:r>
              <a:rPr lang="en-GB" sz="1600" dirty="0" err="1">
                <a:latin typeface="Constantia" panose="02030602050306030303" pitchFamily="18" charset="0"/>
              </a:rPr>
              <a:t>Stanoi</a:t>
            </a:r>
            <a:r>
              <a:rPr lang="en-GB" sz="1600" dirty="0">
                <a:latin typeface="Constantia" panose="02030602050306030303" pitchFamily="18" charset="0"/>
              </a:rPr>
              <a:t>, S. </a:t>
            </a:r>
            <a:r>
              <a:rPr lang="en-GB" sz="1600" dirty="0" err="1">
                <a:latin typeface="Constantia" panose="02030602050306030303" pitchFamily="18" charset="0"/>
              </a:rPr>
              <a:t>Vaithyanathan</a:t>
            </a:r>
            <a:r>
              <a:rPr lang="en-GB" sz="1600" dirty="0">
                <a:latin typeface="Constantia" panose="02030602050306030303" pitchFamily="18" charset="0"/>
              </a:rPr>
              <a:t>, and S. R. Das. Extracting, linking and integrating data from public sources: A ﬁnancial case study. IEEE Data Eng. Bulletin., 34(3):60–67, 2011.</a:t>
            </a: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3031976" cy="309117"/>
          </a:xfrm>
        </p:spPr>
        <p:txBody>
          <a:bodyPr/>
          <a:lstStyle/>
          <a:p>
            <a:r>
              <a:rPr lang="en-GB" dirty="0">
                <a:latin typeface="Constantia" panose="02030602050306030303" pitchFamily="18" charset="0"/>
              </a:rPr>
              <a:t>https://www2.cs.ucy.ac.cy/courses/EPL646</a:t>
            </a:r>
            <a:endParaRPr lang="el-GR" dirty="0">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29</a:t>
            </a:fld>
            <a:endParaRPr lang="el-GR" dirty="0">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81FBF-D283-46CB-A8E8-E6A4BF8226E8}"/>
              </a:ext>
            </a:extLst>
          </p:cNvPr>
          <p:cNvSpPr>
            <a:spLocks noGrp="1"/>
          </p:cNvSpPr>
          <p:nvPr>
            <p:ph type="title"/>
          </p:nvPr>
        </p:nvSpPr>
        <p:spPr>
          <a:xfrm>
            <a:off x="457200" y="638027"/>
            <a:ext cx="8229600" cy="637579"/>
          </a:xfrm>
          <a:solidFill>
            <a:schemeClr val="accent6">
              <a:lumMod val="20000"/>
              <a:lumOff val="80000"/>
            </a:schemeClr>
          </a:solidFill>
          <a:ln>
            <a:solidFill>
              <a:schemeClr val="accent6">
                <a:lumMod val="50000"/>
              </a:schemeClr>
            </a:solidFill>
          </a:ln>
        </p:spPr>
        <p:txBody>
          <a:bodyPr vert="horz" lIns="91440" tIns="45720" rIns="91440" bIns="45720" rtlCol="0" anchor="ctr">
            <a:normAutofit fontScale="90000"/>
          </a:bodyPr>
          <a:lstStyle/>
          <a:p>
            <a:r>
              <a:rPr lang="en-US" dirty="0"/>
              <a:t>Motivation</a:t>
            </a:r>
            <a:endParaRPr lang="LID4096" dirty="0"/>
          </a:p>
        </p:txBody>
      </p:sp>
      <p:sp>
        <p:nvSpPr>
          <p:cNvPr id="3" name="Content Placeholder 2">
            <a:extLst>
              <a:ext uri="{FF2B5EF4-FFF2-40B4-BE49-F238E27FC236}">
                <a16:creationId xmlns:a16="http://schemas.microsoft.com/office/drawing/2014/main" id="{CCCD20B5-03D3-44E0-A16C-9F8FB661FDF1}"/>
              </a:ext>
            </a:extLst>
          </p:cNvPr>
          <p:cNvSpPr>
            <a:spLocks noGrp="1"/>
          </p:cNvSpPr>
          <p:nvPr>
            <p:ph idx="1"/>
          </p:nvPr>
        </p:nvSpPr>
        <p:spPr>
          <a:xfrm>
            <a:off x="457200" y="1200151"/>
            <a:ext cx="8229600" cy="3394472"/>
          </a:xfrm>
        </p:spPr>
        <p:txBody>
          <a:bodyPr/>
          <a:lstStyle/>
          <a:p>
            <a:pPr marL="0" indent="0" algn="ctr">
              <a:buNone/>
            </a:pPr>
            <a:endParaRPr lang="en-US" dirty="0"/>
          </a:p>
          <a:p>
            <a:pPr marL="0" indent="0" algn="ctr">
              <a:buNone/>
            </a:pPr>
            <a:r>
              <a:rPr lang="en-US" dirty="0"/>
              <a:t>“The longer you can look back, </a:t>
            </a:r>
          </a:p>
          <a:p>
            <a:pPr marL="0" indent="0" algn="ctr">
              <a:buNone/>
            </a:pPr>
            <a:r>
              <a:rPr lang="en-US" dirty="0"/>
              <a:t>the farther you can look forward.” </a:t>
            </a:r>
          </a:p>
          <a:p>
            <a:pPr marL="0" indent="0" algn="ctr">
              <a:buNone/>
            </a:pPr>
            <a:r>
              <a:rPr lang="en-US" dirty="0"/>
              <a:t>— Winston Churchill</a:t>
            </a:r>
            <a:endParaRPr lang="LID4096" dirty="0"/>
          </a:p>
        </p:txBody>
      </p:sp>
      <p:sp>
        <p:nvSpPr>
          <p:cNvPr id="4" name="Footer Placeholder 3">
            <a:extLst>
              <a:ext uri="{FF2B5EF4-FFF2-40B4-BE49-F238E27FC236}">
                <a16:creationId xmlns:a16="http://schemas.microsoft.com/office/drawing/2014/main" id="{8BEEAB9F-B5B8-4259-8654-7AECF086207B}"/>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FF9F6573-C9EA-4269-95D0-4F716349641E}"/>
              </a:ext>
            </a:extLst>
          </p:cNvPr>
          <p:cNvSpPr>
            <a:spLocks noGrp="1"/>
          </p:cNvSpPr>
          <p:nvPr>
            <p:ph type="sldNum" sz="quarter" idx="12"/>
          </p:nvPr>
        </p:nvSpPr>
        <p:spPr/>
        <p:txBody>
          <a:bodyPr/>
          <a:lstStyle/>
          <a:p>
            <a:fld id="{D3F1D1C4-C2D9-4231-9FB2-B2D9D97AA41D}" type="slidenum">
              <a:rPr lang="el-GR" smtClean="0"/>
              <a:pPr/>
              <a:t>3</a:t>
            </a:fld>
            <a:endParaRPr lang="el-GR"/>
          </a:p>
        </p:txBody>
      </p:sp>
      <p:pic>
        <p:nvPicPr>
          <p:cNvPr id="8" name="Picture 7">
            <a:extLst>
              <a:ext uri="{FF2B5EF4-FFF2-40B4-BE49-F238E27FC236}">
                <a16:creationId xmlns:a16="http://schemas.microsoft.com/office/drawing/2014/main" id="{E4A02C94-CBB5-4EEC-9610-6AEAB7CE01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3026785"/>
            <a:ext cx="1517725" cy="1564665"/>
          </a:xfrm>
          <a:prstGeom prst="rect">
            <a:avLst/>
          </a:prstGeom>
        </p:spPr>
      </p:pic>
    </p:spTree>
    <p:extLst>
      <p:ext uri="{BB962C8B-B14F-4D97-AF65-F5344CB8AC3E}">
        <p14:creationId xmlns:p14="http://schemas.microsoft.com/office/powerpoint/2010/main" val="323582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3">
                                            <p:txEl>
                                              <p:pRg st="2" end="2"/>
                                            </p:tx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26" presetClass="emph" presetSubtype="0" fill="hold" nodeType="withEffect">
                                  <p:stCondLst>
                                    <p:cond delay="0"/>
                                  </p:stCondLst>
                                  <p:childTnLst>
                                    <p:animEffect transition="out" filter="fade">
                                      <p:cBhvr>
                                        <p:cTn id="27" dur="500" tmFilter="0, 0; .2, .5; .8, .5; 1, 0"/>
                                        <p:tgtEl>
                                          <p:spTgt spid="8"/>
                                        </p:tgtEl>
                                      </p:cBhvr>
                                    </p:animEffect>
                                    <p:animScale>
                                      <p:cBhvr>
                                        <p:cTn id="28"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1E65-87BE-4589-BAC7-FBB6EE92F3F9}"/>
              </a:ext>
            </a:extLst>
          </p:cNvPr>
          <p:cNvSpPr>
            <a:spLocks noGrp="1"/>
          </p:cNvSpPr>
          <p:nvPr>
            <p:ph type="title"/>
          </p:nvPr>
        </p:nvSpPr>
        <p:spPr/>
        <p:txBody>
          <a:bodyPr/>
          <a:lstStyle/>
          <a:p>
            <a:endParaRPr lang="LID4096"/>
          </a:p>
        </p:txBody>
      </p:sp>
      <p:sp>
        <p:nvSpPr>
          <p:cNvPr id="3" name="Content Placeholder 2">
            <a:extLst>
              <a:ext uri="{FF2B5EF4-FFF2-40B4-BE49-F238E27FC236}">
                <a16:creationId xmlns:a16="http://schemas.microsoft.com/office/drawing/2014/main" id="{058921A1-E0BF-429F-AAC4-C7D3B97D6E15}"/>
              </a:ext>
            </a:extLst>
          </p:cNvPr>
          <p:cNvSpPr>
            <a:spLocks noGrp="1"/>
          </p:cNvSpPr>
          <p:nvPr>
            <p:ph idx="1"/>
          </p:nvPr>
        </p:nvSpPr>
        <p:spPr>
          <a:xfrm>
            <a:off x="457200" y="1200151"/>
            <a:ext cx="8229600" cy="3394472"/>
          </a:xfrm>
        </p:spPr>
        <p:txBody>
          <a:bodyPr>
            <a:normAutofit lnSpcReduction="10000"/>
          </a:bodyPr>
          <a:lstStyle/>
          <a:p>
            <a:pPr marL="0" indent="0">
              <a:buNone/>
            </a:pPr>
            <a:r>
              <a:rPr lang="en-GB" sz="1600" dirty="0">
                <a:latin typeface="Constantia" panose="02030602050306030303" pitchFamily="18" charset="0"/>
              </a:rPr>
              <a:t>[7] M. J. </a:t>
            </a:r>
            <a:r>
              <a:rPr lang="en-GB" sz="1600" dirty="0" err="1">
                <a:latin typeface="Constantia" panose="02030602050306030303" pitchFamily="18" charset="0"/>
              </a:rPr>
              <a:t>Cafarella</a:t>
            </a:r>
            <a:r>
              <a:rPr lang="en-GB" sz="1600" dirty="0">
                <a:latin typeface="Constantia" panose="02030602050306030303" pitchFamily="18" charset="0"/>
              </a:rPr>
              <a:t>, A. Halevy, D. Z. Wang, E. Wu, and Y. Zhang. </a:t>
            </a:r>
            <a:r>
              <a:rPr lang="en-GB" sz="1600" dirty="0" err="1">
                <a:latin typeface="Constantia" panose="02030602050306030303" pitchFamily="18" charset="0"/>
              </a:rPr>
              <a:t>Webtables</a:t>
            </a:r>
            <a:r>
              <a:rPr lang="en-GB" sz="1600" dirty="0">
                <a:latin typeface="Constantia" panose="02030602050306030303" pitchFamily="18" charset="0"/>
              </a:rPr>
              <a:t>: Exploring the power of tables on the web. PVLDB, 1(1):538–549, Aug. 2008. </a:t>
            </a:r>
          </a:p>
          <a:p>
            <a:pPr marL="0" indent="0">
              <a:buNone/>
            </a:pPr>
            <a:r>
              <a:rPr lang="en-GB" sz="1600" dirty="0">
                <a:latin typeface="Constantia" panose="02030602050306030303" pitchFamily="18" charset="0"/>
              </a:rPr>
              <a:t>[8] Y.-H. Chiang, A. Doan, and J. F. Naughton. </a:t>
            </a:r>
            <a:r>
              <a:rPr lang="en-GB" sz="1600" dirty="0" err="1">
                <a:latin typeface="Constantia" panose="02030602050306030303" pitchFamily="18" charset="0"/>
              </a:rPr>
              <a:t>Modeling</a:t>
            </a:r>
            <a:r>
              <a:rPr lang="en-GB" sz="1600" dirty="0">
                <a:latin typeface="Constantia" panose="02030602050306030303" pitchFamily="18" charset="0"/>
              </a:rPr>
              <a:t> entity evolution for temporal record matching. In </a:t>
            </a:r>
            <a:r>
              <a:rPr lang="en-GB" sz="1600" dirty="0" err="1">
                <a:latin typeface="Constantia" panose="02030602050306030303" pitchFamily="18" charset="0"/>
              </a:rPr>
              <a:t>Sigmod</a:t>
            </a:r>
            <a:r>
              <a:rPr lang="en-GB" sz="1600" dirty="0">
                <a:latin typeface="Constantia" panose="02030602050306030303" pitchFamily="18" charset="0"/>
              </a:rPr>
              <a:t>, 2014. </a:t>
            </a:r>
          </a:p>
          <a:p>
            <a:pPr marL="0" indent="0">
              <a:buNone/>
            </a:pPr>
            <a:r>
              <a:rPr lang="en-GB" sz="1600" dirty="0">
                <a:latin typeface="Constantia" panose="02030602050306030303" pitchFamily="18" charset="0"/>
              </a:rPr>
              <a:t>[9] Y.-H. Chiang, A. Doan, and J. F. Naughton. Tracking entities in the dynamic world: A fast algorithm for matching temporal records. PVLDB, pages 469–480, 2014. </a:t>
            </a:r>
          </a:p>
          <a:p>
            <a:pPr marL="0" indent="0">
              <a:buNone/>
            </a:pPr>
            <a:r>
              <a:rPr lang="en-GB" sz="1600" dirty="0">
                <a:latin typeface="Constantia" panose="02030602050306030303" pitchFamily="18" charset="0"/>
              </a:rPr>
              <a:t>[10] J. </a:t>
            </a:r>
            <a:r>
              <a:rPr lang="en-GB" sz="1600" dirty="0" err="1">
                <a:latin typeface="Constantia" panose="02030602050306030303" pitchFamily="18" charset="0"/>
              </a:rPr>
              <a:t>Chomicki</a:t>
            </a:r>
            <a:r>
              <a:rPr lang="en-GB" sz="1600" dirty="0">
                <a:latin typeface="Constantia" panose="02030602050306030303" pitchFamily="18" charset="0"/>
              </a:rPr>
              <a:t>. Temporal query languages: A survey. In ICTL, pages 506–534, 1994. </a:t>
            </a:r>
          </a:p>
          <a:p>
            <a:pPr marL="0" indent="0">
              <a:buNone/>
            </a:pPr>
            <a:r>
              <a:rPr lang="en-GB" sz="1600" dirty="0">
                <a:latin typeface="Constantia" panose="02030602050306030303" pitchFamily="18" charset="0"/>
              </a:rPr>
              <a:t>[11] J. </a:t>
            </a:r>
            <a:r>
              <a:rPr lang="en-GB" sz="1600" dirty="0" err="1">
                <a:latin typeface="Constantia" panose="02030602050306030303" pitchFamily="18" charset="0"/>
              </a:rPr>
              <a:t>Chomicki</a:t>
            </a:r>
            <a:r>
              <a:rPr lang="en-GB" sz="1600" dirty="0">
                <a:latin typeface="Constantia" panose="02030602050306030303" pitchFamily="18" charset="0"/>
              </a:rPr>
              <a:t> and D. </a:t>
            </a:r>
            <a:r>
              <a:rPr lang="en-GB" sz="1600" dirty="0" err="1">
                <a:latin typeface="Constantia" panose="02030602050306030303" pitchFamily="18" charset="0"/>
              </a:rPr>
              <a:t>Toman</a:t>
            </a:r>
            <a:r>
              <a:rPr lang="en-GB" sz="1600" dirty="0">
                <a:latin typeface="Constantia" panose="02030602050306030303" pitchFamily="18" charset="0"/>
              </a:rPr>
              <a:t>. Temporal databases. In Foundations of Artiﬁcial Intelligence, pages 429–467. Elsevier, 2005. </a:t>
            </a:r>
          </a:p>
          <a:p>
            <a:pPr marL="0" indent="0">
              <a:buNone/>
            </a:pPr>
            <a:r>
              <a:rPr lang="en-GB" sz="1600" dirty="0">
                <a:latin typeface="Constantia" panose="02030602050306030303" pitchFamily="18" charset="0"/>
              </a:rPr>
              <a:t>[12] T. </a:t>
            </a:r>
            <a:r>
              <a:rPr lang="en-GB" sz="1600" dirty="0" err="1">
                <a:latin typeface="Constantia" panose="02030602050306030303" pitchFamily="18" charset="0"/>
              </a:rPr>
              <a:t>Dasu</a:t>
            </a:r>
            <a:r>
              <a:rPr lang="en-GB" sz="1600" dirty="0">
                <a:latin typeface="Constantia" panose="02030602050306030303" pitchFamily="18" charset="0"/>
              </a:rPr>
              <a:t> and T. Johnson. Exploratory Data Mining and Data Cleaning. John Wiley &amp; Sons, Inc., New York, 2003. </a:t>
            </a:r>
          </a:p>
          <a:p>
            <a:pPr marL="0" indent="0">
              <a:buNone/>
            </a:pPr>
            <a:r>
              <a:rPr lang="en-GB" sz="1600" dirty="0">
                <a:latin typeface="Constantia" panose="02030602050306030303" pitchFamily="18" charset="0"/>
              </a:rPr>
              <a:t>[13] A matter of time: Temporal data management in db2 10, 2012. http: //www.ibm.com/developerworks/ data/library/</a:t>
            </a:r>
            <a:r>
              <a:rPr lang="en-GB" sz="1600" dirty="0" err="1">
                <a:latin typeface="Constantia" panose="02030602050306030303" pitchFamily="18" charset="0"/>
              </a:rPr>
              <a:t>techarticle</a:t>
            </a:r>
            <a:r>
              <a:rPr lang="en-GB" sz="1600" dirty="0">
                <a:latin typeface="Constantia" panose="02030602050306030303" pitchFamily="18" charset="0"/>
              </a:rPr>
              <a:t>/ dm-1204db2temporaldata/. </a:t>
            </a:r>
          </a:p>
        </p:txBody>
      </p:sp>
      <p:sp>
        <p:nvSpPr>
          <p:cNvPr id="4" name="Footer Placeholder 3">
            <a:extLst>
              <a:ext uri="{FF2B5EF4-FFF2-40B4-BE49-F238E27FC236}">
                <a16:creationId xmlns:a16="http://schemas.microsoft.com/office/drawing/2014/main" id="{AA38963B-0CB6-4D44-9A0B-041046744948}"/>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A0627D58-726C-4D49-99CB-4B1975F0C4A9}"/>
              </a:ext>
            </a:extLst>
          </p:cNvPr>
          <p:cNvSpPr>
            <a:spLocks noGrp="1"/>
          </p:cNvSpPr>
          <p:nvPr>
            <p:ph type="sldNum" sz="quarter" idx="12"/>
          </p:nvPr>
        </p:nvSpPr>
        <p:spPr/>
        <p:txBody>
          <a:bodyPr/>
          <a:lstStyle/>
          <a:p>
            <a:fld id="{D3F1D1C4-C2D9-4231-9FB2-B2D9D97AA41D}" type="slidenum">
              <a:rPr lang="el-GR" smtClean="0"/>
              <a:pPr/>
              <a:t>30</a:t>
            </a:fld>
            <a:endParaRPr lang="el-GR"/>
          </a:p>
        </p:txBody>
      </p:sp>
    </p:spTree>
    <p:extLst>
      <p:ext uri="{BB962C8B-B14F-4D97-AF65-F5344CB8AC3E}">
        <p14:creationId xmlns:p14="http://schemas.microsoft.com/office/powerpoint/2010/main" val="346718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ACE8F-C458-4A9B-AAFA-52592A6B41AC}"/>
              </a:ext>
            </a:extLst>
          </p:cNvPr>
          <p:cNvSpPr>
            <a:spLocks noGrp="1"/>
          </p:cNvSpPr>
          <p:nvPr>
            <p:ph type="title"/>
          </p:nvPr>
        </p:nvSpPr>
        <p:spPr/>
        <p:txBody>
          <a:bodyPr/>
          <a:lstStyle/>
          <a:p>
            <a:endParaRPr lang="LID4096"/>
          </a:p>
        </p:txBody>
      </p:sp>
      <p:sp>
        <p:nvSpPr>
          <p:cNvPr id="3" name="Content Placeholder 2">
            <a:extLst>
              <a:ext uri="{FF2B5EF4-FFF2-40B4-BE49-F238E27FC236}">
                <a16:creationId xmlns:a16="http://schemas.microsoft.com/office/drawing/2014/main" id="{B8D687DD-31FA-49E1-9E13-8164247438A7}"/>
              </a:ext>
            </a:extLst>
          </p:cNvPr>
          <p:cNvSpPr>
            <a:spLocks noGrp="1"/>
          </p:cNvSpPr>
          <p:nvPr>
            <p:ph idx="1"/>
          </p:nvPr>
        </p:nvSpPr>
        <p:spPr>
          <a:xfrm>
            <a:off x="457200" y="1200151"/>
            <a:ext cx="8229600" cy="3394472"/>
          </a:xfrm>
        </p:spPr>
        <p:txBody>
          <a:bodyPr>
            <a:normAutofit fontScale="92500" lnSpcReduction="10000"/>
          </a:bodyPr>
          <a:lstStyle/>
          <a:p>
            <a:pPr marL="0" indent="0">
              <a:buNone/>
            </a:pPr>
            <a:r>
              <a:rPr lang="en-GB" sz="1600" dirty="0">
                <a:latin typeface="Constantia" panose="02030602050306030303" pitchFamily="18" charset="0"/>
              </a:rPr>
              <a:t>[14] A. Doan, A. Halevy, and Z. Ives. Principles of Data Integration. Morgan Kaufmann, 2012. </a:t>
            </a:r>
          </a:p>
          <a:p>
            <a:pPr marL="0" indent="0">
              <a:buNone/>
            </a:pPr>
            <a:r>
              <a:rPr lang="en-GB" sz="1600" dirty="0">
                <a:latin typeface="Constantia" panose="02030602050306030303" pitchFamily="18" charset="0"/>
              </a:rPr>
              <a:t>[15] X. L. Dong, L. </a:t>
            </a:r>
            <a:r>
              <a:rPr lang="en-GB" sz="1600" dirty="0" err="1">
                <a:latin typeface="Constantia" panose="02030602050306030303" pitchFamily="18" charset="0"/>
              </a:rPr>
              <a:t>Berti-Equille</a:t>
            </a:r>
            <a:r>
              <a:rPr lang="en-GB" sz="1600" dirty="0">
                <a:latin typeface="Constantia" panose="02030602050306030303" pitchFamily="18" charset="0"/>
              </a:rPr>
              <a:t>, and D. Srivastava. Truth discovery and copying detection in a dynamic world. PVLDB, 2(1):562–573, 2009. </a:t>
            </a:r>
          </a:p>
          <a:p>
            <a:pPr marL="0" indent="0">
              <a:buNone/>
            </a:pPr>
            <a:r>
              <a:rPr lang="en-GB" sz="1600" dirty="0">
                <a:latin typeface="Constantia" panose="02030602050306030303" pitchFamily="18" charset="0"/>
              </a:rPr>
              <a:t>[16] X. L. Dong, E. </a:t>
            </a:r>
            <a:r>
              <a:rPr lang="en-GB" sz="1600" dirty="0" err="1">
                <a:latin typeface="Constantia" panose="02030602050306030303" pitchFamily="18" charset="0"/>
              </a:rPr>
              <a:t>Gabrilovich</a:t>
            </a:r>
            <a:r>
              <a:rPr lang="en-GB" sz="1600" dirty="0">
                <a:latin typeface="Constantia" panose="02030602050306030303" pitchFamily="18" charset="0"/>
              </a:rPr>
              <a:t>, G. </a:t>
            </a:r>
            <a:r>
              <a:rPr lang="en-GB" sz="1600" dirty="0" err="1">
                <a:latin typeface="Constantia" panose="02030602050306030303" pitchFamily="18" charset="0"/>
              </a:rPr>
              <a:t>Heitz</a:t>
            </a:r>
            <a:r>
              <a:rPr lang="en-GB" sz="1600" dirty="0">
                <a:latin typeface="Constantia" panose="02030602050306030303" pitchFamily="18" charset="0"/>
              </a:rPr>
              <a:t>, W. Horn, N. Lao, K. Murphy, T. </a:t>
            </a:r>
            <a:r>
              <a:rPr lang="en-GB" sz="1600" dirty="0" err="1">
                <a:latin typeface="Constantia" panose="02030602050306030303" pitchFamily="18" charset="0"/>
              </a:rPr>
              <a:t>Strohmann</a:t>
            </a:r>
            <a:r>
              <a:rPr lang="en-GB" sz="1600" dirty="0">
                <a:latin typeface="Constantia" panose="02030602050306030303" pitchFamily="18" charset="0"/>
              </a:rPr>
              <a:t>, S. Sun, and W. Zhang. Knowledge vault: A web-scale approach to probabilistic knowledge fusion. In SIGKDD, 2014. </a:t>
            </a:r>
          </a:p>
          <a:p>
            <a:pPr marL="0" indent="0">
              <a:buNone/>
            </a:pPr>
            <a:r>
              <a:rPr lang="en-GB" sz="1600" dirty="0">
                <a:latin typeface="Constantia" panose="02030602050306030303" pitchFamily="18" charset="0"/>
              </a:rPr>
              <a:t>[17] X. L. Dong and F. Naumann. Data fusion resolving data conﬂicts for integration. PVLDB, 2(2):1654–1655, 2009. </a:t>
            </a:r>
          </a:p>
          <a:p>
            <a:pPr marL="0" indent="0">
              <a:buNone/>
            </a:pPr>
            <a:r>
              <a:rPr lang="en-GB" sz="1600" dirty="0">
                <a:latin typeface="Constantia" panose="02030602050306030303" pitchFamily="18" charset="0"/>
              </a:rPr>
              <a:t>[18] X. L. Dong and D. Srivastava. Big Data Integration. Morgan &amp; Claypool, 2015. </a:t>
            </a:r>
          </a:p>
          <a:p>
            <a:pPr marL="0" indent="0">
              <a:buNone/>
            </a:pPr>
            <a:r>
              <a:rPr lang="en-GB" sz="1600" dirty="0">
                <a:latin typeface="Constantia" panose="02030602050306030303" pitchFamily="18" charset="0"/>
              </a:rPr>
              <a:t>[19] X. L. Dong and W. Tan. A time machine for information: Looking back to look forward. PVLDB, 8(12):2044–2055, 2015.</a:t>
            </a:r>
          </a:p>
          <a:p>
            <a:pPr marL="0" indent="0">
              <a:buNone/>
            </a:pPr>
            <a:r>
              <a:rPr lang="en-GB" sz="1600" dirty="0">
                <a:latin typeface="Constantia" panose="02030602050306030303" pitchFamily="18" charset="0"/>
              </a:rPr>
              <a:t>SIGMOD Record, June 2016 (Vol. 45, No. 2) 31</a:t>
            </a:r>
          </a:p>
          <a:p>
            <a:pPr marL="0" indent="0">
              <a:buNone/>
            </a:pPr>
            <a:r>
              <a:rPr lang="en-GB" sz="1600" dirty="0">
                <a:latin typeface="Constantia" panose="02030602050306030303" pitchFamily="18" charset="0"/>
              </a:rPr>
              <a:t>[20] M. </a:t>
            </a:r>
            <a:r>
              <a:rPr lang="en-GB" sz="1600" dirty="0" err="1">
                <a:latin typeface="Constantia" panose="02030602050306030303" pitchFamily="18" charset="0"/>
              </a:rPr>
              <a:t>Dubinko</a:t>
            </a:r>
            <a:r>
              <a:rPr lang="en-GB" sz="1600" dirty="0">
                <a:latin typeface="Constantia" panose="02030602050306030303" pitchFamily="18" charset="0"/>
              </a:rPr>
              <a:t>, R. Kumar, J. Magnani, J. Novak, P. Raghavan, and A. Tomkins. Visualizing tags over time. ACM Transactions on the Web (TWEB), 1(2):7, 2007. </a:t>
            </a:r>
          </a:p>
        </p:txBody>
      </p:sp>
      <p:sp>
        <p:nvSpPr>
          <p:cNvPr id="4" name="Footer Placeholder 3">
            <a:extLst>
              <a:ext uri="{FF2B5EF4-FFF2-40B4-BE49-F238E27FC236}">
                <a16:creationId xmlns:a16="http://schemas.microsoft.com/office/drawing/2014/main" id="{3DAF61D1-C67E-4193-84D5-95EDE8722090}"/>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CC98B2E1-8625-426A-94A9-9A6F763D7FCA}"/>
              </a:ext>
            </a:extLst>
          </p:cNvPr>
          <p:cNvSpPr>
            <a:spLocks noGrp="1"/>
          </p:cNvSpPr>
          <p:nvPr>
            <p:ph type="sldNum" sz="quarter" idx="12"/>
          </p:nvPr>
        </p:nvSpPr>
        <p:spPr/>
        <p:txBody>
          <a:bodyPr/>
          <a:lstStyle/>
          <a:p>
            <a:fld id="{D3F1D1C4-C2D9-4231-9FB2-B2D9D97AA41D}" type="slidenum">
              <a:rPr lang="el-GR" smtClean="0"/>
              <a:pPr/>
              <a:t>31</a:t>
            </a:fld>
            <a:endParaRPr lang="el-GR"/>
          </a:p>
        </p:txBody>
      </p:sp>
    </p:spTree>
    <p:extLst>
      <p:ext uri="{BB962C8B-B14F-4D97-AF65-F5344CB8AC3E}">
        <p14:creationId xmlns:p14="http://schemas.microsoft.com/office/powerpoint/2010/main" val="3157821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AF3B3-CEA3-465A-A17D-8F3CB1AA8A94}"/>
              </a:ext>
            </a:extLst>
          </p:cNvPr>
          <p:cNvSpPr>
            <a:spLocks noGrp="1"/>
          </p:cNvSpPr>
          <p:nvPr>
            <p:ph type="title"/>
          </p:nvPr>
        </p:nvSpPr>
        <p:spPr/>
        <p:txBody>
          <a:bodyPr/>
          <a:lstStyle/>
          <a:p>
            <a:endParaRPr lang="LID4096"/>
          </a:p>
        </p:txBody>
      </p:sp>
      <p:sp>
        <p:nvSpPr>
          <p:cNvPr id="3" name="Content Placeholder 2">
            <a:extLst>
              <a:ext uri="{FF2B5EF4-FFF2-40B4-BE49-F238E27FC236}">
                <a16:creationId xmlns:a16="http://schemas.microsoft.com/office/drawing/2014/main" id="{BE6D9A37-8776-48A0-8506-4CB22877AC5A}"/>
              </a:ext>
            </a:extLst>
          </p:cNvPr>
          <p:cNvSpPr>
            <a:spLocks noGrp="1"/>
          </p:cNvSpPr>
          <p:nvPr>
            <p:ph idx="1"/>
          </p:nvPr>
        </p:nvSpPr>
        <p:spPr/>
        <p:txBody>
          <a:bodyPr>
            <a:normAutofit fontScale="47500" lnSpcReduction="20000"/>
          </a:bodyPr>
          <a:lstStyle/>
          <a:p>
            <a:pPr marL="0" indent="0">
              <a:buNone/>
            </a:pPr>
            <a:r>
              <a:rPr lang="en-GB" dirty="0">
                <a:latin typeface="Constantia" panose="02030602050306030303" pitchFamily="18" charset="0"/>
              </a:rPr>
              <a:t>[</a:t>
            </a:r>
            <a:r>
              <a:rPr lang="en-GB" sz="3400" dirty="0">
                <a:latin typeface="Constantia" panose="02030602050306030303" pitchFamily="18" charset="0"/>
              </a:rPr>
              <a:t>21] The EDGAR Public Dissemination Service. http://www.sec.gov/edgar.shtml. </a:t>
            </a:r>
          </a:p>
          <a:p>
            <a:pPr marL="0" indent="0">
              <a:buNone/>
            </a:pPr>
            <a:r>
              <a:rPr lang="en-GB" sz="3400" dirty="0">
                <a:latin typeface="Constantia" panose="02030602050306030303" pitchFamily="18" charset="0"/>
              </a:rPr>
              <a:t>[22] O. Etzioni, A. Fader, J. Christensen, S. </a:t>
            </a:r>
            <a:r>
              <a:rPr lang="en-GB" sz="3400" dirty="0" err="1">
                <a:latin typeface="Constantia" panose="02030602050306030303" pitchFamily="18" charset="0"/>
              </a:rPr>
              <a:t>Soderland</a:t>
            </a:r>
            <a:r>
              <a:rPr lang="en-GB" sz="3400" dirty="0">
                <a:latin typeface="Constantia" panose="02030602050306030303" pitchFamily="18" charset="0"/>
              </a:rPr>
              <a:t>, and M. Mausam. Open information extraction: The second generation. In IJCAI, pages 3–10, 2011. </a:t>
            </a:r>
            <a:endParaRPr lang="LID4096" sz="3400" dirty="0">
              <a:latin typeface="Constantia" panose="02030602050306030303" pitchFamily="18" charset="0"/>
            </a:endParaRPr>
          </a:p>
          <a:p>
            <a:pPr marL="0" indent="0">
              <a:buNone/>
            </a:pPr>
            <a:r>
              <a:rPr lang="en-GB" sz="3400" dirty="0">
                <a:latin typeface="Constantia" panose="02030602050306030303" pitchFamily="18" charset="0"/>
              </a:rPr>
              <a:t>[23] W. Fan and F. </a:t>
            </a:r>
            <a:r>
              <a:rPr lang="en-GB" sz="3400" dirty="0" err="1">
                <a:latin typeface="Constantia" panose="02030602050306030303" pitchFamily="18" charset="0"/>
              </a:rPr>
              <a:t>Geerts</a:t>
            </a:r>
            <a:r>
              <a:rPr lang="en-GB" sz="3400" dirty="0">
                <a:latin typeface="Constantia" panose="02030602050306030303" pitchFamily="18" charset="0"/>
              </a:rPr>
              <a:t>. Foundations of Data Quality Management. Synthesis Lectures on Data Management. Morgan &amp; Claypool Publishers, 2012. </a:t>
            </a:r>
          </a:p>
          <a:p>
            <a:pPr marL="0" indent="0">
              <a:buNone/>
            </a:pPr>
            <a:r>
              <a:rPr lang="en-GB" sz="3400" dirty="0">
                <a:latin typeface="Constantia" panose="02030602050306030303" pitchFamily="18" charset="0"/>
              </a:rPr>
              <a:t>[24] W. Fan, F. </a:t>
            </a:r>
            <a:r>
              <a:rPr lang="en-GB" sz="3400" dirty="0" err="1">
                <a:latin typeface="Constantia" panose="02030602050306030303" pitchFamily="18" charset="0"/>
              </a:rPr>
              <a:t>Geerts</a:t>
            </a:r>
            <a:r>
              <a:rPr lang="en-GB" sz="3400" dirty="0">
                <a:latin typeface="Constantia" panose="02030602050306030303" pitchFamily="18" charset="0"/>
              </a:rPr>
              <a:t>, N. Tang, and W. Yu. Conﬂict resolution with data currency and consistency. ACM Journal of Data and Information Quality, 5, 2014. </a:t>
            </a:r>
          </a:p>
          <a:p>
            <a:pPr marL="0" indent="0">
              <a:buNone/>
            </a:pPr>
            <a:r>
              <a:rPr lang="en-GB" sz="3400" dirty="0">
                <a:latin typeface="Constantia" panose="02030602050306030303" pitchFamily="18" charset="0"/>
              </a:rPr>
              <a:t>[25] E. </a:t>
            </a:r>
            <a:r>
              <a:rPr lang="en-GB" sz="3400" dirty="0" err="1">
                <a:latin typeface="Constantia" panose="02030602050306030303" pitchFamily="18" charset="0"/>
              </a:rPr>
              <a:t>Filatova</a:t>
            </a:r>
            <a:r>
              <a:rPr lang="en-GB" sz="3400" dirty="0">
                <a:latin typeface="Constantia" panose="02030602050306030303" pitchFamily="18" charset="0"/>
              </a:rPr>
              <a:t> and E. </a:t>
            </a:r>
            <a:r>
              <a:rPr lang="en-GB" sz="3400" dirty="0" err="1">
                <a:latin typeface="Constantia" panose="02030602050306030303" pitchFamily="18" charset="0"/>
              </a:rPr>
              <a:t>Hovy</a:t>
            </a:r>
            <a:r>
              <a:rPr lang="en-GB" sz="3400" dirty="0">
                <a:latin typeface="Constantia" panose="02030602050306030303" pitchFamily="18" charset="0"/>
              </a:rPr>
              <a:t>. Assigning time-stamps to event-clauses. In Workshop on Temporal and spatial inf. proc. -Volume 13, page 13, 2001. </a:t>
            </a:r>
          </a:p>
          <a:p>
            <a:pPr marL="0" indent="0">
              <a:buNone/>
            </a:pPr>
            <a:r>
              <a:rPr lang="en-GB" sz="3400" dirty="0">
                <a:latin typeface="Constantia" panose="02030602050306030303" pitchFamily="18" charset="0"/>
              </a:rPr>
              <a:t>[26] D. </a:t>
            </a:r>
            <a:r>
              <a:rPr lang="en-GB" sz="3400" dirty="0" err="1">
                <a:latin typeface="Constantia" panose="02030602050306030303" pitchFamily="18" charset="0"/>
              </a:rPr>
              <a:t>Graus</a:t>
            </a:r>
            <a:r>
              <a:rPr lang="en-GB" sz="3400" dirty="0">
                <a:latin typeface="Constantia" panose="02030602050306030303" pitchFamily="18" charset="0"/>
              </a:rPr>
              <a:t>, M.-H. </a:t>
            </a:r>
            <a:r>
              <a:rPr lang="en-GB" sz="3400" dirty="0" err="1">
                <a:latin typeface="Constantia" panose="02030602050306030303" pitchFamily="18" charset="0"/>
              </a:rPr>
              <a:t>Peetz</a:t>
            </a:r>
            <a:r>
              <a:rPr lang="en-GB" sz="3400" dirty="0">
                <a:latin typeface="Constantia" panose="02030602050306030303" pitchFamily="18" charset="0"/>
              </a:rPr>
              <a:t>, D. </a:t>
            </a:r>
            <a:r>
              <a:rPr lang="en-GB" sz="3400" dirty="0" err="1">
                <a:latin typeface="Constantia" panose="02030602050306030303" pitchFamily="18" charset="0"/>
              </a:rPr>
              <a:t>Odijk</a:t>
            </a:r>
            <a:r>
              <a:rPr lang="en-GB" sz="3400" dirty="0">
                <a:latin typeface="Constantia" panose="02030602050306030303" pitchFamily="18" charset="0"/>
              </a:rPr>
              <a:t>, O. de </a:t>
            </a:r>
            <a:r>
              <a:rPr lang="en-GB" sz="3400" dirty="0" err="1">
                <a:latin typeface="Constantia" panose="02030602050306030303" pitchFamily="18" charset="0"/>
              </a:rPr>
              <a:t>Rooij</a:t>
            </a:r>
            <a:r>
              <a:rPr lang="en-GB" sz="3400" dirty="0">
                <a:latin typeface="Constantia" panose="02030602050306030303" pitchFamily="18" charset="0"/>
              </a:rPr>
              <a:t>, and M. de </a:t>
            </a:r>
            <a:r>
              <a:rPr lang="en-GB" sz="3400" dirty="0" err="1">
                <a:latin typeface="Constantia" panose="02030602050306030303" pitchFamily="18" charset="0"/>
              </a:rPr>
              <a:t>Rijke</a:t>
            </a:r>
            <a:r>
              <a:rPr lang="en-GB" sz="3400" dirty="0">
                <a:latin typeface="Constantia" panose="02030602050306030303" pitchFamily="18" charset="0"/>
              </a:rPr>
              <a:t>. </a:t>
            </a:r>
            <a:r>
              <a:rPr lang="en-GB" sz="3400" dirty="0" err="1">
                <a:latin typeface="Constantia" panose="02030602050306030303" pitchFamily="18" charset="0"/>
              </a:rPr>
              <a:t>yourhistory</a:t>
            </a:r>
            <a:r>
              <a:rPr lang="en-GB" sz="3400" dirty="0">
                <a:latin typeface="Constantia" panose="02030602050306030303" pitchFamily="18" charset="0"/>
              </a:rPr>
              <a:t>–semantic linking for a personalized timeline of historic events. Workshop: </a:t>
            </a:r>
            <a:r>
              <a:rPr lang="en-GB" sz="3400" dirty="0" err="1">
                <a:latin typeface="Constantia" panose="02030602050306030303" pitchFamily="18" charset="0"/>
              </a:rPr>
              <a:t>LinkedUp</a:t>
            </a:r>
            <a:r>
              <a:rPr lang="en-GB" sz="3400" dirty="0">
                <a:latin typeface="Constantia" panose="02030602050306030303" pitchFamily="18" charset="0"/>
              </a:rPr>
              <a:t> Challenge at Open Knowledge Conference (</a:t>
            </a:r>
            <a:r>
              <a:rPr lang="en-GB" sz="3400" dirty="0" err="1">
                <a:latin typeface="Constantia" panose="02030602050306030303" pitchFamily="18" charset="0"/>
              </a:rPr>
              <a:t>OKCon</a:t>
            </a:r>
            <a:r>
              <a:rPr lang="en-GB" sz="3400" dirty="0">
                <a:latin typeface="Constantia" panose="02030602050306030303" pitchFamily="18" charset="0"/>
              </a:rPr>
              <a:t>) 2013, 2013. </a:t>
            </a:r>
          </a:p>
          <a:p>
            <a:pPr marL="0" indent="0">
              <a:buNone/>
            </a:pPr>
            <a:r>
              <a:rPr lang="en-GB" sz="3400" dirty="0">
                <a:latin typeface="Constantia" panose="02030602050306030303" pitchFamily="18" charset="0"/>
              </a:rPr>
              <a:t>[27] J. Hellerstein. Quantitative data cleaning for large databases. Technical report, UC Berkeley, 2008. </a:t>
            </a:r>
          </a:p>
        </p:txBody>
      </p:sp>
      <p:sp>
        <p:nvSpPr>
          <p:cNvPr id="4" name="Footer Placeholder 3">
            <a:extLst>
              <a:ext uri="{FF2B5EF4-FFF2-40B4-BE49-F238E27FC236}">
                <a16:creationId xmlns:a16="http://schemas.microsoft.com/office/drawing/2014/main" id="{74950F32-B9E4-456B-8A2D-F20EFA3C41B0}"/>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01C005D2-1995-4C6C-A09D-36E22BB924DD}"/>
              </a:ext>
            </a:extLst>
          </p:cNvPr>
          <p:cNvSpPr>
            <a:spLocks noGrp="1"/>
          </p:cNvSpPr>
          <p:nvPr>
            <p:ph type="sldNum" sz="quarter" idx="12"/>
          </p:nvPr>
        </p:nvSpPr>
        <p:spPr/>
        <p:txBody>
          <a:bodyPr/>
          <a:lstStyle/>
          <a:p>
            <a:fld id="{D3F1D1C4-C2D9-4231-9FB2-B2D9D97AA41D}" type="slidenum">
              <a:rPr lang="el-GR" smtClean="0"/>
              <a:pPr/>
              <a:t>32</a:t>
            </a:fld>
            <a:endParaRPr lang="el-GR"/>
          </a:p>
        </p:txBody>
      </p:sp>
    </p:spTree>
    <p:extLst>
      <p:ext uri="{BB962C8B-B14F-4D97-AF65-F5344CB8AC3E}">
        <p14:creationId xmlns:p14="http://schemas.microsoft.com/office/powerpoint/2010/main" val="4270886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D0055-450C-4A1C-A615-D8C5A9F57636}"/>
              </a:ext>
            </a:extLst>
          </p:cNvPr>
          <p:cNvSpPr>
            <a:spLocks noGrp="1"/>
          </p:cNvSpPr>
          <p:nvPr>
            <p:ph type="title"/>
          </p:nvPr>
        </p:nvSpPr>
        <p:spPr/>
        <p:txBody>
          <a:bodyPr/>
          <a:lstStyle/>
          <a:p>
            <a:endParaRPr lang="LID4096"/>
          </a:p>
        </p:txBody>
      </p:sp>
      <p:sp>
        <p:nvSpPr>
          <p:cNvPr id="3" name="Content Placeholder 2">
            <a:extLst>
              <a:ext uri="{FF2B5EF4-FFF2-40B4-BE49-F238E27FC236}">
                <a16:creationId xmlns:a16="http://schemas.microsoft.com/office/drawing/2014/main" id="{AC7E9C32-87B9-479B-B135-4CEA4B5C7121}"/>
              </a:ext>
            </a:extLst>
          </p:cNvPr>
          <p:cNvSpPr>
            <a:spLocks noGrp="1"/>
          </p:cNvSpPr>
          <p:nvPr>
            <p:ph idx="1"/>
          </p:nvPr>
        </p:nvSpPr>
        <p:spPr/>
        <p:txBody>
          <a:bodyPr>
            <a:normAutofit fontScale="92500" lnSpcReduction="10000"/>
          </a:bodyPr>
          <a:lstStyle/>
          <a:p>
            <a:pPr marL="0" indent="0">
              <a:buNone/>
            </a:pPr>
            <a:r>
              <a:rPr lang="en-GB" sz="1600" dirty="0">
                <a:latin typeface="Constantia" panose="02030602050306030303" pitchFamily="18" charset="0"/>
              </a:rPr>
              <a:t>[28] J. </a:t>
            </a:r>
            <a:r>
              <a:rPr lang="en-GB" sz="1600" dirty="0" err="1">
                <a:latin typeface="Constantia" panose="02030602050306030303" pitchFamily="18" charset="0"/>
              </a:rPr>
              <a:t>Hoffart</a:t>
            </a:r>
            <a:r>
              <a:rPr lang="en-GB" sz="1600" dirty="0">
                <a:latin typeface="Constantia" panose="02030602050306030303" pitchFamily="18" charset="0"/>
              </a:rPr>
              <a:t>, F. M. </a:t>
            </a:r>
            <a:r>
              <a:rPr lang="en-GB" sz="1600" dirty="0" err="1">
                <a:latin typeface="Constantia" panose="02030602050306030303" pitchFamily="18" charset="0"/>
              </a:rPr>
              <a:t>Suchanek</a:t>
            </a:r>
            <a:r>
              <a:rPr lang="en-GB" sz="1600" dirty="0">
                <a:latin typeface="Constantia" panose="02030602050306030303" pitchFamily="18" charset="0"/>
              </a:rPr>
              <a:t>, K. </a:t>
            </a:r>
            <a:r>
              <a:rPr lang="en-GB" sz="1600" dirty="0" err="1">
                <a:latin typeface="Constantia" panose="02030602050306030303" pitchFamily="18" charset="0"/>
              </a:rPr>
              <a:t>Berberich</a:t>
            </a:r>
            <a:r>
              <a:rPr lang="en-GB" sz="1600" dirty="0">
                <a:latin typeface="Constantia" panose="02030602050306030303" pitchFamily="18" charset="0"/>
              </a:rPr>
              <a:t>, E. Lewis-</a:t>
            </a:r>
            <a:r>
              <a:rPr lang="en-GB" sz="1600" dirty="0" err="1">
                <a:latin typeface="Constantia" panose="02030602050306030303" pitchFamily="18" charset="0"/>
              </a:rPr>
              <a:t>Kelham</a:t>
            </a:r>
            <a:r>
              <a:rPr lang="en-GB" sz="1600" dirty="0">
                <a:latin typeface="Constantia" panose="02030602050306030303" pitchFamily="18" charset="0"/>
              </a:rPr>
              <a:t>, G. de Melo, and G. </a:t>
            </a:r>
            <a:r>
              <a:rPr lang="en-GB" sz="1600" dirty="0" err="1">
                <a:latin typeface="Constantia" panose="02030602050306030303" pitchFamily="18" charset="0"/>
              </a:rPr>
              <a:t>Weikum</a:t>
            </a:r>
            <a:r>
              <a:rPr lang="en-GB" sz="1600" dirty="0">
                <a:latin typeface="Constantia" panose="02030602050306030303" pitchFamily="18" charset="0"/>
              </a:rPr>
              <a:t>. YAGO2: exploring and querying world knowledge in time, space, context, and many languages. In WWW, pages 229–232, 2011. </a:t>
            </a:r>
          </a:p>
          <a:p>
            <a:pPr marL="0" indent="0">
              <a:buNone/>
            </a:pPr>
            <a:r>
              <a:rPr lang="en-GB" sz="1600" dirty="0">
                <a:latin typeface="Constantia" panose="02030602050306030303" pitchFamily="18" charset="0"/>
              </a:rPr>
              <a:t>[29] W. Hua, Z. Wang, H. Wang, K. Zheng, and X. Zhou. Short text understanding through lexical-semantic analysis. In ICDE, pages 495–506, 2015. </a:t>
            </a:r>
          </a:p>
          <a:p>
            <a:pPr marL="0" indent="0">
              <a:buNone/>
            </a:pPr>
            <a:r>
              <a:rPr lang="en-GB" sz="1600" dirty="0">
                <a:latin typeface="Constantia" panose="02030602050306030303" pitchFamily="18" charset="0"/>
              </a:rPr>
              <a:t>[30] Big Data, Meet Long Data. http://www.informationweek.com/ big-data/big-data-analytics/ big-data-meet-long-data/d/d-id/ 1109325?, Apr 1, 2013. </a:t>
            </a:r>
          </a:p>
          <a:p>
            <a:pPr marL="0" indent="0">
              <a:buNone/>
            </a:pPr>
            <a:r>
              <a:rPr lang="en-GB" sz="1600" dirty="0">
                <a:latin typeface="Constantia" panose="02030602050306030303" pitchFamily="18" charset="0"/>
              </a:rPr>
              <a:t>[31] Internet Archive </a:t>
            </a:r>
            <a:r>
              <a:rPr lang="en-GB" sz="1600" dirty="0" err="1">
                <a:latin typeface="Constantia" panose="02030602050306030303" pitchFamily="18" charset="0"/>
              </a:rPr>
              <a:t>Wayback</a:t>
            </a:r>
            <a:r>
              <a:rPr lang="en-GB" sz="1600" dirty="0">
                <a:latin typeface="Constantia" panose="02030602050306030303" pitchFamily="18" charset="0"/>
              </a:rPr>
              <a:t> Machine. http://waybackmachine.org, Aug. 26, 2011. </a:t>
            </a:r>
          </a:p>
          <a:p>
            <a:pPr marL="0" indent="0">
              <a:buNone/>
            </a:pPr>
            <a:r>
              <a:rPr lang="en-GB" sz="1600" dirty="0">
                <a:latin typeface="Constantia" panose="02030602050306030303" pitchFamily="18" charset="0"/>
              </a:rPr>
              <a:t>[32] J.-T. Kim and D. I. Moldovan. Acquisition of semantic patterns for information extraction from corpora. In Artiﬁcial Intelligence for Appl., pages 171–176, 1993. </a:t>
            </a:r>
          </a:p>
          <a:p>
            <a:pPr marL="0" indent="0">
              <a:buNone/>
            </a:pPr>
            <a:r>
              <a:rPr lang="en-GB" sz="1600" dirty="0">
                <a:latin typeface="Constantia" panose="02030602050306030303" pitchFamily="18" charset="0"/>
              </a:rPr>
              <a:t>[33] F. Li, M. L. Lee, W. Hsu, and W.-C. Tan. Linking temporal records for proﬁling entities. In SIGMOD, 2015. </a:t>
            </a:r>
          </a:p>
          <a:p>
            <a:pPr marL="0" indent="0">
              <a:buNone/>
            </a:pPr>
            <a:r>
              <a:rPr lang="en-GB" sz="1600" dirty="0">
                <a:latin typeface="Constantia" panose="02030602050306030303" pitchFamily="18" charset="0"/>
              </a:rPr>
              <a:t>[34] J. Li and C. </a:t>
            </a:r>
            <a:r>
              <a:rPr lang="en-GB" sz="1600" dirty="0" err="1">
                <a:latin typeface="Constantia" panose="02030602050306030303" pitchFamily="18" charset="0"/>
              </a:rPr>
              <a:t>Cardie</a:t>
            </a:r>
            <a:r>
              <a:rPr lang="en-GB" sz="1600" dirty="0">
                <a:latin typeface="Constantia" panose="02030602050306030303" pitchFamily="18" charset="0"/>
              </a:rPr>
              <a:t>. Timeline generation: tracking individuals on twitter. In WWW, pages 643–652, 2014. </a:t>
            </a:r>
          </a:p>
        </p:txBody>
      </p:sp>
      <p:sp>
        <p:nvSpPr>
          <p:cNvPr id="4" name="Footer Placeholder 3">
            <a:extLst>
              <a:ext uri="{FF2B5EF4-FFF2-40B4-BE49-F238E27FC236}">
                <a16:creationId xmlns:a16="http://schemas.microsoft.com/office/drawing/2014/main" id="{8C4037CC-072E-4023-B879-4729EFE9F5C6}"/>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5C038E30-81F6-4AB9-8D74-94D5E88D33B8}"/>
              </a:ext>
            </a:extLst>
          </p:cNvPr>
          <p:cNvSpPr>
            <a:spLocks noGrp="1"/>
          </p:cNvSpPr>
          <p:nvPr>
            <p:ph type="sldNum" sz="quarter" idx="12"/>
          </p:nvPr>
        </p:nvSpPr>
        <p:spPr/>
        <p:txBody>
          <a:bodyPr/>
          <a:lstStyle/>
          <a:p>
            <a:fld id="{D3F1D1C4-C2D9-4231-9FB2-B2D9D97AA41D}" type="slidenum">
              <a:rPr lang="el-GR" smtClean="0"/>
              <a:pPr/>
              <a:t>33</a:t>
            </a:fld>
            <a:endParaRPr lang="el-GR"/>
          </a:p>
        </p:txBody>
      </p:sp>
    </p:spTree>
    <p:extLst>
      <p:ext uri="{BB962C8B-B14F-4D97-AF65-F5344CB8AC3E}">
        <p14:creationId xmlns:p14="http://schemas.microsoft.com/office/powerpoint/2010/main" val="1018185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DB5F-C316-495E-9F86-4F930D281D5D}"/>
              </a:ext>
            </a:extLst>
          </p:cNvPr>
          <p:cNvSpPr>
            <a:spLocks noGrp="1"/>
          </p:cNvSpPr>
          <p:nvPr>
            <p:ph type="title"/>
          </p:nvPr>
        </p:nvSpPr>
        <p:spPr/>
        <p:txBody>
          <a:bodyPr/>
          <a:lstStyle/>
          <a:p>
            <a:endParaRPr lang="LID4096"/>
          </a:p>
        </p:txBody>
      </p:sp>
      <p:sp>
        <p:nvSpPr>
          <p:cNvPr id="3" name="Content Placeholder 2">
            <a:extLst>
              <a:ext uri="{FF2B5EF4-FFF2-40B4-BE49-F238E27FC236}">
                <a16:creationId xmlns:a16="http://schemas.microsoft.com/office/drawing/2014/main" id="{A4519280-3512-4ADD-90E6-EDF58275EE8B}"/>
              </a:ext>
            </a:extLst>
          </p:cNvPr>
          <p:cNvSpPr>
            <a:spLocks noGrp="1"/>
          </p:cNvSpPr>
          <p:nvPr>
            <p:ph idx="1"/>
          </p:nvPr>
        </p:nvSpPr>
        <p:spPr/>
        <p:txBody>
          <a:bodyPr>
            <a:normAutofit fontScale="92500" lnSpcReduction="20000"/>
          </a:bodyPr>
          <a:lstStyle/>
          <a:p>
            <a:pPr marL="0" indent="0">
              <a:buNone/>
            </a:pPr>
            <a:r>
              <a:rPr lang="en-GB" sz="1600" dirty="0">
                <a:latin typeface="Constantia" panose="02030602050306030303" pitchFamily="18" charset="0"/>
              </a:rPr>
              <a:t>[35] P. Li, X. L. Dong, A. Maurino, and D. Srivastava.</a:t>
            </a:r>
          </a:p>
          <a:p>
            <a:pPr marL="0" indent="0">
              <a:buNone/>
            </a:pPr>
            <a:r>
              <a:rPr lang="en-GB" sz="1600" dirty="0">
                <a:latin typeface="Constantia" panose="02030602050306030303" pitchFamily="18" charset="0"/>
              </a:rPr>
              <a:t>Linking temporal records. PVLDB, 4(11):956–967, 2011. </a:t>
            </a:r>
          </a:p>
          <a:p>
            <a:pPr marL="0" indent="0">
              <a:buNone/>
            </a:pPr>
            <a:r>
              <a:rPr lang="en-GB" sz="1600" dirty="0">
                <a:latin typeface="Constantia" panose="02030602050306030303" pitchFamily="18" charset="0"/>
              </a:rPr>
              <a:t>[36] X. Li, X. L. Dong, K. Lyons, W. Meng, , and D. Srivastava. Truth ﬁnding on the deep web: Is the problem solved? PVLDB, 2013. </a:t>
            </a:r>
          </a:p>
          <a:p>
            <a:pPr marL="0" indent="0">
              <a:buNone/>
            </a:pPr>
            <a:r>
              <a:rPr lang="en-GB" sz="1600" dirty="0">
                <a:latin typeface="Constantia" panose="02030602050306030303" pitchFamily="18" charset="0"/>
              </a:rPr>
              <a:t>[37] G. Limaye, S. </a:t>
            </a:r>
            <a:r>
              <a:rPr lang="en-GB" sz="1600" dirty="0" err="1">
                <a:latin typeface="Constantia" panose="02030602050306030303" pitchFamily="18" charset="0"/>
              </a:rPr>
              <a:t>Sarawagi</a:t>
            </a:r>
            <a:r>
              <a:rPr lang="en-GB" sz="1600" dirty="0">
                <a:latin typeface="Constantia" panose="02030602050306030303" pitchFamily="18" charset="0"/>
              </a:rPr>
              <a:t>, and S. Chakrabarti. Annotating and searching web tables using entities, types and relationships. PVLDB, 3(1-2):1338–1347, 2010. </a:t>
            </a:r>
          </a:p>
          <a:p>
            <a:pPr marL="0" indent="0">
              <a:buNone/>
            </a:pPr>
            <a:r>
              <a:rPr lang="en-GB" sz="1600" dirty="0">
                <a:latin typeface="Constantia" panose="02030602050306030303" pitchFamily="18" charset="0"/>
              </a:rPr>
              <a:t>[38] X. Ling and D. S. Weld. Temporal information extraction. In AAAI, volume 10, pages 1385–1390, 2010. </a:t>
            </a:r>
          </a:p>
          <a:p>
            <a:pPr marL="0" indent="0">
              <a:buNone/>
            </a:pPr>
            <a:r>
              <a:rPr lang="en-GB" sz="1600" dirty="0">
                <a:latin typeface="Constantia" panose="02030602050306030303" pitchFamily="18" charset="0"/>
              </a:rPr>
              <a:t>[39] A. </a:t>
            </a:r>
            <a:r>
              <a:rPr lang="en-GB" sz="1600" dirty="0" err="1">
                <a:latin typeface="Constantia" panose="02030602050306030303" pitchFamily="18" charset="0"/>
              </a:rPr>
              <a:t>Mazeika</a:t>
            </a:r>
            <a:r>
              <a:rPr lang="en-GB" sz="1600" dirty="0">
                <a:latin typeface="Constantia" panose="02030602050306030303" pitchFamily="18" charset="0"/>
              </a:rPr>
              <a:t>, T. </a:t>
            </a:r>
            <a:r>
              <a:rPr lang="en-GB" sz="1600" dirty="0" err="1">
                <a:latin typeface="Constantia" panose="02030602050306030303" pitchFamily="18" charset="0"/>
              </a:rPr>
              <a:t>Tylenda</a:t>
            </a:r>
            <a:r>
              <a:rPr lang="en-GB" sz="1600" dirty="0">
                <a:latin typeface="Constantia" panose="02030602050306030303" pitchFamily="18" charset="0"/>
              </a:rPr>
              <a:t>, and G. </a:t>
            </a:r>
            <a:r>
              <a:rPr lang="en-GB" sz="1600" dirty="0" err="1">
                <a:latin typeface="Constantia" panose="02030602050306030303" pitchFamily="18" charset="0"/>
              </a:rPr>
              <a:t>Weikum</a:t>
            </a:r>
            <a:r>
              <a:rPr lang="en-GB" sz="1600" dirty="0">
                <a:latin typeface="Constantia" panose="02030602050306030303" pitchFamily="18" charset="0"/>
              </a:rPr>
              <a:t>. Entity timelines: Visual analytics and named entity evolution. In CIKM, pages 2585–2588, 2011. </a:t>
            </a:r>
          </a:p>
          <a:p>
            <a:pPr marL="0" indent="0">
              <a:buNone/>
            </a:pPr>
            <a:r>
              <a:rPr lang="en-GB" sz="1600" dirty="0">
                <a:latin typeface="Constantia" panose="02030602050306030303" pitchFamily="18" charset="0"/>
              </a:rPr>
              <a:t>[40] A. Pal, V. Rastogi, A. </a:t>
            </a:r>
            <a:r>
              <a:rPr lang="en-GB" sz="1600" dirty="0" err="1">
                <a:latin typeface="Constantia" panose="02030602050306030303" pitchFamily="18" charset="0"/>
              </a:rPr>
              <a:t>Machanavajjhala</a:t>
            </a:r>
            <a:r>
              <a:rPr lang="en-GB" sz="1600" dirty="0">
                <a:latin typeface="Constantia" panose="02030602050306030303" pitchFamily="18" charset="0"/>
              </a:rPr>
              <a:t>, and P. Bohannon. Information integration over time in unreliable and uncertain environment. In WWW, pages 789–798, 2012. </a:t>
            </a:r>
          </a:p>
          <a:p>
            <a:pPr marL="0" indent="0">
              <a:buNone/>
            </a:pPr>
            <a:r>
              <a:rPr lang="en-GB" sz="1600" dirty="0">
                <a:latin typeface="Constantia" panose="02030602050306030303" pitchFamily="18" charset="0"/>
              </a:rPr>
              <a:t>[41] R. Qian. Timeline: Understanding Important Events in Peoples Lives. http://blogs.bing.com/search/2014/02/21/timelineunderstanding-important-events-in-peoples-lives/, February 2014. Last retrieved on Oct 27, 2014. </a:t>
            </a:r>
          </a:p>
        </p:txBody>
      </p:sp>
      <p:sp>
        <p:nvSpPr>
          <p:cNvPr id="4" name="Footer Placeholder 3">
            <a:extLst>
              <a:ext uri="{FF2B5EF4-FFF2-40B4-BE49-F238E27FC236}">
                <a16:creationId xmlns:a16="http://schemas.microsoft.com/office/drawing/2014/main" id="{2A6F2FCD-1374-464A-AECE-9EA3593521E1}"/>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AFD52C1D-302A-4F74-B73E-B1490324C518}"/>
              </a:ext>
            </a:extLst>
          </p:cNvPr>
          <p:cNvSpPr>
            <a:spLocks noGrp="1"/>
          </p:cNvSpPr>
          <p:nvPr>
            <p:ph type="sldNum" sz="quarter" idx="12"/>
          </p:nvPr>
        </p:nvSpPr>
        <p:spPr/>
        <p:txBody>
          <a:bodyPr/>
          <a:lstStyle/>
          <a:p>
            <a:fld id="{D3F1D1C4-C2D9-4231-9FB2-B2D9D97AA41D}" type="slidenum">
              <a:rPr lang="el-GR" smtClean="0"/>
              <a:pPr/>
              <a:t>34</a:t>
            </a:fld>
            <a:endParaRPr lang="el-GR"/>
          </a:p>
        </p:txBody>
      </p:sp>
    </p:spTree>
    <p:extLst>
      <p:ext uri="{BB962C8B-B14F-4D97-AF65-F5344CB8AC3E}">
        <p14:creationId xmlns:p14="http://schemas.microsoft.com/office/powerpoint/2010/main" val="2886748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7148-A8FA-4C80-A562-F138FC2EF55F}"/>
              </a:ext>
            </a:extLst>
          </p:cNvPr>
          <p:cNvSpPr>
            <a:spLocks noGrp="1"/>
          </p:cNvSpPr>
          <p:nvPr>
            <p:ph type="title"/>
          </p:nvPr>
        </p:nvSpPr>
        <p:spPr/>
        <p:txBody>
          <a:bodyPr/>
          <a:lstStyle/>
          <a:p>
            <a:endParaRPr lang="LID4096"/>
          </a:p>
        </p:txBody>
      </p:sp>
      <p:sp>
        <p:nvSpPr>
          <p:cNvPr id="3" name="Content Placeholder 2">
            <a:extLst>
              <a:ext uri="{FF2B5EF4-FFF2-40B4-BE49-F238E27FC236}">
                <a16:creationId xmlns:a16="http://schemas.microsoft.com/office/drawing/2014/main" id="{9F4AF364-D45C-4D01-8508-EDF522B01F3B}"/>
              </a:ext>
            </a:extLst>
          </p:cNvPr>
          <p:cNvSpPr>
            <a:spLocks noGrp="1"/>
          </p:cNvSpPr>
          <p:nvPr>
            <p:ph idx="1"/>
          </p:nvPr>
        </p:nvSpPr>
        <p:spPr/>
        <p:txBody>
          <a:bodyPr>
            <a:normAutofit fontScale="40000" lnSpcReduction="20000"/>
          </a:bodyPr>
          <a:lstStyle/>
          <a:p>
            <a:pPr marL="0" indent="0">
              <a:buNone/>
            </a:pPr>
            <a:r>
              <a:rPr lang="en-GB" sz="4000" dirty="0">
                <a:latin typeface="Constantia" panose="02030602050306030303" pitchFamily="18" charset="0"/>
              </a:rPr>
              <a:t>[42] M. Roth and W.-C. Tan. Data integration and data exchange: It’s really about time. In CIDR, 2013. </a:t>
            </a:r>
          </a:p>
          <a:p>
            <a:pPr marL="0" indent="0">
              <a:buNone/>
            </a:pPr>
            <a:r>
              <a:rPr lang="en-GB" sz="4000" dirty="0">
                <a:latin typeface="Constantia" panose="02030602050306030303" pitchFamily="18" charset="0"/>
              </a:rPr>
              <a:t>[43] R. T. Snodgrass. The TSQL2 Temporal Query Language. Kluwer, 1995. </a:t>
            </a:r>
          </a:p>
          <a:p>
            <a:pPr marL="0" indent="0">
              <a:buNone/>
            </a:pPr>
            <a:r>
              <a:rPr lang="en-GB" sz="4000" dirty="0">
                <a:latin typeface="Constantia" panose="02030602050306030303" pitchFamily="18" charset="0"/>
              </a:rPr>
              <a:t>[44] R. T. Snodgrass and I. </a:t>
            </a:r>
            <a:r>
              <a:rPr lang="en-GB" sz="4000" dirty="0" err="1">
                <a:latin typeface="Constantia" panose="02030602050306030303" pitchFamily="18" charset="0"/>
              </a:rPr>
              <a:t>Ahn</a:t>
            </a:r>
            <a:r>
              <a:rPr lang="en-GB" sz="4000" dirty="0">
                <a:latin typeface="Constantia" panose="02030602050306030303" pitchFamily="18" charset="0"/>
              </a:rPr>
              <a:t>. Temporal databases. IEEE Computer, 19(9):35–42, 1986. </a:t>
            </a:r>
          </a:p>
          <a:p>
            <a:pPr marL="0" indent="0">
              <a:buNone/>
            </a:pPr>
            <a:r>
              <a:rPr lang="en-GB" sz="4000" dirty="0">
                <a:latin typeface="Constantia" panose="02030602050306030303" pitchFamily="18" charset="0"/>
              </a:rPr>
              <a:t>[45] J. </a:t>
            </a:r>
            <a:r>
              <a:rPr lang="en-GB" sz="4000" dirty="0" err="1">
                <a:latin typeface="Constantia" panose="02030602050306030303" pitchFamily="18" charset="0"/>
              </a:rPr>
              <a:t>Str¨otgen</a:t>
            </a:r>
            <a:r>
              <a:rPr lang="en-GB" sz="4000" dirty="0">
                <a:latin typeface="Constantia" panose="02030602050306030303" pitchFamily="18" charset="0"/>
              </a:rPr>
              <a:t> and M. Gertz. </a:t>
            </a:r>
            <a:r>
              <a:rPr lang="en-GB" sz="4000" dirty="0" err="1">
                <a:latin typeface="Constantia" panose="02030602050306030303" pitchFamily="18" charset="0"/>
              </a:rPr>
              <a:t>Heideltime</a:t>
            </a:r>
            <a:r>
              <a:rPr lang="en-GB" sz="4000" dirty="0">
                <a:latin typeface="Constantia" panose="02030602050306030303" pitchFamily="18" charset="0"/>
              </a:rPr>
              <a:t>: High quality rule-based extraction and normalization of temporal expressions. In Intl. Workshop on Semantic Evaluation, pages 321–324, 2010. </a:t>
            </a:r>
          </a:p>
          <a:p>
            <a:pPr marL="0" indent="0">
              <a:buNone/>
            </a:pPr>
            <a:r>
              <a:rPr lang="en-GB" sz="4000" dirty="0">
                <a:latin typeface="Constantia" panose="02030602050306030303" pitchFamily="18" charset="0"/>
              </a:rPr>
              <a:t>[46] T. A. Tuan, S. </a:t>
            </a:r>
            <a:r>
              <a:rPr lang="en-GB" sz="4000" dirty="0" err="1">
                <a:latin typeface="Constantia" panose="02030602050306030303" pitchFamily="18" charset="0"/>
              </a:rPr>
              <a:t>Elbassuoni</a:t>
            </a:r>
            <a:r>
              <a:rPr lang="en-GB" sz="4000" dirty="0">
                <a:latin typeface="Constantia" panose="02030602050306030303" pitchFamily="18" charset="0"/>
              </a:rPr>
              <a:t>, N. </a:t>
            </a:r>
            <a:r>
              <a:rPr lang="en-GB" sz="4000" dirty="0" err="1">
                <a:latin typeface="Constantia" panose="02030602050306030303" pitchFamily="18" charset="0"/>
              </a:rPr>
              <a:t>Preda</a:t>
            </a:r>
            <a:r>
              <a:rPr lang="en-GB" sz="4000" dirty="0">
                <a:latin typeface="Constantia" panose="02030602050306030303" pitchFamily="18" charset="0"/>
              </a:rPr>
              <a:t>, and G. </a:t>
            </a:r>
            <a:r>
              <a:rPr lang="en-GB" sz="4000" dirty="0" err="1">
                <a:latin typeface="Constantia" panose="02030602050306030303" pitchFamily="18" charset="0"/>
              </a:rPr>
              <a:t>Weikum</a:t>
            </a:r>
            <a:r>
              <a:rPr lang="en-GB" sz="4000" dirty="0">
                <a:latin typeface="Constantia" panose="02030602050306030303" pitchFamily="18" charset="0"/>
              </a:rPr>
              <a:t>. Cate: context-aware timeline for entity illustration. In WWW, pages 269–272, 2011. </a:t>
            </a:r>
          </a:p>
          <a:p>
            <a:pPr marL="0" indent="0">
              <a:buNone/>
            </a:pPr>
            <a:r>
              <a:rPr lang="en-GB" sz="4000" dirty="0">
                <a:latin typeface="Constantia" panose="02030602050306030303" pitchFamily="18" charset="0"/>
              </a:rPr>
              <a:t>[47] Y. Wang, M. Zhu, L. Qu, M. </a:t>
            </a:r>
            <a:r>
              <a:rPr lang="en-GB" sz="4000" dirty="0" err="1">
                <a:latin typeface="Constantia" panose="02030602050306030303" pitchFamily="18" charset="0"/>
              </a:rPr>
              <a:t>Spaniol</a:t>
            </a:r>
            <a:r>
              <a:rPr lang="en-GB" sz="4000" dirty="0">
                <a:latin typeface="Constantia" panose="02030602050306030303" pitchFamily="18" charset="0"/>
              </a:rPr>
              <a:t>, and G. </a:t>
            </a:r>
            <a:r>
              <a:rPr lang="en-GB" sz="4000" dirty="0" err="1">
                <a:latin typeface="Constantia" panose="02030602050306030303" pitchFamily="18" charset="0"/>
              </a:rPr>
              <a:t>Weikum</a:t>
            </a:r>
            <a:r>
              <a:rPr lang="en-GB" sz="4000" dirty="0">
                <a:latin typeface="Constantia" panose="02030602050306030303" pitchFamily="18" charset="0"/>
              </a:rPr>
              <a:t>. Timely </a:t>
            </a:r>
            <a:r>
              <a:rPr lang="en-GB" sz="4000" dirty="0" err="1">
                <a:latin typeface="Constantia" panose="02030602050306030303" pitchFamily="18" charset="0"/>
              </a:rPr>
              <a:t>yago</a:t>
            </a:r>
            <a:r>
              <a:rPr lang="en-GB" sz="4000" dirty="0">
                <a:latin typeface="Constantia" panose="02030602050306030303" pitchFamily="18" charset="0"/>
              </a:rPr>
              <a:t>: harvesting, querying, and visualizing temporal knowledge from </a:t>
            </a:r>
            <a:r>
              <a:rPr lang="en-GB" sz="4000" dirty="0" err="1">
                <a:latin typeface="Constantia" panose="02030602050306030303" pitchFamily="18" charset="0"/>
              </a:rPr>
              <a:t>wikipedia</a:t>
            </a:r>
            <a:r>
              <a:rPr lang="en-GB" sz="4000" dirty="0">
                <a:latin typeface="Constantia" panose="02030602050306030303" pitchFamily="18" charset="0"/>
              </a:rPr>
              <a:t>. In EDBT, pages 697–700, 2010. </a:t>
            </a:r>
          </a:p>
          <a:p>
            <a:pPr marL="0" indent="0">
              <a:buNone/>
            </a:pPr>
            <a:r>
              <a:rPr lang="en-GB" sz="4000" dirty="0">
                <a:latin typeface="Constantia" panose="02030602050306030303" pitchFamily="18" charset="0"/>
              </a:rPr>
              <a:t>[48] G. </a:t>
            </a:r>
            <a:r>
              <a:rPr lang="en-GB" sz="4000" dirty="0" err="1">
                <a:latin typeface="Constantia" panose="02030602050306030303" pitchFamily="18" charset="0"/>
              </a:rPr>
              <a:t>Weikum</a:t>
            </a:r>
            <a:r>
              <a:rPr lang="en-GB" sz="4000" dirty="0">
                <a:latin typeface="Constantia" panose="02030602050306030303" pitchFamily="18" charset="0"/>
              </a:rPr>
              <a:t>, N. </a:t>
            </a:r>
            <a:r>
              <a:rPr lang="en-GB" sz="4000" dirty="0" err="1">
                <a:latin typeface="Constantia" panose="02030602050306030303" pitchFamily="18" charset="0"/>
              </a:rPr>
              <a:t>Ntarmos</a:t>
            </a:r>
            <a:r>
              <a:rPr lang="en-GB" sz="4000" dirty="0">
                <a:latin typeface="Constantia" panose="02030602050306030303" pitchFamily="18" charset="0"/>
              </a:rPr>
              <a:t>, M. </a:t>
            </a:r>
            <a:r>
              <a:rPr lang="en-GB" sz="4000" dirty="0" err="1">
                <a:latin typeface="Constantia" panose="02030602050306030303" pitchFamily="18" charset="0"/>
              </a:rPr>
              <a:t>Spaniol</a:t>
            </a:r>
            <a:r>
              <a:rPr lang="en-GB" sz="4000" dirty="0">
                <a:latin typeface="Constantia" panose="02030602050306030303" pitchFamily="18" charset="0"/>
              </a:rPr>
              <a:t>, P. Triantaﬁllou, A. A. </a:t>
            </a:r>
            <a:r>
              <a:rPr lang="en-GB" sz="4000" dirty="0" err="1">
                <a:latin typeface="Constantia" panose="02030602050306030303" pitchFamily="18" charset="0"/>
              </a:rPr>
              <a:t>Bencz´ur</a:t>
            </a:r>
            <a:r>
              <a:rPr lang="en-GB" sz="4000" dirty="0">
                <a:latin typeface="Constantia" panose="02030602050306030303" pitchFamily="18" charset="0"/>
              </a:rPr>
              <a:t>, S. Kirkpatrick, P. </a:t>
            </a:r>
            <a:r>
              <a:rPr lang="en-GB" sz="4000" dirty="0" err="1">
                <a:latin typeface="Constantia" panose="02030602050306030303" pitchFamily="18" charset="0"/>
              </a:rPr>
              <a:t>Rigaux</a:t>
            </a:r>
            <a:r>
              <a:rPr lang="en-GB" sz="4000" dirty="0">
                <a:latin typeface="Constantia" panose="02030602050306030303" pitchFamily="18" charset="0"/>
              </a:rPr>
              <a:t>, and M. Williamson. Longitudinal analytics on web archive data: It’s about time! In CIDR, pages 199–202, 2011. </a:t>
            </a:r>
          </a:p>
          <a:p>
            <a:pPr marL="0" indent="0">
              <a:buNone/>
            </a:pPr>
            <a:endParaRPr lang="LID4096" dirty="0"/>
          </a:p>
        </p:txBody>
      </p:sp>
      <p:sp>
        <p:nvSpPr>
          <p:cNvPr id="4" name="Footer Placeholder 3">
            <a:extLst>
              <a:ext uri="{FF2B5EF4-FFF2-40B4-BE49-F238E27FC236}">
                <a16:creationId xmlns:a16="http://schemas.microsoft.com/office/drawing/2014/main" id="{B12A913D-C0AB-44FD-80DF-79AEED6947D1}"/>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59283BD7-3B19-4C7E-9860-DD7A03ED84E1}"/>
              </a:ext>
            </a:extLst>
          </p:cNvPr>
          <p:cNvSpPr>
            <a:spLocks noGrp="1"/>
          </p:cNvSpPr>
          <p:nvPr>
            <p:ph type="sldNum" sz="quarter" idx="12"/>
          </p:nvPr>
        </p:nvSpPr>
        <p:spPr/>
        <p:txBody>
          <a:bodyPr/>
          <a:lstStyle/>
          <a:p>
            <a:fld id="{D3F1D1C4-C2D9-4231-9FB2-B2D9D97AA41D}" type="slidenum">
              <a:rPr lang="el-GR" smtClean="0"/>
              <a:pPr/>
              <a:t>35</a:t>
            </a:fld>
            <a:endParaRPr lang="el-GR"/>
          </a:p>
        </p:txBody>
      </p:sp>
    </p:spTree>
    <p:extLst>
      <p:ext uri="{BB962C8B-B14F-4D97-AF65-F5344CB8AC3E}">
        <p14:creationId xmlns:p14="http://schemas.microsoft.com/office/powerpoint/2010/main" val="1758513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D013-BBDB-4D9E-AB41-90DFB206F290}"/>
              </a:ext>
            </a:extLst>
          </p:cNvPr>
          <p:cNvSpPr>
            <a:spLocks noGrp="1"/>
          </p:cNvSpPr>
          <p:nvPr>
            <p:ph type="title"/>
          </p:nvPr>
        </p:nvSpPr>
        <p:spPr/>
        <p:txBody>
          <a:bodyPr/>
          <a:lstStyle/>
          <a:p>
            <a:endParaRPr lang="LID4096"/>
          </a:p>
        </p:txBody>
      </p:sp>
      <p:sp>
        <p:nvSpPr>
          <p:cNvPr id="3" name="Content Placeholder 2">
            <a:extLst>
              <a:ext uri="{FF2B5EF4-FFF2-40B4-BE49-F238E27FC236}">
                <a16:creationId xmlns:a16="http://schemas.microsoft.com/office/drawing/2014/main" id="{00E23CB6-B3A5-436C-947D-A3F46BBAF5C0}"/>
              </a:ext>
            </a:extLst>
          </p:cNvPr>
          <p:cNvSpPr>
            <a:spLocks noGrp="1"/>
          </p:cNvSpPr>
          <p:nvPr>
            <p:ph idx="1"/>
          </p:nvPr>
        </p:nvSpPr>
        <p:spPr/>
        <p:txBody>
          <a:bodyPr>
            <a:normAutofit/>
          </a:bodyPr>
          <a:lstStyle/>
          <a:p>
            <a:pPr marL="0" indent="0">
              <a:buNone/>
            </a:pPr>
            <a:r>
              <a:rPr lang="en-GB" sz="1700" dirty="0">
                <a:latin typeface="Constantia" panose="02030602050306030303" pitchFamily="18" charset="0"/>
              </a:rPr>
              <a:t>[49] Stop hyping big data and start paying attention to ‘long data’. http://www.wired.com/2013/01/ forget-big-data-think-long-data/, Jan 29, 2013. </a:t>
            </a:r>
          </a:p>
          <a:p>
            <a:pPr marL="0" indent="0">
              <a:buNone/>
            </a:pPr>
            <a:r>
              <a:rPr lang="en-GB" sz="1700" dirty="0">
                <a:latin typeface="Constantia" panose="02030602050306030303" pitchFamily="18" charset="0"/>
              </a:rPr>
              <a:t>[50] F. Wu, R. Hoffmann, and D. S. Weld. Information extraction from </a:t>
            </a:r>
            <a:r>
              <a:rPr lang="en-GB" sz="1700" dirty="0" err="1">
                <a:latin typeface="Constantia" panose="02030602050306030303" pitchFamily="18" charset="0"/>
              </a:rPr>
              <a:t>wikipedia</a:t>
            </a:r>
            <a:r>
              <a:rPr lang="en-GB" sz="1700" dirty="0">
                <a:latin typeface="Constantia" panose="02030602050306030303" pitchFamily="18" charset="0"/>
              </a:rPr>
              <a:t>: Moving down the long tail. In SIGKDD, pages 731–739, 2008.</a:t>
            </a:r>
          </a:p>
          <a:p>
            <a:pPr marL="0" indent="0">
              <a:buNone/>
            </a:pPr>
            <a:endParaRPr lang="LID4096" dirty="0"/>
          </a:p>
        </p:txBody>
      </p:sp>
      <p:sp>
        <p:nvSpPr>
          <p:cNvPr id="4" name="Footer Placeholder 3">
            <a:extLst>
              <a:ext uri="{FF2B5EF4-FFF2-40B4-BE49-F238E27FC236}">
                <a16:creationId xmlns:a16="http://schemas.microsoft.com/office/drawing/2014/main" id="{2B6A6650-375E-455A-8DB1-5C1904C077F3}"/>
              </a:ext>
            </a:extLst>
          </p:cNvPr>
          <p:cNvSpPr>
            <a:spLocks noGrp="1"/>
          </p:cNvSpPr>
          <p:nvPr>
            <p:ph type="ftr" sz="quarter" idx="11"/>
          </p:nvPr>
        </p:nvSpPr>
        <p:spPr/>
        <p:txBody>
          <a:bodyPr/>
          <a:lstStyle/>
          <a:p>
            <a:r>
              <a:rPr lang="en-GB"/>
              <a:t>https://www.cs.ucy.ac.cy/courses/EPL646</a:t>
            </a:r>
            <a:endParaRPr lang="el-GR"/>
          </a:p>
        </p:txBody>
      </p:sp>
      <p:sp>
        <p:nvSpPr>
          <p:cNvPr id="5" name="Slide Number Placeholder 4">
            <a:extLst>
              <a:ext uri="{FF2B5EF4-FFF2-40B4-BE49-F238E27FC236}">
                <a16:creationId xmlns:a16="http://schemas.microsoft.com/office/drawing/2014/main" id="{A6DAC6A4-C85F-476C-8E6D-D467664065F4}"/>
              </a:ext>
            </a:extLst>
          </p:cNvPr>
          <p:cNvSpPr>
            <a:spLocks noGrp="1"/>
          </p:cNvSpPr>
          <p:nvPr>
            <p:ph type="sldNum" sz="quarter" idx="12"/>
          </p:nvPr>
        </p:nvSpPr>
        <p:spPr/>
        <p:txBody>
          <a:bodyPr/>
          <a:lstStyle/>
          <a:p>
            <a:fld id="{D3F1D1C4-C2D9-4231-9FB2-B2D9D97AA41D}" type="slidenum">
              <a:rPr lang="el-GR" smtClean="0"/>
              <a:pPr/>
              <a:t>36</a:t>
            </a:fld>
            <a:endParaRPr lang="el-GR"/>
          </a:p>
        </p:txBody>
      </p:sp>
    </p:spTree>
    <p:extLst>
      <p:ext uri="{BB962C8B-B14F-4D97-AF65-F5344CB8AC3E}">
        <p14:creationId xmlns:p14="http://schemas.microsoft.com/office/powerpoint/2010/main" val="123354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WHY???</a:t>
            </a:r>
            <a:endParaRPr lang="el-GR"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lgn="ctr">
              <a:spcBef>
                <a:spcPct val="0"/>
              </a:spcBef>
              <a:buNone/>
            </a:pPr>
            <a:r>
              <a:rPr lang="en-GB"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Understand trends</a:t>
            </a:r>
          </a:p>
          <a:p>
            <a:pPr marL="0" indent="0">
              <a:spcBef>
                <a:spcPct val="0"/>
              </a:spcBef>
              <a:buNone/>
            </a:pPr>
            <a:endParaRPr lang="en-GB" sz="1600" dirty="0">
              <a:latin typeface="Constantia" panose="02030602050306030303" pitchFamily="18" charset="0"/>
            </a:endParaRP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3031976" cy="309117"/>
          </a:xfrm>
        </p:spPr>
        <p:txBody>
          <a:bodyPr/>
          <a:lstStyle/>
          <a:p>
            <a:r>
              <a:rPr lang="en-GB" dirty="0">
                <a:latin typeface="Constantia" panose="02030602050306030303" pitchFamily="18" charset="0"/>
              </a:rPr>
              <a:t>https://www2.cs.ucy.ac.cy/courses/EPL646</a:t>
            </a:r>
            <a:endParaRPr lang="el-GR" dirty="0">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4</a:t>
            </a:fld>
            <a:endParaRPr lang="el-GR" dirty="0">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pic>
        <p:nvPicPr>
          <p:cNvPr id="10" name="Picture 9">
            <a:extLst>
              <a:ext uri="{FF2B5EF4-FFF2-40B4-BE49-F238E27FC236}">
                <a16:creationId xmlns:a16="http://schemas.microsoft.com/office/drawing/2014/main" id="{9DEEBE5E-834A-495D-ABEC-B76315BC1E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78559">
            <a:off x="1663214" y="2128085"/>
            <a:ext cx="1599429" cy="2175834"/>
          </a:xfrm>
          <a:prstGeom prst="rect">
            <a:avLst/>
          </a:prstGeom>
        </p:spPr>
      </p:pic>
      <p:pic>
        <p:nvPicPr>
          <p:cNvPr id="8" name="Picture 7">
            <a:extLst>
              <a:ext uri="{FF2B5EF4-FFF2-40B4-BE49-F238E27FC236}">
                <a16:creationId xmlns:a16="http://schemas.microsoft.com/office/drawing/2014/main" id="{88448FAC-E4EF-45D2-A697-5102998ACE4B}"/>
              </a:ext>
            </a:extLst>
          </p:cNvPr>
          <p:cNvPicPr>
            <a:picLocks noChangeAspect="1"/>
          </p:cNvPicPr>
          <p:nvPr/>
        </p:nvPicPr>
        <p:blipFill rotWithShape="1">
          <a:blip r:embed="rId5">
            <a:extLst>
              <a:ext uri="{28A0092B-C50C-407E-A947-70E740481C1C}">
                <a14:useLocalDpi xmlns:a14="http://schemas.microsoft.com/office/drawing/2010/main" val="0"/>
              </a:ext>
            </a:extLst>
          </a:blip>
          <a:srcRect l="4227" t="16039" r="4227" b="16040"/>
          <a:stretch/>
        </p:blipFill>
        <p:spPr>
          <a:xfrm rot="485033">
            <a:off x="4775273" y="2156290"/>
            <a:ext cx="2989701" cy="2218166"/>
          </a:xfrm>
          <a:prstGeom prst="rect">
            <a:avLst/>
          </a:prstGeom>
        </p:spPr>
      </p:pic>
    </p:spTree>
    <p:extLst>
      <p:ext uri="{BB962C8B-B14F-4D97-AF65-F5344CB8AC3E}">
        <p14:creationId xmlns:p14="http://schemas.microsoft.com/office/powerpoint/2010/main" val="36847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5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WHY???</a:t>
            </a:r>
            <a:endParaRPr lang="el-GR"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lgn="ctr">
              <a:spcBef>
                <a:spcPct val="0"/>
              </a:spcBef>
              <a:buNone/>
            </a:pPr>
            <a:r>
              <a:rPr lang="en-GB" sz="3600"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Rollbacks and Audit trails</a:t>
            </a:r>
          </a:p>
          <a:p>
            <a:pPr marL="0" indent="0">
              <a:spcBef>
                <a:spcPct val="0"/>
              </a:spcBef>
              <a:buNone/>
            </a:pPr>
            <a:endParaRPr lang="en-GB" sz="1600" dirty="0">
              <a:latin typeface="Constantia" panose="02030602050306030303" pitchFamily="18" charset="0"/>
            </a:endParaRP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3031976" cy="309117"/>
          </a:xfrm>
        </p:spPr>
        <p:txBody>
          <a:bodyPr/>
          <a:lstStyle/>
          <a:p>
            <a:r>
              <a:rPr lang="en-GB" dirty="0">
                <a:latin typeface="Constantia" panose="02030602050306030303" pitchFamily="18" charset="0"/>
              </a:rPr>
              <a:t>https://www2.cs.ucy.ac.cy/courses/EPL646</a:t>
            </a:r>
            <a:endParaRPr lang="el-GR" dirty="0">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5</a:t>
            </a:fld>
            <a:endParaRPr lang="el-GR" dirty="0">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pic>
        <p:nvPicPr>
          <p:cNvPr id="11" name="Picture 10">
            <a:extLst>
              <a:ext uri="{FF2B5EF4-FFF2-40B4-BE49-F238E27FC236}">
                <a16:creationId xmlns:a16="http://schemas.microsoft.com/office/drawing/2014/main" id="{46E888AE-1AFD-4DBF-97F7-ACC4C2C813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106" y="1779662"/>
            <a:ext cx="2643758" cy="2643758"/>
          </a:xfrm>
          <a:prstGeom prst="rect">
            <a:avLst/>
          </a:prstGeom>
        </p:spPr>
      </p:pic>
      <p:pic>
        <p:nvPicPr>
          <p:cNvPr id="13" name="Picture 12">
            <a:extLst>
              <a:ext uri="{FF2B5EF4-FFF2-40B4-BE49-F238E27FC236}">
                <a16:creationId xmlns:a16="http://schemas.microsoft.com/office/drawing/2014/main" id="{D705ABE6-6328-4315-B0FD-80064C3EC2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836" y="2211710"/>
            <a:ext cx="4769612" cy="1944692"/>
          </a:xfrm>
          <a:prstGeom prst="rect">
            <a:avLst/>
          </a:prstGeom>
        </p:spPr>
      </p:pic>
    </p:spTree>
    <p:extLst>
      <p:ext uri="{BB962C8B-B14F-4D97-AF65-F5344CB8AC3E}">
        <p14:creationId xmlns:p14="http://schemas.microsoft.com/office/powerpoint/2010/main" val="69134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WHY???</a:t>
            </a:r>
            <a:endParaRPr lang="el-GR"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1265510"/>
            <a:ext cx="8424936" cy="3394472"/>
          </a:xfrm>
        </p:spPr>
        <p:txBody>
          <a:bodyPr>
            <a:noAutofit/>
          </a:bodyPr>
          <a:lstStyle/>
          <a:p>
            <a:pPr marL="0" indent="0" algn="ctr">
              <a:spcBef>
                <a:spcPct val="0"/>
              </a:spcBef>
              <a:buNone/>
            </a:pPr>
            <a:r>
              <a:rPr lang="en-US" sz="3600"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Predict the future</a:t>
            </a:r>
          </a:p>
          <a:p>
            <a:pPr marL="0" indent="0">
              <a:spcBef>
                <a:spcPct val="0"/>
              </a:spcBef>
              <a:buNone/>
            </a:pPr>
            <a:endParaRPr lang="en-GB" sz="1600" dirty="0">
              <a:latin typeface="Constantia" panose="02030602050306030303" pitchFamily="18" charset="0"/>
            </a:endParaRP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3031976" cy="309117"/>
          </a:xfrm>
        </p:spPr>
        <p:txBody>
          <a:bodyPr/>
          <a:lstStyle/>
          <a:p>
            <a:r>
              <a:rPr lang="en-GB" dirty="0">
                <a:latin typeface="Constantia" panose="02030602050306030303" pitchFamily="18" charset="0"/>
              </a:rPr>
              <a:t>https://www2.cs.ucy.ac.cy/courses/EPL646</a:t>
            </a:r>
            <a:endParaRPr lang="el-GR" dirty="0">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6</a:t>
            </a:fld>
            <a:endParaRPr lang="el-GR" dirty="0">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pic>
        <p:nvPicPr>
          <p:cNvPr id="9" name="Picture 8">
            <a:extLst>
              <a:ext uri="{FF2B5EF4-FFF2-40B4-BE49-F238E27FC236}">
                <a16:creationId xmlns:a16="http://schemas.microsoft.com/office/drawing/2014/main" id="{A7C47CE8-DF9D-43D7-9EEF-4EC3B21EB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7658">
            <a:off x="927854" y="2028244"/>
            <a:ext cx="3165068" cy="2097988"/>
          </a:xfrm>
          <a:prstGeom prst="rect">
            <a:avLst/>
          </a:prstGeom>
        </p:spPr>
      </p:pic>
      <p:pic>
        <p:nvPicPr>
          <p:cNvPr id="12" name="Picture 11">
            <a:extLst>
              <a:ext uri="{FF2B5EF4-FFF2-40B4-BE49-F238E27FC236}">
                <a16:creationId xmlns:a16="http://schemas.microsoft.com/office/drawing/2014/main" id="{C2D3FBD5-F624-4273-909C-23C4709FD1D1}"/>
              </a:ext>
            </a:extLst>
          </p:cNvPr>
          <p:cNvPicPr>
            <a:picLocks noChangeAspect="1"/>
          </p:cNvPicPr>
          <p:nvPr/>
        </p:nvPicPr>
        <p:blipFill rotWithShape="1">
          <a:blip r:embed="rId5">
            <a:extLst>
              <a:ext uri="{28A0092B-C50C-407E-A947-70E740481C1C}">
                <a14:useLocalDpi xmlns:a14="http://schemas.microsoft.com/office/drawing/2010/main" val="0"/>
              </a:ext>
            </a:extLst>
          </a:blip>
          <a:srcRect l="8856" t="4030" r="10897"/>
          <a:stretch/>
        </p:blipFill>
        <p:spPr>
          <a:xfrm rot="20952531">
            <a:off x="4969892" y="2051318"/>
            <a:ext cx="3240360" cy="2180582"/>
          </a:xfrm>
          <a:prstGeom prst="rect">
            <a:avLst/>
          </a:prstGeom>
        </p:spPr>
      </p:pic>
    </p:spTree>
    <p:extLst>
      <p:ext uri="{BB962C8B-B14F-4D97-AF65-F5344CB8AC3E}">
        <p14:creationId xmlns:p14="http://schemas.microsoft.com/office/powerpoint/2010/main" val="318143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196AC8A-3FB8-4F74-89F0-136293DAC4A3}"/>
              </a:ext>
            </a:extLst>
          </p:cNvPr>
          <p:cNvPicPr>
            <a:picLocks noChangeAspect="1"/>
          </p:cNvPicPr>
          <p:nvPr/>
        </p:nvPicPr>
        <p:blipFill rotWithShape="1">
          <a:blip r:embed="rId3"/>
          <a:srcRect t="4005" r="2750" b="8000"/>
          <a:stretch/>
        </p:blipFill>
        <p:spPr>
          <a:xfrm>
            <a:off x="1448780" y="1552005"/>
            <a:ext cx="6246440" cy="3179254"/>
          </a:xfrm>
          <a:prstGeom prst="rect">
            <a:avLst/>
          </a:prstGeom>
        </p:spPr>
      </p:pic>
      <p:sp>
        <p:nvSpPr>
          <p:cNvPr id="2" name="Title 1"/>
          <p:cNvSpPr>
            <a:spLocks noGrp="1"/>
          </p:cNvSpPr>
          <p:nvPr>
            <p:ph type="title"/>
          </p:nvPr>
        </p:nvSpPr>
        <p:spPr>
          <a:xfrm>
            <a:off x="457200" y="205979"/>
            <a:ext cx="8229600" cy="724665"/>
          </a:xfrm>
        </p:spPr>
        <p:txBody>
          <a:bodyPr>
            <a:normAutofit/>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WHY???</a:t>
            </a:r>
            <a:endParaRPr lang="el-GR"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3" name="Content Placeholder 2"/>
          <p:cNvSpPr>
            <a:spLocks noGrp="1"/>
          </p:cNvSpPr>
          <p:nvPr>
            <p:ph idx="1"/>
          </p:nvPr>
        </p:nvSpPr>
        <p:spPr>
          <a:xfrm>
            <a:off x="539552" y="966648"/>
            <a:ext cx="8424936" cy="3693334"/>
          </a:xfrm>
        </p:spPr>
        <p:txBody>
          <a:bodyPr>
            <a:noAutofit/>
          </a:bodyPr>
          <a:lstStyle/>
          <a:p>
            <a:pPr marL="0" indent="0" algn="ctr">
              <a:spcBef>
                <a:spcPct val="0"/>
              </a:spcBef>
              <a:buNone/>
            </a:pPr>
            <a:r>
              <a:rPr lang="en-US" sz="2800"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Search over historical/long/temporal data</a:t>
            </a:r>
            <a:endParaRPr lang="en-GB" sz="2800"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endParaRPr>
          </a:p>
          <a:p>
            <a:pPr marL="0" indent="0">
              <a:spcBef>
                <a:spcPct val="0"/>
              </a:spcBef>
              <a:buNone/>
            </a:pPr>
            <a:endParaRPr lang="en-GB" sz="1600" dirty="0">
              <a:latin typeface="Constantia" panose="02030602050306030303" pitchFamily="18" charset="0"/>
            </a:endParaRPr>
          </a:p>
        </p:txBody>
      </p:sp>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3031976" cy="309117"/>
          </a:xfrm>
        </p:spPr>
        <p:txBody>
          <a:bodyPr/>
          <a:lstStyle/>
          <a:p>
            <a:r>
              <a:rPr lang="en-GB" dirty="0">
                <a:latin typeface="Constantia" panose="02030602050306030303" pitchFamily="18" charset="0"/>
              </a:rPr>
              <a:t>https://www2.cs.ucy.ac.cy/courses/EPL646</a:t>
            </a:r>
            <a:endParaRPr lang="el-GR" dirty="0">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7</a:t>
            </a:fld>
            <a:endParaRPr lang="el-GR" dirty="0">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4" cstate="print"/>
          <a:srcRect/>
          <a:stretch>
            <a:fillRect/>
          </a:stretch>
        </p:blipFill>
        <p:spPr bwMode="auto">
          <a:xfrm>
            <a:off x="1" y="1"/>
            <a:ext cx="2071670" cy="797530"/>
          </a:xfrm>
          <a:prstGeom prst="rect">
            <a:avLst/>
          </a:prstGeom>
          <a:noFill/>
        </p:spPr>
      </p:pic>
      <p:cxnSp>
        <p:nvCxnSpPr>
          <p:cNvPr id="12" name="Straight Arrow Connector 11">
            <a:extLst>
              <a:ext uri="{FF2B5EF4-FFF2-40B4-BE49-F238E27FC236}">
                <a16:creationId xmlns:a16="http://schemas.microsoft.com/office/drawing/2014/main" id="{757B5088-C4D1-4AD2-9DA4-9B2E30B07FAD}"/>
              </a:ext>
            </a:extLst>
          </p:cNvPr>
          <p:cNvCxnSpPr>
            <a:cxnSpLocks/>
          </p:cNvCxnSpPr>
          <p:nvPr/>
        </p:nvCxnSpPr>
        <p:spPr>
          <a:xfrm flipH="1">
            <a:off x="4413595" y="2643758"/>
            <a:ext cx="518445" cy="144016"/>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142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D7C75E7B-1C48-4281-93A9-E25F9CF427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0469" y="1161295"/>
            <a:ext cx="3531691" cy="2820910"/>
          </a:xfrm>
        </p:spPr>
      </p:pic>
      <p:sp>
        <p:nvSpPr>
          <p:cNvPr id="5" name="Footer Placeholder 4">
            <a:extLst>
              <a:ext uri="{FF2B5EF4-FFF2-40B4-BE49-F238E27FC236}">
                <a16:creationId xmlns:a16="http://schemas.microsoft.com/office/drawing/2014/main" id="{EEF464C5-A403-4F36-87FC-35B0F144FC2D}"/>
              </a:ext>
            </a:extLst>
          </p:cNvPr>
          <p:cNvSpPr>
            <a:spLocks noGrp="1"/>
          </p:cNvSpPr>
          <p:nvPr>
            <p:ph type="ftr" sz="quarter" idx="11"/>
          </p:nvPr>
        </p:nvSpPr>
        <p:spPr>
          <a:xfrm>
            <a:off x="3124200" y="4731990"/>
            <a:ext cx="3031976" cy="309117"/>
          </a:xfrm>
        </p:spPr>
        <p:txBody>
          <a:bodyPr/>
          <a:lstStyle/>
          <a:p>
            <a:r>
              <a:rPr lang="en-GB" dirty="0">
                <a:latin typeface="Constantia" panose="02030602050306030303" pitchFamily="18" charset="0"/>
              </a:rPr>
              <a:t>https://www2.cs.ucy.ac.cy/courses/EPL646</a:t>
            </a:r>
            <a:endParaRPr lang="el-GR" dirty="0">
              <a:latin typeface="Constantia" panose="02030602050306030303" pitchFamily="18" charset="0"/>
            </a:endParaRPr>
          </a:p>
        </p:txBody>
      </p:sp>
      <p:sp>
        <p:nvSpPr>
          <p:cNvPr id="6" name="Slide Number Placeholder 5">
            <a:extLst>
              <a:ext uri="{FF2B5EF4-FFF2-40B4-BE49-F238E27FC236}">
                <a16:creationId xmlns:a16="http://schemas.microsoft.com/office/drawing/2014/main" id="{01BF2FB2-F681-45AC-933F-738459404195}"/>
              </a:ext>
            </a:extLst>
          </p:cNvPr>
          <p:cNvSpPr>
            <a:spLocks noGrp="1"/>
          </p:cNvSpPr>
          <p:nvPr>
            <p:ph type="sldNum" sz="quarter" idx="12"/>
          </p:nvPr>
        </p:nvSpPr>
        <p:spPr/>
        <p:txBody>
          <a:bodyPr/>
          <a:lstStyle/>
          <a:p>
            <a:fld id="{D3F1D1C4-C2D9-4231-9FB2-B2D9D97AA41D}" type="slidenum">
              <a:rPr lang="el-GR" smtClean="0">
                <a:latin typeface="Constantia" panose="02030602050306030303" pitchFamily="18" charset="0"/>
              </a:rPr>
              <a:pPr/>
              <a:t>8</a:t>
            </a:fld>
            <a:endParaRPr lang="el-GR" dirty="0">
              <a:latin typeface="Constantia" panose="02030602050306030303" pitchFamily="18" charset="0"/>
            </a:endParaRP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35EDC3D3-DEAD-4E31-8845-4D98F741D76D}"/>
              </a:ext>
            </a:extLst>
          </p:cNvPr>
          <p:cNvPicPr>
            <a:picLocks noChangeAspect="1" noChangeArrowheads="1"/>
          </p:cNvPicPr>
          <p:nvPr/>
        </p:nvPicPr>
        <p:blipFill>
          <a:blip r:embed="rId4" cstate="print"/>
          <a:srcRect/>
          <a:stretch>
            <a:fillRect/>
          </a:stretch>
        </p:blipFill>
        <p:spPr bwMode="auto">
          <a:xfrm>
            <a:off x="1" y="1"/>
            <a:ext cx="2071670" cy="797530"/>
          </a:xfrm>
          <a:prstGeom prst="rect">
            <a:avLst/>
          </a:prstGeom>
          <a:noFill/>
        </p:spPr>
      </p:pic>
      <p:sp>
        <p:nvSpPr>
          <p:cNvPr id="2" name="Title 1"/>
          <p:cNvSpPr>
            <a:spLocks noGrp="1"/>
          </p:cNvSpPr>
          <p:nvPr>
            <p:ph type="title"/>
          </p:nvPr>
        </p:nvSpPr>
        <p:spPr>
          <a:xfrm>
            <a:off x="457200" y="294467"/>
            <a:ext cx="8229600" cy="724665"/>
          </a:xfrm>
        </p:spPr>
        <p:txBody>
          <a:bodyPr>
            <a:normAutofit/>
          </a:bodyPr>
          <a:lstStyle/>
          <a:p>
            <a:r>
              <a:rPr lang="en-US" sz="3600" dirty="0">
                <a:solidFill>
                  <a:schemeClr val="tx2">
                    <a:lumMod val="75000"/>
                  </a:schemeClr>
                </a:solidFill>
                <a:effectLst>
                  <a:outerShdw blurRad="38100" dist="38100" dir="2700000" algn="tl">
                    <a:srgbClr val="000000">
                      <a:alpha val="43137"/>
                    </a:srgbClr>
                  </a:outerShdw>
                </a:effectLst>
                <a:latin typeface="Constantia" pitchFamily="18" charset="0"/>
              </a:rPr>
              <a:t>Characteristics of Time Machine</a:t>
            </a:r>
            <a:endParaRPr lang="el-GR" sz="3600"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
        <p:nvSpPr>
          <p:cNvPr id="9" name="Oval 8">
            <a:extLst>
              <a:ext uri="{FF2B5EF4-FFF2-40B4-BE49-F238E27FC236}">
                <a16:creationId xmlns:a16="http://schemas.microsoft.com/office/drawing/2014/main" id="{7F1C1971-188D-459F-B0CB-90F08D276B64}"/>
              </a:ext>
            </a:extLst>
          </p:cNvPr>
          <p:cNvSpPr/>
          <p:nvPr/>
        </p:nvSpPr>
        <p:spPr>
          <a:xfrm>
            <a:off x="337062" y="1239602"/>
            <a:ext cx="2448272" cy="724665"/>
          </a:xfrm>
          <a:prstGeom prst="ellipse">
            <a:avLst/>
          </a:prstGeom>
          <a:ln w="12700"/>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Interpreting data</a:t>
            </a:r>
            <a:endParaRPr lang="LID4096" sz="1600" dirty="0"/>
          </a:p>
        </p:txBody>
      </p:sp>
      <p:sp>
        <p:nvSpPr>
          <p:cNvPr id="10" name="Rectangle 9">
            <a:extLst>
              <a:ext uri="{FF2B5EF4-FFF2-40B4-BE49-F238E27FC236}">
                <a16:creationId xmlns:a16="http://schemas.microsoft.com/office/drawing/2014/main" id="{2EE13E82-C213-4357-A676-B87BAF608A6B}"/>
              </a:ext>
            </a:extLst>
          </p:cNvPr>
          <p:cNvSpPr/>
          <p:nvPr/>
        </p:nvSpPr>
        <p:spPr>
          <a:xfrm>
            <a:off x="4496693" y="1313598"/>
            <a:ext cx="4572000" cy="369332"/>
          </a:xfrm>
          <a:prstGeom prst="rect">
            <a:avLst/>
          </a:prstGeom>
        </p:spPr>
        <p:txBody>
          <a:bodyPr>
            <a:spAutoFit/>
          </a:bodyPr>
          <a:lstStyle/>
          <a:p>
            <a:endParaRPr lang="LID4096" dirty="0"/>
          </a:p>
        </p:txBody>
      </p:sp>
      <p:sp>
        <p:nvSpPr>
          <p:cNvPr id="11" name="Oval 10">
            <a:extLst>
              <a:ext uri="{FF2B5EF4-FFF2-40B4-BE49-F238E27FC236}">
                <a16:creationId xmlns:a16="http://schemas.microsoft.com/office/drawing/2014/main" id="{2780C0BB-C779-4C04-8EFC-A4394B6A84BB}"/>
              </a:ext>
            </a:extLst>
          </p:cNvPr>
          <p:cNvSpPr/>
          <p:nvPr/>
        </p:nvSpPr>
        <p:spPr>
          <a:xfrm>
            <a:off x="1403648" y="3732495"/>
            <a:ext cx="3066712" cy="933265"/>
          </a:xfrm>
          <a:prstGeom prst="ellipse">
            <a:avLst/>
          </a:prstGeom>
          <a:ln w="127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dk1"/>
                </a:solidFill>
              </a:rPr>
              <a:t> Inter-operate with heterogeneous sources </a:t>
            </a:r>
            <a:endParaRPr lang="LID4096" sz="1600" dirty="0">
              <a:solidFill>
                <a:schemeClr val="dk1"/>
              </a:solidFill>
            </a:endParaRPr>
          </a:p>
        </p:txBody>
      </p:sp>
      <p:sp>
        <p:nvSpPr>
          <p:cNvPr id="13" name="Oval 12">
            <a:extLst>
              <a:ext uri="{FF2B5EF4-FFF2-40B4-BE49-F238E27FC236}">
                <a16:creationId xmlns:a16="http://schemas.microsoft.com/office/drawing/2014/main" id="{038FD495-AACF-4B05-947A-85C246761B3E}"/>
              </a:ext>
            </a:extLst>
          </p:cNvPr>
          <p:cNvSpPr/>
          <p:nvPr/>
        </p:nvSpPr>
        <p:spPr>
          <a:xfrm>
            <a:off x="5923319" y="1577681"/>
            <a:ext cx="1800200" cy="648072"/>
          </a:xfrm>
          <a:prstGeom prst="ellipse">
            <a:avLst/>
          </a:prstGeom>
          <a:ln w="127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dk1"/>
                </a:solidFill>
              </a:rPr>
              <a:t>Information extraction</a:t>
            </a:r>
            <a:endParaRPr lang="LID4096" sz="1600" dirty="0">
              <a:solidFill>
                <a:schemeClr val="dk1"/>
              </a:solidFill>
            </a:endParaRPr>
          </a:p>
        </p:txBody>
      </p:sp>
      <p:sp>
        <p:nvSpPr>
          <p:cNvPr id="15" name="Oval 14">
            <a:extLst>
              <a:ext uri="{FF2B5EF4-FFF2-40B4-BE49-F238E27FC236}">
                <a16:creationId xmlns:a16="http://schemas.microsoft.com/office/drawing/2014/main" id="{33065336-A32E-4D9D-9A57-32577B3CB10C}"/>
              </a:ext>
            </a:extLst>
          </p:cNvPr>
          <p:cNvSpPr/>
          <p:nvPr/>
        </p:nvSpPr>
        <p:spPr>
          <a:xfrm>
            <a:off x="819352" y="2647822"/>
            <a:ext cx="1800200" cy="648072"/>
          </a:xfrm>
          <a:prstGeom prst="ellipse">
            <a:avLst/>
          </a:prstGeom>
          <a:ln w="127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a:solidFill>
                  <a:schemeClr val="dk1"/>
                </a:solidFill>
              </a:rPr>
              <a:t>Time-aware</a:t>
            </a:r>
            <a:endParaRPr lang="LID4096" sz="1600" dirty="0">
              <a:solidFill>
                <a:schemeClr val="dk1"/>
              </a:solidFill>
            </a:endParaRPr>
          </a:p>
        </p:txBody>
      </p:sp>
      <p:sp>
        <p:nvSpPr>
          <p:cNvPr id="16" name="Oval 15">
            <a:extLst>
              <a:ext uri="{FF2B5EF4-FFF2-40B4-BE49-F238E27FC236}">
                <a16:creationId xmlns:a16="http://schemas.microsoft.com/office/drawing/2014/main" id="{FF2C8128-5F5B-4921-A277-55345CBC5527}"/>
              </a:ext>
            </a:extLst>
          </p:cNvPr>
          <p:cNvSpPr/>
          <p:nvPr/>
        </p:nvSpPr>
        <p:spPr>
          <a:xfrm>
            <a:off x="6188881" y="3250649"/>
            <a:ext cx="1800200" cy="648072"/>
          </a:xfrm>
          <a:prstGeom prst="ellipse">
            <a:avLst/>
          </a:prstGeom>
          <a:ln w="127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solidFill>
                  <a:schemeClr val="dk1"/>
                </a:solidFill>
              </a:rPr>
              <a:t>Scalable</a:t>
            </a:r>
            <a:endParaRPr lang="LID4096" sz="1600" dirty="0">
              <a:solidFill>
                <a:schemeClr val="dk1"/>
              </a:solidFill>
            </a:endParaRPr>
          </a:p>
        </p:txBody>
      </p:sp>
    </p:spTree>
    <p:extLst>
      <p:ext uri="{BB962C8B-B14F-4D97-AF65-F5344CB8AC3E}">
        <p14:creationId xmlns:p14="http://schemas.microsoft.com/office/powerpoint/2010/main" val="118563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6061-FCF3-7D40-91E0-494938F5C9BB}"/>
              </a:ext>
            </a:extLst>
          </p:cNvPr>
          <p:cNvSpPr>
            <a:spLocks noGrp="1"/>
          </p:cNvSpPr>
          <p:nvPr>
            <p:ph type="title"/>
          </p:nvPr>
        </p:nvSpPr>
        <p:spPr>
          <a:xfrm>
            <a:off x="457200" y="170261"/>
            <a:ext cx="8229600" cy="583406"/>
          </a:xfrm>
          <a:solidFill>
            <a:schemeClr val="accent6">
              <a:lumMod val="20000"/>
              <a:lumOff val="80000"/>
            </a:schemeClr>
          </a:solidFill>
          <a:ln>
            <a:solidFill>
              <a:schemeClr val="accent6">
                <a:lumMod val="50000"/>
              </a:schemeClr>
            </a:solidFill>
          </a:ln>
        </p:spPr>
        <p:txBody>
          <a:bodyPr>
            <a:normAutofit fontScale="90000"/>
          </a:bodyPr>
          <a:lstStyle/>
          <a:p>
            <a:r>
              <a:rPr lang="en-US" dirty="0"/>
              <a:t>Presentation Outline</a:t>
            </a:r>
          </a:p>
        </p:txBody>
      </p:sp>
      <p:sp>
        <p:nvSpPr>
          <p:cNvPr id="3" name="Content Placeholder 2">
            <a:extLst>
              <a:ext uri="{FF2B5EF4-FFF2-40B4-BE49-F238E27FC236}">
                <a16:creationId xmlns:a16="http://schemas.microsoft.com/office/drawing/2014/main" id="{133D62D5-C705-6742-B438-A19A1BFB0EEC}"/>
              </a:ext>
            </a:extLst>
          </p:cNvPr>
          <p:cNvSpPr>
            <a:spLocks noGrp="1"/>
          </p:cNvSpPr>
          <p:nvPr>
            <p:ph idx="1"/>
          </p:nvPr>
        </p:nvSpPr>
        <p:spPr>
          <a:xfrm>
            <a:off x="457200" y="1031037"/>
            <a:ext cx="8229600" cy="3394472"/>
          </a:xfrm>
        </p:spPr>
        <p:txBody>
          <a:bodyPr>
            <a:normAutofit lnSpcReduction="10000"/>
          </a:bodyPr>
          <a:lstStyle/>
          <a:p>
            <a:r>
              <a:rPr lang="en-US" dirty="0">
                <a:solidFill>
                  <a:schemeClr val="bg1">
                    <a:lumMod val="50000"/>
                  </a:schemeClr>
                </a:solidFill>
              </a:rPr>
              <a:t>Motivation</a:t>
            </a:r>
          </a:p>
          <a:p>
            <a:r>
              <a:rPr lang="en-US" dirty="0"/>
              <a:t>Temporal Databases </a:t>
            </a:r>
          </a:p>
          <a:p>
            <a:r>
              <a:rPr lang="en-US" dirty="0"/>
              <a:t>Extraction</a:t>
            </a:r>
          </a:p>
          <a:p>
            <a:r>
              <a:rPr lang="en-US" dirty="0"/>
              <a:t>Record Linkage</a:t>
            </a:r>
          </a:p>
          <a:p>
            <a:r>
              <a:rPr lang="en-US" dirty="0"/>
              <a:t>Cleaning and Fusion</a:t>
            </a:r>
          </a:p>
          <a:p>
            <a:r>
              <a:rPr lang="en-US" dirty="0"/>
              <a:t>Conclusions</a:t>
            </a:r>
          </a:p>
        </p:txBody>
      </p:sp>
      <p:sp>
        <p:nvSpPr>
          <p:cNvPr id="4" name="Footer Placeholder 3">
            <a:extLst>
              <a:ext uri="{FF2B5EF4-FFF2-40B4-BE49-F238E27FC236}">
                <a16:creationId xmlns:a16="http://schemas.microsoft.com/office/drawing/2014/main" id="{787A6058-841E-444A-940A-FF9D12BFF20C}"/>
              </a:ext>
            </a:extLst>
          </p:cNvPr>
          <p:cNvSpPr>
            <a:spLocks noGrp="1"/>
          </p:cNvSpPr>
          <p:nvPr>
            <p:ph type="ftr" sz="quarter" idx="11"/>
          </p:nvPr>
        </p:nvSpPr>
        <p:spPr>
          <a:xfrm>
            <a:off x="2946648" y="4767263"/>
            <a:ext cx="3250704" cy="273844"/>
          </a:xfrm>
        </p:spPr>
        <p:txBody>
          <a:bodyPr/>
          <a:lstStyle/>
          <a:p>
            <a:r>
              <a:rPr lang="en-GB" dirty="0"/>
              <a:t>https://www2.cs.ucy.ac.cy/courses/EPL646</a:t>
            </a:r>
            <a:endParaRPr lang="el-GR" dirty="0"/>
          </a:p>
        </p:txBody>
      </p:sp>
      <p:sp>
        <p:nvSpPr>
          <p:cNvPr id="5" name="Slide Number Placeholder 4">
            <a:extLst>
              <a:ext uri="{FF2B5EF4-FFF2-40B4-BE49-F238E27FC236}">
                <a16:creationId xmlns:a16="http://schemas.microsoft.com/office/drawing/2014/main" id="{6AC00961-8472-E744-B78D-73F727A8EC27}"/>
              </a:ext>
            </a:extLst>
          </p:cNvPr>
          <p:cNvSpPr>
            <a:spLocks noGrp="1"/>
          </p:cNvSpPr>
          <p:nvPr>
            <p:ph type="sldNum" sz="quarter" idx="12"/>
          </p:nvPr>
        </p:nvSpPr>
        <p:spPr/>
        <p:txBody>
          <a:bodyPr/>
          <a:lstStyle/>
          <a:p>
            <a:fld id="{D3F1D1C4-C2D9-4231-9FB2-B2D9D97AA41D}" type="slidenum">
              <a:rPr lang="el-GR" smtClean="0"/>
              <a:pPr/>
              <a:t>9</a:t>
            </a:fld>
            <a:endParaRPr lang="el-GR"/>
          </a:p>
        </p:txBody>
      </p:sp>
    </p:spTree>
    <p:extLst>
      <p:ext uri="{BB962C8B-B14F-4D97-AF65-F5344CB8AC3E}">
        <p14:creationId xmlns:p14="http://schemas.microsoft.com/office/powerpoint/2010/main" val="408644609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5134</TotalTime>
  <Words>5636</Words>
  <Application>Microsoft Office PowerPoint</Application>
  <PresentationFormat>On-screen Show (16:9)</PresentationFormat>
  <Paragraphs>465</Paragraphs>
  <Slides>36</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Constantia</vt:lpstr>
      <vt:lpstr>Θέμα του Office</vt:lpstr>
      <vt:lpstr>A Time Machine for Information: Looking Back to Look Forward</vt:lpstr>
      <vt:lpstr>Presentation Outline</vt:lpstr>
      <vt:lpstr>Motivation</vt:lpstr>
      <vt:lpstr>WHY???</vt:lpstr>
      <vt:lpstr>WHY???</vt:lpstr>
      <vt:lpstr>WHY???</vt:lpstr>
      <vt:lpstr>WHY???</vt:lpstr>
      <vt:lpstr>Characteristics of Time Machine</vt:lpstr>
      <vt:lpstr>Presentation Outline</vt:lpstr>
      <vt:lpstr>Temporal Databases (1)</vt:lpstr>
      <vt:lpstr>Temporal Databases (2)</vt:lpstr>
      <vt:lpstr>Presentation Outline</vt:lpstr>
      <vt:lpstr>Extraction (Conv.)(1)</vt:lpstr>
      <vt:lpstr>Extraction (Conv.)(2)</vt:lpstr>
      <vt:lpstr>Extraction (Temp.)</vt:lpstr>
      <vt:lpstr>Identify temporal references</vt:lpstr>
      <vt:lpstr> Assign a time point </vt:lpstr>
      <vt:lpstr>Record Linkage (Conv.)</vt:lpstr>
      <vt:lpstr>Record Linkage (Temp.)(1)</vt:lpstr>
      <vt:lpstr>Record Linkage (Temp.)(2)</vt:lpstr>
      <vt:lpstr>Time decay (1)</vt:lpstr>
      <vt:lpstr>Time decay (2)</vt:lpstr>
      <vt:lpstr>Two-stage temporal clustering</vt:lpstr>
      <vt:lpstr>Cleaning and Fusion (Conv.)(1)</vt:lpstr>
      <vt:lpstr>Cleaning and Fusion (Conv.)(2)</vt:lpstr>
      <vt:lpstr>Cleaning and Fusion (Temp.)(1)</vt:lpstr>
      <vt:lpstr>Cleaning and Fusion (Temp.)(2)</vt:lpstr>
      <vt:lpstr>Conclusion</vt:lpstr>
      <vt:lpstr>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Advanced Topics in Databases</Manager>
  <Company>Dept. of Computer Science, University of Cyprus</Company>
  <LinksUpToDate>false</LinksUpToDate>
  <SharedDoc>false</SharedDoc>
  <HyperlinkBase>https://www2.cs.ucy.ac.cy/~dzeina/courses/epl646/</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to Look Forward</dc:title>
  <dc:subject/>
  <dc:creator>Maria Maslioukova</dc:creator>
  <cp:keywords/>
  <dc:description/>
  <cp:lastModifiedBy>Maria Maslioukova</cp:lastModifiedBy>
  <cp:revision>748</cp:revision>
  <dcterms:created xsi:type="dcterms:W3CDTF">2017-11-21T13:30:34Z</dcterms:created>
  <dcterms:modified xsi:type="dcterms:W3CDTF">2019-03-13T22:09:49Z</dcterms:modified>
  <cp:category>Student Presentations</cp:category>
</cp:coreProperties>
</file>