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Lst>
  <p:notesMasterIdLst>
    <p:notesMasterId r:id="rId19"/>
  </p:notesMasterIdLst>
  <p:sldIdLst>
    <p:sldId id="256" r:id="rId2"/>
    <p:sldId id="265" r:id="rId3"/>
    <p:sldId id="257" r:id="rId4"/>
    <p:sldId id="258" r:id="rId5"/>
    <p:sldId id="259" r:id="rId6"/>
    <p:sldId id="260" r:id="rId7"/>
    <p:sldId id="262" r:id="rId8"/>
    <p:sldId id="261" r:id="rId9"/>
    <p:sldId id="276" r:id="rId10"/>
    <p:sldId id="263" r:id="rId11"/>
    <p:sldId id="277" r:id="rId12"/>
    <p:sldId id="270" r:id="rId13"/>
    <p:sldId id="268" r:id="rId14"/>
    <p:sldId id="267" r:id="rId15"/>
    <p:sldId id="269" r:id="rId16"/>
    <p:sldId id="271" r:id="rId17"/>
    <p:sldId id="266" r:id="rId18"/>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p:restoredLeft sz="15.62%"/>
    <p:restoredTop sz="94.66%"/>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3" Type="http://purl.oclc.org/ooxml/officeDocument/relationships/slide" Target="slides/slide2.xml"/><Relationship Id="rId21" Type="http://purl.oclc.org/ooxml/officeDocument/relationships/viewProps" Target="viewProp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 Type="http://purl.oclc.org/ooxml/officeDocument/relationships/slide" Target="slides/slide1.xml"/><Relationship Id="rId16" Type="http://purl.oclc.org/ooxml/officeDocument/relationships/slide" Target="slides/slide15.xml"/><Relationship Id="rId20" Type="http://purl.oclc.org/ooxml/officeDocument/relationships/presProps" Target="presProps.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5" Type="http://purl.oclc.org/ooxml/officeDocument/relationships/slide" Target="slides/slide4.xml"/><Relationship Id="rId15" Type="http://purl.oclc.org/ooxml/officeDocument/relationships/slide" Target="slides/slide14.xml"/><Relationship Id="rId23" Type="http://purl.oclc.org/ooxml/officeDocument/relationships/tableStyles" Target="tableStyles.xml"/><Relationship Id="rId10" Type="http://purl.oclc.org/ooxml/officeDocument/relationships/slide" Target="slides/slide9.xml"/><Relationship Id="rId19" Type="http://purl.oclc.org/ooxml/officeDocument/relationships/notesMaster" Target="notesMasters/notesMaster1.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theme" Target="theme/theme1.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2205C9-F044-9417-8980-2FB736E5861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
              </a:lnSpc>
              <a:spcBef>
                <a:spcPts val="0"/>
              </a:spcBef>
              <a:spcAft>
                <a:spcPts val="0"/>
              </a:spcAft>
              <a:buNone/>
              <a:tabLst/>
              <a:defRPr lang="en-CY" sz="1200" b="0" i="0" u="none" strike="noStrike" kern="1200" cap="none" spc="0" baseline="0%">
                <a:solidFill>
                  <a:srgbClr val="000000"/>
                </a:solidFill>
                <a:uFillTx/>
                <a:latin typeface="Aptos"/>
              </a:defRPr>
            </a:lvl1pPr>
          </a:lstStyle>
          <a:p>
            <a:pPr lvl="0"/>
            <a:endParaRPr lang="en-CY"/>
          </a:p>
        </p:txBody>
      </p:sp>
      <p:sp>
        <p:nvSpPr>
          <p:cNvPr id="3" name="Date Placeholder 2">
            <a:extLst>
              <a:ext uri="{FF2B5EF4-FFF2-40B4-BE49-F238E27FC236}">
                <a16:creationId xmlns:a16="http://schemas.microsoft.com/office/drawing/2014/main" id="{35387787-9272-CF3F-3F63-9D93870AECA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
              </a:lnSpc>
              <a:spcBef>
                <a:spcPts val="0"/>
              </a:spcBef>
              <a:spcAft>
                <a:spcPts val="0"/>
              </a:spcAft>
              <a:buNone/>
              <a:tabLst/>
              <a:defRPr lang="en-CY" sz="1200" b="0" i="0" u="none" strike="noStrike" kern="1200" cap="none" spc="0" baseline="0%">
                <a:solidFill>
                  <a:srgbClr val="000000"/>
                </a:solidFill>
                <a:uFillTx/>
                <a:latin typeface="Aptos"/>
              </a:defRPr>
            </a:lvl1pPr>
          </a:lstStyle>
          <a:p>
            <a:pPr lvl="0"/>
            <a:fld id="{2B1B7BCA-F6C2-4D35-8486-B626A4E16CC1}" type="datetime1">
              <a:rPr lang="en-CY"/>
              <a:pPr lvl="0"/>
              <a:t>20/11/2024</a:t>
            </a:fld>
            <a:endParaRPr lang="en-CY"/>
          </a:p>
        </p:txBody>
      </p:sp>
      <p:sp>
        <p:nvSpPr>
          <p:cNvPr id="4" name="Slide Image Placeholder 3">
            <a:extLst>
              <a:ext uri="{FF2B5EF4-FFF2-40B4-BE49-F238E27FC236}">
                <a16:creationId xmlns:a16="http://schemas.microsoft.com/office/drawing/2014/main" id="{F73A6EC0-D97B-AD62-2C4D-99DA6783655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4E83326-C42E-4BD2-9C46-EDD730E1090C}"/>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a:extLst>
              <a:ext uri="{FF2B5EF4-FFF2-40B4-BE49-F238E27FC236}">
                <a16:creationId xmlns:a16="http://schemas.microsoft.com/office/drawing/2014/main" id="{9D0772B7-AC16-DD9F-1262-20E2CA4DCD6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
              </a:lnSpc>
              <a:spcBef>
                <a:spcPts val="0"/>
              </a:spcBef>
              <a:spcAft>
                <a:spcPts val="0"/>
              </a:spcAft>
              <a:buNone/>
              <a:tabLst/>
              <a:defRPr lang="en-CY" sz="1200" b="0" i="0" u="none" strike="noStrike" kern="1200" cap="none" spc="0" baseline="0%">
                <a:solidFill>
                  <a:srgbClr val="000000"/>
                </a:solidFill>
                <a:uFillTx/>
                <a:latin typeface="Aptos"/>
              </a:defRPr>
            </a:lvl1pPr>
          </a:lstStyle>
          <a:p>
            <a:pPr lvl="0"/>
            <a:endParaRPr lang="en-CY"/>
          </a:p>
        </p:txBody>
      </p:sp>
      <p:sp>
        <p:nvSpPr>
          <p:cNvPr id="7" name="Slide Number Placeholder 6">
            <a:extLst>
              <a:ext uri="{FF2B5EF4-FFF2-40B4-BE49-F238E27FC236}">
                <a16:creationId xmlns:a16="http://schemas.microsoft.com/office/drawing/2014/main" id="{6914B00A-FFA0-2134-5EED-FE8FC7970D80}"/>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
              </a:lnSpc>
              <a:spcBef>
                <a:spcPts val="0"/>
              </a:spcBef>
              <a:spcAft>
                <a:spcPts val="0"/>
              </a:spcAft>
              <a:buNone/>
              <a:tabLst/>
              <a:defRPr lang="en-CY" sz="1200" b="0" i="0" u="none" strike="noStrike" kern="1200" cap="none" spc="0" baseline="0%">
                <a:solidFill>
                  <a:srgbClr val="000000"/>
                </a:solidFill>
                <a:uFillTx/>
                <a:latin typeface="Aptos"/>
              </a:defRPr>
            </a:lvl1pPr>
          </a:lstStyle>
          <a:p>
            <a:pPr lvl="0"/>
            <a:fld id="{8A6D063F-F992-4463-ABDC-84D6FDBD1DFE}" type="slidenum">
              <a:t>‹#›</a:t>
            </a:fld>
            <a:endParaRPr lang="en-CY"/>
          </a:p>
        </p:txBody>
      </p:sp>
    </p:spTree>
    <p:extLst>
      <p:ext uri="{BB962C8B-B14F-4D97-AF65-F5344CB8AC3E}">
        <p14:creationId xmlns:p14="http://schemas.microsoft.com/office/powerpoint/2010/main" val="278284479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
      </a:lnSpc>
      <a:spcBef>
        <a:spcPts val="0"/>
      </a:spcBef>
      <a:spcAft>
        <a:spcPts val="0"/>
      </a:spcAft>
      <a:buNone/>
      <a:tabLst/>
      <a:defRPr lang="en-GB" sz="1200" b="0" i="0" u="none" strike="noStrike" kern="1200" cap="none" spc="0" baseline="0%">
        <a:solidFill>
          <a:srgbClr val="000000"/>
        </a:solidFill>
        <a:uFillTx/>
        <a:latin typeface="Aptos"/>
      </a:defRPr>
    </a:lvl1pPr>
    <a:lvl2pPr marL="457200" marR="0" lvl="1" indent="0" algn="l" defTabSz="914400" rtl="0" fontAlgn="auto" hangingPunct="1">
      <a:lnSpc>
        <a:spcPct val="100%"/>
      </a:lnSpc>
      <a:spcBef>
        <a:spcPts val="0"/>
      </a:spcBef>
      <a:spcAft>
        <a:spcPts val="0"/>
      </a:spcAft>
      <a:buNone/>
      <a:tabLst/>
      <a:defRPr lang="en-GB" sz="1200" b="0" i="0" u="none" strike="noStrike" kern="1200" cap="none" spc="0" baseline="0%">
        <a:solidFill>
          <a:srgbClr val="000000"/>
        </a:solidFill>
        <a:uFillTx/>
        <a:latin typeface="Aptos"/>
      </a:defRPr>
    </a:lvl2pPr>
    <a:lvl3pPr marL="914400" marR="0" lvl="2" indent="0" algn="l" defTabSz="914400" rtl="0" fontAlgn="auto" hangingPunct="1">
      <a:lnSpc>
        <a:spcPct val="100%"/>
      </a:lnSpc>
      <a:spcBef>
        <a:spcPts val="0"/>
      </a:spcBef>
      <a:spcAft>
        <a:spcPts val="0"/>
      </a:spcAft>
      <a:buNone/>
      <a:tabLst/>
      <a:defRPr lang="en-GB" sz="1200" b="0" i="0" u="none" strike="noStrike" kern="1200" cap="none" spc="0" baseline="0%">
        <a:solidFill>
          <a:srgbClr val="000000"/>
        </a:solidFill>
        <a:uFillTx/>
        <a:latin typeface="Aptos"/>
      </a:defRPr>
    </a:lvl3pPr>
    <a:lvl4pPr marL="1371600" marR="0" lvl="3" indent="0" algn="l" defTabSz="914400" rtl="0" fontAlgn="auto" hangingPunct="1">
      <a:lnSpc>
        <a:spcPct val="100%"/>
      </a:lnSpc>
      <a:spcBef>
        <a:spcPts val="0"/>
      </a:spcBef>
      <a:spcAft>
        <a:spcPts val="0"/>
      </a:spcAft>
      <a:buNone/>
      <a:tabLst/>
      <a:defRPr lang="en-GB" sz="1200" b="0" i="0" u="none" strike="noStrike" kern="1200" cap="none" spc="0" baseline="0%">
        <a:solidFill>
          <a:srgbClr val="000000"/>
        </a:solidFill>
        <a:uFillTx/>
        <a:latin typeface="Aptos"/>
      </a:defRPr>
    </a:lvl4pPr>
    <a:lvl5pPr marL="1828800" marR="0" lvl="4" indent="0" algn="l" defTabSz="914400" rtl="0" fontAlgn="auto" hangingPunct="1">
      <a:lnSpc>
        <a:spcPct val="100%"/>
      </a:lnSpc>
      <a:spcBef>
        <a:spcPts val="0"/>
      </a:spcBef>
      <a:spcAft>
        <a:spcPts val="0"/>
      </a:spcAft>
      <a:buNone/>
      <a:tabLst/>
      <a:defRPr lang="en-GB"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5710E-4F6A-FA95-888A-117429E67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38356-271C-F4DD-F424-AE8E6F1C1C72}"/>
              </a:ext>
            </a:extLst>
          </p:cNvPr>
          <p:cNvSpPr txBox="1">
            <a:spLocks noGrp="1"/>
          </p:cNvSpPr>
          <p:nvPr>
            <p:ph type="body" sz="quarter" idx="1"/>
          </p:nvPr>
        </p:nvSpPr>
        <p:spPr/>
        <p:txBody>
          <a:bodyPr/>
          <a:lstStyle/>
          <a:p>
            <a:endParaRPr lang="en-CY"/>
          </a:p>
        </p:txBody>
      </p:sp>
      <p:sp>
        <p:nvSpPr>
          <p:cNvPr id="4" name="Slide Number Placeholder 3">
            <a:extLst>
              <a:ext uri="{FF2B5EF4-FFF2-40B4-BE49-F238E27FC236}">
                <a16:creationId xmlns:a16="http://schemas.microsoft.com/office/drawing/2014/main" id="{503AA70C-E882-CB87-CFEA-EDCF45F38CE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fld id="{BA69DFE1-E33B-4F26-83CF-3733E47DB2D4}" type="slidenum">
              <a:t>7</a:t>
            </a:fld>
            <a:endParaRPr lang="en-CY"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9851-B4A4-5C34-04CA-D43C8DBB1DD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GB"/>
              <a:t>Click to edit Master title style</a:t>
            </a:r>
            <a:endParaRPr lang="en-CY"/>
          </a:p>
        </p:txBody>
      </p:sp>
      <p:sp>
        <p:nvSpPr>
          <p:cNvPr id="3" name="Subtitle 2">
            <a:extLst>
              <a:ext uri="{FF2B5EF4-FFF2-40B4-BE49-F238E27FC236}">
                <a16:creationId xmlns:a16="http://schemas.microsoft.com/office/drawing/2014/main" id="{76A2B774-6442-DE1B-8FB5-699E5E53CCC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GB"/>
              <a:t>Click to edit Master subtitle style</a:t>
            </a:r>
            <a:endParaRPr lang="en-CY"/>
          </a:p>
        </p:txBody>
      </p:sp>
      <p:sp>
        <p:nvSpPr>
          <p:cNvPr id="4" name="Date Placeholder 3">
            <a:extLst>
              <a:ext uri="{FF2B5EF4-FFF2-40B4-BE49-F238E27FC236}">
                <a16:creationId xmlns:a16="http://schemas.microsoft.com/office/drawing/2014/main" id="{354E8F12-C200-7442-DFFC-9D42CFD686F9}"/>
              </a:ext>
            </a:extLst>
          </p:cNvPr>
          <p:cNvSpPr txBox="1">
            <a:spLocks noGrp="1"/>
          </p:cNvSpPr>
          <p:nvPr>
            <p:ph type="dt" sz="half" idx="7"/>
          </p:nvPr>
        </p:nvSpPr>
        <p:spPr/>
        <p:txBody>
          <a:bodyPr/>
          <a:lstStyle>
            <a:lvl1pPr>
              <a:defRPr/>
            </a:lvl1pPr>
          </a:lstStyle>
          <a:p>
            <a:pPr lvl="0"/>
            <a:fld id="{877BA937-29CD-463C-80DB-FFA6F2E33D80}" type="datetime1">
              <a:rPr lang="en-CY"/>
              <a:pPr lvl="0"/>
              <a:t>20/11/2024</a:t>
            </a:fld>
            <a:endParaRPr lang="en-CY"/>
          </a:p>
        </p:txBody>
      </p:sp>
      <p:sp>
        <p:nvSpPr>
          <p:cNvPr id="5" name="Footer Placeholder 4">
            <a:extLst>
              <a:ext uri="{FF2B5EF4-FFF2-40B4-BE49-F238E27FC236}">
                <a16:creationId xmlns:a16="http://schemas.microsoft.com/office/drawing/2014/main" id="{630CA1F9-77F7-98BF-E607-62D75E687CA2}"/>
              </a:ext>
            </a:extLst>
          </p:cNvPr>
          <p:cNvSpPr txBox="1">
            <a:spLocks noGrp="1"/>
          </p:cNvSpPr>
          <p:nvPr>
            <p:ph type="ftr" sz="quarter" idx="9"/>
          </p:nvPr>
        </p:nvSpPr>
        <p:spPr/>
        <p:txBody>
          <a:bodyPr/>
          <a:lstStyle>
            <a:lvl1pPr>
              <a:defRPr/>
            </a:lvl1pPr>
          </a:lstStyle>
          <a:p>
            <a:pPr lvl="0"/>
            <a:endParaRPr lang="en-CY"/>
          </a:p>
        </p:txBody>
      </p:sp>
      <p:sp>
        <p:nvSpPr>
          <p:cNvPr id="6" name="Slide Number Placeholder 5">
            <a:extLst>
              <a:ext uri="{FF2B5EF4-FFF2-40B4-BE49-F238E27FC236}">
                <a16:creationId xmlns:a16="http://schemas.microsoft.com/office/drawing/2014/main" id="{BD410C55-F48B-5AB8-E08D-10C15F3DB69F}"/>
              </a:ext>
            </a:extLst>
          </p:cNvPr>
          <p:cNvSpPr txBox="1">
            <a:spLocks noGrp="1"/>
          </p:cNvSpPr>
          <p:nvPr>
            <p:ph type="sldNum" sz="quarter" idx="8"/>
          </p:nvPr>
        </p:nvSpPr>
        <p:spPr/>
        <p:txBody>
          <a:bodyPr/>
          <a:lstStyle>
            <a:lvl1pPr>
              <a:defRPr/>
            </a:lvl1pPr>
          </a:lstStyle>
          <a:p>
            <a:pPr lvl="0"/>
            <a:fld id="{97F9D1AE-877D-4F76-A7BF-7B341226424D}" type="slidenum">
              <a:t>‹#›</a:t>
            </a:fld>
            <a:endParaRPr lang="en-CY"/>
          </a:p>
        </p:txBody>
      </p:sp>
    </p:spTree>
    <p:extLst>
      <p:ext uri="{BB962C8B-B14F-4D97-AF65-F5344CB8AC3E}">
        <p14:creationId xmlns:p14="http://schemas.microsoft.com/office/powerpoint/2010/main" val="907733204"/>
      </p:ext>
    </p:extLst>
  </p:cSld>
  <p:clrMapOvr>
    <a:masterClrMapping/>
  </p:clrMapOvr>
  <p:hf sldNum="0" hdr="0" ftr="0" dt="0"/>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61C0-5591-2E83-76CC-E933726C64F5}"/>
              </a:ext>
            </a:extLst>
          </p:cNvPr>
          <p:cNvSpPr txBox="1">
            <a:spLocks noGrp="1"/>
          </p:cNvSpPr>
          <p:nvPr>
            <p:ph type="title"/>
          </p:nvPr>
        </p:nvSpPr>
        <p:spPr/>
        <p:txBody>
          <a:bodyPr/>
          <a:lstStyle>
            <a:lvl1pPr>
              <a:defRPr/>
            </a:lvl1pPr>
          </a:lstStyle>
          <a:p>
            <a:pPr lvl="0"/>
            <a:r>
              <a:rPr lang="en-GB"/>
              <a:t>Click to edit Master title style</a:t>
            </a:r>
            <a:endParaRPr lang="en-CY"/>
          </a:p>
        </p:txBody>
      </p:sp>
      <p:sp>
        <p:nvSpPr>
          <p:cNvPr id="3" name="Vertical Text Placeholder 2">
            <a:extLst>
              <a:ext uri="{FF2B5EF4-FFF2-40B4-BE49-F238E27FC236}">
                <a16:creationId xmlns:a16="http://schemas.microsoft.com/office/drawing/2014/main" id="{5C29D46B-AF5C-E4C1-94B9-E6BCC232BBB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F9B07E4E-C06E-5379-4CA8-6F98A56C2620}"/>
              </a:ext>
            </a:extLst>
          </p:cNvPr>
          <p:cNvSpPr txBox="1">
            <a:spLocks noGrp="1"/>
          </p:cNvSpPr>
          <p:nvPr>
            <p:ph type="dt" sz="half" idx="7"/>
          </p:nvPr>
        </p:nvSpPr>
        <p:spPr/>
        <p:txBody>
          <a:bodyPr/>
          <a:lstStyle>
            <a:lvl1pPr>
              <a:defRPr/>
            </a:lvl1pPr>
          </a:lstStyle>
          <a:p>
            <a:pPr lvl="0"/>
            <a:fld id="{60DF45E9-04DD-4046-AD98-7A841EE66B23}" type="datetime1">
              <a:rPr lang="en-CY"/>
              <a:pPr lvl="0"/>
              <a:t>20/11/2024</a:t>
            </a:fld>
            <a:endParaRPr lang="en-CY"/>
          </a:p>
        </p:txBody>
      </p:sp>
      <p:sp>
        <p:nvSpPr>
          <p:cNvPr id="5" name="Footer Placeholder 4">
            <a:extLst>
              <a:ext uri="{FF2B5EF4-FFF2-40B4-BE49-F238E27FC236}">
                <a16:creationId xmlns:a16="http://schemas.microsoft.com/office/drawing/2014/main" id="{BB1AB0E7-3EA7-28EC-5E40-15253393374A}"/>
              </a:ext>
            </a:extLst>
          </p:cNvPr>
          <p:cNvSpPr txBox="1">
            <a:spLocks noGrp="1"/>
          </p:cNvSpPr>
          <p:nvPr>
            <p:ph type="ftr" sz="quarter" idx="9"/>
          </p:nvPr>
        </p:nvSpPr>
        <p:spPr/>
        <p:txBody>
          <a:bodyPr/>
          <a:lstStyle>
            <a:lvl1pPr>
              <a:defRPr/>
            </a:lvl1pPr>
          </a:lstStyle>
          <a:p>
            <a:pPr lvl="0"/>
            <a:endParaRPr lang="en-CY"/>
          </a:p>
        </p:txBody>
      </p:sp>
      <p:sp>
        <p:nvSpPr>
          <p:cNvPr id="6" name="Slide Number Placeholder 5">
            <a:extLst>
              <a:ext uri="{FF2B5EF4-FFF2-40B4-BE49-F238E27FC236}">
                <a16:creationId xmlns:a16="http://schemas.microsoft.com/office/drawing/2014/main" id="{66AB7295-78F6-4EF9-53B7-3C7CC7AE54FE}"/>
              </a:ext>
            </a:extLst>
          </p:cNvPr>
          <p:cNvSpPr txBox="1">
            <a:spLocks noGrp="1"/>
          </p:cNvSpPr>
          <p:nvPr>
            <p:ph type="sldNum" sz="quarter" idx="8"/>
          </p:nvPr>
        </p:nvSpPr>
        <p:spPr/>
        <p:txBody>
          <a:bodyPr/>
          <a:lstStyle>
            <a:lvl1pPr>
              <a:defRPr/>
            </a:lvl1pPr>
          </a:lstStyle>
          <a:p>
            <a:pPr lvl="0"/>
            <a:fld id="{DBB2A104-6F97-403B-A733-3B3513B73B5B}" type="slidenum">
              <a:t>‹#›</a:t>
            </a:fld>
            <a:endParaRPr lang="en-CY"/>
          </a:p>
        </p:txBody>
      </p:sp>
    </p:spTree>
    <p:extLst>
      <p:ext uri="{BB962C8B-B14F-4D97-AF65-F5344CB8AC3E}">
        <p14:creationId xmlns:p14="http://schemas.microsoft.com/office/powerpoint/2010/main" val="369217103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3C51F-DB7C-4B8A-8315-C25D895F975B}"/>
              </a:ext>
            </a:extLst>
          </p:cNvPr>
          <p:cNvSpPr txBox="1">
            <a:spLocks noGrp="1"/>
          </p:cNvSpPr>
          <p:nvPr>
            <p:ph type="title" orient="vert"/>
          </p:nvPr>
        </p:nvSpPr>
        <p:spPr>
          <a:xfrm>
            <a:off x="8724903" y="365129"/>
            <a:ext cx="2628899" cy="5811834"/>
          </a:xfrm>
        </p:spPr>
        <p:txBody>
          <a:bodyPr vert="eaVert"/>
          <a:lstStyle>
            <a:lvl1pPr>
              <a:defRPr/>
            </a:lvl1pPr>
          </a:lstStyle>
          <a:p>
            <a:pPr lvl="0"/>
            <a:r>
              <a:rPr lang="en-GB"/>
              <a:t>Click to edit Master title style</a:t>
            </a:r>
            <a:endParaRPr lang="en-CY"/>
          </a:p>
        </p:txBody>
      </p:sp>
      <p:sp>
        <p:nvSpPr>
          <p:cNvPr id="3" name="Vertical Text Placeholder 2">
            <a:extLst>
              <a:ext uri="{FF2B5EF4-FFF2-40B4-BE49-F238E27FC236}">
                <a16:creationId xmlns:a16="http://schemas.microsoft.com/office/drawing/2014/main" id="{E8050E0A-D7AF-BF76-7C67-B9A023B6096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A57EAB02-3E1E-79F0-7EBE-6AEC705F0C2A}"/>
              </a:ext>
            </a:extLst>
          </p:cNvPr>
          <p:cNvSpPr txBox="1">
            <a:spLocks noGrp="1"/>
          </p:cNvSpPr>
          <p:nvPr>
            <p:ph type="dt" sz="half" idx="7"/>
          </p:nvPr>
        </p:nvSpPr>
        <p:spPr/>
        <p:txBody>
          <a:bodyPr/>
          <a:lstStyle>
            <a:lvl1pPr>
              <a:defRPr/>
            </a:lvl1pPr>
          </a:lstStyle>
          <a:p>
            <a:pPr lvl="0"/>
            <a:fld id="{477C25AD-98FB-45D3-8E7C-695E6A635BF8}" type="datetime1">
              <a:rPr lang="en-CY"/>
              <a:pPr lvl="0"/>
              <a:t>20/11/2024</a:t>
            </a:fld>
            <a:endParaRPr lang="en-CY"/>
          </a:p>
        </p:txBody>
      </p:sp>
      <p:sp>
        <p:nvSpPr>
          <p:cNvPr id="5" name="Footer Placeholder 4">
            <a:extLst>
              <a:ext uri="{FF2B5EF4-FFF2-40B4-BE49-F238E27FC236}">
                <a16:creationId xmlns:a16="http://schemas.microsoft.com/office/drawing/2014/main" id="{990B6DD4-AF08-D8E5-4DD3-2B7004A994AC}"/>
              </a:ext>
            </a:extLst>
          </p:cNvPr>
          <p:cNvSpPr txBox="1">
            <a:spLocks noGrp="1"/>
          </p:cNvSpPr>
          <p:nvPr>
            <p:ph type="ftr" sz="quarter" idx="9"/>
          </p:nvPr>
        </p:nvSpPr>
        <p:spPr/>
        <p:txBody>
          <a:bodyPr/>
          <a:lstStyle>
            <a:lvl1pPr>
              <a:defRPr/>
            </a:lvl1pPr>
          </a:lstStyle>
          <a:p>
            <a:pPr lvl="0"/>
            <a:endParaRPr lang="en-CY"/>
          </a:p>
        </p:txBody>
      </p:sp>
      <p:sp>
        <p:nvSpPr>
          <p:cNvPr id="6" name="Slide Number Placeholder 5">
            <a:extLst>
              <a:ext uri="{FF2B5EF4-FFF2-40B4-BE49-F238E27FC236}">
                <a16:creationId xmlns:a16="http://schemas.microsoft.com/office/drawing/2014/main" id="{34CD178F-0DAD-9D49-740F-D90CE949BCD7}"/>
              </a:ext>
            </a:extLst>
          </p:cNvPr>
          <p:cNvSpPr txBox="1">
            <a:spLocks noGrp="1"/>
          </p:cNvSpPr>
          <p:nvPr>
            <p:ph type="sldNum" sz="quarter" idx="8"/>
          </p:nvPr>
        </p:nvSpPr>
        <p:spPr/>
        <p:txBody>
          <a:bodyPr/>
          <a:lstStyle>
            <a:lvl1pPr>
              <a:defRPr/>
            </a:lvl1pPr>
          </a:lstStyle>
          <a:p>
            <a:pPr lvl="0"/>
            <a:fld id="{82A0C5D1-02CB-42B5-9B13-A54638F9EB29}" type="slidenum">
              <a:t>‹#›</a:t>
            </a:fld>
            <a:endParaRPr lang="en-CY"/>
          </a:p>
        </p:txBody>
      </p:sp>
    </p:spTree>
    <p:extLst>
      <p:ext uri="{BB962C8B-B14F-4D97-AF65-F5344CB8AC3E}">
        <p14:creationId xmlns:p14="http://schemas.microsoft.com/office/powerpoint/2010/main" val="4194993287"/>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A3BE-20D3-A5EA-2BF3-20841DE2E1FE}"/>
              </a:ext>
            </a:extLst>
          </p:cNvPr>
          <p:cNvSpPr txBox="1">
            <a:spLocks noGrp="1"/>
          </p:cNvSpPr>
          <p:nvPr>
            <p:ph type="title"/>
          </p:nvPr>
        </p:nvSpPr>
        <p:spPr/>
        <p:txBody>
          <a:bodyPr/>
          <a:lstStyle>
            <a:lvl1pPr>
              <a:defRPr/>
            </a:lvl1pPr>
          </a:lstStyle>
          <a:p>
            <a:pPr lvl="0"/>
            <a:r>
              <a:rPr lang="en-GB"/>
              <a:t>Click to edit Master title style</a:t>
            </a:r>
            <a:endParaRPr lang="en-CY"/>
          </a:p>
        </p:txBody>
      </p:sp>
      <p:sp>
        <p:nvSpPr>
          <p:cNvPr id="3" name="Content Placeholder 2">
            <a:extLst>
              <a:ext uri="{FF2B5EF4-FFF2-40B4-BE49-F238E27FC236}">
                <a16:creationId xmlns:a16="http://schemas.microsoft.com/office/drawing/2014/main" id="{FF408CD7-034F-E0F5-9CFB-315851A6528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DE0D6CBB-38C8-1C40-2459-5E47188D4D04}"/>
              </a:ext>
            </a:extLst>
          </p:cNvPr>
          <p:cNvSpPr txBox="1">
            <a:spLocks noGrp="1"/>
          </p:cNvSpPr>
          <p:nvPr>
            <p:ph type="dt" sz="half" idx="7"/>
          </p:nvPr>
        </p:nvSpPr>
        <p:spPr/>
        <p:txBody>
          <a:bodyPr/>
          <a:lstStyle>
            <a:lvl1pPr>
              <a:defRPr/>
            </a:lvl1pPr>
          </a:lstStyle>
          <a:p>
            <a:pPr lvl="0"/>
            <a:fld id="{BF162CD7-68E6-4BC5-AE48-B16C138E95F7}" type="datetime1">
              <a:rPr lang="en-CY"/>
              <a:pPr lvl="0"/>
              <a:t>20/11/2024</a:t>
            </a:fld>
            <a:endParaRPr lang="en-CY"/>
          </a:p>
        </p:txBody>
      </p:sp>
      <p:sp>
        <p:nvSpPr>
          <p:cNvPr id="5" name="Footer Placeholder 4">
            <a:extLst>
              <a:ext uri="{FF2B5EF4-FFF2-40B4-BE49-F238E27FC236}">
                <a16:creationId xmlns:a16="http://schemas.microsoft.com/office/drawing/2014/main" id="{F05C400D-C538-E647-29B7-C2DA4379DE0C}"/>
              </a:ext>
            </a:extLst>
          </p:cNvPr>
          <p:cNvSpPr txBox="1">
            <a:spLocks noGrp="1"/>
          </p:cNvSpPr>
          <p:nvPr>
            <p:ph type="ftr" sz="quarter" idx="9"/>
          </p:nvPr>
        </p:nvSpPr>
        <p:spPr/>
        <p:txBody>
          <a:bodyPr/>
          <a:lstStyle>
            <a:lvl1pPr>
              <a:defRPr/>
            </a:lvl1pPr>
          </a:lstStyle>
          <a:p>
            <a:pPr lvl="0"/>
            <a:endParaRPr lang="en-CY"/>
          </a:p>
        </p:txBody>
      </p:sp>
      <p:sp>
        <p:nvSpPr>
          <p:cNvPr id="6" name="Slide Number Placeholder 5">
            <a:extLst>
              <a:ext uri="{FF2B5EF4-FFF2-40B4-BE49-F238E27FC236}">
                <a16:creationId xmlns:a16="http://schemas.microsoft.com/office/drawing/2014/main" id="{82F4505D-A977-77FE-8BE0-B321A84E7058}"/>
              </a:ext>
            </a:extLst>
          </p:cNvPr>
          <p:cNvSpPr txBox="1">
            <a:spLocks noGrp="1"/>
          </p:cNvSpPr>
          <p:nvPr>
            <p:ph type="sldNum" sz="quarter" idx="8"/>
          </p:nvPr>
        </p:nvSpPr>
        <p:spPr/>
        <p:txBody>
          <a:bodyPr/>
          <a:lstStyle>
            <a:lvl1pPr>
              <a:defRPr/>
            </a:lvl1pPr>
          </a:lstStyle>
          <a:p>
            <a:pPr lvl="0"/>
            <a:fld id="{62132D05-14CC-4693-AA0B-E9C23B8AF8E8}" type="slidenum">
              <a:t>‹#›</a:t>
            </a:fld>
            <a:endParaRPr lang="en-CY"/>
          </a:p>
        </p:txBody>
      </p:sp>
    </p:spTree>
    <p:extLst>
      <p:ext uri="{BB962C8B-B14F-4D97-AF65-F5344CB8AC3E}">
        <p14:creationId xmlns:p14="http://schemas.microsoft.com/office/powerpoint/2010/main" val="256071545"/>
      </p:ext>
    </p:extLst>
  </p:cSld>
  <p:clrMapOvr>
    <a:masterClrMapping/>
  </p:clrMapOvr>
  <p:hf sldNum="0" hdr="0" ftr="0" dt="0"/>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B200-72FF-B578-756E-9B10B7A29709}"/>
              </a:ext>
            </a:extLst>
          </p:cNvPr>
          <p:cNvSpPr txBox="1">
            <a:spLocks noGrp="1"/>
          </p:cNvSpPr>
          <p:nvPr>
            <p:ph type="title"/>
          </p:nvPr>
        </p:nvSpPr>
        <p:spPr>
          <a:xfrm>
            <a:off x="831847" y="1709735"/>
            <a:ext cx="10515600" cy="2852735"/>
          </a:xfrm>
        </p:spPr>
        <p:txBody>
          <a:bodyPr anchor="b"/>
          <a:lstStyle>
            <a:lvl1pPr>
              <a:defRPr sz="6000"/>
            </a:lvl1pPr>
          </a:lstStyle>
          <a:p>
            <a:pPr lvl="0"/>
            <a:r>
              <a:rPr lang="en-GB"/>
              <a:t>Click to edit Master title style</a:t>
            </a:r>
            <a:endParaRPr lang="en-CY"/>
          </a:p>
        </p:txBody>
      </p:sp>
      <p:sp>
        <p:nvSpPr>
          <p:cNvPr id="3" name="Text Placeholder 2">
            <a:extLst>
              <a:ext uri="{FF2B5EF4-FFF2-40B4-BE49-F238E27FC236}">
                <a16:creationId xmlns:a16="http://schemas.microsoft.com/office/drawing/2014/main" id="{6CD537D8-A7E7-516A-077B-C22FA679232F}"/>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27C057E5-8C36-D654-4AE5-50213B3212FA}"/>
              </a:ext>
            </a:extLst>
          </p:cNvPr>
          <p:cNvSpPr txBox="1">
            <a:spLocks noGrp="1"/>
          </p:cNvSpPr>
          <p:nvPr>
            <p:ph type="dt" sz="half" idx="7"/>
          </p:nvPr>
        </p:nvSpPr>
        <p:spPr/>
        <p:txBody>
          <a:bodyPr/>
          <a:lstStyle>
            <a:lvl1pPr>
              <a:defRPr/>
            </a:lvl1pPr>
          </a:lstStyle>
          <a:p>
            <a:pPr lvl="0"/>
            <a:fld id="{EBDE5BCA-B818-44BD-ADB3-056264D71BA8}" type="datetime1">
              <a:rPr lang="en-CY"/>
              <a:pPr lvl="0"/>
              <a:t>20/11/2024</a:t>
            </a:fld>
            <a:endParaRPr lang="en-CY"/>
          </a:p>
        </p:txBody>
      </p:sp>
      <p:sp>
        <p:nvSpPr>
          <p:cNvPr id="5" name="Footer Placeholder 4">
            <a:extLst>
              <a:ext uri="{FF2B5EF4-FFF2-40B4-BE49-F238E27FC236}">
                <a16:creationId xmlns:a16="http://schemas.microsoft.com/office/drawing/2014/main" id="{6A4F531A-35E3-0CC5-7CDB-795B369851EB}"/>
              </a:ext>
            </a:extLst>
          </p:cNvPr>
          <p:cNvSpPr txBox="1">
            <a:spLocks noGrp="1"/>
          </p:cNvSpPr>
          <p:nvPr>
            <p:ph type="ftr" sz="quarter" idx="9"/>
          </p:nvPr>
        </p:nvSpPr>
        <p:spPr/>
        <p:txBody>
          <a:bodyPr/>
          <a:lstStyle>
            <a:lvl1pPr>
              <a:defRPr/>
            </a:lvl1pPr>
          </a:lstStyle>
          <a:p>
            <a:pPr lvl="0"/>
            <a:endParaRPr lang="en-CY"/>
          </a:p>
        </p:txBody>
      </p:sp>
      <p:sp>
        <p:nvSpPr>
          <p:cNvPr id="6" name="Slide Number Placeholder 5">
            <a:extLst>
              <a:ext uri="{FF2B5EF4-FFF2-40B4-BE49-F238E27FC236}">
                <a16:creationId xmlns:a16="http://schemas.microsoft.com/office/drawing/2014/main" id="{320B37F0-4200-F5B8-CFF5-3210C2F4550E}"/>
              </a:ext>
            </a:extLst>
          </p:cNvPr>
          <p:cNvSpPr txBox="1">
            <a:spLocks noGrp="1"/>
          </p:cNvSpPr>
          <p:nvPr>
            <p:ph type="sldNum" sz="quarter" idx="8"/>
          </p:nvPr>
        </p:nvSpPr>
        <p:spPr/>
        <p:txBody>
          <a:bodyPr/>
          <a:lstStyle>
            <a:lvl1pPr>
              <a:defRPr/>
            </a:lvl1pPr>
          </a:lstStyle>
          <a:p>
            <a:pPr lvl="0"/>
            <a:fld id="{FB5D0308-0326-46C7-8D43-D38486AB0A26}" type="slidenum">
              <a:t>‹#›</a:t>
            </a:fld>
            <a:endParaRPr lang="en-CY"/>
          </a:p>
        </p:txBody>
      </p:sp>
    </p:spTree>
    <p:extLst>
      <p:ext uri="{BB962C8B-B14F-4D97-AF65-F5344CB8AC3E}">
        <p14:creationId xmlns:p14="http://schemas.microsoft.com/office/powerpoint/2010/main" val="1497924174"/>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7A34-3A1D-5752-CFBE-6491BEF0D707}"/>
              </a:ext>
            </a:extLst>
          </p:cNvPr>
          <p:cNvSpPr txBox="1">
            <a:spLocks noGrp="1"/>
          </p:cNvSpPr>
          <p:nvPr>
            <p:ph type="title"/>
          </p:nvPr>
        </p:nvSpPr>
        <p:spPr/>
        <p:txBody>
          <a:bodyPr/>
          <a:lstStyle>
            <a:lvl1pPr>
              <a:defRPr/>
            </a:lvl1pPr>
          </a:lstStyle>
          <a:p>
            <a:pPr lvl="0"/>
            <a:r>
              <a:rPr lang="en-GB"/>
              <a:t>Click to edit Master title style</a:t>
            </a:r>
            <a:endParaRPr lang="en-CY"/>
          </a:p>
        </p:txBody>
      </p:sp>
      <p:sp>
        <p:nvSpPr>
          <p:cNvPr id="3" name="Content Placeholder 2">
            <a:extLst>
              <a:ext uri="{FF2B5EF4-FFF2-40B4-BE49-F238E27FC236}">
                <a16:creationId xmlns:a16="http://schemas.microsoft.com/office/drawing/2014/main" id="{5DC7FC85-F5E0-0912-C23D-BB4AD75ACABA}"/>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Content Placeholder 3">
            <a:extLst>
              <a:ext uri="{FF2B5EF4-FFF2-40B4-BE49-F238E27FC236}">
                <a16:creationId xmlns:a16="http://schemas.microsoft.com/office/drawing/2014/main" id="{0EE2C916-AC73-09F5-9F47-FBECF6735C3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5" name="Date Placeholder 4">
            <a:extLst>
              <a:ext uri="{FF2B5EF4-FFF2-40B4-BE49-F238E27FC236}">
                <a16:creationId xmlns:a16="http://schemas.microsoft.com/office/drawing/2014/main" id="{1DD1184A-1B6D-F51A-8BB4-6501AF3577F0}"/>
              </a:ext>
            </a:extLst>
          </p:cNvPr>
          <p:cNvSpPr txBox="1">
            <a:spLocks noGrp="1"/>
          </p:cNvSpPr>
          <p:nvPr>
            <p:ph type="dt" sz="half" idx="7"/>
          </p:nvPr>
        </p:nvSpPr>
        <p:spPr/>
        <p:txBody>
          <a:bodyPr/>
          <a:lstStyle>
            <a:lvl1pPr>
              <a:defRPr/>
            </a:lvl1pPr>
          </a:lstStyle>
          <a:p>
            <a:pPr lvl="0"/>
            <a:fld id="{C0C4F50D-31ED-45A4-884C-A17948481E0E}" type="datetime1">
              <a:rPr lang="en-CY"/>
              <a:pPr lvl="0"/>
              <a:t>20/11/2024</a:t>
            </a:fld>
            <a:endParaRPr lang="en-CY"/>
          </a:p>
        </p:txBody>
      </p:sp>
      <p:sp>
        <p:nvSpPr>
          <p:cNvPr id="6" name="Footer Placeholder 5">
            <a:extLst>
              <a:ext uri="{FF2B5EF4-FFF2-40B4-BE49-F238E27FC236}">
                <a16:creationId xmlns:a16="http://schemas.microsoft.com/office/drawing/2014/main" id="{252D7E91-F24D-C836-8155-FC1DB4388224}"/>
              </a:ext>
            </a:extLst>
          </p:cNvPr>
          <p:cNvSpPr txBox="1">
            <a:spLocks noGrp="1"/>
          </p:cNvSpPr>
          <p:nvPr>
            <p:ph type="ftr" sz="quarter" idx="9"/>
          </p:nvPr>
        </p:nvSpPr>
        <p:spPr/>
        <p:txBody>
          <a:bodyPr/>
          <a:lstStyle>
            <a:lvl1pPr>
              <a:defRPr/>
            </a:lvl1pPr>
          </a:lstStyle>
          <a:p>
            <a:pPr lvl="0"/>
            <a:endParaRPr lang="en-CY"/>
          </a:p>
        </p:txBody>
      </p:sp>
      <p:sp>
        <p:nvSpPr>
          <p:cNvPr id="7" name="Slide Number Placeholder 6">
            <a:extLst>
              <a:ext uri="{FF2B5EF4-FFF2-40B4-BE49-F238E27FC236}">
                <a16:creationId xmlns:a16="http://schemas.microsoft.com/office/drawing/2014/main" id="{E32992E7-EBFF-56F9-2013-82FBB52AA733}"/>
              </a:ext>
            </a:extLst>
          </p:cNvPr>
          <p:cNvSpPr txBox="1">
            <a:spLocks noGrp="1"/>
          </p:cNvSpPr>
          <p:nvPr>
            <p:ph type="sldNum" sz="quarter" idx="8"/>
          </p:nvPr>
        </p:nvSpPr>
        <p:spPr/>
        <p:txBody>
          <a:bodyPr/>
          <a:lstStyle>
            <a:lvl1pPr>
              <a:defRPr/>
            </a:lvl1pPr>
          </a:lstStyle>
          <a:p>
            <a:pPr lvl="0"/>
            <a:fld id="{D3386079-D4A4-4857-811F-17A4C736D600}" type="slidenum">
              <a:t>‹#›</a:t>
            </a:fld>
            <a:endParaRPr lang="en-CY"/>
          </a:p>
        </p:txBody>
      </p:sp>
    </p:spTree>
    <p:extLst>
      <p:ext uri="{BB962C8B-B14F-4D97-AF65-F5344CB8AC3E}">
        <p14:creationId xmlns:p14="http://schemas.microsoft.com/office/powerpoint/2010/main" val="4282928689"/>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A2DB-8A10-7230-4D05-3E565CA14A2F}"/>
              </a:ext>
            </a:extLst>
          </p:cNvPr>
          <p:cNvSpPr txBox="1">
            <a:spLocks noGrp="1"/>
          </p:cNvSpPr>
          <p:nvPr>
            <p:ph type="title"/>
          </p:nvPr>
        </p:nvSpPr>
        <p:spPr>
          <a:xfrm>
            <a:off x="839784" y="365129"/>
            <a:ext cx="10515600" cy="1325559"/>
          </a:xfrm>
        </p:spPr>
        <p:txBody>
          <a:bodyPr/>
          <a:lstStyle>
            <a:lvl1pPr>
              <a:defRPr/>
            </a:lvl1pPr>
          </a:lstStyle>
          <a:p>
            <a:pPr lvl="0"/>
            <a:r>
              <a:rPr lang="en-GB"/>
              <a:t>Click to edit Master title style</a:t>
            </a:r>
            <a:endParaRPr lang="en-CY"/>
          </a:p>
        </p:txBody>
      </p:sp>
      <p:sp>
        <p:nvSpPr>
          <p:cNvPr id="3" name="Text Placeholder 2">
            <a:extLst>
              <a:ext uri="{FF2B5EF4-FFF2-40B4-BE49-F238E27FC236}">
                <a16:creationId xmlns:a16="http://schemas.microsoft.com/office/drawing/2014/main" id="{EF2D3B40-0D89-384A-B24C-1953B377D4B8}"/>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GB"/>
              <a:t>Click to edit Master text styles</a:t>
            </a:r>
          </a:p>
        </p:txBody>
      </p:sp>
      <p:sp>
        <p:nvSpPr>
          <p:cNvPr id="4" name="Content Placeholder 3">
            <a:extLst>
              <a:ext uri="{FF2B5EF4-FFF2-40B4-BE49-F238E27FC236}">
                <a16:creationId xmlns:a16="http://schemas.microsoft.com/office/drawing/2014/main" id="{E33E1562-289A-FBD9-4148-CE1815ED986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5" name="Text Placeholder 4">
            <a:extLst>
              <a:ext uri="{FF2B5EF4-FFF2-40B4-BE49-F238E27FC236}">
                <a16:creationId xmlns:a16="http://schemas.microsoft.com/office/drawing/2014/main" id="{E2B234EC-F397-9C4D-A927-C956A57E6E6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GB"/>
              <a:t>Click to edit Master text styles</a:t>
            </a:r>
          </a:p>
        </p:txBody>
      </p:sp>
      <p:sp>
        <p:nvSpPr>
          <p:cNvPr id="6" name="Content Placeholder 5">
            <a:extLst>
              <a:ext uri="{FF2B5EF4-FFF2-40B4-BE49-F238E27FC236}">
                <a16:creationId xmlns:a16="http://schemas.microsoft.com/office/drawing/2014/main" id="{01EEA297-9601-0CFF-94A0-15FCEDA0B4E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7" name="Date Placeholder 6">
            <a:extLst>
              <a:ext uri="{FF2B5EF4-FFF2-40B4-BE49-F238E27FC236}">
                <a16:creationId xmlns:a16="http://schemas.microsoft.com/office/drawing/2014/main" id="{23B640EB-079A-2187-83A1-FDA50E421DBA}"/>
              </a:ext>
            </a:extLst>
          </p:cNvPr>
          <p:cNvSpPr txBox="1">
            <a:spLocks noGrp="1"/>
          </p:cNvSpPr>
          <p:nvPr>
            <p:ph type="dt" sz="half" idx="7"/>
          </p:nvPr>
        </p:nvSpPr>
        <p:spPr/>
        <p:txBody>
          <a:bodyPr/>
          <a:lstStyle>
            <a:lvl1pPr>
              <a:defRPr/>
            </a:lvl1pPr>
          </a:lstStyle>
          <a:p>
            <a:pPr lvl="0"/>
            <a:fld id="{B783C96E-9133-4A22-8458-A95017FA58EF}" type="datetime1">
              <a:rPr lang="en-CY"/>
              <a:pPr lvl="0"/>
              <a:t>20/11/2024</a:t>
            </a:fld>
            <a:endParaRPr lang="en-CY"/>
          </a:p>
        </p:txBody>
      </p:sp>
      <p:sp>
        <p:nvSpPr>
          <p:cNvPr id="8" name="Footer Placeholder 7">
            <a:extLst>
              <a:ext uri="{FF2B5EF4-FFF2-40B4-BE49-F238E27FC236}">
                <a16:creationId xmlns:a16="http://schemas.microsoft.com/office/drawing/2014/main" id="{371EDF47-A0CF-66E1-0962-77CBF75A7CE9}"/>
              </a:ext>
            </a:extLst>
          </p:cNvPr>
          <p:cNvSpPr txBox="1">
            <a:spLocks noGrp="1"/>
          </p:cNvSpPr>
          <p:nvPr>
            <p:ph type="ftr" sz="quarter" idx="9"/>
          </p:nvPr>
        </p:nvSpPr>
        <p:spPr/>
        <p:txBody>
          <a:bodyPr/>
          <a:lstStyle>
            <a:lvl1pPr>
              <a:defRPr/>
            </a:lvl1pPr>
          </a:lstStyle>
          <a:p>
            <a:pPr lvl="0"/>
            <a:endParaRPr lang="en-CY"/>
          </a:p>
        </p:txBody>
      </p:sp>
      <p:sp>
        <p:nvSpPr>
          <p:cNvPr id="9" name="Slide Number Placeholder 8">
            <a:extLst>
              <a:ext uri="{FF2B5EF4-FFF2-40B4-BE49-F238E27FC236}">
                <a16:creationId xmlns:a16="http://schemas.microsoft.com/office/drawing/2014/main" id="{2DA2B44A-F50E-022D-EB6A-F148CBF5C1B5}"/>
              </a:ext>
            </a:extLst>
          </p:cNvPr>
          <p:cNvSpPr txBox="1">
            <a:spLocks noGrp="1"/>
          </p:cNvSpPr>
          <p:nvPr>
            <p:ph type="sldNum" sz="quarter" idx="8"/>
          </p:nvPr>
        </p:nvSpPr>
        <p:spPr/>
        <p:txBody>
          <a:bodyPr/>
          <a:lstStyle>
            <a:lvl1pPr>
              <a:defRPr/>
            </a:lvl1pPr>
          </a:lstStyle>
          <a:p>
            <a:pPr lvl="0"/>
            <a:fld id="{D0C9A704-B54E-4B9A-9A9A-92290E7884F6}" type="slidenum">
              <a:t>‹#›</a:t>
            </a:fld>
            <a:endParaRPr lang="en-CY"/>
          </a:p>
        </p:txBody>
      </p:sp>
    </p:spTree>
    <p:extLst>
      <p:ext uri="{BB962C8B-B14F-4D97-AF65-F5344CB8AC3E}">
        <p14:creationId xmlns:p14="http://schemas.microsoft.com/office/powerpoint/2010/main" val="287089700"/>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8885-FDE9-E615-A3F6-CD5753B3C29F}"/>
              </a:ext>
            </a:extLst>
          </p:cNvPr>
          <p:cNvSpPr txBox="1">
            <a:spLocks noGrp="1"/>
          </p:cNvSpPr>
          <p:nvPr>
            <p:ph type="title"/>
          </p:nvPr>
        </p:nvSpPr>
        <p:spPr/>
        <p:txBody>
          <a:bodyPr/>
          <a:lstStyle>
            <a:lvl1pPr>
              <a:defRPr/>
            </a:lvl1pPr>
          </a:lstStyle>
          <a:p>
            <a:pPr lvl="0"/>
            <a:r>
              <a:rPr lang="en-GB"/>
              <a:t>Click to edit Master title style</a:t>
            </a:r>
            <a:endParaRPr lang="en-CY"/>
          </a:p>
        </p:txBody>
      </p:sp>
      <p:sp>
        <p:nvSpPr>
          <p:cNvPr id="3" name="Date Placeholder 2">
            <a:extLst>
              <a:ext uri="{FF2B5EF4-FFF2-40B4-BE49-F238E27FC236}">
                <a16:creationId xmlns:a16="http://schemas.microsoft.com/office/drawing/2014/main" id="{7BBF743F-8A6D-7A9E-409A-5A2FBF699343}"/>
              </a:ext>
            </a:extLst>
          </p:cNvPr>
          <p:cNvSpPr txBox="1">
            <a:spLocks noGrp="1"/>
          </p:cNvSpPr>
          <p:nvPr>
            <p:ph type="dt" sz="half" idx="7"/>
          </p:nvPr>
        </p:nvSpPr>
        <p:spPr/>
        <p:txBody>
          <a:bodyPr/>
          <a:lstStyle>
            <a:lvl1pPr>
              <a:defRPr/>
            </a:lvl1pPr>
          </a:lstStyle>
          <a:p>
            <a:pPr lvl="0"/>
            <a:fld id="{6178B833-377F-422B-8E13-30F0AE8A5DB5}" type="datetime1">
              <a:rPr lang="en-CY"/>
              <a:pPr lvl="0"/>
              <a:t>20/11/2024</a:t>
            </a:fld>
            <a:endParaRPr lang="en-CY"/>
          </a:p>
        </p:txBody>
      </p:sp>
      <p:sp>
        <p:nvSpPr>
          <p:cNvPr id="4" name="Footer Placeholder 3">
            <a:extLst>
              <a:ext uri="{FF2B5EF4-FFF2-40B4-BE49-F238E27FC236}">
                <a16:creationId xmlns:a16="http://schemas.microsoft.com/office/drawing/2014/main" id="{D524A1D0-DA4C-63CC-F7B0-F49C589E6E9A}"/>
              </a:ext>
            </a:extLst>
          </p:cNvPr>
          <p:cNvSpPr txBox="1">
            <a:spLocks noGrp="1"/>
          </p:cNvSpPr>
          <p:nvPr>
            <p:ph type="ftr" sz="quarter" idx="9"/>
          </p:nvPr>
        </p:nvSpPr>
        <p:spPr/>
        <p:txBody>
          <a:bodyPr/>
          <a:lstStyle>
            <a:lvl1pPr>
              <a:defRPr/>
            </a:lvl1pPr>
          </a:lstStyle>
          <a:p>
            <a:pPr lvl="0"/>
            <a:endParaRPr lang="en-CY"/>
          </a:p>
        </p:txBody>
      </p:sp>
      <p:sp>
        <p:nvSpPr>
          <p:cNvPr id="5" name="Slide Number Placeholder 4">
            <a:extLst>
              <a:ext uri="{FF2B5EF4-FFF2-40B4-BE49-F238E27FC236}">
                <a16:creationId xmlns:a16="http://schemas.microsoft.com/office/drawing/2014/main" id="{FD95215C-5E5B-680D-F0C4-421B7EF57F65}"/>
              </a:ext>
            </a:extLst>
          </p:cNvPr>
          <p:cNvSpPr txBox="1">
            <a:spLocks noGrp="1"/>
          </p:cNvSpPr>
          <p:nvPr>
            <p:ph type="sldNum" sz="quarter" idx="8"/>
          </p:nvPr>
        </p:nvSpPr>
        <p:spPr/>
        <p:txBody>
          <a:bodyPr/>
          <a:lstStyle>
            <a:lvl1pPr>
              <a:defRPr/>
            </a:lvl1pPr>
          </a:lstStyle>
          <a:p>
            <a:pPr lvl="0"/>
            <a:fld id="{85178869-CFA6-4F98-96A1-E1E4EE2EC687}" type="slidenum">
              <a:t>‹#›</a:t>
            </a:fld>
            <a:endParaRPr lang="en-CY"/>
          </a:p>
        </p:txBody>
      </p:sp>
    </p:spTree>
    <p:extLst>
      <p:ext uri="{BB962C8B-B14F-4D97-AF65-F5344CB8AC3E}">
        <p14:creationId xmlns:p14="http://schemas.microsoft.com/office/powerpoint/2010/main" val="369013183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F2DD8-9F3D-080F-60B5-90E39CDF3D69}"/>
              </a:ext>
            </a:extLst>
          </p:cNvPr>
          <p:cNvSpPr txBox="1">
            <a:spLocks noGrp="1"/>
          </p:cNvSpPr>
          <p:nvPr>
            <p:ph type="dt" sz="half" idx="7"/>
          </p:nvPr>
        </p:nvSpPr>
        <p:spPr/>
        <p:txBody>
          <a:bodyPr/>
          <a:lstStyle>
            <a:lvl1pPr>
              <a:defRPr/>
            </a:lvl1pPr>
          </a:lstStyle>
          <a:p>
            <a:pPr lvl="0"/>
            <a:fld id="{962A9245-FEA6-40E0-A114-35FDFE404A02}" type="datetime1">
              <a:rPr lang="en-CY"/>
              <a:pPr lvl="0"/>
              <a:t>20/11/2024</a:t>
            </a:fld>
            <a:endParaRPr lang="en-CY"/>
          </a:p>
        </p:txBody>
      </p:sp>
      <p:sp>
        <p:nvSpPr>
          <p:cNvPr id="3" name="Footer Placeholder 2">
            <a:extLst>
              <a:ext uri="{FF2B5EF4-FFF2-40B4-BE49-F238E27FC236}">
                <a16:creationId xmlns:a16="http://schemas.microsoft.com/office/drawing/2014/main" id="{C47D16A5-3306-6338-4D95-0D23F9DE1EFF}"/>
              </a:ext>
            </a:extLst>
          </p:cNvPr>
          <p:cNvSpPr txBox="1">
            <a:spLocks noGrp="1"/>
          </p:cNvSpPr>
          <p:nvPr>
            <p:ph type="ftr" sz="quarter" idx="9"/>
          </p:nvPr>
        </p:nvSpPr>
        <p:spPr/>
        <p:txBody>
          <a:bodyPr/>
          <a:lstStyle>
            <a:lvl1pPr>
              <a:defRPr/>
            </a:lvl1pPr>
          </a:lstStyle>
          <a:p>
            <a:pPr lvl="0"/>
            <a:endParaRPr lang="en-CY"/>
          </a:p>
        </p:txBody>
      </p:sp>
      <p:sp>
        <p:nvSpPr>
          <p:cNvPr id="4" name="Slide Number Placeholder 3">
            <a:extLst>
              <a:ext uri="{FF2B5EF4-FFF2-40B4-BE49-F238E27FC236}">
                <a16:creationId xmlns:a16="http://schemas.microsoft.com/office/drawing/2014/main" id="{D66299C9-AD14-119F-B68A-05A8D415968E}"/>
              </a:ext>
            </a:extLst>
          </p:cNvPr>
          <p:cNvSpPr txBox="1">
            <a:spLocks noGrp="1"/>
          </p:cNvSpPr>
          <p:nvPr>
            <p:ph type="sldNum" sz="quarter" idx="8"/>
          </p:nvPr>
        </p:nvSpPr>
        <p:spPr/>
        <p:txBody>
          <a:bodyPr/>
          <a:lstStyle>
            <a:lvl1pPr>
              <a:defRPr/>
            </a:lvl1pPr>
          </a:lstStyle>
          <a:p>
            <a:pPr lvl="0"/>
            <a:fld id="{9864EEE6-B76E-4D05-AC8B-8961816A335E}" type="slidenum">
              <a:t>‹#›</a:t>
            </a:fld>
            <a:endParaRPr lang="en-CY"/>
          </a:p>
        </p:txBody>
      </p:sp>
    </p:spTree>
    <p:extLst>
      <p:ext uri="{BB962C8B-B14F-4D97-AF65-F5344CB8AC3E}">
        <p14:creationId xmlns:p14="http://schemas.microsoft.com/office/powerpoint/2010/main" val="42027343"/>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3E2C-D72B-8D82-F756-139200DB42A6}"/>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CY"/>
          </a:p>
        </p:txBody>
      </p:sp>
      <p:sp>
        <p:nvSpPr>
          <p:cNvPr id="3" name="Content Placeholder 2">
            <a:extLst>
              <a:ext uri="{FF2B5EF4-FFF2-40B4-BE49-F238E27FC236}">
                <a16:creationId xmlns:a16="http://schemas.microsoft.com/office/drawing/2014/main" id="{C2D13530-7EF5-19E8-EDC4-7A450799166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Text Placeholder 3">
            <a:extLst>
              <a:ext uri="{FF2B5EF4-FFF2-40B4-BE49-F238E27FC236}">
                <a16:creationId xmlns:a16="http://schemas.microsoft.com/office/drawing/2014/main" id="{4BE5E864-BA40-74AF-02E9-5FCA353FEB2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E5132975-D414-AB88-43CB-553B3F1C1383}"/>
              </a:ext>
            </a:extLst>
          </p:cNvPr>
          <p:cNvSpPr txBox="1">
            <a:spLocks noGrp="1"/>
          </p:cNvSpPr>
          <p:nvPr>
            <p:ph type="dt" sz="half" idx="7"/>
          </p:nvPr>
        </p:nvSpPr>
        <p:spPr/>
        <p:txBody>
          <a:bodyPr/>
          <a:lstStyle>
            <a:lvl1pPr>
              <a:defRPr/>
            </a:lvl1pPr>
          </a:lstStyle>
          <a:p>
            <a:pPr lvl="0"/>
            <a:fld id="{46E84410-B7B5-49EB-B91B-D9FCD64809E4}" type="datetime1">
              <a:rPr lang="en-CY"/>
              <a:pPr lvl="0"/>
              <a:t>20/11/2024</a:t>
            </a:fld>
            <a:endParaRPr lang="en-CY"/>
          </a:p>
        </p:txBody>
      </p:sp>
      <p:sp>
        <p:nvSpPr>
          <p:cNvPr id="6" name="Footer Placeholder 5">
            <a:extLst>
              <a:ext uri="{FF2B5EF4-FFF2-40B4-BE49-F238E27FC236}">
                <a16:creationId xmlns:a16="http://schemas.microsoft.com/office/drawing/2014/main" id="{50BB8569-A10A-51C7-9778-2C1BF08AF5CF}"/>
              </a:ext>
            </a:extLst>
          </p:cNvPr>
          <p:cNvSpPr txBox="1">
            <a:spLocks noGrp="1"/>
          </p:cNvSpPr>
          <p:nvPr>
            <p:ph type="ftr" sz="quarter" idx="9"/>
          </p:nvPr>
        </p:nvSpPr>
        <p:spPr/>
        <p:txBody>
          <a:bodyPr/>
          <a:lstStyle>
            <a:lvl1pPr>
              <a:defRPr/>
            </a:lvl1pPr>
          </a:lstStyle>
          <a:p>
            <a:pPr lvl="0"/>
            <a:endParaRPr lang="en-CY"/>
          </a:p>
        </p:txBody>
      </p:sp>
      <p:sp>
        <p:nvSpPr>
          <p:cNvPr id="7" name="Slide Number Placeholder 6">
            <a:extLst>
              <a:ext uri="{FF2B5EF4-FFF2-40B4-BE49-F238E27FC236}">
                <a16:creationId xmlns:a16="http://schemas.microsoft.com/office/drawing/2014/main" id="{322471BC-2083-B242-5674-E6F9E6F5F606}"/>
              </a:ext>
            </a:extLst>
          </p:cNvPr>
          <p:cNvSpPr txBox="1">
            <a:spLocks noGrp="1"/>
          </p:cNvSpPr>
          <p:nvPr>
            <p:ph type="sldNum" sz="quarter" idx="8"/>
          </p:nvPr>
        </p:nvSpPr>
        <p:spPr/>
        <p:txBody>
          <a:bodyPr/>
          <a:lstStyle>
            <a:lvl1pPr>
              <a:defRPr/>
            </a:lvl1pPr>
          </a:lstStyle>
          <a:p>
            <a:pPr lvl="0"/>
            <a:fld id="{74920355-B2F5-4538-AFFF-166C7DA43BB3}" type="slidenum">
              <a:t>‹#›</a:t>
            </a:fld>
            <a:endParaRPr lang="en-CY"/>
          </a:p>
        </p:txBody>
      </p:sp>
    </p:spTree>
    <p:extLst>
      <p:ext uri="{BB962C8B-B14F-4D97-AF65-F5344CB8AC3E}">
        <p14:creationId xmlns:p14="http://schemas.microsoft.com/office/powerpoint/2010/main" val="2242852137"/>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4BF9-CFB7-43F0-7E16-35660BDDC24B}"/>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CY"/>
          </a:p>
        </p:txBody>
      </p:sp>
      <p:sp>
        <p:nvSpPr>
          <p:cNvPr id="3" name="Picture Placeholder 2">
            <a:extLst>
              <a:ext uri="{FF2B5EF4-FFF2-40B4-BE49-F238E27FC236}">
                <a16:creationId xmlns:a16="http://schemas.microsoft.com/office/drawing/2014/main" id="{6F47B2CF-B3C2-208D-CC13-9434BF07C264}"/>
              </a:ext>
            </a:extLst>
          </p:cNvPr>
          <p:cNvSpPr txBox="1">
            <a:spLocks noGrp="1"/>
          </p:cNvSpPr>
          <p:nvPr>
            <p:ph type="pic" idx="1"/>
          </p:nvPr>
        </p:nvSpPr>
        <p:spPr>
          <a:xfrm>
            <a:off x="5183184" y="987423"/>
            <a:ext cx="6172200" cy="4873623"/>
          </a:xfrm>
        </p:spPr>
        <p:txBody>
          <a:bodyPr/>
          <a:lstStyle>
            <a:lvl1pPr marL="0" indent="0">
              <a:buNone/>
              <a:defRPr lang="en-CY" sz="3200"/>
            </a:lvl1pPr>
          </a:lstStyle>
          <a:p>
            <a:pPr lvl="0"/>
            <a:endParaRPr lang="en-CY"/>
          </a:p>
        </p:txBody>
      </p:sp>
      <p:sp>
        <p:nvSpPr>
          <p:cNvPr id="4" name="Text Placeholder 3">
            <a:extLst>
              <a:ext uri="{FF2B5EF4-FFF2-40B4-BE49-F238E27FC236}">
                <a16:creationId xmlns:a16="http://schemas.microsoft.com/office/drawing/2014/main" id="{4DD7F121-4498-E756-7271-69BDDE3F101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B39037F1-B5D7-0E9C-AB3E-EB40C83E7DED}"/>
              </a:ext>
            </a:extLst>
          </p:cNvPr>
          <p:cNvSpPr txBox="1">
            <a:spLocks noGrp="1"/>
          </p:cNvSpPr>
          <p:nvPr>
            <p:ph type="dt" sz="half" idx="7"/>
          </p:nvPr>
        </p:nvSpPr>
        <p:spPr/>
        <p:txBody>
          <a:bodyPr/>
          <a:lstStyle>
            <a:lvl1pPr>
              <a:defRPr/>
            </a:lvl1pPr>
          </a:lstStyle>
          <a:p>
            <a:pPr lvl="0"/>
            <a:fld id="{D97699D6-33B3-4CCA-97DF-F67A3297864F}" type="datetime1">
              <a:rPr lang="en-CY"/>
              <a:pPr lvl="0"/>
              <a:t>20/11/2024</a:t>
            </a:fld>
            <a:endParaRPr lang="en-CY"/>
          </a:p>
        </p:txBody>
      </p:sp>
      <p:sp>
        <p:nvSpPr>
          <p:cNvPr id="6" name="Footer Placeholder 5">
            <a:extLst>
              <a:ext uri="{FF2B5EF4-FFF2-40B4-BE49-F238E27FC236}">
                <a16:creationId xmlns:a16="http://schemas.microsoft.com/office/drawing/2014/main" id="{2A2A0779-666E-44C0-6588-88430304C02C}"/>
              </a:ext>
            </a:extLst>
          </p:cNvPr>
          <p:cNvSpPr txBox="1">
            <a:spLocks noGrp="1"/>
          </p:cNvSpPr>
          <p:nvPr>
            <p:ph type="ftr" sz="quarter" idx="9"/>
          </p:nvPr>
        </p:nvSpPr>
        <p:spPr/>
        <p:txBody>
          <a:bodyPr/>
          <a:lstStyle>
            <a:lvl1pPr>
              <a:defRPr/>
            </a:lvl1pPr>
          </a:lstStyle>
          <a:p>
            <a:pPr lvl="0"/>
            <a:endParaRPr lang="en-CY"/>
          </a:p>
        </p:txBody>
      </p:sp>
      <p:sp>
        <p:nvSpPr>
          <p:cNvPr id="7" name="Slide Number Placeholder 6">
            <a:extLst>
              <a:ext uri="{FF2B5EF4-FFF2-40B4-BE49-F238E27FC236}">
                <a16:creationId xmlns:a16="http://schemas.microsoft.com/office/drawing/2014/main" id="{D31F2287-3E0B-086C-192B-7C873FEAC36F}"/>
              </a:ext>
            </a:extLst>
          </p:cNvPr>
          <p:cNvSpPr txBox="1">
            <a:spLocks noGrp="1"/>
          </p:cNvSpPr>
          <p:nvPr>
            <p:ph type="sldNum" sz="quarter" idx="8"/>
          </p:nvPr>
        </p:nvSpPr>
        <p:spPr/>
        <p:txBody>
          <a:bodyPr/>
          <a:lstStyle>
            <a:lvl1pPr>
              <a:defRPr/>
            </a:lvl1pPr>
          </a:lstStyle>
          <a:p>
            <a:pPr lvl="0"/>
            <a:fld id="{616BA0BE-99D6-44D8-A955-B0A6424C18E1}" type="slidenum">
              <a:t>‹#›</a:t>
            </a:fld>
            <a:endParaRPr lang="en-CY"/>
          </a:p>
        </p:txBody>
      </p:sp>
    </p:spTree>
    <p:extLst>
      <p:ext uri="{BB962C8B-B14F-4D97-AF65-F5344CB8AC3E}">
        <p14:creationId xmlns:p14="http://schemas.microsoft.com/office/powerpoint/2010/main" val="3969993740"/>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D99C5-5661-8E2A-CE11-5DAC81116D0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CY"/>
          </a:p>
        </p:txBody>
      </p:sp>
      <p:sp>
        <p:nvSpPr>
          <p:cNvPr id="3" name="Text Placeholder 2">
            <a:extLst>
              <a:ext uri="{FF2B5EF4-FFF2-40B4-BE49-F238E27FC236}">
                <a16:creationId xmlns:a16="http://schemas.microsoft.com/office/drawing/2014/main" id="{604E4F4C-0854-88AF-2939-27D30250C05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7EE8B6AF-CDA7-7025-23FF-39D63A2490A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
              </a:lnSpc>
              <a:spcBef>
                <a:spcPts val="0"/>
              </a:spcBef>
              <a:spcAft>
                <a:spcPts val="0"/>
              </a:spcAft>
              <a:buNone/>
              <a:tabLst/>
              <a:defRPr lang="en-CY" sz="1200" b="0" i="0" u="none" strike="noStrike" kern="1200" cap="none" spc="0" baseline="0%">
                <a:solidFill>
                  <a:srgbClr val="767676"/>
                </a:solidFill>
                <a:uFillTx/>
                <a:latin typeface="Aptos"/>
              </a:defRPr>
            </a:lvl1pPr>
          </a:lstStyle>
          <a:p>
            <a:pPr lvl="0"/>
            <a:fld id="{8E7399DE-9058-4D23-A083-5D8A1380C71F}" type="datetime1">
              <a:rPr lang="en-CY"/>
              <a:pPr lvl="0"/>
              <a:t>20/11/2024</a:t>
            </a:fld>
            <a:endParaRPr lang="en-CY"/>
          </a:p>
        </p:txBody>
      </p:sp>
      <p:sp>
        <p:nvSpPr>
          <p:cNvPr id="5" name="Footer Placeholder 4">
            <a:extLst>
              <a:ext uri="{FF2B5EF4-FFF2-40B4-BE49-F238E27FC236}">
                <a16:creationId xmlns:a16="http://schemas.microsoft.com/office/drawing/2014/main" id="{75EF4F2A-3D39-ADFA-CB94-AF0B49DB5404}"/>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
              </a:lnSpc>
              <a:spcBef>
                <a:spcPts val="0"/>
              </a:spcBef>
              <a:spcAft>
                <a:spcPts val="0"/>
              </a:spcAft>
              <a:buNone/>
              <a:tabLst/>
              <a:defRPr lang="en-CY" sz="1200" b="0" i="0" u="none" strike="noStrike" kern="1200" cap="none" spc="0" baseline="0%">
                <a:solidFill>
                  <a:srgbClr val="767676"/>
                </a:solidFill>
                <a:uFillTx/>
                <a:latin typeface="Aptos"/>
              </a:defRPr>
            </a:lvl1pPr>
          </a:lstStyle>
          <a:p>
            <a:pPr lvl="0"/>
            <a:endParaRPr lang="en-CY"/>
          </a:p>
        </p:txBody>
      </p:sp>
      <p:sp>
        <p:nvSpPr>
          <p:cNvPr id="6" name="Slide Number Placeholder 5">
            <a:extLst>
              <a:ext uri="{FF2B5EF4-FFF2-40B4-BE49-F238E27FC236}">
                <a16:creationId xmlns:a16="http://schemas.microsoft.com/office/drawing/2014/main" id="{39885AC0-DDAC-E620-DD5D-306F07976E1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
              </a:lnSpc>
              <a:spcBef>
                <a:spcPts val="0"/>
              </a:spcBef>
              <a:spcAft>
                <a:spcPts val="0"/>
              </a:spcAft>
              <a:buNone/>
              <a:tabLst/>
              <a:defRPr lang="en-CY" sz="1200" b="0" i="0" u="none" strike="noStrike" kern="1200" cap="none" spc="0" baseline="0%">
                <a:solidFill>
                  <a:srgbClr val="767676"/>
                </a:solidFill>
                <a:uFillTx/>
                <a:latin typeface="Aptos"/>
              </a:defRPr>
            </a:lvl1pPr>
          </a:lstStyle>
          <a:p>
            <a:pPr lvl="0"/>
            <a:fld id="{FF149531-ED85-466F-B008-BB060E5D325B}" type="slidenum">
              <a:t>‹#›</a:t>
            </a:fld>
            <a:endParaRPr lang="en-C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
        </a:lnSpc>
        <a:spcBef>
          <a:spcPts val="0"/>
        </a:spcBef>
        <a:spcAft>
          <a:spcPts val="0"/>
        </a:spcAft>
        <a:buNone/>
        <a:tabLst/>
        <a:defRPr lang="en-GB"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
        </a:lnSpc>
        <a:spcBef>
          <a:spcPts val="1000"/>
        </a:spcBef>
        <a:spcAft>
          <a:spcPts val="0"/>
        </a:spcAft>
        <a:buSzPct val="100%"/>
        <a:buFont typeface="Arial" pitchFamily="34"/>
        <a:buChar char="•"/>
        <a:tabLst/>
        <a:defRPr lang="en-GB" sz="2800" b="0" i="0" u="none" strike="noStrike" kern="1200" cap="none" spc="0" baseline="0%">
          <a:solidFill>
            <a:srgbClr val="000000"/>
          </a:solidFill>
          <a:uFillTx/>
          <a:latin typeface="Aptos"/>
        </a:defRPr>
      </a:lvl1pPr>
      <a:lvl2pPr marL="685800" marR="0" lvl="1" indent="-228600" algn="l" defTabSz="914400" rtl="0" fontAlgn="auto" hangingPunct="1">
        <a:lnSpc>
          <a:spcPct val="90%"/>
        </a:lnSpc>
        <a:spcBef>
          <a:spcPts val="500"/>
        </a:spcBef>
        <a:spcAft>
          <a:spcPts val="0"/>
        </a:spcAft>
        <a:buSzPct val="100%"/>
        <a:buFont typeface="Arial" pitchFamily="34"/>
        <a:buChar char="•"/>
        <a:tabLst/>
        <a:defRPr lang="en-GB" sz="2400" b="0" i="0" u="none" strike="noStrike" kern="1200" cap="none" spc="0" baseline="0%">
          <a:solidFill>
            <a:srgbClr val="000000"/>
          </a:solidFill>
          <a:uFillTx/>
          <a:latin typeface="Aptos"/>
        </a:defRPr>
      </a:lvl2pPr>
      <a:lvl3pPr marL="1143000" marR="0" lvl="2" indent="-228600" algn="l" defTabSz="914400" rtl="0" fontAlgn="auto" hangingPunct="1">
        <a:lnSpc>
          <a:spcPct val="90%"/>
        </a:lnSpc>
        <a:spcBef>
          <a:spcPts val="500"/>
        </a:spcBef>
        <a:spcAft>
          <a:spcPts val="0"/>
        </a:spcAft>
        <a:buSzPct val="100%"/>
        <a:buFont typeface="Arial" pitchFamily="34"/>
        <a:buChar char="•"/>
        <a:tabLst/>
        <a:defRPr lang="en-GB" sz="2000" b="0" i="0" u="none" strike="noStrike" kern="1200" cap="none" spc="0" baseline="0%">
          <a:solidFill>
            <a:srgbClr val="000000"/>
          </a:solidFill>
          <a:uFillTx/>
          <a:latin typeface="Aptos"/>
        </a:defRPr>
      </a:lvl3pPr>
      <a:lvl4pPr marL="1600200" marR="0" lvl="3" indent="-228600" algn="l" defTabSz="914400" rtl="0" fontAlgn="auto" hangingPunct="1">
        <a:lnSpc>
          <a:spcPct val="90%"/>
        </a:lnSpc>
        <a:spcBef>
          <a:spcPts val="500"/>
        </a:spcBef>
        <a:spcAft>
          <a:spcPts val="0"/>
        </a:spcAft>
        <a:buSzPct val="100%"/>
        <a:buFont typeface="Arial" pitchFamily="34"/>
        <a:buChar char="•"/>
        <a:tabLst/>
        <a:defRPr lang="en-GB" sz="1800" b="0" i="0" u="none" strike="noStrike" kern="1200" cap="none" spc="0" baseline="0%">
          <a:solidFill>
            <a:srgbClr val="000000"/>
          </a:solidFill>
          <a:uFillTx/>
          <a:latin typeface="Aptos"/>
        </a:defRPr>
      </a:lvl4pPr>
      <a:lvl5pPr marL="2057400" marR="0" lvl="4" indent="-228600" algn="l" defTabSz="914400" rtl="0" fontAlgn="auto" hangingPunct="1">
        <a:lnSpc>
          <a:spcPct val="90%"/>
        </a:lnSpc>
        <a:spcBef>
          <a:spcPts val="500"/>
        </a:spcBef>
        <a:spcAft>
          <a:spcPts val="0"/>
        </a:spcAft>
        <a:buSzPct val="100%"/>
        <a:buFont typeface="Arial" pitchFamily="34"/>
        <a:buChar char="•"/>
        <a:tabLst/>
        <a:defRPr lang="en-GB" sz="1800" b="0" i="0" u="none" strike="noStrike" kern="1200" cap="none" spc="0" baseline="0%">
          <a:solidFill>
            <a:srgbClr val="000000"/>
          </a:solidFill>
          <a:uFillTx/>
          <a:latin typeface="Apto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1.gif"/><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2.jpg"/><Relationship Id="rId1" Type="http://purl.oclc.org/ooxml/officeDocument/relationships/slideLayout" Target="../slideLayouts/slideLayout2.xml"/><Relationship Id="rId4" Type="http://purl.oclc.org/ooxml/officeDocument/relationships/image" Target="../media/image20.jpeg"/></Relationships>
</file>

<file path=ppt/slides/_rels/slide13.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21.png"/><Relationship Id="rId1" Type="http://purl.oclc.org/ooxml/officeDocument/relationships/slideLayout" Target="../slideLayouts/slideLayout2.xml"/><Relationship Id="rId5" Type="http://purl.oclc.org/ooxml/officeDocument/relationships/image" Target="../media/image22.jpg"/><Relationship Id="rId4" Type="http://purl.oclc.org/ooxml/officeDocument/relationships/image" Target="../media/image2.jpg"/></Relationships>
</file>

<file path=ppt/slides/_rels/slide14.xml.rels><?xml version="1.0" encoding="UTF-8" standalone="yes"?>
<Relationships xmlns="http://schemas.openxmlformats.org/package/2006/relationships"><Relationship Id="rId8" Type="http://purl.oclc.org/ooxml/officeDocument/relationships/image" Target="../media/image27.png"/><Relationship Id="rId3" Type="http://purl.oclc.org/ooxml/officeDocument/relationships/image" Target="../media/image24.png"/><Relationship Id="rId7" Type="http://purl.oclc.org/ooxml/officeDocument/relationships/image" Target="../media/image2.jpg"/><Relationship Id="rId2" Type="http://purl.oclc.org/ooxml/officeDocument/relationships/image" Target="../media/image23.png"/><Relationship Id="rId1" Type="http://purl.oclc.org/ooxml/officeDocument/relationships/slideLayout" Target="../slideLayouts/slideLayout2.xml"/><Relationship Id="rId6" Type="http://purl.oclc.org/ooxml/officeDocument/relationships/image" Target="../media/image3.jpg"/><Relationship Id="rId5" Type="http://purl.oclc.org/ooxml/officeDocument/relationships/image" Target="../media/image26.png"/><Relationship Id="rId4" Type="http://purl.oclc.org/ooxml/officeDocument/relationships/image" Target="../media/image25.png"/></Relationships>
</file>

<file path=ppt/slides/_rels/slide15.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 Id="rId6" Type="http://purl.oclc.org/ooxml/officeDocument/relationships/image" Target="../media/image30.jpg"/><Relationship Id="rId5" Type="http://purl.oclc.org/ooxml/officeDocument/relationships/image" Target="../media/image29.jpg"/><Relationship Id="rId4" Type="http://purl.oclc.org/ooxml/officeDocument/relationships/image" Target="../media/image28.png"/></Relationships>
</file>

<file path=ppt/slides/_rels/slide16.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2.jp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8" Type="http://purl.oclc.org/ooxml/officeDocument/relationships/hyperlink" Target="https://books.google.com.cy/books?hl=el&amp;lr=&amp;id=dGMd-uay-lkC&amp;oi=fnd&amp;pg=PR7&amp;dq=kerberos+supporting&amp;ots=JxeclR3357&amp;sig=Q4y_K_jCLLvE0gnnPtisU635xiA&amp;redir_esc=y#v=onepage&amp;q&amp;f=false" TargetMode="External"/><Relationship Id="rId3" Type="http://purl.oclc.org/ooxml/officeDocument/relationships/hyperlink" Target="https://web.mit.edu/Kerberos/" TargetMode="External"/><Relationship Id="rId7" Type="http://purl.oclc.org/ooxml/officeDocument/relationships/hyperlink" Target="https://www.hackthebox.com/blog/8-powerful-kerberos-attacks#mcetoc_1hlutnrrcu2h" TargetMode="External"/><Relationship Id="rId2" Type="http://purl.oclc.org/ooxml/officeDocument/relationships/hyperlink" Target="https://en.wikipedia.org/wiki/Kerberos_(protocol)" TargetMode="External"/><Relationship Id="rId1" Type="http://purl.oclc.org/ooxml/officeDocument/relationships/slideLayout" Target="../slideLayouts/slideLayout2.xml"/><Relationship Id="rId6" Type="http://purl.oclc.org/ooxml/officeDocument/relationships/hyperlink" Target="https://phoenixnap.com/blog/kerberos-authentication" TargetMode="External"/><Relationship Id="rId11" Type="http://purl.oclc.org/ooxml/officeDocument/relationships/hyperlink" Target="https://documentation.ubuntu.com/server/how-to/kerberos/install-a-kerberos-server/?_ga=2.49028134.1021707734.1730457758-529813903.1728834427" TargetMode="External"/><Relationship Id="rId5" Type="http://purl.oclc.org/ooxml/officeDocument/relationships/hyperlink" Target="https://nordvpn.com/blog/what-is-kerberos/#:~:text=Despite%20its%20numerous%20advantages%2C%20Kerberos%20also%20has%20a,configuration%20can%20lead%20to%20frequent%20disconnections%2C%20and%20interruptions.?msockid=0f58e095767d6a1724fcf4ca77346bca" TargetMode="External"/><Relationship Id="rId10" Type="http://purl.oclc.org/ooxml/officeDocument/relationships/hyperlink" Target="https://documentation.ubuntu.com/server/how-to/networking/install-dns/?_ga=2.216690582.1021707734.1730457758-529813903.1728834427" TargetMode="External"/><Relationship Id="rId4" Type="http://purl.oclc.org/ooxml/officeDocument/relationships/hyperlink" Target="https://web.mit.edu/Saltzer/www/publications/Kerberosorigin.pdf" TargetMode="External"/><Relationship Id="rId9" Type="http://purl.oclc.org/ooxml/officeDocument/relationships/hyperlink" Target="https://directory.apache.org/kerby/user-guide.html" TargetMode="External"/></Relationships>
</file>

<file path=ppt/slides/_rels/slide2.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2.jpg"/><Relationship Id="rId1" Type="http://purl.oclc.org/ooxml/officeDocument/relationships/slideLayout" Target="../slideLayouts/slideLayout1.xml"/><Relationship Id="rId6" Type="http://purl.oclc.org/ooxml/officeDocument/relationships/image" Target="../media/image6.png"/><Relationship Id="rId5" Type="http://purl.oclc.org/ooxml/officeDocument/relationships/image" Target="../media/image5.jpg"/><Relationship Id="rId4" Type="http://purl.oclc.org/ooxml/officeDocument/relationships/image" Target="../media/image4.jpg"/></Relationships>
</file>

<file path=ppt/slides/_rels/slide4.xml.rels><?xml version="1.0" encoding="UTF-8" standalone="yes"?>
<Relationships xmlns="http://schemas.openxmlformats.org/package/2006/relationships"><Relationship Id="rId8" Type="http://purl.oclc.org/ooxml/officeDocument/relationships/image" Target="../media/image11.jpg"/><Relationship Id="rId3" Type="http://purl.oclc.org/ooxml/officeDocument/relationships/image" Target="../media/image3.jpg"/><Relationship Id="rId7" Type="http://purl.oclc.org/ooxml/officeDocument/relationships/image" Target="../media/image10.png"/><Relationship Id="rId12" Type="http://purl.oclc.org/ooxml/officeDocument/relationships/image" Target="../media/image15.jpg"/><Relationship Id="rId2" Type="http://purl.oclc.org/ooxml/officeDocument/relationships/image" Target="../media/image2.jpg"/><Relationship Id="rId1" Type="http://purl.oclc.org/ooxml/officeDocument/relationships/slideLayout" Target="../slideLayouts/slideLayout1.xml"/><Relationship Id="rId6" Type="http://purl.oclc.org/ooxml/officeDocument/relationships/image" Target="../media/image9.jpg"/><Relationship Id="rId11" Type="http://purl.oclc.org/ooxml/officeDocument/relationships/image" Target="../media/image14.jpg"/><Relationship Id="rId5" Type="http://purl.oclc.org/ooxml/officeDocument/relationships/image" Target="../media/image8.jpg"/><Relationship Id="rId10" Type="http://purl.oclc.org/ooxml/officeDocument/relationships/image" Target="../media/image13.jpg"/><Relationship Id="rId4" Type="http://purl.oclc.org/ooxml/officeDocument/relationships/image" Target="../media/image7.jpg"/><Relationship Id="rId9" Type="http://purl.oclc.org/ooxml/officeDocument/relationships/image" Target="../media/image12.jpg"/></Relationships>
</file>

<file path=ppt/slides/_rels/slide5.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image" Target="../media/image2.jpg"/><Relationship Id="rId1" Type="http://purl.oclc.org/ooxml/officeDocument/relationships/slideLayout" Target="../slideLayouts/slideLayout1.xml"/><Relationship Id="rId4" Type="http://purl.oclc.org/ooxml/officeDocument/relationships/image" Target="../media/image16.jpg"/></Relationships>
</file>

<file path=ppt/slides/_rels/slide6.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 Id="rId4" Type="http://purl.oclc.org/ooxml/officeDocument/relationships/image" Target="../media/image17.jpg"/></Relationships>
</file>

<file path=ppt/slides/_rels/slide7.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1.xml"/><Relationship Id="rId1" Type="http://purl.oclc.org/ooxml/officeDocument/relationships/slideLayout" Target="../slideLayouts/slideLayout2.xml"/><Relationship Id="rId5" Type="http://purl.oclc.org/ooxml/officeDocument/relationships/image" Target="../media/image18.png"/><Relationship Id="rId4" Type="http://purl.oclc.org/ooxml/officeDocument/relationships/image" Target="../media/image2.jpg"/></Relationships>
</file>

<file path=ppt/slides/_rels/slide8.xml.rels><?xml version="1.0" encoding="UTF-8" standalone="yes"?>
<Relationships xmlns="http://schemas.openxmlformats.org/package/2006/relationships"><Relationship Id="rId3" Type="http://purl.oclc.org/ooxml/officeDocument/relationships/image" Target="../media/image2.jpg"/><Relationship Id="rId2" Type="http://purl.oclc.org/ooxml/officeDocument/relationships/image" Target="../media/image3.jpg"/><Relationship Id="rId1" Type="http://purl.oclc.org/ooxml/officeDocument/relationships/slideLayout" Target="../slideLayouts/slideLayout2.xml"/><Relationship Id="rId4" Type="http://purl.oclc.org/ooxml/officeDocument/relationships/image" Target="../media/image19.png"/></Relationships>
</file>

<file path=ppt/slides/_rels/slide9.xml.rels><?xml version="1.0" encoding="UTF-8" standalone="yes"?>
<Relationships xmlns="http://schemas.openxmlformats.org/package/2006/relationships"><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2E2D-9B2D-C1C3-9998-83E0E5221DFF}"/>
              </a:ext>
            </a:extLst>
          </p:cNvPr>
          <p:cNvSpPr txBox="1">
            <a:spLocks noGrp="1"/>
          </p:cNvSpPr>
          <p:nvPr>
            <p:ph type="ctrTitle"/>
          </p:nvPr>
        </p:nvSpPr>
        <p:spPr>
          <a:xfrm>
            <a:off x="1745415" y="4516285"/>
            <a:ext cx="8969825" cy="1136900"/>
          </a:xfrm>
        </p:spPr>
        <p:txBody>
          <a:bodyPr>
            <a:normAutofit fontScale="90%"/>
          </a:bodyPr>
          <a:lstStyle/>
          <a:p>
            <a:pPr lvl="0"/>
            <a:br>
              <a:rPr lang="en-US" sz="1600">
                <a:latin typeface="Arial Black" pitchFamily="34"/>
              </a:rPr>
            </a:br>
            <a:br>
              <a:rPr lang="en-US" sz="1600">
                <a:latin typeface="Arial Black" pitchFamily="34"/>
              </a:rPr>
            </a:br>
            <a:r>
              <a:rPr lang="el-GR" sz="1600">
                <a:latin typeface="Arial Black" pitchFamily="34"/>
              </a:rPr>
              <a:t>ΕΠΛ421: Προγραμματισμός Συστημάτων</a:t>
            </a:r>
            <a:br>
              <a:rPr lang="el-GR" sz="1600">
                <a:latin typeface="Arial Black" pitchFamily="34"/>
              </a:rPr>
            </a:br>
            <a:r>
              <a:rPr lang="el-GR" sz="1600">
                <a:latin typeface="Arial Black" pitchFamily="34"/>
              </a:rPr>
              <a:t>Χειμερινό Εξάμηνο 202</a:t>
            </a:r>
            <a:r>
              <a:rPr lang="en-GB" sz="1600">
                <a:latin typeface="Arial Black" pitchFamily="34"/>
              </a:rPr>
              <a:t>4</a:t>
            </a:r>
            <a:br>
              <a:rPr lang="el-GR" sz="1600">
                <a:latin typeface="Arial Black" pitchFamily="34"/>
              </a:rPr>
            </a:br>
            <a:endParaRPr lang="en-CY" sz="1600">
              <a:latin typeface="Arial Black" pitchFamily="34"/>
            </a:endParaRPr>
          </a:p>
        </p:txBody>
      </p:sp>
      <p:sp>
        <p:nvSpPr>
          <p:cNvPr id="3" name="Subtitle 2">
            <a:extLst>
              <a:ext uri="{FF2B5EF4-FFF2-40B4-BE49-F238E27FC236}">
                <a16:creationId xmlns:a16="http://schemas.microsoft.com/office/drawing/2014/main" id="{4BFCAAD1-E789-5944-8883-06CCBFF047EF}"/>
              </a:ext>
            </a:extLst>
          </p:cNvPr>
          <p:cNvSpPr txBox="1">
            <a:spLocks noGrp="1"/>
          </p:cNvSpPr>
          <p:nvPr>
            <p:ph type="subTitle" idx="1"/>
          </p:nvPr>
        </p:nvSpPr>
        <p:spPr>
          <a:xfrm>
            <a:off x="1658328" y="5558409"/>
            <a:ext cx="9144000" cy="758010"/>
          </a:xfrm>
        </p:spPr>
        <p:txBody>
          <a:bodyPr/>
          <a:lstStyle/>
          <a:p>
            <a:pPr lvl="0"/>
            <a:r>
              <a:rPr lang="el-GR" sz="2000">
                <a:latin typeface="Arial Black" pitchFamily="34"/>
              </a:rPr>
              <a:t>ΓΕΩΡΓΙΟΣ ΚΟΥΠΠΑΡΗΣ</a:t>
            </a:r>
            <a:endParaRPr lang="en-CY" sz="2000">
              <a:latin typeface="Arial Black" pitchFamily="34"/>
            </a:endParaRPr>
          </a:p>
        </p:txBody>
      </p:sp>
      <p:pic>
        <p:nvPicPr>
          <p:cNvPr id="4" name="Picture 6" descr="A black silhouette of three horses&#10;&#10;Description automatically generated">
            <a:extLst>
              <a:ext uri="{FF2B5EF4-FFF2-40B4-BE49-F238E27FC236}">
                <a16:creationId xmlns:a16="http://schemas.microsoft.com/office/drawing/2014/main" id="{71C24EB6-B960-D396-5528-01EE3E077319}"/>
              </a:ext>
            </a:extLst>
          </p:cNvPr>
          <p:cNvPicPr>
            <a:picLocks noChangeAspect="1"/>
          </p:cNvPicPr>
          <p:nvPr/>
        </p:nvPicPr>
        <p:blipFill>
          <a:blip r:embed="rId2"/>
          <a:stretch>
            <a:fillRect/>
          </a:stretch>
        </p:blipFill>
        <p:spPr>
          <a:xfrm>
            <a:off x="1658328" y="1136900"/>
            <a:ext cx="8626925" cy="3478816"/>
          </a:xfrm>
          <a:prstGeom prst="rect">
            <a:avLst/>
          </a:prstGeom>
          <a:noFill/>
          <a:ln cap="flat">
            <a:noFill/>
          </a:ln>
        </p:spPr>
      </p:pic>
      <p:pic>
        <p:nvPicPr>
          <p:cNvPr id="5" name="Picture 8" descr="A close-up of a logo&#10;&#10;Description automatically generated">
            <a:extLst>
              <a:ext uri="{FF2B5EF4-FFF2-40B4-BE49-F238E27FC236}">
                <a16:creationId xmlns:a16="http://schemas.microsoft.com/office/drawing/2014/main" id="{900701E7-E6CA-2C94-7550-769CB41C59CA}"/>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spTree>
  </p:cSld>
  <p:clrMapOvr>
    <a:masterClrMapping/>
  </p:clrMapOvr>
</p:sld>
</file>

<file path=ppt/slides/slide10.xml><?xml version="1.0" encoding="utf-8"?>
<p:sld xmlns:a="http://purl.oclc.org/ooxml/drawingml/main" xmlns:r="http://purl.oclc.org/ooxml/officeDocument/relationships" xmlns:p="http://purl.oclc.org/ooxml/presentationml/main">
  <p:cSld name="Slide8">
    <p:spTree>
      <p:nvGrpSpPr>
        <p:cNvPr id="1" name=""/>
        <p:cNvGrpSpPr/>
        <p:nvPr/>
      </p:nvGrpSpPr>
      <p:grpSpPr>
        <a:xfrm>
          <a:off x="0" y="0"/>
          <a:ext cx="0" cy="0"/>
          <a:chOff x="0" y="0"/>
          <a:chExt cx="0" cy="0"/>
        </a:xfrm>
      </p:grpSpPr>
      <p:pic>
        <p:nvPicPr>
          <p:cNvPr id="2" name="Picture 22" descr="A black three headed eagle&#10;&#10;Description automatically generated">
            <a:extLst>
              <a:ext uri="{FF2B5EF4-FFF2-40B4-BE49-F238E27FC236}">
                <a16:creationId xmlns:a16="http://schemas.microsoft.com/office/drawing/2014/main" id="{E730707D-9809-28C0-3943-6FC85704A24A}"/>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sp>
        <p:nvSpPr>
          <p:cNvPr id="3" name="Title 1">
            <a:extLst>
              <a:ext uri="{FF2B5EF4-FFF2-40B4-BE49-F238E27FC236}">
                <a16:creationId xmlns:a16="http://schemas.microsoft.com/office/drawing/2014/main" id="{1FB238F0-ED55-AED7-8001-BAD1CA28BA82}"/>
              </a:ext>
            </a:extLst>
          </p:cNvPr>
          <p:cNvSpPr txBox="1">
            <a:spLocks noGrp="1"/>
          </p:cNvSpPr>
          <p:nvPr>
            <p:ph type="title"/>
          </p:nvPr>
        </p:nvSpPr>
        <p:spPr>
          <a:xfrm>
            <a:off x="-69851" y="227859"/>
            <a:ext cx="9899651" cy="889967"/>
          </a:xfrm>
        </p:spPr>
        <p:txBody>
          <a:bodyPr/>
          <a:lstStyle/>
          <a:p>
            <a:pPr lvl="0"/>
            <a:r>
              <a:rPr lang="el-GR" sz="2000" dirty="0">
                <a:latin typeface="Arial Black" pitchFamily="34"/>
              </a:rPr>
              <a:t>ΕΓΚΑΤΑΣΤΑΣΗ</a:t>
            </a:r>
            <a:r>
              <a:rPr lang="en-GB" sz="2000" dirty="0">
                <a:latin typeface="Arial Black" pitchFamily="34"/>
              </a:rPr>
              <a:t> </a:t>
            </a:r>
            <a:r>
              <a:rPr lang="el-GR" sz="2000" dirty="0">
                <a:latin typeface="Arial Black" pitchFamily="34"/>
              </a:rPr>
              <a:t>(</a:t>
            </a:r>
            <a:r>
              <a:rPr lang="en-US" sz="2000" dirty="0">
                <a:latin typeface="Arial Black" pitchFamily="34"/>
              </a:rPr>
              <a:t>UBUNTU</a:t>
            </a:r>
            <a:r>
              <a:rPr lang="el-GR" sz="2000" dirty="0">
                <a:latin typeface="Arial Black" pitchFamily="34"/>
              </a:rPr>
              <a:t>) ΚΑΙ ΔΙΑΜΟΡΦΩΣΗ</a:t>
            </a:r>
            <a:r>
              <a:rPr lang="en-US" sz="2000" dirty="0">
                <a:latin typeface="Arial Black" pitchFamily="34"/>
              </a:rPr>
              <a:t> </a:t>
            </a:r>
            <a:r>
              <a:rPr lang="el-GR" sz="2000" dirty="0">
                <a:latin typeface="Arial Black" pitchFamily="34"/>
              </a:rPr>
              <a:t>ΤΟΥ ΠΡΩΤΟΚΟΛΛΟΥ</a:t>
            </a:r>
            <a:endParaRPr lang="en-CY" sz="2000" dirty="0">
              <a:latin typeface="Arial Black" pitchFamily="34"/>
            </a:endParaRPr>
          </a:p>
        </p:txBody>
      </p:sp>
      <p:sp>
        <p:nvSpPr>
          <p:cNvPr id="4" name="Content Placeholder 2">
            <a:extLst>
              <a:ext uri="{FF2B5EF4-FFF2-40B4-BE49-F238E27FC236}">
                <a16:creationId xmlns:a16="http://schemas.microsoft.com/office/drawing/2014/main" id="{265E9D1E-9FEF-8D20-7032-ACF3F6919A7F}"/>
              </a:ext>
            </a:extLst>
          </p:cNvPr>
          <p:cNvSpPr txBox="1">
            <a:spLocks noGrp="1"/>
          </p:cNvSpPr>
          <p:nvPr>
            <p:ph idx="1"/>
          </p:nvPr>
        </p:nvSpPr>
        <p:spPr>
          <a:xfrm>
            <a:off x="124541" y="1260280"/>
            <a:ext cx="11876958" cy="4755510"/>
          </a:xfrm>
        </p:spPr>
        <p:txBody>
          <a:bodyPr>
            <a:noAutofit/>
          </a:bodyPr>
          <a:lstStyle/>
          <a:p>
            <a:pPr lvl="0">
              <a:buFont typeface="Wingdings" pitchFamily="2"/>
              <a:buChar char="Ø"/>
            </a:pPr>
            <a:endParaRPr lang="fr-FR" sz="1000" dirty="0">
              <a:latin typeface="Arial" pitchFamily="34"/>
              <a:cs typeface="Arial" pitchFamily="34"/>
            </a:endParaRPr>
          </a:p>
          <a:p>
            <a:pPr lvl="0">
              <a:buFont typeface="Wingdings" pitchFamily="2"/>
              <a:buChar char="Ø"/>
            </a:pPr>
            <a:r>
              <a:rPr lang="el-GR" sz="1200" dirty="0">
                <a:latin typeface="Arial" pitchFamily="34"/>
                <a:cs typeface="Arial" pitchFamily="34"/>
              </a:rPr>
              <a:t>Αφου εγκαταστησουμε το </a:t>
            </a:r>
            <a:r>
              <a:rPr lang="en-US" sz="1200" dirty="0">
                <a:latin typeface="Arial" pitchFamily="34"/>
                <a:cs typeface="Arial" pitchFamily="34"/>
              </a:rPr>
              <a:t>DNS</a:t>
            </a:r>
            <a:r>
              <a:rPr lang="el-GR" sz="1200" dirty="0">
                <a:latin typeface="Arial" pitchFamily="34"/>
                <a:cs typeface="Arial" pitchFamily="34"/>
              </a:rPr>
              <a:t> διακομιστη εγκαταστουμε το </a:t>
            </a:r>
            <a:r>
              <a:rPr lang="en-US" sz="1200" dirty="0">
                <a:latin typeface="Arial" pitchFamily="34"/>
                <a:cs typeface="Arial" pitchFamily="34"/>
              </a:rPr>
              <a:t>Kerberos </a:t>
            </a:r>
          </a:p>
          <a:p>
            <a:pPr lvl="0">
              <a:buFont typeface="Wingdings" pitchFamily="2"/>
              <a:buChar char="Ø"/>
            </a:pPr>
            <a:endParaRPr lang="en-US" sz="1200" dirty="0">
              <a:latin typeface="Arial" pitchFamily="34"/>
              <a:cs typeface="Arial" pitchFamily="34"/>
            </a:endParaRPr>
          </a:p>
          <a:p>
            <a:pPr lvl="0">
              <a:buFont typeface="Wingdings" pitchFamily="2"/>
              <a:buChar char="Ø"/>
            </a:pPr>
            <a:endParaRPr lang="en-US" sz="1200" dirty="0">
              <a:latin typeface="Arial" pitchFamily="34"/>
              <a:cs typeface="Arial" pitchFamily="34"/>
            </a:endParaRPr>
          </a:p>
          <a:p>
            <a:pPr lvl="0">
              <a:buFont typeface="Wingdings" pitchFamily="2"/>
              <a:buChar char="Ø"/>
            </a:pPr>
            <a:endParaRPr lang="en-US" sz="1200" dirty="0">
              <a:latin typeface="Arial" pitchFamily="34"/>
              <a:cs typeface="Arial" pitchFamily="34"/>
            </a:endParaRPr>
          </a:p>
          <a:p>
            <a:pPr marL="0" lvl="0" indent="0">
              <a:buNone/>
            </a:pPr>
            <a:r>
              <a:rPr lang="en-GB" sz="1200" dirty="0">
                <a:latin typeface="Arial" pitchFamily="34"/>
                <a:cs typeface="Arial" pitchFamily="34"/>
              </a:rPr>
              <a:t>			https://youtu.be/bUoKN7e4djg</a:t>
            </a:r>
          </a:p>
        </p:txBody>
      </p:sp>
      <p:pic>
        <p:nvPicPr>
          <p:cNvPr id="5" name="Picture 8" descr="A close-up of a logo&#10;&#10;Description automatically generated">
            <a:extLst>
              <a:ext uri="{FF2B5EF4-FFF2-40B4-BE49-F238E27FC236}">
                <a16:creationId xmlns:a16="http://schemas.microsoft.com/office/drawing/2014/main" id="{CD70F6DE-1F16-2EFC-28A7-46D5A6C70EA4}"/>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spTree>
  </p:cSld>
  <p:clrMapOvr>
    <a:masterClrMapping/>
  </p:clrMapOvr>
</p:sld>
</file>

<file path=ppt/slides/slide11.xml><?xml version="1.0" encoding="utf-8"?>
<p:sld xmlns:a="http://purl.oclc.org/ooxml/drawingml/main" xmlns:r="http://purl.oclc.org/ooxml/officeDocument/relationships" xmlns:p="http://purl.oclc.org/ooxml/presentationml/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4AA9-621D-1D0C-C313-CF43C3A393CC}"/>
              </a:ext>
            </a:extLst>
          </p:cNvPr>
          <p:cNvSpPr txBox="1">
            <a:spLocks noGrp="1"/>
          </p:cNvSpPr>
          <p:nvPr>
            <p:ph type="title"/>
          </p:nvPr>
        </p:nvSpPr>
        <p:spPr/>
        <p:txBody>
          <a:bodyPr/>
          <a:lstStyle/>
          <a:p>
            <a:pPr lvl="0"/>
            <a:r>
              <a:rPr lang="en-GB" dirty="0"/>
              <a:t>Building a </a:t>
            </a:r>
            <a:r>
              <a:rPr lang="en-GB" dirty="0" err="1"/>
              <a:t>Kerberized</a:t>
            </a:r>
            <a:r>
              <a:rPr lang="en-GB" dirty="0"/>
              <a:t> Website</a:t>
            </a:r>
            <a:endParaRPr lang="en-CY" dirty="0"/>
          </a:p>
        </p:txBody>
      </p:sp>
      <p:pic>
        <p:nvPicPr>
          <p:cNvPr id="4" name="Picture 22" descr="A black three headed eagle&#10;&#10;Description automatically generated">
            <a:extLst>
              <a:ext uri="{FF2B5EF4-FFF2-40B4-BE49-F238E27FC236}">
                <a16:creationId xmlns:a16="http://schemas.microsoft.com/office/drawing/2014/main" id="{8ED17EE5-1A17-6187-488D-7C645A95B851}"/>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pic>
        <p:nvPicPr>
          <p:cNvPr id="5" name="Picture 8" descr="A close-up of a logo&#10;&#10;Description automatically generated">
            <a:extLst>
              <a:ext uri="{FF2B5EF4-FFF2-40B4-BE49-F238E27FC236}">
                <a16:creationId xmlns:a16="http://schemas.microsoft.com/office/drawing/2014/main" id="{03F55358-5580-900C-A28F-73090D674A28}"/>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sp>
        <p:nvSpPr>
          <p:cNvPr id="6" name="TextBox 6">
            <a:extLst>
              <a:ext uri="{FF2B5EF4-FFF2-40B4-BE49-F238E27FC236}">
                <a16:creationId xmlns:a16="http://schemas.microsoft.com/office/drawing/2014/main" id="{73328B19-A1D2-5DB3-10E6-47C4CE3BDE63}"/>
              </a:ext>
            </a:extLst>
          </p:cNvPr>
          <p:cNvSpPr txBox="1"/>
          <p:nvPr/>
        </p:nvSpPr>
        <p:spPr>
          <a:xfrm>
            <a:off x="1446894" y="2577445"/>
            <a:ext cx="105156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ptos"/>
              </a:rPr>
              <a:t>Building the website		                      	       Making it a </a:t>
            </a:r>
            <a:r>
              <a:rPr lang="en-GB" sz="1800" b="0" i="0" u="none" strike="noStrike" kern="1200" cap="none" spc="0" baseline="0%" dirty="0" err="1">
                <a:solidFill>
                  <a:srgbClr val="000000"/>
                </a:solidFill>
                <a:uFillTx/>
                <a:latin typeface="Aptos"/>
              </a:rPr>
              <a:t>kerberized</a:t>
            </a:r>
            <a:r>
              <a:rPr lang="en-GB" sz="1800" b="0" i="0" u="none" strike="noStrike" kern="1200" cap="none" spc="0" baseline="0%" dirty="0">
                <a:solidFill>
                  <a:srgbClr val="000000"/>
                </a:solidFill>
                <a:uFillTx/>
                <a:latin typeface="Aptos"/>
              </a:rPr>
              <a:t> Website</a:t>
            </a:r>
            <a:endParaRPr lang="en-CY" sz="1800" b="0" i="0" u="none" strike="noStrike" kern="1200" cap="none" spc="0" baseline="0%" dirty="0">
              <a:solidFill>
                <a:srgbClr val="000000"/>
              </a:solidFill>
              <a:uFillTx/>
              <a:latin typeface="Aptos"/>
            </a:endParaRPr>
          </a:p>
        </p:txBody>
      </p:sp>
      <p:sp>
        <p:nvSpPr>
          <p:cNvPr id="8" name="TextBox 7">
            <a:extLst>
              <a:ext uri="{FF2B5EF4-FFF2-40B4-BE49-F238E27FC236}">
                <a16:creationId xmlns:a16="http://schemas.microsoft.com/office/drawing/2014/main" id="{183D4E05-E393-052C-82DF-3CD3C611D471}"/>
              </a:ext>
            </a:extLst>
          </p:cNvPr>
          <p:cNvSpPr txBox="1"/>
          <p:nvPr/>
        </p:nvSpPr>
        <p:spPr>
          <a:xfrm>
            <a:off x="7075715" y="3826730"/>
            <a:ext cx="3940629" cy="369332"/>
          </a:xfrm>
          <a:prstGeom prst="rect">
            <a:avLst/>
          </a:prstGeom>
          <a:noFill/>
        </p:spPr>
        <p:txBody>
          <a:bodyPr wrap="square" rtlCol="0">
            <a:spAutoFit/>
          </a:bodyPr>
          <a:lstStyle/>
          <a:p>
            <a:r>
              <a:rPr lang="en-GB" sz="1800" b="0" i="0" u="none" strike="noStrike" kern="1200" cap="none" spc="0" baseline="0%" dirty="0">
                <a:solidFill>
                  <a:srgbClr val="000000"/>
                </a:solidFill>
                <a:uFillTx/>
                <a:latin typeface="Aptos"/>
              </a:rPr>
              <a:t>https://youtu.be/Q1oxHZ4zfo8</a:t>
            </a:r>
            <a:endParaRPr lang="en-CY" dirty="0"/>
          </a:p>
        </p:txBody>
      </p:sp>
      <p:sp>
        <p:nvSpPr>
          <p:cNvPr id="10" name="Content Placeholder 9">
            <a:extLst>
              <a:ext uri="{FF2B5EF4-FFF2-40B4-BE49-F238E27FC236}">
                <a16:creationId xmlns:a16="http://schemas.microsoft.com/office/drawing/2014/main" id="{E3B8FC91-8F8A-DEF0-A41E-3919D538B43D}"/>
              </a:ext>
            </a:extLst>
          </p:cNvPr>
          <p:cNvSpPr>
            <a:spLocks noGrp="1"/>
          </p:cNvSpPr>
          <p:nvPr>
            <p:ph idx="1"/>
          </p:nvPr>
        </p:nvSpPr>
        <p:spPr>
          <a:xfrm>
            <a:off x="1001489" y="3686376"/>
            <a:ext cx="5257797" cy="728562"/>
          </a:xfrm>
        </p:spPr>
        <p:txBody>
          <a:bodyPr/>
          <a:lstStyle/>
          <a:p>
            <a:pPr marL="0" indent="0">
              <a:buNone/>
            </a:pPr>
            <a:r>
              <a:rPr lang="en-GB" sz="1800" dirty="0">
                <a:ea typeface="+mn-ea"/>
                <a:cs typeface="+mn-cs"/>
              </a:rPr>
              <a:t>https://youtu.be/zvR9rm_c2oI</a:t>
            </a:r>
            <a:endParaRPr lang="en-CY" sz="1800" dirty="0">
              <a:ea typeface="+mn-ea"/>
              <a:cs typeface="+mn-cs"/>
            </a:endParaRPr>
          </a:p>
        </p:txBody>
      </p:sp>
    </p:spTree>
  </p:cSld>
  <p:clrMapOvr>
    <a:masterClrMapping/>
  </p:clrMapOvr>
</p:sld>
</file>

<file path=ppt/slides/slide12.xml><?xml version="1.0" encoding="utf-8"?>
<p:sld xmlns:a="http://purl.oclc.org/ooxml/drawingml/main" xmlns:r="http://purl.oclc.org/ooxml/officeDocument/relationships" xmlns:p="http://purl.oclc.org/ooxml/presentationml/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A3C2-5332-11EF-51B7-0E80A29495AA}"/>
              </a:ext>
            </a:extLst>
          </p:cNvPr>
          <p:cNvSpPr txBox="1">
            <a:spLocks noGrp="1"/>
          </p:cNvSpPr>
          <p:nvPr>
            <p:ph type="title"/>
          </p:nvPr>
        </p:nvSpPr>
        <p:spPr>
          <a:xfrm>
            <a:off x="635379" y="79671"/>
            <a:ext cx="7402287" cy="1325559"/>
          </a:xfrm>
        </p:spPr>
        <p:txBody>
          <a:bodyPr/>
          <a:lstStyle/>
          <a:p>
            <a:pPr lvl="0"/>
            <a:r>
              <a:rPr lang="en-US" sz="3000">
                <a:latin typeface="Arial Black" pitchFamily="34"/>
              </a:rPr>
              <a:t>KERBEROS RELATED ATTACKS</a:t>
            </a:r>
            <a:endParaRPr lang="en-CY" sz="3000">
              <a:latin typeface="Arial Black" pitchFamily="34"/>
            </a:endParaRPr>
          </a:p>
        </p:txBody>
      </p:sp>
      <p:sp>
        <p:nvSpPr>
          <p:cNvPr id="3" name="Content Placeholder 2">
            <a:extLst>
              <a:ext uri="{FF2B5EF4-FFF2-40B4-BE49-F238E27FC236}">
                <a16:creationId xmlns:a16="http://schemas.microsoft.com/office/drawing/2014/main" id="{D585E75C-2D7B-2713-0E62-4F609F9D0A8F}"/>
              </a:ext>
            </a:extLst>
          </p:cNvPr>
          <p:cNvSpPr txBox="1">
            <a:spLocks noGrp="1"/>
          </p:cNvSpPr>
          <p:nvPr>
            <p:ph idx="1"/>
          </p:nvPr>
        </p:nvSpPr>
        <p:spPr>
          <a:xfrm>
            <a:off x="815516" y="1253331"/>
            <a:ext cx="6847109" cy="4351336"/>
          </a:xfrm>
        </p:spPr>
        <p:txBody>
          <a:bodyPr/>
          <a:lstStyle/>
          <a:p>
            <a:pPr marL="0" lvl="0" indent="0">
              <a:buNone/>
            </a:pPr>
            <a:r>
              <a:rPr lang="el-GR" sz="2000">
                <a:latin typeface="Arial "/>
              </a:rPr>
              <a:t>Υπάρχουν πολλές επιθέσεις στο πρωτόκολλο </a:t>
            </a:r>
            <a:r>
              <a:rPr lang="en-US" sz="2000">
                <a:latin typeface="Arial "/>
              </a:rPr>
              <a:t>Kerberos</a:t>
            </a:r>
            <a:r>
              <a:rPr lang="el-GR" sz="2000">
                <a:latin typeface="Arial "/>
              </a:rPr>
              <a:t> </a:t>
            </a:r>
            <a:r>
              <a:rPr lang="en-US" sz="2000">
                <a:latin typeface="Arial "/>
              </a:rPr>
              <a:t> </a:t>
            </a:r>
            <a:r>
              <a:rPr lang="el-GR" sz="2000">
                <a:latin typeface="Arial "/>
              </a:rPr>
              <a:t>οπως </a:t>
            </a:r>
            <a:r>
              <a:rPr lang="en-US" sz="2000">
                <a:latin typeface="Arial "/>
              </a:rPr>
              <a:t>DOS</a:t>
            </a:r>
            <a:r>
              <a:rPr lang="el-GR" sz="2000">
                <a:latin typeface="Arial "/>
              </a:rPr>
              <a:t>,</a:t>
            </a:r>
            <a:r>
              <a:rPr lang="en-US" sz="2000">
                <a:latin typeface="Arial "/>
              </a:rPr>
              <a:t>Social Engineering ,Dictionary and Brute-Force attack</a:t>
            </a:r>
            <a:r>
              <a:rPr lang="el-GR" sz="2000">
                <a:latin typeface="Arial "/>
              </a:rPr>
              <a:t> και </a:t>
            </a:r>
            <a:r>
              <a:rPr lang="en-US" sz="2000">
                <a:latin typeface="Arial "/>
              </a:rPr>
              <a:t>MITM</a:t>
            </a:r>
            <a:r>
              <a:rPr lang="el-GR" sz="2000">
                <a:latin typeface="Arial "/>
              </a:rPr>
              <a:t>,αλλά θα επικεντροθούμε στις πιο βασικές επιθέσεις που σχετίζονται άμεσα με το πρωτόκολλο</a:t>
            </a:r>
          </a:p>
          <a:p>
            <a:pPr marL="0" lvl="0" indent="0">
              <a:buNone/>
            </a:pPr>
            <a:endParaRPr lang="en-US" sz="2000">
              <a:latin typeface="Arial "/>
            </a:endParaRPr>
          </a:p>
          <a:p>
            <a:pPr lvl="0">
              <a:buFont typeface="Wingdings" pitchFamily="2"/>
              <a:buChar char="Ø"/>
            </a:pPr>
            <a:r>
              <a:rPr lang="en-US">
                <a:latin typeface="Arial "/>
              </a:rPr>
              <a:t>ROASTING ATTACKS</a:t>
            </a:r>
          </a:p>
          <a:p>
            <a:pPr marL="0" lvl="0" indent="0">
              <a:buNone/>
            </a:pPr>
            <a:endParaRPr lang="en-US">
              <a:latin typeface="Arial "/>
            </a:endParaRPr>
          </a:p>
          <a:p>
            <a:pPr lvl="0">
              <a:buFont typeface="Wingdings" pitchFamily="2"/>
              <a:buChar char="Ø"/>
            </a:pPr>
            <a:r>
              <a:rPr lang="en-US">
                <a:latin typeface="Arial "/>
              </a:rPr>
              <a:t>DELEGATION ATTACKS</a:t>
            </a:r>
            <a:br>
              <a:rPr lang="en-US">
                <a:latin typeface="Arial "/>
              </a:rPr>
            </a:br>
            <a:endParaRPr lang="en-US">
              <a:latin typeface="Arial "/>
            </a:endParaRPr>
          </a:p>
          <a:p>
            <a:pPr lvl="0">
              <a:buFont typeface="Wingdings" pitchFamily="2"/>
              <a:buChar char="Ø"/>
            </a:pPr>
            <a:r>
              <a:rPr lang="en-US">
                <a:latin typeface="Arial "/>
              </a:rPr>
              <a:t>TICKET ABUSE</a:t>
            </a:r>
          </a:p>
          <a:p>
            <a:pPr marL="0" lvl="0" indent="0">
              <a:buNone/>
            </a:pPr>
            <a:endParaRPr lang="en-CY">
              <a:latin typeface="Arial "/>
            </a:endParaRPr>
          </a:p>
        </p:txBody>
      </p:sp>
      <p:pic>
        <p:nvPicPr>
          <p:cNvPr id="4" name="Picture 8" descr="A close-up of a logo&#10;&#10;Description automatically generated">
            <a:extLst>
              <a:ext uri="{FF2B5EF4-FFF2-40B4-BE49-F238E27FC236}">
                <a16:creationId xmlns:a16="http://schemas.microsoft.com/office/drawing/2014/main" id="{ABDB612C-C1C5-FB32-9603-16377A2F191F}"/>
              </a:ext>
            </a:extLst>
          </p:cNvPr>
          <p:cNvPicPr>
            <a:picLocks noChangeAspect="1"/>
          </p:cNvPicPr>
          <p:nvPr/>
        </p:nvPicPr>
        <p:blipFill>
          <a:blip r:embed="rId2"/>
          <a:stretch>
            <a:fillRect/>
          </a:stretch>
        </p:blipFill>
        <p:spPr>
          <a:xfrm>
            <a:off x="9238484" y="0"/>
            <a:ext cx="2953512" cy="1136900"/>
          </a:xfrm>
          <a:prstGeom prst="rect">
            <a:avLst/>
          </a:prstGeom>
          <a:noFill/>
          <a:ln cap="flat">
            <a:noFill/>
          </a:ln>
        </p:spPr>
      </p:pic>
      <p:pic>
        <p:nvPicPr>
          <p:cNvPr id="5" name="Picture 22" descr="A black three headed eagle&#10;&#10;Description automatically generated">
            <a:extLst>
              <a:ext uri="{FF2B5EF4-FFF2-40B4-BE49-F238E27FC236}">
                <a16:creationId xmlns:a16="http://schemas.microsoft.com/office/drawing/2014/main" id="{7800575C-927F-CFFF-69F5-A1BC2EF309D1}"/>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pic>
        <p:nvPicPr>
          <p:cNvPr id="6" name="Picture 8" descr="A black and white image of a person in a hoodie using a computer&#10;&#10;Description automatically generated">
            <a:extLst>
              <a:ext uri="{FF2B5EF4-FFF2-40B4-BE49-F238E27FC236}">
                <a16:creationId xmlns:a16="http://schemas.microsoft.com/office/drawing/2014/main" id="{8C0AAAC2-440A-A514-67DE-D282C69508B3}"/>
              </a:ext>
            </a:extLst>
          </p:cNvPr>
          <p:cNvPicPr>
            <a:picLocks noChangeAspect="1"/>
          </p:cNvPicPr>
          <p:nvPr/>
        </p:nvPicPr>
        <p:blipFill>
          <a:blip r:embed="rId4"/>
          <a:stretch>
            <a:fillRect/>
          </a:stretch>
        </p:blipFill>
        <p:spPr>
          <a:xfrm>
            <a:off x="7533823" y="1708858"/>
            <a:ext cx="4658173" cy="4613522"/>
          </a:xfrm>
          <a:prstGeom prst="rect">
            <a:avLst/>
          </a:prstGeom>
          <a:noFill/>
          <a:ln cap="flat">
            <a:noFill/>
          </a:ln>
        </p:spPr>
      </p:pic>
    </p:spTree>
  </p:cSld>
  <p:clrMapOvr>
    <a:masterClrMapping/>
  </p:clrMapOvr>
</p:sld>
</file>

<file path=ppt/slides/slide13.xml><?xml version="1.0" encoding="utf-8"?>
<p:sld xmlns:a="http://purl.oclc.org/ooxml/drawingml/main" xmlns:r="http://purl.oclc.org/ooxml/officeDocument/relationships" xmlns:p="http://purl.oclc.org/ooxml/presentationml/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605-C999-530F-2A86-F8786D74A819}"/>
              </a:ext>
            </a:extLst>
          </p:cNvPr>
          <p:cNvSpPr txBox="1">
            <a:spLocks noGrp="1"/>
          </p:cNvSpPr>
          <p:nvPr>
            <p:ph type="title"/>
          </p:nvPr>
        </p:nvSpPr>
        <p:spPr>
          <a:xfrm>
            <a:off x="838203" y="365129"/>
            <a:ext cx="6708001" cy="1078653"/>
          </a:xfrm>
        </p:spPr>
        <p:txBody>
          <a:bodyPr/>
          <a:lstStyle/>
          <a:p>
            <a:pPr lvl="0"/>
            <a:r>
              <a:rPr lang="en-US" sz="3000">
                <a:latin typeface="Arial Black" pitchFamily="34"/>
              </a:rPr>
              <a:t>ROASTING ATTACKS </a:t>
            </a:r>
            <a:endParaRPr lang="en-CY" sz="3000">
              <a:latin typeface="Arial Black" pitchFamily="34"/>
            </a:endParaRPr>
          </a:p>
        </p:txBody>
      </p:sp>
      <p:sp>
        <p:nvSpPr>
          <p:cNvPr id="3" name="Content Placeholder 2">
            <a:extLst>
              <a:ext uri="{FF2B5EF4-FFF2-40B4-BE49-F238E27FC236}">
                <a16:creationId xmlns:a16="http://schemas.microsoft.com/office/drawing/2014/main" id="{252AA90E-344E-F068-96DF-73D3F0CEB84A}"/>
              </a:ext>
            </a:extLst>
          </p:cNvPr>
          <p:cNvSpPr txBox="1">
            <a:spLocks noGrp="1"/>
          </p:cNvSpPr>
          <p:nvPr>
            <p:ph idx="1"/>
          </p:nvPr>
        </p:nvSpPr>
        <p:spPr>
          <a:xfrm>
            <a:off x="0" y="1253331"/>
            <a:ext cx="7699403" cy="4004468"/>
          </a:xfrm>
        </p:spPr>
        <p:txBody>
          <a:bodyPr/>
          <a:lstStyle/>
          <a:p>
            <a:pPr lvl="0"/>
            <a:endParaRPr lang="en-US" sz="1600">
              <a:latin typeface="Arial" pitchFamily="34"/>
              <a:cs typeface="Arial" pitchFamily="34"/>
            </a:endParaRPr>
          </a:p>
          <a:p>
            <a:pPr marL="0" lvl="0" indent="0">
              <a:buNone/>
            </a:pPr>
            <a:r>
              <a:rPr lang="el-GR" sz="1600">
                <a:latin typeface="Arial" pitchFamily="34"/>
                <a:cs typeface="Arial" pitchFamily="34"/>
              </a:rPr>
              <a:t>Υπάρχουν δύο κύριες μορφές </a:t>
            </a:r>
            <a:r>
              <a:rPr lang="en-US" sz="1600">
                <a:latin typeface="Arial" pitchFamily="34"/>
                <a:cs typeface="Arial" pitchFamily="34"/>
              </a:rPr>
              <a:t>roasting attacks</a:t>
            </a:r>
            <a:r>
              <a:rPr lang="el-GR" sz="1600">
                <a:latin typeface="Arial" pitchFamily="34"/>
                <a:cs typeface="Arial" pitchFamily="34"/>
              </a:rPr>
              <a:t>: AS-REQ Roasting &amp; Kerberoasting.</a:t>
            </a:r>
            <a:endParaRPr lang="en-US" sz="1600">
              <a:latin typeface="Arial" pitchFamily="34"/>
              <a:cs typeface="Arial" pitchFamily="34"/>
            </a:endParaRPr>
          </a:p>
          <a:p>
            <a:pPr marL="0" lvl="0" indent="0">
              <a:buNone/>
            </a:pPr>
            <a:endParaRPr lang="en-US" sz="1600">
              <a:latin typeface="Arial" pitchFamily="34"/>
              <a:cs typeface="Arial" pitchFamily="34"/>
            </a:endParaRPr>
          </a:p>
          <a:p>
            <a:pPr lvl="0">
              <a:buFont typeface="Wingdings" pitchFamily="2"/>
              <a:buChar char="Ø"/>
            </a:pPr>
            <a:r>
              <a:rPr lang="el-GR" sz="1600">
                <a:latin typeface="Arial" pitchFamily="34"/>
                <a:cs typeface="Arial" pitchFamily="34"/>
              </a:rPr>
              <a:t>Η επίθεση </a:t>
            </a:r>
            <a:r>
              <a:rPr lang="el-GR" sz="1600" b="1">
                <a:latin typeface="Arial" pitchFamily="34"/>
                <a:cs typeface="Arial" pitchFamily="34"/>
              </a:rPr>
              <a:t>AS-REQ Roasting </a:t>
            </a:r>
            <a:r>
              <a:rPr lang="el-GR" sz="1600">
                <a:latin typeface="Arial" pitchFamily="34"/>
                <a:cs typeface="Arial" pitchFamily="34"/>
              </a:rPr>
              <a:t>συμβαίνει όταν δεν είναι ενεργοποιημένη η προ-αυθεντικοποίηση στο Kerberos, επιτρέποντας στους επιτιθέμενους να ζητούν κρυπτογραφημένα δεδομένα αυθεντικοποίησης και να κάνουν offline επιθέσεις για αποκρυπτογράφηση κωδικών. Οι επιτιθέμενοι χρειάζονται μόνο το όνομα χρήστη και μπορούν να χρησιμοποιούν εργαλεία για αποκρυπτογράφηση.</a:t>
            </a:r>
            <a:endParaRPr lang="en-US" sz="1600">
              <a:latin typeface="Arial" pitchFamily="34"/>
              <a:cs typeface="Arial" pitchFamily="34"/>
            </a:endParaRPr>
          </a:p>
          <a:p>
            <a:pPr marL="0" lvl="0" indent="0">
              <a:buNone/>
            </a:pPr>
            <a:endParaRPr lang="en-US" sz="1600">
              <a:latin typeface="Arial" pitchFamily="34"/>
              <a:cs typeface="Arial" pitchFamily="34"/>
            </a:endParaRPr>
          </a:p>
          <a:p>
            <a:pPr lvl="0">
              <a:buFont typeface="Wingdings" pitchFamily="2"/>
              <a:buChar char="Ø"/>
            </a:pPr>
            <a:r>
              <a:rPr lang="el-GR" sz="1600">
                <a:latin typeface="Arial" pitchFamily="34"/>
                <a:cs typeface="Arial" pitchFamily="34"/>
              </a:rPr>
              <a:t>Το </a:t>
            </a:r>
            <a:r>
              <a:rPr lang="el-GR" sz="1600" b="1">
                <a:latin typeface="Arial" pitchFamily="34"/>
                <a:cs typeface="Arial" pitchFamily="34"/>
              </a:rPr>
              <a:t>Kerberoasting</a:t>
            </a:r>
            <a:r>
              <a:rPr lang="el-GR" sz="1600">
                <a:latin typeface="Arial" pitchFamily="34"/>
                <a:cs typeface="Arial" pitchFamily="34"/>
              </a:rPr>
              <a:t> είναι επίθεση σε λογαριασμούς υπηρεσιών του Active Directory που επιτρέπει στους επιτιθέμενους να αποκρυπτογραφούν κωδικούς offline. Σε αντίθεση με το AS-REQ Roasting, απαιτείται προηγούμενη αυθεντικοποίηση στον τομέα, με έναν έγκυρο λογαριασμό χρήστη ή πρόσβαση σε μηχάνημα συνδεδεμένο στον τομέα.</a:t>
            </a:r>
            <a:endParaRPr lang="en-US" sz="1600">
              <a:latin typeface="Arial" pitchFamily="34"/>
              <a:cs typeface="Arial" pitchFamily="34"/>
            </a:endParaRPr>
          </a:p>
        </p:txBody>
      </p:sp>
      <p:pic>
        <p:nvPicPr>
          <p:cNvPr id="4" name="Picture 6">
            <a:extLst>
              <a:ext uri="{FF2B5EF4-FFF2-40B4-BE49-F238E27FC236}">
                <a16:creationId xmlns:a16="http://schemas.microsoft.com/office/drawing/2014/main" id="{822FEC41-5015-54B6-6156-F0E537795568}"/>
              </a:ext>
            </a:extLst>
          </p:cNvPr>
          <p:cNvPicPr>
            <a:picLocks noChangeAspect="1"/>
          </p:cNvPicPr>
          <p:nvPr/>
        </p:nvPicPr>
        <p:blipFill>
          <a:blip r:embed="rId2"/>
          <a:stretch>
            <a:fillRect/>
          </a:stretch>
        </p:blipFill>
        <p:spPr>
          <a:xfrm>
            <a:off x="8143609" y="1253331"/>
            <a:ext cx="2663775" cy="3481888"/>
          </a:xfrm>
          <a:prstGeom prst="rect">
            <a:avLst/>
          </a:prstGeom>
          <a:noFill/>
          <a:ln cap="flat">
            <a:noFill/>
          </a:ln>
        </p:spPr>
      </p:pic>
      <p:pic>
        <p:nvPicPr>
          <p:cNvPr id="5" name="Picture 22" descr="A black three headed eagle&#10;&#10;Description automatically generated">
            <a:extLst>
              <a:ext uri="{FF2B5EF4-FFF2-40B4-BE49-F238E27FC236}">
                <a16:creationId xmlns:a16="http://schemas.microsoft.com/office/drawing/2014/main" id="{88D45F96-30AC-266F-8C56-A758BF6821A4}"/>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pic>
        <p:nvPicPr>
          <p:cNvPr id="6" name="Picture 8" descr="A close-up of a logo&#10;&#10;Description automatically generated">
            <a:extLst>
              <a:ext uri="{FF2B5EF4-FFF2-40B4-BE49-F238E27FC236}">
                <a16:creationId xmlns:a16="http://schemas.microsoft.com/office/drawing/2014/main" id="{A7669757-B523-C4D9-B44B-B4835F6F6526}"/>
              </a:ext>
            </a:extLst>
          </p:cNvPr>
          <p:cNvPicPr>
            <a:picLocks noChangeAspect="1"/>
          </p:cNvPicPr>
          <p:nvPr/>
        </p:nvPicPr>
        <p:blipFill>
          <a:blip r:embed="rId4"/>
          <a:stretch>
            <a:fillRect/>
          </a:stretch>
        </p:blipFill>
        <p:spPr>
          <a:xfrm>
            <a:off x="9238484" y="0"/>
            <a:ext cx="2953512" cy="1136900"/>
          </a:xfrm>
          <a:prstGeom prst="rect">
            <a:avLst/>
          </a:prstGeom>
          <a:noFill/>
          <a:ln cap="flat">
            <a:noFill/>
          </a:ln>
        </p:spPr>
      </p:pic>
      <p:pic>
        <p:nvPicPr>
          <p:cNvPr id="7" name="Picture 10" descr="A computer screen with white text&#10;&#10;Description automatically generated">
            <a:extLst>
              <a:ext uri="{FF2B5EF4-FFF2-40B4-BE49-F238E27FC236}">
                <a16:creationId xmlns:a16="http://schemas.microsoft.com/office/drawing/2014/main" id="{D9E730B7-F9AD-0D54-DC0D-E15583872F1B}"/>
              </a:ext>
            </a:extLst>
          </p:cNvPr>
          <p:cNvPicPr>
            <a:picLocks noChangeAspect="1"/>
          </p:cNvPicPr>
          <p:nvPr/>
        </p:nvPicPr>
        <p:blipFill>
          <a:blip r:embed="rId5"/>
          <a:stretch>
            <a:fillRect/>
          </a:stretch>
        </p:blipFill>
        <p:spPr>
          <a:xfrm>
            <a:off x="8143609" y="4990868"/>
            <a:ext cx="2875531" cy="1613696"/>
          </a:xfrm>
          <a:prstGeom prst="rect">
            <a:avLst/>
          </a:prstGeom>
          <a:noFill/>
          <a:ln cap="flat">
            <a:noFill/>
          </a:ln>
        </p:spPr>
      </p:pic>
    </p:spTree>
  </p:cSld>
  <p:clrMapOvr>
    <a:masterClrMapping/>
  </p:clrMapOvr>
</p:sld>
</file>

<file path=ppt/slides/slide14.xml><?xml version="1.0" encoding="utf-8"?>
<p:sld xmlns:a="http://purl.oclc.org/ooxml/drawingml/main" xmlns:r="http://purl.oclc.org/ooxml/officeDocument/relationships" xmlns:p="http://purl.oclc.org/ooxml/presentationml/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7F08-2938-F966-9FEA-395BFDC70757}"/>
              </a:ext>
            </a:extLst>
          </p:cNvPr>
          <p:cNvSpPr txBox="1">
            <a:spLocks noGrp="1"/>
          </p:cNvSpPr>
          <p:nvPr>
            <p:ph type="title"/>
          </p:nvPr>
        </p:nvSpPr>
        <p:spPr>
          <a:xfrm>
            <a:off x="635379" y="204478"/>
            <a:ext cx="6332622" cy="865561"/>
          </a:xfrm>
        </p:spPr>
        <p:txBody>
          <a:bodyPr/>
          <a:lstStyle/>
          <a:p>
            <a:pPr lvl="0"/>
            <a:r>
              <a:rPr lang="en-US" sz="3000">
                <a:latin typeface="Arial Black" pitchFamily="34"/>
              </a:rPr>
              <a:t>DELEGATION ATTACKS</a:t>
            </a:r>
            <a:endParaRPr lang="en-CY" sz="3000">
              <a:latin typeface="Arial Black" pitchFamily="34"/>
            </a:endParaRPr>
          </a:p>
        </p:txBody>
      </p:sp>
      <p:sp>
        <p:nvSpPr>
          <p:cNvPr id="3" name="Content Placeholder 2">
            <a:extLst>
              <a:ext uri="{FF2B5EF4-FFF2-40B4-BE49-F238E27FC236}">
                <a16:creationId xmlns:a16="http://schemas.microsoft.com/office/drawing/2014/main" id="{0291A89A-BF92-E8BC-3E5E-4E137AC9D06A}"/>
              </a:ext>
            </a:extLst>
          </p:cNvPr>
          <p:cNvSpPr txBox="1">
            <a:spLocks noGrp="1"/>
          </p:cNvSpPr>
          <p:nvPr>
            <p:ph idx="1"/>
          </p:nvPr>
        </p:nvSpPr>
        <p:spPr>
          <a:xfrm>
            <a:off x="0" y="1070040"/>
            <a:ext cx="7074566" cy="4501956"/>
          </a:xfrm>
        </p:spPr>
        <p:txBody>
          <a:bodyPr/>
          <a:lstStyle/>
          <a:p>
            <a:pPr marL="0" lvl="0" indent="0">
              <a:buNone/>
            </a:pPr>
            <a:r>
              <a:rPr lang="el-GR" sz="1200">
                <a:latin typeface="Arial" pitchFamily="34"/>
                <a:cs typeface="Arial" pitchFamily="34"/>
              </a:rPr>
              <a:t>Υπάρχουν τρεις κύριες μορφές </a:t>
            </a:r>
            <a:r>
              <a:rPr lang="en-US" sz="1200">
                <a:latin typeface="Arial" pitchFamily="34"/>
                <a:cs typeface="Arial" pitchFamily="34"/>
              </a:rPr>
              <a:t>delegation attacks</a:t>
            </a:r>
            <a:r>
              <a:rPr lang="el-GR" sz="1200">
                <a:latin typeface="Arial" pitchFamily="34"/>
                <a:cs typeface="Arial" pitchFamily="34"/>
              </a:rPr>
              <a:t>:</a:t>
            </a:r>
            <a:r>
              <a:rPr lang="en-US" sz="1200">
                <a:latin typeface="Arial" pitchFamily="34"/>
                <a:cs typeface="Arial" pitchFamily="34"/>
              </a:rPr>
              <a:t>Unconstrained delegation, Constrainted delegation </a:t>
            </a:r>
            <a:r>
              <a:rPr lang="el-GR" sz="1200">
                <a:latin typeface="Arial" pitchFamily="34"/>
                <a:cs typeface="Arial" pitchFamily="34"/>
              </a:rPr>
              <a:t>και </a:t>
            </a:r>
            <a:r>
              <a:rPr lang="en-US" sz="1200">
                <a:latin typeface="Arial" pitchFamily="34"/>
                <a:cs typeface="Arial" pitchFamily="34"/>
              </a:rPr>
              <a:t>Resource based constrained delegation</a:t>
            </a:r>
          </a:p>
          <a:p>
            <a:pPr marL="0" lvl="0" indent="0">
              <a:buNone/>
            </a:pPr>
            <a:endParaRPr lang="en-US" sz="1200">
              <a:latin typeface="Arial" pitchFamily="34"/>
              <a:cs typeface="Arial" pitchFamily="34"/>
            </a:endParaRPr>
          </a:p>
          <a:p>
            <a:pPr lvl="0">
              <a:buFont typeface="Wingdings" pitchFamily="2"/>
              <a:buChar char="Ø"/>
            </a:pPr>
            <a:r>
              <a:rPr lang="el-GR" sz="1200">
                <a:latin typeface="Arial" pitchFamily="34"/>
                <a:cs typeface="Arial" pitchFamily="34"/>
              </a:rPr>
              <a:t>Η </a:t>
            </a:r>
            <a:r>
              <a:rPr lang="en-US" sz="1200" b="1">
                <a:latin typeface="Arial" pitchFamily="34"/>
                <a:cs typeface="Arial" pitchFamily="34"/>
              </a:rPr>
              <a:t>Unconstrained delegation </a:t>
            </a:r>
            <a:r>
              <a:rPr lang="el-GR" sz="1200">
                <a:latin typeface="Arial" pitchFamily="34"/>
                <a:cs typeface="Arial" pitchFamily="34"/>
              </a:rPr>
              <a:t>επίθεση επιτρέπει σε μια υπηρεσία να υποδυθεί έναν χρήστη για πρόσβαση σε οποιαδήποτε άλλη υπηρεσία, καθιστώντας την πολύ επικίνδυνη. Μόνο διαχειριστές ή χρήστες με ειδικά δικαιώματα μπορούν να ενεργοποιήσουν αυτήν τη ρύθμιση, επιλέγοντας “trust this computer for delegation to any service (Kerberos only)” στην καρτέλα Ανάθεση του λογαριασμού. Απαιτείται το προνόμιο SeEnableDelegationPrivilege, και ένας λογαριασμός υπηρεσίας δεν μπορεί να το προσθέσει στον εαυτό του.</a:t>
            </a:r>
          </a:p>
          <a:p>
            <a:pPr marL="0" lvl="0" indent="0">
              <a:buNone/>
            </a:pPr>
            <a:endParaRPr lang="en-US" sz="1200">
              <a:latin typeface="Arial" pitchFamily="34"/>
              <a:cs typeface="Arial" pitchFamily="34"/>
            </a:endParaRPr>
          </a:p>
          <a:p>
            <a:pPr lvl="0">
              <a:buFont typeface="Wingdings" pitchFamily="2"/>
              <a:buChar char="Ø"/>
            </a:pPr>
            <a:r>
              <a:rPr lang="el-GR" sz="1200">
                <a:latin typeface="Arial" pitchFamily="34"/>
                <a:cs typeface="Arial" pitchFamily="34"/>
              </a:rPr>
              <a:t>Η </a:t>
            </a:r>
            <a:r>
              <a:rPr lang="en-US" sz="1200" b="1">
                <a:latin typeface="Arial" pitchFamily="34"/>
                <a:cs typeface="Arial" pitchFamily="34"/>
              </a:rPr>
              <a:t>Constrained delegation </a:t>
            </a:r>
            <a:r>
              <a:rPr lang="el-GR" sz="1200">
                <a:latin typeface="Arial" pitchFamily="34"/>
                <a:cs typeface="Arial" pitchFamily="34"/>
              </a:rPr>
              <a:t>επίθεση είναι μια πιο αυστηρή εκδοχή της ανεξέλεγκτης ανάθεσης. Επιτρέπει σε μια υπηρεσία να υποδυθεί έναν χρήστη μόνο για μια καθορισμένη λίστα υπηρεσιών. Η ρύθμιση γίνεται στην καρτέλα Ανάθεση του λογαριασμού υπηρεσίας, επιλέγοντας “trust this computer for delegation to specified services only.” Οι επιτρεπόμενες υπηρεσίες καταγράφονται στο χαρακτηριστικό msDS-AllowedToDelegateTo. Όπως και με την ανεξέλεγκτη ανάθεση, ένας λογαριασμός υπηρεσίας δεν μπορεί να τροποποιήσει αυτήν τη ρύθμιση από μόνος του.</a:t>
            </a:r>
            <a:endParaRPr lang="en-US" sz="1200">
              <a:latin typeface="Arial" pitchFamily="34"/>
              <a:cs typeface="Arial" pitchFamily="34"/>
            </a:endParaRPr>
          </a:p>
          <a:p>
            <a:pPr lvl="0">
              <a:buFont typeface="Wingdings" pitchFamily="2"/>
              <a:buChar char="Ø"/>
            </a:pPr>
            <a:endParaRPr lang="en-US" sz="1200">
              <a:latin typeface="Arial" pitchFamily="34"/>
              <a:cs typeface="Arial" pitchFamily="34"/>
            </a:endParaRPr>
          </a:p>
          <a:p>
            <a:pPr lvl="0">
              <a:buFont typeface="Wingdings" pitchFamily="2"/>
              <a:buChar char="Ø"/>
            </a:pPr>
            <a:r>
              <a:rPr lang="el-GR" sz="1200">
                <a:latin typeface="Arial" pitchFamily="34"/>
                <a:cs typeface="Arial" pitchFamily="34"/>
              </a:rPr>
              <a:t>Η </a:t>
            </a:r>
            <a:r>
              <a:rPr lang="en-US" sz="1200" b="1">
                <a:latin typeface="Arial" pitchFamily="34"/>
                <a:cs typeface="Arial" pitchFamily="34"/>
              </a:rPr>
              <a:t>Resource based constrained delegation </a:t>
            </a:r>
            <a:r>
              <a:rPr lang="el-GR" sz="1200">
                <a:latin typeface="Arial" pitchFamily="34"/>
                <a:cs typeface="Arial" pitchFamily="34"/>
              </a:rPr>
              <a:t>επίθεση</a:t>
            </a:r>
            <a:r>
              <a:rPr lang="en-US" sz="1200">
                <a:latin typeface="Arial" pitchFamily="34"/>
                <a:cs typeface="Arial" pitchFamily="34"/>
              </a:rPr>
              <a:t> </a:t>
            </a:r>
            <a:r>
              <a:rPr lang="el-GR" sz="1200">
                <a:latin typeface="Arial" pitchFamily="34"/>
                <a:cs typeface="Arial" pitchFamily="34"/>
              </a:rPr>
              <a:t>μεταφέρει τον έλεγχο από την υπηρεσία στον τελικό πόρο. Αντί να καθορίζουμε πόρους σε επίπεδο υπηρεσίας, κάθε πόρος δημιουργεί μια λίστα εμπιστοσύνης, επιτρέποντας σε λογαριασμούς να διαχειρίζονται την ανάθεση αυθεντικοποίησης. Έτσι, οι λογαριασμοί υπηρεσιών μπορούν να τροποποιούν τη λίστα αυτή για να εξουσιοδοτούν συγκεκριμένους λογαριασμούς.</a:t>
            </a:r>
            <a:endParaRPr lang="en-CY" sz="1200">
              <a:latin typeface="Arial" pitchFamily="34"/>
              <a:cs typeface="Arial" pitchFamily="34"/>
            </a:endParaRPr>
          </a:p>
          <a:p>
            <a:pPr lvl="0"/>
            <a:endParaRPr lang="en-CY" sz="1200">
              <a:latin typeface="Arial" pitchFamily="34"/>
              <a:cs typeface="Arial" pitchFamily="34"/>
            </a:endParaRPr>
          </a:p>
        </p:txBody>
      </p:sp>
      <p:pic>
        <p:nvPicPr>
          <p:cNvPr id="4" name="Picture 4">
            <a:extLst>
              <a:ext uri="{FF2B5EF4-FFF2-40B4-BE49-F238E27FC236}">
                <a16:creationId xmlns:a16="http://schemas.microsoft.com/office/drawing/2014/main" id="{7C9286FE-9D20-B558-8883-66587969A98B}"/>
              </a:ext>
            </a:extLst>
          </p:cNvPr>
          <p:cNvPicPr>
            <a:picLocks noChangeAspect="1"/>
          </p:cNvPicPr>
          <p:nvPr/>
        </p:nvPicPr>
        <p:blipFill>
          <a:blip r:embed="rId2"/>
          <a:stretch>
            <a:fillRect/>
          </a:stretch>
        </p:blipFill>
        <p:spPr>
          <a:xfrm>
            <a:off x="7098514" y="1385032"/>
            <a:ext cx="2793208" cy="1491925"/>
          </a:xfrm>
          <a:prstGeom prst="rect">
            <a:avLst/>
          </a:prstGeom>
          <a:noFill/>
          <a:ln cap="flat">
            <a:noFill/>
          </a:ln>
        </p:spPr>
      </p:pic>
      <p:pic>
        <p:nvPicPr>
          <p:cNvPr id="5" name="Picture 6">
            <a:extLst>
              <a:ext uri="{FF2B5EF4-FFF2-40B4-BE49-F238E27FC236}">
                <a16:creationId xmlns:a16="http://schemas.microsoft.com/office/drawing/2014/main" id="{A6606BE4-CCCD-2527-A869-C6045D689AD4}"/>
              </a:ext>
            </a:extLst>
          </p:cNvPr>
          <p:cNvPicPr>
            <a:picLocks noChangeAspect="1"/>
          </p:cNvPicPr>
          <p:nvPr/>
        </p:nvPicPr>
        <p:blipFill>
          <a:blip r:embed="rId3"/>
          <a:stretch>
            <a:fillRect/>
          </a:stretch>
        </p:blipFill>
        <p:spPr>
          <a:xfrm>
            <a:off x="10102656" y="1385032"/>
            <a:ext cx="1886151" cy="2157362"/>
          </a:xfrm>
          <a:prstGeom prst="rect">
            <a:avLst/>
          </a:prstGeom>
          <a:noFill/>
          <a:ln cap="flat">
            <a:noFill/>
          </a:ln>
        </p:spPr>
      </p:pic>
      <p:pic>
        <p:nvPicPr>
          <p:cNvPr id="6" name="Picture 8">
            <a:extLst>
              <a:ext uri="{FF2B5EF4-FFF2-40B4-BE49-F238E27FC236}">
                <a16:creationId xmlns:a16="http://schemas.microsoft.com/office/drawing/2014/main" id="{6D74FEB0-9548-3A66-EE3C-230FB836EC02}"/>
              </a:ext>
            </a:extLst>
          </p:cNvPr>
          <p:cNvPicPr>
            <a:picLocks noChangeAspect="1"/>
          </p:cNvPicPr>
          <p:nvPr/>
        </p:nvPicPr>
        <p:blipFill>
          <a:blip r:embed="rId4"/>
          <a:stretch>
            <a:fillRect/>
          </a:stretch>
        </p:blipFill>
        <p:spPr>
          <a:xfrm>
            <a:off x="7074566" y="3170105"/>
            <a:ext cx="2793208" cy="1491925"/>
          </a:xfrm>
          <a:prstGeom prst="rect">
            <a:avLst/>
          </a:prstGeom>
          <a:noFill/>
          <a:ln cap="flat">
            <a:noFill/>
          </a:ln>
        </p:spPr>
      </p:pic>
      <p:pic>
        <p:nvPicPr>
          <p:cNvPr id="7" name="Picture 10">
            <a:extLst>
              <a:ext uri="{FF2B5EF4-FFF2-40B4-BE49-F238E27FC236}">
                <a16:creationId xmlns:a16="http://schemas.microsoft.com/office/drawing/2014/main" id="{B0051C47-A09C-2ECF-1DD5-C39231BA58FC}"/>
              </a:ext>
            </a:extLst>
          </p:cNvPr>
          <p:cNvPicPr>
            <a:picLocks noChangeAspect="1"/>
          </p:cNvPicPr>
          <p:nvPr/>
        </p:nvPicPr>
        <p:blipFill>
          <a:blip r:embed="rId5"/>
          <a:stretch>
            <a:fillRect/>
          </a:stretch>
        </p:blipFill>
        <p:spPr>
          <a:xfrm>
            <a:off x="10102656" y="3980739"/>
            <a:ext cx="1981733" cy="2234263"/>
          </a:xfrm>
          <a:prstGeom prst="rect">
            <a:avLst/>
          </a:prstGeom>
          <a:noFill/>
          <a:ln cap="flat">
            <a:noFill/>
          </a:ln>
        </p:spPr>
      </p:pic>
      <p:pic>
        <p:nvPicPr>
          <p:cNvPr id="8" name="Picture 22" descr="A black three headed eagle&#10;&#10;Description automatically generated">
            <a:extLst>
              <a:ext uri="{FF2B5EF4-FFF2-40B4-BE49-F238E27FC236}">
                <a16:creationId xmlns:a16="http://schemas.microsoft.com/office/drawing/2014/main" id="{342B52DD-9F58-AC6E-C60B-890FEE4766F6}"/>
              </a:ext>
            </a:extLst>
          </p:cNvPr>
          <p:cNvPicPr>
            <a:picLocks noChangeAspect="1"/>
          </p:cNvPicPr>
          <p:nvPr/>
        </p:nvPicPr>
        <p:blipFill>
          <a:blip r:embed="rId6"/>
          <a:stretch>
            <a:fillRect/>
          </a:stretch>
        </p:blipFill>
        <p:spPr>
          <a:xfrm>
            <a:off x="0" y="5571996"/>
            <a:ext cx="1270759" cy="1286003"/>
          </a:xfrm>
          <a:prstGeom prst="rect">
            <a:avLst/>
          </a:prstGeom>
          <a:noFill/>
          <a:ln cap="flat">
            <a:noFill/>
          </a:ln>
        </p:spPr>
      </p:pic>
      <p:pic>
        <p:nvPicPr>
          <p:cNvPr id="9" name="Picture 8" descr="A close-up of a logo&#10;&#10;Description automatically generated">
            <a:extLst>
              <a:ext uri="{FF2B5EF4-FFF2-40B4-BE49-F238E27FC236}">
                <a16:creationId xmlns:a16="http://schemas.microsoft.com/office/drawing/2014/main" id="{A9318677-D9D9-D87E-8EED-2D11F1AFFCBA}"/>
              </a:ext>
            </a:extLst>
          </p:cNvPr>
          <p:cNvPicPr>
            <a:picLocks noChangeAspect="1"/>
          </p:cNvPicPr>
          <p:nvPr/>
        </p:nvPicPr>
        <p:blipFill>
          <a:blip r:embed="rId7"/>
          <a:stretch>
            <a:fillRect/>
          </a:stretch>
        </p:blipFill>
        <p:spPr>
          <a:xfrm>
            <a:off x="9238484" y="0"/>
            <a:ext cx="2953512" cy="1136900"/>
          </a:xfrm>
          <a:prstGeom prst="rect">
            <a:avLst/>
          </a:prstGeom>
          <a:noFill/>
          <a:ln cap="flat">
            <a:noFill/>
          </a:ln>
        </p:spPr>
      </p:pic>
      <p:pic>
        <p:nvPicPr>
          <p:cNvPr id="10" name="Picture 14">
            <a:extLst>
              <a:ext uri="{FF2B5EF4-FFF2-40B4-BE49-F238E27FC236}">
                <a16:creationId xmlns:a16="http://schemas.microsoft.com/office/drawing/2014/main" id="{7EB1E03A-679E-0EB4-4493-C92C7A0DB899}"/>
              </a:ext>
            </a:extLst>
          </p:cNvPr>
          <p:cNvPicPr>
            <a:picLocks noChangeAspect="1"/>
          </p:cNvPicPr>
          <p:nvPr/>
        </p:nvPicPr>
        <p:blipFill>
          <a:blip r:embed="rId8"/>
          <a:stretch>
            <a:fillRect/>
          </a:stretch>
        </p:blipFill>
        <p:spPr>
          <a:xfrm>
            <a:off x="7074566" y="5146042"/>
            <a:ext cx="2793208" cy="1404545"/>
          </a:xfrm>
          <a:prstGeom prst="rect">
            <a:avLst/>
          </a:prstGeom>
          <a:noFill/>
          <a:ln cap="flat">
            <a:noFill/>
          </a:ln>
        </p:spPr>
      </p:pic>
    </p:spTree>
  </p:cSld>
  <p:clrMapOvr>
    <a:masterClrMapping/>
  </p:clrMapOvr>
</p:sld>
</file>

<file path=ppt/slides/slide15.xml><?xml version="1.0" encoding="utf-8"?>
<p:sld xmlns:a="http://purl.oclc.org/ooxml/drawingml/main" xmlns:r="http://purl.oclc.org/ooxml/officeDocument/relationships" xmlns:p="http://purl.oclc.org/ooxml/presentationml/main">
  <p:cSld name="Slide14">
    <p:spTree>
      <p:nvGrpSpPr>
        <p:cNvPr id="1" name=""/>
        <p:cNvGrpSpPr/>
        <p:nvPr/>
      </p:nvGrpSpPr>
      <p:grpSpPr>
        <a:xfrm>
          <a:off x="0" y="0"/>
          <a:ext cx="0" cy="0"/>
          <a:chOff x="0" y="0"/>
          <a:chExt cx="0" cy="0"/>
        </a:xfrm>
      </p:grpSpPr>
      <p:pic>
        <p:nvPicPr>
          <p:cNvPr id="2" name="Picture 22" descr="A black three headed eagle&#10;&#10;Description automatically generated">
            <a:extLst>
              <a:ext uri="{FF2B5EF4-FFF2-40B4-BE49-F238E27FC236}">
                <a16:creationId xmlns:a16="http://schemas.microsoft.com/office/drawing/2014/main" id="{905ED61B-2FA8-B425-B676-10AAB357D408}"/>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sp>
        <p:nvSpPr>
          <p:cNvPr id="3" name="Title 1">
            <a:extLst>
              <a:ext uri="{FF2B5EF4-FFF2-40B4-BE49-F238E27FC236}">
                <a16:creationId xmlns:a16="http://schemas.microsoft.com/office/drawing/2014/main" id="{BD7EC7FD-9A61-2CBC-BFF6-1922D81534E4}"/>
              </a:ext>
            </a:extLst>
          </p:cNvPr>
          <p:cNvSpPr txBox="1">
            <a:spLocks noGrp="1"/>
          </p:cNvSpPr>
          <p:nvPr>
            <p:ph type="title"/>
          </p:nvPr>
        </p:nvSpPr>
        <p:spPr>
          <a:xfrm>
            <a:off x="838203" y="278498"/>
            <a:ext cx="3955182" cy="1325559"/>
          </a:xfrm>
        </p:spPr>
        <p:txBody>
          <a:bodyPr/>
          <a:lstStyle/>
          <a:p>
            <a:pPr lvl="0"/>
            <a:r>
              <a:rPr lang="en-US" sz="3000">
                <a:latin typeface="Arial Black" pitchFamily="34"/>
              </a:rPr>
              <a:t>TICKET ABUSE</a:t>
            </a:r>
            <a:endParaRPr lang="en-CY" sz="3000">
              <a:latin typeface="Arial Black" pitchFamily="34"/>
            </a:endParaRPr>
          </a:p>
        </p:txBody>
      </p:sp>
      <p:sp>
        <p:nvSpPr>
          <p:cNvPr id="4" name="Content Placeholder 2">
            <a:extLst>
              <a:ext uri="{FF2B5EF4-FFF2-40B4-BE49-F238E27FC236}">
                <a16:creationId xmlns:a16="http://schemas.microsoft.com/office/drawing/2014/main" id="{5394E9D5-4AE9-E026-48C5-38670CE60A18}"/>
              </a:ext>
            </a:extLst>
          </p:cNvPr>
          <p:cNvSpPr txBox="1">
            <a:spLocks noGrp="1"/>
          </p:cNvSpPr>
          <p:nvPr>
            <p:ph idx="1"/>
          </p:nvPr>
        </p:nvSpPr>
        <p:spPr>
          <a:xfrm>
            <a:off x="0" y="1207830"/>
            <a:ext cx="7492621" cy="4442338"/>
          </a:xfrm>
        </p:spPr>
        <p:txBody>
          <a:bodyPr/>
          <a:lstStyle/>
          <a:p>
            <a:pPr marL="0" lvl="0" indent="0">
              <a:buNone/>
            </a:pPr>
            <a:r>
              <a:rPr lang="el-GR" sz="1800">
                <a:latin typeface="Arial" pitchFamily="34"/>
                <a:cs typeface="Arial" pitchFamily="34"/>
              </a:rPr>
              <a:t>Οι επιθέσεις κατάχρησης εισιτηρίων στοχεύουν στην κλοπή ή πλαστογράφηση εισιτηρίων Kerberos. Υπάρχουν τρεις κύριες μορφές </a:t>
            </a:r>
            <a:r>
              <a:rPr lang="en-US" sz="1800">
                <a:latin typeface="Arial" pitchFamily="34"/>
                <a:cs typeface="Arial" pitchFamily="34"/>
              </a:rPr>
              <a:t>ticket abuse</a:t>
            </a:r>
          </a:p>
          <a:p>
            <a:pPr marL="0" lvl="0" indent="0">
              <a:buNone/>
            </a:pPr>
            <a:endParaRPr lang="en-US" sz="1800">
              <a:latin typeface="Arial" pitchFamily="34"/>
              <a:cs typeface="Arial" pitchFamily="34"/>
            </a:endParaRPr>
          </a:p>
          <a:p>
            <a:pPr lvl="0">
              <a:buFont typeface="Wingdings" pitchFamily="2"/>
              <a:buChar char="Ø"/>
            </a:pPr>
            <a:r>
              <a:rPr lang="el-GR" sz="1800" b="1">
                <a:latin typeface="Arial" pitchFamily="34"/>
                <a:cs typeface="Arial" pitchFamily="34"/>
              </a:rPr>
              <a:t>Golden Ticket</a:t>
            </a:r>
            <a:r>
              <a:rPr lang="el-GR" sz="1800">
                <a:latin typeface="Arial" pitchFamily="34"/>
                <a:cs typeface="Arial" pitchFamily="34"/>
              </a:rPr>
              <a:t>: Οι επιτιθέμενοι χρησιμοποιούν το hash κωδικού του λογαριασμού krbtgt για πλαστογράφηση TGT, αποκτώντας πλήρη πρόσβαση στο δίκτυο.</a:t>
            </a:r>
            <a:endParaRPr lang="en-US" sz="1800">
              <a:latin typeface="Arial" pitchFamily="34"/>
              <a:cs typeface="Arial" pitchFamily="34"/>
            </a:endParaRPr>
          </a:p>
          <a:p>
            <a:pPr lvl="0">
              <a:buFont typeface="Wingdings" pitchFamily="2"/>
              <a:buChar char="Ø"/>
            </a:pPr>
            <a:endParaRPr lang="en-US" sz="1800">
              <a:latin typeface="Arial" pitchFamily="34"/>
              <a:cs typeface="Arial" pitchFamily="34"/>
            </a:endParaRPr>
          </a:p>
          <a:p>
            <a:pPr lvl="0">
              <a:buFont typeface="Wingdings" pitchFamily="2"/>
              <a:buChar char="Ø"/>
            </a:pPr>
            <a:r>
              <a:rPr lang="el-GR" sz="1800" b="1">
                <a:latin typeface="Arial" pitchFamily="34"/>
                <a:cs typeface="Arial" pitchFamily="34"/>
              </a:rPr>
              <a:t>Silver Ticket</a:t>
            </a:r>
            <a:r>
              <a:rPr lang="el-GR" sz="1800">
                <a:latin typeface="Arial" pitchFamily="34"/>
                <a:cs typeface="Arial" pitchFamily="34"/>
              </a:rPr>
              <a:t>: Πιο περιορισμένη επίθεση που στοχεύει μια υπηρεσία ή μηχάνημα, παρακάμπτοντας το Domain Controller και αφήνοντας λιγότερα αρχεία καταγραφής.</a:t>
            </a:r>
            <a:endParaRPr lang="en-US" sz="1800">
              <a:latin typeface="Arial" pitchFamily="34"/>
              <a:cs typeface="Arial" pitchFamily="34"/>
            </a:endParaRPr>
          </a:p>
          <a:p>
            <a:pPr lvl="0">
              <a:buFont typeface="Wingdings" pitchFamily="2"/>
              <a:buChar char="Ø"/>
            </a:pPr>
            <a:endParaRPr lang="en-US" sz="1800">
              <a:latin typeface="Arial" pitchFamily="34"/>
              <a:cs typeface="Arial" pitchFamily="34"/>
            </a:endParaRPr>
          </a:p>
          <a:p>
            <a:pPr lvl="0">
              <a:buFont typeface="Wingdings" pitchFamily="2"/>
              <a:buChar char="Ø"/>
            </a:pPr>
            <a:r>
              <a:rPr lang="el-GR" sz="1800" b="1">
                <a:latin typeface="Arial" pitchFamily="34"/>
                <a:cs typeface="Arial" pitchFamily="34"/>
              </a:rPr>
              <a:t>Pass-the-Ticket</a:t>
            </a:r>
            <a:r>
              <a:rPr lang="el-GR" sz="1800">
                <a:latin typeface="Arial" pitchFamily="34"/>
                <a:cs typeface="Arial" pitchFamily="34"/>
              </a:rPr>
              <a:t>: Κλοπή και επαναχρησιμοποίηση έγκυρων TGT ή TGS για πλευρική κίνηση μεταξύ συστημάτων.</a:t>
            </a:r>
            <a:endParaRPr lang="en-US" sz="1800">
              <a:latin typeface="Arial" pitchFamily="34"/>
              <a:cs typeface="Arial" pitchFamily="34"/>
            </a:endParaRPr>
          </a:p>
          <a:p>
            <a:pPr lvl="0">
              <a:buFont typeface="Wingdings" pitchFamily="2"/>
              <a:buChar char="Ø"/>
            </a:pPr>
            <a:endParaRPr lang="en-US" sz="1800">
              <a:latin typeface="Arial" pitchFamily="34"/>
              <a:cs typeface="Arial" pitchFamily="34"/>
            </a:endParaRPr>
          </a:p>
          <a:p>
            <a:pPr marL="0" lvl="0" indent="0">
              <a:buNone/>
            </a:pPr>
            <a:endParaRPr lang="en-US" sz="1800">
              <a:latin typeface="Arial" pitchFamily="34"/>
              <a:cs typeface="Arial" pitchFamily="34"/>
            </a:endParaRPr>
          </a:p>
          <a:p>
            <a:pPr marL="0" lvl="0" indent="0">
              <a:buNone/>
            </a:pPr>
            <a:endParaRPr lang="en-CY" sz="1800">
              <a:latin typeface="Arial" pitchFamily="34"/>
              <a:cs typeface="Arial" pitchFamily="34"/>
            </a:endParaRPr>
          </a:p>
        </p:txBody>
      </p:sp>
      <p:pic>
        <p:nvPicPr>
          <p:cNvPr id="5" name="Picture 8" descr="A close-up of a logo&#10;&#10;Description automatically generated">
            <a:extLst>
              <a:ext uri="{FF2B5EF4-FFF2-40B4-BE49-F238E27FC236}">
                <a16:creationId xmlns:a16="http://schemas.microsoft.com/office/drawing/2014/main" id="{30234454-D9E2-7128-3D09-517EDCB0A881}"/>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pic>
        <p:nvPicPr>
          <p:cNvPr id="6" name="Picture 8" descr="A diagram of a person with red arrows&#10;&#10;Description automatically generated">
            <a:extLst>
              <a:ext uri="{FF2B5EF4-FFF2-40B4-BE49-F238E27FC236}">
                <a16:creationId xmlns:a16="http://schemas.microsoft.com/office/drawing/2014/main" id="{40DA01FC-27F5-61EC-DCCA-D7C1B56FDA15}"/>
              </a:ext>
            </a:extLst>
          </p:cNvPr>
          <p:cNvPicPr>
            <a:picLocks noChangeAspect="1"/>
          </p:cNvPicPr>
          <p:nvPr/>
        </p:nvPicPr>
        <p:blipFill>
          <a:blip r:embed="rId4"/>
          <a:stretch>
            <a:fillRect/>
          </a:stretch>
        </p:blipFill>
        <p:spPr>
          <a:xfrm>
            <a:off x="7492621" y="3016587"/>
            <a:ext cx="4562892" cy="1900068"/>
          </a:xfrm>
          <a:prstGeom prst="rect">
            <a:avLst/>
          </a:prstGeom>
          <a:noFill/>
          <a:ln cap="flat">
            <a:noFill/>
          </a:ln>
        </p:spPr>
      </p:pic>
      <p:pic>
        <p:nvPicPr>
          <p:cNvPr id="7" name="Picture 12" descr="A diagram of a person with a diagram&#10;&#10;Description automatically generated">
            <a:extLst>
              <a:ext uri="{FF2B5EF4-FFF2-40B4-BE49-F238E27FC236}">
                <a16:creationId xmlns:a16="http://schemas.microsoft.com/office/drawing/2014/main" id="{B65F4432-8F02-B60B-4A5E-E0583FA19C71}"/>
              </a:ext>
            </a:extLst>
          </p:cNvPr>
          <p:cNvPicPr>
            <a:picLocks noChangeAspect="1"/>
          </p:cNvPicPr>
          <p:nvPr/>
        </p:nvPicPr>
        <p:blipFill>
          <a:blip r:embed="rId5"/>
          <a:stretch>
            <a:fillRect/>
          </a:stretch>
        </p:blipFill>
        <p:spPr>
          <a:xfrm>
            <a:off x="7619996" y="1201256"/>
            <a:ext cx="4503246" cy="1815321"/>
          </a:xfrm>
          <a:prstGeom prst="rect">
            <a:avLst/>
          </a:prstGeom>
          <a:noFill/>
          <a:ln cap="flat">
            <a:noFill/>
          </a:ln>
        </p:spPr>
      </p:pic>
      <p:pic>
        <p:nvPicPr>
          <p:cNvPr id="8" name="Picture 14" descr="A computer screen with white text&#10;&#10;Description automatically generated">
            <a:extLst>
              <a:ext uri="{FF2B5EF4-FFF2-40B4-BE49-F238E27FC236}">
                <a16:creationId xmlns:a16="http://schemas.microsoft.com/office/drawing/2014/main" id="{ECA83DBF-C7F8-7B56-4413-9B09034A2557}"/>
              </a:ext>
            </a:extLst>
          </p:cNvPr>
          <p:cNvPicPr>
            <a:picLocks noChangeAspect="1"/>
          </p:cNvPicPr>
          <p:nvPr/>
        </p:nvPicPr>
        <p:blipFill>
          <a:blip r:embed="rId6"/>
          <a:stretch>
            <a:fillRect/>
          </a:stretch>
        </p:blipFill>
        <p:spPr>
          <a:xfrm>
            <a:off x="8898108" y="5168755"/>
            <a:ext cx="2767385" cy="1556656"/>
          </a:xfrm>
          <a:prstGeom prst="rect">
            <a:avLst/>
          </a:prstGeom>
          <a:noFill/>
          <a:ln cap="flat">
            <a:noFill/>
          </a:ln>
        </p:spPr>
      </p:pic>
    </p:spTree>
  </p:cSld>
  <p:clrMapOvr>
    <a:masterClrMapping/>
  </p:clrMapOvr>
</p:sld>
</file>

<file path=ppt/slides/slide16.xml><?xml version="1.0" encoding="utf-8"?>
<p:sld xmlns:a="http://purl.oclc.org/ooxml/drawingml/main" xmlns:r="http://purl.oclc.org/ooxml/officeDocument/relationships" xmlns:p="http://purl.oclc.org/ooxml/presentationml/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53D2-5F00-ACBC-998E-B61EBF4C289C}"/>
              </a:ext>
            </a:extLst>
          </p:cNvPr>
          <p:cNvSpPr txBox="1">
            <a:spLocks noGrp="1"/>
          </p:cNvSpPr>
          <p:nvPr>
            <p:ph type="title"/>
          </p:nvPr>
        </p:nvSpPr>
        <p:spPr>
          <a:xfrm>
            <a:off x="0" y="192600"/>
            <a:ext cx="9459687" cy="1325559"/>
          </a:xfrm>
        </p:spPr>
        <p:txBody>
          <a:bodyPr/>
          <a:lstStyle/>
          <a:p>
            <a:pPr lvl="0"/>
            <a:r>
              <a:rPr lang="el-GR" sz="3000">
                <a:latin typeface="Arial Black" pitchFamily="34"/>
              </a:rPr>
              <a:t>ΠΩΣ ΝΑ ΑΝΤΙΜΕΤΟΠΗΣΕΤΕ ΤΙΣ ΕΠΙΘΕΣΕΙΣ</a:t>
            </a:r>
            <a:endParaRPr lang="en-CY" sz="3000">
              <a:latin typeface="Arial Black" pitchFamily="34"/>
            </a:endParaRPr>
          </a:p>
        </p:txBody>
      </p:sp>
      <p:sp>
        <p:nvSpPr>
          <p:cNvPr id="3" name="Content Placeholder 2">
            <a:extLst>
              <a:ext uri="{FF2B5EF4-FFF2-40B4-BE49-F238E27FC236}">
                <a16:creationId xmlns:a16="http://schemas.microsoft.com/office/drawing/2014/main" id="{2377FD4E-F751-84F2-FFA3-6B23F3DE54A7}"/>
              </a:ext>
            </a:extLst>
          </p:cNvPr>
          <p:cNvSpPr txBox="1">
            <a:spLocks noGrp="1"/>
          </p:cNvSpPr>
          <p:nvPr>
            <p:ph idx="1"/>
          </p:nvPr>
        </p:nvSpPr>
        <p:spPr>
          <a:xfrm>
            <a:off x="72713" y="1349626"/>
            <a:ext cx="11691253" cy="4351336"/>
          </a:xfrm>
        </p:spPr>
        <p:txBody>
          <a:bodyPr/>
          <a:lstStyle/>
          <a:p>
            <a:pPr marL="0" lvl="0" indent="0">
              <a:buNone/>
            </a:pPr>
            <a:r>
              <a:rPr lang="el-GR" sz="1600">
                <a:latin typeface="Arial" pitchFamily="34"/>
                <a:cs typeface="Arial" pitchFamily="34"/>
              </a:rPr>
              <a:t>Μπορούμε να ενισχύσουμε την ασφάλεια μας απέναντι σε επιθέσεις Kerberos με τις εξής στρατηγικές:</a:t>
            </a:r>
          </a:p>
          <a:p>
            <a:pPr marL="0" lvl="0" indent="0">
              <a:buNone/>
            </a:pP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AS-REP </a:t>
            </a:r>
            <a:r>
              <a:rPr lang="en-US" sz="1600" b="1">
                <a:latin typeface="Arial" pitchFamily="34"/>
                <a:cs typeface="Arial" pitchFamily="34"/>
              </a:rPr>
              <a:t>Roasting</a:t>
            </a:r>
            <a:r>
              <a:rPr lang="el-GR" sz="1600">
                <a:latin typeface="Arial" pitchFamily="34"/>
                <a:cs typeface="Arial" pitchFamily="34"/>
              </a:rPr>
              <a:t>: Ενεργοποιήστε την προ-αυθεντικοποίηση και επιβάλετε ισχυρούς κωδικούς.</a:t>
            </a:r>
            <a:br>
              <a:rPr lang="el-GR" sz="1600">
                <a:latin typeface="Arial" pitchFamily="34"/>
                <a:cs typeface="Arial" pitchFamily="34"/>
              </a:rPr>
            </a:b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Kerberoasting</a:t>
            </a:r>
            <a:r>
              <a:rPr lang="el-GR" sz="1600">
                <a:latin typeface="Arial" pitchFamily="34"/>
                <a:cs typeface="Arial" pitchFamily="34"/>
              </a:rPr>
              <a:t>: Χρησιμοποιήστε μεγάλους, σύνθετους κωδικούς και ελαχιστοποιήστε τα προνόμια.</a:t>
            </a:r>
            <a:br>
              <a:rPr lang="el-GR" sz="1600">
                <a:latin typeface="Arial" pitchFamily="34"/>
                <a:cs typeface="Arial" pitchFamily="34"/>
              </a:rPr>
            </a:b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Κατάχρηση Ανάθεσης</a:t>
            </a:r>
            <a:r>
              <a:rPr lang="el-GR" sz="1600">
                <a:latin typeface="Arial" pitchFamily="34"/>
                <a:cs typeface="Arial" pitchFamily="34"/>
              </a:rPr>
              <a:t>: Απενεργοποιήστε την ανεξέλεγκτη ανάθεση και προσθέστε χρήστες στην ομάδα Protected Users.</a:t>
            </a:r>
            <a:br>
              <a:rPr lang="el-GR" sz="1600">
                <a:latin typeface="Arial" pitchFamily="34"/>
                <a:cs typeface="Arial" pitchFamily="34"/>
              </a:rPr>
            </a:b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Golden Ticket</a:t>
            </a:r>
            <a:r>
              <a:rPr lang="el-GR" sz="1600">
                <a:latin typeface="Arial" pitchFamily="34"/>
                <a:cs typeface="Arial" pitchFamily="34"/>
              </a:rPr>
              <a:t>: Περιορίστε τους διαχειριστικούς λογαριασμούς και εφαρμόστε πολυπαραγοντική αυθεντικοποίηση</a:t>
            </a:r>
            <a:r>
              <a:rPr lang="en-US" sz="1600">
                <a:latin typeface="Arial" pitchFamily="34"/>
                <a:cs typeface="Arial" pitchFamily="34"/>
              </a:rPr>
              <a:t>.</a:t>
            </a:r>
            <a:br>
              <a:rPr lang="el-GR" sz="1600">
                <a:latin typeface="Arial" pitchFamily="34"/>
                <a:cs typeface="Arial" pitchFamily="34"/>
              </a:rPr>
            </a:b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Silver Ticket</a:t>
            </a:r>
            <a:r>
              <a:rPr lang="el-GR" sz="1600">
                <a:latin typeface="Arial" pitchFamily="34"/>
                <a:cs typeface="Arial" pitchFamily="34"/>
              </a:rPr>
              <a:t>: Χρησιμοποιήστε πολύπλοκους κωδικούς για λογαριασμούς υπηρεσιών και αλλάξτε τους τακτικά.</a:t>
            </a:r>
            <a:br>
              <a:rPr lang="el-GR" sz="1600">
                <a:latin typeface="Arial" pitchFamily="34"/>
                <a:cs typeface="Arial" pitchFamily="34"/>
              </a:rPr>
            </a:br>
            <a:endParaRPr lang="el-GR" sz="1600">
              <a:latin typeface="Arial" pitchFamily="34"/>
              <a:cs typeface="Arial" pitchFamily="34"/>
            </a:endParaRPr>
          </a:p>
          <a:p>
            <a:pPr lvl="0">
              <a:buFont typeface="Wingdings" pitchFamily="2"/>
              <a:buChar char="Ø"/>
            </a:pPr>
            <a:r>
              <a:rPr lang="el-GR" sz="1600" b="1">
                <a:latin typeface="Arial" pitchFamily="34"/>
                <a:cs typeface="Arial" pitchFamily="34"/>
              </a:rPr>
              <a:t>Pass-the-Ticket</a:t>
            </a:r>
            <a:r>
              <a:rPr lang="el-GR" sz="1600">
                <a:latin typeface="Arial" pitchFamily="34"/>
                <a:cs typeface="Arial" pitchFamily="34"/>
              </a:rPr>
              <a:t>: Παρακολουθήστε στενά τη δραστηριότητα και ελέγξτε οποιαδήποτε ασυνήθιστη αίτηση TGT ή TGS.</a:t>
            </a:r>
          </a:p>
          <a:p>
            <a:pPr lvl="0"/>
            <a:endParaRPr lang="en-CY" sz="1600">
              <a:latin typeface="Arial" pitchFamily="34"/>
              <a:cs typeface="Arial" pitchFamily="34"/>
            </a:endParaRPr>
          </a:p>
        </p:txBody>
      </p:sp>
      <p:pic>
        <p:nvPicPr>
          <p:cNvPr id="4" name="Picture 8" descr="A close-up of a logo&#10;&#10;Description automatically generated">
            <a:extLst>
              <a:ext uri="{FF2B5EF4-FFF2-40B4-BE49-F238E27FC236}">
                <a16:creationId xmlns:a16="http://schemas.microsoft.com/office/drawing/2014/main" id="{374AD7E5-B731-CC4D-AF0B-711FCE13550F}"/>
              </a:ext>
            </a:extLst>
          </p:cNvPr>
          <p:cNvPicPr>
            <a:picLocks noChangeAspect="1"/>
          </p:cNvPicPr>
          <p:nvPr/>
        </p:nvPicPr>
        <p:blipFill>
          <a:blip r:embed="rId2"/>
          <a:stretch>
            <a:fillRect/>
          </a:stretch>
        </p:blipFill>
        <p:spPr>
          <a:xfrm>
            <a:off x="9238484" y="0"/>
            <a:ext cx="2953512" cy="1136900"/>
          </a:xfrm>
          <a:prstGeom prst="rect">
            <a:avLst/>
          </a:prstGeom>
          <a:noFill/>
          <a:ln cap="flat">
            <a:noFill/>
          </a:ln>
        </p:spPr>
      </p:pic>
      <p:pic>
        <p:nvPicPr>
          <p:cNvPr id="5" name="Picture 22" descr="A black three headed eagle&#10;&#10;Description automatically generated">
            <a:extLst>
              <a:ext uri="{FF2B5EF4-FFF2-40B4-BE49-F238E27FC236}">
                <a16:creationId xmlns:a16="http://schemas.microsoft.com/office/drawing/2014/main" id="{89E640B2-79A8-F899-3252-4DD0748C5165}"/>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spTree>
  </p:cSld>
  <p:clrMapOvr>
    <a:masterClrMapping/>
  </p:clrMapOvr>
</p:sld>
</file>

<file path=ppt/slides/slide17.xml><?xml version="1.0" encoding="utf-8"?>
<p:sld xmlns:a="http://purl.oclc.org/ooxml/drawingml/main" xmlns:r="http://purl.oclc.org/ooxml/officeDocument/relationships" xmlns:p="http://purl.oclc.org/ooxml/presentationml/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2583-D231-A497-F1F6-B9B0ED954D32}"/>
              </a:ext>
            </a:extLst>
          </p:cNvPr>
          <p:cNvSpPr txBox="1">
            <a:spLocks noGrp="1"/>
          </p:cNvSpPr>
          <p:nvPr>
            <p:ph type="title"/>
          </p:nvPr>
        </p:nvSpPr>
        <p:spPr/>
        <p:txBody>
          <a:bodyPr/>
          <a:lstStyle/>
          <a:p>
            <a:pPr lvl="0"/>
            <a:r>
              <a:rPr lang="en-US"/>
              <a:t>BIBLIOGRAFIA</a:t>
            </a:r>
            <a:endParaRPr lang="en-CY"/>
          </a:p>
        </p:txBody>
      </p:sp>
      <p:sp>
        <p:nvSpPr>
          <p:cNvPr id="3" name="Content Placeholder 2">
            <a:extLst>
              <a:ext uri="{FF2B5EF4-FFF2-40B4-BE49-F238E27FC236}">
                <a16:creationId xmlns:a16="http://schemas.microsoft.com/office/drawing/2014/main" id="{A83FADF2-FF1F-247C-9319-BAE2F3C125D6}"/>
              </a:ext>
            </a:extLst>
          </p:cNvPr>
          <p:cNvSpPr txBox="1">
            <a:spLocks noGrp="1"/>
          </p:cNvSpPr>
          <p:nvPr>
            <p:ph idx="1"/>
          </p:nvPr>
        </p:nvSpPr>
        <p:spPr>
          <a:xfrm>
            <a:off x="457200" y="2090062"/>
            <a:ext cx="11484425" cy="3809993"/>
          </a:xfrm>
        </p:spPr>
        <p:txBody>
          <a:bodyPr/>
          <a:lstStyle/>
          <a:p>
            <a:pPr marL="285750" lvl="0" indent="-285750">
              <a:lnSpc>
                <a:spcPct val="100%"/>
              </a:lnSpc>
              <a:spcBef>
                <a:spcPts val="0"/>
              </a:spcBef>
              <a:buFont typeface="Wingdings" pitchFamily="2"/>
              <a:buChar char="Ø"/>
            </a:pPr>
            <a:r>
              <a:rPr lang="en-GB" sz="1400">
                <a:latin typeface="Arial" pitchFamily="34"/>
                <a:cs typeface="Arial" pitchFamily="34"/>
                <a:hlinkClick r:id="rId2">
                  <a:extLst>
                    <a:ext uri="{A12FA001-AC4F-418D-AE19-62706E023703}">
                      <ahyp:hlinkClr xmlns:ahyp="http://schemas.microsoft.com/office/drawing/2018/hyperlinkcolor" val="tx"/>
                    </a:ext>
                  </a:extLst>
                </a:hlinkClick>
              </a:rPr>
              <a:t>Kerberos (protocol) – Wikipedia</a:t>
            </a:r>
            <a:endParaRPr lang="en-GB" sz="1400">
              <a:latin typeface="Arial" pitchFamily="34"/>
              <a:cs typeface="Arial" pitchFamily="34"/>
            </a:endParaRPr>
          </a:p>
          <a:p>
            <a:pPr marL="285750" lvl="0" indent="-285750">
              <a:lnSpc>
                <a:spcPct val="100%"/>
              </a:lnSpc>
              <a:spcBef>
                <a:spcPts val="0"/>
              </a:spcBef>
              <a:buFont typeface="Wingdings" pitchFamily="2"/>
              <a:buChar char="Ø"/>
            </a:pPr>
            <a:r>
              <a:rPr lang="en-GB" sz="1400" kern="0">
                <a:latin typeface="Arial" pitchFamily="34"/>
                <a:cs typeface="Arial" pitchFamily="34"/>
                <a:hlinkClick r:id="rId3">
                  <a:extLst>
                    <a:ext uri="{A12FA001-AC4F-418D-AE19-62706E023703}">
                      <ahyp:hlinkClr xmlns:ahyp="http://schemas.microsoft.com/office/drawing/2018/hyperlinkcolor" val="tx"/>
                    </a:ext>
                  </a:extLst>
                </a:hlinkClick>
              </a:rPr>
              <a:t>Kerberos: The Network Authentication Protocol</a:t>
            </a:r>
            <a:endParaRPr lang="en-GB" sz="1400" kern="0">
              <a:latin typeface="Arial" pitchFamily="34"/>
              <a:cs typeface="Arial" pitchFamily="34"/>
            </a:endParaRPr>
          </a:p>
          <a:p>
            <a:pPr marL="285750" lvl="0" indent="-285750">
              <a:lnSpc>
                <a:spcPct val="100%"/>
              </a:lnSpc>
              <a:spcBef>
                <a:spcPts val="0"/>
              </a:spcBef>
              <a:buFont typeface="Wingdings" pitchFamily="2"/>
              <a:buChar char="Ø"/>
            </a:pPr>
            <a:r>
              <a:rPr lang="en-GB" sz="1400" kern="0">
                <a:latin typeface="Arial" pitchFamily="34"/>
                <a:cs typeface="Arial" pitchFamily="34"/>
                <a:hlinkClick r:id="rId4">
                  <a:extLst>
                    <a:ext uri="{A12FA001-AC4F-418D-AE19-62706E023703}">
                      <ahyp:hlinkClr xmlns:ahyp="http://schemas.microsoft.com/office/drawing/2018/hyperlinkcolor" val="tx"/>
                    </a:ext>
                  </a:extLst>
                </a:hlinkClick>
              </a:rPr>
              <a:t>On the Origin of Kerberos</a:t>
            </a:r>
            <a:endParaRPr lang="en-GB" sz="1400" kern="0">
              <a:latin typeface="Arial" pitchFamily="34"/>
              <a:cs typeface="Arial" pitchFamily="34"/>
            </a:endParaRPr>
          </a:p>
          <a:p>
            <a:pPr marL="285750" lvl="0" indent="-285750">
              <a:lnSpc>
                <a:spcPct val="100%"/>
              </a:lnSpc>
              <a:spcBef>
                <a:spcPts val="0"/>
              </a:spcBef>
              <a:buFont typeface="Wingdings" pitchFamily="2"/>
              <a:buChar char="Ø"/>
            </a:pPr>
            <a:r>
              <a:rPr lang="en-US" sz="1400" kern="0">
                <a:latin typeface="Arial" pitchFamily="34"/>
                <a:cs typeface="Arial" pitchFamily="34"/>
              </a:rPr>
              <a:t>CHATGBT</a:t>
            </a:r>
          </a:p>
          <a:p>
            <a:pPr marL="285750" lvl="0" indent="-285750">
              <a:lnSpc>
                <a:spcPct val="100%"/>
              </a:lnSpc>
              <a:spcBef>
                <a:spcPts val="0"/>
              </a:spcBef>
              <a:buFont typeface="Wingdings" pitchFamily="2"/>
              <a:buChar char="Ø"/>
            </a:pPr>
            <a:r>
              <a:rPr lang="en-GB" sz="1400" kern="0">
                <a:hlinkClick r:id="rId5">
                  <a:extLst>
                    <a:ext uri="{A12FA001-AC4F-418D-AE19-62706E023703}">
                      <ahyp:hlinkClr xmlns:ahyp="http://schemas.microsoft.com/office/drawing/2018/hyperlinkcolor" val="tx"/>
                    </a:ext>
                  </a:extLst>
                </a:hlinkClick>
              </a:rPr>
              <a:t>What is Kerberos authentication, and how does it work? | NordVPN</a:t>
            </a:r>
            <a:endParaRPr lang="en-GB" sz="1400" kern="0"/>
          </a:p>
          <a:p>
            <a:pPr marL="285750" lvl="0" indent="-285750">
              <a:lnSpc>
                <a:spcPct val="100%"/>
              </a:lnSpc>
              <a:spcBef>
                <a:spcPts val="0"/>
              </a:spcBef>
              <a:buFont typeface="Wingdings" pitchFamily="2"/>
              <a:buChar char="Ø"/>
            </a:pPr>
            <a:r>
              <a:rPr lang="en-GB" sz="1400" kern="0">
                <a:hlinkClick r:id="rId6">
                  <a:extLst>
                    <a:ext uri="{A12FA001-AC4F-418D-AE19-62706E023703}">
                      <ahyp:hlinkClr xmlns:ahyp="http://schemas.microsoft.com/office/drawing/2018/hyperlinkcolor" val="tx"/>
                    </a:ext>
                  </a:extLst>
                </a:hlinkClick>
              </a:rPr>
              <a:t>How Kerberos Authentication Works</a:t>
            </a:r>
            <a:endParaRPr lang="en-GB" sz="1400" kern="0"/>
          </a:p>
          <a:p>
            <a:pPr marL="285750" lvl="0" indent="-285750">
              <a:lnSpc>
                <a:spcPct val="100%"/>
              </a:lnSpc>
              <a:spcBef>
                <a:spcPts val="0"/>
              </a:spcBef>
              <a:buFont typeface="Wingdings" pitchFamily="2"/>
              <a:buChar char="Ø"/>
            </a:pPr>
            <a:r>
              <a:rPr lang="en-GB" sz="1400" kern="0">
                <a:hlinkClick r:id="rId7">
                  <a:extLst>
                    <a:ext uri="{A12FA001-AC4F-418D-AE19-62706E023703}">
                      <ahyp:hlinkClr xmlns:ahyp="http://schemas.microsoft.com/office/drawing/2018/hyperlinkcolor" val="tx"/>
                    </a:ext>
                  </a:extLst>
                </a:hlinkClick>
              </a:rPr>
              <a:t>8 Powerful Kerberos attacks (that analysts hate)</a:t>
            </a:r>
            <a:endParaRPr lang="en-GB" sz="1400" kern="0"/>
          </a:p>
          <a:p>
            <a:pPr marL="285750" lvl="0" indent="-285750">
              <a:lnSpc>
                <a:spcPct val="100%"/>
              </a:lnSpc>
              <a:spcBef>
                <a:spcPts val="0"/>
              </a:spcBef>
              <a:buFont typeface="Wingdings" pitchFamily="2"/>
              <a:buChar char="Ø"/>
            </a:pPr>
            <a:r>
              <a:rPr lang="en-GB" sz="1400" kern="0">
                <a:hlinkClick r:id="rId8">
                  <a:extLst>
                    <a:ext uri="{A12FA001-AC4F-418D-AE19-62706E023703}">
                      <ahyp:hlinkClr xmlns:ahyp="http://schemas.microsoft.com/office/drawing/2018/hyperlinkcolor" val="tx"/>
                    </a:ext>
                  </a:extLst>
                </a:hlinkClick>
              </a:rPr>
              <a:t>Kerberos: The Definitive Guide: The Definitive Guide - Jason Garman - Βιβλία Google</a:t>
            </a:r>
            <a:endParaRPr lang="en-GB" sz="1400" kern="0"/>
          </a:p>
          <a:p>
            <a:pPr marL="285750" lvl="0" indent="-285750">
              <a:lnSpc>
                <a:spcPct val="100%"/>
              </a:lnSpc>
              <a:spcBef>
                <a:spcPts val="0"/>
              </a:spcBef>
              <a:buFont typeface="Wingdings" pitchFamily="2"/>
              <a:buChar char="Ø"/>
            </a:pPr>
            <a:r>
              <a:rPr lang="en-GB" sz="1400" kern="0">
                <a:hlinkClick r:id="rId9">
                  <a:extLst>
                    <a:ext uri="{A12FA001-AC4F-418D-AE19-62706E023703}">
                      <ahyp:hlinkClr xmlns:ahyp="http://schemas.microsoft.com/office/drawing/2018/hyperlinkcolor" val="tx"/>
                    </a:ext>
                  </a:extLst>
                </a:hlinkClick>
              </a:rPr>
              <a:t>Kerby User's Guide — Apache Directory</a:t>
            </a:r>
            <a:endParaRPr lang="en-GB" sz="1400" kern="0"/>
          </a:p>
          <a:p>
            <a:pPr marL="285750" lvl="0" indent="-285750">
              <a:lnSpc>
                <a:spcPct val="100%"/>
              </a:lnSpc>
              <a:spcBef>
                <a:spcPts val="0"/>
              </a:spcBef>
              <a:buFont typeface="Wingdings" pitchFamily="2"/>
              <a:buChar char="Ø"/>
            </a:pPr>
            <a:r>
              <a:rPr lang="en-GB" sz="1400">
                <a:latin typeface="Arial" pitchFamily="34"/>
                <a:cs typeface="Arial" pitchFamily="34"/>
              </a:rPr>
              <a:t>Full installation dns server </a:t>
            </a:r>
            <a:r>
              <a:rPr lang="fr-FR" sz="1400">
                <a:hlinkClick r:id="rId10">
                  <a:extLst>
                    <a:ext uri="{A12FA001-AC4F-418D-AE19-62706E023703}">
                      <ahyp:hlinkClr xmlns:ahyp="http://schemas.microsoft.com/office/drawing/2018/hyperlinkcolor" val="tx"/>
                    </a:ext>
                  </a:extLst>
                </a:hlinkClick>
              </a:rPr>
              <a:t>Domain Name Service (DNS) - Ubuntu Server documentation</a:t>
            </a:r>
            <a:endParaRPr lang="fr-FR" sz="1400"/>
          </a:p>
          <a:p>
            <a:pPr marL="285750" lvl="0" indent="-285750">
              <a:lnSpc>
                <a:spcPct val="100%"/>
              </a:lnSpc>
              <a:spcBef>
                <a:spcPts val="0"/>
              </a:spcBef>
              <a:buFont typeface="Wingdings" pitchFamily="2"/>
              <a:buChar char="Ø"/>
            </a:pPr>
            <a:r>
              <a:rPr lang="fr-FR" sz="1400"/>
              <a:t>Full installation kerberos protocol </a:t>
            </a:r>
            <a:r>
              <a:rPr lang="en-GB" sz="1400">
                <a:hlinkClick r:id="rId11">
                  <a:extLst>
                    <a:ext uri="{A12FA001-AC4F-418D-AE19-62706E023703}">
                      <ahyp:hlinkClr xmlns:ahyp="http://schemas.microsoft.com/office/drawing/2018/hyperlinkcolor" val="tx"/>
                    </a:ext>
                  </a:extLst>
                </a:hlinkClick>
              </a:rPr>
              <a:t>How to install a Kerberos server - Ubuntu Server documentation</a:t>
            </a:r>
            <a:endParaRPr lang="en-GB" sz="2000">
              <a:latin typeface="Arial" pitchFamily="34"/>
              <a:cs typeface="Arial" pitchFamily="34"/>
            </a:endParaRPr>
          </a:p>
          <a:p>
            <a:pPr marL="0" lvl="0" indent="0">
              <a:lnSpc>
                <a:spcPct val="100%"/>
              </a:lnSpc>
              <a:spcBef>
                <a:spcPts val="0"/>
              </a:spcBef>
              <a:buNone/>
            </a:pPr>
            <a:endParaRPr lang="fr-FR" sz="1400"/>
          </a:p>
        </p:txBody>
      </p:sp>
    </p:spTree>
  </p:cSld>
  <p:clrMapOvr>
    <a:masterClrMapping/>
  </p:clrMapOvr>
</p:sld>
</file>

<file path=ppt/slides/slide2.xml><?xml version="1.0" encoding="utf-8"?>
<p:sld xmlns:a="http://purl.oclc.org/ooxml/drawingml/main" xmlns:r="http://purl.oclc.org/ooxml/officeDocument/relationships" xmlns:p="http://purl.oclc.org/ooxml/presentationml/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CF90-2DA2-03A5-48C6-7FA22B4E5802}"/>
              </a:ext>
            </a:extLst>
          </p:cNvPr>
          <p:cNvSpPr txBox="1">
            <a:spLocks noGrp="1"/>
          </p:cNvSpPr>
          <p:nvPr>
            <p:ph type="title"/>
          </p:nvPr>
        </p:nvSpPr>
        <p:spPr/>
        <p:txBody>
          <a:bodyPr/>
          <a:lstStyle/>
          <a:p>
            <a:pPr lvl="0"/>
            <a:r>
              <a:rPr lang="el-GR" sz="3000">
                <a:latin typeface="Arial Black" pitchFamily="34"/>
              </a:rPr>
              <a:t>ΠΕΡΙΕΧΟΜΕΝΑ</a:t>
            </a:r>
            <a:endParaRPr lang="en-CY" sz="3000">
              <a:latin typeface="Arial Black" pitchFamily="34"/>
            </a:endParaRPr>
          </a:p>
        </p:txBody>
      </p:sp>
      <p:sp>
        <p:nvSpPr>
          <p:cNvPr id="3" name="Content Placeholder 2">
            <a:extLst>
              <a:ext uri="{FF2B5EF4-FFF2-40B4-BE49-F238E27FC236}">
                <a16:creationId xmlns:a16="http://schemas.microsoft.com/office/drawing/2014/main" id="{25AB4B79-1B60-B57B-2DE6-6FA96B0B2AC7}"/>
              </a:ext>
            </a:extLst>
          </p:cNvPr>
          <p:cNvSpPr txBox="1">
            <a:spLocks noGrp="1"/>
          </p:cNvSpPr>
          <p:nvPr>
            <p:ph idx="1"/>
          </p:nvPr>
        </p:nvSpPr>
        <p:spPr>
          <a:xfrm>
            <a:off x="838203" y="1825627"/>
            <a:ext cx="10515600" cy="3421282"/>
          </a:xfrm>
        </p:spPr>
        <p:txBody>
          <a:bodyPr/>
          <a:lstStyle/>
          <a:p>
            <a:pPr lvl="0">
              <a:lnSpc>
                <a:spcPct val="70%"/>
              </a:lnSpc>
              <a:buFont typeface="Wingdings" pitchFamily="2"/>
              <a:buChar char="Ø"/>
            </a:pPr>
            <a:r>
              <a:rPr lang="el-GR" sz="2600" dirty="0">
                <a:latin typeface="Arial "/>
              </a:rPr>
              <a:t>Γενικές Πληροφορίες</a:t>
            </a:r>
            <a:endParaRPr lang="en-US" sz="2600" dirty="0">
              <a:latin typeface="Arial "/>
            </a:endParaRPr>
          </a:p>
          <a:p>
            <a:pPr lvl="0">
              <a:lnSpc>
                <a:spcPct val="70%"/>
              </a:lnSpc>
              <a:buFont typeface="Wingdings" pitchFamily="2"/>
              <a:buChar char="Ø"/>
            </a:pPr>
            <a:r>
              <a:rPr lang="el-GR" sz="2600" dirty="0">
                <a:latin typeface="Arial "/>
              </a:rPr>
              <a:t>Που Χρησιμοποιήται το πρωτόκολλο</a:t>
            </a:r>
            <a:endParaRPr lang="en-US" sz="2600">
              <a:latin typeface="Arial "/>
            </a:endParaRPr>
          </a:p>
          <a:p>
            <a:pPr lvl="0">
              <a:lnSpc>
                <a:spcPct val="70%"/>
              </a:lnSpc>
              <a:buFont typeface="Wingdings" pitchFamily="2"/>
              <a:buChar char="Ø"/>
            </a:pPr>
            <a:r>
              <a:rPr lang="el-GR" sz="2600">
                <a:latin typeface="Arial "/>
              </a:rPr>
              <a:t>Θετικά και Αρνητικά</a:t>
            </a:r>
            <a:endParaRPr lang="en-US" sz="2600" dirty="0">
              <a:latin typeface="Arial "/>
            </a:endParaRPr>
          </a:p>
          <a:p>
            <a:pPr lvl="0">
              <a:lnSpc>
                <a:spcPct val="70%"/>
              </a:lnSpc>
              <a:buFont typeface="Wingdings" pitchFamily="2"/>
              <a:buChar char="Ø"/>
            </a:pPr>
            <a:r>
              <a:rPr lang="el-GR" sz="2600" dirty="0">
                <a:latin typeface="Arial "/>
              </a:rPr>
              <a:t>Έννοιες Πρωτοκόλλου</a:t>
            </a:r>
            <a:endParaRPr lang="en-US" sz="2600" dirty="0">
              <a:latin typeface="Arial "/>
            </a:endParaRPr>
          </a:p>
          <a:p>
            <a:pPr lvl="0">
              <a:lnSpc>
                <a:spcPct val="70%"/>
              </a:lnSpc>
              <a:buFont typeface="Wingdings" pitchFamily="2"/>
              <a:buChar char="Ø"/>
            </a:pPr>
            <a:r>
              <a:rPr lang="el-GR" sz="2600" dirty="0">
                <a:latin typeface="Arial "/>
              </a:rPr>
              <a:t>Πως Δουλέυει το Πρωτόκολλο</a:t>
            </a:r>
            <a:endParaRPr lang="en-US" sz="2600" dirty="0">
              <a:latin typeface="Arial "/>
            </a:endParaRPr>
          </a:p>
          <a:p>
            <a:pPr lvl="0">
              <a:lnSpc>
                <a:spcPct val="70%"/>
              </a:lnSpc>
              <a:buFont typeface="Wingdings" pitchFamily="2"/>
              <a:buChar char="Ø"/>
            </a:pPr>
            <a:r>
              <a:rPr lang="el-GR" sz="2600" dirty="0">
                <a:latin typeface="Arial "/>
              </a:rPr>
              <a:t>Εγκατάσταση Πρωτόκολλου</a:t>
            </a:r>
          </a:p>
          <a:p>
            <a:pPr lvl="0">
              <a:lnSpc>
                <a:spcPct val="70%"/>
              </a:lnSpc>
              <a:buFont typeface="Wingdings" pitchFamily="2"/>
              <a:buChar char="Ø"/>
            </a:pPr>
            <a:r>
              <a:rPr lang="el-GR" sz="2600" dirty="0">
                <a:latin typeface="Arial "/>
              </a:rPr>
              <a:t>Βασικές Επιθέσεις κατα του Πρωτοκόλλου</a:t>
            </a:r>
          </a:p>
          <a:p>
            <a:pPr lvl="0">
              <a:lnSpc>
                <a:spcPct val="70%"/>
              </a:lnSpc>
              <a:buFont typeface="Wingdings" pitchFamily="2"/>
              <a:buChar char="Ø"/>
            </a:pPr>
            <a:r>
              <a:rPr lang="el-GR" sz="2600" dirty="0">
                <a:latin typeface="Arial "/>
              </a:rPr>
              <a:t>Αντιμετόπιση Επιθέσεων</a:t>
            </a:r>
          </a:p>
          <a:p>
            <a:pPr lvl="0">
              <a:lnSpc>
                <a:spcPct val="70%"/>
              </a:lnSpc>
              <a:buFont typeface="Wingdings" pitchFamily="2"/>
              <a:buChar char="Ø"/>
            </a:pPr>
            <a:endParaRPr lang="el-GR" sz="2600" dirty="0">
              <a:latin typeface="Arial "/>
            </a:endParaRPr>
          </a:p>
          <a:p>
            <a:pPr lvl="0">
              <a:lnSpc>
                <a:spcPct val="70%"/>
              </a:lnSpc>
              <a:buFont typeface="Wingdings" pitchFamily="2"/>
              <a:buChar char="Ø"/>
            </a:pPr>
            <a:endParaRPr lang="en-US" sz="2600" dirty="0">
              <a:latin typeface="Arial "/>
            </a:endParaRPr>
          </a:p>
          <a:p>
            <a:pPr lvl="0">
              <a:lnSpc>
                <a:spcPct val="70%"/>
              </a:lnSpc>
              <a:buFont typeface="Wingdings" pitchFamily="2"/>
              <a:buChar char="Ø"/>
            </a:pPr>
            <a:endParaRPr lang="en-US" sz="2600" dirty="0">
              <a:latin typeface="Arial "/>
            </a:endParaRPr>
          </a:p>
          <a:p>
            <a:pPr lvl="0">
              <a:lnSpc>
                <a:spcPct val="70%"/>
              </a:lnSpc>
              <a:buFont typeface="Wingdings" pitchFamily="2"/>
              <a:buChar char="Ø"/>
            </a:pPr>
            <a:endParaRPr lang="en-US" sz="2600" dirty="0">
              <a:latin typeface="Arial "/>
            </a:endParaRPr>
          </a:p>
          <a:p>
            <a:pPr lvl="0">
              <a:lnSpc>
                <a:spcPct val="70%"/>
              </a:lnSpc>
              <a:buFont typeface="Wingdings" pitchFamily="2"/>
              <a:buChar char="Ø"/>
            </a:pPr>
            <a:endParaRPr lang="en-CY" sz="2600" dirty="0">
              <a:latin typeface="Arial "/>
            </a:endParaRPr>
          </a:p>
        </p:txBody>
      </p:sp>
      <p:pic>
        <p:nvPicPr>
          <p:cNvPr id="4" name="Picture 22" descr="A black three headed eagle&#10;&#10;Description automatically generated">
            <a:extLst>
              <a:ext uri="{FF2B5EF4-FFF2-40B4-BE49-F238E27FC236}">
                <a16:creationId xmlns:a16="http://schemas.microsoft.com/office/drawing/2014/main" id="{3D3685EE-E028-FDE2-446C-2D98A6D50450}"/>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pic>
        <p:nvPicPr>
          <p:cNvPr id="5" name="Picture 8" descr="A close-up of a logo&#10;&#10;Description automatically generated">
            <a:extLst>
              <a:ext uri="{FF2B5EF4-FFF2-40B4-BE49-F238E27FC236}">
                <a16:creationId xmlns:a16="http://schemas.microsoft.com/office/drawing/2014/main" id="{BC3F4E3A-FF28-982D-67E7-DD5D89A51CD5}"/>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spTree>
  </p:cSld>
  <p:clrMapOvr>
    <a:masterClrMapping/>
  </p:clrMapOvr>
</p:sld>
</file>

<file path=ppt/slides/slide3.xml><?xml version="1.0" encoding="utf-8"?>
<p:sld xmlns:a="http://purl.oclc.org/ooxml/drawingml/main" xmlns:r="http://purl.oclc.org/ooxml/officeDocument/relationships" xmlns:p="http://purl.oclc.org/ooxml/presentationml/main">
  <p:cSld name="Slide2">
    <p:bg>
      <p:bgPr>
        <a:solidFill>
          <a:srgbClr val="FFFFFF"/>
        </a:solidFill>
        <a:effectLst/>
      </p:bgPr>
    </p:bg>
    <p:spTree>
      <p:nvGrpSpPr>
        <p:cNvPr id="1" name=""/>
        <p:cNvGrpSpPr/>
        <p:nvPr/>
      </p:nvGrpSpPr>
      <p:grpSpPr>
        <a:xfrm>
          <a:off x="0" y="0"/>
          <a:ext cx="0" cy="0"/>
          <a:chOff x="0" y="0"/>
          <a:chExt cx="0" cy="0"/>
        </a:xfrm>
      </p:grpSpPr>
      <p:pic>
        <p:nvPicPr>
          <p:cNvPr id="2" name="Picture 8" descr="A close-up of a logo&#10;&#10;Description automatically generated">
            <a:extLst>
              <a:ext uri="{FF2B5EF4-FFF2-40B4-BE49-F238E27FC236}">
                <a16:creationId xmlns:a16="http://schemas.microsoft.com/office/drawing/2014/main" id="{9BD40DBA-40E3-909E-0B3B-1ED103BBCFFB}"/>
              </a:ext>
            </a:extLst>
          </p:cNvPr>
          <p:cNvPicPr>
            <a:picLocks noChangeAspect="1"/>
          </p:cNvPicPr>
          <p:nvPr/>
        </p:nvPicPr>
        <p:blipFill>
          <a:blip r:embed="rId2"/>
          <a:stretch>
            <a:fillRect/>
          </a:stretch>
        </p:blipFill>
        <p:spPr>
          <a:xfrm>
            <a:off x="9238484" y="0"/>
            <a:ext cx="2953512" cy="1136900"/>
          </a:xfrm>
          <a:prstGeom prst="rect">
            <a:avLst/>
          </a:prstGeom>
          <a:noFill/>
          <a:ln cap="flat">
            <a:noFill/>
          </a:ln>
        </p:spPr>
      </p:pic>
      <p:pic>
        <p:nvPicPr>
          <p:cNvPr id="3" name="Picture 22" descr="A black three headed eagle&#10;&#10;Description automatically generated">
            <a:extLst>
              <a:ext uri="{FF2B5EF4-FFF2-40B4-BE49-F238E27FC236}">
                <a16:creationId xmlns:a16="http://schemas.microsoft.com/office/drawing/2014/main" id="{557B820C-E230-91B9-2581-5B8D0941530E}"/>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sp>
        <p:nvSpPr>
          <p:cNvPr id="4" name="TextBox 5">
            <a:extLst>
              <a:ext uri="{FF2B5EF4-FFF2-40B4-BE49-F238E27FC236}">
                <a16:creationId xmlns:a16="http://schemas.microsoft.com/office/drawing/2014/main" id="{AADBED15-E34C-818E-E7B5-59002436BC7B}"/>
              </a:ext>
            </a:extLst>
          </p:cNvPr>
          <p:cNvSpPr txBox="1"/>
          <p:nvPr/>
        </p:nvSpPr>
        <p:spPr>
          <a:xfrm>
            <a:off x="951936" y="568445"/>
            <a:ext cx="4763557" cy="52629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Το Kerberos αναπτήχθηκε  το 1988 στο ΜΙΤ</a:t>
            </a:r>
            <a:r>
              <a:rPr lang="en-US" sz="1600" b="0" i="0" u="none" strike="noStrike" kern="1200" cap="none" spc="0" baseline="0%">
                <a:solidFill>
                  <a:srgbClr val="000000"/>
                </a:solidFill>
                <a:uFillTx/>
                <a:latin typeface="Arial" pitchFamily="34"/>
                <a:cs typeface="Arial" pitchFamily="34"/>
              </a:rPr>
              <a:t> </a:t>
            </a:r>
            <a:r>
              <a:rPr lang="el-GR" sz="1600" b="0" i="0" u="none" strike="noStrike" kern="1200" cap="none" spc="0" baseline="0%">
                <a:solidFill>
                  <a:srgbClr val="000000"/>
                </a:solidFill>
                <a:uFillTx/>
                <a:latin typeface="Arial" pitchFamily="34"/>
                <a:cs typeface="Arial" pitchFamily="34"/>
              </a:rPr>
              <a:t>από τους </a:t>
            </a:r>
            <a:r>
              <a:rPr lang="en-US" sz="1600" b="0" i="0" u="none" strike="noStrike" kern="1200" cap="none" spc="0" baseline="0%">
                <a:solidFill>
                  <a:srgbClr val="000000"/>
                </a:solidFill>
                <a:uFillTx/>
                <a:latin typeface="Arial" pitchFamily="34"/>
                <a:cs typeface="Arial" pitchFamily="34"/>
              </a:rPr>
              <a:t>Eric Jaeger</a:t>
            </a:r>
            <a:r>
              <a:rPr lang="el-GR" sz="1600" b="0" i="0" u="none" strike="noStrike" kern="1200" cap="none" spc="0" baseline="0%">
                <a:solidFill>
                  <a:srgbClr val="000000"/>
                </a:solidFill>
                <a:uFillTx/>
                <a:latin typeface="Arial" pitchFamily="34"/>
                <a:cs typeface="Arial" pitchFamily="34"/>
              </a:rPr>
              <a:t> και Clifford Neuman</a:t>
            </a:r>
            <a:r>
              <a:rPr lang="en-US" sz="1600" b="0" i="0" u="none" strike="noStrike" kern="0" cap="none" spc="0" baseline="0%">
                <a:solidFill>
                  <a:srgbClr val="000000"/>
                </a:solidFill>
                <a:uFillTx/>
                <a:latin typeface="Arial" pitchFamily="34"/>
                <a:cs typeface="Arial" pitchFamily="34"/>
              </a:rPr>
              <a:t> </a:t>
            </a:r>
            <a:r>
              <a:rPr lang="el-GR" sz="1600" b="0" i="0" u="none" strike="noStrike" kern="0" cap="none" spc="0" baseline="0%">
                <a:solidFill>
                  <a:srgbClr val="000000"/>
                </a:solidFill>
                <a:uFillTx/>
                <a:latin typeface="Arial" pitchFamily="34"/>
                <a:cs typeface="Arial" pitchFamily="34"/>
              </a:rPr>
              <a:t>και είναι βασισμένο στο πρωτόκολλο </a:t>
            </a:r>
            <a:r>
              <a:rPr lang="en-US" sz="1600" b="0" i="0" u="none" strike="noStrike" kern="0" cap="none" spc="0" baseline="0%">
                <a:solidFill>
                  <a:srgbClr val="000000"/>
                </a:solidFill>
                <a:uFillTx/>
                <a:latin typeface="Arial" pitchFamily="34"/>
                <a:cs typeface="Arial" pitchFamily="34"/>
              </a:rPr>
              <a:t>Needham-Schroeder </a:t>
            </a:r>
            <a:r>
              <a:rPr lang="el-GR" sz="1600" b="0" i="0" u="none" strike="noStrike" kern="0" cap="none" spc="0" baseline="0%">
                <a:solidFill>
                  <a:srgbClr val="000000"/>
                </a:solidFill>
                <a:uFillTx/>
                <a:latin typeface="Arial" pitchFamily="34"/>
                <a:cs typeface="Arial" pitchFamily="34"/>
              </a:rPr>
              <a:t>και στην συμμετρική κρυπτόγραφεια</a:t>
            </a:r>
            <a:endParaRPr lang="en-US" sz="16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0" i="0" u="none" strike="noStrike" kern="0" cap="none" spc="0" baseline="0%">
                <a:solidFill>
                  <a:srgbClr val="000000"/>
                </a:solidFill>
                <a:uFillTx/>
                <a:latin typeface="Arial" pitchFamily="34"/>
                <a:cs typeface="Arial" pitchFamily="34"/>
              </a:rPr>
              <a:t>Το πρωτόκολλο</a:t>
            </a:r>
            <a:r>
              <a:rPr lang="en-US" sz="1600" b="0" i="0" u="none" strike="noStrike" kern="0" cap="none" spc="0" baseline="0%">
                <a:solidFill>
                  <a:srgbClr val="000000"/>
                </a:solidFill>
                <a:uFillTx/>
                <a:latin typeface="Arial" pitchFamily="34"/>
                <a:cs typeface="Arial" pitchFamily="34"/>
              </a:rPr>
              <a:t> Kerberos </a:t>
            </a:r>
            <a:r>
              <a:rPr lang="el-GR" sz="1600" b="0" i="0" u="none" strike="noStrike" kern="0" cap="none" spc="0" baseline="0%">
                <a:solidFill>
                  <a:srgbClr val="000000"/>
                </a:solidFill>
                <a:uFillTx/>
                <a:latin typeface="Arial" pitchFamily="34"/>
                <a:cs typeface="Arial" pitchFamily="34"/>
              </a:rPr>
              <a:t>ειναι γραμμένο στην γλώσσα προγραμματισμού </a:t>
            </a:r>
            <a:r>
              <a:rPr lang="en-US" sz="1600" b="0" i="0" u="none" strike="noStrike" kern="0" cap="none" spc="0" baseline="0%">
                <a:solidFill>
                  <a:srgbClr val="000000"/>
                </a:solidFill>
                <a:uFillTx/>
                <a:latin typeface="Arial" pitchFamily="34"/>
                <a:cs typeface="Arial" pitchFamily="34"/>
              </a:rPr>
              <a:t>C</a:t>
            </a: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Arial" pitchFamily="34"/>
              <a:cs typeface="Arial" pitchFamily="34"/>
            </a:endParaRP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rial" pitchFamily="34"/>
                <a:cs typeface="Arial" pitchFamily="34"/>
              </a:rPr>
              <a:t>H</a:t>
            </a:r>
            <a:r>
              <a:rPr lang="el-GR" sz="1600" b="0" i="0" u="none" strike="noStrike" kern="1200" cap="none" spc="0" baseline="0%">
                <a:solidFill>
                  <a:srgbClr val="000000"/>
                </a:solidFill>
                <a:uFillTx/>
                <a:latin typeface="Arial" pitchFamily="34"/>
                <a:cs typeface="Arial" pitchFamily="34"/>
              </a:rPr>
              <a:t> πρώτη</a:t>
            </a:r>
            <a:r>
              <a:rPr lang="en-US" sz="1600" b="0" i="0" u="none" strike="noStrike" kern="1200" cap="none" spc="0" baseline="0%">
                <a:solidFill>
                  <a:srgbClr val="000000"/>
                </a:solidFill>
                <a:uFillTx/>
                <a:latin typeface="Arial" pitchFamily="34"/>
                <a:cs typeface="Arial" pitchFamily="34"/>
              </a:rPr>
              <a:t> </a:t>
            </a:r>
            <a:r>
              <a:rPr lang="el-GR" sz="1600" b="0" i="0" u="none" strike="noStrike" kern="1200" cap="none" spc="0" baseline="0%">
                <a:solidFill>
                  <a:srgbClr val="000000"/>
                </a:solidFill>
                <a:uFillTx/>
                <a:latin typeface="Arial" pitchFamily="34"/>
                <a:cs typeface="Arial" pitchFamily="34"/>
              </a:rPr>
              <a:t>έκδοση η </a:t>
            </a:r>
            <a:r>
              <a:rPr lang="el-GR" sz="1600" b="0" i="0" u="none" strike="noStrike" kern="0" cap="none" spc="0" baseline="0%">
                <a:solidFill>
                  <a:srgbClr val="000000"/>
                </a:solidFill>
                <a:uFillTx/>
                <a:latin typeface="Arial" pitchFamily="34"/>
                <a:cs typeface="Arial" pitchFamily="34"/>
              </a:rPr>
              <a:t>οποια  κυκλοφόρησε στις 24 Ιανουαρίου 1989 εί</a:t>
            </a:r>
            <a:r>
              <a:rPr lang="el-GR" sz="1600" b="0" i="0" u="none" strike="noStrike" kern="1200" cap="none" spc="0" baseline="0%">
                <a:solidFill>
                  <a:srgbClr val="000000"/>
                </a:solidFill>
                <a:uFillTx/>
                <a:latin typeface="Arial" pitchFamily="34"/>
                <a:cs typeface="Arial" pitchFamily="34"/>
              </a:rPr>
              <a:t>ναι το Kerberos 4 αφού οι πρώτες 3 εκδόσεις </a:t>
            </a:r>
            <a:r>
              <a:rPr lang="el-GR" sz="1600" b="0" i="0" u="none" strike="noStrike" kern="0" cap="none" spc="0" baseline="0%">
                <a:solidFill>
                  <a:srgbClr val="000000"/>
                </a:solidFill>
                <a:uFillTx/>
                <a:latin typeface="Arial" pitchFamily="34"/>
                <a:cs typeface="Arial" pitchFamily="34"/>
              </a:rPr>
              <a:t>ή</a:t>
            </a:r>
            <a:r>
              <a:rPr lang="el-GR" sz="1600" b="0" i="0" u="none" strike="noStrike" kern="1200" cap="none" spc="0" baseline="0%">
                <a:solidFill>
                  <a:srgbClr val="000000"/>
                </a:solidFill>
                <a:uFillTx/>
                <a:latin typeface="Arial" pitchFamily="34"/>
                <a:cs typeface="Arial" pitchFamily="34"/>
              </a:rPr>
              <a:t>ταν πειραματικές</a:t>
            </a:r>
            <a:br>
              <a:rPr lang="en-US" sz="1600" b="0" i="0" u="none" strike="noStrike" kern="1200" cap="none" spc="0" baseline="0%">
                <a:solidFill>
                  <a:srgbClr val="000000"/>
                </a:solidFill>
                <a:uFillTx/>
                <a:latin typeface="Arial" pitchFamily="34"/>
                <a:cs typeface="Arial" pitchFamily="34"/>
              </a:rPr>
            </a:br>
            <a:endParaRPr lang="el-GR"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Ο πρωταρχικός στόχος είναι να παρέχει έλεγχο ταυτότητας και να διατηρεί το απόρρητο των επικοινωνιών χρησιμοποιώντας κρυπτογραφία μυστικού κλειδιού</a:t>
            </a:r>
            <a:r>
              <a:rPr lang="en-US" sz="1600" b="0" i="0" u="none" strike="noStrike" kern="1200" cap="none" spc="0" baseline="0%">
                <a:solidFill>
                  <a:srgbClr val="000000"/>
                </a:solidFill>
                <a:uFillTx/>
                <a:latin typeface="Arial" pitchFamily="34"/>
                <a:cs typeface="Arial" pitchFamily="34"/>
              </a:rPr>
              <a:t> </a:t>
            </a:r>
            <a:r>
              <a:rPr lang="el-GR" sz="1600" b="0" i="0" u="none" strike="noStrike" kern="1200" cap="none" spc="0" baseline="0%">
                <a:solidFill>
                  <a:srgbClr val="000000"/>
                </a:solidFill>
                <a:uFillTx/>
                <a:latin typeface="Arial" pitchFamily="34"/>
                <a:cs typeface="Arial" pitchFamily="34"/>
              </a:rPr>
              <a:t>έτσι ώστε ένας πελάτης να μπορεί να αποδείξει την ταυτότητά του σε έναν διακομιστή και αντίστροφα μέσω μιας μη ασφαλούς σύνδεσης δικτύου</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endParaRPr lang="el-GR" sz="1600" b="0" i="0" u="none" strike="noStrike" kern="1200" cap="none" spc="0" baseline="0%">
              <a:solidFill>
                <a:srgbClr val="000000"/>
              </a:solidFill>
              <a:uFillTx/>
              <a:latin typeface="Arial" pitchFamily="34"/>
              <a:cs typeface="Arial" pitchFamily="34"/>
            </a:endParaRPr>
          </a:p>
        </p:txBody>
      </p:sp>
      <p:sp>
        <p:nvSpPr>
          <p:cNvPr id="5" name="TextBox 4">
            <a:extLst>
              <a:ext uri="{FF2B5EF4-FFF2-40B4-BE49-F238E27FC236}">
                <a16:creationId xmlns:a16="http://schemas.microsoft.com/office/drawing/2014/main" id="{3848F270-7B77-BFA4-B8A2-CAA9C1819371}"/>
              </a:ext>
            </a:extLst>
          </p:cNvPr>
          <p:cNvSpPr txBox="1"/>
          <p:nvPr/>
        </p:nvSpPr>
        <p:spPr>
          <a:xfrm>
            <a:off x="1270759" y="168341"/>
            <a:ext cx="3897099"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rial Black" pitchFamily="34"/>
              </a:rPr>
              <a:t>ΓΕΝΙΚΕΣ ΠΛΗΡΟΦΟΡΙΕΣ</a:t>
            </a:r>
            <a:endParaRPr lang="en-CY" sz="2000" b="0" i="1" u="none" strike="noStrike" kern="1200" cap="none" spc="0" baseline="0%">
              <a:solidFill>
                <a:srgbClr val="000000"/>
              </a:solidFill>
              <a:uFillTx/>
              <a:latin typeface="Arial Black" pitchFamily="34"/>
            </a:endParaRPr>
          </a:p>
        </p:txBody>
      </p:sp>
      <p:pic>
        <p:nvPicPr>
          <p:cNvPr id="6" name="Picture 16" descr="A red and grey logo&#10;&#10;Description automatically generated">
            <a:extLst>
              <a:ext uri="{FF2B5EF4-FFF2-40B4-BE49-F238E27FC236}">
                <a16:creationId xmlns:a16="http://schemas.microsoft.com/office/drawing/2014/main" id="{138FF608-2F49-E66F-0B4D-FF3F8F37B5BA}"/>
              </a:ext>
            </a:extLst>
          </p:cNvPr>
          <p:cNvPicPr>
            <a:picLocks noChangeAspect="1"/>
          </p:cNvPicPr>
          <p:nvPr/>
        </p:nvPicPr>
        <p:blipFill>
          <a:blip r:embed="rId4"/>
          <a:stretch>
            <a:fillRect/>
          </a:stretch>
        </p:blipFill>
        <p:spPr>
          <a:xfrm>
            <a:off x="8660639" y="1088556"/>
            <a:ext cx="1904996" cy="1904996"/>
          </a:xfrm>
          <a:prstGeom prst="rect">
            <a:avLst/>
          </a:prstGeom>
          <a:noFill/>
          <a:ln cap="flat">
            <a:noFill/>
          </a:ln>
        </p:spPr>
      </p:pic>
      <p:pic>
        <p:nvPicPr>
          <p:cNvPr id="7" name="Picture 18" descr="A close-up of a person smiling&#10;&#10;Description automatically generated">
            <a:extLst>
              <a:ext uri="{FF2B5EF4-FFF2-40B4-BE49-F238E27FC236}">
                <a16:creationId xmlns:a16="http://schemas.microsoft.com/office/drawing/2014/main" id="{324A75CB-DCA3-2096-D1D8-1C93DEB7A141}"/>
              </a:ext>
            </a:extLst>
          </p:cNvPr>
          <p:cNvPicPr>
            <a:picLocks noChangeAspect="1"/>
          </p:cNvPicPr>
          <p:nvPr/>
        </p:nvPicPr>
        <p:blipFill>
          <a:blip r:embed="rId5"/>
          <a:stretch>
            <a:fillRect/>
          </a:stretch>
        </p:blipFill>
        <p:spPr>
          <a:xfrm>
            <a:off x="7003919" y="3560271"/>
            <a:ext cx="1904996" cy="1904996"/>
          </a:xfrm>
          <a:prstGeom prst="rect">
            <a:avLst/>
          </a:prstGeom>
          <a:noFill/>
          <a:ln cap="flat">
            <a:noFill/>
          </a:ln>
        </p:spPr>
      </p:pic>
      <p:sp>
        <p:nvSpPr>
          <p:cNvPr id="8" name="TextBox 19">
            <a:extLst>
              <a:ext uri="{FF2B5EF4-FFF2-40B4-BE49-F238E27FC236}">
                <a16:creationId xmlns:a16="http://schemas.microsoft.com/office/drawing/2014/main" id="{E2525A75-9619-54F9-39E2-8ABD0CD7FAA3}"/>
              </a:ext>
            </a:extLst>
          </p:cNvPr>
          <p:cNvSpPr txBox="1"/>
          <p:nvPr/>
        </p:nvSpPr>
        <p:spPr>
          <a:xfrm>
            <a:off x="6893561" y="5780361"/>
            <a:ext cx="223456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Black" pitchFamily="34"/>
              </a:rPr>
              <a:t>Clifford Neuman</a:t>
            </a:r>
            <a:endParaRPr lang="en-CY" sz="1800" b="1" i="0" u="none" strike="noStrike" kern="1200" cap="none" spc="0" baseline="0%">
              <a:solidFill>
                <a:srgbClr val="000000"/>
              </a:solidFill>
              <a:uFillTx/>
              <a:latin typeface="Arial Black" pitchFamily="34"/>
            </a:endParaRPr>
          </a:p>
        </p:txBody>
      </p:sp>
      <p:sp>
        <p:nvSpPr>
          <p:cNvPr id="9" name="TextBox 24">
            <a:extLst>
              <a:ext uri="{FF2B5EF4-FFF2-40B4-BE49-F238E27FC236}">
                <a16:creationId xmlns:a16="http://schemas.microsoft.com/office/drawing/2014/main" id="{9F352BA8-D990-D832-9A3B-8EB5F6A79FB1}"/>
              </a:ext>
            </a:extLst>
          </p:cNvPr>
          <p:cNvSpPr txBox="1"/>
          <p:nvPr/>
        </p:nvSpPr>
        <p:spPr>
          <a:xfrm>
            <a:off x="9758348" y="5769443"/>
            <a:ext cx="190499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Eric Jaeger</a:t>
            </a:r>
            <a:endParaRPr lang="en-CY" sz="1800" b="0" i="0" u="none" strike="noStrike" kern="1200" cap="none" spc="0" baseline="0%">
              <a:solidFill>
                <a:srgbClr val="000000"/>
              </a:solidFill>
              <a:uFillTx/>
              <a:latin typeface="Arial Black" pitchFamily="34"/>
            </a:endParaRPr>
          </a:p>
        </p:txBody>
      </p:sp>
      <p:sp>
        <p:nvSpPr>
          <p:cNvPr id="10" name="TextBox 25">
            <a:extLst>
              <a:ext uri="{FF2B5EF4-FFF2-40B4-BE49-F238E27FC236}">
                <a16:creationId xmlns:a16="http://schemas.microsoft.com/office/drawing/2014/main" id="{C29A983E-C4EE-F579-B2E8-1DC050EF8BB8}"/>
              </a:ext>
            </a:extLst>
          </p:cNvPr>
          <p:cNvSpPr txBox="1"/>
          <p:nvPr/>
        </p:nvSpPr>
        <p:spPr>
          <a:xfrm>
            <a:off x="7003910" y="2635191"/>
            <a:ext cx="518807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Massachusetts Institute of Technology</a:t>
            </a:r>
            <a:endParaRPr lang="en-CY" sz="1800" b="0" i="0" u="none" strike="noStrike" kern="1200" cap="none" spc="0" baseline="0%">
              <a:solidFill>
                <a:srgbClr val="000000"/>
              </a:solidFill>
              <a:uFillTx/>
              <a:latin typeface="Arial Black" pitchFamily="34"/>
            </a:endParaRPr>
          </a:p>
        </p:txBody>
      </p:sp>
      <p:pic>
        <p:nvPicPr>
          <p:cNvPr id="11" name="Picture 27" descr="A person with a beard smiling&#10;&#10;Description automatically generated">
            <a:extLst>
              <a:ext uri="{FF2B5EF4-FFF2-40B4-BE49-F238E27FC236}">
                <a16:creationId xmlns:a16="http://schemas.microsoft.com/office/drawing/2014/main" id="{DBD9B3FB-B46A-03B5-1D6A-867E381BA173}"/>
              </a:ext>
            </a:extLst>
          </p:cNvPr>
          <p:cNvPicPr>
            <a:picLocks noChangeAspect="1"/>
          </p:cNvPicPr>
          <p:nvPr/>
        </p:nvPicPr>
        <p:blipFill>
          <a:blip r:embed="rId6"/>
          <a:stretch>
            <a:fillRect/>
          </a:stretch>
        </p:blipFill>
        <p:spPr>
          <a:xfrm>
            <a:off x="9891220" y="3351376"/>
            <a:ext cx="1348849" cy="2114815"/>
          </a:xfrm>
          <a:prstGeom prst="rect">
            <a:avLst/>
          </a:prstGeom>
          <a:noFill/>
          <a:ln cap="flat">
            <a:noFill/>
          </a:ln>
        </p:spPr>
      </p:pic>
    </p:spTree>
  </p:cSld>
  <p:clrMapOvr>
    <a:masterClrMapping/>
  </p:clrMapOvr>
</p:sld>
</file>

<file path=ppt/slides/slide4.xml><?xml version="1.0" encoding="utf-8"?>
<p:sld xmlns:a="http://purl.oclc.org/ooxml/drawingml/main" xmlns:r="http://purl.oclc.org/ooxml/officeDocument/relationships" xmlns:p="http://purl.oclc.org/ooxml/presentationml/main">
  <p:cSld name="Slide3">
    <p:spTree>
      <p:nvGrpSpPr>
        <p:cNvPr id="1" name=""/>
        <p:cNvGrpSpPr/>
        <p:nvPr/>
      </p:nvGrpSpPr>
      <p:grpSpPr>
        <a:xfrm>
          <a:off x="0" y="0"/>
          <a:ext cx="0" cy="0"/>
          <a:chOff x="0" y="0"/>
          <a:chExt cx="0" cy="0"/>
        </a:xfrm>
      </p:grpSpPr>
      <p:pic>
        <p:nvPicPr>
          <p:cNvPr id="2" name="Picture 8" descr="A close-up of a logo&#10;&#10;Description automatically generated">
            <a:extLst>
              <a:ext uri="{FF2B5EF4-FFF2-40B4-BE49-F238E27FC236}">
                <a16:creationId xmlns:a16="http://schemas.microsoft.com/office/drawing/2014/main" id="{1B9DAE5F-F6D4-10D9-E6AB-1AF6B270C98A}"/>
              </a:ext>
            </a:extLst>
          </p:cNvPr>
          <p:cNvPicPr>
            <a:picLocks noChangeAspect="1"/>
          </p:cNvPicPr>
          <p:nvPr/>
        </p:nvPicPr>
        <p:blipFill>
          <a:blip r:embed="rId2"/>
          <a:stretch>
            <a:fillRect/>
          </a:stretch>
        </p:blipFill>
        <p:spPr>
          <a:xfrm>
            <a:off x="9238484" y="0"/>
            <a:ext cx="2953512" cy="1136900"/>
          </a:xfrm>
          <a:prstGeom prst="rect">
            <a:avLst/>
          </a:prstGeom>
          <a:noFill/>
          <a:ln cap="flat">
            <a:noFill/>
          </a:ln>
        </p:spPr>
      </p:pic>
      <p:pic>
        <p:nvPicPr>
          <p:cNvPr id="3" name="Picture 22" descr="A black three headed eagle&#10;&#10;Description automatically generated">
            <a:extLst>
              <a:ext uri="{FF2B5EF4-FFF2-40B4-BE49-F238E27FC236}">
                <a16:creationId xmlns:a16="http://schemas.microsoft.com/office/drawing/2014/main" id="{4DD9409E-6FC9-92C2-BF89-514C0DA06E2A}"/>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sp>
        <p:nvSpPr>
          <p:cNvPr id="4" name="TextBox 5">
            <a:extLst>
              <a:ext uri="{FF2B5EF4-FFF2-40B4-BE49-F238E27FC236}">
                <a16:creationId xmlns:a16="http://schemas.microsoft.com/office/drawing/2014/main" id="{D2CF6C26-4C10-E86D-ACAB-B00D88B84628}"/>
              </a:ext>
            </a:extLst>
          </p:cNvPr>
          <p:cNvSpPr txBox="1"/>
          <p:nvPr/>
        </p:nvSpPr>
        <p:spPr>
          <a:xfrm>
            <a:off x="635379" y="163284"/>
            <a:ext cx="6908420" cy="57554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Black" pitchFamily="34"/>
                <a:cs typeface="Arial" pitchFamily="34"/>
              </a:rPr>
              <a:t>Το Kerberos χρησιμοποιείται σε πολλαπλά περιβάλλοντα για ασφαλή έλεγχο ταυτότητας</a:t>
            </a:r>
            <a:r>
              <a:rPr lang="en-US" sz="1600" b="0" i="0" u="none" strike="noStrike" kern="1200" cap="none" spc="0" baseline="0%">
                <a:solidFill>
                  <a:srgbClr val="000000"/>
                </a:solidFill>
                <a:uFillTx/>
                <a:latin typeface="Arial Black" pitchFamily="34"/>
                <a:cs typeface="Arial" pitchFamily="34"/>
              </a:rPr>
              <a:t> </a:t>
            </a:r>
            <a:endParaRPr lang="el-GR" sz="1600" b="0" i="0" u="none" strike="noStrike" kern="1200" cap="none" spc="0" baseline="0%">
              <a:solidFill>
                <a:srgbClr val="000000"/>
              </a:solidFill>
              <a:uFillTx/>
              <a:latin typeface="Arial Black"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Εκπαιδευτικά ιδρύματα</a:t>
            </a:r>
            <a:r>
              <a:rPr lang="el-GR" sz="1600" b="0" i="0" u="none" strike="noStrike" kern="1200" cap="none" spc="0" baseline="0%">
                <a:solidFill>
                  <a:srgbClr val="000000"/>
                </a:solidFill>
                <a:uFillTx/>
                <a:latin typeface="Arial" pitchFamily="34"/>
                <a:cs typeface="Arial" pitchFamily="34"/>
              </a:rPr>
              <a:t>: Τα πανεπιστήμια και ερευνητικά κέντρα αξιοποιούν συχνά το Kerberos για τη διαχείριση του </a:t>
            </a:r>
            <a:r>
              <a:rPr lang="en-US" sz="1600" b="0" i="0" u="none" strike="noStrike" kern="1200" cap="none" spc="0" baseline="0%">
                <a:solidFill>
                  <a:srgbClr val="000000"/>
                </a:solidFill>
                <a:uFillTx/>
                <a:latin typeface="Arial" pitchFamily="34"/>
                <a:cs typeface="Arial" pitchFamily="34"/>
              </a:rPr>
              <a:t>SSO (Single-Sign-On)</a:t>
            </a:r>
            <a:r>
              <a:rPr lang="el-GR" sz="1600" b="0" i="0" u="none" strike="noStrike" kern="1200" cap="none" spc="0" baseline="0%">
                <a:solidFill>
                  <a:srgbClr val="000000"/>
                </a:solidFill>
                <a:uFillTx/>
                <a:latin typeface="Arial" pitchFamily="34"/>
                <a:cs typeface="Arial" pitchFamily="34"/>
              </a:rPr>
              <a:t> για φοιτητές και προσωπικό, σε εφαρμογές όπως το email, τα intranet και η αποθήκευση αρχείων.</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Windows</a:t>
            </a:r>
            <a:r>
              <a:rPr lang="el-GR" sz="1600" b="0" i="0" u="none" strike="noStrike" kern="1200" cap="none" spc="0" baseline="0%">
                <a:solidFill>
                  <a:srgbClr val="000000"/>
                </a:solidFill>
                <a:uFillTx/>
                <a:latin typeface="Arial" pitchFamily="34"/>
                <a:cs typeface="Arial" pitchFamily="34"/>
              </a:rPr>
              <a:t>: Από τα Windows 2000 και έπειτα, το Kerberos ενσωματώθηκε ως το βασικό πρωτόκολλο ελέγχου ταυτότητας για περιβάλλοντα Active Directory.</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UNIX/LINUX</a:t>
            </a:r>
            <a:r>
              <a:rPr lang="el-GR" sz="1600" b="0" i="0" u="none" strike="noStrike" kern="1200" cap="none" spc="0" baseline="0%">
                <a:solidFill>
                  <a:srgbClr val="000000"/>
                </a:solidFill>
                <a:uFillTx/>
                <a:latin typeface="Arial" pitchFamily="34"/>
                <a:cs typeface="Arial" pitchFamily="34"/>
              </a:rPr>
              <a:t>: Πολλά συστήματα που βασίζονται σε Linux ή Unix παρέχουν υποστήριξη Kerberos για έλεγχο ταυτότητας δικτύου, συνήθως σε συνδυασμό με υπηρεσίες όπως το LDAP.</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macOS</a:t>
            </a:r>
            <a:r>
              <a:rPr lang="el-GR" sz="1600" b="0" i="0" u="none" strike="noStrike" kern="1200" cap="none" spc="0" baseline="0%">
                <a:solidFill>
                  <a:srgbClr val="000000"/>
                </a:solidFill>
                <a:uFillTx/>
                <a:latin typeface="Arial" pitchFamily="34"/>
                <a:cs typeface="Arial" pitchFamily="34"/>
              </a:rPr>
              <a:t>: Από το macOS X και μετά, η Apple περιλαμβάνει το Kerberos στο λειτουργικό της για περιβάλλοντα που απαιτούν συνεργασία με διακομιστές Windows και το Active Directory.</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Βάσεις δεδομένων</a:t>
            </a:r>
            <a:r>
              <a:rPr lang="el-GR" sz="1600" b="0" i="0" u="none" strike="noStrike" kern="1200" cap="none" spc="0" baseline="0%">
                <a:solidFill>
                  <a:srgbClr val="000000"/>
                </a:solidFill>
                <a:uFillTx/>
                <a:latin typeface="Arial" pitchFamily="34"/>
                <a:cs typeface="Arial" pitchFamily="34"/>
              </a:rPr>
              <a:t>: Το Kerberos υποστηρίζεται από βάσεις δεδομένων για ασφαλή έλεγχο ταυτότητας σε περιβάλλοντα δικτύου.</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Προγράμματα περιήγησης Ιστού</a:t>
            </a:r>
            <a:r>
              <a:rPr lang="el-GR" sz="1600" b="0" i="0" u="none" strike="noStrike" kern="1200" cap="none" spc="0" baseline="0%">
                <a:solidFill>
                  <a:srgbClr val="000000"/>
                </a:solidFill>
                <a:uFillTx/>
                <a:latin typeface="Arial" pitchFamily="34"/>
                <a:cs typeface="Arial" pitchFamily="34"/>
              </a:rPr>
              <a:t>: Πολλά σύγχρονα προγράμματα περιήγησης υποστηρίζουν το Kerberos για Single Sign-On.</a:t>
            </a:r>
          </a:p>
          <a:p>
            <a:pPr marL="285750" marR="0" lvl="0" indent="-285750" algn="l" defTabSz="914400" rtl="0" fontAlgn="auto" hangingPunct="1">
              <a:lnSpc>
                <a:spcPct val="100%"/>
              </a:lnSpc>
              <a:spcBef>
                <a:spcPts val="0"/>
              </a:spcBef>
              <a:spcAft>
                <a:spcPts val="0"/>
              </a:spcAft>
              <a:buSzPct val="100%"/>
              <a:buFont typeface="Wingdings" pitchFamily="2"/>
              <a:buChar char="Ø"/>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rial" pitchFamily="34"/>
                <a:cs typeface="Arial" pitchFamily="34"/>
              </a:rPr>
              <a:t>Διακομιστές αλληλογραφίας</a:t>
            </a:r>
            <a:r>
              <a:rPr lang="el-GR" sz="1600" b="0" i="0" u="none" strike="noStrike" kern="1200" cap="none" spc="0" baseline="0%">
                <a:solidFill>
                  <a:srgbClr val="000000"/>
                </a:solidFill>
                <a:uFillTx/>
                <a:latin typeface="Arial" pitchFamily="34"/>
                <a:cs typeface="Arial" pitchFamily="34"/>
              </a:rPr>
              <a:t>: Αρκετοί διακομιστές αλληλογραφίας χρησιμοποιούν το Kerberos για ασφαλή έλεγχο ταυτότητας.</a:t>
            </a:r>
            <a:endParaRPr lang="en-US" sz="16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CY" sz="1600" b="0" i="0" u="none" strike="noStrike" kern="1200" cap="none" spc="0" baseline="0%">
              <a:solidFill>
                <a:srgbClr val="000000"/>
              </a:solidFill>
              <a:uFillTx/>
              <a:latin typeface="Arial" pitchFamily="34"/>
              <a:cs typeface="Arial" pitchFamily="34"/>
            </a:endParaRPr>
          </a:p>
        </p:txBody>
      </p:sp>
      <p:pic>
        <p:nvPicPr>
          <p:cNvPr id="5" name="Picture 7">
            <a:extLst>
              <a:ext uri="{FF2B5EF4-FFF2-40B4-BE49-F238E27FC236}">
                <a16:creationId xmlns:a16="http://schemas.microsoft.com/office/drawing/2014/main" id="{36CD113C-F150-CAF5-3629-67A207062B64}"/>
              </a:ext>
            </a:extLst>
          </p:cNvPr>
          <p:cNvPicPr>
            <a:picLocks noChangeAspect="1"/>
          </p:cNvPicPr>
          <p:nvPr/>
        </p:nvPicPr>
        <p:blipFill>
          <a:blip r:embed="rId4"/>
          <a:stretch>
            <a:fillRect/>
          </a:stretch>
        </p:blipFill>
        <p:spPr>
          <a:xfrm>
            <a:off x="7629140" y="914400"/>
            <a:ext cx="1857292" cy="1239889"/>
          </a:xfrm>
          <a:prstGeom prst="rect">
            <a:avLst/>
          </a:prstGeom>
          <a:noFill/>
          <a:ln cap="flat">
            <a:noFill/>
          </a:ln>
        </p:spPr>
      </p:pic>
      <p:pic>
        <p:nvPicPr>
          <p:cNvPr id="6" name="Picture 9">
            <a:extLst>
              <a:ext uri="{FF2B5EF4-FFF2-40B4-BE49-F238E27FC236}">
                <a16:creationId xmlns:a16="http://schemas.microsoft.com/office/drawing/2014/main" id="{0B4B494C-4B28-0AD2-4C52-3FEC210B78E0}"/>
              </a:ext>
            </a:extLst>
          </p:cNvPr>
          <p:cNvPicPr>
            <a:picLocks noChangeAspect="1"/>
          </p:cNvPicPr>
          <p:nvPr/>
        </p:nvPicPr>
        <p:blipFill>
          <a:blip r:embed="rId5"/>
          <a:stretch>
            <a:fillRect/>
          </a:stretch>
        </p:blipFill>
        <p:spPr>
          <a:xfrm>
            <a:off x="10032623" y="1252938"/>
            <a:ext cx="1524003" cy="1017388"/>
          </a:xfrm>
          <a:prstGeom prst="rect">
            <a:avLst/>
          </a:prstGeom>
          <a:noFill/>
          <a:ln cap="flat">
            <a:noFill/>
          </a:ln>
        </p:spPr>
      </p:pic>
      <p:pic>
        <p:nvPicPr>
          <p:cNvPr id="7" name="Picture 11">
            <a:extLst>
              <a:ext uri="{FF2B5EF4-FFF2-40B4-BE49-F238E27FC236}">
                <a16:creationId xmlns:a16="http://schemas.microsoft.com/office/drawing/2014/main" id="{C5D51C0C-7BF2-A53E-AE7F-9F176FCD9782}"/>
              </a:ext>
            </a:extLst>
          </p:cNvPr>
          <p:cNvPicPr>
            <a:picLocks noChangeAspect="1"/>
          </p:cNvPicPr>
          <p:nvPr/>
        </p:nvPicPr>
        <p:blipFill>
          <a:blip r:embed="rId6"/>
          <a:stretch>
            <a:fillRect/>
          </a:stretch>
        </p:blipFill>
        <p:spPr>
          <a:xfrm>
            <a:off x="9586990" y="2405384"/>
            <a:ext cx="1969635" cy="975070"/>
          </a:xfrm>
          <a:prstGeom prst="rect">
            <a:avLst/>
          </a:prstGeom>
          <a:noFill/>
          <a:ln cap="flat">
            <a:noFill/>
          </a:ln>
        </p:spPr>
      </p:pic>
      <p:pic>
        <p:nvPicPr>
          <p:cNvPr id="8" name="Picture 13" descr="A black apple with a bite mark&#10;&#10;Description automatically generated">
            <a:extLst>
              <a:ext uri="{FF2B5EF4-FFF2-40B4-BE49-F238E27FC236}">
                <a16:creationId xmlns:a16="http://schemas.microsoft.com/office/drawing/2014/main" id="{D54F54D6-F997-A264-D6A2-E61E1050E265}"/>
              </a:ext>
            </a:extLst>
          </p:cNvPr>
          <p:cNvPicPr>
            <a:picLocks noChangeAspect="1"/>
          </p:cNvPicPr>
          <p:nvPr/>
        </p:nvPicPr>
        <p:blipFill>
          <a:blip r:embed="rId7"/>
          <a:stretch>
            <a:fillRect/>
          </a:stretch>
        </p:blipFill>
        <p:spPr>
          <a:xfrm>
            <a:off x="7714481" y="2253520"/>
            <a:ext cx="1524003" cy="1038474"/>
          </a:xfrm>
          <a:prstGeom prst="rect">
            <a:avLst/>
          </a:prstGeom>
          <a:noFill/>
          <a:ln cap="flat">
            <a:noFill/>
          </a:ln>
        </p:spPr>
      </p:pic>
      <p:pic>
        <p:nvPicPr>
          <p:cNvPr id="9" name="Picture 15" descr="A logo with gears on it&#10;&#10;Description automatically generated">
            <a:extLst>
              <a:ext uri="{FF2B5EF4-FFF2-40B4-BE49-F238E27FC236}">
                <a16:creationId xmlns:a16="http://schemas.microsoft.com/office/drawing/2014/main" id="{701405C3-A851-C37D-F3A3-7EFEC837AB0A}"/>
              </a:ext>
            </a:extLst>
          </p:cNvPr>
          <p:cNvPicPr>
            <a:picLocks noChangeAspect="1"/>
          </p:cNvPicPr>
          <p:nvPr/>
        </p:nvPicPr>
        <p:blipFill>
          <a:blip r:embed="rId8"/>
          <a:stretch>
            <a:fillRect/>
          </a:stretch>
        </p:blipFill>
        <p:spPr>
          <a:xfrm>
            <a:off x="7547448" y="3310475"/>
            <a:ext cx="1858069" cy="1161288"/>
          </a:xfrm>
          <a:prstGeom prst="rect">
            <a:avLst/>
          </a:prstGeom>
          <a:noFill/>
          <a:ln cap="flat">
            <a:noFill/>
          </a:ln>
        </p:spPr>
      </p:pic>
      <p:pic>
        <p:nvPicPr>
          <p:cNvPr id="10" name="Picture 17">
            <a:extLst>
              <a:ext uri="{FF2B5EF4-FFF2-40B4-BE49-F238E27FC236}">
                <a16:creationId xmlns:a16="http://schemas.microsoft.com/office/drawing/2014/main" id="{12D8B8DA-F0CE-7CAA-D1F2-520F861674F6}"/>
              </a:ext>
            </a:extLst>
          </p:cNvPr>
          <p:cNvPicPr>
            <a:picLocks noChangeAspect="1"/>
          </p:cNvPicPr>
          <p:nvPr/>
        </p:nvPicPr>
        <p:blipFill>
          <a:blip r:embed="rId9"/>
          <a:stretch>
            <a:fillRect/>
          </a:stretch>
        </p:blipFill>
        <p:spPr>
          <a:xfrm>
            <a:off x="9665939" y="3433288"/>
            <a:ext cx="1532214" cy="1038474"/>
          </a:xfrm>
          <a:prstGeom prst="rect">
            <a:avLst/>
          </a:prstGeom>
          <a:noFill/>
          <a:ln cap="flat">
            <a:noFill/>
          </a:ln>
        </p:spPr>
      </p:pic>
      <p:pic>
        <p:nvPicPr>
          <p:cNvPr id="11" name="Picture 19" descr="A logo of a fox and a firefox&#10;&#10;Description automatically generated">
            <a:extLst>
              <a:ext uri="{FF2B5EF4-FFF2-40B4-BE49-F238E27FC236}">
                <a16:creationId xmlns:a16="http://schemas.microsoft.com/office/drawing/2014/main" id="{EFBFFA40-D70C-05C3-1A6B-3D9671B6FE51}"/>
              </a:ext>
            </a:extLst>
          </p:cNvPr>
          <p:cNvPicPr>
            <a:picLocks noChangeAspect="1"/>
          </p:cNvPicPr>
          <p:nvPr/>
        </p:nvPicPr>
        <p:blipFill>
          <a:blip r:embed="rId10"/>
          <a:stretch>
            <a:fillRect/>
          </a:stretch>
        </p:blipFill>
        <p:spPr>
          <a:xfrm>
            <a:off x="8003825" y="4528483"/>
            <a:ext cx="3324228" cy="666753"/>
          </a:xfrm>
          <a:prstGeom prst="rect">
            <a:avLst/>
          </a:prstGeom>
          <a:noFill/>
          <a:ln cap="flat">
            <a:noFill/>
          </a:ln>
        </p:spPr>
      </p:pic>
      <p:pic>
        <p:nvPicPr>
          <p:cNvPr id="12" name="Picture 21">
            <a:extLst>
              <a:ext uri="{FF2B5EF4-FFF2-40B4-BE49-F238E27FC236}">
                <a16:creationId xmlns:a16="http://schemas.microsoft.com/office/drawing/2014/main" id="{A2620AAC-9044-A9A9-46B1-7AD88369F7F0}"/>
              </a:ext>
            </a:extLst>
          </p:cNvPr>
          <p:cNvPicPr>
            <a:picLocks noChangeAspect="1"/>
          </p:cNvPicPr>
          <p:nvPr/>
        </p:nvPicPr>
        <p:blipFill>
          <a:blip r:embed="rId11"/>
          <a:stretch>
            <a:fillRect/>
          </a:stretch>
        </p:blipFill>
        <p:spPr>
          <a:xfrm>
            <a:off x="8064212" y="5425126"/>
            <a:ext cx="987158" cy="987158"/>
          </a:xfrm>
          <a:prstGeom prst="rect">
            <a:avLst/>
          </a:prstGeom>
          <a:noFill/>
          <a:ln cap="flat">
            <a:noFill/>
          </a:ln>
        </p:spPr>
      </p:pic>
      <p:pic>
        <p:nvPicPr>
          <p:cNvPr id="13" name="Picture 25" descr="A logo with a red and blue triangle&#10;&#10;Description automatically generated with medium confidence">
            <a:extLst>
              <a:ext uri="{FF2B5EF4-FFF2-40B4-BE49-F238E27FC236}">
                <a16:creationId xmlns:a16="http://schemas.microsoft.com/office/drawing/2014/main" id="{CB101D4B-6D59-4E24-A07B-78BB74F232F1}"/>
              </a:ext>
            </a:extLst>
          </p:cNvPr>
          <p:cNvPicPr>
            <a:picLocks noChangeAspect="1"/>
          </p:cNvPicPr>
          <p:nvPr/>
        </p:nvPicPr>
        <p:blipFill>
          <a:blip r:embed="rId12"/>
          <a:stretch>
            <a:fillRect/>
          </a:stretch>
        </p:blipFill>
        <p:spPr>
          <a:xfrm>
            <a:off x="9834381" y="5505602"/>
            <a:ext cx="1614574" cy="906682"/>
          </a:xfrm>
          <a:prstGeom prst="rect">
            <a:avLst/>
          </a:prstGeom>
          <a:noFill/>
          <a:ln cap="flat">
            <a:noFill/>
          </a:ln>
        </p:spPr>
      </p:pic>
    </p:spTree>
  </p:cSld>
  <p:clrMapOvr>
    <a:masterClrMapping/>
  </p:clrMapOvr>
</p:sld>
</file>

<file path=ppt/slides/slide5.xml><?xml version="1.0" encoding="utf-8"?>
<p:sld xmlns:a="http://purl.oclc.org/ooxml/drawingml/main" xmlns:r="http://purl.oclc.org/ooxml/officeDocument/relationships" xmlns:p="http://purl.oclc.org/ooxml/presentationml/main">
  <p:cSld name="Slide4">
    <p:spTree>
      <p:nvGrpSpPr>
        <p:cNvPr id="1" name=""/>
        <p:cNvGrpSpPr/>
        <p:nvPr/>
      </p:nvGrpSpPr>
      <p:grpSpPr>
        <a:xfrm>
          <a:off x="0" y="0"/>
          <a:ext cx="0" cy="0"/>
          <a:chOff x="0" y="0"/>
          <a:chExt cx="0" cy="0"/>
        </a:xfrm>
      </p:grpSpPr>
      <p:pic>
        <p:nvPicPr>
          <p:cNvPr id="2" name="Picture 8" descr="A close-up of a logo&#10;&#10;Description automatically generated">
            <a:extLst>
              <a:ext uri="{FF2B5EF4-FFF2-40B4-BE49-F238E27FC236}">
                <a16:creationId xmlns:a16="http://schemas.microsoft.com/office/drawing/2014/main" id="{035C906B-0F04-D408-BDBA-0499271D5302}"/>
              </a:ext>
            </a:extLst>
          </p:cNvPr>
          <p:cNvPicPr>
            <a:picLocks noChangeAspect="1"/>
          </p:cNvPicPr>
          <p:nvPr/>
        </p:nvPicPr>
        <p:blipFill>
          <a:blip r:embed="rId2"/>
          <a:stretch>
            <a:fillRect/>
          </a:stretch>
        </p:blipFill>
        <p:spPr>
          <a:xfrm>
            <a:off x="9238484" y="0"/>
            <a:ext cx="2953512" cy="1136900"/>
          </a:xfrm>
          <a:prstGeom prst="rect">
            <a:avLst/>
          </a:prstGeom>
          <a:noFill/>
          <a:ln cap="flat">
            <a:noFill/>
          </a:ln>
        </p:spPr>
      </p:pic>
      <p:pic>
        <p:nvPicPr>
          <p:cNvPr id="3" name="Picture 22" descr="A black three headed eagle&#10;&#10;Description automatically generated">
            <a:extLst>
              <a:ext uri="{FF2B5EF4-FFF2-40B4-BE49-F238E27FC236}">
                <a16:creationId xmlns:a16="http://schemas.microsoft.com/office/drawing/2014/main" id="{0DF9957C-A470-951D-87A1-E3AABCC7259B}"/>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sp>
        <p:nvSpPr>
          <p:cNvPr id="4" name="TextBox 12">
            <a:extLst>
              <a:ext uri="{FF2B5EF4-FFF2-40B4-BE49-F238E27FC236}">
                <a16:creationId xmlns:a16="http://schemas.microsoft.com/office/drawing/2014/main" id="{370274BA-023A-2867-374A-8704872DA7C6}"/>
              </a:ext>
            </a:extLst>
          </p:cNvPr>
          <p:cNvSpPr txBox="1"/>
          <p:nvPr/>
        </p:nvSpPr>
        <p:spPr>
          <a:xfrm>
            <a:off x="3810003" y="480636"/>
            <a:ext cx="5148940"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3000" b="0" i="0" u="none" strike="noStrike" kern="1200" cap="none" spc="0" baseline="0%">
                <a:solidFill>
                  <a:srgbClr val="000000"/>
                </a:solidFill>
                <a:uFillTx/>
                <a:latin typeface="Arial Black" pitchFamily="34"/>
              </a:rPr>
              <a:t>Θετικά</a:t>
            </a:r>
            <a:endParaRPr lang="en-CY" sz="3000" b="0" i="0" u="none" strike="noStrike" kern="1200" cap="none" spc="0" baseline="0%">
              <a:solidFill>
                <a:srgbClr val="000000"/>
              </a:solidFill>
              <a:uFillTx/>
              <a:latin typeface="Arial Black" pitchFamily="34"/>
            </a:endParaRPr>
          </a:p>
        </p:txBody>
      </p:sp>
      <p:pic>
        <p:nvPicPr>
          <p:cNvPr id="5" name="Picture 15" descr="A black cross on a white background&#10;&#10;Description automatically generated">
            <a:extLst>
              <a:ext uri="{FF2B5EF4-FFF2-40B4-BE49-F238E27FC236}">
                <a16:creationId xmlns:a16="http://schemas.microsoft.com/office/drawing/2014/main" id="{43D18087-2760-6ED4-3EF8-9C6599C2E5A3}"/>
              </a:ext>
            </a:extLst>
          </p:cNvPr>
          <p:cNvPicPr>
            <a:picLocks noChangeAspect="1"/>
          </p:cNvPicPr>
          <p:nvPr/>
        </p:nvPicPr>
        <p:blipFill>
          <a:blip r:embed="rId4"/>
          <a:stretch>
            <a:fillRect/>
          </a:stretch>
        </p:blipFill>
        <p:spPr>
          <a:xfrm>
            <a:off x="635379" y="1647063"/>
            <a:ext cx="281415" cy="281415"/>
          </a:xfrm>
          <a:prstGeom prst="rect">
            <a:avLst/>
          </a:prstGeom>
          <a:noFill/>
          <a:ln cap="flat">
            <a:noFill/>
          </a:ln>
        </p:spPr>
      </p:pic>
      <p:sp>
        <p:nvSpPr>
          <p:cNvPr id="6" name="TextBox 16">
            <a:extLst>
              <a:ext uri="{FF2B5EF4-FFF2-40B4-BE49-F238E27FC236}">
                <a16:creationId xmlns:a16="http://schemas.microsoft.com/office/drawing/2014/main" id="{61CDAC30-3D0E-2298-C2CF-C813E122219E}"/>
              </a:ext>
            </a:extLst>
          </p:cNvPr>
          <p:cNvSpPr txBox="1"/>
          <p:nvPr/>
        </p:nvSpPr>
        <p:spPr>
          <a:xfrm>
            <a:off x="1061353" y="1567821"/>
            <a:ext cx="10842168"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rial" pitchFamily="34"/>
                <a:cs typeface="Arial" pitchFamily="34"/>
              </a:rPr>
              <a:t>Η κρυπτογράφηση που χρησιμοποιείται παρέχει ισχυρούς μηχανισμούς πιστοποίησης και </a:t>
            </a:r>
            <a:endParaRPr lang="en-US" sz="18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rial" pitchFamily="34"/>
                <a:cs typeface="Arial" pitchFamily="34"/>
              </a:rPr>
              <a:t>διασφαλίζει ότι μόνο αξιόπιστοι χρήστες έχουν πρόσβαση στο δίκτυο.</a:t>
            </a:r>
            <a:endParaRPr lang="en-US" sz="18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cs typeface="Arial" pitchFamily="34"/>
              </a:rPr>
              <a:t>A</a:t>
            </a:r>
            <a:r>
              <a:rPr lang="el-GR" sz="1800" b="0" i="0" u="none" strike="noStrike" kern="1200" cap="none" spc="0" baseline="0%">
                <a:solidFill>
                  <a:srgbClr val="000000"/>
                </a:solidFill>
                <a:uFillTx/>
                <a:latin typeface="Arial" pitchFamily="34"/>
                <a:cs typeface="Arial" pitchFamily="34"/>
              </a:rPr>
              <a:t>μοιβαίος έλεγχος ταυτότητας, δηλαδή τόσο ο πελάτης όσο και ο διακομιστής επιβεβαιώνουν ο ένας την ταυτότητα του άλλου. Αυτή η αμφίδρομη διαδικασία ελέγχου ενισχύει την εμπιστοσύνη μεταξύ των δύο μερών και μειώνει τον κίνδυνο επιθέσεων.</a:t>
            </a:r>
            <a:endParaRPr lang="en-US" sz="18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rial" pitchFamily="34"/>
                <a:cs typeface="Arial" pitchFamily="34"/>
              </a:rPr>
              <a:t>Παρέχεται ένας εύκολος τρόπος για τον έλεγχο της πρόσβασης στο δίκτυο, επιτρέποντας την καταγραφή των ενεργειών των χρηστών</a:t>
            </a:r>
            <a:r>
              <a:rPr lang="en-US" sz="1800" b="0" i="0" u="none" strike="noStrike" kern="1200" cap="none" spc="0" baseline="0%">
                <a:solidFill>
                  <a:srgbClr val="000000"/>
                </a:solidFill>
                <a:uFillTx/>
                <a:latin typeface="Arial" pitchFamily="34"/>
                <a:cs typeface="Arial" pitchFamily="34"/>
              </a:rPr>
              <a:t> </a:t>
            </a:r>
            <a:r>
              <a:rPr lang="el-GR" sz="1800" b="0" i="0" u="none" strike="noStrike" kern="1200" cap="none" spc="0" baseline="0%">
                <a:solidFill>
                  <a:srgbClr val="000000"/>
                </a:solidFill>
                <a:uFillTx/>
                <a:latin typeface="Arial" pitchFamily="34"/>
                <a:cs typeface="Arial" pitchFamily="34"/>
              </a:rPr>
              <a:t>με το SSO (Single Sign-On)</a:t>
            </a:r>
            <a:r>
              <a:rPr lang="en-US" sz="1800" b="0" i="0" u="none" strike="noStrike" kern="1200" cap="none" spc="0" baseline="0%">
                <a:solidFill>
                  <a:srgbClr val="000000"/>
                </a:solidFill>
                <a:uFillTx/>
                <a:latin typeface="Arial" pitchFamily="34"/>
                <a:cs typeface="Arial" pitchFamily="34"/>
              </a:rPr>
              <a:t> </a:t>
            </a:r>
            <a:r>
              <a:rPr lang="el-GR" sz="1800" b="0" i="0" u="none" strike="noStrike" kern="1200" cap="none" spc="0" baseline="0%">
                <a:solidFill>
                  <a:srgbClr val="000000"/>
                </a:solidFill>
                <a:uFillTx/>
                <a:latin typeface="Arial" pitchFamily="34"/>
                <a:cs typeface="Arial" pitchFamily="34"/>
              </a:rPr>
              <a:t>οι χρήστες δεν χρειάζεται να εισάγουν εκ νέου τα διαπιστευτήριά τους μετά τον αρχικό έλεγχο ταυτότητας, επιτρέποντάς τους έτσι να εργάζονται αποτελεσματικά και να έχουν απρόσκοπτη πρόσβαση σε διάφορους πόρους στο δίκτυο</a:t>
            </a: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Arial" pitchFamily="34"/>
              <a:cs typeface="Arial" pitchFamily="34"/>
            </a:endParaRPr>
          </a:p>
        </p:txBody>
      </p:sp>
      <p:pic>
        <p:nvPicPr>
          <p:cNvPr id="7" name="Picture 17" descr="A black cross on a white background&#10;&#10;Description automatically generated">
            <a:extLst>
              <a:ext uri="{FF2B5EF4-FFF2-40B4-BE49-F238E27FC236}">
                <a16:creationId xmlns:a16="http://schemas.microsoft.com/office/drawing/2014/main" id="{85713DFA-8D84-6497-F664-1E05A4B28DFF}"/>
              </a:ext>
            </a:extLst>
          </p:cNvPr>
          <p:cNvPicPr>
            <a:picLocks noChangeAspect="1"/>
          </p:cNvPicPr>
          <p:nvPr/>
        </p:nvPicPr>
        <p:blipFill>
          <a:blip r:embed="rId4"/>
          <a:stretch>
            <a:fillRect/>
          </a:stretch>
        </p:blipFill>
        <p:spPr>
          <a:xfrm>
            <a:off x="649461" y="2428152"/>
            <a:ext cx="281415" cy="281415"/>
          </a:xfrm>
          <a:prstGeom prst="rect">
            <a:avLst/>
          </a:prstGeom>
          <a:noFill/>
          <a:ln cap="flat">
            <a:noFill/>
          </a:ln>
        </p:spPr>
      </p:pic>
      <p:pic>
        <p:nvPicPr>
          <p:cNvPr id="8" name="Picture 18" descr="A black cross on a white background&#10;&#10;Description automatically generated">
            <a:extLst>
              <a:ext uri="{FF2B5EF4-FFF2-40B4-BE49-F238E27FC236}">
                <a16:creationId xmlns:a16="http://schemas.microsoft.com/office/drawing/2014/main" id="{1D7CF919-B49B-2AD2-C10B-A399D15551DF}"/>
              </a:ext>
            </a:extLst>
          </p:cNvPr>
          <p:cNvPicPr>
            <a:picLocks noChangeAspect="1"/>
          </p:cNvPicPr>
          <p:nvPr/>
        </p:nvPicPr>
        <p:blipFill>
          <a:blip r:embed="rId4"/>
          <a:stretch>
            <a:fillRect/>
          </a:stretch>
        </p:blipFill>
        <p:spPr>
          <a:xfrm>
            <a:off x="635379" y="3569909"/>
            <a:ext cx="281415" cy="281415"/>
          </a:xfrm>
          <a:prstGeom prst="rect">
            <a:avLst/>
          </a:prstGeom>
          <a:noFill/>
          <a:ln cap="flat">
            <a:noFill/>
          </a:ln>
        </p:spPr>
      </p:pic>
    </p:spTree>
  </p:cSld>
  <p:clrMapOvr>
    <a:masterClrMapping/>
  </p:clrMapOvr>
</p:sld>
</file>

<file path=ppt/slides/slide6.xml><?xml version="1.0" encoding="utf-8"?>
<p:sld xmlns:a="http://purl.oclc.org/ooxml/drawingml/main" xmlns:r="http://purl.oclc.org/ooxml/officeDocument/relationships" xmlns:p="http://purl.oclc.org/ooxml/presentationml/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A203-348D-048F-378E-50BDEFD19021}"/>
              </a:ext>
            </a:extLst>
          </p:cNvPr>
          <p:cNvSpPr txBox="1">
            <a:spLocks noGrp="1"/>
          </p:cNvSpPr>
          <p:nvPr>
            <p:ph type="title"/>
          </p:nvPr>
        </p:nvSpPr>
        <p:spPr>
          <a:xfrm>
            <a:off x="3690262" y="254797"/>
            <a:ext cx="4201887" cy="852485"/>
          </a:xfrm>
        </p:spPr>
        <p:txBody>
          <a:bodyPr/>
          <a:lstStyle/>
          <a:p>
            <a:pPr lvl="0"/>
            <a:r>
              <a:rPr lang="el-GR" sz="3000">
                <a:latin typeface="Arial Black" pitchFamily="34"/>
              </a:rPr>
              <a:t>Αρνητικα</a:t>
            </a:r>
            <a:endParaRPr lang="en-CY" sz="3000">
              <a:latin typeface="Arial Black" pitchFamily="34"/>
            </a:endParaRPr>
          </a:p>
        </p:txBody>
      </p:sp>
      <p:sp>
        <p:nvSpPr>
          <p:cNvPr id="3" name="Content Placeholder 2">
            <a:extLst>
              <a:ext uri="{FF2B5EF4-FFF2-40B4-BE49-F238E27FC236}">
                <a16:creationId xmlns:a16="http://schemas.microsoft.com/office/drawing/2014/main" id="{FD598AC9-FEAB-D753-134B-DE16ED6E674C}"/>
              </a:ext>
            </a:extLst>
          </p:cNvPr>
          <p:cNvSpPr txBox="1">
            <a:spLocks noGrp="1"/>
          </p:cNvSpPr>
          <p:nvPr>
            <p:ph idx="1"/>
          </p:nvPr>
        </p:nvSpPr>
        <p:spPr>
          <a:xfrm>
            <a:off x="945617" y="1883225"/>
            <a:ext cx="10930691" cy="3687116"/>
          </a:xfrm>
        </p:spPr>
        <p:txBody>
          <a:bodyPr/>
          <a:lstStyle/>
          <a:p>
            <a:pPr marL="0" lvl="0" indent="0">
              <a:buNone/>
            </a:pPr>
            <a:r>
              <a:rPr lang="el-GR" sz="1800">
                <a:latin typeface="Arial" pitchFamily="34"/>
                <a:cs typeface="Arial" pitchFamily="34"/>
              </a:rPr>
              <a:t>Η διαδικασία εγκατάστασης του Kerberos απαιτεί εξειδικευμένες τεχνικές γνώσεις και  χρειαζετε αρκετός χρόνος για να ολοκληρωθεί. Μικρές παραλείψεις στη διαδικασία εγκατάστασης μπορεί να δημηουργησουν ευπάθειες στο σύστημα.</a:t>
            </a:r>
            <a:endParaRPr lang="en-US" sz="1800">
              <a:latin typeface="Arial" pitchFamily="34"/>
              <a:cs typeface="Arial" pitchFamily="34"/>
            </a:endParaRPr>
          </a:p>
          <a:p>
            <a:pPr marL="0" lvl="0" indent="0">
              <a:buNone/>
            </a:pPr>
            <a:endParaRPr lang="el-GR" sz="1800">
              <a:latin typeface="Arial" pitchFamily="34"/>
              <a:cs typeface="Arial" pitchFamily="34"/>
            </a:endParaRPr>
          </a:p>
          <a:p>
            <a:pPr marL="0" lvl="0" indent="0">
              <a:buNone/>
            </a:pPr>
            <a:r>
              <a:rPr lang="el-GR" sz="1800">
                <a:latin typeface="Arial" pitchFamily="34"/>
                <a:cs typeface="Arial" pitchFamily="34"/>
              </a:rPr>
              <a:t>Το Kerberos λειτουργεί μέσω ενός κεντρικού διακομιστή ελέγχου ταυτότητας.Αυτο μπορεί να αποτελέσει ενδεχόμενο αποτυχίας, ενώ μπορεί επίσης να προκαλέσει καθυστερήσεις στην απόδοση του συστήματος.</a:t>
            </a:r>
            <a:endParaRPr lang="en-US" sz="1800">
              <a:latin typeface="Arial" pitchFamily="34"/>
              <a:cs typeface="Arial" pitchFamily="34"/>
            </a:endParaRPr>
          </a:p>
          <a:p>
            <a:pPr marL="0" lvl="0" indent="0">
              <a:buNone/>
            </a:pPr>
            <a:endParaRPr lang="el-GR" sz="1800">
              <a:latin typeface="Arial" pitchFamily="34"/>
              <a:cs typeface="Arial" pitchFamily="34"/>
            </a:endParaRPr>
          </a:p>
          <a:p>
            <a:pPr marL="0" lvl="0" indent="0">
              <a:buNone/>
            </a:pPr>
            <a:r>
              <a:rPr lang="el-GR" sz="1800">
                <a:latin typeface="Arial" pitchFamily="34"/>
                <a:cs typeface="Arial" pitchFamily="34"/>
              </a:rPr>
              <a:t>Εξαιτίας των αυστηρών χρονικών ορίων που εφαρμόζει το σύστημα έκδοσης εισιτηρίων του Kerberos, μια μη ορθή διαμόρφωση μπορεί να οδηγήσει σε συχνές αποσυνδέσεις και διακοπές στην πρόσβαση.</a:t>
            </a:r>
          </a:p>
        </p:txBody>
      </p:sp>
      <p:pic>
        <p:nvPicPr>
          <p:cNvPr id="4" name="Picture 22" descr="A black three headed eagle&#10;&#10;Description automatically generated">
            <a:extLst>
              <a:ext uri="{FF2B5EF4-FFF2-40B4-BE49-F238E27FC236}">
                <a16:creationId xmlns:a16="http://schemas.microsoft.com/office/drawing/2014/main" id="{8A07FE2D-B19B-9E38-131C-60DDD7A47B03}"/>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pic>
        <p:nvPicPr>
          <p:cNvPr id="5" name="Picture 8" descr="A close-up of a logo&#10;&#10;Description automatically generated">
            <a:extLst>
              <a:ext uri="{FF2B5EF4-FFF2-40B4-BE49-F238E27FC236}">
                <a16:creationId xmlns:a16="http://schemas.microsoft.com/office/drawing/2014/main" id="{6D50FF52-4AB7-9808-1825-D65F267B930A}"/>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pic>
        <p:nvPicPr>
          <p:cNvPr id="6" name="Picture 6" descr="A black rectangle with white background&#10;&#10;Description automatically generated">
            <a:extLst>
              <a:ext uri="{FF2B5EF4-FFF2-40B4-BE49-F238E27FC236}">
                <a16:creationId xmlns:a16="http://schemas.microsoft.com/office/drawing/2014/main" id="{543C071E-30A1-C404-566A-8AA176F02930}"/>
              </a:ext>
            </a:extLst>
          </p:cNvPr>
          <p:cNvPicPr>
            <a:picLocks noChangeAspect="1"/>
          </p:cNvPicPr>
          <p:nvPr/>
        </p:nvPicPr>
        <p:blipFill>
          <a:blip r:embed="rId4"/>
          <a:stretch>
            <a:fillRect/>
          </a:stretch>
        </p:blipFill>
        <p:spPr>
          <a:xfrm>
            <a:off x="494580" y="1883225"/>
            <a:ext cx="348340" cy="348340"/>
          </a:xfrm>
          <a:prstGeom prst="rect">
            <a:avLst/>
          </a:prstGeom>
          <a:noFill/>
          <a:ln cap="flat">
            <a:noFill/>
          </a:ln>
        </p:spPr>
      </p:pic>
      <p:pic>
        <p:nvPicPr>
          <p:cNvPr id="7" name="Picture 7" descr="A black rectangle with white background&#10;&#10;Description automatically generated">
            <a:extLst>
              <a:ext uri="{FF2B5EF4-FFF2-40B4-BE49-F238E27FC236}">
                <a16:creationId xmlns:a16="http://schemas.microsoft.com/office/drawing/2014/main" id="{68984150-257C-A1F3-F36D-129684103888}"/>
              </a:ext>
            </a:extLst>
          </p:cNvPr>
          <p:cNvPicPr>
            <a:picLocks noChangeAspect="1"/>
          </p:cNvPicPr>
          <p:nvPr/>
        </p:nvPicPr>
        <p:blipFill>
          <a:blip r:embed="rId4"/>
          <a:stretch>
            <a:fillRect/>
          </a:stretch>
        </p:blipFill>
        <p:spPr>
          <a:xfrm>
            <a:off x="494580" y="3121514"/>
            <a:ext cx="348340" cy="348340"/>
          </a:xfrm>
          <a:prstGeom prst="rect">
            <a:avLst/>
          </a:prstGeom>
          <a:noFill/>
          <a:ln cap="flat">
            <a:noFill/>
          </a:ln>
        </p:spPr>
      </p:pic>
      <p:pic>
        <p:nvPicPr>
          <p:cNvPr id="8" name="Picture 8" descr="A black rectangle with white background&#10;&#10;Description automatically generated">
            <a:extLst>
              <a:ext uri="{FF2B5EF4-FFF2-40B4-BE49-F238E27FC236}">
                <a16:creationId xmlns:a16="http://schemas.microsoft.com/office/drawing/2014/main" id="{40B8C754-7713-384F-35E1-86B10964221D}"/>
              </a:ext>
            </a:extLst>
          </p:cNvPr>
          <p:cNvPicPr>
            <a:picLocks noChangeAspect="1"/>
          </p:cNvPicPr>
          <p:nvPr/>
        </p:nvPicPr>
        <p:blipFill>
          <a:blip r:embed="rId4"/>
          <a:stretch>
            <a:fillRect/>
          </a:stretch>
        </p:blipFill>
        <p:spPr>
          <a:xfrm>
            <a:off x="494580" y="4120322"/>
            <a:ext cx="348340" cy="348340"/>
          </a:xfrm>
          <a:prstGeom prst="rect">
            <a:avLst/>
          </a:prstGeom>
          <a:noFill/>
          <a:ln cap="flat">
            <a:noFill/>
          </a:ln>
        </p:spPr>
      </p:pic>
    </p:spTree>
  </p:cSld>
  <p:clrMapOvr>
    <a:masterClrMapping/>
  </p:clrMapOvr>
</p:sld>
</file>

<file path=ppt/slides/slide7.xml><?xml version="1.0" encoding="utf-8"?>
<p:sld xmlns:a="http://purl.oclc.org/ooxml/drawingml/main" xmlns:r="http://purl.oclc.org/ooxml/officeDocument/relationships" xmlns:p="http://purl.oclc.org/ooxml/presentationml/main">
  <p:cSld name="Slide7">
    <p:spTree>
      <p:nvGrpSpPr>
        <p:cNvPr id="1" name=""/>
        <p:cNvGrpSpPr/>
        <p:nvPr/>
      </p:nvGrpSpPr>
      <p:grpSpPr>
        <a:xfrm>
          <a:off x="0" y="0"/>
          <a:ext cx="0" cy="0"/>
          <a:chOff x="0" y="0"/>
          <a:chExt cx="0" cy="0"/>
        </a:xfrm>
      </p:grpSpPr>
      <p:pic>
        <p:nvPicPr>
          <p:cNvPr id="2" name="Picture 22" descr="A black three headed eagle&#10;&#10;Description automatically generated">
            <a:extLst>
              <a:ext uri="{FF2B5EF4-FFF2-40B4-BE49-F238E27FC236}">
                <a16:creationId xmlns:a16="http://schemas.microsoft.com/office/drawing/2014/main" id="{10BF25C9-918F-D8BB-6599-8B04FDE9CD77}"/>
              </a:ext>
            </a:extLst>
          </p:cNvPr>
          <p:cNvPicPr>
            <a:picLocks noChangeAspect="1"/>
          </p:cNvPicPr>
          <p:nvPr/>
        </p:nvPicPr>
        <p:blipFill>
          <a:blip r:embed="rId3"/>
          <a:stretch>
            <a:fillRect/>
          </a:stretch>
        </p:blipFill>
        <p:spPr>
          <a:xfrm>
            <a:off x="0" y="5571996"/>
            <a:ext cx="1270759" cy="1286003"/>
          </a:xfrm>
          <a:prstGeom prst="rect">
            <a:avLst/>
          </a:prstGeom>
          <a:noFill/>
          <a:ln cap="flat">
            <a:noFill/>
          </a:ln>
        </p:spPr>
      </p:pic>
      <p:pic>
        <p:nvPicPr>
          <p:cNvPr id="3" name="Picture 8" descr="A close-up of a logo&#10;&#10;Description automatically generated">
            <a:extLst>
              <a:ext uri="{FF2B5EF4-FFF2-40B4-BE49-F238E27FC236}">
                <a16:creationId xmlns:a16="http://schemas.microsoft.com/office/drawing/2014/main" id="{0E8B1817-9172-028A-5F9D-12239E80D472}"/>
              </a:ext>
            </a:extLst>
          </p:cNvPr>
          <p:cNvPicPr>
            <a:picLocks noChangeAspect="1"/>
          </p:cNvPicPr>
          <p:nvPr/>
        </p:nvPicPr>
        <p:blipFill>
          <a:blip r:embed="rId4"/>
          <a:stretch>
            <a:fillRect/>
          </a:stretch>
        </p:blipFill>
        <p:spPr>
          <a:xfrm>
            <a:off x="9238484" y="0"/>
            <a:ext cx="2953512" cy="1136900"/>
          </a:xfrm>
          <a:prstGeom prst="rect">
            <a:avLst/>
          </a:prstGeom>
          <a:noFill/>
          <a:ln cap="flat">
            <a:noFill/>
          </a:ln>
        </p:spPr>
      </p:pic>
      <p:sp>
        <p:nvSpPr>
          <p:cNvPr id="4" name="Rectangle 2">
            <a:extLst>
              <a:ext uri="{FF2B5EF4-FFF2-40B4-BE49-F238E27FC236}">
                <a16:creationId xmlns:a16="http://schemas.microsoft.com/office/drawing/2014/main" id="{F4A5F49A-E433-83BF-B867-26F7747BCBA6}"/>
              </a:ext>
            </a:extLst>
          </p:cNvPr>
          <p:cNvSpPr txBox="1">
            <a:spLocks noGrp="1"/>
          </p:cNvSpPr>
          <p:nvPr>
            <p:ph idx="1"/>
          </p:nvPr>
        </p:nvSpPr>
        <p:spPr>
          <a:xfrm>
            <a:off x="4033098" y="1166838"/>
            <a:ext cx="7661602" cy="4524314"/>
          </a:xfrm>
        </p:spPr>
        <p:txBody>
          <a:bodyPr anchor="ctr">
            <a:spAutoFit/>
          </a:bodyPr>
          <a:lstStyle/>
          <a:p>
            <a:pPr marL="0" lvl="0" indent="0" hangingPunct="0">
              <a:lnSpc>
                <a:spcPct val="100%"/>
              </a:lnSpc>
              <a:spcBef>
                <a:spcPts val="0"/>
              </a:spcBef>
              <a:buNone/>
            </a:pPr>
            <a:endParaRPr lang="el-GR" sz="1800" b="1">
              <a:latin typeface="Arial" pitchFamily="34"/>
            </a:endParaRPr>
          </a:p>
          <a:p>
            <a:pPr lvl="0" hangingPunct="0">
              <a:lnSpc>
                <a:spcPct val="100%"/>
              </a:lnSpc>
              <a:spcBef>
                <a:spcPts val="0"/>
              </a:spcBef>
              <a:buFont typeface="Wingdings" pitchFamily="2"/>
              <a:buChar char="Ø"/>
            </a:pPr>
            <a:r>
              <a:rPr lang="en-CY" sz="1800" b="1">
                <a:latin typeface="Arial" pitchFamily="34"/>
              </a:rPr>
              <a:t>Κέντρο Διανομής Κλειδιών (K</a:t>
            </a:r>
            <a:r>
              <a:rPr lang="en-US" sz="1800" b="1">
                <a:latin typeface="Arial" pitchFamily="34"/>
              </a:rPr>
              <a:t>ey</a:t>
            </a:r>
            <a:r>
              <a:rPr lang="en-CY" sz="1800" b="1">
                <a:latin typeface="Arial" pitchFamily="34"/>
              </a:rPr>
              <a:t>D</a:t>
            </a:r>
            <a:r>
              <a:rPr lang="en-US" sz="1800" b="1">
                <a:latin typeface="Arial" pitchFamily="34"/>
              </a:rPr>
              <a:t>istribution</a:t>
            </a:r>
            <a:r>
              <a:rPr lang="en-CY" sz="1800" b="1">
                <a:latin typeface="Arial" pitchFamily="34"/>
              </a:rPr>
              <a:t>C</a:t>
            </a:r>
            <a:r>
              <a:rPr lang="en-US" sz="1800" b="1">
                <a:latin typeface="Arial" pitchFamily="34"/>
              </a:rPr>
              <a:t>enter</a:t>
            </a:r>
            <a:r>
              <a:rPr lang="en-CY" sz="1800" b="1">
                <a:latin typeface="Arial" pitchFamily="34"/>
              </a:rPr>
              <a:t>)</a:t>
            </a:r>
            <a:r>
              <a:rPr lang="en-CY" sz="1800">
                <a:latin typeface="Arial" pitchFamily="34"/>
              </a:rPr>
              <a:t>:</a:t>
            </a:r>
            <a:r>
              <a:rPr lang="el-GR" sz="1800">
                <a:latin typeface="Arial" pitchFamily="34"/>
              </a:rPr>
              <a:t> Α</a:t>
            </a:r>
            <a:r>
              <a:rPr lang="en-CY" sz="1800">
                <a:latin typeface="Arial" pitchFamily="34"/>
              </a:rPr>
              <a:t>ναλαμβάνει τη διαδικασία αυθεντικοποίησης και εξουσιοδότησης χρηστών μέσω τ</a:t>
            </a:r>
            <a:r>
              <a:rPr lang="el-GR" sz="1800">
                <a:latin typeface="Arial" pitchFamily="34"/>
              </a:rPr>
              <a:t>ου</a:t>
            </a:r>
            <a:r>
              <a:rPr lang="en-CY" sz="1800">
                <a:latin typeface="Arial" pitchFamily="34"/>
              </a:rPr>
              <a:t> Διακομιστής Ελέγχου Ταυτότητας και </a:t>
            </a:r>
            <a:r>
              <a:rPr lang="el-GR" sz="1800">
                <a:latin typeface="Arial" pitchFamily="34"/>
              </a:rPr>
              <a:t>του </a:t>
            </a:r>
            <a:r>
              <a:rPr lang="en-CY" sz="1800">
                <a:latin typeface="Arial" pitchFamily="34"/>
              </a:rPr>
              <a:t>Διακομιστής Χορήγησης Εισιτηρίων </a:t>
            </a:r>
            <a:endParaRPr lang="en-US" sz="1800">
              <a:latin typeface="Arial" pitchFamily="34"/>
            </a:endParaRPr>
          </a:p>
          <a:p>
            <a:pPr lvl="0" hangingPunct="0">
              <a:lnSpc>
                <a:spcPct val="100%"/>
              </a:lnSpc>
              <a:spcBef>
                <a:spcPts val="0"/>
              </a:spcBef>
              <a:buFont typeface="Wingdings" pitchFamily="2"/>
              <a:buChar char="Ø"/>
            </a:pPr>
            <a:r>
              <a:rPr lang="en-CY" sz="1800" b="1">
                <a:latin typeface="Arial" pitchFamily="34"/>
              </a:rPr>
              <a:t>Διακομιστής Ελέγχου Ταυτότητας (A</a:t>
            </a:r>
            <a:r>
              <a:rPr lang="en-US" sz="1800" b="1">
                <a:latin typeface="Arial" pitchFamily="34"/>
              </a:rPr>
              <a:t>uthentication</a:t>
            </a:r>
            <a:r>
              <a:rPr lang="en-CY" sz="1800" b="1">
                <a:latin typeface="Arial" pitchFamily="34"/>
              </a:rPr>
              <a:t>S</a:t>
            </a:r>
            <a:r>
              <a:rPr lang="en-US" sz="1800" b="1">
                <a:latin typeface="Arial" pitchFamily="34"/>
              </a:rPr>
              <a:t>erver</a:t>
            </a:r>
            <a:r>
              <a:rPr lang="en-CY" sz="1800" b="1">
                <a:latin typeface="Arial" pitchFamily="34"/>
              </a:rPr>
              <a:t>)</a:t>
            </a:r>
            <a:r>
              <a:rPr lang="en-CY" sz="1800">
                <a:latin typeface="Arial" pitchFamily="34"/>
              </a:rPr>
              <a:t>: Επαληθεύ</a:t>
            </a:r>
            <a:r>
              <a:rPr lang="el-GR" sz="1800">
                <a:latin typeface="Arial" pitchFamily="34"/>
              </a:rPr>
              <a:t>ση</a:t>
            </a:r>
            <a:r>
              <a:rPr lang="en-CY" sz="1800">
                <a:latin typeface="Arial" pitchFamily="34"/>
              </a:rPr>
              <a:t> ταυτότητα</a:t>
            </a:r>
            <a:r>
              <a:rPr lang="el-GR" sz="1800">
                <a:latin typeface="Arial" pitchFamily="34"/>
              </a:rPr>
              <a:t>ς </a:t>
            </a:r>
            <a:r>
              <a:rPr lang="en-CY" sz="1800">
                <a:latin typeface="Arial" pitchFamily="34"/>
              </a:rPr>
              <a:t>χρηστών και εκδ</a:t>
            </a:r>
            <a:r>
              <a:rPr lang="el-GR" sz="1800">
                <a:latin typeface="Arial" pitchFamily="34"/>
              </a:rPr>
              <a:t>οση εισητηριου χορηγησης εισιτηριων</a:t>
            </a:r>
            <a:r>
              <a:rPr lang="en-CY" sz="1800">
                <a:latin typeface="Arial" pitchFamily="34"/>
              </a:rPr>
              <a:t> </a:t>
            </a:r>
            <a:endParaRPr lang="el-GR" sz="1800">
              <a:latin typeface="Arial" pitchFamily="34"/>
            </a:endParaRPr>
          </a:p>
          <a:p>
            <a:pPr lvl="0" hangingPunct="0">
              <a:lnSpc>
                <a:spcPct val="100%"/>
              </a:lnSpc>
              <a:spcBef>
                <a:spcPts val="0"/>
              </a:spcBef>
              <a:buFont typeface="Wingdings" pitchFamily="2"/>
              <a:buChar char="Ø"/>
            </a:pPr>
            <a:r>
              <a:rPr lang="en-CY" sz="1800" b="1">
                <a:latin typeface="Arial" pitchFamily="34"/>
              </a:rPr>
              <a:t>Εισιτήριο Χορήγησης Εισιτηρίων (T</a:t>
            </a:r>
            <a:r>
              <a:rPr lang="en-US" sz="1800" b="1">
                <a:latin typeface="Arial" pitchFamily="34"/>
              </a:rPr>
              <a:t>icket</a:t>
            </a:r>
            <a:r>
              <a:rPr lang="en-CY" sz="1800" b="1">
                <a:latin typeface="Arial" pitchFamily="34"/>
              </a:rPr>
              <a:t>G</a:t>
            </a:r>
            <a:r>
              <a:rPr lang="en-US" sz="1800" b="1">
                <a:latin typeface="Arial" pitchFamily="34"/>
              </a:rPr>
              <a:t>ranting</a:t>
            </a:r>
            <a:r>
              <a:rPr lang="en-CY" sz="1800" b="1">
                <a:latin typeface="Arial" pitchFamily="34"/>
              </a:rPr>
              <a:t>T</a:t>
            </a:r>
            <a:r>
              <a:rPr lang="en-US" sz="1800" b="1">
                <a:latin typeface="Arial" pitchFamily="34"/>
              </a:rPr>
              <a:t>icket</a:t>
            </a:r>
            <a:r>
              <a:rPr lang="en-CY" sz="1800" b="1">
                <a:latin typeface="Arial" pitchFamily="34"/>
              </a:rPr>
              <a:t>)</a:t>
            </a:r>
            <a:r>
              <a:rPr lang="en-CY" sz="1800">
                <a:latin typeface="Arial" pitchFamily="34"/>
              </a:rPr>
              <a:t> :</a:t>
            </a:r>
            <a:r>
              <a:rPr lang="el-GR" sz="1800">
                <a:latin typeface="Arial" pitchFamily="34"/>
              </a:rPr>
              <a:t> Π</a:t>
            </a:r>
            <a:r>
              <a:rPr lang="en-CY" sz="1800">
                <a:latin typeface="Arial" pitchFamily="34"/>
              </a:rPr>
              <a:t>ροσωρινό διαπιστευτήριο επιτρέποντας στον χρήστη να ζητήσει από το</a:t>
            </a:r>
            <a:r>
              <a:rPr lang="el-GR" sz="1800">
                <a:latin typeface="Arial" pitchFamily="34"/>
              </a:rPr>
              <a:t> δ</a:t>
            </a:r>
            <a:r>
              <a:rPr lang="en-CY" sz="1800">
                <a:latin typeface="Arial" pitchFamily="34"/>
              </a:rPr>
              <a:t>ιακομιστής </a:t>
            </a:r>
            <a:r>
              <a:rPr lang="el-GR" sz="1800">
                <a:latin typeface="Arial" pitchFamily="34"/>
              </a:rPr>
              <a:t>χ</a:t>
            </a:r>
            <a:r>
              <a:rPr lang="en-CY" sz="1800">
                <a:latin typeface="Arial" pitchFamily="34"/>
              </a:rPr>
              <a:t>ορήγησης </a:t>
            </a:r>
            <a:r>
              <a:rPr lang="el-GR" sz="1800">
                <a:latin typeface="Arial" pitchFamily="34"/>
              </a:rPr>
              <a:t>ε</a:t>
            </a:r>
            <a:r>
              <a:rPr lang="en-CY" sz="1800">
                <a:latin typeface="Arial" pitchFamily="34"/>
              </a:rPr>
              <a:t>ισιτηρίων εισιτήρια για συγκεκριμένες υπηρεσίες</a:t>
            </a:r>
            <a:endParaRPr lang="en-US" sz="1800">
              <a:latin typeface="Arial" pitchFamily="34"/>
            </a:endParaRPr>
          </a:p>
          <a:p>
            <a:pPr lvl="0" hangingPunct="0">
              <a:lnSpc>
                <a:spcPct val="100%"/>
              </a:lnSpc>
              <a:spcBef>
                <a:spcPts val="0"/>
              </a:spcBef>
              <a:buFont typeface="Wingdings" pitchFamily="2"/>
              <a:buChar char="Ø"/>
            </a:pPr>
            <a:r>
              <a:rPr lang="en-CY" sz="1800" b="1">
                <a:latin typeface="Arial" pitchFamily="34"/>
              </a:rPr>
              <a:t>Διακομιστής Χορήγησης Εισιτηρίων (T</a:t>
            </a:r>
            <a:r>
              <a:rPr lang="en-US" sz="1800" b="1">
                <a:latin typeface="Arial" pitchFamily="34"/>
              </a:rPr>
              <a:t>icket</a:t>
            </a:r>
            <a:r>
              <a:rPr lang="en-CY" sz="1800" b="1">
                <a:latin typeface="Arial" pitchFamily="34"/>
              </a:rPr>
              <a:t>G</a:t>
            </a:r>
            <a:r>
              <a:rPr lang="en-US" sz="1800" b="1">
                <a:latin typeface="Arial" pitchFamily="34"/>
              </a:rPr>
              <a:t>ranting</a:t>
            </a:r>
            <a:r>
              <a:rPr lang="en-CY" sz="1800" b="1">
                <a:latin typeface="Arial" pitchFamily="34"/>
              </a:rPr>
              <a:t>S</a:t>
            </a:r>
            <a:r>
              <a:rPr lang="en-US" sz="1800" b="1">
                <a:latin typeface="Arial" pitchFamily="34"/>
              </a:rPr>
              <a:t>erver</a:t>
            </a:r>
            <a:r>
              <a:rPr lang="en-CY" sz="1800" b="1">
                <a:latin typeface="Arial" pitchFamily="34"/>
              </a:rPr>
              <a:t>)</a:t>
            </a:r>
            <a:r>
              <a:rPr lang="en-CY" sz="1800">
                <a:latin typeface="Arial" pitchFamily="34"/>
              </a:rPr>
              <a:t>: Ελέγχει την εγκυρότητα του </a:t>
            </a:r>
            <a:r>
              <a:rPr lang="el-GR" sz="1800">
                <a:latin typeface="Arial" pitchFamily="34"/>
              </a:rPr>
              <a:t>ε</a:t>
            </a:r>
            <a:r>
              <a:rPr lang="en-CY" sz="1800">
                <a:latin typeface="Arial" pitchFamily="34"/>
              </a:rPr>
              <a:t>ισιτήριο </a:t>
            </a:r>
            <a:r>
              <a:rPr lang="el-GR" sz="1800">
                <a:latin typeface="Arial" pitchFamily="34"/>
              </a:rPr>
              <a:t>χ</a:t>
            </a:r>
            <a:r>
              <a:rPr lang="en-CY" sz="1800">
                <a:latin typeface="Arial" pitchFamily="34"/>
              </a:rPr>
              <a:t>ορήγησης </a:t>
            </a:r>
            <a:r>
              <a:rPr lang="el-GR" sz="1800">
                <a:latin typeface="Arial" pitchFamily="34"/>
              </a:rPr>
              <a:t>ε</a:t>
            </a:r>
            <a:r>
              <a:rPr lang="en-CY" sz="1800">
                <a:latin typeface="Arial" pitchFamily="34"/>
              </a:rPr>
              <a:t>ισιτηρίων και, εφόσον είναι έγκυρο, εκδίδει </a:t>
            </a:r>
            <a:r>
              <a:rPr lang="el-GR" sz="1800">
                <a:latin typeface="Arial" pitchFamily="34"/>
              </a:rPr>
              <a:t>ε</a:t>
            </a:r>
            <a:r>
              <a:rPr lang="en-CY" sz="1800">
                <a:latin typeface="Arial" pitchFamily="34"/>
              </a:rPr>
              <a:t>ισιτήρι</a:t>
            </a:r>
            <a:r>
              <a:rPr lang="el-GR" sz="1800">
                <a:latin typeface="Arial" pitchFamily="34"/>
              </a:rPr>
              <a:t>ο</a:t>
            </a:r>
            <a:r>
              <a:rPr lang="en-CY" sz="1800">
                <a:latin typeface="Arial" pitchFamily="34"/>
              </a:rPr>
              <a:t> </a:t>
            </a:r>
            <a:r>
              <a:rPr lang="el-GR" sz="1800">
                <a:latin typeface="Arial" pitchFamily="34"/>
              </a:rPr>
              <a:t>υ</a:t>
            </a:r>
            <a:r>
              <a:rPr lang="en-CY" sz="1800">
                <a:latin typeface="Arial" pitchFamily="34"/>
              </a:rPr>
              <a:t>πηρεσιών για συγκεκριμένες υπηρεσίες, επιτρέποντας στον χρήστη να έχει πρόσβαση σε αυτές.</a:t>
            </a:r>
          </a:p>
        </p:txBody>
      </p:sp>
      <p:pic>
        <p:nvPicPr>
          <p:cNvPr id="5" name="Picture 11">
            <a:extLst>
              <a:ext uri="{FF2B5EF4-FFF2-40B4-BE49-F238E27FC236}">
                <a16:creationId xmlns:a16="http://schemas.microsoft.com/office/drawing/2014/main" id="{F2944861-0670-6F5B-A245-F67F437184B3}"/>
              </a:ext>
            </a:extLst>
          </p:cNvPr>
          <p:cNvPicPr>
            <a:picLocks noChangeAspect="1"/>
          </p:cNvPicPr>
          <p:nvPr/>
        </p:nvPicPr>
        <p:blipFill>
          <a:blip r:embed="rId5"/>
          <a:stretch>
            <a:fillRect/>
          </a:stretch>
        </p:blipFill>
        <p:spPr>
          <a:xfrm>
            <a:off x="497305" y="1261469"/>
            <a:ext cx="3248479" cy="4119051"/>
          </a:xfrm>
          <a:prstGeom prst="rect">
            <a:avLst/>
          </a:prstGeom>
          <a:noFill/>
          <a:ln cap="flat">
            <a:noFill/>
          </a:ln>
        </p:spPr>
      </p:pic>
      <p:sp>
        <p:nvSpPr>
          <p:cNvPr id="6" name="TextBox 12">
            <a:extLst>
              <a:ext uri="{FF2B5EF4-FFF2-40B4-BE49-F238E27FC236}">
                <a16:creationId xmlns:a16="http://schemas.microsoft.com/office/drawing/2014/main" id="{46543439-1D60-2754-44F4-DEB9CD2F0D9D}"/>
              </a:ext>
            </a:extLst>
          </p:cNvPr>
          <p:cNvSpPr txBox="1"/>
          <p:nvPr/>
        </p:nvSpPr>
        <p:spPr>
          <a:xfrm>
            <a:off x="2121545" y="335840"/>
            <a:ext cx="5361273"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3000" b="0" i="0" u="none" strike="noStrike" kern="1200" cap="none" spc="0" baseline="0%">
                <a:solidFill>
                  <a:srgbClr val="000000"/>
                </a:solidFill>
                <a:uFillTx/>
                <a:latin typeface="Arial Black" pitchFamily="34"/>
              </a:rPr>
              <a:t>ΣΗΜΑΝΤΙΚΕΣ  ΕΝΝΟΙΕΣ</a:t>
            </a:r>
            <a:endParaRPr lang="en-CY" sz="3000" b="0" i="0" u="none" strike="noStrike" kern="1200" cap="none" spc="0" baseline="0%">
              <a:solidFill>
                <a:srgbClr val="000000"/>
              </a:solidFill>
              <a:uFillTx/>
              <a:latin typeface="Arial Black" pitchFamily="34"/>
            </a:endParaRPr>
          </a:p>
        </p:txBody>
      </p:sp>
    </p:spTree>
  </p:cSld>
  <p:clrMapOvr>
    <a:masterClrMapping/>
  </p:clrMapOvr>
</p:sld>
</file>

<file path=ppt/slides/slide8.xml><?xml version="1.0" encoding="utf-8"?>
<p:sld xmlns:a="http://purl.oclc.org/ooxml/drawingml/main" xmlns:r="http://purl.oclc.org/ooxml/officeDocument/relationships" xmlns:p="http://purl.oclc.org/ooxml/presentationml/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4A20-BF74-BB64-AA72-5E6249D4F09D}"/>
              </a:ext>
            </a:extLst>
          </p:cNvPr>
          <p:cNvSpPr txBox="1">
            <a:spLocks noGrp="1"/>
          </p:cNvSpPr>
          <p:nvPr>
            <p:ph type="title"/>
          </p:nvPr>
        </p:nvSpPr>
        <p:spPr>
          <a:xfrm>
            <a:off x="1872343" y="254495"/>
            <a:ext cx="6259278" cy="1325559"/>
          </a:xfrm>
        </p:spPr>
        <p:txBody>
          <a:bodyPr/>
          <a:lstStyle/>
          <a:p>
            <a:pPr lvl="0"/>
            <a:r>
              <a:rPr lang="el-GR" sz="3000">
                <a:latin typeface="Arial Black" pitchFamily="34"/>
              </a:rPr>
              <a:t>Πως Δουλευει το Προτοκολλο</a:t>
            </a:r>
            <a:endParaRPr lang="en-CY" sz="3000">
              <a:latin typeface="Arial Black" pitchFamily="34"/>
            </a:endParaRPr>
          </a:p>
        </p:txBody>
      </p:sp>
      <p:pic>
        <p:nvPicPr>
          <p:cNvPr id="3" name="Picture 22" descr="A black three headed eagle&#10;&#10;Description automatically generated">
            <a:extLst>
              <a:ext uri="{FF2B5EF4-FFF2-40B4-BE49-F238E27FC236}">
                <a16:creationId xmlns:a16="http://schemas.microsoft.com/office/drawing/2014/main" id="{C5D650C5-C40E-4814-B8AD-A20C6771458D}"/>
              </a:ext>
            </a:extLst>
          </p:cNvPr>
          <p:cNvPicPr>
            <a:picLocks noChangeAspect="1"/>
          </p:cNvPicPr>
          <p:nvPr/>
        </p:nvPicPr>
        <p:blipFill>
          <a:blip r:embed="rId2"/>
          <a:stretch>
            <a:fillRect/>
          </a:stretch>
        </p:blipFill>
        <p:spPr>
          <a:xfrm>
            <a:off x="0" y="5571996"/>
            <a:ext cx="1270759" cy="1286003"/>
          </a:xfrm>
          <a:prstGeom prst="rect">
            <a:avLst/>
          </a:prstGeom>
          <a:noFill/>
          <a:ln cap="flat">
            <a:noFill/>
          </a:ln>
        </p:spPr>
      </p:pic>
      <p:pic>
        <p:nvPicPr>
          <p:cNvPr id="4" name="Picture 8" descr="A close-up of a logo&#10;&#10;Description automatically generated">
            <a:extLst>
              <a:ext uri="{FF2B5EF4-FFF2-40B4-BE49-F238E27FC236}">
                <a16:creationId xmlns:a16="http://schemas.microsoft.com/office/drawing/2014/main" id="{E31352A5-0B5D-F2D6-1B1F-D6CCBD981BFD}"/>
              </a:ext>
            </a:extLst>
          </p:cNvPr>
          <p:cNvPicPr>
            <a:picLocks noChangeAspect="1"/>
          </p:cNvPicPr>
          <p:nvPr/>
        </p:nvPicPr>
        <p:blipFill>
          <a:blip r:embed="rId3"/>
          <a:stretch>
            <a:fillRect/>
          </a:stretch>
        </p:blipFill>
        <p:spPr>
          <a:xfrm>
            <a:off x="9238484" y="0"/>
            <a:ext cx="2953512" cy="1136900"/>
          </a:xfrm>
          <a:prstGeom prst="rect">
            <a:avLst/>
          </a:prstGeom>
          <a:noFill/>
          <a:ln cap="flat">
            <a:noFill/>
          </a:ln>
        </p:spPr>
      </p:pic>
      <p:sp>
        <p:nvSpPr>
          <p:cNvPr id="5" name="TextBox 7">
            <a:extLst>
              <a:ext uri="{FF2B5EF4-FFF2-40B4-BE49-F238E27FC236}">
                <a16:creationId xmlns:a16="http://schemas.microsoft.com/office/drawing/2014/main" id="{35F15AD7-9233-447A-4B38-EFA20333A122}"/>
              </a:ext>
            </a:extLst>
          </p:cNvPr>
          <p:cNvSpPr txBox="1"/>
          <p:nvPr/>
        </p:nvSpPr>
        <p:spPr>
          <a:xfrm>
            <a:off x="5344101" y="1255233"/>
            <a:ext cx="6749140" cy="52937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1:</a:t>
            </a:r>
            <a:r>
              <a:rPr lang="en-US" sz="1200" b="1"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Ο χρήστης στέλνει ένα κρυπτογραφημένο αίτημα στον διακομιστή ελέγχου ταυτότητας</a:t>
            </a:r>
            <a:r>
              <a:rPr lang="en-US" sz="1200" b="0" i="0" u="none" strike="noStrike" kern="1200" cap="none" spc="0" baseline="0%">
                <a:solidFill>
                  <a:srgbClr val="000000"/>
                </a:solidFill>
                <a:uFillTx/>
                <a:latin typeface="Arial" pitchFamily="34"/>
                <a:cs typeface="Arial" pitchFamily="34"/>
              </a:rPr>
              <a:t>(AS).</a:t>
            </a:r>
            <a:r>
              <a:rPr lang="el-GR" sz="1200" b="0" i="0" u="none" strike="noStrike" kern="1200" cap="none" spc="0" baseline="0%">
                <a:solidFill>
                  <a:srgbClr val="000000"/>
                </a:solidFill>
                <a:uFillTx/>
                <a:latin typeface="Arial" pitchFamily="34"/>
                <a:cs typeface="Arial" pitchFamily="34"/>
              </a:rPr>
              <a:t> Μόλις λάβει το αίτημα, αναζητά τον κωδικό πρόσβασης του χρήστη στη βάση δεδομένων Kerberos χρησιμοποιώντας το αναγνωριστικό του.Αν ο κωδικός είναι σωστός,</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αποκρυπτογραφεί το αίτημα. Σε περίπτωση λανθασμένου κωδικού πρόσβασης,ο</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διακομιστή ελέγχου ταυτότητας  δεν μπορεί να ερμηνεύσει το αίτημα και η διαδικασία επαλήθευσης αποτυγχάνει.</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2:</a:t>
            </a:r>
            <a:r>
              <a:rPr lang="en-US" sz="1200" b="1"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Αφού επιβεβαιώσει τον χρήστη, ο</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διακομιστή ελέγχου ταυτότητας επιστρέφει στον χρήστη ένα</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εισιτήριο απονομής εισιτηρίων </a:t>
            </a:r>
            <a:r>
              <a:rPr lang="en-US" sz="1200" b="0" i="0" u="none" strike="noStrike" kern="1200" cap="none" spc="0" baseline="0%">
                <a:solidFill>
                  <a:srgbClr val="000000"/>
                </a:solidFill>
                <a:uFillTx/>
                <a:latin typeface="Arial" pitchFamily="34"/>
                <a:cs typeface="Arial" pitchFamily="34"/>
              </a:rPr>
              <a:t>(TGT=Ticket </a:t>
            </a:r>
            <a:r>
              <a:rPr lang="el-GR" sz="1200" b="0" i="0" u="none" strike="noStrike" kern="1200" cap="none" spc="0" baseline="0%">
                <a:solidFill>
                  <a:srgbClr val="000000"/>
                </a:solidFill>
                <a:uFillTx/>
                <a:latin typeface="Arial" pitchFamily="34"/>
                <a:cs typeface="Arial" pitchFamily="34"/>
              </a:rPr>
              <a:t>G</a:t>
            </a:r>
            <a:r>
              <a:rPr lang="en-US" sz="1200" b="0" i="0" u="none" strike="noStrike" kern="1200" cap="none" spc="0" baseline="0%">
                <a:solidFill>
                  <a:srgbClr val="000000"/>
                </a:solidFill>
                <a:uFillTx/>
                <a:latin typeface="Arial" pitchFamily="34"/>
                <a:cs typeface="Arial" pitchFamily="34"/>
              </a:rPr>
              <a:t>ranting Ticket</a:t>
            </a:r>
            <a:r>
              <a:rPr lang="el-GR" sz="1200" b="0" i="0" u="none" strike="noStrike" kern="1200" cap="none" spc="0" baseline="0%">
                <a:solidFill>
                  <a:srgbClr val="000000"/>
                </a:solidFill>
                <a:uFillTx/>
                <a:latin typeface="Arial" pitchFamily="34"/>
                <a:cs typeface="Arial" pitchFamily="34"/>
              </a:rPr>
              <a:t>).</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3:</a:t>
            </a:r>
            <a:r>
              <a:rPr lang="en-US" sz="1200" b="1"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Ο χρήστης στέλνει το εισιτήριο απονομής εισιτηρίων στον Διακομιστή Χορήγησης Εισιτηρίων (</a:t>
            </a:r>
            <a:r>
              <a:rPr lang="en-US" sz="1200" b="0" i="0" u="none" strike="noStrike" kern="1200" cap="none" spc="0" baseline="0%">
                <a:solidFill>
                  <a:srgbClr val="000000"/>
                </a:solidFill>
                <a:uFillTx/>
                <a:latin typeface="Arial" pitchFamily="34"/>
                <a:cs typeface="Arial" pitchFamily="34"/>
              </a:rPr>
              <a:t>Ticket </a:t>
            </a:r>
            <a:r>
              <a:rPr lang="el-GR" sz="1200" b="0" i="0" u="none" strike="noStrike" kern="1200" cap="none" spc="0" baseline="0%">
                <a:solidFill>
                  <a:srgbClr val="000000"/>
                </a:solidFill>
                <a:uFillTx/>
                <a:latin typeface="Arial" pitchFamily="34"/>
                <a:cs typeface="Arial" pitchFamily="34"/>
              </a:rPr>
              <a:t>G</a:t>
            </a:r>
            <a:r>
              <a:rPr lang="en-US" sz="1200" b="0" i="0" u="none" strike="noStrike" kern="1200" cap="none" spc="0" baseline="0%">
                <a:solidFill>
                  <a:srgbClr val="000000"/>
                </a:solidFill>
                <a:uFillTx/>
                <a:latin typeface="Arial" pitchFamily="34"/>
                <a:cs typeface="Arial" pitchFamily="34"/>
              </a:rPr>
              <a:t>ranting Server</a:t>
            </a:r>
            <a:r>
              <a:rPr lang="el-GR" sz="1200" b="0" i="0" u="none" strike="noStrike" kern="1200" cap="none" spc="0" baseline="0%">
                <a:solidFill>
                  <a:srgbClr val="000000"/>
                </a:solidFill>
                <a:uFillTx/>
                <a:latin typeface="Arial" pitchFamily="34"/>
                <a:cs typeface="Arial" pitchFamily="34"/>
              </a:rPr>
              <a:t>) μαζί με πληροφορίες για τον λόγο πρόσβασης στον διακομιστή αρχείων.</a:t>
            </a:r>
            <a:r>
              <a:rPr lang="en-US" sz="1200" b="0" i="0" u="none" strike="noStrike" kern="1200" cap="none" spc="0" baseline="0%">
                <a:solidFill>
                  <a:srgbClr val="000000"/>
                </a:solidFill>
                <a:uFillTx/>
                <a:latin typeface="Arial" pitchFamily="34"/>
                <a:cs typeface="Arial" pitchFamily="34"/>
              </a:rPr>
              <a:t>O</a:t>
            </a:r>
            <a:r>
              <a:rPr lang="el-GR" sz="1200" b="0" i="0" u="none" strike="noStrike" kern="1200" cap="none" spc="0" baseline="0%">
                <a:solidFill>
                  <a:srgbClr val="000000"/>
                </a:solidFill>
                <a:uFillTx/>
                <a:latin typeface="Arial" pitchFamily="34"/>
                <a:cs typeface="Arial" pitchFamily="34"/>
              </a:rPr>
              <a:t> Διακομιστής Χορήγησης Εισιτηρίων αποκρυπτογραφεί το</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εισιτήριο απονομής εισιτηρίων με το μυστικό κλειδί που έχει από κοινού με το</a:t>
            </a:r>
            <a:r>
              <a:rPr lang="en-US" sz="1200" b="0" i="0" u="none" strike="noStrike" kern="1200" cap="none" spc="0" baseline="0%">
                <a:solidFill>
                  <a:srgbClr val="000000"/>
                </a:solidFill>
                <a:uFillTx/>
                <a:latin typeface="Arial" pitchFamily="34"/>
                <a:cs typeface="Arial" pitchFamily="34"/>
              </a:rPr>
              <a:t> </a:t>
            </a:r>
            <a:r>
              <a:rPr lang="el-GR" sz="1200" b="0" i="0" u="none" strike="noStrike" kern="1200" cap="none" spc="0" baseline="0%">
                <a:solidFill>
                  <a:srgbClr val="000000"/>
                </a:solidFill>
                <a:uFillTx/>
                <a:latin typeface="Arial" pitchFamily="34"/>
                <a:cs typeface="Arial" pitchFamily="34"/>
              </a:rPr>
              <a:t>διακομιστή ελέγχου ταυτότητας </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4:</a:t>
            </a:r>
            <a:r>
              <a:rPr lang="el-GR" sz="1200" b="0" i="0" u="none" strike="noStrike" kern="1200" cap="none" spc="0" baseline="0%">
                <a:solidFill>
                  <a:srgbClr val="000000"/>
                </a:solidFill>
                <a:uFillTx/>
                <a:latin typeface="Arial" pitchFamily="34"/>
                <a:cs typeface="Arial" pitchFamily="34"/>
              </a:rPr>
              <a:t>Αν το εισιτήριο απονομής εισιτηρίων είναι έγκυρο, ο Διακομιστή Χορήγησης Εισιτηρίων  εκδίδει στον χρήστη ένα εισιτήριο υπηρεσίας.</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5:</a:t>
            </a:r>
            <a:r>
              <a:rPr lang="el-GR" sz="1200" b="0" i="0" u="none" strike="noStrike" kern="1200" cap="none" spc="0" baseline="0%">
                <a:solidFill>
                  <a:srgbClr val="000000"/>
                </a:solidFill>
                <a:uFillTx/>
                <a:latin typeface="Arial" pitchFamily="34"/>
                <a:cs typeface="Arial" pitchFamily="34"/>
              </a:rPr>
              <a:t>Ο χρήστης στέλνει το εισιτήριο υπηρεσίας στον διακομιστή αρχείων, ο οποίος το αποκρυπτογραφεί με το δικό του μυστικό κλειδί που έχει κοινό με το Διακομιστή Χορήγησης Εισιτηρίων .</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r>
              <a:rPr lang="el-GR" sz="1200" b="1" i="0" u="none" strike="noStrike" kern="1200" cap="none" spc="0" baseline="0%">
                <a:solidFill>
                  <a:srgbClr val="000000"/>
                </a:solidFill>
                <a:uFillTx/>
                <a:latin typeface="Arial" pitchFamily="34"/>
                <a:cs typeface="Arial" pitchFamily="34"/>
              </a:rPr>
              <a:t>Βήμα 6:</a:t>
            </a:r>
            <a:r>
              <a:rPr lang="el-GR" sz="1200" b="0" i="0" u="none" strike="noStrike" kern="1200" cap="none" spc="0" baseline="0%">
                <a:solidFill>
                  <a:srgbClr val="000000"/>
                </a:solidFill>
                <a:uFillTx/>
                <a:latin typeface="Arial" pitchFamily="34"/>
                <a:cs typeface="Arial" pitchFamily="34"/>
              </a:rPr>
              <a:t>Αν τα μυστικά κλειδιά ταιριάζουν, ο διακομιστής αρχείων δίνει πρόσβαση στον χρήστη, επιτρέποντάς του να ανοίξει το αρχείο. Το εισιτήριο υπηρεσίας ορίζει τη χρονική διάρκεια της πρόσβασης.Μόλις η πρόσβαση λήξει, ο χρήστης πρέπει να επαναλάβει ολόκληρη τη διαδικασία ελέγχου ταυτότητας του Kerberos.</a:t>
            </a:r>
            <a:endParaRPr lang="en-US" sz="12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
              </a:lnSpc>
              <a:spcBef>
                <a:spcPts val="0"/>
              </a:spcBef>
              <a:spcAft>
                <a:spcPts val="0"/>
              </a:spcAft>
              <a:buNone/>
              <a:tabLst/>
              <a:defRPr sz="1800" b="0" i="0" u="none" strike="noStrike" kern="0" cap="none" spc="0" baseline="0%">
                <a:solidFill>
                  <a:srgbClr val="000000"/>
                </a:solidFill>
                <a:uFillTx/>
              </a:defRPr>
            </a:pPr>
            <a:endParaRPr lang="en-CY" sz="1400" b="0" i="0" u="none" strike="noStrike" kern="1200" cap="none" spc="0" baseline="0%">
              <a:solidFill>
                <a:srgbClr val="000000"/>
              </a:solidFill>
              <a:uFillTx/>
              <a:latin typeface="Arial" pitchFamily="34"/>
              <a:cs typeface="Arial" pitchFamily="34"/>
            </a:endParaRPr>
          </a:p>
        </p:txBody>
      </p:sp>
      <p:pic>
        <p:nvPicPr>
          <p:cNvPr id="6" name="Content Placeholder 11">
            <a:extLst>
              <a:ext uri="{FF2B5EF4-FFF2-40B4-BE49-F238E27FC236}">
                <a16:creationId xmlns:a16="http://schemas.microsoft.com/office/drawing/2014/main" id="{998AB98F-6274-3B2C-F090-E1F259C873F8}"/>
              </a:ext>
            </a:extLst>
          </p:cNvPr>
          <p:cNvPicPr>
            <a:picLocks noGrp="1" noChangeAspect="1"/>
          </p:cNvPicPr>
          <p:nvPr>
            <p:ph idx="1"/>
          </p:nvPr>
        </p:nvPicPr>
        <p:blipFill>
          <a:blip r:embed="rId4"/>
          <a:stretch>
            <a:fillRect/>
          </a:stretch>
        </p:blipFill>
        <p:spPr>
          <a:xfrm>
            <a:off x="0" y="1359136"/>
            <a:ext cx="5344101" cy="3581457"/>
          </a:xfrm>
        </p:spPr>
      </p:pic>
    </p:spTree>
  </p:cSld>
  <p:clrMapOvr>
    <a:masterClrMapping/>
  </p:clrMapOvr>
</p:sld>
</file>

<file path=ppt/slides/slide9.xml><?xml version="1.0" encoding="utf-8"?>
<p:sld xmlns:a="http://purl.oclc.org/ooxml/drawingml/main" xmlns:r="http://purl.oclc.org/ooxml/officeDocument/relationships" xmlns:p="http://purl.oclc.org/ooxml/presentationml/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466C-A881-076B-EA8A-3F007E9DA3B0}"/>
              </a:ext>
            </a:extLst>
          </p:cNvPr>
          <p:cNvSpPr txBox="1">
            <a:spLocks noGrp="1"/>
          </p:cNvSpPr>
          <p:nvPr>
            <p:ph type="title"/>
          </p:nvPr>
        </p:nvSpPr>
        <p:spPr/>
        <p:txBody>
          <a:bodyPr/>
          <a:lstStyle/>
          <a:p>
            <a:pPr lvl="0"/>
            <a:r>
              <a:rPr lang="el-GR" sz="2500">
                <a:latin typeface="Arial Black" pitchFamily="34"/>
              </a:rPr>
              <a:t>ΕΓΚΑΤΑΣΤΑΣΗ</a:t>
            </a:r>
            <a:r>
              <a:rPr lang="en-GB" sz="2500">
                <a:latin typeface="Arial Black" pitchFamily="34"/>
              </a:rPr>
              <a:t> DNS SERVER</a:t>
            </a:r>
            <a:endParaRPr lang="en-CY" sz="2500"/>
          </a:p>
        </p:txBody>
      </p:sp>
      <p:sp>
        <p:nvSpPr>
          <p:cNvPr id="3" name="Content Placeholder 2">
            <a:extLst>
              <a:ext uri="{FF2B5EF4-FFF2-40B4-BE49-F238E27FC236}">
                <a16:creationId xmlns:a16="http://schemas.microsoft.com/office/drawing/2014/main" id="{B312EC40-53D9-10AC-0185-0B8FFA3C8DC2}"/>
              </a:ext>
            </a:extLst>
          </p:cNvPr>
          <p:cNvSpPr txBox="1">
            <a:spLocks noGrp="1"/>
          </p:cNvSpPr>
          <p:nvPr>
            <p:ph idx="1"/>
          </p:nvPr>
        </p:nvSpPr>
        <p:spPr/>
        <p:txBody>
          <a:bodyPr/>
          <a:lstStyle/>
          <a:p>
            <a:pPr lvl="0"/>
            <a:r>
              <a:rPr lang="el-GR" sz="1600" dirty="0">
                <a:latin typeface="Arial" pitchFamily="34"/>
                <a:cs typeface="Arial" pitchFamily="34"/>
              </a:rPr>
              <a:t>Προτού εγκαταστήσετε τον διακομιστή Kerberos, είναι απαραίτητο να έχετε έναν σωστά ρυθμισμένο διακομιστή DNS για τον τομέα σας</a:t>
            </a:r>
            <a:r>
              <a:rPr lang="en-US" sz="1600" dirty="0">
                <a:latin typeface="Arial" pitchFamily="34"/>
                <a:cs typeface="Arial" pitchFamily="34"/>
              </a:rPr>
              <a:t>. </a:t>
            </a:r>
            <a:r>
              <a:rPr lang="el-GR" sz="1600" dirty="0">
                <a:latin typeface="Arial" pitchFamily="34"/>
                <a:cs typeface="Arial" pitchFamily="34"/>
              </a:rPr>
              <a:t>Το Kerberos είναι ένα πρωτόκολλο που εξαρτάται από την ακρίβεια του χρόνου, επομένως όλοι οι υπολογιστές πρέπει να συγχρονίζουν τον χρόνο τους χρησιμοποιώντας τον ίδιο διακομιστή NTP (Network Time Protocol).</a:t>
            </a:r>
            <a:r>
              <a:rPr lang="en-GB" sz="1600" dirty="0">
                <a:latin typeface="Arial" pitchFamily="34"/>
                <a:cs typeface="Arial" pitchFamily="34"/>
              </a:rPr>
              <a:t> </a:t>
            </a:r>
          </a:p>
          <a:p>
            <a:pPr lvl="0"/>
            <a:endParaRPr lang="en-US" dirty="0"/>
          </a:p>
          <a:p>
            <a:pPr lvl="0"/>
            <a:endParaRPr lang="en-US" dirty="0"/>
          </a:p>
          <a:p>
            <a:pPr marL="0" lvl="0" indent="0">
              <a:buNone/>
            </a:pPr>
            <a:r>
              <a:rPr lang="en-GB" dirty="0"/>
              <a:t>		https://youtu.be/broMbiAOhcI</a:t>
            </a:r>
            <a:endParaRPr lang="en-CY" dirty="0"/>
          </a:p>
        </p:txBody>
      </p:sp>
    </p:spTree>
  </p:cSld>
  <p:clrMapOvr>
    <a:masterClrMapping/>
  </p:clrMapOvr>
</p:sld>
</file>

<file path=ppt/theme/theme1.xml><?xml version="1.0" encoding="utf-8"?>
<a:theme xmlns:a="http://purl.oclc.org/ooxml/drawingml/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12700" cap="flat" cmpd="sng" algn="ctr">
          <a:solidFill>
            <a:schemeClr val="phClr"/>
          </a:solidFill>
          <a:prstDash val="solid"/>
          <a:miter lim="800%"/>
        </a:ln>
        <a:ln w="19050" cap="flat" cmpd="sng" algn="ctr">
          <a:solidFill>
            <a:schemeClr val="phClr"/>
          </a:solidFill>
          <a:prstDash val="solid"/>
          <a:miter lim="800%"/>
        </a:ln>
        <a:ln w="2540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12700" cap="flat" cmpd="sng" algn="ctr">
          <a:solidFill>
            <a:schemeClr val="phClr"/>
          </a:solidFill>
          <a:prstDash val="solid"/>
          <a:miter lim="800%"/>
        </a:ln>
        <a:ln w="19050" cap="flat" cmpd="sng" algn="ctr">
          <a:solidFill>
            <a:schemeClr val="phClr"/>
          </a:solidFill>
          <a:prstDash val="solid"/>
          <a:miter lim="800%"/>
        </a:ln>
        <a:ln w="2540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purl.oclc.org/ooxml/officeDocument/extendedProperties" xmlns:vt="http://purl.oclc.org/ooxml/officeDocument/docPropsVTypes">
  <TotalTime>8662</TotalTime>
  <Words>1695</Words>
  <Application>Microsoft Office PowerPoint</Application>
  <PresentationFormat>Widescreen</PresentationFormat>
  <Paragraphs>134</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Arial </vt:lpstr>
      <vt:lpstr>Arial Black</vt:lpstr>
      <vt:lpstr>Wingdings</vt:lpstr>
      <vt:lpstr>Office Theme</vt:lpstr>
      <vt:lpstr>  ΕΠΛ421: Προγραμματισμός Συστημάτων Χειμερινό Εξάμηνο 2024 </vt:lpstr>
      <vt:lpstr>ΠΕΡΙΕΧΟΜΕΝΑ</vt:lpstr>
      <vt:lpstr>PowerPoint Presentation</vt:lpstr>
      <vt:lpstr>PowerPoint Presentation</vt:lpstr>
      <vt:lpstr>PowerPoint Presentation</vt:lpstr>
      <vt:lpstr>Αρνητικα</vt:lpstr>
      <vt:lpstr>PowerPoint Presentation</vt:lpstr>
      <vt:lpstr>Πως Δουλευει το Προτοκολλο</vt:lpstr>
      <vt:lpstr>ΕΓΚΑΤΑΣΤΑΣΗ DNS SERVER</vt:lpstr>
      <vt:lpstr>ΕΓΚΑΤΑΣΤΑΣΗ (UBUNTU) ΚΑΙ ΔΙΑΜΟΡΦΩΣΗ ΤΟΥ ΠΡΩΤΟΚΟΛΛΟΥ</vt:lpstr>
      <vt:lpstr>Building a Kerberized Website</vt:lpstr>
      <vt:lpstr>KERBEROS RELATED ATTACKS</vt:lpstr>
      <vt:lpstr>ROASTING ATTACKS </vt:lpstr>
      <vt:lpstr>DELEGATION ATTACKS</vt:lpstr>
      <vt:lpstr>TICKET ABUSE</vt:lpstr>
      <vt:lpstr>ΠΩΣ ΝΑ ΑΝΤΙΜΕΤΟΠΗΣΕΤΕ ΤΙΣ ΕΠΙΘΕΣΕΙΣ</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Georgios Koupparis</dc:creator>
  <cp:lastModifiedBy>Georgios Koupparis</cp:lastModifiedBy>
  <cp:revision>75</cp:revision>
  <dcterms:created xsi:type="dcterms:W3CDTF">2024-10-29T16:19:16Z</dcterms:created>
  <dcterms:modified xsi:type="dcterms:W3CDTF">2024-11-20T21:46:40Z</dcterms:modified>
</cp:coreProperties>
</file>