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2"/>
  </p:notesMasterIdLst>
  <p:sldIdLst>
    <p:sldId id="280" r:id="rId2"/>
    <p:sldId id="311" r:id="rId3"/>
    <p:sldId id="316" r:id="rId4"/>
    <p:sldId id="338" r:id="rId5"/>
    <p:sldId id="339" r:id="rId6"/>
    <p:sldId id="340" r:id="rId7"/>
    <p:sldId id="341" r:id="rId8"/>
    <p:sldId id="344" r:id="rId9"/>
    <p:sldId id="343" r:id="rId10"/>
    <p:sldId id="342" r:id="rId11"/>
    <p:sldId id="332" r:id="rId12"/>
    <p:sldId id="333" r:id="rId13"/>
    <p:sldId id="331" r:id="rId14"/>
    <p:sldId id="317" r:id="rId15"/>
    <p:sldId id="326" r:id="rId16"/>
    <p:sldId id="318" r:id="rId17"/>
    <p:sldId id="327" r:id="rId18"/>
    <p:sldId id="328" r:id="rId19"/>
    <p:sldId id="312" r:id="rId20"/>
    <p:sldId id="310" r:id="rId2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62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en.wikipedia.org/wiki/Mobile_app"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en.wikipedia.org/wiki/Mobile_app"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en.wikipedia.org/wiki/Mobile_app"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en.wikipedia.org/wiki/Mobile_app"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en.wikipedia.org/wiki/Mobile_app"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en.wikipedia.org/wiki/Mobile_app"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en.wikipedia.org/wiki/Mobile_app"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GR"/>
              <a:t>ΑΗ</a:t>
            </a:r>
            <a:endParaRPr lang="en-US"/>
          </a:p>
          <a:p>
            <a:pPr marL="0" lvl="0" indent="0" algn="l" rtl="0">
              <a:spcBef>
                <a:spcPts val="0"/>
              </a:spcBef>
              <a:spcAft>
                <a:spcPts val="0"/>
              </a:spcAft>
              <a:buNone/>
            </a:pPr>
            <a:r>
              <a:rPr lang="el-GR"/>
              <a:t>Καλημέρα σας ονομάζομαι Ανδρέας και μαζί με τον συμφοιτητή μου Κωνσταντίνο θα σας παρουσιάσουμε στα πλαίσια του μαθήματος επλ421 την γλώσσα προγραμματισμού </a:t>
            </a:r>
            <a:r>
              <a:rPr lang="el-GR" err="1"/>
              <a:t>Νταρτ</a:t>
            </a:r>
            <a:r>
              <a:rPr lang="el-GR"/>
              <a:t>.</a:t>
            </a:r>
          </a:p>
        </p:txBody>
      </p:sp>
    </p:spTree>
    <p:extLst>
      <p:ext uri="{BB962C8B-B14F-4D97-AF65-F5344CB8AC3E}">
        <p14:creationId xmlns:p14="http://schemas.microsoft.com/office/powerpoint/2010/main" val="9531169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de-DE"/>
              <a:t>KG</a:t>
            </a:r>
            <a:endParaRPr lang="LID4096"/>
          </a:p>
        </p:txBody>
      </p:sp>
    </p:spTree>
    <p:extLst>
      <p:ext uri="{BB962C8B-B14F-4D97-AF65-F5344CB8AC3E}">
        <p14:creationId xmlns:p14="http://schemas.microsoft.com/office/powerpoint/2010/main" val="8023089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de-DE"/>
              <a:t>KG</a:t>
            </a:r>
            <a:endParaRPr lang="en-US"/>
          </a:p>
        </p:txBody>
      </p:sp>
    </p:spTree>
    <p:extLst>
      <p:ext uri="{BB962C8B-B14F-4D97-AF65-F5344CB8AC3E}">
        <p14:creationId xmlns:p14="http://schemas.microsoft.com/office/powerpoint/2010/main" val="11672626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l-GR"/>
              <a:t>Στο παράδειγμα αυτό βλέπουμε την εκτέλεση της εντολής </a:t>
            </a:r>
            <a:r>
              <a:rPr lang="de-DE"/>
              <a:t>ls </a:t>
            </a:r>
            <a:r>
              <a:rPr lang="el-GR"/>
              <a:t>αναδρομικά</a:t>
            </a:r>
            <a:r>
              <a:rPr lang="el-GR" baseline="0"/>
              <a:t> για την εύρεση του φακέλου </a:t>
            </a:r>
            <a:r>
              <a:rPr lang="en-US" baseline="0"/>
              <a:t>web</a:t>
            </a:r>
            <a:r>
              <a:rPr lang="el-GR" baseline="0"/>
              <a:t>.</a:t>
            </a:r>
          </a:p>
          <a:p>
            <a:r>
              <a:rPr lang="el-GR" baseline="0"/>
              <a:t>Επομένως με το </a:t>
            </a:r>
            <a:r>
              <a:rPr lang="de-DE" baseline="0"/>
              <a:t>start </a:t>
            </a:r>
            <a:r>
              <a:rPr lang="el-GR" baseline="0"/>
              <a:t>εχουμε την δημιουργία του </a:t>
            </a:r>
            <a:r>
              <a:rPr lang="de-DE" baseline="0"/>
              <a:t>process</a:t>
            </a:r>
            <a:r>
              <a:rPr lang="en-US" baseline="0"/>
              <a:t> </a:t>
            </a:r>
            <a:r>
              <a:rPr lang="el-GR" baseline="0"/>
              <a:t>με τις συγκεκριμένες παραμέτρους.</a:t>
            </a:r>
            <a:endParaRPr lang="de-DE" baseline="0"/>
          </a:p>
          <a:p>
            <a:r>
              <a:rPr lang="el-GR" baseline="0"/>
              <a:t>Κατα την δημιουργία του </a:t>
            </a:r>
            <a:r>
              <a:rPr lang="de-DE" baseline="0"/>
              <a:t>process </a:t>
            </a:r>
            <a:r>
              <a:rPr lang="el-GR" baseline="0"/>
              <a:t>, δημιουργείται και ενα αντιστοιχο αντικειμενο, στην περιπτωση μας ονομάζεται </a:t>
            </a:r>
            <a:r>
              <a:rPr lang="de-DE" baseline="0"/>
              <a:t>process </a:t>
            </a:r>
            <a:r>
              <a:rPr lang="el-GR" baseline="0"/>
              <a:t>, όπου ειναι αποθηκευμένες όλες τις πληροφορίες που καθορίζουν την διεργασία αυτή.</a:t>
            </a:r>
          </a:p>
          <a:p>
            <a:r>
              <a:rPr lang="el-GR" baseline="0"/>
              <a:t>Κατα την εκτέλεση της διεργασίας μπορουμε να έχουμε αλληλεπίδραση με την συγκεκρμένη διαργασία μέσω του αντικειμένου αυτού. Πχ σε περίπτωση που χρειάζεται κάποια είσοδος απο τον χρήστη.</a:t>
            </a:r>
          </a:p>
          <a:p>
            <a:r>
              <a:rPr lang="el-GR" baseline="0"/>
              <a:t>Με την εντολή </a:t>
            </a:r>
            <a:r>
              <a:rPr lang="de-DE" baseline="0"/>
              <a:t>then</a:t>
            </a:r>
            <a:r>
              <a:rPr lang="el-GR" baseline="0"/>
              <a:t> ουσιαστικά μόλις η διεργασία αυτή τελειώσει πέρνουμε μέσα απο το </a:t>
            </a:r>
            <a:r>
              <a:rPr lang="de-DE" baseline="0"/>
              <a:t>standart output and error </a:t>
            </a:r>
            <a:r>
              <a:rPr lang="el-GR" baseline="0"/>
              <a:t>το αποτελεσμα της διεργασίας αλλά και τον κωδικό εξόδου της. Να  πούμε ότι είναι πολύ σημαντικό να γίνει η αντληση των εξόδων αυτών αλλιώς η μνήμη και οι πόροι που δεσμευτηκαν στο σύστημα δεν απελευθερώνονται μέχρι να διαβαστούν οι πληροφορίες αυτές.</a:t>
            </a:r>
            <a:endParaRPr lang="en-US"/>
          </a:p>
        </p:txBody>
      </p:sp>
    </p:spTree>
    <p:extLst>
      <p:ext uri="{BB962C8B-B14F-4D97-AF65-F5344CB8AC3E}">
        <p14:creationId xmlns:p14="http://schemas.microsoft.com/office/powerpoint/2010/main" val="9548713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de-DE"/>
              <a:t>AH</a:t>
            </a:r>
          </a:p>
          <a:p>
            <a:r>
              <a:rPr lang="de-DE"/>
              <a:t>H </a:t>
            </a:r>
            <a:r>
              <a:rPr lang="el-GR"/>
              <a:t>εγκατάσταση του </a:t>
            </a:r>
            <a:r>
              <a:rPr lang="en-US"/>
              <a:t>dart SDK </a:t>
            </a:r>
            <a:r>
              <a:rPr lang="el-GR"/>
              <a:t>μπορεί να γίνει πολύ εύκολα σε όλες τις υποστηριζόμενες πλατφόρμες, όπως επίσης μπορεί να γίνει και με πολλαπλούς τρόπους. Μπορεί να γίνει με την εγκατάσταση του </a:t>
            </a:r>
            <a:r>
              <a:rPr lang="en-US"/>
              <a:t>zip kai </a:t>
            </a:r>
            <a:r>
              <a:rPr lang="el-GR"/>
              <a:t>πρόσθεσης του στο </a:t>
            </a:r>
            <a:r>
              <a:rPr lang="en-US"/>
              <a:t>path, </a:t>
            </a:r>
            <a:r>
              <a:rPr lang="el-GR"/>
              <a:t>μπορεί να γίνει μέσω εντολών στα </a:t>
            </a:r>
            <a:r>
              <a:rPr lang="de-DE"/>
              <a:t>terminal</a:t>
            </a:r>
            <a:r>
              <a:rPr lang="el-GR"/>
              <a:t> και</a:t>
            </a:r>
            <a:r>
              <a:rPr lang="de-DE"/>
              <a:t> </a:t>
            </a:r>
            <a:r>
              <a:rPr lang="en-US"/>
              <a:t>command prompt</a:t>
            </a:r>
            <a:r>
              <a:rPr lang="el-GR"/>
              <a:t>, καθώς μπορεί να εγκατασταθεί και με την μορφή </a:t>
            </a:r>
            <a:r>
              <a:rPr lang="en-US"/>
              <a:t>docker container</a:t>
            </a:r>
            <a:r>
              <a:rPr lang="el-GR"/>
              <a:t>.</a:t>
            </a:r>
            <a:r>
              <a:rPr lang="en-US"/>
              <a:t> </a:t>
            </a:r>
          </a:p>
        </p:txBody>
      </p:sp>
    </p:spTree>
    <p:extLst>
      <p:ext uri="{BB962C8B-B14F-4D97-AF65-F5344CB8AC3E}">
        <p14:creationId xmlns:p14="http://schemas.microsoft.com/office/powerpoint/2010/main" val="6790168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de-DE"/>
              <a:t>AH</a:t>
            </a:r>
            <a:endParaRPr lang="el-G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l-GR"/>
              <a:t>Σε αυτή την διαφάνεια βλέπουμε τις εντολές εγκατάστασης της </a:t>
            </a:r>
            <a:r>
              <a:rPr lang="en-US"/>
              <a:t>Dart </a:t>
            </a:r>
            <a:r>
              <a:rPr lang="el-GR"/>
              <a:t>στα </a:t>
            </a:r>
            <a:r>
              <a:rPr lang="en-US"/>
              <a:t>windows, </a:t>
            </a:r>
            <a:r>
              <a:rPr lang="en-US" err="1"/>
              <a:t>linux</a:t>
            </a:r>
            <a:r>
              <a:rPr lang="en-US"/>
              <a:t> and MAC. </a:t>
            </a:r>
            <a:r>
              <a:rPr lang="el-GR"/>
              <a:t>Για τα </a:t>
            </a:r>
            <a:r>
              <a:rPr lang="en-US"/>
              <a:t>windows </a:t>
            </a:r>
            <a:r>
              <a:rPr lang="el-GR"/>
              <a:t>γίνεται χρήση του </a:t>
            </a:r>
            <a:r>
              <a:rPr lang="en-US" err="1"/>
              <a:t>choco</a:t>
            </a:r>
            <a:r>
              <a:rPr lang="en-US"/>
              <a:t> package manager, </a:t>
            </a:r>
            <a:r>
              <a:rPr lang="el-GR"/>
              <a:t>στα </a:t>
            </a:r>
            <a:r>
              <a:rPr lang="en-US" err="1"/>
              <a:t>linux</a:t>
            </a:r>
            <a:r>
              <a:rPr lang="el-GR"/>
              <a:t> με την σύνηθες εντολή </a:t>
            </a:r>
            <a:r>
              <a:rPr lang="en-US"/>
              <a:t> </a:t>
            </a:r>
            <a:r>
              <a:rPr lang="en-US" err="1"/>
              <a:t>sudo</a:t>
            </a:r>
            <a:r>
              <a:rPr lang="en-US"/>
              <a:t> apt-get install dart</a:t>
            </a:r>
            <a:r>
              <a:rPr lang="el-GR"/>
              <a:t> και στο </a:t>
            </a:r>
            <a:r>
              <a:rPr lang="de-DE" u="none"/>
              <a:t>MacOS</a:t>
            </a:r>
            <a:r>
              <a:rPr lang="el-GR" u="none"/>
              <a:t> μέσω </a:t>
            </a:r>
            <a:r>
              <a:rPr lang="en-US" u="none"/>
              <a:t>brew.</a:t>
            </a:r>
            <a:endParaRPr lang="de-DE" u="none"/>
          </a:p>
          <a:p>
            <a:endParaRPr lang="en-US"/>
          </a:p>
        </p:txBody>
      </p:sp>
    </p:spTree>
    <p:extLst>
      <p:ext uri="{BB962C8B-B14F-4D97-AF65-F5344CB8AC3E}">
        <p14:creationId xmlns:p14="http://schemas.microsoft.com/office/powerpoint/2010/main" val="30278894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de-DE"/>
              <a:t>AH</a:t>
            </a:r>
          </a:p>
          <a:p>
            <a:r>
              <a:rPr lang="el-GR"/>
              <a:t>Τώρα θα προχωρήσουμε στην παρουσίαση της εφαρμογής </a:t>
            </a:r>
            <a:r>
              <a:rPr lang="en-US"/>
              <a:t>FTP</a:t>
            </a:r>
            <a:r>
              <a:rPr lang="el-GR"/>
              <a:t> πελάτη-εξυπηρετητή που έχουμε υλοποιήσει.  </a:t>
            </a:r>
            <a:endParaRPr lang="en-US"/>
          </a:p>
        </p:txBody>
      </p:sp>
    </p:spTree>
    <p:extLst>
      <p:ext uri="{BB962C8B-B14F-4D97-AF65-F5344CB8AC3E}">
        <p14:creationId xmlns:p14="http://schemas.microsoft.com/office/powerpoint/2010/main" val="18120016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de-DE"/>
              <a:t>AH</a:t>
            </a:r>
            <a:endParaRPr lang="el-GR"/>
          </a:p>
          <a:p>
            <a:r>
              <a:rPr lang="el-GR"/>
              <a:t>Σε αυτό το σημείο βλέπουμε το βασικό σκέλος της υλοποίησης που είναι τα </a:t>
            </a:r>
            <a:r>
              <a:rPr lang="en-US"/>
              <a:t>sockets</a:t>
            </a:r>
            <a:r>
              <a:rPr lang="el-GR"/>
              <a:t>, η δημιουργία , διαχείριση και αποστολή μνημάτων μέσω των </a:t>
            </a:r>
            <a:r>
              <a:rPr lang="en-US"/>
              <a:t>sockets </a:t>
            </a:r>
            <a:r>
              <a:rPr lang="el-GR"/>
              <a:t>στην </a:t>
            </a:r>
            <a:r>
              <a:rPr lang="en-US"/>
              <a:t>Dart.</a:t>
            </a:r>
            <a:r>
              <a:rPr lang="el-GR"/>
              <a:t> Στα αριστερά όπως βλέπουμε έχουμε τον Κώδικα του πελάτη και στα δεξιά τον κώδικα του εξυπηρετητή. Και στις δύο πλευρές όπως βλέπουμε έχουμε την ίδια λογική. Πιο συγκεκριμένα ένα </a:t>
            </a:r>
            <a:r>
              <a:rPr lang="en-US"/>
              <a:t>socket </a:t>
            </a:r>
            <a:r>
              <a:rPr lang="el-GR"/>
              <a:t>δημιουργείται με την δημιουργία αντικειμένου </a:t>
            </a:r>
            <a:r>
              <a:rPr lang="en-US"/>
              <a:t>socket </a:t>
            </a:r>
            <a:r>
              <a:rPr lang="el-GR"/>
              <a:t>από την βιβλιοθήκη </a:t>
            </a:r>
            <a:r>
              <a:rPr lang="en-US" err="1"/>
              <a:t>dart:io</a:t>
            </a:r>
            <a:r>
              <a:rPr lang="el-GR"/>
              <a:t>. Στην συνέχεια, στην πλευρά του εξυπηρετητή εκτελούμε την εντολή </a:t>
            </a:r>
            <a:r>
              <a:rPr lang="en-US"/>
              <a:t>bind </a:t>
            </a:r>
            <a:r>
              <a:rPr lang="el-GR"/>
              <a:t>η οποία ενεργοποιεί την πόρτα 4567 ώστε να ακούει σε αυτή από οποιαδήποτε </a:t>
            </a:r>
            <a:r>
              <a:rPr lang="el-GR" err="1"/>
              <a:t>διέυθυνση</a:t>
            </a:r>
            <a:r>
              <a:rPr lang="el-GR"/>
              <a:t>. Αντίθετα στην μεριά του πελάτη πρέπει να εκτελέσουμε την εντολή </a:t>
            </a:r>
            <a:r>
              <a:rPr lang="en-US"/>
              <a:t>connect </a:t>
            </a:r>
            <a:r>
              <a:rPr lang="el-GR"/>
              <a:t>για να συνδεθούμε στον εξυπηρετητή. Στην συνέχεια έχουμε ακριβώς την ίδια λογική και στις δύο πλευρές, δηλαδή έχουμε την συνάρτηση </a:t>
            </a:r>
            <a:r>
              <a:rPr lang="en-US"/>
              <a:t>listen </a:t>
            </a:r>
            <a:r>
              <a:rPr lang="el-GR"/>
              <a:t>για να παίρνουμε τα </a:t>
            </a:r>
            <a:r>
              <a:rPr lang="el-GR" err="1"/>
              <a:t>μηνυματα</a:t>
            </a:r>
            <a:r>
              <a:rPr lang="el-GR"/>
              <a:t> μέσα από το </a:t>
            </a:r>
            <a:r>
              <a:rPr lang="en-US"/>
              <a:t>socket </a:t>
            </a:r>
            <a:r>
              <a:rPr lang="el-GR"/>
              <a:t>η οποία </a:t>
            </a:r>
            <a:r>
              <a:rPr lang="el-GR" err="1"/>
              <a:t>αποτελέιται</a:t>
            </a:r>
            <a:r>
              <a:rPr lang="el-GR"/>
              <a:t> από τρία μέρη – </a:t>
            </a:r>
            <a:r>
              <a:rPr lang="el-GR" err="1"/>
              <a:t>υποσυναρτήσεις</a:t>
            </a:r>
            <a:r>
              <a:rPr lang="el-GR"/>
              <a:t>. Πρώτη είναι η </a:t>
            </a:r>
            <a:r>
              <a:rPr lang="en-US"/>
              <a:t>on error </a:t>
            </a:r>
            <a:r>
              <a:rPr lang="el-GR"/>
              <a:t>όπου σε αυτή την περίπτωση διαχειριζόμαστε εμείς την περίπτωση σφάλματος στην εκτέλεση του </a:t>
            </a:r>
            <a:r>
              <a:rPr lang="en-US"/>
              <a:t>socket. </a:t>
            </a:r>
            <a:r>
              <a:rPr lang="el-GR"/>
              <a:t>Μετά έχουμε την </a:t>
            </a:r>
            <a:r>
              <a:rPr lang="en-US"/>
              <a:t>on Done </a:t>
            </a:r>
            <a:r>
              <a:rPr lang="el-GR"/>
              <a:t>όπου είναι η περίπτωση </a:t>
            </a:r>
            <a:r>
              <a:rPr lang="el-GR" err="1"/>
              <a:t>οπου</a:t>
            </a:r>
            <a:r>
              <a:rPr lang="el-GR"/>
              <a:t> θέλουμε να κλείσουμε την σύνδεση και τέλος το </a:t>
            </a:r>
            <a:r>
              <a:rPr lang="el-GR" err="1"/>
              <a:t>κυρίος</a:t>
            </a:r>
            <a:r>
              <a:rPr lang="el-GR"/>
              <a:t> μέρος όπου είναι η </a:t>
            </a:r>
            <a:r>
              <a:rPr lang="en-US"/>
              <a:t>data </a:t>
            </a:r>
            <a:r>
              <a:rPr lang="el-GR"/>
              <a:t>όπου μέσα σε αυτή μπορούμε να διαβάσουμε αλλά και να στείλουμε μηνύματα μέσω του </a:t>
            </a:r>
            <a:r>
              <a:rPr lang="en-US"/>
              <a:t>socket. </a:t>
            </a:r>
            <a:r>
              <a:rPr lang="el-GR"/>
              <a:t>Για να στείλουμε </a:t>
            </a:r>
            <a:r>
              <a:rPr lang="el-GR" err="1"/>
              <a:t>έν</a:t>
            </a:r>
            <a:r>
              <a:rPr lang="el-GR"/>
              <a:t> μήνυμα μέσω </a:t>
            </a:r>
            <a:r>
              <a:rPr lang="en-US"/>
              <a:t>socket </a:t>
            </a:r>
            <a:r>
              <a:rPr lang="el-GR"/>
              <a:t>υπάρχει η συνάρτηση </a:t>
            </a:r>
            <a:r>
              <a:rPr lang="en-US" err="1"/>
              <a:t>socket.write</a:t>
            </a:r>
            <a:r>
              <a:rPr lang="en-US"/>
              <a:t>()</a:t>
            </a:r>
            <a:r>
              <a:rPr lang="el-GR"/>
              <a:t>.</a:t>
            </a:r>
            <a:endParaRPr lang="en-US"/>
          </a:p>
        </p:txBody>
      </p:sp>
    </p:spTree>
    <p:extLst>
      <p:ext uri="{BB962C8B-B14F-4D97-AF65-F5344CB8AC3E}">
        <p14:creationId xmlns:p14="http://schemas.microsoft.com/office/powerpoint/2010/main" val="5916306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l-GR"/>
              <a:t>Τώρα αφού έχουμε δει την γενική υλοποίηση </a:t>
            </a:r>
            <a:r>
              <a:rPr lang="el-GR" err="1"/>
              <a:t>σοκετ</a:t>
            </a:r>
            <a:r>
              <a:rPr lang="el-GR"/>
              <a:t> στην </a:t>
            </a:r>
            <a:r>
              <a:rPr lang="el-GR" err="1"/>
              <a:t>νταρτ</a:t>
            </a:r>
            <a:r>
              <a:rPr lang="el-GR"/>
              <a:t> θα προχωρήσουμε στην εκτέλεση του προγράμματος μας. Πρώτα όπως  βλέπουμε  στο σχετικό βίντεο έχουμε δύο φακέλους οι οποίοι ο πρώτος αποτελεί τον κώδικα του εξυπηρετητή και από την άλλη έχουμε τον κώδικα του πελάτη. Όπως θα δούμε και στις δύο πλευρές έχουμε συνολικά δύο αρχεία τον κώδικα και ένα φάκελο </a:t>
            </a:r>
            <a:r>
              <a:rPr lang="en-US" err="1"/>
              <a:t>ftphome</a:t>
            </a:r>
            <a:r>
              <a:rPr lang="en-US"/>
              <a:t> </a:t>
            </a:r>
            <a:r>
              <a:rPr lang="el-GR"/>
              <a:t>ο οποίος θα περιέχει όλα τα αρχεία του πελάτη. Όπως θα δούμε ο πελάτης μέσα στον φάκελο του έχει τρία συνολικά αρχεία τα οποία περιέχουν διάφορα κείμενα σχετικά με την </a:t>
            </a:r>
            <a:r>
              <a:rPr lang="en-US"/>
              <a:t>dart </a:t>
            </a:r>
            <a:r>
              <a:rPr lang="el-GR"/>
              <a:t>όπως βλέπουμε και στην συνέχεια θα τα ανεβάσουμε στον </a:t>
            </a:r>
            <a:r>
              <a:rPr lang="en-US"/>
              <a:t>server </a:t>
            </a:r>
            <a:r>
              <a:rPr lang="el-GR"/>
              <a:t>ο οποίος στην παρούσα φάση είναι κενός. Επίσης, στον πελάτη έχουμε και το αρχείο μενού το οποίο περιέχει τις επιλογές που μπορεί να εκτελέσει στα δεδομένα που κατεβάζει από τον </a:t>
            </a:r>
            <a:r>
              <a:rPr lang="el-GR" err="1"/>
              <a:t>σέρβερ</a:t>
            </a:r>
            <a:r>
              <a:rPr lang="el-GR"/>
              <a:t>. Οι επιλογές που έχουμε υλοποιήσει είναι: η εμφάνιση συγκεκριμένου αρχείου, εμφάνιση των περιεχομένων ενός φακέλου, η παρουσίαση των περιεχομένων αναδρομικά τόσο με την χρήση </a:t>
            </a:r>
            <a:r>
              <a:rPr lang="en-US"/>
              <a:t>.DFS </a:t>
            </a:r>
            <a:r>
              <a:rPr lang="el-GR"/>
              <a:t>αλλά και </a:t>
            </a:r>
            <a:r>
              <a:rPr lang="en-US"/>
              <a:t>BFS,  </a:t>
            </a:r>
            <a:r>
              <a:rPr lang="el-GR"/>
              <a:t>μετά έχουμε την παρουσίαση ενός λεξικού με όλες τις μοναδικές λέξεις που υπάρχουν στα αρχεία του πελάτη και τέλος ο υπολογισμός της συχνότητας μιας λέξης στα αρχεία. Σε αυτό το σημείο επιβεβαιώνουμε ότι ο εξυπηρετητής δεν περιέχει οποιοδήποτε αρχείο στον φάκελο </a:t>
            </a:r>
            <a:r>
              <a:rPr lang="en-US" err="1"/>
              <a:t>ftphome</a:t>
            </a:r>
            <a:r>
              <a:rPr lang="el-GR"/>
              <a:t>. Αφού γίνει η επιβεβαίωση προχωρούμε να ανεβάσουμε τα τρία αρχεία στον εξυπηρετητή. Σε αρχική φάση πρέπει να ξεκινήσουμε τον κώδικα του εξυπηρετητή ο οποίος θα ξεκινήσει και παραμένει ενεργός συνεχώς για να εξυπηρετεί αιτήματα. Αφού ξεκινήσουμε τον εξυπηρετητή καλούμε τον κώδικα του πελάτη με την </a:t>
            </a:r>
            <a:r>
              <a:rPr lang="en-US"/>
              <a:t>upload </a:t>
            </a:r>
            <a:r>
              <a:rPr lang="el-GR"/>
              <a:t>και τα ονόματα των αρχείων που θέλουμε να ανεβάσουμε. Όπως βλέπουμε ο πελάτης κάνει χρήση μιας τυχαίας πόρτας για την μεταφορά τον δεδομένων στην περίπτωση μας την 50214 και αρχίζει το ανέβασμα των αρχείων μόλις γίνει το ανέβασμα επιτυχώς ο </a:t>
            </a:r>
            <a:r>
              <a:rPr lang="el-GR" err="1"/>
              <a:t>σέρβερ</a:t>
            </a:r>
            <a:r>
              <a:rPr lang="el-GR"/>
              <a:t> στέλνει μήνυμα επιβεβαίωσης και ο πελάτης κλείνει την σύνδεση και αποχωρεί.</a:t>
            </a:r>
            <a:endParaRPr lang="en-US"/>
          </a:p>
          <a:p>
            <a:endParaRPr lang="el-GR"/>
          </a:p>
          <a:p>
            <a:pPr marL="158750" indent="0">
              <a:buNone/>
            </a:pPr>
            <a:endParaRPr lang="LID4096"/>
          </a:p>
        </p:txBody>
      </p:sp>
    </p:spTree>
    <p:extLst>
      <p:ext uri="{BB962C8B-B14F-4D97-AF65-F5344CB8AC3E}">
        <p14:creationId xmlns:p14="http://schemas.microsoft.com/office/powerpoint/2010/main" val="4201519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l-GR"/>
              <a:t>ΑΗ</a:t>
            </a:r>
          </a:p>
          <a:p>
            <a:pPr marL="158750" indent="0">
              <a:buNone/>
            </a:pPr>
            <a:r>
              <a:rPr lang="el-GR"/>
              <a:t>Να δούμε λίγο συνοπτικά τα περιεχόμενα της παρουσίασης μας. Αρχικά θα ΄</a:t>
            </a:r>
            <a:r>
              <a:rPr lang="el-GR" err="1"/>
              <a:t>δόυμε</a:t>
            </a:r>
            <a:r>
              <a:rPr lang="el-GR"/>
              <a:t> </a:t>
            </a:r>
            <a:endParaRPr lang="en-US"/>
          </a:p>
        </p:txBody>
      </p:sp>
    </p:spTree>
    <p:extLst>
      <p:ext uri="{BB962C8B-B14F-4D97-AF65-F5344CB8AC3E}">
        <p14:creationId xmlns:p14="http://schemas.microsoft.com/office/powerpoint/2010/main" val="2826072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l-GR" b="0" i="0">
                <a:solidFill>
                  <a:srgbClr val="202122"/>
                </a:solidFill>
                <a:effectLst/>
                <a:latin typeface="Arial" panose="020B0604020202020204" pitchFamily="34" charset="0"/>
              </a:rPr>
              <a:t>1) </a:t>
            </a:r>
            <a:r>
              <a:rPr lang="en-US" b="0" i="0">
                <a:solidFill>
                  <a:srgbClr val="202122"/>
                </a:solidFill>
                <a:effectLst/>
                <a:latin typeface="Arial" panose="020B0604020202020204" pitchFamily="34" charset="0"/>
              </a:rPr>
              <a:t>for the web and </a:t>
            </a:r>
            <a:r>
              <a:rPr lang="en-US" b="0" i="0" u="none" strike="noStrike">
                <a:solidFill>
                  <a:srgbClr val="0645AD"/>
                </a:solidFill>
                <a:effectLst/>
                <a:latin typeface="Arial" panose="020B0604020202020204" pitchFamily="34" charset="0"/>
                <a:hlinkClick r:id="rId3" tooltip="Mobile app"/>
              </a:rPr>
              <a:t>mobile apps</a:t>
            </a:r>
            <a:r>
              <a:rPr lang="en-US" b="0" i="0">
                <a:solidFill>
                  <a:srgbClr val="202122"/>
                </a:solidFill>
                <a:effectLst/>
                <a:latin typeface="Arial" panose="020B0604020202020204" pitchFamily="34" charset="0"/>
              </a:rPr>
              <a:t>.</a:t>
            </a:r>
            <a:endParaRPr lang="el-GR" b="0" i="0">
              <a:solidFill>
                <a:srgbClr val="202122"/>
              </a:solidFill>
              <a:effectLst/>
              <a:latin typeface="Arial" panose="020B0604020202020204" pitchFamily="34" charset="0"/>
            </a:endParaRPr>
          </a:p>
          <a:p>
            <a:r>
              <a:rPr lang="de-DE" b="0" i="0">
                <a:solidFill>
                  <a:srgbClr val="202122"/>
                </a:solidFill>
                <a:effectLst/>
                <a:latin typeface="Arial" panose="020B0604020202020204" pitchFamily="34" charset="0"/>
              </a:rPr>
              <a:t>KG</a:t>
            </a:r>
            <a:endParaRPr lang="el-GR" b="0" i="0">
              <a:solidFill>
                <a:srgbClr val="202122"/>
              </a:solidFill>
              <a:effectLst/>
              <a:latin typeface="Arial" panose="020B0604020202020204" pitchFamily="34" charset="0"/>
            </a:endParaRPr>
          </a:p>
          <a:p>
            <a:endParaRPr lang="LID4096"/>
          </a:p>
        </p:txBody>
      </p:sp>
    </p:spTree>
    <p:extLst>
      <p:ext uri="{BB962C8B-B14F-4D97-AF65-F5344CB8AC3E}">
        <p14:creationId xmlns:p14="http://schemas.microsoft.com/office/powerpoint/2010/main" val="3866063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l-GR" b="0" i="0">
                <a:solidFill>
                  <a:srgbClr val="202122"/>
                </a:solidFill>
                <a:effectLst/>
                <a:latin typeface="Arial" panose="020B0604020202020204" pitchFamily="34" charset="0"/>
              </a:rPr>
              <a:t>1) </a:t>
            </a:r>
            <a:r>
              <a:rPr lang="en-US" b="0" i="0">
                <a:solidFill>
                  <a:srgbClr val="202122"/>
                </a:solidFill>
                <a:effectLst/>
                <a:latin typeface="Arial" panose="020B0604020202020204" pitchFamily="34" charset="0"/>
              </a:rPr>
              <a:t>for the web and </a:t>
            </a:r>
            <a:r>
              <a:rPr lang="en-US" b="0" i="0" u="none" strike="noStrike">
                <a:solidFill>
                  <a:srgbClr val="0645AD"/>
                </a:solidFill>
                <a:effectLst/>
                <a:latin typeface="Arial" panose="020B0604020202020204" pitchFamily="34" charset="0"/>
                <a:hlinkClick r:id="rId3" tooltip="Mobile app"/>
              </a:rPr>
              <a:t>mobile apps</a:t>
            </a:r>
            <a:r>
              <a:rPr lang="en-US" b="0" i="0">
                <a:solidFill>
                  <a:srgbClr val="202122"/>
                </a:solidFill>
                <a:effectLst/>
                <a:latin typeface="Arial" panose="020B0604020202020204" pitchFamily="34" charset="0"/>
              </a:rPr>
              <a:t>.</a:t>
            </a:r>
            <a:endParaRPr lang="el-GR" b="0" i="0">
              <a:solidFill>
                <a:srgbClr val="202122"/>
              </a:solidFill>
              <a:effectLst/>
              <a:latin typeface="Arial" panose="020B0604020202020204" pitchFamily="34" charset="0"/>
            </a:endParaRPr>
          </a:p>
          <a:p>
            <a:r>
              <a:rPr lang="de-DE" b="0" i="0">
                <a:solidFill>
                  <a:srgbClr val="202122"/>
                </a:solidFill>
                <a:effectLst/>
                <a:latin typeface="Arial" panose="020B0604020202020204" pitchFamily="34" charset="0"/>
              </a:rPr>
              <a:t>KG</a:t>
            </a:r>
            <a:endParaRPr lang="el-GR" b="0" i="0">
              <a:solidFill>
                <a:srgbClr val="202122"/>
              </a:solidFill>
              <a:effectLst/>
              <a:latin typeface="Arial" panose="020B0604020202020204" pitchFamily="34" charset="0"/>
            </a:endParaRPr>
          </a:p>
          <a:p>
            <a:endParaRPr lang="LID4096"/>
          </a:p>
        </p:txBody>
      </p:sp>
    </p:spTree>
    <p:extLst>
      <p:ext uri="{BB962C8B-B14F-4D97-AF65-F5344CB8AC3E}">
        <p14:creationId xmlns:p14="http://schemas.microsoft.com/office/powerpoint/2010/main" val="1076562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l-GR" b="0" i="0">
                <a:solidFill>
                  <a:srgbClr val="202122"/>
                </a:solidFill>
                <a:effectLst/>
                <a:latin typeface="Arial" panose="020B0604020202020204" pitchFamily="34" charset="0"/>
              </a:rPr>
              <a:t>1) </a:t>
            </a:r>
            <a:r>
              <a:rPr lang="en-US" b="0" i="0">
                <a:solidFill>
                  <a:srgbClr val="202122"/>
                </a:solidFill>
                <a:effectLst/>
                <a:latin typeface="Arial" panose="020B0604020202020204" pitchFamily="34" charset="0"/>
              </a:rPr>
              <a:t>for the web and </a:t>
            </a:r>
            <a:r>
              <a:rPr lang="en-US" b="0" i="0" u="none" strike="noStrike">
                <a:solidFill>
                  <a:srgbClr val="0645AD"/>
                </a:solidFill>
                <a:effectLst/>
                <a:latin typeface="Arial" panose="020B0604020202020204" pitchFamily="34" charset="0"/>
                <a:hlinkClick r:id="rId3" tooltip="Mobile app"/>
              </a:rPr>
              <a:t>mobile apps</a:t>
            </a:r>
            <a:r>
              <a:rPr lang="en-US" b="0" i="0">
                <a:solidFill>
                  <a:srgbClr val="202122"/>
                </a:solidFill>
                <a:effectLst/>
                <a:latin typeface="Arial" panose="020B0604020202020204" pitchFamily="34" charset="0"/>
              </a:rPr>
              <a:t>.</a:t>
            </a:r>
            <a:endParaRPr lang="el-GR" b="0" i="0">
              <a:solidFill>
                <a:srgbClr val="202122"/>
              </a:solidFill>
              <a:effectLst/>
              <a:latin typeface="Arial" panose="020B0604020202020204" pitchFamily="34" charset="0"/>
            </a:endParaRPr>
          </a:p>
          <a:p>
            <a:r>
              <a:rPr lang="de-DE" b="0" i="0">
                <a:solidFill>
                  <a:srgbClr val="202122"/>
                </a:solidFill>
                <a:effectLst/>
                <a:latin typeface="Arial" panose="020B0604020202020204" pitchFamily="34" charset="0"/>
              </a:rPr>
              <a:t>KG</a:t>
            </a:r>
            <a:endParaRPr lang="el-GR" b="0" i="0">
              <a:solidFill>
                <a:srgbClr val="202122"/>
              </a:solidFill>
              <a:effectLst/>
              <a:latin typeface="Arial" panose="020B0604020202020204" pitchFamily="34" charset="0"/>
            </a:endParaRPr>
          </a:p>
          <a:p>
            <a:endParaRPr lang="LID4096"/>
          </a:p>
        </p:txBody>
      </p:sp>
    </p:spTree>
    <p:extLst>
      <p:ext uri="{BB962C8B-B14F-4D97-AF65-F5344CB8AC3E}">
        <p14:creationId xmlns:p14="http://schemas.microsoft.com/office/powerpoint/2010/main" val="29050540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l-GR" b="0" i="0">
                <a:solidFill>
                  <a:srgbClr val="202122"/>
                </a:solidFill>
                <a:effectLst/>
                <a:latin typeface="Arial" panose="020B0604020202020204" pitchFamily="34" charset="0"/>
              </a:rPr>
              <a:t>1) </a:t>
            </a:r>
            <a:r>
              <a:rPr lang="en-US" b="0" i="0">
                <a:solidFill>
                  <a:srgbClr val="202122"/>
                </a:solidFill>
                <a:effectLst/>
                <a:latin typeface="Arial" panose="020B0604020202020204" pitchFamily="34" charset="0"/>
              </a:rPr>
              <a:t>for the web and </a:t>
            </a:r>
            <a:r>
              <a:rPr lang="en-US" b="0" i="0" u="none" strike="noStrike">
                <a:solidFill>
                  <a:srgbClr val="0645AD"/>
                </a:solidFill>
                <a:effectLst/>
                <a:latin typeface="Arial" panose="020B0604020202020204" pitchFamily="34" charset="0"/>
                <a:hlinkClick r:id="rId3" tooltip="Mobile app"/>
              </a:rPr>
              <a:t>mobile apps</a:t>
            </a:r>
            <a:r>
              <a:rPr lang="en-US" b="0" i="0">
                <a:solidFill>
                  <a:srgbClr val="202122"/>
                </a:solidFill>
                <a:effectLst/>
                <a:latin typeface="Arial" panose="020B0604020202020204" pitchFamily="34" charset="0"/>
              </a:rPr>
              <a:t>.</a:t>
            </a:r>
            <a:endParaRPr lang="el-GR" b="0" i="0">
              <a:solidFill>
                <a:srgbClr val="202122"/>
              </a:solidFill>
              <a:effectLst/>
              <a:latin typeface="Arial" panose="020B0604020202020204" pitchFamily="34" charset="0"/>
            </a:endParaRPr>
          </a:p>
          <a:p>
            <a:r>
              <a:rPr lang="de-DE" b="0" i="0">
                <a:solidFill>
                  <a:srgbClr val="202122"/>
                </a:solidFill>
                <a:effectLst/>
                <a:latin typeface="Arial" panose="020B0604020202020204" pitchFamily="34" charset="0"/>
              </a:rPr>
              <a:t>KG</a:t>
            </a:r>
            <a:endParaRPr lang="el-GR" b="0" i="0">
              <a:solidFill>
                <a:srgbClr val="202122"/>
              </a:solidFill>
              <a:effectLst/>
              <a:latin typeface="Arial" panose="020B0604020202020204" pitchFamily="34" charset="0"/>
            </a:endParaRPr>
          </a:p>
          <a:p>
            <a:endParaRPr lang="LID4096"/>
          </a:p>
        </p:txBody>
      </p:sp>
    </p:spTree>
    <p:extLst>
      <p:ext uri="{BB962C8B-B14F-4D97-AF65-F5344CB8AC3E}">
        <p14:creationId xmlns:p14="http://schemas.microsoft.com/office/powerpoint/2010/main" val="483091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l-GR" b="0" i="0">
                <a:solidFill>
                  <a:srgbClr val="202122"/>
                </a:solidFill>
                <a:effectLst/>
                <a:latin typeface="Arial" panose="020B0604020202020204" pitchFamily="34" charset="0"/>
              </a:rPr>
              <a:t>1) </a:t>
            </a:r>
            <a:r>
              <a:rPr lang="en-US" b="0" i="0">
                <a:solidFill>
                  <a:srgbClr val="202122"/>
                </a:solidFill>
                <a:effectLst/>
                <a:latin typeface="Arial" panose="020B0604020202020204" pitchFamily="34" charset="0"/>
              </a:rPr>
              <a:t>for the web and </a:t>
            </a:r>
            <a:r>
              <a:rPr lang="en-US" b="0" i="0" u="none" strike="noStrike">
                <a:solidFill>
                  <a:srgbClr val="0645AD"/>
                </a:solidFill>
                <a:effectLst/>
                <a:latin typeface="Arial" panose="020B0604020202020204" pitchFamily="34" charset="0"/>
                <a:hlinkClick r:id="rId3" tooltip="Mobile app"/>
              </a:rPr>
              <a:t>mobile apps</a:t>
            </a:r>
            <a:r>
              <a:rPr lang="en-US" b="0" i="0">
                <a:solidFill>
                  <a:srgbClr val="202122"/>
                </a:solidFill>
                <a:effectLst/>
                <a:latin typeface="Arial" panose="020B0604020202020204" pitchFamily="34" charset="0"/>
              </a:rPr>
              <a:t>.</a:t>
            </a:r>
            <a:endParaRPr lang="el-GR" b="0" i="0">
              <a:solidFill>
                <a:srgbClr val="202122"/>
              </a:solidFill>
              <a:effectLst/>
              <a:latin typeface="Arial" panose="020B0604020202020204" pitchFamily="34" charset="0"/>
            </a:endParaRPr>
          </a:p>
          <a:p>
            <a:r>
              <a:rPr lang="de-DE" b="0" i="0">
                <a:solidFill>
                  <a:srgbClr val="202122"/>
                </a:solidFill>
                <a:effectLst/>
                <a:latin typeface="Arial" panose="020B0604020202020204" pitchFamily="34" charset="0"/>
              </a:rPr>
              <a:t>KG</a:t>
            </a:r>
            <a:endParaRPr lang="el-GR" b="0" i="0">
              <a:solidFill>
                <a:srgbClr val="202122"/>
              </a:solidFill>
              <a:effectLst/>
              <a:latin typeface="Arial" panose="020B0604020202020204" pitchFamily="34" charset="0"/>
            </a:endParaRPr>
          </a:p>
          <a:p>
            <a:endParaRPr lang="LID4096"/>
          </a:p>
        </p:txBody>
      </p:sp>
    </p:spTree>
    <p:extLst>
      <p:ext uri="{BB962C8B-B14F-4D97-AF65-F5344CB8AC3E}">
        <p14:creationId xmlns:p14="http://schemas.microsoft.com/office/powerpoint/2010/main" val="5662401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l-GR" b="0" i="0">
                <a:solidFill>
                  <a:srgbClr val="202122"/>
                </a:solidFill>
                <a:effectLst/>
                <a:latin typeface="Arial" panose="020B0604020202020204" pitchFamily="34" charset="0"/>
              </a:rPr>
              <a:t>1) </a:t>
            </a:r>
            <a:r>
              <a:rPr lang="en-US" b="0" i="0">
                <a:solidFill>
                  <a:srgbClr val="202122"/>
                </a:solidFill>
                <a:effectLst/>
                <a:latin typeface="Arial" panose="020B0604020202020204" pitchFamily="34" charset="0"/>
              </a:rPr>
              <a:t>for the web and </a:t>
            </a:r>
            <a:r>
              <a:rPr lang="en-US" b="0" i="0" u="none" strike="noStrike">
                <a:solidFill>
                  <a:srgbClr val="0645AD"/>
                </a:solidFill>
                <a:effectLst/>
                <a:latin typeface="Arial" panose="020B0604020202020204" pitchFamily="34" charset="0"/>
                <a:hlinkClick r:id="rId3" tooltip="Mobile app"/>
              </a:rPr>
              <a:t>mobile apps</a:t>
            </a:r>
            <a:r>
              <a:rPr lang="en-US" b="0" i="0">
                <a:solidFill>
                  <a:srgbClr val="202122"/>
                </a:solidFill>
                <a:effectLst/>
                <a:latin typeface="Arial" panose="020B0604020202020204" pitchFamily="34" charset="0"/>
              </a:rPr>
              <a:t>.</a:t>
            </a:r>
            <a:endParaRPr lang="el-GR" b="0" i="0">
              <a:solidFill>
                <a:srgbClr val="202122"/>
              </a:solidFill>
              <a:effectLst/>
              <a:latin typeface="Arial" panose="020B0604020202020204" pitchFamily="34" charset="0"/>
            </a:endParaRPr>
          </a:p>
          <a:p>
            <a:r>
              <a:rPr lang="de-DE" b="0" i="0">
                <a:solidFill>
                  <a:srgbClr val="202122"/>
                </a:solidFill>
                <a:effectLst/>
                <a:latin typeface="Arial" panose="020B0604020202020204" pitchFamily="34" charset="0"/>
              </a:rPr>
              <a:t>KG</a:t>
            </a:r>
            <a:endParaRPr lang="el-GR" b="0" i="0">
              <a:solidFill>
                <a:srgbClr val="202122"/>
              </a:solidFill>
              <a:effectLst/>
              <a:latin typeface="Arial" panose="020B0604020202020204" pitchFamily="34" charset="0"/>
            </a:endParaRPr>
          </a:p>
          <a:p>
            <a:endParaRPr lang="LID4096"/>
          </a:p>
        </p:txBody>
      </p:sp>
    </p:spTree>
    <p:extLst>
      <p:ext uri="{BB962C8B-B14F-4D97-AF65-F5344CB8AC3E}">
        <p14:creationId xmlns:p14="http://schemas.microsoft.com/office/powerpoint/2010/main" val="8451805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l-GR" b="0" i="0">
                <a:solidFill>
                  <a:srgbClr val="202122"/>
                </a:solidFill>
                <a:effectLst/>
                <a:latin typeface="Arial" panose="020B0604020202020204" pitchFamily="34" charset="0"/>
              </a:rPr>
              <a:t>1) </a:t>
            </a:r>
            <a:r>
              <a:rPr lang="en-US" b="0" i="0">
                <a:solidFill>
                  <a:srgbClr val="202122"/>
                </a:solidFill>
                <a:effectLst/>
                <a:latin typeface="Arial" panose="020B0604020202020204" pitchFamily="34" charset="0"/>
              </a:rPr>
              <a:t>for the web and </a:t>
            </a:r>
            <a:r>
              <a:rPr lang="en-US" b="0" i="0" u="none" strike="noStrike">
                <a:solidFill>
                  <a:srgbClr val="0645AD"/>
                </a:solidFill>
                <a:effectLst/>
                <a:latin typeface="Arial" panose="020B0604020202020204" pitchFamily="34" charset="0"/>
                <a:hlinkClick r:id="rId3" tooltip="Mobile app"/>
              </a:rPr>
              <a:t>mobile apps</a:t>
            </a:r>
            <a:r>
              <a:rPr lang="en-US" b="0" i="0">
                <a:solidFill>
                  <a:srgbClr val="202122"/>
                </a:solidFill>
                <a:effectLst/>
                <a:latin typeface="Arial" panose="020B0604020202020204" pitchFamily="34" charset="0"/>
              </a:rPr>
              <a:t>.</a:t>
            </a:r>
            <a:endParaRPr lang="el-GR" b="0" i="0">
              <a:solidFill>
                <a:srgbClr val="202122"/>
              </a:solidFill>
              <a:effectLst/>
              <a:latin typeface="Arial" panose="020B0604020202020204" pitchFamily="34" charset="0"/>
            </a:endParaRPr>
          </a:p>
          <a:p>
            <a:r>
              <a:rPr lang="de-DE" b="0" i="0">
                <a:solidFill>
                  <a:srgbClr val="202122"/>
                </a:solidFill>
                <a:effectLst/>
                <a:latin typeface="Arial" panose="020B0604020202020204" pitchFamily="34" charset="0"/>
              </a:rPr>
              <a:t>KG</a:t>
            </a:r>
            <a:endParaRPr lang="el-GR" b="0" i="0">
              <a:solidFill>
                <a:srgbClr val="202122"/>
              </a:solidFill>
              <a:effectLst/>
              <a:latin typeface="Arial" panose="020B0604020202020204" pitchFamily="34" charset="0"/>
            </a:endParaRPr>
          </a:p>
          <a:p>
            <a:endParaRPr lang="LID4096"/>
          </a:p>
        </p:txBody>
      </p:sp>
    </p:spTree>
    <p:extLst>
      <p:ext uri="{BB962C8B-B14F-4D97-AF65-F5344CB8AC3E}">
        <p14:creationId xmlns:p14="http://schemas.microsoft.com/office/powerpoint/2010/main" val="1290021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userDrawn="1">
  <p:cSld name="TITLE">
    <p:bg>
      <p:bgRef idx="1001">
        <a:schemeClr val="bg1"/>
      </p:bgRef>
    </p:bg>
    <p:spTree>
      <p:nvGrpSpPr>
        <p:cNvPr id="1" name="Shape 10"/>
        <p:cNvGrpSpPr/>
        <p:nvPr/>
      </p:nvGrpSpPr>
      <p:grpSpPr>
        <a:xfrm>
          <a:off x="0" y="0"/>
          <a:ext cx="0" cy="0"/>
          <a:chOff x="0" y="0"/>
          <a:chExt cx="0" cy="0"/>
        </a:xfrm>
      </p:grpSpPr>
      <p:sp>
        <p:nvSpPr>
          <p:cNvPr id="12" name="Google Shape;12;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3" name="Google Shape;13;p2"/>
          <p:cNvSpPr txBox="1">
            <a:spLocks noGrp="1"/>
          </p:cNvSpPr>
          <p:nvPr>
            <p:ph type="sldNum" idx="12"/>
          </p:nvPr>
        </p:nvSpPr>
        <p:spPr>
          <a:xfrm>
            <a:off x="8485336" y="458609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3" name="Title 2">
            <a:extLst>
              <a:ext uri="{FF2B5EF4-FFF2-40B4-BE49-F238E27FC236}">
                <a16:creationId xmlns:a16="http://schemas.microsoft.com/office/drawing/2014/main" id="{D0375AE0-C45E-A4D7-D905-4FA09AE6C656}"/>
              </a:ext>
            </a:extLst>
          </p:cNvPr>
          <p:cNvSpPr>
            <a:spLocks noGrp="1"/>
          </p:cNvSpPr>
          <p:nvPr>
            <p:ph type="title"/>
          </p:nvPr>
        </p:nvSpPr>
        <p:spPr/>
        <p:txBody>
          <a:bodyPr/>
          <a:lstStyle/>
          <a:p>
            <a:r>
              <a:rPr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Title and body" type="tx">
  <p:cSld name="TITLE_AND_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9" name="Google Shape;19;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0" name="Google Shape;20;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Title and two columns" type="twoColTx">
  <p:cSld name="TITLE_AND_TWO_COLUMNS">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3" name="Google Shape;23;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5" name="Google Shape;25;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Title only" type="titleOnly">
  <p:cSld name="TITLE_ONLY">
    <p:spTree>
      <p:nvGrpSpPr>
        <p:cNvPr id="1" name="Shape 26"/>
        <p:cNvGrpSpPr/>
        <p:nvPr/>
      </p:nvGrpSpPr>
      <p:grpSpPr>
        <a:xfrm>
          <a:off x="0" y="0"/>
          <a:ext cx="0" cy="0"/>
          <a:chOff x="0" y="0"/>
          <a:chExt cx="0" cy="0"/>
        </a:xfrm>
      </p:grpSpPr>
      <p:sp>
        <p:nvSpPr>
          <p:cNvPr id="27" name="Google Shape;27;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8" name="Google Shape;28;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One column text">
  <p:cSld name="ONE_COLUMN_TEXT">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1" name="Google Shape;31;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2" name="Google Shape;32;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Main point">
  <p:cSld name="MAIN_POINT">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5" name="Google Shape;35;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Caption">
  <p:cSld name="CAPTION_ONLY">
    <p:spTree>
      <p:nvGrpSpPr>
        <p:cNvPr id="1" name="Shape 42"/>
        <p:cNvGrpSpPr/>
        <p:nvPr/>
      </p:nvGrpSpPr>
      <p:grpSpPr>
        <a:xfrm>
          <a:off x="0" y="0"/>
          <a:ext cx="0" cy="0"/>
          <a:chOff x="0" y="0"/>
          <a:chExt cx="0" cy="0"/>
        </a:xfrm>
      </p:grpSpPr>
      <p:sp>
        <p:nvSpPr>
          <p:cNvPr id="43" name="Google Shape;43;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4" name="Google Shape;4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Big number">
  <p:cSld name="BIG_NUMBER">
    <p:spTree>
      <p:nvGrpSpPr>
        <p:cNvPr id="1" name="Shape 45"/>
        <p:cNvGrpSpPr/>
        <p:nvPr/>
      </p:nvGrpSpPr>
      <p:grpSpPr>
        <a:xfrm>
          <a:off x="0" y="0"/>
          <a:ext cx="0" cy="0"/>
          <a:chOff x="0" y="0"/>
          <a:chExt cx="0" cy="0"/>
        </a:xfrm>
      </p:grpSpPr>
      <p:sp>
        <p:nvSpPr>
          <p:cNvPr id="46" name="Google Shape;46;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8" name="Google Shape;48;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49"/>
        <p:cNvGrpSpPr/>
        <p:nvPr/>
      </p:nvGrpSpPr>
      <p:grpSpPr>
        <a:xfrm>
          <a:off x="0" y="0"/>
          <a:ext cx="0" cy="0"/>
          <a:chOff x="0" y="0"/>
          <a:chExt cx="0" cy="0"/>
        </a:xfrm>
      </p:grpSpPr>
      <p:sp>
        <p:nvSpPr>
          <p:cNvPr id="50" name="Google Shape;50;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www.thegeekdiary.com/yum-command-examples-in-linux/" TargetMode="External"/><Relationship Id="rId3" Type="http://schemas.openxmlformats.org/officeDocument/2006/relationships/hyperlink" Target="https://www.debian.org/doc/manuals/project-history/detailed.en.html" TargetMode="External"/><Relationship Id="rId7" Type="http://schemas.openxmlformats.org/officeDocument/2006/relationships/hyperlink" Target="https://wiki.debian.org/Aptitude" TargetMode="External"/><Relationship Id="rId2" Type="http://schemas.openxmlformats.org/officeDocument/2006/relationships/hyperlink" Target="https://www.scaler.com/topics/cyber-security/package-management-in-linux/" TargetMode="External"/><Relationship Id="rId1" Type="http://schemas.openxmlformats.org/officeDocument/2006/relationships/slideLayout" Target="../slideLayouts/slideLayout2.xml"/><Relationship Id="rId6" Type="http://schemas.openxmlformats.org/officeDocument/2006/relationships/hyperlink" Target="https://www.debian.org/mirror/list" TargetMode="External"/><Relationship Id="rId5" Type="http://schemas.openxmlformats.org/officeDocument/2006/relationships/hyperlink" Target="https://wiki.debian.org/DebianRepository" TargetMode="External"/><Relationship Id="rId10" Type="http://schemas.openxmlformats.org/officeDocument/2006/relationships/hyperlink" Target="https://www.tecmint.com/20-practical-examples-of-rpm-commands-in-linux/" TargetMode="External"/><Relationship Id="rId4" Type="http://schemas.openxmlformats.org/officeDocument/2006/relationships/hyperlink" Target="https://salsa.debian.org/dpkg-team/dpkg" TargetMode="External"/><Relationship Id="rId9" Type="http://schemas.openxmlformats.org/officeDocument/2006/relationships/hyperlink" Target="https://access.redhat.com/documentation/en-us/red_hat_enterprise_linux/5/html/deployment_guide/c1-yu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6" name="Google Shape;86;p13"/>
          <p:cNvSpPr txBox="1">
            <a:spLocks noGrp="1"/>
          </p:cNvSpPr>
          <p:nvPr>
            <p:ph type="subTitle" idx="1"/>
          </p:nvPr>
        </p:nvSpPr>
        <p:spPr>
          <a:xfrm>
            <a:off x="524708" y="3170782"/>
            <a:ext cx="8236039" cy="641985"/>
          </a:xfrm>
          <a:prstGeom prst="rect">
            <a:avLst/>
          </a:prstGeom>
        </p:spPr>
        <p:txBody>
          <a:bodyPr spcFirstLastPara="1" wrap="square" lIns="91425" tIns="91425" rIns="91425" bIns="91425" anchor="t" anchorCtr="0">
            <a:noAutofit/>
          </a:bodyPr>
          <a:lstStyle/>
          <a:p>
            <a:pPr marL="0" lvl="0" indent="0"/>
            <a:r>
              <a:rPr lang="el-GR" sz="1600"/>
              <a:t>Μάθημα ΕΠΛ421: Προγραμματισμός Συστημάτων</a:t>
            </a:r>
            <a:br>
              <a:rPr lang="el-GR" sz="1600"/>
            </a:br>
            <a:r>
              <a:rPr lang="el-GR" sz="1600"/>
              <a:t>Εαρινό Εξάμηνο 2023</a:t>
            </a:r>
          </a:p>
          <a:p>
            <a:pPr marL="0" lvl="0" indent="0"/>
            <a:endParaRPr sz="1600"/>
          </a:p>
        </p:txBody>
      </p:sp>
      <p:sp>
        <p:nvSpPr>
          <p:cNvPr id="88" name="Google Shape;88;p13"/>
          <p:cNvSpPr txBox="1">
            <a:spLocks noGrp="1"/>
          </p:cNvSpPr>
          <p:nvPr>
            <p:ph type="subTitle" idx="1"/>
          </p:nvPr>
        </p:nvSpPr>
        <p:spPr>
          <a:xfrm>
            <a:off x="524708" y="3489730"/>
            <a:ext cx="8222100" cy="1322100"/>
          </a:xfrm>
          <a:prstGeom prst="rect">
            <a:avLst/>
          </a:prstGeom>
        </p:spPr>
        <p:txBody>
          <a:bodyPr spcFirstLastPara="1" wrap="square" lIns="91425" tIns="91425" rIns="91425" bIns="91425" anchor="t" anchorCtr="0">
            <a:normAutofit/>
          </a:bodyPr>
          <a:lstStyle/>
          <a:p>
            <a:pPr marL="0" lvl="0" indent="0" rtl="0">
              <a:spcBef>
                <a:spcPts val="0"/>
              </a:spcBef>
              <a:spcAft>
                <a:spcPts val="0"/>
              </a:spcAft>
              <a:buNone/>
            </a:pPr>
            <a:endParaRPr lang="el-GR" sz="1800"/>
          </a:p>
          <a:p>
            <a:pPr marL="0" lvl="0" indent="0" rtl="0">
              <a:spcBef>
                <a:spcPts val="0"/>
              </a:spcBef>
              <a:spcAft>
                <a:spcPts val="0"/>
              </a:spcAft>
              <a:buNone/>
            </a:pPr>
            <a:r>
              <a:rPr lang="el-GR" sz="1800"/>
              <a:t>Ανδρέας </a:t>
            </a:r>
            <a:r>
              <a:rPr lang="el-GR" sz="1800" err="1"/>
              <a:t>Χατζουλλής</a:t>
            </a:r>
            <a:endParaRPr lang="el-GR" sz="1800"/>
          </a:p>
          <a:p>
            <a:pPr marL="0" indent="0"/>
            <a:r>
              <a:rPr lang="el-GR" sz="1800"/>
              <a:t>Μιχαήλ Παναέτοβ</a:t>
            </a:r>
          </a:p>
        </p:txBody>
      </p:sp>
      <p:sp>
        <p:nvSpPr>
          <p:cNvPr id="2" name="Slide Number Placeholder 1">
            <a:extLst>
              <a:ext uri="{FF2B5EF4-FFF2-40B4-BE49-F238E27FC236}">
                <a16:creationId xmlns:a16="http://schemas.microsoft.com/office/drawing/2014/main" id="{472E13E7-AFCE-4317-9D8F-FB582A9D4B9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a:t>
            </a:fld>
            <a:endParaRPr lang="en"/>
          </a:p>
        </p:txBody>
      </p:sp>
      <p:sp>
        <p:nvSpPr>
          <p:cNvPr id="3" name="TextBox 2">
            <a:extLst>
              <a:ext uri="{FF2B5EF4-FFF2-40B4-BE49-F238E27FC236}">
                <a16:creationId xmlns:a16="http://schemas.microsoft.com/office/drawing/2014/main" id="{007D973C-DE90-835C-BB56-4E58C554F997}"/>
              </a:ext>
            </a:extLst>
          </p:cNvPr>
          <p:cNvSpPr txBox="1"/>
          <p:nvPr/>
        </p:nvSpPr>
        <p:spPr>
          <a:xfrm>
            <a:off x="3033346" y="153866"/>
            <a:ext cx="3201865"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800">
                <a:solidFill>
                  <a:schemeClr val="dk2"/>
                </a:solidFill>
              </a:rPr>
              <a:t>Linux Repository Management</a:t>
            </a:r>
            <a:endParaRPr lang="en-US"/>
          </a:p>
        </p:txBody>
      </p:sp>
      <p:pic>
        <p:nvPicPr>
          <p:cNvPr id="4" name="Picture 3" descr="What is a Linux repository? - Quora">
            <a:extLst>
              <a:ext uri="{FF2B5EF4-FFF2-40B4-BE49-F238E27FC236}">
                <a16:creationId xmlns:a16="http://schemas.microsoft.com/office/drawing/2014/main" id="{6C490C09-C98C-BF3A-43FD-E250AE96631C}"/>
              </a:ext>
            </a:extLst>
          </p:cNvPr>
          <p:cNvPicPr>
            <a:picLocks noChangeAspect="1"/>
          </p:cNvPicPr>
          <p:nvPr/>
        </p:nvPicPr>
        <p:blipFill>
          <a:blip r:embed="rId3"/>
          <a:stretch>
            <a:fillRect/>
          </a:stretch>
        </p:blipFill>
        <p:spPr>
          <a:xfrm>
            <a:off x="2958612" y="1103313"/>
            <a:ext cx="3365987" cy="1911104"/>
          </a:xfrm>
          <a:prstGeom prst="rect">
            <a:avLst/>
          </a:prstGeom>
        </p:spPr>
      </p:pic>
    </p:spTree>
    <p:extLst>
      <p:ext uri="{BB962C8B-B14F-4D97-AF65-F5344CB8AC3E}">
        <p14:creationId xmlns:p14="http://schemas.microsoft.com/office/powerpoint/2010/main" val="16304286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build="p"/>
      <p:bldP spid="88"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6E626E2-3171-406A-BC4A-A5D3B077918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10</a:t>
            </a:fld>
            <a:endParaRPr lang="en"/>
          </a:p>
        </p:txBody>
      </p:sp>
      <p:pic>
        <p:nvPicPr>
          <p:cNvPr id="5" name="Picture 4" descr="File:Openlogo-debianV2.svg - Wikipedia">
            <a:extLst>
              <a:ext uri="{FF2B5EF4-FFF2-40B4-BE49-F238E27FC236}">
                <a16:creationId xmlns:a16="http://schemas.microsoft.com/office/drawing/2014/main" id="{9F782F7F-F613-0D93-6CCE-98341CCB8BC1}"/>
              </a:ext>
            </a:extLst>
          </p:cNvPr>
          <p:cNvPicPr>
            <a:picLocks noChangeAspect="1"/>
          </p:cNvPicPr>
          <p:nvPr/>
        </p:nvPicPr>
        <p:blipFill>
          <a:blip r:embed="rId3"/>
          <a:stretch>
            <a:fillRect/>
          </a:stretch>
        </p:blipFill>
        <p:spPr>
          <a:xfrm>
            <a:off x="122360" y="4289912"/>
            <a:ext cx="553917" cy="703386"/>
          </a:xfrm>
          <a:prstGeom prst="rect">
            <a:avLst/>
          </a:prstGeom>
        </p:spPr>
      </p:pic>
      <p:sp>
        <p:nvSpPr>
          <p:cNvPr id="6" name="TextBox 5">
            <a:extLst>
              <a:ext uri="{FF2B5EF4-FFF2-40B4-BE49-F238E27FC236}">
                <a16:creationId xmlns:a16="http://schemas.microsoft.com/office/drawing/2014/main" id="{52F7EB42-EAA1-4433-D581-7954054709E8}"/>
              </a:ext>
            </a:extLst>
          </p:cNvPr>
          <p:cNvSpPr txBox="1"/>
          <p:nvPr/>
        </p:nvSpPr>
        <p:spPr>
          <a:xfrm>
            <a:off x="2000250" y="351692"/>
            <a:ext cx="433021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t>                  </a:t>
            </a:r>
            <a:r>
              <a:rPr lang="en-US" sz="2400">
                <a:solidFill>
                  <a:schemeClr val="tx1"/>
                </a:solidFill>
              </a:rPr>
              <a:t>NALA</a:t>
            </a:r>
            <a:endParaRPr lang="en-US">
              <a:solidFill>
                <a:schemeClr val="tx1"/>
              </a:solidFill>
            </a:endParaRPr>
          </a:p>
        </p:txBody>
      </p:sp>
      <p:pic>
        <p:nvPicPr>
          <p:cNvPr id="2" name="Picture 1" descr="Nala: A Prettier Frontend for the APT Command">
            <a:extLst>
              <a:ext uri="{FF2B5EF4-FFF2-40B4-BE49-F238E27FC236}">
                <a16:creationId xmlns:a16="http://schemas.microsoft.com/office/drawing/2014/main" id="{FFF9409A-C609-60DB-D827-59DE214300DC}"/>
              </a:ext>
            </a:extLst>
          </p:cNvPr>
          <p:cNvPicPr>
            <a:picLocks noChangeAspect="1"/>
          </p:cNvPicPr>
          <p:nvPr/>
        </p:nvPicPr>
        <p:blipFill>
          <a:blip r:embed="rId4"/>
          <a:stretch>
            <a:fillRect/>
          </a:stretch>
        </p:blipFill>
        <p:spPr>
          <a:xfrm>
            <a:off x="2145323" y="931195"/>
            <a:ext cx="5139103" cy="3793993"/>
          </a:xfrm>
          <a:prstGeom prst="rect">
            <a:avLst/>
          </a:prstGeom>
        </p:spPr>
      </p:pic>
      <p:pic>
        <p:nvPicPr>
          <p:cNvPr id="9" name="Picture 8" descr="Volian Linux / nala · GitLab">
            <a:extLst>
              <a:ext uri="{FF2B5EF4-FFF2-40B4-BE49-F238E27FC236}">
                <a16:creationId xmlns:a16="http://schemas.microsoft.com/office/drawing/2014/main" id="{34B45629-D410-805E-4B45-BCDBD247F6DE}"/>
              </a:ext>
            </a:extLst>
          </p:cNvPr>
          <p:cNvPicPr>
            <a:picLocks noChangeAspect="1"/>
          </p:cNvPicPr>
          <p:nvPr/>
        </p:nvPicPr>
        <p:blipFill>
          <a:blip r:embed="rId5"/>
          <a:stretch>
            <a:fillRect/>
          </a:stretch>
        </p:blipFill>
        <p:spPr>
          <a:xfrm>
            <a:off x="218342" y="932686"/>
            <a:ext cx="1614854" cy="1688186"/>
          </a:xfrm>
          <a:prstGeom prst="rect">
            <a:avLst/>
          </a:prstGeom>
        </p:spPr>
      </p:pic>
    </p:spTree>
    <p:extLst>
      <p:ext uri="{BB962C8B-B14F-4D97-AF65-F5344CB8AC3E}">
        <p14:creationId xmlns:p14="http://schemas.microsoft.com/office/powerpoint/2010/main" val="276869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C7AB3-2F18-460A-A2A8-28DDAFFFC2E1}"/>
              </a:ext>
            </a:extLst>
          </p:cNvPr>
          <p:cNvSpPr>
            <a:spLocks noGrp="1"/>
          </p:cNvSpPr>
          <p:nvPr>
            <p:ph type="title"/>
          </p:nvPr>
        </p:nvSpPr>
        <p:spPr/>
        <p:txBody>
          <a:bodyPr/>
          <a:lstStyle/>
          <a:p>
            <a:pPr algn="ctr"/>
            <a:r>
              <a:rPr lang="en-US"/>
              <a:t>Red Hat Package Manager</a:t>
            </a:r>
          </a:p>
        </p:txBody>
      </p:sp>
      <p:sp>
        <p:nvSpPr>
          <p:cNvPr id="3" name="Text Placeholder 2">
            <a:extLst>
              <a:ext uri="{FF2B5EF4-FFF2-40B4-BE49-F238E27FC236}">
                <a16:creationId xmlns:a16="http://schemas.microsoft.com/office/drawing/2014/main" id="{25A106F5-8A1C-45AA-8976-CAE11BF7ED46}"/>
              </a:ext>
            </a:extLst>
          </p:cNvPr>
          <p:cNvSpPr>
            <a:spLocks noGrp="1"/>
          </p:cNvSpPr>
          <p:nvPr>
            <p:ph type="body" idx="1"/>
          </p:nvPr>
        </p:nvSpPr>
        <p:spPr/>
        <p:txBody>
          <a:bodyPr/>
          <a:lstStyle/>
          <a:p>
            <a:pPr algn="just"/>
            <a:endParaRPr lang="en-US"/>
          </a:p>
          <a:p>
            <a:pPr algn="just">
              <a:lnSpc>
                <a:spcPct val="114999"/>
              </a:lnSpc>
            </a:pPr>
            <a:endParaRPr lang="el-GR"/>
          </a:p>
          <a:p>
            <a:pPr algn="just"/>
            <a:endParaRPr lang="en-US" b="0" i="0">
              <a:solidFill>
                <a:srgbClr val="333333"/>
              </a:solidFill>
              <a:effectLst/>
              <a:latin typeface="inter-regular"/>
            </a:endParaRPr>
          </a:p>
          <a:p>
            <a:endParaRPr lang="LID4096"/>
          </a:p>
        </p:txBody>
      </p:sp>
      <p:sp>
        <p:nvSpPr>
          <p:cNvPr id="4" name="Slide Number Placeholder 3">
            <a:extLst>
              <a:ext uri="{FF2B5EF4-FFF2-40B4-BE49-F238E27FC236}">
                <a16:creationId xmlns:a16="http://schemas.microsoft.com/office/drawing/2014/main" id="{288077A5-A464-408D-B1B0-2B670D60E25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11</a:t>
            </a:fld>
            <a:endParaRPr lang="en"/>
          </a:p>
        </p:txBody>
      </p:sp>
      <p:pic>
        <p:nvPicPr>
          <p:cNvPr id="6" name="Picture 5" descr="A black and white logo&#10;&#10;Description automatically generated">
            <a:extLst>
              <a:ext uri="{FF2B5EF4-FFF2-40B4-BE49-F238E27FC236}">
                <a16:creationId xmlns:a16="http://schemas.microsoft.com/office/drawing/2014/main" id="{798747FA-5C5B-D845-9AE0-82F681175B5B}"/>
              </a:ext>
            </a:extLst>
          </p:cNvPr>
          <p:cNvPicPr>
            <a:picLocks noChangeAspect="1"/>
          </p:cNvPicPr>
          <p:nvPr/>
        </p:nvPicPr>
        <p:blipFill>
          <a:blip r:embed="rId3"/>
          <a:stretch>
            <a:fillRect/>
          </a:stretch>
        </p:blipFill>
        <p:spPr>
          <a:xfrm>
            <a:off x="3759" y="4431403"/>
            <a:ext cx="2962777" cy="743659"/>
          </a:xfrm>
          <a:prstGeom prst="rect">
            <a:avLst/>
          </a:prstGeom>
        </p:spPr>
      </p:pic>
      <p:sp>
        <p:nvSpPr>
          <p:cNvPr id="8" name="TextBox 7">
            <a:extLst>
              <a:ext uri="{FF2B5EF4-FFF2-40B4-BE49-F238E27FC236}">
                <a16:creationId xmlns:a16="http://schemas.microsoft.com/office/drawing/2014/main" id="{5726B68E-9FC9-B14F-2E94-DDF7CDAAAD9C}"/>
              </a:ext>
            </a:extLst>
          </p:cNvPr>
          <p:cNvSpPr txBox="1"/>
          <p:nvPr/>
        </p:nvSpPr>
        <p:spPr>
          <a:xfrm>
            <a:off x="535781" y="1152399"/>
            <a:ext cx="8299907" cy="276998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342900">
              <a:lnSpc>
                <a:spcPct val="150000"/>
              </a:lnSpc>
              <a:buClr>
                <a:schemeClr val="dk2"/>
              </a:buClr>
              <a:buSzPts val="1800"/>
              <a:buFont typeface="Arial"/>
              <a:buChar char="●"/>
            </a:pPr>
            <a:r>
              <a:rPr lang="en-US" sz="1800" b="1">
                <a:solidFill>
                  <a:srgbClr val="595959"/>
                </a:solidFill>
              </a:rPr>
              <a:t>Created by Marc Ewing and Erik </a:t>
            </a:r>
            <a:r>
              <a:rPr lang="en-US" sz="1800" b="1" err="1">
                <a:solidFill>
                  <a:srgbClr val="595959"/>
                </a:solidFill>
              </a:rPr>
              <a:t>Troan</a:t>
            </a:r>
            <a:r>
              <a:rPr lang="en-US" sz="1800" b="1">
                <a:solidFill>
                  <a:srgbClr val="595959"/>
                </a:solidFill>
              </a:rPr>
              <a:t> in 1997</a:t>
            </a:r>
          </a:p>
          <a:p>
            <a:pPr marL="457200" indent="-342900">
              <a:lnSpc>
                <a:spcPct val="150000"/>
              </a:lnSpc>
              <a:buClr>
                <a:schemeClr val="dk2"/>
              </a:buClr>
              <a:buSzPts val="1800"/>
              <a:buFont typeface="Arial"/>
              <a:buChar char="●"/>
            </a:pPr>
            <a:r>
              <a:rPr lang="en-US" sz="1800" b="1">
                <a:solidFill>
                  <a:srgbClr val="595959"/>
                </a:solidFill>
              </a:rPr>
              <a:t>Became a standard for package management in various Linux distributions.</a:t>
            </a:r>
          </a:p>
          <a:p>
            <a:pPr marL="457200" indent="-342900">
              <a:lnSpc>
                <a:spcPct val="150000"/>
              </a:lnSpc>
              <a:buClr>
                <a:schemeClr val="dk2"/>
              </a:buClr>
              <a:buSzPts val="1800"/>
              <a:buFont typeface="Arial"/>
              <a:buChar char="●"/>
            </a:pPr>
            <a:r>
              <a:rPr lang="en-US" sz="1800" b="1">
                <a:solidFill>
                  <a:srgbClr val="595959"/>
                </a:solidFill>
              </a:rPr>
              <a:t>A powerful tool for installing, updating, and removing software packages </a:t>
            </a:r>
          </a:p>
          <a:p>
            <a:pPr marL="457200" indent="-342900">
              <a:lnSpc>
                <a:spcPct val="150000"/>
              </a:lnSpc>
              <a:buClr>
                <a:schemeClr val="dk2"/>
              </a:buClr>
              <a:buSzPts val="1800"/>
              <a:buFont typeface="Arial"/>
              <a:buChar char="●"/>
            </a:pPr>
            <a:r>
              <a:rPr lang="en-US" sz="1800" b="1">
                <a:solidFill>
                  <a:srgbClr val="595959"/>
                </a:solidFill>
              </a:rPr>
              <a:t>Written in C programming language</a:t>
            </a:r>
          </a:p>
          <a:p>
            <a:pPr marL="285750" indent="-285750">
              <a:buChar char="•"/>
            </a:pPr>
            <a:endParaRPr lang="en-US" sz="1200"/>
          </a:p>
        </p:txBody>
      </p:sp>
    </p:spTree>
    <p:extLst>
      <p:ext uri="{BB962C8B-B14F-4D97-AF65-F5344CB8AC3E}">
        <p14:creationId xmlns:p14="http://schemas.microsoft.com/office/powerpoint/2010/main" val="2512667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6486DE2-6FF9-4635-9A5C-3741C069CED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12</a:t>
            </a:fld>
            <a:endParaRPr lang="en"/>
          </a:p>
        </p:txBody>
      </p:sp>
      <p:pic>
        <p:nvPicPr>
          <p:cNvPr id="5" name="Picture 4" descr="A black and white logo&#10;&#10;Description automatically generated">
            <a:extLst>
              <a:ext uri="{FF2B5EF4-FFF2-40B4-BE49-F238E27FC236}">
                <a16:creationId xmlns:a16="http://schemas.microsoft.com/office/drawing/2014/main" id="{5FE4BA37-F805-4E07-AB53-A45A63109FE8}"/>
              </a:ext>
            </a:extLst>
          </p:cNvPr>
          <p:cNvPicPr>
            <a:picLocks noChangeAspect="1"/>
          </p:cNvPicPr>
          <p:nvPr/>
        </p:nvPicPr>
        <p:blipFill>
          <a:blip r:embed="rId3"/>
          <a:stretch>
            <a:fillRect/>
          </a:stretch>
        </p:blipFill>
        <p:spPr>
          <a:xfrm>
            <a:off x="3759" y="4431403"/>
            <a:ext cx="2962777" cy="743659"/>
          </a:xfrm>
          <a:prstGeom prst="rect">
            <a:avLst/>
          </a:prstGeom>
        </p:spPr>
      </p:pic>
      <p:sp>
        <p:nvSpPr>
          <p:cNvPr id="2" name="TextBox 1">
            <a:extLst>
              <a:ext uri="{FF2B5EF4-FFF2-40B4-BE49-F238E27FC236}">
                <a16:creationId xmlns:a16="http://schemas.microsoft.com/office/drawing/2014/main" id="{662DDB19-56ED-8336-520D-8016C434CB9F}"/>
              </a:ext>
            </a:extLst>
          </p:cNvPr>
          <p:cNvSpPr txBox="1"/>
          <p:nvPr/>
        </p:nvSpPr>
        <p:spPr>
          <a:xfrm>
            <a:off x="1834815" y="251911"/>
            <a:ext cx="543489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a:t>Low-Level Coding in RPM</a:t>
            </a:r>
          </a:p>
        </p:txBody>
      </p:sp>
      <p:sp>
        <p:nvSpPr>
          <p:cNvPr id="6" name="TextBox 5">
            <a:extLst>
              <a:ext uri="{FF2B5EF4-FFF2-40B4-BE49-F238E27FC236}">
                <a16:creationId xmlns:a16="http://schemas.microsoft.com/office/drawing/2014/main" id="{A1919D47-A1F2-E059-F93B-4FA978A410E7}"/>
              </a:ext>
            </a:extLst>
          </p:cNvPr>
          <p:cNvSpPr txBox="1"/>
          <p:nvPr/>
        </p:nvSpPr>
        <p:spPr>
          <a:xfrm>
            <a:off x="338387" y="789572"/>
            <a:ext cx="8412705" cy="247811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200000"/>
              </a:lnSpc>
              <a:buChar char="•"/>
            </a:pPr>
            <a:r>
              <a:rPr lang="en-US" sz="1600" b="1"/>
              <a:t>Direct System Calls</a:t>
            </a:r>
            <a:endParaRPr lang="en-US" sz="1600"/>
          </a:p>
          <a:p>
            <a:pPr marL="285750" indent="-285750">
              <a:lnSpc>
                <a:spcPct val="200000"/>
              </a:lnSpc>
              <a:buChar char="•"/>
            </a:pPr>
            <a:r>
              <a:rPr lang="en-US" sz="1600" b="1">
                <a:solidFill>
                  <a:schemeClr val="tx1"/>
                </a:solidFill>
              </a:rPr>
              <a:t>The C language enables fine-tuned memory management, crucial for the performance and stability of RPM</a:t>
            </a:r>
          </a:p>
          <a:p>
            <a:pPr marL="285750" indent="-285750">
              <a:lnSpc>
                <a:spcPct val="200000"/>
              </a:lnSpc>
              <a:buChar char="•"/>
            </a:pPr>
            <a:r>
              <a:rPr lang="en-US" sz="1600" b="1">
                <a:solidFill>
                  <a:schemeClr val="tx1"/>
                </a:solidFill>
              </a:rPr>
              <a:t>includes algorithms for checking dependencies written in C for efficiency</a:t>
            </a:r>
          </a:p>
          <a:p>
            <a:pPr marL="285750" indent="-285750">
              <a:lnSpc>
                <a:spcPct val="200000"/>
              </a:lnSpc>
              <a:buChar char="•"/>
            </a:pPr>
            <a:r>
              <a:rPr lang="en-US" sz="1600" b="1">
                <a:solidFill>
                  <a:schemeClr val="tx1"/>
                </a:solidFill>
              </a:rPr>
              <a:t>RPM incorporates cryptographic verification of package integrity</a:t>
            </a:r>
          </a:p>
        </p:txBody>
      </p:sp>
    </p:spTree>
    <p:extLst>
      <p:ext uri="{BB962C8B-B14F-4D97-AF65-F5344CB8AC3E}">
        <p14:creationId xmlns:p14="http://schemas.microsoft.com/office/powerpoint/2010/main" val="1269308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a:t>Examples of RPM </a:t>
            </a:r>
            <a:r>
              <a:rPr lang="el-GR" b="1" err="1"/>
              <a:t>commands</a:t>
            </a:r>
            <a:r>
              <a:rPr lang="el-GR" b="1"/>
              <a:t>:</a:t>
            </a:r>
            <a:endParaRPr lang="en-US"/>
          </a:p>
        </p:txBody>
      </p:sp>
      <p:sp>
        <p:nvSpPr>
          <p:cNvPr id="3" name="Text Placeholder 2"/>
          <p:cNvSpPr>
            <a:spLocks noGrp="1"/>
          </p:cNvSpPr>
          <p:nvPr>
            <p:ph type="body" idx="1"/>
          </p:nvPr>
        </p:nvSpPr>
        <p:spPr/>
        <p:txBody>
          <a:bodyPr/>
          <a:lstStyle/>
          <a:p>
            <a:r>
              <a:rPr lang="de-DE" sz="1700" b="1">
                <a:solidFill>
                  <a:schemeClr val="tx1"/>
                </a:solidFill>
              </a:rPr>
              <a:t> </a:t>
            </a:r>
            <a:r>
              <a:rPr lang="de-DE" sz="1700" b="1" err="1">
                <a:solidFill>
                  <a:schemeClr val="tx1"/>
                </a:solidFill>
              </a:rPr>
              <a:t>Installing</a:t>
            </a:r>
            <a:r>
              <a:rPr lang="de-DE" sz="1700" b="1">
                <a:solidFill>
                  <a:schemeClr val="tx1"/>
                </a:solidFill>
              </a:rPr>
              <a:t> an RPM Package</a:t>
            </a:r>
            <a:endParaRPr lang="de-DE">
              <a:solidFill>
                <a:schemeClr val="tx1"/>
              </a:solidFill>
            </a:endParaRPr>
          </a:p>
          <a:p>
            <a:pPr>
              <a:lnSpc>
                <a:spcPct val="114999"/>
              </a:lnSpc>
            </a:pPr>
            <a:endParaRPr lang="de-DE"/>
          </a:p>
          <a:p>
            <a:pPr>
              <a:lnSpc>
                <a:spcPct val="114999"/>
              </a:lnSpc>
            </a:pPr>
            <a:endParaRPr lang="de-DE"/>
          </a:p>
          <a:p>
            <a:pPr>
              <a:lnSpc>
                <a:spcPct val="114999"/>
              </a:lnSpc>
            </a:pPr>
            <a:r>
              <a:rPr lang="en-US" sz="1700" b="1">
                <a:solidFill>
                  <a:schemeClr val="tx1"/>
                </a:solidFill>
              </a:rPr>
              <a:t>Checking an RPM Signature Package</a:t>
            </a:r>
            <a:br>
              <a:rPr lang="en-US"/>
            </a:br>
            <a:endParaRPr lang="de-DE">
              <a:solidFill>
                <a:schemeClr val="tx1"/>
              </a:solidFill>
            </a:endParaRPr>
          </a:p>
          <a:p>
            <a:pPr>
              <a:lnSpc>
                <a:spcPct val="114999"/>
              </a:lnSpc>
            </a:pPr>
            <a:endParaRPr lang="de-DE"/>
          </a:p>
          <a:p>
            <a:pPr>
              <a:lnSpc>
                <a:spcPct val="114999"/>
              </a:lnSpc>
            </a:pPr>
            <a:r>
              <a:rPr lang="de-DE" sz="1700" b="1" err="1">
                <a:solidFill>
                  <a:schemeClr val="tx1"/>
                </a:solidFill>
              </a:rPr>
              <a:t>Removing</a:t>
            </a:r>
            <a:r>
              <a:rPr lang="de-DE" sz="1700" b="1">
                <a:solidFill>
                  <a:schemeClr val="tx1"/>
                </a:solidFill>
              </a:rPr>
              <a:t> an RPM Package</a:t>
            </a:r>
          </a:p>
          <a:p>
            <a:pPr>
              <a:lnSpc>
                <a:spcPct val="114999"/>
              </a:lnSpc>
            </a:pPr>
            <a:endParaRPr lang="de-DE"/>
          </a:p>
          <a:p>
            <a:pPr>
              <a:lnSpc>
                <a:spcPct val="114999"/>
              </a:lnSpc>
            </a:pPr>
            <a:endParaRPr lang="de-DE"/>
          </a:p>
          <a:p>
            <a:pPr>
              <a:lnSpc>
                <a:spcPct val="114999"/>
              </a:lnSpc>
            </a:pPr>
            <a:endParaRPr lang="de-DE"/>
          </a:p>
          <a:p>
            <a:pPr>
              <a:lnSpc>
                <a:spcPct val="114999"/>
              </a:lnSpc>
            </a:pPr>
            <a:endParaRPr lang="de-DE"/>
          </a:p>
          <a:p>
            <a:pPr>
              <a:lnSpc>
                <a:spcPct val="114999"/>
              </a:lnSpc>
            </a:pPr>
            <a:endParaRPr lang="de-DE"/>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13</a:t>
            </a:fld>
            <a:endParaRPr lang="en"/>
          </a:p>
        </p:txBody>
      </p:sp>
      <p:pic>
        <p:nvPicPr>
          <p:cNvPr id="7" name="Picture 6" descr="A black and white logo&#10;&#10;Description automatically generated">
            <a:extLst>
              <a:ext uri="{FF2B5EF4-FFF2-40B4-BE49-F238E27FC236}">
                <a16:creationId xmlns:a16="http://schemas.microsoft.com/office/drawing/2014/main" id="{855ED917-87FF-011B-512C-88D41DCF1734}"/>
              </a:ext>
            </a:extLst>
          </p:cNvPr>
          <p:cNvPicPr>
            <a:picLocks noChangeAspect="1"/>
          </p:cNvPicPr>
          <p:nvPr/>
        </p:nvPicPr>
        <p:blipFill>
          <a:blip r:embed="rId3"/>
          <a:stretch>
            <a:fillRect/>
          </a:stretch>
        </p:blipFill>
        <p:spPr>
          <a:xfrm>
            <a:off x="3759" y="4431403"/>
            <a:ext cx="2962777" cy="743659"/>
          </a:xfrm>
          <a:prstGeom prst="rect">
            <a:avLst/>
          </a:prstGeom>
        </p:spPr>
      </p:pic>
      <p:pic>
        <p:nvPicPr>
          <p:cNvPr id="5" name="Picture 4" descr="A black background with white text&#10;&#10;Description automatically generated">
            <a:extLst>
              <a:ext uri="{FF2B5EF4-FFF2-40B4-BE49-F238E27FC236}">
                <a16:creationId xmlns:a16="http://schemas.microsoft.com/office/drawing/2014/main" id="{FA87F062-44B4-368C-520B-D4F47AECE8D3}"/>
              </a:ext>
            </a:extLst>
          </p:cNvPr>
          <p:cNvPicPr>
            <a:picLocks noChangeAspect="1"/>
          </p:cNvPicPr>
          <p:nvPr/>
        </p:nvPicPr>
        <p:blipFill>
          <a:blip r:embed="rId4"/>
          <a:stretch>
            <a:fillRect/>
          </a:stretch>
        </p:blipFill>
        <p:spPr>
          <a:xfrm>
            <a:off x="4463715" y="2497444"/>
            <a:ext cx="4089232" cy="629874"/>
          </a:xfrm>
          <a:prstGeom prst="rect">
            <a:avLst/>
          </a:prstGeom>
        </p:spPr>
      </p:pic>
      <p:pic>
        <p:nvPicPr>
          <p:cNvPr id="8" name="Picture 7" descr="A screenshot of a computer screen">
            <a:extLst>
              <a:ext uri="{FF2B5EF4-FFF2-40B4-BE49-F238E27FC236}">
                <a16:creationId xmlns:a16="http://schemas.microsoft.com/office/drawing/2014/main" id="{10CDFCE6-CF5C-797E-76F3-34074A30D43F}"/>
              </a:ext>
            </a:extLst>
          </p:cNvPr>
          <p:cNvPicPr>
            <a:picLocks noChangeAspect="1"/>
          </p:cNvPicPr>
          <p:nvPr/>
        </p:nvPicPr>
        <p:blipFill>
          <a:blip r:embed="rId5"/>
          <a:stretch>
            <a:fillRect/>
          </a:stretch>
        </p:blipFill>
        <p:spPr>
          <a:xfrm>
            <a:off x="4463715" y="1334640"/>
            <a:ext cx="4089232" cy="752202"/>
          </a:xfrm>
          <a:prstGeom prst="rect">
            <a:avLst/>
          </a:prstGeom>
        </p:spPr>
      </p:pic>
      <p:pic>
        <p:nvPicPr>
          <p:cNvPr id="9" name="Picture 8" descr="A black background with white text&#10;&#10;Description automatically generated">
            <a:extLst>
              <a:ext uri="{FF2B5EF4-FFF2-40B4-BE49-F238E27FC236}">
                <a16:creationId xmlns:a16="http://schemas.microsoft.com/office/drawing/2014/main" id="{7A4329BA-2FBD-8DA2-D2C1-D28BCDC300D2}"/>
              </a:ext>
            </a:extLst>
          </p:cNvPr>
          <p:cNvPicPr>
            <a:picLocks noChangeAspect="1"/>
          </p:cNvPicPr>
          <p:nvPr/>
        </p:nvPicPr>
        <p:blipFill>
          <a:blip r:embed="rId6"/>
          <a:stretch>
            <a:fillRect/>
          </a:stretch>
        </p:blipFill>
        <p:spPr>
          <a:xfrm>
            <a:off x="4463716" y="3523567"/>
            <a:ext cx="4089232" cy="412446"/>
          </a:xfrm>
          <a:prstGeom prst="rect">
            <a:avLst/>
          </a:prstGeom>
        </p:spPr>
      </p:pic>
    </p:spTree>
    <p:extLst>
      <p:ext uri="{BB962C8B-B14F-4D97-AF65-F5344CB8AC3E}">
        <p14:creationId xmlns:p14="http://schemas.microsoft.com/office/powerpoint/2010/main" val="1136801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63AEBEE-A5D4-4626-91DA-AB5BB2E2E772}"/>
              </a:ext>
            </a:extLst>
          </p:cNvPr>
          <p:cNvSpPr>
            <a:spLocks noGrp="1"/>
          </p:cNvSpPr>
          <p:nvPr>
            <p:ph type="body" idx="1"/>
          </p:nvPr>
        </p:nvSpPr>
        <p:spPr>
          <a:xfrm>
            <a:off x="311699" y="1152475"/>
            <a:ext cx="8597631" cy="3416400"/>
          </a:xfrm>
        </p:spPr>
        <p:txBody>
          <a:bodyPr/>
          <a:lstStyle/>
          <a:p>
            <a:pPr>
              <a:lnSpc>
                <a:spcPct val="150000"/>
              </a:lnSpc>
            </a:pPr>
            <a:r>
              <a:rPr lang="el-GR" b="1" err="1">
                <a:solidFill>
                  <a:srgbClr val="595959"/>
                </a:solidFill>
              </a:rPr>
              <a:t>Created</a:t>
            </a:r>
            <a:r>
              <a:rPr lang="el-GR" b="1">
                <a:solidFill>
                  <a:srgbClr val="595959"/>
                </a:solidFill>
              </a:rPr>
              <a:t> </a:t>
            </a:r>
            <a:r>
              <a:rPr lang="el-GR" b="1" err="1">
                <a:solidFill>
                  <a:srgbClr val="595959"/>
                </a:solidFill>
              </a:rPr>
              <a:t>between</a:t>
            </a:r>
            <a:r>
              <a:rPr lang="el-GR" b="1">
                <a:solidFill>
                  <a:srgbClr val="595959"/>
                </a:solidFill>
              </a:rPr>
              <a:t> 1999-2001</a:t>
            </a:r>
          </a:p>
          <a:p>
            <a:pPr>
              <a:lnSpc>
                <a:spcPct val="150000"/>
              </a:lnSpc>
            </a:pPr>
            <a:r>
              <a:rPr lang="el-GR" b="1" err="1">
                <a:solidFill>
                  <a:srgbClr val="595959"/>
                </a:solidFill>
              </a:rPr>
              <a:t>Written</a:t>
            </a:r>
            <a:r>
              <a:rPr lang="el-GR" b="1">
                <a:solidFill>
                  <a:srgbClr val="595959"/>
                </a:solidFill>
              </a:rPr>
              <a:t> in </a:t>
            </a:r>
            <a:r>
              <a:rPr lang="el-GR" b="1" err="1">
                <a:solidFill>
                  <a:srgbClr val="595959"/>
                </a:solidFill>
              </a:rPr>
              <a:t>Python</a:t>
            </a:r>
          </a:p>
          <a:p>
            <a:pPr>
              <a:lnSpc>
                <a:spcPct val="150000"/>
              </a:lnSpc>
            </a:pPr>
            <a:r>
              <a:rPr lang="el-GR" b="1">
                <a:solidFill>
                  <a:srgbClr val="595959"/>
                </a:solidFill>
              </a:rPr>
              <a:t>a </a:t>
            </a:r>
            <a:r>
              <a:rPr lang="el-GR" b="1" err="1">
                <a:solidFill>
                  <a:srgbClr val="595959"/>
                </a:solidFill>
              </a:rPr>
              <a:t>front-end</a:t>
            </a:r>
            <a:r>
              <a:rPr lang="el-GR" b="1">
                <a:solidFill>
                  <a:srgbClr val="595959"/>
                </a:solidFill>
              </a:rPr>
              <a:t> </a:t>
            </a:r>
            <a:r>
              <a:rPr lang="el-GR" b="1" err="1">
                <a:solidFill>
                  <a:srgbClr val="595959"/>
                </a:solidFill>
              </a:rPr>
              <a:t>tool</a:t>
            </a:r>
            <a:r>
              <a:rPr lang="el-GR" b="1">
                <a:solidFill>
                  <a:srgbClr val="595959"/>
                </a:solidFill>
              </a:rPr>
              <a:t> </a:t>
            </a:r>
            <a:r>
              <a:rPr lang="el-GR" b="1" err="1">
                <a:solidFill>
                  <a:srgbClr val="595959"/>
                </a:solidFill>
              </a:rPr>
              <a:t>that</a:t>
            </a:r>
            <a:r>
              <a:rPr lang="el-GR" b="1">
                <a:solidFill>
                  <a:srgbClr val="595959"/>
                </a:solidFill>
              </a:rPr>
              <a:t> </a:t>
            </a:r>
            <a:r>
              <a:rPr lang="el-GR" b="1" err="1">
                <a:solidFill>
                  <a:srgbClr val="595959"/>
                </a:solidFill>
              </a:rPr>
              <a:t>uses</a:t>
            </a:r>
            <a:r>
              <a:rPr lang="el-GR" b="1">
                <a:solidFill>
                  <a:srgbClr val="595959"/>
                </a:solidFill>
              </a:rPr>
              <a:t> RPM </a:t>
            </a:r>
            <a:r>
              <a:rPr lang="el-GR" b="1" err="1">
                <a:solidFill>
                  <a:srgbClr val="595959"/>
                </a:solidFill>
              </a:rPr>
              <a:t>at</a:t>
            </a:r>
            <a:r>
              <a:rPr lang="el-GR" b="1">
                <a:solidFill>
                  <a:srgbClr val="595959"/>
                </a:solidFill>
              </a:rPr>
              <a:t> </a:t>
            </a:r>
            <a:r>
              <a:rPr lang="el-GR" b="1" err="1">
                <a:solidFill>
                  <a:srgbClr val="595959"/>
                </a:solidFill>
              </a:rPr>
              <a:t>its</a:t>
            </a:r>
            <a:r>
              <a:rPr lang="el-GR" b="1">
                <a:solidFill>
                  <a:srgbClr val="595959"/>
                </a:solidFill>
              </a:rPr>
              <a:t> </a:t>
            </a:r>
            <a:r>
              <a:rPr lang="el-GR" b="1" err="1">
                <a:solidFill>
                  <a:srgbClr val="595959"/>
                </a:solidFill>
              </a:rPr>
              <a:t>core</a:t>
            </a:r>
            <a:endParaRPr lang="el-GR" b="1">
              <a:solidFill>
                <a:srgbClr val="595959"/>
              </a:solidFill>
            </a:endParaRPr>
          </a:p>
          <a:p>
            <a:pPr>
              <a:lnSpc>
                <a:spcPct val="150000"/>
              </a:lnSpc>
            </a:pPr>
            <a:r>
              <a:rPr lang="el-GR" b="1" err="1">
                <a:solidFill>
                  <a:srgbClr val="595959"/>
                </a:solidFill>
              </a:rPr>
              <a:t>adds</a:t>
            </a:r>
            <a:r>
              <a:rPr lang="el-GR" b="1">
                <a:solidFill>
                  <a:srgbClr val="595959"/>
                </a:solidFill>
              </a:rPr>
              <a:t> </a:t>
            </a:r>
            <a:r>
              <a:rPr lang="el-GR" b="1" err="1">
                <a:solidFill>
                  <a:srgbClr val="595959"/>
                </a:solidFill>
              </a:rPr>
              <a:t>functionality</a:t>
            </a:r>
            <a:r>
              <a:rPr lang="el-GR" b="1">
                <a:solidFill>
                  <a:srgbClr val="595959"/>
                </a:solidFill>
              </a:rPr>
              <a:t> </a:t>
            </a:r>
            <a:r>
              <a:rPr lang="el-GR" b="1" err="1">
                <a:solidFill>
                  <a:srgbClr val="595959"/>
                </a:solidFill>
              </a:rPr>
              <a:t>to</a:t>
            </a:r>
            <a:r>
              <a:rPr lang="el-GR" b="1">
                <a:solidFill>
                  <a:srgbClr val="595959"/>
                </a:solidFill>
              </a:rPr>
              <a:t> the </a:t>
            </a:r>
            <a:r>
              <a:rPr lang="el-GR" b="1" err="1">
                <a:solidFill>
                  <a:srgbClr val="595959"/>
                </a:solidFill>
              </a:rPr>
              <a:t>RPM's</a:t>
            </a:r>
            <a:r>
              <a:rPr lang="el-GR" b="1">
                <a:solidFill>
                  <a:srgbClr val="595959"/>
                </a:solidFill>
              </a:rPr>
              <a:t> </a:t>
            </a:r>
            <a:r>
              <a:rPr lang="el-GR" b="1" err="1">
                <a:solidFill>
                  <a:srgbClr val="595959"/>
                </a:solidFill>
              </a:rPr>
              <a:t>capabilities</a:t>
            </a:r>
            <a:r>
              <a:rPr lang="el-GR" b="1">
                <a:solidFill>
                  <a:srgbClr val="595959"/>
                </a:solidFill>
              </a:rPr>
              <a:t>.</a:t>
            </a:r>
          </a:p>
          <a:p>
            <a:pPr>
              <a:lnSpc>
                <a:spcPct val="150000"/>
              </a:lnSpc>
            </a:pPr>
            <a:r>
              <a:rPr lang="el-GR" b="1">
                <a:solidFill>
                  <a:srgbClr val="595959"/>
                </a:solidFill>
              </a:rPr>
              <a:t>RPM </a:t>
            </a:r>
            <a:r>
              <a:rPr lang="el-GR" b="1" err="1">
                <a:solidFill>
                  <a:srgbClr val="595959"/>
                </a:solidFill>
              </a:rPr>
              <a:t>deals</a:t>
            </a:r>
            <a:r>
              <a:rPr lang="el-GR" b="1">
                <a:solidFill>
                  <a:srgbClr val="595959"/>
                </a:solidFill>
              </a:rPr>
              <a:t> </a:t>
            </a:r>
            <a:r>
              <a:rPr lang="el-GR" b="1" err="1">
                <a:solidFill>
                  <a:srgbClr val="595959"/>
                </a:solidFill>
              </a:rPr>
              <a:t>with</a:t>
            </a:r>
            <a:r>
              <a:rPr lang="el-GR" b="1">
                <a:solidFill>
                  <a:srgbClr val="595959"/>
                </a:solidFill>
              </a:rPr>
              <a:t> the </a:t>
            </a:r>
            <a:r>
              <a:rPr lang="el-GR" b="1" err="1">
                <a:solidFill>
                  <a:srgbClr val="595959"/>
                </a:solidFill>
              </a:rPr>
              <a:t>low-level</a:t>
            </a:r>
            <a:r>
              <a:rPr lang="el-GR" b="1">
                <a:solidFill>
                  <a:srgbClr val="595959"/>
                </a:solidFill>
              </a:rPr>
              <a:t> </a:t>
            </a:r>
            <a:r>
              <a:rPr lang="el-GR" b="1" err="1">
                <a:solidFill>
                  <a:srgbClr val="595959"/>
                </a:solidFill>
              </a:rPr>
              <a:t>operations</a:t>
            </a:r>
            <a:r>
              <a:rPr lang="el-GR" b="1">
                <a:solidFill>
                  <a:srgbClr val="595959"/>
                </a:solidFill>
              </a:rPr>
              <a:t> of </a:t>
            </a:r>
            <a:r>
              <a:rPr lang="el-GR" b="1" err="1">
                <a:solidFill>
                  <a:srgbClr val="595959"/>
                </a:solidFill>
              </a:rPr>
              <a:t>package</a:t>
            </a:r>
            <a:r>
              <a:rPr lang="el-GR" b="1">
                <a:solidFill>
                  <a:srgbClr val="595959"/>
                </a:solidFill>
              </a:rPr>
              <a:t> </a:t>
            </a:r>
            <a:r>
              <a:rPr lang="el-GR" b="1" err="1">
                <a:solidFill>
                  <a:srgbClr val="595959"/>
                </a:solidFill>
              </a:rPr>
              <a:t>management</a:t>
            </a:r>
            <a:r>
              <a:rPr lang="el-GR" b="1">
                <a:solidFill>
                  <a:srgbClr val="595959"/>
                </a:solidFill>
              </a:rPr>
              <a:t>, </a:t>
            </a:r>
            <a:r>
              <a:rPr lang="el-GR" b="1" err="1">
                <a:solidFill>
                  <a:srgbClr val="595959"/>
                </a:solidFill>
              </a:rPr>
              <a:t>while</a:t>
            </a:r>
            <a:r>
              <a:rPr lang="el-GR" b="1">
                <a:solidFill>
                  <a:srgbClr val="595959"/>
                </a:solidFill>
              </a:rPr>
              <a:t> YUM </a:t>
            </a:r>
            <a:r>
              <a:rPr lang="el-GR" b="1" err="1">
                <a:solidFill>
                  <a:srgbClr val="595959"/>
                </a:solidFill>
              </a:rPr>
              <a:t>provides</a:t>
            </a:r>
            <a:r>
              <a:rPr lang="el-GR" b="1">
                <a:solidFill>
                  <a:srgbClr val="595959"/>
                </a:solidFill>
              </a:rPr>
              <a:t> a </a:t>
            </a:r>
            <a:r>
              <a:rPr lang="el-GR" b="1" err="1">
                <a:solidFill>
                  <a:srgbClr val="595959"/>
                </a:solidFill>
              </a:rPr>
              <a:t>higher-level</a:t>
            </a:r>
            <a:r>
              <a:rPr lang="el-GR" b="1">
                <a:solidFill>
                  <a:srgbClr val="595959"/>
                </a:solidFill>
              </a:rPr>
              <a:t> </a:t>
            </a:r>
            <a:r>
              <a:rPr lang="el-GR" b="1" err="1">
                <a:solidFill>
                  <a:srgbClr val="595959"/>
                </a:solidFill>
              </a:rPr>
              <a:t>interface</a:t>
            </a:r>
            <a:endParaRPr lang="el-GR" b="1">
              <a:solidFill>
                <a:srgbClr val="595959"/>
              </a:solidFill>
            </a:endParaRPr>
          </a:p>
          <a:p>
            <a:pPr>
              <a:lnSpc>
                <a:spcPct val="150000"/>
              </a:lnSpc>
            </a:pPr>
            <a:r>
              <a:rPr lang="el-GR" b="1" err="1">
                <a:solidFill>
                  <a:srgbClr val="595959"/>
                </a:solidFill>
              </a:rPr>
              <a:t>Developed</a:t>
            </a:r>
            <a:r>
              <a:rPr lang="el-GR" b="1">
                <a:solidFill>
                  <a:srgbClr val="595959"/>
                </a:solidFill>
              </a:rPr>
              <a:t> </a:t>
            </a:r>
            <a:r>
              <a:rPr lang="el-GR" b="1" err="1">
                <a:solidFill>
                  <a:srgbClr val="595959"/>
                </a:solidFill>
              </a:rPr>
              <a:t>to</a:t>
            </a:r>
            <a:r>
              <a:rPr lang="el-GR" b="1">
                <a:solidFill>
                  <a:srgbClr val="595959"/>
                </a:solidFill>
              </a:rPr>
              <a:t> </a:t>
            </a:r>
            <a:r>
              <a:rPr lang="el-GR" b="1" err="1">
                <a:solidFill>
                  <a:srgbClr val="595959"/>
                </a:solidFill>
              </a:rPr>
              <a:t>simplify</a:t>
            </a:r>
            <a:r>
              <a:rPr lang="el-GR" b="1">
                <a:solidFill>
                  <a:srgbClr val="595959"/>
                </a:solidFill>
              </a:rPr>
              <a:t> </a:t>
            </a:r>
            <a:r>
              <a:rPr lang="el-GR" b="1" err="1">
                <a:solidFill>
                  <a:srgbClr val="595959"/>
                </a:solidFill>
              </a:rPr>
              <a:t>package</a:t>
            </a:r>
            <a:r>
              <a:rPr lang="el-GR" b="1">
                <a:solidFill>
                  <a:srgbClr val="595959"/>
                </a:solidFill>
              </a:rPr>
              <a:t> </a:t>
            </a:r>
            <a:r>
              <a:rPr lang="el-GR" b="1" err="1">
                <a:solidFill>
                  <a:srgbClr val="595959"/>
                </a:solidFill>
              </a:rPr>
              <a:t>management</a:t>
            </a:r>
            <a:r>
              <a:rPr lang="el-GR" b="1">
                <a:solidFill>
                  <a:srgbClr val="595959"/>
                </a:solidFill>
              </a:rPr>
              <a:t> in Red </a:t>
            </a:r>
            <a:r>
              <a:rPr lang="el-GR" b="1" err="1">
                <a:solidFill>
                  <a:srgbClr val="595959"/>
                </a:solidFill>
              </a:rPr>
              <a:t>Hat</a:t>
            </a:r>
            <a:r>
              <a:rPr lang="el-GR" b="1">
                <a:solidFill>
                  <a:srgbClr val="595959"/>
                </a:solidFill>
              </a:rPr>
              <a:t> and </a:t>
            </a:r>
            <a:r>
              <a:rPr lang="el-GR" b="1" err="1">
                <a:solidFill>
                  <a:srgbClr val="595959"/>
                </a:solidFill>
              </a:rPr>
              <a:t>its</a:t>
            </a:r>
            <a:r>
              <a:rPr lang="el-GR" b="1">
                <a:solidFill>
                  <a:srgbClr val="595959"/>
                </a:solidFill>
              </a:rPr>
              <a:t> </a:t>
            </a:r>
            <a:r>
              <a:rPr lang="el-GR" b="1" err="1">
                <a:solidFill>
                  <a:srgbClr val="595959"/>
                </a:solidFill>
              </a:rPr>
              <a:t>derivatives</a:t>
            </a:r>
            <a:r>
              <a:rPr lang="el-GR" b="1">
                <a:solidFill>
                  <a:srgbClr val="595959"/>
                </a:solidFill>
              </a:rPr>
              <a:t> </a:t>
            </a:r>
            <a:r>
              <a:rPr lang="el-GR" b="1" err="1">
                <a:solidFill>
                  <a:srgbClr val="595959"/>
                </a:solidFill>
              </a:rPr>
              <a:t>like</a:t>
            </a:r>
            <a:r>
              <a:rPr lang="el-GR" b="1">
                <a:solidFill>
                  <a:srgbClr val="595959"/>
                </a:solidFill>
              </a:rPr>
              <a:t> </a:t>
            </a:r>
            <a:r>
              <a:rPr lang="el-GR" b="1" err="1">
                <a:solidFill>
                  <a:srgbClr val="595959"/>
                </a:solidFill>
              </a:rPr>
              <a:t>CentOS</a:t>
            </a:r>
            <a:r>
              <a:rPr lang="el-GR" b="1">
                <a:solidFill>
                  <a:srgbClr val="595959"/>
                </a:solidFill>
              </a:rPr>
              <a:t> and </a:t>
            </a:r>
            <a:r>
              <a:rPr lang="el-GR" b="1" err="1">
                <a:solidFill>
                  <a:srgbClr val="595959"/>
                </a:solidFill>
              </a:rPr>
              <a:t>Fedora</a:t>
            </a:r>
            <a:r>
              <a:rPr lang="el-GR" b="1">
                <a:solidFill>
                  <a:srgbClr val="595959"/>
                </a:solidFill>
              </a:rPr>
              <a:t>.</a:t>
            </a:r>
          </a:p>
          <a:p>
            <a:pPr>
              <a:lnSpc>
                <a:spcPct val="114999"/>
              </a:lnSpc>
            </a:pPr>
            <a:endParaRPr lang="el-GR" b="1">
              <a:solidFill>
                <a:srgbClr val="595959"/>
              </a:solidFill>
            </a:endParaRPr>
          </a:p>
          <a:p>
            <a:pPr>
              <a:lnSpc>
                <a:spcPct val="114999"/>
              </a:lnSpc>
            </a:pPr>
            <a:endParaRPr lang="el-GR" b="1"/>
          </a:p>
          <a:p>
            <a:pPr>
              <a:lnSpc>
                <a:spcPct val="114999"/>
              </a:lnSpc>
            </a:pPr>
            <a:endParaRPr lang="el-GR" b="1"/>
          </a:p>
          <a:p>
            <a:pPr marL="114300" indent="0">
              <a:buNone/>
            </a:pPr>
            <a:endParaRPr lang="el-GR"/>
          </a:p>
          <a:p>
            <a:endParaRPr lang="el-GR"/>
          </a:p>
        </p:txBody>
      </p:sp>
      <p:sp>
        <p:nvSpPr>
          <p:cNvPr id="4" name="Slide Number Placeholder 3">
            <a:extLst>
              <a:ext uri="{FF2B5EF4-FFF2-40B4-BE49-F238E27FC236}">
                <a16:creationId xmlns:a16="http://schemas.microsoft.com/office/drawing/2014/main" id="{8783345C-754E-4498-9160-38628CAFA9B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14</a:t>
            </a:fld>
            <a:endParaRPr lang="en"/>
          </a:p>
        </p:txBody>
      </p:sp>
      <p:pic>
        <p:nvPicPr>
          <p:cNvPr id="6" name="Picture 5" descr="A black and white logo&#10;&#10;Description automatically generated">
            <a:extLst>
              <a:ext uri="{FF2B5EF4-FFF2-40B4-BE49-F238E27FC236}">
                <a16:creationId xmlns:a16="http://schemas.microsoft.com/office/drawing/2014/main" id="{8C9581D3-B1DD-01AF-2422-21FE3D71AEE8}"/>
              </a:ext>
            </a:extLst>
          </p:cNvPr>
          <p:cNvPicPr>
            <a:picLocks noChangeAspect="1"/>
          </p:cNvPicPr>
          <p:nvPr/>
        </p:nvPicPr>
        <p:blipFill>
          <a:blip r:embed="rId3"/>
          <a:stretch>
            <a:fillRect/>
          </a:stretch>
        </p:blipFill>
        <p:spPr>
          <a:xfrm>
            <a:off x="3759" y="4431403"/>
            <a:ext cx="2962777" cy="743659"/>
          </a:xfrm>
          <a:prstGeom prst="rect">
            <a:avLst/>
          </a:prstGeom>
        </p:spPr>
      </p:pic>
      <p:pic>
        <p:nvPicPr>
          <p:cNvPr id="5" name="Picture 4" descr="A close up of a logo&#10;&#10;Description automatically generated">
            <a:extLst>
              <a:ext uri="{FF2B5EF4-FFF2-40B4-BE49-F238E27FC236}">
                <a16:creationId xmlns:a16="http://schemas.microsoft.com/office/drawing/2014/main" id="{6DD29934-AB95-9DD0-D4B5-889C57B01AF9}"/>
              </a:ext>
            </a:extLst>
          </p:cNvPr>
          <p:cNvPicPr>
            <a:picLocks noChangeAspect="1"/>
          </p:cNvPicPr>
          <p:nvPr/>
        </p:nvPicPr>
        <p:blipFill>
          <a:blip r:embed="rId4"/>
          <a:stretch>
            <a:fillRect/>
          </a:stretch>
        </p:blipFill>
        <p:spPr>
          <a:xfrm>
            <a:off x="3708108" y="237498"/>
            <a:ext cx="1724025" cy="619125"/>
          </a:xfrm>
          <a:prstGeom prst="rect">
            <a:avLst/>
          </a:prstGeom>
        </p:spPr>
      </p:pic>
    </p:spTree>
    <p:extLst>
      <p:ext uri="{BB962C8B-B14F-4D97-AF65-F5344CB8AC3E}">
        <p14:creationId xmlns:p14="http://schemas.microsoft.com/office/powerpoint/2010/main" val="3185603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err="1"/>
              <a:t>Key</a:t>
            </a:r>
            <a:r>
              <a:rPr lang="el-GR" b="1"/>
              <a:t> </a:t>
            </a:r>
            <a:r>
              <a:rPr lang="el-GR" b="1" err="1"/>
              <a:t>Advantages</a:t>
            </a:r>
            <a:r>
              <a:rPr lang="el-GR" b="1"/>
              <a:t> of YUM</a:t>
            </a:r>
            <a:endParaRPr lang="en-US"/>
          </a:p>
          <a:p>
            <a:endParaRPr lang="el-GR"/>
          </a:p>
        </p:txBody>
      </p:sp>
      <p:sp>
        <p:nvSpPr>
          <p:cNvPr id="3" name="Text Placeholder 2"/>
          <p:cNvSpPr>
            <a:spLocks noGrp="1"/>
          </p:cNvSpPr>
          <p:nvPr>
            <p:ph type="body" idx="1"/>
          </p:nvPr>
        </p:nvSpPr>
        <p:spPr/>
        <p:txBody>
          <a:bodyPr/>
          <a:lstStyle/>
          <a:p>
            <a:r>
              <a:rPr lang="en-US" sz="1400" b="1">
                <a:solidFill>
                  <a:srgbClr val="595959"/>
                </a:solidFill>
              </a:rPr>
              <a:t>Automated Updates</a:t>
            </a:r>
          </a:p>
          <a:p>
            <a:pPr lvl="1">
              <a:lnSpc>
                <a:spcPct val="100000"/>
              </a:lnSpc>
            </a:pPr>
            <a:r>
              <a:rPr lang="de-DE" i="1" err="1">
                <a:solidFill>
                  <a:srgbClr val="595959"/>
                </a:solidFill>
              </a:rPr>
              <a:t>Ensures</a:t>
            </a:r>
            <a:r>
              <a:rPr lang="de-DE" i="1">
                <a:solidFill>
                  <a:srgbClr val="595959"/>
                </a:solidFill>
              </a:rPr>
              <a:t> </a:t>
            </a:r>
            <a:r>
              <a:rPr lang="de-DE" i="1" err="1">
                <a:solidFill>
                  <a:srgbClr val="595959"/>
                </a:solidFill>
              </a:rPr>
              <a:t>that</a:t>
            </a:r>
            <a:r>
              <a:rPr lang="de-DE" i="1">
                <a:solidFill>
                  <a:srgbClr val="595959"/>
                </a:solidFill>
              </a:rPr>
              <a:t> all </a:t>
            </a:r>
            <a:r>
              <a:rPr lang="de-DE" i="1" err="1">
                <a:solidFill>
                  <a:srgbClr val="595959"/>
                </a:solidFill>
              </a:rPr>
              <a:t>packages</a:t>
            </a:r>
            <a:r>
              <a:rPr lang="de-DE" i="1">
                <a:solidFill>
                  <a:srgbClr val="595959"/>
                </a:solidFill>
              </a:rPr>
              <a:t> </a:t>
            </a:r>
            <a:r>
              <a:rPr lang="de-DE" i="1" err="1">
                <a:solidFill>
                  <a:srgbClr val="595959"/>
                </a:solidFill>
              </a:rPr>
              <a:t>are</a:t>
            </a:r>
            <a:r>
              <a:rPr lang="de-DE" i="1">
                <a:solidFill>
                  <a:srgbClr val="595959"/>
                </a:solidFill>
              </a:rPr>
              <a:t> </a:t>
            </a:r>
            <a:r>
              <a:rPr lang="de-DE" i="1" err="1">
                <a:solidFill>
                  <a:srgbClr val="595959"/>
                </a:solidFill>
              </a:rPr>
              <a:t>updated</a:t>
            </a:r>
            <a:r>
              <a:rPr lang="de-DE" i="1">
                <a:solidFill>
                  <a:srgbClr val="595959"/>
                </a:solidFill>
              </a:rPr>
              <a:t> </a:t>
            </a:r>
            <a:r>
              <a:rPr lang="de-DE" i="1" err="1">
                <a:solidFill>
                  <a:srgbClr val="595959"/>
                </a:solidFill>
              </a:rPr>
              <a:t>to</a:t>
            </a:r>
            <a:r>
              <a:rPr lang="de-DE" i="1">
                <a:solidFill>
                  <a:srgbClr val="595959"/>
                </a:solidFill>
              </a:rPr>
              <a:t> </a:t>
            </a:r>
            <a:r>
              <a:rPr lang="de-DE" i="1" err="1">
                <a:solidFill>
                  <a:srgbClr val="595959"/>
                </a:solidFill>
              </a:rPr>
              <a:t>their</a:t>
            </a:r>
            <a:r>
              <a:rPr lang="de-DE" i="1">
                <a:solidFill>
                  <a:srgbClr val="595959"/>
                </a:solidFill>
              </a:rPr>
              <a:t> </a:t>
            </a:r>
            <a:r>
              <a:rPr lang="de-DE" i="1" err="1">
                <a:solidFill>
                  <a:srgbClr val="595959"/>
                </a:solidFill>
              </a:rPr>
              <a:t>latest</a:t>
            </a:r>
            <a:r>
              <a:rPr lang="de-DE" i="1">
                <a:solidFill>
                  <a:srgbClr val="595959"/>
                </a:solidFill>
              </a:rPr>
              <a:t> </a:t>
            </a:r>
            <a:r>
              <a:rPr lang="de-DE" i="1" err="1">
                <a:solidFill>
                  <a:srgbClr val="595959"/>
                </a:solidFill>
              </a:rPr>
              <a:t>versions</a:t>
            </a:r>
            <a:r>
              <a:rPr lang="de-DE" i="1">
                <a:solidFill>
                  <a:srgbClr val="595959"/>
                </a:solidFill>
              </a:rPr>
              <a:t>, </a:t>
            </a:r>
            <a:r>
              <a:rPr lang="de-DE" i="1" err="1">
                <a:solidFill>
                  <a:srgbClr val="595959"/>
                </a:solidFill>
              </a:rPr>
              <a:t>maintaining</a:t>
            </a:r>
            <a:r>
              <a:rPr lang="de-DE" i="1">
                <a:solidFill>
                  <a:srgbClr val="595959"/>
                </a:solidFill>
              </a:rPr>
              <a:t> </a:t>
            </a:r>
            <a:r>
              <a:rPr lang="de-DE" i="1" err="1">
                <a:solidFill>
                  <a:srgbClr val="595959"/>
                </a:solidFill>
              </a:rPr>
              <a:t>system</a:t>
            </a:r>
            <a:r>
              <a:rPr lang="de-DE" i="1">
                <a:solidFill>
                  <a:srgbClr val="595959"/>
                </a:solidFill>
              </a:rPr>
              <a:t> </a:t>
            </a:r>
            <a:r>
              <a:rPr lang="de-DE" i="1" err="1">
                <a:solidFill>
                  <a:srgbClr val="595959"/>
                </a:solidFill>
              </a:rPr>
              <a:t>consistency</a:t>
            </a:r>
            <a:endParaRPr lang="de-DE" i="1">
              <a:solidFill>
                <a:srgbClr val="595959"/>
              </a:solidFill>
            </a:endParaRPr>
          </a:p>
          <a:p>
            <a:pPr lvl="1">
              <a:lnSpc>
                <a:spcPct val="100000"/>
              </a:lnSpc>
            </a:pPr>
            <a:endParaRPr lang="en-US" b="1">
              <a:solidFill>
                <a:srgbClr val="595959"/>
              </a:solidFill>
            </a:endParaRPr>
          </a:p>
          <a:p>
            <a:r>
              <a:rPr lang="de-DE" sz="1400" b="1" err="1">
                <a:solidFill>
                  <a:srgbClr val="595959"/>
                </a:solidFill>
              </a:rPr>
              <a:t>Easier</a:t>
            </a:r>
            <a:r>
              <a:rPr lang="de-DE" sz="1400" b="1">
                <a:solidFill>
                  <a:srgbClr val="595959"/>
                </a:solidFill>
              </a:rPr>
              <a:t> Package Management</a:t>
            </a:r>
          </a:p>
          <a:p>
            <a:pPr lvl="1">
              <a:lnSpc>
                <a:spcPct val="114999"/>
              </a:lnSpc>
            </a:pPr>
            <a:r>
              <a:rPr lang="de-DE" i="1">
                <a:solidFill>
                  <a:srgbClr val="595959"/>
                </a:solidFill>
              </a:rPr>
              <a:t>User-Friendly Interface</a:t>
            </a:r>
          </a:p>
          <a:p>
            <a:pPr>
              <a:lnSpc>
                <a:spcPct val="114999"/>
              </a:lnSpc>
            </a:pPr>
            <a:endParaRPr lang="de-DE" sz="1400" b="1">
              <a:solidFill>
                <a:srgbClr val="595959"/>
              </a:solidFill>
            </a:endParaRPr>
          </a:p>
          <a:p>
            <a:pPr>
              <a:lnSpc>
                <a:spcPct val="114999"/>
              </a:lnSpc>
            </a:pPr>
            <a:r>
              <a:rPr lang="de-DE" sz="1400" b="1">
                <a:solidFill>
                  <a:srgbClr val="595959"/>
                </a:solidFill>
              </a:rPr>
              <a:t>Higher-Level </a:t>
            </a:r>
            <a:r>
              <a:rPr lang="de-DE" sz="1400" b="1" err="1">
                <a:solidFill>
                  <a:srgbClr val="595959"/>
                </a:solidFill>
              </a:rPr>
              <a:t>Dependency</a:t>
            </a:r>
            <a:r>
              <a:rPr lang="de-DE" sz="1400" b="1">
                <a:solidFill>
                  <a:srgbClr val="595959"/>
                </a:solidFill>
              </a:rPr>
              <a:t> Resolution</a:t>
            </a:r>
          </a:p>
          <a:p>
            <a:pPr lvl="1"/>
            <a:r>
              <a:rPr lang="de-DE" i="1" err="1">
                <a:solidFill>
                  <a:srgbClr val="595959"/>
                </a:solidFill>
              </a:rPr>
              <a:t>Automatically</a:t>
            </a:r>
            <a:r>
              <a:rPr lang="de-DE" i="1">
                <a:solidFill>
                  <a:srgbClr val="595959"/>
                </a:solidFill>
              </a:rPr>
              <a:t> </a:t>
            </a:r>
            <a:r>
              <a:rPr lang="de-DE" i="1" err="1">
                <a:solidFill>
                  <a:srgbClr val="595959"/>
                </a:solidFill>
              </a:rPr>
              <a:t>resolves</a:t>
            </a:r>
            <a:r>
              <a:rPr lang="de-DE" i="1">
                <a:solidFill>
                  <a:srgbClr val="595959"/>
                </a:solidFill>
              </a:rPr>
              <a:t> </a:t>
            </a:r>
            <a:r>
              <a:rPr lang="de-DE" i="1" err="1">
                <a:solidFill>
                  <a:srgbClr val="595959"/>
                </a:solidFill>
              </a:rPr>
              <a:t>dependencies</a:t>
            </a:r>
            <a:r>
              <a:rPr lang="de-DE" i="1">
                <a:solidFill>
                  <a:srgbClr val="595959"/>
                </a:solidFill>
              </a:rPr>
              <a:t> </a:t>
            </a:r>
            <a:r>
              <a:rPr lang="de-DE" i="1" err="1">
                <a:solidFill>
                  <a:srgbClr val="595959"/>
                </a:solidFill>
              </a:rPr>
              <a:t>for</a:t>
            </a:r>
            <a:r>
              <a:rPr lang="de-DE" i="1">
                <a:solidFill>
                  <a:srgbClr val="595959"/>
                </a:solidFill>
              </a:rPr>
              <a:t> </a:t>
            </a:r>
            <a:r>
              <a:rPr lang="de-DE" i="1" err="1">
                <a:solidFill>
                  <a:srgbClr val="595959"/>
                </a:solidFill>
              </a:rPr>
              <a:t>packages</a:t>
            </a:r>
            <a:r>
              <a:rPr lang="de-DE" i="1">
                <a:solidFill>
                  <a:srgbClr val="595959"/>
                </a:solidFill>
              </a:rPr>
              <a:t>, a feature not </a:t>
            </a:r>
            <a:r>
              <a:rPr lang="de-DE" i="1" err="1">
                <a:solidFill>
                  <a:srgbClr val="595959"/>
                </a:solidFill>
              </a:rPr>
              <a:t>natively</a:t>
            </a:r>
            <a:r>
              <a:rPr lang="de-DE" i="1">
                <a:solidFill>
                  <a:srgbClr val="595959"/>
                </a:solidFill>
              </a:rPr>
              <a:t> </a:t>
            </a:r>
            <a:r>
              <a:rPr lang="de-DE" i="1" err="1">
                <a:solidFill>
                  <a:srgbClr val="595959"/>
                </a:solidFill>
              </a:rPr>
              <a:t>present</a:t>
            </a:r>
            <a:r>
              <a:rPr lang="de-DE" i="1">
                <a:solidFill>
                  <a:srgbClr val="595959"/>
                </a:solidFill>
              </a:rPr>
              <a:t> in RPM</a:t>
            </a:r>
          </a:p>
          <a:p>
            <a:pPr lvl="1">
              <a:lnSpc>
                <a:spcPct val="114999"/>
              </a:lnSpc>
            </a:pPr>
            <a:endParaRPr lang="de-DE" sz="1200">
              <a:solidFill>
                <a:srgbClr val="D1D5DB"/>
              </a:solidFill>
            </a:endParaRPr>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15</a:t>
            </a:fld>
            <a:endParaRPr lang="en"/>
          </a:p>
        </p:txBody>
      </p:sp>
      <p:pic>
        <p:nvPicPr>
          <p:cNvPr id="6" name="Picture 5" descr="A black and white logo&#10;&#10;Description automatically generated">
            <a:extLst>
              <a:ext uri="{FF2B5EF4-FFF2-40B4-BE49-F238E27FC236}">
                <a16:creationId xmlns:a16="http://schemas.microsoft.com/office/drawing/2014/main" id="{F8F5904F-29B4-658B-9B28-0B3D78E9BF7A}"/>
              </a:ext>
            </a:extLst>
          </p:cNvPr>
          <p:cNvPicPr>
            <a:picLocks noChangeAspect="1"/>
          </p:cNvPicPr>
          <p:nvPr/>
        </p:nvPicPr>
        <p:blipFill>
          <a:blip r:embed="rId3"/>
          <a:stretch>
            <a:fillRect/>
          </a:stretch>
        </p:blipFill>
        <p:spPr>
          <a:xfrm>
            <a:off x="3759" y="4431403"/>
            <a:ext cx="2962777" cy="743659"/>
          </a:xfrm>
          <a:prstGeom prst="rect">
            <a:avLst/>
          </a:prstGeom>
        </p:spPr>
      </p:pic>
    </p:spTree>
    <p:extLst>
      <p:ext uri="{BB962C8B-B14F-4D97-AF65-F5344CB8AC3E}">
        <p14:creationId xmlns:p14="http://schemas.microsoft.com/office/powerpoint/2010/main" val="29115971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28AA6-E16D-4259-B051-8AB89AA1C09E}"/>
              </a:ext>
            </a:extLst>
          </p:cNvPr>
          <p:cNvSpPr>
            <a:spLocks noGrp="1"/>
          </p:cNvSpPr>
          <p:nvPr>
            <p:ph type="title"/>
          </p:nvPr>
        </p:nvSpPr>
        <p:spPr/>
        <p:txBody>
          <a:bodyPr/>
          <a:lstStyle/>
          <a:p>
            <a:r>
              <a:rPr lang="el-GR"/>
              <a:t>YUM </a:t>
            </a:r>
            <a:r>
              <a:rPr lang="el-GR" err="1"/>
              <a:t>examples</a:t>
            </a:r>
            <a:r>
              <a:rPr lang="el-GR"/>
              <a:t> </a:t>
            </a:r>
          </a:p>
        </p:txBody>
      </p:sp>
      <p:sp>
        <p:nvSpPr>
          <p:cNvPr id="3" name="Text Placeholder 2">
            <a:extLst>
              <a:ext uri="{FF2B5EF4-FFF2-40B4-BE49-F238E27FC236}">
                <a16:creationId xmlns:a16="http://schemas.microsoft.com/office/drawing/2014/main" id="{76B161E2-4728-47ED-BFD4-4D6B472BA962}"/>
              </a:ext>
            </a:extLst>
          </p:cNvPr>
          <p:cNvSpPr>
            <a:spLocks noGrp="1"/>
          </p:cNvSpPr>
          <p:nvPr>
            <p:ph type="body" idx="1"/>
          </p:nvPr>
        </p:nvSpPr>
        <p:spPr/>
        <p:txBody>
          <a:bodyPr/>
          <a:lstStyle/>
          <a:p>
            <a:r>
              <a:rPr lang="el-GR" err="1"/>
              <a:t>Install</a:t>
            </a:r>
            <a:r>
              <a:rPr lang="el-GR"/>
              <a:t> </a:t>
            </a:r>
            <a:r>
              <a:rPr lang="el-GR" err="1"/>
              <a:t>rpm</a:t>
            </a:r>
            <a:r>
              <a:rPr lang="el-GR"/>
              <a:t> </a:t>
            </a:r>
            <a:r>
              <a:rPr lang="el-GR" err="1"/>
              <a:t>packages</a:t>
            </a:r>
            <a:r>
              <a:rPr lang="el-GR"/>
              <a:t> (1 </a:t>
            </a:r>
            <a:r>
              <a:rPr lang="el-GR" err="1"/>
              <a:t>or</a:t>
            </a:r>
            <a:r>
              <a:rPr lang="el-GR"/>
              <a:t> </a:t>
            </a:r>
            <a:r>
              <a:rPr lang="el-GR" err="1"/>
              <a:t>more</a:t>
            </a:r>
            <a:r>
              <a:rPr lang="el-GR"/>
              <a:t> </a:t>
            </a:r>
            <a:r>
              <a:rPr lang="el-GR" err="1"/>
              <a:t>packages</a:t>
            </a:r>
            <a:r>
              <a:rPr lang="el-GR"/>
              <a:t>) </a:t>
            </a:r>
          </a:p>
          <a:p>
            <a:endParaRPr lang="en-US"/>
          </a:p>
          <a:p>
            <a:pPr>
              <a:lnSpc>
                <a:spcPct val="114999"/>
              </a:lnSpc>
            </a:pPr>
            <a:endParaRPr lang="en-US"/>
          </a:p>
          <a:p>
            <a:pPr>
              <a:lnSpc>
                <a:spcPct val="114999"/>
              </a:lnSpc>
            </a:pPr>
            <a:r>
              <a:rPr lang="en-US"/>
              <a:t>Remove rpm packages </a:t>
            </a:r>
          </a:p>
          <a:p>
            <a:pPr>
              <a:lnSpc>
                <a:spcPct val="114999"/>
              </a:lnSpc>
            </a:pPr>
            <a:endParaRPr lang="en-US"/>
          </a:p>
          <a:p>
            <a:pPr>
              <a:lnSpc>
                <a:spcPct val="114999"/>
              </a:lnSpc>
            </a:pPr>
            <a:endParaRPr lang="en-US"/>
          </a:p>
          <a:p>
            <a:pPr>
              <a:lnSpc>
                <a:spcPct val="114999"/>
              </a:lnSpc>
            </a:pPr>
            <a:endParaRPr lang="en-US"/>
          </a:p>
          <a:p>
            <a:pPr>
              <a:lnSpc>
                <a:spcPct val="114999"/>
              </a:lnSpc>
            </a:pPr>
            <a:r>
              <a:rPr lang="en-US"/>
              <a:t>Dependency list </a:t>
            </a:r>
          </a:p>
          <a:p>
            <a:pPr>
              <a:lnSpc>
                <a:spcPct val="114999"/>
              </a:lnSpc>
            </a:pPr>
            <a:endParaRPr lang="en-US"/>
          </a:p>
        </p:txBody>
      </p:sp>
      <p:sp>
        <p:nvSpPr>
          <p:cNvPr id="4" name="Slide Number Placeholder 3">
            <a:extLst>
              <a:ext uri="{FF2B5EF4-FFF2-40B4-BE49-F238E27FC236}">
                <a16:creationId xmlns:a16="http://schemas.microsoft.com/office/drawing/2014/main" id="{66A1CD79-85DC-4701-BEF6-53ED75EA301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16</a:t>
            </a:fld>
            <a:endParaRPr lang="en"/>
          </a:p>
        </p:txBody>
      </p:sp>
      <p:pic>
        <p:nvPicPr>
          <p:cNvPr id="6" name="Picture 5" descr="A black and white logo&#10;&#10;Description automatically generated">
            <a:extLst>
              <a:ext uri="{FF2B5EF4-FFF2-40B4-BE49-F238E27FC236}">
                <a16:creationId xmlns:a16="http://schemas.microsoft.com/office/drawing/2014/main" id="{69E71078-1409-3F38-5D4F-6CBD64B6779D}"/>
              </a:ext>
            </a:extLst>
          </p:cNvPr>
          <p:cNvPicPr>
            <a:picLocks noChangeAspect="1"/>
          </p:cNvPicPr>
          <p:nvPr/>
        </p:nvPicPr>
        <p:blipFill>
          <a:blip r:embed="rId3"/>
          <a:stretch>
            <a:fillRect/>
          </a:stretch>
        </p:blipFill>
        <p:spPr>
          <a:xfrm>
            <a:off x="3759" y="4431403"/>
            <a:ext cx="2962777" cy="743659"/>
          </a:xfrm>
          <a:prstGeom prst="rect">
            <a:avLst/>
          </a:prstGeom>
        </p:spPr>
      </p:pic>
      <p:pic>
        <p:nvPicPr>
          <p:cNvPr id="5" name="Picture 4" descr="A close up of a text&#10;&#10;Description automatically generated">
            <a:extLst>
              <a:ext uri="{FF2B5EF4-FFF2-40B4-BE49-F238E27FC236}">
                <a16:creationId xmlns:a16="http://schemas.microsoft.com/office/drawing/2014/main" id="{C7A38370-ABF4-A8EE-1292-3DD61614DFBC}"/>
              </a:ext>
            </a:extLst>
          </p:cNvPr>
          <p:cNvPicPr>
            <a:picLocks noChangeAspect="1"/>
          </p:cNvPicPr>
          <p:nvPr/>
        </p:nvPicPr>
        <p:blipFill>
          <a:blip r:embed="rId4"/>
          <a:stretch>
            <a:fillRect/>
          </a:stretch>
        </p:blipFill>
        <p:spPr>
          <a:xfrm>
            <a:off x="4456196" y="1623992"/>
            <a:ext cx="4442660" cy="414128"/>
          </a:xfrm>
          <a:prstGeom prst="rect">
            <a:avLst/>
          </a:prstGeom>
        </p:spPr>
      </p:pic>
      <p:pic>
        <p:nvPicPr>
          <p:cNvPr id="7" name="Picture 6" descr="A screenshot of a computer&#10;&#10;Description automatically generated">
            <a:extLst>
              <a:ext uri="{FF2B5EF4-FFF2-40B4-BE49-F238E27FC236}">
                <a16:creationId xmlns:a16="http://schemas.microsoft.com/office/drawing/2014/main" id="{542BA8E8-0E13-9A98-600D-D7AC91498901}"/>
              </a:ext>
            </a:extLst>
          </p:cNvPr>
          <p:cNvPicPr>
            <a:picLocks noChangeAspect="1"/>
          </p:cNvPicPr>
          <p:nvPr/>
        </p:nvPicPr>
        <p:blipFill>
          <a:blip r:embed="rId5"/>
          <a:stretch>
            <a:fillRect/>
          </a:stretch>
        </p:blipFill>
        <p:spPr>
          <a:xfrm>
            <a:off x="4456196" y="2247282"/>
            <a:ext cx="4442660" cy="1002362"/>
          </a:xfrm>
          <a:prstGeom prst="rect">
            <a:avLst/>
          </a:prstGeom>
        </p:spPr>
      </p:pic>
      <p:pic>
        <p:nvPicPr>
          <p:cNvPr id="8" name="Picture 7" descr="A group of black text&#10;&#10;Description automatically generated">
            <a:extLst>
              <a:ext uri="{FF2B5EF4-FFF2-40B4-BE49-F238E27FC236}">
                <a16:creationId xmlns:a16="http://schemas.microsoft.com/office/drawing/2014/main" id="{36DF7C84-4733-FAE0-E25C-684B20A428BE}"/>
              </a:ext>
            </a:extLst>
          </p:cNvPr>
          <p:cNvPicPr>
            <a:picLocks noChangeAspect="1"/>
          </p:cNvPicPr>
          <p:nvPr/>
        </p:nvPicPr>
        <p:blipFill>
          <a:blip r:embed="rId6"/>
          <a:stretch>
            <a:fillRect/>
          </a:stretch>
        </p:blipFill>
        <p:spPr>
          <a:xfrm>
            <a:off x="4456196" y="3646310"/>
            <a:ext cx="4382503" cy="926452"/>
          </a:xfrm>
          <a:prstGeom prst="rect">
            <a:avLst/>
          </a:prstGeom>
        </p:spPr>
      </p:pic>
    </p:spTree>
    <p:extLst>
      <p:ext uri="{BB962C8B-B14F-4D97-AF65-F5344CB8AC3E}">
        <p14:creationId xmlns:p14="http://schemas.microsoft.com/office/powerpoint/2010/main" val="27476988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err="1"/>
              <a:t>Dandified</a:t>
            </a:r>
            <a:r>
              <a:rPr lang="de-DE"/>
              <a:t> YUM</a:t>
            </a:r>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17</a:t>
            </a:fld>
            <a:endParaRPr lang="en"/>
          </a:p>
        </p:txBody>
      </p:sp>
      <p:pic>
        <p:nvPicPr>
          <p:cNvPr id="6" name="Picture 5" descr="A black and white logo&#10;&#10;Description automatically generated">
            <a:extLst>
              <a:ext uri="{FF2B5EF4-FFF2-40B4-BE49-F238E27FC236}">
                <a16:creationId xmlns:a16="http://schemas.microsoft.com/office/drawing/2014/main" id="{A9BA8892-32DA-E071-6946-D029F0EF1658}"/>
              </a:ext>
            </a:extLst>
          </p:cNvPr>
          <p:cNvPicPr>
            <a:picLocks noChangeAspect="1"/>
          </p:cNvPicPr>
          <p:nvPr/>
        </p:nvPicPr>
        <p:blipFill>
          <a:blip r:embed="rId3"/>
          <a:stretch>
            <a:fillRect/>
          </a:stretch>
        </p:blipFill>
        <p:spPr>
          <a:xfrm>
            <a:off x="3759" y="4431403"/>
            <a:ext cx="2962777" cy="743659"/>
          </a:xfrm>
          <a:prstGeom prst="rect">
            <a:avLst/>
          </a:prstGeom>
        </p:spPr>
      </p:pic>
      <p:sp>
        <p:nvSpPr>
          <p:cNvPr id="3" name="TextBox 2">
            <a:extLst>
              <a:ext uri="{FF2B5EF4-FFF2-40B4-BE49-F238E27FC236}">
                <a16:creationId xmlns:a16="http://schemas.microsoft.com/office/drawing/2014/main" id="{585FF873-3D0C-FC72-7937-82AE20467F1B}"/>
              </a:ext>
            </a:extLst>
          </p:cNvPr>
          <p:cNvSpPr txBox="1"/>
          <p:nvPr/>
        </p:nvSpPr>
        <p:spPr>
          <a:xfrm>
            <a:off x="479382" y="1364831"/>
            <a:ext cx="8196513" cy="235449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150000"/>
              </a:lnSpc>
              <a:buChar char="•"/>
            </a:pPr>
            <a:r>
              <a:rPr lang="en-US" sz="1800" b="1">
                <a:solidFill>
                  <a:srgbClr val="595959"/>
                </a:solidFill>
              </a:rPr>
              <a:t>DNF is the next-generation version of YUM, designed to improve and replace YUM in Fedora and other RPM-based distributions.</a:t>
            </a:r>
            <a:endParaRPr lang="en-US"/>
          </a:p>
          <a:p>
            <a:pPr marL="285750" indent="-285750">
              <a:lnSpc>
                <a:spcPct val="150000"/>
              </a:lnSpc>
              <a:buChar char="•"/>
            </a:pPr>
            <a:r>
              <a:rPr lang="en-US" sz="1800" b="1">
                <a:solidFill>
                  <a:srgbClr val="595959"/>
                </a:solidFill>
              </a:rPr>
              <a:t>Faster and more efficient in resolving dependencies</a:t>
            </a:r>
          </a:p>
          <a:p>
            <a:pPr marL="285750" indent="-285750">
              <a:lnSpc>
                <a:spcPct val="150000"/>
              </a:lnSpc>
              <a:buChar char="•"/>
            </a:pPr>
            <a:r>
              <a:rPr lang="en-US" sz="1800" b="1">
                <a:solidFill>
                  <a:srgbClr val="595959"/>
                </a:solidFill>
              </a:rPr>
              <a:t>Cleaner, well-structured codebase (easier to maintain and extend)</a:t>
            </a:r>
          </a:p>
          <a:p>
            <a:pPr marL="285750" indent="-285750">
              <a:lnSpc>
                <a:spcPct val="150000"/>
              </a:lnSpc>
              <a:buChar char="•"/>
            </a:pPr>
            <a:r>
              <a:rPr lang="en-US" sz="1800" b="1">
                <a:solidFill>
                  <a:srgbClr val="595959"/>
                </a:solidFill>
              </a:rPr>
              <a:t>Offers flexibility in managing different software versions and streams.</a:t>
            </a:r>
          </a:p>
          <a:p>
            <a:pPr marL="285750" indent="-285750">
              <a:buChar char="•"/>
            </a:pPr>
            <a:endParaRPr lang="en-US" sz="1200">
              <a:solidFill>
                <a:srgbClr val="D1D5DB"/>
              </a:solidFill>
            </a:endParaRPr>
          </a:p>
        </p:txBody>
      </p:sp>
    </p:spTree>
    <p:extLst>
      <p:ext uri="{BB962C8B-B14F-4D97-AF65-F5344CB8AC3E}">
        <p14:creationId xmlns:p14="http://schemas.microsoft.com/office/powerpoint/2010/main" val="36499413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DNF Features and Functionality</a:t>
            </a:r>
            <a:endParaRPr lang="en-US"/>
          </a:p>
          <a:p>
            <a:endParaRPr lang="en-US"/>
          </a:p>
        </p:txBody>
      </p:sp>
      <p:sp>
        <p:nvSpPr>
          <p:cNvPr id="3" name="Text Placeholder 2"/>
          <p:cNvSpPr>
            <a:spLocks noGrp="1"/>
          </p:cNvSpPr>
          <p:nvPr>
            <p:ph type="body" idx="1"/>
          </p:nvPr>
        </p:nvSpPr>
        <p:spPr/>
        <p:txBody>
          <a:bodyPr/>
          <a:lstStyle/>
          <a:p>
            <a:pPr>
              <a:lnSpc>
                <a:spcPct val="150000"/>
              </a:lnSpc>
            </a:pPr>
            <a:r>
              <a:rPr lang="en-US" sz="1600" b="1"/>
              <a:t>Automatic Dependency Resolution (improved algorithms than YUM)</a:t>
            </a:r>
            <a:endParaRPr lang="en-US"/>
          </a:p>
          <a:p>
            <a:pPr>
              <a:lnSpc>
                <a:spcPct val="150000"/>
              </a:lnSpc>
            </a:pPr>
            <a:r>
              <a:rPr lang="en-US" sz="1600" b="1"/>
              <a:t>Robust Package Group Handling (Simplifies the installation and management of software groups)</a:t>
            </a:r>
          </a:p>
          <a:p>
            <a:pPr>
              <a:lnSpc>
                <a:spcPct val="150000"/>
              </a:lnSpc>
            </a:pPr>
            <a:r>
              <a:rPr lang="en-US" sz="1600" b="1"/>
              <a:t>DNF can be extended with plugins, providing additional functionality and customization options that were not as robust in YUM.</a:t>
            </a:r>
          </a:p>
          <a:p>
            <a:pPr>
              <a:lnSpc>
                <a:spcPct val="150000"/>
              </a:lnSpc>
            </a:pPr>
            <a:r>
              <a:rPr lang="en-US" sz="1600" b="1"/>
              <a:t>Provides a well-documented API, which is useful for developers who want to interface with the package manager programmatically.</a:t>
            </a:r>
          </a:p>
          <a:p>
            <a:pPr>
              <a:lnSpc>
                <a:spcPct val="114999"/>
              </a:lnSpc>
            </a:pPr>
            <a:endParaRPr lang="en-US" sz="1200" b="1">
              <a:solidFill>
                <a:srgbClr val="D1D5DB"/>
              </a:solidFill>
            </a:endParaRPr>
          </a:p>
          <a:p>
            <a:pPr>
              <a:lnSpc>
                <a:spcPct val="114999"/>
              </a:lnSpc>
            </a:pPr>
            <a:endParaRPr lang="en-US" sz="1200" b="1">
              <a:solidFill>
                <a:srgbClr val="D1D5DB"/>
              </a:solidFill>
            </a:endParaRPr>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18</a:t>
            </a:fld>
            <a:endParaRPr lang="en"/>
          </a:p>
        </p:txBody>
      </p:sp>
      <p:pic>
        <p:nvPicPr>
          <p:cNvPr id="7" name="Picture 6" descr="A black and white logo&#10;&#10;Description automatically generated">
            <a:extLst>
              <a:ext uri="{FF2B5EF4-FFF2-40B4-BE49-F238E27FC236}">
                <a16:creationId xmlns:a16="http://schemas.microsoft.com/office/drawing/2014/main" id="{E8978EAD-F5DB-5D6E-D95E-BD64100B4B84}"/>
              </a:ext>
            </a:extLst>
          </p:cNvPr>
          <p:cNvPicPr>
            <a:picLocks noChangeAspect="1"/>
          </p:cNvPicPr>
          <p:nvPr/>
        </p:nvPicPr>
        <p:blipFill>
          <a:blip r:embed="rId3"/>
          <a:stretch>
            <a:fillRect/>
          </a:stretch>
        </p:blipFill>
        <p:spPr>
          <a:xfrm>
            <a:off x="3759" y="4431403"/>
            <a:ext cx="2962777" cy="743659"/>
          </a:xfrm>
          <a:prstGeom prst="rect">
            <a:avLst/>
          </a:prstGeom>
        </p:spPr>
      </p:pic>
    </p:spTree>
    <p:extLst>
      <p:ext uri="{BB962C8B-B14F-4D97-AF65-F5344CB8AC3E}">
        <p14:creationId xmlns:p14="http://schemas.microsoft.com/office/powerpoint/2010/main" val="2225509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09CE4FE7-DB91-DBBA-930A-2327AFEF9058}"/>
              </a:ext>
            </a:extLst>
          </p:cNvPr>
          <p:cNvSpPr>
            <a:spLocks noGrp="1"/>
          </p:cNvSpPr>
          <p:nvPr>
            <p:ph type="ctrTitle"/>
          </p:nvPr>
        </p:nvSpPr>
        <p:spPr>
          <a:xfrm>
            <a:off x="2469873" y="1165680"/>
            <a:ext cx="4204272" cy="2052600"/>
          </a:xfrm>
        </p:spPr>
        <p:txBody>
          <a:bodyPr/>
          <a:lstStyle/>
          <a:p>
            <a:pPr algn="ctr"/>
            <a:r>
              <a:rPr lang="en-US" sz="5400">
                <a:solidFill>
                  <a:schemeClr val="tx1"/>
                </a:solidFill>
              </a:rPr>
              <a:t>Thank you </a:t>
            </a:r>
            <a:endParaRPr lang="en-US"/>
          </a:p>
        </p:txBody>
      </p:sp>
      <p:sp>
        <p:nvSpPr>
          <p:cNvPr id="4" name="Slide Number Placeholder 3">
            <a:extLst>
              <a:ext uri="{FF2B5EF4-FFF2-40B4-BE49-F238E27FC236}">
                <a16:creationId xmlns:a16="http://schemas.microsoft.com/office/drawing/2014/main" id="{25871278-A470-4165-843F-DFCBA881A6FB}"/>
              </a:ext>
            </a:extLst>
          </p:cNvPr>
          <p:cNvSpPr>
            <a:spLocks noGrp="1"/>
          </p:cNvSpPr>
          <p:nvPr>
            <p:ph type="sldNum" idx="12"/>
          </p:nvPr>
        </p:nvSpPr>
        <p:spPr>
          <a:xfrm>
            <a:off x="8485336" y="4586091"/>
            <a:ext cx="548700" cy="393600"/>
          </a:xfrm>
        </p:spPr>
        <p:txBody>
          <a:bodyPr wrap="square" anchor="ctr">
            <a:normAutofit/>
          </a:bodyPr>
          <a:lstStyle/>
          <a:p>
            <a:pPr marL="0" lvl="0" indent="0" rtl="0">
              <a:lnSpc>
                <a:spcPct val="90000"/>
              </a:lnSpc>
              <a:spcBef>
                <a:spcPts val="0"/>
              </a:spcBef>
              <a:spcAft>
                <a:spcPts val="600"/>
              </a:spcAft>
              <a:buNone/>
            </a:pPr>
            <a:fld id="{00000000-1234-1234-1234-123412341234}" type="slidenum">
              <a:rPr lang="en" sz="900" smtClean="0"/>
              <a:pPr marL="0" lvl="0" indent="0" rtl="0">
                <a:lnSpc>
                  <a:spcPct val="90000"/>
                </a:lnSpc>
                <a:spcBef>
                  <a:spcPts val="0"/>
                </a:spcBef>
                <a:spcAft>
                  <a:spcPts val="600"/>
                </a:spcAft>
                <a:buNone/>
              </a:pPr>
              <a:t>19</a:t>
            </a:fld>
            <a:endParaRPr lang="en" sz="900"/>
          </a:p>
        </p:txBody>
      </p:sp>
      <p:pic>
        <p:nvPicPr>
          <p:cNvPr id="3" name="Picture 2" descr="A cartoon of a duck&#10;&#10;Description automatically generated">
            <a:extLst>
              <a:ext uri="{FF2B5EF4-FFF2-40B4-BE49-F238E27FC236}">
                <a16:creationId xmlns:a16="http://schemas.microsoft.com/office/drawing/2014/main" id="{F6E30E8E-BFDD-1207-499C-79F82C23AEC6}"/>
              </a:ext>
            </a:extLst>
          </p:cNvPr>
          <p:cNvPicPr>
            <a:picLocks noChangeAspect="1"/>
          </p:cNvPicPr>
          <p:nvPr/>
        </p:nvPicPr>
        <p:blipFill>
          <a:blip r:embed="rId2"/>
          <a:stretch>
            <a:fillRect/>
          </a:stretch>
        </p:blipFill>
        <p:spPr>
          <a:xfrm>
            <a:off x="3036470" y="1891590"/>
            <a:ext cx="3086100" cy="3086100"/>
          </a:xfrm>
          <a:prstGeom prst="rect">
            <a:avLst/>
          </a:prstGeom>
        </p:spPr>
      </p:pic>
    </p:spTree>
    <p:extLst>
      <p:ext uri="{BB962C8B-B14F-4D97-AF65-F5344CB8AC3E}">
        <p14:creationId xmlns:p14="http://schemas.microsoft.com/office/powerpoint/2010/main" val="241347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284E8-B79A-4538-A0C7-FC226A33A1FC}"/>
              </a:ext>
            </a:extLst>
          </p:cNvPr>
          <p:cNvSpPr>
            <a:spLocks noGrp="1"/>
          </p:cNvSpPr>
          <p:nvPr>
            <p:ph type="title"/>
          </p:nvPr>
        </p:nvSpPr>
        <p:spPr/>
        <p:txBody>
          <a:bodyPr/>
          <a:lstStyle/>
          <a:p>
            <a:r>
              <a:rPr lang="el-GR"/>
              <a:t>Περιεχόμενα</a:t>
            </a:r>
          </a:p>
        </p:txBody>
      </p:sp>
      <p:sp>
        <p:nvSpPr>
          <p:cNvPr id="3" name="Text Placeholder 2">
            <a:extLst>
              <a:ext uri="{FF2B5EF4-FFF2-40B4-BE49-F238E27FC236}">
                <a16:creationId xmlns:a16="http://schemas.microsoft.com/office/drawing/2014/main" id="{0026D01E-9B36-4B47-8C99-9FCBE1ECCCF9}"/>
              </a:ext>
            </a:extLst>
          </p:cNvPr>
          <p:cNvSpPr>
            <a:spLocks noGrp="1"/>
          </p:cNvSpPr>
          <p:nvPr>
            <p:ph type="body" idx="1"/>
          </p:nvPr>
        </p:nvSpPr>
        <p:spPr>
          <a:xfrm>
            <a:off x="452504" y="1127628"/>
            <a:ext cx="8520600" cy="3416400"/>
          </a:xfrm>
        </p:spPr>
        <p:txBody>
          <a:bodyPr/>
          <a:lstStyle/>
          <a:p>
            <a:r>
              <a:rPr lang="en-US"/>
              <a:t>What is a package?</a:t>
            </a:r>
          </a:p>
          <a:p>
            <a:pPr>
              <a:lnSpc>
                <a:spcPct val="114999"/>
              </a:lnSpc>
            </a:pPr>
            <a:r>
              <a:rPr lang="en-US"/>
              <a:t>Debian package management</a:t>
            </a:r>
          </a:p>
          <a:p>
            <a:r>
              <a:rPr lang="el-GR" err="1"/>
              <a:t>What</a:t>
            </a:r>
            <a:r>
              <a:rPr lang="el-GR"/>
              <a:t> </a:t>
            </a:r>
            <a:r>
              <a:rPr lang="el-GR" err="1"/>
              <a:t>is</a:t>
            </a:r>
            <a:r>
              <a:rPr lang="el-GR"/>
              <a:t> a </a:t>
            </a:r>
            <a:r>
              <a:rPr lang="el-GR" err="1"/>
              <a:t>repository</a:t>
            </a:r>
            <a:r>
              <a:rPr lang="el-GR"/>
              <a:t>?</a:t>
            </a:r>
          </a:p>
          <a:p>
            <a:r>
              <a:rPr lang="el-GR"/>
              <a:t>APT</a:t>
            </a:r>
          </a:p>
          <a:p>
            <a:r>
              <a:rPr lang="el-GR" err="1"/>
              <a:t>Front-ends</a:t>
            </a:r>
            <a:r>
              <a:rPr lang="el-GR"/>
              <a:t> for APT</a:t>
            </a:r>
          </a:p>
          <a:p>
            <a:pPr>
              <a:lnSpc>
                <a:spcPct val="114999"/>
              </a:lnSpc>
            </a:pPr>
            <a:r>
              <a:rPr lang="el-GR"/>
              <a:t>Red </a:t>
            </a:r>
            <a:r>
              <a:rPr lang="el-GR" err="1"/>
              <a:t>Hat</a:t>
            </a:r>
            <a:r>
              <a:rPr lang="el-GR"/>
              <a:t> </a:t>
            </a:r>
            <a:r>
              <a:rPr lang="el-GR" err="1"/>
              <a:t>Package</a:t>
            </a:r>
            <a:r>
              <a:rPr lang="el-GR"/>
              <a:t> </a:t>
            </a:r>
            <a:r>
              <a:rPr lang="el-GR" err="1"/>
              <a:t>Manager</a:t>
            </a:r>
            <a:r>
              <a:rPr lang="el-GR"/>
              <a:t> </a:t>
            </a:r>
            <a:r>
              <a:rPr lang="el-GR" err="1"/>
              <a:t>Introduction</a:t>
            </a:r>
            <a:endParaRPr lang="el-GR"/>
          </a:p>
          <a:p>
            <a:pPr>
              <a:lnSpc>
                <a:spcPct val="114999"/>
              </a:lnSpc>
            </a:pPr>
            <a:r>
              <a:rPr lang="el-GR" err="1"/>
              <a:t>Low</a:t>
            </a:r>
            <a:r>
              <a:rPr lang="el-GR"/>
              <a:t> </a:t>
            </a:r>
            <a:r>
              <a:rPr lang="el-GR" err="1"/>
              <a:t>level</a:t>
            </a:r>
            <a:r>
              <a:rPr lang="el-GR"/>
              <a:t> </a:t>
            </a:r>
            <a:r>
              <a:rPr lang="el-GR" err="1"/>
              <a:t>coding</a:t>
            </a:r>
            <a:r>
              <a:rPr lang="el-GR"/>
              <a:t> in RPM</a:t>
            </a:r>
          </a:p>
          <a:p>
            <a:pPr>
              <a:lnSpc>
                <a:spcPct val="114999"/>
              </a:lnSpc>
            </a:pPr>
            <a:r>
              <a:rPr lang="el-GR"/>
              <a:t>YUM ( </a:t>
            </a:r>
            <a:r>
              <a:rPr lang="el-GR" err="1"/>
              <a:t>Yellowdog</a:t>
            </a:r>
            <a:r>
              <a:rPr lang="el-GR"/>
              <a:t> </a:t>
            </a:r>
            <a:r>
              <a:rPr lang="el-GR" err="1"/>
              <a:t>updater</a:t>
            </a:r>
            <a:r>
              <a:rPr lang="el-GR"/>
              <a:t> </a:t>
            </a:r>
            <a:r>
              <a:rPr lang="el-GR" err="1"/>
              <a:t>modified</a:t>
            </a:r>
            <a:r>
              <a:rPr lang="el-GR"/>
              <a:t>)</a:t>
            </a:r>
          </a:p>
          <a:p>
            <a:pPr>
              <a:lnSpc>
                <a:spcPct val="114999"/>
              </a:lnSpc>
            </a:pPr>
            <a:r>
              <a:rPr lang="el-GR" err="1"/>
              <a:t>Dandified</a:t>
            </a:r>
            <a:r>
              <a:rPr lang="el-GR"/>
              <a:t> YUM (DNF)</a:t>
            </a:r>
          </a:p>
        </p:txBody>
      </p:sp>
      <p:sp>
        <p:nvSpPr>
          <p:cNvPr id="4" name="Slide Number Placeholder 3">
            <a:extLst>
              <a:ext uri="{FF2B5EF4-FFF2-40B4-BE49-F238E27FC236}">
                <a16:creationId xmlns:a16="http://schemas.microsoft.com/office/drawing/2014/main" id="{1439C9D6-1F63-4810-8F10-C97E8399A9B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a:t>
            </a:fld>
            <a:endParaRPr lang="en"/>
          </a:p>
        </p:txBody>
      </p:sp>
    </p:spTree>
    <p:extLst>
      <p:ext uri="{BB962C8B-B14F-4D97-AF65-F5344CB8AC3E}">
        <p14:creationId xmlns:p14="http://schemas.microsoft.com/office/powerpoint/2010/main" val="31958583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7EF7C-8A4C-4B22-9462-4BED9B59DAF7}"/>
              </a:ext>
            </a:extLst>
          </p:cNvPr>
          <p:cNvSpPr>
            <a:spLocks noGrp="1"/>
          </p:cNvSpPr>
          <p:nvPr>
            <p:ph type="title"/>
          </p:nvPr>
        </p:nvSpPr>
        <p:spPr/>
        <p:txBody>
          <a:bodyPr/>
          <a:lstStyle/>
          <a:p>
            <a:r>
              <a:rPr lang="el-GR"/>
              <a:t>Βιβλιογραφία</a:t>
            </a:r>
            <a:endParaRPr lang="LID4096"/>
          </a:p>
        </p:txBody>
      </p:sp>
      <p:sp>
        <p:nvSpPr>
          <p:cNvPr id="3" name="Text Placeholder 2">
            <a:extLst>
              <a:ext uri="{FF2B5EF4-FFF2-40B4-BE49-F238E27FC236}">
                <a16:creationId xmlns:a16="http://schemas.microsoft.com/office/drawing/2014/main" id="{A31D233A-8217-4BF4-BC2E-B2D835DD3E89}"/>
              </a:ext>
            </a:extLst>
          </p:cNvPr>
          <p:cNvSpPr>
            <a:spLocks noGrp="1"/>
          </p:cNvSpPr>
          <p:nvPr>
            <p:ph type="body" idx="1"/>
          </p:nvPr>
        </p:nvSpPr>
        <p:spPr/>
        <p:txBody>
          <a:bodyPr/>
          <a:lstStyle/>
          <a:p>
            <a:r>
              <a:rPr lang="en-US">
                <a:hlinkClick r:id="rId2"/>
              </a:rPr>
              <a:t>https://www.scaler.com/topics/cyber-security/package-management-in-linux/</a:t>
            </a:r>
            <a:endParaRPr lang="el-GR"/>
          </a:p>
          <a:p>
            <a:pPr>
              <a:lnSpc>
                <a:spcPct val="114999"/>
              </a:lnSpc>
            </a:pPr>
            <a:r>
              <a:rPr lang="en-US">
                <a:hlinkClick r:id="rId3"/>
              </a:rPr>
              <a:t>https://www.debian.org/doc/manuals/project-history/detailed.en.html</a:t>
            </a:r>
            <a:endParaRPr lang="en-US"/>
          </a:p>
          <a:p>
            <a:pPr>
              <a:lnSpc>
                <a:spcPct val="114999"/>
              </a:lnSpc>
            </a:pPr>
            <a:r>
              <a:rPr lang="en-US">
                <a:hlinkClick r:id="rId4"/>
              </a:rPr>
              <a:t>https://salsa.debian.org/dpkg-team/dpkg</a:t>
            </a:r>
            <a:endParaRPr lang="en-US"/>
          </a:p>
          <a:p>
            <a:pPr>
              <a:lnSpc>
                <a:spcPct val="114999"/>
              </a:lnSpc>
            </a:pPr>
            <a:r>
              <a:rPr lang="en-US">
                <a:hlinkClick r:id="rId5"/>
              </a:rPr>
              <a:t>https://wiki.debian.org/DebianRepository</a:t>
            </a:r>
            <a:endParaRPr lang="el-GR"/>
          </a:p>
          <a:p>
            <a:pPr>
              <a:lnSpc>
                <a:spcPct val="114999"/>
              </a:lnSpc>
            </a:pPr>
            <a:r>
              <a:rPr lang="en-US">
                <a:hlinkClick r:id="rId6"/>
              </a:rPr>
              <a:t>https://www.debian.org/mirror/list</a:t>
            </a:r>
          </a:p>
          <a:p>
            <a:pPr>
              <a:lnSpc>
                <a:spcPct val="114999"/>
              </a:lnSpc>
            </a:pPr>
            <a:r>
              <a:rPr lang="en-US">
                <a:hlinkClick r:id="rId7"/>
              </a:rPr>
              <a:t>https://wiki.debian.org/Aptitude</a:t>
            </a:r>
          </a:p>
          <a:p>
            <a:pPr>
              <a:lnSpc>
                <a:spcPct val="114999"/>
              </a:lnSpc>
            </a:pPr>
            <a:r>
              <a:rPr lang="en-US">
                <a:hlinkClick r:id="rId8"/>
              </a:rPr>
              <a:t>https://www.thegeekdiary.com/yum-command-examples-in-linux/</a:t>
            </a:r>
            <a:r>
              <a:rPr lang="en-US"/>
              <a:t> </a:t>
            </a:r>
          </a:p>
          <a:p>
            <a:pPr>
              <a:lnSpc>
                <a:spcPct val="114999"/>
              </a:lnSpc>
            </a:pPr>
            <a:r>
              <a:rPr lang="en-US">
                <a:hlinkClick r:id="rId9"/>
              </a:rPr>
              <a:t>https://access.redhat.com/documentation/en-us/red_hat_enterprise_linux/5/html/deployment_guide/c1-yum</a:t>
            </a:r>
            <a:r>
              <a:rPr lang="en-US"/>
              <a:t> </a:t>
            </a:r>
          </a:p>
          <a:p>
            <a:pPr>
              <a:lnSpc>
                <a:spcPct val="114999"/>
              </a:lnSpc>
            </a:pPr>
            <a:r>
              <a:rPr lang="en-US">
                <a:hlinkClick r:id="rId10"/>
              </a:rPr>
              <a:t>https://www.tecmint.com/20-practical-examples-of-rpm-commands-in-linux/</a:t>
            </a:r>
            <a:r>
              <a:rPr lang="en-US"/>
              <a:t> </a:t>
            </a:r>
          </a:p>
          <a:p>
            <a:pPr>
              <a:lnSpc>
                <a:spcPct val="114999"/>
              </a:lnSpc>
            </a:pPr>
            <a:endParaRPr lang="en-US"/>
          </a:p>
          <a:p>
            <a:endParaRPr lang="en-US"/>
          </a:p>
          <a:p>
            <a:endParaRPr lang="el-GR"/>
          </a:p>
          <a:p>
            <a:endParaRPr lang="el-GR"/>
          </a:p>
          <a:p>
            <a:endParaRPr lang="LID4096"/>
          </a:p>
        </p:txBody>
      </p:sp>
      <p:sp>
        <p:nvSpPr>
          <p:cNvPr id="4" name="Slide Number Placeholder 3">
            <a:extLst>
              <a:ext uri="{FF2B5EF4-FFF2-40B4-BE49-F238E27FC236}">
                <a16:creationId xmlns:a16="http://schemas.microsoft.com/office/drawing/2014/main" id="{6B9F96DE-EE3E-4D19-A843-0F943C43B4D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20</a:t>
            </a:fld>
            <a:endParaRPr lang="en"/>
          </a:p>
        </p:txBody>
      </p:sp>
    </p:spTree>
    <p:extLst>
      <p:ext uri="{BB962C8B-B14F-4D97-AF65-F5344CB8AC3E}">
        <p14:creationId xmlns:p14="http://schemas.microsoft.com/office/powerpoint/2010/main" val="1489430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16B8C5A-AD46-4D7B-ADDD-C9F4818E2E19}"/>
              </a:ext>
            </a:extLst>
          </p:cNvPr>
          <p:cNvSpPr>
            <a:spLocks noGrp="1"/>
          </p:cNvSpPr>
          <p:nvPr>
            <p:ph type="body" idx="1"/>
          </p:nvPr>
        </p:nvSpPr>
        <p:spPr>
          <a:xfrm>
            <a:off x="311700" y="1152475"/>
            <a:ext cx="8499692" cy="3646394"/>
          </a:xfrm>
        </p:spPr>
        <p:txBody>
          <a:bodyPr/>
          <a:lstStyle/>
          <a:p>
            <a:pPr algn="just"/>
            <a:r>
              <a:rPr lang="el-GR"/>
              <a:t>A </a:t>
            </a:r>
            <a:r>
              <a:rPr lang="el-GR" err="1"/>
              <a:t>package</a:t>
            </a:r>
            <a:r>
              <a:rPr lang="el-GR"/>
              <a:t> </a:t>
            </a:r>
            <a:r>
              <a:rPr lang="el-GR" err="1"/>
              <a:t>is</a:t>
            </a:r>
            <a:r>
              <a:rPr lang="el-GR"/>
              <a:t> </a:t>
            </a:r>
            <a:r>
              <a:rPr lang="el-GR" err="1"/>
              <a:t>simply</a:t>
            </a:r>
            <a:r>
              <a:rPr lang="el-GR"/>
              <a:t> a </a:t>
            </a:r>
            <a:r>
              <a:rPr lang="el-GR" err="1"/>
              <a:t>collection</a:t>
            </a:r>
            <a:r>
              <a:rPr lang="el-GR"/>
              <a:t> of </a:t>
            </a:r>
            <a:r>
              <a:rPr lang="el-GR" err="1"/>
              <a:t>files</a:t>
            </a:r>
            <a:endParaRPr lang="en-US" err="1"/>
          </a:p>
          <a:p>
            <a:pPr algn="just">
              <a:lnSpc>
                <a:spcPct val="114999"/>
              </a:lnSpc>
            </a:pPr>
            <a:r>
              <a:rPr lang="el-GR" err="1"/>
              <a:t>These</a:t>
            </a:r>
            <a:r>
              <a:rPr lang="el-GR"/>
              <a:t> </a:t>
            </a:r>
            <a:r>
              <a:rPr lang="el-GR" err="1"/>
              <a:t>files</a:t>
            </a:r>
            <a:r>
              <a:rPr lang="el-GR"/>
              <a:t> </a:t>
            </a:r>
            <a:r>
              <a:rPr lang="el-GR" err="1"/>
              <a:t>typically</a:t>
            </a:r>
            <a:r>
              <a:rPr lang="el-GR"/>
              <a:t> </a:t>
            </a:r>
            <a:r>
              <a:rPr lang="el-GR" err="1"/>
              <a:t>include</a:t>
            </a:r>
            <a:r>
              <a:rPr lang="el-GR"/>
              <a:t> </a:t>
            </a:r>
            <a:r>
              <a:rPr lang="el-GR" err="1"/>
              <a:t>executables</a:t>
            </a:r>
            <a:r>
              <a:rPr lang="el-GR"/>
              <a:t> (</a:t>
            </a:r>
            <a:r>
              <a:rPr lang="el-GR" err="1"/>
              <a:t>binaries</a:t>
            </a:r>
            <a:r>
              <a:rPr lang="el-GR"/>
              <a:t>), </a:t>
            </a:r>
            <a:r>
              <a:rPr lang="el-GR" err="1"/>
              <a:t>config</a:t>
            </a:r>
            <a:r>
              <a:rPr lang="el-GR"/>
              <a:t> </a:t>
            </a:r>
            <a:r>
              <a:rPr lang="el-GR" err="1"/>
              <a:t>files</a:t>
            </a:r>
            <a:r>
              <a:rPr lang="el-GR"/>
              <a:t>, </a:t>
            </a:r>
            <a:r>
              <a:rPr lang="el-GR" err="1"/>
              <a:t>documentation</a:t>
            </a:r>
            <a:r>
              <a:rPr lang="el-GR"/>
              <a:t> and </a:t>
            </a:r>
            <a:r>
              <a:rPr lang="el-GR" err="1"/>
              <a:t>metadata</a:t>
            </a:r>
            <a:r>
              <a:rPr lang="el-GR"/>
              <a:t> </a:t>
            </a:r>
            <a:r>
              <a:rPr lang="el-GR" err="1"/>
              <a:t>necessary</a:t>
            </a:r>
            <a:r>
              <a:rPr lang="el-GR"/>
              <a:t> for the </a:t>
            </a:r>
            <a:r>
              <a:rPr lang="el-GR" err="1"/>
              <a:t>installation</a:t>
            </a:r>
            <a:r>
              <a:rPr lang="el-GR"/>
              <a:t> of the </a:t>
            </a:r>
            <a:r>
              <a:rPr lang="el-GR" err="1"/>
              <a:t>desired</a:t>
            </a:r>
            <a:r>
              <a:rPr lang="el-GR"/>
              <a:t> </a:t>
            </a:r>
            <a:r>
              <a:rPr lang="el-GR" err="1"/>
              <a:t>software</a:t>
            </a:r>
            <a:r>
              <a:rPr lang="el-GR"/>
              <a:t> on </a:t>
            </a:r>
            <a:r>
              <a:rPr lang="el-GR" err="1"/>
              <a:t>an</a:t>
            </a:r>
            <a:r>
              <a:rPr lang="el-GR"/>
              <a:t> OS.</a:t>
            </a:r>
          </a:p>
          <a:p>
            <a:pPr algn="just">
              <a:lnSpc>
                <a:spcPct val="114999"/>
              </a:lnSpc>
            </a:pPr>
            <a:r>
              <a:rPr lang="el-GR" err="1"/>
              <a:t>These</a:t>
            </a:r>
            <a:r>
              <a:rPr lang="el-GR"/>
              <a:t> </a:t>
            </a:r>
            <a:r>
              <a:rPr lang="el-GR" err="1"/>
              <a:t>packages</a:t>
            </a:r>
            <a:r>
              <a:rPr lang="el-GR"/>
              <a:t> </a:t>
            </a:r>
            <a:r>
              <a:rPr lang="el-GR" err="1"/>
              <a:t>can</a:t>
            </a:r>
            <a:r>
              <a:rPr lang="el-GR"/>
              <a:t> </a:t>
            </a:r>
            <a:r>
              <a:rPr lang="el-GR" err="1"/>
              <a:t>be</a:t>
            </a:r>
            <a:r>
              <a:rPr lang="el-GR"/>
              <a:t> </a:t>
            </a:r>
            <a:r>
              <a:rPr lang="el-GR" err="1"/>
              <a:t>installed</a:t>
            </a:r>
            <a:r>
              <a:rPr lang="el-GR"/>
              <a:t> </a:t>
            </a:r>
            <a:r>
              <a:rPr lang="el-GR" err="1"/>
              <a:t>manually</a:t>
            </a:r>
            <a:r>
              <a:rPr lang="el-GR"/>
              <a:t> (</a:t>
            </a:r>
            <a:r>
              <a:rPr lang="el-GR" err="1"/>
              <a:t>shown</a:t>
            </a:r>
            <a:r>
              <a:rPr lang="el-GR"/>
              <a:t> in </a:t>
            </a:r>
            <a:r>
              <a:rPr lang="el-GR" err="1"/>
              <a:t>lectures</a:t>
            </a:r>
            <a:r>
              <a:rPr lang="el-GR"/>
              <a:t>), </a:t>
            </a:r>
            <a:r>
              <a:rPr lang="el-GR" err="1"/>
              <a:t>or</a:t>
            </a:r>
            <a:r>
              <a:rPr lang="el-GR"/>
              <a:t> </a:t>
            </a:r>
            <a:r>
              <a:rPr lang="el-GR" err="1"/>
              <a:t>you</a:t>
            </a:r>
            <a:r>
              <a:rPr lang="el-GR"/>
              <a:t> </a:t>
            </a:r>
            <a:r>
              <a:rPr lang="el-GR" err="1"/>
              <a:t>can</a:t>
            </a:r>
            <a:r>
              <a:rPr lang="el-GR"/>
              <a:t> </a:t>
            </a:r>
            <a:r>
              <a:rPr lang="el-GR" err="1"/>
              <a:t>use</a:t>
            </a:r>
            <a:r>
              <a:rPr lang="el-GR"/>
              <a:t> a </a:t>
            </a:r>
            <a:r>
              <a:rPr lang="el-GR" err="1"/>
              <a:t>tool</a:t>
            </a:r>
            <a:r>
              <a:rPr lang="el-GR"/>
              <a:t> </a:t>
            </a:r>
            <a:r>
              <a:rPr lang="el-GR" err="1"/>
              <a:t>to</a:t>
            </a:r>
            <a:r>
              <a:rPr lang="el-GR"/>
              <a:t> </a:t>
            </a:r>
            <a:r>
              <a:rPr lang="el-GR" err="1"/>
              <a:t>automate</a:t>
            </a:r>
            <a:r>
              <a:rPr lang="el-GR"/>
              <a:t> the </a:t>
            </a:r>
            <a:r>
              <a:rPr lang="el-GR" err="1"/>
              <a:t>process</a:t>
            </a:r>
            <a:r>
              <a:rPr lang="el-GR"/>
              <a:t> of </a:t>
            </a:r>
            <a:r>
              <a:rPr lang="el-GR" err="1"/>
              <a:t>installating</a:t>
            </a:r>
            <a:r>
              <a:rPr lang="el-GR"/>
              <a:t>, </a:t>
            </a:r>
            <a:r>
              <a:rPr lang="el-GR" err="1"/>
              <a:t>updating</a:t>
            </a:r>
            <a:r>
              <a:rPr lang="el-GR"/>
              <a:t>, </a:t>
            </a:r>
            <a:r>
              <a:rPr lang="el-GR" err="1"/>
              <a:t>configuring</a:t>
            </a:r>
            <a:r>
              <a:rPr lang="el-GR"/>
              <a:t>, and </a:t>
            </a:r>
            <a:r>
              <a:rPr lang="el-GR" err="1"/>
              <a:t>removing</a:t>
            </a:r>
            <a:r>
              <a:rPr lang="el-GR"/>
              <a:t> </a:t>
            </a:r>
            <a:r>
              <a:rPr lang="el-GR" err="1"/>
              <a:t>said</a:t>
            </a:r>
            <a:r>
              <a:rPr lang="el-GR"/>
              <a:t> </a:t>
            </a:r>
            <a:r>
              <a:rPr lang="el-GR" err="1"/>
              <a:t>packages</a:t>
            </a:r>
            <a:r>
              <a:rPr lang="el-GR"/>
              <a:t> </a:t>
            </a:r>
            <a:r>
              <a:rPr lang="el-GR" err="1"/>
              <a:t>via</a:t>
            </a:r>
            <a:r>
              <a:rPr lang="el-GR"/>
              <a:t> a </a:t>
            </a:r>
            <a:r>
              <a:rPr lang="el-GR" err="1"/>
              <a:t>package</a:t>
            </a:r>
            <a:r>
              <a:rPr lang="el-GR"/>
              <a:t> </a:t>
            </a:r>
            <a:r>
              <a:rPr lang="el-GR" err="1"/>
              <a:t>manager</a:t>
            </a:r>
            <a:r>
              <a:rPr lang="el-GR"/>
              <a:t> (</a:t>
            </a:r>
            <a:r>
              <a:rPr lang="el-GR" err="1"/>
              <a:t>examples</a:t>
            </a:r>
            <a:r>
              <a:rPr lang="el-GR"/>
              <a:t> </a:t>
            </a:r>
            <a:r>
              <a:rPr lang="el-GR" err="1"/>
              <a:t>will</a:t>
            </a:r>
            <a:r>
              <a:rPr lang="el-GR"/>
              <a:t> </a:t>
            </a:r>
            <a:r>
              <a:rPr lang="el-GR" err="1"/>
              <a:t>follow</a:t>
            </a:r>
            <a:r>
              <a:rPr lang="el-GR"/>
              <a:t>).</a:t>
            </a:r>
          </a:p>
          <a:p>
            <a:pPr algn="just">
              <a:lnSpc>
                <a:spcPct val="114999"/>
              </a:lnSpc>
            </a:pPr>
            <a:r>
              <a:rPr lang="el-GR" err="1"/>
              <a:t>Each</a:t>
            </a:r>
            <a:r>
              <a:rPr lang="el-GR"/>
              <a:t> </a:t>
            </a:r>
            <a:r>
              <a:rPr lang="el-GR" err="1"/>
              <a:t>linux</a:t>
            </a:r>
            <a:r>
              <a:rPr lang="el-GR"/>
              <a:t> </a:t>
            </a:r>
            <a:r>
              <a:rPr lang="el-GR" err="1"/>
              <a:t>distro</a:t>
            </a:r>
            <a:r>
              <a:rPr lang="el-GR"/>
              <a:t> </a:t>
            </a:r>
            <a:r>
              <a:rPr lang="el-GR" err="1"/>
              <a:t>has</a:t>
            </a:r>
            <a:r>
              <a:rPr lang="el-GR"/>
              <a:t> </a:t>
            </a:r>
            <a:r>
              <a:rPr lang="el-GR" err="1"/>
              <a:t>it's</a:t>
            </a:r>
            <a:r>
              <a:rPr lang="el-GR"/>
              <a:t> </a:t>
            </a:r>
            <a:r>
              <a:rPr lang="el-GR" err="1"/>
              <a:t>own</a:t>
            </a:r>
            <a:r>
              <a:rPr lang="el-GR"/>
              <a:t> </a:t>
            </a:r>
            <a:r>
              <a:rPr lang="el-GR" err="1"/>
              <a:t>package</a:t>
            </a:r>
            <a:r>
              <a:rPr lang="el-GR"/>
              <a:t> </a:t>
            </a:r>
            <a:r>
              <a:rPr lang="el-GR" err="1"/>
              <a:t>manager</a:t>
            </a:r>
            <a:r>
              <a:rPr lang="el-GR"/>
              <a:t> and </a:t>
            </a:r>
            <a:r>
              <a:rPr lang="el-GR" err="1"/>
              <a:t>package</a:t>
            </a:r>
            <a:r>
              <a:rPr lang="el-GR"/>
              <a:t> </a:t>
            </a:r>
            <a:r>
              <a:rPr lang="el-GR" err="1"/>
              <a:t>formats</a:t>
            </a:r>
            <a:r>
              <a:rPr lang="el-GR"/>
              <a:t>:</a:t>
            </a:r>
          </a:p>
          <a:p>
            <a:pPr lvl="1" algn="just">
              <a:lnSpc>
                <a:spcPct val="114999"/>
              </a:lnSpc>
              <a:buSzPts val="1800"/>
            </a:pPr>
            <a:r>
              <a:rPr lang="el-GR" err="1"/>
              <a:t>Debian</a:t>
            </a:r>
            <a:r>
              <a:rPr lang="el-GR"/>
              <a:t>: .</a:t>
            </a:r>
            <a:r>
              <a:rPr lang="el-GR" err="1"/>
              <a:t>deb</a:t>
            </a:r>
            <a:endParaRPr lang="el-GR"/>
          </a:p>
          <a:p>
            <a:pPr lvl="1" algn="just">
              <a:lnSpc>
                <a:spcPct val="114999"/>
              </a:lnSpc>
              <a:buSzPts val="1800"/>
            </a:pPr>
            <a:r>
              <a:rPr lang="el-GR"/>
              <a:t>Arch: .pkg.tar.xz</a:t>
            </a:r>
          </a:p>
        </p:txBody>
      </p:sp>
      <p:sp>
        <p:nvSpPr>
          <p:cNvPr id="4" name="Slide Number Placeholder 3">
            <a:extLst>
              <a:ext uri="{FF2B5EF4-FFF2-40B4-BE49-F238E27FC236}">
                <a16:creationId xmlns:a16="http://schemas.microsoft.com/office/drawing/2014/main" id="{46E626E2-3171-406A-BC4A-A5D3B077918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a:t>
            </a:fld>
            <a:endParaRPr lang="en"/>
          </a:p>
        </p:txBody>
      </p:sp>
      <p:pic>
        <p:nvPicPr>
          <p:cNvPr id="5" name="Picture 4" descr="File:Openlogo-debianV2.svg - Wikipedia">
            <a:extLst>
              <a:ext uri="{FF2B5EF4-FFF2-40B4-BE49-F238E27FC236}">
                <a16:creationId xmlns:a16="http://schemas.microsoft.com/office/drawing/2014/main" id="{9F782F7F-F613-0D93-6CCE-98341CCB8BC1}"/>
              </a:ext>
            </a:extLst>
          </p:cNvPr>
          <p:cNvPicPr>
            <a:picLocks noChangeAspect="1"/>
          </p:cNvPicPr>
          <p:nvPr/>
        </p:nvPicPr>
        <p:blipFill>
          <a:blip r:embed="rId3"/>
          <a:stretch>
            <a:fillRect/>
          </a:stretch>
        </p:blipFill>
        <p:spPr>
          <a:xfrm>
            <a:off x="122360" y="4289912"/>
            <a:ext cx="553917" cy="703386"/>
          </a:xfrm>
          <a:prstGeom prst="rect">
            <a:avLst/>
          </a:prstGeom>
        </p:spPr>
      </p:pic>
      <p:sp>
        <p:nvSpPr>
          <p:cNvPr id="6" name="TextBox 5">
            <a:extLst>
              <a:ext uri="{FF2B5EF4-FFF2-40B4-BE49-F238E27FC236}">
                <a16:creationId xmlns:a16="http://schemas.microsoft.com/office/drawing/2014/main" id="{52F7EB42-EAA1-4433-D581-7954054709E8}"/>
              </a:ext>
            </a:extLst>
          </p:cNvPr>
          <p:cNvSpPr txBox="1"/>
          <p:nvPr/>
        </p:nvSpPr>
        <p:spPr>
          <a:xfrm>
            <a:off x="1963615" y="337038"/>
            <a:ext cx="433021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t>                  </a:t>
            </a:r>
            <a:r>
              <a:rPr lang="en-US" sz="2400">
                <a:solidFill>
                  <a:schemeClr val="tx1"/>
                </a:solidFill>
              </a:rPr>
              <a:t>Packages</a:t>
            </a:r>
            <a:endParaRPr lang="en-US">
              <a:solidFill>
                <a:schemeClr val="tx1"/>
              </a:solidFill>
            </a:endParaRPr>
          </a:p>
        </p:txBody>
      </p:sp>
    </p:spTree>
    <p:extLst>
      <p:ext uri="{BB962C8B-B14F-4D97-AF65-F5344CB8AC3E}">
        <p14:creationId xmlns:p14="http://schemas.microsoft.com/office/powerpoint/2010/main" val="851530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16B8C5A-AD46-4D7B-ADDD-C9F4818E2E19}"/>
              </a:ext>
            </a:extLst>
          </p:cNvPr>
          <p:cNvSpPr>
            <a:spLocks noGrp="1"/>
          </p:cNvSpPr>
          <p:nvPr>
            <p:ph type="body" idx="1"/>
          </p:nvPr>
        </p:nvSpPr>
        <p:spPr/>
        <p:txBody>
          <a:bodyPr/>
          <a:lstStyle/>
          <a:p>
            <a:r>
              <a:rPr lang="el-GR" err="1"/>
              <a:t>Debian</a:t>
            </a:r>
            <a:r>
              <a:rPr lang="el-GR"/>
              <a:t> 0.x </a:t>
            </a:r>
            <a:r>
              <a:rPr lang="el-GR" err="1"/>
              <a:t>versions</a:t>
            </a:r>
            <a:r>
              <a:rPr lang="el-GR"/>
              <a:t> in 1994, a </a:t>
            </a:r>
            <a:r>
              <a:rPr lang="el-GR" err="1"/>
              <a:t>few</a:t>
            </a:r>
            <a:r>
              <a:rPr lang="el-GR"/>
              <a:t> </a:t>
            </a:r>
            <a:r>
              <a:rPr lang="el-GR" err="1"/>
              <a:t>dozen</a:t>
            </a:r>
            <a:r>
              <a:rPr lang="el-GR"/>
              <a:t> </a:t>
            </a:r>
            <a:r>
              <a:rPr lang="el-GR" err="1"/>
              <a:t>people</a:t>
            </a:r>
            <a:r>
              <a:rPr lang="el-GR"/>
              <a:t> </a:t>
            </a:r>
            <a:r>
              <a:rPr lang="el-GR" err="1"/>
              <a:t>working</a:t>
            </a:r>
            <a:r>
              <a:rPr lang="el-GR"/>
              <a:t> on the </a:t>
            </a:r>
            <a:r>
              <a:rPr lang="el-GR" err="1"/>
              <a:t>project</a:t>
            </a:r>
            <a:endParaRPr lang="el-GR"/>
          </a:p>
          <a:p>
            <a:pPr>
              <a:lnSpc>
                <a:spcPct val="114999"/>
              </a:lnSpc>
            </a:pPr>
            <a:r>
              <a:rPr lang="el-GR"/>
              <a:t>In 1995 the </a:t>
            </a:r>
            <a:r>
              <a:rPr lang="el-GR" err="1"/>
              <a:t>number</a:t>
            </a:r>
            <a:r>
              <a:rPr lang="el-GR"/>
              <a:t> of </a:t>
            </a:r>
            <a:r>
              <a:rPr lang="el-GR" err="1"/>
              <a:t>developers</a:t>
            </a:r>
            <a:r>
              <a:rPr lang="el-GR"/>
              <a:t> </a:t>
            </a:r>
            <a:r>
              <a:rPr lang="el-GR" err="1"/>
              <a:t>grew</a:t>
            </a:r>
            <a:r>
              <a:rPr lang="el-GR"/>
              <a:t>, and </a:t>
            </a:r>
            <a:r>
              <a:rPr lang="el-GR" err="1"/>
              <a:t>as</a:t>
            </a:r>
            <a:r>
              <a:rPr lang="el-GR"/>
              <a:t> </a:t>
            </a:r>
            <a:r>
              <a:rPr lang="el-GR" err="1"/>
              <a:t>such</a:t>
            </a:r>
            <a:r>
              <a:rPr lang="el-GR"/>
              <a:t> </a:t>
            </a:r>
            <a:r>
              <a:rPr lang="el-GR" err="1"/>
              <a:t>dpkg</a:t>
            </a:r>
            <a:r>
              <a:rPr lang="el-GR"/>
              <a:t> </a:t>
            </a:r>
            <a:r>
              <a:rPr lang="el-GR" err="1"/>
              <a:t>had</a:t>
            </a:r>
            <a:r>
              <a:rPr lang="el-GR"/>
              <a:t> </a:t>
            </a:r>
            <a:r>
              <a:rPr lang="el-GR" err="1"/>
              <a:t>it's</a:t>
            </a:r>
            <a:r>
              <a:rPr lang="el-GR"/>
              <a:t> </a:t>
            </a:r>
            <a:r>
              <a:rPr lang="el-GR" err="1"/>
              <a:t>first</a:t>
            </a:r>
            <a:r>
              <a:rPr lang="el-GR"/>
              <a:t> </a:t>
            </a:r>
            <a:r>
              <a:rPr lang="el-GR" err="1"/>
              <a:t>public</a:t>
            </a:r>
            <a:r>
              <a:rPr lang="el-GR"/>
              <a:t> </a:t>
            </a:r>
            <a:r>
              <a:rPr lang="el-GR" err="1"/>
              <a:t>release</a:t>
            </a:r>
            <a:r>
              <a:rPr lang="el-GR"/>
              <a:t> in </a:t>
            </a:r>
            <a:r>
              <a:rPr lang="el-GR" err="1"/>
              <a:t>order</a:t>
            </a:r>
            <a:r>
              <a:rPr lang="el-GR"/>
              <a:t> </a:t>
            </a:r>
            <a:r>
              <a:rPr lang="el-GR" err="1"/>
              <a:t>to</a:t>
            </a:r>
            <a:r>
              <a:rPr lang="el-GR"/>
              <a:t> </a:t>
            </a:r>
            <a:r>
              <a:rPr lang="el-GR" err="1"/>
              <a:t>help</a:t>
            </a:r>
            <a:r>
              <a:rPr lang="el-GR"/>
              <a:t> </a:t>
            </a:r>
            <a:r>
              <a:rPr lang="el-GR" err="1"/>
              <a:t>each</a:t>
            </a:r>
            <a:r>
              <a:rPr lang="el-GR"/>
              <a:t> </a:t>
            </a:r>
            <a:r>
              <a:rPr lang="el-GR" err="1"/>
              <a:t>developer</a:t>
            </a:r>
            <a:r>
              <a:rPr lang="el-GR"/>
              <a:t> </a:t>
            </a:r>
            <a:r>
              <a:rPr lang="el-GR" err="1"/>
              <a:t>install</a:t>
            </a:r>
            <a:r>
              <a:rPr lang="el-GR"/>
              <a:t> and </a:t>
            </a:r>
            <a:r>
              <a:rPr lang="el-GR" err="1"/>
              <a:t>maintain</a:t>
            </a:r>
            <a:r>
              <a:rPr lang="el-GR"/>
              <a:t> </a:t>
            </a:r>
            <a:r>
              <a:rPr lang="el-GR" err="1"/>
              <a:t>all</a:t>
            </a:r>
            <a:r>
              <a:rPr lang="el-GR"/>
              <a:t> </a:t>
            </a:r>
            <a:r>
              <a:rPr lang="el-GR" err="1"/>
              <a:t>their</a:t>
            </a:r>
            <a:r>
              <a:rPr lang="el-GR"/>
              <a:t> </a:t>
            </a:r>
            <a:r>
              <a:rPr lang="el-GR" err="1"/>
              <a:t>packages</a:t>
            </a:r>
            <a:r>
              <a:rPr lang="el-GR"/>
              <a:t> </a:t>
            </a:r>
            <a:r>
              <a:rPr lang="el-GR" err="1"/>
              <a:t>after</a:t>
            </a:r>
            <a:r>
              <a:rPr lang="el-GR"/>
              <a:t> a </a:t>
            </a:r>
            <a:r>
              <a:rPr lang="el-GR" err="1"/>
              <a:t>base</a:t>
            </a:r>
            <a:r>
              <a:rPr lang="el-GR"/>
              <a:t> </a:t>
            </a:r>
            <a:r>
              <a:rPr lang="el-GR" err="1"/>
              <a:t>installation</a:t>
            </a:r>
            <a:r>
              <a:rPr lang="el-GR"/>
              <a:t>.</a:t>
            </a:r>
          </a:p>
          <a:p>
            <a:pPr>
              <a:lnSpc>
                <a:spcPct val="114999"/>
              </a:lnSpc>
            </a:pPr>
            <a:r>
              <a:rPr lang="el-GR" err="1"/>
              <a:t>dpkg</a:t>
            </a:r>
            <a:r>
              <a:rPr lang="el-GR"/>
              <a:t> </a:t>
            </a:r>
            <a:r>
              <a:rPr lang="el-GR" err="1"/>
              <a:t>essentially</a:t>
            </a:r>
            <a:r>
              <a:rPr lang="el-GR"/>
              <a:t> </a:t>
            </a:r>
            <a:r>
              <a:rPr lang="el-GR" err="1"/>
              <a:t>unpacked</a:t>
            </a:r>
            <a:r>
              <a:rPr lang="el-GR"/>
              <a:t> and </a:t>
            </a:r>
            <a:r>
              <a:rPr lang="el-GR" err="1"/>
              <a:t>installed</a:t>
            </a:r>
            <a:r>
              <a:rPr lang="el-GR"/>
              <a:t> the </a:t>
            </a:r>
            <a:r>
              <a:rPr lang="el-GR" err="1"/>
              <a:t>files</a:t>
            </a:r>
            <a:r>
              <a:rPr lang="el-GR"/>
              <a:t> of a </a:t>
            </a:r>
            <a:r>
              <a:rPr lang="el-GR" err="1"/>
              <a:t>package</a:t>
            </a:r>
            <a:r>
              <a:rPr lang="el-GR"/>
              <a:t>.</a:t>
            </a:r>
          </a:p>
          <a:p>
            <a:pPr>
              <a:lnSpc>
                <a:spcPct val="114999"/>
              </a:lnSpc>
            </a:pPr>
            <a:r>
              <a:rPr lang="el-GR" err="1"/>
              <a:t>dpkg</a:t>
            </a:r>
            <a:r>
              <a:rPr lang="el-GR"/>
              <a:t> </a:t>
            </a:r>
            <a:r>
              <a:rPr lang="el-GR" err="1"/>
              <a:t>written</a:t>
            </a:r>
            <a:r>
              <a:rPr lang="el-GR"/>
              <a:t> in C and </a:t>
            </a:r>
            <a:r>
              <a:rPr lang="el-GR" err="1"/>
              <a:t>Perl</a:t>
            </a:r>
            <a:r>
              <a:rPr lang="el-GR"/>
              <a:t>, </a:t>
            </a:r>
            <a:r>
              <a:rPr lang="el-GR" err="1"/>
              <a:t>open</a:t>
            </a:r>
            <a:r>
              <a:rPr lang="el-GR"/>
              <a:t> </a:t>
            </a:r>
            <a:r>
              <a:rPr lang="el-GR" err="1"/>
              <a:t>source</a:t>
            </a:r>
            <a:r>
              <a:rPr lang="el-GR"/>
              <a:t> </a:t>
            </a:r>
            <a:r>
              <a:rPr lang="el-GR" err="1"/>
              <a:t>project</a:t>
            </a:r>
            <a:r>
              <a:rPr lang="el-GR"/>
              <a:t> </a:t>
            </a:r>
            <a:r>
              <a:rPr lang="el-GR" err="1"/>
              <a:t>maintained</a:t>
            </a:r>
            <a:r>
              <a:rPr lang="el-GR"/>
              <a:t> </a:t>
            </a:r>
            <a:r>
              <a:rPr lang="el-GR" err="1"/>
              <a:t>at</a:t>
            </a:r>
            <a:r>
              <a:rPr lang="el-GR"/>
              <a:t> </a:t>
            </a:r>
            <a:r>
              <a:rPr lang="el-GR" err="1"/>
              <a:t>gitlab</a:t>
            </a:r>
            <a:r>
              <a:rPr lang="el-GR"/>
              <a:t>.</a:t>
            </a:r>
          </a:p>
        </p:txBody>
      </p:sp>
      <p:sp>
        <p:nvSpPr>
          <p:cNvPr id="4" name="Slide Number Placeholder 3">
            <a:extLst>
              <a:ext uri="{FF2B5EF4-FFF2-40B4-BE49-F238E27FC236}">
                <a16:creationId xmlns:a16="http://schemas.microsoft.com/office/drawing/2014/main" id="{46E626E2-3171-406A-BC4A-A5D3B077918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4</a:t>
            </a:fld>
            <a:endParaRPr lang="en"/>
          </a:p>
        </p:txBody>
      </p:sp>
      <p:pic>
        <p:nvPicPr>
          <p:cNvPr id="5" name="Picture 4" descr="File:Openlogo-debianV2.svg - Wikipedia">
            <a:extLst>
              <a:ext uri="{FF2B5EF4-FFF2-40B4-BE49-F238E27FC236}">
                <a16:creationId xmlns:a16="http://schemas.microsoft.com/office/drawing/2014/main" id="{9F782F7F-F613-0D93-6CCE-98341CCB8BC1}"/>
              </a:ext>
            </a:extLst>
          </p:cNvPr>
          <p:cNvPicPr>
            <a:picLocks noChangeAspect="1"/>
          </p:cNvPicPr>
          <p:nvPr/>
        </p:nvPicPr>
        <p:blipFill>
          <a:blip r:embed="rId3"/>
          <a:stretch>
            <a:fillRect/>
          </a:stretch>
        </p:blipFill>
        <p:spPr>
          <a:xfrm>
            <a:off x="122360" y="4289912"/>
            <a:ext cx="553917" cy="703386"/>
          </a:xfrm>
          <a:prstGeom prst="rect">
            <a:avLst/>
          </a:prstGeom>
        </p:spPr>
      </p:pic>
      <p:sp>
        <p:nvSpPr>
          <p:cNvPr id="6" name="TextBox 5">
            <a:extLst>
              <a:ext uri="{FF2B5EF4-FFF2-40B4-BE49-F238E27FC236}">
                <a16:creationId xmlns:a16="http://schemas.microsoft.com/office/drawing/2014/main" id="{52F7EB42-EAA1-4433-D581-7954054709E8}"/>
              </a:ext>
            </a:extLst>
          </p:cNvPr>
          <p:cNvSpPr txBox="1"/>
          <p:nvPr/>
        </p:nvSpPr>
        <p:spPr>
          <a:xfrm>
            <a:off x="1963615" y="337038"/>
            <a:ext cx="433021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t>                  </a:t>
            </a:r>
            <a:r>
              <a:rPr lang="en-US" sz="2400">
                <a:solidFill>
                  <a:schemeClr val="tx1"/>
                </a:solidFill>
              </a:rPr>
              <a:t>Start of Debian</a:t>
            </a:r>
            <a:endParaRPr lang="en-US">
              <a:solidFill>
                <a:schemeClr val="tx1"/>
              </a:solidFill>
            </a:endParaRPr>
          </a:p>
        </p:txBody>
      </p:sp>
    </p:spTree>
    <p:extLst>
      <p:ext uri="{BB962C8B-B14F-4D97-AF65-F5344CB8AC3E}">
        <p14:creationId xmlns:p14="http://schemas.microsoft.com/office/powerpoint/2010/main" val="268521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16B8C5A-AD46-4D7B-ADDD-C9F4818E2E19}"/>
              </a:ext>
            </a:extLst>
          </p:cNvPr>
          <p:cNvSpPr>
            <a:spLocks noGrp="1"/>
          </p:cNvSpPr>
          <p:nvPr>
            <p:ph type="body" idx="1"/>
          </p:nvPr>
        </p:nvSpPr>
        <p:spPr/>
        <p:txBody>
          <a:bodyPr/>
          <a:lstStyle/>
          <a:p>
            <a:r>
              <a:rPr lang="el-GR"/>
              <a:t>A </a:t>
            </a:r>
            <a:r>
              <a:rPr lang="el-GR" err="1"/>
              <a:t>Debian</a:t>
            </a:r>
            <a:r>
              <a:rPr lang="el-GR"/>
              <a:t> </a:t>
            </a:r>
            <a:r>
              <a:rPr lang="el-GR" err="1"/>
              <a:t>repository</a:t>
            </a:r>
            <a:r>
              <a:rPr lang="el-GR"/>
              <a:t> </a:t>
            </a:r>
            <a:r>
              <a:rPr lang="el-GR" err="1"/>
              <a:t>contains</a:t>
            </a:r>
            <a:r>
              <a:rPr lang="el-GR"/>
              <a:t> the </a:t>
            </a:r>
            <a:r>
              <a:rPr lang="el-GR" err="1"/>
              <a:t>binary</a:t>
            </a:r>
            <a:r>
              <a:rPr lang="el-GR"/>
              <a:t> </a:t>
            </a:r>
            <a:r>
              <a:rPr lang="el-GR" err="1"/>
              <a:t>or</a:t>
            </a:r>
            <a:r>
              <a:rPr lang="el-GR"/>
              <a:t> </a:t>
            </a:r>
            <a:r>
              <a:rPr lang="el-GR" err="1"/>
              <a:t>source</a:t>
            </a:r>
            <a:r>
              <a:rPr lang="el-GR"/>
              <a:t> </a:t>
            </a:r>
            <a:r>
              <a:rPr lang="el-GR" err="1"/>
              <a:t>packages</a:t>
            </a:r>
            <a:r>
              <a:rPr lang="el-GR"/>
              <a:t> in a </a:t>
            </a:r>
            <a:r>
              <a:rPr lang="el-GR" err="1"/>
              <a:t>directory</a:t>
            </a:r>
            <a:r>
              <a:rPr lang="el-GR"/>
              <a:t> </a:t>
            </a:r>
            <a:r>
              <a:rPr lang="el-GR" err="1"/>
              <a:t>tree</a:t>
            </a:r>
            <a:r>
              <a:rPr lang="el-GR"/>
              <a:t> </a:t>
            </a:r>
            <a:r>
              <a:rPr lang="el-GR" err="1"/>
              <a:t>with</a:t>
            </a:r>
            <a:r>
              <a:rPr lang="el-GR"/>
              <a:t> </a:t>
            </a:r>
            <a:r>
              <a:rPr lang="el-GR" err="1"/>
              <a:t>many</a:t>
            </a:r>
            <a:r>
              <a:rPr lang="el-GR"/>
              <a:t> </a:t>
            </a:r>
            <a:r>
              <a:rPr lang="el-GR" err="1"/>
              <a:t>additional</a:t>
            </a:r>
            <a:r>
              <a:rPr lang="el-GR"/>
              <a:t> </a:t>
            </a:r>
            <a:r>
              <a:rPr lang="el-GR" err="1"/>
              <a:t>files</a:t>
            </a:r>
            <a:r>
              <a:rPr lang="el-GR"/>
              <a:t> </a:t>
            </a:r>
            <a:r>
              <a:rPr lang="el-GR" err="1"/>
              <a:t>such</a:t>
            </a:r>
            <a:r>
              <a:rPr lang="el-GR"/>
              <a:t> </a:t>
            </a:r>
            <a:r>
              <a:rPr lang="el-GR" err="1"/>
              <a:t>as</a:t>
            </a:r>
            <a:r>
              <a:rPr lang="el-GR"/>
              <a:t> </a:t>
            </a:r>
            <a:r>
              <a:rPr lang="el-GR" err="1"/>
              <a:t>checksums</a:t>
            </a:r>
            <a:r>
              <a:rPr lang="el-GR"/>
              <a:t>, </a:t>
            </a:r>
            <a:r>
              <a:rPr lang="el-GR" err="1"/>
              <a:t>indices</a:t>
            </a:r>
            <a:r>
              <a:rPr lang="el-GR"/>
              <a:t>, </a:t>
            </a:r>
            <a:r>
              <a:rPr lang="el-GR" err="1"/>
              <a:t>singatures</a:t>
            </a:r>
            <a:r>
              <a:rPr lang="el-GR"/>
              <a:t>, </a:t>
            </a:r>
            <a:r>
              <a:rPr lang="el-GR" err="1"/>
              <a:t>etc</a:t>
            </a:r>
            <a:r>
              <a:rPr lang="el-GR"/>
              <a:t>.</a:t>
            </a:r>
          </a:p>
          <a:p>
            <a:pPr>
              <a:lnSpc>
                <a:spcPct val="114999"/>
              </a:lnSpc>
            </a:pPr>
            <a:r>
              <a:rPr lang="el-GR" err="1"/>
              <a:t>Different</a:t>
            </a:r>
            <a:r>
              <a:rPr lang="el-GR"/>
              <a:t> </a:t>
            </a:r>
            <a:r>
              <a:rPr lang="el-GR" err="1"/>
              <a:t>releases</a:t>
            </a:r>
            <a:r>
              <a:rPr lang="el-GR"/>
              <a:t>: </a:t>
            </a:r>
            <a:r>
              <a:rPr lang="el-GR" err="1"/>
              <a:t>Stable</a:t>
            </a:r>
            <a:r>
              <a:rPr lang="el-GR"/>
              <a:t>, </a:t>
            </a:r>
            <a:r>
              <a:rPr lang="el-GR" err="1"/>
              <a:t>oldstable</a:t>
            </a:r>
            <a:r>
              <a:rPr lang="el-GR"/>
              <a:t>, </a:t>
            </a:r>
            <a:r>
              <a:rPr lang="el-GR" err="1"/>
              <a:t>testing</a:t>
            </a:r>
            <a:r>
              <a:rPr lang="el-GR"/>
              <a:t>, </a:t>
            </a:r>
            <a:r>
              <a:rPr lang="el-GR" err="1"/>
              <a:t>unstable</a:t>
            </a:r>
            <a:endParaRPr lang="el-GR"/>
          </a:p>
          <a:p>
            <a:pPr>
              <a:lnSpc>
                <a:spcPct val="114999"/>
              </a:lnSpc>
            </a:pPr>
            <a:r>
              <a:rPr lang="el-GR" err="1"/>
              <a:t>Each</a:t>
            </a:r>
            <a:r>
              <a:rPr lang="el-GR"/>
              <a:t> </a:t>
            </a:r>
            <a:r>
              <a:rPr lang="el-GR" err="1"/>
              <a:t>release</a:t>
            </a:r>
            <a:r>
              <a:rPr lang="el-GR"/>
              <a:t> </a:t>
            </a:r>
            <a:r>
              <a:rPr lang="el-GR" err="1"/>
              <a:t>is</a:t>
            </a:r>
            <a:r>
              <a:rPr lang="el-GR"/>
              <a:t> </a:t>
            </a:r>
            <a:r>
              <a:rPr lang="el-GR" err="1"/>
              <a:t>divided</a:t>
            </a:r>
            <a:r>
              <a:rPr lang="el-GR"/>
              <a:t> </a:t>
            </a:r>
            <a:r>
              <a:rPr lang="el-GR" err="1"/>
              <a:t>into</a:t>
            </a:r>
            <a:r>
              <a:rPr lang="el-GR"/>
              <a:t>: </a:t>
            </a:r>
            <a:r>
              <a:rPr lang="el-GR" err="1"/>
              <a:t>main</a:t>
            </a:r>
            <a:r>
              <a:rPr lang="el-GR"/>
              <a:t>, </a:t>
            </a:r>
            <a:r>
              <a:rPr lang="el-GR" err="1"/>
              <a:t>contrib</a:t>
            </a:r>
            <a:r>
              <a:rPr lang="el-GR"/>
              <a:t>, non-</a:t>
            </a:r>
            <a:r>
              <a:rPr lang="el-GR" err="1"/>
              <a:t>free</a:t>
            </a:r>
          </a:p>
          <a:p>
            <a:pPr>
              <a:lnSpc>
                <a:spcPct val="114999"/>
              </a:lnSpc>
            </a:pPr>
            <a:r>
              <a:rPr lang="el-GR" err="1"/>
              <a:t>Debian</a:t>
            </a:r>
            <a:r>
              <a:rPr lang="el-GR"/>
              <a:t> </a:t>
            </a:r>
            <a:r>
              <a:rPr lang="el-GR" err="1"/>
              <a:t>mirrors</a:t>
            </a:r>
            <a:r>
              <a:rPr lang="el-GR"/>
              <a:t> </a:t>
            </a:r>
            <a:r>
              <a:rPr lang="el-GR" err="1"/>
              <a:t>globally</a:t>
            </a:r>
          </a:p>
          <a:p>
            <a:pPr>
              <a:lnSpc>
                <a:spcPct val="114999"/>
              </a:lnSpc>
            </a:pPr>
            <a:endParaRPr lang="el-GR"/>
          </a:p>
        </p:txBody>
      </p:sp>
      <p:sp>
        <p:nvSpPr>
          <p:cNvPr id="4" name="Slide Number Placeholder 3">
            <a:extLst>
              <a:ext uri="{FF2B5EF4-FFF2-40B4-BE49-F238E27FC236}">
                <a16:creationId xmlns:a16="http://schemas.microsoft.com/office/drawing/2014/main" id="{46E626E2-3171-406A-BC4A-A5D3B077918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5</a:t>
            </a:fld>
            <a:endParaRPr lang="en"/>
          </a:p>
        </p:txBody>
      </p:sp>
      <p:pic>
        <p:nvPicPr>
          <p:cNvPr id="5" name="Picture 4" descr="File:Openlogo-debianV2.svg - Wikipedia">
            <a:extLst>
              <a:ext uri="{FF2B5EF4-FFF2-40B4-BE49-F238E27FC236}">
                <a16:creationId xmlns:a16="http://schemas.microsoft.com/office/drawing/2014/main" id="{9F782F7F-F613-0D93-6CCE-98341CCB8BC1}"/>
              </a:ext>
            </a:extLst>
          </p:cNvPr>
          <p:cNvPicPr>
            <a:picLocks noChangeAspect="1"/>
          </p:cNvPicPr>
          <p:nvPr/>
        </p:nvPicPr>
        <p:blipFill>
          <a:blip r:embed="rId3"/>
          <a:stretch>
            <a:fillRect/>
          </a:stretch>
        </p:blipFill>
        <p:spPr>
          <a:xfrm>
            <a:off x="122360" y="4289912"/>
            <a:ext cx="553917" cy="703386"/>
          </a:xfrm>
          <a:prstGeom prst="rect">
            <a:avLst/>
          </a:prstGeom>
        </p:spPr>
      </p:pic>
      <p:sp>
        <p:nvSpPr>
          <p:cNvPr id="6" name="TextBox 5">
            <a:extLst>
              <a:ext uri="{FF2B5EF4-FFF2-40B4-BE49-F238E27FC236}">
                <a16:creationId xmlns:a16="http://schemas.microsoft.com/office/drawing/2014/main" id="{52F7EB42-EAA1-4433-D581-7954054709E8}"/>
              </a:ext>
            </a:extLst>
          </p:cNvPr>
          <p:cNvSpPr txBox="1"/>
          <p:nvPr/>
        </p:nvSpPr>
        <p:spPr>
          <a:xfrm>
            <a:off x="1963615" y="337038"/>
            <a:ext cx="433021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t>                  </a:t>
            </a:r>
            <a:r>
              <a:rPr lang="en-US" sz="2400">
                <a:solidFill>
                  <a:schemeClr val="tx1"/>
                </a:solidFill>
              </a:rPr>
              <a:t>Repositories</a:t>
            </a:r>
            <a:endParaRPr lang="en-US">
              <a:solidFill>
                <a:schemeClr val="tx1"/>
              </a:solidFill>
            </a:endParaRPr>
          </a:p>
        </p:txBody>
      </p:sp>
      <p:pic>
        <p:nvPicPr>
          <p:cNvPr id="2" name="Picture 1" descr="How to create your own Debian repository | Creating Debian Repository">
            <a:extLst>
              <a:ext uri="{FF2B5EF4-FFF2-40B4-BE49-F238E27FC236}">
                <a16:creationId xmlns:a16="http://schemas.microsoft.com/office/drawing/2014/main" id="{92712E8E-6B9D-9FCB-7233-8993B5ECA3AA}"/>
              </a:ext>
            </a:extLst>
          </p:cNvPr>
          <p:cNvPicPr>
            <a:picLocks noChangeAspect="1"/>
          </p:cNvPicPr>
          <p:nvPr/>
        </p:nvPicPr>
        <p:blipFill>
          <a:blip r:embed="rId4"/>
          <a:stretch>
            <a:fillRect/>
          </a:stretch>
        </p:blipFill>
        <p:spPr>
          <a:xfrm>
            <a:off x="6333392" y="1897674"/>
            <a:ext cx="2265484" cy="2960076"/>
          </a:xfrm>
          <a:prstGeom prst="rect">
            <a:avLst/>
          </a:prstGeom>
        </p:spPr>
      </p:pic>
    </p:spTree>
    <p:extLst>
      <p:ext uri="{BB962C8B-B14F-4D97-AF65-F5344CB8AC3E}">
        <p14:creationId xmlns:p14="http://schemas.microsoft.com/office/powerpoint/2010/main" val="2401958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455A6B6-644A-4EA1-6671-04F47AB4A5D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a:t>6</a:t>
            </a:fld>
            <a:endParaRPr lang="en"/>
          </a:p>
        </p:txBody>
      </p:sp>
      <p:pic>
        <p:nvPicPr>
          <p:cNvPr id="5" name="Picture 4" descr="A screenshot of a computer program&#10;&#10;Description automatically generated">
            <a:extLst>
              <a:ext uri="{FF2B5EF4-FFF2-40B4-BE49-F238E27FC236}">
                <a16:creationId xmlns:a16="http://schemas.microsoft.com/office/drawing/2014/main" id="{10E3FE7F-1C01-F74E-ED27-D9189BA8F914}"/>
              </a:ext>
            </a:extLst>
          </p:cNvPr>
          <p:cNvPicPr>
            <a:picLocks noChangeAspect="1"/>
          </p:cNvPicPr>
          <p:nvPr/>
        </p:nvPicPr>
        <p:blipFill>
          <a:blip r:embed="rId2"/>
          <a:stretch>
            <a:fillRect/>
          </a:stretch>
        </p:blipFill>
        <p:spPr>
          <a:xfrm>
            <a:off x="145074" y="783769"/>
            <a:ext cx="8751277" cy="3268231"/>
          </a:xfrm>
          <a:prstGeom prst="rect">
            <a:avLst/>
          </a:prstGeom>
        </p:spPr>
      </p:pic>
    </p:spTree>
    <p:extLst>
      <p:ext uri="{BB962C8B-B14F-4D97-AF65-F5344CB8AC3E}">
        <p14:creationId xmlns:p14="http://schemas.microsoft.com/office/powerpoint/2010/main" val="2810379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16B8C5A-AD46-4D7B-ADDD-C9F4818E2E19}"/>
              </a:ext>
            </a:extLst>
          </p:cNvPr>
          <p:cNvSpPr>
            <a:spLocks noGrp="1"/>
          </p:cNvSpPr>
          <p:nvPr>
            <p:ph type="body" idx="1"/>
          </p:nvPr>
        </p:nvSpPr>
        <p:spPr>
          <a:xfrm>
            <a:off x="311700" y="1152475"/>
            <a:ext cx="8520600" cy="3782746"/>
          </a:xfrm>
        </p:spPr>
        <p:txBody>
          <a:bodyPr/>
          <a:lstStyle/>
          <a:p>
            <a:r>
              <a:rPr lang="el-GR" err="1"/>
              <a:t>Released</a:t>
            </a:r>
            <a:r>
              <a:rPr lang="el-GR"/>
              <a:t> in 1999, </a:t>
            </a:r>
            <a:r>
              <a:rPr lang="el-GR" err="1"/>
              <a:t>Advanced</a:t>
            </a:r>
            <a:r>
              <a:rPr lang="el-GR"/>
              <a:t> Packaging </a:t>
            </a:r>
            <a:r>
              <a:rPr lang="el-GR" err="1"/>
              <a:t>Tool</a:t>
            </a:r>
            <a:r>
              <a:rPr lang="el-GR"/>
              <a:t>, </a:t>
            </a:r>
            <a:r>
              <a:rPr lang="el-GR" err="1"/>
              <a:t>mostly</a:t>
            </a:r>
            <a:r>
              <a:rPr lang="el-GR"/>
              <a:t> </a:t>
            </a:r>
            <a:r>
              <a:rPr lang="el-GR" err="1"/>
              <a:t>written</a:t>
            </a:r>
            <a:r>
              <a:rPr lang="el-GR"/>
              <a:t> in C++, </a:t>
            </a:r>
            <a:r>
              <a:rPr lang="el-GR" err="1"/>
              <a:t>is</a:t>
            </a:r>
            <a:r>
              <a:rPr lang="el-GR"/>
              <a:t> the </a:t>
            </a:r>
            <a:r>
              <a:rPr lang="el-GR" err="1"/>
              <a:t>set</a:t>
            </a:r>
            <a:r>
              <a:rPr lang="el-GR"/>
              <a:t> of </a:t>
            </a:r>
            <a:r>
              <a:rPr lang="el-GR" err="1"/>
              <a:t>various</a:t>
            </a:r>
            <a:r>
              <a:rPr lang="el-GR"/>
              <a:t> </a:t>
            </a:r>
            <a:r>
              <a:rPr lang="el-GR" err="1"/>
              <a:t>tools</a:t>
            </a:r>
            <a:r>
              <a:rPr lang="el-GR"/>
              <a:t> </a:t>
            </a:r>
            <a:r>
              <a:rPr lang="el-GR" err="1"/>
              <a:t>that</a:t>
            </a:r>
            <a:r>
              <a:rPr lang="el-GR"/>
              <a:t> </a:t>
            </a:r>
            <a:r>
              <a:rPr lang="el-GR" err="1"/>
              <a:t>combined</a:t>
            </a:r>
            <a:r>
              <a:rPr lang="el-GR"/>
              <a:t> </a:t>
            </a:r>
            <a:r>
              <a:rPr lang="el-GR" err="1"/>
              <a:t>form</a:t>
            </a:r>
            <a:r>
              <a:rPr lang="el-GR"/>
              <a:t> the </a:t>
            </a:r>
            <a:r>
              <a:rPr lang="el-GR" err="1"/>
              <a:t>package</a:t>
            </a:r>
            <a:r>
              <a:rPr lang="el-GR"/>
              <a:t>  </a:t>
            </a:r>
            <a:r>
              <a:rPr lang="el-GR" i="1" err="1"/>
              <a:t>apt</a:t>
            </a:r>
            <a:r>
              <a:rPr lang="el-GR" i="1"/>
              <a:t>. </a:t>
            </a:r>
            <a:r>
              <a:rPr lang="el-GR"/>
              <a:t>APT </a:t>
            </a:r>
            <a:r>
              <a:rPr lang="el-GR" err="1"/>
              <a:t>is</a:t>
            </a:r>
            <a:r>
              <a:rPr lang="el-GR"/>
              <a:t> a </a:t>
            </a:r>
            <a:r>
              <a:rPr lang="el-GR" err="1"/>
              <a:t>front-end</a:t>
            </a:r>
            <a:r>
              <a:rPr lang="el-GR"/>
              <a:t> </a:t>
            </a:r>
            <a:r>
              <a:rPr lang="el-GR" err="1"/>
              <a:t>to</a:t>
            </a:r>
            <a:r>
              <a:rPr lang="el-GR"/>
              <a:t> </a:t>
            </a:r>
            <a:r>
              <a:rPr lang="el-GR" err="1"/>
              <a:t>dpkg</a:t>
            </a:r>
            <a:r>
              <a:rPr lang="el-GR"/>
              <a:t>, </a:t>
            </a:r>
            <a:r>
              <a:rPr lang="el-GR" err="1"/>
              <a:t>designed</a:t>
            </a:r>
            <a:r>
              <a:rPr lang="el-GR"/>
              <a:t> </a:t>
            </a:r>
            <a:r>
              <a:rPr lang="el-GR" err="1"/>
              <a:t>to</a:t>
            </a:r>
            <a:r>
              <a:rPr lang="el-GR"/>
              <a:t> </a:t>
            </a:r>
            <a:r>
              <a:rPr lang="el-GR" err="1"/>
              <a:t>make</a:t>
            </a:r>
            <a:r>
              <a:rPr lang="el-GR"/>
              <a:t> the </a:t>
            </a:r>
            <a:r>
              <a:rPr lang="el-GR" err="1"/>
              <a:t>process</a:t>
            </a:r>
            <a:r>
              <a:rPr lang="el-GR"/>
              <a:t> of </a:t>
            </a:r>
            <a:r>
              <a:rPr lang="el-GR" err="1"/>
              <a:t>package</a:t>
            </a:r>
            <a:r>
              <a:rPr lang="el-GR"/>
              <a:t> </a:t>
            </a:r>
            <a:r>
              <a:rPr lang="el-GR" err="1"/>
              <a:t>management</a:t>
            </a:r>
            <a:r>
              <a:rPr lang="el-GR"/>
              <a:t> </a:t>
            </a:r>
            <a:r>
              <a:rPr lang="el-GR" err="1"/>
              <a:t>much</a:t>
            </a:r>
            <a:r>
              <a:rPr lang="el-GR"/>
              <a:t> </a:t>
            </a:r>
            <a:r>
              <a:rPr lang="el-GR" err="1"/>
              <a:t>more</a:t>
            </a:r>
            <a:r>
              <a:rPr lang="el-GR"/>
              <a:t> </a:t>
            </a:r>
            <a:r>
              <a:rPr lang="el-GR" err="1"/>
              <a:t>user</a:t>
            </a:r>
            <a:r>
              <a:rPr lang="el-GR"/>
              <a:t> </a:t>
            </a:r>
            <a:r>
              <a:rPr lang="el-GR" err="1"/>
              <a:t>friendly</a:t>
            </a:r>
            <a:r>
              <a:rPr lang="el-GR"/>
              <a:t>. </a:t>
            </a:r>
          </a:p>
          <a:p>
            <a:pPr>
              <a:lnSpc>
                <a:spcPct val="114999"/>
              </a:lnSpc>
            </a:pPr>
            <a:r>
              <a:rPr lang="el-GR" i="1" err="1"/>
              <a:t>apt</a:t>
            </a:r>
            <a:r>
              <a:rPr lang="el-GR" i="1"/>
              <a:t> </a:t>
            </a:r>
            <a:r>
              <a:rPr lang="el-GR" err="1"/>
              <a:t>manages</a:t>
            </a:r>
            <a:r>
              <a:rPr lang="el-GR"/>
              <a:t> </a:t>
            </a:r>
            <a:r>
              <a:rPr lang="el-GR" err="1"/>
              <a:t>relations</a:t>
            </a:r>
            <a:r>
              <a:rPr lang="el-GR"/>
              <a:t> </a:t>
            </a:r>
            <a:r>
              <a:rPr lang="el-GR" err="1"/>
              <a:t>between</a:t>
            </a:r>
            <a:r>
              <a:rPr lang="el-GR"/>
              <a:t> </a:t>
            </a:r>
            <a:r>
              <a:rPr lang="el-GR" err="1"/>
              <a:t>packages</a:t>
            </a:r>
            <a:r>
              <a:rPr lang="el-GR"/>
              <a:t>, </a:t>
            </a:r>
            <a:r>
              <a:rPr lang="el-GR" err="1"/>
              <a:t>meaning</a:t>
            </a:r>
            <a:r>
              <a:rPr lang="el-GR"/>
              <a:t> </a:t>
            </a:r>
            <a:r>
              <a:rPr lang="el-GR" err="1"/>
              <a:t>that</a:t>
            </a:r>
            <a:r>
              <a:rPr lang="el-GR"/>
              <a:t> </a:t>
            </a:r>
            <a:r>
              <a:rPr lang="el-GR" err="1"/>
              <a:t>handling</a:t>
            </a:r>
            <a:r>
              <a:rPr lang="el-GR"/>
              <a:t> </a:t>
            </a:r>
            <a:r>
              <a:rPr lang="el-GR" err="1"/>
              <a:t>dependenices</a:t>
            </a:r>
            <a:r>
              <a:rPr lang="el-GR"/>
              <a:t> </a:t>
            </a:r>
            <a:r>
              <a:rPr lang="el-GR" err="1"/>
              <a:t>is</a:t>
            </a:r>
            <a:r>
              <a:rPr lang="el-GR"/>
              <a:t> </a:t>
            </a:r>
            <a:r>
              <a:rPr lang="el-GR" err="1"/>
              <a:t>much</a:t>
            </a:r>
            <a:r>
              <a:rPr lang="el-GR"/>
              <a:t> </a:t>
            </a:r>
            <a:r>
              <a:rPr lang="el-GR" err="1"/>
              <a:t>easier</a:t>
            </a:r>
            <a:r>
              <a:rPr lang="el-GR"/>
              <a:t> (</a:t>
            </a:r>
            <a:r>
              <a:rPr lang="el-GR" i="1" err="1"/>
              <a:t>apt</a:t>
            </a:r>
            <a:r>
              <a:rPr lang="el-GR"/>
              <a:t> </a:t>
            </a:r>
            <a:r>
              <a:rPr lang="el-GR" err="1"/>
              <a:t>keeps</a:t>
            </a:r>
            <a:r>
              <a:rPr lang="el-GR"/>
              <a:t> </a:t>
            </a:r>
            <a:r>
              <a:rPr lang="el-GR" err="1"/>
              <a:t>an</a:t>
            </a:r>
            <a:r>
              <a:rPr lang="el-GR"/>
              <a:t> </a:t>
            </a:r>
            <a:r>
              <a:rPr lang="el-GR" err="1"/>
              <a:t>internal</a:t>
            </a:r>
            <a:r>
              <a:rPr lang="el-GR"/>
              <a:t> </a:t>
            </a:r>
            <a:r>
              <a:rPr lang="el-GR" err="1"/>
              <a:t>database</a:t>
            </a:r>
            <a:r>
              <a:rPr lang="el-GR"/>
              <a:t> of the </a:t>
            </a:r>
            <a:r>
              <a:rPr lang="el-GR" err="1"/>
              <a:t>installed</a:t>
            </a:r>
            <a:r>
              <a:rPr lang="el-GR"/>
              <a:t> </a:t>
            </a:r>
            <a:r>
              <a:rPr lang="el-GR" err="1"/>
              <a:t>packages</a:t>
            </a:r>
            <a:r>
              <a:rPr lang="el-GR"/>
              <a:t>). </a:t>
            </a:r>
          </a:p>
          <a:p>
            <a:pPr>
              <a:lnSpc>
                <a:spcPct val="114999"/>
              </a:lnSpc>
            </a:pPr>
            <a:r>
              <a:rPr lang="el-GR" err="1"/>
              <a:t>There</a:t>
            </a:r>
            <a:r>
              <a:rPr lang="el-GR"/>
              <a:t> </a:t>
            </a:r>
            <a:r>
              <a:rPr lang="el-GR" err="1"/>
              <a:t>are</a:t>
            </a:r>
            <a:r>
              <a:rPr lang="el-GR"/>
              <a:t> </a:t>
            </a:r>
            <a:r>
              <a:rPr lang="el-GR" err="1"/>
              <a:t>mainly</a:t>
            </a:r>
            <a:r>
              <a:rPr lang="el-GR"/>
              <a:t> </a:t>
            </a:r>
            <a:r>
              <a:rPr lang="el-GR" err="1"/>
              <a:t>three</a:t>
            </a:r>
            <a:r>
              <a:rPr lang="el-GR"/>
              <a:t> CLI </a:t>
            </a:r>
            <a:r>
              <a:rPr lang="el-GR" err="1"/>
              <a:t>programs</a:t>
            </a:r>
            <a:r>
              <a:rPr lang="el-GR"/>
              <a:t> </a:t>
            </a:r>
            <a:r>
              <a:rPr lang="el-GR" err="1"/>
              <a:t>that</a:t>
            </a:r>
            <a:r>
              <a:rPr lang="el-GR"/>
              <a:t> </a:t>
            </a:r>
            <a:r>
              <a:rPr lang="el-GR" err="1"/>
              <a:t>use</a:t>
            </a:r>
            <a:r>
              <a:rPr lang="el-GR"/>
              <a:t> the APT </a:t>
            </a:r>
            <a:r>
              <a:rPr lang="el-GR" err="1"/>
              <a:t>library</a:t>
            </a:r>
            <a:r>
              <a:rPr lang="el-GR"/>
              <a:t>:</a:t>
            </a:r>
          </a:p>
          <a:p>
            <a:pPr lvl="1">
              <a:lnSpc>
                <a:spcPct val="100000"/>
              </a:lnSpc>
            </a:pPr>
            <a:r>
              <a:rPr lang="el-GR" err="1"/>
              <a:t>apt</a:t>
            </a:r>
            <a:endParaRPr lang="el-GR"/>
          </a:p>
          <a:p>
            <a:pPr lvl="1">
              <a:lnSpc>
                <a:spcPct val="100000"/>
              </a:lnSpc>
            </a:pPr>
            <a:r>
              <a:rPr lang="el-GR" err="1"/>
              <a:t>apt-get</a:t>
            </a:r>
            <a:endParaRPr lang="el-GR"/>
          </a:p>
          <a:p>
            <a:pPr lvl="1">
              <a:lnSpc>
                <a:spcPct val="100000"/>
              </a:lnSpc>
            </a:pPr>
            <a:r>
              <a:rPr lang="el-GR" err="1"/>
              <a:t>apt-cache</a:t>
            </a:r>
            <a:endParaRPr lang="el-GR"/>
          </a:p>
          <a:p>
            <a:pPr>
              <a:lnSpc>
                <a:spcPct val="114999"/>
              </a:lnSpc>
            </a:pPr>
            <a:endParaRPr lang="el-GR"/>
          </a:p>
          <a:p>
            <a:pPr>
              <a:lnSpc>
                <a:spcPct val="114999"/>
              </a:lnSpc>
            </a:pPr>
            <a:endParaRPr lang="el-GR"/>
          </a:p>
        </p:txBody>
      </p:sp>
      <p:sp>
        <p:nvSpPr>
          <p:cNvPr id="4" name="Slide Number Placeholder 3">
            <a:extLst>
              <a:ext uri="{FF2B5EF4-FFF2-40B4-BE49-F238E27FC236}">
                <a16:creationId xmlns:a16="http://schemas.microsoft.com/office/drawing/2014/main" id="{46E626E2-3171-406A-BC4A-A5D3B077918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7</a:t>
            </a:fld>
            <a:endParaRPr lang="en"/>
          </a:p>
        </p:txBody>
      </p:sp>
      <p:pic>
        <p:nvPicPr>
          <p:cNvPr id="5" name="Picture 4" descr="File:Openlogo-debianV2.svg - Wikipedia">
            <a:extLst>
              <a:ext uri="{FF2B5EF4-FFF2-40B4-BE49-F238E27FC236}">
                <a16:creationId xmlns:a16="http://schemas.microsoft.com/office/drawing/2014/main" id="{9F782F7F-F613-0D93-6CCE-98341CCB8BC1}"/>
              </a:ext>
            </a:extLst>
          </p:cNvPr>
          <p:cNvPicPr>
            <a:picLocks noChangeAspect="1"/>
          </p:cNvPicPr>
          <p:nvPr/>
        </p:nvPicPr>
        <p:blipFill>
          <a:blip r:embed="rId3"/>
          <a:stretch>
            <a:fillRect/>
          </a:stretch>
        </p:blipFill>
        <p:spPr>
          <a:xfrm>
            <a:off x="122360" y="4289912"/>
            <a:ext cx="553917" cy="703386"/>
          </a:xfrm>
          <a:prstGeom prst="rect">
            <a:avLst/>
          </a:prstGeom>
        </p:spPr>
      </p:pic>
      <p:sp>
        <p:nvSpPr>
          <p:cNvPr id="6" name="TextBox 5">
            <a:extLst>
              <a:ext uri="{FF2B5EF4-FFF2-40B4-BE49-F238E27FC236}">
                <a16:creationId xmlns:a16="http://schemas.microsoft.com/office/drawing/2014/main" id="{52F7EB42-EAA1-4433-D581-7954054709E8}"/>
              </a:ext>
            </a:extLst>
          </p:cNvPr>
          <p:cNvSpPr txBox="1"/>
          <p:nvPr/>
        </p:nvSpPr>
        <p:spPr>
          <a:xfrm>
            <a:off x="2000250" y="351692"/>
            <a:ext cx="433021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t>                  </a:t>
            </a:r>
            <a:r>
              <a:rPr lang="en-US" sz="2400">
                <a:solidFill>
                  <a:schemeClr val="tx1"/>
                </a:solidFill>
              </a:rPr>
              <a:t>APT</a:t>
            </a:r>
            <a:endParaRPr lang="en-US">
              <a:solidFill>
                <a:schemeClr val="tx1"/>
              </a:solidFill>
            </a:endParaRPr>
          </a:p>
        </p:txBody>
      </p:sp>
    </p:spTree>
    <p:extLst>
      <p:ext uri="{BB962C8B-B14F-4D97-AF65-F5344CB8AC3E}">
        <p14:creationId xmlns:p14="http://schemas.microsoft.com/office/powerpoint/2010/main" val="495531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16B8C5A-AD46-4D7B-ADDD-C9F4818E2E19}"/>
              </a:ext>
            </a:extLst>
          </p:cNvPr>
          <p:cNvSpPr>
            <a:spLocks noGrp="1"/>
          </p:cNvSpPr>
          <p:nvPr>
            <p:ph type="body" idx="1"/>
          </p:nvPr>
        </p:nvSpPr>
        <p:spPr>
          <a:xfrm>
            <a:off x="311700" y="1152475"/>
            <a:ext cx="8520600" cy="3782746"/>
          </a:xfrm>
        </p:spPr>
        <p:txBody>
          <a:bodyPr/>
          <a:lstStyle/>
          <a:p>
            <a:pPr>
              <a:lnSpc>
                <a:spcPct val="114999"/>
              </a:lnSpc>
            </a:pPr>
            <a:r>
              <a:rPr lang="el-GR" err="1"/>
              <a:t>Aptitude</a:t>
            </a:r>
            <a:r>
              <a:rPr lang="el-GR"/>
              <a:t> </a:t>
            </a:r>
            <a:r>
              <a:rPr lang="el-GR" err="1"/>
              <a:t>is</a:t>
            </a:r>
            <a:r>
              <a:rPr lang="el-GR"/>
              <a:t> a CLI </a:t>
            </a:r>
            <a:r>
              <a:rPr lang="el-GR" err="1"/>
              <a:t>front-end</a:t>
            </a:r>
            <a:r>
              <a:rPr lang="el-GR"/>
              <a:t> for </a:t>
            </a:r>
            <a:r>
              <a:rPr lang="el-GR" err="1"/>
              <a:t>various</a:t>
            </a:r>
            <a:r>
              <a:rPr lang="el-GR"/>
              <a:t> </a:t>
            </a:r>
            <a:r>
              <a:rPr lang="el-GR" err="1"/>
              <a:t>apt</a:t>
            </a:r>
            <a:r>
              <a:rPr lang="el-GR"/>
              <a:t> </a:t>
            </a:r>
            <a:r>
              <a:rPr lang="el-GR" err="1"/>
              <a:t>libraries</a:t>
            </a:r>
            <a:r>
              <a:rPr lang="el-GR"/>
              <a:t>, </a:t>
            </a:r>
            <a:r>
              <a:rPr lang="el-GR" err="1"/>
              <a:t>it</a:t>
            </a:r>
            <a:r>
              <a:rPr lang="el-GR"/>
              <a:t> </a:t>
            </a:r>
            <a:r>
              <a:rPr lang="el-GR" err="1"/>
              <a:t>uses</a:t>
            </a:r>
            <a:r>
              <a:rPr lang="el-GR"/>
              <a:t> the </a:t>
            </a:r>
            <a:r>
              <a:rPr lang="el-GR" err="1"/>
              <a:t>library</a:t>
            </a:r>
            <a:r>
              <a:rPr lang="el-GR"/>
              <a:t> </a:t>
            </a:r>
            <a:r>
              <a:rPr lang="el-GR" err="1"/>
              <a:t>Ncurses</a:t>
            </a:r>
            <a:r>
              <a:rPr lang="el-GR"/>
              <a:t> </a:t>
            </a:r>
            <a:r>
              <a:rPr lang="el-GR" err="1"/>
              <a:t>to</a:t>
            </a:r>
            <a:r>
              <a:rPr lang="el-GR"/>
              <a:t> </a:t>
            </a:r>
            <a:r>
              <a:rPr lang="el-GR" err="1"/>
              <a:t>become</a:t>
            </a:r>
            <a:r>
              <a:rPr lang="el-GR"/>
              <a:t> </a:t>
            </a:r>
            <a:r>
              <a:rPr lang="el-GR" err="1"/>
              <a:t>more</a:t>
            </a:r>
            <a:r>
              <a:rPr lang="el-GR"/>
              <a:t> </a:t>
            </a:r>
            <a:r>
              <a:rPr lang="el-GR" err="1"/>
              <a:t>user</a:t>
            </a:r>
            <a:r>
              <a:rPr lang="el-GR"/>
              <a:t> </a:t>
            </a:r>
            <a:r>
              <a:rPr lang="el-GR" err="1"/>
              <a:t>friendly</a:t>
            </a:r>
            <a:r>
              <a:rPr lang="el-GR"/>
              <a:t>.</a:t>
            </a:r>
          </a:p>
          <a:p>
            <a:pPr>
              <a:lnSpc>
                <a:spcPct val="114999"/>
              </a:lnSpc>
            </a:pPr>
            <a:endParaRPr lang="el-GR"/>
          </a:p>
        </p:txBody>
      </p:sp>
      <p:sp>
        <p:nvSpPr>
          <p:cNvPr id="4" name="Slide Number Placeholder 3">
            <a:extLst>
              <a:ext uri="{FF2B5EF4-FFF2-40B4-BE49-F238E27FC236}">
                <a16:creationId xmlns:a16="http://schemas.microsoft.com/office/drawing/2014/main" id="{46E626E2-3171-406A-BC4A-A5D3B077918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8</a:t>
            </a:fld>
            <a:endParaRPr lang="en"/>
          </a:p>
        </p:txBody>
      </p:sp>
      <p:pic>
        <p:nvPicPr>
          <p:cNvPr id="5" name="Picture 4" descr="File:Openlogo-debianV2.svg - Wikipedia">
            <a:extLst>
              <a:ext uri="{FF2B5EF4-FFF2-40B4-BE49-F238E27FC236}">
                <a16:creationId xmlns:a16="http://schemas.microsoft.com/office/drawing/2014/main" id="{9F782F7F-F613-0D93-6CCE-98341CCB8BC1}"/>
              </a:ext>
            </a:extLst>
          </p:cNvPr>
          <p:cNvPicPr>
            <a:picLocks noChangeAspect="1"/>
          </p:cNvPicPr>
          <p:nvPr/>
        </p:nvPicPr>
        <p:blipFill>
          <a:blip r:embed="rId3"/>
          <a:stretch>
            <a:fillRect/>
          </a:stretch>
        </p:blipFill>
        <p:spPr>
          <a:xfrm>
            <a:off x="122360" y="4289912"/>
            <a:ext cx="553917" cy="703386"/>
          </a:xfrm>
          <a:prstGeom prst="rect">
            <a:avLst/>
          </a:prstGeom>
        </p:spPr>
      </p:pic>
      <p:sp>
        <p:nvSpPr>
          <p:cNvPr id="6" name="TextBox 5">
            <a:extLst>
              <a:ext uri="{FF2B5EF4-FFF2-40B4-BE49-F238E27FC236}">
                <a16:creationId xmlns:a16="http://schemas.microsoft.com/office/drawing/2014/main" id="{52F7EB42-EAA1-4433-D581-7954054709E8}"/>
              </a:ext>
            </a:extLst>
          </p:cNvPr>
          <p:cNvSpPr txBox="1"/>
          <p:nvPr/>
        </p:nvSpPr>
        <p:spPr>
          <a:xfrm>
            <a:off x="2000250" y="351692"/>
            <a:ext cx="433021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t>                  </a:t>
            </a:r>
            <a:r>
              <a:rPr lang="en-US" sz="2400">
                <a:solidFill>
                  <a:schemeClr val="tx1"/>
                </a:solidFill>
              </a:rPr>
              <a:t>Aptitude</a:t>
            </a:r>
            <a:endParaRPr lang="en-US">
              <a:solidFill>
                <a:schemeClr val="tx1"/>
              </a:solidFill>
            </a:endParaRPr>
          </a:p>
        </p:txBody>
      </p:sp>
      <p:pic>
        <p:nvPicPr>
          <p:cNvPr id="2" name="Picture 1" descr="How to use Aptitude package tool on Debian, Ubuntu and Mint linux | LinTut">
            <a:extLst>
              <a:ext uri="{FF2B5EF4-FFF2-40B4-BE49-F238E27FC236}">
                <a16:creationId xmlns:a16="http://schemas.microsoft.com/office/drawing/2014/main" id="{3447C8CF-770B-B2BE-81C4-AC229F1FBFB2}"/>
              </a:ext>
            </a:extLst>
          </p:cNvPr>
          <p:cNvPicPr>
            <a:picLocks noChangeAspect="1"/>
          </p:cNvPicPr>
          <p:nvPr/>
        </p:nvPicPr>
        <p:blipFill>
          <a:blip r:embed="rId4"/>
          <a:stretch>
            <a:fillRect/>
          </a:stretch>
        </p:blipFill>
        <p:spPr>
          <a:xfrm>
            <a:off x="4021015" y="1631577"/>
            <a:ext cx="4618891" cy="3191865"/>
          </a:xfrm>
          <a:prstGeom prst="rect">
            <a:avLst/>
          </a:prstGeom>
        </p:spPr>
      </p:pic>
    </p:spTree>
    <p:extLst>
      <p:ext uri="{BB962C8B-B14F-4D97-AF65-F5344CB8AC3E}">
        <p14:creationId xmlns:p14="http://schemas.microsoft.com/office/powerpoint/2010/main" val="3136039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16B8C5A-AD46-4D7B-ADDD-C9F4818E2E19}"/>
              </a:ext>
            </a:extLst>
          </p:cNvPr>
          <p:cNvSpPr>
            <a:spLocks noGrp="1"/>
          </p:cNvSpPr>
          <p:nvPr>
            <p:ph type="body" idx="1"/>
          </p:nvPr>
        </p:nvSpPr>
        <p:spPr>
          <a:xfrm>
            <a:off x="289719" y="837417"/>
            <a:ext cx="8542580" cy="676132"/>
          </a:xfrm>
        </p:spPr>
        <p:txBody>
          <a:bodyPr/>
          <a:lstStyle/>
          <a:p>
            <a:pPr>
              <a:lnSpc>
                <a:spcPct val="114999"/>
              </a:lnSpc>
            </a:pPr>
            <a:r>
              <a:rPr lang="el-GR" err="1"/>
              <a:t>Synaptic</a:t>
            </a:r>
            <a:r>
              <a:rPr lang="el-GR"/>
              <a:t> </a:t>
            </a:r>
            <a:r>
              <a:rPr lang="el-GR" err="1"/>
              <a:t>provides</a:t>
            </a:r>
            <a:r>
              <a:rPr lang="el-GR"/>
              <a:t> a </a:t>
            </a:r>
            <a:r>
              <a:rPr lang="el-GR" err="1"/>
              <a:t>graphical</a:t>
            </a:r>
            <a:r>
              <a:rPr lang="el-GR"/>
              <a:t> </a:t>
            </a:r>
            <a:r>
              <a:rPr lang="el-GR" err="1"/>
              <a:t>interface</a:t>
            </a:r>
            <a:r>
              <a:rPr lang="el-GR"/>
              <a:t>, and </a:t>
            </a:r>
            <a:r>
              <a:rPr lang="el-GR" err="1"/>
              <a:t>acts</a:t>
            </a:r>
            <a:r>
              <a:rPr lang="el-GR"/>
              <a:t> </a:t>
            </a:r>
            <a:r>
              <a:rPr lang="el-GR" err="1"/>
              <a:t>as</a:t>
            </a:r>
            <a:r>
              <a:rPr lang="el-GR"/>
              <a:t> a </a:t>
            </a:r>
            <a:r>
              <a:rPr lang="el-GR" err="1"/>
              <a:t>front-end</a:t>
            </a:r>
            <a:r>
              <a:rPr lang="el-GR"/>
              <a:t> for </a:t>
            </a:r>
            <a:r>
              <a:rPr lang="el-GR" err="1"/>
              <a:t>apt</a:t>
            </a:r>
            <a:r>
              <a:rPr lang="el-GR"/>
              <a:t>.</a:t>
            </a:r>
            <a:endParaRPr lang="en-US"/>
          </a:p>
          <a:p>
            <a:pPr algn="ctr">
              <a:lnSpc>
                <a:spcPct val="114999"/>
              </a:lnSpc>
            </a:pPr>
            <a:endParaRPr lang="el-GR"/>
          </a:p>
        </p:txBody>
      </p:sp>
      <p:sp>
        <p:nvSpPr>
          <p:cNvPr id="4" name="Slide Number Placeholder 3">
            <a:extLst>
              <a:ext uri="{FF2B5EF4-FFF2-40B4-BE49-F238E27FC236}">
                <a16:creationId xmlns:a16="http://schemas.microsoft.com/office/drawing/2014/main" id="{46E626E2-3171-406A-BC4A-A5D3B077918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9</a:t>
            </a:fld>
            <a:endParaRPr lang="en"/>
          </a:p>
        </p:txBody>
      </p:sp>
      <p:pic>
        <p:nvPicPr>
          <p:cNvPr id="5" name="Picture 4" descr="File:Openlogo-debianV2.svg - Wikipedia">
            <a:extLst>
              <a:ext uri="{FF2B5EF4-FFF2-40B4-BE49-F238E27FC236}">
                <a16:creationId xmlns:a16="http://schemas.microsoft.com/office/drawing/2014/main" id="{9F782F7F-F613-0D93-6CCE-98341CCB8BC1}"/>
              </a:ext>
            </a:extLst>
          </p:cNvPr>
          <p:cNvPicPr>
            <a:picLocks noChangeAspect="1"/>
          </p:cNvPicPr>
          <p:nvPr/>
        </p:nvPicPr>
        <p:blipFill>
          <a:blip r:embed="rId3"/>
          <a:stretch>
            <a:fillRect/>
          </a:stretch>
        </p:blipFill>
        <p:spPr>
          <a:xfrm>
            <a:off x="122360" y="4289912"/>
            <a:ext cx="553917" cy="703386"/>
          </a:xfrm>
          <a:prstGeom prst="rect">
            <a:avLst/>
          </a:prstGeom>
        </p:spPr>
      </p:pic>
      <p:sp>
        <p:nvSpPr>
          <p:cNvPr id="6" name="TextBox 5">
            <a:extLst>
              <a:ext uri="{FF2B5EF4-FFF2-40B4-BE49-F238E27FC236}">
                <a16:creationId xmlns:a16="http://schemas.microsoft.com/office/drawing/2014/main" id="{52F7EB42-EAA1-4433-D581-7954054709E8}"/>
              </a:ext>
            </a:extLst>
          </p:cNvPr>
          <p:cNvSpPr txBox="1"/>
          <p:nvPr/>
        </p:nvSpPr>
        <p:spPr>
          <a:xfrm>
            <a:off x="2000250" y="351692"/>
            <a:ext cx="433021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t>                  </a:t>
            </a:r>
            <a:r>
              <a:rPr lang="en-US" sz="2400">
                <a:solidFill>
                  <a:schemeClr val="tx1"/>
                </a:solidFill>
              </a:rPr>
              <a:t>Synaptic</a:t>
            </a:r>
            <a:endParaRPr lang="en-US">
              <a:solidFill>
                <a:schemeClr val="tx1"/>
              </a:solidFill>
            </a:endParaRPr>
          </a:p>
        </p:txBody>
      </p:sp>
      <p:pic>
        <p:nvPicPr>
          <p:cNvPr id="7" name="Picture 6" descr="Using the Lightweight Apt Package Manager Synaptic in Ubuntu and Other  Debian-based Linux Distributions">
            <a:extLst>
              <a:ext uri="{FF2B5EF4-FFF2-40B4-BE49-F238E27FC236}">
                <a16:creationId xmlns:a16="http://schemas.microsoft.com/office/drawing/2014/main" id="{9B604480-9845-26FF-1D91-E9D4B8CFA8EB}"/>
              </a:ext>
            </a:extLst>
          </p:cNvPr>
          <p:cNvPicPr>
            <a:picLocks noChangeAspect="1"/>
          </p:cNvPicPr>
          <p:nvPr/>
        </p:nvPicPr>
        <p:blipFill>
          <a:blip r:embed="rId4"/>
          <a:stretch>
            <a:fillRect/>
          </a:stretch>
        </p:blipFill>
        <p:spPr>
          <a:xfrm>
            <a:off x="1749669" y="1287341"/>
            <a:ext cx="6018333" cy="3404088"/>
          </a:xfrm>
          <a:prstGeom prst="rect">
            <a:avLst/>
          </a:prstGeom>
        </p:spPr>
      </p:pic>
    </p:spTree>
    <p:extLst>
      <p:ext uri="{BB962C8B-B14F-4D97-AF65-F5344CB8AC3E}">
        <p14:creationId xmlns:p14="http://schemas.microsoft.com/office/powerpoint/2010/main" val="3460779218"/>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(16:9)</PresentationFormat>
  <Slides>20</Slides>
  <Notes>17</Notes>
  <HiddenSlides>0</HiddenSlide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Simple Light</vt:lpstr>
      <vt:lpstr>PowerPoint Presentation</vt:lpstr>
      <vt:lpstr>Περιεχόμενα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Red Hat Package Manager</vt:lpstr>
      <vt:lpstr>PowerPoint Presentation</vt:lpstr>
      <vt:lpstr>Examples of RPM commands:</vt:lpstr>
      <vt:lpstr>PowerPoint Presentation</vt:lpstr>
      <vt:lpstr>Key Advantages of YUM </vt:lpstr>
      <vt:lpstr>YUM examples </vt:lpstr>
      <vt:lpstr>Dandified YUM</vt:lpstr>
      <vt:lpstr>DNF Features and Functionality </vt:lpstr>
      <vt:lpstr>Thank you </vt:lpstr>
      <vt:lpstr>Βιβλιογραφία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KOTLIN</dc:title>
  <dc:creator>Michail Panaetov;Hadjoullis</dc:creator>
  <cp:lastModifiedBy>Michail Panaetov</cp:lastModifiedBy>
  <cp:revision>2</cp:revision>
  <dcterms:modified xsi:type="dcterms:W3CDTF">2023-12-01T13:20:07Z</dcterms:modified>
</cp:coreProperties>
</file>