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sldIdLst>
    <p:sldId id="256" r:id="rId5"/>
    <p:sldId id="276" r:id="rId6"/>
    <p:sldId id="265" r:id="rId7"/>
    <p:sldId id="266" r:id="rId8"/>
    <p:sldId id="281" r:id="rId9"/>
    <p:sldId id="275" r:id="rId10"/>
    <p:sldId id="272" r:id="rId11"/>
    <p:sldId id="280" r:id="rId12"/>
    <p:sldId id="273" r:id="rId13"/>
    <p:sldId id="267" r:id="rId14"/>
    <p:sldId id="287" r:id="rId15"/>
    <p:sldId id="269" r:id="rId16"/>
    <p:sldId id="270" r:id="rId17"/>
    <p:sldId id="283" r:id="rId18"/>
    <p:sldId id="286"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97A7E2-1EBF-A144-9B83-D83AB28AA29A}" v="33" dt="2023-12-02T11:22:01.973"/>
    <p1510:client id="{618A0F2B-7A17-4296-8615-9AE41ACF38A6}" v="527" vWet="529" dt="2023-12-02T11:21:31.2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09"/>
  </p:normalViewPr>
  <p:slideViewPr>
    <p:cSldViewPr snapToGrid="0">
      <p:cViewPr varScale="1">
        <p:scale>
          <a:sx n="143" d="100"/>
          <a:sy n="143" d="100"/>
        </p:scale>
        <p:origin x="26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43F5FF-A10B-4D62-9E15-BABA9B3FFE8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01832A2-5006-476B-8F56-D0B4A56BE32C}">
      <dgm:prSet custT="1"/>
      <dgm:spPr/>
      <dgm:t>
        <a:bodyPr/>
        <a:lstStyle/>
        <a:p>
          <a:pPr>
            <a:lnSpc>
              <a:spcPct val="100000"/>
            </a:lnSpc>
          </a:pPr>
          <a:r>
            <a:rPr lang="en-US" sz="1600" err="1"/>
            <a:t>MacPorts</a:t>
          </a:r>
          <a:r>
            <a:rPr lang="en-US" sz="1600"/>
            <a:t> is a package installer (like Homebrew) that simplifies the process of </a:t>
          </a:r>
          <a:r>
            <a:rPr lang="en-GB" sz="1600"/>
            <a:t>installing, and managing Unix software on macOS</a:t>
          </a:r>
          <a:endParaRPr lang="en-US" sz="1600"/>
        </a:p>
      </dgm:t>
    </dgm:pt>
    <dgm:pt modelId="{4C8A97FE-DBAA-4D2E-ADB0-59D1C6DB0A4F}" type="parTrans" cxnId="{CC34E511-C5F0-4FD9-B058-EBD307345B9A}">
      <dgm:prSet/>
      <dgm:spPr/>
      <dgm:t>
        <a:bodyPr/>
        <a:lstStyle/>
        <a:p>
          <a:endParaRPr lang="en-US"/>
        </a:p>
      </dgm:t>
    </dgm:pt>
    <dgm:pt modelId="{4B99C8C1-52C6-4A6E-86BC-F8AE2D0F4E6B}" type="sibTrans" cxnId="{CC34E511-C5F0-4FD9-B058-EBD307345B9A}">
      <dgm:prSet/>
      <dgm:spPr/>
      <dgm:t>
        <a:bodyPr/>
        <a:lstStyle/>
        <a:p>
          <a:endParaRPr lang="en-US"/>
        </a:p>
      </dgm:t>
    </dgm:pt>
    <dgm:pt modelId="{0B8C6D0A-D10D-454C-95DF-593DCA273F03}">
      <dgm:prSet custT="1"/>
      <dgm:spPr/>
      <dgm:t>
        <a:bodyPr/>
        <a:lstStyle/>
        <a:p>
          <a:pPr>
            <a:lnSpc>
              <a:spcPct val="100000"/>
            </a:lnSpc>
          </a:pPr>
          <a:r>
            <a:rPr lang="en-US" sz="1600" b="0" i="0" err="1"/>
            <a:t>MacPorts</a:t>
          </a:r>
          <a:r>
            <a:rPr lang="en-US" sz="1600" b="0" i="0"/>
            <a:t> can be essentially split into two primary components: the foundational framework, referred to as </a:t>
          </a:r>
          <a:r>
            <a:rPr lang="en-US" sz="1600" b="0" i="0" err="1"/>
            <a:t>MacPorts</a:t>
          </a:r>
          <a:r>
            <a:rPr lang="en-US" sz="1600" b="0" i="0"/>
            <a:t> base, and the collection of ports that are available for use.</a:t>
          </a:r>
          <a:endParaRPr lang="en-US" sz="1600"/>
        </a:p>
      </dgm:t>
    </dgm:pt>
    <dgm:pt modelId="{E421B43D-4DB3-4B87-A8DF-1B43FBAEC786}" type="parTrans" cxnId="{D2517068-8851-45A9-8E59-E11281EAF75E}">
      <dgm:prSet/>
      <dgm:spPr/>
      <dgm:t>
        <a:bodyPr/>
        <a:lstStyle/>
        <a:p>
          <a:endParaRPr lang="en-US"/>
        </a:p>
      </dgm:t>
    </dgm:pt>
    <dgm:pt modelId="{FFD949A5-7B07-4EEA-8BF8-5CE47D9AB6BE}" type="sibTrans" cxnId="{D2517068-8851-45A9-8E59-E11281EAF75E}">
      <dgm:prSet/>
      <dgm:spPr/>
      <dgm:t>
        <a:bodyPr/>
        <a:lstStyle/>
        <a:p>
          <a:endParaRPr lang="en-US"/>
        </a:p>
      </dgm:t>
    </dgm:pt>
    <dgm:pt modelId="{08389AB4-183B-4A2D-B8DF-3AE59D4F99B4}">
      <dgm:prSet custT="1"/>
      <dgm:spPr/>
      <dgm:t>
        <a:bodyPr/>
        <a:lstStyle/>
        <a:p>
          <a:pPr>
            <a:lnSpc>
              <a:spcPct val="100000"/>
            </a:lnSpc>
          </a:pPr>
          <a:r>
            <a:rPr lang="en-US" sz="1600" b="0" i="0"/>
            <a:t>A port within </a:t>
          </a:r>
          <a:r>
            <a:rPr lang="en-US" sz="1600" b="0" i="0" err="1"/>
            <a:t>MacPorts</a:t>
          </a:r>
          <a:r>
            <a:rPr lang="en-US" sz="1600" b="0" i="0"/>
            <a:t> is defined by a set of details in a that outlines an application, its attributes, and all necessary files or specific directions needed for its installation.</a:t>
          </a:r>
          <a:endParaRPr lang="en-US" sz="1600"/>
        </a:p>
      </dgm:t>
    </dgm:pt>
    <dgm:pt modelId="{18D34372-213D-4D75-B6A4-CFB97E962235}" type="parTrans" cxnId="{86B92070-FF52-4992-968B-87F438EB98E3}">
      <dgm:prSet/>
      <dgm:spPr/>
      <dgm:t>
        <a:bodyPr/>
        <a:lstStyle/>
        <a:p>
          <a:endParaRPr lang="en-US"/>
        </a:p>
      </dgm:t>
    </dgm:pt>
    <dgm:pt modelId="{D91ADBAB-8015-48FC-9196-B4B5855D7D3D}" type="sibTrans" cxnId="{86B92070-FF52-4992-968B-87F438EB98E3}">
      <dgm:prSet/>
      <dgm:spPr/>
      <dgm:t>
        <a:bodyPr/>
        <a:lstStyle/>
        <a:p>
          <a:endParaRPr lang="en-US"/>
        </a:p>
      </dgm:t>
    </dgm:pt>
    <dgm:pt modelId="{0B1E15B1-D392-4721-8C0B-96BB3BA2DCEF}" type="pres">
      <dgm:prSet presAssocID="{9D43F5FF-A10B-4D62-9E15-BABA9B3FFE81}" presName="root" presStyleCnt="0">
        <dgm:presLayoutVars>
          <dgm:dir/>
          <dgm:resizeHandles val="exact"/>
        </dgm:presLayoutVars>
      </dgm:prSet>
      <dgm:spPr/>
    </dgm:pt>
    <dgm:pt modelId="{48887060-593B-4DB5-929A-E930FB298275}" type="pres">
      <dgm:prSet presAssocID="{601832A2-5006-476B-8F56-D0B4A56BE32C}" presName="compNode" presStyleCnt="0"/>
      <dgm:spPr/>
    </dgm:pt>
    <dgm:pt modelId="{DEE7B9B1-CCCD-484C-95D0-0D1EC91D5F39}" type="pres">
      <dgm:prSet presAssocID="{601832A2-5006-476B-8F56-D0B4A56BE32C}" presName="bgRect" presStyleLbl="bgShp" presStyleIdx="0" presStyleCnt="3"/>
      <dgm:spPr/>
    </dgm:pt>
    <dgm:pt modelId="{2844177B-2E70-48A6-9188-8E9982731685}" type="pres">
      <dgm:prSet presAssocID="{601832A2-5006-476B-8F56-D0B4A56BE32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owser Window"/>
        </a:ext>
      </dgm:extLst>
    </dgm:pt>
    <dgm:pt modelId="{614C63F8-7032-434B-A8B2-30FEE873E704}" type="pres">
      <dgm:prSet presAssocID="{601832A2-5006-476B-8F56-D0B4A56BE32C}" presName="spaceRect" presStyleCnt="0"/>
      <dgm:spPr/>
    </dgm:pt>
    <dgm:pt modelId="{8B8757CD-39D4-4EC0-94AA-AA94106DB1DF}" type="pres">
      <dgm:prSet presAssocID="{601832A2-5006-476B-8F56-D0B4A56BE32C}" presName="parTx" presStyleLbl="revTx" presStyleIdx="0" presStyleCnt="3">
        <dgm:presLayoutVars>
          <dgm:chMax val="0"/>
          <dgm:chPref val="0"/>
        </dgm:presLayoutVars>
      </dgm:prSet>
      <dgm:spPr/>
    </dgm:pt>
    <dgm:pt modelId="{8344E06C-09B3-49A5-83B8-42B2B823EBC8}" type="pres">
      <dgm:prSet presAssocID="{4B99C8C1-52C6-4A6E-86BC-F8AE2D0F4E6B}" presName="sibTrans" presStyleCnt="0"/>
      <dgm:spPr/>
    </dgm:pt>
    <dgm:pt modelId="{E715DF01-D5D9-4444-990C-C57D98905963}" type="pres">
      <dgm:prSet presAssocID="{0B8C6D0A-D10D-454C-95DF-593DCA273F03}" presName="compNode" presStyleCnt="0"/>
      <dgm:spPr/>
    </dgm:pt>
    <dgm:pt modelId="{5B93B4F5-ECFF-4842-825D-D3B0BF12A92E}" type="pres">
      <dgm:prSet presAssocID="{0B8C6D0A-D10D-454C-95DF-593DCA273F03}" presName="bgRect" presStyleLbl="bgShp" presStyleIdx="1" presStyleCnt="3"/>
      <dgm:spPr/>
    </dgm:pt>
    <dgm:pt modelId="{1FFB7E61-8A2E-4290-BBEF-873B3C52A7C0}" type="pres">
      <dgm:prSet presAssocID="{0B8C6D0A-D10D-454C-95DF-593DCA273F0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ocessor"/>
        </a:ext>
      </dgm:extLst>
    </dgm:pt>
    <dgm:pt modelId="{C5C3AA52-1FFE-4228-8748-8165DE5C6AA2}" type="pres">
      <dgm:prSet presAssocID="{0B8C6D0A-D10D-454C-95DF-593DCA273F03}" presName="spaceRect" presStyleCnt="0"/>
      <dgm:spPr/>
    </dgm:pt>
    <dgm:pt modelId="{3FBC5D1F-1685-4BB4-A02C-7421853BDAC2}" type="pres">
      <dgm:prSet presAssocID="{0B8C6D0A-D10D-454C-95DF-593DCA273F03}" presName="parTx" presStyleLbl="revTx" presStyleIdx="1" presStyleCnt="3" custScaleX="104898">
        <dgm:presLayoutVars>
          <dgm:chMax val="0"/>
          <dgm:chPref val="0"/>
        </dgm:presLayoutVars>
      </dgm:prSet>
      <dgm:spPr/>
    </dgm:pt>
    <dgm:pt modelId="{A94FE96E-590C-4950-9F9F-19B3B7D760ED}" type="pres">
      <dgm:prSet presAssocID="{FFD949A5-7B07-4EEA-8BF8-5CE47D9AB6BE}" presName="sibTrans" presStyleCnt="0"/>
      <dgm:spPr/>
    </dgm:pt>
    <dgm:pt modelId="{0DD8FF4E-3B22-4D58-AEC4-A7C71FBCBBEA}" type="pres">
      <dgm:prSet presAssocID="{08389AB4-183B-4A2D-B8DF-3AE59D4F99B4}" presName="compNode" presStyleCnt="0"/>
      <dgm:spPr/>
    </dgm:pt>
    <dgm:pt modelId="{1ABC716A-D990-40BE-BE68-C2DC416372F4}" type="pres">
      <dgm:prSet presAssocID="{08389AB4-183B-4A2D-B8DF-3AE59D4F99B4}" presName="bgRect" presStyleLbl="bgShp" presStyleIdx="2" presStyleCnt="3"/>
      <dgm:spPr/>
    </dgm:pt>
    <dgm:pt modelId="{29A873F1-483F-4906-B76A-A8530DD2097A}" type="pres">
      <dgm:prSet presAssocID="{08389AB4-183B-4A2D-B8DF-3AE59D4F99B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ushi"/>
        </a:ext>
      </dgm:extLst>
    </dgm:pt>
    <dgm:pt modelId="{B0637F5B-1216-47CC-BDF1-86E246D6D3CE}" type="pres">
      <dgm:prSet presAssocID="{08389AB4-183B-4A2D-B8DF-3AE59D4F99B4}" presName="spaceRect" presStyleCnt="0"/>
      <dgm:spPr/>
    </dgm:pt>
    <dgm:pt modelId="{43FECDAD-D847-458D-8D6D-BFB953CB6AB9}" type="pres">
      <dgm:prSet presAssocID="{08389AB4-183B-4A2D-B8DF-3AE59D4F99B4}" presName="parTx" presStyleLbl="revTx" presStyleIdx="2" presStyleCnt="3">
        <dgm:presLayoutVars>
          <dgm:chMax val="0"/>
          <dgm:chPref val="0"/>
        </dgm:presLayoutVars>
      </dgm:prSet>
      <dgm:spPr/>
    </dgm:pt>
  </dgm:ptLst>
  <dgm:cxnLst>
    <dgm:cxn modelId="{CC34E511-C5F0-4FD9-B058-EBD307345B9A}" srcId="{9D43F5FF-A10B-4D62-9E15-BABA9B3FFE81}" destId="{601832A2-5006-476B-8F56-D0B4A56BE32C}" srcOrd="0" destOrd="0" parTransId="{4C8A97FE-DBAA-4D2E-ADB0-59D1C6DB0A4F}" sibTransId="{4B99C8C1-52C6-4A6E-86BC-F8AE2D0F4E6B}"/>
    <dgm:cxn modelId="{E745C834-4FC1-4174-BE46-BDDBFD330D8A}" type="presOf" srcId="{0B8C6D0A-D10D-454C-95DF-593DCA273F03}" destId="{3FBC5D1F-1685-4BB4-A02C-7421853BDAC2}" srcOrd="0" destOrd="0" presId="urn:microsoft.com/office/officeart/2018/2/layout/IconVerticalSolidList"/>
    <dgm:cxn modelId="{AED8C159-70EB-4205-9C90-277DA9D27564}" type="presOf" srcId="{601832A2-5006-476B-8F56-D0B4A56BE32C}" destId="{8B8757CD-39D4-4EC0-94AA-AA94106DB1DF}" srcOrd="0" destOrd="0" presId="urn:microsoft.com/office/officeart/2018/2/layout/IconVerticalSolidList"/>
    <dgm:cxn modelId="{18B05464-906A-46B9-A60D-A2F4CFC9A3C9}" type="presOf" srcId="{08389AB4-183B-4A2D-B8DF-3AE59D4F99B4}" destId="{43FECDAD-D847-458D-8D6D-BFB953CB6AB9}" srcOrd="0" destOrd="0" presId="urn:microsoft.com/office/officeart/2018/2/layout/IconVerticalSolidList"/>
    <dgm:cxn modelId="{D2517068-8851-45A9-8E59-E11281EAF75E}" srcId="{9D43F5FF-A10B-4D62-9E15-BABA9B3FFE81}" destId="{0B8C6D0A-D10D-454C-95DF-593DCA273F03}" srcOrd="1" destOrd="0" parTransId="{E421B43D-4DB3-4B87-A8DF-1B43FBAEC786}" sibTransId="{FFD949A5-7B07-4EEA-8BF8-5CE47D9AB6BE}"/>
    <dgm:cxn modelId="{86B92070-FF52-4992-968B-87F438EB98E3}" srcId="{9D43F5FF-A10B-4D62-9E15-BABA9B3FFE81}" destId="{08389AB4-183B-4A2D-B8DF-3AE59D4F99B4}" srcOrd="2" destOrd="0" parTransId="{18D34372-213D-4D75-B6A4-CFB97E962235}" sibTransId="{D91ADBAB-8015-48FC-9196-B4B5855D7D3D}"/>
    <dgm:cxn modelId="{7F9FC694-4E83-4C18-AEB8-5E487B1A766A}" type="presOf" srcId="{9D43F5FF-A10B-4D62-9E15-BABA9B3FFE81}" destId="{0B1E15B1-D392-4721-8C0B-96BB3BA2DCEF}" srcOrd="0" destOrd="0" presId="urn:microsoft.com/office/officeart/2018/2/layout/IconVerticalSolidList"/>
    <dgm:cxn modelId="{CE042FC5-317C-40F1-8B94-962040AA6C45}" type="presParOf" srcId="{0B1E15B1-D392-4721-8C0B-96BB3BA2DCEF}" destId="{48887060-593B-4DB5-929A-E930FB298275}" srcOrd="0" destOrd="0" presId="urn:microsoft.com/office/officeart/2018/2/layout/IconVerticalSolidList"/>
    <dgm:cxn modelId="{00F91A9C-AF35-4074-AB73-873320D0AE50}" type="presParOf" srcId="{48887060-593B-4DB5-929A-E930FB298275}" destId="{DEE7B9B1-CCCD-484C-95D0-0D1EC91D5F39}" srcOrd="0" destOrd="0" presId="urn:microsoft.com/office/officeart/2018/2/layout/IconVerticalSolidList"/>
    <dgm:cxn modelId="{63696AE2-4E50-482A-8A9D-36E3BA010C00}" type="presParOf" srcId="{48887060-593B-4DB5-929A-E930FB298275}" destId="{2844177B-2E70-48A6-9188-8E9982731685}" srcOrd="1" destOrd="0" presId="urn:microsoft.com/office/officeart/2018/2/layout/IconVerticalSolidList"/>
    <dgm:cxn modelId="{17A87D2A-6573-4ED9-B8DA-90BB31967199}" type="presParOf" srcId="{48887060-593B-4DB5-929A-E930FB298275}" destId="{614C63F8-7032-434B-A8B2-30FEE873E704}" srcOrd="2" destOrd="0" presId="urn:microsoft.com/office/officeart/2018/2/layout/IconVerticalSolidList"/>
    <dgm:cxn modelId="{016991CD-8228-45E7-8B26-D96DCD8A7881}" type="presParOf" srcId="{48887060-593B-4DB5-929A-E930FB298275}" destId="{8B8757CD-39D4-4EC0-94AA-AA94106DB1DF}" srcOrd="3" destOrd="0" presId="urn:microsoft.com/office/officeart/2018/2/layout/IconVerticalSolidList"/>
    <dgm:cxn modelId="{83EB5683-3E22-483D-B1C6-8CDF52A3A2F7}" type="presParOf" srcId="{0B1E15B1-D392-4721-8C0B-96BB3BA2DCEF}" destId="{8344E06C-09B3-49A5-83B8-42B2B823EBC8}" srcOrd="1" destOrd="0" presId="urn:microsoft.com/office/officeart/2018/2/layout/IconVerticalSolidList"/>
    <dgm:cxn modelId="{08AD9437-A299-491F-A71C-49B89CD21164}" type="presParOf" srcId="{0B1E15B1-D392-4721-8C0B-96BB3BA2DCEF}" destId="{E715DF01-D5D9-4444-990C-C57D98905963}" srcOrd="2" destOrd="0" presId="urn:microsoft.com/office/officeart/2018/2/layout/IconVerticalSolidList"/>
    <dgm:cxn modelId="{F5B54C76-3F09-4B9E-BD2A-954D65D2D18F}" type="presParOf" srcId="{E715DF01-D5D9-4444-990C-C57D98905963}" destId="{5B93B4F5-ECFF-4842-825D-D3B0BF12A92E}" srcOrd="0" destOrd="0" presId="urn:microsoft.com/office/officeart/2018/2/layout/IconVerticalSolidList"/>
    <dgm:cxn modelId="{919264C3-0E7F-42D5-B3B6-075F9C70BC87}" type="presParOf" srcId="{E715DF01-D5D9-4444-990C-C57D98905963}" destId="{1FFB7E61-8A2E-4290-BBEF-873B3C52A7C0}" srcOrd="1" destOrd="0" presId="urn:microsoft.com/office/officeart/2018/2/layout/IconVerticalSolidList"/>
    <dgm:cxn modelId="{E521CEFF-8A0F-4CF9-9129-7112C217CFFC}" type="presParOf" srcId="{E715DF01-D5D9-4444-990C-C57D98905963}" destId="{C5C3AA52-1FFE-4228-8748-8165DE5C6AA2}" srcOrd="2" destOrd="0" presId="urn:microsoft.com/office/officeart/2018/2/layout/IconVerticalSolidList"/>
    <dgm:cxn modelId="{619971FF-A91F-4F4E-BA63-4E69AF69FEC5}" type="presParOf" srcId="{E715DF01-D5D9-4444-990C-C57D98905963}" destId="{3FBC5D1F-1685-4BB4-A02C-7421853BDAC2}" srcOrd="3" destOrd="0" presId="urn:microsoft.com/office/officeart/2018/2/layout/IconVerticalSolidList"/>
    <dgm:cxn modelId="{80F026C0-7277-48D0-A85D-EE773351A872}" type="presParOf" srcId="{0B1E15B1-D392-4721-8C0B-96BB3BA2DCEF}" destId="{A94FE96E-590C-4950-9F9F-19B3B7D760ED}" srcOrd="3" destOrd="0" presId="urn:microsoft.com/office/officeart/2018/2/layout/IconVerticalSolidList"/>
    <dgm:cxn modelId="{EB8F663D-4136-4AEB-BB74-C1CA5E7995FA}" type="presParOf" srcId="{0B1E15B1-D392-4721-8C0B-96BB3BA2DCEF}" destId="{0DD8FF4E-3B22-4D58-AEC4-A7C71FBCBBEA}" srcOrd="4" destOrd="0" presId="urn:microsoft.com/office/officeart/2018/2/layout/IconVerticalSolidList"/>
    <dgm:cxn modelId="{4C7031C3-A390-462F-9A96-F49086194FA6}" type="presParOf" srcId="{0DD8FF4E-3B22-4D58-AEC4-A7C71FBCBBEA}" destId="{1ABC716A-D990-40BE-BE68-C2DC416372F4}" srcOrd="0" destOrd="0" presId="urn:microsoft.com/office/officeart/2018/2/layout/IconVerticalSolidList"/>
    <dgm:cxn modelId="{263B396F-AA99-4CCA-8CE2-C52D326226C3}" type="presParOf" srcId="{0DD8FF4E-3B22-4D58-AEC4-A7C71FBCBBEA}" destId="{29A873F1-483F-4906-B76A-A8530DD2097A}" srcOrd="1" destOrd="0" presId="urn:microsoft.com/office/officeart/2018/2/layout/IconVerticalSolidList"/>
    <dgm:cxn modelId="{C97561DF-EBD2-4A40-A1CE-36749B5C003F}" type="presParOf" srcId="{0DD8FF4E-3B22-4D58-AEC4-A7C71FBCBBEA}" destId="{B0637F5B-1216-47CC-BDF1-86E246D6D3CE}" srcOrd="2" destOrd="0" presId="urn:microsoft.com/office/officeart/2018/2/layout/IconVerticalSolidList"/>
    <dgm:cxn modelId="{9A4F32C2-E06F-4007-8773-BC4475294856}" type="presParOf" srcId="{0DD8FF4E-3B22-4D58-AEC4-A7C71FBCBBEA}" destId="{43FECDAD-D847-458D-8D6D-BFB953CB6AB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43F5FF-A10B-4D62-9E15-BABA9B3FFE8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01832A2-5006-476B-8F56-D0B4A56BE32C}">
      <dgm:prSet/>
      <dgm:spPr/>
      <dgm:t>
        <a:bodyPr/>
        <a:lstStyle/>
        <a:p>
          <a:pPr>
            <a:lnSpc>
              <a:spcPct val="100000"/>
            </a:lnSpc>
          </a:pPr>
          <a:r>
            <a:rPr lang="en-US"/>
            <a:t>MacPorts is a package installer (like Homebrew) that simplifies the process of </a:t>
          </a:r>
          <a:r>
            <a:rPr lang="en-GB"/>
            <a:t>installing, and managing Unix software on macOS</a:t>
          </a:r>
          <a:endParaRPr lang="en-US"/>
        </a:p>
      </dgm:t>
    </dgm:pt>
    <dgm:pt modelId="{4C8A97FE-DBAA-4D2E-ADB0-59D1C6DB0A4F}" type="parTrans" cxnId="{CC34E511-C5F0-4FD9-B058-EBD307345B9A}">
      <dgm:prSet/>
      <dgm:spPr/>
      <dgm:t>
        <a:bodyPr/>
        <a:lstStyle/>
        <a:p>
          <a:endParaRPr lang="en-US"/>
        </a:p>
      </dgm:t>
    </dgm:pt>
    <dgm:pt modelId="{4B99C8C1-52C6-4A6E-86BC-F8AE2D0F4E6B}" type="sibTrans" cxnId="{CC34E511-C5F0-4FD9-B058-EBD307345B9A}">
      <dgm:prSet/>
      <dgm:spPr/>
      <dgm:t>
        <a:bodyPr/>
        <a:lstStyle/>
        <a:p>
          <a:endParaRPr lang="en-US"/>
        </a:p>
      </dgm:t>
    </dgm:pt>
    <dgm:pt modelId="{0B8C6D0A-D10D-454C-95DF-593DCA273F03}">
      <dgm:prSet/>
      <dgm:spPr/>
      <dgm:t>
        <a:bodyPr/>
        <a:lstStyle/>
        <a:p>
          <a:pPr>
            <a:lnSpc>
              <a:spcPct val="100000"/>
            </a:lnSpc>
          </a:pPr>
          <a:r>
            <a:rPr lang="en-US" b="0" i="0"/>
            <a:t>MacPorts may be conceptually divided into two main parts: the infrastructure, known as MacPorts base, and the set of available ports. </a:t>
          </a:r>
          <a:endParaRPr lang="en-US"/>
        </a:p>
      </dgm:t>
    </dgm:pt>
    <dgm:pt modelId="{E421B43D-4DB3-4B87-A8DF-1B43FBAEC786}" type="parTrans" cxnId="{D2517068-8851-45A9-8E59-E11281EAF75E}">
      <dgm:prSet/>
      <dgm:spPr/>
      <dgm:t>
        <a:bodyPr/>
        <a:lstStyle/>
        <a:p>
          <a:endParaRPr lang="en-US"/>
        </a:p>
      </dgm:t>
    </dgm:pt>
    <dgm:pt modelId="{FFD949A5-7B07-4EEA-8BF8-5CE47D9AB6BE}" type="sibTrans" cxnId="{D2517068-8851-45A9-8E59-E11281EAF75E}">
      <dgm:prSet/>
      <dgm:spPr/>
      <dgm:t>
        <a:bodyPr/>
        <a:lstStyle/>
        <a:p>
          <a:endParaRPr lang="en-US"/>
        </a:p>
      </dgm:t>
    </dgm:pt>
    <dgm:pt modelId="{08389AB4-183B-4A2D-B8DF-3AE59D4F99B4}">
      <dgm:prSet/>
      <dgm:spPr/>
      <dgm:t>
        <a:bodyPr/>
        <a:lstStyle/>
        <a:p>
          <a:pPr>
            <a:lnSpc>
              <a:spcPct val="100000"/>
            </a:lnSpc>
          </a:pPr>
          <a:r>
            <a:rPr lang="en-US" b="0" i="0"/>
            <a:t>A MacPorts port is a set of specifications contained in a </a:t>
          </a:r>
          <a:r>
            <a:rPr lang="en-US"/>
            <a:t>Portfile</a:t>
          </a:r>
          <a:r>
            <a:rPr lang="en-US" b="0" i="0"/>
            <a:t> that defines an application, its characteristics, and any files or special instructions required to install it.</a:t>
          </a:r>
          <a:endParaRPr lang="en-US"/>
        </a:p>
      </dgm:t>
    </dgm:pt>
    <dgm:pt modelId="{18D34372-213D-4D75-B6A4-CFB97E962235}" type="parTrans" cxnId="{86B92070-FF52-4992-968B-87F438EB98E3}">
      <dgm:prSet/>
      <dgm:spPr/>
      <dgm:t>
        <a:bodyPr/>
        <a:lstStyle/>
        <a:p>
          <a:endParaRPr lang="en-US"/>
        </a:p>
      </dgm:t>
    </dgm:pt>
    <dgm:pt modelId="{D91ADBAB-8015-48FC-9196-B4B5855D7D3D}" type="sibTrans" cxnId="{86B92070-FF52-4992-968B-87F438EB98E3}">
      <dgm:prSet/>
      <dgm:spPr/>
      <dgm:t>
        <a:bodyPr/>
        <a:lstStyle/>
        <a:p>
          <a:endParaRPr lang="en-US"/>
        </a:p>
      </dgm:t>
    </dgm:pt>
    <dgm:pt modelId="{0B1E15B1-D392-4721-8C0B-96BB3BA2DCEF}" type="pres">
      <dgm:prSet presAssocID="{9D43F5FF-A10B-4D62-9E15-BABA9B3FFE81}" presName="root" presStyleCnt="0">
        <dgm:presLayoutVars>
          <dgm:dir/>
          <dgm:resizeHandles val="exact"/>
        </dgm:presLayoutVars>
      </dgm:prSet>
      <dgm:spPr/>
    </dgm:pt>
    <dgm:pt modelId="{48887060-593B-4DB5-929A-E930FB298275}" type="pres">
      <dgm:prSet presAssocID="{601832A2-5006-476B-8F56-D0B4A56BE32C}" presName="compNode" presStyleCnt="0"/>
      <dgm:spPr/>
    </dgm:pt>
    <dgm:pt modelId="{DEE7B9B1-CCCD-484C-95D0-0D1EC91D5F39}" type="pres">
      <dgm:prSet presAssocID="{601832A2-5006-476B-8F56-D0B4A56BE32C}" presName="bgRect" presStyleLbl="bgShp" presStyleIdx="0" presStyleCnt="3"/>
      <dgm:spPr/>
    </dgm:pt>
    <dgm:pt modelId="{2844177B-2E70-48A6-9188-8E9982731685}" type="pres">
      <dgm:prSet presAssocID="{601832A2-5006-476B-8F56-D0B4A56BE32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owser Window"/>
        </a:ext>
      </dgm:extLst>
    </dgm:pt>
    <dgm:pt modelId="{614C63F8-7032-434B-A8B2-30FEE873E704}" type="pres">
      <dgm:prSet presAssocID="{601832A2-5006-476B-8F56-D0B4A56BE32C}" presName="spaceRect" presStyleCnt="0"/>
      <dgm:spPr/>
    </dgm:pt>
    <dgm:pt modelId="{8B8757CD-39D4-4EC0-94AA-AA94106DB1DF}" type="pres">
      <dgm:prSet presAssocID="{601832A2-5006-476B-8F56-D0B4A56BE32C}" presName="parTx" presStyleLbl="revTx" presStyleIdx="0" presStyleCnt="3">
        <dgm:presLayoutVars>
          <dgm:chMax val="0"/>
          <dgm:chPref val="0"/>
        </dgm:presLayoutVars>
      </dgm:prSet>
      <dgm:spPr/>
    </dgm:pt>
    <dgm:pt modelId="{8344E06C-09B3-49A5-83B8-42B2B823EBC8}" type="pres">
      <dgm:prSet presAssocID="{4B99C8C1-52C6-4A6E-86BC-F8AE2D0F4E6B}" presName="sibTrans" presStyleCnt="0"/>
      <dgm:spPr/>
    </dgm:pt>
    <dgm:pt modelId="{E715DF01-D5D9-4444-990C-C57D98905963}" type="pres">
      <dgm:prSet presAssocID="{0B8C6D0A-D10D-454C-95DF-593DCA273F03}" presName="compNode" presStyleCnt="0"/>
      <dgm:spPr/>
    </dgm:pt>
    <dgm:pt modelId="{5B93B4F5-ECFF-4842-825D-D3B0BF12A92E}" type="pres">
      <dgm:prSet presAssocID="{0B8C6D0A-D10D-454C-95DF-593DCA273F03}" presName="bgRect" presStyleLbl="bgShp" presStyleIdx="1" presStyleCnt="3"/>
      <dgm:spPr/>
    </dgm:pt>
    <dgm:pt modelId="{1FFB7E61-8A2E-4290-BBEF-873B3C52A7C0}" type="pres">
      <dgm:prSet presAssocID="{0B8C6D0A-D10D-454C-95DF-593DCA273F0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ocessor"/>
        </a:ext>
      </dgm:extLst>
    </dgm:pt>
    <dgm:pt modelId="{C5C3AA52-1FFE-4228-8748-8165DE5C6AA2}" type="pres">
      <dgm:prSet presAssocID="{0B8C6D0A-D10D-454C-95DF-593DCA273F03}" presName="spaceRect" presStyleCnt="0"/>
      <dgm:spPr/>
    </dgm:pt>
    <dgm:pt modelId="{3FBC5D1F-1685-4BB4-A02C-7421853BDAC2}" type="pres">
      <dgm:prSet presAssocID="{0B8C6D0A-D10D-454C-95DF-593DCA273F03}" presName="parTx" presStyleLbl="revTx" presStyleIdx="1" presStyleCnt="3">
        <dgm:presLayoutVars>
          <dgm:chMax val="0"/>
          <dgm:chPref val="0"/>
        </dgm:presLayoutVars>
      </dgm:prSet>
      <dgm:spPr/>
    </dgm:pt>
    <dgm:pt modelId="{A94FE96E-590C-4950-9F9F-19B3B7D760ED}" type="pres">
      <dgm:prSet presAssocID="{FFD949A5-7B07-4EEA-8BF8-5CE47D9AB6BE}" presName="sibTrans" presStyleCnt="0"/>
      <dgm:spPr/>
    </dgm:pt>
    <dgm:pt modelId="{0DD8FF4E-3B22-4D58-AEC4-A7C71FBCBBEA}" type="pres">
      <dgm:prSet presAssocID="{08389AB4-183B-4A2D-B8DF-3AE59D4F99B4}" presName="compNode" presStyleCnt="0"/>
      <dgm:spPr/>
    </dgm:pt>
    <dgm:pt modelId="{1ABC716A-D990-40BE-BE68-C2DC416372F4}" type="pres">
      <dgm:prSet presAssocID="{08389AB4-183B-4A2D-B8DF-3AE59D4F99B4}" presName="bgRect" presStyleLbl="bgShp" presStyleIdx="2" presStyleCnt="3"/>
      <dgm:spPr/>
    </dgm:pt>
    <dgm:pt modelId="{29A873F1-483F-4906-B76A-A8530DD2097A}" type="pres">
      <dgm:prSet presAssocID="{08389AB4-183B-4A2D-B8DF-3AE59D4F99B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ushi"/>
        </a:ext>
      </dgm:extLst>
    </dgm:pt>
    <dgm:pt modelId="{B0637F5B-1216-47CC-BDF1-86E246D6D3CE}" type="pres">
      <dgm:prSet presAssocID="{08389AB4-183B-4A2D-B8DF-3AE59D4F99B4}" presName="spaceRect" presStyleCnt="0"/>
      <dgm:spPr/>
    </dgm:pt>
    <dgm:pt modelId="{43FECDAD-D847-458D-8D6D-BFB953CB6AB9}" type="pres">
      <dgm:prSet presAssocID="{08389AB4-183B-4A2D-B8DF-3AE59D4F99B4}" presName="parTx" presStyleLbl="revTx" presStyleIdx="2" presStyleCnt="3">
        <dgm:presLayoutVars>
          <dgm:chMax val="0"/>
          <dgm:chPref val="0"/>
        </dgm:presLayoutVars>
      </dgm:prSet>
      <dgm:spPr/>
    </dgm:pt>
  </dgm:ptLst>
  <dgm:cxnLst>
    <dgm:cxn modelId="{CC34E511-C5F0-4FD9-B058-EBD307345B9A}" srcId="{9D43F5FF-A10B-4D62-9E15-BABA9B3FFE81}" destId="{601832A2-5006-476B-8F56-D0B4A56BE32C}" srcOrd="0" destOrd="0" parTransId="{4C8A97FE-DBAA-4D2E-ADB0-59D1C6DB0A4F}" sibTransId="{4B99C8C1-52C6-4A6E-86BC-F8AE2D0F4E6B}"/>
    <dgm:cxn modelId="{E745C834-4FC1-4174-BE46-BDDBFD330D8A}" type="presOf" srcId="{0B8C6D0A-D10D-454C-95DF-593DCA273F03}" destId="{3FBC5D1F-1685-4BB4-A02C-7421853BDAC2}" srcOrd="0" destOrd="0" presId="urn:microsoft.com/office/officeart/2018/2/layout/IconVerticalSolidList"/>
    <dgm:cxn modelId="{AED8C159-70EB-4205-9C90-277DA9D27564}" type="presOf" srcId="{601832A2-5006-476B-8F56-D0B4A56BE32C}" destId="{8B8757CD-39D4-4EC0-94AA-AA94106DB1DF}" srcOrd="0" destOrd="0" presId="urn:microsoft.com/office/officeart/2018/2/layout/IconVerticalSolidList"/>
    <dgm:cxn modelId="{18B05464-906A-46B9-A60D-A2F4CFC9A3C9}" type="presOf" srcId="{08389AB4-183B-4A2D-B8DF-3AE59D4F99B4}" destId="{43FECDAD-D847-458D-8D6D-BFB953CB6AB9}" srcOrd="0" destOrd="0" presId="urn:microsoft.com/office/officeart/2018/2/layout/IconVerticalSolidList"/>
    <dgm:cxn modelId="{D2517068-8851-45A9-8E59-E11281EAF75E}" srcId="{9D43F5FF-A10B-4D62-9E15-BABA9B3FFE81}" destId="{0B8C6D0A-D10D-454C-95DF-593DCA273F03}" srcOrd="1" destOrd="0" parTransId="{E421B43D-4DB3-4B87-A8DF-1B43FBAEC786}" sibTransId="{FFD949A5-7B07-4EEA-8BF8-5CE47D9AB6BE}"/>
    <dgm:cxn modelId="{86B92070-FF52-4992-968B-87F438EB98E3}" srcId="{9D43F5FF-A10B-4D62-9E15-BABA9B3FFE81}" destId="{08389AB4-183B-4A2D-B8DF-3AE59D4F99B4}" srcOrd="2" destOrd="0" parTransId="{18D34372-213D-4D75-B6A4-CFB97E962235}" sibTransId="{D91ADBAB-8015-48FC-9196-B4B5855D7D3D}"/>
    <dgm:cxn modelId="{7F9FC694-4E83-4C18-AEB8-5E487B1A766A}" type="presOf" srcId="{9D43F5FF-A10B-4D62-9E15-BABA9B3FFE81}" destId="{0B1E15B1-D392-4721-8C0B-96BB3BA2DCEF}" srcOrd="0" destOrd="0" presId="urn:microsoft.com/office/officeart/2018/2/layout/IconVerticalSolidList"/>
    <dgm:cxn modelId="{CE042FC5-317C-40F1-8B94-962040AA6C45}" type="presParOf" srcId="{0B1E15B1-D392-4721-8C0B-96BB3BA2DCEF}" destId="{48887060-593B-4DB5-929A-E930FB298275}" srcOrd="0" destOrd="0" presId="urn:microsoft.com/office/officeart/2018/2/layout/IconVerticalSolidList"/>
    <dgm:cxn modelId="{00F91A9C-AF35-4074-AB73-873320D0AE50}" type="presParOf" srcId="{48887060-593B-4DB5-929A-E930FB298275}" destId="{DEE7B9B1-CCCD-484C-95D0-0D1EC91D5F39}" srcOrd="0" destOrd="0" presId="urn:microsoft.com/office/officeart/2018/2/layout/IconVerticalSolidList"/>
    <dgm:cxn modelId="{63696AE2-4E50-482A-8A9D-36E3BA010C00}" type="presParOf" srcId="{48887060-593B-4DB5-929A-E930FB298275}" destId="{2844177B-2E70-48A6-9188-8E9982731685}" srcOrd="1" destOrd="0" presId="urn:microsoft.com/office/officeart/2018/2/layout/IconVerticalSolidList"/>
    <dgm:cxn modelId="{17A87D2A-6573-4ED9-B8DA-90BB31967199}" type="presParOf" srcId="{48887060-593B-4DB5-929A-E930FB298275}" destId="{614C63F8-7032-434B-A8B2-30FEE873E704}" srcOrd="2" destOrd="0" presId="urn:microsoft.com/office/officeart/2018/2/layout/IconVerticalSolidList"/>
    <dgm:cxn modelId="{016991CD-8228-45E7-8B26-D96DCD8A7881}" type="presParOf" srcId="{48887060-593B-4DB5-929A-E930FB298275}" destId="{8B8757CD-39D4-4EC0-94AA-AA94106DB1DF}" srcOrd="3" destOrd="0" presId="urn:microsoft.com/office/officeart/2018/2/layout/IconVerticalSolidList"/>
    <dgm:cxn modelId="{83EB5683-3E22-483D-B1C6-8CDF52A3A2F7}" type="presParOf" srcId="{0B1E15B1-D392-4721-8C0B-96BB3BA2DCEF}" destId="{8344E06C-09B3-49A5-83B8-42B2B823EBC8}" srcOrd="1" destOrd="0" presId="urn:microsoft.com/office/officeart/2018/2/layout/IconVerticalSolidList"/>
    <dgm:cxn modelId="{08AD9437-A299-491F-A71C-49B89CD21164}" type="presParOf" srcId="{0B1E15B1-D392-4721-8C0B-96BB3BA2DCEF}" destId="{E715DF01-D5D9-4444-990C-C57D98905963}" srcOrd="2" destOrd="0" presId="urn:microsoft.com/office/officeart/2018/2/layout/IconVerticalSolidList"/>
    <dgm:cxn modelId="{F5B54C76-3F09-4B9E-BD2A-954D65D2D18F}" type="presParOf" srcId="{E715DF01-D5D9-4444-990C-C57D98905963}" destId="{5B93B4F5-ECFF-4842-825D-D3B0BF12A92E}" srcOrd="0" destOrd="0" presId="urn:microsoft.com/office/officeart/2018/2/layout/IconVerticalSolidList"/>
    <dgm:cxn modelId="{919264C3-0E7F-42D5-B3B6-075F9C70BC87}" type="presParOf" srcId="{E715DF01-D5D9-4444-990C-C57D98905963}" destId="{1FFB7E61-8A2E-4290-BBEF-873B3C52A7C0}" srcOrd="1" destOrd="0" presId="urn:microsoft.com/office/officeart/2018/2/layout/IconVerticalSolidList"/>
    <dgm:cxn modelId="{E521CEFF-8A0F-4CF9-9129-7112C217CFFC}" type="presParOf" srcId="{E715DF01-D5D9-4444-990C-C57D98905963}" destId="{C5C3AA52-1FFE-4228-8748-8165DE5C6AA2}" srcOrd="2" destOrd="0" presId="urn:microsoft.com/office/officeart/2018/2/layout/IconVerticalSolidList"/>
    <dgm:cxn modelId="{619971FF-A91F-4F4E-BA63-4E69AF69FEC5}" type="presParOf" srcId="{E715DF01-D5D9-4444-990C-C57D98905963}" destId="{3FBC5D1F-1685-4BB4-A02C-7421853BDAC2}" srcOrd="3" destOrd="0" presId="urn:microsoft.com/office/officeart/2018/2/layout/IconVerticalSolidList"/>
    <dgm:cxn modelId="{80F026C0-7277-48D0-A85D-EE773351A872}" type="presParOf" srcId="{0B1E15B1-D392-4721-8C0B-96BB3BA2DCEF}" destId="{A94FE96E-590C-4950-9F9F-19B3B7D760ED}" srcOrd="3" destOrd="0" presId="urn:microsoft.com/office/officeart/2018/2/layout/IconVerticalSolidList"/>
    <dgm:cxn modelId="{EB8F663D-4136-4AEB-BB74-C1CA5E7995FA}" type="presParOf" srcId="{0B1E15B1-D392-4721-8C0B-96BB3BA2DCEF}" destId="{0DD8FF4E-3B22-4D58-AEC4-A7C71FBCBBEA}" srcOrd="4" destOrd="0" presId="urn:microsoft.com/office/officeart/2018/2/layout/IconVerticalSolidList"/>
    <dgm:cxn modelId="{4C7031C3-A390-462F-9A96-F49086194FA6}" type="presParOf" srcId="{0DD8FF4E-3B22-4D58-AEC4-A7C71FBCBBEA}" destId="{1ABC716A-D990-40BE-BE68-C2DC416372F4}" srcOrd="0" destOrd="0" presId="urn:microsoft.com/office/officeart/2018/2/layout/IconVerticalSolidList"/>
    <dgm:cxn modelId="{263B396F-AA99-4CCA-8CE2-C52D326226C3}" type="presParOf" srcId="{0DD8FF4E-3B22-4D58-AEC4-A7C71FBCBBEA}" destId="{29A873F1-483F-4906-B76A-A8530DD2097A}" srcOrd="1" destOrd="0" presId="urn:microsoft.com/office/officeart/2018/2/layout/IconVerticalSolidList"/>
    <dgm:cxn modelId="{C97561DF-EBD2-4A40-A1CE-36749B5C003F}" type="presParOf" srcId="{0DD8FF4E-3B22-4D58-AEC4-A7C71FBCBBEA}" destId="{B0637F5B-1216-47CC-BDF1-86E246D6D3CE}" srcOrd="2" destOrd="0" presId="urn:microsoft.com/office/officeart/2018/2/layout/IconVerticalSolidList"/>
    <dgm:cxn modelId="{9A4F32C2-E06F-4007-8773-BC4475294856}" type="presParOf" srcId="{0DD8FF4E-3B22-4D58-AEC4-A7C71FBCBBEA}" destId="{43FECDAD-D847-458D-8D6D-BFB953CB6AB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43F5FF-A10B-4D62-9E15-BABA9B3FFE8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01832A2-5006-476B-8F56-D0B4A56BE32C}">
      <dgm:prSet/>
      <dgm:spPr/>
      <dgm:t>
        <a:bodyPr/>
        <a:lstStyle/>
        <a:p>
          <a:pPr>
            <a:lnSpc>
              <a:spcPct val="100000"/>
            </a:lnSpc>
          </a:pPr>
          <a:r>
            <a:rPr lang="en-US"/>
            <a:t>MacPorts is a package installer (like Homebrew) that simplifies the process of </a:t>
          </a:r>
          <a:r>
            <a:rPr lang="en-GB"/>
            <a:t>installing, and managing Unix software on macOS</a:t>
          </a:r>
          <a:endParaRPr lang="en-US"/>
        </a:p>
      </dgm:t>
    </dgm:pt>
    <dgm:pt modelId="{4C8A97FE-DBAA-4D2E-ADB0-59D1C6DB0A4F}" type="parTrans" cxnId="{CC34E511-C5F0-4FD9-B058-EBD307345B9A}">
      <dgm:prSet/>
      <dgm:spPr/>
      <dgm:t>
        <a:bodyPr/>
        <a:lstStyle/>
        <a:p>
          <a:endParaRPr lang="en-US"/>
        </a:p>
      </dgm:t>
    </dgm:pt>
    <dgm:pt modelId="{4B99C8C1-52C6-4A6E-86BC-F8AE2D0F4E6B}" type="sibTrans" cxnId="{CC34E511-C5F0-4FD9-B058-EBD307345B9A}">
      <dgm:prSet/>
      <dgm:spPr/>
      <dgm:t>
        <a:bodyPr/>
        <a:lstStyle/>
        <a:p>
          <a:endParaRPr lang="en-US"/>
        </a:p>
      </dgm:t>
    </dgm:pt>
    <dgm:pt modelId="{0B8C6D0A-D10D-454C-95DF-593DCA273F03}">
      <dgm:prSet/>
      <dgm:spPr/>
      <dgm:t>
        <a:bodyPr/>
        <a:lstStyle/>
        <a:p>
          <a:pPr>
            <a:lnSpc>
              <a:spcPct val="100000"/>
            </a:lnSpc>
          </a:pPr>
          <a:r>
            <a:rPr lang="en-US" b="0" i="0"/>
            <a:t>MacPorts may be conceptually divided into two main parts: the infrastructure, known as MacPorts base, and the set of available ports. </a:t>
          </a:r>
          <a:endParaRPr lang="en-US"/>
        </a:p>
      </dgm:t>
    </dgm:pt>
    <dgm:pt modelId="{E421B43D-4DB3-4B87-A8DF-1B43FBAEC786}" type="parTrans" cxnId="{D2517068-8851-45A9-8E59-E11281EAF75E}">
      <dgm:prSet/>
      <dgm:spPr/>
      <dgm:t>
        <a:bodyPr/>
        <a:lstStyle/>
        <a:p>
          <a:endParaRPr lang="en-US"/>
        </a:p>
      </dgm:t>
    </dgm:pt>
    <dgm:pt modelId="{FFD949A5-7B07-4EEA-8BF8-5CE47D9AB6BE}" type="sibTrans" cxnId="{D2517068-8851-45A9-8E59-E11281EAF75E}">
      <dgm:prSet/>
      <dgm:spPr/>
      <dgm:t>
        <a:bodyPr/>
        <a:lstStyle/>
        <a:p>
          <a:endParaRPr lang="en-US"/>
        </a:p>
      </dgm:t>
    </dgm:pt>
    <dgm:pt modelId="{08389AB4-183B-4A2D-B8DF-3AE59D4F99B4}">
      <dgm:prSet/>
      <dgm:spPr/>
      <dgm:t>
        <a:bodyPr/>
        <a:lstStyle/>
        <a:p>
          <a:pPr>
            <a:lnSpc>
              <a:spcPct val="100000"/>
            </a:lnSpc>
          </a:pPr>
          <a:r>
            <a:rPr lang="en-US" b="0" i="0"/>
            <a:t>A MacPorts port is a set of specifications contained in a </a:t>
          </a:r>
          <a:r>
            <a:rPr lang="en-US"/>
            <a:t>Portfile</a:t>
          </a:r>
          <a:r>
            <a:rPr lang="en-US" b="0" i="0"/>
            <a:t> that defines an application, its characteristics, and any files or special instructions required to install it.</a:t>
          </a:r>
          <a:endParaRPr lang="en-US"/>
        </a:p>
      </dgm:t>
    </dgm:pt>
    <dgm:pt modelId="{18D34372-213D-4D75-B6A4-CFB97E962235}" type="parTrans" cxnId="{86B92070-FF52-4992-968B-87F438EB98E3}">
      <dgm:prSet/>
      <dgm:spPr/>
      <dgm:t>
        <a:bodyPr/>
        <a:lstStyle/>
        <a:p>
          <a:endParaRPr lang="en-US"/>
        </a:p>
      </dgm:t>
    </dgm:pt>
    <dgm:pt modelId="{D91ADBAB-8015-48FC-9196-B4B5855D7D3D}" type="sibTrans" cxnId="{86B92070-FF52-4992-968B-87F438EB98E3}">
      <dgm:prSet/>
      <dgm:spPr/>
      <dgm:t>
        <a:bodyPr/>
        <a:lstStyle/>
        <a:p>
          <a:endParaRPr lang="en-US"/>
        </a:p>
      </dgm:t>
    </dgm:pt>
    <dgm:pt modelId="{0B1E15B1-D392-4721-8C0B-96BB3BA2DCEF}" type="pres">
      <dgm:prSet presAssocID="{9D43F5FF-A10B-4D62-9E15-BABA9B3FFE81}" presName="root" presStyleCnt="0">
        <dgm:presLayoutVars>
          <dgm:dir/>
          <dgm:resizeHandles val="exact"/>
        </dgm:presLayoutVars>
      </dgm:prSet>
      <dgm:spPr/>
    </dgm:pt>
    <dgm:pt modelId="{48887060-593B-4DB5-929A-E930FB298275}" type="pres">
      <dgm:prSet presAssocID="{601832A2-5006-476B-8F56-D0B4A56BE32C}" presName="compNode" presStyleCnt="0"/>
      <dgm:spPr/>
    </dgm:pt>
    <dgm:pt modelId="{DEE7B9B1-CCCD-484C-95D0-0D1EC91D5F39}" type="pres">
      <dgm:prSet presAssocID="{601832A2-5006-476B-8F56-D0B4A56BE32C}" presName="bgRect" presStyleLbl="bgShp" presStyleIdx="0" presStyleCnt="3"/>
      <dgm:spPr/>
    </dgm:pt>
    <dgm:pt modelId="{2844177B-2E70-48A6-9188-8E9982731685}" type="pres">
      <dgm:prSet presAssocID="{601832A2-5006-476B-8F56-D0B4A56BE32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owser Window"/>
        </a:ext>
      </dgm:extLst>
    </dgm:pt>
    <dgm:pt modelId="{614C63F8-7032-434B-A8B2-30FEE873E704}" type="pres">
      <dgm:prSet presAssocID="{601832A2-5006-476B-8F56-D0B4A56BE32C}" presName="spaceRect" presStyleCnt="0"/>
      <dgm:spPr/>
    </dgm:pt>
    <dgm:pt modelId="{8B8757CD-39D4-4EC0-94AA-AA94106DB1DF}" type="pres">
      <dgm:prSet presAssocID="{601832A2-5006-476B-8F56-D0B4A56BE32C}" presName="parTx" presStyleLbl="revTx" presStyleIdx="0" presStyleCnt="3">
        <dgm:presLayoutVars>
          <dgm:chMax val="0"/>
          <dgm:chPref val="0"/>
        </dgm:presLayoutVars>
      </dgm:prSet>
      <dgm:spPr/>
    </dgm:pt>
    <dgm:pt modelId="{8344E06C-09B3-49A5-83B8-42B2B823EBC8}" type="pres">
      <dgm:prSet presAssocID="{4B99C8C1-52C6-4A6E-86BC-F8AE2D0F4E6B}" presName="sibTrans" presStyleCnt="0"/>
      <dgm:spPr/>
    </dgm:pt>
    <dgm:pt modelId="{E715DF01-D5D9-4444-990C-C57D98905963}" type="pres">
      <dgm:prSet presAssocID="{0B8C6D0A-D10D-454C-95DF-593DCA273F03}" presName="compNode" presStyleCnt="0"/>
      <dgm:spPr/>
    </dgm:pt>
    <dgm:pt modelId="{5B93B4F5-ECFF-4842-825D-D3B0BF12A92E}" type="pres">
      <dgm:prSet presAssocID="{0B8C6D0A-D10D-454C-95DF-593DCA273F03}" presName="bgRect" presStyleLbl="bgShp" presStyleIdx="1" presStyleCnt="3"/>
      <dgm:spPr/>
    </dgm:pt>
    <dgm:pt modelId="{1FFB7E61-8A2E-4290-BBEF-873B3C52A7C0}" type="pres">
      <dgm:prSet presAssocID="{0B8C6D0A-D10D-454C-95DF-593DCA273F0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ocessor"/>
        </a:ext>
      </dgm:extLst>
    </dgm:pt>
    <dgm:pt modelId="{C5C3AA52-1FFE-4228-8748-8165DE5C6AA2}" type="pres">
      <dgm:prSet presAssocID="{0B8C6D0A-D10D-454C-95DF-593DCA273F03}" presName="spaceRect" presStyleCnt="0"/>
      <dgm:spPr/>
    </dgm:pt>
    <dgm:pt modelId="{3FBC5D1F-1685-4BB4-A02C-7421853BDAC2}" type="pres">
      <dgm:prSet presAssocID="{0B8C6D0A-D10D-454C-95DF-593DCA273F03}" presName="parTx" presStyleLbl="revTx" presStyleIdx="1" presStyleCnt="3">
        <dgm:presLayoutVars>
          <dgm:chMax val="0"/>
          <dgm:chPref val="0"/>
        </dgm:presLayoutVars>
      </dgm:prSet>
      <dgm:spPr/>
    </dgm:pt>
    <dgm:pt modelId="{A94FE96E-590C-4950-9F9F-19B3B7D760ED}" type="pres">
      <dgm:prSet presAssocID="{FFD949A5-7B07-4EEA-8BF8-5CE47D9AB6BE}" presName="sibTrans" presStyleCnt="0"/>
      <dgm:spPr/>
    </dgm:pt>
    <dgm:pt modelId="{0DD8FF4E-3B22-4D58-AEC4-A7C71FBCBBEA}" type="pres">
      <dgm:prSet presAssocID="{08389AB4-183B-4A2D-B8DF-3AE59D4F99B4}" presName="compNode" presStyleCnt="0"/>
      <dgm:spPr/>
    </dgm:pt>
    <dgm:pt modelId="{1ABC716A-D990-40BE-BE68-C2DC416372F4}" type="pres">
      <dgm:prSet presAssocID="{08389AB4-183B-4A2D-B8DF-3AE59D4F99B4}" presName="bgRect" presStyleLbl="bgShp" presStyleIdx="2" presStyleCnt="3"/>
      <dgm:spPr/>
    </dgm:pt>
    <dgm:pt modelId="{29A873F1-483F-4906-B76A-A8530DD2097A}" type="pres">
      <dgm:prSet presAssocID="{08389AB4-183B-4A2D-B8DF-3AE59D4F99B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ushi"/>
        </a:ext>
      </dgm:extLst>
    </dgm:pt>
    <dgm:pt modelId="{B0637F5B-1216-47CC-BDF1-86E246D6D3CE}" type="pres">
      <dgm:prSet presAssocID="{08389AB4-183B-4A2D-B8DF-3AE59D4F99B4}" presName="spaceRect" presStyleCnt="0"/>
      <dgm:spPr/>
    </dgm:pt>
    <dgm:pt modelId="{43FECDAD-D847-458D-8D6D-BFB953CB6AB9}" type="pres">
      <dgm:prSet presAssocID="{08389AB4-183B-4A2D-B8DF-3AE59D4F99B4}" presName="parTx" presStyleLbl="revTx" presStyleIdx="2" presStyleCnt="3">
        <dgm:presLayoutVars>
          <dgm:chMax val="0"/>
          <dgm:chPref val="0"/>
        </dgm:presLayoutVars>
      </dgm:prSet>
      <dgm:spPr/>
    </dgm:pt>
  </dgm:ptLst>
  <dgm:cxnLst>
    <dgm:cxn modelId="{CC34E511-C5F0-4FD9-B058-EBD307345B9A}" srcId="{9D43F5FF-A10B-4D62-9E15-BABA9B3FFE81}" destId="{601832A2-5006-476B-8F56-D0B4A56BE32C}" srcOrd="0" destOrd="0" parTransId="{4C8A97FE-DBAA-4D2E-ADB0-59D1C6DB0A4F}" sibTransId="{4B99C8C1-52C6-4A6E-86BC-F8AE2D0F4E6B}"/>
    <dgm:cxn modelId="{E745C834-4FC1-4174-BE46-BDDBFD330D8A}" type="presOf" srcId="{0B8C6D0A-D10D-454C-95DF-593DCA273F03}" destId="{3FBC5D1F-1685-4BB4-A02C-7421853BDAC2}" srcOrd="0" destOrd="0" presId="urn:microsoft.com/office/officeart/2018/2/layout/IconVerticalSolidList"/>
    <dgm:cxn modelId="{AED8C159-70EB-4205-9C90-277DA9D27564}" type="presOf" srcId="{601832A2-5006-476B-8F56-D0B4A56BE32C}" destId="{8B8757CD-39D4-4EC0-94AA-AA94106DB1DF}" srcOrd="0" destOrd="0" presId="urn:microsoft.com/office/officeart/2018/2/layout/IconVerticalSolidList"/>
    <dgm:cxn modelId="{18B05464-906A-46B9-A60D-A2F4CFC9A3C9}" type="presOf" srcId="{08389AB4-183B-4A2D-B8DF-3AE59D4F99B4}" destId="{43FECDAD-D847-458D-8D6D-BFB953CB6AB9}" srcOrd="0" destOrd="0" presId="urn:microsoft.com/office/officeart/2018/2/layout/IconVerticalSolidList"/>
    <dgm:cxn modelId="{D2517068-8851-45A9-8E59-E11281EAF75E}" srcId="{9D43F5FF-A10B-4D62-9E15-BABA9B3FFE81}" destId="{0B8C6D0A-D10D-454C-95DF-593DCA273F03}" srcOrd="1" destOrd="0" parTransId="{E421B43D-4DB3-4B87-A8DF-1B43FBAEC786}" sibTransId="{FFD949A5-7B07-4EEA-8BF8-5CE47D9AB6BE}"/>
    <dgm:cxn modelId="{86B92070-FF52-4992-968B-87F438EB98E3}" srcId="{9D43F5FF-A10B-4D62-9E15-BABA9B3FFE81}" destId="{08389AB4-183B-4A2D-B8DF-3AE59D4F99B4}" srcOrd="2" destOrd="0" parTransId="{18D34372-213D-4D75-B6A4-CFB97E962235}" sibTransId="{D91ADBAB-8015-48FC-9196-B4B5855D7D3D}"/>
    <dgm:cxn modelId="{7F9FC694-4E83-4C18-AEB8-5E487B1A766A}" type="presOf" srcId="{9D43F5FF-A10B-4D62-9E15-BABA9B3FFE81}" destId="{0B1E15B1-D392-4721-8C0B-96BB3BA2DCEF}" srcOrd="0" destOrd="0" presId="urn:microsoft.com/office/officeart/2018/2/layout/IconVerticalSolidList"/>
    <dgm:cxn modelId="{CE042FC5-317C-40F1-8B94-962040AA6C45}" type="presParOf" srcId="{0B1E15B1-D392-4721-8C0B-96BB3BA2DCEF}" destId="{48887060-593B-4DB5-929A-E930FB298275}" srcOrd="0" destOrd="0" presId="urn:microsoft.com/office/officeart/2018/2/layout/IconVerticalSolidList"/>
    <dgm:cxn modelId="{00F91A9C-AF35-4074-AB73-873320D0AE50}" type="presParOf" srcId="{48887060-593B-4DB5-929A-E930FB298275}" destId="{DEE7B9B1-CCCD-484C-95D0-0D1EC91D5F39}" srcOrd="0" destOrd="0" presId="urn:microsoft.com/office/officeart/2018/2/layout/IconVerticalSolidList"/>
    <dgm:cxn modelId="{63696AE2-4E50-482A-8A9D-36E3BA010C00}" type="presParOf" srcId="{48887060-593B-4DB5-929A-E930FB298275}" destId="{2844177B-2E70-48A6-9188-8E9982731685}" srcOrd="1" destOrd="0" presId="urn:microsoft.com/office/officeart/2018/2/layout/IconVerticalSolidList"/>
    <dgm:cxn modelId="{17A87D2A-6573-4ED9-B8DA-90BB31967199}" type="presParOf" srcId="{48887060-593B-4DB5-929A-E930FB298275}" destId="{614C63F8-7032-434B-A8B2-30FEE873E704}" srcOrd="2" destOrd="0" presId="urn:microsoft.com/office/officeart/2018/2/layout/IconVerticalSolidList"/>
    <dgm:cxn modelId="{016991CD-8228-45E7-8B26-D96DCD8A7881}" type="presParOf" srcId="{48887060-593B-4DB5-929A-E930FB298275}" destId="{8B8757CD-39D4-4EC0-94AA-AA94106DB1DF}" srcOrd="3" destOrd="0" presId="urn:microsoft.com/office/officeart/2018/2/layout/IconVerticalSolidList"/>
    <dgm:cxn modelId="{83EB5683-3E22-483D-B1C6-8CDF52A3A2F7}" type="presParOf" srcId="{0B1E15B1-D392-4721-8C0B-96BB3BA2DCEF}" destId="{8344E06C-09B3-49A5-83B8-42B2B823EBC8}" srcOrd="1" destOrd="0" presId="urn:microsoft.com/office/officeart/2018/2/layout/IconVerticalSolidList"/>
    <dgm:cxn modelId="{08AD9437-A299-491F-A71C-49B89CD21164}" type="presParOf" srcId="{0B1E15B1-D392-4721-8C0B-96BB3BA2DCEF}" destId="{E715DF01-D5D9-4444-990C-C57D98905963}" srcOrd="2" destOrd="0" presId="urn:microsoft.com/office/officeart/2018/2/layout/IconVerticalSolidList"/>
    <dgm:cxn modelId="{F5B54C76-3F09-4B9E-BD2A-954D65D2D18F}" type="presParOf" srcId="{E715DF01-D5D9-4444-990C-C57D98905963}" destId="{5B93B4F5-ECFF-4842-825D-D3B0BF12A92E}" srcOrd="0" destOrd="0" presId="urn:microsoft.com/office/officeart/2018/2/layout/IconVerticalSolidList"/>
    <dgm:cxn modelId="{919264C3-0E7F-42D5-B3B6-075F9C70BC87}" type="presParOf" srcId="{E715DF01-D5D9-4444-990C-C57D98905963}" destId="{1FFB7E61-8A2E-4290-BBEF-873B3C52A7C0}" srcOrd="1" destOrd="0" presId="urn:microsoft.com/office/officeart/2018/2/layout/IconVerticalSolidList"/>
    <dgm:cxn modelId="{E521CEFF-8A0F-4CF9-9129-7112C217CFFC}" type="presParOf" srcId="{E715DF01-D5D9-4444-990C-C57D98905963}" destId="{C5C3AA52-1FFE-4228-8748-8165DE5C6AA2}" srcOrd="2" destOrd="0" presId="urn:microsoft.com/office/officeart/2018/2/layout/IconVerticalSolidList"/>
    <dgm:cxn modelId="{619971FF-A91F-4F4E-BA63-4E69AF69FEC5}" type="presParOf" srcId="{E715DF01-D5D9-4444-990C-C57D98905963}" destId="{3FBC5D1F-1685-4BB4-A02C-7421853BDAC2}" srcOrd="3" destOrd="0" presId="urn:microsoft.com/office/officeart/2018/2/layout/IconVerticalSolidList"/>
    <dgm:cxn modelId="{80F026C0-7277-48D0-A85D-EE773351A872}" type="presParOf" srcId="{0B1E15B1-D392-4721-8C0B-96BB3BA2DCEF}" destId="{A94FE96E-590C-4950-9F9F-19B3B7D760ED}" srcOrd="3" destOrd="0" presId="urn:microsoft.com/office/officeart/2018/2/layout/IconVerticalSolidList"/>
    <dgm:cxn modelId="{EB8F663D-4136-4AEB-BB74-C1CA5E7995FA}" type="presParOf" srcId="{0B1E15B1-D392-4721-8C0B-96BB3BA2DCEF}" destId="{0DD8FF4E-3B22-4D58-AEC4-A7C71FBCBBEA}" srcOrd="4" destOrd="0" presId="urn:microsoft.com/office/officeart/2018/2/layout/IconVerticalSolidList"/>
    <dgm:cxn modelId="{4C7031C3-A390-462F-9A96-F49086194FA6}" type="presParOf" srcId="{0DD8FF4E-3B22-4D58-AEC4-A7C71FBCBBEA}" destId="{1ABC716A-D990-40BE-BE68-C2DC416372F4}" srcOrd="0" destOrd="0" presId="urn:microsoft.com/office/officeart/2018/2/layout/IconVerticalSolidList"/>
    <dgm:cxn modelId="{263B396F-AA99-4CCA-8CE2-C52D326226C3}" type="presParOf" srcId="{0DD8FF4E-3B22-4D58-AEC4-A7C71FBCBBEA}" destId="{29A873F1-483F-4906-B76A-A8530DD2097A}" srcOrd="1" destOrd="0" presId="urn:microsoft.com/office/officeart/2018/2/layout/IconVerticalSolidList"/>
    <dgm:cxn modelId="{C97561DF-EBD2-4A40-A1CE-36749B5C003F}" type="presParOf" srcId="{0DD8FF4E-3B22-4D58-AEC4-A7C71FBCBBEA}" destId="{B0637F5B-1216-47CC-BDF1-86E246D6D3CE}" srcOrd="2" destOrd="0" presId="urn:microsoft.com/office/officeart/2018/2/layout/IconVerticalSolidList"/>
    <dgm:cxn modelId="{9A4F32C2-E06F-4007-8773-BC4475294856}" type="presParOf" srcId="{0DD8FF4E-3B22-4D58-AEC4-A7C71FBCBBEA}" destId="{43FECDAD-D847-458D-8D6D-BFB953CB6AB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7B9B1-CCCD-484C-95D0-0D1EC91D5F39}">
      <dsp:nvSpPr>
        <dsp:cNvPr id="0" name=""/>
        <dsp:cNvSpPr/>
      </dsp:nvSpPr>
      <dsp:spPr>
        <a:xfrm>
          <a:off x="0" y="5553"/>
          <a:ext cx="5330908" cy="10974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44177B-2E70-48A6-9188-8E9982731685}">
      <dsp:nvSpPr>
        <dsp:cNvPr id="0" name=""/>
        <dsp:cNvSpPr/>
      </dsp:nvSpPr>
      <dsp:spPr>
        <a:xfrm>
          <a:off x="331965" y="252469"/>
          <a:ext cx="604164" cy="6035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8757CD-39D4-4EC0-94AA-AA94106DB1DF}">
      <dsp:nvSpPr>
        <dsp:cNvPr id="0" name=""/>
        <dsp:cNvSpPr/>
      </dsp:nvSpPr>
      <dsp:spPr>
        <a:xfrm>
          <a:off x="1268095" y="5553"/>
          <a:ext cx="3961276" cy="109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56" tIns="116256" rIns="116256" bIns="116256" numCol="1" spcCol="1270" anchor="ctr" anchorCtr="0">
          <a:noAutofit/>
        </a:bodyPr>
        <a:lstStyle/>
        <a:p>
          <a:pPr marL="0" lvl="0" indent="0" algn="l" defTabSz="711200">
            <a:lnSpc>
              <a:spcPct val="100000"/>
            </a:lnSpc>
            <a:spcBef>
              <a:spcPct val="0"/>
            </a:spcBef>
            <a:spcAft>
              <a:spcPct val="35000"/>
            </a:spcAft>
            <a:buNone/>
          </a:pPr>
          <a:r>
            <a:rPr lang="en-US" sz="1600" kern="1200" err="1"/>
            <a:t>MacPorts</a:t>
          </a:r>
          <a:r>
            <a:rPr lang="en-US" sz="1600" kern="1200"/>
            <a:t> is a package installer (like Homebrew) that simplifies the process of </a:t>
          </a:r>
          <a:r>
            <a:rPr lang="en-GB" sz="1600" kern="1200"/>
            <a:t>installing, and managing Unix software on macOS</a:t>
          </a:r>
          <a:endParaRPr lang="en-US" sz="1600" kern="1200"/>
        </a:p>
      </dsp:txBody>
      <dsp:txXfrm>
        <a:off x="1268095" y="5553"/>
        <a:ext cx="3961276" cy="1098480"/>
      </dsp:txXfrm>
    </dsp:sp>
    <dsp:sp modelId="{5B93B4F5-ECFF-4842-825D-D3B0BF12A92E}">
      <dsp:nvSpPr>
        <dsp:cNvPr id="0" name=""/>
        <dsp:cNvSpPr/>
      </dsp:nvSpPr>
      <dsp:spPr>
        <a:xfrm>
          <a:off x="0" y="1348139"/>
          <a:ext cx="5330908" cy="10974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FB7E61-8A2E-4290-BBEF-873B3C52A7C0}">
      <dsp:nvSpPr>
        <dsp:cNvPr id="0" name=""/>
        <dsp:cNvSpPr/>
      </dsp:nvSpPr>
      <dsp:spPr>
        <a:xfrm>
          <a:off x="331965" y="1595056"/>
          <a:ext cx="604164" cy="6035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BC5D1F-1685-4BB4-A02C-7421853BDAC2}">
      <dsp:nvSpPr>
        <dsp:cNvPr id="0" name=""/>
        <dsp:cNvSpPr/>
      </dsp:nvSpPr>
      <dsp:spPr>
        <a:xfrm>
          <a:off x="1171083" y="1348139"/>
          <a:ext cx="4155299" cy="109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56" tIns="116256" rIns="116256" bIns="116256" numCol="1" spcCol="1270" anchor="ctr" anchorCtr="0">
          <a:noAutofit/>
        </a:bodyPr>
        <a:lstStyle/>
        <a:p>
          <a:pPr marL="0" lvl="0" indent="0" algn="l" defTabSz="711200">
            <a:lnSpc>
              <a:spcPct val="100000"/>
            </a:lnSpc>
            <a:spcBef>
              <a:spcPct val="0"/>
            </a:spcBef>
            <a:spcAft>
              <a:spcPct val="35000"/>
            </a:spcAft>
            <a:buNone/>
          </a:pPr>
          <a:r>
            <a:rPr lang="en-US" sz="1600" b="0" i="0" kern="1200" err="1"/>
            <a:t>MacPorts</a:t>
          </a:r>
          <a:r>
            <a:rPr lang="en-US" sz="1600" b="0" i="0" kern="1200"/>
            <a:t> can be essentially split into two primary components: the foundational framework, referred to as </a:t>
          </a:r>
          <a:r>
            <a:rPr lang="en-US" sz="1600" b="0" i="0" kern="1200" err="1"/>
            <a:t>MacPorts</a:t>
          </a:r>
          <a:r>
            <a:rPr lang="en-US" sz="1600" b="0" i="0" kern="1200"/>
            <a:t> base, and the collection of ports that are available for use.</a:t>
          </a:r>
          <a:endParaRPr lang="en-US" sz="1600" kern="1200"/>
        </a:p>
      </dsp:txBody>
      <dsp:txXfrm>
        <a:off x="1171083" y="1348139"/>
        <a:ext cx="4155299" cy="1098480"/>
      </dsp:txXfrm>
    </dsp:sp>
    <dsp:sp modelId="{1ABC716A-D990-40BE-BE68-C2DC416372F4}">
      <dsp:nvSpPr>
        <dsp:cNvPr id="0" name=""/>
        <dsp:cNvSpPr/>
      </dsp:nvSpPr>
      <dsp:spPr>
        <a:xfrm>
          <a:off x="0" y="2690726"/>
          <a:ext cx="5330908" cy="10974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A873F1-483F-4906-B76A-A8530DD2097A}">
      <dsp:nvSpPr>
        <dsp:cNvPr id="0" name=""/>
        <dsp:cNvSpPr/>
      </dsp:nvSpPr>
      <dsp:spPr>
        <a:xfrm>
          <a:off x="331965" y="2937643"/>
          <a:ext cx="604164" cy="6035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FECDAD-D847-458D-8D6D-BFB953CB6AB9}">
      <dsp:nvSpPr>
        <dsp:cNvPr id="0" name=""/>
        <dsp:cNvSpPr/>
      </dsp:nvSpPr>
      <dsp:spPr>
        <a:xfrm>
          <a:off x="1268095" y="2690726"/>
          <a:ext cx="3961276" cy="109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56" tIns="116256" rIns="116256" bIns="116256" numCol="1" spcCol="1270" anchor="ctr" anchorCtr="0">
          <a:noAutofit/>
        </a:bodyPr>
        <a:lstStyle/>
        <a:p>
          <a:pPr marL="0" lvl="0" indent="0" algn="l" defTabSz="711200">
            <a:lnSpc>
              <a:spcPct val="100000"/>
            </a:lnSpc>
            <a:spcBef>
              <a:spcPct val="0"/>
            </a:spcBef>
            <a:spcAft>
              <a:spcPct val="35000"/>
            </a:spcAft>
            <a:buNone/>
          </a:pPr>
          <a:r>
            <a:rPr lang="en-US" sz="1600" b="0" i="0" kern="1200"/>
            <a:t>A port within </a:t>
          </a:r>
          <a:r>
            <a:rPr lang="en-US" sz="1600" b="0" i="0" kern="1200" err="1"/>
            <a:t>MacPorts</a:t>
          </a:r>
          <a:r>
            <a:rPr lang="en-US" sz="1600" b="0" i="0" kern="1200"/>
            <a:t> is defined by a set of details in a that outlines an application, its attributes, and all necessary files or specific directions needed for its installation.</a:t>
          </a:r>
          <a:endParaRPr lang="en-US" sz="1600" kern="1200"/>
        </a:p>
      </dsp:txBody>
      <dsp:txXfrm>
        <a:off x="1268095" y="2690726"/>
        <a:ext cx="3961276" cy="1098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7B9B1-CCCD-484C-95D0-0D1EC91D5F39}">
      <dsp:nvSpPr>
        <dsp:cNvPr id="0" name=""/>
        <dsp:cNvSpPr/>
      </dsp:nvSpPr>
      <dsp:spPr>
        <a:xfrm>
          <a:off x="0" y="2315"/>
          <a:ext cx="5330908" cy="10500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44177B-2E70-48A6-9188-8E9982731685}">
      <dsp:nvSpPr>
        <dsp:cNvPr id="0" name=""/>
        <dsp:cNvSpPr/>
      </dsp:nvSpPr>
      <dsp:spPr>
        <a:xfrm>
          <a:off x="317648" y="238583"/>
          <a:ext cx="578107" cy="5775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8757CD-39D4-4EC0-94AA-AA94106DB1DF}">
      <dsp:nvSpPr>
        <dsp:cNvPr id="0" name=""/>
        <dsp:cNvSpPr/>
      </dsp:nvSpPr>
      <dsp:spPr>
        <a:xfrm>
          <a:off x="1213405" y="2315"/>
          <a:ext cx="4098816" cy="108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606" tIns="114606" rIns="114606" bIns="114606" numCol="1" spcCol="1270" anchor="ctr" anchorCtr="0">
          <a:noAutofit/>
        </a:bodyPr>
        <a:lstStyle/>
        <a:p>
          <a:pPr marL="0" lvl="0" indent="0" algn="l" defTabSz="622300">
            <a:lnSpc>
              <a:spcPct val="100000"/>
            </a:lnSpc>
            <a:spcBef>
              <a:spcPct val="0"/>
            </a:spcBef>
            <a:spcAft>
              <a:spcPct val="35000"/>
            </a:spcAft>
            <a:buNone/>
          </a:pPr>
          <a:r>
            <a:rPr lang="en-US" sz="1400" kern="1200"/>
            <a:t>MacPorts is a package installer (like Homebrew) that simplifies the process of </a:t>
          </a:r>
          <a:r>
            <a:rPr lang="en-GB" sz="1400" kern="1200"/>
            <a:t>installing, and managing Unix software on macOS</a:t>
          </a:r>
          <a:endParaRPr lang="en-US" sz="1400" kern="1200"/>
        </a:p>
      </dsp:txBody>
      <dsp:txXfrm>
        <a:off x="1213405" y="2315"/>
        <a:ext cx="4098816" cy="1082893"/>
      </dsp:txXfrm>
    </dsp:sp>
    <dsp:sp modelId="{5B93B4F5-ECFF-4842-825D-D3B0BF12A92E}">
      <dsp:nvSpPr>
        <dsp:cNvPr id="0" name=""/>
        <dsp:cNvSpPr/>
      </dsp:nvSpPr>
      <dsp:spPr>
        <a:xfrm>
          <a:off x="0" y="1355933"/>
          <a:ext cx="5330908" cy="10500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FB7E61-8A2E-4290-BBEF-873B3C52A7C0}">
      <dsp:nvSpPr>
        <dsp:cNvPr id="0" name=""/>
        <dsp:cNvSpPr/>
      </dsp:nvSpPr>
      <dsp:spPr>
        <a:xfrm>
          <a:off x="317648" y="1592200"/>
          <a:ext cx="578107" cy="5775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BC5D1F-1685-4BB4-A02C-7421853BDAC2}">
      <dsp:nvSpPr>
        <dsp:cNvPr id="0" name=""/>
        <dsp:cNvSpPr/>
      </dsp:nvSpPr>
      <dsp:spPr>
        <a:xfrm>
          <a:off x="1213405" y="1355933"/>
          <a:ext cx="4098816" cy="108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606" tIns="114606" rIns="114606" bIns="114606" numCol="1" spcCol="1270" anchor="ctr" anchorCtr="0">
          <a:noAutofit/>
        </a:bodyPr>
        <a:lstStyle/>
        <a:p>
          <a:pPr marL="0" lvl="0" indent="0" algn="l" defTabSz="622300">
            <a:lnSpc>
              <a:spcPct val="100000"/>
            </a:lnSpc>
            <a:spcBef>
              <a:spcPct val="0"/>
            </a:spcBef>
            <a:spcAft>
              <a:spcPct val="35000"/>
            </a:spcAft>
            <a:buNone/>
          </a:pPr>
          <a:r>
            <a:rPr lang="en-US" sz="1400" b="0" i="0" kern="1200"/>
            <a:t>MacPorts may be conceptually divided into two main parts: the infrastructure, known as MacPorts base, and the set of available ports. </a:t>
          </a:r>
          <a:endParaRPr lang="en-US" sz="1400" kern="1200"/>
        </a:p>
      </dsp:txBody>
      <dsp:txXfrm>
        <a:off x="1213405" y="1355933"/>
        <a:ext cx="4098816" cy="1082893"/>
      </dsp:txXfrm>
    </dsp:sp>
    <dsp:sp modelId="{1ABC716A-D990-40BE-BE68-C2DC416372F4}">
      <dsp:nvSpPr>
        <dsp:cNvPr id="0" name=""/>
        <dsp:cNvSpPr/>
      </dsp:nvSpPr>
      <dsp:spPr>
        <a:xfrm>
          <a:off x="0" y="2709550"/>
          <a:ext cx="5330908" cy="10500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A873F1-483F-4906-B76A-A8530DD2097A}">
      <dsp:nvSpPr>
        <dsp:cNvPr id="0" name=""/>
        <dsp:cNvSpPr/>
      </dsp:nvSpPr>
      <dsp:spPr>
        <a:xfrm>
          <a:off x="317959" y="2945818"/>
          <a:ext cx="578107" cy="5775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FECDAD-D847-458D-8D6D-BFB953CB6AB9}">
      <dsp:nvSpPr>
        <dsp:cNvPr id="0" name=""/>
        <dsp:cNvSpPr/>
      </dsp:nvSpPr>
      <dsp:spPr>
        <a:xfrm>
          <a:off x="1214026" y="2709550"/>
          <a:ext cx="4078943" cy="108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606" tIns="114606" rIns="114606" bIns="114606" numCol="1" spcCol="1270" anchor="ctr" anchorCtr="0">
          <a:noAutofit/>
        </a:bodyPr>
        <a:lstStyle/>
        <a:p>
          <a:pPr marL="0" lvl="0" indent="0" algn="l" defTabSz="622300">
            <a:lnSpc>
              <a:spcPct val="100000"/>
            </a:lnSpc>
            <a:spcBef>
              <a:spcPct val="0"/>
            </a:spcBef>
            <a:spcAft>
              <a:spcPct val="35000"/>
            </a:spcAft>
            <a:buNone/>
          </a:pPr>
          <a:r>
            <a:rPr lang="en-US" sz="1400" b="0" i="0" kern="1200"/>
            <a:t>A MacPorts port is a set of specifications contained in a </a:t>
          </a:r>
          <a:r>
            <a:rPr lang="en-US" sz="1400" kern="1200"/>
            <a:t>Portfile</a:t>
          </a:r>
          <a:r>
            <a:rPr lang="en-US" sz="1400" b="0" i="0" kern="1200"/>
            <a:t> that defines an application, its characteristics, and any files or special instructions required to install it.</a:t>
          </a:r>
          <a:endParaRPr lang="en-US" sz="1400" kern="1200"/>
        </a:p>
      </dsp:txBody>
      <dsp:txXfrm>
        <a:off x="1214026" y="2709550"/>
        <a:ext cx="4078943" cy="10828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7B9B1-CCCD-484C-95D0-0D1EC91D5F39}">
      <dsp:nvSpPr>
        <dsp:cNvPr id="0" name=""/>
        <dsp:cNvSpPr/>
      </dsp:nvSpPr>
      <dsp:spPr>
        <a:xfrm>
          <a:off x="0" y="415"/>
          <a:ext cx="5330908" cy="1423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44177B-2E70-48A6-9188-8E9982731685}">
      <dsp:nvSpPr>
        <dsp:cNvPr id="0" name=""/>
        <dsp:cNvSpPr/>
      </dsp:nvSpPr>
      <dsp:spPr>
        <a:xfrm>
          <a:off x="43075" y="32455"/>
          <a:ext cx="78396" cy="783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8757CD-39D4-4EC0-94AA-AA94106DB1DF}">
      <dsp:nvSpPr>
        <dsp:cNvPr id="0" name=""/>
        <dsp:cNvSpPr/>
      </dsp:nvSpPr>
      <dsp:spPr>
        <a:xfrm>
          <a:off x="164548" y="415"/>
          <a:ext cx="4935911" cy="213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06" tIns="22606" rIns="22606" bIns="22606" numCol="1" spcCol="1270" anchor="ctr" anchorCtr="0">
          <a:noAutofit/>
        </a:bodyPr>
        <a:lstStyle/>
        <a:p>
          <a:pPr marL="0" lvl="0" indent="0" algn="l" defTabSz="622300">
            <a:lnSpc>
              <a:spcPct val="100000"/>
            </a:lnSpc>
            <a:spcBef>
              <a:spcPct val="0"/>
            </a:spcBef>
            <a:spcAft>
              <a:spcPct val="35000"/>
            </a:spcAft>
            <a:buNone/>
          </a:pPr>
          <a:r>
            <a:rPr lang="en-US" sz="1400" kern="1200"/>
            <a:t>MacPorts is a package installer (like Homebrew) that simplifies the process of </a:t>
          </a:r>
          <a:r>
            <a:rPr lang="en-GB" sz="1400" kern="1200"/>
            <a:t>installing, and managing Unix software on macOS</a:t>
          </a:r>
          <a:endParaRPr lang="en-US" sz="1400" kern="1200"/>
        </a:p>
      </dsp:txBody>
      <dsp:txXfrm>
        <a:off x="164548" y="415"/>
        <a:ext cx="4935911" cy="213599"/>
      </dsp:txXfrm>
    </dsp:sp>
    <dsp:sp modelId="{5B93B4F5-ECFF-4842-825D-D3B0BF12A92E}">
      <dsp:nvSpPr>
        <dsp:cNvPr id="0" name=""/>
        <dsp:cNvSpPr/>
      </dsp:nvSpPr>
      <dsp:spPr>
        <a:xfrm>
          <a:off x="0" y="233433"/>
          <a:ext cx="5330908" cy="1423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FB7E61-8A2E-4290-BBEF-873B3C52A7C0}">
      <dsp:nvSpPr>
        <dsp:cNvPr id="0" name=""/>
        <dsp:cNvSpPr/>
      </dsp:nvSpPr>
      <dsp:spPr>
        <a:xfrm>
          <a:off x="43075" y="265473"/>
          <a:ext cx="78396" cy="783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BC5D1F-1685-4BB4-A02C-7421853BDAC2}">
      <dsp:nvSpPr>
        <dsp:cNvPr id="0" name=""/>
        <dsp:cNvSpPr/>
      </dsp:nvSpPr>
      <dsp:spPr>
        <a:xfrm>
          <a:off x="164548" y="233433"/>
          <a:ext cx="4935911" cy="213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06" tIns="22606" rIns="22606" bIns="22606" numCol="1" spcCol="1270" anchor="ctr" anchorCtr="0">
          <a:noAutofit/>
        </a:bodyPr>
        <a:lstStyle/>
        <a:p>
          <a:pPr marL="0" lvl="0" indent="0" algn="l" defTabSz="622300">
            <a:lnSpc>
              <a:spcPct val="100000"/>
            </a:lnSpc>
            <a:spcBef>
              <a:spcPct val="0"/>
            </a:spcBef>
            <a:spcAft>
              <a:spcPct val="35000"/>
            </a:spcAft>
            <a:buNone/>
          </a:pPr>
          <a:r>
            <a:rPr lang="en-US" sz="1400" b="0" i="0" kern="1200"/>
            <a:t>MacPorts may be conceptually divided into two main parts: the infrastructure, known as MacPorts base, and the set of available ports. </a:t>
          </a:r>
          <a:endParaRPr lang="en-US" sz="1400" kern="1200"/>
        </a:p>
      </dsp:txBody>
      <dsp:txXfrm>
        <a:off x="164548" y="233433"/>
        <a:ext cx="4935911" cy="213599"/>
      </dsp:txXfrm>
    </dsp:sp>
    <dsp:sp modelId="{1ABC716A-D990-40BE-BE68-C2DC416372F4}">
      <dsp:nvSpPr>
        <dsp:cNvPr id="0" name=""/>
        <dsp:cNvSpPr/>
      </dsp:nvSpPr>
      <dsp:spPr>
        <a:xfrm>
          <a:off x="0" y="466451"/>
          <a:ext cx="5330908" cy="1423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A873F1-483F-4906-B76A-A8530DD2097A}">
      <dsp:nvSpPr>
        <dsp:cNvPr id="0" name=""/>
        <dsp:cNvSpPr/>
      </dsp:nvSpPr>
      <dsp:spPr>
        <a:xfrm>
          <a:off x="43075" y="498490"/>
          <a:ext cx="78396" cy="783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FECDAD-D847-458D-8D6D-BFB953CB6AB9}">
      <dsp:nvSpPr>
        <dsp:cNvPr id="0" name=""/>
        <dsp:cNvSpPr/>
      </dsp:nvSpPr>
      <dsp:spPr>
        <a:xfrm>
          <a:off x="164548" y="466451"/>
          <a:ext cx="4935911" cy="213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06" tIns="22606" rIns="22606" bIns="22606" numCol="1" spcCol="1270" anchor="ctr" anchorCtr="0">
          <a:noAutofit/>
        </a:bodyPr>
        <a:lstStyle/>
        <a:p>
          <a:pPr marL="0" lvl="0" indent="0" algn="l" defTabSz="622300">
            <a:lnSpc>
              <a:spcPct val="100000"/>
            </a:lnSpc>
            <a:spcBef>
              <a:spcPct val="0"/>
            </a:spcBef>
            <a:spcAft>
              <a:spcPct val="35000"/>
            </a:spcAft>
            <a:buNone/>
          </a:pPr>
          <a:r>
            <a:rPr lang="en-US" sz="1400" b="0" i="0" kern="1200"/>
            <a:t>A MacPorts port is a set of specifications contained in a </a:t>
          </a:r>
          <a:r>
            <a:rPr lang="en-US" sz="1400" kern="1200"/>
            <a:t>Portfile</a:t>
          </a:r>
          <a:r>
            <a:rPr lang="en-US" sz="1400" b="0" i="0" kern="1200"/>
            <a:t> that defines an application, its characteristics, and any files or special instructions required to install it.</a:t>
          </a:r>
          <a:endParaRPr lang="en-US" sz="1400" kern="1200"/>
        </a:p>
      </dsp:txBody>
      <dsp:txXfrm>
        <a:off x="164548" y="466451"/>
        <a:ext cx="4935911" cy="21359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8E923-A8E0-0A0C-BF19-A27C1B52A5D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16D0D5D-33A4-1C28-A9F6-45EC05589E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D55ABDC-D7C8-C0A0-C891-7371ADCA4A91}"/>
              </a:ext>
            </a:extLst>
          </p:cNvPr>
          <p:cNvSpPr>
            <a:spLocks noGrp="1"/>
          </p:cNvSpPr>
          <p:nvPr>
            <p:ph type="dt" sz="half" idx="10"/>
          </p:nvPr>
        </p:nvSpPr>
        <p:spPr/>
        <p:txBody>
          <a:bodyPr/>
          <a:lstStyle/>
          <a:p>
            <a:fld id="{8A9659B0-532F-428D-B499-3E34FEBA7B53}" type="datetimeFigureOut">
              <a:rPr lang="en-US" smtClean="0"/>
              <a:t>12/2/23</a:t>
            </a:fld>
            <a:endParaRPr lang="en-US"/>
          </a:p>
        </p:txBody>
      </p:sp>
      <p:sp>
        <p:nvSpPr>
          <p:cNvPr id="5" name="Footer Placeholder 4">
            <a:extLst>
              <a:ext uri="{FF2B5EF4-FFF2-40B4-BE49-F238E27FC236}">
                <a16:creationId xmlns:a16="http://schemas.microsoft.com/office/drawing/2014/main" id="{4DA4CEFB-1659-7A91-00F9-3885650753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0309B-DFEC-DCF2-0F84-668263688C7A}"/>
              </a:ext>
            </a:extLst>
          </p:cNvPr>
          <p:cNvSpPr>
            <a:spLocks noGrp="1"/>
          </p:cNvSpPr>
          <p:nvPr>
            <p:ph type="sldNum" sz="quarter" idx="12"/>
          </p:nvPr>
        </p:nvSpPr>
        <p:spPr/>
        <p:txBody>
          <a:bodyPr/>
          <a:lstStyle/>
          <a:p>
            <a:fld id="{6F7F51D3-8D01-4CAD-A9C5-5F24F2AAEBA3}" type="slidenum">
              <a:rPr lang="en-US" smtClean="0"/>
              <a:t>‹#›</a:t>
            </a:fld>
            <a:endParaRPr lang="en-US"/>
          </a:p>
        </p:txBody>
      </p:sp>
    </p:spTree>
    <p:extLst>
      <p:ext uri="{BB962C8B-B14F-4D97-AF65-F5344CB8AC3E}">
        <p14:creationId xmlns:p14="http://schemas.microsoft.com/office/powerpoint/2010/main" val="3287322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8746-E70D-36D0-966C-3E218F8D5EF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CCCA966-E1C8-6EB6-9891-AAF9E53F684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6D854D8-2295-2936-43DD-AB0982734945}"/>
              </a:ext>
            </a:extLst>
          </p:cNvPr>
          <p:cNvSpPr>
            <a:spLocks noGrp="1"/>
          </p:cNvSpPr>
          <p:nvPr>
            <p:ph type="dt" sz="half" idx="10"/>
          </p:nvPr>
        </p:nvSpPr>
        <p:spPr/>
        <p:txBody>
          <a:bodyPr/>
          <a:lstStyle/>
          <a:p>
            <a:fld id="{8A9659B0-532F-428D-B499-3E34FEBA7B53}" type="datetimeFigureOut">
              <a:rPr lang="en-US" smtClean="0"/>
              <a:t>12/2/23</a:t>
            </a:fld>
            <a:endParaRPr lang="en-US"/>
          </a:p>
        </p:txBody>
      </p:sp>
      <p:sp>
        <p:nvSpPr>
          <p:cNvPr id="5" name="Footer Placeholder 4">
            <a:extLst>
              <a:ext uri="{FF2B5EF4-FFF2-40B4-BE49-F238E27FC236}">
                <a16:creationId xmlns:a16="http://schemas.microsoft.com/office/drawing/2014/main" id="{39510E3F-F0FE-1BCE-CC48-A448CA9FA4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796843-D1F9-49FF-E560-9DDB9803BBC0}"/>
              </a:ext>
            </a:extLst>
          </p:cNvPr>
          <p:cNvSpPr>
            <a:spLocks noGrp="1"/>
          </p:cNvSpPr>
          <p:nvPr>
            <p:ph type="sldNum" sz="quarter" idx="12"/>
          </p:nvPr>
        </p:nvSpPr>
        <p:spPr/>
        <p:txBody>
          <a:bodyPr/>
          <a:lstStyle/>
          <a:p>
            <a:fld id="{6F7F51D3-8D01-4CAD-A9C5-5F24F2AAEBA3}" type="slidenum">
              <a:rPr lang="en-US" smtClean="0"/>
              <a:t>‹#›</a:t>
            </a:fld>
            <a:endParaRPr lang="en-US"/>
          </a:p>
        </p:txBody>
      </p:sp>
    </p:spTree>
    <p:extLst>
      <p:ext uri="{BB962C8B-B14F-4D97-AF65-F5344CB8AC3E}">
        <p14:creationId xmlns:p14="http://schemas.microsoft.com/office/powerpoint/2010/main" val="72831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1905F4-7D25-0CC6-35F0-069E356A335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A5EB417-50B6-5529-E868-6F6C2593733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6C5AC00-22A0-6C63-0569-C94FFFB5CFD8}"/>
              </a:ext>
            </a:extLst>
          </p:cNvPr>
          <p:cNvSpPr>
            <a:spLocks noGrp="1"/>
          </p:cNvSpPr>
          <p:nvPr>
            <p:ph type="dt" sz="half" idx="10"/>
          </p:nvPr>
        </p:nvSpPr>
        <p:spPr/>
        <p:txBody>
          <a:bodyPr/>
          <a:lstStyle/>
          <a:p>
            <a:fld id="{8A9659B0-532F-428D-B499-3E34FEBA7B53}" type="datetimeFigureOut">
              <a:rPr lang="en-US" smtClean="0"/>
              <a:t>12/2/23</a:t>
            </a:fld>
            <a:endParaRPr lang="en-US"/>
          </a:p>
        </p:txBody>
      </p:sp>
      <p:sp>
        <p:nvSpPr>
          <p:cNvPr id="5" name="Footer Placeholder 4">
            <a:extLst>
              <a:ext uri="{FF2B5EF4-FFF2-40B4-BE49-F238E27FC236}">
                <a16:creationId xmlns:a16="http://schemas.microsoft.com/office/drawing/2014/main" id="{FA2E0EF9-7198-2266-8A52-B2B5854A2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0310C2-8E44-928F-52C1-18D860AACA3E}"/>
              </a:ext>
            </a:extLst>
          </p:cNvPr>
          <p:cNvSpPr>
            <a:spLocks noGrp="1"/>
          </p:cNvSpPr>
          <p:nvPr>
            <p:ph type="sldNum" sz="quarter" idx="12"/>
          </p:nvPr>
        </p:nvSpPr>
        <p:spPr/>
        <p:txBody>
          <a:bodyPr/>
          <a:lstStyle/>
          <a:p>
            <a:fld id="{6F7F51D3-8D01-4CAD-A9C5-5F24F2AAEBA3}" type="slidenum">
              <a:rPr lang="en-US" smtClean="0"/>
              <a:t>‹#›</a:t>
            </a:fld>
            <a:endParaRPr lang="en-US"/>
          </a:p>
        </p:txBody>
      </p:sp>
    </p:spTree>
    <p:extLst>
      <p:ext uri="{BB962C8B-B14F-4D97-AF65-F5344CB8AC3E}">
        <p14:creationId xmlns:p14="http://schemas.microsoft.com/office/powerpoint/2010/main" val="2420860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0765-659E-ED86-6053-8B2672F2143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297AA75-B51B-99FF-3032-37C476FFEC8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CAF2B4A-F05D-286B-7DC5-D5D1DAF169F9}"/>
              </a:ext>
            </a:extLst>
          </p:cNvPr>
          <p:cNvSpPr>
            <a:spLocks noGrp="1"/>
          </p:cNvSpPr>
          <p:nvPr>
            <p:ph type="dt" sz="half" idx="10"/>
          </p:nvPr>
        </p:nvSpPr>
        <p:spPr/>
        <p:txBody>
          <a:bodyPr/>
          <a:lstStyle/>
          <a:p>
            <a:fld id="{8A9659B0-532F-428D-B499-3E34FEBA7B53}" type="datetimeFigureOut">
              <a:rPr lang="en-US" smtClean="0"/>
              <a:t>12/2/23</a:t>
            </a:fld>
            <a:endParaRPr lang="en-US"/>
          </a:p>
        </p:txBody>
      </p:sp>
      <p:sp>
        <p:nvSpPr>
          <p:cNvPr id="5" name="Footer Placeholder 4">
            <a:extLst>
              <a:ext uri="{FF2B5EF4-FFF2-40B4-BE49-F238E27FC236}">
                <a16:creationId xmlns:a16="http://schemas.microsoft.com/office/drawing/2014/main" id="{AB7E4FA1-0D3D-F11B-6504-654A174891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7DB70-5EF7-F03A-DB17-F2B196E49FDB}"/>
              </a:ext>
            </a:extLst>
          </p:cNvPr>
          <p:cNvSpPr>
            <a:spLocks noGrp="1"/>
          </p:cNvSpPr>
          <p:nvPr>
            <p:ph type="sldNum" sz="quarter" idx="12"/>
          </p:nvPr>
        </p:nvSpPr>
        <p:spPr/>
        <p:txBody>
          <a:bodyPr/>
          <a:lstStyle/>
          <a:p>
            <a:fld id="{6F7F51D3-8D01-4CAD-A9C5-5F24F2AAEBA3}" type="slidenum">
              <a:rPr lang="en-US" smtClean="0"/>
              <a:t>‹#›</a:t>
            </a:fld>
            <a:endParaRPr lang="en-US"/>
          </a:p>
        </p:txBody>
      </p:sp>
    </p:spTree>
    <p:extLst>
      <p:ext uri="{BB962C8B-B14F-4D97-AF65-F5344CB8AC3E}">
        <p14:creationId xmlns:p14="http://schemas.microsoft.com/office/powerpoint/2010/main" val="2391535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ECF63-9F7E-211D-0D58-A48C9300467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D70F7E4-98C3-8DC2-066B-8C3BBCBA10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B6BBB6F-EA9D-D976-40A1-B1ECC9CCD6C2}"/>
              </a:ext>
            </a:extLst>
          </p:cNvPr>
          <p:cNvSpPr>
            <a:spLocks noGrp="1"/>
          </p:cNvSpPr>
          <p:nvPr>
            <p:ph type="dt" sz="half" idx="10"/>
          </p:nvPr>
        </p:nvSpPr>
        <p:spPr/>
        <p:txBody>
          <a:bodyPr/>
          <a:lstStyle/>
          <a:p>
            <a:fld id="{8A9659B0-532F-428D-B499-3E34FEBA7B53}" type="datetimeFigureOut">
              <a:rPr lang="en-US" smtClean="0"/>
              <a:t>12/2/23</a:t>
            </a:fld>
            <a:endParaRPr lang="en-US"/>
          </a:p>
        </p:txBody>
      </p:sp>
      <p:sp>
        <p:nvSpPr>
          <p:cNvPr id="5" name="Footer Placeholder 4">
            <a:extLst>
              <a:ext uri="{FF2B5EF4-FFF2-40B4-BE49-F238E27FC236}">
                <a16:creationId xmlns:a16="http://schemas.microsoft.com/office/drawing/2014/main" id="{BEE4E2D6-3E2D-652D-7EAE-D90756EF31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E1D46-9B76-7A69-3463-98750E874981}"/>
              </a:ext>
            </a:extLst>
          </p:cNvPr>
          <p:cNvSpPr>
            <a:spLocks noGrp="1"/>
          </p:cNvSpPr>
          <p:nvPr>
            <p:ph type="sldNum" sz="quarter" idx="12"/>
          </p:nvPr>
        </p:nvSpPr>
        <p:spPr/>
        <p:txBody>
          <a:bodyPr/>
          <a:lstStyle/>
          <a:p>
            <a:fld id="{6F7F51D3-8D01-4CAD-A9C5-5F24F2AAEBA3}" type="slidenum">
              <a:rPr lang="en-US" smtClean="0"/>
              <a:t>‹#›</a:t>
            </a:fld>
            <a:endParaRPr lang="en-US"/>
          </a:p>
        </p:txBody>
      </p:sp>
    </p:spTree>
    <p:extLst>
      <p:ext uri="{BB962C8B-B14F-4D97-AF65-F5344CB8AC3E}">
        <p14:creationId xmlns:p14="http://schemas.microsoft.com/office/powerpoint/2010/main" val="3167845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52CB0-CF1D-032A-CB2A-3E9210BFEC2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3802997-DE40-F8DA-B550-21F5DFCA0D3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444B890-E2F6-1901-1D14-DE900AC9F08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49C2C04-44CE-A3BF-1078-16089FA52D4C}"/>
              </a:ext>
            </a:extLst>
          </p:cNvPr>
          <p:cNvSpPr>
            <a:spLocks noGrp="1"/>
          </p:cNvSpPr>
          <p:nvPr>
            <p:ph type="dt" sz="half" idx="10"/>
          </p:nvPr>
        </p:nvSpPr>
        <p:spPr/>
        <p:txBody>
          <a:bodyPr/>
          <a:lstStyle/>
          <a:p>
            <a:fld id="{8A9659B0-532F-428D-B499-3E34FEBA7B53}" type="datetimeFigureOut">
              <a:rPr lang="en-US" smtClean="0"/>
              <a:t>12/2/23</a:t>
            </a:fld>
            <a:endParaRPr lang="en-US"/>
          </a:p>
        </p:txBody>
      </p:sp>
      <p:sp>
        <p:nvSpPr>
          <p:cNvPr id="6" name="Footer Placeholder 5">
            <a:extLst>
              <a:ext uri="{FF2B5EF4-FFF2-40B4-BE49-F238E27FC236}">
                <a16:creationId xmlns:a16="http://schemas.microsoft.com/office/drawing/2014/main" id="{239F4942-5FF3-BDF7-BD98-E96CCFFEAD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56978-E355-0798-2DAE-CBDB78FFEA02}"/>
              </a:ext>
            </a:extLst>
          </p:cNvPr>
          <p:cNvSpPr>
            <a:spLocks noGrp="1"/>
          </p:cNvSpPr>
          <p:nvPr>
            <p:ph type="sldNum" sz="quarter" idx="12"/>
          </p:nvPr>
        </p:nvSpPr>
        <p:spPr/>
        <p:txBody>
          <a:bodyPr/>
          <a:lstStyle/>
          <a:p>
            <a:fld id="{6F7F51D3-8D01-4CAD-A9C5-5F24F2AAEBA3}" type="slidenum">
              <a:rPr lang="en-US" smtClean="0"/>
              <a:t>‹#›</a:t>
            </a:fld>
            <a:endParaRPr lang="en-US"/>
          </a:p>
        </p:txBody>
      </p:sp>
    </p:spTree>
    <p:extLst>
      <p:ext uri="{BB962C8B-B14F-4D97-AF65-F5344CB8AC3E}">
        <p14:creationId xmlns:p14="http://schemas.microsoft.com/office/powerpoint/2010/main" val="401768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2E07-C24D-148B-0F9D-ACB87580550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CDF82B7-19DC-D8FC-877F-B06289CA0D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7446B50-A8E9-FCB1-4E1D-39C9DC125CC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34427E0-42CD-C200-8333-F72E0859A8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0AE643-9ECD-A9E6-8236-53226129BD7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0B5F658-B960-B980-6783-5E0E5BD31B78}"/>
              </a:ext>
            </a:extLst>
          </p:cNvPr>
          <p:cNvSpPr>
            <a:spLocks noGrp="1"/>
          </p:cNvSpPr>
          <p:nvPr>
            <p:ph type="dt" sz="half" idx="10"/>
          </p:nvPr>
        </p:nvSpPr>
        <p:spPr/>
        <p:txBody>
          <a:bodyPr/>
          <a:lstStyle/>
          <a:p>
            <a:fld id="{8A9659B0-532F-428D-B499-3E34FEBA7B53}" type="datetimeFigureOut">
              <a:rPr lang="en-US" smtClean="0"/>
              <a:t>12/2/23</a:t>
            </a:fld>
            <a:endParaRPr lang="en-US"/>
          </a:p>
        </p:txBody>
      </p:sp>
      <p:sp>
        <p:nvSpPr>
          <p:cNvPr id="8" name="Footer Placeholder 7">
            <a:extLst>
              <a:ext uri="{FF2B5EF4-FFF2-40B4-BE49-F238E27FC236}">
                <a16:creationId xmlns:a16="http://schemas.microsoft.com/office/drawing/2014/main" id="{E24ED858-4100-3964-2F39-7CC689296C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E4EE39-2F00-2E83-68E2-B95D9F97E951}"/>
              </a:ext>
            </a:extLst>
          </p:cNvPr>
          <p:cNvSpPr>
            <a:spLocks noGrp="1"/>
          </p:cNvSpPr>
          <p:nvPr>
            <p:ph type="sldNum" sz="quarter" idx="12"/>
          </p:nvPr>
        </p:nvSpPr>
        <p:spPr/>
        <p:txBody>
          <a:bodyPr/>
          <a:lstStyle/>
          <a:p>
            <a:fld id="{6F7F51D3-8D01-4CAD-A9C5-5F24F2AAEBA3}" type="slidenum">
              <a:rPr lang="en-US" smtClean="0"/>
              <a:t>‹#›</a:t>
            </a:fld>
            <a:endParaRPr lang="en-US"/>
          </a:p>
        </p:txBody>
      </p:sp>
    </p:spTree>
    <p:extLst>
      <p:ext uri="{BB962C8B-B14F-4D97-AF65-F5344CB8AC3E}">
        <p14:creationId xmlns:p14="http://schemas.microsoft.com/office/powerpoint/2010/main" val="2440476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AA5C5-EB2F-8D06-BF40-FB4F8723FC5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226C999-53DE-D021-F709-56198FC355D6}"/>
              </a:ext>
            </a:extLst>
          </p:cNvPr>
          <p:cNvSpPr>
            <a:spLocks noGrp="1"/>
          </p:cNvSpPr>
          <p:nvPr>
            <p:ph type="dt" sz="half" idx="10"/>
          </p:nvPr>
        </p:nvSpPr>
        <p:spPr/>
        <p:txBody>
          <a:bodyPr/>
          <a:lstStyle/>
          <a:p>
            <a:fld id="{8A9659B0-532F-428D-B499-3E34FEBA7B53}" type="datetimeFigureOut">
              <a:rPr lang="en-US" smtClean="0"/>
              <a:t>12/2/23</a:t>
            </a:fld>
            <a:endParaRPr lang="en-US"/>
          </a:p>
        </p:txBody>
      </p:sp>
      <p:sp>
        <p:nvSpPr>
          <p:cNvPr id="4" name="Footer Placeholder 3">
            <a:extLst>
              <a:ext uri="{FF2B5EF4-FFF2-40B4-BE49-F238E27FC236}">
                <a16:creationId xmlns:a16="http://schemas.microsoft.com/office/drawing/2014/main" id="{A58DACD9-721F-1407-0635-5DCBACBF9B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38D367-ADA8-3414-A8EE-9F45F2B0413B}"/>
              </a:ext>
            </a:extLst>
          </p:cNvPr>
          <p:cNvSpPr>
            <a:spLocks noGrp="1"/>
          </p:cNvSpPr>
          <p:nvPr>
            <p:ph type="sldNum" sz="quarter" idx="12"/>
          </p:nvPr>
        </p:nvSpPr>
        <p:spPr/>
        <p:txBody>
          <a:bodyPr/>
          <a:lstStyle/>
          <a:p>
            <a:fld id="{6F7F51D3-8D01-4CAD-A9C5-5F24F2AAEBA3}" type="slidenum">
              <a:rPr lang="en-US" smtClean="0"/>
              <a:t>‹#›</a:t>
            </a:fld>
            <a:endParaRPr lang="en-US"/>
          </a:p>
        </p:txBody>
      </p:sp>
    </p:spTree>
    <p:extLst>
      <p:ext uri="{BB962C8B-B14F-4D97-AF65-F5344CB8AC3E}">
        <p14:creationId xmlns:p14="http://schemas.microsoft.com/office/powerpoint/2010/main" val="2200137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0AAC16-4DBB-F0A5-6336-CFCADE7B5290}"/>
              </a:ext>
            </a:extLst>
          </p:cNvPr>
          <p:cNvSpPr>
            <a:spLocks noGrp="1"/>
          </p:cNvSpPr>
          <p:nvPr>
            <p:ph type="dt" sz="half" idx="10"/>
          </p:nvPr>
        </p:nvSpPr>
        <p:spPr/>
        <p:txBody>
          <a:bodyPr/>
          <a:lstStyle/>
          <a:p>
            <a:fld id="{8A9659B0-532F-428D-B499-3E34FEBA7B53}" type="datetimeFigureOut">
              <a:rPr lang="en-US" smtClean="0"/>
              <a:t>12/2/23</a:t>
            </a:fld>
            <a:endParaRPr lang="en-US"/>
          </a:p>
        </p:txBody>
      </p:sp>
      <p:sp>
        <p:nvSpPr>
          <p:cNvPr id="3" name="Footer Placeholder 2">
            <a:extLst>
              <a:ext uri="{FF2B5EF4-FFF2-40B4-BE49-F238E27FC236}">
                <a16:creationId xmlns:a16="http://schemas.microsoft.com/office/drawing/2014/main" id="{C8FE3EA0-8062-9F5C-6B5B-605481646A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B7868D-BC8C-A2A1-20A0-312826E1B589}"/>
              </a:ext>
            </a:extLst>
          </p:cNvPr>
          <p:cNvSpPr>
            <a:spLocks noGrp="1"/>
          </p:cNvSpPr>
          <p:nvPr>
            <p:ph type="sldNum" sz="quarter" idx="12"/>
          </p:nvPr>
        </p:nvSpPr>
        <p:spPr/>
        <p:txBody>
          <a:bodyPr/>
          <a:lstStyle/>
          <a:p>
            <a:fld id="{6F7F51D3-8D01-4CAD-A9C5-5F24F2AAEBA3}" type="slidenum">
              <a:rPr lang="en-US" smtClean="0"/>
              <a:t>‹#›</a:t>
            </a:fld>
            <a:endParaRPr lang="en-US"/>
          </a:p>
        </p:txBody>
      </p:sp>
    </p:spTree>
    <p:extLst>
      <p:ext uri="{BB962C8B-B14F-4D97-AF65-F5344CB8AC3E}">
        <p14:creationId xmlns:p14="http://schemas.microsoft.com/office/powerpoint/2010/main" val="2974164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81C9B-1023-E1EB-28A6-7FACB6EE510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42B1B1F-F57A-55A2-7030-4766FFBDD5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73ECFDE-3366-A9E1-17CE-FA5A0572C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07D327C-D33E-CAFD-2600-0DF04ED201A4}"/>
              </a:ext>
            </a:extLst>
          </p:cNvPr>
          <p:cNvSpPr>
            <a:spLocks noGrp="1"/>
          </p:cNvSpPr>
          <p:nvPr>
            <p:ph type="dt" sz="half" idx="10"/>
          </p:nvPr>
        </p:nvSpPr>
        <p:spPr/>
        <p:txBody>
          <a:bodyPr/>
          <a:lstStyle/>
          <a:p>
            <a:fld id="{8A9659B0-532F-428D-B499-3E34FEBA7B53}" type="datetimeFigureOut">
              <a:rPr lang="en-US" smtClean="0"/>
              <a:t>12/2/23</a:t>
            </a:fld>
            <a:endParaRPr lang="en-US"/>
          </a:p>
        </p:txBody>
      </p:sp>
      <p:sp>
        <p:nvSpPr>
          <p:cNvPr id="6" name="Footer Placeholder 5">
            <a:extLst>
              <a:ext uri="{FF2B5EF4-FFF2-40B4-BE49-F238E27FC236}">
                <a16:creationId xmlns:a16="http://schemas.microsoft.com/office/drawing/2014/main" id="{DDE4FA76-1EEF-7C44-EB06-CE46C2DB1E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4D6D8B-A0D6-4F70-1F9E-8B476A86D8E5}"/>
              </a:ext>
            </a:extLst>
          </p:cNvPr>
          <p:cNvSpPr>
            <a:spLocks noGrp="1"/>
          </p:cNvSpPr>
          <p:nvPr>
            <p:ph type="sldNum" sz="quarter" idx="12"/>
          </p:nvPr>
        </p:nvSpPr>
        <p:spPr/>
        <p:txBody>
          <a:bodyPr/>
          <a:lstStyle/>
          <a:p>
            <a:fld id="{6F7F51D3-8D01-4CAD-A9C5-5F24F2AAEBA3}" type="slidenum">
              <a:rPr lang="en-US" smtClean="0"/>
              <a:t>‹#›</a:t>
            </a:fld>
            <a:endParaRPr lang="en-US"/>
          </a:p>
        </p:txBody>
      </p:sp>
    </p:spTree>
    <p:extLst>
      <p:ext uri="{BB962C8B-B14F-4D97-AF65-F5344CB8AC3E}">
        <p14:creationId xmlns:p14="http://schemas.microsoft.com/office/powerpoint/2010/main" val="2504968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4A445-8C2D-2B04-B58E-3FC28CB2D4B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36CA0DF-8863-9455-48CF-9C1CE63214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5C5AD1C-5C63-E8DA-33AE-AD0EF3E334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D095394-34AE-4E67-6944-BFD2881D3E94}"/>
              </a:ext>
            </a:extLst>
          </p:cNvPr>
          <p:cNvSpPr>
            <a:spLocks noGrp="1"/>
          </p:cNvSpPr>
          <p:nvPr>
            <p:ph type="dt" sz="half" idx="10"/>
          </p:nvPr>
        </p:nvSpPr>
        <p:spPr/>
        <p:txBody>
          <a:bodyPr/>
          <a:lstStyle/>
          <a:p>
            <a:fld id="{8A9659B0-532F-428D-B499-3E34FEBA7B53}" type="datetimeFigureOut">
              <a:rPr lang="en-US" smtClean="0"/>
              <a:t>12/2/23</a:t>
            </a:fld>
            <a:endParaRPr lang="en-US"/>
          </a:p>
        </p:txBody>
      </p:sp>
      <p:sp>
        <p:nvSpPr>
          <p:cNvPr id="6" name="Footer Placeholder 5">
            <a:extLst>
              <a:ext uri="{FF2B5EF4-FFF2-40B4-BE49-F238E27FC236}">
                <a16:creationId xmlns:a16="http://schemas.microsoft.com/office/drawing/2014/main" id="{38C70682-69C3-43BF-BE63-F4662591BB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FC71AB-E16F-6C2A-A09C-EAC3D4D61E7A}"/>
              </a:ext>
            </a:extLst>
          </p:cNvPr>
          <p:cNvSpPr>
            <a:spLocks noGrp="1"/>
          </p:cNvSpPr>
          <p:nvPr>
            <p:ph type="sldNum" sz="quarter" idx="12"/>
          </p:nvPr>
        </p:nvSpPr>
        <p:spPr/>
        <p:txBody>
          <a:bodyPr/>
          <a:lstStyle/>
          <a:p>
            <a:fld id="{6F7F51D3-8D01-4CAD-A9C5-5F24F2AAEBA3}" type="slidenum">
              <a:rPr lang="en-US" smtClean="0"/>
              <a:t>‹#›</a:t>
            </a:fld>
            <a:endParaRPr lang="en-US"/>
          </a:p>
        </p:txBody>
      </p:sp>
    </p:spTree>
    <p:extLst>
      <p:ext uri="{BB962C8B-B14F-4D97-AF65-F5344CB8AC3E}">
        <p14:creationId xmlns:p14="http://schemas.microsoft.com/office/powerpoint/2010/main" val="1056044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27ACA3-1E7B-1BE8-64B6-EC87860FF3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DBE8EC4-9CC9-A493-BAE5-6B9A1A048C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D35B19-AE95-1B44-7338-65A4224366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659B0-532F-428D-B499-3E34FEBA7B53}" type="datetimeFigureOut">
              <a:rPr lang="en-US" smtClean="0"/>
              <a:t>12/2/23</a:t>
            </a:fld>
            <a:endParaRPr lang="en-US"/>
          </a:p>
        </p:txBody>
      </p:sp>
      <p:sp>
        <p:nvSpPr>
          <p:cNvPr id="5" name="Footer Placeholder 4">
            <a:extLst>
              <a:ext uri="{FF2B5EF4-FFF2-40B4-BE49-F238E27FC236}">
                <a16:creationId xmlns:a16="http://schemas.microsoft.com/office/drawing/2014/main" id="{8EB30560-D862-B45A-AE60-D9589D537E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40C0E7-1E3B-E921-DA4A-EFBE016A05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F51D3-8D01-4CAD-A9C5-5F24F2AAEBA3}" type="slidenum">
              <a:rPr lang="en-US" smtClean="0"/>
              <a:t>‹#›</a:t>
            </a:fld>
            <a:endParaRPr lang="en-US"/>
          </a:p>
        </p:txBody>
      </p:sp>
    </p:spTree>
    <p:extLst>
      <p:ext uri="{BB962C8B-B14F-4D97-AF65-F5344CB8AC3E}">
        <p14:creationId xmlns:p14="http://schemas.microsoft.com/office/powerpoint/2010/main" val="25870122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1.wdp"/><Relationship Id="rId7" Type="http://schemas.openxmlformats.org/officeDocument/2006/relationships/diagramColors" Target="../diagrams/colors3.xml"/><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descr="A blue and white face with black lines&#10;&#10;Description automatically generated">
            <a:extLst>
              <a:ext uri="{FF2B5EF4-FFF2-40B4-BE49-F238E27FC236}">
                <a16:creationId xmlns:a16="http://schemas.microsoft.com/office/drawing/2014/main" id="{D1998646-3FC3-443E-9242-04402923DCB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16383FFB-3B15-5FC6-2F0A-D84F4ED9C44C}"/>
              </a:ext>
            </a:extLst>
          </p:cNvPr>
          <p:cNvSpPr>
            <a:spLocks noGrp="1"/>
          </p:cNvSpPr>
          <p:nvPr>
            <p:ph type="ctrTitle"/>
          </p:nvPr>
        </p:nvSpPr>
        <p:spPr>
          <a:xfrm>
            <a:off x="1010653" y="1108945"/>
            <a:ext cx="9705474" cy="2900518"/>
          </a:xfrm>
        </p:spPr>
        <p:txBody>
          <a:bodyPr>
            <a:normAutofit/>
          </a:bodyPr>
          <a:lstStyle/>
          <a:p>
            <a:r>
              <a:rPr lang="en-US" b="0" i="0">
                <a:solidFill>
                  <a:srgbClr val="FFFFFF"/>
                </a:solidFill>
                <a:effectLst/>
                <a:latin typeface="Consolas" panose="020B0609020204030204" pitchFamily="49" charset="0"/>
              </a:rPr>
              <a:t>Exploring Mac Repository Managements</a:t>
            </a:r>
            <a:endParaRPr lang="en-US">
              <a:solidFill>
                <a:srgbClr val="FFFFFF"/>
              </a:solidFill>
            </a:endParaRPr>
          </a:p>
        </p:txBody>
      </p:sp>
      <p:sp>
        <p:nvSpPr>
          <p:cNvPr id="3" name="Subtitle 2">
            <a:extLst>
              <a:ext uri="{FF2B5EF4-FFF2-40B4-BE49-F238E27FC236}">
                <a16:creationId xmlns:a16="http://schemas.microsoft.com/office/drawing/2014/main" id="{17B9BB5C-ABFD-1F49-1F65-F2BAEE00063D}"/>
              </a:ext>
            </a:extLst>
          </p:cNvPr>
          <p:cNvSpPr>
            <a:spLocks noGrp="1"/>
          </p:cNvSpPr>
          <p:nvPr>
            <p:ph type="subTitle" idx="1"/>
          </p:nvPr>
        </p:nvSpPr>
        <p:spPr>
          <a:xfrm>
            <a:off x="1518525" y="4159404"/>
            <a:ext cx="9144000" cy="1098395"/>
          </a:xfrm>
        </p:spPr>
        <p:txBody>
          <a:bodyPr>
            <a:normAutofit fontScale="92500" lnSpcReduction="20000"/>
          </a:bodyPr>
          <a:lstStyle/>
          <a:p>
            <a:r>
              <a:rPr lang="el-GR">
                <a:solidFill>
                  <a:srgbClr val="FFFFFF"/>
                </a:solidFill>
              </a:rPr>
              <a:t>Γιώργος Πεττεμερίδης</a:t>
            </a:r>
          </a:p>
          <a:p>
            <a:r>
              <a:rPr lang="el-GR">
                <a:solidFill>
                  <a:srgbClr val="FFFFFF"/>
                </a:solidFill>
              </a:rPr>
              <a:t>Χρίστος Ζαχαριάδης</a:t>
            </a:r>
            <a:endParaRPr lang="en-GB">
              <a:solidFill>
                <a:srgbClr val="FFFFFF"/>
              </a:solidFill>
            </a:endParaRPr>
          </a:p>
          <a:p>
            <a:r>
              <a:rPr lang="en-GB" b="0" i="0">
                <a:solidFill>
                  <a:srgbClr val="DBDEE1"/>
                </a:solidFill>
                <a:effectLst/>
                <a:latin typeface="Consolas" panose="020B0609020204030204" pitchFamily="49" charset="0"/>
              </a:rPr>
              <a:t>Date:28/11/2023</a:t>
            </a:r>
            <a:endParaRPr lang="en-US">
              <a:solidFill>
                <a:srgbClr val="FFFFFF"/>
              </a:solidFill>
            </a:endParaRPr>
          </a:p>
        </p:txBody>
      </p:sp>
      <p:sp>
        <p:nvSpPr>
          <p:cNvPr id="4" name="Title 1">
            <a:extLst>
              <a:ext uri="{FF2B5EF4-FFF2-40B4-BE49-F238E27FC236}">
                <a16:creationId xmlns:a16="http://schemas.microsoft.com/office/drawing/2014/main" id="{A939B068-051B-C094-1474-E63B521568AD}"/>
              </a:ext>
            </a:extLst>
          </p:cNvPr>
          <p:cNvSpPr txBox="1">
            <a:spLocks/>
          </p:cNvSpPr>
          <p:nvPr/>
        </p:nvSpPr>
        <p:spPr>
          <a:xfrm>
            <a:off x="174089" y="-2448097"/>
            <a:ext cx="4368602" cy="19568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400"/>
              <a:t>Understanding Repositories</a:t>
            </a:r>
          </a:p>
        </p:txBody>
      </p:sp>
      <p:sp>
        <p:nvSpPr>
          <p:cNvPr id="6" name="Content Placeholder 2">
            <a:extLst>
              <a:ext uri="{FF2B5EF4-FFF2-40B4-BE49-F238E27FC236}">
                <a16:creationId xmlns:a16="http://schemas.microsoft.com/office/drawing/2014/main" id="{13CB69FB-D193-3B4C-9CDB-513F7629BBD9}"/>
              </a:ext>
            </a:extLst>
          </p:cNvPr>
          <p:cNvSpPr txBox="1">
            <a:spLocks/>
          </p:cNvSpPr>
          <p:nvPr/>
        </p:nvSpPr>
        <p:spPr>
          <a:xfrm>
            <a:off x="236595" y="7966944"/>
            <a:ext cx="4243589" cy="33206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a:t>A repository is a central file storage location, often used for storing, managing, and disseminating code or data.</a:t>
            </a:r>
          </a:p>
          <a:p>
            <a:r>
              <a:rPr lang="en-GB" sz="2000"/>
              <a:t>Some key functions are version control, collaboration and backup.</a:t>
            </a:r>
          </a:p>
          <a:p>
            <a:r>
              <a:rPr lang="en-GB" sz="2000"/>
              <a:t>In macOS, repositories are essential for developers and users managing software packages and source code.</a:t>
            </a:r>
          </a:p>
        </p:txBody>
      </p:sp>
      <p:pic>
        <p:nvPicPr>
          <p:cNvPr id="7" name="Picture 6" descr="A computer screen shot of a computer&#10;&#10;Description automatically generated">
            <a:extLst>
              <a:ext uri="{FF2B5EF4-FFF2-40B4-BE49-F238E27FC236}">
                <a16:creationId xmlns:a16="http://schemas.microsoft.com/office/drawing/2014/main" id="{AAA2B88F-B418-5FCD-2269-7E3C11E12E0F}"/>
              </a:ext>
            </a:extLst>
          </p:cNvPr>
          <p:cNvPicPr>
            <a:picLocks noChangeAspect="1"/>
          </p:cNvPicPr>
          <p:nvPr/>
        </p:nvPicPr>
        <p:blipFill rotWithShape="1">
          <a:blip r:embed="rId3">
            <a:extLst>
              <a:ext uri="{28A0092B-C50C-407E-A947-70E740481C1C}">
                <a14:useLocalDpi xmlns:a14="http://schemas.microsoft.com/office/drawing/2010/main" val="0"/>
              </a:ext>
            </a:extLst>
          </a:blip>
          <a:srcRect l="25351" r="18229"/>
          <a:stretch/>
        </p:blipFill>
        <p:spPr>
          <a:xfrm flipH="1">
            <a:off x="13425702" y="3217555"/>
            <a:ext cx="517490" cy="51592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8" name="Picture 7" descr="Πανεπιστήμιο Κύπρου - Βικιπαίδεια">
            <a:extLst>
              <a:ext uri="{FF2B5EF4-FFF2-40B4-BE49-F238E27FC236}">
                <a16:creationId xmlns:a16="http://schemas.microsoft.com/office/drawing/2014/main" id="{DC56836F-66D8-AF8F-B263-E50719FAC7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4029" cy="66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2707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142508D-DCB4-49FC-885E-2CF85330EC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Freeform: Shape 30">
            <a:extLst>
              <a:ext uri="{FF2B5EF4-FFF2-40B4-BE49-F238E27FC236}">
                <a16:creationId xmlns:a16="http://schemas.microsoft.com/office/drawing/2014/main" id="{2791DBF5-3FCA-4011-AF8A-650D650F9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31">
            <a:extLst>
              <a:ext uri="{FF2B5EF4-FFF2-40B4-BE49-F238E27FC236}">
                <a16:creationId xmlns:a16="http://schemas.microsoft.com/office/drawing/2014/main" id="{D964C04B-075F-470A-BC51-AF7231465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52C13F8-F627-61F3-F33D-DDEB7925B163}"/>
              </a:ext>
            </a:extLst>
          </p:cNvPr>
          <p:cNvSpPr>
            <a:spLocks noGrp="1"/>
          </p:cNvSpPr>
          <p:nvPr>
            <p:ph type="title"/>
          </p:nvPr>
        </p:nvSpPr>
        <p:spPr>
          <a:xfrm>
            <a:off x="374904" y="1161288"/>
            <a:ext cx="3438144" cy="1124712"/>
          </a:xfrm>
        </p:spPr>
        <p:txBody>
          <a:bodyPr vert="horz" lIns="91440" tIns="45720" rIns="91440" bIns="45720" rtlCol="0" anchor="b">
            <a:normAutofit/>
          </a:bodyPr>
          <a:lstStyle/>
          <a:p>
            <a:r>
              <a:rPr lang="en-US" sz="2800"/>
              <a:t>Introduction to NIX</a:t>
            </a:r>
          </a:p>
        </p:txBody>
      </p:sp>
      <p:sp>
        <p:nvSpPr>
          <p:cNvPr id="34" name="Rectangle 33">
            <a:extLst>
              <a:ext uri="{FF2B5EF4-FFF2-40B4-BE49-F238E27FC236}">
                <a16:creationId xmlns:a16="http://schemas.microsoft.com/office/drawing/2014/main" id="{157AB58F-FDBA-4575-9E72-86B7F843F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90D78486-07CC-4AFC-93CC-B95A73D03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0D9D23C8-2E5D-BC6B-7C5C-7A05CCD804C2}"/>
              </a:ext>
            </a:extLst>
          </p:cNvPr>
          <p:cNvPicPr>
            <a:picLocks noChangeAspect="1"/>
          </p:cNvPicPr>
          <p:nvPr/>
        </p:nvPicPr>
        <p:blipFill>
          <a:blip r:embed="rId2"/>
          <a:stretch>
            <a:fillRect/>
          </a:stretch>
        </p:blipFill>
        <p:spPr>
          <a:xfrm>
            <a:off x="7327643" y="835762"/>
            <a:ext cx="2168661" cy="1529476"/>
          </a:xfrm>
          <a:prstGeom prst="rect">
            <a:avLst/>
          </a:prstGeom>
        </p:spPr>
      </p:pic>
      <p:pic>
        <p:nvPicPr>
          <p:cNvPr id="10" name="Picture 9">
            <a:extLst>
              <a:ext uri="{FF2B5EF4-FFF2-40B4-BE49-F238E27FC236}">
                <a16:creationId xmlns:a16="http://schemas.microsoft.com/office/drawing/2014/main" id="{1B021523-5EB7-68FD-FCA6-27F7525A0ED6}"/>
              </a:ext>
            </a:extLst>
          </p:cNvPr>
          <p:cNvPicPr>
            <a:picLocks noChangeAspect="1"/>
          </p:cNvPicPr>
          <p:nvPr/>
        </p:nvPicPr>
        <p:blipFill>
          <a:blip r:embed="rId3"/>
          <a:stretch>
            <a:fillRect/>
          </a:stretch>
        </p:blipFill>
        <p:spPr>
          <a:xfrm>
            <a:off x="4988170" y="835762"/>
            <a:ext cx="2167128" cy="1611163"/>
          </a:xfrm>
          <a:prstGeom prst="rect">
            <a:avLst/>
          </a:prstGeom>
        </p:spPr>
      </p:pic>
      <p:pic>
        <p:nvPicPr>
          <p:cNvPr id="21" name="Picture 20">
            <a:extLst>
              <a:ext uri="{FF2B5EF4-FFF2-40B4-BE49-F238E27FC236}">
                <a16:creationId xmlns:a16="http://schemas.microsoft.com/office/drawing/2014/main" id="{3CE9B9AD-504A-8094-70EF-C490157EB4CE}"/>
              </a:ext>
            </a:extLst>
          </p:cNvPr>
          <p:cNvPicPr>
            <a:picLocks noChangeAspect="1"/>
          </p:cNvPicPr>
          <p:nvPr/>
        </p:nvPicPr>
        <p:blipFill>
          <a:blip r:embed="rId4"/>
          <a:stretch>
            <a:fillRect/>
          </a:stretch>
        </p:blipFill>
        <p:spPr>
          <a:xfrm>
            <a:off x="9644383" y="835762"/>
            <a:ext cx="2167128" cy="1591484"/>
          </a:xfrm>
          <a:prstGeom prst="rect">
            <a:avLst/>
          </a:prstGeom>
        </p:spPr>
      </p:pic>
      <p:sp>
        <p:nvSpPr>
          <p:cNvPr id="3" name="Content Placeholder 2">
            <a:extLst>
              <a:ext uri="{FF2B5EF4-FFF2-40B4-BE49-F238E27FC236}">
                <a16:creationId xmlns:a16="http://schemas.microsoft.com/office/drawing/2014/main" id="{1D9C582B-5CA8-3870-3EBC-1BDFF4032982}"/>
              </a:ext>
            </a:extLst>
          </p:cNvPr>
          <p:cNvSpPr>
            <a:spLocks/>
          </p:cNvSpPr>
          <p:nvPr/>
        </p:nvSpPr>
        <p:spPr>
          <a:xfrm>
            <a:off x="374904" y="2715768"/>
            <a:ext cx="3438144" cy="3209544"/>
          </a:xfrm>
          <a:prstGeom prst="rect">
            <a:avLst/>
          </a:prstGeom>
        </p:spPr>
        <p:txBody>
          <a:bodyPr vert="horz" lIns="91440" tIns="45720" rIns="91440" bIns="45720" rtlCol="0">
            <a:normAutofit/>
          </a:bodyPr>
          <a:lstStyle/>
          <a:p>
            <a:pPr marL="285750" indent="-285750">
              <a:lnSpc>
                <a:spcPct val="90000"/>
              </a:lnSpc>
              <a:spcAft>
                <a:spcPts val="600"/>
              </a:spcAft>
              <a:buFont typeface="Arial" panose="020B0604020202020204" pitchFamily="34" charset="0"/>
              <a:buChar char="•"/>
            </a:pPr>
            <a:r>
              <a:rPr lang="en-US">
                <a:latin typeface="Roboto" panose="02000000000000000000" pitchFamily="2" charset="0"/>
              </a:rPr>
              <a:t>Nix employs a distinctive method for managing packages and configuring systems. It facilitates the creation of systems that are consistent, defined through declarations, and dependable.</a:t>
            </a:r>
          </a:p>
        </p:txBody>
      </p:sp>
      <p:graphicFrame>
        <p:nvGraphicFramePr>
          <p:cNvPr id="28" name="Content Placeholder 5">
            <a:extLst>
              <a:ext uri="{FF2B5EF4-FFF2-40B4-BE49-F238E27FC236}">
                <a16:creationId xmlns:a16="http://schemas.microsoft.com/office/drawing/2014/main" id="{198074CD-807C-9AE2-E8AC-2F6DF322646C}"/>
              </a:ext>
            </a:extLst>
          </p:cNvPr>
          <p:cNvGraphicFramePr>
            <a:graphicFrameLocks noGrp="1"/>
          </p:cNvGraphicFramePr>
          <p:nvPr>
            <p:ph idx="1"/>
            <p:extLst>
              <p:ext uri="{D42A27DB-BD31-4B8C-83A1-F6EECF244321}">
                <p14:modId xmlns:p14="http://schemas.microsoft.com/office/powerpoint/2010/main" val="3200663238"/>
              </p:ext>
            </p:extLst>
          </p:nvPr>
        </p:nvGraphicFramePr>
        <p:xfrm>
          <a:off x="4566526" y="2765102"/>
          <a:ext cx="7485907" cy="3874905"/>
        </p:xfrm>
        <a:graphic>
          <a:graphicData uri="http://schemas.openxmlformats.org/drawingml/2006/table">
            <a:tbl>
              <a:tblPr firstRow="1" bandRow="1">
                <a:tableStyleId>{5C22544A-7EE6-4342-B048-85BDC9FD1C3A}</a:tableStyleId>
              </a:tblPr>
              <a:tblGrid>
                <a:gridCol w="2489952">
                  <a:extLst>
                    <a:ext uri="{9D8B030D-6E8A-4147-A177-3AD203B41FA5}">
                      <a16:colId xmlns:a16="http://schemas.microsoft.com/office/drawing/2014/main" val="3234343671"/>
                    </a:ext>
                  </a:extLst>
                </a:gridCol>
                <a:gridCol w="2468064">
                  <a:extLst>
                    <a:ext uri="{9D8B030D-6E8A-4147-A177-3AD203B41FA5}">
                      <a16:colId xmlns:a16="http://schemas.microsoft.com/office/drawing/2014/main" val="884311644"/>
                    </a:ext>
                  </a:extLst>
                </a:gridCol>
                <a:gridCol w="2527891">
                  <a:extLst>
                    <a:ext uri="{9D8B030D-6E8A-4147-A177-3AD203B41FA5}">
                      <a16:colId xmlns:a16="http://schemas.microsoft.com/office/drawing/2014/main" val="2895546061"/>
                    </a:ext>
                  </a:extLst>
                </a:gridCol>
              </a:tblGrid>
              <a:tr h="439422">
                <a:tc>
                  <a:txBody>
                    <a:bodyPr/>
                    <a:lstStyle/>
                    <a:p>
                      <a:pPr algn="ctr"/>
                      <a:r>
                        <a:rPr lang="en-US" sz="1800" kern="1200">
                          <a:solidFill>
                            <a:schemeClr val="tx1"/>
                          </a:solidFill>
                          <a:latin typeface="+mn-lt"/>
                          <a:ea typeface="+mn-ea"/>
                          <a:cs typeface="+mn-cs"/>
                        </a:rPr>
                        <a:t>Reproducible</a:t>
                      </a:r>
                      <a:endParaRPr lang="en-US" sz="1800"/>
                    </a:p>
                  </a:txBody>
                  <a:tcPr marL="76610" marR="76610" marT="38305" marB="38305"/>
                </a:tc>
                <a:tc>
                  <a:txBody>
                    <a:bodyPr/>
                    <a:lstStyle/>
                    <a:p>
                      <a:pPr algn="ctr"/>
                      <a:r>
                        <a:rPr lang="en-US" sz="1800" kern="1200">
                          <a:solidFill>
                            <a:schemeClr val="tx1"/>
                          </a:solidFill>
                          <a:latin typeface="+mn-lt"/>
                          <a:ea typeface="+mn-ea"/>
                          <a:cs typeface="+mn-cs"/>
                        </a:rPr>
                        <a:t>Declarative</a:t>
                      </a:r>
                      <a:endParaRPr lang="en-US" sz="1800"/>
                    </a:p>
                  </a:txBody>
                  <a:tcPr marL="76610" marR="76610" marT="38305" marB="38305"/>
                </a:tc>
                <a:tc>
                  <a:txBody>
                    <a:bodyPr/>
                    <a:lstStyle/>
                    <a:p>
                      <a:pPr algn="ctr"/>
                      <a:r>
                        <a:rPr lang="en-US" sz="1800" kern="1200">
                          <a:solidFill>
                            <a:schemeClr val="tx1"/>
                          </a:solidFill>
                          <a:latin typeface="+mn-lt"/>
                          <a:ea typeface="+mn-ea"/>
                          <a:cs typeface="+mn-cs"/>
                        </a:rPr>
                        <a:t>Reliable</a:t>
                      </a:r>
                      <a:endParaRPr lang="en-US" sz="1800"/>
                    </a:p>
                  </a:txBody>
                  <a:tcPr marL="76610" marR="76610" marT="38305" marB="38305"/>
                </a:tc>
                <a:extLst>
                  <a:ext uri="{0D108BD9-81ED-4DB2-BD59-A6C34878D82A}">
                    <a16:rowId xmlns:a16="http://schemas.microsoft.com/office/drawing/2014/main" val="2755410995"/>
                  </a:ext>
                </a:extLst>
              </a:tr>
              <a:tr h="34354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solidFill>
                          <a:latin typeface="Roboto" panose="02000000000000000000" pitchFamily="2" charset="0"/>
                          <a:ea typeface="+mn-ea"/>
                          <a:cs typeface="+mn-cs"/>
                        </a:rPr>
                        <a:t>Nix builds packages in isolation from each other. This ensures that they are reproducible and don't have undeclared dependencies, so if a package works on one machine, it will also work on another.</a:t>
                      </a:r>
                      <a:endParaRPr lang="en-US" sz="1800"/>
                    </a:p>
                    <a:p>
                      <a:pPr algn="ctr"/>
                      <a:endParaRPr lang="en-US" sz="1800"/>
                    </a:p>
                  </a:txBody>
                  <a:tcPr marL="76610" marR="76610" marT="38305" marB="3830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solidFill>
                          <a:latin typeface="Roboto" panose="02000000000000000000" pitchFamily="2" charset="0"/>
                          <a:ea typeface="+mn-ea"/>
                          <a:cs typeface="+mn-cs"/>
                        </a:rPr>
                        <a:t>Nix makes it trivial to share development and build environments for your projects, regardless of what programming languages and tools you’re using.</a:t>
                      </a:r>
                      <a:endParaRPr lang="en-US" sz="1800"/>
                    </a:p>
                    <a:p>
                      <a:pPr algn="ctr"/>
                      <a:endParaRPr lang="en-US" sz="1800"/>
                    </a:p>
                  </a:txBody>
                  <a:tcPr marL="76610" marR="76610" marT="38305" marB="3830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latin typeface="Roboto" panose="02000000000000000000" pitchFamily="2" charset="0"/>
                          <a:ea typeface="+mn-ea"/>
                          <a:cs typeface="+mn-cs"/>
                        </a:rPr>
                        <a:t>Nix ensures that installing or upgrading one package cannot break other packages. It allows you to roll back to previous versions and ensures that no package is in a different state during an upgrade.</a:t>
                      </a:r>
                      <a:endParaRPr lang="en-US" sz="1800" dirty="0"/>
                    </a:p>
                    <a:p>
                      <a:pPr algn="ctr"/>
                      <a:endParaRPr lang="en-US" sz="1800" dirty="0"/>
                    </a:p>
                  </a:txBody>
                  <a:tcPr marL="76610" marR="76610" marT="38305" marB="38305"/>
                </a:tc>
                <a:extLst>
                  <a:ext uri="{0D108BD9-81ED-4DB2-BD59-A6C34878D82A}">
                    <a16:rowId xmlns:a16="http://schemas.microsoft.com/office/drawing/2014/main" val="2873001596"/>
                  </a:ext>
                </a:extLst>
              </a:tr>
            </a:tbl>
          </a:graphicData>
        </a:graphic>
      </p:graphicFrame>
      <p:pic>
        <p:nvPicPr>
          <p:cNvPr id="4" name="Picture 3" descr="A screenshot of a computer program&#10;&#10;Description automatically generated">
            <a:extLst>
              <a:ext uri="{FF2B5EF4-FFF2-40B4-BE49-F238E27FC236}">
                <a16:creationId xmlns:a16="http://schemas.microsoft.com/office/drawing/2014/main" id="{17A1321B-6C5B-9B1D-E4A0-CC1EA8B9F4A6}"/>
              </a:ext>
            </a:extLst>
          </p:cNvPr>
          <p:cNvPicPr>
            <a:picLocks noChangeAspect="1"/>
          </p:cNvPicPr>
          <p:nvPr/>
        </p:nvPicPr>
        <p:blipFill rotWithShape="1">
          <a:blip r:embed="rId5"/>
          <a:srcRect r="1152" b="3105"/>
          <a:stretch/>
        </p:blipFill>
        <p:spPr>
          <a:xfrm>
            <a:off x="-4791359" y="2529012"/>
            <a:ext cx="4483510" cy="3295379"/>
          </a:xfrm>
          <a:prstGeom prst="rect">
            <a:avLst/>
          </a:prstGeom>
        </p:spPr>
      </p:pic>
      <p:pic>
        <p:nvPicPr>
          <p:cNvPr id="5" name="Picture 4" descr="A screenshot of a computer program&#10;&#10;Description automatically generated">
            <a:extLst>
              <a:ext uri="{FF2B5EF4-FFF2-40B4-BE49-F238E27FC236}">
                <a16:creationId xmlns:a16="http://schemas.microsoft.com/office/drawing/2014/main" id="{17872844-9C42-BFE0-05A3-D2F58C50F202}"/>
              </a:ext>
            </a:extLst>
          </p:cNvPr>
          <p:cNvPicPr>
            <a:picLocks noChangeAspect="1"/>
          </p:cNvPicPr>
          <p:nvPr/>
        </p:nvPicPr>
        <p:blipFill>
          <a:blip r:embed="rId6"/>
          <a:stretch>
            <a:fillRect/>
          </a:stretch>
        </p:blipFill>
        <p:spPr>
          <a:xfrm>
            <a:off x="12724498" y="2427246"/>
            <a:ext cx="4483510" cy="3284171"/>
          </a:xfrm>
          <a:prstGeom prst="rect">
            <a:avLst/>
          </a:prstGeom>
        </p:spPr>
      </p:pic>
      <p:graphicFrame>
        <p:nvGraphicFramePr>
          <p:cNvPr id="6" name="Table 5">
            <a:extLst>
              <a:ext uri="{FF2B5EF4-FFF2-40B4-BE49-F238E27FC236}">
                <a16:creationId xmlns:a16="http://schemas.microsoft.com/office/drawing/2014/main" id="{570917EE-79D9-A02B-AD7E-5211965C065C}"/>
              </a:ext>
            </a:extLst>
          </p:cNvPr>
          <p:cNvGraphicFramePr>
            <a:graphicFrameLocks noGrp="1"/>
          </p:cNvGraphicFramePr>
          <p:nvPr>
            <p:extLst>
              <p:ext uri="{D42A27DB-BD31-4B8C-83A1-F6EECF244321}">
                <p14:modId xmlns:p14="http://schemas.microsoft.com/office/powerpoint/2010/main" val="1567173738"/>
              </p:ext>
            </p:extLst>
          </p:nvPr>
        </p:nvGraphicFramePr>
        <p:xfrm>
          <a:off x="374904" y="-635083"/>
          <a:ext cx="12192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517373037"/>
                    </a:ext>
                  </a:extLst>
                </a:gridCol>
                <a:gridCol w="6096000">
                  <a:extLst>
                    <a:ext uri="{9D8B030D-6E8A-4147-A177-3AD203B41FA5}">
                      <a16:colId xmlns:a16="http://schemas.microsoft.com/office/drawing/2014/main" val="531839273"/>
                    </a:ext>
                  </a:extLst>
                </a:gridCol>
              </a:tblGrid>
              <a:tr h="370840">
                <a:tc>
                  <a:txBody>
                    <a:bodyPr/>
                    <a:lstStyle/>
                    <a:p>
                      <a:pPr algn="ctr" fontAlgn="b"/>
                      <a:r>
                        <a:rPr lang="en-US" b="1" i="0">
                          <a:solidFill>
                            <a:schemeClr val="tx1"/>
                          </a:solidFill>
                          <a:effectLst/>
                          <a:latin typeface="Overpass"/>
                        </a:rPr>
                        <a:t>Multiple languages, one tool</a:t>
                      </a:r>
                    </a:p>
                  </a:txBody>
                  <a:tcPr/>
                </a:tc>
                <a:tc>
                  <a:txBody>
                    <a:bodyPr/>
                    <a:lstStyle/>
                    <a:p>
                      <a:pPr algn="ctr" fontAlgn="b"/>
                      <a:r>
                        <a:rPr lang="en-US" b="1" i="0">
                          <a:solidFill>
                            <a:schemeClr val="tx1"/>
                          </a:solidFill>
                          <a:effectLst/>
                          <a:latin typeface="Overpass"/>
                        </a:rPr>
                        <a:t>Nix-shell with python</a:t>
                      </a:r>
                    </a:p>
                  </a:txBody>
                  <a:tcPr/>
                </a:tc>
                <a:extLst>
                  <a:ext uri="{0D108BD9-81ED-4DB2-BD59-A6C34878D82A}">
                    <a16:rowId xmlns:a16="http://schemas.microsoft.com/office/drawing/2014/main" val="1115650274"/>
                  </a:ext>
                </a:extLst>
              </a:tr>
            </a:tbl>
          </a:graphicData>
        </a:graphic>
      </p:graphicFrame>
      <p:pic>
        <p:nvPicPr>
          <p:cNvPr id="7" name="Picture 6" descr="Πανεπιστήμιο Κύπρου - Βικιπαίδεια">
            <a:extLst>
              <a:ext uri="{FF2B5EF4-FFF2-40B4-BE49-F238E27FC236}">
                <a16:creationId xmlns:a16="http://schemas.microsoft.com/office/drawing/2014/main" id="{DC56836F-66D8-AF8F-B263-E50719FAC7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5379"/>
            <a:ext cx="664029" cy="66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6493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3677BB-53E5-DBAA-76FE-F45DC76CC41E}"/>
              </a:ext>
            </a:extLst>
          </p:cNvPr>
          <p:cNvSpPr>
            <a:spLocks noGrp="1"/>
          </p:cNvSpPr>
          <p:nvPr>
            <p:ph type="title"/>
          </p:nvPr>
        </p:nvSpPr>
        <p:spPr>
          <a:xfrm>
            <a:off x="686834" y="1153572"/>
            <a:ext cx="3200400" cy="4461163"/>
          </a:xfrm>
        </p:spPr>
        <p:txBody>
          <a:bodyPr vert="horz" lIns="91440" tIns="45720" rIns="91440" bIns="45720" rtlCol="0">
            <a:normAutofit/>
          </a:bodyPr>
          <a:lstStyle/>
          <a:p>
            <a:r>
              <a:rPr lang="en-US" kern="1200">
                <a:solidFill>
                  <a:srgbClr val="FFFFFF"/>
                </a:solidFill>
                <a:latin typeface="+mj-lt"/>
                <a:ea typeface="+mj-ea"/>
                <a:cs typeface="+mj-cs"/>
              </a:rPr>
              <a:t>Nix Installations</a:t>
            </a:r>
          </a:p>
        </p:txBody>
      </p:sp>
      <p:sp>
        <p:nvSpPr>
          <p:cNvPr id="27" name="Arc 2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B317E3-CCD6-06C9-40AD-62B4BB73D6E0}"/>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a:r>
              <a:rPr lang="en-US" b="1"/>
              <a:t>LINUX</a:t>
            </a:r>
          </a:p>
          <a:p>
            <a:pPr marL="0" indent="0">
              <a:buNone/>
            </a:pPr>
            <a:r>
              <a:rPr lang="en-US" b="1"/>
              <a:t>Multi-user:</a:t>
            </a:r>
          </a:p>
          <a:p>
            <a:pPr marL="0" indent="0">
              <a:buNone/>
            </a:pPr>
            <a:r>
              <a:rPr lang="en-US" err="1"/>
              <a:t>sh</a:t>
            </a:r>
            <a:r>
              <a:rPr lang="en-US"/>
              <a:t> &lt;(curl -L https://nixos.org/nix/install) –daemon</a:t>
            </a:r>
          </a:p>
          <a:p>
            <a:pPr marL="0" indent="0">
              <a:buNone/>
            </a:pPr>
            <a:r>
              <a:rPr lang="en-US" b="1"/>
              <a:t>Single-user:</a:t>
            </a:r>
          </a:p>
          <a:p>
            <a:pPr marL="0" indent="0">
              <a:buNone/>
            </a:pPr>
            <a:r>
              <a:rPr lang="en-US" err="1"/>
              <a:t>sh</a:t>
            </a:r>
            <a:r>
              <a:rPr lang="en-US"/>
              <a:t> &lt;(curl -L https://nixos.org/nix/install) –no-daemon</a:t>
            </a:r>
          </a:p>
          <a:p>
            <a:pPr marL="0"/>
            <a:endParaRPr lang="en-US"/>
          </a:p>
          <a:p>
            <a:pPr indent="-228600">
              <a:spcAft>
                <a:spcPts val="600"/>
              </a:spcAft>
              <a:buFont typeface="Arial" panose="020B0604020202020204" pitchFamily="34" charset="0"/>
              <a:buChar char="•"/>
            </a:pPr>
            <a:r>
              <a:rPr lang="en-US" b="1"/>
              <a:t>MacOS</a:t>
            </a:r>
          </a:p>
          <a:p>
            <a:pPr marL="0" indent="0">
              <a:spcAft>
                <a:spcPts val="600"/>
              </a:spcAft>
              <a:buNone/>
            </a:pPr>
            <a:r>
              <a:rPr lang="en-US" b="1"/>
              <a:t>Multi-user:</a:t>
            </a:r>
          </a:p>
          <a:p>
            <a:pPr marL="0" indent="0">
              <a:spcAft>
                <a:spcPts val="600"/>
              </a:spcAft>
              <a:buNone/>
            </a:pPr>
            <a:r>
              <a:rPr lang="en-US" err="1"/>
              <a:t>sh</a:t>
            </a:r>
            <a:r>
              <a:rPr lang="en-US"/>
              <a:t> &lt;(curl -L https://nixos.org/nix/install)</a:t>
            </a:r>
          </a:p>
          <a:p>
            <a:pPr marL="0" indent="0">
              <a:buNone/>
            </a:pPr>
            <a:endParaRPr lang="en-US"/>
          </a:p>
        </p:txBody>
      </p:sp>
    </p:spTree>
    <p:extLst>
      <p:ext uri="{BB962C8B-B14F-4D97-AF65-F5344CB8AC3E}">
        <p14:creationId xmlns:p14="http://schemas.microsoft.com/office/powerpoint/2010/main" val="7655427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B725971A-CBD1-6018-3FE2-A95A4FA4FD5B}"/>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600"/>
              <a:t>Examples</a:t>
            </a:r>
          </a:p>
        </p:txBody>
      </p:sp>
      <p:pic>
        <p:nvPicPr>
          <p:cNvPr id="13" name="Picture 12" descr="A screenshot of a computer program&#10;&#10;Description automatically generated">
            <a:extLst>
              <a:ext uri="{FF2B5EF4-FFF2-40B4-BE49-F238E27FC236}">
                <a16:creationId xmlns:a16="http://schemas.microsoft.com/office/drawing/2014/main" id="{7C40734C-E805-34BC-8501-5D05D5D2AE27}"/>
              </a:ext>
            </a:extLst>
          </p:cNvPr>
          <p:cNvPicPr>
            <a:picLocks noChangeAspect="1"/>
          </p:cNvPicPr>
          <p:nvPr/>
        </p:nvPicPr>
        <p:blipFill rotWithShape="1">
          <a:blip r:embed="rId2"/>
          <a:srcRect r="1152" b="3105"/>
          <a:stretch/>
        </p:blipFill>
        <p:spPr>
          <a:xfrm>
            <a:off x="1151158" y="2674706"/>
            <a:ext cx="4483510" cy="3295379"/>
          </a:xfrm>
          <a:prstGeom prst="rect">
            <a:avLst/>
          </a:prstGeom>
        </p:spPr>
      </p:pic>
      <p:pic>
        <p:nvPicPr>
          <p:cNvPr id="11" name="Picture 10" descr="A screenshot of a computer program&#10;&#10;Description automatically generated">
            <a:extLst>
              <a:ext uri="{FF2B5EF4-FFF2-40B4-BE49-F238E27FC236}">
                <a16:creationId xmlns:a16="http://schemas.microsoft.com/office/drawing/2014/main" id="{2E5FDE5E-328F-9890-7BEF-D5D2E6A4100B}"/>
              </a:ext>
            </a:extLst>
          </p:cNvPr>
          <p:cNvPicPr>
            <a:picLocks noChangeAspect="1"/>
          </p:cNvPicPr>
          <p:nvPr/>
        </p:nvPicPr>
        <p:blipFill>
          <a:blip r:embed="rId3"/>
          <a:stretch>
            <a:fillRect/>
          </a:stretch>
        </p:blipFill>
        <p:spPr>
          <a:xfrm>
            <a:off x="6785826" y="2680309"/>
            <a:ext cx="4483510" cy="3284171"/>
          </a:xfrm>
          <a:prstGeom prst="rect">
            <a:avLst/>
          </a:prstGeom>
        </p:spPr>
      </p:pic>
      <p:sp>
        <p:nvSpPr>
          <p:cNvPr id="22" name="Freeform: Shape 21">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a:extLst>
              <a:ext uri="{FF2B5EF4-FFF2-40B4-BE49-F238E27FC236}">
                <a16:creationId xmlns:a16="http://schemas.microsoft.com/office/drawing/2014/main" id="{0A26CC58-3922-566D-4393-29117BFF08AD}"/>
              </a:ext>
            </a:extLst>
          </p:cNvPr>
          <p:cNvGraphicFramePr>
            <a:graphicFrameLocks noGrp="1"/>
          </p:cNvGraphicFramePr>
          <p:nvPr>
            <p:extLst>
              <p:ext uri="{D42A27DB-BD31-4B8C-83A1-F6EECF244321}">
                <p14:modId xmlns:p14="http://schemas.microsoft.com/office/powerpoint/2010/main" val="2236586245"/>
              </p:ext>
            </p:extLst>
          </p:nvPr>
        </p:nvGraphicFramePr>
        <p:xfrm>
          <a:off x="0" y="2001584"/>
          <a:ext cx="12192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517373037"/>
                    </a:ext>
                  </a:extLst>
                </a:gridCol>
                <a:gridCol w="6096000">
                  <a:extLst>
                    <a:ext uri="{9D8B030D-6E8A-4147-A177-3AD203B41FA5}">
                      <a16:colId xmlns:a16="http://schemas.microsoft.com/office/drawing/2014/main" val="531839273"/>
                    </a:ext>
                  </a:extLst>
                </a:gridCol>
              </a:tblGrid>
              <a:tr h="370840">
                <a:tc>
                  <a:txBody>
                    <a:bodyPr/>
                    <a:lstStyle/>
                    <a:p>
                      <a:pPr algn="ctr" fontAlgn="b"/>
                      <a:r>
                        <a:rPr lang="en-US" b="1" i="0">
                          <a:solidFill>
                            <a:schemeClr val="tx1"/>
                          </a:solidFill>
                          <a:effectLst/>
                          <a:latin typeface="Overpass"/>
                        </a:rPr>
                        <a:t>Multiple languages, one tool</a:t>
                      </a:r>
                    </a:p>
                  </a:txBody>
                  <a:tcPr/>
                </a:tc>
                <a:tc>
                  <a:txBody>
                    <a:bodyPr/>
                    <a:lstStyle/>
                    <a:p>
                      <a:pPr algn="ctr" fontAlgn="b"/>
                      <a:r>
                        <a:rPr lang="en-US" b="1" i="0">
                          <a:solidFill>
                            <a:schemeClr val="tx1"/>
                          </a:solidFill>
                          <a:effectLst/>
                          <a:latin typeface="Overpass"/>
                        </a:rPr>
                        <a:t>Nix-shell with python</a:t>
                      </a:r>
                    </a:p>
                  </a:txBody>
                  <a:tcPr/>
                </a:tc>
                <a:extLst>
                  <a:ext uri="{0D108BD9-81ED-4DB2-BD59-A6C34878D82A}">
                    <a16:rowId xmlns:a16="http://schemas.microsoft.com/office/drawing/2014/main" val="1115650274"/>
                  </a:ext>
                </a:extLst>
              </a:tr>
            </a:tbl>
          </a:graphicData>
        </a:graphic>
      </p:graphicFrame>
      <p:pic>
        <p:nvPicPr>
          <p:cNvPr id="3" name="Picture 2">
            <a:extLst>
              <a:ext uri="{FF2B5EF4-FFF2-40B4-BE49-F238E27FC236}">
                <a16:creationId xmlns:a16="http://schemas.microsoft.com/office/drawing/2014/main" id="{548668CD-9A25-F480-B0D7-703617FFE37E}"/>
              </a:ext>
            </a:extLst>
          </p:cNvPr>
          <p:cNvPicPr>
            <a:picLocks noChangeAspect="1"/>
          </p:cNvPicPr>
          <p:nvPr/>
        </p:nvPicPr>
        <p:blipFill>
          <a:blip r:embed="rId4"/>
          <a:stretch>
            <a:fillRect/>
          </a:stretch>
        </p:blipFill>
        <p:spPr>
          <a:xfrm rot="10800000">
            <a:off x="6946645" y="-2180110"/>
            <a:ext cx="2168661" cy="1529476"/>
          </a:xfrm>
          <a:prstGeom prst="rect">
            <a:avLst/>
          </a:prstGeom>
        </p:spPr>
      </p:pic>
      <p:pic>
        <p:nvPicPr>
          <p:cNvPr id="4" name="Picture 3">
            <a:extLst>
              <a:ext uri="{FF2B5EF4-FFF2-40B4-BE49-F238E27FC236}">
                <a16:creationId xmlns:a16="http://schemas.microsoft.com/office/drawing/2014/main" id="{02F2E9C8-77BC-1F7A-7971-375FC0580214}"/>
              </a:ext>
            </a:extLst>
          </p:cNvPr>
          <p:cNvPicPr>
            <a:picLocks noChangeAspect="1"/>
          </p:cNvPicPr>
          <p:nvPr/>
        </p:nvPicPr>
        <p:blipFill>
          <a:blip r:embed="rId5"/>
          <a:stretch>
            <a:fillRect/>
          </a:stretch>
        </p:blipFill>
        <p:spPr>
          <a:xfrm rot="10800000">
            <a:off x="4607172" y="-2180110"/>
            <a:ext cx="2167128" cy="1611163"/>
          </a:xfrm>
          <a:prstGeom prst="rect">
            <a:avLst/>
          </a:prstGeom>
        </p:spPr>
      </p:pic>
      <p:pic>
        <p:nvPicPr>
          <p:cNvPr id="5" name="Picture 4">
            <a:extLst>
              <a:ext uri="{FF2B5EF4-FFF2-40B4-BE49-F238E27FC236}">
                <a16:creationId xmlns:a16="http://schemas.microsoft.com/office/drawing/2014/main" id="{AF3CC678-2DD5-874B-5F0F-EA6E2AC855F0}"/>
              </a:ext>
            </a:extLst>
          </p:cNvPr>
          <p:cNvPicPr>
            <a:picLocks noChangeAspect="1"/>
          </p:cNvPicPr>
          <p:nvPr/>
        </p:nvPicPr>
        <p:blipFill>
          <a:blip r:embed="rId6"/>
          <a:stretch>
            <a:fillRect/>
          </a:stretch>
        </p:blipFill>
        <p:spPr>
          <a:xfrm rot="10800000">
            <a:off x="9263385" y="-2180110"/>
            <a:ext cx="2167128" cy="1591484"/>
          </a:xfrm>
          <a:prstGeom prst="rect">
            <a:avLst/>
          </a:prstGeom>
        </p:spPr>
      </p:pic>
      <p:graphicFrame>
        <p:nvGraphicFramePr>
          <p:cNvPr id="6" name="Content Placeholder 5">
            <a:extLst>
              <a:ext uri="{FF2B5EF4-FFF2-40B4-BE49-F238E27FC236}">
                <a16:creationId xmlns:a16="http://schemas.microsoft.com/office/drawing/2014/main" id="{E33FE939-F119-A657-04F2-89E012F466F9}"/>
              </a:ext>
            </a:extLst>
          </p:cNvPr>
          <p:cNvGraphicFramePr>
            <a:graphicFrameLocks noGrp="1"/>
          </p:cNvGraphicFramePr>
          <p:nvPr>
            <p:ph idx="1"/>
            <p:extLst>
              <p:ext uri="{D42A27DB-BD31-4B8C-83A1-F6EECF244321}">
                <p14:modId xmlns:p14="http://schemas.microsoft.com/office/powerpoint/2010/main" val="2859604584"/>
              </p:ext>
            </p:extLst>
          </p:nvPr>
        </p:nvGraphicFramePr>
        <p:xfrm>
          <a:off x="5307088" y="7251378"/>
          <a:ext cx="6823343" cy="2972467"/>
        </p:xfrm>
        <a:graphic>
          <a:graphicData uri="http://schemas.openxmlformats.org/drawingml/2006/table">
            <a:tbl>
              <a:tblPr firstRow="1" bandRow="1">
                <a:tableStyleId>{5C22544A-7EE6-4342-B048-85BDC9FD1C3A}</a:tableStyleId>
              </a:tblPr>
              <a:tblGrid>
                <a:gridCol w="2269571">
                  <a:extLst>
                    <a:ext uri="{9D8B030D-6E8A-4147-A177-3AD203B41FA5}">
                      <a16:colId xmlns:a16="http://schemas.microsoft.com/office/drawing/2014/main" val="3234343671"/>
                    </a:ext>
                  </a:extLst>
                </a:gridCol>
                <a:gridCol w="2249620">
                  <a:extLst>
                    <a:ext uri="{9D8B030D-6E8A-4147-A177-3AD203B41FA5}">
                      <a16:colId xmlns:a16="http://schemas.microsoft.com/office/drawing/2014/main" val="884311644"/>
                    </a:ext>
                  </a:extLst>
                </a:gridCol>
                <a:gridCol w="2304152">
                  <a:extLst>
                    <a:ext uri="{9D8B030D-6E8A-4147-A177-3AD203B41FA5}">
                      <a16:colId xmlns:a16="http://schemas.microsoft.com/office/drawing/2014/main" val="2895546061"/>
                    </a:ext>
                  </a:extLst>
                </a:gridCol>
              </a:tblGrid>
              <a:tr h="337084">
                <a:tc>
                  <a:txBody>
                    <a:bodyPr/>
                    <a:lstStyle/>
                    <a:p>
                      <a:pPr algn="ctr"/>
                      <a:r>
                        <a:rPr lang="en-US" sz="1500" kern="1200">
                          <a:solidFill>
                            <a:schemeClr val="tx1"/>
                          </a:solidFill>
                          <a:latin typeface="+mn-lt"/>
                          <a:ea typeface="+mn-ea"/>
                          <a:cs typeface="+mn-cs"/>
                        </a:rPr>
                        <a:t>Reproducible</a:t>
                      </a:r>
                      <a:endParaRPr lang="en-US" sz="1500"/>
                    </a:p>
                  </a:txBody>
                  <a:tcPr marL="76610" marR="76610" marT="38305" marB="38305"/>
                </a:tc>
                <a:tc>
                  <a:txBody>
                    <a:bodyPr/>
                    <a:lstStyle/>
                    <a:p>
                      <a:pPr algn="ctr"/>
                      <a:r>
                        <a:rPr lang="en-US" sz="1500" kern="1200">
                          <a:solidFill>
                            <a:schemeClr val="tx1"/>
                          </a:solidFill>
                          <a:latin typeface="+mn-lt"/>
                          <a:ea typeface="+mn-ea"/>
                          <a:cs typeface="+mn-cs"/>
                        </a:rPr>
                        <a:t>Declarative</a:t>
                      </a:r>
                      <a:endParaRPr lang="en-US" sz="1500"/>
                    </a:p>
                  </a:txBody>
                  <a:tcPr marL="76610" marR="76610" marT="38305" marB="38305"/>
                </a:tc>
                <a:tc>
                  <a:txBody>
                    <a:bodyPr/>
                    <a:lstStyle/>
                    <a:p>
                      <a:pPr algn="ctr"/>
                      <a:r>
                        <a:rPr lang="en-US" sz="1500" kern="1200">
                          <a:solidFill>
                            <a:schemeClr val="tx1"/>
                          </a:solidFill>
                          <a:latin typeface="+mn-lt"/>
                          <a:ea typeface="+mn-ea"/>
                          <a:cs typeface="+mn-cs"/>
                        </a:rPr>
                        <a:t>Reliable</a:t>
                      </a:r>
                      <a:endParaRPr lang="en-US" sz="1500"/>
                    </a:p>
                  </a:txBody>
                  <a:tcPr marL="76610" marR="76610" marT="38305" marB="38305"/>
                </a:tc>
                <a:extLst>
                  <a:ext uri="{0D108BD9-81ED-4DB2-BD59-A6C34878D82A}">
                    <a16:rowId xmlns:a16="http://schemas.microsoft.com/office/drawing/2014/main" val="2755410995"/>
                  </a:ext>
                </a:extLst>
              </a:tr>
              <a:tr h="26353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a:solidFill>
                            <a:schemeClr val="tx1"/>
                          </a:solidFill>
                          <a:latin typeface="Roboto" panose="02000000000000000000" pitchFamily="2" charset="0"/>
                          <a:ea typeface="+mn-ea"/>
                          <a:cs typeface="+mn-cs"/>
                        </a:rPr>
                        <a:t>Nix builds packages in isolation from each other. This ensures that they are reproducible and don't have undeclared dependencies, so if a package works on one machine, it will also work on another.</a:t>
                      </a:r>
                      <a:endParaRPr lang="en-US" sz="1500"/>
                    </a:p>
                    <a:p>
                      <a:pPr algn="ctr"/>
                      <a:endParaRPr lang="en-US" sz="1500"/>
                    </a:p>
                  </a:txBody>
                  <a:tcPr marL="76610" marR="76610" marT="38305" marB="3830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a:solidFill>
                            <a:schemeClr val="tx1"/>
                          </a:solidFill>
                          <a:latin typeface="Roboto" panose="02000000000000000000" pitchFamily="2" charset="0"/>
                          <a:ea typeface="+mn-ea"/>
                          <a:cs typeface="+mn-cs"/>
                        </a:rPr>
                        <a:t>Nix makes it trivial to share development and build environments for your projects, regardless of what programming languages and tools you’re using.</a:t>
                      </a:r>
                      <a:endParaRPr lang="en-US" sz="1500"/>
                    </a:p>
                    <a:p>
                      <a:pPr algn="ctr"/>
                      <a:endParaRPr lang="en-US" sz="1500"/>
                    </a:p>
                  </a:txBody>
                  <a:tcPr marL="76610" marR="76610" marT="38305" marB="3830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a:solidFill>
                            <a:srgbClr val="000000"/>
                          </a:solidFill>
                          <a:latin typeface="Roboto" panose="02000000000000000000" pitchFamily="2" charset="0"/>
                          <a:ea typeface="+mn-ea"/>
                          <a:cs typeface="+mn-cs"/>
                        </a:rPr>
                        <a:t>Nix ensures that installing or upgrading one package cannot break other packages. It allows you to roll back to previous versions, and ensures that no package is in an inconsistent state during an upgrade.</a:t>
                      </a:r>
                      <a:endParaRPr lang="en-US" sz="1500"/>
                    </a:p>
                    <a:p>
                      <a:pPr algn="ctr"/>
                      <a:endParaRPr lang="en-US" sz="1500"/>
                    </a:p>
                  </a:txBody>
                  <a:tcPr marL="76610" marR="76610" marT="38305" marB="38305"/>
                </a:tc>
                <a:extLst>
                  <a:ext uri="{0D108BD9-81ED-4DB2-BD59-A6C34878D82A}">
                    <a16:rowId xmlns:a16="http://schemas.microsoft.com/office/drawing/2014/main" val="2873001596"/>
                  </a:ext>
                </a:extLst>
              </a:tr>
            </a:tbl>
          </a:graphicData>
        </a:graphic>
      </p:graphicFrame>
      <p:pic>
        <p:nvPicPr>
          <p:cNvPr id="8" name="Picture 2">
            <a:extLst>
              <a:ext uri="{FF2B5EF4-FFF2-40B4-BE49-F238E27FC236}">
                <a16:creationId xmlns:a16="http://schemas.microsoft.com/office/drawing/2014/main" id="{2C53E256-A6FD-9318-B4C6-FC4407A7873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rot="16200000">
            <a:off x="-3666197" y="-1753829"/>
            <a:ext cx="5733288" cy="17916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a:extLst>
              <a:ext uri="{FF2B5EF4-FFF2-40B4-BE49-F238E27FC236}">
                <a16:creationId xmlns:a16="http://schemas.microsoft.com/office/drawing/2014/main" id="{50710EC2-9958-0FE7-9959-FA7B55BD224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0" y="7066882"/>
            <a:ext cx="2066834" cy="11625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Πανεπιστήμιο Κύπρου - Βικιπαίδεια">
            <a:extLst>
              <a:ext uri="{FF2B5EF4-FFF2-40B4-BE49-F238E27FC236}">
                <a16:creationId xmlns:a16="http://schemas.microsoft.com/office/drawing/2014/main" id="{DC56836F-66D8-AF8F-B263-E50719FAC7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75" y="4749"/>
            <a:ext cx="664029" cy="66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7666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1" name="Rectangle 308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 y="0"/>
            <a:ext cx="7534621"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30" y="0"/>
            <a:ext cx="465736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990" y="2268980"/>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45F085A-F197-D54C-57DE-1F65D96484C1}"/>
              </a:ext>
            </a:extLst>
          </p:cNvPr>
          <p:cNvSpPr/>
          <p:nvPr/>
        </p:nvSpPr>
        <p:spPr>
          <a:xfrm>
            <a:off x="0" y="0"/>
            <a:ext cx="7534621" cy="6858000"/>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37FC3690-0D4D-3D4E-82B5-B42F2F322F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6652" y="1156146"/>
            <a:ext cx="5733288" cy="17916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a:extLst>
              <a:ext uri="{FF2B5EF4-FFF2-40B4-BE49-F238E27FC236}">
                <a16:creationId xmlns:a16="http://schemas.microsoft.com/office/drawing/2014/main" id="{01277779-58D0-450C-7D7D-89F3B9BB7D4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5102" y="3356659"/>
            <a:ext cx="5724435" cy="321999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D99E742-2909-A15A-1D4E-F82B6AD4C1CC}"/>
              </a:ext>
            </a:extLst>
          </p:cNvPr>
          <p:cNvSpPr>
            <a:spLocks noGrp="1"/>
          </p:cNvSpPr>
          <p:nvPr>
            <p:ph idx="1"/>
          </p:nvPr>
        </p:nvSpPr>
        <p:spPr>
          <a:xfrm>
            <a:off x="7709119" y="332014"/>
            <a:ext cx="4425372" cy="824132"/>
          </a:xfrm>
        </p:spPr>
        <p:txBody>
          <a:bodyPr>
            <a:normAutofit lnSpcReduction="10000"/>
          </a:bodyPr>
          <a:lstStyle/>
          <a:p>
            <a:pPr marL="0" indent="0">
              <a:buNone/>
            </a:pPr>
            <a:br>
              <a:rPr lang="en-US" sz="1800">
                <a:latin typeface="arial" panose="020B0604020202020204" pitchFamily="34" charset="0"/>
              </a:rPr>
            </a:br>
            <a:r>
              <a:rPr lang="en-US" sz="1800" err="1">
                <a:latin typeface="arial" panose="020B0604020202020204" pitchFamily="34" charset="0"/>
              </a:rPr>
              <a:t>NixOS</a:t>
            </a:r>
            <a:r>
              <a:rPr lang="en-US" sz="1800">
                <a:latin typeface="arial" panose="020B0604020202020204" pitchFamily="34" charset="0"/>
              </a:rPr>
              <a:t> is a Linux distribution that is founded upon the Nix package manager.</a:t>
            </a:r>
          </a:p>
        </p:txBody>
      </p:sp>
      <p:pic>
        <p:nvPicPr>
          <p:cNvPr id="4" name="Picture 3" descr="Πανεπιστήμιο Κύπρου - Βικιπαίδεια">
            <a:extLst>
              <a:ext uri="{FF2B5EF4-FFF2-40B4-BE49-F238E27FC236}">
                <a16:creationId xmlns:a16="http://schemas.microsoft.com/office/drawing/2014/main" id="{DC56836F-66D8-AF8F-B263-E50719FAC7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 y="0"/>
            <a:ext cx="664029" cy="6640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6539AD0-575F-D00C-0055-578484B692AA}"/>
              </a:ext>
            </a:extLst>
          </p:cNvPr>
          <p:cNvSpPr txBox="1"/>
          <p:nvPr/>
        </p:nvSpPr>
        <p:spPr>
          <a:xfrm>
            <a:off x="7502982" y="2390499"/>
            <a:ext cx="4720639" cy="4524315"/>
          </a:xfrm>
          <a:prstGeom prst="rect">
            <a:avLst/>
          </a:prstGeom>
          <a:noFill/>
        </p:spPr>
        <p:txBody>
          <a:bodyPr wrap="square">
            <a:spAutoFit/>
          </a:bodyPr>
          <a:lstStyle/>
          <a:p>
            <a:pPr algn="l">
              <a:buFont typeface="+mj-lt"/>
              <a:buAutoNum type="arabicPeriod"/>
            </a:pPr>
            <a:r>
              <a:rPr lang="en-US" b="1">
                <a:latin typeface="arial" panose="020B0604020202020204" pitchFamily="34" charset="0"/>
              </a:rPr>
              <a:t>System Customization Capability:</a:t>
            </a:r>
            <a:r>
              <a:rPr lang="en-US">
                <a:latin typeface="arial" panose="020B0604020202020204" pitchFamily="34" charset="0"/>
              </a:rPr>
              <a:t> The system allows for easy customization through simple configuration adjustments. Safety is emphasized during these modifications, and the process of changing between various desktop environments, like GNOME, KDE, i3, and sway, is uncomplicated and usually without significant issues.</a:t>
            </a:r>
          </a:p>
          <a:p>
            <a:pPr algn="l">
              <a:buFont typeface="+mj-lt"/>
              <a:buAutoNum type="arabicPeriod"/>
            </a:pPr>
            <a:r>
              <a:rPr lang="en-US" b="1">
                <a:latin typeface="arial" panose="020B0604020202020204" pitchFamily="34" charset="0"/>
              </a:rPr>
              <a:t> Rollback Capability:</a:t>
            </a:r>
            <a:r>
              <a:rPr lang="en-US">
                <a:latin typeface="arial" panose="020B0604020202020204" pitchFamily="34" charset="0"/>
              </a:rPr>
              <a:t> The system offers a rollback feature that permits users to revert to any former state of the system. This function underlines the stability and reliability of Nix as a package management system since it allows for easy undoing of changes.</a:t>
            </a:r>
          </a:p>
          <a:p>
            <a:pPr algn="l"/>
            <a:endParaRPr lang="en-US" b="0" i="0">
              <a:effectLst/>
              <a:latin typeface="Chinese Quotes"/>
            </a:endParaRPr>
          </a:p>
        </p:txBody>
      </p:sp>
    </p:spTree>
    <p:extLst>
      <p:ext uri="{BB962C8B-B14F-4D97-AF65-F5344CB8AC3E}">
        <p14:creationId xmlns:p14="http://schemas.microsoft.com/office/powerpoint/2010/main" val="35934289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CB7257-DACA-CB07-6ECF-731E04450D54}"/>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vert="horz" lIns="91440" tIns="45720" rIns="91440" bIns="45720" rtlCol="0" anchor="ctr">
            <a:normAutofit/>
          </a:bodyPr>
          <a:lstStyle/>
          <a:p>
            <a:pPr algn="ctr"/>
            <a:r>
              <a:rPr lang="en-US" sz="3600" kern="1200">
                <a:solidFill>
                  <a:srgbClr val="3F3F3F"/>
                </a:solidFill>
                <a:latin typeface="+mj-lt"/>
                <a:ea typeface="+mj-ea"/>
                <a:cs typeface="+mj-cs"/>
              </a:rPr>
              <a:t>Key differences between Nix and Homebrew/</a:t>
            </a:r>
            <a:r>
              <a:rPr lang="en-US" sz="3600">
                <a:solidFill>
                  <a:srgbClr val="3F3F3F"/>
                </a:solidFill>
              </a:rPr>
              <a:t>M</a:t>
            </a:r>
            <a:r>
              <a:rPr lang="en-US" sz="3600" kern="1200">
                <a:solidFill>
                  <a:srgbClr val="3F3F3F"/>
                </a:solidFill>
                <a:latin typeface="+mj-lt"/>
                <a:ea typeface="+mj-ea"/>
                <a:cs typeface="+mj-cs"/>
              </a:rPr>
              <a:t>acPorts.</a:t>
            </a:r>
          </a:p>
        </p:txBody>
      </p:sp>
      <p:sp>
        <p:nvSpPr>
          <p:cNvPr id="3" name="Content Placeholder 2">
            <a:extLst>
              <a:ext uri="{FF2B5EF4-FFF2-40B4-BE49-F238E27FC236}">
                <a16:creationId xmlns:a16="http://schemas.microsoft.com/office/drawing/2014/main" id="{5AE312D1-0212-42A4-9CEA-46A14F0CDC52}"/>
              </a:ext>
            </a:extLst>
          </p:cNvPr>
          <p:cNvSpPr>
            <a:spLocks noGrp="1"/>
          </p:cNvSpPr>
          <p:nvPr>
            <p:ph idx="1"/>
          </p:nvPr>
        </p:nvSpPr>
        <p:spPr>
          <a:xfrm>
            <a:off x="149388" y="2373187"/>
            <a:ext cx="5772945" cy="3825594"/>
          </a:xfrm>
        </p:spPr>
        <p:txBody>
          <a:bodyPr vert="horz" lIns="91440" tIns="45720" rIns="91440" bIns="45720" rtlCol="0" anchor="t">
            <a:normAutofit/>
          </a:bodyPr>
          <a:lstStyle/>
          <a:p>
            <a:r>
              <a:rPr lang="en-US" sz="2000" b="1"/>
              <a:t>Nix:</a:t>
            </a:r>
            <a:r>
              <a:rPr lang="en-US" sz="2000"/>
              <a:t> works on both macOS and Linux.</a:t>
            </a:r>
          </a:p>
          <a:p>
            <a:r>
              <a:rPr lang="en-US" sz="2000" b="1"/>
              <a:t>Nix:</a:t>
            </a:r>
            <a:r>
              <a:rPr lang="en-US" sz="2000"/>
              <a:t> Supports atomic upgrades and rollbacks, allowing users to easily revert to previous versions</a:t>
            </a:r>
          </a:p>
          <a:p>
            <a:r>
              <a:rPr lang="en-US" sz="2000" b="1"/>
              <a:t>Nix</a:t>
            </a:r>
            <a:r>
              <a:rPr lang="en-US" sz="2000"/>
              <a:t>: Appeals to users and developers who need a high degree of control over their software environment, especially for complex projects or in scenarios where consistency across systems is crucial. </a:t>
            </a:r>
          </a:p>
          <a:p>
            <a:r>
              <a:rPr lang="en-US" sz="2000" b="1" i="0">
                <a:effectLst/>
              </a:rPr>
              <a:t>Nix</a:t>
            </a:r>
            <a:r>
              <a:rPr lang="en-US" sz="2000" b="0" i="0">
                <a:effectLst/>
              </a:rPr>
              <a:t>: Can be used in a multi-user setup, allowing different users to have different sets of installed packages without interference. This is particularly useful in shared or server environments.</a:t>
            </a:r>
          </a:p>
          <a:p>
            <a:endParaRPr lang="en-US" sz="2000"/>
          </a:p>
        </p:txBody>
      </p:sp>
      <p:cxnSp>
        <p:nvCxnSpPr>
          <p:cNvPr id="14" name="Straight Connector 13">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46212396-3AA3-B2C2-BFEC-75D40F2E534E}"/>
              </a:ext>
            </a:extLst>
          </p:cNvPr>
          <p:cNvSpPr txBox="1">
            <a:spLocks/>
          </p:cNvSpPr>
          <p:nvPr/>
        </p:nvSpPr>
        <p:spPr>
          <a:xfrm>
            <a:off x="6311062" y="2377440"/>
            <a:ext cx="5772945" cy="44008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err="1"/>
              <a:t>MacPorts</a:t>
            </a:r>
            <a:r>
              <a:rPr lang="en-US" sz="2000"/>
              <a:t> works only on macOS, and </a:t>
            </a:r>
            <a:r>
              <a:rPr lang="en-US" sz="2000" b="1"/>
              <a:t>homebrew</a:t>
            </a:r>
            <a:r>
              <a:rPr lang="en-US" sz="2000"/>
              <a:t> offers some support for Linux</a:t>
            </a:r>
          </a:p>
          <a:p>
            <a:r>
              <a:rPr lang="en-US" sz="2000" b="1"/>
              <a:t>Homebrew/</a:t>
            </a:r>
            <a:r>
              <a:rPr lang="en-US" sz="2000" b="1" err="1"/>
              <a:t>MacPorts</a:t>
            </a:r>
            <a:r>
              <a:rPr lang="en-US" sz="2000"/>
              <a:t>: While they offer version management, they don't have the same robust rollback capabilities as Nix.</a:t>
            </a:r>
          </a:p>
          <a:p>
            <a:r>
              <a:rPr lang="en-US" sz="2000" b="1"/>
              <a:t>Homebrew/</a:t>
            </a:r>
            <a:r>
              <a:rPr lang="en-US" sz="2000" b="1" err="1"/>
              <a:t>MacPorts</a:t>
            </a:r>
            <a:r>
              <a:rPr lang="en-US" sz="2000"/>
              <a:t>: Target more general users and developers on macOS, with Homebrew focusing on ease of use and </a:t>
            </a:r>
            <a:r>
              <a:rPr lang="en-US" sz="2000" err="1"/>
              <a:t>MacPorts</a:t>
            </a:r>
            <a:r>
              <a:rPr lang="en-US" sz="2000"/>
              <a:t> offering more control for specialized needs</a:t>
            </a:r>
          </a:p>
          <a:p>
            <a:r>
              <a:rPr lang="en-US" sz="2000" b="1" i="0">
                <a:effectLst/>
              </a:rPr>
              <a:t>Homebrew/</a:t>
            </a:r>
            <a:r>
              <a:rPr lang="en-US" sz="2000" b="1" i="0" err="1">
                <a:effectLst/>
              </a:rPr>
              <a:t>MacPorts</a:t>
            </a:r>
            <a:r>
              <a:rPr lang="en-US" sz="2000" b="0" i="0">
                <a:effectLst/>
              </a:rPr>
              <a:t>: Generally designed for single-user scenarios on a given system.</a:t>
            </a:r>
          </a:p>
          <a:p>
            <a:endParaRPr lang="en-US" sz="1600"/>
          </a:p>
        </p:txBody>
      </p:sp>
      <p:pic>
        <p:nvPicPr>
          <p:cNvPr id="5" name="Picture 4" descr="Πανεπιστήμιο Κύπρου - Βικιπαίδεια">
            <a:extLst>
              <a:ext uri="{FF2B5EF4-FFF2-40B4-BE49-F238E27FC236}">
                <a16:creationId xmlns:a16="http://schemas.microsoft.com/office/drawing/2014/main" id="{DC56836F-66D8-AF8F-B263-E50719FAC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3" y="0"/>
            <a:ext cx="664029" cy="66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4957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28" name="Freeform: Shape 27">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195" y="1620393"/>
            <a:ext cx="10895338" cy="658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Πανεπιστήμιο Κύπρου - Βικιπαίδεια">
            <a:extLst>
              <a:ext uri="{FF2B5EF4-FFF2-40B4-BE49-F238E27FC236}">
                <a16:creationId xmlns:a16="http://schemas.microsoft.com/office/drawing/2014/main" id="{DC56836F-66D8-AF8F-B263-E50719FAC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696"/>
            <a:ext cx="593407" cy="5934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92ADE29-0D21-F39F-26B5-843CCBB5B7FD}"/>
              </a:ext>
            </a:extLst>
          </p:cNvPr>
          <p:cNvSpPr txBox="1"/>
          <p:nvPr/>
        </p:nvSpPr>
        <p:spPr>
          <a:xfrm>
            <a:off x="604965" y="2608389"/>
            <a:ext cx="5822519" cy="2215991"/>
          </a:xfrm>
          <a:prstGeom prst="rect">
            <a:avLst/>
          </a:prstGeom>
          <a:noFill/>
        </p:spPr>
        <p:txBody>
          <a:bodyPr wrap="square" rtlCol="0">
            <a:spAutoFit/>
          </a:bodyPr>
          <a:lstStyle/>
          <a:p>
            <a:pPr defTabSz="813816">
              <a:spcAft>
                <a:spcPts val="600"/>
              </a:spcAft>
            </a:pPr>
            <a:r>
              <a:rPr lang="en-CY" sz="2000" b="1" kern="1200">
                <a:solidFill>
                  <a:schemeClr val="tx1"/>
                </a:solidFill>
                <a:latin typeface="+mn-lt"/>
                <a:ea typeface="+mn-ea"/>
                <a:cs typeface="+mn-cs"/>
              </a:rPr>
              <a:t>Homebrew: </a:t>
            </a:r>
          </a:p>
          <a:p>
            <a:pPr marL="254318" indent="-254318" defTabSz="813816">
              <a:spcAft>
                <a:spcPts val="600"/>
              </a:spcAft>
              <a:buFont typeface="Arial" panose="020B0604020202020204" pitchFamily="34" charset="0"/>
              <a:buChar char="•"/>
            </a:pPr>
            <a:r>
              <a:rPr lang="en-CY" sz="2000" kern="1200">
                <a:solidFill>
                  <a:schemeClr val="tx1"/>
                </a:solidFill>
                <a:latin typeface="+mn-lt"/>
                <a:ea typeface="+mn-ea"/>
                <a:cs typeface="+mn-cs"/>
              </a:rPr>
              <a:t>Homebrew is User-friendly with minimal configuration needed</a:t>
            </a:r>
          </a:p>
          <a:p>
            <a:pPr marL="254318" indent="-254318" defTabSz="813816">
              <a:spcAft>
                <a:spcPts val="600"/>
              </a:spcAft>
              <a:buFont typeface="Arial" panose="020B0604020202020204" pitchFamily="34" charset="0"/>
              <a:buChar char="•"/>
            </a:pPr>
            <a:r>
              <a:rPr lang="en-CY" sz="2000" kern="1200">
                <a:solidFill>
                  <a:schemeClr val="tx1"/>
                </a:solidFill>
                <a:latin typeface="+mn-lt"/>
                <a:ea typeface="+mn-ea"/>
                <a:cs typeface="+mn-cs"/>
              </a:rPr>
              <a:t>Homebrew is closely integrated with macOS</a:t>
            </a:r>
          </a:p>
          <a:p>
            <a:pPr marL="254318" indent="-254318" defTabSz="813816">
              <a:spcAft>
                <a:spcPts val="600"/>
              </a:spcAft>
              <a:buFont typeface="Arial" panose="020B0604020202020204" pitchFamily="34" charset="0"/>
              <a:buChar char="•"/>
            </a:pPr>
            <a:r>
              <a:rPr lang="en-CY" sz="2000" kern="1200">
                <a:solidFill>
                  <a:schemeClr val="tx1"/>
                </a:solidFill>
                <a:latin typeface="+mn-lt"/>
                <a:ea typeface="+mn-ea"/>
                <a:cs typeface="+mn-cs"/>
              </a:rPr>
              <a:t>Installs packages without needing sudo</a:t>
            </a:r>
          </a:p>
          <a:p>
            <a:pPr>
              <a:spcAft>
                <a:spcPts val="600"/>
              </a:spcAft>
            </a:pPr>
            <a:endParaRPr lang="en-CY"/>
          </a:p>
        </p:txBody>
      </p:sp>
      <p:sp>
        <p:nvSpPr>
          <p:cNvPr id="5" name="TextBox 4">
            <a:extLst>
              <a:ext uri="{FF2B5EF4-FFF2-40B4-BE49-F238E27FC236}">
                <a16:creationId xmlns:a16="http://schemas.microsoft.com/office/drawing/2014/main" id="{4D8F4DDE-E1A8-B018-DC39-B272A3C302DA}"/>
              </a:ext>
            </a:extLst>
          </p:cNvPr>
          <p:cNvSpPr txBox="1"/>
          <p:nvPr/>
        </p:nvSpPr>
        <p:spPr>
          <a:xfrm>
            <a:off x="5979143" y="2608389"/>
            <a:ext cx="5902193" cy="1938992"/>
          </a:xfrm>
          <a:prstGeom prst="rect">
            <a:avLst/>
          </a:prstGeom>
          <a:noFill/>
        </p:spPr>
        <p:txBody>
          <a:bodyPr wrap="none" rtlCol="0">
            <a:spAutoFit/>
          </a:bodyPr>
          <a:lstStyle/>
          <a:p>
            <a:pPr defTabSz="813816">
              <a:spcAft>
                <a:spcPts val="600"/>
              </a:spcAft>
            </a:pPr>
            <a:r>
              <a:rPr lang="en-CY" sz="2000" b="1" kern="1200">
                <a:solidFill>
                  <a:schemeClr val="tx1"/>
                </a:solidFill>
                <a:latin typeface="+mn-lt"/>
                <a:ea typeface="+mn-ea"/>
                <a:cs typeface="+mn-cs"/>
              </a:rPr>
              <a:t>MacPorts:</a:t>
            </a:r>
          </a:p>
          <a:p>
            <a:pPr marL="254318" indent="-254318" defTabSz="813816">
              <a:spcAft>
                <a:spcPts val="600"/>
              </a:spcAft>
              <a:buFont typeface="Arial" panose="020B0604020202020204" pitchFamily="34" charset="0"/>
              <a:buChar char="•"/>
            </a:pPr>
            <a:r>
              <a:rPr lang="en-CY" sz="2000" kern="1200">
                <a:solidFill>
                  <a:schemeClr val="tx1"/>
                </a:solidFill>
                <a:latin typeface="+mn-lt"/>
                <a:ea typeface="+mn-ea"/>
                <a:cs typeface="+mn-cs"/>
              </a:rPr>
              <a:t>Requires sudo for installations, adding more security</a:t>
            </a:r>
          </a:p>
          <a:p>
            <a:pPr marL="254318" indent="-254318" defTabSz="813816">
              <a:spcAft>
                <a:spcPts val="600"/>
              </a:spcAft>
              <a:buFont typeface="Arial" panose="020B0604020202020204" pitchFamily="34" charset="0"/>
              <a:buChar char="•"/>
            </a:pPr>
            <a:r>
              <a:rPr lang="en-CY" sz="2000" kern="1200">
                <a:solidFill>
                  <a:schemeClr val="tx1"/>
                </a:solidFill>
                <a:latin typeface="+mn-lt"/>
                <a:ea typeface="+mn-ea"/>
                <a:cs typeface="+mn-cs"/>
              </a:rPr>
              <a:t>Emphasize in isolations of the packages</a:t>
            </a:r>
          </a:p>
          <a:p>
            <a:pPr marL="254318" indent="-254318" defTabSz="813816">
              <a:spcAft>
                <a:spcPts val="600"/>
              </a:spcAft>
              <a:buFont typeface="Arial" panose="020B0604020202020204" pitchFamily="34" charset="0"/>
              <a:buChar char="•"/>
            </a:pPr>
            <a:r>
              <a:rPr lang="en-CY" sz="2000" kern="1200">
                <a:solidFill>
                  <a:schemeClr val="tx1"/>
                </a:solidFill>
                <a:latin typeface="+mn-lt"/>
                <a:ea typeface="+mn-ea"/>
                <a:cs typeface="+mn-cs"/>
              </a:rPr>
              <a:t>Suitable for experienced users</a:t>
            </a:r>
          </a:p>
          <a:p>
            <a:pPr marL="254318" indent="-254318" defTabSz="813816">
              <a:spcAft>
                <a:spcPts val="600"/>
              </a:spcAft>
              <a:buFont typeface="Arial" panose="020B0604020202020204" pitchFamily="34" charset="0"/>
              <a:buChar char="•"/>
            </a:pPr>
            <a:r>
              <a:rPr lang="en-CY" sz="2000" kern="1200">
                <a:solidFill>
                  <a:schemeClr val="tx1"/>
                </a:solidFill>
                <a:latin typeface="+mn-lt"/>
                <a:ea typeface="+mn-ea"/>
                <a:cs typeface="+mn-cs"/>
              </a:rPr>
              <a:t>Offers more control over installations</a:t>
            </a:r>
            <a:endParaRPr lang="en-CY" sz="2000"/>
          </a:p>
        </p:txBody>
      </p:sp>
      <p:sp>
        <p:nvSpPr>
          <p:cNvPr id="6" name="TextBox 5">
            <a:extLst>
              <a:ext uri="{FF2B5EF4-FFF2-40B4-BE49-F238E27FC236}">
                <a16:creationId xmlns:a16="http://schemas.microsoft.com/office/drawing/2014/main" id="{ED2AC6C7-0120-5284-D38C-52543361037C}"/>
              </a:ext>
            </a:extLst>
          </p:cNvPr>
          <p:cNvSpPr txBox="1"/>
          <p:nvPr/>
        </p:nvSpPr>
        <p:spPr>
          <a:xfrm>
            <a:off x="653195" y="4631608"/>
            <a:ext cx="10895338" cy="1908215"/>
          </a:xfrm>
          <a:prstGeom prst="rect">
            <a:avLst/>
          </a:prstGeom>
          <a:noFill/>
        </p:spPr>
        <p:txBody>
          <a:bodyPr wrap="square" rtlCol="0">
            <a:spAutoFit/>
          </a:bodyPr>
          <a:lstStyle/>
          <a:p>
            <a:pPr defTabSz="813816">
              <a:spcAft>
                <a:spcPts val="600"/>
              </a:spcAft>
            </a:pPr>
            <a:r>
              <a:rPr lang="en-CY" sz="2000" b="1" kern="1200">
                <a:solidFill>
                  <a:schemeClr val="tx1"/>
                </a:solidFill>
                <a:latin typeface="+mn-lt"/>
                <a:ea typeface="+mn-ea"/>
                <a:cs typeface="+mn-cs"/>
              </a:rPr>
              <a:t>Nix:</a:t>
            </a:r>
          </a:p>
          <a:p>
            <a:pPr marL="254318" indent="-254318" defTabSz="813816">
              <a:spcAft>
                <a:spcPts val="600"/>
              </a:spcAft>
              <a:buFont typeface="Arial" panose="020B0604020202020204" pitchFamily="34" charset="0"/>
              <a:buChar char="•"/>
            </a:pPr>
            <a:r>
              <a:rPr lang="en-CY" sz="2000" kern="1200">
                <a:solidFill>
                  <a:schemeClr val="tx1"/>
                </a:solidFill>
                <a:latin typeface="+mn-lt"/>
                <a:ea typeface="+mn-ea"/>
                <a:cs typeface="+mn-cs"/>
              </a:rPr>
              <a:t>Provides an isolated environment for each package to prevent conflicts</a:t>
            </a:r>
          </a:p>
          <a:p>
            <a:pPr marL="254318" indent="-254318" defTabSz="813816">
              <a:spcAft>
                <a:spcPts val="600"/>
              </a:spcAft>
              <a:buFont typeface="Arial" panose="020B0604020202020204" pitchFamily="34" charset="0"/>
              <a:buChar char="•"/>
            </a:pPr>
            <a:r>
              <a:rPr lang="en-CY" sz="2000" kern="1200">
                <a:solidFill>
                  <a:schemeClr val="tx1"/>
                </a:solidFill>
                <a:latin typeface="+mn-lt"/>
                <a:ea typeface="+mn-ea"/>
                <a:cs typeface="+mn-cs"/>
              </a:rPr>
              <a:t>Nix supports reverting to older versions</a:t>
            </a:r>
          </a:p>
          <a:p>
            <a:pPr marL="254318" indent="-254318" defTabSz="813816">
              <a:spcAft>
                <a:spcPts val="600"/>
              </a:spcAft>
              <a:buFont typeface="Arial" panose="020B0604020202020204" pitchFamily="34" charset="0"/>
              <a:buChar char="•"/>
            </a:pPr>
            <a:r>
              <a:rPr lang="en-CY" sz="2000" kern="1200">
                <a:solidFill>
                  <a:schemeClr val="tx1"/>
                </a:solidFill>
                <a:latin typeface="+mn-lt"/>
                <a:ea typeface="+mn-ea"/>
                <a:cs typeface="+mn-cs"/>
              </a:rPr>
              <a:t>Nix is ideal for Developers and system administrators who need high control, and consistency</a:t>
            </a:r>
          </a:p>
          <a:p>
            <a:pPr>
              <a:spcAft>
                <a:spcPts val="600"/>
              </a:spcAft>
            </a:pPr>
            <a:endParaRPr lang="en-CY"/>
          </a:p>
        </p:txBody>
      </p:sp>
      <p:sp>
        <p:nvSpPr>
          <p:cNvPr id="9" name="TextBox 8">
            <a:extLst>
              <a:ext uri="{FF2B5EF4-FFF2-40B4-BE49-F238E27FC236}">
                <a16:creationId xmlns:a16="http://schemas.microsoft.com/office/drawing/2014/main" id="{B64650E0-F669-FAB8-6EF2-8E7389F6F682}"/>
              </a:ext>
            </a:extLst>
          </p:cNvPr>
          <p:cNvSpPr txBox="1"/>
          <p:nvPr/>
        </p:nvSpPr>
        <p:spPr>
          <a:xfrm>
            <a:off x="4899168" y="1637827"/>
            <a:ext cx="2159950" cy="584775"/>
          </a:xfrm>
          <a:prstGeom prst="rect">
            <a:avLst/>
          </a:prstGeom>
          <a:noFill/>
        </p:spPr>
        <p:txBody>
          <a:bodyPr wrap="none" rtlCol="0">
            <a:spAutoFit/>
          </a:bodyPr>
          <a:lstStyle/>
          <a:p>
            <a:pPr defTabSz="813816">
              <a:spcAft>
                <a:spcPts val="600"/>
              </a:spcAft>
            </a:pPr>
            <a:r>
              <a:rPr lang="en-CY" sz="3200" kern="1200">
                <a:solidFill>
                  <a:schemeClr val="bg1"/>
                </a:solidFill>
                <a:latin typeface="+mn-lt"/>
                <a:ea typeface="+mn-ea"/>
                <a:cs typeface="+mn-cs"/>
              </a:rPr>
              <a:t>In summary</a:t>
            </a:r>
            <a:endParaRPr lang="en-CY" sz="3600">
              <a:solidFill>
                <a:schemeClr val="bg1"/>
              </a:solidFill>
            </a:endParaRPr>
          </a:p>
        </p:txBody>
      </p:sp>
    </p:spTree>
    <p:extLst>
      <p:ext uri="{BB962C8B-B14F-4D97-AF65-F5344CB8AC3E}">
        <p14:creationId xmlns:p14="http://schemas.microsoft.com/office/powerpoint/2010/main" val="378935942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132" name="Rectangle 313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The Apple Ecosystem. My Concise View on How Apple Products… | by Barclay  Sloan | Mac O'Clock | Medium">
            <a:extLst>
              <a:ext uri="{FF2B5EF4-FFF2-40B4-BE49-F238E27FC236}">
                <a16:creationId xmlns:a16="http://schemas.microsoft.com/office/drawing/2014/main" id="{EED4F7E1-2536-EF39-DE6E-CB749FFC67CC}"/>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20706" r="8182" b="-1"/>
          <a:stretch/>
        </p:blipFill>
        <p:spPr bwMode="auto">
          <a:xfrm>
            <a:off x="20" y="1"/>
            <a:ext cx="12191980" cy="6857999"/>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C1EB94E-F980-122E-D754-00FAF312CFCB}"/>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3800">
                <a:solidFill>
                  <a:srgbClr val="FFFFFF"/>
                </a:solidFill>
              </a:rPr>
              <a:t>Thank you</a:t>
            </a:r>
            <a:br>
              <a:rPr lang="en-US" sz="3800">
                <a:solidFill>
                  <a:srgbClr val="FFFFFF"/>
                </a:solidFill>
              </a:rPr>
            </a:br>
            <a:br>
              <a:rPr lang="en-US" sz="3800">
                <a:solidFill>
                  <a:srgbClr val="FFFFFF"/>
                </a:solidFill>
              </a:rPr>
            </a:br>
            <a:r>
              <a:rPr lang="en-US" sz="3800">
                <a:solidFill>
                  <a:srgbClr val="FFFFFF"/>
                </a:solidFill>
              </a:rPr>
              <a:t>Χρίστος Ζαχαριάδης</a:t>
            </a:r>
            <a:br>
              <a:rPr lang="en-US" sz="3800">
                <a:solidFill>
                  <a:srgbClr val="FFFFFF"/>
                </a:solidFill>
              </a:rPr>
            </a:br>
            <a:r>
              <a:rPr lang="en-US" sz="3800">
                <a:solidFill>
                  <a:srgbClr val="FFFFFF"/>
                </a:solidFill>
              </a:rPr>
              <a:t>Γιώργος Πεττεμερίδης</a:t>
            </a:r>
            <a:br>
              <a:rPr lang="en-US" sz="3800">
                <a:solidFill>
                  <a:srgbClr val="FFFFFF"/>
                </a:solidFill>
              </a:rPr>
            </a:br>
            <a:endParaRPr lang="en-US" sz="3800">
              <a:solidFill>
                <a:srgbClr val="FFFFFF"/>
              </a:solidFill>
            </a:endParaRPr>
          </a:p>
        </p:txBody>
      </p:sp>
      <p:pic>
        <p:nvPicPr>
          <p:cNvPr id="3" name="Picture 2" descr="Πανεπιστήμιο Κύπρου - Βικιπαίδεια">
            <a:extLst>
              <a:ext uri="{FF2B5EF4-FFF2-40B4-BE49-F238E27FC236}">
                <a16:creationId xmlns:a16="http://schemas.microsoft.com/office/drawing/2014/main" id="{DC56836F-66D8-AF8F-B263-E50719FAC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4029" cy="66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7869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485735-109F-FDCF-A810-A5EE504CD195}"/>
              </a:ext>
            </a:extLst>
          </p:cNvPr>
          <p:cNvSpPr>
            <a:spLocks noGrp="1"/>
          </p:cNvSpPr>
          <p:nvPr>
            <p:ph type="title"/>
          </p:nvPr>
        </p:nvSpPr>
        <p:spPr>
          <a:xfrm>
            <a:off x="640080" y="325369"/>
            <a:ext cx="4368602" cy="1956841"/>
          </a:xfrm>
        </p:spPr>
        <p:txBody>
          <a:bodyPr anchor="b">
            <a:normAutofit/>
          </a:bodyPr>
          <a:lstStyle/>
          <a:p>
            <a:r>
              <a:rPr lang="en-GB" sz="5400"/>
              <a:t>Understanding Repositories</a:t>
            </a:r>
          </a:p>
        </p:txBody>
      </p:sp>
      <p:sp>
        <p:nvSpPr>
          <p:cNvPr id="2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276D9B-9327-5A21-4CC4-25D56E93A8CC}"/>
              </a:ext>
            </a:extLst>
          </p:cNvPr>
          <p:cNvSpPr>
            <a:spLocks noGrp="1"/>
          </p:cNvSpPr>
          <p:nvPr>
            <p:ph idx="1"/>
          </p:nvPr>
        </p:nvSpPr>
        <p:spPr>
          <a:xfrm>
            <a:off x="255181" y="2872899"/>
            <a:ext cx="4753502" cy="2651208"/>
          </a:xfrm>
        </p:spPr>
        <p:txBody>
          <a:bodyPr>
            <a:normAutofit lnSpcReduction="10000"/>
          </a:bodyPr>
          <a:lstStyle/>
          <a:p>
            <a:r>
              <a:rPr lang="en-GB" sz="2400"/>
              <a:t>A repository is a central file storage location, often used for storing, managing, and disseminating code or data.</a:t>
            </a:r>
          </a:p>
          <a:p>
            <a:r>
              <a:rPr lang="en-GB" sz="2400"/>
              <a:t>In macOS, repositories are essential for developers and users managing software packages and source code.</a:t>
            </a:r>
          </a:p>
        </p:txBody>
      </p:sp>
      <p:pic>
        <p:nvPicPr>
          <p:cNvPr id="5" name="Picture 4" descr="A computer screen shot of a computer&#10;&#10;Description automatically generated">
            <a:extLst>
              <a:ext uri="{FF2B5EF4-FFF2-40B4-BE49-F238E27FC236}">
                <a16:creationId xmlns:a16="http://schemas.microsoft.com/office/drawing/2014/main" id="{0B245D02-4BD3-27C6-E852-A05E7AED66D9}"/>
              </a:ext>
            </a:extLst>
          </p:cNvPr>
          <p:cNvPicPr>
            <a:picLocks noChangeAspect="1"/>
          </p:cNvPicPr>
          <p:nvPr/>
        </p:nvPicPr>
        <p:blipFill rotWithShape="1">
          <a:blip r:embed="rId2">
            <a:extLst>
              <a:ext uri="{28A0092B-C50C-407E-A947-70E740481C1C}">
                <a14:useLocalDpi xmlns:a14="http://schemas.microsoft.com/office/drawing/2010/main" val="0"/>
              </a:ext>
            </a:extLst>
          </a:blip>
          <a:srcRect l="25351" r="1822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descr="A blue and white face with black lines&#10;&#10;Description automatically generated">
            <a:extLst>
              <a:ext uri="{FF2B5EF4-FFF2-40B4-BE49-F238E27FC236}">
                <a16:creationId xmlns:a16="http://schemas.microsoft.com/office/drawing/2014/main" id="{D194A8C2-98CB-F1B7-E14A-3D6FC8573F50}"/>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12947432" y="0"/>
            <a:ext cx="12191980" cy="6857999"/>
          </a:xfrm>
          <a:prstGeom prst="rect">
            <a:avLst/>
          </a:prstGeom>
        </p:spPr>
      </p:pic>
      <p:sp>
        <p:nvSpPr>
          <p:cNvPr id="6" name="Title 1">
            <a:extLst>
              <a:ext uri="{FF2B5EF4-FFF2-40B4-BE49-F238E27FC236}">
                <a16:creationId xmlns:a16="http://schemas.microsoft.com/office/drawing/2014/main" id="{20E054F9-0779-3A4C-5E2E-A98EB569F79D}"/>
              </a:ext>
            </a:extLst>
          </p:cNvPr>
          <p:cNvSpPr txBox="1">
            <a:spLocks/>
          </p:cNvSpPr>
          <p:nvPr/>
        </p:nvSpPr>
        <p:spPr>
          <a:xfrm>
            <a:off x="-11936799" y="1108944"/>
            <a:ext cx="9705474" cy="2900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FFFFFF"/>
                </a:solidFill>
                <a:latin typeface="Consolas" panose="020B0609020204030204" pitchFamily="49" charset="0"/>
              </a:rPr>
              <a:t>Exploring Mac Repository Managements</a:t>
            </a:r>
            <a:endParaRPr lang="en-US">
              <a:solidFill>
                <a:srgbClr val="FFFFFF"/>
              </a:solidFill>
            </a:endParaRPr>
          </a:p>
        </p:txBody>
      </p:sp>
      <p:sp>
        <p:nvSpPr>
          <p:cNvPr id="7" name="Subtitle 2">
            <a:extLst>
              <a:ext uri="{FF2B5EF4-FFF2-40B4-BE49-F238E27FC236}">
                <a16:creationId xmlns:a16="http://schemas.microsoft.com/office/drawing/2014/main" id="{61B1CECC-46EF-0400-0572-94C4923AFEC2}"/>
              </a:ext>
            </a:extLst>
          </p:cNvPr>
          <p:cNvSpPr txBox="1">
            <a:spLocks/>
          </p:cNvSpPr>
          <p:nvPr/>
        </p:nvSpPr>
        <p:spPr>
          <a:xfrm>
            <a:off x="-11423452" y="4159403"/>
            <a:ext cx="9144000" cy="109839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a:solidFill>
                  <a:srgbClr val="FFFFFF"/>
                </a:solidFill>
              </a:rPr>
              <a:t>Γιώργος Πεττεμερίδης</a:t>
            </a:r>
          </a:p>
          <a:p>
            <a:r>
              <a:rPr lang="el-GR">
                <a:solidFill>
                  <a:srgbClr val="FFFFFF"/>
                </a:solidFill>
              </a:rPr>
              <a:t>Χρίστος Ζαχαριάδης</a:t>
            </a:r>
            <a:endParaRPr lang="en-GB">
              <a:solidFill>
                <a:srgbClr val="FFFFFF"/>
              </a:solidFill>
            </a:endParaRPr>
          </a:p>
          <a:p>
            <a:r>
              <a:rPr lang="en-GB">
                <a:solidFill>
                  <a:srgbClr val="DBDEE1"/>
                </a:solidFill>
                <a:latin typeface="Consolas" panose="020B0609020204030204" pitchFamily="49" charset="0"/>
              </a:rPr>
              <a:t>Date: 25/11/2023</a:t>
            </a:r>
            <a:endParaRPr lang="en-US">
              <a:solidFill>
                <a:srgbClr val="FFFFFF"/>
              </a:solidFill>
            </a:endParaRPr>
          </a:p>
        </p:txBody>
      </p:sp>
      <p:pic>
        <p:nvPicPr>
          <p:cNvPr id="8" name="Picture 2" descr="A blue star with black background&#10;&#10;Description automatically generated">
            <a:extLst>
              <a:ext uri="{FF2B5EF4-FFF2-40B4-BE49-F238E27FC236}">
                <a16:creationId xmlns:a16="http://schemas.microsoft.com/office/drawing/2014/main" id="{68F10B12-E7DE-39E5-DC95-ABD7C8D1B4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174263">
            <a:off x="546850" y="8270876"/>
            <a:ext cx="4008438" cy="3457575"/>
          </a:xfrm>
          <a:prstGeom prst="rect">
            <a:avLst/>
          </a:prstGeom>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E19F964A-65F8-B975-2FA8-95A20EE9A11C}"/>
              </a:ext>
            </a:extLst>
          </p:cNvPr>
          <p:cNvSpPr txBox="1">
            <a:spLocks/>
          </p:cNvSpPr>
          <p:nvPr/>
        </p:nvSpPr>
        <p:spPr>
          <a:xfrm>
            <a:off x="546850" y="11414124"/>
            <a:ext cx="4008438" cy="690563"/>
          </a:xfrm>
          <a:prstGeom prst="rect">
            <a:avLst/>
          </a:prstGeom>
          <a:solidFill>
            <a:srgbClr val="000000">
              <a:alpha val="50000"/>
            </a:srgbClr>
          </a:solidFill>
          <a:ln>
            <a:noFill/>
          </a:ln>
        </p:spPr>
        <p:txBody>
          <a:bodyPr vert="horz" wrap="square"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300">
                <a:solidFill>
                  <a:srgbClr val="FFFFFF"/>
                </a:solidFill>
              </a:rPr>
              <a:t>NIX</a:t>
            </a:r>
          </a:p>
        </p:txBody>
      </p:sp>
      <p:pic>
        <p:nvPicPr>
          <p:cNvPr id="10" name="Picture 4" descr="Homebrew (package manager) - Wikipedia">
            <a:extLst>
              <a:ext uri="{FF2B5EF4-FFF2-40B4-BE49-F238E27FC236}">
                <a16:creationId xmlns:a16="http://schemas.microsoft.com/office/drawing/2014/main" id="{7202AF3D-C796-E51E-0DA6-724447C32F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174659">
            <a:off x="4915952" y="7625789"/>
            <a:ext cx="2273300" cy="3457575"/>
          </a:xfrm>
          <a:prstGeom prst="rect">
            <a:avLst/>
          </a:prstGeom>
          <a:extLst>
            <a:ext uri="{909E8E84-426E-40DD-AFC4-6F175D3DCCD1}">
              <a14:hiddenFill xmlns:a14="http://schemas.microsoft.com/office/drawing/2010/main">
                <a:solidFill>
                  <a:srgbClr val="FFFFFF"/>
                </a:solidFill>
              </a14:hiddenFill>
            </a:ext>
          </a:extLst>
        </p:spPr>
      </p:pic>
      <p:sp>
        <p:nvSpPr>
          <p:cNvPr id="11" name="Text Placeholder 2">
            <a:extLst>
              <a:ext uri="{FF2B5EF4-FFF2-40B4-BE49-F238E27FC236}">
                <a16:creationId xmlns:a16="http://schemas.microsoft.com/office/drawing/2014/main" id="{780F0CE5-5574-3E1D-199D-4C56917DC41C}"/>
              </a:ext>
            </a:extLst>
          </p:cNvPr>
          <p:cNvSpPr txBox="1">
            <a:spLocks/>
          </p:cNvSpPr>
          <p:nvPr/>
        </p:nvSpPr>
        <p:spPr>
          <a:xfrm>
            <a:off x="5109881" y="11414122"/>
            <a:ext cx="2273300" cy="690563"/>
          </a:xfrm>
          <a:prstGeom prst="rect">
            <a:avLst/>
          </a:prstGeom>
          <a:solidFill>
            <a:srgbClr val="000000">
              <a:alpha val="50000"/>
            </a:srgbClr>
          </a:solidFill>
          <a:ln>
            <a:noFill/>
          </a:ln>
        </p:spPr>
        <p:txBody>
          <a:bodyPr vert="horz" wrap="square"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300">
                <a:solidFill>
                  <a:srgbClr val="FFFFFF"/>
                </a:solidFill>
              </a:rPr>
              <a:t>HOMEBREW</a:t>
            </a:r>
          </a:p>
        </p:txBody>
      </p:sp>
      <p:pic>
        <p:nvPicPr>
          <p:cNvPr id="12" name="Picture 11" descr="A blue and white logo&#10;&#10;Description automatically generated">
            <a:extLst>
              <a:ext uri="{FF2B5EF4-FFF2-40B4-BE49-F238E27FC236}">
                <a16:creationId xmlns:a16="http://schemas.microsoft.com/office/drawing/2014/main" id="{62B0C0EC-5581-2A8F-0C2E-B9F87835EF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562505">
            <a:off x="8149471" y="7458389"/>
            <a:ext cx="3457575" cy="3457575"/>
          </a:xfrm>
          <a:prstGeom prst="rect">
            <a:avLst/>
          </a:prstGeom>
        </p:spPr>
      </p:pic>
      <p:sp>
        <p:nvSpPr>
          <p:cNvPr id="13" name="Text Placeholder 2">
            <a:extLst>
              <a:ext uri="{FF2B5EF4-FFF2-40B4-BE49-F238E27FC236}">
                <a16:creationId xmlns:a16="http://schemas.microsoft.com/office/drawing/2014/main" id="{C96855C3-5236-BE12-7494-2CFD5E566DBA}"/>
              </a:ext>
            </a:extLst>
          </p:cNvPr>
          <p:cNvSpPr txBox="1">
            <a:spLocks/>
          </p:cNvSpPr>
          <p:nvPr/>
        </p:nvSpPr>
        <p:spPr>
          <a:xfrm>
            <a:off x="8187575" y="11414122"/>
            <a:ext cx="3457575" cy="690563"/>
          </a:xfrm>
          <a:prstGeom prst="rect">
            <a:avLst/>
          </a:prstGeom>
          <a:solidFill>
            <a:srgbClr val="000000">
              <a:alpha val="50000"/>
            </a:srgbClr>
          </a:solidFill>
          <a:ln>
            <a:noFill/>
          </a:ln>
        </p:spPr>
        <p:txBody>
          <a:bodyPr vert="horz" wrap="square"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300">
                <a:solidFill>
                  <a:srgbClr val="FFFFFF"/>
                </a:solidFill>
              </a:rPr>
              <a:t>MacPorts</a:t>
            </a:r>
          </a:p>
        </p:txBody>
      </p:sp>
      <p:sp>
        <p:nvSpPr>
          <p:cNvPr id="14" name="Title 1">
            <a:extLst>
              <a:ext uri="{FF2B5EF4-FFF2-40B4-BE49-F238E27FC236}">
                <a16:creationId xmlns:a16="http://schemas.microsoft.com/office/drawing/2014/main" id="{4DA0309B-1FC1-DC4A-6854-779A3533037F}"/>
              </a:ext>
            </a:extLst>
          </p:cNvPr>
          <p:cNvSpPr txBox="1">
            <a:spLocks/>
          </p:cNvSpPr>
          <p:nvPr/>
        </p:nvSpPr>
        <p:spPr>
          <a:xfrm>
            <a:off x="1676400" y="-27082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Most well-known Mac Repository Managements</a:t>
            </a:r>
          </a:p>
        </p:txBody>
      </p:sp>
      <p:pic>
        <p:nvPicPr>
          <p:cNvPr id="15" name="Picture 14" descr="Πανεπιστήμιο Κύπρου - Βικιπαίδεια">
            <a:extLst>
              <a:ext uri="{FF2B5EF4-FFF2-40B4-BE49-F238E27FC236}">
                <a16:creationId xmlns:a16="http://schemas.microsoft.com/office/drawing/2014/main" id="{DC56836F-66D8-AF8F-B263-E50719FAC7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5" y="0"/>
            <a:ext cx="664029" cy="66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6790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1031">
            <a:extLst>
              <a:ext uri="{FF2B5EF4-FFF2-40B4-BE49-F238E27FC236}">
                <a16:creationId xmlns:a16="http://schemas.microsoft.com/office/drawing/2014/main" id="{E8D41CF8-5232-42BC-8D05-AFEDE2153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ounded Rectangle 5">
            <a:extLst>
              <a:ext uri="{FF2B5EF4-FFF2-40B4-BE49-F238E27FC236}">
                <a16:creationId xmlns:a16="http://schemas.microsoft.com/office/drawing/2014/main" id="{49237091-E62C-4878-AA4C-0B9995AD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28801"/>
            <a:ext cx="105156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blue star with black background&#10;&#10;Description automatically generated">
            <a:extLst>
              <a:ext uri="{FF2B5EF4-FFF2-40B4-BE49-F238E27FC236}">
                <a16:creationId xmlns:a16="http://schemas.microsoft.com/office/drawing/2014/main" id="{7D6DD9A7-9E9E-80A8-A608-877F3F101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538" y="2049834"/>
            <a:ext cx="4008438" cy="3457575"/>
          </a:xfrm>
          <a:prstGeom prst="rect">
            <a:avLst/>
          </a:prstGeom>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61E6E24A-6968-2AA3-0717-6F1C54EF17C5}"/>
              </a:ext>
            </a:extLst>
          </p:cNvPr>
          <p:cNvSpPr>
            <a:spLocks noGrp="1"/>
          </p:cNvSpPr>
          <p:nvPr>
            <p:ph type="body" idx="1"/>
          </p:nvPr>
        </p:nvSpPr>
        <p:spPr>
          <a:xfrm>
            <a:off x="1157288" y="5576466"/>
            <a:ext cx="4008438" cy="529058"/>
          </a:xfrm>
          <a:solidFill>
            <a:srgbClr val="000000">
              <a:alpha val="50000"/>
            </a:srgbClr>
          </a:solidFill>
          <a:ln>
            <a:noFill/>
          </a:ln>
        </p:spPr>
        <p:txBody>
          <a:bodyPr wrap="square" anchor="ctr">
            <a:noAutofit/>
          </a:bodyPr>
          <a:lstStyle/>
          <a:p>
            <a:pPr algn="ctr"/>
            <a:r>
              <a:rPr lang="en-US" sz="1300">
                <a:solidFill>
                  <a:srgbClr val="FFFFFF"/>
                </a:solidFill>
              </a:rPr>
              <a:t>NIX</a:t>
            </a:r>
          </a:p>
        </p:txBody>
      </p:sp>
      <p:pic>
        <p:nvPicPr>
          <p:cNvPr id="1028" name="Picture 4" descr="Homebrew (package manager) - Wikipedia">
            <a:extLst>
              <a:ext uri="{FF2B5EF4-FFF2-40B4-BE49-F238E27FC236}">
                <a16:creationId xmlns:a16="http://schemas.microsoft.com/office/drawing/2014/main" id="{AC100AF8-BB4D-7473-E757-3BF06411F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3001" y="2048911"/>
            <a:ext cx="2273300" cy="3457575"/>
          </a:xfrm>
          <a:prstGeom prst="rect">
            <a:avLst/>
          </a:prstGeom>
          <a:extLst>
            <a:ext uri="{909E8E84-426E-40DD-AFC4-6F175D3DCCD1}">
              <a14:hiddenFill xmlns:a14="http://schemas.microsoft.com/office/drawing/2010/main">
                <a:solidFill>
                  <a:srgbClr val="FFFFFF"/>
                </a:solidFill>
              </a14:hiddenFill>
            </a:ext>
          </a:extLst>
        </p:spPr>
      </p:pic>
      <p:sp>
        <p:nvSpPr>
          <p:cNvPr id="7" name="Text Placeholder 2">
            <a:extLst>
              <a:ext uri="{FF2B5EF4-FFF2-40B4-BE49-F238E27FC236}">
                <a16:creationId xmlns:a16="http://schemas.microsoft.com/office/drawing/2014/main" id="{4CFCC357-DBC7-FFC6-C570-89E8AF41DE7C}"/>
              </a:ext>
            </a:extLst>
          </p:cNvPr>
          <p:cNvSpPr txBox="1">
            <a:spLocks/>
          </p:cNvSpPr>
          <p:nvPr/>
        </p:nvSpPr>
        <p:spPr>
          <a:xfrm>
            <a:off x="5233988" y="5576466"/>
            <a:ext cx="2273300" cy="529058"/>
          </a:xfrm>
          <a:prstGeom prst="rect">
            <a:avLst/>
          </a:prstGeom>
          <a:solidFill>
            <a:srgbClr val="000000">
              <a:alpha val="50000"/>
            </a:srgbClr>
          </a:solidFill>
          <a:ln>
            <a:noFill/>
          </a:ln>
        </p:spPr>
        <p:txBody>
          <a:bodyPr vert="horz" wrap="square"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300">
                <a:solidFill>
                  <a:srgbClr val="FFFFFF"/>
                </a:solidFill>
              </a:rPr>
              <a:t>HOMEBREW</a:t>
            </a:r>
          </a:p>
        </p:txBody>
      </p:sp>
      <p:pic>
        <p:nvPicPr>
          <p:cNvPr id="11" name="Picture 10" descr="A blue and white logo&#10;&#10;Description automatically generated">
            <a:extLst>
              <a:ext uri="{FF2B5EF4-FFF2-40B4-BE49-F238E27FC236}">
                <a16:creationId xmlns:a16="http://schemas.microsoft.com/office/drawing/2014/main" id="{7A9035A0-EDFE-2D5F-5584-8BAB944687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3963" y="2048020"/>
            <a:ext cx="3457575" cy="3457575"/>
          </a:xfrm>
          <a:prstGeom prst="rect">
            <a:avLst/>
          </a:prstGeom>
        </p:spPr>
      </p:pic>
      <p:sp>
        <p:nvSpPr>
          <p:cNvPr id="8" name="Text Placeholder 2">
            <a:extLst>
              <a:ext uri="{FF2B5EF4-FFF2-40B4-BE49-F238E27FC236}">
                <a16:creationId xmlns:a16="http://schemas.microsoft.com/office/drawing/2014/main" id="{85F73107-BE8D-7E80-0069-A006B229136C}"/>
              </a:ext>
            </a:extLst>
          </p:cNvPr>
          <p:cNvSpPr txBox="1">
            <a:spLocks/>
          </p:cNvSpPr>
          <p:nvPr/>
        </p:nvSpPr>
        <p:spPr>
          <a:xfrm>
            <a:off x="7573963" y="5576466"/>
            <a:ext cx="3457575" cy="529058"/>
          </a:xfrm>
          <a:prstGeom prst="rect">
            <a:avLst/>
          </a:prstGeom>
          <a:solidFill>
            <a:srgbClr val="000000">
              <a:alpha val="50000"/>
            </a:srgbClr>
          </a:solidFill>
          <a:ln>
            <a:noFill/>
          </a:ln>
        </p:spPr>
        <p:txBody>
          <a:bodyPr vert="horz" wrap="square"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300">
                <a:solidFill>
                  <a:srgbClr val="FFFFFF"/>
                </a:solidFill>
              </a:rPr>
              <a:t>MacPorts</a:t>
            </a:r>
          </a:p>
        </p:txBody>
      </p:sp>
      <p:sp>
        <p:nvSpPr>
          <p:cNvPr id="2" name="Title 1">
            <a:extLst>
              <a:ext uri="{FF2B5EF4-FFF2-40B4-BE49-F238E27FC236}">
                <a16:creationId xmlns:a16="http://schemas.microsoft.com/office/drawing/2014/main" id="{4A19F553-91B0-7F45-629E-4CAE0ABAC20A}"/>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Most well-known Mac Repository Managements</a:t>
            </a:r>
          </a:p>
        </p:txBody>
      </p:sp>
      <p:sp>
        <p:nvSpPr>
          <p:cNvPr id="4" name="Title 1">
            <a:extLst>
              <a:ext uri="{FF2B5EF4-FFF2-40B4-BE49-F238E27FC236}">
                <a16:creationId xmlns:a16="http://schemas.microsoft.com/office/drawing/2014/main" id="{16951515-0837-C5C8-F8B3-344BA78D9483}"/>
              </a:ext>
            </a:extLst>
          </p:cNvPr>
          <p:cNvSpPr txBox="1">
            <a:spLocks/>
          </p:cNvSpPr>
          <p:nvPr/>
        </p:nvSpPr>
        <p:spPr>
          <a:xfrm>
            <a:off x="0" y="-2258465"/>
            <a:ext cx="4368602" cy="195684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a:t>Understanding Repositories</a:t>
            </a:r>
          </a:p>
        </p:txBody>
      </p:sp>
      <p:sp>
        <p:nvSpPr>
          <p:cNvPr id="5" name="Content Placeholder 2">
            <a:extLst>
              <a:ext uri="{FF2B5EF4-FFF2-40B4-BE49-F238E27FC236}">
                <a16:creationId xmlns:a16="http://schemas.microsoft.com/office/drawing/2014/main" id="{9E5C1353-DACE-E75F-15F8-13E92AD5C2E3}"/>
              </a:ext>
            </a:extLst>
          </p:cNvPr>
          <p:cNvSpPr txBox="1">
            <a:spLocks/>
          </p:cNvSpPr>
          <p:nvPr/>
        </p:nvSpPr>
        <p:spPr>
          <a:xfrm>
            <a:off x="-4662689" y="2935670"/>
            <a:ext cx="4243589" cy="332066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a:t>A repository is a central file storage location, often used for storing, managing, and disseminating code or data.</a:t>
            </a:r>
          </a:p>
          <a:p>
            <a:r>
              <a:rPr lang="en-GB" sz="2000"/>
              <a:t>Some key functions are version control, collaboration and backup.</a:t>
            </a:r>
          </a:p>
          <a:p>
            <a:r>
              <a:rPr lang="en-GB" sz="2000"/>
              <a:t>In macOS, repositories are essential for developers and users managing software packages and source code.</a:t>
            </a:r>
          </a:p>
        </p:txBody>
      </p:sp>
      <p:pic>
        <p:nvPicPr>
          <p:cNvPr id="6" name="Picture 5" descr="A computer screen shot of a computer&#10;&#10;Description automatically generated">
            <a:extLst>
              <a:ext uri="{FF2B5EF4-FFF2-40B4-BE49-F238E27FC236}">
                <a16:creationId xmlns:a16="http://schemas.microsoft.com/office/drawing/2014/main" id="{88A5B31C-F1F1-B7CF-AF1D-B6719F9F801B}"/>
              </a:ext>
            </a:extLst>
          </p:cNvPr>
          <p:cNvPicPr>
            <a:picLocks noChangeAspect="1"/>
          </p:cNvPicPr>
          <p:nvPr/>
        </p:nvPicPr>
        <p:blipFill rotWithShape="1">
          <a:blip r:embed="rId5">
            <a:extLst>
              <a:ext uri="{28A0092B-C50C-407E-A947-70E740481C1C}">
                <a14:useLocalDpi xmlns:a14="http://schemas.microsoft.com/office/drawing/2010/main" val="0"/>
              </a:ext>
            </a:extLst>
          </a:blip>
          <a:srcRect l="25351" r="18229"/>
          <a:stretch/>
        </p:blipFill>
        <p:spPr>
          <a:xfrm>
            <a:off x="12258675" y="-301624"/>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9" name="Title 1">
            <a:extLst>
              <a:ext uri="{FF2B5EF4-FFF2-40B4-BE49-F238E27FC236}">
                <a16:creationId xmlns:a16="http://schemas.microsoft.com/office/drawing/2014/main" id="{EB36EA43-D6CA-B1F1-F34F-16BFB655855B}"/>
              </a:ext>
            </a:extLst>
          </p:cNvPr>
          <p:cNvSpPr txBox="1">
            <a:spLocks/>
          </p:cNvSpPr>
          <p:nvPr/>
        </p:nvSpPr>
        <p:spPr>
          <a:xfrm>
            <a:off x="-3680848" y="651384"/>
            <a:ext cx="3429000" cy="171907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a:t>Homebrew: The Missing Package Manager for macOS</a:t>
            </a:r>
          </a:p>
        </p:txBody>
      </p:sp>
      <p:sp>
        <p:nvSpPr>
          <p:cNvPr id="10" name="Text Placeholder 2">
            <a:extLst>
              <a:ext uri="{FF2B5EF4-FFF2-40B4-BE49-F238E27FC236}">
                <a16:creationId xmlns:a16="http://schemas.microsoft.com/office/drawing/2014/main" id="{3C538CFF-C80D-72FB-2A91-9A5756A1A8BA}"/>
              </a:ext>
            </a:extLst>
          </p:cNvPr>
          <p:cNvSpPr txBox="1">
            <a:spLocks/>
          </p:cNvSpPr>
          <p:nvPr/>
        </p:nvSpPr>
        <p:spPr>
          <a:xfrm>
            <a:off x="-3561016" y="2746640"/>
            <a:ext cx="2826448" cy="1849364"/>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indent="-228600">
              <a:buFont typeface="Arial" panose="020B0604020202020204" pitchFamily="34" charset="0"/>
              <a:buChar char="•"/>
            </a:pPr>
            <a:r>
              <a:rPr lang="en-US" sz="1800"/>
              <a:t>The role of homebrew is to simplify software installation and management on macOS.</a:t>
            </a:r>
            <a:endParaRPr lang="en-GB" sz="1800"/>
          </a:p>
          <a:p>
            <a:pPr indent="-228600">
              <a:buFont typeface="Arial" panose="020B0604020202020204" pitchFamily="34" charset="0"/>
              <a:buChar char="•"/>
            </a:pPr>
            <a:r>
              <a:rPr lang="en-GB" sz="1800"/>
              <a:t>“Homebrew installs the stuff you need that Apple (or your Linux system) didn’t.”</a:t>
            </a:r>
          </a:p>
          <a:p>
            <a:pPr indent="-228600">
              <a:buFont typeface="Arial" panose="020B0604020202020204" pitchFamily="34" charset="0"/>
              <a:buChar char="•"/>
            </a:pPr>
            <a:r>
              <a:rPr lang="en-GB" sz="1800"/>
              <a:t>Homebrew was created by Max Howell</a:t>
            </a:r>
            <a:endParaRPr lang="en-US" sz="1800"/>
          </a:p>
        </p:txBody>
      </p:sp>
      <p:pic>
        <p:nvPicPr>
          <p:cNvPr id="12" name="Content Placeholder 4" descr="A screen shot of a computer&#10;&#10;Description automatically generated">
            <a:extLst>
              <a:ext uri="{FF2B5EF4-FFF2-40B4-BE49-F238E27FC236}">
                <a16:creationId xmlns:a16="http://schemas.microsoft.com/office/drawing/2014/main" id="{2179644D-A7E2-DA91-3C28-9E6AE20EAC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9135" y="7555392"/>
            <a:ext cx="7541410" cy="4147776"/>
          </a:xfrm>
          <a:prstGeom prst="rect">
            <a:avLst/>
          </a:prstGeom>
        </p:spPr>
      </p:pic>
      <p:pic>
        <p:nvPicPr>
          <p:cNvPr id="13" name="Picture 12" descr="Πανεπιστήμιο Κύπρου - Βικιπαίδεια">
            <a:extLst>
              <a:ext uri="{FF2B5EF4-FFF2-40B4-BE49-F238E27FC236}">
                <a16:creationId xmlns:a16="http://schemas.microsoft.com/office/drawing/2014/main" id="{DC56836F-66D8-AF8F-B263-E50719FAC7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110"/>
            <a:ext cx="664029" cy="66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3880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46EB9C-2401-0C6F-28DC-3E78E1B34792}"/>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000" kern="1200">
                <a:solidFill>
                  <a:schemeClr val="tx1"/>
                </a:solidFill>
                <a:latin typeface="+mj-lt"/>
                <a:ea typeface="+mj-ea"/>
                <a:cs typeface="+mj-cs"/>
              </a:rPr>
              <a:t>Homebrew: The Missing Package Manager for macOS</a:t>
            </a:r>
          </a:p>
        </p:txBody>
      </p:sp>
      <p:sp>
        <p:nvSpPr>
          <p:cNvPr id="6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6FCD97F-C399-BB05-D3F2-038E7BE47789}"/>
              </a:ext>
            </a:extLst>
          </p:cNvPr>
          <p:cNvSpPr>
            <a:spLocks noGrp="1"/>
          </p:cNvSpPr>
          <p:nvPr>
            <p:ph type="body" idx="1"/>
          </p:nvPr>
        </p:nvSpPr>
        <p:spPr>
          <a:xfrm>
            <a:off x="349624" y="2807208"/>
            <a:ext cx="4170456" cy="3410712"/>
          </a:xfrm>
        </p:spPr>
        <p:txBody>
          <a:bodyPr vert="horz" lIns="91440" tIns="45720" rIns="91440" bIns="45720" rtlCol="0" anchor="t">
            <a:normAutofit/>
          </a:bodyPr>
          <a:lstStyle/>
          <a:p>
            <a:pPr marL="285750" indent="-285750">
              <a:buFont typeface="Arial" panose="020B0604020202020204" pitchFamily="34" charset="0"/>
              <a:buChar char="•"/>
            </a:pPr>
            <a:r>
              <a:rPr lang="en-US" sz="2000" dirty="0"/>
              <a:t>The role of homebrew is to simplify the process of installing software on macOS.</a:t>
            </a:r>
            <a:endParaRPr lang="en-GB" sz="2000" dirty="0"/>
          </a:p>
          <a:p>
            <a:pPr marL="285750" indent="-285750">
              <a:buFont typeface="Arial" panose="020B0604020202020204" pitchFamily="34" charset="0"/>
              <a:buChar char="•"/>
            </a:pPr>
            <a:r>
              <a:rPr lang="en-GB" sz="2000" dirty="0"/>
              <a:t>“Homebrew installs the stuff you need that Apple (or your Linux system) didn’t.”</a:t>
            </a:r>
          </a:p>
          <a:p>
            <a:pPr marL="285750" indent="-285750">
              <a:buFont typeface="Arial" panose="020B0604020202020204" pitchFamily="34" charset="0"/>
              <a:buChar char="•"/>
            </a:pPr>
            <a:r>
              <a:rPr lang="en-GB" sz="2000" dirty="0"/>
              <a:t>Max Howell is the creator of Homebrew.</a:t>
            </a:r>
            <a:endParaRPr lang="en-US" sz="2000" dirty="0"/>
          </a:p>
        </p:txBody>
      </p:sp>
      <p:pic>
        <p:nvPicPr>
          <p:cNvPr id="7" name="Content Placeholder 4" descr="A screen shot of a computer&#10;&#10;Description automatically generated">
            <a:extLst>
              <a:ext uri="{FF2B5EF4-FFF2-40B4-BE49-F238E27FC236}">
                <a16:creationId xmlns:a16="http://schemas.microsoft.com/office/drawing/2014/main" id="{45407927-50C2-245A-62C0-516C9AB05F43}"/>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585335" y="209402"/>
            <a:ext cx="7541410" cy="4147776"/>
          </a:xfrm>
          <a:prstGeom prst="rect">
            <a:avLst/>
          </a:prstGeom>
        </p:spPr>
      </p:pic>
      <p:sp>
        <p:nvSpPr>
          <p:cNvPr id="4" name="Content Placeholder 3">
            <a:extLst>
              <a:ext uri="{FF2B5EF4-FFF2-40B4-BE49-F238E27FC236}">
                <a16:creationId xmlns:a16="http://schemas.microsoft.com/office/drawing/2014/main" id="{140082E7-93E8-5F89-86B0-C7285071C153}"/>
              </a:ext>
            </a:extLst>
          </p:cNvPr>
          <p:cNvSpPr>
            <a:spLocks/>
          </p:cNvSpPr>
          <p:nvPr/>
        </p:nvSpPr>
        <p:spPr>
          <a:xfrm>
            <a:off x="-6271887" y="-2213163"/>
            <a:ext cx="4861110" cy="4380291"/>
          </a:xfrm>
          <a:prstGeom prst="rect">
            <a:avLst/>
          </a:prstGeom>
        </p:spPr>
        <p:txBody>
          <a:bodyPr>
            <a:normAutofit/>
          </a:bodyPr>
          <a:lstStyle/>
          <a:p>
            <a:pPr defTabSz="712984">
              <a:lnSpc>
                <a:spcPct val="90000"/>
              </a:lnSpc>
              <a:spcAft>
                <a:spcPts val="521"/>
              </a:spcAft>
            </a:pPr>
            <a:r>
              <a:rPr lang="en-GB" sz="2800" b="1" kern="1200">
                <a:solidFill>
                  <a:schemeClr val="tx1"/>
                </a:solidFill>
                <a:latin typeface="Söhne"/>
                <a:ea typeface="+mn-ea"/>
                <a:cs typeface="+mn-cs"/>
              </a:rPr>
              <a:t>Pros</a:t>
            </a:r>
            <a:endParaRPr lang="en-GB" b="1" kern="1200">
              <a:solidFill>
                <a:schemeClr val="tx1"/>
              </a:solidFill>
              <a:latin typeface="Söhne"/>
              <a:ea typeface="+mn-ea"/>
              <a:cs typeface="+mn-cs"/>
            </a:endParaRPr>
          </a:p>
          <a:p>
            <a:pPr defTabSz="712984">
              <a:lnSpc>
                <a:spcPct val="90000"/>
              </a:lnSpc>
              <a:spcAft>
                <a:spcPts val="521"/>
              </a:spcAft>
              <a:buFont typeface="+mj-lt"/>
              <a:buAutoNum type="arabicPeriod"/>
            </a:pPr>
            <a:r>
              <a:rPr lang="en-GB" b="1" kern="1200">
                <a:solidFill>
                  <a:schemeClr val="tx1"/>
                </a:solidFill>
                <a:latin typeface="Söhne"/>
                <a:ea typeface="+mn-ea"/>
                <a:cs typeface="+mn-cs"/>
              </a:rPr>
              <a:t>User-Friendly</a:t>
            </a:r>
            <a:r>
              <a:rPr lang="en-GB" kern="1200">
                <a:solidFill>
                  <a:schemeClr val="tx1"/>
                </a:solidFill>
                <a:latin typeface="Söhne"/>
                <a:ea typeface="+mn-ea"/>
                <a:cs typeface="+mn-cs"/>
              </a:rPr>
              <a:t>: Easy to install and use</a:t>
            </a:r>
          </a:p>
          <a:p>
            <a:pPr defTabSz="712984">
              <a:lnSpc>
                <a:spcPct val="90000"/>
              </a:lnSpc>
              <a:spcAft>
                <a:spcPts val="521"/>
              </a:spcAft>
              <a:buFont typeface="+mj-lt"/>
              <a:buAutoNum type="arabicPeriod"/>
            </a:pPr>
            <a:r>
              <a:rPr lang="en-GB" b="1" kern="1200">
                <a:solidFill>
                  <a:schemeClr val="tx1"/>
                </a:solidFill>
                <a:latin typeface="Söhne"/>
                <a:ea typeface="+mn-ea"/>
                <a:cs typeface="+mn-cs"/>
              </a:rPr>
              <a:t>Large Software Library</a:t>
            </a:r>
            <a:r>
              <a:rPr lang="en-GB" kern="1200">
                <a:solidFill>
                  <a:schemeClr val="tx1"/>
                </a:solidFill>
                <a:latin typeface="Söhne"/>
                <a:ea typeface="+mn-ea"/>
                <a:cs typeface="+mn-cs"/>
              </a:rPr>
              <a:t>: Vast array of packages available for various needs.</a:t>
            </a:r>
          </a:p>
          <a:p>
            <a:pPr defTabSz="712984">
              <a:lnSpc>
                <a:spcPct val="90000"/>
              </a:lnSpc>
              <a:spcAft>
                <a:spcPts val="521"/>
              </a:spcAft>
              <a:buFont typeface="+mj-lt"/>
              <a:buAutoNum type="arabicPeriod"/>
            </a:pPr>
            <a:r>
              <a:rPr lang="en-GB" b="1" kern="1200">
                <a:solidFill>
                  <a:schemeClr val="tx1"/>
                </a:solidFill>
                <a:latin typeface="Söhne"/>
                <a:ea typeface="+mn-ea"/>
                <a:cs typeface="+mn-cs"/>
              </a:rPr>
              <a:t>Community-Driven</a:t>
            </a:r>
            <a:r>
              <a:rPr lang="en-GB" kern="1200">
                <a:solidFill>
                  <a:schemeClr val="tx1"/>
                </a:solidFill>
                <a:latin typeface="Söhne"/>
                <a:ea typeface="+mn-ea"/>
                <a:cs typeface="+mn-cs"/>
              </a:rPr>
              <a:t>: Strong community support and open for contributions.</a:t>
            </a:r>
          </a:p>
          <a:p>
            <a:pPr defTabSz="712984">
              <a:lnSpc>
                <a:spcPct val="90000"/>
              </a:lnSpc>
              <a:spcAft>
                <a:spcPts val="521"/>
              </a:spcAft>
              <a:buFont typeface="+mj-lt"/>
              <a:buAutoNum type="arabicPeriod"/>
            </a:pPr>
            <a:r>
              <a:rPr lang="en-GB" b="1" kern="1200">
                <a:solidFill>
                  <a:schemeClr val="tx1"/>
                </a:solidFill>
                <a:latin typeface="Söhne"/>
                <a:ea typeface="+mn-ea"/>
                <a:cs typeface="+mn-cs"/>
              </a:rPr>
              <a:t>Seamless macOS Integration</a:t>
            </a:r>
            <a:r>
              <a:rPr lang="en-GB" kern="1200">
                <a:solidFill>
                  <a:schemeClr val="tx1"/>
                </a:solidFill>
                <a:latin typeface="Söhne"/>
                <a:ea typeface="+mn-ea"/>
                <a:cs typeface="+mn-cs"/>
              </a:rPr>
              <a:t>: Designed specifically for macOS, ensuring smooth operation.</a:t>
            </a:r>
          </a:p>
          <a:p>
            <a:pPr defTabSz="712984">
              <a:lnSpc>
                <a:spcPct val="90000"/>
              </a:lnSpc>
              <a:spcAft>
                <a:spcPts val="521"/>
              </a:spcAft>
            </a:pPr>
            <a:r>
              <a:rPr lang="en-GB" b="1" kern="1200">
                <a:solidFill>
                  <a:schemeClr val="tx1"/>
                </a:solidFill>
                <a:latin typeface="Söhne"/>
                <a:ea typeface="+mn-ea"/>
                <a:cs typeface="+mn-cs"/>
              </a:rPr>
              <a:t>5.Supports GUI Applications</a:t>
            </a:r>
            <a:r>
              <a:rPr lang="en-GB" kern="1200">
                <a:solidFill>
                  <a:schemeClr val="tx1"/>
                </a:solidFill>
                <a:latin typeface="Söhne"/>
                <a:ea typeface="+mn-ea"/>
                <a:cs typeface="+mn-cs"/>
              </a:rPr>
              <a:t>: Through Homebrew Cask, extends to graphical applications.</a:t>
            </a:r>
          </a:p>
          <a:p>
            <a:pPr defTabSz="712984">
              <a:lnSpc>
                <a:spcPct val="90000"/>
              </a:lnSpc>
              <a:spcAft>
                <a:spcPts val="521"/>
              </a:spcAft>
            </a:pPr>
            <a:r>
              <a:rPr lang="en-GB" b="1" kern="1200">
                <a:solidFill>
                  <a:schemeClr val="tx1"/>
                </a:solidFill>
                <a:latin typeface="Söhne"/>
                <a:ea typeface="+mn-ea"/>
                <a:cs typeface="+mn-cs"/>
              </a:rPr>
              <a:t>6.Regular Updates</a:t>
            </a:r>
            <a:r>
              <a:rPr lang="en-GB" kern="1200">
                <a:solidFill>
                  <a:schemeClr val="tx1"/>
                </a:solidFill>
                <a:latin typeface="Söhne"/>
                <a:ea typeface="+mn-ea"/>
                <a:cs typeface="+mn-cs"/>
              </a:rPr>
              <a:t>: Easy to update and upgrade packages.</a:t>
            </a:r>
          </a:p>
          <a:p>
            <a:pPr>
              <a:lnSpc>
                <a:spcPct val="90000"/>
              </a:lnSpc>
              <a:spcAft>
                <a:spcPts val="600"/>
              </a:spcAft>
            </a:pPr>
            <a:endParaRPr lang="en-GB" sz="1700"/>
          </a:p>
        </p:txBody>
      </p:sp>
      <p:sp>
        <p:nvSpPr>
          <p:cNvPr id="5" name="Content Placeholder 5">
            <a:extLst>
              <a:ext uri="{FF2B5EF4-FFF2-40B4-BE49-F238E27FC236}">
                <a16:creationId xmlns:a16="http://schemas.microsoft.com/office/drawing/2014/main" id="{52CD632D-6C30-52A8-E79B-FA9BDC767E5F}"/>
              </a:ext>
            </a:extLst>
          </p:cNvPr>
          <p:cNvSpPr>
            <a:spLocks/>
          </p:cNvSpPr>
          <p:nvPr/>
        </p:nvSpPr>
        <p:spPr>
          <a:xfrm>
            <a:off x="13508736" y="4544478"/>
            <a:ext cx="4876405" cy="4121638"/>
          </a:xfrm>
          <a:prstGeom prst="rect">
            <a:avLst/>
          </a:prstGeom>
        </p:spPr>
        <p:txBody>
          <a:bodyPr>
            <a:normAutofit/>
          </a:bodyPr>
          <a:lstStyle/>
          <a:p>
            <a:pPr defTabSz="712984">
              <a:lnSpc>
                <a:spcPct val="90000"/>
              </a:lnSpc>
              <a:spcAft>
                <a:spcPts val="521"/>
              </a:spcAft>
            </a:pPr>
            <a:r>
              <a:rPr lang="en-GB" sz="2800" b="1" kern="1200">
                <a:solidFill>
                  <a:schemeClr val="tx1"/>
                </a:solidFill>
                <a:latin typeface="Söhne"/>
                <a:ea typeface="+mn-ea"/>
                <a:cs typeface="+mn-cs"/>
              </a:rPr>
              <a:t>Cons</a:t>
            </a:r>
            <a:endParaRPr lang="en-GB" b="1" kern="1200">
              <a:solidFill>
                <a:schemeClr val="tx1"/>
              </a:solidFill>
              <a:latin typeface="Söhne"/>
              <a:ea typeface="+mn-ea"/>
              <a:cs typeface="+mn-cs"/>
            </a:endParaRPr>
          </a:p>
          <a:p>
            <a:pPr defTabSz="712984">
              <a:lnSpc>
                <a:spcPct val="90000"/>
              </a:lnSpc>
              <a:spcAft>
                <a:spcPts val="521"/>
              </a:spcAft>
              <a:buFont typeface="+mj-lt"/>
              <a:buAutoNum type="arabicPeriod"/>
            </a:pPr>
            <a:r>
              <a:rPr lang="en-GB" b="1" kern="1200">
                <a:solidFill>
                  <a:schemeClr val="tx1"/>
                </a:solidFill>
                <a:latin typeface="Söhne"/>
                <a:ea typeface="+mn-ea"/>
                <a:cs typeface="+mn-cs"/>
              </a:rPr>
              <a:t>Complex Dependency Management</a:t>
            </a:r>
            <a:r>
              <a:rPr lang="en-GB" kern="1200">
                <a:solidFill>
                  <a:schemeClr val="tx1"/>
                </a:solidFill>
                <a:latin typeface="Söhne"/>
                <a:ea typeface="+mn-ea"/>
                <a:cs typeface="+mn-cs"/>
              </a:rPr>
              <a:t>: Can have issues with conflicting dependencies.</a:t>
            </a:r>
          </a:p>
          <a:p>
            <a:pPr defTabSz="712984">
              <a:lnSpc>
                <a:spcPct val="90000"/>
              </a:lnSpc>
              <a:spcAft>
                <a:spcPts val="521"/>
              </a:spcAft>
              <a:buFont typeface="+mj-lt"/>
              <a:buAutoNum type="arabicPeriod"/>
            </a:pPr>
            <a:r>
              <a:rPr lang="en-GB" b="1" kern="1200">
                <a:solidFill>
                  <a:schemeClr val="tx1"/>
                </a:solidFill>
                <a:latin typeface="Söhne"/>
                <a:ea typeface="+mn-ea"/>
                <a:cs typeface="+mn-cs"/>
              </a:rPr>
              <a:t>Homebrew Dependency: </a:t>
            </a:r>
            <a:r>
              <a:rPr lang="en-GB" kern="1200">
                <a:solidFill>
                  <a:schemeClr val="tx1"/>
                </a:solidFill>
                <a:latin typeface="Söhne"/>
                <a:ea typeface="+mn-ea"/>
                <a:cs typeface="+mn-cs"/>
              </a:rPr>
              <a:t>Homebrew depends on system libraries. This can result to a lot of conflicts. (/user/local)</a:t>
            </a:r>
          </a:p>
          <a:p>
            <a:pPr defTabSz="712984">
              <a:lnSpc>
                <a:spcPct val="90000"/>
              </a:lnSpc>
              <a:spcAft>
                <a:spcPts val="521"/>
              </a:spcAft>
              <a:buFont typeface="+mj-lt"/>
              <a:buAutoNum type="arabicPeriod"/>
            </a:pPr>
            <a:r>
              <a:rPr lang="en-GB" b="1" kern="1200">
                <a:solidFill>
                  <a:schemeClr val="tx1"/>
                </a:solidFill>
                <a:latin typeface="Söhne"/>
                <a:ea typeface="+mn-ea"/>
                <a:cs typeface="+mn-cs"/>
              </a:rPr>
              <a:t>Relies on Ruby</a:t>
            </a:r>
            <a:r>
              <a:rPr lang="en-GB" kern="1200">
                <a:solidFill>
                  <a:schemeClr val="tx1"/>
                </a:solidFill>
                <a:latin typeface="Söhne"/>
                <a:ea typeface="+mn-ea"/>
                <a:cs typeface="+mn-cs"/>
              </a:rPr>
              <a:t>: Dependency on Ruby for operation.</a:t>
            </a:r>
          </a:p>
          <a:p>
            <a:pPr defTabSz="712984">
              <a:lnSpc>
                <a:spcPct val="90000"/>
              </a:lnSpc>
              <a:spcAft>
                <a:spcPts val="521"/>
              </a:spcAft>
              <a:buFont typeface="+mj-lt"/>
              <a:buAutoNum type="arabicPeriod"/>
            </a:pPr>
            <a:r>
              <a:rPr lang="en-GB" b="1" kern="1200">
                <a:solidFill>
                  <a:schemeClr val="tx1"/>
                </a:solidFill>
                <a:latin typeface="Söhne"/>
                <a:ea typeface="+mn-ea"/>
                <a:cs typeface="+mn-cs"/>
              </a:rPr>
              <a:t>Security Risks</a:t>
            </a:r>
            <a:r>
              <a:rPr lang="en-GB" kern="1200">
                <a:solidFill>
                  <a:schemeClr val="tx1"/>
                </a:solidFill>
                <a:latin typeface="Söhne"/>
                <a:ea typeface="+mn-ea"/>
                <a:cs typeface="+mn-cs"/>
              </a:rPr>
              <a:t>: Minor risk of malicious code in community-supplied packages.</a:t>
            </a:r>
          </a:p>
          <a:p>
            <a:pPr defTabSz="712984">
              <a:lnSpc>
                <a:spcPct val="90000"/>
              </a:lnSpc>
              <a:spcAft>
                <a:spcPts val="521"/>
              </a:spcAft>
              <a:buFont typeface="+mj-lt"/>
              <a:buAutoNum type="arabicPeriod"/>
            </a:pPr>
            <a:r>
              <a:rPr lang="en-GB" b="1" kern="1200">
                <a:solidFill>
                  <a:schemeClr val="tx1"/>
                </a:solidFill>
                <a:latin typeface="Söhne"/>
                <a:ea typeface="+mn-ea"/>
                <a:cs typeface="+mn-cs"/>
              </a:rPr>
              <a:t>Performance Overhead</a:t>
            </a:r>
            <a:r>
              <a:rPr lang="en-GB" kern="1200">
                <a:solidFill>
                  <a:schemeClr val="tx1"/>
                </a:solidFill>
                <a:latin typeface="Söhne"/>
                <a:ea typeface="+mn-ea"/>
                <a:cs typeface="+mn-cs"/>
              </a:rPr>
              <a:t>: Especially during updates or extensive searches.</a:t>
            </a:r>
          </a:p>
          <a:p>
            <a:pPr>
              <a:lnSpc>
                <a:spcPct val="90000"/>
              </a:lnSpc>
              <a:spcAft>
                <a:spcPts val="600"/>
              </a:spcAft>
            </a:pPr>
            <a:endParaRPr lang="en-GB" sz="1700"/>
          </a:p>
        </p:txBody>
      </p:sp>
      <p:pic>
        <p:nvPicPr>
          <p:cNvPr id="6" name="Picture 5" descr="A cartoon of a beer mug&#10;&#10;Description automatically generated">
            <a:extLst>
              <a:ext uri="{FF2B5EF4-FFF2-40B4-BE49-F238E27FC236}">
                <a16:creationId xmlns:a16="http://schemas.microsoft.com/office/drawing/2014/main" id="{F712C3F8-83FF-8AA0-3EFB-F53E4D733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286566">
            <a:off x="12126745" y="-3047376"/>
            <a:ext cx="1631989" cy="2457502"/>
          </a:xfrm>
          <a:prstGeom prst="rect">
            <a:avLst/>
          </a:prstGeom>
        </p:spPr>
      </p:pic>
      <p:pic>
        <p:nvPicPr>
          <p:cNvPr id="15" name="Picture 2" descr="A blue star with black background&#10;&#10;Description automatically generated">
            <a:extLst>
              <a:ext uri="{FF2B5EF4-FFF2-40B4-BE49-F238E27FC236}">
                <a16:creationId xmlns:a16="http://schemas.microsoft.com/office/drawing/2014/main" id="{91800F8A-7EE6-2473-034C-0915C4326C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1500188" y="7497520"/>
            <a:ext cx="4008438" cy="3457575"/>
          </a:xfrm>
          <a:prstGeom prst="rect">
            <a:avLst/>
          </a:prstGeom>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D6C89102-8A9B-34D5-D561-1BCF64E64F13}"/>
              </a:ext>
            </a:extLst>
          </p:cNvPr>
          <p:cNvSpPr txBox="1">
            <a:spLocks/>
          </p:cNvSpPr>
          <p:nvPr/>
        </p:nvSpPr>
        <p:spPr>
          <a:xfrm rot="10800000">
            <a:off x="1500188" y="10262945"/>
            <a:ext cx="4008438" cy="690563"/>
          </a:xfrm>
          <a:prstGeom prst="rect">
            <a:avLst/>
          </a:prstGeom>
          <a:solidFill>
            <a:srgbClr val="000000">
              <a:alpha val="50000"/>
            </a:srgbClr>
          </a:solidFill>
          <a:ln>
            <a:noFill/>
          </a:ln>
        </p:spPr>
        <p:txBody>
          <a:bodyPr vert="horz" wrap="square"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300">
                <a:solidFill>
                  <a:srgbClr val="FFFFFF"/>
                </a:solidFill>
              </a:rPr>
              <a:t>NIX</a:t>
            </a:r>
          </a:p>
        </p:txBody>
      </p:sp>
      <p:pic>
        <p:nvPicPr>
          <p:cNvPr id="17" name="Picture 4" descr="Homebrew (package manager) - Wikipedia">
            <a:extLst>
              <a:ext uri="{FF2B5EF4-FFF2-40B4-BE49-F238E27FC236}">
                <a16:creationId xmlns:a16="http://schemas.microsoft.com/office/drawing/2014/main" id="{A26312ED-C244-B91A-4BBF-0DE99C869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576888" y="7497520"/>
            <a:ext cx="2273300" cy="3457575"/>
          </a:xfrm>
          <a:prstGeom prst="rect">
            <a:avLst/>
          </a:prstGeom>
          <a:extLst>
            <a:ext uri="{909E8E84-426E-40DD-AFC4-6F175D3DCCD1}">
              <a14:hiddenFill xmlns:a14="http://schemas.microsoft.com/office/drawing/2010/main">
                <a:solidFill>
                  <a:srgbClr val="FFFFFF"/>
                </a:solidFill>
              </a14:hiddenFill>
            </a:ext>
          </a:extLst>
        </p:spPr>
      </p:pic>
      <p:sp>
        <p:nvSpPr>
          <p:cNvPr id="18" name="Text Placeholder 2">
            <a:extLst>
              <a:ext uri="{FF2B5EF4-FFF2-40B4-BE49-F238E27FC236}">
                <a16:creationId xmlns:a16="http://schemas.microsoft.com/office/drawing/2014/main" id="{213AC3A1-8510-62DD-1390-092479C991E8}"/>
              </a:ext>
            </a:extLst>
          </p:cNvPr>
          <p:cNvSpPr txBox="1">
            <a:spLocks/>
          </p:cNvSpPr>
          <p:nvPr/>
        </p:nvSpPr>
        <p:spPr>
          <a:xfrm rot="10800000">
            <a:off x="5576888" y="10262945"/>
            <a:ext cx="2273300" cy="690563"/>
          </a:xfrm>
          <a:prstGeom prst="rect">
            <a:avLst/>
          </a:prstGeom>
          <a:solidFill>
            <a:srgbClr val="000000">
              <a:alpha val="50000"/>
            </a:srgbClr>
          </a:solidFill>
          <a:ln>
            <a:noFill/>
          </a:ln>
        </p:spPr>
        <p:txBody>
          <a:bodyPr vert="horz" wrap="square"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300">
                <a:solidFill>
                  <a:srgbClr val="FFFFFF"/>
                </a:solidFill>
              </a:rPr>
              <a:t>HOMEBREW</a:t>
            </a:r>
          </a:p>
        </p:txBody>
      </p:sp>
      <p:pic>
        <p:nvPicPr>
          <p:cNvPr id="19" name="Picture 18" descr="A blue and white logo&#10;&#10;Description automatically generated">
            <a:extLst>
              <a:ext uri="{FF2B5EF4-FFF2-40B4-BE49-F238E27FC236}">
                <a16:creationId xmlns:a16="http://schemas.microsoft.com/office/drawing/2014/main" id="{B8A2216F-E26B-64F3-775A-09EE473F3D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7916863" y="7497520"/>
            <a:ext cx="3457575" cy="3457575"/>
          </a:xfrm>
          <a:prstGeom prst="rect">
            <a:avLst/>
          </a:prstGeom>
        </p:spPr>
      </p:pic>
      <p:sp>
        <p:nvSpPr>
          <p:cNvPr id="20" name="Text Placeholder 2">
            <a:extLst>
              <a:ext uri="{FF2B5EF4-FFF2-40B4-BE49-F238E27FC236}">
                <a16:creationId xmlns:a16="http://schemas.microsoft.com/office/drawing/2014/main" id="{39E6B78B-D177-D4AE-7DB8-E93429A4FF41}"/>
              </a:ext>
            </a:extLst>
          </p:cNvPr>
          <p:cNvSpPr txBox="1">
            <a:spLocks/>
          </p:cNvSpPr>
          <p:nvPr/>
        </p:nvSpPr>
        <p:spPr>
          <a:xfrm rot="10800000">
            <a:off x="7916863" y="10262945"/>
            <a:ext cx="3457575" cy="690563"/>
          </a:xfrm>
          <a:prstGeom prst="rect">
            <a:avLst/>
          </a:prstGeom>
          <a:solidFill>
            <a:srgbClr val="000000">
              <a:alpha val="50000"/>
            </a:srgbClr>
          </a:solidFill>
          <a:ln>
            <a:noFill/>
          </a:ln>
        </p:spPr>
        <p:txBody>
          <a:bodyPr vert="horz" wrap="square"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300">
                <a:solidFill>
                  <a:srgbClr val="FFFFFF"/>
                </a:solidFill>
              </a:rPr>
              <a:t>MacPorts</a:t>
            </a:r>
          </a:p>
        </p:txBody>
      </p:sp>
      <p:sp>
        <p:nvSpPr>
          <p:cNvPr id="21" name="Title 1">
            <a:extLst>
              <a:ext uri="{FF2B5EF4-FFF2-40B4-BE49-F238E27FC236}">
                <a16:creationId xmlns:a16="http://schemas.microsoft.com/office/drawing/2014/main" id="{E017B563-0886-83A1-FFDC-BC97D0CA519D}"/>
              </a:ext>
            </a:extLst>
          </p:cNvPr>
          <p:cNvSpPr txBox="1">
            <a:spLocks/>
          </p:cNvSpPr>
          <p:nvPr/>
        </p:nvSpPr>
        <p:spPr>
          <a:xfrm>
            <a:off x="630936" y="-152852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Most well-known Mac Repository Managements</a:t>
            </a:r>
          </a:p>
        </p:txBody>
      </p:sp>
      <p:pic>
        <p:nvPicPr>
          <p:cNvPr id="8" name="Picture 7" descr="Πανεπιστήμιο Κύπρου - Βικιπαίδεια">
            <a:extLst>
              <a:ext uri="{FF2B5EF4-FFF2-40B4-BE49-F238E27FC236}">
                <a16:creationId xmlns:a16="http://schemas.microsoft.com/office/drawing/2014/main" id="{DC56836F-66D8-AF8F-B263-E50719FAC7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254"/>
            <a:ext cx="664029" cy="6640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black and white sign with yellow text&#10;&#10;Description automatically generated">
            <a:extLst>
              <a:ext uri="{FF2B5EF4-FFF2-40B4-BE49-F238E27FC236}">
                <a16:creationId xmlns:a16="http://schemas.microsoft.com/office/drawing/2014/main" id="{35AC7484-EEF8-3708-48DA-E58E24B77F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89689" y="5114155"/>
            <a:ext cx="6830050" cy="1416157"/>
          </a:xfrm>
          <a:prstGeom prst="rect">
            <a:avLst/>
          </a:prstGeom>
        </p:spPr>
      </p:pic>
      <p:sp>
        <p:nvSpPr>
          <p:cNvPr id="10" name="TextBox 9">
            <a:extLst>
              <a:ext uri="{FF2B5EF4-FFF2-40B4-BE49-F238E27FC236}">
                <a16:creationId xmlns:a16="http://schemas.microsoft.com/office/drawing/2014/main" id="{BFFFB783-5BA2-FB05-DC58-29AEB340E12D}"/>
              </a:ext>
            </a:extLst>
          </p:cNvPr>
          <p:cNvSpPr txBox="1"/>
          <p:nvPr/>
        </p:nvSpPr>
        <p:spPr>
          <a:xfrm>
            <a:off x="4989689" y="4591640"/>
            <a:ext cx="2602957" cy="646331"/>
          </a:xfrm>
          <a:prstGeom prst="rect">
            <a:avLst/>
          </a:prstGeom>
          <a:noFill/>
        </p:spPr>
        <p:txBody>
          <a:bodyPr wrap="none" rtlCol="0">
            <a:spAutoFit/>
          </a:bodyPr>
          <a:lstStyle/>
          <a:p>
            <a:r>
              <a:rPr lang="en-CY" sz="1800" b="1" u="sng"/>
              <a:t>How to install Homebew:</a:t>
            </a:r>
          </a:p>
          <a:p>
            <a:endParaRPr lang="en-CY"/>
          </a:p>
        </p:txBody>
      </p:sp>
    </p:spTree>
    <p:extLst>
      <p:ext uri="{BB962C8B-B14F-4D97-AF65-F5344CB8AC3E}">
        <p14:creationId xmlns:p14="http://schemas.microsoft.com/office/powerpoint/2010/main" val="4501014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3">
            <a:extLst>
              <a:ext uri="{FF2B5EF4-FFF2-40B4-BE49-F238E27FC236}">
                <a16:creationId xmlns:a16="http://schemas.microsoft.com/office/drawing/2014/main" id="{BDC181EA-9488-700D-9368-F0E1335B6D1F}"/>
              </a:ext>
            </a:extLst>
          </p:cNvPr>
          <p:cNvSpPr>
            <a:spLocks/>
          </p:cNvSpPr>
          <p:nvPr/>
        </p:nvSpPr>
        <p:spPr>
          <a:xfrm>
            <a:off x="107972" y="1069557"/>
            <a:ext cx="4861110" cy="4121638"/>
          </a:xfrm>
          <a:prstGeom prst="rect">
            <a:avLst/>
          </a:prstGeom>
        </p:spPr>
        <p:txBody>
          <a:bodyPr>
            <a:normAutofit/>
          </a:bodyPr>
          <a:lstStyle/>
          <a:p>
            <a:pPr defTabSz="712984">
              <a:lnSpc>
                <a:spcPct val="90000"/>
              </a:lnSpc>
              <a:spcAft>
                <a:spcPts val="521"/>
              </a:spcAft>
            </a:pPr>
            <a:r>
              <a:rPr lang="en-GB" sz="2800" b="1" kern="1200">
                <a:solidFill>
                  <a:schemeClr val="tx1"/>
                </a:solidFill>
                <a:latin typeface="Söhne"/>
                <a:ea typeface="+mn-ea"/>
                <a:cs typeface="+mn-cs"/>
              </a:rPr>
              <a:t>Pros</a:t>
            </a:r>
            <a:endParaRPr lang="en-GB" b="1" kern="1200">
              <a:solidFill>
                <a:schemeClr val="tx1"/>
              </a:solidFill>
              <a:latin typeface="Söhne"/>
              <a:ea typeface="+mn-ea"/>
              <a:cs typeface="+mn-cs"/>
            </a:endParaRPr>
          </a:p>
          <a:p>
            <a:pPr marL="285750" indent="-285750" defTabSz="712984">
              <a:lnSpc>
                <a:spcPct val="90000"/>
              </a:lnSpc>
              <a:spcAft>
                <a:spcPts val="521"/>
              </a:spcAft>
              <a:buFont typeface="Arial" panose="020B0604020202020204" pitchFamily="34" charset="0"/>
              <a:buChar char="•"/>
            </a:pPr>
            <a:r>
              <a:rPr lang="en-GB" sz="2000" b="1" kern="1200">
                <a:solidFill>
                  <a:schemeClr val="tx1"/>
                </a:solidFill>
                <a:latin typeface="Söhne"/>
                <a:ea typeface="+mn-ea"/>
                <a:cs typeface="+mn-cs"/>
              </a:rPr>
              <a:t>Easy to install and use.</a:t>
            </a:r>
          </a:p>
          <a:p>
            <a:pPr marL="285750" indent="-285750" defTabSz="712984">
              <a:lnSpc>
                <a:spcPct val="90000"/>
              </a:lnSpc>
              <a:spcAft>
                <a:spcPts val="521"/>
              </a:spcAft>
              <a:buFont typeface="Arial" panose="020B0604020202020204" pitchFamily="34" charset="0"/>
              <a:buChar char="•"/>
            </a:pPr>
            <a:r>
              <a:rPr lang="en-GB" sz="2000" b="1" kern="1200">
                <a:solidFill>
                  <a:schemeClr val="tx1"/>
                </a:solidFill>
                <a:latin typeface="Söhne"/>
                <a:ea typeface="+mn-ea"/>
                <a:cs typeface="+mn-cs"/>
              </a:rPr>
              <a:t>Has a large library of software.</a:t>
            </a:r>
          </a:p>
          <a:p>
            <a:pPr marL="285750" indent="-285750" defTabSz="712984">
              <a:lnSpc>
                <a:spcPct val="90000"/>
              </a:lnSpc>
              <a:spcAft>
                <a:spcPts val="521"/>
              </a:spcAft>
              <a:buFont typeface="Arial" panose="020B0604020202020204" pitchFamily="34" charset="0"/>
              <a:buChar char="•"/>
            </a:pPr>
            <a:r>
              <a:rPr lang="en-GB" sz="2000" b="1" kern="1200">
                <a:solidFill>
                  <a:schemeClr val="tx1"/>
                </a:solidFill>
                <a:latin typeface="Söhne"/>
                <a:ea typeface="+mn-ea"/>
                <a:cs typeface="+mn-cs"/>
              </a:rPr>
              <a:t>Strong community </a:t>
            </a:r>
            <a:r>
              <a:rPr lang="en-GB" sz="2000" kern="1200">
                <a:solidFill>
                  <a:schemeClr val="tx1"/>
                </a:solidFill>
                <a:latin typeface="Söhne"/>
                <a:ea typeface="+mn-ea"/>
                <a:cs typeface="+mn-cs"/>
              </a:rPr>
              <a:t>support and open for contributions.</a:t>
            </a:r>
          </a:p>
          <a:p>
            <a:pPr marL="285750" indent="-285750" defTabSz="712984">
              <a:lnSpc>
                <a:spcPct val="90000"/>
              </a:lnSpc>
              <a:spcAft>
                <a:spcPts val="521"/>
              </a:spcAft>
              <a:buFont typeface="Arial" panose="020B0604020202020204" pitchFamily="34" charset="0"/>
              <a:buChar char="•"/>
            </a:pPr>
            <a:r>
              <a:rPr lang="en-GB" sz="2000" b="1" kern="1200">
                <a:solidFill>
                  <a:schemeClr val="tx1"/>
                </a:solidFill>
                <a:latin typeface="Söhne"/>
                <a:ea typeface="+mn-ea"/>
                <a:cs typeface="+mn-cs"/>
              </a:rPr>
              <a:t>Designed specifically for macOS</a:t>
            </a:r>
            <a:r>
              <a:rPr lang="en-GB" sz="2000" kern="1200">
                <a:solidFill>
                  <a:schemeClr val="tx1"/>
                </a:solidFill>
                <a:latin typeface="Söhne"/>
                <a:ea typeface="+mn-ea"/>
                <a:cs typeface="+mn-cs"/>
              </a:rPr>
              <a:t>, ensuring smooth operation.</a:t>
            </a:r>
          </a:p>
          <a:p>
            <a:pPr marL="285750" indent="-285750" defTabSz="712984">
              <a:lnSpc>
                <a:spcPct val="90000"/>
              </a:lnSpc>
              <a:spcAft>
                <a:spcPts val="521"/>
              </a:spcAft>
              <a:buFont typeface="Arial" panose="020B0604020202020204" pitchFamily="34" charset="0"/>
              <a:buChar char="•"/>
            </a:pPr>
            <a:r>
              <a:rPr lang="en-GB" sz="2000" b="1" kern="1200">
                <a:solidFill>
                  <a:schemeClr val="tx1"/>
                </a:solidFill>
                <a:latin typeface="Söhne"/>
                <a:ea typeface="+mn-ea"/>
                <a:cs typeface="+mn-cs"/>
              </a:rPr>
              <a:t>Regular Updates</a:t>
            </a:r>
            <a:r>
              <a:rPr lang="en-GB" sz="2000" kern="1200">
                <a:solidFill>
                  <a:schemeClr val="tx1"/>
                </a:solidFill>
                <a:latin typeface="Söhne"/>
                <a:ea typeface="+mn-ea"/>
                <a:cs typeface="+mn-cs"/>
              </a:rPr>
              <a:t>: Easy to update and upgrade packages.</a:t>
            </a:r>
          </a:p>
          <a:p>
            <a:pPr>
              <a:lnSpc>
                <a:spcPct val="90000"/>
              </a:lnSpc>
              <a:spcAft>
                <a:spcPts val="600"/>
              </a:spcAft>
            </a:pPr>
            <a:endParaRPr lang="en-GB" sz="1700"/>
          </a:p>
        </p:txBody>
      </p:sp>
      <p:sp>
        <p:nvSpPr>
          <p:cNvPr id="8" name="Content Placeholder 5">
            <a:extLst>
              <a:ext uri="{FF2B5EF4-FFF2-40B4-BE49-F238E27FC236}">
                <a16:creationId xmlns:a16="http://schemas.microsoft.com/office/drawing/2014/main" id="{2908E85C-15B5-9853-431A-72AFD1A10DBA}"/>
              </a:ext>
            </a:extLst>
          </p:cNvPr>
          <p:cNvSpPr>
            <a:spLocks/>
          </p:cNvSpPr>
          <p:nvPr/>
        </p:nvSpPr>
        <p:spPr>
          <a:xfrm>
            <a:off x="6965649" y="1069557"/>
            <a:ext cx="4876405" cy="4284868"/>
          </a:xfrm>
          <a:prstGeom prst="rect">
            <a:avLst/>
          </a:prstGeom>
        </p:spPr>
        <p:txBody>
          <a:bodyPr>
            <a:normAutofit/>
          </a:bodyPr>
          <a:lstStyle/>
          <a:p>
            <a:pPr defTabSz="712984">
              <a:lnSpc>
                <a:spcPct val="90000"/>
              </a:lnSpc>
              <a:spcAft>
                <a:spcPts val="521"/>
              </a:spcAft>
            </a:pPr>
            <a:r>
              <a:rPr lang="en-GB" sz="2800" b="1" kern="1200">
                <a:solidFill>
                  <a:schemeClr val="tx1"/>
                </a:solidFill>
                <a:latin typeface="Söhne"/>
                <a:ea typeface="+mn-ea"/>
                <a:cs typeface="+mn-cs"/>
              </a:rPr>
              <a:t>Cons</a:t>
            </a:r>
            <a:endParaRPr lang="en-GB" b="1" kern="1200">
              <a:solidFill>
                <a:schemeClr val="tx1"/>
              </a:solidFill>
              <a:latin typeface="Söhne"/>
              <a:ea typeface="+mn-ea"/>
              <a:cs typeface="+mn-cs"/>
            </a:endParaRPr>
          </a:p>
          <a:p>
            <a:pPr marL="285750" indent="-285750" defTabSz="712984">
              <a:lnSpc>
                <a:spcPct val="90000"/>
              </a:lnSpc>
              <a:spcAft>
                <a:spcPts val="521"/>
              </a:spcAft>
              <a:buFont typeface="Arial" panose="020B0604020202020204" pitchFamily="34" charset="0"/>
              <a:buChar char="•"/>
            </a:pPr>
            <a:r>
              <a:rPr lang="en-GB" sz="2000" b="1" kern="1200">
                <a:solidFill>
                  <a:schemeClr val="tx1"/>
                </a:solidFill>
                <a:latin typeface="Söhne"/>
                <a:ea typeface="+mn-ea"/>
                <a:cs typeface="+mn-cs"/>
              </a:rPr>
              <a:t>Homebrew depends on system libraries</a:t>
            </a:r>
            <a:r>
              <a:rPr lang="en-GB" sz="2000" kern="1200">
                <a:solidFill>
                  <a:schemeClr val="tx1"/>
                </a:solidFill>
                <a:latin typeface="Söhne"/>
                <a:ea typeface="+mn-ea"/>
                <a:cs typeface="+mn-cs"/>
              </a:rPr>
              <a:t>. This can result to a lot of conflicts. (/user/local)</a:t>
            </a:r>
          </a:p>
          <a:p>
            <a:pPr marL="285750" indent="-285750" defTabSz="712984">
              <a:lnSpc>
                <a:spcPct val="90000"/>
              </a:lnSpc>
              <a:spcAft>
                <a:spcPts val="521"/>
              </a:spcAft>
              <a:buFont typeface="Arial" panose="020B0604020202020204" pitchFamily="34" charset="0"/>
              <a:buChar char="•"/>
            </a:pPr>
            <a:r>
              <a:rPr lang="en-GB" sz="2000" b="1" kern="1200">
                <a:solidFill>
                  <a:schemeClr val="tx1"/>
                </a:solidFill>
                <a:latin typeface="Söhne"/>
                <a:ea typeface="+mn-ea"/>
                <a:cs typeface="+mn-cs"/>
              </a:rPr>
              <a:t> Relies on Ruby</a:t>
            </a:r>
            <a:r>
              <a:rPr lang="en-GB" sz="2000" kern="1200">
                <a:solidFill>
                  <a:schemeClr val="tx1"/>
                </a:solidFill>
                <a:latin typeface="Söhne"/>
                <a:ea typeface="+mn-ea"/>
                <a:cs typeface="+mn-cs"/>
              </a:rPr>
              <a:t>: Dependency on Ruby for operation.</a:t>
            </a:r>
          </a:p>
          <a:p>
            <a:pPr marL="285750" indent="-285750" defTabSz="712984">
              <a:lnSpc>
                <a:spcPct val="90000"/>
              </a:lnSpc>
              <a:spcAft>
                <a:spcPts val="521"/>
              </a:spcAft>
              <a:buFont typeface="Arial" panose="020B0604020202020204" pitchFamily="34" charset="0"/>
              <a:buChar char="•"/>
            </a:pPr>
            <a:r>
              <a:rPr lang="en-GB" sz="2000" b="1" kern="1200">
                <a:solidFill>
                  <a:schemeClr val="tx1"/>
                </a:solidFill>
                <a:latin typeface="Söhne"/>
                <a:ea typeface="+mn-ea"/>
                <a:cs typeface="+mn-cs"/>
              </a:rPr>
              <a:t> Security Risks</a:t>
            </a:r>
            <a:r>
              <a:rPr lang="en-GB" sz="2000" kern="1200">
                <a:solidFill>
                  <a:schemeClr val="tx1"/>
                </a:solidFill>
                <a:latin typeface="Söhne"/>
                <a:ea typeface="+mn-ea"/>
                <a:cs typeface="+mn-cs"/>
              </a:rPr>
              <a:t>: </a:t>
            </a:r>
            <a:r>
              <a:rPr lang="en-GB" sz="2000">
                <a:latin typeface="Söhne"/>
              </a:rPr>
              <a:t>R</a:t>
            </a:r>
            <a:r>
              <a:rPr lang="en-GB" sz="2000" kern="1200">
                <a:solidFill>
                  <a:schemeClr val="tx1"/>
                </a:solidFill>
                <a:latin typeface="Söhne"/>
                <a:ea typeface="+mn-ea"/>
                <a:cs typeface="+mn-cs"/>
              </a:rPr>
              <a:t>isk of malicious code in community-supplied packages.</a:t>
            </a:r>
          </a:p>
          <a:p>
            <a:pPr marL="285750" indent="-285750" defTabSz="712984">
              <a:lnSpc>
                <a:spcPct val="90000"/>
              </a:lnSpc>
              <a:spcAft>
                <a:spcPts val="521"/>
              </a:spcAft>
              <a:buFont typeface="Arial" panose="020B0604020202020204" pitchFamily="34" charset="0"/>
              <a:buChar char="•"/>
            </a:pPr>
            <a:r>
              <a:rPr lang="en-GB" sz="2000" b="1">
                <a:latin typeface="Söhne"/>
              </a:rPr>
              <a:t>Requiring more computing resources</a:t>
            </a:r>
            <a:r>
              <a:rPr lang="en-GB" sz="2000">
                <a:latin typeface="Söhne"/>
              </a:rPr>
              <a:t> than it is optimal (</a:t>
            </a:r>
            <a:r>
              <a:rPr lang="en-GB" sz="2000" kern="1200">
                <a:solidFill>
                  <a:schemeClr val="tx1"/>
                </a:solidFill>
                <a:latin typeface="Söhne"/>
                <a:ea typeface="+mn-ea"/>
                <a:cs typeface="+mn-cs"/>
              </a:rPr>
              <a:t>Especially during updates or extensive searches).</a:t>
            </a:r>
          </a:p>
          <a:p>
            <a:pPr>
              <a:lnSpc>
                <a:spcPct val="90000"/>
              </a:lnSpc>
              <a:spcAft>
                <a:spcPts val="600"/>
              </a:spcAft>
            </a:pPr>
            <a:endParaRPr lang="en-GB" sz="1700"/>
          </a:p>
        </p:txBody>
      </p:sp>
      <p:pic>
        <p:nvPicPr>
          <p:cNvPr id="9" name="Picture 8" descr="A cartoon of a beer mug&#10;&#10;Description automatically generated">
            <a:extLst>
              <a:ext uri="{FF2B5EF4-FFF2-40B4-BE49-F238E27FC236}">
                <a16:creationId xmlns:a16="http://schemas.microsoft.com/office/drawing/2014/main" id="{3DDD34E7-B0E8-8041-8673-901E4136B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3944" y="1069557"/>
            <a:ext cx="1631989" cy="2457502"/>
          </a:xfrm>
          <a:prstGeom prst="rect">
            <a:avLst/>
          </a:prstGeom>
        </p:spPr>
      </p:pic>
      <p:sp>
        <p:nvSpPr>
          <p:cNvPr id="10" name="Title 1">
            <a:extLst>
              <a:ext uri="{FF2B5EF4-FFF2-40B4-BE49-F238E27FC236}">
                <a16:creationId xmlns:a16="http://schemas.microsoft.com/office/drawing/2014/main" id="{B6C96423-EE80-4CDE-19E2-7DAE25B9D36D}"/>
              </a:ext>
            </a:extLst>
          </p:cNvPr>
          <p:cNvSpPr>
            <a:spLocks noGrp="1"/>
          </p:cNvSpPr>
          <p:nvPr>
            <p:ph type="title"/>
          </p:nvPr>
        </p:nvSpPr>
        <p:spPr>
          <a:xfrm>
            <a:off x="-4158779" y="-4137302"/>
            <a:ext cx="3429000" cy="1719072"/>
          </a:xfrm>
        </p:spPr>
        <p:txBody>
          <a:bodyPr vert="horz" lIns="91440" tIns="45720" rIns="91440" bIns="45720" rtlCol="0" anchor="b">
            <a:normAutofit/>
          </a:bodyPr>
          <a:lstStyle/>
          <a:p>
            <a:r>
              <a:rPr lang="en-US" sz="3000" kern="1200">
                <a:solidFill>
                  <a:schemeClr val="tx1"/>
                </a:solidFill>
                <a:latin typeface="+mj-lt"/>
                <a:ea typeface="+mj-ea"/>
                <a:cs typeface="+mj-cs"/>
              </a:rPr>
              <a:t>Homebrew: The Missing Package Manager for macOS</a:t>
            </a:r>
          </a:p>
        </p:txBody>
      </p:sp>
      <p:sp>
        <p:nvSpPr>
          <p:cNvPr id="11" name="Text Placeholder 2">
            <a:extLst>
              <a:ext uri="{FF2B5EF4-FFF2-40B4-BE49-F238E27FC236}">
                <a16:creationId xmlns:a16="http://schemas.microsoft.com/office/drawing/2014/main" id="{F93A30A0-B38D-4894-77BF-1D52AD92CFB9}"/>
              </a:ext>
            </a:extLst>
          </p:cNvPr>
          <p:cNvSpPr>
            <a:spLocks noGrp="1"/>
          </p:cNvSpPr>
          <p:nvPr>
            <p:ph type="body" idx="1"/>
          </p:nvPr>
        </p:nvSpPr>
        <p:spPr>
          <a:xfrm>
            <a:off x="-7219870" y="5821389"/>
            <a:ext cx="3429000" cy="3410712"/>
          </a:xfrm>
        </p:spPr>
        <p:txBody>
          <a:bodyPr vert="horz" lIns="91440" tIns="45720" rIns="91440" bIns="45720" rtlCol="0" anchor="t">
            <a:normAutofit/>
          </a:bodyPr>
          <a:lstStyle/>
          <a:p>
            <a:pPr indent="-228600">
              <a:buFont typeface="Arial" panose="020B0604020202020204" pitchFamily="34" charset="0"/>
              <a:buChar char="•"/>
            </a:pPr>
            <a:r>
              <a:rPr lang="en-US" sz="1800"/>
              <a:t>The role of homebrew is to simplify software installation and management on macOS.</a:t>
            </a:r>
            <a:endParaRPr lang="en-GB" sz="1800"/>
          </a:p>
          <a:p>
            <a:pPr indent="-228600">
              <a:buFont typeface="Arial" panose="020B0604020202020204" pitchFamily="34" charset="0"/>
              <a:buChar char="•"/>
            </a:pPr>
            <a:r>
              <a:rPr lang="en-GB" sz="1800"/>
              <a:t>“Homebrew installs the stuff you need that Apple (or your Linux system) didn’t.”</a:t>
            </a:r>
          </a:p>
          <a:p>
            <a:pPr indent="-228600">
              <a:buFont typeface="Arial" panose="020B0604020202020204" pitchFamily="34" charset="0"/>
              <a:buChar char="•"/>
            </a:pPr>
            <a:r>
              <a:rPr lang="en-GB" sz="1800"/>
              <a:t>Homebrew was created by Max Howell</a:t>
            </a:r>
            <a:endParaRPr lang="en-US" sz="1800"/>
          </a:p>
        </p:txBody>
      </p:sp>
      <p:pic>
        <p:nvPicPr>
          <p:cNvPr id="12" name="Content Placeholder 4" descr="A screen shot of a computer&#10;&#10;Description automatically generated">
            <a:extLst>
              <a:ext uri="{FF2B5EF4-FFF2-40B4-BE49-F238E27FC236}">
                <a16:creationId xmlns:a16="http://schemas.microsoft.com/office/drawing/2014/main" id="{11423C25-3157-D29C-BC3B-28DFB646A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9082" y="-4868325"/>
            <a:ext cx="7541410" cy="4147776"/>
          </a:xfrm>
          <a:prstGeom prst="rect">
            <a:avLst/>
          </a:prstGeom>
        </p:spPr>
      </p:pic>
      <p:sp>
        <p:nvSpPr>
          <p:cNvPr id="13" name="Text Placeholder 2">
            <a:extLst>
              <a:ext uri="{FF2B5EF4-FFF2-40B4-BE49-F238E27FC236}">
                <a16:creationId xmlns:a16="http://schemas.microsoft.com/office/drawing/2014/main" id="{8A659258-75EA-8016-0F60-662CCB412C29}"/>
              </a:ext>
            </a:extLst>
          </p:cNvPr>
          <p:cNvSpPr>
            <a:spLocks/>
          </p:cNvSpPr>
          <p:nvPr/>
        </p:nvSpPr>
        <p:spPr>
          <a:xfrm>
            <a:off x="1298955" y="8922377"/>
            <a:ext cx="4840898" cy="3092065"/>
          </a:xfrm>
          <a:prstGeom prst="rect">
            <a:avLst/>
          </a:prstGeom>
        </p:spPr>
        <p:txBody>
          <a:bodyPr>
            <a:normAutofit/>
          </a:bodyPr>
          <a:lstStyle/>
          <a:p>
            <a:pPr marL="329184" indent="-329184" defTabSz="877824">
              <a:spcAft>
                <a:spcPts val="600"/>
              </a:spcAft>
              <a:buFont typeface="Arial" panose="020B0604020202020204" pitchFamily="34" charset="0"/>
              <a:buChar char="•"/>
            </a:pPr>
            <a:r>
              <a:rPr lang="en-GB" sz="2400" kern="1200">
                <a:solidFill>
                  <a:schemeClr val="tx1"/>
                </a:solidFill>
                <a:latin typeface="+mn-lt"/>
                <a:ea typeface="+mn-ea"/>
                <a:cs typeface="+mn-cs"/>
              </a:rPr>
              <a:t>Homebrew is favoured for its simplicity and ease of use.</a:t>
            </a:r>
          </a:p>
          <a:p>
            <a:pPr marL="329184" indent="-329184" defTabSz="877824">
              <a:spcAft>
                <a:spcPts val="600"/>
              </a:spcAft>
              <a:buFont typeface="Arial" panose="020B0604020202020204" pitchFamily="34" charset="0"/>
              <a:buChar char="•"/>
            </a:pPr>
            <a:r>
              <a:rPr lang="en-GB" sz="2400" kern="1200">
                <a:solidFill>
                  <a:schemeClr val="tx1"/>
                </a:solidFill>
                <a:latin typeface="+mn-lt"/>
                <a:ea typeface="+mn-ea"/>
                <a:cs typeface="+mn-cs"/>
              </a:rPr>
              <a:t>Homebrew is suitable for most users and developers who want a straightforward package management experience. </a:t>
            </a:r>
            <a:endParaRPr lang="en-GB" sz="2400" b="0"/>
          </a:p>
        </p:txBody>
      </p:sp>
      <p:sp>
        <p:nvSpPr>
          <p:cNvPr id="15" name="Text Placeholder 4">
            <a:extLst>
              <a:ext uri="{FF2B5EF4-FFF2-40B4-BE49-F238E27FC236}">
                <a16:creationId xmlns:a16="http://schemas.microsoft.com/office/drawing/2014/main" id="{1565BBBD-60BC-2825-8E01-6767129965DA}"/>
              </a:ext>
            </a:extLst>
          </p:cNvPr>
          <p:cNvSpPr>
            <a:spLocks/>
          </p:cNvSpPr>
          <p:nvPr/>
        </p:nvSpPr>
        <p:spPr>
          <a:xfrm>
            <a:off x="12725398" y="1650648"/>
            <a:ext cx="4987545" cy="792813"/>
          </a:xfrm>
          <a:prstGeom prst="rect">
            <a:avLst/>
          </a:prstGeom>
        </p:spPr>
        <p:txBody>
          <a:bodyPr>
            <a:normAutofit/>
          </a:bodyPr>
          <a:lstStyle/>
          <a:p>
            <a:pPr algn="ctr" defTabSz="877824">
              <a:spcAft>
                <a:spcPts val="600"/>
              </a:spcAft>
            </a:pPr>
            <a:r>
              <a:rPr lang="en-GB" sz="3200" b="1" kern="1200">
                <a:solidFill>
                  <a:schemeClr val="tx1"/>
                </a:solidFill>
                <a:latin typeface="+mn-lt"/>
                <a:ea typeface="+mn-ea"/>
                <a:cs typeface="+mn-cs"/>
              </a:rPr>
              <a:t>MacPorts</a:t>
            </a:r>
            <a:endParaRPr lang="en-GB" sz="1730" b="1"/>
          </a:p>
        </p:txBody>
      </p:sp>
      <p:sp>
        <p:nvSpPr>
          <p:cNvPr id="17" name="Content Placeholder 5">
            <a:extLst>
              <a:ext uri="{FF2B5EF4-FFF2-40B4-BE49-F238E27FC236}">
                <a16:creationId xmlns:a16="http://schemas.microsoft.com/office/drawing/2014/main" id="{D6DDB530-508D-0A41-23A2-2C05E34AE69B}"/>
              </a:ext>
            </a:extLst>
          </p:cNvPr>
          <p:cNvSpPr>
            <a:spLocks/>
          </p:cNvSpPr>
          <p:nvPr/>
        </p:nvSpPr>
        <p:spPr>
          <a:xfrm>
            <a:off x="6286500" y="9004868"/>
            <a:ext cx="4987545" cy="3545511"/>
          </a:xfrm>
          <a:prstGeom prst="rect">
            <a:avLst/>
          </a:prstGeom>
        </p:spPr>
        <p:txBody>
          <a:bodyPr/>
          <a:lstStyle/>
          <a:p>
            <a:pPr marL="285750" indent="-285750" defTabSz="877824">
              <a:spcAft>
                <a:spcPts val="600"/>
              </a:spcAft>
              <a:buFont typeface="Arial" panose="020B0604020202020204" pitchFamily="34" charset="0"/>
              <a:buChar char="•"/>
            </a:pPr>
            <a:r>
              <a:rPr lang="en-GB" sz="2400" kern="1200">
                <a:solidFill>
                  <a:schemeClr val="tx1"/>
                </a:solidFill>
                <a:latin typeface="+mn-lt"/>
                <a:ea typeface="+mn-ea"/>
                <a:cs typeface="+mn-cs"/>
              </a:rPr>
              <a:t>MacPorts, is preferred by those who need greater control over software installations and who value the isolation and stability it provides, even if it requires more configuration and management effort.</a:t>
            </a:r>
            <a:endParaRPr lang="en-GB" sz="2400"/>
          </a:p>
          <a:p>
            <a:pPr marL="285750" indent="-285750" defTabSz="877824">
              <a:spcAft>
                <a:spcPts val="600"/>
              </a:spcAft>
              <a:buFont typeface="Arial" panose="020B0604020202020204" pitchFamily="34" charset="0"/>
              <a:buChar char="•"/>
            </a:pPr>
            <a:r>
              <a:rPr lang="en-GB" sz="2400" kern="1200">
                <a:solidFill>
                  <a:schemeClr val="tx1"/>
                </a:solidFill>
                <a:latin typeface="+mn-lt"/>
                <a:ea typeface="+mn-ea"/>
                <a:cs typeface="+mn-cs"/>
              </a:rPr>
              <a:t>Only available on Ma</a:t>
            </a:r>
            <a:r>
              <a:rPr lang="en-GB" sz="2400"/>
              <a:t>c</a:t>
            </a:r>
            <a:endParaRPr lang="en-GB" sz="2400" kern="1200">
              <a:solidFill>
                <a:schemeClr val="tx1"/>
              </a:solidFill>
              <a:latin typeface="+mn-lt"/>
              <a:ea typeface="+mn-ea"/>
              <a:cs typeface="+mn-cs"/>
            </a:endParaRPr>
          </a:p>
          <a:p>
            <a:pPr>
              <a:spcAft>
                <a:spcPts val="600"/>
              </a:spcAft>
            </a:pPr>
            <a:endParaRPr lang="en-GB"/>
          </a:p>
        </p:txBody>
      </p:sp>
      <p:sp>
        <p:nvSpPr>
          <p:cNvPr id="19" name="Text Placeholder 4">
            <a:extLst>
              <a:ext uri="{FF2B5EF4-FFF2-40B4-BE49-F238E27FC236}">
                <a16:creationId xmlns:a16="http://schemas.microsoft.com/office/drawing/2014/main" id="{87B5F6C5-0DE7-C635-1E94-705D7E653E54}"/>
              </a:ext>
            </a:extLst>
          </p:cNvPr>
          <p:cNvSpPr txBox="1">
            <a:spLocks/>
          </p:cNvSpPr>
          <p:nvPr/>
        </p:nvSpPr>
        <p:spPr>
          <a:xfrm>
            <a:off x="-4938052" y="1847203"/>
            <a:ext cx="4987545" cy="792813"/>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defTabSz="877824">
              <a:spcBef>
                <a:spcPts val="960"/>
              </a:spcBef>
            </a:pPr>
            <a:r>
              <a:rPr lang="en-GB" sz="3200" b="1" kern="1200">
                <a:solidFill>
                  <a:schemeClr val="tx1"/>
                </a:solidFill>
                <a:latin typeface="+mn-lt"/>
                <a:ea typeface="+mn-ea"/>
                <a:cs typeface="+mn-cs"/>
              </a:rPr>
              <a:t>Homebrew</a:t>
            </a:r>
            <a:endParaRPr lang="en-GB"/>
          </a:p>
        </p:txBody>
      </p:sp>
      <p:pic>
        <p:nvPicPr>
          <p:cNvPr id="2" name="Picture 1" descr="Πανεπιστήμιο Κύπρου - Βικιπαίδεια">
            <a:extLst>
              <a:ext uri="{FF2B5EF4-FFF2-40B4-BE49-F238E27FC236}">
                <a16:creationId xmlns:a16="http://schemas.microsoft.com/office/drawing/2014/main" id="{DC56836F-66D8-AF8F-B263-E50719FAC7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 y="-25854"/>
            <a:ext cx="664029" cy="66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7511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BF6B3A1-9A5D-7195-485D-0353B3994326}"/>
              </a:ext>
            </a:extLst>
          </p:cNvPr>
          <p:cNvSpPr/>
          <p:nvPr/>
        </p:nvSpPr>
        <p:spPr>
          <a:xfrm>
            <a:off x="565446" y="851212"/>
            <a:ext cx="5367528" cy="355079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B7582EA-395F-57CE-95C8-70253DA3ED65}"/>
              </a:ext>
            </a:extLst>
          </p:cNvPr>
          <p:cNvSpPr txBox="1">
            <a:spLocks/>
          </p:cNvSpPr>
          <p:nvPr/>
        </p:nvSpPr>
        <p:spPr>
          <a:xfrm>
            <a:off x="6739128" y="638089"/>
            <a:ext cx="4818888" cy="14768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kern="1200" err="1">
                <a:solidFill>
                  <a:schemeClr val="tx1"/>
                </a:solidFill>
                <a:latin typeface="+mj-lt"/>
                <a:ea typeface="+mj-ea"/>
                <a:cs typeface="+mj-cs"/>
              </a:rPr>
              <a:t>MacPorts</a:t>
            </a:r>
            <a:endParaRPr lang="en-US" sz="5400" kern="1200">
              <a:solidFill>
                <a:schemeClr val="tx1"/>
              </a:solidFill>
              <a:latin typeface="+mj-lt"/>
              <a:ea typeface="+mj-ea"/>
              <a:cs typeface="+mj-cs"/>
            </a:endParaRPr>
          </a:p>
        </p:txBody>
      </p:sp>
      <p:pic>
        <p:nvPicPr>
          <p:cNvPr id="4" name="Content Placeholder 3" descr="A screenshot of a computer&#10;&#10;Description automatically generated">
            <a:extLst>
              <a:ext uri="{FF2B5EF4-FFF2-40B4-BE49-F238E27FC236}">
                <a16:creationId xmlns:a16="http://schemas.microsoft.com/office/drawing/2014/main" id="{498E42FC-D0C2-C9FC-3BFA-C2522F078171}"/>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4490" b="97653" l="3446" r="92653">
                        <a14:foregroundMark x1="2666" y1="5816" x2="4031" y2="91735"/>
                        <a14:foregroundMark x1="4031" y1="91735" x2="10988" y2="95510"/>
                        <a14:foregroundMark x1="10988" y1="95510" x2="44408" y2="94184"/>
                        <a14:foregroundMark x1="44408" y1="94184" x2="89402" y2="96429"/>
                        <a14:foregroundMark x1="89402" y1="96429" x2="91808" y2="20510"/>
                        <a14:foregroundMark x1="91808" y1="20510" x2="90637" y2="6735"/>
                        <a14:foregroundMark x1="90637" y1="6735" x2="3706" y2="6122"/>
                        <a14:foregroundMark x1="47789" y1="7347" x2="10468" y2="9286"/>
                        <a14:foregroundMark x1="10468" y1="9286" x2="4031" y2="25408"/>
                        <a14:foregroundMark x1="4031" y1="25408" x2="7412" y2="72551"/>
                        <a14:foregroundMark x1="7412" y1="72551" x2="17750" y2="87143"/>
                        <a14:foregroundMark x1="17750" y1="87143" x2="49870" y2="87755"/>
                        <a14:foregroundMark x1="49870" y1="87755" x2="73407" y2="78265"/>
                        <a14:foregroundMark x1="73407" y1="78265" x2="85501" y2="49694"/>
                        <a14:foregroundMark x1="85501" y1="49694" x2="76138" y2="16327"/>
                        <a14:foregroundMark x1="76138" y1="16327" x2="52861" y2="4490"/>
                        <a14:foregroundMark x1="52861" y1="4490" x2="43043" y2="6020"/>
                        <a14:foregroundMark x1="87581" y1="8776" x2="92653" y2="8571"/>
                        <a14:foregroundMark x1="92653" y1="8571" x2="92263" y2="36020"/>
                        <a14:foregroundMark x1="87516" y1="82143" x2="63654" y2="92245"/>
                        <a14:foregroundMark x1="67750" y1="97347" x2="65800" y2="97653"/>
                        <a14:backgroundMark x1="910" y1="2347" x2="9038" y2="2755"/>
                        <a14:backgroundMark x1="4681" y1="1020" x2="18140" y2="2551"/>
                        <a14:backgroundMark x1="18140" y1="2551" x2="51300" y2="816"/>
                        <a14:backgroundMark x1="51300" y1="816" x2="80234" y2="2551"/>
                        <a14:backgroundMark x1="80234" y1="2551" x2="95514" y2="2041"/>
                        <a14:backgroundMark x1="95514" y1="2041" x2="97529" y2="95510"/>
                        <a14:backgroundMark x1="95449" y1="97041" x2="98114" y2="88878"/>
                        <a14:backgroundMark x1="98114" y1="88878" x2="99025" y2="3163"/>
                        <a14:backgroundMark x1="99025" y1="3163" x2="95319" y2="98469"/>
                        <a14:backgroundMark x1="95904" y1="95204" x2="94343" y2="204"/>
                      </a14:backgroundRemoval>
                    </a14:imgEffect>
                  </a14:imgLayer>
                </a14:imgProps>
              </a:ext>
            </a:extLst>
          </a:blip>
          <a:stretch>
            <a:fillRect/>
          </a:stretch>
        </p:blipFill>
        <p:spPr>
          <a:xfrm>
            <a:off x="565445" y="808463"/>
            <a:ext cx="5608239" cy="3575251"/>
          </a:xfrm>
          <a:prstGeom prst="rect">
            <a:avLst/>
          </a:prstGeom>
        </p:spPr>
      </p:pic>
      <p:sp>
        <p:nvSpPr>
          <p:cNvPr id="14"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TextBox 5">
            <a:extLst>
              <a:ext uri="{FF2B5EF4-FFF2-40B4-BE49-F238E27FC236}">
                <a16:creationId xmlns:a16="http://schemas.microsoft.com/office/drawing/2014/main" id="{E227EE8C-447F-9CE1-FED6-938CEC71A451}"/>
              </a:ext>
            </a:extLst>
          </p:cNvPr>
          <p:cNvGraphicFramePr/>
          <p:nvPr>
            <p:extLst>
              <p:ext uri="{D42A27DB-BD31-4B8C-83A1-F6EECF244321}">
                <p14:modId xmlns:p14="http://schemas.microsoft.com/office/powerpoint/2010/main" val="2061853732"/>
              </p:ext>
            </p:extLst>
          </p:nvPr>
        </p:nvGraphicFramePr>
        <p:xfrm>
          <a:off x="6260594" y="2505456"/>
          <a:ext cx="5330909" cy="37947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 Placeholder 2">
            <a:extLst>
              <a:ext uri="{FF2B5EF4-FFF2-40B4-BE49-F238E27FC236}">
                <a16:creationId xmlns:a16="http://schemas.microsoft.com/office/drawing/2014/main" id="{7A918ECE-1A60-645C-8075-61A1771C9C1B}"/>
              </a:ext>
            </a:extLst>
          </p:cNvPr>
          <p:cNvSpPr>
            <a:spLocks/>
          </p:cNvSpPr>
          <p:nvPr/>
        </p:nvSpPr>
        <p:spPr>
          <a:xfrm>
            <a:off x="1108455" y="7508209"/>
            <a:ext cx="4840898" cy="3092065"/>
          </a:xfrm>
          <a:prstGeom prst="rect">
            <a:avLst/>
          </a:prstGeom>
        </p:spPr>
        <p:txBody>
          <a:bodyPr>
            <a:normAutofit/>
          </a:bodyPr>
          <a:lstStyle/>
          <a:p>
            <a:pPr marL="329184" indent="-329184" defTabSz="877824">
              <a:spcAft>
                <a:spcPts val="600"/>
              </a:spcAft>
              <a:buFont typeface="Arial" panose="020B0604020202020204" pitchFamily="34" charset="0"/>
              <a:buChar char="•"/>
            </a:pPr>
            <a:r>
              <a:rPr lang="en-GB" sz="2400" kern="1200">
                <a:solidFill>
                  <a:schemeClr val="tx1"/>
                </a:solidFill>
                <a:latin typeface="+mn-lt"/>
                <a:ea typeface="+mn-ea"/>
                <a:cs typeface="+mn-cs"/>
              </a:rPr>
              <a:t>Homebrew is favoured for its simplicity and ease of use.</a:t>
            </a:r>
          </a:p>
          <a:p>
            <a:pPr marL="329184" indent="-329184" defTabSz="877824">
              <a:spcAft>
                <a:spcPts val="600"/>
              </a:spcAft>
              <a:buFont typeface="Arial" panose="020B0604020202020204" pitchFamily="34" charset="0"/>
              <a:buChar char="•"/>
            </a:pPr>
            <a:r>
              <a:rPr lang="en-GB" sz="2400" kern="1200">
                <a:solidFill>
                  <a:schemeClr val="tx1"/>
                </a:solidFill>
                <a:latin typeface="+mn-lt"/>
                <a:ea typeface="+mn-ea"/>
                <a:cs typeface="+mn-cs"/>
              </a:rPr>
              <a:t>Homebrew is suitable for most users and developers who want a straightforward package management experience. </a:t>
            </a:r>
            <a:endParaRPr lang="en-GB" sz="2400" b="0"/>
          </a:p>
        </p:txBody>
      </p:sp>
      <p:sp>
        <p:nvSpPr>
          <p:cNvPr id="3" name="Text Placeholder 4">
            <a:extLst>
              <a:ext uri="{FF2B5EF4-FFF2-40B4-BE49-F238E27FC236}">
                <a16:creationId xmlns:a16="http://schemas.microsoft.com/office/drawing/2014/main" id="{F6462C05-E0A6-750B-6EA4-F8D6000BB0FE}"/>
              </a:ext>
            </a:extLst>
          </p:cNvPr>
          <p:cNvSpPr>
            <a:spLocks/>
          </p:cNvSpPr>
          <p:nvPr/>
        </p:nvSpPr>
        <p:spPr>
          <a:xfrm>
            <a:off x="12192000" y="980082"/>
            <a:ext cx="4987545" cy="792813"/>
          </a:xfrm>
          <a:prstGeom prst="rect">
            <a:avLst/>
          </a:prstGeom>
        </p:spPr>
        <p:txBody>
          <a:bodyPr>
            <a:normAutofit/>
          </a:bodyPr>
          <a:lstStyle/>
          <a:p>
            <a:pPr algn="ctr" defTabSz="877824">
              <a:spcAft>
                <a:spcPts val="600"/>
              </a:spcAft>
            </a:pPr>
            <a:r>
              <a:rPr lang="en-GB" sz="3200" b="1" kern="1200">
                <a:solidFill>
                  <a:schemeClr val="tx1"/>
                </a:solidFill>
                <a:latin typeface="+mn-lt"/>
                <a:ea typeface="+mn-ea"/>
                <a:cs typeface="+mn-cs"/>
              </a:rPr>
              <a:t>MacPorts</a:t>
            </a:r>
            <a:endParaRPr lang="en-GB" sz="1730" b="1"/>
          </a:p>
        </p:txBody>
      </p:sp>
      <p:sp>
        <p:nvSpPr>
          <p:cNvPr id="5" name="Content Placeholder 5">
            <a:extLst>
              <a:ext uri="{FF2B5EF4-FFF2-40B4-BE49-F238E27FC236}">
                <a16:creationId xmlns:a16="http://schemas.microsoft.com/office/drawing/2014/main" id="{ED7B0982-CAB2-01C2-3348-3DFF60837788}"/>
              </a:ext>
            </a:extLst>
          </p:cNvPr>
          <p:cNvSpPr>
            <a:spLocks/>
          </p:cNvSpPr>
          <p:nvPr/>
        </p:nvSpPr>
        <p:spPr>
          <a:xfrm>
            <a:off x="6096000" y="7590700"/>
            <a:ext cx="4987545" cy="3545511"/>
          </a:xfrm>
          <a:prstGeom prst="rect">
            <a:avLst/>
          </a:prstGeom>
        </p:spPr>
        <p:txBody>
          <a:bodyPr/>
          <a:lstStyle/>
          <a:p>
            <a:pPr marL="285750" indent="-285750" defTabSz="877824">
              <a:spcAft>
                <a:spcPts val="600"/>
              </a:spcAft>
              <a:buFont typeface="Arial" panose="020B0604020202020204" pitchFamily="34" charset="0"/>
              <a:buChar char="•"/>
            </a:pPr>
            <a:r>
              <a:rPr lang="en-GB" sz="2400" kern="1200">
                <a:solidFill>
                  <a:schemeClr val="tx1"/>
                </a:solidFill>
                <a:latin typeface="+mn-lt"/>
                <a:ea typeface="+mn-ea"/>
                <a:cs typeface="+mn-cs"/>
              </a:rPr>
              <a:t>MacPorts, is preferred by those who need greater control over software installations and who value the isolation and stability it provides, even if it requires more configuration and management effort.</a:t>
            </a:r>
            <a:endParaRPr lang="en-GB" sz="2400"/>
          </a:p>
          <a:p>
            <a:pPr marL="285750" indent="-285750" defTabSz="877824">
              <a:spcAft>
                <a:spcPts val="600"/>
              </a:spcAft>
              <a:buFont typeface="Arial" panose="020B0604020202020204" pitchFamily="34" charset="0"/>
              <a:buChar char="•"/>
            </a:pPr>
            <a:r>
              <a:rPr lang="en-GB" sz="2400" kern="1200">
                <a:solidFill>
                  <a:schemeClr val="tx1"/>
                </a:solidFill>
                <a:latin typeface="+mn-lt"/>
                <a:ea typeface="+mn-ea"/>
                <a:cs typeface="+mn-cs"/>
              </a:rPr>
              <a:t>Only available on Ma</a:t>
            </a:r>
            <a:r>
              <a:rPr lang="en-GB" sz="2400"/>
              <a:t>c</a:t>
            </a:r>
            <a:endParaRPr lang="en-GB" sz="2400" kern="1200">
              <a:solidFill>
                <a:schemeClr val="tx1"/>
              </a:solidFill>
              <a:latin typeface="+mn-lt"/>
              <a:ea typeface="+mn-ea"/>
              <a:cs typeface="+mn-cs"/>
            </a:endParaRPr>
          </a:p>
          <a:p>
            <a:pPr>
              <a:spcAft>
                <a:spcPts val="600"/>
              </a:spcAft>
            </a:pPr>
            <a:endParaRPr lang="en-GB"/>
          </a:p>
        </p:txBody>
      </p:sp>
      <p:sp>
        <p:nvSpPr>
          <p:cNvPr id="9" name="Text Placeholder 4">
            <a:extLst>
              <a:ext uri="{FF2B5EF4-FFF2-40B4-BE49-F238E27FC236}">
                <a16:creationId xmlns:a16="http://schemas.microsoft.com/office/drawing/2014/main" id="{7B2BBC3C-4A1F-5584-72AB-88F631311327}"/>
              </a:ext>
            </a:extLst>
          </p:cNvPr>
          <p:cNvSpPr txBox="1">
            <a:spLocks/>
          </p:cNvSpPr>
          <p:nvPr/>
        </p:nvSpPr>
        <p:spPr>
          <a:xfrm>
            <a:off x="-4353561" y="1221848"/>
            <a:ext cx="4987545" cy="792813"/>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defTabSz="877824">
              <a:spcBef>
                <a:spcPts val="960"/>
              </a:spcBef>
            </a:pPr>
            <a:r>
              <a:rPr lang="en-GB" sz="3200" b="1" kern="1200">
                <a:solidFill>
                  <a:schemeClr val="tx1"/>
                </a:solidFill>
                <a:latin typeface="+mn-lt"/>
                <a:ea typeface="+mn-ea"/>
                <a:cs typeface="+mn-cs"/>
              </a:rPr>
              <a:t>Homebrew</a:t>
            </a:r>
            <a:endParaRPr lang="en-GB"/>
          </a:p>
        </p:txBody>
      </p:sp>
      <p:pic>
        <p:nvPicPr>
          <p:cNvPr id="6" name="Picture 5" descr="Πανεπιστήμιο Κύπρου - Βικιπαίδεια">
            <a:extLst>
              <a:ext uri="{FF2B5EF4-FFF2-40B4-BE49-F238E27FC236}">
                <a16:creationId xmlns:a16="http://schemas.microsoft.com/office/drawing/2014/main" id="{DC56836F-66D8-AF8F-B263-E50719FAC7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 y="0"/>
            <a:ext cx="664029" cy="66402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D01E433B-1CE8-64D0-C2E6-309B16172DA0}"/>
              </a:ext>
            </a:extLst>
          </p:cNvPr>
          <p:cNvSpPr/>
          <p:nvPr/>
        </p:nvSpPr>
        <p:spPr>
          <a:xfrm>
            <a:off x="26670" y="-5507089"/>
            <a:ext cx="12192000" cy="5167312"/>
          </a:xfrm>
          <a:prstGeom prst="rect">
            <a:avLst/>
          </a:prstGeom>
          <a:solidFill>
            <a:schemeClr val="accent2">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EE5CBACC-3D59-E0A0-31C0-5E75A4B73634}"/>
              </a:ext>
            </a:extLst>
          </p:cNvPr>
          <p:cNvSpPr txBox="1">
            <a:spLocks noChangeArrowheads="1"/>
          </p:cNvSpPr>
          <p:nvPr/>
        </p:nvSpPr>
        <p:spPr bwMode="auto">
          <a:xfrm>
            <a:off x="864871" y="-5363776"/>
            <a:ext cx="5097780" cy="314073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ct val="0"/>
              </a:spcBef>
              <a:spcAft>
                <a:spcPts val="600"/>
              </a:spcAft>
              <a:buFont typeface="Arial" panose="020B0604020202020204" pitchFamily="34" charset="0"/>
              <a:buNone/>
            </a:pPr>
            <a:r>
              <a:rPr lang="en-US" altLang="en-US" sz="1900" b="1">
                <a:solidFill>
                  <a:schemeClr val="bg1"/>
                </a:solidFill>
              </a:rPr>
              <a:t>Pros of MacPorts:</a:t>
            </a:r>
          </a:p>
          <a:p>
            <a:pPr fontAlgn="base">
              <a:spcBef>
                <a:spcPct val="0"/>
              </a:spcBef>
              <a:spcAft>
                <a:spcPts val="600"/>
              </a:spcAft>
            </a:pPr>
            <a:r>
              <a:rPr lang="en-US" altLang="en-US" sz="1900" b="1">
                <a:solidFill>
                  <a:schemeClr val="bg1"/>
                </a:solidFill>
              </a:rPr>
              <a:t>More control</a:t>
            </a:r>
            <a:r>
              <a:rPr lang="en-US" altLang="en-US" sz="1900">
                <a:solidFill>
                  <a:schemeClr val="bg1"/>
                </a:solidFill>
              </a:rPr>
              <a:t>: MacPorts often provides more versions of each package, making it appealing to users who want more control over their installation of their software packages.</a:t>
            </a:r>
          </a:p>
          <a:p>
            <a:pPr fontAlgn="base">
              <a:spcBef>
                <a:spcPct val="0"/>
              </a:spcBef>
              <a:spcAft>
                <a:spcPts val="600"/>
              </a:spcAft>
            </a:pPr>
            <a:r>
              <a:rPr lang="en-US" altLang="en-US" sz="1900" b="1">
                <a:solidFill>
                  <a:schemeClr val="bg1"/>
                </a:solidFill>
              </a:rPr>
              <a:t>MacPorts installs software </a:t>
            </a:r>
            <a:r>
              <a:rPr lang="en-US" altLang="en-US" sz="1900">
                <a:solidFill>
                  <a:schemeClr val="bg1"/>
                </a:solidFill>
              </a:rPr>
              <a:t>in a separate directory (</a:t>
            </a:r>
            <a:r>
              <a:rPr lang="en-US" altLang="en-US" sz="1900" b="1">
                <a:solidFill>
                  <a:schemeClr val="bg1"/>
                </a:solidFill>
              </a:rPr>
              <a:t>/opt/local</a:t>
            </a:r>
            <a:r>
              <a:rPr lang="en-US" altLang="en-US" sz="1900">
                <a:solidFill>
                  <a:schemeClr val="bg1"/>
                </a:solidFill>
              </a:rPr>
              <a:t>), minimizing the risk of interfering with system libraries and tools included with macOS. </a:t>
            </a:r>
          </a:p>
          <a:p>
            <a:pPr marL="0" fontAlgn="base">
              <a:spcBef>
                <a:spcPct val="0"/>
              </a:spcBef>
              <a:spcAft>
                <a:spcPts val="600"/>
              </a:spcAft>
            </a:pPr>
            <a:endParaRPr lang="en-US" altLang="en-US" sz="1400">
              <a:solidFill>
                <a:schemeClr val="bg1"/>
              </a:solidFill>
            </a:endParaRPr>
          </a:p>
        </p:txBody>
      </p:sp>
      <p:sp>
        <p:nvSpPr>
          <p:cNvPr id="17" name="TextBox 16">
            <a:extLst>
              <a:ext uri="{FF2B5EF4-FFF2-40B4-BE49-F238E27FC236}">
                <a16:creationId xmlns:a16="http://schemas.microsoft.com/office/drawing/2014/main" id="{2AEE25C2-111A-F223-2B50-9DCCD6558F5C}"/>
              </a:ext>
            </a:extLst>
          </p:cNvPr>
          <p:cNvSpPr txBox="1"/>
          <p:nvPr/>
        </p:nvSpPr>
        <p:spPr>
          <a:xfrm>
            <a:off x="6282691" y="-5357615"/>
            <a:ext cx="5173980" cy="2032593"/>
          </a:xfrm>
          <a:prstGeom prst="rect">
            <a:avLst/>
          </a:prstGeom>
        </p:spPr>
        <p:txBody>
          <a:bodyPr vert="horz" lIns="91440" tIns="45720" rIns="91440" bIns="45720" rtlCol="0" anchor="ctr">
            <a:normAutofit/>
          </a:bodyPr>
          <a:lstStyle/>
          <a:p>
            <a:pPr marR="0" lvl="0" algn="ctr" fontAlgn="base">
              <a:lnSpc>
                <a:spcPct val="90000"/>
              </a:lnSpc>
              <a:spcBef>
                <a:spcPct val="0"/>
              </a:spcBef>
              <a:spcAft>
                <a:spcPts val="600"/>
              </a:spcAft>
              <a:buClrTx/>
              <a:buSzTx/>
              <a:tabLst/>
            </a:pPr>
            <a:r>
              <a:rPr kumimoji="0" lang="en-US" altLang="en-US" b="1" i="0" u="none" strike="noStrike" cap="none" normalizeH="0" baseline="0">
                <a:ln>
                  <a:noFill/>
                </a:ln>
                <a:solidFill>
                  <a:schemeClr val="bg1"/>
                </a:solidFill>
                <a:effectLst/>
              </a:rPr>
              <a:t>Cons of MacPorts:</a:t>
            </a:r>
          </a:p>
          <a:p>
            <a:pPr marL="28575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b="1" i="0" u="none" strike="noStrike" cap="none" normalizeH="0" baseline="0">
                <a:ln>
                  <a:noFill/>
                </a:ln>
                <a:solidFill>
                  <a:schemeClr val="bg1"/>
                </a:solidFill>
                <a:effectLst/>
              </a:rPr>
              <a:t>Slower Installation Process:</a:t>
            </a:r>
            <a:r>
              <a:rPr kumimoji="0" lang="en-US" altLang="en-US" b="0" i="0" u="none" strike="noStrike" cap="none" normalizeH="0" baseline="0">
                <a:ln>
                  <a:noFill/>
                </a:ln>
                <a:solidFill>
                  <a:schemeClr val="bg1"/>
                </a:solidFill>
                <a:effectLst/>
              </a:rPr>
              <a:t> </a:t>
            </a:r>
            <a:r>
              <a:rPr lang="en-US" b="0" i="0">
                <a:solidFill>
                  <a:srgbClr val="1D1D1F"/>
                </a:solidFill>
                <a:effectLst/>
                <a:latin typeface="SF Pro Text"/>
              </a:rPr>
              <a:t>Attempts to install its own copies of any libraries.</a:t>
            </a:r>
          </a:p>
          <a:p>
            <a:pPr marL="28575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b="1" i="0" u="none" strike="noStrike" cap="none" normalizeH="0" baseline="0">
                <a:ln>
                  <a:noFill/>
                </a:ln>
                <a:solidFill>
                  <a:schemeClr val="bg1"/>
                </a:solidFill>
                <a:effectLst/>
              </a:rPr>
              <a:t>Disk Space Usage:</a:t>
            </a:r>
            <a:r>
              <a:rPr lang="en-US" altLang="en-US">
                <a:solidFill>
                  <a:schemeClr val="bg1"/>
                </a:solidFill>
              </a:rPr>
              <a:t> Since any dependencies are installed again then it will take up more disk space.</a:t>
            </a:r>
            <a:endParaRPr kumimoji="0" lang="en-US" altLang="en-US" b="0" i="0" u="none" strike="noStrike" cap="none" normalizeH="0" baseline="0">
              <a:ln>
                <a:noFill/>
              </a:ln>
              <a:solidFill>
                <a:schemeClr val="bg1"/>
              </a:solidFill>
              <a:effectLst/>
            </a:endParaRPr>
          </a:p>
        </p:txBody>
      </p:sp>
    </p:spTree>
    <p:extLst>
      <p:ext uri="{BB962C8B-B14F-4D97-AF65-F5344CB8AC3E}">
        <p14:creationId xmlns:p14="http://schemas.microsoft.com/office/powerpoint/2010/main" val="20402787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19C052EA-05E2-403D-965E-52D1BFFA2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E270F5-0E83-3323-D17E-D3E9DAA0189C}"/>
              </a:ext>
            </a:extLst>
          </p:cNvPr>
          <p:cNvSpPr>
            <a:spLocks noGrp="1"/>
          </p:cNvSpPr>
          <p:nvPr>
            <p:ph type="title"/>
          </p:nvPr>
        </p:nvSpPr>
        <p:spPr>
          <a:xfrm>
            <a:off x="838200" y="365126"/>
            <a:ext cx="10515600" cy="1094740"/>
          </a:xfrm>
        </p:spPr>
        <p:txBody>
          <a:bodyPr vert="horz" lIns="91440" tIns="45720" rIns="91440" bIns="45720" rtlCol="0" anchor="ctr">
            <a:normAutofit/>
          </a:bodyPr>
          <a:lstStyle/>
          <a:p>
            <a:pPr algn="ctr"/>
            <a:r>
              <a:rPr lang="en-US" kern="1200">
                <a:solidFill>
                  <a:schemeClr val="bg1"/>
                </a:solidFill>
                <a:latin typeface="+mj-lt"/>
                <a:ea typeface="+mj-ea"/>
                <a:cs typeface="+mj-cs"/>
              </a:rPr>
              <a:t>Pros &amp; Cons</a:t>
            </a:r>
          </a:p>
        </p:txBody>
      </p:sp>
      <p:sp useBgFill="1">
        <p:nvSpPr>
          <p:cNvPr id="94" name="Rectangle 93">
            <a:extLst>
              <a:ext uri="{FF2B5EF4-FFF2-40B4-BE49-F238E27FC236}">
                <a16:creationId xmlns:a16="http://schemas.microsoft.com/office/drawing/2014/main" id="{4C1936B8-2FFB-4F78-8388-B8C282B8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52542F4-3C65-0CC8-BAFF-369331B0C624}"/>
              </a:ext>
            </a:extLst>
          </p:cNvPr>
          <p:cNvSpPr/>
          <p:nvPr/>
        </p:nvSpPr>
        <p:spPr>
          <a:xfrm>
            <a:off x="0" y="1698614"/>
            <a:ext cx="12192000" cy="5167312"/>
          </a:xfrm>
          <a:prstGeom prst="rect">
            <a:avLst/>
          </a:prstGeom>
          <a:solidFill>
            <a:schemeClr val="accent2">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6" name="Rectangle 2">
            <a:extLst>
              <a:ext uri="{FF2B5EF4-FFF2-40B4-BE49-F238E27FC236}">
                <a16:creationId xmlns:a16="http://schemas.microsoft.com/office/drawing/2014/main" id="{E529D147-4945-933E-F079-A47899392441}"/>
              </a:ext>
            </a:extLst>
          </p:cNvPr>
          <p:cNvSpPr>
            <a:spLocks noGrp="1" noChangeArrowheads="1"/>
          </p:cNvSpPr>
          <p:nvPr>
            <p:ph idx="1"/>
          </p:nvPr>
        </p:nvSpPr>
        <p:spPr bwMode="auto">
          <a:xfrm>
            <a:off x="507257" y="1841927"/>
            <a:ext cx="5748764" cy="359519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lnSpcReduction="10000"/>
          </a:bodyPr>
          <a:lstStyle/>
          <a:p>
            <a:pPr marL="0" marR="0" lvl="0" indent="0" algn="ctr" fontAlgn="base">
              <a:spcBef>
                <a:spcPct val="0"/>
              </a:spcBef>
              <a:spcAft>
                <a:spcPts val="600"/>
              </a:spcAft>
              <a:buClrTx/>
              <a:buSzTx/>
              <a:buNone/>
              <a:tabLst/>
            </a:pPr>
            <a:r>
              <a:rPr kumimoji="0" lang="en-US" altLang="en-US" sz="2400" b="1" i="0" u="none" strike="noStrike" cap="none" normalizeH="0" baseline="0">
                <a:ln>
                  <a:noFill/>
                </a:ln>
                <a:solidFill>
                  <a:schemeClr val="bg1"/>
                </a:solidFill>
                <a:effectLst/>
              </a:rPr>
              <a:t>Pros of </a:t>
            </a:r>
            <a:r>
              <a:rPr kumimoji="0" lang="en-US" altLang="en-US" sz="2400" b="1" i="0" u="none" strike="noStrike" cap="none" normalizeH="0" baseline="0" err="1">
                <a:ln>
                  <a:noFill/>
                </a:ln>
                <a:solidFill>
                  <a:schemeClr val="bg1"/>
                </a:solidFill>
                <a:effectLst/>
              </a:rPr>
              <a:t>MacPorts</a:t>
            </a:r>
            <a:r>
              <a:rPr kumimoji="0" lang="en-US" altLang="en-US" sz="2400" b="1" i="0" u="none" strike="noStrike" cap="none" normalizeH="0" baseline="0">
                <a:ln>
                  <a:noFill/>
                </a:ln>
                <a:solidFill>
                  <a:schemeClr val="bg1"/>
                </a:solidFill>
                <a:effectLst/>
              </a:rPr>
              <a:t>:</a:t>
            </a:r>
          </a:p>
          <a:p>
            <a:pPr fontAlgn="base">
              <a:spcBef>
                <a:spcPct val="0"/>
              </a:spcBef>
              <a:spcAft>
                <a:spcPts val="600"/>
              </a:spcAft>
            </a:pPr>
            <a:r>
              <a:rPr lang="en-US" altLang="en-US" sz="2400" b="1">
                <a:solidFill>
                  <a:schemeClr val="bg1"/>
                </a:solidFill>
              </a:rPr>
              <a:t>Support:</a:t>
            </a:r>
            <a:r>
              <a:rPr lang="en-US" altLang="en-US" sz="2400">
                <a:solidFill>
                  <a:schemeClr val="bg1"/>
                </a:solidFill>
              </a:rPr>
              <a:t> </a:t>
            </a:r>
            <a:r>
              <a:rPr lang="en-US" sz="2400" err="1">
                <a:solidFill>
                  <a:schemeClr val="bg1"/>
                </a:solidFill>
              </a:rPr>
              <a:t>MacPorts</a:t>
            </a:r>
            <a:r>
              <a:rPr lang="en-US" sz="2400">
                <a:solidFill>
                  <a:schemeClr val="bg1"/>
                </a:solidFill>
              </a:rPr>
              <a:t> has excellent support for legacy versions of macOS. Homebrew only supports the OS's that are currently supported by Apple, which usually means the last three releases.</a:t>
            </a:r>
          </a:p>
          <a:p>
            <a:pPr fontAlgn="base">
              <a:spcBef>
                <a:spcPct val="0"/>
              </a:spcBef>
              <a:spcAft>
                <a:spcPts val="600"/>
              </a:spcAft>
            </a:pPr>
            <a:r>
              <a:rPr kumimoji="0" lang="en-US" altLang="en-US" sz="2400" b="1" i="0" u="none" strike="noStrike" cap="none" normalizeH="0" baseline="0" err="1">
                <a:ln>
                  <a:noFill/>
                </a:ln>
                <a:solidFill>
                  <a:schemeClr val="bg1"/>
                </a:solidFill>
                <a:effectLst/>
              </a:rPr>
              <a:t>MacPorts</a:t>
            </a:r>
            <a:r>
              <a:rPr kumimoji="0" lang="en-US" altLang="en-US" sz="2400" b="1" i="0" u="none" strike="noStrike" cap="none" normalizeH="0" baseline="0">
                <a:ln>
                  <a:noFill/>
                </a:ln>
                <a:solidFill>
                  <a:schemeClr val="bg1"/>
                </a:solidFill>
                <a:effectLst/>
              </a:rPr>
              <a:t> installs software </a:t>
            </a:r>
            <a:r>
              <a:rPr kumimoji="0" lang="en-US" altLang="en-US" sz="2400" b="0" i="0" u="none" strike="noStrike" cap="none" normalizeH="0" baseline="0">
                <a:ln>
                  <a:noFill/>
                </a:ln>
                <a:solidFill>
                  <a:schemeClr val="bg1"/>
                </a:solidFill>
                <a:effectLst/>
              </a:rPr>
              <a:t>in a separate directory (</a:t>
            </a:r>
            <a:r>
              <a:rPr kumimoji="0" lang="en-US" altLang="en-US" sz="2400" b="1" i="0" u="none" strike="noStrike" cap="none" normalizeH="0" baseline="0">
                <a:ln>
                  <a:noFill/>
                </a:ln>
                <a:solidFill>
                  <a:schemeClr val="bg1"/>
                </a:solidFill>
                <a:effectLst/>
              </a:rPr>
              <a:t>/opt/local</a:t>
            </a:r>
            <a:r>
              <a:rPr kumimoji="0" lang="en-US" altLang="en-US" sz="2400" b="0" i="0" u="none" strike="noStrike" cap="none" normalizeH="0" baseline="0">
                <a:ln>
                  <a:noFill/>
                </a:ln>
                <a:solidFill>
                  <a:schemeClr val="bg1"/>
                </a:solidFill>
                <a:effectLst/>
              </a:rPr>
              <a:t>), minimizing the risk of interfering with system libraries and tools included with macOS. </a:t>
            </a:r>
          </a:p>
          <a:p>
            <a:pPr marL="0" marR="0" lvl="0" fontAlgn="base">
              <a:spcBef>
                <a:spcPct val="0"/>
              </a:spcBef>
              <a:spcAft>
                <a:spcPts val="600"/>
              </a:spcAft>
              <a:buClrTx/>
              <a:buSzTx/>
              <a:tabLst/>
            </a:pPr>
            <a:endParaRPr kumimoji="0" lang="en-US" altLang="en-US" sz="1400" b="0" i="0" u="none" strike="noStrike" cap="none" normalizeH="0" baseline="0">
              <a:ln>
                <a:noFill/>
              </a:ln>
              <a:solidFill>
                <a:schemeClr val="bg1"/>
              </a:solidFill>
              <a:effectLst/>
            </a:endParaRPr>
          </a:p>
        </p:txBody>
      </p:sp>
      <p:sp>
        <p:nvSpPr>
          <p:cNvPr id="6" name="TextBox 5">
            <a:extLst>
              <a:ext uri="{FF2B5EF4-FFF2-40B4-BE49-F238E27FC236}">
                <a16:creationId xmlns:a16="http://schemas.microsoft.com/office/drawing/2014/main" id="{AD205619-774F-DE38-7158-575B82A95B5B}"/>
              </a:ext>
            </a:extLst>
          </p:cNvPr>
          <p:cNvSpPr txBox="1"/>
          <p:nvPr/>
        </p:nvSpPr>
        <p:spPr>
          <a:xfrm>
            <a:off x="6256021" y="1740220"/>
            <a:ext cx="5935979" cy="3452147"/>
          </a:xfrm>
          <a:prstGeom prst="rect">
            <a:avLst/>
          </a:prstGeom>
        </p:spPr>
        <p:txBody>
          <a:bodyPr vert="horz" lIns="91440" tIns="45720" rIns="91440" bIns="45720" rtlCol="0" anchor="ctr">
            <a:normAutofit/>
          </a:bodyPr>
          <a:lstStyle/>
          <a:p>
            <a:pPr marR="0" lvl="0" algn="ctr" fontAlgn="base">
              <a:lnSpc>
                <a:spcPct val="90000"/>
              </a:lnSpc>
              <a:spcBef>
                <a:spcPct val="0"/>
              </a:spcBef>
              <a:spcAft>
                <a:spcPts val="600"/>
              </a:spcAft>
              <a:buClrTx/>
              <a:buSzTx/>
              <a:tabLst/>
            </a:pPr>
            <a:r>
              <a:rPr kumimoji="0" lang="en-US" altLang="en-US" sz="2400" b="1" i="0" u="none" strike="noStrike" cap="none" normalizeH="0" baseline="0">
                <a:ln>
                  <a:noFill/>
                </a:ln>
                <a:solidFill>
                  <a:schemeClr val="bg1"/>
                </a:solidFill>
                <a:effectLst/>
              </a:rPr>
              <a:t>Cons of </a:t>
            </a:r>
            <a:r>
              <a:rPr kumimoji="0" lang="en-US" altLang="en-US" sz="2400" b="1" i="0" u="none" strike="noStrike" cap="none" normalizeH="0" baseline="0" err="1">
                <a:ln>
                  <a:noFill/>
                </a:ln>
                <a:solidFill>
                  <a:schemeClr val="bg1"/>
                </a:solidFill>
                <a:effectLst/>
              </a:rPr>
              <a:t>MacPorts</a:t>
            </a:r>
            <a:r>
              <a:rPr kumimoji="0" lang="en-US" altLang="en-US" sz="2400" b="1" i="0" u="none" strike="noStrike" cap="none" normalizeH="0" baseline="0">
                <a:ln>
                  <a:noFill/>
                </a:ln>
                <a:solidFill>
                  <a:schemeClr val="bg1"/>
                </a:solidFill>
                <a:effectLst/>
              </a:rPr>
              <a:t>:</a:t>
            </a:r>
          </a:p>
          <a:p>
            <a:pPr marL="28575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2400" b="1" i="0" u="none" strike="noStrike" cap="none" normalizeH="0" baseline="0">
                <a:ln>
                  <a:noFill/>
                </a:ln>
                <a:solidFill>
                  <a:schemeClr val="bg1"/>
                </a:solidFill>
                <a:effectLst/>
              </a:rPr>
              <a:t>Slower Installation Process:</a:t>
            </a:r>
            <a:r>
              <a:rPr kumimoji="0" lang="en-US" altLang="en-US" sz="2400" b="0" i="0" u="none" strike="noStrike" cap="none" normalizeH="0" baseline="0">
                <a:ln>
                  <a:noFill/>
                </a:ln>
                <a:solidFill>
                  <a:schemeClr val="bg1"/>
                </a:solidFill>
                <a:effectLst/>
              </a:rPr>
              <a:t> </a:t>
            </a:r>
            <a:r>
              <a:rPr lang="en-US" sz="2400" b="0" i="0">
                <a:solidFill>
                  <a:srgbClr val="1D1D1F"/>
                </a:solidFill>
                <a:effectLst/>
                <a:latin typeface="SF Pro Text"/>
              </a:rPr>
              <a:t>Ignores many of the system libraries and </a:t>
            </a:r>
            <a:r>
              <a:rPr lang="en-US" sz="2400" b="0" i="0" err="1">
                <a:solidFill>
                  <a:srgbClr val="1D1D1F"/>
                </a:solidFill>
                <a:effectLst/>
                <a:latin typeface="SF Pro Text"/>
              </a:rPr>
              <a:t>softwares</a:t>
            </a:r>
            <a:r>
              <a:rPr lang="en-US" sz="2400" b="0" i="0">
                <a:solidFill>
                  <a:srgbClr val="1D1D1F"/>
                </a:solidFill>
                <a:effectLst/>
                <a:latin typeface="SF Pro Text"/>
              </a:rPr>
              <a:t> that already available in Mac OS X and pull its own one instead.</a:t>
            </a:r>
          </a:p>
          <a:p>
            <a:pPr marL="28575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2400" b="1" i="0" u="none" strike="noStrike" cap="none" normalizeH="0" baseline="0">
                <a:ln>
                  <a:noFill/>
                </a:ln>
                <a:solidFill>
                  <a:schemeClr val="bg1"/>
                </a:solidFill>
                <a:effectLst/>
              </a:rPr>
              <a:t>Disk Space Usage:</a:t>
            </a:r>
            <a:r>
              <a:rPr lang="en-US" altLang="en-US" sz="2400">
                <a:solidFill>
                  <a:schemeClr val="bg1"/>
                </a:solidFill>
              </a:rPr>
              <a:t> Since any dependencies are installed again then it will take up more disk space.</a:t>
            </a:r>
          </a:p>
          <a:p>
            <a:pPr marL="28575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2400" b="1" i="0" u="none" strike="noStrike" cap="none" normalizeH="0" baseline="0">
                <a:ln>
                  <a:noFill/>
                </a:ln>
                <a:solidFill>
                  <a:schemeClr val="bg1"/>
                </a:solidFill>
                <a:effectLst/>
              </a:rPr>
              <a:t>Needs Xcode</a:t>
            </a:r>
          </a:p>
        </p:txBody>
      </p:sp>
      <p:sp>
        <p:nvSpPr>
          <p:cNvPr id="4" name="Rectangle 3">
            <a:extLst>
              <a:ext uri="{FF2B5EF4-FFF2-40B4-BE49-F238E27FC236}">
                <a16:creationId xmlns:a16="http://schemas.microsoft.com/office/drawing/2014/main" id="{2D57BB7A-F608-E076-834E-348295718296}"/>
              </a:ext>
            </a:extLst>
          </p:cNvPr>
          <p:cNvSpPr/>
          <p:nvPr/>
        </p:nvSpPr>
        <p:spPr>
          <a:xfrm>
            <a:off x="-7037070" y="1955655"/>
            <a:ext cx="5367528" cy="355079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5A0FE01-F24F-5C40-32C6-6380C8B52F9E}"/>
              </a:ext>
            </a:extLst>
          </p:cNvPr>
          <p:cNvSpPr txBox="1">
            <a:spLocks/>
          </p:cNvSpPr>
          <p:nvPr/>
        </p:nvSpPr>
        <p:spPr>
          <a:xfrm>
            <a:off x="13030200" y="365126"/>
            <a:ext cx="4818888" cy="14768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kern="1200" err="1">
                <a:solidFill>
                  <a:schemeClr val="tx1"/>
                </a:solidFill>
                <a:latin typeface="+mj-lt"/>
                <a:ea typeface="+mj-ea"/>
                <a:cs typeface="+mj-cs"/>
              </a:rPr>
              <a:t>MacPorts</a:t>
            </a:r>
            <a:endParaRPr lang="en-US" sz="5400" kern="1200">
              <a:solidFill>
                <a:schemeClr val="tx1"/>
              </a:solidFill>
              <a:latin typeface="+mj-lt"/>
              <a:ea typeface="+mj-ea"/>
              <a:cs typeface="+mj-cs"/>
            </a:endParaRPr>
          </a:p>
        </p:txBody>
      </p:sp>
      <p:pic>
        <p:nvPicPr>
          <p:cNvPr id="8" name="Content Placeholder 3" descr="A screenshot of a computer&#10;&#10;Description automatically generated">
            <a:extLst>
              <a:ext uri="{FF2B5EF4-FFF2-40B4-BE49-F238E27FC236}">
                <a16:creationId xmlns:a16="http://schemas.microsoft.com/office/drawing/2014/main" id="{34803C4E-5459-2D2B-598D-5833E97761C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490" b="97653" l="3446" r="92653">
                        <a14:foregroundMark x1="2666" y1="5816" x2="4031" y2="91735"/>
                        <a14:foregroundMark x1="4031" y1="91735" x2="10988" y2="95510"/>
                        <a14:foregroundMark x1="10988" y1="95510" x2="44408" y2="94184"/>
                        <a14:foregroundMark x1="44408" y1="94184" x2="89402" y2="96429"/>
                        <a14:foregroundMark x1="89402" y1="96429" x2="91808" y2="20510"/>
                        <a14:foregroundMark x1="91808" y1="20510" x2="90637" y2="6735"/>
                        <a14:foregroundMark x1="90637" y1="6735" x2="3706" y2="6122"/>
                        <a14:foregroundMark x1="47789" y1="7347" x2="10468" y2="9286"/>
                        <a14:foregroundMark x1="10468" y1="9286" x2="4031" y2="25408"/>
                        <a14:foregroundMark x1="4031" y1="25408" x2="7412" y2="72551"/>
                        <a14:foregroundMark x1="7412" y1="72551" x2="17750" y2="87143"/>
                        <a14:foregroundMark x1="17750" y1="87143" x2="49870" y2="87755"/>
                        <a14:foregroundMark x1="49870" y1="87755" x2="73407" y2="78265"/>
                        <a14:foregroundMark x1="73407" y1="78265" x2="85501" y2="49694"/>
                        <a14:foregroundMark x1="85501" y1="49694" x2="76138" y2="16327"/>
                        <a14:foregroundMark x1="76138" y1="16327" x2="52861" y2="4490"/>
                        <a14:foregroundMark x1="52861" y1="4490" x2="43043" y2="6020"/>
                        <a14:foregroundMark x1="87581" y1="8776" x2="92653" y2="8571"/>
                        <a14:foregroundMark x1="92653" y1="8571" x2="92263" y2="36020"/>
                        <a14:foregroundMark x1="87516" y1="82143" x2="63654" y2="92245"/>
                        <a14:foregroundMark x1="67750" y1="97347" x2="65800" y2="97653"/>
                        <a14:backgroundMark x1="910" y1="2347" x2="9038" y2="2755"/>
                        <a14:backgroundMark x1="4681" y1="1020" x2="18140" y2="2551"/>
                        <a14:backgroundMark x1="18140" y1="2551" x2="51300" y2="816"/>
                        <a14:backgroundMark x1="51300" y1="816" x2="80234" y2="2551"/>
                        <a14:backgroundMark x1="80234" y1="2551" x2="95514" y2="2041"/>
                        <a14:backgroundMark x1="95514" y1="2041" x2="97529" y2="95510"/>
                        <a14:backgroundMark x1="95449" y1="97041" x2="98114" y2="88878"/>
                        <a14:backgroundMark x1="98114" y1="88878" x2="99025" y2="3163"/>
                        <a14:backgroundMark x1="99025" y1="3163" x2="95319" y2="98469"/>
                        <a14:backgroundMark x1="95904" y1="95204" x2="94343" y2="204"/>
                      </a14:backgroundRemoval>
                    </a14:imgEffect>
                  </a14:imgLayer>
                </a14:imgProps>
              </a:ext>
            </a:extLst>
          </a:blip>
          <a:stretch>
            <a:fillRect/>
          </a:stretch>
        </p:blipFill>
        <p:spPr>
          <a:xfrm>
            <a:off x="-7037071" y="1912906"/>
            <a:ext cx="5608239" cy="3575251"/>
          </a:xfrm>
          <a:prstGeom prst="rect">
            <a:avLst/>
          </a:prstGeom>
        </p:spPr>
      </p:pic>
      <p:graphicFrame>
        <p:nvGraphicFramePr>
          <p:cNvPr id="9" name="TextBox 5">
            <a:extLst>
              <a:ext uri="{FF2B5EF4-FFF2-40B4-BE49-F238E27FC236}">
                <a16:creationId xmlns:a16="http://schemas.microsoft.com/office/drawing/2014/main" id="{6EEAD230-9AD1-DB0D-BEDE-6437B3C853E3}"/>
              </a:ext>
            </a:extLst>
          </p:cNvPr>
          <p:cNvGraphicFramePr/>
          <p:nvPr>
            <p:extLst>
              <p:ext uri="{D42A27DB-BD31-4B8C-83A1-F6EECF244321}">
                <p14:modId xmlns:p14="http://schemas.microsoft.com/office/powerpoint/2010/main" val="2800699854"/>
              </p:ext>
            </p:extLst>
          </p:nvPr>
        </p:nvGraphicFramePr>
        <p:xfrm>
          <a:off x="6861091" y="8029956"/>
          <a:ext cx="5330909" cy="37947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Πανεπιστήμιο Κύπρου - Βικιπαίδεια">
            <a:extLst>
              <a:ext uri="{FF2B5EF4-FFF2-40B4-BE49-F238E27FC236}">
                <a16:creationId xmlns:a16="http://schemas.microsoft.com/office/drawing/2014/main" id="{DC56836F-66D8-AF8F-B263-E50719FAC7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9532"/>
            <a:ext cx="664029" cy="66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4931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B4042B-6D7D-3592-7DF6-4DC4861A2D04}"/>
              </a:ext>
            </a:extLst>
          </p:cNvPr>
          <p:cNvSpPr>
            <a:spLocks noGrp="1"/>
          </p:cNvSpPr>
          <p:nvPr>
            <p:ph type="title"/>
          </p:nvPr>
        </p:nvSpPr>
        <p:spPr>
          <a:xfrm>
            <a:off x="838200" y="459863"/>
            <a:ext cx="10515600" cy="1004594"/>
          </a:xfrm>
        </p:spPr>
        <p:txBody>
          <a:bodyPr vert="horz" lIns="91440" tIns="45720" rIns="91440" bIns="45720" rtlCol="0" anchor="ctr">
            <a:normAutofit/>
          </a:bodyPr>
          <a:lstStyle/>
          <a:p>
            <a:pPr algn="ctr"/>
            <a:r>
              <a:rPr lang="en-US" sz="3700" kern="1200">
                <a:solidFill>
                  <a:srgbClr val="FFFFFF"/>
                </a:solidFill>
                <a:latin typeface="+mj-lt"/>
                <a:ea typeface="+mj-ea"/>
                <a:cs typeface="+mj-cs"/>
              </a:rPr>
              <a:t>Key differences between homebrew and </a:t>
            </a:r>
            <a:r>
              <a:rPr lang="en-US" sz="3700" kern="1200" err="1">
                <a:solidFill>
                  <a:srgbClr val="FFFFFF"/>
                </a:solidFill>
                <a:latin typeface="+mj-lt"/>
                <a:ea typeface="+mj-ea"/>
                <a:cs typeface="+mj-cs"/>
              </a:rPr>
              <a:t>macPorts</a:t>
            </a:r>
            <a:r>
              <a:rPr lang="en-US" sz="3700" kern="1200">
                <a:solidFill>
                  <a:srgbClr val="FFFFFF"/>
                </a:solidFill>
                <a:latin typeface="+mj-lt"/>
                <a:ea typeface="+mj-ea"/>
                <a:cs typeface="+mj-cs"/>
              </a:rPr>
              <a:t>.</a:t>
            </a:r>
          </a:p>
        </p:txBody>
      </p:sp>
      <p:sp>
        <p:nvSpPr>
          <p:cNvPr id="21" name="Rectangle: Rounded Corners 2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B5B4126-6CC0-E24A-71BA-DB4B0E9BE338}"/>
              </a:ext>
            </a:extLst>
          </p:cNvPr>
          <p:cNvSpPr>
            <a:spLocks/>
          </p:cNvSpPr>
          <p:nvPr/>
        </p:nvSpPr>
        <p:spPr>
          <a:xfrm>
            <a:off x="1108455" y="2524247"/>
            <a:ext cx="4840898" cy="3092065"/>
          </a:xfrm>
          <a:prstGeom prst="rect">
            <a:avLst/>
          </a:prstGeom>
        </p:spPr>
        <p:txBody>
          <a:bodyPr>
            <a:normAutofit/>
          </a:bodyPr>
          <a:lstStyle/>
          <a:p>
            <a:pPr marL="329184" indent="-329184" defTabSz="877824">
              <a:spcAft>
                <a:spcPts val="600"/>
              </a:spcAft>
              <a:buFont typeface="Arial" panose="020B0604020202020204" pitchFamily="34" charset="0"/>
              <a:buChar char="•"/>
            </a:pPr>
            <a:r>
              <a:rPr lang="en-GB" sz="2400"/>
              <a:t>Homebrew is easier and simpler to use than MacPorts.</a:t>
            </a:r>
            <a:endParaRPr lang="en-GB" sz="2400" kern="1200">
              <a:solidFill>
                <a:schemeClr val="tx1"/>
              </a:solidFill>
              <a:latin typeface="+mn-lt"/>
              <a:ea typeface="+mn-ea"/>
              <a:cs typeface="+mn-cs"/>
            </a:endParaRPr>
          </a:p>
          <a:p>
            <a:pPr marL="329184" indent="-329184" defTabSz="877824">
              <a:spcAft>
                <a:spcPts val="600"/>
              </a:spcAft>
              <a:buFont typeface="Arial" panose="020B0604020202020204" pitchFamily="34" charset="0"/>
              <a:buChar char="•"/>
            </a:pPr>
            <a:r>
              <a:rPr lang="en-GB" sz="2400" kern="1200">
                <a:solidFill>
                  <a:schemeClr val="tx1"/>
                </a:solidFill>
                <a:latin typeface="+mn-lt"/>
                <a:ea typeface="+mn-ea"/>
                <a:cs typeface="+mn-cs"/>
              </a:rPr>
              <a:t>Homebrew is suitable for most users and developers.</a:t>
            </a:r>
          </a:p>
          <a:p>
            <a:pPr marL="329184" indent="-329184" defTabSz="877824">
              <a:spcAft>
                <a:spcPts val="600"/>
              </a:spcAft>
              <a:buFont typeface="Arial" panose="020B0604020202020204" pitchFamily="34" charset="0"/>
              <a:buChar char="•"/>
            </a:pPr>
            <a:r>
              <a:rPr lang="en-GB" sz="2400"/>
              <a:t>Available on Mac and Linux.</a:t>
            </a:r>
            <a:endParaRPr lang="en-GB" sz="2400" b="0"/>
          </a:p>
        </p:txBody>
      </p:sp>
      <p:sp>
        <p:nvSpPr>
          <p:cNvPr id="5" name="Text Placeholder 4">
            <a:extLst>
              <a:ext uri="{FF2B5EF4-FFF2-40B4-BE49-F238E27FC236}">
                <a16:creationId xmlns:a16="http://schemas.microsoft.com/office/drawing/2014/main" id="{1FA03AB3-F74A-DF33-C9B3-5B797A629B63}"/>
              </a:ext>
            </a:extLst>
          </p:cNvPr>
          <p:cNvSpPr>
            <a:spLocks/>
          </p:cNvSpPr>
          <p:nvPr/>
        </p:nvSpPr>
        <p:spPr>
          <a:xfrm>
            <a:off x="6095998" y="1900968"/>
            <a:ext cx="4987545" cy="792813"/>
          </a:xfrm>
          <a:prstGeom prst="rect">
            <a:avLst/>
          </a:prstGeom>
        </p:spPr>
        <p:txBody>
          <a:bodyPr>
            <a:normAutofit/>
          </a:bodyPr>
          <a:lstStyle/>
          <a:p>
            <a:pPr algn="ctr" defTabSz="877824">
              <a:spcAft>
                <a:spcPts val="600"/>
              </a:spcAft>
            </a:pPr>
            <a:r>
              <a:rPr lang="en-GB" sz="3200" b="1" kern="1200">
                <a:solidFill>
                  <a:schemeClr val="tx1"/>
                </a:solidFill>
                <a:latin typeface="+mn-lt"/>
                <a:ea typeface="+mn-ea"/>
                <a:cs typeface="+mn-cs"/>
              </a:rPr>
              <a:t>MacPorts</a:t>
            </a:r>
            <a:endParaRPr lang="en-GB" sz="1730" b="1"/>
          </a:p>
        </p:txBody>
      </p:sp>
      <p:sp>
        <p:nvSpPr>
          <p:cNvPr id="6" name="Content Placeholder 5">
            <a:extLst>
              <a:ext uri="{FF2B5EF4-FFF2-40B4-BE49-F238E27FC236}">
                <a16:creationId xmlns:a16="http://schemas.microsoft.com/office/drawing/2014/main" id="{0AAF6F36-A56A-1C96-9892-5CCE27AD0713}"/>
              </a:ext>
            </a:extLst>
          </p:cNvPr>
          <p:cNvSpPr>
            <a:spLocks/>
          </p:cNvSpPr>
          <p:nvPr/>
        </p:nvSpPr>
        <p:spPr>
          <a:xfrm>
            <a:off x="6096000" y="2606738"/>
            <a:ext cx="4987545" cy="3545511"/>
          </a:xfrm>
          <a:prstGeom prst="rect">
            <a:avLst/>
          </a:prstGeom>
        </p:spPr>
        <p:txBody>
          <a:bodyPr/>
          <a:lstStyle/>
          <a:p>
            <a:pPr marL="285750" indent="-285750" defTabSz="877824">
              <a:spcAft>
                <a:spcPts val="600"/>
              </a:spcAft>
              <a:buFont typeface="Arial" panose="020B0604020202020204" pitchFamily="34" charset="0"/>
              <a:buChar char="•"/>
            </a:pPr>
            <a:r>
              <a:rPr lang="en-GB" sz="2400" kern="1200">
                <a:solidFill>
                  <a:schemeClr val="tx1"/>
                </a:solidFill>
                <a:latin typeface="+mn-lt"/>
                <a:ea typeface="+mn-ea"/>
                <a:cs typeface="+mn-cs"/>
              </a:rPr>
              <a:t>MacPorts, is preferred by those who need greater control over software installations.</a:t>
            </a:r>
          </a:p>
          <a:p>
            <a:pPr marL="285750" indent="-285750" defTabSz="877824">
              <a:spcAft>
                <a:spcPts val="600"/>
              </a:spcAft>
              <a:buFont typeface="Arial" panose="020B0604020202020204" pitchFamily="34" charset="0"/>
              <a:buChar char="•"/>
            </a:pPr>
            <a:r>
              <a:rPr lang="en-GB" sz="2400" kern="1200">
                <a:solidFill>
                  <a:schemeClr val="tx1"/>
                </a:solidFill>
                <a:latin typeface="+mn-lt"/>
                <a:ea typeface="+mn-ea"/>
                <a:cs typeface="+mn-cs"/>
              </a:rPr>
              <a:t>MacPorts is preferred by those who value the isolation and stability it provides.</a:t>
            </a:r>
            <a:endParaRPr lang="en-GB" sz="2400"/>
          </a:p>
          <a:p>
            <a:pPr marL="285750" indent="-285750" defTabSz="877824">
              <a:spcAft>
                <a:spcPts val="600"/>
              </a:spcAft>
              <a:buFont typeface="Arial" panose="020B0604020202020204" pitchFamily="34" charset="0"/>
              <a:buChar char="•"/>
            </a:pPr>
            <a:r>
              <a:rPr lang="en-GB" sz="2400" kern="1200">
                <a:solidFill>
                  <a:schemeClr val="tx1"/>
                </a:solidFill>
                <a:latin typeface="+mn-lt"/>
                <a:ea typeface="+mn-ea"/>
                <a:cs typeface="+mn-cs"/>
              </a:rPr>
              <a:t>Only available on Ma</a:t>
            </a:r>
            <a:r>
              <a:rPr lang="en-GB" sz="2400"/>
              <a:t>c.</a:t>
            </a:r>
            <a:endParaRPr lang="en-GB" sz="2400" kern="1200">
              <a:solidFill>
                <a:schemeClr val="tx1"/>
              </a:solidFill>
              <a:latin typeface="+mn-lt"/>
              <a:ea typeface="+mn-ea"/>
              <a:cs typeface="+mn-cs"/>
            </a:endParaRPr>
          </a:p>
          <a:p>
            <a:pPr>
              <a:spcAft>
                <a:spcPts val="600"/>
              </a:spcAft>
            </a:pPr>
            <a:endParaRPr lang="en-GB"/>
          </a:p>
        </p:txBody>
      </p:sp>
      <p:sp>
        <p:nvSpPr>
          <p:cNvPr id="7" name="Text Placeholder 4">
            <a:extLst>
              <a:ext uri="{FF2B5EF4-FFF2-40B4-BE49-F238E27FC236}">
                <a16:creationId xmlns:a16="http://schemas.microsoft.com/office/drawing/2014/main" id="{84047BDD-F97A-62F4-437B-5EE175A657D4}"/>
              </a:ext>
            </a:extLst>
          </p:cNvPr>
          <p:cNvSpPr txBox="1">
            <a:spLocks/>
          </p:cNvSpPr>
          <p:nvPr/>
        </p:nvSpPr>
        <p:spPr>
          <a:xfrm>
            <a:off x="1108455" y="1700948"/>
            <a:ext cx="4987545" cy="792813"/>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defTabSz="877824">
              <a:spcBef>
                <a:spcPts val="960"/>
              </a:spcBef>
            </a:pPr>
            <a:r>
              <a:rPr lang="en-GB" sz="3200" b="1" kern="1200">
                <a:solidFill>
                  <a:schemeClr val="tx1"/>
                </a:solidFill>
                <a:latin typeface="+mn-lt"/>
                <a:ea typeface="+mn-ea"/>
                <a:cs typeface="+mn-cs"/>
              </a:rPr>
              <a:t>Homebrew</a:t>
            </a:r>
            <a:endParaRPr lang="en-GB"/>
          </a:p>
        </p:txBody>
      </p:sp>
      <p:sp>
        <p:nvSpPr>
          <p:cNvPr id="11" name="Rectangle 10">
            <a:extLst>
              <a:ext uri="{FF2B5EF4-FFF2-40B4-BE49-F238E27FC236}">
                <a16:creationId xmlns:a16="http://schemas.microsoft.com/office/drawing/2014/main" id="{62A7E87E-BACD-17C5-5A15-EAFFA23676D3}"/>
              </a:ext>
            </a:extLst>
          </p:cNvPr>
          <p:cNvSpPr/>
          <p:nvPr/>
        </p:nvSpPr>
        <p:spPr>
          <a:xfrm>
            <a:off x="-2116023" y="3169119"/>
            <a:ext cx="1462278" cy="93627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D463F493-A72B-CAEA-E374-C1DC0A63A8C6}"/>
              </a:ext>
            </a:extLst>
          </p:cNvPr>
          <p:cNvSpPr txBox="1">
            <a:spLocks/>
          </p:cNvSpPr>
          <p:nvPr/>
        </p:nvSpPr>
        <p:spPr>
          <a:xfrm>
            <a:off x="12540809" y="820573"/>
            <a:ext cx="4818888" cy="14768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kern="1200" err="1">
                <a:solidFill>
                  <a:schemeClr val="tx1"/>
                </a:solidFill>
                <a:latin typeface="+mj-lt"/>
                <a:ea typeface="+mj-ea"/>
                <a:cs typeface="+mj-cs"/>
              </a:rPr>
              <a:t>MacPorts</a:t>
            </a:r>
            <a:endParaRPr lang="en-US" sz="5400" kern="1200">
              <a:solidFill>
                <a:schemeClr val="tx1"/>
              </a:solidFill>
              <a:latin typeface="+mj-lt"/>
              <a:ea typeface="+mj-ea"/>
              <a:cs typeface="+mj-cs"/>
            </a:endParaRPr>
          </a:p>
        </p:txBody>
      </p:sp>
      <p:pic>
        <p:nvPicPr>
          <p:cNvPr id="15" name="Content Placeholder 3" descr="A screenshot of a computer&#10;&#10;Description automatically generated">
            <a:extLst>
              <a:ext uri="{FF2B5EF4-FFF2-40B4-BE49-F238E27FC236}">
                <a16:creationId xmlns:a16="http://schemas.microsoft.com/office/drawing/2014/main" id="{1EE561BF-132B-55D9-F1E6-2CCC2DA890A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490" b="97653" l="3446" r="92653">
                        <a14:foregroundMark x1="2666" y1="5816" x2="4031" y2="91735"/>
                        <a14:foregroundMark x1="4031" y1="91735" x2="10988" y2="95510"/>
                        <a14:foregroundMark x1="10988" y1="95510" x2="44408" y2="94184"/>
                        <a14:foregroundMark x1="44408" y1="94184" x2="89402" y2="96429"/>
                        <a14:foregroundMark x1="89402" y1="96429" x2="91808" y2="20510"/>
                        <a14:foregroundMark x1="91808" y1="20510" x2="90637" y2="6735"/>
                        <a14:foregroundMark x1="90637" y1="6735" x2="3706" y2="6122"/>
                        <a14:foregroundMark x1="47789" y1="7347" x2="10468" y2="9286"/>
                        <a14:foregroundMark x1="10468" y1="9286" x2="4031" y2="25408"/>
                        <a14:foregroundMark x1="4031" y1="25408" x2="7412" y2="72551"/>
                        <a14:foregroundMark x1="7412" y1="72551" x2="17750" y2="87143"/>
                        <a14:foregroundMark x1="17750" y1="87143" x2="49870" y2="87755"/>
                        <a14:foregroundMark x1="49870" y1="87755" x2="73407" y2="78265"/>
                        <a14:foregroundMark x1="73407" y1="78265" x2="85501" y2="49694"/>
                        <a14:foregroundMark x1="85501" y1="49694" x2="76138" y2="16327"/>
                        <a14:foregroundMark x1="76138" y1="16327" x2="52861" y2="4490"/>
                        <a14:foregroundMark x1="52861" y1="4490" x2="43043" y2="6020"/>
                        <a14:foregroundMark x1="87581" y1="8776" x2="92653" y2="8571"/>
                        <a14:foregroundMark x1="92653" y1="8571" x2="92263" y2="36020"/>
                        <a14:foregroundMark x1="87516" y1="82143" x2="63654" y2="92245"/>
                        <a14:foregroundMark x1="67750" y1="97347" x2="65800" y2="97653"/>
                        <a14:backgroundMark x1="910" y1="2347" x2="9038" y2="2755"/>
                        <a14:backgroundMark x1="4681" y1="1020" x2="18140" y2="2551"/>
                        <a14:backgroundMark x1="18140" y1="2551" x2="51300" y2="816"/>
                        <a14:backgroundMark x1="51300" y1="816" x2="80234" y2="2551"/>
                        <a14:backgroundMark x1="80234" y1="2551" x2="95514" y2="2041"/>
                        <a14:backgroundMark x1="95514" y1="2041" x2="97529" y2="95510"/>
                        <a14:backgroundMark x1="95449" y1="97041" x2="98114" y2="88878"/>
                        <a14:backgroundMark x1="98114" y1="88878" x2="99025" y2="3163"/>
                        <a14:backgroundMark x1="99025" y1="3163" x2="95319" y2="98469"/>
                        <a14:backgroundMark x1="95904" y1="95204" x2="94343" y2="204"/>
                      </a14:backgroundRemoval>
                    </a14:imgEffect>
                  </a14:imgLayer>
                </a14:imgProps>
              </a:ext>
            </a:extLst>
          </a:blip>
          <a:stretch>
            <a:fillRect/>
          </a:stretch>
        </p:blipFill>
        <p:spPr>
          <a:xfrm>
            <a:off x="-1965306" y="3282518"/>
            <a:ext cx="1160844" cy="740038"/>
          </a:xfrm>
          <a:prstGeom prst="rect">
            <a:avLst/>
          </a:prstGeom>
        </p:spPr>
      </p:pic>
      <p:graphicFrame>
        <p:nvGraphicFramePr>
          <p:cNvPr id="17" name="TextBox 5">
            <a:extLst>
              <a:ext uri="{FF2B5EF4-FFF2-40B4-BE49-F238E27FC236}">
                <a16:creationId xmlns:a16="http://schemas.microsoft.com/office/drawing/2014/main" id="{44EF8D96-0BB4-8B2F-C187-CFD784F3861B}"/>
              </a:ext>
            </a:extLst>
          </p:cNvPr>
          <p:cNvGraphicFramePr/>
          <p:nvPr>
            <p:extLst>
              <p:ext uri="{D42A27DB-BD31-4B8C-83A1-F6EECF244321}">
                <p14:modId xmlns:p14="http://schemas.microsoft.com/office/powerpoint/2010/main" val="351919749"/>
              </p:ext>
            </p:extLst>
          </p:nvPr>
        </p:nvGraphicFramePr>
        <p:xfrm>
          <a:off x="6428611" y="7170998"/>
          <a:ext cx="5330909" cy="6804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Πανεπιστήμιο Κύπρου - Βικιπαίδεια">
            <a:extLst>
              <a:ext uri="{FF2B5EF4-FFF2-40B4-BE49-F238E27FC236}">
                <a16:creationId xmlns:a16="http://schemas.microsoft.com/office/drawing/2014/main" id="{DC56836F-66D8-AF8F-B263-E50719FAC7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664029" cy="66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4817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DC2E3D-11FA-8B3C-1C7C-5966CCCD437A}"/>
              </a:ext>
            </a:extLst>
          </p:cNvPr>
          <p:cNvSpPr>
            <a:spLocks noGrp="1"/>
          </p:cNvSpPr>
          <p:nvPr>
            <p:ph type="title"/>
          </p:nvPr>
        </p:nvSpPr>
        <p:spPr>
          <a:xfrm>
            <a:off x="732910" y="2166968"/>
            <a:ext cx="2876197" cy="2524063"/>
          </a:xfrm>
        </p:spPr>
        <p:txBody>
          <a:bodyPr vert="horz" lIns="91440" tIns="45720" rIns="91440" bIns="45720" rtlCol="0">
            <a:normAutofit/>
          </a:bodyPr>
          <a:lstStyle/>
          <a:p>
            <a:r>
              <a:rPr lang="en-US" kern="1200">
                <a:solidFill>
                  <a:srgbClr val="FFFFFF"/>
                </a:solidFill>
                <a:latin typeface="+mj-lt"/>
                <a:ea typeface="+mj-ea"/>
                <a:cs typeface="+mj-cs"/>
              </a:rPr>
              <a:t>Command examples.</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Content Placeholder 18">
            <a:extLst>
              <a:ext uri="{FF2B5EF4-FFF2-40B4-BE49-F238E27FC236}">
                <a16:creationId xmlns:a16="http://schemas.microsoft.com/office/drawing/2014/main" id="{D8052DE8-164A-B25E-87E1-4940461043F2}"/>
              </a:ext>
            </a:extLst>
          </p:cNvPr>
          <p:cNvSpPr>
            <a:spLocks noGrp="1"/>
          </p:cNvSpPr>
          <p:nvPr>
            <p:ph idx="1"/>
          </p:nvPr>
        </p:nvSpPr>
        <p:spPr>
          <a:xfrm>
            <a:off x="4116040" y="37635"/>
            <a:ext cx="8172764" cy="6782727"/>
          </a:xfrm>
        </p:spPr>
        <p:txBody>
          <a:bodyPr anchor="ctr">
            <a:normAutofit lnSpcReduction="10000"/>
          </a:bodyPr>
          <a:lstStyle/>
          <a:p>
            <a:pPr marL="0" indent="0">
              <a:buNone/>
            </a:pPr>
            <a:r>
              <a:rPr lang="en-US" sz="2000" b="1"/>
              <a:t>1. Development Environment Setup   </a:t>
            </a:r>
          </a:p>
          <a:p>
            <a:pPr marL="0" indent="0">
              <a:buNone/>
            </a:pPr>
            <a:r>
              <a:rPr lang="en-US" sz="2000"/>
              <a:t>	- </a:t>
            </a:r>
            <a:r>
              <a:rPr lang="en-US" sz="2000" b="1"/>
              <a:t>Example</a:t>
            </a:r>
            <a:r>
              <a:rPr lang="en-US" sz="2000"/>
              <a:t>: Install Python 3.8 and GCC for a consistent development 	setup.   </a:t>
            </a:r>
          </a:p>
          <a:p>
            <a:pPr marL="0" indent="0">
              <a:buNone/>
            </a:pPr>
            <a:r>
              <a:rPr lang="en-US" sz="2000"/>
              <a:t>	- </a:t>
            </a:r>
            <a:r>
              <a:rPr lang="en-US" sz="2000" b="1"/>
              <a:t>Command(MacPorts): </a:t>
            </a:r>
            <a:r>
              <a:rPr lang="en-US" sz="2000"/>
              <a:t>sudo port install python38 </a:t>
            </a:r>
            <a:r>
              <a:rPr lang="en-US" sz="2000" err="1"/>
              <a:t>gcc</a:t>
            </a:r>
            <a:endParaRPr lang="en-US" sz="2000"/>
          </a:p>
          <a:p>
            <a:pPr marL="0" indent="0">
              <a:buNone/>
            </a:pPr>
            <a:r>
              <a:rPr lang="en-US" sz="2000"/>
              <a:t>	-</a:t>
            </a:r>
            <a:r>
              <a:rPr lang="en-US" sz="2000" b="1"/>
              <a:t>Command(Brew): </a:t>
            </a:r>
            <a:r>
              <a:rPr lang="en-US" sz="2000"/>
              <a:t>brew install python@3.8 </a:t>
            </a:r>
            <a:r>
              <a:rPr lang="en-US" sz="2000" err="1"/>
              <a:t>gcc</a:t>
            </a:r>
            <a:endParaRPr lang="en-US" sz="2000"/>
          </a:p>
          <a:p>
            <a:pPr marL="0" indent="0">
              <a:buNone/>
            </a:pPr>
            <a:r>
              <a:rPr lang="en-US" sz="2000" b="1"/>
              <a:t>2. System Administration and Networking   </a:t>
            </a:r>
          </a:p>
          <a:p>
            <a:pPr marL="0" indent="0">
              <a:buNone/>
            </a:pPr>
            <a:r>
              <a:rPr lang="en-US" sz="2000"/>
              <a:t>	</a:t>
            </a:r>
            <a:r>
              <a:rPr lang="en-US" sz="2000" b="1"/>
              <a:t>- Example: </a:t>
            </a:r>
            <a:r>
              <a:rPr lang="en-US" sz="2000"/>
              <a:t>Use MacPorts to install Wireshark for network analysis.  </a:t>
            </a:r>
          </a:p>
          <a:p>
            <a:pPr marL="0" indent="0">
              <a:buNone/>
            </a:pPr>
            <a:r>
              <a:rPr lang="en-US" sz="2000"/>
              <a:t>	</a:t>
            </a:r>
            <a:r>
              <a:rPr lang="en-US" sz="2000" b="1"/>
              <a:t>- Command(MacPorts): </a:t>
            </a:r>
            <a:r>
              <a:rPr lang="en-US" sz="2000"/>
              <a:t>sudo port install </a:t>
            </a:r>
            <a:r>
              <a:rPr lang="en-US" sz="2000" err="1"/>
              <a:t>wireshark</a:t>
            </a:r>
            <a:endParaRPr lang="en-US" sz="2000"/>
          </a:p>
          <a:p>
            <a:pPr marL="0" indent="0">
              <a:buNone/>
            </a:pPr>
            <a:r>
              <a:rPr lang="en-US" sz="2000"/>
              <a:t>	</a:t>
            </a:r>
            <a:r>
              <a:rPr lang="en-US" sz="2000" b="1"/>
              <a:t>-Command(Brew): </a:t>
            </a:r>
            <a:r>
              <a:rPr lang="en-US" sz="2000"/>
              <a:t>brew install –cask </a:t>
            </a:r>
            <a:r>
              <a:rPr lang="en-US" sz="2000" err="1"/>
              <a:t>wireshark</a:t>
            </a:r>
            <a:endParaRPr lang="en-US" sz="2000"/>
          </a:p>
          <a:p>
            <a:pPr marL="0" indent="0">
              <a:buNone/>
            </a:pPr>
            <a:r>
              <a:rPr lang="en-US" sz="2000" b="1"/>
              <a:t>3. Open-source Software Installation   </a:t>
            </a:r>
          </a:p>
          <a:p>
            <a:pPr marL="0" indent="0">
              <a:buNone/>
            </a:pPr>
            <a:r>
              <a:rPr lang="en-US" sz="2000"/>
              <a:t>	</a:t>
            </a:r>
            <a:r>
              <a:rPr lang="en-US" sz="2000" b="1"/>
              <a:t>- Example: </a:t>
            </a:r>
            <a:r>
              <a:rPr lang="en-US" sz="2000"/>
              <a:t>Access and manage a broad range of open-source 	software like the Vim editor.   </a:t>
            </a:r>
          </a:p>
          <a:p>
            <a:pPr marL="0" indent="0">
              <a:buNone/>
            </a:pPr>
            <a:r>
              <a:rPr lang="en-US" sz="2000"/>
              <a:t>	</a:t>
            </a:r>
            <a:r>
              <a:rPr lang="en-US" sz="2000" b="1"/>
              <a:t>- Command(MacPorts): </a:t>
            </a:r>
            <a:r>
              <a:rPr lang="en-US" sz="2000"/>
              <a:t>sudo port install vim</a:t>
            </a:r>
          </a:p>
          <a:p>
            <a:pPr marL="0" indent="0">
              <a:buNone/>
            </a:pPr>
            <a:r>
              <a:rPr lang="en-US" sz="2000"/>
              <a:t>	</a:t>
            </a:r>
            <a:r>
              <a:rPr lang="en-US" sz="2000" b="1"/>
              <a:t>-Command(Brew): </a:t>
            </a:r>
            <a:r>
              <a:rPr lang="en-US" sz="2000"/>
              <a:t>brew install vim</a:t>
            </a:r>
          </a:p>
          <a:p>
            <a:pPr marL="0" indent="0">
              <a:buNone/>
            </a:pPr>
            <a:r>
              <a:rPr lang="en-US" sz="2000" b="1"/>
              <a:t>4. Hobbyist Projects and Personal Use   </a:t>
            </a:r>
          </a:p>
          <a:p>
            <a:pPr marL="0" indent="0">
              <a:buNone/>
            </a:pPr>
            <a:r>
              <a:rPr lang="en-US" sz="2000"/>
              <a:t>	</a:t>
            </a:r>
            <a:r>
              <a:rPr lang="en-US" sz="2000" b="1"/>
              <a:t>- Example: </a:t>
            </a:r>
            <a:r>
              <a:rPr lang="en-US" sz="2000"/>
              <a:t>Install retro gaming emulators for leisure.   </a:t>
            </a:r>
          </a:p>
          <a:p>
            <a:pPr marL="0" indent="0">
              <a:buNone/>
            </a:pPr>
            <a:r>
              <a:rPr lang="en-US" sz="2000"/>
              <a:t>	</a:t>
            </a:r>
            <a:r>
              <a:rPr lang="en-US" sz="2000" b="1"/>
              <a:t>- Command(MacPorts): </a:t>
            </a:r>
            <a:r>
              <a:rPr lang="en-US" sz="2000"/>
              <a:t>sudo port install </a:t>
            </a:r>
            <a:r>
              <a:rPr lang="en-US" sz="2000" err="1"/>
              <a:t>retroarch</a:t>
            </a:r>
            <a:endParaRPr lang="en-US" sz="2000"/>
          </a:p>
          <a:p>
            <a:pPr marL="0" indent="0">
              <a:buNone/>
            </a:pPr>
            <a:r>
              <a:rPr lang="en-US" sz="2000"/>
              <a:t>	</a:t>
            </a:r>
            <a:r>
              <a:rPr lang="en-US" sz="2000" b="1"/>
              <a:t>-Command(Brew): </a:t>
            </a:r>
            <a:r>
              <a:rPr lang="en-US" sz="2000"/>
              <a:t>brew install </a:t>
            </a:r>
            <a:r>
              <a:rPr lang="en-US" sz="2000" err="1"/>
              <a:t>retroarch</a:t>
            </a:r>
            <a:endParaRPr lang="en-US" sz="2000"/>
          </a:p>
          <a:p>
            <a:pPr marL="0" indent="0">
              <a:buNone/>
            </a:pPr>
            <a:endParaRPr lang="en-US" sz="2000"/>
          </a:p>
        </p:txBody>
      </p:sp>
      <p:pic>
        <p:nvPicPr>
          <p:cNvPr id="5" name="Picture 4">
            <a:extLst>
              <a:ext uri="{FF2B5EF4-FFF2-40B4-BE49-F238E27FC236}">
                <a16:creationId xmlns:a16="http://schemas.microsoft.com/office/drawing/2014/main" id="{ED6FDEE1-3E0A-91A0-70B5-2742791CE330}"/>
              </a:ext>
            </a:extLst>
          </p:cNvPr>
          <p:cNvPicPr>
            <a:picLocks noChangeAspect="1"/>
          </p:cNvPicPr>
          <p:nvPr/>
        </p:nvPicPr>
        <p:blipFill>
          <a:blip r:embed="rId2"/>
          <a:stretch>
            <a:fillRect/>
          </a:stretch>
        </p:blipFill>
        <p:spPr>
          <a:xfrm rot="12689277">
            <a:off x="7118092" y="-2769975"/>
            <a:ext cx="2168661" cy="1529476"/>
          </a:xfrm>
          <a:prstGeom prst="rect">
            <a:avLst/>
          </a:prstGeom>
        </p:spPr>
      </p:pic>
      <p:pic>
        <p:nvPicPr>
          <p:cNvPr id="6" name="Picture 5">
            <a:extLst>
              <a:ext uri="{FF2B5EF4-FFF2-40B4-BE49-F238E27FC236}">
                <a16:creationId xmlns:a16="http://schemas.microsoft.com/office/drawing/2014/main" id="{A934E4B9-16B1-08BF-837E-D78C07EA5B56}"/>
              </a:ext>
            </a:extLst>
          </p:cNvPr>
          <p:cNvPicPr>
            <a:picLocks noChangeAspect="1"/>
          </p:cNvPicPr>
          <p:nvPr/>
        </p:nvPicPr>
        <p:blipFill>
          <a:blip r:embed="rId3"/>
          <a:stretch>
            <a:fillRect/>
          </a:stretch>
        </p:blipFill>
        <p:spPr>
          <a:xfrm rot="12689277">
            <a:off x="4778619" y="-2769975"/>
            <a:ext cx="2167128" cy="1611163"/>
          </a:xfrm>
          <a:prstGeom prst="rect">
            <a:avLst/>
          </a:prstGeom>
        </p:spPr>
      </p:pic>
      <p:pic>
        <p:nvPicPr>
          <p:cNvPr id="7" name="Picture 6">
            <a:extLst>
              <a:ext uri="{FF2B5EF4-FFF2-40B4-BE49-F238E27FC236}">
                <a16:creationId xmlns:a16="http://schemas.microsoft.com/office/drawing/2014/main" id="{9DDB9ED7-54FA-AE68-0BC5-0FA77F9EA0DC}"/>
              </a:ext>
            </a:extLst>
          </p:cNvPr>
          <p:cNvPicPr>
            <a:picLocks noChangeAspect="1"/>
          </p:cNvPicPr>
          <p:nvPr/>
        </p:nvPicPr>
        <p:blipFill>
          <a:blip r:embed="rId4"/>
          <a:stretch>
            <a:fillRect/>
          </a:stretch>
        </p:blipFill>
        <p:spPr>
          <a:xfrm rot="12689277">
            <a:off x="9434832" y="-2769975"/>
            <a:ext cx="2167128" cy="1591484"/>
          </a:xfrm>
          <a:prstGeom prst="rect">
            <a:avLst/>
          </a:prstGeom>
        </p:spPr>
      </p:pic>
      <p:graphicFrame>
        <p:nvGraphicFramePr>
          <p:cNvPr id="10" name="Content Placeholder 5">
            <a:extLst>
              <a:ext uri="{FF2B5EF4-FFF2-40B4-BE49-F238E27FC236}">
                <a16:creationId xmlns:a16="http://schemas.microsoft.com/office/drawing/2014/main" id="{54FDEDAD-6288-25DD-D5E3-0F60C8968E63}"/>
              </a:ext>
            </a:extLst>
          </p:cNvPr>
          <p:cNvGraphicFramePr>
            <a:graphicFrameLocks/>
          </p:cNvGraphicFramePr>
          <p:nvPr>
            <p:extLst>
              <p:ext uri="{D42A27DB-BD31-4B8C-83A1-F6EECF244321}">
                <p14:modId xmlns:p14="http://schemas.microsoft.com/office/powerpoint/2010/main" val="1995018822"/>
              </p:ext>
            </p:extLst>
          </p:nvPr>
        </p:nvGraphicFramePr>
        <p:xfrm>
          <a:off x="3092285" y="8437768"/>
          <a:ext cx="10220274" cy="1982020"/>
        </p:xfrm>
        <a:graphic>
          <a:graphicData uri="http://schemas.openxmlformats.org/drawingml/2006/table">
            <a:tbl>
              <a:tblPr firstRow="1" bandRow="1">
                <a:tableStyleId>{5C22544A-7EE6-4342-B048-85BDC9FD1C3A}</a:tableStyleId>
              </a:tblPr>
              <a:tblGrid>
                <a:gridCol w="3399451">
                  <a:extLst>
                    <a:ext uri="{9D8B030D-6E8A-4147-A177-3AD203B41FA5}">
                      <a16:colId xmlns:a16="http://schemas.microsoft.com/office/drawing/2014/main" val="3234343671"/>
                    </a:ext>
                  </a:extLst>
                </a:gridCol>
                <a:gridCol w="3369568">
                  <a:extLst>
                    <a:ext uri="{9D8B030D-6E8A-4147-A177-3AD203B41FA5}">
                      <a16:colId xmlns:a16="http://schemas.microsoft.com/office/drawing/2014/main" val="884311644"/>
                    </a:ext>
                  </a:extLst>
                </a:gridCol>
                <a:gridCol w="3451255">
                  <a:extLst>
                    <a:ext uri="{9D8B030D-6E8A-4147-A177-3AD203B41FA5}">
                      <a16:colId xmlns:a16="http://schemas.microsoft.com/office/drawing/2014/main" val="2895546061"/>
                    </a:ext>
                  </a:extLst>
                </a:gridCol>
              </a:tblGrid>
              <a:tr h="0">
                <a:tc>
                  <a:txBody>
                    <a:bodyPr/>
                    <a:lstStyle/>
                    <a:p>
                      <a:pPr algn="ctr"/>
                      <a:r>
                        <a:rPr lang="en-US" sz="1500" kern="1200">
                          <a:solidFill>
                            <a:schemeClr val="tx1"/>
                          </a:solidFill>
                          <a:latin typeface="+mn-lt"/>
                          <a:ea typeface="+mn-ea"/>
                          <a:cs typeface="+mn-cs"/>
                        </a:rPr>
                        <a:t>Reproducible</a:t>
                      </a:r>
                      <a:endParaRPr lang="en-US" sz="1500"/>
                    </a:p>
                  </a:txBody>
                  <a:tcPr marL="76610" marR="76610" marT="38305" marB="38305"/>
                </a:tc>
                <a:tc>
                  <a:txBody>
                    <a:bodyPr/>
                    <a:lstStyle/>
                    <a:p>
                      <a:pPr algn="ctr"/>
                      <a:r>
                        <a:rPr lang="en-US" sz="1500" kern="1200">
                          <a:solidFill>
                            <a:schemeClr val="tx1"/>
                          </a:solidFill>
                          <a:latin typeface="+mn-lt"/>
                          <a:ea typeface="+mn-ea"/>
                          <a:cs typeface="+mn-cs"/>
                        </a:rPr>
                        <a:t>Declarative</a:t>
                      </a:r>
                      <a:endParaRPr lang="en-US" sz="1500"/>
                    </a:p>
                  </a:txBody>
                  <a:tcPr marL="76610" marR="76610" marT="38305" marB="38305"/>
                </a:tc>
                <a:tc>
                  <a:txBody>
                    <a:bodyPr/>
                    <a:lstStyle/>
                    <a:p>
                      <a:pPr algn="ctr"/>
                      <a:r>
                        <a:rPr lang="en-US" sz="1500" kern="1200">
                          <a:solidFill>
                            <a:schemeClr val="tx1"/>
                          </a:solidFill>
                          <a:latin typeface="+mn-lt"/>
                          <a:ea typeface="+mn-ea"/>
                          <a:cs typeface="+mn-cs"/>
                        </a:rPr>
                        <a:t>Reliable</a:t>
                      </a:r>
                      <a:endParaRPr lang="en-US" sz="1500"/>
                    </a:p>
                  </a:txBody>
                  <a:tcPr marL="76610" marR="76610" marT="38305" marB="38305"/>
                </a:tc>
                <a:extLst>
                  <a:ext uri="{0D108BD9-81ED-4DB2-BD59-A6C34878D82A}">
                    <a16:rowId xmlns:a16="http://schemas.microsoft.com/office/drawing/2014/main" val="2755410995"/>
                  </a:ext>
                </a:extLst>
              </a:tr>
              <a:tr h="4991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a:solidFill>
                            <a:schemeClr val="tx1"/>
                          </a:solidFill>
                          <a:latin typeface="Roboto" panose="02000000000000000000" pitchFamily="2" charset="0"/>
                          <a:ea typeface="+mn-ea"/>
                          <a:cs typeface="+mn-cs"/>
                        </a:rPr>
                        <a:t>Nix builds packages in isolation from each other. This ensures that they are reproducible and don't have undeclared dependencies, so if a package works on one machine, it will also work on another.</a:t>
                      </a:r>
                      <a:endParaRPr lang="en-US" sz="1500"/>
                    </a:p>
                    <a:p>
                      <a:pPr algn="ctr"/>
                      <a:endParaRPr lang="en-US" sz="1500"/>
                    </a:p>
                  </a:txBody>
                  <a:tcPr marL="76610" marR="76610" marT="38305" marB="3830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a:solidFill>
                            <a:schemeClr val="tx1"/>
                          </a:solidFill>
                          <a:latin typeface="Roboto" panose="02000000000000000000" pitchFamily="2" charset="0"/>
                          <a:ea typeface="+mn-ea"/>
                          <a:cs typeface="+mn-cs"/>
                        </a:rPr>
                        <a:t>Nix makes it trivial to share development and build environments for your projects, regardless of what programming languages and tools you’re using.</a:t>
                      </a:r>
                      <a:endParaRPr lang="en-US" sz="1500"/>
                    </a:p>
                    <a:p>
                      <a:pPr algn="ctr"/>
                      <a:endParaRPr lang="en-US" sz="1500"/>
                    </a:p>
                  </a:txBody>
                  <a:tcPr marL="76610" marR="76610" marT="38305" marB="3830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a:solidFill>
                            <a:srgbClr val="000000"/>
                          </a:solidFill>
                          <a:latin typeface="Roboto" panose="02000000000000000000" pitchFamily="2" charset="0"/>
                          <a:ea typeface="+mn-ea"/>
                          <a:cs typeface="+mn-cs"/>
                        </a:rPr>
                        <a:t>Nix ensures that installing or upgrading one package cannot break other packages. It allows you to roll back to previous versions, and ensures that no package is in an inconsistent state during an upgrade.</a:t>
                      </a:r>
                      <a:endParaRPr lang="en-US" sz="1500"/>
                    </a:p>
                    <a:p>
                      <a:pPr algn="ctr"/>
                      <a:endParaRPr lang="en-US" sz="1500"/>
                    </a:p>
                  </a:txBody>
                  <a:tcPr marL="76610" marR="76610" marT="38305" marB="38305"/>
                </a:tc>
                <a:extLst>
                  <a:ext uri="{0D108BD9-81ED-4DB2-BD59-A6C34878D82A}">
                    <a16:rowId xmlns:a16="http://schemas.microsoft.com/office/drawing/2014/main" val="2873001596"/>
                  </a:ext>
                </a:extLst>
              </a:tr>
            </a:tbl>
          </a:graphicData>
        </a:graphic>
      </p:graphicFrame>
      <p:pic>
        <p:nvPicPr>
          <p:cNvPr id="3" name="Picture 2" descr="Πανεπιστήμιο Κύπρου - Βικιπαίδεια">
            <a:extLst>
              <a:ext uri="{FF2B5EF4-FFF2-40B4-BE49-F238E27FC236}">
                <a16:creationId xmlns:a16="http://schemas.microsoft.com/office/drawing/2014/main" id="{DC56836F-66D8-AF8F-B263-E50719FAC7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27"/>
            <a:ext cx="664029" cy="66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4329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D8FFAC210D21148814C23AD9937B2E0" ma:contentTypeVersion="12" ma:contentTypeDescription="Create a new document." ma:contentTypeScope="" ma:versionID="2645bc5a63e36645dc0036508228b139">
  <xsd:schema xmlns:xsd="http://www.w3.org/2001/XMLSchema" xmlns:xs="http://www.w3.org/2001/XMLSchema" xmlns:p="http://schemas.microsoft.com/office/2006/metadata/properties" xmlns:ns3="deec4c0c-c57a-4d56-949f-15e39910ea3f" xmlns:ns4="186df1ae-756a-4d2b-ac6c-9346bd1470cd" targetNamespace="http://schemas.microsoft.com/office/2006/metadata/properties" ma:root="true" ma:fieldsID="47f3f29f63db4796e1f47906c73c98ef" ns3:_="" ns4:_="">
    <xsd:import namespace="deec4c0c-c57a-4d56-949f-15e39910ea3f"/>
    <xsd:import namespace="186df1ae-756a-4d2b-ac6c-9346bd1470c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ec4c0c-c57a-4d56-949f-15e39910ea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6df1ae-756a-4d2b-ac6c-9346bd1470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deec4c0c-c57a-4d56-949f-15e39910ea3f" xsi:nil="true"/>
  </documentManagement>
</p:properties>
</file>

<file path=customXml/itemProps1.xml><?xml version="1.0" encoding="utf-8"?>
<ds:datastoreItem xmlns:ds="http://schemas.openxmlformats.org/officeDocument/2006/customXml" ds:itemID="{CE60FCF5-88A5-4192-A5FC-B49C0C9B9820}">
  <ds:schemaRefs>
    <ds:schemaRef ds:uri="http://schemas.microsoft.com/sharepoint/v3/contenttype/forms"/>
  </ds:schemaRefs>
</ds:datastoreItem>
</file>

<file path=customXml/itemProps2.xml><?xml version="1.0" encoding="utf-8"?>
<ds:datastoreItem xmlns:ds="http://schemas.openxmlformats.org/officeDocument/2006/customXml" ds:itemID="{6C5AD95E-9ED2-47D0-A0AC-DB018A599B22}">
  <ds:schemaRefs>
    <ds:schemaRef ds:uri="186df1ae-756a-4d2b-ac6c-9346bd1470cd"/>
    <ds:schemaRef ds:uri="deec4c0c-c57a-4d56-949f-15e39910ea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574097-DEB3-49C8-955A-E746D18D0265}">
  <ds:schemaRefs>
    <ds:schemaRef ds:uri="186df1ae-756a-4d2b-ac6c-9346bd1470cd"/>
    <ds:schemaRef ds:uri="deec4c0c-c57a-4d56-949f-15e39910ea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TM04033927[[fn=Main Event]]</Template>
  <TotalTime>0</TotalTime>
  <Words>2183</Words>
  <Application>Microsoft Macintosh PowerPoint</Application>
  <PresentationFormat>Widescreen</PresentationFormat>
  <Paragraphs>194</Paragraphs>
  <Slides>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arial</vt:lpstr>
      <vt:lpstr>Calibri</vt:lpstr>
      <vt:lpstr>Calibri Light</vt:lpstr>
      <vt:lpstr>Chinese Quotes</vt:lpstr>
      <vt:lpstr>Consolas</vt:lpstr>
      <vt:lpstr>Overpass</vt:lpstr>
      <vt:lpstr>Roboto</vt:lpstr>
      <vt:lpstr>SF Pro Text</vt:lpstr>
      <vt:lpstr>Söhne</vt:lpstr>
      <vt:lpstr>Office Theme</vt:lpstr>
      <vt:lpstr>Exploring Mac Repository Managements</vt:lpstr>
      <vt:lpstr>Understanding Repositories</vt:lpstr>
      <vt:lpstr>Most well-known Mac Repository Managements</vt:lpstr>
      <vt:lpstr>Homebrew: The Missing Package Manager for macOS</vt:lpstr>
      <vt:lpstr>Homebrew: The Missing Package Manager for macOS</vt:lpstr>
      <vt:lpstr>PowerPoint Presentation</vt:lpstr>
      <vt:lpstr>Pros &amp; Cons</vt:lpstr>
      <vt:lpstr>Key differences between homebrew and macPorts.</vt:lpstr>
      <vt:lpstr>Command examples.</vt:lpstr>
      <vt:lpstr>Introduction to NIX</vt:lpstr>
      <vt:lpstr>Nix Installations</vt:lpstr>
      <vt:lpstr>Examples</vt:lpstr>
      <vt:lpstr>PowerPoint Presentation</vt:lpstr>
      <vt:lpstr>Key differences between Nix and Homebrew/MacPorts.</vt:lpstr>
      <vt:lpstr>PowerPoint Presentation</vt:lpstr>
      <vt:lpstr>Thank you  Χρίστος Ζαχαριάδης Γιώργος Πεττεμερίδης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Geogre Pettemeridis</dc:creator>
  <cp:lastModifiedBy>Christos Zachariadis</cp:lastModifiedBy>
  <cp:revision>1</cp:revision>
  <dcterms:created xsi:type="dcterms:W3CDTF">2023-11-25T14:32:32Z</dcterms:created>
  <dcterms:modified xsi:type="dcterms:W3CDTF">2023-12-02T11:22:02Z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0x010100ED8FFAC210D21148814C23AD9937B2E0</vt:lpwstr>
  </property>
</Properties>
</file>