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1"/>
  </p:notesMasterIdLst>
  <p:sldIdLst>
    <p:sldId id="257" r:id="rId2"/>
    <p:sldId id="275" r:id="rId3"/>
    <p:sldId id="259" r:id="rId4"/>
    <p:sldId id="273" r:id="rId5"/>
    <p:sldId id="274" r:id="rId6"/>
    <p:sldId id="272" r:id="rId7"/>
    <p:sldId id="261" r:id="rId8"/>
    <p:sldId id="279" r:id="rId9"/>
    <p:sldId id="262" r:id="rId10"/>
    <p:sldId id="265" r:id="rId11"/>
    <p:sldId id="266" r:id="rId12"/>
    <p:sldId id="268" r:id="rId13"/>
    <p:sldId id="277" r:id="rId14"/>
    <p:sldId id="278" r:id="rId15"/>
    <p:sldId id="280" r:id="rId16"/>
    <p:sldId id="281" r:id="rId17"/>
    <p:sldId id="269" r:id="rId18"/>
    <p:sldId id="282"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22" autoAdjust="0"/>
    <p:restoredTop sz="94956" autoAdjust="0"/>
  </p:normalViewPr>
  <p:slideViewPr>
    <p:cSldViewPr snapToGrid="0">
      <p:cViewPr>
        <p:scale>
          <a:sx n="73" d="100"/>
          <a:sy n="73" d="100"/>
        </p:scale>
        <p:origin x="891" y="3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CC143-B845-4BE8-9605-90DF779EDF6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38036B9-A658-4AC8-BE6B-7951B49B8DEC}">
      <dgm:prSet/>
      <dgm:spPr/>
      <dgm:t>
        <a:bodyPr/>
        <a:lstStyle/>
        <a:p>
          <a:r>
            <a:rPr lang="el-GR"/>
            <a:t>Το </a:t>
          </a:r>
          <a:r>
            <a:rPr lang="en-US"/>
            <a:t>PowerShell </a:t>
          </a:r>
          <a:r>
            <a:rPr lang="el-GR"/>
            <a:t>είναι ένα εργαλείο που επιτρέπει στους διαχειριστές συστημάτων και τους χρήστες με εξειδικευμένες γνώσεις να αυτοματοποιήσουν γρήγορα εργασίες που διαχειρίζονται τα λειτουργικά συστήματα. </a:t>
          </a:r>
          <a:endParaRPr lang="en-US"/>
        </a:p>
      </dgm:t>
    </dgm:pt>
    <dgm:pt modelId="{35134730-8ABC-4828-8ACE-826A8684489E}" type="parTrans" cxnId="{B0970FA8-2D75-4538-9EF9-2E8F0581F46F}">
      <dgm:prSet/>
      <dgm:spPr/>
      <dgm:t>
        <a:bodyPr/>
        <a:lstStyle/>
        <a:p>
          <a:endParaRPr lang="en-US"/>
        </a:p>
      </dgm:t>
    </dgm:pt>
    <dgm:pt modelId="{FD674722-E5D5-4DB6-967E-6634DFF110B2}" type="sibTrans" cxnId="{B0970FA8-2D75-4538-9EF9-2E8F0581F46F}">
      <dgm:prSet/>
      <dgm:spPr/>
      <dgm:t>
        <a:bodyPr/>
        <a:lstStyle/>
        <a:p>
          <a:endParaRPr lang="en-US"/>
        </a:p>
      </dgm:t>
    </dgm:pt>
    <dgm:pt modelId="{C9090B35-A4D2-467B-A922-70F5F7EB52EF}">
      <dgm:prSet/>
      <dgm:spPr/>
      <dgm:t>
        <a:bodyPr/>
        <a:lstStyle/>
        <a:p>
          <a:r>
            <a:rPr lang="el-GR"/>
            <a:t>Δεν περιορίζεται πλέον μόνο στα Windows, καθώς υπάρχουν εκδόσεις διαθέσιμες και για macOS και Linux.</a:t>
          </a:r>
          <a:endParaRPr lang="en-US"/>
        </a:p>
      </dgm:t>
    </dgm:pt>
    <dgm:pt modelId="{64D7B2C4-AD38-4563-BDAF-6EC45384CE51}" type="parTrans" cxnId="{EA1FCA0D-FF87-40EC-A101-917F32B11DDB}">
      <dgm:prSet/>
      <dgm:spPr/>
      <dgm:t>
        <a:bodyPr/>
        <a:lstStyle/>
        <a:p>
          <a:endParaRPr lang="en-US"/>
        </a:p>
      </dgm:t>
    </dgm:pt>
    <dgm:pt modelId="{630DDE07-0DC8-43ED-8943-3B5BF241B9FE}" type="sibTrans" cxnId="{EA1FCA0D-FF87-40EC-A101-917F32B11DDB}">
      <dgm:prSet/>
      <dgm:spPr/>
      <dgm:t>
        <a:bodyPr/>
        <a:lstStyle/>
        <a:p>
          <a:endParaRPr lang="en-US"/>
        </a:p>
      </dgm:t>
    </dgm:pt>
    <dgm:pt modelId="{D3B77AF3-1349-41FF-A669-CC206C769B2C}">
      <dgm:prSet/>
      <dgm:spPr/>
      <dgm:t>
        <a:bodyPr/>
        <a:lstStyle/>
        <a:p>
          <a:r>
            <a:rPr lang="el-GR" dirty="0"/>
            <a:t>Αναπτύχθηκε από τη Microsoft, βασίζεται στο .NET </a:t>
          </a:r>
          <a:r>
            <a:rPr lang="el-GR" dirty="0" err="1"/>
            <a:t>framework</a:t>
          </a:r>
          <a:r>
            <a:rPr lang="el-GR" dirty="0"/>
            <a:t>. Περιλαμβάνει ένα περιβάλλον εντολών, ένα γλωσσικό περιβάλλον δημιουργίας σεναρίων και ένα πλαίσιο διαχείρισης διαμόρφωσης.</a:t>
          </a:r>
          <a:endParaRPr lang="en-US" dirty="0"/>
        </a:p>
      </dgm:t>
    </dgm:pt>
    <dgm:pt modelId="{FEFEE61E-6A1E-4731-923F-46B2D5CB5444}" type="parTrans" cxnId="{5A5B9A9F-620F-434E-A036-F3A6EE4D0CE5}">
      <dgm:prSet/>
      <dgm:spPr/>
      <dgm:t>
        <a:bodyPr/>
        <a:lstStyle/>
        <a:p>
          <a:endParaRPr lang="en-US"/>
        </a:p>
      </dgm:t>
    </dgm:pt>
    <dgm:pt modelId="{BAC75F8F-47C1-44A0-9D2A-DFD0DCB69B78}" type="sibTrans" cxnId="{5A5B9A9F-620F-434E-A036-F3A6EE4D0CE5}">
      <dgm:prSet/>
      <dgm:spPr/>
      <dgm:t>
        <a:bodyPr/>
        <a:lstStyle/>
        <a:p>
          <a:endParaRPr lang="en-US"/>
        </a:p>
      </dgm:t>
    </dgm:pt>
    <dgm:pt modelId="{EC8654C3-2AF0-40A3-BEFF-CE4121968083}">
      <dgm:prSet/>
      <dgm:spPr/>
      <dgm:t>
        <a:bodyPr/>
        <a:lstStyle/>
        <a:p>
          <a:r>
            <a:rPr lang="el-GR"/>
            <a:t>Παρέχει μια σειρά ενσωματωμένων εντολών (cmdlets) και επιτρέπει στους χρήστες να γράψουν προσαρμοσμένα cmdlets.</a:t>
          </a:r>
          <a:endParaRPr lang="en-US"/>
        </a:p>
      </dgm:t>
    </dgm:pt>
    <dgm:pt modelId="{6075BBB6-EDC4-4E60-8518-E98106AC5934}" type="parTrans" cxnId="{BB23121C-53A2-40F3-B569-48B88B5B2B4D}">
      <dgm:prSet/>
      <dgm:spPr/>
      <dgm:t>
        <a:bodyPr/>
        <a:lstStyle/>
        <a:p>
          <a:endParaRPr lang="en-US"/>
        </a:p>
      </dgm:t>
    </dgm:pt>
    <dgm:pt modelId="{0CA9ED06-D4C5-4A80-998C-400A06C31BB7}" type="sibTrans" cxnId="{BB23121C-53A2-40F3-B569-48B88B5B2B4D}">
      <dgm:prSet/>
      <dgm:spPr/>
      <dgm:t>
        <a:bodyPr/>
        <a:lstStyle/>
        <a:p>
          <a:endParaRPr lang="en-US"/>
        </a:p>
      </dgm:t>
    </dgm:pt>
    <dgm:pt modelId="{5D4AB5D1-56A5-41DD-AB8C-835FE2339CAC}" type="pres">
      <dgm:prSet presAssocID="{8E6CC143-B845-4BE8-9605-90DF779EDF66}" presName="vert0" presStyleCnt="0">
        <dgm:presLayoutVars>
          <dgm:dir/>
          <dgm:animOne val="branch"/>
          <dgm:animLvl val="lvl"/>
        </dgm:presLayoutVars>
      </dgm:prSet>
      <dgm:spPr/>
    </dgm:pt>
    <dgm:pt modelId="{2EFDE933-9985-4BF1-B671-492B08E56547}" type="pres">
      <dgm:prSet presAssocID="{738036B9-A658-4AC8-BE6B-7951B49B8DEC}" presName="thickLine" presStyleLbl="alignNode1" presStyleIdx="0" presStyleCnt="4"/>
      <dgm:spPr/>
    </dgm:pt>
    <dgm:pt modelId="{3F756615-570A-40C3-A624-DDABF95FA843}" type="pres">
      <dgm:prSet presAssocID="{738036B9-A658-4AC8-BE6B-7951B49B8DEC}" presName="horz1" presStyleCnt="0"/>
      <dgm:spPr/>
    </dgm:pt>
    <dgm:pt modelId="{9D01E982-B9E0-44CB-9B95-1B5F57889007}" type="pres">
      <dgm:prSet presAssocID="{738036B9-A658-4AC8-BE6B-7951B49B8DEC}" presName="tx1" presStyleLbl="revTx" presStyleIdx="0" presStyleCnt="4"/>
      <dgm:spPr/>
    </dgm:pt>
    <dgm:pt modelId="{79C2D10B-D0FB-4440-A57C-D8C587989926}" type="pres">
      <dgm:prSet presAssocID="{738036B9-A658-4AC8-BE6B-7951B49B8DEC}" presName="vert1" presStyleCnt="0"/>
      <dgm:spPr/>
    </dgm:pt>
    <dgm:pt modelId="{CF150FBD-BC6F-43AD-8C49-CFD67A0E2FE0}" type="pres">
      <dgm:prSet presAssocID="{C9090B35-A4D2-467B-A922-70F5F7EB52EF}" presName="thickLine" presStyleLbl="alignNode1" presStyleIdx="1" presStyleCnt="4"/>
      <dgm:spPr/>
    </dgm:pt>
    <dgm:pt modelId="{9232AC17-6C0B-4C66-AFDE-D0C260569D26}" type="pres">
      <dgm:prSet presAssocID="{C9090B35-A4D2-467B-A922-70F5F7EB52EF}" presName="horz1" presStyleCnt="0"/>
      <dgm:spPr/>
    </dgm:pt>
    <dgm:pt modelId="{A6CDBA79-975B-4C38-AB6C-ECD5E76B7BFE}" type="pres">
      <dgm:prSet presAssocID="{C9090B35-A4D2-467B-A922-70F5F7EB52EF}" presName="tx1" presStyleLbl="revTx" presStyleIdx="1" presStyleCnt="4"/>
      <dgm:spPr/>
    </dgm:pt>
    <dgm:pt modelId="{FD9E8FE0-1DEA-423D-9F39-7E531297F6B4}" type="pres">
      <dgm:prSet presAssocID="{C9090B35-A4D2-467B-A922-70F5F7EB52EF}" presName="vert1" presStyleCnt="0"/>
      <dgm:spPr/>
    </dgm:pt>
    <dgm:pt modelId="{8FDCFF00-363B-4D59-A1D7-535536E18014}" type="pres">
      <dgm:prSet presAssocID="{D3B77AF3-1349-41FF-A669-CC206C769B2C}" presName="thickLine" presStyleLbl="alignNode1" presStyleIdx="2" presStyleCnt="4"/>
      <dgm:spPr/>
    </dgm:pt>
    <dgm:pt modelId="{2773C05B-A19E-4CF2-81AF-80463A97DE0A}" type="pres">
      <dgm:prSet presAssocID="{D3B77AF3-1349-41FF-A669-CC206C769B2C}" presName="horz1" presStyleCnt="0"/>
      <dgm:spPr/>
    </dgm:pt>
    <dgm:pt modelId="{7515AB21-EF8C-4E79-AB4A-03CBB1E4F690}" type="pres">
      <dgm:prSet presAssocID="{D3B77AF3-1349-41FF-A669-CC206C769B2C}" presName="tx1" presStyleLbl="revTx" presStyleIdx="2" presStyleCnt="4"/>
      <dgm:spPr/>
    </dgm:pt>
    <dgm:pt modelId="{6824743F-09D9-426E-8C0A-511E7AA23498}" type="pres">
      <dgm:prSet presAssocID="{D3B77AF3-1349-41FF-A669-CC206C769B2C}" presName="vert1" presStyleCnt="0"/>
      <dgm:spPr/>
    </dgm:pt>
    <dgm:pt modelId="{B011C52F-FF0A-41DE-804D-92A03ADF2F23}" type="pres">
      <dgm:prSet presAssocID="{EC8654C3-2AF0-40A3-BEFF-CE4121968083}" presName="thickLine" presStyleLbl="alignNode1" presStyleIdx="3" presStyleCnt="4"/>
      <dgm:spPr/>
    </dgm:pt>
    <dgm:pt modelId="{826B1F1A-A287-49BB-86A0-C1CD5425AA2B}" type="pres">
      <dgm:prSet presAssocID="{EC8654C3-2AF0-40A3-BEFF-CE4121968083}" presName="horz1" presStyleCnt="0"/>
      <dgm:spPr/>
    </dgm:pt>
    <dgm:pt modelId="{15CCB226-DBC6-4B11-B0BD-38CF52B26C38}" type="pres">
      <dgm:prSet presAssocID="{EC8654C3-2AF0-40A3-BEFF-CE4121968083}" presName="tx1" presStyleLbl="revTx" presStyleIdx="3" presStyleCnt="4"/>
      <dgm:spPr/>
    </dgm:pt>
    <dgm:pt modelId="{49520584-6795-4F8B-BB5C-D31BA0096873}" type="pres">
      <dgm:prSet presAssocID="{EC8654C3-2AF0-40A3-BEFF-CE4121968083}" presName="vert1" presStyleCnt="0"/>
      <dgm:spPr/>
    </dgm:pt>
  </dgm:ptLst>
  <dgm:cxnLst>
    <dgm:cxn modelId="{EA1FCA0D-FF87-40EC-A101-917F32B11DDB}" srcId="{8E6CC143-B845-4BE8-9605-90DF779EDF66}" destId="{C9090B35-A4D2-467B-A922-70F5F7EB52EF}" srcOrd="1" destOrd="0" parTransId="{64D7B2C4-AD38-4563-BDAF-6EC45384CE51}" sibTransId="{630DDE07-0DC8-43ED-8943-3B5BF241B9FE}"/>
    <dgm:cxn modelId="{BB23121C-53A2-40F3-B569-48B88B5B2B4D}" srcId="{8E6CC143-B845-4BE8-9605-90DF779EDF66}" destId="{EC8654C3-2AF0-40A3-BEFF-CE4121968083}" srcOrd="3" destOrd="0" parTransId="{6075BBB6-EDC4-4E60-8518-E98106AC5934}" sibTransId="{0CA9ED06-D4C5-4A80-998C-400A06C31BB7}"/>
    <dgm:cxn modelId="{5068C43F-E332-4EBE-A316-ED3035D2B7A3}" type="presOf" srcId="{EC8654C3-2AF0-40A3-BEFF-CE4121968083}" destId="{15CCB226-DBC6-4B11-B0BD-38CF52B26C38}" srcOrd="0" destOrd="0" presId="urn:microsoft.com/office/officeart/2008/layout/LinedList"/>
    <dgm:cxn modelId="{57DE8765-DA82-4E0D-B6E4-B1327A62BD92}" type="presOf" srcId="{D3B77AF3-1349-41FF-A669-CC206C769B2C}" destId="{7515AB21-EF8C-4E79-AB4A-03CBB1E4F690}" srcOrd="0" destOrd="0" presId="urn:microsoft.com/office/officeart/2008/layout/LinedList"/>
    <dgm:cxn modelId="{56955586-BEF1-4856-BB29-B22C49122165}" type="presOf" srcId="{738036B9-A658-4AC8-BE6B-7951B49B8DEC}" destId="{9D01E982-B9E0-44CB-9B95-1B5F57889007}" srcOrd="0" destOrd="0" presId="urn:microsoft.com/office/officeart/2008/layout/LinedList"/>
    <dgm:cxn modelId="{848C1A9A-B1AC-4408-B5C9-2CFDA16CBB0B}" type="presOf" srcId="{8E6CC143-B845-4BE8-9605-90DF779EDF66}" destId="{5D4AB5D1-56A5-41DD-AB8C-835FE2339CAC}" srcOrd="0" destOrd="0" presId="urn:microsoft.com/office/officeart/2008/layout/LinedList"/>
    <dgm:cxn modelId="{5A5B9A9F-620F-434E-A036-F3A6EE4D0CE5}" srcId="{8E6CC143-B845-4BE8-9605-90DF779EDF66}" destId="{D3B77AF3-1349-41FF-A669-CC206C769B2C}" srcOrd="2" destOrd="0" parTransId="{FEFEE61E-6A1E-4731-923F-46B2D5CB5444}" sibTransId="{BAC75F8F-47C1-44A0-9D2A-DFD0DCB69B78}"/>
    <dgm:cxn modelId="{B0970FA8-2D75-4538-9EF9-2E8F0581F46F}" srcId="{8E6CC143-B845-4BE8-9605-90DF779EDF66}" destId="{738036B9-A658-4AC8-BE6B-7951B49B8DEC}" srcOrd="0" destOrd="0" parTransId="{35134730-8ABC-4828-8ACE-826A8684489E}" sibTransId="{FD674722-E5D5-4DB6-967E-6634DFF110B2}"/>
    <dgm:cxn modelId="{C26F67C6-E6D0-4E65-B78A-235F23CBD5CF}" type="presOf" srcId="{C9090B35-A4D2-467B-A922-70F5F7EB52EF}" destId="{A6CDBA79-975B-4C38-AB6C-ECD5E76B7BFE}" srcOrd="0" destOrd="0" presId="urn:microsoft.com/office/officeart/2008/layout/LinedList"/>
    <dgm:cxn modelId="{ED98684E-A9D0-4A83-86EE-294B5233295A}" type="presParOf" srcId="{5D4AB5D1-56A5-41DD-AB8C-835FE2339CAC}" destId="{2EFDE933-9985-4BF1-B671-492B08E56547}" srcOrd="0" destOrd="0" presId="urn:microsoft.com/office/officeart/2008/layout/LinedList"/>
    <dgm:cxn modelId="{E56AE6DE-C622-4C58-9554-18AAA4A9CBF2}" type="presParOf" srcId="{5D4AB5D1-56A5-41DD-AB8C-835FE2339CAC}" destId="{3F756615-570A-40C3-A624-DDABF95FA843}" srcOrd="1" destOrd="0" presId="urn:microsoft.com/office/officeart/2008/layout/LinedList"/>
    <dgm:cxn modelId="{7AF3D724-70D2-439B-ADC1-F6DDCCA46A0D}" type="presParOf" srcId="{3F756615-570A-40C3-A624-DDABF95FA843}" destId="{9D01E982-B9E0-44CB-9B95-1B5F57889007}" srcOrd="0" destOrd="0" presId="urn:microsoft.com/office/officeart/2008/layout/LinedList"/>
    <dgm:cxn modelId="{6A222F0D-25AB-4478-9265-D92D7EE04AF5}" type="presParOf" srcId="{3F756615-570A-40C3-A624-DDABF95FA843}" destId="{79C2D10B-D0FB-4440-A57C-D8C587989926}" srcOrd="1" destOrd="0" presId="urn:microsoft.com/office/officeart/2008/layout/LinedList"/>
    <dgm:cxn modelId="{D5E193DF-89D2-4A54-A1D2-3544754DEF47}" type="presParOf" srcId="{5D4AB5D1-56A5-41DD-AB8C-835FE2339CAC}" destId="{CF150FBD-BC6F-43AD-8C49-CFD67A0E2FE0}" srcOrd="2" destOrd="0" presId="urn:microsoft.com/office/officeart/2008/layout/LinedList"/>
    <dgm:cxn modelId="{6696B7FE-1A98-4DD0-9476-341525A358E2}" type="presParOf" srcId="{5D4AB5D1-56A5-41DD-AB8C-835FE2339CAC}" destId="{9232AC17-6C0B-4C66-AFDE-D0C260569D26}" srcOrd="3" destOrd="0" presId="urn:microsoft.com/office/officeart/2008/layout/LinedList"/>
    <dgm:cxn modelId="{B6B9C27E-8EC2-4C6B-868B-DE27AEE0A4B9}" type="presParOf" srcId="{9232AC17-6C0B-4C66-AFDE-D0C260569D26}" destId="{A6CDBA79-975B-4C38-AB6C-ECD5E76B7BFE}" srcOrd="0" destOrd="0" presId="urn:microsoft.com/office/officeart/2008/layout/LinedList"/>
    <dgm:cxn modelId="{789AAFAC-42C4-4F4D-B661-C9245609C814}" type="presParOf" srcId="{9232AC17-6C0B-4C66-AFDE-D0C260569D26}" destId="{FD9E8FE0-1DEA-423D-9F39-7E531297F6B4}" srcOrd="1" destOrd="0" presId="urn:microsoft.com/office/officeart/2008/layout/LinedList"/>
    <dgm:cxn modelId="{56CBBCEC-2652-42DF-A257-85E4CBA747E5}" type="presParOf" srcId="{5D4AB5D1-56A5-41DD-AB8C-835FE2339CAC}" destId="{8FDCFF00-363B-4D59-A1D7-535536E18014}" srcOrd="4" destOrd="0" presId="urn:microsoft.com/office/officeart/2008/layout/LinedList"/>
    <dgm:cxn modelId="{581E0AA0-A3AA-4EA6-BD95-1797DAB7E3D1}" type="presParOf" srcId="{5D4AB5D1-56A5-41DD-AB8C-835FE2339CAC}" destId="{2773C05B-A19E-4CF2-81AF-80463A97DE0A}" srcOrd="5" destOrd="0" presId="urn:microsoft.com/office/officeart/2008/layout/LinedList"/>
    <dgm:cxn modelId="{48B200DA-5CFB-4DBD-84B0-DE596B0724C6}" type="presParOf" srcId="{2773C05B-A19E-4CF2-81AF-80463A97DE0A}" destId="{7515AB21-EF8C-4E79-AB4A-03CBB1E4F690}" srcOrd="0" destOrd="0" presId="urn:microsoft.com/office/officeart/2008/layout/LinedList"/>
    <dgm:cxn modelId="{D61744B5-8DEC-4418-A11B-26E42740C54B}" type="presParOf" srcId="{2773C05B-A19E-4CF2-81AF-80463A97DE0A}" destId="{6824743F-09D9-426E-8C0A-511E7AA23498}" srcOrd="1" destOrd="0" presId="urn:microsoft.com/office/officeart/2008/layout/LinedList"/>
    <dgm:cxn modelId="{EE44F81D-DFA4-418C-BDD2-64DD5D7027F9}" type="presParOf" srcId="{5D4AB5D1-56A5-41DD-AB8C-835FE2339CAC}" destId="{B011C52F-FF0A-41DE-804D-92A03ADF2F23}" srcOrd="6" destOrd="0" presId="urn:microsoft.com/office/officeart/2008/layout/LinedList"/>
    <dgm:cxn modelId="{61ABDAB9-2105-4D27-B420-5E8E73D41262}" type="presParOf" srcId="{5D4AB5D1-56A5-41DD-AB8C-835FE2339CAC}" destId="{826B1F1A-A287-49BB-86A0-C1CD5425AA2B}" srcOrd="7" destOrd="0" presId="urn:microsoft.com/office/officeart/2008/layout/LinedList"/>
    <dgm:cxn modelId="{58B9586B-CD62-4FA3-8D65-6167726B1D52}" type="presParOf" srcId="{826B1F1A-A287-49BB-86A0-C1CD5425AA2B}" destId="{15CCB226-DBC6-4B11-B0BD-38CF52B26C38}" srcOrd="0" destOrd="0" presId="urn:microsoft.com/office/officeart/2008/layout/LinedList"/>
    <dgm:cxn modelId="{BB9FD509-BBD5-4B0E-9426-370700BCFC0B}" type="presParOf" srcId="{826B1F1A-A287-49BB-86A0-C1CD5425AA2B}" destId="{49520584-6795-4F8B-BB5C-D31BA00968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D27300-58BD-4DA5-8888-31DA0B3A9B1D}"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B0981EA-E639-4F67-BAB6-EC607CD8CE41}">
      <dgm:prSet custT="1"/>
      <dgm:spPr/>
      <dgm:t>
        <a:bodyPr/>
        <a:lstStyle/>
        <a:p>
          <a:r>
            <a:rPr lang="en-US" sz="1800" b="1" kern="1200" dirty="0">
              <a:solidFill>
                <a:schemeClr val="bg1"/>
              </a:solidFill>
              <a:latin typeface="+mn-lt"/>
              <a:ea typeface="+mn-ea"/>
              <a:cs typeface="+mn-cs"/>
            </a:rPr>
            <a:t>PowerShell 1.0-5.0 </a:t>
          </a:r>
        </a:p>
      </dgm:t>
    </dgm:pt>
    <dgm:pt modelId="{2C237198-3D3E-443C-83E8-D71E93E90452}" type="parTrans" cxnId="{112CAE8F-3891-4527-B709-560CF18E554A}">
      <dgm:prSet/>
      <dgm:spPr/>
      <dgm:t>
        <a:bodyPr/>
        <a:lstStyle/>
        <a:p>
          <a:endParaRPr lang="en-US"/>
        </a:p>
      </dgm:t>
    </dgm:pt>
    <dgm:pt modelId="{E903AAC2-A847-4E03-B761-BCF39DDEEE1B}" type="sibTrans" cxnId="{112CAE8F-3891-4527-B709-560CF18E554A}">
      <dgm:prSet/>
      <dgm:spPr/>
      <dgm:t>
        <a:bodyPr/>
        <a:lstStyle/>
        <a:p>
          <a:endParaRPr lang="en-US"/>
        </a:p>
      </dgm:t>
    </dgm:pt>
    <dgm:pt modelId="{376AC692-290E-417B-A06D-9E02A9E65120}">
      <dgm:prSet custT="1"/>
      <dgm:spPr/>
      <dgm:t>
        <a:bodyPr/>
        <a:lstStyle/>
        <a:p>
          <a:r>
            <a:rPr lang="en-US" sz="1800" b="1" kern="1200" dirty="0">
              <a:solidFill>
                <a:schemeClr val="bg1"/>
              </a:solidFill>
              <a:latin typeface="+mn-lt"/>
              <a:ea typeface="+mn-ea"/>
              <a:cs typeface="+mn-cs"/>
            </a:rPr>
            <a:t>PowerShell Core </a:t>
          </a:r>
        </a:p>
      </dgm:t>
    </dgm:pt>
    <dgm:pt modelId="{1CC11539-B782-4895-AE6B-9ED54B550D96}" type="parTrans" cxnId="{01540767-1526-4C74-9EB9-142BAE0DFDD1}">
      <dgm:prSet/>
      <dgm:spPr/>
      <dgm:t>
        <a:bodyPr/>
        <a:lstStyle/>
        <a:p>
          <a:endParaRPr lang="en-US"/>
        </a:p>
      </dgm:t>
    </dgm:pt>
    <dgm:pt modelId="{5EDA9391-7CF0-4B7F-915F-0E03D54B26A0}" type="sibTrans" cxnId="{01540767-1526-4C74-9EB9-142BAE0DFDD1}">
      <dgm:prSet/>
      <dgm:spPr/>
      <dgm:t>
        <a:bodyPr/>
        <a:lstStyle/>
        <a:p>
          <a:endParaRPr lang="en-US"/>
        </a:p>
      </dgm:t>
    </dgm:pt>
    <dgm:pt modelId="{872C0222-FEDA-403F-84D2-FDD460FBBCAF}">
      <dgm:prSet custT="1"/>
      <dgm:spPr/>
      <dgm:t>
        <a:bodyPr/>
        <a:lstStyle/>
        <a:p>
          <a:r>
            <a:rPr lang="en-US" sz="1800" b="1" kern="1200" dirty="0">
              <a:solidFill>
                <a:schemeClr val="bg1"/>
              </a:solidFill>
              <a:latin typeface="+mn-lt"/>
              <a:ea typeface="+mn-ea"/>
              <a:cs typeface="+mn-cs"/>
            </a:rPr>
            <a:t>PowerShell 7</a:t>
          </a:r>
        </a:p>
      </dgm:t>
    </dgm:pt>
    <dgm:pt modelId="{EDE58A49-04DD-47E9-9A05-0A990FDDF2F3}" type="parTrans" cxnId="{4DEF5236-2575-4351-B11E-3F21F5CCAB48}">
      <dgm:prSet/>
      <dgm:spPr/>
      <dgm:t>
        <a:bodyPr/>
        <a:lstStyle/>
        <a:p>
          <a:endParaRPr lang="en-US"/>
        </a:p>
      </dgm:t>
    </dgm:pt>
    <dgm:pt modelId="{20C1E3CB-2F84-457B-A4EE-71A4E897C080}" type="sibTrans" cxnId="{4DEF5236-2575-4351-B11E-3F21F5CCAB48}">
      <dgm:prSet/>
      <dgm:spPr/>
      <dgm:t>
        <a:bodyPr/>
        <a:lstStyle/>
        <a:p>
          <a:endParaRPr lang="en-US"/>
        </a:p>
      </dgm:t>
    </dgm:pt>
    <dgm:pt modelId="{5CD61E0D-65C6-4669-99E7-2EBD4E575A67}">
      <dgm:prSet custT="1"/>
      <dgm:spPr/>
      <dgm:t>
        <a:bodyPr/>
        <a:lstStyle/>
        <a:p>
          <a:pPr algn="ctr"/>
          <a:r>
            <a:rPr lang="en-US" sz="1800" b="1" dirty="0">
              <a:solidFill>
                <a:schemeClr val="bg1"/>
              </a:solidFill>
            </a:rPr>
            <a:t>Monad</a:t>
          </a:r>
          <a:r>
            <a:rPr lang="en-US" sz="1200" dirty="0"/>
            <a:t> </a:t>
          </a:r>
        </a:p>
      </dgm:t>
    </dgm:pt>
    <dgm:pt modelId="{B1175E5B-0593-4291-9C94-30CB95792037}" type="parTrans" cxnId="{719358E7-8724-4416-A1FC-27BAB331C173}">
      <dgm:prSet/>
      <dgm:spPr/>
      <dgm:t>
        <a:bodyPr/>
        <a:lstStyle/>
        <a:p>
          <a:endParaRPr lang="en-US"/>
        </a:p>
      </dgm:t>
    </dgm:pt>
    <dgm:pt modelId="{4A85B71B-68F7-418B-9407-BAB3650937E1}" type="sibTrans" cxnId="{719358E7-8724-4416-A1FC-27BAB331C173}">
      <dgm:prSet/>
      <dgm:spPr/>
      <dgm:t>
        <a:bodyPr/>
        <a:lstStyle/>
        <a:p>
          <a:endParaRPr lang="en-US"/>
        </a:p>
      </dgm:t>
    </dgm:pt>
    <dgm:pt modelId="{54AD85B5-2D22-41DB-8CAE-33069BD9D3A4}">
      <dgm:prSet/>
      <dgm:spPr>
        <a:solidFill>
          <a:schemeClr val="bg1">
            <a:alpha val="90000"/>
          </a:schemeClr>
        </a:solidFill>
      </dgm:spPr>
      <dgm:t>
        <a:bodyPr/>
        <a:lstStyle/>
        <a:p>
          <a:pPr algn="l">
            <a:buNone/>
          </a:pPr>
          <a:r>
            <a:rPr lang="el-GR" dirty="0">
              <a:solidFill>
                <a:sysClr val="windowText" lastClr="000000"/>
              </a:solidFill>
            </a:rPr>
            <a:t>Εισαγωγή ως Monad (2002-2006): Ξεκίνησε ως "Monad",αναπτύχθηκε</a:t>
          </a:r>
          <a:r>
            <a:rPr lang="en-US" dirty="0">
              <a:solidFill>
                <a:sysClr val="windowText" lastClr="000000"/>
              </a:solidFill>
            </a:rPr>
            <a:t> </a:t>
          </a:r>
          <a:r>
            <a:rPr lang="el-GR" dirty="0">
              <a:solidFill>
                <a:sysClr val="windowText" lastClr="000000"/>
              </a:solidFill>
            </a:rPr>
            <a:t>για να ενισχύσει τα Windows με ισχυρή αυτοματοποίηση και </a:t>
          </a:r>
          <a:r>
            <a:rPr lang="en-US" dirty="0">
              <a:solidFill>
                <a:sysClr val="windowText" lastClr="000000"/>
              </a:solidFill>
            </a:rPr>
            <a:t>scripting</a:t>
          </a:r>
          <a:r>
            <a:rPr lang="el-GR" dirty="0">
              <a:solidFill>
                <a:sysClr val="windowText" lastClr="000000"/>
              </a:solidFill>
            </a:rPr>
            <a:t>, εμπνευσμένο από τα συστήματα Unix/Linux.</a:t>
          </a:r>
          <a:endParaRPr lang="en-US" dirty="0">
            <a:solidFill>
              <a:sysClr val="windowText" lastClr="000000"/>
            </a:solidFill>
          </a:endParaRPr>
        </a:p>
      </dgm:t>
    </dgm:pt>
    <dgm:pt modelId="{CE07D949-C5EC-4596-BDD0-49CCEC08089E}" type="parTrans" cxnId="{0C5A21B6-7707-4A6F-ABCA-CAB4B8650D1A}">
      <dgm:prSet/>
      <dgm:spPr/>
      <dgm:t>
        <a:bodyPr/>
        <a:lstStyle/>
        <a:p>
          <a:endParaRPr lang="en-US"/>
        </a:p>
      </dgm:t>
    </dgm:pt>
    <dgm:pt modelId="{976C94D4-F2A0-4A76-9571-0AD7241D062E}" type="sibTrans" cxnId="{0C5A21B6-7707-4A6F-ABCA-CAB4B8650D1A}">
      <dgm:prSet/>
      <dgm:spPr/>
      <dgm:t>
        <a:bodyPr/>
        <a:lstStyle/>
        <a:p>
          <a:endParaRPr lang="en-US"/>
        </a:p>
      </dgm:t>
    </dgm:pt>
    <dgm:pt modelId="{6F074801-27B0-4544-8B3E-33C07FE1E857}">
      <dgm:prSet/>
      <dgm:spPr>
        <a:solidFill>
          <a:schemeClr val="bg1">
            <a:alpha val="90000"/>
          </a:schemeClr>
        </a:solidFill>
      </dgm:spPr>
      <dgm:t>
        <a:bodyPr/>
        <a:lstStyle/>
        <a:p>
          <a:pPr>
            <a:buFont typeface="Arial" panose="020B0604020202020204" pitchFamily="34" charset="0"/>
            <a:buNone/>
          </a:pPr>
          <a:r>
            <a:rPr lang="el-GR" dirty="0">
              <a:solidFill>
                <a:sysClr val="windowText" lastClr="000000"/>
              </a:solidFill>
            </a:rPr>
            <a:t>PowerShell 1.0 έως 5.0 (2006-2015): Εξελίχθηκε μέσα από πολλές εκδόσεις, εισάγοντας cmdlets, δυνατότητες απομακρυσμένης διαχείρισης, εντολές διόρθωσης σεναρίων και χαρακτηριστικά όπως το Desired State Configuration (DSC) και το PowerShellGet.</a:t>
          </a:r>
          <a:endParaRPr lang="en-US" dirty="0">
            <a:solidFill>
              <a:sysClr val="windowText" lastClr="000000"/>
            </a:solidFill>
          </a:endParaRPr>
        </a:p>
      </dgm:t>
    </dgm:pt>
    <dgm:pt modelId="{04A15666-1ABA-4090-BD2D-6FFFBB9B43FF}" type="parTrans" cxnId="{A8A14B70-6F59-4715-9FD8-24CC4D502B3A}">
      <dgm:prSet/>
      <dgm:spPr/>
      <dgm:t>
        <a:bodyPr/>
        <a:lstStyle/>
        <a:p>
          <a:endParaRPr lang="en-US"/>
        </a:p>
      </dgm:t>
    </dgm:pt>
    <dgm:pt modelId="{4922B18E-E336-44F9-92F6-283034C56569}" type="sibTrans" cxnId="{A8A14B70-6F59-4715-9FD8-24CC4D502B3A}">
      <dgm:prSet/>
      <dgm:spPr/>
      <dgm:t>
        <a:bodyPr/>
        <a:lstStyle/>
        <a:p>
          <a:endParaRPr lang="en-US"/>
        </a:p>
      </dgm:t>
    </dgm:pt>
    <dgm:pt modelId="{3F53C0C3-FF59-4927-9B42-E117FFC77EE6}">
      <dgm:prSet/>
      <dgm:spPr>
        <a:solidFill>
          <a:schemeClr val="bg1">
            <a:alpha val="90000"/>
          </a:schemeClr>
        </a:solidFill>
      </dgm:spPr>
      <dgm:t>
        <a:bodyPr/>
        <a:lstStyle/>
        <a:p>
          <a:pPr>
            <a:buFont typeface="Arial" panose="020B0604020202020204" pitchFamily="34" charset="0"/>
            <a:buNone/>
          </a:pPr>
          <a:r>
            <a:rPr lang="el-GR" dirty="0">
              <a:solidFill>
                <a:sysClr val="windowText" lastClr="000000"/>
              </a:solidFill>
            </a:rPr>
            <a:t>Μετάβαση σε Ανοιχτό Κώδικα και Διασυστημικότητα – PowerShell Core 6.0 (2016): Σήμανε μια σημαντική αλλαγή καθώς το PowerShell έγινε ανοιχτού κώδικα και διασυστημικό με το PowerShell Core, υποστηρίζοντας macOS, Linux και Windows.</a:t>
          </a:r>
          <a:endParaRPr lang="en-US" dirty="0">
            <a:solidFill>
              <a:sysClr val="windowText" lastClr="000000"/>
            </a:solidFill>
          </a:endParaRPr>
        </a:p>
      </dgm:t>
    </dgm:pt>
    <dgm:pt modelId="{447FC27D-BF51-47DE-8483-77E70EFD5A4E}" type="parTrans" cxnId="{9385BF7A-4FF7-490E-9903-DECA6B52AA83}">
      <dgm:prSet/>
      <dgm:spPr/>
      <dgm:t>
        <a:bodyPr/>
        <a:lstStyle/>
        <a:p>
          <a:endParaRPr lang="en-US"/>
        </a:p>
      </dgm:t>
    </dgm:pt>
    <dgm:pt modelId="{44AAFA42-6500-45BD-94B9-217CE873F70D}" type="sibTrans" cxnId="{9385BF7A-4FF7-490E-9903-DECA6B52AA83}">
      <dgm:prSet/>
      <dgm:spPr/>
      <dgm:t>
        <a:bodyPr/>
        <a:lstStyle/>
        <a:p>
          <a:endParaRPr lang="en-US"/>
        </a:p>
      </dgm:t>
    </dgm:pt>
    <dgm:pt modelId="{86C1D66B-9466-4C2A-9448-3965E6781FF2}">
      <dgm:prSet/>
      <dgm:spPr>
        <a:solidFill>
          <a:schemeClr val="bg1">
            <a:alpha val="90000"/>
          </a:schemeClr>
        </a:solidFill>
      </dgm:spPr>
      <dgm:t>
        <a:bodyPr/>
        <a:lstStyle/>
        <a:p>
          <a:pPr>
            <a:buFont typeface="Arial" panose="020B0604020202020204" pitchFamily="34" charset="0"/>
            <a:buNone/>
          </a:pPr>
          <a:r>
            <a:rPr lang="el-GR" dirty="0">
              <a:solidFill>
                <a:sysClr val="windowText" lastClr="000000"/>
              </a:solidFill>
            </a:rPr>
            <a:t>PowerShell 7 και Συνεχής Εξέλιξη (2020-Σήμερα): Βασισμένο στο .NET Core 3.1, το PowerShell 7 ενοποίησε το Windows PowerShell και το PowerShell Core, επικεντρώνοντας στη συμβατότητα και την απόδοση σε διάφορες πλατφόρμες.</a:t>
          </a:r>
          <a:endParaRPr lang="en-US" dirty="0">
            <a:solidFill>
              <a:sysClr val="windowText" lastClr="000000"/>
            </a:solidFill>
          </a:endParaRPr>
        </a:p>
      </dgm:t>
    </dgm:pt>
    <dgm:pt modelId="{846C8B4F-E0BC-4FCC-95DA-C0E1920289C5}" type="parTrans" cxnId="{08E5FCD3-05F6-4197-942C-A6E8498B3814}">
      <dgm:prSet/>
      <dgm:spPr/>
      <dgm:t>
        <a:bodyPr/>
        <a:lstStyle/>
        <a:p>
          <a:endParaRPr lang="en-US"/>
        </a:p>
      </dgm:t>
    </dgm:pt>
    <dgm:pt modelId="{1584D0AE-4AB9-423F-B309-B20A3D7EB714}" type="sibTrans" cxnId="{08E5FCD3-05F6-4197-942C-A6E8498B3814}">
      <dgm:prSet/>
      <dgm:spPr/>
      <dgm:t>
        <a:bodyPr/>
        <a:lstStyle/>
        <a:p>
          <a:endParaRPr lang="en-US"/>
        </a:p>
      </dgm:t>
    </dgm:pt>
    <dgm:pt modelId="{9F1C7D3B-D716-4E7D-9185-5062F9D967BE}" type="pres">
      <dgm:prSet presAssocID="{DAD27300-58BD-4DA5-8888-31DA0B3A9B1D}" presName="linearFlow" presStyleCnt="0">
        <dgm:presLayoutVars>
          <dgm:dir/>
          <dgm:animLvl val="lvl"/>
          <dgm:resizeHandles val="exact"/>
        </dgm:presLayoutVars>
      </dgm:prSet>
      <dgm:spPr/>
    </dgm:pt>
    <dgm:pt modelId="{A66D7447-CABF-4A9E-9289-49830465DC90}" type="pres">
      <dgm:prSet presAssocID="{5CD61E0D-65C6-4669-99E7-2EBD4E575A67}" presName="composite" presStyleCnt="0"/>
      <dgm:spPr/>
    </dgm:pt>
    <dgm:pt modelId="{7128BE15-F491-4A1D-8FAB-52839ABC40DB}" type="pres">
      <dgm:prSet presAssocID="{5CD61E0D-65C6-4669-99E7-2EBD4E575A67}" presName="parTx" presStyleLbl="node1" presStyleIdx="0" presStyleCnt="4">
        <dgm:presLayoutVars>
          <dgm:chMax val="0"/>
          <dgm:chPref val="0"/>
          <dgm:bulletEnabled val="1"/>
        </dgm:presLayoutVars>
      </dgm:prSet>
      <dgm:spPr/>
    </dgm:pt>
    <dgm:pt modelId="{3A14EF33-15BD-4A9F-9F9F-0DBF5B6BFCFD}" type="pres">
      <dgm:prSet presAssocID="{5CD61E0D-65C6-4669-99E7-2EBD4E575A67}" presName="parSh" presStyleLbl="node1" presStyleIdx="0" presStyleCnt="4"/>
      <dgm:spPr/>
    </dgm:pt>
    <dgm:pt modelId="{0968E451-4DB0-4926-9188-968C2643601B}" type="pres">
      <dgm:prSet presAssocID="{5CD61E0D-65C6-4669-99E7-2EBD4E575A67}" presName="desTx" presStyleLbl="fgAcc1" presStyleIdx="0" presStyleCnt="4" custLinFactNeighborX="11318" custLinFactNeighborY="513">
        <dgm:presLayoutVars>
          <dgm:bulletEnabled val="1"/>
        </dgm:presLayoutVars>
      </dgm:prSet>
      <dgm:spPr/>
    </dgm:pt>
    <dgm:pt modelId="{67FB2950-E9CA-482B-A7F9-A7EB36034E77}" type="pres">
      <dgm:prSet presAssocID="{4A85B71B-68F7-418B-9407-BAB3650937E1}" presName="sibTrans" presStyleLbl="sibTrans2D1" presStyleIdx="0" presStyleCnt="3"/>
      <dgm:spPr/>
    </dgm:pt>
    <dgm:pt modelId="{20C3CA1A-D612-43C2-956F-3D85925B8047}" type="pres">
      <dgm:prSet presAssocID="{4A85B71B-68F7-418B-9407-BAB3650937E1}" presName="connTx" presStyleLbl="sibTrans2D1" presStyleIdx="0" presStyleCnt="3"/>
      <dgm:spPr/>
    </dgm:pt>
    <dgm:pt modelId="{D838D988-5FE9-464C-A314-0B7C6D4C4E49}" type="pres">
      <dgm:prSet presAssocID="{9B0981EA-E639-4F67-BAB6-EC607CD8CE41}" presName="composite" presStyleCnt="0"/>
      <dgm:spPr/>
    </dgm:pt>
    <dgm:pt modelId="{6A98DAB5-97D9-489E-AE1E-1090CB6DC659}" type="pres">
      <dgm:prSet presAssocID="{9B0981EA-E639-4F67-BAB6-EC607CD8CE41}" presName="parTx" presStyleLbl="node1" presStyleIdx="0" presStyleCnt="4">
        <dgm:presLayoutVars>
          <dgm:chMax val="0"/>
          <dgm:chPref val="0"/>
          <dgm:bulletEnabled val="1"/>
        </dgm:presLayoutVars>
      </dgm:prSet>
      <dgm:spPr/>
    </dgm:pt>
    <dgm:pt modelId="{C7EE29EA-A059-4137-AA9F-6195822FF94C}" type="pres">
      <dgm:prSet presAssocID="{9B0981EA-E639-4F67-BAB6-EC607CD8CE41}" presName="parSh" presStyleLbl="node1" presStyleIdx="1" presStyleCnt="4"/>
      <dgm:spPr/>
    </dgm:pt>
    <dgm:pt modelId="{98C165BD-0562-4FD0-BAF2-C69927813A1E}" type="pres">
      <dgm:prSet presAssocID="{9B0981EA-E639-4F67-BAB6-EC607CD8CE41}" presName="desTx" presStyleLbl="fgAcc1" presStyleIdx="1" presStyleCnt="4">
        <dgm:presLayoutVars>
          <dgm:bulletEnabled val="1"/>
        </dgm:presLayoutVars>
      </dgm:prSet>
      <dgm:spPr/>
    </dgm:pt>
    <dgm:pt modelId="{4C8EEBB2-8DC9-4172-9F22-ED9F7BBDAF41}" type="pres">
      <dgm:prSet presAssocID="{E903AAC2-A847-4E03-B761-BCF39DDEEE1B}" presName="sibTrans" presStyleLbl="sibTrans2D1" presStyleIdx="1" presStyleCnt="3"/>
      <dgm:spPr/>
    </dgm:pt>
    <dgm:pt modelId="{0E2A9CF3-BF78-4739-9B64-D7BF1325E964}" type="pres">
      <dgm:prSet presAssocID="{E903AAC2-A847-4E03-B761-BCF39DDEEE1B}" presName="connTx" presStyleLbl="sibTrans2D1" presStyleIdx="1" presStyleCnt="3"/>
      <dgm:spPr/>
    </dgm:pt>
    <dgm:pt modelId="{8A583212-5C2D-43D3-9CBE-535AC9CBF244}" type="pres">
      <dgm:prSet presAssocID="{376AC692-290E-417B-A06D-9E02A9E65120}" presName="composite" presStyleCnt="0"/>
      <dgm:spPr/>
    </dgm:pt>
    <dgm:pt modelId="{9F8CCE71-B90D-490A-8895-42B8A0E38490}" type="pres">
      <dgm:prSet presAssocID="{376AC692-290E-417B-A06D-9E02A9E65120}" presName="parTx" presStyleLbl="node1" presStyleIdx="1" presStyleCnt="4">
        <dgm:presLayoutVars>
          <dgm:chMax val="0"/>
          <dgm:chPref val="0"/>
          <dgm:bulletEnabled val="1"/>
        </dgm:presLayoutVars>
      </dgm:prSet>
      <dgm:spPr/>
    </dgm:pt>
    <dgm:pt modelId="{5A913B24-E966-46CE-8E19-80DBD196E269}" type="pres">
      <dgm:prSet presAssocID="{376AC692-290E-417B-A06D-9E02A9E65120}" presName="parSh" presStyleLbl="node1" presStyleIdx="2" presStyleCnt="4" custLinFactNeighborX="-1696" custLinFactNeighborY="4825"/>
      <dgm:spPr/>
    </dgm:pt>
    <dgm:pt modelId="{26DF330F-A9B3-4CCF-AB0D-DF1E0119A96C}" type="pres">
      <dgm:prSet presAssocID="{376AC692-290E-417B-A06D-9E02A9E65120}" presName="desTx" presStyleLbl="fgAcc1" presStyleIdx="2" presStyleCnt="4">
        <dgm:presLayoutVars>
          <dgm:bulletEnabled val="1"/>
        </dgm:presLayoutVars>
      </dgm:prSet>
      <dgm:spPr/>
    </dgm:pt>
    <dgm:pt modelId="{915C4C15-F9C6-49F9-9344-DA6C351A5D54}" type="pres">
      <dgm:prSet presAssocID="{5EDA9391-7CF0-4B7F-915F-0E03D54B26A0}" presName="sibTrans" presStyleLbl="sibTrans2D1" presStyleIdx="2" presStyleCnt="3"/>
      <dgm:spPr/>
    </dgm:pt>
    <dgm:pt modelId="{3CC88F45-FDD6-4FA5-A207-1810BDAEB5F7}" type="pres">
      <dgm:prSet presAssocID="{5EDA9391-7CF0-4B7F-915F-0E03D54B26A0}" presName="connTx" presStyleLbl="sibTrans2D1" presStyleIdx="2" presStyleCnt="3"/>
      <dgm:spPr/>
    </dgm:pt>
    <dgm:pt modelId="{F5799FD0-504D-49B5-B39D-7DBD757228D4}" type="pres">
      <dgm:prSet presAssocID="{872C0222-FEDA-403F-84D2-FDD460FBBCAF}" presName="composite" presStyleCnt="0"/>
      <dgm:spPr/>
    </dgm:pt>
    <dgm:pt modelId="{A0F4A123-33C0-4488-9FE8-B39172A9D275}" type="pres">
      <dgm:prSet presAssocID="{872C0222-FEDA-403F-84D2-FDD460FBBCAF}" presName="parTx" presStyleLbl="node1" presStyleIdx="2" presStyleCnt="4">
        <dgm:presLayoutVars>
          <dgm:chMax val="0"/>
          <dgm:chPref val="0"/>
          <dgm:bulletEnabled val="1"/>
        </dgm:presLayoutVars>
      </dgm:prSet>
      <dgm:spPr/>
    </dgm:pt>
    <dgm:pt modelId="{81737EF9-BF8F-49B9-9890-F2F91097B1BA}" type="pres">
      <dgm:prSet presAssocID="{872C0222-FEDA-403F-84D2-FDD460FBBCAF}" presName="parSh" presStyleLbl="node1" presStyleIdx="3" presStyleCnt="4"/>
      <dgm:spPr/>
    </dgm:pt>
    <dgm:pt modelId="{4A5405F5-77AF-4501-83BC-EA1A742FD931}" type="pres">
      <dgm:prSet presAssocID="{872C0222-FEDA-403F-84D2-FDD460FBBCAF}" presName="desTx" presStyleLbl="fgAcc1" presStyleIdx="3" presStyleCnt="4">
        <dgm:presLayoutVars>
          <dgm:bulletEnabled val="1"/>
        </dgm:presLayoutVars>
      </dgm:prSet>
      <dgm:spPr/>
    </dgm:pt>
  </dgm:ptLst>
  <dgm:cxnLst>
    <dgm:cxn modelId="{B37FE71B-FE37-4187-8C24-563C2A13A60F}" type="presOf" srcId="{4A85B71B-68F7-418B-9407-BAB3650937E1}" destId="{20C3CA1A-D612-43C2-956F-3D85925B8047}" srcOrd="1" destOrd="0" presId="urn:microsoft.com/office/officeart/2005/8/layout/process3"/>
    <dgm:cxn modelId="{EE201A1D-A37F-44C4-9CE6-9E6D6C068F85}" type="presOf" srcId="{9B0981EA-E639-4F67-BAB6-EC607CD8CE41}" destId="{6A98DAB5-97D9-489E-AE1E-1090CB6DC659}" srcOrd="0" destOrd="0" presId="urn:microsoft.com/office/officeart/2005/8/layout/process3"/>
    <dgm:cxn modelId="{D7AB6336-ACEB-4025-B882-8860424BB9DC}" type="presOf" srcId="{5EDA9391-7CF0-4B7F-915F-0E03D54B26A0}" destId="{3CC88F45-FDD6-4FA5-A207-1810BDAEB5F7}" srcOrd="1" destOrd="0" presId="urn:microsoft.com/office/officeart/2005/8/layout/process3"/>
    <dgm:cxn modelId="{4DEF5236-2575-4351-B11E-3F21F5CCAB48}" srcId="{DAD27300-58BD-4DA5-8888-31DA0B3A9B1D}" destId="{872C0222-FEDA-403F-84D2-FDD460FBBCAF}" srcOrd="3" destOrd="0" parTransId="{EDE58A49-04DD-47E9-9A05-0A990FDDF2F3}" sibTransId="{20C1E3CB-2F84-457B-A4EE-71A4E897C080}"/>
    <dgm:cxn modelId="{74D2C063-42B4-469E-B2C6-A052730DD2D3}" type="presOf" srcId="{54AD85B5-2D22-41DB-8CAE-33069BD9D3A4}" destId="{0968E451-4DB0-4926-9188-968C2643601B}" srcOrd="0" destOrd="0" presId="urn:microsoft.com/office/officeart/2005/8/layout/process3"/>
    <dgm:cxn modelId="{FF67E365-FDB3-416C-85A2-E60F1DE88836}" type="presOf" srcId="{86C1D66B-9466-4C2A-9448-3965E6781FF2}" destId="{4A5405F5-77AF-4501-83BC-EA1A742FD931}" srcOrd="0" destOrd="0" presId="urn:microsoft.com/office/officeart/2005/8/layout/process3"/>
    <dgm:cxn modelId="{01540767-1526-4C74-9EB9-142BAE0DFDD1}" srcId="{DAD27300-58BD-4DA5-8888-31DA0B3A9B1D}" destId="{376AC692-290E-417B-A06D-9E02A9E65120}" srcOrd="2" destOrd="0" parTransId="{1CC11539-B782-4895-AE6B-9ED54B550D96}" sibTransId="{5EDA9391-7CF0-4B7F-915F-0E03D54B26A0}"/>
    <dgm:cxn modelId="{A8A14B70-6F59-4715-9FD8-24CC4D502B3A}" srcId="{9B0981EA-E639-4F67-BAB6-EC607CD8CE41}" destId="{6F074801-27B0-4544-8B3E-33C07FE1E857}" srcOrd="0" destOrd="0" parTransId="{04A15666-1ABA-4090-BD2D-6FFFBB9B43FF}" sibTransId="{4922B18E-E336-44F9-92F6-283034C56569}"/>
    <dgm:cxn modelId="{71A8ED73-47E6-4430-B2C1-3E2375617DB2}" type="presOf" srcId="{E903AAC2-A847-4E03-B761-BCF39DDEEE1B}" destId="{0E2A9CF3-BF78-4739-9B64-D7BF1325E964}" srcOrd="1" destOrd="0" presId="urn:microsoft.com/office/officeart/2005/8/layout/process3"/>
    <dgm:cxn modelId="{4F373A76-4466-4D45-AEDA-519408F5BC7D}" type="presOf" srcId="{4A85B71B-68F7-418B-9407-BAB3650937E1}" destId="{67FB2950-E9CA-482B-A7F9-A7EB36034E77}" srcOrd="0" destOrd="0" presId="urn:microsoft.com/office/officeart/2005/8/layout/process3"/>
    <dgm:cxn modelId="{9385BF7A-4FF7-490E-9903-DECA6B52AA83}" srcId="{376AC692-290E-417B-A06D-9E02A9E65120}" destId="{3F53C0C3-FF59-4927-9B42-E117FFC77EE6}" srcOrd="0" destOrd="0" parTransId="{447FC27D-BF51-47DE-8483-77E70EFD5A4E}" sibTransId="{44AAFA42-6500-45BD-94B9-217CE873F70D}"/>
    <dgm:cxn modelId="{9DC1E084-B6AE-408A-AE71-836EC2922FC2}" type="presOf" srcId="{376AC692-290E-417B-A06D-9E02A9E65120}" destId="{9F8CCE71-B90D-490A-8895-42B8A0E38490}" srcOrd="0" destOrd="0" presId="urn:microsoft.com/office/officeart/2005/8/layout/process3"/>
    <dgm:cxn modelId="{31632E8A-116F-4200-B9AF-D42AD7C9EB0B}" type="presOf" srcId="{5EDA9391-7CF0-4B7F-915F-0E03D54B26A0}" destId="{915C4C15-F9C6-49F9-9344-DA6C351A5D54}" srcOrd="0" destOrd="0" presId="urn:microsoft.com/office/officeart/2005/8/layout/process3"/>
    <dgm:cxn modelId="{112CAE8F-3891-4527-B709-560CF18E554A}" srcId="{DAD27300-58BD-4DA5-8888-31DA0B3A9B1D}" destId="{9B0981EA-E639-4F67-BAB6-EC607CD8CE41}" srcOrd="1" destOrd="0" parTransId="{2C237198-3D3E-443C-83E8-D71E93E90452}" sibTransId="{E903AAC2-A847-4E03-B761-BCF39DDEEE1B}"/>
    <dgm:cxn modelId="{F551E395-2E83-48B8-A26E-D6F4DFA69554}" type="presOf" srcId="{5CD61E0D-65C6-4669-99E7-2EBD4E575A67}" destId="{7128BE15-F491-4A1D-8FAB-52839ABC40DB}" srcOrd="0" destOrd="0" presId="urn:microsoft.com/office/officeart/2005/8/layout/process3"/>
    <dgm:cxn modelId="{4A0E5C99-C780-4899-B1A5-6173C56DF426}" type="presOf" srcId="{376AC692-290E-417B-A06D-9E02A9E65120}" destId="{5A913B24-E966-46CE-8E19-80DBD196E269}" srcOrd="1" destOrd="0" presId="urn:microsoft.com/office/officeart/2005/8/layout/process3"/>
    <dgm:cxn modelId="{58FA0F9A-0B61-4E4D-9096-627239AC8C4E}" type="presOf" srcId="{3F53C0C3-FF59-4927-9B42-E117FFC77EE6}" destId="{26DF330F-A9B3-4CCF-AB0D-DF1E0119A96C}" srcOrd="0" destOrd="0" presId="urn:microsoft.com/office/officeart/2005/8/layout/process3"/>
    <dgm:cxn modelId="{96735EA9-53B2-4954-8BF0-1046B6985CA0}" type="presOf" srcId="{872C0222-FEDA-403F-84D2-FDD460FBBCAF}" destId="{A0F4A123-33C0-4488-9FE8-B39172A9D275}" srcOrd="0" destOrd="0" presId="urn:microsoft.com/office/officeart/2005/8/layout/process3"/>
    <dgm:cxn modelId="{0C5A21B6-7707-4A6F-ABCA-CAB4B8650D1A}" srcId="{5CD61E0D-65C6-4669-99E7-2EBD4E575A67}" destId="{54AD85B5-2D22-41DB-8CAE-33069BD9D3A4}" srcOrd="0" destOrd="0" parTransId="{CE07D949-C5EC-4596-BDD0-49CCEC08089E}" sibTransId="{976C94D4-F2A0-4A76-9571-0AD7241D062E}"/>
    <dgm:cxn modelId="{CACC36B6-82F7-49DC-B0CE-F1C41543CAE9}" type="presOf" srcId="{E903AAC2-A847-4E03-B761-BCF39DDEEE1B}" destId="{4C8EEBB2-8DC9-4172-9F22-ED9F7BBDAF41}" srcOrd="0" destOrd="0" presId="urn:microsoft.com/office/officeart/2005/8/layout/process3"/>
    <dgm:cxn modelId="{5F3593C3-1D11-4852-A657-59836FFDE5B5}" type="presOf" srcId="{5CD61E0D-65C6-4669-99E7-2EBD4E575A67}" destId="{3A14EF33-15BD-4A9F-9F9F-0DBF5B6BFCFD}" srcOrd="1" destOrd="0" presId="urn:microsoft.com/office/officeart/2005/8/layout/process3"/>
    <dgm:cxn modelId="{C85A60C6-789C-4726-86B9-45EE237E34E4}" type="presOf" srcId="{DAD27300-58BD-4DA5-8888-31DA0B3A9B1D}" destId="{9F1C7D3B-D716-4E7D-9185-5062F9D967BE}" srcOrd="0" destOrd="0" presId="urn:microsoft.com/office/officeart/2005/8/layout/process3"/>
    <dgm:cxn modelId="{140255C8-2567-4F1A-B517-6B2C4B07D208}" type="presOf" srcId="{9B0981EA-E639-4F67-BAB6-EC607CD8CE41}" destId="{C7EE29EA-A059-4137-AA9F-6195822FF94C}" srcOrd="1" destOrd="0" presId="urn:microsoft.com/office/officeart/2005/8/layout/process3"/>
    <dgm:cxn modelId="{EC03A5C8-78CB-4046-BB1B-7740231BEB39}" type="presOf" srcId="{872C0222-FEDA-403F-84D2-FDD460FBBCAF}" destId="{81737EF9-BF8F-49B9-9890-F2F91097B1BA}" srcOrd="1" destOrd="0" presId="urn:microsoft.com/office/officeart/2005/8/layout/process3"/>
    <dgm:cxn modelId="{C0633BCA-F1B3-4E00-AF08-4E1A54B22676}" type="presOf" srcId="{6F074801-27B0-4544-8B3E-33C07FE1E857}" destId="{98C165BD-0562-4FD0-BAF2-C69927813A1E}" srcOrd="0" destOrd="0" presId="urn:microsoft.com/office/officeart/2005/8/layout/process3"/>
    <dgm:cxn modelId="{08E5FCD3-05F6-4197-942C-A6E8498B3814}" srcId="{872C0222-FEDA-403F-84D2-FDD460FBBCAF}" destId="{86C1D66B-9466-4C2A-9448-3965E6781FF2}" srcOrd="0" destOrd="0" parTransId="{846C8B4F-E0BC-4FCC-95DA-C0E1920289C5}" sibTransId="{1584D0AE-4AB9-423F-B309-B20A3D7EB714}"/>
    <dgm:cxn modelId="{719358E7-8724-4416-A1FC-27BAB331C173}" srcId="{DAD27300-58BD-4DA5-8888-31DA0B3A9B1D}" destId="{5CD61E0D-65C6-4669-99E7-2EBD4E575A67}" srcOrd="0" destOrd="0" parTransId="{B1175E5B-0593-4291-9C94-30CB95792037}" sibTransId="{4A85B71B-68F7-418B-9407-BAB3650937E1}"/>
    <dgm:cxn modelId="{1029DC56-F24B-4C66-84CC-F8C2024367BF}" type="presParOf" srcId="{9F1C7D3B-D716-4E7D-9185-5062F9D967BE}" destId="{A66D7447-CABF-4A9E-9289-49830465DC90}" srcOrd="0" destOrd="0" presId="urn:microsoft.com/office/officeart/2005/8/layout/process3"/>
    <dgm:cxn modelId="{01201A12-C97B-4509-865A-3246F1A65994}" type="presParOf" srcId="{A66D7447-CABF-4A9E-9289-49830465DC90}" destId="{7128BE15-F491-4A1D-8FAB-52839ABC40DB}" srcOrd="0" destOrd="0" presId="urn:microsoft.com/office/officeart/2005/8/layout/process3"/>
    <dgm:cxn modelId="{CAB2F1CD-C76E-499A-8591-A439E0843360}" type="presParOf" srcId="{A66D7447-CABF-4A9E-9289-49830465DC90}" destId="{3A14EF33-15BD-4A9F-9F9F-0DBF5B6BFCFD}" srcOrd="1" destOrd="0" presId="urn:microsoft.com/office/officeart/2005/8/layout/process3"/>
    <dgm:cxn modelId="{A3AD5086-4DCD-4C12-9214-54EC5CBAEFD8}" type="presParOf" srcId="{A66D7447-CABF-4A9E-9289-49830465DC90}" destId="{0968E451-4DB0-4926-9188-968C2643601B}" srcOrd="2" destOrd="0" presId="urn:microsoft.com/office/officeart/2005/8/layout/process3"/>
    <dgm:cxn modelId="{F5876074-8F61-4953-A463-A841B6CD5667}" type="presParOf" srcId="{9F1C7D3B-D716-4E7D-9185-5062F9D967BE}" destId="{67FB2950-E9CA-482B-A7F9-A7EB36034E77}" srcOrd="1" destOrd="0" presId="urn:microsoft.com/office/officeart/2005/8/layout/process3"/>
    <dgm:cxn modelId="{96A89596-D009-4D5C-AA53-165704618091}" type="presParOf" srcId="{67FB2950-E9CA-482B-A7F9-A7EB36034E77}" destId="{20C3CA1A-D612-43C2-956F-3D85925B8047}" srcOrd="0" destOrd="0" presId="urn:microsoft.com/office/officeart/2005/8/layout/process3"/>
    <dgm:cxn modelId="{FD3B1B26-C0F6-4DD4-860A-D198E6C93DAF}" type="presParOf" srcId="{9F1C7D3B-D716-4E7D-9185-5062F9D967BE}" destId="{D838D988-5FE9-464C-A314-0B7C6D4C4E49}" srcOrd="2" destOrd="0" presId="urn:microsoft.com/office/officeart/2005/8/layout/process3"/>
    <dgm:cxn modelId="{807E8CEF-C117-4AB6-90F7-C75F575EF021}" type="presParOf" srcId="{D838D988-5FE9-464C-A314-0B7C6D4C4E49}" destId="{6A98DAB5-97D9-489E-AE1E-1090CB6DC659}" srcOrd="0" destOrd="0" presId="urn:microsoft.com/office/officeart/2005/8/layout/process3"/>
    <dgm:cxn modelId="{D3F3AADA-F8D9-4B1A-9C85-5E289CDDF60A}" type="presParOf" srcId="{D838D988-5FE9-464C-A314-0B7C6D4C4E49}" destId="{C7EE29EA-A059-4137-AA9F-6195822FF94C}" srcOrd="1" destOrd="0" presId="urn:microsoft.com/office/officeart/2005/8/layout/process3"/>
    <dgm:cxn modelId="{ECA8CB15-FB08-4FA3-BD2A-0EF1F06143CF}" type="presParOf" srcId="{D838D988-5FE9-464C-A314-0B7C6D4C4E49}" destId="{98C165BD-0562-4FD0-BAF2-C69927813A1E}" srcOrd="2" destOrd="0" presId="urn:microsoft.com/office/officeart/2005/8/layout/process3"/>
    <dgm:cxn modelId="{ADAB0FBF-9495-45EF-ACEE-CDBD4A7C4723}" type="presParOf" srcId="{9F1C7D3B-D716-4E7D-9185-5062F9D967BE}" destId="{4C8EEBB2-8DC9-4172-9F22-ED9F7BBDAF41}" srcOrd="3" destOrd="0" presId="urn:microsoft.com/office/officeart/2005/8/layout/process3"/>
    <dgm:cxn modelId="{6397EC74-8BD2-4DE4-812E-1B45A632E987}" type="presParOf" srcId="{4C8EEBB2-8DC9-4172-9F22-ED9F7BBDAF41}" destId="{0E2A9CF3-BF78-4739-9B64-D7BF1325E964}" srcOrd="0" destOrd="0" presId="urn:microsoft.com/office/officeart/2005/8/layout/process3"/>
    <dgm:cxn modelId="{B3C0F9AA-F7B2-4B10-98AF-EB1B23A9711B}" type="presParOf" srcId="{9F1C7D3B-D716-4E7D-9185-5062F9D967BE}" destId="{8A583212-5C2D-43D3-9CBE-535AC9CBF244}" srcOrd="4" destOrd="0" presId="urn:microsoft.com/office/officeart/2005/8/layout/process3"/>
    <dgm:cxn modelId="{162BF237-9D5E-4207-B31F-FE899D0A24F3}" type="presParOf" srcId="{8A583212-5C2D-43D3-9CBE-535AC9CBF244}" destId="{9F8CCE71-B90D-490A-8895-42B8A0E38490}" srcOrd="0" destOrd="0" presId="urn:microsoft.com/office/officeart/2005/8/layout/process3"/>
    <dgm:cxn modelId="{EB3A51A8-6B7F-48A4-BAA8-4067C0A63706}" type="presParOf" srcId="{8A583212-5C2D-43D3-9CBE-535AC9CBF244}" destId="{5A913B24-E966-46CE-8E19-80DBD196E269}" srcOrd="1" destOrd="0" presId="urn:microsoft.com/office/officeart/2005/8/layout/process3"/>
    <dgm:cxn modelId="{4492DBF0-75E4-466D-9767-F484B0CF299D}" type="presParOf" srcId="{8A583212-5C2D-43D3-9CBE-535AC9CBF244}" destId="{26DF330F-A9B3-4CCF-AB0D-DF1E0119A96C}" srcOrd="2" destOrd="0" presId="urn:microsoft.com/office/officeart/2005/8/layout/process3"/>
    <dgm:cxn modelId="{E400401E-8299-46C2-997F-6E1FB76C90A7}" type="presParOf" srcId="{9F1C7D3B-D716-4E7D-9185-5062F9D967BE}" destId="{915C4C15-F9C6-49F9-9344-DA6C351A5D54}" srcOrd="5" destOrd="0" presId="urn:microsoft.com/office/officeart/2005/8/layout/process3"/>
    <dgm:cxn modelId="{B721CB7A-A3C2-43A6-8E64-F14D32584413}" type="presParOf" srcId="{915C4C15-F9C6-49F9-9344-DA6C351A5D54}" destId="{3CC88F45-FDD6-4FA5-A207-1810BDAEB5F7}" srcOrd="0" destOrd="0" presId="urn:microsoft.com/office/officeart/2005/8/layout/process3"/>
    <dgm:cxn modelId="{E1F0D0AB-2FC2-4430-BCDF-53F3514806E4}" type="presParOf" srcId="{9F1C7D3B-D716-4E7D-9185-5062F9D967BE}" destId="{F5799FD0-504D-49B5-B39D-7DBD757228D4}" srcOrd="6" destOrd="0" presId="urn:microsoft.com/office/officeart/2005/8/layout/process3"/>
    <dgm:cxn modelId="{06D135FE-6BB9-4DFB-BAB2-F34298005A00}" type="presParOf" srcId="{F5799FD0-504D-49B5-B39D-7DBD757228D4}" destId="{A0F4A123-33C0-4488-9FE8-B39172A9D275}" srcOrd="0" destOrd="0" presId="urn:microsoft.com/office/officeart/2005/8/layout/process3"/>
    <dgm:cxn modelId="{5194F04F-D87B-49D4-8CBA-80D6F063A152}" type="presParOf" srcId="{F5799FD0-504D-49B5-B39D-7DBD757228D4}" destId="{81737EF9-BF8F-49B9-9890-F2F91097B1BA}" srcOrd="1" destOrd="0" presId="urn:microsoft.com/office/officeart/2005/8/layout/process3"/>
    <dgm:cxn modelId="{A260D8CB-33B8-492C-B568-134BDB0218B9}" type="presParOf" srcId="{F5799FD0-504D-49B5-B39D-7DBD757228D4}" destId="{4A5405F5-77AF-4501-83BC-EA1A742FD93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ACB939-CA78-44F0-BA9E-CC79FF90BF81}"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B8C2E900-41E2-4448-956E-306E73826786}">
      <dgm:prSet custT="1"/>
      <dgm:spPr/>
      <dgm:t>
        <a:bodyPr/>
        <a:lstStyle/>
        <a:p>
          <a:r>
            <a:rPr lang="el-GR" sz="1100" dirty="0">
              <a:solidFill>
                <a:schemeClr val="tx1"/>
              </a:solidFill>
            </a:rPr>
            <a:t>Στο PowerShell, όλα είναι αντικείμενα. Είτε πρόκειται για μια σειρά κειμένου, έναν αριθμό, ένα αρχείο στο σύστημά σας, είτε για μια απάντηση από ένα cmdlet, το PowerShell τα αντιμετωπίζει όλα ως αντικείμενα.</a:t>
          </a:r>
          <a:endParaRPr lang="en-US" sz="1100" dirty="0">
            <a:solidFill>
              <a:schemeClr val="tx1"/>
            </a:solidFill>
          </a:endParaRPr>
        </a:p>
      </dgm:t>
    </dgm:pt>
    <dgm:pt modelId="{AE4E723D-0485-4C1D-8457-D2299F466096}" type="parTrans" cxnId="{949723A3-621E-4A18-BA97-48012CA19E00}">
      <dgm:prSet/>
      <dgm:spPr/>
      <dgm:t>
        <a:bodyPr/>
        <a:lstStyle/>
        <a:p>
          <a:endParaRPr lang="en-US"/>
        </a:p>
      </dgm:t>
    </dgm:pt>
    <dgm:pt modelId="{3FF92A2F-F6F1-46D9-B5BB-79BDA24BE119}" type="sibTrans" cxnId="{949723A3-621E-4A18-BA97-48012CA19E00}">
      <dgm:prSet phldrT="1" phldr="0"/>
      <dgm:spPr/>
      <dgm:t>
        <a:bodyPr/>
        <a:lstStyle/>
        <a:p>
          <a:r>
            <a:rPr lang="en-US"/>
            <a:t>1</a:t>
          </a:r>
        </a:p>
      </dgm:t>
    </dgm:pt>
    <dgm:pt modelId="{A42902E5-B8F9-4D6F-BEFF-92DBFED28407}">
      <dgm:prSet custT="1"/>
      <dgm:spPr/>
      <dgm:t>
        <a:bodyPr/>
        <a:lstStyle/>
        <a:p>
          <a:r>
            <a:rPr lang="el-GR" sz="1100" dirty="0">
              <a:solidFill>
                <a:schemeClr val="tx1"/>
              </a:solidFill>
            </a:rPr>
            <a:t>Τα αντικείμενα στο PowerShell είναι παραδείγματα τάξεων του .NET. Αυτό σημαίνει ότι το PowerShell μπορεί να εκμεταλλευτεί το πλούσιο σύνολο τύπων που διατίθενται στο πλαίσιο .NET, από απλούς τύπους όπως ακέραιοι και συμβολοσειρές έως πιο σύνθετους τύπους όπως δικτυακές συνδέσεις ή έγγραφα XML.</a:t>
          </a:r>
          <a:endParaRPr lang="en-US" sz="1100" dirty="0">
            <a:solidFill>
              <a:schemeClr val="tx1"/>
            </a:solidFill>
          </a:endParaRPr>
        </a:p>
      </dgm:t>
    </dgm:pt>
    <dgm:pt modelId="{0B45561E-D90D-4471-9000-981E82A6A041}" type="parTrans" cxnId="{824252B8-5EF3-4ABB-A95D-906086407226}">
      <dgm:prSet/>
      <dgm:spPr/>
      <dgm:t>
        <a:bodyPr/>
        <a:lstStyle/>
        <a:p>
          <a:endParaRPr lang="en-US"/>
        </a:p>
      </dgm:t>
    </dgm:pt>
    <dgm:pt modelId="{29D9ED02-8C60-457C-86BE-0719123E5861}" type="sibTrans" cxnId="{824252B8-5EF3-4ABB-A95D-906086407226}">
      <dgm:prSet phldrT="2" phldr="0"/>
      <dgm:spPr/>
      <dgm:t>
        <a:bodyPr/>
        <a:lstStyle/>
        <a:p>
          <a:r>
            <a:rPr lang="en-US"/>
            <a:t>2</a:t>
          </a:r>
        </a:p>
      </dgm:t>
    </dgm:pt>
    <dgm:pt modelId="{4E89F063-8F28-42F2-A62B-8ACA9D31890B}">
      <dgm:prSet/>
      <dgm:spPr/>
      <dgm:t>
        <a:bodyPr/>
        <a:lstStyle/>
        <a:p>
          <a:r>
            <a:rPr lang="el-GR" dirty="0">
              <a:solidFill>
                <a:schemeClr val="tx1"/>
              </a:solidFill>
            </a:rPr>
            <a:t>Το PowerShell μας επιτρέπει να χειριζόμαστε αυτά τα αντικείμενα απευθείας,</a:t>
          </a:r>
          <a:r>
            <a:rPr lang="en-US" dirty="0">
              <a:solidFill>
                <a:schemeClr val="tx1"/>
              </a:solidFill>
            </a:rPr>
            <a:t> </a:t>
          </a:r>
          <a:r>
            <a:rPr lang="el-GR" dirty="0">
              <a:solidFill>
                <a:schemeClr val="tx1"/>
              </a:solidFill>
            </a:rPr>
            <a:t>να δημιουργήσουμε αντικείμενα χρησιμοποιώντας την εντολή New-Object ή μετατρέποντας τα από άλλους τύπους. Μπορούμε να προσπελάσουμε τις ιδιότητες και τις μεθόδους ενός αντικειμένου χρησιμοποιώντας τη σύνταξη με τελεία. Για παράδειγμα, το $file.Length όπως ακριβώς μια </a:t>
          </a:r>
          <a:r>
            <a:rPr lang="en-US" dirty="0">
              <a:solidFill>
                <a:schemeClr val="tx1"/>
              </a:solidFill>
            </a:rPr>
            <a:t>high level </a:t>
          </a:r>
          <a:r>
            <a:rPr lang="el-GR" dirty="0">
              <a:solidFill>
                <a:schemeClr val="tx1"/>
              </a:solidFill>
            </a:rPr>
            <a:t>γλώσσα προγραμματισμού. </a:t>
          </a:r>
          <a:endParaRPr lang="en-US" dirty="0">
            <a:solidFill>
              <a:schemeClr val="tx1"/>
            </a:solidFill>
          </a:endParaRPr>
        </a:p>
      </dgm:t>
    </dgm:pt>
    <dgm:pt modelId="{73E3A39D-1C2A-4808-9F1A-914626D756EE}" type="parTrans" cxnId="{BED1F54E-3325-48B2-829A-DBB4CBF416DC}">
      <dgm:prSet/>
      <dgm:spPr/>
      <dgm:t>
        <a:bodyPr/>
        <a:lstStyle/>
        <a:p>
          <a:endParaRPr lang="en-US"/>
        </a:p>
      </dgm:t>
    </dgm:pt>
    <dgm:pt modelId="{F4E98894-C70C-4C4E-AC3D-6559D129B33B}" type="sibTrans" cxnId="{BED1F54E-3325-48B2-829A-DBB4CBF416DC}">
      <dgm:prSet phldrT="3" phldr="0"/>
      <dgm:spPr/>
      <dgm:t>
        <a:bodyPr/>
        <a:lstStyle/>
        <a:p>
          <a:r>
            <a:rPr lang="en-US"/>
            <a:t>3</a:t>
          </a:r>
        </a:p>
      </dgm:t>
    </dgm:pt>
    <dgm:pt modelId="{341F39B3-BE09-45E8-BCC9-11ED0001DB12}">
      <dgm:prSet/>
      <dgm:spPr/>
      <dgm:t>
        <a:bodyPr/>
        <a:lstStyle/>
        <a:p>
          <a:r>
            <a:rPr lang="en-US">
              <a:solidFill>
                <a:schemeClr val="tx1"/>
              </a:solidFill>
            </a:rPr>
            <a:t>Import/Export</a:t>
          </a:r>
          <a:r>
            <a:rPr lang="el-GR">
              <a:solidFill>
                <a:schemeClr val="tx1"/>
              </a:solidFill>
            </a:rPr>
            <a:t> Αντικειμένων: Το PowerShell υποστηρίζει τη μετατροπή αντικειμένων σε και από διάφορες μορφές, όπως XML ή JSON, που είναι χρήσιμο για την ανταλλαγή και διατήρηση δεδομένων.</a:t>
          </a:r>
          <a:endParaRPr lang="en-US">
            <a:solidFill>
              <a:schemeClr val="tx1"/>
            </a:solidFill>
          </a:endParaRPr>
        </a:p>
      </dgm:t>
    </dgm:pt>
    <dgm:pt modelId="{97386BEC-C5C8-4DF0-A603-2DFB0A8CD895}" type="parTrans" cxnId="{F2294AA4-8F2F-4159-B42A-FF2864AA6E96}">
      <dgm:prSet/>
      <dgm:spPr/>
      <dgm:t>
        <a:bodyPr/>
        <a:lstStyle/>
        <a:p>
          <a:endParaRPr lang="en-US"/>
        </a:p>
      </dgm:t>
    </dgm:pt>
    <dgm:pt modelId="{FEDEE904-7194-4D2F-AAAE-6E2F6AAF15C2}" type="sibTrans" cxnId="{F2294AA4-8F2F-4159-B42A-FF2864AA6E96}">
      <dgm:prSet phldrT="4" phldr="0"/>
      <dgm:spPr/>
      <dgm:t>
        <a:bodyPr/>
        <a:lstStyle/>
        <a:p>
          <a:r>
            <a:rPr lang="en-US"/>
            <a:t>4</a:t>
          </a:r>
        </a:p>
      </dgm:t>
    </dgm:pt>
    <dgm:pt modelId="{1C8E7A0B-4037-4972-B6F5-10175C9B0EA8}" type="pres">
      <dgm:prSet presAssocID="{D5ACB939-CA78-44F0-BA9E-CC79FF90BF81}" presName="Name0" presStyleCnt="0">
        <dgm:presLayoutVars>
          <dgm:animLvl val="lvl"/>
          <dgm:resizeHandles val="exact"/>
        </dgm:presLayoutVars>
      </dgm:prSet>
      <dgm:spPr/>
    </dgm:pt>
    <dgm:pt modelId="{F6096581-390F-4C91-8417-88981E8C0F98}" type="pres">
      <dgm:prSet presAssocID="{B8C2E900-41E2-4448-956E-306E73826786}" presName="compositeNode" presStyleCnt="0">
        <dgm:presLayoutVars>
          <dgm:bulletEnabled val="1"/>
        </dgm:presLayoutVars>
      </dgm:prSet>
      <dgm:spPr/>
    </dgm:pt>
    <dgm:pt modelId="{1F87B181-1CA8-4E4A-B8EE-0B8A909BC339}" type="pres">
      <dgm:prSet presAssocID="{B8C2E900-41E2-4448-956E-306E73826786}" presName="bgRect" presStyleLbl="bgAccFollowNode1" presStyleIdx="0" presStyleCnt="4" custLinFactNeighborX="333"/>
      <dgm:spPr/>
    </dgm:pt>
    <dgm:pt modelId="{2ECEA24A-006C-4283-B6B3-3883CD0340C6}" type="pres">
      <dgm:prSet presAssocID="{3FF92A2F-F6F1-46D9-B5BB-79BDA24BE119}" presName="sibTransNodeCircle" presStyleLbl="alignNode1" presStyleIdx="0" presStyleCnt="8">
        <dgm:presLayoutVars>
          <dgm:chMax val="0"/>
          <dgm:bulletEnabled/>
        </dgm:presLayoutVars>
      </dgm:prSet>
      <dgm:spPr/>
    </dgm:pt>
    <dgm:pt modelId="{19F7FEDE-1F00-476E-A4F6-14C04346F47E}" type="pres">
      <dgm:prSet presAssocID="{B8C2E900-41E2-4448-956E-306E73826786}" presName="bottomLine" presStyleLbl="alignNode1" presStyleIdx="1" presStyleCnt="8">
        <dgm:presLayoutVars/>
      </dgm:prSet>
      <dgm:spPr/>
    </dgm:pt>
    <dgm:pt modelId="{2B0F0878-313D-4D13-881D-979C459E0D19}" type="pres">
      <dgm:prSet presAssocID="{B8C2E900-41E2-4448-956E-306E73826786}" presName="nodeText" presStyleLbl="bgAccFollowNode1" presStyleIdx="0" presStyleCnt="4">
        <dgm:presLayoutVars>
          <dgm:bulletEnabled val="1"/>
        </dgm:presLayoutVars>
      </dgm:prSet>
      <dgm:spPr/>
    </dgm:pt>
    <dgm:pt modelId="{12BB8730-A1B5-4468-9253-2E02BEF4C081}" type="pres">
      <dgm:prSet presAssocID="{3FF92A2F-F6F1-46D9-B5BB-79BDA24BE119}" presName="sibTrans" presStyleCnt="0"/>
      <dgm:spPr/>
    </dgm:pt>
    <dgm:pt modelId="{38ED95EE-F4CE-4F9F-AAEA-38D7930C1898}" type="pres">
      <dgm:prSet presAssocID="{A42902E5-B8F9-4D6F-BEFF-92DBFED28407}" presName="compositeNode" presStyleCnt="0">
        <dgm:presLayoutVars>
          <dgm:bulletEnabled val="1"/>
        </dgm:presLayoutVars>
      </dgm:prSet>
      <dgm:spPr/>
    </dgm:pt>
    <dgm:pt modelId="{FAE35ECF-C487-4075-B975-00DFE3548DCB}" type="pres">
      <dgm:prSet presAssocID="{A42902E5-B8F9-4D6F-BEFF-92DBFED28407}" presName="bgRect" presStyleLbl="bgAccFollowNode1" presStyleIdx="1" presStyleCnt="4" custScaleX="99930" custScaleY="99930" custLinFactNeighborX="0" custLinFactNeighborY="-714"/>
      <dgm:spPr/>
    </dgm:pt>
    <dgm:pt modelId="{A9701E57-4A1D-44BE-9843-8294072986D7}" type="pres">
      <dgm:prSet presAssocID="{29D9ED02-8C60-457C-86BE-0719123E5861}" presName="sibTransNodeCircle" presStyleLbl="alignNode1" presStyleIdx="2" presStyleCnt="8">
        <dgm:presLayoutVars>
          <dgm:chMax val="0"/>
          <dgm:bulletEnabled/>
        </dgm:presLayoutVars>
      </dgm:prSet>
      <dgm:spPr/>
    </dgm:pt>
    <dgm:pt modelId="{BFDFA0F8-F11B-462F-AF1B-FCD888FF057E}" type="pres">
      <dgm:prSet presAssocID="{A42902E5-B8F9-4D6F-BEFF-92DBFED28407}" presName="bottomLine" presStyleLbl="alignNode1" presStyleIdx="3" presStyleCnt="8">
        <dgm:presLayoutVars/>
      </dgm:prSet>
      <dgm:spPr/>
    </dgm:pt>
    <dgm:pt modelId="{F73E9B90-DC90-4D79-9557-2BDAE5AE5D41}" type="pres">
      <dgm:prSet presAssocID="{A42902E5-B8F9-4D6F-BEFF-92DBFED28407}" presName="nodeText" presStyleLbl="bgAccFollowNode1" presStyleIdx="1" presStyleCnt="4">
        <dgm:presLayoutVars>
          <dgm:bulletEnabled val="1"/>
        </dgm:presLayoutVars>
      </dgm:prSet>
      <dgm:spPr/>
    </dgm:pt>
    <dgm:pt modelId="{1F042093-63FE-4263-9809-0F2A716C1F2A}" type="pres">
      <dgm:prSet presAssocID="{29D9ED02-8C60-457C-86BE-0719123E5861}" presName="sibTrans" presStyleCnt="0"/>
      <dgm:spPr/>
    </dgm:pt>
    <dgm:pt modelId="{D6560980-910B-431C-ABC9-2EEF0CB8268F}" type="pres">
      <dgm:prSet presAssocID="{4E89F063-8F28-42F2-A62B-8ACA9D31890B}" presName="compositeNode" presStyleCnt="0">
        <dgm:presLayoutVars>
          <dgm:bulletEnabled val="1"/>
        </dgm:presLayoutVars>
      </dgm:prSet>
      <dgm:spPr/>
    </dgm:pt>
    <dgm:pt modelId="{CEF0A312-B136-4ECC-8190-A0CADE472420}" type="pres">
      <dgm:prSet presAssocID="{4E89F063-8F28-42F2-A62B-8ACA9D31890B}" presName="bgRect" presStyleLbl="bgAccFollowNode1" presStyleIdx="2" presStyleCnt="4"/>
      <dgm:spPr/>
    </dgm:pt>
    <dgm:pt modelId="{6415629C-89DF-49C5-9342-225C1E4229AF}" type="pres">
      <dgm:prSet presAssocID="{F4E98894-C70C-4C4E-AC3D-6559D129B33B}" presName="sibTransNodeCircle" presStyleLbl="alignNode1" presStyleIdx="4" presStyleCnt="8">
        <dgm:presLayoutVars>
          <dgm:chMax val="0"/>
          <dgm:bulletEnabled/>
        </dgm:presLayoutVars>
      </dgm:prSet>
      <dgm:spPr/>
    </dgm:pt>
    <dgm:pt modelId="{B693EAC9-6693-442B-B8E8-EEBD74385D82}" type="pres">
      <dgm:prSet presAssocID="{4E89F063-8F28-42F2-A62B-8ACA9D31890B}" presName="bottomLine" presStyleLbl="alignNode1" presStyleIdx="5" presStyleCnt="8">
        <dgm:presLayoutVars/>
      </dgm:prSet>
      <dgm:spPr/>
    </dgm:pt>
    <dgm:pt modelId="{250111E2-DCF2-4578-8BC3-5A08B1321AC4}" type="pres">
      <dgm:prSet presAssocID="{4E89F063-8F28-42F2-A62B-8ACA9D31890B}" presName="nodeText" presStyleLbl="bgAccFollowNode1" presStyleIdx="2" presStyleCnt="4">
        <dgm:presLayoutVars>
          <dgm:bulletEnabled val="1"/>
        </dgm:presLayoutVars>
      </dgm:prSet>
      <dgm:spPr/>
    </dgm:pt>
    <dgm:pt modelId="{E2591B2D-FE20-4992-9BF3-DA3BA2045F12}" type="pres">
      <dgm:prSet presAssocID="{F4E98894-C70C-4C4E-AC3D-6559D129B33B}" presName="sibTrans" presStyleCnt="0"/>
      <dgm:spPr/>
    </dgm:pt>
    <dgm:pt modelId="{9234AAEF-1824-4032-B2D2-4AEC0A15A676}" type="pres">
      <dgm:prSet presAssocID="{341F39B3-BE09-45E8-BCC9-11ED0001DB12}" presName="compositeNode" presStyleCnt="0">
        <dgm:presLayoutVars>
          <dgm:bulletEnabled val="1"/>
        </dgm:presLayoutVars>
      </dgm:prSet>
      <dgm:spPr/>
    </dgm:pt>
    <dgm:pt modelId="{09FF222E-CE8A-43BC-9619-FDA7A28D4A98}" type="pres">
      <dgm:prSet presAssocID="{341F39B3-BE09-45E8-BCC9-11ED0001DB12}" presName="bgRect" presStyleLbl="bgAccFollowNode1" presStyleIdx="3" presStyleCnt="4"/>
      <dgm:spPr/>
    </dgm:pt>
    <dgm:pt modelId="{DA1F12A6-55D6-4F3E-9D54-828C4D2CF19A}" type="pres">
      <dgm:prSet presAssocID="{FEDEE904-7194-4D2F-AAAE-6E2F6AAF15C2}" presName="sibTransNodeCircle" presStyleLbl="alignNode1" presStyleIdx="6" presStyleCnt="8">
        <dgm:presLayoutVars>
          <dgm:chMax val="0"/>
          <dgm:bulletEnabled/>
        </dgm:presLayoutVars>
      </dgm:prSet>
      <dgm:spPr/>
    </dgm:pt>
    <dgm:pt modelId="{401AC11A-941C-407C-893B-739342288E5B}" type="pres">
      <dgm:prSet presAssocID="{341F39B3-BE09-45E8-BCC9-11ED0001DB12}" presName="bottomLine" presStyleLbl="alignNode1" presStyleIdx="7" presStyleCnt="8">
        <dgm:presLayoutVars/>
      </dgm:prSet>
      <dgm:spPr/>
    </dgm:pt>
    <dgm:pt modelId="{F18D1349-0B96-4590-B114-DBC12BC5F214}" type="pres">
      <dgm:prSet presAssocID="{341F39B3-BE09-45E8-BCC9-11ED0001DB12}" presName="nodeText" presStyleLbl="bgAccFollowNode1" presStyleIdx="3" presStyleCnt="4">
        <dgm:presLayoutVars>
          <dgm:bulletEnabled val="1"/>
        </dgm:presLayoutVars>
      </dgm:prSet>
      <dgm:spPr/>
    </dgm:pt>
  </dgm:ptLst>
  <dgm:cxnLst>
    <dgm:cxn modelId="{F2AFBE02-AD25-4AF3-AC56-BD078EED29A5}" type="presOf" srcId="{341F39B3-BE09-45E8-BCC9-11ED0001DB12}" destId="{F18D1349-0B96-4590-B114-DBC12BC5F214}" srcOrd="1" destOrd="0" presId="urn:microsoft.com/office/officeart/2016/7/layout/BasicLinearProcessNumbered"/>
    <dgm:cxn modelId="{43B19A1F-1EB7-44E5-A7B1-C438A16A56BD}" type="presOf" srcId="{341F39B3-BE09-45E8-BCC9-11ED0001DB12}" destId="{09FF222E-CE8A-43BC-9619-FDA7A28D4A98}" srcOrd="0" destOrd="0" presId="urn:microsoft.com/office/officeart/2016/7/layout/BasicLinearProcessNumbered"/>
    <dgm:cxn modelId="{39FD1523-AE1F-4809-9422-581B1E7D2B7E}" type="presOf" srcId="{F4E98894-C70C-4C4E-AC3D-6559D129B33B}" destId="{6415629C-89DF-49C5-9342-225C1E4229AF}" srcOrd="0" destOrd="0" presId="urn:microsoft.com/office/officeart/2016/7/layout/BasicLinearProcessNumbered"/>
    <dgm:cxn modelId="{1B044F62-FA8B-4666-BB81-3A6FBB188634}" type="presOf" srcId="{4E89F063-8F28-42F2-A62B-8ACA9D31890B}" destId="{CEF0A312-B136-4ECC-8190-A0CADE472420}" srcOrd="0" destOrd="0" presId="urn:microsoft.com/office/officeart/2016/7/layout/BasicLinearProcessNumbered"/>
    <dgm:cxn modelId="{657BD745-0B28-4839-B4E7-86FA4462C5CC}" type="presOf" srcId="{3FF92A2F-F6F1-46D9-B5BB-79BDA24BE119}" destId="{2ECEA24A-006C-4283-B6B3-3883CD0340C6}" srcOrd="0" destOrd="0" presId="urn:microsoft.com/office/officeart/2016/7/layout/BasicLinearProcessNumbered"/>
    <dgm:cxn modelId="{BED1F54E-3325-48B2-829A-DBB4CBF416DC}" srcId="{D5ACB939-CA78-44F0-BA9E-CC79FF90BF81}" destId="{4E89F063-8F28-42F2-A62B-8ACA9D31890B}" srcOrd="2" destOrd="0" parTransId="{73E3A39D-1C2A-4808-9F1A-914626D756EE}" sibTransId="{F4E98894-C70C-4C4E-AC3D-6559D129B33B}"/>
    <dgm:cxn modelId="{5FA7AA89-5C4B-467D-B972-3533DFEA463B}" type="presOf" srcId="{A42902E5-B8F9-4D6F-BEFF-92DBFED28407}" destId="{F73E9B90-DC90-4D79-9557-2BDAE5AE5D41}" srcOrd="1" destOrd="0" presId="urn:microsoft.com/office/officeart/2016/7/layout/BasicLinearProcessNumbered"/>
    <dgm:cxn modelId="{0AC64192-49AF-4066-A9C7-4FAC302C5C71}" type="presOf" srcId="{A42902E5-B8F9-4D6F-BEFF-92DBFED28407}" destId="{FAE35ECF-C487-4075-B975-00DFE3548DCB}" srcOrd="0" destOrd="0" presId="urn:microsoft.com/office/officeart/2016/7/layout/BasicLinearProcessNumbered"/>
    <dgm:cxn modelId="{65306F96-54C9-4620-8322-8A79674603AD}" type="presOf" srcId="{D5ACB939-CA78-44F0-BA9E-CC79FF90BF81}" destId="{1C8E7A0B-4037-4972-B6F5-10175C9B0EA8}" srcOrd="0" destOrd="0" presId="urn:microsoft.com/office/officeart/2016/7/layout/BasicLinearProcessNumbered"/>
    <dgm:cxn modelId="{949723A3-621E-4A18-BA97-48012CA19E00}" srcId="{D5ACB939-CA78-44F0-BA9E-CC79FF90BF81}" destId="{B8C2E900-41E2-4448-956E-306E73826786}" srcOrd="0" destOrd="0" parTransId="{AE4E723D-0485-4C1D-8457-D2299F466096}" sibTransId="{3FF92A2F-F6F1-46D9-B5BB-79BDA24BE119}"/>
    <dgm:cxn modelId="{F2294AA4-8F2F-4159-B42A-FF2864AA6E96}" srcId="{D5ACB939-CA78-44F0-BA9E-CC79FF90BF81}" destId="{341F39B3-BE09-45E8-BCC9-11ED0001DB12}" srcOrd="3" destOrd="0" parTransId="{97386BEC-C5C8-4DF0-A603-2DFB0A8CD895}" sibTransId="{FEDEE904-7194-4D2F-AAAE-6E2F6AAF15C2}"/>
    <dgm:cxn modelId="{F9DC96B0-9FF1-4438-B046-CFFF79FA0508}" type="presOf" srcId="{FEDEE904-7194-4D2F-AAAE-6E2F6AAF15C2}" destId="{DA1F12A6-55D6-4F3E-9D54-828C4D2CF19A}" srcOrd="0" destOrd="0" presId="urn:microsoft.com/office/officeart/2016/7/layout/BasicLinearProcessNumbered"/>
    <dgm:cxn modelId="{DD352EB8-CB53-4A43-ABF9-5E96F12E3BFD}" type="presOf" srcId="{29D9ED02-8C60-457C-86BE-0719123E5861}" destId="{A9701E57-4A1D-44BE-9843-8294072986D7}" srcOrd="0" destOrd="0" presId="urn:microsoft.com/office/officeart/2016/7/layout/BasicLinearProcessNumbered"/>
    <dgm:cxn modelId="{824252B8-5EF3-4ABB-A95D-906086407226}" srcId="{D5ACB939-CA78-44F0-BA9E-CC79FF90BF81}" destId="{A42902E5-B8F9-4D6F-BEFF-92DBFED28407}" srcOrd="1" destOrd="0" parTransId="{0B45561E-D90D-4471-9000-981E82A6A041}" sibTransId="{29D9ED02-8C60-457C-86BE-0719123E5861}"/>
    <dgm:cxn modelId="{24F002C2-4A40-48B5-A108-144A035623CC}" type="presOf" srcId="{4E89F063-8F28-42F2-A62B-8ACA9D31890B}" destId="{250111E2-DCF2-4578-8BC3-5A08B1321AC4}" srcOrd="1" destOrd="0" presId="urn:microsoft.com/office/officeart/2016/7/layout/BasicLinearProcessNumbered"/>
    <dgm:cxn modelId="{E368B1D8-8501-4071-879C-47DD483F2B86}" type="presOf" srcId="{B8C2E900-41E2-4448-956E-306E73826786}" destId="{1F87B181-1CA8-4E4A-B8EE-0B8A909BC339}" srcOrd="0" destOrd="0" presId="urn:microsoft.com/office/officeart/2016/7/layout/BasicLinearProcessNumbered"/>
    <dgm:cxn modelId="{64B6DBDC-2190-4E8D-8094-5708C52A21BB}" type="presOf" srcId="{B8C2E900-41E2-4448-956E-306E73826786}" destId="{2B0F0878-313D-4D13-881D-979C459E0D19}" srcOrd="1" destOrd="0" presId="urn:microsoft.com/office/officeart/2016/7/layout/BasicLinearProcessNumbered"/>
    <dgm:cxn modelId="{CC1047DD-FEF3-4BCB-BA40-C2C4F1B543F6}" type="presParOf" srcId="{1C8E7A0B-4037-4972-B6F5-10175C9B0EA8}" destId="{F6096581-390F-4C91-8417-88981E8C0F98}" srcOrd="0" destOrd="0" presId="urn:microsoft.com/office/officeart/2016/7/layout/BasicLinearProcessNumbered"/>
    <dgm:cxn modelId="{D370AF56-3860-4528-B55F-7FF17AD7F614}" type="presParOf" srcId="{F6096581-390F-4C91-8417-88981E8C0F98}" destId="{1F87B181-1CA8-4E4A-B8EE-0B8A909BC339}" srcOrd="0" destOrd="0" presId="urn:microsoft.com/office/officeart/2016/7/layout/BasicLinearProcessNumbered"/>
    <dgm:cxn modelId="{1FB3097A-AC75-4338-9450-E6EDD0AF86AF}" type="presParOf" srcId="{F6096581-390F-4C91-8417-88981E8C0F98}" destId="{2ECEA24A-006C-4283-B6B3-3883CD0340C6}" srcOrd="1" destOrd="0" presId="urn:microsoft.com/office/officeart/2016/7/layout/BasicLinearProcessNumbered"/>
    <dgm:cxn modelId="{3ACDCD9A-7CFD-4562-AAD0-86D81A269D99}" type="presParOf" srcId="{F6096581-390F-4C91-8417-88981E8C0F98}" destId="{19F7FEDE-1F00-476E-A4F6-14C04346F47E}" srcOrd="2" destOrd="0" presId="urn:microsoft.com/office/officeart/2016/7/layout/BasicLinearProcessNumbered"/>
    <dgm:cxn modelId="{BFB252CA-86B1-4B68-8F98-4F32D1DE3D6A}" type="presParOf" srcId="{F6096581-390F-4C91-8417-88981E8C0F98}" destId="{2B0F0878-313D-4D13-881D-979C459E0D19}" srcOrd="3" destOrd="0" presId="urn:microsoft.com/office/officeart/2016/7/layout/BasicLinearProcessNumbered"/>
    <dgm:cxn modelId="{9F5FEB3C-C2D3-4357-8903-523ADB2F6498}" type="presParOf" srcId="{1C8E7A0B-4037-4972-B6F5-10175C9B0EA8}" destId="{12BB8730-A1B5-4468-9253-2E02BEF4C081}" srcOrd="1" destOrd="0" presId="urn:microsoft.com/office/officeart/2016/7/layout/BasicLinearProcessNumbered"/>
    <dgm:cxn modelId="{411A3AFA-28CE-4262-9000-F156832E3120}" type="presParOf" srcId="{1C8E7A0B-4037-4972-B6F5-10175C9B0EA8}" destId="{38ED95EE-F4CE-4F9F-AAEA-38D7930C1898}" srcOrd="2" destOrd="0" presId="urn:microsoft.com/office/officeart/2016/7/layout/BasicLinearProcessNumbered"/>
    <dgm:cxn modelId="{35E2FA2A-4DC4-4104-A6CC-0C9D0617BF57}" type="presParOf" srcId="{38ED95EE-F4CE-4F9F-AAEA-38D7930C1898}" destId="{FAE35ECF-C487-4075-B975-00DFE3548DCB}" srcOrd="0" destOrd="0" presId="urn:microsoft.com/office/officeart/2016/7/layout/BasicLinearProcessNumbered"/>
    <dgm:cxn modelId="{359F5E82-5FEA-4B29-BBBB-1080320B5FDD}" type="presParOf" srcId="{38ED95EE-F4CE-4F9F-AAEA-38D7930C1898}" destId="{A9701E57-4A1D-44BE-9843-8294072986D7}" srcOrd="1" destOrd="0" presId="urn:microsoft.com/office/officeart/2016/7/layout/BasicLinearProcessNumbered"/>
    <dgm:cxn modelId="{542D99F6-5016-43F3-885E-C14AFB0BFD69}" type="presParOf" srcId="{38ED95EE-F4CE-4F9F-AAEA-38D7930C1898}" destId="{BFDFA0F8-F11B-462F-AF1B-FCD888FF057E}" srcOrd="2" destOrd="0" presId="urn:microsoft.com/office/officeart/2016/7/layout/BasicLinearProcessNumbered"/>
    <dgm:cxn modelId="{2072B0B7-BFE9-4648-A832-460EE30C0205}" type="presParOf" srcId="{38ED95EE-F4CE-4F9F-AAEA-38D7930C1898}" destId="{F73E9B90-DC90-4D79-9557-2BDAE5AE5D41}" srcOrd="3" destOrd="0" presId="urn:microsoft.com/office/officeart/2016/7/layout/BasicLinearProcessNumbered"/>
    <dgm:cxn modelId="{DD1BEC93-1777-43B3-970A-1DD882434D9D}" type="presParOf" srcId="{1C8E7A0B-4037-4972-B6F5-10175C9B0EA8}" destId="{1F042093-63FE-4263-9809-0F2A716C1F2A}" srcOrd="3" destOrd="0" presId="urn:microsoft.com/office/officeart/2016/7/layout/BasicLinearProcessNumbered"/>
    <dgm:cxn modelId="{0F9A000E-6A09-4F1E-8F95-45B4AD445E57}" type="presParOf" srcId="{1C8E7A0B-4037-4972-B6F5-10175C9B0EA8}" destId="{D6560980-910B-431C-ABC9-2EEF0CB8268F}" srcOrd="4" destOrd="0" presId="urn:microsoft.com/office/officeart/2016/7/layout/BasicLinearProcessNumbered"/>
    <dgm:cxn modelId="{CB2CF191-B175-4FEA-97F1-351FA47CFC1C}" type="presParOf" srcId="{D6560980-910B-431C-ABC9-2EEF0CB8268F}" destId="{CEF0A312-B136-4ECC-8190-A0CADE472420}" srcOrd="0" destOrd="0" presId="urn:microsoft.com/office/officeart/2016/7/layout/BasicLinearProcessNumbered"/>
    <dgm:cxn modelId="{7D5EB209-B24F-42C6-AF3A-561E451BE1A4}" type="presParOf" srcId="{D6560980-910B-431C-ABC9-2EEF0CB8268F}" destId="{6415629C-89DF-49C5-9342-225C1E4229AF}" srcOrd="1" destOrd="0" presId="urn:microsoft.com/office/officeart/2016/7/layout/BasicLinearProcessNumbered"/>
    <dgm:cxn modelId="{045CA05D-3BB8-402B-96A4-48FC4653B591}" type="presParOf" srcId="{D6560980-910B-431C-ABC9-2EEF0CB8268F}" destId="{B693EAC9-6693-442B-B8E8-EEBD74385D82}" srcOrd="2" destOrd="0" presId="urn:microsoft.com/office/officeart/2016/7/layout/BasicLinearProcessNumbered"/>
    <dgm:cxn modelId="{D2F0CC5D-CB67-4492-A5BD-5BC950DBE6AB}" type="presParOf" srcId="{D6560980-910B-431C-ABC9-2EEF0CB8268F}" destId="{250111E2-DCF2-4578-8BC3-5A08B1321AC4}" srcOrd="3" destOrd="0" presId="urn:microsoft.com/office/officeart/2016/7/layout/BasicLinearProcessNumbered"/>
    <dgm:cxn modelId="{94878032-0A87-4455-922D-3E936D0768CE}" type="presParOf" srcId="{1C8E7A0B-4037-4972-B6F5-10175C9B0EA8}" destId="{E2591B2D-FE20-4992-9BF3-DA3BA2045F12}" srcOrd="5" destOrd="0" presId="urn:microsoft.com/office/officeart/2016/7/layout/BasicLinearProcessNumbered"/>
    <dgm:cxn modelId="{A914C843-D090-457B-8CD2-466C5DA63021}" type="presParOf" srcId="{1C8E7A0B-4037-4972-B6F5-10175C9B0EA8}" destId="{9234AAEF-1824-4032-B2D2-4AEC0A15A676}" srcOrd="6" destOrd="0" presId="urn:microsoft.com/office/officeart/2016/7/layout/BasicLinearProcessNumbered"/>
    <dgm:cxn modelId="{4D69289A-3951-485B-AD59-CBE7CAB8C597}" type="presParOf" srcId="{9234AAEF-1824-4032-B2D2-4AEC0A15A676}" destId="{09FF222E-CE8A-43BC-9619-FDA7A28D4A98}" srcOrd="0" destOrd="0" presId="urn:microsoft.com/office/officeart/2016/7/layout/BasicLinearProcessNumbered"/>
    <dgm:cxn modelId="{69A7C29E-B7BF-4CEC-A297-714F7933AC7E}" type="presParOf" srcId="{9234AAEF-1824-4032-B2D2-4AEC0A15A676}" destId="{DA1F12A6-55D6-4F3E-9D54-828C4D2CF19A}" srcOrd="1" destOrd="0" presId="urn:microsoft.com/office/officeart/2016/7/layout/BasicLinearProcessNumbered"/>
    <dgm:cxn modelId="{0A194785-DD26-410D-804E-7C7978C79DA1}" type="presParOf" srcId="{9234AAEF-1824-4032-B2D2-4AEC0A15A676}" destId="{401AC11A-941C-407C-893B-739342288E5B}" srcOrd="2" destOrd="0" presId="urn:microsoft.com/office/officeart/2016/7/layout/BasicLinearProcessNumbered"/>
    <dgm:cxn modelId="{7126CB49-E7D5-4095-9874-82B75A0CD22A}" type="presParOf" srcId="{9234AAEF-1824-4032-B2D2-4AEC0A15A676}" destId="{F18D1349-0B96-4590-B114-DBC12BC5F21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131086-6FF7-4CB7-B3EE-0EC3C148FD11}"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A54C480C-B7D3-4D3E-98AE-A4ABD7D6BB83}">
      <dgm:prSet custT="1"/>
      <dgm:spPr>
        <a:solidFill>
          <a:schemeClr val="bg1"/>
        </a:solidFill>
        <a:ln w="57150">
          <a:solidFill>
            <a:srgbClr val="0070C0"/>
          </a:solidFill>
        </a:ln>
      </dgm:spPr>
      <dgm:t>
        <a:bodyPr/>
        <a:lstStyle/>
        <a:p>
          <a:r>
            <a:rPr lang="el-GR" sz="1800" b="1" kern="1200" dirty="0">
              <a:solidFill>
                <a:sysClr val="windowText" lastClr="000000"/>
              </a:solidFill>
              <a:latin typeface="+mn-lt"/>
              <a:ea typeface="+mn-ea"/>
              <a:cs typeface="+mn-cs"/>
            </a:rPr>
            <a:t>PowerShell </a:t>
          </a:r>
          <a:r>
            <a:rPr lang="el-GR" sz="1800" b="1" kern="1200" dirty="0" err="1">
              <a:solidFill>
                <a:sysClr val="windowText" lastClr="000000"/>
              </a:solidFill>
              <a:latin typeface="+mn-lt"/>
              <a:ea typeface="+mn-ea"/>
              <a:cs typeface="+mn-cs"/>
            </a:rPr>
            <a:t>Remoting</a:t>
          </a:r>
          <a:r>
            <a:rPr lang="el-GR" sz="1800" kern="1200" dirty="0">
              <a:solidFill>
                <a:sysClr val="windowText" lastClr="000000"/>
              </a:solidFill>
              <a:latin typeface="+mn-lt"/>
              <a:ea typeface="+mn-ea"/>
              <a:cs typeface="+mn-cs"/>
            </a:rPr>
            <a:t>: Χρησιμοποιεί το πρωτόκολλο WS-</a:t>
          </a:r>
          <a:r>
            <a:rPr lang="el-GR" sz="1800" kern="1200" dirty="0" err="1">
              <a:solidFill>
                <a:sysClr val="windowText" lastClr="000000"/>
              </a:solidFill>
              <a:latin typeface="+mn-lt"/>
              <a:ea typeface="+mn-ea"/>
              <a:cs typeface="+mn-cs"/>
            </a:rPr>
            <a:t>Management</a:t>
          </a:r>
          <a:r>
            <a:rPr lang="el-GR" sz="1800" kern="1200" dirty="0">
              <a:solidFill>
                <a:sysClr val="windowText" lastClr="000000"/>
              </a:solidFill>
              <a:latin typeface="+mn-lt"/>
              <a:ea typeface="+mn-ea"/>
              <a:cs typeface="+mn-cs"/>
            </a:rPr>
            <a:t> για να επιτρέψει στους χρήστες να εκτελούν εντολές και σενάρια σε απομακρυσμένους υπολογιστές.</a:t>
          </a:r>
          <a:endParaRPr lang="en-US" sz="1800" kern="1200" dirty="0">
            <a:solidFill>
              <a:sysClr val="windowText" lastClr="000000"/>
            </a:solidFill>
            <a:latin typeface="+mn-lt"/>
            <a:ea typeface="+mn-ea"/>
            <a:cs typeface="+mn-cs"/>
          </a:endParaRPr>
        </a:p>
      </dgm:t>
    </dgm:pt>
    <dgm:pt modelId="{F913A22D-DE04-40D2-87B8-628342BF6F60}" type="parTrans" cxnId="{15A55280-01A2-48B3-BDAA-A9333DAB7ECD}">
      <dgm:prSet/>
      <dgm:spPr/>
      <dgm:t>
        <a:bodyPr/>
        <a:lstStyle/>
        <a:p>
          <a:endParaRPr lang="en-US"/>
        </a:p>
      </dgm:t>
    </dgm:pt>
    <dgm:pt modelId="{41C8AE08-B551-4B7E-9C5F-F4D57BDCB6C3}" type="sibTrans" cxnId="{15A55280-01A2-48B3-BDAA-A9333DAB7ECD}">
      <dgm:prSet/>
      <dgm:spPr/>
      <dgm:t>
        <a:bodyPr/>
        <a:lstStyle/>
        <a:p>
          <a:endParaRPr lang="en-US"/>
        </a:p>
      </dgm:t>
    </dgm:pt>
    <dgm:pt modelId="{278CAE26-DBB2-4D1E-A1F4-13B06852C505}">
      <dgm:prSet custT="1"/>
      <dgm:spPr>
        <a:solidFill>
          <a:schemeClr val="bg1"/>
        </a:solidFill>
        <a:ln w="57150">
          <a:solidFill>
            <a:schemeClr val="accent2">
              <a:lumMod val="50000"/>
            </a:schemeClr>
          </a:solidFill>
        </a:ln>
      </dgm:spPr>
      <dgm:t>
        <a:bodyPr/>
        <a:lstStyle/>
        <a:p>
          <a:r>
            <a:rPr lang="en-US" sz="1800" b="1" kern="1200" dirty="0">
              <a:solidFill>
                <a:sysClr val="windowText" lastClr="000000"/>
              </a:solidFill>
              <a:latin typeface="+mn-lt"/>
              <a:ea typeface="+mn-ea"/>
              <a:cs typeface="+mn-cs"/>
            </a:rPr>
            <a:t>Session Management</a:t>
          </a:r>
          <a:r>
            <a:rPr lang="en-US" sz="1800"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Το PowerShell σάς επιτρέπει να δημιουργείτε συνδέσεις που διαρκούν, γνωστές ως </a:t>
          </a:r>
          <a:r>
            <a:rPr lang="en-US" sz="1800" kern="1200" dirty="0">
              <a:solidFill>
                <a:sysClr val="windowText" lastClr="000000"/>
              </a:solidFill>
              <a:latin typeface="+mn-lt"/>
              <a:ea typeface="+mn-ea"/>
              <a:cs typeface="+mn-cs"/>
            </a:rPr>
            <a:t>sessions</a:t>
          </a:r>
          <a:r>
            <a:rPr lang="el-GR" sz="1800" kern="1200" dirty="0">
              <a:solidFill>
                <a:sysClr val="windowText" lastClr="000000"/>
              </a:solidFill>
              <a:latin typeface="+mn-lt"/>
              <a:ea typeface="+mn-ea"/>
              <a:cs typeface="+mn-cs"/>
            </a:rPr>
            <a:t>, σε απομακρυσμένα συστήματα</a:t>
          </a:r>
          <a:r>
            <a:rPr lang="en-GB" sz="1800"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χρησιμοποιώντας</a:t>
          </a:r>
          <a:r>
            <a:rPr lang="en-GB" sz="1800"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το πρωτόκολλο </a:t>
          </a:r>
          <a:r>
            <a:rPr lang="en-GB" sz="1800" kern="1200" dirty="0" err="1">
              <a:solidFill>
                <a:sysClr val="windowText" lastClr="000000"/>
              </a:solidFill>
              <a:latin typeface="+mn-lt"/>
              <a:ea typeface="+mn-ea"/>
              <a:cs typeface="+mn-cs"/>
            </a:rPr>
            <a:t>WinRM</a:t>
          </a:r>
          <a:r>
            <a:rPr lang="el-GR" sz="1800" kern="1200" dirty="0">
              <a:solidFill>
                <a:sysClr val="windowText" lastClr="000000"/>
              </a:solidFill>
              <a:latin typeface="+mn-lt"/>
              <a:ea typeface="+mn-ea"/>
              <a:cs typeface="+mn-cs"/>
            </a:rPr>
            <a:t>.</a:t>
          </a:r>
          <a:endParaRPr lang="en-US" sz="1800" kern="1200" dirty="0">
            <a:solidFill>
              <a:sysClr val="windowText" lastClr="000000"/>
            </a:solidFill>
            <a:latin typeface="+mn-lt"/>
            <a:ea typeface="+mn-ea"/>
            <a:cs typeface="+mn-cs"/>
          </a:endParaRPr>
        </a:p>
      </dgm:t>
    </dgm:pt>
    <dgm:pt modelId="{ACF6F495-D464-454F-B134-49AF4CD009DD}" type="parTrans" cxnId="{C1B54A52-0984-4826-B584-79E63B8CFF58}">
      <dgm:prSet/>
      <dgm:spPr/>
      <dgm:t>
        <a:bodyPr/>
        <a:lstStyle/>
        <a:p>
          <a:endParaRPr lang="en-US"/>
        </a:p>
      </dgm:t>
    </dgm:pt>
    <dgm:pt modelId="{ECF009C7-9FC5-47FD-8511-08C25518C381}" type="sibTrans" cxnId="{C1B54A52-0984-4826-B584-79E63B8CFF58}">
      <dgm:prSet/>
      <dgm:spPr/>
      <dgm:t>
        <a:bodyPr/>
        <a:lstStyle/>
        <a:p>
          <a:endParaRPr lang="en-US"/>
        </a:p>
      </dgm:t>
    </dgm:pt>
    <dgm:pt modelId="{8B57E98B-115A-4656-A447-4498D57FC1BE}">
      <dgm:prSet custT="1"/>
      <dgm:spPr>
        <a:solidFill>
          <a:schemeClr val="bg1"/>
        </a:solidFill>
        <a:ln w="57150">
          <a:solidFill>
            <a:schemeClr val="accent4">
              <a:lumMod val="50000"/>
            </a:schemeClr>
          </a:solidFill>
        </a:ln>
      </dgm:spPr>
      <dgm:t>
        <a:bodyPr/>
        <a:lstStyle/>
        <a:p>
          <a:r>
            <a:rPr lang="en-US" sz="1800" b="1" kern="1200" dirty="0">
              <a:solidFill>
                <a:sysClr val="windowText" lastClr="000000"/>
              </a:solidFill>
              <a:latin typeface="+mn-lt"/>
              <a:ea typeface="+mn-ea"/>
              <a:cs typeface="+mn-cs"/>
            </a:rPr>
            <a:t>WS-Management: </a:t>
          </a:r>
          <a:r>
            <a:rPr lang="el-GR" sz="1800" kern="1200" dirty="0">
              <a:solidFill>
                <a:sysClr val="windowText" lastClr="000000"/>
              </a:solidFill>
              <a:latin typeface="+mn-lt"/>
              <a:ea typeface="+mn-ea"/>
              <a:cs typeface="+mn-cs"/>
            </a:rPr>
            <a:t>Ένα ασφαλές πρωτόκολλο συμβατό με πολλά υπολογιστικά συστήματα που επιτρέπει απομακρυσμένη σύνδεση σε μηχανές χρησιμοποιώντας λιγοστό </a:t>
          </a:r>
          <a:r>
            <a:rPr lang="en-GB" sz="1800" kern="1200" dirty="0">
              <a:solidFill>
                <a:sysClr val="windowText" lastClr="000000"/>
              </a:solidFill>
              <a:latin typeface="+mn-lt"/>
              <a:ea typeface="+mn-ea"/>
              <a:cs typeface="+mn-cs"/>
            </a:rPr>
            <a:t>bandwidth.</a:t>
          </a:r>
        </a:p>
        <a:p>
          <a:r>
            <a:rPr lang="en-GB" sz="1800" b="1" kern="1200" dirty="0" err="1">
              <a:solidFill>
                <a:sysClr val="windowText" lastClr="000000"/>
              </a:solidFill>
              <a:latin typeface="+mn-lt"/>
              <a:ea typeface="+mn-ea"/>
              <a:cs typeface="+mn-cs"/>
            </a:rPr>
            <a:t>WinRM</a:t>
          </a:r>
          <a:r>
            <a:rPr lang="en-GB" sz="1800" b="1" kern="1200" dirty="0">
              <a:solidFill>
                <a:sysClr val="windowText" lastClr="000000"/>
              </a:solidFill>
              <a:latin typeface="+mn-lt"/>
              <a:ea typeface="+mn-ea"/>
              <a:cs typeface="+mn-cs"/>
            </a:rPr>
            <a:t>:</a:t>
          </a:r>
          <a:r>
            <a:rPr lang="el-GR" sz="1800" b="1"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Βασισμένο στο </a:t>
          </a:r>
          <a:r>
            <a:rPr lang="en-GB" sz="1800" kern="1200" dirty="0">
              <a:solidFill>
                <a:sysClr val="windowText" lastClr="000000"/>
              </a:solidFill>
              <a:latin typeface="+mn-lt"/>
              <a:ea typeface="+mn-ea"/>
              <a:cs typeface="+mn-cs"/>
            </a:rPr>
            <a:t>WS-Management</a:t>
          </a:r>
          <a:r>
            <a:rPr lang="el-GR" sz="1800" kern="1200" dirty="0">
              <a:solidFill>
                <a:sysClr val="windowText" lastClr="000000"/>
              </a:solidFill>
              <a:latin typeface="+mn-lt"/>
              <a:ea typeface="+mn-ea"/>
              <a:cs typeface="+mn-cs"/>
            </a:rPr>
            <a:t>, αλλά είναι πιο εξειδικευμένο για </a:t>
          </a:r>
          <a:r>
            <a:rPr lang="en-GB" sz="1800" kern="1200" dirty="0">
              <a:solidFill>
                <a:sysClr val="windowText" lastClr="000000"/>
              </a:solidFill>
              <a:latin typeface="+mn-lt"/>
              <a:ea typeface="+mn-ea"/>
              <a:cs typeface="+mn-cs"/>
            </a:rPr>
            <a:t>Windows systems </a:t>
          </a:r>
          <a:r>
            <a:rPr lang="el-GR" sz="1800" kern="1200" dirty="0">
              <a:solidFill>
                <a:sysClr val="windowText" lastClr="000000"/>
              </a:solidFill>
              <a:latin typeface="+mn-lt"/>
              <a:ea typeface="+mn-ea"/>
              <a:cs typeface="+mn-cs"/>
            </a:rPr>
            <a:t>φέρνοντας εργαλεία φτιαγμένα για αυτά τα περιβάλλοντα.</a:t>
          </a:r>
          <a:endParaRPr lang="en-US" sz="1800" kern="1200" dirty="0">
            <a:solidFill>
              <a:sysClr val="windowText" lastClr="000000"/>
            </a:solidFill>
            <a:latin typeface="+mn-lt"/>
            <a:ea typeface="+mn-ea"/>
            <a:cs typeface="+mn-cs"/>
          </a:endParaRPr>
        </a:p>
      </dgm:t>
    </dgm:pt>
    <dgm:pt modelId="{2622785B-8023-4929-8E60-11F4E4460B25}" type="parTrans" cxnId="{A6ACDD61-BAA4-419E-9974-2B5ABA8C7DE1}">
      <dgm:prSet/>
      <dgm:spPr/>
      <dgm:t>
        <a:bodyPr/>
        <a:lstStyle/>
        <a:p>
          <a:endParaRPr lang="en-US"/>
        </a:p>
      </dgm:t>
    </dgm:pt>
    <dgm:pt modelId="{49103593-3C3A-4ECC-899B-2DED4B56530C}" type="sibTrans" cxnId="{A6ACDD61-BAA4-419E-9974-2B5ABA8C7DE1}">
      <dgm:prSet/>
      <dgm:spPr/>
      <dgm:t>
        <a:bodyPr/>
        <a:lstStyle/>
        <a:p>
          <a:endParaRPr lang="en-US"/>
        </a:p>
      </dgm:t>
    </dgm:pt>
    <dgm:pt modelId="{A7597EF9-AD84-4205-A9FD-A74BD57AD2A3}" type="pres">
      <dgm:prSet presAssocID="{C4131086-6FF7-4CB7-B3EE-0EC3C148FD11}" presName="linear" presStyleCnt="0">
        <dgm:presLayoutVars>
          <dgm:animLvl val="lvl"/>
          <dgm:resizeHandles val="exact"/>
        </dgm:presLayoutVars>
      </dgm:prSet>
      <dgm:spPr/>
    </dgm:pt>
    <dgm:pt modelId="{1F37750D-BEA7-4FF5-BE1A-5F33ADB9500D}" type="pres">
      <dgm:prSet presAssocID="{A54C480C-B7D3-4D3E-98AE-A4ABD7D6BB83}" presName="parentText" presStyleLbl="node1" presStyleIdx="0" presStyleCnt="3">
        <dgm:presLayoutVars>
          <dgm:chMax val="0"/>
          <dgm:bulletEnabled val="1"/>
        </dgm:presLayoutVars>
      </dgm:prSet>
      <dgm:spPr/>
    </dgm:pt>
    <dgm:pt modelId="{099B45A5-0698-4DA7-8843-DD6CB357FDC6}" type="pres">
      <dgm:prSet presAssocID="{41C8AE08-B551-4B7E-9C5F-F4D57BDCB6C3}" presName="spacer" presStyleCnt="0"/>
      <dgm:spPr/>
    </dgm:pt>
    <dgm:pt modelId="{8DF97215-AA00-4251-9475-394F7FDCDAD5}" type="pres">
      <dgm:prSet presAssocID="{278CAE26-DBB2-4D1E-A1F4-13B06852C505}" presName="parentText" presStyleLbl="node1" presStyleIdx="1" presStyleCnt="3">
        <dgm:presLayoutVars>
          <dgm:chMax val="0"/>
          <dgm:bulletEnabled val="1"/>
        </dgm:presLayoutVars>
      </dgm:prSet>
      <dgm:spPr/>
    </dgm:pt>
    <dgm:pt modelId="{A10BD183-668B-4B07-B2DE-5D0D09B568E3}" type="pres">
      <dgm:prSet presAssocID="{ECF009C7-9FC5-47FD-8511-08C25518C381}" presName="spacer" presStyleCnt="0"/>
      <dgm:spPr/>
    </dgm:pt>
    <dgm:pt modelId="{44D1EAE9-6106-4C5E-821D-9C3D8D4B0BC6}" type="pres">
      <dgm:prSet presAssocID="{8B57E98B-115A-4656-A447-4498D57FC1BE}" presName="parentText" presStyleLbl="node1" presStyleIdx="2" presStyleCnt="3">
        <dgm:presLayoutVars>
          <dgm:chMax val="0"/>
          <dgm:bulletEnabled val="1"/>
        </dgm:presLayoutVars>
      </dgm:prSet>
      <dgm:spPr/>
    </dgm:pt>
  </dgm:ptLst>
  <dgm:cxnLst>
    <dgm:cxn modelId="{A4A7DC2F-DB89-471B-84A3-9146B0661949}" type="presOf" srcId="{8B57E98B-115A-4656-A447-4498D57FC1BE}" destId="{44D1EAE9-6106-4C5E-821D-9C3D8D4B0BC6}" srcOrd="0" destOrd="0" presId="urn:microsoft.com/office/officeart/2005/8/layout/vList2"/>
    <dgm:cxn modelId="{A6ACDD61-BAA4-419E-9974-2B5ABA8C7DE1}" srcId="{C4131086-6FF7-4CB7-B3EE-0EC3C148FD11}" destId="{8B57E98B-115A-4656-A447-4498D57FC1BE}" srcOrd="2" destOrd="0" parTransId="{2622785B-8023-4929-8E60-11F4E4460B25}" sibTransId="{49103593-3C3A-4ECC-899B-2DED4B56530C}"/>
    <dgm:cxn modelId="{01052B45-ADBD-4F6A-8BD1-C13541121E06}" type="presOf" srcId="{A54C480C-B7D3-4D3E-98AE-A4ABD7D6BB83}" destId="{1F37750D-BEA7-4FF5-BE1A-5F33ADB9500D}" srcOrd="0" destOrd="0" presId="urn:microsoft.com/office/officeart/2005/8/layout/vList2"/>
    <dgm:cxn modelId="{C1B54A52-0984-4826-B584-79E63B8CFF58}" srcId="{C4131086-6FF7-4CB7-B3EE-0EC3C148FD11}" destId="{278CAE26-DBB2-4D1E-A1F4-13B06852C505}" srcOrd="1" destOrd="0" parTransId="{ACF6F495-D464-454F-B134-49AF4CD009DD}" sibTransId="{ECF009C7-9FC5-47FD-8511-08C25518C381}"/>
    <dgm:cxn modelId="{15A55280-01A2-48B3-BDAA-A9333DAB7ECD}" srcId="{C4131086-6FF7-4CB7-B3EE-0EC3C148FD11}" destId="{A54C480C-B7D3-4D3E-98AE-A4ABD7D6BB83}" srcOrd="0" destOrd="0" parTransId="{F913A22D-DE04-40D2-87B8-628342BF6F60}" sibTransId="{41C8AE08-B551-4B7E-9C5F-F4D57BDCB6C3}"/>
    <dgm:cxn modelId="{FAE4C9F0-4F68-495E-BB7C-B1AD2E4883C0}" type="presOf" srcId="{278CAE26-DBB2-4D1E-A1F4-13B06852C505}" destId="{8DF97215-AA00-4251-9475-394F7FDCDAD5}" srcOrd="0" destOrd="0" presId="urn:microsoft.com/office/officeart/2005/8/layout/vList2"/>
    <dgm:cxn modelId="{B4DF58F4-E899-4CF4-906A-09CE99102473}" type="presOf" srcId="{C4131086-6FF7-4CB7-B3EE-0EC3C148FD11}" destId="{A7597EF9-AD84-4205-A9FD-A74BD57AD2A3}" srcOrd="0" destOrd="0" presId="urn:microsoft.com/office/officeart/2005/8/layout/vList2"/>
    <dgm:cxn modelId="{4967BA8E-6240-4F0A-96FE-1AB275FA392C}" type="presParOf" srcId="{A7597EF9-AD84-4205-A9FD-A74BD57AD2A3}" destId="{1F37750D-BEA7-4FF5-BE1A-5F33ADB9500D}" srcOrd="0" destOrd="0" presId="urn:microsoft.com/office/officeart/2005/8/layout/vList2"/>
    <dgm:cxn modelId="{51493390-A21C-4D25-9D2A-0F425C44A441}" type="presParOf" srcId="{A7597EF9-AD84-4205-A9FD-A74BD57AD2A3}" destId="{099B45A5-0698-4DA7-8843-DD6CB357FDC6}" srcOrd="1" destOrd="0" presId="urn:microsoft.com/office/officeart/2005/8/layout/vList2"/>
    <dgm:cxn modelId="{C600220F-0A6A-4736-B7C1-4BC325307EBC}" type="presParOf" srcId="{A7597EF9-AD84-4205-A9FD-A74BD57AD2A3}" destId="{8DF97215-AA00-4251-9475-394F7FDCDAD5}" srcOrd="2" destOrd="0" presId="urn:microsoft.com/office/officeart/2005/8/layout/vList2"/>
    <dgm:cxn modelId="{E6FE233B-F965-43FB-A707-5A83E95A9887}" type="presParOf" srcId="{A7597EF9-AD84-4205-A9FD-A74BD57AD2A3}" destId="{A10BD183-668B-4B07-B2DE-5D0D09B568E3}" srcOrd="3" destOrd="0" presId="urn:microsoft.com/office/officeart/2005/8/layout/vList2"/>
    <dgm:cxn modelId="{8A9AC42A-198D-41B8-88CE-E9E070777D76}" type="presParOf" srcId="{A7597EF9-AD84-4205-A9FD-A74BD57AD2A3}" destId="{44D1EAE9-6106-4C5E-821D-9C3D8D4B0BC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DE933-9985-4BF1-B671-492B08E56547}">
      <dsp:nvSpPr>
        <dsp:cNvPr id="0" name=""/>
        <dsp:cNvSpPr/>
      </dsp:nvSpPr>
      <dsp:spPr>
        <a:xfrm>
          <a:off x="0" y="0"/>
          <a:ext cx="56083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01E982-B9E0-44CB-9B95-1B5F57889007}">
      <dsp:nvSpPr>
        <dsp:cNvPr id="0" name=""/>
        <dsp:cNvSpPr/>
      </dsp:nvSpPr>
      <dsp:spPr>
        <a:xfrm>
          <a:off x="0" y="0"/>
          <a:ext cx="5608336" cy="89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Το </a:t>
          </a:r>
          <a:r>
            <a:rPr lang="en-US" sz="1400" kern="1200"/>
            <a:t>PowerShell </a:t>
          </a:r>
          <a:r>
            <a:rPr lang="el-GR" sz="1400" kern="1200"/>
            <a:t>είναι ένα εργαλείο που επιτρέπει στους διαχειριστές συστημάτων και τους χρήστες με εξειδικευμένες γνώσεις να αυτοματοποιήσουν γρήγορα εργασίες που διαχειρίζονται τα λειτουργικά συστήματα. </a:t>
          </a:r>
          <a:endParaRPr lang="en-US" sz="1400" kern="1200"/>
        </a:p>
      </dsp:txBody>
      <dsp:txXfrm>
        <a:off x="0" y="0"/>
        <a:ext cx="5608336" cy="899828"/>
      </dsp:txXfrm>
    </dsp:sp>
    <dsp:sp modelId="{CF150FBD-BC6F-43AD-8C49-CFD67A0E2FE0}">
      <dsp:nvSpPr>
        <dsp:cNvPr id="0" name=""/>
        <dsp:cNvSpPr/>
      </dsp:nvSpPr>
      <dsp:spPr>
        <a:xfrm>
          <a:off x="0" y="899828"/>
          <a:ext cx="56083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CDBA79-975B-4C38-AB6C-ECD5E76B7BFE}">
      <dsp:nvSpPr>
        <dsp:cNvPr id="0" name=""/>
        <dsp:cNvSpPr/>
      </dsp:nvSpPr>
      <dsp:spPr>
        <a:xfrm>
          <a:off x="0" y="899828"/>
          <a:ext cx="5608336" cy="89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Δεν περιορίζεται πλέον μόνο στα Windows, καθώς υπάρχουν εκδόσεις διαθέσιμες και για macOS και Linux.</a:t>
          </a:r>
          <a:endParaRPr lang="en-US" sz="1400" kern="1200"/>
        </a:p>
      </dsp:txBody>
      <dsp:txXfrm>
        <a:off x="0" y="899828"/>
        <a:ext cx="5608336" cy="899828"/>
      </dsp:txXfrm>
    </dsp:sp>
    <dsp:sp modelId="{8FDCFF00-363B-4D59-A1D7-535536E18014}">
      <dsp:nvSpPr>
        <dsp:cNvPr id="0" name=""/>
        <dsp:cNvSpPr/>
      </dsp:nvSpPr>
      <dsp:spPr>
        <a:xfrm>
          <a:off x="0" y="1799656"/>
          <a:ext cx="56083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15AB21-EF8C-4E79-AB4A-03CBB1E4F690}">
      <dsp:nvSpPr>
        <dsp:cNvPr id="0" name=""/>
        <dsp:cNvSpPr/>
      </dsp:nvSpPr>
      <dsp:spPr>
        <a:xfrm>
          <a:off x="0" y="1799656"/>
          <a:ext cx="5608336" cy="89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dirty="0"/>
            <a:t>Αναπτύχθηκε από τη Microsoft, βασίζεται στο .NET </a:t>
          </a:r>
          <a:r>
            <a:rPr lang="el-GR" sz="1400" kern="1200" dirty="0" err="1"/>
            <a:t>framework</a:t>
          </a:r>
          <a:r>
            <a:rPr lang="el-GR" sz="1400" kern="1200" dirty="0"/>
            <a:t>. Περιλαμβάνει ένα περιβάλλον εντολών, ένα γλωσσικό περιβάλλον δημιουργίας σεναρίων και ένα πλαίσιο διαχείρισης διαμόρφωσης.</a:t>
          </a:r>
          <a:endParaRPr lang="en-US" sz="1400" kern="1200" dirty="0"/>
        </a:p>
      </dsp:txBody>
      <dsp:txXfrm>
        <a:off x="0" y="1799656"/>
        <a:ext cx="5608336" cy="899828"/>
      </dsp:txXfrm>
    </dsp:sp>
    <dsp:sp modelId="{B011C52F-FF0A-41DE-804D-92A03ADF2F23}">
      <dsp:nvSpPr>
        <dsp:cNvPr id="0" name=""/>
        <dsp:cNvSpPr/>
      </dsp:nvSpPr>
      <dsp:spPr>
        <a:xfrm>
          <a:off x="0" y="2699484"/>
          <a:ext cx="560833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CB226-DBC6-4B11-B0BD-38CF52B26C38}">
      <dsp:nvSpPr>
        <dsp:cNvPr id="0" name=""/>
        <dsp:cNvSpPr/>
      </dsp:nvSpPr>
      <dsp:spPr>
        <a:xfrm>
          <a:off x="0" y="2699484"/>
          <a:ext cx="5608336" cy="899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l-GR" sz="1400" kern="1200"/>
            <a:t>Παρέχει μια σειρά ενσωματωμένων εντολών (cmdlets) και επιτρέπει στους χρήστες να γράψουν προσαρμοσμένα cmdlets.</a:t>
          </a:r>
          <a:endParaRPr lang="en-US" sz="1400" kern="1200"/>
        </a:p>
      </dsp:txBody>
      <dsp:txXfrm>
        <a:off x="0" y="2699484"/>
        <a:ext cx="5608336" cy="8998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4EF33-15BD-4A9F-9F9F-0DBF5B6BFCFD}">
      <dsp:nvSpPr>
        <dsp:cNvPr id="0" name=""/>
        <dsp:cNvSpPr/>
      </dsp:nvSpPr>
      <dsp:spPr>
        <a:xfrm>
          <a:off x="1532" y="869786"/>
          <a:ext cx="1925370" cy="1015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rPr>
            <a:t>Monad</a:t>
          </a:r>
          <a:r>
            <a:rPr lang="en-US" sz="1200" kern="1200" dirty="0"/>
            <a:t> </a:t>
          </a:r>
        </a:p>
      </dsp:txBody>
      <dsp:txXfrm>
        <a:off x="1532" y="869786"/>
        <a:ext cx="1925370" cy="676863"/>
      </dsp:txXfrm>
    </dsp:sp>
    <dsp:sp modelId="{0968E451-4DB0-4926-9188-968C2643601B}">
      <dsp:nvSpPr>
        <dsp:cNvPr id="0" name=""/>
        <dsp:cNvSpPr/>
      </dsp:nvSpPr>
      <dsp:spPr>
        <a:xfrm>
          <a:off x="613798" y="1559718"/>
          <a:ext cx="1925370" cy="2547450"/>
        </a:xfrm>
        <a:prstGeom prst="roundRect">
          <a:avLst>
            <a:gd name="adj" fmla="val 10000"/>
          </a:avLst>
        </a:prstGeom>
        <a:solidFill>
          <a:schemeClr val="bg1">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None/>
          </a:pPr>
          <a:r>
            <a:rPr lang="el-GR" sz="1200" kern="1200" dirty="0">
              <a:solidFill>
                <a:sysClr val="windowText" lastClr="000000"/>
              </a:solidFill>
            </a:rPr>
            <a:t>Εισαγωγή ως Monad (2002-2006): Ξεκίνησε ως "Monad",αναπτύχθηκε</a:t>
          </a:r>
          <a:r>
            <a:rPr lang="en-US" sz="1200" kern="1200" dirty="0">
              <a:solidFill>
                <a:sysClr val="windowText" lastClr="000000"/>
              </a:solidFill>
            </a:rPr>
            <a:t> </a:t>
          </a:r>
          <a:r>
            <a:rPr lang="el-GR" sz="1200" kern="1200" dirty="0">
              <a:solidFill>
                <a:sysClr val="windowText" lastClr="000000"/>
              </a:solidFill>
            </a:rPr>
            <a:t>για να ενισχύσει τα Windows με ισχυρή αυτοματοποίηση και </a:t>
          </a:r>
          <a:r>
            <a:rPr lang="en-US" sz="1200" kern="1200" dirty="0">
              <a:solidFill>
                <a:sysClr val="windowText" lastClr="000000"/>
              </a:solidFill>
            </a:rPr>
            <a:t>scripting</a:t>
          </a:r>
          <a:r>
            <a:rPr lang="el-GR" sz="1200" kern="1200" dirty="0">
              <a:solidFill>
                <a:sysClr val="windowText" lastClr="000000"/>
              </a:solidFill>
            </a:rPr>
            <a:t>, εμπνευσμένο από τα συστήματα Unix/Linux.</a:t>
          </a:r>
          <a:endParaRPr lang="en-US" sz="1200" kern="1200" dirty="0">
            <a:solidFill>
              <a:sysClr val="windowText" lastClr="000000"/>
            </a:solidFill>
          </a:endParaRPr>
        </a:p>
      </dsp:txBody>
      <dsp:txXfrm>
        <a:off x="670190" y="1616110"/>
        <a:ext cx="1812586" cy="2434666"/>
      </dsp:txXfrm>
    </dsp:sp>
    <dsp:sp modelId="{67FB2950-E9CA-482B-A7F9-A7EB36034E77}">
      <dsp:nvSpPr>
        <dsp:cNvPr id="0" name=""/>
        <dsp:cNvSpPr/>
      </dsp:nvSpPr>
      <dsp:spPr>
        <a:xfrm>
          <a:off x="2218781" y="968537"/>
          <a:ext cx="618783" cy="47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218781" y="1064409"/>
        <a:ext cx="474975" cy="287617"/>
      </dsp:txXfrm>
    </dsp:sp>
    <dsp:sp modelId="{C7EE29EA-A059-4137-AA9F-6195822FF94C}">
      <dsp:nvSpPr>
        <dsp:cNvPr id="0" name=""/>
        <dsp:cNvSpPr/>
      </dsp:nvSpPr>
      <dsp:spPr>
        <a:xfrm>
          <a:off x="3094419" y="869786"/>
          <a:ext cx="1925370" cy="1015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ea typeface="+mn-ea"/>
              <a:cs typeface="+mn-cs"/>
            </a:rPr>
            <a:t>PowerShell 1.0-5.0 </a:t>
          </a:r>
        </a:p>
      </dsp:txBody>
      <dsp:txXfrm>
        <a:off x="3094419" y="869786"/>
        <a:ext cx="1925370" cy="676863"/>
      </dsp:txXfrm>
    </dsp:sp>
    <dsp:sp modelId="{98C165BD-0562-4FD0-BAF2-C69927813A1E}">
      <dsp:nvSpPr>
        <dsp:cNvPr id="0" name=""/>
        <dsp:cNvSpPr/>
      </dsp:nvSpPr>
      <dsp:spPr>
        <a:xfrm>
          <a:off x="3488772" y="1546649"/>
          <a:ext cx="1925370" cy="2547450"/>
        </a:xfrm>
        <a:prstGeom prst="roundRect">
          <a:avLst>
            <a:gd name="adj" fmla="val 10000"/>
          </a:avLst>
        </a:prstGeom>
        <a:solidFill>
          <a:schemeClr val="bg1">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l-GR" sz="1200" kern="1200" dirty="0">
              <a:solidFill>
                <a:sysClr val="windowText" lastClr="000000"/>
              </a:solidFill>
            </a:rPr>
            <a:t>PowerShell 1.0 έως 5.0 (2006-2015): Εξελίχθηκε μέσα από πολλές εκδόσεις, εισάγοντας cmdlets, δυνατότητες απομακρυσμένης διαχείρισης, εντολές διόρθωσης σεναρίων και χαρακτηριστικά όπως το Desired State Configuration (DSC) και το PowerShellGet.</a:t>
          </a:r>
          <a:endParaRPr lang="en-US" sz="1200" kern="1200" dirty="0">
            <a:solidFill>
              <a:sysClr val="windowText" lastClr="000000"/>
            </a:solidFill>
          </a:endParaRPr>
        </a:p>
      </dsp:txBody>
      <dsp:txXfrm>
        <a:off x="3545164" y="1603041"/>
        <a:ext cx="1812586" cy="2434666"/>
      </dsp:txXfrm>
    </dsp:sp>
    <dsp:sp modelId="{4C8EEBB2-8DC9-4172-9F22-ED9F7BBDAF41}">
      <dsp:nvSpPr>
        <dsp:cNvPr id="0" name=""/>
        <dsp:cNvSpPr/>
      </dsp:nvSpPr>
      <dsp:spPr>
        <a:xfrm rot="55027">
          <a:off x="5303467" y="993303"/>
          <a:ext cx="601554" cy="47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03476" y="1088024"/>
        <a:ext cx="457746" cy="287617"/>
      </dsp:txXfrm>
    </dsp:sp>
    <dsp:sp modelId="{5A913B24-E966-46CE-8E19-80DBD196E269}">
      <dsp:nvSpPr>
        <dsp:cNvPr id="0" name=""/>
        <dsp:cNvSpPr/>
      </dsp:nvSpPr>
      <dsp:spPr>
        <a:xfrm>
          <a:off x="6154652" y="918774"/>
          <a:ext cx="1925370" cy="1015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ea typeface="+mn-ea"/>
              <a:cs typeface="+mn-cs"/>
            </a:rPr>
            <a:t>PowerShell Core </a:t>
          </a:r>
        </a:p>
      </dsp:txBody>
      <dsp:txXfrm>
        <a:off x="6154652" y="918774"/>
        <a:ext cx="1925370" cy="676863"/>
      </dsp:txXfrm>
    </dsp:sp>
    <dsp:sp modelId="{26DF330F-A9B3-4CCF-AB0D-DF1E0119A96C}">
      <dsp:nvSpPr>
        <dsp:cNvPr id="0" name=""/>
        <dsp:cNvSpPr/>
      </dsp:nvSpPr>
      <dsp:spPr>
        <a:xfrm>
          <a:off x="6581659" y="1546649"/>
          <a:ext cx="1925370" cy="2547450"/>
        </a:xfrm>
        <a:prstGeom prst="roundRect">
          <a:avLst>
            <a:gd name="adj" fmla="val 10000"/>
          </a:avLst>
        </a:prstGeom>
        <a:solidFill>
          <a:schemeClr val="bg1">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l-GR" sz="1200" kern="1200" dirty="0">
              <a:solidFill>
                <a:sysClr val="windowText" lastClr="000000"/>
              </a:solidFill>
            </a:rPr>
            <a:t>Μετάβαση σε Ανοιχτό Κώδικα και Διασυστημικότητα – PowerShell Core 6.0 (2016): Σήμανε μια σημαντική αλλαγή καθώς το PowerShell έγινε ανοιχτού κώδικα και διασυστημικό με το PowerShell Core, υποστηρίζοντας macOS, Linux και Windows.</a:t>
          </a:r>
          <a:endParaRPr lang="en-US" sz="1200" kern="1200" dirty="0">
            <a:solidFill>
              <a:sysClr val="windowText" lastClr="000000"/>
            </a:solidFill>
          </a:endParaRPr>
        </a:p>
      </dsp:txBody>
      <dsp:txXfrm>
        <a:off x="6638051" y="1603041"/>
        <a:ext cx="1812586" cy="2434666"/>
      </dsp:txXfrm>
    </dsp:sp>
    <dsp:sp modelId="{915C4C15-F9C6-49F9-9344-DA6C351A5D54}">
      <dsp:nvSpPr>
        <dsp:cNvPr id="0" name=""/>
        <dsp:cNvSpPr/>
      </dsp:nvSpPr>
      <dsp:spPr>
        <a:xfrm rot="21546123">
          <a:off x="8380026" y="992749"/>
          <a:ext cx="636168" cy="47936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80035" y="1089748"/>
        <a:ext cx="492360" cy="287617"/>
      </dsp:txXfrm>
    </dsp:sp>
    <dsp:sp modelId="{81737EF9-BF8F-49B9-9890-F2F91097B1BA}">
      <dsp:nvSpPr>
        <dsp:cNvPr id="0" name=""/>
        <dsp:cNvSpPr/>
      </dsp:nvSpPr>
      <dsp:spPr>
        <a:xfrm>
          <a:off x="9280194" y="869786"/>
          <a:ext cx="1925370" cy="1015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ea typeface="+mn-ea"/>
              <a:cs typeface="+mn-cs"/>
            </a:rPr>
            <a:t>PowerShell 7</a:t>
          </a:r>
        </a:p>
      </dsp:txBody>
      <dsp:txXfrm>
        <a:off x="9280194" y="869786"/>
        <a:ext cx="1925370" cy="676863"/>
      </dsp:txXfrm>
    </dsp:sp>
    <dsp:sp modelId="{4A5405F5-77AF-4501-83BC-EA1A742FD931}">
      <dsp:nvSpPr>
        <dsp:cNvPr id="0" name=""/>
        <dsp:cNvSpPr/>
      </dsp:nvSpPr>
      <dsp:spPr>
        <a:xfrm>
          <a:off x="9674547" y="1546649"/>
          <a:ext cx="1925370" cy="2547450"/>
        </a:xfrm>
        <a:prstGeom prst="roundRect">
          <a:avLst>
            <a:gd name="adj" fmla="val 10000"/>
          </a:avLst>
        </a:prstGeom>
        <a:solidFill>
          <a:schemeClr val="bg1">
            <a:alpha val="9000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None/>
          </a:pPr>
          <a:r>
            <a:rPr lang="el-GR" sz="1200" kern="1200" dirty="0">
              <a:solidFill>
                <a:sysClr val="windowText" lastClr="000000"/>
              </a:solidFill>
            </a:rPr>
            <a:t>PowerShell 7 και Συνεχής Εξέλιξη (2020-Σήμερα): Βασισμένο στο .NET Core 3.1, το PowerShell 7 ενοποίησε το Windows PowerShell και το PowerShell Core, επικεντρώνοντας στη συμβατότητα και την απόδοση σε διάφορες πλατφόρμες.</a:t>
          </a:r>
          <a:endParaRPr lang="en-US" sz="1200" kern="1200" dirty="0">
            <a:solidFill>
              <a:sysClr val="windowText" lastClr="000000"/>
            </a:solidFill>
          </a:endParaRPr>
        </a:p>
      </dsp:txBody>
      <dsp:txXfrm>
        <a:off x="9730939" y="1603041"/>
        <a:ext cx="1812586" cy="243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7B181-1CA8-4E4A-B8EE-0B8A909BC339}">
      <dsp:nvSpPr>
        <dsp:cNvPr id="0" name=""/>
        <dsp:cNvSpPr/>
      </dsp:nvSpPr>
      <dsp:spPr>
        <a:xfrm>
          <a:off x="12601" y="557503"/>
          <a:ext cx="2745134" cy="38431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4021" tIns="330200" rIns="214021" bIns="330200" numCol="1" spcCol="1270" anchor="t" anchorCtr="0">
          <a:noAutofit/>
        </a:bodyPr>
        <a:lstStyle/>
        <a:p>
          <a:pPr marL="0" lvl="0" indent="0" algn="l" defTabSz="488950">
            <a:lnSpc>
              <a:spcPct val="90000"/>
            </a:lnSpc>
            <a:spcBef>
              <a:spcPct val="0"/>
            </a:spcBef>
            <a:spcAft>
              <a:spcPct val="35000"/>
            </a:spcAft>
            <a:buNone/>
          </a:pPr>
          <a:r>
            <a:rPr lang="el-GR" sz="1100" kern="1200" dirty="0">
              <a:solidFill>
                <a:schemeClr val="tx1"/>
              </a:solidFill>
            </a:rPr>
            <a:t>Στο PowerShell, όλα είναι αντικείμενα. Είτε πρόκειται για μια σειρά κειμένου, έναν αριθμό, ένα αρχείο στο σύστημά σας, είτε για μια απάντηση από ένα cmdlet, το PowerShell τα αντιμετωπίζει όλα ως αντικείμενα.</a:t>
          </a:r>
          <a:endParaRPr lang="en-US" sz="1100" kern="1200" dirty="0">
            <a:solidFill>
              <a:schemeClr val="tx1"/>
            </a:solidFill>
          </a:endParaRPr>
        </a:p>
      </dsp:txBody>
      <dsp:txXfrm>
        <a:off x="12601" y="2017914"/>
        <a:ext cx="2745134" cy="2305913"/>
      </dsp:txXfrm>
    </dsp:sp>
    <dsp:sp modelId="{2ECEA24A-006C-4283-B6B3-3883CD0340C6}">
      <dsp:nvSpPr>
        <dsp:cNvPr id="0" name=""/>
        <dsp:cNvSpPr/>
      </dsp:nvSpPr>
      <dsp:spPr>
        <a:xfrm>
          <a:off x="799549" y="941822"/>
          <a:ext cx="1152956" cy="11529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89" tIns="12700" rIns="89889"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68395" y="1110668"/>
        <a:ext cx="815264" cy="815264"/>
      </dsp:txXfrm>
    </dsp:sp>
    <dsp:sp modelId="{19F7FEDE-1F00-476E-A4F6-14C04346F47E}">
      <dsp:nvSpPr>
        <dsp:cNvPr id="0" name=""/>
        <dsp:cNvSpPr/>
      </dsp:nvSpPr>
      <dsp:spPr>
        <a:xfrm>
          <a:off x="3460" y="4400619"/>
          <a:ext cx="274513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35ECF-C487-4075-B975-00DFE3548DCB}">
      <dsp:nvSpPr>
        <dsp:cNvPr id="0" name=""/>
        <dsp:cNvSpPr/>
      </dsp:nvSpPr>
      <dsp:spPr>
        <a:xfrm>
          <a:off x="3024069" y="530062"/>
          <a:ext cx="2743212" cy="38404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4021" tIns="330200" rIns="214021" bIns="330200" numCol="1" spcCol="1270" anchor="t" anchorCtr="0">
          <a:noAutofit/>
        </a:bodyPr>
        <a:lstStyle/>
        <a:p>
          <a:pPr marL="0" lvl="0" indent="0" algn="l" defTabSz="488950">
            <a:lnSpc>
              <a:spcPct val="90000"/>
            </a:lnSpc>
            <a:spcBef>
              <a:spcPct val="0"/>
            </a:spcBef>
            <a:spcAft>
              <a:spcPct val="35000"/>
            </a:spcAft>
            <a:buNone/>
          </a:pPr>
          <a:r>
            <a:rPr lang="el-GR" sz="1100" kern="1200" dirty="0">
              <a:solidFill>
                <a:schemeClr val="tx1"/>
              </a:solidFill>
            </a:rPr>
            <a:t>Τα αντικείμενα στο PowerShell είναι παραδείγματα τάξεων του .NET. Αυτό σημαίνει ότι το PowerShell μπορεί να εκμεταλλευτεί το πλούσιο σύνολο τύπων που διατίθενται στο πλαίσιο .NET, από απλούς τύπους όπως ακέραιοι και συμβολοσειρές έως πιο σύνθετους τύπους όπως δικτυακές συνδέσεις ή έγγραφα XML.</a:t>
          </a:r>
          <a:endParaRPr lang="en-US" sz="1100" kern="1200" dirty="0">
            <a:solidFill>
              <a:schemeClr val="tx1"/>
            </a:solidFill>
          </a:endParaRPr>
        </a:p>
      </dsp:txBody>
      <dsp:txXfrm>
        <a:off x="3024069" y="1989452"/>
        <a:ext cx="2743212" cy="2304298"/>
      </dsp:txXfrm>
    </dsp:sp>
    <dsp:sp modelId="{A9701E57-4A1D-44BE-9843-8294072986D7}">
      <dsp:nvSpPr>
        <dsp:cNvPr id="0" name=""/>
        <dsp:cNvSpPr/>
      </dsp:nvSpPr>
      <dsp:spPr>
        <a:xfrm>
          <a:off x="3819197" y="940477"/>
          <a:ext cx="1152956" cy="11529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89" tIns="12700" rIns="89889"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988043" y="1109323"/>
        <a:ext cx="815264" cy="815264"/>
      </dsp:txXfrm>
    </dsp:sp>
    <dsp:sp modelId="{BFDFA0F8-F11B-462F-AF1B-FCD888FF057E}">
      <dsp:nvSpPr>
        <dsp:cNvPr id="0" name=""/>
        <dsp:cNvSpPr/>
      </dsp:nvSpPr>
      <dsp:spPr>
        <a:xfrm>
          <a:off x="3023108" y="4399274"/>
          <a:ext cx="274513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0A312-B136-4ECC-8190-A0CADE472420}">
      <dsp:nvSpPr>
        <dsp:cNvPr id="0" name=""/>
        <dsp:cNvSpPr/>
      </dsp:nvSpPr>
      <dsp:spPr>
        <a:xfrm>
          <a:off x="6042756" y="557503"/>
          <a:ext cx="2745134" cy="38431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4021" tIns="330200" rIns="214021" bIns="330200" numCol="1" spcCol="1270" anchor="t" anchorCtr="0">
          <a:noAutofit/>
        </a:bodyPr>
        <a:lstStyle/>
        <a:p>
          <a:pPr marL="0" lvl="0" indent="0" algn="l" defTabSz="488950">
            <a:lnSpc>
              <a:spcPct val="90000"/>
            </a:lnSpc>
            <a:spcBef>
              <a:spcPct val="0"/>
            </a:spcBef>
            <a:spcAft>
              <a:spcPct val="35000"/>
            </a:spcAft>
            <a:buNone/>
          </a:pPr>
          <a:r>
            <a:rPr lang="el-GR" sz="1100" kern="1200" dirty="0">
              <a:solidFill>
                <a:schemeClr val="tx1"/>
              </a:solidFill>
            </a:rPr>
            <a:t>Το PowerShell μας επιτρέπει να χειριζόμαστε αυτά τα αντικείμενα απευθείας,</a:t>
          </a:r>
          <a:r>
            <a:rPr lang="en-US" sz="1100" kern="1200" dirty="0">
              <a:solidFill>
                <a:schemeClr val="tx1"/>
              </a:solidFill>
            </a:rPr>
            <a:t> </a:t>
          </a:r>
          <a:r>
            <a:rPr lang="el-GR" sz="1100" kern="1200" dirty="0">
              <a:solidFill>
                <a:schemeClr val="tx1"/>
              </a:solidFill>
            </a:rPr>
            <a:t>να δημιουργήσουμε αντικείμενα χρησιμοποιώντας την εντολή New-Object ή μετατρέποντας τα από άλλους τύπους. Μπορούμε να προσπελάσουμε τις ιδιότητες και τις μεθόδους ενός αντικειμένου χρησιμοποιώντας τη σύνταξη με τελεία. Για παράδειγμα, το $file.Length όπως ακριβώς μια </a:t>
          </a:r>
          <a:r>
            <a:rPr lang="en-US" sz="1100" kern="1200" dirty="0">
              <a:solidFill>
                <a:schemeClr val="tx1"/>
              </a:solidFill>
            </a:rPr>
            <a:t>high level </a:t>
          </a:r>
          <a:r>
            <a:rPr lang="el-GR" sz="1100" kern="1200" dirty="0">
              <a:solidFill>
                <a:schemeClr val="tx1"/>
              </a:solidFill>
            </a:rPr>
            <a:t>γλώσσα προγραμματισμού. </a:t>
          </a:r>
          <a:endParaRPr lang="en-US" sz="1100" kern="1200" dirty="0">
            <a:solidFill>
              <a:schemeClr val="tx1"/>
            </a:solidFill>
          </a:endParaRPr>
        </a:p>
      </dsp:txBody>
      <dsp:txXfrm>
        <a:off x="6042756" y="2017914"/>
        <a:ext cx="2745134" cy="2305913"/>
      </dsp:txXfrm>
    </dsp:sp>
    <dsp:sp modelId="{6415629C-89DF-49C5-9342-225C1E4229AF}">
      <dsp:nvSpPr>
        <dsp:cNvPr id="0" name=""/>
        <dsp:cNvSpPr/>
      </dsp:nvSpPr>
      <dsp:spPr>
        <a:xfrm>
          <a:off x="6838845" y="941822"/>
          <a:ext cx="1152956" cy="11529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89" tIns="12700" rIns="89889"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007691" y="1110668"/>
        <a:ext cx="815264" cy="815264"/>
      </dsp:txXfrm>
    </dsp:sp>
    <dsp:sp modelId="{B693EAC9-6693-442B-B8E8-EEBD74385D82}">
      <dsp:nvSpPr>
        <dsp:cNvPr id="0" name=""/>
        <dsp:cNvSpPr/>
      </dsp:nvSpPr>
      <dsp:spPr>
        <a:xfrm>
          <a:off x="6042756" y="4400619"/>
          <a:ext cx="274513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FF222E-CE8A-43BC-9619-FDA7A28D4A98}">
      <dsp:nvSpPr>
        <dsp:cNvPr id="0" name=""/>
        <dsp:cNvSpPr/>
      </dsp:nvSpPr>
      <dsp:spPr>
        <a:xfrm>
          <a:off x="9062404" y="557503"/>
          <a:ext cx="2745134" cy="384318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4021" tIns="330200" rIns="214021" bIns="330200" numCol="1" spcCol="1270" anchor="t" anchorCtr="0">
          <a:noAutofit/>
        </a:bodyPr>
        <a:lstStyle/>
        <a:p>
          <a:pPr marL="0" lvl="0" indent="0" algn="l" defTabSz="488950">
            <a:lnSpc>
              <a:spcPct val="90000"/>
            </a:lnSpc>
            <a:spcBef>
              <a:spcPct val="0"/>
            </a:spcBef>
            <a:spcAft>
              <a:spcPct val="35000"/>
            </a:spcAft>
            <a:buNone/>
          </a:pPr>
          <a:r>
            <a:rPr lang="en-US" sz="1100" kern="1200">
              <a:solidFill>
                <a:schemeClr val="tx1"/>
              </a:solidFill>
            </a:rPr>
            <a:t>Import/Export</a:t>
          </a:r>
          <a:r>
            <a:rPr lang="el-GR" sz="1100" kern="1200">
              <a:solidFill>
                <a:schemeClr val="tx1"/>
              </a:solidFill>
            </a:rPr>
            <a:t> Αντικειμένων: Το PowerShell υποστηρίζει τη μετατροπή αντικειμένων σε και από διάφορες μορφές, όπως XML ή JSON, που είναι χρήσιμο για την ανταλλαγή και διατήρηση δεδομένων.</a:t>
          </a:r>
          <a:endParaRPr lang="en-US" sz="1100" kern="1200">
            <a:solidFill>
              <a:schemeClr val="tx1"/>
            </a:solidFill>
          </a:endParaRPr>
        </a:p>
      </dsp:txBody>
      <dsp:txXfrm>
        <a:off x="9062404" y="2017914"/>
        <a:ext cx="2745134" cy="2305913"/>
      </dsp:txXfrm>
    </dsp:sp>
    <dsp:sp modelId="{DA1F12A6-55D6-4F3E-9D54-828C4D2CF19A}">
      <dsp:nvSpPr>
        <dsp:cNvPr id="0" name=""/>
        <dsp:cNvSpPr/>
      </dsp:nvSpPr>
      <dsp:spPr>
        <a:xfrm>
          <a:off x="9858493" y="941822"/>
          <a:ext cx="1152956" cy="115295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889" tIns="12700" rIns="89889"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10027339" y="1110668"/>
        <a:ext cx="815264" cy="815264"/>
      </dsp:txXfrm>
    </dsp:sp>
    <dsp:sp modelId="{401AC11A-941C-407C-893B-739342288E5B}">
      <dsp:nvSpPr>
        <dsp:cNvPr id="0" name=""/>
        <dsp:cNvSpPr/>
      </dsp:nvSpPr>
      <dsp:spPr>
        <a:xfrm>
          <a:off x="9062404" y="4400619"/>
          <a:ext cx="274513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7750D-BEA7-4FF5-BE1A-5F33ADB9500D}">
      <dsp:nvSpPr>
        <dsp:cNvPr id="0" name=""/>
        <dsp:cNvSpPr/>
      </dsp:nvSpPr>
      <dsp:spPr>
        <a:xfrm>
          <a:off x="0" y="555"/>
          <a:ext cx="6261100" cy="1850711"/>
        </a:xfrm>
        <a:prstGeom prst="roundRect">
          <a:avLst/>
        </a:prstGeom>
        <a:solidFill>
          <a:schemeClr val="bg1"/>
        </a:solidFill>
        <a:ln w="57150">
          <a:solidFill>
            <a:srgbClr val="0070C0"/>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b="1" kern="1200" dirty="0">
              <a:solidFill>
                <a:sysClr val="windowText" lastClr="000000"/>
              </a:solidFill>
              <a:latin typeface="+mn-lt"/>
              <a:ea typeface="+mn-ea"/>
              <a:cs typeface="+mn-cs"/>
            </a:rPr>
            <a:t>PowerShell </a:t>
          </a:r>
          <a:r>
            <a:rPr lang="el-GR" sz="1800" b="1" kern="1200" dirty="0" err="1">
              <a:solidFill>
                <a:sysClr val="windowText" lastClr="000000"/>
              </a:solidFill>
              <a:latin typeface="+mn-lt"/>
              <a:ea typeface="+mn-ea"/>
              <a:cs typeface="+mn-cs"/>
            </a:rPr>
            <a:t>Remoting</a:t>
          </a:r>
          <a:r>
            <a:rPr lang="el-GR" sz="1800" kern="1200" dirty="0">
              <a:solidFill>
                <a:sysClr val="windowText" lastClr="000000"/>
              </a:solidFill>
              <a:latin typeface="+mn-lt"/>
              <a:ea typeface="+mn-ea"/>
              <a:cs typeface="+mn-cs"/>
            </a:rPr>
            <a:t>: Χρησιμοποιεί το πρωτόκολλο WS-</a:t>
          </a:r>
          <a:r>
            <a:rPr lang="el-GR" sz="1800" kern="1200" dirty="0" err="1">
              <a:solidFill>
                <a:sysClr val="windowText" lastClr="000000"/>
              </a:solidFill>
              <a:latin typeface="+mn-lt"/>
              <a:ea typeface="+mn-ea"/>
              <a:cs typeface="+mn-cs"/>
            </a:rPr>
            <a:t>Management</a:t>
          </a:r>
          <a:r>
            <a:rPr lang="el-GR" sz="1800" kern="1200" dirty="0">
              <a:solidFill>
                <a:sysClr val="windowText" lastClr="000000"/>
              </a:solidFill>
              <a:latin typeface="+mn-lt"/>
              <a:ea typeface="+mn-ea"/>
              <a:cs typeface="+mn-cs"/>
            </a:rPr>
            <a:t> για να επιτρέψει στους χρήστες να εκτελούν εντολές και σενάρια σε απομακρυσμένους υπολογιστές.</a:t>
          </a:r>
          <a:endParaRPr lang="en-US" sz="1800" kern="1200" dirty="0">
            <a:solidFill>
              <a:sysClr val="windowText" lastClr="000000"/>
            </a:solidFill>
            <a:latin typeface="+mn-lt"/>
            <a:ea typeface="+mn-ea"/>
            <a:cs typeface="+mn-cs"/>
          </a:endParaRPr>
        </a:p>
      </dsp:txBody>
      <dsp:txXfrm>
        <a:off x="90344" y="90899"/>
        <a:ext cx="6080412" cy="1670023"/>
      </dsp:txXfrm>
    </dsp:sp>
    <dsp:sp modelId="{8DF97215-AA00-4251-9475-394F7FDCDAD5}">
      <dsp:nvSpPr>
        <dsp:cNvPr id="0" name=""/>
        <dsp:cNvSpPr/>
      </dsp:nvSpPr>
      <dsp:spPr>
        <a:xfrm>
          <a:off x="0" y="1863881"/>
          <a:ext cx="6261100" cy="1850711"/>
        </a:xfrm>
        <a:prstGeom prst="roundRect">
          <a:avLst/>
        </a:prstGeom>
        <a:solidFill>
          <a:schemeClr val="bg1"/>
        </a:solidFill>
        <a:ln w="57150">
          <a:solidFill>
            <a:schemeClr val="accent2">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mn-lt"/>
              <a:ea typeface="+mn-ea"/>
              <a:cs typeface="+mn-cs"/>
            </a:rPr>
            <a:t>Session Management</a:t>
          </a:r>
          <a:r>
            <a:rPr lang="en-US" sz="1800"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Το PowerShell σάς επιτρέπει να δημιουργείτε συνδέσεις που διαρκούν, γνωστές ως </a:t>
          </a:r>
          <a:r>
            <a:rPr lang="en-US" sz="1800" kern="1200" dirty="0">
              <a:solidFill>
                <a:sysClr val="windowText" lastClr="000000"/>
              </a:solidFill>
              <a:latin typeface="+mn-lt"/>
              <a:ea typeface="+mn-ea"/>
              <a:cs typeface="+mn-cs"/>
            </a:rPr>
            <a:t>sessions</a:t>
          </a:r>
          <a:r>
            <a:rPr lang="el-GR" sz="1800" kern="1200" dirty="0">
              <a:solidFill>
                <a:sysClr val="windowText" lastClr="000000"/>
              </a:solidFill>
              <a:latin typeface="+mn-lt"/>
              <a:ea typeface="+mn-ea"/>
              <a:cs typeface="+mn-cs"/>
            </a:rPr>
            <a:t>, σε απομακρυσμένα συστήματα</a:t>
          </a:r>
          <a:r>
            <a:rPr lang="en-GB" sz="1800"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χρησιμοποιώντας</a:t>
          </a:r>
          <a:r>
            <a:rPr lang="en-GB" sz="1800"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το πρωτόκολλο </a:t>
          </a:r>
          <a:r>
            <a:rPr lang="en-GB" sz="1800" kern="1200" dirty="0" err="1">
              <a:solidFill>
                <a:sysClr val="windowText" lastClr="000000"/>
              </a:solidFill>
              <a:latin typeface="+mn-lt"/>
              <a:ea typeface="+mn-ea"/>
              <a:cs typeface="+mn-cs"/>
            </a:rPr>
            <a:t>WinRM</a:t>
          </a:r>
          <a:r>
            <a:rPr lang="el-GR" sz="1800" kern="1200" dirty="0">
              <a:solidFill>
                <a:sysClr val="windowText" lastClr="000000"/>
              </a:solidFill>
              <a:latin typeface="+mn-lt"/>
              <a:ea typeface="+mn-ea"/>
              <a:cs typeface="+mn-cs"/>
            </a:rPr>
            <a:t>.</a:t>
          </a:r>
          <a:endParaRPr lang="en-US" sz="1800" kern="1200" dirty="0">
            <a:solidFill>
              <a:sysClr val="windowText" lastClr="000000"/>
            </a:solidFill>
            <a:latin typeface="+mn-lt"/>
            <a:ea typeface="+mn-ea"/>
            <a:cs typeface="+mn-cs"/>
          </a:endParaRPr>
        </a:p>
      </dsp:txBody>
      <dsp:txXfrm>
        <a:off x="90344" y="1954225"/>
        <a:ext cx="6080412" cy="1670023"/>
      </dsp:txXfrm>
    </dsp:sp>
    <dsp:sp modelId="{44D1EAE9-6106-4C5E-821D-9C3D8D4B0BC6}">
      <dsp:nvSpPr>
        <dsp:cNvPr id="0" name=""/>
        <dsp:cNvSpPr/>
      </dsp:nvSpPr>
      <dsp:spPr>
        <a:xfrm>
          <a:off x="0" y="3727207"/>
          <a:ext cx="6261100" cy="1850711"/>
        </a:xfrm>
        <a:prstGeom prst="roundRect">
          <a:avLst/>
        </a:prstGeom>
        <a:solidFill>
          <a:schemeClr val="bg1"/>
        </a:solidFill>
        <a:ln w="57150">
          <a:solidFill>
            <a:schemeClr val="accent4">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ysClr val="windowText" lastClr="000000"/>
              </a:solidFill>
              <a:latin typeface="+mn-lt"/>
              <a:ea typeface="+mn-ea"/>
              <a:cs typeface="+mn-cs"/>
            </a:rPr>
            <a:t>WS-Management: </a:t>
          </a:r>
          <a:r>
            <a:rPr lang="el-GR" sz="1800" kern="1200" dirty="0">
              <a:solidFill>
                <a:sysClr val="windowText" lastClr="000000"/>
              </a:solidFill>
              <a:latin typeface="+mn-lt"/>
              <a:ea typeface="+mn-ea"/>
              <a:cs typeface="+mn-cs"/>
            </a:rPr>
            <a:t>Ένα ασφαλές πρωτόκολλο συμβατό με πολλά υπολογιστικά συστήματα που επιτρέπει απομακρυσμένη σύνδεση σε μηχανές χρησιμοποιώντας λιγοστό </a:t>
          </a:r>
          <a:r>
            <a:rPr lang="en-GB" sz="1800" kern="1200" dirty="0">
              <a:solidFill>
                <a:sysClr val="windowText" lastClr="000000"/>
              </a:solidFill>
              <a:latin typeface="+mn-lt"/>
              <a:ea typeface="+mn-ea"/>
              <a:cs typeface="+mn-cs"/>
            </a:rPr>
            <a:t>bandwidth.</a:t>
          </a:r>
        </a:p>
        <a:p>
          <a:pPr marL="0" lvl="0" indent="0" algn="l" defTabSz="800100">
            <a:lnSpc>
              <a:spcPct val="90000"/>
            </a:lnSpc>
            <a:spcBef>
              <a:spcPct val="0"/>
            </a:spcBef>
            <a:spcAft>
              <a:spcPct val="35000"/>
            </a:spcAft>
            <a:buNone/>
          </a:pPr>
          <a:r>
            <a:rPr lang="en-GB" sz="1800" b="1" kern="1200" dirty="0" err="1">
              <a:solidFill>
                <a:sysClr val="windowText" lastClr="000000"/>
              </a:solidFill>
              <a:latin typeface="+mn-lt"/>
              <a:ea typeface="+mn-ea"/>
              <a:cs typeface="+mn-cs"/>
            </a:rPr>
            <a:t>WinRM</a:t>
          </a:r>
          <a:r>
            <a:rPr lang="en-GB" sz="1800" b="1" kern="1200" dirty="0">
              <a:solidFill>
                <a:sysClr val="windowText" lastClr="000000"/>
              </a:solidFill>
              <a:latin typeface="+mn-lt"/>
              <a:ea typeface="+mn-ea"/>
              <a:cs typeface="+mn-cs"/>
            </a:rPr>
            <a:t>:</a:t>
          </a:r>
          <a:r>
            <a:rPr lang="el-GR" sz="1800" b="1" kern="1200" dirty="0">
              <a:solidFill>
                <a:sysClr val="windowText" lastClr="000000"/>
              </a:solidFill>
              <a:latin typeface="+mn-lt"/>
              <a:ea typeface="+mn-ea"/>
              <a:cs typeface="+mn-cs"/>
            </a:rPr>
            <a:t> </a:t>
          </a:r>
          <a:r>
            <a:rPr lang="el-GR" sz="1800" kern="1200" dirty="0">
              <a:solidFill>
                <a:sysClr val="windowText" lastClr="000000"/>
              </a:solidFill>
              <a:latin typeface="+mn-lt"/>
              <a:ea typeface="+mn-ea"/>
              <a:cs typeface="+mn-cs"/>
            </a:rPr>
            <a:t>Βασισμένο στο </a:t>
          </a:r>
          <a:r>
            <a:rPr lang="en-GB" sz="1800" kern="1200" dirty="0">
              <a:solidFill>
                <a:sysClr val="windowText" lastClr="000000"/>
              </a:solidFill>
              <a:latin typeface="+mn-lt"/>
              <a:ea typeface="+mn-ea"/>
              <a:cs typeface="+mn-cs"/>
            </a:rPr>
            <a:t>WS-Management</a:t>
          </a:r>
          <a:r>
            <a:rPr lang="el-GR" sz="1800" kern="1200" dirty="0">
              <a:solidFill>
                <a:sysClr val="windowText" lastClr="000000"/>
              </a:solidFill>
              <a:latin typeface="+mn-lt"/>
              <a:ea typeface="+mn-ea"/>
              <a:cs typeface="+mn-cs"/>
            </a:rPr>
            <a:t>, αλλά είναι πιο εξειδικευμένο για </a:t>
          </a:r>
          <a:r>
            <a:rPr lang="en-GB" sz="1800" kern="1200" dirty="0">
              <a:solidFill>
                <a:sysClr val="windowText" lastClr="000000"/>
              </a:solidFill>
              <a:latin typeface="+mn-lt"/>
              <a:ea typeface="+mn-ea"/>
              <a:cs typeface="+mn-cs"/>
            </a:rPr>
            <a:t>Windows systems </a:t>
          </a:r>
          <a:r>
            <a:rPr lang="el-GR" sz="1800" kern="1200" dirty="0">
              <a:solidFill>
                <a:sysClr val="windowText" lastClr="000000"/>
              </a:solidFill>
              <a:latin typeface="+mn-lt"/>
              <a:ea typeface="+mn-ea"/>
              <a:cs typeface="+mn-cs"/>
            </a:rPr>
            <a:t>φέρνοντας εργαλεία φτιαγμένα για αυτά τα περιβάλλοντα.</a:t>
          </a:r>
          <a:endParaRPr lang="en-US" sz="1800" kern="1200" dirty="0">
            <a:solidFill>
              <a:sysClr val="windowText" lastClr="000000"/>
            </a:solidFill>
            <a:latin typeface="+mn-lt"/>
            <a:ea typeface="+mn-ea"/>
            <a:cs typeface="+mn-cs"/>
          </a:endParaRPr>
        </a:p>
      </dsp:txBody>
      <dsp:txXfrm>
        <a:off x="90344" y="3817551"/>
        <a:ext cx="6080412" cy="167002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85432-2B56-47AC-8850-78E4F8F55950}"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BE34BA-E193-4C1E-AA58-9AED95E1A044}" type="slidenum">
              <a:rPr lang="en-US" smtClean="0"/>
              <a:t>‹#›</a:t>
            </a:fld>
            <a:endParaRPr lang="en-US"/>
          </a:p>
        </p:txBody>
      </p:sp>
    </p:spTree>
    <p:extLst>
      <p:ext uri="{BB962C8B-B14F-4D97-AF65-F5344CB8AC3E}">
        <p14:creationId xmlns:p14="http://schemas.microsoft.com/office/powerpoint/2010/main" val="3926501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B0BE34BA-E193-4C1E-AA58-9AED95E1A044}" type="slidenum">
              <a:rPr lang="en-US" smtClean="0"/>
              <a:t>1</a:t>
            </a:fld>
            <a:endParaRPr lang="en-US"/>
          </a:p>
        </p:txBody>
      </p:sp>
    </p:spTree>
    <p:extLst>
      <p:ext uri="{BB962C8B-B14F-4D97-AF65-F5344CB8AC3E}">
        <p14:creationId xmlns:p14="http://schemas.microsoft.com/office/powerpoint/2010/main" val="45044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 scripts </a:t>
            </a:r>
            <a:r>
              <a:rPr lang="en-US" dirty="0" err="1"/>
              <a:t>trexoun</a:t>
            </a:r>
            <a:r>
              <a:rPr lang="en-US" dirty="0"/>
              <a:t> </a:t>
            </a:r>
            <a:r>
              <a:rPr lang="en-US" dirty="0" err="1"/>
              <a:t>akrivos</a:t>
            </a:r>
            <a:r>
              <a:rPr lang="en-US" dirty="0"/>
              <a:t> to </a:t>
            </a:r>
            <a:r>
              <a:rPr lang="en-US" dirty="0" err="1"/>
              <a:t>idio</a:t>
            </a:r>
            <a:r>
              <a:rPr lang="en-US" dirty="0"/>
              <a:t> me ta bash scripts (./test.ps1)</a:t>
            </a:r>
          </a:p>
        </p:txBody>
      </p:sp>
      <p:sp>
        <p:nvSpPr>
          <p:cNvPr id="4" name="Slide Number Placeholder 3"/>
          <p:cNvSpPr>
            <a:spLocks noGrp="1"/>
          </p:cNvSpPr>
          <p:nvPr>
            <p:ph type="sldNum" sz="quarter" idx="5"/>
          </p:nvPr>
        </p:nvSpPr>
        <p:spPr/>
        <p:txBody>
          <a:bodyPr/>
          <a:lstStyle/>
          <a:p>
            <a:fld id="{B0BE34BA-E193-4C1E-AA58-9AED95E1A044}" type="slidenum">
              <a:rPr lang="en-US" smtClean="0"/>
              <a:t>4</a:t>
            </a:fld>
            <a:endParaRPr lang="en-US"/>
          </a:p>
        </p:txBody>
      </p:sp>
    </p:spTree>
    <p:extLst>
      <p:ext uri="{BB962C8B-B14F-4D97-AF65-F5344CB8AC3E}">
        <p14:creationId xmlns:p14="http://schemas.microsoft.com/office/powerpoint/2010/main" val="1171624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 objects </a:t>
            </a:r>
            <a:r>
              <a:rPr lang="en-US" dirty="0" err="1"/>
              <a:t>einai</a:t>
            </a:r>
            <a:r>
              <a:rPr lang="en-US" dirty="0"/>
              <a:t> auto </a:t>
            </a:r>
            <a:r>
              <a:rPr lang="en-US" dirty="0" err="1"/>
              <a:t>pou</a:t>
            </a:r>
            <a:r>
              <a:rPr lang="en-US" dirty="0"/>
              <a:t> </a:t>
            </a:r>
            <a:r>
              <a:rPr lang="en-US" dirty="0" err="1"/>
              <a:t>diaforopoiei</a:t>
            </a:r>
            <a:r>
              <a:rPr lang="en-US" dirty="0"/>
              <a:t> to </a:t>
            </a:r>
            <a:r>
              <a:rPr lang="en-US" dirty="0" err="1"/>
              <a:t>powershell</a:t>
            </a:r>
            <a:r>
              <a:rPr lang="en-US" dirty="0"/>
              <a:t> apo </a:t>
            </a:r>
            <a:r>
              <a:rPr lang="en-US" dirty="0" err="1"/>
              <a:t>alla</a:t>
            </a:r>
            <a:r>
              <a:rPr lang="en-US" dirty="0"/>
              <a:t> </a:t>
            </a:r>
            <a:r>
              <a:rPr lang="en-US" dirty="0" err="1"/>
              <a:t>antistixa</a:t>
            </a:r>
            <a:r>
              <a:rPr lang="en-US" dirty="0"/>
              <a:t> </a:t>
            </a:r>
            <a:r>
              <a:rPr lang="en-US" dirty="0" err="1"/>
              <a:t>ergalia</a:t>
            </a:r>
            <a:r>
              <a:rPr lang="en-US" dirty="0"/>
              <a:t>. More on that later.</a:t>
            </a:r>
          </a:p>
        </p:txBody>
      </p:sp>
      <p:sp>
        <p:nvSpPr>
          <p:cNvPr id="4" name="Slide Number Placeholder 3"/>
          <p:cNvSpPr>
            <a:spLocks noGrp="1"/>
          </p:cNvSpPr>
          <p:nvPr>
            <p:ph type="sldNum" sz="quarter" idx="5"/>
          </p:nvPr>
        </p:nvSpPr>
        <p:spPr/>
        <p:txBody>
          <a:bodyPr/>
          <a:lstStyle/>
          <a:p>
            <a:fld id="{B0BE34BA-E193-4C1E-AA58-9AED95E1A044}" type="slidenum">
              <a:rPr lang="en-US" smtClean="0"/>
              <a:t>5</a:t>
            </a:fld>
            <a:endParaRPr lang="en-US"/>
          </a:p>
        </p:txBody>
      </p:sp>
    </p:spTree>
    <p:extLst>
      <p:ext uri="{BB962C8B-B14F-4D97-AF65-F5344CB8AC3E}">
        <p14:creationId xmlns:p14="http://schemas.microsoft.com/office/powerpoint/2010/main" val="2904395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err="1"/>
              <a:t>Κατι</a:t>
            </a:r>
            <a:r>
              <a:rPr lang="el-GR" dirty="0"/>
              <a:t> που </a:t>
            </a:r>
            <a:r>
              <a:rPr lang="el-GR" dirty="0" err="1"/>
              <a:t>αναφεραμε</a:t>
            </a:r>
            <a:r>
              <a:rPr lang="el-GR" dirty="0"/>
              <a:t> στο </a:t>
            </a:r>
            <a:r>
              <a:rPr lang="el-GR" dirty="0" err="1"/>
              <a:t>μαθημα</a:t>
            </a:r>
            <a:r>
              <a:rPr lang="el-GR" dirty="0"/>
              <a:t> </a:t>
            </a:r>
            <a:r>
              <a:rPr lang="el-GR" dirty="0" err="1"/>
              <a:t>ηταν</a:t>
            </a:r>
            <a:r>
              <a:rPr lang="el-GR" dirty="0"/>
              <a:t> το </a:t>
            </a:r>
            <a:r>
              <a:rPr lang="en-US" dirty="0" err="1"/>
              <a:t>ctrl+Z</a:t>
            </a:r>
            <a:r>
              <a:rPr lang="en-US" dirty="0"/>
              <a:t> </a:t>
            </a:r>
            <a:r>
              <a:rPr lang="el-GR" dirty="0"/>
              <a:t>σε μια </a:t>
            </a:r>
            <a:r>
              <a:rPr lang="el-GR" dirty="0" err="1"/>
              <a:t>μηχανη</a:t>
            </a:r>
            <a:r>
              <a:rPr lang="el-GR" dirty="0"/>
              <a:t> που </a:t>
            </a:r>
            <a:r>
              <a:rPr lang="el-GR" dirty="0" err="1"/>
              <a:t>ετρεχε</a:t>
            </a:r>
            <a:r>
              <a:rPr lang="el-GR" dirty="0"/>
              <a:t> </a:t>
            </a:r>
            <a:r>
              <a:rPr lang="el-GR" dirty="0" err="1"/>
              <a:t>κατι</a:t>
            </a:r>
            <a:r>
              <a:rPr lang="el-GR" dirty="0"/>
              <a:t> </a:t>
            </a:r>
            <a:r>
              <a:rPr lang="el-GR" dirty="0" err="1"/>
              <a:t>χρονοβορο</a:t>
            </a:r>
            <a:r>
              <a:rPr lang="el-GR" dirty="0"/>
              <a:t> και </a:t>
            </a:r>
            <a:r>
              <a:rPr lang="el-GR" dirty="0" err="1"/>
              <a:t>μετα</a:t>
            </a:r>
            <a:r>
              <a:rPr lang="el-GR" dirty="0"/>
              <a:t> </a:t>
            </a:r>
            <a:r>
              <a:rPr lang="el-GR" dirty="0" err="1"/>
              <a:t>ξανα</a:t>
            </a:r>
            <a:r>
              <a:rPr lang="el-GR" dirty="0"/>
              <a:t> </a:t>
            </a:r>
            <a:r>
              <a:rPr lang="en-US" dirty="0"/>
              <a:t>resume, </a:t>
            </a:r>
            <a:r>
              <a:rPr lang="el-GR" dirty="0" err="1"/>
              <a:t>αλλα</a:t>
            </a:r>
            <a:r>
              <a:rPr lang="el-GR" dirty="0"/>
              <a:t> </a:t>
            </a:r>
            <a:r>
              <a:rPr lang="el-GR" dirty="0" err="1"/>
              <a:t>εκει</a:t>
            </a:r>
            <a:r>
              <a:rPr lang="el-GR" dirty="0"/>
              <a:t> δεν </a:t>
            </a:r>
            <a:r>
              <a:rPr lang="el-GR" dirty="0" err="1"/>
              <a:t>μπορουσαμε</a:t>
            </a:r>
            <a:r>
              <a:rPr lang="el-GR" dirty="0"/>
              <a:t> να </a:t>
            </a:r>
            <a:r>
              <a:rPr lang="el-GR" dirty="0" err="1"/>
              <a:t>κανουμε</a:t>
            </a:r>
            <a:r>
              <a:rPr lang="el-GR" dirty="0"/>
              <a:t> </a:t>
            </a:r>
            <a:r>
              <a:rPr lang="en-US" dirty="0"/>
              <a:t>reboot </a:t>
            </a:r>
          </a:p>
        </p:txBody>
      </p:sp>
      <p:sp>
        <p:nvSpPr>
          <p:cNvPr id="4" name="Slide Number Placeholder 3"/>
          <p:cNvSpPr>
            <a:spLocks noGrp="1"/>
          </p:cNvSpPr>
          <p:nvPr>
            <p:ph type="sldNum" sz="quarter" idx="5"/>
          </p:nvPr>
        </p:nvSpPr>
        <p:spPr/>
        <p:txBody>
          <a:bodyPr/>
          <a:lstStyle/>
          <a:p>
            <a:fld id="{B0BE34BA-E193-4C1E-AA58-9AED95E1A044}" type="slidenum">
              <a:rPr lang="en-US" smtClean="0"/>
              <a:t>15</a:t>
            </a:fld>
            <a:endParaRPr lang="en-US"/>
          </a:p>
        </p:txBody>
      </p:sp>
    </p:spTree>
    <p:extLst>
      <p:ext uri="{BB962C8B-B14F-4D97-AF65-F5344CB8AC3E}">
        <p14:creationId xmlns:p14="http://schemas.microsoft.com/office/powerpoint/2010/main" val="1455941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Elenxos</a:t>
            </a:r>
            <a:r>
              <a:rPr lang="en-US" dirty="0"/>
              <a:t> </a:t>
            </a:r>
            <a:r>
              <a:rPr lang="en-US" dirty="0" err="1"/>
              <a:t>kindinon</a:t>
            </a:r>
            <a:r>
              <a:rPr lang="en-US" dirty="0"/>
              <a:t>: den </a:t>
            </a:r>
            <a:r>
              <a:rPr lang="en-US" dirty="0" err="1"/>
              <a:t>allazei</a:t>
            </a:r>
            <a:r>
              <a:rPr lang="en-US" dirty="0"/>
              <a:t> tin </a:t>
            </a:r>
            <a:r>
              <a:rPr lang="en-US" dirty="0" err="1"/>
              <a:t>katastasi</a:t>
            </a:r>
            <a:r>
              <a:rPr lang="en-US" dirty="0"/>
              <a:t> ton object </a:t>
            </a:r>
            <a:r>
              <a:rPr lang="en-US" dirty="0" err="1"/>
              <a:t>oute</a:t>
            </a:r>
            <a:r>
              <a:rPr lang="en-US" dirty="0"/>
              <a:t> ta attributes </a:t>
            </a:r>
            <a:r>
              <a:rPr lang="en-US" dirty="0" err="1"/>
              <a:t>tou</a:t>
            </a:r>
            <a:r>
              <a:rPr lang="en-US" dirty="0"/>
              <a:t> </a:t>
            </a:r>
            <a:r>
              <a:rPr lang="en-US" dirty="0" err="1"/>
              <a:t>apla</a:t>
            </a:r>
            <a:r>
              <a:rPr lang="en-US" dirty="0"/>
              <a:t> mas </a:t>
            </a:r>
            <a:r>
              <a:rPr lang="en-US" dirty="0" err="1"/>
              <a:t>dixnei</a:t>
            </a:r>
            <a:r>
              <a:rPr lang="en-US" dirty="0"/>
              <a:t> to </a:t>
            </a:r>
            <a:r>
              <a:rPr lang="en-US" dirty="0" err="1"/>
              <a:t>apotelesma</a:t>
            </a:r>
            <a:endParaRPr lang="en-US" dirty="0"/>
          </a:p>
        </p:txBody>
      </p:sp>
      <p:sp>
        <p:nvSpPr>
          <p:cNvPr id="4" name="Slide Number Placeholder 3"/>
          <p:cNvSpPr>
            <a:spLocks noGrp="1"/>
          </p:cNvSpPr>
          <p:nvPr>
            <p:ph type="sldNum" sz="quarter" idx="5"/>
          </p:nvPr>
        </p:nvSpPr>
        <p:spPr/>
        <p:txBody>
          <a:bodyPr/>
          <a:lstStyle/>
          <a:p>
            <a:fld id="{B0BE34BA-E193-4C1E-AA58-9AED95E1A044}" type="slidenum">
              <a:rPr lang="en-US" smtClean="0"/>
              <a:t>16</a:t>
            </a:fld>
            <a:endParaRPr lang="en-US"/>
          </a:p>
        </p:txBody>
      </p:sp>
    </p:spTree>
    <p:extLst>
      <p:ext uri="{BB962C8B-B14F-4D97-AF65-F5344CB8AC3E}">
        <p14:creationId xmlns:p14="http://schemas.microsoft.com/office/powerpoint/2010/main" val="42480208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5C338E-7960-4EB5-84DC-18FB2C2CACDE}"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3758767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C338E-7960-4EB5-84DC-18FB2C2CACDE}"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36225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C338E-7960-4EB5-84DC-18FB2C2CACDE}"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107779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C338E-7960-4EB5-84DC-18FB2C2CACDE}"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4D7E335-C162-4B71-A05E-47EE29B07199}"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350582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C338E-7960-4EB5-84DC-18FB2C2CACDE}"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1445985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5C338E-7960-4EB5-84DC-18FB2C2CACDE}"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3043436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A5C338E-7960-4EB5-84DC-18FB2C2CACDE}"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223774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C338E-7960-4EB5-84DC-18FB2C2CACDE}"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6133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2A5C338E-7960-4EB5-84DC-18FB2C2CACDE}" type="datetimeFigureOut">
              <a:rPr lang="en-US" smtClean="0"/>
              <a:t>12/2/2023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4D7E335-C162-4B71-A05E-47EE29B07199}" type="slidenum">
              <a:rPr lang="en-US" smtClean="0"/>
              <a:t>‹#›</a:t>
            </a:fld>
            <a:endParaRPr lang="en-US"/>
          </a:p>
        </p:txBody>
      </p:sp>
    </p:spTree>
    <p:extLst>
      <p:ext uri="{BB962C8B-B14F-4D97-AF65-F5344CB8AC3E}">
        <p14:creationId xmlns:p14="http://schemas.microsoft.com/office/powerpoint/2010/main" val="47072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5C338E-7960-4EB5-84DC-18FB2C2CACDE}"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25195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C338E-7960-4EB5-84DC-18FB2C2CACDE}"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99184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5C338E-7960-4EB5-84DC-18FB2C2CACDE}"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305065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5C338E-7960-4EB5-84DC-18FB2C2CACDE}"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306107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5C338E-7960-4EB5-84DC-18FB2C2CACDE}"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180353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2A5C338E-7960-4EB5-84DC-18FB2C2CACDE}"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648188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C338E-7960-4EB5-84DC-18FB2C2CACDE}"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13300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5C338E-7960-4EB5-84DC-18FB2C2CACDE}"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7E335-C162-4B71-A05E-47EE29B07199}" type="slidenum">
              <a:rPr lang="en-US" smtClean="0"/>
              <a:t>‹#›</a:t>
            </a:fld>
            <a:endParaRPr lang="en-US"/>
          </a:p>
        </p:txBody>
      </p:sp>
    </p:spTree>
    <p:extLst>
      <p:ext uri="{BB962C8B-B14F-4D97-AF65-F5344CB8AC3E}">
        <p14:creationId xmlns:p14="http://schemas.microsoft.com/office/powerpoint/2010/main" val="234132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A5C338E-7960-4EB5-84DC-18FB2C2CACDE}" type="datetimeFigureOut">
              <a:rPr lang="en-US" smtClean="0"/>
              <a:t>12/2/2023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4D7E335-C162-4B71-A05E-47EE29B07199}" type="slidenum">
              <a:rPr lang="en-US" smtClean="0"/>
              <a:t>‹#›</a:t>
            </a:fld>
            <a:endParaRPr lang="en-US"/>
          </a:p>
        </p:txBody>
      </p:sp>
    </p:spTree>
    <p:extLst>
      <p:ext uri="{BB962C8B-B14F-4D97-AF65-F5344CB8AC3E}">
        <p14:creationId xmlns:p14="http://schemas.microsoft.com/office/powerpoint/2010/main" val="296552055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8" Type="http://schemas.microsoft.com/office/2007/relationships/diagramDrawing" Target="../diagrams/drawing4.xml" /><Relationship Id="rId3" Type="http://schemas.openxmlformats.org/officeDocument/2006/relationships/image" Target="../media/image9.png" /><Relationship Id="rId7" Type="http://schemas.openxmlformats.org/officeDocument/2006/relationships/diagramColors" Target="../diagrams/colors4.xml" /><Relationship Id="rId2" Type="http://schemas.openxmlformats.org/officeDocument/2006/relationships/image" Target="../media/image1.png" /><Relationship Id="rId1" Type="http://schemas.openxmlformats.org/officeDocument/2006/relationships/slideLayout" Target="../slideLayouts/slideLayout2.xml" /><Relationship Id="rId6" Type="http://schemas.openxmlformats.org/officeDocument/2006/relationships/diagramQuickStyle" Target="../diagrams/quickStyle4.xml" /><Relationship Id="rId5" Type="http://schemas.openxmlformats.org/officeDocument/2006/relationships/diagramLayout" Target="../diagrams/layout4.xml" /><Relationship Id="rId4" Type="http://schemas.openxmlformats.org/officeDocument/2006/relationships/diagramData" Target="../diagrams/data4.xml" /></Relationships>
</file>

<file path=ppt/slides/_rels/slide11.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2.png" /></Relationships>
</file>

<file path=ppt/slides/_rels/slide12.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9.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4.xml" /><Relationship Id="rId1" Type="http://schemas.openxmlformats.org/officeDocument/2006/relationships/slideLayout" Target="../slideLayouts/slideLayout9.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5.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3.png" /><Relationship Id="rId5" Type="http://schemas.openxmlformats.org/officeDocument/2006/relationships/image" Target="../media/image9.png" /><Relationship Id="rId4" Type="http://schemas.openxmlformats.org/officeDocument/2006/relationships/image" Target="../media/image3.pn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7" Type="http://schemas.openxmlformats.org/officeDocument/2006/relationships/image" Target="../media/image4.jpeg" /><Relationship Id="rId2" Type="http://schemas.openxmlformats.org/officeDocument/2006/relationships/diagramData" Target="../diagrams/data1.xml" /><Relationship Id="rId1" Type="http://schemas.openxmlformats.org/officeDocument/2006/relationships/slideLayout" Target="../slideLayouts/slideLayout8.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9.xml" /><Relationship Id="rId6" Type="http://schemas.openxmlformats.org/officeDocument/2006/relationships/image" Target="../media/image5.jpeg" /><Relationship Id="rId5" Type="http://schemas.openxmlformats.org/officeDocument/2006/relationships/image" Target="../media/image3.png" /><Relationship Id="rId4" Type="http://schemas.openxmlformats.org/officeDocument/2006/relationships/image" Target="../media/image2.png" /></Relationships>
</file>

<file path=ppt/slides/_rels/slide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9.xml" /><Relationship Id="rId6" Type="http://schemas.openxmlformats.org/officeDocument/2006/relationships/image" Target="../media/image6.jpg" /><Relationship Id="rId5" Type="http://schemas.openxmlformats.org/officeDocument/2006/relationships/image" Target="../media/image3.png" /><Relationship Id="rId4" Type="http://schemas.openxmlformats.org/officeDocument/2006/relationships/image" Target="../media/image2.png" /></Relationships>
</file>

<file path=ppt/slides/_rels/slide6.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9.xml" /><Relationship Id="rId5" Type="http://schemas.openxmlformats.org/officeDocument/2006/relationships/image" Target="../media/image7.png" /><Relationship Id="rId4" Type="http://schemas.openxmlformats.org/officeDocument/2006/relationships/image" Target="../media/image3.pn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09965-33E0-6F8F-1AD2-F79D7EA188DE}"/>
              </a:ext>
            </a:extLst>
          </p:cNvPr>
          <p:cNvSpPr>
            <a:spLocks noGrp="1"/>
          </p:cNvSpPr>
          <p:nvPr>
            <p:ph type="ctrTitle"/>
          </p:nvPr>
        </p:nvSpPr>
        <p:spPr/>
        <p:txBody>
          <a:bodyPr/>
          <a:lstStyle/>
          <a:p>
            <a:pPr algn="ctr"/>
            <a:r>
              <a:rPr lang="en-US" sz="6600" dirty="0"/>
              <a:t>PowerShell</a:t>
            </a:r>
          </a:p>
        </p:txBody>
      </p:sp>
      <p:sp>
        <p:nvSpPr>
          <p:cNvPr id="3" name="Subtitle 2">
            <a:extLst>
              <a:ext uri="{FF2B5EF4-FFF2-40B4-BE49-F238E27FC236}">
                <a16:creationId xmlns:a16="http://schemas.microsoft.com/office/drawing/2014/main" id="{2606DB2C-3DF8-0DCD-39E5-3B1E1E9D4165}"/>
              </a:ext>
            </a:extLst>
          </p:cNvPr>
          <p:cNvSpPr>
            <a:spLocks noGrp="1"/>
          </p:cNvSpPr>
          <p:nvPr>
            <p:ph type="subTitle" idx="1"/>
          </p:nvPr>
        </p:nvSpPr>
        <p:spPr/>
        <p:txBody>
          <a:bodyPr>
            <a:normAutofit lnSpcReduction="10000"/>
          </a:bodyPr>
          <a:lstStyle/>
          <a:p>
            <a:r>
              <a:rPr lang="en-US" dirty="0"/>
              <a:t>Marios Demetriou</a:t>
            </a:r>
          </a:p>
          <a:p>
            <a:r>
              <a:rPr lang="en-US" dirty="0"/>
              <a:t>Marios Stylianou</a:t>
            </a:r>
          </a:p>
          <a:p>
            <a:r>
              <a:rPr lang="en-US" dirty="0"/>
              <a:t>EPL 421</a:t>
            </a:r>
          </a:p>
        </p:txBody>
      </p:sp>
    </p:spTree>
    <p:extLst>
      <p:ext uri="{BB962C8B-B14F-4D97-AF65-F5344CB8AC3E}">
        <p14:creationId xmlns:p14="http://schemas.microsoft.com/office/powerpoint/2010/main" val="2148024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485FFDC-0CAD-450C-A1F1-75E392CC8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9672BDB-4ABD-40E5-A8B8-F7340E3BD8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1FA2BC7-3F19-4E1C-B3D1-19995D9F6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2FF40B5-1E36-4442-8D28-D1AA571AD2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73C09592-2DB2-47C0-A5CB-BD39288D1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244A50E-6C38-5314-FA52-479CBF5AFADD}"/>
              </a:ext>
            </a:extLst>
          </p:cNvPr>
          <p:cNvSpPr>
            <a:spLocks noGrp="1"/>
          </p:cNvSpPr>
          <p:nvPr>
            <p:ph type="title"/>
          </p:nvPr>
        </p:nvSpPr>
        <p:spPr>
          <a:xfrm>
            <a:off x="680321" y="2063262"/>
            <a:ext cx="3739279" cy="2661052"/>
          </a:xfrm>
        </p:spPr>
        <p:txBody>
          <a:bodyPr>
            <a:normAutofit/>
          </a:bodyPr>
          <a:lstStyle/>
          <a:p>
            <a:pPr algn="r"/>
            <a:r>
              <a:rPr lang="en-US" sz="4400" dirty="0"/>
              <a:t>Remote Management</a:t>
            </a:r>
          </a:p>
        </p:txBody>
      </p:sp>
      <p:graphicFrame>
        <p:nvGraphicFramePr>
          <p:cNvPr id="5" name="Content Placeholder 2">
            <a:extLst>
              <a:ext uri="{FF2B5EF4-FFF2-40B4-BE49-F238E27FC236}">
                <a16:creationId xmlns:a16="http://schemas.microsoft.com/office/drawing/2014/main" id="{53FC88B8-10D6-5C19-B090-A1F5884E2809}"/>
              </a:ext>
            </a:extLst>
          </p:cNvPr>
          <p:cNvGraphicFramePr>
            <a:graphicFrameLocks noGrp="1"/>
          </p:cNvGraphicFramePr>
          <p:nvPr>
            <p:ph idx="1"/>
            <p:extLst>
              <p:ext uri="{D42A27DB-BD31-4B8C-83A1-F6EECF244321}">
                <p14:modId xmlns:p14="http://schemas.microsoft.com/office/powerpoint/2010/main" val="405034042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729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1" name="Rectangle 20">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Αφηρημένο φόντο δεδομένων">
            <a:extLst>
              <a:ext uri="{FF2B5EF4-FFF2-40B4-BE49-F238E27FC236}">
                <a16:creationId xmlns:a16="http://schemas.microsoft.com/office/drawing/2014/main" id="{7670CD30-693F-8069-8FE5-CB290B77CFFB}"/>
              </a:ext>
            </a:extLst>
          </p:cNvPr>
          <p:cNvPicPr>
            <a:picLocks noChangeAspect="1"/>
          </p:cNvPicPr>
          <p:nvPr/>
        </p:nvPicPr>
        <p:blipFill rotWithShape="1">
          <a:blip r:embed="rId3"/>
          <a:srcRect l="26754" r="35170" b="-2"/>
          <a:stretch/>
        </p:blipFill>
        <p:spPr>
          <a:xfrm>
            <a:off x="7547810" y="10"/>
            <a:ext cx="4641013" cy="6856310"/>
          </a:xfrm>
          <a:prstGeom prst="rect">
            <a:avLst/>
          </a:prstGeom>
          <a:ln>
            <a:noFill/>
          </a:ln>
          <a:effectLst/>
        </p:spPr>
      </p:pic>
      <p:sp>
        <p:nvSpPr>
          <p:cNvPr id="19" name="Rectangle 18">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82E1B6E-BA5F-6CEB-059C-10E2E5C1E30E}"/>
              </a:ext>
            </a:extLst>
          </p:cNvPr>
          <p:cNvSpPr>
            <a:spLocks noGrp="1"/>
          </p:cNvSpPr>
          <p:nvPr>
            <p:ph type="title"/>
          </p:nvPr>
        </p:nvSpPr>
        <p:spPr>
          <a:xfrm>
            <a:off x="680321" y="753228"/>
            <a:ext cx="7087552" cy="1080938"/>
          </a:xfrm>
        </p:spPr>
        <p:txBody>
          <a:bodyPr>
            <a:normAutofit/>
          </a:bodyPr>
          <a:lstStyle/>
          <a:p>
            <a:r>
              <a:rPr lang="en-US"/>
              <a:t>PowerShell and Cloud Services</a:t>
            </a:r>
          </a:p>
        </p:txBody>
      </p:sp>
      <p:pic>
        <p:nvPicPr>
          <p:cNvPr id="23" name="Picture 22">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4D595F34-27EC-EFCA-85B6-BC6FDF59B347}"/>
              </a:ext>
            </a:extLst>
          </p:cNvPr>
          <p:cNvSpPr>
            <a:spLocks noGrp="1"/>
          </p:cNvSpPr>
          <p:nvPr>
            <p:ph idx="1"/>
          </p:nvPr>
        </p:nvSpPr>
        <p:spPr>
          <a:xfrm>
            <a:off x="680321" y="2336873"/>
            <a:ext cx="6423211" cy="3599316"/>
          </a:xfrm>
        </p:spPr>
        <p:txBody>
          <a:bodyPr>
            <a:normAutofit fontScale="92500" lnSpcReduction="20000"/>
          </a:bodyPr>
          <a:lstStyle/>
          <a:p>
            <a:pPr>
              <a:buFont typeface="+mj-lt"/>
              <a:buAutoNum type="arabicPeriod"/>
            </a:pPr>
            <a:r>
              <a:rPr lang="el-GR" sz="1900" b="1" dirty="0">
                <a:solidFill>
                  <a:prstClr val="black"/>
                </a:solidFill>
                <a:latin typeface="Trebuchet MS" panose="020B0603020202020204"/>
              </a:rPr>
              <a:t>Azure PowerShell</a:t>
            </a:r>
            <a:r>
              <a:rPr lang="el-GR" sz="1900" dirty="0">
                <a:solidFill>
                  <a:prstClr val="black"/>
                </a:solidFill>
                <a:latin typeface="Trebuchet MS" panose="020B0603020202020204"/>
              </a:rPr>
              <a:t>: Ένα σύνολο από ειδικές εντολές (cmdlets) σχεδιασμένες για τη διαχείριση των πόρων του Azure. Επιτρέπει την αυτοματοποίηση του χρόνου ανάπτυξης, τη διαμόρφωση και τη διαχείριση των πόρων του Azure.</a:t>
            </a:r>
          </a:p>
          <a:p>
            <a:pPr>
              <a:buFont typeface="+mj-lt"/>
              <a:buAutoNum type="arabicPeriod"/>
            </a:pPr>
            <a:r>
              <a:rPr lang="el-GR" sz="1900" b="1" dirty="0">
                <a:solidFill>
                  <a:prstClr val="black"/>
                </a:solidFill>
                <a:latin typeface="Trebuchet MS" panose="020B0603020202020204"/>
              </a:rPr>
              <a:t>Εργαλεία</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AWS</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για</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το</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PowerShell</a:t>
            </a:r>
            <a:r>
              <a:rPr lang="el-GR" sz="1900" dirty="0">
                <a:solidFill>
                  <a:prstClr val="black"/>
                </a:solidFill>
                <a:latin typeface="Trebuchet MS" panose="020B0603020202020204"/>
              </a:rPr>
              <a:t>: Επίσης, η Amazon Web Services προσφέρει ένα PowerShell module που επιτρέπει τη διαχείριση των υπηρεσιών AWS. Παρέχει cmdlets για τη διαπραγμάτευση με τους πόρους των AWS, την αυτοματοποίηση εργασιών και τη διαχείριση των λειτουργιών στο cloud.</a:t>
            </a:r>
            <a:endParaRPr lang="en-US" sz="1900" dirty="0">
              <a:solidFill>
                <a:prstClr val="black"/>
              </a:solidFill>
              <a:latin typeface="Trebuchet MS" panose="020B0603020202020204"/>
            </a:endParaRPr>
          </a:p>
          <a:p>
            <a:pPr>
              <a:buFont typeface="+mj-lt"/>
              <a:buAutoNum type="arabicPeriod"/>
            </a:pPr>
            <a:r>
              <a:rPr lang="el-GR" sz="1900" b="1" dirty="0">
                <a:solidFill>
                  <a:prstClr val="black"/>
                </a:solidFill>
                <a:latin typeface="Trebuchet MS" panose="020B0603020202020204"/>
              </a:rPr>
              <a:t>Διασύνδεση</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με</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APIs</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των</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Παρόχων</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Υπηρεσιών</a:t>
            </a:r>
            <a:r>
              <a:rPr lang="el-GR" sz="1900" dirty="0">
                <a:solidFill>
                  <a:prstClr val="black"/>
                </a:solidFill>
                <a:latin typeface="Trebuchet MS" panose="020B0603020202020204"/>
              </a:rPr>
              <a:t> </a:t>
            </a:r>
            <a:r>
              <a:rPr lang="el-GR" sz="1900" b="1" dirty="0">
                <a:solidFill>
                  <a:prstClr val="black"/>
                </a:solidFill>
                <a:latin typeface="Trebuchet MS" panose="020B0603020202020204"/>
              </a:rPr>
              <a:t>Cloud</a:t>
            </a:r>
            <a:r>
              <a:rPr lang="el-GR" sz="1900" dirty="0">
                <a:solidFill>
                  <a:prstClr val="black"/>
                </a:solidFill>
                <a:latin typeface="Trebuchet MS" panose="020B0603020202020204"/>
              </a:rPr>
              <a:t>: Το PowerShell μπορεί να αλληλεπιδρά με διάφορες υπηρεσίες cloud μέσω των APIs των παρόχων υπηρεσιών cloud, επιτρέποντας την αυτοματοποίηση των εργασιών διαχείρισης των πόρων και των υπηρεσιών του cloud.</a:t>
            </a:r>
          </a:p>
          <a:p>
            <a:endParaRPr lang="en-US" sz="1600" dirty="0"/>
          </a:p>
        </p:txBody>
      </p:sp>
    </p:spTree>
    <p:extLst>
      <p:ext uri="{BB962C8B-B14F-4D97-AF65-F5344CB8AC3E}">
        <p14:creationId xmlns:p14="http://schemas.microsoft.com/office/powerpoint/2010/main" val="16037918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E50A-2389-A156-BD12-3CF3E3D4D05C}"/>
              </a:ext>
            </a:extLst>
          </p:cNvPr>
          <p:cNvSpPr>
            <a:spLocks noGrp="1"/>
          </p:cNvSpPr>
          <p:nvPr>
            <p:ph type="title"/>
          </p:nvPr>
        </p:nvSpPr>
        <p:spPr/>
        <p:txBody>
          <a:bodyPr/>
          <a:lstStyle/>
          <a:p>
            <a:r>
              <a:rPr lang="en-US" b="1" dirty="0"/>
              <a:t>Security Features:</a:t>
            </a:r>
            <a:br>
              <a:rPr lang="en-US" dirty="0"/>
            </a:br>
            <a:r>
              <a:rPr lang="el-GR" i="0" dirty="0">
                <a:effectLst/>
                <a:latin typeface="Söhne"/>
              </a:rPr>
              <a:t>Πολιτικές Εκτέλεσης</a:t>
            </a:r>
            <a:endParaRPr lang="en-US" dirty="0"/>
          </a:p>
        </p:txBody>
      </p:sp>
      <p:sp>
        <p:nvSpPr>
          <p:cNvPr id="3" name="Content Placeholder 2">
            <a:extLst>
              <a:ext uri="{FF2B5EF4-FFF2-40B4-BE49-F238E27FC236}">
                <a16:creationId xmlns:a16="http://schemas.microsoft.com/office/drawing/2014/main" id="{0BD4D3E7-3594-9E85-C8DC-99B08138603F}"/>
              </a:ext>
            </a:extLst>
          </p:cNvPr>
          <p:cNvSpPr>
            <a:spLocks noGrp="1"/>
          </p:cNvSpPr>
          <p:nvPr>
            <p:ph type="body" sz="half" idx="2"/>
          </p:nvPr>
        </p:nvSpPr>
        <p:spPr>
          <a:xfrm>
            <a:off x="223122" y="2080838"/>
            <a:ext cx="4851797" cy="4420543"/>
          </a:xfrm>
        </p:spPr>
        <p:txBody>
          <a:bodyPr>
            <a:normAutofit fontScale="62500" lnSpcReduction="20000"/>
          </a:bodyPr>
          <a:lstStyle/>
          <a:p>
            <a:pPr marL="285750" indent="-285750" algn="l">
              <a:buFont typeface="Arial" panose="020B0604020202020204" pitchFamily="34" charset="0"/>
              <a:buChar char="•"/>
            </a:pPr>
            <a:r>
              <a:rPr lang="el-GR" sz="3200" dirty="0">
                <a:solidFill>
                  <a:prstClr val="black"/>
                </a:solidFill>
                <a:latin typeface="Trebuchet MS" panose="020B0603020202020204"/>
              </a:rPr>
              <a:t>Το </a:t>
            </a:r>
            <a:r>
              <a:rPr lang="el-GR" sz="3200" dirty="0" err="1">
                <a:solidFill>
                  <a:prstClr val="black"/>
                </a:solidFill>
                <a:latin typeface="Trebuchet MS" panose="020B0603020202020204"/>
              </a:rPr>
              <a:t>PowerShell</a:t>
            </a:r>
            <a:r>
              <a:rPr lang="el-GR" sz="3200" dirty="0">
                <a:solidFill>
                  <a:prstClr val="black"/>
                </a:solidFill>
                <a:latin typeface="Trebuchet MS" panose="020B0603020202020204"/>
              </a:rPr>
              <a:t> σας επιτρέπει να ορίσετε πολιτικές εκτέλεσης που ελέγχουν το επίπεδο εκτέλεσης σεναρίων. Αυτές οι πολιτικές περιλαμβάνουν:</a:t>
            </a:r>
          </a:p>
          <a:p>
            <a:pPr marL="742950" lvl="1" indent="-285750">
              <a:buFont typeface="Arial" panose="020B0604020202020204" pitchFamily="34" charset="0"/>
              <a:buChar char="•"/>
            </a:pPr>
            <a:r>
              <a:rPr lang="el-GR" sz="3200" b="1" dirty="0" err="1">
                <a:solidFill>
                  <a:prstClr val="black"/>
                </a:solidFill>
                <a:latin typeface="Trebuchet MS" panose="020B0603020202020204"/>
              </a:rPr>
              <a:t>Restricted</a:t>
            </a:r>
            <a:r>
              <a:rPr lang="el-GR" sz="3200" dirty="0">
                <a:solidFill>
                  <a:prstClr val="black"/>
                </a:solidFill>
                <a:latin typeface="Trebuchet MS" panose="020B0603020202020204"/>
              </a:rPr>
              <a:t>: Δεν επιτρέπεται η εκτέλεση σεναρίων.</a:t>
            </a:r>
          </a:p>
          <a:p>
            <a:pPr marL="742950" lvl="1" indent="-285750">
              <a:buFont typeface="Arial" panose="020B0604020202020204" pitchFamily="34" charset="0"/>
              <a:buChar char="•"/>
            </a:pPr>
            <a:r>
              <a:rPr lang="el-GR" sz="3200" b="1" dirty="0" err="1">
                <a:solidFill>
                  <a:prstClr val="black"/>
                </a:solidFill>
                <a:latin typeface="Trebuchet MS" panose="020B0603020202020204"/>
              </a:rPr>
              <a:t>AllSigned</a:t>
            </a:r>
            <a:r>
              <a:rPr lang="el-GR" sz="3200" dirty="0">
                <a:solidFill>
                  <a:prstClr val="black"/>
                </a:solidFill>
                <a:latin typeface="Trebuchet MS" panose="020B0603020202020204"/>
              </a:rPr>
              <a:t>: Επιτρέπεται μόνο η εκτέλεση υπογεγραμμένων σεναρίων.</a:t>
            </a:r>
          </a:p>
          <a:p>
            <a:pPr marL="742950" lvl="1" indent="-285750">
              <a:buFont typeface="Arial" panose="020B0604020202020204" pitchFamily="34" charset="0"/>
              <a:buChar char="•"/>
            </a:pPr>
            <a:r>
              <a:rPr lang="el-GR" sz="3200" b="1" dirty="0" err="1">
                <a:solidFill>
                  <a:prstClr val="black"/>
                </a:solidFill>
                <a:latin typeface="Trebuchet MS" panose="020B0603020202020204"/>
              </a:rPr>
              <a:t>RemoteSigned</a:t>
            </a:r>
            <a:r>
              <a:rPr lang="el-GR" sz="3200" dirty="0">
                <a:solidFill>
                  <a:prstClr val="black"/>
                </a:solidFill>
                <a:latin typeface="Trebuchet MS" panose="020B0603020202020204"/>
              </a:rPr>
              <a:t>: Τα τοπικά σενάρια μπορούν να εκτελεστούν χωρίς υπογραφή, αλλά τα απομακρυσμένα σενάρια πρέπει να είναι υπογεγραμμένα.</a:t>
            </a:r>
          </a:p>
          <a:p>
            <a:pPr marL="742950" lvl="1" indent="-285750">
              <a:buFont typeface="Arial" panose="020B0604020202020204" pitchFamily="34" charset="0"/>
              <a:buChar char="•"/>
            </a:pPr>
            <a:r>
              <a:rPr lang="el-GR" sz="3200" b="1" dirty="0" err="1">
                <a:solidFill>
                  <a:prstClr val="black"/>
                </a:solidFill>
                <a:latin typeface="Trebuchet MS" panose="020B0603020202020204"/>
              </a:rPr>
              <a:t>Unrestricted</a:t>
            </a:r>
            <a:r>
              <a:rPr lang="el-GR" sz="3200" dirty="0">
                <a:solidFill>
                  <a:prstClr val="black"/>
                </a:solidFill>
                <a:latin typeface="Trebuchet MS" panose="020B0603020202020204"/>
              </a:rPr>
              <a:t>: Όλα τα σενάρια μπορούν να εκτελεστούν χωρίς περιορισμούς.</a:t>
            </a:r>
          </a:p>
          <a:p>
            <a:endParaRPr lang="en-US" sz="1100" dirty="0"/>
          </a:p>
        </p:txBody>
      </p:sp>
      <p:pic>
        <p:nvPicPr>
          <p:cNvPr id="26" name="Picture 25">
            <a:extLst>
              <a:ext uri="{FF2B5EF4-FFF2-40B4-BE49-F238E27FC236}">
                <a16:creationId xmlns:a16="http://schemas.microsoft.com/office/drawing/2014/main" id="{1C709EB2-9D21-5A61-6DA9-20EC4BD14B56}"/>
              </a:ext>
            </a:extLst>
          </p:cNvPr>
          <p:cNvPicPr>
            <a:picLocks noChangeAspect="1"/>
          </p:cNvPicPr>
          <p:nvPr/>
        </p:nvPicPr>
        <p:blipFill>
          <a:blip r:embed="rId2"/>
          <a:stretch>
            <a:fillRect/>
          </a:stretch>
        </p:blipFill>
        <p:spPr>
          <a:xfrm>
            <a:off x="5239233" y="2222101"/>
            <a:ext cx="6431837" cy="4138019"/>
          </a:xfrm>
          <a:prstGeom prst="rect">
            <a:avLst/>
          </a:prstGeom>
        </p:spPr>
      </p:pic>
    </p:spTree>
    <p:extLst>
      <p:ext uri="{BB962C8B-B14F-4D97-AF65-F5344CB8AC3E}">
        <p14:creationId xmlns:p14="http://schemas.microsoft.com/office/powerpoint/2010/main" val="2839978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E50A-2389-A156-BD12-3CF3E3D4D05C}"/>
              </a:ext>
            </a:extLst>
          </p:cNvPr>
          <p:cNvSpPr>
            <a:spLocks noGrp="1"/>
          </p:cNvSpPr>
          <p:nvPr>
            <p:ph type="title"/>
          </p:nvPr>
        </p:nvSpPr>
        <p:spPr/>
        <p:txBody>
          <a:bodyPr/>
          <a:lstStyle/>
          <a:p>
            <a:r>
              <a:rPr lang="en-US" b="1" dirty="0"/>
              <a:t>Security Features:</a:t>
            </a:r>
            <a:endParaRPr lang="en-US" dirty="0"/>
          </a:p>
        </p:txBody>
      </p:sp>
      <p:sp>
        <p:nvSpPr>
          <p:cNvPr id="5" name="Content Placeholder 4">
            <a:extLst>
              <a:ext uri="{FF2B5EF4-FFF2-40B4-BE49-F238E27FC236}">
                <a16:creationId xmlns:a16="http://schemas.microsoft.com/office/drawing/2014/main" id="{DD1683F4-1310-0213-B78C-E8FF963DFB08}"/>
              </a:ext>
            </a:extLst>
          </p:cNvPr>
          <p:cNvSpPr>
            <a:spLocks noGrp="1"/>
          </p:cNvSpPr>
          <p:nvPr>
            <p:ph idx="1"/>
          </p:nvPr>
        </p:nvSpPr>
        <p:spPr/>
        <p:txBody>
          <a:bodyPr>
            <a:normAutofit lnSpcReduction="10000"/>
          </a:bodyPr>
          <a:lstStyle/>
          <a:p>
            <a:r>
              <a:rPr lang="el-GR" sz="2000" b="1" dirty="0">
                <a:solidFill>
                  <a:prstClr val="black"/>
                </a:solidFill>
                <a:latin typeface="Trebuchet MS" panose="020B0603020202020204"/>
              </a:rPr>
              <a:t>Διαχείριση με Just Enough Administration </a:t>
            </a:r>
            <a:r>
              <a:rPr lang="el-GR" sz="2000" dirty="0">
                <a:solidFill>
                  <a:prstClr val="black"/>
                </a:solidFill>
                <a:latin typeface="Trebuchet MS" panose="020B0603020202020204"/>
              </a:rPr>
              <a:t>(JEA): Η JEA επιτρέπει στους διαχειριστές να αναθέσουν συγκεκριμένες διαχειριστικές εργασίες σε μη-διαχειριστικούς χρήστες χωρίς να τους παραχωρούν πλήρη δικαιώματα διαχείρισης. Παρέχει ελεγχόμενη πρόσβαση με βάση του ρόλου για συνεδρίες PowerShell.</a:t>
            </a:r>
          </a:p>
          <a:p>
            <a:r>
              <a:rPr lang="el-GR" sz="2000" b="1" dirty="0">
                <a:solidFill>
                  <a:prstClr val="black"/>
                </a:solidFill>
                <a:latin typeface="Trebuchet MS" panose="020B0603020202020204"/>
              </a:rPr>
              <a:t>Έλεγχος Πρόσβασης βάσει Ρόλου </a:t>
            </a:r>
            <a:r>
              <a:rPr lang="el-GR" sz="2000" dirty="0">
                <a:solidFill>
                  <a:prstClr val="black"/>
                </a:solidFill>
                <a:latin typeface="Trebuchet MS" panose="020B0603020202020204"/>
              </a:rPr>
              <a:t>(RBAC): Το PowerShell ενσωματώνει συστήματα RBAC, όπως το Active Directory, για να διασφαλίσει ότι οι χρήστες έχουν κατάλληλες άδειες για να εκτελούν συγκεκριμένες εργασίες. Το RBAC μπορεί να επιβάλλεται μέσα σε σενάρια και συνεδρίες PowerShell.</a:t>
            </a:r>
          </a:p>
          <a:p>
            <a:r>
              <a:rPr lang="el-GR" sz="2000" b="1" dirty="0">
                <a:solidFill>
                  <a:prstClr val="black"/>
                </a:solidFill>
                <a:latin typeface="Trebuchet MS" panose="020B0603020202020204"/>
              </a:rPr>
              <a:t>Ενσωμάτωση με Αντι-Κακόβουλο Λογισμικό</a:t>
            </a:r>
            <a:r>
              <a:rPr lang="el-GR" sz="2000" dirty="0">
                <a:solidFill>
                  <a:prstClr val="black"/>
                </a:solidFill>
                <a:latin typeface="Trebuchet MS" panose="020B0603020202020204"/>
              </a:rPr>
              <a:t>: Το PowerShell μπορεί να ενσωματώνεται με λύσεις αντι-κακόβουλου λογισμικού για τον έλεγχο των σεναρίων και των ενοτήτων για γνωστό κακόβουλο κώδικα.</a:t>
            </a:r>
            <a:endParaRPr lang="en-US" sz="2000" dirty="0">
              <a:solidFill>
                <a:prstClr val="black"/>
              </a:solidFill>
              <a:latin typeface="Trebuchet MS" panose="020B0603020202020204"/>
            </a:endParaRPr>
          </a:p>
        </p:txBody>
      </p:sp>
    </p:spTree>
    <p:extLst>
      <p:ext uri="{BB962C8B-B14F-4D97-AF65-F5344CB8AC3E}">
        <p14:creationId xmlns:p14="http://schemas.microsoft.com/office/powerpoint/2010/main" val="1269258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AE87-8DB3-F36B-036B-33D7C8043AA6}"/>
              </a:ext>
            </a:extLst>
          </p:cNvPr>
          <p:cNvSpPr>
            <a:spLocks noGrp="1"/>
          </p:cNvSpPr>
          <p:nvPr>
            <p:ph type="title"/>
          </p:nvPr>
        </p:nvSpPr>
        <p:spPr/>
        <p:txBody>
          <a:bodyPr/>
          <a:lstStyle/>
          <a:p>
            <a:r>
              <a:rPr lang="en-US" b="1" dirty="0"/>
              <a:t>PowerShell vs Bash:</a:t>
            </a:r>
            <a:endParaRPr lang="en-US" dirty="0"/>
          </a:p>
        </p:txBody>
      </p:sp>
      <p:sp>
        <p:nvSpPr>
          <p:cNvPr id="5" name="Content Placeholder 4">
            <a:extLst>
              <a:ext uri="{FF2B5EF4-FFF2-40B4-BE49-F238E27FC236}">
                <a16:creationId xmlns:a16="http://schemas.microsoft.com/office/drawing/2014/main" id="{9D2E2403-8B15-B176-DE89-040B9ADC839E}"/>
              </a:ext>
            </a:extLst>
          </p:cNvPr>
          <p:cNvSpPr>
            <a:spLocks noGrp="1"/>
          </p:cNvSpPr>
          <p:nvPr>
            <p:ph sz="half" idx="2"/>
          </p:nvPr>
        </p:nvSpPr>
        <p:spPr>
          <a:xfrm>
            <a:off x="1108935" y="2780832"/>
            <a:ext cx="4698355" cy="2906179"/>
          </a:xfrm>
        </p:spPr>
        <p:txBody>
          <a:bodyPr>
            <a:normAutofit/>
          </a:bodyPr>
          <a:lstStyle/>
          <a:p>
            <a:r>
              <a:rPr lang="en-US" sz="2200" dirty="0">
                <a:solidFill>
                  <a:prstClr val="black"/>
                </a:solidFill>
                <a:latin typeface="Trebuchet MS" panose="020B0603020202020204"/>
              </a:rPr>
              <a:t>Object Oriented</a:t>
            </a:r>
          </a:p>
          <a:p>
            <a:r>
              <a:rPr lang="en-US" sz="2200" dirty="0">
                <a:solidFill>
                  <a:prstClr val="black"/>
                </a:solidFill>
                <a:latin typeface="Trebuchet MS" panose="020B0603020202020204"/>
              </a:rPr>
              <a:t>Windows System and Services</a:t>
            </a:r>
          </a:p>
          <a:p>
            <a:r>
              <a:rPr lang="en-US" sz="2200" dirty="0">
                <a:solidFill>
                  <a:prstClr val="black"/>
                </a:solidFill>
                <a:latin typeface="Trebuchet MS" panose="020B0603020202020204"/>
              </a:rPr>
              <a:t>Supports .NET framework</a:t>
            </a:r>
            <a:endParaRPr lang="el-GR" sz="2200" dirty="0">
              <a:solidFill>
                <a:prstClr val="black"/>
              </a:solidFill>
              <a:latin typeface="Trebuchet MS" panose="020B0603020202020204"/>
            </a:endParaRPr>
          </a:p>
          <a:p>
            <a:r>
              <a:rPr lang="en-US" sz="2200" dirty="0">
                <a:solidFill>
                  <a:prstClr val="black"/>
                </a:solidFill>
                <a:latin typeface="Trebuchet MS" panose="020B0603020202020204"/>
              </a:rPr>
              <a:t>Workflows</a:t>
            </a:r>
          </a:p>
          <a:p>
            <a:r>
              <a:rPr lang="en-US" sz="2200" dirty="0">
                <a:solidFill>
                  <a:prstClr val="black"/>
                </a:solidFill>
                <a:latin typeface="Trebuchet MS" panose="020B0603020202020204"/>
              </a:rPr>
              <a:t>Parallel Execution</a:t>
            </a:r>
          </a:p>
          <a:p>
            <a:r>
              <a:rPr lang="en-US" sz="2200" dirty="0">
                <a:solidFill>
                  <a:prstClr val="black"/>
                </a:solidFill>
                <a:latin typeface="Trebuchet MS" panose="020B0603020202020204"/>
              </a:rPr>
              <a:t>Error Checking</a:t>
            </a:r>
          </a:p>
        </p:txBody>
      </p:sp>
      <p:sp>
        <p:nvSpPr>
          <p:cNvPr id="7" name="Content Placeholder 6">
            <a:extLst>
              <a:ext uri="{FF2B5EF4-FFF2-40B4-BE49-F238E27FC236}">
                <a16:creationId xmlns:a16="http://schemas.microsoft.com/office/drawing/2014/main" id="{54DA2EC5-CA7F-93B4-5C06-0A113297E009}"/>
              </a:ext>
            </a:extLst>
          </p:cNvPr>
          <p:cNvSpPr>
            <a:spLocks noGrp="1"/>
          </p:cNvSpPr>
          <p:nvPr>
            <p:ph sz="quarter" idx="4"/>
          </p:nvPr>
        </p:nvSpPr>
        <p:spPr>
          <a:xfrm>
            <a:off x="5807290" y="2707681"/>
            <a:ext cx="4700059" cy="2906179"/>
          </a:xfrm>
        </p:spPr>
        <p:txBody>
          <a:bodyPr>
            <a:normAutofit/>
          </a:bodyPr>
          <a:lstStyle/>
          <a:p>
            <a:r>
              <a:rPr lang="en-US" sz="2200" dirty="0">
                <a:solidFill>
                  <a:prstClr val="black"/>
                </a:solidFill>
                <a:latin typeface="Trebuchet MS" panose="020B0603020202020204"/>
              </a:rPr>
              <a:t>Text Based</a:t>
            </a:r>
          </a:p>
          <a:p>
            <a:r>
              <a:rPr lang="en-US" sz="2200" dirty="0">
                <a:solidFill>
                  <a:prstClr val="black"/>
                </a:solidFill>
                <a:latin typeface="Trebuchet MS" panose="020B0603020202020204"/>
              </a:rPr>
              <a:t>Wide compatibility with Unix</a:t>
            </a:r>
          </a:p>
          <a:p>
            <a:r>
              <a:rPr lang="el-GR" sz="2200" dirty="0">
                <a:solidFill>
                  <a:prstClr val="black"/>
                </a:solidFill>
                <a:latin typeface="Trebuchet MS" panose="020B0603020202020204"/>
              </a:rPr>
              <a:t>Η πλειοψηφία των </a:t>
            </a:r>
            <a:r>
              <a:rPr lang="en-US" sz="2200" dirty="0">
                <a:solidFill>
                  <a:prstClr val="black"/>
                </a:solidFill>
                <a:latin typeface="Trebuchet MS" panose="020B0603020202020204"/>
              </a:rPr>
              <a:t>web servers </a:t>
            </a:r>
            <a:r>
              <a:rPr lang="el-GR" sz="2200" dirty="0">
                <a:solidFill>
                  <a:prstClr val="black"/>
                </a:solidFill>
                <a:latin typeface="Trebuchet MS" panose="020B0603020202020204"/>
              </a:rPr>
              <a:t>είναι </a:t>
            </a:r>
            <a:r>
              <a:rPr lang="en-US" sz="2200" dirty="0">
                <a:solidFill>
                  <a:prstClr val="black"/>
                </a:solidFill>
                <a:latin typeface="Trebuchet MS" panose="020B0603020202020204"/>
              </a:rPr>
              <a:t>Unix-based </a:t>
            </a:r>
            <a:r>
              <a:rPr lang="el-GR" sz="2200" dirty="0">
                <a:solidFill>
                  <a:prstClr val="black"/>
                </a:solidFill>
                <a:latin typeface="Trebuchet MS" panose="020B0603020202020204"/>
              </a:rPr>
              <a:t>και τρέχουν </a:t>
            </a:r>
            <a:r>
              <a:rPr lang="en-US" sz="2200" dirty="0">
                <a:solidFill>
                  <a:prstClr val="black"/>
                </a:solidFill>
                <a:latin typeface="Trebuchet MS" panose="020B0603020202020204"/>
              </a:rPr>
              <a:t>Bash scripts, </a:t>
            </a:r>
            <a:r>
              <a:rPr lang="el-GR" sz="2200" dirty="0">
                <a:solidFill>
                  <a:prstClr val="black"/>
                </a:solidFill>
                <a:latin typeface="Trebuchet MS" panose="020B0603020202020204"/>
              </a:rPr>
              <a:t>καθώς το </a:t>
            </a:r>
            <a:r>
              <a:rPr lang="en-US" sz="2200" dirty="0">
                <a:solidFill>
                  <a:prstClr val="black"/>
                </a:solidFill>
                <a:latin typeface="Trebuchet MS" panose="020B0603020202020204"/>
              </a:rPr>
              <a:t>Bash </a:t>
            </a:r>
            <a:r>
              <a:rPr lang="el-GR" sz="2200" dirty="0">
                <a:solidFill>
                  <a:prstClr val="black"/>
                </a:solidFill>
                <a:latin typeface="Trebuchet MS" panose="020B0603020202020204"/>
              </a:rPr>
              <a:t>υπάρχει από το 1989, και το </a:t>
            </a:r>
            <a:r>
              <a:rPr lang="en-US" sz="2200" dirty="0">
                <a:solidFill>
                  <a:prstClr val="black"/>
                </a:solidFill>
                <a:latin typeface="Trebuchet MS" panose="020B0603020202020204"/>
              </a:rPr>
              <a:t>PowerShell </a:t>
            </a:r>
            <a:r>
              <a:rPr lang="el-GR" sz="2200" dirty="0">
                <a:solidFill>
                  <a:prstClr val="black"/>
                </a:solidFill>
                <a:latin typeface="Trebuchet MS" panose="020B0603020202020204"/>
              </a:rPr>
              <a:t>από το 2006.</a:t>
            </a:r>
            <a:endParaRPr lang="en-US" sz="2200" dirty="0">
              <a:solidFill>
                <a:prstClr val="black"/>
              </a:solidFill>
              <a:latin typeface="Trebuchet MS" panose="020B0603020202020204"/>
            </a:endParaRPr>
          </a:p>
          <a:p>
            <a:endParaRPr lang="en-US" dirty="0"/>
          </a:p>
        </p:txBody>
      </p:sp>
    </p:spTree>
    <p:extLst>
      <p:ext uri="{BB962C8B-B14F-4D97-AF65-F5344CB8AC3E}">
        <p14:creationId xmlns:p14="http://schemas.microsoft.com/office/powerpoint/2010/main" val="30076617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85602-33E4-C1AF-106D-890F0EA52F08}"/>
              </a:ext>
            </a:extLst>
          </p:cNvPr>
          <p:cNvSpPr>
            <a:spLocks noGrp="1"/>
          </p:cNvSpPr>
          <p:nvPr>
            <p:ph type="title"/>
          </p:nvPr>
        </p:nvSpPr>
        <p:spPr/>
        <p:txBody>
          <a:bodyPr/>
          <a:lstStyle/>
          <a:p>
            <a:r>
              <a:rPr lang="en-US" b="1"/>
              <a:t>PowerShell vs Bash:</a:t>
            </a:r>
            <a:br>
              <a:rPr lang="en-US" b="1"/>
            </a:br>
            <a:r>
              <a:rPr lang="en-US"/>
              <a:t>Workflows</a:t>
            </a:r>
            <a:endParaRPr lang="en-US" dirty="0"/>
          </a:p>
        </p:txBody>
      </p:sp>
      <p:pic>
        <p:nvPicPr>
          <p:cNvPr id="11" name="Picture Placeholder 10">
            <a:extLst>
              <a:ext uri="{FF2B5EF4-FFF2-40B4-BE49-F238E27FC236}">
                <a16:creationId xmlns:a16="http://schemas.microsoft.com/office/drawing/2014/main" id="{D51F82D3-1286-FC14-7406-584028A6BDD5}"/>
              </a:ext>
            </a:extLst>
          </p:cNvPr>
          <p:cNvPicPr>
            <a:picLocks noGrp="1" noChangeAspect="1"/>
          </p:cNvPicPr>
          <p:nvPr>
            <p:ph type="pic" idx="1"/>
          </p:nvPr>
        </p:nvPicPr>
        <p:blipFill>
          <a:blip r:embed="rId3"/>
          <a:srcRect t="5863" b="5863"/>
          <a:stretch/>
        </p:blipFill>
        <p:spPr>
          <a:xfrm>
            <a:off x="4868333" y="2336873"/>
            <a:ext cx="5945441" cy="3943991"/>
          </a:xfrm>
        </p:spPr>
      </p:pic>
      <p:sp>
        <p:nvSpPr>
          <p:cNvPr id="7" name="Content Placeholder 6">
            <a:extLst>
              <a:ext uri="{FF2B5EF4-FFF2-40B4-BE49-F238E27FC236}">
                <a16:creationId xmlns:a16="http://schemas.microsoft.com/office/drawing/2014/main" id="{A37A3783-428C-4DB2-A6CF-B6EC6917DFF3}"/>
              </a:ext>
            </a:extLst>
          </p:cNvPr>
          <p:cNvSpPr>
            <a:spLocks noGrp="1"/>
          </p:cNvSpPr>
          <p:nvPr>
            <p:ph type="body" sz="half" idx="2"/>
          </p:nvPr>
        </p:nvSpPr>
        <p:spPr/>
        <p:txBody>
          <a:bodyPr>
            <a:normAutofit lnSpcReduction="10000"/>
          </a:bodyPr>
          <a:lstStyle/>
          <a:p>
            <a:r>
              <a:rPr lang="el-GR" sz="2200">
                <a:solidFill>
                  <a:prstClr val="black"/>
                </a:solidFill>
                <a:latin typeface="Trebuchet MS" panose="020B0603020202020204"/>
              </a:rPr>
              <a:t>Εξιδεικευμένη λειτουργία για πολύπλοκα και χρονοβόρα έργα.</a:t>
            </a:r>
          </a:p>
          <a:p>
            <a:r>
              <a:rPr lang="el-GR" sz="2200">
                <a:solidFill>
                  <a:prstClr val="black"/>
                </a:solidFill>
                <a:latin typeface="Trebuchet MS" panose="020B0603020202020204"/>
              </a:rPr>
              <a:t>Μας δίνουν την δυνατότητα να παύσης και επανεκκίνησης μίας εργασίας ακόμη και μετά από επανεκκίνηση της μηχανής.</a:t>
            </a:r>
          </a:p>
          <a:p>
            <a:r>
              <a:rPr lang="el-GR" sz="2200">
                <a:solidFill>
                  <a:prstClr val="black"/>
                </a:solidFill>
                <a:latin typeface="Trebuchet MS" panose="020B0603020202020204"/>
              </a:rPr>
              <a:t>Χρησιμοποιεί σημεία ελέγχου (</a:t>
            </a:r>
            <a:r>
              <a:rPr lang="en-US" sz="2200">
                <a:solidFill>
                  <a:prstClr val="black"/>
                </a:solidFill>
                <a:latin typeface="Trebuchet MS" panose="020B0603020202020204"/>
              </a:rPr>
              <a:t>checkpoints) </a:t>
            </a:r>
            <a:r>
              <a:rPr lang="el-GR" sz="2200">
                <a:solidFill>
                  <a:prstClr val="black"/>
                </a:solidFill>
                <a:latin typeface="Trebuchet MS" panose="020B0603020202020204"/>
              </a:rPr>
              <a:t>για να μπορεί να συνεχίσει μια εργασία.</a:t>
            </a:r>
            <a:endParaRPr lang="en-US" sz="2200" dirty="0">
              <a:solidFill>
                <a:prstClr val="black"/>
              </a:solidFill>
              <a:latin typeface="Trebuchet MS" panose="020B0603020202020204"/>
            </a:endParaRPr>
          </a:p>
        </p:txBody>
      </p:sp>
    </p:spTree>
    <p:extLst>
      <p:ext uri="{BB962C8B-B14F-4D97-AF65-F5344CB8AC3E}">
        <p14:creationId xmlns:p14="http://schemas.microsoft.com/office/powerpoint/2010/main" val="35894220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D204-BE15-AA45-B86F-DEFC5A2C9888}"/>
              </a:ext>
            </a:extLst>
          </p:cNvPr>
          <p:cNvSpPr>
            <a:spLocks noGrp="1"/>
          </p:cNvSpPr>
          <p:nvPr>
            <p:ph type="title"/>
          </p:nvPr>
        </p:nvSpPr>
        <p:spPr/>
        <p:txBody>
          <a:bodyPr/>
          <a:lstStyle/>
          <a:p>
            <a:r>
              <a:rPr lang="en-US" b="1" dirty="0"/>
              <a:t>PowerShell vs Bash:</a:t>
            </a:r>
            <a:endParaRPr lang="en-US" dirty="0"/>
          </a:p>
        </p:txBody>
      </p:sp>
      <p:sp>
        <p:nvSpPr>
          <p:cNvPr id="3" name="Text Placeholder 2">
            <a:extLst>
              <a:ext uri="{FF2B5EF4-FFF2-40B4-BE49-F238E27FC236}">
                <a16:creationId xmlns:a16="http://schemas.microsoft.com/office/drawing/2014/main" id="{02060939-C156-1925-3867-42034FCC9140}"/>
              </a:ext>
            </a:extLst>
          </p:cNvPr>
          <p:cNvSpPr>
            <a:spLocks noGrp="1"/>
          </p:cNvSpPr>
          <p:nvPr>
            <p:ph type="body" idx="1"/>
          </p:nvPr>
        </p:nvSpPr>
        <p:spPr>
          <a:xfrm>
            <a:off x="585620" y="2085519"/>
            <a:ext cx="4472327" cy="693135"/>
          </a:xfrm>
        </p:spPr>
        <p:txBody>
          <a:bodyPr/>
          <a:lstStyle/>
          <a:p>
            <a:pPr algn="ctr"/>
            <a:r>
              <a:rPr lang="el-GR" dirty="0"/>
              <a:t>Παράλληλη επεξεργασία	</a:t>
            </a:r>
            <a:endParaRPr lang="en-US" dirty="0"/>
          </a:p>
        </p:txBody>
      </p:sp>
      <p:sp>
        <p:nvSpPr>
          <p:cNvPr id="4" name="Content Placeholder 3">
            <a:extLst>
              <a:ext uri="{FF2B5EF4-FFF2-40B4-BE49-F238E27FC236}">
                <a16:creationId xmlns:a16="http://schemas.microsoft.com/office/drawing/2014/main" id="{EF6AC5B6-3B95-2097-CA0D-059F185113AE}"/>
              </a:ext>
            </a:extLst>
          </p:cNvPr>
          <p:cNvSpPr>
            <a:spLocks noGrp="1"/>
          </p:cNvSpPr>
          <p:nvPr>
            <p:ph sz="half" idx="2"/>
          </p:nvPr>
        </p:nvSpPr>
        <p:spPr/>
        <p:txBody>
          <a:bodyPr>
            <a:normAutofit fontScale="92500"/>
          </a:bodyPr>
          <a:lstStyle/>
          <a:p>
            <a:r>
              <a:rPr lang="el-GR" dirty="0"/>
              <a:t>Επιτρέπει την παράλληλη και ταυτόχρονη εκτέλεση ενός </a:t>
            </a:r>
            <a:r>
              <a:rPr lang="en-US" dirty="0"/>
              <a:t>script</a:t>
            </a:r>
            <a:r>
              <a:rPr lang="el-GR" dirty="0"/>
              <a:t> σε πολλές μηχανές. Για να κάνουμε κάτι αντίστοιχο στο </a:t>
            </a:r>
            <a:r>
              <a:rPr lang="en-US" dirty="0"/>
              <a:t>bash </a:t>
            </a:r>
            <a:r>
              <a:rPr lang="el-GR" dirty="0"/>
              <a:t>θα πρέπει να κάνουμε χρήση εξωτερικών βιβλιοθηκών.</a:t>
            </a:r>
            <a:endParaRPr lang="en-US" dirty="0"/>
          </a:p>
        </p:txBody>
      </p:sp>
      <p:sp>
        <p:nvSpPr>
          <p:cNvPr id="5" name="Text Placeholder 4">
            <a:extLst>
              <a:ext uri="{FF2B5EF4-FFF2-40B4-BE49-F238E27FC236}">
                <a16:creationId xmlns:a16="http://schemas.microsoft.com/office/drawing/2014/main" id="{D248DA6D-305B-1B97-E70B-386103634FB2}"/>
              </a:ext>
            </a:extLst>
          </p:cNvPr>
          <p:cNvSpPr>
            <a:spLocks noGrp="1"/>
          </p:cNvSpPr>
          <p:nvPr>
            <p:ph type="body" sz="quarter" idx="3"/>
          </p:nvPr>
        </p:nvSpPr>
        <p:spPr>
          <a:xfrm>
            <a:off x="5707138" y="2086578"/>
            <a:ext cx="4474028" cy="692076"/>
          </a:xfrm>
        </p:spPr>
        <p:txBody>
          <a:bodyPr/>
          <a:lstStyle/>
          <a:p>
            <a:pPr algn="ctr"/>
            <a:r>
              <a:rPr lang="el-GR" dirty="0"/>
              <a:t>Έλεγχος Κινδύνων</a:t>
            </a:r>
            <a:endParaRPr lang="en-US" dirty="0"/>
          </a:p>
        </p:txBody>
      </p:sp>
      <p:sp>
        <p:nvSpPr>
          <p:cNvPr id="6" name="Content Placeholder 5">
            <a:extLst>
              <a:ext uri="{FF2B5EF4-FFF2-40B4-BE49-F238E27FC236}">
                <a16:creationId xmlns:a16="http://schemas.microsoft.com/office/drawing/2014/main" id="{8CA12EDD-5CBE-1E6C-CEEC-1387A1344561}"/>
              </a:ext>
            </a:extLst>
          </p:cNvPr>
          <p:cNvSpPr>
            <a:spLocks noGrp="1"/>
          </p:cNvSpPr>
          <p:nvPr>
            <p:ph sz="quarter" idx="4"/>
          </p:nvPr>
        </p:nvSpPr>
        <p:spPr/>
        <p:txBody>
          <a:bodyPr>
            <a:normAutofit fontScale="92500"/>
          </a:bodyPr>
          <a:lstStyle/>
          <a:p>
            <a:r>
              <a:rPr lang="el-GR" dirty="0"/>
              <a:t>Υπάρχει η δυνατότητα χρήσης μιας παραμέτρου που μας επιτρέπει να δούμε το αποτέλεσμα μιας εντολής χωρίς να την τρέξουμε.</a:t>
            </a:r>
            <a:endParaRPr lang="en-US" dirty="0"/>
          </a:p>
          <a:p>
            <a:endParaRPr lang="en-US" dirty="0"/>
          </a:p>
          <a:p>
            <a:r>
              <a:rPr lang="en-US" dirty="0"/>
              <a:t>Get-</a:t>
            </a:r>
            <a:r>
              <a:rPr lang="en-US" dirty="0" err="1"/>
              <a:t>Childitem</a:t>
            </a:r>
            <a:r>
              <a:rPr lang="en-US" dirty="0"/>
              <a:t> C:\SomeFile\*.txt | Remove-Item –WhatIf</a:t>
            </a:r>
          </a:p>
        </p:txBody>
      </p:sp>
    </p:spTree>
    <p:extLst>
      <p:ext uri="{BB962C8B-B14F-4D97-AF65-F5344CB8AC3E}">
        <p14:creationId xmlns:p14="http://schemas.microsoft.com/office/powerpoint/2010/main" val="2581379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DE36C-7D7E-4BC9-7673-7FEB752BDC46}"/>
              </a:ext>
            </a:extLst>
          </p:cNvPr>
          <p:cNvSpPr>
            <a:spLocks noGrp="1"/>
          </p:cNvSpPr>
          <p:nvPr>
            <p:ph type="title"/>
          </p:nvPr>
        </p:nvSpPr>
        <p:spPr/>
        <p:txBody>
          <a:bodyPr>
            <a:normAutofit/>
          </a:bodyPr>
          <a:lstStyle/>
          <a:p>
            <a:r>
              <a:rPr lang="en-US" dirty="0"/>
              <a:t>Community and Resources:</a:t>
            </a:r>
            <a:br>
              <a:rPr lang="en-US" dirty="0"/>
            </a:br>
            <a:r>
              <a:rPr lang="en-US" sz="2700" dirty="0"/>
              <a:t>Other uses of PowerShell </a:t>
            </a:r>
            <a:endParaRPr lang="en-US" dirty="0"/>
          </a:p>
        </p:txBody>
      </p:sp>
      <p:sp>
        <p:nvSpPr>
          <p:cNvPr id="3" name="Content Placeholder 2">
            <a:extLst>
              <a:ext uri="{FF2B5EF4-FFF2-40B4-BE49-F238E27FC236}">
                <a16:creationId xmlns:a16="http://schemas.microsoft.com/office/drawing/2014/main" id="{A413EABF-2E00-0460-E306-3A86406BE8DF}"/>
              </a:ext>
            </a:extLst>
          </p:cNvPr>
          <p:cNvSpPr>
            <a:spLocks noGrp="1"/>
          </p:cNvSpPr>
          <p:nvPr>
            <p:ph idx="1"/>
          </p:nvPr>
        </p:nvSpPr>
        <p:spPr>
          <a:xfrm>
            <a:off x="680321" y="2666057"/>
            <a:ext cx="9613861" cy="3599316"/>
          </a:xfrm>
        </p:spPr>
        <p:txBody>
          <a:bodyPr>
            <a:normAutofit/>
          </a:bodyPr>
          <a:lstStyle/>
          <a:p>
            <a:pPr>
              <a:spcBef>
                <a:spcPts val="0"/>
              </a:spcBef>
              <a:spcAft>
                <a:spcPts val="1200"/>
              </a:spcAft>
            </a:pPr>
            <a:r>
              <a:rPr lang="en-US" sz="2200" dirty="0">
                <a:solidFill>
                  <a:prstClr val="black"/>
                </a:solidFill>
                <a:latin typeface="Trebuchet MS" panose="020B0603020202020204"/>
              </a:rPr>
              <a:t>Automation: </a:t>
            </a:r>
            <a:r>
              <a:rPr lang="el-GR" sz="2200" dirty="0">
                <a:solidFill>
                  <a:prstClr val="black"/>
                </a:solidFill>
                <a:latin typeface="Trebuchet MS" panose="020B0603020202020204"/>
              </a:rPr>
              <a:t>Χρησιμοποιείτε για αυτοματοποίηση διαφόρων λειτουργιών</a:t>
            </a:r>
            <a:r>
              <a:rPr lang="en-US" sz="2200" dirty="0">
                <a:solidFill>
                  <a:prstClr val="black"/>
                </a:solidFill>
                <a:latin typeface="Trebuchet MS" panose="020B0603020202020204"/>
              </a:rPr>
              <a:t> </a:t>
            </a:r>
            <a:r>
              <a:rPr lang="el-GR" sz="2200" dirty="0">
                <a:solidFill>
                  <a:prstClr val="black"/>
                </a:solidFill>
                <a:latin typeface="Trebuchet MS" panose="020B0603020202020204"/>
              </a:rPr>
              <a:t>που απαιτούν επανάληψη σε ένα </a:t>
            </a:r>
            <a:r>
              <a:rPr lang="en-US" sz="2200" dirty="0">
                <a:solidFill>
                  <a:prstClr val="black"/>
                </a:solidFill>
                <a:latin typeface="Trebuchet MS" panose="020B0603020202020204"/>
              </a:rPr>
              <a:t>windows </a:t>
            </a:r>
            <a:r>
              <a:rPr lang="el-GR" sz="2200" dirty="0">
                <a:solidFill>
                  <a:prstClr val="black"/>
                </a:solidFill>
                <a:latin typeface="Trebuchet MS" panose="020B0603020202020204"/>
              </a:rPr>
              <a:t>περιβάλλον. Για παράδειγμα,</a:t>
            </a:r>
            <a:r>
              <a:rPr lang="en-US" sz="2200" dirty="0">
                <a:solidFill>
                  <a:prstClr val="black"/>
                </a:solidFill>
                <a:latin typeface="Trebuchet MS" panose="020B0603020202020204"/>
              </a:rPr>
              <a:t>application installs, emails, backups</a:t>
            </a:r>
            <a:r>
              <a:rPr lang="el-GR" sz="2200" dirty="0">
                <a:solidFill>
                  <a:prstClr val="black"/>
                </a:solidFill>
                <a:latin typeface="Trebuchet MS" panose="020B0603020202020204"/>
              </a:rPr>
              <a:t>. Αλλά και πιο σημαντικά </a:t>
            </a:r>
            <a:r>
              <a:rPr lang="en-US" sz="2200" dirty="0">
                <a:solidFill>
                  <a:prstClr val="black"/>
                </a:solidFill>
                <a:latin typeface="Trebuchet MS" panose="020B0603020202020204"/>
              </a:rPr>
              <a:t>tasks </a:t>
            </a:r>
            <a:r>
              <a:rPr lang="el-GR" sz="2200" dirty="0">
                <a:solidFill>
                  <a:prstClr val="black"/>
                </a:solidFill>
                <a:latin typeface="Trebuchet MS" panose="020B0603020202020204"/>
              </a:rPr>
              <a:t>όπως διαχείριση διαφόρων </a:t>
            </a:r>
            <a:r>
              <a:rPr lang="en-US" sz="2200" dirty="0">
                <a:solidFill>
                  <a:prstClr val="black"/>
                </a:solidFill>
                <a:latin typeface="Trebuchet MS" panose="020B0603020202020204"/>
              </a:rPr>
              <a:t>server.</a:t>
            </a:r>
            <a:endParaRPr lang="el-GR" sz="2200" dirty="0">
              <a:solidFill>
                <a:prstClr val="black"/>
              </a:solidFill>
              <a:latin typeface="Trebuchet MS" panose="020B0603020202020204"/>
            </a:endParaRPr>
          </a:p>
          <a:p>
            <a:pPr>
              <a:spcBef>
                <a:spcPts val="0"/>
              </a:spcBef>
              <a:spcAft>
                <a:spcPts val="1200"/>
              </a:spcAft>
            </a:pPr>
            <a:r>
              <a:rPr lang="el-GR" sz="2200" dirty="0">
                <a:solidFill>
                  <a:prstClr val="black"/>
                </a:solidFill>
                <a:latin typeface="Trebuchet MS" panose="020B0603020202020204"/>
              </a:rPr>
              <a:t>Χρησιμοποιείτε για να συνδέσουμε διάφορα πράγματα που δεν μπορούν να επικοινωνούν μεταξύ τους.</a:t>
            </a:r>
            <a:r>
              <a:rPr lang="en-US" sz="2200" dirty="0">
                <a:solidFill>
                  <a:prstClr val="black"/>
                </a:solidFill>
                <a:latin typeface="Trebuchet MS" panose="020B0603020202020204"/>
              </a:rPr>
              <a:t>(</a:t>
            </a:r>
            <a:r>
              <a:rPr lang="el-GR" sz="2200" dirty="0">
                <a:solidFill>
                  <a:prstClr val="black"/>
                </a:solidFill>
                <a:latin typeface="Trebuchet MS" panose="020B0603020202020204"/>
              </a:rPr>
              <a:t>π.χ. </a:t>
            </a:r>
            <a:r>
              <a:rPr lang="en-US" sz="2200" dirty="0">
                <a:solidFill>
                  <a:prstClr val="black"/>
                </a:solidFill>
                <a:latin typeface="Trebuchet MS" panose="020B0603020202020204"/>
              </a:rPr>
              <a:t>Emails </a:t>
            </a:r>
            <a:r>
              <a:rPr lang="el-GR" sz="2200" dirty="0">
                <a:solidFill>
                  <a:prstClr val="black"/>
                </a:solidFill>
                <a:latin typeface="Trebuchet MS" panose="020B0603020202020204"/>
              </a:rPr>
              <a:t>με </a:t>
            </a:r>
            <a:r>
              <a:rPr lang="en-US" sz="2200" dirty="0">
                <a:solidFill>
                  <a:prstClr val="black"/>
                </a:solidFill>
                <a:latin typeface="Trebuchet MS" panose="020B0603020202020204"/>
              </a:rPr>
              <a:t>calendar).</a:t>
            </a:r>
            <a:endParaRPr lang="el-GR" sz="2200" dirty="0">
              <a:solidFill>
                <a:prstClr val="black"/>
              </a:solidFill>
              <a:latin typeface="Trebuchet MS" panose="020B0603020202020204"/>
            </a:endParaRPr>
          </a:p>
          <a:p>
            <a:pPr>
              <a:spcBef>
                <a:spcPts val="0"/>
              </a:spcBef>
              <a:spcAft>
                <a:spcPts val="1200"/>
              </a:spcAft>
            </a:pPr>
            <a:r>
              <a:rPr lang="el-GR" sz="2200" dirty="0">
                <a:solidFill>
                  <a:prstClr val="black"/>
                </a:solidFill>
                <a:latin typeface="Trebuchet MS" panose="020B0603020202020204"/>
              </a:rPr>
              <a:t>Σύνδεση με πολλαπλές συσκευές για ρύθμιση λειτουργιών, εγκατάσταση προγραμμάτων κ.α. (π.χ. </a:t>
            </a:r>
            <a:r>
              <a:rPr lang="en-US" sz="2200" dirty="0">
                <a:solidFill>
                  <a:prstClr val="black"/>
                </a:solidFill>
                <a:latin typeface="Trebuchet MS" panose="020B0603020202020204"/>
              </a:rPr>
              <a:t>Labs).</a:t>
            </a:r>
          </a:p>
          <a:p>
            <a:endParaRPr lang="en-US" dirty="0"/>
          </a:p>
        </p:txBody>
      </p:sp>
    </p:spTree>
    <p:extLst>
      <p:ext uri="{BB962C8B-B14F-4D97-AF65-F5344CB8AC3E}">
        <p14:creationId xmlns:p14="http://schemas.microsoft.com/office/powerpoint/2010/main" val="8302530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1A89A43D-53DA-411B-94AD-DEEF9B654AF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6" name="Picture 15">
            <a:extLst>
              <a:ext uri="{FF2B5EF4-FFF2-40B4-BE49-F238E27FC236}">
                <a16:creationId xmlns:a16="http://schemas.microsoft.com/office/drawing/2014/main" id="{5D844A84-2EA4-4FF5-83FD-E14C9E8D722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8" name="Rectangle 17">
            <a:extLst>
              <a:ext uri="{FF2B5EF4-FFF2-40B4-BE49-F238E27FC236}">
                <a16:creationId xmlns:a16="http://schemas.microsoft.com/office/drawing/2014/main" id="{6A23D1B2-B408-4913-9A1D-051C9DB38D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0189E329-C38B-4230-A181-B6B8BB9E1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D77D54DE-D35C-41CF-B0BE-209030A71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1BE412D-E43A-40F7-9D40-9A608E43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8207"/>
            <a:ext cx="12192000" cy="6858000"/>
          </a:xfrm>
          <a:prstGeom prst="rect">
            <a:avLst/>
          </a:prstGeom>
        </p:spPr>
      </p:pic>
      <p:sp>
        <p:nvSpPr>
          <p:cNvPr id="26" name="Rectangle 25">
            <a:extLst>
              <a:ext uri="{FF2B5EF4-FFF2-40B4-BE49-F238E27FC236}">
                <a16:creationId xmlns:a16="http://schemas.microsoft.com/office/drawing/2014/main" id="{7F1DCE60-EE3E-40AD-A094-D46BBD7D9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FD92A14-1D99-4216-ACAD-12048C4DF9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30" name="Rectangle 29">
            <a:extLst>
              <a:ext uri="{FF2B5EF4-FFF2-40B4-BE49-F238E27FC236}">
                <a16:creationId xmlns:a16="http://schemas.microsoft.com/office/drawing/2014/main" id="{85AB53B8-E9E6-4D13-AEB2-716CF5D06C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DEFB681-BEB2-0C4E-C39A-071199BBC5F4}"/>
              </a:ext>
            </a:extLst>
          </p:cNvPr>
          <p:cNvSpPr>
            <a:spLocks noGrp="1"/>
          </p:cNvSpPr>
          <p:nvPr>
            <p:ph type="title" idx="4294967295"/>
          </p:nvPr>
        </p:nvSpPr>
        <p:spPr>
          <a:xfrm>
            <a:off x="680322" y="2063262"/>
            <a:ext cx="3739278" cy="2661138"/>
          </a:xfrm>
        </p:spPr>
        <p:txBody>
          <a:bodyPr vert="horz" lIns="91440" tIns="45720" rIns="91440" bIns="45720" rtlCol="0" anchor="b">
            <a:normAutofit/>
          </a:bodyPr>
          <a:lstStyle/>
          <a:p>
            <a:pPr algn="r"/>
            <a:r>
              <a:rPr lang="en-US" sz="4200"/>
              <a:t>Script Demonstration</a:t>
            </a:r>
          </a:p>
        </p:txBody>
      </p:sp>
      <p:pic>
        <p:nvPicPr>
          <p:cNvPr id="7" name="Picture 6">
            <a:extLst>
              <a:ext uri="{FF2B5EF4-FFF2-40B4-BE49-F238E27FC236}">
                <a16:creationId xmlns:a16="http://schemas.microsoft.com/office/drawing/2014/main" id="{438C788C-FCA7-615B-76A2-975D34692715}"/>
              </a:ext>
            </a:extLst>
          </p:cNvPr>
          <p:cNvPicPr>
            <a:picLocks noChangeAspect="1"/>
          </p:cNvPicPr>
          <p:nvPr/>
        </p:nvPicPr>
        <p:blipFill>
          <a:blip r:embed="rId6"/>
          <a:stretch>
            <a:fillRect/>
          </a:stretch>
        </p:blipFill>
        <p:spPr>
          <a:xfrm>
            <a:off x="5499922" y="274261"/>
            <a:ext cx="6152918" cy="623913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772960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8BD358-0280-DAA1-5BED-6DD52C3D1FD2}"/>
              </a:ext>
            </a:extLst>
          </p:cNvPr>
          <p:cNvSpPr>
            <a:spLocks noGrp="1"/>
          </p:cNvSpPr>
          <p:nvPr>
            <p:ph type="ctrTitle"/>
          </p:nvPr>
        </p:nvSpPr>
        <p:spPr/>
        <p:txBody>
          <a:bodyPr/>
          <a:lstStyle/>
          <a:p>
            <a:r>
              <a:rPr lang="en-US" dirty="0"/>
              <a:t>The End</a:t>
            </a:r>
          </a:p>
        </p:txBody>
      </p:sp>
      <p:sp>
        <p:nvSpPr>
          <p:cNvPr id="5" name="Subtitle 4">
            <a:extLst>
              <a:ext uri="{FF2B5EF4-FFF2-40B4-BE49-F238E27FC236}">
                <a16:creationId xmlns:a16="http://schemas.microsoft.com/office/drawing/2014/main" id="{B1181589-EE04-2B67-BB52-D5B0E6A27F2E}"/>
              </a:ext>
            </a:extLst>
          </p:cNvPr>
          <p:cNvSpPr>
            <a:spLocks noGrp="1"/>
          </p:cNvSpPr>
          <p:nvPr>
            <p:ph type="subTitle" idx="1"/>
          </p:nvPr>
        </p:nvSpPr>
        <p:spPr/>
        <p:txBody>
          <a:bodyPr/>
          <a:lstStyle/>
          <a:p>
            <a:r>
              <a:rPr lang="en-US" dirty="0"/>
              <a:t>Questions?</a:t>
            </a:r>
          </a:p>
        </p:txBody>
      </p:sp>
    </p:spTree>
    <p:extLst>
      <p:ext uri="{BB962C8B-B14F-4D97-AF65-F5344CB8AC3E}">
        <p14:creationId xmlns:p14="http://schemas.microsoft.com/office/powerpoint/2010/main" val="879305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1E53A8-CB29-6032-D51D-991B59D06D3F}"/>
              </a:ext>
            </a:extLst>
          </p:cNvPr>
          <p:cNvSpPr>
            <a:spLocks noGrp="1"/>
          </p:cNvSpPr>
          <p:nvPr>
            <p:ph type="title"/>
          </p:nvPr>
        </p:nvSpPr>
        <p:spPr/>
        <p:txBody>
          <a:bodyPr/>
          <a:lstStyle/>
          <a:p>
            <a:r>
              <a:rPr lang="en-US" dirty="0"/>
              <a:t>What is</a:t>
            </a:r>
            <a:r>
              <a:rPr lang="el-GR" dirty="0"/>
              <a:t> </a:t>
            </a:r>
            <a:r>
              <a:rPr lang="en-US" dirty="0"/>
              <a:t>PowerShell;</a:t>
            </a:r>
          </a:p>
        </p:txBody>
      </p:sp>
      <p:graphicFrame>
        <p:nvGraphicFramePr>
          <p:cNvPr id="14" name="Content Placeholder 9">
            <a:extLst>
              <a:ext uri="{FF2B5EF4-FFF2-40B4-BE49-F238E27FC236}">
                <a16:creationId xmlns:a16="http://schemas.microsoft.com/office/drawing/2014/main" id="{89B6FA4D-C47D-C468-4C59-2201A4E8BFFA}"/>
              </a:ext>
            </a:extLst>
          </p:cNvPr>
          <p:cNvGraphicFramePr>
            <a:graphicFrameLocks noGrp="1"/>
          </p:cNvGraphicFramePr>
          <p:nvPr>
            <p:ph idx="1"/>
            <p:extLst>
              <p:ext uri="{D42A27DB-BD31-4B8C-83A1-F6EECF244321}">
                <p14:modId xmlns:p14="http://schemas.microsoft.com/office/powerpoint/2010/main" val="2664920081"/>
              </p:ext>
            </p:extLst>
          </p:nvPr>
        </p:nvGraphicFramePr>
        <p:xfrm>
          <a:off x="4685846" y="2336873"/>
          <a:ext cx="5608336" cy="3599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2" descr="A blue square with white symbol on it&#10;&#10;Description automatically generated">
            <a:extLst>
              <a:ext uri="{FF2B5EF4-FFF2-40B4-BE49-F238E27FC236}">
                <a16:creationId xmlns:a16="http://schemas.microsoft.com/office/drawing/2014/main" id="{736ACB80-D16E-7956-CFB0-BF69746DD7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6982" y="2812052"/>
            <a:ext cx="3336757" cy="2085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87032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1C1B-989B-3351-4853-72F41A10B991}"/>
              </a:ext>
            </a:extLst>
          </p:cNvPr>
          <p:cNvSpPr>
            <a:spLocks noGrp="1"/>
          </p:cNvSpPr>
          <p:nvPr>
            <p:ph type="title"/>
          </p:nvPr>
        </p:nvSpPr>
        <p:spPr/>
        <p:txBody>
          <a:bodyPr/>
          <a:lstStyle/>
          <a:p>
            <a:r>
              <a:rPr lang="en-US" dirty="0"/>
              <a:t>History of PowerShell;</a:t>
            </a:r>
          </a:p>
        </p:txBody>
      </p:sp>
      <p:graphicFrame>
        <p:nvGraphicFramePr>
          <p:cNvPr id="5" name="Diagram 4">
            <a:extLst>
              <a:ext uri="{FF2B5EF4-FFF2-40B4-BE49-F238E27FC236}">
                <a16:creationId xmlns:a16="http://schemas.microsoft.com/office/drawing/2014/main" id="{9C353908-442E-880C-5676-75839D2B8C6A}"/>
              </a:ext>
            </a:extLst>
          </p:cNvPr>
          <p:cNvGraphicFramePr/>
          <p:nvPr>
            <p:extLst>
              <p:ext uri="{D42A27DB-BD31-4B8C-83A1-F6EECF244321}">
                <p14:modId xmlns:p14="http://schemas.microsoft.com/office/powerpoint/2010/main" val="975484144"/>
              </p:ext>
            </p:extLst>
          </p:nvPr>
        </p:nvGraphicFramePr>
        <p:xfrm>
          <a:off x="228601" y="1771650"/>
          <a:ext cx="11601450" cy="496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421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21" name="Group 20">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7" name="Picture 6" descr="CPU με δυαδικούς αριθμούς και σχέδιο">
            <a:extLst>
              <a:ext uri="{FF2B5EF4-FFF2-40B4-BE49-F238E27FC236}">
                <a16:creationId xmlns:a16="http://schemas.microsoft.com/office/drawing/2014/main" id="{E4230132-E612-4D00-9F99-B0F80273C431}"/>
              </a:ext>
            </a:extLst>
          </p:cNvPr>
          <p:cNvPicPr>
            <a:picLocks noChangeAspect="1"/>
          </p:cNvPicPr>
          <p:nvPr/>
        </p:nvPicPr>
        <p:blipFill rotWithShape="1">
          <a:blip r:embed="rId6"/>
          <a:srcRect l="33913" r="28011" b="-2"/>
          <a:stretch/>
        </p:blipFill>
        <p:spPr>
          <a:xfrm>
            <a:off x="7547810" y="10"/>
            <a:ext cx="4641013" cy="6856310"/>
          </a:xfrm>
          <a:prstGeom prst="rect">
            <a:avLst/>
          </a:prstGeom>
          <a:ln>
            <a:noFill/>
          </a:ln>
          <a:effectLst/>
        </p:spPr>
      </p:pic>
      <p:sp>
        <p:nvSpPr>
          <p:cNvPr id="25" name="Rectangle 24">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389DE84-E571-8318-648A-2130F264E074}"/>
              </a:ext>
            </a:extLst>
          </p:cNvPr>
          <p:cNvSpPr>
            <a:spLocks noGrp="1"/>
          </p:cNvSpPr>
          <p:nvPr>
            <p:ph type="title"/>
          </p:nvPr>
        </p:nvSpPr>
        <p:spPr>
          <a:xfrm>
            <a:off x="680321" y="753228"/>
            <a:ext cx="7087552" cy="1080938"/>
          </a:xfrm>
        </p:spPr>
        <p:txBody>
          <a:bodyPr vert="horz" lIns="91440" tIns="45720" rIns="91440" bIns="45720" rtlCol="0" anchor="ctr">
            <a:normAutofit/>
          </a:bodyPr>
          <a:lstStyle/>
          <a:p>
            <a:r>
              <a:rPr lang="en-US" b="1" dirty="0"/>
              <a:t>Basic Concepts:</a:t>
            </a:r>
            <a:br>
              <a:rPr lang="en-US" dirty="0"/>
            </a:br>
            <a:r>
              <a:rPr lang="en-US" i="0" dirty="0">
                <a:effectLst/>
              </a:rPr>
              <a:t>Core Components of PowerShell</a:t>
            </a:r>
          </a:p>
        </p:txBody>
      </p:sp>
      <p:pic>
        <p:nvPicPr>
          <p:cNvPr id="27" name="Picture 26">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Content Placeholder 2">
            <a:extLst>
              <a:ext uri="{FF2B5EF4-FFF2-40B4-BE49-F238E27FC236}">
                <a16:creationId xmlns:a16="http://schemas.microsoft.com/office/drawing/2014/main" id="{1CA60393-0A40-9618-07F3-AE5F7D8887B4}"/>
              </a:ext>
            </a:extLst>
          </p:cNvPr>
          <p:cNvSpPr>
            <a:spLocks noGrp="1"/>
          </p:cNvSpPr>
          <p:nvPr>
            <p:ph type="body" sz="half" idx="2"/>
          </p:nvPr>
        </p:nvSpPr>
        <p:spPr>
          <a:xfrm>
            <a:off x="680321" y="2336873"/>
            <a:ext cx="6423211" cy="3599316"/>
          </a:xfrm>
        </p:spPr>
        <p:txBody>
          <a:bodyPr vert="horz" lIns="91440" tIns="45720" rIns="91440" bIns="45720" rtlCol="0">
            <a:normAutofit/>
          </a:bodyPr>
          <a:lstStyle/>
          <a:p>
            <a:pPr marL="285750" indent="-228600">
              <a:buFont typeface="Arial" panose="020B0604020202020204" pitchFamily="34" charset="0"/>
              <a:buChar char="•"/>
            </a:pPr>
            <a:r>
              <a:rPr lang="en-US" sz="1800" b="1" dirty="0"/>
              <a:t>Cmdlets</a:t>
            </a:r>
            <a:r>
              <a:rPr lang="en-US" sz="1800" dirty="0"/>
              <a:t>: Θεμελιώδεις εντολές στο PowerShell, α</a:t>
            </a:r>
            <a:r>
              <a:rPr lang="en-US" sz="1800" dirty="0" err="1"/>
              <a:t>κολουθούν</a:t>
            </a:r>
            <a:r>
              <a:rPr lang="en-US" sz="1800" dirty="0"/>
              <a:t> </a:t>
            </a:r>
            <a:r>
              <a:rPr lang="en-US" sz="1800" dirty="0" err="1"/>
              <a:t>το</a:t>
            </a:r>
            <a:r>
              <a:rPr lang="en-US" sz="1800" dirty="0"/>
              <a:t> μοτίβο ρήμα-ουσιαστικό, π.χ., Get-Help.</a:t>
            </a:r>
          </a:p>
          <a:p>
            <a:pPr marL="742950" lvl="1" indent="-228600">
              <a:buFont typeface="Arial" panose="020B0604020202020204" pitchFamily="34" charset="0"/>
              <a:buChar char="•"/>
            </a:pPr>
            <a:r>
              <a:rPr lang="en-US" sz="1800" dirty="0"/>
              <a:t>Εκτελούν συγκεκριμένες λειτουργίες και είναι βασικά στοιχεία συγγραφής σεναρίων.</a:t>
            </a:r>
          </a:p>
          <a:p>
            <a:pPr marL="285750" indent="-228600">
              <a:buFont typeface="Arial" panose="020B0604020202020204" pitchFamily="34" charset="0"/>
              <a:buChar char="•"/>
            </a:pPr>
            <a:r>
              <a:rPr lang="en-US" sz="1800" b="1" dirty="0"/>
              <a:t>Scripts</a:t>
            </a:r>
            <a:r>
              <a:rPr lang="en-US" sz="1800" dirty="0"/>
              <a:t>: Αρχεία (.ps1) που περιέχουν μια σειρά από cmdlets και σύνταξη PowerShell.</a:t>
            </a:r>
          </a:p>
          <a:p>
            <a:pPr marL="742950" lvl="1" indent="-228600">
              <a:buFont typeface="Arial" panose="020B0604020202020204" pitchFamily="34" charset="0"/>
              <a:buChar char="•"/>
            </a:pPr>
            <a:r>
              <a:rPr lang="en-US" sz="1800" dirty="0"/>
              <a:t>Αυτοματοποιούν πολύπλοκες εργασίες, συνδυάζοντας εντολές και λογική.</a:t>
            </a:r>
          </a:p>
          <a:p>
            <a:pPr marL="285750" indent="-228600">
              <a:buFont typeface="Arial" panose="020B0604020202020204" pitchFamily="34" charset="0"/>
              <a:buChar char="•"/>
            </a:pPr>
            <a:r>
              <a:rPr lang="en-US" sz="1800" b="1" dirty="0"/>
              <a:t>Pipe</a:t>
            </a:r>
            <a:r>
              <a:rPr lang="en-US" sz="1800" dirty="0"/>
              <a:t> (|): Μεταφέρει την έξοδο ενός cmdlet ως είσοδο σε ένα άλλο.</a:t>
            </a:r>
          </a:p>
          <a:p>
            <a:pPr marL="742950" lvl="1" indent="-228600">
              <a:buFont typeface="Arial" panose="020B0604020202020204" pitchFamily="34" charset="0"/>
              <a:buChar char="•"/>
            </a:pPr>
            <a:r>
              <a:rPr lang="en-US" sz="1800" dirty="0"/>
              <a:t>Διευκολύνει π</a:t>
            </a:r>
            <a:r>
              <a:rPr lang="en-US" sz="1800" dirty="0" err="1"/>
              <a:t>ερί</a:t>
            </a:r>
            <a:r>
              <a:rPr lang="en-US" sz="1800" dirty="0"/>
              <a:t>πλοκες ακολουθίες εντολών και διαχείριση δεδομένων.</a:t>
            </a:r>
          </a:p>
        </p:txBody>
      </p:sp>
    </p:spTree>
    <p:extLst>
      <p:ext uri="{BB962C8B-B14F-4D97-AF65-F5344CB8AC3E}">
        <p14:creationId xmlns:p14="http://schemas.microsoft.com/office/powerpoint/2010/main" val="2143701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2" name="Picture 51">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4" name="Picture 53">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6" name="Rectangle 55">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a:p>
        </p:txBody>
      </p:sp>
      <p:sp>
        <p:nvSpPr>
          <p:cNvPr id="58" name="Rectangle 57">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a:p>
        </p:txBody>
      </p:sp>
      <p:grpSp>
        <p:nvGrpSpPr>
          <p:cNvPr id="60" name="Group 59">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61" name="Rectangle 60">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Illuminated server room panel">
            <a:extLst>
              <a:ext uri="{FF2B5EF4-FFF2-40B4-BE49-F238E27FC236}">
                <a16:creationId xmlns:a16="http://schemas.microsoft.com/office/drawing/2014/main" id="{B1638E7A-6C9D-0965-F0EA-0AC584F6F618}"/>
              </a:ext>
            </a:extLst>
          </p:cNvPr>
          <p:cNvPicPr>
            <a:picLocks noChangeAspect="1"/>
          </p:cNvPicPr>
          <p:nvPr/>
        </p:nvPicPr>
        <p:blipFill rotWithShape="1">
          <a:blip r:embed="rId6">
            <a:extLst>
              <a:ext uri="{28A0092B-C50C-407E-A947-70E740481C1C}">
                <a14:useLocalDpi xmlns:a14="http://schemas.microsoft.com/office/drawing/2010/main" val="0"/>
              </a:ext>
            </a:extLst>
          </a:blip>
          <a:srcRect l="16674" r="24009"/>
          <a:stretch/>
        </p:blipFill>
        <p:spPr>
          <a:xfrm>
            <a:off x="6096000" y="10"/>
            <a:ext cx="6092823" cy="6856310"/>
          </a:xfrm>
          <a:prstGeom prst="rect">
            <a:avLst/>
          </a:prstGeom>
          <a:ln>
            <a:noFill/>
          </a:ln>
          <a:effectLst/>
        </p:spPr>
      </p:pic>
      <p:sp>
        <p:nvSpPr>
          <p:cNvPr id="64" name="Rectangle 63">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a:p>
        </p:txBody>
      </p:sp>
      <p:sp>
        <p:nvSpPr>
          <p:cNvPr id="2" name="Title 1">
            <a:extLst>
              <a:ext uri="{FF2B5EF4-FFF2-40B4-BE49-F238E27FC236}">
                <a16:creationId xmlns:a16="http://schemas.microsoft.com/office/drawing/2014/main" id="{AC5EF061-8D29-9673-1D97-43EC1D1F7809}"/>
              </a:ext>
            </a:extLst>
          </p:cNvPr>
          <p:cNvSpPr>
            <a:spLocks noGrp="1"/>
          </p:cNvSpPr>
          <p:nvPr>
            <p:ph type="title"/>
          </p:nvPr>
        </p:nvSpPr>
        <p:spPr>
          <a:xfrm>
            <a:off x="680321" y="753228"/>
            <a:ext cx="5041629" cy="1080938"/>
          </a:xfrm>
        </p:spPr>
        <p:txBody>
          <a:bodyPr vert="horz" lIns="91440" tIns="45720" rIns="91440" bIns="45720" rtlCol="0" anchor="ctr">
            <a:normAutofit/>
          </a:bodyPr>
          <a:lstStyle/>
          <a:p>
            <a:r>
              <a:rPr lang="en-US" sz="2300" b="1"/>
              <a:t>Basic Concepts:</a:t>
            </a:r>
            <a:br>
              <a:rPr lang="en-US" sz="2300"/>
            </a:br>
            <a:r>
              <a:rPr lang="en-US" sz="2300" i="0">
                <a:effectLst/>
              </a:rPr>
              <a:t>Data Handling and Extensions in PowerShell</a:t>
            </a:r>
          </a:p>
        </p:txBody>
      </p:sp>
      <p:pic>
        <p:nvPicPr>
          <p:cNvPr id="66" name="Picture 65">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3" name="Content Placeholder 2">
            <a:extLst>
              <a:ext uri="{FF2B5EF4-FFF2-40B4-BE49-F238E27FC236}">
                <a16:creationId xmlns:a16="http://schemas.microsoft.com/office/drawing/2014/main" id="{AFFF97B9-7DAA-6025-D5C4-0EEEC7ECC662}"/>
              </a:ext>
            </a:extLst>
          </p:cNvPr>
          <p:cNvSpPr>
            <a:spLocks noGrp="1"/>
          </p:cNvSpPr>
          <p:nvPr>
            <p:ph type="body" sz="half" idx="2"/>
          </p:nvPr>
        </p:nvSpPr>
        <p:spPr>
          <a:xfrm>
            <a:off x="680322" y="2618241"/>
            <a:ext cx="5041628" cy="3599316"/>
          </a:xfrm>
        </p:spPr>
        <p:txBody>
          <a:bodyPr vert="horz" lIns="91440" tIns="45720" rIns="91440" bIns="45720" rtlCol="0">
            <a:noAutofit/>
          </a:bodyPr>
          <a:lstStyle/>
          <a:p>
            <a:pPr marL="285750" indent="-228600">
              <a:buFont typeface="Arial" panose="020B0604020202020204" pitchFamily="34" charset="0"/>
              <a:buChar char="•"/>
            </a:pPr>
            <a:r>
              <a:rPr lang="en-US" sz="1700" b="1" dirty="0" err="1"/>
              <a:t>Αντικείμεν</a:t>
            </a:r>
            <a:r>
              <a:rPr lang="en-US" sz="1700" b="1" dirty="0"/>
              <a:t>α και Τύποι Δεδομένων</a:t>
            </a:r>
            <a:r>
              <a:rPr lang="en-US" sz="1700" dirty="0"/>
              <a:t>: Το PowerShell δουλεύει με δομημένα αντικείμενα, όχι μόνο με κείμενο.</a:t>
            </a:r>
          </a:p>
          <a:p>
            <a:pPr marL="742950" lvl="1" indent="-228600">
              <a:buFont typeface="Arial" panose="020B0604020202020204" pitchFamily="34" charset="0"/>
              <a:buChar char="•"/>
            </a:pPr>
            <a:r>
              <a:rPr lang="en-US" sz="1700" dirty="0"/>
              <a:t>Τα α</a:t>
            </a:r>
            <a:r>
              <a:rPr lang="en-US" sz="1700" dirty="0" err="1"/>
              <a:t>ντικείμεν</a:t>
            </a:r>
            <a:r>
              <a:rPr lang="en-US" sz="1700" dirty="0"/>
              <a:t>α έχουν ιδιότητες και μεθόδους για λεπτομερείς λειτουργίες.</a:t>
            </a:r>
          </a:p>
          <a:p>
            <a:pPr marL="285750" indent="-228600">
              <a:buFont typeface="Arial" panose="020B0604020202020204" pitchFamily="34" charset="0"/>
              <a:buChar char="•"/>
            </a:pPr>
            <a:r>
              <a:rPr lang="en-US" sz="1700" b="1" dirty="0" err="1"/>
              <a:t>Μετ</a:t>
            </a:r>
            <a:r>
              <a:rPr lang="en-US" sz="1700" b="1" dirty="0"/>
              <a:t>αβλητές</a:t>
            </a:r>
            <a:r>
              <a:rPr lang="en-US" sz="1700" dirty="0"/>
              <a:t> ($variableName): Αποθηκεύουν δεδομένα για χρήση σε σενάρια και cmdlets.</a:t>
            </a:r>
          </a:p>
          <a:p>
            <a:pPr marL="742950" lvl="1" indent="-228600">
              <a:buFont typeface="Arial" panose="020B0604020202020204" pitchFamily="34" charset="0"/>
              <a:buChar char="•"/>
            </a:pPr>
            <a:r>
              <a:rPr lang="en-US" sz="1700" dirty="0"/>
              <a:t>Μπ</a:t>
            </a:r>
            <a:r>
              <a:rPr lang="en-US" sz="1700" dirty="0" err="1"/>
              <a:t>ορούν</a:t>
            </a:r>
            <a:r>
              <a:rPr lang="en-US" sz="1700" dirty="0"/>
              <a:t> να π</a:t>
            </a:r>
            <a:r>
              <a:rPr lang="en-US" sz="1700" dirty="0" err="1"/>
              <a:t>εριέχουν</a:t>
            </a:r>
            <a:r>
              <a:rPr lang="en-US" sz="1700" dirty="0"/>
              <a:t> </a:t>
            </a:r>
            <a:r>
              <a:rPr lang="en-US" sz="1700" dirty="0" err="1"/>
              <a:t>διάφορους</a:t>
            </a:r>
            <a:r>
              <a:rPr lang="en-US" sz="1700" dirty="0"/>
              <a:t> </a:t>
            </a:r>
            <a:r>
              <a:rPr lang="en-US" sz="1700" dirty="0" err="1"/>
              <a:t>τύ</a:t>
            </a:r>
            <a:r>
              <a:rPr lang="en-US" sz="1700" dirty="0"/>
              <a:t>πους δεδομένων όπως συμβολοσειρές, αριθμούς, πίνακες, αντικείμενα.</a:t>
            </a:r>
          </a:p>
          <a:p>
            <a:pPr marL="285750" indent="-228600">
              <a:buFont typeface="Arial" panose="020B0604020202020204" pitchFamily="34" charset="0"/>
              <a:buChar char="•"/>
            </a:pPr>
            <a:r>
              <a:rPr lang="en-US" sz="1700" b="1" dirty="0"/>
              <a:t>Modules</a:t>
            </a:r>
            <a:r>
              <a:rPr lang="en-US" sz="1700" dirty="0"/>
              <a:t>: </a:t>
            </a:r>
            <a:r>
              <a:rPr lang="en-US" sz="1700" dirty="0" err="1"/>
              <a:t>Συλλογές</a:t>
            </a:r>
            <a:r>
              <a:rPr lang="en-US" sz="1700" dirty="0"/>
              <a:t> </a:t>
            </a:r>
            <a:r>
              <a:rPr lang="en-US" sz="1700" dirty="0" err="1"/>
              <a:t>σχετικών</a:t>
            </a:r>
            <a:r>
              <a:rPr lang="en-US" sz="1700" dirty="0"/>
              <a:t> cmdlets και </a:t>
            </a:r>
            <a:r>
              <a:rPr lang="en-US" sz="1700" dirty="0" err="1"/>
              <a:t>λειτουργιών</a:t>
            </a:r>
            <a:r>
              <a:rPr lang="en-US" sz="1700" dirty="0"/>
              <a:t>.</a:t>
            </a:r>
          </a:p>
          <a:p>
            <a:pPr marL="742950" lvl="1" indent="-228600">
              <a:buFont typeface="Arial" panose="020B0604020202020204" pitchFamily="34" charset="0"/>
              <a:buChar char="•"/>
            </a:pPr>
            <a:r>
              <a:rPr lang="en-US" sz="1700" dirty="0"/>
              <a:t>Επ</a:t>
            </a:r>
            <a:r>
              <a:rPr lang="en-US" sz="1700" dirty="0" err="1"/>
              <a:t>εκτείνουν</a:t>
            </a:r>
            <a:r>
              <a:rPr lang="en-US" sz="1700" dirty="0"/>
              <a:t> </a:t>
            </a:r>
            <a:r>
              <a:rPr lang="en-US" sz="1700" dirty="0" err="1"/>
              <a:t>τις</a:t>
            </a:r>
            <a:r>
              <a:rPr lang="en-US" sz="1700" dirty="0"/>
              <a:t> </a:t>
            </a:r>
            <a:r>
              <a:rPr lang="en-US" sz="1700" dirty="0" err="1"/>
              <a:t>δυν</a:t>
            </a:r>
            <a:r>
              <a:rPr lang="en-US" sz="1700" dirty="0"/>
              <a:t>ατότητες του PowerShell με επιπλέον λειτουργικότητες.</a:t>
            </a:r>
          </a:p>
        </p:txBody>
      </p:sp>
    </p:spTree>
    <p:extLst>
      <p:ext uri="{BB962C8B-B14F-4D97-AF65-F5344CB8AC3E}">
        <p14:creationId xmlns:p14="http://schemas.microsoft.com/office/powerpoint/2010/main" val="3085635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079" name="Picture 3078">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81" name="Picture 3080">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083" name="Picture 3082">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085" name="Rectangle 3084">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87" name="Rectangle 3086">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3089" name="Rectangle 3088">
            <a:extLst>
              <a:ext uri="{FF2B5EF4-FFF2-40B4-BE49-F238E27FC236}">
                <a16:creationId xmlns:a16="http://schemas.microsoft.com/office/drawing/2014/main" id="{8DCA3673-CDE4-40C5-9FA8-F89874CFBA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91" name="Picture 3090">
            <a:extLst>
              <a:ext uri="{FF2B5EF4-FFF2-40B4-BE49-F238E27FC236}">
                <a16:creationId xmlns:a16="http://schemas.microsoft.com/office/drawing/2014/main" id="{95756E8F-499C-4533-BBE8-309C3E8D985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093" name="Rectangle 3092">
            <a:extLst>
              <a:ext uri="{FF2B5EF4-FFF2-40B4-BE49-F238E27FC236}">
                <a16:creationId xmlns:a16="http://schemas.microsoft.com/office/drawing/2014/main" id="{0FFFD040-32A9-4D2B-86CA-599D030A4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5" name="Rectangle 3094">
            <a:extLst>
              <a:ext uri="{FF2B5EF4-FFF2-40B4-BE49-F238E27FC236}">
                <a16:creationId xmlns:a16="http://schemas.microsoft.com/office/drawing/2014/main" id="{863205CA-B7FF-4C25-A4C8-3BBBCE19D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B0E3434-52F3-60E0-39E5-3A418FE20B64}"/>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b="1" dirty="0"/>
              <a:t>Basic Concepts:</a:t>
            </a:r>
            <a:br>
              <a:rPr lang="en-US" sz="2400" dirty="0"/>
            </a:br>
            <a:r>
              <a:rPr lang="en-US" sz="2400" i="0" dirty="0">
                <a:effectLst/>
              </a:rPr>
              <a:t>Advanced Features and Environment</a:t>
            </a:r>
          </a:p>
        </p:txBody>
      </p:sp>
      <p:pic>
        <p:nvPicPr>
          <p:cNvPr id="3097" name="Picture 3096">
            <a:extLst>
              <a:ext uri="{FF2B5EF4-FFF2-40B4-BE49-F238E27FC236}">
                <a16:creationId xmlns:a16="http://schemas.microsoft.com/office/drawing/2014/main" id="{306E3F32-3C1A-4B6E-AF26-8A15A78856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3" name="Content Placeholder 2">
            <a:extLst>
              <a:ext uri="{FF2B5EF4-FFF2-40B4-BE49-F238E27FC236}">
                <a16:creationId xmlns:a16="http://schemas.microsoft.com/office/drawing/2014/main" id="{53B70BC7-99AB-A1FB-E355-3ACA11206387}"/>
              </a:ext>
            </a:extLst>
          </p:cNvPr>
          <p:cNvSpPr>
            <a:spLocks noGrp="1"/>
          </p:cNvSpPr>
          <p:nvPr>
            <p:ph type="body" sz="half" idx="2"/>
          </p:nvPr>
        </p:nvSpPr>
        <p:spPr>
          <a:xfrm>
            <a:off x="130629" y="2170028"/>
            <a:ext cx="4360413" cy="3934744"/>
          </a:xfrm>
        </p:spPr>
        <p:txBody>
          <a:bodyPr vert="horz" lIns="91440" tIns="45720" rIns="91440" bIns="45720" rtlCol="0">
            <a:normAutofit/>
          </a:bodyPr>
          <a:lstStyle/>
          <a:p>
            <a:pPr indent="-228600">
              <a:buFont typeface="Arial" panose="020B0604020202020204" pitchFamily="34" charset="0"/>
              <a:buChar char="•"/>
            </a:pPr>
            <a:r>
              <a:rPr lang="en-US" sz="1800" b="1" dirty="0"/>
              <a:t>Απ</a:t>
            </a:r>
            <a:r>
              <a:rPr lang="en-US" sz="1800" b="1" dirty="0" err="1"/>
              <a:t>ομ</a:t>
            </a:r>
            <a:r>
              <a:rPr lang="en-US" sz="1800" b="1" dirty="0"/>
              <a:t>ακρυσμένη Διαχείριση</a:t>
            </a:r>
            <a:r>
              <a:rPr lang="en-US" sz="1800" dirty="0"/>
              <a:t>: Εκτελεί σενάρια/cmdlets σε απομακρυσμένους υπολογιστές.</a:t>
            </a:r>
          </a:p>
          <a:p>
            <a:pPr marL="742950" lvl="1" indent="-228600">
              <a:buFont typeface="Arial" panose="020B0604020202020204" pitchFamily="34" charset="0"/>
              <a:buChar char="•"/>
            </a:pPr>
            <a:r>
              <a:rPr lang="en-US" sz="1800" dirty="0"/>
              <a:t>Απαρα</a:t>
            </a:r>
            <a:r>
              <a:rPr lang="en-US" sz="1800" dirty="0" err="1"/>
              <a:t>ίτητο</a:t>
            </a:r>
            <a:r>
              <a:rPr lang="en-US" sz="1800" dirty="0"/>
              <a:t> </a:t>
            </a:r>
            <a:r>
              <a:rPr lang="en-US" sz="1800" dirty="0" err="1"/>
              <a:t>γι</a:t>
            </a:r>
            <a:r>
              <a:rPr lang="en-US" sz="1800" dirty="0"/>
              <a:t>α δικτυωμένα περιβάλλοντα και τη διαχείριση πολλαπλών μηχανημάτων.</a:t>
            </a:r>
          </a:p>
          <a:p>
            <a:pPr indent="-228600">
              <a:buFont typeface="Arial" panose="020B0604020202020204" pitchFamily="34" charset="0"/>
              <a:buChar char="•"/>
            </a:pPr>
            <a:r>
              <a:rPr lang="en-US" sz="1800" b="1" dirty="0" err="1"/>
              <a:t>Ενο</a:t>
            </a:r>
            <a:r>
              <a:rPr lang="en-US" sz="1800" b="1" dirty="0"/>
              <a:t>ποιημένο Περιβάλλον Σεναριογράφησης (ISE): </a:t>
            </a:r>
            <a:r>
              <a:rPr lang="en-US" sz="1800" dirty="0"/>
              <a:t>Γραφικό περιβάλλον για την επεξεργασία και διόρθωση σεναρίων.</a:t>
            </a:r>
          </a:p>
          <a:p>
            <a:pPr marL="742950" lvl="1" indent="-228600">
              <a:buFont typeface="Arial" panose="020B0604020202020204" pitchFamily="34" charset="0"/>
              <a:buChar char="•"/>
            </a:pPr>
            <a:r>
              <a:rPr lang="en-US" sz="1800" dirty="0" err="1"/>
              <a:t>Δι</a:t>
            </a:r>
            <a:r>
              <a:rPr lang="en-US" sz="1800" dirty="0"/>
              <a:t>αδραστικό περιβάλλον για τη συγγραφή, δοκιμή και διόρθωση.</a:t>
            </a:r>
          </a:p>
          <a:p>
            <a:pPr indent="-228600">
              <a:buFont typeface="Arial" panose="020B0604020202020204" pitchFamily="34" charset="0"/>
              <a:buChar char="•"/>
            </a:pPr>
            <a:endParaRPr lang="en-US" sz="1800" dirty="0"/>
          </a:p>
        </p:txBody>
      </p:sp>
      <p:pic>
        <p:nvPicPr>
          <p:cNvPr id="3074" name="Picture 2">
            <a:extLst>
              <a:ext uri="{FF2B5EF4-FFF2-40B4-BE49-F238E27FC236}">
                <a16:creationId xmlns:a16="http://schemas.microsoft.com/office/drawing/2014/main" id="{3A9E5851-835F-639D-1C96-E0BDD58EA06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276090" y="1187662"/>
            <a:ext cx="6269479" cy="4482676"/>
          </a:xfrm>
          <a:prstGeom prst="rect">
            <a:avLst/>
          </a:prstGeom>
          <a:noFill/>
          <a:ln>
            <a:noFill/>
          </a:ln>
          <a:effectLst>
            <a:outerShdw blurRad="76200" dist="63500" dir="5040000" algn="tl" rotWithShape="0">
              <a:srgbClr val="000000">
                <a:alpha val="41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623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278A-7272-EB68-2216-78633C05C90A}"/>
              </a:ext>
            </a:extLst>
          </p:cNvPr>
          <p:cNvSpPr>
            <a:spLocks noGrp="1"/>
          </p:cNvSpPr>
          <p:nvPr>
            <p:ph type="title"/>
          </p:nvPr>
        </p:nvSpPr>
        <p:spPr/>
        <p:txBody>
          <a:bodyPr/>
          <a:lstStyle/>
          <a:p>
            <a:r>
              <a:rPr lang="en-US" dirty="0"/>
              <a:t>PowerShell Syntax Examples</a:t>
            </a:r>
          </a:p>
        </p:txBody>
      </p:sp>
      <p:sp>
        <p:nvSpPr>
          <p:cNvPr id="3" name="Content Placeholder 2">
            <a:extLst>
              <a:ext uri="{FF2B5EF4-FFF2-40B4-BE49-F238E27FC236}">
                <a16:creationId xmlns:a16="http://schemas.microsoft.com/office/drawing/2014/main" id="{33025BCC-BC20-78CF-F570-EB043A0751E6}"/>
              </a:ext>
            </a:extLst>
          </p:cNvPr>
          <p:cNvSpPr>
            <a:spLocks noGrp="1"/>
          </p:cNvSpPr>
          <p:nvPr>
            <p:ph sz="half" idx="1"/>
          </p:nvPr>
        </p:nvSpPr>
        <p:spPr/>
        <p:txBody>
          <a:bodyPr>
            <a:noAutofit/>
          </a:bodyPr>
          <a:lstStyle/>
          <a:p>
            <a:pPr marL="0" indent="0">
              <a:spcBef>
                <a:spcPts val="0"/>
              </a:spcBef>
              <a:spcAft>
                <a:spcPts val="1000"/>
              </a:spcAft>
              <a:buNone/>
            </a:pPr>
            <a:r>
              <a:rPr lang="en-US" sz="1600" b="1" dirty="0"/>
              <a:t>Cmdlets</a:t>
            </a:r>
            <a:r>
              <a:rPr lang="en-US" sz="1600" dirty="0"/>
              <a:t>: Get-Content, Set-Item, or Remove-Service. Get-Service retrieves the status of services on a computer. </a:t>
            </a:r>
          </a:p>
          <a:p>
            <a:pPr marL="0" indent="0">
              <a:spcBef>
                <a:spcPts val="0"/>
              </a:spcBef>
              <a:spcAft>
                <a:spcPts val="1000"/>
              </a:spcAft>
              <a:buNone/>
            </a:pPr>
            <a:r>
              <a:rPr lang="en-US" sz="1600" b="1" dirty="0"/>
              <a:t>Parameters</a:t>
            </a:r>
            <a:r>
              <a:rPr lang="en-US" sz="1600" dirty="0"/>
              <a:t>: Get-Service -Name "WinRM" gets the status of the service named "WinRM". </a:t>
            </a:r>
          </a:p>
          <a:p>
            <a:pPr marL="0" indent="0">
              <a:spcBef>
                <a:spcPts val="0"/>
              </a:spcBef>
              <a:spcAft>
                <a:spcPts val="1000"/>
              </a:spcAft>
              <a:buNone/>
            </a:pPr>
            <a:r>
              <a:rPr lang="en-US" sz="1600" b="1" dirty="0"/>
              <a:t>Pipelines</a:t>
            </a:r>
            <a:r>
              <a:rPr lang="en-US" sz="1600" dirty="0"/>
              <a:t>: Get-Process | Where-Object {$_.CPU -gt 100}, lists processes consuming more than 100 CPU units. </a:t>
            </a:r>
          </a:p>
          <a:p>
            <a:pPr marL="0" indent="0">
              <a:spcBef>
                <a:spcPts val="0"/>
              </a:spcBef>
              <a:spcAft>
                <a:spcPts val="1000"/>
              </a:spcAft>
              <a:buNone/>
            </a:pPr>
            <a:r>
              <a:rPr lang="en-US" sz="1600" b="1" dirty="0"/>
              <a:t>Variables</a:t>
            </a:r>
            <a:r>
              <a:rPr lang="en-US" sz="1600" dirty="0"/>
              <a:t>: $myVar = Get-Date stores the current date and time in the variable myVar. </a:t>
            </a:r>
          </a:p>
          <a:p>
            <a:pPr marL="0" indent="0">
              <a:spcBef>
                <a:spcPts val="0"/>
              </a:spcBef>
              <a:spcAft>
                <a:spcPts val="1000"/>
              </a:spcAft>
              <a:buNone/>
            </a:pPr>
            <a:r>
              <a:rPr lang="en-US" sz="1600" b="1" dirty="0"/>
              <a:t>Script</a:t>
            </a:r>
            <a:r>
              <a:rPr lang="en-US" sz="1600" dirty="0"/>
              <a:t> </a:t>
            </a:r>
            <a:r>
              <a:rPr lang="en-US" sz="1600" b="1" dirty="0"/>
              <a:t>Blocks</a:t>
            </a:r>
            <a:r>
              <a:rPr lang="en-US" sz="1600" dirty="0"/>
              <a:t>: {Get-Process; Get-Service} runs Get-Process and Get-Service commands sequentially. </a:t>
            </a:r>
          </a:p>
        </p:txBody>
      </p:sp>
      <p:sp>
        <p:nvSpPr>
          <p:cNvPr id="4" name="Content Placeholder 3">
            <a:extLst>
              <a:ext uri="{FF2B5EF4-FFF2-40B4-BE49-F238E27FC236}">
                <a16:creationId xmlns:a16="http://schemas.microsoft.com/office/drawing/2014/main" id="{49765E6B-007F-A9BD-0CBA-C28AC26EC9C6}"/>
              </a:ext>
            </a:extLst>
          </p:cNvPr>
          <p:cNvSpPr>
            <a:spLocks noGrp="1"/>
          </p:cNvSpPr>
          <p:nvPr>
            <p:ph sz="half" idx="2"/>
          </p:nvPr>
        </p:nvSpPr>
        <p:spPr>
          <a:xfrm>
            <a:off x="5487251" y="2336873"/>
            <a:ext cx="5092927" cy="4112913"/>
          </a:xfrm>
        </p:spPr>
        <p:txBody>
          <a:bodyPr>
            <a:noAutofit/>
          </a:bodyPr>
          <a:lstStyle/>
          <a:p>
            <a:pPr marL="0" indent="0">
              <a:buNone/>
            </a:pPr>
            <a:r>
              <a:rPr lang="en-US" sz="1600" b="1" dirty="0"/>
              <a:t>Loops</a:t>
            </a:r>
            <a:r>
              <a:rPr lang="en-US" sz="1600" dirty="0"/>
              <a:t> </a:t>
            </a:r>
            <a:r>
              <a:rPr lang="en-US" sz="1600" b="1" dirty="0"/>
              <a:t>and</a:t>
            </a:r>
            <a:r>
              <a:rPr lang="en-US" sz="1600" dirty="0"/>
              <a:t> </a:t>
            </a:r>
            <a:r>
              <a:rPr lang="en-US" sz="1600" b="1" dirty="0"/>
              <a:t>Conditionals</a:t>
            </a:r>
            <a:r>
              <a:rPr lang="en-US" sz="1600" dirty="0"/>
              <a:t>: PowerShell supports loops (foreach, while, for) and conditional statements (if, else, switch) for flow control. Example: foreach ($item in $collection) {Write-Host $item} prints each item in $collection. </a:t>
            </a:r>
          </a:p>
          <a:p>
            <a:pPr marL="0" indent="0">
              <a:buNone/>
            </a:pPr>
            <a:r>
              <a:rPr lang="en-US" sz="1600" b="1" dirty="0"/>
              <a:t>Functions</a:t>
            </a:r>
            <a:r>
              <a:rPr lang="en-US" sz="1600" dirty="0"/>
              <a:t>: function Get-</a:t>
            </a:r>
            <a:r>
              <a:rPr lang="en-US" sz="1600" dirty="0" err="1"/>
              <a:t>MultipliedNumber</a:t>
            </a:r>
            <a:r>
              <a:rPr lang="en-US" sz="1600" dirty="0"/>
              <a:t>($number) {return $number * 2} defines a function that multiplies a number by 2. </a:t>
            </a:r>
          </a:p>
          <a:p>
            <a:pPr marL="0" indent="0">
              <a:buNone/>
            </a:pPr>
            <a:r>
              <a:rPr lang="en-US" sz="1600" b="1" dirty="0"/>
              <a:t>Comments</a:t>
            </a:r>
            <a:r>
              <a:rPr lang="en-US" sz="1600" dirty="0"/>
              <a:t>: Single-line comments start with #, and block comments are enclosed in &lt;# #&gt;.Example: # This is a comment.</a:t>
            </a:r>
          </a:p>
          <a:p>
            <a:pPr marL="0" indent="0">
              <a:buNone/>
            </a:pPr>
            <a:r>
              <a:rPr lang="en-US" sz="1600" b="1" dirty="0"/>
              <a:t>Error</a:t>
            </a:r>
            <a:r>
              <a:rPr lang="en-US" sz="1600" dirty="0"/>
              <a:t> </a:t>
            </a:r>
            <a:r>
              <a:rPr lang="en-US" sz="1600" b="1" dirty="0"/>
              <a:t>Handling</a:t>
            </a:r>
            <a:r>
              <a:rPr lang="en-US" sz="1600" dirty="0"/>
              <a:t>: PowerShell uses try, catch, and finally blocks for error handling. Example: try {Get-Item "path"} catch {Write-Host "An error occurred."}.</a:t>
            </a:r>
          </a:p>
          <a:p>
            <a:pPr marL="0" indent="0">
              <a:buNone/>
            </a:pPr>
            <a:r>
              <a:rPr lang="en-US" sz="1600" b="1" dirty="0"/>
              <a:t>Operators</a:t>
            </a:r>
            <a:r>
              <a:rPr lang="en-US" sz="1600" dirty="0"/>
              <a:t>: PowerShell includes operators for comparison (-eq, -</a:t>
            </a:r>
            <a:r>
              <a:rPr lang="en-US" sz="1600" dirty="0" err="1"/>
              <a:t>lt</a:t>
            </a:r>
            <a:r>
              <a:rPr lang="en-US" sz="1600" dirty="0"/>
              <a:t>, -gt), assignment (=, +=), logical (-and, -or), and more.</a:t>
            </a:r>
          </a:p>
        </p:txBody>
      </p:sp>
    </p:spTree>
    <p:extLst>
      <p:ext uri="{BB962C8B-B14F-4D97-AF65-F5344CB8AC3E}">
        <p14:creationId xmlns:p14="http://schemas.microsoft.com/office/powerpoint/2010/main" val="29616378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73C12E-67FD-AD38-96F3-1493126AC52C}"/>
              </a:ext>
            </a:extLst>
          </p:cNvPr>
          <p:cNvPicPr>
            <a:picLocks noChangeAspect="1"/>
          </p:cNvPicPr>
          <p:nvPr/>
        </p:nvPicPr>
        <p:blipFill>
          <a:blip r:embed="rId2"/>
          <a:stretch>
            <a:fillRect/>
          </a:stretch>
        </p:blipFill>
        <p:spPr>
          <a:xfrm>
            <a:off x="437597" y="144117"/>
            <a:ext cx="9793816" cy="6569765"/>
          </a:xfrm>
          <a:prstGeom prst="rect">
            <a:avLst/>
          </a:prstGeom>
        </p:spPr>
      </p:pic>
    </p:spTree>
    <p:extLst>
      <p:ext uri="{BB962C8B-B14F-4D97-AF65-F5344CB8AC3E}">
        <p14:creationId xmlns:p14="http://schemas.microsoft.com/office/powerpoint/2010/main" val="1603334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3D047-135C-F76F-C5A8-798878CA4FF9}"/>
              </a:ext>
            </a:extLst>
          </p:cNvPr>
          <p:cNvSpPr>
            <a:spLocks noGrp="1"/>
          </p:cNvSpPr>
          <p:nvPr>
            <p:ph type="title"/>
          </p:nvPr>
        </p:nvSpPr>
        <p:spPr/>
        <p:txBody>
          <a:bodyPr/>
          <a:lstStyle/>
          <a:p>
            <a:r>
              <a:rPr lang="en-US"/>
              <a:t>Objects In PowerShell</a:t>
            </a:r>
            <a:endParaRPr lang="en-US" dirty="0"/>
          </a:p>
        </p:txBody>
      </p:sp>
      <p:graphicFrame>
        <p:nvGraphicFramePr>
          <p:cNvPr id="28" name="Content Placeholder 2">
            <a:extLst>
              <a:ext uri="{FF2B5EF4-FFF2-40B4-BE49-F238E27FC236}">
                <a16:creationId xmlns:a16="http://schemas.microsoft.com/office/drawing/2014/main" id="{F5448145-A111-4C6A-7669-2EE51F59D299}"/>
              </a:ext>
            </a:extLst>
          </p:cNvPr>
          <p:cNvGraphicFramePr>
            <a:graphicFrameLocks noGrp="1"/>
          </p:cNvGraphicFramePr>
          <p:nvPr>
            <p:ph idx="1"/>
            <p:extLst>
              <p:ext uri="{D42A27DB-BD31-4B8C-83A1-F6EECF244321}">
                <p14:modId xmlns:p14="http://schemas.microsoft.com/office/powerpoint/2010/main" val="3600526968"/>
              </p:ext>
            </p:extLst>
          </p:nvPr>
        </p:nvGraphicFramePr>
        <p:xfrm>
          <a:off x="190500" y="2008414"/>
          <a:ext cx="11810999" cy="4958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694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Berlin">
  <a:themeElements>
    <a:clrScheme name="Custom 2">
      <a:dk1>
        <a:srgbClr val="FFFFFF"/>
      </a:dk1>
      <a:lt1>
        <a:srgbClr val="000000"/>
      </a:lt1>
      <a:dk2>
        <a:srgbClr val="FFFFFF"/>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1644</Words>
  <Application>Microsoft Office PowerPoint</Application>
  <PresentationFormat>Widescreen</PresentationFormat>
  <Paragraphs>109</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Berlin</vt:lpstr>
      <vt:lpstr>PowerShell</vt:lpstr>
      <vt:lpstr>What is PowerShell;</vt:lpstr>
      <vt:lpstr>History of PowerShell;</vt:lpstr>
      <vt:lpstr>Basic Concepts: Core Components of PowerShell</vt:lpstr>
      <vt:lpstr>Basic Concepts: Data Handling and Extensions in PowerShell</vt:lpstr>
      <vt:lpstr>Basic Concepts: Advanced Features and Environment</vt:lpstr>
      <vt:lpstr>PowerShell Syntax Examples</vt:lpstr>
      <vt:lpstr>PowerPoint Presentation</vt:lpstr>
      <vt:lpstr>Objects In PowerShell</vt:lpstr>
      <vt:lpstr>Remote Management</vt:lpstr>
      <vt:lpstr>PowerShell and Cloud Services</vt:lpstr>
      <vt:lpstr>Security Features: Πολιτικές Εκτέλεσης</vt:lpstr>
      <vt:lpstr>Security Features:</vt:lpstr>
      <vt:lpstr>PowerShell vs Bash:</vt:lpstr>
      <vt:lpstr>PowerShell vs Bash: Workflows</vt:lpstr>
      <vt:lpstr>PowerShell vs Bash:</vt:lpstr>
      <vt:lpstr>Community and Resources: Other uses of PowerShell </vt:lpstr>
      <vt:lpstr>Script Demonstration</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PowerShell</dc:title>
  <dc:creator>Marios Demetriou</dc:creator>
  <cp:lastModifiedBy>Marios Stylianou</cp:lastModifiedBy>
  <cp:revision>12</cp:revision>
  <dcterms:created xsi:type="dcterms:W3CDTF">2023-11-25T11:54:33Z</dcterms:created>
  <dcterms:modified xsi:type="dcterms:W3CDTF">2023-12-02T17:55:53Z</dcterms:modified>
</cp:coreProperties>
</file>