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70" r:id="rId4"/>
    <p:sldId id="273" r:id="rId5"/>
    <p:sldId id="258" r:id="rId6"/>
    <p:sldId id="274" r:id="rId7"/>
    <p:sldId id="268" r:id="rId8"/>
    <p:sldId id="269" r:id="rId9"/>
    <p:sldId id="259" r:id="rId10"/>
    <p:sldId id="265" r:id="rId11"/>
    <p:sldId id="266" r:id="rId12"/>
    <p:sldId id="262" r:id="rId13"/>
    <p:sldId id="271" r:id="rId14"/>
    <p:sldId id="263" r:id="rId15"/>
    <p:sldId id="260" r:id="rId16"/>
    <p:sldId id="261" r:id="rId17"/>
    <p:sldId id="272" r:id="rId18"/>
    <p:sldId id="264"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6" d="100"/>
          <a:sy n="106" d="100"/>
        </p:scale>
        <p:origin x="126"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FA834-B81C-5924-D527-7146725882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BBEA4E-5D0F-11D1-FCA3-E9C61F352B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34228E-4095-E927-652F-AFECDCCE25CB}"/>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5" name="Footer Placeholder 4">
            <a:extLst>
              <a:ext uri="{FF2B5EF4-FFF2-40B4-BE49-F238E27FC236}">
                <a16:creationId xmlns:a16="http://schemas.microsoft.com/office/drawing/2014/main" id="{364C32B2-A41D-9917-6392-E7A7883CE99A}"/>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264685C2-CE99-9484-F556-0D2A15F67F94}"/>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1288912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AFEE6-30CF-CCC5-3880-FF97C753E1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47BFEB-326E-DABF-F571-2EE7358034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CC065D-D52D-E4DD-3002-04BE33F56E85}"/>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5" name="Footer Placeholder 4">
            <a:extLst>
              <a:ext uri="{FF2B5EF4-FFF2-40B4-BE49-F238E27FC236}">
                <a16:creationId xmlns:a16="http://schemas.microsoft.com/office/drawing/2014/main" id="{3282BFF8-8427-3175-E807-2F89ACD7A0EE}"/>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FD2703DD-0C22-6634-9BF6-82B4831E04FF}"/>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206979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765F1C-4D8F-0D29-5BC8-F3D2297914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2A4C9D-EF91-09C6-B451-D17B5BB0BF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E87421-2AD5-769F-488F-AC21DA4B283A}"/>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5" name="Footer Placeholder 4">
            <a:extLst>
              <a:ext uri="{FF2B5EF4-FFF2-40B4-BE49-F238E27FC236}">
                <a16:creationId xmlns:a16="http://schemas.microsoft.com/office/drawing/2014/main" id="{19DEE01A-53AF-7F8B-D9A4-5E552AD6F419}"/>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FA44F46F-B4BB-BD60-354F-3C4AF834DD52}"/>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250232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41DF-545B-B418-C7A6-E7DA77B6BB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C83777-0F83-EA4E-3AC4-BEBBCCDC6A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117622-9764-EA22-C9AA-82ED5A2A61C0}"/>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5" name="Footer Placeholder 4">
            <a:extLst>
              <a:ext uri="{FF2B5EF4-FFF2-40B4-BE49-F238E27FC236}">
                <a16:creationId xmlns:a16="http://schemas.microsoft.com/office/drawing/2014/main" id="{023C7E5C-E108-17FD-6ABC-FB528735F382}"/>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D0AD4428-6591-8BC5-5B48-54DD49AFB5EB}"/>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2728446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1E661-653A-09D6-9E04-4F28FCC959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FEAAC6-7D84-1068-6C08-662BACCD22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D5C95B-C059-533E-9DCA-77EF894B6A98}"/>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5" name="Footer Placeholder 4">
            <a:extLst>
              <a:ext uri="{FF2B5EF4-FFF2-40B4-BE49-F238E27FC236}">
                <a16:creationId xmlns:a16="http://schemas.microsoft.com/office/drawing/2014/main" id="{4F8A5AF5-A2D6-801C-D2EB-E08A3CEBB59C}"/>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43F28CB4-0327-F000-4C43-8ADA1DA02303}"/>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1835771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235EF-547D-02C7-2B7D-5ED70A3F7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64F567-1A4D-A03E-45E3-17C6A13543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73E18F-0151-2552-2708-600452FE70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47B101-1DE0-99F5-7DD3-D7D883F874A3}"/>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6" name="Footer Placeholder 5">
            <a:extLst>
              <a:ext uri="{FF2B5EF4-FFF2-40B4-BE49-F238E27FC236}">
                <a16:creationId xmlns:a16="http://schemas.microsoft.com/office/drawing/2014/main" id="{DA929996-5F89-51AC-83D1-38DE357A8A3C}"/>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19DFE7C0-1F66-0DF5-DB39-5573845CA8C7}"/>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1782245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56058-D106-ABC5-F511-B1B24FA736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901997-199E-1717-A281-5DCC240468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5A1C9A-A8DB-EB42-CF8D-D39989BF6F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591209-BC41-E8A3-A365-502C5E670A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229AD6-2383-A17B-342C-CE642A26D5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318612-4972-5A96-FDF1-2EF55EF3833C}"/>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8" name="Footer Placeholder 7">
            <a:extLst>
              <a:ext uri="{FF2B5EF4-FFF2-40B4-BE49-F238E27FC236}">
                <a16:creationId xmlns:a16="http://schemas.microsoft.com/office/drawing/2014/main" id="{60F190FC-DB17-10A8-B633-FDF6A203BB01}"/>
              </a:ext>
            </a:extLst>
          </p:cNvPr>
          <p:cNvSpPr>
            <a:spLocks noGrp="1"/>
          </p:cNvSpPr>
          <p:nvPr>
            <p:ph type="ftr" sz="quarter" idx="11"/>
          </p:nvPr>
        </p:nvSpPr>
        <p:spPr/>
        <p:txBody>
          <a:bodyPr/>
          <a:lstStyle/>
          <a:p>
            <a:endParaRPr lang="en-CY"/>
          </a:p>
        </p:txBody>
      </p:sp>
      <p:sp>
        <p:nvSpPr>
          <p:cNvPr id="9" name="Slide Number Placeholder 8">
            <a:extLst>
              <a:ext uri="{FF2B5EF4-FFF2-40B4-BE49-F238E27FC236}">
                <a16:creationId xmlns:a16="http://schemas.microsoft.com/office/drawing/2014/main" id="{D98BFDD5-7827-B58C-2914-1E9D4A0139F8}"/>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599505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A47E0-44E7-A534-973A-6E4FB69817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587F29-3960-D9F5-4B03-FA8D235F2E43}"/>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4" name="Footer Placeholder 3">
            <a:extLst>
              <a:ext uri="{FF2B5EF4-FFF2-40B4-BE49-F238E27FC236}">
                <a16:creationId xmlns:a16="http://schemas.microsoft.com/office/drawing/2014/main" id="{E2A721B7-A6DA-243E-7F8C-9835E9983C76}"/>
              </a:ext>
            </a:extLst>
          </p:cNvPr>
          <p:cNvSpPr>
            <a:spLocks noGrp="1"/>
          </p:cNvSpPr>
          <p:nvPr>
            <p:ph type="ftr" sz="quarter" idx="11"/>
          </p:nvPr>
        </p:nvSpPr>
        <p:spPr/>
        <p:txBody>
          <a:bodyPr/>
          <a:lstStyle/>
          <a:p>
            <a:endParaRPr lang="en-CY"/>
          </a:p>
        </p:txBody>
      </p:sp>
      <p:sp>
        <p:nvSpPr>
          <p:cNvPr id="5" name="Slide Number Placeholder 4">
            <a:extLst>
              <a:ext uri="{FF2B5EF4-FFF2-40B4-BE49-F238E27FC236}">
                <a16:creationId xmlns:a16="http://schemas.microsoft.com/office/drawing/2014/main" id="{233BD5C0-5A75-3293-4A10-3C3F15CEA6E4}"/>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110003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226626-F2FE-06F7-1E3F-7457B4432B2F}"/>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3" name="Footer Placeholder 2">
            <a:extLst>
              <a:ext uri="{FF2B5EF4-FFF2-40B4-BE49-F238E27FC236}">
                <a16:creationId xmlns:a16="http://schemas.microsoft.com/office/drawing/2014/main" id="{C62089B9-4BDB-5FBC-C5D6-8826CF855A54}"/>
              </a:ext>
            </a:extLst>
          </p:cNvPr>
          <p:cNvSpPr>
            <a:spLocks noGrp="1"/>
          </p:cNvSpPr>
          <p:nvPr>
            <p:ph type="ftr" sz="quarter" idx="11"/>
          </p:nvPr>
        </p:nvSpPr>
        <p:spPr/>
        <p:txBody>
          <a:bodyPr/>
          <a:lstStyle/>
          <a:p>
            <a:endParaRPr lang="en-CY"/>
          </a:p>
        </p:txBody>
      </p:sp>
      <p:sp>
        <p:nvSpPr>
          <p:cNvPr id="4" name="Slide Number Placeholder 3">
            <a:extLst>
              <a:ext uri="{FF2B5EF4-FFF2-40B4-BE49-F238E27FC236}">
                <a16:creationId xmlns:a16="http://schemas.microsoft.com/office/drawing/2014/main" id="{F42049D3-F407-139D-5983-79C90B68C61C}"/>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3179701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FE296-D005-8FA3-691D-442708A477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1BA434-0830-CF43-4395-918C8E620F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4D602B-E6AE-9B4B-AF6D-9721FEBAF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C38BAF-4312-98A6-F494-72AE3617BC24}"/>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6" name="Footer Placeholder 5">
            <a:extLst>
              <a:ext uri="{FF2B5EF4-FFF2-40B4-BE49-F238E27FC236}">
                <a16:creationId xmlns:a16="http://schemas.microsoft.com/office/drawing/2014/main" id="{1FA4CAC6-9564-EECF-341B-331E513D8A04}"/>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05D4EC5D-DCFF-5A98-1C03-CCBB7B89AF39}"/>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126444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FD784-3689-92CB-E8C2-AAD8457C4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1EDF23-2871-BEFC-3271-A45EE3858A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1536FFA-9516-D393-FB2D-D3F0C1EB56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7CF755-1A5C-838E-2A7A-4326A260AD1C}"/>
              </a:ext>
            </a:extLst>
          </p:cNvPr>
          <p:cNvSpPr>
            <a:spLocks noGrp="1"/>
          </p:cNvSpPr>
          <p:nvPr>
            <p:ph type="dt" sz="half" idx="10"/>
          </p:nvPr>
        </p:nvSpPr>
        <p:spPr/>
        <p:txBody>
          <a:bodyPr/>
          <a:lstStyle/>
          <a:p>
            <a:fld id="{28082E93-651D-4094-BE5C-811D1B940F97}" type="datetimeFigureOut">
              <a:rPr lang="en-CY" smtClean="0"/>
              <a:t>30/11/2023</a:t>
            </a:fld>
            <a:endParaRPr lang="en-CY"/>
          </a:p>
        </p:txBody>
      </p:sp>
      <p:sp>
        <p:nvSpPr>
          <p:cNvPr id="6" name="Footer Placeholder 5">
            <a:extLst>
              <a:ext uri="{FF2B5EF4-FFF2-40B4-BE49-F238E27FC236}">
                <a16:creationId xmlns:a16="http://schemas.microsoft.com/office/drawing/2014/main" id="{F38B5303-D311-0E3F-C6D6-03A115822389}"/>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D1BF5376-30ED-6983-AF46-AD523047CEA4}"/>
              </a:ext>
            </a:extLst>
          </p:cNvPr>
          <p:cNvSpPr>
            <a:spLocks noGrp="1"/>
          </p:cNvSpPr>
          <p:nvPr>
            <p:ph type="sldNum" sz="quarter" idx="12"/>
          </p:nvPr>
        </p:nvSpPr>
        <p:spPr/>
        <p:txBody>
          <a:bodyPr/>
          <a:lstStyle/>
          <a:p>
            <a:fld id="{66732BA2-CAE5-435B-B926-523C93552BF9}" type="slidenum">
              <a:rPr lang="en-CY" smtClean="0"/>
              <a:t>‹#›</a:t>
            </a:fld>
            <a:endParaRPr lang="en-CY"/>
          </a:p>
        </p:txBody>
      </p:sp>
    </p:spTree>
    <p:extLst>
      <p:ext uri="{BB962C8B-B14F-4D97-AF65-F5344CB8AC3E}">
        <p14:creationId xmlns:p14="http://schemas.microsoft.com/office/powerpoint/2010/main" val="373561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9E622C-EF17-C1E5-6FC6-9BA1867970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0544D6-8F7B-AAB2-11D6-7C3AADE680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ACF2CB-50A5-CA2B-1E67-4E43CD7614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82E93-651D-4094-BE5C-811D1B940F97}" type="datetimeFigureOut">
              <a:rPr lang="en-CY" smtClean="0"/>
              <a:t>30/11/2023</a:t>
            </a:fld>
            <a:endParaRPr lang="en-CY"/>
          </a:p>
        </p:txBody>
      </p:sp>
      <p:sp>
        <p:nvSpPr>
          <p:cNvPr id="5" name="Footer Placeholder 4">
            <a:extLst>
              <a:ext uri="{FF2B5EF4-FFF2-40B4-BE49-F238E27FC236}">
                <a16:creationId xmlns:a16="http://schemas.microsoft.com/office/drawing/2014/main" id="{C204DFBE-65A3-98FA-9DD2-F72905E286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Y"/>
          </a:p>
        </p:txBody>
      </p:sp>
      <p:sp>
        <p:nvSpPr>
          <p:cNvPr id="6" name="Slide Number Placeholder 5">
            <a:extLst>
              <a:ext uri="{FF2B5EF4-FFF2-40B4-BE49-F238E27FC236}">
                <a16:creationId xmlns:a16="http://schemas.microsoft.com/office/drawing/2014/main" id="{350EE708-3C9D-FFA7-C69A-DFD941E5D6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32BA2-CAE5-435B-B926-523C93552BF9}" type="slidenum">
              <a:rPr lang="en-CY" smtClean="0"/>
              <a:t>‹#›</a:t>
            </a:fld>
            <a:endParaRPr lang="en-CY"/>
          </a:p>
        </p:txBody>
      </p:sp>
    </p:spTree>
    <p:extLst>
      <p:ext uri="{BB962C8B-B14F-4D97-AF65-F5344CB8AC3E}">
        <p14:creationId xmlns:p14="http://schemas.microsoft.com/office/powerpoint/2010/main" val="33382704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juliawiki.com/" TargetMode="External"/><Relationship Id="rId2" Type="http://schemas.openxmlformats.org/officeDocument/2006/relationships/hyperlink" Target="https://www.juliawiki.com/wiki/Main_Page" TargetMode="External"/><Relationship Id="rId1" Type="http://schemas.openxmlformats.org/officeDocument/2006/relationships/slideLayout" Target="../slideLayouts/slideLayout2.xml"/><Relationship Id="rId4" Type="http://schemas.openxmlformats.org/officeDocument/2006/relationships/hyperlink" Target="https://en.wikipedia.org/wiki/Julia_(programming_languag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erebrux.net/2020/04/08/go-%cf%80%cf%81%ce%bf%ce%b3%cf%81%ce%b1%ce%bc%ce%bc%ce%b1%cf%84%ce%b9%cf%83%ce%bc%cf%8c%cf%82-golan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julialang.org/download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8CBE2-D033-039B-C8F0-79C4103066A1}"/>
              </a:ext>
            </a:extLst>
          </p:cNvPr>
          <p:cNvSpPr>
            <a:spLocks noGrp="1"/>
          </p:cNvSpPr>
          <p:nvPr>
            <p:ph type="ctrTitle"/>
          </p:nvPr>
        </p:nvSpPr>
        <p:spPr/>
        <p:txBody>
          <a:bodyPr/>
          <a:lstStyle/>
          <a:p>
            <a:r>
              <a:rPr lang="el-GR" b="0" i="0" dirty="0">
                <a:solidFill>
                  <a:schemeClr val="tx1"/>
                </a:solidFill>
                <a:effectLst/>
                <a:latin typeface="Söhne"/>
              </a:rPr>
              <a:t>Εισαγωγή στη Γλώσσα Προγραμματισμού Julia</a:t>
            </a:r>
            <a:endParaRPr lang="en-CY" dirty="0">
              <a:solidFill>
                <a:schemeClr val="tx1"/>
              </a:solidFill>
            </a:endParaRPr>
          </a:p>
        </p:txBody>
      </p:sp>
      <p:sp>
        <p:nvSpPr>
          <p:cNvPr id="3" name="Subtitle 2">
            <a:extLst>
              <a:ext uri="{FF2B5EF4-FFF2-40B4-BE49-F238E27FC236}">
                <a16:creationId xmlns:a16="http://schemas.microsoft.com/office/drawing/2014/main" id="{4433B471-7628-5B86-F4AC-90D992961061}"/>
              </a:ext>
            </a:extLst>
          </p:cNvPr>
          <p:cNvSpPr>
            <a:spLocks noGrp="1"/>
          </p:cNvSpPr>
          <p:nvPr>
            <p:ph type="subTitle" idx="1"/>
          </p:nvPr>
        </p:nvSpPr>
        <p:spPr/>
        <p:txBody>
          <a:bodyPr>
            <a:normAutofit fontScale="70000" lnSpcReduction="20000"/>
          </a:bodyPr>
          <a:lstStyle/>
          <a:p>
            <a:pPr algn="l"/>
            <a:endParaRPr lang="en-GB" dirty="0"/>
          </a:p>
          <a:p>
            <a:pPr algn="l"/>
            <a:endParaRPr lang="en-GB" dirty="0"/>
          </a:p>
          <a:p>
            <a:pPr algn="l"/>
            <a:r>
              <a:rPr lang="el-GR" sz="4800" b="1" dirty="0">
                <a:solidFill>
                  <a:schemeClr val="tx1"/>
                </a:solidFill>
              </a:rPr>
              <a:t>Κωνσταντίνος Καρα</a:t>
            </a:r>
            <a:r>
              <a:rPr lang="el-GR" sz="4800" b="1" dirty="0"/>
              <a:t>μάνος</a:t>
            </a:r>
            <a:endParaRPr lang="el-GR" sz="4800" b="1" dirty="0">
              <a:solidFill>
                <a:schemeClr val="tx1"/>
              </a:solidFill>
            </a:endParaRPr>
          </a:p>
          <a:p>
            <a:pPr algn="l"/>
            <a:r>
              <a:rPr lang="el-GR" sz="4800" b="1" dirty="0">
                <a:solidFill>
                  <a:schemeClr val="tx1"/>
                </a:solidFill>
              </a:rPr>
              <a:t>Παναγιώτης Κουρκουλής</a:t>
            </a:r>
            <a:endParaRPr lang="en-CY" sz="4800" b="1" dirty="0">
              <a:solidFill>
                <a:schemeClr val="tx1"/>
              </a:solidFill>
            </a:endParaRPr>
          </a:p>
        </p:txBody>
      </p:sp>
      <p:pic>
        <p:nvPicPr>
          <p:cNvPr id="7" name="Picture 6">
            <a:extLst>
              <a:ext uri="{FF2B5EF4-FFF2-40B4-BE49-F238E27FC236}">
                <a16:creationId xmlns:a16="http://schemas.microsoft.com/office/drawing/2014/main" id="{C6BD4BDD-4678-5D8F-F1C7-91D9EE98EC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3626" y="4083563"/>
            <a:ext cx="3998320" cy="2249055"/>
          </a:xfrm>
          <a:prstGeom prst="rect">
            <a:avLst/>
          </a:prstGeom>
        </p:spPr>
      </p:pic>
    </p:spTree>
    <p:extLst>
      <p:ext uri="{BB962C8B-B14F-4D97-AF65-F5344CB8AC3E}">
        <p14:creationId xmlns:p14="http://schemas.microsoft.com/office/powerpoint/2010/main" val="2738659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80BA8-96EC-0D0A-BB6E-328F00FBF81C}"/>
              </a:ext>
            </a:extLst>
          </p:cNvPr>
          <p:cNvSpPr>
            <a:spLocks noGrp="1"/>
          </p:cNvSpPr>
          <p:nvPr>
            <p:ph type="title"/>
          </p:nvPr>
        </p:nvSpPr>
        <p:spPr>
          <a:xfrm>
            <a:off x="838200" y="365125"/>
            <a:ext cx="10515600" cy="917023"/>
          </a:xfrm>
        </p:spPr>
        <p:txBody>
          <a:bodyPr/>
          <a:lstStyle/>
          <a:p>
            <a:r>
              <a:rPr lang="en-US" b="1" dirty="0"/>
              <a:t>JULIA AND MEMORY USAGE</a:t>
            </a:r>
          </a:p>
        </p:txBody>
      </p:sp>
      <p:sp>
        <p:nvSpPr>
          <p:cNvPr id="3" name="Content Placeholder 2">
            <a:extLst>
              <a:ext uri="{FF2B5EF4-FFF2-40B4-BE49-F238E27FC236}">
                <a16:creationId xmlns:a16="http://schemas.microsoft.com/office/drawing/2014/main" id="{4FEB9E07-86D4-AEC5-C367-11F418DFB76D}"/>
              </a:ext>
            </a:extLst>
          </p:cNvPr>
          <p:cNvSpPr>
            <a:spLocks noGrp="1"/>
          </p:cNvSpPr>
          <p:nvPr>
            <p:ph idx="1"/>
          </p:nvPr>
        </p:nvSpPr>
        <p:spPr>
          <a:xfrm>
            <a:off x="838200" y="1162878"/>
            <a:ext cx="10515600" cy="5014085"/>
          </a:xfrm>
        </p:spPr>
        <p:txBody>
          <a:bodyPr>
            <a:normAutofit/>
          </a:bodyPr>
          <a:lstStyle/>
          <a:p>
            <a:r>
              <a:rPr lang="en-US" sz="2000" b="1" dirty="0"/>
              <a:t>Concrete Types:</a:t>
            </a:r>
            <a:r>
              <a:rPr lang="el-GR" sz="2000" b="1" dirty="0"/>
              <a:t> </a:t>
            </a:r>
            <a:r>
              <a:rPr lang="el-GR" sz="2000" dirty="0"/>
              <a:t>Η </a:t>
            </a:r>
            <a:r>
              <a:rPr lang="en-US" sz="2000" dirty="0"/>
              <a:t>Julia </a:t>
            </a:r>
            <a:r>
              <a:rPr lang="el-GR" sz="2000" dirty="0"/>
              <a:t>δίνει την δυνατότητα στον χρήστη να επιλέξει τύπο μεταβλητής (</a:t>
            </a:r>
            <a:r>
              <a:rPr lang="en-US" sz="2000" dirty="0"/>
              <a:t>abstract </a:t>
            </a:r>
            <a:r>
              <a:rPr lang="el-GR" sz="2000" dirty="0"/>
              <a:t>ή </a:t>
            </a:r>
            <a:r>
              <a:rPr lang="en-US" sz="2000" dirty="0"/>
              <a:t>Concrete). </a:t>
            </a:r>
            <a:r>
              <a:rPr lang="el-GR" sz="2000" dirty="0"/>
              <a:t>Η διαφορά των δύο είναι ότι οι </a:t>
            </a:r>
            <a:r>
              <a:rPr lang="en-US" sz="2000" dirty="0"/>
              <a:t>concrete </a:t>
            </a:r>
            <a:r>
              <a:rPr lang="el-GR" sz="2000" dirty="0"/>
              <a:t>μεταβλητές</a:t>
            </a:r>
            <a:r>
              <a:rPr lang="en-US" sz="2000" dirty="0"/>
              <a:t> </a:t>
            </a:r>
            <a:r>
              <a:rPr lang="el-GR" sz="2000" dirty="0"/>
              <a:t>επιτρέπουν στον χρήστη να δεσμεύει χώρο στη μνήμη με βάση το πώς έχει ορίσει το </a:t>
            </a:r>
            <a:r>
              <a:rPr lang="en-US" sz="2000" dirty="0"/>
              <a:t>concrete variable </a:t>
            </a:r>
            <a:r>
              <a:rPr lang="el-GR" sz="2000" dirty="0"/>
              <a:t>(π.χ. </a:t>
            </a:r>
            <a:endParaRPr lang="en-US" sz="2000" dirty="0"/>
          </a:p>
          <a:p>
            <a:pPr marL="0" indent="0">
              <a:spcBef>
                <a:spcPts val="500"/>
              </a:spcBef>
              <a:buNone/>
            </a:pPr>
            <a:r>
              <a:rPr lang="en-US" sz="2000" b="1" dirty="0"/>
              <a:t>    </a:t>
            </a:r>
            <a:r>
              <a:rPr lang="en-US" sz="1400" b="1" dirty="0"/>
              <a:t>struct Person{</a:t>
            </a:r>
          </a:p>
          <a:p>
            <a:pPr marL="0" indent="0">
              <a:spcBef>
                <a:spcPts val="500"/>
              </a:spcBef>
              <a:buNone/>
            </a:pPr>
            <a:r>
              <a:rPr lang="en-US" sz="1400" b="1" dirty="0"/>
              <a:t>	name::String</a:t>
            </a:r>
          </a:p>
          <a:p>
            <a:pPr marL="0" indent="0">
              <a:spcBef>
                <a:spcPts val="500"/>
              </a:spcBef>
              <a:buNone/>
            </a:pPr>
            <a:r>
              <a:rPr lang="en-US" sz="1400" b="1" dirty="0"/>
              <a:t>	age::Int</a:t>
            </a:r>
          </a:p>
          <a:p>
            <a:pPr marL="0" indent="0">
              <a:spcBef>
                <a:spcPts val="500"/>
              </a:spcBef>
              <a:buNone/>
            </a:pPr>
            <a:r>
              <a:rPr lang="en-US" sz="1400" b="1" dirty="0"/>
              <a:t>    }</a:t>
            </a:r>
          </a:p>
          <a:p>
            <a:pPr marL="0" indent="0">
              <a:spcBef>
                <a:spcPts val="500"/>
              </a:spcBef>
              <a:buNone/>
            </a:pPr>
            <a:r>
              <a:rPr lang="en-US" sz="1400" b="1" dirty="0"/>
              <a:t>    person1 = Person(“Panos”, 21) </a:t>
            </a:r>
          </a:p>
          <a:p>
            <a:pPr marL="0" indent="0">
              <a:spcBef>
                <a:spcPts val="500"/>
              </a:spcBef>
              <a:buNone/>
            </a:pPr>
            <a:r>
              <a:rPr lang="el-GR" sz="1400" dirty="0"/>
              <a:t>Σε αυτό το παράδειγμα</a:t>
            </a:r>
            <a:r>
              <a:rPr lang="en-US" sz="1400" dirty="0"/>
              <a:t>,</a:t>
            </a:r>
            <a:r>
              <a:rPr lang="el-GR" sz="1400" dirty="0"/>
              <a:t> δημιουργούμε ένα </a:t>
            </a:r>
            <a:r>
              <a:rPr lang="en-US" sz="1400" b="1" dirty="0"/>
              <a:t>Concrete Type</a:t>
            </a:r>
            <a:r>
              <a:rPr lang="el-GR" sz="1400" b="1" dirty="0"/>
              <a:t> :</a:t>
            </a:r>
            <a:r>
              <a:rPr lang="en-US" sz="1400" b="1" dirty="0"/>
              <a:t> Person </a:t>
            </a:r>
            <a:r>
              <a:rPr lang="el-GR" sz="1400" dirty="0"/>
              <a:t>το οποίο έχει τα ορίσματα </a:t>
            </a:r>
            <a:r>
              <a:rPr lang="en-US" sz="1400" b="1" dirty="0"/>
              <a:t>name </a:t>
            </a:r>
            <a:r>
              <a:rPr lang="el-GR" sz="1400" dirty="0"/>
              <a:t>τύπου </a:t>
            </a:r>
            <a:r>
              <a:rPr lang="en-US" sz="1400" b="1" dirty="0"/>
              <a:t>String </a:t>
            </a:r>
            <a:r>
              <a:rPr lang="el-GR" sz="1400" dirty="0"/>
              <a:t>και </a:t>
            </a:r>
            <a:r>
              <a:rPr lang="en-US" sz="1400" b="1" dirty="0"/>
              <a:t>age </a:t>
            </a:r>
            <a:r>
              <a:rPr lang="el-GR" sz="1400" dirty="0"/>
              <a:t>τύπου </a:t>
            </a:r>
            <a:r>
              <a:rPr lang="en-US" sz="1400" b="1" dirty="0"/>
              <a:t>Int. </a:t>
            </a:r>
            <a:r>
              <a:rPr lang="el-GR" sz="1400" dirty="0"/>
              <a:t>Η μνήμη που θα καταχωρηθεί για το </a:t>
            </a:r>
            <a:r>
              <a:rPr lang="en-US" sz="1400" b="1" dirty="0"/>
              <a:t>person1 </a:t>
            </a:r>
            <a:r>
              <a:rPr lang="el-GR" sz="1400" dirty="0"/>
              <a:t>θα είναι ίση με την μνήμη που χρειάζεται το </a:t>
            </a:r>
            <a:r>
              <a:rPr lang="en-US" sz="1400" dirty="0"/>
              <a:t>String “Panos” ( </a:t>
            </a:r>
            <a:r>
              <a:rPr lang="el-GR" sz="1400" dirty="0"/>
              <a:t>η μνήμη που καταλαμβάνουν τα </a:t>
            </a:r>
            <a:r>
              <a:rPr lang="en-US" sz="1400" dirty="0"/>
              <a:t>strings </a:t>
            </a:r>
            <a:r>
              <a:rPr lang="el-GR" sz="1400" dirty="0"/>
              <a:t>εξαρτάτε από το μήκος και τα </a:t>
            </a:r>
            <a:r>
              <a:rPr lang="en-US" sz="1400" dirty="0"/>
              <a:t>metadata </a:t>
            </a:r>
            <a:r>
              <a:rPr lang="el-GR" sz="1400" dirty="0"/>
              <a:t>τους) και την μνήμη που χρειάζεται η τιμή του </a:t>
            </a:r>
            <a:r>
              <a:rPr lang="en-US" sz="1400" dirty="0"/>
              <a:t>age, </a:t>
            </a:r>
            <a:r>
              <a:rPr lang="el-GR" sz="1400" dirty="0"/>
              <a:t>το οποίο είναι τύπου </a:t>
            </a:r>
            <a:r>
              <a:rPr lang="en-US" sz="1400" dirty="0"/>
              <a:t>Int </a:t>
            </a:r>
            <a:r>
              <a:rPr lang="el-GR" sz="1400" dirty="0"/>
              <a:t>και άρα θα καταλαμβάνει χώρο </a:t>
            </a:r>
            <a:r>
              <a:rPr lang="en-US" sz="1400" dirty="0"/>
              <a:t>8 bytes </a:t>
            </a:r>
            <a:r>
              <a:rPr lang="el-GR" sz="1400" dirty="0"/>
              <a:t>(συνήθως στην </a:t>
            </a:r>
            <a:r>
              <a:rPr lang="en-US" sz="1400" dirty="0"/>
              <a:t>Julia </a:t>
            </a:r>
            <a:r>
              <a:rPr lang="el-GR" sz="1400" dirty="0"/>
              <a:t>οι μεταβλητές τύπου </a:t>
            </a:r>
            <a:r>
              <a:rPr lang="en-US" sz="1400" dirty="0"/>
              <a:t>Int </a:t>
            </a:r>
            <a:r>
              <a:rPr lang="el-GR" sz="1400" dirty="0"/>
              <a:t>σε 64-</a:t>
            </a:r>
            <a:r>
              <a:rPr lang="en-US" sz="1400" dirty="0"/>
              <a:t>bit </a:t>
            </a:r>
            <a:r>
              <a:rPr lang="el-GR" sz="1400" dirty="0"/>
              <a:t>συστήματα καταλαμβάνουν χώρο 8 </a:t>
            </a:r>
            <a:r>
              <a:rPr lang="en-US" sz="1400" dirty="0"/>
              <a:t>bytes)</a:t>
            </a:r>
            <a:r>
              <a:rPr lang="el-GR" sz="1400" dirty="0"/>
              <a:t>.</a:t>
            </a:r>
          </a:p>
          <a:p>
            <a:pPr>
              <a:spcBef>
                <a:spcPts val="500"/>
              </a:spcBef>
            </a:pPr>
            <a:r>
              <a:rPr lang="el-GR" sz="2000" b="1" dirty="0"/>
              <a:t>Δυναμική Δέσμευση Μνήμης: </a:t>
            </a:r>
            <a:r>
              <a:rPr lang="en-US" sz="2000" dirty="0"/>
              <a:t>H Julia </a:t>
            </a:r>
            <a:r>
              <a:rPr lang="el-GR" sz="2000" dirty="0"/>
              <a:t>δεσμεύει όσο χώρο χρειάζονται οι μεταβλητές της. Αυτό γίνεται κατά την εκτέλεση. ‘Αρα όσο περισσότερες μεταβλητές χρησιμοποιηθούν και όσο ποιό μεγάλα και περίπλοκα </a:t>
            </a:r>
            <a:r>
              <a:rPr lang="en-US" sz="2000" dirty="0"/>
              <a:t>data structures </a:t>
            </a:r>
            <a:r>
              <a:rPr lang="el-GR" sz="2000" dirty="0"/>
              <a:t>υπάρχουν στο πρόγραμμα, τόσο περισσότερος χώρος θα δεσμευτεί στη μνήμη.</a:t>
            </a:r>
          </a:p>
          <a:p>
            <a:pPr>
              <a:spcBef>
                <a:spcPts val="500"/>
              </a:spcBef>
            </a:pPr>
            <a:r>
              <a:rPr lang="en-US" sz="2000" b="1" dirty="0"/>
              <a:t>Garbage Collector: </a:t>
            </a:r>
            <a:r>
              <a:rPr lang="el-GR" sz="2000" dirty="0"/>
              <a:t>Η </a:t>
            </a:r>
            <a:r>
              <a:rPr lang="en-US" sz="2000" dirty="0"/>
              <a:t>Julia </a:t>
            </a:r>
            <a:r>
              <a:rPr lang="el-GR" sz="2000" dirty="0"/>
              <a:t>χρησιμοποιεί </a:t>
            </a:r>
            <a:r>
              <a:rPr lang="en-US" sz="2000" dirty="0"/>
              <a:t>Garbage Collector </a:t>
            </a:r>
            <a:r>
              <a:rPr lang="el-GR" sz="2000" dirty="0"/>
              <a:t>για να αποδεσμεύει από την μνήμη χώρο ο οποίος δεν χρησιμοποιήτε. </a:t>
            </a:r>
            <a:endParaRPr lang="el-GR" sz="2000" b="1" dirty="0"/>
          </a:p>
          <a:p>
            <a:pPr marL="0" indent="0">
              <a:spcBef>
                <a:spcPts val="500"/>
              </a:spcBef>
              <a:buNone/>
            </a:pPr>
            <a:endParaRPr lang="en-US" sz="1400" dirty="0"/>
          </a:p>
          <a:p>
            <a:endParaRPr lang="en-US" sz="2000" b="1" dirty="0"/>
          </a:p>
        </p:txBody>
      </p:sp>
    </p:spTree>
    <p:extLst>
      <p:ext uri="{BB962C8B-B14F-4D97-AF65-F5344CB8AC3E}">
        <p14:creationId xmlns:p14="http://schemas.microsoft.com/office/powerpoint/2010/main" val="2834109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8E4E4-D170-3333-6B2D-80BF6ACC2395}"/>
              </a:ext>
            </a:extLst>
          </p:cNvPr>
          <p:cNvSpPr>
            <a:spLocks noGrp="1"/>
          </p:cNvSpPr>
          <p:nvPr>
            <p:ph type="title"/>
          </p:nvPr>
        </p:nvSpPr>
        <p:spPr>
          <a:xfrm>
            <a:off x="838200" y="365125"/>
            <a:ext cx="10515600" cy="922137"/>
          </a:xfrm>
        </p:spPr>
        <p:txBody>
          <a:bodyPr/>
          <a:lstStyle/>
          <a:p>
            <a:r>
              <a:rPr lang="en-US" b="1" dirty="0"/>
              <a:t>JULIA AND SECURITY</a:t>
            </a:r>
          </a:p>
        </p:txBody>
      </p:sp>
      <p:sp>
        <p:nvSpPr>
          <p:cNvPr id="3" name="Content Placeholder 2">
            <a:extLst>
              <a:ext uri="{FF2B5EF4-FFF2-40B4-BE49-F238E27FC236}">
                <a16:creationId xmlns:a16="http://schemas.microsoft.com/office/drawing/2014/main" id="{294205E6-058A-BDC3-4A8C-1F8205355270}"/>
              </a:ext>
            </a:extLst>
          </p:cNvPr>
          <p:cNvSpPr>
            <a:spLocks noGrp="1"/>
          </p:cNvSpPr>
          <p:nvPr>
            <p:ph idx="1"/>
          </p:nvPr>
        </p:nvSpPr>
        <p:spPr>
          <a:xfrm>
            <a:off x="838200" y="1349406"/>
            <a:ext cx="10515600" cy="4827557"/>
          </a:xfrm>
        </p:spPr>
        <p:txBody>
          <a:bodyPr>
            <a:normAutofit/>
          </a:bodyPr>
          <a:lstStyle/>
          <a:p>
            <a:r>
              <a:rPr lang="el-GR" sz="2000" b="1" dirty="0"/>
              <a:t>Ενσωματωμένος </a:t>
            </a:r>
            <a:r>
              <a:rPr lang="en-US" sz="2000" b="1" dirty="0"/>
              <a:t>Package Manager:</a:t>
            </a:r>
            <a:r>
              <a:rPr lang="en-US" sz="2000" dirty="0"/>
              <a:t> </a:t>
            </a:r>
            <a:r>
              <a:rPr lang="el-GR" sz="2000" dirty="0"/>
              <a:t>Η </a:t>
            </a:r>
            <a:r>
              <a:rPr lang="en-US" sz="2000" dirty="0"/>
              <a:t>Julia </a:t>
            </a:r>
            <a:r>
              <a:rPr lang="el-GR" sz="2000" dirty="0"/>
              <a:t>παρέχει ενσωματωμένο </a:t>
            </a:r>
            <a:r>
              <a:rPr lang="en-US" sz="2000" dirty="0"/>
              <a:t>package manager </a:t>
            </a:r>
            <a:r>
              <a:rPr lang="el-GR" sz="2000" dirty="0"/>
              <a:t>ο οποίος δίνει την δυνατότητα στον προγραμματστή να ελέγχει τα πακέττα και τις βιβλιοθήκες που χρησιμοποιεί στον κώδικα του.</a:t>
            </a:r>
          </a:p>
          <a:p>
            <a:r>
              <a:rPr lang="en-US" sz="2000" b="1" dirty="0"/>
              <a:t>Open Source</a:t>
            </a:r>
            <a:r>
              <a:rPr lang="el-GR" sz="2000" b="1" dirty="0"/>
              <a:t>: </a:t>
            </a:r>
            <a:r>
              <a:rPr lang="el-GR" sz="2000" dirty="0"/>
              <a:t>Ένα από τα πλεονεκτήματα του γεγονότος ότι η </a:t>
            </a:r>
            <a:r>
              <a:rPr lang="en-US" sz="2000" dirty="0"/>
              <a:t>Julia </a:t>
            </a:r>
            <a:r>
              <a:rPr lang="el-GR" sz="2000" dirty="0"/>
              <a:t>είναι μια ανοικτού κώδικα γλώσσα προγραμματισμού είναι ότι τα πακέτα και οι βιβλιοθήκες που είναι διαθέσημες στους </a:t>
            </a:r>
            <a:r>
              <a:rPr lang="en-US" sz="2000" dirty="0"/>
              <a:t>developers </a:t>
            </a:r>
            <a:r>
              <a:rPr lang="el-GR" sz="2000" dirty="0"/>
              <a:t>ελέγχονται και βελτιώνονται διαρκώς, άρα σε περίπτωση που υπάρχει κάποιο θέμα ασφάλειας με κάποιο πακέτο ή βιβλιοθήκη αυτό θα διορθώθει από την ενεργή κοινότητα. Επίσης, η </a:t>
            </a:r>
            <a:r>
              <a:rPr lang="en-US" sz="2000" dirty="0"/>
              <a:t>standard </a:t>
            </a:r>
            <a:r>
              <a:rPr lang="el-GR" sz="2000" dirty="0"/>
              <a:t>βιβλιοθήκη της </a:t>
            </a:r>
            <a:r>
              <a:rPr lang="en-US" sz="2000" dirty="0"/>
              <a:t>Julia </a:t>
            </a:r>
            <a:r>
              <a:rPr lang="el-GR" sz="2000" dirty="0"/>
              <a:t>περνά συνεχώς από ελέγχους οι οποίοι διασφαλίζουν την ασφάλεια της</a:t>
            </a:r>
            <a:r>
              <a:rPr lang="en-US" sz="2000" dirty="0"/>
              <a:t>.</a:t>
            </a:r>
            <a:endParaRPr lang="el-GR" sz="2000" dirty="0"/>
          </a:p>
        </p:txBody>
      </p:sp>
    </p:spTree>
    <p:extLst>
      <p:ext uri="{BB962C8B-B14F-4D97-AF65-F5344CB8AC3E}">
        <p14:creationId xmlns:p14="http://schemas.microsoft.com/office/powerpoint/2010/main" val="2055226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E061AFC-958D-FE92-5584-5F3FA30DA516}"/>
              </a:ext>
            </a:extLst>
          </p:cNvPr>
          <p:cNvSpPr txBox="1"/>
          <p:nvPr/>
        </p:nvSpPr>
        <p:spPr>
          <a:xfrm>
            <a:off x="512144" y="248926"/>
            <a:ext cx="6033154" cy="707886"/>
          </a:xfrm>
          <a:prstGeom prst="rect">
            <a:avLst/>
          </a:prstGeom>
          <a:noFill/>
        </p:spPr>
        <p:txBody>
          <a:bodyPr wrap="square" rtlCol="0">
            <a:spAutoFit/>
          </a:bodyPr>
          <a:lstStyle/>
          <a:p>
            <a:r>
              <a:rPr lang="el-GR" sz="4000" b="1" dirty="0"/>
              <a:t>ΔΗΛΩΣΗ ΜΕΤΑΒΛΗΤΩΝ</a:t>
            </a:r>
            <a:endParaRPr lang="en-CY" sz="4000" b="1" dirty="0"/>
          </a:p>
        </p:txBody>
      </p:sp>
      <p:pic>
        <p:nvPicPr>
          <p:cNvPr id="4" name="Picture 3" descr="A black screen with white text&#10;&#10;Description automatically generated">
            <a:extLst>
              <a:ext uri="{FF2B5EF4-FFF2-40B4-BE49-F238E27FC236}">
                <a16:creationId xmlns:a16="http://schemas.microsoft.com/office/drawing/2014/main" id="{976C6C1B-FE6E-E304-8E5C-74F21C043E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144" y="2106853"/>
            <a:ext cx="5692633" cy="1767993"/>
          </a:xfrm>
          <a:prstGeom prst="rect">
            <a:avLst/>
          </a:prstGeom>
        </p:spPr>
      </p:pic>
      <p:pic>
        <p:nvPicPr>
          <p:cNvPr id="7" name="Picture 6" descr="A black screen with white text&#10;&#10;Description automatically generated">
            <a:extLst>
              <a:ext uri="{FF2B5EF4-FFF2-40B4-BE49-F238E27FC236}">
                <a16:creationId xmlns:a16="http://schemas.microsoft.com/office/drawing/2014/main" id="{32CEC347-F58E-4CA3-C74D-B9D81F6272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144" y="4069536"/>
            <a:ext cx="5692633" cy="1996613"/>
          </a:xfrm>
          <a:prstGeom prst="rect">
            <a:avLst/>
          </a:prstGeom>
        </p:spPr>
      </p:pic>
      <p:pic>
        <p:nvPicPr>
          <p:cNvPr id="14" name="Picture 13" descr="A black screen with white text&#10;&#10;Description automatically generated">
            <a:extLst>
              <a:ext uri="{FF2B5EF4-FFF2-40B4-BE49-F238E27FC236}">
                <a16:creationId xmlns:a16="http://schemas.microsoft.com/office/drawing/2014/main" id="{5CAD6A39-94FA-B872-1C91-EBC9C81CBA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69822" y="2106853"/>
            <a:ext cx="5745978" cy="1767993"/>
          </a:xfrm>
          <a:prstGeom prst="rect">
            <a:avLst/>
          </a:prstGeom>
        </p:spPr>
      </p:pic>
      <p:sp>
        <p:nvSpPr>
          <p:cNvPr id="15" name="TextBox 14">
            <a:extLst>
              <a:ext uri="{FF2B5EF4-FFF2-40B4-BE49-F238E27FC236}">
                <a16:creationId xmlns:a16="http://schemas.microsoft.com/office/drawing/2014/main" id="{2368A38C-B09E-FACF-24BA-40656D658B77}"/>
              </a:ext>
            </a:extLst>
          </p:cNvPr>
          <p:cNvSpPr txBox="1"/>
          <p:nvPr/>
        </p:nvSpPr>
        <p:spPr>
          <a:xfrm>
            <a:off x="2076859" y="1455510"/>
            <a:ext cx="2563202" cy="369332"/>
          </a:xfrm>
          <a:prstGeom prst="rect">
            <a:avLst/>
          </a:prstGeom>
          <a:noFill/>
        </p:spPr>
        <p:txBody>
          <a:bodyPr wrap="none" rtlCol="0">
            <a:spAutoFit/>
          </a:bodyPr>
          <a:lstStyle/>
          <a:p>
            <a:r>
              <a:rPr lang="en-US" dirty="0"/>
              <a:t>CONCRETE DECLARATION</a:t>
            </a:r>
          </a:p>
        </p:txBody>
      </p:sp>
      <p:sp>
        <p:nvSpPr>
          <p:cNvPr id="16" name="TextBox 15">
            <a:extLst>
              <a:ext uri="{FF2B5EF4-FFF2-40B4-BE49-F238E27FC236}">
                <a16:creationId xmlns:a16="http://schemas.microsoft.com/office/drawing/2014/main" id="{96CD971A-D666-A2FA-C1A8-9A6CE97FCB56}"/>
              </a:ext>
            </a:extLst>
          </p:cNvPr>
          <p:cNvSpPr txBox="1"/>
          <p:nvPr/>
        </p:nvSpPr>
        <p:spPr>
          <a:xfrm>
            <a:off x="7981279" y="1455510"/>
            <a:ext cx="2523063" cy="369332"/>
          </a:xfrm>
          <a:prstGeom prst="rect">
            <a:avLst/>
          </a:prstGeom>
          <a:noFill/>
        </p:spPr>
        <p:txBody>
          <a:bodyPr wrap="none" rtlCol="0">
            <a:spAutoFit/>
          </a:bodyPr>
          <a:lstStyle/>
          <a:p>
            <a:r>
              <a:rPr lang="en-US" dirty="0"/>
              <a:t>ABSTRACT DECLARATION</a:t>
            </a:r>
          </a:p>
        </p:txBody>
      </p:sp>
    </p:spTree>
    <p:extLst>
      <p:ext uri="{BB962C8B-B14F-4D97-AF65-F5344CB8AC3E}">
        <p14:creationId xmlns:p14="http://schemas.microsoft.com/office/powerpoint/2010/main" val="477814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5EE69C-F203-CCC3-0594-81080649A99E}"/>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4600" b="1" kern="1200">
                <a:solidFill>
                  <a:schemeClr val="tx1"/>
                </a:solidFill>
                <a:latin typeface="+mj-lt"/>
                <a:ea typeface="+mj-ea"/>
                <a:cs typeface="+mj-cs"/>
              </a:rPr>
              <a:t>ABSTRACT + CONCRETE DECLARATION</a:t>
            </a:r>
          </a:p>
        </p:txBody>
      </p:sp>
      <p:sp>
        <p:nvSpPr>
          <p:cNvPr id="11"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creenshot of a computer program&#10;&#10;Description automatically generated">
            <a:extLst>
              <a:ext uri="{FF2B5EF4-FFF2-40B4-BE49-F238E27FC236}">
                <a16:creationId xmlns:a16="http://schemas.microsoft.com/office/drawing/2014/main" id="{A989FFE9-F438-100D-C927-7E4520E9AC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0069" y="-8507"/>
            <a:ext cx="6167119" cy="3913757"/>
          </a:xfrm>
          <a:prstGeom prst="rect">
            <a:avLst/>
          </a:prstGeom>
        </p:spPr>
      </p:pic>
      <p:pic>
        <p:nvPicPr>
          <p:cNvPr id="6" name="Picture 5" descr="A screenshot of a computer program&#10;&#10;Description automatically generated">
            <a:extLst>
              <a:ext uri="{FF2B5EF4-FFF2-40B4-BE49-F238E27FC236}">
                <a16:creationId xmlns:a16="http://schemas.microsoft.com/office/drawing/2014/main" id="{D649F4F2-0CB7-84D0-458E-BE633BDDF7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0069" y="2928638"/>
            <a:ext cx="6167119" cy="2961257"/>
          </a:xfrm>
          <a:prstGeom prst="rect">
            <a:avLst/>
          </a:prstGeom>
        </p:spPr>
      </p:pic>
    </p:spTree>
    <p:extLst>
      <p:ext uri="{BB962C8B-B14F-4D97-AF65-F5344CB8AC3E}">
        <p14:creationId xmlns:p14="http://schemas.microsoft.com/office/powerpoint/2010/main" val="2805176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4790F99-C881-47C9-B3DC-C959D4418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ED8D03E-F375-4E67-B932-FF9B007BB4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344152" y="387180"/>
            <a:ext cx="3850317" cy="6538623"/>
          </a:xfrm>
          <a:custGeom>
            <a:avLst/>
            <a:gdLst>
              <a:gd name="connsiteX0" fmla="*/ 0 w 3850317"/>
              <a:gd name="connsiteY0" fmla="*/ 0 h 5978116"/>
              <a:gd name="connsiteX1" fmla="*/ 3850317 w 3850317"/>
              <a:gd name="connsiteY1" fmla="*/ 0 h 5978116"/>
              <a:gd name="connsiteX2" fmla="*/ 3840373 w 3850317"/>
              <a:gd name="connsiteY2" fmla="*/ 258313 h 5978116"/>
              <a:gd name="connsiteX3" fmla="*/ 3755448 w 3850317"/>
              <a:gd name="connsiteY3" fmla="*/ 1537847 h 5978116"/>
              <a:gd name="connsiteX4" fmla="*/ 3150490 w 3850317"/>
              <a:gd name="connsiteY4" fmla="*/ 3989537 h 5978116"/>
              <a:gd name="connsiteX5" fmla="*/ 3089544 w 3850317"/>
              <a:gd name="connsiteY5" fmla="*/ 3606200 h 5978116"/>
              <a:gd name="connsiteX6" fmla="*/ 2922635 w 3850317"/>
              <a:gd name="connsiteY6" fmla="*/ 4519351 h 5978116"/>
              <a:gd name="connsiteX7" fmla="*/ 2904628 w 3850317"/>
              <a:gd name="connsiteY7" fmla="*/ 4466023 h 5978116"/>
              <a:gd name="connsiteX8" fmla="*/ 2825329 w 3850317"/>
              <a:gd name="connsiteY8" fmla="*/ 4562983 h 5978116"/>
              <a:gd name="connsiteX9" fmla="*/ 2695127 w 3850317"/>
              <a:gd name="connsiteY9" fmla="*/ 4973329 h 5978116"/>
              <a:gd name="connsiteX10" fmla="*/ 2501208 w 3850317"/>
              <a:gd name="connsiteY10" fmla="*/ 4457366 h 5978116"/>
              <a:gd name="connsiteX11" fmla="*/ 2209291 w 3850317"/>
              <a:gd name="connsiteY11" fmla="*/ 5028388 h 5978116"/>
              <a:gd name="connsiteX12" fmla="*/ 2135532 w 3850317"/>
              <a:gd name="connsiteY12" fmla="*/ 5321344 h 5978116"/>
              <a:gd name="connsiteX13" fmla="*/ 2009139 w 3850317"/>
              <a:gd name="connsiteY13" fmla="*/ 4714655 h 5978116"/>
              <a:gd name="connsiteX14" fmla="*/ 1918759 w 3850317"/>
              <a:gd name="connsiteY14" fmla="*/ 4486454 h 5978116"/>
              <a:gd name="connsiteX15" fmla="*/ 1800676 w 3850317"/>
              <a:gd name="connsiteY15" fmla="*/ 4608346 h 5978116"/>
              <a:gd name="connsiteX16" fmla="*/ 1614721 w 3850317"/>
              <a:gd name="connsiteY16" fmla="*/ 5319612 h 5978116"/>
              <a:gd name="connsiteX17" fmla="*/ 1530921 w 3850317"/>
              <a:gd name="connsiteY17" fmla="*/ 5433540 h 5978116"/>
              <a:gd name="connsiteX18" fmla="*/ 1569705 w 3850317"/>
              <a:gd name="connsiteY18" fmla="*/ 4803650 h 5978116"/>
              <a:gd name="connsiteX19" fmla="*/ 1517416 w 3850317"/>
              <a:gd name="connsiteY19" fmla="*/ 4640204 h 5978116"/>
              <a:gd name="connsiteX20" fmla="*/ 1425997 w 3850317"/>
              <a:gd name="connsiteY20" fmla="*/ 4800187 h 5978116"/>
              <a:gd name="connsiteX21" fmla="*/ 1348083 w 3850317"/>
              <a:gd name="connsiteY21" fmla="*/ 5363245 h 5978116"/>
              <a:gd name="connsiteX22" fmla="*/ 1200566 w 3850317"/>
              <a:gd name="connsiteY22" fmla="*/ 5526691 h 5978116"/>
              <a:gd name="connsiteX23" fmla="*/ 1027770 w 3850317"/>
              <a:gd name="connsiteY23" fmla="*/ 5803718 h 5978116"/>
              <a:gd name="connsiteX24" fmla="*/ 892373 w 3850317"/>
              <a:gd name="connsiteY24" fmla="*/ 5604950 h 5978116"/>
              <a:gd name="connsiteX25" fmla="*/ 681487 w 3850317"/>
              <a:gd name="connsiteY25" fmla="*/ 5914528 h 5978116"/>
              <a:gd name="connsiteX26" fmla="*/ 414155 w 3850317"/>
              <a:gd name="connsiteY26" fmla="*/ 5817569 h 5978116"/>
              <a:gd name="connsiteX27" fmla="*/ 360135 w 3850317"/>
              <a:gd name="connsiteY27" fmla="*/ 5287062 h 5978116"/>
              <a:gd name="connsiteX28" fmla="*/ 281875 w 3850317"/>
              <a:gd name="connsiteY28" fmla="*/ 4677256 h 5978116"/>
              <a:gd name="connsiteX29" fmla="*/ 237897 w 3850317"/>
              <a:gd name="connsiteY29" fmla="*/ 4207696 h 5978116"/>
              <a:gd name="connsiteX30" fmla="*/ 145093 w 3850317"/>
              <a:gd name="connsiteY30" fmla="*/ 3878379 h 5978116"/>
              <a:gd name="connsiteX31" fmla="*/ 72373 w 3850317"/>
              <a:gd name="connsiteY31" fmla="*/ 2447189 h 5978116"/>
              <a:gd name="connsiteX32" fmla="*/ 0 w 3850317"/>
              <a:gd name="connsiteY32" fmla="*/ 0 h 5978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850317" h="5978116">
                <a:moveTo>
                  <a:pt x="0" y="0"/>
                </a:moveTo>
                <a:lnTo>
                  <a:pt x="3850317" y="0"/>
                </a:lnTo>
                <a:lnTo>
                  <a:pt x="3840373" y="258313"/>
                </a:lnTo>
                <a:cubicBezTo>
                  <a:pt x="3816350" y="852957"/>
                  <a:pt x="3786959" y="1372106"/>
                  <a:pt x="3755448" y="1537847"/>
                </a:cubicBezTo>
                <a:cubicBezTo>
                  <a:pt x="3300085" y="3936555"/>
                  <a:pt x="3150490" y="3989537"/>
                  <a:pt x="3150490" y="3989537"/>
                </a:cubicBezTo>
                <a:cubicBezTo>
                  <a:pt x="3150490" y="3989537"/>
                  <a:pt x="3124172" y="3732940"/>
                  <a:pt x="3089544" y="3606200"/>
                </a:cubicBezTo>
                <a:cubicBezTo>
                  <a:pt x="3082618" y="3784537"/>
                  <a:pt x="2946529" y="4491302"/>
                  <a:pt x="2922635" y="4519351"/>
                </a:cubicBezTo>
                <a:cubicBezTo>
                  <a:pt x="2916749" y="4502729"/>
                  <a:pt x="2910515" y="4484030"/>
                  <a:pt x="2904628" y="4466023"/>
                </a:cubicBezTo>
                <a:cubicBezTo>
                  <a:pt x="2884890" y="4501344"/>
                  <a:pt x="2859958" y="4534241"/>
                  <a:pt x="2825329" y="4562983"/>
                </a:cubicBezTo>
                <a:cubicBezTo>
                  <a:pt x="2706208" y="4662020"/>
                  <a:pt x="2743260" y="4833430"/>
                  <a:pt x="2695127" y="4973329"/>
                </a:cubicBezTo>
                <a:cubicBezTo>
                  <a:pt x="2446495" y="4877408"/>
                  <a:pt x="2545186" y="4641589"/>
                  <a:pt x="2501208" y="4457366"/>
                </a:cubicBezTo>
                <a:cubicBezTo>
                  <a:pt x="2341225" y="4936277"/>
                  <a:pt x="2267120" y="4837932"/>
                  <a:pt x="2209291" y="5028388"/>
                </a:cubicBezTo>
                <a:cubicBezTo>
                  <a:pt x="2137610" y="5264900"/>
                  <a:pt x="2135532" y="5321344"/>
                  <a:pt x="2135532" y="5321344"/>
                </a:cubicBezTo>
                <a:cubicBezTo>
                  <a:pt x="2004983" y="5137467"/>
                  <a:pt x="2054502" y="4933506"/>
                  <a:pt x="2009139" y="4714655"/>
                </a:cubicBezTo>
                <a:cubicBezTo>
                  <a:pt x="1956503" y="4642281"/>
                  <a:pt x="1932264" y="4565753"/>
                  <a:pt x="1918759" y="4486454"/>
                </a:cubicBezTo>
                <a:cubicBezTo>
                  <a:pt x="1889671" y="4439359"/>
                  <a:pt x="1848463" y="4656479"/>
                  <a:pt x="1800676" y="4608346"/>
                </a:cubicBezTo>
                <a:cubicBezTo>
                  <a:pt x="1760507" y="4832391"/>
                  <a:pt x="1681208" y="5047087"/>
                  <a:pt x="1614721" y="5319612"/>
                </a:cubicBezTo>
                <a:cubicBezTo>
                  <a:pt x="1580786" y="5457780"/>
                  <a:pt x="1530574" y="5446352"/>
                  <a:pt x="1530921" y="5433540"/>
                </a:cubicBezTo>
                <a:cubicBezTo>
                  <a:pt x="1532998" y="5109418"/>
                  <a:pt x="1600177" y="5128464"/>
                  <a:pt x="1569705" y="4803650"/>
                </a:cubicBezTo>
                <a:cubicBezTo>
                  <a:pt x="1566242" y="4746167"/>
                  <a:pt x="1596022" y="4651631"/>
                  <a:pt x="1517416" y="4640204"/>
                </a:cubicBezTo>
                <a:cubicBezTo>
                  <a:pt x="1415608" y="4628430"/>
                  <a:pt x="1436385" y="4747898"/>
                  <a:pt x="1425997" y="4800187"/>
                </a:cubicBezTo>
                <a:cubicBezTo>
                  <a:pt x="1389291" y="5009342"/>
                  <a:pt x="1370938" y="5149241"/>
                  <a:pt x="1348083" y="5363245"/>
                </a:cubicBezTo>
                <a:cubicBezTo>
                  <a:pt x="1336655" y="5453625"/>
                  <a:pt x="1352931" y="5563743"/>
                  <a:pt x="1200566" y="5526691"/>
                </a:cubicBezTo>
                <a:cubicBezTo>
                  <a:pt x="1051664" y="5551623"/>
                  <a:pt x="1099105" y="5719570"/>
                  <a:pt x="1027770" y="5803718"/>
                </a:cubicBezTo>
                <a:cubicBezTo>
                  <a:pt x="945009" y="5758701"/>
                  <a:pt x="1003184" y="5640964"/>
                  <a:pt x="892373" y="5604950"/>
                </a:cubicBezTo>
                <a:cubicBezTo>
                  <a:pt x="925963" y="5772552"/>
                  <a:pt x="680448" y="5747619"/>
                  <a:pt x="681487" y="5914528"/>
                </a:cubicBezTo>
                <a:cubicBezTo>
                  <a:pt x="534662" y="6049233"/>
                  <a:pt x="467137" y="5947425"/>
                  <a:pt x="414155" y="5817569"/>
                </a:cubicBezTo>
                <a:cubicBezTo>
                  <a:pt x="348015" y="5648929"/>
                  <a:pt x="370177" y="5468515"/>
                  <a:pt x="360135" y="5287062"/>
                </a:cubicBezTo>
                <a:cubicBezTo>
                  <a:pt x="338319" y="5059207"/>
                  <a:pt x="278758" y="4907881"/>
                  <a:pt x="281875" y="4677256"/>
                </a:cubicBezTo>
                <a:cubicBezTo>
                  <a:pt x="237204" y="4527316"/>
                  <a:pt x="250017" y="4367332"/>
                  <a:pt x="237897" y="4207696"/>
                </a:cubicBezTo>
                <a:cubicBezTo>
                  <a:pt x="210194" y="3969452"/>
                  <a:pt x="176258" y="4119047"/>
                  <a:pt x="145093" y="3878379"/>
                </a:cubicBezTo>
                <a:cubicBezTo>
                  <a:pt x="114274" y="3641175"/>
                  <a:pt x="72720" y="2448920"/>
                  <a:pt x="72373" y="2447189"/>
                </a:cubicBezTo>
                <a:cubicBezTo>
                  <a:pt x="72720" y="2447189"/>
                  <a:pt x="12120" y="1233809"/>
                  <a:pt x="0" y="0"/>
                </a:cubicBezTo>
                <a:close/>
              </a:path>
            </a:pathLst>
          </a:custGeom>
          <a:solidFill>
            <a:schemeClr val="bg2">
              <a:alpha val="50000"/>
            </a:schemeClr>
          </a:solidFill>
          <a:ln w="32707" cap="flat">
            <a:noFill/>
            <a:prstDash val="solid"/>
            <a:miter/>
          </a:ln>
        </p:spPr>
        <p:txBody>
          <a:bodyPr rtlCol="0" anchor="ctr"/>
          <a:lstStyle/>
          <a:p>
            <a:pPr defTabSz="457200"/>
            <a:endParaRPr lang="en-US"/>
          </a:p>
        </p:txBody>
      </p:sp>
      <p:sp>
        <p:nvSpPr>
          <p:cNvPr id="2" name="Title 1">
            <a:extLst>
              <a:ext uri="{FF2B5EF4-FFF2-40B4-BE49-F238E27FC236}">
                <a16:creationId xmlns:a16="http://schemas.microsoft.com/office/drawing/2014/main" id="{AD62CA44-7474-9308-2ADD-F4AA1610F04E}"/>
              </a:ext>
            </a:extLst>
          </p:cNvPr>
          <p:cNvSpPr>
            <a:spLocks noGrp="1"/>
          </p:cNvSpPr>
          <p:nvPr>
            <p:ph type="title"/>
          </p:nvPr>
        </p:nvSpPr>
        <p:spPr>
          <a:xfrm>
            <a:off x="506233" y="2218655"/>
            <a:ext cx="4343688" cy="1606163"/>
          </a:xfrm>
        </p:spPr>
        <p:txBody>
          <a:bodyPr vert="horz" lIns="91440" tIns="45720" rIns="91440" bIns="45720" rtlCol="0" anchor="b">
            <a:normAutofit/>
          </a:bodyPr>
          <a:lstStyle/>
          <a:p>
            <a:r>
              <a:rPr lang="en-US" b="1" dirty="0"/>
              <a:t>JULIA SYNTAX (MORE)</a:t>
            </a:r>
          </a:p>
        </p:txBody>
      </p:sp>
      <p:pic>
        <p:nvPicPr>
          <p:cNvPr id="3" name="Picture 2" descr="A black background with white text&#10;&#10;Description automatically generated">
            <a:extLst>
              <a:ext uri="{FF2B5EF4-FFF2-40B4-BE49-F238E27FC236}">
                <a16:creationId xmlns:a16="http://schemas.microsoft.com/office/drawing/2014/main" id="{C296260E-C915-CF44-CA55-E101A86C04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2649" y="278266"/>
            <a:ext cx="5791199" cy="1692931"/>
          </a:xfrm>
          <a:prstGeom prst="rect">
            <a:avLst/>
          </a:prstGeom>
        </p:spPr>
      </p:pic>
      <p:pic>
        <p:nvPicPr>
          <p:cNvPr id="6" name="Picture 5" descr="A computer screen shot of a black screen&#10;&#10;Description automatically generated">
            <a:extLst>
              <a:ext uri="{FF2B5EF4-FFF2-40B4-BE49-F238E27FC236}">
                <a16:creationId xmlns:a16="http://schemas.microsoft.com/office/drawing/2014/main" id="{3489CEEA-4316-6CD7-DAA6-3BC9EBCFF9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2650" y="2085974"/>
            <a:ext cx="5791199" cy="3686175"/>
          </a:xfrm>
          <a:prstGeom prst="rect">
            <a:avLst/>
          </a:prstGeom>
        </p:spPr>
      </p:pic>
      <p:pic>
        <p:nvPicPr>
          <p:cNvPr id="5" name="Picture 4">
            <a:extLst>
              <a:ext uri="{FF2B5EF4-FFF2-40B4-BE49-F238E27FC236}">
                <a16:creationId xmlns:a16="http://schemas.microsoft.com/office/drawing/2014/main" id="{428564DA-EAA5-5EF1-2DCE-B079940EF0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2650" y="5848350"/>
            <a:ext cx="5791199" cy="685799"/>
          </a:xfrm>
          <a:prstGeom prst="rect">
            <a:avLst/>
          </a:prstGeom>
        </p:spPr>
      </p:pic>
    </p:spTree>
    <p:extLst>
      <p:ext uri="{BB962C8B-B14F-4D97-AF65-F5344CB8AC3E}">
        <p14:creationId xmlns:p14="http://schemas.microsoft.com/office/powerpoint/2010/main" val="2059356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1E922-7C62-9B58-23BE-38E48021DFB2}"/>
              </a:ext>
            </a:extLst>
          </p:cNvPr>
          <p:cNvSpPr>
            <a:spLocks noGrp="1"/>
          </p:cNvSpPr>
          <p:nvPr>
            <p:ph type="title"/>
          </p:nvPr>
        </p:nvSpPr>
        <p:spPr/>
        <p:txBody>
          <a:bodyPr/>
          <a:lstStyle/>
          <a:p>
            <a:r>
              <a:rPr lang="en-GB" b="1" dirty="0"/>
              <a:t>C vs Julia</a:t>
            </a:r>
            <a:endParaRPr lang="en-CY" b="1" dirty="0"/>
          </a:p>
        </p:txBody>
      </p:sp>
      <p:pic>
        <p:nvPicPr>
          <p:cNvPr id="6" name="Content Placeholder 5" descr="A computer screen with white and pink text">
            <a:extLst>
              <a:ext uri="{FF2B5EF4-FFF2-40B4-BE49-F238E27FC236}">
                <a16:creationId xmlns:a16="http://schemas.microsoft.com/office/drawing/2014/main" id="{FCF0EF6D-9B0A-08E9-A365-460589A4D045}"/>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85926" y="2198255"/>
            <a:ext cx="4774177" cy="3879271"/>
          </a:xfrm>
        </p:spPr>
      </p:pic>
      <p:pic>
        <p:nvPicPr>
          <p:cNvPr id="8" name="Content Placeholder 7" descr="A screen shot of a computer">
            <a:extLst>
              <a:ext uri="{FF2B5EF4-FFF2-40B4-BE49-F238E27FC236}">
                <a16:creationId xmlns:a16="http://schemas.microsoft.com/office/drawing/2014/main" id="{1FACD25D-5B62-A6B9-FBF0-78504FB85213}"/>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654674" y="2198254"/>
            <a:ext cx="5047537" cy="3879271"/>
          </a:xfrm>
        </p:spPr>
      </p:pic>
    </p:spTree>
    <p:extLst>
      <p:ext uri="{BB962C8B-B14F-4D97-AF65-F5344CB8AC3E}">
        <p14:creationId xmlns:p14="http://schemas.microsoft.com/office/powerpoint/2010/main" val="3413205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90D2B-0D49-C15D-A4E8-402F9909FB3F}"/>
              </a:ext>
            </a:extLst>
          </p:cNvPr>
          <p:cNvSpPr>
            <a:spLocks noGrp="1"/>
          </p:cNvSpPr>
          <p:nvPr>
            <p:ph type="title"/>
          </p:nvPr>
        </p:nvSpPr>
        <p:spPr>
          <a:xfrm>
            <a:off x="273375" y="132207"/>
            <a:ext cx="9841585" cy="1109997"/>
          </a:xfrm>
        </p:spPr>
        <p:txBody>
          <a:bodyPr/>
          <a:lstStyle/>
          <a:p>
            <a:r>
              <a:rPr lang="el-GR" sz="1600" b="1" dirty="0"/>
              <a:t>Ο κωδικας υπολογιζει την τιμη π χρησιμοποιωντας ενα αριθμο τυχαιων σημειων και επισης υπολογιζει τον χρονο που χρειαστηκε για αυτον τον υπολογισμο. Αν συγκρινουμε το χρονο που χρειαζετε η </a:t>
            </a:r>
            <a:r>
              <a:rPr lang="en-GB" sz="1600" b="1" dirty="0"/>
              <a:t>Julia </a:t>
            </a:r>
            <a:r>
              <a:rPr lang="el-GR" sz="1600" b="1" dirty="0"/>
              <a:t>για τον υπολογισμο των πιο κατω μαθηματικων υπολογισμων</a:t>
            </a:r>
            <a:r>
              <a:rPr lang="en-US" sz="1600" b="1" dirty="0"/>
              <a:t>, </a:t>
            </a:r>
            <a:r>
              <a:rPr lang="el-GR" sz="1600" b="1" dirty="0"/>
              <a:t>θα δουμε οτι ειναι πολυ κοντα στο χρονο που χρειαζονται γλωσσες χαμηλου επιπεδου οπως την </a:t>
            </a:r>
            <a:r>
              <a:rPr lang="en-GB" sz="1600" b="1" dirty="0"/>
              <a:t>C, </a:t>
            </a:r>
            <a:r>
              <a:rPr lang="el-GR" sz="1600" b="1" dirty="0"/>
              <a:t>ενω ταυτοχρονα προσφερει υψηλου επιπεδου σθνταξη και ευκολια στην χρηση. </a:t>
            </a:r>
            <a:endParaRPr lang="en-CY" sz="1600" b="1" dirty="0"/>
          </a:p>
        </p:txBody>
      </p:sp>
      <p:pic>
        <p:nvPicPr>
          <p:cNvPr id="10" name="Content Placeholder 9" descr="A screenshot of a computer program&#10;&#10;Description automatically generated">
            <a:extLst>
              <a:ext uri="{FF2B5EF4-FFF2-40B4-BE49-F238E27FC236}">
                <a16:creationId xmlns:a16="http://schemas.microsoft.com/office/drawing/2014/main" id="{9C79113B-E1A8-CD5E-F645-944B827C62B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71341" y="1527143"/>
            <a:ext cx="5335570" cy="4949072"/>
          </a:xfrm>
        </p:spPr>
      </p:pic>
      <p:pic>
        <p:nvPicPr>
          <p:cNvPr id="12" name="Content Placeholder 11" descr="A screen shot of a computer program&#10;&#10;Description automatically generated">
            <a:extLst>
              <a:ext uri="{FF2B5EF4-FFF2-40B4-BE49-F238E27FC236}">
                <a16:creationId xmlns:a16="http://schemas.microsoft.com/office/drawing/2014/main" id="{739D9D28-C8D1-6D76-F016-FC4CD3DE3DF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20740" y="1527143"/>
            <a:ext cx="5233719" cy="4949072"/>
          </a:xfrm>
        </p:spPr>
      </p:pic>
    </p:spTree>
    <p:extLst>
      <p:ext uri="{BB962C8B-B14F-4D97-AF65-F5344CB8AC3E}">
        <p14:creationId xmlns:p14="http://schemas.microsoft.com/office/powerpoint/2010/main" val="4177587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D533D-069A-D831-4690-8764D5B84C14}"/>
              </a:ext>
            </a:extLst>
          </p:cNvPr>
          <p:cNvSpPr>
            <a:spLocks noGrp="1"/>
          </p:cNvSpPr>
          <p:nvPr>
            <p:ph type="title"/>
          </p:nvPr>
        </p:nvSpPr>
        <p:spPr/>
        <p:txBody>
          <a:bodyPr>
            <a:normAutofit/>
          </a:bodyPr>
          <a:lstStyle/>
          <a:p>
            <a:r>
              <a:rPr lang="el-GR" sz="3600" b="1" dirty="0"/>
              <a:t>Σύγκριση αποτελεσμάτων του προηγούμενου κώδικα</a:t>
            </a:r>
            <a:endParaRPr lang="en-CY" sz="3600" b="1" dirty="0"/>
          </a:p>
        </p:txBody>
      </p:sp>
      <p:pic>
        <p:nvPicPr>
          <p:cNvPr id="6" name="Content Placeholder 5">
            <a:extLst>
              <a:ext uri="{FF2B5EF4-FFF2-40B4-BE49-F238E27FC236}">
                <a16:creationId xmlns:a16="http://schemas.microsoft.com/office/drawing/2014/main" id="{260B2AFB-D1DA-6411-8A91-27055D32C388}"/>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38925" y="1828800"/>
            <a:ext cx="11553075" cy="1519401"/>
          </a:xfrm>
          <a:solidFill>
            <a:schemeClr val="tx1"/>
          </a:solidFill>
        </p:spPr>
      </p:pic>
      <p:pic>
        <p:nvPicPr>
          <p:cNvPr id="8" name="Content Placeholder 7" descr="A number of numbers on a black background&#10;&#10;Description automatically generated">
            <a:extLst>
              <a:ext uri="{FF2B5EF4-FFF2-40B4-BE49-F238E27FC236}">
                <a16:creationId xmlns:a16="http://schemas.microsoft.com/office/drawing/2014/main" id="{E25B5985-240B-7DA9-A88B-EA036461CECE}"/>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8924" y="4271217"/>
            <a:ext cx="10479485" cy="1210656"/>
          </a:xfrm>
        </p:spPr>
      </p:pic>
      <p:sp>
        <p:nvSpPr>
          <p:cNvPr id="9" name="TextBox 8">
            <a:extLst>
              <a:ext uri="{FF2B5EF4-FFF2-40B4-BE49-F238E27FC236}">
                <a16:creationId xmlns:a16="http://schemas.microsoft.com/office/drawing/2014/main" id="{BD1681CD-3C28-886E-E562-AC475E77F985}"/>
              </a:ext>
            </a:extLst>
          </p:cNvPr>
          <p:cNvSpPr txBox="1"/>
          <p:nvPr/>
        </p:nvSpPr>
        <p:spPr>
          <a:xfrm>
            <a:off x="715224" y="1376127"/>
            <a:ext cx="2806574" cy="369332"/>
          </a:xfrm>
          <a:prstGeom prst="rect">
            <a:avLst/>
          </a:prstGeom>
          <a:noFill/>
        </p:spPr>
        <p:txBody>
          <a:bodyPr wrap="square" rtlCol="0">
            <a:spAutoFit/>
          </a:bodyPr>
          <a:lstStyle/>
          <a:p>
            <a:r>
              <a:rPr lang="en-GB" dirty="0"/>
              <a:t>Julia:</a:t>
            </a:r>
            <a:endParaRPr lang="en-CY" dirty="0"/>
          </a:p>
        </p:txBody>
      </p:sp>
      <p:sp>
        <p:nvSpPr>
          <p:cNvPr id="10" name="TextBox 9">
            <a:extLst>
              <a:ext uri="{FF2B5EF4-FFF2-40B4-BE49-F238E27FC236}">
                <a16:creationId xmlns:a16="http://schemas.microsoft.com/office/drawing/2014/main" id="{5E774E09-6837-05EE-4FB0-BC71BFC3D22F}"/>
              </a:ext>
            </a:extLst>
          </p:cNvPr>
          <p:cNvSpPr txBox="1"/>
          <p:nvPr/>
        </p:nvSpPr>
        <p:spPr>
          <a:xfrm>
            <a:off x="715224" y="3820562"/>
            <a:ext cx="1077362" cy="369332"/>
          </a:xfrm>
          <a:prstGeom prst="rect">
            <a:avLst/>
          </a:prstGeom>
          <a:noFill/>
        </p:spPr>
        <p:txBody>
          <a:bodyPr wrap="square" rtlCol="0">
            <a:spAutoFit/>
          </a:bodyPr>
          <a:lstStyle/>
          <a:p>
            <a:r>
              <a:rPr lang="en-GB" dirty="0"/>
              <a:t>C:</a:t>
            </a:r>
            <a:endParaRPr lang="en-CY" dirty="0"/>
          </a:p>
        </p:txBody>
      </p:sp>
    </p:spTree>
    <p:extLst>
      <p:ext uri="{BB962C8B-B14F-4D97-AF65-F5344CB8AC3E}">
        <p14:creationId xmlns:p14="http://schemas.microsoft.com/office/powerpoint/2010/main" val="1670195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7A998-FFE7-025F-4754-271E07AC533E}"/>
              </a:ext>
            </a:extLst>
          </p:cNvPr>
          <p:cNvSpPr>
            <a:spLocks noGrp="1"/>
          </p:cNvSpPr>
          <p:nvPr>
            <p:ph type="title"/>
          </p:nvPr>
        </p:nvSpPr>
        <p:spPr/>
        <p:txBody>
          <a:bodyPr/>
          <a:lstStyle/>
          <a:p>
            <a:r>
              <a:rPr lang="el-GR" b="1" i="0" dirty="0">
                <a:solidFill>
                  <a:schemeClr val="tx1"/>
                </a:solidFill>
                <a:effectLst/>
                <a:latin typeface="Söhne"/>
              </a:rPr>
              <a:t>Συμπεράσματα</a:t>
            </a:r>
            <a:endParaRPr lang="en-CY" dirty="0">
              <a:solidFill>
                <a:schemeClr val="tx1"/>
              </a:solidFill>
            </a:endParaRPr>
          </a:p>
        </p:txBody>
      </p:sp>
      <p:sp>
        <p:nvSpPr>
          <p:cNvPr id="3" name="Content Placeholder 2">
            <a:extLst>
              <a:ext uri="{FF2B5EF4-FFF2-40B4-BE49-F238E27FC236}">
                <a16:creationId xmlns:a16="http://schemas.microsoft.com/office/drawing/2014/main" id="{5F7A2457-252E-D185-A630-5877065B39C2}"/>
              </a:ext>
            </a:extLst>
          </p:cNvPr>
          <p:cNvSpPr>
            <a:spLocks noGrp="1"/>
          </p:cNvSpPr>
          <p:nvPr>
            <p:ph idx="1"/>
          </p:nvPr>
        </p:nvSpPr>
        <p:spPr/>
        <p:txBody>
          <a:bodyPr>
            <a:normAutofit fontScale="77500" lnSpcReduction="20000"/>
          </a:bodyPr>
          <a:lstStyle/>
          <a:p>
            <a:pPr marL="0" indent="0" algn="l">
              <a:buNone/>
            </a:pPr>
            <a:r>
              <a:rPr lang="el-GR" b="0" i="0" dirty="0">
                <a:effectLst/>
                <a:latin typeface="Söhne"/>
              </a:rPr>
              <a:t>Η γλώσσα προγραμματισμού Julia είναι μια δυναμική, υψηλής απόδοσης γλώσσα που σχεδιάστηκε για να ενώσει την ευκολία χρήσης της Python με την απόδοση που παρέχουν γλώσσες όπως η C και η Fortran. Αναπτύχθηκε με σκοπό να ανταποκριθεί στις απαιτήσεις των επιστημονικών υπολογισμών, της μηχανικής μάθησης, και των χρηματοοικονομικών εφαρμογών.</a:t>
            </a:r>
          </a:p>
          <a:p>
            <a:pPr marL="0" indent="0" algn="l">
              <a:buNone/>
            </a:pPr>
            <a:r>
              <a:rPr lang="el-GR" b="0" i="0" dirty="0">
                <a:effectLst/>
                <a:latin typeface="Söhne"/>
              </a:rPr>
              <a:t>Η Julia διακρίνεται για τη δυνατότητά της να επιταχύνει την ανάπτυξη λογισμικού χάρη στη δυνατότητα της για παράλληλο υπολογισμό. Με δυνατότητες δυναμικής τύπωσης και ευελιξίας, προσφέρει εύκολο συντακτικό και παράλληλο προγραμματισμό, ενώ η εκτέλεση κώδικα σε Julia συχνά οδηγεί σε εξαιρετική απόδοση.Με μια καλά κατασκευασμένη σύνταξη, η Julia επιτρέπει την ευκολία στην ανάπτυξη και συντήρηση κώδικα. Επιπλέον, οι βιβλιοθήκες και τα οικοσυστήματά της προσφέρουν εκτεταμένες δυνατότητες για επίλυση ποικίλων προβλημάτων σε διάφορους τομείς.</a:t>
            </a:r>
          </a:p>
          <a:p>
            <a:pPr marL="0" indent="0" algn="l">
              <a:buNone/>
            </a:pPr>
            <a:r>
              <a:rPr lang="el-GR" b="0" i="0" dirty="0">
                <a:effectLst/>
                <a:latin typeface="Söhne"/>
              </a:rPr>
              <a:t>Συνοψίζοντας, η Julia αποτελεί μια καινοτόμο γλώσσα προγραμματισμού που συνδυάζει την ευκολία χρήσης με την απόδοση, καθιστώντας την επιλογή ιδανική για προγραμματιστές που αναζητούν την ισχύ της υψηλής απόδοσης χωρίς να υποχωρούν στην ευκολία και την ευελιξία.</a:t>
            </a:r>
          </a:p>
          <a:p>
            <a:pPr marL="0" indent="0">
              <a:buNone/>
            </a:pPr>
            <a:endParaRPr lang="en-CY" dirty="0"/>
          </a:p>
        </p:txBody>
      </p:sp>
    </p:spTree>
    <p:extLst>
      <p:ext uri="{BB962C8B-B14F-4D97-AF65-F5344CB8AC3E}">
        <p14:creationId xmlns:p14="http://schemas.microsoft.com/office/powerpoint/2010/main" val="2351750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E27CD-ED2A-F3A3-24A2-801C2D2560A5}"/>
              </a:ext>
            </a:extLst>
          </p:cNvPr>
          <p:cNvSpPr>
            <a:spLocks noGrp="1"/>
          </p:cNvSpPr>
          <p:nvPr>
            <p:ph type="title"/>
          </p:nvPr>
        </p:nvSpPr>
        <p:spPr>
          <a:xfrm>
            <a:off x="838200" y="365125"/>
            <a:ext cx="10515600" cy="569153"/>
          </a:xfrm>
        </p:spPr>
        <p:txBody>
          <a:bodyPr>
            <a:normAutofit fontScale="90000"/>
          </a:bodyPr>
          <a:lstStyle/>
          <a:p>
            <a:r>
              <a:rPr lang="en-US" b="1" dirty="0"/>
              <a:t>REFERENCES</a:t>
            </a:r>
          </a:p>
        </p:txBody>
      </p:sp>
      <p:sp>
        <p:nvSpPr>
          <p:cNvPr id="3" name="Content Placeholder 2">
            <a:extLst>
              <a:ext uri="{FF2B5EF4-FFF2-40B4-BE49-F238E27FC236}">
                <a16:creationId xmlns:a16="http://schemas.microsoft.com/office/drawing/2014/main" id="{431240AF-63E8-161D-167A-F018B15906FF}"/>
              </a:ext>
            </a:extLst>
          </p:cNvPr>
          <p:cNvSpPr>
            <a:spLocks noGrp="1"/>
          </p:cNvSpPr>
          <p:nvPr>
            <p:ph idx="1"/>
          </p:nvPr>
        </p:nvSpPr>
        <p:spPr>
          <a:xfrm>
            <a:off x="838200" y="934278"/>
            <a:ext cx="10515600" cy="5242685"/>
          </a:xfrm>
        </p:spPr>
        <p:txBody>
          <a:bodyPr/>
          <a:lstStyle/>
          <a:p>
            <a:r>
              <a:rPr lang="en-US" dirty="0">
                <a:hlinkClick r:id="rId2"/>
              </a:rPr>
              <a:t>Julia Wiki</a:t>
            </a:r>
            <a:r>
              <a:rPr lang="en-US" dirty="0"/>
              <a:t> (</a:t>
            </a:r>
            <a:r>
              <a:rPr lang="en-US" dirty="0">
                <a:hlinkClick r:id="rId3"/>
              </a:rPr>
              <a:t>www.juliawiki.com</a:t>
            </a:r>
            <a:r>
              <a:rPr lang="en-US" dirty="0"/>
              <a:t>)</a:t>
            </a:r>
          </a:p>
          <a:p>
            <a:r>
              <a:rPr lang="en-US" dirty="0">
                <a:hlinkClick r:id="rId4"/>
              </a:rPr>
              <a:t>Julia (programming language) – Wikipedia</a:t>
            </a:r>
            <a:r>
              <a:rPr lang="en-US" dirty="0"/>
              <a:t> (</a:t>
            </a:r>
            <a:r>
              <a:rPr lang="en-US" dirty="0">
                <a:hlinkClick r:id="rId4"/>
              </a:rPr>
              <a:t>https://en.wikipedia.org/wiki/Julia_(programming_language)</a:t>
            </a:r>
            <a:r>
              <a:rPr lang="en-US" dirty="0"/>
              <a:t> )</a:t>
            </a:r>
          </a:p>
        </p:txBody>
      </p:sp>
    </p:spTree>
    <p:extLst>
      <p:ext uri="{BB962C8B-B14F-4D97-AF65-F5344CB8AC3E}">
        <p14:creationId xmlns:p14="http://schemas.microsoft.com/office/powerpoint/2010/main" val="272500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D01BC7-FBA6-6A91-3A26-E72AB6800286}"/>
              </a:ext>
            </a:extLst>
          </p:cNvPr>
          <p:cNvSpPr txBox="1"/>
          <p:nvPr/>
        </p:nvSpPr>
        <p:spPr>
          <a:xfrm>
            <a:off x="0" y="577333"/>
            <a:ext cx="12192000" cy="769441"/>
          </a:xfrm>
          <a:prstGeom prst="rect">
            <a:avLst/>
          </a:prstGeom>
          <a:noFill/>
        </p:spPr>
        <p:txBody>
          <a:bodyPr wrap="square">
            <a:spAutoFit/>
          </a:bodyPr>
          <a:lstStyle/>
          <a:p>
            <a:pPr algn="ctr"/>
            <a:r>
              <a:rPr lang="el-GR" sz="4400" b="1" i="0" dirty="0">
                <a:effectLst/>
                <a:latin typeface="Söhne"/>
              </a:rPr>
              <a:t>Τι είναι η Γλώσσα Julia;</a:t>
            </a:r>
            <a:endParaRPr lang="en-CY" sz="4400" dirty="0"/>
          </a:p>
        </p:txBody>
      </p:sp>
      <p:sp>
        <p:nvSpPr>
          <p:cNvPr id="5" name="TextBox 4">
            <a:extLst>
              <a:ext uri="{FF2B5EF4-FFF2-40B4-BE49-F238E27FC236}">
                <a16:creationId xmlns:a16="http://schemas.microsoft.com/office/drawing/2014/main" id="{235EB226-977E-C67D-5ED4-6078527C6C89}"/>
              </a:ext>
            </a:extLst>
          </p:cNvPr>
          <p:cNvSpPr txBox="1"/>
          <p:nvPr/>
        </p:nvSpPr>
        <p:spPr>
          <a:xfrm>
            <a:off x="1295269" y="1567472"/>
            <a:ext cx="8368145" cy="4893647"/>
          </a:xfrm>
          <a:prstGeom prst="rect">
            <a:avLst/>
          </a:prstGeom>
          <a:noFill/>
        </p:spPr>
        <p:txBody>
          <a:bodyPr wrap="square">
            <a:spAutoFit/>
          </a:bodyPr>
          <a:lstStyle/>
          <a:p>
            <a:pPr algn="l"/>
            <a:r>
              <a:rPr lang="el-GR" sz="2400" b="0" i="0" dirty="0">
                <a:effectLst/>
                <a:latin typeface="Jura"/>
              </a:rPr>
              <a:t>Η γλώσσα προγραμματισμού Julia είναι μια ανοιχτού κώδικα γλώσσα που έχει τόσο την απλότητα υψηλού επιπέδου όπως η Python, όσο και την απόδοση χαμηλού επιπέδου όπως η γλώσσα C.</a:t>
            </a:r>
          </a:p>
          <a:p>
            <a:pPr algn="l"/>
            <a:r>
              <a:rPr lang="el-GR" sz="2400" b="0" i="0" dirty="0">
                <a:effectLst/>
                <a:latin typeface="Jura"/>
              </a:rPr>
              <a:t>Η Julia είναι μια νέα γλώσσα προγραμματισμού που κυκλοφόρησε μόλις το 2018. Παρέχει τη δυνατότητα να εκτελούνται αναλύσεις δεδομένων χωρίς πολύ κόπο και </a:t>
            </a:r>
            <a:r>
              <a:rPr lang="el-GR" sz="2400" b="0" i="0" u="none" strike="noStrike" dirty="0">
                <a:effectLst/>
                <a:latin typeface="Jura"/>
                <a:hlinkClick r:id="rId2">
                  <a:extLst>
                    <a:ext uri="{A12FA001-AC4F-418D-AE19-62706E023703}">
                      <ahyp:hlinkClr xmlns:ahyp="http://schemas.microsoft.com/office/drawing/2018/hyperlinkcolor" val="tx"/>
                    </a:ext>
                  </a:extLst>
                </a:hlinkClick>
              </a:rPr>
              <a:t>με επιδόσεις κοντά στην C</a:t>
            </a:r>
            <a:r>
              <a:rPr lang="el-GR" sz="2400" b="0" i="0" dirty="0">
                <a:effectLst/>
                <a:latin typeface="Jura"/>
              </a:rPr>
              <a:t>, η Julia ήδη έχει αρχίσει να είναι ένα ισχυρό εργαλείο στον τομέα χρηματοοικονομικής τεχνολογίας, ανάλυσης κινδύνων, μοντελοποίηση, κυβερνοασφάλεια κ.α.</a:t>
            </a:r>
          </a:p>
          <a:p>
            <a:pPr algn="l"/>
            <a:r>
              <a:rPr lang="el-GR" sz="2400" dirty="0">
                <a:latin typeface="Jura"/>
              </a:rPr>
              <a:t>Η </a:t>
            </a:r>
            <a:r>
              <a:rPr lang="el-GR" sz="2400" b="0" i="0" dirty="0">
                <a:effectLst/>
                <a:latin typeface="Jura"/>
              </a:rPr>
              <a:t>Julia εφαρμόζεται σε διάφορους επιστημονικούς και τεχνικούς τομείς, όπως μαθηματική μοντελοποίηση, </a:t>
            </a:r>
            <a:r>
              <a:rPr lang="en-GB" sz="2400" b="0" i="0" dirty="0">
                <a:effectLst/>
                <a:latin typeface="Jura"/>
              </a:rPr>
              <a:t>machin</a:t>
            </a:r>
            <a:r>
              <a:rPr lang="en-GB" sz="2400" dirty="0">
                <a:latin typeface="Jura"/>
              </a:rPr>
              <a:t>e learning, data science, signal processing </a:t>
            </a:r>
            <a:r>
              <a:rPr lang="el-GR" sz="2400" dirty="0">
                <a:latin typeface="Jura"/>
              </a:rPr>
              <a:t>κ.α.</a:t>
            </a:r>
            <a:r>
              <a:rPr lang="en-GB" sz="2400" dirty="0">
                <a:latin typeface="Jura"/>
              </a:rPr>
              <a:t> </a:t>
            </a:r>
            <a:endParaRPr lang="el-GR" sz="2400" b="0" i="0" dirty="0">
              <a:effectLst/>
              <a:latin typeface="Jura"/>
            </a:endParaRPr>
          </a:p>
        </p:txBody>
      </p:sp>
    </p:spTree>
    <p:extLst>
      <p:ext uri="{BB962C8B-B14F-4D97-AF65-F5344CB8AC3E}">
        <p14:creationId xmlns:p14="http://schemas.microsoft.com/office/powerpoint/2010/main" val="163764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CB7CF-10B6-1C67-CE80-74B0FFE9BD57}"/>
              </a:ext>
            </a:extLst>
          </p:cNvPr>
          <p:cNvSpPr>
            <a:spLocks noGrp="1"/>
          </p:cNvSpPr>
          <p:nvPr>
            <p:ph type="title"/>
          </p:nvPr>
        </p:nvSpPr>
        <p:spPr>
          <a:xfrm>
            <a:off x="838200" y="365125"/>
            <a:ext cx="10515600" cy="806727"/>
          </a:xfrm>
        </p:spPr>
        <p:txBody>
          <a:bodyPr/>
          <a:lstStyle/>
          <a:p>
            <a:r>
              <a:rPr lang="el-GR" b="1" dirty="0"/>
              <a:t>Εγκατάσταση της </a:t>
            </a:r>
            <a:r>
              <a:rPr lang="en-US" b="1" dirty="0"/>
              <a:t>Julia</a:t>
            </a:r>
          </a:p>
        </p:txBody>
      </p:sp>
      <p:sp>
        <p:nvSpPr>
          <p:cNvPr id="3" name="Content Placeholder 2">
            <a:extLst>
              <a:ext uri="{FF2B5EF4-FFF2-40B4-BE49-F238E27FC236}">
                <a16:creationId xmlns:a16="http://schemas.microsoft.com/office/drawing/2014/main" id="{7B1B877B-FDD8-2118-2294-E99E67705E15}"/>
              </a:ext>
            </a:extLst>
          </p:cNvPr>
          <p:cNvSpPr>
            <a:spLocks noGrp="1"/>
          </p:cNvSpPr>
          <p:nvPr>
            <p:ph idx="1"/>
          </p:nvPr>
        </p:nvSpPr>
        <p:spPr>
          <a:xfrm>
            <a:off x="838200" y="1171852"/>
            <a:ext cx="10515600" cy="5005111"/>
          </a:xfrm>
        </p:spPr>
        <p:txBody>
          <a:bodyPr/>
          <a:lstStyle/>
          <a:p>
            <a:pPr marL="0" indent="0">
              <a:buNone/>
            </a:pPr>
            <a:r>
              <a:rPr lang="en-US" sz="2400" b="1" dirty="0"/>
              <a:t>Linux: </a:t>
            </a:r>
            <a:r>
              <a:rPr lang="el-GR" sz="2400" dirty="0"/>
              <a:t>Στο </a:t>
            </a:r>
            <a:r>
              <a:rPr lang="en-US" sz="2400" dirty="0"/>
              <a:t>Terminal (</a:t>
            </a:r>
            <a:r>
              <a:rPr lang="el-GR" sz="2400" dirty="0"/>
              <a:t>Για το </a:t>
            </a:r>
            <a:r>
              <a:rPr lang="en-US" sz="2400" dirty="0"/>
              <a:t>version 1.9.4 (latest at the time of presentation)):</a:t>
            </a:r>
          </a:p>
          <a:p>
            <a:pPr marL="457200" indent="-457200">
              <a:buAutoNum type="arabicPeriod"/>
            </a:pPr>
            <a:r>
              <a:rPr lang="da-DK" sz="2000" dirty="0"/>
              <a:t>wget https://julialang-s3.julialang.org/bin/linux/x64/1.x/julia-1.9.4-linux-x86_64.tar.gz</a:t>
            </a:r>
          </a:p>
          <a:p>
            <a:pPr marL="457200" indent="-457200">
              <a:buAutoNum type="arabicPeriod"/>
            </a:pPr>
            <a:r>
              <a:rPr lang="da-DK" sz="2000" dirty="0"/>
              <a:t>tar -xvzf julia-1.9.</a:t>
            </a:r>
            <a:r>
              <a:rPr lang="el-GR" sz="2000" dirty="0"/>
              <a:t>4</a:t>
            </a:r>
            <a:r>
              <a:rPr lang="da-DK" sz="2000" dirty="0"/>
              <a:t>-linux-x86_64.tar.gz</a:t>
            </a:r>
          </a:p>
          <a:p>
            <a:pPr marL="457200" indent="-457200">
              <a:buAutoNum type="arabicPeriod"/>
            </a:pPr>
            <a:r>
              <a:rPr lang="da-DK" sz="2000" dirty="0"/>
              <a:t>(optional : create symbolic link) : sudo ln -s /path/to/julia-1.9.4/bin/julia /usr/local/bin/julia</a:t>
            </a:r>
          </a:p>
          <a:p>
            <a:pPr marL="0" indent="0">
              <a:buNone/>
            </a:pPr>
            <a:r>
              <a:rPr lang="da-DK" sz="2000" b="1" dirty="0"/>
              <a:t>Windows</a:t>
            </a:r>
            <a:r>
              <a:rPr lang="el-GR" sz="2000" b="1" dirty="0"/>
              <a:t> </a:t>
            </a:r>
            <a:r>
              <a:rPr lang="da-DK" sz="2000" b="1" dirty="0"/>
              <a:t>(</a:t>
            </a:r>
            <a:r>
              <a:rPr lang="el-GR" sz="2000" b="1" dirty="0"/>
              <a:t>παρομοίως για </a:t>
            </a:r>
            <a:r>
              <a:rPr lang="da-DK" sz="2000" b="1" dirty="0"/>
              <a:t>MacOS</a:t>
            </a:r>
            <a:r>
              <a:rPr lang="el-GR" sz="2000" b="1" dirty="0"/>
              <a:t>)</a:t>
            </a:r>
            <a:r>
              <a:rPr lang="da-DK" sz="2000" b="1" dirty="0"/>
              <a:t>: </a:t>
            </a:r>
          </a:p>
          <a:p>
            <a:pPr marL="457200" indent="-457200">
              <a:buAutoNum type="arabicPeriod"/>
            </a:pPr>
            <a:r>
              <a:rPr lang="da-DK" sz="2000" dirty="0"/>
              <a:t>Visit: </a:t>
            </a:r>
            <a:r>
              <a:rPr lang="en-US" sz="2000" dirty="0">
                <a:hlinkClick r:id="rId2"/>
              </a:rPr>
              <a:t>https://julialang.org/downloads/</a:t>
            </a:r>
            <a:endParaRPr lang="el-GR" sz="2000" dirty="0"/>
          </a:p>
          <a:p>
            <a:pPr marL="457200" indent="-457200">
              <a:buAutoNum type="arabicPeriod"/>
            </a:pPr>
            <a:r>
              <a:rPr lang="el-GR" sz="2000" dirty="0"/>
              <a:t>Επιλέγετε κατάλληλη έκδοση για την μηχανή σας</a:t>
            </a:r>
            <a:r>
              <a:rPr lang="en-US" sz="2000" dirty="0"/>
              <a:t> </a:t>
            </a:r>
            <a:r>
              <a:rPr lang="el-GR" sz="2000" dirty="0"/>
              <a:t>και πατήστε </a:t>
            </a:r>
            <a:r>
              <a:rPr lang="en-US" sz="2000" dirty="0"/>
              <a:t>download.</a:t>
            </a:r>
            <a:endParaRPr lang="el-GR" sz="2000" dirty="0"/>
          </a:p>
          <a:p>
            <a:pPr marL="457200" indent="-457200">
              <a:buAutoNum type="arabicPeriod"/>
            </a:pPr>
            <a:r>
              <a:rPr lang="el-GR" sz="2000" dirty="0"/>
              <a:t>Τρέξτε τον </a:t>
            </a:r>
            <a:r>
              <a:rPr lang="en-US" sz="2000" dirty="0"/>
              <a:t>installer (.exe file)</a:t>
            </a:r>
            <a:endParaRPr lang="da-DK" sz="2000" dirty="0"/>
          </a:p>
          <a:p>
            <a:pPr marL="0" indent="0">
              <a:buNone/>
            </a:pPr>
            <a:endParaRPr lang="da-DK" sz="2000" dirty="0"/>
          </a:p>
          <a:p>
            <a:pPr marL="0" indent="0">
              <a:buNone/>
            </a:pPr>
            <a:endParaRPr lang="en-US" sz="2400" dirty="0"/>
          </a:p>
          <a:p>
            <a:pPr marL="0" indent="0">
              <a:buNone/>
            </a:pPr>
            <a:endParaRPr lang="en-US" b="1" dirty="0"/>
          </a:p>
        </p:txBody>
      </p:sp>
    </p:spTree>
    <p:extLst>
      <p:ext uri="{BB962C8B-B14F-4D97-AF65-F5344CB8AC3E}">
        <p14:creationId xmlns:p14="http://schemas.microsoft.com/office/powerpoint/2010/main" val="444247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8AAC0-94FD-12F0-D3E7-635A4A2D2E5F}"/>
              </a:ext>
            </a:extLst>
          </p:cNvPr>
          <p:cNvSpPr>
            <a:spLocks noGrp="1"/>
          </p:cNvSpPr>
          <p:nvPr>
            <p:ph type="title"/>
          </p:nvPr>
        </p:nvSpPr>
        <p:spPr/>
        <p:txBody>
          <a:bodyPr/>
          <a:lstStyle/>
          <a:p>
            <a:r>
              <a:rPr lang="el-GR" b="1" dirty="0"/>
              <a:t>Οδηγίες χρήσης σε </a:t>
            </a:r>
            <a:r>
              <a:rPr lang="en-GB" b="1" dirty="0"/>
              <a:t>VS Code:</a:t>
            </a:r>
            <a:r>
              <a:rPr lang="el-GR" b="1" dirty="0"/>
              <a:t> </a:t>
            </a:r>
            <a:endParaRPr lang="en-CY" b="1" dirty="0"/>
          </a:p>
        </p:txBody>
      </p:sp>
      <p:sp>
        <p:nvSpPr>
          <p:cNvPr id="3" name="TextBox 2">
            <a:extLst>
              <a:ext uri="{FF2B5EF4-FFF2-40B4-BE49-F238E27FC236}">
                <a16:creationId xmlns:a16="http://schemas.microsoft.com/office/drawing/2014/main" id="{E64139CC-C218-B90D-DD5B-915ED5A50FA3}"/>
              </a:ext>
            </a:extLst>
          </p:cNvPr>
          <p:cNvSpPr txBox="1"/>
          <p:nvPr/>
        </p:nvSpPr>
        <p:spPr>
          <a:xfrm>
            <a:off x="461727" y="1566250"/>
            <a:ext cx="11534115" cy="2585323"/>
          </a:xfrm>
          <a:prstGeom prst="rect">
            <a:avLst/>
          </a:prstGeom>
          <a:noFill/>
        </p:spPr>
        <p:txBody>
          <a:bodyPr wrap="square" rtlCol="0">
            <a:spAutoFit/>
          </a:bodyPr>
          <a:lstStyle/>
          <a:p>
            <a:pPr marL="342900" indent="-342900">
              <a:buAutoNum type="arabicParenR"/>
            </a:pPr>
            <a:r>
              <a:rPr lang="el-GR" dirty="0"/>
              <a:t>(Νοουμένου οτι έχει εγκαταστηθεί η </a:t>
            </a:r>
            <a:r>
              <a:rPr lang="en-GB" dirty="0"/>
              <a:t>Julia</a:t>
            </a:r>
            <a:r>
              <a:rPr lang="el-GR" dirty="0"/>
              <a:t> με βάση το προηγούμενο </a:t>
            </a:r>
            <a:r>
              <a:rPr lang="en-GB" dirty="0"/>
              <a:t>Slide</a:t>
            </a:r>
            <a:r>
              <a:rPr lang="el-GR" dirty="0"/>
              <a:t>) Δημιουργούμε ενα καινούριο </a:t>
            </a:r>
            <a:r>
              <a:rPr lang="en-GB" dirty="0"/>
              <a:t>file </a:t>
            </a:r>
            <a:r>
              <a:rPr lang="el-GR" dirty="0"/>
              <a:t>με </a:t>
            </a:r>
            <a:r>
              <a:rPr lang="en-GB" dirty="0"/>
              <a:t>extension .jl</a:t>
            </a:r>
            <a:r>
              <a:rPr lang="el-GR" dirty="0"/>
              <a:t> (πχ. </a:t>
            </a:r>
            <a:r>
              <a:rPr lang="en-GB" dirty="0"/>
              <a:t>test.jl</a:t>
            </a:r>
            <a:r>
              <a:rPr lang="el-GR" dirty="0"/>
              <a:t>)</a:t>
            </a:r>
            <a:r>
              <a:rPr lang="en-GB" dirty="0"/>
              <a:t> </a:t>
            </a:r>
            <a:r>
              <a:rPr lang="el-GR" dirty="0"/>
              <a:t>στο οποίο γραφουμε τον κώδικα μας.</a:t>
            </a:r>
          </a:p>
          <a:p>
            <a:pPr marL="342900" indent="-342900">
              <a:buAutoNum type="arabicParenR"/>
            </a:pPr>
            <a:r>
              <a:rPr lang="el-GR" dirty="0"/>
              <a:t>Ανοίγουμε το ενσωματομενο </a:t>
            </a:r>
            <a:r>
              <a:rPr lang="en-GB" dirty="0"/>
              <a:t>terminal </a:t>
            </a:r>
            <a:r>
              <a:rPr lang="el-GR" dirty="0"/>
              <a:t>του</a:t>
            </a:r>
            <a:r>
              <a:rPr lang="en-GB" dirty="0"/>
              <a:t> VS Code ,</a:t>
            </a:r>
            <a:r>
              <a:rPr lang="el-GR" dirty="0"/>
              <a:t> πηγαίνουμε στο </a:t>
            </a:r>
            <a:r>
              <a:rPr lang="en-GB" dirty="0"/>
              <a:t>directory </a:t>
            </a:r>
            <a:r>
              <a:rPr lang="en-US" dirty="0"/>
              <a:t> </a:t>
            </a:r>
            <a:r>
              <a:rPr lang="el-GR" dirty="0"/>
              <a:t>που περιέχει το συγκεκριμενο αρχείο (αν δεν είμαστε ήδη εκεί).</a:t>
            </a:r>
          </a:p>
          <a:p>
            <a:pPr marL="342900" indent="-342900">
              <a:buAutoNum type="arabicParenR"/>
            </a:pPr>
            <a:r>
              <a:rPr lang="el-GR" dirty="0"/>
              <a:t>Στο </a:t>
            </a:r>
            <a:r>
              <a:rPr lang="en-GB" dirty="0"/>
              <a:t>terminal</a:t>
            </a:r>
            <a:r>
              <a:rPr lang="el-GR" dirty="0"/>
              <a:t> γράφουμε </a:t>
            </a:r>
            <a:r>
              <a:rPr lang="en-GB" dirty="0"/>
              <a:t>: </a:t>
            </a:r>
            <a:r>
              <a:rPr lang="en-GB" b="1" dirty="0"/>
              <a:t>julia test.jl</a:t>
            </a:r>
          </a:p>
          <a:p>
            <a:pPr marL="342900" indent="-342900">
              <a:buAutoNum type="arabicParenR"/>
            </a:pPr>
            <a:endParaRPr lang="en-GB" b="1" dirty="0"/>
          </a:p>
          <a:p>
            <a:pPr marL="342900" indent="-342900">
              <a:buAutoNum type="arabicParenR"/>
            </a:pPr>
            <a:endParaRPr lang="en-GB" b="1" dirty="0"/>
          </a:p>
          <a:p>
            <a:endParaRPr lang="en-GB" b="1" dirty="0"/>
          </a:p>
          <a:p>
            <a:r>
              <a:rPr lang="en-GB" dirty="0"/>
              <a:t>+) </a:t>
            </a:r>
            <a:r>
              <a:rPr lang="el-GR" dirty="0"/>
              <a:t>Επίσης μπορούμε να κατευάσουμε το επίσημο </a:t>
            </a:r>
            <a:r>
              <a:rPr lang="en-GB" dirty="0"/>
              <a:t>extension </a:t>
            </a:r>
            <a:r>
              <a:rPr lang="el-GR" dirty="0"/>
              <a:t>της </a:t>
            </a:r>
            <a:r>
              <a:rPr lang="en-GB" dirty="0"/>
              <a:t>Julia  </a:t>
            </a:r>
            <a:r>
              <a:rPr lang="el-GR" b="1" dirty="0"/>
              <a:t> </a:t>
            </a:r>
            <a:endParaRPr lang="en-CY" b="1" dirty="0"/>
          </a:p>
        </p:txBody>
      </p:sp>
      <p:pic>
        <p:nvPicPr>
          <p:cNvPr id="5" name="Picture 4" descr="A screenshot of a computer&#10;&#10;Description automatically generated">
            <a:extLst>
              <a:ext uri="{FF2B5EF4-FFF2-40B4-BE49-F238E27FC236}">
                <a16:creationId xmlns:a16="http://schemas.microsoft.com/office/drawing/2014/main" id="{318A4BBC-F998-8714-D1EC-0162636D49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276" y="4287016"/>
            <a:ext cx="5959356" cy="1470787"/>
          </a:xfrm>
          <a:prstGeom prst="rect">
            <a:avLst/>
          </a:prstGeom>
        </p:spPr>
      </p:pic>
    </p:spTree>
    <p:extLst>
      <p:ext uri="{BB962C8B-B14F-4D97-AF65-F5344CB8AC3E}">
        <p14:creationId xmlns:p14="http://schemas.microsoft.com/office/powerpoint/2010/main" val="300550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B58FF-1CC7-01A8-AE62-6417293BD15C}"/>
              </a:ext>
            </a:extLst>
          </p:cNvPr>
          <p:cNvSpPr>
            <a:spLocks noGrp="1"/>
          </p:cNvSpPr>
          <p:nvPr>
            <p:ph type="title"/>
          </p:nvPr>
        </p:nvSpPr>
        <p:spPr/>
        <p:txBody>
          <a:bodyPr/>
          <a:lstStyle/>
          <a:p>
            <a:pPr algn="l"/>
            <a:r>
              <a:rPr lang="el-GR" sz="4400" b="0" i="0" dirty="0">
                <a:solidFill>
                  <a:schemeClr val="tx1"/>
                </a:solidFill>
                <a:effectLst/>
                <a:latin typeface="Jura"/>
              </a:rPr>
              <a:t>Χαρακτηριστικά της </a:t>
            </a:r>
            <a:r>
              <a:rPr lang="en-GB" sz="4400" b="0" i="0" dirty="0">
                <a:solidFill>
                  <a:schemeClr val="tx1"/>
                </a:solidFill>
                <a:effectLst/>
                <a:latin typeface="Jura"/>
              </a:rPr>
              <a:t>Julia</a:t>
            </a:r>
          </a:p>
        </p:txBody>
      </p:sp>
      <p:sp>
        <p:nvSpPr>
          <p:cNvPr id="3" name="Content Placeholder 2">
            <a:extLst>
              <a:ext uri="{FF2B5EF4-FFF2-40B4-BE49-F238E27FC236}">
                <a16:creationId xmlns:a16="http://schemas.microsoft.com/office/drawing/2014/main" id="{F7F0C465-655B-5028-288D-CF4B7BA47DD6}"/>
              </a:ext>
            </a:extLst>
          </p:cNvPr>
          <p:cNvSpPr>
            <a:spLocks noGrp="1"/>
          </p:cNvSpPr>
          <p:nvPr>
            <p:ph idx="1"/>
          </p:nvPr>
        </p:nvSpPr>
        <p:spPr>
          <a:xfrm>
            <a:off x="1104293" y="1748118"/>
            <a:ext cx="8946541" cy="4195481"/>
          </a:xfrm>
        </p:spPr>
        <p:txBody>
          <a:bodyPr>
            <a:normAutofit fontScale="70000" lnSpcReduction="20000"/>
          </a:bodyPr>
          <a:lstStyle/>
          <a:p>
            <a:pPr>
              <a:spcBef>
                <a:spcPts val="400"/>
              </a:spcBef>
            </a:pPr>
            <a:r>
              <a:rPr lang="el-GR" sz="2900" b="1" dirty="0"/>
              <a:t>1. </a:t>
            </a:r>
            <a:r>
              <a:rPr lang="el-GR" sz="2900" b="1" u="sng" dirty="0"/>
              <a:t>Επίδοση</a:t>
            </a:r>
            <a:r>
              <a:rPr lang="en-GB" sz="2900" b="1" u="sng" dirty="0"/>
              <a:t>:</a:t>
            </a:r>
            <a:r>
              <a:rPr lang="el-GR" sz="2900" b="1" dirty="0"/>
              <a:t> </a:t>
            </a:r>
            <a:r>
              <a:rPr lang="el-GR" sz="2900" dirty="0"/>
              <a:t>Η </a:t>
            </a:r>
            <a:r>
              <a:rPr lang="en-GB" sz="2900" i="0" dirty="0">
                <a:solidFill>
                  <a:schemeClr val="tx1"/>
                </a:solidFill>
                <a:effectLst/>
                <a:latin typeface="Jura"/>
              </a:rPr>
              <a:t>Julia</a:t>
            </a:r>
            <a:r>
              <a:rPr lang="el-GR" sz="2900" i="0" dirty="0">
                <a:solidFill>
                  <a:schemeClr val="tx1"/>
                </a:solidFill>
                <a:effectLst/>
                <a:latin typeface="Jura"/>
              </a:rPr>
              <a:t> παρέχει πολύ ψηλές επιδόσεις οι οποίες συχνά συγκρίνονται με της </a:t>
            </a:r>
            <a:r>
              <a:rPr lang="en-GB" sz="2900" i="0" dirty="0">
                <a:solidFill>
                  <a:schemeClr val="tx1"/>
                </a:solidFill>
                <a:effectLst/>
                <a:latin typeface="Jura"/>
              </a:rPr>
              <a:t>C</a:t>
            </a:r>
            <a:r>
              <a:rPr lang="el-GR" sz="2900" i="0" dirty="0">
                <a:solidFill>
                  <a:schemeClr val="tx1"/>
                </a:solidFill>
                <a:effectLst/>
                <a:latin typeface="Jura"/>
              </a:rPr>
              <a:t>. Αυτό, επιτυγχάνεται με </a:t>
            </a:r>
            <a:r>
              <a:rPr lang="en-GB" sz="2900" i="0" dirty="0">
                <a:solidFill>
                  <a:schemeClr val="tx1"/>
                </a:solidFill>
                <a:effectLst/>
                <a:latin typeface="Jura"/>
              </a:rPr>
              <a:t>just-in-time </a:t>
            </a:r>
            <a:r>
              <a:rPr lang="el-GR" sz="2900" i="0" dirty="0">
                <a:solidFill>
                  <a:schemeClr val="tx1"/>
                </a:solidFill>
                <a:effectLst/>
                <a:latin typeface="Jura"/>
              </a:rPr>
              <a:t>(</a:t>
            </a:r>
            <a:r>
              <a:rPr lang="en-GB" sz="2900" dirty="0">
                <a:latin typeface="Jura"/>
              </a:rPr>
              <a:t>J</a:t>
            </a:r>
            <a:r>
              <a:rPr lang="en-GB" sz="2900" i="0" dirty="0">
                <a:solidFill>
                  <a:schemeClr val="tx1"/>
                </a:solidFill>
                <a:effectLst/>
                <a:latin typeface="Jura"/>
              </a:rPr>
              <a:t>IT</a:t>
            </a:r>
            <a:r>
              <a:rPr lang="el-GR" sz="2900" i="0" dirty="0">
                <a:solidFill>
                  <a:schemeClr val="tx1"/>
                </a:solidFill>
                <a:effectLst/>
                <a:latin typeface="Jura"/>
              </a:rPr>
              <a:t>)</a:t>
            </a:r>
            <a:r>
              <a:rPr lang="en-GB" sz="2900" i="0" dirty="0">
                <a:solidFill>
                  <a:schemeClr val="tx1"/>
                </a:solidFill>
                <a:effectLst/>
                <a:latin typeface="Jura"/>
              </a:rPr>
              <a:t> compilation </a:t>
            </a:r>
            <a:r>
              <a:rPr lang="el-GR" sz="2900" i="0" dirty="0">
                <a:solidFill>
                  <a:schemeClr val="tx1"/>
                </a:solidFill>
                <a:effectLst/>
                <a:latin typeface="Jura"/>
              </a:rPr>
              <a:t>το οποίο κάνει δυναμικά </a:t>
            </a:r>
            <a:r>
              <a:rPr lang="en-GB" sz="2900" i="0" dirty="0">
                <a:solidFill>
                  <a:schemeClr val="tx1"/>
                </a:solidFill>
                <a:effectLst/>
                <a:latin typeface="Jura"/>
              </a:rPr>
              <a:t>compile</a:t>
            </a:r>
            <a:r>
              <a:rPr lang="el-GR" sz="2900" i="0" dirty="0">
                <a:solidFill>
                  <a:schemeClr val="tx1"/>
                </a:solidFill>
                <a:effectLst/>
                <a:latin typeface="Jura"/>
              </a:rPr>
              <a:t> τον κώδικα κατά την εκτέλεση.</a:t>
            </a:r>
          </a:p>
          <a:p>
            <a:pPr>
              <a:spcBef>
                <a:spcPts val="400"/>
              </a:spcBef>
            </a:pPr>
            <a:r>
              <a:rPr lang="el-GR" sz="2900" b="1" dirty="0">
                <a:latin typeface="Jura"/>
              </a:rPr>
              <a:t>2. </a:t>
            </a:r>
            <a:r>
              <a:rPr lang="el-GR" sz="2900" b="1" u="sng" dirty="0">
                <a:latin typeface="Jura"/>
              </a:rPr>
              <a:t>Εύκολη Σύνταξη</a:t>
            </a:r>
            <a:r>
              <a:rPr lang="en-GB" sz="2900" b="1" u="sng" dirty="0"/>
              <a:t>:</a:t>
            </a:r>
            <a:r>
              <a:rPr lang="el-GR" sz="2900" b="1" u="sng" dirty="0">
                <a:latin typeface="Jura"/>
              </a:rPr>
              <a:t> </a:t>
            </a:r>
            <a:r>
              <a:rPr lang="el-GR" sz="2900" b="1" i="0" dirty="0">
                <a:solidFill>
                  <a:schemeClr val="tx1"/>
                </a:solidFill>
                <a:effectLst/>
                <a:latin typeface="Jura"/>
              </a:rPr>
              <a:t>Η</a:t>
            </a:r>
            <a:r>
              <a:rPr lang="el-GR" sz="2900" i="0" dirty="0">
                <a:solidFill>
                  <a:schemeClr val="tx1"/>
                </a:solidFill>
                <a:effectLst/>
                <a:latin typeface="Jura"/>
              </a:rPr>
              <a:t> σύνταξη της </a:t>
            </a:r>
            <a:r>
              <a:rPr lang="en-GB" sz="2900" i="0" dirty="0">
                <a:solidFill>
                  <a:schemeClr val="tx1"/>
                </a:solidFill>
                <a:effectLst/>
                <a:latin typeface="Jura"/>
              </a:rPr>
              <a:t>Julia</a:t>
            </a:r>
            <a:r>
              <a:rPr lang="el-GR" sz="2900" i="0" dirty="0">
                <a:solidFill>
                  <a:schemeClr val="tx1"/>
                </a:solidFill>
                <a:effectLst/>
                <a:latin typeface="Jura"/>
              </a:rPr>
              <a:t> σχεδιαστήκε με τέτοιο τρόπο ώστε να είναι εύκολη στην κατανόηση (η σύνταξη μοιάζει με αυτή άλλων υψηλού επιπέδων γλωσσών όπως την </a:t>
            </a:r>
            <a:r>
              <a:rPr lang="en-GB" sz="2900" i="0" dirty="0">
                <a:solidFill>
                  <a:schemeClr val="tx1"/>
                </a:solidFill>
                <a:effectLst/>
                <a:latin typeface="Jura"/>
              </a:rPr>
              <a:t>Python</a:t>
            </a:r>
            <a:r>
              <a:rPr lang="el-GR" sz="2900" i="0" dirty="0">
                <a:solidFill>
                  <a:schemeClr val="tx1"/>
                </a:solidFill>
                <a:effectLst/>
                <a:latin typeface="Jura"/>
              </a:rPr>
              <a:t>)</a:t>
            </a:r>
            <a:r>
              <a:rPr lang="en-GB" sz="2900" i="0" dirty="0">
                <a:solidFill>
                  <a:schemeClr val="tx1"/>
                </a:solidFill>
                <a:effectLst/>
                <a:latin typeface="Jura"/>
              </a:rPr>
              <a:t>.</a:t>
            </a:r>
            <a:r>
              <a:rPr lang="el-GR" sz="2900" i="0" dirty="0">
                <a:solidFill>
                  <a:schemeClr val="tx1"/>
                </a:solidFill>
                <a:effectLst/>
                <a:latin typeface="Jura"/>
              </a:rPr>
              <a:t> Αυτή η απλότητα την καθυστά πιο προσβάσιμη σε επιστήμονες, ερευνητές και προγραμματιστές.</a:t>
            </a:r>
          </a:p>
          <a:p>
            <a:pPr>
              <a:spcBef>
                <a:spcPts val="400"/>
              </a:spcBef>
            </a:pPr>
            <a:r>
              <a:rPr lang="el-GR" b="1" dirty="0">
                <a:latin typeface="Jura"/>
              </a:rPr>
              <a:t>3. </a:t>
            </a:r>
            <a:r>
              <a:rPr lang="el-GR" b="1" u="sng" dirty="0">
                <a:latin typeface="Jura"/>
              </a:rPr>
              <a:t>Παραλληλισμός</a:t>
            </a:r>
            <a:r>
              <a:rPr lang="en-GB" b="1" u="sng" dirty="0"/>
              <a:t>:</a:t>
            </a:r>
            <a:r>
              <a:rPr lang="el-GR" b="1" dirty="0"/>
              <a:t> </a:t>
            </a:r>
            <a:r>
              <a:rPr lang="el-GR" dirty="0"/>
              <a:t>Παρέχει εσσωματωμένη υποστήριξη για παράλληλους και κατανεμημένους υπολογισμούς καθιστώντας την αποτελεσματική για χειρισμό πολύπλοκων υπολογιστικών εργασιών</a:t>
            </a:r>
            <a:r>
              <a:rPr lang="en-US" dirty="0"/>
              <a:t> (coroutines &amp; tasks)</a:t>
            </a:r>
            <a:r>
              <a:rPr lang="el-GR" dirty="0"/>
              <a:t>. </a:t>
            </a:r>
          </a:p>
          <a:p>
            <a:pPr>
              <a:spcBef>
                <a:spcPts val="400"/>
              </a:spcBef>
            </a:pPr>
            <a:r>
              <a:rPr lang="el-GR" b="1" dirty="0"/>
              <a:t>4. </a:t>
            </a:r>
            <a:r>
              <a:rPr lang="en-GB" b="1" u="sng" dirty="0"/>
              <a:t>Multiple dispatch:</a:t>
            </a:r>
            <a:r>
              <a:rPr lang="en-GB" b="1" dirty="0"/>
              <a:t>  </a:t>
            </a:r>
            <a:r>
              <a:rPr lang="el-GR" dirty="0"/>
              <a:t>Η </a:t>
            </a:r>
            <a:r>
              <a:rPr lang="en-GB" dirty="0"/>
              <a:t>Julia</a:t>
            </a:r>
            <a:r>
              <a:rPr lang="el-GR" dirty="0"/>
              <a:t> χρησιμοποιεί </a:t>
            </a:r>
            <a:r>
              <a:rPr lang="en-GB" dirty="0"/>
              <a:t>multiple dispatch, </a:t>
            </a:r>
            <a:r>
              <a:rPr lang="el-GR" dirty="0"/>
              <a:t>το οποίο επιτρέπει την επιλογή εκτέλεσης μιας μεθόδου ανάλογα με τον τύπο των ορισμάτων της(</a:t>
            </a:r>
            <a:r>
              <a:rPr lang="en-GB" dirty="0"/>
              <a:t>arguments</a:t>
            </a:r>
            <a:r>
              <a:rPr lang="el-GR" dirty="0"/>
              <a:t>). Αυτό επιτρέπει τη σύνταξη γενικού και εξεραιτικά ευέλυκτου κώδικα.</a:t>
            </a:r>
          </a:p>
          <a:p>
            <a:pPr>
              <a:spcBef>
                <a:spcPts val="400"/>
              </a:spcBef>
            </a:pPr>
            <a:r>
              <a:rPr lang="el-GR" b="1" dirty="0"/>
              <a:t>5. </a:t>
            </a:r>
            <a:r>
              <a:rPr lang="el-GR" b="1" u="sng" dirty="0"/>
              <a:t>Διαλειτουργικότητα</a:t>
            </a:r>
            <a:r>
              <a:rPr lang="en-GB" b="1" u="sng" dirty="0"/>
              <a:t>:</a:t>
            </a:r>
            <a:r>
              <a:rPr lang="el-GR" b="1" dirty="0"/>
              <a:t>  </a:t>
            </a:r>
            <a:r>
              <a:rPr lang="el-GR" dirty="0"/>
              <a:t>Η </a:t>
            </a:r>
            <a:r>
              <a:rPr lang="en-GB" dirty="0"/>
              <a:t>Julia</a:t>
            </a:r>
            <a:r>
              <a:rPr lang="el-GR" dirty="0"/>
              <a:t> υποστηρίζει την διαλειτουργικότητα με άλλες γλώσσες όπως την </a:t>
            </a:r>
            <a:r>
              <a:rPr lang="en-GB" dirty="0"/>
              <a:t>Python </a:t>
            </a:r>
            <a:r>
              <a:rPr lang="el-GR" dirty="0"/>
              <a:t>και </a:t>
            </a:r>
            <a:r>
              <a:rPr lang="en-GB" dirty="0"/>
              <a:t>C.</a:t>
            </a:r>
            <a:r>
              <a:rPr lang="el-GR" dirty="0"/>
              <a:t> Αυτό επιτρέπει την εύκολη ενσωμάτωση του υπάρχοντος κώδικα με κώδικες αλλων γλωσσών. </a:t>
            </a:r>
            <a:endParaRPr lang="en-CY" dirty="0"/>
          </a:p>
        </p:txBody>
      </p:sp>
    </p:spTree>
    <p:extLst>
      <p:ext uri="{BB962C8B-B14F-4D97-AF65-F5344CB8AC3E}">
        <p14:creationId xmlns:p14="http://schemas.microsoft.com/office/powerpoint/2010/main" val="512903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A602D-AFEF-3185-573D-09F3CE98B677}"/>
              </a:ext>
            </a:extLst>
          </p:cNvPr>
          <p:cNvSpPr>
            <a:spLocks noGrp="1"/>
          </p:cNvSpPr>
          <p:nvPr>
            <p:ph type="title"/>
          </p:nvPr>
        </p:nvSpPr>
        <p:spPr>
          <a:xfrm>
            <a:off x="838200" y="-123762"/>
            <a:ext cx="10515600" cy="1325563"/>
          </a:xfrm>
        </p:spPr>
        <p:txBody>
          <a:bodyPr/>
          <a:lstStyle/>
          <a:p>
            <a:r>
              <a:rPr lang="el-GR" dirty="0"/>
              <a:t>Παράδειγμα Διαλειτουργικότητας με </a:t>
            </a:r>
            <a:r>
              <a:rPr lang="en-GB" dirty="0"/>
              <a:t>Python</a:t>
            </a:r>
            <a:endParaRPr lang="en-CY" dirty="0"/>
          </a:p>
        </p:txBody>
      </p:sp>
      <p:pic>
        <p:nvPicPr>
          <p:cNvPr id="4" name="Picture 3">
            <a:extLst>
              <a:ext uri="{FF2B5EF4-FFF2-40B4-BE49-F238E27FC236}">
                <a16:creationId xmlns:a16="http://schemas.microsoft.com/office/drawing/2014/main" id="{D773C3B1-13D1-C5A4-A04B-08E3BC326F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0097" y="1195373"/>
            <a:ext cx="5730737" cy="662997"/>
          </a:xfrm>
          <a:prstGeom prst="rect">
            <a:avLst/>
          </a:prstGeom>
        </p:spPr>
      </p:pic>
      <p:pic>
        <p:nvPicPr>
          <p:cNvPr id="6" name="Picture 5" descr="A screen shot of a computer code&#10;&#10;Description automatically generated">
            <a:extLst>
              <a:ext uri="{FF2B5EF4-FFF2-40B4-BE49-F238E27FC236}">
                <a16:creationId xmlns:a16="http://schemas.microsoft.com/office/drawing/2014/main" id="{BD37FA0F-B709-6989-0E1A-DD137A519D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0097" y="3613862"/>
            <a:ext cx="5677392" cy="2042337"/>
          </a:xfrm>
          <a:prstGeom prst="rect">
            <a:avLst/>
          </a:prstGeom>
        </p:spPr>
      </p:pic>
      <p:pic>
        <p:nvPicPr>
          <p:cNvPr id="8" name="Picture 7" descr="A black screen with white text&#10;&#10;Description automatically generated">
            <a:extLst>
              <a:ext uri="{FF2B5EF4-FFF2-40B4-BE49-F238E27FC236}">
                <a16:creationId xmlns:a16="http://schemas.microsoft.com/office/drawing/2014/main" id="{C4B404BE-8326-151B-3075-036F408251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00097" y="2138708"/>
            <a:ext cx="5730737" cy="914479"/>
          </a:xfrm>
          <a:prstGeom prst="rect">
            <a:avLst/>
          </a:prstGeom>
        </p:spPr>
      </p:pic>
      <p:sp>
        <p:nvSpPr>
          <p:cNvPr id="9" name="TextBox 8">
            <a:extLst>
              <a:ext uri="{FF2B5EF4-FFF2-40B4-BE49-F238E27FC236}">
                <a16:creationId xmlns:a16="http://schemas.microsoft.com/office/drawing/2014/main" id="{71ADF592-B7AC-DCD5-A697-4EF0A5119258}"/>
              </a:ext>
            </a:extLst>
          </p:cNvPr>
          <p:cNvSpPr txBox="1"/>
          <p:nvPr/>
        </p:nvSpPr>
        <p:spPr>
          <a:xfrm>
            <a:off x="932507" y="1195373"/>
            <a:ext cx="2362954" cy="923330"/>
          </a:xfrm>
          <a:prstGeom prst="rect">
            <a:avLst/>
          </a:prstGeom>
          <a:noFill/>
        </p:spPr>
        <p:txBody>
          <a:bodyPr wrap="square" rtlCol="0">
            <a:spAutoFit/>
          </a:bodyPr>
          <a:lstStyle/>
          <a:p>
            <a:r>
              <a:rPr lang="el-GR" dirty="0"/>
              <a:t>Βήμα 1</a:t>
            </a:r>
            <a:r>
              <a:rPr lang="en-GB" dirty="0"/>
              <a:t>: </a:t>
            </a:r>
            <a:r>
              <a:rPr lang="el-GR" dirty="0"/>
              <a:t>Από το </a:t>
            </a:r>
            <a:r>
              <a:rPr lang="en-GB" dirty="0"/>
              <a:t>terminal</a:t>
            </a:r>
            <a:r>
              <a:rPr lang="el-GR" dirty="0"/>
              <a:t> κατευάζουμε</a:t>
            </a:r>
          </a:p>
          <a:p>
            <a:r>
              <a:rPr lang="el-GR" dirty="0"/>
              <a:t>το πακέτο </a:t>
            </a:r>
            <a:r>
              <a:rPr lang="en-GB" dirty="0"/>
              <a:t>PyCall</a:t>
            </a:r>
            <a:endParaRPr lang="en-CY" dirty="0"/>
          </a:p>
        </p:txBody>
      </p:sp>
      <p:sp>
        <p:nvSpPr>
          <p:cNvPr id="10" name="TextBox 9">
            <a:extLst>
              <a:ext uri="{FF2B5EF4-FFF2-40B4-BE49-F238E27FC236}">
                <a16:creationId xmlns:a16="http://schemas.microsoft.com/office/drawing/2014/main" id="{D58FE08E-A090-7707-E7E8-2D3D56315CEE}"/>
              </a:ext>
            </a:extLst>
          </p:cNvPr>
          <p:cNvSpPr txBox="1"/>
          <p:nvPr/>
        </p:nvSpPr>
        <p:spPr>
          <a:xfrm>
            <a:off x="932507" y="2138708"/>
            <a:ext cx="1819746" cy="1477328"/>
          </a:xfrm>
          <a:prstGeom prst="rect">
            <a:avLst/>
          </a:prstGeom>
          <a:noFill/>
        </p:spPr>
        <p:txBody>
          <a:bodyPr wrap="square" rtlCol="0">
            <a:spAutoFit/>
          </a:bodyPr>
          <a:lstStyle/>
          <a:p>
            <a:r>
              <a:rPr lang="el-GR" dirty="0"/>
              <a:t>Βήμα 2</a:t>
            </a:r>
            <a:r>
              <a:rPr lang="en-GB" dirty="0"/>
              <a:t>:</a:t>
            </a:r>
          </a:p>
          <a:p>
            <a:r>
              <a:rPr lang="el-GR" dirty="0"/>
              <a:t>Γράφουμε το πρόγραμμα στην </a:t>
            </a:r>
            <a:r>
              <a:rPr lang="en-GB" dirty="0"/>
              <a:t>Python</a:t>
            </a:r>
            <a:endParaRPr lang="en-CY" dirty="0"/>
          </a:p>
          <a:p>
            <a:endParaRPr lang="en-CY" dirty="0"/>
          </a:p>
        </p:txBody>
      </p:sp>
      <p:sp>
        <p:nvSpPr>
          <p:cNvPr id="11" name="TextBox 10">
            <a:extLst>
              <a:ext uri="{FF2B5EF4-FFF2-40B4-BE49-F238E27FC236}">
                <a16:creationId xmlns:a16="http://schemas.microsoft.com/office/drawing/2014/main" id="{FD704A4A-A7B5-A1B3-A3A7-DB196E76BB19}"/>
              </a:ext>
            </a:extLst>
          </p:cNvPr>
          <p:cNvSpPr txBox="1"/>
          <p:nvPr/>
        </p:nvSpPr>
        <p:spPr>
          <a:xfrm>
            <a:off x="838200" y="3437838"/>
            <a:ext cx="2909935" cy="2585323"/>
          </a:xfrm>
          <a:prstGeom prst="rect">
            <a:avLst/>
          </a:prstGeom>
          <a:noFill/>
        </p:spPr>
        <p:txBody>
          <a:bodyPr wrap="square" rtlCol="0">
            <a:spAutoFit/>
          </a:bodyPr>
          <a:lstStyle/>
          <a:p>
            <a:r>
              <a:rPr lang="el-GR" dirty="0"/>
              <a:t>Βήμα 3</a:t>
            </a:r>
            <a:r>
              <a:rPr lang="en-GB" dirty="0"/>
              <a:t>:</a:t>
            </a:r>
            <a:r>
              <a:rPr lang="el-GR" dirty="0"/>
              <a:t>Με τη χρήση του </a:t>
            </a:r>
            <a:r>
              <a:rPr lang="en-GB" dirty="0"/>
              <a:t>PyCall</a:t>
            </a:r>
            <a:r>
              <a:rPr lang="el-GR" dirty="0"/>
              <a:t> και του </a:t>
            </a:r>
            <a:r>
              <a:rPr lang="en-GB" dirty="0"/>
              <a:t>pyimport</a:t>
            </a:r>
            <a:r>
              <a:rPr lang="el-GR" dirty="0"/>
              <a:t> μπορούμε μέσα στη </a:t>
            </a:r>
            <a:r>
              <a:rPr lang="en-GB" dirty="0"/>
              <a:t>Julia </a:t>
            </a:r>
          </a:p>
          <a:p>
            <a:r>
              <a:rPr lang="el-GR" dirty="0"/>
              <a:t>να καλέσουμε τη συνάρτηση της </a:t>
            </a:r>
            <a:r>
              <a:rPr lang="en-GB" dirty="0"/>
              <a:t>Python</a:t>
            </a:r>
            <a:endParaRPr lang="en-CY" dirty="0"/>
          </a:p>
          <a:p>
            <a:r>
              <a:rPr lang="el-GR" dirty="0"/>
              <a:t>(Τα δυο αρχεία πρέπει να βρίσκονται στο ίδιο </a:t>
            </a:r>
            <a:r>
              <a:rPr lang="en-GB" dirty="0"/>
              <a:t>directory </a:t>
            </a:r>
            <a:r>
              <a:rPr lang="el-GR" dirty="0"/>
              <a:t>ή να αναφέρουμε το </a:t>
            </a:r>
            <a:r>
              <a:rPr lang="en-GB" dirty="0"/>
              <a:t>path</a:t>
            </a:r>
            <a:r>
              <a:rPr lang="el-GR" dirty="0"/>
              <a:t> του αρχείου της </a:t>
            </a:r>
            <a:r>
              <a:rPr lang="en-GB" dirty="0"/>
              <a:t>Python</a:t>
            </a:r>
            <a:r>
              <a:rPr lang="el-GR" dirty="0"/>
              <a:t>).</a:t>
            </a:r>
            <a:endParaRPr lang="en-CY" dirty="0"/>
          </a:p>
        </p:txBody>
      </p:sp>
    </p:spTree>
    <p:extLst>
      <p:ext uri="{BB962C8B-B14F-4D97-AF65-F5344CB8AC3E}">
        <p14:creationId xmlns:p14="http://schemas.microsoft.com/office/powerpoint/2010/main" val="3320772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2FC1C-5D40-8D55-75FD-371AF5898DC2}"/>
              </a:ext>
            </a:extLst>
          </p:cNvPr>
          <p:cNvSpPr>
            <a:spLocks noGrp="1"/>
          </p:cNvSpPr>
          <p:nvPr>
            <p:ph type="title"/>
          </p:nvPr>
        </p:nvSpPr>
        <p:spPr>
          <a:xfrm>
            <a:off x="761840" y="1138266"/>
            <a:ext cx="4544762" cy="491752"/>
          </a:xfrm>
        </p:spPr>
        <p:txBody>
          <a:bodyPr anchor="t">
            <a:normAutofit fontScale="90000"/>
          </a:bodyPr>
          <a:lstStyle/>
          <a:p>
            <a:r>
              <a:rPr lang="en-US" sz="3200" b="1" dirty="0"/>
              <a:t>COROUTINES &amp; TASKS</a:t>
            </a:r>
          </a:p>
        </p:txBody>
      </p:sp>
      <p:cxnSp>
        <p:nvCxnSpPr>
          <p:cNvPr id="24" name="Straight Connector 23">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D32543B-2484-27D4-C6B6-47484B366509}"/>
              </a:ext>
            </a:extLst>
          </p:cNvPr>
          <p:cNvSpPr>
            <a:spLocks noGrp="1"/>
          </p:cNvSpPr>
          <p:nvPr>
            <p:ph idx="1"/>
          </p:nvPr>
        </p:nvSpPr>
        <p:spPr>
          <a:xfrm>
            <a:off x="761840" y="1630018"/>
            <a:ext cx="4544762" cy="4524093"/>
          </a:xfrm>
        </p:spPr>
        <p:txBody>
          <a:bodyPr>
            <a:normAutofit/>
          </a:bodyPr>
          <a:lstStyle/>
          <a:p>
            <a:pPr marL="0" indent="0">
              <a:buNone/>
            </a:pPr>
            <a:r>
              <a:rPr lang="el-GR" sz="1400" dirty="0"/>
              <a:t>Τα </a:t>
            </a:r>
            <a:r>
              <a:rPr lang="en-US" sz="1400" dirty="0"/>
              <a:t>coroutines </a:t>
            </a:r>
            <a:r>
              <a:rPr lang="el-GR" sz="1400" dirty="0"/>
              <a:t>προσφέρουν την δυνατότητα να εκτελούντε πολλαπλές διεργασίες ταυτόχρονα χωρίς την χρήση νημάτων (</a:t>
            </a:r>
            <a:r>
              <a:rPr lang="en-US" sz="1400" dirty="0"/>
              <a:t>threads). </a:t>
            </a:r>
            <a:r>
              <a:rPr lang="el-GR" sz="1400" dirty="0"/>
              <a:t>Επιστρέπουν στον προγραμματιστή να επιλέγει πότε σταματά ή ξεκινά ένα </a:t>
            </a:r>
            <a:r>
              <a:rPr lang="en-US" sz="1400" dirty="0"/>
              <a:t>Task </a:t>
            </a:r>
            <a:r>
              <a:rPr lang="el-GR" sz="1400" dirty="0"/>
              <a:t>χωρίς να μεσολαβεί ο </a:t>
            </a:r>
            <a:r>
              <a:rPr lang="en-US" sz="1400" dirty="0"/>
              <a:t>thread scheduler </a:t>
            </a:r>
            <a:r>
              <a:rPr lang="el-GR" sz="1400" dirty="0"/>
              <a:t>του λειτουργικού. Τα </a:t>
            </a:r>
            <a:r>
              <a:rPr lang="en-US" sz="1400" dirty="0"/>
              <a:t>coroutines </a:t>
            </a:r>
            <a:r>
              <a:rPr lang="el-GR" sz="1400" dirty="0"/>
              <a:t>στην </a:t>
            </a:r>
            <a:r>
              <a:rPr lang="en-US" sz="1400" dirty="0"/>
              <a:t>Julia </a:t>
            </a:r>
            <a:r>
              <a:rPr lang="el-GR" sz="1400" dirty="0"/>
              <a:t>υλοποιούντε ως </a:t>
            </a:r>
            <a:r>
              <a:rPr lang="en-US" sz="1400" dirty="0"/>
              <a:t>Tasks. </a:t>
            </a:r>
            <a:r>
              <a:rPr lang="el-GR" sz="1400" dirty="0"/>
              <a:t>Τα </a:t>
            </a:r>
            <a:r>
              <a:rPr lang="en-US" sz="1400" dirty="0"/>
              <a:t>Tasks </a:t>
            </a:r>
            <a:r>
              <a:rPr lang="el-GR" sz="1400" dirty="0"/>
              <a:t>είναι αωεξάρτητες εργασίες οι οποίες μπορούν να προγραμματιστούν και να εκτελεστούν παράλληλα. </a:t>
            </a:r>
            <a:endParaRPr lang="en-US" sz="1400" dirty="0"/>
          </a:p>
          <a:p>
            <a:pPr marL="0" indent="0">
              <a:buNone/>
            </a:pPr>
            <a:r>
              <a:rPr lang="el-GR" sz="1400" dirty="0"/>
              <a:t>Στο δίπλα παράδειγμα υπάρχει ένα </a:t>
            </a:r>
            <a:r>
              <a:rPr lang="en-US" sz="1400" dirty="0"/>
              <a:t>function (my_coroutine) </a:t>
            </a:r>
            <a:r>
              <a:rPr lang="el-GR" sz="1400" dirty="0"/>
              <a:t>το οποίο τυπώνει ένα αρχικό μήνυμα και μετά σε κάθε </a:t>
            </a:r>
            <a:r>
              <a:rPr lang="en-US" sz="1400" dirty="0"/>
              <a:t>iteration </a:t>
            </a:r>
            <a:r>
              <a:rPr lang="el-GR" sz="1400" dirty="0"/>
              <a:t>του </a:t>
            </a:r>
            <a:r>
              <a:rPr lang="en-US" sz="1400" dirty="0"/>
              <a:t>for-loop </a:t>
            </a:r>
            <a:r>
              <a:rPr lang="el-GR" sz="1400" dirty="0"/>
              <a:t>τυπώνει ακόμα ένα μύνημα και στη συνέχεια δίνει τον έλεγχο στον </a:t>
            </a:r>
            <a:r>
              <a:rPr lang="en-US" sz="1400" dirty="0"/>
              <a:t>scheduler </a:t>
            </a:r>
            <a:r>
              <a:rPr lang="el-GR" sz="1400" dirty="0"/>
              <a:t>του λειτουργικού με τη χρήση του </a:t>
            </a:r>
            <a:r>
              <a:rPr lang="en-US" sz="1400" b="1" dirty="0"/>
              <a:t>yield(). </a:t>
            </a:r>
            <a:r>
              <a:rPr lang="el-GR" sz="1400" dirty="0"/>
              <a:t>Ακολούθως χρησιμοποιήτε το </a:t>
            </a:r>
            <a:r>
              <a:rPr lang="en-US" sz="1400" b="1" dirty="0"/>
              <a:t>Task</a:t>
            </a:r>
            <a:r>
              <a:rPr lang="en-US" sz="1400" dirty="0"/>
              <a:t>(my_coroutine) </a:t>
            </a:r>
            <a:r>
              <a:rPr lang="el-GR" sz="1400" dirty="0"/>
              <a:t>δηλώνοντας την ρουτίνα ως </a:t>
            </a:r>
            <a:r>
              <a:rPr lang="en-US" sz="1400" dirty="0"/>
              <a:t>Task </a:t>
            </a:r>
            <a:r>
              <a:rPr lang="el-GR" sz="1400" dirty="0"/>
              <a:t>το οποίο στη συνέχεια κάνουμε </a:t>
            </a:r>
            <a:r>
              <a:rPr lang="en-US" sz="1400" b="1" dirty="0"/>
              <a:t>schedule(). </a:t>
            </a:r>
            <a:r>
              <a:rPr lang="en-US" sz="1400" dirty="0"/>
              <a:t>To schedule </a:t>
            </a:r>
            <a:r>
              <a:rPr lang="el-GR" sz="1400" dirty="0"/>
              <a:t>μας επιτρέπει να τρέξουμε την ρουτίνα </a:t>
            </a:r>
            <a:r>
              <a:rPr lang="en-US" sz="1400" dirty="0"/>
              <a:t>manually.</a:t>
            </a:r>
            <a:r>
              <a:rPr lang="el-GR" sz="1400" dirty="0"/>
              <a:t> Τέλος χρησιμοποιούμε το </a:t>
            </a:r>
            <a:r>
              <a:rPr lang="en-US" sz="1400" b="1" dirty="0"/>
              <a:t>wait() </a:t>
            </a:r>
            <a:r>
              <a:rPr lang="el-GR" sz="1400" dirty="0"/>
              <a:t>για να υποδηλώσουμε ότι περιμένουμε το </a:t>
            </a:r>
            <a:r>
              <a:rPr lang="en-US" sz="1400" dirty="0"/>
              <a:t>Task </a:t>
            </a:r>
            <a:r>
              <a:rPr lang="el-GR" sz="1400" dirty="0"/>
              <a:t>να ολοκληρώσει την εκτέλεση του.</a:t>
            </a:r>
            <a:endParaRPr lang="en-US" sz="1400" dirty="0"/>
          </a:p>
        </p:txBody>
      </p:sp>
      <p:pic>
        <p:nvPicPr>
          <p:cNvPr id="7" name="Picture 6" descr="A screenshot of a computer program&#10;&#10;Description automatically generated">
            <a:extLst>
              <a:ext uri="{FF2B5EF4-FFF2-40B4-BE49-F238E27FC236}">
                <a16:creationId xmlns:a16="http://schemas.microsoft.com/office/drawing/2014/main" id="{AE4EED37-EAF9-2E02-E54A-C9D4FFAE04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2748" y="1022761"/>
            <a:ext cx="5334160" cy="4814078"/>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1034863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36981-C1C5-3331-9CB2-03BE2F80A058}"/>
              </a:ext>
            </a:extLst>
          </p:cNvPr>
          <p:cNvSpPr>
            <a:spLocks noGrp="1"/>
          </p:cNvSpPr>
          <p:nvPr>
            <p:ph type="title"/>
          </p:nvPr>
        </p:nvSpPr>
        <p:spPr>
          <a:xfrm>
            <a:off x="753389" y="1138266"/>
            <a:ext cx="4843762" cy="988708"/>
          </a:xfrm>
        </p:spPr>
        <p:txBody>
          <a:bodyPr anchor="t">
            <a:normAutofit/>
          </a:bodyPr>
          <a:lstStyle/>
          <a:p>
            <a:r>
              <a:rPr lang="en-US" sz="3200" b="1" dirty="0"/>
              <a:t>COROUTINES &amp; TASKS </a:t>
            </a:r>
            <a:r>
              <a:rPr lang="el-GR" sz="3200" b="1" dirty="0"/>
              <a:t>(ΣΥΝΕΧΕΙΑ)</a:t>
            </a:r>
            <a:endParaRPr lang="en-US" sz="3200" b="1" dirty="0"/>
          </a:p>
        </p:txBody>
      </p:sp>
      <p:cxnSp>
        <p:nvCxnSpPr>
          <p:cNvPr id="12" name="Straight Connector 11">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Content Placeholder 8">
            <a:extLst>
              <a:ext uri="{FF2B5EF4-FFF2-40B4-BE49-F238E27FC236}">
                <a16:creationId xmlns:a16="http://schemas.microsoft.com/office/drawing/2014/main" id="{1615182A-C50B-FA42-CB28-8EF778EC86DC}"/>
              </a:ext>
            </a:extLst>
          </p:cNvPr>
          <p:cNvSpPr>
            <a:spLocks noGrp="1"/>
          </p:cNvSpPr>
          <p:nvPr>
            <p:ph idx="1"/>
          </p:nvPr>
        </p:nvSpPr>
        <p:spPr>
          <a:xfrm>
            <a:off x="753389" y="2126974"/>
            <a:ext cx="4843762" cy="4027137"/>
          </a:xfrm>
        </p:spPr>
        <p:txBody>
          <a:bodyPr>
            <a:normAutofit/>
          </a:bodyPr>
          <a:lstStyle/>
          <a:p>
            <a:pPr marL="0" indent="0">
              <a:buNone/>
            </a:pPr>
            <a:r>
              <a:rPr lang="el-GR" sz="1400" dirty="0"/>
              <a:t>Τα </a:t>
            </a:r>
            <a:r>
              <a:rPr lang="en-US" sz="1400" b="1" dirty="0"/>
              <a:t>@async </a:t>
            </a:r>
            <a:r>
              <a:rPr lang="el-GR" sz="1400" dirty="0"/>
              <a:t>και </a:t>
            </a:r>
            <a:r>
              <a:rPr lang="en-US" sz="1400" b="1" dirty="0"/>
              <a:t>@yield </a:t>
            </a:r>
            <a:r>
              <a:rPr lang="el-GR" sz="1400" dirty="0"/>
              <a:t>είναι </a:t>
            </a:r>
            <a:r>
              <a:rPr lang="en-US" sz="1400" dirty="0"/>
              <a:t>macros </a:t>
            </a:r>
            <a:r>
              <a:rPr lang="el-GR" sz="1400" dirty="0"/>
              <a:t>που χρησιμοποιούντε σε συνδιασμό με τα </a:t>
            </a:r>
            <a:r>
              <a:rPr lang="en-US" sz="1400" dirty="0"/>
              <a:t>Tasks </a:t>
            </a:r>
            <a:r>
              <a:rPr lang="el-GR" sz="1400" dirty="0"/>
              <a:t>και τα </a:t>
            </a:r>
            <a:r>
              <a:rPr lang="en-US" sz="1400" dirty="0"/>
              <a:t>Coroutines. </a:t>
            </a:r>
          </a:p>
          <a:p>
            <a:pPr marL="0" indent="0">
              <a:buNone/>
            </a:pPr>
            <a:r>
              <a:rPr lang="en-US" sz="1400" dirty="0"/>
              <a:t>To macro </a:t>
            </a:r>
            <a:r>
              <a:rPr lang="en-US" sz="1400" b="1" dirty="0"/>
              <a:t>@async </a:t>
            </a:r>
            <a:r>
              <a:rPr lang="el-GR" sz="1400" dirty="0"/>
              <a:t>χρησιμοποιήτε για να δημιουργεί και να τρέχει </a:t>
            </a:r>
            <a:r>
              <a:rPr lang="en-US" sz="1400" dirty="0"/>
              <a:t>Tasks </a:t>
            </a:r>
            <a:r>
              <a:rPr lang="el-GR" sz="1400" dirty="0"/>
              <a:t>ασύγχρωνα και παράλληλα με το υπόλοιπο πρόγραμμα. Συχνά το </a:t>
            </a:r>
            <a:r>
              <a:rPr lang="en-US" sz="1400" dirty="0"/>
              <a:t>@async </a:t>
            </a:r>
            <a:r>
              <a:rPr lang="el-GR" sz="1400" dirty="0"/>
              <a:t>χρησιμοποιήτε για να έχουμε </a:t>
            </a:r>
            <a:r>
              <a:rPr lang="en-US" sz="1400" dirty="0"/>
              <a:t>non-blocking I/O, </a:t>
            </a:r>
            <a:r>
              <a:rPr lang="el-GR" sz="1400" dirty="0"/>
              <a:t>ή για να τρέχουμε </a:t>
            </a:r>
            <a:r>
              <a:rPr lang="en-US" sz="1400" dirty="0"/>
              <a:t>Tasks </a:t>
            </a:r>
            <a:r>
              <a:rPr lang="el-GR" sz="1400" dirty="0"/>
              <a:t>στο </a:t>
            </a:r>
            <a:r>
              <a:rPr lang="en-US" sz="1400" dirty="0"/>
              <a:t>background.</a:t>
            </a:r>
          </a:p>
          <a:p>
            <a:pPr marL="0" indent="0">
              <a:buNone/>
            </a:pPr>
            <a:r>
              <a:rPr lang="en-US" sz="1400" dirty="0"/>
              <a:t>To macro </a:t>
            </a:r>
            <a:r>
              <a:rPr lang="en-US" sz="1400" b="1" dirty="0"/>
              <a:t>@yield </a:t>
            </a:r>
            <a:r>
              <a:rPr lang="el-GR" sz="1400" dirty="0"/>
              <a:t>μας επιτρέπει να σταματήσουμε την εκτέλεση ενός </a:t>
            </a:r>
            <a:r>
              <a:rPr lang="en-US" sz="1400" dirty="0"/>
              <a:t>function</a:t>
            </a:r>
            <a:r>
              <a:rPr lang="el-GR" sz="1400" dirty="0"/>
              <a:t> προσωρινά και να επιστρέψουμε κάποιο αποτέλεσμα χωρίς να τερματίσουμε την λειτουργία του </a:t>
            </a:r>
            <a:r>
              <a:rPr lang="en-US" sz="1400" dirty="0"/>
              <a:t>function. </a:t>
            </a:r>
          </a:p>
          <a:p>
            <a:pPr marL="0" indent="0">
              <a:buNone/>
            </a:pPr>
            <a:r>
              <a:rPr lang="el-GR" sz="1400" dirty="0"/>
              <a:t>Σημειώστε ότι στο παράδειγμα δίπλα δεν καλείτε κάπου το </a:t>
            </a:r>
            <a:r>
              <a:rPr lang="en-US" sz="1400" dirty="0"/>
              <a:t>schedule(</a:t>
            </a:r>
            <a:r>
              <a:rPr lang="en-US" sz="1400" dirty="0" err="1"/>
              <a:t>my_generator</a:t>
            </a:r>
            <a:r>
              <a:rPr lang="en-US" sz="1400" dirty="0"/>
              <a:t>) </a:t>
            </a:r>
            <a:r>
              <a:rPr lang="el-GR" sz="1400" dirty="0"/>
              <a:t>για να ξεκινήσει σαν </a:t>
            </a:r>
            <a:r>
              <a:rPr lang="en-US" sz="1400" dirty="0"/>
              <a:t>Task. </a:t>
            </a:r>
            <a:r>
              <a:rPr lang="el-GR" sz="1400" dirty="0"/>
              <a:t>Αυτό γιατί το καλούμε σαν </a:t>
            </a:r>
            <a:r>
              <a:rPr lang="en-US" sz="1400" dirty="0"/>
              <a:t>Task </a:t>
            </a:r>
            <a:r>
              <a:rPr lang="el-GR" sz="1400" dirty="0"/>
              <a:t>μέσα σε στο </a:t>
            </a:r>
            <a:r>
              <a:rPr lang="en-US" sz="1400" dirty="0"/>
              <a:t>async block (</a:t>
            </a:r>
            <a:r>
              <a:rPr lang="en-US" sz="1400" dirty="0" err="1"/>
              <a:t>async_task</a:t>
            </a:r>
            <a:r>
              <a:rPr lang="en-US" sz="1400" dirty="0"/>
              <a:t> Task).</a:t>
            </a:r>
          </a:p>
        </p:txBody>
      </p:sp>
      <p:pic>
        <p:nvPicPr>
          <p:cNvPr id="5" name="Content Placeholder 4" descr="A screenshot of a computer program&#10;&#10;Description automatically generated">
            <a:extLst>
              <a:ext uri="{FF2B5EF4-FFF2-40B4-BE49-F238E27FC236}">
                <a16:creationId xmlns:a16="http://schemas.microsoft.com/office/drawing/2014/main" id="{48B140E9-7F71-3B8F-164B-F34265B697C6}"/>
              </a:ext>
            </a:extLst>
          </p:cNvPr>
          <p:cNvPicPr>
            <a:picLocks noChangeAspect="1"/>
          </p:cNvPicPr>
          <p:nvPr/>
        </p:nvPicPr>
        <p:blipFill rotWithShape="1">
          <a:blip r:embed="rId2">
            <a:extLst>
              <a:ext uri="{28A0092B-C50C-407E-A947-70E740481C1C}">
                <a14:useLocalDpi xmlns:a14="http://schemas.microsoft.com/office/drawing/2010/main" val="0"/>
              </a:ext>
            </a:extLst>
          </a:blip>
          <a:srcRect r="28751" b="2"/>
          <a:stretch/>
        </p:blipFill>
        <p:spPr>
          <a:xfrm>
            <a:off x="6524941" y="1023779"/>
            <a:ext cx="4810442" cy="4810442"/>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1043255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E57F2-5E8D-66E9-A02D-1BB70A9B6FDD}"/>
              </a:ext>
            </a:extLst>
          </p:cNvPr>
          <p:cNvSpPr>
            <a:spLocks noGrp="1"/>
          </p:cNvSpPr>
          <p:nvPr>
            <p:ph type="title"/>
          </p:nvPr>
        </p:nvSpPr>
        <p:spPr/>
        <p:txBody>
          <a:bodyPr/>
          <a:lstStyle/>
          <a:p>
            <a:r>
              <a:rPr lang="en-GB" b="1" dirty="0"/>
              <a:t>OPEN SOURCE:</a:t>
            </a:r>
            <a:endParaRPr lang="en-CY" b="1" dirty="0"/>
          </a:p>
        </p:txBody>
      </p:sp>
      <p:sp>
        <p:nvSpPr>
          <p:cNvPr id="3" name="Content Placeholder 2">
            <a:extLst>
              <a:ext uri="{FF2B5EF4-FFF2-40B4-BE49-F238E27FC236}">
                <a16:creationId xmlns:a16="http://schemas.microsoft.com/office/drawing/2014/main" id="{68C70BD6-1C39-53D9-78EE-232CAB4310C3}"/>
              </a:ext>
            </a:extLst>
          </p:cNvPr>
          <p:cNvSpPr>
            <a:spLocks noGrp="1"/>
          </p:cNvSpPr>
          <p:nvPr>
            <p:ph idx="1"/>
          </p:nvPr>
        </p:nvSpPr>
        <p:spPr>
          <a:xfrm>
            <a:off x="646111" y="1646518"/>
            <a:ext cx="8946541" cy="4195481"/>
          </a:xfrm>
        </p:spPr>
        <p:txBody>
          <a:bodyPr/>
          <a:lstStyle/>
          <a:p>
            <a:pPr marL="0" indent="0">
              <a:buNone/>
            </a:pPr>
            <a:r>
              <a:rPr lang="en-GB" dirty="0"/>
              <a:t> </a:t>
            </a:r>
            <a:r>
              <a:rPr lang="el-GR" dirty="0"/>
              <a:t>Η </a:t>
            </a:r>
            <a:r>
              <a:rPr lang="en-GB" dirty="0"/>
              <a:t>Julia</a:t>
            </a:r>
            <a:r>
              <a:rPr lang="el-GR" dirty="0"/>
              <a:t> είναι μια γλώσσα ανοιχτού κώδικα. Η ανάπτυξη και βελτίωση της γίνεται από διαφορούς χρήστες και προγραμματιστές παγκοσμίως.</a:t>
            </a:r>
          </a:p>
          <a:p>
            <a:pPr marL="0" indent="0">
              <a:buNone/>
            </a:pPr>
            <a:r>
              <a:rPr lang="el-GR" dirty="0"/>
              <a:t>Αυτό της επιτρέπει να έχει ένα συνεχώς ανεπτυσσόμενο οικοσύστημα από </a:t>
            </a:r>
            <a:r>
              <a:rPr lang="en-GB" dirty="0"/>
              <a:t>packages </a:t>
            </a:r>
            <a:r>
              <a:rPr lang="el-GR" dirty="0"/>
              <a:t>και </a:t>
            </a:r>
            <a:r>
              <a:rPr lang="en-GB" dirty="0"/>
              <a:t>libraries</a:t>
            </a:r>
            <a:r>
              <a:rPr lang="el-GR" dirty="0"/>
              <a:t> τα οποία επεκτίνουν τις δυνατότητες της σε διαφορες επιστημονικές και αριθμητικές ανάγκες. Αυτά τα </a:t>
            </a:r>
            <a:r>
              <a:rPr lang="en-GB" dirty="0"/>
              <a:t>packages</a:t>
            </a:r>
            <a:r>
              <a:rPr lang="el-GR" dirty="0"/>
              <a:t> αναπτύσσονται από την ενεργή κοινότητα της </a:t>
            </a:r>
            <a:r>
              <a:rPr lang="en-GB" dirty="0"/>
              <a:t>Julia</a:t>
            </a:r>
            <a:r>
              <a:rPr lang="el-GR" dirty="0"/>
              <a:t>.</a:t>
            </a:r>
          </a:p>
          <a:p>
            <a:pPr marL="0" indent="0">
              <a:buNone/>
            </a:pPr>
            <a:r>
              <a:rPr lang="el-GR" dirty="0"/>
              <a:t>Η </a:t>
            </a:r>
            <a:r>
              <a:rPr lang="en-GB" dirty="0"/>
              <a:t>Julia </a:t>
            </a:r>
            <a:r>
              <a:rPr lang="el-GR" dirty="0"/>
              <a:t> αναπτύσσεται και εξελίσσεται συνεχώς με συχνά </a:t>
            </a:r>
            <a:r>
              <a:rPr lang="en-GB" dirty="0"/>
              <a:t>updates </a:t>
            </a:r>
            <a:r>
              <a:rPr lang="el-GR" dirty="0"/>
              <a:t>που ενισχύουν τις δυνατότητες της.</a:t>
            </a:r>
            <a:endParaRPr lang="en-CY" dirty="0"/>
          </a:p>
        </p:txBody>
      </p:sp>
    </p:spTree>
    <p:extLst>
      <p:ext uri="{BB962C8B-B14F-4D97-AF65-F5344CB8AC3E}">
        <p14:creationId xmlns:p14="http://schemas.microsoft.com/office/powerpoint/2010/main" val="679410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528</TotalTime>
  <Words>1595</Words>
  <Application>Microsoft Office PowerPoint</Application>
  <PresentationFormat>Widescreen</PresentationFormat>
  <Paragraphs>83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Jura</vt:lpstr>
      <vt:lpstr>Söhne</vt:lpstr>
      <vt:lpstr>Office Theme</vt:lpstr>
      <vt:lpstr>Εισαγωγή στη Γλώσσα Προγραμματισμού Julia</vt:lpstr>
      <vt:lpstr>PowerPoint Presentation</vt:lpstr>
      <vt:lpstr>Εγκατάσταση της Julia</vt:lpstr>
      <vt:lpstr>Οδηγίες χρήσης σε VS Code: </vt:lpstr>
      <vt:lpstr>Χαρακτηριστικά της Julia</vt:lpstr>
      <vt:lpstr>Παράδειγμα Διαλειτουργικότητας με Python</vt:lpstr>
      <vt:lpstr>COROUTINES &amp; TASKS</vt:lpstr>
      <vt:lpstr>COROUTINES &amp; TASKS (ΣΥΝΕΧΕΙΑ)</vt:lpstr>
      <vt:lpstr>OPEN SOURCE:</vt:lpstr>
      <vt:lpstr>JULIA AND MEMORY USAGE</vt:lpstr>
      <vt:lpstr>JULIA AND SECURITY</vt:lpstr>
      <vt:lpstr>PowerPoint Presentation</vt:lpstr>
      <vt:lpstr>ABSTRACT + CONCRETE DECLARATION</vt:lpstr>
      <vt:lpstr>JULIA SYNTAX (MORE)</vt:lpstr>
      <vt:lpstr>C vs Julia</vt:lpstr>
      <vt:lpstr>Ο κωδικας υπολογιζει την τιμη π χρησιμοποιωντας ενα αριθμο τυχαιων σημειων και επισης υπολογιζει τον χρονο που χρειαστηκε για αυτον τον υπολογισμο. Αν συγκρινουμε το χρονο που χρειαζετε η Julia για τον υπολογισμο των πιο κατω μαθηματικων υπολογισμων, θα δουμε οτι ειναι πολυ κοντα στο χρονο που χρειαζονται γλωσσες χαμηλου επιπεδου οπως την C, ενω ταυτοχρονα προσφερει υψηλου επιπεδου σθνταξη και ευκολια στην χρηση. </vt:lpstr>
      <vt:lpstr>Σύγκριση αποτελεσμάτων του προηγούμενου κώδικα</vt:lpstr>
      <vt:lpstr>Συμπεράσματα</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 Γλώσσα Προγραμματισμού Julia</dc:title>
  <dc:creator>Constantinos Karamanos</dc:creator>
  <cp:lastModifiedBy>Constantinos Karamanos</cp:lastModifiedBy>
  <cp:revision>6</cp:revision>
  <dcterms:created xsi:type="dcterms:W3CDTF">2023-11-25T15:56:53Z</dcterms:created>
  <dcterms:modified xsi:type="dcterms:W3CDTF">2023-11-30T14:19:05Z</dcterms:modified>
</cp:coreProperties>
</file>