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E987A-579B-4D8C-A795-C73AE5F15539}" type="datetimeFigureOut">
              <a:rPr lang="en-GB" smtClean="0"/>
              <a:t>29/11/2023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EB10A-BA0D-4143-A588-57BA859D1B8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21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63F4D-A509-409A-3D45-CD6FB445F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FB9CD7-AE5F-B877-DD34-849AD0504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4DFE2-756A-247B-2BA7-002081ADD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4E488-120B-4719-9258-B18EAC44C19E}" type="datetime1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7BC18D-561F-C0C0-A465-1DADC48C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A190C-2F17-4485-1126-CADD3970A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717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DA095-DA03-2827-7655-EFE7D1C88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15DCE0-D086-105B-CD9D-AEAB7F9BDA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ADFC6-C674-37FB-7333-FB1E718CA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2C3D1-3CA0-4854-B832-A27A56A390C7}" type="datetime1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59477E-E9E1-CECE-F669-AF17AAD35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98CA8-4C91-4927-85F9-99BF6C69D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57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BBCEE5-78F1-F776-43C6-90EEFDE135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40D19E-404A-16CF-8DD3-1616DA1559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51E49-6148-A017-6D2B-AB4E535BC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B7BA-62D7-4017-B214-2858F052C5A8}" type="datetime1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227818-8A3C-6992-5B4D-06B7D65B3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93DEE-F63C-2F20-287C-93F1BBAD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801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FEDBC-7B74-82D8-15EB-27A547BFA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1A2D8-BD57-E31B-17BD-65CA1A190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95727F-A18F-EA95-2991-CC75BDDF5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34A9-A400-4754-A10D-817C16091416}" type="datetime1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F32EF-7DBA-DC3B-85A7-8196C85A4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BDD849-CFE8-0B3E-B4D0-B76BC5640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788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0A31E-330E-9284-8B2B-CDB4170C7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8F95E5-0719-78AA-0001-A301A9869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23AA9-89DB-3E8E-2EB1-A7EE70670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60706-61E0-42E6-83E1-D0500F04A168}" type="datetime1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512016-776D-B8B5-C186-ECD59A234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783BA3-A6C9-527A-AB17-01AFD7891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867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AF969-6BC7-C3F4-DC55-6CA74AA24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1392D-EA86-BBF0-F5E7-E2BB03FE60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6322A7-6F7C-46F2-5AE0-3C7D727F1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B2E96-0CDD-269A-8275-B125C24F0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2A4A-5F43-4BBC-8384-D91BD55D017B}" type="datetime1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C9EA4-517A-FEDE-3AE3-175B7674F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614E5-FDEC-4924-5DE6-77DF32D81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44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C65D2-DCFC-E1C9-1BCA-E7E2CDA1E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42E58-ADB4-13F0-6EC9-408FBD1CC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8F96D-F6F8-6DA6-0C88-8749A858C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F99FF-5073-3420-0700-C4B096A34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1B94AA-5CFA-23D2-6297-101A2C4B7F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08F4C3-4DDC-6A26-7DBB-24A68659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AC7D1-1E26-4610-B351-3581821CBB4A}" type="datetime1">
              <a:rPr lang="en-GB" smtClean="0"/>
              <a:t>29/11/2023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6332E3-343C-FFA9-DCD0-75A976C84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F290AC-3EF1-EE2F-070B-44E26C69F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506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28A7ED-1BE5-F47A-0082-F7B65B32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78B3EF-FB2A-7239-4B01-CEC639E64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73B00-0644-423A-BF0B-420895A7C33B}" type="datetime1">
              <a:rPr lang="en-GB" smtClean="0"/>
              <a:t>29/11/2023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4DFEF-69FC-7376-9359-303595EA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D20308-18F7-974C-0DA9-F048877F1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5783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4CC46B-8C32-2D46-1B69-E02078312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AC05-A9A9-4501-BC52-4208085BD911}" type="datetime1">
              <a:rPr lang="en-GB" smtClean="0"/>
              <a:t>29/11/2023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C9C174-639D-C0F6-3644-6A1A6CFAA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AC6715-A12B-986B-568A-0283C1502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12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CA03E-546D-79E1-B3A6-C28B4C6DD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32448-6508-D289-09E2-D1952B0E65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7E23FB-7852-E96D-7933-BC863D899D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CDCC51-9ACC-6163-8CFF-446044685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DC60E-AADD-4765-8AAF-854A2EDAC0A9}" type="datetime1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9BDD57-193A-C1CC-1C88-1A1149AC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5B79C-7D11-D7AC-3D60-C7E3793C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53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A57ED-DBC4-63CA-7187-2454BEE5A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8CA650-DDE9-8694-378E-C6A1FE8351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0932C-647B-905D-76CB-BEEA29957F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6EBE95-5387-CF09-C5B3-C1BFC915B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C4B60-82B1-40B2-A7BA-588EA737822B}" type="datetime1">
              <a:rPr lang="en-GB" smtClean="0"/>
              <a:t>29/11/2023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1A963D-C3B8-364E-41CE-DA6B83B8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2F7E6-705C-E0BE-4288-212A459F6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2279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D1C651-7FC5-78C9-60A6-18D3928AA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038E98-3F88-4DBA-D4ED-7F99B8133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BA57E2-23E4-B744-990C-A922552E1C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A3D99-36FE-4932-9120-16F8E1AB2F12}" type="datetime1">
              <a:rPr lang="en-GB" smtClean="0"/>
              <a:t>29/11/2023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FAFC0-33E1-852C-4F62-E7295038BC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185BE-88E4-97C7-B167-79B5CB1E5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91E3A-E18E-4D93-A268-2D1FEEDEF0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25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ust-lang.org/" TargetMode="External"/><Relationship Id="rId2" Type="http://schemas.openxmlformats.org/officeDocument/2006/relationships/hyperlink" Target="https://survey.stackoverflow.co/2023/#section-admired-and-desired-programming-scripting-and-markup-language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Rust_(programming_language)" TargetMode="External"/><Relationship Id="rId4" Type="http://schemas.openxmlformats.org/officeDocument/2006/relationships/hyperlink" Target="https://doc.rust-lang.org/std/index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st-lang.org/" TargetMode="External"/><Relationship Id="rId2" Type="http://schemas.openxmlformats.org/officeDocument/2006/relationships/hyperlink" Target="https://static.rust-lang.org/rustup/dist/i686-pc-windows-gnu/rustup-init.ex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8B2C-55A1-2A70-334D-0CF6AC695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Rust Programming Language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4C8629-60F2-1CEC-B74A-1A2CD46110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Loukia Christina Ioannou</a:t>
            </a:r>
          </a:p>
          <a:p>
            <a:r>
              <a:rPr lang="pt-B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Georgios Evangelou</a:t>
            </a:r>
          </a:p>
          <a:p>
            <a:r>
              <a:rPr lang="pt-B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Winter 2023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8562D-5A3B-AD70-9B35-2AE749961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2852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2F46-9395-12B6-A0ED-ED347923B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Εκτέλεση του './</a:t>
            </a:r>
            <a:r>
              <a:rPr lang="en-GB" dirty="0"/>
              <a:t>stat'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75592-AE88-B2FF-E667-98FB25A35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$ ./stat ./stat</a:t>
            </a:r>
          </a:p>
          <a:p>
            <a:pPr marL="0" indent="0">
              <a:buNone/>
            </a:pPr>
            <a:r>
              <a:rPr lang="en-GB" dirty="0"/>
              <a:t>File: ./stat</a:t>
            </a:r>
          </a:p>
          <a:p>
            <a:pPr marL="0" indent="0">
              <a:buNone/>
            </a:pPr>
            <a:r>
              <a:rPr lang="en-GB" dirty="0"/>
              <a:t>Size: 4718584</a:t>
            </a:r>
          </a:p>
          <a:p>
            <a:pPr marL="0" indent="0">
              <a:buNone/>
            </a:pPr>
            <a:r>
              <a:rPr lang="en-GB" dirty="0"/>
              <a:t>Blocks: 9216</a:t>
            </a:r>
          </a:p>
          <a:p>
            <a:pPr marL="0" indent="0">
              <a:buNone/>
            </a:pPr>
            <a:r>
              <a:rPr lang="en-GB" dirty="0"/>
              <a:t>IO Block: 4096</a:t>
            </a:r>
          </a:p>
          <a:p>
            <a:pPr marL="0" indent="0">
              <a:buNone/>
            </a:pPr>
            <a:r>
              <a:rPr lang="en-GB" dirty="0"/>
              <a:t>regular file</a:t>
            </a:r>
          </a:p>
          <a:p>
            <a:pPr marL="0" indent="0">
              <a:buNone/>
            </a:pPr>
            <a:r>
              <a:rPr lang="en-GB" dirty="0"/>
              <a:t>Device: 820h/2080d</a:t>
            </a:r>
          </a:p>
          <a:p>
            <a:pPr marL="0" indent="0">
              <a:buNone/>
            </a:pPr>
            <a:r>
              <a:rPr lang="en-GB" dirty="0" err="1"/>
              <a:t>Inode</a:t>
            </a:r>
            <a:r>
              <a:rPr lang="en-GB" dirty="0"/>
              <a:t>: 23279</a:t>
            </a:r>
          </a:p>
          <a:p>
            <a:pPr marL="0" indent="0">
              <a:buNone/>
            </a:pPr>
            <a:r>
              <a:rPr lang="en-GB" dirty="0"/>
              <a:t>Links: 1</a:t>
            </a:r>
          </a:p>
          <a:p>
            <a:pPr marL="0" indent="0">
              <a:buNone/>
            </a:pPr>
            <a:r>
              <a:rPr lang="en-GB" dirty="0"/>
              <a:t>Access: 0755</a:t>
            </a:r>
          </a:p>
          <a:p>
            <a:pPr marL="0" indent="0">
              <a:buNone/>
            </a:pPr>
            <a:r>
              <a:rPr lang="en-GB" dirty="0" err="1"/>
              <a:t>Uid</a:t>
            </a:r>
            <a:r>
              <a:rPr lang="en-GB" dirty="0"/>
              <a:t>: 1000</a:t>
            </a:r>
          </a:p>
          <a:p>
            <a:pPr marL="0" indent="0">
              <a:buNone/>
            </a:pPr>
            <a:r>
              <a:rPr lang="en-GB" dirty="0"/>
              <a:t>Gid: 1000</a:t>
            </a:r>
          </a:p>
          <a:p>
            <a:pPr marL="0" indent="0">
              <a:buNone/>
            </a:pPr>
            <a:r>
              <a:rPr lang="en-GB" dirty="0"/>
              <a:t>Access: 1701016966</a:t>
            </a:r>
          </a:p>
          <a:p>
            <a:pPr marL="0" indent="0">
              <a:buNone/>
            </a:pPr>
            <a:r>
              <a:rPr lang="en-GB" dirty="0"/>
              <a:t>Modify: 1701016961</a:t>
            </a:r>
          </a:p>
          <a:p>
            <a:pPr marL="0" indent="0">
              <a:buNone/>
            </a:pPr>
            <a:r>
              <a:rPr lang="en-GB" dirty="0"/>
              <a:t>Change: 1701016961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272590-A6E5-CC68-BC91-8E0BCF5F8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4781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A0078-B9DA-9767-1E56-D7FF914CC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SMTP client </a:t>
            </a:r>
            <a:r>
              <a:rPr lang="el-GR" dirty="0"/>
              <a:t>σε </a:t>
            </a:r>
            <a:r>
              <a:rPr lang="en-GB" dirty="0"/>
              <a:t>Rust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FA0F9-D97F-7B5B-4A82-866F6A53E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err="1"/>
              <a:t>fn</a:t>
            </a:r>
            <a:r>
              <a:rPr lang="en-GB" dirty="0"/>
              <a:t> main() -&gt; Result&lt;(), std::io::Error&gt; {</a:t>
            </a:r>
          </a:p>
          <a:p>
            <a:pPr marL="0" indent="0">
              <a:buNone/>
            </a:pPr>
            <a:r>
              <a:rPr lang="en-GB" dirty="0"/>
              <a:t>    let </a:t>
            </a:r>
            <a:r>
              <a:rPr lang="en-GB" dirty="0" err="1"/>
              <a:t>args</a:t>
            </a:r>
            <a:r>
              <a:rPr lang="en-GB" dirty="0"/>
              <a:t>: </a:t>
            </a:r>
            <a:r>
              <a:rPr lang="en-GB" dirty="0" err="1"/>
              <a:t>Vec</a:t>
            </a:r>
            <a:r>
              <a:rPr lang="en-GB" dirty="0"/>
              <a:t>&lt;String&gt; = std::env::</a:t>
            </a:r>
            <a:r>
              <a:rPr lang="en-GB" dirty="0" err="1"/>
              <a:t>args</a:t>
            </a:r>
            <a:r>
              <a:rPr lang="en-GB" dirty="0"/>
              <a:t>().collect();</a:t>
            </a:r>
          </a:p>
          <a:p>
            <a:pPr marL="0" indent="0">
              <a:buNone/>
            </a:pPr>
            <a:r>
              <a:rPr lang="en-GB" dirty="0"/>
              <a:t>    if </a:t>
            </a:r>
            <a:r>
              <a:rPr lang="en-GB" dirty="0" err="1"/>
              <a:t>args.len</a:t>
            </a:r>
            <a:r>
              <a:rPr lang="en-GB" dirty="0"/>
              <a:t>() != 4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eprintln</a:t>
            </a:r>
            <a:r>
              <a:rPr lang="en-GB" dirty="0"/>
              <a:t>!("Usage: {} </a:t>
            </a:r>
            <a:r>
              <a:rPr lang="en-GB" dirty="0" err="1"/>
              <a:t>emaildir</a:t>
            </a:r>
            <a:r>
              <a:rPr lang="en-GB" dirty="0"/>
              <a:t> </a:t>
            </a:r>
            <a:r>
              <a:rPr lang="en-GB" dirty="0" err="1"/>
              <a:t>smtpserver</a:t>
            </a:r>
            <a:r>
              <a:rPr lang="en-GB" dirty="0"/>
              <a:t> username", </a:t>
            </a:r>
            <a:r>
              <a:rPr lang="en-GB" dirty="0" err="1"/>
              <a:t>args</a:t>
            </a:r>
            <a:r>
              <a:rPr lang="en-GB" dirty="0"/>
              <a:t>[0]);</a:t>
            </a:r>
          </a:p>
          <a:p>
            <a:pPr marL="0" indent="0">
              <a:buNone/>
            </a:pPr>
            <a:r>
              <a:rPr lang="en-GB" dirty="0"/>
              <a:t>        return Ok(());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r>
              <a:rPr lang="en-GB" dirty="0"/>
              <a:t>    let mut </a:t>
            </a:r>
            <a:r>
              <a:rPr lang="en-GB" dirty="0" err="1"/>
              <a:t>args</a:t>
            </a:r>
            <a:r>
              <a:rPr lang="en-GB" dirty="0"/>
              <a:t> = </a:t>
            </a:r>
            <a:r>
              <a:rPr lang="en-GB" dirty="0" err="1"/>
              <a:t>args.into_iter</a:t>
            </a:r>
            <a:r>
              <a:rPr lang="en-GB" dirty="0"/>
              <a:t>();</a:t>
            </a:r>
          </a:p>
          <a:p>
            <a:pPr marL="0" indent="0">
              <a:buNone/>
            </a:pPr>
            <a:r>
              <a:rPr lang="en-GB" dirty="0"/>
              <a:t>    let _</a:t>
            </a:r>
            <a:r>
              <a:rPr lang="en-GB" dirty="0" err="1"/>
              <a:t>prog_name</a:t>
            </a:r>
            <a:r>
              <a:rPr lang="en-GB" dirty="0"/>
              <a:t> = </a:t>
            </a:r>
            <a:r>
              <a:rPr lang="en-GB" dirty="0" err="1"/>
              <a:t>args.next</a:t>
            </a:r>
            <a:r>
              <a:rPr lang="en-GB" dirty="0"/>
              <a:t>().unwrap();</a:t>
            </a:r>
          </a:p>
          <a:p>
            <a:pPr marL="0" indent="0">
              <a:buNone/>
            </a:pPr>
            <a:r>
              <a:rPr lang="en-GB" dirty="0"/>
              <a:t>    let </a:t>
            </a:r>
            <a:r>
              <a:rPr lang="en-GB" dirty="0" err="1"/>
              <a:t>email_str</a:t>
            </a:r>
            <a:r>
              <a:rPr lang="en-GB" dirty="0"/>
              <a:t> = </a:t>
            </a:r>
            <a:r>
              <a:rPr lang="en-GB" dirty="0" err="1"/>
              <a:t>args.next</a:t>
            </a:r>
            <a:r>
              <a:rPr lang="en-GB" dirty="0"/>
              <a:t>().unwrap();</a:t>
            </a:r>
          </a:p>
          <a:p>
            <a:pPr marL="0" indent="0">
              <a:buNone/>
            </a:pPr>
            <a:r>
              <a:rPr lang="en-GB" dirty="0"/>
              <a:t>    let </a:t>
            </a:r>
            <a:r>
              <a:rPr lang="en-GB" dirty="0" err="1"/>
              <a:t>email_dir</a:t>
            </a:r>
            <a:r>
              <a:rPr lang="en-GB" dirty="0"/>
              <a:t> = Path::new(&amp;</a:t>
            </a:r>
            <a:r>
              <a:rPr lang="en-GB" dirty="0" err="1"/>
              <a:t>email_str</a:t>
            </a:r>
            <a:r>
              <a:rPr lang="en-GB" dirty="0"/>
              <a:t>);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AE2605-C132-E9A3-4C1A-2BA5F5F2B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778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9C8EE2-5DBD-634C-E011-69F3DAE62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8373"/>
            <a:ext cx="10515600" cy="57685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 let mut </a:t>
            </a:r>
            <a:r>
              <a:rPr lang="en-GB" dirty="0" err="1"/>
              <a:t>smtp_conn</a:t>
            </a:r>
            <a:r>
              <a:rPr lang="en-GB" dirty="0"/>
              <a:t> = {</a:t>
            </a:r>
          </a:p>
          <a:p>
            <a:pPr marL="0" indent="0">
              <a:buNone/>
            </a:pPr>
            <a:r>
              <a:rPr lang="en-GB" dirty="0"/>
              <a:t>        let </a:t>
            </a:r>
            <a:r>
              <a:rPr lang="en-GB" dirty="0" err="1"/>
              <a:t>smtp_server</a:t>
            </a:r>
            <a:r>
              <a:rPr lang="en-GB" dirty="0"/>
              <a:t> = </a:t>
            </a:r>
            <a:r>
              <a:rPr lang="en-GB" dirty="0" err="1"/>
              <a:t>args.next</a:t>
            </a:r>
            <a:r>
              <a:rPr lang="en-GB" dirty="0"/>
              <a:t>().unwrap();</a:t>
            </a:r>
          </a:p>
          <a:p>
            <a:pPr marL="0" indent="0">
              <a:buNone/>
            </a:pPr>
            <a:r>
              <a:rPr lang="en-GB" dirty="0"/>
              <a:t>        let username = </a:t>
            </a:r>
            <a:r>
              <a:rPr lang="en-GB" dirty="0" err="1"/>
              <a:t>args.next</a:t>
            </a:r>
            <a:r>
              <a:rPr lang="en-GB" dirty="0"/>
              <a:t>().unwrap();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SMTPConnection</a:t>
            </a:r>
            <a:r>
              <a:rPr lang="en-GB" dirty="0"/>
              <a:t>::new(</a:t>
            </a:r>
            <a:r>
              <a:rPr lang="en-GB" dirty="0" err="1"/>
              <a:t>smtp_server</a:t>
            </a:r>
            <a:r>
              <a:rPr lang="en-GB" dirty="0"/>
              <a:t>, username)?</a:t>
            </a:r>
          </a:p>
          <a:p>
            <a:pPr marL="0" indent="0">
              <a:buNone/>
            </a:pPr>
            <a:r>
              <a:rPr lang="en-GB" dirty="0"/>
              <a:t>    };</a:t>
            </a:r>
          </a:p>
          <a:p>
            <a:pPr marL="0" indent="0">
              <a:buNone/>
            </a:pPr>
            <a:r>
              <a:rPr lang="en-GB" dirty="0"/>
              <a:t>    for entry in fs::</a:t>
            </a:r>
            <a:r>
              <a:rPr lang="en-GB" dirty="0" err="1"/>
              <a:t>read_dir</a:t>
            </a:r>
            <a:r>
              <a:rPr lang="en-GB" dirty="0"/>
              <a:t>(&amp;</a:t>
            </a:r>
            <a:r>
              <a:rPr lang="en-GB" dirty="0" err="1"/>
              <a:t>email_dir</a:t>
            </a:r>
            <a:r>
              <a:rPr lang="en-GB" dirty="0"/>
              <a:t>)? {</a:t>
            </a:r>
          </a:p>
          <a:p>
            <a:pPr marL="0" indent="0">
              <a:buNone/>
            </a:pPr>
            <a:r>
              <a:rPr lang="en-GB" dirty="0"/>
              <a:t>        let email = </a:t>
            </a:r>
            <a:r>
              <a:rPr lang="en-GB" dirty="0" err="1"/>
              <a:t>entry?.path</a:t>
            </a:r>
            <a:r>
              <a:rPr lang="en-GB" dirty="0"/>
              <a:t>();</a:t>
            </a:r>
          </a:p>
          <a:p>
            <a:pPr marL="0" indent="0">
              <a:buNone/>
            </a:pPr>
            <a:r>
              <a:rPr lang="en-GB" dirty="0"/>
              <a:t>        if </a:t>
            </a:r>
            <a:r>
              <a:rPr lang="en-GB" dirty="0" err="1"/>
              <a:t>email.is_file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    </a:t>
            </a:r>
            <a:r>
              <a:rPr lang="en-GB" dirty="0" err="1"/>
              <a:t>smtp_conn.send_email</a:t>
            </a:r>
            <a:r>
              <a:rPr lang="en-GB" dirty="0"/>
              <a:t>(&amp;email)?;</a:t>
            </a:r>
          </a:p>
          <a:p>
            <a:pPr marL="0" indent="0">
              <a:buNone/>
            </a:pPr>
            <a:r>
              <a:rPr lang="en-GB" dirty="0"/>
              <a:t>        }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smtp_conn.close</a:t>
            </a:r>
            <a:r>
              <a:rPr lang="en-GB" dirty="0"/>
              <a:t>()?;</a:t>
            </a:r>
          </a:p>
          <a:p>
            <a:pPr marL="0" indent="0">
              <a:buNone/>
            </a:pPr>
            <a:r>
              <a:rPr lang="en-GB" dirty="0"/>
              <a:t>    Ok(())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3DD57A-B4CC-2248-CC84-891B60AD4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5736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3492E-EB13-4D41-3423-23E1002CC4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use std::fs::{self, File};</a:t>
            </a:r>
          </a:p>
          <a:p>
            <a:pPr marL="0" indent="0">
              <a:buNone/>
            </a:pPr>
            <a:r>
              <a:rPr lang="en-GB" dirty="0"/>
              <a:t>use std::io::{</a:t>
            </a:r>
            <a:r>
              <a:rPr lang="en-GB" dirty="0" err="1"/>
              <a:t>BufRead</a:t>
            </a:r>
            <a:r>
              <a:rPr lang="en-GB" dirty="0"/>
              <a:t>, </a:t>
            </a:r>
            <a:r>
              <a:rPr lang="en-GB" dirty="0" err="1"/>
              <a:t>BufReader</a:t>
            </a:r>
            <a:r>
              <a:rPr lang="en-GB" dirty="0"/>
              <a:t>, Error, </a:t>
            </a:r>
            <a:r>
              <a:rPr lang="en-GB" dirty="0" err="1"/>
              <a:t>ErrorKind</a:t>
            </a:r>
            <a:r>
              <a:rPr lang="en-GB" dirty="0"/>
              <a:t>, Write};</a:t>
            </a:r>
          </a:p>
          <a:p>
            <a:pPr marL="0" indent="0">
              <a:buNone/>
            </a:pPr>
            <a:r>
              <a:rPr lang="en-GB" dirty="0"/>
              <a:t>use std::net::</a:t>
            </a:r>
            <a:r>
              <a:rPr lang="en-GB" dirty="0" err="1"/>
              <a:t>TcpStream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/>
              <a:t>use std::path::Path;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struct </a:t>
            </a:r>
            <a:r>
              <a:rPr lang="en-GB" dirty="0" err="1"/>
              <a:t>SMTPConnection</a:t>
            </a:r>
            <a:r>
              <a:rPr lang="en-GB" dirty="0"/>
              <a:t> {</a:t>
            </a:r>
          </a:p>
          <a:p>
            <a:pPr marL="0" indent="0">
              <a:buNone/>
            </a:pPr>
            <a:r>
              <a:rPr lang="en-GB" dirty="0"/>
              <a:t>    stream: </a:t>
            </a:r>
            <a:r>
              <a:rPr lang="en-GB" dirty="0" err="1"/>
              <a:t>TcpStream</a:t>
            </a:r>
            <a:r>
              <a:rPr lang="en-GB" dirty="0"/>
              <a:t>,</a:t>
            </a:r>
          </a:p>
          <a:p>
            <a:pPr marL="0" indent="0">
              <a:buNone/>
            </a:pPr>
            <a:r>
              <a:rPr lang="en-GB" dirty="0"/>
              <a:t>    reader: </a:t>
            </a:r>
            <a:r>
              <a:rPr lang="en-GB" dirty="0" err="1"/>
              <a:t>BufReader</a:t>
            </a:r>
            <a:r>
              <a:rPr lang="en-GB" dirty="0"/>
              <a:t>&lt;</a:t>
            </a:r>
            <a:r>
              <a:rPr lang="en-GB" dirty="0" err="1"/>
              <a:t>TcpStream</a:t>
            </a:r>
            <a:r>
              <a:rPr lang="en-GB" dirty="0"/>
              <a:t>&gt;,</a:t>
            </a:r>
          </a:p>
          <a:p>
            <a:pPr marL="0" indent="0">
              <a:buNone/>
            </a:pPr>
            <a:r>
              <a:rPr lang="en-GB" dirty="0"/>
              <a:t>    username: String,</a:t>
            </a:r>
          </a:p>
          <a:p>
            <a:pPr marL="0" indent="0">
              <a:buNone/>
            </a:pPr>
            <a:r>
              <a:rPr lang="en-GB" dirty="0"/>
              <a:t>    response: String,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9E3CE4-5180-27F0-83E6-0DFD320BE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483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18FB4B-8F3E-3579-5D10-69F4672126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538"/>
            <a:ext cx="10515600" cy="563542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dirty="0" err="1"/>
              <a:t>impl</a:t>
            </a:r>
            <a:r>
              <a:rPr lang="en-GB" dirty="0"/>
              <a:t> </a:t>
            </a:r>
            <a:r>
              <a:rPr lang="en-GB" dirty="0" err="1"/>
              <a:t>SMTPConnection</a:t>
            </a:r>
            <a:r>
              <a:rPr lang="en-GB" dirty="0"/>
              <a:t> {</a:t>
            </a:r>
          </a:p>
          <a:p>
            <a:pPr marL="0" indent="0">
              <a:buNone/>
            </a:pPr>
            <a:r>
              <a:rPr lang="en-GB" dirty="0"/>
              <a:t>    pub </a:t>
            </a:r>
            <a:r>
              <a:rPr lang="en-GB" dirty="0" err="1"/>
              <a:t>const</a:t>
            </a:r>
            <a:r>
              <a:rPr lang="en-GB" dirty="0"/>
              <a:t> SMTP_PORT: u16 = 25;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pub </a:t>
            </a:r>
            <a:r>
              <a:rPr lang="en-GB" dirty="0" err="1"/>
              <a:t>fn</a:t>
            </a:r>
            <a:r>
              <a:rPr lang="en-GB" dirty="0"/>
              <a:t> new(server: String, username: String) -&gt; Result&lt;Self, std::io::Error&gt; {</a:t>
            </a:r>
          </a:p>
          <a:p>
            <a:pPr marL="0" indent="0">
              <a:buNone/>
            </a:pPr>
            <a:r>
              <a:rPr lang="en-GB" dirty="0"/>
              <a:t>        let stream = </a:t>
            </a:r>
            <a:r>
              <a:rPr lang="en-GB" dirty="0" err="1"/>
              <a:t>TcpStream</a:t>
            </a:r>
            <a:r>
              <a:rPr lang="en-GB" dirty="0"/>
              <a:t>::connect((server, Self::SMTP_PORT))?;</a:t>
            </a:r>
          </a:p>
          <a:p>
            <a:pPr marL="0" indent="0">
              <a:buNone/>
            </a:pPr>
            <a:r>
              <a:rPr lang="en-GB" dirty="0"/>
              <a:t>        let reader = </a:t>
            </a:r>
            <a:r>
              <a:rPr lang="en-GB" dirty="0" err="1"/>
              <a:t>BufReader</a:t>
            </a:r>
            <a:r>
              <a:rPr lang="en-GB" dirty="0"/>
              <a:t>::new(</a:t>
            </a:r>
            <a:r>
              <a:rPr lang="en-GB" dirty="0" err="1"/>
              <a:t>stream.try_clone</a:t>
            </a:r>
            <a:r>
              <a:rPr lang="en-GB" dirty="0"/>
              <a:t>()?);</a:t>
            </a:r>
          </a:p>
          <a:p>
            <a:pPr marL="0" indent="0">
              <a:buNone/>
            </a:pPr>
            <a:r>
              <a:rPr lang="en-GB" dirty="0"/>
              <a:t>        let mut conn = </a:t>
            </a:r>
            <a:r>
              <a:rPr lang="en-GB" dirty="0" err="1"/>
              <a:t>SMTPConnection</a:t>
            </a:r>
            <a:r>
              <a:rPr lang="en-GB" dirty="0"/>
              <a:t> {</a:t>
            </a:r>
          </a:p>
          <a:p>
            <a:pPr marL="0" indent="0">
              <a:buNone/>
            </a:pPr>
            <a:r>
              <a:rPr lang="en-GB" dirty="0"/>
              <a:t>            stream,</a:t>
            </a:r>
          </a:p>
          <a:p>
            <a:pPr marL="0" indent="0">
              <a:buNone/>
            </a:pPr>
            <a:r>
              <a:rPr lang="en-GB" dirty="0"/>
              <a:t>            reader,</a:t>
            </a:r>
          </a:p>
          <a:p>
            <a:pPr marL="0" indent="0">
              <a:buNone/>
            </a:pPr>
            <a:r>
              <a:rPr lang="en-GB" dirty="0"/>
              <a:t>            username,</a:t>
            </a:r>
          </a:p>
          <a:p>
            <a:pPr marL="0" indent="0">
              <a:buNone/>
            </a:pPr>
            <a:r>
              <a:rPr lang="en-GB" dirty="0"/>
              <a:t>            response: String::new(),</a:t>
            </a:r>
          </a:p>
          <a:p>
            <a:pPr marL="0" indent="0">
              <a:buNone/>
            </a:pPr>
            <a:r>
              <a:rPr lang="en-GB" dirty="0"/>
              <a:t>        };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conn.check_response</a:t>
            </a:r>
            <a:r>
              <a:rPr lang="en-GB" dirty="0"/>
              <a:t>(220)?;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conn.write</a:t>
            </a:r>
            <a:r>
              <a:rPr lang="en-GB" dirty="0"/>
              <a:t>(format!("HELO {}\r\n", </a:t>
            </a:r>
            <a:r>
              <a:rPr lang="en-GB" dirty="0" err="1"/>
              <a:t>conn.username</a:t>
            </a:r>
            <a:r>
              <a:rPr lang="en-GB" dirty="0"/>
              <a:t>))?;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conn.check_response</a:t>
            </a:r>
            <a:r>
              <a:rPr lang="en-GB" dirty="0"/>
              <a:t>(250)?;</a:t>
            </a:r>
          </a:p>
          <a:p>
            <a:pPr marL="0" indent="0">
              <a:buNone/>
            </a:pPr>
            <a:r>
              <a:rPr lang="en-GB" dirty="0"/>
              <a:t>        Ok(conn)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C8BE4D-1BF5-E266-738E-E36566168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281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33B88-5ED7-E697-CD80-CFD44837A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9192"/>
            <a:ext cx="10515600" cy="553777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dirty="0" err="1"/>
              <a:t>fn</a:t>
            </a:r>
            <a:r>
              <a:rPr lang="en-GB" dirty="0"/>
              <a:t> </a:t>
            </a:r>
            <a:r>
              <a:rPr lang="en-GB" dirty="0" err="1"/>
              <a:t>check_response</a:t>
            </a:r>
            <a:r>
              <a:rPr lang="en-GB" dirty="0"/>
              <a:t>(&amp;mut self, code: u32) -&gt; Result&lt;(), std::io::Error&gt;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self.response.clear</a:t>
            </a:r>
            <a:r>
              <a:rPr lang="en-GB" dirty="0"/>
              <a:t>();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self.reader.read_line</a:t>
            </a:r>
            <a:r>
              <a:rPr lang="en-GB" dirty="0"/>
              <a:t>(&amp;mut </a:t>
            </a:r>
            <a:r>
              <a:rPr lang="en-GB" dirty="0" err="1"/>
              <a:t>self.response</a:t>
            </a:r>
            <a:r>
              <a:rPr lang="en-GB" dirty="0"/>
              <a:t>)?;</a:t>
            </a:r>
          </a:p>
          <a:p>
            <a:pPr marL="0" indent="0">
              <a:buNone/>
            </a:pPr>
            <a:r>
              <a:rPr lang="en-GB" dirty="0"/>
              <a:t>        let actual = self</a:t>
            </a:r>
          </a:p>
          <a:p>
            <a:pPr marL="0" indent="0">
              <a:buNone/>
            </a:pPr>
            <a:r>
              <a:rPr lang="en-GB" dirty="0"/>
              <a:t>            .response</a:t>
            </a:r>
          </a:p>
          <a:p>
            <a:pPr marL="0" indent="0">
              <a:buNone/>
            </a:pPr>
            <a:r>
              <a:rPr lang="en-GB" dirty="0"/>
              <a:t>            .split(' ')</a:t>
            </a:r>
          </a:p>
          <a:p>
            <a:pPr marL="0" indent="0">
              <a:buNone/>
            </a:pPr>
            <a:r>
              <a:rPr lang="en-GB" dirty="0"/>
              <a:t>            .next()</a:t>
            </a:r>
          </a:p>
          <a:p>
            <a:pPr marL="0" indent="0">
              <a:buNone/>
            </a:pPr>
            <a:r>
              <a:rPr lang="en-GB" dirty="0"/>
              <a:t>            .</a:t>
            </a:r>
            <a:r>
              <a:rPr lang="en-GB" dirty="0" err="1"/>
              <a:t>and_then</a:t>
            </a:r>
            <a:r>
              <a:rPr lang="en-GB" dirty="0"/>
              <a:t>(|c| </a:t>
            </a:r>
            <a:r>
              <a:rPr lang="en-GB" dirty="0" err="1"/>
              <a:t>c.parse</a:t>
            </a:r>
            <a:r>
              <a:rPr lang="en-GB" dirty="0"/>
              <a:t>::&lt;u32&gt;().ok())</a:t>
            </a:r>
          </a:p>
          <a:p>
            <a:pPr marL="0" indent="0">
              <a:buNone/>
            </a:pPr>
            <a:r>
              <a:rPr lang="en-GB" dirty="0"/>
              <a:t>            .unwrap();</a:t>
            </a:r>
          </a:p>
          <a:p>
            <a:pPr marL="0" indent="0">
              <a:buNone/>
            </a:pPr>
            <a:r>
              <a:rPr lang="en-GB" dirty="0"/>
              <a:t>        if actual != code {</a:t>
            </a:r>
          </a:p>
          <a:p>
            <a:pPr marL="0" indent="0">
              <a:buNone/>
            </a:pPr>
            <a:r>
              <a:rPr lang="en-GB" dirty="0"/>
              <a:t>            Err(Error::new(</a:t>
            </a:r>
            <a:r>
              <a:rPr lang="en-GB" dirty="0" err="1"/>
              <a:t>ErrorKind</a:t>
            </a:r>
            <a:r>
              <a:rPr lang="en-GB" dirty="0"/>
              <a:t>::Other, </a:t>
            </a:r>
            <a:r>
              <a:rPr lang="en-GB" dirty="0" err="1"/>
              <a:t>self.response.clone</a:t>
            </a:r>
            <a:r>
              <a:rPr lang="en-GB" dirty="0"/>
              <a:t>()))</a:t>
            </a:r>
          </a:p>
          <a:p>
            <a:pPr marL="0" indent="0">
              <a:buNone/>
            </a:pPr>
            <a:r>
              <a:rPr lang="en-GB" dirty="0"/>
              <a:t>        } else {</a:t>
            </a:r>
          </a:p>
          <a:p>
            <a:pPr marL="0" indent="0">
              <a:buNone/>
            </a:pPr>
            <a:r>
              <a:rPr lang="en-GB" dirty="0"/>
              <a:t>            Ok(())</a:t>
            </a:r>
          </a:p>
          <a:p>
            <a:pPr marL="0" indent="0">
              <a:buNone/>
            </a:pPr>
            <a:r>
              <a:rPr lang="en-GB" dirty="0"/>
              <a:t>        }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D954A-1720-DCDD-86DC-F58565469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0183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919CB-4981-496D-4C2E-6C10A0E2A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357"/>
            <a:ext cx="10515600" cy="5404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 pub </a:t>
            </a:r>
            <a:r>
              <a:rPr lang="en-GB" dirty="0" err="1"/>
              <a:t>fn</a:t>
            </a:r>
            <a:r>
              <a:rPr lang="en-GB" dirty="0"/>
              <a:t> </a:t>
            </a:r>
            <a:r>
              <a:rPr lang="en-GB" dirty="0" err="1"/>
              <a:t>send_email</a:t>
            </a:r>
            <a:r>
              <a:rPr lang="en-GB" dirty="0"/>
              <a:t>(&amp;mut self, email: &amp;Path) -&gt; Result&lt;(), std::io::Error&gt;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self.write</a:t>
            </a:r>
            <a:r>
              <a:rPr lang="en-GB" dirty="0"/>
              <a:t>(format!("MAIL FROM: &lt;{}&gt;\r\n", &amp;</a:t>
            </a:r>
            <a:r>
              <a:rPr lang="en-GB" dirty="0" err="1"/>
              <a:t>self.username</a:t>
            </a:r>
            <a:r>
              <a:rPr lang="en-GB" dirty="0"/>
              <a:t>))?;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self.check_response</a:t>
            </a:r>
            <a:r>
              <a:rPr lang="en-GB" dirty="0"/>
              <a:t>(250)?;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self.write</a:t>
            </a:r>
            <a:r>
              <a:rPr lang="en-GB" dirty="0"/>
              <a:t>(format!("RCPT TO: &lt;{}&gt;\r\n", &amp;</a:t>
            </a:r>
            <a:r>
              <a:rPr lang="en-GB" dirty="0" err="1"/>
              <a:t>self.username</a:t>
            </a:r>
            <a:r>
              <a:rPr lang="en-GB" dirty="0"/>
              <a:t>))?;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self.check_response</a:t>
            </a:r>
            <a:r>
              <a:rPr lang="en-GB" dirty="0"/>
              <a:t>(250)?;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self.write</a:t>
            </a:r>
            <a:r>
              <a:rPr lang="en-GB" dirty="0"/>
              <a:t>("DATA\r\n")?;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self.check_response</a:t>
            </a:r>
            <a:r>
              <a:rPr lang="en-GB" dirty="0"/>
              <a:t>(354)?;</a:t>
            </a:r>
          </a:p>
          <a:p>
            <a:pPr marL="0" indent="0">
              <a:buNone/>
            </a:pPr>
            <a:r>
              <a:rPr lang="en-GB" dirty="0"/>
              <a:t>        let lines = </a:t>
            </a:r>
            <a:r>
              <a:rPr lang="en-GB" dirty="0" err="1"/>
              <a:t>BufReader</a:t>
            </a:r>
            <a:r>
              <a:rPr lang="en-GB" dirty="0"/>
              <a:t>::new(File::open(email)?).lines();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134C3-7CE0-D8E6-C15B-F1029B9E0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9684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AFC20-F93B-F5BD-DFAC-7AA9D1602A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72357"/>
            <a:ext cx="10515600" cy="540460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 let mut header = true;</a:t>
            </a:r>
          </a:p>
          <a:p>
            <a:pPr marL="0" indent="0">
              <a:buNone/>
            </a:pPr>
            <a:r>
              <a:rPr lang="en-GB" dirty="0"/>
              <a:t>        for line in lines {</a:t>
            </a:r>
          </a:p>
          <a:p>
            <a:pPr marL="0" indent="0">
              <a:buNone/>
            </a:pPr>
            <a:r>
              <a:rPr lang="en-GB" dirty="0"/>
              <a:t>            let line = line?;</a:t>
            </a:r>
          </a:p>
          <a:p>
            <a:pPr marL="0" indent="0">
              <a:buNone/>
            </a:pPr>
            <a:r>
              <a:rPr lang="en-GB" dirty="0"/>
              <a:t>            if line == "\r\n" {</a:t>
            </a:r>
          </a:p>
          <a:p>
            <a:pPr marL="0" indent="0">
              <a:buNone/>
            </a:pPr>
            <a:r>
              <a:rPr lang="en-GB" dirty="0"/>
              <a:t>                header = false;</a:t>
            </a:r>
          </a:p>
          <a:p>
            <a:pPr marL="0" indent="0">
              <a:buNone/>
            </a:pPr>
            <a:r>
              <a:rPr lang="en-GB" dirty="0"/>
              <a:t>            }</a:t>
            </a:r>
          </a:p>
          <a:p>
            <a:pPr marL="0" indent="0">
              <a:buNone/>
            </a:pPr>
            <a:r>
              <a:rPr lang="en-GB" dirty="0"/>
              <a:t>            if !header &amp;&amp; </a:t>
            </a:r>
            <a:r>
              <a:rPr lang="en-GB" dirty="0" err="1"/>
              <a:t>line.starts_with</a:t>
            </a:r>
            <a:r>
              <a:rPr lang="en-GB" dirty="0"/>
              <a:t>('.') {</a:t>
            </a:r>
          </a:p>
          <a:p>
            <a:pPr marL="0" indent="0">
              <a:buNone/>
            </a:pPr>
            <a:r>
              <a:rPr lang="en-GB" dirty="0"/>
              <a:t>                </a:t>
            </a:r>
            <a:r>
              <a:rPr lang="en-GB" dirty="0" err="1"/>
              <a:t>self.write</a:t>
            </a:r>
            <a:r>
              <a:rPr lang="en-GB" dirty="0"/>
              <a:t>(".")?;</a:t>
            </a:r>
          </a:p>
          <a:p>
            <a:pPr marL="0" indent="0">
              <a:buNone/>
            </a:pPr>
            <a:r>
              <a:rPr lang="en-GB" dirty="0"/>
              <a:t>            }</a:t>
            </a:r>
          </a:p>
          <a:p>
            <a:pPr marL="0" indent="0">
              <a:buNone/>
            </a:pPr>
            <a:r>
              <a:rPr lang="en-GB" dirty="0"/>
              <a:t>            </a:t>
            </a:r>
            <a:r>
              <a:rPr lang="en-GB" dirty="0" err="1"/>
              <a:t>self.write</a:t>
            </a:r>
            <a:r>
              <a:rPr lang="en-GB" dirty="0"/>
              <a:t>(</a:t>
            </a:r>
            <a:r>
              <a:rPr lang="en-GB" dirty="0" err="1"/>
              <a:t>line.replace</a:t>
            </a:r>
            <a:r>
              <a:rPr lang="en-GB" dirty="0"/>
              <a:t>('\n', "\r\n"))?;</a:t>
            </a:r>
          </a:p>
          <a:p>
            <a:pPr marL="0" indent="0">
              <a:buNone/>
            </a:pPr>
            <a:r>
              <a:rPr lang="en-GB" dirty="0"/>
              <a:t>        }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self.write</a:t>
            </a:r>
            <a:r>
              <a:rPr lang="en-GB" dirty="0"/>
              <a:t>("\r\n.\r\n")?;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self.check_response</a:t>
            </a:r>
            <a:r>
              <a:rPr lang="en-GB" dirty="0"/>
              <a:t>(250)?;</a:t>
            </a:r>
          </a:p>
          <a:p>
            <a:pPr marL="0" indent="0">
              <a:buNone/>
            </a:pPr>
            <a:r>
              <a:rPr lang="en-GB" dirty="0"/>
              <a:t>        Ok(())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1D3E8-203F-65F6-7F83-CB3731254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7113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FA3CC-D627-2463-B816-C90132422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7565"/>
            <a:ext cx="10515600" cy="51293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 </a:t>
            </a:r>
            <a:r>
              <a:rPr lang="en-GB" dirty="0" err="1"/>
              <a:t>fn</a:t>
            </a:r>
            <a:r>
              <a:rPr lang="en-GB" dirty="0"/>
              <a:t> write(&amp;mut self, str: </a:t>
            </a:r>
            <a:r>
              <a:rPr lang="en-GB" dirty="0" err="1"/>
              <a:t>impl</a:t>
            </a:r>
            <a:r>
              <a:rPr lang="en-GB" dirty="0"/>
              <a:t> </a:t>
            </a:r>
            <a:r>
              <a:rPr lang="en-GB" dirty="0" err="1"/>
              <a:t>ToString</a:t>
            </a:r>
            <a:r>
              <a:rPr lang="en-GB" dirty="0"/>
              <a:t>) -&gt; Result&lt;(), std::io::Error&gt;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self.stream.write</a:t>
            </a:r>
            <a:r>
              <a:rPr lang="en-GB" dirty="0"/>
              <a:t>(</a:t>
            </a:r>
            <a:r>
              <a:rPr lang="en-GB" dirty="0" err="1"/>
              <a:t>str.to_string</a:t>
            </a:r>
            <a:r>
              <a:rPr lang="en-GB" dirty="0"/>
              <a:t>().</a:t>
            </a:r>
            <a:r>
              <a:rPr lang="en-GB" dirty="0" err="1"/>
              <a:t>as_bytes</a:t>
            </a:r>
            <a:r>
              <a:rPr lang="en-GB" dirty="0"/>
              <a:t>())?;</a:t>
            </a:r>
          </a:p>
          <a:p>
            <a:pPr marL="0" indent="0">
              <a:buNone/>
            </a:pPr>
            <a:r>
              <a:rPr lang="en-GB" dirty="0"/>
              <a:t>        Ok(())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    pub </a:t>
            </a:r>
            <a:r>
              <a:rPr lang="en-GB" dirty="0" err="1"/>
              <a:t>fn</a:t>
            </a:r>
            <a:r>
              <a:rPr lang="en-GB" dirty="0"/>
              <a:t> close(mut self) -&gt; Result&lt;(), std::io::Error&gt;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self.write</a:t>
            </a:r>
            <a:r>
              <a:rPr lang="en-GB" dirty="0"/>
              <a:t>("QUIT\r\n")?;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self.check_response</a:t>
            </a:r>
            <a:r>
              <a:rPr lang="en-GB" dirty="0"/>
              <a:t>(221)?;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self.stream.shutdown</a:t>
            </a:r>
            <a:r>
              <a:rPr lang="en-GB" dirty="0"/>
              <a:t>(std::net::Shutdown::Both)?;</a:t>
            </a:r>
          </a:p>
          <a:p>
            <a:pPr marL="0" indent="0">
              <a:buNone/>
            </a:pPr>
            <a:r>
              <a:rPr lang="en-GB" dirty="0"/>
              <a:t>        Ok(())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BBDFD2-1A2A-34B5-5D86-D3A59AF1C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998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1A442-EDA2-C8E0-CB86-AC520F56E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Γενικές Παρατηρήσεις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4FB93-930C-E986-0234-87640EA00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μεταγλωττιστής είναι πλήρως καθοδηγητικός και επεξηγηματικός με μηνύματα σε προγραμματιστικά λάθη</a:t>
            </a:r>
          </a:p>
          <a:p>
            <a:r>
              <a:rPr lang="el-GR" dirty="0"/>
              <a:t>Η ανάπτυξη ήταν σχετικά χρονοβόρα λόγω της αυστηρότητας της γλώσσας</a:t>
            </a:r>
          </a:p>
          <a:p>
            <a:r>
              <a:rPr lang="el-GR" dirty="0"/>
              <a:t>Όμως δεν χρειάστηκε περαιτέρω </a:t>
            </a:r>
            <a:r>
              <a:rPr lang="el-GR" dirty="0" err="1"/>
              <a:t>αποσφαλμάτωση</a:t>
            </a:r>
            <a:r>
              <a:rPr lang="el-GR" dirty="0"/>
              <a:t> (</a:t>
            </a:r>
            <a:r>
              <a:rPr lang="el-GR" dirty="0" err="1"/>
              <a:t>if</a:t>
            </a:r>
            <a:r>
              <a:rPr lang="el-GR" dirty="0"/>
              <a:t> </a:t>
            </a:r>
            <a:r>
              <a:rPr lang="el-GR" dirty="0" err="1"/>
              <a:t>it</a:t>
            </a:r>
            <a:r>
              <a:rPr lang="el-GR" dirty="0"/>
              <a:t> </a:t>
            </a:r>
            <a:r>
              <a:rPr lang="el-GR" dirty="0" err="1"/>
              <a:t>compiles</a:t>
            </a:r>
            <a:r>
              <a:rPr lang="el-GR" dirty="0"/>
              <a:t>, </a:t>
            </a:r>
            <a:r>
              <a:rPr lang="el-GR" dirty="0" err="1"/>
              <a:t>it</a:t>
            </a:r>
            <a:r>
              <a:rPr lang="el-GR" dirty="0"/>
              <a:t> </a:t>
            </a:r>
            <a:r>
              <a:rPr lang="el-GR" dirty="0" err="1"/>
              <a:t>works</a:t>
            </a:r>
            <a:r>
              <a:rPr lang="el-GR" dirty="0"/>
              <a:t>)</a:t>
            </a:r>
          </a:p>
          <a:p>
            <a:r>
              <a:rPr lang="el-GR" dirty="0"/>
              <a:t>Η σύνταξη είναι ελαφρώς περίπλοκη αν και γνώριμη (C-</a:t>
            </a:r>
            <a:r>
              <a:rPr lang="el-GR" dirty="0" err="1"/>
              <a:t>like</a:t>
            </a:r>
            <a:r>
              <a:rPr lang="el-GR" dirty="0"/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486878-83A4-6211-6EB5-8803DCC54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615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3844D-98DF-9251-CB2D-54804B69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Ιστορική αναδρομή 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EE9A7-B1A6-1B6D-FE04-D2237F6FDF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Ξεκίνησε το 2006 από τον </a:t>
            </a:r>
            <a:r>
              <a:rPr lang="el-GR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Graydon</a:t>
            </a:r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Hoare</a:t>
            </a:r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με πρώτη σταθερή έκδοση </a:t>
            </a:r>
            <a:r>
              <a:rPr lang="el-GR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Rust</a:t>
            </a:r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1.0 το 2015 </a:t>
            </a:r>
            <a:endParaRPr lang="en-GB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Είναι διαθέσιμη σε πολλαπλές αρχιτεκτονικές και λειτουργικά συστήματα (με χρήση του LLVM) </a:t>
            </a:r>
            <a:endParaRPr lang="en-GB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Ως γλώσσα προγραμματισμού συστημάτων και εφαρμογών με έμφαση στην απόδοση, προσφέρεται ως εναλλακτική σε C/C++ </a:t>
            </a:r>
            <a:endParaRPr lang="en-GB" b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Τα τελευταία 8 χρόνια ανακηρύσσεται από την ετήσια έρευνα του </a:t>
            </a:r>
            <a:r>
              <a:rPr lang="el-GR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b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Overflow</a:t>
            </a:r>
            <a:r>
              <a:rPr lang="el-GR" b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ως η πιο αγαπητή γλώσσα προγραμματισμού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853A1C-46A7-4754-6798-34473AA2A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397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E7504-2C3C-C740-2C62-EED21D213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Αδυναμίες του </a:t>
            </a:r>
            <a:r>
              <a:rPr lang="en-GB" dirty="0"/>
              <a:t>standard library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4B38F-58C9-0F6B-AD5F-DEB99D77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</a:t>
            </a:r>
            <a:r>
              <a:rPr lang="en-GB" dirty="0"/>
              <a:t>standard library </a:t>
            </a:r>
            <a:r>
              <a:rPr lang="el-GR" dirty="0"/>
              <a:t>δεν περιείχε πολλές λειτουργίες που παρέχονται </a:t>
            </a:r>
            <a:r>
              <a:rPr lang="el-GR" dirty="0" err="1"/>
              <a:t>απο</a:t>
            </a:r>
            <a:r>
              <a:rPr lang="el-GR" dirty="0"/>
              <a:t> πιο ώριμες γλώσσες (</a:t>
            </a:r>
            <a:r>
              <a:rPr lang="en-GB" dirty="0"/>
              <a:t>signal handling, time conversion/formatting)</a:t>
            </a:r>
          </a:p>
          <a:p>
            <a:r>
              <a:rPr lang="el-GR" dirty="0"/>
              <a:t>Κάποιες πιο συγκεκριμένες </a:t>
            </a:r>
            <a:r>
              <a:rPr lang="en-GB" dirty="0" err="1"/>
              <a:t>unix</a:t>
            </a:r>
            <a:r>
              <a:rPr lang="en-GB" dirty="0"/>
              <a:t> </a:t>
            </a:r>
            <a:r>
              <a:rPr lang="el-GR" dirty="0"/>
              <a:t>λειτουργίες μπορούν να υλοποιηθούν </a:t>
            </a:r>
            <a:r>
              <a:rPr lang="el-GR" dirty="0" err="1"/>
              <a:t>μονο</a:t>
            </a:r>
            <a:r>
              <a:rPr lang="el-GR" dirty="0"/>
              <a:t> μέσω </a:t>
            </a:r>
            <a:r>
              <a:rPr lang="en-GB" dirty="0" err="1"/>
              <a:t>ffi</a:t>
            </a:r>
            <a:r>
              <a:rPr lang="en-GB" dirty="0"/>
              <a:t> </a:t>
            </a:r>
            <a:r>
              <a:rPr lang="el-GR" dirty="0"/>
              <a:t>και της </a:t>
            </a:r>
            <a:r>
              <a:rPr lang="en-GB" dirty="0" err="1"/>
              <a:t>libc</a:t>
            </a:r>
            <a:endParaRPr lang="en-GB" dirty="0"/>
          </a:p>
          <a:p>
            <a:r>
              <a:rPr lang="el-GR" dirty="0"/>
              <a:t>Στη </a:t>
            </a:r>
            <a:r>
              <a:rPr lang="en-GB" dirty="0"/>
              <a:t>C </a:t>
            </a:r>
            <a:r>
              <a:rPr lang="el-GR" dirty="0"/>
              <a:t>και στο </a:t>
            </a:r>
            <a:r>
              <a:rPr lang="en-GB" dirty="0"/>
              <a:t>bash </a:t>
            </a:r>
            <a:r>
              <a:rPr lang="el-GR" dirty="0"/>
              <a:t>τέτοιες λειτουργίες παρέχονται </a:t>
            </a:r>
            <a:r>
              <a:rPr lang="en-GB" dirty="0"/>
              <a:t>natively, </a:t>
            </a:r>
            <a:r>
              <a:rPr lang="el-GR" dirty="0"/>
              <a:t>όπως `</a:t>
            </a:r>
            <a:r>
              <a:rPr lang="en-GB" dirty="0"/>
              <a:t>struct passwd *</a:t>
            </a:r>
            <a:r>
              <a:rPr lang="en-GB" dirty="0" err="1"/>
              <a:t>getpwuid</a:t>
            </a:r>
            <a:r>
              <a:rPr lang="en-GB" dirty="0"/>
              <a:t>(</a:t>
            </a:r>
            <a:r>
              <a:rPr lang="en-GB" dirty="0" err="1"/>
              <a:t>uid_t</a:t>
            </a:r>
            <a:r>
              <a:rPr lang="en-GB" dirty="0"/>
              <a:t> </a:t>
            </a:r>
            <a:r>
              <a:rPr lang="en-GB" dirty="0" err="1"/>
              <a:t>uid</a:t>
            </a:r>
            <a:r>
              <a:rPr lang="en-GB" dirty="0"/>
              <a:t>)` </a:t>
            </a:r>
            <a:r>
              <a:rPr lang="el-GR" dirty="0"/>
              <a:t>και `</a:t>
            </a:r>
            <a:r>
              <a:rPr lang="en-GB" dirty="0"/>
              <a:t>struct group *</a:t>
            </a:r>
            <a:r>
              <a:rPr lang="en-GB" dirty="0" err="1"/>
              <a:t>getgrgid</a:t>
            </a:r>
            <a:r>
              <a:rPr lang="en-GB" dirty="0"/>
              <a:t>(</a:t>
            </a:r>
            <a:r>
              <a:rPr lang="en-GB" dirty="0" err="1"/>
              <a:t>gid_t</a:t>
            </a:r>
            <a:r>
              <a:rPr lang="en-GB" dirty="0"/>
              <a:t> gid)`</a:t>
            </a:r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BE3F9E-1C2D-A1A1-EE8E-4C5E3B496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3962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63F55-8983-088D-EBD4-3F626FA46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Σύγκριση με άλλα εργαλεία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E72B1-31DE-E8D3-74FF-94CB512580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διαχείριση της μνήμης είναι πολύ πιο απλή από όσο είναι στη C καθώς μέσω του </a:t>
            </a:r>
            <a:r>
              <a:rPr lang="el-GR" dirty="0" err="1"/>
              <a:t>borrow</a:t>
            </a:r>
            <a:r>
              <a:rPr lang="el-GR" dirty="0"/>
              <a:t> </a:t>
            </a:r>
            <a:r>
              <a:rPr lang="el-GR" dirty="0" err="1"/>
              <a:t>checker</a:t>
            </a:r>
            <a:r>
              <a:rPr lang="el-GR" dirty="0"/>
              <a:t> είχαμε εγγυήσεις ασφάλειας μνήμης (</a:t>
            </a:r>
            <a:r>
              <a:rPr lang="el-GR" dirty="0" err="1"/>
              <a:t>dangling</a:t>
            </a:r>
            <a:r>
              <a:rPr lang="el-GR" dirty="0"/>
              <a:t> </a:t>
            </a:r>
            <a:r>
              <a:rPr lang="el-GR" dirty="0" err="1"/>
              <a:t>pointers</a:t>
            </a:r>
            <a:r>
              <a:rPr lang="el-GR" dirty="0"/>
              <a:t>, memory </a:t>
            </a:r>
            <a:r>
              <a:rPr lang="el-GR" dirty="0" err="1"/>
              <a:t>leaks</a:t>
            </a:r>
            <a:r>
              <a:rPr lang="el-GR" dirty="0"/>
              <a:t>, </a:t>
            </a:r>
            <a:r>
              <a:rPr lang="el-GR" dirty="0" err="1"/>
              <a:t>invalid</a:t>
            </a:r>
            <a:r>
              <a:rPr lang="el-GR" dirty="0"/>
              <a:t> memory </a:t>
            </a:r>
            <a:r>
              <a:rPr lang="el-GR" dirty="0" err="1"/>
              <a:t>accesses</a:t>
            </a:r>
            <a:r>
              <a:rPr lang="el-GR" dirty="0"/>
              <a:t>)</a:t>
            </a:r>
          </a:p>
          <a:p>
            <a:r>
              <a:rPr lang="el-GR" dirty="0"/>
              <a:t>Επειδή η γλώσσα μεταγλωττίζεται στατικά ήταν πιο εύκολο να αποτραπούν λάθη σε σχέση με το αντίστοιχο πρόγραμμα σε </a:t>
            </a:r>
            <a:r>
              <a:rPr lang="el-GR" dirty="0" err="1"/>
              <a:t>bash</a:t>
            </a:r>
            <a:endParaRPr lang="el-GR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0112A-3B19-605A-EAD2-4EC088ED9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5779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D283A-0B5C-958B-83EB-29D895638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Διαχείριση σφαλμάτων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14493E-F352-535B-61B3-9CC38196C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Μέσω του συστήματος τύπων επιβάλλεται ο έλεγχος σφαλμάτων και μπορεί να αποτραπεί η διάδοση ελέγχων σφαλμάτων (`</a:t>
            </a:r>
            <a:r>
              <a:rPr lang="el-GR" dirty="0" err="1"/>
              <a:t>Optional</a:t>
            </a:r>
            <a:r>
              <a:rPr lang="el-GR" dirty="0"/>
              <a:t>&lt;T&gt;` και `</a:t>
            </a:r>
            <a:r>
              <a:rPr lang="el-GR" dirty="0" err="1"/>
              <a:t>Result</a:t>
            </a:r>
            <a:r>
              <a:rPr lang="el-GR" dirty="0"/>
              <a:t>&lt;T,E&gt;` τύποι)</a:t>
            </a:r>
          </a:p>
          <a:p>
            <a:r>
              <a:rPr lang="el-GR" dirty="0"/>
              <a:t>Παρέχεται σύνταξη η οποία απλοποιεί τη διάδοση σφαλμάτων (</a:t>
            </a:r>
            <a:r>
              <a:rPr lang="el-GR" dirty="0" err="1"/>
              <a:t>question</a:t>
            </a:r>
            <a:r>
              <a:rPr lang="el-GR" dirty="0"/>
              <a:t> </a:t>
            </a:r>
            <a:r>
              <a:rPr lang="el-GR" dirty="0" err="1"/>
              <a:t>mark</a:t>
            </a:r>
            <a:r>
              <a:rPr lang="el-GR" dirty="0"/>
              <a:t> </a:t>
            </a:r>
            <a:r>
              <a:rPr lang="el-GR" dirty="0" err="1"/>
              <a:t>operator</a:t>
            </a:r>
            <a:r>
              <a:rPr lang="el-GR" dirty="0"/>
              <a:t> '?')</a:t>
            </a:r>
          </a:p>
          <a:p>
            <a:r>
              <a:rPr lang="el-GR" dirty="0"/>
              <a:t>Αυτοί οι μηχανισμοί διευκολύνουν τη ροή ελέγχου σε σχέση με άλλες μεθόδους διαχείρισης σφαλμάτων που υποστηρίζονται από άλλες γλώσσες (</a:t>
            </a:r>
            <a:r>
              <a:rPr lang="el-GR" dirty="0" err="1"/>
              <a:t>try</a:t>
            </a:r>
            <a:r>
              <a:rPr lang="el-GR" dirty="0"/>
              <a:t> </a:t>
            </a:r>
            <a:r>
              <a:rPr lang="el-GR" dirty="0" err="1"/>
              <a:t>catch</a:t>
            </a:r>
            <a:r>
              <a:rPr lang="el-GR" dirty="0"/>
              <a:t> </a:t>
            </a:r>
            <a:r>
              <a:rPr lang="el-GR" dirty="0" err="1"/>
              <a:t>blocks</a:t>
            </a:r>
            <a:r>
              <a:rPr lang="el-GR" dirty="0"/>
              <a:t>, </a:t>
            </a:r>
            <a:r>
              <a:rPr lang="el-GR" dirty="0" err="1"/>
              <a:t>callbacks</a:t>
            </a:r>
            <a:r>
              <a:rPr lang="el-GR" dirty="0"/>
              <a:t>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8D2544-7C71-481E-4479-3790C747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6552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CA84F-C4A1-7183-269E-0F308D9B7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Συμπεράσματα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E2343-2C2B-E8D1-7D8B-B4D59E9AD9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Πέρα της πολυπλοκότητας της γλώσσας, η ανάπτυξη μεγάλων προγραμμάτων μπορεί να γίνει πιο απλή και πιο προβλέψιμη η </a:t>
            </a:r>
            <a:r>
              <a:rPr lang="el-GR" dirty="0" err="1"/>
              <a:t>αποσφαλμάτωση</a:t>
            </a:r>
            <a:r>
              <a:rPr lang="el-GR" dirty="0"/>
              <a:t> τους</a:t>
            </a:r>
            <a:endParaRPr lang="en-GB" dirty="0"/>
          </a:p>
          <a:p>
            <a:r>
              <a:rPr lang="el-GR" dirty="0"/>
              <a:t>Η </a:t>
            </a:r>
            <a:r>
              <a:rPr lang="el-GR" dirty="0" err="1"/>
              <a:t>Rust</a:t>
            </a:r>
            <a:r>
              <a:rPr lang="el-GR" dirty="0"/>
              <a:t> είναι ένας δυνατός ανταγωνιστής έναντι παρόμοιων εργαλείων προγραμματισμού συστημάτων (C/C++)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DF28F3-8297-538A-DB1B-3EA3652C5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1358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24A33-4B1F-3B2A-5C0B-CD5869C3F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Βιβλιογραφία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2A299B-CC6F-0BFD-9A21-7E57A2FB3E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https://survey.stackoverflow.co/2023/#section-admired-and-desired-programming-scripting-and-markup-languages</a:t>
            </a:r>
            <a:r>
              <a:rPr lang="el-GR" dirty="0"/>
              <a:t> </a:t>
            </a:r>
            <a:endParaRPr lang="en-GB" dirty="0"/>
          </a:p>
          <a:p>
            <a:r>
              <a:rPr lang="en-GB" dirty="0">
                <a:hlinkClick r:id="rId3"/>
              </a:rPr>
              <a:t>https://www.rust-lang.org/</a:t>
            </a:r>
            <a:r>
              <a:rPr lang="el-GR" dirty="0"/>
              <a:t> </a:t>
            </a:r>
            <a:endParaRPr lang="en-GB" dirty="0"/>
          </a:p>
          <a:p>
            <a:r>
              <a:rPr lang="en-GB" dirty="0">
                <a:hlinkClick r:id="rId4"/>
              </a:rPr>
              <a:t>https://doc.rust-lang.org/std/index.html</a:t>
            </a:r>
            <a:r>
              <a:rPr lang="el-GR" dirty="0"/>
              <a:t> </a:t>
            </a:r>
            <a:endParaRPr lang="en-GB" dirty="0"/>
          </a:p>
          <a:p>
            <a:r>
              <a:rPr lang="en-GB" dirty="0">
                <a:hlinkClick r:id="rId5"/>
              </a:rPr>
              <a:t>https://en.wikipedia.org/wiki/Rust_(programming_language)</a:t>
            </a:r>
            <a:r>
              <a:rPr lang="el-GR" dirty="0"/>
              <a:t> 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8EF11-371E-8CD1-B7CA-A2683B94F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897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B1E72-A643-D66D-DA4F-56F21F38B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Πλεονεκτήματα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584B-3C76-81B4-5D43-D36856D9E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Αποδοτικός κώδικας με τη βοήθεια του συστήματος τύπων και του '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of the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' μεταγλωττιστή και του LLVM</a:t>
            </a: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Εγγυήσεις ασφάλειας μνήμης και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ταυτοχρονίας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μέσω του συστήματος τύπων και του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borrow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checker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χωρίς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garbage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collection</a:t>
            </a:r>
            <a:endParaRPr lang="el-G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Εξαιρετική τεκμηρίωση και πολύ καθοδηγητικά μηνύματα σφαλμάτων από τον μεταγλωττιστή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03E7A6-073B-A2EF-BC41-251C2ECA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63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6C8E7-6D94-91A0-575D-2D8AC04C2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Μειονεκτήματα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806D5E-A2D8-67A0-8322-E75EE9CF48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Δύσκολη εκμάθηση</a:t>
            </a: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Δύσκολη προσαρμογή από αντίστοιχα περιβάλλοντα προγραμματισμού</a:t>
            </a:r>
          </a:p>
          <a:p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Περίπλοκο σύστημα τύπων (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borrow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checking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l-GR" dirty="0" err="1">
                <a:latin typeface="Arial" panose="020B0604020202020204" pitchFamily="34" charset="0"/>
                <a:cs typeface="Arial" panose="020B0604020202020204" pitchFamily="34" charset="0"/>
              </a:rPr>
              <a:t>generics</a:t>
            </a:r>
            <a:r>
              <a:rPr lang="el-G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86F4F3-390A-DE72-BDEB-5C9EE354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174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5EE1D-F071-0FD2-03C9-E2B9DC5AA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Εγκατάσταση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B3B56-E4BC-7A38-1640-D0209F474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Σε συστήματα </a:t>
            </a:r>
            <a:r>
              <a:rPr lang="el-GR" dirty="0" err="1"/>
              <a:t>Unix</a:t>
            </a:r>
            <a:r>
              <a:rPr lang="el-GR" dirty="0"/>
              <a:t>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$ </a:t>
            </a:r>
            <a:r>
              <a:rPr lang="el-GR" dirty="0" err="1"/>
              <a:t>curl</a:t>
            </a:r>
            <a:r>
              <a:rPr lang="el-GR" dirty="0"/>
              <a:t> --</a:t>
            </a:r>
            <a:r>
              <a:rPr lang="el-GR" dirty="0" err="1"/>
              <a:t>proto</a:t>
            </a:r>
            <a:r>
              <a:rPr lang="el-GR" dirty="0"/>
              <a:t> '=</a:t>
            </a:r>
            <a:r>
              <a:rPr lang="el-GR" dirty="0" err="1"/>
              <a:t>https</a:t>
            </a:r>
            <a:r>
              <a:rPr lang="el-GR" dirty="0"/>
              <a:t>' --tlsv1.2 -</a:t>
            </a:r>
            <a:r>
              <a:rPr lang="el-GR" dirty="0" err="1"/>
              <a:t>sSf</a:t>
            </a:r>
            <a:r>
              <a:rPr lang="el-GR" dirty="0"/>
              <a:t> https://sh.rustup.rs | </a:t>
            </a:r>
            <a:r>
              <a:rPr lang="el-GR" dirty="0" err="1"/>
              <a:t>sh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Σε Windows:</a:t>
            </a:r>
          </a:p>
          <a:p>
            <a:pPr marL="0" indent="0">
              <a:buNone/>
            </a:pPr>
            <a:r>
              <a:rPr lang="el-GR" dirty="0"/>
              <a:t>Εκτέλεση του </a:t>
            </a:r>
            <a:r>
              <a:rPr lang="en-GB" dirty="0">
                <a:hlinkClick r:id="rId2"/>
              </a:rPr>
              <a:t>rustup-init.exe</a:t>
            </a:r>
            <a:endParaRPr lang="el-GR" dirty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Υπάρχουν εναλλακτικές </a:t>
            </a:r>
            <a:r>
              <a:rPr lang="el-GR" dirty="0" err="1"/>
              <a:t>μεθόδοι</a:t>
            </a:r>
            <a:r>
              <a:rPr lang="el-GR" dirty="0"/>
              <a:t> στην ιστοσελίδα </a:t>
            </a:r>
            <a:r>
              <a:rPr lang="el-GR" dirty="0">
                <a:hlinkClick r:id="rId3"/>
              </a:rPr>
              <a:t>https://rust-lang.org</a:t>
            </a:r>
            <a:r>
              <a:rPr lang="en-GB" dirty="0"/>
              <a:t> </a:t>
            </a:r>
            <a:endParaRPr lang="el-GR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89B0E-CF9D-5088-5BA0-FFE1D55BD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069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ABE77B-D65B-70CB-613B-A6785063B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Hello, world!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E45CA-2B65-21B0-8DF9-DDF7AF2C4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// main.rs</a:t>
            </a:r>
          </a:p>
          <a:p>
            <a:pPr marL="0" indent="0">
              <a:buNone/>
            </a:pPr>
            <a:r>
              <a:rPr lang="en-GB" dirty="0" err="1"/>
              <a:t>fn</a:t>
            </a:r>
            <a:r>
              <a:rPr lang="en-GB" dirty="0"/>
              <a:t> main() {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!("Hello, world!");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l-GR" dirty="0"/>
              <a:t>Μεταγλώττιση και εκτέλεση: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n-GB" dirty="0"/>
              <a:t>$ </a:t>
            </a:r>
            <a:r>
              <a:rPr lang="en-GB" dirty="0" err="1"/>
              <a:t>rustc</a:t>
            </a:r>
            <a:r>
              <a:rPr lang="en-GB" dirty="0"/>
              <a:t> main.rs</a:t>
            </a:r>
          </a:p>
          <a:p>
            <a:pPr marL="0" indent="0">
              <a:buNone/>
            </a:pPr>
            <a:r>
              <a:rPr lang="en-GB" dirty="0"/>
              <a:t>$ ./main</a:t>
            </a:r>
          </a:p>
          <a:p>
            <a:pPr marL="0" indent="0">
              <a:buNone/>
            </a:pPr>
            <a:r>
              <a:rPr lang="en-GB" dirty="0"/>
              <a:t>&gt; Hello, world!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A99E72-8BBE-5616-C10E-CDD1457E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182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913E2-782F-AC8B-4896-FB73C0B52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Υλοποίηση του </a:t>
            </a:r>
            <a:r>
              <a:rPr lang="el-GR" dirty="0" err="1"/>
              <a:t>stat</a:t>
            </a:r>
            <a:r>
              <a:rPr lang="el-GR" dirty="0"/>
              <a:t>(1) σε </a:t>
            </a:r>
            <a:r>
              <a:rPr lang="el-GR" dirty="0" err="1"/>
              <a:t>Rust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2DC30-7465-1D2F-A1A9-3DE1B04612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use std::env;</a:t>
            </a:r>
          </a:p>
          <a:p>
            <a:pPr marL="0" indent="0">
              <a:buNone/>
            </a:pPr>
            <a:r>
              <a:rPr lang="en-GB" dirty="0"/>
              <a:t>use std::fs;</a:t>
            </a:r>
          </a:p>
          <a:p>
            <a:pPr marL="0" indent="0">
              <a:buNone/>
            </a:pPr>
            <a:r>
              <a:rPr lang="en-GB" dirty="0"/>
              <a:t>use std::io::{Error, </a:t>
            </a:r>
            <a:r>
              <a:rPr lang="en-GB" dirty="0" err="1"/>
              <a:t>ErrorKind</a:t>
            </a:r>
            <a:r>
              <a:rPr lang="en-GB" dirty="0"/>
              <a:t>};</a:t>
            </a:r>
          </a:p>
          <a:p>
            <a:pPr marL="0" indent="0">
              <a:buNone/>
            </a:pPr>
            <a:r>
              <a:rPr lang="en-GB" dirty="0"/>
              <a:t>use std::</a:t>
            </a:r>
            <a:r>
              <a:rPr lang="en-GB" dirty="0" err="1"/>
              <a:t>os</a:t>
            </a:r>
            <a:r>
              <a:rPr lang="en-GB" dirty="0"/>
              <a:t>::</a:t>
            </a:r>
            <a:r>
              <a:rPr lang="en-GB" dirty="0" err="1"/>
              <a:t>unix</a:t>
            </a:r>
            <a:r>
              <a:rPr lang="en-GB" dirty="0"/>
              <a:t>::fs::{</a:t>
            </a:r>
            <a:r>
              <a:rPr lang="en-GB" dirty="0" err="1"/>
              <a:t>FileTypeExt</a:t>
            </a:r>
            <a:r>
              <a:rPr lang="en-GB" dirty="0"/>
              <a:t>, </a:t>
            </a:r>
            <a:r>
              <a:rPr lang="en-GB" dirty="0" err="1"/>
              <a:t>MetadataExt</a:t>
            </a:r>
            <a:r>
              <a:rPr lang="en-GB" dirty="0"/>
              <a:t>};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/>
              <a:t>fn</a:t>
            </a:r>
            <a:r>
              <a:rPr lang="en-GB" dirty="0"/>
              <a:t> main() -&gt; std::io::Result&lt;()&gt; {</a:t>
            </a:r>
          </a:p>
          <a:p>
            <a:pPr marL="0" indent="0">
              <a:buNone/>
            </a:pPr>
            <a:r>
              <a:rPr lang="en-GB" dirty="0"/>
              <a:t>    let </a:t>
            </a:r>
            <a:r>
              <a:rPr lang="en-GB" dirty="0" err="1"/>
              <a:t>args</a:t>
            </a:r>
            <a:r>
              <a:rPr lang="en-GB" dirty="0"/>
              <a:t>: </a:t>
            </a:r>
            <a:r>
              <a:rPr lang="en-GB" dirty="0" err="1"/>
              <a:t>Vec</a:t>
            </a:r>
            <a:r>
              <a:rPr lang="en-GB" dirty="0"/>
              <a:t>&lt;String&gt; = env::</a:t>
            </a:r>
            <a:r>
              <a:rPr lang="en-GB" dirty="0" err="1"/>
              <a:t>args</a:t>
            </a:r>
            <a:r>
              <a:rPr lang="en-GB" dirty="0"/>
              <a:t>().collect();</a:t>
            </a:r>
          </a:p>
          <a:p>
            <a:pPr marL="0" indent="0">
              <a:buNone/>
            </a:pPr>
            <a:r>
              <a:rPr lang="en-GB" dirty="0"/>
              <a:t>    if </a:t>
            </a:r>
            <a:r>
              <a:rPr lang="en-GB" dirty="0" err="1"/>
              <a:t>args.len</a:t>
            </a:r>
            <a:r>
              <a:rPr lang="en-GB" dirty="0"/>
              <a:t>() != 2 {</a:t>
            </a:r>
          </a:p>
          <a:p>
            <a:pPr marL="0" indent="0">
              <a:buNone/>
            </a:pPr>
            <a:r>
              <a:rPr lang="en-GB" dirty="0"/>
              <a:t>        let </a:t>
            </a:r>
            <a:r>
              <a:rPr lang="en-GB" dirty="0" err="1"/>
              <a:t>errmsg</a:t>
            </a:r>
            <a:r>
              <a:rPr lang="en-GB" dirty="0"/>
              <a:t> = format!("usage: {} filename", </a:t>
            </a:r>
            <a:r>
              <a:rPr lang="en-GB" dirty="0" err="1"/>
              <a:t>args</a:t>
            </a:r>
            <a:r>
              <a:rPr lang="en-GB" dirty="0"/>
              <a:t>[0]);</a:t>
            </a:r>
          </a:p>
          <a:p>
            <a:pPr marL="0" indent="0">
              <a:buNone/>
            </a:pPr>
            <a:r>
              <a:rPr lang="en-GB" dirty="0"/>
              <a:t>        return Err(Error::new(</a:t>
            </a:r>
            <a:r>
              <a:rPr lang="en-GB" dirty="0" err="1"/>
              <a:t>ErrorKind</a:t>
            </a:r>
            <a:r>
              <a:rPr lang="en-GB" dirty="0"/>
              <a:t>::Other, </a:t>
            </a:r>
            <a:r>
              <a:rPr lang="en-GB" dirty="0" err="1"/>
              <a:t>errmsg</a:t>
            </a:r>
            <a:r>
              <a:rPr lang="en-GB" dirty="0"/>
              <a:t>));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stat_print</a:t>
            </a:r>
            <a:r>
              <a:rPr lang="en-GB" dirty="0"/>
              <a:t>(&amp;</a:t>
            </a:r>
            <a:r>
              <a:rPr lang="en-GB" dirty="0" err="1"/>
              <a:t>args</a:t>
            </a:r>
            <a:r>
              <a:rPr lang="en-GB" dirty="0"/>
              <a:t>[1])?</a:t>
            </a:r>
          </a:p>
          <a:p>
            <a:pPr marL="0" indent="0">
              <a:buNone/>
            </a:pPr>
            <a:r>
              <a:rPr lang="en-GB" dirty="0"/>
              <a:t>    Ok(())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9DB9A-D119-CAA2-5DAD-CB3DA9C78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0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5B31B-C15B-1C83-3108-C83291C2D4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41684"/>
            <a:ext cx="10515600" cy="56949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err="1"/>
              <a:t>fn</a:t>
            </a:r>
            <a:r>
              <a:rPr lang="en-GB" dirty="0"/>
              <a:t> </a:t>
            </a:r>
            <a:r>
              <a:rPr lang="en-GB" dirty="0" err="1"/>
              <a:t>stat_print</a:t>
            </a:r>
            <a:r>
              <a:rPr lang="en-GB" dirty="0"/>
              <a:t>(filename: &amp;String) -&gt; std::io::Result&lt;()&gt; {</a:t>
            </a:r>
          </a:p>
          <a:p>
            <a:pPr marL="0" indent="0">
              <a:buNone/>
            </a:pPr>
            <a:r>
              <a:rPr lang="en-GB" dirty="0"/>
              <a:t>    let md = fs::metadata(filename)?;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!("File: {}", filename);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!("Size: {}", </a:t>
            </a:r>
            <a:r>
              <a:rPr lang="en-GB" dirty="0" err="1"/>
              <a:t>md.len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!("Blocks: {}", </a:t>
            </a:r>
            <a:r>
              <a:rPr lang="en-GB" dirty="0" err="1"/>
              <a:t>md.blocks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!("IO Block: {}", </a:t>
            </a:r>
            <a:r>
              <a:rPr lang="en-GB" dirty="0" err="1"/>
              <a:t>md.blksize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!("{}", </a:t>
            </a:r>
            <a:r>
              <a:rPr lang="en-GB" dirty="0" err="1"/>
              <a:t>file_type_str</a:t>
            </a:r>
            <a:r>
              <a:rPr lang="en-GB" dirty="0"/>
              <a:t>(</a:t>
            </a:r>
            <a:r>
              <a:rPr lang="en-GB" dirty="0" err="1"/>
              <a:t>md.file_type</a:t>
            </a:r>
            <a:r>
              <a:rPr lang="en-GB" dirty="0"/>
              <a:t>()));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!("Device: {:x}h/{}d", </a:t>
            </a:r>
            <a:r>
              <a:rPr lang="en-GB" dirty="0" err="1"/>
              <a:t>md.dev</a:t>
            </a:r>
            <a:r>
              <a:rPr lang="en-GB" dirty="0"/>
              <a:t>(), </a:t>
            </a:r>
            <a:r>
              <a:rPr lang="en-GB" dirty="0" err="1"/>
              <a:t>md.dev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</a:t>
            </a:r>
            <a:r>
              <a:rPr lang="en-GB" dirty="0" err="1"/>
              <a:t>Inode</a:t>
            </a:r>
            <a:r>
              <a:rPr lang="en-GB" dirty="0"/>
              <a:t>: {}", </a:t>
            </a:r>
            <a:r>
              <a:rPr lang="en-GB" dirty="0" err="1"/>
              <a:t>md.ino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!("Links: {}", </a:t>
            </a:r>
            <a:r>
              <a:rPr lang="en-GB" dirty="0" err="1"/>
              <a:t>md.nlink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!("Access: {:04o}", </a:t>
            </a:r>
            <a:r>
              <a:rPr lang="en-GB" dirty="0" err="1"/>
              <a:t>md.mode</a:t>
            </a:r>
            <a:r>
              <a:rPr lang="en-GB" dirty="0"/>
              <a:t>() &amp; 0o7777);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</a:t>
            </a:r>
            <a:r>
              <a:rPr lang="en-GB" dirty="0" err="1"/>
              <a:t>Uid</a:t>
            </a:r>
            <a:r>
              <a:rPr lang="en-GB" dirty="0"/>
              <a:t>: {}", </a:t>
            </a:r>
            <a:r>
              <a:rPr lang="en-GB" dirty="0" err="1"/>
              <a:t>md.uid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!("Gid: {}", </a:t>
            </a:r>
            <a:r>
              <a:rPr lang="en-GB" dirty="0" err="1"/>
              <a:t>md.gid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!("Access: {}", </a:t>
            </a:r>
            <a:r>
              <a:rPr lang="en-GB" dirty="0" err="1"/>
              <a:t>md.atime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!("Modify: {}", </a:t>
            </a:r>
            <a:r>
              <a:rPr lang="en-GB" dirty="0" err="1"/>
              <a:t>md.mtime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</a:t>
            </a:r>
            <a:r>
              <a:rPr lang="en-GB" dirty="0" err="1"/>
              <a:t>println</a:t>
            </a:r>
            <a:r>
              <a:rPr lang="en-GB" dirty="0"/>
              <a:t>!("Change: {}", </a:t>
            </a:r>
            <a:r>
              <a:rPr lang="en-GB" dirty="0" err="1"/>
              <a:t>md.ctime</a:t>
            </a:r>
            <a:r>
              <a:rPr lang="en-GB" dirty="0"/>
              <a:t>());</a:t>
            </a:r>
          </a:p>
          <a:p>
            <a:pPr marL="0" indent="0">
              <a:buNone/>
            </a:pPr>
            <a:r>
              <a:rPr lang="en-GB" dirty="0"/>
              <a:t>    Ok(())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3FA26B-5CA5-2B90-9A89-1CA41D785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82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0B7A1-7164-D6D1-6BDB-BC4DC7437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1538"/>
            <a:ext cx="10515600" cy="563542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 err="1"/>
              <a:t>fn</a:t>
            </a:r>
            <a:r>
              <a:rPr lang="en-GB" dirty="0"/>
              <a:t> </a:t>
            </a:r>
            <a:r>
              <a:rPr lang="en-GB" dirty="0" err="1"/>
              <a:t>file_type_str</a:t>
            </a:r>
            <a:r>
              <a:rPr lang="en-GB" dirty="0"/>
              <a:t>(ft: fs::</a:t>
            </a:r>
            <a:r>
              <a:rPr lang="en-GB" dirty="0" err="1"/>
              <a:t>FileType</a:t>
            </a:r>
            <a:r>
              <a:rPr lang="en-GB" dirty="0"/>
              <a:t>) -&gt; &amp;'static str {</a:t>
            </a:r>
          </a:p>
          <a:p>
            <a:pPr marL="0" indent="0">
              <a:buNone/>
            </a:pPr>
            <a:r>
              <a:rPr lang="en-GB" dirty="0"/>
              <a:t>    if </a:t>
            </a:r>
            <a:r>
              <a:rPr lang="en-GB" dirty="0" err="1"/>
              <a:t>ft.is_dir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return "directory";</a:t>
            </a:r>
          </a:p>
          <a:p>
            <a:pPr marL="0" indent="0">
              <a:buNone/>
            </a:pPr>
            <a:r>
              <a:rPr lang="en-GB" dirty="0"/>
              <a:t>    } else if </a:t>
            </a:r>
            <a:r>
              <a:rPr lang="en-GB" dirty="0" err="1"/>
              <a:t>ft.is_file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return "regular file";</a:t>
            </a:r>
          </a:p>
          <a:p>
            <a:pPr marL="0" indent="0">
              <a:buNone/>
            </a:pPr>
            <a:r>
              <a:rPr lang="en-GB" dirty="0"/>
              <a:t>    } else if </a:t>
            </a:r>
            <a:r>
              <a:rPr lang="en-GB" dirty="0" err="1"/>
              <a:t>ft.is_symlink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return "symbolic link";</a:t>
            </a:r>
          </a:p>
          <a:p>
            <a:pPr marL="0" indent="0">
              <a:buNone/>
            </a:pPr>
            <a:r>
              <a:rPr lang="en-GB" dirty="0"/>
              <a:t>    } else if </a:t>
            </a:r>
            <a:r>
              <a:rPr lang="en-GB" dirty="0" err="1"/>
              <a:t>ft.is_block_device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return "block special file";</a:t>
            </a:r>
          </a:p>
          <a:p>
            <a:pPr marL="0" indent="0">
              <a:buNone/>
            </a:pPr>
            <a:r>
              <a:rPr lang="en-GB" dirty="0"/>
              <a:t>    } else if </a:t>
            </a:r>
            <a:r>
              <a:rPr lang="en-GB" dirty="0" err="1"/>
              <a:t>ft.is_char_device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return "character special file";</a:t>
            </a:r>
          </a:p>
          <a:p>
            <a:pPr marL="0" indent="0">
              <a:buNone/>
            </a:pPr>
            <a:r>
              <a:rPr lang="en-GB" dirty="0"/>
              <a:t>    } else if </a:t>
            </a:r>
            <a:r>
              <a:rPr lang="en-GB" dirty="0" err="1"/>
              <a:t>ft.is_fifo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return "</a:t>
            </a:r>
            <a:r>
              <a:rPr lang="en-GB" dirty="0" err="1"/>
              <a:t>fifo</a:t>
            </a:r>
            <a:r>
              <a:rPr lang="en-GB" dirty="0"/>
              <a:t>";</a:t>
            </a:r>
          </a:p>
          <a:p>
            <a:pPr marL="0" indent="0">
              <a:buNone/>
            </a:pPr>
            <a:r>
              <a:rPr lang="en-GB" dirty="0"/>
              <a:t>    } else if </a:t>
            </a:r>
            <a:r>
              <a:rPr lang="en-GB" dirty="0" err="1"/>
              <a:t>ft.is_socket</a:t>
            </a:r>
            <a:r>
              <a:rPr lang="en-GB" dirty="0"/>
              <a:t>() {</a:t>
            </a:r>
          </a:p>
          <a:p>
            <a:pPr marL="0" indent="0">
              <a:buNone/>
            </a:pPr>
            <a:r>
              <a:rPr lang="en-GB" dirty="0"/>
              <a:t>        return "socket";</a:t>
            </a:r>
          </a:p>
          <a:p>
            <a:pPr marL="0" indent="0">
              <a:buNone/>
            </a:pPr>
            <a:r>
              <a:rPr lang="en-GB" dirty="0"/>
              <a:t>    } else {</a:t>
            </a:r>
          </a:p>
          <a:p>
            <a:pPr marL="0" indent="0">
              <a:buNone/>
            </a:pPr>
            <a:r>
              <a:rPr lang="en-GB" dirty="0"/>
              <a:t>        return "unknown file type";</a:t>
            </a:r>
          </a:p>
          <a:p>
            <a:pPr marL="0" indent="0">
              <a:buNone/>
            </a:pPr>
            <a:r>
              <a:rPr lang="en-GB" dirty="0"/>
              <a:t>    }</a:t>
            </a:r>
          </a:p>
          <a:p>
            <a:pPr marL="0" indent="0">
              <a:buNone/>
            </a:pPr>
            <a:r>
              <a:rPr lang="en-GB" dirty="0"/>
              <a:t>}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FD9639-1B7D-377C-15A4-FE00EC155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B91E3A-E18E-4D93-A268-2D1FEEDEF0E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845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1955</Words>
  <Application>Microsoft Office PowerPoint</Application>
  <PresentationFormat>Widescreen</PresentationFormat>
  <Paragraphs>256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The Rust Programming Language</vt:lpstr>
      <vt:lpstr>Ιστορική αναδρομή </vt:lpstr>
      <vt:lpstr>Πλεονεκτήματα</vt:lpstr>
      <vt:lpstr>Μειονεκτήματα</vt:lpstr>
      <vt:lpstr>Εγκατάσταση</vt:lpstr>
      <vt:lpstr>Hello, world!</vt:lpstr>
      <vt:lpstr>Υλοποίηση του stat(1) σε Rust</vt:lpstr>
      <vt:lpstr>PowerPoint Presentation</vt:lpstr>
      <vt:lpstr>PowerPoint Presentation</vt:lpstr>
      <vt:lpstr>Εκτέλεση του './stat'</vt:lpstr>
      <vt:lpstr>SMTP client σε Rust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Γενικές Παρατηρήσεις</vt:lpstr>
      <vt:lpstr>Αδυναμίες του standard library</vt:lpstr>
      <vt:lpstr>Σύγκριση με άλλα εργαλεία</vt:lpstr>
      <vt:lpstr>Διαχείριση σφαλμάτων</vt:lpstr>
      <vt:lpstr>Συμπεράσματα</vt:lpstr>
      <vt:lpstr>Βιβλιογραφία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Rust Programming Language</dc:title>
  <dc:creator>Loukia Christina Ioannou</dc:creator>
  <cp:lastModifiedBy>Loukia Christina Ioannou</cp:lastModifiedBy>
  <cp:revision>1</cp:revision>
  <dcterms:created xsi:type="dcterms:W3CDTF">2023-11-29T16:54:07Z</dcterms:created>
  <dcterms:modified xsi:type="dcterms:W3CDTF">2023-11-29T17:14:25Z</dcterms:modified>
</cp:coreProperties>
</file>