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80" r:id="rId6"/>
    <p:sldId id="279" r:id="rId7"/>
    <p:sldId id="281" r:id="rId8"/>
    <p:sldId id="260" r:id="rId9"/>
    <p:sldId id="261" r:id="rId10"/>
    <p:sldId id="262" r:id="rId11"/>
    <p:sldId id="263" r:id="rId12"/>
    <p:sldId id="264" r:id="rId13"/>
    <p:sldId id="266" r:id="rId14"/>
    <p:sldId id="278" r:id="rId15"/>
    <p:sldId id="265" r:id="rId16"/>
    <p:sldId id="267" r:id="rId17"/>
    <p:sldId id="268" r:id="rId18"/>
    <p:sldId id="269" r:id="rId19"/>
    <p:sldId id="270" r:id="rId20"/>
    <p:sldId id="271" r:id="rId21"/>
    <p:sldId id="273" r:id="rId22"/>
    <p:sldId id="272" r:id="rId23"/>
    <p:sldId id="274" r:id="rId24"/>
    <p:sldId id="275" r:id="rId25"/>
    <p:sldId id="282" r:id="rId26"/>
    <p:sldId id="286" r:id="rId27"/>
    <p:sldId id="287" r:id="rId28"/>
    <p:sldId id="288" r:id="rId29"/>
    <p:sldId id="276" r:id="rId30"/>
    <p:sldId id="27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9270"/>
    <a:srgbClr val="A17F59"/>
    <a:srgbClr val="8A6C4C"/>
    <a:srgbClr val="60ACE5"/>
    <a:srgbClr val="09FF38"/>
    <a:srgbClr val="4DE169"/>
    <a:srgbClr val="023E6F"/>
    <a:srgbClr val="924FC5"/>
    <a:srgbClr val="E7E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79C931-56ED-4237-B53D-AD4EA706289E}" v="309" dt="2023-11-28T12:05:53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0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EC0BA-F37E-4895-82F8-6A099E1FE033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3FB0C-5062-4185-9F4B-284647CEE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2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387A-C59E-AD1D-00D6-1D6529CE9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EB488-1BF0-0096-AD4C-27ECA6B49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1887B-9547-A42D-513D-6A0AC609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2118-2853-4121-A80B-745480FFF84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ACE47-D0B3-69CC-3A1E-F0AEDF9D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F83EF-6630-506C-0248-2F42E670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7BC-A976-4556-9093-70F8329E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5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951A-A051-A7EA-E220-BE83F2BE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95A5B-CDEC-6249-ECD3-1C2F1CE55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547F-8326-A0F5-7A72-8F7989397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2118-2853-4121-A80B-745480FFF84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BF8D3-C944-E72E-9882-8D7076E1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56959-FEDB-8C15-7A1B-5F37F540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7BC-A976-4556-9093-70F8329E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6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0516DE-3A32-7DE6-CA5A-879340FA4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DCC95-E518-7D77-D6E0-D8090971F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5A610-C230-FB07-90B6-6289A8D0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2118-2853-4121-A80B-745480FFF84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52D37-31FB-102F-0E29-379806CA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393C6-AC71-7883-8AC6-0FBBF019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7BC-A976-4556-9093-70F8329E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8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0990F-4B24-13FE-2E6D-F96FB5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999BC-544E-4E4B-D948-007273F85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DEC09-1102-9050-B6EA-1149E008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2118-2853-4121-A80B-745480FFF84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77B97-7C97-C6E6-AF57-9F251CD1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9B4DE-D0F6-AD85-0978-7B8981D2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7BC-A976-4556-9093-70F8329E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8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4A2F-116A-0485-0B14-A07D83FB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13AC-4579-E7C7-1B60-6A0F00B4B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793D1-F758-76D7-944B-4A924C6E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2118-2853-4121-A80B-745480FFF84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04BBC-EA2A-94E6-CA79-9AFAB061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8BBBC-D319-F341-E1CF-69AF541DB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7BC-A976-4556-9093-70F8329E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9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910DB-4A7F-7C2C-5B2E-F7A7A46F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091D6-760A-E402-C28E-92A81EA0E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70DA6-43BF-5E47-FEDE-E530F6730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B986F-CD9D-3234-36B3-AA70E189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2118-2853-4121-A80B-745480FFF84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BC5DF-59C7-5D3E-B50A-A212DF500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AE25F-9D31-5310-8BCA-65B36212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7BC-A976-4556-9093-70F8329E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9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C7CF-DE3A-ED40-DA35-9925770E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F98A8-9AC5-0B49-7671-BB798F38D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4076D-7BF6-11E3-F44E-2AB51FE8F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AC5F8-DB56-997C-EE88-819B1D71A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5FFEFD-9B29-A08C-0824-2DC68C9A5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0E645-1806-7338-AD18-FBF551B1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2118-2853-4121-A80B-745480FFF84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03FF91-EE99-E521-9031-1FCB1894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A5BB37-5BFE-F7E1-4694-6E0E9696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7BC-A976-4556-9093-70F8329E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6CE7-8AFD-A76A-42BD-97FDCEA2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0195C-E4D1-DF4A-557A-470D24E2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2118-2853-4121-A80B-745480FFF84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97628-D9C1-23A0-AA3B-EE8D332B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20504-C31E-5345-AE6B-B783E7CB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7BC-A976-4556-9093-70F8329E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4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BD4DB-D8DA-75F5-AD65-0ED29B40A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2118-2853-4121-A80B-745480FFF84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B376EF-3066-DE8C-D048-C46DC0DF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2C3CD-126F-787A-3288-ACAEC2FE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7BC-A976-4556-9093-70F8329E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C302A-F2D0-C279-F74F-C53E8353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CBC90-FB87-262E-0A81-C6F67DD38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CF25B-EEF7-77D7-18C4-C5317F8F4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DF438-86DC-B806-14CD-9240CE1F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2118-2853-4121-A80B-745480FFF84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7F904-014F-F365-2F60-ADAD763E8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D49BA-D7BB-5A35-0F6D-B9FC32C3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7BC-A976-4556-9093-70F8329E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A69A-845D-72B7-F2AC-1F2427B9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BAEF8C-C75A-5D25-5008-CDC700122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DEEE2-9B05-9348-588D-0A334A814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8352A-7F45-9AAF-FC3B-E33882D62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2118-2853-4121-A80B-745480FFF84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AEFB5-9BC3-1308-F141-3474767C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CFABD-7F17-83F4-B074-23201DB1D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7BC-A976-4556-9093-70F8329E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7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166A9E-40DD-CC95-029F-C82F9DF1E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F177F-E3DB-2502-9DB5-75B163D68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6964F-D90B-AF48-90C1-1CEA5CB75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D2118-2853-4121-A80B-745480FFF84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9AE76-2400-B0F3-23BF-5A5A5E2D5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F99C0-B4C6-9579-6B3F-FD17E8E37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687BC-A976-4556-9093-70F8329EE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0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ojolicious.org/" TargetMode="External"/><Relationship Id="rId3" Type="http://schemas.openxmlformats.org/officeDocument/2006/relationships/hyperlink" Target="https://web.archive.org/web/20180228231349/http:/blog.builtinperl.com/post/the-man-behind-the-perl---things-you-might-not-know-about-larry-wall" TargetMode="External"/><Relationship Id="rId7" Type="http://schemas.openxmlformats.org/officeDocument/2006/relationships/hyperlink" Target="https://metacpan.org/pod/Text::CSV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tacpan.org/pod/DBI" TargetMode="External"/><Relationship Id="rId5" Type="http://schemas.openxmlformats.org/officeDocument/2006/relationships/hyperlink" Target="https://perlmaven.com/object-oriented-perl-using-moose" TargetMode="External"/><Relationship Id="rId4" Type="http://schemas.openxmlformats.org/officeDocument/2006/relationships/hyperlink" Target="https://perldoc.perl.org/perlintr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D3F29B8-00E5-BC56-34A9-7C19211F6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229" y="0"/>
            <a:ext cx="941406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A38C13-80A4-C643-2096-6643ABED13EC}"/>
              </a:ext>
            </a:extLst>
          </p:cNvPr>
          <p:cNvSpPr/>
          <p:nvPr/>
        </p:nvSpPr>
        <p:spPr>
          <a:xfrm>
            <a:off x="8403336" y="0"/>
            <a:ext cx="3788664" cy="6935638"/>
          </a:xfrm>
          <a:prstGeom prst="rect">
            <a:avLst/>
          </a:prstGeom>
          <a:solidFill>
            <a:srgbClr val="A17F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iagonal Stripe 5">
            <a:extLst>
              <a:ext uri="{FF2B5EF4-FFF2-40B4-BE49-F238E27FC236}">
                <a16:creationId xmlns:a16="http://schemas.microsoft.com/office/drawing/2014/main" id="{065E211E-CCBC-950F-E932-68AEAE4C31FD}"/>
              </a:ext>
            </a:extLst>
          </p:cNvPr>
          <p:cNvSpPr/>
          <p:nvPr/>
        </p:nvSpPr>
        <p:spPr>
          <a:xfrm>
            <a:off x="-846229" y="0"/>
            <a:ext cx="1976582" cy="2105891"/>
          </a:xfrm>
          <a:prstGeom prst="diagStripe">
            <a:avLst/>
          </a:prstGeom>
          <a:solidFill>
            <a:srgbClr val="A17F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A2DBEC-ADC4-B561-7965-CB51331799E2}"/>
              </a:ext>
            </a:extLst>
          </p:cNvPr>
          <p:cNvSpPr txBox="1"/>
          <p:nvPr/>
        </p:nvSpPr>
        <p:spPr>
          <a:xfrm>
            <a:off x="8331200" y="591127"/>
            <a:ext cx="3583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  <a:t>PERL &amp;</a:t>
            </a:r>
          </a:p>
          <a:p>
            <a:r>
              <a:rPr lang="en-US" sz="7200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  <a:t>CPAN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DED89-6FF0-9F87-B88B-855BE192A040}"/>
              </a:ext>
            </a:extLst>
          </p:cNvPr>
          <p:cNvSpPr txBox="1"/>
          <p:nvPr/>
        </p:nvSpPr>
        <p:spPr>
          <a:xfrm>
            <a:off x="8331200" y="5456381"/>
            <a:ext cx="314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Presented by: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Markos Fikardos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Alexandros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Modestou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F2199F-F7E1-710C-C800-737059A31D35}"/>
              </a:ext>
            </a:extLst>
          </p:cNvPr>
          <p:cNvSpPr txBox="1"/>
          <p:nvPr/>
        </p:nvSpPr>
        <p:spPr>
          <a:xfrm>
            <a:off x="9596581" y="2876986"/>
            <a:ext cx="245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An insight into a flexible alternative</a:t>
            </a:r>
          </a:p>
        </p:txBody>
      </p:sp>
      <p:pic>
        <p:nvPicPr>
          <p:cNvPr id="3" name="Picture 2" descr="A close-up of a camel&#10;&#10;Description automatically generated">
            <a:extLst>
              <a:ext uri="{FF2B5EF4-FFF2-40B4-BE49-F238E27FC236}">
                <a16:creationId xmlns:a16="http://schemas.microsoft.com/office/drawing/2014/main" id="{857D1F29-C59D-56F6-6050-CDF726A9C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55" y="35200"/>
            <a:ext cx="6755145" cy="23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30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75B7FE-81E7-E7B8-953E-37D133DCA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377"/>
            <a:ext cx="8059174" cy="5443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774A99-77AA-5A9C-3CBD-6E5CADF7BF5D}"/>
              </a:ext>
            </a:extLst>
          </p:cNvPr>
          <p:cNvSpPr txBox="1"/>
          <p:nvPr/>
        </p:nvSpPr>
        <p:spPr>
          <a:xfrm>
            <a:off x="6415791" y="2458386"/>
            <a:ext cx="4653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9FF38"/>
                </a:solidFill>
              </a:rPr>
              <a:t>//Sub mirrors that of functions</a:t>
            </a:r>
          </a:p>
        </p:txBody>
      </p:sp>
    </p:spTree>
    <p:extLst>
      <p:ext uri="{BB962C8B-B14F-4D97-AF65-F5344CB8AC3E}">
        <p14:creationId xmlns:p14="http://schemas.microsoft.com/office/powerpoint/2010/main" val="97404783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E66B1-4344-B44E-2736-8FA56A182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160"/>
            <a:ext cx="4630875" cy="885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07279C-C865-2271-042B-6C8C9D022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26" y="1528994"/>
            <a:ext cx="11112442" cy="1184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EBF481-9B46-422D-0AEB-03424CA9B4BE}"/>
              </a:ext>
            </a:extLst>
          </p:cNvPr>
          <p:cNvSpPr txBox="1"/>
          <p:nvPr/>
        </p:nvSpPr>
        <p:spPr>
          <a:xfrm>
            <a:off x="642479" y="3222886"/>
            <a:ext cx="3345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9FF38"/>
                </a:solidFill>
              </a:rPr>
              <a:t>//my VARIABLE</a:t>
            </a:r>
          </a:p>
        </p:txBody>
      </p:sp>
    </p:spTree>
    <p:extLst>
      <p:ext uri="{BB962C8B-B14F-4D97-AF65-F5344CB8AC3E}">
        <p14:creationId xmlns:p14="http://schemas.microsoft.com/office/powerpoint/2010/main" val="276127524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A8193D-039E-E568-0459-019AD7A64E1B}"/>
              </a:ext>
            </a:extLst>
          </p:cNvPr>
          <p:cNvSpPr txBox="1"/>
          <p:nvPr/>
        </p:nvSpPr>
        <p:spPr>
          <a:xfrm>
            <a:off x="719528" y="539646"/>
            <a:ext cx="4538358" cy="3427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600" kern="100" dirty="0">
                <a:solidFill>
                  <a:srgbClr val="09FF3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Scalar Variables ($)</a:t>
            </a:r>
            <a:endParaRPr lang="en-US" sz="3600" kern="100" dirty="0">
              <a:solidFill>
                <a:srgbClr val="09FF38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600" kern="100" dirty="0">
                <a:solidFill>
                  <a:srgbClr val="09FF3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Array Variables (@)</a:t>
            </a:r>
            <a:endParaRPr lang="en-US" sz="3600" kern="100" dirty="0">
              <a:solidFill>
                <a:srgbClr val="09FF38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600" kern="100" dirty="0">
                <a:solidFill>
                  <a:srgbClr val="09FF3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Hash Variables (%)</a:t>
            </a:r>
            <a:endParaRPr lang="en-US" sz="3600" kern="100" dirty="0">
              <a:solidFill>
                <a:srgbClr val="09FF38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600" kern="100" dirty="0" err="1">
                <a:solidFill>
                  <a:srgbClr val="09FF3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Filehandle</a:t>
            </a:r>
            <a:r>
              <a:rPr lang="en-GB" sz="3600" kern="100" dirty="0">
                <a:solidFill>
                  <a:srgbClr val="09FF3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Variables (*)</a:t>
            </a:r>
            <a:endParaRPr lang="en-US" sz="3600" kern="100" dirty="0">
              <a:solidFill>
                <a:srgbClr val="09FF38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9FF3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7053483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E66B1-4344-B44E-2736-8FA56A182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160"/>
            <a:ext cx="4630875" cy="885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07279C-C865-2271-042B-6C8C9D022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26" y="1528994"/>
            <a:ext cx="11112442" cy="1184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EBF481-9B46-422D-0AEB-03424CA9B4BE}"/>
              </a:ext>
            </a:extLst>
          </p:cNvPr>
          <p:cNvSpPr txBox="1"/>
          <p:nvPr/>
        </p:nvSpPr>
        <p:spPr>
          <a:xfrm>
            <a:off x="642479" y="3222886"/>
            <a:ext cx="3345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9FF38"/>
                </a:solidFill>
              </a:rPr>
              <a:t>//my VARIABLE</a:t>
            </a:r>
          </a:p>
        </p:txBody>
      </p:sp>
    </p:spTree>
    <p:extLst>
      <p:ext uri="{BB962C8B-B14F-4D97-AF65-F5344CB8AC3E}">
        <p14:creationId xmlns:p14="http://schemas.microsoft.com/office/powerpoint/2010/main" val="2675906329"/>
      </p:ext>
    </p:extLst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51D0CC97-31A3-2E89-C1D4-5AD3255B4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2" y="112734"/>
            <a:ext cx="4772417" cy="6662837"/>
          </a:xfrm>
          <a:prstGeom prst="rect">
            <a:avLst/>
          </a:prstGeom>
        </p:spPr>
      </p:pic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682E0CD-5FB9-E9B3-D1A5-E6F01DB0A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027101"/>
            <a:ext cx="5716044" cy="125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5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1.9206 L 5E-6 0.25 " pathEditMode="relative" rAng="0" ptsTypes="AA">
                                      <p:cBhvr>
                                        <p:cTn id="13" dur="5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0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6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E82178-3A44-62F4-1BCD-1C4CA09CBD00}"/>
              </a:ext>
            </a:extLst>
          </p:cNvPr>
          <p:cNvSpPr/>
          <p:nvPr/>
        </p:nvSpPr>
        <p:spPr>
          <a:xfrm>
            <a:off x="498764" y="0"/>
            <a:ext cx="11268363" cy="6858000"/>
          </a:xfrm>
          <a:prstGeom prst="rect">
            <a:avLst/>
          </a:prstGeom>
          <a:solidFill>
            <a:srgbClr val="A17F59">
              <a:alpha val="71000"/>
            </a:srgbClr>
          </a:solidFill>
          <a:ln>
            <a:solidFill>
              <a:srgbClr val="8A6C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2A90E4-D5E3-14A5-A3E3-559D75D32FBC}"/>
              </a:ext>
            </a:extLst>
          </p:cNvPr>
          <p:cNvSpPr/>
          <p:nvPr/>
        </p:nvSpPr>
        <p:spPr>
          <a:xfrm>
            <a:off x="928254" y="0"/>
            <a:ext cx="10409382" cy="6858000"/>
          </a:xfrm>
          <a:prstGeom prst="rect">
            <a:avLst/>
          </a:prstGeom>
          <a:solidFill>
            <a:srgbClr val="B09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46BDFA-ADB8-3C85-0CE0-B936878A3FD1}"/>
              </a:ext>
            </a:extLst>
          </p:cNvPr>
          <p:cNvSpPr txBox="1"/>
          <p:nvPr/>
        </p:nvSpPr>
        <p:spPr>
          <a:xfrm>
            <a:off x="3172690" y="443084"/>
            <a:ext cx="5920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+mj-lt"/>
              </a:rPr>
              <a:t>TIMTOWDI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CCC089-79E9-B4B1-2DA3-DEE40AA44DCD}"/>
              </a:ext>
            </a:extLst>
          </p:cNvPr>
          <p:cNvSpPr txBox="1"/>
          <p:nvPr/>
        </p:nvSpPr>
        <p:spPr>
          <a:xfrm>
            <a:off x="2389921" y="2455828"/>
            <a:ext cx="7412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  <a:latin typeface="Amasis MT Pro" panose="020F0502020204030204" pitchFamily="18" charset="0"/>
                <a:cs typeface="Aldhabi" panose="01000000000000000000" pitchFamily="2" charset="-78"/>
              </a:rPr>
              <a:t>“There is more than One Way to Do It”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147D5-E071-B792-6DB1-06624C882485}"/>
              </a:ext>
            </a:extLst>
          </p:cNvPr>
          <p:cNvSpPr txBox="1"/>
          <p:nvPr/>
        </p:nvSpPr>
        <p:spPr>
          <a:xfrm>
            <a:off x="2549237" y="4004115"/>
            <a:ext cx="6809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A general rule of thumb in coding, but ever prominent in Perl</a:t>
            </a:r>
          </a:p>
        </p:txBody>
      </p:sp>
    </p:spTree>
    <p:extLst>
      <p:ext uri="{BB962C8B-B14F-4D97-AF65-F5344CB8AC3E}">
        <p14:creationId xmlns:p14="http://schemas.microsoft.com/office/powerpoint/2010/main" val="3750026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9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E80BCB30-6E55-949F-0422-7761AEE6E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318" y="80327"/>
            <a:ext cx="6985262" cy="3329194"/>
          </a:xfrm>
          <a:prstGeom prst="rect">
            <a:avLst/>
          </a:prstGeom>
        </p:spPr>
      </p:pic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21D435A9-0A8C-B7EF-BCCC-FBCAC1D2F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9521"/>
            <a:ext cx="6884944" cy="3329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AD618A-D5CC-D488-4FBC-F4E7A78F0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5" y="1559156"/>
            <a:ext cx="2996325" cy="2502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B2C8F0-8103-B2FC-2347-C96B81FD4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49" y="4896173"/>
            <a:ext cx="2945101" cy="24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0.00023 L -0.00131 0.00023 L 0.0151 -0.01782 C 0.01823 -0.02153 0.02083 -0.02731 0.02448 -0.02893 C 0.02942 -0.03125 0.03424 -0.03403 0.03932 -0.03588 C 0.06757 -0.04745 0.08828 -0.05532 0.11588 -0.06366 C 0.17083 -0.08032 0.14283 -0.07268 0.20573 -0.07893 C 0.32721 -0.0912 0.20677 -0.08171 0.32526 -0.09004 C 0.42591 -0.08588 0.39739 -0.08981 0.46901 -0.08032 L 0.55104 -0.06921 C 0.56015 -0.06782 0.56927 -0.0669 0.57838 -0.06504 C 0.58151 -0.06458 0.58463 -0.06342 0.58776 -0.06227 C 0.58984 -0.06157 0.59179 -0.06041 0.59401 -0.05949 C 0.59518 -0.05903 0.59661 -0.05856 0.59791 -0.0581 C 0.59895 -0.05717 0.59987 -0.05602 0.60104 -0.05532 C 0.60755 -0.05254 0.60768 -0.05254 0.61198 -0.05254 " pathEditMode="relative" ptsTypes="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0.00162 L -0.00131 0.00162 C 0.02213 0.03658 0.02265 0.04283 0.05182 0.06412 C 0.07083 0.07778 0.08815 0.08449 0.10807 0.09051 C 0.11575 0.0926 0.12356 0.09445 0.13151 0.09607 C 0.14101 0.09769 0.15078 0.09838 0.16041 0.10023 C 0.24531 0.11621 0.14453 0.10116 0.24713 0.1169 C 0.26679 0.11991 0.28658 0.12338 0.30651 0.12523 C 0.33919 0.12801 0.40494 0.13079 0.40494 0.13079 L 0.48463 0.1294 C 0.49414 0.12848 0.5233 0.11366 0.53229 0.10996 C 0.57044 0.09352 0.54257 0.10764 0.57448 0.09051 C 0.57682 0.08773 0.57916 0.08496 0.58151 0.08218 C 0.58606 0.07616 0.58398 0.07709 0.58854 0.07385 C 0.59088 0.07199 0.59166 0.07269 0.59401 0.06968 C 0.59414 0.06922 0.59401 0.06875 0.59401 0.06829 L 0.59479 0.06829 " pathEditMode="relative" ptsTypes="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641D9-F2A3-BE89-5C31-C52740515BDC}"/>
              </a:ext>
            </a:extLst>
          </p:cNvPr>
          <p:cNvSpPr txBox="1"/>
          <p:nvPr/>
        </p:nvSpPr>
        <p:spPr>
          <a:xfrm>
            <a:off x="2498436" y="1256146"/>
            <a:ext cx="7195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Evolution of Perl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FE3153-D38F-5984-7D11-59462298E636}"/>
              </a:ext>
            </a:extLst>
          </p:cNvPr>
          <p:cNvSpPr txBox="1"/>
          <p:nvPr/>
        </p:nvSpPr>
        <p:spPr>
          <a:xfrm>
            <a:off x="2918691" y="3136612"/>
            <a:ext cx="5987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Proving itself as a flexible language</a:t>
            </a:r>
          </a:p>
        </p:txBody>
      </p:sp>
    </p:spTree>
    <p:extLst>
      <p:ext uri="{BB962C8B-B14F-4D97-AF65-F5344CB8AC3E}">
        <p14:creationId xmlns:p14="http://schemas.microsoft.com/office/powerpoint/2010/main" val="4209582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at is IT Networking? A Comprehensive Guide - 2023">
            <a:extLst>
              <a:ext uri="{FF2B5EF4-FFF2-40B4-BE49-F238E27FC236}">
                <a16:creationId xmlns:a16="http://schemas.microsoft.com/office/drawing/2014/main" id="{BE206D23-C2E4-1BEE-59F8-42BCC579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D7CA38A4-14E7-FBED-6DD8-B3DB698B01E2}"/>
              </a:ext>
            </a:extLst>
          </p:cNvPr>
          <p:cNvSpPr/>
          <p:nvPr/>
        </p:nvSpPr>
        <p:spPr>
          <a:xfrm>
            <a:off x="5357004" y="0"/>
            <a:ext cx="6834996" cy="6858000"/>
          </a:xfrm>
          <a:prstGeom prst="snip2DiagRect">
            <a:avLst>
              <a:gd name="adj1" fmla="val 16952"/>
              <a:gd name="adj2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0D5F3-8134-C6B5-13D1-20A44ACDF79D}"/>
              </a:ext>
            </a:extLst>
          </p:cNvPr>
          <p:cNvSpPr txBox="1"/>
          <p:nvPr/>
        </p:nvSpPr>
        <p:spPr>
          <a:xfrm>
            <a:off x="6557818" y="544945"/>
            <a:ext cx="4798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j-lt"/>
              </a:rPr>
              <a:t>Web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99E95-7576-A44D-930D-DFB4165660B5}"/>
              </a:ext>
            </a:extLst>
          </p:cNvPr>
          <p:cNvSpPr txBox="1"/>
          <p:nvPr/>
        </p:nvSpPr>
        <p:spPr>
          <a:xfrm>
            <a:off x="5829634" y="2087418"/>
            <a:ext cx="3725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Dynamic web pages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CC7E54-9DAC-F5B7-3A8F-60BEAB025C36}"/>
              </a:ext>
            </a:extLst>
          </p:cNvPr>
          <p:cNvSpPr txBox="1"/>
          <p:nvPr/>
        </p:nvSpPr>
        <p:spPr>
          <a:xfrm>
            <a:off x="7364354" y="3170972"/>
            <a:ext cx="4892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Form Submission handling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80B88-134C-04F6-5F9D-C8AA86E5DCC2}"/>
              </a:ext>
            </a:extLst>
          </p:cNvPr>
          <p:cNvSpPr txBox="1"/>
          <p:nvPr/>
        </p:nvSpPr>
        <p:spPr>
          <a:xfrm>
            <a:off x="6126681" y="4297531"/>
            <a:ext cx="2191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CGI Scripts</a:t>
            </a:r>
          </a:p>
        </p:txBody>
      </p:sp>
    </p:spTree>
    <p:extLst>
      <p:ext uri="{BB962C8B-B14F-4D97-AF65-F5344CB8AC3E}">
        <p14:creationId xmlns:p14="http://schemas.microsoft.com/office/powerpoint/2010/main" val="2946475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tabase Design Bad Practices | Toptal®">
            <a:extLst>
              <a:ext uri="{FF2B5EF4-FFF2-40B4-BE49-F238E27FC236}">
                <a16:creationId xmlns:a16="http://schemas.microsoft.com/office/drawing/2014/main" id="{4884F894-B34B-7042-0E1A-9968F0114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345" y="-193963"/>
            <a:ext cx="14473382" cy="757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F29213F0-0C91-1412-0B3A-E201294A3C25}"/>
              </a:ext>
            </a:extLst>
          </p:cNvPr>
          <p:cNvSpPr/>
          <p:nvPr/>
        </p:nvSpPr>
        <p:spPr>
          <a:xfrm>
            <a:off x="0" y="0"/>
            <a:ext cx="6834996" cy="6858000"/>
          </a:xfrm>
          <a:prstGeom prst="snip2DiagRect">
            <a:avLst>
              <a:gd name="adj1" fmla="val 16952"/>
              <a:gd name="adj2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112EC-DA2B-9310-0195-582B9D7341B1}"/>
              </a:ext>
            </a:extLst>
          </p:cNvPr>
          <p:cNvSpPr txBox="1"/>
          <p:nvPr/>
        </p:nvSpPr>
        <p:spPr>
          <a:xfrm>
            <a:off x="1617069" y="609599"/>
            <a:ext cx="36008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+mj-lt"/>
              </a:rPr>
              <a:t>Databases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DD515-14BE-30D9-E721-2EF2DC4E1A9E}"/>
              </a:ext>
            </a:extLst>
          </p:cNvPr>
          <p:cNvSpPr txBox="1"/>
          <p:nvPr/>
        </p:nvSpPr>
        <p:spPr>
          <a:xfrm>
            <a:off x="213924" y="2114758"/>
            <a:ext cx="344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Data Manipulation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850ABD-0055-CB84-05B4-19126AB31EB4}"/>
              </a:ext>
            </a:extLst>
          </p:cNvPr>
          <p:cNvSpPr txBox="1"/>
          <p:nvPr/>
        </p:nvSpPr>
        <p:spPr>
          <a:xfrm>
            <a:off x="1935934" y="3096696"/>
            <a:ext cx="4713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Software interaction with:</a:t>
            </a:r>
          </a:p>
          <a:p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MySQL</a:t>
            </a:r>
          </a:p>
          <a:p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PostgreSQL</a:t>
            </a:r>
          </a:p>
        </p:txBody>
      </p:sp>
    </p:spTree>
    <p:extLst>
      <p:ext uri="{BB962C8B-B14F-4D97-AF65-F5344CB8AC3E}">
        <p14:creationId xmlns:p14="http://schemas.microsoft.com/office/powerpoint/2010/main" val="1349308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84BABB-C38C-A467-E450-FD67D0BD6355}"/>
              </a:ext>
            </a:extLst>
          </p:cNvPr>
          <p:cNvSpPr/>
          <p:nvPr/>
        </p:nvSpPr>
        <p:spPr>
          <a:xfrm>
            <a:off x="387926" y="314035"/>
            <a:ext cx="4479767" cy="62437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with a mustache and glasses&#10;&#10;Description automatically generated">
            <a:extLst>
              <a:ext uri="{FF2B5EF4-FFF2-40B4-BE49-F238E27FC236}">
                <a16:creationId xmlns:a16="http://schemas.microsoft.com/office/drawing/2014/main" id="{82E0C3FD-2339-7B75-3D60-6CE0E8757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67" y="445654"/>
            <a:ext cx="4242750" cy="5966691"/>
          </a:xfrm>
          <a:prstGeom prst="rect">
            <a:avLst/>
          </a:prstGeom>
        </p:spPr>
      </p:pic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B7BA0A1A-49A4-DC24-5175-AE8559E75957}"/>
              </a:ext>
            </a:extLst>
          </p:cNvPr>
          <p:cNvSpPr/>
          <p:nvPr/>
        </p:nvSpPr>
        <p:spPr>
          <a:xfrm>
            <a:off x="4867694" y="0"/>
            <a:ext cx="8765180" cy="6858000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42A34-8D5A-98D9-1E1E-E29BA2DE27D9}"/>
              </a:ext>
            </a:extLst>
          </p:cNvPr>
          <p:cNvSpPr txBox="1"/>
          <p:nvPr/>
        </p:nvSpPr>
        <p:spPr>
          <a:xfrm>
            <a:off x="5599012" y="3428999"/>
            <a:ext cx="4998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three Virtues of a Programmer: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Laziness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Impatience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Hubris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3E745-F9B5-485A-C6D0-C88D5D7EE8C4}"/>
              </a:ext>
            </a:extLst>
          </p:cNvPr>
          <p:cNvSpPr txBox="1"/>
          <p:nvPr/>
        </p:nvSpPr>
        <p:spPr>
          <a:xfrm>
            <a:off x="5599012" y="971861"/>
            <a:ext cx="8041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Born in 1954. Raised in </a:t>
            </a:r>
            <a:r>
              <a:rPr lang="en-GB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Angeles, California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6933E8-9A71-4B2E-35F2-82E8FEB6D1EF}"/>
              </a:ext>
            </a:extLst>
          </p:cNvPr>
          <p:cNvSpPr txBox="1"/>
          <p:nvPr/>
        </p:nvSpPr>
        <p:spPr>
          <a:xfrm>
            <a:off x="5527611" y="2180757"/>
            <a:ext cx="6664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Didn’t initially Study Computer Science</a:t>
            </a:r>
          </a:p>
        </p:txBody>
      </p:sp>
      <p:pic>
        <p:nvPicPr>
          <p:cNvPr id="3" name="Picture 2" descr="A close-up of a camel&#10;&#10;Description automatically generated">
            <a:extLst>
              <a:ext uri="{FF2B5EF4-FFF2-40B4-BE49-F238E27FC236}">
                <a16:creationId xmlns:a16="http://schemas.microsoft.com/office/drawing/2014/main" id="{61016371-8A3A-7B12-5F38-471348EEC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88" y="4388676"/>
            <a:ext cx="7594757" cy="26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82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is data analysis? Examples and how to start | Zapier">
            <a:extLst>
              <a:ext uri="{FF2B5EF4-FFF2-40B4-BE49-F238E27FC236}">
                <a16:creationId xmlns:a16="http://schemas.microsoft.com/office/drawing/2014/main" id="{09FF8508-AE53-508C-1991-D7F27043B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382" y="0"/>
            <a:ext cx="7124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C17D2D32-066D-4353-AA40-34C46ED06202}"/>
              </a:ext>
            </a:extLst>
          </p:cNvPr>
          <p:cNvSpPr/>
          <p:nvPr/>
        </p:nvSpPr>
        <p:spPr>
          <a:xfrm>
            <a:off x="5357004" y="0"/>
            <a:ext cx="6834996" cy="6858000"/>
          </a:xfrm>
          <a:prstGeom prst="snip2DiagRect">
            <a:avLst>
              <a:gd name="adj1" fmla="val 16952"/>
              <a:gd name="adj2" fmla="val 16667"/>
            </a:avLst>
          </a:prstGeom>
          <a:solidFill>
            <a:srgbClr val="A17F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61661A-005A-52DE-3DCB-1B7FCE90CB68}"/>
              </a:ext>
            </a:extLst>
          </p:cNvPr>
          <p:cNvSpPr txBox="1"/>
          <p:nvPr/>
        </p:nvSpPr>
        <p:spPr>
          <a:xfrm>
            <a:off x="5818865" y="618836"/>
            <a:ext cx="5911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Data Processing &amp;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D9CB0-1011-20B6-7CC2-48F8F886C4A4}"/>
              </a:ext>
            </a:extLst>
          </p:cNvPr>
          <p:cNvSpPr txBox="1"/>
          <p:nvPr/>
        </p:nvSpPr>
        <p:spPr>
          <a:xfrm>
            <a:off x="5737269" y="2659704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Aggregating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862A-21A7-D186-7828-3146C646F65F}"/>
              </a:ext>
            </a:extLst>
          </p:cNvPr>
          <p:cNvSpPr txBox="1"/>
          <p:nvPr/>
        </p:nvSpPr>
        <p:spPr>
          <a:xfrm>
            <a:off x="8286118" y="3423299"/>
            <a:ext cx="3363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Transforming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0080-E5CA-F2F0-0236-7EC29E8A593E}"/>
              </a:ext>
            </a:extLst>
          </p:cNvPr>
          <p:cNvSpPr txBox="1"/>
          <p:nvPr/>
        </p:nvSpPr>
        <p:spPr>
          <a:xfrm>
            <a:off x="5737269" y="4263425"/>
            <a:ext cx="337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Summarizing data</a:t>
            </a:r>
          </a:p>
        </p:txBody>
      </p:sp>
    </p:spTree>
    <p:extLst>
      <p:ext uri="{BB962C8B-B14F-4D97-AF65-F5344CB8AC3E}">
        <p14:creationId xmlns:p14="http://schemas.microsoft.com/office/powerpoint/2010/main" val="2662581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C7B1E-6C62-F458-FCC2-852CC3454FA2}"/>
              </a:ext>
            </a:extLst>
          </p:cNvPr>
          <p:cNvSpPr txBox="1"/>
          <p:nvPr/>
        </p:nvSpPr>
        <p:spPr>
          <a:xfrm>
            <a:off x="2382900" y="2644170"/>
            <a:ext cx="74262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+mj-lt"/>
              </a:rPr>
              <a:t>What is CPAN?</a:t>
            </a:r>
          </a:p>
        </p:txBody>
      </p:sp>
    </p:spTree>
    <p:extLst>
      <p:ext uri="{BB962C8B-B14F-4D97-AF65-F5344CB8AC3E}">
        <p14:creationId xmlns:p14="http://schemas.microsoft.com/office/powerpoint/2010/main" val="2038640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CB1959-315B-EBA8-AC06-74FCACA66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72" y="383687"/>
            <a:ext cx="4763165" cy="28578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97F47D-FA9E-0804-CF9D-14BDB5A168D2}"/>
              </a:ext>
            </a:extLst>
          </p:cNvPr>
          <p:cNvSpPr/>
          <p:nvPr/>
        </p:nvSpPr>
        <p:spPr>
          <a:xfrm>
            <a:off x="5532582" y="341745"/>
            <a:ext cx="6437745" cy="6336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77F1C0-6447-D8EA-7091-526A49194FE1}"/>
              </a:ext>
            </a:extLst>
          </p:cNvPr>
          <p:cNvSpPr txBox="1"/>
          <p:nvPr/>
        </p:nvSpPr>
        <p:spPr>
          <a:xfrm>
            <a:off x="5992472" y="809763"/>
            <a:ext cx="53206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Dynamic hub of over 200,000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Modules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BAC755-9BB6-F95E-4D20-F2929B66FEAC}"/>
              </a:ext>
            </a:extLst>
          </p:cNvPr>
          <p:cNvSpPr txBox="1"/>
          <p:nvPr/>
        </p:nvSpPr>
        <p:spPr>
          <a:xfrm>
            <a:off x="5992472" y="2354999"/>
            <a:ext cx="3402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Community Driver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5BBA2E-CB59-16BD-44E0-AFEF54CE047B}"/>
              </a:ext>
            </a:extLst>
          </p:cNvPr>
          <p:cNvSpPr txBox="1"/>
          <p:nvPr/>
        </p:nvSpPr>
        <p:spPr>
          <a:xfrm>
            <a:off x="5992472" y="3407792"/>
            <a:ext cx="44941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Swift code review before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Catalogued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5F03F5-EC0B-5C67-D487-D0029A43A8F2}"/>
              </a:ext>
            </a:extLst>
          </p:cNvPr>
          <p:cNvSpPr txBox="1"/>
          <p:nvPr/>
        </p:nvSpPr>
        <p:spPr>
          <a:xfrm>
            <a:off x="5992472" y="4953028"/>
            <a:ext cx="5734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Elevates the Coding Experience</a:t>
            </a:r>
          </a:p>
        </p:txBody>
      </p:sp>
    </p:spTree>
    <p:extLst>
      <p:ext uri="{BB962C8B-B14F-4D97-AF65-F5344CB8AC3E}">
        <p14:creationId xmlns:p14="http://schemas.microsoft.com/office/powerpoint/2010/main" val="1042712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9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36E5BB-A183-6947-DCF4-DE0ABB200EB6}"/>
              </a:ext>
            </a:extLst>
          </p:cNvPr>
          <p:cNvSpPr/>
          <p:nvPr/>
        </p:nvSpPr>
        <p:spPr>
          <a:xfrm>
            <a:off x="125260" y="100208"/>
            <a:ext cx="7252570" cy="3788302"/>
          </a:xfrm>
          <a:prstGeom prst="rect">
            <a:avLst/>
          </a:prstGeom>
          <a:solidFill>
            <a:srgbClr val="8A6C4C"/>
          </a:solidFill>
          <a:ln>
            <a:solidFill>
              <a:srgbClr val="A17F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31835F-19FE-0589-BAF9-10B320DB4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844" y="4989225"/>
            <a:ext cx="2764720" cy="631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76BFA3-A9EF-B799-A967-68273D7E1E4D}"/>
              </a:ext>
            </a:extLst>
          </p:cNvPr>
          <p:cNvSpPr txBox="1"/>
          <p:nvPr/>
        </p:nvSpPr>
        <p:spPr>
          <a:xfrm>
            <a:off x="7648896" y="940339"/>
            <a:ext cx="4262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Hierarchical 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amespace 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ystem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964E0-8B0A-8C1A-57D9-00C4A6593669}"/>
              </a:ext>
            </a:extLst>
          </p:cNvPr>
          <p:cNvSpPr txBox="1"/>
          <p:nvPr/>
        </p:nvSpPr>
        <p:spPr>
          <a:xfrm>
            <a:off x="7956428" y="2450698"/>
            <a:ext cx="36474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GB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author with the ID 'ABC' would have their directory under A/AB/ABC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FD8E029-CC3A-0B25-1598-4C666164C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07" y="280431"/>
            <a:ext cx="6707075" cy="34742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2BB89C-3864-41DB-82BB-3FE392DB4763}"/>
              </a:ext>
            </a:extLst>
          </p:cNvPr>
          <p:cNvSpPr txBox="1"/>
          <p:nvPr/>
        </p:nvSpPr>
        <p:spPr>
          <a:xfrm>
            <a:off x="1302327" y="3980483"/>
            <a:ext cx="4437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CPAN Shell is installed automatically with Perl</a:t>
            </a:r>
          </a:p>
        </p:txBody>
      </p:sp>
    </p:spTree>
    <p:extLst>
      <p:ext uri="{BB962C8B-B14F-4D97-AF65-F5344CB8AC3E}">
        <p14:creationId xmlns:p14="http://schemas.microsoft.com/office/powerpoint/2010/main" val="937640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478E5D-EEFF-DC4D-93BA-94698632727E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rgbClr val="B09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76D1A-88F2-A7D9-D5BF-942667E1F4C1}"/>
              </a:ext>
            </a:extLst>
          </p:cNvPr>
          <p:cNvSpPr/>
          <p:nvPr/>
        </p:nvSpPr>
        <p:spPr>
          <a:xfrm>
            <a:off x="6096001" y="0"/>
            <a:ext cx="6096002" cy="3429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6037A3-DB82-A52D-BACB-7811605689D5}"/>
              </a:ext>
            </a:extLst>
          </p:cNvPr>
          <p:cNvSpPr/>
          <p:nvPr/>
        </p:nvSpPr>
        <p:spPr>
          <a:xfrm>
            <a:off x="0" y="3428999"/>
            <a:ext cx="6096000" cy="3429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EC18D-0418-CEEA-3200-6CEEF92D556C}"/>
              </a:ext>
            </a:extLst>
          </p:cNvPr>
          <p:cNvSpPr/>
          <p:nvPr/>
        </p:nvSpPr>
        <p:spPr>
          <a:xfrm>
            <a:off x="6096001" y="3429000"/>
            <a:ext cx="6096000" cy="3429000"/>
          </a:xfrm>
          <a:prstGeom prst="rect">
            <a:avLst/>
          </a:prstGeom>
          <a:solidFill>
            <a:srgbClr val="B09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D1D6E-E6A2-CB54-466C-D211D368A7C2}"/>
              </a:ext>
            </a:extLst>
          </p:cNvPr>
          <p:cNvSpPr txBox="1"/>
          <p:nvPr/>
        </p:nvSpPr>
        <p:spPr>
          <a:xfrm>
            <a:off x="1594184" y="629243"/>
            <a:ext cx="6100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Moose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D8DBC-28E7-1236-3FBD-7FBA5C81ED4D}"/>
              </a:ext>
            </a:extLst>
          </p:cNvPr>
          <p:cNvSpPr txBox="1"/>
          <p:nvPr/>
        </p:nvSpPr>
        <p:spPr>
          <a:xfrm>
            <a:off x="7937337" y="1937016"/>
            <a:ext cx="6100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Database Interface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913451-A381-B38C-A3D2-EA9A0EB28CF6}"/>
              </a:ext>
            </a:extLst>
          </p:cNvPr>
          <p:cNvSpPr txBox="1"/>
          <p:nvPr/>
        </p:nvSpPr>
        <p:spPr>
          <a:xfrm>
            <a:off x="8435142" y="514171"/>
            <a:ext cx="6100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DBI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A3FB6E-540F-961B-3078-B4AF660E119C}"/>
              </a:ext>
            </a:extLst>
          </p:cNvPr>
          <p:cNvSpPr txBox="1"/>
          <p:nvPr/>
        </p:nvSpPr>
        <p:spPr>
          <a:xfrm>
            <a:off x="7603774" y="5366016"/>
            <a:ext cx="6100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Comma-Separated Values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501D7D-85C1-AE9E-0568-C42E3020B3C8}"/>
              </a:ext>
            </a:extLst>
          </p:cNvPr>
          <p:cNvSpPr txBox="1"/>
          <p:nvPr/>
        </p:nvSpPr>
        <p:spPr>
          <a:xfrm>
            <a:off x="860258" y="3943625"/>
            <a:ext cx="6100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Mojolicious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4134B7-3645-C1BE-FEBA-106DA6654D3C}"/>
              </a:ext>
            </a:extLst>
          </p:cNvPr>
          <p:cNvSpPr txBox="1"/>
          <p:nvPr/>
        </p:nvSpPr>
        <p:spPr>
          <a:xfrm>
            <a:off x="623636" y="5410971"/>
            <a:ext cx="6100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Modern, Feature-rich web framework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F05521-C9A0-064A-5A04-80B063F7A50D}"/>
              </a:ext>
            </a:extLst>
          </p:cNvPr>
          <p:cNvSpPr txBox="1"/>
          <p:nvPr/>
        </p:nvSpPr>
        <p:spPr>
          <a:xfrm>
            <a:off x="7437520" y="3943170"/>
            <a:ext cx="6100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Text::CSV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5BC7DB-BA62-8BAF-351D-A3B18BE91B69}"/>
              </a:ext>
            </a:extLst>
          </p:cNvPr>
          <p:cNvSpPr txBox="1"/>
          <p:nvPr/>
        </p:nvSpPr>
        <p:spPr>
          <a:xfrm>
            <a:off x="1167565" y="2113363"/>
            <a:ext cx="6100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object-oriented framework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24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9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BD2FD-7CE7-5FB8-E760-E453512E0F2D}"/>
              </a:ext>
            </a:extLst>
          </p:cNvPr>
          <p:cNvSpPr txBox="1"/>
          <p:nvPr/>
        </p:nvSpPr>
        <p:spPr>
          <a:xfrm>
            <a:off x="3045995" y="370624"/>
            <a:ext cx="6100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Moose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C22E55-8BA9-2254-F62F-ADD30E8260D3}"/>
              </a:ext>
            </a:extLst>
          </p:cNvPr>
          <p:cNvSpPr txBox="1"/>
          <p:nvPr/>
        </p:nvSpPr>
        <p:spPr>
          <a:xfrm>
            <a:off x="2027381" y="2059708"/>
            <a:ext cx="8137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 object-oriented framework that injects modernity and flexibility into Perl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87288-88B2-E478-2C02-840F27F2DA81}"/>
              </a:ext>
            </a:extLst>
          </p:cNvPr>
          <p:cNvSpPr txBox="1"/>
          <p:nvPr/>
        </p:nvSpPr>
        <p:spPr>
          <a:xfrm>
            <a:off x="3045995" y="3721075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simplifies the creation of classes and objects, employing a declarative syntax for attributes, type constraints, and method modifiers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4100" name="Picture 4" descr="Object Oriented Perl using Moose">
            <a:extLst>
              <a:ext uri="{FF2B5EF4-FFF2-40B4-BE49-F238E27FC236}">
                <a16:creationId xmlns:a16="http://schemas.microsoft.com/office/drawing/2014/main" id="{2ED5F05F-D131-EACD-7487-1675D52C6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605" y="4844833"/>
            <a:ext cx="1868921" cy="174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81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DACCA6-A862-A137-4566-8DEEE4113AAF}"/>
              </a:ext>
            </a:extLst>
          </p:cNvPr>
          <p:cNvSpPr txBox="1"/>
          <p:nvPr/>
        </p:nvSpPr>
        <p:spPr>
          <a:xfrm>
            <a:off x="3045995" y="514171"/>
            <a:ext cx="6100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DBI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2067E7-A1B7-025E-5FFD-86252C13A60D}"/>
              </a:ext>
            </a:extLst>
          </p:cNvPr>
          <p:cNvSpPr txBox="1"/>
          <p:nvPr/>
        </p:nvSpPr>
        <p:spPr>
          <a:xfrm>
            <a:off x="2027381" y="2588956"/>
            <a:ext cx="81372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database-independent layer, offering a consistent interface for Perl programs to connect with various database management systems. Its versatility spans database connectivity, query execution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2162869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9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804D4E-BF51-856D-95F3-6C3234D08856}"/>
              </a:ext>
            </a:extLst>
          </p:cNvPr>
          <p:cNvSpPr txBox="1"/>
          <p:nvPr/>
        </p:nvSpPr>
        <p:spPr>
          <a:xfrm>
            <a:off x="3045995" y="590371"/>
            <a:ext cx="6100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Text::CSV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7DABF3-EF7A-1D34-ECDB-C79A318C9E51}"/>
              </a:ext>
            </a:extLst>
          </p:cNvPr>
          <p:cNvSpPr txBox="1"/>
          <p:nvPr/>
        </p:nvSpPr>
        <p:spPr>
          <a:xfrm>
            <a:off x="2109506" y="2622659"/>
            <a:ext cx="79729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implifies the parsing and generation of Comma-Separated Values (CSV) files, a common task in data exchange and storage. Its ease of use and comprehensive functionality make it a go-to solution for handling CSV data with precision.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308433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93F74-E90A-F633-30E9-8225F584A4D6}"/>
              </a:ext>
            </a:extLst>
          </p:cNvPr>
          <p:cNvSpPr txBox="1"/>
          <p:nvPr/>
        </p:nvSpPr>
        <p:spPr>
          <a:xfrm>
            <a:off x="3045995" y="590371"/>
            <a:ext cx="6100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Mojolicious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54BC5-05BB-3E54-36A0-31590A4BF001}"/>
              </a:ext>
            </a:extLst>
          </p:cNvPr>
          <p:cNvSpPr txBox="1"/>
          <p:nvPr/>
        </p:nvSpPr>
        <p:spPr>
          <a:xfrm>
            <a:off x="2109506" y="2622659"/>
            <a:ext cx="79729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modern and feature-rich web framework. </a:t>
            </a:r>
            <a:r>
              <a:rPr lang="en-GB" sz="28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Mojolicious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empowers developers to craft dynamic web applications effortlessly. With its built-in web server and a plethora of tools for routing, templating, and testing, </a:t>
            </a:r>
            <a:r>
              <a:rPr lang="en-GB" sz="28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Mojolicious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accelerates the development of robust and scalable web solutions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2210611"/>
      </p:ext>
    </p:extLst>
  </p:cSld>
  <p:clrMapOvr>
    <a:masterClrMapping/>
  </p:clrMapOvr>
  <p:transition spd="slow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92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305FA52E-68EC-A1C9-5938-A7BBE81174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93C37-98A4-1B4F-9DCB-E92E9E84120B}"/>
              </a:ext>
            </a:extLst>
          </p:cNvPr>
          <p:cNvSpPr txBox="1"/>
          <p:nvPr/>
        </p:nvSpPr>
        <p:spPr>
          <a:xfrm>
            <a:off x="3499776" y="2705725"/>
            <a:ext cx="51924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0993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F8CE82-523C-6FC4-02F1-DD8F0E17B359}"/>
              </a:ext>
            </a:extLst>
          </p:cNvPr>
          <p:cNvSpPr/>
          <p:nvPr/>
        </p:nvSpPr>
        <p:spPr>
          <a:xfrm>
            <a:off x="169682" y="136689"/>
            <a:ext cx="11852636" cy="6584622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945B6D-FA64-315B-35E6-D1038A934B11}"/>
              </a:ext>
            </a:extLst>
          </p:cNvPr>
          <p:cNvSpPr txBox="1"/>
          <p:nvPr/>
        </p:nvSpPr>
        <p:spPr>
          <a:xfrm>
            <a:off x="360218" y="221673"/>
            <a:ext cx="9208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WALL’S TIME AT UNISYS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2712C4-915E-4C9A-16DD-303A49702DEE}"/>
              </a:ext>
            </a:extLst>
          </p:cNvPr>
          <p:cNvSpPr txBox="1"/>
          <p:nvPr/>
        </p:nvSpPr>
        <p:spPr>
          <a:xfrm>
            <a:off x="1316181" y="2964872"/>
            <a:ext cx="9342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Söhne"/>
              </a:rPr>
              <a:t>Larry Wall, former Unisys System Administrator, faced text processing challenges with limited tools. Struggling to cope, he envisioned a more powerful language for text manipulation, leading to the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Söhne"/>
              </a:rPr>
              <a:t>creation</a:t>
            </a:r>
            <a:r>
              <a:rPr lang="en-GB" sz="2400" b="0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Söhne"/>
              </a:rPr>
              <a:t> to Perl.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7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liverables and results - e-University Project">
            <a:extLst>
              <a:ext uri="{FF2B5EF4-FFF2-40B4-BE49-F238E27FC236}">
                <a16:creationId xmlns:a16="http://schemas.microsoft.com/office/drawing/2014/main" id="{D6E2D6A7-7A7A-0BBB-DC7A-F92E7BF60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005" y="5327572"/>
            <a:ext cx="3541995" cy="15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FEE1AF-C1A8-4331-F391-C00F87A6A31D}"/>
              </a:ext>
            </a:extLst>
          </p:cNvPr>
          <p:cNvSpPr txBox="1"/>
          <p:nvPr/>
        </p:nvSpPr>
        <p:spPr>
          <a:xfrm>
            <a:off x="2814181" y="510416"/>
            <a:ext cx="6563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Thank you for listening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2B413-F392-29D6-0B2C-E50F95A4DAF5}"/>
              </a:ext>
            </a:extLst>
          </p:cNvPr>
          <p:cNvSpPr txBox="1"/>
          <p:nvPr/>
        </p:nvSpPr>
        <p:spPr>
          <a:xfrm>
            <a:off x="757382" y="1847272"/>
            <a:ext cx="73890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Sources: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hlinkClick r:id="rId3"/>
              </a:rPr>
              <a:t>https://web.archive.org/web/20180228231349/http://blog.builtinperl.com/post/the-man-behind-the-perl---things-you-might-not-know-about-larry-wall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hlinkClick r:id="rId4"/>
              </a:rPr>
              <a:t>https://perldoc.perl.org/perlintro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hlinkClick r:id="rId5"/>
              </a:rPr>
              <a:t>https://perlmaven.com/object-oriented-perl-using-moose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hlinkClick r:id="rId6"/>
              </a:rPr>
              <a:t>https://metacpan.org/pod/DBI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hlinkClick r:id="rId7"/>
              </a:rPr>
              <a:t>https://metacpan.org/pod/Text::CSV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hlinkClick r:id="rId8"/>
              </a:rPr>
              <a:t>https://docs.mojolicious.org/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strike="sngStrike" dirty="0">
                <a:solidFill>
                  <a:schemeClr val="bg1">
                    <a:lumMod val="95000"/>
                  </a:schemeClr>
                </a:solidFill>
              </a:rPr>
              <a:t>chat.openai.com</a:t>
            </a:r>
          </a:p>
        </p:txBody>
      </p:sp>
    </p:spTree>
    <p:extLst>
      <p:ext uri="{BB962C8B-B14F-4D97-AF65-F5344CB8AC3E}">
        <p14:creationId xmlns:p14="http://schemas.microsoft.com/office/powerpoint/2010/main" val="26350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6FAC11-B6A7-A9C5-8ADD-4A5EAE4E7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448" y="1506358"/>
            <a:ext cx="12192000" cy="5193792"/>
          </a:xfrm>
          <a:prstGeom prst="rect">
            <a:avLst/>
          </a:prstGeom>
        </p:spPr>
      </p:pic>
      <p:sp>
        <p:nvSpPr>
          <p:cNvPr id="7" name="Diagonal Stripe 6">
            <a:extLst>
              <a:ext uri="{FF2B5EF4-FFF2-40B4-BE49-F238E27FC236}">
                <a16:creationId xmlns:a16="http://schemas.microsoft.com/office/drawing/2014/main" id="{F5471F0F-10E5-9C3C-AF51-CF95918F863B}"/>
              </a:ext>
            </a:extLst>
          </p:cNvPr>
          <p:cNvSpPr/>
          <p:nvPr/>
        </p:nvSpPr>
        <p:spPr>
          <a:xfrm rot="10800000">
            <a:off x="10594109" y="5389418"/>
            <a:ext cx="1597891" cy="1468582"/>
          </a:xfrm>
          <a:prstGeom prst="diagStripe">
            <a:avLst/>
          </a:prstGeom>
          <a:solidFill>
            <a:srgbClr val="A17F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A7E9A252-0E85-F798-A0F0-5C04B11E24FD}"/>
              </a:ext>
            </a:extLst>
          </p:cNvPr>
          <p:cNvSpPr/>
          <p:nvPr/>
        </p:nvSpPr>
        <p:spPr>
          <a:xfrm rot="10800000">
            <a:off x="7398327" y="2235200"/>
            <a:ext cx="4793672" cy="4622800"/>
          </a:xfrm>
          <a:prstGeom prst="diagStripe">
            <a:avLst/>
          </a:prstGeom>
          <a:solidFill>
            <a:srgbClr val="A17F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E5323C4-CCEE-EAF6-2B13-1DDEFE6D4CF0}"/>
              </a:ext>
            </a:extLst>
          </p:cNvPr>
          <p:cNvSpPr/>
          <p:nvPr/>
        </p:nvSpPr>
        <p:spPr>
          <a:xfrm rot="10800000">
            <a:off x="-1348509" y="-2086172"/>
            <a:ext cx="9356436" cy="6456219"/>
          </a:xfrm>
          <a:prstGeom prst="snip2SameRect">
            <a:avLst/>
          </a:prstGeom>
          <a:solidFill>
            <a:srgbClr val="A17F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E2FABF-86D8-5F61-D8ED-A451D502A24D}"/>
              </a:ext>
            </a:extLst>
          </p:cNvPr>
          <p:cNvSpPr txBox="1"/>
          <p:nvPr/>
        </p:nvSpPr>
        <p:spPr>
          <a:xfrm>
            <a:off x="69270" y="332509"/>
            <a:ext cx="75784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As such, Perl has evolved into something much more than just a simple Text Manipulation Language</a:t>
            </a:r>
          </a:p>
        </p:txBody>
      </p:sp>
    </p:spTree>
    <p:extLst>
      <p:ext uri="{BB962C8B-B14F-4D97-AF65-F5344CB8AC3E}">
        <p14:creationId xmlns:p14="http://schemas.microsoft.com/office/powerpoint/2010/main" val="106658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7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9568D8-3932-7BED-018C-95C5E40A48C4}"/>
              </a:ext>
            </a:extLst>
          </p:cNvPr>
          <p:cNvSpPr txBox="1"/>
          <p:nvPr/>
        </p:nvSpPr>
        <p:spPr>
          <a:xfrm>
            <a:off x="498764" y="304800"/>
            <a:ext cx="6696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How does it work: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A2826-4FCE-372C-ECDA-670CCAA417DD}"/>
              </a:ext>
            </a:extLst>
          </p:cNvPr>
          <p:cNvSpPr txBox="1"/>
          <p:nvPr/>
        </p:nvSpPr>
        <p:spPr>
          <a:xfrm>
            <a:off x="498764" y="1634834"/>
            <a:ext cx="38053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Perl is an interpreted language, meaning it doesn’t convert into Machine Code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E0D32D-BC0B-3C43-8F8A-2737B4C033F0}"/>
              </a:ext>
            </a:extLst>
          </p:cNvPr>
          <p:cNvSpPr/>
          <p:nvPr/>
        </p:nvSpPr>
        <p:spPr>
          <a:xfrm>
            <a:off x="5985165" y="1911925"/>
            <a:ext cx="6206836" cy="2660073"/>
          </a:xfrm>
          <a:prstGeom prst="rect">
            <a:avLst/>
          </a:prstGeom>
          <a:solidFill>
            <a:srgbClr val="8A6C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erl Interpreter [versus Language Compiler]">
            <a:extLst>
              <a:ext uri="{FF2B5EF4-FFF2-40B4-BE49-F238E27FC236}">
                <a16:creationId xmlns:a16="http://schemas.microsoft.com/office/drawing/2014/main" id="{BDFB03DB-4016-2C76-FE96-F86693C95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902" y="2027348"/>
            <a:ext cx="5649361" cy="24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2266B9-7FC3-23FA-872C-D92CACEF2C9E}"/>
              </a:ext>
            </a:extLst>
          </p:cNvPr>
          <p:cNvSpPr txBox="1"/>
          <p:nvPr/>
        </p:nvSpPr>
        <p:spPr>
          <a:xfrm>
            <a:off x="416461" y="4352718"/>
            <a:ext cx="3805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Instead converts to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ByteCode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, a form of low-level instructions</a:t>
            </a:r>
          </a:p>
        </p:txBody>
      </p:sp>
    </p:spTree>
    <p:extLst>
      <p:ext uri="{BB962C8B-B14F-4D97-AF65-F5344CB8AC3E}">
        <p14:creationId xmlns:p14="http://schemas.microsoft.com/office/powerpoint/2010/main" val="2402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63D00D-D564-26F2-33D4-9F87194C3124}"/>
              </a:ext>
            </a:extLst>
          </p:cNvPr>
          <p:cNvSpPr/>
          <p:nvPr/>
        </p:nvSpPr>
        <p:spPr>
          <a:xfrm>
            <a:off x="415506" y="357996"/>
            <a:ext cx="11360988" cy="6142008"/>
          </a:xfrm>
          <a:prstGeom prst="rect">
            <a:avLst/>
          </a:prstGeom>
          <a:solidFill>
            <a:schemeClr val="accent1">
              <a:lumMod val="60000"/>
              <a:lumOff val="4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DB8D4-F203-F729-6723-1B3CFA972742}"/>
              </a:ext>
            </a:extLst>
          </p:cNvPr>
          <p:cNvSpPr txBox="1"/>
          <p:nvPr/>
        </p:nvSpPr>
        <p:spPr>
          <a:xfrm>
            <a:off x="655651" y="498763"/>
            <a:ext cx="34290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</a:rPr>
              <a:t>Perl Pros: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D8271-A470-35B9-2157-FC90D3206240}"/>
              </a:ext>
            </a:extLst>
          </p:cNvPr>
          <p:cNvSpPr txBox="1"/>
          <p:nvPr/>
        </p:nvSpPr>
        <p:spPr>
          <a:xfrm>
            <a:off x="914400" y="1911701"/>
            <a:ext cx="6838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Text Processing and Regular Expressions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87F50-3294-E5BA-2E8D-68212B0D5E80}"/>
              </a:ext>
            </a:extLst>
          </p:cNvPr>
          <p:cNvSpPr txBox="1"/>
          <p:nvPr/>
        </p:nvSpPr>
        <p:spPr>
          <a:xfrm>
            <a:off x="914400" y="2853502"/>
            <a:ext cx="5054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Flexibility and Expressiveness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2F7462-423A-D75B-FEB4-B956B2E6BF05}"/>
              </a:ext>
            </a:extLst>
          </p:cNvPr>
          <p:cNvSpPr txBox="1"/>
          <p:nvPr/>
        </p:nvSpPr>
        <p:spPr>
          <a:xfrm>
            <a:off x="914400" y="3817813"/>
            <a:ext cx="7634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Comprehensive Perl Archive Network (CPAN)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01CA2-8CB5-5AAB-351D-571F611AF85A}"/>
              </a:ext>
            </a:extLst>
          </p:cNvPr>
          <p:cNvSpPr txBox="1"/>
          <p:nvPr/>
        </p:nvSpPr>
        <p:spPr>
          <a:xfrm>
            <a:off x="914400" y="4782124"/>
            <a:ext cx="10060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Cross-Platform Compatibility (LINUX, Windows, MacOS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etc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116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7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D53074-E4FA-B06D-8623-17B6D2B89712}"/>
              </a:ext>
            </a:extLst>
          </p:cNvPr>
          <p:cNvSpPr/>
          <p:nvPr/>
        </p:nvSpPr>
        <p:spPr>
          <a:xfrm>
            <a:off x="471055" y="378691"/>
            <a:ext cx="11212945" cy="6100618"/>
          </a:xfrm>
          <a:prstGeom prst="rect">
            <a:avLst/>
          </a:prstGeom>
          <a:solidFill>
            <a:srgbClr val="B092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7CCE8B-1671-B58B-BB92-5B5D300C39D4}"/>
              </a:ext>
            </a:extLst>
          </p:cNvPr>
          <p:cNvSpPr txBox="1"/>
          <p:nvPr/>
        </p:nvSpPr>
        <p:spPr>
          <a:xfrm>
            <a:off x="849746" y="600303"/>
            <a:ext cx="3203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+mj-lt"/>
              </a:rPr>
              <a:t>Perl Cons: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D0A496-95FD-148C-9758-95EA9D398933}"/>
              </a:ext>
            </a:extLst>
          </p:cNvPr>
          <p:cNvSpPr txBox="1"/>
          <p:nvPr/>
        </p:nvSpPr>
        <p:spPr>
          <a:xfrm>
            <a:off x="979054" y="1837578"/>
            <a:ext cx="5911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Readability and Maintainability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1E5D3F-53EB-6099-0860-096558003963}"/>
              </a:ext>
            </a:extLst>
          </p:cNvPr>
          <p:cNvSpPr txBox="1"/>
          <p:nvPr/>
        </p:nvSpPr>
        <p:spPr>
          <a:xfrm>
            <a:off x="979054" y="2644171"/>
            <a:ext cx="464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Learning Curve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B859B-35CB-8BF1-6668-C539E8743821}"/>
              </a:ext>
            </a:extLst>
          </p:cNvPr>
          <p:cNvSpPr txBox="1"/>
          <p:nvPr/>
        </p:nvSpPr>
        <p:spPr>
          <a:xfrm>
            <a:off x="979054" y="3527502"/>
            <a:ext cx="5569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Rough Object-Oriented Features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EAD42-BC50-1EBF-B997-7E64173A5769}"/>
              </a:ext>
            </a:extLst>
          </p:cNvPr>
          <p:cNvSpPr txBox="1"/>
          <p:nvPr/>
        </p:nvSpPr>
        <p:spPr>
          <a:xfrm>
            <a:off x="970200" y="4410833"/>
            <a:ext cx="2693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Not as Modern</a:t>
            </a:r>
          </a:p>
        </p:txBody>
      </p:sp>
    </p:spTree>
    <p:extLst>
      <p:ext uri="{BB962C8B-B14F-4D97-AF65-F5344CB8AC3E}">
        <p14:creationId xmlns:p14="http://schemas.microsoft.com/office/powerpoint/2010/main" val="31207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DA6B3-5D32-562C-18BC-354A0E79FA50}"/>
              </a:ext>
            </a:extLst>
          </p:cNvPr>
          <p:cNvSpPr/>
          <p:nvPr/>
        </p:nvSpPr>
        <p:spPr>
          <a:xfrm>
            <a:off x="6173168" y="1107996"/>
            <a:ext cx="5514680" cy="48754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6CAF3A-AE0B-6F9F-C4DF-58DC3573DA97}"/>
              </a:ext>
            </a:extLst>
          </p:cNvPr>
          <p:cNvSpPr txBox="1"/>
          <p:nvPr/>
        </p:nvSpPr>
        <p:spPr>
          <a:xfrm>
            <a:off x="6986814" y="93179"/>
            <a:ext cx="52051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+mj-lt"/>
              </a:rPr>
              <a:t>EXAMPLE: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A2DDC1-595D-E084-E602-DCE409CC86B7}"/>
              </a:ext>
            </a:extLst>
          </p:cNvPr>
          <p:cNvSpPr txBox="1"/>
          <p:nvPr/>
        </p:nvSpPr>
        <p:spPr>
          <a:xfrm>
            <a:off x="6623418" y="1614882"/>
            <a:ext cx="46141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cript on screen now counts word occurrences in a text file. It reads the filename from the command line, processes the file using a hash for word frequency, and outputs a formatted list of words and occurrences. 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20BB12-CC3F-3F4A-A81F-75F5ACB6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4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1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1B1C1-FFB8-9EF4-9EF3-3BBE5E500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85" y="317131"/>
            <a:ext cx="4713615" cy="20835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F6DB20-FF65-6FC1-36DC-B209DA2F3DCE}"/>
              </a:ext>
            </a:extLst>
          </p:cNvPr>
          <p:cNvSpPr txBox="1"/>
          <p:nvPr/>
        </p:nvSpPr>
        <p:spPr>
          <a:xfrm>
            <a:off x="6375889" y="1358908"/>
            <a:ext cx="3760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9FF38"/>
                </a:solidFill>
              </a:rPr>
              <a:t>//Similar to #includes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6791F-3D6D-C946-A9C4-8545ABC2EA7D}"/>
              </a:ext>
            </a:extLst>
          </p:cNvPr>
          <p:cNvSpPr txBox="1"/>
          <p:nvPr/>
        </p:nvSpPr>
        <p:spPr>
          <a:xfrm>
            <a:off x="4720982" y="2295641"/>
            <a:ext cx="5447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9FF38"/>
                </a:solidFill>
              </a:rPr>
              <a:t>//Includes external modules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DBF87C-BD7B-A65D-3122-B0C65E94EC79}"/>
              </a:ext>
            </a:extLst>
          </p:cNvPr>
          <p:cNvSpPr txBox="1"/>
          <p:nvPr/>
        </p:nvSpPr>
        <p:spPr>
          <a:xfrm>
            <a:off x="2378439" y="3562086"/>
            <a:ext cx="8004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9FF38"/>
                </a:solidFill>
              </a:rPr>
              <a:t>//Will expand upon this further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E9AB2A-0D76-0048-7FDD-3B5993A1CDDE}"/>
              </a:ext>
            </a:extLst>
          </p:cNvPr>
          <p:cNvSpPr/>
          <p:nvPr/>
        </p:nvSpPr>
        <p:spPr>
          <a:xfrm>
            <a:off x="-1" y="0"/>
            <a:ext cx="4147237" cy="27282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12387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616</Words>
  <Application>Microsoft Office PowerPoint</Application>
  <PresentationFormat>Widescreen</PresentationFormat>
  <Paragraphs>93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Abadi</vt:lpstr>
      <vt:lpstr>Amasis MT Pro</vt:lpstr>
      <vt:lpstr>Aptos</vt:lpstr>
      <vt:lpstr>Arial</vt:lpstr>
      <vt:lpstr>Calibri</vt:lpstr>
      <vt:lpstr>Calibri Light</vt:lpstr>
      <vt:lpstr>Söhne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Markos Fikardos</dc:creator>
  <cp:lastModifiedBy>Markos Fikardos</cp:lastModifiedBy>
  <cp:revision>6</cp:revision>
  <dcterms:created xsi:type="dcterms:W3CDTF">2023-11-24T20:49:50Z</dcterms:created>
  <dcterms:modified xsi:type="dcterms:W3CDTF">2023-12-01T03:25:16Z</dcterms:modified>
</cp:coreProperties>
</file>