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4" r:id="rId5"/>
    <p:sldId id="259" r:id="rId6"/>
    <p:sldId id="260" r:id="rId7"/>
    <p:sldId id="261" r:id="rId8"/>
    <p:sldId id="291" r:id="rId9"/>
    <p:sldId id="290" r:id="rId10"/>
    <p:sldId id="292" r:id="rId11"/>
    <p:sldId id="293" r:id="rId12"/>
    <p:sldId id="265" r:id="rId13"/>
    <p:sldId id="276" r:id="rId14"/>
    <p:sldId id="272" r:id="rId15"/>
    <p:sldId id="273" r:id="rId16"/>
    <p:sldId id="269" r:id="rId17"/>
    <p:sldId id="271" r:id="rId18"/>
    <p:sldId id="270" r:id="rId19"/>
    <p:sldId id="275" r:id="rId20"/>
    <p:sldId id="277" r:id="rId21"/>
    <p:sldId id="278" r:id="rId22"/>
    <p:sldId id="267" r:id="rId23"/>
    <p:sldId id="268" r:id="rId24"/>
    <p:sldId id="279" r:id="rId25"/>
    <p:sldId id="266" r:id="rId26"/>
    <p:sldId id="284" r:id="rId27"/>
    <p:sldId id="280" r:id="rId28"/>
    <p:sldId id="281" r:id="rId29"/>
    <p:sldId id="282" r:id="rId30"/>
    <p:sldId id="285" r:id="rId31"/>
    <p:sldId id="287" r:id="rId32"/>
    <p:sldId id="288" r:id="rId33"/>
    <p:sldId id="289" r:id="rId34"/>
    <p:sldId id="286" r:id="rId35"/>
    <p:sldId id="264" r:id="rId36"/>
    <p:sldId id="262" r:id="rId37"/>
    <p:sldId id="274" r:id="rId38"/>
  </p:sldIdLst>
  <p:sldSz cx="12192000" cy="6858000"/>
  <p:notesSz cx="6858000" cy="9144000"/>
  <p:defaultTextStyle>
    <a:defPPr>
      <a:defRPr lang="en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423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90EC9-8EAA-1153-30E4-832C2FC46A8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154951" y="1447796"/>
            <a:ext cx="8825660" cy="3329577"/>
          </a:xfrm>
        </p:spPr>
        <p:txBody>
          <a:bodyPr anchor="b"/>
          <a:lstStyle>
            <a:lvl1pPr>
              <a:defRPr sz="7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F51648-C733-9191-6763-E89B01DD7F9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54951" y="4777383"/>
            <a:ext cx="8825660" cy="861419"/>
          </a:xfrm>
        </p:spPr>
        <p:txBody>
          <a:bodyPr/>
          <a:lstStyle>
            <a:lvl1pPr marL="0" indent="0">
              <a:buNone/>
              <a:defRPr cap="all">
                <a:solidFill>
                  <a:srgbClr val="8AD0D6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FF422E-B958-FAE3-9885-94E52EE6DC5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8B7785-B981-4B17-923E-544194A516B7}" type="datetime1">
              <a:rPr lang="en-CY"/>
              <a:pPr lvl="0"/>
              <a:t>28/04/2023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CBB07-DB54-8E09-6CD3-4C76C5E0CEB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620A2-0F79-F259-206E-DC742849D2D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2816B2-3D27-4E01-9587-D468B783FD04}" type="slidenum"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65683240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B1EE6-5461-3B5E-3C3B-8CE60471BF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4960" y="4800590"/>
            <a:ext cx="8825660" cy="566735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4B8CE4-E3E0-147C-91FF-79AB82A98E6C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154951" y="685800"/>
            <a:ext cx="8825660" cy="3640665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249FC-7729-75AE-C236-DE2879F313F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54960" y="5367326"/>
            <a:ext cx="8825651" cy="493711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0C7CB9-3100-66E4-5A8C-4B9E2770175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B864BB-DEAC-4152-8613-8585A41587D5}" type="datetime1">
              <a:rPr lang="en-CY"/>
              <a:pPr lvl="0"/>
              <a:t>28/04/2023</a:t>
            </a:fld>
            <a:endParaRPr lang="en-C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A93815-323C-1CE3-C813-D4B869A63E9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C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2BE884-FEF5-DD19-EC9C-29169345776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2358A5-F3A7-4AF7-B64D-1C4F3CE954FE}" type="slidenum"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33527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1C569-14D8-2310-C37F-33E64558EA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4951" y="1447796"/>
            <a:ext cx="8825660" cy="1981203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B80F736-94B8-79E1-FF06-F789A2E52F4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54951" y="3657600"/>
            <a:ext cx="8825660" cy="2362196"/>
          </a:xfrm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54CD4-8B76-1E32-0DF6-1C8884EEC72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1DCB73C-E27F-488F-8C0D-B2DF8DAF8C42}" type="datetime1">
              <a:rPr lang="en-CY"/>
              <a:pPr lvl="0"/>
              <a:t>28/04/2023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0C87E-4C36-83B4-9D66-0278F9675D2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8D27D-FD94-23F3-484C-32C98F249B0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6B1946-A4FC-427D-9606-D1C22BA44370}" type="slidenum"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989711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B903B-FB4A-09AE-7007-FE6960B970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74797" y="1447796"/>
            <a:ext cx="7999317" cy="2323371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46233BA-96ED-DDD1-406B-461BD3F7468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930398" y="3771177"/>
            <a:ext cx="7279648" cy="342177"/>
          </a:xfrm>
        </p:spPr>
        <p:txBody>
          <a:bodyPr/>
          <a:lstStyle>
            <a:lvl1pPr marL="0" indent="0">
              <a:buNone/>
              <a:defRPr sz="1400" cap="small">
                <a:solidFill>
                  <a:srgbClr val="8AD0D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CC32D4-0E79-40D5-532D-9905F44E500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54951" y="4350660"/>
            <a:ext cx="8825660" cy="1676396"/>
          </a:xfrm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7EE4ECB-BF2B-54C9-3BB9-DB5A96AA2C7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F84B958-87DE-4170-86AB-1252602C839A}" type="datetime1">
              <a:rPr lang="en-CY"/>
              <a:pPr lvl="0"/>
              <a:t>28/04/2023</a:t>
            </a:fld>
            <a:endParaRPr lang="en-CY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438C0FC-935F-CEF8-2204-82444D11B50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CY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7C6C2DA-7B58-872D-9185-52E50AD1509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D137FA6-EB07-4107-9BC8-A3722BD1CAC0}" type="slidenum">
              <a:t>‹#›</a:t>
            </a:fld>
            <a:endParaRPr lang="en-CY"/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CFE6AD72-8108-3641-C5B3-A2DB2E007431}"/>
              </a:ext>
            </a:extLst>
          </p:cNvPr>
          <p:cNvSpPr txBox="1"/>
          <p:nvPr/>
        </p:nvSpPr>
        <p:spPr>
          <a:xfrm>
            <a:off x="898297" y="971257"/>
            <a:ext cx="801910" cy="1969773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200" b="0" i="0" u="none" strike="noStrike" kern="1200" cap="none" spc="0" baseline="0">
                <a:solidFill>
                  <a:srgbClr val="8AD0D6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7D62049C-4258-0090-FA49-5D99FA6BDCAE}"/>
              </a:ext>
            </a:extLst>
          </p:cNvPr>
          <p:cNvSpPr txBox="1"/>
          <p:nvPr/>
        </p:nvSpPr>
        <p:spPr>
          <a:xfrm>
            <a:off x="9330491" y="2613784"/>
            <a:ext cx="801910" cy="1969773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200" b="0" i="0" u="none" strike="noStrike" kern="1200" cap="none" spc="0" baseline="0">
                <a:solidFill>
                  <a:srgbClr val="8AD0D6"/>
                </a:solidFill>
                <a:uFillTx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7988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1C9B5-13CD-D449-07C9-148214AD45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4951" y="3124203"/>
            <a:ext cx="8825660" cy="1653180"/>
          </a:xfrm>
        </p:spPr>
        <p:txBody>
          <a:bodyPr anchor="b"/>
          <a:lstStyle>
            <a:lvl1pPr>
              <a:defRPr sz="4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70FBA5-376C-4D30-2EA8-997D66FED13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54951" y="4777383"/>
            <a:ext cx="8825660" cy="860395"/>
          </a:xfrm>
        </p:spPr>
        <p:txBody>
          <a:bodyPr/>
          <a:lstStyle>
            <a:lvl1pPr marL="0" indent="0">
              <a:buNone/>
              <a:defRPr>
                <a:solidFill>
                  <a:srgbClr val="8AD0D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E63F72-771E-2523-A98E-A1C83759B8E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E84456-2F7F-463D-9A37-008909739261}" type="datetime1">
              <a:rPr lang="en-CY"/>
              <a:pPr lvl="0"/>
              <a:t>28/04/2023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4FE53-DE7E-7457-5450-1740B16E304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CE6B3-17B3-2A8B-0EF9-1A9AFF2E74B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8C90220-3D6A-4697-A624-FCD67968CBB2}" type="slidenum"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517009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CB2EA-853E-2432-C4D2-FC6F007891A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00582-BE3E-3CB7-E2C4-C6E842B990C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32947" y="1981203"/>
            <a:ext cx="2946864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8AD0D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C5B7F1-6787-3AEE-7B75-FFE83013C7F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52460" y="2667003"/>
            <a:ext cx="2927351" cy="358934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0059FB-2406-5144-7C8D-480766E663F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83657" y="1981203"/>
            <a:ext cx="2936238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8AD0D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4D4C8F9-A92B-6A7A-95F4-5B97792B3CD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73105" y="2667003"/>
            <a:ext cx="2946791" cy="358934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B1DB57FF-AE8D-86E1-B0A0-35A7D5E8206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124703" y="1981203"/>
            <a:ext cx="2932115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8AD0D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BF3D5C7-7463-AA55-2B90-A9567EBA47B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124703" y="2667003"/>
            <a:ext cx="2932115" cy="358934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16">
            <a:extLst>
              <a:ext uri="{FF2B5EF4-FFF2-40B4-BE49-F238E27FC236}">
                <a16:creationId xmlns:a16="http://schemas.microsoft.com/office/drawing/2014/main" id="{984365FD-D0BE-3ED0-552A-809117F4C2A6}"/>
              </a:ext>
            </a:extLst>
          </p:cNvPr>
          <p:cNvCxnSpPr/>
          <p:nvPr/>
        </p:nvCxnSpPr>
        <p:spPr>
          <a:xfrm>
            <a:off x="3726143" y="2133596"/>
            <a:ext cx="0" cy="3962407"/>
          </a:xfrm>
          <a:prstGeom prst="straightConnector1">
            <a:avLst/>
          </a:prstGeom>
          <a:noFill/>
          <a:ln w="12701" cap="rnd">
            <a:solidFill>
              <a:srgbClr val="8AD0D6">
                <a:alpha val="40000"/>
              </a:srgbClr>
            </a:solidFill>
            <a:prstDash val="solid"/>
          </a:ln>
        </p:spPr>
      </p:cxnSp>
      <p:cxnSp>
        <p:nvCxnSpPr>
          <p:cNvPr id="10" name="Straight Connector 17">
            <a:extLst>
              <a:ext uri="{FF2B5EF4-FFF2-40B4-BE49-F238E27FC236}">
                <a16:creationId xmlns:a16="http://schemas.microsoft.com/office/drawing/2014/main" id="{73A7782A-9E79-C3AA-2648-1E21A3875648}"/>
              </a:ext>
            </a:extLst>
          </p:cNvPr>
          <p:cNvCxnSpPr/>
          <p:nvPr/>
        </p:nvCxnSpPr>
        <p:spPr>
          <a:xfrm>
            <a:off x="6962223" y="2133596"/>
            <a:ext cx="0" cy="3966887"/>
          </a:xfrm>
          <a:prstGeom prst="straightConnector1">
            <a:avLst/>
          </a:prstGeom>
          <a:noFill/>
          <a:ln w="12701" cap="rnd">
            <a:solidFill>
              <a:srgbClr val="8AD0D6">
                <a:alpha val="40000"/>
              </a:srgbClr>
            </a:solidFill>
            <a:prstDash val="solid"/>
          </a:ln>
        </p:spPr>
      </p:cxn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90C929AA-5450-4614-B871-E64AEE5A418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D9C1BDA-3F03-4DD0-BE37-EE43703D7AA9}" type="datetime1">
              <a:rPr lang="en-CY"/>
              <a:pPr lvl="0"/>
              <a:t>28/04/2023</a:t>
            </a:fld>
            <a:endParaRPr lang="en-CY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4B6EE1A-D093-3071-51FF-DAF9B2E2143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CY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3E26CD5-C4F2-552F-B9DF-0BAA54CDB8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25C094-C0F8-463F-BC67-668B5B68461C}" type="slidenum"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144942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F6CD2-2338-51FC-5367-BC68486A9F3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34465D-0B17-F503-AB61-E07FC80DDED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52460" y="4250945"/>
            <a:ext cx="2940052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8AD0D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E2F22009-70F0-433B-8DD3-AC0CF92AC206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52460" y="2209803"/>
            <a:ext cx="2940052" cy="1524003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1BECD7D-6DE0-042F-F7C4-7DB262D6EA6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52460" y="4827209"/>
            <a:ext cx="2940052" cy="65919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FAC98B9-F232-000C-9951-6D02513BE7C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89372" y="4250945"/>
            <a:ext cx="2930523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8AD0D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06EE2AE-C6AB-8FFF-CE6D-0187DF90FE5C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889372" y="2209803"/>
            <a:ext cx="2930523" cy="1524003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280D858-F70B-963A-BDAA-C22D81BD5EC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88019" y="4827209"/>
            <a:ext cx="2934410" cy="65919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BBE5826-7B10-6C4A-AAD2-0AC66DC10B8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124703" y="4250945"/>
            <a:ext cx="2932115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8AD0D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1124BDFB-5242-90AA-8B08-6B482BF2537E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7124703" y="2209803"/>
            <a:ext cx="2932115" cy="1524003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AA0E4F9-A5EB-B61E-103F-1B3AFD59251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124575" y="4827209"/>
            <a:ext cx="2936001" cy="65919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8">
            <a:extLst>
              <a:ext uri="{FF2B5EF4-FFF2-40B4-BE49-F238E27FC236}">
                <a16:creationId xmlns:a16="http://schemas.microsoft.com/office/drawing/2014/main" id="{919A5B61-AB29-7611-3664-9C19B9A73465}"/>
              </a:ext>
            </a:extLst>
          </p:cNvPr>
          <p:cNvCxnSpPr/>
          <p:nvPr/>
        </p:nvCxnSpPr>
        <p:spPr>
          <a:xfrm>
            <a:off x="3726143" y="2133596"/>
            <a:ext cx="0" cy="3962407"/>
          </a:xfrm>
          <a:prstGeom prst="straightConnector1">
            <a:avLst/>
          </a:prstGeom>
          <a:noFill/>
          <a:ln w="12701" cap="rnd">
            <a:solidFill>
              <a:srgbClr val="8AD0D6">
                <a:alpha val="40000"/>
              </a:srgbClr>
            </a:solidFill>
            <a:prstDash val="solid"/>
          </a:ln>
        </p:spPr>
      </p:cxnSp>
      <p:cxnSp>
        <p:nvCxnSpPr>
          <p:cNvPr id="13" name="Straight Connector 19">
            <a:extLst>
              <a:ext uri="{FF2B5EF4-FFF2-40B4-BE49-F238E27FC236}">
                <a16:creationId xmlns:a16="http://schemas.microsoft.com/office/drawing/2014/main" id="{9033C92D-E0D3-C222-04D2-3EF712E93D7C}"/>
              </a:ext>
            </a:extLst>
          </p:cNvPr>
          <p:cNvCxnSpPr/>
          <p:nvPr/>
        </p:nvCxnSpPr>
        <p:spPr>
          <a:xfrm>
            <a:off x="6962223" y="2133596"/>
            <a:ext cx="0" cy="3966887"/>
          </a:xfrm>
          <a:prstGeom prst="straightConnector1">
            <a:avLst/>
          </a:prstGeom>
          <a:noFill/>
          <a:ln w="12701" cap="rnd">
            <a:solidFill>
              <a:srgbClr val="8AD0D6">
                <a:alpha val="40000"/>
              </a:srgbClr>
            </a:solidFill>
            <a:prstDash val="solid"/>
          </a:ln>
        </p:spPr>
      </p:cxn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A5A6DBB1-E815-43E1-2A08-13A123E8E8A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4A7EC7-88CD-449B-AFBD-D7ECD0F664F5}" type="datetime1">
              <a:rPr lang="en-CY"/>
              <a:pPr lvl="0"/>
              <a:t>28/04/2023</a:t>
            </a:fld>
            <a:endParaRPr lang="en-CY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14DCAC6-37C6-E276-21E6-04032FDB2AD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CY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DA126774-14D8-5F56-19FC-F9D3A8F32D5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D6EFA8-644C-4F85-8DFC-9FB2B48341A9}" type="slidenum"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157904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3E3A6-9247-0FFC-0528-8D03F185167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C9038E-BDE3-C4CF-A964-9BB362DC4531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DD481-293B-820A-DB3D-2184523E9E1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EF4170-9676-43D2-A85B-27877E9204BC}" type="datetime1">
              <a:rPr lang="en-CY"/>
              <a:pPr lvl="0"/>
              <a:t>28/04/2023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6609F-6AFA-A011-0214-F5C9E3EF181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491082-BC71-F601-40C9-2B0217E7588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C73798-2451-4BC4-8B32-9674F74781D4}" type="slidenum"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40930451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82BE0C-6A12-8086-CBF5-15AA2D42349E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304215" y="430216"/>
            <a:ext cx="1752603" cy="5826127"/>
          </a:xfrm>
        </p:spPr>
        <p:txBody>
          <a:bodyPr vert="eaVert" anchor="b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AF50E9-96C7-3E95-2617-CC80F6CF2E0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52460" y="887416"/>
            <a:ext cx="7423144" cy="5368927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400BD-D733-0A9A-884F-1C8B582293E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EF47F5-EE94-4A1C-A1C7-3F97A14007EE}" type="datetime1">
              <a:rPr lang="en-CY"/>
              <a:pPr lvl="0"/>
              <a:t>28/04/2023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039A6-BE90-441D-A5CE-8CB6A4498A2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89A8E-51E8-7C9D-9D11-03FA6CFC066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A3C17C9-BDCA-42DA-A06E-C407B8615F5F}" type="slidenum"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915164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3DA62-A8BC-CEB7-327E-805E1635471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A4B2C-6782-D30D-3745-1C7FB9C16EE5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F5BB87-EF4B-C1DD-F1D5-8FCDDFA43A2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D6E467-3C04-4338-AE5F-7D2AF40EF702}" type="datetime1">
              <a:rPr lang="en-CY"/>
              <a:pPr lvl="0"/>
              <a:t>28/04/2023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1008B-2983-5C4F-828B-83B51C3ECED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3F0B4-CED7-E767-0B50-C6EB25518F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193D16-EB68-467F-97E5-F27036121C40}" type="slidenum"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40349170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903BC-F7EF-C60C-2872-44D627DB81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4960" y="2861733"/>
            <a:ext cx="8825660" cy="1915649"/>
          </a:xfrm>
        </p:spPr>
        <p:txBody>
          <a:bodyPr anchor="b"/>
          <a:lstStyle>
            <a:lvl1pPr>
              <a:defRPr sz="4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1AFD1-DA98-39AA-5D8C-478367034C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54951" y="4777383"/>
            <a:ext cx="8825660" cy="860395"/>
          </a:xfrm>
        </p:spPr>
        <p:txBody>
          <a:bodyPr/>
          <a:lstStyle>
            <a:lvl1pPr marL="0" indent="0">
              <a:buNone/>
              <a:defRPr cap="all">
                <a:solidFill>
                  <a:srgbClr val="8AD0D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A5358-E6CA-34A2-BB7A-36F2A5A1B2D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37D6CA-F117-4EE4-ABBC-8524304B0632}" type="datetime1">
              <a:rPr lang="en-CY"/>
              <a:pPr lvl="0"/>
              <a:t>28/04/2023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2E3F3-3BF4-6535-9250-DB5011D9896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5D486-28E1-32DA-514B-87B520F10A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5C6287-427F-4AAA-8DA1-F0FA95882213}" type="slidenum"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4061708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B554D-05D2-49D3-757A-CE71A1D55C5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EFBC2-F8C1-4200-E39E-7705CB33FA7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03315" y="2060572"/>
            <a:ext cx="4396334" cy="419576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F24DF1-18B9-1266-4D85-B75F3DAA6345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654494" y="2056092"/>
            <a:ext cx="4396343" cy="420024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B0306B-2B00-144F-60CE-A2CAF30D0A1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B66257-3684-4D25-BC51-B84B59566CD7}" type="datetime1">
              <a:rPr lang="en-CY"/>
              <a:pPr lvl="0"/>
              <a:t>28/04/2023</a:t>
            </a:fld>
            <a:endParaRPr lang="en-C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2F1FCE-241C-B360-3412-0750037C4D7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C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BE9796-E1B8-AD53-9DDF-AC8211BB8FC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4882D5-B37D-4680-8DA5-983368E066C2}" type="slidenum"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351823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81F36-896D-5226-1BD3-EB34D7148C6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2575B5-9DFF-65D4-8214-94AB14CE0A0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03315" y="1904996"/>
            <a:ext cx="4396334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8AD0D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36AC96-52DE-DABD-F226-2CB9836660B0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1103315" y="2514600"/>
            <a:ext cx="4396334" cy="374173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98E785-A12C-DF38-A49C-A61480028340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654494" y="1904996"/>
            <a:ext cx="4396334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8AD0D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971CBA-4E66-7E0D-D482-721740A5AC7F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654494" y="2514600"/>
            <a:ext cx="4396334" cy="374173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0939CA-E1BE-C690-3700-1A37C1ACF4F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E37D7F-E806-4B88-9D16-BC901BEEA9E9}" type="datetime1">
              <a:rPr lang="en-CY"/>
              <a:pPr lvl="0"/>
              <a:t>28/04/2023</a:t>
            </a:fld>
            <a:endParaRPr lang="en-C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E43806-67EA-6714-0F47-27606F6BB89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C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187B9C-E977-B487-E227-1F42C0C8DB0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DBFCDA-96D0-4161-9CF3-F228EA151B5D}" type="slidenum"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058176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44B9B-7FF0-E941-4E99-3EDDE6CD002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259392-A12A-CD68-EA11-F26572AAC0B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BA217F-545E-4FC5-BB69-26E45BC896D1}" type="datetime1">
              <a:rPr lang="en-CY"/>
              <a:pPr lvl="0"/>
              <a:t>28/04/2023</a:t>
            </a:fld>
            <a:endParaRPr lang="en-C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B2D077-9DB6-BD78-8282-D3AE616CC8E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C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7829FF-7610-F5B1-D36E-5D471F7BDFD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FE51D49-81BD-4D17-AF26-F760E99BF780}" type="slidenum"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58304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BD918E-15EB-ED31-7476-7C0FAC8713A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F47A5B-E5A4-4887-99C7-32CD053F9158}" type="datetime1">
              <a:rPr lang="en-CY"/>
              <a:pPr lvl="0"/>
              <a:t>28/04/2023</a:t>
            </a:fld>
            <a:endParaRPr lang="en-C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78ACF2-93A8-4FC7-BBA0-2EB18E5CEDE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C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2C9573-0BF6-BEC6-C120-CEFF27502F8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D1BDD4-B33D-49C3-866A-09B3AF1F9B86}" type="slidenum"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6653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803C6-8ACD-FCAB-37A5-A7AD87A2C6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4951" y="1447796"/>
            <a:ext cx="3401065" cy="1447796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5D147-FF11-EE94-587F-D0D5554B1BA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784616" y="1447796"/>
            <a:ext cx="5195995" cy="4572000"/>
          </a:xfrm>
        </p:spPr>
        <p:txBody>
          <a:bodyPr anchor="ctr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60E1A0-2BE1-4AD5-90AF-C0A2A147D22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154951" y="3129277"/>
            <a:ext cx="3401065" cy="2895603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4E70F0-2B5E-373F-B9D1-4195C93AB20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D63DBB7-8C48-41BE-8E20-CA52A2C648E1}" type="datetime1">
              <a:rPr lang="en-CY"/>
              <a:pPr lvl="0"/>
              <a:t>28/04/2023</a:t>
            </a:fld>
            <a:endParaRPr lang="en-C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173D3B-9AA5-0A04-6226-2DD6FB9E3C3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C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789931-5F8F-8587-541E-2E8E8AA1D30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A992267-E01F-4D58-B9AA-60D08AD29176}" type="slidenum"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905702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43748-7703-0D72-B500-390E55D869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3908" y="1854192"/>
            <a:ext cx="5092906" cy="157480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68524E-4386-AD7B-C947-ED9977E9527B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6949549" y="1143000"/>
            <a:ext cx="3200400" cy="4572000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DF31D4-67FF-8B2A-DA66-067E4AAD794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154951" y="3657600"/>
            <a:ext cx="5084978" cy="13716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B07E2-4ABC-C495-0E3B-B2837388AEA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1BF868-C661-49B2-B493-01FB256AD732}" type="datetime1">
              <a:rPr lang="en-CY"/>
              <a:pPr lvl="0"/>
              <a:t>28/04/2023</a:t>
            </a:fld>
            <a:endParaRPr lang="en-C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15142F-1355-6B0B-D049-9A02A0A16E2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C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F2B908-CF89-35D7-97A1-AD7A6847874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7D2624-FCE9-4029-AD8D-088E874B27CD}" type="slidenum"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119236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1251AC72-A8DB-35F3-46C1-9132A3BA5E03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 l="3613"/>
          <a:stretch>
            <a:fillRect/>
          </a:stretch>
        </p:blipFill>
        <p:spPr>
          <a:xfrm>
            <a:off x="0" y="2669682"/>
            <a:ext cx="4037011" cy="4188317"/>
          </a:xfrm>
          <a:prstGeom prst="rect">
            <a:avLst/>
          </a:prstGeom>
          <a:noFill/>
          <a:ln cap="rnd">
            <a:noFill/>
          </a:ln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EF1C7C4F-8F46-649C-E28D-260A787C18D1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 l="35640"/>
          <a:stretch>
            <a:fillRect/>
          </a:stretch>
        </p:blipFill>
        <p:spPr>
          <a:xfrm>
            <a:off x="0" y="2892347"/>
            <a:ext cx="1522411" cy="2365452"/>
          </a:xfrm>
          <a:prstGeom prst="rect">
            <a:avLst/>
          </a:prstGeom>
          <a:noFill/>
          <a:ln cap="rnd">
            <a:noFill/>
          </a:ln>
        </p:spPr>
      </p:pic>
      <p:sp>
        <p:nvSpPr>
          <p:cNvPr id="4" name="Oval 15">
            <a:extLst>
              <a:ext uri="{FF2B5EF4-FFF2-40B4-BE49-F238E27FC236}">
                <a16:creationId xmlns:a16="http://schemas.microsoft.com/office/drawing/2014/main" id="{BB266718-94AC-381F-D396-9E451D5EF35D}"/>
              </a:ext>
            </a:extLst>
          </p:cNvPr>
          <p:cNvSpPr/>
          <p:nvPr/>
        </p:nvSpPr>
        <p:spPr>
          <a:xfrm>
            <a:off x="8609011" y="1676396"/>
            <a:ext cx="2819396" cy="28193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gradFill>
            <a:gsLst>
              <a:gs pos="0">
                <a:srgbClr val="50B9C1">
                  <a:alpha val="7000"/>
                </a:srgbClr>
              </a:gs>
              <a:gs pos="100000">
                <a:srgbClr val="50B9C1">
                  <a:alpha val="6000"/>
                </a:srgbClr>
              </a:gs>
            </a:gsLst>
            <a:path path="circle">
              <a:fillToRect l="50000" t="50000" r="50000" b="50000"/>
            </a:path>
          </a:gradFill>
          <a:ln cap="rnd">
            <a:noFill/>
            <a:prstDash val="solid"/>
          </a:ln>
        </p:spPr>
        <p:txBody>
          <a:bodyPr lIns="0" tIns="0" rIns="0" bIns="0"/>
          <a:lstStyle/>
          <a:p>
            <a:endParaRPr lang="en-CY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7CD86E0A-2C82-4755-37D7-366DA4E6A396}"/>
              </a:ext>
            </a:extLst>
          </p:cNvPr>
          <p:cNvPicPr>
            <a:picLocks noChangeAspect="1"/>
          </p:cNvPicPr>
          <p:nvPr/>
        </p:nvPicPr>
        <p:blipFill>
          <a:blip r:embed="rId22"/>
          <a:srcRect t="28813"/>
          <a:stretch>
            <a:fillRect/>
          </a:stretch>
        </p:blipFill>
        <p:spPr>
          <a:xfrm>
            <a:off x="7999408" y="0"/>
            <a:ext cx="1603391" cy="1141408"/>
          </a:xfrm>
          <a:prstGeom prst="rect">
            <a:avLst/>
          </a:prstGeom>
          <a:noFill/>
          <a:ln cap="rnd">
            <a:noFill/>
          </a:ln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CA0879FF-734B-6D36-A4FD-115D33B9AE43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 b="23320"/>
          <a:stretch>
            <a:fillRect/>
          </a:stretch>
        </p:blipFill>
        <p:spPr>
          <a:xfrm>
            <a:off x="8605875" y="6096003"/>
            <a:ext cx="993733" cy="761996"/>
          </a:xfrm>
          <a:prstGeom prst="rect">
            <a:avLst/>
          </a:prstGeom>
          <a:noFill/>
          <a:ln cap="rnd">
            <a:noFill/>
          </a:ln>
        </p:spPr>
      </p:pic>
      <p:sp>
        <p:nvSpPr>
          <p:cNvPr id="7" name="Rectangle 13">
            <a:extLst>
              <a:ext uri="{FF2B5EF4-FFF2-40B4-BE49-F238E27FC236}">
                <a16:creationId xmlns:a16="http://schemas.microsoft.com/office/drawing/2014/main" id="{DF5A5E38-3D25-55AE-5FBC-FC94D667A62D}"/>
              </a:ext>
            </a:extLst>
          </p:cNvPr>
          <p:cNvSpPr/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B01513"/>
          </a:solidFill>
          <a:ln cap="rnd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lIns="0" tIns="0" rIns="0" bIns="0"/>
          <a:lstStyle/>
          <a:p>
            <a:endParaRPr lang="en-CY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C7F03AC0-A122-C0F4-B0FD-79947D7056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6115" y="452719"/>
            <a:ext cx="9404722" cy="14005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454A44B-226D-6CB0-129A-1501D563FCC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03315" y="2052919"/>
            <a:ext cx="8946544" cy="41954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B7B300A-6459-3CE9-461E-A5AA84A388F5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 rot="5400013">
            <a:off x="10155647" y="1790697"/>
            <a:ext cx="990596" cy="3047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CY" sz="11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defRPr>
            </a:lvl1pPr>
          </a:lstStyle>
          <a:p>
            <a:pPr lvl="0"/>
            <a:fld id="{DD57E137-DD84-4DFE-A81F-EC15DA55E686}" type="datetime1">
              <a:rPr lang="en-CY"/>
              <a:pPr lvl="0"/>
              <a:t>28/04/2023</a:t>
            </a:fld>
            <a:endParaRPr lang="en-CY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6E01AE5-A765-D896-71CC-6EE00199C253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 rot="5400013">
            <a:off x="8951578" y="3225295"/>
            <a:ext cx="3859792" cy="3047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CY" sz="11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defRPr>
            </a:lvl1pPr>
          </a:lstStyle>
          <a:p>
            <a:pPr lvl="0"/>
            <a:endParaRPr lang="en-CY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4F4E46A-FBD2-7876-C5F3-D61ACA5A68F5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0352544" y="295726"/>
            <a:ext cx="838203" cy="7676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>
            <a:lvl1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CY" sz="2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defRPr>
            </a:lvl1pPr>
          </a:lstStyle>
          <a:p>
            <a:pPr lvl="0"/>
            <a:fld id="{2E25A52A-2F5C-41AF-915E-2E79F8D370FC}" type="slidenum">
              <a:t>‹#›</a:t>
            </a:fld>
            <a:endParaRPr lang="en-C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marL="0" marR="0" lvl="0" indent="0" algn="l" defTabSz="4572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200" b="0" i="0" u="none" strike="noStrike" kern="1200" cap="none" spc="0" baseline="0">
          <a:solidFill>
            <a:srgbClr val="EBEBEB"/>
          </a:solidFill>
          <a:uFillTx/>
          <a:latin typeface="Century Gothic"/>
        </a:defRPr>
      </a:lvl1pPr>
    </p:titleStyle>
    <p:bodyStyle>
      <a:lvl1pPr marL="342900" marR="0" lvl="0" indent="-3429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8AD0D6"/>
        </a:buClr>
        <a:buSzPct val="80000"/>
        <a:buFont typeface="Wingdings 3"/>
        <a:buChar char=""/>
        <a:tabLst/>
        <a:defRPr lang="en-US" sz="2000" b="0" i="0" u="none" strike="noStrike" kern="1200" cap="none" spc="0" baseline="0">
          <a:solidFill>
            <a:srgbClr val="FFFFFF"/>
          </a:solidFill>
          <a:uFillTx/>
          <a:latin typeface="Century Gothic"/>
        </a:defRPr>
      </a:lvl1pPr>
      <a:lvl2pPr marL="742950" marR="0" lvl="1" indent="-28575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8AD0D6"/>
        </a:buClr>
        <a:buSzPct val="80000"/>
        <a:buFont typeface="Wingdings 3"/>
        <a:buChar char=""/>
        <a:tabLst/>
        <a:defRPr lang="en-US" sz="1800" b="0" i="0" u="none" strike="noStrike" kern="1200" cap="none" spc="0" baseline="0">
          <a:solidFill>
            <a:srgbClr val="FFFFFF"/>
          </a:solidFill>
          <a:uFillTx/>
          <a:latin typeface="Century Gothic"/>
        </a:defRPr>
      </a:lvl2pPr>
      <a:lvl3pPr marL="1143000" marR="0" lvl="2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8AD0D6"/>
        </a:buClr>
        <a:buSzPct val="80000"/>
        <a:buFont typeface="Wingdings 3"/>
        <a:buChar char=""/>
        <a:tabLst/>
        <a:defRPr lang="en-US" sz="1600" b="0" i="0" u="none" strike="noStrike" kern="1200" cap="none" spc="0" baseline="0">
          <a:solidFill>
            <a:srgbClr val="FFFFFF"/>
          </a:solidFill>
          <a:uFillTx/>
          <a:latin typeface="Century Gothic"/>
        </a:defRPr>
      </a:lvl3pPr>
      <a:lvl4pPr marL="1600200" marR="0" lvl="3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8AD0D6"/>
        </a:buClr>
        <a:buSzPct val="80000"/>
        <a:buFont typeface="Wingdings 3"/>
        <a:buChar char=""/>
        <a:tabLst/>
        <a:defRPr lang="en-US" sz="1400" b="0" i="0" u="none" strike="noStrike" kern="1200" cap="none" spc="0" baseline="0">
          <a:solidFill>
            <a:srgbClr val="FFFFFF"/>
          </a:solidFill>
          <a:uFillTx/>
          <a:latin typeface="Century Gothic"/>
        </a:defRPr>
      </a:lvl4pPr>
      <a:lvl5pPr marL="2057400" marR="0" lvl="4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8AD0D6"/>
        </a:buClr>
        <a:buSzPct val="80000"/>
        <a:buFont typeface="Wingdings 3"/>
        <a:buChar char=""/>
        <a:tabLst/>
        <a:defRPr lang="en-US" sz="1400" b="0" i="0" u="none" strike="noStrike" kern="1200" cap="none" spc="0" baseline="0">
          <a:solidFill>
            <a:srgbClr val="FFFFFF"/>
          </a:solidFill>
          <a:uFillTx/>
          <a:latin typeface="Century Gothic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art a Meetup | PyData">
            <a:extLst>
              <a:ext uri="{FF2B5EF4-FFF2-40B4-BE49-F238E27FC236}">
                <a16:creationId xmlns:a16="http://schemas.microsoft.com/office/drawing/2014/main" id="{D3F29893-CA40-EA09-3A3D-8379782934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493766" y="429996"/>
            <a:ext cx="5505446" cy="3058585"/>
          </a:xfrm>
          <a:prstGeom prst="rect">
            <a:avLst/>
          </a:prstGeom>
          <a:noFill/>
          <a:ln cap="rnd">
            <a:noFill/>
          </a:ln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BF26D6F-725B-E6C3-5214-F4DDF729A5F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0671" y="3602041"/>
            <a:ext cx="12170664" cy="3192380"/>
          </a:xfrm>
        </p:spPr>
        <p:txBody>
          <a:bodyPr/>
          <a:lstStyle/>
          <a:p>
            <a:pPr lvl="0">
              <a:lnSpc>
                <a:spcPct val="80000"/>
              </a:lnSpc>
            </a:pPr>
            <a:r>
              <a:rPr lang="el-GR"/>
              <a:t>Γιατί είναι τόσο χρήσιμο;</a:t>
            </a:r>
          </a:p>
          <a:p>
            <a:pPr marL="342900" lvl="0" indent="-342900">
              <a:lnSpc>
                <a:spcPct val="80000"/>
              </a:lnSpc>
              <a:buChar char="•"/>
            </a:pPr>
            <a:r>
              <a:rPr lang="el-GR"/>
              <a:t>Παρέχεται ένα </a:t>
            </a:r>
            <a:r>
              <a:rPr lang="en-US"/>
              <a:t>set </a:t>
            </a:r>
            <a:r>
              <a:rPr lang="el-GR"/>
              <a:t>από εργαλεία τα οποία βοηθούν τους </a:t>
            </a:r>
            <a:r>
              <a:rPr lang="en-US"/>
              <a:t>data scientist</a:t>
            </a:r>
            <a:r>
              <a:rPr lang="el-GR"/>
              <a:t>  στο να αναλύουν,να απεικονίζουν ,να επεξεργάζονται μεγάλα </a:t>
            </a:r>
            <a:r>
              <a:rPr lang="en-US"/>
              <a:t>datasets </a:t>
            </a:r>
            <a:r>
              <a:rPr lang="el-GR"/>
              <a:t>αλλά και στο να φτιάχνουν μοντέλατα πρόβλεψης .</a:t>
            </a:r>
          </a:p>
          <a:p>
            <a:pPr marL="342900" lvl="0" indent="-342900">
              <a:lnSpc>
                <a:spcPct val="80000"/>
              </a:lnSpc>
              <a:buChar char="•"/>
            </a:pPr>
            <a:r>
              <a:rPr lang="el-GR"/>
              <a:t>Είναι </a:t>
            </a:r>
            <a:r>
              <a:rPr lang="en-US"/>
              <a:t>opensource </a:t>
            </a:r>
            <a:r>
              <a:rPr lang="el-GR"/>
              <a:t>, οπότε μπορεί ο οποισδήποτε να μάθει πολλά πράγματα αλλά και να αντιμετωπίσει διάφορα προβλήματα.</a:t>
            </a:r>
          </a:p>
          <a:p>
            <a:pPr marL="342900" lvl="0" indent="-342900">
              <a:lnSpc>
                <a:spcPct val="80000"/>
              </a:lnSpc>
              <a:buChar char="•"/>
            </a:pPr>
            <a:r>
              <a:rPr lang="el-GR"/>
              <a:t>Εξελίσσεται και βελτιώνεται  συνέχεια,άρα οι προγραμματιστές μπορούν να είναι συνέχεια  ενημερωμένοι</a:t>
            </a:r>
            <a:r>
              <a:rPr lang="en-US"/>
              <a:t>.</a:t>
            </a:r>
            <a:r>
              <a:rPr lang="el-GR"/>
              <a:t>(δηλ. γίνονται διάφορες βελτιστοποιήσεις π.χ.</a:t>
            </a:r>
            <a:r>
              <a:rPr lang="en-US"/>
              <a:t> </a:t>
            </a:r>
            <a:r>
              <a:rPr lang="el-GR"/>
              <a:t>στον αλγόριθμο που πολλαπλασιάζει ένα διάνυσμα,προσθέτονται καινούργιοι </a:t>
            </a:r>
            <a:r>
              <a:rPr lang="en-US"/>
              <a:t>machine learning </a:t>
            </a:r>
            <a:r>
              <a:rPr lang="el-GR"/>
              <a:t>αλγόριθμοι)</a:t>
            </a:r>
            <a:endParaRPr lang="en-CY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4B3AA-1E0E-0C7D-3B31-FE29E1DE512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7B29B-EBF0-B9F8-033F-99509721BF1F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Y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2882F95-9EE3-779E-1336-803C0AE39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3" y="528596"/>
            <a:ext cx="8505885" cy="5648367"/>
          </a:xfrm>
          <a:prstGeom prst="rect">
            <a:avLst/>
          </a:prstGeom>
          <a:noFill/>
          <a:ln cap="rnd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E94DF-7101-35C2-15DB-2D2B3919210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8A6F4-DA3B-AE08-FDED-1A699829F724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Y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F4C0B59-8BAD-0458-CDCE-A330AC9AD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62" y="1438259"/>
            <a:ext cx="8363010" cy="3981480"/>
          </a:xfrm>
          <a:prstGeom prst="rect">
            <a:avLst/>
          </a:prstGeom>
          <a:noFill/>
          <a:ln cap="rnd">
            <a:noFill/>
          </a:ln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35FBA414-3014-7032-C309-66C21765E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254" y="3534914"/>
            <a:ext cx="742959" cy="185742"/>
          </a:xfrm>
          <a:prstGeom prst="rect">
            <a:avLst/>
          </a:prstGeom>
          <a:noFill/>
          <a:ln cap="rnd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7AFE4-6CAD-4904-3EE1-98C82DFC507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>
                <a:solidFill>
                  <a:srgbClr val="FFFFFF"/>
                </a:solidFill>
                <a:latin typeface="Söhne"/>
              </a:rPr>
              <a:t>Scikit-learn</a:t>
            </a:r>
            <a:endParaRPr lang="en-CY">
              <a:solidFill>
                <a:srgbClr val="FFFFFF"/>
              </a:solidFill>
              <a:latin typeface="Söhne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64A50-5218-4DE1-E91C-2970D609FEFD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l-GR"/>
              <a:t>Περιέχει αλγόριθμους για </a:t>
            </a:r>
            <a:r>
              <a:rPr lang="en-US"/>
              <a:t>classification,clustering </a:t>
            </a:r>
            <a:r>
              <a:rPr lang="el-GR"/>
              <a:t>και </a:t>
            </a:r>
            <a:r>
              <a:rPr lang="en-US"/>
              <a:t>regression.</a:t>
            </a:r>
            <a:endParaRPr lang="el-GR"/>
          </a:p>
          <a:p>
            <a:pPr lvl="0"/>
            <a:endParaRPr lang="el-GR"/>
          </a:p>
          <a:p>
            <a:pPr marL="0" lvl="0" indent="0">
              <a:buNone/>
            </a:pPr>
            <a:r>
              <a:rPr lang="el-GR"/>
              <a:t>Πρακτικές:</a:t>
            </a:r>
          </a:p>
          <a:p>
            <a:pPr lvl="0"/>
            <a:r>
              <a:rPr lang="el-GR"/>
              <a:t>Κατηγοριοποίηση δεδομένων ,π.χ.  εαν ένας πελάτης θα ενδιαφέρεται ή όχι ένα προϊόν, ή εαν ένα </a:t>
            </a:r>
            <a:r>
              <a:rPr lang="en-US"/>
              <a:t>email </a:t>
            </a:r>
            <a:r>
              <a:rPr lang="el-GR"/>
              <a:t>είναι </a:t>
            </a:r>
            <a:r>
              <a:rPr lang="en-US"/>
              <a:t>spam </a:t>
            </a:r>
            <a:r>
              <a:rPr lang="el-GR"/>
              <a:t>ή όχι.</a:t>
            </a:r>
          </a:p>
          <a:p>
            <a:pPr lvl="0"/>
            <a:r>
              <a:rPr lang="el-GR"/>
              <a:t>Υπολογισμός αξίας κάποιου προϊόντος,π.χ. σπιτιού.(</a:t>
            </a:r>
            <a:r>
              <a:rPr lang="en-US"/>
              <a:t>regression problems)</a:t>
            </a:r>
            <a:r>
              <a:rPr lang="el-GR"/>
              <a:t>.</a:t>
            </a:r>
          </a:p>
          <a:p>
            <a:pPr lvl="0"/>
            <a:r>
              <a:rPr lang="el-GR"/>
              <a:t>Ομαδοποίηση</a:t>
            </a:r>
            <a:r>
              <a:rPr lang="en-US"/>
              <a:t> </a:t>
            </a:r>
            <a:r>
              <a:rPr lang="el-GR"/>
              <a:t>δεδομένων, π.χ. ομαδοποίηση κοινών πελατών βάση των αγορών τους.</a:t>
            </a:r>
          </a:p>
          <a:p>
            <a:pPr lvl="0"/>
            <a:endParaRPr lang="en-CY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54D19-53FA-014D-326C-09E4287AA18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/>
              <a:t>Για π</a:t>
            </a:r>
            <a:r>
              <a:rPr lang="en-US"/>
              <a:t>o</a:t>
            </a:r>
            <a:r>
              <a:rPr lang="el-GR"/>
              <a:t>ιο λόγο να χρησημοποιήσουμε την </a:t>
            </a:r>
            <a:r>
              <a:rPr lang="en-US"/>
              <a:t>scikit learn;</a:t>
            </a:r>
            <a:endParaRPr lang="en-C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0F7DA-BB6A-0C8F-4FD1-371320CEDFE9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Ένα από τα κύρια πλεονεκτήματα της Scikit-learn είναι το εύχρηστο περιβάλλον εργασίας της. Η βιβλιοθήκη παρέχει ένα API για όλους τους αλγορίθμους της, καθιστώντας εύκολη την εναλλαγή μεταξύ διαφορετικών μοντέλων. Επιπλέον, η Scikit-learn παρέχει</a:t>
            </a:r>
            <a:r>
              <a:rPr lang="en-US"/>
              <a:t> </a:t>
            </a:r>
            <a:r>
              <a:rPr lang="el-GR"/>
              <a:t>τεκμηρίωση και παραδείγματα</a:t>
            </a:r>
            <a:r>
              <a:rPr lang="en-US"/>
              <a:t> </a:t>
            </a:r>
            <a:r>
              <a:rPr lang="el-GR"/>
              <a:t>στο </a:t>
            </a:r>
            <a:r>
              <a:rPr lang="en-US"/>
              <a:t>documentetion</a:t>
            </a:r>
            <a:r>
              <a:rPr lang="el-GR"/>
              <a:t>, διευκολύνοντας τους χρήστες να ξεκινήσουν με τη βιβλιοθήκη.</a:t>
            </a:r>
            <a:endParaRPr lang="en-CY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2B433-2D73-EAA7-38BC-06E37E8B32A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sz="4000"/>
              <a:t>Μια μικρή εισαγωγή στην μηχανική μάθηση</a:t>
            </a:r>
            <a:endParaRPr lang="en-CY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C69BF-B7DD-B58A-7C6C-E62E4477DA2B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Y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9BE60-15E0-F25B-2416-B5741BFD5C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434" y="18260"/>
            <a:ext cx="10515600" cy="1325559"/>
          </a:xfrm>
        </p:spPr>
        <p:txBody>
          <a:bodyPr/>
          <a:lstStyle/>
          <a:p>
            <a:pPr lvl="0"/>
            <a:r>
              <a:rPr lang="el-GR"/>
              <a:t>Νευρωνικό δίκτυο</a:t>
            </a:r>
            <a:endParaRPr lang="en-C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EC04B-2704-D689-C3F9-11C89D61DEE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4434" y="1172480"/>
            <a:ext cx="10515600" cy="4351336"/>
          </a:xfrm>
        </p:spPr>
        <p:txBody>
          <a:bodyPr/>
          <a:lstStyle/>
          <a:p>
            <a:pPr lvl="0"/>
            <a:r>
              <a:rPr lang="el-GR"/>
              <a:t>Είναι ένας γράφος με κορυφές (που είναι οι νευρώνες) και ακμές που είναι το βάρος που συνδέει τον νευρώνα </a:t>
            </a:r>
            <a:r>
              <a:rPr lang="en-US"/>
              <a:t>x </a:t>
            </a:r>
            <a:r>
              <a:rPr lang="el-GR"/>
              <a:t>με το </a:t>
            </a:r>
            <a:r>
              <a:rPr lang="en-US"/>
              <a:t>y.</a:t>
            </a:r>
            <a:endParaRPr lang="el-GR"/>
          </a:p>
          <a:p>
            <a:pPr lvl="0"/>
            <a:r>
              <a:rPr lang="el-GR"/>
              <a:t>Το </a:t>
            </a:r>
            <a:r>
              <a:rPr lang="en-US"/>
              <a:t>input layer </a:t>
            </a:r>
            <a:r>
              <a:rPr lang="el-GR"/>
              <a:t>παίρνει μια είσοδο από εμάς.</a:t>
            </a:r>
          </a:p>
          <a:p>
            <a:pPr lvl="0"/>
            <a:r>
              <a:rPr lang="el-GR"/>
              <a:t>Το κάθε </a:t>
            </a:r>
            <a:r>
              <a:rPr lang="en-US"/>
              <a:t>layer </a:t>
            </a:r>
            <a:r>
              <a:rPr lang="el-GR"/>
              <a:t>πλιν του τελευταίου πολλαπλασιάζει το </a:t>
            </a:r>
            <a:r>
              <a:rPr lang="en-US"/>
              <a:t>input </a:t>
            </a:r>
            <a:r>
              <a:rPr lang="el-GR"/>
              <a:t>του με ένα βάρος και το δίνει σαν </a:t>
            </a:r>
            <a:r>
              <a:rPr lang="en-US"/>
              <a:t>input </a:t>
            </a:r>
            <a:r>
              <a:rPr lang="el-GR"/>
              <a:t>στην κορυφή που είναι συνδεδεμένο ο νευρώνας</a:t>
            </a:r>
            <a:r>
              <a:rPr lang="en-US"/>
              <a:t>,</a:t>
            </a:r>
            <a:r>
              <a:rPr lang="el-GR"/>
              <a:t>όπου εκτελείται μια μαθηματική πράξη</a:t>
            </a:r>
            <a:r>
              <a:rPr lang="en-US"/>
              <a:t>.</a:t>
            </a:r>
            <a:endParaRPr lang="el-GR"/>
          </a:p>
          <a:p>
            <a:pPr lvl="0"/>
            <a:r>
              <a:rPr lang="el-GR"/>
              <a:t>Το νευρωνικό μπορεί να αναπαρασταθεί σε ένα </a:t>
            </a:r>
            <a:r>
              <a:rPr lang="en-US"/>
              <a:t>numpy vector.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3EAFF2-313A-5AFF-5FE9-D8FD4EE81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467" y="4482928"/>
            <a:ext cx="2949607" cy="1929100"/>
          </a:xfrm>
          <a:prstGeom prst="rect">
            <a:avLst/>
          </a:prstGeom>
          <a:noFill/>
          <a:ln cap="rnd">
            <a:noFill/>
          </a:ln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D6ABEFE4-FD83-1D06-8EA3-EB87E869F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9" y="4714957"/>
            <a:ext cx="3541160" cy="1617719"/>
          </a:xfrm>
          <a:prstGeom prst="rect">
            <a:avLst/>
          </a:prstGeom>
          <a:noFill/>
          <a:ln cap="rnd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10D86-E5FB-9E76-104B-E3F82F4593E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5484" y="72767"/>
            <a:ext cx="10515600" cy="1325559"/>
          </a:xfrm>
        </p:spPr>
        <p:txBody>
          <a:bodyPr/>
          <a:lstStyle/>
          <a:p>
            <a:pPr lvl="0"/>
            <a:r>
              <a:rPr lang="el-GR"/>
              <a:t>Χρήσιμοι όροι στην μηχανική μάθηση:</a:t>
            </a:r>
            <a:endParaRPr lang="en-CY"/>
          </a:p>
        </p:txBody>
      </p:sp>
      <p:pic>
        <p:nvPicPr>
          <p:cNvPr id="3" name="Picture 4" descr="Curve Fitting using Linear and Nonlinear Regression - DataScienceCentral.com">
            <a:extLst>
              <a:ext uri="{FF2B5EF4-FFF2-40B4-BE49-F238E27FC236}">
                <a16:creationId xmlns:a16="http://schemas.microsoft.com/office/drawing/2014/main" id="{AAF9847C-0BC5-BB98-BBE9-503FBB4AA3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9644" y="3894530"/>
            <a:ext cx="3605945" cy="2416183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B5B2EC-87B9-B74E-5131-D8E91225BC55}"/>
              </a:ext>
            </a:extLst>
          </p:cNvPr>
          <p:cNvSpPr txBox="1"/>
          <p:nvPr/>
        </p:nvSpPr>
        <p:spPr>
          <a:xfrm>
            <a:off x="553614" y="1397678"/>
            <a:ext cx="8198501" cy="1754322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Όταν μαθαίνουμε δεδομένα,ουσιαστικά βρίσκουμε μια γραμμή απόφασης η </a:t>
            </a: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o</a:t>
            </a:r>
            <a:r>
              <a:rPr lang="el-G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ποία αντιπροσωπεύει καλύτερα τη σχέση μεταξύ μεταβλητών σε ένα σύνολο δεδομένων. </a:t>
            </a: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Εποχή:Κάθε </a:t>
            </a: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loop </a:t>
            </a:r>
            <a:r>
              <a:rPr lang="el-G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που τρέχει ο αλγόριθμος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Στόχος μας έιναι να μειώσουμε το </a:t>
            </a: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error </a:t>
            </a:r>
            <a:r>
              <a:rPr lang="el-G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μας με το πέρας της κάθε εποχής.Το </a:t>
            </a: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error </a:t>
            </a:r>
            <a:r>
              <a:rPr lang="el-G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απλά είναι η απόσταση της πρόβλεψης της γραμμής απόφασης από το ορθό </a:t>
            </a: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output.</a:t>
            </a:r>
            <a:r>
              <a:rPr lang="el-GR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CY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F87E48C8-1D56-011C-2761-822E20A87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7231" y="3216466"/>
            <a:ext cx="4369835" cy="3641533"/>
          </a:xfrm>
          <a:prstGeom prst="rect">
            <a:avLst/>
          </a:prstGeom>
          <a:noFill/>
          <a:ln cap="rnd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B5140-22E2-3C0B-F96C-DE3C142DEC6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Classification &amp; success rate</a:t>
            </a:r>
            <a:endParaRPr lang="en-C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57B28-4331-ADB5-E7A3-7F04B42153FA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Classification:</a:t>
            </a:r>
            <a:r>
              <a:rPr lang="el-GR"/>
              <a:t>Με βάση κάποιου </a:t>
            </a:r>
            <a:r>
              <a:rPr lang="en-US"/>
              <a:t>input </a:t>
            </a:r>
            <a:r>
              <a:rPr lang="el-GR"/>
              <a:t>εντάσσεις σε κάποια κατηγορία τα δεδομένα</a:t>
            </a:r>
            <a:endParaRPr lang="en-US"/>
          </a:p>
          <a:p>
            <a:pPr lvl="0"/>
            <a:r>
              <a:rPr lang="en-US"/>
              <a:t>Success rate:T</a:t>
            </a:r>
            <a:r>
              <a:rPr lang="el-GR"/>
              <a:t>ο ποσοστό των σωστών προβλέψεων που κάνει ένα μοντέλο </a:t>
            </a:r>
            <a:r>
              <a:rPr lang="en-US"/>
              <a:t>classification</a:t>
            </a:r>
            <a:r>
              <a:rPr lang="el-GR"/>
              <a:t> σε ένα δεδομένο σύνολο δεδοµένων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8DC1A-75EE-9197-633B-3199C1C0F9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10515600" cy="1325559"/>
          </a:xfrm>
        </p:spPr>
        <p:txBody>
          <a:bodyPr/>
          <a:lstStyle/>
          <a:p>
            <a:pPr lvl="0"/>
            <a:r>
              <a:rPr lang="en-US"/>
              <a:t>Overfitting</a:t>
            </a:r>
            <a:endParaRPr lang="en-C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E935D-C065-140F-8FBC-7ED7E1853C6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5532" y="1191143"/>
            <a:ext cx="10515600" cy="4351336"/>
          </a:xfrm>
        </p:spPr>
        <p:txBody>
          <a:bodyPr/>
          <a:lstStyle/>
          <a:p>
            <a:pPr lvl="0"/>
            <a:r>
              <a:rPr lang="el-GR" sz="1600"/>
              <a:t>Όταν ο αλγόριθμος παπαγαλίζει τα δεδομένα και δεν μπορεί να προβλέψει σωστή απάντηση σε δεδομένα που δεν έχει εκπαιδευτεί .Για να αντιμετωπιστεί</a:t>
            </a:r>
            <a:r>
              <a:rPr lang="en-US" sz="1600"/>
              <a:t>:</a:t>
            </a:r>
            <a:endParaRPr lang="el-GR" sz="1600"/>
          </a:p>
          <a:p>
            <a:pPr lvl="0"/>
            <a:r>
              <a:rPr lang="el-GR" sz="1600"/>
              <a:t>1)Δημιουργούμε μια γραφική παράσταση η οποία στον ένα άξονα έχει την εποχή,και στον άλλο έχει το </a:t>
            </a:r>
            <a:r>
              <a:rPr lang="en-US" sz="1600"/>
              <a:t>error </a:t>
            </a:r>
            <a:r>
              <a:rPr lang="el-GR" sz="1600"/>
              <a:t>των </a:t>
            </a:r>
            <a:r>
              <a:rPr lang="en-US" sz="1600"/>
              <a:t>training data </a:t>
            </a:r>
            <a:r>
              <a:rPr lang="el-GR" sz="1600"/>
              <a:t>και των </a:t>
            </a:r>
            <a:r>
              <a:rPr lang="en-US" sz="1600"/>
              <a:t>testing data.</a:t>
            </a:r>
          </a:p>
          <a:p>
            <a:pPr lvl="0"/>
            <a:r>
              <a:rPr lang="en-US" sz="1600"/>
              <a:t>2)</a:t>
            </a:r>
            <a:r>
              <a:rPr lang="el-GR" sz="1600"/>
              <a:t>χωρίζουμε τα δεδομένα μας σε </a:t>
            </a:r>
            <a:r>
              <a:rPr lang="en-US" sz="1600"/>
              <a:t>training data </a:t>
            </a:r>
            <a:r>
              <a:rPr lang="el-GR" sz="1600"/>
              <a:t>και </a:t>
            </a:r>
            <a:r>
              <a:rPr lang="en-US" sz="1600"/>
              <a:t>testing data </a:t>
            </a:r>
          </a:p>
          <a:p>
            <a:pPr lvl="0"/>
            <a:r>
              <a:rPr lang="en-US" sz="1600"/>
              <a:t>3)</a:t>
            </a:r>
            <a:r>
              <a:rPr lang="el-GR" sz="1600"/>
              <a:t>Εκπαιδεύουμε το μοντέλο μόνο στα </a:t>
            </a:r>
            <a:r>
              <a:rPr lang="en-US" sz="1600"/>
              <a:t>training data.</a:t>
            </a:r>
          </a:p>
          <a:p>
            <a:pPr lvl="0"/>
            <a:r>
              <a:rPr lang="en-US" sz="1600"/>
              <a:t>4)</a:t>
            </a:r>
            <a:r>
              <a:rPr lang="el-GR" sz="1600"/>
              <a:t>Προσθέτουμε στην γραφική το </a:t>
            </a:r>
            <a:r>
              <a:rPr lang="en-US" sz="1600"/>
              <a:t>error </a:t>
            </a:r>
            <a:r>
              <a:rPr lang="el-GR" sz="1600"/>
              <a:t>των </a:t>
            </a:r>
            <a:r>
              <a:rPr lang="en-US" sz="1600"/>
              <a:t>testing data </a:t>
            </a:r>
            <a:r>
              <a:rPr lang="el-GR" sz="1600"/>
              <a:t>και των </a:t>
            </a:r>
            <a:r>
              <a:rPr lang="en-US" sz="1600"/>
              <a:t>training data.</a:t>
            </a:r>
          </a:p>
          <a:p>
            <a:pPr lvl="0"/>
            <a:r>
              <a:rPr lang="en-US" sz="1600"/>
              <a:t>A</a:t>
            </a:r>
            <a:r>
              <a:rPr lang="el-GR" sz="1600"/>
              <a:t>ν το </a:t>
            </a:r>
            <a:r>
              <a:rPr lang="en-US" sz="1600"/>
              <a:t>error </a:t>
            </a:r>
            <a:r>
              <a:rPr lang="el-GR" sz="1600"/>
              <a:t>ανεβαίνει με το πέρας της κάθε εποχής στα </a:t>
            </a:r>
            <a:r>
              <a:rPr lang="en-US" sz="1600"/>
              <a:t>testing data</a:t>
            </a:r>
            <a:r>
              <a:rPr lang="el-GR" sz="1600"/>
              <a:t> και κατεβαίνει στα </a:t>
            </a:r>
            <a:r>
              <a:rPr lang="en-US" sz="1600"/>
              <a:t>training data </a:t>
            </a:r>
            <a:r>
              <a:rPr lang="el-GR" sz="1600"/>
              <a:t>έχουμε </a:t>
            </a:r>
            <a:r>
              <a:rPr lang="en-US" sz="1600"/>
              <a:t>overfit</a:t>
            </a:r>
            <a:r>
              <a:rPr lang="el-GR" sz="1600"/>
              <a:t>.</a:t>
            </a:r>
          </a:p>
          <a:p>
            <a:pPr lvl="0"/>
            <a:endParaRPr lang="en-CY" sz="16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A6ECD54-8984-3B10-7463-1724D3A94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6586" y="3880869"/>
            <a:ext cx="4119591" cy="2852754"/>
          </a:xfrm>
          <a:prstGeom prst="rect">
            <a:avLst/>
          </a:prstGeom>
          <a:noFill/>
          <a:ln cap="rnd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FE94B-7496-2062-ADBB-709328D4DA5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/>
              <a:t>Επισκόπηση του </a:t>
            </a:r>
            <a:r>
              <a:rPr lang="en-US"/>
              <a:t>Scikit-learn</a:t>
            </a:r>
            <a:endParaRPr lang="en-CY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71C89-2FC7-BC5F-A255-A7740559B82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>
                <a:solidFill>
                  <a:schemeClr val="bg1"/>
                </a:solidFill>
                <a:latin typeface="Söhne"/>
              </a:rPr>
              <a:t>Μια πρώτη ματιά στις βιβλιοθήκες</a:t>
            </a:r>
            <a:endParaRPr lang="en-CY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310CA-AC69-77F2-A9B4-42078766ED95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Numpy:</a:t>
            </a:r>
            <a:r>
              <a:rPr lang="el-GR"/>
              <a:t>Είναι μια βιβλιοθήκη που παρέχει εύκολο,γρήγορο και αποδοτικό χειρισμό μονοδιάστατων και πολυδιάστατων πίνακων.</a:t>
            </a:r>
          </a:p>
          <a:p>
            <a:pPr lvl="0"/>
            <a:r>
              <a:rPr lang="en-US"/>
              <a:t>scikit-learn</a:t>
            </a:r>
            <a:r>
              <a:rPr lang="el-GR"/>
              <a:t>:Περιέχει αλγόριθμους για </a:t>
            </a:r>
            <a:r>
              <a:rPr lang="en-US"/>
              <a:t>classification,clustering </a:t>
            </a:r>
            <a:r>
              <a:rPr lang="el-GR"/>
              <a:t>και </a:t>
            </a:r>
            <a:r>
              <a:rPr lang="en-US"/>
              <a:t>regression.</a:t>
            </a:r>
            <a:endParaRPr lang="el-GR"/>
          </a:p>
          <a:p>
            <a:pPr lvl="0"/>
            <a:r>
              <a:rPr lang="en-US"/>
              <a:t>Jupyter</a:t>
            </a:r>
            <a:r>
              <a:rPr lang="el-GR"/>
              <a:t>:Είναι ένα διαδραστικό περιβάλλον το οποίο επιτρέπει στους προγραμματιστές να δημιουργούν και να μοιράζονται </a:t>
            </a:r>
            <a:r>
              <a:rPr lang="en-US"/>
              <a:t>documents </a:t>
            </a:r>
            <a:r>
              <a:rPr lang="el-GR"/>
              <a:t>τα οποία μπορεί να περιέχουν </a:t>
            </a:r>
            <a:r>
              <a:rPr lang="en-US"/>
              <a:t>live </a:t>
            </a:r>
            <a:r>
              <a:rPr lang="el-GR"/>
              <a:t>κώδικα, πράξεις, </a:t>
            </a:r>
            <a:r>
              <a:rPr lang="en-US"/>
              <a:t>visualization </a:t>
            </a:r>
            <a:r>
              <a:rPr lang="el-GR"/>
              <a:t>δεδομένων,και κείμενο.Υποστηρίζει </a:t>
            </a:r>
            <a:r>
              <a:rPr lang="en-US"/>
              <a:t>Python,R,Julia</a:t>
            </a:r>
            <a:endParaRPr lang="en-CY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C5E94-EC5B-2587-6E0A-8CB7EF1D0D8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Data preprocessing:</a:t>
            </a:r>
            <a:endParaRPr lang="en-C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B0552-D658-05E9-E282-B51E55542F1E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Data Cleaning:</a:t>
            </a:r>
            <a:r>
              <a:rPr lang="el-GR"/>
              <a:t>Χειρισμός των ελλιπών τιμών, </a:t>
            </a:r>
            <a:r>
              <a:rPr lang="en-US"/>
              <a:t>outlier</a:t>
            </a:r>
            <a:r>
              <a:rPr lang="el-GR"/>
              <a:t> τιμών. Το Scikit-learn παρέχει συναρτήσεις για το χειρισμό ελλιπών δεδομένων και την αφαίρεση διπλοτύπων, όπως οι SimpleImputer και DuplicateRemover.</a:t>
            </a:r>
          </a:p>
          <a:p>
            <a:pPr lvl="0"/>
            <a:r>
              <a:rPr lang="en-US"/>
              <a:t>Outlier </a:t>
            </a:r>
            <a:r>
              <a:rPr lang="el-GR"/>
              <a:t>είναι μια τιμή που μπορεί να έχει μια σημαντική απόκλιση από τις άλλες τιμές.</a:t>
            </a:r>
            <a:endParaRPr lang="en-CY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F7941-1CBC-EFCE-2608-55C6513E0FE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/>
              <a:t>Παράδειγμα</a:t>
            </a:r>
            <a:endParaRPr lang="en-CY"/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AA27FBDC-0B9E-6F01-B03F-24D3C64BD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73" y="1690689"/>
            <a:ext cx="8378628" cy="3180877"/>
          </a:xfrm>
          <a:prstGeom prst="rect">
            <a:avLst/>
          </a:prstGeom>
          <a:noFill/>
          <a:ln cap="rnd">
            <a:noFill/>
          </a:ln>
        </p:spPr>
      </p:pic>
      <p:sp>
        <p:nvSpPr>
          <p:cNvPr id="4" name="TextBox 9">
            <a:extLst>
              <a:ext uri="{FF2B5EF4-FFF2-40B4-BE49-F238E27FC236}">
                <a16:creationId xmlns:a16="http://schemas.microsoft.com/office/drawing/2014/main" id="{DA8EE0C4-CA55-6CA3-FD78-4DC872549D90}"/>
              </a:ext>
            </a:extLst>
          </p:cNvPr>
          <p:cNvSpPr txBox="1"/>
          <p:nvPr/>
        </p:nvSpPr>
        <p:spPr>
          <a:xfrm>
            <a:off x="1027044" y="5618923"/>
            <a:ext cx="5784576" cy="369335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rPr>
              <a:t>Πηγή </a:t>
            </a: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rPr>
              <a:t>chatgpt</a:t>
            </a:r>
            <a:endParaRPr lang="en-CY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CED4B-D802-995A-5DF1-150D432FE97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Supervised learning-Regression algorithms</a:t>
            </a:r>
            <a:endParaRPr lang="en-C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7A4EF-2DDB-C284-9A85-70E13A3ECA6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19409"/>
            <a:ext cx="10515600" cy="4351336"/>
          </a:xfrm>
        </p:spPr>
        <p:txBody>
          <a:bodyPr/>
          <a:lstStyle/>
          <a:p>
            <a:pPr lvl="0"/>
            <a:r>
              <a:rPr lang="el-GR"/>
              <a:t>Έχουμε ένα </a:t>
            </a:r>
            <a:r>
              <a:rPr lang="en-US"/>
              <a:t>dataset </a:t>
            </a:r>
            <a:r>
              <a:rPr lang="el-GR"/>
              <a:t>το οποίο περιέχει:ηλικία, φύλο, δείκτης μάζας σώματος (ΔΜΣ), μέση αρτηριακή πίεση, έξι μετρήσεις ορού αίματος και ποσοτική μέτρηση της εξέλιξης του διαβήτη ένα έτος μετά την έναρξη της μελέτης.</a:t>
            </a:r>
          </a:p>
          <a:p>
            <a:pPr lvl="0"/>
            <a:r>
              <a:rPr lang="el-GR"/>
              <a:t>Θέλουμε να  κατασκευάσουμε ένα μοντέλο που να  προβλέπει την εξέλιξης της νόσου μετά από ένα έτος βάση των εξής </a:t>
            </a:r>
            <a:r>
              <a:rPr lang="en-US"/>
              <a:t>features: </a:t>
            </a:r>
            <a:r>
              <a:rPr lang="el-GR"/>
              <a:t>ηλικία, φύλο, δείκτης μάζας σώματος (ΔΜΣ), μέση αρτηριακή πίεση, έξι μετρήσεις ορού αίματος .</a:t>
            </a:r>
            <a:endParaRPr lang="en-CY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1F48C-051E-8442-5835-D0CF4A7563E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Supervised problems</a:t>
            </a:r>
            <a:endParaRPr lang="en-CY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228364CF-BDDE-EDA3-7C81-414FDAFF5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766" y="1761234"/>
            <a:ext cx="7901046" cy="2962299"/>
          </a:xfrm>
          <a:prstGeom prst="rect">
            <a:avLst/>
          </a:prstGeom>
          <a:noFill/>
          <a:ln cap="rnd"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E149E3-9DEB-23AD-42C5-5E913DDF54B3}"/>
              </a:ext>
            </a:extLst>
          </p:cNvPr>
          <p:cNvSpPr txBox="1"/>
          <p:nvPr/>
        </p:nvSpPr>
        <p:spPr>
          <a:xfrm>
            <a:off x="722238" y="5360505"/>
            <a:ext cx="5466520" cy="369335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rPr>
              <a:t>Πηγή </a:t>
            </a: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rPr>
              <a:t>chatgpt</a:t>
            </a:r>
            <a:endParaRPr lang="en-CY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1CE4D-593A-E340-56A7-763BC223EA0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/>
              <a:t>Ι</a:t>
            </a:r>
            <a:r>
              <a:rPr lang="en-US"/>
              <a:t>ris dataset</a:t>
            </a:r>
            <a:endParaRPr lang="en-C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E71C0-840D-DE63-4303-CC1BE6546311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Έχουμε 3 διαφορετικούς τύπους αγριόκρινων </a:t>
            </a:r>
            <a:r>
              <a:rPr lang="el-GR">
                <a:solidFill>
                  <a:srgbClr val="202124"/>
                </a:solidFill>
                <a:latin typeface="Google Sans"/>
              </a:rPr>
              <a:t>και θέλουμε να τα κατηγοριοποιήσουμε.Το </a:t>
            </a:r>
            <a:r>
              <a:rPr lang="en-US">
                <a:solidFill>
                  <a:srgbClr val="202124"/>
                </a:solidFill>
                <a:latin typeface="Google Sans"/>
              </a:rPr>
              <a:t>dataset </a:t>
            </a:r>
            <a:r>
              <a:rPr lang="el-GR">
                <a:solidFill>
                  <a:srgbClr val="202124"/>
                </a:solidFill>
                <a:latin typeface="Google Sans"/>
              </a:rPr>
              <a:t>μας περιέχει </a:t>
            </a:r>
            <a:r>
              <a:rPr lang="en-US">
                <a:solidFill>
                  <a:srgbClr val="202124"/>
                </a:solidFill>
                <a:latin typeface="Google Sans"/>
              </a:rPr>
              <a:t>features </a:t>
            </a:r>
            <a:r>
              <a:rPr lang="el-GR">
                <a:solidFill>
                  <a:srgbClr val="202124"/>
                </a:solidFill>
                <a:latin typeface="Google Sans"/>
              </a:rPr>
              <a:t>όπως μήκος και πλάτος των ανθών του φυτού.</a:t>
            </a:r>
            <a:endParaRPr lang="en-CY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F1795C0-C142-4402-9678-A3B53577E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700" y="4616924"/>
            <a:ext cx="3783622" cy="831281"/>
          </a:xfrm>
          <a:prstGeom prst="rect">
            <a:avLst/>
          </a:prstGeom>
          <a:noFill/>
          <a:ln cap="rnd">
            <a:noFill/>
          </a:ln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2722B82C-C92C-77B3-5FE5-78EFBDE80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0331" y="4616924"/>
            <a:ext cx="1964030" cy="831281"/>
          </a:xfrm>
          <a:prstGeom prst="rect">
            <a:avLst/>
          </a:prstGeom>
          <a:noFill/>
          <a:ln cap="rnd">
            <a:noFill/>
          </a:ln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3F1302AD-840F-B5C7-334A-4C1D36973612}"/>
              </a:ext>
            </a:extLst>
          </p:cNvPr>
          <p:cNvSpPr txBox="1"/>
          <p:nvPr/>
        </p:nvSpPr>
        <p:spPr>
          <a:xfrm>
            <a:off x="742117" y="5583143"/>
            <a:ext cx="3127513" cy="369335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rPr>
              <a:t>Πηγή </a:t>
            </a: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rPr>
              <a:t>epl341</a:t>
            </a:r>
            <a:endParaRPr lang="en-CY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F27C9-087F-3DC5-BB26-15A24C83F4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8992" y="301066"/>
            <a:ext cx="10515600" cy="1325559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bg1"/>
                </a:solidFill>
                <a:latin typeface="Söhne"/>
              </a:rPr>
              <a:t>Unsupervised learning</a:t>
            </a:r>
            <a:endParaRPr lang="en-CY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A64D7-38EE-10D1-06EF-774F28D9A65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84750" y="1542821"/>
            <a:ext cx="10515600" cy="4351336"/>
          </a:xfrm>
        </p:spPr>
        <p:txBody>
          <a:bodyPr/>
          <a:lstStyle/>
          <a:p>
            <a:pPr lvl="0"/>
            <a:r>
              <a:rPr lang="en-US"/>
              <a:t>A</a:t>
            </a:r>
            <a:r>
              <a:rPr lang="el-GR"/>
              <a:t>ς χρησημοποιήσουμε τον ΚΝΝ</a:t>
            </a:r>
            <a:endParaRPr lang="en-US"/>
          </a:p>
          <a:p>
            <a:pPr lvl="0"/>
            <a:endParaRPr lang="en-CY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A25C9CAE-EED9-1361-050B-34755B375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50" y="6219776"/>
            <a:ext cx="6700887" cy="371475"/>
          </a:xfrm>
          <a:prstGeom prst="rect">
            <a:avLst/>
          </a:prstGeom>
          <a:noFill/>
          <a:ln cap="rnd">
            <a:noFill/>
          </a:ln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A47C5F36-3B04-AE15-D4D6-14404CCB1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50" y="2054172"/>
            <a:ext cx="8649821" cy="4110200"/>
          </a:xfrm>
          <a:prstGeom prst="rect">
            <a:avLst/>
          </a:prstGeom>
          <a:noFill/>
          <a:ln cap="rnd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170DF4-7F16-53BD-D906-FBE17309FA98}"/>
              </a:ext>
            </a:extLst>
          </p:cNvPr>
          <p:cNvSpPr txBox="1"/>
          <p:nvPr/>
        </p:nvSpPr>
        <p:spPr>
          <a:xfrm>
            <a:off x="9634330" y="4936435"/>
            <a:ext cx="1974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Πηγη </a:t>
            </a:r>
            <a:r>
              <a:rPr lang="en-US" dirty="0" err="1"/>
              <a:t>chatgpt</a:t>
            </a:r>
            <a:endParaRPr lang="en-CY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2B0F0-842D-B1B2-F22F-91EF29A55C7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/>
              <a:t>Αλγόριθμος </a:t>
            </a:r>
            <a:r>
              <a:rPr lang="en-US"/>
              <a:t>TF IDF </a:t>
            </a:r>
            <a:r>
              <a:rPr lang="el-GR"/>
              <a:t>με την </a:t>
            </a:r>
            <a:r>
              <a:rPr lang="en-US"/>
              <a:t>SCIKIT</a:t>
            </a:r>
            <a:endParaRPr lang="en-C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FC400-160C-ADFF-BE11-4989D1B5EA67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Y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C6A60FC3-227C-8C40-7B02-F6529CFC8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19" y="2052919"/>
            <a:ext cx="6350005" cy="4157401"/>
          </a:xfrm>
          <a:prstGeom prst="rect">
            <a:avLst/>
          </a:prstGeom>
          <a:noFill/>
          <a:ln cap="rnd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69342-8519-0B4B-717A-18F387DB72F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/>
              <a:t>Σύνωψη</a:t>
            </a:r>
            <a:r>
              <a:rPr lang="en-US"/>
              <a:t> scikit learn</a:t>
            </a:r>
            <a:r>
              <a:rPr lang="el-GR"/>
              <a:t> </a:t>
            </a:r>
            <a:endParaRPr lang="en-C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60C92-188C-7327-39BF-688803DA24D7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Preprocessing:</a:t>
            </a:r>
            <a:endParaRPr lang="el-GR"/>
          </a:p>
          <a:p>
            <a:pPr lvl="0">
              <a:buFont typeface="Wingdings" pitchFamily="2"/>
              <a:buChar char="§"/>
            </a:pPr>
            <a:r>
              <a:rPr lang="el-GR"/>
              <a:t>Μπορούμε να επεξεργαστούμε τα δεδομένα μας , πριν βάλουμε το μοντέλο να τα μαθαίνει έτσι ώστε να έχουμε πιο καθαρά δεδομένα.</a:t>
            </a:r>
          </a:p>
          <a:p>
            <a:pPr lvl="0">
              <a:buFont typeface="Wingdings" pitchFamily="2"/>
              <a:buChar char="§"/>
            </a:pPr>
            <a:r>
              <a:rPr lang="el-GR"/>
              <a:t>Μπορούμε να μοιράσουμε τα δεδομένα μας σε </a:t>
            </a:r>
            <a:r>
              <a:rPr lang="en-US"/>
              <a:t>testing </a:t>
            </a:r>
            <a:r>
              <a:rPr lang="el-GR"/>
              <a:t>και </a:t>
            </a:r>
            <a:r>
              <a:rPr lang="en-US"/>
              <a:t>learning </a:t>
            </a:r>
            <a:r>
              <a:rPr lang="el-GR"/>
              <a:t>για να μην πέσουμε σε </a:t>
            </a:r>
            <a:r>
              <a:rPr lang="en-US"/>
              <a:t>overfit.</a:t>
            </a:r>
          </a:p>
          <a:p>
            <a:pPr lvl="0">
              <a:buFont typeface="Arial" pitchFamily="34"/>
              <a:buChar char="•"/>
            </a:pPr>
            <a:r>
              <a:rPr lang="el-GR"/>
              <a:t>Μπορούμε χρησημοποιήσουμε πολλούς αλγόριθμους </a:t>
            </a:r>
            <a:r>
              <a:rPr lang="en-US"/>
              <a:t>machine learning </a:t>
            </a:r>
            <a:r>
              <a:rPr lang="el-GR"/>
              <a:t>αποδοτικά,εύκολα και απλά.</a:t>
            </a:r>
          </a:p>
          <a:p>
            <a:pPr lvl="0">
              <a:buFont typeface="Arial" pitchFamily="34"/>
              <a:buChar char="•"/>
            </a:pPr>
            <a:endParaRPr lang="el-GR"/>
          </a:p>
          <a:p>
            <a:pPr marL="0" lvl="0" indent="0">
              <a:buNone/>
            </a:pPr>
            <a:r>
              <a:rPr lang="el-GR"/>
              <a:t>Και πολλά άλλα..</a:t>
            </a:r>
          </a:p>
          <a:p>
            <a:pPr lvl="0"/>
            <a:endParaRPr lang="en-CY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49129-7A46-A3DF-F945-EB297DC61E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141896"/>
            <a:ext cx="8081860" cy="1512737"/>
          </a:xfrm>
        </p:spPr>
        <p:txBody>
          <a:bodyPr>
            <a:normAutofit/>
          </a:bodyPr>
          <a:lstStyle/>
          <a:p>
            <a:pPr lvl="0"/>
            <a:r>
              <a:rPr lang="en-US">
                <a:solidFill>
                  <a:srgbClr val="FFFFFF"/>
                </a:solidFill>
                <a:latin typeface="Söhne"/>
              </a:rPr>
              <a:t>Jupyter: Interactive Computing for Data Science</a:t>
            </a:r>
            <a:endParaRPr lang="en-CY">
              <a:solidFill>
                <a:srgbClr val="FFFFFF"/>
              </a:solidFill>
              <a:latin typeface="Söhne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201CD-19C8-DC5F-1569-2F39080E93E4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</a:t>
            </a:r>
            <a:r>
              <a:rPr lang="el-GR"/>
              <a:t>ίναι </a:t>
            </a:r>
            <a:r>
              <a:rPr lang="en-US"/>
              <a:t>open-source web application</a:t>
            </a:r>
            <a:r>
              <a:rPr lang="el-GR"/>
              <a:t> που επιτρέπει να δημιουργείτε και να μοιράζεστε έγγραφα που περιέχουν </a:t>
            </a:r>
            <a:r>
              <a:rPr lang="en-US"/>
              <a:t>live</a:t>
            </a:r>
            <a:r>
              <a:rPr lang="el-GR"/>
              <a:t> κώδικα, εξισώσεις, </a:t>
            </a:r>
            <a:r>
              <a:rPr lang="en-US"/>
              <a:t>visualizations</a:t>
            </a:r>
            <a:r>
              <a:rPr lang="el-GR"/>
              <a:t> και κείμενο. Υποστηρίζει Python, R και Julia.</a:t>
            </a:r>
            <a:endParaRPr lang="en-US"/>
          </a:p>
          <a:p>
            <a:pPr lvl="0"/>
            <a:r>
              <a:rPr lang="el-GR"/>
              <a:t>Είναι χρήσιμο για ποικίλες εργασίες, όπως ο καθαρισμός και η ανάλυση δεδομένων, η μηχανική μάθηση.</a:t>
            </a:r>
          </a:p>
          <a:p>
            <a:pPr lvl="0"/>
            <a:r>
              <a:rPr lang="el-GR"/>
              <a:t>Παρέχει ένα διαδραστικό περιβάλλον που σας επιτρέπει να πειραματιστείτε με τον κώδικα, να οπτικοποιήσετε δεδομένα και να μοιραστείτε την εργασία σας με άλλους.</a:t>
            </a:r>
            <a:endParaRPr lang="en-CY"/>
          </a:p>
        </p:txBody>
      </p:sp>
      <p:pic>
        <p:nvPicPr>
          <p:cNvPr id="4" name="Picture 2" descr="Exploring a Twitter Network With Memgraph in a Jupyter Notebook">
            <a:extLst>
              <a:ext uri="{FF2B5EF4-FFF2-40B4-BE49-F238E27FC236}">
                <a16:creationId xmlns:a16="http://schemas.microsoft.com/office/drawing/2014/main" id="{996A970B-5C1D-19D5-0AE3-B334EAAE29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789441" y="0"/>
            <a:ext cx="3402564" cy="1701277"/>
          </a:xfrm>
          <a:prstGeom prst="rect">
            <a:avLst/>
          </a:prstGeom>
          <a:noFill/>
          <a:ln cap="rnd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5DA90-7916-E2F1-8BAE-CB77D92ADC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1830" y="408672"/>
            <a:ext cx="10515600" cy="1325559"/>
          </a:xfrm>
        </p:spPr>
        <p:txBody>
          <a:bodyPr/>
          <a:lstStyle/>
          <a:p>
            <a:pPr lvl="0"/>
            <a:r>
              <a:rPr lang="en-US"/>
              <a:t>Jupyter Inteface:</a:t>
            </a:r>
            <a:endParaRPr lang="en-C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B0F55-3292-36C9-7FB4-1B135688E2D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89862" y="1820670"/>
            <a:ext cx="10515600" cy="4351336"/>
          </a:xfrm>
        </p:spPr>
        <p:txBody>
          <a:bodyPr/>
          <a:lstStyle/>
          <a:p>
            <a:pPr marL="0" lvl="0" indent="0">
              <a:buNone/>
            </a:pPr>
            <a:r>
              <a:rPr lang="el-GR"/>
              <a:t>Μέσω του </a:t>
            </a:r>
            <a:r>
              <a:rPr lang="en-US"/>
              <a:t>jupyter interface </a:t>
            </a:r>
            <a:r>
              <a:rPr lang="el-GR"/>
              <a:t>μπορείτε να περιηγηθείτε σε διάφορους φακέλους και να δημιουργήσετε </a:t>
            </a:r>
            <a:r>
              <a:rPr lang="en-US"/>
              <a:t>text files,folder,terminal kai ipykernel </a:t>
            </a:r>
            <a:r>
              <a:rPr lang="el-GR"/>
              <a:t>αρχεία</a:t>
            </a:r>
            <a:endParaRPr lang="en-US"/>
          </a:p>
          <a:p>
            <a:pPr lvl="0"/>
            <a:endParaRPr lang="el-GR"/>
          </a:p>
          <a:p>
            <a:pPr lvl="0"/>
            <a:endParaRPr lang="en-US"/>
          </a:p>
          <a:p>
            <a:pPr lvl="0">
              <a:buFont typeface="Wingdings" pitchFamily="2"/>
              <a:buChar char="§"/>
            </a:pPr>
            <a:endParaRPr lang="en-CY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738D7F48-B570-BDBF-EBDE-8867B4DDB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862" y="3255053"/>
            <a:ext cx="10747985" cy="2266331"/>
          </a:xfrm>
          <a:prstGeom prst="rect">
            <a:avLst/>
          </a:prstGeom>
          <a:noFill/>
          <a:ln cap="rnd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C35E7-F412-9E31-C765-C3BF75C9CB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18169"/>
            <a:ext cx="10515600" cy="1325559"/>
          </a:xfrm>
        </p:spPr>
        <p:txBody>
          <a:bodyPr/>
          <a:lstStyle/>
          <a:p>
            <a:pPr lvl="0"/>
            <a:r>
              <a:rPr lang="el-GR" dirty="0">
                <a:solidFill>
                  <a:schemeClr val="bg1"/>
                </a:solidFill>
                <a:latin typeface="Söhne"/>
              </a:rPr>
              <a:t>Ας δούμε την </a:t>
            </a:r>
            <a:r>
              <a:rPr lang="en-US" dirty="0">
                <a:solidFill>
                  <a:schemeClr val="bg1"/>
                </a:solidFill>
                <a:latin typeface="Söhne"/>
              </a:rPr>
              <a:t>NumPy</a:t>
            </a:r>
            <a:r>
              <a:rPr lang="el-GR" dirty="0">
                <a:solidFill>
                  <a:schemeClr val="bg1"/>
                </a:solidFill>
                <a:latin typeface="Söhne"/>
              </a:rPr>
              <a:t> σε πιο μεγάλο βάθος</a:t>
            </a:r>
            <a:endParaRPr lang="en-CY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BDAA4-CF5A-0040-1CBE-0BDDF2959F0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1566056"/>
            <a:ext cx="10515600" cy="4351336"/>
          </a:xfrm>
        </p:spPr>
        <p:txBody>
          <a:bodyPr/>
          <a:lstStyle/>
          <a:p>
            <a:pPr lvl="0"/>
            <a:r>
              <a:rPr lang="el-GR" dirty="0"/>
              <a:t>Αρχικά , η </a:t>
            </a:r>
            <a:r>
              <a:rPr lang="en-US" dirty="0" err="1"/>
              <a:t>numpy</a:t>
            </a:r>
            <a:r>
              <a:rPr lang="en-US" dirty="0"/>
              <a:t> </a:t>
            </a:r>
            <a:r>
              <a:rPr lang="el-GR" dirty="0"/>
              <a:t>κάνει τις πράξεις πιο αποδοτικές ,τρέχωντας σε </a:t>
            </a:r>
            <a:r>
              <a:rPr lang="en-US" dirty="0"/>
              <a:t>low level C optimized </a:t>
            </a:r>
            <a:r>
              <a:rPr lang="el-GR" dirty="0"/>
              <a:t>κώδικα</a:t>
            </a:r>
            <a:r>
              <a:rPr lang="en-US" dirty="0"/>
              <a:t> , </a:t>
            </a:r>
            <a:r>
              <a:rPr lang="el-GR" dirty="0"/>
              <a:t>κερδίζωντας έτσι μέγάλη απόδοση σε μνήμη και ταχύτητα.</a:t>
            </a:r>
          </a:p>
          <a:p>
            <a:pPr lvl="0"/>
            <a:r>
              <a:rPr lang="el-GR" dirty="0"/>
              <a:t>Χρησημοποιεί </a:t>
            </a:r>
            <a:r>
              <a:rPr lang="en-US" dirty="0"/>
              <a:t>vectorization, </a:t>
            </a:r>
            <a:r>
              <a:rPr lang="el-GR" dirty="0"/>
              <a:t>οπότε μπορεί να κάνει σε μια μονάδα του χρόνου πολλαπλές πράξεις αντί του να κάνει μια.</a:t>
            </a:r>
          </a:p>
          <a:p>
            <a:pPr marL="0" lvl="0" indent="0">
              <a:buNone/>
            </a:pPr>
            <a:endParaRPr lang="el-GR" dirty="0"/>
          </a:p>
          <a:p>
            <a:pPr lvl="0"/>
            <a:r>
              <a:rPr lang="el-GR" dirty="0"/>
              <a:t>Χρησημοποιεί συνεχώμενα </a:t>
            </a:r>
            <a:r>
              <a:rPr lang="en-US" dirty="0"/>
              <a:t>block </a:t>
            </a:r>
            <a:r>
              <a:rPr lang="el-GR" dirty="0"/>
              <a:t>μνήμης για να δεσμεύσει τον πίνακα , άρα εκμεταλλεύεται την τοπικότητα αναφοράς.</a:t>
            </a:r>
            <a:endParaRPr lang="en-CY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9E2E2D-F969-F176-2A38-5F88BCBA2C74}"/>
              </a:ext>
            </a:extLst>
          </p:cNvPr>
          <p:cNvSpPr txBox="1"/>
          <p:nvPr/>
        </p:nvSpPr>
        <p:spPr>
          <a:xfrm>
            <a:off x="10210044" y="4693423"/>
            <a:ext cx="1964597" cy="646334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rPr>
              <a:t>datascience.blog.wzb.eu</a:t>
            </a:r>
            <a:endParaRPr lang="en-CY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51C9DF-FF3D-84D4-DBE5-5C49A1BE5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3073" y="1674526"/>
            <a:ext cx="2159552" cy="19897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13C27-AB1A-95A8-FBCF-77E9D9A9E83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/>
              <a:t>Επεξεργασία </a:t>
            </a:r>
            <a:r>
              <a:rPr lang="en-US"/>
              <a:t>ipykernel </a:t>
            </a:r>
            <a:r>
              <a:rPr lang="el-GR"/>
              <a:t>αρχείου</a:t>
            </a:r>
            <a:endParaRPr lang="en-C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27DD6-A6E3-7E31-8E57-1F7369C1682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10515600" cy="4848871"/>
          </a:xfrm>
        </p:spPr>
        <p:txBody>
          <a:bodyPr/>
          <a:lstStyle/>
          <a:p>
            <a:pPr lvl="0"/>
            <a:r>
              <a:rPr lang="el-GR"/>
              <a:t>Μπορούμε να δημιουργήσουμε κελιά </a:t>
            </a:r>
            <a:r>
              <a:rPr lang="en-US"/>
              <a:t>code,markdown,raw nconvert,heading </a:t>
            </a:r>
            <a:r>
              <a:rPr lang="el-GR"/>
              <a:t>τα οποία είναι ανεξάρτητα μεταξύ τους.</a:t>
            </a:r>
          </a:p>
          <a:p>
            <a:pPr marL="0" lvl="0" indent="0">
              <a:buNone/>
            </a:pPr>
            <a:r>
              <a:rPr lang="el-GR"/>
              <a:t>Παράδειγμα εισαγωγής κελιού:</a:t>
            </a:r>
          </a:p>
          <a:p>
            <a:pPr lvl="0"/>
            <a:endParaRPr lang="en-CY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061455CE-379F-0192-67C1-986FE4A88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86" y="3954834"/>
            <a:ext cx="11782510" cy="1519248"/>
          </a:xfrm>
          <a:prstGeom prst="rect">
            <a:avLst/>
          </a:prstGeom>
          <a:noFill/>
          <a:ln cap="rnd"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F6D49-80AD-A0A6-8A79-AD00E135380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Raw NBConvert</a:t>
            </a:r>
            <a:r>
              <a:rPr lang="el-GR"/>
              <a:t> </a:t>
            </a:r>
            <a:r>
              <a:rPr lang="en-US"/>
              <a:t>cells</a:t>
            </a:r>
            <a:endParaRPr lang="en-C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E2548-069A-2D39-301C-B69F3F32777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 </a:t>
            </a:r>
            <a:r>
              <a:rPr lang="el-GR"/>
              <a:t>Χρησιμοποιούνται για τη συγγραφή περιεχομένου που δεν προορίζεται να εκτελεστεί. Μπορεί να περιλαμβάνει κείμενο, εικόνες ή ακόμη και αποσπάσματα κώδικα που θέλετε να εμφανίσετε χωρίς να εκτελεστεί.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BECDF11-0FE5-5BD5-DC1D-1943C9BC4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84" y="3993248"/>
            <a:ext cx="12111127" cy="2547957"/>
          </a:xfrm>
          <a:prstGeom prst="rect">
            <a:avLst/>
          </a:prstGeom>
          <a:noFill/>
          <a:ln cap="rnd"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FD9E8-9B0F-7DBF-0ADC-0146CCA0CBF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Code</a:t>
            </a:r>
            <a:r>
              <a:rPr lang="el-GR"/>
              <a:t> </a:t>
            </a:r>
            <a:r>
              <a:rPr lang="en-US"/>
              <a:t>cells:</a:t>
            </a:r>
            <a:endParaRPr lang="en-C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19C44-6DD9-7FDA-3585-2453B281C09E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l-GR"/>
              <a:t>Χρησιμοποιούνται για τη συγγραφή και εκτέλεση κώδικα σε διάφορες γλώσσες προγραμματισμού, όπως η Python, η R και η Julia. Όταν εκτελείται ένα κελί κώδικα, η έξοδός του εμφανίζεται ακριβώς κάτω από το κελί.</a:t>
            </a:r>
            <a:endParaRPr lang="en-US"/>
          </a:p>
          <a:p>
            <a:pPr marL="0" lvl="0" indent="0">
              <a:buNone/>
            </a:pPr>
            <a:r>
              <a:rPr lang="el-GR"/>
              <a:t>Επιλέγξετε το </a:t>
            </a:r>
            <a:r>
              <a:rPr lang="en-US"/>
              <a:t>code </a:t>
            </a:r>
            <a:r>
              <a:rPr lang="el-GR"/>
              <a:t>ως τον τύπο του κελιού,εισάγετε τον κώδικα σας και πατήστε </a:t>
            </a:r>
            <a:r>
              <a:rPr lang="en-US"/>
              <a:t>run.</a:t>
            </a:r>
          </a:p>
          <a:p>
            <a:pPr lvl="0"/>
            <a:endParaRPr lang="en-CY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D621246-3E3B-3CCB-D7FB-5528D4F27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942" y="4357454"/>
            <a:ext cx="6368128" cy="1954447"/>
          </a:xfrm>
          <a:prstGeom prst="rect">
            <a:avLst/>
          </a:prstGeom>
          <a:noFill/>
          <a:ln cap="rnd"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85B3F-DDA2-EEBC-5E14-E4D974948DB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/>
              <a:t>Markdown</a:t>
            </a:r>
            <a:r>
              <a:rPr lang="en-US"/>
              <a:t> cells</a:t>
            </a:r>
            <a:endParaRPr lang="en-C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13B6B-D57B-CF7C-9634-66C2AC435B0B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1800"/>
              <a:t>X</a:t>
            </a:r>
            <a:r>
              <a:rPr lang="el-GR" sz="1800"/>
              <a:t>ρησιμοποιούνται για τη σύνταξη μορφοποιημένου κειμένου χρησιμοποιώντας μια ελαφριά γλώσσα σήμανσης</a:t>
            </a:r>
            <a:r>
              <a:rPr lang="en-US" sz="1800"/>
              <a:t>(</a:t>
            </a:r>
            <a:r>
              <a:rPr lang="el-GR" sz="1800"/>
              <a:t>έχει ομοιότητες με την HTML</a:t>
            </a:r>
            <a:r>
              <a:rPr lang="en-US" sz="1800"/>
              <a:t>)</a:t>
            </a:r>
            <a:r>
              <a:rPr lang="el-GR" sz="1800"/>
              <a:t>. </a:t>
            </a:r>
            <a:r>
              <a:rPr lang="en-US" sz="1800"/>
              <a:t> </a:t>
            </a:r>
            <a:r>
              <a:rPr lang="el-GR" sz="1800"/>
              <a:t>Σας επιτρέπει να προσθέτετε επικεφαλίδες, κουκκίδες, συνδέσμους, εικόνες και άλλες μορφοποιήσεις στο κείμενό σας. Όταν εκτελείται ένα κελί markdown, η μορφοποιημένη έξοδός του εμφανίζεται ακριβώς κάτω από το κελί.</a:t>
            </a:r>
          </a:p>
          <a:p>
            <a:pPr lvl="0"/>
            <a:endParaRPr lang="en-CY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A1E5B4F-BDA3-1CD2-B22D-F39186203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077" y="4033665"/>
            <a:ext cx="5971873" cy="2530245"/>
          </a:xfrm>
          <a:prstGeom prst="rect">
            <a:avLst/>
          </a:prstGeom>
          <a:noFill/>
          <a:ln cap="rnd">
            <a:noFill/>
          </a:ln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5F6DF0B8-8DC3-B30D-4E55-13C8B7B62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117" y="2632091"/>
            <a:ext cx="1828809" cy="4071969"/>
          </a:xfrm>
          <a:prstGeom prst="rect">
            <a:avLst/>
          </a:prstGeom>
          <a:noFill/>
          <a:ln cap="rnd"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08264-B043-8AFA-D72E-FFA26AF96E3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/>
              <a:t>Η</a:t>
            </a:r>
            <a:r>
              <a:rPr lang="en-US"/>
              <a:t>eadling:</a:t>
            </a:r>
            <a:endParaRPr lang="en-C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DBB63-335B-F533-0911-2EDA0344520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Οι επικεφαλίδες χρησιμοποιούνται για να οργανώσετε το σημειωματάριό σας σε ενότητες. Οι επικεφαλίδες μορφοποιούνται χρησιμοποιώντας σύνταξη markdown, με διαφορετικά επίπεδα</a:t>
            </a:r>
            <a:r>
              <a:rPr lang="en-US"/>
              <a:t>.X</a:t>
            </a:r>
            <a:r>
              <a:rPr lang="el-GR"/>
              <a:t>ρησημοποιήστε τον χαραχτήρα # πολλαπλές φορές για να θέσετε επίπεδο</a:t>
            </a:r>
          </a:p>
          <a:p>
            <a:pPr lvl="0"/>
            <a:endParaRPr lang="en-CY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DAEE425-6500-4357-B59B-E63C8F758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62" y="4001295"/>
            <a:ext cx="9437915" cy="2214941"/>
          </a:xfrm>
          <a:prstGeom prst="rect">
            <a:avLst/>
          </a:prstGeom>
          <a:noFill/>
          <a:ln cap="rnd"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63364-EB16-85C3-2691-C8E9EF6BD24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Success rate </a:t>
            </a:r>
            <a:r>
              <a:rPr lang="el-GR"/>
              <a:t>ανα εποχη</a:t>
            </a:r>
            <a:endParaRPr lang="en-CY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B9B86E88-FB92-53BE-5028-FE6387788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46" y="1825627"/>
            <a:ext cx="6713003" cy="3955502"/>
          </a:xfrm>
          <a:prstGeom prst="rect">
            <a:avLst/>
          </a:prstGeom>
          <a:noFill/>
          <a:ln cap="rnd"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58C09390-ED7D-076F-3560-982BCDA05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33841" cy="6348459"/>
          </a:xfrm>
          <a:prstGeom prst="rect">
            <a:avLst/>
          </a:prstGeom>
          <a:noFill/>
          <a:ln cap="rnd">
            <a:noFill/>
          </a:ln>
        </p:spPr>
      </p:pic>
      <p:pic>
        <p:nvPicPr>
          <p:cNvPr id="3" name="Picture 10">
            <a:extLst>
              <a:ext uri="{FF2B5EF4-FFF2-40B4-BE49-F238E27FC236}">
                <a16:creationId xmlns:a16="http://schemas.microsoft.com/office/drawing/2014/main" id="{056160AE-EA3F-D943-80B8-1DBCF7A01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3528" y="92473"/>
            <a:ext cx="2774655" cy="4093860"/>
          </a:xfrm>
          <a:prstGeom prst="rect">
            <a:avLst/>
          </a:prstGeom>
          <a:noFill/>
          <a:ln cap="rnd">
            <a:noFill/>
          </a:ln>
        </p:spPr>
      </p:pic>
      <p:pic>
        <p:nvPicPr>
          <p:cNvPr id="4" name="Picture 12">
            <a:extLst>
              <a:ext uri="{FF2B5EF4-FFF2-40B4-BE49-F238E27FC236}">
                <a16:creationId xmlns:a16="http://schemas.microsoft.com/office/drawing/2014/main" id="{0D013B9E-1BE0-8489-48E1-BD73DB4D52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4309" y="0"/>
            <a:ext cx="5599218" cy="5524109"/>
          </a:xfrm>
          <a:prstGeom prst="rect">
            <a:avLst/>
          </a:prstGeom>
          <a:noFill/>
          <a:ln cap="rnd"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F05C3-61CE-DC64-63D8-21CC891194D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2762F-39B4-59F0-1B90-818705C4B2D9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Y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F1E6E-D19C-D174-F253-4A866F3C5DA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Loop unrolling</a:t>
            </a:r>
            <a:endParaRPr lang="en-C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64DC5-99F9-8618-612F-3312182BEF2B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Epl325</a:t>
            </a:r>
            <a:endParaRPr lang="en-CY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C90FEEE-A110-E7E8-BF6C-539E27919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186" y="2052919"/>
            <a:ext cx="4805400" cy="1347798"/>
          </a:xfrm>
          <a:prstGeom prst="rect">
            <a:avLst/>
          </a:prstGeom>
          <a:noFill/>
          <a:ln cap="rnd">
            <a:noFill/>
          </a:ln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C0C699B2-DA11-ED03-C092-D11AC9D83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623" y="2052919"/>
            <a:ext cx="4124355" cy="2028843"/>
          </a:xfrm>
          <a:prstGeom prst="rect">
            <a:avLst/>
          </a:prstGeom>
          <a:noFill/>
          <a:ln cap="rnd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35612-C6B8-163C-EEFC-A66218FA038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/>
              <a:t>Δημιουργεία πίνακα στην </a:t>
            </a:r>
            <a:r>
              <a:rPr lang="en-US"/>
              <a:t>numpy</a:t>
            </a:r>
            <a:endParaRPr lang="en-C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D6D0F-1343-07B4-C858-F9D5D97CD4C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10515600" cy="4887596"/>
          </a:xfrm>
        </p:spPr>
        <p:txBody>
          <a:bodyPr/>
          <a:lstStyle/>
          <a:p>
            <a:pPr marL="0" lvl="0" indent="0">
              <a:buNone/>
            </a:pPr>
            <a:r>
              <a:rPr lang="el-GR"/>
              <a:t>Να περιέχει το 1,2,3,4</a:t>
            </a:r>
          </a:p>
          <a:p>
            <a:pPr lvl="0"/>
            <a:endParaRPr lang="el-GR"/>
          </a:p>
          <a:p>
            <a:pPr lvl="0"/>
            <a:r>
              <a:rPr lang="el-GR"/>
              <a:t>Να περιέχει μηδενικά σε 3</a:t>
            </a:r>
            <a:r>
              <a:rPr lang="en-US"/>
              <a:t>x4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N</a:t>
            </a:r>
            <a:r>
              <a:rPr lang="el-GR"/>
              <a:t>α περιέχει άσσους σε </a:t>
            </a:r>
            <a:r>
              <a:rPr lang="en-US"/>
              <a:t>2x3</a:t>
            </a:r>
          </a:p>
          <a:p>
            <a:pPr lvl="0"/>
            <a:endParaRPr lang="en-US"/>
          </a:p>
          <a:p>
            <a:pPr marL="0" lvl="0" indent="0">
              <a:buNone/>
            </a:pPr>
            <a:endParaRPr lang="en-US"/>
          </a:p>
          <a:p>
            <a:pPr marL="0" lvl="0" indent="0">
              <a:buNone/>
            </a:pPr>
            <a:r>
              <a:rPr lang="el-GR"/>
              <a:t>Δημιουργεία πίνακα με εμβέλεια από το 0..11</a:t>
            </a:r>
            <a:endParaRPr lang="en-US"/>
          </a:p>
          <a:p>
            <a:pPr marL="0" lvl="0" indent="0">
              <a:buNone/>
            </a:pP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654A4F4-3A6E-E632-6D69-6BDEABF85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2500" y="1841071"/>
            <a:ext cx="3279943" cy="528888"/>
          </a:xfrm>
          <a:prstGeom prst="rect">
            <a:avLst/>
          </a:prstGeom>
          <a:noFill/>
          <a:ln cap="rnd">
            <a:noFill/>
          </a:ln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641D0AED-3D7C-8246-1521-5731FFB4A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5829" y="2866945"/>
            <a:ext cx="3248049" cy="995370"/>
          </a:xfrm>
          <a:prstGeom prst="rect">
            <a:avLst/>
          </a:prstGeom>
          <a:noFill/>
          <a:ln cap="rnd">
            <a:noFill/>
          </a:ln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004BC04A-992A-7DE7-BD57-64ADD2A84C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1828" y="4359301"/>
            <a:ext cx="3309963" cy="742959"/>
          </a:xfrm>
          <a:prstGeom prst="rect">
            <a:avLst/>
          </a:prstGeom>
          <a:noFill/>
          <a:ln cap="rnd">
            <a:noFill/>
          </a:ln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44D8E93A-307B-994B-CE2D-E17E351730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6664" y="5438787"/>
            <a:ext cx="3567138" cy="614367"/>
          </a:xfrm>
          <a:prstGeom prst="rect">
            <a:avLst/>
          </a:prstGeom>
          <a:noFill/>
          <a:ln cap="rnd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E6974-6AE1-EB3D-544E-B65B094A80F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/>
              <a:t>Πρόσβαση σε δεδομένα στην </a:t>
            </a:r>
            <a:r>
              <a:rPr lang="en-US"/>
              <a:t>numpy</a:t>
            </a:r>
            <a:endParaRPr lang="en-CY"/>
          </a:p>
        </p:txBody>
      </p:sp>
      <p:grpSp>
        <p:nvGrpSpPr>
          <p:cNvPr id="3" name="Content Placeholder 2">
            <a:extLst>
              <a:ext uri="{FF2B5EF4-FFF2-40B4-BE49-F238E27FC236}">
                <a16:creationId xmlns:a16="http://schemas.microsoft.com/office/drawing/2014/main" id="{4F187012-FD7F-61A3-26B5-4202D00B428C}"/>
              </a:ext>
            </a:extLst>
          </p:cNvPr>
          <p:cNvGrpSpPr/>
          <p:nvPr/>
        </p:nvGrpSpPr>
        <p:grpSpPr>
          <a:xfrm>
            <a:off x="838203" y="1907036"/>
            <a:ext cx="10515600" cy="4200313"/>
            <a:chOff x="838203" y="1907036"/>
            <a:chExt cx="10515600" cy="4200313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D63E3CF-B79C-081F-3BA4-9652F4F5BC50}"/>
                </a:ext>
              </a:extLst>
            </p:cNvPr>
            <p:cNvSpPr/>
            <p:nvPr/>
          </p:nvSpPr>
          <p:spPr>
            <a:xfrm>
              <a:off x="838203" y="1907036"/>
              <a:ext cx="10515600" cy="993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515600"/>
                <a:gd name="f7" fmla="val 993128"/>
                <a:gd name="f8" fmla="val 165525"/>
                <a:gd name="f9" fmla="val 74108"/>
                <a:gd name="f10" fmla="val 10350075"/>
                <a:gd name="f11" fmla="val 10441492"/>
                <a:gd name="f12" fmla="val 827603"/>
                <a:gd name="f13" fmla="val 919020"/>
                <a:gd name="f14" fmla="+- 0 0 -90"/>
                <a:gd name="f15" fmla="*/ f3 1 10515600"/>
                <a:gd name="f16" fmla="*/ f4 1 993128"/>
                <a:gd name="f17" fmla="+- f7 0 f5"/>
                <a:gd name="f18" fmla="+- f6 0 f5"/>
                <a:gd name="f19" fmla="*/ f14 f0 1"/>
                <a:gd name="f20" fmla="*/ f18 1 10515600"/>
                <a:gd name="f21" fmla="*/ f17 1 993128"/>
                <a:gd name="f22" fmla="*/ 0 f18 1"/>
                <a:gd name="f23" fmla="*/ 165525 f17 1"/>
                <a:gd name="f24" fmla="*/ 165525 f18 1"/>
                <a:gd name="f25" fmla="*/ 0 f17 1"/>
                <a:gd name="f26" fmla="*/ 10350075 f18 1"/>
                <a:gd name="f27" fmla="*/ 10515600 f18 1"/>
                <a:gd name="f28" fmla="*/ 827603 f17 1"/>
                <a:gd name="f29" fmla="*/ 993128 f17 1"/>
                <a:gd name="f30" fmla="*/ f19 1 f2"/>
                <a:gd name="f31" fmla="*/ f22 1 10515600"/>
                <a:gd name="f32" fmla="*/ f23 1 993128"/>
                <a:gd name="f33" fmla="*/ f24 1 10515600"/>
                <a:gd name="f34" fmla="*/ f25 1 993128"/>
                <a:gd name="f35" fmla="*/ f26 1 10515600"/>
                <a:gd name="f36" fmla="*/ f27 1 10515600"/>
                <a:gd name="f37" fmla="*/ f28 1 993128"/>
                <a:gd name="f38" fmla="*/ f29 1 993128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0515600" h="993128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4472C4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43734" tIns="143734" rIns="143734" bIns="143734" anchor="ctr" anchorCtr="0" compatLnSpc="1">
              <a:noAutofit/>
            </a:bodyPr>
            <a:lstStyle/>
            <a:p>
              <a:pPr marL="0" marR="0" lvl="0" indent="0" algn="l" defTabSz="111125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1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l-GR" sz="25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Υπενθήμιση:Ο </a:t>
              </a:r>
              <a:r>
                <a:rPr lang="en-US" sz="25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array </a:t>
              </a:r>
              <a:r>
                <a:rPr lang="el-GR" sz="25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έχει τα στοιχεία [1,2,3,4]</a:t>
              </a:r>
              <a:endParaRPr lang="en-US" sz="25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04B5EEE-CF09-9219-D153-93D847906675}"/>
                </a:ext>
              </a:extLst>
            </p:cNvPr>
            <p:cNvSpPr/>
            <p:nvPr/>
          </p:nvSpPr>
          <p:spPr>
            <a:xfrm>
              <a:off x="838203" y="2972165"/>
              <a:ext cx="10515600" cy="993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515600"/>
                <a:gd name="f7" fmla="val 993128"/>
                <a:gd name="f8" fmla="val 165525"/>
                <a:gd name="f9" fmla="val 74108"/>
                <a:gd name="f10" fmla="val 10350075"/>
                <a:gd name="f11" fmla="val 10441492"/>
                <a:gd name="f12" fmla="val 827603"/>
                <a:gd name="f13" fmla="val 919020"/>
                <a:gd name="f14" fmla="+- 0 0 -90"/>
                <a:gd name="f15" fmla="*/ f3 1 10515600"/>
                <a:gd name="f16" fmla="*/ f4 1 993128"/>
                <a:gd name="f17" fmla="+- f7 0 f5"/>
                <a:gd name="f18" fmla="+- f6 0 f5"/>
                <a:gd name="f19" fmla="*/ f14 f0 1"/>
                <a:gd name="f20" fmla="*/ f18 1 10515600"/>
                <a:gd name="f21" fmla="*/ f17 1 993128"/>
                <a:gd name="f22" fmla="*/ 0 f18 1"/>
                <a:gd name="f23" fmla="*/ 165525 f17 1"/>
                <a:gd name="f24" fmla="*/ 165525 f18 1"/>
                <a:gd name="f25" fmla="*/ 0 f17 1"/>
                <a:gd name="f26" fmla="*/ 10350075 f18 1"/>
                <a:gd name="f27" fmla="*/ 10515600 f18 1"/>
                <a:gd name="f28" fmla="*/ 827603 f17 1"/>
                <a:gd name="f29" fmla="*/ 993128 f17 1"/>
                <a:gd name="f30" fmla="*/ f19 1 f2"/>
                <a:gd name="f31" fmla="*/ f22 1 10515600"/>
                <a:gd name="f32" fmla="*/ f23 1 993128"/>
                <a:gd name="f33" fmla="*/ f24 1 10515600"/>
                <a:gd name="f34" fmla="*/ f25 1 993128"/>
                <a:gd name="f35" fmla="*/ f26 1 10515600"/>
                <a:gd name="f36" fmla="*/ f27 1 10515600"/>
                <a:gd name="f37" fmla="*/ f28 1 993128"/>
                <a:gd name="f38" fmla="*/ f29 1 993128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0515600" h="993128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4472C4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43734" tIns="143734" rIns="143734" bIns="143734" anchor="ctr" anchorCtr="0" compatLnSpc="1">
              <a:noAutofit/>
            </a:bodyPr>
            <a:lstStyle/>
            <a:p>
              <a:pPr marL="0" marR="0" lvl="0" indent="0" algn="l" defTabSz="111125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1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l-GR" sz="25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Πρόσβαση σε ένα στοιχείο:</a:t>
              </a:r>
              <a:endParaRPr lang="en-US" sz="25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B944194-C9FA-13D2-D9AD-D7D6D61B959E}"/>
                </a:ext>
              </a:extLst>
            </p:cNvPr>
            <p:cNvSpPr/>
            <p:nvPr/>
          </p:nvSpPr>
          <p:spPr>
            <a:xfrm>
              <a:off x="838203" y="4037295"/>
              <a:ext cx="10515600" cy="993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515600"/>
                <a:gd name="f7" fmla="val 993128"/>
                <a:gd name="f8" fmla="val 165525"/>
                <a:gd name="f9" fmla="val 74108"/>
                <a:gd name="f10" fmla="val 10350075"/>
                <a:gd name="f11" fmla="val 10441492"/>
                <a:gd name="f12" fmla="val 827603"/>
                <a:gd name="f13" fmla="val 919020"/>
                <a:gd name="f14" fmla="+- 0 0 -90"/>
                <a:gd name="f15" fmla="*/ f3 1 10515600"/>
                <a:gd name="f16" fmla="*/ f4 1 993128"/>
                <a:gd name="f17" fmla="+- f7 0 f5"/>
                <a:gd name="f18" fmla="+- f6 0 f5"/>
                <a:gd name="f19" fmla="*/ f14 f0 1"/>
                <a:gd name="f20" fmla="*/ f18 1 10515600"/>
                <a:gd name="f21" fmla="*/ f17 1 993128"/>
                <a:gd name="f22" fmla="*/ 0 f18 1"/>
                <a:gd name="f23" fmla="*/ 165525 f17 1"/>
                <a:gd name="f24" fmla="*/ 165525 f18 1"/>
                <a:gd name="f25" fmla="*/ 0 f17 1"/>
                <a:gd name="f26" fmla="*/ 10350075 f18 1"/>
                <a:gd name="f27" fmla="*/ 10515600 f18 1"/>
                <a:gd name="f28" fmla="*/ 827603 f17 1"/>
                <a:gd name="f29" fmla="*/ 993128 f17 1"/>
                <a:gd name="f30" fmla="*/ f19 1 f2"/>
                <a:gd name="f31" fmla="*/ f22 1 10515600"/>
                <a:gd name="f32" fmla="*/ f23 1 993128"/>
                <a:gd name="f33" fmla="*/ f24 1 10515600"/>
                <a:gd name="f34" fmla="*/ f25 1 993128"/>
                <a:gd name="f35" fmla="*/ f26 1 10515600"/>
                <a:gd name="f36" fmla="*/ f27 1 10515600"/>
                <a:gd name="f37" fmla="*/ f28 1 993128"/>
                <a:gd name="f38" fmla="*/ f29 1 993128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0515600" h="993128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4472C4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43734" tIns="143734" rIns="143734" bIns="143734" anchor="ctr" anchorCtr="0" compatLnSpc="1">
              <a:noAutofit/>
            </a:bodyPr>
            <a:lstStyle/>
            <a:p>
              <a:pPr marL="0" marR="0" lvl="0" indent="0" algn="l" defTabSz="111125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1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5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Slicing: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608AC71-890A-CDC8-D3D0-B7741187976F}"/>
                </a:ext>
              </a:extLst>
            </p:cNvPr>
            <p:cNvSpPr/>
            <p:nvPr/>
          </p:nvSpPr>
          <p:spPr>
            <a:xfrm>
              <a:off x="838203" y="5114220"/>
              <a:ext cx="10515600" cy="993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515600"/>
                <a:gd name="f7" fmla="val 993128"/>
                <a:gd name="f8" fmla="val 165525"/>
                <a:gd name="f9" fmla="val 74108"/>
                <a:gd name="f10" fmla="val 10350075"/>
                <a:gd name="f11" fmla="val 10441492"/>
                <a:gd name="f12" fmla="val 827603"/>
                <a:gd name="f13" fmla="val 919020"/>
                <a:gd name="f14" fmla="+- 0 0 -90"/>
                <a:gd name="f15" fmla="*/ f3 1 10515600"/>
                <a:gd name="f16" fmla="*/ f4 1 993128"/>
                <a:gd name="f17" fmla="+- f7 0 f5"/>
                <a:gd name="f18" fmla="+- f6 0 f5"/>
                <a:gd name="f19" fmla="*/ f14 f0 1"/>
                <a:gd name="f20" fmla="*/ f18 1 10515600"/>
                <a:gd name="f21" fmla="*/ f17 1 993128"/>
                <a:gd name="f22" fmla="*/ 0 f18 1"/>
                <a:gd name="f23" fmla="*/ 165525 f17 1"/>
                <a:gd name="f24" fmla="*/ 165525 f18 1"/>
                <a:gd name="f25" fmla="*/ 0 f17 1"/>
                <a:gd name="f26" fmla="*/ 10350075 f18 1"/>
                <a:gd name="f27" fmla="*/ 10515600 f18 1"/>
                <a:gd name="f28" fmla="*/ 827603 f17 1"/>
                <a:gd name="f29" fmla="*/ 993128 f17 1"/>
                <a:gd name="f30" fmla="*/ f19 1 f2"/>
                <a:gd name="f31" fmla="*/ f22 1 10515600"/>
                <a:gd name="f32" fmla="*/ f23 1 993128"/>
                <a:gd name="f33" fmla="*/ f24 1 10515600"/>
                <a:gd name="f34" fmla="*/ f25 1 993128"/>
                <a:gd name="f35" fmla="*/ f26 1 10515600"/>
                <a:gd name="f36" fmla="*/ f27 1 10515600"/>
                <a:gd name="f37" fmla="*/ f28 1 993128"/>
                <a:gd name="f38" fmla="*/ f29 1 993128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0515600" h="993128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4472C4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43734" tIns="143734" rIns="143734" bIns="143734" anchor="ctr" anchorCtr="0" compatLnSpc="1">
              <a:noAutofit/>
            </a:bodyPr>
            <a:lstStyle/>
            <a:p>
              <a:pPr marL="0" marR="0" lvl="0" indent="0" algn="l" defTabSz="111125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1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5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Reshaping:</a:t>
              </a:r>
              <a:br>
                <a:rPr lang="en-US" sz="25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</a:br>
              <a:r>
                <a:rPr lang="el-GR" sz="25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Άλλαξε τις διαστάσεις του πίνακα </a:t>
              </a:r>
              <a:r>
                <a:rPr lang="en-US" sz="25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array </a:t>
              </a:r>
              <a:r>
                <a:rPr lang="el-GR" sz="25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σε 2</a:t>
              </a:r>
              <a:r>
                <a:rPr lang="en-US" sz="25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x2</a:t>
              </a:r>
            </a:p>
          </p:txBody>
        </p:sp>
      </p:grpSp>
      <p:pic>
        <p:nvPicPr>
          <p:cNvPr id="8" name="Picture 4">
            <a:extLst>
              <a:ext uri="{FF2B5EF4-FFF2-40B4-BE49-F238E27FC236}">
                <a16:creationId xmlns:a16="http://schemas.microsoft.com/office/drawing/2014/main" id="{27181203-CD75-B4A0-4EE4-2404AE1C9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3619" y="3200400"/>
            <a:ext cx="2071701" cy="457200"/>
          </a:xfrm>
          <a:prstGeom prst="rect">
            <a:avLst/>
          </a:prstGeom>
          <a:noFill/>
          <a:ln cap="rnd">
            <a:noFill/>
          </a:ln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CFD0C4DE-0FA2-7434-E4AA-014D6ED80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325" y="4381695"/>
            <a:ext cx="2438421" cy="409578"/>
          </a:xfrm>
          <a:prstGeom prst="rect">
            <a:avLst/>
          </a:prstGeom>
          <a:noFill/>
          <a:ln cap="rnd">
            <a:noFill/>
          </a:ln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260DB364-732D-E9D2-4FC5-822D3B2A06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5320" y="5353437"/>
            <a:ext cx="2528910" cy="652470"/>
          </a:xfrm>
          <a:prstGeom prst="rect">
            <a:avLst/>
          </a:prstGeom>
          <a:noFill/>
          <a:ln cap="rnd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64E08-9C3F-02B1-D9CB-0D3716D7AD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1956" y="210183"/>
            <a:ext cx="10515600" cy="1325559"/>
          </a:xfrm>
        </p:spPr>
        <p:txBody>
          <a:bodyPr/>
          <a:lstStyle/>
          <a:p>
            <a:pPr lvl="0"/>
            <a:r>
              <a:rPr lang="el-GR"/>
              <a:t>Αριθμητικές πράξεις στην </a:t>
            </a:r>
            <a:r>
              <a:rPr lang="en-US"/>
              <a:t>numpy</a:t>
            </a:r>
            <a:endParaRPr lang="en-CY"/>
          </a:p>
        </p:txBody>
      </p:sp>
      <p:grpSp>
        <p:nvGrpSpPr>
          <p:cNvPr id="3" name="Content Placeholder 2">
            <a:extLst>
              <a:ext uri="{FF2B5EF4-FFF2-40B4-BE49-F238E27FC236}">
                <a16:creationId xmlns:a16="http://schemas.microsoft.com/office/drawing/2014/main" id="{E6C76A8B-8DC7-FAE1-9068-94C7A872B0E1}"/>
              </a:ext>
            </a:extLst>
          </p:cNvPr>
          <p:cNvGrpSpPr/>
          <p:nvPr/>
        </p:nvGrpSpPr>
        <p:grpSpPr>
          <a:xfrm>
            <a:off x="518163" y="2122011"/>
            <a:ext cx="10515600" cy="4271957"/>
            <a:chOff x="518163" y="2122011"/>
            <a:chExt cx="10515600" cy="427195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EF5EA84-2C0F-4CF7-B213-0354D7FE3B76}"/>
                </a:ext>
              </a:extLst>
            </p:cNvPr>
            <p:cNvSpPr/>
            <p:nvPr/>
          </p:nvSpPr>
          <p:spPr>
            <a:xfrm>
              <a:off x="518163" y="2122011"/>
              <a:ext cx="3286125" cy="197167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86125"/>
                <a:gd name="f7" fmla="val 1971675"/>
                <a:gd name="f8" fmla="+- 0 0 -90"/>
                <a:gd name="f9" fmla="*/ f3 1 3286125"/>
                <a:gd name="f10" fmla="*/ f4 1 1971675"/>
                <a:gd name="f11" fmla="+- f7 0 f5"/>
                <a:gd name="f12" fmla="+- f6 0 f5"/>
                <a:gd name="f13" fmla="*/ f8 f0 1"/>
                <a:gd name="f14" fmla="*/ f12 1 3286125"/>
                <a:gd name="f15" fmla="*/ f11 1 1971675"/>
                <a:gd name="f16" fmla="*/ 0 f12 1"/>
                <a:gd name="f17" fmla="*/ 0 f11 1"/>
                <a:gd name="f18" fmla="*/ 3286125 f12 1"/>
                <a:gd name="f19" fmla="*/ 1971675 f11 1"/>
                <a:gd name="f20" fmla="*/ f13 1 f2"/>
                <a:gd name="f21" fmla="*/ f16 1 3286125"/>
                <a:gd name="f22" fmla="*/ f17 1 1971675"/>
                <a:gd name="f23" fmla="*/ f18 1 3286125"/>
                <a:gd name="f24" fmla="*/ f19 1 1971675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3286125" h="1971675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4472C4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21916" tIns="121916" rIns="121916" bIns="121916" anchor="ctr" anchorCtr="1" compatLnSpc="1">
              <a:noAutofit/>
            </a:bodyPr>
            <a:lstStyle/>
            <a:p>
              <a:pPr marL="0" marR="0" lvl="0" indent="0" algn="ctr" defTabSz="142240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3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l-GR" sz="32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Ο πίνακας </a:t>
              </a:r>
              <a:r>
                <a:rPr lang="en-US" sz="32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alpha </a:t>
              </a:r>
              <a:r>
                <a:rPr lang="el-GR" sz="32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περιέχει το [1,2,3] και ο </a:t>
              </a:r>
              <a:r>
                <a:rPr lang="en-US" sz="32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beta [4,5,6]</a:t>
              </a: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3FB05F2-F8CF-2C8A-8A5C-944D6E161F34}"/>
                </a:ext>
              </a:extLst>
            </p:cNvPr>
            <p:cNvSpPr/>
            <p:nvPr/>
          </p:nvSpPr>
          <p:spPr>
            <a:xfrm>
              <a:off x="4132895" y="2122011"/>
              <a:ext cx="3286125" cy="197167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86125"/>
                <a:gd name="f7" fmla="val 1971675"/>
                <a:gd name="f8" fmla="+- 0 0 -90"/>
                <a:gd name="f9" fmla="*/ f3 1 3286125"/>
                <a:gd name="f10" fmla="*/ f4 1 1971675"/>
                <a:gd name="f11" fmla="+- f7 0 f5"/>
                <a:gd name="f12" fmla="+- f6 0 f5"/>
                <a:gd name="f13" fmla="*/ f8 f0 1"/>
                <a:gd name="f14" fmla="*/ f12 1 3286125"/>
                <a:gd name="f15" fmla="*/ f11 1 1971675"/>
                <a:gd name="f16" fmla="*/ 0 f12 1"/>
                <a:gd name="f17" fmla="*/ 0 f11 1"/>
                <a:gd name="f18" fmla="*/ 3286125 f12 1"/>
                <a:gd name="f19" fmla="*/ 1971675 f11 1"/>
                <a:gd name="f20" fmla="*/ f13 1 f2"/>
                <a:gd name="f21" fmla="*/ f16 1 3286125"/>
                <a:gd name="f22" fmla="*/ f17 1 1971675"/>
                <a:gd name="f23" fmla="*/ f18 1 3286125"/>
                <a:gd name="f24" fmla="*/ f19 1 1971675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3286125" h="1971675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4472C4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21916" tIns="121916" rIns="121916" bIns="121916" anchor="ctr" anchorCtr="1" compatLnSpc="1">
              <a:noAutofit/>
            </a:bodyPr>
            <a:lstStyle/>
            <a:p>
              <a:pPr marL="0" marR="0" lvl="0" indent="0" algn="ctr" defTabSz="142240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3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l-GR" sz="32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Πρόσθεση:</a:t>
              </a:r>
              <a:endParaRPr lang="en-US" sz="32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18235A0-D5B6-DFEC-D9DD-9769C14C9835}"/>
                </a:ext>
              </a:extLst>
            </p:cNvPr>
            <p:cNvSpPr/>
            <p:nvPr/>
          </p:nvSpPr>
          <p:spPr>
            <a:xfrm>
              <a:off x="7747638" y="2122011"/>
              <a:ext cx="3286125" cy="197167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86125"/>
                <a:gd name="f7" fmla="val 1971675"/>
                <a:gd name="f8" fmla="+- 0 0 -90"/>
                <a:gd name="f9" fmla="*/ f3 1 3286125"/>
                <a:gd name="f10" fmla="*/ f4 1 1971675"/>
                <a:gd name="f11" fmla="+- f7 0 f5"/>
                <a:gd name="f12" fmla="+- f6 0 f5"/>
                <a:gd name="f13" fmla="*/ f8 f0 1"/>
                <a:gd name="f14" fmla="*/ f12 1 3286125"/>
                <a:gd name="f15" fmla="*/ f11 1 1971675"/>
                <a:gd name="f16" fmla="*/ 0 f12 1"/>
                <a:gd name="f17" fmla="*/ 0 f11 1"/>
                <a:gd name="f18" fmla="*/ 3286125 f12 1"/>
                <a:gd name="f19" fmla="*/ 1971675 f11 1"/>
                <a:gd name="f20" fmla="*/ f13 1 f2"/>
                <a:gd name="f21" fmla="*/ f16 1 3286125"/>
                <a:gd name="f22" fmla="*/ f17 1 1971675"/>
                <a:gd name="f23" fmla="*/ f18 1 3286125"/>
                <a:gd name="f24" fmla="*/ f19 1 1971675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3286125" h="1971675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4472C4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21916" tIns="121916" rIns="121916" bIns="121916" anchor="ctr" anchorCtr="1" compatLnSpc="1">
              <a:noAutofit/>
            </a:bodyPr>
            <a:lstStyle/>
            <a:p>
              <a:pPr marL="0" marR="0" lvl="0" indent="0" algn="ctr" defTabSz="142240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3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l-GR" sz="32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Αφαίρεση:</a:t>
              </a:r>
              <a:endParaRPr lang="en-US" sz="32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9B99617-9FCC-E1C1-15EF-B356C8E19D22}"/>
                </a:ext>
              </a:extLst>
            </p:cNvPr>
            <p:cNvSpPr/>
            <p:nvPr/>
          </p:nvSpPr>
          <p:spPr>
            <a:xfrm>
              <a:off x="518163" y="4422294"/>
              <a:ext cx="3286125" cy="197167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86125"/>
                <a:gd name="f7" fmla="val 1971675"/>
                <a:gd name="f8" fmla="+- 0 0 -90"/>
                <a:gd name="f9" fmla="*/ f3 1 3286125"/>
                <a:gd name="f10" fmla="*/ f4 1 1971675"/>
                <a:gd name="f11" fmla="+- f7 0 f5"/>
                <a:gd name="f12" fmla="+- f6 0 f5"/>
                <a:gd name="f13" fmla="*/ f8 f0 1"/>
                <a:gd name="f14" fmla="*/ f12 1 3286125"/>
                <a:gd name="f15" fmla="*/ f11 1 1971675"/>
                <a:gd name="f16" fmla="*/ 0 f12 1"/>
                <a:gd name="f17" fmla="*/ 0 f11 1"/>
                <a:gd name="f18" fmla="*/ 3286125 f12 1"/>
                <a:gd name="f19" fmla="*/ 1971675 f11 1"/>
                <a:gd name="f20" fmla="*/ f13 1 f2"/>
                <a:gd name="f21" fmla="*/ f16 1 3286125"/>
                <a:gd name="f22" fmla="*/ f17 1 1971675"/>
                <a:gd name="f23" fmla="*/ f18 1 3286125"/>
                <a:gd name="f24" fmla="*/ f19 1 1971675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3286125" h="1971675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4472C4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21916" tIns="121916" rIns="121916" bIns="121916" anchor="ctr" anchorCtr="1" compatLnSpc="1">
              <a:noAutofit/>
            </a:bodyPr>
            <a:lstStyle/>
            <a:p>
              <a:pPr marL="0" marR="0" lvl="0" indent="0" algn="ctr" defTabSz="142240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3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l-GR" sz="32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Πολ/σμός:</a:t>
              </a:r>
              <a:endParaRPr lang="en-US" sz="32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8EA3D98-4891-78AF-0730-7BDAFF012C2B}"/>
                </a:ext>
              </a:extLst>
            </p:cNvPr>
            <p:cNvSpPr/>
            <p:nvPr/>
          </p:nvSpPr>
          <p:spPr>
            <a:xfrm>
              <a:off x="4132895" y="4422294"/>
              <a:ext cx="3286125" cy="197167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86125"/>
                <a:gd name="f7" fmla="val 1971675"/>
                <a:gd name="f8" fmla="+- 0 0 -90"/>
                <a:gd name="f9" fmla="*/ f3 1 3286125"/>
                <a:gd name="f10" fmla="*/ f4 1 1971675"/>
                <a:gd name="f11" fmla="+- f7 0 f5"/>
                <a:gd name="f12" fmla="+- f6 0 f5"/>
                <a:gd name="f13" fmla="*/ f8 f0 1"/>
                <a:gd name="f14" fmla="*/ f12 1 3286125"/>
                <a:gd name="f15" fmla="*/ f11 1 1971675"/>
                <a:gd name="f16" fmla="*/ 0 f12 1"/>
                <a:gd name="f17" fmla="*/ 0 f11 1"/>
                <a:gd name="f18" fmla="*/ 3286125 f12 1"/>
                <a:gd name="f19" fmla="*/ 1971675 f11 1"/>
                <a:gd name="f20" fmla="*/ f13 1 f2"/>
                <a:gd name="f21" fmla="*/ f16 1 3286125"/>
                <a:gd name="f22" fmla="*/ f17 1 1971675"/>
                <a:gd name="f23" fmla="*/ f18 1 3286125"/>
                <a:gd name="f24" fmla="*/ f19 1 1971675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3286125" h="1971675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4472C4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21916" tIns="121916" rIns="121916" bIns="121916" anchor="ctr" anchorCtr="1" compatLnSpc="1">
              <a:noAutofit/>
            </a:bodyPr>
            <a:lstStyle/>
            <a:p>
              <a:pPr marL="0" marR="0" lvl="0" indent="0" algn="ctr" defTabSz="142240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3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l-GR" sz="32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Διαίρεση:</a:t>
              </a:r>
              <a:endParaRPr lang="en-US" sz="32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FAC5B44-BC3A-2022-00A9-9B5C290705B8}"/>
                </a:ext>
              </a:extLst>
            </p:cNvPr>
            <p:cNvSpPr/>
            <p:nvPr/>
          </p:nvSpPr>
          <p:spPr>
            <a:xfrm>
              <a:off x="7747638" y="4422294"/>
              <a:ext cx="3286125" cy="197167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86125"/>
                <a:gd name="f7" fmla="val 1971675"/>
                <a:gd name="f8" fmla="+- 0 0 -90"/>
                <a:gd name="f9" fmla="*/ f3 1 3286125"/>
                <a:gd name="f10" fmla="*/ f4 1 1971675"/>
                <a:gd name="f11" fmla="+- f7 0 f5"/>
                <a:gd name="f12" fmla="+- f6 0 f5"/>
                <a:gd name="f13" fmla="*/ f8 f0 1"/>
                <a:gd name="f14" fmla="*/ f12 1 3286125"/>
                <a:gd name="f15" fmla="*/ f11 1 1971675"/>
                <a:gd name="f16" fmla="*/ 0 f12 1"/>
                <a:gd name="f17" fmla="*/ 0 f11 1"/>
                <a:gd name="f18" fmla="*/ 3286125 f12 1"/>
                <a:gd name="f19" fmla="*/ 1971675 f11 1"/>
                <a:gd name="f20" fmla="*/ f13 1 f2"/>
                <a:gd name="f21" fmla="*/ f16 1 3286125"/>
                <a:gd name="f22" fmla="*/ f17 1 1971675"/>
                <a:gd name="f23" fmla="*/ f18 1 3286125"/>
                <a:gd name="f24" fmla="*/ f19 1 1971675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3286125" h="1971675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4472C4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21916" tIns="121916" rIns="121916" bIns="121916" anchor="ctr" anchorCtr="1" compatLnSpc="1">
              <a:noAutofit/>
            </a:bodyPr>
            <a:lstStyle/>
            <a:p>
              <a:pPr marL="0" marR="0" lvl="0" indent="0" algn="ctr" defTabSz="142240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3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2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Dot product:</a:t>
              </a:r>
            </a:p>
          </p:txBody>
        </p:sp>
      </p:grpSp>
      <p:pic>
        <p:nvPicPr>
          <p:cNvPr id="10" name="Picture 4">
            <a:extLst>
              <a:ext uri="{FF2B5EF4-FFF2-40B4-BE49-F238E27FC236}">
                <a16:creationId xmlns:a16="http://schemas.microsoft.com/office/drawing/2014/main" id="{BAADC845-6477-0728-B3F2-ED66ADDC3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779" y="3362011"/>
            <a:ext cx="2314593" cy="461964"/>
          </a:xfrm>
          <a:prstGeom prst="rect">
            <a:avLst/>
          </a:prstGeom>
          <a:noFill/>
          <a:ln cap="rnd">
            <a:noFill/>
          </a:ln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3ED53FD2-8F1B-69C5-2CF5-7436E61F1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8976" y="3384871"/>
            <a:ext cx="2314593" cy="447681"/>
          </a:xfrm>
          <a:prstGeom prst="rect">
            <a:avLst/>
          </a:prstGeom>
          <a:noFill/>
          <a:ln cap="rnd">
            <a:noFill/>
          </a:ln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C9A1C1FA-0E36-7824-3C44-06AA5B7462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8243" y="5700579"/>
            <a:ext cx="2290782" cy="409578"/>
          </a:xfrm>
          <a:prstGeom prst="rect">
            <a:avLst/>
          </a:prstGeom>
          <a:noFill/>
          <a:ln cap="rnd">
            <a:noFill/>
          </a:ln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B63E0C0C-4301-B508-6C14-C8EC4BD9BC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2464" y="5756532"/>
            <a:ext cx="2314593" cy="428625"/>
          </a:xfrm>
          <a:prstGeom prst="rect">
            <a:avLst/>
          </a:prstGeom>
          <a:noFill/>
          <a:ln cap="rnd">
            <a:noFill/>
          </a:ln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B1261DD1-E02E-393D-DB5B-60D93F4A2E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3789" y="5700579"/>
            <a:ext cx="2031696" cy="433389"/>
          </a:xfrm>
          <a:prstGeom prst="rect">
            <a:avLst/>
          </a:prstGeom>
          <a:noFill/>
          <a:ln cap="rnd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2CC0A-AB85-DDB5-2B18-DEBC9F8F0A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52066" y="199476"/>
            <a:ext cx="10515600" cy="1325559"/>
          </a:xfrm>
        </p:spPr>
        <p:txBody>
          <a:bodyPr/>
          <a:lstStyle/>
          <a:p>
            <a:pPr lvl="0"/>
            <a:r>
              <a:rPr lang="en-US"/>
              <a:t>Broadcasting</a:t>
            </a:r>
            <a:endParaRPr lang="en-C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E1914-5406-1061-0BBC-738DAB7FD54A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l-GR"/>
          </a:p>
          <a:p>
            <a:pPr lvl="0"/>
            <a:endParaRPr lang="el-GR"/>
          </a:p>
          <a:p>
            <a:pPr lvl="0"/>
            <a:endParaRPr lang="el-GR"/>
          </a:p>
          <a:p>
            <a:pPr lvl="0"/>
            <a:endParaRPr lang="el-GR"/>
          </a:p>
          <a:p>
            <a:pPr lvl="0"/>
            <a:endParaRPr lang="el-GR"/>
          </a:p>
          <a:p>
            <a:pPr lvl="0"/>
            <a:endParaRPr lang="el-GR"/>
          </a:p>
          <a:p>
            <a:pPr lvl="0"/>
            <a:endParaRPr lang="el-GR"/>
          </a:p>
          <a:p>
            <a:pPr lvl="0"/>
            <a:r>
              <a:rPr lang="el-GR"/>
              <a:t>Πηγή:</a:t>
            </a:r>
            <a:r>
              <a:rPr lang="en-US"/>
              <a:t> jakevdp.github.io</a:t>
            </a:r>
            <a:endParaRPr lang="en-CY"/>
          </a:p>
        </p:txBody>
      </p:sp>
      <p:pic>
        <p:nvPicPr>
          <p:cNvPr id="4" name="Picture 2" descr="Broadcasting Visual">
            <a:extLst>
              <a:ext uri="{FF2B5EF4-FFF2-40B4-BE49-F238E27FC236}">
                <a16:creationId xmlns:a16="http://schemas.microsoft.com/office/drawing/2014/main" id="{E797A27B-9E47-F11C-28EA-1EB6478F9E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52466" y="1720297"/>
            <a:ext cx="4114800" cy="3086099"/>
          </a:xfrm>
          <a:prstGeom prst="rect">
            <a:avLst/>
          </a:prstGeom>
          <a:noFill/>
          <a:ln cap="rnd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5FDF4-285B-8474-2BFF-8AA7D7D9C2C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/>
              <a:t>Πρακτική εφαρμογή του  </a:t>
            </a:r>
            <a:r>
              <a:rPr lang="en-US"/>
              <a:t>TFIDF.</a:t>
            </a:r>
            <a:r>
              <a:rPr lang="el-GR"/>
              <a:t> </a:t>
            </a:r>
            <a:endParaRPr lang="en-CY"/>
          </a:p>
        </p:txBody>
      </p:sp>
      <p:pic>
        <p:nvPicPr>
          <p:cNvPr id="3" name="Picture 2" descr="Equation">
            <a:extLst>
              <a:ext uri="{FF2B5EF4-FFF2-40B4-BE49-F238E27FC236}">
                <a16:creationId xmlns:a16="http://schemas.microsoft.com/office/drawing/2014/main" id="{1D114229-C639-EB0D-675D-AC64B4B96D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38203" y="2012466"/>
            <a:ext cx="4918831" cy="3841046"/>
          </a:xfrm>
          <a:prstGeom prst="rect">
            <a:avLst/>
          </a:prstGeom>
          <a:noFill/>
          <a:ln cap="rnd">
            <a:noFill/>
          </a:ln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4FDB6DBD-1CC6-0121-3FFF-B0B09DA0B4FB}"/>
              </a:ext>
            </a:extLst>
          </p:cNvPr>
          <p:cNvSpPr txBox="1"/>
          <p:nvPr/>
        </p:nvSpPr>
        <p:spPr>
          <a:xfrm>
            <a:off x="5678552" y="2012466"/>
            <a:ext cx="5579165" cy="5078312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rPr>
              <a:t>Μπορούμε να βρούμε ένα βάρος για κάθε λέξη,και με 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rPr>
              <a:t>αυτόν τον τρόπο να βάλουμε ένα </a:t>
            </a: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rPr>
              <a:t>threshold </a:t>
            </a:r>
            <a:r>
              <a:rPr lang="el-GR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rPr>
              <a:t>και  να βρούμε</a:t>
            </a: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rPr>
              <a:t> stopwords/keywords.</a:t>
            </a:r>
            <a:endParaRPr lang="el-GR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rPr>
              <a:t>Έχουμε Ν έγγραφα</a:t>
            </a: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rPr>
              <a:t>Λέξεις που εμφανίζονται συχνά σε ένα έγγραφο αλλά όχι σε αλλα έγγραφαα θα έχουν μεγαλύτερο βάρος επειδή θεωρούνται πιο σημαντικές. </a:t>
            </a: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rPr>
              <a:t>Αντίθετα, οι λέξεις που εμφανίζονται συχνά αλλά όχι σε ένα συγκεκριμένο έγγραφο θα έχουν χαμηλότερο βάρος επειδή θεωρούνται λιγότερο σημαντικές</a:t>
            </a: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rPr>
              <a:t>.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rPr>
              <a:t>Πηγή </a:t>
            </a: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rPr>
              <a:t>mungingdata.wordpress.com</a:t>
            </a:r>
            <a:r>
              <a:rPr lang="el-GR" sz="1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rPr>
              <a:t> </a:t>
            </a:r>
            <a:endParaRPr lang="en-CY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2864</TotalTime>
  <Words>1431</Words>
  <Application>Microsoft Office PowerPoint</Application>
  <PresentationFormat>Widescreen</PresentationFormat>
  <Paragraphs>136</Paragraphs>
  <Slides>37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Calibri</vt:lpstr>
      <vt:lpstr>Century Gothic</vt:lpstr>
      <vt:lpstr>Google Sans</vt:lpstr>
      <vt:lpstr>Söhne</vt:lpstr>
      <vt:lpstr>Wingdings</vt:lpstr>
      <vt:lpstr>Wingdings 3</vt:lpstr>
      <vt:lpstr>Ion</vt:lpstr>
      <vt:lpstr>PowerPoint Presentation</vt:lpstr>
      <vt:lpstr>Μια πρώτη ματιά στις βιβλιοθήκες</vt:lpstr>
      <vt:lpstr>Ας δούμε την NumPy σε πιο μεγάλο βάθος</vt:lpstr>
      <vt:lpstr>Loop unrolling</vt:lpstr>
      <vt:lpstr>Δημιουργεία πίνακα στην numpy</vt:lpstr>
      <vt:lpstr>Πρόσβαση σε δεδομένα στην numpy</vt:lpstr>
      <vt:lpstr>Αριθμητικές πράξεις στην numpy</vt:lpstr>
      <vt:lpstr>Broadcasting</vt:lpstr>
      <vt:lpstr>Πρακτική εφαρμογή του  TFIDF. </vt:lpstr>
      <vt:lpstr>PowerPoint Presentation</vt:lpstr>
      <vt:lpstr>PowerPoint Presentation</vt:lpstr>
      <vt:lpstr>Scikit-learn</vt:lpstr>
      <vt:lpstr>Για πoιο λόγο να χρησημοποιήσουμε την scikit learn;</vt:lpstr>
      <vt:lpstr>Μια μικρή εισαγωγή στην μηχανική μάθηση</vt:lpstr>
      <vt:lpstr>Νευρωνικό δίκτυο</vt:lpstr>
      <vt:lpstr>Χρήσιμοι όροι στην μηχανική μάθηση:</vt:lpstr>
      <vt:lpstr>Classification &amp; success rate</vt:lpstr>
      <vt:lpstr>Overfitting</vt:lpstr>
      <vt:lpstr>Επισκόπηση του Scikit-learn</vt:lpstr>
      <vt:lpstr>Data preprocessing:</vt:lpstr>
      <vt:lpstr>Παράδειγμα</vt:lpstr>
      <vt:lpstr>Supervised learning-Regression algorithms</vt:lpstr>
      <vt:lpstr>Supervised problems</vt:lpstr>
      <vt:lpstr>Ιris dataset</vt:lpstr>
      <vt:lpstr>Unsupervised learning</vt:lpstr>
      <vt:lpstr>Αλγόριθμος TF IDF με την SCIKIT</vt:lpstr>
      <vt:lpstr>Σύνωψη scikit learn </vt:lpstr>
      <vt:lpstr>Jupyter: Interactive Computing for Data Science</vt:lpstr>
      <vt:lpstr>Jupyter Inteface:</vt:lpstr>
      <vt:lpstr>Επεξεργασία ipykernel αρχείου</vt:lpstr>
      <vt:lpstr>Raw NBConvert cells</vt:lpstr>
      <vt:lpstr>Code cells:</vt:lpstr>
      <vt:lpstr>Markdown cells</vt:lpstr>
      <vt:lpstr>Ηeadling:</vt:lpstr>
      <vt:lpstr>Success rate ανα εποχη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Nicolas Constantinides</dc:creator>
  <cp:lastModifiedBy>Nicolas Constantinides</cp:lastModifiedBy>
  <cp:revision>32</cp:revision>
  <dcterms:created xsi:type="dcterms:W3CDTF">2023-04-09T21:17:33Z</dcterms:created>
  <dcterms:modified xsi:type="dcterms:W3CDTF">2023-04-28T09:37:29Z</dcterms:modified>
</cp:coreProperties>
</file>