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32"/>
  </p:notesMasterIdLst>
  <p:sldIdLst>
    <p:sldId id="256" r:id="rId2"/>
    <p:sldId id="257" r:id="rId3"/>
    <p:sldId id="259" r:id="rId4"/>
    <p:sldId id="278" r:id="rId5"/>
    <p:sldId id="258" r:id="rId6"/>
    <p:sldId id="294" r:id="rId7"/>
    <p:sldId id="260" r:id="rId8"/>
    <p:sldId id="261" r:id="rId9"/>
    <p:sldId id="273" r:id="rId10"/>
    <p:sldId id="274" r:id="rId11"/>
    <p:sldId id="275" r:id="rId12"/>
    <p:sldId id="276" r:id="rId13"/>
    <p:sldId id="271" r:id="rId14"/>
    <p:sldId id="279" r:id="rId15"/>
    <p:sldId id="277" r:id="rId16"/>
    <p:sldId id="262" r:id="rId17"/>
    <p:sldId id="263" r:id="rId18"/>
    <p:sldId id="281" r:id="rId19"/>
    <p:sldId id="284" r:id="rId20"/>
    <p:sldId id="285" r:id="rId21"/>
    <p:sldId id="282" r:id="rId22"/>
    <p:sldId id="289" r:id="rId23"/>
    <p:sldId id="283" r:id="rId24"/>
    <p:sldId id="290" r:id="rId25"/>
    <p:sldId id="291" r:id="rId26"/>
    <p:sldId id="287" r:id="rId27"/>
    <p:sldId id="293" r:id="rId28"/>
    <p:sldId id="292" r:id="rId29"/>
    <p:sldId id="270" r:id="rId30"/>
    <p:sldId id="272" r:id="rId31"/>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2508"/>
  </p:normalViewPr>
  <p:slideViewPr>
    <p:cSldViewPr snapToGrid="0">
      <p:cViewPr varScale="1">
        <p:scale>
          <a:sx n="78" d="100"/>
          <a:sy n="78" d="100"/>
        </p:scale>
        <p:origin x="18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freestock.com/free-icons/vector-illustration-unlock-icon-blue-570894679" TargetMode="External"/><Relationship Id="rId1" Type="http://schemas.openxmlformats.org/officeDocument/2006/relationships/image" Target="../media/image4.jpg"/><Relationship Id="rId6" Type="http://schemas.openxmlformats.org/officeDocument/2006/relationships/hyperlink" Target="https://pngimg.com/download/19662" TargetMode="External"/><Relationship Id="rId5" Type="http://schemas.openxmlformats.org/officeDocument/2006/relationships/image" Target="../media/image6.png"/><Relationship Id="rId4" Type="http://schemas.openxmlformats.org/officeDocument/2006/relationships/hyperlink" Target="https://ict-freak.nl/2008/01/07/website-lots-of-linux-command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freestock.com/free-icons/vector-illustration-unlock-icon-blue-570894679" TargetMode="External"/><Relationship Id="rId1" Type="http://schemas.openxmlformats.org/officeDocument/2006/relationships/image" Target="../media/image4.jpg"/><Relationship Id="rId6" Type="http://schemas.openxmlformats.org/officeDocument/2006/relationships/hyperlink" Target="https://pngimg.com/download/19662" TargetMode="External"/><Relationship Id="rId5" Type="http://schemas.openxmlformats.org/officeDocument/2006/relationships/image" Target="../media/image6.png"/><Relationship Id="rId4" Type="http://schemas.openxmlformats.org/officeDocument/2006/relationships/hyperlink" Target="https://ict-freak.nl/2008/01/07/website-lots-of-linux-commands/"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E65F55F-6C3C-4338-B1A6-BE7C3FBA4D6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9BD5339-242A-41FF-BFCE-6BB666F28086}">
      <dgm:prSet/>
      <dgm:spPr/>
      <dgm:t>
        <a:bodyPr/>
        <a:lstStyle/>
        <a:p>
          <a:r>
            <a:rPr lang="en-GB"/>
            <a:t>On February 9th, 2016, Hyperledger made its debut in San Francisco, California. </a:t>
          </a:r>
          <a:endParaRPr lang="en-US"/>
        </a:p>
      </dgm:t>
    </dgm:pt>
    <dgm:pt modelId="{FE021B32-D9C4-4445-9BA0-665CFB35FFC6}" type="parTrans" cxnId="{EBBDB177-3574-44D9-839D-062FA6643002}">
      <dgm:prSet/>
      <dgm:spPr/>
      <dgm:t>
        <a:bodyPr/>
        <a:lstStyle/>
        <a:p>
          <a:endParaRPr lang="en-US"/>
        </a:p>
      </dgm:t>
    </dgm:pt>
    <dgm:pt modelId="{1D1929D5-83F2-4DB4-8028-B63760999181}" type="sibTrans" cxnId="{EBBDB177-3574-44D9-839D-062FA6643002}">
      <dgm:prSet/>
      <dgm:spPr/>
      <dgm:t>
        <a:bodyPr/>
        <a:lstStyle/>
        <a:p>
          <a:endParaRPr lang="en-US"/>
        </a:p>
      </dgm:t>
    </dgm:pt>
    <dgm:pt modelId="{63D83AED-DFD9-4393-A02E-544525F3F524}">
      <dgm:prSet/>
      <dgm:spPr/>
      <dgm:t>
        <a:bodyPr/>
        <a:lstStyle/>
        <a:p>
          <a:r>
            <a:rPr lang="en-GB"/>
            <a:t>The Linux Foundation, which at the time had 30 founding members, introduced it. </a:t>
          </a:r>
          <a:endParaRPr lang="en-US"/>
        </a:p>
      </dgm:t>
    </dgm:pt>
    <dgm:pt modelId="{293AF114-4693-49FD-8325-D439885A4A14}" type="parTrans" cxnId="{C46749E3-6791-4D60-A921-A3E5854F044A}">
      <dgm:prSet/>
      <dgm:spPr/>
      <dgm:t>
        <a:bodyPr/>
        <a:lstStyle/>
        <a:p>
          <a:endParaRPr lang="en-US"/>
        </a:p>
      </dgm:t>
    </dgm:pt>
    <dgm:pt modelId="{C96896F2-5F69-44C2-880E-092E2BB21C79}" type="sibTrans" cxnId="{C46749E3-6791-4D60-A921-A3E5854F044A}">
      <dgm:prSet/>
      <dgm:spPr/>
      <dgm:t>
        <a:bodyPr/>
        <a:lstStyle/>
        <a:p>
          <a:endParaRPr lang="en-US"/>
        </a:p>
      </dgm:t>
    </dgm:pt>
    <dgm:pt modelId="{8E1C701F-97CB-4E3F-93D6-2DC12C19CC94}">
      <dgm:prSet/>
      <dgm:spPr/>
      <dgm:t>
        <a:bodyPr/>
        <a:lstStyle/>
        <a:p>
          <a:r>
            <a:rPr lang="en-GB" dirty="0"/>
            <a:t>Big names as </a:t>
          </a:r>
          <a:r>
            <a:rPr lang="en-GB" dirty="0" err="1"/>
            <a:t>Guartime</a:t>
          </a:r>
          <a:r>
            <a:rPr lang="en-GB" dirty="0"/>
            <a:t>, SWIFT, R3, </a:t>
          </a:r>
          <a:r>
            <a:rPr lang="en-GB" dirty="0" err="1"/>
            <a:t>ConsenSys</a:t>
          </a:r>
          <a:r>
            <a:rPr lang="en-GB" dirty="0"/>
            <a:t>, VMware, Blockchain, IBM, and others were among the 30 original members. It was created with the intention of enhancing blockchain technology.  Additionally, they seek to increase everyone's access to blockchain technology.</a:t>
          </a:r>
          <a:endParaRPr lang="en-US" dirty="0"/>
        </a:p>
      </dgm:t>
    </dgm:pt>
    <dgm:pt modelId="{64B05E43-DF41-4977-AA47-D64EB4023509}" type="parTrans" cxnId="{65E69338-2DCB-4FED-8755-B98912223C9A}">
      <dgm:prSet/>
      <dgm:spPr/>
      <dgm:t>
        <a:bodyPr/>
        <a:lstStyle/>
        <a:p>
          <a:endParaRPr lang="en-US"/>
        </a:p>
      </dgm:t>
    </dgm:pt>
    <dgm:pt modelId="{CA9350E8-33B9-46C3-8067-C68A91421B15}" type="sibTrans" cxnId="{65E69338-2DCB-4FED-8755-B98912223C9A}">
      <dgm:prSet/>
      <dgm:spPr/>
      <dgm:t>
        <a:bodyPr/>
        <a:lstStyle/>
        <a:p>
          <a:endParaRPr lang="en-US"/>
        </a:p>
      </dgm:t>
    </dgm:pt>
    <dgm:pt modelId="{AD17D9FF-9C6F-42FA-95AC-DB4B8220DAD4}" type="pres">
      <dgm:prSet presAssocID="{AE65F55F-6C3C-4338-B1A6-BE7C3FBA4D6C}" presName="root" presStyleCnt="0">
        <dgm:presLayoutVars>
          <dgm:dir/>
          <dgm:resizeHandles val="exact"/>
        </dgm:presLayoutVars>
      </dgm:prSet>
      <dgm:spPr/>
    </dgm:pt>
    <dgm:pt modelId="{1DB1F21D-88AF-4373-8031-B9E7785E5CC4}" type="pres">
      <dgm:prSet presAssocID="{39BD5339-242A-41FF-BFCE-6BB666F28086}" presName="compNode" presStyleCnt="0"/>
      <dgm:spPr/>
    </dgm:pt>
    <dgm:pt modelId="{F8434FB6-5DA5-44A3-8B57-CCFC39A4E4D3}" type="pres">
      <dgm:prSet presAssocID="{39BD5339-242A-41FF-BFCE-6BB666F28086}" presName="bgRect" presStyleLbl="bgShp" presStyleIdx="0" presStyleCnt="3"/>
      <dgm:spPr/>
    </dgm:pt>
    <dgm:pt modelId="{A326988C-DBBB-4E2B-9A4B-4DC3D4E30F98}" type="pres">
      <dgm:prSet presAssocID="{39BD5339-242A-41FF-BFCE-6BB666F28086}" presName="iconRect" presStyleLbl="node1" presStyleIdx="0" presStyleCnt="3"/>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a:noFill/>
        </a:ln>
      </dgm:spPr>
    </dgm:pt>
    <dgm:pt modelId="{564EC132-E7AE-4CFF-B41E-2447CA1D687F}" type="pres">
      <dgm:prSet presAssocID="{39BD5339-242A-41FF-BFCE-6BB666F28086}" presName="spaceRect" presStyleCnt="0"/>
      <dgm:spPr/>
    </dgm:pt>
    <dgm:pt modelId="{E180AA26-D1DC-458D-AC85-FB5290CED102}" type="pres">
      <dgm:prSet presAssocID="{39BD5339-242A-41FF-BFCE-6BB666F28086}" presName="parTx" presStyleLbl="revTx" presStyleIdx="0" presStyleCnt="3">
        <dgm:presLayoutVars>
          <dgm:chMax val="0"/>
          <dgm:chPref val="0"/>
        </dgm:presLayoutVars>
      </dgm:prSet>
      <dgm:spPr/>
    </dgm:pt>
    <dgm:pt modelId="{2D745C90-9C03-4348-93A1-9609697540F7}" type="pres">
      <dgm:prSet presAssocID="{1D1929D5-83F2-4DB4-8028-B63760999181}" presName="sibTrans" presStyleCnt="0"/>
      <dgm:spPr/>
    </dgm:pt>
    <dgm:pt modelId="{E0525518-9130-48AC-B074-3DE7C5064704}" type="pres">
      <dgm:prSet presAssocID="{63D83AED-DFD9-4393-A02E-544525F3F524}" presName="compNode" presStyleCnt="0"/>
      <dgm:spPr/>
    </dgm:pt>
    <dgm:pt modelId="{F424CE90-2D05-42CF-B751-8632845BC89E}" type="pres">
      <dgm:prSet presAssocID="{63D83AED-DFD9-4393-A02E-544525F3F524}" presName="bgRect" presStyleLbl="bgShp" presStyleIdx="1" presStyleCnt="3"/>
      <dgm:spPr/>
    </dgm:pt>
    <dgm:pt modelId="{E0FFF2E4-9801-4609-A962-C156D82E45C9}" type="pres">
      <dgm:prSet presAssocID="{63D83AED-DFD9-4393-A02E-544525F3F524}" presName="iconRect" presStyleLbl="node1" presStyleIdx="1" presStyleCnt="3"/>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a:stretch>
        </a:blipFill>
        <a:ln>
          <a:noFill/>
        </a:ln>
      </dgm:spPr>
    </dgm:pt>
    <dgm:pt modelId="{AE0C9119-75A6-432C-A956-4D903E761E6D}" type="pres">
      <dgm:prSet presAssocID="{63D83AED-DFD9-4393-A02E-544525F3F524}" presName="spaceRect" presStyleCnt="0"/>
      <dgm:spPr/>
    </dgm:pt>
    <dgm:pt modelId="{A9193DED-324D-4F0E-9797-C09EB728751B}" type="pres">
      <dgm:prSet presAssocID="{63D83AED-DFD9-4393-A02E-544525F3F524}" presName="parTx" presStyleLbl="revTx" presStyleIdx="1" presStyleCnt="3">
        <dgm:presLayoutVars>
          <dgm:chMax val="0"/>
          <dgm:chPref val="0"/>
        </dgm:presLayoutVars>
      </dgm:prSet>
      <dgm:spPr/>
    </dgm:pt>
    <dgm:pt modelId="{6F0F3F35-9EED-4E9B-A162-1CDE5F28286D}" type="pres">
      <dgm:prSet presAssocID="{C96896F2-5F69-44C2-880E-092E2BB21C79}" presName="sibTrans" presStyleCnt="0"/>
      <dgm:spPr/>
    </dgm:pt>
    <dgm:pt modelId="{27DEEEA3-E84E-4141-961B-6EDE5670C72D}" type="pres">
      <dgm:prSet presAssocID="{8E1C701F-97CB-4E3F-93D6-2DC12C19CC94}" presName="compNode" presStyleCnt="0"/>
      <dgm:spPr/>
    </dgm:pt>
    <dgm:pt modelId="{1F80DBEB-DFC0-4F3C-B436-2873B7AE47D5}" type="pres">
      <dgm:prSet presAssocID="{8E1C701F-97CB-4E3F-93D6-2DC12C19CC94}" presName="bgRect" presStyleLbl="bgShp" presStyleIdx="2" presStyleCnt="3"/>
      <dgm:spPr/>
    </dgm:pt>
    <dgm:pt modelId="{36A81707-4970-4A5E-9E3B-C2912F14FD47}" type="pres">
      <dgm:prSet presAssocID="{8E1C701F-97CB-4E3F-93D6-2DC12C19CC94}" presName="iconRect" presStyleLbl="node1" presStyleIdx="2" presStyleCnt="3"/>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l="-66000" r="-66000"/>
          </a:stretch>
        </a:blipFill>
        <a:ln>
          <a:noFill/>
        </a:ln>
      </dgm:spPr>
    </dgm:pt>
    <dgm:pt modelId="{80313DDF-F5E2-49D1-8C06-B9392ED8A6DE}" type="pres">
      <dgm:prSet presAssocID="{8E1C701F-97CB-4E3F-93D6-2DC12C19CC94}" presName="spaceRect" presStyleCnt="0"/>
      <dgm:spPr/>
    </dgm:pt>
    <dgm:pt modelId="{FF408E1B-FF6C-4DAD-A503-794DC1C439BF}" type="pres">
      <dgm:prSet presAssocID="{8E1C701F-97CB-4E3F-93D6-2DC12C19CC94}" presName="parTx" presStyleLbl="revTx" presStyleIdx="2" presStyleCnt="3">
        <dgm:presLayoutVars>
          <dgm:chMax val="0"/>
          <dgm:chPref val="0"/>
        </dgm:presLayoutVars>
      </dgm:prSet>
      <dgm:spPr/>
    </dgm:pt>
  </dgm:ptLst>
  <dgm:cxnLst>
    <dgm:cxn modelId="{65E69338-2DCB-4FED-8755-B98912223C9A}" srcId="{AE65F55F-6C3C-4338-B1A6-BE7C3FBA4D6C}" destId="{8E1C701F-97CB-4E3F-93D6-2DC12C19CC94}" srcOrd="2" destOrd="0" parTransId="{64B05E43-DF41-4977-AA47-D64EB4023509}" sibTransId="{CA9350E8-33B9-46C3-8067-C68A91421B15}"/>
    <dgm:cxn modelId="{EBBDB177-3574-44D9-839D-062FA6643002}" srcId="{AE65F55F-6C3C-4338-B1A6-BE7C3FBA4D6C}" destId="{39BD5339-242A-41FF-BFCE-6BB666F28086}" srcOrd="0" destOrd="0" parTransId="{FE021B32-D9C4-4445-9BA0-665CFB35FFC6}" sibTransId="{1D1929D5-83F2-4DB4-8028-B63760999181}"/>
    <dgm:cxn modelId="{AA2E1A88-5B45-4477-A8B5-5ACF0B907B0D}" type="presOf" srcId="{39BD5339-242A-41FF-BFCE-6BB666F28086}" destId="{E180AA26-D1DC-458D-AC85-FB5290CED102}" srcOrd="0" destOrd="0" presId="urn:microsoft.com/office/officeart/2018/2/layout/IconVerticalSolidList"/>
    <dgm:cxn modelId="{1D06B2A4-0E72-44C7-BA73-69B24283332E}" type="presOf" srcId="{63D83AED-DFD9-4393-A02E-544525F3F524}" destId="{A9193DED-324D-4F0E-9797-C09EB728751B}" srcOrd="0" destOrd="0" presId="urn:microsoft.com/office/officeart/2018/2/layout/IconVerticalSolidList"/>
    <dgm:cxn modelId="{C46749E3-6791-4D60-A921-A3E5854F044A}" srcId="{AE65F55F-6C3C-4338-B1A6-BE7C3FBA4D6C}" destId="{63D83AED-DFD9-4393-A02E-544525F3F524}" srcOrd="1" destOrd="0" parTransId="{293AF114-4693-49FD-8325-D439885A4A14}" sibTransId="{C96896F2-5F69-44C2-880E-092E2BB21C79}"/>
    <dgm:cxn modelId="{67CF9AF2-44B1-4D0C-A2F1-F30CD184C1B9}" type="presOf" srcId="{8E1C701F-97CB-4E3F-93D6-2DC12C19CC94}" destId="{FF408E1B-FF6C-4DAD-A503-794DC1C439BF}" srcOrd="0" destOrd="0" presId="urn:microsoft.com/office/officeart/2018/2/layout/IconVerticalSolidList"/>
    <dgm:cxn modelId="{D47D03F9-4A5F-4F9E-8B58-315791EBDEF6}" type="presOf" srcId="{AE65F55F-6C3C-4338-B1A6-BE7C3FBA4D6C}" destId="{AD17D9FF-9C6F-42FA-95AC-DB4B8220DAD4}" srcOrd="0" destOrd="0" presId="urn:microsoft.com/office/officeart/2018/2/layout/IconVerticalSolidList"/>
    <dgm:cxn modelId="{8E0ED68E-0B2B-4684-B86E-6938092F05B4}" type="presParOf" srcId="{AD17D9FF-9C6F-42FA-95AC-DB4B8220DAD4}" destId="{1DB1F21D-88AF-4373-8031-B9E7785E5CC4}" srcOrd="0" destOrd="0" presId="urn:microsoft.com/office/officeart/2018/2/layout/IconVerticalSolidList"/>
    <dgm:cxn modelId="{D071BDA3-EBA7-4203-A03F-533A23AD2F0B}" type="presParOf" srcId="{1DB1F21D-88AF-4373-8031-B9E7785E5CC4}" destId="{F8434FB6-5DA5-44A3-8B57-CCFC39A4E4D3}" srcOrd="0" destOrd="0" presId="urn:microsoft.com/office/officeart/2018/2/layout/IconVerticalSolidList"/>
    <dgm:cxn modelId="{677DCB26-0200-4071-B039-B16FA40FEB32}" type="presParOf" srcId="{1DB1F21D-88AF-4373-8031-B9E7785E5CC4}" destId="{A326988C-DBBB-4E2B-9A4B-4DC3D4E30F98}" srcOrd="1" destOrd="0" presId="urn:microsoft.com/office/officeart/2018/2/layout/IconVerticalSolidList"/>
    <dgm:cxn modelId="{BE6EB89F-6A90-4F90-B770-FA1FD19978BB}" type="presParOf" srcId="{1DB1F21D-88AF-4373-8031-B9E7785E5CC4}" destId="{564EC132-E7AE-4CFF-B41E-2447CA1D687F}" srcOrd="2" destOrd="0" presId="urn:microsoft.com/office/officeart/2018/2/layout/IconVerticalSolidList"/>
    <dgm:cxn modelId="{7F54A648-0665-485C-8E39-D78DCD5499C2}" type="presParOf" srcId="{1DB1F21D-88AF-4373-8031-B9E7785E5CC4}" destId="{E180AA26-D1DC-458D-AC85-FB5290CED102}" srcOrd="3" destOrd="0" presId="urn:microsoft.com/office/officeart/2018/2/layout/IconVerticalSolidList"/>
    <dgm:cxn modelId="{5BB3F876-ED2D-4EC5-917B-55D55CE883B4}" type="presParOf" srcId="{AD17D9FF-9C6F-42FA-95AC-DB4B8220DAD4}" destId="{2D745C90-9C03-4348-93A1-9609697540F7}" srcOrd="1" destOrd="0" presId="urn:microsoft.com/office/officeart/2018/2/layout/IconVerticalSolidList"/>
    <dgm:cxn modelId="{05F49102-6FA9-41B9-A403-CA2F511BDEB8}" type="presParOf" srcId="{AD17D9FF-9C6F-42FA-95AC-DB4B8220DAD4}" destId="{E0525518-9130-48AC-B074-3DE7C5064704}" srcOrd="2" destOrd="0" presId="urn:microsoft.com/office/officeart/2018/2/layout/IconVerticalSolidList"/>
    <dgm:cxn modelId="{3AB2D06A-575B-499E-B560-7E2D704ED973}" type="presParOf" srcId="{E0525518-9130-48AC-B074-3DE7C5064704}" destId="{F424CE90-2D05-42CF-B751-8632845BC89E}" srcOrd="0" destOrd="0" presId="urn:microsoft.com/office/officeart/2018/2/layout/IconVerticalSolidList"/>
    <dgm:cxn modelId="{CA72AB09-CAA0-4B29-B1EB-1169850D4CE7}" type="presParOf" srcId="{E0525518-9130-48AC-B074-3DE7C5064704}" destId="{E0FFF2E4-9801-4609-A962-C156D82E45C9}" srcOrd="1" destOrd="0" presId="urn:microsoft.com/office/officeart/2018/2/layout/IconVerticalSolidList"/>
    <dgm:cxn modelId="{3BA842D6-A72C-496B-AFE5-CB17826D79B9}" type="presParOf" srcId="{E0525518-9130-48AC-B074-3DE7C5064704}" destId="{AE0C9119-75A6-432C-A956-4D903E761E6D}" srcOrd="2" destOrd="0" presId="urn:microsoft.com/office/officeart/2018/2/layout/IconVerticalSolidList"/>
    <dgm:cxn modelId="{AE4716E5-6490-4035-8D6C-45619A2843D1}" type="presParOf" srcId="{E0525518-9130-48AC-B074-3DE7C5064704}" destId="{A9193DED-324D-4F0E-9797-C09EB728751B}" srcOrd="3" destOrd="0" presId="urn:microsoft.com/office/officeart/2018/2/layout/IconVerticalSolidList"/>
    <dgm:cxn modelId="{EFAA4E04-206A-41F5-A1BE-A721E201D714}" type="presParOf" srcId="{AD17D9FF-9C6F-42FA-95AC-DB4B8220DAD4}" destId="{6F0F3F35-9EED-4E9B-A162-1CDE5F28286D}" srcOrd="3" destOrd="0" presId="urn:microsoft.com/office/officeart/2018/2/layout/IconVerticalSolidList"/>
    <dgm:cxn modelId="{80FD1534-4ED5-4C9E-AB09-8461FB4FD8F8}" type="presParOf" srcId="{AD17D9FF-9C6F-42FA-95AC-DB4B8220DAD4}" destId="{27DEEEA3-E84E-4141-961B-6EDE5670C72D}" srcOrd="4" destOrd="0" presId="urn:microsoft.com/office/officeart/2018/2/layout/IconVerticalSolidList"/>
    <dgm:cxn modelId="{40C12593-8434-429D-8786-264BBF2A50AC}" type="presParOf" srcId="{27DEEEA3-E84E-4141-961B-6EDE5670C72D}" destId="{1F80DBEB-DFC0-4F3C-B436-2873B7AE47D5}" srcOrd="0" destOrd="0" presId="urn:microsoft.com/office/officeart/2018/2/layout/IconVerticalSolidList"/>
    <dgm:cxn modelId="{F0519138-562A-4F7A-B695-0E3C2C9EFC02}" type="presParOf" srcId="{27DEEEA3-E84E-4141-961B-6EDE5670C72D}" destId="{36A81707-4970-4A5E-9E3B-C2912F14FD47}" srcOrd="1" destOrd="0" presId="urn:microsoft.com/office/officeart/2018/2/layout/IconVerticalSolidList"/>
    <dgm:cxn modelId="{45DFC0C2-BCD9-4741-BC50-C0BEBA022C86}" type="presParOf" srcId="{27DEEEA3-E84E-4141-961B-6EDE5670C72D}" destId="{80313DDF-F5E2-49D1-8C06-B9392ED8A6DE}" srcOrd="2" destOrd="0" presId="urn:microsoft.com/office/officeart/2018/2/layout/IconVerticalSolidList"/>
    <dgm:cxn modelId="{75BD782A-143D-4FE5-8AFC-87E157CDF11C}" type="presParOf" srcId="{27DEEEA3-E84E-4141-961B-6EDE5670C72D}" destId="{FF408E1B-FF6C-4DAD-A503-794DC1C439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34FB6-5DA5-44A3-8B57-CCFC39A4E4D3}">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26988C-DBBB-4E2B-9A4B-4DC3D4E30F98}">
      <dsp:nvSpPr>
        <dsp:cNvPr id="0" name=""/>
        <dsp:cNvSpPr/>
      </dsp:nvSpPr>
      <dsp:spPr>
        <a:xfrm>
          <a:off x="375988" y="280191"/>
          <a:ext cx="683614" cy="683614"/>
        </a:xfrm>
        <a:prstGeom prst="rect">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80AA26-D1DC-458D-AC85-FB5290CED102}">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90000"/>
            </a:lnSpc>
            <a:spcBef>
              <a:spcPct val="0"/>
            </a:spcBef>
            <a:spcAft>
              <a:spcPct val="35000"/>
            </a:spcAft>
            <a:buNone/>
          </a:pPr>
          <a:r>
            <a:rPr lang="en-GB" sz="1800" kern="1200"/>
            <a:t>On February 9th, 2016, Hyperledger made its debut in San Francisco, California. </a:t>
          </a:r>
          <a:endParaRPr lang="en-US" sz="1800" kern="1200"/>
        </a:p>
      </dsp:txBody>
      <dsp:txXfrm>
        <a:off x="1435590" y="531"/>
        <a:ext cx="9080009" cy="1242935"/>
      </dsp:txXfrm>
    </dsp:sp>
    <dsp:sp modelId="{F424CE90-2D05-42CF-B751-8632845BC89E}">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FF2E4-9801-4609-A962-C156D82E45C9}">
      <dsp:nvSpPr>
        <dsp:cNvPr id="0" name=""/>
        <dsp:cNvSpPr/>
      </dsp:nvSpPr>
      <dsp:spPr>
        <a:xfrm>
          <a:off x="375988" y="1833861"/>
          <a:ext cx="683614" cy="683614"/>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193DED-324D-4F0E-9797-C09EB728751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90000"/>
            </a:lnSpc>
            <a:spcBef>
              <a:spcPct val="0"/>
            </a:spcBef>
            <a:spcAft>
              <a:spcPct val="35000"/>
            </a:spcAft>
            <a:buNone/>
          </a:pPr>
          <a:r>
            <a:rPr lang="en-GB" sz="1800" kern="1200"/>
            <a:t>The Linux Foundation, which at the time had 30 founding members, introduced it. </a:t>
          </a:r>
          <a:endParaRPr lang="en-US" sz="1800" kern="1200"/>
        </a:p>
      </dsp:txBody>
      <dsp:txXfrm>
        <a:off x="1435590" y="1554201"/>
        <a:ext cx="9080009" cy="1242935"/>
      </dsp:txXfrm>
    </dsp:sp>
    <dsp:sp modelId="{1F80DBEB-DFC0-4F3C-B436-2873B7AE47D5}">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A81707-4970-4A5E-9E3B-C2912F14FD47}">
      <dsp:nvSpPr>
        <dsp:cNvPr id="0" name=""/>
        <dsp:cNvSpPr/>
      </dsp:nvSpPr>
      <dsp:spPr>
        <a:xfrm>
          <a:off x="375988" y="3387531"/>
          <a:ext cx="683614" cy="683614"/>
        </a:xfrm>
        <a:prstGeom prst="rect">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l="-66000" r="-6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408E1B-FF6C-4DAD-A503-794DC1C439B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90000"/>
            </a:lnSpc>
            <a:spcBef>
              <a:spcPct val="0"/>
            </a:spcBef>
            <a:spcAft>
              <a:spcPct val="35000"/>
            </a:spcAft>
            <a:buNone/>
          </a:pPr>
          <a:r>
            <a:rPr lang="en-GB" sz="1800" kern="1200" dirty="0"/>
            <a:t>Big names as </a:t>
          </a:r>
          <a:r>
            <a:rPr lang="en-GB" sz="1800" kern="1200" dirty="0" err="1"/>
            <a:t>Guartime</a:t>
          </a:r>
          <a:r>
            <a:rPr lang="en-GB" sz="1800" kern="1200" dirty="0"/>
            <a:t>, SWIFT, R3, </a:t>
          </a:r>
          <a:r>
            <a:rPr lang="en-GB" sz="1800" kern="1200" dirty="0" err="1"/>
            <a:t>ConsenSys</a:t>
          </a:r>
          <a:r>
            <a:rPr lang="en-GB" sz="1800" kern="1200" dirty="0"/>
            <a:t>, VMware, Blockchain, IBM, and others were among the 30 original members. It was created with the intention of enhancing blockchain technology.  Additionally, they seek to increase everyone's access to blockchain technology.</a:t>
          </a:r>
          <a:endParaRPr lang="en-US" sz="1800" kern="1200" dirty="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93C0D-8BBF-EC42-BEC6-6D9C136F1C10}" type="datetimeFigureOut">
              <a:rPr lang="en-GR" smtClean="0"/>
              <a:t>28/4/23</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0F081-DFCD-4349-A2F2-DE46B624F043}" type="slidenum">
              <a:rPr lang="en-GR" smtClean="0"/>
              <a:t>‹#›</a:t>
            </a:fld>
            <a:endParaRPr lang="en-GR"/>
          </a:p>
        </p:txBody>
      </p:sp>
    </p:spTree>
    <p:extLst>
      <p:ext uri="{BB962C8B-B14F-4D97-AF65-F5344CB8AC3E}">
        <p14:creationId xmlns:p14="http://schemas.microsoft.com/office/powerpoint/2010/main" val="1186513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R" dirty="0"/>
              <a:t>Geia sas , me tin sira mou tha sas parousiaso to hyperlefger fabric</a:t>
            </a:r>
          </a:p>
        </p:txBody>
      </p:sp>
      <p:sp>
        <p:nvSpPr>
          <p:cNvPr id="4" name="Slide Number Placeholder 3"/>
          <p:cNvSpPr>
            <a:spLocks noGrp="1"/>
          </p:cNvSpPr>
          <p:nvPr>
            <p:ph type="sldNum" sz="quarter" idx="5"/>
          </p:nvPr>
        </p:nvSpPr>
        <p:spPr/>
        <p:txBody>
          <a:bodyPr/>
          <a:lstStyle/>
          <a:p>
            <a:fld id="{90F0F081-DFCD-4349-A2F2-DE46B624F043}" type="slidenum">
              <a:rPr lang="en-GR" smtClean="0"/>
              <a:t>1</a:t>
            </a:fld>
            <a:endParaRPr lang="en-GR"/>
          </a:p>
        </p:txBody>
      </p:sp>
    </p:spTree>
    <p:extLst>
      <p:ext uri="{BB962C8B-B14F-4D97-AF65-F5344CB8AC3E}">
        <p14:creationId xmlns:p14="http://schemas.microsoft.com/office/powerpoint/2010/main" val="1218111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
            </a:r>
            <a:r>
              <a:rPr lang="en-GR" dirty="0"/>
              <a:t>ull simenei apla kali mia sinartisi </a:t>
            </a:r>
            <a:r>
              <a:rPr lang="en-GB" dirty="0"/>
              <a:t>I</a:t>
            </a:r>
            <a:r>
              <a:rPr lang="en-GR" dirty="0"/>
              <a:t> opoia epistrefei</a:t>
            </a:r>
          </a:p>
        </p:txBody>
      </p:sp>
      <p:sp>
        <p:nvSpPr>
          <p:cNvPr id="4" name="Slide Number Placeholder 3"/>
          <p:cNvSpPr>
            <a:spLocks noGrp="1"/>
          </p:cNvSpPr>
          <p:nvPr>
            <p:ph type="sldNum" sz="quarter" idx="5"/>
          </p:nvPr>
        </p:nvSpPr>
        <p:spPr/>
        <p:txBody>
          <a:bodyPr/>
          <a:lstStyle/>
          <a:p>
            <a:fld id="{90F0F081-DFCD-4349-A2F2-DE46B624F043}" type="slidenum">
              <a:rPr lang="en-GR" smtClean="0"/>
              <a:t>10</a:t>
            </a:fld>
            <a:endParaRPr lang="en-GR"/>
          </a:p>
        </p:txBody>
      </p:sp>
    </p:spTree>
    <p:extLst>
      <p:ext uri="{BB962C8B-B14F-4D97-AF65-F5344CB8AC3E}">
        <p14:creationId xmlns:p14="http://schemas.microsoft.com/office/powerpoint/2010/main" val="1822057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Tin </a:t>
            </a:r>
            <a:r>
              <a:rPr lang="en-GB" dirty="0" err="1"/>
              <a:t>simeron</a:t>
            </a:r>
            <a:r>
              <a:rPr lang="en-GB" dirty="0"/>
              <a:t> </a:t>
            </a:r>
            <a:r>
              <a:rPr lang="en-GB" dirty="0" err="1"/>
              <a:t>imera</a:t>
            </a:r>
            <a:r>
              <a:rPr lang="en-GB" dirty="0"/>
              <a:t> </a:t>
            </a:r>
            <a:r>
              <a:rPr lang="en-GB" dirty="0" err="1"/>
              <a:t>omos</a:t>
            </a:r>
            <a:r>
              <a:rPr lang="en-GB" dirty="0"/>
              <a:t> to hyperledger fabric kai </a:t>
            </a:r>
            <a:r>
              <a:rPr lang="en-GB" dirty="0" err="1"/>
              <a:t>genika</a:t>
            </a:r>
            <a:r>
              <a:rPr lang="en-GB" dirty="0"/>
              <a:t> I </a:t>
            </a:r>
            <a:r>
              <a:rPr lang="en-GB" dirty="0" err="1"/>
              <a:t>texnologia</a:t>
            </a:r>
            <a:r>
              <a:rPr lang="en-GB" dirty="0"/>
              <a:t> blockchain den </a:t>
            </a:r>
            <a:r>
              <a:rPr lang="en-GB" dirty="0" err="1"/>
              <a:t>afora</a:t>
            </a:r>
            <a:r>
              <a:rPr lang="en-GB" dirty="0"/>
              <a:t> mono </a:t>
            </a:r>
            <a:r>
              <a:rPr lang="en-GB" dirty="0" err="1"/>
              <a:t>ta</a:t>
            </a:r>
            <a:r>
              <a:rPr lang="en-GB" dirty="0"/>
              <a:t> </a:t>
            </a:r>
            <a:r>
              <a:rPr lang="en-GB" dirty="0" err="1"/>
              <a:t>kriptonomismata</a:t>
            </a:r>
            <a:r>
              <a:rPr lang="en-GB" dirty="0"/>
              <a:t> </a:t>
            </a:r>
            <a:r>
              <a:rPr lang="en-GB" dirty="0" err="1"/>
              <a:t>alla</a:t>
            </a:r>
            <a:r>
              <a:rPr lang="en-GB" dirty="0"/>
              <a:t> </a:t>
            </a:r>
            <a:r>
              <a:rPr lang="en-GB" dirty="0" err="1"/>
              <a:t>mpori</a:t>
            </a:r>
            <a:r>
              <a:rPr lang="en-GB" dirty="0"/>
              <a:t> na </a:t>
            </a:r>
            <a:r>
              <a:rPr lang="en-GB" dirty="0" err="1"/>
              <a:t>efarmosti</a:t>
            </a:r>
            <a:r>
              <a:rPr lang="en-GB" dirty="0"/>
              <a:t> </a:t>
            </a:r>
            <a:r>
              <a:rPr lang="en-GB" dirty="0" err="1"/>
              <a:t>episis</a:t>
            </a:r>
            <a:r>
              <a:rPr lang="en-GB" dirty="0"/>
              <a:t> kai </a:t>
            </a:r>
            <a:r>
              <a:rPr lang="en-GB" dirty="0" err="1"/>
              <a:t>ston</a:t>
            </a:r>
            <a:r>
              <a:rPr lang="en-GB" dirty="0"/>
              <a:t> </a:t>
            </a:r>
            <a:r>
              <a:rPr lang="en-GB" dirty="0" err="1"/>
              <a:t>tomea</a:t>
            </a:r>
            <a:r>
              <a:rPr lang="en-GB" dirty="0"/>
              <a:t> tis </a:t>
            </a:r>
            <a:r>
              <a:rPr lang="en-GB" dirty="0" err="1"/>
              <a:t>igias</a:t>
            </a:r>
            <a:r>
              <a:rPr lang="en-GB" dirty="0"/>
              <a:t> gia na </a:t>
            </a:r>
            <a:r>
              <a:rPr lang="en-GB" dirty="0" err="1"/>
              <a:t>elegxi</a:t>
            </a:r>
            <a:r>
              <a:rPr lang="en-GB" dirty="0"/>
              <a:t> to supply chain </a:t>
            </a:r>
            <a:r>
              <a:rPr lang="en-GB" dirty="0" err="1"/>
              <a:t>pou</a:t>
            </a:r>
            <a:r>
              <a:rPr lang="en-GB" dirty="0"/>
              <a:t> </a:t>
            </a:r>
            <a:r>
              <a:rPr lang="en-GB" dirty="0" err="1"/>
              <a:t>tha</a:t>
            </a:r>
            <a:r>
              <a:rPr lang="en-GB" dirty="0"/>
              <a:t> </a:t>
            </a:r>
            <a:r>
              <a:rPr lang="en-GB" dirty="0" err="1"/>
              <a:t>perilamvani</a:t>
            </a:r>
            <a:r>
              <a:rPr lang="en-GB" dirty="0"/>
              <a:t> </a:t>
            </a:r>
            <a:r>
              <a:rPr lang="en-GB" dirty="0" err="1"/>
              <a:t>tous</a:t>
            </a:r>
            <a:r>
              <a:rPr lang="en-GB" dirty="0"/>
              <a:t> manufactures, </a:t>
            </a:r>
            <a:r>
              <a:rPr lang="en-GB" dirty="0" err="1"/>
              <a:t>ta</a:t>
            </a:r>
            <a:r>
              <a:rPr lang="en-GB" dirty="0"/>
              <a:t> drugs </a:t>
            </a:r>
            <a:r>
              <a:rPr lang="en-GB"/>
              <a:t>ktlpa</a:t>
            </a:r>
            <a:endParaRPr lang="en-GB" dirty="0"/>
          </a:p>
        </p:txBody>
      </p:sp>
      <p:sp>
        <p:nvSpPr>
          <p:cNvPr id="4" name="Θέση αριθμού διαφάνειας 3"/>
          <p:cNvSpPr>
            <a:spLocks noGrp="1"/>
          </p:cNvSpPr>
          <p:nvPr>
            <p:ph type="sldNum" sz="quarter" idx="5"/>
          </p:nvPr>
        </p:nvSpPr>
        <p:spPr/>
        <p:txBody>
          <a:bodyPr/>
          <a:lstStyle/>
          <a:p>
            <a:fld id="{90F0F081-DFCD-4349-A2F2-DE46B624F043}" type="slidenum">
              <a:rPr lang="en-GR" smtClean="0"/>
              <a:t>16</a:t>
            </a:fld>
            <a:endParaRPr lang="en-GR"/>
          </a:p>
        </p:txBody>
      </p:sp>
    </p:spTree>
    <p:extLst>
      <p:ext uri="{BB962C8B-B14F-4D97-AF65-F5344CB8AC3E}">
        <p14:creationId xmlns:p14="http://schemas.microsoft.com/office/powerpoint/2010/main" val="3910921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90F0F081-DFCD-4349-A2F2-DE46B624F043}" type="slidenum">
              <a:rPr lang="en-GR" smtClean="0"/>
              <a:t>19</a:t>
            </a:fld>
            <a:endParaRPr lang="en-GR"/>
          </a:p>
        </p:txBody>
      </p:sp>
    </p:spTree>
    <p:extLst>
      <p:ext uri="{BB962C8B-B14F-4D97-AF65-F5344CB8AC3E}">
        <p14:creationId xmlns:p14="http://schemas.microsoft.com/office/powerpoint/2010/main" val="246034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sz="1600" dirty="0">
                <a:effectLst/>
                <a:latin typeface="Calibri" panose="020F0502020204030204" pitchFamily="34" charset="0"/>
              </a:rPr>
              <a:t>Real network consists of multiple organizations. Each maintain their own set of: </a:t>
            </a:r>
            <a:endParaRPr lang="en-GB" sz="1600" dirty="0">
              <a:effectLst/>
              <a:latin typeface="ArialMT"/>
            </a:endParaRPr>
          </a:p>
          <a:p>
            <a:pPr marL="742950" lvl="1" indent="-285750">
              <a:buFont typeface="Arial" panose="020B0604020202020204" pitchFamily="34" charset="0"/>
              <a:buChar char="•"/>
            </a:pPr>
            <a:r>
              <a:rPr lang="en-GB" sz="1600" dirty="0">
                <a:effectLst/>
                <a:latin typeface="Calibri" panose="020F0502020204030204" pitchFamily="34" charset="0"/>
              </a:rPr>
              <a:t>Peers </a:t>
            </a:r>
            <a:endParaRPr lang="en-GB" sz="1600" dirty="0">
              <a:effectLst/>
              <a:latin typeface="ArialMT"/>
            </a:endParaRPr>
          </a:p>
          <a:p>
            <a:pPr marL="742950" lvl="1" indent="-285750">
              <a:buFont typeface="Arial" panose="020B0604020202020204" pitchFamily="34" charset="0"/>
              <a:buChar char="•"/>
            </a:pPr>
            <a:r>
              <a:rPr lang="en-GB" sz="1600" dirty="0">
                <a:effectLst/>
                <a:latin typeface="Calibri" panose="020F0502020204030204" pitchFamily="34" charset="0"/>
              </a:rPr>
              <a:t>Client Applications </a:t>
            </a:r>
            <a:endParaRPr lang="en-GB" sz="1600" dirty="0">
              <a:effectLst/>
              <a:latin typeface="ArialMT"/>
            </a:endParaRPr>
          </a:p>
          <a:p>
            <a:pPr marL="742950" lvl="1" indent="-285750">
              <a:buFont typeface="Arial" panose="020B0604020202020204" pitchFamily="34" charset="0"/>
              <a:buChar char="•"/>
            </a:pPr>
            <a:r>
              <a:rPr lang="en-GB" sz="1600" dirty="0">
                <a:effectLst/>
                <a:latin typeface="Calibri" panose="020F0502020204030204" pitchFamily="34" charset="0"/>
              </a:rPr>
              <a:t>Optionally </a:t>
            </a:r>
            <a:r>
              <a:rPr lang="en-GB" sz="1600" dirty="0" err="1">
                <a:effectLst/>
                <a:latin typeface="Calibri" panose="020F0502020204030204" pitchFamily="34" charset="0"/>
              </a:rPr>
              <a:t>Orderers</a:t>
            </a:r>
            <a:r>
              <a:rPr lang="en-GB" sz="1600" dirty="0">
                <a:effectLst/>
                <a:latin typeface="Calibri" panose="020F0502020204030204" pitchFamily="34" charset="0"/>
              </a:rPr>
              <a:t> </a:t>
            </a:r>
            <a:endParaRPr lang="en-GB" sz="1600" dirty="0">
              <a:effectLst/>
              <a:latin typeface="ArialMT"/>
            </a:endParaRPr>
          </a:p>
          <a:p>
            <a:pPr marL="742950" lvl="1" indent="-285750">
              <a:buFont typeface="Arial" panose="020B0604020202020204" pitchFamily="34" charset="0"/>
              <a:buChar char="•"/>
            </a:pPr>
            <a:r>
              <a:rPr lang="en-GB" sz="1600" dirty="0">
                <a:effectLst/>
                <a:latin typeface="Calibri" panose="020F0502020204030204" pitchFamily="34" charset="0"/>
              </a:rPr>
              <a:t>MSP </a:t>
            </a:r>
            <a:endParaRPr lang="en-GB" sz="1600" dirty="0">
              <a:effectLst/>
              <a:latin typeface="ArialMT"/>
            </a:endParaRPr>
          </a:p>
          <a:p>
            <a:pPr>
              <a:buFont typeface="Arial" panose="020B0604020202020204" pitchFamily="34" charset="0"/>
              <a:buChar char="•"/>
            </a:pPr>
            <a:r>
              <a:rPr lang="en-GB" sz="1600" b="1" dirty="0">
                <a:effectLst/>
                <a:latin typeface="Calibri" panose="020F0502020204030204" pitchFamily="34" charset="0"/>
              </a:rPr>
              <a:t>Test Network: </a:t>
            </a:r>
            <a:endParaRPr lang="en-GB" sz="1600" b="1" dirty="0">
              <a:effectLst/>
              <a:latin typeface="Arial" panose="020B0604020202020204" pitchFamily="34" charset="0"/>
            </a:endParaRPr>
          </a:p>
          <a:p>
            <a:pPr marL="742950" lvl="1" indent="-285750">
              <a:buFont typeface="Arial" panose="020B0604020202020204" pitchFamily="34" charset="0"/>
              <a:buChar char="•"/>
            </a:pPr>
            <a:r>
              <a:rPr lang="en-GB" sz="1600" b="1" dirty="0">
                <a:effectLst/>
                <a:latin typeface="Calibri" panose="020F0502020204030204" pitchFamily="34" charset="0"/>
              </a:rPr>
              <a:t>All organizations in a single system </a:t>
            </a:r>
            <a:endParaRPr lang="en-GB" sz="1600" b="1" dirty="0">
              <a:effectLst/>
              <a:latin typeface="ArialMT"/>
            </a:endParaRPr>
          </a:p>
          <a:p>
            <a:pPr marL="742950" lvl="1" indent="-285750">
              <a:buFont typeface="Arial" panose="020B0604020202020204" pitchFamily="34" charset="0"/>
              <a:buChar char="•"/>
            </a:pPr>
            <a:r>
              <a:rPr lang="en-GB" sz="1600" b="1" dirty="0">
                <a:effectLst/>
                <a:latin typeface="Calibri" panose="020F0502020204030204" pitchFamily="34" charset="0"/>
              </a:rPr>
              <a:t>Development and testing purposes </a:t>
            </a:r>
            <a:endParaRPr lang="en-GB" sz="1600" b="1" dirty="0">
              <a:effectLst/>
              <a:latin typeface="ArialMT"/>
            </a:endParaRPr>
          </a:p>
          <a:p>
            <a:pPr marL="742950" lvl="1" indent="-285750">
              <a:buFont typeface="Arial" panose="020B0604020202020204" pitchFamily="34" charset="0"/>
              <a:buChar char="•"/>
            </a:pPr>
            <a:r>
              <a:rPr lang="en-GB" sz="1600" b="1" dirty="0">
                <a:effectLst/>
                <a:latin typeface="Calibri" panose="020F0502020204030204" pitchFamily="34" charset="0"/>
              </a:rPr>
              <a:t>2 Orgs, each having 1 peer and optionally one CA </a:t>
            </a:r>
            <a:endParaRPr lang="en-GB" sz="1600" b="1" dirty="0">
              <a:effectLst/>
              <a:latin typeface="ArialMT"/>
            </a:endParaRPr>
          </a:p>
          <a:p>
            <a:pPr marL="742950" lvl="1" indent="-285750">
              <a:buFont typeface="Arial" panose="020B0604020202020204" pitchFamily="34" charset="0"/>
              <a:buChar char="•"/>
            </a:pPr>
            <a:r>
              <a:rPr lang="en-GB" sz="1600" b="1" dirty="0">
                <a:effectLst/>
                <a:latin typeface="Calibri" panose="020F0502020204030204" pitchFamily="34" charset="0"/>
              </a:rPr>
              <a:t>1 </a:t>
            </a:r>
            <a:r>
              <a:rPr lang="en-GB" sz="1600" b="1" dirty="0" err="1">
                <a:effectLst/>
                <a:latin typeface="Calibri" panose="020F0502020204030204" pitchFamily="34" charset="0"/>
              </a:rPr>
              <a:t>orderer</a:t>
            </a:r>
            <a:r>
              <a:rPr lang="en-GB" sz="1600" b="1" dirty="0">
                <a:effectLst/>
                <a:latin typeface="Calibri" panose="020F0502020204030204" pitchFamily="34" charset="0"/>
              </a:rPr>
              <a:t> </a:t>
            </a:r>
            <a:endParaRPr lang="en-GB" sz="1600" b="1" dirty="0">
              <a:effectLst/>
              <a:latin typeface="ArialMT"/>
            </a:endParaRPr>
          </a:p>
          <a:p>
            <a:pPr marL="742950" lvl="1" indent="-285750">
              <a:buFont typeface="Arial" panose="020B0604020202020204" pitchFamily="34" charset="0"/>
              <a:buChar char="•"/>
            </a:pPr>
            <a:r>
              <a:rPr lang="en-GB" sz="1600" b="1" dirty="0">
                <a:effectLst/>
                <a:latin typeface="Calibri" panose="020F0502020204030204" pitchFamily="34" charset="0"/>
              </a:rPr>
              <a:t>All components are containerized </a:t>
            </a:r>
            <a:endParaRPr lang="en-GB" sz="1600" b="1" dirty="0">
              <a:effectLst/>
              <a:latin typeface="ArialMT"/>
            </a:endParaRPr>
          </a:p>
          <a:p>
            <a:endParaRPr lang="en-GR" dirty="0"/>
          </a:p>
          <a:p>
            <a:endParaRPr lang="en-GR" dirty="0"/>
          </a:p>
        </p:txBody>
      </p:sp>
      <p:sp>
        <p:nvSpPr>
          <p:cNvPr id="4" name="Slide Number Placeholder 3"/>
          <p:cNvSpPr>
            <a:spLocks noGrp="1"/>
          </p:cNvSpPr>
          <p:nvPr>
            <p:ph type="sldNum" sz="quarter" idx="5"/>
          </p:nvPr>
        </p:nvSpPr>
        <p:spPr/>
        <p:txBody>
          <a:bodyPr/>
          <a:lstStyle/>
          <a:p>
            <a:fld id="{90F0F081-DFCD-4349-A2F2-DE46B624F043}" type="slidenum">
              <a:rPr lang="en-GR" smtClean="0"/>
              <a:t>20</a:t>
            </a:fld>
            <a:endParaRPr lang="en-GR"/>
          </a:p>
        </p:txBody>
      </p:sp>
    </p:spTree>
    <p:extLst>
      <p:ext uri="{BB962C8B-B14F-4D97-AF65-F5344CB8AC3E}">
        <p14:creationId xmlns:p14="http://schemas.microsoft.com/office/powerpoint/2010/main" val="32307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90F0F081-DFCD-4349-A2F2-DE46B624F043}" type="slidenum">
              <a:rPr lang="en-GR" smtClean="0"/>
              <a:t>28</a:t>
            </a:fld>
            <a:endParaRPr lang="en-GR"/>
          </a:p>
        </p:txBody>
      </p:sp>
    </p:spTree>
    <p:extLst>
      <p:ext uri="{BB962C8B-B14F-4D97-AF65-F5344CB8AC3E}">
        <p14:creationId xmlns:p14="http://schemas.microsoft.com/office/powerpoint/2010/main" val="3852461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90F0F081-DFCD-4349-A2F2-DE46B624F043}" type="slidenum">
              <a:rPr lang="en-GR" smtClean="0"/>
              <a:t>30</a:t>
            </a:fld>
            <a:endParaRPr lang="en-GR"/>
          </a:p>
        </p:txBody>
      </p:sp>
    </p:spTree>
    <p:extLst>
      <p:ext uri="{BB962C8B-B14F-4D97-AF65-F5344CB8AC3E}">
        <p14:creationId xmlns:p14="http://schemas.microsoft.com/office/powerpoint/2010/main" val="313508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R" dirty="0"/>
              <a:t>Arxika tha doyme thn istoria tou kai apo pou ksekinise, ton orismo tou , kapoies background gnosis apla gia na mporoume na katanoisoume kalitera ton orismo tou , ta pleonektima tou kathos kai ta performance metrics tou , tha meletisoume tin ennia tou chaincode kai tha anaferthoume se uce cases alla kai kapoia case studies kai tha kataliksoume sto texniko kommati opou tha doume mia matia kapoia paradigmata kodika tou hyperledger fabrik</a:t>
            </a:r>
          </a:p>
        </p:txBody>
      </p:sp>
      <p:sp>
        <p:nvSpPr>
          <p:cNvPr id="4" name="Slide Number Placeholder 3"/>
          <p:cNvSpPr>
            <a:spLocks noGrp="1"/>
          </p:cNvSpPr>
          <p:nvPr>
            <p:ph type="sldNum" sz="quarter" idx="5"/>
          </p:nvPr>
        </p:nvSpPr>
        <p:spPr/>
        <p:txBody>
          <a:bodyPr/>
          <a:lstStyle/>
          <a:p>
            <a:fld id="{90F0F081-DFCD-4349-A2F2-DE46B624F043}" type="slidenum">
              <a:rPr lang="en-GR" smtClean="0"/>
              <a:t>2</a:t>
            </a:fld>
            <a:endParaRPr lang="en-GR"/>
          </a:p>
        </p:txBody>
      </p:sp>
    </p:spTree>
    <p:extLst>
      <p:ext uri="{BB962C8B-B14F-4D97-AF65-F5344CB8AC3E}">
        <p14:creationId xmlns:p14="http://schemas.microsoft.com/office/powerpoint/2010/main" val="196939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R" dirty="0"/>
              <a:t>Den tha mporousa na sinexiso na sas parousiazo an den sas eksigousa prota tin ennoia tou blockchain kai tis 2 katigories tou. Blockchain einai mia apokentrikopoiimeni sindedemeni lista apo block opou to kathe mplok exei to diko tou id to id tou proigoumenou tou kai ta dedomena tou.Xorizete se dio katigories ta permissioned kai ta permissionless diktia blockchain.Permissionless onomazontai ta diktia pou o kathe enas mpori na simmetexei ta dhmosia diladi . Se antithesi , ta permissioned einai idiotika diktia opou exoun  siggekrimenous simmetexontes oi opoioi ne men gnorizonte metaksi tous alla den einai aparetito kai sigouro oti exoun apoliti empistosini o enas ston allo.</a:t>
            </a:r>
          </a:p>
        </p:txBody>
      </p:sp>
      <p:sp>
        <p:nvSpPr>
          <p:cNvPr id="4" name="Slide Number Placeholder 3"/>
          <p:cNvSpPr>
            <a:spLocks noGrp="1"/>
          </p:cNvSpPr>
          <p:nvPr>
            <p:ph type="sldNum" sz="quarter" idx="5"/>
          </p:nvPr>
        </p:nvSpPr>
        <p:spPr/>
        <p:txBody>
          <a:bodyPr/>
          <a:lstStyle/>
          <a:p>
            <a:fld id="{90F0F081-DFCD-4349-A2F2-DE46B624F043}" type="slidenum">
              <a:rPr lang="en-GR" smtClean="0"/>
              <a:t>3</a:t>
            </a:fld>
            <a:endParaRPr lang="en-GR"/>
          </a:p>
        </p:txBody>
      </p:sp>
    </p:spTree>
    <p:extLst>
      <p:ext uri="{BB962C8B-B14F-4D97-AF65-F5344CB8AC3E}">
        <p14:creationId xmlns:p14="http://schemas.microsoft.com/office/powerpoint/2010/main" val="311425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R" dirty="0"/>
              <a:t>Ton fevrouario tou  2016 stin california o organismos tis :Linux mazi me 30 allla idritika meli parousiasan to hyperledger. Mesa se auta ta 30 idritika meli itan kai </a:t>
            </a:r>
            <a:r>
              <a:rPr lang="en-GB" dirty="0"/>
              <a:t>I</a:t>
            </a:r>
            <a:r>
              <a:rPr lang="en-GR" dirty="0"/>
              <a:t> IBM,V</a:t>
            </a:r>
            <a:r>
              <a:rPr lang="en-GB" dirty="0"/>
              <a:t>m</a:t>
            </a:r>
            <a:r>
              <a:rPr lang="en-GR" dirty="0"/>
              <a:t>ware kai </a:t>
            </a:r>
            <a:r>
              <a:rPr lang="en-GB" dirty="0"/>
              <a:t>I</a:t>
            </a:r>
            <a:r>
              <a:rPr lang="en-GR" dirty="0"/>
              <a:t> Swift oloi me ena koino skopo : tin enisxisi tis texnologia blockchain alla kai tin auksisi tis prosvasis se ayti tin texnologia.</a:t>
            </a:r>
          </a:p>
        </p:txBody>
      </p:sp>
      <p:sp>
        <p:nvSpPr>
          <p:cNvPr id="4" name="Slide Number Placeholder 3"/>
          <p:cNvSpPr>
            <a:spLocks noGrp="1"/>
          </p:cNvSpPr>
          <p:nvPr>
            <p:ph type="sldNum" sz="quarter" idx="5"/>
          </p:nvPr>
        </p:nvSpPr>
        <p:spPr/>
        <p:txBody>
          <a:bodyPr/>
          <a:lstStyle/>
          <a:p>
            <a:fld id="{90F0F081-DFCD-4349-A2F2-DE46B624F043}" type="slidenum">
              <a:rPr lang="en-GR" smtClean="0"/>
              <a:t>4</a:t>
            </a:fld>
            <a:endParaRPr lang="en-GR"/>
          </a:p>
        </p:txBody>
      </p:sp>
    </p:spTree>
    <p:extLst>
      <p:ext uri="{BB962C8B-B14F-4D97-AF65-F5344CB8AC3E}">
        <p14:creationId xmlns:p14="http://schemas.microsoft.com/office/powerpoint/2010/main" val="188679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R" dirty="0"/>
              <a:t>Ti einai lipon to Hyperledger fabrik ?  </a:t>
            </a:r>
            <a:r>
              <a:rPr lang="en-GB" dirty="0"/>
              <a:t>E</a:t>
            </a:r>
            <a:r>
              <a:rPr lang="en-GR" dirty="0"/>
              <a:t>inai mia open source platforma pou xrisimopoiei permissioned distributed ledger technology . Itan </a:t>
            </a:r>
            <a:r>
              <a:rPr lang="en-GB" dirty="0"/>
              <a:t>I</a:t>
            </a:r>
            <a:r>
              <a:rPr lang="en-GR" dirty="0"/>
              <a:t> proti platforma pou ipostirize smart contracts se genikou skopou glosses opos </a:t>
            </a:r>
            <a:r>
              <a:rPr lang="en-GB" dirty="0"/>
              <a:t>I</a:t>
            </a:r>
            <a:r>
              <a:rPr lang="en-GR" dirty="0"/>
              <a:t> java,go javascript. Ti ennooume me tin ennia distributed ledger omos ? </a:t>
            </a:r>
            <a:r>
              <a:rPr lang="en-GB" dirty="0"/>
              <a:t>E</a:t>
            </a:r>
            <a:r>
              <a:rPr lang="en-GR" dirty="0"/>
              <a:t>inai </a:t>
            </a:r>
            <a:r>
              <a:rPr lang="en-GB" dirty="0"/>
              <a:t>I</a:t>
            </a:r>
            <a:r>
              <a:rPr lang="en-GR" dirty="0"/>
              <a:t> periptosi opou kathe simmetexontas sto diktio mas exei as to poume ena antigrafo tis paradosiakis kentrikis vasis pou se antitheti periptosi tha eixan prosvasi. </a:t>
            </a:r>
            <a:r>
              <a:rPr lang="en-GB" dirty="0"/>
              <a:t>E</a:t>
            </a:r>
            <a:r>
              <a:rPr lang="en-GR" dirty="0"/>
              <a:t>tsi me kathe neo egkiro transaction ta ledger enimerononte kai sixronizonte .</a:t>
            </a:r>
          </a:p>
        </p:txBody>
      </p:sp>
      <p:sp>
        <p:nvSpPr>
          <p:cNvPr id="4" name="Slide Number Placeholder 3"/>
          <p:cNvSpPr>
            <a:spLocks noGrp="1"/>
          </p:cNvSpPr>
          <p:nvPr>
            <p:ph type="sldNum" sz="quarter" idx="5"/>
          </p:nvPr>
        </p:nvSpPr>
        <p:spPr/>
        <p:txBody>
          <a:bodyPr/>
          <a:lstStyle/>
          <a:p>
            <a:fld id="{90F0F081-DFCD-4349-A2F2-DE46B624F043}" type="slidenum">
              <a:rPr lang="en-GR" smtClean="0"/>
              <a:t>5</a:t>
            </a:fld>
            <a:endParaRPr lang="en-GR"/>
          </a:p>
        </p:txBody>
      </p:sp>
    </p:spTree>
    <p:extLst>
      <p:ext uri="{BB962C8B-B14F-4D97-AF65-F5344CB8AC3E}">
        <p14:creationId xmlns:p14="http://schemas.microsoft.com/office/powerpoint/2010/main" val="85647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To ledger </a:t>
            </a:r>
            <a:r>
              <a:rPr lang="en-GB" dirty="0" err="1"/>
              <a:t>tou</a:t>
            </a:r>
            <a:r>
              <a:rPr lang="en-GB" dirty="0"/>
              <a:t> hyperledger fabric </a:t>
            </a:r>
            <a:r>
              <a:rPr lang="en-GB" dirty="0" err="1"/>
              <a:t>perioamvani</a:t>
            </a:r>
            <a:r>
              <a:rPr lang="en-GB" dirty="0"/>
              <a:t> 2 </a:t>
            </a:r>
            <a:r>
              <a:rPr lang="en-GB" dirty="0" err="1"/>
              <a:t>ksexorista</a:t>
            </a:r>
            <a:r>
              <a:rPr lang="en-GB" dirty="0"/>
              <a:t> </a:t>
            </a:r>
            <a:r>
              <a:rPr lang="en-GB" dirty="0" err="1"/>
              <a:t>alla</a:t>
            </a:r>
            <a:r>
              <a:rPr lang="en-GB" dirty="0"/>
              <a:t> </a:t>
            </a:r>
            <a:r>
              <a:rPr lang="en-GB" dirty="0" err="1"/>
              <a:t>sxetizomens</a:t>
            </a:r>
            <a:r>
              <a:rPr lang="en-GB" dirty="0"/>
              <a:t> parts </a:t>
            </a:r>
            <a:r>
              <a:rPr lang="en-GB" dirty="0" err="1"/>
              <a:t>tautoxrona</a:t>
            </a:r>
            <a:r>
              <a:rPr lang="en-GB" dirty="0"/>
              <a:t> tin world state </a:t>
            </a:r>
            <a:r>
              <a:rPr lang="en-GB" dirty="0" err="1"/>
              <a:t>vasi</a:t>
            </a:r>
            <a:r>
              <a:rPr lang="en-GB" dirty="0"/>
              <a:t> kai to blockchain .</a:t>
            </a:r>
          </a:p>
          <a:p>
            <a:r>
              <a:rPr lang="en-GB" dirty="0"/>
              <a:t>To world state </a:t>
            </a:r>
            <a:r>
              <a:rPr lang="en-GB" dirty="0" err="1"/>
              <a:t>krata</a:t>
            </a:r>
            <a:r>
              <a:rPr lang="en-GB" dirty="0"/>
              <a:t> tis </a:t>
            </a:r>
            <a:r>
              <a:rPr lang="en-GB" dirty="0" err="1"/>
              <a:t>trexon</a:t>
            </a:r>
            <a:r>
              <a:rPr lang="en-GB" dirty="0"/>
              <a:t> times gia </a:t>
            </a:r>
            <a:r>
              <a:rPr lang="en-GB" dirty="0" err="1"/>
              <a:t>ena</a:t>
            </a:r>
            <a:r>
              <a:rPr lang="en-GB" dirty="0"/>
              <a:t> </a:t>
            </a:r>
            <a:r>
              <a:rPr lang="en-GB" dirty="0" err="1"/>
              <a:t>sinolo</a:t>
            </a:r>
            <a:r>
              <a:rPr lang="en-GB" dirty="0"/>
              <a:t> </a:t>
            </a:r>
            <a:r>
              <a:rPr lang="en-GB" dirty="0" err="1"/>
              <a:t>apo</a:t>
            </a:r>
            <a:r>
              <a:rPr lang="en-GB" dirty="0"/>
              <a:t> </a:t>
            </a:r>
            <a:r>
              <a:rPr lang="en-GB" dirty="0" err="1"/>
              <a:t>katastasis</a:t>
            </a:r>
            <a:r>
              <a:rPr lang="en-GB" dirty="0"/>
              <a:t> </a:t>
            </a:r>
            <a:r>
              <a:rPr lang="en-GB" dirty="0" err="1"/>
              <a:t>tou</a:t>
            </a:r>
            <a:r>
              <a:rPr lang="en-GB" dirty="0"/>
              <a:t> ledger san key value </a:t>
            </a:r>
            <a:r>
              <a:rPr lang="en-GB" dirty="0" err="1"/>
              <a:t>zevgaria</a:t>
            </a:r>
            <a:r>
              <a:rPr lang="en-GB" dirty="0"/>
              <a:t> . </a:t>
            </a:r>
            <a:r>
              <a:rPr lang="en-GB" dirty="0" err="1"/>
              <a:t>Diladi</a:t>
            </a:r>
            <a:r>
              <a:rPr lang="en-GB" dirty="0"/>
              <a:t> </a:t>
            </a:r>
            <a:r>
              <a:rPr lang="en-GB" dirty="0" err="1"/>
              <a:t>krata</a:t>
            </a:r>
            <a:r>
              <a:rPr lang="en-GB" dirty="0"/>
              <a:t> tis </a:t>
            </a:r>
            <a:r>
              <a:rPr lang="en-GB" dirty="0" err="1"/>
              <a:t>trexon</a:t>
            </a:r>
            <a:r>
              <a:rPr lang="en-GB" dirty="0"/>
              <a:t> times ton attributes enos </a:t>
            </a:r>
            <a:r>
              <a:rPr lang="en-GB" dirty="0" err="1"/>
              <a:t>antikeimenou</a:t>
            </a:r>
            <a:r>
              <a:rPr lang="en-GB" dirty="0"/>
              <a:t> san </a:t>
            </a:r>
            <a:r>
              <a:rPr lang="en-GB" dirty="0" err="1"/>
              <a:t>ksexoristi</a:t>
            </a:r>
            <a:r>
              <a:rPr lang="en-GB" dirty="0"/>
              <a:t> </a:t>
            </a:r>
            <a:r>
              <a:rPr lang="en-GB" dirty="0" err="1"/>
              <a:t>katastasi</a:t>
            </a:r>
            <a:r>
              <a:rPr lang="en-GB" dirty="0"/>
              <a:t> </a:t>
            </a:r>
            <a:r>
              <a:rPr lang="en-GB" dirty="0" err="1"/>
              <a:t>sto</a:t>
            </a:r>
            <a:r>
              <a:rPr lang="en-GB" dirty="0"/>
              <a:t> ledger </a:t>
            </a:r>
            <a:r>
              <a:rPr lang="en-GB" dirty="0" err="1"/>
              <a:t>ena</a:t>
            </a:r>
            <a:r>
              <a:rPr lang="en-GB" dirty="0"/>
              <a:t> </a:t>
            </a:r>
            <a:r>
              <a:rPr lang="en-GB" dirty="0" err="1"/>
              <a:t>paradigma</a:t>
            </a:r>
            <a:r>
              <a:rPr lang="en-GB" dirty="0"/>
              <a:t> mias </a:t>
            </a:r>
            <a:r>
              <a:rPr lang="en-GB" dirty="0" err="1"/>
              <a:t>katastasis</a:t>
            </a:r>
            <a:r>
              <a:rPr lang="en-GB" dirty="0"/>
              <a:t> </a:t>
            </a:r>
            <a:r>
              <a:rPr lang="en-GB" dirty="0" err="1"/>
              <a:t>einai</a:t>
            </a:r>
            <a:r>
              <a:rPr lang="en-GB" dirty="0"/>
              <a:t> to key=car1 kai value= audi kai o logos p </a:t>
            </a:r>
            <a:r>
              <a:rPr lang="en-GB" dirty="0" err="1"/>
              <a:t>ilopoiite</a:t>
            </a:r>
            <a:r>
              <a:rPr lang="en-GB" dirty="0"/>
              <a:t> san </a:t>
            </a:r>
            <a:r>
              <a:rPr lang="en-GB" dirty="0" err="1"/>
              <a:t>vasi</a:t>
            </a:r>
            <a:r>
              <a:rPr lang="en-GB" dirty="0"/>
              <a:t> </a:t>
            </a:r>
            <a:r>
              <a:rPr lang="en-GB" dirty="0" err="1"/>
              <a:t>einai</a:t>
            </a:r>
            <a:r>
              <a:rPr lang="en-GB" dirty="0"/>
              <a:t> </a:t>
            </a:r>
            <a:r>
              <a:rPr lang="en-GB" dirty="0" err="1"/>
              <a:t>giati</a:t>
            </a:r>
            <a:r>
              <a:rPr lang="en-GB" dirty="0"/>
              <a:t> </a:t>
            </a:r>
            <a:r>
              <a:rPr lang="en-GB" dirty="0" err="1"/>
              <a:t>dini</a:t>
            </a:r>
            <a:r>
              <a:rPr lang="en-GB" dirty="0"/>
              <a:t> tin </a:t>
            </a:r>
            <a:r>
              <a:rPr lang="en-GB" dirty="0" err="1"/>
              <a:t>dinatotita</a:t>
            </a:r>
            <a:r>
              <a:rPr lang="en-GB" dirty="0"/>
              <a:t> na </a:t>
            </a:r>
            <a:r>
              <a:rPr lang="en-GB" dirty="0" err="1"/>
              <a:t>xrisimopoiisi</a:t>
            </a:r>
            <a:r>
              <a:rPr lang="en-GB" dirty="0"/>
              <a:t> </a:t>
            </a:r>
            <a:r>
              <a:rPr lang="en-GB" dirty="0" err="1"/>
              <a:t>polla</a:t>
            </a:r>
            <a:r>
              <a:rPr lang="en-GB" dirty="0"/>
              <a:t> kai </a:t>
            </a:r>
            <a:r>
              <a:rPr lang="en-GB" dirty="0" err="1"/>
              <a:t>diafors</a:t>
            </a:r>
            <a:r>
              <a:rPr lang="en-GB" dirty="0"/>
              <a:t> operators . Eno to blockchain </a:t>
            </a:r>
            <a:r>
              <a:rPr lang="en-GB" dirty="0" err="1"/>
              <a:t>einai</a:t>
            </a:r>
            <a:r>
              <a:rPr lang="en-GB" dirty="0"/>
              <a:t> to blockchain </a:t>
            </a:r>
            <a:r>
              <a:rPr lang="en-GB" dirty="0" err="1"/>
              <a:t>pou</a:t>
            </a:r>
            <a:r>
              <a:rPr lang="en-GB" dirty="0"/>
              <a:t> </a:t>
            </a:r>
            <a:r>
              <a:rPr lang="en-GB" dirty="0" err="1"/>
              <a:t>kseroume</a:t>
            </a:r>
            <a:endParaRPr lang="el-GR" dirty="0"/>
          </a:p>
        </p:txBody>
      </p:sp>
      <p:sp>
        <p:nvSpPr>
          <p:cNvPr id="4" name="Θέση αριθμού διαφάνειας 3"/>
          <p:cNvSpPr>
            <a:spLocks noGrp="1"/>
          </p:cNvSpPr>
          <p:nvPr>
            <p:ph type="sldNum" sz="quarter" idx="5"/>
          </p:nvPr>
        </p:nvSpPr>
        <p:spPr/>
        <p:txBody>
          <a:bodyPr/>
          <a:lstStyle/>
          <a:p>
            <a:fld id="{90F0F081-DFCD-4349-A2F2-DE46B624F043}" type="slidenum">
              <a:rPr lang="en-GR" smtClean="0"/>
              <a:t>6</a:t>
            </a:fld>
            <a:endParaRPr lang="en-GR"/>
          </a:p>
        </p:txBody>
      </p:sp>
    </p:spTree>
    <p:extLst>
      <p:ext uri="{BB962C8B-B14F-4D97-AF65-F5344CB8AC3E}">
        <p14:creationId xmlns:p14="http://schemas.microsoft.com/office/powerpoint/2010/main" val="395677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R" dirty="0"/>
              <a:t>Kapoia apo ta pleonektimata pou exei to fabric einai oti einai open source , apaitei adeia , o elegxos prosvasis pou prosferi , </a:t>
            </a:r>
            <a:r>
              <a:rPr lang="en-GB" dirty="0"/>
              <a:t>I</a:t>
            </a:r>
            <a:r>
              <a:rPr lang="en-GR" dirty="0"/>
              <a:t> epidosi tou kai </a:t>
            </a:r>
            <a:r>
              <a:rPr lang="en-GB" dirty="0"/>
              <a:t>I</a:t>
            </a:r>
            <a:r>
              <a:rPr lang="en-GR" dirty="0"/>
              <a:t> leitourgikotita tou chain code</a:t>
            </a:r>
          </a:p>
        </p:txBody>
      </p:sp>
      <p:sp>
        <p:nvSpPr>
          <p:cNvPr id="4" name="Slide Number Placeholder 3"/>
          <p:cNvSpPr>
            <a:spLocks noGrp="1"/>
          </p:cNvSpPr>
          <p:nvPr>
            <p:ph type="sldNum" sz="quarter" idx="5"/>
          </p:nvPr>
        </p:nvSpPr>
        <p:spPr/>
        <p:txBody>
          <a:bodyPr/>
          <a:lstStyle/>
          <a:p>
            <a:fld id="{90F0F081-DFCD-4349-A2F2-DE46B624F043}" type="slidenum">
              <a:rPr lang="en-GR" smtClean="0"/>
              <a:t>7</a:t>
            </a:fld>
            <a:endParaRPr lang="en-GR"/>
          </a:p>
        </p:txBody>
      </p:sp>
    </p:spTree>
    <p:extLst>
      <p:ext uri="{BB962C8B-B14F-4D97-AF65-F5344CB8AC3E}">
        <p14:creationId xmlns:p14="http://schemas.microsoft.com/office/powerpoint/2010/main" val="771035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R" dirty="0"/>
              <a:t>Ti ennooume omos me to pleonektima governance and access control ? Se antithesi me ena blockchain diktio opou kathe transaction to vlepoun oloi kai prepei na to eggrinoun na simfonisoun as to poume sto fabric iparxoun idiotika kanalia opou epitrepoun metaksi 2 </a:t>
            </a:r>
            <a:r>
              <a:rPr lang="en-GB" dirty="0"/>
              <a:t>I</a:t>
            </a:r>
            <a:r>
              <a:rPr lang="en-GR" dirty="0"/>
              <a:t> perissoteron simmetexonton sto diktio na allilepidrasoun xoris na to mathoun ta ipolipa meli . Epiprostheta to fabric dini tin dinatotita na perioristi </a:t>
            </a:r>
            <a:r>
              <a:rPr lang="en-GB" dirty="0"/>
              <a:t>I</a:t>
            </a:r>
            <a:r>
              <a:rPr lang="en-GR" dirty="0"/>
              <a:t> prosvasi sta dedomena , na periorisi tin prosvasi se siggekrimena transactions se mia siggekrimeni ipo omada simmetexonton . Auto mpori na simvi stin periptosi opou dio antagonistikes epixirisis simmetexoun sto idio diktio.</a:t>
            </a:r>
          </a:p>
        </p:txBody>
      </p:sp>
      <p:sp>
        <p:nvSpPr>
          <p:cNvPr id="4" name="Slide Number Placeholder 3"/>
          <p:cNvSpPr>
            <a:spLocks noGrp="1"/>
          </p:cNvSpPr>
          <p:nvPr>
            <p:ph type="sldNum" sz="quarter" idx="5"/>
          </p:nvPr>
        </p:nvSpPr>
        <p:spPr/>
        <p:txBody>
          <a:bodyPr/>
          <a:lstStyle/>
          <a:p>
            <a:fld id="{90F0F081-DFCD-4349-A2F2-DE46B624F043}" type="slidenum">
              <a:rPr lang="en-GR" smtClean="0"/>
              <a:t>8</a:t>
            </a:fld>
            <a:endParaRPr lang="en-GR"/>
          </a:p>
        </p:txBody>
      </p:sp>
    </p:spTree>
    <p:extLst>
      <p:ext uri="{BB962C8B-B14F-4D97-AF65-F5344CB8AC3E}">
        <p14:creationId xmlns:p14="http://schemas.microsoft.com/office/powerpoint/2010/main" val="108249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R" dirty="0"/>
              <a:t>Proxorontas tha doume kapoies grafikes parastasis sxetika me to read/transaction Latency kai throughput . To read latency einai o xronos apo tin stigmi pou stelnw request mexri na paro apantisi , to read throughput einai posa reads mpori na kano to defterolepto , to transaction latency einai posi ora xriazete gia na gini ena transaction commit sto diktio diladi na einai orato kai to transaction throughput einai </a:t>
            </a:r>
            <a:r>
              <a:rPr lang="en-GB" dirty="0"/>
              <a:t>I</a:t>
            </a:r>
            <a:r>
              <a:rPr lang="en-GR"/>
              <a:t> sixnotita me tin opoia ginonte commit ta transaction ana defterolepto</a:t>
            </a:r>
            <a:endParaRPr lang="en-GR" dirty="0"/>
          </a:p>
        </p:txBody>
      </p:sp>
      <p:sp>
        <p:nvSpPr>
          <p:cNvPr id="4" name="Slide Number Placeholder 3"/>
          <p:cNvSpPr>
            <a:spLocks noGrp="1"/>
          </p:cNvSpPr>
          <p:nvPr>
            <p:ph type="sldNum" sz="quarter" idx="5"/>
          </p:nvPr>
        </p:nvSpPr>
        <p:spPr/>
        <p:txBody>
          <a:bodyPr/>
          <a:lstStyle/>
          <a:p>
            <a:fld id="{90F0F081-DFCD-4349-A2F2-DE46B624F043}" type="slidenum">
              <a:rPr lang="en-GR" smtClean="0"/>
              <a:t>9</a:t>
            </a:fld>
            <a:endParaRPr lang="en-GR"/>
          </a:p>
        </p:txBody>
      </p:sp>
    </p:spTree>
    <p:extLst>
      <p:ext uri="{BB962C8B-B14F-4D97-AF65-F5344CB8AC3E}">
        <p14:creationId xmlns:p14="http://schemas.microsoft.com/office/powerpoint/2010/main" val="350325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2BC1-1D6A-ED2B-BF25-E6F1F2A38E6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E142A465-E1F8-1ADA-B1A3-1E1215F017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F9AFB761-EDED-3A85-F593-FCB3D2AACEBC}"/>
              </a:ext>
            </a:extLst>
          </p:cNvPr>
          <p:cNvSpPr>
            <a:spLocks noGrp="1"/>
          </p:cNvSpPr>
          <p:nvPr>
            <p:ph type="dt" sz="half" idx="10"/>
          </p:nvPr>
        </p:nvSpPr>
        <p:spPr/>
        <p:txBody>
          <a:bodyPr/>
          <a:lstStyle/>
          <a:p>
            <a:pPr algn="r"/>
            <a:fld id="{3F9AFA87-1417-4992-ABD9-27C3BC8CC883}" type="datetimeFigureOut">
              <a:rPr lang="en-US" smtClean="0"/>
              <a:pPr algn="r"/>
              <a:t>4/28/23</a:t>
            </a:fld>
            <a:endParaRPr lang="en-US" dirty="0"/>
          </a:p>
        </p:txBody>
      </p:sp>
      <p:sp>
        <p:nvSpPr>
          <p:cNvPr id="5" name="Footer Placeholder 4">
            <a:extLst>
              <a:ext uri="{FF2B5EF4-FFF2-40B4-BE49-F238E27FC236}">
                <a16:creationId xmlns:a16="http://schemas.microsoft.com/office/drawing/2014/main" id="{98B11A01-BA43-E683-530C-7AD6E9B3DE0C}"/>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1D905F37-0EA3-1615-A469-CD4AA37D6CF2}"/>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907368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D63D-C6D6-22C3-A962-23BD27786662}"/>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4AE8A1C0-3E99-6AED-BD38-ED8DBD62029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1C8CF1D7-7878-64F0-6302-172835ED92AA}"/>
              </a:ext>
            </a:extLst>
          </p:cNvPr>
          <p:cNvSpPr>
            <a:spLocks noGrp="1"/>
          </p:cNvSpPr>
          <p:nvPr>
            <p:ph type="dt" sz="half" idx="10"/>
          </p:nvPr>
        </p:nvSpPr>
        <p:spPr/>
        <p:txBody>
          <a:bodyPr/>
          <a:lstStyle/>
          <a:p>
            <a:fld id="{3F9AFA87-1417-4992-ABD9-27C3BC8CC883}" type="datetimeFigureOut">
              <a:rPr lang="en-US" smtClean="0"/>
              <a:t>4/28/23</a:t>
            </a:fld>
            <a:endParaRPr lang="en-US"/>
          </a:p>
        </p:txBody>
      </p:sp>
      <p:sp>
        <p:nvSpPr>
          <p:cNvPr id="5" name="Footer Placeholder 4">
            <a:extLst>
              <a:ext uri="{FF2B5EF4-FFF2-40B4-BE49-F238E27FC236}">
                <a16:creationId xmlns:a16="http://schemas.microsoft.com/office/drawing/2014/main" id="{CB0B37F1-1B90-CA2D-5D63-B49904B11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1D93B-579F-A48F-1176-EC238939598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55390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4AD50-7051-FDFA-7D1B-9027729BB30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4E3A315D-A389-6D19-3B01-46BE600300A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94ED7876-0223-C7A3-8522-0605FC84EC19}"/>
              </a:ext>
            </a:extLst>
          </p:cNvPr>
          <p:cNvSpPr>
            <a:spLocks noGrp="1"/>
          </p:cNvSpPr>
          <p:nvPr>
            <p:ph type="dt" sz="half" idx="10"/>
          </p:nvPr>
        </p:nvSpPr>
        <p:spPr/>
        <p:txBody>
          <a:bodyPr/>
          <a:lstStyle/>
          <a:p>
            <a:fld id="{3F9AFA87-1417-4992-ABD9-27C3BC8CC883}" type="datetimeFigureOut">
              <a:rPr lang="en-US" smtClean="0"/>
              <a:t>4/28/23</a:t>
            </a:fld>
            <a:endParaRPr lang="en-US"/>
          </a:p>
        </p:txBody>
      </p:sp>
      <p:sp>
        <p:nvSpPr>
          <p:cNvPr id="5" name="Footer Placeholder 4">
            <a:extLst>
              <a:ext uri="{FF2B5EF4-FFF2-40B4-BE49-F238E27FC236}">
                <a16:creationId xmlns:a16="http://schemas.microsoft.com/office/drawing/2014/main" id="{068AB0E4-2422-F267-80F4-DF62EC811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9630A-7FB9-457F-FE87-98B0EAD8146C}"/>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7043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D18D-0CEE-DC12-E129-7C22F3D1EC74}"/>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A692D76-F54E-1F06-2B9D-D10BBCD7EA6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146A8407-9732-2C8B-6C88-AA3B7398B072}"/>
              </a:ext>
            </a:extLst>
          </p:cNvPr>
          <p:cNvSpPr>
            <a:spLocks noGrp="1"/>
          </p:cNvSpPr>
          <p:nvPr>
            <p:ph type="dt" sz="half" idx="10"/>
          </p:nvPr>
        </p:nvSpPr>
        <p:spPr/>
        <p:txBody>
          <a:bodyPr/>
          <a:lstStyle/>
          <a:p>
            <a:fld id="{3F9AFA87-1417-4992-ABD9-27C3BC8CC883}" type="datetimeFigureOut">
              <a:rPr lang="en-US" smtClean="0"/>
              <a:t>4/28/23</a:t>
            </a:fld>
            <a:endParaRPr lang="en-US"/>
          </a:p>
        </p:txBody>
      </p:sp>
      <p:sp>
        <p:nvSpPr>
          <p:cNvPr id="5" name="Footer Placeholder 4">
            <a:extLst>
              <a:ext uri="{FF2B5EF4-FFF2-40B4-BE49-F238E27FC236}">
                <a16:creationId xmlns:a16="http://schemas.microsoft.com/office/drawing/2014/main" id="{5CFCE294-666D-DEE7-8E02-CD4F48774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68DED-1AEF-4390-5616-F026872A3963}"/>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808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F54F-E247-91AC-37A3-0F4F09FE8DD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71CFA322-5D49-FEBB-5221-861A6F5A8D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0FD9AC7-7E67-E7D1-ED20-B0700552350C}"/>
              </a:ext>
            </a:extLst>
          </p:cNvPr>
          <p:cNvSpPr>
            <a:spLocks noGrp="1"/>
          </p:cNvSpPr>
          <p:nvPr>
            <p:ph type="dt" sz="half" idx="10"/>
          </p:nvPr>
        </p:nvSpPr>
        <p:spPr/>
        <p:txBody>
          <a:bodyPr/>
          <a:lstStyle/>
          <a:p>
            <a:fld id="{3F9AFA87-1417-4992-ABD9-27C3BC8CC883}" type="datetimeFigureOut">
              <a:rPr lang="en-US" smtClean="0"/>
              <a:t>4/28/23</a:t>
            </a:fld>
            <a:endParaRPr lang="en-US"/>
          </a:p>
        </p:txBody>
      </p:sp>
      <p:sp>
        <p:nvSpPr>
          <p:cNvPr id="5" name="Footer Placeholder 4">
            <a:extLst>
              <a:ext uri="{FF2B5EF4-FFF2-40B4-BE49-F238E27FC236}">
                <a16:creationId xmlns:a16="http://schemas.microsoft.com/office/drawing/2014/main" id="{3D21A701-07DC-A3E6-DFB2-1EF84D2E8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F12DA-2FD6-4BB3-D747-754DD8AA4038}"/>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02591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589C-F29A-F5B0-25C7-DB96F248FBB7}"/>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9736A83B-5C14-FE10-CB68-0789D28130B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01150802-5096-7298-0522-8BBDCC71E2E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4B1595A3-220B-93CF-3920-8A80955238F2}"/>
              </a:ext>
            </a:extLst>
          </p:cNvPr>
          <p:cNvSpPr>
            <a:spLocks noGrp="1"/>
          </p:cNvSpPr>
          <p:nvPr>
            <p:ph type="dt" sz="half" idx="10"/>
          </p:nvPr>
        </p:nvSpPr>
        <p:spPr/>
        <p:txBody>
          <a:bodyPr/>
          <a:lstStyle/>
          <a:p>
            <a:fld id="{3F9AFA87-1417-4992-ABD9-27C3BC8CC883}" type="datetimeFigureOut">
              <a:rPr lang="en-US" smtClean="0"/>
              <a:t>4/28/23</a:t>
            </a:fld>
            <a:endParaRPr lang="en-US" dirty="0"/>
          </a:p>
        </p:txBody>
      </p:sp>
      <p:sp>
        <p:nvSpPr>
          <p:cNvPr id="6" name="Footer Placeholder 5">
            <a:extLst>
              <a:ext uri="{FF2B5EF4-FFF2-40B4-BE49-F238E27FC236}">
                <a16:creationId xmlns:a16="http://schemas.microsoft.com/office/drawing/2014/main" id="{E675C3A2-866C-7A24-4F72-5EBC8439EE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E20B28-51DE-B851-7F4C-A5C5C8988B22}"/>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2709153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0CC8-FEE1-E412-AFA9-F5B04DFC8617}"/>
              </a:ext>
            </a:extLst>
          </p:cNvPr>
          <p:cNvSpPr>
            <a:spLocks noGrp="1"/>
          </p:cNvSpPr>
          <p:nvPr>
            <p:ph type="title"/>
          </p:nvPr>
        </p:nvSpPr>
        <p:spPr>
          <a:xfrm>
            <a:off x="839788" y="365125"/>
            <a:ext cx="10515600"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99B00B7D-AE77-A624-521D-34AB6B297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62E867-AD57-5E6B-60CC-9D195FC3BDC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B0DDD2D0-EC1D-49FA-EFDD-0924FE607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6042CC-18B8-82BC-8DF3-4B6E80974B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B645A828-6634-100E-1758-F82C6A931B7C}"/>
              </a:ext>
            </a:extLst>
          </p:cNvPr>
          <p:cNvSpPr>
            <a:spLocks noGrp="1"/>
          </p:cNvSpPr>
          <p:nvPr>
            <p:ph type="dt" sz="half" idx="10"/>
          </p:nvPr>
        </p:nvSpPr>
        <p:spPr/>
        <p:txBody>
          <a:bodyPr/>
          <a:lstStyle/>
          <a:p>
            <a:fld id="{3F9AFA87-1417-4992-ABD9-27C3BC8CC883}" type="datetimeFigureOut">
              <a:rPr lang="en-US" smtClean="0"/>
              <a:t>4/28/23</a:t>
            </a:fld>
            <a:endParaRPr lang="en-US"/>
          </a:p>
        </p:txBody>
      </p:sp>
      <p:sp>
        <p:nvSpPr>
          <p:cNvPr id="8" name="Footer Placeholder 7">
            <a:extLst>
              <a:ext uri="{FF2B5EF4-FFF2-40B4-BE49-F238E27FC236}">
                <a16:creationId xmlns:a16="http://schemas.microsoft.com/office/drawing/2014/main" id="{2F83E575-27DB-B13C-D513-900A790FBA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B2A093-08F7-D94B-DFCF-EDB160B0131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04358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E73A-1528-2BD2-0A49-63FDEBE81414}"/>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523575BC-8BED-8FC7-C484-0A069C86ACF5}"/>
              </a:ext>
            </a:extLst>
          </p:cNvPr>
          <p:cNvSpPr>
            <a:spLocks noGrp="1"/>
          </p:cNvSpPr>
          <p:nvPr>
            <p:ph type="dt" sz="half" idx="10"/>
          </p:nvPr>
        </p:nvSpPr>
        <p:spPr/>
        <p:txBody>
          <a:bodyPr/>
          <a:lstStyle/>
          <a:p>
            <a:fld id="{3F9AFA87-1417-4992-ABD9-27C3BC8CC883}" type="datetimeFigureOut">
              <a:rPr lang="en-US" smtClean="0"/>
              <a:t>4/28/23</a:t>
            </a:fld>
            <a:endParaRPr lang="en-US"/>
          </a:p>
        </p:txBody>
      </p:sp>
      <p:sp>
        <p:nvSpPr>
          <p:cNvPr id="4" name="Footer Placeholder 3">
            <a:extLst>
              <a:ext uri="{FF2B5EF4-FFF2-40B4-BE49-F238E27FC236}">
                <a16:creationId xmlns:a16="http://schemas.microsoft.com/office/drawing/2014/main" id="{806B8EC4-6432-5901-2600-9012F166EA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E6C361-1448-66BC-0676-BF4757FE7FC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45643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98A47-FCC1-DB2C-FE5E-A765B28CCCFA}"/>
              </a:ext>
            </a:extLst>
          </p:cNvPr>
          <p:cNvSpPr>
            <a:spLocks noGrp="1"/>
          </p:cNvSpPr>
          <p:nvPr>
            <p:ph type="dt" sz="half" idx="10"/>
          </p:nvPr>
        </p:nvSpPr>
        <p:spPr/>
        <p:txBody>
          <a:bodyPr/>
          <a:lstStyle/>
          <a:p>
            <a:fld id="{3F9AFA87-1417-4992-ABD9-27C3BC8CC883}" type="datetimeFigureOut">
              <a:rPr lang="en-US" smtClean="0"/>
              <a:t>4/28/23</a:t>
            </a:fld>
            <a:endParaRPr lang="en-US"/>
          </a:p>
        </p:txBody>
      </p:sp>
      <p:sp>
        <p:nvSpPr>
          <p:cNvPr id="3" name="Footer Placeholder 2">
            <a:extLst>
              <a:ext uri="{FF2B5EF4-FFF2-40B4-BE49-F238E27FC236}">
                <a16:creationId xmlns:a16="http://schemas.microsoft.com/office/drawing/2014/main" id="{61891035-3989-061D-071F-86EBA8718A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094A9F-4A0B-2EF8-7E38-0B3EA00057D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6656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87808-9E65-9981-722B-836C2400FE9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52E8DFA2-DD45-B9D9-E430-98A320A288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BC7193CF-A8BD-5EF1-8053-7F013AB49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644B71-3EBC-F8C3-A1A3-EFF0B66D7E89}"/>
              </a:ext>
            </a:extLst>
          </p:cNvPr>
          <p:cNvSpPr>
            <a:spLocks noGrp="1"/>
          </p:cNvSpPr>
          <p:nvPr>
            <p:ph type="dt" sz="half" idx="10"/>
          </p:nvPr>
        </p:nvSpPr>
        <p:spPr/>
        <p:txBody>
          <a:bodyPr/>
          <a:lstStyle/>
          <a:p>
            <a:fld id="{3F9AFA87-1417-4992-ABD9-27C3BC8CC883}" type="datetimeFigureOut">
              <a:rPr lang="en-US" smtClean="0"/>
              <a:t>4/28/23</a:t>
            </a:fld>
            <a:endParaRPr lang="en-US"/>
          </a:p>
        </p:txBody>
      </p:sp>
      <p:sp>
        <p:nvSpPr>
          <p:cNvPr id="6" name="Footer Placeholder 5">
            <a:extLst>
              <a:ext uri="{FF2B5EF4-FFF2-40B4-BE49-F238E27FC236}">
                <a16:creationId xmlns:a16="http://schemas.microsoft.com/office/drawing/2014/main" id="{447D2859-5EF9-1C69-15D2-A0EA1EEEC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DA333-63EC-00CC-A749-213DE75D7FA3}"/>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76837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EC3E-7A74-43EF-0BF8-D7BCE90434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785A6F06-E6D2-0396-8207-8C32D0EBE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7A59B6D6-D7D7-8A11-C5F1-59D4646D3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2760D1-D07C-E038-C4C8-D62AA3A31A56}"/>
              </a:ext>
            </a:extLst>
          </p:cNvPr>
          <p:cNvSpPr>
            <a:spLocks noGrp="1"/>
          </p:cNvSpPr>
          <p:nvPr>
            <p:ph type="dt" sz="half" idx="10"/>
          </p:nvPr>
        </p:nvSpPr>
        <p:spPr/>
        <p:txBody>
          <a:bodyPr/>
          <a:lstStyle/>
          <a:p>
            <a:fld id="{3F9AFA87-1417-4992-ABD9-27C3BC8CC883}" type="datetimeFigureOut">
              <a:rPr lang="en-US" smtClean="0"/>
              <a:t>4/28/23</a:t>
            </a:fld>
            <a:endParaRPr lang="en-US"/>
          </a:p>
        </p:txBody>
      </p:sp>
      <p:sp>
        <p:nvSpPr>
          <p:cNvPr id="6" name="Footer Placeholder 5">
            <a:extLst>
              <a:ext uri="{FF2B5EF4-FFF2-40B4-BE49-F238E27FC236}">
                <a16:creationId xmlns:a16="http://schemas.microsoft.com/office/drawing/2014/main" id="{502B9335-6271-34F0-366B-395033E25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E77F8-7B56-494E-9DEA-E261440B13FD}"/>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05895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DF28DD-FD79-F06B-3469-B06DF3A6DE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06000DE7-432B-FE24-86C7-F98E257EF0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3E0E3241-501C-ED7D-7BD4-90A80BDD84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3F9AFA87-1417-4992-ABD9-27C3BC8CC883}" type="datetimeFigureOut">
              <a:rPr lang="en-US" smtClean="0"/>
              <a:pPr algn="r"/>
              <a:t>4/28/23</a:t>
            </a:fld>
            <a:endParaRPr lang="en-US" dirty="0"/>
          </a:p>
        </p:txBody>
      </p:sp>
      <p:sp>
        <p:nvSpPr>
          <p:cNvPr id="5" name="Footer Placeholder 4">
            <a:extLst>
              <a:ext uri="{FF2B5EF4-FFF2-40B4-BE49-F238E27FC236}">
                <a16:creationId xmlns:a16="http://schemas.microsoft.com/office/drawing/2014/main" id="{7CAEB4A1-AD84-856A-1D7B-60BA486E42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dirty="0"/>
          </a:p>
        </p:txBody>
      </p:sp>
      <p:sp>
        <p:nvSpPr>
          <p:cNvPr id="6" name="Slide Number Placeholder 5">
            <a:extLst>
              <a:ext uri="{FF2B5EF4-FFF2-40B4-BE49-F238E27FC236}">
                <a16:creationId xmlns:a16="http://schemas.microsoft.com/office/drawing/2014/main" id="{F09524E4-AFD9-6D8A-7A50-7BB568731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09958795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hyperlink" Target="https://medium.com/kokster/understanding-hyperledger-fabric-chaincode-e7767d50f0b4" TargetMode="External"/><Relationship Id="rId3" Type="http://schemas.openxmlformats.org/officeDocument/2006/relationships/hyperlink" Target="https://www.analyticssteps.com/blogs/hyperledger-fabric-benefits-and-use-cases" TargetMode="External"/><Relationship Id="rId7" Type="http://schemas.openxmlformats.org/officeDocument/2006/relationships/hyperlink" Target="https://ieeexplore.ieee.org/stamp/stamp.jsp?tp=&amp;arnumber=852539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downloads.hindawi.com/journals/scn/2018/3976093.pdf" TargetMode="External"/><Relationship Id="rId5" Type="http://schemas.openxmlformats.org/officeDocument/2006/relationships/hyperlink" Target="https://www.hyperledger.org/wp-content/uploads/2018/10/HL_Whitepaper_Metrics_PDF_V1.01.pdf" TargetMode="External"/><Relationship Id="rId4" Type="http://schemas.openxmlformats.org/officeDocument/2006/relationships/hyperlink" Target="https://hyperledger-fabric.readthedocs.io/en/latest/whatis.html" TargetMode="External"/><Relationship Id="rId9" Type="http://schemas.openxmlformats.org/officeDocument/2006/relationships/hyperlink" Target="https://hyperledger-fabric.readthedocs.io/en/release-2.2/test_network.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2" name="Rectangle 105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ight Triangle 105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6" name="Rectangle 105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D0DC6-934F-9B8A-8B12-C9311CA7B0AA}"/>
              </a:ext>
            </a:extLst>
          </p:cNvPr>
          <p:cNvSpPr>
            <a:spLocks noGrp="1"/>
          </p:cNvSpPr>
          <p:nvPr>
            <p:ph type="ctrTitle"/>
          </p:nvPr>
        </p:nvSpPr>
        <p:spPr>
          <a:xfrm>
            <a:off x="965201" y="1265605"/>
            <a:ext cx="5925989" cy="2284216"/>
          </a:xfrm>
        </p:spPr>
        <p:txBody>
          <a:bodyPr anchor="b">
            <a:normAutofit/>
          </a:bodyPr>
          <a:lstStyle/>
          <a:p>
            <a:pPr algn="r"/>
            <a:r>
              <a:rPr lang="en-GR" sz="6700" b="1" dirty="0">
                <a:latin typeface="Courier New" panose="02070309020205020404" pitchFamily="49" charset="0"/>
                <a:cs typeface="Courier New" panose="02070309020205020404" pitchFamily="49" charset="0"/>
              </a:rPr>
              <a:t>HYPERLEDGER FABRIC</a:t>
            </a:r>
          </a:p>
        </p:txBody>
      </p:sp>
      <p:sp>
        <p:nvSpPr>
          <p:cNvPr id="3" name="Subtitle 2">
            <a:extLst>
              <a:ext uri="{FF2B5EF4-FFF2-40B4-BE49-F238E27FC236}">
                <a16:creationId xmlns:a16="http://schemas.microsoft.com/office/drawing/2014/main" id="{A18284B2-4858-D56B-F226-0B6DA1734ACA}"/>
              </a:ext>
            </a:extLst>
          </p:cNvPr>
          <p:cNvSpPr>
            <a:spLocks noGrp="1"/>
          </p:cNvSpPr>
          <p:nvPr>
            <p:ph type="subTitle" idx="1"/>
          </p:nvPr>
        </p:nvSpPr>
        <p:spPr>
          <a:xfrm>
            <a:off x="965201" y="4279738"/>
            <a:ext cx="5925987" cy="1312657"/>
          </a:xfrm>
        </p:spPr>
        <p:txBody>
          <a:bodyPr anchor="t">
            <a:normAutofit/>
          </a:bodyPr>
          <a:lstStyle/>
          <a:p>
            <a:pPr algn="r"/>
            <a:r>
              <a:rPr lang="en-GR" sz="2200" dirty="0">
                <a:latin typeface="Courier New" panose="02070309020205020404" pitchFamily="49" charset="0"/>
                <a:cs typeface="Courier New" panose="02070309020205020404" pitchFamily="49" charset="0"/>
              </a:rPr>
              <a:t>EPL421:SYSTEMS PROGRAMMING</a:t>
            </a:r>
          </a:p>
          <a:p>
            <a:pPr algn="r"/>
            <a:r>
              <a:rPr lang="en-GR" sz="2200" dirty="0">
                <a:latin typeface="Courier New" panose="02070309020205020404" pitchFamily="49" charset="0"/>
                <a:cs typeface="Courier New" panose="02070309020205020404" pitchFamily="49" charset="0"/>
              </a:rPr>
              <a:t>ELEANNA NIKOLAOU</a:t>
            </a:r>
          </a:p>
          <a:p>
            <a:pPr algn="r"/>
            <a:r>
              <a:rPr lang="en-GR" sz="2200" dirty="0">
                <a:latin typeface="Courier New" panose="02070309020205020404" pitchFamily="49" charset="0"/>
                <a:cs typeface="Courier New" panose="02070309020205020404" pitchFamily="49" charset="0"/>
              </a:rPr>
              <a:t>University of Cyprus 2023</a:t>
            </a:r>
          </a:p>
        </p:txBody>
      </p:sp>
      <p:pic>
        <p:nvPicPr>
          <p:cNvPr id="1026" name="Picture 2" descr="Hyperledger Fabric v1.1 Released! – Hyperledger Foundation">
            <a:extLst>
              <a:ext uri="{FF2B5EF4-FFF2-40B4-BE49-F238E27FC236}">
                <a16:creationId xmlns:a16="http://schemas.microsoft.com/office/drawing/2014/main" id="{F5D8E6B6-D242-B8FA-23DC-44F61DDB4A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9969"/>
          <a:stretch/>
        </p:blipFill>
        <p:spPr bwMode="auto">
          <a:xfrm>
            <a:off x="7929563" y="1741870"/>
            <a:ext cx="3047006" cy="28409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Πανεπιστήμιο Κύπρου - Βικιπαίδεια">
            <a:extLst>
              <a:ext uri="{FF2B5EF4-FFF2-40B4-BE49-F238E27FC236}">
                <a16:creationId xmlns:a16="http://schemas.microsoft.com/office/drawing/2014/main" id="{63BD27AE-A842-9BDE-544F-33607556F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4784" y="623275"/>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161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29A319C-9412-9DEB-B8C4-1FCB52D0E9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0377" y="1271588"/>
            <a:ext cx="11431246" cy="48025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Πανεπιστήμιο Κύπρου - Βικιπαίδεια">
            <a:extLst>
              <a:ext uri="{FF2B5EF4-FFF2-40B4-BE49-F238E27FC236}">
                <a16:creationId xmlns:a16="http://schemas.microsoft.com/office/drawing/2014/main" id="{FCED0994-8BF0-1D5E-DCDD-2FD21AABC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7971" y="0"/>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794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line chart&#10;&#10;Description automatically generated">
            <a:extLst>
              <a:ext uri="{FF2B5EF4-FFF2-40B4-BE49-F238E27FC236}">
                <a16:creationId xmlns:a16="http://schemas.microsoft.com/office/drawing/2014/main" id="{EAEA845E-9FB1-6C03-7C4A-75A9D8C32A01}"/>
              </a:ext>
            </a:extLst>
          </p:cNvPr>
          <p:cNvPicPr>
            <a:picLocks noGrp="1" noChangeAspect="1"/>
          </p:cNvPicPr>
          <p:nvPr>
            <p:ph idx="1"/>
          </p:nvPr>
        </p:nvPicPr>
        <p:blipFill>
          <a:blip r:embed="rId2"/>
          <a:stretch>
            <a:fillRect/>
          </a:stretch>
        </p:blipFill>
        <p:spPr>
          <a:xfrm>
            <a:off x="201512" y="988218"/>
            <a:ext cx="11788975" cy="4881563"/>
          </a:xfrm>
        </p:spPr>
      </p:pic>
      <p:pic>
        <p:nvPicPr>
          <p:cNvPr id="2" name="Picture 2" descr="Πανεπιστήμιο Κύπρου - Βικιπαίδεια">
            <a:extLst>
              <a:ext uri="{FF2B5EF4-FFF2-40B4-BE49-F238E27FC236}">
                <a16:creationId xmlns:a16="http://schemas.microsoft.com/office/drawing/2014/main" id="{0788EEA6-B38C-CF0A-386E-9CD08D142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7971" y="0"/>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588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line chart&#10;&#10;Description automatically generated">
            <a:extLst>
              <a:ext uri="{FF2B5EF4-FFF2-40B4-BE49-F238E27FC236}">
                <a16:creationId xmlns:a16="http://schemas.microsoft.com/office/drawing/2014/main" id="{AEEFB226-44C5-23F4-0CD7-FF28DAAA5E77}"/>
              </a:ext>
            </a:extLst>
          </p:cNvPr>
          <p:cNvPicPr>
            <a:picLocks noGrp="1" noChangeAspect="1"/>
          </p:cNvPicPr>
          <p:nvPr>
            <p:ph idx="1"/>
          </p:nvPr>
        </p:nvPicPr>
        <p:blipFill>
          <a:blip r:embed="rId2"/>
          <a:stretch>
            <a:fillRect/>
          </a:stretch>
        </p:blipFill>
        <p:spPr>
          <a:xfrm>
            <a:off x="560580" y="1402264"/>
            <a:ext cx="11070840" cy="4584199"/>
          </a:xfrm>
        </p:spPr>
      </p:pic>
      <p:pic>
        <p:nvPicPr>
          <p:cNvPr id="2" name="Picture 2" descr="Πανεπιστήμιο Κύπρου - Βικιπαίδεια">
            <a:extLst>
              <a:ext uri="{FF2B5EF4-FFF2-40B4-BE49-F238E27FC236}">
                <a16:creationId xmlns:a16="http://schemas.microsoft.com/office/drawing/2014/main" id="{B1A44967-682E-B239-D68C-60E558B82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7971" y="0"/>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736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4A387C-DA5D-7596-2C7A-A86A4D0ADE0C}"/>
              </a:ext>
            </a:extLst>
          </p:cNvPr>
          <p:cNvSpPr>
            <a:spLocks noGrp="1"/>
          </p:cNvSpPr>
          <p:nvPr>
            <p:ph type="title"/>
          </p:nvPr>
        </p:nvSpPr>
        <p:spPr>
          <a:xfrm>
            <a:off x="1075767" y="1188637"/>
            <a:ext cx="2988234" cy="4480726"/>
          </a:xfrm>
        </p:spPr>
        <p:txBody>
          <a:bodyPr>
            <a:normAutofit/>
          </a:bodyPr>
          <a:lstStyle/>
          <a:p>
            <a:pPr algn="r"/>
            <a:r>
              <a:rPr lang="en-GR" sz="4100" dirty="0"/>
              <a:t>CHAINCODE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194599-F7D6-0AFA-F3E3-ECDAEFE50594}"/>
              </a:ext>
            </a:extLst>
          </p:cNvPr>
          <p:cNvSpPr>
            <a:spLocks noGrp="1"/>
          </p:cNvSpPr>
          <p:nvPr>
            <p:ph idx="1"/>
          </p:nvPr>
        </p:nvSpPr>
        <p:spPr>
          <a:xfrm>
            <a:off x="5053134" y="1343760"/>
            <a:ext cx="6400291" cy="4887397"/>
          </a:xfrm>
        </p:spPr>
        <p:txBody>
          <a:bodyPr anchor="ctr">
            <a:normAutofit/>
          </a:bodyPr>
          <a:lstStyle/>
          <a:p>
            <a:r>
              <a:rPr lang="en-GR" sz="1800" b="1" dirty="0">
                <a:latin typeface="Courier New" panose="02070309020205020404" pitchFamily="49" charset="0"/>
                <a:cs typeface="Courier New" panose="02070309020205020404" pitchFamily="49" charset="0"/>
              </a:rPr>
              <a:t>Smart Contracts</a:t>
            </a:r>
          </a:p>
          <a:p>
            <a:r>
              <a:rPr lang="en-GB" sz="1800" b="1" dirty="0">
                <a:latin typeface="Courier New" panose="02070309020205020404" pitchFamily="49" charset="0"/>
                <a:cs typeface="Courier New" panose="02070309020205020404" pitchFamily="49" charset="0"/>
              </a:rPr>
              <a:t>Programs in </a:t>
            </a:r>
            <a:r>
              <a:rPr lang="en-GB" sz="1800" b="1" dirty="0" err="1">
                <a:latin typeface="Courier New" panose="02070309020205020404" pitchFamily="49" charset="0"/>
                <a:cs typeface="Courier New" panose="02070309020205020404" pitchFamily="49" charset="0"/>
              </a:rPr>
              <a:t>Java,Go</a:t>
            </a:r>
            <a:r>
              <a:rPr lang="en-GB" sz="1800" b="1" dirty="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that run on top of the blockchain to implement the business logic of how applications interact with the ledger.</a:t>
            </a:r>
            <a:r>
              <a:rPr lang="en-GB" sz="1800" b="0" i="0" u="none" strike="noStrike" dirty="0">
                <a:effectLst/>
                <a:latin typeface="Courier New" panose="02070309020205020404" pitchFamily="49" charset="0"/>
                <a:cs typeface="Courier New" panose="02070309020205020404" pitchFamily="49" charset="0"/>
              </a:rPr>
              <a:t> </a:t>
            </a:r>
          </a:p>
          <a:p>
            <a:r>
              <a:rPr lang="en-GB" sz="1800" b="1" i="0" u="none" strike="noStrike" dirty="0">
                <a:effectLst/>
                <a:latin typeface="Courier New" panose="02070309020205020404" pitchFamily="49" charset="0"/>
                <a:cs typeface="Courier New" panose="02070309020205020404" pitchFamily="49" charset="0"/>
              </a:rPr>
              <a:t>When a transaction is proposed</a:t>
            </a:r>
            <a:r>
              <a:rPr lang="en-GB" sz="1800" b="0" i="0" u="none" strike="noStrike" dirty="0">
                <a:effectLst/>
                <a:latin typeface="Courier New" panose="02070309020205020404" pitchFamily="49" charset="0"/>
                <a:cs typeface="Courier New" panose="02070309020205020404" pitchFamily="49" charset="0"/>
              </a:rPr>
              <a:t>, it triggers </a:t>
            </a:r>
            <a:r>
              <a:rPr lang="en-GB" sz="1800" b="1" i="0" u="none" strike="noStrike" dirty="0" err="1">
                <a:effectLst/>
                <a:latin typeface="Courier New" panose="02070309020205020404" pitchFamily="49" charset="0"/>
                <a:cs typeface="Courier New" panose="02070309020205020404" pitchFamily="49" charset="0"/>
              </a:rPr>
              <a:t>chaincode</a:t>
            </a:r>
            <a:r>
              <a:rPr lang="en-GB" sz="1800" b="0" i="0" u="none" strike="noStrike" dirty="0">
                <a:effectLst/>
                <a:latin typeface="Courier New" panose="02070309020205020404" pitchFamily="49" charset="0"/>
                <a:cs typeface="Courier New" panose="02070309020205020404" pitchFamily="49" charset="0"/>
              </a:rPr>
              <a:t> that </a:t>
            </a:r>
            <a:r>
              <a:rPr lang="en-GB" sz="1800" b="1" i="0" u="none" strike="noStrike" dirty="0">
                <a:effectLst/>
                <a:latin typeface="Courier New" panose="02070309020205020404" pitchFamily="49" charset="0"/>
                <a:cs typeface="Courier New" panose="02070309020205020404" pitchFamily="49" charset="0"/>
              </a:rPr>
              <a:t>decides</a:t>
            </a:r>
            <a:r>
              <a:rPr lang="en-GB" sz="1800" b="0" i="0" u="none" strike="noStrike" dirty="0">
                <a:effectLst/>
                <a:latin typeface="Courier New" panose="02070309020205020404" pitchFamily="49" charset="0"/>
                <a:cs typeface="Courier New" panose="02070309020205020404" pitchFamily="49" charset="0"/>
              </a:rPr>
              <a:t> what </a:t>
            </a:r>
            <a:r>
              <a:rPr lang="en-GB" sz="1800" b="1" i="0" u="none" strike="noStrike" dirty="0">
                <a:effectLst/>
                <a:latin typeface="Courier New" panose="02070309020205020404" pitchFamily="49" charset="0"/>
                <a:cs typeface="Courier New" panose="02070309020205020404" pitchFamily="49" charset="0"/>
              </a:rPr>
              <a:t>state</a:t>
            </a:r>
            <a:r>
              <a:rPr lang="en-GB" sz="1800" b="0" i="0" u="none" strike="noStrike" dirty="0">
                <a:effectLst/>
                <a:latin typeface="Courier New" panose="02070309020205020404" pitchFamily="49" charset="0"/>
                <a:cs typeface="Courier New" panose="02070309020205020404" pitchFamily="49" charset="0"/>
              </a:rPr>
              <a:t> change should be applied to the ledger. </a:t>
            </a:r>
          </a:p>
          <a:p>
            <a:r>
              <a:rPr lang="en-GB" sz="1800" b="1" dirty="0">
                <a:latin typeface="Courier New" panose="02070309020205020404" pitchFamily="49" charset="0"/>
                <a:cs typeface="Courier New" panose="02070309020205020404" pitchFamily="49" charset="0"/>
              </a:rPr>
              <a:t>E</a:t>
            </a:r>
            <a:r>
              <a:rPr lang="en-GB" sz="1800" b="1" i="0" u="none" strike="noStrike" dirty="0">
                <a:effectLst/>
                <a:latin typeface="Courier New" panose="02070309020205020404" pitchFamily="49" charset="0"/>
                <a:cs typeface="Courier New" panose="02070309020205020404" pitchFamily="49" charset="0"/>
              </a:rPr>
              <a:t>xample:</a:t>
            </a:r>
          </a:p>
          <a:p>
            <a:r>
              <a:rPr lang="en-GB" sz="1800" dirty="0">
                <a:latin typeface="Courier New" panose="02070309020205020404" pitchFamily="49" charset="0"/>
                <a:cs typeface="Courier New" panose="02070309020205020404" pitchFamily="49" charset="0"/>
              </a:rPr>
              <a:t>If a peer sells a bitcoin the </a:t>
            </a:r>
            <a:r>
              <a:rPr lang="en-GB" sz="1800" b="0" i="0" u="none" strike="noStrike" dirty="0" err="1">
                <a:effectLst/>
                <a:latin typeface="Courier New" panose="02070309020205020404" pitchFamily="49" charset="0"/>
                <a:cs typeface="Courier New" panose="02070309020205020404" pitchFamily="49" charset="0"/>
              </a:rPr>
              <a:t>chaincode</a:t>
            </a:r>
            <a:r>
              <a:rPr lang="en-GB" sz="1800" b="0" i="0" u="none" strike="noStrike" dirty="0">
                <a:effectLst/>
                <a:latin typeface="Courier New" panose="02070309020205020404" pitchFamily="49" charset="0"/>
                <a:cs typeface="Courier New" panose="02070309020205020404" pitchFamily="49" charset="0"/>
              </a:rPr>
              <a:t> would check that the seller actually has bitcoin to sell.</a:t>
            </a:r>
          </a:p>
          <a:p>
            <a:r>
              <a:rPr lang="en-GB" sz="1800" b="1" dirty="0">
                <a:latin typeface="Courier New" panose="02070309020205020404" pitchFamily="49" charset="0"/>
                <a:cs typeface="Courier New" panose="02070309020205020404" pitchFamily="49" charset="0"/>
              </a:rPr>
              <a:t>Any Constraint ?</a:t>
            </a:r>
          </a:p>
          <a:p>
            <a:r>
              <a:rPr lang="en-GB" sz="1800" dirty="0">
                <a:latin typeface="Courier New" panose="02070309020205020404" pitchFamily="49" charset="0"/>
                <a:cs typeface="Courier New" panose="02070309020205020404" pitchFamily="49" charset="0"/>
              </a:rPr>
              <a:t>All are controlled by a peer.</a:t>
            </a:r>
            <a:endParaRPr lang="en-GR" sz="1800" dirty="0">
              <a:latin typeface="Courier New" panose="02070309020205020404" pitchFamily="49" charset="0"/>
              <a:cs typeface="Courier New" panose="02070309020205020404" pitchFamily="49" charset="0"/>
            </a:endParaRPr>
          </a:p>
          <a:p>
            <a:endParaRPr lang="en-GR" sz="1800" dirty="0">
              <a:latin typeface="Courier New" panose="02070309020205020404" pitchFamily="49" charset="0"/>
              <a:cs typeface="Courier New" panose="02070309020205020404" pitchFamily="49" charset="0"/>
            </a:endParaRPr>
          </a:p>
        </p:txBody>
      </p:sp>
      <p:pic>
        <p:nvPicPr>
          <p:cNvPr id="4" name="Picture 2" descr="Πανεπιστήμιο Κύπρου - Βικιπαίδεια">
            <a:extLst>
              <a:ext uri="{FF2B5EF4-FFF2-40B4-BE49-F238E27FC236}">
                <a16:creationId xmlns:a16="http://schemas.microsoft.com/office/drawing/2014/main" id="{ACEC1583-0462-A67F-3F87-7B70B6DC7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7971" y="0"/>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66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0C449-C777-93F3-97DC-DCDEDB779853}"/>
              </a:ext>
            </a:extLst>
          </p:cNvPr>
          <p:cNvSpPr>
            <a:spLocks noGrp="1"/>
          </p:cNvSpPr>
          <p:nvPr>
            <p:ph type="title"/>
          </p:nvPr>
        </p:nvSpPr>
        <p:spPr>
          <a:xfrm>
            <a:off x="635000" y="640823"/>
            <a:ext cx="3418659" cy="5583148"/>
          </a:xfrm>
        </p:spPr>
        <p:txBody>
          <a:bodyPr anchor="ctr">
            <a:normAutofit/>
          </a:bodyPr>
          <a:lstStyle/>
          <a:p>
            <a:r>
              <a:rPr lang="en-GR" sz="5400"/>
              <a:t>Categories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Diagram&#10;&#10;Description automatically generated">
            <a:extLst>
              <a:ext uri="{FF2B5EF4-FFF2-40B4-BE49-F238E27FC236}">
                <a16:creationId xmlns:a16="http://schemas.microsoft.com/office/drawing/2014/main" id="{9D5A2212-AB1A-44CF-EA8D-C67329FABEE5}"/>
              </a:ext>
            </a:extLst>
          </p:cNvPr>
          <p:cNvPicPr>
            <a:picLocks noGrp="1" noChangeAspect="1"/>
          </p:cNvPicPr>
          <p:nvPr>
            <p:ph idx="1"/>
          </p:nvPr>
        </p:nvPicPr>
        <p:blipFill>
          <a:blip r:embed="rId2"/>
          <a:stretch>
            <a:fillRect/>
          </a:stretch>
        </p:blipFill>
        <p:spPr>
          <a:xfrm>
            <a:off x="5000919" y="640823"/>
            <a:ext cx="6556082" cy="5583148"/>
          </a:xfrm>
        </p:spPr>
      </p:pic>
      <p:pic>
        <p:nvPicPr>
          <p:cNvPr id="8" name="Picture 2" descr="Πανεπιστήμιο Κύπρου - Βικιπαίδεια">
            <a:extLst>
              <a:ext uri="{FF2B5EF4-FFF2-40B4-BE49-F238E27FC236}">
                <a16:creationId xmlns:a16="http://schemas.microsoft.com/office/drawing/2014/main" id="{74C25C9A-C871-DBAE-9FEC-0FC20F0EF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000" y="6794"/>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177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a:extLst>
              <a:ext uri="{FF2B5EF4-FFF2-40B4-BE49-F238E27FC236}">
                <a16:creationId xmlns:a16="http://schemas.microsoft.com/office/drawing/2014/main" id="{4A6814C4-E82C-2FE8-50C1-F9C9CBE29884}"/>
              </a:ext>
            </a:extLst>
          </p:cNvPr>
          <p:cNvPicPr>
            <a:picLocks noChangeAspect="1"/>
          </p:cNvPicPr>
          <p:nvPr/>
        </p:nvPicPr>
        <p:blipFill rotWithShape="1">
          <a:blip r:embed="rId2">
            <a:alphaModFix amt="50000"/>
          </a:blip>
          <a:srcRect t="1722"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B6984BCB-F995-D82A-C4B6-C0E668D73706}"/>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rgbClr val="FFFFFF"/>
                </a:solidFill>
              </a:rPr>
              <a:t>USE CASES &amp; CASE STUDIES</a:t>
            </a:r>
          </a:p>
        </p:txBody>
      </p:sp>
      <p:sp>
        <p:nvSpPr>
          <p:cNvPr id="18"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3714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7" name="Freeform: Shape 717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79" name="Rectangle 717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718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3" name="Freeform: Shape 718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85" name="Isosceles Triangle 718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yperledger Use Cases">
            <a:extLst>
              <a:ext uri="{FF2B5EF4-FFF2-40B4-BE49-F238E27FC236}">
                <a16:creationId xmlns:a16="http://schemas.microsoft.com/office/drawing/2014/main" id="{14C2598C-14E0-4CAF-9C8E-3391E5D6692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2222" b="58430"/>
          <a:stretch/>
        </p:blipFill>
        <p:spPr bwMode="auto">
          <a:xfrm>
            <a:off x="266700" y="1604163"/>
            <a:ext cx="11281833" cy="35317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187" name="Isosceles Triangle 718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Πανεπιστήμιο Κύπρου - Βικιπαίδεια">
            <a:extLst>
              <a:ext uri="{FF2B5EF4-FFF2-40B4-BE49-F238E27FC236}">
                <a16:creationId xmlns:a16="http://schemas.microsoft.com/office/drawing/2014/main" id="{4612CFEF-5E95-619A-A212-1C5FE6317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7971" y="0"/>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351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yperledger Use Cases">
            <a:extLst>
              <a:ext uri="{FF2B5EF4-FFF2-40B4-BE49-F238E27FC236}">
                <a16:creationId xmlns:a16="http://schemas.microsoft.com/office/drawing/2014/main" id="{ABD02852-5762-EBEB-BA1E-60615A06FC7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0555" b="4630"/>
          <a:stretch/>
        </p:blipFill>
        <p:spPr bwMode="auto">
          <a:xfrm>
            <a:off x="1331907" y="643467"/>
            <a:ext cx="9528185" cy="55710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icture 2" descr="Πανεπιστήμιο Κύπρου - Βικιπαίδεια">
            <a:extLst>
              <a:ext uri="{FF2B5EF4-FFF2-40B4-BE49-F238E27FC236}">
                <a16:creationId xmlns:a16="http://schemas.microsoft.com/office/drawing/2014/main" id="{67804613-8261-D41A-D9FC-CF1FD01C6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7971" y="-20562"/>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170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06E96-B817-1CD5-63CC-48C38F5EC779}"/>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8000" kern="1200" dirty="0">
                <a:solidFill>
                  <a:schemeClr val="tx1"/>
                </a:solidFill>
                <a:latin typeface="+mj-lt"/>
                <a:ea typeface="+mj-ea"/>
                <a:cs typeface="+mj-cs"/>
              </a:rPr>
              <a:t>TECHNICAL PART</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116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5B78C-4885-A5C4-D94C-9A19460A9662}"/>
              </a:ext>
            </a:extLst>
          </p:cNvPr>
          <p:cNvSpPr>
            <a:spLocks noGrp="1"/>
          </p:cNvSpPr>
          <p:nvPr>
            <p:ph type="title"/>
          </p:nvPr>
        </p:nvSpPr>
        <p:spPr>
          <a:xfrm>
            <a:off x="841247" y="548640"/>
            <a:ext cx="3600861" cy="5431536"/>
          </a:xfrm>
        </p:spPr>
        <p:txBody>
          <a:bodyPr>
            <a:normAutofit/>
          </a:bodyPr>
          <a:lstStyle/>
          <a:p>
            <a:r>
              <a:rPr lang="en-GR" sz="4000" dirty="0"/>
              <a:t>INSTALLATION</a:t>
            </a:r>
            <a:br>
              <a:rPr lang="en-GB" sz="4000" dirty="0"/>
            </a:br>
            <a:endParaRPr lang="en-GR" sz="40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97120F-A361-BADA-5AB2-94F3A817A77D}"/>
              </a:ext>
            </a:extLst>
          </p:cNvPr>
          <p:cNvSpPr>
            <a:spLocks noGrp="1"/>
          </p:cNvSpPr>
          <p:nvPr>
            <p:ph idx="1"/>
          </p:nvPr>
        </p:nvSpPr>
        <p:spPr>
          <a:xfrm>
            <a:off x="5126418" y="713232"/>
            <a:ext cx="6224335" cy="5431536"/>
          </a:xfrm>
        </p:spPr>
        <p:txBody>
          <a:bodyPr anchor="ctr">
            <a:normAutofit/>
          </a:bodyPr>
          <a:lstStyle/>
          <a:p>
            <a:r>
              <a:rPr lang="en-GB" sz="1800" b="1" dirty="0">
                <a:effectLst/>
                <a:latin typeface="Arial" panose="020B0604020202020204" pitchFamily="34" charset="0"/>
              </a:rPr>
              <a:t>●  </a:t>
            </a:r>
            <a:r>
              <a:rPr lang="en-GB" sz="1800" b="1" dirty="0">
                <a:effectLst/>
                <a:latin typeface="Calibri" panose="020F0502020204030204" pitchFamily="34" charset="0"/>
              </a:rPr>
              <a:t>Docker Compose </a:t>
            </a:r>
            <a:r>
              <a:rPr lang="en-GB" sz="1800" dirty="0">
                <a:effectLst/>
                <a:latin typeface="ArialMT"/>
              </a:rPr>
              <a:t> </a:t>
            </a:r>
            <a:r>
              <a:rPr lang="en-GB" sz="1800" dirty="0">
                <a:effectLst/>
                <a:latin typeface="Calibri" panose="020F0502020204030204" pitchFamily="34" charset="0"/>
              </a:rPr>
              <a:t>https://</a:t>
            </a:r>
            <a:r>
              <a:rPr lang="en-GB" sz="1800" dirty="0" err="1">
                <a:effectLst/>
                <a:latin typeface="Calibri" panose="020F0502020204030204" pitchFamily="34" charset="0"/>
              </a:rPr>
              <a:t>docs.docker.com</a:t>
            </a:r>
            <a:r>
              <a:rPr lang="en-GB" sz="1800" dirty="0">
                <a:effectLst/>
                <a:latin typeface="Calibri" panose="020F0502020204030204" pitchFamily="34" charset="0"/>
              </a:rPr>
              <a:t>/compose/install/ </a:t>
            </a:r>
            <a:endParaRPr lang="en-GB" sz="1800" b="1" dirty="0">
              <a:effectLst/>
              <a:latin typeface="Calibri" panose="020F0502020204030204" pitchFamily="34" charset="0"/>
            </a:endParaRPr>
          </a:p>
          <a:p>
            <a:r>
              <a:rPr lang="en-GB" sz="1800" b="1" dirty="0">
                <a:effectLst/>
                <a:latin typeface="Arial" panose="020B0604020202020204" pitchFamily="34" charset="0"/>
              </a:rPr>
              <a:t>●  </a:t>
            </a:r>
            <a:r>
              <a:rPr lang="en-GB" sz="1800" b="1" dirty="0" err="1">
                <a:effectLst/>
                <a:latin typeface="Calibri" panose="020F0502020204030204" pitchFamily="34" charset="0"/>
              </a:rPr>
              <a:t>cURL</a:t>
            </a:r>
            <a:br>
              <a:rPr lang="en-GB" sz="1800" b="1" dirty="0">
                <a:effectLst/>
                <a:latin typeface="Calibri" panose="020F0502020204030204" pitchFamily="34" charset="0"/>
              </a:rPr>
            </a:br>
            <a:r>
              <a:rPr lang="en-GB" sz="1800" dirty="0">
                <a:effectLst/>
                <a:latin typeface="ArialMT"/>
              </a:rPr>
              <a:t>○ </a:t>
            </a:r>
            <a:r>
              <a:rPr lang="en-GB" sz="1800" dirty="0">
                <a:effectLst/>
                <a:latin typeface="Calibri" panose="020F0502020204030204" pitchFamily="34" charset="0"/>
              </a:rPr>
              <a:t>https://</a:t>
            </a:r>
            <a:r>
              <a:rPr lang="en-GB" sz="1800" dirty="0" err="1">
                <a:effectLst/>
                <a:latin typeface="Calibri" panose="020F0502020204030204" pitchFamily="34" charset="0"/>
              </a:rPr>
              <a:t>curl.se</a:t>
            </a:r>
            <a:r>
              <a:rPr lang="en-GB" sz="1800" dirty="0">
                <a:effectLst/>
                <a:latin typeface="Calibri" panose="020F0502020204030204" pitchFamily="34" charset="0"/>
              </a:rPr>
              <a:t>/</a:t>
            </a:r>
            <a:r>
              <a:rPr lang="en-GB" sz="1800" dirty="0" err="1">
                <a:effectLst/>
                <a:latin typeface="Calibri" panose="020F0502020204030204" pitchFamily="34" charset="0"/>
              </a:rPr>
              <a:t>download.html</a:t>
            </a:r>
            <a:r>
              <a:rPr lang="en-GB" sz="1800" dirty="0">
                <a:effectLst/>
                <a:latin typeface="Calibri" panose="020F0502020204030204" pitchFamily="34" charset="0"/>
              </a:rPr>
              <a:t> </a:t>
            </a:r>
          </a:p>
          <a:p>
            <a:r>
              <a:rPr lang="en-GB" sz="1800" b="1" dirty="0">
                <a:effectLst/>
                <a:latin typeface="Arial" panose="020B0604020202020204" pitchFamily="34" charset="0"/>
              </a:rPr>
              <a:t>●  </a:t>
            </a:r>
            <a:r>
              <a:rPr lang="en-GB" sz="1800" b="1" dirty="0">
                <a:effectLst/>
                <a:latin typeface="Calibri" panose="020F0502020204030204" pitchFamily="34" charset="0"/>
              </a:rPr>
              <a:t>Go</a:t>
            </a:r>
            <a:br>
              <a:rPr lang="en-GB" sz="1800" b="1" dirty="0">
                <a:effectLst/>
                <a:latin typeface="Calibri" panose="020F0502020204030204" pitchFamily="34" charset="0"/>
              </a:rPr>
            </a:br>
            <a:r>
              <a:rPr lang="en-GB" sz="1800" dirty="0">
                <a:effectLst/>
                <a:latin typeface="ArialMT"/>
              </a:rPr>
              <a:t>○ </a:t>
            </a:r>
            <a:r>
              <a:rPr lang="en-GB" sz="1800" dirty="0">
                <a:effectLst/>
                <a:latin typeface="Calibri" panose="020F0502020204030204" pitchFamily="34" charset="0"/>
              </a:rPr>
              <a:t>https://</a:t>
            </a:r>
            <a:r>
              <a:rPr lang="en-GB" sz="1800" dirty="0" err="1">
                <a:effectLst/>
                <a:latin typeface="Calibri" panose="020F0502020204030204" pitchFamily="34" charset="0"/>
              </a:rPr>
              <a:t>golang.org</a:t>
            </a:r>
            <a:r>
              <a:rPr lang="en-GB" sz="1800" dirty="0">
                <a:effectLst/>
                <a:latin typeface="Calibri" panose="020F0502020204030204" pitchFamily="34" charset="0"/>
              </a:rPr>
              <a:t>/doc/install </a:t>
            </a:r>
            <a:endParaRPr lang="en-GB" sz="1800" b="1" dirty="0">
              <a:effectLst/>
              <a:latin typeface="Calibri" panose="020F0502020204030204" pitchFamily="34" charset="0"/>
            </a:endParaRPr>
          </a:p>
          <a:p>
            <a:pPr>
              <a:buFont typeface="Arial" panose="020B0604020202020204" pitchFamily="34" charset="0"/>
              <a:buChar char="•"/>
            </a:pPr>
            <a:r>
              <a:rPr lang="en-GB" sz="1800" b="1" dirty="0">
                <a:effectLst/>
                <a:latin typeface="Calibri" panose="020F0502020204030204" pitchFamily="34" charset="0"/>
              </a:rPr>
              <a:t>Git</a:t>
            </a:r>
            <a:br>
              <a:rPr lang="en-GB" sz="1800" b="1" dirty="0">
                <a:effectLst/>
                <a:latin typeface="Calibri" panose="020F0502020204030204" pitchFamily="34" charset="0"/>
              </a:rPr>
            </a:br>
            <a:r>
              <a:rPr lang="en-GB" sz="1800" dirty="0">
                <a:effectLst/>
                <a:latin typeface="ArialMT"/>
              </a:rPr>
              <a:t>○ </a:t>
            </a:r>
            <a:r>
              <a:rPr lang="en-GB" sz="1800" dirty="0">
                <a:effectLst/>
                <a:latin typeface="Calibri" panose="020F0502020204030204" pitchFamily="34" charset="0"/>
              </a:rPr>
              <a:t>https://git-</a:t>
            </a:r>
            <a:r>
              <a:rPr lang="en-GB" sz="1800" dirty="0" err="1">
                <a:effectLst/>
                <a:latin typeface="Calibri" panose="020F0502020204030204" pitchFamily="34" charset="0"/>
              </a:rPr>
              <a:t>scm.com</a:t>
            </a:r>
            <a:r>
              <a:rPr lang="en-GB" sz="1800" dirty="0">
                <a:effectLst/>
                <a:latin typeface="Calibri" panose="020F0502020204030204" pitchFamily="34" charset="0"/>
              </a:rPr>
              <a:t>/downloads </a:t>
            </a:r>
            <a:endParaRPr lang="en-GB" sz="1600" dirty="0">
              <a:effectLst/>
            </a:endParaRPr>
          </a:p>
          <a:p>
            <a:pPr>
              <a:buFont typeface="Arial" panose="020B0604020202020204" pitchFamily="34" charset="0"/>
              <a:buChar char="•"/>
            </a:pPr>
            <a:r>
              <a:rPr lang="en-GB" sz="1800" b="1" dirty="0">
                <a:effectLst/>
                <a:latin typeface="Arial" panose="020B0604020202020204" pitchFamily="34" charset="0"/>
              </a:rPr>
              <a:t>●  </a:t>
            </a:r>
            <a:r>
              <a:rPr lang="en-GB" sz="1800" b="1" dirty="0">
                <a:effectLst/>
                <a:latin typeface="Calibri" panose="020F0502020204030204" pitchFamily="34" charset="0"/>
              </a:rPr>
              <a:t>Docker </a:t>
            </a:r>
            <a:r>
              <a:rPr lang="en-GB" sz="1800" dirty="0">
                <a:effectLst/>
                <a:latin typeface="Calibri" panose="020F0502020204030204" pitchFamily="34" charset="0"/>
              </a:rPr>
              <a:t>https://</a:t>
            </a:r>
            <a:r>
              <a:rPr lang="en-GB" sz="1800" dirty="0" err="1">
                <a:effectLst/>
                <a:latin typeface="Calibri" panose="020F0502020204030204" pitchFamily="34" charset="0"/>
              </a:rPr>
              <a:t>docs.docker.com</a:t>
            </a:r>
            <a:r>
              <a:rPr lang="en-GB" sz="1800" dirty="0">
                <a:effectLst/>
                <a:latin typeface="Calibri" panose="020F0502020204030204" pitchFamily="34" charset="0"/>
              </a:rPr>
              <a:t>/engine/install/ </a:t>
            </a:r>
          </a:p>
          <a:p>
            <a:pPr>
              <a:buFont typeface="Arial" panose="020B0604020202020204" pitchFamily="34" charset="0"/>
              <a:buChar char="•"/>
            </a:pPr>
            <a:endParaRPr lang="en-GB" sz="1800" dirty="0">
              <a:latin typeface="Calibri" panose="020F0502020204030204" pitchFamily="34" charset="0"/>
            </a:endParaRPr>
          </a:p>
          <a:p>
            <a:pPr>
              <a:buFont typeface="Arial" panose="020B0604020202020204" pitchFamily="34" charset="0"/>
              <a:buChar char="•"/>
            </a:pPr>
            <a:r>
              <a:rPr lang="en-GB" sz="1800" dirty="0">
                <a:solidFill>
                  <a:srgbClr val="333333"/>
                </a:solidFill>
                <a:effectLst/>
                <a:latin typeface="CourierNew"/>
              </a:rPr>
              <a:t>curl -</a:t>
            </a:r>
            <a:r>
              <a:rPr lang="en-GB" sz="1800" dirty="0" err="1">
                <a:solidFill>
                  <a:srgbClr val="333333"/>
                </a:solidFill>
                <a:effectLst/>
                <a:latin typeface="CourierNew"/>
              </a:rPr>
              <a:t>sSL</a:t>
            </a:r>
            <a:r>
              <a:rPr lang="en-GB" sz="1800" dirty="0">
                <a:solidFill>
                  <a:srgbClr val="333333"/>
                </a:solidFill>
                <a:effectLst/>
                <a:latin typeface="CourierNew"/>
              </a:rPr>
              <a:t> https://</a:t>
            </a:r>
            <a:r>
              <a:rPr lang="en-GB" sz="1800" dirty="0" err="1">
                <a:solidFill>
                  <a:srgbClr val="333333"/>
                </a:solidFill>
                <a:effectLst/>
                <a:latin typeface="CourierNew"/>
              </a:rPr>
              <a:t>bit.ly</a:t>
            </a:r>
            <a:r>
              <a:rPr lang="en-GB" sz="1800" dirty="0">
                <a:solidFill>
                  <a:srgbClr val="333333"/>
                </a:solidFill>
                <a:effectLst/>
                <a:latin typeface="CourierNew"/>
              </a:rPr>
              <a:t>/2ysbOFE | bash -s --</a:t>
            </a:r>
            <a:r>
              <a:rPr lang="en-GB" sz="1800" dirty="0">
                <a:solidFill>
                  <a:srgbClr val="990000"/>
                </a:solidFill>
                <a:effectLst/>
                <a:latin typeface="CourierNew"/>
              </a:rPr>
              <a:t>&lt;</a:t>
            </a:r>
            <a:r>
              <a:rPr lang="en-GB" sz="1800" dirty="0" err="1">
                <a:solidFill>
                  <a:srgbClr val="990000"/>
                </a:solidFill>
                <a:effectLst/>
                <a:latin typeface="CourierNew"/>
              </a:rPr>
              <a:t>fabric_version</a:t>
            </a:r>
            <a:r>
              <a:rPr lang="en-GB" sz="1800" dirty="0">
                <a:solidFill>
                  <a:srgbClr val="990000"/>
                </a:solidFill>
                <a:effectLst/>
                <a:latin typeface="CourierNew"/>
              </a:rPr>
              <a:t>&gt; &lt;fabric-</a:t>
            </a:r>
            <a:r>
              <a:rPr lang="en-GB" sz="1800" dirty="0" err="1">
                <a:solidFill>
                  <a:srgbClr val="990000"/>
                </a:solidFill>
                <a:effectLst/>
                <a:latin typeface="CourierNew"/>
              </a:rPr>
              <a:t>ca_version</a:t>
            </a:r>
            <a:r>
              <a:rPr lang="en-GB" sz="1800" dirty="0">
                <a:solidFill>
                  <a:srgbClr val="990000"/>
                </a:solidFill>
                <a:effectLst/>
                <a:latin typeface="CourierNew"/>
              </a:rPr>
              <a:t>&gt; </a:t>
            </a:r>
            <a:endParaRPr lang="en-GB" sz="1100" dirty="0">
              <a:effectLst/>
            </a:endParaRPr>
          </a:p>
          <a:p>
            <a:pPr>
              <a:buFont typeface="Arial" panose="020B0604020202020204" pitchFamily="34" charset="0"/>
              <a:buChar char="•"/>
            </a:pPr>
            <a:r>
              <a:rPr lang="en-GB" sz="1800" dirty="0">
                <a:solidFill>
                  <a:srgbClr val="333333"/>
                </a:solidFill>
                <a:effectLst/>
                <a:latin typeface="CourierNew"/>
              </a:rPr>
              <a:t>E.G : curl -</a:t>
            </a:r>
            <a:r>
              <a:rPr lang="en-GB" sz="1800" dirty="0" err="1">
                <a:solidFill>
                  <a:srgbClr val="333333"/>
                </a:solidFill>
                <a:effectLst/>
                <a:latin typeface="CourierNew"/>
              </a:rPr>
              <a:t>sSL</a:t>
            </a:r>
            <a:r>
              <a:rPr lang="en-GB" sz="1800" dirty="0">
                <a:solidFill>
                  <a:srgbClr val="333333"/>
                </a:solidFill>
                <a:effectLst/>
                <a:latin typeface="CourierNew"/>
              </a:rPr>
              <a:t> https://</a:t>
            </a:r>
            <a:r>
              <a:rPr lang="en-GB" sz="1800" dirty="0" err="1">
                <a:solidFill>
                  <a:srgbClr val="333333"/>
                </a:solidFill>
                <a:effectLst/>
                <a:latin typeface="CourierNew"/>
              </a:rPr>
              <a:t>bit.ly</a:t>
            </a:r>
            <a:r>
              <a:rPr lang="en-GB" sz="1800" dirty="0">
                <a:solidFill>
                  <a:srgbClr val="333333"/>
                </a:solidFill>
                <a:effectLst/>
                <a:latin typeface="CourierNew"/>
              </a:rPr>
              <a:t>/2ysbOFE | bash -s -- 2.4.6 1.5.3 </a:t>
            </a:r>
            <a:endParaRPr lang="en-GB" sz="1100" dirty="0">
              <a:effectLst/>
            </a:endParaRPr>
          </a:p>
          <a:p>
            <a:pPr>
              <a:buFont typeface="Arial" panose="020B0604020202020204" pitchFamily="34" charset="0"/>
              <a:buChar char="•"/>
            </a:pPr>
            <a:endParaRPr lang="en-GB" sz="1600" dirty="0">
              <a:effectLst/>
            </a:endParaRPr>
          </a:p>
          <a:p>
            <a:endParaRPr lang="en-GR" sz="2200" dirty="0"/>
          </a:p>
        </p:txBody>
      </p:sp>
    </p:spTree>
    <p:extLst>
      <p:ext uri="{BB962C8B-B14F-4D97-AF65-F5344CB8AC3E}">
        <p14:creationId xmlns:p14="http://schemas.microsoft.com/office/powerpoint/2010/main" val="1305372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DE5CEB-F06E-4272-67DF-5C23ACC130D1}"/>
              </a:ext>
            </a:extLst>
          </p:cNvPr>
          <p:cNvSpPr>
            <a:spLocks noGrp="1"/>
          </p:cNvSpPr>
          <p:nvPr>
            <p:ph type="title"/>
          </p:nvPr>
        </p:nvSpPr>
        <p:spPr>
          <a:xfrm>
            <a:off x="1006900" y="1188637"/>
            <a:ext cx="3141430" cy="4480726"/>
          </a:xfrm>
        </p:spPr>
        <p:txBody>
          <a:bodyPr>
            <a:normAutofit/>
          </a:bodyPr>
          <a:lstStyle/>
          <a:p>
            <a:pPr algn="r"/>
            <a:r>
              <a:rPr lang="en-GR" sz="5100" dirty="0"/>
              <a:t>CONTENTS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BFB352-4323-F1F5-E7C9-3F9D953E6C3B}"/>
              </a:ext>
            </a:extLst>
          </p:cNvPr>
          <p:cNvSpPr>
            <a:spLocks noGrp="1"/>
          </p:cNvSpPr>
          <p:nvPr>
            <p:ph idx="1"/>
          </p:nvPr>
        </p:nvSpPr>
        <p:spPr>
          <a:xfrm>
            <a:off x="5138928" y="1338729"/>
            <a:ext cx="4795584" cy="4180542"/>
          </a:xfrm>
        </p:spPr>
        <p:txBody>
          <a:bodyPr anchor="ctr">
            <a:normAutofit fontScale="92500" lnSpcReduction="20000"/>
          </a:bodyPr>
          <a:lstStyle/>
          <a:p>
            <a:endParaRPr lang="en-GR" sz="2400" dirty="0"/>
          </a:p>
          <a:p>
            <a:endParaRPr lang="en-GR" sz="2400" dirty="0"/>
          </a:p>
          <a:p>
            <a:r>
              <a:rPr lang="en-GR" sz="2400" dirty="0"/>
              <a:t>Background</a:t>
            </a:r>
          </a:p>
          <a:p>
            <a:r>
              <a:rPr lang="en-GR" sz="2400" dirty="0"/>
              <a:t>History</a:t>
            </a:r>
          </a:p>
          <a:p>
            <a:r>
              <a:rPr lang="en-GR" sz="2400" dirty="0"/>
              <a:t>Definition</a:t>
            </a:r>
          </a:p>
          <a:p>
            <a:r>
              <a:rPr lang="en-GR" sz="2400" dirty="0"/>
              <a:t>Ledger</a:t>
            </a:r>
          </a:p>
          <a:p>
            <a:r>
              <a:rPr lang="en-GR" sz="2400" dirty="0"/>
              <a:t>Benefits</a:t>
            </a:r>
          </a:p>
          <a:p>
            <a:r>
              <a:rPr lang="en-GR" sz="2400" dirty="0"/>
              <a:t>Performance Metrics</a:t>
            </a:r>
          </a:p>
          <a:p>
            <a:r>
              <a:rPr lang="en-GR" sz="2400" dirty="0"/>
              <a:t>Chaincode</a:t>
            </a:r>
          </a:p>
          <a:p>
            <a:r>
              <a:rPr lang="en-GR" sz="2400" dirty="0"/>
              <a:t>Use Cases</a:t>
            </a:r>
          </a:p>
          <a:p>
            <a:r>
              <a:rPr lang="en-GR" sz="2400" dirty="0"/>
              <a:t>Technical Part</a:t>
            </a:r>
          </a:p>
          <a:p>
            <a:endParaRPr lang="en-GR" sz="2400" dirty="0"/>
          </a:p>
          <a:p>
            <a:endParaRPr lang="en-GR" sz="2400" dirty="0"/>
          </a:p>
          <a:p>
            <a:endParaRPr lang="en-GR" sz="2400" dirty="0"/>
          </a:p>
        </p:txBody>
      </p:sp>
      <p:pic>
        <p:nvPicPr>
          <p:cNvPr id="4" name="Picture 2" descr="Πανεπιστήμιο Κύπρου - Βικιπαίδεια">
            <a:extLst>
              <a:ext uri="{FF2B5EF4-FFF2-40B4-BE49-F238E27FC236}">
                <a16:creationId xmlns:a16="http://schemas.microsoft.com/office/drawing/2014/main" id="{DC56836F-66D8-AF8F-B263-E50719FAC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4784" y="623275"/>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413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51B56F-C23B-3C4A-D961-E0190A1FA638}"/>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dirty="0">
                <a:solidFill>
                  <a:schemeClr val="tx1"/>
                </a:solidFill>
                <a:latin typeface="+mj-lt"/>
                <a:ea typeface="+mj-ea"/>
                <a:cs typeface="+mj-cs"/>
              </a:rPr>
              <a:t>Enable the Test Network</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0EAE6A9C-ABBE-70FF-6B44-8E4AE4A784A2}"/>
              </a:ext>
            </a:extLst>
          </p:cNvPr>
          <p:cNvPicPr>
            <a:picLocks noGrp="1" noChangeAspect="1"/>
          </p:cNvPicPr>
          <p:nvPr>
            <p:ph idx="1"/>
          </p:nvPr>
        </p:nvPicPr>
        <p:blipFill>
          <a:blip r:embed="rId3"/>
          <a:stretch>
            <a:fillRect/>
          </a:stretch>
        </p:blipFill>
        <p:spPr>
          <a:xfrm>
            <a:off x="319265" y="2266120"/>
            <a:ext cx="11548872" cy="3478701"/>
          </a:xfrm>
          <a:prstGeom prst="rect">
            <a:avLst/>
          </a:prstGeom>
        </p:spPr>
      </p:pic>
      <p:sp>
        <p:nvSpPr>
          <p:cNvPr id="6" name="TextBox 5">
            <a:extLst>
              <a:ext uri="{FF2B5EF4-FFF2-40B4-BE49-F238E27FC236}">
                <a16:creationId xmlns:a16="http://schemas.microsoft.com/office/drawing/2014/main" id="{5A53A3FE-5380-0D9A-591B-45A2A9AEF83C}"/>
              </a:ext>
            </a:extLst>
          </p:cNvPr>
          <p:cNvSpPr txBox="1"/>
          <p:nvPr/>
        </p:nvSpPr>
        <p:spPr>
          <a:xfrm>
            <a:off x="319265" y="6020805"/>
            <a:ext cx="7367331" cy="646331"/>
          </a:xfrm>
          <a:prstGeom prst="rect">
            <a:avLst/>
          </a:prstGeom>
          <a:noFill/>
        </p:spPr>
        <p:txBody>
          <a:bodyPr wrap="square" rtlCol="0">
            <a:spAutoFit/>
          </a:bodyPr>
          <a:lstStyle/>
          <a:p>
            <a:pPr marL="0" indent="0">
              <a:buNone/>
            </a:pPr>
            <a:r>
              <a:rPr lang="en-GR" sz="1800" b="1" dirty="0">
                <a:latin typeface="Courier New" panose="02070309020205020404" pitchFamily="49" charset="0"/>
                <a:cs typeface="Courier New" panose="02070309020205020404" pitchFamily="49" charset="0"/>
              </a:rPr>
              <a:t>Create a Channel :</a:t>
            </a:r>
          </a:p>
          <a:p>
            <a:pPr marL="0" indent="0">
              <a:buNone/>
            </a:pPr>
            <a:r>
              <a:rPr lang="en-GB" sz="1800" dirty="0">
                <a:solidFill>
                  <a:srgbClr val="000000"/>
                </a:solidFill>
                <a:effectLst/>
                <a:latin typeface="Courier New" panose="02070309020205020404" pitchFamily="49" charset="0"/>
                <a:cs typeface="Courier New" panose="02070309020205020404" pitchFamily="49" charset="0"/>
              </a:rPr>
              <a:t> ./</a:t>
            </a:r>
            <a:r>
              <a:rPr lang="en-GB" sz="1800" dirty="0" err="1">
                <a:solidFill>
                  <a:srgbClr val="000000"/>
                </a:solidFill>
                <a:effectLst/>
                <a:latin typeface="Courier New" panose="02070309020205020404" pitchFamily="49" charset="0"/>
                <a:cs typeface="Courier New" panose="02070309020205020404" pitchFamily="49" charset="0"/>
              </a:rPr>
              <a:t>network.sh</a:t>
            </a:r>
            <a:r>
              <a:rPr lang="en-GB" sz="1800" dirty="0">
                <a:solidFill>
                  <a:srgbClr val="000000"/>
                </a:solidFill>
                <a:effectLst/>
                <a:latin typeface="Courier New" panose="02070309020205020404" pitchFamily="49" charset="0"/>
                <a:cs typeface="Courier New" panose="02070309020205020404" pitchFamily="49" charset="0"/>
              </a:rPr>
              <a:t> </a:t>
            </a:r>
            <a:r>
              <a:rPr lang="en-GB" sz="1800" dirty="0" err="1">
                <a:solidFill>
                  <a:srgbClr val="000000"/>
                </a:solidFill>
                <a:effectLst/>
                <a:latin typeface="Courier New" panose="02070309020205020404" pitchFamily="49" charset="0"/>
                <a:cs typeface="Courier New" panose="02070309020205020404" pitchFamily="49" charset="0"/>
              </a:rPr>
              <a:t>createChannel</a:t>
            </a:r>
            <a:r>
              <a:rPr lang="en-GB" sz="1800" dirty="0">
                <a:solidFill>
                  <a:srgbClr val="000000"/>
                </a:solidFill>
                <a:effectLst/>
                <a:latin typeface="Courier New" panose="02070309020205020404" pitchFamily="49" charset="0"/>
                <a:cs typeface="Courier New" panose="02070309020205020404" pitchFamily="49" charset="0"/>
              </a:rPr>
              <a:t> -c epl421channel</a:t>
            </a:r>
          </a:p>
        </p:txBody>
      </p:sp>
    </p:spTree>
    <p:extLst>
      <p:ext uri="{BB962C8B-B14F-4D97-AF65-F5344CB8AC3E}">
        <p14:creationId xmlns:p14="http://schemas.microsoft.com/office/powerpoint/2010/main" val="1337996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417F3D-1849-76FF-5F73-8E25EFD767DB}"/>
              </a:ext>
            </a:extLst>
          </p:cNvPr>
          <p:cNvSpPr>
            <a:spLocks noGrp="1"/>
          </p:cNvSpPr>
          <p:nvPr>
            <p:ph type="title"/>
          </p:nvPr>
        </p:nvSpPr>
        <p:spPr>
          <a:xfrm>
            <a:off x="1065626" y="800095"/>
            <a:ext cx="9357865" cy="1041901"/>
          </a:xfrm>
        </p:spPr>
        <p:txBody>
          <a:bodyPr>
            <a:normAutofit/>
          </a:bodyPr>
          <a:lstStyle/>
          <a:p>
            <a:r>
              <a:rPr lang="en-GR" sz="4000" dirty="0"/>
              <a:t>Example </a:t>
            </a:r>
            <a:r>
              <a:rPr lang="en-GB" sz="4000" dirty="0" err="1"/>
              <a:t>smartcontract.go</a:t>
            </a:r>
            <a:endParaRPr lang="en-GB" sz="4000" dirty="0"/>
          </a:p>
        </p:txBody>
      </p:sp>
      <p:pic>
        <p:nvPicPr>
          <p:cNvPr id="5" name="Content Placeholder 4" descr="Graphical user interface, text, email&#10;&#10;Description automatically generated">
            <a:extLst>
              <a:ext uri="{FF2B5EF4-FFF2-40B4-BE49-F238E27FC236}">
                <a16:creationId xmlns:a16="http://schemas.microsoft.com/office/drawing/2014/main" id="{65ECBE7D-6673-692C-B9ED-AA417A088FAE}"/>
              </a:ext>
            </a:extLst>
          </p:cNvPr>
          <p:cNvPicPr>
            <a:picLocks noGrp="1" noChangeAspect="1"/>
          </p:cNvPicPr>
          <p:nvPr>
            <p:ph sz="half" idx="1"/>
          </p:nvPr>
        </p:nvPicPr>
        <p:blipFill>
          <a:blip r:embed="rId2"/>
          <a:stretch>
            <a:fillRect/>
          </a:stretch>
        </p:blipFill>
        <p:spPr>
          <a:xfrm>
            <a:off x="1065625" y="1580314"/>
            <a:ext cx="5857689" cy="4234474"/>
          </a:xfrm>
        </p:spPr>
      </p:pic>
    </p:spTree>
    <p:extLst>
      <p:ext uri="{BB962C8B-B14F-4D97-AF65-F5344CB8AC3E}">
        <p14:creationId xmlns:p14="http://schemas.microsoft.com/office/powerpoint/2010/main" val="2028883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10;&#10;Description automatically generated">
            <a:extLst>
              <a:ext uri="{FF2B5EF4-FFF2-40B4-BE49-F238E27FC236}">
                <a16:creationId xmlns:a16="http://schemas.microsoft.com/office/drawing/2014/main" id="{BA480EC3-A9EF-8BE7-89D8-2BA3A7EAB468}"/>
              </a:ext>
            </a:extLst>
          </p:cNvPr>
          <p:cNvPicPr>
            <a:picLocks noGrp="1" noChangeAspect="1"/>
          </p:cNvPicPr>
          <p:nvPr>
            <p:ph sz="half" idx="1"/>
          </p:nvPr>
        </p:nvPicPr>
        <p:blipFill>
          <a:blip r:embed="rId2"/>
          <a:stretch>
            <a:fillRect/>
          </a:stretch>
        </p:blipFill>
        <p:spPr>
          <a:xfrm>
            <a:off x="968023" y="1044847"/>
            <a:ext cx="10207523" cy="4853022"/>
          </a:xfrm>
        </p:spPr>
      </p:pic>
    </p:spTree>
    <p:extLst>
      <p:ext uri="{BB962C8B-B14F-4D97-AF65-F5344CB8AC3E}">
        <p14:creationId xmlns:p14="http://schemas.microsoft.com/office/powerpoint/2010/main" val="2180046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raphical user interface, text, application, email&#10;&#10;Description automatically generated">
            <a:extLst>
              <a:ext uri="{FF2B5EF4-FFF2-40B4-BE49-F238E27FC236}">
                <a16:creationId xmlns:a16="http://schemas.microsoft.com/office/drawing/2014/main" id="{CF4D5FED-05A3-BECA-21BB-C6DCE83E9DB3}"/>
              </a:ext>
            </a:extLst>
          </p:cNvPr>
          <p:cNvPicPr>
            <a:picLocks noGrp="1" noChangeAspect="1"/>
          </p:cNvPicPr>
          <p:nvPr>
            <p:ph sz="half" idx="1"/>
          </p:nvPr>
        </p:nvPicPr>
        <p:blipFill>
          <a:blip r:embed="rId2"/>
          <a:stretch>
            <a:fillRect/>
          </a:stretch>
        </p:blipFill>
        <p:spPr>
          <a:xfrm>
            <a:off x="968024" y="136285"/>
            <a:ext cx="10277856" cy="6582105"/>
          </a:xfrm>
        </p:spPr>
      </p:pic>
    </p:spTree>
    <p:extLst>
      <p:ext uri="{BB962C8B-B14F-4D97-AF65-F5344CB8AC3E}">
        <p14:creationId xmlns:p14="http://schemas.microsoft.com/office/powerpoint/2010/main" val="747336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raphical user interface, text, application, email&#10;&#10;Description automatically generated">
            <a:extLst>
              <a:ext uri="{FF2B5EF4-FFF2-40B4-BE49-F238E27FC236}">
                <a16:creationId xmlns:a16="http://schemas.microsoft.com/office/drawing/2014/main" id="{1294921F-8037-F84B-978B-183C7854B9C6}"/>
              </a:ext>
            </a:extLst>
          </p:cNvPr>
          <p:cNvPicPr>
            <a:picLocks noGrp="1" noChangeAspect="1"/>
          </p:cNvPicPr>
          <p:nvPr>
            <p:ph sz="half" idx="1"/>
          </p:nvPr>
        </p:nvPicPr>
        <p:blipFill>
          <a:blip r:embed="rId2"/>
          <a:stretch>
            <a:fillRect/>
          </a:stretch>
        </p:blipFill>
        <p:spPr>
          <a:xfrm>
            <a:off x="968024" y="1005813"/>
            <a:ext cx="10201142" cy="4692858"/>
          </a:xfrm>
        </p:spPr>
      </p:pic>
    </p:spTree>
    <p:extLst>
      <p:ext uri="{BB962C8B-B14F-4D97-AF65-F5344CB8AC3E}">
        <p14:creationId xmlns:p14="http://schemas.microsoft.com/office/powerpoint/2010/main" val="3547073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6F370EB5-CEDF-8F12-D14B-26EF1F20C0E2}"/>
              </a:ext>
            </a:extLst>
          </p:cNvPr>
          <p:cNvPicPr>
            <a:picLocks noGrp="1" noChangeAspect="1"/>
          </p:cNvPicPr>
          <p:nvPr>
            <p:ph sz="half" idx="1"/>
          </p:nvPr>
        </p:nvPicPr>
        <p:blipFill>
          <a:blip r:embed="rId2"/>
          <a:stretch>
            <a:fillRect/>
          </a:stretch>
        </p:blipFill>
        <p:spPr>
          <a:xfrm>
            <a:off x="946119" y="976438"/>
            <a:ext cx="5852595" cy="4738562"/>
          </a:xfrm>
        </p:spPr>
      </p:pic>
      <p:sp>
        <p:nvSpPr>
          <p:cNvPr id="2" name="TextBox 1">
            <a:extLst>
              <a:ext uri="{FF2B5EF4-FFF2-40B4-BE49-F238E27FC236}">
                <a16:creationId xmlns:a16="http://schemas.microsoft.com/office/drawing/2014/main" id="{3190E623-120A-78B4-9931-FD14D90BC07A}"/>
              </a:ext>
            </a:extLst>
          </p:cNvPr>
          <p:cNvSpPr txBox="1"/>
          <p:nvPr/>
        </p:nvSpPr>
        <p:spPr>
          <a:xfrm>
            <a:off x="7021721" y="891518"/>
            <a:ext cx="4831516" cy="2308324"/>
          </a:xfrm>
          <a:prstGeom prst="rect">
            <a:avLst/>
          </a:prstGeom>
          <a:noFill/>
        </p:spPr>
        <p:txBody>
          <a:bodyPr wrap="square" rtlCol="0">
            <a:spAutoFit/>
          </a:bodyPr>
          <a:lstStyle/>
          <a:p>
            <a:pPr marL="0" indent="0">
              <a:buNone/>
            </a:pPr>
            <a:r>
              <a:rPr lang="en-GB" sz="1200" dirty="0">
                <a:solidFill>
                  <a:srgbClr val="000000"/>
                </a:solidFill>
                <a:effectLst/>
                <a:latin typeface="Menlo" panose="020B0609030804020204" pitchFamily="49" charset="0"/>
              </a:rPr>
              <a:t>var asset Asset</a:t>
            </a:r>
          </a:p>
          <a:p>
            <a:pPr marL="0" indent="0">
              <a:buNone/>
            </a:pPr>
            <a:r>
              <a:rPr lang="en-GB" sz="1200" dirty="0">
                <a:solidFill>
                  <a:srgbClr val="000000"/>
                </a:solidFill>
                <a:effectLst/>
                <a:latin typeface="Menlo" panose="020B0609030804020204" pitchFamily="49" charset="0"/>
              </a:rPr>
              <a:t>err = </a:t>
            </a:r>
            <a:r>
              <a:rPr lang="en-GB" sz="1200" dirty="0" err="1">
                <a:solidFill>
                  <a:srgbClr val="000000"/>
                </a:solidFill>
                <a:effectLst/>
                <a:latin typeface="Menlo" panose="020B0609030804020204" pitchFamily="49" charset="0"/>
              </a:rPr>
              <a:t>json.Unmarshal</a:t>
            </a:r>
            <a:r>
              <a:rPr lang="en-GB" sz="1200" dirty="0">
                <a:solidFill>
                  <a:srgbClr val="000000"/>
                </a:solidFill>
                <a:effectLst/>
                <a:latin typeface="Menlo" panose="020B0609030804020204" pitchFamily="49" charset="0"/>
              </a:rPr>
              <a:t>(</a:t>
            </a:r>
            <a:r>
              <a:rPr lang="en-GB" sz="1200" dirty="0" err="1">
                <a:solidFill>
                  <a:srgbClr val="000000"/>
                </a:solidFill>
                <a:effectLst/>
                <a:latin typeface="Menlo" panose="020B0609030804020204" pitchFamily="49" charset="0"/>
              </a:rPr>
              <a:t>queryResponse.Value</a:t>
            </a:r>
            <a:r>
              <a:rPr lang="en-GB" sz="1200" dirty="0">
                <a:solidFill>
                  <a:srgbClr val="000000"/>
                </a:solidFill>
                <a:effectLst/>
                <a:latin typeface="Menlo" panose="020B0609030804020204" pitchFamily="49" charset="0"/>
              </a:rPr>
              <a:t>, &amp;asset)</a:t>
            </a:r>
          </a:p>
          <a:p>
            <a:pPr marL="0" indent="0">
              <a:buNone/>
            </a:pPr>
            <a:endParaRPr lang="en-GB" sz="1200" dirty="0">
              <a:solidFill>
                <a:srgbClr val="000000"/>
              </a:solidFill>
              <a:effectLst/>
              <a:latin typeface="Menlo" panose="020B0609030804020204" pitchFamily="49" charset="0"/>
            </a:endParaRPr>
          </a:p>
          <a:p>
            <a:pPr marL="0" indent="0">
              <a:buNone/>
            </a:pPr>
            <a:r>
              <a:rPr lang="en-GB" sz="1200" dirty="0">
                <a:solidFill>
                  <a:srgbClr val="000000"/>
                </a:solidFill>
                <a:effectLst/>
                <a:latin typeface="Menlo" panose="020B0609030804020204" pitchFamily="49" charset="0"/>
              </a:rPr>
              <a:t>if err != nil {</a:t>
            </a:r>
          </a:p>
          <a:p>
            <a:pPr marL="0" indent="0">
              <a:buNone/>
            </a:pPr>
            <a:r>
              <a:rPr lang="en-GB" sz="1200" dirty="0">
                <a:solidFill>
                  <a:srgbClr val="000000"/>
                </a:solidFill>
                <a:effectLst/>
                <a:latin typeface="Menlo" panose="020B0609030804020204" pitchFamily="49" charset="0"/>
              </a:rPr>
              <a:t>return nil, err</a:t>
            </a:r>
          </a:p>
          <a:p>
            <a:pPr marL="0" indent="0">
              <a:buNone/>
            </a:pPr>
            <a:r>
              <a:rPr lang="en-GB" sz="1200" dirty="0">
                <a:solidFill>
                  <a:srgbClr val="000000"/>
                </a:solidFill>
                <a:effectLst/>
                <a:latin typeface="Menlo" panose="020B0609030804020204" pitchFamily="49" charset="0"/>
              </a:rPr>
              <a:t>}</a:t>
            </a:r>
          </a:p>
          <a:p>
            <a:pPr marL="0" indent="0">
              <a:buNone/>
            </a:pPr>
            <a:r>
              <a:rPr lang="en-GB" sz="1200" dirty="0">
                <a:solidFill>
                  <a:srgbClr val="000000"/>
                </a:solidFill>
                <a:effectLst/>
                <a:latin typeface="Menlo" panose="020B0609030804020204" pitchFamily="49" charset="0"/>
              </a:rPr>
              <a:t>assets = append(assets, &amp;asset)</a:t>
            </a:r>
          </a:p>
          <a:p>
            <a:pPr marL="0" indent="0">
              <a:buNone/>
            </a:pPr>
            <a:r>
              <a:rPr lang="en-GB" sz="1200" dirty="0">
                <a:solidFill>
                  <a:srgbClr val="000000"/>
                </a:solidFill>
                <a:effectLst/>
                <a:latin typeface="Menlo" panose="020B0609030804020204" pitchFamily="49" charset="0"/>
              </a:rPr>
              <a:t>}</a:t>
            </a:r>
          </a:p>
          <a:p>
            <a:pPr marL="0" indent="0">
              <a:buNone/>
            </a:pPr>
            <a:br>
              <a:rPr lang="en-GB" sz="1200" dirty="0">
                <a:solidFill>
                  <a:srgbClr val="000000"/>
                </a:solidFill>
                <a:effectLst/>
                <a:latin typeface="Menlo" panose="020B0609030804020204" pitchFamily="49" charset="0"/>
              </a:rPr>
            </a:br>
            <a:endParaRPr lang="en-GB" sz="1200" dirty="0">
              <a:solidFill>
                <a:srgbClr val="000000"/>
              </a:solidFill>
              <a:effectLst/>
              <a:latin typeface="Menlo" panose="020B0609030804020204" pitchFamily="49" charset="0"/>
            </a:endParaRPr>
          </a:p>
          <a:p>
            <a:pPr marL="0" indent="0">
              <a:buNone/>
            </a:pPr>
            <a:r>
              <a:rPr lang="en-GB" sz="1200" dirty="0">
                <a:solidFill>
                  <a:srgbClr val="000000"/>
                </a:solidFill>
                <a:effectLst/>
                <a:latin typeface="Menlo" panose="020B0609030804020204" pitchFamily="49" charset="0"/>
              </a:rPr>
              <a:t>return assets, nil</a:t>
            </a:r>
          </a:p>
          <a:p>
            <a:pPr marL="0" indent="0">
              <a:buNone/>
            </a:pPr>
            <a:r>
              <a:rPr lang="en-GB" sz="1200" dirty="0">
                <a:solidFill>
                  <a:srgbClr val="000000"/>
                </a:solidFill>
                <a:effectLst/>
                <a:latin typeface="Menlo" panose="020B0609030804020204" pitchFamily="49" charset="0"/>
              </a:rPr>
              <a:t>}</a:t>
            </a:r>
          </a:p>
        </p:txBody>
      </p:sp>
    </p:spTree>
    <p:extLst>
      <p:ext uri="{BB962C8B-B14F-4D97-AF65-F5344CB8AC3E}">
        <p14:creationId xmlns:p14="http://schemas.microsoft.com/office/powerpoint/2010/main" val="3677814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371AA-AA84-2A91-ACFB-2E7532DD5239}"/>
              </a:ext>
            </a:extLst>
          </p:cNvPr>
          <p:cNvSpPr>
            <a:spLocks noGrp="1"/>
          </p:cNvSpPr>
          <p:nvPr>
            <p:ph type="title"/>
          </p:nvPr>
        </p:nvSpPr>
        <p:spPr/>
        <p:txBody>
          <a:bodyPr/>
          <a:lstStyle/>
          <a:p>
            <a:r>
              <a:rPr lang="en-GR" dirty="0"/>
              <a:t>INSTALL AND CALL CHAINCODE</a:t>
            </a:r>
          </a:p>
        </p:txBody>
      </p:sp>
      <p:pic>
        <p:nvPicPr>
          <p:cNvPr id="7" name="Content Placeholder 6" descr="A picture containing text&#10;&#10;Description automatically generated">
            <a:extLst>
              <a:ext uri="{FF2B5EF4-FFF2-40B4-BE49-F238E27FC236}">
                <a16:creationId xmlns:a16="http://schemas.microsoft.com/office/drawing/2014/main" id="{B9FD67C8-F9A1-C0C1-6FF5-635700101B73}"/>
              </a:ext>
            </a:extLst>
          </p:cNvPr>
          <p:cNvPicPr>
            <a:picLocks noGrp="1" noChangeAspect="1"/>
          </p:cNvPicPr>
          <p:nvPr>
            <p:ph idx="1"/>
          </p:nvPr>
        </p:nvPicPr>
        <p:blipFill>
          <a:blip r:embed="rId2"/>
          <a:stretch>
            <a:fillRect/>
          </a:stretch>
        </p:blipFill>
        <p:spPr>
          <a:xfrm>
            <a:off x="576942" y="1690687"/>
            <a:ext cx="11081658" cy="4899259"/>
          </a:xfrm>
        </p:spPr>
      </p:pic>
    </p:spTree>
    <p:extLst>
      <p:ext uri="{BB962C8B-B14F-4D97-AF65-F5344CB8AC3E}">
        <p14:creationId xmlns:p14="http://schemas.microsoft.com/office/powerpoint/2010/main" val="4186465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4EBD-C4A0-E0D9-FB75-F5E1D212733C}"/>
              </a:ext>
            </a:extLst>
          </p:cNvPr>
          <p:cNvSpPr>
            <a:spLocks noGrp="1"/>
          </p:cNvSpPr>
          <p:nvPr>
            <p:ph type="title"/>
          </p:nvPr>
        </p:nvSpPr>
        <p:spPr/>
        <p:txBody>
          <a:bodyPr/>
          <a:lstStyle/>
          <a:p>
            <a:r>
              <a:rPr lang="en-GR" dirty="0"/>
              <a:t>QUERIES</a:t>
            </a:r>
          </a:p>
        </p:txBody>
      </p:sp>
      <p:sp>
        <p:nvSpPr>
          <p:cNvPr id="3" name="Content Placeholder 2">
            <a:extLst>
              <a:ext uri="{FF2B5EF4-FFF2-40B4-BE49-F238E27FC236}">
                <a16:creationId xmlns:a16="http://schemas.microsoft.com/office/drawing/2014/main" id="{BAC47D5E-EAE4-D242-41DB-08FB997A3276}"/>
              </a:ext>
            </a:extLst>
          </p:cNvPr>
          <p:cNvSpPr>
            <a:spLocks noGrp="1"/>
          </p:cNvSpPr>
          <p:nvPr>
            <p:ph idx="1"/>
          </p:nvPr>
        </p:nvSpPr>
        <p:spPr/>
        <p:txBody>
          <a:bodyPr/>
          <a:lstStyle/>
          <a:p>
            <a:r>
              <a:rPr lang="en-GR" dirty="0"/>
              <a:t>Part of Chaincode:</a:t>
            </a:r>
          </a:p>
          <a:p>
            <a:endParaRPr lang="en-GR" dirty="0"/>
          </a:p>
        </p:txBody>
      </p:sp>
      <p:pic>
        <p:nvPicPr>
          <p:cNvPr id="5" name="Picture 4">
            <a:extLst>
              <a:ext uri="{FF2B5EF4-FFF2-40B4-BE49-F238E27FC236}">
                <a16:creationId xmlns:a16="http://schemas.microsoft.com/office/drawing/2014/main" id="{5D4F20AA-87B1-5EC7-4560-1F98671BC2CA}"/>
              </a:ext>
            </a:extLst>
          </p:cNvPr>
          <p:cNvPicPr>
            <a:picLocks noChangeAspect="1"/>
          </p:cNvPicPr>
          <p:nvPr/>
        </p:nvPicPr>
        <p:blipFill>
          <a:blip r:embed="rId2"/>
          <a:stretch>
            <a:fillRect/>
          </a:stretch>
        </p:blipFill>
        <p:spPr>
          <a:xfrm>
            <a:off x="717340" y="2339521"/>
            <a:ext cx="10636460" cy="1089479"/>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96D72B4C-DB2E-5156-8054-8DBCD668F93D}"/>
              </a:ext>
            </a:extLst>
          </p:cNvPr>
          <p:cNvPicPr>
            <a:picLocks noChangeAspect="1"/>
          </p:cNvPicPr>
          <p:nvPr/>
        </p:nvPicPr>
        <p:blipFill>
          <a:blip r:embed="rId3"/>
          <a:stretch>
            <a:fillRect/>
          </a:stretch>
        </p:blipFill>
        <p:spPr>
          <a:xfrm>
            <a:off x="717340" y="3563936"/>
            <a:ext cx="10636460" cy="2819303"/>
          </a:xfrm>
          <a:prstGeom prst="rect">
            <a:avLst/>
          </a:prstGeom>
        </p:spPr>
      </p:pic>
    </p:spTree>
    <p:extLst>
      <p:ext uri="{BB962C8B-B14F-4D97-AF65-F5344CB8AC3E}">
        <p14:creationId xmlns:p14="http://schemas.microsoft.com/office/powerpoint/2010/main" val="1037948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93BFC0-3559-477B-B5BC-873741CC49D3}"/>
              </a:ext>
            </a:extLst>
          </p:cNvPr>
          <p:cNvSpPr>
            <a:spLocks noGrp="1"/>
          </p:cNvSpPr>
          <p:nvPr>
            <p:ph type="title"/>
          </p:nvPr>
        </p:nvSpPr>
        <p:spPr>
          <a:xfrm>
            <a:off x="630936" y="639520"/>
            <a:ext cx="3429000" cy="1719072"/>
          </a:xfrm>
        </p:spPr>
        <p:txBody>
          <a:bodyPr anchor="b">
            <a:normAutofit/>
          </a:bodyPr>
          <a:lstStyle/>
          <a:p>
            <a:r>
              <a:rPr lang="en-GB" sz="3400" b="0" i="0" u="none" strike="noStrike" dirty="0">
                <a:effectLst/>
                <a:latin typeface="Lato" panose="020F0502020204030203" pitchFamily="34" charset="0"/>
              </a:rPr>
              <a:t>INDEXES WITH COUCHDB</a:t>
            </a:r>
            <a:endParaRPr lang="en-GR" sz="3400" dirty="0"/>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76E80B-74FA-06F4-F2D3-B1A7A63F9070}"/>
              </a:ext>
            </a:extLst>
          </p:cNvPr>
          <p:cNvSpPr>
            <a:spLocks noGrp="1"/>
          </p:cNvSpPr>
          <p:nvPr>
            <p:ph idx="1"/>
          </p:nvPr>
        </p:nvSpPr>
        <p:spPr>
          <a:xfrm>
            <a:off x="606464" y="2834453"/>
            <a:ext cx="4455393" cy="3772740"/>
          </a:xfrm>
        </p:spPr>
        <p:txBody>
          <a:bodyPr anchor="t">
            <a:noAutofit/>
          </a:bodyPr>
          <a:lstStyle/>
          <a:p>
            <a:r>
              <a:rPr lang="en-GR" sz="1400" b="1" dirty="0">
                <a:latin typeface="Courier New" panose="02070309020205020404" pitchFamily="49" charset="0"/>
                <a:cs typeface="Courier New" panose="02070309020205020404" pitchFamily="49" charset="0"/>
              </a:rPr>
              <a:t>Indexes:</a:t>
            </a:r>
          </a:p>
          <a:p>
            <a:r>
              <a:rPr lang="en-GR" sz="1400" dirty="0">
                <a:latin typeface="Courier New" panose="02070309020205020404" pitchFamily="49" charset="0"/>
                <a:cs typeface="Courier New" panose="02070309020205020404" pitchFamily="49" charset="0"/>
              </a:rPr>
              <a:t>Insert: </a:t>
            </a:r>
            <a:r>
              <a:rPr lang="en-GB" sz="1400" dirty="0">
                <a:latin typeface="Courier New" panose="02070309020205020404" pitchFamily="49" charset="0"/>
                <a:cs typeface="Courier New" panose="02070309020205020404" pitchFamily="49" charset="0"/>
              </a:rPr>
              <a:t>information  required: fields: these are the fields to query, name: name of the index, type: always “</a:t>
            </a:r>
            <a:r>
              <a:rPr lang="en-GB" sz="1400" dirty="0" err="1">
                <a:latin typeface="Courier New" panose="02070309020205020404" pitchFamily="49" charset="0"/>
                <a:cs typeface="Courier New" panose="02070309020205020404" pitchFamily="49" charset="0"/>
              </a:rPr>
              <a:t>json</a:t>
            </a:r>
            <a:r>
              <a:rPr lang="en-GB" sz="1400" dirty="0">
                <a:latin typeface="Courier New" panose="02070309020205020404" pitchFamily="49" charset="0"/>
                <a:cs typeface="Courier New" panose="02070309020205020404" pitchFamily="49" charset="0"/>
              </a:rPr>
              <a:t>”</a:t>
            </a:r>
          </a:p>
          <a:p>
            <a:pPr marL="457200" lvl="1" indent="0">
              <a:buNone/>
            </a:pPr>
            <a:endParaRPr lang="en-GR" sz="1400" dirty="0">
              <a:latin typeface="Courier New" panose="02070309020205020404" pitchFamily="49" charset="0"/>
              <a:cs typeface="Courier New" panose="02070309020205020404" pitchFamily="49" charset="0"/>
            </a:endParaRPr>
          </a:p>
          <a:p>
            <a:pPr algn="l"/>
            <a:r>
              <a:rPr lang="en-GR" sz="1400" dirty="0">
                <a:latin typeface="Courier New" panose="02070309020205020404" pitchFamily="49" charset="0"/>
                <a:cs typeface="Courier New" panose="02070309020205020404" pitchFamily="49" charset="0"/>
              </a:rPr>
              <a:t>Delete: </a:t>
            </a:r>
            <a:r>
              <a:rPr lang="en-GB" sz="1400" b="0" i="0" u="none" strike="noStrike" dirty="0">
                <a:solidFill>
                  <a:srgbClr val="010101"/>
                </a:solidFill>
                <a:effectLst/>
                <a:latin typeface="Courier New" panose="02070309020205020404" pitchFamily="49" charset="0"/>
                <a:cs typeface="Courier New" panose="02070309020205020404" pitchFamily="49" charset="0"/>
              </a:rPr>
              <a:t>curl </a:t>
            </a:r>
            <a:r>
              <a:rPr lang="en-GB" sz="1400" b="0" i="0" u="none" strike="noStrike" dirty="0">
                <a:solidFill>
                  <a:srgbClr val="666666"/>
                </a:solidFill>
                <a:effectLst/>
                <a:latin typeface="Courier New" panose="02070309020205020404" pitchFamily="49" charset="0"/>
                <a:cs typeface="Courier New" panose="02070309020205020404" pitchFamily="49" charset="0"/>
              </a:rPr>
              <a:t>-</a:t>
            </a:r>
            <a:r>
              <a:rPr lang="en-GB" sz="1400" b="0" i="0" u="none" strike="noStrike" dirty="0">
                <a:solidFill>
                  <a:srgbClr val="010101"/>
                </a:solidFill>
                <a:effectLst/>
                <a:latin typeface="Courier New" panose="02070309020205020404" pitchFamily="49" charset="0"/>
                <a:cs typeface="Courier New" panose="02070309020205020404" pitchFamily="49" charset="0"/>
              </a:rPr>
              <a:t>X DELETE http:</a:t>
            </a:r>
            <a:r>
              <a:rPr lang="en-GB" sz="1400" b="0" i="0" u="none" strike="noStrike" dirty="0">
                <a:solidFill>
                  <a:srgbClr val="666666"/>
                </a:solidFill>
                <a:effectLst/>
                <a:latin typeface="Courier New" panose="02070309020205020404" pitchFamily="49" charset="0"/>
                <a:cs typeface="Courier New" panose="02070309020205020404" pitchFamily="49" charset="0"/>
              </a:rPr>
              <a:t>//</a:t>
            </a:r>
            <a:r>
              <a:rPr lang="en-GB" sz="1400" b="0" i="0" u="none" strike="noStrike" dirty="0">
                <a:solidFill>
                  <a:srgbClr val="010101"/>
                </a:solidFill>
                <a:effectLst/>
                <a:latin typeface="Courier New" panose="02070309020205020404" pitchFamily="49" charset="0"/>
                <a:cs typeface="Courier New" panose="02070309020205020404" pitchFamily="49" charset="0"/>
              </a:rPr>
              <a:t>admin:adminpw</a:t>
            </a:r>
            <a:r>
              <a:rPr lang="en-GB" sz="1400" b="1" i="0" u="none" strike="noStrike" dirty="0">
                <a:solidFill>
                  <a:srgbClr val="555555"/>
                </a:solidFill>
                <a:effectLst/>
                <a:latin typeface="Courier New" panose="02070309020205020404" pitchFamily="49" charset="0"/>
                <a:cs typeface="Courier New" panose="02070309020205020404" pitchFamily="49" charset="0"/>
              </a:rPr>
              <a:t>@localhost</a:t>
            </a:r>
            <a:r>
              <a:rPr lang="en-GB" sz="1400" b="0" i="0" u="none" strike="noStrike" dirty="0">
                <a:solidFill>
                  <a:srgbClr val="010101"/>
                </a:solidFill>
                <a:effectLst/>
                <a:latin typeface="Courier New" panose="02070309020205020404" pitchFamily="49" charset="0"/>
                <a:cs typeface="Courier New" panose="02070309020205020404" pitchFamily="49" charset="0"/>
              </a:rPr>
              <a:t>:</a:t>
            </a:r>
            <a:r>
              <a:rPr lang="en-GB" sz="1400" b="0" i="0" u="none" strike="noStrike" dirty="0">
                <a:solidFill>
                  <a:srgbClr val="208050"/>
                </a:solidFill>
                <a:effectLst/>
                <a:latin typeface="Courier New" panose="02070309020205020404" pitchFamily="49" charset="0"/>
                <a:cs typeface="Courier New" panose="02070309020205020404" pitchFamily="49" charset="0"/>
              </a:rPr>
              <a:t>5984</a:t>
            </a:r>
            <a:r>
              <a:rPr lang="en-GB" sz="1400" b="0" i="0" u="none" strike="noStrike" dirty="0">
                <a:solidFill>
                  <a:srgbClr val="666666"/>
                </a:solidFill>
                <a:effectLst/>
                <a:latin typeface="Courier New" panose="02070309020205020404" pitchFamily="49" charset="0"/>
                <a:cs typeface="Courier New" panose="02070309020205020404" pitchFamily="49" charset="0"/>
              </a:rPr>
              <a:t>/</a:t>
            </a:r>
            <a:r>
              <a:rPr lang="en-GB" sz="1400" b="0" i="0" u="none" strike="noStrike" dirty="0">
                <a:solidFill>
                  <a:srgbClr val="010101"/>
                </a:solidFill>
                <a:effectLst/>
                <a:latin typeface="Courier New" panose="02070309020205020404" pitchFamily="49" charset="0"/>
                <a:cs typeface="Courier New" panose="02070309020205020404" pitchFamily="49" charset="0"/>
              </a:rPr>
              <a:t>{</a:t>
            </a:r>
            <a:r>
              <a:rPr lang="en-GB" sz="1400" b="0" i="0" u="none" strike="noStrike" dirty="0" err="1">
                <a:solidFill>
                  <a:srgbClr val="010101"/>
                </a:solidFill>
                <a:effectLst/>
                <a:latin typeface="Courier New" panose="02070309020205020404" pitchFamily="49" charset="0"/>
                <a:cs typeface="Courier New" panose="02070309020205020404" pitchFamily="49" charset="0"/>
              </a:rPr>
              <a:t>database_name</a:t>
            </a:r>
            <a:r>
              <a:rPr lang="en-GB" sz="1400" b="0" i="0" u="none" strike="noStrike" dirty="0">
                <a:solidFill>
                  <a:srgbClr val="010101"/>
                </a:solidFill>
                <a:effectLst/>
                <a:latin typeface="Courier New" panose="02070309020205020404" pitchFamily="49" charset="0"/>
                <a:cs typeface="Courier New" panose="02070309020205020404" pitchFamily="49" charset="0"/>
              </a:rPr>
              <a:t>}</a:t>
            </a:r>
            <a:r>
              <a:rPr lang="en-GB" sz="1400" b="0" i="0" u="none" strike="noStrike" dirty="0">
                <a:solidFill>
                  <a:srgbClr val="666666"/>
                </a:solidFill>
                <a:effectLst/>
                <a:latin typeface="Courier New" panose="02070309020205020404" pitchFamily="49" charset="0"/>
                <a:cs typeface="Courier New" panose="02070309020205020404" pitchFamily="49" charset="0"/>
              </a:rPr>
              <a:t>/</a:t>
            </a:r>
            <a:r>
              <a:rPr lang="en-GB" sz="1400" b="0" i="0" u="none" strike="noStrike" dirty="0">
                <a:solidFill>
                  <a:srgbClr val="010101"/>
                </a:solidFill>
                <a:effectLst/>
                <a:latin typeface="Courier New" panose="02070309020205020404" pitchFamily="49" charset="0"/>
                <a:cs typeface="Courier New" panose="02070309020205020404" pitchFamily="49" charset="0"/>
              </a:rPr>
              <a:t>_index</a:t>
            </a:r>
            <a:r>
              <a:rPr lang="en-GB" sz="1400" b="0" i="0" u="none" strike="noStrike" dirty="0">
                <a:solidFill>
                  <a:srgbClr val="666666"/>
                </a:solidFill>
                <a:effectLst/>
                <a:latin typeface="Courier New" panose="02070309020205020404" pitchFamily="49" charset="0"/>
                <a:cs typeface="Courier New" panose="02070309020205020404" pitchFamily="49" charset="0"/>
              </a:rPr>
              <a:t>/</a:t>
            </a:r>
            <a:r>
              <a:rPr lang="en-GB" sz="1400" b="0" i="0" u="none" strike="noStrike" dirty="0">
                <a:solidFill>
                  <a:srgbClr val="010101"/>
                </a:solidFill>
                <a:effectLst/>
                <a:latin typeface="Courier New" panose="02070309020205020404" pitchFamily="49" charset="0"/>
                <a:cs typeface="Courier New" panose="02070309020205020404" pitchFamily="49" charset="0"/>
              </a:rPr>
              <a:t>{</a:t>
            </a:r>
            <a:r>
              <a:rPr lang="en-GB" sz="1400" b="0" i="0" u="none" strike="noStrike" dirty="0" err="1">
                <a:solidFill>
                  <a:srgbClr val="010101"/>
                </a:solidFill>
                <a:effectLst/>
                <a:latin typeface="Courier New" panose="02070309020205020404" pitchFamily="49" charset="0"/>
                <a:cs typeface="Courier New" panose="02070309020205020404" pitchFamily="49" charset="0"/>
              </a:rPr>
              <a:t>design_doc</a:t>
            </a:r>
            <a:r>
              <a:rPr lang="en-GB" sz="1400" b="0" i="0" u="none" strike="noStrike" dirty="0">
                <a:solidFill>
                  <a:srgbClr val="010101"/>
                </a:solidFill>
                <a:effectLst/>
                <a:latin typeface="Courier New" panose="02070309020205020404" pitchFamily="49" charset="0"/>
                <a:cs typeface="Courier New" panose="02070309020205020404" pitchFamily="49" charset="0"/>
              </a:rPr>
              <a:t>}</a:t>
            </a:r>
            <a:r>
              <a:rPr lang="en-GB" sz="1400" b="0" i="0" u="none" strike="noStrike" dirty="0">
                <a:solidFill>
                  <a:srgbClr val="666666"/>
                </a:solidFill>
                <a:effectLst/>
                <a:latin typeface="Courier New" panose="02070309020205020404" pitchFamily="49" charset="0"/>
                <a:cs typeface="Courier New" panose="02070309020205020404" pitchFamily="49" charset="0"/>
              </a:rPr>
              <a:t>/</a:t>
            </a:r>
            <a:r>
              <a:rPr lang="en-GB" sz="1400" b="0" i="0" u="none" strike="noStrike" dirty="0" err="1">
                <a:solidFill>
                  <a:srgbClr val="010101"/>
                </a:solidFill>
                <a:effectLst/>
                <a:latin typeface="Courier New" panose="02070309020205020404" pitchFamily="49" charset="0"/>
                <a:cs typeface="Courier New" panose="02070309020205020404" pitchFamily="49" charset="0"/>
              </a:rPr>
              <a:t>json</a:t>
            </a:r>
            <a:r>
              <a:rPr lang="en-GB" sz="1400" b="0" i="0" u="none" strike="noStrike" dirty="0">
                <a:solidFill>
                  <a:srgbClr val="666666"/>
                </a:solidFill>
                <a:effectLst/>
                <a:latin typeface="Courier New" panose="02070309020205020404" pitchFamily="49" charset="0"/>
                <a:cs typeface="Courier New" panose="02070309020205020404" pitchFamily="49" charset="0"/>
              </a:rPr>
              <a:t>/</a:t>
            </a:r>
            <a:r>
              <a:rPr lang="en-GB" sz="1400" b="0" i="0" u="none" strike="noStrike" dirty="0">
                <a:solidFill>
                  <a:srgbClr val="010101"/>
                </a:solidFill>
                <a:effectLst/>
                <a:latin typeface="Courier New" panose="02070309020205020404" pitchFamily="49" charset="0"/>
                <a:cs typeface="Courier New" panose="02070309020205020404" pitchFamily="49" charset="0"/>
              </a:rPr>
              <a:t>{</a:t>
            </a:r>
            <a:r>
              <a:rPr lang="en-GB" sz="1400" b="0" i="0" u="none" strike="noStrike" dirty="0" err="1">
                <a:solidFill>
                  <a:srgbClr val="010101"/>
                </a:solidFill>
                <a:effectLst/>
                <a:latin typeface="Courier New" panose="02070309020205020404" pitchFamily="49" charset="0"/>
                <a:cs typeface="Courier New" panose="02070309020205020404" pitchFamily="49" charset="0"/>
              </a:rPr>
              <a:t>index_name</a:t>
            </a:r>
            <a:r>
              <a:rPr lang="en-GB" sz="1400" b="0" i="0" u="none" strike="noStrike" dirty="0">
                <a:solidFill>
                  <a:srgbClr val="010101"/>
                </a:solidFill>
                <a:effectLst/>
                <a:latin typeface="Courier New" panose="02070309020205020404" pitchFamily="49" charset="0"/>
                <a:cs typeface="Courier New" panose="02070309020205020404" pitchFamily="49" charset="0"/>
              </a:rPr>
              <a:t>} </a:t>
            </a:r>
            <a:r>
              <a:rPr lang="en-GB" sz="1400" b="0" i="0" u="none" strike="noStrike" dirty="0">
                <a:solidFill>
                  <a:srgbClr val="666666"/>
                </a:solidFill>
                <a:effectLst/>
                <a:latin typeface="Courier New" panose="02070309020205020404" pitchFamily="49" charset="0"/>
                <a:cs typeface="Courier New" panose="02070309020205020404" pitchFamily="49" charset="0"/>
              </a:rPr>
              <a:t>-</a:t>
            </a:r>
            <a:r>
              <a:rPr lang="en-GB" sz="1400" b="0" i="0" u="none" strike="noStrike" dirty="0">
                <a:solidFill>
                  <a:srgbClr val="010101"/>
                </a:solidFill>
                <a:effectLst/>
                <a:latin typeface="Courier New" panose="02070309020205020404" pitchFamily="49" charset="0"/>
                <a:cs typeface="Courier New" panose="02070309020205020404" pitchFamily="49" charset="0"/>
              </a:rPr>
              <a:t>H </a:t>
            </a:r>
            <a:r>
              <a:rPr lang="en-GB" sz="1400" b="0" i="0" u="none" strike="noStrike" dirty="0">
                <a:solidFill>
                  <a:srgbClr val="4070A0"/>
                </a:solidFill>
                <a:effectLst/>
                <a:latin typeface="Courier New" panose="02070309020205020404" pitchFamily="49" charset="0"/>
                <a:cs typeface="Courier New" panose="02070309020205020404" pitchFamily="49" charset="0"/>
              </a:rPr>
              <a:t>"accept: */*"</a:t>
            </a:r>
            <a:r>
              <a:rPr lang="en-GB" sz="1400" b="0" i="0" u="none" strike="noStrike" dirty="0">
                <a:solidFill>
                  <a:srgbClr val="010101"/>
                </a:solidFill>
                <a:effectLst/>
                <a:latin typeface="Courier New" panose="02070309020205020404" pitchFamily="49" charset="0"/>
                <a:cs typeface="Courier New" panose="02070309020205020404" pitchFamily="49" charset="0"/>
              </a:rPr>
              <a:t> </a:t>
            </a:r>
            <a:r>
              <a:rPr lang="en-GB" sz="1400" b="0" i="0" u="none" strike="noStrike" dirty="0">
                <a:solidFill>
                  <a:srgbClr val="666666"/>
                </a:solidFill>
                <a:effectLst/>
                <a:latin typeface="Courier New" panose="02070309020205020404" pitchFamily="49" charset="0"/>
                <a:cs typeface="Courier New" panose="02070309020205020404" pitchFamily="49" charset="0"/>
              </a:rPr>
              <a:t>-</a:t>
            </a:r>
            <a:r>
              <a:rPr lang="en-GB" sz="1400" b="0" i="0" u="none" strike="noStrike" dirty="0">
                <a:solidFill>
                  <a:srgbClr val="010101"/>
                </a:solidFill>
                <a:effectLst/>
                <a:latin typeface="Courier New" panose="02070309020205020404" pitchFamily="49" charset="0"/>
                <a:cs typeface="Courier New" panose="02070309020205020404" pitchFamily="49" charset="0"/>
              </a:rPr>
              <a:t>H </a:t>
            </a:r>
            <a:r>
              <a:rPr lang="en-GB" sz="1400" b="0" i="0" u="none" strike="noStrike" dirty="0">
                <a:solidFill>
                  <a:srgbClr val="4070A0"/>
                </a:solidFill>
                <a:effectLst/>
                <a:latin typeface="Courier New" panose="02070309020205020404" pitchFamily="49" charset="0"/>
                <a:cs typeface="Courier New" panose="02070309020205020404" pitchFamily="49" charset="0"/>
              </a:rPr>
              <a:t>"Host: localhost:5984"</a:t>
            </a:r>
            <a:r>
              <a:rPr lang="en-GB" sz="1400" b="0" i="0" u="none" strike="noStrike" dirty="0">
                <a:solidFill>
                  <a:srgbClr val="010101"/>
                </a:solidFill>
                <a:effectLst/>
                <a:latin typeface="Courier New" panose="02070309020205020404" pitchFamily="49" charset="0"/>
                <a:cs typeface="Courier New" panose="02070309020205020404" pitchFamily="49" charset="0"/>
              </a:rPr>
              <a:t> </a:t>
            </a:r>
            <a:br>
              <a:rPr lang="en-GB" sz="1400" dirty="0">
                <a:latin typeface="Courier New" panose="02070309020205020404" pitchFamily="49" charset="0"/>
                <a:cs typeface="Courier New" panose="02070309020205020404" pitchFamily="49" charset="0"/>
              </a:rPr>
            </a:br>
            <a:endParaRPr lang="en-GR" sz="1400" dirty="0">
              <a:latin typeface="Courier New" panose="02070309020205020404" pitchFamily="49" charset="0"/>
              <a:cs typeface="Courier New" panose="02070309020205020404" pitchFamily="49" charset="0"/>
            </a:endParaRPr>
          </a:p>
          <a:p>
            <a:pPr algn="l"/>
            <a:r>
              <a:rPr lang="en-GR" sz="1400" dirty="0">
                <a:latin typeface="Courier New" panose="02070309020205020404" pitchFamily="49" charset="0"/>
                <a:cs typeface="Courier New" panose="02070309020205020404" pitchFamily="49" charset="0"/>
              </a:rPr>
              <a:t>Update: Through the interface or again with curl command</a:t>
            </a:r>
          </a:p>
        </p:txBody>
      </p:sp>
      <p:pic>
        <p:nvPicPr>
          <p:cNvPr id="5" name="Picture 4" descr="Graphical user interface, text, application, email&#10;&#10;Description automatically generated">
            <a:extLst>
              <a:ext uri="{FF2B5EF4-FFF2-40B4-BE49-F238E27FC236}">
                <a16:creationId xmlns:a16="http://schemas.microsoft.com/office/drawing/2014/main" id="{65C50171-BD14-6951-3F4B-15342CC131D7}"/>
              </a:ext>
            </a:extLst>
          </p:cNvPr>
          <p:cNvPicPr>
            <a:picLocks noChangeAspect="1"/>
          </p:cNvPicPr>
          <p:nvPr/>
        </p:nvPicPr>
        <p:blipFill>
          <a:blip r:embed="rId3"/>
          <a:stretch>
            <a:fillRect/>
          </a:stretch>
        </p:blipFill>
        <p:spPr>
          <a:xfrm>
            <a:off x="5260759" y="999840"/>
            <a:ext cx="6903720" cy="4401120"/>
          </a:xfrm>
          <a:prstGeom prst="rect">
            <a:avLst/>
          </a:prstGeom>
        </p:spPr>
      </p:pic>
    </p:spTree>
    <p:extLst>
      <p:ext uri="{BB962C8B-B14F-4D97-AF65-F5344CB8AC3E}">
        <p14:creationId xmlns:p14="http://schemas.microsoft.com/office/powerpoint/2010/main" val="3099623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 Thank You Any Question Images HD Download free - Images SRkh">
            <a:extLst>
              <a:ext uri="{FF2B5EF4-FFF2-40B4-BE49-F238E27FC236}">
                <a16:creationId xmlns:a16="http://schemas.microsoft.com/office/drawing/2014/main" id="{EA86F5E2-A9A6-FB46-173D-BF56C698F5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99" b="2465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659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1" name="Arc 308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F18763-44E7-EECB-E0D3-4731F7E4A538}"/>
              </a:ext>
            </a:extLst>
          </p:cNvPr>
          <p:cNvSpPr>
            <a:spLocks noGrp="1"/>
          </p:cNvSpPr>
          <p:nvPr>
            <p:ph type="title"/>
          </p:nvPr>
        </p:nvSpPr>
        <p:spPr>
          <a:xfrm>
            <a:off x="5894962" y="479493"/>
            <a:ext cx="5458838" cy="1325563"/>
          </a:xfrm>
        </p:spPr>
        <p:txBody>
          <a:bodyPr>
            <a:normAutofit/>
          </a:bodyPr>
          <a:lstStyle/>
          <a:p>
            <a:r>
              <a:rPr lang="en-US"/>
              <a:t>BACKGROUND</a:t>
            </a:r>
            <a:endParaRPr lang="en-GR" dirty="0"/>
          </a:p>
        </p:txBody>
      </p:sp>
      <p:sp>
        <p:nvSpPr>
          <p:cNvPr id="3086" name="Freeform: Shape 308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How does a blockchain work - Simply Explained on Make a GIF">
            <a:extLst>
              <a:ext uri="{FF2B5EF4-FFF2-40B4-BE49-F238E27FC236}">
                <a16:creationId xmlns:a16="http://schemas.microsoft.com/office/drawing/2014/main" id="{1DB3260D-D5DB-A36D-EE68-95BF76A7E7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182" y="2006461"/>
            <a:ext cx="4777381" cy="267533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68D8BB9-B5E9-73DF-76B1-F11112C69305}"/>
              </a:ext>
            </a:extLst>
          </p:cNvPr>
          <p:cNvSpPr>
            <a:spLocks noGrp="1"/>
          </p:cNvSpPr>
          <p:nvPr>
            <p:ph idx="1"/>
          </p:nvPr>
        </p:nvSpPr>
        <p:spPr>
          <a:xfrm>
            <a:off x="5894962" y="1984443"/>
            <a:ext cx="5458838" cy="4192520"/>
          </a:xfrm>
        </p:spPr>
        <p:txBody>
          <a:bodyPr>
            <a:normAutofit fontScale="92500" lnSpcReduction="20000"/>
          </a:bodyPr>
          <a:lstStyle/>
          <a:p>
            <a:r>
              <a:rPr lang="en-GR" sz="2000" b="1" dirty="0">
                <a:latin typeface="Courier New" panose="02070309020205020404" pitchFamily="49" charset="0"/>
                <a:cs typeface="Courier New" panose="02070309020205020404" pitchFamily="49" charset="0"/>
              </a:rPr>
              <a:t>Blockchain:</a:t>
            </a:r>
          </a:p>
          <a:p>
            <a:pPr marL="0" indent="0">
              <a:buNone/>
            </a:pPr>
            <a:r>
              <a:rPr lang="en-GR" sz="2000" dirty="0">
                <a:latin typeface="Courier New" panose="02070309020205020404" pitchFamily="49" charset="0"/>
                <a:cs typeface="Courier New" panose="02070309020205020404" pitchFamily="49" charset="0"/>
              </a:rPr>
              <a:t> </a:t>
            </a:r>
            <a:r>
              <a:rPr lang="en-GB" sz="2000" b="0" i="0" u="none" strike="noStrike" dirty="0">
                <a:effectLst/>
                <a:latin typeface="Courier New" panose="02070309020205020404" pitchFamily="49" charset="0"/>
                <a:cs typeface="Courier New" panose="02070309020205020404" pitchFamily="49" charset="0"/>
              </a:rPr>
              <a:t>It is a decentralized linked list of blocks, each identified by its own hash ID (digest), and all together connected with a hash pointer. </a:t>
            </a:r>
            <a:endParaRPr lang="en-GR" sz="2000" dirty="0">
              <a:latin typeface="Courier New" panose="02070309020205020404" pitchFamily="49" charset="0"/>
              <a:cs typeface="Courier New" panose="02070309020205020404" pitchFamily="49" charset="0"/>
            </a:endParaRPr>
          </a:p>
          <a:p>
            <a:r>
              <a:rPr lang="en-GR" sz="2000" b="1" dirty="0">
                <a:latin typeface="Courier New" panose="02070309020205020404" pitchFamily="49" charset="0"/>
                <a:cs typeface="Courier New" panose="02070309020205020404" pitchFamily="49" charset="0"/>
              </a:rPr>
              <a:t>Categories:</a:t>
            </a:r>
          </a:p>
          <a:p>
            <a:pPr marL="0" indent="0">
              <a:buNone/>
            </a:pPr>
            <a:r>
              <a:rPr lang="en-GR" sz="2000" b="1" dirty="0">
                <a:latin typeface="Courier New" panose="02070309020205020404" pitchFamily="49" charset="0"/>
                <a:cs typeface="Courier New" panose="02070309020205020404" pitchFamily="49" charset="0"/>
              </a:rPr>
              <a:t>Permissionless: </a:t>
            </a:r>
            <a:r>
              <a:rPr lang="en-GR" sz="2000" dirty="0">
                <a:latin typeface="Courier New" panose="02070309020205020404" pitchFamily="49" charset="0"/>
                <a:cs typeface="Courier New" panose="02070309020205020404" pitchFamily="49" charset="0"/>
              </a:rPr>
              <a:t>It’s a public network.</a:t>
            </a:r>
            <a:r>
              <a:rPr lang="en-GB" sz="2000" dirty="0">
                <a:latin typeface="Courier New" panose="02070309020205020404" pitchFamily="49" charset="0"/>
                <a:cs typeface="Courier New" panose="02070309020205020404" pitchFamily="49" charset="0"/>
              </a:rPr>
              <a:t>Anyone can participate and contribute to the network without any restrictions or requirements for approval. </a:t>
            </a:r>
            <a:r>
              <a:rPr lang="en-GB" sz="2000">
                <a:latin typeface="Courier New" panose="02070309020205020404" pitchFamily="49" charset="0"/>
                <a:cs typeface="Courier New" panose="02070309020205020404" pitchFamily="49" charset="0"/>
              </a:rPr>
              <a:t>No central </a:t>
            </a:r>
            <a:r>
              <a:rPr lang="en-GB" sz="2000" dirty="0">
                <a:latin typeface="Courier New" panose="02070309020205020404" pitchFamily="49" charset="0"/>
                <a:cs typeface="Courier New" panose="02070309020205020404" pitchFamily="49" charset="0"/>
              </a:rPr>
              <a:t>authority that controls the network</a:t>
            </a:r>
            <a:endParaRPr lang="en-GR" sz="2000" b="1" dirty="0">
              <a:latin typeface="Courier New" panose="02070309020205020404" pitchFamily="49" charset="0"/>
              <a:cs typeface="Courier New" panose="02070309020205020404" pitchFamily="49" charset="0"/>
            </a:endParaRPr>
          </a:p>
          <a:p>
            <a:pPr marL="0" indent="0">
              <a:buNone/>
            </a:pPr>
            <a:r>
              <a:rPr lang="en-GR" sz="2000" b="1" dirty="0">
                <a:latin typeface="Courier New" panose="02070309020205020404" pitchFamily="49" charset="0"/>
                <a:cs typeface="Courier New" panose="02070309020205020404" pitchFamily="49" charset="0"/>
              </a:rPr>
              <a:t>Permissioned:</a:t>
            </a:r>
            <a:r>
              <a:rPr lang="en-GB" sz="2000" b="1" dirty="0">
                <a:latin typeface="Courier New" panose="02070309020205020404" pitchFamily="49" charset="0"/>
                <a:cs typeface="Courier New" panose="02070309020205020404" pitchFamily="49" charset="0"/>
              </a:rPr>
              <a:t> </a:t>
            </a:r>
            <a:r>
              <a:rPr lang="en-GB" sz="2000" dirty="0">
                <a:latin typeface="Courier New" panose="02070309020205020404" pitchFamily="49" charset="0"/>
                <a:cs typeface="Courier New" panose="02070309020205020404" pitchFamily="49" charset="0"/>
              </a:rPr>
              <a:t>not publicly accessible. A defined group of participants who are recognized.</a:t>
            </a:r>
            <a:endParaRPr lang="en-GR" sz="2000" dirty="0">
              <a:latin typeface="Courier New" panose="02070309020205020404" pitchFamily="49" charset="0"/>
              <a:cs typeface="Courier New" panose="02070309020205020404" pitchFamily="49" charset="0"/>
            </a:endParaRPr>
          </a:p>
          <a:p>
            <a:pPr marL="0" indent="0">
              <a:buNone/>
            </a:pPr>
            <a:endParaRPr lang="en-GR" sz="2000" dirty="0">
              <a:latin typeface="Courier New" panose="02070309020205020404" pitchFamily="49" charset="0"/>
              <a:cs typeface="Courier New" panose="02070309020205020404" pitchFamily="49" charset="0"/>
            </a:endParaRPr>
          </a:p>
          <a:p>
            <a:pPr marL="0" indent="0">
              <a:buNone/>
            </a:pPr>
            <a:endParaRPr lang="en-GR" sz="2000" dirty="0">
              <a:latin typeface="Courier New" panose="02070309020205020404" pitchFamily="49" charset="0"/>
              <a:cs typeface="Courier New" panose="02070309020205020404" pitchFamily="49" charset="0"/>
            </a:endParaRPr>
          </a:p>
        </p:txBody>
      </p:sp>
      <p:pic>
        <p:nvPicPr>
          <p:cNvPr id="4" name="Picture 2" descr="Πανεπιστήμιο Κύπρου - Βικιπαίδεια">
            <a:extLst>
              <a:ext uri="{FF2B5EF4-FFF2-40B4-BE49-F238E27FC236}">
                <a16:creationId xmlns:a16="http://schemas.microsoft.com/office/drawing/2014/main" id="{52C1763F-E9A8-F455-61F0-32C66067B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2400" y="13597"/>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994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49779-F13F-C567-F1BB-DBF854DD57C5}"/>
              </a:ext>
            </a:extLst>
          </p:cNvPr>
          <p:cNvSpPr>
            <a:spLocks noGrp="1"/>
          </p:cNvSpPr>
          <p:nvPr>
            <p:ph type="title"/>
          </p:nvPr>
        </p:nvSpPr>
        <p:spPr/>
        <p:txBody>
          <a:bodyPr/>
          <a:lstStyle/>
          <a:p>
            <a:r>
              <a:rPr lang="en-GR" dirty="0"/>
              <a:t>Resources</a:t>
            </a:r>
          </a:p>
        </p:txBody>
      </p:sp>
      <p:sp>
        <p:nvSpPr>
          <p:cNvPr id="3" name="Content Placeholder 2">
            <a:extLst>
              <a:ext uri="{FF2B5EF4-FFF2-40B4-BE49-F238E27FC236}">
                <a16:creationId xmlns:a16="http://schemas.microsoft.com/office/drawing/2014/main" id="{1DF1F9A2-DD8B-00A0-DDFB-21F634069383}"/>
              </a:ext>
            </a:extLst>
          </p:cNvPr>
          <p:cNvSpPr>
            <a:spLocks noGrp="1"/>
          </p:cNvSpPr>
          <p:nvPr>
            <p:ph idx="1"/>
          </p:nvPr>
        </p:nvSpPr>
        <p:spPr/>
        <p:txBody>
          <a:bodyPr>
            <a:normAutofit fontScale="92500" lnSpcReduction="10000"/>
          </a:bodyPr>
          <a:lstStyle/>
          <a:p>
            <a:r>
              <a:rPr lang="en-GB" dirty="0">
                <a:hlinkClick r:id="rId3"/>
              </a:rPr>
              <a:t>https://www.analyticssteps.com/blogs/hyperledger-fabric-benefits-and-use-cases</a:t>
            </a:r>
            <a:endParaRPr lang="en-GB" dirty="0"/>
          </a:p>
          <a:p>
            <a:r>
              <a:rPr lang="en-GB" dirty="0">
                <a:hlinkClick r:id="rId4"/>
              </a:rPr>
              <a:t>https://hyperledger-fabric.readthedocs.io/en/latest/whatis.html</a:t>
            </a:r>
            <a:endParaRPr lang="en-GB" dirty="0"/>
          </a:p>
          <a:p>
            <a:r>
              <a:rPr lang="en-GB" dirty="0">
                <a:hlinkClick r:id="rId5"/>
              </a:rPr>
              <a:t>https://www.hyperledger.org/wp-content/uploads/2018/10/HL_Whitepaper_Metrics_PDF_V1.01.pdf</a:t>
            </a:r>
            <a:endParaRPr lang="en-GB" dirty="0"/>
          </a:p>
          <a:p>
            <a:r>
              <a:rPr lang="en-GB" dirty="0">
                <a:hlinkClick r:id="rId6"/>
              </a:rPr>
              <a:t>https://downloads.hindawi.com/journals/scn/2018/3976093.pdf</a:t>
            </a:r>
            <a:endParaRPr lang="en-GB" dirty="0"/>
          </a:p>
          <a:p>
            <a:r>
              <a:rPr lang="en-GB" dirty="0">
                <a:hlinkClick r:id="rId7"/>
              </a:rPr>
              <a:t>https://ieeexplore.ieee.org/stamp/stamp.jsp?tp=&amp;arnumber=8525394</a:t>
            </a:r>
            <a:endParaRPr lang="en-GB" dirty="0"/>
          </a:p>
          <a:p>
            <a:r>
              <a:rPr lang="en-GB" dirty="0">
                <a:hlinkClick r:id="rId8"/>
              </a:rPr>
              <a:t>https://medium.com/kokster/understanding-hyperledger-fabric-chaincode-e7767d50f0b4</a:t>
            </a:r>
            <a:endParaRPr lang="en-GB" dirty="0"/>
          </a:p>
          <a:p>
            <a:r>
              <a:rPr lang="en-GB" dirty="0">
                <a:hlinkClick r:id="rId9"/>
              </a:rPr>
              <a:t>https://hyperledger-fabric.readthedocs.io/en/release-2.2/test_network.html</a:t>
            </a:r>
            <a:endParaRPr lang="en-GB" dirty="0"/>
          </a:p>
          <a:p>
            <a:endParaRPr lang="en-GR" dirty="0"/>
          </a:p>
        </p:txBody>
      </p:sp>
    </p:spTree>
    <p:extLst>
      <p:ext uri="{BB962C8B-B14F-4D97-AF65-F5344CB8AC3E}">
        <p14:creationId xmlns:p14="http://schemas.microsoft.com/office/powerpoint/2010/main" val="39608315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63E7D8-A21D-CB61-3CE8-71B38969F15E}"/>
              </a:ext>
            </a:extLst>
          </p:cNvPr>
          <p:cNvSpPr>
            <a:spLocks noGrp="1"/>
          </p:cNvSpPr>
          <p:nvPr>
            <p:ph type="title"/>
          </p:nvPr>
        </p:nvSpPr>
        <p:spPr>
          <a:xfrm>
            <a:off x="838200" y="365125"/>
            <a:ext cx="10515600" cy="1325563"/>
          </a:xfrm>
        </p:spPr>
        <p:txBody>
          <a:bodyPr>
            <a:normAutofit/>
          </a:bodyPr>
          <a:lstStyle/>
          <a:p>
            <a:pPr algn="ctr"/>
            <a:r>
              <a:rPr lang="en-GR" dirty="0"/>
              <a:t>HISTORY</a:t>
            </a:r>
            <a:endParaRPr lang="en-GR"/>
          </a:p>
        </p:txBody>
      </p:sp>
      <p:graphicFrame>
        <p:nvGraphicFramePr>
          <p:cNvPr id="5" name="Content Placeholder 2">
            <a:extLst>
              <a:ext uri="{FF2B5EF4-FFF2-40B4-BE49-F238E27FC236}">
                <a16:creationId xmlns:a16="http://schemas.microsoft.com/office/drawing/2014/main" id="{FF7BD89C-DBD0-7AA6-16A9-1BC3EE41AFDA}"/>
              </a:ext>
            </a:extLst>
          </p:cNvPr>
          <p:cNvGraphicFramePr>
            <a:graphicFrameLocks noGrp="1"/>
          </p:cNvGraphicFramePr>
          <p:nvPr>
            <p:ph idx="1"/>
            <p:extLst>
              <p:ext uri="{D42A27DB-BD31-4B8C-83A1-F6EECF244321}">
                <p14:modId xmlns:p14="http://schemas.microsoft.com/office/powerpoint/2010/main" val="36009539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Πανεπιστήμιο Κύπρου - Βικιπαίδεια">
            <a:extLst>
              <a:ext uri="{FF2B5EF4-FFF2-40B4-BE49-F238E27FC236}">
                <a16:creationId xmlns:a16="http://schemas.microsoft.com/office/drawing/2014/main" id="{34980BAA-05B1-5950-2CC2-1F95B9501B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45178" y="0"/>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978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5" name="Rectangle 410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Freeform: Shape 410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152FB29-3FF7-12AA-C0C5-E88FCF65D88C}"/>
              </a:ext>
            </a:extLst>
          </p:cNvPr>
          <p:cNvSpPr>
            <a:spLocks noGrp="1"/>
          </p:cNvSpPr>
          <p:nvPr>
            <p:ph type="title"/>
          </p:nvPr>
        </p:nvSpPr>
        <p:spPr>
          <a:xfrm>
            <a:off x="838201" y="643467"/>
            <a:ext cx="3888526" cy="1800526"/>
          </a:xfrm>
        </p:spPr>
        <p:txBody>
          <a:bodyPr>
            <a:normAutofit/>
          </a:bodyPr>
          <a:lstStyle/>
          <a:p>
            <a:r>
              <a:rPr lang="en-GR" sz="4100"/>
              <a:t>WHAT IS HYPERLEDGER FABRIC?</a:t>
            </a:r>
          </a:p>
        </p:txBody>
      </p:sp>
      <p:sp>
        <p:nvSpPr>
          <p:cNvPr id="3" name="Content Placeholder 2">
            <a:extLst>
              <a:ext uri="{FF2B5EF4-FFF2-40B4-BE49-F238E27FC236}">
                <a16:creationId xmlns:a16="http://schemas.microsoft.com/office/drawing/2014/main" id="{824D0CB0-A9E0-8425-95B2-E514331955FD}"/>
              </a:ext>
            </a:extLst>
          </p:cNvPr>
          <p:cNvSpPr>
            <a:spLocks noGrp="1"/>
          </p:cNvSpPr>
          <p:nvPr>
            <p:ph idx="1"/>
          </p:nvPr>
        </p:nvSpPr>
        <p:spPr>
          <a:xfrm>
            <a:off x="838201" y="2623381"/>
            <a:ext cx="3888528" cy="3553581"/>
          </a:xfrm>
        </p:spPr>
        <p:txBody>
          <a:bodyPr>
            <a:normAutofit/>
          </a:bodyPr>
          <a:lstStyle/>
          <a:p>
            <a:pPr marL="0" indent="0">
              <a:buNone/>
            </a:pPr>
            <a:r>
              <a:rPr lang="en-GB" sz="1900" b="0" i="0" u="none" strike="noStrike" dirty="0">
                <a:effectLst/>
                <a:latin typeface="Courier New" panose="02070309020205020404" pitchFamily="49" charset="0"/>
                <a:cs typeface="Courier New" panose="02070309020205020404" pitchFamily="49" charset="0"/>
              </a:rPr>
              <a:t>Hyperledger Fabric is an </a:t>
            </a:r>
            <a:r>
              <a:rPr lang="en-GB" sz="1900" b="1" i="0" u="none" strike="noStrike" dirty="0">
                <a:effectLst/>
                <a:latin typeface="Courier New" panose="02070309020205020404" pitchFamily="49" charset="0"/>
                <a:cs typeface="Courier New" panose="02070309020205020404" pitchFamily="49" charset="0"/>
              </a:rPr>
              <a:t>open source </a:t>
            </a:r>
            <a:r>
              <a:rPr lang="en-GB" sz="1900" b="0" i="0" u="none" strike="noStrike" dirty="0">
                <a:effectLst/>
                <a:latin typeface="Courier New" panose="02070309020205020404" pitchFamily="49" charset="0"/>
                <a:cs typeface="Courier New" panose="02070309020205020404" pitchFamily="49" charset="0"/>
              </a:rPr>
              <a:t>platform with </a:t>
            </a:r>
            <a:r>
              <a:rPr lang="en-GB" sz="1900" b="1" i="0" u="none" strike="noStrike" dirty="0">
                <a:effectLst/>
                <a:latin typeface="Courier New" panose="02070309020205020404" pitchFamily="49" charset="0"/>
                <a:cs typeface="Courier New" panose="02070309020205020404" pitchFamily="49" charset="0"/>
              </a:rPr>
              <a:t>permissioned distributed ledger technology (DLT)</a:t>
            </a:r>
          </a:p>
          <a:p>
            <a:pPr marL="0" indent="0">
              <a:buNone/>
            </a:pPr>
            <a:endParaRPr lang="en-GB" sz="1900" b="0" i="0" u="none" strike="noStrike" dirty="0">
              <a:effectLst/>
              <a:latin typeface="Courier New" panose="02070309020205020404" pitchFamily="49" charset="0"/>
              <a:cs typeface="Courier New" panose="02070309020205020404" pitchFamily="49" charset="0"/>
            </a:endParaRPr>
          </a:p>
          <a:p>
            <a:pPr marL="0" indent="0">
              <a:buNone/>
            </a:pPr>
            <a:r>
              <a:rPr lang="en-GB" sz="1900" b="0" i="0" u="none" strike="noStrike" dirty="0">
                <a:effectLst/>
                <a:latin typeface="Courier New" panose="02070309020205020404" pitchFamily="49" charset="0"/>
                <a:cs typeface="Courier New" panose="02070309020205020404" pitchFamily="49" charset="0"/>
              </a:rPr>
              <a:t>First distributed ledger platform to support </a:t>
            </a:r>
            <a:r>
              <a:rPr lang="en-GB" sz="1900" b="1" i="0" u="none" strike="noStrike" dirty="0">
                <a:effectLst/>
                <a:latin typeface="Courier New" panose="02070309020205020404" pitchFamily="49" charset="0"/>
                <a:cs typeface="Courier New" panose="02070309020205020404" pitchFamily="49" charset="0"/>
              </a:rPr>
              <a:t>smart contracts authored in general-purpose programming languages</a:t>
            </a:r>
            <a:r>
              <a:rPr lang="en-GB" sz="1900" b="0" i="0" u="none" strike="noStrike" dirty="0">
                <a:effectLst/>
                <a:latin typeface="Courier New" panose="02070309020205020404" pitchFamily="49" charset="0"/>
                <a:cs typeface="Courier New" panose="02070309020205020404" pitchFamily="49" charset="0"/>
              </a:rPr>
              <a:t> </a:t>
            </a:r>
            <a:r>
              <a:rPr lang="en-GB" sz="1900" dirty="0">
                <a:latin typeface="Courier New" panose="02070309020205020404" pitchFamily="49" charset="0"/>
                <a:cs typeface="Courier New" panose="02070309020205020404" pitchFamily="49" charset="0"/>
              </a:rPr>
              <a:t>like</a:t>
            </a:r>
            <a:r>
              <a:rPr lang="en-GB" sz="1900" b="0" i="0" u="none" strike="noStrike" dirty="0">
                <a:effectLst/>
                <a:latin typeface="Courier New" panose="02070309020205020404" pitchFamily="49" charset="0"/>
                <a:cs typeface="Courier New" panose="02070309020205020404" pitchFamily="49" charset="0"/>
              </a:rPr>
              <a:t> Java, Go and Node.js</a:t>
            </a:r>
          </a:p>
        </p:txBody>
      </p:sp>
      <p:pic>
        <p:nvPicPr>
          <p:cNvPr id="4098" name="Picture 2" descr="Distributed Ledgers - Overview, How It Works, Benefits">
            <a:extLst>
              <a:ext uri="{FF2B5EF4-FFF2-40B4-BE49-F238E27FC236}">
                <a16:creationId xmlns:a16="http://schemas.microsoft.com/office/drawing/2014/main" id="{DD9562A7-F7F7-F61F-0A60-A630C3C5F9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00986" y="1539675"/>
            <a:ext cx="4747547" cy="38069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Πανεπιστήμιο Κύπρου - Βικιπαίδεια">
            <a:extLst>
              <a:ext uri="{FF2B5EF4-FFF2-40B4-BE49-F238E27FC236}">
                <a16:creationId xmlns:a16="http://schemas.microsoft.com/office/drawing/2014/main" id="{8DC36CBF-3075-9C2A-ABE1-12587E181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4923" y="28344"/>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618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F40E633-A15D-ED3F-8E76-4DEACC94674D}"/>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kern="1200">
                <a:solidFill>
                  <a:schemeClr val="tx1"/>
                </a:solidFill>
                <a:latin typeface="+mj-lt"/>
                <a:ea typeface="+mj-ea"/>
                <a:cs typeface="+mj-cs"/>
              </a:rPr>
              <a:t>LEDGER</a:t>
            </a:r>
          </a:p>
        </p:txBody>
      </p:sp>
      <p:pic>
        <p:nvPicPr>
          <p:cNvPr id="5" name="Content Placeholder 4" descr="Diagram&#10;&#10;Description automatically generated">
            <a:extLst>
              <a:ext uri="{FF2B5EF4-FFF2-40B4-BE49-F238E27FC236}">
                <a16:creationId xmlns:a16="http://schemas.microsoft.com/office/drawing/2014/main" id="{CC66C7E8-5221-F813-A0D6-DE316FFE63B8}"/>
              </a:ext>
            </a:extLst>
          </p:cNvPr>
          <p:cNvPicPr>
            <a:picLocks noGrp="1" noChangeAspect="1"/>
          </p:cNvPicPr>
          <p:nvPr>
            <p:ph idx="1"/>
          </p:nvPr>
        </p:nvPicPr>
        <p:blipFill>
          <a:blip r:embed="rId3"/>
          <a:stretch>
            <a:fillRect/>
          </a:stretch>
        </p:blipFill>
        <p:spPr>
          <a:xfrm>
            <a:off x="1505202" y="2354239"/>
            <a:ext cx="9181595" cy="3948085"/>
          </a:xfrm>
          <a:prstGeom prst="rect">
            <a:avLst/>
          </a:prstGeom>
        </p:spPr>
      </p:pic>
      <p:pic>
        <p:nvPicPr>
          <p:cNvPr id="6" name="Picture 2" descr="Πανεπιστήμιο Κύπρου - Βικιπαίδεια">
            <a:extLst>
              <a:ext uri="{FF2B5EF4-FFF2-40B4-BE49-F238E27FC236}">
                <a16:creationId xmlns:a16="http://schemas.microsoft.com/office/drawing/2014/main" id="{25CADE0F-EF66-3DBD-E75D-DF6D078E55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7971" y="0"/>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311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iagram&#10;&#10;Description automatically generated">
            <a:extLst>
              <a:ext uri="{FF2B5EF4-FFF2-40B4-BE49-F238E27FC236}">
                <a16:creationId xmlns:a16="http://schemas.microsoft.com/office/drawing/2014/main" id="{CEE19363-1042-D92E-0A50-FFD9C80E4876}"/>
              </a:ext>
            </a:extLst>
          </p:cNvPr>
          <p:cNvPicPr>
            <a:picLocks noChangeAspect="1"/>
          </p:cNvPicPr>
          <p:nvPr/>
        </p:nvPicPr>
        <p:blipFill rotWithShape="1">
          <a:blip r:embed="rId3"/>
          <a:srcRect t="9169" b="7063"/>
          <a:stretch/>
        </p:blipFill>
        <p:spPr>
          <a:xfrm>
            <a:off x="1033906" y="1280161"/>
            <a:ext cx="10124187" cy="4184238"/>
          </a:xfrm>
          <a:prstGeom prst="rect">
            <a:avLst/>
          </a:prstGeom>
        </p:spPr>
      </p:pic>
      <p:sp>
        <p:nvSpPr>
          <p:cNvPr id="7" name="AutoShape 8" descr="Benefits of Hyperledger Fabric  1. Open Source 2. Requires Permission 3. Governance and Access Control 4. Performance 5. Chaincode Functionality">
            <a:extLst>
              <a:ext uri="{FF2B5EF4-FFF2-40B4-BE49-F238E27FC236}">
                <a16:creationId xmlns:a16="http://schemas.microsoft.com/office/drawing/2014/main" id="{3C127623-7EDE-059F-4A20-7CC86EE7F718}"/>
              </a:ext>
            </a:extLst>
          </p:cNvPr>
          <p:cNvSpPr>
            <a:spLocks noChangeAspect="1" noChangeArrowheads="1"/>
          </p:cNvSpPr>
          <p:nvPr/>
        </p:nvSpPr>
        <p:spPr bwMode="auto">
          <a:xfrm>
            <a:off x="3121152" y="454152"/>
            <a:ext cx="3127248" cy="31272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R"/>
          </a:p>
        </p:txBody>
      </p:sp>
      <p:pic>
        <p:nvPicPr>
          <p:cNvPr id="2" name="Picture 2" descr="Πανεπιστήμιο Κύπρου - Βικιπαίδεια">
            <a:extLst>
              <a:ext uri="{FF2B5EF4-FFF2-40B4-BE49-F238E27FC236}">
                <a16:creationId xmlns:a16="http://schemas.microsoft.com/office/drawing/2014/main" id="{DBC3C2CC-99C7-F69E-A2CC-F4703161A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4923" y="56924"/>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24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935A314-2215-EAF6-2A57-B3D8729201D1}"/>
              </a:ext>
            </a:extLst>
          </p:cNvPr>
          <p:cNvSpPr>
            <a:spLocks noGrp="1"/>
          </p:cNvSpPr>
          <p:nvPr>
            <p:ph idx="1"/>
          </p:nvPr>
        </p:nvSpPr>
        <p:spPr>
          <a:xfrm>
            <a:off x="838200" y="477998"/>
            <a:ext cx="10515600" cy="5698965"/>
          </a:xfrm>
        </p:spPr>
        <p:txBody>
          <a:bodyPr>
            <a:normAutofit fontScale="85000" lnSpcReduction="20000"/>
          </a:bodyPr>
          <a:lstStyle/>
          <a:p>
            <a:pPr marL="0" indent="0">
              <a:buNone/>
            </a:pPr>
            <a:endParaRPr lang="en-GB" i="0" u="none" strike="noStrike" dirty="0">
              <a:effectLst/>
              <a:latin typeface="Courier New" panose="02070309020205020404" pitchFamily="49" charset="0"/>
              <a:cs typeface="Courier New" panose="02070309020205020404" pitchFamily="49" charset="0"/>
            </a:endParaRPr>
          </a:p>
          <a:p>
            <a:pPr marL="0" indent="0">
              <a:buNone/>
            </a:pPr>
            <a:r>
              <a:rPr lang="en-GB" sz="3300" b="1" i="0" u="none" strike="noStrike" dirty="0">
                <a:effectLst/>
                <a:latin typeface="Courier New" panose="02070309020205020404" pitchFamily="49" charset="0"/>
                <a:cs typeface="Courier New" panose="02070309020205020404" pitchFamily="49" charset="0"/>
              </a:rPr>
              <a:t>Governance and Access Control:</a:t>
            </a:r>
          </a:p>
          <a:p>
            <a:pPr marL="0" indent="0" rtl="0">
              <a:buNone/>
            </a:pPr>
            <a:br>
              <a:rPr lang="en-GB" dirty="0">
                <a:latin typeface="Courier New" panose="02070309020205020404" pitchFamily="49" charset="0"/>
                <a:cs typeface="Courier New" panose="02070309020205020404" pitchFamily="49" charset="0"/>
              </a:rPr>
            </a:br>
            <a:r>
              <a:rPr lang="en-GB" dirty="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Channels</a:t>
            </a:r>
            <a:r>
              <a:rPr lang="en-GB" dirty="0">
                <a:latin typeface="Courier New" panose="02070309020205020404" pitchFamily="49" charset="0"/>
                <a:cs typeface="Courier New" panose="02070309020205020404" pitchFamily="49" charset="0"/>
              </a:rPr>
              <a:t> are the private "subnets" of communication </a:t>
            </a:r>
            <a:r>
              <a:rPr lang="en-GB" b="1" dirty="0">
                <a:latin typeface="Courier New" panose="02070309020205020404" pitchFamily="49" charset="0"/>
                <a:cs typeface="Courier New" panose="02070309020205020404" pitchFamily="49" charset="0"/>
              </a:rPr>
              <a:t>between two or more </a:t>
            </a:r>
            <a:r>
              <a:rPr lang="en-GB" dirty="0">
                <a:latin typeface="Courier New" panose="02070309020205020404" pitchFamily="49" charset="0"/>
                <a:cs typeface="Courier New" panose="02070309020205020404" pitchFamily="49" charset="0"/>
              </a:rPr>
              <a:t>specific network </a:t>
            </a:r>
            <a:r>
              <a:rPr lang="en-GB" b="1" dirty="0">
                <a:latin typeface="Courier New" panose="02070309020205020404" pitchFamily="49" charset="0"/>
                <a:cs typeface="Courier New" panose="02070309020205020404" pitchFamily="49" charset="0"/>
              </a:rPr>
              <a:t>members</a:t>
            </a:r>
            <a:r>
              <a:rPr lang="en-GB" dirty="0">
                <a:latin typeface="Courier New" panose="02070309020205020404" pitchFamily="49" charset="0"/>
                <a:cs typeface="Courier New" panose="02070309020205020404" pitchFamily="49" charset="0"/>
              </a:rPr>
              <a:t> that make up fabric networks. Users of the network can conduct </a:t>
            </a:r>
            <a:r>
              <a:rPr lang="en-GB" b="1" dirty="0">
                <a:latin typeface="Courier New" panose="02070309020205020404" pitchFamily="49" charset="0"/>
                <a:cs typeface="Courier New" panose="02070309020205020404" pitchFamily="49" charset="0"/>
              </a:rPr>
              <a:t>private and secret business </a:t>
            </a:r>
            <a:r>
              <a:rPr lang="en-GB" dirty="0">
                <a:latin typeface="Courier New" panose="02070309020205020404" pitchFamily="49" charset="0"/>
                <a:cs typeface="Courier New" panose="02070309020205020404" pitchFamily="49" charset="0"/>
              </a:rPr>
              <a:t>using these channels. </a:t>
            </a:r>
          </a:p>
          <a:p>
            <a:pPr marL="0" indent="0" rtl="0">
              <a:buNone/>
            </a:pPr>
            <a:r>
              <a:rPr lang="en-GB" dirty="0">
                <a:latin typeface="Courier New" panose="02070309020205020404" pitchFamily="49" charset="0"/>
                <a:cs typeface="Courier New" panose="02070309020205020404" pitchFamily="49" charset="0"/>
              </a:rPr>
              <a:t>	</a:t>
            </a:r>
            <a:r>
              <a:rPr lang="en-GB" sz="2100" dirty="0">
                <a:latin typeface="Courier New" panose="02070309020205020404" pitchFamily="49" charset="0"/>
                <a:cs typeface="Courier New" panose="02070309020205020404" pitchFamily="49" charset="0"/>
              </a:rPr>
              <a:t>On the blockchain network, each transaction takes place on a channel where the participants must all be validated and given permission to transact.</a:t>
            </a:r>
          </a:p>
          <a:p>
            <a:pPr marL="0" indent="0" rtl="0">
              <a:buNone/>
            </a:pPr>
            <a:r>
              <a:rPr lang="en-GB" dirty="0">
                <a:latin typeface="Courier New" panose="02070309020205020404" pitchFamily="49" charset="0"/>
                <a:cs typeface="Courier New" panose="02070309020205020404" pitchFamily="49" charset="0"/>
              </a:rPr>
              <a:t>	When members want to </a:t>
            </a:r>
            <a:r>
              <a:rPr lang="en-GB" b="1" dirty="0">
                <a:latin typeface="Courier New" panose="02070309020205020404" pitchFamily="49" charset="0"/>
                <a:cs typeface="Courier New" panose="02070309020205020404" pitchFamily="49" charset="0"/>
              </a:rPr>
              <a:t>restrict access to the data</a:t>
            </a:r>
            <a:r>
              <a:rPr lang="en-GB" dirty="0">
                <a:latin typeface="Courier New" panose="02070309020205020404" pitchFamily="49" charset="0"/>
                <a:cs typeface="Courier New" panose="02070309020205020404" pitchFamily="49" charset="0"/>
              </a:rPr>
              <a:t>, as can happen when competing businesses are utilizing the same network. Using Fabric's Private Data Collection feature set, </a:t>
            </a:r>
            <a:r>
              <a:rPr lang="en-GB" b="1" dirty="0">
                <a:latin typeface="Courier New" panose="02070309020205020404" pitchFamily="49" charset="0"/>
                <a:cs typeface="Courier New" panose="02070309020205020404" pitchFamily="49" charset="0"/>
              </a:rPr>
              <a:t>access to specific transactions on a channel can be limited to a specific group of participants</a:t>
            </a:r>
            <a:r>
              <a:rPr lang="en-GB" dirty="0">
                <a:latin typeface="Courier New" panose="02070309020205020404" pitchFamily="49" charset="0"/>
                <a:cs typeface="Courier New" panose="02070309020205020404" pitchFamily="49" charset="0"/>
              </a:rPr>
              <a:t>.</a:t>
            </a:r>
          </a:p>
          <a:p>
            <a:pPr marL="0" indent="0" rtl="0">
              <a:buNone/>
            </a:pPr>
            <a:r>
              <a:rPr lang="en-GB" dirty="0">
                <a:latin typeface="Courier New" panose="02070309020205020404" pitchFamily="49" charset="0"/>
                <a:cs typeface="Courier New" panose="02070309020205020404" pitchFamily="49" charset="0"/>
              </a:rPr>
              <a:t> </a:t>
            </a:r>
            <a:br>
              <a:rPr lang="en-GB" dirty="0">
                <a:latin typeface="Courier New" panose="02070309020205020404" pitchFamily="49" charset="0"/>
                <a:cs typeface="Courier New" panose="02070309020205020404" pitchFamily="49" charset="0"/>
              </a:rPr>
            </a:br>
            <a:endParaRPr lang="en-GR" dirty="0">
              <a:latin typeface="Courier New" panose="02070309020205020404" pitchFamily="49" charset="0"/>
              <a:cs typeface="Courier New" panose="02070309020205020404" pitchFamily="49" charset="0"/>
            </a:endParaRPr>
          </a:p>
        </p:txBody>
      </p:sp>
      <p:pic>
        <p:nvPicPr>
          <p:cNvPr id="2" name="Picture 2" descr="Πανεπιστήμιο Κύπρου - Βικιπαίδεια">
            <a:extLst>
              <a:ext uri="{FF2B5EF4-FFF2-40B4-BE49-F238E27FC236}">
                <a16:creationId xmlns:a16="http://schemas.microsoft.com/office/drawing/2014/main" id="{E5615F28-0F35-4770-DB11-059AFB191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4923" y="0"/>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5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F2C87E-9696-0D4C-7CD5-555E6F3ACB12}"/>
              </a:ext>
            </a:extLst>
          </p:cNvPr>
          <p:cNvSpPr>
            <a:spLocks noGrp="1"/>
          </p:cNvSpPr>
          <p:nvPr>
            <p:ph type="title"/>
          </p:nvPr>
        </p:nvSpPr>
        <p:spPr>
          <a:xfrm>
            <a:off x="6513788" y="365125"/>
            <a:ext cx="4840010" cy="1807305"/>
          </a:xfrm>
        </p:spPr>
        <p:txBody>
          <a:bodyPr>
            <a:normAutofit/>
          </a:bodyPr>
          <a:lstStyle/>
          <a:p>
            <a:r>
              <a:rPr lang="en-GR" b="1" dirty="0"/>
              <a:t>PERFORMANCE METRICS</a:t>
            </a:r>
          </a:p>
        </p:txBody>
      </p:sp>
      <p:pic>
        <p:nvPicPr>
          <p:cNvPr id="5" name="Picture 4" descr="Graph on document with pen">
            <a:extLst>
              <a:ext uri="{FF2B5EF4-FFF2-40B4-BE49-F238E27FC236}">
                <a16:creationId xmlns:a16="http://schemas.microsoft.com/office/drawing/2014/main" id="{1A697775-1CF9-A148-DA69-2878BE338580}"/>
              </a:ext>
            </a:extLst>
          </p:cNvPr>
          <p:cNvPicPr>
            <a:picLocks noChangeAspect="1"/>
          </p:cNvPicPr>
          <p:nvPr/>
        </p:nvPicPr>
        <p:blipFill rotWithShape="1">
          <a:blip r:embed="rId3"/>
          <a:srcRect l="27094" r="1337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31EB2A2E-AC2A-4BEC-4E9D-BCC1E2CB8E49}"/>
              </a:ext>
            </a:extLst>
          </p:cNvPr>
          <p:cNvSpPr>
            <a:spLocks noGrp="1"/>
          </p:cNvSpPr>
          <p:nvPr>
            <p:ph idx="1"/>
          </p:nvPr>
        </p:nvSpPr>
        <p:spPr>
          <a:xfrm>
            <a:off x="6513788" y="2333297"/>
            <a:ext cx="4840010" cy="3843666"/>
          </a:xfrm>
        </p:spPr>
        <p:txBody>
          <a:bodyPr>
            <a:normAutofit/>
          </a:bodyPr>
          <a:lstStyle/>
          <a:p>
            <a:r>
              <a:rPr lang="en-GB" sz="1600" b="1" dirty="0">
                <a:effectLst/>
                <a:latin typeface="Courier New" panose="02070309020205020404" pitchFamily="49" charset="0"/>
                <a:cs typeface="Courier New" panose="02070309020205020404" pitchFamily="49" charset="0"/>
              </a:rPr>
              <a:t>Read Latency : </a:t>
            </a:r>
            <a:r>
              <a:rPr lang="en-GB" sz="1600" dirty="0">
                <a:effectLst/>
                <a:latin typeface="Courier New" panose="02070309020205020404" pitchFamily="49" charset="0"/>
                <a:cs typeface="Courier New" panose="02070309020205020404" pitchFamily="49" charset="0"/>
              </a:rPr>
              <a:t>the interval between sending a read request and receiving a response.</a:t>
            </a:r>
            <a:endParaRPr lang="en-GB" sz="1600" dirty="0">
              <a:latin typeface="Courier New" panose="02070309020205020404" pitchFamily="49" charset="0"/>
              <a:cs typeface="Courier New" panose="02070309020205020404" pitchFamily="49" charset="0"/>
            </a:endParaRPr>
          </a:p>
          <a:p>
            <a:r>
              <a:rPr lang="en-GB" sz="1600" b="1" dirty="0">
                <a:effectLst/>
                <a:latin typeface="Courier New" panose="02070309020205020404" pitchFamily="49" charset="0"/>
                <a:cs typeface="Courier New" panose="02070309020205020404" pitchFamily="49" charset="0"/>
              </a:rPr>
              <a:t>Read Throughput : </a:t>
            </a:r>
            <a:r>
              <a:rPr lang="en-GB" sz="1600" b="0" dirty="0">
                <a:effectLst/>
                <a:latin typeface="Courier New" panose="02070309020205020404" pitchFamily="49" charset="0"/>
                <a:cs typeface="Courier New" panose="02070309020205020404" pitchFamily="49" charset="0"/>
              </a:rPr>
              <a:t>reads per second (RPS) </a:t>
            </a:r>
            <a:endParaRPr lang="en-GB" sz="1600" dirty="0">
              <a:latin typeface="Courier New" panose="02070309020205020404" pitchFamily="49" charset="0"/>
              <a:cs typeface="Courier New" panose="02070309020205020404" pitchFamily="49" charset="0"/>
            </a:endParaRPr>
          </a:p>
          <a:p>
            <a:r>
              <a:rPr lang="en-GB" sz="1600" b="1" dirty="0">
                <a:effectLst/>
                <a:latin typeface="Courier New" panose="02070309020205020404" pitchFamily="49" charset="0"/>
                <a:cs typeface="Courier New" panose="02070309020205020404" pitchFamily="49" charset="0"/>
              </a:rPr>
              <a:t>Transaction Latency : </a:t>
            </a:r>
            <a:r>
              <a:rPr lang="en-GB" sz="1600" dirty="0">
                <a:effectLst/>
                <a:latin typeface="Courier New" panose="02070309020205020404" pitchFamily="49" charset="0"/>
                <a:cs typeface="Courier New" panose="02070309020205020404" pitchFamily="49" charset="0"/>
              </a:rPr>
              <a:t>how long it takes for a transaction's effects to become available throughout the network.</a:t>
            </a:r>
            <a:endParaRPr lang="en-GB" sz="1600" dirty="0">
              <a:latin typeface="Courier New" panose="02070309020205020404" pitchFamily="49" charset="0"/>
              <a:cs typeface="Courier New" panose="02070309020205020404" pitchFamily="49" charset="0"/>
            </a:endParaRPr>
          </a:p>
          <a:p>
            <a:r>
              <a:rPr lang="en-GB" sz="1600" b="1" dirty="0">
                <a:effectLst/>
                <a:latin typeface="Courier New" panose="02070309020205020404" pitchFamily="49" charset="0"/>
                <a:cs typeface="Courier New" panose="02070309020205020404" pitchFamily="49" charset="0"/>
              </a:rPr>
              <a:t>Transaction Throughput : </a:t>
            </a:r>
            <a:r>
              <a:rPr lang="en-GB" sz="1600" dirty="0">
                <a:effectLst/>
                <a:latin typeface="Courier New" panose="02070309020205020404" pitchFamily="49" charset="0"/>
                <a:cs typeface="Courier New" panose="02070309020205020404" pitchFamily="49" charset="0"/>
              </a:rPr>
              <a:t>is the frequency with which the blockchain SUT commits valid transactions during a predetermined time period.</a:t>
            </a:r>
            <a:endParaRPr lang="en-GB" sz="1600" dirty="0">
              <a:latin typeface="Courier New" panose="02070309020205020404" pitchFamily="49" charset="0"/>
              <a:cs typeface="Courier New" panose="02070309020205020404" pitchFamily="49" charset="0"/>
            </a:endParaRPr>
          </a:p>
          <a:p>
            <a:endParaRPr lang="en-GR" sz="1600" dirty="0">
              <a:latin typeface="Courier New" panose="02070309020205020404" pitchFamily="49" charset="0"/>
              <a:cs typeface="Courier New" panose="02070309020205020404" pitchFamily="49" charset="0"/>
            </a:endParaRPr>
          </a:p>
        </p:txBody>
      </p:sp>
      <p:pic>
        <p:nvPicPr>
          <p:cNvPr id="4" name="Picture 2" descr="Πανεπιστήμιο Κύπρου - Βικιπαίδεια">
            <a:extLst>
              <a:ext uri="{FF2B5EF4-FFF2-40B4-BE49-F238E27FC236}">
                <a16:creationId xmlns:a16="http://schemas.microsoft.com/office/drawing/2014/main" id="{A678F25E-C572-AB20-91A8-992AE37FB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0485" y="0"/>
            <a:ext cx="664029" cy="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832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2308</TotalTime>
  <Words>1653</Words>
  <Application>Microsoft Macintosh PowerPoint</Application>
  <PresentationFormat>Widescreen</PresentationFormat>
  <Paragraphs>133</Paragraphs>
  <Slides>30</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ArialMT</vt:lpstr>
      <vt:lpstr>Calibri</vt:lpstr>
      <vt:lpstr>Calibri Light</vt:lpstr>
      <vt:lpstr>Courier New</vt:lpstr>
      <vt:lpstr>CourierNew</vt:lpstr>
      <vt:lpstr>Lato</vt:lpstr>
      <vt:lpstr>Menlo</vt:lpstr>
      <vt:lpstr>Office Theme</vt:lpstr>
      <vt:lpstr>HYPERLEDGER FABRIC</vt:lpstr>
      <vt:lpstr>CONTENTS</vt:lpstr>
      <vt:lpstr>BACKGROUND</vt:lpstr>
      <vt:lpstr>HISTORY</vt:lpstr>
      <vt:lpstr>WHAT IS HYPERLEDGER FABRIC?</vt:lpstr>
      <vt:lpstr>LEDGER</vt:lpstr>
      <vt:lpstr>PowerPoint Presentation</vt:lpstr>
      <vt:lpstr>PowerPoint Presentation</vt:lpstr>
      <vt:lpstr>PERFORMANCE METRICS</vt:lpstr>
      <vt:lpstr>PowerPoint Presentation</vt:lpstr>
      <vt:lpstr>PowerPoint Presentation</vt:lpstr>
      <vt:lpstr>PowerPoint Presentation</vt:lpstr>
      <vt:lpstr>CHAINCODE</vt:lpstr>
      <vt:lpstr>Categories</vt:lpstr>
      <vt:lpstr>USE CASES &amp; CASE STUDIES</vt:lpstr>
      <vt:lpstr>PowerPoint Presentation</vt:lpstr>
      <vt:lpstr>PowerPoint Presentation</vt:lpstr>
      <vt:lpstr>TECHNICAL PART</vt:lpstr>
      <vt:lpstr>INSTALLATION </vt:lpstr>
      <vt:lpstr>Enable the Test Network</vt:lpstr>
      <vt:lpstr>Example smartcontract.go</vt:lpstr>
      <vt:lpstr>PowerPoint Presentation</vt:lpstr>
      <vt:lpstr>PowerPoint Presentation</vt:lpstr>
      <vt:lpstr>PowerPoint Presentation</vt:lpstr>
      <vt:lpstr>PowerPoint Presentation</vt:lpstr>
      <vt:lpstr>INSTALL AND CALL CHAINCODE</vt:lpstr>
      <vt:lpstr>QUERIES</vt:lpstr>
      <vt:lpstr>INDEXES WITH COUCHDB</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Eln nikolaou</dc:creator>
  <cp:lastModifiedBy>Eln nikolaou</cp:lastModifiedBy>
  <cp:revision>151</cp:revision>
  <dcterms:created xsi:type="dcterms:W3CDTF">2023-04-17T19:21:49Z</dcterms:created>
  <dcterms:modified xsi:type="dcterms:W3CDTF">2023-04-28T07:41:57Z</dcterms:modified>
</cp:coreProperties>
</file>