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0"/>
  </p:notesMasterIdLst>
  <p:handoutMasterIdLst>
    <p:handoutMasterId r:id="rId21"/>
  </p:handoutMasterIdLst>
  <p:sldIdLst>
    <p:sldId id="256" r:id="rId3"/>
    <p:sldId id="257" r:id="rId4"/>
    <p:sldId id="258" r:id="rId5"/>
    <p:sldId id="277" r:id="rId6"/>
    <p:sldId id="278" r:id="rId7"/>
    <p:sldId id="279" r:id="rId8"/>
    <p:sldId id="283" r:id="rId9"/>
    <p:sldId id="281" r:id="rId10"/>
    <p:sldId id="282" r:id="rId11"/>
    <p:sldId id="284" r:id="rId12"/>
    <p:sldId id="285" r:id="rId13"/>
    <p:sldId id="286" r:id="rId14"/>
    <p:sldId id="287" r:id="rId15"/>
    <p:sldId id="288" r:id="rId16"/>
    <p:sldId id="291" r:id="rId17"/>
    <p:sldId id="292" r:id="rId18"/>
    <p:sldId id="276" r:id="rId1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24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854" autoAdjust="0"/>
  </p:normalViewPr>
  <p:slideViewPr>
    <p:cSldViewPr snapToGrid="0">
      <p:cViewPr varScale="1">
        <p:scale>
          <a:sx n="109" d="100"/>
          <a:sy n="109" d="100"/>
        </p:scale>
        <p:origin x="636" y="96"/>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45622E-C1DC-48A3-846C-5F3A23E8F4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a:extLst>
              <a:ext uri="{FF2B5EF4-FFF2-40B4-BE49-F238E27FC236}">
                <a16:creationId xmlns:a16="http://schemas.microsoft.com/office/drawing/2014/main" id="{F489CC76-9E39-47A8-B610-2D324748B9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BF1D49-A24F-4482-BA1C-BB463CA3791B}" type="datetimeFigureOut">
              <a:rPr lang="el-GR" smtClean="0"/>
              <a:t>25/4/2023</a:t>
            </a:fld>
            <a:endParaRPr lang="el-GR"/>
          </a:p>
        </p:txBody>
      </p:sp>
      <p:sp>
        <p:nvSpPr>
          <p:cNvPr id="4" name="Footer Placeholder 3">
            <a:extLst>
              <a:ext uri="{FF2B5EF4-FFF2-40B4-BE49-F238E27FC236}">
                <a16:creationId xmlns:a16="http://schemas.microsoft.com/office/drawing/2014/main" id="{4B6E2558-C193-4402-B189-FCB43ACCD8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a:extLst>
              <a:ext uri="{FF2B5EF4-FFF2-40B4-BE49-F238E27FC236}">
                <a16:creationId xmlns:a16="http://schemas.microsoft.com/office/drawing/2014/main" id="{1C5F09D5-A5E4-4BDE-A241-91A351F82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23ECC4-492B-4C76-AD9A-01173BDCD7EB}" type="slidenum">
              <a:rPr lang="el-GR" smtClean="0"/>
              <a:t>‹#›</a:t>
            </a:fld>
            <a:endParaRPr lang="el-GR"/>
          </a:p>
        </p:txBody>
      </p:sp>
    </p:spTree>
    <p:extLst>
      <p:ext uri="{BB962C8B-B14F-4D97-AF65-F5344CB8AC3E}">
        <p14:creationId xmlns:p14="http://schemas.microsoft.com/office/powerpoint/2010/main" val="3123416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r>
              <a:rPr lang="en-US" sz="4400" b="0" strike="noStrike" spc="-1">
                <a:solidFill>
                  <a:srgbClr val="000000"/>
                </a:solidFill>
                <a:latin typeface="Arial"/>
              </a:rPr>
              <a:t>Click to move the slide</a:t>
            </a:r>
          </a:p>
        </p:txBody>
      </p:sp>
      <p:sp>
        <p:nvSpPr>
          <p:cNvPr id="83"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Arial"/>
              </a:rPr>
              <a:t>Click to edit the notes format</a:t>
            </a:r>
          </a:p>
        </p:txBody>
      </p:sp>
      <p:sp>
        <p:nvSpPr>
          <p:cNvPr id="84"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85" name="PlaceHolder 4"/>
          <p:cNvSpPr>
            <a:spLocks noGrp="1"/>
          </p:cNvSpPr>
          <p:nvPr>
            <p:ph type="dt" idx="7"/>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86" name="PlaceHolder 5"/>
          <p:cNvSpPr>
            <a:spLocks noGrp="1"/>
          </p:cNvSpPr>
          <p:nvPr>
            <p:ph type="ftr" idx="8"/>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87" name="PlaceHolder 6"/>
          <p:cNvSpPr>
            <a:spLocks noGrp="1"/>
          </p:cNvSpPr>
          <p:nvPr>
            <p:ph type="sldNum" idx="9"/>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CE7C5021-8C57-4C88-831C-EDDC9B9300B7}"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noRot="1" noChangeAspect="1"/>
          </p:cNvSpPr>
          <p:nvPr>
            <p:ph type="sldImg"/>
          </p:nvPr>
        </p:nvSpPr>
        <p:spPr>
          <a:xfrm>
            <a:off x="685800" y="1143000"/>
            <a:ext cx="5484813" cy="3084513"/>
          </a:xfrm>
          <a:prstGeom prst="rect">
            <a:avLst/>
          </a:prstGeom>
          <a:ln w="0">
            <a:noFill/>
          </a:ln>
        </p:spPr>
      </p:sp>
      <p:sp>
        <p:nvSpPr>
          <p:cNvPr id="227"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228" name="PlaceHolder 3"/>
          <p:cNvSpPr>
            <a:spLocks noGrp="1"/>
          </p:cNvSpPr>
          <p:nvPr>
            <p:ph type="hdr"/>
          </p:nvPr>
        </p:nvSpPr>
        <p:spPr>
          <a:xfrm>
            <a:off x="0" y="0"/>
            <a:ext cx="2970720" cy="457560"/>
          </a:xfrm>
          <a:prstGeom prst="rect">
            <a:avLst/>
          </a:prstGeom>
          <a:noFill/>
          <a:ln w="0">
            <a:noFill/>
          </a:ln>
        </p:spPr>
        <p:txBody>
          <a:bodyPr lIns="0" tIns="0" rIns="0" bIns="0" anchor="t">
            <a:noAutofit/>
          </a:bodyPr>
          <a:lstStyle/>
          <a:p>
            <a:pPr indent="0">
              <a:buNone/>
            </a:pPr>
            <a:endParaRPr lang="en-US" sz="1800" b="0" strike="noStrike" spc="-1">
              <a:solidFill>
                <a:srgbClr val="000000"/>
              </a:solidFill>
              <a:latin typeface="Times New Roman"/>
            </a:endParaRPr>
          </a:p>
        </p:txBody>
      </p:sp>
      <p:sp>
        <p:nvSpPr>
          <p:cNvPr id="229" name="PlaceHolder 4"/>
          <p:cNvSpPr>
            <a:spLocks noGrp="1"/>
          </p:cNvSpPr>
          <p:nvPr>
            <p:ph type="sldNum" idx="10"/>
          </p:nvPr>
        </p:nvSpPr>
        <p:spPr>
          <a:xfrm>
            <a:off x="3884760" y="8685360"/>
            <a:ext cx="2970720" cy="45756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indent="0" algn="r">
              <a:lnSpc>
                <a:spcPct val="100000"/>
              </a:lnSpc>
              <a:buNone/>
              <a:tabLst>
                <a:tab pos="0" algn="l"/>
              </a:tabLst>
            </a:pPr>
            <a:fld id="{70825592-F0B9-4347-A9A0-AD1D4D6360AD}" type="slidenum">
              <a:rPr lang="en-US" sz="1200" b="0" strike="noStrike" spc="-1">
                <a:solidFill>
                  <a:srgbClr val="000000"/>
                </a:solidFill>
                <a:latin typeface="Times New Roman"/>
              </a:rPr>
              <a:t>1</a:t>
            </a:fld>
            <a:endParaRPr lang="en-US"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noRot="1" noChangeAspect="1"/>
          </p:cNvSpPr>
          <p:nvPr>
            <p:ph type="sldImg"/>
          </p:nvPr>
        </p:nvSpPr>
        <p:spPr>
          <a:xfrm>
            <a:off x="685800" y="1143000"/>
            <a:ext cx="5484813" cy="3084513"/>
          </a:xfrm>
          <a:prstGeom prst="rect">
            <a:avLst/>
          </a:prstGeom>
          <a:ln w="0">
            <a:noFill/>
          </a:ln>
        </p:spPr>
      </p:sp>
      <p:sp>
        <p:nvSpPr>
          <p:cNvPr id="231"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232" name="PlaceHolder 3"/>
          <p:cNvSpPr>
            <a:spLocks noGrp="1"/>
          </p:cNvSpPr>
          <p:nvPr>
            <p:ph type="hdr"/>
          </p:nvPr>
        </p:nvSpPr>
        <p:spPr>
          <a:xfrm>
            <a:off x="0" y="0"/>
            <a:ext cx="2970720" cy="457560"/>
          </a:xfrm>
          <a:prstGeom prst="rect">
            <a:avLst/>
          </a:prstGeom>
          <a:noFill/>
          <a:ln w="0">
            <a:noFill/>
          </a:ln>
        </p:spPr>
        <p:txBody>
          <a:bodyPr lIns="0" tIns="0" rIns="0" bIns="0" anchor="t">
            <a:noAutofit/>
          </a:bodyPr>
          <a:lstStyle/>
          <a:p>
            <a:pPr indent="0">
              <a:buNone/>
            </a:pPr>
            <a:endParaRPr lang="en-US" sz="1800" b="0" strike="noStrike" spc="-1">
              <a:solidFill>
                <a:srgbClr val="000000"/>
              </a:solidFill>
              <a:latin typeface="Times New Roman"/>
            </a:endParaRPr>
          </a:p>
        </p:txBody>
      </p:sp>
      <p:sp>
        <p:nvSpPr>
          <p:cNvPr id="233" name="PlaceHolder 4"/>
          <p:cNvSpPr>
            <a:spLocks noGrp="1"/>
          </p:cNvSpPr>
          <p:nvPr>
            <p:ph type="sldNum" idx="11"/>
          </p:nvPr>
        </p:nvSpPr>
        <p:spPr>
          <a:xfrm>
            <a:off x="3884760" y="8685360"/>
            <a:ext cx="2970720" cy="45756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Times New Roman"/>
              </a:defRPr>
            </a:lvl1pPr>
          </a:lstStyle>
          <a:p>
            <a:pPr indent="0" algn="r">
              <a:lnSpc>
                <a:spcPct val="100000"/>
              </a:lnSpc>
              <a:buNone/>
              <a:tabLst>
                <a:tab pos="0" algn="l"/>
              </a:tabLst>
            </a:pPr>
            <a:fld id="{DAC4C461-2288-4D63-9396-4336581BD8C8}" type="slidenum">
              <a:rPr lang="en-US" sz="1200" b="0" strike="noStrike" spc="-1">
                <a:solidFill>
                  <a:srgbClr val="000000"/>
                </a:solidFill>
                <a:latin typeface="Times New Roman"/>
              </a:rPr>
              <a:t>2</a:t>
            </a:fld>
            <a:endParaRPr lang="en-US"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TLS = Transport layer security</a:t>
            </a:r>
          </a:p>
          <a:p>
            <a:r>
              <a:rPr lang="en-US" dirty="0"/>
              <a:t>SASL = </a:t>
            </a:r>
            <a:r>
              <a:rPr lang="en-US" sz="1200" b="0" i="0" kern="1200" dirty="0">
                <a:solidFill>
                  <a:schemeClr val="tx1"/>
                </a:solidFill>
                <a:effectLst/>
                <a:latin typeface="+mn-lt"/>
                <a:ea typeface="+mn-ea"/>
                <a:cs typeface="+mn-cs"/>
              </a:rPr>
              <a:t>Simple Authentication and Security Layer (SASL) is a framework for authentication and data security in Internet protocol</a:t>
            </a:r>
            <a:endParaRPr lang="el-GR" dirty="0"/>
          </a:p>
        </p:txBody>
      </p:sp>
      <p:sp>
        <p:nvSpPr>
          <p:cNvPr id="4" name="Slide Number Placeholder 3"/>
          <p:cNvSpPr>
            <a:spLocks noGrp="1"/>
          </p:cNvSpPr>
          <p:nvPr>
            <p:ph type="sldNum" idx="9"/>
          </p:nvPr>
        </p:nvSpPr>
        <p:spPr/>
        <p:txBody>
          <a:bodyPr/>
          <a:lstStyle/>
          <a:p>
            <a:pPr indent="0" algn="r">
              <a:buNone/>
            </a:pPr>
            <a:fld id="{CE7C5021-8C57-4C88-831C-EDDC9B9300B7}" type="slidenum">
              <a:rPr lang="en-US" sz="1400" b="0" strike="noStrike" spc="-1" smtClean="0">
                <a:solidFill>
                  <a:srgbClr val="000000"/>
                </a:solidFill>
                <a:latin typeface="Times New Roman"/>
              </a:rPr>
              <a:t>4</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126529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bosh</a:t>
            </a:r>
            <a:endParaRPr lang="el-GR" dirty="0"/>
          </a:p>
        </p:txBody>
      </p:sp>
      <p:sp>
        <p:nvSpPr>
          <p:cNvPr id="4" name="Slide Number Placeholder 3"/>
          <p:cNvSpPr>
            <a:spLocks noGrp="1"/>
          </p:cNvSpPr>
          <p:nvPr>
            <p:ph type="sldNum" idx="9"/>
          </p:nvPr>
        </p:nvSpPr>
        <p:spPr/>
        <p:txBody>
          <a:bodyPr/>
          <a:lstStyle/>
          <a:p>
            <a:pPr indent="0" algn="r">
              <a:buNone/>
            </a:pPr>
            <a:fld id="{CE7C5021-8C57-4C88-831C-EDDC9B9300B7}" type="slidenum">
              <a:rPr lang="en-US" sz="1400" b="0" strike="noStrike" spc="-1" smtClean="0">
                <a:solidFill>
                  <a:srgbClr val="000000"/>
                </a:solidFill>
                <a:latin typeface="Times New Roman"/>
              </a:rPr>
              <a:t>5</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22905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XMPP components are standalone entities that operate independently of the main XMPP server, while XMPP plug-ins are small modules that run within the main XMPP server and extend its functionality.</a:t>
            </a:r>
            <a:endParaRPr lang="el-GR" dirty="0"/>
          </a:p>
        </p:txBody>
      </p:sp>
      <p:sp>
        <p:nvSpPr>
          <p:cNvPr id="4" name="Slide Number Placeholder 3"/>
          <p:cNvSpPr>
            <a:spLocks noGrp="1"/>
          </p:cNvSpPr>
          <p:nvPr>
            <p:ph type="sldNum" idx="9"/>
          </p:nvPr>
        </p:nvSpPr>
        <p:spPr/>
        <p:txBody>
          <a:bodyPr/>
          <a:lstStyle/>
          <a:p>
            <a:pPr indent="0" algn="r">
              <a:buNone/>
            </a:pPr>
            <a:fld id="{CE7C5021-8C57-4C88-831C-EDDC9B9300B7}" type="slidenum">
              <a:rPr lang="en-US" sz="1400" b="0" strike="noStrike" spc="-1" smtClean="0">
                <a:solidFill>
                  <a:srgbClr val="000000"/>
                </a:solidFill>
                <a:latin typeface="Times New Roman"/>
              </a:rPr>
              <a:t>6</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797213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stanza is used to indicate the presence status of a user. The </a:t>
            </a:r>
            <a:r>
              <a:rPr lang="en-US" dirty="0"/>
              <a:t>&lt;status&gt;</a:t>
            </a:r>
            <a:r>
              <a:rPr lang="en-US" sz="1200" b="0" i="0" kern="1200" dirty="0">
                <a:solidFill>
                  <a:schemeClr val="tx1"/>
                </a:solidFill>
                <a:effectLst/>
                <a:latin typeface="+mn-lt"/>
                <a:ea typeface="+mn-ea"/>
                <a:cs typeface="+mn-cs"/>
              </a:rPr>
              <a:t> element provides a text description of the user's status, and the </a:t>
            </a:r>
            <a:r>
              <a:rPr lang="en-US" dirty="0"/>
              <a:t>&lt;show&gt;</a:t>
            </a:r>
            <a:r>
              <a:rPr lang="en-US" sz="1200" b="0" i="0" kern="1200" dirty="0">
                <a:solidFill>
                  <a:schemeClr val="tx1"/>
                </a:solidFill>
                <a:effectLst/>
                <a:latin typeface="+mn-lt"/>
                <a:ea typeface="+mn-ea"/>
                <a:cs typeface="+mn-cs"/>
              </a:rPr>
              <a:t> element indicates whether the user is available, busy, away, or otherwise unavailable.</a:t>
            </a:r>
            <a:endParaRPr lang="el-GR" dirty="0"/>
          </a:p>
        </p:txBody>
      </p:sp>
      <p:sp>
        <p:nvSpPr>
          <p:cNvPr id="4" name="Slide Number Placeholder 3"/>
          <p:cNvSpPr>
            <a:spLocks noGrp="1"/>
          </p:cNvSpPr>
          <p:nvPr>
            <p:ph type="sldNum" idx="9"/>
          </p:nvPr>
        </p:nvSpPr>
        <p:spPr/>
        <p:txBody>
          <a:bodyPr/>
          <a:lstStyle/>
          <a:p>
            <a:pPr indent="0" algn="r">
              <a:buNone/>
            </a:pPr>
            <a:fld id="{CE7C5021-8C57-4C88-831C-EDDC9B9300B7}" type="slidenum">
              <a:rPr lang="en-US" sz="1400" b="0" strike="noStrike" spc="-1" smtClean="0">
                <a:solidFill>
                  <a:srgbClr val="000000"/>
                </a:solidFill>
                <a:latin typeface="Times New Roman"/>
              </a:rPr>
              <a:t>10</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1023345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stanza is used to request information from a server or another client. In this example, the client is requesting information about the capabilities of the server using the </a:t>
            </a:r>
            <a:r>
              <a:rPr lang="en-US" dirty="0" err="1"/>
              <a:t>disco#info</a:t>
            </a:r>
            <a:r>
              <a:rPr lang="en-US" sz="1200" b="0" i="0" kern="1200" dirty="0">
                <a:solidFill>
                  <a:schemeClr val="tx1"/>
                </a:solidFill>
                <a:effectLst/>
                <a:latin typeface="+mn-lt"/>
                <a:ea typeface="+mn-ea"/>
                <a:cs typeface="+mn-cs"/>
              </a:rPr>
              <a:t> namespace.</a:t>
            </a:r>
            <a:endParaRPr lang="el-GR" dirty="0"/>
          </a:p>
        </p:txBody>
      </p:sp>
      <p:sp>
        <p:nvSpPr>
          <p:cNvPr id="4" name="Slide Number Placeholder 3"/>
          <p:cNvSpPr>
            <a:spLocks noGrp="1"/>
          </p:cNvSpPr>
          <p:nvPr>
            <p:ph type="sldNum" idx="9"/>
          </p:nvPr>
        </p:nvSpPr>
        <p:spPr/>
        <p:txBody>
          <a:bodyPr/>
          <a:lstStyle/>
          <a:p>
            <a:pPr indent="0" algn="r">
              <a:buNone/>
            </a:pPr>
            <a:fld id="{CE7C5021-8C57-4C88-831C-EDDC9B9300B7}" type="slidenum">
              <a:rPr lang="en-US" sz="1400" b="0" strike="noStrike" spc="-1" smtClean="0">
                <a:solidFill>
                  <a:srgbClr val="000000"/>
                </a:solidFill>
                <a:latin typeface="Times New Roman"/>
              </a:rPr>
              <a:t>11</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51163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035DB3C7-2602-4964-BB4A-D9E9650E20B6}"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DC124EAE-E71C-4CC1-AE81-A7982C46DCAB}"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288759B0-8F73-4399-B5D9-3478ABFDE3F2}"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039137E3-76D4-4845-AFA2-1624D7B34CE9}"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FFA5AB1D-C432-4E5A-BB86-226BA3B86F51}"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D61E4279-3720-4BD8-9CF6-F7D8EFB42F53}"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A39D4C7F-31D9-4E87-BDDB-C69110B076DA}"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C4FAD016-09B5-4263-A83D-D8DF190FB94F}"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9767534E-F8FB-4B99-8FCF-00FFA5101499}"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80C58269-808B-4F6A-AC6F-92580FC0A4C6}"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2C49DD5-CA1D-4B8B-8D23-FAB80C9EB777}"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AF9C6888-3BE4-47E5-84CB-1EC73E2FE1B5}"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F67F51A-1940-4CB5-BAC0-BA78C752A9BA}"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871FD5DE-718B-4448-8EB1-6029CBE95E02}"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3ED83EED-532F-44C2-B243-9AE84B0A271B}"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EFE66D44-D287-430A-9EAA-B035F88ED468}"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6DD84967-37BB-4159-BE6F-FCEF0F3699F1}"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91F81458-3437-4E8B-8884-CC40B3768D72}"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6AC1BECC-B9A0-44E6-9D0E-0F7347260E4D}"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D176A518-1085-49E2-9DAA-BAF004AC1EB6}"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BF9347F7-F664-45E5-ABE0-0BA5278F4A92}"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44F79DF0-AB6B-4283-BCD6-A9BA6D964B7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44D963BE-1518-4FC5-97CC-F6AFDA5EFE57}"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D735EFF-BF27-43B6-B86E-7AFEDC51C326}"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4038480" y="6356520"/>
            <a:ext cx="4113720" cy="363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200" b="0" strike="noStrike" spc="-1">
                <a:solidFill>
                  <a:srgbClr val="8B8B8B"/>
                </a:solidFill>
                <a:latin typeface="Calibri"/>
              </a:defRPr>
            </a:lvl1pPr>
          </a:lstStyle>
          <a:p>
            <a:pPr indent="0" algn="ctr">
              <a:lnSpc>
                <a:spcPct val="100000"/>
              </a:lnSpc>
              <a:buNone/>
              <a:tabLst>
                <a:tab pos="0" algn="l"/>
              </a:tabLst>
            </a:pPr>
            <a:r>
              <a:rPr lang="en-US" sz="1200" b="0" strike="noStrike" spc="-1">
                <a:solidFill>
                  <a:srgbClr val="8B8B8B"/>
                </a:solidFill>
                <a:latin typeface="Calibri"/>
              </a:rPr>
              <a:t>&lt;footer&gt;</a:t>
            </a:r>
            <a:endParaRPr lang="en-US" sz="1200" b="0" strike="noStrike" spc="-1">
              <a:solidFill>
                <a:srgbClr val="000000"/>
              </a:solidFill>
              <a:latin typeface="Times New Roman"/>
            </a:endParaRPr>
          </a:p>
        </p:txBody>
      </p:sp>
      <p:sp>
        <p:nvSpPr>
          <p:cNvPr id="6" name="PlaceHolder 2"/>
          <p:cNvSpPr>
            <a:spLocks noGrp="1"/>
          </p:cNvSpPr>
          <p:nvPr>
            <p:ph type="sldNum" idx="2"/>
          </p:nvPr>
        </p:nvSpPr>
        <p:spPr>
          <a:xfrm>
            <a:off x="8610480" y="6356520"/>
            <a:ext cx="2742120" cy="363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strike="noStrike" spc="-1">
                <a:solidFill>
                  <a:srgbClr val="8B8B8B"/>
                </a:solidFill>
                <a:latin typeface="Calibri"/>
              </a:defRPr>
            </a:lvl1pPr>
          </a:lstStyle>
          <a:p>
            <a:pPr indent="0" algn="r">
              <a:lnSpc>
                <a:spcPct val="100000"/>
              </a:lnSpc>
              <a:buNone/>
              <a:tabLst>
                <a:tab pos="0" algn="l"/>
              </a:tabLst>
            </a:pPr>
            <a:fld id="{7720E9E7-E5F9-46CA-9FBF-7735CA1EADDE}" type="slidenum">
              <a:rPr lang="en-US" sz="1200" b="0" strike="noStrike" spc="-1">
                <a:solidFill>
                  <a:srgbClr val="8B8B8B"/>
                </a:solidFill>
                <a:latin typeface="Calibri"/>
              </a:rPr>
              <a:t>‹#›</a:t>
            </a:fld>
            <a:endParaRPr lang="en-US" sz="1200" b="0" strike="noStrike" spc="-1">
              <a:solidFill>
                <a:srgbClr val="000000"/>
              </a:solidFill>
              <a:latin typeface="Times New Roman"/>
            </a:endParaRPr>
          </a:p>
        </p:txBody>
      </p:sp>
      <p:sp>
        <p:nvSpPr>
          <p:cNvPr id="2" name="PlaceHolder 3"/>
          <p:cNvSpPr>
            <a:spLocks noGrp="1"/>
          </p:cNvSpPr>
          <p:nvPr>
            <p:ph type="dt" idx="3"/>
          </p:nvPr>
        </p:nvSpPr>
        <p:spPr>
          <a:xfrm>
            <a:off x="838080" y="6356520"/>
            <a:ext cx="2742120" cy="36396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3720" cy="363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200" b="0" strike="noStrike" spc="-1">
                <a:solidFill>
                  <a:srgbClr val="8B8B8B"/>
                </a:solidFill>
                <a:latin typeface="Calibri"/>
              </a:defRPr>
            </a:lvl1pPr>
          </a:lstStyle>
          <a:p>
            <a:pPr indent="0" algn="ctr">
              <a:lnSpc>
                <a:spcPct val="100000"/>
              </a:lnSpc>
              <a:buNone/>
              <a:tabLst>
                <a:tab pos="0" algn="l"/>
              </a:tabLst>
            </a:pPr>
            <a:r>
              <a:rPr lang="en-US" sz="1200" b="0" strike="noStrike" spc="-1">
                <a:solidFill>
                  <a:srgbClr val="8B8B8B"/>
                </a:solidFill>
                <a:latin typeface="Calibri"/>
              </a:rPr>
              <a:t>&lt;footer&gt;</a:t>
            </a:r>
            <a:endParaRPr lang="en-US" sz="1200" b="0" strike="noStrike" spc="-1">
              <a:solidFill>
                <a:srgbClr val="000000"/>
              </a:solidFill>
              <a:latin typeface="Times New Roman"/>
            </a:endParaRPr>
          </a:p>
        </p:txBody>
      </p:sp>
      <p:sp>
        <p:nvSpPr>
          <p:cNvPr id="42" name="PlaceHolder 2"/>
          <p:cNvSpPr>
            <a:spLocks noGrp="1"/>
          </p:cNvSpPr>
          <p:nvPr>
            <p:ph type="sldNum" idx="5"/>
          </p:nvPr>
        </p:nvSpPr>
        <p:spPr>
          <a:xfrm>
            <a:off x="8610480" y="6356520"/>
            <a:ext cx="2742120" cy="363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strike="noStrike" spc="-1">
                <a:solidFill>
                  <a:srgbClr val="8B8B8B"/>
                </a:solidFill>
                <a:latin typeface="Calibri"/>
              </a:defRPr>
            </a:lvl1pPr>
          </a:lstStyle>
          <a:p>
            <a:pPr indent="0" algn="r">
              <a:lnSpc>
                <a:spcPct val="100000"/>
              </a:lnSpc>
              <a:buNone/>
              <a:tabLst>
                <a:tab pos="0" algn="l"/>
              </a:tabLst>
            </a:pPr>
            <a:fld id="{918044EE-94E5-4917-A47E-771FEDF19E22}" type="slidenum">
              <a:rPr lang="en-US" sz="1200" b="0" strike="noStrike" spc="-1">
                <a:solidFill>
                  <a:srgbClr val="8B8B8B"/>
                </a:solidFill>
                <a:latin typeface="Calibri"/>
              </a:rPr>
              <a:t>‹#›</a:t>
            </a:fld>
            <a:endParaRPr lang="en-US" sz="1200" b="0" strike="noStrike" spc="-1">
              <a:solidFill>
                <a:srgbClr val="000000"/>
              </a:solidFill>
              <a:latin typeface="Times New Roman"/>
            </a:endParaRPr>
          </a:p>
        </p:txBody>
      </p:sp>
      <p:sp>
        <p:nvSpPr>
          <p:cNvPr id="43" name="PlaceHolder 3"/>
          <p:cNvSpPr>
            <a:spLocks noGrp="1"/>
          </p:cNvSpPr>
          <p:nvPr>
            <p:ph type="dt" idx="6"/>
          </p:nvPr>
        </p:nvSpPr>
        <p:spPr>
          <a:xfrm>
            <a:off x="838080" y="6356520"/>
            <a:ext cx="2742120" cy="36396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veniz01@ucy.ac.c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oracle.com/java/technologies/downloads/"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1523880" y="2076301"/>
            <a:ext cx="9142920" cy="2797540"/>
          </a:xfrm>
          <a:prstGeom prst="rect">
            <a:avLst/>
          </a:prstGeom>
          <a:noFill/>
          <a:ln w="0">
            <a:noFill/>
          </a:ln>
        </p:spPr>
        <p:txBody>
          <a:bodyPr lIns="90000" tIns="45000" rIns="90000" bIns="45000" anchor="b">
            <a:noAutofit/>
          </a:bodyPr>
          <a:lstStyle/>
          <a:p>
            <a:pPr algn="ctr">
              <a:tabLst>
                <a:tab pos="0" algn="l"/>
              </a:tabLst>
            </a:pPr>
            <a:r>
              <a:rPr lang="en-US" sz="3600" b="0" strike="noStrike" spc="-1" dirty="0">
                <a:solidFill>
                  <a:srgbClr val="000000"/>
                </a:solidFill>
              </a:rPr>
              <a:t>EPL 421: Systems Programming</a:t>
            </a:r>
            <a:br>
              <a:rPr lang="en-US" sz="4800" dirty="0"/>
            </a:br>
            <a:br>
              <a:rPr lang="en-US" sz="4800" b="1" strike="noStrike" spc="-1" dirty="0">
                <a:solidFill>
                  <a:srgbClr val="000000"/>
                </a:solidFill>
              </a:rPr>
            </a:br>
            <a:br>
              <a:rPr lang="en-US" sz="4800" b="1" strike="noStrike" spc="-1" dirty="0">
                <a:solidFill>
                  <a:srgbClr val="000000"/>
                </a:solidFill>
              </a:rPr>
            </a:br>
            <a:br>
              <a:rPr lang="en-US" sz="4800" b="1" strike="noStrike" spc="-1" dirty="0">
                <a:solidFill>
                  <a:srgbClr val="000000"/>
                </a:solidFill>
              </a:rPr>
            </a:br>
            <a:br>
              <a:rPr lang="en-US" sz="4800" b="1" strike="noStrike" spc="-1" dirty="0">
                <a:solidFill>
                  <a:srgbClr val="000000"/>
                </a:solidFill>
              </a:rPr>
            </a:br>
            <a:r>
              <a:rPr lang="en-US" sz="1800" spc="-1" dirty="0">
                <a:solidFill>
                  <a:srgbClr val="1D2125"/>
                </a:solidFill>
              </a:rPr>
              <a:t>The Extensible Messaging and Presence Protocol  </a:t>
            </a:r>
            <a:endParaRPr lang="en-US" sz="4800" b="0" strike="noStrike" spc="-1" dirty="0">
              <a:solidFill>
                <a:srgbClr val="000000"/>
              </a:solidFill>
            </a:endParaRPr>
          </a:p>
        </p:txBody>
      </p:sp>
      <p:sp>
        <p:nvSpPr>
          <p:cNvPr id="89" name="PlaceHolder 2"/>
          <p:cNvSpPr>
            <a:spLocks noGrp="1"/>
          </p:cNvSpPr>
          <p:nvPr>
            <p:ph type="subTitle"/>
          </p:nvPr>
        </p:nvSpPr>
        <p:spPr>
          <a:xfrm>
            <a:off x="3072240" y="5558033"/>
            <a:ext cx="6046200" cy="798487"/>
          </a:xfrm>
          <a:prstGeom prst="rect">
            <a:avLst/>
          </a:prstGeom>
          <a:noFill/>
          <a:ln w="0">
            <a:noFill/>
          </a:ln>
        </p:spPr>
        <p:txBody>
          <a:bodyPr lIns="0" tIns="0" rIns="0" bIns="0" anchor="t">
            <a:normAutofit/>
          </a:bodyPr>
          <a:lstStyle/>
          <a:p>
            <a:pPr indent="0" algn="ctr">
              <a:lnSpc>
                <a:spcPct val="90000"/>
              </a:lnSpc>
              <a:spcBef>
                <a:spcPts val="1001"/>
              </a:spcBef>
              <a:buNone/>
              <a:tabLst>
                <a:tab pos="0" algn="l"/>
              </a:tabLst>
            </a:pPr>
            <a:endParaRPr lang="en-US" sz="2400" b="0" strike="noStrike" spc="-1" dirty="0">
              <a:solidFill>
                <a:srgbClr val="000000"/>
              </a:solidFill>
              <a:latin typeface="Arial"/>
            </a:endParaRPr>
          </a:p>
          <a:p>
            <a:pPr indent="0" algn="ctr">
              <a:lnSpc>
                <a:spcPct val="90000"/>
              </a:lnSpc>
              <a:spcBef>
                <a:spcPts val="1001"/>
              </a:spcBef>
              <a:buNone/>
              <a:tabLst>
                <a:tab pos="0" algn="l"/>
              </a:tabLst>
            </a:pPr>
            <a:r>
              <a:rPr lang="en-US" sz="1800" b="0" strike="noStrike" spc="-1" dirty="0">
                <a:solidFill>
                  <a:srgbClr val="000000"/>
                </a:solidFill>
              </a:rPr>
              <a:t>Nikolas Venizelou (</a:t>
            </a:r>
            <a:r>
              <a:rPr lang="en-US" sz="1800" b="0" u="sng" strike="noStrike" spc="-1" dirty="0">
                <a:solidFill>
                  <a:srgbClr val="0563C1"/>
                </a:solidFill>
                <a:uFillTx/>
                <a:hlinkClick r:id="rId3"/>
              </a:rPr>
              <a:t>nveniz01@ucy.ac.cy</a:t>
            </a:r>
            <a:r>
              <a:rPr lang="en-US" sz="1800" b="0" strike="noStrike" spc="-1" dirty="0">
                <a:solidFill>
                  <a:srgbClr val="000000"/>
                </a:solidFill>
              </a:rPr>
              <a:t>)</a:t>
            </a:r>
          </a:p>
          <a:p>
            <a:pPr indent="0" algn="ctr">
              <a:lnSpc>
                <a:spcPct val="90000"/>
              </a:lnSpc>
              <a:spcBef>
                <a:spcPts val="1001"/>
              </a:spcBef>
              <a:buNone/>
              <a:tabLst>
                <a:tab pos="0" algn="l"/>
              </a:tabLst>
            </a:pPr>
            <a:endParaRPr lang="en-US" sz="2400" b="0" strike="noStrike" spc="-1" dirty="0">
              <a:solidFill>
                <a:srgbClr val="000000"/>
              </a:solidFill>
              <a:latin typeface="Arial"/>
            </a:endParaRPr>
          </a:p>
          <a:p>
            <a:pPr indent="0" algn="ctr">
              <a:lnSpc>
                <a:spcPct val="90000"/>
              </a:lnSpc>
              <a:spcBef>
                <a:spcPts val="1001"/>
              </a:spcBef>
              <a:buNone/>
              <a:tabLst>
                <a:tab pos="0" algn="l"/>
              </a:tabLst>
            </a:pPr>
            <a:endParaRPr lang="en-US" sz="2400" b="0" strike="noStrike" spc="-1" dirty="0">
              <a:solidFill>
                <a:srgbClr val="000000"/>
              </a:solidFill>
              <a:latin typeface="Arial"/>
            </a:endParaRPr>
          </a:p>
        </p:txBody>
      </p:sp>
      <p:sp>
        <p:nvSpPr>
          <p:cNvPr id="4" name="PlaceHolder 3"/>
          <p:cNvSpPr>
            <a:spLocks noGrp="1"/>
          </p:cNvSpPr>
          <p:nvPr>
            <p:ph type="ftr" idx="1"/>
          </p:nvPr>
        </p:nvSpPr>
        <p:spPr/>
        <p:txBody>
          <a:bodyPr/>
          <a:lstStyle/>
          <a:p>
            <a:r>
              <a:t>XMPP</a:t>
            </a:r>
          </a:p>
        </p:txBody>
      </p:sp>
      <p:sp>
        <p:nvSpPr>
          <p:cNvPr id="5" name="PlaceHolder 4"/>
          <p:cNvSpPr>
            <a:spLocks noGrp="1"/>
          </p:cNvSpPr>
          <p:nvPr>
            <p:ph type="sldNum" idx="2"/>
          </p:nvPr>
        </p:nvSpPr>
        <p:spPr/>
        <p:txBody>
          <a:bodyPr/>
          <a:lstStyle/>
          <a:p>
            <a:fld id="{86EF9103-D77E-47BA-A427-378E6C8CCAC5}" type="slidenum">
              <a:t>1</a:t>
            </a:fld>
            <a:endParaRPr/>
          </a:p>
        </p:txBody>
      </p:sp>
      <p:pic>
        <p:nvPicPr>
          <p:cNvPr id="8" name="Picture 7">
            <a:extLst>
              <a:ext uri="{FF2B5EF4-FFF2-40B4-BE49-F238E27FC236}">
                <a16:creationId xmlns:a16="http://schemas.microsoft.com/office/drawing/2014/main" id="{C2668A23-1FB9-4C7D-A1D4-DBD3F905324D}"/>
              </a:ext>
            </a:extLst>
          </p:cNvPr>
          <p:cNvPicPr/>
          <p:nvPr/>
        </p:nvPicPr>
        <p:blipFill>
          <a:blip r:embed="rId4"/>
          <a:stretch/>
        </p:blipFill>
        <p:spPr>
          <a:xfrm>
            <a:off x="5048100" y="2241722"/>
            <a:ext cx="2094480" cy="2094480"/>
          </a:xfrm>
          <a:prstGeom prst="rect">
            <a:avLst/>
          </a:prstGeom>
          <a:ln w="0">
            <a:noFill/>
          </a:ln>
        </p:spPr>
      </p:pic>
      <p:pic>
        <p:nvPicPr>
          <p:cNvPr id="9" name="Picture 8" descr="http://www.ucy.ac.cy/branding/documents/logo/DepartmentsAndUnitsLogo/FacultyOfPureAndAppliedSciences/ComputerScience/Department_of_Computer_Science_en.jpg">
            <a:extLst>
              <a:ext uri="{FF2B5EF4-FFF2-40B4-BE49-F238E27FC236}">
                <a16:creationId xmlns:a16="http://schemas.microsoft.com/office/drawing/2014/main" id="{6FEE53D2-212A-4D1B-B401-BA8ADBE2EF6F}"/>
              </a:ext>
            </a:extLst>
          </p:cNvPr>
          <p:cNvPicPr/>
          <p:nvPr/>
        </p:nvPicPr>
        <p:blipFill rotWithShape="1">
          <a:blip r:embed="rId5"/>
          <a:srcRect l="2655" r="3098" b="20567"/>
          <a:stretch/>
        </p:blipFill>
        <p:spPr>
          <a:xfrm>
            <a:off x="9670740" y="0"/>
            <a:ext cx="2521260" cy="81756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Present Stanza</a:t>
            </a:r>
          </a:p>
        </p:txBody>
      </p:sp>
      <p:sp>
        <p:nvSpPr>
          <p:cNvPr id="97"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indent="0">
              <a:spcBef>
                <a:spcPts val="1417"/>
              </a:spcBef>
              <a:buNone/>
            </a:pPr>
            <a:r>
              <a:rPr lang="en-US" dirty="0"/>
              <a:t>These are used to signal the presence of an entity to other entities, such as whether they are online, offline, or busy. Presence stanzas can also include information about the entity's status, such as their mood, activity, or location.</a:t>
            </a:r>
          </a:p>
          <a:p>
            <a:pPr indent="0">
              <a:spcBef>
                <a:spcPts val="1417"/>
              </a:spcBef>
              <a:buNone/>
            </a:pPr>
            <a:endParaRPr lang="en-US" dirty="0"/>
          </a:p>
          <a:p>
            <a:pPr indent="0">
              <a:spcBef>
                <a:spcPts val="1417"/>
              </a:spcBef>
              <a:buNone/>
            </a:pPr>
            <a:r>
              <a:rPr lang="en-US" sz="2400" dirty="0"/>
              <a:t>&lt;presence to='user@example.com' from='anotheruser@example.com’&gt; 	</a:t>
            </a:r>
          </a:p>
          <a:p>
            <a:pPr indent="0">
              <a:spcBef>
                <a:spcPts val="1417"/>
              </a:spcBef>
              <a:buNone/>
            </a:pPr>
            <a:r>
              <a:rPr lang="en-US" sz="2400" dirty="0"/>
              <a:t>	&lt;status&gt;Available&lt;/status&gt;</a:t>
            </a:r>
          </a:p>
          <a:p>
            <a:pPr indent="0">
              <a:spcBef>
                <a:spcPts val="1417"/>
              </a:spcBef>
              <a:buNone/>
            </a:pPr>
            <a:r>
              <a:rPr lang="en-US" sz="2400" dirty="0"/>
              <a:t>	 &lt;show&gt;chat&lt;/show&gt; </a:t>
            </a:r>
          </a:p>
          <a:p>
            <a:pPr indent="0">
              <a:spcBef>
                <a:spcPts val="1417"/>
              </a:spcBef>
              <a:buNone/>
            </a:pPr>
            <a:r>
              <a:rPr lang="en-US" sz="2400" dirty="0"/>
              <a:t>&lt;/presence&gt;</a:t>
            </a:r>
            <a:endParaRPr lang="en-US" sz="1600" b="0" strike="noStrike" spc="-1" dirty="0">
              <a:solidFill>
                <a:srgbClr val="000000"/>
              </a:solidFill>
              <a:latin typeface="Aria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10</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3"/>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1653673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IQ Stanza</a:t>
            </a:r>
          </a:p>
        </p:txBody>
      </p:sp>
      <p:sp>
        <p:nvSpPr>
          <p:cNvPr id="97"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indent="0">
              <a:spcBef>
                <a:spcPts val="1417"/>
              </a:spcBef>
              <a:buNone/>
            </a:pPr>
            <a:r>
              <a:rPr lang="en-US" dirty="0"/>
              <a:t>These are used to exchange data and control information between XMPP entities. IQ stanzas can be used for tasks such as authentication, roster management, and service discovery.</a:t>
            </a:r>
          </a:p>
          <a:p>
            <a:pPr indent="0">
              <a:spcBef>
                <a:spcPts val="1417"/>
              </a:spcBef>
              <a:buNone/>
            </a:pPr>
            <a:endParaRPr lang="en-US" dirty="0"/>
          </a:p>
          <a:p>
            <a:pPr indent="0">
              <a:spcBef>
                <a:spcPts val="1417"/>
              </a:spcBef>
              <a:buNone/>
            </a:pPr>
            <a:r>
              <a:rPr lang="en-US" sz="2400" dirty="0"/>
              <a:t>&lt;</a:t>
            </a:r>
            <a:r>
              <a:rPr lang="en-US" sz="2400" dirty="0" err="1"/>
              <a:t>iq</a:t>
            </a:r>
            <a:r>
              <a:rPr lang="en-US" sz="2400" dirty="0"/>
              <a:t> type='get' to='domain.com’&gt; </a:t>
            </a:r>
          </a:p>
          <a:p>
            <a:pPr indent="0">
              <a:spcBef>
                <a:spcPts val="1417"/>
              </a:spcBef>
              <a:buNone/>
            </a:pPr>
            <a:r>
              <a:rPr lang="en-US" sz="2400" dirty="0"/>
              <a:t>	&lt;query </a:t>
            </a:r>
            <a:r>
              <a:rPr lang="en-US" sz="2400" dirty="0" err="1"/>
              <a:t>xmlns</a:t>
            </a:r>
            <a:r>
              <a:rPr lang="en-US" sz="2400" dirty="0"/>
              <a:t>='http://jabber.org/protocol/</a:t>
            </a:r>
            <a:r>
              <a:rPr lang="en-US" sz="2400" dirty="0" err="1"/>
              <a:t>disco#info</a:t>
            </a:r>
            <a:r>
              <a:rPr lang="en-US" sz="2400" dirty="0"/>
              <a:t>’/&gt; </a:t>
            </a:r>
          </a:p>
          <a:p>
            <a:pPr indent="0">
              <a:spcBef>
                <a:spcPts val="1417"/>
              </a:spcBef>
              <a:buNone/>
            </a:pPr>
            <a:r>
              <a:rPr lang="en-US" sz="2400" dirty="0"/>
              <a:t>&lt;/</a:t>
            </a:r>
            <a:r>
              <a:rPr lang="en-US" sz="2400" dirty="0" err="1"/>
              <a:t>iq</a:t>
            </a:r>
            <a:r>
              <a:rPr lang="en-US" sz="2400" dirty="0"/>
              <a:t>&gt;</a:t>
            </a:r>
            <a:endParaRPr lang="en-US" sz="1600" b="0" strike="noStrike" spc="-1" dirty="0">
              <a:solidFill>
                <a:srgbClr val="000000"/>
              </a:solidFill>
              <a:latin typeface="Aria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11</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3"/>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153413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Client-Server Demo (1) </a:t>
            </a:r>
            <a:br>
              <a:rPr lang="en-US" sz="3600" b="1" spc="-1" dirty="0">
                <a:solidFill>
                  <a:srgbClr val="000000"/>
                </a:solidFill>
              </a:rPr>
            </a:br>
            <a:r>
              <a:rPr lang="en-US" sz="3600" b="1" spc="-1" dirty="0">
                <a:solidFill>
                  <a:srgbClr val="000000"/>
                </a:solidFill>
              </a:rPr>
              <a:t>- </a:t>
            </a:r>
            <a:br>
              <a:rPr lang="en-US" sz="3600" b="1" spc="-1" dirty="0">
                <a:solidFill>
                  <a:srgbClr val="000000"/>
                </a:solidFill>
              </a:rPr>
            </a:br>
            <a:r>
              <a:rPr lang="en-US" sz="3600" b="1" spc="-1" dirty="0">
                <a:solidFill>
                  <a:srgbClr val="000000"/>
                </a:solidFill>
              </a:rPr>
              <a:t>Info</a:t>
            </a:r>
          </a:p>
        </p:txBody>
      </p:sp>
      <p:sp>
        <p:nvSpPr>
          <p:cNvPr id="97"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indent="0">
              <a:spcBef>
                <a:spcPts val="1417"/>
              </a:spcBef>
              <a:buNone/>
            </a:pPr>
            <a:r>
              <a:rPr lang="en-US" sz="2400" b="0" strike="noStrike" spc="-1" dirty="0">
                <a:solidFill>
                  <a:srgbClr val="000000"/>
                </a:solidFill>
                <a:latin typeface="Arial"/>
              </a:rPr>
              <a:t>A simple client to client message exchange using 2 XMPP Clients and a Server, </a:t>
            </a:r>
            <a:r>
              <a:rPr lang="en-US" sz="2400" spc="-1" dirty="0">
                <a:solidFill>
                  <a:srgbClr val="000000"/>
                </a:solidFill>
                <a:latin typeface="Arial"/>
              </a:rPr>
              <a:t>in-order to showcase the message exchange between the clients and the server</a:t>
            </a:r>
          </a:p>
          <a:p>
            <a:pPr indent="0">
              <a:spcBef>
                <a:spcPts val="1417"/>
              </a:spcBef>
              <a:buNone/>
            </a:pPr>
            <a:endParaRPr lang="en-US" sz="2400" b="0" strike="noStrike" spc="-1" dirty="0">
              <a:solidFill>
                <a:srgbClr val="000000"/>
              </a:solidFill>
              <a:latin typeface="Arial"/>
            </a:endParaRPr>
          </a:p>
          <a:p>
            <a:pPr indent="0">
              <a:spcBef>
                <a:spcPts val="1417"/>
              </a:spcBef>
              <a:buNone/>
            </a:pPr>
            <a:r>
              <a:rPr lang="en-US" sz="2400" spc="-1" dirty="0">
                <a:solidFill>
                  <a:srgbClr val="000000"/>
                </a:solidFill>
                <a:latin typeface="Arial"/>
              </a:rPr>
              <a:t>XMPP Client implementation: Profanity (CLI XMPP client)</a:t>
            </a:r>
          </a:p>
          <a:p>
            <a:pPr indent="0">
              <a:spcBef>
                <a:spcPts val="1417"/>
              </a:spcBef>
              <a:buNone/>
            </a:pPr>
            <a:endParaRPr lang="en-US" sz="2400" b="0" strike="noStrike" spc="-1" dirty="0">
              <a:solidFill>
                <a:srgbClr val="000000"/>
              </a:solidFill>
              <a:latin typeface="Arial"/>
            </a:endParaRPr>
          </a:p>
          <a:p>
            <a:pPr indent="0">
              <a:spcBef>
                <a:spcPts val="1417"/>
              </a:spcBef>
              <a:buNone/>
            </a:pPr>
            <a:r>
              <a:rPr lang="en-US" sz="2400" spc="-1" dirty="0">
                <a:solidFill>
                  <a:srgbClr val="000000"/>
                </a:solidFill>
                <a:latin typeface="Arial"/>
              </a:rPr>
              <a:t>XMPP Server implementation: Openfire</a:t>
            </a:r>
            <a:endParaRPr lang="en-US" sz="2400" b="0" strike="noStrike" spc="-1" dirty="0">
              <a:solidFill>
                <a:srgbClr val="000000"/>
              </a:solidFill>
              <a:latin typeface="Aria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12</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2"/>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2914342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Client-Server Demo (2) </a:t>
            </a:r>
            <a:br>
              <a:rPr lang="en-US" sz="3600" b="1" spc="-1" dirty="0">
                <a:solidFill>
                  <a:srgbClr val="000000"/>
                </a:solidFill>
              </a:rPr>
            </a:br>
            <a:r>
              <a:rPr lang="en-US" sz="3600" b="1" spc="-1" dirty="0">
                <a:solidFill>
                  <a:srgbClr val="000000"/>
                </a:solidFill>
              </a:rPr>
              <a:t>- </a:t>
            </a:r>
            <a:br>
              <a:rPr lang="en-US" sz="3600" b="1" spc="-1" dirty="0">
                <a:solidFill>
                  <a:srgbClr val="000000"/>
                </a:solidFill>
              </a:rPr>
            </a:br>
            <a:r>
              <a:rPr lang="en-US" sz="3600" b="1" spc="-1" dirty="0">
                <a:solidFill>
                  <a:srgbClr val="000000"/>
                </a:solidFill>
              </a:rPr>
              <a:t>Openfire</a:t>
            </a:r>
          </a:p>
        </p:txBody>
      </p:sp>
      <p:sp>
        <p:nvSpPr>
          <p:cNvPr id="97"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marL="514350" indent="-285750">
              <a:spcBef>
                <a:spcPts val="1417"/>
              </a:spcBef>
            </a:pPr>
            <a:r>
              <a:rPr lang="en-US" sz="1800" spc="-1" dirty="0">
                <a:solidFill>
                  <a:srgbClr val="000000"/>
                </a:solidFill>
                <a:latin typeface="Arial"/>
              </a:rPr>
              <a:t>XMPP server implementation written in Java</a:t>
            </a:r>
          </a:p>
          <a:p>
            <a:pPr marL="514350" indent="-285750">
              <a:spcBef>
                <a:spcPts val="1417"/>
              </a:spcBef>
            </a:pPr>
            <a:r>
              <a:rPr lang="en-US" sz="1800" spc="-1" dirty="0">
                <a:solidFill>
                  <a:srgbClr val="000000"/>
                </a:solidFill>
                <a:latin typeface="Arial"/>
              </a:rPr>
              <a:t>Has many extensions out of the box but we will focus on the core functionalities</a:t>
            </a:r>
          </a:p>
          <a:p>
            <a:pPr marL="514350" indent="-285750">
              <a:spcBef>
                <a:spcPts val="1417"/>
              </a:spcBef>
            </a:pPr>
            <a:r>
              <a:rPr lang="en-US" sz="1800" b="0" strike="noStrike" spc="-1" dirty="0">
                <a:solidFill>
                  <a:srgbClr val="000000"/>
                </a:solidFill>
                <a:latin typeface="Arial"/>
              </a:rPr>
              <a:t>Uses an embedded HSQL database </a:t>
            </a:r>
          </a:p>
          <a:p>
            <a:pPr indent="0">
              <a:spcBef>
                <a:spcPts val="1417"/>
              </a:spcBef>
              <a:buNone/>
            </a:pPr>
            <a:r>
              <a:rPr lang="en-US" sz="1800" b="0" strike="noStrike" spc="-1" dirty="0">
                <a:solidFill>
                  <a:srgbClr val="000000"/>
                </a:solidFill>
                <a:latin typeface="Arial"/>
              </a:rPr>
              <a:t>Chose to install using </a:t>
            </a:r>
            <a:r>
              <a:rPr lang="en-US" sz="1800" spc="-1" dirty="0">
                <a:solidFill>
                  <a:srgbClr val="000000"/>
                </a:solidFill>
                <a:latin typeface="Arial"/>
              </a:rPr>
              <a:t>docker for faster deployment</a:t>
            </a:r>
          </a:p>
          <a:p>
            <a:pPr indent="0">
              <a:spcBef>
                <a:spcPts val="600"/>
              </a:spcBef>
              <a:buNone/>
            </a:pPr>
            <a:endParaRPr lang="en-US" sz="1800" spc="-1" dirty="0">
              <a:solidFill>
                <a:srgbClr val="000000"/>
              </a:solidFill>
              <a:latin typeface="Arial"/>
            </a:endParaRPr>
          </a:p>
          <a:p>
            <a:pPr indent="0">
              <a:spcBef>
                <a:spcPts val="600"/>
              </a:spcBef>
              <a:buNone/>
            </a:pPr>
            <a:r>
              <a:rPr lang="en-US" sz="1600" spc="-1" dirty="0">
                <a:solidFill>
                  <a:srgbClr val="000000"/>
                </a:solidFill>
              </a:rPr>
              <a:t>docker run --name </a:t>
            </a:r>
            <a:r>
              <a:rPr lang="en-US" sz="1600" spc="-1" dirty="0" err="1">
                <a:solidFill>
                  <a:srgbClr val="000000"/>
                </a:solidFill>
              </a:rPr>
              <a:t>openfire</a:t>
            </a:r>
            <a:r>
              <a:rPr lang="en-US" sz="1600" spc="-1" dirty="0">
                <a:solidFill>
                  <a:srgbClr val="000000"/>
                </a:solidFill>
              </a:rPr>
              <a:t> -d --restart=always \  </a:t>
            </a:r>
          </a:p>
          <a:p>
            <a:pPr indent="0">
              <a:spcBef>
                <a:spcPts val="600"/>
              </a:spcBef>
              <a:buNone/>
            </a:pPr>
            <a:r>
              <a:rPr lang="en-US" sz="1600" spc="-1" dirty="0">
                <a:solidFill>
                  <a:srgbClr val="000000"/>
                </a:solidFill>
              </a:rPr>
              <a:t>--publish 9090:9090 --publish 5222:5222 --publish 7777:7777 \ </a:t>
            </a:r>
          </a:p>
          <a:p>
            <a:pPr indent="0">
              <a:spcBef>
                <a:spcPts val="600"/>
              </a:spcBef>
              <a:buNone/>
            </a:pPr>
            <a:r>
              <a:rPr lang="en-US" sz="1600" spc="-1" dirty="0">
                <a:solidFill>
                  <a:srgbClr val="000000"/>
                </a:solidFill>
              </a:rPr>
              <a:t> --volume /</a:t>
            </a:r>
            <a:r>
              <a:rPr lang="en-US" sz="1600" spc="-1" dirty="0" err="1">
                <a:solidFill>
                  <a:srgbClr val="000000"/>
                </a:solidFill>
              </a:rPr>
              <a:t>srv</a:t>
            </a:r>
            <a:r>
              <a:rPr lang="en-US" sz="1600" spc="-1" dirty="0">
                <a:solidFill>
                  <a:srgbClr val="000000"/>
                </a:solidFill>
              </a:rPr>
              <a:t>/docker/</a:t>
            </a:r>
            <a:r>
              <a:rPr lang="en-US" sz="1600" spc="-1" dirty="0" err="1">
                <a:solidFill>
                  <a:srgbClr val="000000"/>
                </a:solidFill>
              </a:rPr>
              <a:t>openfire</a:t>
            </a:r>
            <a:r>
              <a:rPr lang="en-US" sz="1600" spc="-1" dirty="0">
                <a:solidFill>
                  <a:srgbClr val="000000"/>
                </a:solidFill>
              </a:rPr>
              <a:t>:/var/lib/</a:t>
            </a:r>
            <a:r>
              <a:rPr lang="en-US" sz="1600" spc="-1" dirty="0" err="1">
                <a:solidFill>
                  <a:srgbClr val="000000"/>
                </a:solidFill>
              </a:rPr>
              <a:t>openfire</a:t>
            </a:r>
            <a:r>
              <a:rPr lang="en-US" sz="1600" spc="-1" dirty="0">
                <a:solidFill>
                  <a:srgbClr val="000000"/>
                </a:solidFill>
              </a:rPr>
              <a:t> \  </a:t>
            </a:r>
          </a:p>
          <a:p>
            <a:pPr indent="0">
              <a:spcBef>
                <a:spcPts val="600"/>
              </a:spcBef>
              <a:buNone/>
            </a:pPr>
            <a:r>
              <a:rPr lang="en-US" sz="1600" spc="-1" dirty="0" err="1">
                <a:solidFill>
                  <a:srgbClr val="000000"/>
                </a:solidFill>
              </a:rPr>
              <a:t>nasqueron</a:t>
            </a:r>
            <a:r>
              <a:rPr lang="en-US" sz="1600" spc="-1" dirty="0">
                <a:solidFill>
                  <a:srgbClr val="000000"/>
                </a:solidFill>
              </a:rPr>
              <a:t>/openfire:4.7.4</a:t>
            </a:r>
            <a:endParaRPr lang="en-US" sz="1600" b="0" strike="noStrike" spc="-1" dirty="0">
              <a:solidFill>
                <a:srgbClr val="000000"/>
              </a:solidFill>
              <a:latin typeface="Aria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13</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2"/>
          <a:srcRect l="2655" r="3098" b="20567"/>
          <a:stretch/>
        </p:blipFill>
        <p:spPr>
          <a:xfrm>
            <a:off x="9670740" y="0"/>
            <a:ext cx="2521260" cy="817560"/>
          </a:xfrm>
          <a:prstGeom prst="rect">
            <a:avLst/>
          </a:prstGeom>
          <a:ln w="0">
            <a:noFill/>
          </a:ln>
        </p:spPr>
      </p:pic>
      <p:pic>
        <p:nvPicPr>
          <p:cNvPr id="3" name="Picture 2">
            <a:extLst>
              <a:ext uri="{FF2B5EF4-FFF2-40B4-BE49-F238E27FC236}">
                <a16:creationId xmlns:a16="http://schemas.microsoft.com/office/drawing/2014/main" id="{24435842-63ED-4A77-BA72-A1E344060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62" y="2739923"/>
            <a:ext cx="4847227" cy="1368987"/>
          </a:xfrm>
          <a:prstGeom prst="rect">
            <a:avLst/>
          </a:prstGeom>
        </p:spPr>
      </p:pic>
      <p:pic>
        <p:nvPicPr>
          <p:cNvPr id="8" name="Picture 7">
            <a:extLst>
              <a:ext uri="{FF2B5EF4-FFF2-40B4-BE49-F238E27FC236}">
                <a16:creationId xmlns:a16="http://schemas.microsoft.com/office/drawing/2014/main" id="{9A05E69C-93A0-45F7-9550-14123B818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787" y="4289630"/>
            <a:ext cx="3609975" cy="1152525"/>
          </a:xfrm>
          <a:prstGeom prst="rect">
            <a:avLst/>
          </a:prstGeom>
        </p:spPr>
      </p:pic>
    </p:spTree>
    <p:extLst>
      <p:ext uri="{BB962C8B-B14F-4D97-AF65-F5344CB8AC3E}">
        <p14:creationId xmlns:p14="http://schemas.microsoft.com/office/powerpoint/2010/main" val="270799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Client-Server Demo (3) </a:t>
            </a:r>
            <a:br>
              <a:rPr lang="en-US" sz="3600" b="1" spc="-1" dirty="0">
                <a:solidFill>
                  <a:srgbClr val="000000"/>
                </a:solidFill>
              </a:rPr>
            </a:br>
            <a:r>
              <a:rPr lang="en-US" sz="3600" b="1" spc="-1" dirty="0">
                <a:solidFill>
                  <a:srgbClr val="000000"/>
                </a:solidFill>
              </a:rPr>
              <a:t>– </a:t>
            </a:r>
            <a:br>
              <a:rPr lang="en-US" sz="3600" b="1" spc="-1" dirty="0">
                <a:solidFill>
                  <a:srgbClr val="000000"/>
                </a:solidFill>
              </a:rPr>
            </a:br>
            <a:r>
              <a:rPr lang="en-US" sz="3600" b="1" spc="-1" dirty="0">
                <a:solidFill>
                  <a:srgbClr val="000000"/>
                </a:solidFill>
              </a:rPr>
              <a:t>Openfire Admin panel</a:t>
            </a:r>
          </a:p>
        </p:txBody>
      </p:sp>
      <p:pic>
        <p:nvPicPr>
          <p:cNvPr id="3" name="Content Placeholder 2">
            <a:extLst>
              <a:ext uri="{FF2B5EF4-FFF2-40B4-BE49-F238E27FC236}">
                <a16:creationId xmlns:a16="http://schemas.microsoft.com/office/drawing/2014/main" id="{AE00C984-D85F-4F13-A19E-82708B318656}"/>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688124" y="1746418"/>
            <a:ext cx="8999322" cy="4723263"/>
          </a:xfrm>
          <a:prstGeom prst="rect">
            <a:avLst/>
          </a:prstGeom>
          <a:noFill/>
          <a:ln w="0">
            <a:noFill/>
          </a:ln>
        </p:spPr>
      </p:pic>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14</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3"/>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1749769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ooha-2023-04-25-19-02-49">
            <a:hlinkClick r:id="" action="ppaction://media"/>
            <a:extLst>
              <a:ext uri="{FF2B5EF4-FFF2-40B4-BE49-F238E27FC236}">
                <a16:creationId xmlns:a16="http://schemas.microsoft.com/office/drawing/2014/main" id="{C832A1FD-B574-438F-A743-A4704B0B586E}"/>
              </a:ext>
            </a:extLst>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2713" cy="4349750"/>
          </a:xfrm>
        </p:spPr>
      </p:pic>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15</a:t>
            </a:fld>
            <a:endParaRPr/>
          </a:p>
        </p:txBody>
      </p:sp>
      <p:pic>
        <p:nvPicPr>
          <p:cNvPr id="3" name="Kooha-2023-04-25-19-02-49">
            <a:hlinkClick r:id="" action="ppaction://media"/>
            <a:extLst>
              <a:ext uri="{FF2B5EF4-FFF2-40B4-BE49-F238E27FC236}">
                <a16:creationId xmlns:a16="http://schemas.microsoft.com/office/drawing/2014/main" id="{F2DF30D5-4A0B-42B0-AFD5-F598BE703E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233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8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PlaceHolder 2"/>
          <p:cNvSpPr>
            <a:spLocks noGrp="1"/>
          </p:cNvSpPr>
          <p:nvPr>
            <p:ph/>
          </p:nvPr>
        </p:nvSpPr>
        <p:spPr>
          <a:xfrm>
            <a:off x="838080" y="1509037"/>
            <a:ext cx="10514520" cy="4350240"/>
          </a:xfrm>
          <a:prstGeom prst="rect">
            <a:avLst/>
          </a:prstGeom>
          <a:noFill/>
          <a:ln w="0">
            <a:noFill/>
          </a:ln>
        </p:spPr>
        <p:txBody>
          <a:bodyPr lIns="90000" tIns="45000" rIns="90000" bIns="45000" anchor="t">
            <a:normAutofit fontScale="95500"/>
          </a:bodyPr>
          <a:lstStyle/>
          <a:p>
            <a:pPr indent="0">
              <a:lnSpc>
                <a:spcPct val="107000"/>
              </a:lnSpc>
              <a:spcBef>
                <a:spcPts val="1001"/>
              </a:spcBef>
              <a:spcAft>
                <a:spcPts val="799"/>
              </a:spcAft>
              <a:buNone/>
              <a:tabLst>
                <a:tab pos="0" algn="l"/>
              </a:tabLst>
            </a:pPr>
            <a:endParaRPr lang="en-US" sz="1800" b="0" strike="noStrike" spc="-1" dirty="0">
              <a:solidFill>
                <a:srgbClr val="000000"/>
              </a:solidFill>
              <a:latin typeface="Arial"/>
            </a:endParaRPr>
          </a:p>
          <a:p>
            <a:pPr indent="0">
              <a:lnSpc>
                <a:spcPct val="90000"/>
              </a:lnSpc>
              <a:spcBef>
                <a:spcPts val="1001"/>
              </a:spcBef>
              <a:buNone/>
              <a:tabLst>
                <a:tab pos="0" algn="l"/>
              </a:tabLst>
            </a:pPr>
            <a:endParaRPr lang="en-US" sz="2800" b="0" strike="noStrike" spc="-1" dirty="0">
              <a:solidFill>
                <a:srgbClr val="000000"/>
              </a:solidFill>
              <a:latin typeface="Arial"/>
            </a:endParaRPr>
          </a:p>
          <a:p>
            <a:pPr indent="0" algn="ctr">
              <a:lnSpc>
                <a:spcPct val="90000"/>
              </a:lnSpc>
              <a:spcBef>
                <a:spcPts val="1001"/>
              </a:spcBef>
              <a:buNone/>
              <a:tabLst>
                <a:tab pos="0" algn="l"/>
              </a:tabLst>
            </a:pPr>
            <a:r>
              <a:rPr lang="en-US" sz="4600" b="1" strike="noStrike" spc="-1" dirty="0">
                <a:solidFill>
                  <a:srgbClr val="000000"/>
                </a:solidFill>
                <a:latin typeface="Arial"/>
              </a:rPr>
              <a:t>Thank you for your attention!</a:t>
            </a:r>
          </a:p>
          <a:p>
            <a:pPr indent="0" algn="ctr">
              <a:lnSpc>
                <a:spcPct val="90000"/>
              </a:lnSpc>
              <a:spcBef>
                <a:spcPts val="1001"/>
              </a:spcBef>
              <a:buNone/>
              <a:tabLst>
                <a:tab pos="0" algn="l"/>
              </a:tabLst>
            </a:pPr>
            <a:endParaRPr lang="en-US" sz="4600" b="1" strike="noStrike" spc="-1" dirty="0">
              <a:solidFill>
                <a:srgbClr val="000000"/>
              </a:solidFill>
              <a:latin typeface="Arial"/>
            </a:endParaRPr>
          </a:p>
          <a:p>
            <a:pPr indent="0" algn="ctr">
              <a:lnSpc>
                <a:spcPct val="90000"/>
              </a:lnSpc>
              <a:spcBef>
                <a:spcPts val="1001"/>
              </a:spcBef>
              <a:buNone/>
              <a:tabLst>
                <a:tab pos="0" algn="l"/>
              </a:tabLst>
            </a:pPr>
            <a:r>
              <a:rPr lang="en-US" sz="4600" b="1" spc="-1" dirty="0">
                <a:solidFill>
                  <a:srgbClr val="000000"/>
                </a:solidFill>
                <a:latin typeface="Arial"/>
              </a:rPr>
              <a:t>Questions?</a:t>
            </a:r>
            <a:endParaRPr lang="en-US" sz="4600" b="1" strike="noStrike" spc="-1" dirty="0">
              <a:solidFill>
                <a:srgbClr val="000000"/>
              </a:solidFill>
              <a:latin typeface="Aria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86959472-EE5A-4C7D-A0F0-04942DEE91CB}" type="slidenum">
              <a:t>16</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80E23DFB-2F25-40C2-AFF7-53DD4BE7C9B2}"/>
              </a:ext>
            </a:extLst>
          </p:cNvPr>
          <p:cNvPicPr/>
          <p:nvPr/>
        </p:nvPicPr>
        <p:blipFill rotWithShape="1">
          <a:blip r:embed="rId2"/>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343942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en-US" sz="3600" b="1" strike="noStrike" spc="-1" dirty="0">
                <a:solidFill>
                  <a:srgbClr val="000000"/>
                </a:solidFill>
              </a:rPr>
              <a:t>Sources</a:t>
            </a:r>
          </a:p>
        </p:txBody>
      </p:sp>
      <p:sp>
        <p:nvSpPr>
          <p:cNvPr id="224"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fontScale="95500"/>
          </a:bodyPr>
          <a:lstStyle/>
          <a:p>
            <a:pPr marL="354240" indent="-354240">
              <a:lnSpc>
                <a:spcPct val="107000"/>
              </a:lnSpc>
              <a:spcBef>
                <a:spcPts val="1001"/>
              </a:spcBef>
              <a:spcAft>
                <a:spcPts val="799"/>
              </a:spcAft>
              <a:buClr>
                <a:srgbClr val="0070C0"/>
              </a:buClr>
              <a:buFont typeface="Calibri Light"/>
              <a:buAutoNum type="arabicPeriod"/>
            </a:pPr>
            <a:r>
              <a:rPr lang="en-US" sz="1800" b="0" u="sng" strike="noStrike" spc="-7" dirty="0">
                <a:solidFill>
                  <a:srgbClr val="0563C1"/>
                </a:solidFill>
                <a:uFillTx/>
                <a:latin typeface="Calibri Light"/>
                <a:hlinkClick r:id="rId2"/>
              </a:rPr>
              <a:t>https://github.com/igniterealtime/Openfire/tree/main/xmppserver</a:t>
            </a:r>
          </a:p>
          <a:p>
            <a:pPr marL="354240" indent="-354240">
              <a:lnSpc>
                <a:spcPct val="107000"/>
              </a:lnSpc>
              <a:spcBef>
                <a:spcPts val="1001"/>
              </a:spcBef>
              <a:spcAft>
                <a:spcPts val="799"/>
              </a:spcAft>
              <a:buClr>
                <a:srgbClr val="0070C0"/>
              </a:buClr>
              <a:buFont typeface="Calibri Light"/>
              <a:buAutoNum type="arabicPeriod"/>
            </a:pPr>
            <a:r>
              <a:rPr lang="en-US" sz="1800" b="0" u="sng" strike="noStrike" spc="-7" dirty="0">
                <a:solidFill>
                  <a:srgbClr val="0563C1"/>
                </a:solidFill>
                <a:uFillTx/>
                <a:latin typeface="Calibri Light"/>
                <a:hlinkClick r:id="rId2"/>
              </a:rPr>
              <a:t>https://github.com/nasqueron/docker-openfire</a:t>
            </a:r>
          </a:p>
          <a:p>
            <a:pPr marL="354240" indent="-354240">
              <a:lnSpc>
                <a:spcPct val="107000"/>
              </a:lnSpc>
              <a:spcBef>
                <a:spcPts val="1001"/>
              </a:spcBef>
              <a:spcAft>
                <a:spcPts val="799"/>
              </a:spcAft>
              <a:buClr>
                <a:srgbClr val="0070C0"/>
              </a:buClr>
              <a:buFont typeface="Calibri Light"/>
              <a:buAutoNum type="arabicPeriod"/>
            </a:pPr>
            <a:r>
              <a:rPr lang="en-US" sz="1800" b="0" u="sng" strike="noStrike" spc="-7" dirty="0">
                <a:solidFill>
                  <a:srgbClr val="0563C1"/>
                </a:solidFill>
                <a:uFillTx/>
                <a:latin typeface="Calibri Light"/>
                <a:hlinkClick r:id="rId2"/>
              </a:rPr>
              <a:t>https://github.com/profanity-im/profanity</a:t>
            </a:r>
          </a:p>
          <a:p>
            <a:pPr marL="354240" indent="-354240">
              <a:lnSpc>
                <a:spcPct val="107000"/>
              </a:lnSpc>
              <a:spcBef>
                <a:spcPts val="1001"/>
              </a:spcBef>
              <a:spcAft>
                <a:spcPts val="799"/>
              </a:spcAft>
              <a:buClr>
                <a:srgbClr val="0070C0"/>
              </a:buClr>
              <a:buFont typeface="Calibri Light"/>
              <a:buAutoNum type="arabicPeriod"/>
            </a:pPr>
            <a:r>
              <a:rPr lang="en-US" sz="1800" b="0" u="sng" strike="noStrike" spc="-7" dirty="0">
                <a:solidFill>
                  <a:srgbClr val="0563C1"/>
                </a:solidFill>
                <a:uFillTx/>
                <a:latin typeface="Calibri Light"/>
                <a:hlinkClick r:id="rId2"/>
              </a:rPr>
              <a:t>https://en.wikipedia.org/wiki/XMPP</a:t>
            </a:r>
          </a:p>
          <a:p>
            <a:pPr marL="354240" indent="-354240">
              <a:lnSpc>
                <a:spcPct val="107000"/>
              </a:lnSpc>
              <a:spcBef>
                <a:spcPts val="1001"/>
              </a:spcBef>
              <a:spcAft>
                <a:spcPts val="799"/>
              </a:spcAft>
              <a:buClr>
                <a:srgbClr val="0070C0"/>
              </a:buClr>
              <a:buFont typeface="Calibri Light"/>
              <a:buAutoNum type="arabicPeriod"/>
            </a:pPr>
            <a:r>
              <a:rPr lang="en-US" sz="1800" b="0" u="sng" strike="noStrike" spc="-7" dirty="0">
                <a:solidFill>
                  <a:srgbClr val="0563C1"/>
                </a:solidFill>
                <a:uFillTx/>
                <a:latin typeface="Calibri Light"/>
                <a:hlinkClick r:id="rId2"/>
              </a:rPr>
              <a:t>https://xmpp.org/about/technology-overview/</a:t>
            </a:r>
          </a:p>
          <a:p>
            <a:pPr marL="354240" indent="-354240">
              <a:lnSpc>
                <a:spcPct val="107000"/>
              </a:lnSpc>
              <a:spcBef>
                <a:spcPts val="1001"/>
              </a:spcBef>
              <a:spcAft>
                <a:spcPts val="799"/>
              </a:spcAft>
              <a:buClr>
                <a:srgbClr val="0070C0"/>
              </a:buClr>
              <a:buFont typeface="Calibri Light"/>
              <a:buAutoNum type="arabicPeriod"/>
            </a:pPr>
            <a:r>
              <a:rPr lang="en-US" sz="1800" b="0" u="sng" strike="noStrike" spc="-7" dirty="0">
                <a:solidFill>
                  <a:srgbClr val="0563C1"/>
                </a:solidFill>
                <a:uFillTx/>
                <a:latin typeface="Calibri Light"/>
                <a:hlinkClick r:id="rId2"/>
              </a:rPr>
              <a:t>https://www.cometchat.com/blog/xmpp-extensible-messaging-presence-protocol</a:t>
            </a:r>
          </a:p>
          <a:p>
            <a:pPr indent="0">
              <a:lnSpc>
                <a:spcPct val="107000"/>
              </a:lnSpc>
              <a:spcBef>
                <a:spcPts val="1001"/>
              </a:spcBef>
              <a:spcAft>
                <a:spcPts val="799"/>
              </a:spcAft>
              <a:buNone/>
              <a:tabLst>
                <a:tab pos="0" algn="l"/>
              </a:tabLst>
            </a:pPr>
            <a:endParaRPr lang="en-US" sz="1800" b="0" strike="noStrike" spc="-1" dirty="0">
              <a:solidFill>
                <a:srgbClr val="000000"/>
              </a:solidFill>
              <a:latin typeface="Arial"/>
            </a:endParaRPr>
          </a:p>
          <a:p>
            <a:pPr indent="0">
              <a:lnSpc>
                <a:spcPct val="90000"/>
              </a:lnSpc>
              <a:spcBef>
                <a:spcPts val="1001"/>
              </a:spcBef>
              <a:buNone/>
              <a:tabLst>
                <a:tab pos="0" algn="l"/>
              </a:tabLst>
            </a:pPr>
            <a:endParaRPr lang="en-US" sz="2800" b="0" strike="noStrike" spc="-1" dirty="0">
              <a:solidFill>
                <a:srgbClr val="000000"/>
              </a:solidFill>
              <a:latin typeface="Arial"/>
            </a:endParaRPr>
          </a:p>
          <a:p>
            <a:pPr indent="0">
              <a:lnSpc>
                <a:spcPct val="90000"/>
              </a:lnSpc>
              <a:spcBef>
                <a:spcPts val="1001"/>
              </a:spcBef>
              <a:buNone/>
              <a:tabLst>
                <a:tab pos="0" algn="l"/>
              </a:tabLst>
            </a:pPr>
            <a:endParaRPr lang="en-US" sz="2800" b="0" strike="noStrike" spc="-1" dirty="0">
              <a:solidFill>
                <a:srgbClr val="000000"/>
              </a:solidFill>
              <a:latin typeface="Arial"/>
            </a:endParaRPr>
          </a:p>
          <a:p>
            <a:pPr indent="0">
              <a:lnSpc>
                <a:spcPct val="90000"/>
              </a:lnSpc>
              <a:spcBef>
                <a:spcPts val="1001"/>
              </a:spcBef>
              <a:buNone/>
              <a:tabLst>
                <a:tab pos="0" algn="l"/>
              </a:tabLst>
            </a:pPr>
            <a:endParaRPr lang="en-US" sz="2800" b="0" strike="noStrike" spc="-1" dirty="0">
              <a:solidFill>
                <a:srgbClr val="000000"/>
              </a:solidFill>
              <a:latin typeface="Arial"/>
            </a:endParaRPr>
          </a:p>
        </p:txBody>
      </p:sp>
      <p:pic>
        <p:nvPicPr>
          <p:cNvPr id="225" name="Picture 8" descr="http://www.ucy.ac.cy/branding/documents/logo/DepartmentsAndUnitsLogo/FacultyOfPureAndAppliedSciences/ComputerScience/Department_of_Computer_Science_en.jpg"/>
          <p:cNvPicPr/>
          <p:nvPr/>
        </p:nvPicPr>
        <p:blipFill>
          <a:blip r:embed="rId3"/>
          <a:stretch/>
        </p:blipFill>
        <p:spPr>
          <a:xfrm>
            <a:off x="0" y="0"/>
            <a:ext cx="2675160" cy="1029240"/>
          </a:xfrm>
          <a:prstGeom prst="rect">
            <a:avLst/>
          </a:prstGeom>
          <a:ln w="0">
            <a:noFill/>
          </a:ln>
        </p:spPr>
      </p:pic>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86959472-EE5A-4C7D-A0F0-04942DEE91CB}" type="slidenum">
              <a:t>17</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673EBED5-9B5D-41BB-8E6F-51D9F78B2609}"/>
              </a:ext>
            </a:extLst>
          </p:cNvPr>
          <p:cNvPicPr/>
          <p:nvPr/>
        </p:nvPicPr>
        <p:blipFill rotWithShape="1">
          <a:blip r:embed="rId3"/>
          <a:srcRect l="2655" r="3098" b="20567"/>
          <a:stretch/>
        </p:blipFill>
        <p:spPr>
          <a:xfrm>
            <a:off x="9670740" y="0"/>
            <a:ext cx="2521260" cy="81756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indent="0" algn="ctr">
              <a:lnSpc>
                <a:spcPct val="90000"/>
              </a:lnSpc>
              <a:buNone/>
              <a:tabLst>
                <a:tab pos="0" algn="l"/>
              </a:tabLst>
            </a:pPr>
            <a:r>
              <a:rPr lang="en-US" sz="3600" b="1" spc="-1" dirty="0">
                <a:solidFill>
                  <a:srgbClr val="000000"/>
                </a:solidFill>
                <a:ea typeface="Calibri Light"/>
              </a:rPr>
              <a:t> What does</a:t>
            </a:r>
            <a:r>
              <a:rPr lang="en-US" sz="3600" b="1" strike="noStrike" spc="-1" dirty="0">
                <a:solidFill>
                  <a:srgbClr val="000000"/>
                </a:solidFill>
                <a:ea typeface="Calibri Light"/>
              </a:rPr>
              <a:t> XMPP stands for</a:t>
            </a:r>
            <a:endParaRPr lang="en-US" sz="3600" b="0" strike="noStrike" spc="-1" dirty="0">
              <a:solidFill>
                <a:srgbClr val="000000"/>
              </a:solidFill>
            </a:endParaRPr>
          </a:p>
        </p:txBody>
      </p:sp>
      <p:sp>
        <p:nvSpPr>
          <p:cNvPr id="93" name="PlaceHolder 2"/>
          <p:cNvSpPr>
            <a:spLocks noGrp="1"/>
          </p:cNvSpPr>
          <p:nvPr>
            <p:ph/>
          </p:nvPr>
        </p:nvSpPr>
        <p:spPr>
          <a:xfrm>
            <a:off x="838080" y="1847880"/>
            <a:ext cx="8686440" cy="4350240"/>
          </a:xfrm>
          <a:prstGeom prst="rect">
            <a:avLst/>
          </a:prstGeom>
          <a:noFill/>
          <a:ln w="0">
            <a:noFill/>
          </a:ln>
        </p:spPr>
        <p:txBody>
          <a:bodyPr lIns="90000" tIns="45000" rIns="90000" bIns="45000" anchor="t">
            <a:normAutofit/>
          </a:bodyPr>
          <a:lstStyle/>
          <a:p>
            <a:pPr marL="228600" indent="0">
              <a:lnSpc>
                <a:spcPct val="90000"/>
              </a:lnSpc>
              <a:spcBef>
                <a:spcPts val="1001"/>
              </a:spcBef>
              <a:buNone/>
              <a:tabLst>
                <a:tab pos="0" algn="l"/>
              </a:tabLst>
            </a:pPr>
            <a:r>
              <a:rPr lang="en-US" sz="2400" b="1" strike="noStrike" spc="-1" dirty="0">
                <a:solidFill>
                  <a:srgbClr val="000000"/>
                </a:solidFill>
                <a:latin typeface="+mj-lt"/>
              </a:rPr>
              <a:t>X – </a:t>
            </a:r>
            <a:r>
              <a:rPr lang="en-US" sz="2400" b="1" strike="noStrike" spc="-1" dirty="0" err="1">
                <a:solidFill>
                  <a:srgbClr val="000000"/>
                </a:solidFill>
                <a:latin typeface="+mj-lt"/>
              </a:rPr>
              <a:t>eXtensible</a:t>
            </a:r>
            <a:endParaRPr lang="en-US" sz="2400" b="0" strike="noStrike" spc="-1" dirty="0">
              <a:solidFill>
                <a:srgbClr val="000000"/>
              </a:solidFill>
              <a:latin typeface="+mj-lt"/>
            </a:endParaRPr>
          </a:p>
          <a:p>
            <a:pPr marL="571500" indent="-342900">
              <a:spcBef>
                <a:spcPts val="1001"/>
              </a:spcBef>
              <a:tabLst>
                <a:tab pos="0" algn="l"/>
              </a:tabLst>
            </a:pPr>
            <a:r>
              <a:rPr lang="en-US" sz="2000" b="0" strike="noStrike" spc="-1" dirty="0">
                <a:solidFill>
                  <a:srgbClr val="000000"/>
                </a:solidFill>
                <a:latin typeface="+mj-lt"/>
              </a:rPr>
              <a:t>Design to grow and accommodate change</a:t>
            </a:r>
          </a:p>
          <a:p>
            <a:pPr marL="228600" indent="0">
              <a:lnSpc>
                <a:spcPct val="90000"/>
              </a:lnSpc>
              <a:spcBef>
                <a:spcPts val="1001"/>
              </a:spcBef>
              <a:buNone/>
              <a:tabLst>
                <a:tab pos="0" algn="l"/>
              </a:tabLst>
            </a:pPr>
            <a:r>
              <a:rPr lang="en-US" sz="2400" b="1" strike="noStrike" spc="-1" dirty="0">
                <a:solidFill>
                  <a:srgbClr val="000000"/>
                </a:solidFill>
                <a:latin typeface="+mj-lt"/>
              </a:rPr>
              <a:t>M – Messaging</a:t>
            </a:r>
            <a:endParaRPr lang="en-US" sz="2400" b="0" strike="noStrike" spc="-1" dirty="0">
              <a:solidFill>
                <a:srgbClr val="000000"/>
              </a:solidFill>
              <a:latin typeface="+mj-lt"/>
            </a:endParaRPr>
          </a:p>
          <a:p>
            <a:pPr marL="571500" indent="-342900">
              <a:spcBef>
                <a:spcPts val="1001"/>
              </a:spcBef>
              <a:tabLst>
                <a:tab pos="0" algn="l"/>
              </a:tabLst>
            </a:pPr>
            <a:r>
              <a:rPr lang="en-US" sz="2000" b="0" strike="noStrike" spc="-1" dirty="0">
                <a:solidFill>
                  <a:srgbClr val="000000"/>
                </a:solidFill>
                <a:latin typeface="+mj-lt"/>
              </a:rPr>
              <a:t>Instant messaging between clients</a:t>
            </a:r>
            <a:endParaRPr lang="en-US" sz="2400" b="0" strike="noStrike" spc="-1" dirty="0">
              <a:solidFill>
                <a:srgbClr val="000000"/>
              </a:solidFill>
              <a:latin typeface="+mj-lt"/>
            </a:endParaRPr>
          </a:p>
          <a:p>
            <a:pPr marL="228600" indent="0">
              <a:lnSpc>
                <a:spcPct val="90000"/>
              </a:lnSpc>
              <a:spcBef>
                <a:spcPts val="1001"/>
              </a:spcBef>
              <a:buNone/>
              <a:tabLst>
                <a:tab pos="0" algn="l"/>
              </a:tabLst>
            </a:pPr>
            <a:r>
              <a:rPr lang="en-US" sz="2400" b="1" strike="noStrike" spc="-1" dirty="0">
                <a:solidFill>
                  <a:srgbClr val="000000"/>
                </a:solidFill>
                <a:latin typeface="+mj-lt"/>
              </a:rPr>
              <a:t>P – Presence</a:t>
            </a:r>
            <a:endParaRPr lang="en-US" sz="2400" b="0" strike="noStrike" spc="-1" dirty="0">
              <a:solidFill>
                <a:srgbClr val="000000"/>
              </a:solidFill>
              <a:latin typeface="+mj-lt"/>
            </a:endParaRPr>
          </a:p>
          <a:p>
            <a:pPr marL="571500" indent="-342900">
              <a:spcBef>
                <a:spcPts val="1001"/>
              </a:spcBef>
              <a:tabLst>
                <a:tab pos="0" algn="l"/>
              </a:tabLst>
            </a:pPr>
            <a:r>
              <a:rPr lang="en-US" sz="2000" b="0" strike="noStrike" spc="-1" dirty="0">
                <a:solidFill>
                  <a:srgbClr val="000000"/>
                </a:solidFill>
                <a:latin typeface="+mj-lt"/>
              </a:rPr>
              <a:t>Indicator that tells the servers that you are online/offline/busy</a:t>
            </a:r>
          </a:p>
          <a:p>
            <a:pPr marL="228600" indent="0">
              <a:lnSpc>
                <a:spcPct val="90000"/>
              </a:lnSpc>
              <a:spcBef>
                <a:spcPts val="1001"/>
              </a:spcBef>
              <a:buNone/>
              <a:tabLst>
                <a:tab pos="0" algn="l"/>
              </a:tabLst>
            </a:pPr>
            <a:r>
              <a:rPr lang="en-US" sz="2400" b="1" strike="noStrike" spc="-1" dirty="0">
                <a:solidFill>
                  <a:srgbClr val="000000"/>
                </a:solidFill>
                <a:latin typeface="+mj-lt"/>
              </a:rPr>
              <a:t>P – Protocol</a:t>
            </a:r>
            <a:endParaRPr lang="en-US" sz="2400" b="0" strike="noStrike" spc="-1" dirty="0">
              <a:solidFill>
                <a:srgbClr val="000000"/>
              </a:solidFill>
              <a:latin typeface="+mj-lt"/>
            </a:endParaRPr>
          </a:p>
          <a:p>
            <a:pPr marL="571500" indent="-342900">
              <a:spcBef>
                <a:spcPts val="1001"/>
              </a:spcBef>
              <a:tabLst>
                <a:tab pos="0" algn="l"/>
              </a:tabLst>
            </a:pPr>
            <a:r>
              <a:rPr lang="en-US" sz="2000" b="0" strike="noStrike" spc="-1" dirty="0">
                <a:solidFill>
                  <a:srgbClr val="000000"/>
                </a:solidFill>
                <a:latin typeface="+mj-lt"/>
              </a:rPr>
              <a:t>Is a protocol, set of standard to allow systems to talk to each other</a:t>
            </a:r>
            <a:endParaRPr lang="en-US" sz="2400" b="0" strike="noStrike" spc="-1" dirty="0">
              <a:solidFill>
                <a:srgbClr val="000000"/>
              </a:solidFill>
              <a:latin typeface="Bahnschrift Light SemiCondensed" panose="020B0502040204020203" pitchFamily="34" charset="0"/>
            </a:endParaRPr>
          </a:p>
          <a:p>
            <a:pPr marL="228600" indent="0">
              <a:lnSpc>
                <a:spcPct val="90000"/>
              </a:lnSpc>
              <a:spcBef>
                <a:spcPts val="1001"/>
              </a:spcBef>
              <a:buNone/>
              <a:tabLst>
                <a:tab pos="0" algn="l"/>
              </a:tabLst>
            </a:pPr>
            <a:endParaRPr lang="en-US" sz="2400" b="0" strike="noStrike" spc="-1" dirty="0">
              <a:solidFill>
                <a:srgbClr val="000000"/>
              </a:solidFill>
              <a:latin typeface="Bahnschrift Light SemiCondensed" panose="020B0502040204020203" pitchFamily="34" charset="0"/>
            </a:endParaRPr>
          </a:p>
          <a:p>
            <a:pPr marL="228600" indent="0">
              <a:lnSpc>
                <a:spcPct val="90000"/>
              </a:lnSpc>
              <a:spcBef>
                <a:spcPts val="1001"/>
              </a:spcBef>
              <a:buNone/>
              <a:tabLst>
                <a:tab pos="0" algn="l"/>
              </a:tabLst>
            </a:pPr>
            <a:endParaRPr lang="en-US" sz="2400" b="0" strike="noStrike" spc="-1" dirty="0">
              <a:solidFill>
                <a:srgbClr val="000000"/>
              </a:solidFill>
              <a:latin typeface="Bahnschrift Light SemiCondensed" panose="020B0502040204020203" pitchFamily="34" charset="0"/>
            </a:endParaRPr>
          </a:p>
          <a:p>
            <a:pPr marL="228600" indent="0">
              <a:lnSpc>
                <a:spcPct val="90000"/>
              </a:lnSpc>
              <a:spcBef>
                <a:spcPts val="1001"/>
              </a:spcBef>
              <a:buNone/>
              <a:tabLst>
                <a:tab pos="0" algn="l"/>
              </a:tabLst>
            </a:pPr>
            <a:endParaRPr lang="en-US" sz="2400" b="0" strike="noStrike" spc="-1" dirty="0">
              <a:solidFill>
                <a:srgbClr val="000000"/>
              </a:solidFill>
              <a:latin typeface="Bahnschrift Light SemiCondensed" panose="020B0502040204020203" pitchFamily="34" charset="0"/>
            </a:endParaRPr>
          </a:p>
          <a:p>
            <a:pPr marL="228600" indent="0">
              <a:lnSpc>
                <a:spcPct val="90000"/>
              </a:lnSpc>
              <a:spcBef>
                <a:spcPts val="1001"/>
              </a:spcBef>
              <a:buNone/>
              <a:tabLst>
                <a:tab pos="0" algn="l"/>
              </a:tabLst>
            </a:pPr>
            <a:endParaRPr lang="en-US" sz="2800" b="0" strike="noStrike" spc="-1" dirty="0">
              <a:solidFill>
                <a:srgbClr val="000000"/>
              </a:solidFill>
              <a:latin typeface="Bahnschrift Light SemiCondensed" panose="020B0502040204020203" pitchFamily="34" charset="0"/>
            </a:endParaRPr>
          </a:p>
        </p:txBody>
      </p:sp>
      <p:pic>
        <p:nvPicPr>
          <p:cNvPr id="94" name="Picture 8" descr="http://www.ucy.ac.cy/branding/documents/logo/DepartmentsAndUnitsLogo/FacultyOfPureAndAppliedSciences/ComputerScience/Department_of_Computer_Science_en.jpg"/>
          <p:cNvPicPr/>
          <p:nvPr/>
        </p:nvPicPr>
        <p:blipFill rotWithShape="1">
          <a:blip r:embed="rId3"/>
          <a:srcRect l="2655" r="3098" b="20567"/>
          <a:stretch/>
        </p:blipFill>
        <p:spPr>
          <a:xfrm>
            <a:off x="9670740" y="0"/>
            <a:ext cx="2521260" cy="817560"/>
          </a:xfrm>
          <a:prstGeom prst="rect">
            <a:avLst/>
          </a:prstGeom>
          <a:ln w="0">
            <a:noFill/>
          </a:ln>
        </p:spPr>
      </p:pic>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3FEA999-3DA4-427D-8E33-DA378C51DB0F}" type="slidenum">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An Overview</a:t>
            </a:r>
          </a:p>
        </p:txBody>
      </p:sp>
      <p:sp>
        <p:nvSpPr>
          <p:cNvPr id="97" name="PlaceHolder 2"/>
          <p:cNvSpPr>
            <a:spLocks noGrp="1"/>
          </p:cNvSpPr>
          <p:nvPr>
            <p:ph/>
          </p:nvPr>
        </p:nvSpPr>
        <p:spPr>
          <a:xfrm>
            <a:off x="838080" y="1825560"/>
            <a:ext cx="6412952" cy="4350240"/>
          </a:xfrm>
          <a:prstGeom prst="rect">
            <a:avLst/>
          </a:prstGeom>
          <a:noFill/>
          <a:ln w="0">
            <a:noFill/>
          </a:ln>
        </p:spPr>
        <p:txBody>
          <a:bodyPr lIns="90000" tIns="45000" rIns="90000" bIns="45000" anchor="t">
            <a:normAutofit/>
          </a:bodyPr>
          <a:lstStyle/>
          <a:p>
            <a:pPr marL="514350" indent="-285750">
              <a:spcBef>
                <a:spcPts val="1417"/>
              </a:spcBef>
            </a:pPr>
            <a:r>
              <a:rPr lang="en-US" sz="1800" spc="-1" dirty="0">
                <a:solidFill>
                  <a:srgbClr val="000000"/>
                </a:solidFill>
                <a:latin typeface="Arial"/>
              </a:rPr>
              <a:t>A</a:t>
            </a:r>
            <a:r>
              <a:rPr lang="en-US" sz="1800" spc="-1" dirty="0">
                <a:solidFill>
                  <a:srgbClr val="000000"/>
                </a:solidFill>
              </a:rPr>
              <a:t> set of open technologies for instant messaging, presence, multi-party chat, voice and video calls, collaboration, lightweight middleware, content syndication, and generalized routing of XML data.</a:t>
            </a:r>
          </a:p>
          <a:p>
            <a:pPr marL="514350" indent="-285750">
              <a:spcBef>
                <a:spcPts val="1417"/>
              </a:spcBef>
            </a:pPr>
            <a:r>
              <a:rPr lang="en-US" sz="1800" b="0" strike="noStrike" spc="-1" dirty="0">
                <a:solidFill>
                  <a:srgbClr val="000000"/>
                </a:solidFill>
                <a:latin typeface="Arial"/>
              </a:rPr>
              <a:t>Created by </a:t>
            </a:r>
            <a:r>
              <a:rPr lang="en-US" sz="1800" b="0" strike="noStrike" spc="-1" dirty="0" err="1">
                <a:solidFill>
                  <a:srgbClr val="000000"/>
                </a:solidFill>
                <a:latin typeface="Arial"/>
              </a:rPr>
              <a:t>Jeremie</a:t>
            </a:r>
            <a:r>
              <a:rPr lang="en-US" sz="1800" b="0" strike="noStrike" spc="-1" dirty="0">
                <a:solidFill>
                  <a:srgbClr val="000000"/>
                </a:solidFill>
                <a:latin typeface="Arial"/>
              </a:rPr>
              <a:t> Miller in 1998 and</a:t>
            </a:r>
            <a:r>
              <a:rPr lang="en-US" sz="1800" spc="-1" dirty="0">
                <a:solidFill>
                  <a:srgbClr val="000000"/>
                </a:solidFill>
                <a:latin typeface="Arial"/>
              </a:rPr>
              <a:t> developed in the Jabber open-source community. It was later named as XMPP </a:t>
            </a:r>
          </a:p>
          <a:p>
            <a:pPr marL="514350" indent="-285750">
              <a:spcBef>
                <a:spcPts val="1417"/>
              </a:spcBef>
            </a:pPr>
            <a:r>
              <a:rPr lang="en-US" sz="1800" spc="-1" dirty="0">
                <a:solidFill>
                  <a:srgbClr val="000000"/>
                </a:solidFill>
                <a:latin typeface="Arial"/>
              </a:rPr>
              <a:t>Meant to provide a free (as in freedom), open, decentralized alternative to the close instant messaging services at that time</a:t>
            </a: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3</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2"/>
          <a:srcRect l="2655" r="3098" b="20567"/>
          <a:stretch/>
        </p:blipFill>
        <p:spPr>
          <a:xfrm>
            <a:off x="9670740" y="0"/>
            <a:ext cx="2521260" cy="817560"/>
          </a:xfrm>
          <a:prstGeom prst="rect">
            <a:avLst/>
          </a:prstGeom>
          <a:ln w="0">
            <a:noFill/>
          </a:ln>
        </p:spPr>
      </p:pic>
      <p:pic>
        <p:nvPicPr>
          <p:cNvPr id="1026" name="Picture 2" descr="File:Jabber logo.svg - Wikipedia">
            <a:extLst>
              <a:ext uri="{FF2B5EF4-FFF2-40B4-BE49-F238E27FC236}">
                <a16:creationId xmlns:a16="http://schemas.microsoft.com/office/drawing/2014/main" id="{BA0ED16E-D4F7-4E23-8AF6-F6E725418A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3267" y="2534779"/>
            <a:ext cx="4294945" cy="17884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Advantages</a:t>
            </a:r>
          </a:p>
        </p:txBody>
      </p:sp>
      <p:sp>
        <p:nvSpPr>
          <p:cNvPr id="97" name="PlaceHolder 2"/>
          <p:cNvSpPr>
            <a:spLocks noGrp="1"/>
          </p:cNvSpPr>
          <p:nvPr>
            <p:ph/>
          </p:nvPr>
        </p:nvSpPr>
        <p:spPr>
          <a:xfrm>
            <a:off x="426128" y="1667160"/>
            <a:ext cx="5335174" cy="4508640"/>
          </a:xfrm>
          <a:prstGeom prst="rect">
            <a:avLst/>
          </a:prstGeom>
          <a:noFill/>
          <a:ln w="0">
            <a:noFill/>
          </a:ln>
        </p:spPr>
        <p:txBody>
          <a:bodyPr lIns="90000" tIns="45000" rIns="90000" bIns="45000" anchor="t">
            <a:normAutofit/>
          </a:bodyPr>
          <a:lstStyle/>
          <a:p>
            <a:pPr marL="571500" indent="-342900">
              <a:spcBef>
                <a:spcPts val="1417"/>
              </a:spcBef>
            </a:pPr>
            <a:r>
              <a:rPr lang="en-US" sz="2000" b="1" dirty="0"/>
              <a:t>Open</a:t>
            </a:r>
          </a:p>
          <a:p>
            <a:pPr indent="0">
              <a:spcBef>
                <a:spcPts val="1417"/>
              </a:spcBef>
              <a:buNone/>
            </a:pPr>
            <a:r>
              <a:rPr lang="en-US" sz="2000" dirty="0"/>
              <a:t>Public and easily understandable, multiple implementations in clients, servers, components and libraries</a:t>
            </a:r>
          </a:p>
          <a:p>
            <a:pPr marL="514350" indent="-285750">
              <a:spcBef>
                <a:spcPts val="1417"/>
              </a:spcBef>
            </a:pPr>
            <a:r>
              <a:rPr lang="en-US" sz="2000" b="1" spc="-1" dirty="0">
                <a:solidFill>
                  <a:srgbClr val="000000"/>
                </a:solidFill>
              </a:rPr>
              <a:t>Standard</a:t>
            </a:r>
            <a:r>
              <a:rPr lang="en-US" sz="2000" spc="-1" dirty="0">
                <a:solidFill>
                  <a:srgbClr val="000000"/>
                </a:solidFill>
              </a:rPr>
              <a:t> </a:t>
            </a:r>
          </a:p>
          <a:p>
            <a:pPr indent="0">
              <a:spcBef>
                <a:spcPts val="1417"/>
              </a:spcBef>
              <a:buNone/>
            </a:pPr>
            <a:r>
              <a:rPr lang="en-US" sz="2000" spc="-1" dirty="0">
                <a:solidFill>
                  <a:srgbClr val="000000"/>
                </a:solidFill>
              </a:rPr>
              <a:t> the Internet Engineering Task Force (IETF) has formalized the core XML streaming protocols as an approved instant messaging and presence technology. RFCs and standardize Extensions</a:t>
            </a:r>
          </a:p>
          <a:p>
            <a:pPr marL="685800" indent="-457200">
              <a:spcBef>
                <a:spcPts val="1417"/>
              </a:spcBef>
            </a:pPr>
            <a:r>
              <a:rPr lang="en-US" sz="2000" b="1" dirty="0"/>
              <a:t>Secure</a:t>
            </a:r>
          </a:p>
          <a:p>
            <a:pPr indent="0">
              <a:spcBef>
                <a:spcPts val="1417"/>
              </a:spcBef>
              <a:buNone/>
            </a:pPr>
            <a:r>
              <a:rPr lang="en-US" sz="2000" dirty="0"/>
              <a:t>TLS, SASL and E2E encryption</a:t>
            </a:r>
          </a:p>
          <a:p>
            <a:pPr indent="0">
              <a:spcBef>
                <a:spcPts val="1417"/>
              </a:spcBef>
              <a:buNone/>
            </a:pPr>
            <a:endParaRPr lang="en-US" sz="2000" spc="-1" dirty="0">
              <a:solidFill>
                <a:srgbClr val="000000"/>
              </a:solidFill>
            </a:endParaRPr>
          </a:p>
        </p:txBody>
      </p:sp>
      <p:sp>
        <p:nvSpPr>
          <p:cNvPr id="4" name="PlaceHolder 3"/>
          <p:cNvSpPr>
            <a:spLocks noGrp="1"/>
          </p:cNvSpPr>
          <p:nvPr>
            <p:ph type="ftr" idx="4"/>
          </p:nvPr>
        </p:nvSpPr>
        <p:spPr/>
        <p:txBody>
          <a:bodyPr/>
          <a:lstStyle/>
          <a:p>
            <a:r>
              <a:rPr dirty="0"/>
              <a:t>XMPP</a:t>
            </a:r>
          </a:p>
        </p:txBody>
      </p:sp>
      <p:sp>
        <p:nvSpPr>
          <p:cNvPr id="5" name="PlaceHolder 4"/>
          <p:cNvSpPr>
            <a:spLocks noGrp="1"/>
          </p:cNvSpPr>
          <p:nvPr>
            <p:ph type="sldNum" idx="5"/>
          </p:nvPr>
        </p:nvSpPr>
        <p:spPr/>
        <p:txBody>
          <a:bodyPr/>
          <a:lstStyle/>
          <a:p>
            <a:fld id="{70AB51C4-B7CB-4D98-8513-4D11AB3A2953}" type="slidenum">
              <a:t>4</a:t>
            </a:fld>
            <a:endParaRPr dirty="0"/>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3"/>
          <a:srcRect l="2655" r="3098" b="20567"/>
          <a:stretch/>
        </p:blipFill>
        <p:spPr>
          <a:xfrm>
            <a:off x="9670740" y="0"/>
            <a:ext cx="2521260" cy="817560"/>
          </a:xfrm>
          <a:prstGeom prst="rect">
            <a:avLst/>
          </a:prstGeom>
          <a:ln w="0">
            <a:noFill/>
          </a:ln>
        </p:spPr>
      </p:pic>
      <p:sp>
        <p:nvSpPr>
          <p:cNvPr id="8" name="PlaceHolder 2">
            <a:extLst>
              <a:ext uri="{FF2B5EF4-FFF2-40B4-BE49-F238E27FC236}">
                <a16:creationId xmlns:a16="http://schemas.microsoft.com/office/drawing/2014/main" id="{29ACCC2E-E668-4D57-B222-49DB40AADE6B}"/>
              </a:ext>
            </a:extLst>
          </p:cNvPr>
          <p:cNvSpPr txBox="1">
            <a:spLocks/>
          </p:cNvSpPr>
          <p:nvPr/>
        </p:nvSpPr>
        <p:spPr>
          <a:xfrm>
            <a:off x="6258757" y="1689480"/>
            <a:ext cx="4531504" cy="450864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285750">
              <a:spcBef>
                <a:spcPts val="1417"/>
              </a:spcBef>
            </a:pPr>
            <a:r>
              <a:rPr lang="en-US" sz="2000" b="1" dirty="0"/>
              <a:t>Proven</a:t>
            </a:r>
            <a:r>
              <a:rPr lang="en-US" sz="2000" dirty="0"/>
              <a:t> </a:t>
            </a:r>
          </a:p>
          <a:p>
            <a:pPr indent="0">
              <a:spcBef>
                <a:spcPts val="1417"/>
              </a:spcBef>
              <a:buNone/>
            </a:pPr>
            <a:r>
              <a:rPr lang="en-US" sz="2000" dirty="0"/>
              <a:t>Stable, thousands of servers, used by big tech companies (ex. Google talks)</a:t>
            </a:r>
            <a:endParaRPr lang="en-US" sz="2000" b="1" dirty="0"/>
          </a:p>
          <a:p>
            <a:pPr marL="685800" indent="-457200">
              <a:spcBef>
                <a:spcPts val="1417"/>
              </a:spcBef>
            </a:pPr>
            <a:r>
              <a:rPr lang="en-US" sz="2000" b="1" dirty="0"/>
              <a:t>Decentralized</a:t>
            </a:r>
          </a:p>
          <a:p>
            <a:pPr indent="0">
              <a:spcBef>
                <a:spcPts val="1417"/>
              </a:spcBef>
              <a:buNone/>
            </a:pPr>
            <a:r>
              <a:rPr lang="en-US" sz="2000" dirty="0"/>
              <a:t>Architecture similar to email, anyone can run their own server</a:t>
            </a:r>
          </a:p>
          <a:p>
            <a:pPr marL="685800" indent="-457200">
              <a:spcBef>
                <a:spcPts val="1417"/>
              </a:spcBef>
            </a:pPr>
            <a:r>
              <a:rPr lang="en-US" sz="2000" b="1" dirty="0"/>
              <a:t>Extensible &amp; Flexible</a:t>
            </a:r>
          </a:p>
          <a:p>
            <a:pPr indent="0">
              <a:spcBef>
                <a:spcPts val="1417"/>
              </a:spcBef>
              <a:buNone/>
            </a:pPr>
            <a:r>
              <a:rPr lang="en-US" sz="2000" dirty="0"/>
              <a:t>Anyone can build a custom functionality, many extensions available, applications beyond IM </a:t>
            </a:r>
            <a:endParaRPr lang="en-US" sz="2000" spc="-1" dirty="0">
              <a:solidFill>
                <a:srgbClr val="000000"/>
              </a:solidFill>
              <a:latin typeface="Arial"/>
            </a:endParaRPr>
          </a:p>
        </p:txBody>
      </p:sp>
    </p:spTree>
    <p:extLst>
      <p:ext uri="{BB962C8B-B14F-4D97-AF65-F5344CB8AC3E}">
        <p14:creationId xmlns:p14="http://schemas.microsoft.com/office/powerpoint/2010/main" val="71663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dirty="0"/>
              <a:t>Key XMPP technologies</a:t>
            </a:r>
            <a:endParaRPr lang="en-US" sz="3600" b="1" spc="-1" dirty="0">
              <a:solidFill>
                <a:srgbClr val="000000"/>
              </a:solidFill>
            </a:endParaRPr>
          </a:p>
        </p:txBody>
      </p:sp>
      <p:sp>
        <p:nvSpPr>
          <p:cNvPr id="97"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marL="0" indent="0">
              <a:buNone/>
            </a:pPr>
            <a:r>
              <a:rPr lang="en-US" sz="2000" dirty="0"/>
              <a:t>Other than the Core technologies:</a:t>
            </a:r>
          </a:p>
          <a:p>
            <a:r>
              <a:rPr lang="en-US" sz="2000" u="sng" dirty="0"/>
              <a:t>Jingle:</a:t>
            </a:r>
          </a:p>
          <a:p>
            <a:pPr marL="457200" lvl="1" indent="0">
              <a:buNone/>
            </a:pPr>
            <a:r>
              <a:rPr lang="en-US" sz="2000" dirty="0"/>
              <a:t>Provide clients to create / destroy multimedia sessions (ex. Video chat, Voice chat, file transfers)</a:t>
            </a:r>
          </a:p>
          <a:p>
            <a:r>
              <a:rPr lang="en-US" sz="2000" u="sng" dirty="0"/>
              <a:t>Multi-User Chat:</a:t>
            </a:r>
          </a:p>
          <a:p>
            <a:pPr marL="457200" lvl="1" indent="0">
              <a:buNone/>
            </a:pPr>
            <a:r>
              <a:rPr lang="en-US" sz="2000" dirty="0"/>
              <a:t>Enables an IRC like multi-party communication</a:t>
            </a:r>
          </a:p>
          <a:p>
            <a:r>
              <a:rPr lang="en-US" sz="2000" u="sng" dirty="0"/>
              <a:t>PubSub:</a:t>
            </a:r>
          </a:p>
          <a:p>
            <a:pPr marL="457200" lvl="1" indent="0">
              <a:buNone/>
            </a:pPr>
            <a:r>
              <a:rPr lang="en-US" sz="2000" dirty="0"/>
              <a:t>Enables publish subscriber functionality that is payload agnostic</a:t>
            </a:r>
          </a:p>
          <a:p>
            <a:r>
              <a:rPr lang="en-US" sz="2000" u="sng" dirty="0"/>
              <a:t>BOSH</a:t>
            </a:r>
            <a:r>
              <a:rPr lang="en-US" sz="2000" dirty="0"/>
              <a:t> :</a:t>
            </a:r>
          </a:p>
          <a:p>
            <a:pPr marL="457200" lvl="1" indent="0">
              <a:buNone/>
            </a:pPr>
            <a:r>
              <a:rPr lang="en-US" sz="2000" dirty="0"/>
              <a:t>Bidirectional-streams Over Synchronous HTTP</a:t>
            </a:r>
            <a:endParaRPr lang="en-US" sz="2000" b="0" strike="noStrike" spc="-1" dirty="0">
              <a:solidFill>
                <a:srgbClr val="000000"/>
              </a:solidFill>
              <a:latin typeface="Aria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5</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3"/>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955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Architecture</a:t>
            </a:r>
          </a:p>
        </p:txBody>
      </p:sp>
      <p:pic>
        <p:nvPicPr>
          <p:cNvPr id="2" name="Content Placeholder 1">
            <a:extLst>
              <a:ext uri="{FF2B5EF4-FFF2-40B4-BE49-F238E27FC236}">
                <a16:creationId xmlns:a16="http://schemas.microsoft.com/office/drawing/2014/main" id="{6E0A0370-4BC6-45F3-85A3-FC33F8ED58AB}"/>
              </a:ext>
            </a:extLst>
          </p:cNvPr>
          <p:cNvPicPr>
            <a:picLocks noGrp="1" noChangeAspect="1"/>
          </p:cNvPicPr>
          <p:nvPr>
            <p:ph/>
          </p:nvPr>
        </p:nvPicPr>
        <p:blipFill rotWithShape="1">
          <a:blip r:embed="rId3"/>
          <a:srcRect b="7727"/>
          <a:stretch/>
        </p:blipFill>
        <p:spPr>
          <a:xfrm>
            <a:off x="1469996" y="1607675"/>
            <a:ext cx="9252008" cy="4485395"/>
          </a:xfrm>
          <a:prstGeom prst="rect">
            <a:avLst/>
          </a:prstGeom>
        </p:spPr>
      </p:pic>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6</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4"/>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1729150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How does XMPP finds other Servers</a:t>
            </a:r>
          </a:p>
        </p:txBody>
      </p:sp>
      <p:sp>
        <p:nvSpPr>
          <p:cNvPr id="97"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lnSpcReduction="10000"/>
          </a:bodyPr>
          <a:lstStyle/>
          <a:p>
            <a:pPr indent="0">
              <a:spcBef>
                <a:spcPts val="1417"/>
              </a:spcBef>
              <a:buNone/>
            </a:pPr>
            <a:r>
              <a:rPr lang="en-US" sz="2000" b="0" strike="noStrike" spc="-1" dirty="0">
                <a:solidFill>
                  <a:srgbClr val="000000"/>
                </a:solidFill>
              </a:rPr>
              <a:t>Short answer: DNS</a:t>
            </a:r>
          </a:p>
          <a:p>
            <a:pPr indent="0">
              <a:spcBef>
                <a:spcPts val="1417"/>
              </a:spcBef>
              <a:buNone/>
            </a:pPr>
            <a:r>
              <a:rPr lang="en-US" sz="2000" spc="-1" dirty="0">
                <a:solidFill>
                  <a:srgbClr val="000000"/>
                </a:solidFill>
              </a:rPr>
              <a:t>Long answer:</a:t>
            </a:r>
          </a:p>
          <a:p>
            <a:pPr marL="571500" indent="-342900">
              <a:spcBef>
                <a:spcPts val="1417"/>
              </a:spcBef>
            </a:pPr>
            <a:r>
              <a:rPr lang="en-US" sz="2000" dirty="0"/>
              <a:t>When a user sends a message to a recipient on another server, the XMPP server first looks up the domain name of the recipient's server using the DNS. </a:t>
            </a:r>
          </a:p>
          <a:p>
            <a:pPr marL="571500" indent="-342900">
              <a:spcBef>
                <a:spcPts val="1417"/>
              </a:spcBef>
            </a:pPr>
            <a:r>
              <a:rPr lang="en-US" sz="2000" dirty="0"/>
              <a:t>The DNS returns an IP address of the recipient's server. </a:t>
            </a:r>
          </a:p>
          <a:p>
            <a:pPr marL="571500" indent="-342900">
              <a:spcBef>
                <a:spcPts val="1417"/>
              </a:spcBef>
            </a:pPr>
            <a:r>
              <a:rPr lang="en-US" sz="2000" dirty="0"/>
              <a:t>Once the IP address is obtained, the XMPP server can establish a TCP/IP connection with the remote XMPP server</a:t>
            </a:r>
          </a:p>
          <a:p>
            <a:pPr indent="0">
              <a:spcBef>
                <a:spcPts val="1417"/>
              </a:spcBef>
              <a:buNone/>
            </a:pPr>
            <a:endParaRPr lang="en-US" sz="2000" spc="-1" dirty="0">
              <a:solidFill>
                <a:srgbClr val="000000"/>
              </a:solidFill>
            </a:endParaRPr>
          </a:p>
          <a:p>
            <a:pPr indent="0">
              <a:spcBef>
                <a:spcPts val="1417"/>
              </a:spcBef>
              <a:buNone/>
            </a:pPr>
            <a:r>
              <a:rPr lang="en-US" sz="2000" spc="-1" dirty="0">
                <a:solidFill>
                  <a:srgbClr val="000000"/>
                </a:solidFill>
              </a:rPr>
              <a:t>XMPP JID: </a:t>
            </a:r>
          </a:p>
          <a:p>
            <a:pPr marL="571500" indent="-342900">
              <a:spcBef>
                <a:spcPts val="1417"/>
              </a:spcBef>
            </a:pPr>
            <a:r>
              <a:rPr lang="en-US" sz="2000" spc="-1" dirty="0">
                <a:solidFill>
                  <a:srgbClr val="000000"/>
                </a:solidFill>
              </a:rPr>
              <a:t>Unique identifier for each user, They usually take the form </a:t>
            </a:r>
            <a:r>
              <a:rPr lang="en-US" sz="2000" spc="-1" dirty="0" err="1">
                <a:solidFill>
                  <a:srgbClr val="000000"/>
                </a:solidFill>
              </a:rPr>
              <a:t>user@domain</a:t>
            </a:r>
            <a:r>
              <a:rPr lang="en-US" sz="2000" spc="-1" dirty="0">
                <a:solidFill>
                  <a:srgbClr val="000000"/>
                </a:solidFill>
              </a:rPr>
              <a:t> in a similar way to email addresses.</a:t>
            </a:r>
          </a:p>
          <a:p>
            <a:pPr marL="571500" indent="-342900">
              <a:spcBef>
                <a:spcPts val="1417"/>
              </a:spcBef>
            </a:pPr>
            <a:endParaRPr lang="en-US" sz="2000" b="0" strike="noStrike" spc="-1" dirty="0">
              <a:solidFill>
                <a:srgbClr val="000000"/>
              </a:solidFil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7</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2"/>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3616583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2"/>
          <p:cNvSpPr>
            <a:spLocks noGrp="1"/>
          </p:cNvSpPr>
          <p:nvPr>
            <p:ph/>
          </p:nvPr>
        </p:nvSpPr>
        <p:spPr>
          <a:xfrm>
            <a:off x="2180493" y="1798463"/>
            <a:ext cx="7677090" cy="4558057"/>
          </a:xfrm>
          <a:prstGeom prst="rect">
            <a:avLst/>
          </a:prstGeom>
          <a:noFill/>
          <a:ln w="0">
            <a:noFill/>
          </a:ln>
        </p:spPr>
        <p:txBody>
          <a:bodyPr lIns="90000" tIns="45000" rIns="90000" bIns="45000" anchor="t">
            <a:normAutofit/>
          </a:bodyPr>
          <a:lstStyle/>
          <a:p>
            <a:pPr indent="0">
              <a:spcBef>
                <a:spcPts val="1417"/>
              </a:spcBef>
              <a:buNone/>
            </a:pPr>
            <a:r>
              <a:rPr lang="en-US" sz="2400" dirty="0"/>
              <a:t>XML elements used in the XMPP protocol to exchange messages between two or more entities (such as clients, servers, and bots). There are three main types of XMPP stanzas:</a:t>
            </a:r>
          </a:p>
          <a:p>
            <a:pPr marL="514350" indent="-285750">
              <a:spcBef>
                <a:spcPts val="1417"/>
              </a:spcBef>
            </a:pPr>
            <a:r>
              <a:rPr lang="en-US" sz="2400" b="0" strike="noStrike" spc="-1" dirty="0">
                <a:solidFill>
                  <a:srgbClr val="000000"/>
                </a:solidFill>
              </a:rPr>
              <a:t>Message </a:t>
            </a:r>
            <a:r>
              <a:rPr lang="en-US" sz="2400" spc="-1" dirty="0">
                <a:solidFill>
                  <a:srgbClr val="000000"/>
                </a:solidFill>
              </a:rPr>
              <a:t>stanzas</a:t>
            </a:r>
          </a:p>
          <a:p>
            <a:pPr marL="514350" indent="-285750">
              <a:spcBef>
                <a:spcPts val="1417"/>
              </a:spcBef>
            </a:pPr>
            <a:r>
              <a:rPr lang="en-US" sz="2400" dirty="0"/>
              <a:t>Presence Stanzas</a:t>
            </a:r>
          </a:p>
          <a:p>
            <a:pPr marL="514350" indent="-285750">
              <a:spcBef>
                <a:spcPts val="1417"/>
              </a:spcBef>
            </a:pPr>
            <a:r>
              <a:rPr lang="en-US" sz="2400" dirty="0"/>
              <a:t>IQ Stanzas</a:t>
            </a:r>
            <a:endParaRPr lang="en-US" sz="2400" b="0" strike="noStrike" spc="-1" dirty="0">
              <a:solidFill>
                <a:srgbClr val="000000"/>
              </a:solidFil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8</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2"/>
          <a:srcRect l="2655" r="3098" b="20567"/>
          <a:stretch/>
        </p:blipFill>
        <p:spPr>
          <a:xfrm>
            <a:off x="9670740" y="0"/>
            <a:ext cx="2521260" cy="817560"/>
          </a:xfrm>
          <a:prstGeom prst="rect">
            <a:avLst/>
          </a:prstGeom>
          <a:ln w="0">
            <a:noFill/>
          </a:ln>
        </p:spPr>
      </p:pic>
      <p:sp>
        <p:nvSpPr>
          <p:cNvPr id="8" name="PlaceHolder 1">
            <a:extLst>
              <a:ext uri="{FF2B5EF4-FFF2-40B4-BE49-F238E27FC236}">
                <a16:creationId xmlns:a16="http://schemas.microsoft.com/office/drawing/2014/main" id="{33781554-9C38-4F0F-9A40-740F468BA198}"/>
              </a:ext>
            </a:extLst>
          </p:cNvPr>
          <p:cNvSpPr txBox="1">
            <a:spLocks/>
          </p:cNvSpPr>
          <p:nvPr/>
        </p:nvSpPr>
        <p:spPr>
          <a:xfrm>
            <a:off x="3139659" y="408780"/>
            <a:ext cx="5911361" cy="1251443"/>
          </a:xfrm>
          <a:prstGeom prst="rect">
            <a:avLst/>
          </a:prstGeom>
          <a:noFill/>
          <a:ln w="0">
            <a:noFill/>
          </a:ln>
        </p:spPr>
        <p:txBody>
          <a:bodyPr lIns="90000" tIns="45000" rIns="90000" bIns="4500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pc="-1" dirty="0">
                <a:solidFill>
                  <a:srgbClr val="000000"/>
                </a:solidFill>
              </a:rPr>
              <a:t>XMPP Stanzas</a:t>
            </a:r>
          </a:p>
        </p:txBody>
      </p:sp>
    </p:spTree>
    <p:extLst>
      <p:ext uri="{BB962C8B-B14F-4D97-AF65-F5344CB8AC3E}">
        <p14:creationId xmlns:p14="http://schemas.microsoft.com/office/powerpoint/2010/main" val="172211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4520" cy="1324440"/>
          </a:xfrm>
          <a:prstGeom prst="rect">
            <a:avLst/>
          </a:prstGeom>
          <a:noFill/>
          <a:ln w="0">
            <a:noFill/>
          </a:ln>
        </p:spPr>
        <p:txBody>
          <a:bodyPr lIns="90000" tIns="45000" rIns="90000" bIns="45000" anchor="ctr">
            <a:noAutofit/>
          </a:bodyPr>
          <a:lstStyle/>
          <a:p>
            <a:pPr algn="ctr"/>
            <a:r>
              <a:rPr lang="en-US" sz="3600" b="1" spc="-1" dirty="0">
                <a:solidFill>
                  <a:srgbClr val="000000"/>
                </a:solidFill>
              </a:rPr>
              <a:t> Message Stanza</a:t>
            </a:r>
          </a:p>
        </p:txBody>
      </p:sp>
      <p:sp>
        <p:nvSpPr>
          <p:cNvPr id="97" name="PlaceHolder 2"/>
          <p:cNvSpPr>
            <a:spLocks noGrp="1"/>
          </p:cNvSpPr>
          <p:nvPr>
            <p:ph/>
          </p:nvPr>
        </p:nvSpPr>
        <p:spPr>
          <a:xfrm>
            <a:off x="838080" y="1825560"/>
            <a:ext cx="10514520" cy="4350240"/>
          </a:xfrm>
          <a:prstGeom prst="rect">
            <a:avLst/>
          </a:prstGeom>
          <a:noFill/>
          <a:ln w="0">
            <a:noFill/>
          </a:ln>
        </p:spPr>
        <p:txBody>
          <a:bodyPr lIns="90000" tIns="45000" rIns="90000" bIns="45000" anchor="t">
            <a:normAutofit/>
          </a:bodyPr>
          <a:lstStyle/>
          <a:p>
            <a:pPr indent="0">
              <a:spcBef>
                <a:spcPts val="1417"/>
              </a:spcBef>
              <a:buNone/>
            </a:pPr>
            <a:r>
              <a:rPr lang="en-US" dirty="0"/>
              <a:t>Used to exchange messages between two or more XMPP entities, such as instant messages or chat room messages. The content of the message stanza may include text, images, and other data.</a:t>
            </a:r>
          </a:p>
          <a:p>
            <a:pPr indent="0">
              <a:spcBef>
                <a:spcPts val="1417"/>
              </a:spcBef>
              <a:buNone/>
            </a:pPr>
            <a:endParaRPr lang="en-US" sz="1800" b="0" strike="noStrike" spc="-1" dirty="0">
              <a:solidFill>
                <a:srgbClr val="000000"/>
              </a:solidFill>
              <a:latin typeface="Arial"/>
            </a:endParaRPr>
          </a:p>
          <a:p>
            <a:pPr indent="0">
              <a:spcBef>
                <a:spcPts val="1417"/>
              </a:spcBef>
              <a:buNone/>
            </a:pPr>
            <a:r>
              <a:rPr lang="en-US" sz="2400" dirty="0"/>
              <a:t>&lt;message to='user@example.com’ from='anotheruser@example.com’&gt; 	</a:t>
            </a:r>
          </a:p>
          <a:p>
            <a:pPr indent="0">
              <a:spcBef>
                <a:spcPts val="1417"/>
              </a:spcBef>
              <a:buNone/>
            </a:pPr>
            <a:r>
              <a:rPr lang="en-US" sz="2400" dirty="0"/>
              <a:t>	&lt;body&gt;Hello!&lt;/body&gt; </a:t>
            </a:r>
          </a:p>
          <a:p>
            <a:pPr indent="0">
              <a:spcBef>
                <a:spcPts val="1417"/>
              </a:spcBef>
              <a:buNone/>
            </a:pPr>
            <a:r>
              <a:rPr lang="en-US" sz="2400" dirty="0"/>
              <a:t>&lt;/message&gt;</a:t>
            </a:r>
            <a:endParaRPr lang="en-US" sz="1600" b="0" strike="noStrike" spc="-1" dirty="0">
              <a:solidFill>
                <a:srgbClr val="000000"/>
              </a:solidFill>
              <a:latin typeface="Arial"/>
            </a:endParaRPr>
          </a:p>
        </p:txBody>
      </p:sp>
      <p:sp>
        <p:nvSpPr>
          <p:cNvPr id="4" name="PlaceHolder 3"/>
          <p:cNvSpPr>
            <a:spLocks noGrp="1"/>
          </p:cNvSpPr>
          <p:nvPr>
            <p:ph type="ftr" idx="4"/>
          </p:nvPr>
        </p:nvSpPr>
        <p:spPr/>
        <p:txBody>
          <a:bodyPr/>
          <a:lstStyle/>
          <a:p>
            <a:r>
              <a:t>XMPP</a:t>
            </a:r>
          </a:p>
        </p:txBody>
      </p:sp>
      <p:sp>
        <p:nvSpPr>
          <p:cNvPr id="5" name="PlaceHolder 4"/>
          <p:cNvSpPr>
            <a:spLocks noGrp="1"/>
          </p:cNvSpPr>
          <p:nvPr>
            <p:ph type="sldNum" idx="5"/>
          </p:nvPr>
        </p:nvSpPr>
        <p:spPr/>
        <p:txBody>
          <a:bodyPr/>
          <a:lstStyle/>
          <a:p>
            <a:fld id="{70AB51C4-B7CB-4D98-8513-4D11AB3A2953}" type="slidenum">
              <a:t>9</a:t>
            </a:fld>
            <a:endParaRPr/>
          </a:p>
        </p:txBody>
      </p:sp>
      <p:pic>
        <p:nvPicPr>
          <p:cNvPr id="7" name="Picture 8" descr="http://www.ucy.ac.cy/branding/documents/logo/DepartmentsAndUnitsLogo/FacultyOfPureAndAppliedSciences/ComputerScience/Department_of_Computer_Science_en.jpg">
            <a:extLst>
              <a:ext uri="{FF2B5EF4-FFF2-40B4-BE49-F238E27FC236}">
                <a16:creationId xmlns:a16="http://schemas.microsoft.com/office/drawing/2014/main" id="{2257F041-E620-4B7D-9373-1CACAD93328B}"/>
              </a:ext>
            </a:extLst>
          </p:cNvPr>
          <p:cNvPicPr/>
          <p:nvPr/>
        </p:nvPicPr>
        <p:blipFill rotWithShape="1">
          <a:blip r:embed="rId2"/>
          <a:srcRect l="2655" r="3098" b="20567"/>
          <a:stretch/>
        </p:blipFill>
        <p:spPr>
          <a:xfrm>
            <a:off x="9670740" y="0"/>
            <a:ext cx="2521260" cy="817560"/>
          </a:xfrm>
          <a:prstGeom prst="rect">
            <a:avLst/>
          </a:prstGeom>
          <a:ln w="0">
            <a:noFill/>
          </a:ln>
        </p:spPr>
      </p:pic>
    </p:spTree>
    <p:extLst>
      <p:ext uri="{BB962C8B-B14F-4D97-AF65-F5344CB8AC3E}">
        <p14:creationId xmlns:p14="http://schemas.microsoft.com/office/powerpoint/2010/main" val="206700817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694</TotalTime>
  <Words>1096</Words>
  <Application>Microsoft Office PowerPoint</Application>
  <PresentationFormat>Widescreen</PresentationFormat>
  <Paragraphs>153</Paragraphs>
  <Slides>17</Slides>
  <Notes>7</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Bahnschrift Light SemiCondensed</vt:lpstr>
      <vt:lpstr>Calibri</vt:lpstr>
      <vt:lpstr>Calibri Light</vt:lpstr>
      <vt:lpstr>DejaVu Sans</vt:lpstr>
      <vt:lpstr>Symbol</vt:lpstr>
      <vt:lpstr>Times New Roman</vt:lpstr>
      <vt:lpstr>Wingdings</vt:lpstr>
      <vt:lpstr>Office Theme</vt:lpstr>
      <vt:lpstr>Office Theme</vt:lpstr>
      <vt:lpstr>EPL 421: Systems Programming     The Extensible Messaging and Presence Protocol  </vt:lpstr>
      <vt:lpstr> What does XMPP stands for</vt:lpstr>
      <vt:lpstr>An Overview</vt:lpstr>
      <vt:lpstr>Advantages</vt:lpstr>
      <vt:lpstr>Key XMPP technologies</vt:lpstr>
      <vt:lpstr>Architecture</vt:lpstr>
      <vt:lpstr>How does XMPP finds other Servers</vt:lpstr>
      <vt:lpstr>PowerPoint Presentation</vt:lpstr>
      <vt:lpstr> Message Stanza</vt:lpstr>
      <vt:lpstr>Present Stanza</vt:lpstr>
      <vt:lpstr>IQ Stanza</vt:lpstr>
      <vt:lpstr>Client-Server Demo (1)  -  Info</vt:lpstr>
      <vt:lpstr>Client-Server Demo (2)  -  Openfire</vt:lpstr>
      <vt:lpstr>Client-Server Demo (3)  –  Openfire Admin panel</vt:lpstr>
      <vt:lpstr>PowerPoint Presentation</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EPL 421: Systems Programming  Webhooks</dc:title>
  <dc:subject/>
  <dc:creator>George Christoforou</dc:creator>
  <dc:description/>
  <cp:lastModifiedBy>Nikolas Venizelou</cp:lastModifiedBy>
  <cp:revision>578</cp:revision>
  <dcterms:created xsi:type="dcterms:W3CDTF">2021-04-03T09:30:37Z</dcterms:created>
  <dcterms:modified xsi:type="dcterms:W3CDTF">2023-04-25T22:35:52Z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vt:i4>
  </property>
  <property fmtid="{D5CDD505-2E9C-101B-9397-08002B2CF9AE}" pid="3" name="PresentationFormat">
    <vt:lpwstr>Widescreen</vt:lpwstr>
  </property>
  <property fmtid="{D5CDD505-2E9C-101B-9397-08002B2CF9AE}" pid="4" name="Slides">
    <vt:i4>21</vt:i4>
  </property>
</Properties>
</file>