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87" r:id="rId2"/>
    <p:sldId id="289" r:id="rId3"/>
    <p:sldId id="290" r:id="rId4"/>
    <p:sldId id="292" r:id="rId5"/>
    <p:sldId id="291" r:id="rId6"/>
    <p:sldId id="293" r:id="rId7"/>
    <p:sldId id="294" r:id="rId8"/>
    <p:sldId id="295" r:id="rId9"/>
    <p:sldId id="296" r:id="rId10"/>
    <p:sldId id="297" r:id="rId11"/>
    <p:sldId id="269" r:id="rId12"/>
    <p:sldId id="257" r:id="rId13"/>
    <p:sldId id="258" r:id="rId14"/>
    <p:sldId id="259" r:id="rId15"/>
    <p:sldId id="261" r:id="rId16"/>
    <p:sldId id="262" r:id="rId17"/>
    <p:sldId id="263" r:id="rId18"/>
    <p:sldId id="264" r:id="rId19"/>
    <p:sldId id="265" r:id="rId20"/>
    <p:sldId id="268" r:id="rId21"/>
    <p:sldId id="266" r:id="rId22"/>
    <p:sldId id="298" r:id="rId23"/>
    <p:sldId id="299" r:id="rId24"/>
    <p:sldId id="300" r:id="rId25"/>
    <p:sldId id="272" r:id="rId26"/>
    <p:sldId id="270" r:id="rId27"/>
    <p:sldId id="271" r:id="rId28"/>
    <p:sldId id="273" r:id="rId29"/>
    <p:sldId id="274" r:id="rId30"/>
    <p:sldId id="275" r:id="rId31"/>
    <p:sldId id="284" r:id="rId32"/>
    <p:sldId id="278" r:id="rId33"/>
    <p:sldId id="276" r:id="rId34"/>
    <p:sldId id="279" r:id="rId35"/>
    <p:sldId id="280" r:id="rId36"/>
    <p:sldId id="282" r:id="rId37"/>
    <p:sldId id="301" r:id="rId38"/>
    <p:sldId id="283" r:id="rId39"/>
    <p:sldId id="285" r:id="rId40"/>
    <p:sldId id="302" r:id="rId41"/>
    <p:sldId id="26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7B7296-9B03-4474-944B-957875DF933D}" v="47" dt="2022-04-04T08:46:36.4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74372" autoAdjust="0"/>
  </p:normalViewPr>
  <p:slideViewPr>
    <p:cSldViewPr snapToGrid="0">
      <p:cViewPr>
        <p:scale>
          <a:sx n="66" d="100"/>
          <a:sy n="66" d="100"/>
        </p:scale>
        <p:origin x="1320" y="-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1E651-315E-45C0-A422-82311F29D352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A8D00-B3E4-4329-997A-3AB4406FE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5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A8D00-B3E4-4329-997A-3AB4406FE3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05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A8D00-B3E4-4329-997A-3AB4406FE3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73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Για να δείξουμε τις δυνατότητες του εργαλείου </a:t>
            </a:r>
            <a:r>
              <a:rPr lang="en-US" dirty="0"/>
              <a:t>Maven </a:t>
            </a:r>
            <a:r>
              <a:rPr lang="el-GR" dirty="0"/>
              <a:t>υλοποιήσαμε ένα </a:t>
            </a:r>
            <a:r>
              <a:rPr lang="en-US" dirty="0"/>
              <a:t>FTP Client </a:t>
            </a:r>
            <a:r>
              <a:rPr lang="el-GR" dirty="0"/>
              <a:t>πρόγραμμα που γίνεται </a:t>
            </a:r>
            <a:r>
              <a:rPr lang="en-US" dirty="0"/>
              <a:t>build </a:t>
            </a:r>
            <a:r>
              <a:rPr lang="el-GR" dirty="0"/>
              <a:t>με </a:t>
            </a:r>
            <a:r>
              <a:rPr lang="en-US" dirty="0"/>
              <a:t>Maven.</a:t>
            </a:r>
          </a:p>
          <a:p>
            <a:r>
              <a:rPr lang="el-GR" dirty="0"/>
              <a:t>Σε αυτή τη διαφάνεια μπορούμε να δούμε πως μπορούμε να δημιουργήσουμε ένα </a:t>
            </a:r>
            <a:r>
              <a:rPr lang="en-US" dirty="0"/>
              <a:t>Maven project</a:t>
            </a:r>
            <a:r>
              <a:rPr lang="el-GR" dirty="0"/>
              <a:t> από το </a:t>
            </a:r>
            <a:r>
              <a:rPr lang="en-US" dirty="0"/>
              <a:t>command line</a:t>
            </a:r>
            <a:r>
              <a:rPr lang="el-GR" dirty="0"/>
              <a:t> </a:t>
            </a:r>
            <a:r>
              <a:rPr lang="el-CY" dirty="0"/>
              <a:t>με την εντολή που </a:t>
            </a:r>
            <a:r>
              <a:rPr lang="el-CY" dirty="0" err="1"/>
              <a:t>φένετ</a:t>
            </a:r>
            <a:r>
              <a:rPr lang="el-CY" dirty="0"/>
              <a:t>αι στην 1η εικόνα</a:t>
            </a:r>
            <a:r>
              <a:rPr lang="en-US" dirty="0"/>
              <a:t>, </a:t>
            </a:r>
            <a:r>
              <a:rPr lang="el-GR" dirty="0"/>
              <a:t>ακολούθως  δημιουργείται μια ιεραρχία φακέλων ακριβώς όπως την περιγράψαμε προηγουμένως</a:t>
            </a:r>
            <a:r>
              <a:rPr lang="el-CY" dirty="0"/>
              <a:t> και τέλος δείχνουμε</a:t>
            </a:r>
            <a:r>
              <a:rPr lang="el-GR" dirty="0"/>
              <a:t> </a:t>
            </a:r>
            <a:r>
              <a:rPr lang="el-CY" dirty="0"/>
              <a:t>το </a:t>
            </a:r>
            <a:r>
              <a:rPr lang="en-US" dirty="0"/>
              <a:t>pom.xml </a:t>
            </a:r>
            <a:r>
              <a:rPr lang="el-GR" dirty="0"/>
              <a:t>αρχείο που παράγεται το οποίο επίσης μοιάζει με αυτό που δείξαμε ήδη.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A8D00-B3E4-4329-997A-3AB4406FE3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70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Edo </a:t>
            </a:r>
            <a:r>
              <a:rPr lang="en-US" dirty="0" err="1"/>
              <a:t>mporoume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doume</a:t>
            </a:r>
            <a:r>
              <a:rPr lang="en-US" dirty="0"/>
              <a:t> pos </a:t>
            </a:r>
            <a:r>
              <a:rPr lang="en-US" dirty="0" err="1"/>
              <a:t>kapios</a:t>
            </a:r>
            <a:r>
              <a:rPr lang="en-US" dirty="0"/>
              <a:t> </a:t>
            </a:r>
            <a:r>
              <a:rPr lang="en-US" dirty="0" err="1"/>
              <a:t>mpori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prosthesi</a:t>
            </a:r>
            <a:r>
              <a:rPr lang="en-US" dirty="0"/>
              <a:t> tis </a:t>
            </a:r>
            <a:r>
              <a:rPr lang="en-US" dirty="0" err="1"/>
              <a:t>vivliothikes</a:t>
            </a:r>
            <a:r>
              <a:rPr lang="en-US" dirty="0"/>
              <a:t> </a:t>
            </a:r>
            <a:r>
              <a:rPr lang="en-US" dirty="0" err="1"/>
              <a:t>pou</a:t>
            </a:r>
            <a:r>
              <a:rPr lang="en-US" dirty="0"/>
              <a:t> </a:t>
            </a:r>
            <a:r>
              <a:rPr lang="en-US" dirty="0" err="1"/>
              <a:t>xriazete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to project </a:t>
            </a:r>
            <a:r>
              <a:rPr lang="en-US" dirty="0" err="1"/>
              <a:t>tou</a:t>
            </a:r>
            <a:r>
              <a:rPr lang="en-US" dirty="0"/>
              <a:t> </a:t>
            </a:r>
            <a:r>
              <a:rPr lang="en-US" dirty="0" err="1"/>
              <a:t>xrisimopoiontas</a:t>
            </a:r>
            <a:r>
              <a:rPr lang="en-US" dirty="0"/>
              <a:t> maven. </a:t>
            </a:r>
            <a:r>
              <a:rPr lang="en-US" dirty="0" err="1"/>
              <a:t>Avto</a:t>
            </a:r>
            <a:r>
              <a:rPr lang="en-US" dirty="0"/>
              <a:t> </a:t>
            </a:r>
            <a:r>
              <a:rPr lang="en-US" dirty="0" err="1"/>
              <a:t>pou</a:t>
            </a:r>
            <a:r>
              <a:rPr lang="en-US" dirty="0"/>
              <a:t> </a:t>
            </a:r>
            <a:r>
              <a:rPr lang="en-US" dirty="0" err="1"/>
              <a:t>xriazete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kani</a:t>
            </a:r>
            <a:r>
              <a:rPr lang="en-US" dirty="0"/>
              <a:t> </a:t>
            </a:r>
            <a:r>
              <a:rPr lang="en-US" dirty="0" err="1"/>
              <a:t>einai</a:t>
            </a:r>
            <a:r>
              <a:rPr lang="en-US" dirty="0"/>
              <a:t> mesa </a:t>
            </a:r>
            <a:r>
              <a:rPr lang="en-US" dirty="0" err="1"/>
              <a:t>sto</a:t>
            </a:r>
            <a:r>
              <a:rPr lang="en-US" dirty="0"/>
              <a:t> &lt;dependencies&gt; section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prosthesi</a:t>
            </a:r>
            <a:r>
              <a:rPr lang="en-US" dirty="0"/>
              <a:t> to highlighted </a:t>
            </a:r>
            <a:r>
              <a:rPr lang="en-US" dirty="0" err="1"/>
              <a:t>kommati</a:t>
            </a:r>
            <a:r>
              <a:rPr lang="en-US" dirty="0"/>
              <a:t>. </a:t>
            </a:r>
            <a:r>
              <a:rPr lang="en-US" dirty="0" err="1"/>
              <a:t>Akolouthos</a:t>
            </a:r>
            <a:r>
              <a:rPr lang="en-US" dirty="0"/>
              <a:t> </a:t>
            </a:r>
            <a:r>
              <a:rPr lang="en-US" dirty="0" err="1"/>
              <a:t>ektelontas</a:t>
            </a:r>
            <a:r>
              <a:rPr lang="en-US" dirty="0"/>
              <a:t> maven clean install </a:t>
            </a:r>
            <a:r>
              <a:rPr lang="en-US" dirty="0" err="1"/>
              <a:t>mporoume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doume</a:t>
            </a:r>
            <a:r>
              <a:rPr lang="en-US" dirty="0"/>
              <a:t> </a:t>
            </a:r>
            <a:r>
              <a:rPr lang="en-US" dirty="0" err="1"/>
              <a:t>oti</a:t>
            </a:r>
            <a:r>
              <a:rPr lang="en-US" dirty="0"/>
              <a:t> </a:t>
            </a:r>
            <a:r>
              <a:rPr lang="en-US" dirty="0" err="1"/>
              <a:t>katevazonte</a:t>
            </a:r>
            <a:r>
              <a:rPr lang="en-US" dirty="0"/>
              <a:t> ola ta </a:t>
            </a:r>
            <a:r>
              <a:rPr lang="en-US" dirty="0" err="1"/>
              <a:t>aparaitita</a:t>
            </a:r>
            <a:r>
              <a:rPr lang="en-US" dirty="0"/>
              <a:t> dependencies apo to repository </a:t>
            </a:r>
            <a:r>
              <a:rPr lang="en-US" dirty="0" err="1"/>
              <a:t>tou</a:t>
            </a:r>
            <a:r>
              <a:rPr lang="en-US" dirty="0"/>
              <a:t> maven kai </a:t>
            </a:r>
            <a:r>
              <a:rPr lang="en-US" dirty="0" err="1"/>
              <a:t>sti</a:t>
            </a:r>
            <a:r>
              <a:rPr lang="en-US" dirty="0"/>
              <a:t> </a:t>
            </a:r>
            <a:r>
              <a:rPr lang="en-US" dirty="0" err="1"/>
              <a:t>sinexia</a:t>
            </a:r>
            <a:r>
              <a:rPr lang="en-US" dirty="0"/>
              <a:t> </a:t>
            </a:r>
            <a:r>
              <a:rPr lang="en-US" dirty="0" err="1"/>
              <a:t>mporoume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doume</a:t>
            </a:r>
            <a:r>
              <a:rPr lang="en-US" dirty="0"/>
              <a:t> </a:t>
            </a:r>
            <a:r>
              <a:rPr lang="en-US" dirty="0" err="1"/>
              <a:t>oti</a:t>
            </a:r>
            <a:r>
              <a:rPr lang="en-US" dirty="0"/>
              <a:t> </a:t>
            </a:r>
            <a:r>
              <a:rPr lang="en-US" dirty="0" err="1"/>
              <a:t>avtes</a:t>
            </a:r>
            <a:r>
              <a:rPr lang="en-US" dirty="0"/>
              <a:t> oi </a:t>
            </a:r>
            <a:r>
              <a:rPr lang="en-US" dirty="0" err="1"/>
              <a:t>vivliothikes</a:t>
            </a:r>
            <a:r>
              <a:rPr lang="en-US" dirty="0"/>
              <a:t> </a:t>
            </a:r>
            <a:r>
              <a:rPr lang="en-US" dirty="0" err="1"/>
              <a:t>ontos</a:t>
            </a:r>
            <a:r>
              <a:rPr lang="en-US" dirty="0"/>
              <a:t> </a:t>
            </a:r>
            <a:r>
              <a:rPr lang="en-US" dirty="0" err="1"/>
              <a:t>katevikan</a:t>
            </a:r>
            <a:r>
              <a:rPr lang="en-US" dirty="0"/>
              <a:t> se </a:t>
            </a:r>
            <a:r>
              <a:rPr lang="en-US" dirty="0" err="1"/>
              <a:t>ena</a:t>
            </a:r>
            <a:r>
              <a:rPr lang="en-US" dirty="0"/>
              <a:t> </a:t>
            </a:r>
            <a:r>
              <a:rPr lang="en-US" dirty="0" err="1"/>
              <a:t>topiko</a:t>
            </a:r>
            <a:r>
              <a:rPr lang="en-US" dirty="0"/>
              <a:t> repository </a:t>
            </a:r>
            <a:r>
              <a:rPr lang="en-US" dirty="0" err="1"/>
              <a:t>ston</a:t>
            </a:r>
            <a:r>
              <a:rPr lang="en-US" dirty="0"/>
              <a:t> </a:t>
            </a:r>
            <a:r>
              <a:rPr lang="en-US" dirty="0" err="1"/>
              <a:t>ipologisti</a:t>
            </a:r>
            <a:r>
              <a:rPr lang="en-US" dirty="0"/>
              <a:t> mas.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A8D00-B3E4-4329-997A-3AB4406FE3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00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Edo </a:t>
            </a:r>
            <a:r>
              <a:rPr lang="en-US" dirty="0" err="1"/>
              <a:t>mporoume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doume</a:t>
            </a:r>
            <a:r>
              <a:rPr lang="en-US" dirty="0"/>
              <a:t> </a:t>
            </a:r>
            <a:r>
              <a:rPr lang="en-US" dirty="0" err="1"/>
              <a:t>sto</a:t>
            </a:r>
            <a:r>
              <a:rPr lang="en-US" dirty="0"/>
              <a:t> MyFTPUpload pos </a:t>
            </a:r>
            <a:r>
              <a:rPr lang="en-US" dirty="0" err="1"/>
              <a:t>mporoume</a:t>
            </a:r>
            <a:r>
              <a:rPr lang="en-US" dirty="0"/>
              <a:t> </a:t>
            </a:r>
            <a:r>
              <a:rPr lang="en-US" dirty="0" err="1"/>
              <a:t>efkola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kanoume</a:t>
            </a:r>
            <a:r>
              <a:rPr lang="en-US" dirty="0"/>
              <a:t> import to </a:t>
            </a:r>
            <a:r>
              <a:rPr lang="en-US" dirty="0" err="1"/>
              <a:t>FTPClient</a:t>
            </a:r>
            <a:r>
              <a:rPr lang="en-US" dirty="0"/>
              <a:t> library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A8D00-B3E4-4329-997A-3AB4406FE33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89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A8D00-B3E4-4329-997A-3AB4406FE33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0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A8D00-B3E4-4329-997A-3AB4406FE33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68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Η συνεχής ενσωμάτωση (</a:t>
            </a:r>
            <a:r>
              <a:rPr lang="en-GB" dirty="0"/>
              <a:t>Continuous Integration ) </a:t>
            </a:r>
            <a:r>
              <a:rPr lang="el-GR" dirty="0"/>
              <a:t>είναι μια πρακτική ανάπτυξης λογισμικού όπου τα μέλη μιας ομάδας ενσωματώνουν (</a:t>
            </a:r>
            <a:r>
              <a:rPr lang="en-GB" dirty="0"/>
              <a:t>integrate) </a:t>
            </a:r>
            <a:r>
              <a:rPr lang="el-GR" dirty="0"/>
              <a:t>την δουλειά τους πολύ συχνά (κάθε μέλος τουλάχιστον μια φορά την μέρα ) . Κάθε ενσωμάτωση (</a:t>
            </a:r>
            <a:r>
              <a:rPr lang="en-GB" dirty="0"/>
              <a:t>integration ) </a:t>
            </a:r>
            <a:r>
              <a:rPr lang="el-GR" dirty="0"/>
              <a:t> επαληθεύετε αυτόματα (αφού γίνει πρώτα </a:t>
            </a:r>
            <a:r>
              <a:rPr lang="en-GB" dirty="0"/>
              <a:t>build </a:t>
            </a:r>
            <a:r>
              <a:rPr lang="el-GR" dirty="0"/>
              <a:t>) μέσω </a:t>
            </a:r>
            <a:r>
              <a:rPr lang="en-GB" dirty="0"/>
              <a:t>test </a:t>
            </a:r>
            <a:r>
              <a:rPr lang="el-GR" dirty="0"/>
              <a:t>για να εντοπισθούν σφάλματα όσο το δυνατόν πιο γρηγορά . </a:t>
            </a:r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A8D00-B3E4-4329-997A-3AB4406FE33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07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Έστω ότι υπάρχουν 3 </a:t>
            </a:r>
            <a:r>
              <a:rPr lang="en-GB" dirty="0"/>
              <a:t>Developers </a:t>
            </a:r>
            <a:r>
              <a:rPr lang="el-GR" dirty="0"/>
              <a:t>οι οποίοι γράφουν κώδικα και κάνουν </a:t>
            </a:r>
            <a:r>
              <a:rPr lang="en-GB" dirty="0"/>
              <a:t>commit </a:t>
            </a:r>
            <a:r>
              <a:rPr lang="el-GR" dirty="0"/>
              <a:t>αυτό τον κώδικα σε κάποιο </a:t>
            </a:r>
            <a:r>
              <a:rPr lang="en-GB" dirty="0"/>
              <a:t>repository </a:t>
            </a:r>
            <a:r>
              <a:rPr lang="el-GR" dirty="0"/>
              <a:t>και ο καθένας τρέχει στο κώδικα του τα δικά του </a:t>
            </a:r>
            <a:r>
              <a:rPr lang="en-GB" dirty="0"/>
              <a:t>unit test . </a:t>
            </a:r>
          </a:p>
          <a:p>
            <a:r>
              <a:rPr lang="en-GB" dirty="0"/>
              <a:t>To </a:t>
            </a:r>
            <a:r>
              <a:rPr lang="el-GR" dirty="0"/>
              <a:t>πρόβλημα όμως είναι πως τα </a:t>
            </a:r>
            <a:r>
              <a:rPr lang="en-GB" dirty="0"/>
              <a:t>commits </a:t>
            </a:r>
            <a:r>
              <a:rPr lang="el-GR" dirty="0"/>
              <a:t>πως στέλνονται στο </a:t>
            </a:r>
            <a:r>
              <a:rPr lang="en-GB" dirty="0"/>
              <a:t>repository </a:t>
            </a:r>
            <a:r>
              <a:rPr lang="el-GR" dirty="0"/>
              <a:t>δει είναι σταθερά (</a:t>
            </a:r>
            <a:r>
              <a:rPr lang="en-GB" dirty="0"/>
              <a:t>consistent) </a:t>
            </a:r>
            <a:r>
              <a:rPr lang="el-GR" dirty="0"/>
              <a:t>αφού οι </a:t>
            </a:r>
            <a:r>
              <a:rPr lang="en-GB" dirty="0"/>
              <a:t>developers </a:t>
            </a:r>
            <a:r>
              <a:rPr lang="el-GR" dirty="0"/>
              <a:t>βρίσκονται σε διαφορετικά μέρη του κόσμου . Αυτή η αστάθεια </a:t>
            </a:r>
            <a:r>
              <a:rPr lang="el-GR" dirty="0" err="1"/>
              <a:t>δημιουργα</a:t>
            </a:r>
            <a:r>
              <a:rPr lang="el-GR" dirty="0"/>
              <a:t> θέματα στην ενσωμάτωση  που αυτό με την σειρά του έχει σαν αποτέλεσμα να υπάρχει καθυστέρηση στο έλεγχο του προϊόντος και στην έκδοση του </a:t>
            </a:r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A8D00-B3E4-4329-997A-3AB4406FE33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22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Η λύση στο προηγούμενο πρόβλημα της ασυνέπειας βρίσκεται μέσα από τον τρόπο λειτουργίας του </a:t>
            </a:r>
            <a:r>
              <a:rPr lang="en-GB" dirty="0"/>
              <a:t>Jenkins </a:t>
            </a:r>
            <a:r>
              <a:rPr lang="el-GR" dirty="0"/>
              <a:t>όπου κάθε φόρα που κάποιος προγραμματιστής κάνει </a:t>
            </a:r>
            <a:r>
              <a:rPr lang="en-GB" dirty="0"/>
              <a:t>commit </a:t>
            </a:r>
            <a:r>
              <a:rPr lang="el-GR" dirty="0"/>
              <a:t>κάποιο κομμάτι κώδικα στο </a:t>
            </a:r>
            <a:r>
              <a:rPr lang="en-GB" dirty="0"/>
              <a:t>repository </a:t>
            </a:r>
            <a:r>
              <a:rPr lang="el-GR" dirty="0"/>
              <a:t>αυτό αποθηκεύεται σε κάποιο </a:t>
            </a:r>
            <a:r>
              <a:rPr lang="en-GB" dirty="0"/>
              <a:t>continuous integration server </a:t>
            </a:r>
            <a:r>
              <a:rPr lang="el-GR" dirty="0"/>
              <a:t>όπου και γίνετέ </a:t>
            </a:r>
            <a:r>
              <a:rPr lang="en-GB" dirty="0"/>
              <a:t>build </a:t>
            </a:r>
            <a:r>
              <a:rPr lang="el-GR" dirty="0"/>
              <a:t>μέσω </a:t>
            </a:r>
            <a:r>
              <a:rPr lang="en-GB" dirty="0"/>
              <a:t>maven . </a:t>
            </a:r>
            <a:r>
              <a:rPr lang="el-GR" dirty="0"/>
              <a:t>Ακολούθως περνά από κάποια </a:t>
            </a:r>
            <a:r>
              <a:rPr lang="en-GB" dirty="0"/>
              <a:t>standard test </a:t>
            </a:r>
            <a:r>
              <a:rPr lang="el-GR" dirty="0"/>
              <a:t>τα οποία αν περάσει πάει στον </a:t>
            </a:r>
            <a:r>
              <a:rPr lang="en-GB" dirty="0"/>
              <a:t>tester </a:t>
            </a:r>
            <a:r>
              <a:rPr lang="el-GR" dirty="0"/>
              <a:t>ο οποίος </a:t>
            </a:r>
            <a:r>
              <a:rPr lang="el-GR" dirty="0" err="1"/>
              <a:t>πραγματοποια</a:t>
            </a:r>
            <a:r>
              <a:rPr lang="el-GR" dirty="0"/>
              <a:t> κάποιους επιπλέων ελέγχους , αν περάσει και αυτούς τους ελέγχους σημαίνει ότι το κομμάτι κώδικα που αναρτήθηκε είναι εντάξει </a:t>
            </a:r>
            <a:r>
              <a:rPr lang="en-GB" dirty="0"/>
              <a:t>, </a:t>
            </a:r>
            <a:r>
              <a:rPr lang="el-GR" dirty="0"/>
              <a:t>με αυτό τον τρόπο ότι είναι αναρτημένο στο </a:t>
            </a:r>
            <a:r>
              <a:rPr lang="en-GB" dirty="0"/>
              <a:t>repository </a:t>
            </a:r>
            <a:r>
              <a:rPr lang="el-GR" dirty="0"/>
              <a:t>είναι ορθό , αυτό γίνετέ κάθε φορά που κάποιός </a:t>
            </a:r>
            <a:r>
              <a:rPr lang="en-GB" dirty="0"/>
              <a:t>developer </a:t>
            </a:r>
            <a:r>
              <a:rPr lang="el-GR" dirty="0"/>
              <a:t>κάνει κάποιο </a:t>
            </a:r>
            <a:r>
              <a:rPr lang="en-GB" dirty="0"/>
              <a:t>commit </a:t>
            </a:r>
            <a:r>
              <a:rPr lang="el-GR" dirty="0"/>
              <a:t>με αποτέλεσμα να λύνετε το πρόβλημα της ασυνέπειας . Αν αποτύχει σε κάποιο από τα δυο κομμάτια των </a:t>
            </a:r>
            <a:r>
              <a:rPr lang="el-GR" dirty="0" err="1"/>
              <a:t>ελεγχων</a:t>
            </a:r>
            <a:r>
              <a:rPr lang="el-GR" dirty="0"/>
              <a:t> τότε ο κώδικάς επιστρέφετε στον </a:t>
            </a:r>
            <a:r>
              <a:rPr lang="en-GB" dirty="0"/>
              <a:t>developer </a:t>
            </a:r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A8D00-B3E4-4329-997A-3AB4406FE33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84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Tora </a:t>
            </a:r>
            <a:r>
              <a:rPr lang="en-US" dirty="0" err="1"/>
              <a:t>tha</a:t>
            </a:r>
            <a:r>
              <a:rPr lang="en-US" dirty="0"/>
              <a:t> </a:t>
            </a:r>
            <a:r>
              <a:rPr lang="en-US" dirty="0" err="1"/>
              <a:t>sas</a:t>
            </a:r>
            <a:r>
              <a:rPr lang="en-US" dirty="0"/>
              <a:t> </a:t>
            </a:r>
            <a:r>
              <a:rPr lang="en-US" dirty="0" err="1"/>
              <a:t>diksume</a:t>
            </a:r>
            <a:r>
              <a:rPr lang="en-US" dirty="0"/>
              <a:t> </a:t>
            </a:r>
            <a:r>
              <a:rPr lang="en-US" dirty="0" err="1"/>
              <a:t>poia</a:t>
            </a:r>
            <a:r>
              <a:rPr lang="en-US" dirty="0"/>
              <a:t> </a:t>
            </a:r>
            <a:r>
              <a:rPr lang="en-US" dirty="0" err="1"/>
              <a:t>einai</a:t>
            </a:r>
            <a:r>
              <a:rPr lang="en-US" dirty="0"/>
              <a:t> I </a:t>
            </a:r>
            <a:r>
              <a:rPr lang="en-US" dirty="0" err="1"/>
              <a:t>diadikasia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kanoume</a:t>
            </a:r>
            <a:r>
              <a:rPr lang="en-US" dirty="0"/>
              <a:t> build </a:t>
            </a:r>
            <a:r>
              <a:rPr lang="en-US" dirty="0" err="1"/>
              <a:t>ena</a:t>
            </a:r>
            <a:r>
              <a:rPr lang="en-US" dirty="0"/>
              <a:t> maven project </a:t>
            </a:r>
            <a:r>
              <a:rPr lang="en-US" dirty="0" err="1"/>
              <a:t>pou</a:t>
            </a:r>
            <a:r>
              <a:rPr lang="en-US" dirty="0"/>
              <a:t> </a:t>
            </a:r>
            <a:r>
              <a:rPr lang="en-US" dirty="0" err="1"/>
              <a:t>vriskete</a:t>
            </a:r>
            <a:r>
              <a:rPr lang="en-US" dirty="0"/>
              <a:t> </a:t>
            </a:r>
            <a:r>
              <a:rPr lang="en-US" dirty="0" err="1"/>
              <a:t>anevasmeno</a:t>
            </a:r>
            <a:r>
              <a:rPr lang="en-US" dirty="0"/>
              <a:t> se </a:t>
            </a:r>
            <a:r>
              <a:rPr lang="en-US" dirty="0" err="1"/>
              <a:t>ena</a:t>
            </a:r>
            <a:r>
              <a:rPr lang="en-US" dirty="0"/>
              <a:t> repository </a:t>
            </a:r>
            <a:r>
              <a:rPr lang="en-US" dirty="0" err="1"/>
              <a:t>sto</a:t>
            </a:r>
            <a:r>
              <a:rPr lang="en-US" dirty="0"/>
              <a:t> </a:t>
            </a:r>
            <a:r>
              <a:rPr lang="en-US" dirty="0" err="1"/>
              <a:t>github</a:t>
            </a:r>
            <a:r>
              <a:rPr lang="en-US" dirty="0"/>
              <a:t> me to Jenkins.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A8D00-B3E4-4329-997A-3AB4406FE33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14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A8D00-B3E4-4329-997A-3AB4406FE3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114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Arxika</a:t>
            </a:r>
            <a:r>
              <a:rPr lang="en-US" dirty="0"/>
              <a:t> </a:t>
            </a:r>
            <a:r>
              <a:rPr lang="en-US" dirty="0" err="1"/>
              <a:t>prepi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sindethume</a:t>
            </a:r>
            <a:r>
              <a:rPr lang="en-US" dirty="0"/>
              <a:t> me to Jenkins kai </a:t>
            </a:r>
            <a:r>
              <a:rPr lang="en-US" dirty="0" err="1"/>
              <a:t>sto</a:t>
            </a:r>
            <a:r>
              <a:rPr lang="en-US" dirty="0"/>
              <a:t> dashboard </a:t>
            </a:r>
            <a:r>
              <a:rPr lang="en-US" dirty="0" err="1"/>
              <a:t>tou</a:t>
            </a:r>
            <a:r>
              <a:rPr lang="en-US" dirty="0"/>
              <a:t> Jenkins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epileksume</a:t>
            </a:r>
            <a:r>
              <a:rPr lang="en-US" dirty="0"/>
              <a:t> new item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dimiourgisume</a:t>
            </a:r>
            <a:r>
              <a:rPr lang="en-US" dirty="0"/>
              <a:t> </a:t>
            </a:r>
            <a:r>
              <a:rPr lang="en-US" dirty="0" err="1"/>
              <a:t>ena</a:t>
            </a:r>
            <a:r>
              <a:rPr lang="en-US" dirty="0"/>
              <a:t> neo job. </a:t>
            </a:r>
            <a:r>
              <a:rPr lang="en-US" dirty="0" err="1"/>
              <a:t>Akolouthos</a:t>
            </a:r>
            <a:r>
              <a:rPr lang="en-US" dirty="0"/>
              <a:t> </a:t>
            </a:r>
            <a:r>
              <a:rPr lang="en-US" dirty="0" err="1"/>
              <a:t>epilegume</a:t>
            </a:r>
            <a:r>
              <a:rPr lang="en-US" dirty="0"/>
              <a:t> Maven Project kai </a:t>
            </a:r>
            <a:r>
              <a:rPr lang="en-US" dirty="0" err="1"/>
              <a:t>dinume</a:t>
            </a:r>
            <a:r>
              <a:rPr lang="en-US" dirty="0"/>
              <a:t> </a:t>
            </a:r>
            <a:r>
              <a:rPr lang="en-US" dirty="0" err="1"/>
              <a:t>ena</a:t>
            </a:r>
            <a:r>
              <a:rPr lang="en-US" dirty="0"/>
              <a:t> </a:t>
            </a:r>
            <a:r>
              <a:rPr lang="en-US" dirty="0" err="1"/>
              <a:t>onoma</a:t>
            </a:r>
            <a:r>
              <a:rPr lang="en-US" dirty="0"/>
              <a:t> se </a:t>
            </a:r>
            <a:r>
              <a:rPr lang="en-US" dirty="0" err="1"/>
              <a:t>avto</a:t>
            </a:r>
            <a:r>
              <a:rPr lang="en-US" dirty="0"/>
              <a:t> to job. </a:t>
            </a:r>
            <a:r>
              <a:rPr lang="en-US" dirty="0" err="1"/>
              <a:t>Stin</a:t>
            </a:r>
            <a:r>
              <a:rPr lang="en-US" dirty="0"/>
              <a:t> 3i </a:t>
            </a:r>
            <a:r>
              <a:rPr lang="en-US" dirty="0" err="1"/>
              <a:t>eikona</a:t>
            </a:r>
            <a:r>
              <a:rPr lang="en-US" dirty="0"/>
              <a:t> </a:t>
            </a:r>
            <a:r>
              <a:rPr lang="en-US" dirty="0" err="1"/>
              <a:t>mporoume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doume</a:t>
            </a:r>
            <a:r>
              <a:rPr lang="en-US" dirty="0"/>
              <a:t> </a:t>
            </a:r>
            <a:r>
              <a:rPr lang="en-US" dirty="0" err="1"/>
              <a:t>oti</a:t>
            </a:r>
            <a:r>
              <a:rPr lang="en-US" dirty="0"/>
              <a:t> </a:t>
            </a:r>
            <a:r>
              <a:rPr lang="en-US" dirty="0" err="1"/>
              <a:t>kato</a:t>
            </a:r>
            <a:r>
              <a:rPr lang="en-US" dirty="0"/>
              <a:t> apo to source code management section , </a:t>
            </a:r>
            <a:r>
              <a:rPr lang="en-US" dirty="0" err="1"/>
              <a:t>epilegume</a:t>
            </a:r>
            <a:r>
              <a:rPr lang="en-US" dirty="0"/>
              <a:t> to option kai git kai </a:t>
            </a:r>
            <a:r>
              <a:rPr lang="en-US" dirty="0" err="1"/>
              <a:t>pliktrologume</a:t>
            </a:r>
            <a:r>
              <a:rPr lang="en-US" dirty="0"/>
              <a:t> to </a:t>
            </a:r>
            <a:r>
              <a:rPr lang="en-US" dirty="0" err="1"/>
              <a:t>github</a:t>
            </a:r>
            <a:r>
              <a:rPr lang="en-US" dirty="0"/>
              <a:t> </a:t>
            </a:r>
            <a:r>
              <a:rPr lang="en-US" dirty="0" err="1"/>
              <a:t>url</a:t>
            </a:r>
            <a:r>
              <a:rPr lang="en-US" dirty="0"/>
              <a:t> </a:t>
            </a:r>
            <a:r>
              <a:rPr lang="en-US" dirty="0" err="1"/>
              <a:t>tou</a:t>
            </a:r>
            <a:r>
              <a:rPr lang="en-US" dirty="0"/>
              <a:t> project mas. Telos </a:t>
            </a:r>
            <a:r>
              <a:rPr lang="en-US" dirty="0" err="1"/>
              <a:t>mporoume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doume</a:t>
            </a:r>
            <a:r>
              <a:rPr lang="en-US" dirty="0"/>
              <a:t> </a:t>
            </a:r>
            <a:r>
              <a:rPr lang="en-US" dirty="0" err="1"/>
              <a:t>oti</a:t>
            </a:r>
            <a:r>
              <a:rPr lang="en-US" dirty="0"/>
              <a:t> </a:t>
            </a:r>
            <a:r>
              <a:rPr lang="en-US" dirty="0" err="1"/>
              <a:t>leme</a:t>
            </a:r>
            <a:r>
              <a:rPr lang="en-US" dirty="0"/>
              <a:t> </a:t>
            </a:r>
            <a:r>
              <a:rPr lang="en-US" dirty="0" err="1"/>
              <a:t>sto</a:t>
            </a:r>
            <a:r>
              <a:rPr lang="en-US" dirty="0"/>
              <a:t> maven </a:t>
            </a:r>
            <a:r>
              <a:rPr lang="en-US" dirty="0" err="1"/>
              <a:t>poies</a:t>
            </a:r>
            <a:r>
              <a:rPr lang="en-US" dirty="0"/>
              <a:t> </a:t>
            </a:r>
            <a:r>
              <a:rPr lang="en-US" dirty="0" err="1"/>
              <a:t>entoles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ektelesi</a:t>
            </a:r>
            <a:r>
              <a:rPr lang="en-US" dirty="0"/>
              <a:t> oi </a:t>
            </a:r>
            <a:r>
              <a:rPr lang="en-US" dirty="0" err="1"/>
              <a:t>opoies</a:t>
            </a:r>
            <a:r>
              <a:rPr lang="en-US" dirty="0"/>
              <a:t> </a:t>
            </a:r>
            <a:r>
              <a:rPr lang="en-US" dirty="0" err="1"/>
              <a:t>einai</a:t>
            </a:r>
            <a:r>
              <a:rPr lang="en-US" dirty="0"/>
              <a:t> to clean compile kai package.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A8D00-B3E4-4329-997A-3AB4406FE33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71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Epiprostheta</a:t>
            </a:r>
            <a:r>
              <a:rPr lang="en-US" dirty="0"/>
              <a:t> to Jenkins sou </a:t>
            </a:r>
            <a:r>
              <a:rPr lang="en-US" dirty="0" err="1"/>
              <a:t>dini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dinatotita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dimiourgisis</a:t>
            </a:r>
            <a:r>
              <a:rPr lang="en-US" dirty="0"/>
              <a:t> kai </a:t>
            </a:r>
            <a:r>
              <a:rPr lang="en-US" dirty="0" err="1"/>
              <a:t>cron</a:t>
            </a:r>
            <a:r>
              <a:rPr lang="en-US" dirty="0"/>
              <a:t> jobs. </a:t>
            </a:r>
            <a:r>
              <a:rPr lang="en-US" dirty="0" err="1"/>
              <a:t>Opos</a:t>
            </a:r>
            <a:r>
              <a:rPr lang="en-US" dirty="0"/>
              <a:t> </a:t>
            </a:r>
            <a:r>
              <a:rPr lang="en-US" dirty="0" err="1"/>
              <a:t>mporoume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doume</a:t>
            </a:r>
            <a:r>
              <a:rPr lang="en-US" dirty="0"/>
              <a:t> apo tin </a:t>
            </a:r>
            <a:r>
              <a:rPr lang="en-US" dirty="0" err="1"/>
              <a:t>proti</a:t>
            </a:r>
            <a:r>
              <a:rPr lang="en-US" dirty="0"/>
              <a:t> </a:t>
            </a:r>
            <a:r>
              <a:rPr lang="en-US" dirty="0" err="1"/>
              <a:t>eikona</a:t>
            </a:r>
            <a:r>
              <a:rPr lang="en-US" dirty="0"/>
              <a:t> </a:t>
            </a:r>
            <a:r>
              <a:rPr lang="en-US" dirty="0" err="1"/>
              <a:t>leme</a:t>
            </a:r>
            <a:r>
              <a:rPr lang="en-US" dirty="0"/>
              <a:t> </a:t>
            </a:r>
            <a:r>
              <a:rPr lang="en-US" dirty="0" err="1"/>
              <a:t>sto</a:t>
            </a:r>
            <a:r>
              <a:rPr lang="en-US" dirty="0"/>
              <a:t> Jenkins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kani</a:t>
            </a:r>
            <a:r>
              <a:rPr lang="en-US" dirty="0"/>
              <a:t> build to project mas </a:t>
            </a:r>
            <a:r>
              <a:rPr lang="en-US" dirty="0" err="1"/>
              <a:t>kathe</a:t>
            </a:r>
            <a:r>
              <a:rPr lang="en-US" dirty="0"/>
              <a:t> 5 lepta. </a:t>
            </a:r>
            <a:r>
              <a:rPr lang="en-US" dirty="0" err="1"/>
              <a:t>Diladi</a:t>
            </a:r>
            <a:r>
              <a:rPr lang="en-US" dirty="0"/>
              <a:t> mas </a:t>
            </a:r>
            <a:r>
              <a:rPr lang="en-US" dirty="0" err="1"/>
              <a:t>epitrepei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dimiourgume</a:t>
            </a:r>
            <a:r>
              <a:rPr lang="en-US" dirty="0"/>
              <a:t> </a:t>
            </a:r>
            <a:r>
              <a:rPr lang="en-US" dirty="0" err="1"/>
              <a:t>cron</a:t>
            </a:r>
            <a:r>
              <a:rPr lang="en-US" dirty="0"/>
              <a:t> jobs </a:t>
            </a:r>
            <a:r>
              <a:rPr lang="en-US" dirty="0" err="1"/>
              <a:t>akrivos</a:t>
            </a:r>
            <a:r>
              <a:rPr lang="en-US" dirty="0"/>
              <a:t> </a:t>
            </a:r>
            <a:r>
              <a:rPr lang="en-US" dirty="0" err="1"/>
              <a:t>opos</a:t>
            </a:r>
            <a:r>
              <a:rPr lang="en-US" dirty="0"/>
              <a:t> ta </a:t>
            </a:r>
            <a:r>
              <a:rPr lang="en-US" dirty="0" err="1"/>
              <a:t>eidame</a:t>
            </a:r>
            <a:r>
              <a:rPr lang="en-US" dirty="0"/>
              <a:t> </a:t>
            </a:r>
            <a:r>
              <a:rPr lang="en-US" dirty="0" err="1"/>
              <a:t>sto</a:t>
            </a:r>
            <a:r>
              <a:rPr lang="en-US" dirty="0"/>
              <a:t> </a:t>
            </a:r>
            <a:r>
              <a:rPr lang="en-US" dirty="0" err="1"/>
              <a:t>mathima</a:t>
            </a:r>
            <a:r>
              <a:rPr lang="en-US" dirty="0"/>
              <a:t>. Telos </a:t>
            </a:r>
            <a:r>
              <a:rPr lang="en-US" dirty="0" err="1"/>
              <a:t>mporoume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doume</a:t>
            </a:r>
            <a:r>
              <a:rPr lang="en-US" dirty="0"/>
              <a:t> </a:t>
            </a:r>
            <a:r>
              <a:rPr lang="en-US" dirty="0" err="1"/>
              <a:t>oti</a:t>
            </a:r>
            <a:r>
              <a:rPr lang="en-US" dirty="0"/>
              <a:t> </a:t>
            </a:r>
            <a:r>
              <a:rPr lang="en-US" dirty="0" err="1"/>
              <a:t>ontos</a:t>
            </a:r>
            <a:r>
              <a:rPr lang="en-US" dirty="0"/>
              <a:t> </a:t>
            </a:r>
            <a:r>
              <a:rPr lang="en-US" dirty="0" err="1"/>
              <a:t>ekteleite</a:t>
            </a:r>
            <a:r>
              <a:rPr lang="en-US" dirty="0"/>
              <a:t> </a:t>
            </a:r>
            <a:r>
              <a:rPr lang="en-US" dirty="0" err="1"/>
              <a:t>kathe</a:t>
            </a:r>
            <a:r>
              <a:rPr lang="en-US" dirty="0"/>
              <a:t> 5 lepta to build kai </a:t>
            </a:r>
            <a:r>
              <a:rPr lang="en-US" dirty="0" err="1"/>
              <a:t>episis</a:t>
            </a:r>
            <a:r>
              <a:rPr lang="en-US" dirty="0"/>
              <a:t> </a:t>
            </a:r>
            <a:r>
              <a:rPr lang="en-US" dirty="0" err="1"/>
              <a:t>stin</a:t>
            </a:r>
            <a:r>
              <a:rPr lang="en-US" dirty="0"/>
              <a:t> 3i </a:t>
            </a:r>
            <a:r>
              <a:rPr lang="en-US" dirty="0" err="1"/>
              <a:t>eikona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doume</a:t>
            </a:r>
            <a:r>
              <a:rPr lang="en-US" dirty="0"/>
              <a:t> kai ta </a:t>
            </a:r>
            <a:r>
              <a:rPr lang="en-US" dirty="0" err="1"/>
              <a:t>apotelesmata</a:t>
            </a:r>
            <a:r>
              <a:rPr lang="en-US" dirty="0"/>
              <a:t> </a:t>
            </a:r>
            <a:r>
              <a:rPr lang="en-US" dirty="0" err="1"/>
              <a:t>tou</a:t>
            </a:r>
            <a:r>
              <a:rPr lang="en-US" dirty="0"/>
              <a:t> maven an to </a:t>
            </a:r>
            <a:r>
              <a:rPr lang="en-US" dirty="0" err="1"/>
              <a:t>epithimume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A8D00-B3E4-4329-997A-3AB4406FE33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302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doume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mporoume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treksoume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shell scripts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xrisimopoiontas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Jenkins me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diasindesi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github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continuous integration. Gia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kanoume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dinoume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onoma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kai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epilegoume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freestyle project: </a:t>
            </a:r>
          </a:p>
          <a:p>
            <a:endParaRPr lang="en-US" dirty="0"/>
          </a:p>
          <a:p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Akolouthos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apo to build section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mporoume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pliktrologisume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entoles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bash.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paradigma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fenete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diafania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exoume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script to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opoio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clone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github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repository 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katevazi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shell script kai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sinexia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ekteli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A8D00-B3E4-4329-997A-3AB4406FE33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11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</a:t>
            </a:r>
            <a:r>
              <a:rPr lang="el-GR" dirty="0"/>
              <a:t>Το </a:t>
            </a:r>
            <a:r>
              <a:rPr lang="en-GB" dirty="0"/>
              <a:t>Gradle </a:t>
            </a:r>
            <a:r>
              <a:rPr lang="el-GR" dirty="0"/>
              <a:t>είναι τόσο διαδομένο αφού εκτός ότι παρέχει την δυνατότητα για αυτόματο χτίσιμό σε 5 γλώσσες μπορεί να παρέχει την κατασκευή, δοκιμή και ανάπτυξη λογισμικού σε διάφορες πλατφόρμες </a:t>
            </a:r>
          </a:p>
          <a:p>
            <a:r>
              <a:rPr lang="en-GB" dirty="0"/>
              <a:t>-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A8D00-B3E4-4329-997A-3AB4406FE33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377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0" i="0" dirty="0">
                <a:solidFill>
                  <a:srgbClr val="51565E"/>
                </a:solidFill>
                <a:effectLst/>
                <a:latin typeface="Roboto" panose="02000000000000000000" pitchFamily="2" charset="0"/>
              </a:rPr>
              <a:t>-Το </a:t>
            </a:r>
            <a:r>
              <a:rPr lang="en-GB" b="0" i="0" dirty="0">
                <a:solidFill>
                  <a:srgbClr val="51565E"/>
                </a:solidFill>
                <a:effectLst/>
                <a:latin typeface="Roboto" panose="02000000000000000000" pitchFamily="2" charset="0"/>
              </a:rPr>
              <a:t>Gradle </a:t>
            </a:r>
            <a:r>
              <a:rPr lang="el-GR" b="0" i="0" dirty="0">
                <a:solidFill>
                  <a:srgbClr val="51565E"/>
                </a:solidFill>
                <a:effectLst/>
                <a:latin typeface="Roboto" panose="02000000000000000000" pitchFamily="2" charset="0"/>
              </a:rPr>
              <a:t>βασίζετε σε μεγάλο βαθμό στο </a:t>
            </a:r>
            <a:r>
              <a:rPr lang="en-GB" b="0" i="0" dirty="0" err="1">
                <a:solidFill>
                  <a:srgbClr val="51565E"/>
                </a:solidFill>
                <a:effectLst/>
                <a:latin typeface="Roboto" panose="02000000000000000000" pitchFamily="2" charset="0"/>
              </a:rPr>
              <a:t>build.gradle</a:t>
            </a:r>
            <a:r>
              <a:rPr lang="en-GB" b="0" i="0" dirty="0">
                <a:solidFill>
                  <a:srgbClr val="51565E"/>
                </a:solidFill>
                <a:effectLst/>
                <a:latin typeface="Roboto" panose="02000000000000000000" pitchFamily="2" charset="0"/>
              </a:rPr>
              <a:t> ( </a:t>
            </a:r>
            <a:r>
              <a:rPr lang="el-GR" b="0" i="0" dirty="0">
                <a:solidFill>
                  <a:srgbClr val="51565E"/>
                </a:solidFill>
                <a:effectLst/>
                <a:latin typeface="Roboto" panose="02000000000000000000" pitchFamily="2" charset="0"/>
              </a:rPr>
              <a:t>θα εξηγηθεί μέσω παραδείγματος για το </a:t>
            </a:r>
            <a:r>
              <a:rPr lang="en-GB" b="0" i="0" dirty="0" err="1">
                <a:solidFill>
                  <a:srgbClr val="51565E"/>
                </a:solidFill>
                <a:effectLst/>
                <a:latin typeface="Roboto" panose="02000000000000000000" pitchFamily="2" charset="0"/>
              </a:rPr>
              <a:t>ftpClient</a:t>
            </a:r>
            <a:r>
              <a:rPr lang="en-GB" b="0" i="0" dirty="0">
                <a:solidFill>
                  <a:srgbClr val="51565E"/>
                </a:solidFill>
                <a:effectLst/>
                <a:latin typeface="Roboto" panose="02000000000000000000" pitchFamily="2" charset="0"/>
              </a:rPr>
              <a:t>) </a:t>
            </a:r>
            <a:r>
              <a:rPr lang="el-GR" b="0" i="0" dirty="0">
                <a:solidFill>
                  <a:srgbClr val="51565E"/>
                </a:solidFill>
                <a:effectLst/>
                <a:latin typeface="Roboto" panose="02000000000000000000" pitchFamily="2" charset="0"/>
              </a:rPr>
              <a:t>το οποίο αναφέρει τι πρέπει να γίνει </a:t>
            </a:r>
            <a:r>
              <a:rPr lang="el-GR" b="0" i="0" dirty="0" err="1">
                <a:solidFill>
                  <a:srgbClr val="51565E"/>
                </a:solidFill>
                <a:effectLst/>
                <a:latin typeface="Roboto" panose="02000000000000000000" pitchFamily="2" charset="0"/>
              </a:rPr>
              <a:t>ωστε</a:t>
            </a:r>
            <a:r>
              <a:rPr lang="el-GR" b="0" i="0" dirty="0">
                <a:solidFill>
                  <a:srgbClr val="51565E"/>
                </a:solidFill>
                <a:effectLst/>
                <a:latin typeface="Roboto" panose="02000000000000000000" pitchFamily="2" charset="0"/>
              </a:rPr>
              <a:t> να γίνει σωστά το κτίσιμο του </a:t>
            </a:r>
            <a:r>
              <a:rPr lang="en-GB" b="0" i="0" dirty="0">
                <a:solidFill>
                  <a:srgbClr val="51565E"/>
                </a:solidFill>
                <a:effectLst/>
                <a:latin typeface="Roboto" panose="02000000000000000000" pitchFamily="2" charset="0"/>
              </a:rPr>
              <a:t>project </a:t>
            </a:r>
          </a:p>
          <a:p>
            <a:r>
              <a:rPr lang="el-GR" b="0" i="0" dirty="0">
                <a:solidFill>
                  <a:srgbClr val="51565E"/>
                </a:solidFill>
                <a:effectLst/>
                <a:latin typeface="Roboto" panose="02000000000000000000" pitchFamily="2" charset="0"/>
              </a:rPr>
              <a:t>-Το </a:t>
            </a:r>
            <a:r>
              <a:rPr lang="en-GB" b="0" i="0" dirty="0" err="1">
                <a:solidFill>
                  <a:srgbClr val="51565E"/>
                </a:solidFill>
                <a:effectLst/>
                <a:latin typeface="Roboto" panose="02000000000000000000" pitchFamily="2" charset="0"/>
              </a:rPr>
              <a:t>build.gradle</a:t>
            </a:r>
            <a:r>
              <a:rPr lang="en-GB" b="0" i="0" dirty="0">
                <a:solidFill>
                  <a:srgbClr val="5156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l-GR" b="0" i="0" dirty="0">
                <a:solidFill>
                  <a:srgbClr val="51565E"/>
                </a:solidFill>
                <a:effectLst/>
                <a:latin typeface="Roboto" panose="02000000000000000000" pitchFamily="2" charset="0"/>
              </a:rPr>
              <a:t>περιέχει τα </a:t>
            </a:r>
            <a:r>
              <a:rPr lang="en-GB" b="0" i="0" dirty="0">
                <a:solidFill>
                  <a:srgbClr val="51565E"/>
                </a:solidFill>
                <a:effectLst/>
                <a:latin typeface="Roboto" panose="02000000000000000000" pitchFamily="2" charset="0"/>
              </a:rPr>
              <a:t>dependencies </a:t>
            </a:r>
            <a:r>
              <a:rPr lang="el-GR" b="0" i="0" dirty="0">
                <a:solidFill>
                  <a:srgbClr val="51565E"/>
                </a:solidFill>
                <a:effectLst/>
                <a:latin typeface="Roboto" panose="02000000000000000000" pitchFamily="2" charset="0"/>
              </a:rPr>
              <a:t>που πρέπει να κατέβουν καθώς και κάποια </a:t>
            </a:r>
            <a:r>
              <a:rPr lang="en-GB" b="0" i="0" dirty="0">
                <a:solidFill>
                  <a:srgbClr val="51565E"/>
                </a:solidFill>
                <a:effectLst/>
                <a:latin typeface="Roboto" panose="02000000000000000000" pitchFamily="2" charset="0"/>
              </a:rPr>
              <a:t>task  </a:t>
            </a:r>
            <a:r>
              <a:rPr lang="el-GR" b="0" i="0" dirty="0">
                <a:solidFill>
                  <a:srgbClr val="51565E"/>
                </a:solidFill>
                <a:effectLst/>
                <a:latin typeface="Roboto" panose="02000000000000000000" pitchFamily="2" charset="0"/>
              </a:rPr>
              <a:t>για να αυτοματοποιηθούν κάποιες εργασίες. </a:t>
            </a:r>
            <a:endParaRPr lang="en-GB" b="0" i="0" dirty="0">
              <a:solidFill>
                <a:srgbClr val="51565E"/>
              </a:solidFill>
              <a:effectLst/>
              <a:latin typeface="Roboto" panose="02000000000000000000" pitchFamily="2" charset="0"/>
            </a:endParaRPr>
          </a:p>
          <a:p>
            <a:r>
              <a:rPr lang="en-GB" dirty="0">
                <a:solidFill>
                  <a:srgbClr val="51565E"/>
                </a:solidFill>
                <a:latin typeface="Roboto" panose="02000000000000000000" pitchFamily="2" charset="0"/>
              </a:rPr>
              <a:t>-</a:t>
            </a:r>
            <a:r>
              <a:rPr lang="el-GR" dirty="0">
                <a:solidFill>
                  <a:srgbClr val="51565E"/>
                </a:solidFill>
                <a:latin typeface="Roboto" panose="02000000000000000000" pitchFamily="2" charset="0"/>
              </a:rPr>
              <a:t>Κάθε </a:t>
            </a:r>
            <a:r>
              <a:rPr lang="en-GB" dirty="0">
                <a:solidFill>
                  <a:srgbClr val="51565E"/>
                </a:solidFill>
                <a:latin typeface="Roboto" panose="02000000000000000000" pitchFamily="2" charset="0"/>
              </a:rPr>
              <a:t>task </a:t>
            </a:r>
            <a:r>
              <a:rPr lang="el-GR" dirty="0">
                <a:solidFill>
                  <a:srgbClr val="51565E"/>
                </a:solidFill>
                <a:latin typeface="Roboto" panose="02000000000000000000" pitchFamily="2" charset="0"/>
              </a:rPr>
              <a:t>είναι ένα κομμάτι από την εργασία οπού αποτελεί το χτίσιμο  και αυτές οι εργασίες μπορεί να είναι  η δημιουργία του </a:t>
            </a:r>
            <a:r>
              <a:rPr lang="en-GB" dirty="0">
                <a:solidFill>
                  <a:srgbClr val="51565E"/>
                </a:solidFill>
                <a:latin typeface="Roboto" panose="02000000000000000000" pitchFamily="2" charset="0"/>
              </a:rPr>
              <a:t>Jar </a:t>
            </a:r>
            <a:r>
              <a:rPr lang="el-GR" dirty="0">
                <a:solidFill>
                  <a:srgbClr val="51565E"/>
                </a:solidFill>
                <a:latin typeface="Roboto" panose="02000000000000000000" pitchFamily="2" charset="0"/>
              </a:rPr>
              <a:t>, του </a:t>
            </a:r>
            <a:r>
              <a:rPr lang="en-GB" dirty="0">
                <a:solidFill>
                  <a:srgbClr val="51565E"/>
                </a:solidFill>
                <a:latin typeface="Roboto" panose="02000000000000000000" pitchFamily="2" charset="0"/>
              </a:rPr>
              <a:t>Javadoc </a:t>
            </a:r>
            <a:r>
              <a:rPr lang="el-GR" dirty="0">
                <a:solidFill>
                  <a:srgbClr val="51565E"/>
                </a:solidFill>
                <a:latin typeface="Roboto" panose="02000000000000000000" pitchFamily="2" charset="0"/>
              </a:rPr>
              <a:t>καθώς και το να γίνουν </a:t>
            </a:r>
            <a:r>
              <a:rPr lang="en-GB" dirty="0">
                <a:solidFill>
                  <a:srgbClr val="51565E"/>
                </a:solidFill>
                <a:latin typeface="Roboto" panose="02000000000000000000" pitchFamily="2" charset="0"/>
              </a:rPr>
              <a:t>compile </a:t>
            </a:r>
            <a:r>
              <a:rPr lang="el-GR" dirty="0">
                <a:solidFill>
                  <a:srgbClr val="51565E"/>
                </a:solidFill>
                <a:latin typeface="Roboto" panose="02000000000000000000" pitchFamily="2" charset="0"/>
              </a:rPr>
              <a:t>ένας αριθμός από κλάσεις </a:t>
            </a:r>
            <a:r>
              <a:rPr lang="en-GB" dirty="0">
                <a:solidFill>
                  <a:srgbClr val="51565E"/>
                </a:solidFill>
                <a:latin typeface="Roboto" panose="02000000000000000000" pitchFamily="2" charset="0"/>
              </a:rPr>
              <a:t> 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51565E"/>
                </a:solidFill>
                <a:latin typeface="Roboto" panose="02000000000000000000" pitchFamily="2" charset="0"/>
              </a:rPr>
              <a:t>-</a:t>
            </a:r>
            <a:r>
              <a:rPr lang="el-GR" dirty="0">
                <a:solidFill>
                  <a:srgbClr val="51565E"/>
                </a:solidFill>
                <a:latin typeface="Roboto" panose="02000000000000000000" pitchFamily="2" charset="0"/>
              </a:rPr>
              <a:t>Συνήθως τα </a:t>
            </a:r>
            <a:r>
              <a:rPr lang="en-GB" dirty="0">
                <a:solidFill>
                  <a:srgbClr val="51565E"/>
                </a:solidFill>
                <a:latin typeface="Roboto" panose="02000000000000000000" pitchFamily="2" charset="0"/>
              </a:rPr>
              <a:t>task </a:t>
            </a:r>
            <a:r>
              <a:rPr lang="el-GR" dirty="0">
                <a:solidFill>
                  <a:srgbClr val="51565E"/>
                </a:solidFill>
                <a:latin typeface="Roboto" panose="02000000000000000000" pitchFamily="2" charset="0"/>
              </a:rPr>
              <a:t>όμως ορίζονται σαν </a:t>
            </a:r>
            <a:r>
              <a:rPr lang="en-GB" dirty="0">
                <a:solidFill>
                  <a:srgbClr val="51565E"/>
                </a:solidFill>
                <a:latin typeface="Roboto" panose="02000000000000000000" pitchFamily="2" charset="0"/>
              </a:rPr>
              <a:t>plugins </a:t>
            </a:r>
            <a:r>
              <a:rPr lang="el-GR" dirty="0">
                <a:solidFill>
                  <a:srgbClr val="51565E"/>
                </a:solidFill>
                <a:latin typeface="Roboto" panose="02000000000000000000" pitchFamily="2" charset="0"/>
              </a:rPr>
              <a:t>έτσι ώστε να μην χρειαστεί να τα γράψουμε εμείς στο </a:t>
            </a:r>
            <a:r>
              <a:rPr lang="en-GB" dirty="0">
                <a:solidFill>
                  <a:srgbClr val="51565E"/>
                </a:solidFill>
                <a:latin typeface="Roboto" panose="02000000000000000000" pitchFamily="2" charset="0"/>
              </a:rPr>
              <a:t>build .</a:t>
            </a:r>
            <a:r>
              <a:rPr lang="en-GB" dirty="0" err="1">
                <a:solidFill>
                  <a:srgbClr val="51565E"/>
                </a:solidFill>
                <a:latin typeface="Roboto" panose="02000000000000000000" pitchFamily="2" charset="0"/>
              </a:rPr>
              <a:t>gradle</a:t>
            </a:r>
            <a:r>
              <a:rPr lang="en-GB" dirty="0">
                <a:solidFill>
                  <a:srgbClr val="51565E"/>
                </a:solidFill>
                <a:latin typeface="Roboto" panose="020000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51565E"/>
                </a:solidFill>
                <a:latin typeface="Roboto" panose="02000000000000000000" pitchFamily="2" charset="0"/>
              </a:rPr>
              <a:t>-</a:t>
            </a:r>
            <a:r>
              <a:rPr lang="el-GR" dirty="0">
                <a:solidFill>
                  <a:srgbClr val="51565E"/>
                </a:solidFill>
                <a:latin typeface="Roboto" panose="02000000000000000000" pitchFamily="2" charset="0"/>
              </a:rPr>
              <a:t>Ακολουθεί παράδειγμα όπου το </a:t>
            </a:r>
            <a:r>
              <a:rPr lang="en-GB" dirty="0">
                <a:solidFill>
                  <a:srgbClr val="51565E"/>
                </a:solidFill>
                <a:latin typeface="Roboto" panose="02000000000000000000" pitchFamily="2" charset="0"/>
              </a:rPr>
              <a:t>task </a:t>
            </a:r>
            <a:r>
              <a:rPr lang="el-GR" dirty="0">
                <a:solidFill>
                  <a:srgbClr val="51565E"/>
                </a:solidFill>
                <a:latin typeface="Roboto" panose="02000000000000000000" pitchFamily="2" charset="0"/>
              </a:rPr>
              <a:t>ορίζετε ρητά και παράδειγμα οπού ορίζετε σαν </a:t>
            </a:r>
            <a:r>
              <a:rPr lang="en-GB" dirty="0">
                <a:solidFill>
                  <a:srgbClr val="51565E"/>
                </a:solidFill>
                <a:latin typeface="Roboto" panose="02000000000000000000" pitchFamily="2" charset="0"/>
              </a:rPr>
              <a:t>plugin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>
                <a:solidFill>
                  <a:srgbClr val="51565E"/>
                </a:solidFill>
                <a:latin typeface="Roboto" panose="02000000000000000000" pitchFamily="2" charset="0"/>
              </a:rPr>
              <a:t>το οποίο θα εξηγηθεί στην συνέχεια μέσα από το παράδειγμα του </a:t>
            </a:r>
            <a:r>
              <a:rPr lang="en-GB" dirty="0" err="1">
                <a:solidFill>
                  <a:srgbClr val="51565E"/>
                </a:solidFill>
                <a:latin typeface="Roboto" panose="02000000000000000000" pitchFamily="2" charset="0"/>
              </a:rPr>
              <a:t>FTPClient</a:t>
            </a:r>
            <a:r>
              <a:rPr lang="en-GB" dirty="0">
                <a:solidFill>
                  <a:srgbClr val="51565E"/>
                </a:solidFill>
                <a:latin typeface="Roboto" panose="02000000000000000000" pitchFamily="2" charset="0"/>
              </a:rPr>
              <a:t> </a:t>
            </a:r>
            <a:endParaRPr lang="el-GR" dirty="0">
              <a:solidFill>
                <a:srgbClr val="51565E"/>
              </a:solidFill>
              <a:latin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Y" dirty="0"/>
          </a:p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A8D00-B3E4-4329-997A-3AB4406FE33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83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Βλέπουμε ένα παράδειγμα όπου θέλουμε να δημιουργηθεί ένα </a:t>
            </a:r>
            <a:r>
              <a:rPr lang="en-GB" dirty="0"/>
              <a:t>jar file </a:t>
            </a:r>
            <a:r>
              <a:rPr lang="el-GR" dirty="0"/>
              <a:t>και δυο πιθανούς τρόπους μέσω </a:t>
            </a:r>
            <a:r>
              <a:rPr lang="en-GB" dirty="0"/>
              <a:t>plugin </a:t>
            </a:r>
            <a:r>
              <a:rPr lang="el-GR" dirty="0"/>
              <a:t>και μέσω </a:t>
            </a:r>
            <a:r>
              <a:rPr lang="en-GB" dirty="0"/>
              <a:t>task </a:t>
            </a:r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A8D00-B3E4-4329-997A-3AB4406FE33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844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Όταν δημιουργούμε ένα </a:t>
            </a:r>
            <a:r>
              <a:rPr lang="en-GB" dirty="0" err="1"/>
              <a:t>grandle</a:t>
            </a:r>
            <a:r>
              <a:rPr lang="en-GB" dirty="0"/>
              <a:t> project </a:t>
            </a:r>
            <a:r>
              <a:rPr lang="el-GR" dirty="0"/>
              <a:t>οι πιο πάνω κατάλογοι δημιουργούνται αυτόματα το </a:t>
            </a:r>
            <a:r>
              <a:rPr lang="en-GB" dirty="0" err="1"/>
              <a:t>build.gradle</a:t>
            </a:r>
            <a:r>
              <a:rPr lang="en-GB" dirty="0"/>
              <a:t> </a:t>
            </a:r>
            <a:r>
              <a:rPr lang="el-GR" dirty="0"/>
              <a:t>εξηγήθηκε προηγούμενος</a:t>
            </a:r>
          </a:p>
          <a:p>
            <a:r>
              <a:rPr lang="el-GR" dirty="0"/>
              <a:t>Το </a:t>
            </a:r>
            <a:r>
              <a:rPr lang="en-GB" dirty="0"/>
              <a:t>grdle-wrapper.jar </a:t>
            </a:r>
            <a:r>
              <a:rPr lang="el-GR" dirty="0"/>
              <a:t>είναι ένα </a:t>
            </a:r>
            <a:r>
              <a:rPr lang="en-GB" dirty="0"/>
              <a:t>jar </a:t>
            </a:r>
            <a:r>
              <a:rPr lang="el-GR" dirty="0"/>
              <a:t>που χρησιμοποιείται σαν </a:t>
            </a:r>
            <a:r>
              <a:rPr lang="en-GB" dirty="0" err="1"/>
              <a:t>gradle</a:t>
            </a:r>
            <a:r>
              <a:rPr lang="en-GB" dirty="0"/>
              <a:t> wrapper </a:t>
            </a:r>
          </a:p>
          <a:p>
            <a:r>
              <a:rPr lang="en-GB" dirty="0"/>
              <a:t>To </a:t>
            </a:r>
            <a:r>
              <a:rPr lang="en-GB" dirty="0" err="1"/>
              <a:t>gradle-wrapper.properties</a:t>
            </a:r>
            <a:r>
              <a:rPr lang="en-GB" dirty="0"/>
              <a:t> </a:t>
            </a:r>
            <a:r>
              <a:rPr lang="el-GR" dirty="0"/>
              <a:t>περιέχει ιδιότητες για να διαμορφώσουμε το </a:t>
            </a:r>
            <a:r>
              <a:rPr lang="en-GB" dirty="0"/>
              <a:t>wrapper </a:t>
            </a:r>
          </a:p>
          <a:p>
            <a:r>
              <a:rPr lang="en-GB" dirty="0"/>
              <a:t>To </a:t>
            </a:r>
            <a:r>
              <a:rPr lang="en-GB" dirty="0" err="1"/>
              <a:t>gradlew</a:t>
            </a:r>
            <a:r>
              <a:rPr lang="en-GB" dirty="0"/>
              <a:t>  </a:t>
            </a:r>
            <a:r>
              <a:rPr lang="el-GR" dirty="0"/>
              <a:t>είναι ένα </a:t>
            </a:r>
            <a:r>
              <a:rPr lang="en-GB" dirty="0"/>
              <a:t>wrapper script </a:t>
            </a:r>
            <a:r>
              <a:rPr lang="el-GR" dirty="0"/>
              <a:t>για </a:t>
            </a:r>
            <a:r>
              <a:rPr lang="en-GB" dirty="0" err="1"/>
              <a:t>unix</a:t>
            </a:r>
            <a:r>
              <a:rPr lang="en-GB" dirty="0"/>
              <a:t> </a:t>
            </a:r>
            <a:r>
              <a:rPr lang="en-GB" dirty="0" err="1"/>
              <a:t>os</a:t>
            </a:r>
            <a:r>
              <a:rPr lang="en-GB" dirty="0"/>
              <a:t> </a:t>
            </a:r>
            <a:r>
              <a:rPr lang="el-GR" dirty="0"/>
              <a:t>και το </a:t>
            </a:r>
            <a:r>
              <a:rPr lang="en-GB" dirty="0"/>
              <a:t>gradlew.bat </a:t>
            </a:r>
            <a:r>
              <a:rPr lang="el-GR" dirty="0"/>
              <a:t>είναι το </a:t>
            </a:r>
            <a:r>
              <a:rPr lang="el-GR" dirty="0" err="1"/>
              <a:t>αντοιστοιχο</a:t>
            </a:r>
            <a:r>
              <a:rPr lang="el-GR" dirty="0"/>
              <a:t> για </a:t>
            </a:r>
            <a:r>
              <a:rPr lang="en-GB" dirty="0"/>
              <a:t>windows </a:t>
            </a:r>
          </a:p>
          <a:p>
            <a:r>
              <a:rPr lang="en-GB" dirty="0"/>
              <a:t>To settings script </a:t>
            </a:r>
            <a:r>
              <a:rPr lang="el-GR" dirty="0"/>
              <a:t>είναι για να </a:t>
            </a:r>
            <a:r>
              <a:rPr lang="el-GR" dirty="0" err="1"/>
              <a:t>διαμορφοσουμε</a:t>
            </a:r>
            <a:r>
              <a:rPr lang="el-GR" dirty="0"/>
              <a:t> το </a:t>
            </a:r>
            <a:r>
              <a:rPr lang="en-GB" dirty="0" err="1"/>
              <a:t>build.gradle</a:t>
            </a:r>
            <a:r>
              <a:rPr lang="en-GB" dirty="0"/>
              <a:t>  </a:t>
            </a:r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A8D00-B3E4-4329-997A-3AB4406FE33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817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A8D00-B3E4-4329-997A-3AB4406FE33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453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Για να δείξουμε τις δυνατότητες του εργαλείου </a:t>
            </a:r>
            <a:r>
              <a:rPr lang="en-US" dirty="0"/>
              <a:t>Gradle </a:t>
            </a:r>
            <a:r>
              <a:rPr lang="el-GR" dirty="0"/>
              <a:t>υλοποιήσαμε ένα </a:t>
            </a:r>
            <a:r>
              <a:rPr lang="en-US" dirty="0"/>
              <a:t>FTP Client </a:t>
            </a:r>
            <a:r>
              <a:rPr lang="el-GR" dirty="0"/>
              <a:t>πρόγραμμα που γίνεται </a:t>
            </a:r>
            <a:r>
              <a:rPr lang="en-US" dirty="0"/>
              <a:t>build </a:t>
            </a:r>
            <a:r>
              <a:rPr lang="el-GR" dirty="0"/>
              <a:t>με </a:t>
            </a:r>
            <a:r>
              <a:rPr lang="en-US" dirty="0"/>
              <a:t>Gradle.</a:t>
            </a:r>
          </a:p>
          <a:p>
            <a:r>
              <a:rPr lang="el-GR" dirty="0"/>
              <a:t>Σε αυτή τη διαφάνεια μπορούμε να δούμε πως μπορούμε να δημιουργήσουμε ένα </a:t>
            </a:r>
            <a:r>
              <a:rPr lang="en-US" dirty="0"/>
              <a:t>Gradle project</a:t>
            </a:r>
            <a:r>
              <a:rPr lang="el-GR" dirty="0"/>
              <a:t> από το </a:t>
            </a:r>
            <a:r>
              <a:rPr lang="en-US" dirty="0"/>
              <a:t>command line</a:t>
            </a:r>
            <a:r>
              <a:rPr lang="el-GR" dirty="0"/>
              <a:t> </a:t>
            </a:r>
            <a:r>
              <a:rPr lang="el-CY" dirty="0"/>
              <a:t>με την εντολή που φένεται στην 1η εικόνα</a:t>
            </a:r>
            <a:r>
              <a:rPr lang="en-US" dirty="0"/>
              <a:t>, </a:t>
            </a:r>
            <a:r>
              <a:rPr lang="el-GR" dirty="0"/>
              <a:t>ακολούθως  δημιουργείται μια ιεραρχία φακέλων ακριβώς όπως την περιγράψαμε προηγουμένως</a:t>
            </a:r>
            <a:r>
              <a:rPr lang="el-CY" dirty="0"/>
              <a:t> και τέλος δείχνουμε</a:t>
            </a:r>
            <a:r>
              <a:rPr lang="el-GR" dirty="0"/>
              <a:t> </a:t>
            </a:r>
            <a:r>
              <a:rPr lang="el-CY" dirty="0"/>
              <a:t>το </a:t>
            </a:r>
            <a:r>
              <a:rPr lang="en-US" dirty="0" err="1"/>
              <a:t>build.gradle</a:t>
            </a:r>
            <a:r>
              <a:rPr lang="en-US" dirty="0"/>
              <a:t> </a:t>
            </a:r>
            <a:r>
              <a:rPr lang="el-GR" dirty="0"/>
              <a:t>αρχείο που παράγεται το οποίο επίσης μοιάζει με αυτό που δείξαμε ήδη. </a:t>
            </a:r>
            <a:endParaRPr lang="en-US" dirty="0"/>
          </a:p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A8D00-B3E4-4329-997A-3AB4406FE33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40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Επίσης στης δυνατότητες του εργαλείο μπορούμε να δούμε ποσό εύκολα μπορούν να </a:t>
            </a:r>
            <a:r>
              <a:rPr lang="el-GR" dirty="0" err="1"/>
              <a:t>κατιαβουν</a:t>
            </a:r>
            <a:r>
              <a:rPr lang="el-GR" dirty="0"/>
              <a:t> και να εγκατασταθούν οι απαραίτητες βιβλιοθήκες για να χτιστεί το </a:t>
            </a:r>
            <a:r>
              <a:rPr lang="en-GB" dirty="0"/>
              <a:t>project </a:t>
            </a:r>
            <a:r>
              <a:rPr lang="el-GR" dirty="0"/>
              <a:t>και σε αυτό το παράδειγμα </a:t>
            </a:r>
            <a:r>
              <a:rPr lang="el-GR" dirty="0" err="1"/>
              <a:t>χρησημοποθηκε</a:t>
            </a:r>
            <a:r>
              <a:rPr lang="el-GR" dirty="0"/>
              <a:t> το </a:t>
            </a:r>
            <a:r>
              <a:rPr lang="en-GB" dirty="0"/>
              <a:t>ftp client </a:t>
            </a:r>
            <a:r>
              <a:rPr lang="el-GR" dirty="0"/>
              <a:t>.</a:t>
            </a:r>
          </a:p>
          <a:p>
            <a:r>
              <a:rPr lang="el-GR" dirty="0" err="1"/>
              <a:t>Παρουσιαζεται</a:t>
            </a:r>
            <a:r>
              <a:rPr lang="el-GR" dirty="0"/>
              <a:t> ότι </a:t>
            </a:r>
            <a:r>
              <a:rPr lang="el-GR" dirty="0" err="1"/>
              <a:t>οντως</a:t>
            </a:r>
            <a:r>
              <a:rPr lang="el-GR" dirty="0"/>
              <a:t> </a:t>
            </a:r>
            <a:r>
              <a:rPr lang="el-GR" dirty="0" err="1"/>
              <a:t>καταιβηκαν</a:t>
            </a:r>
            <a:r>
              <a:rPr lang="el-GR" dirty="0"/>
              <a:t> τα </a:t>
            </a:r>
            <a:r>
              <a:rPr lang="en-GB" dirty="0"/>
              <a:t>dependencies </a:t>
            </a:r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A8D00-B3E4-4329-997A-3AB4406FE33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72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A8D00-B3E4-4329-997A-3AB4406FE3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153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Τέλος για να δείξουμε την δυνατότητα του εργαλείο παρουσιάζουμε τον τρόπο που γίνετε </a:t>
            </a:r>
            <a:r>
              <a:rPr lang="en-GB" dirty="0"/>
              <a:t>build n </a:t>
            </a:r>
            <a:r>
              <a:rPr lang="el-GR" dirty="0"/>
              <a:t>και τα αποτελέσματα εκτέλεσης </a:t>
            </a:r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A8D00-B3E4-4329-997A-3AB4406FE33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822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l-GR" dirty="0" err="1"/>
              <a:t>DevOps</a:t>
            </a:r>
            <a:r>
              <a:rPr lang="el-GR" dirty="0"/>
              <a:t> είναι ο συνδυασμός πρακτικών και εργαλείων που αυξάνει την ικανότητα ενός οργανισμού να παρέχει εφαρμογές και υπηρεσίες με υψηλή ταχύτητα:</a:t>
            </a:r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A8D00-B3E4-4329-997A-3AB4406FE33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647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A8D00-B3E4-4329-997A-3AB4406FE33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54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A8D00-B3E4-4329-997A-3AB4406FE3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25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A8D00-B3E4-4329-997A-3AB4406FE3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87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A8D00-B3E4-4329-997A-3AB4406FE3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65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Σε αυτή την εικόνα μπορούμε να δούμε αφαιρετικά πως δουλεύει το </a:t>
            </a:r>
            <a:r>
              <a:rPr lang="en-US" dirty="0"/>
              <a:t>maven. </a:t>
            </a:r>
            <a:r>
              <a:rPr lang="el-GR" dirty="0"/>
              <a:t>Αρχικά διαβάζεται το </a:t>
            </a:r>
            <a:r>
              <a:rPr lang="en-US" dirty="0"/>
              <a:t>pom.xml </a:t>
            </a:r>
            <a:r>
              <a:rPr lang="el-GR" dirty="0"/>
              <a:t>αρχείο</a:t>
            </a:r>
            <a:r>
              <a:rPr lang="en-US" dirty="0"/>
              <a:t> </a:t>
            </a:r>
            <a:r>
              <a:rPr lang="el-GR" dirty="0"/>
              <a:t>το οποίο είναι ένα από τα πιο σημαντικά στοιχεία του </a:t>
            </a:r>
            <a:r>
              <a:rPr lang="en-US" dirty="0"/>
              <a:t>maven </a:t>
            </a:r>
            <a:r>
              <a:rPr lang="el-GR" dirty="0"/>
              <a:t>και θα εξηγηθεί στην συνέχεια. Ακολούθως </a:t>
            </a:r>
            <a:r>
              <a:rPr lang="el-GR" dirty="0" err="1"/>
              <a:t>κατεβάζονται</a:t>
            </a:r>
            <a:r>
              <a:rPr lang="el-GR" dirty="0"/>
              <a:t> τα </a:t>
            </a:r>
            <a:r>
              <a:rPr lang="en-US" dirty="0"/>
              <a:t>dependencies</a:t>
            </a:r>
            <a:r>
              <a:rPr lang="el-GR" dirty="0"/>
              <a:t> αν δεν </a:t>
            </a:r>
            <a:r>
              <a:rPr lang="el-GR" dirty="0" err="1"/>
              <a:t>υπαρχουν</a:t>
            </a:r>
            <a:r>
              <a:rPr lang="el-GR" dirty="0"/>
              <a:t> </a:t>
            </a:r>
            <a:r>
              <a:rPr lang="el-GR" dirty="0" err="1"/>
              <a:t>ηδη</a:t>
            </a:r>
            <a:r>
              <a:rPr lang="el-GR" dirty="0"/>
              <a:t> σε ένα τοπικό φάκελο πάνω στον υπολογιστή μας και τέλος εκτελούνται </a:t>
            </a:r>
            <a:r>
              <a:rPr lang="en-US" dirty="0"/>
              <a:t>life cycles</a:t>
            </a:r>
            <a:r>
              <a:rPr lang="el-GR" dirty="0"/>
              <a:t>, </a:t>
            </a:r>
            <a:r>
              <a:rPr lang="en-US" dirty="0"/>
              <a:t>goals</a:t>
            </a:r>
            <a:r>
              <a:rPr lang="el-GR" dirty="0"/>
              <a:t> και</a:t>
            </a:r>
            <a:r>
              <a:rPr lang="en-US" dirty="0"/>
              <a:t> plugins</a:t>
            </a:r>
            <a:r>
              <a:rPr lang="el-GR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A8D00-B3E4-4329-997A-3AB4406FE3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05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einai</a:t>
            </a:r>
            <a:r>
              <a:rPr lang="en-US" dirty="0"/>
              <a:t> </a:t>
            </a:r>
            <a:r>
              <a:rPr lang="en-US" dirty="0" err="1"/>
              <a:t>omos</a:t>
            </a:r>
            <a:r>
              <a:rPr lang="en-US" dirty="0"/>
              <a:t> to POM </a:t>
            </a:r>
            <a:r>
              <a:rPr lang="en-US" dirty="0" err="1"/>
              <a:t>arxio</a:t>
            </a:r>
            <a:r>
              <a:rPr lang="en-US" dirty="0"/>
              <a:t> kai </a:t>
            </a:r>
            <a:r>
              <a:rPr lang="en-US" dirty="0" err="1"/>
              <a:t>giati</a:t>
            </a:r>
            <a:r>
              <a:rPr lang="en-US" dirty="0"/>
              <a:t> </a:t>
            </a:r>
            <a:r>
              <a:rPr lang="en-US" dirty="0" err="1"/>
              <a:t>einai</a:t>
            </a:r>
            <a:r>
              <a:rPr lang="en-US" dirty="0"/>
              <a:t> </a:t>
            </a:r>
            <a:r>
              <a:rPr lang="en-US" dirty="0" err="1"/>
              <a:t>toso</a:t>
            </a:r>
            <a:r>
              <a:rPr lang="en-US" dirty="0"/>
              <a:t> </a:t>
            </a:r>
            <a:r>
              <a:rPr lang="en-US" dirty="0" err="1"/>
              <a:t>simantiko</a:t>
            </a:r>
            <a:r>
              <a:rPr lang="en-US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Opos</a:t>
            </a:r>
            <a:r>
              <a:rPr lang="en-US" dirty="0"/>
              <a:t> </a:t>
            </a:r>
            <a:r>
              <a:rPr lang="en-US" dirty="0" err="1"/>
              <a:t>anaferame</a:t>
            </a:r>
            <a:r>
              <a:rPr lang="en-US" dirty="0"/>
              <a:t> </a:t>
            </a:r>
            <a:r>
              <a:rPr lang="en-US" dirty="0" err="1"/>
              <a:t>proigumenos</a:t>
            </a:r>
            <a:r>
              <a:rPr lang="en-US" dirty="0"/>
              <a:t> to POM </a:t>
            </a:r>
            <a:r>
              <a:rPr lang="en-US" dirty="0" err="1"/>
              <a:t>einai</a:t>
            </a:r>
            <a:r>
              <a:rPr lang="en-US" dirty="0"/>
              <a:t> to proto </a:t>
            </a:r>
            <a:r>
              <a:rPr lang="en-US" dirty="0" err="1"/>
              <a:t>arxio</a:t>
            </a:r>
            <a:r>
              <a:rPr lang="en-US" dirty="0"/>
              <a:t> </a:t>
            </a:r>
            <a:r>
              <a:rPr lang="en-US" dirty="0" err="1"/>
              <a:t>pou</a:t>
            </a:r>
            <a:r>
              <a:rPr lang="en-US" dirty="0"/>
              <a:t> </a:t>
            </a:r>
            <a:r>
              <a:rPr lang="en-US" dirty="0" err="1"/>
              <a:t>diavazete</a:t>
            </a:r>
            <a:r>
              <a:rPr lang="en-US" dirty="0"/>
              <a:t> apo to maven kai </a:t>
            </a:r>
            <a:r>
              <a:rPr lang="el-GR" dirty="0"/>
              <a:t>Πιο συγκεκριμένα το </a:t>
            </a:r>
            <a:r>
              <a:rPr lang="en-US" dirty="0"/>
              <a:t>POM </a:t>
            </a:r>
            <a:r>
              <a:rPr lang="el-GR" dirty="0"/>
              <a:t>είναι ένα </a:t>
            </a:r>
            <a:r>
              <a:rPr lang="en-US" dirty="0"/>
              <a:t>XML </a:t>
            </a:r>
            <a:r>
              <a:rPr lang="el-GR" dirty="0"/>
              <a:t>αρχείο το οποίο έχει πληροφορίες και ρυθμίσεις</a:t>
            </a:r>
            <a:r>
              <a:rPr lang="en-US" dirty="0"/>
              <a:t> </a:t>
            </a:r>
            <a:r>
              <a:rPr lang="el-GR" dirty="0"/>
              <a:t>οι οποίες είναι πολύ σημαντικές για το χτίσιμο ενός </a:t>
            </a:r>
            <a:r>
              <a:rPr lang="en-US" dirty="0"/>
              <a:t>project</a:t>
            </a:r>
            <a:r>
              <a:rPr lang="el-GR" dirty="0"/>
              <a:t> όπως για παράδειγμα  </a:t>
            </a:r>
            <a:r>
              <a:rPr lang="en-US" dirty="0"/>
              <a:t>dependencies, plugins.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A8D00-B3E4-4329-997A-3AB4406FE3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66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Για αρχή ας δούμε ένα πολύ απλό</a:t>
            </a:r>
            <a:r>
              <a:rPr lang="en-US" dirty="0"/>
              <a:t> POM File. </a:t>
            </a:r>
            <a:r>
              <a:rPr lang="el-GR" dirty="0"/>
              <a:t>Αυτό το </a:t>
            </a:r>
            <a:r>
              <a:rPr lang="en-US" dirty="0"/>
              <a:t>File </a:t>
            </a:r>
            <a:r>
              <a:rPr lang="el-GR" dirty="0"/>
              <a:t>περιέχει όλες τις πληροφορίες που χρειαζόμαστε για να κάνουμε </a:t>
            </a:r>
            <a:r>
              <a:rPr lang="en-US" dirty="0"/>
              <a:t>compile </a:t>
            </a:r>
            <a:r>
              <a:rPr lang="el-GR" dirty="0"/>
              <a:t>την εφαρμογή μας. </a:t>
            </a:r>
            <a:endParaRPr lang="en-US" dirty="0"/>
          </a:p>
          <a:p>
            <a:r>
              <a:rPr lang="el-GR" dirty="0"/>
              <a:t>Για να κάνεις </a:t>
            </a:r>
            <a:r>
              <a:rPr lang="en-US" dirty="0"/>
              <a:t>compile </a:t>
            </a:r>
            <a:r>
              <a:rPr lang="el-GR" dirty="0"/>
              <a:t>τώρα τον κώδικα σου πρέπει να βάλεις αυτό το </a:t>
            </a:r>
            <a:r>
              <a:rPr lang="en-US" dirty="0"/>
              <a:t>pom file </a:t>
            </a:r>
            <a:r>
              <a:rPr lang="el-GR" dirty="0"/>
              <a:t>σε ένα </a:t>
            </a:r>
            <a:r>
              <a:rPr lang="en-US" dirty="0"/>
              <a:t>directory </a:t>
            </a:r>
            <a:r>
              <a:rPr lang="el-GR" dirty="0"/>
              <a:t>το οποίο ακολουθεί ένα </a:t>
            </a:r>
            <a:r>
              <a:rPr lang="en-US" dirty="0"/>
              <a:t>structure </a:t>
            </a:r>
            <a:r>
              <a:rPr lang="el-GR" dirty="0"/>
              <a:t>διότι το </a:t>
            </a:r>
            <a:r>
              <a:rPr lang="en-US" dirty="0"/>
              <a:t>maven </a:t>
            </a:r>
            <a:r>
              <a:rPr lang="el-GR" dirty="0"/>
              <a:t>κάνει πολλές υποθέσεις για τη δομή των φακέλων που ακολουθεί το </a:t>
            </a:r>
            <a:r>
              <a:rPr lang="en-US" dirty="0"/>
              <a:t>project </a:t>
            </a:r>
            <a:r>
              <a:rPr lang="el-GR" dirty="0"/>
              <a:t>μας.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FA8D00-B3E4-4329-997A-3AB4406FE3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2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7CCA3-B37C-4371-A7EC-96BA74572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93F0BE-DC9E-4AF7-89D4-C7DB0F391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493D0-5346-4717-836D-3F81E2005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952-664E-43F1-8BD6-ECF77344E4E0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B808E-6AEE-4412-AFD1-EDD99F054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8BB5B-CD44-46F4-827C-E2E79A64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F4DE-A86D-4BCF-96D6-F83C5296D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5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552F7-ECD2-4324-82A8-D371B21C4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C3FE1-3D77-4465-B9C3-0335E9024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1978B-A96A-4FE2-B57F-2AEC1FFF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952-664E-43F1-8BD6-ECF77344E4E0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99165-BBA4-401B-8E98-51110D817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BC8DE-8429-4962-91EF-FCF4ED47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F4DE-A86D-4BCF-96D6-F83C5296D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1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D713F6-3DDD-4C6F-ACFE-87C582F8E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F389A5-B189-4CB9-B734-07DD525C0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AFDE7-89F1-4535-9F5A-E95E4D024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952-664E-43F1-8BD6-ECF77344E4E0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8C2A6-66D7-4F61-978D-78A1C3E49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AA085-1889-4409-8B9D-D6FA0D9E7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F4DE-A86D-4BCF-96D6-F83C5296D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B8A6D-12A6-4787-90E6-416484B4C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57C2A-0460-47F1-8A43-004903EED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77DE7-5CDD-4F44-BF5D-4D9E9E76A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952-664E-43F1-8BD6-ECF77344E4E0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62D49-B722-4220-902B-BAEADC04B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8652E-C01C-4BDE-94B8-C166BA6E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F4DE-A86D-4BCF-96D6-F83C5296D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10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04241-6791-4764-94B1-628023BB9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F8EFF-664A-4727-9FEE-73F0F1E8C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A12D9-64A3-4B2C-8858-A67068159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952-664E-43F1-8BD6-ECF77344E4E0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C8859-CE84-46F6-B1F9-073D40AE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3E883-673F-4177-AF4F-243D9ACA7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F4DE-A86D-4BCF-96D6-F83C5296D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4A448-70C9-432B-982F-20D2309DD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3A6CD-325D-47D9-833A-C46933B45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99B76-51F6-44EA-8673-45C5264AB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BFE89-9725-4581-9F6F-07AEEFCEF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952-664E-43F1-8BD6-ECF77344E4E0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69D7C-5457-440B-9355-9FC8FA72D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27D68-600F-407B-ADDB-BAC7C06E7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F4DE-A86D-4BCF-96D6-F83C5296D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2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89C2D-2F65-4EAB-BFDF-A13A3F70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5FA1F-A251-4D90-81F1-87C0681CB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0CBA3-9481-4F44-BEDC-8DD8DC9A3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B529EA-2C76-482F-A629-D7E44D873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67353-CA67-45E2-A240-40F64FFAD4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1C5FC8-CD38-46CF-9B8B-977900498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952-664E-43F1-8BD6-ECF77344E4E0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A02D40-EB28-466F-BCA0-02AF1351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387AFE-62EE-404F-AC23-2EAD2B32E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F4DE-A86D-4BCF-96D6-F83C5296D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2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520F4-C4DD-46C0-9A29-77F059654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9893A9-3DC4-4CCC-AD54-FC944FB67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952-664E-43F1-8BD6-ECF77344E4E0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2E859-BF26-4BE5-9A6D-A612BC6C4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7F818B-0036-42CB-9A9E-68182758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F4DE-A86D-4BCF-96D6-F83C5296D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6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71276-2494-4EAA-BC61-43D49FF3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952-664E-43F1-8BD6-ECF77344E4E0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0DEDCA-A413-41A1-A2D7-08CA665C8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64366-D65C-4C1D-843F-7BCF50FD8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F4DE-A86D-4BCF-96D6-F83C5296D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77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47879-4816-4682-BBF9-D70C76071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F36A8-24DB-4BF9-A412-1255EF994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778DC5-2DBE-43C1-B2D1-056748FB9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9B48A-5797-43C3-BAD6-D7D89B438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952-664E-43F1-8BD6-ECF77344E4E0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E46BD-CC25-4F1C-B09C-C6761236E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90BF9-D6C1-429A-880E-A92D4A638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F4DE-A86D-4BCF-96D6-F83C5296D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8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D6209-6F6D-4486-9312-D4E5D37BE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126A64-C329-419D-8B75-CF1544A3B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FDD597-EA28-4151-9B5E-710B296B5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AC8F1-664D-4346-8516-3DD612DB5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0952-664E-43F1-8BD6-ECF77344E4E0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7D2FA-6565-4959-B66F-4B5DA9DD4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CB2EF-8734-4BCC-9508-677E5DE7F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EF4DE-A86D-4BCF-96D6-F83C5296D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2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126203-47D5-4997-84E9-75EBA6CED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8BD15-7CEA-4605-B97A-70290723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CB622-6AD2-4C8B-B511-D3F0D8CFB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10952-664E-43F1-8BD6-ECF77344E4E0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8FD61-2123-47C6-8198-E7A4E574F9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EAE3B-0C37-46FB-901F-6ACD9A564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EF4DE-A86D-4BCF-96D6-F83C5296D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itfromzerotohero.files.wordpress.com/2016/02/how-maven-works.jp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implilearn.com/tutorials/gradle-tutorial/gradle-vs-maven?source=sl_frs_nav_playlist_video_click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6E401-ED33-4167-BD83-ED50DAB38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315" y="232026"/>
            <a:ext cx="9144000" cy="2387600"/>
          </a:xfrm>
        </p:spPr>
        <p:txBody>
          <a:bodyPr/>
          <a:lstStyle/>
          <a:p>
            <a:r>
              <a:rPr lang="en-GB" b="0" i="0" dirty="0">
                <a:solidFill>
                  <a:srgbClr val="1D2125"/>
                </a:solidFill>
                <a:effectLst/>
                <a:latin typeface="-apple-system"/>
              </a:rPr>
              <a:t>Gradle, Maven and Jenkins: Build automation tools</a:t>
            </a:r>
            <a:endParaRPr lang="en-CY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90D1B-4E4D-41C8-AD79-1DD93816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1119"/>
            <a:ext cx="9144000" cy="1655762"/>
          </a:xfrm>
        </p:spPr>
        <p:txBody>
          <a:bodyPr/>
          <a:lstStyle/>
          <a:p>
            <a:r>
              <a:rPr lang="el-GR" dirty="0"/>
              <a:t>Ανδρέας Χρυσάνθου</a:t>
            </a:r>
          </a:p>
          <a:p>
            <a:r>
              <a:rPr lang="el-GR" dirty="0"/>
              <a:t>Στέλιος </a:t>
            </a:r>
            <a:r>
              <a:rPr lang="el-GR" dirty="0" err="1"/>
              <a:t>Ευαγόρου</a:t>
            </a:r>
            <a:endParaRPr lang="en-CY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89B98F7-978C-4B3F-8208-18DEDF22A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17" y="4658936"/>
            <a:ext cx="3633536" cy="90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radle Build Tool">
            <a:extLst>
              <a:ext uri="{FF2B5EF4-FFF2-40B4-BE49-F238E27FC236}">
                <a16:creationId xmlns:a16="http://schemas.microsoft.com/office/drawing/2014/main" id="{128219AF-4A6A-4E48-93D4-B722DA6A3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69519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Jenkins">
            <a:extLst>
              <a:ext uri="{FF2B5EF4-FFF2-40B4-BE49-F238E27FC236}">
                <a16:creationId xmlns:a16="http://schemas.microsoft.com/office/drawing/2014/main" id="{1D675C12-42FF-4CE6-BEDC-35A4AC45C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33" y="4238375"/>
            <a:ext cx="379095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438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3150-AE12-4719-9F5F-047905776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Μεταγλώττιση και εκτέλεση μεσώ </a:t>
            </a:r>
            <a:r>
              <a:rPr lang="en-GB" dirty="0"/>
              <a:t>Gradle</a:t>
            </a:r>
            <a:endParaRPr lang="en-CY" dirty="0"/>
          </a:p>
        </p:txBody>
      </p:sp>
      <p:pic>
        <p:nvPicPr>
          <p:cNvPr id="4098" name="Picture 2" descr="Δεν υπάρχει διαθέσιμη περιγραφή.">
            <a:extLst>
              <a:ext uri="{FF2B5EF4-FFF2-40B4-BE49-F238E27FC236}">
                <a16:creationId xmlns:a16="http://schemas.microsoft.com/office/drawing/2014/main" id="{236A06BB-CE8E-4F7F-A24B-C36405395F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0916"/>
            <a:ext cx="48863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Δεν υπάρχει διαθέσιμη περιγραφή.">
            <a:extLst>
              <a:ext uri="{FF2B5EF4-FFF2-40B4-BE49-F238E27FC236}">
                <a16:creationId xmlns:a16="http://schemas.microsoft.com/office/drawing/2014/main" id="{265B697C-CB20-45DC-886B-98942D1CE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215" y="2965037"/>
            <a:ext cx="6585785" cy="144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002EE46-F12C-4047-B5C7-44C431A2FEE1}"/>
              </a:ext>
            </a:extLst>
          </p:cNvPr>
          <p:cNvCxnSpPr/>
          <p:nvPr/>
        </p:nvCxnSpPr>
        <p:spPr>
          <a:xfrm>
            <a:off x="5017168" y="2225842"/>
            <a:ext cx="757990" cy="529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C42B4F8-2EFB-478E-A05E-7B34E88041B0}"/>
              </a:ext>
            </a:extLst>
          </p:cNvPr>
          <p:cNvCxnSpPr/>
          <p:nvPr/>
        </p:nvCxnSpPr>
        <p:spPr>
          <a:xfrm flipH="1">
            <a:off x="5017168" y="4499811"/>
            <a:ext cx="589047" cy="372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73DEAA2-077D-4D89-B930-3F9FA68932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195" y="4960315"/>
            <a:ext cx="5793353" cy="239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59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3CAB08B3-D611-4924-BC3B-2A3179434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1C1017-36F5-4314-B337-015C58AD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462"/>
            <a:ext cx="10515600" cy="685483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Εγκατάσταση</a:t>
            </a:r>
            <a:r>
              <a:rPr lang="en-US" dirty="0"/>
              <a:t> Jenkins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5387BC-7728-4FFD-B6A9-16A611BD588D}"/>
              </a:ext>
            </a:extLst>
          </p:cNvPr>
          <p:cNvSpPr txBox="1"/>
          <p:nvPr/>
        </p:nvSpPr>
        <p:spPr>
          <a:xfrm>
            <a:off x="169815" y="831945"/>
            <a:ext cx="8229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Αρχικά πάμε να δείξουμε πως θα εγκαταστήσουμε το </a:t>
            </a:r>
            <a:r>
              <a:rPr lang="en-US" dirty="0"/>
              <a:t>Jenkins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err="1"/>
              <a:t>sudo</a:t>
            </a:r>
            <a:r>
              <a:rPr lang="en-US" sz="2000" b="1" dirty="0"/>
              <a:t> apt-get install Jenkins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/>
              <a:t>Πληκτρολόγησε</a:t>
            </a:r>
            <a:r>
              <a:rPr lang="en-US" sz="2000" b="1" dirty="0"/>
              <a:t> localhost:8080 </a:t>
            </a:r>
            <a:r>
              <a:rPr lang="el-GR" sz="2000" b="1" dirty="0"/>
              <a:t>σε ένα </a:t>
            </a:r>
            <a:r>
              <a:rPr lang="en-US" sz="2000" b="1" dirty="0"/>
              <a:t>browser</a:t>
            </a:r>
            <a:r>
              <a:rPr lang="el-GR" sz="2000" b="1" dirty="0"/>
              <a:t> και θα ανοίξει το </a:t>
            </a:r>
            <a:r>
              <a:rPr lang="en-US" sz="2000" b="1" dirty="0" err="1"/>
              <a:t>jenkins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6095DF-1B61-4BFC-AE37-CC0E432ED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28" y="1939517"/>
            <a:ext cx="10660303" cy="465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52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0630E-4864-491E-8FE5-9CA4EA94D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/>
              <a:t>Τι είναι το </a:t>
            </a:r>
            <a:r>
              <a:rPr lang="en-US" sz="3200" dirty="0"/>
              <a:t>Maven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B88D1-C5C3-443D-9AE1-5859B3561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l-GR" dirty="0"/>
              <a:t>Το </a:t>
            </a:r>
            <a:r>
              <a:rPr lang="en-US" dirty="0"/>
              <a:t>Maven </a:t>
            </a:r>
            <a:r>
              <a:rPr lang="el-GR" dirty="0"/>
              <a:t>είναι ένα λογισμικό διαχείρισης έργων το οποίο χρησιμοποιείται κυρίως σε εφαρμογές </a:t>
            </a:r>
            <a:r>
              <a:rPr lang="en-US" dirty="0"/>
              <a:t>Java</a:t>
            </a:r>
            <a:r>
              <a:rPr lang="el-GR" dirty="0"/>
              <a:t> αλλά μπορεί να χρησιμοποιηθεί και σε άλλες γλώσσες όπως </a:t>
            </a:r>
            <a:r>
              <a:rPr lang="en-US" dirty="0"/>
              <a:t>C#</a:t>
            </a:r>
            <a:r>
              <a:rPr lang="el-CY" dirty="0"/>
              <a:t> και </a:t>
            </a:r>
            <a:r>
              <a:rPr lang="en-US" dirty="0"/>
              <a:t>Ruby</a:t>
            </a:r>
            <a:r>
              <a:rPr lang="el-CY" dirty="0"/>
              <a:t>.</a:t>
            </a:r>
            <a:r>
              <a:rPr lang="en-US" dirty="0"/>
              <a:t> </a:t>
            </a:r>
            <a:r>
              <a:rPr lang="el-GR" dirty="0"/>
              <a:t>Αυτό το εργαλείο βοηθά στην διαχείριση και αυτοματοποίηση των πιο κάτω</a:t>
            </a:r>
            <a:r>
              <a:rPr lang="en-US" dirty="0"/>
              <a:t>: </a:t>
            </a:r>
          </a:p>
          <a:p>
            <a:pPr lvl="2"/>
            <a:r>
              <a:rPr lang="en-US" sz="3200" dirty="0"/>
              <a:t>Build</a:t>
            </a:r>
          </a:p>
          <a:p>
            <a:pPr lvl="2"/>
            <a:r>
              <a:rPr lang="en-US" sz="3200" dirty="0"/>
              <a:t>Dependencies </a:t>
            </a:r>
          </a:p>
          <a:p>
            <a:pPr lvl="2"/>
            <a:endParaRPr lang="en-US" sz="3200" dirty="0"/>
          </a:p>
        </p:txBody>
      </p:sp>
      <p:pic>
        <p:nvPicPr>
          <p:cNvPr id="7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69EA960D-187F-4D48-B735-2DB38570B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8268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9AEBB-D152-41EE-BEF8-87A6BEB44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</a:t>
            </a:r>
            <a:r>
              <a:rPr lang="el-GR" dirty="0"/>
              <a:t>Πως δουλεύει το </a:t>
            </a:r>
            <a:r>
              <a:rPr lang="en-US" dirty="0"/>
              <a:t>Maven</a:t>
            </a:r>
          </a:p>
        </p:txBody>
      </p:sp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06EE4E08-2BC1-43BE-B248-0DF0E3C86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DB2C49-6CBB-4422-83E1-E2EB2A6FF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84" y="1287195"/>
            <a:ext cx="10639055" cy="537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26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636D0-D820-495F-8EF9-16CEDE93B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Τι είναι το </a:t>
            </a:r>
            <a:r>
              <a:rPr lang="en-US" dirty="0"/>
              <a:t>POM</a:t>
            </a:r>
            <a:r>
              <a:rPr lang="el-GR" dirty="0"/>
              <a:t> αρχείο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CD93C-58A1-4F31-AD76-54310DAB0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CY" dirty="0"/>
              <a:t>Το </a:t>
            </a:r>
            <a:r>
              <a:rPr lang="en-US" dirty="0"/>
              <a:t>POM(Project object model) </a:t>
            </a:r>
            <a:r>
              <a:rPr lang="el-GR" dirty="0"/>
              <a:t>είναι από τα πιο βασικά στοιχεία του </a:t>
            </a:r>
            <a:r>
              <a:rPr lang="en-US" dirty="0"/>
              <a:t>Maven. </a:t>
            </a:r>
          </a:p>
          <a:p>
            <a:r>
              <a:rPr lang="el-GR" dirty="0"/>
              <a:t>Είναι ένα </a:t>
            </a:r>
            <a:r>
              <a:rPr lang="en-US" dirty="0"/>
              <a:t>XML </a:t>
            </a:r>
            <a:r>
              <a:rPr lang="el-GR" dirty="0"/>
              <a:t>αρχείο το οποίο έχει πληροφορίες και ρυθμίσεις</a:t>
            </a:r>
            <a:r>
              <a:rPr lang="en-US" dirty="0"/>
              <a:t> </a:t>
            </a:r>
            <a:r>
              <a:rPr lang="el-GR" dirty="0"/>
              <a:t>οι οποίες είναι πολύ σημαντικές για το χτίσιμο ενός </a:t>
            </a:r>
            <a:r>
              <a:rPr lang="en-US" dirty="0"/>
              <a:t>project</a:t>
            </a:r>
            <a:r>
              <a:rPr lang="el-GR" dirty="0"/>
              <a:t> όπως για παράδειγμα  </a:t>
            </a:r>
            <a:r>
              <a:rPr lang="en-US" dirty="0"/>
              <a:t>dependencies</a:t>
            </a:r>
            <a:r>
              <a:rPr lang="el-GR" dirty="0"/>
              <a:t> και</a:t>
            </a:r>
            <a:r>
              <a:rPr lang="en-US" dirty="0"/>
              <a:t> plugins</a:t>
            </a:r>
            <a:r>
              <a:rPr lang="el-GR" dirty="0"/>
              <a:t>.</a:t>
            </a:r>
            <a:endParaRPr lang="en-US" dirty="0"/>
          </a:p>
        </p:txBody>
      </p:sp>
      <p:pic>
        <p:nvPicPr>
          <p:cNvPr id="4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374A36B3-BD45-4598-8763-FFE0ACE8E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0604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BAD2-EF99-4E22-8C8F-FA8212EFD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E2D02-8245-473B-B623-494385920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F65FA3DA-B0DE-487B-BABF-E30C63A26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862C6C-BA46-4927-91E0-32892E8E1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74648" y="761465"/>
            <a:ext cx="14229868" cy="5415498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53D2F336-C84B-4D32-B27D-7B13F7B2AA9D}"/>
              </a:ext>
            </a:extLst>
          </p:cNvPr>
          <p:cNvSpPr/>
          <p:nvPr/>
        </p:nvSpPr>
        <p:spPr>
          <a:xfrm>
            <a:off x="3744686" y="1995588"/>
            <a:ext cx="1005840" cy="1067752"/>
          </a:xfrm>
          <a:prstGeom prst="rightBrace">
            <a:avLst>
              <a:gd name="adj1" fmla="val 8333"/>
              <a:gd name="adj2" fmla="val 52299"/>
            </a:avLst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A4A3BF-C249-47C1-80EF-5F0A894A58DF}"/>
              </a:ext>
            </a:extLst>
          </p:cNvPr>
          <p:cNvSpPr txBox="1"/>
          <p:nvPr/>
        </p:nvSpPr>
        <p:spPr>
          <a:xfrm>
            <a:off x="4880068" y="2305063"/>
            <a:ext cx="38862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Minimum POM configuration 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F0646094-8EFE-4E21-997C-F94DFEE7C9A5}"/>
              </a:ext>
            </a:extLst>
          </p:cNvPr>
          <p:cNvSpPr/>
          <p:nvPr/>
        </p:nvSpPr>
        <p:spPr>
          <a:xfrm>
            <a:off x="1885408" y="3210565"/>
            <a:ext cx="1005840" cy="892667"/>
          </a:xfrm>
          <a:prstGeom prst="rightBrace">
            <a:avLst>
              <a:gd name="adj1" fmla="val 8333"/>
              <a:gd name="adj2" fmla="val 52299"/>
            </a:avLst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F62781-8B8B-47B1-883E-6BB1A21E2FD5}"/>
              </a:ext>
            </a:extLst>
          </p:cNvPr>
          <p:cNvSpPr txBox="1"/>
          <p:nvPr/>
        </p:nvSpPr>
        <p:spPr>
          <a:xfrm>
            <a:off x="3043646" y="3546966"/>
            <a:ext cx="240792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Dependencies Section 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97B45757-6CF4-47D6-860D-DEE177A03704}"/>
              </a:ext>
            </a:extLst>
          </p:cNvPr>
          <p:cNvSpPr/>
          <p:nvPr/>
        </p:nvSpPr>
        <p:spPr>
          <a:xfrm>
            <a:off x="1641568" y="4693764"/>
            <a:ext cx="1005840" cy="892667"/>
          </a:xfrm>
          <a:prstGeom prst="rightBrace">
            <a:avLst>
              <a:gd name="adj1" fmla="val 8333"/>
              <a:gd name="adj2" fmla="val 52299"/>
            </a:avLst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37C48C-AD75-4421-B29F-9FE435D00AF5}"/>
              </a:ext>
            </a:extLst>
          </p:cNvPr>
          <p:cNvSpPr txBox="1"/>
          <p:nvPr/>
        </p:nvSpPr>
        <p:spPr>
          <a:xfrm>
            <a:off x="2690982" y="4947685"/>
            <a:ext cx="240792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Plugins Section</a:t>
            </a:r>
          </a:p>
        </p:txBody>
      </p:sp>
    </p:spTree>
    <p:extLst>
      <p:ext uri="{BB962C8B-B14F-4D97-AF65-F5344CB8AC3E}">
        <p14:creationId xmlns:p14="http://schemas.microsoft.com/office/powerpoint/2010/main" val="4125615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C06BA1CB-57BE-47EF-AF8C-D89EF0D16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DD2761-88F9-46E8-BE59-FD37DB78B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7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Maven Project Directory Structure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FAA16A-5A2F-4A24-AA34-768652604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3985" y="1825625"/>
            <a:ext cx="6123215" cy="4351338"/>
          </a:xfrm>
        </p:spPr>
        <p:txBody>
          <a:bodyPr/>
          <a:lstStyle/>
          <a:p>
            <a:r>
              <a:rPr lang="el-GR" dirty="0"/>
              <a:t>Όλος ο κώδικας και τα </a:t>
            </a:r>
            <a:r>
              <a:rPr lang="en-US" dirty="0"/>
              <a:t>recourses </a:t>
            </a:r>
            <a:r>
              <a:rPr lang="el-GR" dirty="0"/>
              <a:t>τοποθετούνται μέσα στο </a:t>
            </a:r>
            <a:r>
              <a:rPr lang="en-US" dirty="0" err="1"/>
              <a:t>src</a:t>
            </a:r>
            <a:r>
              <a:rPr lang="en-US" dirty="0"/>
              <a:t> directory</a:t>
            </a:r>
          </a:p>
          <a:p>
            <a:r>
              <a:rPr lang="el-GR" dirty="0"/>
              <a:t>Στο </a:t>
            </a:r>
            <a:r>
              <a:rPr lang="en-US" dirty="0"/>
              <a:t>main/java directory </a:t>
            </a:r>
            <a:r>
              <a:rPr lang="el-GR" dirty="0"/>
              <a:t>τοποθετείται ο κώδικας της εφαρμογής μας</a:t>
            </a:r>
          </a:p>
          <a:p>
            <a:r>
              <a:rPr lang="el-GR" dirty="0"/>
              <a:t>Στο </a:t>
            </a:r>
            <a:r>
              <a:rPr lang="en-US" dirty="0"/>
              <a:t>test/java directory </a:t>
            </a:r>
            <a:r>
              <a:rPr lang="el-GR" dirty="0" err="1"/>
              <a:t>τοποθείται</a:t>
            </a:r>
            <a:r>
              <a:rPr lang="el-GR" dirty="0"/>
              <a:t> ο </a:t>
            </a:r>
            <a:r>
              <a:rPr lang="en-US" dirty="0"/>
              <a:t>unit test </a:t>
            </a:r>
            <a:r>
              <a:rPr lang="el-GR" dirty="0"/>
              <a:t>κώδικας της εφαρμογής μας</a:t>
            </a:r>
          </a:p>
          <a:p>
            <a:r>
              <a:rPr lang="el-CY" dirty="0"/>
              <a:t>Ο </a:t>
            </a:r>
            <a:r>
              <a:rPr lang="en-US" dirty="0"/>
              <a:t>compiled </a:t>
            </a:r>
            <a:r>
              <a:rPr lang="el-GR" dirty="0"/>
              <a:t>κώδικας τοποθετείται μέσα στο </a:t>
            </a:r>
            <a:r>
              <a:rPr lang="en-US" dirty="0"/>
              <a:t>target directory </a:t>
            </a:r>
          </a:p>
          <a:p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76A33C83-A6F8-44C2-AD46-581FDC857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82" y="1825625"/>
            <a:ext cx="5264604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96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4BFAF6F3-17BE-41C9-B37D-47B4461D2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90DA68-8A44-467C-9654-9D98307CD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035"/>
            <a:ext cx="10515600" cy="1325563"/>
          </a:xfrm>
        </p:spPr>
        <p:txBody>
          <a:bodyPr/>
          <a:lstStyle/>
          <a:p>
            <a:pPr algn="ctr"/>
            <a:r>
              <a:rPr lang="el-GR" dirty="0"/>
              <a:t>Υλοποίηση </a:t>
            </a:r>
            <a:r>
              <a:rPr lang="en-US" dirty="0"/>
              <a:t>FTP Client </a:t>
            </a:r>
            <a:r>
              <a:rPr lang="el-GR" dirty="0"/>
              <a:t>με </a:t>
            </a:r>
            <a:r>
              <a:rPr lang="en-US" dirty="0"/>
              <a:t>Maven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0FDD6-D6CE-46CA-95D7-287CD2163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952D8B-DE83-497A-9A47-8AE4BD755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601" y="1030287"/>
            <a:ext cx="998745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25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EFE89299-F737-4E27-9826-A6227B39B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11EEB4-F08E-4420-93F4-3EE832B76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281" y="217642"/>
            <a:ext cx="8490856" cy="926790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dirty="0"/>
              <a:t>Προσθήκη απαραίτητων </a:t>
            </a:r>
            <a:r>
              <a:rPr lang="en-US" sz="3200" dirty="0"/>
              <a:t>dependencies </a:t>
            </a:r>
            <a:r>
              <a:rPr lang="el-GR" sz="3200" dirty="0"/>
              <a:t>χρησιμοποιώντας </a:t>
            </a:r>
            <a:r>
              <a:rPr lang="en-US" sz="3200" dirty="0"/>
              <a:t>Maven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8200FF-B239-4CE0-A92D-5BBC80D76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9014" y="1247929"/>
            <a:ext cx="11553971" cy="4885048"/>
          </a:xfrm>
        </p:spPr>
      </p:pic>
    </p:spTree>
    <p:extLst>
      <p:ext uri="{BB962C8B-B14F-4D97-AF65-F5344CB8AC3E}">
        <p14:creationId xmlns:p14="http://schemas.microsoft.com/office/powerpoint/2010/main" val="2115632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8E36-367E-46B3-8F99-9B1507797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72" y="966586"/>
            <a:ext cx="4615557" cy="514973"/>
          </a:xfrm>
        </p:spPr>
        <p:txBody>
          <a:bodyPr>
            <a:normAutofit fontScale="90000"/>
          </a:bodyPr>
          <a:lstStyle/>
          <a:p>
            <a:r>
              <a:rPr lang="en-US" dirty="0"/>
              <a:t>MyFTPUpload.java  </a:t>
            </a:r>
          </a:p>
        </p:txBody>
      </p:sp>
      <p:pic>
        <p:nvPicPr>
          <p:cNvPr id="6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32EE77EA-0F94-4B42-AEBB-775B0B58C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A1423AD-BF3E-4B82-AEF0-0A78B3DAA917}"/>
              </a:ext>
            </a:extLst>
          </p:cNvPr>
          <p:cNvSpPr txBox="1">
            <a:spLocks/>
          </p:cNvSpPr>
          <p:nvPr/>
        </p:nvSpPr>
        <p:spPr>
          <a:xfrm>
            <a:off x="5777033" y="966586"/>
            <a:ext cx="5276790" cy="5149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FtpAnalyze.java(whole code can be found on </a:t>
            </a:r>
            <a:r>
              <a:rPr lang="en-US" sz="2000" b="1" dirty="0" err="1"/>
              <a:t>github</a:t>
            </a:r>
            <a:r>
              <a:rPr lang="en-US" sz="2000" b="1" dirty="0"/>
              <a:t> link , mentioned later)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EF19BE-DAF3-45CB-BA38-C07A26132A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518" y="1540075"/>
            <a:ext cx="5158755" cy="50815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86CD48-3586-447F-9B20-56CB751953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7033" y="1540075"/>
            <a:ext cx="5751352" cy="50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26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F7E34-982F-497C-9007-CE8B12478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"/>
            <a:ext cx="10515600" cy="1287378"/>
          </a:xfrm>
        </p:spPr>
        <p:txBody>
          <a:bodyPr/>
          <a:lstStyle/>
          <a:p>
            <a:r>
              <a:rPr lang="el-GR" dirty="0"/>
              <a:t>Ιστορική αναδρομή</a:t>
            </a:r>
            <a:endParaRPr lang="en-C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34642-33EB-4281-8971-730DCF620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87379"/>
            <a:ext cx="3647991" cy="517358"/>
          </a:xfrm>
        </p:spPr>
        <p:txBody>
          <a:bodyPr/>
          <a:lstStyle/>
          <a:p>
            <a:pPr algn="ctr"/>
            <a:r>
              <a:rPr lang="en-GB" dirty="0"/>
              <a:t>Maven</a:t>
            </a:r>
            <a:endParaRPr lang="en-CY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D1E7D6-E432-4B82-911D-7BE3E7BE0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804737"/>
            <a:ext cx="3647990" cy="4384926"/>
          </a:xfrm>
        </p:spPr>
        <p:txBody>
          <a:bodyPr>
            <a:noAutofit/>
          </a:bodyPr>
          <a:lstStyle/>
          <a:p>
            <a:r>
              <a:rPr lang="en-GB" sz="1800" dirty="0"/>
              <a:t>To maven </a:t>
            </a:r>
            <a:r>
              <a:rPr lang="el-GR" sz="1800" dirty="0"/>
              <a:t>είναι ένα </a:t>
            </a:r>
            <a:r>
              <a:rPr lang="en-GB" sz="1800" dirty="0"/>
              <a:t>build tool </a:t>
            </a:r>
            <a:r>
              <a:rPr lang="el-GR" sz="1800" dirty="0"/>
              <a:t>το οποίο είναι γραμμένο σε </a:t>
            </a:r>
            <a:r>
              <a:rPr lang="en-GB" sz="1800" dirty="0"/>
              <a:t>Java.</a:t>
            </a:r>
          </a:p>
          <a:p>
            <a:r>
              <a:rPr lang="el-GR" sz="1800" dirty="0"/>
              <a:t>Δημιουργός του είναι ο </a:t>
            </a:r>
            <a:r>
              <a:rPr lang="en-GB" sz="1800" dirty="0"/>
              <a:t>Jason van Zyl</a:t>
            </a:r>
            <a:r>
              <a:rPr lang="el-GR" sz="1800" dirty="0"/>
              <a:t> , αρχικός στόχος ήταν να είναι </a:t>
            </a:r>
            <a:r>
              <a:rPr lang="en-GB" sz="1800" dirty="0"/>
              <a:t>sub-project </a:t>
            </a:r>
            <a:r>
              <a:rPr lang="el-GR" sz="1800" dirty="0"/>
              <a:t>του </a:t>
            </a:r>
            <a:r>
              <a:rPr lang="en-GB" sz="1800" dirty="0"/>
              <a:t>Apache Turbine</a:t>
            </a:r>
            <a:r>
              <a:rPr lang="el-GR" sz="1800" dirty="0"/>
              <a:t> (</a:t>
            </a:r>
            <a:r>
              <a:rPr lang="en-GB" sz="1800" dirty="0"/>
              <a:t>2002</a:t>
            </a:r>
            <a:r>
              <a:rPr lang="el-GR" sz="1800" dirty="0"/>
              <a:t>)</a:t>
            </a:r>
            <a:r>
              <a:rPr lang="en-GB" sz="1800" dirty="0"/>
              <a:t> . </a:t>
            </a:r>
            <a:endParaRPr lang="el-GR" sz="1800" dirty="0"/>
          </a:p>
          <a:p>
            <a:r>
              <a:rPr lang="el-GR" sz="1800" dirty="0"/>
              <a:t>Το 2003 ψηφίζεται και γίνετε αποδεκτό σαν ένα από τα πιο ψηλού επιπέδου </a:t>
            </a:r>
            <a:r>
              <a:rPr lang="en-GB" sz="1800" dirty="0"/>
              <a:t>project </a:t>
            </a:r>
            <a:r>
              <a:rPr lang="el-GR" sz="1800" dirty="0"/>
              <a:t>για το </a:t>
            </a:r>
            <a:r>
              <a:rPr lang="en-GB" sz="1800" dirty="0"/>
              <a:t>Apache Software Foundation .</a:t>
            </a:r>
          </a:p>
          <a:p>
            <a:r>
              <a:rPr lang="el-GR" sz="1800" dirty="0"/>
              <a:t>Τον Ιούλιο του 2004 η </a:t>
            </a:r>
            <a:r>
              <a:rPr lang="en-GB" sz="1800" dirty="0"/>
              <a:t>Maven </a:t>
            </a:r>
            <a:r>
              <a:rPr lang="el-GR" sz="1800" dirty="0"/>
              <a:t>κυκλοφορά το πρώτο κρίσιμο </a:t>
            </a:r>
            <a:r>
              <a:rPr lang="en-GB" sz="1800" dirty="0"/>
              <a:t>milestone </a:t>
            </a:r>
            <a:r>
              <a:rPr lang="el-GR" sz="1800" dirty="0"/>
              <a:t>την έκδοση </a:t>
            </a:r>
            <a:r>
              <a:rPr lang="en-GB" sz="1800" dirty="0"/>
              <a:t>v1.0 </a:t>
            </a:r>
          </a:p>
          <a:p>
            <a:r>
              <a:rPr lang="el-GR" sz="1800" dirty="0"/>
              <a:t>Ακολούθως το 2005 βγαίνει το </a:t>
            </a:r>
            <a:r>
              <a:rPr lang="en-GB" sz="1800" dirty="0"/>
              <a:t>Maven 2 </a:t>
            </a:r>
            <a:r>
              <a:rPr lang="el-GR" sz="1800" dirty="0"/>
              <a:t>και τον Οκτώβριο του 2010 το </a:t>
            </a:r>
            <a:r>
              <a:rPr lang="en-GB" sz="1800" dirty="0"/>
              <a:t>Maven 3 </a:t>
            </a:r>
            <a:endParaRPr lang="en-CY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4B05AA-1C36-4F65-AA71-FB9053B6D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87778" y="1287379"/>
            <a:ext cx="3838073" cy="517358"/>
          </a:xfrm>
        </p:spPr>
        <p:txBody>
          <a:bodyPr/>
          <a:lstStyle/>
          <a:p>
            <a:pPr algn="ctr"/>
            <a:r>
              <a:rPr lang="en-GB" dirty="0"/>
              <a:t>Gradle</a:t>
            </a:r>
            <a:endParaRPr lang="en-CY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36B4CC-ADDF-4592-A6BA-86940C99F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53930" y="1918786"/>
            <a:ext cx="3172324" cy="4299452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To Jenkins </a:t>
            </a:r>
            <a:r>
              <a:rPr lang="el-GR" dirty="0"/>
              <a:t>είναι ένας διακομιστής ανοικτού πηγαίου κώδικα ο οποίος είναι γραμμένος σε </a:t>
            </a:r>
            <a:r>
              <a:rPr lang="en-GB" dirty="0"/>
              <a:t>Java .</a:t>
            </a:r>
          </a:p>
          <a:p>
            <a:r>
              <a:rPr lang="el-GR" dirty="0"/>
              <a:t>Δημιουργός ήταν ο </a:t>
            </a:r>
            <a:r>
              <a:rPr lang="en-GB" dirty="0"/>
              <a:t> </a:t>
            </a:r>
            <a:r>
              <a:rPr lang="en-GB" dirty="0" err="1"/>
              <a:t>Kohsuke</a:t>
            </a:r>
            <a:r>
              <a:rPr lang="en-GB" dirty="0"/>
              <a:t> Kawaguchi </a:t>
            </a:r>
            <a:r>
              <a:rPr lang="el-GR" dirty="0"/>
              <a:t> και η πρώτη ημερομηνία κυκλοφορίας ήταν 2 Φεβρουάριου 2011</a:t>
            </a:r>
          </a:p>
          <a:p>
            <a:r>
              <a:rPr lang="el-GR" dirty="0"/>
              <a:t>Το αρχικό όνομα ήταν </a:t>
            </a:r>
            <a:r>
              <a:rPr lang="en-GB" dirty="0"/>
              <a:t>Hudson </a:t>
            </a:r>
            <a:r>
              <a:rPr lang="el-GR" dirty="0"/>
              <a:t>αλλά ακολούθως μετονομάστηκε λόγο διαφωνίας με την </a:t>
            </a:r>
            <a:r>
              <a:rPr lang="en-GB" dirty="0"/>
              <a:t>Oracle </a:t>
            </a:r>
            <a:r>
              <a:rPr lang="el-GR" dirty="0"/>
              <a:t>που διεκδικούσε το όνομα του έργου </a:t>
            </a:r>
          </a:p>
          <a:p>
            <a:r>
              <a:rPr lang="el-GR" dirty="0"/>
              <a:t>Τον Απρίλιο του 2016 εκδίδεται η δεύτερη έκδοση και το 2018 εκδίδεται το </a:t>
            </a:r>
            <a:r>
              <a:rPr lang="en-GB" dirty="0"/>
              <a:t>Jenkins X </a:t>
            </a:r>
          </a:p>
          <a:p>
            <a:endParaRPr lang="en-CY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93ACDBE-45C2-43DF-B990-143C832F7AD8}"/>
              </a:ext>
            </a:extLst>
          </p:cNvPr>
          <p:cNvSpPr txBox="1">
            <a:spLocks/>
          </p:cNvSpPr>
          <p:nvPr/>
        </p:nvSpPr>
        <p:spPr>
          <a:xfrm>
            <a:off x="8353929" y="1287379"/>
            <a:ext cx="2998282" cy="5173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Jenkins</a:t>
            </a:r>
            <a:endParaRPr lang="en-CY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3021D3C-CAAF-4084-92E4-A7F6D7749BF3}"/>
              </a:ext>
            </a:extLst>
          </p:cNvPr>
          <p:cNvSpPr txBox="1">
            <a:spLocks/>
          </p:cNvSpPr>
          <p:nvPr/>
        </p:nvSpPr>
        <p:spPr>
          <a:xfrm>
            <a:off x="4640179" y="1804737"/>
            <a:ext cx="3838073" cy="4556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To </a:t>
            </a:r>
            <a:r>
              <a:rPr lang="en-GB" sz="1800" dirty="0" err="1"/>
              <a:t>gradle</a:t>
            </a:r>
            <a:r>
              <a:rPr lang="en-GB" sz="1800" dirty="0"/>
              <a:t> </a:t>
            </a:r>
            <a:r>
              <a:rPr lang="el-GR" sz="1800" dirty="0"/>
              <a:t>είναι ένα </a:t>
            </a:r>
            <a:r>
              <a:rPr lang="en-GB" sz="1800" dirty="0"/>
              <a:t>build tool </a:t>
            </a:r>
            <a:r>
              <a:rPr lang="el-GR" sz="1800" dirty="0"/>
              <a:t>γραμμένο σε </a:t>
            </a:r>
            <a:r>
              <a:rPr lang="en-GB" sz="1800" dirty="0"/>
              <a:t>Java ,Groovy </a:t>
            </a:r>
            <a:r>
              <a:rPr lang="el-GR" sz="1800" dirty="0"/>
              <a:t>και </a:t>
            </a:r>
            <a:r>
              <a:rPr lang="en-GB" sz="1800" dirty="0"/>
              <a:t>Kotlin</a:t>
            </a:r>
          </a:p>
          <a:p>
            <a:r>
              <a:rPr lang="el-GR" sz="1800" dirty="0"/>
              <a:t>Δημιουργός του ήταν ο </a:t>
            </a:r>
            <a:r>
              <a:rPr lang="en-GB" sz="1800" dirty="0"/>
              <a:t>Hans Doctor </a:t>
            </a:r>
            <a:r>
              <a:rPr lang="el-GR" sz="1800" dirty="0"/>
              <a:t>και η ημερομηνία πρώτης κυκλοφορίας του ήταν 21 Απρίλιου 2008</a:t>
            </a:r>
          </a:p>
          <a:p>
            <a:r>
              <a:rPr lang="el-GR" sz="1800" dirty="0"/>
              <a:t>Με το πέρας του χρόνου εμφανίζονται συνεχώς νέες πιο αναβαθμισμένες έκδοσης ( 1.0 Ιούνιος 2012 , 2.0 Ιούλιος 2014 ,  3.0 Αύγουστος 2016 , 4.0 Ιούνιος 2017  ,5.0 Νοέμβριος 2018 , 6.0 Νοέμβριος 2019 , 7.0 Απρίλιος 2021 </a:t>
            </a:r>
          </a:p>
        </p:txBody>
      </p:sp>
    </p:spTree>
    <p:extLst>
      <p:ext uri="{BB962C8B-B14F-4D97-AF65-F5344CB8AC3E}">
        <p14:creationId xmlns:p14="http://schemas.microsoft.com/office/powerpoint/2010/main" val="450694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45FA7-BADD-475F-B0F3-B02FAF15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825" y="87441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Compile and packaging: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A2CC48-CCE1-43A4-A512-089753DC1A2F}"/>
              </a:ext>
            </a:extLst>
          </p:cNvPr>
          <p:cNvSpPr txBox="1"/>
          <p:nvPr/>
        </p:nvSpPr>
        <p:spPr>
          <a:xfrm>
            <a:off x="829519" y="1306360"/>
            <a:ext cx="3892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mvn</a:t>
            </a:r>
            <a:r>
              <a:rPr lang="en-US" sz="2400" dirty="0"/>
              <a:t> clean compile package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940222-3EB2-4F53-9D46-A392C412F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41" y="1768025"/>
            <a:ext cx="8812220" cy="319943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D2B1ED1-03FA-4179-A52A-017E169C6088}"/>
              </a:ext>
            </a:extLst>
          </p:cNvPr>
          <p:cNvSpPr txBox="1">
            <a:spLocks/>
          </p:cNvSpPr>
          <p:nvPr/>
        </p:nvSpPr>
        <p:spPr>
          <a:xfrm>
            <a:off x="829519" y="4704926"/>
            <a:ext cx="7897792" cy="546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/>
              <a:t>Τρέχοντας όμως αυτό το </a:t>
            </a:r>
            <a:r>
              <a:rPr lang="en-US" b="1" dirty="0"/>
              <a:t>jar </a:t>
            </a:r>
            <a:r>
              <a:rPr lang="el-GR" b="1" dirty="0"/>
              <a:t>θα πάρουμε το πιο κάτω </a:t>
            </a:r>
            <a:r>
              <a:rPr lang="en-US" b="1" dirty="0"/>
              <a:t>error: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79EB60-F5A6-4FD2-997D-2C2E64324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641" y="5326364"/>
            <a:ext cx="6106211" cy="657225"/>
          </a:xfrm>
          <a:prstGeom prst="rect">
            <a:avLst/>
          </a:prstGeom>
        </p:spPr>
      </p:pic>
      <p:pic>
        <p:nvPicPr>
          <p:cNvPr id="9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83601512-C736-4F06-AE80-A8FD992E4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9537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ED077EA8-770F-4E21-9CB1-F87C22031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D0ABB1-876E-43A6-99DD-D19A96D3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280" y="203767"/>
            <a:ext cx="9261719" cy="716593"/>
          </a:xfrm>
        </p:spPr>
        <p:txBody>
          <a:bodyPr>
            <a:noAutofit/>
          </a:bodyPr>
          <a:lstStyle/>
          <a:p>
            <a:pPr algn="ctr"/>
            <a:r>
              <a:rPr lang="el-GR" sz="3200" dirty="0"/>
              <a:t>Δημιουργία </a:t>
            </a:r>
            <a:r>
              <a:rPr lang="en-US" sz="3200" dirty="0"/>
              <a:t>Uber Jar </a:t>
            </a:r>
            <a:r>
              <a:rPr lang="el-GR" sz="3200" dirty="0"/>
              <a:t>χρησιμοποιώντας</a:t>
            </a:r>
            <a:r>
              <a:rPr lang="en-US" sz="3200" dirty="0"/>
              <a:t> plugins – </a:t>
            </a:r>
            <a:r>
              <a:rPr lang="el-GR" sz="3200" dirty="0"/>
              <a:t>Προσθήκη </a:t>
            </a:r>
            <a:r>
              <a:rPr lang="en-US" sz="3200" dirty="0"/>
              <a:t>plugins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9B9FEE-CB52-44D4-833F-BB32624386F1}"/>
              </a:ext>
            </a:extLst>
          </p:cNvPr>
          <p:cNvSpPr txBox="1"/>
          <p:nvPr/>
        </p:nvSpPr>
        <p:spPr>
          <a:xfrm>
            <a:off x="178443" y="1133865"/>
            <a:ext cx="5446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Προσθέτουμε το πιο κάτω </a:t>
            </a:r>
            <a:r>
              <a:rPr lang="en-US" dirty="0"/>
              <a:t>plugin </a:t>
            </a:r>
            <a:r>
              <a:rPr lang="el-GR" dirty="0"/>
              <a:t>στο </a:t>
            </a:r>
            <a:r>
              <a:rPr lang="en-US" dirty="0"/>
              <a:t>pom.xml </a:t>
            </a:r>
            <a:r>
              <a:rPr lang="el-GR" dirty="0"/>
              <a:t>αρχείο</a:t>
            </a:r>
            <a:r>
              <a:rPr lang="en-US" dirty="0"/>
              <a:t>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2B95DA7-D596-499E-8650-CAB638EA5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92" y="1483529"/>
            <a:ext cx="6007261" cy="3692751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A09C5BFD-9AB3-4BF8-B604-18C61A086457}"/>
              </a:ext>
            </a:extLst>
          </p:cNvPr>
          <p:cNvSpPr txBox="1">
            <a:spLocks/>
          </p:cNvSpPr>
          <p:nvPr/>
        </p:nvSpPr>
        <p:spPr>
          <a:xfrm>
            <a:off x="6285053" y="1328691"/>
            <a:ext cx="6007261" cy="546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If we compile again 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1428FB-075F-4DF3-A118-8D4C4D569463}"/>
              </a:ext>
            </a:extLst>
          </p:cNvPr>
          <p:cNvSpPr txBox="1"/>
          <p:nvPr/>
        </p:nvSpPr>
        <p:spPr>
          <a:xfrm>
            <a:off x="6384402" y="1865016"/>
            <a:ext cx="3045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mvn</a:t>
            </a:r>
            <a:r>
              <a:rPr lang="en-US" dirty="0"/>
              <a:t> clean compile package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D89AE6B-CF81-4A65-BAD1-6FFB1C59C985}"/>
              </a:ext>
            </a:extLst>
          </p:cNvPr>
          <p:cNvSpPr txBox="1">
            <a:spLocks/>
          </p:cNvSpPr>
          <p:nvPr/>
        </p:nvSpPr>
        <p:spPr>
          <a:xfrm>
            <a:off x="6285053" y="2399346"/>
            <a:ext cx="6007261" cy="546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and then run with: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F24334E-DA97-4762-925E-F1E5540DDC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4403" y="3025581"/>
            <a:ext cx="5629154" cy="228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12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60D54-2989-49BA-9708-0BE0412D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το </a:t>
            </a:r>
            <a:r>
              <a:rPr lang="en-GB" dirty="0"/>
              <a:t>Jenkins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7DE27-C63D-4183-8B03-070D70770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60432" cy="4351338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222222"/>
                </a:solidFill>
                <a:latin typeface="Source Sans Pro" panose="020B0503030403020204" pitchFamily="34" charset="0"/>
              </a:rPr>
              <a:t>To Jenkins </a:t>
            </a:r>
            <a:r>
              <a:rPr lang="el-GR" dirty="0">
                <a:solidFill>
                  <a:srgbClr val="222222"/>
                </a:solidFill>
                <a:latin typeface="Source Sans Pro" panose="020B0503030403020204" pitchFamily="34" charset="0"/>
              </a:rPr>
              <a:t>είναι ένας </a:t>
            </a:r>
            <a:r>
              <a:rPr lang="en-GB" dirty="0">
                <a:solidFill>
                  <a:srgbClr val="222222"/>
                </a:solidFill>
                <a:latin typeface="Source Sans Pro" panose="020B0503030403020204" pitchFamily="34" charset="0"/>
              </a:rPr>
              <a:t>CI Server </a:t>
            </a:r>
            <a:r>
              <a:rPr lang="el-GR" dirty="0">
                <a:solidFill>
                  <a:srgbClr val="222222"/>
                </a:solidFill>
                <a:latin typeface="Source Sans Pro" panose="020B0503030403020204" pitchFamily="34" charset="0"/>
              </a:rPr>
              <a:t>(</a:t>
            </a:r>
            <a:r>
              <a:rPr lang="en-GB" dirty="0">
                <a:solidFill>
                  <a:srgbClr val="222222"/>
                </a:solidFill>
                <a:latin typeface="Source Sans Pro" panose="020B0503030403020204" pitchFamily="34" charset="0"/>
              </a:rPr>
              <a:t>Continuous Integration Server)</a:t>
            </a:r>
            <a:r>
              <a:rPr lang="el-GR" dirty="0">
                <a:solidFill>
                  <a:srgbClr val="222222"/>
                </a:solidFill>
                <a:latin typeface="Source Sans Pro" panose="020B0503030403020204" pitchFamily="34" charset="0"/>
              </a:rPr>
              <a:t> ανοιχτού πηγαίου κώδικα ο οποίος είναι γραμμένος σε </a:t>
            </a:r>
            <a:r>
              <a:rPr lang="en-GB" dirty="0">
                <a:solidFill>
                  <a:srgbClr val="222222"/>
                </a:solidFill>
                <a:latin typeface="Source Sans Pro" panose="020B0503030403020204" pitchFamily="34" charset="0"/>
              </a:rPr>
              <a:t>Java  </a:t>
            </a:r>
            <a:r>
              <a:rPr lang="el-GR" dirty="0">
                <a:solidFill>
                  <a:srgbClr val="222222"/>
                </a:solidFill>
                <a:latin typeface="Source Sans Pro" panose="020B0503030403020204" pitchFamily="34" charset="0"/>
              </a:rPr>
              <a:t> και που οργανώνει και </a:t>
            </a:r>
            <a:r>
              <a:rPr lang="el-GR" dirty="0" err="1">
                <a:solidFill>
                  <a:srgbClr val="222222"/>
                </a:solidFill>
                <a:latin typeface="Source Sans Pro" panose="020B0503030403020204" pitchFamily="34" charset="0"/>
              </a:rPr>
              <a:t>πραγματοποια</a:t>
            </a:r>
            <a:r>
              <a:rPr lang="el-GR" dirty="0">
                <a:solidFill>
                  <a:srgbClr val="222222"/>
                </a:solidFill>
                <a:latin typeface="Source Sans Pro" panose="020B0503030403020204" pitchFamily="34" charset="0"/>
              </a:rPr>
              <a:t> μια σειρά από </a:t>
            </a:r>
            <a:r>
              <a:rPr lang="el-GR" dirty="0" err="1">
                <a:solidFill>
                  <a:srgbClr val="222222"/>
                </a:solidFill>
                <a:latin typeface="Source Sans Pro" panose="020B0503030403020204" pitchFamily="34" charset="0"/>
              </a:rPr>
              <a:t>ενεργείες</a:t>
            </a:r>
            <a:r>
              <a:rPr lang="el-GR" dirty="0">
                <a:solidFill>
                  <a:srgbClr val="222222"/>
                </a:solidFill>
                <a:latin typeface="Source Sans Pro" panose="020B0503030403020204" pitchFamily="34" charset="0"/>
              </a:rPr>
              <a:t> για να επιτευχθεί  η συνεχής ενσωμάτωση (</a:t>
            </a:r>
            <a:r>
              <a:rPr lang="en-GB" dirty="0">
                <a:solidFill>
                  <a:srgbClr val="222222"/>
                </a:solidFill>
                <a:latin typeface="Source Sans Pro" panose="020B0503030403020204" pitchFamily="34" charset="0"/>
              </a:rPr>
              <a:t>Continuous Integration ) </a:t>
            </a:r>
            <a:r>
              <a:rPr lang="el-GR" dirty="0">
                <a:solidFill>
                  <a:srgbClr val="222222"/>
                </a:solidFill>
                <a:latin typeface="Source Sans Pro" panose="020B0503030403020204" pitchFamily="34" charset="0"/>
              </a:rPr>
              <a:t>με αυτοματοποιημένο τρόπο.</a:t>
            </a:r>
          </a:p>
          <a:p>
            <a:r>
              <a:rPr lang="el-GR" dirty="0"/>
              <a:t>Η </a:t>
            </a:r>
            <a:r>
              <a:rPr lang="el-GR" dirty="0" err="1"/>
              <a:t>Jenkins</a:t>
            </a:r>
            <a:r>
              <a:rPr lang="el-GR" dirty="0"/>
              <a:t> υποστηρίζει τον πλήρη κύκλο ζωής ανάπτυξης λογισμικού όπως κατασκευή , δοκιμή και τεκμηρίωση.</a:t>
            </a:r>
            <a:endParaRPr lang="en-CY" dirty="0"/>
          </a:p>
          <a:p>
            <a:endParaRPr lang="en-CY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058F0C-4856-45A8-BA0C-B7E1F350C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056" y="2264193"/>
            <a:ext cx="4267283" cy="286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80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DF11C-4E6D-408C-B4C0-00FA4B4D5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Πως ήταν η ζωή πριν το </a:t>
            </a:r>
            <a:r>
              <a:rPr lang="en-GB" dirty="0"/>
              <a:t>Jenkins </a:t>
            </a:r>
            <a:endParaRPr lang="en-CY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C3BA82-8A49-4EB7-AC3A-B712D8192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1896" y="1897814"/>
            <a:ext cx="9118503" cy="4351338"/>
          </a:xfrm>
        </p:spPr>
      </p:pic>
    </p:spTree>
    <p:extLst>
      <p:ext uri="{BB962C8B-B14F-4D97-AF65-F5344CB8AC3E}">
        <p14:creationId xmlns:p14="http://schemas.microsoft.com/office/powerpoint/2010/main" val="2224151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1E998-3D25-49A9-8A16-2CD32CB57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Πως βοήθησε το </a:t>
            </a:r>
            <a:r>
              <a:rPr lang="en-GB" dirty="0"/>
              <a:t>Jenkins</a:t>
            </a:r>
            <a:endParaRPr lang="en-CY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8AFC1D-D8A9-4149-B601-4D4A45703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0707" y="1837657"/>
            <a:ext cx="10311850" cy="4351338"/>
          </a:xfrm>
        </p:spPr>
      </p:pic>
    </p:spTree>
    <p:extLst>
      <p:ext uri="{BB962C8B-B14F-4D97-AF65-F5344CB8AC3E}">
        <p14:creationId xmlns:p14="http://schemas.microsoft.com/office/powerpoint/2010/main" val="3711886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AE0FD-663E-43B9-B548-40F28661D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Maven Project on </a:t>
            </a:r>
            <a:r>
              <a:rPr lang="en-US" dirty="0" err="1"/>
              <a:t>github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17CEF1-89ED-4BA9-8B5F-39219FFCD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175C2F-945B-47EF-AC48-35E785B3D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69" y="1305054"/>
            <a:ext cx="10040982" cy="48719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A97443-72D1-4124-9A5D-622D51A1C945}"/>
              </a:ext>
            </a:extLst>
          </p:cNvPr>
          <p:cNvSpPr txBox="1"/>
          <p:nvPr/>
        </p:nvSpPr>
        <p:spPr>
          <a:xfrm>
            <a:off x="472440" y="6311900"/>
            <a:ext cx="4804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URL: https://github.com/sevagoo01/FTPClient</a:t>
            </a:r>
          </a:p>
        </p:txBody>
      </p:sp>
    </p:spTree>
    <p:extLst>
      <p:ext uri="{BB962C8B-B14F-4D97-AF65-F5344CB8AC3E}">
        <p14:creationId xmlns:p14="http://schemas.microsoft.com/office/powerpoint/2010/main" val="985340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852D2E94-AAB4-4009-8B15-78FDBFDB5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93A649-F3C9-4511-905A-AAAFFA8C0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06" y="0"/>
            <a:ext cx="10515600" cy="65377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Maven and Jenkins Integration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A381A38-693F-4B81-A1B1-7AC729C2C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DE1989-F4E1-4847-BBF5-06D24B640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689" y="681037"/>
            <a:ext cx="11229117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29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A432EE-69E9-4F72-92BA-CBC6360EE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6931" y="1030287"/>
            <a:ext cx="11294002" cy="5243514"/>
          </a:xfrm>
        </p:spPr>
      </p:pic>
      <p:pic>
        <p:nvPicPr>
          <p:cNvPr id="6" name="Picture 5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DC34DA0F-49C9-4C34-9810-3B9E7DFD2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4516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1B6F0A50-081B-476D-B5E6-6C04379A9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76281" cy="103028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0E1243-C46F-466E-8E69-258991608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341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Jenkins </a:t>
            </a:r>
            <a:r>
              <a:rPr lang="el-GR" sz="4000" dirty="0"/>
              <a:t>με διασύνδεση</a:t>
            </a:r>
            <a:r>
              <a:rPr lang="el-CY" sz="4000" dirty="0"/>
              <a:t> </a:t>
            </a:r>
            <a:r>
              <a:rPr lang="en-US" sz="4000" dirty="0" err="1"/>
              <a:t>github</a:t>
            </a:r>
            <a:r>
              <a:rPr lang="en-US" sz="4000" dirty="0"/>
              <a:t> </a:t>
            </a:r>
            <a:r>
              <a:rPr lang="el-GR" sz="4000" dirty="0"/>
              <a:t>για εκτέλεση </a:t>
            </a:r>
            <a:r>
              <a:rPr lang="en-US" sz="4000" dirty="0" err="1"/>
              <a:t>unix</a:t>
            </a:r>
            <a:r>
              <a:rPr lang="en-US" sz="4000" dirty="0"/>
              <a:t> scripts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247459-6C76-47C0-8823-35ABCCE9D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174130"/>
            <a:ext cx="9357696" cy="5318744"/>
          </a:xfr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9BF6047-F1CA-41EA-9366-681D91039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263" y="1030287"/>
            <a:ext cx="8417170" cy="531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7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F50C7-DAB8-4E19-BFCA-E3CAB5704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Τι είναι το </a:t>
            </a:r>
            <a:r>
              <a:rPr lang="en-GB" dirty="0"/>
              <a:t>Gradle 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4E75A-3D50-4318-A9AF-7C921055A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0" i="0" dirty="0">
                <a:solidFill>
                  <a:srgbClr val="51565E"/>
                </a:solidFill>
                <a:effectLst/>
                <a:latin typeface="Roboto" panose="02000000000000000000" pitchFamily="2" charset="0"/>
              </a:rPr>
              <a:t>Το </a:t>
            </a:r>
            <a:r>
              <a:rPr lang="en-GB" b="0" i="0" dirty="0">
                <a:solidFill>
                  <a:srgbClr val="51565E"/>
                </a:solidFill>
                <a:effectLst/>
                <a:latin typeface="Roboto" panose="02000000000000000000" pitchFamily="2" charset="0"/>
              </a:rPr>
              <a:t>Gradle </a:t>
            </a:r>
            <a:r>
              <a:rPr lang="el-GR" b="0" i="0" dirty="0">
                <a:solidFill>
                  <a:srgbClr val="51565E"/>
                </a:solidFill>
                <a:effectLst/>
                <a:latin typeface="Roboto" panose="02000000000000000000" pitchFamily="2" charset="0"/>
              </a:rPr>
              <a:t>είναι ένα εργαλείο ανοικτού πηγαίου κώδικα το οποίο συμβάλει στο αυτόματο χτίσιμο εφαρμογών</a:t>
            </a:r>
            <a:r>
              <a:rPr lang="en-GB" b="0" i="0" dirty="0">
                <a:solidFill>
                  <a:srgbClr val="51565E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l-GR" b="0" i="0" dirty="0">
                <a:solidFill>
                  <a:srgbClr val="51565E"/>
                </a:solidFill>
                <a:effectLst/>
                <a:latin typeface="Roboto" panose="02000000000000000000" pitchFamily="2" charset="0"/>
              </a:rPr>
              <a:t>οι οποίες μπορεί να είναι γραμμένες</a:t>
            </a:r>
            <a:r>
              <a:rPr lang="en-GB" dirty="0">
                <a:solidFill>
                  <a:srgbClr val="51565E"/>
                </a:solidFill>
                <a:latin typeface="Roboto" panose="02000000000000000000" pitchFamily="2" charset="0"/>
              </a:rPr>
              <a:t> </a:t>
            </a:r>
            <a:r>
              <a:rPr lang="el-GR" dirty="0">
                <a:solidFill>
                  <a:srgbClr val="51565E"/>
                </a:solidFill>
                <a:latin typeface="Roboto" panose="02000000000000000000" pitchFamily="2" charset="0"/>
              </a:rPr>
              <a:t>σε μια εκ των </a:t>
            </a:r>
            <a:r>
              <a:rPr lang="en-GB" dirty="0">
                <a:solidFill>
                  <a:srgbClr val="51565E"/>
                </a:solidFill>
                <a:latin typeface="Roboto" panose="02000000000000000000" pitchFamily="2" charset="0"/>
              </a:rPr>
              <a:t>Java , Scala, Android, C/C++ </a:t>
            </a:r>
            <a:r>
              <a:rPr lang="el-GR" dirty="0">
                <a:solidFill>
                  <a:srgbClr val="51565E"/>
                </a:solidFill>
                <a:latin typeface="Roboto" panose="02000000000000000000" pitchFamily="2" charset="0"/>
              </a:rPr>
              <a:t>και </a:t>
            </a:r>
            <a:r>
              <a:rPr lang="en-GB" dirty="0">
                <a:solidFill>
                  <a:srgbClr val="51565E"/>
                </a:solidFill>
                <a:latin typeface="Roboto" panose="02000000000000000000" pitchFamily="2" charset="0"/>
              </a:rPr>
              <a:t>Groovy </a:t>
            </a:r>
            <a:r>
              <a:rPr lang="el-GR" dirty="0">
                <a:solidFill>
                  <a:srgbClr val="51565E"/>
                </a:solidFill>
                <a:latin typeface="Roboto" panose="02000000000000000000" pitchFamily="2" charset="0"/>
              </a:rPr>
              <a:t>.</a:t>
            </a:r>
          </a:p>
          <a:p>
            <a:r>
              <a:rPr lang="el-GR" dirty="0"/>
              <a:t>Τέλος το εργαλείο είναι τόσο διαδεδομένο αφού συνδυάζει τα πλεονεκτήματα τόσο του </a:t>
            </a:r>
            <a:r>
              <a:rPr lang="en-GB" dirty="0"/>
              <a:t>Ant </a:t>
            </a:r>
            <a:r>
              <a:rPr lang="el-GR" dirty="0"/>
              <a:t>όσο και του </a:t>
            </a:r>
            <a:r>
              <a:rPr lang="en-GB" dirty="0"/>
              <a:t>Maven (</a:t>
            </a:r>
            <a:r>
              <a:rPr lang="el-GR" dirty="0"/>
              <a:t>αντίστοιχα </a:t>
            </a:r>
            <a:r>
              <a:rPr lang="en-GB" dirty="0"/>
              <a:t> building tools </a:t>
            </a:r>
            <a:r>
              <a:rPr lang="el-GR" dirty="0"/>
              <a:t>) και μειώνει τα μειονεκτήματα και των δυο</a:t>
            </a:r>
            <a:endParaRPr lang="en-GB" dirty="0">
              <a:solidFill>
                <a:srgbClr val="51565E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68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54E03-7486-45DA-B9A0-4AD7550B0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Πλεονεκτήματα και μειονεκτήματα </a:t>
            </a:r>
            <a:r>
              <a:rPr lang="en-GB" dirty="0"/>
              <a:t>Maven </a:t>
            </a:r>
            <a:endParaRPr lang="en-C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92B74-5C17-4EF8-82E3-EED3F3D5CB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Πλεονεκτήματα </a:t>
            </a:r>
            <a:endParaRPr lang="en-CY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06D04-3845-4DDC-861B-9C5321D9BB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1)</a:t>
            </a:r>
            <a:r>
              <a:rPr lang="el-GR" dirty="0"/>
              <a:t> Το </a:t>
            </a:r>
            <a:r>
              <a:rPr lang="el-GR" dirty="0" err="1"/>
              <a:t>Maven</a:t>
            </a:r>
            <a:r>
              <a:rPr lang="el-GR" dirty="0"/>
              <a:t> μπορεί να προσθέσει αυτόματα όλες τις εξαρτήσεις</a:t>
            </a:r>
            <a:r>
              <a:rPr lang="en-GB" dirty="0"/>
              <a:t>(dependencies)</a:t>
            </a:r>
            <a:r>
              <a:rPr lang="el-GR" dirty="0"/>
              <a:t> που απαιτούνται για το έργο διαβάζοντας το αρχείο </a:t>
            </a:r>
            <a:r>
              <a:rPr lang="el-GR" dirty="0" err="1"/>
              <a:t>pom</a:t>
            </a:r>
            <a:r>
              <a:rPr lang="el-GR" dirty="0"/>
              <a:t>.</a:t>
            </a:r>
            <a:endParaRPr lang="en-GB" dirty="0"/>
          </a:p>
          <a:p>
            <a:r>
              <a:rPr lang="en-GB" dirty="0"/>
              <a:t>2)</a:t>
            </a:r>
            <a:r>
              <a:rPr lang="el-GR" dirty="0"/>
              <a:t>Το </a:t>
            </a:r>
            <a:r>
              <a:rPr lang="en-GB" dirty="0"/>
              <a:t>Maven </a:t>
            </a:r>
            <a:r>
              <a:rPr lang="el-GR" dirty="0"/>
              <a:t>διευκολύνει την έναρξη ενός </a:t>
            </a:r>
            <a:r>
              <a:rPr lang="en-GB" dirty="0"/>
              <a:t>project </a:t>
            </a:r>
            <a:r>
              <a:rPr lang="el-GR" dirty="0"/>
              <a:t>σε διαφορετικά περιβάλλοντα χωρίς να χρειάζεται να ανησυχούμε για εξαρτήσεις , επεξεργασία </a:t>
            </a:r>
            <a:r>
              <a:rPr lang="en-GB" dirty="0"/>
              <a:t>(processing) </a:t>
            </a:r>
            <a:r>
              <a:rPr lang="el-GR" dirty="0"/>
              <a:t>και </a:t>
            </a:r>
            <a:r>
              <a:rPr lang="en-GB" dirty="0"/>
              <a:t>builds</a:t>
            </a:r>
            <a:endParaRPr lang="el-GR" dirty="0"/>
          </a:p>
          <a:p>
            <a:r>
              <a:rPr lang="el-GR" dirty="0"/>
              <a:t>3)Είναι πολύ εύκολο κάποιος να μετατρέψει το έργο του σε </a:t>
            </a:r>
            <a:r>
              <a:rPr lang="en-GB" dirty="0"/>
              <a:t>jar , war </a:t>
            </a:r>
            <a:r>
              <a:rPr lang="el-GR" dirty="0" err="1"/>
              <a:t>κτλπ</a:t>
            </a:r>
            <a:endParaRPr lang="el-GR" dirty="0"/>
          </a:p>
          <a:p>
            <a:r>
              <a:rPr lang="el-GR" dirty="0"/>
              <a:t>Η προσθήκη μιας νέας εξάρτησης(</a:t>
            </a:r>
            <a:r>
              <a:rPr lang="en-GB" dirty="0" err="1"/>
              <a:t>dependencie</a:t>
            </a:r>
            <a:r>
              <a:rPr lang="en-GB" dirty="0"/>
              <a:t>)</a:t>
            </a:r>
            <a:r>
              <a:rPr lang="el-GR" dirty="0"/>
              <a:t> είναι πολύ εύκολη</a:t>
            </a:r>
            <a:r>
              <a:rPr lang="en-GB" dirty="0"/>
              <a:t>,</a:t>
            </a:r>
            <a:r>
              <a:rPr lang="el-GR" dirty="0"/>
              <a:t> απλώς να γραφτεί ο κωδικός εξάρτησης(</a:t>
            </a:r>
            <a:r>
              <a:rPr lang="en-GB" dirty="0"/>
              <a:t>dependency code )</a:t>
            </a:r>
            <a:r>
              <a:rPr lang="el-GR" dirty="0"/>
              <a:t> σε αρχείο </a:t>
            </a:r>
            <a:r>
              <a:rPr lang="el-GR" dirty="0" err="1"/>
              <a:t>pom</a:t>
            </a:r>
            <a:endParaRPr lang="en-CY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9FBE1A-63CC-4BC6-B61D-A79920008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Μειονεκτήματα </a:t>
            </a:r>
            <a:endParaRPr lang="en-CY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E00778-FA7C-42C4-9BF1-87485B288B7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1)To Maven </a:t>
            </a:r>
            <a:r>
              <a:rPr lang="el-GR" dirty="0"/>
              <a:t>χρειάζεται την εγκατάσταση του </a:t>
            </a:r>
            <a:r>
              <a:rPr lang="en-GB" dirty="0"/>
              <a:t>maven </a:t>
            </a:r>
            <a:r>
              <a:rPr lang="el-GR" dirty="0"/>
              <a:t>στο σύστημα  και το </a:t>
            </a:r>
            <a:r>
              <a:rPr lang="en-GB" dirty="0"/>
              <a:t>maven plugin </a:t>
            </a:r>
            <a:r>
              <a:rPr lang="el-GR" dirty="0"/>
              <a:t>για το </a:t>
            </a:r>
            <a:r>
              <a:rPr lang="en-GB" dirty="0"/>
              <a:t>ide</a:t>
            </a:r>
          </a:p>
          <a:p>
            <a:r>
              <a:rPr lang="en-GB" dirty="0"/>
              <a:t>2)</a:t>
            </a:r>
            <a:r>
              <a:rPr lang="el-GR" dirty="0"/>
              <a:t>Αν το </a:t>
            </a:r>
            <a:r>
              <a:rPr lang="en-GB" dirty="0"/>
              <a:t>dependency code </a:t>
            </a:r>
            <a:r>
              <a:rPr lang="el-GR" dirty="0"/>
              <a:t>για ένα </a:t>
            </a:r>
            <a:r>
              <a:rPr lang="en-GB" dirty="0"/>
              <a:t>dependency </a:t>
            </a:r>
            <a:r>
              <a:rPr lang="el-GR" dirty="0"/>
              <a:t>δεν είναι διαθέσιμο , τότε αυτή η εξάρτηση δεν μπορεί να προστεθεί μέσω </a:t>
            </a:r>
            <a:r>
              <a:rPr lang="en-GB" dirty="0"/>
              <a:t>Maven 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032423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BA4C4-BE2F-47C1-8767-D75163F4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Πως δουλεύει το </a:t>
            </a:r>
            <a:r>
              <a:rPr lang="en-GB" dirty="0"/>
              <a:t>Gradle</a:t>
            </a:r>
            <a:endParaRPr lang="en-CY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1CD3FB-D299-488C-A6CC-0C8F5CF36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44863" y="1825625"/>
            <a:ext cx="7702274" cy="4351338"/>
          </a:xfrm>
        </p:spPr>
      </p:pic>
    </p:spTree>
    <p:extLst>
      <p:ext uri="{BB962C8B-B14F-4D97-AF65-F5344CB8AC3E}">
        <p14:creationId xmlns:p14="http://schemas.microsoft.com/office/powerpoint/2010/main" val="567766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45C6-4FF1-4D42-86E3-903651CA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Task vs Plugin </a:t>
            </a:r>
            <a:endParaRPr lang="en-CY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CA0BFD-EC64-46F6-A3DB-0CA9105AA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6248" y="1359568"/>
            <a:ext cx="8859503" cy="216117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C026DF-2124-436C-B526-176FDFFA9A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68" y="3429000"/>
            <a:ext cx="9220061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70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28C0-98C9-4214-96F2-7F495166C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Gradle Project Directory Structure </a:t>
            </a:r>
            <a:endParaRPr lang="en-CY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4AE59A-FB20-4C67-B559-483D8E68B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1485" y="1606467"/>
            <a:ext cx="6075947" cy="4351338"/>
          </a:xfrm>
        </p:spPr>
      </p:pic>
    </p:spTree>
    <p:extLst>
      <p:ext uri="{BB962C8B-B14F-4D97-AF65-F5344CB8AC3E}">
        <p14:creationId xmlns:p14="http://schemas.microsoft.com/office/powerpoint/2010/main" val="23590360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698BF-22D2-4249-9470-524FBC2B1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Τι είναι το </a:t>
            </a:r>
            <a:r>
              <a:rPr lang="en-GB" dirty="0" err="1"/>
              <a:t>build.gradle</a:t>
            </a:r>
            <a:r>
              <a:rPr lang="en-GB" dirty="0"/>
              <a:t> (build </a:t>
            </a:r>
            <a:r>
              <a:rPr lang="el-GR" dirty="0"/>
              <a:t>αρχείο)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BCB8-DB2D-4B7D-926A-40BBD5A3C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6" y="1457480"/>
            <a:ext cx="3168315" cy="4767609"/>
          </a:xfrm>
        </p:spPr>
        <p:txBody>
          <a:bodyPr>
            <a:normAutofit lnSpcReduction="10000"/>
          </a:bodyPr>
          <a:lstStyle/>
          <a:p>
            <a:r>
              <a:rPr lang="en-GB" sz="2200" dirty="0"/>
              <a:t>To </a:t>
            </a:r>
            <a:r>
              <a:rPr lang="en-GB" sz="2200" dirty="0" err="1"/>
              <a:t>build.grandle</a:t>
            </a:r>
            <a:r>
              <a:rPr lang="en-GB" sz="2200" dirty="0"/>
              <a:t> </a:t>
            </a:r>
            <a:r>
              <a:rPr lang="el-GR" sz="2200" dirty="0"/>
              <a:t>είναι το πιο σημαντικό αρχείο στο </a:t>
            </a:r>
            <a:r>
              <a:rPr lang="en-GB" sz="2200" dirty="0"/>
              <a:t>Gradle . </a:t>
            </a:r>
            <a:r>
              <a:rPr lang="el-GR" sz="2200" dirty="0"/>
              <a:t>Για να γίνει το κτίσιμο του </a:t>
            </a:r>
            <a:r>
              <a:rPr lang="en-GB" sz="2200" dirty="0"/>
              <a:t>project </a:t>
            </a:r>
            <a:r>
              <a:rPr lang="el-GR" sz="2200" dirty="0"/>
              <a:t>εκτελείτε η εντολή </a:t>
            </a:r>
            <a:r>
              <a:rPr lang="en-GB" sz="2200" dirty="0" err="1"/>
              <a:t>gradle</a:t>
            </a:r>
            <a:r>
              <a:rPr lang="en-GB" sz="2200" dirty="0"/>
              <a:t> build </a:t>
            </a:r>
            <a:r>
              <a:rPr lang="el-GR" sz="2200" dirty="0"/>
              <a:t>η οποία αναζητά για το αρχείο </a:t>
            </a:r>
            <a:r>
              <a:rPr lang="en-GB" sz="2200" dirty="0" err="1"/>
              <a:t>build.gradle</a:t>
            </a:r>
            <a:r>
              <a:rPr lang="en-GB" sz="2200" dirty="0"/>
              <a:t> </a:t>
            </a:r>
            <a:r>
              <a:rPr lang="el-GR" sz="2200" dirty="0"/>
              <a:t>το οποίο βρίσκεται στον τρέχων κατάλογο . Αυτό το αρχείο είναι ένα </a:t>
            </a:r>
            <a:r>
              <a:rPr lang="en-GB" sz="2200" dirty="0"/>
              <a:t>build script </a:t>
            </a:r>
            <a:r>
              <a:rPr lang="el-GR" sz="2200" dirty="0"/>
              <a:t>το οποίο ορίζει το </a:t>
            </a:r>
            <a:r>
              <a:rPr lang="en-GB" sz="2200" dirty="0"/>
              <a:t>project , </a:t>
            </a:r>
            <a:r>
              <a:rPr lang="el-GR" sz="2200" dirty="0"/>
              <a:t>τα </a:t>
            </a:r>
            <a:r>
              <a:rPr lang="en-GB" sz="2200" dirty="0"/>
              <a:t>dependencies </a:t>
            </a:r>
            <a:r>
              <a:rPr lang="el-GR" sz="2200" dirty="0"/>
              <a:t>και τα </a:t>
            </a:r>
            <a:r>
              <a:rPr lang="en-GB" sz="2200" dirty="0"/>
              <a:t>task </a:t>
            </a:r>
            <a:r>
              <a:rPr lang="el-GR" sz="2200" dirty="0"/>
              <a:t>που πρέπει να εκτελεσθούν .</a:t>
            </a:r>
            <a:endParaRPr lang="en-GB" sz="2200" dirty="0"/>
          </a:p>
          <a:p>
            <a:endParaRPr lang="en-GB" dirty="0"/>
          </a:p>
          <a:p>
            <a:endParaRPr lang="en-GB" dirty="0"/>
          </a:p>
          <a:p>
            <a:endParaRPr lang="en-CY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28A171-0775-43C9-8652-05A7445C9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286" y="1407695"/>
            <a:ext cx="7435514" cy="5003907"/>
          </a:xfrm>
          <a:prstGeom prst="rect">
            <a:avLst/>
          </a:prstGeom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F85A42AE-0D75-456C-A2FD-26E9D1CBF825}"/>
              </a:ext>
            </a:extLst>
          </p:cNvPr>
          <p:cNvSpPr/>
          <p:nvPr/>
        </p:nvSpPr>
        <p:spPr>
          <a:xfrm>
            <a:off x="5698958" y="1457480"/>
            <a:ext cx="397042" cy="46641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12F994CD-7271-48E2-9834-E78DA143F30E}"/>
              </a:ext>
            </a:extLst>
          </p:cNvPr>
          <p:cNvSpPr/>
          <p:nvPr/>
        </p:nvSpPr>
        <p:spPr>
          <a:xfrm>
            <a:off x="5869405" y="2170225"/>
            <a:ext cx="397042" cy="466416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29C9448A-6EFB-48BD-A8F6-8B7DEBC51D5B}"/>
              </a:ext>
            </a:extLst>
          </p:cNvPr>
          <p:cNvSpPr/>
          <p:nvPr/>
        </p:nvSpPr>
        <p:spPr>
          <a:xfrm>
            <a:off x="8410074" y="2866726"/>
            <a:ext cx="721895" cy="974558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29351DF2-BA44-417B-9403-CB43BFC83788}"/>
              </a:ext>
            </a:extLst>
          </p:cNvPr>
          <p:cNvSpPr/>
          <p:nvPr/>
        </p:nvSpPr>
        <p:spPr>
          <a:xfrm>
            <a:off x="9769643" y="4235116"/>
            <a:ext cx="794084" cy="132556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C72CECCD-CC4E-465C-8C8D-608C7A8E22D9}"/>
              </a:ext>
            </a:extLst>
          </p:cNvPr>
          <p:cNvSpPr/>
          <p:nvPr/>
        </p:nvSpPr>
        <p:spPr>
          <a:xfrm>
            <a:off x="5897479" y="5702968"/>
            <a:ext cx="368968" cy="758419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0CF07B-D82F-4EC0-A1EC-AC7D7C97E5A1}"/>
              </a:ext>
            </a:extLst>
          </p:cNvPr>
          <p:cNvSpPr txBox="1"/>
          <p:nvPr/>
        </p:nvSpPr>
        <p:spPr>
          <a:xfrm>
            <a:off x="6266447" y="1457479"/>
            <a:ext cx="5668879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Ο χώρος όπου δηλώνονται τα </a:t>
            </a:r>
            <a:r>
              <a:rPr lang="en-GB" dirty="0">
                <a:solidFill>
                  <a:srgbClr val="FF0000"/>
                </a:solidFill>
              </a:rPr>
              <a:t>plugin </a:t>
            </a:r>
            <a:r>
              <a:rPr lang="el-GR" dirty="0">
                <a:solidFill>
                  <a:srgbClr val="FF0000"/>
                </a:solidFill>
              </a:rPr>
              <a:t>εδώ εφαρμόζεται το </a:t>
            </a:r>
            <a:r>
              <a:rPr lang="en-GB" dirty="0">
                <a:solidFill>
                  <a:srgbClr val="FF0000"/>
                </a:solidFill>
              </a:rPr>
              <a:t>plugin </a:t>
            </a:r>
            <a:r>
              <a:rPr lang="el-GR" dirty="0">
                <a:solidFill>
                  <a:srgbClr val="FF0000"/>
                </a:solidFill>
              </a:rPr>
              <a:t>για την γλώσσα </a:t>
            </a:r>
            <a:r>
              <a:rPr lang="en-GB" dirty="0">
                <a:solidFill>
                  <a:srgbClr val="FF0000"/>
                </a:solidFill>
              </a:rPr>
              <a:t>Java </a:t>
            </a:r>
            <a:endParaRPr lang="en-CY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ADAF38-1F95-43A6-B8D3-30EE8E5C3C09}"/>
              </a:ext>
            </a:extLst>
          </p:cNvPr>
          <p:cNvSpPr txBox="1"/>
          <p:nvPr/>
        </p:nvSpPr>
        <p:spPr>
          <a:xfrm>
            <a:off x="6388768" y="2170225"/>
            <a:ext cx="5803232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rgbClr val="FF0000"/>
                </a:solidFill>
              </a:rPr>
              <a:t>Εδώ οπού τοποθετούνται τα </a:t>
            </a:r>
            <a:r>
              <a:rPr lang="en-GB" sz="1400" dirty="0">
                <a:solidFill>
                  <a:srgbClr val="FF0000"/>
                </a:solidFill>
              </a:rPr>
              <a:t>repositories </a:t>
            </a:r>
            <a:r>
              <a:rPr lang="el-GR" sz="1400" dirty="0">
                <a:solidFill>
                  <a:srgbClr val="FF0000"/>
                </a:solidFill>
              </a:rPr>
              <a:t>στην περίπτωση μας γίνεται χρήση του </a:t>
            </a:r>
            <a:r>
              <a:rPr lang="en-GB" sz="1400" dirty="0" err="1">
                <a:solidFill>
                  <a:srgbClr val="FF0000"/>
                </a:solidFill>
              </a:rPr>
              <a:t>mavenCentral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l-GR" sz="1400" dirty="0">
                <a:solidFill>
                  <a:srgbClr val="FF0000"/>
                </a:solidFill>
              </a:rPr>
              <a:t>για να γίνετε επίλυση των </a:t>
            </a:r>
            <a:r>
              <a:rPr lang="en-GB" sz="1400" dirty="0">
                <a:solidFill>
                  <a:srgbClr val="FF0000"/>
                </a:solidFill>
              </a:rPr>
              <a:t>dependencies</a:t>
            </a:r>
            <a:endParaRPr lang="en-CY" sz="14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86872A-E94E-4783-85DF-A0B494BBAA47}"/>
              </a:ext>
            </a:extLst>
          </p:cNvPr>
          <p:cNvSpPr txBox="1"/>
          <p:nvPr/>
        </p:nvSpPr>
        <p:spPr>
          <a:xfrm>
            <a:off x="9264316" y="2827773"/>
            <a:ext cx="2755231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Ένα </a:t>
            </a:r>
            <a:r>
              <a:rPr lang="en-GB" dirty="0">
                <a:solidFill>
                  <a:srgbClr val="FF0000"/>
                </a:solidFill>
              </a:rPr>
              <a:t>task </a:t>
            </a:r>
            <a:r>
              <a:rPr lang="el-GR" dirty="0">
                <a:solidFill>
                  <a:srgbClr val="FF0000"/>
                </a:solidFill>
              </a:rPr>
              <a:t>το οποίο είναι υπεύθυνο για την δημιουργία του </a:t>
            </a:r>
            <a:r>
              <a:rPr lang="en-GB" dirty="0">
                <a:solidFill>
                  <a:srgbClr val="FF0000"/>
                </a:solidFill>
              </a:rPr>
              <a:t>jar file </a:t>
            </a:r>
            <a:endParaRPr lang="en-CY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A4A4DB-1188-4D9E-A00C-882738DDB20E}"/>
              </a:ext>
            </a:extLst>
          </p:cNvPr>
          <p:cNvSpPr txBox="1"/>
          <p:nvPr/>
        </p:nvSpPr>
        <p:spPr>
          <a:xfrm>
            <a:off x="10672011" y="4235116"/>
            <a:ext cx="1347536" cy="26776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rgbClr val="FF0000"/>
                </a:solidFill>
              </a:rPr>
              <a:t>Εδώ τοποθετούνται τα </a:t>
            </a:r>
            <a:r>
              <a:rPr lang="en-GB" sz="1400" dirty="0" err="1">
                <a:solidFill>
                  <a:srgbClr val="FF0000"/>
                </a:solidFill>
              </a:rPr>
              <a:t>dependenices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l-GR" sz="1400" dirty="0">
                <a:solidFill>
                  <a:srgbClr val="FF0000"/>
                </a:solidFill>
              </a:rPr>
              <a:t>για τις βιβλιοθήκες στην </a:t>
            </a:r>
            <a:r>
              <a:rPr lang="el-GR" sz="1400" dirty="0" err="1">
                <a:solidFill>
                  <a:srgbClr val="FF0000"/>
                </a:solidFill>
              </a:rPr>
              <a:t>περιπτώση</a:t>
            </a:r>
            <a:r>
              <a:rPr lang="el-GR" sz="1400" dirty="0">
                <a:solidFill>
                  <a:srgbClr val="FF0000"/>
                </a:solidFill>
              </a:rPr>
              <a:t> μας χιάστηκαν τα </a:t>
            </a:r>
            <a:r>
              <a:rPr lang="en-GB" sz="1400" dirty="0">
                <a:solidFill>
                  <a:srgbClr val="FF0000"/>
                </a:solidFill>
              </a:rPr>
              <a:t>commons-io</a:t>
            </a:r>
            <a:r>
              <a:rPr lang="el-GR" sz="1400" dirty="0">
                <a:solidFill>
                  <a:srgbClr val="FF0000"/>
                </a:solidFill>
              </a:rPr>
              <a:t> και τα </a:t>
            </a:r>
            <a:r>
              <a:rPr lang="en-GB" sz="1400" dirty="0">
                <a:solidFill>
                  <a:srgbClr val="FF0000"/>
                </a:solidFill>
              </a:rPr>
              <a:t>commons-net  </a:t>
            </a:r>
            <a:endParaRPr lang="en-CY" sz="14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29E483-1045-4E71-ADEA-544E3ECB8D2A}"/>
              </a:ext>
            </a:extLst>
          </p:cNvPr>
          <p:cNvSpPr txBox="1"/>
          <p:nvPr/>
        </p:nvSpPr>
        <p:spPr>
          <a:xfrm>
            <a:off x="6521116" y="5715000"/>
            <a:ext cx="3777916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Εδώ δηλώνονται τα </a:t>
            </a:r>
            <a:r>
              <a:rPr lang="en-GB" dirty="0">
                <a:solidFill>
                  <a:srgbClr val="FF0000"/>
                </a:solidFill>
              </a:rPr>
              <a:t>test </a:t>
            </a:r>
            <a:r>
              <a:rPr lang="el-GR" dirty="0">
                <a:solidFill>
                  <a:srgbClr val="FF0000"/>
                </a:solidFill>
              </a:rPr>
              <a:t>που θα γίνουν που θα είναι μέσω </a:t>
            </a:r>
            <a:r>
              <a:rPr lang="en-GB" dirty="0">
                <a:solidFill>
                  <a:srgbClr val="FF0000"/>
                </a:solidFill>
              </a:rPr>
              <a:t>Junit </a:t>
            </a:r>
            <a:endParaRPr lang="en-C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011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74F91-496D-467E-B8CB-6D35653AC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469231"/>
          </a:xfrm>
        </p:spPr>
        <p:txBody>
          <a:bodyPr>
            <a:noAutofit/>
          </a:bodyPr>
          <a:lstStyle/>
          <a:p>
            <a:pPr algn="ctr"/>
            <a:r>
              <a:rPr lang="el-GR" sz="2800" dirty="0"/>
              <a:t>Υλοποίηση </a:t>
            </a:r>
            <a:r>
              <a:rPr lang="en-GB" sz="2800" dirty="0"/>
              <a:t>FTP Client </a:t>
            </a:r>
            <a:r>
              <a:rPr lang="el-GR" sz="2800" dirty="0"/>
              <a:t>με </a:t>
            </a:r>
            <a:r>
              <a:rPr lang="en-GB" sz="2800" dirty="0"/>
              <a:t>Gradle </a:t>
            </a:r>
            <a:endParaRPr lang="en-CY" sz="2800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6E9DB98F-8B8F-4483-A382-0A43E9D97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9" y="646530"/>
            <a:ext cx="5268972" cy="3284621"/>
          </a:xfr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0EC821EF-2FE2-4091-A7B1-E2D6501F1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3923" y="646530"/>
            <a:ext cx="4928077" cy="3284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EC7948-8777-44B2-83F8-C9CEDBC28D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29" y="4108449"/>
            <a:ext cx="5268972" cy="3284621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62A5530A-D820-4D6C-B8FD-CC92FD5F2C90}"/>
              </a:ext>
            </a:extLst>
          </p:cNvPr>
          <p:cNvSpPr/>
          <p:nvPr/>
        </p:nvSpPr>
        <p:spPr>
          <a:xfrm>
            <a:off x="5883442" y="1985211"/>
            <a:ext cx="1130969" cy="469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932FCB2-6C8E-4BA1-A1DB-5FA995CE101A}"/>
              </a:ext>
            </a:extLst>
          </p:cNvPr>
          <p:cNvSpPr/>
          <p:nvPr/>
        </p:nvSpPr>
        <p:spPr>
          <a:xfrm rot="8533821">
            <a:off x="6232358" y="4451684"/>
            <a:ext cx="1031565" cy="252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3152889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C7282-85A2-465F-B13A-E69A6289E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2800" dirty="0"/>
              <a:t>Προσθήκη απαραίτητων </a:t>
            </a:r>
            <a:r>
              <a:rPr lang="en-US" sz="2800" dirty="0"/>
              <a:t>dependencies </a:t>
            </a:r>
            <a:r>
              <a:rPr lang="el-GR" sz="2800" dirty="0"/>
              <a:t>χρησιμοποιώντας </a:t>
            </a:r>
            <a:r>
              <a:rPr lang="en-GB" sz="2800" dirty="0"/>
              <a:t>Gradle</a:t>
            </a:r>
            <a:endParaRPr lang="en-CY" sz="2800" dirty="0"/>
          </a:p>
        </p:txBody>
      </p:sp>
      <p:pic>
        <p:nvPicPr>
          <p:cNvPr id="2050" name="Picture 2" descr="Δεν υπάρχει διαθέσιμη περιγραφή.">
            <a:extLst>
              <a:ext uri="{FF2B5EF4-FFF2-40B4-BE49-F238E27FC236}">
                <a16:creationId xmlns:a16="http://schemas.microsoft.com/office/drawing/2014/main" id="{A8CDA0F3-FF9A-454F-9587-1830C1AE74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563" y="1690688"/>
            <a:ext cx="450674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EE06FF1-F67B-4C0D-8632-FEAF334FA501}"/>
              </a:ext>
            </a:extLst>
          </p:cNvPr>
          <p:cNvSpPr/>
          <p:nvPr/>
        </p:nvSpPr>
        <p:spPr>
          <a:xfrm>
            <a:off x="649705" y="3866357"/>
            <a:ext cx="5546558" cy="17927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pic>
        <p:nvPicPr>
          <p:cNvPr id="2052" name="Picture 4" descr="Δεν υπάρχει διαθέσιμη περιγραφή.">
            <a:extLst>
              <a:ext uri="{FF2B5EF4-FFF2-40B4-BE49-F238E27FC236}">
                <a16:creationId xmlns:a16="http://schemas.microsoft.com/office/drawing/2014/main" id="{FCE2F5A7-B062-449E-84AC-6BA53C5E0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263" y="3247232"/>
            <a:ext cx="5739063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D71BC1A-C905-434E-964F-713B13DCB6E6}"/>
              </a:ext>
            </a:extLst>
          </p:cNvPr>
          <p:cNvSpPr/>
          <p:nvPr/>
        </p:nvSpPr>
        <p:spPr>
          <a:xfrm>
            <a:off x="6096000" y="3247232"/>
            <a:ext cx="1014663" cy="8435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591EA5-D64E-4ADA-A0E9-2FF2D6DB1027}"/>
              </a:ext>
            </a:extLst>
          </p:cNvPr>
          <p:cNvCxnSpPr>
            <a:stCxn id="5" idx="3"/>
          </p:cNvCxnSpPr>
          <p:nvPr/>
        </p:nvCxnSpPr>
        <p:spPr>
          <a:xfrm flipH="1">
            <a:off x="5831305" y="3967209"/>
            <a:ext cx="413289" cy="4122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512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B88FB-9126-4808-9158-49F28D6F5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Πως να τρέξουμε την εφαρμογή μας </a:t>
            </a:r>
            <a:endParaRPr lang="en-CY" dirty="0"/>
          </a:p>
        </p:txBody>
      </p:sp>
      <p:pic>
        <p:nvPicPr>
          <p:cNvPr id="3074" name="Picture 2" descr="Δεν υπάρχει διαθέσιμη περιγραφή.">
            <a:extLst>
              <a:ext uri="{FF2B5EF4-FFF2-40B4-BE49-F238E27FC236}">
                <a16:creationId xmlns:a16="http://schemas.microsoft.com/office/drawing/2014/main" id="{CD1F70FB-80FA-41DC-9863-BF64D89F7B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9" y="1438025"/>
            <a:ext cx="5760043" cy="209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Δεν υπάρχει διαθέσιμη περιγραφή.">
            <a:extLst>
              <a:ext uri="{FF2B5EF4-FFF2-40B4-BE49-F238E27FC236}">
                <a16:creationId xmlns:a16="http://schemas.microsoft.com/office/drawing/2014/main" id="{F7D36E2A-BD80-420F-AF30-2F76A9D85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67" y="1438025"/>
            <a:ext cx="5666597" cy="52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0189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F39-0C17-4A9D-8749-0C437BD30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Συμπεράσματα υλοποιήσεις 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42B71-6F4B-4EF2-BEE5-27183CF33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Κατά την διάρκεια της παρουσίασης προγραμματισμένες δυο προγράμματα το ένα ήταν το </a:t>
            </a:r>
            <a:r>
              <a:rPr lang="en-GB" dirty="0"/>
              <a:t>Hello Word </a:t>
            </a:r>
            <a:r>
              <a:rPr lang="el-GR" dirty="0"/>
              <a:t>ώστε να γίνει μια </a:t>
            </a:r>
            <a:r>
              <a:rPr lang="el-GR" dirty="0" err="1"/>
              <a:t>μικρη</a:t>
            </a:r>
            <a:r>
              <a:rPr lang="el-GR" dirty="0"/>
              <a:t> εισαγωγή </a:t>
            </a:r>
            <a:endParaRPr lang="en-GB" dirty="0"/>
          </a:p>
          <a:p>
            <a:r>
              <a:rPr lang="en-GB" dirty="0"/>
              <a:t>A</a:t>
            </a:r>
            <a:r>
              <a:rPr lang="el-GR" dirty="0" err="1"/>
              <a:t>κολουθως</a:t>
            </a:r>
            <a:r>
              <a:rPr lang="el-GR" dirty="0"/>
              <a:t> υλοποιήθηκε η δεύτερη προγραμματιστική εργασία μέσω της οποίας παρουσιάσαμε της δυνατότητες των εργαλείων </a:t>
            </a:r>
            <a:r>
              <a:rPr lang="en-GB" dirty="0"/>
              <a:t>Gradle , Maven </a:t>
            </a:r>
            <a:r>
              <a:rPr lang="el-GR" dirty="0"/>
              <a:t>και </a:t>
            </a:r>
            <a:r>
              <a:rPr lang="en-GB" dirty="0"/>
              <a:t>Jenkins .</a:t>
            </a:r>
          </a:p>
          <a:p>
            <a:r>
              <a:rPr lang="en-GB" dirty="0"/>
              <a:t>T</a:t>
            </a:r>
            <a:r>
              <a:rPr lang="el-GR" dirty="0"/>
              <a:t>α προγράμματα είναι  γραμμένα σε </a:t>
            </a:r>
            <a:r>
              <a:rPr lang="en-GB" dirty="0"/>
              <a:t>Java </a:t>
            </a:r>
            <a:r>
              <a:rPr lang="el-GR" dirty="0"/>
              <a:t>, οι συνολικές </a:t>
            </a:r>
            <a:r>
              <a:rPr lang="el-GR" dirty="0" err="1"/>
              <a:t>γραμμες</a:t>
            </a:r>
            <a:r>
              <a:rPr lang="el-GR" dirty="0"/>
              <a:t> είναι 282</a:t>
            </a:r>
          </a:p>
          <a:p>
            <a:r>
              <a:rPr lang="el-GR" dirty="0"/>
              <a:t>Χρειάστηκαν γύρω στις 2 μέρες για την υλοποίηση του </a:t>
            </a:r>
          </a:p>
          <a:p>
            <a:r>
              <a:rPr lang="el-GR" dirty="0"/>
              <a:t>Ένα πρόβλημα που συναντήσαμε έχει να κάνει με το χώρο που καταλαμβάνει το </a:t>
            </a:r>
            <a:r>
              <a:rPr lang="en-GB" dirty="0" err="1"/>
              <a:t>gradle</a:t>
            </a:r>
            <a:r>
              <a:rPr lang="el-GR" dirty="0"/>
              <a:t> κατά την εγκατάσταση αλλά και με την δυσκολία δημιουργίας των </a:t>
            </a:r>
            <a:r>
              <a:rPr lang="en-GB" dirty="0"/>
              <a:t>task </a:t>
            </a:r>
            <a:r>
              <a:rPr lang="el-GR" dirty="0"/>
              <a:t>στο </a:t>
            </a:r>
            <a:r>
              <a:rPr lang="en-GB" dirty="0" err="1"/>
              <a:t>build.gradle</a:t>
            </a:r>
            <a:r>
              <a:rPr lang="en-GB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46056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02315-6661-45C2-9D31-7A2E0DC1F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92504"/>
            <a:ext cx="10515600" cy="1203158"/>
          </a:xfrm>
        </p:spPr>
        <p:txBody>
          <a:bodyPr/>
          <a:lstStyle/>
          <a:p>
            <a:pPr algn="ctr"/>
            <a:r>
              <a:rPr lang="en-GB" dirty="0"/>
              <a:t>Maven vs Gradle </a:t>
            </a:r>
            <a:endParaRPr lang="en-CY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7DCED27-53C2-4920-8FA8-49223DED01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980440"/>
              </p:ext>
            </p:extLst>
          </p:nvPr>
        </p:nvGraphicFramePr>
        <p:xfrm>
          <a:off x="561474" y="854243"/>
          <a:ext cx="10515600" cy="5511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01379449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4945065"/>
                    </a:ext>
                  </a:extLst>
                </a:gridCol>
              </a:tblGrid>
              <a:tr h="372176">
                <a:tc>
                  <a:txBody>
                    <a:bodyPr/>
                    <a:lstStyle/>
                    <a:p>
                      <a:r>
                        <a:rPr lang="en-GB" dirty="0"/>
                        <a:t>MAVEN</a:t>
                      </a:r>
                      <a:endParaRPr lang="en-C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GRADLE</a:t>
                      </a:r>
                      <a:endParaRPr lang="en-C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257994"/>
                  </a:ext>
                </a:extLst>
              </a:tr>
              <a:tr h="642386">
                <a:tc>
                  <a:txBody>
                    <a:bodyPr/>
                    <a:lstStyle/>
                    <a:p>
                      <a:r>
                        <a:rPr lang="el-GR" dirty="0"/>
                        <a:t>Το Μ</a:t>
                      </a:r>
                      <a:r>
                        <a:rPr lang="en-GB" dirty="0" err="1"/>
                        <a:t>aven</a:t>
                      </a:r>
                      <a:r>
                        <a:rPr lang="en-GB" dirty="0"/>
                        <a:t> </a:t>
                      </a:r>
                      <a:r>
                        <a:rPr lang="el-GR" dirty="0"/>
                        <a:t>δίνει έμφαση στην ανάπτυξη  μιας εφαρμογής εντός κάποιου </a:t>
                      </a:r>
                      <a:r>
                        <a:rPr lang="en-GB" dirty="0"/>
                        <a:t>deadline</a:t>
                      </a:r>
                      <a:endParaRPr lang="en-C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Το </a:t>
                      </a:r>
                      <a:r>
                        <a:rPr lang="el-GR" dirty="0" err="1"/>
                        <a:t>Gradle</a:t>
                      </a:r>
                      <a:r>
                        <a:rPr lang="el-GR" dirty="0"/>
                        <a:t> εστιάζει στην ανάπτυξη εφαρμογών προσθέτοντας επιπλέων  λειτουργίες.</a:t>
                      </a:r>
                      <a:endParaRPr lang="en-C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981776"/>
                  </a:ext>
                </a:extLst>
              </a:tr>
              <a:tr h="1193003">
                <a:tc>
                  <a:txBody>
                    <a:bodyPr/>
                    <a:lstStyle/>
                    <a:p>
                      <a:r>
                        <a:rPr lang="el-GR" dirty="0"/>
                        <a:t>Το </a:t>
                      </a:r>
                      <a:r>
                        <a:rPr lang="el-GR" dirty="0" err="1"/>
                        <a:t>Maven</a:t>
                      </a:r>
                      <a:r>
                        <a:rPr lang="el-GR" dirty="0"/>
                        <a:t> χρησιμοποιεί </a:t>
                      </a:r>
                      <a:r>
                        <a:rPr lang="el-GR" dirty="0" err="1"/>
                        <a:t>Extensible</a:t>
                      </a:r>
                      <a:r>
                        <a:rPr lang="el-GR" dirty="0"/>
                        <a:t> </a:t>
                      </a:r>
                      <a:r>
                        <a:rPr lang="el-GR" dirty="0" err="1"/>
                        <a:t>Markup</a:t>
                      </a:r>
                      <a:r>
                        <a:rPr lang="el-GR" dirty="0"/>
                        <a:t> </a:t>
                      </a:r>
                      <a:r>
                        <a:rPr lang="el-GR" dirty="0" err="1"/>
                        <a:t>Language</a:t>
                      </a:r>
                      <a:r>
                        <a:rPr lang="el-GR" dirty="0"/>
                        <a:t> ή XML για να  δημιουργήσει την δομή του έργου.</a:t>
                      </a:r>
                    </a:p>
                    <a:p>
                      <a:r>
                        <a:rPr lang="el-GR" dirty="0"/>
                        <a:t> Επίσης χρησιμοποιεί ένα αρχείο XML για να δηλώσει το έργο και τις εξαρτήσεις</a:t>
                      </a:r>
                      <a:r>
                        <a:rPr lang="en-GB" dirty="0"/>
                        <a:t> (dependencies)</a:t>
                      </a:r>
                      <a:r>
                        <a:rPr lang="el-GR" dirty="0"/>
                        <a:t> του.</a:t>
                      </a:r>
                      <a:endParaRPr lang="en-C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Το </a:t>
                      </a:r>
                      <a:r>
                        <a:rPr lang="en-GB" dirty="0"/>
                        <a:t>Gradle </a:t>
                      </a:r>
                      <a:r>
                        <a:rPr lang="el-GR" dirty="0"/>
                        <a:t>δεν </a:t>
                      </a:r>
                      <a:r>
                        <a:rPr lang="el-GR" dirty="0" err="1"/>
                        <a:t>χρησημοποιά</a:t>
                      </a:r>
                      <a:r>
                        <a:rPr lang="el-GR" dirty="0"/>
                        <a:t> ένα </a:t>
                      </a:r>
                      <a:r>
                        <a:rPr lang="en-GB" dirty="0"/>
                        <a:t>XML </a:t>
                      </a:r>
                      <a:r>
                        <a:rPr lang="el-GR" dirty="0"/>
                        <a:t>αρχείο για να δηλώσει το έργο αλλά μια γλώσσα που βασίζεται σε </a:t>
                      </a:r>
                      <a:r>
                        <a:rPr lang="en-GB" dirty="0"/>
                        <a:t>Groovy </a:t>
                      </a:r>
                      <a:r>
                        <a:rPr lang="el-GR" dirty="0"/>
                        <a:t>για την δημιουργία της δομής του </a:t>
                      </a:r>
                      <a:r>
                        <a:rPr lang="en-GB" dirty="0"/>
                        <a:t>project </a:t>
                      </a:r>
                      <a:endParaRPr lang="en-C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492380"/>
                  </a:ext>
                </a:extLst>
              </a:tr>
              <a:tr h="642386">
                <a:tc>
                  <a:txBody>
                    <a:bodyPr/>
                    <a:lstStyle/>
                    <a:p>
                      <a:r>
                        <a:rPr lang="el-GR" dirty="0"/>
                        <a:t>Το </a:t>
                      </a:r>
                      <a:r>
                        <a:rPr lang="el-GR" dirty="0" err="1"/>
                        <a:t>Maven</a:t>
                      </a:r>
                      <a:r>
                        <a:rPr lang="el-GR" dirty="0"/>
                        <a:t> υποστηρίζει την ανάπτυξη σε γλώσσες όπως η </a:t>
                      </a:r>
                      <a:r>
                        <a:rPr lang="el-GR" dirty="0" err="1"/>
                        <a:t>Scala</a:t>
                      </a:r>
                      <a:r>
                        <a:rPr lang="el-GR" dirty="0"/>
                        <a:t>, η C# και η </a:t>
                      </a:r>
                      <a:r>
                        <a:rPr lang="el-GR" dirty="0" err="1"/>
                        <a:t>Ruby</a:t>
                      </a:r>
                      <a:endParaRPr lang="en-C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Το </a:t>
                      </a:r>
                      <a:r>
                        <a:rPr lang="el-GR" dirty="0" err="1"/>
                        <a:t>Gradle</a:t>
                      </a:r>
                      <a:r>
                        <a:rPr lang="el-GR" dirty="0"/>
                        <a:t> υποστηρίζει την ανάπτυξη σε γλώσσες όπως </a:t>
                      </a:r>
                      <a:r>
                        <a:rPr lang="el-GR" dirty="0" err="1"/>
                        <a:t>Java</a:t>
                      </a:r>
                      <a:r>
                        <a:rPr lang="el-GR" dirty="0"/>
                        <a:t>, C, C++ και </a:t>
                      </a:r>
                      <a:r>
                        <a:rPr lang="el-GR" dirty="0" err="1"/>
                        <a:t>Groovy</a:t>
                      </a:r>
                      <a:r>
                        <a:rPr lang="el-GR" dirty="0"/>
                        <a:t>.</a:t>
                      </a:r>
                      <a:endParaRPr lang="en-C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292349"/>
                  </a:ext>
                </a:extLst>
              </a:tr>
              <a:tr h="1193003">
                <a:tc>
                  <a:txBody>
                    <a:bodyPr/>
                    <a:lstStyle/>
                    <a:p>
                      <a:r>
                        <a:rPr lang="el-GR" dirty="0"/>
                        <a:t>Το </a:t>
                      </a:r>
                      <a:r>
                        <a:rPr lang="el-GR" dirty="0" err="1"/>
                        <a:t>Maven</a:t>
                      </a:r>
                      <a:r>
                        <a:rPr lang="el-GR" dirty="0"/>
                        <a:t> παρέχει περιορισμένο αριθμό παραμέτρων. Μπορεί να εξυπηρετήσει περιορισμένο αριθμό προγραμματιστών και δεν είναι ιδιαίτερα προσαρμόσιμο.</a:t>
                      </a:r>
                      <a:endParaRPr lang="en-C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Το </a:t>
                      </a:r>
                      <a:r>
                        <a:rPr lang="el-GR" dirty="0" err="1"/>
                        <a:t>Gradle</a:t>
                      </a:r>
                      <a:r>
                        <a:rPr lang="el-GR" dirty="0"/>
                        <a:t> είναι εξαιρετικά προσαρμόσιμο και παρέχει μια μεγάλη</a:t>
                      </a:r>
                      <a:r>
                        <a:rPr lang="en-GB" dirty="0"/>
                        <a:t> </a:t>
                      </a:r>
                      <a:r>
                        <a:rPr lang="el-GR" dirty="0" err="1"/>
                        <a:t>συλλογη</a:t>
                      </a:r>
                      <a:r>
                        <a:rPr lang="el-GR" dirty="0"/>
                        <a:t>  περιβαλλόντων ανάπτυξης.</a:t>
                      </a:r>
                      <a:endParaRPr lang="en-C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877115"/>
                  </a:ext>
                </a:extLst>
              </a:tr>
              <a:tr h="14683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Το </a:t>
                      </a:r>
                      <a:r>
                        <a:rPr lang="el-G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Maven</a:t>
                      </a:r>
                      <a:r>
                        <a:rPr lang="el-G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έχει πιο 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built time </a:t>
                      </a:r>
                      <a:r>
                        <a:rPr lang="el-G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καθώς δεν χρησιμοποιεί </a:t>
                      </a:r>
                      <a:r>
                        <a:rPr lang="el-G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build-cache</a:t>
                      </a:r>
                      <a:r>
                        <a:rPr lang="el-G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πράγμα που σημαίνει ότι δεν δημιουργεί τοπικά προσωρινά αρχεία κατά τη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δημιουργία λογισμικού, επομένως χρησιμοποιεί άφθονο χρόνο.</a:t>
                      </a:r>
                      <a:endParaRPr lang="en-C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Το </a:t>
                      </a:r>
                      <a:r>
                        <a:rPr lang="el-GR" dirty="0" err="1"/>
                        <a:t>Gradle</a:t>
                      </a:r>
                      <a:r>
                        <a:rPr lang="el-GR" dirty="0"/>
                        <a:t> αποδίδει καλύτερα από το </a:t>
                      </a:r>
                      <a:r>
                        <a:rPr lang="el-GR" dirty="0" err="1"/>
                        <a:t>Maven</a:t>
                      </a:r>
                      <a:r>
                        <a:rPr lang="el-GR" dirty="0"/>
                        <a:t>, καθώς  λειτουργά μόνο σε </a:t>
                      </a:r>
                      <a:r>
                        <a:rPr lang="en-GB" dirty="0"/>
                        <a:t>task</a:t>
                      </a:r>
                      <a:r>
                        <a:rPr lang="el-GR" dirty="0"/>
                        <a:t> που έχουν αλλάξει αυτό γίνετε για να επιτευχθεί καλύτερη απόδοση.</a:t>
                      </a:r>
                      <a:endParaRPr lang="en-C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589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6909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124E9-2E29-4AFC-89BA-C9D950283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Ποτέ χρησιμοποιούμε το </a:t>
            </a:r>
            <a:r>
              <a:rPr lang="en-GB" dirty="0"/>
              <a:t>Maven </a:t>
            </a:r>
            <a:r>
              <a:rPr lang="el-GR" dirty="0"/>
              <a:t>και ποτέ το </a:t>
            </a:r>
            <a:r>
              <a:rPr lang="en-GB" dirty="0"/>
              <a:t>Gradle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BEDD7-F540-45C4-9929-EFA47E41B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474" y="2237873"/>
            <a:ext cx="12011526" cy="4255001"/>
          </a:xfrm>
        </p:spPr>
        <p:txBody>
          <a:bodyPr/>
          <a:lstStyle/>
          <a:p>
            <a:r>
              <a:rPr lang="el-GR" dirty="0"/>
              <a:t>Τόσο το </a:t>
            </a:r>
            <a:r>
              <a:rPr lang="en-GB" dirty="0"/>
              <a:t>Maven </a:t>
            </a:r>
            <a:r>
              <a:rPr lang="el-GR" dirty="0"/>
              <a:t>όσο και το </a:t>
            </a:r>
            <a:r>
              <a:rPr lang="en-GB" dirty="0"/>
              <a:t>Gradle </a:t>
            </a:r>
            <a:r>
              <a:rPr lang="el-GR" dirty="0"/>
              <a:t>είναι εργαλεία για αυτόματο χτίσιμο εφαρμογών παρόλα</a:t>
            </a:r>
            <a:r>
              <a:rPr lang="en-GB" dirty="0"/>
              <a:t> </a:t>
            </a:r>
            <a:r>
              <a:rPr lang="el-GR" dirty="0"/>
              <a:t>αυτά σε κάποιες περιπτώσεις είναι προτιμότερη η επιλογή του </a:t>
            </a:r>
            <a:r>
              <a:rPr lang="en-GB" dirty="0"/>
              <a:t>Maven </a:t>
            </a:r>
            <a:r>
              <a:rPr lang="el-GR" dirty="0"/>
              <a:t>και σε κάποιες είναι προτιμότερη η επιλογή του </a:t>
            </a:r>
            <a:r>
              <a:rPr lang="en-GB" dirty="0"/>
              <a:t>Gradle .</a:t>
            </a:r>
          </a:p>
          <a:p>
            <a:r>
              <a:rPr lang="el-GR" dirty="0"/>
              <a:t>Το </a:t>
            </a:r>
            <a:r>
              <a:rPr lang="en-GB" dirty="0"/>
              <a:t>Maven </a:t>
            </a:r>
            <a:r>
              <a:rPr lang="el-GR" dirty="0"/>
              <a:t>είναι εξαιρετικό για μικρά έργα , και πρέπει να επιλέγεται όταν είναι προτιμητέα η διατήρηση των εξαρτήσεων(</a:t>
            </a:r>
            <a:r>
              <a:rPr lang="en-GB" dirty="0"/>
              <a:t>dependencies)</a:t>
            </a:r>
            <a:r>
              <a:rPr lang="el-GR" dirty="0"/>
              <a:t> , η συνέπεια και η μεγάλη προσθήκη </a:t>
            </a:r>
            <a:r>
              <a:rPr lang="en-GB" dirty="0"/>
              <a:t>plugins . </a:t>
            </a:r>
            <a:r>
              <a:rPr lang="el-GR" dirty="0"/>
              <a:t> </a:t>
            </a:r>
            <a:endParaRPr lang="en-CY" dirty="0"/>
          </a:p>
          <a:p>
            <a:r>
              <a:rPr lang="el-GR" dirty="0"/>
              <a:t>Από την άλλη το </a:t>
            </a:r>
            <a:r>
              <a:rPr lang="en-GB" dirty="0"/>
              <a:t>Gradle </a:t>
            </a:r>
            <a:r>
              <a:rPr lang="el-GR" dirty="0"/>
              <a:t>είναι εξαιρετικό για μεγάλα έργα , και πρέπει να το χρησιμοποιούμε όταν η ευελιξία, η ευκολία χρήσης, και η ταχύτητα  είναι σημαντικές.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1059923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6D28B-8F74-45CF-BAFA-740049519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Πλεονεκτήματα και μειονεκτήματα</a:t>
            </a:r>
            <a:r>
              <a:rPr lang="en-GB" dirty="0"/>
              <a:t> Jenkins </a:t>
            </a:r>
            <a:endParaRPr lang="en-C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34632-4A06-4F9D-9D1C-8BE70F70A9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Πλεονεκτήματα </a:t>
            </a:r>
            <a:endParaRPr lang="en-CY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CE266B-6961-49C0-BB71-D109A167B4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Το </a:t>
            </a:r>
            <a:r>
              <a:rPr lang="en-GB" dirty="0"/>
              <a:t>Jenkins </a:t>
            </a:r>
            <a:r>
              <a:rPr lang="el-GR" dirty="0"/>
              <a:t>είναι εργαλείο ανοικτού πηγαίου κώδικα και έτσι οι προγραμματιστές δεν χρειάζεται να αγχώνονται για χρήματα , ενώ είναι και ανεξάρτητο πλατφόρμας . </a:t>
            </a:r>
          </a:p>
          <a:p>
            <a:r>
              <a:rPr lang="el-GR" dirty="0"/>
              <a:t>Είναι όλη η ομάδα συγχρονισμένοι, μιας και το </a:t>
            </a:r>
            <a:r>
              <a:rPr lang="en-GB" dirty="0"/>
              <a:t>Jenkins </a:t>
            </a:r>
            <a:r>
              <a:rPr lang="el-GR" dirty="0"/>
              <a:t>εστιάζει σε ένα </a:t>
            </a:r>
            <a:r>
              <a:rPr lang="el-GR" dirty="0" err="1"/>
              <a:t>κεντρικοποιημενο</a:t>
            </a:r>
            <a:r>
              <a:rPr lang="el-GR" dirty="0"/>
              <a:t> τρόπο εργασίας , όλα τα μέλη της ομάδας είναι συγχρονισμένα.  </a:t>
            </a:r>
          </a:p>
          <a:p>
            <a:r>
              <a:rPr lang="el-GR" dirty="0"/>
              <a:t>Είναι εύκολος ο εντοπισμός σφαλμάτων καθώς και οι επίλυση τους </a:t>
            </a:r>
            <a:endParaRPr lang="en-CY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4EAE0B-D661-4977-A3AA-F0E9F7DAF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Μειονεκτήματα</a:t>
            </a:r>
            <a:endParaRPr lang="en-CY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C0FC9-F557-4B08-B037-55213E7F3E3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Πολλά </a:t>
            </a:r>
            <a:r>
              <a:rPr lang="en-GB" dirty="0"/>
              <a:t>plugins </a:t>
            </a:r>
            <a:r>
              <a:rPr lang="el-GR" dirty="0"/>
              <a:t>έχουν πρόβλημα με την διαδικασία ενημέρωσης.</a:t>
            </a:r>
          </a:p>
          <a:p>
            <a:r>
              <a:rPr lang="el-GR" dirty="0"/>
              <a:t>Εξαρτάτε σε μεγάλο βαθμό από τα </a:t>
            </a:r>
            <a:r>
              <a:rPr lang="en-GB" dirty="0"/>
              <a:t>plugins </a:t>
            </a:r>
            <a:r>
              <a:rPr lang="el-GR" dirty="0"/>
              <a:t>αφού πολλές φορές είναι δύσκολο να βρούμε το οτιδήποτε χωρίς </a:t>
            </a:r>
            <a:r>
              <a:rPr lang="en-GB" dirty="0"/>
              <a:t>plugin </a:t>
            </a:r>
          </a:p>
          <a:p>
            <a:r>
              <a:rPr lang="en-GB" dirty="0"/>
              <a:t>To error message </a:t>
            </a:r>
            <a:r>
              <a:rPr lang="el-GR" dirty="0"/>
              <a:t>δεν είναι καθαρό με αποτέλεσμα να είναι δύσκολο να βρούμε τι πήγε λάθος.   </a:t>
            </a:r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922774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72341-749D-4D0E-A98C-D6A35A257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Ποτέ χρησιμοποιούμε τ</a:t>
            </a:r>
            <a:r>
              <a:rPr lang="en-GB" dirty="0"/>
              <a:t>o Jenkins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C782A-5916-4F35-B820-809481D3F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73253" cy="4351338"/>
          </a:xfrm>
        </p:spPr>
        <p:txBody>
          <a:bodyPr/>
          <a:lstStyle/>
          <a:p>
            <a:r>
              <a:rPr lang="en-GB" dirty="0"/>
              <a:t>To Jenkins </a:t>
            </a:r>
            <a:r>
              <a:rPr lang="el-GR" dirty="0"/>
              <a:t>είναι χρήσιμο όταν το </a:t>
            </a:r>
            <a:r>
              <a:rPr lang="en-GB" dirty="0"/>
              <a:t>Software </a:t>
            </a:r>
            <a:r>
              <a:rPr lang="el-GR" dirty="0"/>
              <a:t>πρέπει να σπάσει σε κομμάτια οπού στην κατασκευή τους θα λάβουν μέρος πολλοί </a:t>
            </a:r>
            <a:r>
              <a:rPr lang="en-GB" dirty="0"/>
              <a:t>Developers </a:t>
            </a:r>
            <a:endParaRPr lang="el-GR" dirty="0"/>
          </a:p>
          <a:p>
            <a:r>
              <a:rPr lang="el-GR" dirty="0"/>
              <a:t>Επίσης χρησιμοποιείται για αυτοματοποιημένες δοκιμές των </a:t>
            </a:r>
            <a:r>
              <a:rPr lang="en-GB" dirty="0"/>
              <a:t>builds </a:t>
            </a:r>
            <a:r>
              <a:rPr lang="el-GR" dirty="0"/>
              <a:t>σε </a:t>
            </a:r>
            <a:r>
              <a:rPr lang="en-GB" dirty="0"/>
              <a:t>DevOps </a:t>
            </a:r>
            <a:r>
              <a:rPr lang="el-GR" dirty="0"/>
              <a:t>μιας και δουλεύει με βάση την συνεχή ενσωμάτωση . </a:t>
            </a:r>
            <a:endParaRPr lang="en-CY" dirty="0"/>
          </a:p>
        </p:txBody>
      </p:sp>
      <p:pic>
        <p:nvPicPr>
          <p:cNvPr id="5122" name="Picture 2" descr="How to make a basic CI-CD pipeline using Jenkins? | by Sumyak Jain | FAUN  Publication">
            <a:extLst>
              <a:ext uri="{FF2B5EF4-FFF2-40B4-BE49-F238E27FC236}">
                <a16:creationId xmlns:a16="http://schemas.microsoft.com/office/drawing/2014/main" id="{99A437ED-8F21-4D7A-BC08-3BFE99969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103" y="2298031"/>
            <a:ext cx="3939618" cy="257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0001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2AB50-83FD-4449-B3E1-892274DA5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CB18B-43E3-4A18-978F-9048C2B96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References </a:t>
            </a:r>
          </a:p>
          <a:p>
            <a:pPr marL="0" indent="0">
              <a:buNone/>
            </a:pPr>
            <a:r>
              <a:rPr lang="en-US" dirty="0"/>
              <a:t>[1]: </a:t>
            </a:r>
            <a:r>
              <a:rPr lang="en-US" dirty="0">
                <a:hlinkClick r:id="rId3"/>
              </a:rPr>
              <a:t>https://itfromzerotohero.files.wordpress.com/2016/02/how-maven-works.jpg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[2]</a:t>
            </a:r>
            <a:r>
              <a:rPr lang="en-GB" dirty="0"/>
              <a:t>: </a:t>
            </a:r>
            <a:r>
              <a:rPr lang="en-GB" dirty="0">
                <a:hlinkClick r:id="rId4"/>
              </a:rPr>
              <a:t>https://www.simplilearn.com/tutorials/gradle-tutorial/gradle-vs-maven?source=sl_frs_nav_playlist_video_clicked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[3]:https://www.javatpoint.com/gradle-build</a:t>
            </a:r>
          </a:p>
          <a:p>
            <a:pPr marL="0" indent="0">
              <a:buNone/>
            </a:pPr>
            <a:r>
              <a:rPr lang="en-GB" dirty="0"/>
              <a:t>[4]:https://spring.io/guides/</a:t>
            </a:r>
            <a:r>
              <a:rPr lang="en-GB" dirty="0" err="1"/>
              <a:t>gs</a:t>
            </a:r>
            <a:r>
              <a:rPr lang="en-GB" dirty="0"/>
              <a:t>/</a:t>
            </a:r>
            <a:r>
              <a:rPr lang="en-GB" dirty="0" err="1"/>
              <a:t>gradle</a:t>
            </a:r>
            <a:r>
              <a:rPr lang="en-GB" dirty="0"/>
              <a:t>/</a:t>
            </a:r>
          </a:p>
          <a:p>
            <a:pPr marL="0" indent="0">
              <a:buNone/>
            </a:pPr>
            <a:r>
              <a:rPr lang="en-GB" dirty="0"/>
              <a:t>[5]:https://www.baeldung.com/gradle-source-sets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[6]</a:t>
            </a:r>
            <a:r>
              <a:rPr lang="en-GB" dirty="0"/>
              <a:t>:https://www.youtube.com/watch?v=LFDrDnKPOTg&amp;ab_channel=Simplilearn</a:t>
            </a:r>
          </a:p>
          <a:p>
            <a:pPr marL="0" indent="0">
              <a:buNone/>
            </a:pPr>
            <a:r>
              <a:rPr lang="en-GB" dirty="0"/>
              <a:t>[7] https://mkyong.com/maven/create-a-fat-jar-file-maven-shade-plugin/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10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72F0-AEC7-438E-9A57-4649D14BD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Πλεονεκτήματα και μειονεκτήματα </a:t>
            </a:r>
            <a:r>
              <a:rPr lang="en-GB" dirty="0"/>
              <a:t>Gradle </a:t>
            </a:r>
            <a:endParaRPr lang="en-C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AE752-E627-425F-A3FE-788028CF26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Πλεονεκτήματα </a:t>
            </a:r>
            <a:endParaRPr lang="en-CY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E2D49-8288-4602-8DA4-E48B78DE3B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Είναι πολύ προσαρμόσιμο </a:t>
            </a:r>
            <a:r>
              <a:rPr lang="en-GB" dirty="0"/>
              <a:t>:</a:t>
            </a:r>
            <a:r>
              <a:rPr lang="el-GR" dirty="0"/>
              <a:t>Το εργαλείο μπορεί να προσαρμοστεί σε διαφορετικές τεχνολογίες για διαφορετικά έργα </a:t>
            </a:r>
          </a:p>
          <a:p>
            <a:r>
              <a:rPr lang="el-GR" dirty="0"/>
              <a:t> Απόδοση: Το </a:t>
            </a:r>
            <a:r>
              <a:rPr lang="el-GR" dirty="0" err="1"/>
              <a:t>Gradle</a:t>
            </a:r>
            <a:r>
              <a:rPr lang="el-GR" dirty="0"/>
              <a:t> είναι  πολύ γρήγορο και αποτελεσματικό όσον αφορά την απόδοση. (Έχει σχεδόν διπλάσια ταχύτητα από το </a:t>
            </a:r>
            <a:r>
              <a:rPr lang="en-GB" dirty="0"/>
              <a:t>maven )</a:t>
            </a:r>
          </a:p>
          <a:p>
            <a:r>
              <a:rPr lang="el-GR" dirty="0"/>
              <a:t>Εμπειρία χρήστη </a:t>
            </a:r>
            <a:r>
              <a:rPr lang="en-GB" dirty="0"/>
              <a:t>: </a:t>
            </a:r>
            <a:r>
              <a:rPr lang="el-GR" dirty="0"/>
              <a:t>Παρέχετε σε μια ποικιλία από </a:t>
            </a:r>
            <a:r>
              <a:rPr lang="en-GB" dirty="0"/>
              <a:t>IDE’s </a:t>
            </a:r>
            <a:r>
              <a:rPr lang="el-GR" dirty="0"/>
              <a:t>οπού οι χρήστες μπορούν να δουλέψουν ενώ παράλληλα παρέχει και την επιλογή να γίνει χρήση του μέσω γραμμής εντολής  </a:t>
            </a:r>
            <a:endParaRPr lang="en-CY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A89D53-5C45-492B-A796-D9242CEBA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/>
              <a:t>Μειονεκτήματα</a:t>
            </a:r>
            <a:endParaRPr lang="en-CY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6E84DC-9828-48B9-AE67-DB424E1FB0D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Τεχνική εξειδίκευση: Για να δημιουργήσουμε </a:t>
            </a:r>
            <a:r>
              <a:rPr lang="en-GB" dirty="0"/>
              <a:t>task</a:t>
            </a:r>
            <a:r>
              <a:rPr lang="el-GR" dirty="0"/>
              <a:t> με τον </a:t>
            </a:r>
            <a:r>
              <a:rPr lang="el-GR" dirty="0" err="1"/>
              <a:t>Gradle</a:t>
            </a:r>
            <a:r>
              <a:rPr lang="el-GR" dirty="0"/>
              <a:t>, απαιτούνται τεχνικές δεξιότητες.</a:t>
            </a:r>
          </a:p>
          <a:p>
            <a:r>
              <a:rPr lang="el-GR" dirty="0" err="1"/>
              <a:t>Κατανοησιμότητα</a:t>
            </a:r>
            <a:r>
              <a:rPr lang="el-GR" dirty="0"/>
              <a:t>: Η τεκμηρίωση του </a:t>
            </a:r>
            <a:r>
              <a:rPr lang="el-GR" dirty="0" err="1"/>
              <a:t>Gradle</a:t>
            </a:r>
            <a:r>
              <a:rPr lang="el-GR" dirty="0"/>
              <a:t> είναι αρκετά εκτενής. Χρειάζεται εκ των προτέρων γνώση των όρων.</a:t>
            </a:r>
            <a:endParaRPr lang="en-GB" dirty="0"/>
          </a:p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277158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D4663-707F-4BE0-97D7-65B14FF0D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Εγκατάσταση </a:t>
            </a:r>
            <a:r>
              <a:rPr lang="en-GB" dirty="0"/>
              <a:t>Maven 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5DEE4-38F3-4206-882E-18A48023F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1) </a:t>
            </a:r>
            <a:r>
              <a:rPr lang="el-GR" dirty="0"/>
              <a:t>Πρώτα πρέπει να ενημερωθούν τα </a:t>
            </a:r>
            <a:r>
              <a:rPr lang="en-GB" dirty="0"/>
              <a:t>repository </a:t>
            </a:r>
            <a:r>
              <a:rPr lang="en-GB" dirty="0" err="1">
                <a:solidFill>
                  <a:srgbClr val="FF0000"/>
                </a:solidFill>
              </a:rPr>
              <a:t>sudo</a:t>
            </a:r>
            <a:r>
              <a:rPr lang="en-GB" dirty="0">
                <a:solidFill>
                  <a:srgbClr val="FF0000"/>
                </a:solidFill>
              </a:rPr>
              <a:t> update –y</a:t>
            </a:r>
          </a:p>
          <a:p>
            <a:r>
              <a:rPr lang="en-GB" dirty="0"/>
              <a:t>2) </a:t>
            </a:r>
            <a:r>
              <a:rPr lang="el-GR" dirty="0"/>
              <a:t>Εγκαθιστούμε το </a:t>
            </a:r>
            <a:r>
              <a:rPr lang="en-GB" dirty="0"/>
              <a:t>Maven </a:t>
            </a:r>
            <a:r>
              <a:rPr lang="en-GB" dirty="0" err="1">
                <a:solidFill>
                  <a:srgbClr val="FF0000"/>
                </a:solidFill>
              </a:rPr>
              <a:t>sudo</a:t>
            </a:r>
            <a:r>
              <a:rPr lang="en-GB" dirty="0">
                <a:solidFill>
                  <a:srgbClr val="FF0000"/>
                </a:solidFill>
              </a:rPr>
              <a:t> apt install maven –y</a:t>
            </a:r>
          </a:p>
          <a:p>
            <a:r>
              <a:rPr lang="en-GB" dirty="0"/>
              <a:t>3) </a:t>
            </a:r>
            <a:r>
              <a:rPr lang="el-GR" dirty="0"/>
              <a:t>Για να </a:t>
            </a:r>
            <a:r>
              <a:rPr lang="el-GR" dirty="0" err="1"/>
              <a:t>ελέξουμε</a:t>
            </a:r>
            <a:r>
              <a:rPr lang="el-GR" dirty="0"/>
              <a:t> ότι έγινε σωστά η εγκατάσταση εκτελούμε </a:t>
            </a:r>
            <a:r>
              <a:rPr lang="en-GB" dirty="0"/>
              <a:t> 		</a:t>
            </a:r>
            <a:r>
              <a:rPr lang="en-GB" dirty="0" err="1">
                <a:solidFill>
                  <a:srgbClr val="FF0000"/>
                </a:solidFill>
              </a:rPr>
              <a:t>mvn</a:t>
            </a:r>
            <a:r>
              <a:rPr lang="en-GB" dirty="0">
                <a:solidFill>
                  <a:srgbClr val="FF0000"/>
                </a:solidFill>
              </a:rPr>
              <a:t> - version</a:t>
            </a:r>
            <a:r>
              <a:rPr lang="el-GR" dirty="0"/>
              <a:t> </a:t>
            </a:r>
            <a:endParaRPr lang="en-GB" dirty="0"/>
          </a:p>
          <a:p>
            <a:endParaRPr lang="en-CY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519377-43D8-4F2F-A3F5-E8851309B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449" y="4001294"/>
            <a:ext cx="84105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25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558E4-B619-4E2A-BC76-D527944D1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Παρουσίασή </a:t>
            </a:r>
            <a:r>
              <a:rPr lang="en-GB" dirty="0"/>
              <a:t>Hello Word</a:t>
            </a:r>
            <a:endParaRPr lang="en-CY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53E145-702C-402B-BC78-BD7CE5634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160" y="2117557"/>
            <a:ext cx="9351770" cy="323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5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76F2A-20D4-40C9-AD6D-E84538684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Μεταγλώττιση και εκτέλεση μέσω </a:t>
            </a:r>
            <a:r>
              <a:rPr lang="en-GB" dirty="0"/>
              <a:t>Maven </a:t>
            </a:r>
            <a:endParaRPr lang="en-CY" dirty="0"/>
          </a:p>
        </p:txBody>
      </p:sp>
      <p:pic>
        <p:nvPicPr>
          <p:cNvPr id="3074" name="Picture 2" descr="Δεν υπάρχει διαθέσιμη περιγραφή.">
            <a:extLst>
              <a:ext uri="{FF2B5EF4-FFF2-40B4-BE49-F238E27FC236}">
                <a16:creationId xmlns:a16="http://schemas.microsoft.com/office/drawing/2014/main" id="{5BA6B891-C5DC-40A4-BA69-A04B0F46F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1" y="1825625"/>
            <a:ext cx="5668609" cy="369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F1304F-F099-493E-8FB6-D5A4307F6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757" y="1825624"/>
            <a:ext cx="5781174" cy="36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65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624D3-C077-4E4E-82A1-2C6C2649D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Εγκατάσταση </a:t>
            </a:r>
            <a:r>
              <a:rPr lang="en-GB" dirty="0"/>
              <a:t>Gradle 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20442-1AB3-44D1-B1BB-9C78A0441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1) </a:t>
            </a:r>
            <a:r>
              <a:rPr lang="el-GR" dirty="0"/>
              <a:t>Μπαίνουμε στο </a:t>
            </a:r>
            <a:r>
              <a:rPr lang="en-GB" dirty="0"/>
              <a:t>gradle.org/install </a:t>
            </a:r>
            <a:r>
              <a:rPr lang="el-GR" dirty="0"/>
              <a:t>και κατεβάζουμε την </a:t>
            </a:r>
            <a:r>
              <a:rPr lang="en-GB" dirty="0"/>
              <a:t>Binary only </a:t>
            </a:r>
            <a:r>
              <a:rPr lang="el-GR" dirty="0"/>
              <a:t>επιλογή </a:t>
            </a:r>
            <a:endParaRPr lang="en-GB" dirty="0"/>
          </a:p>
          <a:p>
            <a:endParaRPr lang="en-GB" dirty="0"/>
          </a:p>
          <a:p>
            <a:r>
              <a:rPr lang="en-GB" dirty="0"/>
              <a:t>2)</a:t>
            </a:r>
            <a:r>
              <a:rPr lang="el-GR" dirty="0"/>
              <a:t>Το κάνω </a:t>
            </a:r>
            <a:r>
              <a:rPr lang="en-GB" dirty="0"/>
              <a:t>copy paste </a:t>
            </a:r>
            <a:r>
              <a:rPr lang="el-GR" dirty="0"/>
              <a:t>στο </a:t>
            </a:r>
            <a:r>
              <a:rPr lang="en-GB" dirty="0"/>
              <a:t>home directory </a:t>
            </a:r>
            <a:r>
              <a:rPr lang="el-GR" dirty="0"/>
              <a:t>και το μετονομάζω σε </a:t>
            </a:r>
            <a:r>
              <a:rPr lang="en-GB" dirty="0" err="1"/>
              <a:t>gradle</a:t>
            </a:r>
            <a:endParaRPr lang="en-GB" dirty="0"/>
          </a:p>
          <a:p>
            <a:r>
              <a:rPr lang="en-GB" dirty="0"/>
              <a:t>3)</a:t>
            </a:r>
            <a:r>
              <a:rPr lang="el-GR" dirty="0"/>
              <a:t>Ακολούθως εκτελούμε την </a:t>
            </a:r>
            <a:r>
              <a:rPr lang="en-GB" dirty="0" err="1"/>
              <a:t>pwd</a:t>
            </a:r>
            <a:r>
              <a:rPr lang="en-GB" dirty="0"/>
              <a:t> </a:t>
            </a:r>
            <a:r>
              <a:rPr lang="el-GR" dirty="0"/>
              <a:t>για να βρω το </a:t>
            </a:r>
            <a:r>
              <a:rPr lang="en-GB" dirty="0"/>
              <a:t>path </a:t>
            </a:r>
            <a:r>
              <a:rPr lang="el-GR" dirty="0"/>
              <a:t>και εκτελώ </a:t>
            </a:r>
            <a:r>
              <a:rPr lang="en-GB" dirty="0"/>
              <a:t>nano ¬/.</a:t>
            </a:r>
            <a:r>
              <a:rPr lang="en-GB" dirty="0" err="1"/>
              <a:t>bashrc</a:t>
            </a:r>
            <a:r>
              <a:rPr lang="en-GB" dirty="0"/>
              <a:t> </a:t>
            </a:r>
            <a:r>
              <a:rPr lang="el-GR" dirty="0"/>
              <a:t>για να ανοίξει το</a:t>
            </a:r>
            <a:r>
              <a:rPr lang="en-GB" dirty="0"/>
              <a:t> </a:t>
            </a:r>
            <a:r>
              <a:rPr lang="en-GB" dirty="0" err="1"/>
              <a:t>bashrc</a:t>
            </a:r>
            <a:r>
              <a:rPr lang="en-GB" dirty="0"/>
              <a:t> </a:t>
            </a:r>
          </a:p>
          <a:p>
            <a:r>
              <a:rPr lang="en-GB" dirty="0"/>
              <a:t>4) </a:t>
            </a:r>
            <a:r>
              <a:rPr lang="el-GR" dirty="0"/>
              <a:t>Πάω στο τέλος του </a:t>
            </a:r>
            <a:r>
              <a:rPr lang="en-GB" dirty="0"/>
              <a:t>file </a:t>
            </a:r>
            <a:r>
              <a:rPr lang="el-GR" dirty="0"/>
              <a:t>και </a:t>
            </a:r>
            <a:r>
              <a:rPr lang="el-GR" dirty="0" err="1"/>
              <a:t>γραφω</a:t>
            </a:r>
            <a:r>
              <a:rPr lang="el-GR" dirty="0"/>
              <a:t> </a:t>
            </a:r>
            <a:r>
              <a:rPr lang="en-GB" dirty="0"/>
              <a:t>export  PATH=$PATH :</a:t>
            </a:r>
            <a:r>
              <a:rPr lang="el-GR" dirty="0"/>
              <a:t>/</a:t>
            </a:r>
            <a:r>
              <a:rPr lang="el-GR" dirty="0">
                <a:solidFill>
                  <a:srgbClr val="FF0000"/>
                </a:solidFill>
              </a:rPr>
              <a:t>αυτό που </a:t>
            </a:r>
            <a:r>
              <a:rPr lang="el-GR" dirty="0" err="1">
                <a:solidFill>
                  <a:srgbClr val="FF0000"/>
                </a:solidFill>
              </a:rPr>
              <a:t>πηρα</a:t>
            </a:r>
            <a:r>
              <a:rPr lang="el-GR" dirty="0">
                <a:solidFill>
                  <a:srgbClr val="FF0000"/>
                </a:solidFill>
              </a:rPr>
              <a:t> από το </a:t>
            </a:r>
            <a:r>
              <a:rPr lang="en-GB" dirty="0" err="1">
                <a:solidFill>
                  <a:srgbClr val="FF0000"/>
                </a:solidFill>
              </a:rPr>
              <a:t>pwd</a:t>
            </a:r>
            <a:r>
              <a:rPr lang="en-GB" dirty="0">
                <a:solidFill>
                  <a:srgbClr val="FF0000"/>
                </a:solidFill>
              </a:rPr>
              <a:t> /</a:t>
            </a:r>
            <a:r>
              <a:rPr lang="en-GB" dirty="0"/>
              <a:t>bin </a:t>
            </a:r>
            <a:r>
              <a:rPr lang="el-GR" dirty="0"/>
              <a:t>ακολούθως πατώ </a:t>
            </a:r>
            <a:r>
              <a:rPr lang="en-GB" dirty="0" err="1"/>
              <a:t>ctr+x</a:t>
            </a:r>
            <a:endParaRPr lang="en-GB" dirty="0"/>
          </a:p>
          <a:p>
            <a:r>
              <a:rPr lang="en-GB" dirty="0"/>
              <a:t>5)</a:t>
            </a:r>
            <a:r>
              <a:rPr lang="el-GR" dirty="0"/>
              <a:t>Εκτελώ </a:t>
            </a:r>
            <a:r>
              <a:rPr lang="en-GB" dirty="0" err="1"/>
              <a:t>gradle</a:t>
            </a:r>
            <a:r>
              <a:rPr lang="en-GB" dirty="0"/>
              <a:t>-version </a:t>
            </a:r>
            <a:r>
              <a:rPr lang="el-GR" dirty="0"/>
              <a:t>για να δω ότι όλα πήγαν καλά </a:t>
            </a:r>
            <a:r>
              <a:rPr lang="en-GB" dirty="0"/>
              <a:t> </a:t>
            </a:r>
            <a:endParaRPr lang="en-CY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1959F-FF04-44D9-96E6-40A237011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536" y="2265446"/>
            <a:ext cx="4515601" cy="91074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F18CF83-1B5A-4328-AC2A-28AFB37F46F3}"/>
              </a:ext>
            </a:extLst>
          </p:cNvPr>
          <p:cNvSpPr/>
          <p:nvPr/>
        </p:nvSpPr>
        <p:spPr>
          <a:xfrm>
            <a:off x="3056021" y="2755232"/>
            <a:ext cx="637674" cy="276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815752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5332</TotalTime>
  <Words>3257</Words>
  <Application>Microsoft Office PowerPoint</Application>
  <PresentationFormat>Widescreen</PresentationFormat>
  <Paragraphs>225</Paragraphs>
  <Slides>41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-apple-system</vt:lpstr>
      <vt:lpstr>Arial</vt:lpstr>
      <vt:lpstr>Calibri</vt:lpstr>
      <vt:lpstr>Calibri Light</vt:lpstr>
      <vt:lpstr>Roboto</vt:lpstr>
      <vt:lpstr>Source Sans Pro</vt:lpstr>
      <vt:lpstr>Office Theme</vt:lpstr>
      <vt:lpstr>Gradle, Maven and Jenkins: Build automation tools</vt:lpstr>
      <vt:lpstr>Ιστορική αναδρομή</vt:lpstr>
      <vt:lpstr>Πλεονεκτήματα και μειονεκτήματα Maven </vt:lpstr>
      <vt:lpstr>Πλεονεκτήματα και μειονεκτήματα Jenkins </vt:lpstr>
      <vt:lpstr>Πλεονεκτήματα και μειονεκτήματα Gradle </vt:lpstr>
      <vt:lpstr>Εγκατάσταση Maven </vt:lpstr>
      <vt:lpstr>Παρουσίασή Hello Word</vt:lpstr>
      <vt:lpstr>Μεταγλώττιση και εκτέλεση μέσω Maven </vt:lpstr>
      <vt:lpstr>Εγκατάσταση Gradle </vt:lpstr>
      <vt:lpstr>Μεταγλώττιση και εκτέλεση μεσώ Gradle</vt:lpstr>
      <vt:lpstr>Εγκατάσταση Jenkins </vt:lpstr>
      <vt:lpstr>Τι είναι το Maven </vt:lpstr>
      <vt:lpstr>  Πως δουλεύει το Maven</vt:lpstr>
      <vt:lpstr>Τι είναι το POM αρχείο</vt:lpstr>
      <vt:lpstr>PowerPoint Presentation</vt:lpstr>
      <vt:lpstr>Maven Project Directory Structure</vt:lpstr>
      <vt:lpstr>Υλοποίηση FTP Client με Maven </vt:lpstr>
      <vt:lpstr>Προσθήκη απαραίτητων dependencies χρησιμοποιώντας Maven</vt:lpstr>
      <vt:lpstr>MyFTPUpload.java  </vt:lpstr>
      <vt:lpstr>Compile and packaging:   </vt:lpstr>
      <vt:lpstr>Δημιουργία Uber Jar χρησιμοποιώντας plugins – Προσθήκη plugins</vt:lpstr>
      <vt:lpstr>Τι είναι το Jenkins</vt:lpstr>
      <vt:lpstr>Πως ήταν η ζωή πριν το Jenkins </vt:lpstr>
      <vt:lpstr>Πως βοήθησε το Jenkins</vt:lpstr>
      <vt:lpstr>Maven Project on github</vt:lpstr>
      <vt:lpstr>Maven and Jenkins Integration</vt:lpstr>
      <vt:lpstr>PowerPoint Presentation</vt:lpstr>
      <vt:lpstr>Jenkins με διασύνδεση github για εκτέλεση unix scripts</vt:lpstr>
      <vt:lpstr>Τι είναι το Gradle </vt:lpstr>
      <vt:lpstr>Πως δουλεύει το Gradle</vt:lpstr>
      <vt:lpstr>Task vs Plugin </vt:lpstr>
      <vt:lpstr>Gradle Project Directory Structure </vt:lpstr>
      <vt:lpstr>Τι είναι το build.gradle (build αρχείο)</vt:lpstr>
      <vt:lpstr>Υλοποίηση FTP Client με Gradle </vt:lpstr>
      <vt:lpstr>Προσθήκη απαραίτητων dependencies χρησιμοποιώντας Gradle</vt:lpstr>
      <vt:lpstr>Πως να τρέξουμε την εφαρμογή μας </vt:lpstr>
      <vt:lpstr>Συμπεράσματα υλοποιήσεις </vt:lpstr>
      <vt:lpstr>Maven vs Gradle </vt:lpstr>
      <vt:lpstr>Ποτέ χρησιμοποιούμε το Maven και ποτέ το Gradle</vt:lpstr>
      <vt:lpstr>Ποτέ χρησιμοποιούμε τo Jenkins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Stelios Evagorou</dc:creator>
  <cp:lastModifiedBy>Stelios Evagorou</cp:lastModifiedBy>
  <cp:revision>143</cp:revision>
  <dcterms:created xsi:type="dcterms:W3CDTF">2022-04-02T19:23:02Z</dcterms:created>
  <dcterms:modified xsi:type="dcterms:W3CDTF">2022-04-18T07:34:39Z</dcterms:modified>
</cp:coreProperties>
</file>