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1"/>
  </p:notesMasterIdLst>
  <p:handoutMasterIdLst>
    <p:handoutMasterId r:id="rId42"/>
  </p:handoutMasterIdLst>
  <p:sldIdLst>
    <p:sldId id="256" r:id="rId2"/>
    <p:sldId id="258" r:id="rId3"/>
    <p:sldId id="259" r:id="rId4"/>
    <p:sldId id="260" r:id="rId5"/>
    <p:sldId id="262" r:id="rId6"/>
    <p:sldId id="263" r:id="rId7"/>
    <p:sldId id="264" r:id="rId8"/>
    <p:sldId id="261" r:id="rId9"/>
    <p:sldId id="266" r:id="rId10"/>
    <p:sldId id="267" r:id="rId11"/>
    <p:sldId id="268" r:id="rId12"/>
    <p:sldId id="269" r:id="rId13"/>
    <p:sldId id="265" r:id="rId14"/>
    <p:sldId id="272" r:id="rId15"/>
    <p:sldId id="274" r:id="rId16"/>
    <p:sldId id="275" r:id="rId17"/>
    <p:sldId id="271" r:id="rId18"/>
    <p:sldId id="273" r:id="rId19"/>
    <p:sldId id="276" r:id="rId20"/>
    <p:sldId id="277" r:id="rId21"/>
    <p:sldId id="270" r:id="rId22"/>
    <p:sldId id="278" r:id="rId23"/>
    <p:sldId id="279" r:id="rId24"/>
    <p:sldId id="280" r:id="rId25"/>
    <p:sldId id="281" r:id="rId26"/>
    <p:sldId id="286" r:id="rId27"/>
    <p:sldId id="287" r:id="rId28"/>
    <p:sldId id="288" r:id="rId29"/>
    <p:sldId id="289" r:id="rId30"/>
    <p:sldId id="290" r:id="rId31"/>
    <p:sldId id="291" r:id="rId32"/>
    <p:sldId id="292" r:id="rId33"/>
    <p:sldId id="293" r:id="rId34"/>
    <p:sldId id="294" r:id="rId35"/>
    <p:sldId id="282" r:id="rId36"/>
    <p:sldId id="283" r:id="rId37"/>
    <p:sldId id="295" r:id="rId38"/>
    <p:sldId id="284"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E8291-A1FF-4B90-ADAF-91D2A8AD5B97}" v="560" dt="2022-04-17T10:57:45.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7" autoAdjust="0"/>
    <p:restoredTop sz="94660"/>
  </p:normalViewPr>
  <p:slideViewPr>
    <p:cSldViewPr snapToGrid="0">
      <p:cViewPr varScale="1">
        <p:scale>
          <a:sx n="69" d="100"/>
          <a:sy n="69" d="100"/>
        </p:scale>
        <p:origin x="10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904E0D-4748-4538-A89C-8D81F6DCB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D69FA4-9D6C-4DE0-B24E-434FC1D34C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78B7A5-60FA-4A4C-8538-FAFF24080578}" type="datetimeFigureOut">
              <a:rPr lang="en-US" smtClean="0"/>
              <a:t>4/17/2022</a:t>
            </a:fld>
            <a:endParaRPr lang="en-US"/>
          </a:p>
        </p:txBody>
      </p:sp>
      <p:sp>
        <p:nvSpPr>
          <p:cNvPr id="4" name="Footer Placeholder 3">
            <a:extLst>
              <a:ext uri="{FF2B5EF4-FFF2-40B4-BE49-F238E27FC236}">
                <a16:creationId xmlns:a16="http://schemas.microsoft.com/office/drawing/2014/main" id="{14E425B9-4175-4724-AB2F-02BC07D061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4AD3E2-EAE1-49BB-8876-3B6DB724B5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D24C6F-6E33-4E33-AE53-2BFA553A1535}" type="slidenum">
              <a:rPr lang="en-US" smtClean="0"/>
              <a:t>‹#›</a:t>
            </a:fld>
            <a:endParaRPr lang="en-US"/>
          </a:p>
        </p:txBody>
      </p:sp>
    </p:spTree>
    <p:extLst>
      <p:ext uri="{BB962C8B-B14F-4D97-AF65-F5344CB8AC3E}">
        <p14:creationId xmlns:p14="http://schemas.microsoft.com/office/powerpoint/2010/main" val="5097635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62B01-D9AC-424C-8B3E-B560290A85E8}"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8A55D-9E05-4618-8BE9-1B5D0DDF70A6}" type="slidenum">
              <a:rPr lang="en-US" smtClean="0"/>
              <a:t>‹#›</a:t>
            </a:fld>
            <a:endParaRPr lang="en-US"/>
          </a:p>
        </p:txBody>
      </p:sp>
    </p:spTree>
    <p:extLst>
      <p:ext uri="{BB962C8B-B14F-4D97-AF65-F5344CB8AC3E}">
        <p14:creationId xmlns:p14="http://schemas.microsoft.com/office/powerpoint/2010/main" val="35335528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a:t>
            </a:fld>
            <a:endParaRPr lang="en-US"/>
          </a:p>
        </p:txBody>
      </p:sp>
    </p:spTree>
    <p:extLst>
      <p:ext uri="{BB962C8B-B14F-4D97-AF65-F5344CB8AC3E}">
        <p14:creationId xmlns:p14="http://schemas.microsoft.com/office/powerpoint/2010/main" val="45261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12</a:t>
            </a:fld>
            <a:endParaRPr lang="en-US"/>
          </a:p>
        </p:txBody>
      </p:sp>
    </p:spTree>
    <p:extLst>
      <p:ext uri="{BB962C8B-B14F-4D97-AF65-F5344CB8AC3E}">
        <p14:creationId xmlns:p14="http://schemas.microsoft.com/office/powerpoint/2010/main" val="81138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13</a:t>
            </a:fld>
            <a:endParaRPr lang="en-US"/>
          </a:p>
        </p:txBody>
      </p:sp>
    </p:spTree>
    <p:extLst>
      <p:ext uri="{BB962C8B-B14F-4D97-AF65-F5344CB8AC3E}">
        <p14:creationId xmlns:p14="http://schemas.microsoft.com/office/powerpoint/2010/main" val="17588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14</a:t>
            </a:fld>
            <a:endParaRPr lang="en-US"/>
          </a:p>
        </p:txBody>
      </p:sp>
    </p:spTree>
    <p:extLst>
      <p:ext uri="{BB962C8B-B14F-4D97-AF65-F5344CB8AC3E}">
        <p14:creationId xmlns:p14="http://schemas.microsoft.com/office/powerpoint/2010/main" val="367298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15</a:t>
            </a:fld>
            <a:endParaRPr lang="en-US"/>
          </a:p>
        </p:txBody>
      </p:sp>
    </p:spTree>
    <p:extLst>
      <p:ext uri="{BB962C8B-B14F-4D97-AF65-F5344CB8AC3E}">
        <p14:creationId xmlns:p14="http://schemas.microsoft.com/office/powerpoint/2010/main" val="383912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16</a:t>
            </a:fld>
            <a:endParaRPr lang="en-US"/>
          </a:p>
        </p:txBody>
      </p:sp>
    </p:spTree>
    <p:extLst>
      <p:ext uri="{BB962C8B-B14F-4D97-AF65-F5344CB8AC3E}">
        <p14:creationId xmlns:p14="http://schemas.microsoft.com/office/powerpoint/2010/main" val="121399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17</a:t>
            </a:fld>
            <a:endParaRPr lang="en-US"/>
          </a:p>
        </p:txBody>
      </p:sp>
    </p:spTree>
    <p:extLst>
      <p:ext uri="{BB962C8B-B14F-4D97-AF65-F5344CB8AC3E}">
        <p14:creationId xmlns:p14="http://schemas.microsoft.com/office/powerpoint/2010/main" val="267385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18</a:t>
            </a:fld>
            <a:endParaRPr lang="en-US"/>
          </a:p>
        </p:txBody>
      </p:sp>
    </p:spTree>
    <p:extLst>
      <p:ext uri="{BB962C8B-B14F-4D97-AF65-F5344CB8AC3E}">
        <p14:creationId xmlns:p14="http://schemas.microsoft.com/office/powerpoint/2010/main" val="312336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19</a:t>
            </a:fld>
            <a:endParaRPr lang="en-US"/>
          </a:p>
        </p:txBody>
      </p:sp>
    </p:spTree>
    <p:extLst>
      <p:ext uri="{BB962C8B-B14F-4D97-AF65-F5344CB8AC3E}">
        <p14:creationId xmlns:p14="http://schemas.microsoft.com/office/powerpoint/2010/main" val="262226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20</a:t>
            </a:fld>
            <a:endParaRPr lang="en-US"/>
          </a:p>
        </p:txBody>
      </p:sp>
    </p:spTree>
    <p:extLst>
      <p:ext uri="{BB962C8B-B14F-4D97-AF65-F5344CB8AC3E}">
        <p14:creationId xmlns:p14="http://schemas.microsoft.com/office/powerpoint/2010/main" val="1749910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21</a:t>
            </a:fld>
            <a:endParaRPr lang="en-US"/>
          </a:p>
        </p:txBody>
      </p:sp>
    </p:spTree>
    <p:extLst>
      <p:ext uri="{BB962C8B-B14F-4D97-AF65-F5344CB8AC3E}">
        <p14:creationId xmlns:p14="http://schemas.microsoft.com/office/powerpoint/2010/main" val="285894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4</a:t>
            </a:fld>
            <a:endParaRPr lang="en-US"/>
          </a:p>
        </p:txBody>
      </p:sp>
    </p:spTree>
    <p:extLst>
      <p:ext uri="{BB962C8B-B14F-4D97-AF65-F5344CB8AC3E}">
        <p14:creationId xmlns:p14="http://schemas.microsoft.com/office/powerpoint/2010/main" val="191786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22</a:t>
            </a:fld>
            <a:endParaRPr lang="en-US"/>
          </a:p>
        </p:txBody>
      </p:sp>
    </p:spTree>
    <p:extLst>
      <p:ext uri="{BB962C8B-B14F-4D97-AF65-F5344CB8AC3E}">
        <p14:creationId xmlns:p14="http://schemas.microsoft.com/office/powerpoint/2010/main" val="325048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23</a:t>
            </a:fld>
            <a:endParaRPr lang="en-US"/>
          </a:p>
        </p:txBody>
      </p:sp>
    </p:spTree>
    <p:extLst>
      <p:ext uri="{BB962C8B-B14F-4D97-AF65-F5344CB8AC3E}">
        <p14:creationId xmlns:p14="http://schemas.microsoft.com/office/powerpoint/2010/main" val="2743399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24</a:t>
            </a:fld>
            <a:endParaRPr lang="en-US"/>
          </a:p>
        </p:txBody>
      </p:sp>
    </p:spTree>
    <p:extLst>
      <p:ext uri="{BB962C8B-B14F-4D97-AF65-F5344CB8AC3E}">
        <p14:creationId xmlns:p14="http://schemas.microsoft.com/office/powerpoint/2010/main" val="226906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25</a:t>
            </a:fld>
            <a:endParaRPr lang="en-US"/>
          </a:p>
        </p:txBody>
      </p:sp>
    </p:spTree>
    <p:extLst>
      <p:ext uri="{BB962C8B-B14F-4D97-AF65-F5344CB8AC3E}">
        <p14:creationId xmlns:p14="http://schemas.microsoft.com/office/powerpoint/2010/main" val="3817248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26</a:t>
            </a:fld>
            <a:endParaRPr lang="en-US"/>
          </a:p>
        </p:txBody>
      </p:sp>
    </p:spTree>
    <p:extLst>
      <p:ext uri="{BB962C8B-B14F-4D97-AF65-F5344CB8AC3E}">
        <p14:creationId xmlns:p14="http://schemas.microsoft.com/office/powerpoint/2010/main" val="417342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27</a:t>
            </a:fld>
            <a:endParaRPr lang="en-US"/>
          </a:p>
        </p:txBody>
      </p:sp>
    </p:spTree>
    <p:extLst>
      <p:ext uri="{BB962C8B-B14F-4D97-AF65-F5344CB8AC3E}">
        <p14:creationId xmlns:p14="http://schemas.microsoft.com/office/powerpoint/2010/main" val="1974112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28</a:t>
            </a:fld>
            <a:endParaRPr lang="en-US"/>
          </a:p>
        </p:txBody>
      </p:sp>
    </p:spTree>
    <p:extLst>
      <p:ext uri="{BB962C8B-B14F-4D97-AF65-F5344CB8AC3E}">
        <p14:creationId xmlns:p14="http://schemas.microsoft.com/office/powerpoint/2010/main" val="234582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29</a:t>
            </a:fld>
            <a:endParaRPr lang="en-US"/>
          </a:p>
        </p:txBody>
      </p:sp>
    </p:spTree>
    <p:extLst>
      <p:ext uri="{BB962C8B-B14F-4D97-AF65-F5344CB8AC3E}">
        <p14:creationId xmlns:p14="http://schemas.microsoft.com/office/powerpoint/2010/main" val="53228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30</a:t>
            </a:fld>
            <a:endParaRPr lang="en-US"/>
          </a:p>
        </p:txBody>
      </p:sp>
    </p:spTree>
    <p:extLst>
      <p:ext uri="{BB962C8B-B14F-4D97-AF65-F5344CB8AC3E}">
        <p14:creationId xmlns:p14="http://schemas.microsoft.com/office/powerpoint/2010/main" val="3542846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31</a:t>
            </a:fld>
            <a:endParaRPr lang="en-US"/>
          </a:p>
        </p:txBody>
      </p:sp>
    </p:spTree>
    <p:extLst>
      <p:ext uri="{BB962C8B-B14F-4D97-AF65-F5344CB8AC3E}">
        <p14:creationId xmlns:p14="http://schemas.microsoft.com/office/powerpoint/2010/main" val="85538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5</a:t>
            </a:fld>
            <a:endParaRPr lang="en-US"/>
          </a:p>
        </p:txBody>
      </p:sp>
    </p:spTree>
    <p:extLst>
      <p:ext uri="{BB962C8B-B14F-4D97-AF65-F5344CB8AC3E}">
        <p14:creationId xmlns:p14="http://schemas.microsoft.com/office/powerpoint/2010/main" val="2584489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32</a:t>
            </a:fld>
            <a:endParaRPr lang="en-US"/>
          </a:p>
        </p:txBody>
      </p:sp>
    </p:spTree>
    <p:extLst>
      <p:ext uri="{BB962C8B-B14F-4D97-AF65-F5344CB8AC3E}">
        <p14:creationId xmlns:p14="http://schemas.microsoft.com/office/powerpoint/2010/main" val="85455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33</a:t>
            </a:fld>
            <a:endParaRPr lang="en-US"/>
          </a:p>
        </p:txBody>
      </p:sp>
    </p:spTree>
    <p:extLst>
      <p:ext uri="{BB962C8B-B14F-4D97-AF65-F5344CB8AC3E}">
        <p14:creationId xmlns:p14="http://schemas.microsoft.com/office/powerpoint/2010/main" val="1980638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34</a:t>
            </a:fld>
            <a:endParaRPr lang="en-US"/>
          </a:p>
        </p:txBody>
      </p:sp>
    </p:spTree>
    <p:extLst>
      <p:ext uri="{BB962C8B-B14F-4D97-AF65-F5344CB8AC3E}">
        <p14:creationId xmlns:p14="http://schemas.microsoft.com/office/powerpoint/2010/main" val="1687117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35</a:t>
            </a:fld>
            <a:endParaRPr lang="en-US"/>
          </a:p>
        </p:txBody>
      </p:sp>
    </p:spTree>
    <p:extLst>
      <p:ext uri="{BB962C8B-B14F-4D97-AF65-F5344CB8AC3E}">
        <p14:creationId xmlns:p14="http://schemas.microsoft.com/office/powerpoint/2010/main" val="3475520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36</a:t>
            </a:fld>
            <a:endParaRPr lang="en-US"/>
          </a:p>
        </p:txBody>
      </p:sp>
    </p:spTree>
    <p:extLst>
      <p:ext uri="{BB962C8B-B14F-4D97-AF65-F5344CB8AC3E}">
        <p14:creationId xmlns:p14="http://schemas.microsoft.com/office/powerpoint/2010/main" val="1038337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37</a:t>
            </a:fld>
            <a:endParaRPr lang="en-US"/>
          </a:p>
        </p:txBody>
      </p:sp>
    </p:spTree>
    <p:extLst>
      <p:ext uri="{BB962C8B-B14F-4D97-AF65-F5344CB8AC3E}">
        <p14:creationId xmlns:p14="http://schemas.microsoft.com/office/powerpoint/2010/main" val="4166555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38</a:t>
            </a:fld>
            <a:endParaRPr lang="en-US"/>
          </a:p>
        </p:txBody>
      </p:sp>
    </p:spTree>
    <p:extLst>
      <p:ext uri="{BB962C8B-B14F-4D97-AF65-F5344CB8AC3E}">
        <p14:creationId xmlns:p14="http://schemas.microsoft.com/office/powerpoint/2010/main" val="1357557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39</a:t>
            </a:fld>
            <a:endParaRPr lang="en-US"/>
          </a:p>
        </p:txBody>
      </p:sp>
    </p:spTree>
    <p:extLst>
      <p:ext uri="{BB962C8B-B14F-4D97-AF65-F5344CB8AC3E}">
        <p14:creationId xmlns:p14="http://schemas.microsoft.com/office/powerpoint/2010/main" val="70151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6</a:t>
            </a:fld>
            <a:endParaRPr lang="en-US"/>
          </a:p>
        </p:txBody>
      </p:sp>
    </p:spTree>
    <p:extLst>
      <p:ext uri="{BB962C8B-B14F-4D97-AF65-F5344CB8AC3E}">
        <p14:creationId xmlns:p14="http://schemas.microsoft.com/office/powerpoint/2010/main" val="55611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7</a:t>
            </a:fld>
            <a:endParaRPr lang="en-US"/>
          </a:p>
        </p:txBody>
      </p:sp>
    </p:spTree>
    <p:extLst>
      <p:ext uri="{BB962C8B-B14F-4D97-AF65-F5344CB8AC3E}">
        <p14:creationId xmlns:p14="http://schemas.microsoft.com/office/powerpoint/2010/main" val="213764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8</a:t>
            </a:fld>
            <a:endParaRPr lang="en-US"/>
          </a:p>
        </p:txBody>
      </p:sp>
    </p:spTree>
    <p:extLst>
      <p:ext uri="{BB962C8B-B14F-4D97-AF65-F5344CB8AC3E}">
        <p14:creationId xmlns:p14="http://schemas.microsoft.com/office/powerpoint/2010/main" val="220769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9</a:t>
            </a:fld>
            <a:endParaRPr lang="en-US"/>
          </a:p>
        </p:txBody>
      </p:sp>
    </p:spTree>
    <p:extLst>
      <p:ext uri="{BB962C8B-B14F-4D97-AF65-F5344CB8AC3E}">
        <p14:creationId xmlns:p14="http://schemas.microsoft.com/office/powerpoint/2010/main" val="399101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10</a:t>
            </a:fld>
            <a:endParaRPr lang="en-US"/>
          </a:p>
        </p:txBody>
      </p:sp>
    </p:spTree>
    <p:extLst>
      <p:ext uri="{BB962C8B-B14F-4D97-AF65-F5344CB8AC3E}">
        <p14:creationId xmlns:p14="http://schemas.microsoft.com/office/powerpoint/2010/main" val="43541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C28A55D-9E05-4618-8BE9-1B5D0DDF70A6}" type="slidenum">
              <a:rPr lang="en-US" smtClean="0"/>
              <a:t>11</a:t>
            </a:fld>
            <a:endParaRPr lang="en-US"/>
          </a:p>
        </p:txBody>
      </p:sp>
    </p:spTree>
    <p:extLst>
      <p:ext uri="{BB962C8B-B14F-4D97-AF65-F5344CB8AC3E}">
        <p14:creationId xmlns:p14="http://schemas.microsoft.com/office/powerpoint/2010/main" val="280126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751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176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08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507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160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591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6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714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159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403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704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682030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canci01@ucy.ac.c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ikalai01@ucy.ac.cy"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9.gif"/><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6.gi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8" Type="http://schemas.openxmlformats.org/officeDocument/2006/relationships/hyperlink" Target="https://nodejs.org/en/" TargetMode="External"/><Relationship Id="rId13" Type="http://schemas.openxmlformats.org/officeDocument/2006/relationships/hyperlink" Target="https://chakra-ui.com/" TargetMode="External"/><Relationship Id="rId18" Type="http://schemas.openxmlformats.org/officeDocument/2006/relationships/hyperlink" Target="https://payalpaul2436.medium.com/10-main-core-concept-you-need-to-know-about-react-303e986e1763" TargetMode="External"/><Relationship Id="rId3" Type="http://schemas.openxmlformats.org/officeDocument/2006/relationships/image" Target="../media/image1.jpeg"/><Relationship Id="rId7" Type="http://schemas.openxmlformats.org/officeDocument/2006/relationships/hyperlink" Target="https://v5.reactrouter.com/web/api/" TargetMode="External"/><Relationship Id="rId12" Type="http://schemas.openxmlformats.org/officeDocument/2006/relationships/hyperlink" Target="https://filezilla-project.org/" TargetMode="External"/><Relationship Id="rId17" Type="http://schemas.openxmlformats.org/officeDocument/2006/relationships/hyperlink" Target="https://www.youtube.com/watch?v=b6Oe2puTdMQ" TargetMode="External"/><Relationship Id="rId2" Type="http://schemas.openxmlformats.org/officeDocument/2006/relationships/notesSlide" Target="../notesSlides/notesSlide36.xml"/><Relationship Id="rId16" Type="http://schemas.openxmlformats.org/officeDocument/2006/relationships/hyperlink" Target="https://www.npmjs.com/package/basic-ftp" TargetMode="External"/><Relationship Id="rId1" Type="http://schemas.openxmlformats.org/officeDocument/2006/relationships/slideLayout" Target="../slideLayouts/slideLayout1.xml"/><Relationship Id="rId6" Type="http://schemas.openxmlformats.org/officeDocument/2006/relationships/hyperlink" Target="https://reactjs.org/" TargetMode="External"/><Relationship Id="rId11" Type="http://schemas.openxmlformats.org/officeDocument/2006/relationships/hyperlink" Target="https://yarnpkg.com/" TargetMode="External"/><Relationship Id="rId5" Type="http://schemas.openxmlformats.org/officeDocument/2006/relationships/hyperlink" Target="https://www.universalclass.com/articles/computers/javascript/how-to-script-forms-with-javascript.htm" TargetMode="External"/><Relationship Id="rId15" Type="http://schemas.openxmlformats.org/officeDocument/2006/relationships/hyperlink" Target="https://www.w3schools.com/react/" TargetMode="External"/><Relationship Id="rId10" Type="http://schemas.openxmlformats.org/officeDocument/2006/relationships/hyperlink" Target="https://expressjs.com/" TargetMode="External"/><Relationship Id="rId4" Type="http://schemas.openxmlformats.org/officeDocument/2006/relationships/hyperlink" Target="https://en.wikipedia.org/wiki/React" TargetMode="External"/><Relationship Id="rId9" Type="http://schemas.openxmlformats.org/officeDocument/2006/relationships/hyperlink" Target="https://www.npmjs.com/" TargetMode="External"/><Relationship Id="rId14" Type="http://schemas.openxmlformats.org/officeDocument/2006/relationships/hyperlink" Target="https://react-bootstrap.github.io/getting-started/introducti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7">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9">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128489-26E3-4836-B242-C6F1A77331E6}"/>
              </a:ext>
            </a:extLst>
          </p:cNvPr>
          <p:cNvSpPr>
            <a:spLocks noGrp="1" noRot="1" noMove="1" noResize="1" noEditPoints="1" noAdjustHandles="1" noChangeArrowheads="1" noChangeShapeType="1"/>
          </p:cNvSpPr>
          <p:nvPr>
            <p:ph type="ctrTitle"/>
          </p:nvPr>
        </p:nvSpPr>
        <p:spPr>
          <a:xfrm>
            <a:off x="545353" y="437984"/>
            <a:ext cx="5149109" cy="1803981"/>
          </a:xfrm>
        </p:spPr>
        <p:txBody>
          <a:bodyPr anchor="b">
            <a:normAutofit fontScale="90000"/>
          </a:bodyPr>
          <a:lstStyle/>
          <a:p>
            <a:pPr algn="l"/>
            <a:r>
              <a:rPr lang="en-US" sz="3200" b="1" dirty="0"/>
              <a:t>EPL 421: Systems Programming</a:t>
            </a:r>
            <a:br>
              <a:rPr lang="en-US" sz="3200" b="1" dirty="0"/>
            </a:br>
            <a:br>
              <a:rPr lang="en-US" sz="3200" b="1" dirty="0"/>
            </a:br>
            <a:r>
              <a:rPr lang="en-US" sz="3200" b="1" dirty="0"/>
              <a:t>React.js Front-End Library</a:t>
            </a:r>
          </a:p>
          <a:p>
            <a:pPr algn="l"/>
            <a:r>
              <a:rPr lang="en-US" sz="3200" b="1" dirty="0"/>
              <a:t>FTP Client Implementation</a:t>
            </a:r>
          </a:p>
        </p:txBody>
      </p:sp>
      <p:sp>
        <p:nvSpPr>
          <p:cNvPr id="3" name="Subtitle 2">
            <a:extLst>
              <a:ext uri="{FF2B5EF4-FFF2-40B4-BE49-F238E27FC236}">
                <a16:creationId xmlns:a16="http://schemas.microsoft.com/office/drawing/2014/main" id="{A92DC7DF-5EF2-49A1-8BD2-31070BD6A18A}"/>
              </a:ext>
            </a:extLst>
          </p:cNvPr>
          <p:cNvSpPr>
            <a:spLocks noGrp="1" noRot="1" noMove="1" noResize="1" noEditPoints="1" noAdjustHandles="1" noChangeArrowheads="1" noChangeShapeType="1"/>
          </p:cNvSpPr>
          <p:nvPr>
            <p:ph type="subTitle" idx="1"/>
          </p:nvPr>
        </p:nvSpPr>
        <p:spPr>
          <a:xfrm>
            <a:off x="545353" y="2323141"/>
            <a:ext cx="2684977" cy="1501855"/>
          </a:xfrm>
        </p:spPr>
        <p:txBody>
          <a:bodyPr vert="horz" lIns="91440" tIns="45720" rIns="91440" bIns="45720" rtlCol="0" anchor="t">
            <a:normAutofit/>
          </a:bodyPr>
          <a:lstStyle/>
          <a:p>
            <a:pPr algn="l"/>
            <a:r>
              <a:rPr lang="en-US" sz="2000" i="1" dirty="0">
                <a:latin typeface="+mj-lt"/>
                <a:cs typeface="Calibri"/>
              </a:rPr>
              <a:t>Canciu Ionut – Cristian (</a:t>
            </a:r>
            <a:r>
              <a:rPr lang="en-US" sz="2000" i="1" dirty="0">
                <a:latin typeface="+mj-lt"/>
                <a:cs typeface="Calibri"/>
                <a:hlinkClick r:id="rId3"/>
              </a:rPr>
              <a:t>icanci01@ucy.ac.cy</a:t>
            </a:r>
            <a:r>
              <a:rPr lang="en-US" sz="2000" i="1" dirty="0">
                <a:latin typeface="+mj-lt"/>
                <a:cs typeface="Calibri"/>
              </a:rPr>
              <a:t>)</a:t>
            </a:r>
          </a:p>
          <a:p>
            <a:pPr algn="l"/>
            <a:r>
              <a:rPr lang="en-US" sz="2000" i="1" dirty="0">
                <a:effectLst/>
                <a:latin typeface="+mj-lt"/>
                <a:ea typeface="Times New Roman" panose="02020603050405020304" pitchFamily="18" charset="0"/>
              </a:rPr>
              <a:t>Ilias Kalaitzidis (</a:t>
            </a:r>
            <a:r>
              <a:rPr lang="en-US" sz="2000" i="1" dirty="0">
                <a:effectLst/>
                <a:latin typeface="+mj-lt"/>
                <a:ea typeface="Times New Roman" panose="02020603050405020304" pitchFamily="18" charset="0"/>
                <a:hlinkClick r:id="rId4"/>
              </a:rPr>
              <a:t>ikalai01@ucy.ac.cy</a:t>
            </a:r>
            <a:r>
              <a:rPr lang="el-GR" sz="2000" i="1" dirty="0">
                <a:effectLst/>
                <a:latin typeface="+mj-lt"/>
                <a:ea typeface="Times New Roman" panose="02020603050405020304" pitchFamily="18" charset="0"/>
              </a:rPr>
              <a:t>)</a:t>
            </a:r>
            <a:endParaRPr lang="en-US" sz="2000" i="1" dirty="0">
              <a:latin typeface="+mj-lt"/>
              <a:cs typeface="Calibri"/>
            </a:endParaRPr>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5" cstate="print"/>
          <a:stretch>
            <a:fillRect/>
          </a:stretch>
        </p:blipFill>
        <p:spPr bwMode="auto">
          <a:xfrm>
            <a:off x="7239001" y="785228"/>
            <a:ext cx="4416894" cy="1700504"/>
          </a:xfrm>
          <a:prstGeom prst="rect">
            <a:avLst/>
          </a:prstGeom>
          <a:noFill/>
        </p:spPr>
      </p:pic>
      <p:pic>
        <p:nvPicPr>
          <p:cNvPr id="13" name="Picture 12" descr="Logo&#10;&#10;Description automatically generated">
            <a:extLst>
              <a:ext uri="{FF2B5EF4-FFF2-40B4-BE49-F238E27FC236}">
                <a16:creationId xmlns:a16="http://schemas.microsoft.com/office/drawing/2014/main" id="{6C904D4A-B6B9-4861-881D-9944B7E296CD}"/>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020647" y="3930299"/>
            <a:ext cx="6635248" cy="2222807"/>
          </a:xfrm>
          <a:prstGeom prst="rect">
            <a:avLst/>
          </a:prstGeom>
        </p:spPr>
      </p:pic>
      <p:sp>
        <p:nvSpPr>
          <p:cNvPr id="33" name="TextBox 32">
            <a:extLst>
              <a:ext uri="{FF2B5EF4-FFF2-40B4-BE49-F238E27FC236}">
                <a16:creationId xmlns:a16="http://schemas.microsoft.com/office/drawing/2014/main" id="{835291A4-B8DF-459F-B347-F78ED6E9E8F3}"/>
              </a:ext>
            </a:extLst>
          </p:cNvPr>
          <p:cNvSpPr txBox="1">
            <a:spLocks noGrp="1" noRot="1" noMove="1" noResize="1" noEditPoints="1" noAdjustHandles="1" noChangeArrowheads="1" noChangeShapeType="1"/>
          </p:cNvSpPr>
          <p:nvPr/>
        </p:nvSpPr>
        <p:spPr>
          <a:xfrm>
            <a:off x="9325069" y="6072772"/>
            <a:ext cx="2449895" cy="400110"/>
          </a:xfrm>
          <a:prstGeom prst="rect">
            <a:avLst/>
          </a:prstGeom>
          <a:noFill/>
        </p:spPr>
        <p:txBody>
          <a:bodyPr wrap="square" rtlCol="0">
            <a:spAutoFit/>
          </a:bodyPr>
          <a:lstStyle/>
          <a:p>
            <a:pPr algn="ctr"/>
            <a:r>
              <a:rPr lang="el-GR" sz="2000" dirty="0">
                <a:solidFill>
                  <a:schemeClr val="bg1"/>
                </a:solidFill>
              </a:rPr>
              <a:t>12 – </a:t>
            </a:r>
            <a:r>
              <a:rPr lang="en-US" sz="2000" dirty="0">
                <a:solidFill>
                  <a:schemeClr val="bg1"/>
                </a:solidFill>
              </a:rPr>
              <a:t>MARCH - 2022</a:t>
            </a:r>
          </a:p>
        </p:txBody>
      </p:sp>
    </p:spTree>
    <p:extLst>
      <p:ext uri="{BB962C8B-B14F-4D97-AF65-F5344CB8AC3E}">
        <p14:creationId xmlns:p14="http://schemas.microsoft.com/office/powerpoint/2010/main" val="17136626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10</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n-US" sz="3400" dirty="0">
                <a:ln w="3175" cmpd="sng">
                  <a:noFill/>
                </a:ln>
                <a:latin typeface="+mj-lt"/>
                <a:ea typeface="+mj-ea"/>
                <a:cs typeface="+mj-cs"/>
              </a:rPr>
              <a:t>JAVASCRIPT </a:t>
            </a:r>
            <a:r>
              <a:rPr lang="el-GR" sz="3400" dirty="0">
                <a:ln w="3175" cmpd="sng">
                  <a:noFill/>
                </a:ln>
                <a:latin typeface="+mj-lt"/>
                <a:ea typeface="+mj-ea"/>
                <a:cs typeface="+mj-cs"/>
              </a:rPr>
              <a:t>Η </a:t>
            </a:r>
            <a:r>
              <a:rPr lang="en-US" sz="3400" dirty="0">
                <a:ln w="3175" cmpd="sng">
                  <a:noFill/>
                </a:ln>
                <a:latin typeface="+mj-lt"/>
                <a:ea typeface="+mj-ea"/>
                <a:cs typeface="+mj-cs"/>
              </a:rPr>
              <a:t>TYPESCRIPT (2)</a:t>
            </a:r>
          </a:p>
        </p:txBody>
      </p:sp>
      <p:grpSp>
        <p:nvGrpSpPr>
          <p:cNvPr id="27" name="Group 26">
            <a:extLst>
              <a:ext uri="{FF2B5EF4-FFF2-40B4-BE49-F238E27FC236}">
                <a16:creationId xmlns:a16="http://schemas.microsoft.com/office/drawing/2014/main" id="{1A45D466-FB8D-436B-8082-76923244086F}"/>
              </a:ext>
            </a:extLst>
          </p:cNvPr>
          <p:cNvGrpSpPr>
            <a:grpSpLocks noGrp="1" noUngrp="1" noRot="1" noMove="1" noResize="1"/>
          </p:cNvGrpSpPr>
          <p:nvPr/>
        </p:nvGrpSpPr>
        <p:grpSpPr>
          <a:xfrm>
            <a:off x="914516" y="1957748"/>
            <a:ext cx="5017091" cy="3809505"/>
            <a:chOff x="914516" y="1957748"/>
            <a:chExt cx="5017091" cy="3809505"/>
          </a:xfrm>
        </p:grpSpPr>
        <p:sp>
          <p:nvSpPr>
            <p:cNvPr id="17" name="Title 1">
              <a:extLst>
                <a:ext uri="{FF2B5EF4-FFF2-40B4-BE49-F238E27FC236}">
                  <a16:creationId xmlns:a16="http://schemas.microsoft.com/office/drawing/2014/main" id="{C408A38A-6A7D-44E9-9CF9-6429309321D2}"/>
                </a:ext>
              </a:extLst>
            </p:cNvPr>
            <p:cNvSpPr txBox="1">
              <a:spLocks noGrp="1" noRot="1" noMove="1" noResize="1" noEditPoints="1" noAdjustHandles="1" noChangeArrowheads="1" noChangeShapeType="1"/>
            </p:cNvSpPr>
            <p:nvPr/>
          </p:nvSpPr>
          <p:spPr>
            <a:xfrm>
              <a:off x="1900661" y="1957748"/>
              <a:ext cx="2438400" cy="50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JavaScript</a:t>
              </a:r>
            </a:p>
          </p:txBody>
        </p:sp>
        <p:grpSp>
          <p:nvGrpSpPr>
            <p:cNvPr id="26" name="Group 25">
              <a:extLst>
                <a:ext uri="{FF2B5EF4-FFF2-40B4-BE49-F238E27FC236}">
                  <a16:creationId xmlns:a16="http://schemas.microsoft.com/office/drawing/2014/main" id="{FE718C08-6948-4681-93A6-A365CBADE196}"/>
                </a:ext>
              </a:extLst>
            </p:cNvPr>
            <p:cNvGrpSpPr>
              <a:grpSpLocks noGrp="1" noUngrp="1" noRot="1" noMove="1" noResize="1"/>
            </p:cNvGrpSpPr>
            <p:nvPr/>
          </p:nvGrpSpPr>
          <p:grpSpPr>
            <a:xfrm>
              <a:off x="914516" y="2537489"/>
              <a:ext cx="5017091" cy="3229764"/>
              <a:chOff x="914516" y="2537489"/>
              <a:chExt cx="5017091" cy="3229764"/>
            </a:xfrm>
          </p:grpSpPr>
          <p:pic>
            <p:nvPicPr>
              <p:cNvPr id="10" name="Picture 9">
                <a:extLst>
                  <a:ext uri="{FF2B5EF4-FFF2-40B4-BE49-F238E27FC236}">
                    <a16:creationId xmlns:a16="http://schemas.microsoft.com/office/drawing/2014/main" id="{304E872A-B4EA-482C-9270-63FB06677FCD}"/>
                  </a:ext>
                </a:extLst>
              </p:cNvPr>
              <p:cNvPicPr>
                <a:picLocks noGrp="1" noRot="1" noChangeAspect="1" noMove="1" noResize="1" noEditPoints="1" noAdjustHandles="1" noChangeArrowheads="1" noChangeShapeType="1" noCrop="1"/>
              </p:cNvPicPr>
              <p:nvPr/>
            </p:nvPicPr>
            <p:blipFill>
              <a:blip r:embed="rId4"/>
              <a:stretch>
                <a:fillRect/>
              </a:stretch>
            </p:blipFill>
            <p:spPr>
              <a:xfrm>
                <a:off x="914516" y="2537489"/>
                <a:ext cx="4410691" cy="2448267"/>
              </a:xfrm>
              <a:prstGeom prst="rect">
                <a:avLst/>
              </a:prstGeom>
              <a:ln>
                <a:noFill/>
              </a:ln>
              <a:effectLst>
                <a:outerShdw blurRad="292100" dist="139700" dir="2700000" algn="tl" rotWithShape="0">
                  <a:srgbClr val="333333">
                    <a:alpha val="65000"/>
                  </a:srgbClr>
                </a:outerShdw>
              </a:effectLst>
            </p:spPr>
          </p:pic>
          <p:pic>
            <p:nvPicPr>
              <p:cNvPr id="2050" name="Picture 2">
                <a:extLst>
                  <a:ext uri="{FF2B5EF4-FFF2-40B4-BE49-F238E27FC236}">
                    <a16:creationId xmlns:a16="http://schemas.microsoft.com/office/drawing/2014/main" id="{7A32ED64-F850-4E24-BF7A-6C0BD233A5F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17107" y="405275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C6F02DA-79F0-4423-8AA3-DE6BCF2501E7}"/>
                  </a:ext>
                </a:extLst>
              </p:cNvPr>
              <p:cNvPicPr>
                <a:picLocks noGrp="1" noRot="1" noChangeAspect="1" noMove="1" noResize="1" noEditPoints="1" noAdjustHandles="1" noChangeArrowheads="1" noChangeShapeType="1" noCrop="1"/>
              </p:cNvPicPr>
              <p:nvPr/>
            </p:nvPicPr>
            <p:blipFill>
              <a:blip r:embed="rId6"/>
              <a:stretch>
                <a:fillRect/>
              </a:stretch>
            </p:blipFill>
            <p:spPr>
              <a:xfrm>
                <a:off x="1171725" y="5002327"/>
                <a:ext cx="2804728" cy="764926"/>
              </a:xfrm>
              <a:prstGeom prst="rect">
                <a:avLst/>
              </a:prstGeom>
            </p:spPr>
          </p:pic>
        </p:grpSp>
      </p:grpSp>
      <p:grpSp>
        <p:nvGrpSpPr>
          <p:cNvPr id="28" name="Group 27">
            <a:extLst>
              <a:ext uri="{FF2B5EF4-FFF2-40B4-BE49-F238E27FC236}">
                <a16:creationId xmlns:a16="http://schemas.microsoft.com/office/drawing/2014/main" id="{FD9116D6-4C90-46C9-B322-AFEB4518081B}"/>
              </a:ext>
            </a:extLst>
          </p:cNvPr>
          <p:cNvGrpSpPr>
            <a:grpSpLocks noGrp="1" noUngrp="1" noRot="1" noMove="1" noResize="1"/>
          </p:cNvGrpSpPr>
          <p:nvPr/>
        </p:nvGrpSpPr>
        <p:grpSpPr>
          <a:xfrm>
            <a:off x="6447635" y="1936817"/>
            <a:ext cx="5345877" cy="3830436"/>
            <a:chOff x="6447635" y="1936817"/>
            <a:chExt cx="5345877" cy="3830436"/>
          </a:xfrm>
        </p:grpSpPr>
        <p:sp>
          <p:nvSpPr>
            <p:cNvPr id="18" name="Title 1">
              <a:extLst>
                <a:ext uri="{FF2B5EF4-FFF2-40B4-BE49-F238E27FC236}">
                  <a16:creationId xmlns:a16="http://schemas.microsoft.com/office/drawing/2014/main" id="{2DF7230B-409D-47FC-AA98-33BEC45B6A58}"/>
                </a:ext>
              </a:extLst>
            </p:cNvPr>
            <p:cNvSpPr txBox="1">
              <a:spLocks noGrp="1" noRot="1" noMove="1" noResize="1" noEditPoints="1" noAdjustHandles="1" noChangeArrowheads="1" noChangeShapeType="1"/>
            </p:cNvSpPr>
            <p:nvPr/>
          </p:nvSpPr>
          <p:spPr>
            <a:xfrm>
              <a:off x="7710149" y="1936817"/>
              <a:ext cx="2438400" cy="50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TypeScript</a:t>
              </a:r>
            </a:p>
          </p:txBody>
        </p:sp>
        <p:grpSp>
          <p:nvGrpSpPr>
            <p:cNvPr id="25" name="Group 24">
              <a:extLst>
                <a:ext uri="{FF2B5EF4-FFF2-40B4-BE49-F238E27FC236}">
                  <a16:creationId xmlns:a16="http://schemas.microsoft.com/office/drawing/2014/main" id="{BD42D7C8-050A-428E-8DE1-805F1B7F63DE}"/>
                </a:ext>
              </a:extLst>
            </p:cNvPr>
            <p:cNvGrpSpPr>
              <a:grpSpLocks noGrp="1" noUngrp="1" noRot="1" noMove="1" noResize="1"/>
            </p:cNvGrpSpPr>
            <p:nvPr/>
          </p:nvGrpSpPr>
          <p:grpSpPr>
            <a:xfrm>
              <a:off x="6447635" y="2537489"/>
              <a:ext cx="5345877" cy="3229764"/>
              <a:chOff x="6447635" y="2537489"/>
              <a:chExt cx="5345877" cy="3229764"/>
            </a:xfrm>
          </p:grpSpPr>
          <p:pic>
            <p:nvPicPr>
              <p:cNvPr id="20" name="Picture 19">
                <a:extLst>
                  <a:ext uri="{FF2B5EF4-FFF2-40B4-BE49-F238E27FC236}">
                    <a16:creationId xmlns:a16="http://schemas.microsoft.com/office/drawing/2014/main" id="{E3F75225-0982-4E7D-A22D-80F49FC106CA}"/>
                  </a:ext>
                </a:extLst>
              </p:cNvPr>
              <p:cNvPicPr>
                <a:picLocks noGrp="1" noRot="1" noChangeAspect="1" noMove="1" noResize="1" noEditPoints="1" noAdjustHandles="1" noChangeArrowheads="1" noChangeShapeType="1" noCrop="1"/>
              </p:cNvPicPr>
              <p:nvPr/>
            </p:nvPicPr>
            <p:blipFill>
              <a:blip r:embed="rId7"/>
              <a:stretch>
                <a:fillRect/>
              </a:stretch>
            </p:blipFill>
            <p:spPr>
              <a:xfrm>
                <a:off x="6447635" y="2537489"/>
                <a:ext cx="4829849" cy="2495898"/>
              </a:xfrm>
              <a:prstGeom prst="rect">
                <a:avLst/>
              </a:prstGeom>
              <a:ln>
                <a:noFill/>
              </a:ln>
              <a:effectLst>
                <a:outerShdw blurRad="292100" dist="139700" dir="2700000" algn="tl" rotWithShape="0">
                  <a:srgbClr val="333333">
                    <a:alpha val="65000"/>
                  </a:srgbClr>
                </a:outerShdw>
              </a:effectLst>
            </p:spPr>
          </p:pic>
          <p:pic>
            <p:nvPicPr>
              <p:cNvPr id="2052" name="Picture 4">
                <a:extLst>
                  <a:ext uri="{FF2B5EF4-FFF2-40B4-BE49-F238E27FC236}">
                    <a16:creationId xmlns:a16="http://schemas.microsoft.com/office/drawing/2014/main" id="{F5BC39D1-5ABE-4FC4-B1F3-40320A37353A}"/>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79012" y="405275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9B2D1CFE-6901-4169-945E-B09263E3D084}"/>
                  </a:ext>
                </a:extLst>
              </p:cNvPr>
              <p:cNvPicPr>
                <a:picLocks noGrp="1" noRot="1" noChangeAspect="1" noMove="1" noResize="1" noEditPoints="1" noAdjustHandles="1" noChangeArrowheads="1" noChangeShapeType="1" noCrop="1"/>
              </p:cNvPicPr>
              <p:nvPr/>
            </p:nvPicPr>
            <p:blipFill>
              <a:blip r:embed="rId9"/>
              <a:stretch>
                <a:fillRect/>
              </a:stretch>
            </p:blipFill>
            <p:spPr>
              <a:xfrm>
                <a:off x="6808903" y="5064727"/>
                <a:ext cx="3040023" cy="702526"/>
              </a:xfrm>
              <a:prstGeom prst="rect">
                <a:avLst/>
              </a:prstGeom>
            </p:spPr>
          </p:pic>
        </p:grpSp>
      </p:grpSp>
      <p:grpSp>
        <p:nvGrpSpPr>
          <p:cNvPr id="33" name="Group 32">
            <a:extLst>
              <a:ext uri="{FF2B5EF4-FFF2-40B4-BE49-F238E27FC236}">
                <a16:creationId xmlns:a16="http://schemas.microsoft.com/office/drawing/2014/main" id="{FF1E6551-E0EE-4A79-A914-AFE509391757}"/>
              </a:ext>
            </a:extLst>
          </p:cNvPr>
          <p:cNvGrpSpPr>
            <a:grpSpLocks noGrp="1" noUngrp="1" noRot="1" noMove="1" noResize="1"/>
          </p:cNvGrpSpPr>
          <p:nvPr/>
        </p:nvGrpSpPr>
        <p:grpSpPr>
          <a:xfrm>
            <a:off x="7411384" y="3176588"/>
            <a:ext cx="3066116" cy="876165"/>
            <a:chOff x="7411384" y="3176588"/>
            <a:chExt cx="3066116" cy="876165"/>
          </a:xfrm>
        </p:grpSpPr>
        <p:cxnSp>
          <p:nvCxnSpPr>
            <p:cNvPr id="30" name="Straight Connector 29">
              <a:extLst>
                <a:ext uri="{FF2B5EF4-FFF2-40B4-BE49-F238E27FC236}">
                  <a16:creationId xmlns:a16="http://schemas.microsoft.com/office/drawing/2014/main" id="{FEA7A2BF-2AE3-4D8A-9933-9E3AAA0587C6}"/>
                </a:ext>
              </a:extLst>
            </p:cNvPr>
            <p:cNvCxnSpPr>
              <a:cxnSpLocks noGrp="1" noRot="1" noMove="1" noResize="1" noEditPoints="1" noAdjustHandles="1" noChangeArrowheads="1" noChangeShapeType="1"/>
            </p:cNvCxnSpPr>
            <p:nvPr/>
          </p:nvCxnSpPr>
          <p:spPr>
            <a:xfrm>
              <a:off x="8464990" y="3186820"/>
              <a:ext cx="59752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BEA4DE69-1864-4891-9EC3-CBF31C698845}"/>
                </a:ext>
              </a:extLst>
            </p:cNvPr>
            <p:cNvCxnSpPr>
              <a:cxnSpLocks noGrp="1" noRot="1" noMove="1" noResize="1" noEditPoints="1" noAdjustHandles="1" noChangeArrowheads="1" noChangeShapeType="1"/>
            </p:cNvCxnSpPr>
            <p:nvPr/>
          </p:nvCxnSpPr>
          <p:spPr>
            <a:xfrm>
              <a:off x="9848926" y="3176588"/>
              <a:ext cx="62857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B87EFF59-51DB-4F89-B246-2135E2B2286B}"/>
                </a:ext>
              </a:extLst>
            </p:cNvPr>
            <p:cNvCxnSpPr>
              <a:cxnSpLocks noGrp="1" noRot="1" noMove="1" noResize="1" noEditPoints="1" noAdjustHandles="1" noChangeArrowheads="1" noChangeShapeType="1"/>
            </p:cNvCxnSpPr>
            <p:nvPr/>
          </p:nvCxnSpPr>
          <p:spPr>
            <a:xfrm>
              <a:off x="7478814" y="3867857"/>
              <a:ext cx="59752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3E14C0A6-A4A3-4B77-80A3-986B95016B9F}"/>
                </a:ext>
              </a:extLst>
            </p:cNvPr>
            <p:cNvCxnSpPr>
              <a:cxnSpLocks noGrp="1" noRot="1" noMove="1" noResize="1" noEditPoints="1" noAdjustHandles="1" noChangeArrowheads="1" noChangeShapeType="1"/>
            </p:cNvCxnSpPr>
            <p:nvPr/>
          </p:nvCxnSpPr>
          <p:spPr>
            <a:xfrm>
              <a:off x="7411384" y="4052753"/>
              <a:ext cx="597529"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7038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3"/>
                                        </p:tgtEl>
                                        <p:attrNameLst>
                                          <p:attrName>r</p:attrName>
                                        </p:attrNameLst>
                                      </p:cBhvr>
                                    </p:animRot>
                                    <p:animRot by="-240000">
                                      <p:cBhvr>
                                        <p:cTn id="7" dur="200" fill="hold">
                                          <p:stCondLst>
                                            <p:cond delay="200"/>
                                          </p:stCondLst>
                                        </p:cTn>
                                        <p:tgtEl>
                                          <p:spTgt spid="33"/>
                                        </p:tgtEl>
                                        <p:attrNameLst>
                                          <p:attrName>r</p:attrName>
                                        </p:attrNameLst>
                                      </p:cBhvr>
                                    </p:animRot>
                                    <p:animRot by="240000">
                                      <p:cBhvr>
                                        <p:cTn id="8" dur="200" fill="hold">
                                          <p:stCondLst>
                                            <p:cond delay="400"/>
                                          </p:stCondLst>
                                        </p:cTn>
                                        <p:tgtEl>
                                          <p:spTgt spid="33"/>
                                        </p:tgtEl>
                                        <p:attrNameLst>
                                          <p:attrName>r</p:attrName>
                                        </p:attrNameLst>
                                      </p:cBhvr>
                                    </p:animRot>
                                    <p:animRot by="-240000">
                                      <p:cBhvr>
                                        <p:cTn id="9" dur="200" fill="hold">
                                          <p:stCondLst>
                                            <p:cond delay="600"/>
                                          </p:stCondLst>
                                        </p:cTn>
                                        <p:tgtEl>
                                          <p:spTgt spid="33"/>
                                        </p:tgtEl>
                                        <p:attrNameLst>
                                          <p:attrName>r</p:attrName>
                                        </p:attrNameLst>
                                      </p:cBhvr>
                                    </p:animRot>
                                    <p:animRot by="120000">
                                      <p:cBhvr>
                                        <p:cTn id="10"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11</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ΧΡΗΣΗ ΤΗΣ ΕΝΝΟΙΑΣ ΕΦΑΡΜΟΓΗ ΜΙΑΣ ΣΕΛΙΔΑΣ </a:t>
            </a:r>
          </a:p>
        </p:txBody>
      </p:sp>
      <p:sp>
        <p:nvSpPr>
          <p:cNvPr id="23" name="Title 1">
            <a:extLst>
              <a:ext uri="{FF2B5EF4-FFF2-40B4-BE49-F238E27FC236}">
                <a16:creationId xmlns:a16="http://schemas.microsoft.com/office/drawing/2014/main" id="{DFC0FC8F-99F9-4A54-83FE-068B8068CB95}"/>
              </a:ext>
            </a:extLst>
          </p:cNvPr>
          <p:cNvSpPr txBox="1">
            <a:spLocks noGrp="1" noRot="1" noMove="1" noResize="1" noEditPoints="1" noAdjustHandles="1" noChangeArrowheads="1" noChangeShapeType="1"/>
          </p:cNvSpPr>
          <p:nvPr/>
        </p:nvSpPr>
        <p:spPr>
          <a:xfrm>
            <a:off x="362139" y="1391001"/>
            <a:ext cx="11467722" cy="50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o-RO" sz="2800" b="1" dirty="0"/>
              <a:t>Single Page </a:t>
            </a:r>
            <a:r>
              <a:rPr lang="en-US" sz="2800" b="1" dirty="0"/>
              <a:t>Application</a:t>
            </a:r>
            <a:r>
              <a:rPr lang="ro-RO" sz="2800" b="1" dirty="0"/>
              <a:t> - SPA</a:t>
            </a:r>
            <a:endParaRPr lang="en-US" sz="2800" b="1" dirty="0"/>
          </a:p>
        </p:txBody>
      </p:sp>
      <p:grpSp>
        <p:nvGrpSpPr>
          <p:cNvPr id="8" name="Group 7">
            <a:extLst>
              <a:ext uri="{FF2B5EF4-FFF2-40B4-BE49-F238E27FC236}">
                <a16:creationId xmlns:a16="http://schemas.microsoft.com/office/drawing/2014/main" id="{8E125D89-2C2D-4033-879D-6A4E95CEB369}"/>
              </a:ext>
            </a:extLst>
          </p:cNvPr>
          <p:cNvGrpSpPr>
            <a:grpSpLocks noGrp="1" noUngrp="1" noRot="1" noMove="1" noResize="1"/>
          </p:cNvGrpSpPr>
          <p:nvPr/>
        </p:nvGrpSpPr>
        <p:grpSpPr>
          <a:xfrm>
            <a:off x="929585" y="2082999"/>
            <a:ext cx="10550218" cy="4326904"/>
            <a:chOff x="929585" y="2082999"/>
            <a:chExt cx="10550218" cy="4326904"/>
          </a:xfrm>
        </p:grpSpPr>
        <p:grpSp>
          <p:nvGrpSpPr>
            <p:cNvPr id="2" name="Group 1">
              <a:extLst>
                <a:ext uri="{FF2B5EF4-FFF2-40B4-BE49-F238E27FC236}">
                  <a16:creationId xmlns:a16="http://schemas.microsoft.com/office/drawing/2014/main" id="{FB11F3B0-7BB8-4AB6-A95C-485BD16B2E4B}"/>
                </a:ext>
              </a:extLst>
            </p:cNvPr>
            <p:cNvGrpSpPr>
              <a:grpSpLocks noGrp="1" noUngrp="1" noRot="1" noMove="1" noResize="1"/>
            </p:cNvGrpSpPr>
            <p:nvPr/>
          </p:nvGrpSpPr>
          <p:grpSpPr>
            <a:xfrm>
              <a:off x="929585" y="2082999"/>
              <a:ext cx="10550218" cy="3933695"/>
              <a:chOff x="929585" y="2336493"/>
              <a:chExt cx="10550218" cy="3933695"/>
            </a:xfrm>
          </p:grpSpPr>
          <p:pic>
            <p:nvPicPr>
              <p:cNvPr id="29" name="Content Placeholder 5" descr="Diagram&#10;&#10;Description automatically generated">
                <a:extLst>
                  <a:ext uri="{FF2B5EF4-FFF2-40B4-BE49-F238E27FC236}">
                    <a16:creationId xmlns:a16="http://schemas.microsoft.com/office/drawing/2014/main" id="{EF7039B3-44BA-402E-A3EB-34987C4A5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85" y="2336493"/>
                <a:ext cx="4686105" cy="2589073"/>
              </a:xfrm>
              <a:prstGeom prst="rect">
                <a:avLst/>
              </a:prstGeom>
              <a:effectLst>
                <a:innerShdw blurRad="57150" dist="38100" dir="14460000">
                  <a:prstClr val="black">
                    <a:alpha val="70000"/>
                  </a:prstClr>
                </a:innerShdw>
              </a:effectLst>
            </p:spPr>
          </p:pic>
          <p:sp>
            <p:nvSpPr>
              <p:cNvPr id="31" name="Text Placeholder 3">
                <a:extLst>
                  <a:ext uri="{FF2B5EF4-FFF2-40B4-BE49-F238E27FC236}">
                    <a16:creationId xmlns:a16="http://schemas.microsoft.com/office/drawing/2014/main" id="{8CE9B041-D643-4E46-8D87-FCBD333C1A0D}"/>
                  </a:ext>
                </a:extLst>
              </p:cNvPr>
              <p:cNvSpPr txBox="1">
                <a:spLocks/>
              </p:cNvSpPr>
              <p:nvPr/>
            </p:nvSpPr>
            <p:spPr>
              <a:xfrm>
                <a:off x="6156365" y="2694304"/>
                <a:ext cx="5323438" cy="3575884"/>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3" panose="05040102010807070707" pitchFamily="18" charset="2"/>
                  <a:buChar char=""/>
                </a:pPr>
                <a:r>
                  <a:rPr lang="en-US" dirty="0"/>
                  <a:t> </a:t>
                </a:r>
                <a:r>
                  <a:rPr lang="el-GR" dirty="0"/>
                  <a:t>Η </a:t>
                </a:r>
                <a:r>
                  <a:rPr lang="en-US" dirty="0"/>
                  <a:t>React </a:t>
                </a:r>
                <a:r>
                  <a:rPr lang="el-GR" dirty="0"/>
                  <a:t>λειτουργεί ως μια Εφαρμογή μιας Σελίδας, όπου ο χρήστης αλληλοεπιδρά με τα στοιχεία στην οθόνη του. Σε αντίθεση με ένα κανονικό ιστότοπο </a:t>
                </a:r>
                <a:r>
                  <a:rPr lang="ro-RO" dirty="0"/>
                  <a:t>HTML, </a:t>
                </a:r>
                <a:r>
                  <a:rPr lang="el-GR" dirty="0"/>
                  <a:t>στις  εφαρμογές </a:t>
                </a:r>
                <a:r>
                  <a:rPr lang="en-US" dirty="0"/>
                  <a:t>React</a:t>
                </a:r>
                <a:r>
                  <a:rPr lang="el-GR" dirty="0"/>
                  <a:t> δεν απαιτείται η ‘αλλαγή’ σελίδων. </a:t>
                </a:r>
                <a:r>
                  <a:rPr lang="el-GR" i="1" dirty="0">
                    <a:solidFill>
                      <a:srgbClr val="002060"/>
                    </a:solidFill>
                  </a:rPr>
                  <a:t>(π.χ. </a:t>
                </a:r>
                <a:r>
                  <a:rPr lang="en-US" i="1" dirty="0">
                    <a:solidFill>
                      <a:srgbClr val="002060"/>
                    </a:solidFill>
                  </a:rPr>
                  <a:t>index.html, contact_us.html </a:t>
                </a:r>
                <a:r>
                  <a:rPr lang="el-GR" i="1" dirty="0">
                    <a:solidFill>
                      <a:srgbClr val="002060"/>
                    </a:solidFill>
                  </a:rPr>
                  <a:t>κ.α.)</a:t>
                </a:r>
                <a:endParaRPr lang="en-US" i="1" dirty="0">
                  <a:solidFill>
                    <a:srgbClr val="002060"/>
                  </a:solidFill>
                </a:endParaRPr>
              </a:p>
              <a:p>
                <a:pPr algn="just">
                  <a:buFont typeface="Wingdings 3" panose="05040102010807070707" pitchFamily="18" charset="2"/>
                  <a:buChar char=""/>
                </a:pPr>
                <a:r>
                  <a:rPr lang="en-US" dirty="0"/>
                  <a:t> </a:t>
                </a:r>
                <a:r>
                  <a:rPr lang="el-GR" dirty="0"/>
                  <a:t>Το περιεχόμενο του κάθε στοιχείου, αποδίδεται και παρουσιάζεται</a:t>
                </a:r>
                <a:r>
                  <a:rPr lang="en-US" dirty="0"/>
                  <a:t> (render) </a:t>
                </a:r>
                <a:r>
                  <a:rPr lang="el-GR" dirty="0"/>
                  <a:t>σε μια προεπιλεγμένη και σταθερή σελίδα. </a:t>
                </a:r>
                <a:endParaRPr lang="en-US" dirty="0"/>
              </a:p>
              <a:p>
                <a:pPr algn="just">
                  <a:buFont typeface="Wingdings 3" panose="05040102010807070707" pitchFamily="18" charset="2"/>
                  <a:buChar char=""/>
                </a:pPr>
                <a:r>
                  <a:rPr lang="en-US" dirty="0"/>
                  <a:t> </a:t>
                </a:r>
                <a:r>
                  <a:rPr lang="en-US" b="1" dirty="0"/>
                  <a:t>web-application </a:t>
                </a:r>
                <a:r>
                  <a:rPr lang="el-GR" b="1" u="sng" dirty="0"/>
                  <a:t>ΝΟΤ</a:t>
                </a:r>
                <a:r>
                  <a:rPr lang="en-US" b="1" dirty="0"/>
                  <a:t> website</a:t>
                </a:r>
              </a:p>
              <a:p>
                <a:pPr algn="just">
                  <a:buFont typeface="Wingdings 3" panose="05040102010807070707" pitchFamily="18" charset="2"/>
                  <a:buChar char=""/>
                </a:pPr>
                <a:r>
                  <a:rPr lang="en-US" dirty="0"/>
                  <a:t> </a:t>
                </a:r>
                <a:r>
                  <a:rPr lang="en-US" b="1" dirty="0"/>
                  <a:t>React Render.DOM</a:t>
                </a:r>
              </a:p>
            </p:txBody>
          </p:sp>
        </p:grpSp>
        <p:pic>
          <p:nvPicPr>
            <p:cNvPr id="7" name="Picture 6" descr="Diagram&#10;&#10;Description automatically generated with medium confidence">
              <a:extLst>
                <a:ext uri="{FF2B5EF4-FFF2-40B4-BE49-F238E27FC236}">
                  <a16:creationId xmlns:a16="http://schemas.microsoft.com/office/drawing/2014/main" id="{4B4D22A5-CC49-494F-A348-98716B5BD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930" y="4381884"/>
              <a:ext cx="4728079" cy="2028019"/>
            </a:xfrm>
            <a:prstGeom prst="rect">
              <a:avLst/>
            </a:prstGeom>
          </p:spPr>
        </p:pic>
      </p:grpSp>
    </p:spTree>
    <p:extLst>
      <p:ext uri="{BB962C8B-B14F-4D97-AF65-F5344CB8AC3E}">
        <p14:creationId xmlns:p14="http://schemas.microsoft.com/office/powerpoint/2010/main" val="169437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12</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(1)</a:t>
            </a:r>
          </a:p>
        </p:txBody>
      </p:sp>
      <p:grpSp>
        <p:nvGrpSpPr>
          <p:cNvPr id="7" name="Group 6">
            <a:extLst>
              <a:ext uri="{FF2B5EF4-FFF2-40B4-BE49-F238E27FC236}">
                <a16:creationId xmlns:a16="http://schemas.microsoft.com/office/drawing/2014/main" id="{127FAF20-8E58-42E7-A86E-83DAB5647274}"/>
              </a:ext>
            </a:extLst>
          </p:cNvPr>
          <p:cNvGrpSpPr>
            <a:grpSpLocks noGrp="1" noUngrp="1" noRot="1" noMove="1" noResize="1"/>
          </p:cNvGrpSpPr>
          <p:nvPr/>
        </p:nvGrpSpPr>
        <p:grpSpPr>
          <a:xfrm>
            <a:off x="350775" y="1547274"/>
            <a:ext cx="11594177" cy="4928083"/>
            <a:chOff x="350775" y="1547274"/>
            <a:chExt cx="11594177" cy="4928083"/>
          </a:xfrm>
        </p:grpSpPr>
        <p:pic>
          <p:nvPicPr>
            <p:cNvPr id="14" name="Picture 13" descr="Icon&#10;&#10;Description automatically generated">
              <a:extLst>
                <a:ext uri="{FF2B5EF4-FFF2-40B4-BE49-F238E27FC236}">
                  <a16:creationId xmlns:a16="http://schemas.microsoft.com/office/drawing/2014/main" id="{C5EAD069-8EC7-471A-8FE9-026D33F7767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971" t="15023" r="6875" b="13307"/>
            <a:stretch/>
          </p:blipFill>
          <p:spPr>
            <a:xfrm>
              <a:off x="4807076" y="1590392"/>
              <a:ext cx="4325293" cy="1934136"/>
            </a:xfrm>
            <a:prstGeom prst="rect">
              <a:avLst/>
            </a:prstGeom>
          </p:spPr>
        </p:pic>
        <p:pic>
          <p:nvPicPr>
            <p:cNvPr id="18" name="Picture 17" descr="Diagram&#10;&#10;Description automatically generated">
              <a:extLst>
                <a:ext uri="{FF2B5EF4-FFF2-40B4-BE49-F238E27FC236}">
                  <a16:creationId xmlns:a16="http://schemas.microsoft.com/office/drawing/2014/main" id="{792DDC88-7B43-4DB4-89FF-654A059591FA}"/>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2078" t="3499" r="2865" b="3740"/>
            <a:stretch/>
          </p:blipFill>
          <p:spPr>
            <a:xfrm>
              <a:off x="350775" y="2257414"/>
              <a:ext cx="4022724" cy="3472931"/>
            </a:xfrm>
            <a:prstGeom prst="rect">
              <a:avLst/>
            </a:prstGeom>
          </p:spPr>
        </p:pic>
        <p:pic>
          <p:nvPicPr>
            <p:cNvPr id="22" name="Picture 21" descr="Logo&#10;&#10;Description automatically generated">
              <a:extLst>
                <a:ext uri="{FF2B5EF4-FFF2-40B4-BE49-F238E27FC236}">
                  <a16:creationId xmlns:a16="http://schemas.microsoft.com/office/drawing/2014/main" id="{6741D885-0D42-47B8-A31B-E99ECF1A63D4}"/>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t="19017" b="23332"/>
            <a:stretch/>
          </p:blipFill>
          <p:spPr>
            <a:xfrm>
              <a:off x="7314894" y="3591319"/>
              <a:ext cx="4514967" cy="1301475"/>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4C1147B9-F2F0-4F86-AAD6-D56412573AD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9132369" y="4983183"/>
              <a:ext cx="2812583" cy="1207067"/>
            </a:xfrm>
            <a:prstGeom prst="rect">
              <a:avLst/>
            </a:prstGeom>
          </p:spPr>
        </p:pic>
        <p:pic>
          <p:nvPicPr>
            <p:cNvPr id="26" name="Picture 25" descr="Logo&#10;&#10;Description automatically generated">
              <a:extLst>
                <a:ext uri="{FF2B5EF4-FFF2-40B4-BE49-F238E27FC236}">
                  <a16:creationId xmlns:a16="http://schemas.microsoft.com/office/drawing/2014/main" id="{A797A422-A252-4295-9058-1749D0D9E60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9405268" y="2254711"/>
              <a:ext cx="1948532" cy="1552331"/>
            </a:xfrm>
            <a:prstGeom prst="rect">
              <a:avLst/>
            </a:prstGeom>
          </p:spPr>
        </p:pic>
        <p:pic>
          <p:nvPicPr>
            <p:cNvPr id="1026" name="Picture 2" descr="GitHub - azimutlabs/eslint: ✨ ESLint configurations and code-style  guidelines">
              <a:extLst>
                <a:ext uri="{FF2B5EF4-FFF2-40B4-BE49-F238E27FC236}">
                  <a16:creationId xmlns:a16="http://schemas.microsoft.com/office/drawing/2014/main" id="{F91B2A7B-6869-4078-A949-2DDE4B5A5390}"/>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28339" y="3586697"/>
              <a:ext cx="2147148" cy="10735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0F21E572-DDEB-43FC-A964-800047606023}"/>
                </a:ext>
              </a:extLst>
            </p:cNvPr>
            <p:cNvPicPr>
              <a:picLocks noGrp="1" noRot="1" noChangeAspect="1" noMove="1" noResize="1" noEditPoints="1" noAdjustHandles="1" noChangeArrowheads="1" noChangeShapeType="1" noCrop="1"/>
            </p:cNvPicPr>
            <p:nvPr/>
          </p:nvPicPr>
          <p:blipFill rotWithShape="1">
            <a:blip r:embed="rId10">
              <a:extLst>
                <a:ext uri="{28A0092B-C50C-407E-A947-70E740481C1C}">
                  <a14:useLocalDpi xmlns:a14="http://schemas.microsoft.com/office/drawing/2010/main" val="0"/>
                </a:ext>
              </a:extLst>
            </a:blip>
            <a:srcRect t="29307" b="30447"/>
            <a:stretch/>
          </p:blipFill>
          <p:spPr>
            <a:xfrm>
              <a:off x="4756556" y="4494536"/>
              <a:ext cx="2667524" cy="1073574"/>
            </a:xfrm>
            <a:prstGeom prst="rect">
              <a:avLst/>
            </a:prstGeom>
          </p:spPr>
        </p:pic>
        <p:pic>
          <p:nvPicPr>
            <p:cNvPr id="24" name="Graphic 23">
              <a:extLst>
                <a:ext uri="{FF2B5EF4-FFF2-40B4-BE49-F238E27FC236}">
                  <a16:creationId xmlns:a16="http://schemas.microsoft.com/office/drawing/2014/main" id="{56F746F7-AC81-4193-97B0-D0C1D8D3D076}"/>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45672" y="4985334"/>
              <a:ext cx="1986697" cy="1490023"/>
            </a:xfrm>
            <a:prstGeom prst="rect">
              <a:avLst/>
            </a:prstGeom>
          </p:spPr>
        </p:pic>
        <p:pic>
          <p:nvPicPr>
            <p:cNvPr id="15" name="Picture 14" descr="Logo&#10;&#10;Description automatically generated">
              <a:extLst>
                <a:ext uri="{FF2B5EF4-FFF2-40B4-BE49-F238E27FC236}">
                  <a16:creationId xmlns:a16="http://schemas.microsoft.com/office/drawing/2014/main" id="{EBFD8C6C-6D75-4B49-BAD1-F916989CB962}"/>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tretch>
              <a:fillRect/>
            </a:stretch>
          </p:blipFill>
          <p:spPr>
            <a:xfrm>
              <a:off x="4065007" y="5761256"/>
              <a:ext cx="2710634" cy="698029"/>
            </a:xfrm>
            <a:prstGeom prst="rect">
              <a:avLst/>
            </a:prstGeom>
          </p:spPr>
        </p:pic>
        <p:pic>
          <p:nvPicPr>
            <p:cNvPr id="16" name="Picture 15" descr="Logo&#10;&#10;Description automatically generated">
              <a:extLst>
                <a:ext uri="{FF2B5EF4-FFF2-40B4-BE49-F238E27FC236}">
                  <a16:creationId xmlns:a16="http://schemas.microsoft.com/office/drawing/2014/main" id="{531A0A14-8F73-4C67-9B45-BE8780192A92}"/>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9745878" y="1547274"/>
              <a:ext cx="1585563" cy="617048"/>
            </a:xfrm>
            <a:prstGeom prst="rect">
              <a:avLst/>
            </a:prstGeom>
          </p:spPr>
        </p:pic>
      </p:grpSp>
    </p:spTree>
    <p:extLst>
      <p:ext uri="{BB962C8B-B14F-4D97-AF65-F5344CB8AC3E}">
        <p14:creationId xmlns:p14="http://schemas.microsoft.com/office/powerpoint/2010/main" val="357336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13</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(2)</a:t>
            </a:r>
          </a:p>
        </p:txBody>
      </p:sp>
      <p:pic>
        <p:nvPicPr>
          <p:cNvPr id="9" name="Picture 8" descr="A picture containing graphical user interface&#10;&#10;Description automatically generated">
            <a:extLst>
              <a:ext uri="{FF2B5EF4-FFF2-40B4-BE49-F238E27FC236}">
                <a16:creationId xmlns:a16="http://schemas.microsoft.com/office/drawing/2014/main" id="{A01EEC11-1B98-4648-9FE5-56EC649078B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16733" y="1625901"/>
            <a:ext cx="6168783" cy="3225392"/>
          </a:xfrm>
          <a:prstGeom prst="rect">
            <a:avLst/>
          </a:prstGeom>
        </p:spPr>
      </p:pic>
      <p:sp>
        <p:nvSpPr>
          <p:cNvPr id="10" name="TextBox 9">
            <a:extLst>
              <a:ext uri="{FF2B5EF4-FFF2-40B4-BE49-F238E27FC236}">
                <a16:creationId xmlns:a16="http://schemas.microsoft.com/office/drawing/2014/main" id="{A1142EEE-5BB0-489F-9AF4-2F33AEBC142A}"/>
              </a:ext>
            </a:extLst>
          </p:cNvPr>
          <p:cNvSpPr txBox="1">
            <a:spLocks noGrp="1" noRot="1" noMove="1" noResize="1" noEditPoints="1" noAdjustHandles="1" noChangeArrowheads="1" noChangeShapeType="1"/>
          </p:cNvSpPr>
          <p:nvPr/>
        </p:nvSpPr>
        <p:spPr>
          <a:xfrm>
            <a:off x="7439026" y="2741784"/>
            <a:ext cx="4584700" cy="1966017"/>
          </a:xfrm>
          <a:prstGeom prst="rect">
            <a:avLst/>
          </a:prstGeom>
        </p:spPr>
        <p:txBody>
          <a:bodyPr vert="horz" lIns="91440" tIns="45720" rIns="91440" bIns="45720" rtlCol="0" anchor="ctr">
            <a:normAutofit fontScale="85000" lnSpcReduction="10000"/>
          </a:bodyPr>
          <a:lstStyle/>
          <a:p>
            <a:pPr algn="ctr">
              <a:spcBef>
                <a:spcPct val="20000"/>
              </a:spcBef>
              <a:spcAft>
                <a:spcPts val="600"/>
              </a:spcAft>
              <a:buClr>
                <a:schemeClr val="tx1"/>
              </a:buClr>
              <a:buSzPct val="80000"/>
            </a:pPr>
            <a:r>
              <a:rPr lang="en-US" b="1" dirty="0"/>
              <a:t>REACT </a:t>
            </a:r>
            <a:r>
              <a:rPr lang="el-GR" b="1" dirty="0"/>
              <a:t>ΚΑΙ</a:t>
            </a:r>
            <a:r>
              <a:rPr lang="en-US" b="1" dirty="0"/>
              <a:t> JSX</a:t>
            </a:r>
          </a:p>
          <a:p>
            <a:pPr algn="just">
              <a:spcBef>
                <a:spcPct val="20000"/>
              </a:spcBef>
              <a:spcAft>
                <a:spcPts val="600"/>
              </a:spcAft>
              <a:buClr>
                <a:schemeClr val="tx1"/>
              </a:buClr>
              <a:buSzPct val="80000"/>
              <a:buFont typeface="Wingdings 3" panose="05040102010807070707" pitchFamily="18" charset="2"/>
              <a:buChar char=""/>
            </a:pPr>
            <a:r>
              <a:rPr lang="en-US" dirty="0"/>
              <a:t> </a:t>
            </a:r>
            <a:r>
              <a:rPr lang="el-GR" dirty="0"/>
              <a:t>Η </a:t>
            </a:r>
            <a:r>
              <a:rPr lang="en-US" dirty="0"/>
              <a:t>React </a:t>
            </a:r>
            <a:r>
              <a:rPr lang="el-GR" dirty="0"/>
              <a:t>αποτελεί επέκταση της γλώσσας προγραμματισμού </a:t>
            </a:r>
            <a:r>
              <a:rPr lang="en-US" dirty="0"/>
              <a:t>JavaScript.</a:t>
            </a:r>
          </a:p>
          <a:p>
            <a:pPr algn="just">
              <a:spcBef>
                <a:spcPct val="20000"/>
              </a:spcBef>
              <a:spcAft>
                <a:spcPts val="600"/>
              </a:spcAft>
              <a:buClr>
                <a:schemeClr val="tx1"/>
              </a:buClr>
              <a:buSzPct val="80000"/>
              <a:buFont typeface="Wingdings 3" panose="05040102010807070707" pitchFamily="18" charset="2"/>
              <a:buChar char=""/>
            </a:pPr>
            <a:r>
              <a:rPr lang="en-US" dirty="0"/>
              <a:t> </a:t>
            </a:r>
            <a:r>
              <a:rPr lang="el-GR" dirty="0"/>
              <a:t>Βασίζεται στην δημιουργία αντικειμένων που μπορούν να αλλάξουν κατάσταση και να παρουσιάζουν διάφορα εφέ, κινήσεις, μορφοποιήσεις, κ.α.</a:t>
            </a:r>
          </a:p>
          <a:p>
            <a:pPr algn="just">
              <a:spcBef>
                <a:spcPct val="20000"/>
              </a:spcBef>
              <a:spcAft>
                <a:spcPts val="600"/>
              </a:spcAft>
              <a:buClr>
                <a:schemeClr val="tx1"/>
              </a:buClr>
              <a:buSzPct val="80000"/>
              <a:buFont typeface="Wingdings 3" panose="05040102010807070707" pitchFamily="18" charset="2"/>
              <a:buChar char=""/>
            </a:pPr>
            <a:r>
              <a:rPr lang="el-GR" dirty="0"/>
              <a:t> Αποτελεί υπερσύνολο της </a:t>
            </a:r>
            <a:r>
              <a:rPr lang="ro-RO" dirty="0"/>
              <a:t>JavaScript</a:t>
            </a:r>
            <a:endParaRPr lang="en-US" dirty="0"/>
          </a:p>
        </p:txBody>
      </p:sp>
      <p:pic>
        <p:nvPicPr>
          <p:cNvPr id="7" name="Picture 6" descr="Diagram&#10;&#10;Description automatically generated">
            <a:extLst>
              <a:ext uri="{FF2B5EF4-FFF2-40B4-BE49-F238E27FC236}">
                <a16:creationId xmlns:a16="http://schemas.microsoft.com/office/drawing/2014/main" id="{8CC10DFB-987C-411C-893D-C99AA45E515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45337" y="4516892"/>
            <a:ext cx="4711574" cy="2136975"/>
          </a:xfrm>
          <a:prstGeom prst="rect">
            <a:avLst/>
          </a:prstGeom>
        </p:spPr>
      </p:pic>
    </p:spTree>
    <p:extLst>
      <p:ext uri="{BB962C8B-B14F-4D97-AF65-F5344CB8AC3E}">
        <p14:creationId xmlns:p14="http://schemas.microsoft.com/office/powerpoint/2010/main" val="35463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14</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(3)</a:t>
            </a:r>
          </a:p>
        </p:txBody>
      </p:sp>
      <p:sp>
        <p:nvSpPr>
          <p:cNvPr id="10" name="TextBox 9">
            <a:extLst>
              <a:ext uri="{FF2B5EF4-FFF2-40B4-BE49-F238E27FC236}">
                <a16:creationId xmlns:a16="http://schemas.microsoft.com/office/drawing/2014/main" id="{A1142EEE-5BB0-489F-9AF4-2F33AEBC142A}"/>
              </a:ext>
            </a:extLst>
          </p:cNvPr>
          <p:cNvSpPr txBox="1">
            <a:spLocks noGrp="1" noRot="1" noMove="1" noResize="1" noEditPoints="1" noAdjustHandles="1" noChangeArrowheads="1" noChangeShapeType="1"/>
          </p:cNvSpPr>
          <p:nvPr/>
        </p:nvSpPr>
        <p:spPr>
          <a:xfrm>
            <a:off x="4597400" y="1509070"/>
            <a:ext cx="7331566" cy="4980629"/>
          </a:xfrm>
          <a:prstGeom prst="rect">
            <a:avLst/>
          </a:prstGeom>
        </p:spPr>
        <p:txBody>
          <a:bodyPr vert="horz" lIns="91440" tIns="45720" rIns="91440" bIns="45720" rtlCol="0" anchor="ctr">
            <a:noAutofit/>
          </a:bodyPr>
          <a:lstStyle/>
          <a:p>
            <a:pPr algn="ctr">
              <a:spcBef>
                <a:spcPct val="20000"/>
              </a:spcBef>
              <a:spcAft>
                <a:spcPts val="600"/>
              </a:spcAft>
              <a:buClr>
                <a:schemeClr val="tx1"/>
              </a:buClr>
              <a:buSzPct val="80000"/>
            </a:pPr>
            <a:r>
              <a:rPr lang="en-US" sz="2000" b="1" dirty="0"/>
              <a:t>REACT </a:t>
            </a:r>
            <a:r>
              <a:rPr lang="el-GR" sz="2000" b="1" dirty="0"/>
              <a:t>ΚΑΙ ΤΑ</a:t>
            </a:r>
            <a:r>
              <a:rPr lang="en-US" sz="2000" b="1" dirty="0"/>
              <a:t> COMPONENTS</a:t>
            </a:r>
            <a:r>
              <a:rPr lang="el-GR" sz="2000" b="1" dirty="0"/>
              <a:t> (1)</a:t>
            </a:r>
          </a:p>
          <a:p>
            <a:pPr marL="285750" indent="-285750" algn="just">
              <a:spcBef>
                <a:spcPct val="20000"/>
              </a:spcBef>
              <a:spcAft>
                <a:spcPts val="600"/>
              </a:spcAft>
              <a:buClr>
                <a:schemeClr val="tx1"/>
              </a:buClr>
              <a:buSzPct val="80000"/>
              <a:buFont typeface="Arial" panose="020B0604020202020204" pitchFamily="34" charset="0"/>
              <a:buChar char="•"/>
            </a:pPr>
            <a:r>
              <a:rPr lang="el-GR" sz="2000" dirty="0"/>
              <a:t>Τα </a:t>
            </a:r>
            <a:r>
              <a:rPr lang="ro-RO" sz="2000" dirty="0"/>
              <a:t>Component</a:t>
            </a:r>
            <a:r>
              <a:rPr lang="en-US" sz="2000" dirty="0"/>
              <a:t>s</a:t>
            </a:r>
            <a:r>
              <a:rPr lang="el-GR" sz="2000" dirty="0"/>
              <a:t>, στοιχεία</a:t>
            </a:r>
            <a:r>
              <a:rPr lang="ro-RO" sz="2000" dirty="0"/>
              <a:t> </a:t>
            </a:r>
            <a:r>
              <a:rPr lang="el-GR" sz="2000" dirty="0"/>
              <a:t>στην </a:t>
            </a:r>
            <a:r>
              <a:rPr lang="en-US" sz="2000" dirty="0"/>
              <a:t>React</a:t>
            </a:r>
            <a:r>
              <a:rPr lang="el-GR" sz="2000" dirty="0"/>
              <a:t> είναι τα βασικά δομικά στοιχεί. Ένα στοιχείο μπορεί να οριστεί μία φορά και να χρησιμοποιηθεί πολλές φορές. Κάθε στοιχείο έχει τη δική του ταυτότητα, που δίνεται από το όνομα της συνάρτησης που εξάγεται και για να το αναγνωρίσει η React ως στοιχείο θα πρέπει να δηλωθεί με το πρώτο γράμμα κεφαλαίο. Σύνταξη CamelCase.</a:t>
            </a:r>
          </a:p>
          <a:p>
            <a:pPr marL="285750" indent="-285750" algn="just">
              <a:spcBef>
                <a:spcPct val="20000"/>
              </a:spcBef>
              <a:spcAft>
                <a:spcPts val="600"/>
              </a:spcAft>
              <a:buClr>
                <a:schemeClr val="tx1"/>
              </a:buClr>
              <a:buSzPct val="80000"/>
              <a:buFont typeface="Arial" panose="020B0604020202020204" pitchFamily="34" charset="0"/>
              <a:buChar char="•"/>
            </a:pPr>
            <a:r>
              <a:rPr lang="en-US" sz="2000" dirty="0"/>
              <a:t> </a:t>
            </a:r>
            <a:r>
              <a:rPr lang="el-GR" sz="2000" dirty="0"/>
              <a:t>Όπως φαίνεται στην εικόνα, μόλις δημιουργηθεί ένα στοιχείο, μπορεί να χρησιμοποιηθεί σε πολλές θέσεις της εφαρμογής.</a:t>
            </a:r>
          </a:p>
          <a:p>
            <a:pPr marL="285750" indent="-285750" algn="just">
              <a:spcBef>
                <a:spcPct val="20000"/>
              </a:spcBef>
              <a:spcAft>
                <a:spcPts val="600"/>
              </a:spcAft>
              <a:buClr>
                <a:schemeClr val="tx1"/>
              </a:buClr>
              <a:buSzPct val="80000"/>
              <a:buFont typeface="Arial" panose="020B0604020202020204" pitchFamily="34" charset="0"/>
              <a:buChar char="•"/>
            </a:pPr>
            <a:r>
              <a:rPr lang="el-GR" sz="2000" dirty="0"/>
              <a:t>Κάθε στοιχείο μπορεί να έχει τη δική του κατάσταση ή μπορεί να μοιράζεται μια κατάσταση μεταξύ 2 τοποθεσιών όπου αποδίδεται</a:t>
            </a:r>
            <a:r>
              <a:rPr lang="en-US" sz="2000" dirty="0"/>
              <a:t>, rendered.</a:t>
            </a:r>
          </a:p>
          <a:p>
            <a:pPr marL="285750" indent="-285750" algn="just">
              <a:spcBef>
                <a:spcPct val="20000"/>
              </a:spcBef>
              <a:spcAft>
                <a:spcPts val="600"/>
              </a:spcAft>
              <a:buClr>
                <a:schemeClr val="tx1"/>
              </a:buClr>
              <a:buSzPct val="80000"/>
              <a:buFont typeface="Arial" panose="020B0604020202020204" pitchFamily="34" charset="0"/>
              <a:buChar char="•"/>
            </a:pPr>
            <a:r>
              <a:rPr lang="el-GR" sz="2000" dirty="0"/>
              <a:t>Υπάρχουν και στοιχεία που δεν έχουν κατάσταση, </a:t>
            </a:r>
            <a:r>
              <a:rPr lang="en-US" sz="2000" dirty="0"/>
              <a:t>stateless.</a:t>
            </a:r>
          </a:p>
        </p:txBody>
      </p:sp>
      <p:pic>
        <p:nvPicPr>
          <p:cNvPr id="11" name="Picture 10" descr="A picture containing graphical user interface&#10;&#10;Description automatically generated">
            <a:extLst>
              <a:ext uri="{FF2B5EF4-FFF2-40B4-BE49-F238E27FC236}">
                <a16:creationId xmlns:a16="http://schemas.microsoft.com/office/drawing/2014/main" id="{1DE97263-8D9B-4999-B49B-F2F63B47F1A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362139" y="2032001"/>
            <a:ext cx="4235261" cy="3830094"/>
          </a:xfrm>
          <a:prstGeom prst="rect">
            <a:avLst/>
          </a:prstGeom>
        </p:spPr>
      </p:pic>
    </p:spTree>
    <p:extLst>
      <p:ext uri="{BB962C8B-B14F-4D97-AF65-F5344CB8AC3E}">
        <p14:creationId xmlns:p14="http://schemas.microsoft.com/office/powerpoint/2010/main" val="9783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10887074" y="6371027"/>
            <a:ext cx="466725" cy="365125"/>
          </a:xfrm>
        </p:spPr>
        <p:txBody>
          <a:bodyPr/>
          <a:lstStyle/>
          <a:p>
            <a:fld id="{119EDD38-C17D-4C1E-BC34-5F4E6ACA8A27}" type="slidenum">
              <a:rPr lang="en-US" smtClean="0"/>
              <a:t>15</a:t>
            </a:fld>
            <a:endParaRPr lang="en-US"/>
          </a:p>
        </p:txBody>
      </p:sp>
      <p:pic>
        <p:nvPicPr>
          <p:cNvPr id="4" name="Picture 8">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(4)</a:t>
            </a:r>
          </a:p>
        </p:txBody>
      </p:sp>
      <p:pic>
        <p:nvPicPr>
          <p:cNvPr id="3" name="Picture 2">
            <a:extLst>
              <a:ext uri="{FF2B5EF4-FFF2-40B4-BE49-F238E27FC236}">
                <a16:creationId xmlns:a16="http://schemas.microsoft.com/office/drawing/2014/main" id="{3F23C364-3B4A-496E-9D33-1D2C3D33CB1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8379743" y="4348964"/>
            <a:ext cx="3426568" cy="1933845"/>
          </a:xfrm>
          <a:prstGeom prst="rect">
            <a:avLst/>
          </a:prstGeom>
        </p:spPr>
      </p:pic>
      <p:grpSp>
        <p:nvGrpSpPr>
          <p:cNvPr id="16" name="Group 15">
            <a:extLst>
              <a:ext uri="{FF2B5EF4-FFF2-40B4-BE49-F238E27FC236}">
                <a16:creationId xmlns:a16="http://schemas.microsoft.com/office/drawing/2014/main" id="{A408AC45-6F2C-4123-9C88-B91F6161F5AC}"/>
              </a:ext>
            </a:extLst>
          </p:cNvPr>
          <p:cNvGrpSpPr>
            <a:grpSpLocks noGrp="1" noUngrp="1" noRot="1" noMove="1" noResize="1"/>
          </p:cNvGrpSpPr>
          <p:nvPr/>
        </p:nvGrpSpPr>
        <p:grpSpPr>
          <a:xfrm>
            <a:off x="6391275" y="1890129"/>
            <a:ext cx="4410074" cy="1576770"/>
            <a:chOff x="6391275" y="1890129"/>
            <a:chExt cx="4410074" cy="1576770"/>
          </a:xfrm>
        </p:grpSpPr>
        <p:sp>
          <p:nvSpPr>
            <p:cNvPr id="14" name="TextBox 13">
              <a:extLst>
                <a:ext uri="{FF2B5EF4-FFF2-40B4-BE49-F238E27FC236}">
                  <a16:creationId xmlns:a16="http://schemas.microsoft.com/office/drawing/2014/main" id="{F58B0ADD-8896-4DA9-B6D6-6802ECB0FE42}"/>
                </a:ext>
              </a:extLst>
            </p:cNvPr>
            <p:cNvSpPr txBox="1">
              <a:spLocks noGrp="1" noRot="1" noMove="1" noResize="1" noEditPoints="1" noAdjustHandles="1" noChangeArrowheads="1" noChangeShapeType="1"/>
            </p:cNvSpPr>
            <p:nvPr/>
          </p:nvSpPr>
          <p:spPr>
            <a:xfrm>
              <a:off x="6665780" y="1890129"/>
              <a:ext cx="3861064" cy="369332"/>
            </a:xfrm>
            <a:prstGeom prst="rect">
              <a:avLst/>
            </a:prstGeom>
            <a:noFill/>
          </p:spPr>
          <p:txBody>
            <a:bodyPr wrap="square">
              <a:spAutoFit/>
            </a:bodyPr>
            <a:lstStyle/>
            <a:p>
              <a:pPr algn="ctr">
                <a:spcBef>
                  <a:spcPct val="20000"/>
                </a:spcBef>
                <a:spcAft>
                  <a:spcPts val="600"/>
                </a:spcAft>
                <a:buClr>
                  <a:schemeClr val="tx1"/>
                </a:buClr>
                <a:buSzPct val="80000"/>
              </a:pPr>
              <a:r>
                <a:rPr lang="en-US" sz="1800" b="1" dirty="0"/>
                <a:t>REACT </a:t>
              </a:r>
              <a:r>
                <a:rPr lang="el-GR" sz="1800" b="1" dirty="0"/>
                <a:t>ΚΑΙ ΤΑ</a:t>
              </a:r>
              <a:r>
                <a:rPr lang="en-US" sz="1800" b="1" dirty="0"/>
                <a:t> COMPONENTS</a:t>
              </a:r>
              <a:r>
                <a:rPr lang="el-GR" sz="1800" b="1" dirty="0"/>
                <a:t> (</a:t>
              </a:r>
              <a:r>
                <a:rPr lang="en-US" sz="1800" b="1" dirty="0"/>
                <a:t>2</a:t>
              </a:r>
              <a:r>
                <a:rPr lang="el-GR" sz="1800" b="1" dirty="0"/>
                <a:t>)</a:t>
              </a:r>
            </a:p>
          </p:txBody>
        </p:sp>
        <p:sp>
          <p:nvSpPr>
            <p:cNvPr id="8" name="TextBox 7">
              <a:extLst>
                <a:ext uri="{FF2B5EF4-FFF2-40B4-BE49-F238E27FC236}">
                  <a16:creationId xmlns:a16="http://schemas.microsoft.com/office/drawing/2014/main" id="{E708389C-2816-47AD-8E08-99BC020586ED}"/>
                </a:ext>
              </a:extLst>
            </p:cNvPr>
            <p:cNvSpPr txBox="1">
              <a:spLocks noGrp="1" noRot="1" noMove="1" noResize="1" noEditPoints="1" noAdjustHandles="1" noChangeArrowheads="1" noChangeShapeType="1"/>
            </p:cNvSpPr>
            <p:nvPr/>
          </p:nvSpPr>
          <p:spPr>
            <a:xfrm>
              <a:off x="6391275" y="2300426"/>
              <a:ext cx="4410074" cy="1166473"/>
            </a:xfrm>
            <a:prstGeom prst="rect">
              <a:avLst/>
            </a:prstGeom>
            <a:noFill/>
          </p:spPr>
          <p:txBody>
            <a:bodyPr wrap="square" rtlCol="0">
              <a:spAutoFit/>
            </a:bodyPr>
            <a:lstStyle/>
            <a:p>
              <a:pPr algn="just">
                <a:lnSpc>
                  <a:spcPct val="90000"/>
                </a:lnSpc>
                <a:spcBef>
                  <a:spcPct val="0"/>
                </a:spcBef>
                <a:spcAft>
                  <a:spcPts val="600"/>
                </a:spcAft>
              </a:pPr>
              <a:r>
                <a:rPr lang="el-GR" sz="2400" dirty="0">
                  <a:ln w="3175" cmpd="sng">
                    <a:noFill/>
                  </a:ln>
                  <a:latin typeface="+mj-lt"/>
                  <a:ea typeface="+mj-ea"/>
                  <a:cs typeface="+mj-cs"/>
                </a:rPr>
                <a:t>Παράδειγμα</a:t>
              </a:r>
              <a:r>
                <a:rPr lang="en-US" sz="2400" dirty="0">
                  <a:ln w="3175" cmpd="sng">
                    <a:noFill/>
                  </a:ln>
                  <a:latin typeface="+mj-lt"/>
                  <a:ea typeface="+mj-ea"/>
                  <a:cs typeface="+mj-cs"/>
                </a:rPr>
                <a:t> React</a:t>
              </a:r>
              <a:r>
                <a:rPr lang="en-US" sz="2400" cap="all" dirty="0">
                  <a:ln w="3175" cmpd="sng">
                    <a:noFill/>
                  </a:ln>
                  <a:latin typeface="+mj-lt"/>
                  <a:ea typeface="+mj-ea"/>
                  <a:cs typeface="+mj-cs"/>
                </a:rPr>
                <a:t> </a:t>
              </a:r>
              <a:r>
                <a:rPr lang="el-GR" sz="2400" dirty="0">
                  <a:ln w="3175" cmpd="sng">
                    <a:noFill/>
                  </a:ln>
                  <a:latin typeface="+mj-lt"/>
                  <a:ea typeface="+mj-ea"/>
                  <a:cs typeface="+mj-cs"/>
                </a:rPr>
                <a:t>και χρήση </a:t>
              </a:r>
              <a:r>
                <a:rPr lang="en-US" sz="2400" dirty="0">
                  <a:ln w="3175" cmpd="sng">
                    <a:noFill/>
                  </a:ln>
                  <a:latin typeface="+mj-lt"/>
                  <a:ea typeface="+mj-ea"/>
                  <a:cs typeface="+mj-cs"/>
                </a:rPr>
                <a:t>HTML, JSX, CSS </a:t>
              </a:r>
              <a:r>
                <a:rPr lang="el-GR" sz="2400" dirty="0">
                  <a:ln w="3175" cmpd="sng">
                    <a:noFill/>
                  </a:ln>
                  <a:latin typeface="+mj-lt"/>
                  <a:ea typeface="+mj-ea"/>
                  <a:cs typeface="+mj-cs"/>
                </a:rPr>
                <a:t>και </a:t>
              </a:r>
              <a:r>
                <a:rPr lang="en-US" sz="2400" dirty="0">
                  <a:ln w="3175" cmpd="sng">
                    <a:noFill/>
                  </a:ln>
                  <a:latin typeface="+mj-lt"/>
                  <a:ea typeface="+mj-ea"/>
                  <a:cs typeface="+mj-cs"/>
                </a:rPr>
                <a:t>JavaScript</a:t>
              </a:r>
              <a:endParaRPr lang="en-US" sz="2400" cap="all" dirty="0">
                <a:ln w="3175" cmpd="sng">
                  <a:noFill/>
                </a:ln>
                <a:latin typeface="+mj-lt"/>
                <a:ea typeface="+mj-ea"/>
                <a:cs typeface="+mj-cs"/>
              </a:endParaRPr>
            </a:p>
            <a:p>
              <a:pPr>
                <a:lnSpc>
                  <a:spcPct val="90000"/>
                </a:lnSpc>
                <a:spcBef>
                  <a:spcPct val="0"/>
                </a:spcBef>
                <a:spcAft>
                  <a:spcPts val="600"/>
                </a:spcAft>
              </a:pPr>
              <a:endParaRPr lang="el-GR" sz="2400" dirty="0">
                <a:ln w="3175" cmpd="sng">
                  <a:noFill/>
                </a:ln>
                <a:latin typeface="+mj-lt"/>
                <a:ea typeface="+mj-ea"/>
                <a:cs typeface="+mj-cs"/>
              </a:endParaRPr>
            </a:p>
          </p:txBody>
        </p:sp>
      </p:grpSp>
      <p:pic>
        <p:nvPicPr>
          <p:cNvPr id="28" name="Picture 27">
            <a:extLst>
              <a:ext uri="{FF2B5EF4-FFF2-40B4-BE49-F238E27FC236}">
                <a16:creationId xmlns:a16="http://schemas.microsoft.com/office/drawing/2014/main" id="{81F64237-329C-47E6-AA70-9F84540D4919}"/>
              </a:ext>
            </a:extLst>
          </p:cNvPr>
          <p:cNvPicPr>
            <a:picLocks noGrp="1" noRot="1" noChangeAspect="1" noMove="1" noResize="1" noEditPoints="1" noAdjustHandles="1" noChangeArrowheads="1" noChangeShapeType="1" noCrop="1"/>
          </p:cNvPicPr>
          <p:nvPr/>
        </p:nvPicPr>
        <p:blipFill>
          <a:blip r:embed="rId5"/>
          <a:stretch>
            <a:fillRect/>
          </a:stretch>
        </p:blipFill>
        <p:spPr>
          <a:xfrm>
            <a:off x="385689" y="1528223"/>
            <a:ext cx="5553850" cy="408679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1658CB0-E629-40B4-9049-9CDF057B8DB5}"/>
              </a:ext>
            </a:extLst>
          </p:cNvPr>
          <p:cNvPicPr>
            <a:picLocks noGrp="1" noRot="1" noChangeAspect="1" noMove="1" noResize="1" noEditPoints="1" noAdjustHandles="1" noChangeArrowheads="1" noChangeShapeType="1" noCrop="1"/>
          </p:cNvPicPr>
          <p:nvPr/>
        </p:nvPicPr>
        <p:blipFill>
          <a:blip r:embed="rId6"/>
          <a:stretch>
            <a:fillRect/>
          </a:stretch>
        </p:blipFill>
        <p:spPr>
          <a:xfrm>
            <a:off x="3199974" y="4455136"/>
            <a:ext cx="4848902" cy="1933845"/>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4F7CE353-E00F-47CA-A0D1-DAD746EA5C19}"/>
              </a:ext>
            </a:extLst>
          </p:cNvPr>
          <p:cNvGrpSpPr>
            <a:grpSpLocks noGrp="1" noUngrp="1" noRot="1" noMove="1" noResize="1"/>
          </p:cNvGrpSpPr>
          <p:nvPr/>
        </p:nvGrpSpPr>
        <p:grpSpPr>
          <a:xfrm>
            <a:off x="362140" y="2428875"/>
            <a:ext cx="7738823" cy="3996277"/>
            <a:chOff x="362140" y="2428875"/>
            <a:chExt cx="7738823" cy="3996277"/>
          </a:xfrm>
        </p:grpSpPr>
        <p:grpSp>
          <p:nvGrpSpPr>
            <p:cNvPr id="20" name="Group 19">
              <a:extLst>
                <a:ext uri="{FF2B5EF4-FFF2-40B4-BE49-F238E27FC236}">
                  <a16:creationId xmlns:a16="http://schemas.microsoft.com/office/drawing/2014/main" id="{6FC04B56-1F79-447D-BBDC-BBE6C27D54F7}"/>
                </a:ext>
              </a:extLst>
            </p:cNvPr>
            <p:cNvGrpSpPr>
              <a:grpSpLocks noGrp="1" noUngrp="1" noRot="1" noMove="1" noResize="1"/>
            </p:cNvGrpSpPr>
            <p:nvPr/>
          </p:nvGrpSpPr>
          <p:grpSpPr>
            <a:xfrm>
              <a:off x="362140" y="2428875"/>
              <a:ext cx="5518618" cy="721800"/>
              <a:chOff x="362139" y="2428875"/>
              <a:chExt cx="5733861" cy="685800"/>
            </a:xfrm>
          </p:grpSpPr>
          <p:sp>
            <p:nvSpPr>
              <p:cNvPr id="18" name="Rectangle 17">
                <a:extLst>
                  <a:ext uri="{FF2B5EF4-FFF2-40B4-BE49-F238E27FC236}">
                    <a16:creationId xmlns:a16="http://schemas.microsoft.com/office/drawing/2014/main" id="{17B31D80-C6D8-45ED-B0B7-BFE6B677B69F}"/>
                  </a:ext>
                </a:extLst>
              </p:cNvPr>
              <p:cNvSpPr>
                <a:spLocks noGrp="1" noRot="1" noMove="1" noResize="1" noEditPoints="1" noAdjustHandles="1" noChangeArrowheads="1" noChangeShapeType="1"/>
              </p:cNvSpPr>
              <p:nvPr/>
            </p:nvSpPr>
            <p:spPr>
              <a:xfrm>
                <a:off x="362139" y="2428875"/>
                <a:ext cx="5733861" cy="6858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9" name="TextBox 18">
                <a:extLst>
                  <a:ext uri="{FF2B5EF4-FFF2-40B4-BE49-F238E27FC236}">
                    <a16:creationId xmlns:a16="http://schemas.microsoft.com/office/drawing/2014/main" id="{A80A963C-A9FE-4ACA-AEA6-F63145851575}"/>
                  </a:ext>
                </a:extLst>
              </p:cNvPr>
              <p:cNvSpPr txBox="1">
                <a:spLocks noGrp="1" noRot="1" noMove="1" noResize="1" noEditPoints="1" noAdjustHandles="1" noChangeArrowheads="1" noChangeShapeType="1"/>
              </p:cNvSpPr>
              <p:nvPr/>
            </p:nvSpPr>
            <p:spPr>
              <a:xfrm>
                <a:off x="4930909" y="2806898"/>
                <a:ext cx="1069453" cy="307777"/>
              </a:xfrm>
              <a:prstGeom prst="rect">
                <a:avLst/>
              </a:prstGeom>
              <a:noFill/>
            </p:spPr>
            <p:txBody>
              <a:bodyPr wrap="square" rtlCol="0">
                <a:spAutoFit/>
              </a:bodyPr>
              <a:lstStyle/>
              <a:p>
                <a:r>
                  <a:rPr lang="en-US" sz="1400" b="1" dirty="0"/>
                  <a:t>JavaScript</a:t>
                </a:r>
              </a:p>
            </p:txBody>
          </p:sp>
        </p:grpSp>
        <p:grpSp>
          <p:nvGrpSpPr>
            <p:cNvPr id="21" name="Group 20">
              <a:extLst>
                <a:ext uri="{FF2B5EF4-FFF2-40B4-BE49-F238E27FC236}">
                  <a16:creationId xmlns:a16="http://schemas.microsoft.com/office/drawing/2014/main" id="{D5F36E6D-292C-4ADF-826B-8ABAE707BB54}"/>
                </a:ext>
              </a:extLst>
            </p:cNvPr>
            <p:cNvGrpSpPr>
              <a:grpSpLocks noGrp="1" noUngrp="1" noRot="1" noMove="1" noResize="1"/>
            </p:cNvGrpSpPr>
            <p:nvPr/>
          </p:nvGrpSpPr>
          <p:grpSpPr>
            <a:xfrm>
              <a:off x="3152775" y="4410804"/>
              <a:ext cx="4948188" cy="2014348"/>
              <a:chOff x="362139" y="2428875"/>
              <a:chExt cx="5733861" cy="685800"/>
            </a:xfrm>
          </p:grpSpPr>
          <p:sp>
            <p:nvSpPr>
              <p:cNvPr id="22" name="Rectangle 21">
                <a:extLst>
                  <a:ext uri="{FF2B5EF4-FFF2-40B4-BE49-F238E27FC236}">
                    <a16:creationId xmlns:a16="http://schemas.microsoft.com/office/drawing/2014/main" id="{85A342CA-E79D-464A-A4F9-AE7109278289}"/>
                  </a:ext>
                </a:extLst>
              </p:cNvPr>
              <p:cNvSpPr>
                <a:spLocks noGrp="1" noRot="1" noMove="1" noResize="1" noEditPoints="1" noAdjustHandles="1" noChangeArrowheads="1" noChangeShapeType="1"/>
              </p:cNvSpPr>
              <p:nvPr/>
            </p:nvSpPr>
            <p:spPr>
              <a:xfrm>
                <a:off x="362139" y="2428875"/>
                <a:ext cx="5733861" cy="685800"/>
              </a:xfrm>
              <a:prstGeom prst="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23" name="TextBox 22">
                <a:extLst>
                  <a:ext uri="{FF2B5EF4-FFF2-40B4-BE49-F238E27FC236}">
                    <a16:creationId xmlns:a16="http://schemas.microsoft.com/office/drawing/2014/main" id="{4144B305-9603-465D-AA8B-DA2AA9AA6266}"/>
                  </a:ext>
                </a:extLst>
              </p:cNvPr>
              <p:cNvSpPr txBox="1">
                <a:spLocks noGrp="1" noRot="1" noMove="1" noResize="1" noEditPoints="1" noAdjustHandles="1" noChangeArrowheads="1" noChangeShapeType="1"/>
              </p:cNvSpPr>
              <p:nvPr/>
            </p:nvSpPr>
            <p:spPr>
              <a:xfrm>
                <a:off x="4930908" y="2806898"/>
                <a:ext cx="1069453" cy="92892"/>
              </a:xfrm>
              <a:prstGeom prst="rect">
                <a:avLst/>
              </a:prstGeom>
              <a:noFill/>
            </p:spPr>
            <p:txBody>
              <a:bodyPr wrap="square" rtlCol="0">
                <a:spAutoFit/>
              </a:bodyPr>
              <a:lstStyle/>
              <a:p>
                <a:r>
                  <a:rPr lang="en-US" sz="1400" b="1" dirty="0"/>
                  <a:t>CSS</a:t>
                </a:r>
              </a:p>
            </p:txBody>
          </p:sp>
        </p:grpSp>
        <p:grpSp>
          <p:nvGrpSpPr>
            <p:cNvPr id="24" name="Group 23">
              <a:extLst>
                <a:ext uri="{FF2B5EF4-FFF2-40B4-BE49-F238E27FC236}">
                  <a16:creationId xmlns:a16="http://schemas.microsoft.com/office/drawing/2014/main" id="{2553C9D6-C87A-4052-984E-3D9647CD4EF8}"/>
                </a:ext>
              </a:extLst>
            </p:cNvPr>
            <p:cNvGrpSpPr>
              <a:grpSpLocks noGrp="1" noUngrp="1" noRot="1" noMove="1" noResize="1"/>
            </p:cNvGrpSpPr>
            <p:nvPr/>
          </p:nvGrpSpPr>
          <p:grpSpPr>
            <a:xfrm>
              <a:off x="803271" y="3733336"/>
              <a:ext cx="4798294" cy="721800"/>
              <a:chOff x="362139" y="2428875"/>
              <a:chExt cx="5733861" cy="685800"/>
            </a:xfrm>
          </p:grpSpPr>
          <p:sp>
            <p:nvSpPr>
              <p:cNvPr id="25" name="Rectangle 24">
                <a:extLst>
                  <a:ext uri="{FF2B5EF4-FFF2-40B4-BE49-F238E27FC236}">
                    <a16:creationId xmlns:a16="http://schemas.microsoft.com/office/drawing/2014/main" id="{9E25FBCA-4556-4FCF-A1C4-D7F52B6E5237}"/>
                  </a:ext>
                </a:extLst>
              </p:cNvPr>
              <p:cNvSpPr>
                <a:spLocks noGrp="1" noRot="1" noMove="1" noResize="1" noEditPoints="1" noAdjustHandles="1" noChangeArrowheads="1" noChangeShapeType="1"/>
              </p:cNvSpPr>
              <p:nvPr/>
            </p:nvSpPr>
            <p:spPr>
              <a:xfrm>
                <a:off x="362139" y="2428875"/>
                <a:ext cx="5733861" cy="685800"/>
              </a:xfrm>
              <a:prstGeom prst="rect">
                <a:avLst/>
              </a:prstGeom>
              <a:noFill/>
              <a:ln w="38100"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6" name="TextBox 25">
                <a:extLst>
                  <a:ext uri="{FF2B5EF4-FFF2-40B4-BE49-F238E27FC236}">
                    <a16:creationId xmlns:a16="http://schemas.microsoft.com/office/drawing/2014/main" id="{86EF7662-8229-467A-9C4A-5A85829974CD}"/>
                  </a:ext>
                </a:extLst>
              </p:cNvPr>
              <p:cNvSpPr txBox="1">
                <a:spLocks noGrp="1" noRot="1" noMove="1" noResize="1" noEditPoints="1" noAdjustHandles="1" noChangeArrowheads="1" noChangeShapeType="1"/>
              </p:cNvSpPr>
              <p:nvPr/>
            </p:nvSpPr>
            <p:spPr>
              <a:xfrm>
                <a:off x="5128515" y="2806898"/>
                <a:ext cx="871846" cy="292427"/>
              </a:xfrm>
              <a:prstGeom prst="rect">
                <a:avLst/>
              </a:prstGeom>
              <a:noFill/>
            </p:spPr>
            <p:txBody>
              <a:bodyPr wrap="square" rtlCol="0">
                <a:spAutoFit/>
              </a:bodyPr>
              <a:lstStyle/>
              <a:p>
                <a:r>
                  <a:rPr lang="en-US" sz="1400" b="1" dirty="0"/>
                  <a:t>HTML</a:t>
                </a:r>
              </a:p>
            </p:txBody>
          </p:sp>
        </p:grpSp>
      </p:grpSp>
    </p:spTree>
    <p:extLst>
      <p:ext uri="{BB962C8B-B14F-4D97-AF65-F5344CB8AC3E}">
        <p14:creationId xmlns:p14="http://schemas.microsoft.com/office/powerpoint/2010/main" val="3702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10887074" y="6371027"/>
            <a:ext cx="466725" cy="365125"/>
          </a:xfrm>
        </p:spPr>
        <p:txBody>
          <a:bodyPr/>
          <a:lstStyle/>
          <a:p>
            <a:fld id="{119EDD38-C17D-4C1E-BC34-5F4E6ACA8A27}" type="slidenum">
              <a:rPr lang="en-US" smtClean="0"/>
              <a:t>16</a:t>
            </a:fld>
            <a:endParaRPr lang="en-US"/>
          </a:p>
        </p:txBody>
      </p:sp>
      <p:pic>
        <p:nvPicPr>
          <p:cNvPr id="4" name="Picture 8">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(5)</a:t>
            </a:r>
          </a:p>
        </p:txBody>
      </p:sp>
      <p:pic>
        <p:nvPicPr>
          <p:cNvPr id="3" name="Picture 2">
            <a:extLst>
              <a:ext uri="{FF2B5EF4-FFF2-40B4-BE49-F238E27FC236}">
                <a16:creationId xmlns:a16="http://schemas.microsoft.com/office/drawing/2014/main" id="{3F23C364-3B4A-496E-9D33-1D2C3D33CB1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8379743" y="4348964"/>
            <a:ext cx="3426568" cy="1933845"/>
          </a:xfrm>
          <a:prstGeom prst="rect">
            <a:avLst/>
          </a:prstGeom>
        </p:spPr>
      </p:pic>
      <p:grpSp>
        <p:nvGrpSpPr>
          <p:cNvPr id="16" name="Group 15">
            <a:extLst>
              <a:ext uri="{FF2B5EF4-FFF2-40B4-BE49-F238E27FC236}">
                <a16:creationId xmlns:a16="http://schemas.microsoft.com/office/drawing/2014/main" id="{A408AC45-6F2C-4123-9C88-B91F6161F5AC}"/>
              </a:ext>
            </a:extLst>
          </p:cNvPr>
          <p:cNvGrpSpPr>
            <a:grpSpLocks noGrp="1" noUngrp="1" noRot="1" noMove="1" noResize="1"/>
          </p:cNvGrpSpPr>
          <p:nvPr/>
        </p:nvGrpSpPr>
        <p:grpSpPr>
          <a:xfrm>
            <a:off x="6665780" y="1890129"/>
            <a:ext cx="3861064" cy="2684766"/>
            <a:chOff x="6665780" y="1890129"/>
            <a:chExt cx="3861064" cy="2684766"/>
          </a:xfrm>
        </p:grpSpPr>
        <p:sp>
          <p:nvSpPr>
            <p:cNvPr id="14" name="TextBox 13">
              <a:extLst>
                <a:ext uri="{FF2B5EF4-FFF2-40B4-BE49-F238E27FC236}">
                  <a16:creationId xmlns:a16="http://schemas.microsoft.com/office/drawing/2014/main" id="{F58B0ADD-8896-4DA9-B6D6-6802ECB0FE42}"/>
                </a:ext>
              </a:extLst>
            </p:cNvPr>
            <p:cNvSpPr txBox="1">
              <a:spLocks noGrp="1" noRot="1" noMove="1" noResize="1" noEditPoints="1" noAdjustHandles="1" noChangeArrowheads="1" noChangeShapeType="1"/>
            </p:cNvSpPr>
            <p:nvPr/>
          </p:nvSpPr>
          <p:spPr>
            <a:xfrm>
              <a:off x="6665780" y="1890129"/>
              <a:ext cx="3861064" cy="369332"/>
            </a:xfrm>
            <a:prstGeom prst="rect">
              <a:avLst/>
            </a:prstGeom>
            <a:noFill/>
          </p:spPr>
          <p:txBody>
            <a:bodyPr wrap="square">
              <a:spAutoFit/>
            </a:bodyPr>
            <a:lstStyle/>
            <a:p>
              <a:pPr algn="ctr">
                <a:spcBef>
                  <a:spcPct val="20000"/>
                </a:spcBef>
                <a:spcAft>
                  <a:spcPts val="600"/>
                </a:spcAft>
                <a:buClr>
                  <a:schemeClr val="tx1"/>
                </a:buClr>
                <a:buSzPct val="80000"/>
              </a:pPr>
              <a:r>
                <a:rPr lang="en-US" sz="1800" b="1" dirty="0"/>
                <a:t>REACT </a:t>
              </a:r>
              <a:r>
                <a:rPr lang="el-GR" sz="1800" b="1" dirty="0"/>
                <a:t>ΚΑΙ ΤΑ</a:t>
              </a:r>
              <a:r>
                <a:rPr lang="en-US" sz="1800" b="1" dirty="0"/>
                <a:t> COMPONENTS</a:t>
              </a:r>
              <a:r>
                <a:rPr lang="el-GR" sz="1800" b="1" dirty="0"/>
                <a:t> (</a:t>
              </a:r>
              <a:r>
                <a:rPr lang="en-US" b="1" dirty="0"/>
                <a:t>3</a:t>
              </a:r>
              <a:r>
                <a:rPr lang="el-GR" sz="1800" b="1" dirty="0"/>
                <a:t>)</a:t>
              </a:r>
            </a:p>
          </p:txBody>
        </p:sp>
        <p:sp>
          <p:nvSpPr>
            <p:cNvPr id="8" name="TextBox 7">
              <a:extLst>
                <a:ext uri="{FF2B5EF4-FFF2-40B4-BE49-F238E27FC236}">
                  <a16:creationId xmlns:a16="http://schemas.microsoft.com/office/drawing/2014/main" id="{E708389C-2816-47AD-8E08-99BC020586ED}"/>
                </a:ext>
              </a:extLst>
            </p:cNvPr>
            <p:cNvSpPr txBox="1">
              <a:spLocks noGrp="1" noRot="1" noMove="1" noResize="1" noEditPoints="1" noAdjustHandles="1" noChangeArrowheads="1" noChangeShapeType="1"/>
            </p:cNvSpPr>
            <p:nvPr/>
          </p:nvSpPr>
          <p:spPr>
            <a:xfrm>
              <a:off x="6800850" y="2300426"/>
              <a:ext cx="3590924" cy="2274469"/>
            </a:xfrm>
            <a:prstGeom prst="rect">
              <a:avLst/>
            </a:prstGeom>
            <a:noFill/>
          </p:spPr>
          <p:txBody>
            <a:bodyPr wrap="square" rtlCol="0">
              <a:spAutoFit/>
            </a:bodyPr>
            <a:lstStyle/>
            <a:p>
              <a:pPr>
                <a:lnSpc>
                  <a:spcPct val="90000"/>
                </a:lnSpc>
                <a:spcBef>
                  <a:spcPct val="0"/>
                </a:spcBef>
                <a:spcAft>
                  <a:spcPts val="600"/>
                </a:spcAft>
              </a:pPr>
              <a:r>
                <a:rPr lang="el-GR" sz="2400" dirty="0">
                  <a:ln w="3175" cmpd="sng">
                    <a:noFill/>
                  </a:ln>
                  <a:latin typeface="+mj-lt"/>
                  <a:ea typeface="+mj-ea"/>
                  <a:cs typeface="+mj-cs"/>
                </a:rPr>
                <a:t>Παράδειγμα χρήσης</a:t>
              </a:r>
              <a:r>
                <a:rPr lang="en-US" sz="2400" dirty="0">
                  <a:ln w="3175" cmpd="sng">
                    <a:noFill/>
                  </a:ln>
                  <a:latin typeface="+mj-lt"/>
                  <a:ea typeface="+mj-ea"/>
                  <a:cs typeface="+mj-cs"/>
                </a:rPr>
                <a:t> React </a:t>
              </a:r>
              <a:r>
                <a:rPr lang="el-GR" sz="2400" dirty="0">
                  <a:ln w="3175" cmpd="sng">
                    <a:noFill/>
                  </a:ln>
                  <a:latin typeface="+mj-lt"/>
                  <a:ea typeface="+mj-ea"/>
                  <a:cs typeface="+mj-cs"/>
                </a:rPr>
                <a:t>και </a:t>
              </a:r>
              <a:r>
                <a:rPr lang="en-US" sz="2400" dirty="0">
                  <a:ln w="3175" cmpd="sng">
                    <a:noFill/>
                  </a:ln>
                  <a:latin typeface="+mj-lt"/>
                  <a:ea typeface="+mj-ea"/>
                  <a:cs typeface="+mj-cs"/>
                </a:rPr>
                <a:t>JSX component nesting</a:t>
              </a:r>
            </a:p>
            <a:p>
              <a:r>
                <a:rPr lang="en-US" sz="2400" dirty="0"/>
                <a:t>	App	|</a:t>
              </a:r>
            </a:p>
            <a:p>
              <a:r>
                <a:rPr lang="en-US" sz="2400" dirty="0"/>
                <a:t> 		| - Header</a:t>
              </a:r>
            </a:p>
            <a:p>
              <a:r>
                <a:rPr lang="en-US" sz="2400" dirty="0"/>
                <a:t>		| - Content</a:t>
              </a:r>
            </a:p>
            <a:p>
              <a:pPr>
                <a:lnSpc>
                  <a:spcPct val="90000"/>
                </a:lnSpc>
                <a:spcBef>
                  <a:spcPct val="0"/>
                </a:spcBef>
                <a:spcAft>
                  <a:spcPts val="600"/>
                </a:spcAft>
              </a:pPr>
              <a:endParaRPr lang="el-GR" sz="2400" dirty="0">
                <a:ln w="3175" cmpd="sng">
                  <a:noFill/>
                </a:ln>
                <a:latin typeface="+mj-lt"/>
                <a:ea typeface="+mj-ea"/>
                <a:cs typeface="+mj-cs"/>
              </a:endParaRPr>
            </a:p>
          </p:txBody>
        </p:sp>
      </p:grpSp>
      <p:pic>
        <p:nvPicPr>
          <p:cNvPr id="7" name="Picture 6">
            <a:extLst>
              <a:ext uri="{FF2B5EF4-FFF2-40B4-BE49-F238E27FC236}">
                <a16:creationId xmlns:a16="http://schemas.microsoft.com/office/drawing/2014/main" id="{722F11C4-7997-4D45-A879-F71044FD6E89}"/>
              </a:ext>
            </a:extLst>
          </p:cNvPr>
          <p:cNvPicPr>
            <a:picLocks noGrp="1" noRot="1" noChangeAspect="1" noMove="1" noResize="1" noEditPoints="1" noAdjustHandles="1" noChangeArrowheads="1" noChangeShapeType="1" noCrop="1"/>
          </p:cNvPicPr>
          <p:nvPr/>
        </p:nvPicPr>
        <p:blipFill>
          <a:blip r:embed="rId5"/>
          <a:stretch>
            <a:fillRect/>
          </a:stretch>
        </p:blipFill>
        <p:spPr>
          <a:xfrm>
            <a:off x="2534792" y="1652047"/>
            <a:ext cx="2991429" cy="501121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CEFC7A1-162A-42A1-A0A4-572E081A9E20}"/>
              </a:ext>
            </a:extLst>
          </p:cNvPr>
          <p:cNvSpPr>
            <a:spLocks noGrp="1" noRot="1" noMove="1" noResize="1" noEditPoints="1" noAdjustHandles="1" noChangeArrowheads="1" noChangeShapeType="1"/>
          </p:cNvSpPr>
          <p:nvPr/>
        </p:nvSpPr>
        <p:spPr>
          <a:xfrm>
            <a:off x="3429000" y="2838450"/>
            <a:ext cx="866775" cy="14287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8" name="Rectangle 17">
            <a:extLst>
              <a:ext uri="{FF2B5EF4-FFF2-40B4-BE49-F238E27FC236}">
                <a16:creationId xmlns:a16="http://schemas.microsoft.com/office/drawing/2014/main" id="{1BE0CDAD-8B81-401A-92A0-DB4FD91F26D2}"/>
              </a:ext>
            </a:extLst>
          </p:cNvPr>
          <p:cNvSpPr>
            <a:spLocks noGrp="1" noRot="1" noMove="1" noResize="1" noEditPoints="1" noAdjustHandles="1" noChangeArrowheads="1" noChangeShapeType="1"/>
          </p:cNvSpPr>
          <p:nvPr/>
        </p:nvSpPr>
        <p:spPr>
          <a:xfrm>
            <a:off x="2534792" y="3759518"/>
            <a:ext cx="2437257" cy="209287"/>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5" name="Rectangle 24">
            <a:extLst>
              <a:ext uri="{FF2B5EF4-FFF2-40B4-BE49-F238E27FC236}">
                <a16:creationId xmlns:a16="http://schemas.microsoft.com/office/drawing/2014/main" id="{8783F761-BDE5-4218-BAF6-BE53712B4CD9}"/>
              </a:ext>
            </a:extLst>
          </p:cNvPr>
          <p:cNvSpPr>
            <a:spLocks noGrp="1" noRot="1" noMove="1" noResize="1" noEditPoints="1" noAdjustHandles="1" noChangeArrowheads="1" noChangeShapeType="1"/>
          </p:cNvSpPr>
          <p:nvPr/>
        </p:nvSpPr>
        <p:spPr>
          <a:xfrm>
            <a:off x="3429000" y="3005139"/>
            <a:ext cx="866775" cy="142875"/>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6" name="Rectangle 25">
            <a:extLst>
              <a:ext uri="{FF2B5EF4-FFF2-40B4-BE49-F238E27FC236}">
                <a16:creationId xmlns:a16="http://schemas.microsoft.com/office/drawing/2014/main" id="{33E8585C-A967-480C-A7C8-D9BDD923574D}"/>
              </a:ext>
            </a:extLst>
          </p:cNvPr>
          <p:cNvSpPr>
            <a:spLocks noGrp="1" noRot="1" noMove="1" noResize="1" noEditPoints="1" noAdjustHandles="1" noChangeArrowheads="1" noChangeShapeType="1"/>
          </p:cNvSpPr>
          <p:nvPr/>
        </p:nvSpPr>
        <p:spPr>
          <a:xfrm>
            <a:off x="2534792" y="5132333"/>
            <a:ext cx="2517268" cy="209287"/>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0728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10887074" y="6371027"/>
            <a:ext cx="466725" cy="365125"/>
          </a:xfrm>
        </p:spPr>
        <p:txBody>
          <a:bodyPr/>
          <a:lstStyle/>
          <a:p>
            <a:fld id="{119EDD38-C17D-4C1E-BC34-5F4E6ACA8A27}" type="slidenum">
              <a:rPr lang="en-US" smtClean="0"/>
              <a:t>17</a:t>
            </a:fld>
            <a:endParaRPr lang="en-US"/>
          </a:p>
        </p:txBody>
      </p:sp>
      <p:pic>
        <p:nvPicPr>
          <p:cNvPr id="4" name="Picture 8">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(6)</a:t>
            </a:r>
          </a:p>
        </p:txBody>
      </p:sp>
      <p:grpSp>
        <p:nvGrpSpPr>
          <p:cNvPr id="15" name="Group 14">
            <a:extLst>
              <a:ext uri="{FF2B5EF4-FFF2-40B4-BE49-F238E27FC236}">
                <a16:creationId xmlns:a16="http://schemas.microsoft.com/office/drawing/2014/main" id="{40E9EBDF-6F17-426D-A881-756DBF8575E5}"/>
              </a:ext>
            </a:extLst>
          </p:cNvPr>
          <p:cNvGrpSpPr>
            <a:grpSpLocks noGrp="1" noUngrp="1" noRot="1" noMove="1" noResize="1"/>
          </p:cNvGrpSpPr>
          <p:nvPr/>
        </p:nvGrpSpPr>
        <p:grpSpPr>
          <a:xfrm>
            <a:off x="177800" y="1479833"/>
            <a:ext cx="11565485" cy="4902124"/>
            <a:chOff x="177800" y="1479833"/>
            <a:chExt cx="11565485" cy="4902124"/>
          </a:xfrm>
        </p:grpSpPr>
        <p:sp>
          <p:nvSpPr>
            <p:cNvPr id="9" name="TextBox 8">
              <a:extLst>
                <a:ext uri="{FF2B5EF4-FFF2-40B4-BE49-F238E27FC236}">
                  <a16:creationId xmlns:a16="http://schemas.microsoft.com/office/drawing/2014/main" id="{CD3AEC71-0913-4418-8BB9-AC8A3B8622BD}"/>
                </a:ext>
              </a:extLst>
            </p:cNvPr>
            <p:cNvSpPr txBox="1">
              <a:spLocks noGrp="1" noRot="1" noMove="1" noResize="1" noEditPoints="1" noAdjustHandles="1" noChangeArrowheads="1" noChangeShapeType="1"/>
            </p:cNvSpPr>
            <p:nvPr/>
          </p:nvSpPr>
          <p:spPr>
            <a:xfrm>
              <a:off x="177800" y="1488310"/>
              <a:ext cx="5509201" cy="4893647"/>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import * as React from 'react';</a:t>
              </a:r>
            </a:p>
            <a:p>
              <a:r>
                <a:rPr lang="en-US" sz="1200" dirty="0">
                  <a:latin typeface="Courier New" panose="02070309020205020404" pitchFamily="49" charset="0"/>
                  <a:cs typeface="Courier New" panose="02070309020205020404" pitchFamily="49" charset="0"/>
                </a:rPr>
                <a:t>import { Component } from 'react';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class </a:t>
              </a:r>
              <a:r>
                <a:rPr lang="en-US" sz="1200" b="1" dirty="0">
                  <a:latin typeface="Courier New" panose="02070309020205020404" pitchFamily="49" charset="0"/>
                  <a:cs typeface="Courier New" panose="02070309020205020404" pitchFamily="49" charset="0"/>
                </a:rPr>
                <a:t>ListFilesComponent</a:t>
              </a:r>
              <a:r>
                <a:rPr lang="en-US" sz="1200" dirty="0">
                  <a:latin typeface="Courier New" panose="02070309020205020404" pitchFamily="49" charset="0"/>
                  <a:cs typeface="Courier New" panose="02070309020205020404" pitchFamily="49" charset="0"/>
                </a:rPr>
                <a:t> extends React.Component {</a:t>
              </a:r>
            </a:p>
            <a:p>
              <a:r>
                <a:rPr lang="en-US" sz="1200" dirty="0">
                  <a:latin typeface="Courier New" panose="02070309020205020404" pitchFamily="49" charset="0"/>
                  <a:cs typeface="Courier New" panose="02070309020205020404" pitchFamily="49" charset="0"/>
                </a:rPr>
                <a:t>    [x: string]: any;</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state = {</a:t>
              </a:r>
            </a:p>
            <a:p>
              <a:r>
                <a:rPr lang="en-US" sz="1200" dirty="0">
                  <a:latin typeface="Courier New" panose="02070309020205020404" pitchFamily="49" charset="0"/>
                  <a:cs typeface="Courier New" panose="02070309020205020404" pitchFamily="49" charset="0"/>
                </a:rPr>
                <a:t>        files: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name: 'file1.txt',</a:t>
              </a:r>
            </a:p>
            <a:p>
              <a:r>
                <a:rPr lang="en-US" sz="1200" dirty="0">
                  <a:latin typeface="Courier New" panose="02070309020205020404" pitchFamily="49" charset="0"/>
                  <a:cs typeface="Courier New" panose="02070309020205020404" pitchFamily="49" charset="0"/>
                </a:rPr>
                <a:t>                size: '1.2 MB',</a:t>
              </a:r>
            </a:p>
            <a:p>
              <a:r>
                <a:rPr lang="en-US" sz="1200" dirty="0">
                  <a:latin typeface="Courier New" panose="02070309020205020404" pitchFamily="49" charset="0"/>
                  <a:cs typeface="Courier New" panose="02070309020205020404" pitchFamily="49" charset="0"/>
                </a:rPr>
                <a:t>                type: 'text/plain'</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name: 'file2.txt',</a:t>
              </a:r>
            </a:p>
            <a:p>
              <a:r>
                <a:rPr lang="en-US" sz="1200" dirty="0">
                  <a:latin typeface="Courier New" panose="02070309020205020404" pitchFamily="49" charset="0"/>
                  <a:cs typeface="Courier New" panose="02070309020205020404" pitchFamily="49" charset="0"/>
                </a:rPr>
                <a:t>                size: '1.2 MB',</a:t>
              </a:r>
            </a:p>
            <a:p>
              <a:r>
                <a:rPr lang="en-US" sz="1200" dirty="0">
                  <a:latin typeface="Courier New" panose="02070309020205020404" pitchFamily="49" charset="0"/>
                  <a:cs typeface="Courier New" panose="02070309020205020404" pitchFamily="49" charset="0"/>
                </a:rPr>
                <a:t>                type: 'text/plain'</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constructor() {</a:t>
              </a:r>
            </a:p>
            <a:p>
              <a:r>
                <a:rPr lang="en-US" sz="1200" dirty="0">
                  <a:latin typeface="Courier New" panose="02070309020205020404" pitchFamily="49" charset="0"/>
                  <a:cs typeface="Courier New" panose="02070309020205020404" pitchFamily="49" charset="0"/>
                </a:rPr>
                <a:t>        super();</a:t>
              </a:r>
            </a:p>
            <a:p>
              <a:r>
                <a:rPr lang="en-US" sz="1200" dirty="0">
                  <a:latin typeface="Courier New" panose="02070309020205020404" pitchFamily="49" charset="0"/>
                  <a:cs typeface="Courier New" panose="02070309020205020404" pitchFamily="49" charset="0"/>
                </a:rPr>
                <a:t>        this.state = { files: [] };</a:t>
              </a:r>
            </a:p>
            <a:p>
              <a:r>
                <a:rPr lang="en-US" sz="1200" dirty="0">
                  <a:latin typeface="Courier New" panose="02070309020205020404" pitchFamily="49" charset="0"/>
                  <a:cs typeface="Courier New" panose="02070309020205020404" pitchFamily="49" charset="0"/>
                </a:rPr>
                <a:t>    }</a:t>
              </a:r>
            </a:p>
          </p:txBody>
        </p:sp>
        <p:sp>
          <p:nvSpPr>
            <p:cNvPr id="12" name="TextBox 11">
              <a:extLst>
                <a:ext uri="{FF2B5EF4-FFF2-40B4-BE49-F238E27FC236}">
                  <a16:creationId xmlns:a16="http://schemas.microsoft.com/office/drawing/2014/main" id="{F5746D42-E637-4813-8C17-F354BC12318B}"/>
                </a:ext>
              </a:extLst>
            </p:cNvPr>
            <p:cNvSpPr txBox="1">
              <a:spLocks noGrp="1" noRot="1" noMove="1" noResize="1" noEditPoints="1" noAdjustHandles="1" noChangeArrowheads="1" noChangeShapeType="1"/>
            </p:cNvSpPr>
            <p:nvPr/>
          </p:nvSpPr>
          <p:spPr>
            <a:xfrm>
              <a:off x="4760943" y="1479833"/>
              <a:ext cx="6982342" cy="4893647"/>
            </a:xfrm>
            <a:prstGeom prst="rect">
              <a:avLst/>
            </a:prstGeom>
            <a:noFill/>
          </p:spPr>
          <p:txBody>
            <a:bodyPr wrap="square" rtlCol="0">
              <a:spAutoFit/>
            </a:bodyPr>
            <a:lstStyle/>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componentDidMount() {</a:t>
              </a:r>
            </a:p>
            <a:p>
              <a:r>
                <a:rPr lang="en-US" sz="1200" dirty="0">
                  <a:latin typeface="Courier New" panose="02070309020205020404" pitchFamily="49" charset="0"/>
                  <a:cs typeface="Courier New" panose="02070309020205020404" pitchFamily="49" charset="0"/>
                </a:rPr>
                <a:t>        fetchFiles(files =&gt; this.setState({ files }));</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render() {</a:t>
              </a:r>
            </a:p>
            <a:p>
              <a:r>
                <a:rPr lang="en-US" sz="1200" dirty="0">
                  <a:latin typeface="Courier New" panose="02070309020205020404" pitchFamily="49" charset="0"/>
                  <a:cs typeface="Courier New" panose="02070309020205020404" pitchFamily="49" charset="0"/>
                </a:rPr>
                <a:t>        return (</a:t>
              </a:r>
            </a:p>
            <a:p>
              <a:r>
                <a:rPr lang="en-US" sz="1200" dirty="0">
                  <a:latin typeface="Courier New" panose="02070309020205020404" pitchFamily="49" charset="0"/>
                  <a:cs typeface="Courier New" panose="02070309020205020404" pitchFamily="49" charset="0"/>
                </a:rPr>
                <a:t>            &lt;div&gt;</a:t>
              </a:r>
            </a:p>
            <a:p>
              <a:r>
                <a:rPr lang="en-US" sz="1200" dirty="0">
                  <a:latin typeface="Courier New" panose="02070309020205020404" pitchFamily="49" charset="0"/>
                  <a:cs typeface="Courier New" panose="02070309020205020404" pitchFamily="49" charset="0"/>
                </a:rPr>
                <a:t>                &lt;h1&gt;List of files&lt;/h1&gt;</a:t>
              </a:r>
            </a:p>
            <a:p>
              <a:r>
                <a:rPr lang="en-US" sz="1200" dirty="0">
                  <a:latin typeface="Courier New" panose="02070309020205020404" pitchFamily="49" charset="0"/>
                  <a:cs typeface="Courier New" panose="02070309020205020404" pitchFamily="49" charset="0"/>
                </a:rPr>
                <a:t>                &lt;ul&gt;</a:t>
              </a:r>
            </a:p>
            <a:p>
              <a:r>
                <a:rPr lang="en-US" sz="1200" dirty="0">
                  <a:latin typeface="Courier New" panose="02070309020205020404" pitchFamily="49" charset="0"/>
                  <a:cs typeface="Courier New" panose="02070309020205020404" pitchFamily="49" charset="0"/>
                </a:rPr>
                <a:t>                    {this.state.files.map(file =&gt;</a:t>
              </a:r>
            </a:p>
            <a:p>
              <a:r>
                <a:rPr lang="en-US" sz="1200" dirty="0">
                  <a:latin typeface="Courier New" panose="02070309020205020404" pitchFamily="49" charset="0"/>
                  <a:cs typeface="Courier New" panose="02070309020205020404" pitchFamily="49" charset="0"/>
                </a:rPr>
                <a:t>                        &lt;li key={file.name}&gt;</a:t>
              </a:r>
            </a:p>
            <a:p>
              <a:r>
                <a:rPr lang="en-US" sz="1200" dirty="0">
                  <a:latin typeface="Courier New" panose="02070309020205020404" pitchFamily="49" charset="0"/>
                  <a:cs typeface="Courier New" panose="02070309020205020404" pitchFamily="49" charset="0"/>
                </a:rPr>
                <a:t>                            &lt;span&gt;{file.name}&lt;/span&gt;</a:t>
              </a:r>
            </a:p>
            <a:p>
              <a:r>
                <a:rPr lang="en-US" sz="1200" dirty="0">
                  <a:latin typeface="Courier New" panose="02070309020205020404" pitchFamily="49" charset="0"/>
                  <a:cs typeface="Courier New" panose="02070309020205020404" pitchFamily="49" charset="0"/>
                </a:rPr>
                <a:t>                            &lt;span&gt;{file.size}&lt;/span&gt;</a:t>
              </a:r>
            </a:p>
            <a:p>
              <a:r>
                <a:rPr lang="en-US" sz="1200" dirty="0">
                  <a:latin typeface="Courier New" panose="02070309020205020404" pitchFamily="49" charset="0"/>
                  <a:cs typeface="Courier New" panose="02070309020205020404" pitchFamily="49" charset="0"/>
                </a:rPr>
                <a:t>                            &lt;span&gt;{file.type}&lt;/span&gt;</a:t>
              </a:r>
            </a:p>
            <a:p>
              <a:r>
                <a:rPr lang="en-US" sz="1200" dirty="0">
                  <a:latin typeface="Courier New" panose="02070309020205020404" pitchFamily="49" charset="0"/>
                  <a:cs typeface="Courier New" panose="02070309020205020404" pitchFamily="49" charset="0"/>
                </a:rPr>
                <a:t>                        &lt;/li&gt;</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&lt;/ul&gt;</a:t>
              </a:r>
            </a:p>
            <a:p>
              <a:r>
                <a:rPr lang="en-US" sz="1200" dirty="0">
                  <a:latin typeface="Courier New" panose="02070309020205020404" pitchFamily="49" charset="0"/>
                  <a:cs typeface="Courier New" panose="02070309020205020404" pitchFamily="49" charset="0"/>
                </a:rPr>
                <a:t>            &lt;/div&gt;</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function fetchFiles(arg0: (files: any) =&gt; any) {</a:t>
              </a:r>
            </a:p>
            <a:p>
              <a:r>
                <a:rPr lang="en-US" sz="1200" dirty="0">
                  <a:latin typeface="Courier New" panose="02070309020205020404" pitchFamily="49" charset="0"/>
                  <a:cs typeface="Courier New" panose="02070309020205020404" pitchFamily="49" charset="0"/>
                </a:rPr>
                <a:t>    throw new Error('Function not implemented.');</a:t>
              </a:r>
            </a:p>
            <a:p>
              <a:r>
                <a:rPr lang="en-US" sz="1200" dirty="0">
                  <a:latin typeface="Courier New" panose="02070309020205020404" pitchFamily="49" charset="0"/>
                  <a:cs typeface="Courier New" panose="02070309020205020404" pitchFamily="49" charset="0"/>
                </a:rPr>
                <a:t>}</a:t>
              </a:r>
            </a:p>
          </p:txBody>
        </p:sp>
      </p:grpSp>
      <p:sp>
        <p:nvSpPr>
          <p:cNvPr id="14" name="TextBox 13">
            <a:extLst>
              <a:ext uri="{FF2B5EF4-FFF2-40B4-BE49-F238E27FC236}">
                <a16:creationId xmlns:a16="http://schemas.microsoft.com/office/drawing/2014/main" id="{F58B0ADD-8896-4DA9-B6D6-6802ECB0FE42}"/>
              </a:ext>
            </a:extLst>
          </p:cNvPr>
          <p:cNvSpPr txBox="1">
            <a:spLocks noGrp="1" noRot="1" noMove="1" noResize="1" noEditPoints="1" noAdjustHandles="1" noChangeArrowheads="1" noChangeShapeType="1"/>
          </p:cNvSpPr>
          <p:nvPr/>
        </p:nvSpPr>
        <p:spPr>
          <a:xfrm>
            <a:off x="7604125" y="1479833"/>
            <a:ext cx="3511550" cy="369332"/>
          </a:xfrm>
          <a:prstGeom prst="rect">
            <a:avLst/>
          </a:prstGeom>
          <a:noFill/>
        </p:spPr>
        <p:txBody>
          <a:bodyPr wrap="square">
            <a:spAutoFit/>
          </a:bodyPr>
          <a:lstStyle/>
          <a:p>
            <a:pPr algn="ctr">
              <a:spcBef>
                <a:spcPct val="20000"/>
              </a:spcBef>
              <a:spcAft>
                <a:spcPts val="600"/>
              </a:spcAft>
              <a:buClr>
                <a:schemeClr val="tx1"/>
              </a:buClr>
              <a:buSzPct val="80000"/>
            </a:pPr>
            <a:r>
              <a:rPr lang="en-US" sz="1800" b="1" dirty="0"/>
              <a:t>REACT </a:t>
            </a:r>
            <a:r>
              <a:rPr lang="el-GR" sz="1800" b="1" dirty="0"/>
              <a:t>ΚΑΙ ΤΑ</a:t>
            </a:r>
            <a:r>
              <a:rPr lang="en-US" sz="1800" b="1" dirty="0"/>
              <a:t> COMPONENTS</a:t>
            </a:r>
            <a:r>
              <a:rPr lang="el-GR" sz="1800" b="1" dirty="0"/>
              <a:t> (</a:t>
            </a:r>
            <a:r>
              <a:rPr lang="en-US" sz="1800" b="1" dirty="0"/>
              <a:t>3</a:t>
            </a:r>
            <a:r>
              <a:rPr lang="el-GR" sz="1800" b="1" dirty="0"/>
              <a:t>)</a:t>
            </a:r>
          </a:p>
        </p:txBody>
      </p:sp>
      <p:sp>
        <p:nvSpPr>
          <p:cNvPr id="16" name="TextBox 15">
            <a:extLst>
              <a:ext uri="{FF2B5EF4-FFF2-40B4-BE49-F238E27FC236}">
                <a16:creationId xmlns:a16="http://schemas.microsoft.com/office/drawing/2014/main" id="{C85C195F-9CDF-49EE-8219-B93436E4D4C4}"/>
              </a:ext>
            </a:extLst>
          </p:cNvPr>
          <p:cNvSpPr txBox="1">
            <a:spLocks noGrp="1" noRot="1" noMove="1" noResize="1" noEditPoints="1" noAdjustHandles="1" noChangeArrowheads="1" noChangeShapeType="1"/>
          </p:cNvSpPr>
          <p:nvPr/>
        </p:nvSpPr>
        <p:spPr>
          <a:xfrm>
            <a:off x="8175625" y="4988501"/>
            <a:ext cx="3016250" cy="33855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i="1" dirty="0">
                <a:solidFill>
                  <a:schemeClr val="tx1"/>
                </a:solidFill>
              </a:rPr>
              <a:t>examples/component.example.tsx</a:t>
            </a:r>
          </a:p>
        </p:txBody>
      </p:sp>
    </p:spTree>
    <p:extLst>
      <p:ext uri="{BB962C8B-B14F-4D97-AF65-F5344CB8AC3E}">
        <p14:creationId xmlns:p14="http://schemas.microsoft.com/office/powerpoint/2010/main" val="242502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F24FC9-14E5-475A-8724-8D94E2D7CF31}"/>
              </a:ext>
            </a:extLst>
          </p:cNvPr>
          <p:cNvSpPr txBox="1">
            <a:spLocks noGrp="1" noRot="1" noMove="1" noResize="1" noEditPoints="1" noAdjustHandles="1" noChangeArrowheads="1" noChangeShapeType="1"/>
          </p:cNvSpPr>
          <p:nvPr/>
        </p:nvSpPr>
        <p:spPr>
          <a:xfrm>
            <a:off x="362137" y="1769897"/>
            <a:ext cx="4469619" cy="4601130"/>
          </a:xfrm>
          <a:prstGeom prst="rect">
            <a:avLst/>
          </a:prstGeom>
        </p:spPr>
        <p:txBody>
          <a:bodyPr vert="horz" lIns="91440" tIns="45720" rIns="91440" bIns="45720" rtlCol="0" anchor="ctr">
            <a:noAutofit/>
          </a:bodyPr>
          <a:lstStyle/>
          <a:p>
            <a:pPr algn="ctr">
              <a:spcBef>
                <a:spcPct val="20000"/>
              </a:spcBef>
              <a:spcAft>
                <a:spcPts val="600"/>
              </a:spcAft>
              <a:buClr>
                <a:schemeClr val="tx1"/>
              </a:buClr>
              <a:buSzPct val="80000"/>
            </a:pPr>
            <a:r>
              <a:rPr lang="en-US" sz="2000" b="1" dirty="0"/>
              <a:t>REACT </a:t>
            </a:r>
            <a:r>
              <a:rPr lang="el-GR" sz="2000" b="1" dirty="0"/>
              <a:t>ΚΑΙ ΚΑΤΑΣΤΑΣΗ</a:t>
            </a:r>
            <a:endParaRPr lang="en-US" sz="2000" b="1" dirty="0"/>
          </a:p>
          <a:p>
            <a:pPr marL="342900" indent="-342900" algn="just">
              <a:spcBef>
                <a:spcPct val="20000"/>
              </a:spcBef>
              <a:spcAft>
                <a:spcPts val="600"/>
              </a:spcAft>
              <a:buClr>
                <a:schemeClr val="tx1"/>
              </a:buClr>
              <a:buSzPct val="80000"/>
              <a:buFont typeface="Wingdings" panose="05000000000000000000" pitchFamily="2" charset="2"/>
              <a:buChar char="Ø"/>
            </a:pPr>
            <a:r>
              <a:rPr lang="el-GR" sz="2000" dirty="0"/>
              <a:t>Τα στοιχεία React μπορούν να </a:t>
            </a:r>
            <a:r>
              <a:rPr lang="el-GR" sz="2000" u="sng" dirty="0"/>
              <a:t>διατηρήσουν μια κατάσταση</a:t>
            </a:r>
            <a:r>
              <a:rPr lang="el-GR" sz="2000" dirty="0"/>
              <a:t>.</a:t>
            </a:r>
          </a:p>
          <a:p>
            <a:pPr marL="342900" indent="-342900" algn="just">
              <a:spcBef>
                <a:spcPct val="20000"/>
              </a:spcBef>
              <a:spcAft>
                <a:spcPts val="600"/>
              </a:spcAft>
              <a:buClr>
                <a:schemeClr val="tx1"/>
              </a:buClr>
              <a:buSzPct val="80000"/>
              <a:buFont typeface="Wingdings" panose="05000000000000000000" pitchFamily="2" charset="2"/>
              <a:buChar char="Ø"/>
            </a:pPr>
            <a:r>
              <a:rPr lang="el-GR" sz="2000" dirty="0"/>
              <a:t>Το </a:t>
            </a:r>
            <a:r>
              <a:rPr lang="el-GR" sz="2000" b="1" dirty="0"/>
              <a:t>Redux</a:t>
            </a:r>
            <a:r>
              <a:rPr lang="el-GR" sz="2000" dirty="0"/>
              <a:t> είναι ένα </a:t>
            </a:r>
            <a:r>
              <a:rPr lang="en-US" sz="2000" dirty="0"/>
              <a:t>container</a:t>
            </a:r>
            <a:r>
              <a:rPr lang="el-GR" sz="2000" dirty="0"/>
              <a:t> κατάστασης που διαχειρίζεται τις καταστάσεις των στοιχείων React</a:t>
            </a:r>
            <a:r>
              <a:rPr lang="en-US" sz="2000" dirty="0"/>
              <a:t>.</a:t>
            </a:r>
            <a:endParaRPr lang="el-GR" sz="2000" dirty="0"/>
          </a:p>
          <a:p>
            <a:pPr marL="342900" indent="-342900" algn="just">
              <a:spcBef>
                <a:spcPct val="20000"/>
              </a:spcBef>
              <a:spcAft>
                <a:spcPts val="600"/>
              </a:spcAft>
              <a:buClr>
                <a:schemeClr val="tx1"/>
              </a:buClr>
              <a:buSzPct val="80000"/>
              <a:buFont typeface="Wingdings" panose="05000000000000000000" pitchFamily="2" charset="2"/>
              <a:buChar char="Ø"/>
            </a:pPr>
            <a:r>
              <a:rPr lang="en-US" sz="2000" dirty="0"/>
              <a:t>To </a:t>
            </a:r>
            <a:r>
              <a:rPr lang="en-US" sz="2000" b="1" dirty="0"/>
              <a:t>React Render.DOM </a:t>
            </a:r>
            <a:r>
              <a:rPr lang="el-GR" sz="2000" dirty="0"/>
              <a:t>απλώς αποδίδει τα διαφορετικά στοιχεία</a:t>
            </a:r>
            <a:r>
              <a:rPr lang="en-US" sz="2000" dirty="0"/>
              <a:t> </a:t>
            </a:r>
            <a:r>
              <a:rPr lang="el-GR" sz="2000" dirty="0"/>
              <a:t>ανάλογα με την κατάσταση που έχουν σε κάποια στιγμή </a:t>
            </a:r>
            <a:r>
              <a:rPr lang="en-US" sz="2000" u="sng" dirty="0"/>
              <a:t>t</a:t>
            </a:r>
            <a:r>
              <a:rPr lang="en-US" sz="1600" u="sng" dirty="0"/>
              <a:t>x</a:t>
            </a:r>
            <a:r>
              <a:rPr lang="el-GR" sz="2000" dirty="0"/>
              <a:t>.</a:t>
            </a:r>
          </a:p>
        </p:txBody>
      </p:sp>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10887074" y="6371027"/>
            <a:ext cx="466725" cy="365125"/>
          </a:xfrm>
        </p:spPr>
        <p:txBody>
          <a:bodyPr/>
          <a:lstStyle/>
          <a:p>
            <a:fld id="{119EDD38-C17D-4C1E-BC34-5F4E6ACA8A27}" type="slidenum">
              <a:rPr lang="en-US" smtClean="0"/>
              <a:t>18</a:t>
            </a:fld>
            <a:endParaRPr lang="en-US"/>
          </a:p>
        </p:txBody>
      </p:sp>
      <p:pic>
        <p:nvPicPr>
          <p:cNvPr id="4" name="Picture 8">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(7)</a:t>
            </a:r>
          </a:p>
        </p:txBody>
      </p:sp>
      <p:grpSp>
        <p:nvGrpSpPr>
          <p:cNvPr id="7" name="Group 6">
            <a:extLst>
              <a:ext uri="{FF2B5EF4-FFF2-40B4-BE49-F238E27FC236}">
                <a16:creationId xmlns:a16="http://schemas.microsoft.com/office/drawing/2014/main" id="{47AF3716-6DE4-44AA-9597-986909A827E5}"/>
              </a:ext>
            </a:extLst>
          </p:cNvPr>
          <p:cNvGrpSpPr>
            <a:grpSpLocks noGrp="1" noUngrp="1" noRot="1" noMove="1" noResize="1"/>
          </p:cNvGrpSpPr>
          <p:nvPr/>
        </p:nvGrpSpPr>
        <p:grpSpPr>
          <a:xfrm>
            <a:off x="4831757" y="1694933"/>
            <a:ext cx="7136311" cy="4578356"/>
            <a:chOff x="4831757" y="1694933"/>
            <a:chExt cx="7136311" cy="4578356"/>
          </a:xfrm>
        </p:grpSpPr>
        <p:pic>
          <p:nvPicPr>
            <p:cNvPr id="10" name="Picture 9" descr="A picture containing graphical user interface&#10;&#10;Description automatically generated">
              <a:extLst>
                <a:ext uri="{FF2B5EF4-FFF2-40B4-BE49-F238E27FC236}">
                  <a16:creationId xmlns:a16="http://schemas.microsoft.com/office/drawing/2014/main" id="{8A77DFB7-D3FE-49A2-ACBB-C1F93E5FF4A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8250585" y="1769897"/>
              <a:ext cx="3717483" cy="1858742"/>
            </a:xfrm>
            <a:prstGeom prst="rect">
              <a:avLst/>
            </a:prstGeom>
          </p:spPr>
        </p:pic>
        <p:pic>
          <p:nvPicPr>
            <p:cNvPr id="11" name="Picture 10" descr="Diagram&#10;&#10;Description automatically generated">
              <a:extLst>
                <a:ext uri="{FF2B5EF4-FFF2-40B4-BE49-F238E27FC236}">
                  <a16:creationId xmlns:a16="http://schemas.microsoft.com/office/drawing/2014/main" id="{49F61D80-F433-460B-84EC-940E1FED829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129462" y="4205975"/>
              <a:ext cx="3861507" cy="2067314"/>
            </a:xfrm>
            <a:prstGeom prst="rect">
              <a:avLst/>
            </a:prstGeom>
          </p:spPr>
        </p:pic>
        <p:pic>
          <p:nvPicPr>
            <p:cNvPr id="13" name="Picture 12">
              <a:extLst>
                <a:ext uri="{FF2B5EF4-FFF2-40B4-BE49-F238E27FC236}">
                  <a16:creationId xmlns:a16="http://schemas.microsoft.com/office/drawing/2014/main" id="{3F6B78F4-ACEE-49C4-AAE4-4CE995F9CA5F}"/>
                </a:ext>
              </a:extLst>
            </p:cNvPr>
            <p:cNvPicPr>
              <a:picLocks noGrp="1" noRot="1" noChangeAspect="1" noMove="1" noResize="1" noEditPoints="1" noAdjustHandles="1" noChangeArrowheads="1" noChangeShapeType="1" noCrop="1"/>
            </p:cNvPicPr>
            <p:nvPr/>
          </p:nvPicPr>
          <p:blipFill>
            <a:blip r:embed="rId6"/>
            <a:stretch>
              <a:fillRect/>
            </a:stretch>
          </p:blipFill>
          <p:spPr>
            <a:xfrm>
              <a:off x="4831757" y="1694933"/>
              <a:ext cx="3549983" cy="2313578"/>
            </a:xfrm>
            <a:prstGeom prst="rect">
              <a:avLst/>
            </a:prstGeom>
          </p:spPr>
        </p:pic>
      </p:grpSp>
    </p:spTree>
    <p:extLst>
      <p:ext uri="{BB962C8B-B14F-4D97-AF65-F5344CB8AC3E}">
        <p14:creationId xmlns:p14="http://schemas.microsoft.com/office/powerpoint/2010/main" val="142176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F24FC9-14E5-475A-8724-8D94E2D7CF31}"/>
              </a:ext>
            </a:extLst>
          </p:cNvPr>
          <p:cNvSpPr txBox="1">
            <a:spLocks noGrp="1" noRot="1" noMove="1" noResize="1" noEditPoints="1" noAdjustHandles="1" noChangeArrowheads="1" noChangeShapeType="1"/>
          </p:cNvSpPr>
          <p:nvPr/>
        </p:nvSpPr>
        <p:spPr>
          <a:xfrm>
            <a:off x="362137" y="2309838"/>
            <a:ext cx="4469619" cy="2012726"/>
          </a:xfrm>
          <a:prstGeom prst="rect">
            <a:avLst/>
          </a:prstGeom>
        </p:spPr>
        <p:txBody>
          <a:bodyPr vert="horz" lIns="91440" tIns="45720" rIns="91440" bIns="45720" rtlCol="0" anchor="ctr">
            <a:noAutofit/>
          </a:bodyPr>
          <a:lstStyle/>
          <a:p>
            <a:pPr algn="ctr">
              <a:spcBef>
                <a:spcPct val="20000"/>
              </a:spcBef>
              <a:spcAft>
                <a:spcPts val="600"/>
              </a:spcAft>
              <a:buClr>
                <a:schemeClr val="tx1"/>
              </a:buClr>
              <a:buSzPct val="80000"/>
            </a:pPr>
            <a:r>
              <a:rPr lang="en-US" sz="2000" b="1" dirty="0"/>
              <a:t>REACT </a:t>
            </a:r>
            <a:r>
              <a:rPr lang="el-GR" sz="2000" b="1" dirty="0"/>
              <a:t>ΚΑΙ ΙΔΙΟΤΗΤΕΣ (</a:t>
            </a:r>
            <a:r>
              <a:rPr lang="en-US" sz="2000" b="1" dirty="0"/>
              <a:t>PROPS</a:t>
            </a:r>
            <a:r>
              <a:rPr lang="el-GR" sz="2000" b="1" dirty="0"/>
              <a:t>)</a:t>
            </a:r>
          </a:p>
          <a:p>
            <a:pPr marL="342900" indent="-342900" algn="just">
              <a:spcBef>
                <a:spcPct val="20000"/>
              </a:spcBef>
              <a:spcAft>
                <a:spcPts val="600"/>
              </a:spcAft>
              <a:buClr>
                <a:schemeClr val="tx1"/>
              </a:buClr>
              <a:buSzPct val="80000"/>
              <a:buFont typeface="Wingdings" panose="05000000000000000000" pitchFamily="2" charset="2"/>
              <a:buChar char="Ø"/>
            </a:pPr>
            <a:r>
              <a:rPr lang="el-GR" sz="2000" dirty="0"/>
              <a:t>Τα στηρίγματα στοιχείων είναι οι ιδιότητες που μεταβιβάζονται στο στοιχείο React και αλλάζουν την κατάσταση του στοιχείου.</a:t>
            </a:r>
          </a:p>
        </p:txBody>
      </p:sp>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10887074" y="6371027"/>
            <a:ext cx="466725" cy="365125"/>
          </a:xfrm>
        </p:spPr>
        <p:txBody>
          <a:bodyPr/>
          <a:lstStyle/>
          <a:p>
            <a:fld id="{119EDD38-C17D-4C1E-BC34-5F4E6ACA8A27}" type="slidenum">
              <a:rPr lang="en-US" smtClean="0"/>
              <a:t>19</a:t>
            </a:fld>
            <a:endParaRPr lang="en-US"/>
          </a:p>
        </p:txBody>
      </p:sp>
      <p:pic>
        <p:nvPicPr>
          <p:cNvPr id="4" name="Picture 8">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(8)</a:t>
            </a:r>
          </a:p>
        </p:txBody>
      </p:sp>
      <p:grpSp>
        <p:nvGrpSpPr>
          <p:cNvPr id="36" name="Group 35">
            <a:extLst>
              <a:ext uri="{FF2B5EF4-FFF2-40B4-BE49-F238E27FC236}">
                <a16:creationId xmlns:a16="http://schemas.microsoft.com/office/drawing/2014/main" id="{6BADA4E0-0A19-442B-A6D8-8189A5110387}"/>
              </a:ext>
            </a:extLst>
          </p:cNvPr>
          <p:cNvGrpSpPr>
            <a:grpSpLocks noGrp="1" noUngrp="1" noRot="1" noMove="1" noResize="1"/>
          </p:cNvGrpSpPr>
          <p:nvPr/>
        </p:nvGrpSpPr>
        <p:grpSpPr>
          <a:xfrm>
            <a:off x="3068015" y="1645968"/>
            <a:ext cx="8009560" cy="4725059"/>
            <a:chOff x="3068015" y="1645968"/>
            <a:chExt cx="8009560" cy="4725059"/>
          </a:xfrm>
        </p:grpSpPr>
        <p:grpSp>
          <p:nvGrpSpPr>
            <p:cNvPr id="35" name="Group 34">
              <a:extLst>
                <a:ext uri="{FF2B5EF4-FFF2-40B4-BE49-F238E27FC236}">
                  <a16:creationId xmlns:a16="http://schemas.microsoft.com/office/drawing/2014/main" id="{100E54F5-0C6A-4F5A-891C-3913C699217E}"/>
                </a:ext>
              </a:extLst>
            </p:cNvPr>
            <p:cNvGrpSpPr>
              <a:grpSpLocks noGrp="1" noUngrp="1" noRot="1" noMove="1" noResize="1"/>
            </p:cNvGrpSpPr>
            <p:nvPr/>
          </p:nvGrpSpPr>
          <p:grpSpPr>
            <a:xfrm>
              <a:off x="5438775" y="1645968"/>
              <a:ext cx="5638800" cy="4725059"/>
              <a:chOff x="5438775" y="1645968"/>
              <a:chExt cx="5638800" cy="4725059"/>
            </a:xfrm>
          </p:grpSpPr>
          <p:grpSp>
            <p:nvGrpSpPr>
              <p:cNvPr id="12" name="Group 11">
                <a:extLst>
                  <a:ext uri="{FF2B5EF4-FFF2-40B4-BE49-F238E27FC236}">
                    <a16:creationId xmlns:a16="http://schemas.microsoft.com/office/drawing/2014/main" id="{6C2FBB8B-9B29-475B-8E15-34E8A7C09884}"/>
                  </a:ext>
                </a:extLst>
              </p:cNvPr>
              <p:cNvGrpSpPr>
                <a:grpSpLocks noGrp="1" noUngrp="1" noRot="1" noMove="1" noResize="1"/>
              </p:cNvGrpSpPr>
              <p:nvPr/>
            </p:nvGrpSpPr>
            <p:grpSpPr>
              <a:xfrm>
                <a:off x="5438775" y="1645968"/>
                <a:ext cx="5638800" cy="4725059"/>
                <a:chOff x="5438775" y="1645968"/>
                <a:chExt cx="5638800" cy="4725059"/>
              </a:xfrm>
            </p:grpSpPr>
            <p:pic>
              <p:nvPicPr>
                <p:cNvPr id="7" name="Picture 6">
                  <a:extLst>
                    <a:ext uri="{FF2B5EF4-FFF2-40B4-BE49-F238E27FC236}">
                      <a16:creationId xmlns:a16="http://schemas.microsoft.com/office/drawing/2014/main" id="{20438093-B4FF-4278-9883-1FBBF3C1CB2A}"/>
                    </a:ext>
                  </a:extLst>
                </p:cNvPr>
                <p:cNvPicPr>
                  <a:picLocks noGrp="1" noRot="1" noChangeAspect="1" noMove="1" noResize="1" noEditPoints="1" noAdjustHandles="1" noChangeArrowheads="1" noChangeShapeType="1" noCrop="1"/>
                </p:cNvPicPr>
                <p:nvPr/>
              </p:nvPicPr>
              <p:blipFill rotWithShape="1">
                <a:blip r:embed="rId4"/>
                <a:srcRect l="1018" r="752"/>
                <a:stretch/>
              </p:blipFill>
              <p:spPr>
                <a:xfrm>
                  <a:off x="5481638" y="1645968"/>
                  <a:ext cx="5595937" cy="4725059"/>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D1F0C76-2EF4-4704-8DB1-1C6825395E45}"/>
                    </a:ext>
                  </a:extLst>
                </p:cNvPr>
                <p:cNvSpPr>
                  <a:spLocks noGrp="1" noRot="1" noMove="1" noResize="1" noEditPoints="1" noAdjustHandles="1" noChangeArrowheads="1" noChangeShapeType="1"/>
                </p:cNvSpPr>
                <p:nvPr/>
              </p:nvSpPr>
              <p:spPr>
                <a:xfrm>
                  <a:off x="5438775" y="2609850"/>
                  <a:ext cx="2847975" cy="9144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C90FBB8-6FAC-48DF-B4E0-80E65A81E85B}"/>
                  </a:ext>
                </a:extLst>
              </p:cNvPr>
              <p:cNvSpPr>
                <a:spLocks noGrp="1" noRot="1" noMove="1" noResize="1" noEditPoints="1" noAdjustHandles="1" noChangeArrowheads="1" noChangeShapeType="1"/>
              </p:cNvSpPr>
              <p:nvPr/>
            </p:nvSpPr>
            <p:spPr>
              <a:xfrm>
                <a:off x="5923684" y="3833092"/>
                <a:ext cx="3774498" cy="735842"/>
              </a:xfrm>
              <a:prstGeom prst="rect">
                <a:avLst/>
              </a:prstGeom>
              <a:noFill/>
              <a:ln w="127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6" name="TextBox 15">
                <a:extLst>
                  <a:ext uri="{FF2B5EF4-FFF2-40B4-BE49-F238E27FC236}">
                    <a16:creationId xmlns:a16="http://schemas.microsoft.com/office/drawing/2014/main" id="{9CEC941E-A6FB-4B59-B456-913A13359CBD}"/>
                  </a:ext>
                </a:extLst>
              </p:cNvPr>
              <p:cNvSpPr txBox="1">
                <a:spLocks noGrp="1" noRot="1" noMove="1" noResize="1" noEditPoints="1" noAdjustHandles="1" noChangeArrowheads="1" noChangeShapeType="1"/>
              </p:cNvSpPr>
              <p:nvPr/>
            </p:nvSpPr>
            <p:spPr>
              <a:xfrm>
                <a:off x="7776584" y="3888509"/>
                <a:ext cx="1921598" cy="369332"/>
              </a:xfrm>
              <a:prstGeom prst="rect">
                <a:avLst/>
              </a:prstGeom>
              <a:noFill/>
            </p:spPr>
            <p:txBody>
              <a:bodyPr wrap="square" rtlCol="0">
                <a:spAutoFit/>
              </a:bodyPr>
              <a:lstStyle/>
              <a:p>
                <a:r>
                  <a:rPr lang="en-US" b="1" dirty="0"/>
                  <a:t>inline css example</a:t>
                </a:r>
              </a:p>
            </p:txBody>
          </p:sp>
          <p:grpSp>
            <p:nvGrpSpPr>
              <p:cNvPr id="33" name="Group 32">
                <a:extLst>
                  <a:ext uri="{FF2B5EF4-FFF2-40B4-BE49-F238E27FC236}">
                    <a16:creationId xmlns:a16="http://schemas.microsoft.com/office/drawing/2014/main" id="{71CE9AE5-BE47-4AC1-9809-ABC5D07B7588}"/>
                  </a:ext>
                </a:extLst>
              </p:cNvPr>
              <p:cNvGrpSpPr>
                <a:grpSpLocks noGrp="1" noUngrp="1" noRot="1" noMove="1" noResize="1"/>
              </p:cNvGrpSpPr>
              <p:nvPr/>
            </p:nvGrpSpPr>
            <p:grpSpPr>
              <a:xfrm>
                <a:off x="6483928" y="2718397"/>
                <a:ext cx="4265184" cy="923330"/>
                <a:chOff x="6483928" y="2718397"/>
                <a:chExt cx="4265184" cy="923330"/>
              </a:xfrm>
            </p:grpSpPr>
            <p:cxnSp>
              <p:nvCxnSpPr>
                <p:cNvPr id="18" name="Straight Arrow Connector 17">
                  <a:extLst>
                    <a:ext uri="{FF2B5EF4-FFF2-40B4-BE49-F238E27FC236}">
                      <a16:creationId xmlns:a16="http://schemas.microsoft.com/office/drawing/2014/main" id="{6F108D6E-75DC-47E4-B383-3844B3990EB5}"/>
                    </a:ext>
                  </a:extLst>
                </p:cNvPr>
                <p:cNvCxnSpPr>
                  <a:cxnSpLocks noGrp="1" noRot="1" noMove="1" noResize="1" noEditPoints="1" noAdjustHandles="1" noChangeArrowheads="1" noChangeShapeType="1"/>
                </p:cNvCxnSpPr>
                <p:nvPr/>
              </p:nvCxnSpPr>
              <p:spPr>
                <a:xfrm flipH="1">
                  <a:off x="6483928" y="2918691"/>
                  <a:ext cx="2918691" cy="0"/>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19" name="TextBox 18">
                  <a:extLst>
                    <a:ext uri="{FF2B5EF4-FFF2-40B4-BE49-F238E27FC236}">
                      <a16:creationId xmlns:a16="http://schemas.microsoft.com/office/drawing/2014/main" id="{8D13F2A6-E093-4FE5-BB6F-DEE1639633A1}"/>
                    </a:ext>
                  </a:extLst>
                </p:cNvPr>
                <p:cNvSpPr txBox="1">
                  <a:spLocks noGrp="1" noRot="1" noMove="1" noResize="1" noEditPoints="1" noAdjustHandles="1" noChangeArrowheads="1" noChangeShapeType="1"/>
                </p:cNvSpPr>
                <p:nvPr/>
              </p:nvSpPr>
              <p:spPr>
                <a:xfrm>
                  <a:off x="8901271" y="2718397"/>
                  <a:ext cx="1847841" cy="923330"/>
                </a:xfrm>
                <a:prstGeom prst="rect">
                  <a:avLst/>
                </a:prstGeom>
                <a:noFill/>
              </p:spPr>
              <p:txBody>
                <a:bodyPr wrap="square" rtlCol="0">
                  <a:spAutoFit/>
                </a:bodyPr>
                <a:lstStyle/>
                <a:p>
                  <a:pPr algn="ctr"/>
                  <a:r>
                    <a:rPr lang="en-US" dirty="0"/>
                    <a:t>PROPS</a:t>
                  </a:r>
                  <a:br>
                    <a:rPr lang="en-US" dirty="0"/>
                  </a:br>
                  <a:r>
                    <a:rPr lang="en-US" dirty="0"/>
                    <a:t>(EVEN ANOTHER COMPONENT)</a:t>
                  </a:r>
                </a:p>
              </p:txBody>
            </p:sp>
          </p:grpSp>
        </p:grpSp>
        <p:grpSp>
          <p:nvGrpSpPr>
            <p:cNvPr id="30" name="Group 29">
              <a:extLst>
                <a:ext uri="{FF2B5EF4-FFF2-40B4-BE49-F238E27FC236}">
                  <a16:creationId xmlns:a16="http://schemas.microsoft.com/office/drawing/2014/main" id="{EA93ED17-710B-44FF-BBC0-B9A3C6C1E29A}"/>
                </a:ext>
              </a:extLst>
            </p:cNvPr>
            <p:cNvGrpSpPr>
              <a:grpSpLocks noGrp="1" noUngrp="1" noRot="1" noMove="1" noResize="1"/>
            </p:cNvGrpSpPr>
            <p:nvPr/>
          </p:nvGrpSpPr>
          <p:grpSpPr>
            <a:xfrm>
              <a:off x="3068015" y="3826975"/>
              <a:ext cx="2907510" cy="1169788"/>
              <a:chOff x="3068015" y="3826975"/>
              <a:chExt cx="2907510" cy="1169788"/>
            </a:xfrm>
          </p:grpSpPr>
          <p:cxnSp>
            <p:nvCxnSpPr>
              <p:cNvPr id="22" name="Straight Arrow Connector 21">
                <a:extLst>
                  <a:ext uri="{FF2B5EF4-FFF2-40B4-BE49-F238E27FC236}">
                    <a16:creationId xmlns:a16="http://schemas.microsoft.com/office/drawing/2014/main" id="{FB3FA362-6AE5-4673-AF16-F05208563D34}"/>
                  </a:ext>
                </a:extLst>
              </p:cNvPr>
              <p:cNvCxnSpPr>
                <a:cxnSpLocks noGrp="1" noRot="1" noMove="1" noResize="1" noEditPoints="1" noAdjustHandles="1" noChangeArrowheads="1" noChangeShapeType="1"/>
                <a:stCxn id="25" idx="3"/>
              </p:cNvCxnSpPr>
              <p:nvPr/>
            </p:nvCxnSpPr>
            <p:spPr>
              <a:xfrm flipV="1">
                <a:off x="4492144" y="3826975"/>
                <a:ext cx="1286242" cy="9699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C83C99D-82C7-48F4-9BE1-676C7FD13EDF}"/>
                  </a:ext>
                </a:extLst>
              </p:cNvPr>
              <p:cNvGrpSpPr>
                <a:grpSpLocks noGrp="1" noUngrp="1" noRot="1" noMove="1" noResize="1"/>
              </p:cNvGrpSpPr>
              <p:nvPr/>
            </p:nvGrpSpPr>
            <p:grpSpPr>
              <a:xfrm>
                <a:off x="3068015" y="4597185"/>
                <a:ext cx="2907510" cy="399578"/>
                <a:chOff x="3220031" y="3696996"/>
                <a:chExt cx="2620409" cy="330522"/>
              </a:xfrm>
            </p:grpSpPr>
            <p:pic>
              <p:nvPicPr>
                <p:cNvPr id="25" name="Picture 24" descr="Logo&#10;&#10;Description automatically generated">
                  <a:extLst>
                    <a:ext uri="{FF2B5EF4-FFF2-40B4-BE49-F238E27FC236}">
                      <a16:creationId xmlns:a16="http://schemas.microsoft.com/office/drawing/2014/main" id="{027E684F-CD02-4756-9256-CBAEDA07256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3220031" y="3696996"/>
                  <a:ext cx="1283504" cy="330522"/>
                </a:xfrm>
                <a:prstGeom prst="rect">
                  <a:avLst/>
                </a:prstGeom>
              </p:spPr>
            </p:pic>
            <p:cxnSp>
              <p:nvCxnSpPr>
                <p:cNvPr id="26" name="Straight Arrow Connector 25">
                  <a:extLst>
                    <a:ext uri="{FF2B5EF4-FFF2-40B4-BE49-F238E27FC236}">
                      <a16:creationId xmlns:a16="http://schemas.microsoft.com/office/drawing/2014/main" id="{F84214F8-A07F-4941-8DDC-0CAF651FF1B4}"/>
                    </a:ext>
                  </a:extLst>
                </p:cNvPr>
                <p:cNvCxnSpPr>
                  <a:cxnSpLocks noGrp="1" noRot="1" noMove="1" noResize="1" noEditPoints="1" noAdjustHandles="1" noChangeArrowheads="1" noChangeShapeType="1"/>
                  <a:stCxn id="25" idx="3"/>
                </p:cNvCxnSpPr>
                <p:nvPr/>
              </p:nvCxnSpPr>
              <p:spPr>
                <a:xfrm>
                  <a:off x="4503535" y="3862257"/>
                  <a:ext cx="13369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1813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2" cstate="print"/>
          <a:srcRect/>
          <a:stretch>
            <a:fillRect/>
          </a:stretch>
        </p:blipFill>
        <p:spPr bwMode="auto">
          <a:xfrm>
            <a:off x="0" y="0"/>
            <a:ext cx="2676281" cy="1030287"/>
          </a:xfrm>
          <a:prstGeom prst="rect">
            <a:avLst/>
          </a:prstGeom>
          <a:noFill/>
        </p:spPr>
      </p:pic>
      <p:sp>
        <p:nvSpPr>
          <p:cNvPr id="12" name="TextBox 11">
            <a:extLst>
              <a:ext uri="{FF2B5EF4-FFF2-40B4-BE49-F238E27FC236}">
                <a16:creationId xmlns:a16="http://schemas.microsoft.com/office/drawing/2014/main" id="{F0166538-0066-439E-9A14-9F43A8187F1C}"/>
              </a:ext>
            </a:extLst>
          </p:cNvPr>
          <p:cNvSpPr txBox="1">
            <a:spLocks noGrp="1" noRot="1" noMove="1" noResize="1" noEditPoints="1" noAdjustHandles="1" noChangeArrowheads="1" noChangeShapeType="1"/>
          </p:cNvSpPr>
          <p:nvPr/>
        </p:nvSpPr>
        <p:spPr>
          <a:xfrm>
            <a:off x="266953" y="2677532"/>
            <a:ext cx="4241673" cy="1502936"/>
          </a:xfrm>
          <a:prstGeom prst="rect">
            <a:avLst/>
          </a:prstGeom>
        </p:spPr>
        <p:txBody>
          <a:bodyPr vert="horz" lIns="91440" tIns="45720" rIns="91440" bIns="45720" rtlCol="0" anchor="ctr">
            <a:normAutofit/>
          </a:bodyPr>
          <a:lstStyle/>
          <a:p>
            <a:pPr algn="r">
              <a:spcBef>
                <a:spcPct val="0"/>
              </a:spcBef>
              <a:spcAft>
                <a:spcPts val="600"/>
              </a:spcAft>
            </a:pPr>
            <a:r>
              <a:rPr lang="en-US" sz="4400" dirty="0">
                <a:ln w="3175" cmpd="sng">
                  <a:noFill/>
                </a:ln>
                <a:latin typeface="+mj-lt"/>
                <a:ea typeface="+mj-ea"/>
                <a:cs typeface="+mj-cs"/>
              </a:rPr>
              <a:t>ΠΕΡΙΕΧ</a:t>
            </a:r>
            <a:r>
              <a:rPr lang="el-GR" sz="4400" dirty="0">
                <a:ln w="3175" cmpd="sng">
                  <a:noFill/>
                </a:ln>
                <a:latin typeface="+mj-lt"/>
                <a:ea typeface="+mj-ea"/>
                <a:cs typeface="+mj-cs"/>
              </a:rPr>
              <a:t>Ο</a:t>
            </a:r>
            <a:r>
              <a:rPr lang="en-US" sz="4400" dirty="0">
                <a:ln w="3175" cmpd="sng">
                  <a:noFill/>
                </a:ln>
                <a:latin typeface="+mj-lt"/>
                <a:ea typeface="+mj-ea"/>
                <a:cs typeface="+mj-cs"/>
              </a:rPr>
              <a:t>ΜΕΝΑ ΠΑΡΟΥΣ</a:t>
            </a:r>
            <a:r>
              <a:rPr lang="el-GR" sz="4400" dirty="0">
                <a:ln w="3175" cmpd="sng">
                  <a:noFill/>
                </a:ln>
                <a:latin typeface="+mj-lt"/>
                <a:ea typeface="+mj-ea"/>
                <a:cs typeface="+mj-cs"/>
              </a:rPr>
              <a:t>Ι</a:t>
            </a:r>
            <a:r>
              <a:rPr lang="en-US" sz="4400" dirty="0">
                <a:ln w="3175" cmpd="sng">
                  <a:noFill/>
                </a:ln>
                <a:latin typeface="+mj-lt"/>
                <a:ea typeface="+mj-ea"/>
                <a:cs typeface="+mj-cs"/>
              </a:rPr>
              <a:t>ΑΣΗΣ</a:t>
            </a:r>
            <a:r>
              <a:rPr lang="ro-RO" sz="4400" dirty="0">
                <a:ln w="3175" cmpd="sng">
                  <a:noFill/>
                </a:ln>
                <a:latin typeface="+mj-lt"/>
                <a:ea typeface="+mj-ea"/>
                <a:cs typeface="+mj-cs"/>
              </a:rPr>
              <a:t> </a:t>
            </a:r>
            <a:endParaRPr lang="en-US" sz="4400" dirty="0">
              <a:ln w="3175" cmpd="sng">
                <a:noFill/>
              </a:ln>
              <a:latin typeface="+mj-lt"/>
              <a:ea typeface="+mj-ea"/>
              <a:cs typeface="+mj-cs"/>
            </a:endParaRPr>
          </a:p>
        </p:txBody>
      </p:sp>
      <p:sp>
        <p:nvSpPr>
          <p:cNvPr id="14" name="TextBox 13">
            <a:extLst>
              <a:ext uri="{FF2B5EF4-FFF2-40B4-BE49-F238E27FC236}">
                <a16:creationId xmlns:a16="http://schemas.microsoft.com/office/drawing/2014/main" id="{374115AE-7068-4C45-9D6A-DC5716F136B4}"/>
              </a:ext>
            </a:extLst>
          </p:cNvPr>
          <p:cNvSpPr txBox="1">
            <a:spLocks noGrp="1" noRot="1" noMove="1" noResize="1" noEditPoints="1" noAdjustHandles="1" noChangeArrowheads="1" noChangeShapeType="1"/>
          </p:cNvSpPr>
          <p:nvPr/>
        </p:nvSpPr>
        <p:spPr>
          <a:xfrm>
            <a:off x="5085609" y="518661"/>
            <a:ext cx="6849216" cy="585236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p>
            <a:pPr marL="285750" indent="-285750">
              <a:spcBef>
                <a:spcPct val="20000"/>
              </a:spcBef>
              <a:spcAft>
                <a:spcPts val="600"/>
              </a:spcAft>
              <a:buClr>
                <a:schemeClr val="tx1"/>
              </a:buClr>
              <a:buSzPct val="80000"/>
              <a:buFont typeface="Arial" panose="020B0604020202020204" pitchFamily="34" charset="0"/>
              <a:buChar char="•"/>
            </a:pPr>
            <a:r>
              <a:rPr lang="el-GR" sz="1600" dirty="0"/>
              <a:t>Τι είναι η </a:t>
            </a:r>
            <a:r>
              <a:rPr lang="en-US" sz="1600" dirty="0"/>
              <a:t>React </a:t>
            </a:r>
            <a:r>
              <a:rPr lang="el-GR" sz="1600" dirty="0"/>
              <a:t>και ιστορική αναδρομή</a:t>
            </a:r>
          </a:p>
          <a:p>
            <a:pPr marL="285750" indent="-285750">
              <a:spcBef>
                <a:spcPct val="20000"/>
              </a:spcBef>
              <a:spcAft>
                <a:spcPts val="600"/>
              </a:spcAft>
              <a:buClr>
                <a:schemeClr val="tx1"/>
              </a:buClr>
              <a:buSzPct val="80000"/>
              <a:buFont typeface="Arial" panose="020B0604020202020204" pitchFamily="34" charset="0"/>
              <a:buChar char="•"/>
            </a:pPr>
            <a:r>
              <a:rPr lang="el-GR" sz="1600" dirty="0"/>
              <a:t>Επεξήγηση τεχνολογιών που χρησιμοποιούνται</a:t>
            </a:r>
            <a:endParaRPr lang="en-US" sz="1600" dirty="0"/>
          </a:p>
          <a:p>
            <a:pPr marL="285750" indent="-285750">
              <a:spcBef>
                <a:spcPct val="20000"/>
              </a:spcBef>
              <a:spcAft>
                <a:spcPts val="600"/>
              </a:spcAft>
              <a:buClr>
                <a:schemeClr val="tx1"/>
              </a:buClr>
              <a:buSzPct val="80000"/>
              <a:buFont typeface="Arial" panose="020B0604020202020204" pitchFamily="34" charset="0"/>
              <a:buChar char="•"/>
            </a:pPr>
            <a:r>
              <a:rPr lang="en-US" sz="1600" dirty="0"/>
              <a:t>JavaScript </a:t>
            </a:r>
            <a:r>
              <a:rPr lang="el-GR" sz="1600" dirty="0"/>
              <a:t>ή </a:t>
            </a:r>
            <a:r>
              <a:rPr lang="en-US" sz="1600" dirty="0"/>
              <a:t>TypeScript</a:t>
            </a:r>
            <a:endParaRPr lang="el-GR" sz="1600" dirty="0"/>
          </a:p>
          <a:p>
            <a:pPr marL="285750" indent="-285750">
              <a:spcBef>
                <a:spcPct val="20000"/>
              </a:spcBef>
              <a:spcAft>
                <a:spcPts val="600"/>
              </a:spcAft>
              <a:buClr>
                <a:schemeClr val="tx1"/>
              </a:buClr>
              <a:buSzPct val="80000"/>
              <a:buFont typeface="Arial" panose="020B0604020202020204" pitchFamily="34" charset="0"/>
              <a:buChar char="•"/>
            </a:pPr>
            <a:r>
              <a:rPr lang="el-GR" sz="1600" dirty="0"/>
              <a:t>Χρήση της έννοιας ‘εφαρμογή μίας σελίδας’ </a:t>
            </a:r>
            <a:endParaRPr lang="ro-RO" sz="1600" dirty="0"/>
          </a:p>
          <a:p>
            <a:pPr marL="285750" indent="-285750">
              <a:spcBef>
                <a:spcPct val="20000"/>
              </a:spcBef>
              <a:spcAft>
                <a:spcPts val="600"/>
              </a:spcAft>
              <a:buClr>
                <a:schemeClr val="tx1"/>
              </a:buClr>
              <a:buSzPct val="80000"/>
              <a:buFont typeface="Arial" panose="020B0604020202020204" pitchFamily="34" charset="0"/>
              <a:buChar char="•"/>
            </a:pPr>
            <a:r>
              <a:rPr lang="el-GR" sz="1600" dirty="0"/>
              <a:t>Ικανότητες της βιβλιοθήκης </a:t>
            </a:r>
            <a:r>
              <a:rPr lang="en-US" sz="1600" dirty="0"/>
              <a:t>react</a:t>
            </a:r>
          </a:p>
          <a:p>
            <a:pPr marL="742950" lvl="1" indent="-285750">
              <a:buClr>
                <a:schemeClr val="tx1"/>
              </a:buClr>
              <a:buSzPct val="80000"/>
              <a:buFont typeface="Wingdings" panose="05000000000000000000" pitchFamily="2" charset="2"/>
              <a:buChar char="§"/>
            </a:pPr>
            <a:r>
              <a:rPr lang="el-GR" sz="1600" dirty="0"/>
              <a:t>Πληθώρα ενσωματωμένων εξαρτήσεων, εργαλείων </a:t>
            </a:r>
            <a:r>
              <a:rPr lang="el-GR" sz="1600" dirty="0" err="1"/>
              <a:t>κ.α</a:t>
            </a:r>
            <a:endParaRPr lang="en-US" sz="1600" dirty="0"/>
          </a:p>
          <a:p>
            <a:pPr marL="742950" lvl="1" indent="-285750">
              <a:buClr>
                <a:schemeClr val="tx1"/>
              </a:buClr>
              <a:buSzPct val="80000"/>
              <a:buFont typeface="Wingdings" panose="05000000000000000000" pitchFamily="2" charset="2"/>
              <a:buChar char="§"/>
            </a:pPr>
            <a:r>
              <a:rPr lang="en-US" sz="1600" dirty="0"/>
              <a:t>React</a:t>
            </a:r>
            <a:r>
              <a:rPr lang="ro-RO" sz="1600" dirty="0"/>
              <a:t> </a:t>
            </a:r>
            <a:r>
              <a:rPr lang="el-GR" sz="1600" dirty="0"/>
              <a:t>και </a:t>
            </a:r>
            <a:r>
              <a:rPr lang="en-US" sz="1600" dirty="0"/>
              <a:t>JSX</a:t>
            </a:r>
            <a:endParaRPr lang="el-GR" sz="1600" dirty="0"/>
          </a:p>
          <a:p>
            <a:pPr marL="742950" lvl="1" indent="-285750">
              <a:buClr>
                <a:schemeClr val="tx1"/>
              </a:buClr>
              <a:buSzPct val="80000"/>
              <a:buFont typeface="Wingdings" panose="05000000000000000000" pitchFamily="2" charset="2"/>
              <a:buChar char="§"/>
            </a:pPr>
            <a:r>
              <a:rPr lang="el-GR" sz="1600" dirty="0"/>
              <a:t>Αντικείμενα, Κατάσταση, Ιδιότητες, </a:t>
            </a:r>
            <a:r>
              <a:rPr lang="en-US" sz="1600" dirty="0"/>
              <a:t>Hooks</a:t>
            </a:r>
          </a:p>
          <a:p>
            <a:pPr marL="285750" indent="-285750">
              <a:spcBef>
                <a:spcPct val="20000"/>
              </a:spcBef>
              <a:spcAft>
                <a:spcPts val="600"/>
              </a:spcAft>
              <a:buClr>
                <a:schemeClr val="tx1"/>
              </a:buClr>
              <a:buSzPct val="80000"/>
              <a:buFont typeface="Arial" panose="020B0604020202020204" pitchFamily="34" charset="0"/>
              <a:buChar char="•"/>
            </a:pPr>
            <a:r>
              <a:rPr lang="en-US" sz="1600" dirty="0"/>
              <a:t>MERN framework stack </a:t>
            </a:r>
            <a:r>
              <a:rPr lang="el-GR" sz="1600" dirty="0"/>
              <a:t>για δημιουργία εφαρμογών στην </a:t>
            </a:r>
            <a:r>
              <a:rPr lang="en-US" sz="1600" dirty="0"/>
              <a:t>react</a:t>
            </a:r>
          </a:p>
          <a:p>
            <a:pPr marL="285750" indent="-285750">
              <a:spcBef>
                <a:spcPct val="20000"/>
              </a:spcBef>
              <a:spcAft>
                <a:spcPts val="600"/>
              </a:spcAft>
              <a:buClr>
                <a:schemeClr val="tx1"/>
              </a:buClr>
              <a:buSzPct val="80000"/>
              <a:buFont typeface="Arial" panose="020B0604020202020204" pitchFamily="34" charset="0"/>
              <a:buChar char="•"/>
            </a:pPr>
            <a:r>
              <a:rPr lang="el-GR" sz="1600" dirty="0"/>
              <a:t>Μερικές διαθέσιμες επιλογές για </a:t>
            </a:r>
            <a:r>
              <a:rPr lang="en-US" sz="1600" dirty="0"/>
              <a:t>back-end</a:t>
            </a:r>
          </a:p>
          <a:p>
            <a:pPr marL="285750" indent="-285750">
              <a:spcBef>
                <a:spcPct val="20000"/>
              </a:spcBef>
              <a:spcAft>
                <a:spcPts val="600"/>
              </a:spcAft>
              <a:buClr>
                <a:schemeClr val="tx1"/>
              </a:buClr>
              <a:buSzPct val="80000"/>
              <a:buFont typeface="Arial" panose="020B0604020202020204" pitchFamily="34" charset="0"/>
              <a:buChar char="•"/>
            </a:pPr>
            <a:r>
              <a:rPr lang="el-GR" sz="1600" dirty="0"/>
              <a:t>Εγκατάσταση εργαλείων</a:t>
            </a:r>
            <a:endParaRPr lang="en-US" sz="1600" dirty="0"/>
          </a:p>
          <a:p>
            <a:pPr marL="285750" indent="-285750">
              <a:spcBef>
                <a:spcPct val="20000"/>
              </a:spcBef>
              <a:spcAft>
                <a:spcPts val="600"/>
              </a:spcAft>
              <a:buClr>
                <a:schemeClr val="tx1"/>
              </a:buClr>
              <a:buSzPct val="80000"/>
              <a:buFont typeface="Arial" panose="020B0604020202020204" pitchFamily="34" charset="0"/>
              <a:buChar char="•"/>
            </a:pPr>
            <a:r>
              <a:rPr lang="el-GR" sz="1600" dirty="0"/>
              <a:t>Η πρώτη εφαρμογή στην </a:t>
            </a:r>
            <a:r>
              <a:rPr lang="en-US" sz="1600" dirty="0"/>
              <a:t>react </a:t>
            </a:r>
            <a:r>
              <a:rPr lang="el-GR" sz="1600" dirty="0"/>
              <a:t>και παράδειγμα </a:t>
            </a:r>
            <a:r>
              <a:rPr lang="en-US" sz="1600" dirty="0"/>
              <a:t>“Hello World”</a:t>
            </a:r>
            <a:endParaRPr lang="ro-RO" sz="1600" dirty="0"/>
          </a:p>
          <a:p>
            <a:pPr marL="285750" indent="-285750">
              <a:spcBef>
                <a:spcPct val="20000"/>
              </a:spcBef>
              <a:spcAft>
                <a:spcPts val="600"/>
              </a:spcAft>
              <a:buClr>
                <a:schemeClr val="tx1"/>
              </a:buClr>
              <a:buSzPct val="80000"/>
              <a:buFont typeface="Arial" panose="020B0604020202020204" pitchFamily="34" charset="0"/>
              <a:buChar char="•"/>
            </a:pPr>
            <a:r>
              <a:rPr lang="el-GR" sz="1600" dirty="0"/>
              <a:t>Η δική μας υλοποίηση του </a:t>
            </a:r>
            <a:r>
              <a:rPr lang="en-US" sz="1600" dirty="0"/>
              <a:t>FTP client</a:t>
            </a:r>
            <a:endParaRPr lang="el-GR" sz="1600" dirty="0"/>
          </a:p>
          <a:p>
            <a:pPr marL="285750" indent="-285750">
              <a:spcBef>
                <a:spcPct val="20000"/>
              </a:spcBef>
              <a:spcAft>
                <a:spcPts val="600"/>
              </a:spcAft>
              <a:buClr>
                <a:schemeClr val="tx1"/>
              </a:buClr>
              <a:buSzPct val="80000"/>
              <a:buFont typeface="Arial" panose="020B0604020202020204" pitchFamily="34" charset="0"/>
              <a:buChar char="•"/>
            </a:pPr>
            <a:r>
              <a:rPr lang="el-GR" sz="1600" dirty="0"/>
              <a:t>Συμπεράσματα</a:t>
            </a:r>
            <a:r>
              <a:rPr lang="en-US" sz="1600" dirty="0"/>
              <a:t> – </a:t>
            </a:r>
            <a:r>
              <a:rPr lang="el-GR" sz="1600" dirty="0"/>
              <a:t>Θετικά και Αρνητικά από την δική μας εμπειρία </a:t>
            </a:r>
            <a:endParaRPr lang="en-US" sz="1600" dirty="0"/>
          </a:p>
          <a:p>
            <a:pPr marL="285750" indent="-285750">
              <a:spcBef>
                <a:spcPct val="20000"/>
              </a:spcBef>
              <a:spcAft>
                <a:spcPts val="600"/>
              </a:spcAft>
              <a:buClr>
                <a:schemeClr val="tx1"/>
              </a:buClr>
              <a:buSzPct val="80000"/>
              <a:buFont typeface="Arial" panose="020B0604020202020204" pitchFamily="34" charset="0"/>
              <a:buChar char="•"/>
            </a:pPr>
            <a:r>
              <a:rPr lang="el-GR" sz="1600" dirty="0"/>
              <a:t>Εναλλακτικές επιλογές</a:t>
            </a:r>
            <a:endParaRPr lang="en-US" sz="1600" dirty="0"/>
          </a:p>
          <a:p>
            <a:pPr marL="285750" indent="-285750">
              <a:spcBef>
                <a:spcPct val="20000"/>
              </a:spcBef>
              <a:spcAft>
                <a:spcPts val="600"/>
              </a:spcAft>
              <a:buClr>
                <a:schemeClr val="tx1"/>
              </a:buClr>
              <a:buSzPct val="80000"/>
              <a:buFont typeface="Arial" panose="020B0604020202020204" pitchFamily="34" charset="0"/>
              <a:buChar char="•"/>
            </a:pPr>
            <a:r>
              <a:rPr lang="el-GR" sz="1600" dirty="0"/>
              <a:t>Βιβλιογραφία</a:t>
            </a:r>
          </a:p>
        </p:txBody>
      </p:sp>
    </p:spTree>
    <p:extLst>
      <p:ext uri="{BB962C8B-B14F-4D97-AF65-F5344CB8AC3E}">
        <p14:creationId xmlns:p14="http://schemas.microsoft.com/office/powerpoint/2010/main" val="328171955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F24FC9-14E5-475A-8724-8D94E2D7CF31}"/>
              </a:ext>
            </a:extLst>
          </p:cNvPr>
          <p:cNvSpPr txBox="1">
            <a:spLocks noGrp="1" noRot="1" noMove="1" noResize="1" noEditPoints="1" noAdjustHandles="1" noChangeArrowheads="1" noChangeShapeType="1"/>
          </p:cNvSpPr>
          <p:nvPr/>
        </p:nvSpPr>
        <p:spPr>
          <a:xfrm>
            <a:off x="362138" y="1566322"/>
            <a:ext cx="5618960" cy="4842806"/>
          </a:xfrm>
          <a:prstGeom prst="rect">
            <a:avLst/>
          </a:prstGeom>
        </p:spPr>
        <p:txBody>
          <a:bodyPr vert="horz" lIns="91440" tIns="45720" rIns="91440" bIns="45720" rtlCol="0" anchor="ctr">
            <a:noAutofit/>
          </a:bodyPr>
          <a:lstStyle/>
          <a:p>
            <a:pPr algn="ctr">
              <a:spcBef>
                <a:spcPct val="20000"/>
              </a:spcBef>
              <a:spcAft>
                <a:spcPts val="600"/>
              </a:spcAft>
              <a:buClr>
                <a:schemeClr val="tx1"/>
              </a:buClr>
              <a:buSzPct val="80000"/>
            </a:pPr>
            <a:r>
              <a:rPr lang="en-US" sz="2000" b="1" dirty="0"/>
              <a:t>REACT</a:t>
            </a:r>
            <a:r>
              <a:rPr lang="el-GR" sz="2000" b="1" dirty="0"/>
              <a:t> ΚΑΙ ΤΑ </a:t>
            </a:r>
            <a:r>
              <a:rPr lang="en-US" sz="2000" b="1" dirty="0"/>
              <a:t>HOOKS</a:t>
            </a:r>
            <a:endParaRPr lang="el-GR" sz="2000" b="1" dirty="0"/>
          </a:p>
          <a:p>
            <a:pPr marL="342900" indent="-342900" algn="just">
              <a:spcBef>
                <a:spcPct val="20000"/>
              </a:spcBef>
              <a:spcAft>
                <a:spcPts val="600"/>
              </a:spcAft>
              <a:buClr>
                <a:schemeClr val="tx1"/>
              </a:buClr>
              <a:buSzPct val="80000"/>
              <a:buFont typeface="Wingdings" panose="05000000000000000000" pitchFamily="2" charset="2"/>
              <a:buChar char="Ø"/>
            </a:pPr>
            <a:r>
              <a:rPr lang="el-GR" sz="2000" dirty="0"/>
              <a:t>Τα Hooks είναι λειτουργίες που επιτρέπουν στους προγραμματιστές να «αγκιστρωθούν» στις λειτουργίες κατάστασης και κύκλου ζωής ενός στοιχείου της </a:t>
            </a:r>
            <a:r>
              <a:rPr lang="en-US" sz="2000" dirty="0"/>
              <a:t>React. </a:t>
            </a:r>
            <a:r>
              <a:rPr lang="el-GR" sz="2000" dirty="0"/>
              <a:t>Τα hook δεν λειτουργούν μέσα σε κλάσεις — σας επιτρέπουν να χρησιμοποιείτε το React χωρίς κλάσεις.</a:t>
            </a:r>
            <a:endParaRPr lang="en-US" sz="2000" dirty="0"/>
          </a:p>
          <a:p>
            <a:pPr marL="342900" indent="-342900" algn="just">
              <a:spcBef>
                <a:spcPct val="20000"/>
              </a:spcBef>
              <a:spcAft>
                <a:spcPts val="600"/>
              </a:spcAft>
              <a:buClr>
                <a:schemeClr val="tx1"/>
              </a:buClr>
              <a:buSzPct val="80000"/>
              <a:buFont typeface="Wingdings" panose="05000000000000000000" pitchFamily="2" charset="2"/>
              <a:buChar char="Ø"/>
            </a:pPr>
            <a:r>
              <a:rPr lang="el-GR" sz="2000" dirty="0"/>
              <a:t>Το React παρέχει μερικά ενσωματωμένα άγκιστρα όπως </a:t>
            </a:r>
            <a:r>
              <a:rPr lang="el-GR" sz="2000" b="1" dirty="0"/>
              <a:t>useState</a:t>
            </a:r>
            <a:r>
              <a:rPr lang="el-GR" sz="2000" dirty="0"/>
              <a:t>, </a:t>
            </a:r>
            <a:r>
              <a:rPr lang="el-GR" sz="2000" b="1" dirty="0"/>
              <a:t>useContext</a:t>
            </a:r>
            <a:r>
              <a:rPr lang="el-GR" sz="2000" dirty="0"/>
              <a:t>, </a:t>
            </a:r>
            <a:r>
              <a:rPr lang="el-GR" sz="2000" b="1" dirty="0"/>
              <a:t>useReducer</a:t>
            </a:r>
            <a:r>
              <a:rPr lang="el-GR" sz="2000" dirty="0"/>
              <a:t>,</a:t>
            </a:r>
            <a:r>
              <a:rPr lang="en-US" sz="2000" dirty="0"/>
              <a:t> </a:t>
            </a:r>
            <a:r>
              <a:rPr lang="el-GR" sz="2000" b="1" dirty="0"/>
              <a:t>useMemo</a:t>
            </a:r>
            <a:r>
              <a:rPr lang="el-GR" sz="2000" dirty="0"/>
              <a:t> και </a:t>
            </a:r>
            <a:r>
              <a:rPr lang="el-GR" sz="2000" b="1" dirty="0"/>
              <a:t>useEffect</a:t>
            </a:r>
            <a:r>
              <a:rPr lang="el-GR" sz="2000" dirty="0"/>
              <a:t>. Άλλα τεκμηριώνονται στο Hooks API Reference. Το </a:t>
            </a:r>
            <a:r>
              <a:rPr lang="el-GR" sz="2000" b="1" dirty="0"/>
              <a:t>useState</a:t>
            </a:r>
            <a:r>
              <a:rPr lang="el-GR" sz="2000" dirty="0"/>
              <a:t> και το </a:t>
            </a:r>
            <a:r>
              <a:rPr lang="el-GR" sz="2000" b="1" dirty="0"/>
              <a:t>useEffect</a:t>
            </a:r>
            <a:r>
              <a:rPr lang="el-GR" sz="2000" dirty="0"/>
              <a:t>, που χρησιμοποιούνται πιο συχνά, προορίζονται για τον έλεγχο της κατάστασης και των ενεργειών, αντίστοιχα.</a:t>
            </a:r>
          </a:p>
        </p:txBody>
      </p:sp>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10887074" y="6371027"/>
            <a:ext cx="466725" cy="365125"/>
          </a:xfrm>
        </p:spPr>
        <p:txBody>
          <a:bodyPr/>
          <a:lstStyle/>
          <a:p>
            <a:fld id="{119EDD38-C17D-4C1E-BC34-5F4E6ACA8A27}" type="slidenum">
              <a:rPr lang="en-US" smtClean="0"/>
              <a:t>20</a:t>
            </a:fld>
            <a:endParaRPr lang="en-US"/>
          </a:p>
        </p:txBody>
      </p:sp>
      <p:pic>
        <p:nvPicPr>
          <p:cNvPr id="4" name="Picture 8">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ΙΚΑΝΟΤΗΤΕΣ ΤΗΣ ΒΙΒΛΙΟΘΗΚΗΣ </a:t>
            </a:r>
            <a:r>
              <a:rPr lang="en-US" sz="3400" dirty="0">
                <a:ln w="3175" cmpd="sng">
                  <a:noFill/>
                </a:ln>
                <a:latin typeface="+mj-lt"/>
                <a:ea typeface="+mj-ea"/>
                <a:cs typeface="+mj-cs"/>
              </a:rPr>
              <a:t>REACT (</a:t>
            </a:r>
            <a:r>
              <a:rPr lang="el-GR" sz="3400" dirty="0">
                <a:ln w="3175" cmpd="sng">
                  <a:noFill/>
                </a:ln>
                <a:latin typeface="+mj-lt"/>
                <a:ea typeface="+mj-ea"/>
                <a:cs typeface="+mj-cs"/>
              </a:rPr>
              <a:t>9</a:t>
            </a:r>
            <a:r>
              <a:rPr lang="en-US" sz="3400" dirty="0">
                <a:ln w="3175" cmpd="sng">
                  <a:noFill/>
                </a:ln>
                <a:latin typeface="+mj-lt"/>
                <a:ea typeface="+mj-ea"/>
                <a:cs typeface="+mj-cs"/>
              </a:rPr>
              <a:t>)</a:t>
            </a:r>
          </a:p>
        </p:txBody>
      </p:sp>
      <p:grpSp>
        <p:nvGrpSpPr>
          <p:cNvPr id="13" name="Group 12">
            <a:extLst>
              <a:ext uri="{FF2B5EF4-FFF2-40B4-BE49-F238E27FC236}">
                <a16:creationId xmlns:a16="http://schemas.microsoft.com/office/drawing/2014/main" id="{1CAD5B1A-579E-4AB7-9E4A-64BE3524B4C8}"/>
              </a:ext>
            </a:extLst>
          </p:cNvPr>
          <p:cNvGrpSpPr>
            <a:grpSpLocks noGrp="1" noUngrp="1" noRot="1" noMove="1" noResize="1"/>
          </p:cNvGrpSpPr>
          <p:nvPr/>
        </p:nvGrpSpPr>
        <p:grpSpPr>
          <a:xfrm>
            <a:off x="6210900" y="1599759"/>
            <a:ext cx="5618960" cy="4614007"/>
            <a:chOff x="6210900" y="1599759"/>
            <a:chExt cx="5618960" cy="4614007"/>
          </a:xfrm>
        </p:grpSpPr>
        <p:pic>
          <p:nvPicPr>
            <p:cNvPr id="11" name="Picture 10">
              <a:extLst>
                <a:ext uri="{FF2B5EF4-FFF2-40B4-BE49-F238E27FC236}">
                  <a16:creationId xmlns:a16="http://schemas.microsoft.com/office/drawing/2014/main" id="{B6E5C53F-CCD3-4DE7-989A-1F09E0EF9AF4}"/>
                </a:ext>
              </a:extLst>
            </p:cNvPr>
            <p:cNvPicPr>
              <a:picLocks noGrp="1" noRot="1" noChangeAspect="1" noMove="1" noResize="1" noEditPoints="1" noAdjustHandles="1" noChangeArrowheads="1" noChangeShapeType="1" noCrop="1"/>
            </p:cNvPicPr>
            <p:nvPr/>
          </p:nvPicPr>
          <p:blipFill>
            <a:blip r:embed="rId4"/>
            <a:stretch>
              <a:fillRect/>
            </a:stretch>
          </p:blipFill>
          <p:spPr>
            <a:xfrm>
              <a:off x="6210900" y="3019426"/>
              <a:ext cx="5618960" cy="319434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3D628B1E-1D7C-4E59-8192-231DDF642A12}"/>
                </a:ext>
              </a:extLst>
            </p:cNvPr>
            <p:cNvPicPr>
              <a:picLocks noGrp="1" noRot="1" noChangeAspect="1" noMove="1" noResize="1" noEditPoints="1" noAdjustHandles="1" noChangeArrowheads="1" noChangeShapeType="1" noCrop="1"/>
            </p:cNvPicPr>
            <p:nvPr/>
          </p:nvPicPr>
          <p:blipFill rotWithShape="1">
            <a:blip r:embed="rId5"/>
            <a:srcRect l="7039"/>
            <a:stretch/>
          </p:blipFill>
          <p:spPr>
            <a:xfrm>
              <a:off x="9581029" y="1599759"/>
              <a:ext cx="2125006" cy="1777331"/>
            </a:xfrm>
            <a:prstGeom prst="rect">
              <a:avLst/>
            </a:prstGeom>
          </p:spPr>
        </p:pic>
      </p:grpSp>
      <p:grpSp>
        <p:nvGrpSpPr>
          <p:cNvPr id="17" name="Group 16">
            <a:extLst>
              <a:ext uri="{FF2B5EF4-FFF2-40B4-BE49-F238E27FC236}">
                <a16:creationId xmlns:a16="http://schemas.microsoft.com/office/drawing/2014/main" id="{A009F26A-8E99-4B03-AED9-BED5CAFF3D4A}"/>
              </a:ext>
            </a:extLst>
          </p:cNvPr>
          <p:cNvGrpSpPr>
            <a:grpSpLocks/>
          </p:cNvGrpSpPr>
          <p:nvPr/>
        </p:nvGrpSpPr>
        <p:grpSpPr>
          <a:xfrm>
            <a:off x="6509885" y="3429000"/>
            <a:ext cx="3848401" cy="1657793"/>
            <a:chOff x="6509885" y="3429000"/>
            <a:chExt cx="3848401" cy="1657793"/>
          </a:xfrm>
        </p:grpSpPr>
        <p:sp>
          <p:nvSpPr>
            <p:cNvPr id="15" name="Rectangle 14">
              <a:extLst>
                <a:ext uri="{FF2B5EF4-FFF2-40B4-BE49-F238E27FC236}">
                  <a16:creationId xmlns:a16="http://schemas.microsoft.com/office/drawing/2014/main" id="{5EE3BCF3-56CF-4B22-9F40-43FC1BBB5693}"/>
                </a:ext>
              </a:extLst>
            </p:cNvPr>
            <p:cNvSpPr>
              <a:spLocks/>
            </p:cNvSpPr>
            <p:nvPr/>
          </p:nvSpPr>
          <p:spPr>
            <a:xfrm>
              <a:off x="8216900" y="3429000"/>
              <a:ext cx="876300" cy="311150"/>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7" name="Rectangle 26">
              <a:extLst>
                <a:ext uri="{FF2B5EF4-FFF2-40B4-BE49-F238E27FC236}">
                  <a16:creationId xmlns:a16="http://schemas.microsoft.com/office/drawing/2014/main" id="{8C4B043B-F50E-40AE-9F1F-42DC21C85EF0}"/>
                </a:ext>
              </a:extLst>
            </p:cNvPr>
            <p:cNvSpPr>
              <a:spLocks/>
            </p:cNvSpPr>
            <p:nvPr/>
          </p:nvSpPr>
          <p:spPr>
            <a:xfrm>
              <a:off x="6509885" y="4000499"/>
              <a:ext cx="3848401" cy="231443"/>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8" name="Rectangle 27">
              <a:extLst>
                <a:ext uri="{FF2B5EF4-FFF2-40B4-BE49-F238E27FC236}">
                  <a16:creationId xmlns:a16="http://schemas.microsoft.com/office/drawing/2014/main" id="{0F58C6C3-EC1A-4DDA-8567-1F023A4032D2}"/>
                </a:ext>
              </a:extLst>
            </p:cNvPr>
            <p:cNvSpPr>
              <a:spLocks/>
            </p:cNvSpPr>
            <p:nvPr/>
          </p:nvSpPr>
          <p:spPr>
            <a:xfrm>
              <a:off x="6886179" y="4711621"/>
              <a:ext cx="1273571" cy="184229"/>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4" name="Rectangle 33">
              <a:extLst>
                <a:ext uri="{FF2B5EF4-FFF2-40B4-BE49-F238E27FC236}">
                  <a16:creationId xmlns:a16="http://schemas.microsoft.com/office/drawing/2014/main" id="{64A8A520-B3F4-4B2A-8855-6F04707FF284}"/>
                </a:ext>
              </a:extLst>
            </p:cNvPr>
            <p:cNvSpPr>
              <a:spLocks/>
            </p:cNvSpPr>
            <p:nvPr/>
          </p:nvSpPr>
          <p:spPr>
            <a:xfrm>
              <a:off x="8037314" y="4855351"/>
              <a:ext cx="1703585" cy="231442"/>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spTree>
    <p:extLst>
      <p:ext uri="{BB962C8B-B14F-4D97-AF65-F5344CB8AC3E}">
        <p14:creationId xmlns:p14="http://schemas.microsoft.com/office/powerpoint/2010/main" val="38883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50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21</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a:bodyPr>
          <a:lstStyle/>
          <a:p>
            <a:pPr algn="ctr">
              <a:spcBef>
                <a:spcPct val="0"/>
              </a:spcBef>
              <a:spcAft>
                <a:spcPts val="600"/>
              </a:spcAft>
            </a:pPr>
            <a:r>
              <a:rPr lang="el-GR" sz="3400" b="1" dirty="0">
                <a:ln w="3175" cmpd="sng">
                  <a:noFill/>
                </a:ln>
                <a:latin typeface="+mj-lt"/>
                <a:ea typeface="+mj-ea"/>
                <a:cs typeface="+mj-cs"/>
              </a:rPr>
              <a:t>MERN FRAMEWORK STACK </a:t>
            </a:r>
            <a:r>
              <a:rPr lang="el-GR" sz="3400" dirty="0">
                <a:ln w="3175" cmpd="sng">
                  <a:noFill/>
                </a:ln>
                <a:latin typeface="+mj-lt"/>
                <a:ea typeface="+mj-ea"/>
                <a:cs typeface="+mj-cs"/>
              </a:rPr>
              <a:t>ΓΙΑ ΔΗΜΙΟΥΡΓΙΑ ΕΦΑΡΜΟΓΩΝ ΣΤΗΝ REACT</a:t>
            </a:r>
          </a:p>
        </p:txBody>
      </p:sp>
      <p:grpSp>
        <p:nvGrpSpPr>
          <p:cNvPr id="9" name="Group 8">
            <a:extLst>
              <a:ext uri="{FF2B5EF4-FFF2-40B4-BE49-F238E27FC236}">
                <a16:creationId xmlns:a16="http://schemas.microsoft.com/office/drawing/2014/main" id="{BB10BC8C-4874-45D6-9C3E-55530CB64CCB}"/>
              </a:ext>
            </a:extLst>
          </p:cNvPr>
          <p:cNvGrpSpPr>
            <a:grpSpLocks noGrp="1" noUngrp="1" noRot="1" noMove="1" noResize="1"/>
          </p:cNvGrpSpPr>
          <p:nvPr/>
        </p:nvGrpSpPr>
        <p:grpSpPr>
          <a:xfrm>
            <a:off x="609600" y="1924050"/>
            <a:ext cx="11096624" cy="4700934"/>
            <a:chOff x="609600" y="1924050"/>
            <a:chExt cx="11096624" cy="4700934"/>
          </a:xfrm>
        </p:grpSpPr>
        <p:sp>
          <p:nvSpPr>
            <p:cNvPr id="2" name="TextBox 1">
              <a:extLst>
                <a:ext uri="{FF2B5EF4-FFF2-40B4-BE49-F238E27FC236}">
                  <a16:creationId xmlns:a16="http://schemas.microsoft.com/office/drawing/2014/main" id="{71D3A955-BFE9-43B9-8D1D-F36A91921CDA}"/>
                </a:ext>
              </a:extLst>
            </p:cNvPr>
            <p:cNvSpPr txBox="1">
              <a:spLocks noGrp="1" noRot="1" noMove="1" noResize="1" noEditPoints="1" noAdjustHandles="1" noChangeArrowheads="1" noChangeShapeType="1"/>
            </p:cNvSpPr>
            <p:nvPr/>
          </p:nvSpPr>
          <p:spPr>
            <a:xfrm>
              <a:off x="923925" y="1924050"/>
              <a:ext cx="9115425" cy="3016210"/>
            </a:xfrm>
            <a:prstGeom prst="rect">
              <a:avLst/>
            </a:prstGeom>
            <a:noFill/>
          </p:spPr>
          <p:txBody>
            <a:bodyPr wrap="square" rtlCol="0">
              <a:spAutoFit/>
            </a:bodyPr>
            <a:lstStyle/>
            <a:p>
              <a:pPr marL="285750" indent="-285750">
                <a:buFont typeface="Wingdings" panose="05000000000000000000" pitchFamily="2" charset="2"/>
                <a:buChar char="Ø"/>
              </a:pPr>
              <a:r>
                <a:rPr lang="el-GR" dirty="0"/>
                <a:t>Ένα πολύ γνωστό πλαίσιο πλήρους στοίβας (</a:t>
              </a:r>
              <a:r>
                <a:rPr lang="en-US" dirty="0"/>
                <a:t>framework stack*</a:t>
              </a:r>
              <a:r>
                <a:rPr lang="el-GR" dirty="0"/>
                <a:t>) που χρησιμοποιείται συχνά κατά τη δημιουργία εφαρμογών React είναι η στοίβα MERN. </a:t>
              </a:r>
              <a:endParaRPr lang="en-US" dirty="0"/>
            </a:p>
            <a:p>
              <a:pPr marL="742950" lvl="1" indent="-285750">
                <a:buFont typeface="Wingdings" panose="05000000000000000000" pitchFamily="2" charset="2"/>
                <a:buChar char="Ø"/>
              </a:pPr>
              <a:r>
                <a:rPr lang="el-GR" dirty="0"/>
                <a:t>M: MongoDB (</a:t>
              </a:r>
              <a:r>
                <a:rPr lang="en-US" dirty="0"/>
                <a:t>database storage</a:t>
              </a:r>
              <a:r>
                <a:rPr lang="el-GR" dirty="0"/>
                <a:t>) </a:t>
              </a:r>
              <a:endParaRPr lang="en-US" dirty="0"/>
            </a:p>
            <a:p>
              <a:pPr marL="742950" lvl="1" indent="-285750">
                <a:buFont typeface="Wingdings" panose="05000000000000000000" pitchFamily="2" charset="2"/>
                <a:buChar char="Ø"/>
              </a:pPr>
              <a:r>
                <a:rPr lang="el-GR" u="sng" dirty="0"/>
                <a:t>E: Express.js (</a:t>
              </a:r>
              <a:r>
                <a:rPr lang="en-US" u="sng" dirty="0"/>
                <a:t>back-end server</a:t>
              </a:r>
              <a:r>
                <a:rPr lang="el-GR" u="sng" dirty="0"/>
                <a:t>) </a:t>
              </a:r>
              <a:endParaRPr lang="en-US" u="sng" dirty="0"/>
            </a:p>
            <a:p>
              <a:pPr marL="742950" lvl="1" indent="-285750">
                <a:buFont typeface="Wingdings" panose="05000000000000000000" pitchFamily="2" charset="2"/>
                <a:buChar char="Ø"/>
              </a:pPr>
              <a:r>
                <a:rPr lang="el-GR" u="sng" dirty="0"/>
                <a:t>R: React.js (</a:t>
              </a:r>
              <a:r>
                <a:rPr lang="en-US" u="sng" dirty="0"/>
                <a:t>front-end</a:t>
              </a:r>
              <a:r>
                <a:rPr lang="el-GR" u="sng" dirty="0"/>
                <a:t>) </a:t>
              </a:r>
              <a:endParaRPr lang="en-US" u="sng" dirty="0"/>
            </a:p>
            <a:p>
              <a:pPr marL="742950" lvl="1" indent="-285750">
                <a:buFont typeface="Wingdings" panose="05000000000000000000" pitchFamily="2" charset="2"/>
                <a:buChar char="Ø"/>
              </a:pPr>
              <a:r>
                <a:rPr lang="el-GR" u="sng" dirty="0"/>
                <a:t>N: Node.js (Επικοινωνία API)</a:t>
              </a:r>
            </a:p>
            <a:p>
              <a:pPr marL="742950" lvl="1" indent="-285750">
                <a:buFont typeface="Wingdings" panose="05000000000000000000" pitchFamily="2" charset="2"/>
                <a:buChar char="Ø"/>
              </a:pPr>
              <a:endParaRPr lang="en-US" u="sng" dirty="0"/>
            </a:p>
            <a:p>
              <a:pPr marL="285750" indent="-285750">
                <a:buFont typeface="Wingdings" panose="05000000000000000000" pitchFamily="2" charset="2"/>
                <a:buChar char="Ø"/>
              </a:pPr>
              <a:r>
                <a:rPr lang="el-GR" sz="1600" dirty="0"/>
                <a:t>Αναφερόμαστε σε αυτό το πλαίσιο </a:t>
              </a:r>
              <a:br>
                <a:rPr lang="el-GR" sz="1600" dirty="0"/>
              </a:br>
              <a:r>
                <a:rPr lang="el-GR" sz="1600" dirty="0"/>
                <a:t>(</a:t>
              </a:r>
              <a:r>
                <a:rPr lang="en-US" sz="1600" dirty="0"/>
                <a:t>framework</a:t>
              </a:r>
              <a:r>
                <a:rPr lang="el-GR" sz="1600" dirty="0"/>
                <a:t>)</a:t>
              </a:r>
              <a:r>
                <a:rPr lang="en-US" sz="1600" dirty="0"/>
                <a:t>, </a:t>
              </a:r>
              <a:r>
                <a:rPr lang="el-GR" sz="1600" dirty="0"/>
                <a:t>γιατί αυτό χρησιμοποιήσαμε </a:t>
              </a:r>
              <a:br>
                <a:rPr lang="el-GR" sz="1600" dirty="0"/>
              </a:br>
              <a:r>
                <a:rPr lang="el-GR" sz="1600" dirty="0"/>
                <a:t>και εμείς χωρίς όμως την ανάγκη </a:t>
              </a:r>
              <a:br>
                <a:rPr lang="el-GR" sz="1600" dirty="0"/>
              </a:br>
              <a:r>
                <a:rPr lang="el-GR" sz="1600" dirty="0"/>
                <a:t>της σύνδεσης με κάποια βάση δεδομένων.</a:t>
              </a:r>
              <a:endParaRPr lang="en-US" sz="1600" dirty="0"/>
            </a:p>
          </p:txBody>
        </p:sp>
        <p:pic>
          <p:nvPicPr>
            <p:cNvPr id="7" name="Picture 6" descr="A picture containing graphical user interface&#10;&#10;Description automatically generated">
              <a:extLst>
                <a:ext uri="{FF2B5EF4-FFF2-40B4-BE49-F238E27FC236}">
                  <a16:creationId xmlns:a16="http://schemas.microsoft.com/office/drawing/2014/main" id="{28472B0B-5AC8-4743-87CE-C2DB39F24562}"/>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9159" t="25417" r="19159" b="25417"/>
            <a:stretch/>
          </p:blipFill>
          <p:spPr>
            <a:xfrm>
              <a:off x="5514975" y="3389877"/>
              <a:ext cx="6191249" cy="2824359"/>
            </a:xfrm>
            <a:prstGeom prst="rect">
              <a:avLst/>
            </a:prstGeom>
          </p:spPr>
        </p:pic>
        <p:sp>
          <p:nvSpPr>
            <p:cNvPr id="8" name="TextBox 7">
              <a:extLst>
                <a:ext uri="{FF2B5EF4-FFF2-40B4-BE49-F238E27FC236}">
                  <a16:creationId xmlns:a16="http://schemas.microsoft.com/office/drawing/2014/main" id="{B17DC309-C797-4D41-9B95-71937EA80AF2}"/>
                </a:ext>
              </a:extLst>
            </p:cNvPr>
            <p:cNvSpPr txBox="1">
              <a:spLocks noGrp="1" noRot="1" noMove="1" noResize="1" noEditPoints="1" noAdjustHandles="1" noChangeArrowheads="1" noChangeShapeType="1"/>
            </p:cNvSpPr>
            <p:nvPr/>
          </p:nvSpPr>
          <p:spPr>
            <a:xfrm>
              <a:off x="609600" y="5119957"/>
              <a:ext cx="4905375" cy="1505027"/>
            </a:xfrm>
            <a:prstGeom prst="rect">
              <a:avLst/>
            </a:prstGeom>
            <a:noFill/>
          </p:spPr>
          <p:txBody>
            <a:bodyPr wrap="square" rtlCol="0">
              <a:spAutoFit/>
            </a:bodyPr>
            <a:lstStyle/>
            <a:p>
              <a:pPr algn="just">
                <a:spcBef>
                  <a:spcPct val="20000"/>
                </a:spcBef>
                <a:spcAft>
                  <a:spcPts val="600"/>
                </a:spcAft>
                <a:buClr>
                  <a:schemeClr val="tx1"/>
                </a:buClr>
                <a:buSzPct val="80000"/>
              </a:pPr>
              <a:r>
                <a:rPr lang="el-GR" sz="1400" b="1" u="sng" dirty="0">
                  <a:solidFill>
                    <a:srgbClr val="002060"/>
                  </a:solidFill>
                </a:rPr>
                <a:t>*</a:t>
              </a:r>
              <a:r>
                <a:rPr lang="en-US" sz="1400" b="1" u="sng" dirty="0">
                  <a:solidFill>
                    <a:srgbClr val="002060"/>
                  </a:solidFill>
                </a:rPr>
                <a:t>Framework stack:</a:t>
              </a:r>
              <a:r>
                <a:rPr lang="en-US" sz="1400" dirty="0">
                  <a:solidFill>
                    <a:srgbClr val="002060"/>
                  </a:solidFill>
                </a:rPr>
                <a:t> </a:t>
              </a:r>
              <a:r>
                <a:rPr lang="en-US" sz="1400" dirty="0"/>
                <a:t>A framework in programming is </a:t>
              </a:r>
              <a:r>
                <a:rPr lang="en-US" sz="1400" b="1" dirty="0"/>
                <a:t>a tool that provides ready-made components or solutions that are customized in order to speed up development</a:t>
              </a:r>
              <a:r>
                <a:rPr lang="en-US" sz="1400" dirty="0"/>
                <a:t>. </a:t>
              </a:r>
              <a:br>
                <a:rPr lang="en-US" sz="1400" dirty="0"/>
              </a:br>
              <a:r>
                <a:rPr lang="en-US" sz="1400" dirty="0"/>
                <a:t>A framework may include a library but is defined by the principle of inversion of control (IoC). </a:t>
              </a:r>
            </a:p>
            <a:p>
              <a:pPr algn="just">
                <a:spcBef>
                  <a:spcPct val="20000"/>
                </a:spcBef>
                <a:spcAft>
                  <a:spcPts val="600"/>
                </a:spcAft>
                <a:buClr>
                  <a:schemeClr val="tx1"/>
                </a:buClr>
                <a:buSzPct val="80000"/>
              </a:pPr>
              <a:r>
                <a:rPr lang="en-US" sz="1400" b="1" u="sng" dirty="0"/>
                <a:t>REACT IS NOT A FRAMEWORK</a:t>
              </a:r>
              <a:endParaRPr lang="en-US" sz="1400" b="1" u="sng" dirty="0">
                <a:solidFill>
                  <a:schemeClr val="bg2">
                    <a:lumMod val="75000"/>
                  </a:schemeClr>
                </a:solidFill>
              </a:endParaRPr>
            </a:p>
          </p:txBody>
        </p:sp>
      </p:grpSp>
    </p:spTree>
    <p:extLst>
      <p:ext uri="{BB962C8B-B14F-4D97-AF65-F5344CB8AC3E}">
        <p14:creationId xmlns:p14="http://schemas.microsoft.com/office/powerpoint/2010/main" val="19796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22</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ΜΕΡΙΚΕΣ ΔΙΑΘΕΣΙΜΕΣ ΕΠΙΛΟΓΕΣ ΓΙΑ BACK-END</a:t>
            </a:r>
          </a:p>
        </p:txBody>
      </p:sp>
      <p:grpSp>
        <p:nvGrpSpPr>
          <p:cNvPr id="14" name="Group 13">
            <a:extLst>
              <a:ext uri="{FF2B5EF4-FFF2-40B4-BE49-F238E27FC236}">
                <a16:creationId xmlns:a16="http://schemas.microsoft.com/office/drawing/2014/main" id="{2D5D8CE1-EE35-4185-B1A1-6EE4E9368294}"/>
              </a:ext>
            </a:extLst>
          </p:cNvPr>
          <p:cNvGrpSpPr/>
          <p:nvPr/>
        </p:nvGrpSpPr>
        <p:grpSpPr>
          <a:xfrm>
            <a:off x="803041" y="3534491"/>
            <a:ext cx="10788331" cy="3340490"/>
            <a:chOff x="803041" y="3534491"/>
            <a:chExt cx="10788331" cy="3340490"/>
          </a:xfrm>
        </p:grpSpPr>
        <p:pic>
          <p:nvPicPr>
            <p:cNvPr id="8" name="Picture 4" descr="Diagram, schematic&#10;&#10;Description automatically generated">
              <a:extLst>
                <a:ext uri="{FF2B5EF4-FFF2-40B4-BE49-F238E27FC236}">
                  <a16:creationId xmlns:a16="http://schemas.microsoft.com/office/drawing/2014/main" id="{4C54F6C8-1104-4292-BF0C-BF8F7AE3449E}"/>
                </a:ext>
              </a:extLst>
            </p:cNvPr>
            <p:cNvPicPr>
              <a:picLocks noChangeAspect="1"/>
            </p:cNvPicPr>
            <p:nvPr/>
          </p:nvPicPr>
          <p:blipFill>
            <a:blip r:embed="rId4"/>
            <a:stretch>
              <a:fillRect/>
            </a:stretch>
          </p:blipFill>
          <p:spPr>
            <a:xfrm>
              <a:off x="5013018" y="3534491"/>
              <a:ext cx="3819612" cy="214814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3F702001-78EC-4CEC-91EF-E8793CDE6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41" y="3534491"/>
              <a:ext cx="4022855" cy="2263526"/>
            </a:xfrm>
            <a:prstGeom prst="rect">
              <a:avLst/>
            </a:prstGeom>
          </p:spPr>
        </p:pic>
        <p:pic>
          <p:nvPicPr>
            <p:cNvPr id="10" name="Picture 9" descr="Logo&#10;&#10;Description automatically generated">
              <a:extLst>
                <a:ext uri="{FF2B5EF4-FFF2-40B4-BE49-F238E27FC236}">
                  <a16:creationId xmlns:a16="http://schemas.microsoft.com/office/drawing/2014/main" id="{0EE8DC11-6FCD-4D03-9C56-B4C4FCA9F4B3}"/>
                </a:ext>
              </a:extLst>
            </p:cNvPr>
            <p:cNvPicPr>
              <a:picLocks noChangeAspect="1"/>
            </p:cNvPicPr>
            <p:nvPr/>
          </p:nvPicPr>
          <p:blipFill rotWithShape="1">
            <a:blip r:embed="rId6">
              <a:extLst>
                <a:ext uri="{28A0092B-C50C-407E-A947-70E740481C1C}">
                  <a14:useLocalDpi xmlns:a14="http://schemas.microsoft.com/office/drawing/2010/main" val="0"/>
                </a:ext>
              </a:extLst>
            </a:blip>
            <a:srcRect l="22116" t="15777" r="22116" b="15777"/>
            <a:stretch/>
          </p:blipFill>
          <p:spPr>
            <a:xfrm>
              <a:off x="9201012" y="3534491"/>
              <a:ext cx="2390360" cy="1650260"/>
            </a:xfrm>
            <a:prstGeom prst="rect">
              <a:avLst/>
            </a:prstGeom>
          </p:spPr>
        </p:pic>
        <p:pic>
          <p:nvPicPr>
            <p:cNvPr id="12" name="Picture 11" descr="Logo&#10;&#10;Description automatically generated">
              <a:extLst>
                <a:ext uri="{FF2B5EF4-FFF2-40B4-BE49-F238E27FC236}">
                  <a16:creationId xmlns:a16="http://schemas.microsoft.com/office/drawing/2014/main" id="{74F9947C-261D-4799-BDB6-8DC6837F79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1225" y="5027662"/>
              <a:ext cx="4222443" cy="1847319"/>
            </a:xfrm>
            <a:prstGeom prst="rect">
              <a:avLst/>
            </a:prstGeom>
          </p:spPr>
        </p:pic>
      </p:grpSp>
      <p:sp>
        <p:nvSpPr>
          <p:cNvPr id="13" name="TextBox 12">
            <a:extLst>
              <a:ext uri="{FF2B5EF4-FFF2-40B4-BE49-F238E27FC236}">
                <a16:creationId xmlns:a16="http://schemas.microsoft.com/office/drawing/2014/main" id="{A4E789C4-B6C1-49F0-ACFA-76C933BCE6A9}"/>
              </a:ext>
            </a:extLst>
          </p:cNvPr>
          <p:cNvSpPr txBox="1"/>
          <p:nvPr/>
        </p:nvSpPr>
        <p:spPr>
          <a:xfrm>
            <a:off x="1590675" y="1657350"/>
            <a:ext cx="9010650" cy="1200329"/>
          </a:xfrm>
          <a:prstGeom prst="rect">
            <a:avLst/>
          </a:prstGeom>
          <a:noFill/>
        </p:spPr>
        <p:txBody>
          <a:bodyPr wrap="square" rtlCol="0">
            <a:spAutoFit/>
          </a:bodyPr>
          <a:lstStyle/>
          <a:p>
            <a:pPr marL="285750" indent="-285750">
              <a:buFont typeface="Wingdings" panose="05000000000000000000" pitchFamily="2" charset="2"/>
              <a:buChar char="Ø"/>
            </a:pPr>
            <a:r>
              <a:rPr lang="el-GR" dirty="0"/>
              <a:t>Ωστόσο, υπάρχουν ατελείωτες επιλογές που μπορούν να χρησιμοποιηθούν, </a:t>
            </a:r>
            <a:br>
              <a:rPr lang="en-US" dirty="0"/>
            </a:br>
            <a:r>
              <a:rPr lang="el-GR" dirty="0"/>
              <a:t>π.χ., FReMP (Flask, React, MongoDB, Python)</a:t>
            </a:r>
          </a:p>
          <a:p>
            <a:pPr marL="285750" indent="-285750">
              <a:buFont typeface="Wingdings" panose="05000000000000000000" pitchFamily="2" charset="2"/>
              <a:buChar char="Ø"/>
            </a:pPr>
            <a:r>
              <a:rPr lang="el-GR" dirty="0"/>
              <a:t>Για μια πιο σταθερή εφαρμογή, προτείνεται η χρήση ενός backend που μπορεί να επεξεργάζεται πολλαπλά αιτήματα ταυτόχρονα, π.χ. Java Vert.x (microservices).</a:t>
            </a:r>
            <a:endParaRPr lang="en-US" dirty="0"/>
          </a:p>
        </p:txBody>
      </p:sp>
    </p:spTree>
    <p:extLst>
      <p:ext uri="{BB962C8B-B14F-4D97-AF65-F5344CB8AC3E}">
        <p14:creationId xmlns:p14="http://schemas.microsoft.com/office/powerpoint/2010/main" val="175852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23</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ΕΓΚΑΤΑΣΤΑΣΗ ΕΡΓΑΛΕΙΩΝ</a:t>
            </a:r>
          </a:p>
        </p:txBody>
      </p:sp>
      <p:grpSp>
        <p:nvGrpSpPr>
          <p:cNvPr id="17" name="Group 16">
            <a:extLst>
              <a:ext uri="{FF2B5EF4-FFF2-40B4-BE49-F238E27FC236}">
                <a16:creationId xmlns:a16="http://schemas.microsoft.com/office/drawing/2014/main" id="{D7BFB536-8119-44D4-AE6D-4CA5EEA18266}"/>
              </a:ext>
            </a:extLst>
          </p:cNvPr>
          <p:cNvGrpSpPr>
            <a:grpSpLocks noGrp="1" noUngrp="1" noRot="1" noMove="1" noResize="1"/>
          </p:cNvGrpSpPr>
          <p:nvPr/>
        </p:nvGrpSpPr>
        <p:grpSpPr>
          <a:xfrm>
            <a:off x="882585" y="2466737"/>
            <a:ext cx="10426830" cy="3200876"/>
            <a:chOff x="768323" y="2283788"/>
            <a:chExt cx="10426830" cy="3200876"/>
          </a:xfrm>
        </p:grpSpPr>
        <p:grpSp>
          <p:nvGrpSpPr>
            <p:cNvPr id="3" name="Group 2">
              <a:extLst>
                <a:ext uri="{FF2B5EF4-FFF2-40B4-BE49-F238E27FC236}">
                  <a16:creationId xmlns:a16="http://schemas.microsoft.com/office/drawing/2014/main" id="{C51E8D13-5DA4-4BB1-9B32-A56D9F85811C}"/>
                </a:ext>
              </a:extLst>
            </p:cNvPr>
            <p:cNvGrpSpPr>
              <a:grpSpLocks noGrp="1" noUngrp="1" noRot="1" noMove="1" noResize="1"/>
            </p:cNvGrpSpPr>
            <p:nvPr/>
          </p:nvGrpSpPr>
          <p:grpSpPr>
            <a:xfrm>
              <a:off x="768323" y="2283788"/>
              <a:ext cx="8510665" cy="3200876"/>
              <a:chOff x="768323" y="1798013"/>
              <a:chExt cx="8510665" cy="3200876"/>
            </a:xfrm>
          </p:grpSpPr>
          <p:sp>
            <p:nvSpPr>
              <p:cNvPr id="8" name="TextBox 7">
                <a:extLst>
                  <a:ext uri="{FF2B5EF4-FFF2-40B4-BE49-F238E27FC236}">
                    <a16:creationId xmlns:a16="http://schemas.microsoft.com/office/drawing/2014/main" id="{63510CFB-EEFC-4A30-943E-A6C5A780F060}"/>
                  </a:ext>
                </a:extLst>
              </p:cNvPr>
              <p:cNvSpPr txBox="1">
                <a:spLocks noGrp="1" noRot="1" noMove="1" noResize="1" noEditPoints="1" noAdjustHandles="1" noChangeArrowheads="1" noChangeShapeType="1"/>
              </p:cNvSpPr>
              <p:nvPr/>
            </p:nvSpPr>
            <p:spPr>
              <a:xfrm>
                <a:off x="768323" y="1798013"/>
                <a:ext cx="6594502" cy="3200876"/>
              </a:xfrm>
              <a:prstGeom prst="rect">
                <a:avLst/>
              </a:prstGeom>
              <a:noFill/>
            </p:spPr>
            <p:txBody>
              <a:bodyPr wrap="square" rtlCol="0">
                <a:spAutoFit/>
              </a:bodyPr>
              <a:lstStyle/>
              <a:p>
                <a:r>
                  <a:rPr lang="el-GR" dirty="0"/>
                  <a:t>ΠΡΟΑΠΑΙΤΟΥΜΕΝΑ</a:t>
                </a:r>
                <a:r>
                  <a:rPr lang="en-US" dirty="0"/>
                  <a:t>:</a:t>
                </a:r>
              </a:p>
              <a:p>
                <a:endParaRPr lang="en-US" dirty="0"/>
              </a:p>
              <a:p>
                <a:r>
                  <a:rPr lang="en-US" b="1" dirty="0"/>
                  <a:t>Node.js</a:t>
                </a:r>
              </a:p>
              <a:p>
                <a:r>
                  <a:rPr lang="en-US" b="1" dirty="0"/>
                  <a:t>Node Package Manager (npm)</a:t>
                </a:r>
              </a:p>
              <a:p>
                <a:endParaRPr lang="en-US" dirty="0"/>
              </a:p>
              <a:p>
                <a:r>
                  <a:rPr lang="el-GR" sz="1600" dirty="0"/>
                  <a:t>Χρήσιμα εργαλεία για τη δημιουργία εφαρμογής πλήρους στοίβας:</a:t>
                </a:r>
                <a:endParaRPr lang="ro-RO" sz="1600" dirty="0"/>
              </a:p>
              <a:p>
                <a:pPr marL="285750" indent="-285750">
                  <a:buFont typeface="Wingdings" panose="05000000000000000000" pitchFamily="2" charset="2"/>
                  <a:buChar char="§"/>
                </a:pPr>
                <a:r>
                  <a:rPr lang="en-US" sz="1600" dirty="0"/>
                  <a:t>Yarn Package Manager</a:t>
                </a:r>
                <a:endParaRPr lang="ro-RO" sz="1600" dirty="0"/>
              </a:p>
              <a:p>
                <a:pPr marL="285750" indent="-285750">
                  <a:buFont typeface="Wingdings" panose="05000000000000000000" pitchFamily="2" charset="2"/>
                  <a:buChar char="§"/>
                </a:pPr>
                <a:r>
                  <a:rPr lang="en-US" sz="1600" dirty="0"/>
                  <a:t>MongoDB – (Database Storage)</a:t>
                </a:r>
                <a:endParaRPr lang="ro-RO" sz="1600" dirty="0"/>
              </a:p>
              <a:p>
                <a:pPr marL="285750" indent="-285750">
                  <a:buFont typeface="Wingdings" panose="05000000000000000000" pitchFamily="2" charset="2"/>
                  <a:buChar char="§"/>
                </a:pPr>
                <a:r>
                  <a:rPr lang="en-US" sz="1600" dirty="0"/>
                  <a:t>Docker – (Containers)</a:t>
                </a:r>
                <a:endParaRPr lang="ro-RO" sz="1600" dirty="0"/>
              </a:p>
              <a:p>
                <a:pPr marL="285750" indent="-285750">
                  <a:buFont typeface="Wingdings" panose="05000000000000000000" pitchFamily="2" charset="2"/>
                  <a:buChar char="§"/>
                </a:pPr>
                <a:r>
                  <a:rPr lang="en-US" sz="1600" dirty="0"/>
                  <a:t>GitHub Desktop – (Version Control)</a:t>
                </a:r>
                <a:endParaRPr lang="ro-RO" sz="1600" dirty="0"/>
              </a:p>
              <a:p>
                <a:pPr marL="285750" indent="-285750">
                  <a:buFont typeface="Wingdings" panose="05000000000000000000" pitchFamily="2" charset="2"/>
                  <a:buChar char="§"/>
                </a:pPr>
                <a:r>
                  <a:rPr lang="en-US" sz="1600" dirty="0"/>
                  <a:t>Postman – (API testing)</a:t>
                </a:r>
                <a:endParaRPr lang="ro-RO" sz="1600" dirty="0"/>
              </a:p>
              <a:p>
                <a:pPr marL="285750" indent="-285750">
                  <a:buFont typeface="Wingdings" panose="05000000000000000000" pitchFamily="2" charset="2"/>
                  <a:buChar char="§"/>
                </a:pPr>
                <a:r>
                  <a:rPr lang="el-GR" sz="1600" dirty="0"/>
                  <a:t>κ.α.</a:t>
                </a:r>
                <a:endParaRPr lang="en-US" sz="1600" dirty="0"/>
              </a:p>
            </p:txBody>
          </p:sp>
          <p:grpSp>
            <p:nvGrpSpPr>
              <p:cNvPr id="2" name="Group 1">
                <a:extLst>
                  <a:ext uri="{FF2B5EF4-FFF2-40B4-BE49-F238E27FC236}">
                    <a16:creationId xmlns:a16="http://schemas.microsoft.com/office/drawing/2014/main" id="{2AB1FF53-575E-4FE2-AF18-D1DD07C56AFD}"/>
                  </a:ext>
                </a:extLst>
              </p:cNvPr>
              <p:cNvGrpSpPr>
                <a:grpSpLocks noGrp="1" noUngrp="1" noRot="1" noMove="1" noResize="1"/>
              </p:cNvGrpSpPr>
              <p:nvPr/>
            </p:nvGrpSpPr>
            <p:grpSpPr>
              <a:xfrm>
                <a:off x="7165923" y="2083551"/>
                <a:ext cx="2113065" cy="2382239"/>
                <a:chOff x="11623846" y="2781625"/>
                <a:chExt cx="2113065" cy="2382239"/>
              </a:xfrm>
            </p:grpSpPr>
            <p:pic>
              <p:nvPicPr>
                <p:cNvPr id="9" name="Picture 8" descr="Logo&#10;&#10;Description automatically generated">
                  <a:extLst>
                    <a:ext uri="{FF2B5EF4-FFF2-40B4-BE49-F238E27FC236}">
                      <a16:creationId xmlns:a16="http://schemas.microsoft.com/office/drawing/2014/main" id="{36B7E4DD-49EC-4287-84DB-58F32775EA3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1749523" y="4546816"/>
                  <a:ext cx="1585563" cy="617048"/>
                </a:xfrm>
                <a:prstGeom prst="rect">
                  <a:avLst/>
                </a:prstGeom>
              </p:spPr>
            </p:pic>
            <p:pic>
              <p:nvPicPr>
                <p:cNvPr id="10" name="Picture 9" descr="Icon&#10;&#10;Description automatically generated">
                  <a:extLst>
                    <a:ext uri="{FF2B5EF4-FFF2-40B4-BE49-F238E27FC236}">
                      <a16:creationId xmlns:a16="http://schemas.microsoft.com/office/drawing/2014/main" id="{0DC45251-6FF4-4721-A7A7-A3E74A136AF6}"/>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t="21534" b="24698"/>
                <a:stretch/>
              </p:blipFill>
              <p:spPr>
                <a:xfrm>
                  <a:off x="11623846" y="2781625"/>
                  <a:ext cx="2113065" cy="568072"/>
                </a:xfrm>
                <a:prstGeom prst="rect">
                  <a:avLst/>
                </a:prstGeom>
              </p:spPr>
            </p:pic>
          </p:grpSp>
        </p:grpSp>
        <p:sp>
          <p:nvSpPr>
            <p:cNvPr id="14" name="TextBox 13">
              <a:extLst>
                <a:ext uri="{FF2B5EF4-FFF2-40B4-BE49-F238E27FC236}">
                  <a16:creationId xmlns:a16="http://schemas.microsoft.com/office/drawing/2014/main" id="{A9EC3B1A-7FC3-49FD-AB3B-70FA45563E16}"/>
                </a:ext>
              </a:extLst>
            </p:cNvPr>
            <p:cNvSpPr txBox="1">
              <a:spLocks noGrp="1" noRot="1" noMove="1" noResize="1" noEditPoints="1" noAdjustHandles="1" noChangeArrowheads="1" noChangeShapeType="1"/>
            </p:cNvSpPr>
            <p:nvPr/>
          </p:nvSpPr>
          <p:spPr>
            <a:xfrm>
              <a:off x="7162801" y="3180337"/>
              <a:ext cx="4032352" cy="1015663"/>
            </a:xfrm>
            <a:prstGeom prst="rect">
              <a:avLst/>
            </a:prstGeom>
            <a:noFill/>
          </p:spPr>
          <p:txBody>
            <a:bodyPr wrap="square">
              <a:spAutoFit/>
            </a:bodyPr>
            <a:lstStyle/>
            <a:p>
              <a:r>
                <a:rPr lang="ro-RO" sz="2000" b="1" dirty="0"/>
                <a:t>bash-$ </a:t>
              </a:r>
              <a:r>
                <a:rPr lang="en-US" sz="2000" b="1" dirty="0"/>
                <a:t>sudo apt install nodejs</a:t>
              </a:r>
              <a:endParaRPr lang="ro-RO" sz="2000" b="1" dirty="0"/>
            </a:p>
            <a:p>
              <a:r>
                <a:rPr lang="ro-RO" sz="2000" b="1" dirty="0"/>
                <a:t>bash-$ node –v (get node version)</a:t>
              </a:r>
            </a:p>
            <a:p>
              <a:r>
                <a:rPr lang="ro-RO" sz="2000" b="1" dirty="0"/>
                <a:t>bash-$ npm –v (get npm version)</a:t>
              </a:r>
              <a:endParaRPr lang="en-US" sz="2000" b="1" dirty="0"/>
            </a:p>
          </p:txBody>
        </p:sp>
        <p:sp>
          <p:nvSpPr>
            <p:cNvPr id="16" name="TextBox 15">
              <a:extLst>
                <a:ext uri="{FF2B5EF4-FFF2-40B4-BE49-F238E27FC236}">
                  <a16:creationId xmlns:a16="http://schemas.microsoft.com/office/drawing/2014/main" id="{7D99784C-D8C6-44E0-ACD0-07D6CA3A0298}"/>
                </a:ext>
              </a:extLst>
            </p:cNvPr>
            <p:cNvSpPr txBox="1">
              <a:spLocks noGrp="1" noRot="1" noMove="1" noResize="1" noEditPoints="1" noAdjustHandles="1" noChangeArrowheads="1" noChangeShapeType="1"/>
            </p:cNvSpPr>
            <p:nvPr/>
          </p:nvSpPr>
          <p:spPr>
            <a:xfrm>
              <a:off x="7162801" y="4933924"/>
              <a:ext cx="4032352" cy="400110"/>
            </a:xfrm>
            <a:prstGeom prst="rect">
              <a:avLst/>
            </a:prstGeom>
            <a:noFill/>
          </p:spPr>
          <p:txBody>
            <a:bodyPr wrap="square">
              <a:spAutoFit/>
            </a:bodyPr>
            <a:lstStyle/>
            <a:p>
              <a:r>
                <a:rPr lang="ro-RO" sz="2000" b="1" dirty="0"/>
                <a:t>bash-$ </a:t>
              </a:r>
              <a:r>
                <a:rPr lang="en-US" sz="2000" b="1" dirty="0"/>
                <a:t>npm install -g npm</a:t>
              </a:r>
            </a:p>
          </p:txBody>
        </p:sp>
      </p:grpSp>
    </p:spTree>
    <p:extLst>
      <p:ext uri="{BB962C8B-B14F-4D97-AF65-F5344CB8AC3E}">
        <p14:creationId xmlns:p14="http://schemas.microsoft.com/office/powerpoint/2010/main" val="111675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24</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a:bodyPr>
          <a:lstStyle/>
          <a:p>
            <a:pPr algn="ctr">
              <a:spcBef>
                <a:spcPct val="0"/>
              </a:spcBef>
              <a:spcAft>
                <a:spcPts val="600"/>
              </a:spcAft>
            </a:pPr>
            <a:r>
              <a:rPr lang="el-GR" sz="3400" dirty="0">
                <a:ln w="3175" cmpd="sng">
                  <a:noFill/>
                </a:ln>
                <a:latin typeface="+mj-lt"/>
                <a:ea typeface="+mj-ea"/>
                <a:cs typeface="+mj-cs"/>
              </a:rPr>
              <a:t>Η ΠΡΩΤΗ ΕΦΑΡΜΟΓΗ ΣΤΗΝ REACT ΚΑΙ ΠΑΡΑΔΕΙΓΜΑ “HELLO WORLD”</a:t>
            </a:r>
          </a:p>
        </p:txBody>
      </p:sp>
      <p:grpSp>
        <p:nvGrpSpPr>
          <p:cNvPr id="19" name="Group 18">
            <a:extLst>
              <a:ext uri="{FF2B5EF4-FFF2-40B4-BE49-F238E27FC236}">
                <a16:creationId xmlns:a16="http://schemas.microsoft.com/office/drawing/2014/main" id="{BCC9F12D-4B8E-4378-AF0A-235F9978FDF0}"/>
              </a:ext>
            </a:extLst>
          </p:cNvPr>
          <p:cNvGrpSpPr>
            <a:grpSpLocks noGrp="1" noUngrp="1" noRot="1" noMove="1" noResize="1"/>
          </p:cNvGrpSpPr>
          <p:nvPr/>
        </p:nvGrpSpPr>
        <p:grpSpPr>
          <a:xfrm>
            <a:off x="502660" y="1528223"/>
            <a:ext cx="11327201" cy="5025366"/>
            <a:chOff x="502660" y="1528223"/>
            <a:chExt cx="11327201" cy="5025366"/>
          </a:xfrm>
        </p:grpSpPr>
        <p:sp>
          <p:nvSpPr>
            <p:cNvPr id="10" name="TextBox 9">
              <a:extLst>
                <a:ext uri="{FF2B5EF4-FFF2-40B4-BE49-F238E27FC236}">
                  <a16:creationId xmlns:a16="http://schemas.microsoft.com/office/drawing/2014/main" id="{329F8973-FD65-4D30-BE4D-01EF26DDEEA1}"/>
                </a:ext>
              </a:extLst>
            </p:cNvPr>
            <p:cNvSpPr txBox="1">
              <a:spLocks noGrp="1" noRot="1" noMove="1" noResize="1" noEditPoints="1" noAdjustHandles="1" noChangeArrowheads="1" noChangeShapeType="1"/>
            </p:cNvSpPr>
            <p:nvPr/>
          </p:nvSpPr>
          <p:spPr>
            <a:xfrm>
              <a:off x="2686031" y="5845703"/>
              <a:ext cx="6819937" cy="707886"/>
            </a:xfrm>
            <a:prstGeom prst="rect">
              <a:avLst/>
            </a:prstGeom>
            <a:noFill/>
          </p:spPr>
          <p:txBody>
            <a:bodyPr wrap="square">
              <a:spAutoFit/>
            </a:bodyPr>
            <a:lstStyle/>
            <a:p>
              <a:r>
                <a:rPr lang="el-GR" sz="2000" dirty="0"/>
                <a:t>Για να τρέξουμε την εφαρμογή χρησιμοποιούμε την εντολή</a:t>
              </a:r>
              <a:endParaRPr lang="en-US" sz="2000" dirty="0"/>
            </a:p>
            <a:p>
              <a:r>
                <a:rPr lang="ro-RO" sz="2000" dirty="0"/>
                <a:t>bash-$ </a:t>
              </a:r>
              <a:r>
                <a:rPr lang="en-US" sz="2000" b="1" dirty="0"/>
                <a:t>npm start</a:t>
              </a:r>
            </a:p>
          </p:txBody>
        </p:sp>
        <p:grpSp>
          <p:nvGrpSpPr>
            <p:cNvPr id="18" name="Group 17">
              <a:extLst>
                <a:ext uri="{FF2B5EF4-FFF2-40B4-BE49-F238E27FC236}">
                  <a16:creationId xmlns:a16="http://schemas.microsoft.com/office/drawing/2014/main" id="{199278C7-21BA-4BD8-86FA-61279DB208C4}"/>
                </a:ext>
              </a:extLst>
            </p:cNvPr>
            <p:cNvGrpSpPr>
              <a:grpSpLocks noGrp="1" noUngrp="1" noRot="1" noMove="1" noResize="1"/>
            </p:cNvGrpSpPr>
            <p:nvPr/>
          </p:nvGrpSpPr>
          <p:grpSpPr>
            <a:xfrm>
              <a:off x="502660" y="1528223"/>
              <a:ext cx="11327201" cy="4655326"/>
              <a:chOff x="502660" y="1528223"/>
              <a:chExt cx="11327201" cy="4655326"/>
            </a:xfrm>
          </p:grpSpPr>
          <p:sp>
            <p:nvSpPr>
              <p:cNvPr id="2" name="TextBox 1">
                <a:extLst>
                  <a:ext uri="{FF2B5EF4-FFF2-40B4-BE49-F238E27FC236}">
                    <a16:creationId xmlns:a16="http://schemas.microsoft.com/office/drawing/2014/main" id="{5CA1B5D4-E952-453E-881F-23115778DBF9}"/>
                  </a:ext>
                </a:extLst>
              </p:cNvPr>
              <p:cNvSpPr txBox="1">
                <a:spLocks noGrp="1" noRot="1" noMove="1" noResize="1" noEditPoints="1" noAdjustHandles="1" noChangeArrowheads="1" noChangeShapeType="1"/>
              </p:cNvSpPr>
              <p:nvPr/>
            </p:nvSpPr>
            <p:spPr>
              <a:xfrm>
                <a:off x="2595562" y="1528223"/>
                <a:ext cx="7000876" cy="738664"/>
              </a:xfrm>
              <a:prstGeom prst="rect">
                <a:avLst/>
              </a:prstGeom>
              <a:noFill/>
            </p:spPr>
            <p:txBody>
              <a:bodyPr wrap="square" rtlCol="0">
                <a:spAutoFit/>
              </a:bodyPr>
              <a:lstStyle/>
              <a:p>
                <a:pPr algn="ctr"/>
                <a:r>
                  <a:rPr lang="el-GR" b="1" dirty="0"/>
                  <a:t>ΑΡΧΙΚΗ ΔΗΜΙΟΥΡΓΙΑ ΔΟΜΗ ΜΙΑΣ ΕΦΑΡΜΟΓΗΣ ΣΤΗΝ </a:t>
                </a:r>
                <a:r>
                  <a:rPr lang="en-US" b="1" dirty="0"/>
                  <a:t>REACT</a:t>
                </a:r>
              </a:p>
              <a:p>
                <a:pPr marL="285750" indent="-285750" algn="ctr">
                  <a:buFont typeface="Wingdings" panose="05000000000000000000" pitchFamily="2" charset="2"/>
                  <a:buChar char="Ø"/>
                </a:pPr>
                <a:r>
                  <a:rPr lang="en-US" sz="2400" dirty="0"/>
                  <a:t>npx create-react-app </a:t>
                </a:r>
                <a:r>
                  <a:rPr lang="en-US" sz="2400" dirty="0">
                    <a:solidFill>
                      <a:srgbClr val="002060"/>
                    </a:solidFill>
                  </a:rPr>
                  <a:t>epl421-presentation-react</a:t>
                </a:r>
              </a:p>
            </p:txBody>
          </p:sp>
          <p:grpSp>
            <p:nvGrpSpPr>
              <p:cNvPr id="17" name="Group 16">
                <a:extLst>
                  <a:ext uri="{FF2B5EF4-FFF2-40B4-BE49-F238E27FC236}">
                    <a16:creationId xmlns:a16="http://schemas.microsoft.com/office/drawing/2014/main" id="{DFF7C7C2-AEF1-4044-841D-0E90F89A8BAB}"/>
                  </a:ext>
                </a:extLst>
              </p:cNvPr>
              <p:cNvGrpSpPr>
                <a:grpSpLocks noGrp="1" noUngrp="1" noRot="1" noMove="1" noResize="1"/>
              </p:cNvGrpSpPr>
              <p:nvPr/>
            </p:nvGrpSpPr>
            <p:grpSpPr>
              <a:xfrm>
                <a:off x="502660" y="1715700"/>
                <a:ext cx="11327201" cy="4467849"/>
                <a:chOff x="502660" y="1715700"/>
                <a:chExt cx="11327201" cy="4467849"/>
              </a:xfrm>
            </p:grpSpPr>
            <p:pic>
              <p:nvPicPr>
                <p:cNvPr id="7" name="Picture 6">
                  <a:extLst>
                    <a:ext uri="{FF2B5EF4-FFF2-40B4-BE49-F238E27FC236}">
                      <a16:creationId xmlns:a16="http://schemas.microsoft.com/office/drawing/2014/main" id="{E6B70E44-2BFD-4A63-BB51-E68471351433}"/>
                    </a:ext>
                  </a:extLst>
                </p:cNvPr>
                <p:cNvPicPr>
                  <a:picLocks noGrp="1" noRot="1" noChangeAspect="1" noMove="1" noResize="1" noEditPoints="1" noAdjustHandles="1" noChangeArrowheads="1" noChangeShapeType="1" noCrop="1"/>
                </p:cNvPicPr>
                <p:nvPr/>
              </p:nvPicPr>
              <p:blipFill rotWithShape="1">
                <a:blip r:embed="rId4"/>
                <a:srcRect l="3781"/>
                <a:stretch/>
              </p:blipFill>
              <p:spPr>
                <a:xfrm>
                  <a:off x="502660" y="1715700"/>
                  <a:ext cx="1952381" cy="446784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B7017D7-A0F5-49A8-9FDF-D2CAB0EFE84A}"/>
                    </a:ext>
                  </a:extLst>
                </p:cNvPr>
                <p:cNvPicPr>
                  <a:picLocks noGrp="1" noRot="1" noChangeAspect="1" noMove="1" noResize="1" noEditPoints="1" noAdjustHandles="1" noChangeArrowheads="1" noChangeShapeType="1" noCrop="1"/>
                </p:cNvPicPr>
                <p:nvPr/>
              </p:nvPicPr>
              <p:blipFill>
                <a:blip r:embed="rId5"/>
                <a:stretch>
                  <a:fillRect/>
                </a:stretch>
              </p:blipFill>
              <p:spPr>
                <a:xfrm>
                  <a:off x="2890410" y="2372608"/>
                  <a:ext cx="5047135" cy="3367373"/>
                </a:xfrm>
                <a:prstGeom prst="rect">
                  <a:avLst/>
                </a:prstGeom>
                <a:ln>
                  <a:noFill/>
                </a:ln>
                <a:effectLst>
                  <a:outerShdw blurRad="292100" dist="139700" dir="2700000" algn="tl" rotWithShape="0">
                    <a:srgbClr val="333333">
                      <a:alpha val="65000"/>
                    </a:srgbClr>
                  </a:outerShdw>
                </a:effectLst>
              </p:spPr>
            </p:pic>
            <p:pic>
              <p:nvPicPr>
                <p:cNvPr id="16" name="Picture 15" descr="A picture containing graphical user interface&#10;&#10;Description automatically generated">
                  <a:extLst>
                    <a:ext uri="{FF2B5EF4-FFF2-40B4-BE49-F238E27FC236}">
                      <a16:creationId xmlns:a16="http://schemas.microsoft.com/office/drawing/2014/main" id="{B2E31D98-F7C0-4AA0-BC0D-B1C4AC5EE7C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8191549" y="2595346"/>
                  <a:ext cx="3638312" cy="2734431"/>
                </a:xfrm>
                <a:prstGeom prst="rect">
                  <a:avLst/>
                </a:prstGeom>
                <a:ln>
                  <a:noFill/>
                </a:ln>
                <a:effectLst>
                  <a:outerShdw blurRad="292100" dist="139700" dir="2700000" algn="tl" rotWithShape="0">
                    <a:srgbClr val="333333">
                      <a:alpha val="65000"/>
                    </a:srgbClr>
                  </a:outerShdw>
                </a:effectLst>
              </p:spPr>
            </p:pic>
          </p:grpSp>
        </p:grpSp>
      </p:grpSp>
      <p:grpSp>
        <p:nvGrpSpPr>
          <p:cNvPr id="23" name="Group 22">
            <a:extLst>
              <a:ext uri="{FF2B5EF4-FFF2-40B4-BE49-F238E27FC236}">
                <a16:creationId xmlns:a16="http://schemas.microsoft.com/office/drawing/2014/main" id="{659BA159-148D-45CD-AF05-F70E0061884B}"/>
              </a:ext>
            </a:extLst>
          </p:cNvPr>
          <p:cNvGrpSpPr>
            <a:grpSpLocks noGrp="1" noUngrp="1" noRot="1" noMove="1" noResize="1"/>
          </p:cNvGrpSpPr>
          <p:nvPr/>
        </p:nvGrpSpPr>
        <p:grpSpPr>
          <a:xfrm>
            <a:off x="4883197" y="3513370"/>
            <a:ext cx="2743470" cy="1054550"/>
            <a:chOff x="4883197" y="3513370"/>
            <a:chExt cx="2743470" cy="1054550"/>
          </a:xfrm>
        </p:grpSpPr>
        <p:sp>
          <p:nvSpPr>
            <p:cNvPr id="20" name="Rectangle 19">
              <a:extLst>
                <a:ext uri="{FF2B5EF4-FFF2-40B4-BE49-F238E27FC236}">
                  <a16:creationId xmlns:a16="http://schemas.microsoft.com/office/drawing/2014/main" id="{2DE427D1-27BA-4EB0-9E67-7341AD99DADD}"/>
                </a:ext>
              </a:extLst>
            </p:cNvPr>
            <p:cNvSpPr>
              <a:spLocks noGrp="1" noRot="1" noMove="1" noResize="1" noEditPoints="1" noAdjustHandles="1" noChangeArrowheads="1" noChangeShapeType="1"/>
            </p:cNvSpPr>
            <p:nvPr/>
          </p:nvSpPr>
          <p:spPr>
            <a:xfrm>
              <a:off x="4883197" y="3513370"/>
              <a:ext cx="2133600" cy="36195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2" name="TextBox 21">
              <a:extLst>
                <a:ext uri="{FF2B5EF4-FFF2-40B4-BE49-F238E27FC236}">
                  <a16:creationId xmlns:a16="http://schemas.microsoft.com/office/drawing/2014/main" id="{084669AE-8045-4F9F-BE2B-D3AAF9DED067}"/>
                </a:ext>
              </a:extLst>
            </p:cNvPr>
            <p:cNvSpPr txBox="1">
              <a:spLocks noGrp="1" noRot="1" noMove="1" noResize="1" noEditPoints="1" noAdjustHandles="1" noChangeArrowheads="1" noChangeShapeType="1"/>
            </p:cNvSpPr>
            <p:nvPr/>
          </p:nvSpPr>
          <p:spPr>
            <a:xfrm>
              <a:off x="5413977" y="3921589"/>
              <a:ext cx="2212690" cy="646331"/>
            </a:xfrm>
            <a:prstGeom prst="rect">
              <a:avLst/>
            </a:prstGeom>
            <a:solidFill>
              <a:schemeClr val="bg1">
                <a:lumMod val="75000"/>
              </a:schemeClr>
            </a:solidFill>
          </p:spPr>
          <p:txBody>
            <a:bodyPr wrap="square">
              <a:spAutoFit/>
            </a:bodyPr>
            <a:lstStyle/>
            <a:p>
              <a:pPr algn="ctr"/>
              <a:r>
                <a:rPr lang="en-US" b="0" dirty="0">
                  <a:solidFill>
                    <a:srgbClr val="800000"/>
                  </a:solidFill>
                  <a:effectLst/>
                  <a:latin typeface="Operator Mono Lig"/>
                </a:rPr>
                <a:t>inside index.</a:t>
              </a:r>
              <a:r>
                <a:rPr lang="en-US" dirty="0">
                  <a:solidFill>
                    <a:srgbClr val="800000"/>
                  </a:solidFill>
                  <a:latin typeface="Operator Mono Lig"/>
                </a:rPr>
                <a:t>html</a:t>
              </a:r>
              <a:endParaRPr lang="en-US" b="0" dirty="0">
                <a:solidFill>
                  <a:srgbClr val="800000"/>
                </a:solidFill>
                <a:effectLst/>
                <a:latin typeface="Operator Mono Lig"/>
              </a:endParaRPr>
            </a:p>
            <a:p>
              <a:pPr algn="ctr"/>
              <a:r>
                <a:rPr lang="en-US" b="0" dirty="0">
                  <a:solidFill>
                    <a:srgbClr val="800000"/>
                  </a:solidFill>
                  <a:effectLst/>
                  <a:latin typeface="Operator Mono Lig"/>
                </a:rPr>
                <a:t>&lt;div</a:t>
              </a:r>
              <a:r>
                <a:rPr lang="en-US" b="0" dirty="0">
                  <a:solidFill>
                    <a:srgbClr val="000000"/>
                  </a:solidFill>
                  <a:effectLst/>
                  <a:latin typeface="Operator Mono Lig"/>
                </a:rPr>
                <a:t> </a:t>
              </a:r>
              <a:r>
                <a:rPr lang="en-US" b="0" dirty="0">
                  <a:solidFill>
                    <a:srgbClr val="FF0000"/>
                  </a:solidFill>
                  <a:effectLst/>
                  <a:latin typeface="Operator Mono Lig"/>
                </a:rPr>
                <a:t>id</a:t>
              </a:r>
              <a:r>
                <a:rPr lang="en-US" b="0" dirty="0">
                  <a:solidFill>
                    <a:srgbClr val="000000"/>
                  </a:solidFill>
                  <a:effectLst/>
                  <a:latin typeface="Operator Mono Lig"/>
                </a:rPr>
                <a:t>=</a:t>
              </a:r>
              <a:r>
                <a:rPr lang="en-US" b="0" dirty="0">
                  <a:solidFill>
                    <a:srgbClr val="0000FF"/>
                  </a:solidFill>
                  <a:effectLst/>
                  <a:latin typeface="Operator Mono Lig"/>
                </a:rPr>
                <a:t>"root"</a:t>
              </a:r>
              <a:r>
                <a:rPr lang="en-US" b="0" dirty="0">
                  <a:solidFill>
                    <a:srgbClr val="800000"/>
                  </a:solidFill>
                  <a:effectLst/>
                  <a:latin typeface="Operator Mono Lig"/>
                </a:rPr>
                <a:t>&gt;&lt;/div&gt;</a:t>
              </a:r>
              <a:endParaRPr lang="en-US" b="0" dirty="0">
                <a:solidFill>
                  <a:srgbClr val="000000"/>
                </a:solidFill>
                <a:effectLst/>
                <a:latin typeface="Operator Mono Lig"/>
              </a:endParaRPr>
            </a:p>
          </p:txBody>
        </p:sp>
      </p:grpSp>
    </p:spTree>
    <p:extLst>
      <p:ext uri="{BB962C8B-B14F-4D97-AF65-F5344CB8AC3E}">
        <p14:creationId xmlns:p14="http://schemas.microsoft.com/office/powerpoint/2010/main" val="42918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25</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(1)</a:t>
            </a:r>
            <a:endParaRPr lang="el-GR" sz="3400" dirty="0">
              <a:ln w="3175" cmpd="sng">
                <a:noFill/>
              </a:ln>
              <a:latin typeface="+mj-lt"/>
              <a:ea typeface="+mj-ea"/>
              <a:cs typeface="+mj-cs"/>
            </a:endParaRPr>
          </a:p>
        </p:txBody>
      </p:sp>
      <p:grpSp>
        <p:nvGrpSpPr>
          <p:cNvPr id="28" name="Group 27">
            <a:extLst>
              <a:ext uri="{FF2B5EF4-FFF2-40B4-BE49-F238E27FC236}">
                <a16:creationId xmlns:a16="http://schemas.microsoft.com/office/drawing/2014/main" id="{228D44E0-4C07-4053-BB94-883EE0B4BEE0}"/>
              </a:ext>
            </a:extLst>
          </p:cNvPr>
          <p:cNvGrpSpPr>
            <a:grpSpLocks noGrp="1" noUngrp="1" noRot="1" noMove="1" noResize="1"/>
          </p:cNvGrpSpPr>
          <p:nvPr/>
        </p:nvGrpSpPr>
        <p:grpSpPr>
          <a:xfrm>
            <a:off x="485956" y="1613586"/>
            <a:ext cx="10943958" cy="5001196"/>
            <a:chOff x="485956" y="1613586"/>
            <a:chExt cx="10943958" cy="5001196"/>
          </a:xfrm>
        </p:grpSpPr>
        <p:grpSp>
          <p:nvGrpSpPr>
            <p:cNvPr id="18" name="Group 17">
              <a:extLst>
                <a:ext uri="{FF2B5EF4-FFF2-40B4-BE49-F238E27FC236}">
                  <a16:creationId xmlns:a16="http://schemas.microsoft.com/office/drawing/2014/main" id="{3C8DCB01-7E3E-49E8-A38C-0F05D3DE2C44}"/>
                </a:ext>
              </a:extLst>
            </p:cNvPr>
            <p:cNvGrpSpPr>
              <a:grpSpLocks noGrp="1" noUngrp="1" noRot="1" noMove="1" noResize="1"/>
            </p:cNvGrpSpPr>
            <p:nvPr/>
          </p:nvGrpSpPr>
          <p:grpSpPr>
            <a:xfrm>
              <a:off x="485956" y="1613586"/>
              <a:ext cx="10943958" cy="5001196"/>
              <a:chOff x="485956" y="1613586"/>
              <a:chExt cx="10943958" cy="5001196"/>
            </a:xfrm>
          </p:grpSpPr>
          <p:grpSp>
            <p:nvGrpSpPr>
              <p:cNvPr id="15" name="Group 14">
                <a:extLst>
                  <a:ext uri="{FF2B5EF4-FFF2-40B4-BE49-F238E27FC236}">
                    <a16:creationId xmlns:a16="http://schemas.microsoft.com/office/drawing/2014/main" id="{7E33A06A-3F6D-4305-B3ED-2615CF1F1DB4}"/>
                  </a:ext>
                </a:extLst>
              </p:cNvPr>
              <p:cNvGrpSpPr>
                <a:grpSpLocks noGrp="1" noUngrp="1" noRot="1" noMove="1" noResize="1"/>
              </p:cNvGrpSpPr>
              <p:nvPr/>
            </p:nvGrpSpPr>
            <p:grpSpPr>
              <a:xfrm>
                <a:off x="485956" y="1613586"/>
                <a:ext cx="7893019" cy="5001196"/>
                <a:chOff x="762113" y="1613586"/>
                <a:chExt cx="7893019" cy="5001196"/>
              </a:xfrm>
            </p:grpSpPr>
            <p:pic>
              <p:nvPicPr>
                <p:cNvPr id="8" name="Picture 7">
                  <a:extLst>
                    <a:ext uri="{FF2B5EF4-FFF2-40B4-BE49-F238E27FC236}">
                      <a16:creationId xmlns:a16="http://schemas.microsoft.com/office/drawing/2014/main" id="{E6C913CC-E966-49CD-A194-4237CA512477}"/>
                    </a:ext>
                  </a:extLst>
                </p:cNvPr>
                <p:cNvPicPr>
                  <a:picLocks noGrp="1" noRot="1" noChangeAspect="1" noMove="1" noResize="1" noEditPoints="1" noAdjustHandles="1" noChangeArrowheads="1" noChangeShapeType="1" noCrop="1"/>
                </p:cNvPicPr>
                <p:nvPr/>
              </p:nvPicPr>
              <p:blipFill>
                <a:blip r:embed="rId4"/>
                <a:stretch>
                  <a:fillRect/>
                </a:stretch>
              </p:blipFill>
              <p:spPr>
                <a:xfrm>
                  <a:off x="3660822" y="1613586"/>
                  <a:ext cx="1943371" cy="2419688"/>
                </a:xfrm>
                <a:prstGeom prst="rect">
                  <a:avLst/>
                </a:prstGeom>
                <a:ln>
                  <a:noFill/>
                </a:ln>
                <a:effectLst>
                  <a:softEdge rad="112500"/>
                </a:effectLst>
              </p:spPr>
            </p:pic>
            <p:pic>
              <p:nvPicPr>
                <p:cNvPr id="10" name="Picture 9">
                  <a:extLst>
                    <a:ext uri="{FF2B5EF4-FFF2-40B4-BE49-F238E27FC236}">
                      <a16:creationId xmlns:a16="http://schemas.microsoft.com/office/drawing/2014/main" id="{0B058089-72D4-40A1-8B6A-F22FD4DDCBBF}"/>
                    </a:ext>
                  </a:extLst>
                </p:cNvPr>
                <p:cNvPicPr>
                  <a:picLocks noGrp="1" noRot="1" noChangeAspect="1" noMove="1" noResize="1" noEditPoints="1" noAdjustHandles="1" noChangeArrowheads="1" noChangeShapeType="1" noCrop="1"/>
                </p:cNvPicPr>
                <p:nvPr/>
              </p:nvPicPr>
              <p:blipFill>
                <a:blip r:embed="rId5"/>
                <a:stretch>
                  <a:fillRect/>
                </a:stretch>
              </p:blipFill>
              <p:spPr>
                <a:xfrm>
                  <a:off x="5759702" y="1613586"/>
                  <a:ext cx="2895430" cy="5001196"/>
                </a:xfrm>
                <a:prstGeom prst="rect">
                  <a:avLst/>
                </a:prstGeom>
                <a:ln>
                  <a:noFill/>
                </a:ln>
                <a:effectLst>
                  <a:softEdge rad="112500"/>
                </a:effectLst>
              </p:spPr>
            </p:pic>
            <p:pic>
              <p:nvPicPr>
                <p:cNvPr id="14" name="Picture 13">
                  <a:extLst>
                    <a:ext uri="{FF2B5EF4-FFF2-40B4-BE49-F238E27FC236}">
                      <a16:creationId xmlns:a16="http://schemas.microsoft.com/office/drawing/2014/main" id="{552BCD2B-ADA0-4AA3-B919-A990156C0FA1}"/>
                    </a:ext>
                  </a:extLst>
                </p:cNvPr>
                <p:cNvPicPr>
                  <a:picLocks noGrp="1" noRot="1" noChangeAspect="1" noMove="1" noResize="1" noEditPoints="1" noAdjustHandles="1" noChangeArrowheads="1" noChangeShapeType="1" noCrop="1"/>
                </p:cNvPicPr>
                <p:nvPr/>
              </p:nvPicPr>
              <p:blipFill>
                <a:blip r:embed="rId6"/>
                <a:stretch>
                  <a:fillRect/>
                </a:stretch>
              </p:blipFill>
              <p:spPr>
                <a:xfrm>
                  <a:off x="762113" y="1613586"/>
                  <a:ext cx="2743200" cy="2793304"/>
                </a:xfrm>
                <a:prstGeom prst="rect">
                  <a:avLst/>
                </a:prstGeom>
                <a:ln>
                  <a:noFill/>
                </a:ln>
                <a:effectLst>
                  <a:softEdge rad="112500"/>
                </a:effectLst>
              </p:spPr>
            </p:pic>
          </p:grpSp>
          <p:pic>
            <p:nvPicPr>
              <p:cNvPr id="17" name="Picture 16">
                <a:extLst>
                  <a:ext uri="{FF2B5EF4-FFF2-40B4-BE49-F238E27FC236}">
                    <a16:creationId xmlns:a16="http://schemas.microsoft.com/office/drawing/2014/main" id="{CAAB0BC6-3068-485D-9AD1-1A06AE28AFD4}"/>
                  </a:ext>
                </a:extLst>
              </p:cNvPr>
              <p:cNvPicPr>
                <a:picLocks noGrp="1" noRot="1" noChangeAspect="1" noMove="1" noResize="1" noEditPoints="1" noAdjustHandles="1" noChangeArrowheads="1" noChangeShapeType="1" noCrop="1"/>
              </p:cNvPicPr>
              <p:nvPr/>
            </p:nvPicPr>
            <p:blipFill>
              <a:blip r:embed="rId7"/>
              <a:stretch>
                <a:fillRect/>
              </a:stretch>
            </p:blipFill>
            <p:spPr>
              <a:xfrm>
                <a:off x="8534485" y="1613586"/>
                <a:ext cx="2895429" cy="4326112"/>
              </a:xfrm>
              <a:prstGeom prst="rect">
                <a:avLst/>
              </a:prstGeom>
              <a:ln>
                <a:noFill/>
              </a:ln>
              <a:effectLst>
                <a:softEdge rad="112500"/>
              </a:effectLst>
            </p:spPr>
          </p:pic>
        </p:grpSp>
        <p:cxnSp>
          <p:nvCxnSpPr>
            <p:cNvPr id="20" name="Straight Arrow Connector 19">
              <a:extLst>
                <a:ext uri="{FF2B5EF4-FFF2-40B4-BE49-F238E27FC236}">
                  <a16:creationId xmlns:a16="http://schemas.microsoft.com/office/drawing/2014/main" id="{68D8B4E3-9CCE-481A-BE38-45C65057D380}"/>
                </a:ext>
              </a:extLst>
            </p:cNvPr>
            <p:cNvCxnSpPr>
              <a:cxnSpLocks noGrp="1" noRot="1" noMove="1" noResize="1" noEditPoints="1" noAdjustHandles="1" noChangeArrowheads="1" noChangeShapeType="1"/>
            </p:cNvCxnSpPr>
            <p:nvPr/>
          </p:nvCxnSpPr>
          <p:spPr>
            <a:xfrm flipV="1">
              <a:off x="4276725" y="1790700"/>
              <a:ext cx="1609725" cy="104775"/>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E964D8D1-2F34-46BC-AC5D-A827EED06F5F}"/>
                </a:ext>
              </a:extLst>
            </p:cNvPr>
            <p:cNvCxnSpPr>
              <a:cxnSpLocks noGrp="1" noRot="1" noMove="1" noResize="1" noEditPoints="1" noAdjustHandles="1" noChangeArrowheads="1" noChangeShapeType="1"/>
            </p:cNvCxnSpPr>
            <p:nvPr/>
          </p:nvCxnSpPr>
          <p:spPr>
            <a:xfrm flipH="1" flipV="1">
              <a:off x="1552575" y="1790700"/>
              <a:ext cx="1929080" cy="1164149"/>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26" name="Straight Arrow Connector 25">
              <a:extLst>
                <a:ext uri="{FF2B5EF4-FFF2-40B4-BE49-F238E27FC236}">
                  <a16:creationId xmlns:a16="http://schemas.microsoft.com/office/drawing/2014/main" id="{28781E38-C40A-49A2-8984-374E953BE1EB}"/>
                </a:ext>
              </a:extLst>
            </p:cNvPr>
            <p:cNvCxnSpPr>
              <a:cxnSpLocks noGrp="1" noRot="1" noMove="1" noResize="1" noEditPoints="1" noAdjustHandles="1" noChangeArrowheads="1" noChangeShapeType="1"/>
            </p:cNvCxnSpPr>
            <p:nvPr/>
          </p:nvCxnSpPr>
          <p:spPr>
            <a:xfrm flipV="1">
              <a:off x="7722539" y="1790700"/>
              <a:ext cx="1059511" cy="2181859"/>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sp>
        <p:nvSpPr>
          <p:cNvPr id="29" name="TextBox 28">
            <a:extLst>
              <a:ext uri="{FF2B5EF4-FFF2-40B4-BE49-F238E27FC236}">
                <a16:creationId xmlns:a16="http://schemas.microsoft.com/office/drawing/2014/main" id="{DB37EB29-4CCC-4824-9A2D-A23976D901F8}"/>
              </a:ext>
            </a:extLst>
          </p:cNvPr>
          <p:cNvSpPr txBox="1">
            <a:spLocks noGrp="1" noRot="1" noMove="1" noResize="1" noEditPoints="1" noAdjustHandles="1" noChangeArrowheads="1" noChangeShapeType="1"/>
          </p:cNvSpPr>
          <p:nvPr/>
        </p:nvSpPr>
        <p:spPr>
          <a:xfrm>
            <a:off x="1781441" y="4844304"/>
            <a:ext cx="2895430" cy="400110"/>
          </a:xfrm>
          <a:prstGeom prst="rect">
            <a:avLst/>
          </a:prstGeom>
          <a:noFill/>
        </p:spPr>
        <p:txBody>
          <a:bodyPr wrap="square" rtlCol="0">
            <a:spAutoFit/>
          </a:bodyPr>
          <a:lstStyle/>
          <a:p>
            <a:r>
              <a:rPr lang="el-GR" sz="2000" b="1" dirty="0"/>
              <a:t>ΔΟΜΗ ΤΟΥ </a:t>
            </a:r>
            <a:r>
              <a:rPr lang="en-US" sz="2000" b="1" dirty="0"/>
              <a:t>PROJECT</a:t>
            </a:r>
          </a:p>
        </p:txBody>
      </p:sp>
    </p:spTree>
    <p:extLst>
      <p:ext uri="{BB962C8B-B14F-4D97-AF65-F5344CB8AC3E}">
        <p14:creationId xmlns:p14="http://schemas.microsoft.com/office/powerpoint/2010/main" val="32781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26</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(2)</a:t>
            </a:r>
            <a:endParaRPr lang="el-GR" sz="3400" dirty="0">
              <a:ln w="3175" cmpd="sng">
                <a:noFill/>
              </a:ln>
              <a:latin typeface="+mj-lt"/>
              <a:ea typeface="+mj-ea"/>
              <a:cs typeface="+mj-cs"/>
            </a:endParaRPr>
          </a:p>
        </p:txBody>
      </p:sp>
      <p:grpSp>
        <p:nvGrpSpPr>
          <p:cNvPr id="19" name="Group 18">
            <a:extLst>
              <a:ext uri="{FF2B5EF4-FFF2-40B4-BE49-F238E27FC236}">
                <a16:creationId xmlns:a16="http://schemas.microsoft.com/office/drawing/2014/main" id="{8667778E-AE4F-49E8-A111-D01A0EE0092C}"/>
              </a:ext>
            </a:extLst>
          </p:cNvPr>
          <p:cNvGrpSpPr>
            <a:grpSpLocks noGrp="1" noUngrp="1" noRot="1" noMove="1" noResize="1"/>
          </p:cNvGrpSpPr>
          <p:nvPr/>
        </p:nvGrpSpPr>
        <p:grpSpPr>
          <a:xfrm>
            <a:off x="1341293" y="1636713"/>
            <a:ext cx="9826589" cy="4734314"/>
            <a:chOff x="1341293" y="1636713"/>
            <a:chExt cx="9826589" cy="4734314"/>
          </a:xfrm>
        </p:grpSpPr>
        <p:grpSp>
          <p:nvGrpSpPr>
            <p:cNvPr id="12" name="Group 11">
              <a:extLst>
                <a:ext uri="{FF2B5EF4-FFF2-40B4-BE49-F238E27FC236}">
                  <a16:creationId xmlns:a16="http://schemas.microsoft.com/office/drawing/2014/main" id="{05BD17D1-4C85-4D7A-9CF0-91767B4A1193}"/>
                </a:ext>
              </a:extLst>
            </p:cNvPr>
            <p:cNvGrpSpPr>
              <a:grpSpLocks noGrp="1" noUngrp="1" noRot="1" noMove="1" noResize="1"/>
            </p:cNvGrpSpPr>
            <p:nvPr/>
          </p:nvGrpSpPr>
          <p:grpSpPr>
            <a:xfrm>
              <a:off x="5480663" y="2263516"/>
              <a:ext cx="5687219" cy="3696216"/>
              <a:chOff x="5480663" y="2263516"/>
              <a:chExt cx="5687219" cy="3696216"/>
            </a:xfrm>
          </p:grpSpPr>
          <p:pic>
            <p:nvPicPr>
              <p:cNvPr id="9" name="Picture 8">
                <a:extLst>
                  <a:ext uri="{FF2B5EF4-FFF2-40B4-BE49-F238E27FC236}">
                    <a16:creationId xmlns:a16="http://schemas.microsoft.com/office/drawing/2014/main" id="{E44D459D-E518-4070-BD3B-A2AA6BA71556}"/>
                  </a:ext>
                </a:extLst>
              </p:cNvPr>
              <p:cNvPicPr>
                <a:picLocks noGrp="1" noRot="1" noChangeAspect="1" noMove="1" noResize="1" noEditPoints="1" noAdjustHandles="1" noChangeArrowheads="1" noChangeShapeType="1" noCrop="1"/>
              </p:cNvPicPr>
              <p:nvPr/>
            </p:nvPicPr>
            <p:blipFill>
              <a:blip r:embed="rId4"/>
              <a:stretch>
                <a:fillRect/>
              </a:stretch>
            </p:blipFill>
            <p:spPr>
              <a:xfrm>
                <a:off x="5480663" y="2263516"/>
                <a:ext cx="5687219" cy="369621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FE792D9B-A4A7-4B3D-88A0-B8E09C69F1F6}"/>
                  </a:ext>
                </a:extLst>
              </p:cNvPr>
              <p:cNvSpPr txBox="1">
                <a:spLocks noGrp="1" noRot="1" noMove="1" noResize="1" noEditPoints="1" noAdjustHandles="1" noChangeArrowheads="1" noChangeShapeType="1"/>
              </p:cNvSpPr>
              <p:nvPr/>
            </p:nvSpPr>
            <p:spPr>
              <a:xfrm>
                <a:off x="8171872" y="4003870"/>
                <a:ext cx="2038350" cy="646331"/>
              </a:xfrm>
              <a:prstGeom prst="rect">
                <a:avLst/>
              </a:prstGeom>
              <a:noFill/>
            </p:spPr>
            <p:txBody>
              <a:bodyPr wrap="square" rtlCol="0">
                <a:spAutoFit/>
              </a:bodyPr>
              <a:lstStyle/>
              <a:p>
                <a:r>
                  <a:rPr lang="en-US" dirty="0"/>
                  <a:t>SERVER:</a:t>
                </a:r>
              </a:p>
              <a:p>
                <a:r>
                  <a:rPr lang="ro-RO" dirty="0"/>
                  <a:t>package.json</a:t>
                </a:r>
                <a:endParaRPr lang="en-US" dirty="0"/>
              </a:p>
            </p:txBody>
          </p:sp>
        </p:grpSp>
        <p:grpSp>
          <p:nvGrpSpPr>
            <p:cNvPr id="13" name="Group 12">
              <a:extLst>
                <a:ext uri="{FF2B5EF4-FFF2-40B4-BE49-F238E27FC236}">
                  <a16:creationId xmlns:a16="http://schemas.microsoft.com/office/drawing/2014/main" id="{CD6A5E1F-6367-48A4-BC6C-B537E2D4E460}"/>
                </a:ext>
              </a:extLst>
            </p:cNvPr>
            <p:cNvGrpSpPr>
              <a:grpSpLocks noGrp="1" noUngrp="1" noRot="1" noMove="1" noResize="1"/>
            </p:cNvGrpSpPr>
            <p:nvPr/>
          </p:nvGrpSpPr>
          <p:grpSpPr>
            <a:xfrm>
              <a:off x="1341293" y="1636713"/>
              <a:ext cx="3272187" cy="4734314"/>
              <a:chOff x="1341293" y="1636713"/>
              <a:chExt cx="3272187" cy="4734314"/>
            </a:xfrm>
          </p:grpSpPr>
          <p:pic>
            <p:nvPicPr>
              <p:cNvPr id="3" name="Picture 2">
                <a:extLst>
                  <a:ext uri="{FF2B5EF4-FFF2-40B4-BE49-F238E27FC236}">
                    <a16:creationId xmlns:a16="http://schemas.microsoft.com/office/drawing/2014/main" id="{98620CCB-7DF0-40E2-8D37-D97F2332BE00}"/>
                  </a:ext>
                </a:extLst>
              </p:cNvPr>
              <p:cNvPicPr>
                <a:picLocks noGrp="1" noRot="1" noChangeAspect="1" noMove="1" noResize="1" noEditPoints="1" noAdjustHandles="1" noChangeArrowheads="1" noChangeShapeType="1" noCrop="1"/>
              </p:cNvPicPr>
              <p:nvPr/>
            </p:nvPicPr>
            <p:blipFill rotWithShape="1">
              <a:blip r:embed="rId5"/>
              <a:srcRect l="1246" r="3126" b="12831"/>
              <a:stretch/>
            </p:blipFill>
            <p:spPr>
              <a:xfrm>
                <a:off x="1341293" y="1636713"/>
                <a:ext cx="3168650" cy="4734314"/>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1136A40C-B9D6-480C-8F27-F6B87DD242DE}"/>
                  </a:ext>
                </a:extLst>
              </p:cNvPr>
              <p:cNvSpPr txBox="1">
                <a:spLocks noGrp="1" noRot="1" noMove="1" noResize="1" noEditPoints="1" noAdjustHandles="1" noChangeArrowheads="1" noChangeShapeType="1"/>
              </p:cNvSpPr>
              <p:nvPr/>
            </p:nvSpPr>
            <p:spPr>
              <a:xfrm>
                <a:off x="3070186" y="2005238"/>
                <a:ext cx="1543294" cy="646331"/>
              </a:xfrm>
              <a:prstGeom prst="rect">
                <a:avLst/>
              </a:prstGeom>
              <a:noFill/>
            </p:spPr>
            <p:txBody>
              <a:bodyPr wrap="square" rtlCol="0">
                <a:spAutoFit/>
              </a:bodyPr>
              <a:lstStyle/>
              <a:p>
                <a:r>
                  <a:rPr lang="ro-RO" dirty="0"/>
                  <a:t>CLIENT</a:t>
                </a:r>
                <a:r>
                  <a:rPr lang="en-US" dirty="0"/>
                  <a:t>:</a:t>
                </a:r>
              </a:p>
              <a:p>
                <a:r>
                  <a:rPr lang="ro-RO" dirty="0"/>
                  <a:t>package.json</a:t>
                </a:r>
                <a:endParaRPr lang="en-US" dirty="0"/>
              </a:p>
            </p:txBody>
          </p:sp>
        </p:grpSp>
      </p:grpSp>
      <p:sp>
        <p:nvSpPr>
          <p:cNvPr id="20" name="TextBox 19">
            <a:extLst>
              <a:ext uri="{FF2B5EF4-FFF2-40B4-BE49-F238E27FC236}">
                <a16:creationId xmlns:a16="http://schemas.microsoft.com/office/drawing/2014/main" id="{006B2DAE-B826-40BC-B429-77C5304653DC}"/>
              </a:ext>
            </a:extLst>
          </p:cNvPr>
          <p:cNvSpPr txBox="1">
            <a:spLocks noGrp="1" noRot="1" noMove="1" noResize="1" noEditPoints="1" noAdjustHandles="1" noChangeArrowheads="1" noChangeShapeType="1"/>
          </p:cNvSpPr>
          <p:nvPr/>
        </p:nvSpPr>
        <p:spPr>
          <a:xfrm>
            <a:off x="7315200" y="1610881"/>
            <a:ext cx="1543294" cy="400110"/>
          </a:xfrm>
          <a:prstGeom prst="rect">
            <a:avLst/>
          </a:prstGeom>
          <a:noFill/>
        </p:spPr>
        <p:txBody>
          <a:bodyPr wrap="square" rtlCol="0">
            <a:spAutoFit/>
          </a:bodyPr>
          <a:lstStyle/>
          <a:p>
            <a:r>
              <a:rPr lang="el-GR" sz="2000" b="1" dirty="0"/>
              <a:t>ΕΞΑΡΤΗΣΕΙΣ</a:t>
            </a:r>
            <a:endParaRPr lang="en-US" sz="2000" b="1" dirty="0"/>
          </a:p>
        </p:txBody>
      </p:sp>
    </p:spTree>
    <p:extLst>
      <p:ext uri="{BB962C8B-B14F-4D97-AF65-F5344CB8AC3E}">
        <p14:creationId xmlns:p14="http://schemas.microsoft.com/office/powerpoint/2010/main" val="295535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27</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n-US" sz="3400" dirty="0">
                <a:ln w="3175" cmpd="sng">
                  <a:noFill/>
                </a:ln>
                <a:latin typeface="+mj-lt"/>
                <a:ea typeface="+mj-ea"/>
                <a:cs typeface="+mj-cs"/>
              </a:rPr>
              <a:t>3</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sp>
        <p:nvSpPr>
          <p:cNvPr id="14" name="TextBox 13">
            <a:extLst>
              <a:ext uri="{FF2B5EF4-FFF2-40B4-BE49-F238E27FC236}">
                <a16:creationId xmlns:a16="http://schemas.microsoft.com/office/drawing/2014/main" id="{00CF2BA2-E357-448E-A8EA-681B79901800}"/>
              </a:ext>
            </a:extLst>
          </p:cNvPr>
          <p:cNvSpPr txBox="1">
            <a:spLocks noGrp="1" noRot="1" noMove="1" noResize="1" noEditPoints="1" noAdjustHandles="1" noChangeArrowheads="1" noChangeShapeType="1"/>
          </p:cNvSpPr>
          <p:nvPr/>
        </p:nvSpPr>
        <p:spPr>
          <a:xfrm>
            <a:off x="5916180" y="3767842"/>
            <a:ext cx="5388840" cy="699655"/>
          </a:xfrm>
          <a:prstGeom prst="rect">
            <a:avLst/>
          </a:prstGeom>
        </p:spPr>
        <p:txBody>
          <a:bodyPr vert="horz" lIns="91440" tIns="45720" rIns="91440" bIns="45720" rtlCol="0" anchor="b">
            <a:normAutofit fontScale="92500"/>
          </a:bodyPr>
          <a:lstStyle/>
          <a:p>
            <a:pPr>
              <a:spcBef>
                <a:spcPct val="0"/>
              </a:spcBef>
              <a:spcAft>
                <a:spcPts val="600"/>
              </a:spcAft>
            </a:pPr>
            <a:r>
              <a:rPr lang="el-GR" sz="3600" b="1" cap="all" dirty="0">
                <a:ln w="3175" cmpd="sng">
                  <a:noFill/>
                </a:ln>
                <a:latin typeface="+mj-lt"/>
                <a:ea typeface="+mj-ea"/>
                <a:cs typeface="+mj-cs"/>
              </a:rPr>
              <a:t>Η ΔΙΚΗ ΜΑΣ ΦΟΡΜΑ ΕΙΣΟΔΟΥ</a:t>
            </a:r>
            <a:endParaRPr lang="en-US" sz="3600" b="1" cap="all" dirty="0">
              <a:ln w="3175" cmpd="sng">
                <a:noFill/>
              </a:ln>
              <a:latin typeface="+mj-lt"/>
              <a:ea typeface="+mj-ea"/>
              <a:cs typeface="+mj-cs"/>
            </a:endParaRPr>
          </a:p>
        </p:txBody>
      </p:sp>
      <p:pic>
        <p:nvPicPr>
          <p:cNvPr id="15" name="Picture 14" descr="A screenshot of a computer&#10;&#10;Description automatically generated with medium confidence">
            <a:extLst>
              <a:ext uri="{FF2B5EF4-FFF2-40B4-BE49-F238E27FC236}">
                <a16:creationId xmlns:a16="http://schemas.microsoft.com/office/drawing/2014/main" id="{78947206-1C84-4CC6-B686-AE58FA57764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015615" y="1778525"/>
            <a:ext cx="3325856" cy="4863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205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28</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n-US" sz="3400" dirty="0">
                <a:ln w="3175" cmpd="sng">
                  <a:noFill/>
                </a:ln>
                <a:latin typeface="+mj-lt"/>
                <a:ea typeface="+mj-ea"/>
                <a:cs typeface="+mj-cs"/>
              </a:rPr>
              <a:t>4</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sp>
        <p:nvSpPr>
          <p:cNvPr id="7" name="TextBox 6">
            <a:extLst>
              <a:ext uri="{FF2B5EF4-FFF2-40B4-BE49-F238E27FC236}">
                <a16:creationId xmlns:a16="http://schemas.microsoft.com/office/drawing/2014/main" id="{C04CC039-1FDA-49B1-A571-9A8C2BB975C1}"/>
              </a:ext>
            </a:extLst>
          </p:cNvPr>
          <p:cNvSpPr txBox="1">
            <a:spLocks noGrp="1" noRot="1" noMove="1" noResize="1" noEditPoints="1" noAdjustHandles="1" noChangeArrowheads="1" noChangeShapeType="1"/>
          </p:cNvSpPr>
          <p:nvPr/>
        </p:nvSpPr>
        <p:spPr>
          <a:xfrm>
            <a:off x="540290" y="5986088"/>
            <a:ext cx="4503157" cy="646331"/>
          </a:xfrm>
          <a:prstGeom prst="rect">
            <a:avLst/>
          </a:prstGeom>
          <a:noFill/>
        </p:spPr>
        <p:txBody>
          <a:bodyPr wrap="none" rtlCol="0">
            <a:spAutoFit/>
          </a:bodyPr>
          <a:lstStyle/>
          <a:p>
            <a:pPr algn="ctr"/>
            <a:r>
              <a:rPr lang="en-US" b="1" dirty="0"/>
              <a:t>TOKEN EXCHANGE WITH BACK-END</a:t>
            </a:r>
          </a:p>
          <a:p>
            <a:pPr algn="ctr"/>
            <a:r>
              <a:rPr lang="en-US" i="1" dirty="0"/>
              <a:t>Token sent if FTP connection successful</a:t>
            </a:r>
          </a:p>
        </p:txBody>
      </p:sp>
      <p:grpSp>
        <p:nvGrpSpPr>
          <p:cNvPr id="44" name="Group 43">
            <a:extLst>
              <a:ext uri="{FF2B5EF4-FFF2-40B4-BE49-F238E27FC236}">
                <a16:creationId xmlns:a16="http://schemas.microsoft.com/office/drawing/2014/main" id="{19524BC9-3515-4120-9345-88E1331387FF}"/>
              </a:ext>
            </a:extLst>
          </p:cNvPr>
          <p:cNvGrpSpPr>
            <a:grpSpLocks noGrp="1" noUngrp="1" noRot="1" noMove="1" noResize="1"/>
          </p:cNvGrpSpPr>
          <p:nvPr/>
        </p:nvGrpSpPr>
        <p:grpSpPr>
          <a:xfrm>
            <a:off x="318116" y="1528223"/>
            <a:ext cx="11035684" cy="4717247"/>
            <a:chOff x="318116" y="1528223"/>
            <a:chExt cx="11035684" cy="4717247"/>
          </a:xfrm>
        </p:grpSpPr>
        <p:pic>
          <p:nvPicPr>
            <p:cNvPr id="11" name="Picture 10">
              <a:extLst>
                <a:ext uri="{FF2B5EF4-FFF2-40B4-BE49-F238E27FC236}">
                  <a16:creationId xmlns:a16="http://schemas.microsoft.com/office/drawing/2014/main" id="{2FB011B5-1245-4A3F-9EE3-4105C305BC9C}"/>
                </a:ext>
              </a:extLst>
            </p:cNvPr>
            <p:cNvPicPr>
              <a:picLocks noGrp="1" noRot="1" noChangeAspect="1" noMove="1" noResize="1" noEditPoints="1" noAdjustHandles="1" noChangeArrowheads="1" noChangeShapeType="1" noCrop="1"/>
            </p:cNvPicPr>
            <p:nvPr/>
          </p:nvPicPr>
          <p:blipFill>
            <a:blip r:embed="rId4"/>
            <a:stretch>
              <a:fillRect/>
            </a:stretch>
          </p:blipFill>
          <p:spPr>
            <a:xfrm>
              <a:off x="318116" y="1528223"/>
              <a:ext cx="4716330" cy="259139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1762DB6E-365F-4697-9621-C4CE575E25DE}"/>
                </a:ext>
              </a:extLst>
            </p:cNvPr>
            <p:cNvPicPr>
              <a:picLocks noGrp="1" noRot="1" noChangeAspect="1" noMove="1" noResize="1" noEditPoints="1" noAdjustHandles="1" noChangeArrowheads="1" noChangeShapeType="1" noCrop="1"/>
            </p:cNvPicPr>
            <p:nvPr/>
          </p:nvPicPr>
          <p:blipFill>
            <a:blip r:embed="rId5"/>
            <a:stretch>
              <a:fillRect/>
            </a:stretch>
          </p:blipFill>
          <p:spPr>
            <a:xfrm>
              <a:off x="2530729" y="2896762"/>
              <a:ext cx="3343742" cy="270547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790F71E5-B905-445B-B05D-8B82EAF9D1FC}"/>
                </a:ext>
              </a:extLst>
            </p:cNvPr>
            <p:cNvSpPr txBox="1">
              <a:spLocks noGrp="1" noRot="1" noMove="1" noResize="1" noEditPoints="1" noAdjustHandles="1" noChangeArrowheads="1" noChangeShapeType="1"/>
            </p:cNvSpPr>
            <p:nvPr/>
          </p:nvSpPr>
          <p:spPr>
            <a:xfrm>
              <a:off x="3079984" y="4917002"/>
              <a:ext cx="2653675" cy="584775"/>
            </a:xfrm>
            <a:prstGeom prst="rect">
              <a:avLst/>
            </a:prstGeom>
            <a:noFill/>
          </p:spPr>
          <p:txBody>
            <a:bodyPr wrap="none" rtlCol="0">
              <a:spAutoFit/>
            </a:bodyPr>
            <a:lstStyle/>
            <a:p>
              <a:r>
                <a:rPr lang="el-GR" sz="1600" b="1" dirty="0"/>
                <a:t>Όπως αναφέραμε εδώ είναι </a:t>
              </a:r>
            </a:p>
            <a:p>
              <a:r>
                <a:rPr lang="el-GR" sz="1600" b="1" dirty="0"/>
                <a:t>η έναρξη της εφαρμογής</a:t>
              </a:r>
              <a:endParaRPr lang="en-US" sz="1600" b="1" dirty="0"/>
            </a:p>
          </p:txBody>
        </p:sp>
        <p:sp>
          <p:nvSpPr>
            <p:cNvPr id="19" name="Rectangle 18">
              <a:extLst>
                <a:ext uri="{FF2B5EF4-FFF2-40B4-BE49-F238E27FC236}">
                  <a16:creationId xmlns:a16="http://schemas.microsoft.com/office/drawing/2014/main" id="{3C9B8207-035C-48ED-BB33-25CF581C7C10}"/>
                </a:ext>
              </a:extLst>
            </p:cNvPr>
            <p:cNvSpPr>
              <a:spLocks noGrp="1" noRot="1" noMove="1" noResize="1" noEditPoints="1" noAdjustHandles="1" noChangeArrowheads="1" noChangeShapeType="1"/>
            </p:cNvSpPr>
            <p:nvPr/>
          </p:nvSpPr>
          <p:spPr>
            <a:xfrm>
              <a:off x="2676281" y="4722549"/>
              <a:ext cx="2653675" cy="242569"/>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0" name="Rectangle 19">
              <a:extLst>
                <a:ext uri="{FF2B5EF4-FFF2-40B4-BE49-F238E27FC236}">
                  <a16:creationId xmlns:a16="http://schemas.microsoft.com/office/drawing/2014/main" id="{55109AA3-CDA6-4C45-911A-4A227E680BF5}"/>
                </a:ext>
              </a:extLst>
            </p:cNvPr>
            <p:cNvSpPr>
              <a:spLocks noGrp="1" noRot="1" noMove="1" noResize="1" noEditPoints="1" noAdjustHandles="1" noChangeArrowheads="1" noChangeShapeType="1"/>
            </p:cNvSpPr>
            <p:nvPr/>
          </p:nvSpPr>
          <p:spPr>
            <a:xfrm>
              <a:off x="412112" y="3024188"/>
              <a:ext cx="1647598" cy="26670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CE0AA746-B8D7-42DF-956D-5E904FB42DAE}"/>
                </a:ext>
              </a:extLst>
            </p:cNvPr>
            <p:cNvCxnSpPr>
              <a:cxnSpLocks noGrp="1" noRot="1" noMove="1" noResize="1" noEditPoints="1" noAdjustHandles="1" noChangeArrowheads="1" noChangeShapeType="1"/>
              <a:stCxn id="20" idx="2"/>
            </p:cNvCxnSpPr>
            <p:nvPr/>
          </p:nvCxnSpPr>
          <p:spPr>
            <a:xfrm>
              <a:off x="1235911" y="3290888"/>
              <a:ext cx="1440370" cy="1525651"/>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nvGrpSpPr>
            <p:cNvPr id="39" name="Group 38">
              <a:extLst>
                <a:ext uri="{FF2B5EF4-FFF2-40B4-BE49-F238E27FC236}">
                  <a16:creationId xmlns:a16="http://schemas.microsoft.com/office/drawing/2014/main" id="{2C6140DC-A5F6-4CBA-842D-8BE87E699502}"/>
                </a:ext>
              </a:extLst>
            </p:cNvPr>
            <p:cNvGrpSpPr>
              <a:grpSpLocks noGrp="1" noUngrp="1" noRot="1" noMove="1" noResize="1"/>
            </p:cNvGrpSpPr>
            <p:nvPr/>
          </p:nvGrpSpPr>
          <p:grpSpPr>
            <a:xfrm>
              <a:off x="2723907" y="1653779"/>
              <a:ext cx="8629893" cy="4591691"/>
              <a:chOff x="2723907" y="1653779"/>
              <a:chExt cx="8629893" cy="4591691"/>
            </a:xfrm>
          </p:grpSpPr>
          <p:pic>
            <p:nvPicPr>
              <p:cNvPr id="17" name="Picture 16">
                <a:extLst>
                  <a:ext uri="{FF2B5EF4-FFF2-40B4-BE49-F238E27FC236}">
                    <a16:creationId xmlns:a16="http://schemas.microsoft.com/office/drawing/2014/main" id="{DF43B248-5412-4FF8-92BB-08389EC74489}"/>
                  </a:ext>
                </a:extLst>
              </p:cNvPr>
              <p:cNvPicPr>
                <a:picLocks noGrp="1" noRot="1" noChangeAspect="1" noMove="1" noResize="1" noEditPoints="1" noAdjustHandles="1" noChangeArrowheads="1" noChangeShapeType="1" noCrop="1"/>
              </p:cNvPicPr>
              <p:nvPr/>
            </p:nvPicPr>
            <p:blipFill>
              <a:blip r:embed="rId6"/>
              <a:stretch>
                <a:fillRect/>
              </a:stretch>
            </p:blipFill>
            <p:spPr>
              <a:xfrm>
                <a:off x="5933319" y="1653779"/>
                <a:ext cx="5420481" cy="4591691"/>
              </a:xfrm>
              <a:prstGeom prst="rect">
                <a:avLst/>
              </a:prstGeom>
              <a:ln>
                <a:noFill/>
              </a:ln>
              <a:effectLst>
                <a:outerShdw blurRad="292100" dist="139700" dir="2700000" algn="tl" rotWithShape="0">
                  <a:srgbClr val="333333">
                    <a:alpha val="65000"/>
                  </a:srgbClr>
                </a:outerShdw>
              </a:effectLst>
            </p:spPr>
          </p:pic>
          <p:grpSp>
            <p:nvGrpSpPr>
              <p:cNvPr id="38" name="Group 37">
                <a:extLst>
                  <a:ext uri="{FF2B5EF4-FFF2-40B4-BE49-F238E27FC236}">
                    <a16:creationId xmlns:a16="http://schemas.microsoft.com/office/drawing/2014/main" id="{099FDBF7-B451-4152-A24F-EE69F516C897}"/>
                  </a:ext>
                </a:extLst>
              </p:cNvPr>
              <p:cNvGrpSpPr>
                <a:grpSpLocks noGrp="1" noUngrp="1" noRot="1" noMove="1" noResize="1"/>
              </p:cNvGrpSpPr>
              <p:nvPr/>
            </p:nvGrpSpPr>
            <p:grpSpPr>
              <a:xfrm>
                <a:off x="2723907" y="1653779"/>
                <a:ext cx="7759366" cy="2963770"/>
                <a:chOff x="2723907" y="1653779"/>
                <a:chExt cx="7759366" cy="2963770"/>
              </a:xfrm>
            </p:grpSpPr>
            <p:grpSp>
              <p:nvGrpSpPr>
                <p:cNvPr id="36" name="Group 35">
                  <a:extLst>
                    <a:ext uri="{FF2B5EF4-FFF2-40B4-BE49-F238E27FC236}">
                      <a16:creationId xmlns:a16="http://schemas.microsoft.com/office/drawing/2014/main" id="{00B0834F-612D-4942-983B-4B15986DDF7E}"/>
                    </a:ext>
                  </a:extLst>
                </p:cNvPr>
                <p:cNvGrpSpPr>
                  <a:grpSpLocks noGrp="1" noUngrp="1" noRot="1" noMove="1" noResize="1"/>
                </p:cNvGrpSpPr>
                <p:nvPr/>
              </p:nvGrpSpPr>
              <p:grpSpPr>
                <a:xfrm>
                  <a:off x="2723907" y="1653779"/>
                  <a:ext cx="5490453" cy="2963770"/>
                  <a:chOff x="2723907" y="1653779"/>
                  <a:chExt cx="5490453" cy="2963770"/>
                </a:xfrm>
              </p:grpSpPr>
              <p:sp>
                <p:nvSpPr>
                  <p:cNvPr id="25" name="Rectangle 24">
                    <a:extLst>
                      <a:ext uri="{FF2B5EF4-FFF2-40B4-BE49-F238E27FC236}">
                        <a16:creationId xmlns:a16="http://schemas.microsoft.com/office/drawing/2014/main" id="{930233F6-03A2-44FD-87AB-F96974FF7423}"/>
                      </a:ext>
                    </a:extLst>
                  </p:cNvPr>
                  <p:cNvSpPr>
                    <a:spLocks noGrp="1" noRot="1" noMove="1" noResize="1" noEditPoints="1" noAdjustHandles="1" noChangeArrowheads="1" noChangeShapeType="1"/>
                  </p:cNvSpPr>
                  <p:nvPr/>
                </p:nvSpPr>
                <p:spPr>
                  <a:xfrm>
                    <a:off x="2723907" y="4390440"/>
                    <a:ext cx="869727" cy="227109"/>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6" name="Rectangle 25">
                    <a:extLst>
                      <a:ext uri="{FF2B5EF4-FFF2-40B4-BE49-F238E27FC236}">
                        <a16:creationId xmlns:a16="http://schemas.microsoft.com/office/drawing/2014/main" id="{336845CB-DEFA-40CE-80A5-7FB748BAA13C}"/>
                      </a:ext>
                    </a:extLst>
                  </p:cNvPr>
                  <p:cNvSpPr>
                    <a:spLocks noGrp="1" noRot="1" noMove="1" noResize="1" noEditPoints="1" noAdjustHandles="1" noChangeArrowheads="1" noChangeShapeType="1"/>
                  </p:cNvSpPr>
                  <p:nvPr/>
                </p:nvSpPr>
                <p:spPr>
                  <a:xfrm>
                    <a:off x="5933319" y="1653779"/>
                    <a:ext cx="2281041" cy="23598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FAF73A93-7D93-4FF8-B6FC-941A70CE5157}"/>
                      </a:ext>
                    </a:extLst>
                  </p:cNvPr>
                  <p:cNvCxnSpPr>
                    <a:cxnSpLocks noGrp="1" noRot="1" noMove="1" noResize="1" noEditPoints="1" noAdjustHandles="1" noChangeArrowheads="1" noChangeShapeType="1"/>
                    <a:stCxn id="25" idx="3"/>
                    <a:endCxn id="26" idx="1"/>
                  </p:cNvCxnSpPr>
                  <p:nvPr/>
                </p:nvCxnSpPr>
                <p:spPr>
                  <a:xfrm flipV="1">
                    <a:off x="3593634" y="1771770"/>
                    <a:ext cx="2339685" cy="2732225"/>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grpSp>
            <p:sp>
              <p:nvSpPr>
                <p:cNvPr id="34" name="Rectangle 33">
                  <a:extLst>
                    <a:ext uri="{FF2B5EF4-FFF2-40B4-BE49-F238E27FC236}">
                      <a16:creationId xmlns:a16="http://schemas.microsoft.com/office/drawing/2014/main" id="{2DA2CAD1-B599-409B-8E33-5745F7971FDE}"/>
                    </a:ext>
                  </a:extLst>
                </p:cNvPr>
                <p:cNvSpPr>
                  <a:spLocks noGrp="1" noRot="1" noMove="1" noResize="1" noEditPoints="1" noAdjustHandles="1" noChangeArrowheads="1" noChangeShapeType="1"/>
                </p:cNvSpPr>
                <p:nvPr/>
              </p:nvSpPr>
              <p:spPr>
                <a:xfrm>
                  <a:off x="6477730" y="2558414"/>
                  <a:ext cx="4005543" cy="166313"/>
                </a:xfrm>
                <a:prstGeom prst="rect">
                  <a:avLst/>
                </a:prstGeom>
                <a:noFill/>
                <a:ln w="1905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grpSp>
        </p:grpSp>
      </p:grpSp>
      <p:sp>
        <p:nvSpPr>
          <p:cNvPr id="35" name="TextBox 34">
            <a:extLst>
              <a:ext uri="{FF2B5EF4-FFF2-40B4-BE49-F238E27FC236}">
                <a16:creationId xmlns:a16="http://schemas.microsoft.com/office/drawing/2014/main" id="{D403DE60-48C8-47A1-AEAF-A7B946E4D6C6}"/>
              </a:ext>
            </a:extLst>
          </p:cNvPr>
          <p:cNvSpPr txBox="1">
            <a:spLocks noGrp="1" noRot="1" noMove="1" noResize="1" noEditPoints="1" noAdjustHandles="1" noChangeArrowheads="1" noChangeShapeType="1"/>
          </p:cNvSpPr>
          <p:nvPr/>
        </p:nvSpPr>
        <p:spPr>
          <a:xfrm>
            <a:off x="9798593" y="2641570"/>
            <a:ext cx="2239887" cy="830997"/>
          </a:xfrm>
          <a:prstGeom prst="rect">
            <a:avLst/>
          </a:prstGeom>
          <a:noFill/>
        </p:spPr>
        <p:txBody>
          <a:bodyPr wrap="square" rtlCol="0">
            <a:spAutoFit/>
          </a:bodyPr>
          <a:lstStyle/>
          <a:p>
            <a:r>
              <a:rPr lang="el-GR" sz="1600" dirty="0"/>
              <a:t>Επιπλέον </a:t>
            </a:r>
            <a:r>
              <a:rPr lang="ro-RO" sz="1600" dirty="0"/>
              <a:t>overlay</a:t>
            </a:r>
            <a:br>
              <a:rPr lang="ro-RO" sz="1600" dirty="0"/>
            </a:br>
            <a:r>
              <a:rPr lang="el-GR" sz="1600" dirty="0"/>
              <a:t>σε περίπτωση σφάλματος</a:t>
            </a:r>
            <a:endParaRPr lang="en-US" sz="1600" dirty="0"/>
          </a:p>
        </p:txBody>
      </p:sp>
    </p:spTree>
    <p:extLst>
      <p:ext uri="{BB962C8B-B14F-4D97-AF65-F5344CB8AC3E}">
        <p14:creationId xmlns:p14="http://schemas.microsoft.com/office/powerpoint/2010/main" val="406641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29</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n-US" sz="3400" dirty="0">
                <a:ln w="3175" cmpd="sng">
                  <a:noFill/>
                </a:ln>
                <a:latin typeface="+mj-lt"/>
                <a:ea typeface="+mj-ea"/>
                <a:cs typeface="+mj-cs"/>
              </a:rPr>
              <a:t>5</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sp>
        <p:nvSpPr>
          <p:cNvPr id="7" name="TextBox 6">
            <a:extLst>
              <a:ext uri="{FF2B5EF4-FFF2-40B4-BE49-F238E27FC236}">
                <a16:creationId xmlns:a16="http://schemas.microsoft.com/office/drawing/2014/main" id="{C04CC039-1FDA-49B1-A571-9A8C2BB975C1}"/>
              </a:ext>
            </a:extLst>
          </p:cNvPr>
          <p:cNvSpPr txBox="1">
            <a:spLocks noGrp="1" noRot="1" noMove="1" noResize="1" noEditPoints="1" noAdjustHandles="1" noChangeArrowheads="1" noChangeShapeType="1"/>
          </p:cNvSpPr>
          <p:nvPr/>
        </p:nvSpPr>
        <p:spPr>
          <a:xfrm>
            <a:off x="540290" y="5986088"/>
            <a:ext cx="4503157" cy="646331"/>
          </a:xfrm>
          <a:prstGeom prst="rect">
            <a:avLst/>
          </a:prstGeom>
          <a:noFill/>
        </p:spPr>
        <p:txBody>
          <a:bodyPr wrap="none" rtlCol="0">
            <a:spAutoFit/>
          </a:bodyPr>
          <a:lstStyle/>
          <a:p>
            <a:pPr algn="ctr"/>
            <a:r>
              <a:rPr lang="en-US" b="1" dirty="0"/>
              <a:t>TOKEN EXCHANGE WITH BACK-END</a:t>
            </a:r>
          </a:p>
          <a:p>
            <a:pPr algn="ctr"/>
            <a:r>
              <a:rPr lang="en-US" i="1" dirty="0"/>
              <a:t>Token sent if FTP connection successful</a:t>
            </a:r>
          </a:p>
        </p:txBody>
      </p:sp>
      <p:grpSp>
        <p:nvGrpSpPr>
          <p:cNvPr id="21" name="Group 20">
            <a:extLst>
              <a:ext uri="{FF2B5EF4-FFF2-40B4-BE49-F238E27FC236}">
                <a16:creationId xmlns:a16="http://schemas.microsoft.com/office/drawing/2014/main" id="{419EED8E-74B4-4241-9A39-9188B073F254}"/>
              </a:ext>
            </a:extLst>
          </p:cNvPr>
          <p:cNvGrpSpPr>
            <a:grpSpLocks noGrp="1" noUngrp="1" noRot="1" noMove="1" noResize="1"/>
          </p:cNvGrpSpPr>
          <p:nvPr/>
        </p:nvGrpSpPr>
        <p:grpSpPr>
          <a:xfrm>
            <a:off x="838201" y="1556843"/>
            <a:ext cx="10515598" cy="4777926"/>
            <a:chOff x="838201" y="1556843"/>
            <a:chExt cx="10515598" cy="4777926"/>
          </a:xfrm>
        </p:grpSpPr>
        <p:pic>
          <p:nvPicPr>
            <p:cNvPr id="16" name="Picture 15">
              <a:extLst>
                <a:ext uri="{FF2B5EF4-FFF2-40B4-BE49-F238E27FC236}">
                  <a16:creationId xmlns:a16="http://schemas.microsoft.com/office/drawing/2014/main" id="{B33500F7-99FF-439E-8254-5877A27D1663}"/>
                </a:ext>
              </a:extLst>
            </p:cNvPr>
            <p:cNvPicPr>
              <a:picLocks noGrp="1" noRot="1" noChangeAspect="1" noMove="1" noResize="1" noEditPoints="1" noAdjustHandles="1" noChangeArrowheads="1" noChangeShapeType="1" noCrop="1"/>
            </p:cNvPicPr>
            <p:nvPr/>
          </p:nvPicPr>
          <p:blipFill>
            <a:blip r:embed="rId4"/>
            <a:stretch>
              <a:fillRect/>
            </a:stretch>
          </p:blipFill>
          <p:spPr>
            <a:xfrm>
              <a:off x="838201" y="1556843"/>
              <a:ext cx="4877481" cy="3915321"/>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79EAD22C-03BD-4BBE-8792-6F29BF1D941F}"/>
                </a:ext>
              </a:extLst>
            </p:cNvPr>
            <p:cNvGrpSpPr>
              <a:grpSpLocks noGrp="1" noUngrp="1" noRot="1" noMove="1" noResize="1"/>
            </p:cNvGrpSpPr>
            <p:nvPr/>
          </p:nvGrpSpPr>
          <p:grpSpPr>
            <a:xfrm>
              <a:off x="5189133" y="1590499"/>
              <a:ext cx="6164666" cy="4744270"/>
              <a:chOff x="5189133" y="1590499"/>
              <a:chExt cx="6164666" cy="4744270"/>
            </a:xfrm>
          </p:grpSpPr>
          <p:pic>
            <p:nvPicPr>
              <p:cNvPr id="9" name="Picture 8">
                <a:extLst>
                  <a:ext uri="{FF2B5EF4-FFF2-40B4-BE49-F238E27FC236}">
                    <a16:creationId xmlns:a16="http://schemas.microsoft.com/office/drawing/2014/main" id="{FFC5752A-C17A-4E75-BE17-6DBA2DDFBA25}"/>
                  </a:ext>
                </a:extLst>
              </p:cNvPr>
              <p:cNvPicPr>
                <a:picLocks noGrp="1" noRot="1" noChangeAspect="1" noMove="1" noResize="1" noEditPoints="1" noAdjustHandles="1" noChangeArrowheads="1" noChangeShapeType="1" noCrop="1"/>
              </p:cNvPicPr>
              <p:nvPr/>
            </p:nvPicPr>
            <p:blipFill>
              <a:blip r:embed="rId5"/>
              <a:stretch>
                <a:fillRect/>
              </a:stretch>
            </p:blipFill>
            <p:spPr>
              <a:xfrm>
                <a:off x="7484188" y="1590499"/>
                <a:ext cx="3869611" cy="2717139"/>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380C7B5-7DB4-401A-87A5-351B2BA71F2C}"/>
                  </a:ext>
                </a:extLst>
              </p:cNvPr>
              <p:cNvPicPr>
                <a:picLocks noGrp="1" noRot="1" noChangeAspect="1" noMove="1" noResize="1" noEditPoints="1" noAdjustHandles="1" noChangeArrowheads="1" noChangeShapeType="1" noCrop="1"/>
              </p:cNvPicPr>
              <p:nvPr/>
            </p:nvPicPr>
            <p:blipFill>
              <a:blip r:embed="rId6"/>
              <a:stretch>
                <a:fillRect/>
              </a:stretch>
            </p:blipFill>
            <p:spPr>
              <a:xfrm>
                <a:off x="5189133" y="3521188"/>
                <a:ext cx="5124448" cy="2813581"/>
              </a:xfrm>
              <a:prstGeom prst="rect">
                <a:avLst/>
              </a:prstGeom>
              <a:ln>
                <a:noFill/>
              </a:ln>
              <a:effectLst>
                <a:outerShdw blurRad="292100" dist="139700" dir="2700000" algn="tl" rotWithShape="0">
                  <a:srgbClr val="333333">
                    <a:alpha val="65000"/>
                  </a:srgbClr>
                </a:outerShdw>
              </a:effectLst>
            </p:spPr>
          </p:pic>
        </p:grpSp>
      </p:grpSp>
      <p:grpSp>
        <p:nvGrpSpPr>
          <p:cNvPr id="32" name="Group 31">
            <a:extLst>
              <a:ext uri="{FF2B5EF4-FFF2-40B4-BE49-F238E27FC236}">
                <a16:creationId xmlns:a16="http://schemas.microsoft.com/office/drawing/2014/main" id="{C49F8F73-37D8-47A3-B982-9D8E4509F198}"/>
              </a:ext>
            </a:extLst>
          </p:cNvPr>
          <p:cNvGrpSpPr>
            <a:grpSpLocks noGrp="1" noUngrp="1" noRot="1" noMove="1" noResize="1"/>
          </p:cNvGrpSpPr>
          <p:nvPr/>
        </p:nvGrpSpPr>
        <p:grpSpPr>
          <a:xfrm>
            <a:off x="735417" y="1676980"/>
            <a:ext cx="7185506" cy="3018800"/>
            <a:chOff x="735417" y="1676980"/>
            <a:chExt cx="7185506" cy="3018800"/>
          </a:xfrm>
        </p:grpSpPr>
        <p:sp>
          <p:nvSpPr>
            <p:cNvPr id="23" name="Rectangle 22">
              <a:extLst>
                <a:ext uri="{FF2B5EF4-FFF2-40B4-BE49-F238E27FC236}">
                  <a16:creationId xmlns:a16="http://schemas.microsoft.com/office/drawing/2014/main" id="{482AD973-1241-45CF-A7E0-C4D5A1F4D621}"/>
                </a:ext>
              </a:extLst>
            </p:cNvPr>
            <p:cNvSpPr>
              <a:spLocks noGrp="1" noRot="1" noMove="1" noResize="1" noEditPoints="1" noAdjustHandles="1" noChangeArrowheads="1" noChangeShapeType="1"/>
            </p:cNvSpPr>
            <p:nvPr/>
          </p:nvSpPr>
          <p:spPr>
            <a:xfrm>
              <a:off x="735417" y="3000330"/>
              <a:ext cx="4400550" cy="169545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1D7A1E06-A065-4BFE-8F63-5E9683CD645C}"/>
                </a:ext>
              </a:extLst>
            </p:cNvPr>
            <p:cNvCxnSpPr>
              <a:cxnSpLocks noGrp="1" noRot="1" noMove="1" noResize="1" noEditPoints="1" noAdjustHandles="1" noChangeArrowheads="1" noChangeShapeType="1"/>
            </p:cNvCxnSpPr>
            <p:nvPr/>
          </p:nvCxnSpPr>
          <p:spPr>
            <a:xfrm flipV="1">
              <a:off x="4219575" y="1676980"/>
              <a:ext cx="3352800" cy="26306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7A854BC-4512-4A8A-BADC-5EA9E63BE829}"/>
                </a:ext>
              </a:extLst>
            </p:cNvPr>
            <p:cNvCxnSpPr>
              <a:cxnSpLocks noGrp="1" noRot="1" noMove="1" noResize="1" noEditPoints="1" noAdjustHandles="1" noChangeArrowheads="1" noChangeShapeType="1"/>
            </p:cNvCxnSpPr>
            <p:nvPr/>
          </p:nvCxnSpPr>
          <p:spPr>
            <a:xfrm flipH="1">
              <a:off x="6581775" y="3095566"/>
              <a:ext cx="1339148" cy="4256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711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2"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ΤΙ ΕΙΝΑΙ Η REACT ΚΑΙ ΙΣΤΟΡΙΚΗ ΑΝΑΔΡΟΜΗ</a:t>
            </a:r>
          </a:p>
        </p:txBody>
      </p:sp>
      <p:pic>
        <p:nvPicPr>
          <p:cNvPr id="8" name="Picture Placeholder 6">
            <a:extLst>
              <a:ext uri="{FF2B5EF4-FFF2-40B4-BE49-F238E27FC236}">
                <a16:creationId xmlns:a16="http://schemas.microsoft.com/office/drawing/2014/main" id="{61317BC8-73BA-4662-B2EF-5BCEBD90010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698" r="14698"/>
          <a:stretch/>
        </p:blipFill>
        <p:spPr>
          <a:xfrm>
            <a:off x="362139" y="2675156"/>
            <a:ext cx="3438677" cy="2708578"/>
          </a:xfrm>
          <a:prstGeom prst="rect">
            <a:avLst/>
          </a:prstGeom>
        </p:spPr>
      </p:pic>
      <p:grpSp>
        <p:nvGrpSpPr>
          <p:cNvPr id="3" name="Group 2">
            <a:extLst>
              <a:ext uri="{FF2B5EF4-FFF2-40B4-BE49-F238E27FC236}">
                <a16:creationId xmlns:a16="http://schemas.microsoft.com/office/drawing/2014/main" id="{20092B4E-DB2A-4BF2-B56E-3D96205E6C7B}"/>
              </a:ext>
            </a:extLst>
          </p:cNvPr>
          <p:cNvGrpSpPr>
            <a:grpSpLocks noGrp="1" noUngrp="1" noRot="1" noMove="1" noResize="1"/>
          </p:cNvGrpSpPr>
          <p:nvPr/>
        </p:nvGrpSpPr>
        <p:grpSpPr>
          <a:xfrm>
            <a:off x="4037846" y="2255623"/>
            <a:ext cx="7280621" cy="3547645"/>
            <a:chOff x="4037846" y="2074711"/>
            <a:chExt cx="7280621" cy="3547645"/>
          </a:xfrm>
        </p:grpSpPr>
        <p:sp>
          <p:nvSpPr>
            <p:cNvPr id="9" name="Title 1">
              <a:extLst>
                <a:ext uri="{FF2B5EF4-FFF2-40B4-BE49-F238E27FC236}">
                  <a16:creationId xmlns:a16="http://schemas.microsoft.com/office/drawing/2014/main" id="{11D41345-5F93-42D4-9E34-1BA2C589253A}"/>
                </a:ext>
              </a:extLst>
            </p:cNvPr>
            <p:cNvSpPr txBox="1">
              <a:spLocks noGrp="1" noRot="1" noMove="1" noResize="1" noEditPoints="1" noAdjustHandles="1" noChangeArrowheads="1" noChangeShapeType="1"/>
            </p:cNvSpPr>
            <p:nvPr/>
          </p:nvSpPr>
          <p:spPr>
            <a:xfrm>
              <a:off x="4838291" y="2074711"/>
              <a:ext cx="6480176" cy="80025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t>REACT</a:t>
              </a:r>
              <a:r>
                <a:rPr lang="en-US" sz="2600" dirty="0"/>
                <a:t> </a:t>
              </a:r>
              <a:br>
                <a:rPr lang="el-GR" sz="2600" dirty="0"/>
              </a:br>
              <a:r>
                <a:rPr lang="en-US" sz="2600" dirty="0"/>
                <a:t>(A JavaScript library for building user interfaces)</a:t>
              </a:r>
            </a:p>
          </p:txBody>
        </p:sp>
        <p:sp>
          <p:nvSpPr>
            <p:cNvPr id="10" name="Text Placeholder 3">
              <a:extLst>
                <a:ext uri="{FF2B5EF4-FFF2-40B4-BE49-F238E27FC236}">
                  <a16:creationId xmlns:a16="http://schemas.microsoft.com/office/drawing/2014/main" id="{9AEE9F40-F4FD-4AA9-9731-C6B959631EE6}"/>
                </a:ext>
              </a:extLst>
            </p:cNvPr>
            <p:cNvSpPr txBox="1">
              <a:spLocks noGrp="1" noRot="1" noMove="1" noResize="1" noEditPoints="1" noAdjustHandles="1" noChangeArrowheads="1" noChangeShapeType="1"/>
            </p:cNvSpPr>
            <p:nvPr/>
          </p:nvSpPr>
          <p:spPr>
            <a:xfrm>
              <a:off x="4037846" y="3058185"/>
              <a:ext cx="7280621" cy="25641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“React</a:t>
              </a:r>
              <a:r>
                <a:rPr lang="en-US" sz="2000" dirty="0"/>
                <a:t> </a:t>
              </a:r>
              <a:r>
                <a:rPr lang="en-US" sz="2000" i="1" dirty="0"/>
                <a:t>(also known as React.js or ReactJS) </a:t>
              </a:r>
              <a:r>
                <a:rPr lang="en-US" sz="2000" dirty="0"/>
                <a:t>is a free and open-source front-end JavaScript library for building user interfaces based on UI components.”</a:t>
              </a:r>
            </a:p>
            <a:p>
              <a:r>
                <a:rPr lang="en-US" sz="2000" dirty="0"/>
                <a:t>“It is maintained by </a:t>
              </a:r>
              <a:r>
                <a:rPr lang="en-US" sz="2000" b="1" dirty="0"/>
                <a:t>Meta</a:t>
              </a:r>
              <a:r>
                <a:rPr lang="en-US" sz="2000" dirty="0"/>
                <a:t> (formerly </a:t>
              </a:r>
              <a:r>
                <a:rPr lang="en-US" sz="2000" b="1" dirty="0"/>
                <a:t>Facebook</a:t>
              </a:r>
              <a:r>
                <a:rPr lang="en-US" sz="2000" dirty="0"/>
                <a:t>) and a community of individual developers and companies.” </a:t>
              </a:r>
              <a:r>
                <a:rPr lang="en-US" sz="2000" i="1" dirty="0"/>
                <a:t>-Wikipedia</a:t>
              </a:r>
            </a:p>
            <a:p>
              <a:pPr lvl="1"/>
              <a:r>
                <a:rPr lang="en-US" sz="1800" dirty="0"/>
                <a:t>Original Author: </a:t>
              </a:r>
              <a:r>
                <a:rPr lang="en-US" sz="1800" b="1" dirty="0"/>
                <a:t>Jordan Walke</a:t>
              </a:r>
            </a:p>
            <a:p>
              <a:pPr lvl="1"/>
              <a:r>
                <a:rPr lang="en-US" sz="1800" dirty="0"/>
                <a:t>Initial Release: </a:t>
              </a:r>
              <a:r>
                <a:rPr lang="en-US" sz="1800" b="1" dirty="0"/>
                <a:t>May 29, 2013</a:t>
              </a:r>
              <a:endParaRPr lang="ro-RO" sz="1800" b="1" dirty="0"/>
            </a:p>
            <a:p>
              <a:pPr lvl="1"/>
              <a:r>
                <a:rPr lang="en-US" sz="1800" dirty="0"/>
                <a:t>Latest Stable Version: </a:t>
              </a:r>
              <a:r>
                <a:rPr lang="en-US" sz="1800" b="1" dirty="0"/>
                <a:t>18.0.0 / 29 March 2022</a:t>
              </a:r>
            </a:p>
          </p:txBody>
        </p:sp>
      </p:grpSp>
    </p:spTree>
    <p:extLst>
      <p:ext uri="{BB962C8B-B14F-4D97-AF65-F5344CB8AC3E}">
        <p14:creationId xmlns:p14="http://schemas.microsoft.com/office/powerpoint/2010/main" val="151793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30</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n-US" sz="3400" dirty="0">
                <a:ln w="3175" cmpd="sng">
                  <a:noFill/>
                </a:ln>
                <a:latin typeface="+mj-lt"/>
                <a:ea typeface="+mj-ea"/>
                <a:cs typeface="+mj-cs"/>
              </a:rPr>
              <a:t>6</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pic>
        <p:nvPicPr>
          <p:cNvPr id="3" name="Picture 2">
            <a:extLst>
              <a:ext uri="{FF2B5EF4-FFF2-40B4-BE49-F238E27FC236}">
                <a16:creationId xmlns:a16="http://schemas.microsoft.com/office/drawing/2014/main" id="{11293851-CF27-430D-BAED-335670606F4D}"/>
              </a:ext>
            </a:extLst>
          </p:cNvPr>
          <p:cNvPicPr>
            <a:picLocks noGrp="1" noRot="1" noChangeAspect="1" noMove="1" noResize="1" noEditPoints="1" noAdjustHandles="1" noChangeArrowheads="1" noChangeShapeType="1" noCrop="1"/>
          </p:cNvPicPr>
          <p:nvPr/>
        </p:nvPicPr>
        <p:blipFill>
          <a:blip r:embed="rId4"/>
          <a:stretch>
            <a:fillRect/>
          </a:stretch>
        </p:blipFill>
        <p:spPr>
          <a:xfrm>
            <a:off x="540291" y="1601597"/>
            <a:ext cx="4946110" cy="434381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68F4675-B31D-4687-95BC-49FC15DAF157}"/>
              </a:ext>
            </a:extLst>
          </p:cNvPr>
          <p:cNvPicPr>
            <a:picLocks noGrp="1" noRot="1" noChangeAspect="1" noMove="1" noResize="1" noEditPoints="1" noAdjustHandles="1" noChangeArrowheads="1" noChangeShapeType="1" noCrop="1"/>
          </p:cNvPicPr>
          <p:nvPr/>
        </p:nvPicPr>
        <p:blipFill>
          <a:blip r:embed="rId5"/>
          <a:stretch>
            <a:fillRect/>
          </a:stretch>
        </p:blipFill>
        <p:spPr>
          <a:xfrm>
            <a:off x="5810573" y="1777717"/>
            <a:ext cx="5543227" cy="4343816"/>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4D7E253C-7378-4001-AE60-37EF56C1339C}"/>
              </a:ext>
            </a:extLst>
          </p:cNvPr>
          <p:cNvSpPr txBox="1">
            <a:spLocks noGrp="1" noRot="1" noMove="1" noResize="1" noEditPoints="1" noAdjustHandles="1" noChangeArrowheads="1" noChangeShapeType="1"/>
          </p:cNvSpPr>
          <p:nvPr/>
        </p:nvSpPr>
        <p:spPr>
          <a:xfrm>
            <a:off x="3181350" y="3136612"/>
            <a:ext cx="2028825" cy="584775"/>
          </a:xfrm>
          <a:prstGeom prst="rect">
            <a:avLst/>
          </a:prstGeom>
          <a:noFill/>
        </p:spPr>
        <p:txBody>
          <a:bodyPr wrap="square" rtlCol="0">
            <a:spAutoFit/>
          </a:bodyPr>
          <a:lstStyle/>
          <a:p>
            <a:r>
              <a:rPr lang="en-US" sz="1600" b="1" dirty="0"/>
              <a:t>SERVER LOGIN REQUEST</a:t>
            </a:r>
          </a:p>
        </p:txBody>
      </p:sp>
      <p:sp>
        <p:nvSpPr>
          <p:cNvPr id="22" name="TextBox 21">
            <a:extLst>
              <a:ext uri="{FF2B5EF4-FFF2-40B4-BE49-F238E27FC236}">
                <a16:creationId xmlns:a16="http://schemas.microsoft.com/office/drawing/2014/main" id="{E24A5A17-2D67-4DE6-917F-FA462C314E17}"/>
              </a:ext>
            </a:extLst>
          </p:cNvPr>
          <p:cNvSpPr txBox="1">
            <a:spLocks noGrp="1" noRot="1" noMove="1" noResize="1" noEditPoints="1" noAdjustHandles="1" noChangeArrowheads="1" noChangeShapeType="1"/>
          </p:cNvSpPr>
          <p:nvPr/>
        </p:nvSpPr>
        <p:spPr>
          <a:xfrm>
            <a:off x="8677275" y="4251037"/>
            <a:ext cx="2028825" cy="338554"/>
          </a:xfrm>
          <a:prstGeom prst="rect">
            <a:avLst/>
          </a:prstGeom>
          <a:noFill/>
        </p:spPr>
        <p:txBody>
          <a:bodyPr wrap="square" rtlCol="0">
            <a:spAutoFit/>
          </a:bodyPr>
          <a:lstStyle/>
          <a:p>
            <a:r>
              <a:rPr lang="en-US" sz="1600" b="1" dirty="0"/>
              <a:t>SERVER RESPONSE</a:t>
            </a:r>
          </a:p>
        </p:txBody>
      </p:sp>
      <p:sp>
        <p:nvSpPr>
          <p:cNvPr id="13" name="Rectangle 12">
            <a:extLst>
              <a:ext uri="{FF2B5EF4-FFF2-40B4-BE49-F238E27FC236}">
                <a16:creationId xmlns:a16="http://schemas.microsoft.com/office/drawing/2014/main" id="{717E0605-5A01-4C20-BE3B-424EBE0F9985}"/>
              </a:ext>
            </a:extLst>
          </p:cNvPr>
          <p:cNvSpPr>
            <a:spLocks noGrp="1" noRot="1" noMove="1" noResize="1" noEditPoints="1" noAdjustHandles="1" noChangeArrowheads="1" noChangeShapeType="1"/>
          </p:cNvSpPr>
          <p:nvPr/>
        </p:nvSpPr>
        <p:spPr>
          <a:xfrm>
            <a:off x="637309" y="1983610"/>
            <a:ext cx="4710546" cy="1079628"/>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 name="TextBox 6">
            <a:extLst>
              <a:ext uri="{FF2B5EF4-FFF2-40B4-BE49-F238E27FC236}">
                <a16:creationId xmlns:a16="http://schemas.microsoft.com/office/drawing/2014/main" id="{C04CC039-1FDA-49B1-A571-9A8C2BB975C1}"/>
              </a:ext>
            </a:extLst>
          </p:cNvPr>
          <p:cNvSpPr txBox="1">
            <a:spLocks noGrp="1" noRot="1" noMove="1" noResize="1" noEditPoints="1" noAdjustHandles="1" noChangeArrowheads="1" noChangeShapeType="1"/>
          </p:cNvSpPr>
          <p:nvPr/>
        </p:nvSpPr>
        <p:spPr>
          <a:xfrm>
            <a:off x="540290" y="5986088"/>
            <a:ext cx="4503157" cy="646331"/>
          </a:xfrm>
          <a:prstGeom prst="rect">
            <a:avLst/>
          </a:prstGeom>
          <a:noFill/>
        </p:spPr>
        <p:txBody>
          <a:bodyPr wrap="none" rtlCol="0">
            <a:spAutoFit/>
          </a:bodyPr>
          <a:lstStyle/>
          <a:p>
            <a:pPr algn="ctr"/>
            <a:r>
              <a:rPr lang="en-US" b="1" dirty="0"/>
              <a:t>TOKEN EXCHANGE WITH BACK-END</a:t>
            </a:r>
          </a:p>
          <a:p>
            <a:pPr algn="ctr"/>
            <a:r>
              <a:rPr lang="en-US" i="1" dirty="0"/>
              <a:t>Token sent if FTP connection successful</a:t>
            </a:r>
          </a:p>
        </p:txBody>
      </p:sp>
      <p:sp>
        <p:nvSpPr>
          <p:cNvPr id="24" name="TextBox 23">
            <a:extLst>
              <a:ext uri="{FF2B5EF4-FFF2-40B4-BE49-F238E27FC236}">
                <a16:creationId xmlns:a16="http://schemas.microsoft.com/office/drawing/2014/main" id="{A463C4C7-7F8C-4E31-BC8D-FE8B3C59FD25}"/>
              </a:ext>
            </a:extLst>
          </p:cNvPr>
          <p:cNvSpPr txBox="1">
            <a:spLocks noGrp="1" noRot="1" noMove="1" noResize="1" noEditPoints="1" noAdjustHandles="1" noChangeArrowheads="1" noChangeShapeType="1"/>
          </p:cNvSpPr>
          <p:nvPr/>
        </p:nvSpPr>
        <p:spPr>
          <a:xfrm>
            <a:off x="3510806" y="1608369"/>
            <a:ext cx="2028825" cy="338554"/>
          </a:xfrm>
          <a:prstGeom prst="rect">
            <a:avLst/>
          </a:prstGeom>
          <a:noFill/>
        </p:spPr>
        <p:txBody>
          <a:bodyPr wrap="square" rtlCol="0">
            <a:spAutoFit/>
          </a:bodyPr>
          <a:lstStyle/>
          <a:p>
            <a:r>
              <a:rPr lang="en-US" sz="1600" b="1" dirty="0"/>
              <a:t>useLogin() - Hook</a:t>
            </a:r>
          </a:p>
        </p:txBody>
      </p:sp>
      <p:sp>
        <p:nvSpPr>
          <p:cNvPr id="25" name="Rectangle 24">
            <a:extLst>
              <a:ext uri="{FF2B5EF4-FFF2-40B4-BE49-F238E27FC236}">
                <a16:creationId xmlns:a16="http://schemas.microsoft.com/office/drawing/2014/main" id="{D9663DB1-1E4E-4F9F-A522-5963690DC6A2}"/>
              </a:ext>
            </a:extLst>
          </p:cNvPr>
          <p:cNvSpPr>
            <a:spLocks noGrp="1" noRot="1" noMove="1" noResize="1" noEditPoints="1" noAdjustHandles="1" noChangeArrowheads="1" noChangeShapeType="1"/>
          </p:cNvSpPr>
          <p:nvPr/>
        </p:nvSpPr>
        <p:spPr>
          <a:xfrm>
            <a:off x="901700" y="3103913"/>
            <a:ext cx="4446155" cy="690850"/>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6" name="Rectangle 25">
            <a:extLst>
              <a:ext uri="{FF2B5EF4-FFF2-40B4-BE49-F238E27FC236}">
                <a16:creationId xmlns:a16="http://schemas.microsoft.com/office/drawing/2014/main" id="{DB03415C-DA0D-4468-997A-FF1A9F3C2D0C}"/>
              </a:ext>
            </a:extLst>
          </p:cNvPr>
          <p:cNvSpPr>
            <a:spLocks noGrp="1" noRot="1" noMove="1" noResize="1" noEditPoints="1" noAdjustHandles="1" noChangeArrowheads="1" noChangeShapeType="1"/>
          </p:cNvSpPr>
          <p:nvPr/>
        </p:nvSpPr>
        <p:spPr>
          <a:xfrm>
            <a:off x="5702965" y="3878580"/>
            <a:ext cx="4850735" cy="1143000"/>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094F9A2E-3DAF-441C-97A8-609612625B70}"/>
              </a:ext>
            </a:extLst>
          </p:cNvPr>
          <p:cNvCxnSpPr>
            <a:cxnSpLocks noGrp="1" noRot="1" noMove="1" noResize="1" noEditPoints="1" noAdjustHandles="1" noChangeArrowheads="1" noChangeShapeType="1"/>
          </p:cNvCxnSpPr>
          <p:nvPr/>
        </p:nvCxnSpPr>
        <p:spPr>
          <a:xfrm>
            <a:off x="4305300" y="3445251"/>
            <a:ext cx="2183737" cy="5256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0FADBD-66E7-4CBF-B664-2495C2A3338E}"/>
              </a:ext>
            </a:extLst>
          </p:cNvPr>
          <p:cNvCxnSpPr>
            <a:cxnSpLocks noGrp="1" noRot="1" noMove="1" noResize="1" noEditPoints="1" noAdjustHandles="1" noChangeArrowheads="1" noChangeShapeType="1"/>
          </p:cNvCxnSpPr>
          <p:nvPr/>
        </p:nvCxnSpPr>
        <p:spPr>
          <a:xfrm flipH="1" flipV="1">
            <a:off x="3013346" y="3922697"/>
            <a:ext cx="3023746" cy="6668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99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31</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n-US" sz="3400" dirty="0">
                <a:ln w="3175" cmpd="sng">
                  <a:noFill/>
                </a:ln>
                <a:latin typeface="+mj-lt"/>
                <a:ea typeface="+mj-ea"/>
                <a:cs typeface="+mj-cs"/>
              </a:rPr>
              <a:t>7</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grpSp>
        <p:nvGrpSpPr>
          <p:cNvPr id="2" name="Group 1">
            <a:extLst>
              <a:ext uri="{FF2B5EF4-FFF2-40B4-BE49-F238E27FC236}">
                <a16:creationId xmlns:a16="http://schemas.microsoft.com/office/drawing/2014/main" id="{5AB295A4-84D7-40C5-AEF2-DAB0C51BB6C4}"/>
              </a:ext>
            </a:extLst>
          </p:cNvPr>
          <p:cNvGrpSpPr>
            <a:grpSpLocks noGrp="1" noUngrp="1" noRot="1" noMove="1" noResize="1"/>
          </p:cNvGrpSpPr>
          <p:nvPr/>
        </p:nvGrpSpPr>
        <p:grpSpPr>
          <a:xfrm>
            <a:off x="458816" y="1624578"/>
            <a:ext cx="5641909" cy="1467947"/>
            <a:chOff x="458816" y="1624578"/>
            <a:chExt cx="5641909" cy="1467947"/>
          </a:xfrm>
        </p:grpSpPr>
        <p:pic>
          <p:nvPicPr>
            <p:cNvPr id="16" name="Picture 4">
              <a:extLst>
                <a:ext uri="{FF2B5EF4-FFF2-40B4-BE49-F238E27FC236}">
                  <a16:creationId xmlns:a16="http://schemas.microsoft.com/office/drawing/2014/main" id="{8835BB93-F241-44A5-A208-82DCE73664D4}"/>
                </a:ext>
              </a:extLst>
            </p:cNvPr>
            <p:cNvPicPr>
              <a:picLocks noGrp="1" noRot="1" noChangeAspect="1" noMove="1" noResize="1" noEditPoints="1" noAdjustHandles="1" noChangeArrowheads="1" noChangeShapeType="1" noCrop="1"/>
            </p:cNvPicPr>
            <p:nvPr/>
          </p:nvPicPr>
          <p:blipFill>
            <a:blip r:embed="rId4"/>
            <a:stretch>
              <a:fillRect/>
            </a:stretch>
          </p:blipFill>
          <p:spPr>
            <a:xfrm>
              <a:off x="596532" y="1942874"/>
              <a:ext cx="5366478" cy="1149651"/>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B93E47C0-580A-4FD6-A04D-F11D04E3B8B1}"/>
                </a:ext>
              </a:extLst>
            </p:cNvPr>
            <p:cNvSpPr txBox="1">
              <a:spLocks noGrp="1" noRot="1" noMove="1" noResize="1" noEditPoints="1" noAdjustHandles="1" noChangeArrowheads="1" noChangeShapeType="1"/>
            </p:cNvSpPr>
            <p:nvPr/>
          </p:nvSpPr>
          <p:spPr>
            <a:xfrm>
              <a:off x="458816" y="1624578"/>
              <a:ext cx="56419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Κατάλογος αρχείων του χρήστη στον </a:t>
              </a:r>
              <a:r>
                <a:rPr lang="ro-RO" dirty="0"/>
                <a:t>FTP </a:t>
              </a:r>
              <a:r>
                <a:rPr lang="el-GR" dirty="0"/>
                <a:t>εξυπηρετητή</a:t>
              </a:r>
              <a:endParaRPr lang="en-US" dirty="0"/>
            </a:p>
          </p:txBody>
        </p:sp>
      </p:grpSp>
      <p:sp>
        <p:nvSpPr>
          <p:cNvPr id="23" name="TextBox 22">
            <a:extLst>
              <a:ext uri="{FF2B5EF4-FFF2-40B4-BE49-F238E27FC236}">
                <a16:creationId xmlns:a16="http://schemas.microsoft.com/office/drawing/2014/main" id="{458DD164-5ED9-4DC3-ABEF-579298F5B31D}"/>
              </a:ext>
            </a:extLst>
          </p:cNvPr>
          <p:cNvSpPr txBox="1">
            <a:spLocks noGrp="1" noRot="1" noMove="1" noResize="1" noEditPoints="1" noAdjustHandles="1" noChangeArrowheads="1" noChangeShapeType="1"/>
          </p:cNvSpPr>
          <p:nvPr/>
        </p:nvSpPr>
        <p:spPr>
          <a:xfrm>
            <a:off x="6585527" y="1799947"/>
            <a:ext cx="4426527" cy="707886"/>
          </a:xfrm>
          <a:prstGeom prst="rect">
            <a:avLst/>
          </a:prstGeom>
          <a:noFill/>
        </p:spPr>
        <p:txBody>
          <a:bodyPr wrap="square" rtlCol="0">
            <a:spAutoFit/>
          </a:bodyPr>
          <a:lstStyle/>
          <a:p>
            <a:pPr algn="ctr"/>
            <a:r>
              <a:rPr lang="el-GR" sz="2000" b="1" dirty="0"/>
              <a:t>ΕΜΦΑΝΙΣΗ ΑΡΧΕΙΩΝ ΚΑΙ ΚΑΤΕΒΑΣΜΑ</a:t>
            </a:r>
            <a:br>
              <a:rPr lang="el-GR" sz="2000" b="1" dirty="0"/>
            </a:br>
            <a:r>
              <a:rPr lang="en-US" sz="2000" b="1" dirty="0"/>
              <a:t>LIST FILES AND DOWNLOAD</a:t>
            </a:r>
          </a:p>
        </p:txBody>
      </p:sp>
      <p:grpSp>
        <p:nvGrpSpPr>
          <p:cNvPr id="8" name="Group 7">
            <a:extLst>
              <a:ext uri="{FF2B5EF4-FFF2-40B4-BE49-F238E27FC236}">
                <a16:creationId xmlns:a16="http://schemas.microsoft.com/office/drawing/2014/main" id="{A07435BA-7068-4C94-B67B-B172DE557C23}"/>
              </a:ext>
            </a:extLst>
          </p:cNvPr>
          <p:cNvGrpSpPr>
            <a:grpSpLocks noGrp="1" noUngrp="1" noRot="1" noMove="1" noResize="1"/>
          </p:cNvGrpSpPr>
          <p:nvPr/>
        </p:nvGrpSpPr>
        <p:grpSpPr>
          <a:xfrm>
            <a:off x="820524" y="3323412"/>
            <a:ext cx="4302636" cy="2974761"/>
            <a:chOff x="820524" y="2451805"/>
            <a:chExt cx="4302636" cy="2974761"/>
          </a:xfrm>
        </p:grpSpPr>
        <p:pic>
          <p:nvPicPr>
            <p:cNvPr id="18" name="Picture 9">
              <a:extLst>
                <a:ext uri="{FF2B5EF4-FFF2-40B4-BE49-F238E27FC236}">
                  <a16:creationId xmlns:a16="http://schemas.microsoft.com/office/drawing/2014/main" id="{1871537A-D0D5-4430-93F3-7F0AD24BEA75}"/>
                </a:ext>
              </a:extLst>
            </p:cNvPr>
            <p:cNvPicPr>
              <a:picLocks noGrp="1" noRot="1" noChangeAspect="1" noMove="1" noResize="1" noEditPoints="1" noAdjustHandles="1" noChangeArrowheads="1" noChangeShapeType="1" noCrop="1"/>
            </p:cNvPicPr>
            <p:nvPr/>
          </p:nvPicPr>
          <p:blipFill>
            <a:blip r:embed="rId5"/>
            <a:stretch>
              <a:fillRect/>
            </a:stretch>
          </p:blipFill>
          <p:spPr>
            <a:xfrm>
              <a:off x="945607" y="3037023"/>
              <a:ext cx="4052470" cy="2389543"/>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7EEEFBE3-AF6E-43F8-BD5B-C641FB8EA498}"/>
                </a:ext>
              </a:extLst>
            </p:cNvPr>
            <p:cNvSpPr txBox="1">
              <a:spLocks noGrp="1" noRot="1" noMove="1" noResize="1" noEditPoints="1" noAdjustHandles="1" noChangeArrowheads="1" noChangeShapeType="1"/>
            </p:cNvSpPr>
            <p:nvPr/>
          </p:nvSpPr>
          <p:spPr>
            <a:xfrm>
              <a:off x="820524" y="2451805"/>
              <a:ext cx="43026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dirty="0"/>
                <a:t>Εμφάνιση αρχείων στο γραφικό περιβάλλον</a:t>
              </a:r>
              <a:br>
                <a:rPr lang="el-GR" dirty="0"/>
              </a:br>
              <a:r>
                <a:rPr lang="en-US" dirty="0"/>
                <a:t>REACT FRON-END</a:t>
              </a:r>
            </a:p>
          </p:txBody>
        </p:sp>
      </p:grpSp>
      <p:grpSp>
        <p:nvGrpSpPr>
          <p:cNvPr id="9" name="Group 8">
            <a:extLst>
              <a:ext uri="{FF2B5EF4-FFF2-40B4-BE49-F238E27FC236}">
                <a16:creationId xmlns:a16="http://schemas.microsoft.com/office/drawing/2014/main" id="{44E69DDD-50DA-4F3E-B85D-2A5D747CB9A4}"/>
              </a:ext>
            </a:extLst>
          </p:cNvPr>
          <p:cNvGrpSpPr>
            <a:grpSpLocks noGrp="1" noUngrp="1" noRot="1" noMove="1" noResize="1"/>
          </p:cNvGrpSpPr>
          <p:nvPr/>
        </p:nvGrpSpPr>
        <p:grpSpPr>
          <a:xfrm>
            <a:off x="6811018" y="2995350"/>
            <a:ext cx="4302636" cy="2413137"/>
            <a:chOff x="6811018" y="2995350"/>
            <a:chExt cx="4302636" cy="2413137"/>
          </a:xfrm>
        </p:grpSpPr>
        <p:pic>
          <p:nvPicPr>
            <p:cNvPr id="20" name="Picture 8" descr="Graphical user interface, text, application&#10;&#10;Description automatically generated">
              <a:extLst>
                <a:ext uri="{FF2B5EF4-FFF2-40B4-BE49-F238E27FC236}">
                  <a16:creationId xmlns:a16="http://schemas.microsoft.com/office/drawing/2014/main" id="{CA947F18-A820-4743-BF93-5765E556BE26}"/>
                </a:ext>
              </a:extLst>
            </p:cNvPr>
            <p:cNvPicPr>
              <a:picLocks noGrp="1" noRot="1" noChangeAspect="1" noMove="1" noResize="1" noEditPoints="1" noAdjustHandles="1" noChangeArrowheads="1" noChangeShapeType="1" noCrop="1"/>
            </p:cNvPicPr>
            <p:nvPr/>
          </p:nvPicPr>
          <p:blipFill>
            <a:blip r:embed="rId6"/>
            <a:stretch>
              <a:fillRect/>
            </a:stretch>
          </p:blipFill>
          <p:spPr>
            <a:xfrm>
              <a:off x="7056999" y="4019395"/>
              <a:ext cx="3955055" cy="1389092"/>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FF47A53D-F85C-4CA0-BD10-964D2F34D52E}"/>
                </a:ext>
              </a:extLst>
            </p:cNvPr>
            <p:cNvSpPr txBox="1">
              <a:spLocks noGrp="1" noRot="1" noMove="1" noResize="1" noEditPoints="1" noAdjustHandles="1" noChangeArrowheads="1" noChangeShapeType="1"/>
            </p:cNvSpPr>
            <p:nvPr/>
          </p:nvSpPr>
          <p:spPr>
            <a:xfrm>
              <a:off x="6811018" y="2995350"/>
              <a:ext cx="43026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dirty="0"/>
                <a:t>Τα αρχεία κατεβαίνουν πατώντας πάνω στο υφιστάμενο αρχείο.</a:t>
              </a:r>
              <a:br>
                <a:rPr lang="el-GR" dirty="0"/>
              </a:br>
              <a:r>
                <a:rPr lang="el-GR" dirty="0"/>
                <a:t>Μας εμφανίζεται μήνυμα επιβεβαίωσης</a:t>
              </a:r>
              <a:endParaRPr lang="en-US" dirty="0"/>
            </a:p>
          </p:txBody>
        </p:sp>
      </p:grpSp>
      <p:cxnSp>
        <p:nvCxnSpPr>
          <p:cNvPr id="12" name="Straight Arrow Connector 11">
            <a:extLst>
              <a:ext uri="{FF2B5EF4-FFF2-40B4-BE49-F238E27FC236}">
                <a16:creationId xmlns:a16="http://schemas.microsoft.com/office/drawing/2014/main" id="{7EA76A40-7A05-4980-9041-CDD50DDB96FD}"/>
              </a:ext>
            </a:extLst>
          </p:cNvPr>
          <p:cNvCxnSpPr>
            <a:cxnSpLocks noGrp="1" noRot="1" noMove="1" noResize="1" noEditPoints="1" noAdjustHandles="1" noChangeArrowheads="1" noChangeShapeType="1"/>
            <a:endCxn id="20" idx="1"/>
          </p:cNvCxnSpPr>
          <p:nvPr/>
        </p:nvCxnSpPr>
        <p:spPr>
          <a:xfrm flipV="1">
            <a:off x="2272145" y="4713941"/>
            <a:ext cx="4784854" cy="694546"/>
          </a:xfrm>
          <a:prstGeom prst="straightConnector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8499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32</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l-GR" sz="3400" dirty="0">
                <a:ln w="3175" cmpd="sng">
                  <a:noFill/>
                </a:ln>
                <a:latin typeface="+mj-lt"/>
                <a:ea typeface="+mj-ea"/>
                <a:cs typeface="+mj-cs"/>
              </a:rPr>
              <a:t>8</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grpSp>
        <p:nvGrpSpPr>
          <p:cNvPr id="25" name="Group 24">
            <a:extLst>
              <a:ext uri="{FF2B5EF4-FFF2-40B4-BE49-F238E27FC236}">
                <a16:creationId xmlns:a16="http://schemas.microsoft.com/office/drawing/2014/main" id="{8055772C-8C90-4992-9532-E98121431BF8}"/>
              </a:ext>
            </a:extLst>
          </p:cNvPr>
          <p:cNvGrpSpPr>
            <a:grpSpLocks noGrp="1" noUngrp="1" noRot="1" noMove="1" noResize="1"/>
          </p:cNvGrpSpPr>
          <p:nvPr/>
        </p:nvGrpSpPr>
        <p:grpSpPr>
          <a:xfrm>
            <a:off x="188100" y="1528223"/>
            <a:ext cx="11443710" cy="4842804"/>
            <a:chOff x="188100" y="1528223"/>
            <a:chExt cx="11443710" cy="4842804"/>
          </a:xfrm>
        </p:grpSpPr>
        <p:pic>
          <p:nvPicPr>
            <p:cNvPr id="24" name="Picture 23">
              <a:extLst>
                <a:ext uri="{FF2B5EF4-FFF2-40B4-BE49-F238E27FC236}">
                  <a16:creationId xmlns:a16="http://schemas.microsoft.com/office/drawing/2014/main" id="{0A128A95-A565-4E92-BCDE-0052DE02DBEF}"/>
                </a:ext>
              </a:extLst>
            </p:cNvPr>
            <p:cNvPicPr>
              <a:picLocks noGrp="1" noRot="1" noChangeAspect="1" noMove="1" noResize="1" noEditPoints="1" noAdjustHandles="1" noChangeArrowheads="1" noChangeShapeType="1" noCrop="1"/>
            </p:cNvPicPr>
            <p:nvPr/>
          </p:nvPicPr>
          <p:blipFill>
            <a:blip r:embed="rId4"/>
            <a:stretch>
              <a:fillRect/>
            </a:stretch>
          </p:blipFill>
          <p:spPr>
            <a:xfrm>
              <a:off x="188100" y="4534242"/>
              <a:ext cx="3534228" cy="183678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0BD18BE8-790F-486E-B675-6F39BC3170F8}"/>
                </a:ext>
              </a:extLst>
            </p:cNvPr>
            <p:cNvGrpSpPr>
              <a:grpSpLocks noGrp="1" noUngrp="1" noRot="1" noMove="1" noResize="1"/>
            </p:cNvGrpSpPr>
            <p:nvPr/>
          </p:nvGrpSpPr>
          <p:grpSpPr>
            <a:xfrm>
              <a:off x="362139" y="1528223"/>
              <a:ext cx="11269671" cy="4009047"/>
              <a:chOff x="362139" y="1528223"/>
              <a:chExt cx="11269671" cy="4009047"/>
            </a:xfrm>
          </p:grpSpPr>
          <p:pic>
            <p:nvPicPr>
              <p:cNvPr id="7" name="Picture 6">
                <a:extLst>
                  <a:ext uri="{FF2B5EF4-FFF2-40B4-BE49-F238E27FC236}">
                    <a16:creationId xmlns:a16="http://schemas.microsoft.com/office/drawing/2014/main" id="{55F4ED08-184D-4016-AFF5-76F9B0B7FC02}"/>
                  </a:ext>
                </a:extLst>
              </p:cNvPr>
              <p:cNvPicPr>
                <a:picLocks noGrp="1" noRot="1" noChangeAspect="1" noMove="1" noResize="1" noEditPoints="1" noAdjustHandles="1" noChangeArrowheads="1" noChangeShapeType="1" noCrop="1"/>
              </p:cNvPicPr>
              <p:nvPr/>
            </p:nvPicPr>
            <p:blipFill>
              <a:blip r:embed="rId5"/>
              <a:stretch>
                <a:fillRect/>
              </a:stretch>
            </p:blipFill>
            <p:spPr>
              <a:xfrm>
                <a:off x="362139" y="1598583"/>
                <a:ext cx="3267161" cy="276098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8AFDDDF-3AB2-40A4-A2E5-755F15856FF2}"/>
                  </a:ext>
                </a:extLst>
              </p:cNvPr>
              <p:cNvPicPr>
                <a:picLocks noGrp="1" noRot="1" noChangeAspect="1" noMove="1" noResize="1" noEditPoints="1" noAdjustHandles="1" noChangeArrowheads="1" noChangeShapeType="1" noCrop="1"/>
              </p:cNvPicPr>
              <p:nvPr/>
            </p:nvPicPr>
            <p:blipFill>
              <a:blip r:embed="rId6"/>
              <a:stretch>
                <a:fillRect/>
              </a:stretch>
            </p:blipFill>
            <p:spPr>
              <a:xfrm>
                <a:off x="3815356" y="1598582"/>
                <a:ext cx="3675320" cy="384135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AF34932-3064-4453-A23F-15A845AE0C27}"/>
                  </a:ext>
                </a:extLst>
              </p:cNvPr>
              <p:cNvPicPr>
                <a:picLocks noGrp="1" noRot="1" noChangeAspect="1" noMove="1" noResize="1" noEditPoints="1" noAdjustHandles="1" noChangeArrowheads="1" noChangeShapeType="1" noCrop="1"/>
              </p:cNvPicPr>
              <p:nvPr/>
            </p:nvPicPr>
            <p:blipFill>
              <a:blip r:embed="rId7"/>
              <a:stretch>
                <a:fillRect/>
              </a:stretch>
            </p:blipFill>
            <p:spPr>
              <a:xfrm>
                <a:off x="7676731" y="1528223"/>
                <a:ext cx="3955079" cy="4009047"/>
              </a:xfrm>
              <a:prstGeom prst="rect">
                <a:avLst/>
              </a:prstGeom>
              <a:ln>
                <a:noFill/>
              </a:ln>
              <a:effectLst>
                <a:outerShdw blurRad="292100" dist="139700" dir="2700000" algn="tl" rotWithShape="0">
                  <a:srgbClr val="333333">
                    <a:alpha val="65000"/>
                  </a:srgbClr>
                </a:outerShdw>
              </a:effectLst>
            </p:spPr>
          </p:pic>
        </p:grpSp>
      </p:grpSp>
      <p:cxnSp>
        <p:nvCxnSpPr>
          <p:cNvPr id="29" name="Straight Arrow Connector 28">
            <a:extLst>
              <a:ext uri="{FF2B5EF4-FFF2-40B4-BE49-F238E27FC236}">
                <a16:creationId xmlns:a16="http://schemas.microsoft.com/office/drawing/2014/main" id="{AA9A9BE4-5E9E-47EE-8002-024CF0690B63}"/>
              </a:ext>
            </a:extLst>
          </p:cNvPr>
          <p:cNvCxnSpPr>
            <a:cxnSpLocks noGrp="1" noRot="1" noMove="1" noResize="1" noEditPoints="1" noAdjustHandles="1" noChangeArrowheads="1" noChangeShapeType="1"/>
          </p:cNvCxnSpPr>
          <p:nvPr/>
        </p:nvCxnSpPr>
        <p:spPr>
          <a:xfrm flipH="1" flipV="1">
            <a:off x="2170545" y="1958109"/>
            <a:ext cx="1948873" cy="124690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356F732-D93B-4E94-8D09-96041F7E5444}"/>
              </a:ext>
            </a:extLst>
          </p:cNvPr>
          <p:cNvCxnSpPr>
            <a:cxnSpLocks noGrp="1" noRot="1" noMove="1" noResize="1" noEditPoints="1" noAdjustHandles="1" noChangeArrowheads="1" noChangeShapeType="1"/>
          </p:cNvCxnSpPr>
          <p:nvPr/>
        </p:nvCxnSpPr>
        <p:spPr>
          <a:xfrm>
            <a:off x="2115864" y="3819251"/>
            <a:ext cx="2253673" cy="43410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B8A7CE1-1C68-408C-BCF4-6C1BAAD75CEB}"/>
              </a:ext>
            </a:extLst>
          </p:cNvPr>
          <p:cNvCxnSpPr>
            <a:cxnSpLocks noGrp="1" noRot="1" noMove="1" noResize="1" noEditPoints="1" noAdjustHandles="1" noChangeArrowheads="1" noChangeShapeType="1"/>
          </p:cNvCxnSpPr>
          <p:nvPr/>
        </p:nvCxnSpPr>
        <p:spPr>
          <a:xfrm>
            <a:off x="7232073" y="3429000"/>
            <a:ext cx="967047"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E20CAB8-3DAB-4424-A1E9-241EA4E840E7}"/>
              </a:ext>
            </a:extLst>
          </p:cNvPr>
          <p:cNvCxnSpPr>
            <a:cxnSpLocks noGrp="1" noRot="1" noMove="1" noResize="1" noEditPoints="1" noAdjustHandles="1" noChangeArrowheads="1" noChangeShapeType="1"/>
          </p:cNvCxnSpPr>
          <p:nvPr/>
        </p:nvCxnSpPr>
        <p:spPr>
          <a:xfrm flipH="1">
            <a:off x="2780145" y="4268652"/>
            <a:ext cx="5418975" cy="167676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473E21F-3CEE-470B-8B88-4A80A7BA77FA}"/>
              </a:ext>
            </a:extLst>
          </p:cNvPr>
          <p:cNvSpPr txBox="1">
            <a:spLocks noGrp="1" noRot="1" noMove="1" noResize="1" noEditPoints="1" noAdjustHandles="1" noChangeArrowheads="1" noChangeShapeType="1"/>
          </p:cNvSpPr>
          <p:nvPr/>
        </p:nvSpPr>
        <p:spPr>
          <a:xfrm>
            <a:off x="995343" y="3995730"/>
            <a:ext cx="16809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Nodejs backend</a:t>
            </a:r>
          </a:p>
        </p:txBody>
      </p:sp>
      <p:sp>
        <p:nvSpPr>
          <p:cNvPr id="44" name="TextBox 43">
            <a:extLst>
              <a:ext uri="{FF2B5EF4-FFF2-40B4-BE49-F238E27FC236}">
                <a16:creationId xmlns:a16="http://schemas.microsoft.com/office/drawing/2014/main" id="{9B0C1A0A-9879-4F6A-981F-51E4F824ADFB}"/>
              </a:ext>
            </a:extLst>
          </p:cNvPr>
          <p:cNvSpPr txBox="1">
            <a:spLocks noGrp="1" noRot="1" noMove="1" noResize="1" noEditPoints="1" noAdjustHandles="1" noChangeArrowheads="1" noChangeShapeType="1"/>
          </p:cNvSpPr>
          <p:nvPr/>
        </p:nvSpPr>
        <p:spPr>
          <a:xfrm>
            <a:off x="5809739" y="1587141"/>
            <a:ext cx="16809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Home Component</a:t>
            </a:r>
          </a:p>
        </p:txBody>
      </p:sp>
      <p:sp>
        <p:nvSpPr>
          <p:cNvPr id="45" name="TextBox 44">
            <a:extLst>
              <a:ext uri="{FF2B5EF4-FFF2-40B4-BE49-F238E27FC236}">
                <a16:creationId xmlns:a16="http://schemas.microsoft.com/office/drawing/2014/main" id="{5E349E38-3251-44B3-B2D4-5F9856C7B745}"/>
              </a:ext>
            </a:extLst>
          </p:cNvPr>
          <p:cNvSpPr txBox="1">
            <a:spLocks noGrp="1" noRot="1" noMove="1" noResize="1" noEditPoints="1" noAdjustHandles="1" noChangeArrowheads="1" noChangeShapeType="1"/>
          </p:cNvSpPr>
          <p:nvPr/>
        </p:nvSpPr>
        <p:spPr>
          <a:xfrm>
            <a:off x="9485059" y="1894918"/>
            <a:ext cx="16809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Table Component</a:t>
            </a:r>
          </a:p>
        </p:txBody>
      </p:sp>
      <p:sp>
        <p:nvSpPr>
          <p:cNvPr id="46" name="TextBox 45">
            <a:extLst>
              <a:ext uri="{FF2B5EF4-FFF2-40B4-BE49-F238E27FC236}">
                <a16:creationId xmlns:a16="http://schemas.microsoft.com/office/drawing/2014/main" id="{D82A6739-9BE2-43F9-A420-8CCC6B1C3DFC}"/>
              </a:ext>
            </a:extLst>
          </p:cNvPr>
          <p:cNvSpPr txBox="1">
            <a:spLocks noGrp="1" noRot="1" noMove="1" noResize="1" noEditPoints="1" noAdjustHandles="1" noChangeArrowheads="1" noChangeShapeType="1"/>
          </p:cNvSpPr>
          <p:nvPr/>
        </p:nvSpPr>
        <p:spPr>
          <a:xfrm>
            <a:off x="1794247" y="6004331"/>
            <a:ext cx="16809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Render Component</a:t>
            </a:r>
          </a:p>
        </p:txBody>
      </p:sp>
      <p:sp>
        <p:nvSpPr>
          <p:cNvPr id="47" name="TextBox 46">
            <a:extLst>
              <a:ext uri="{FF2B5EF4-FFF2-40B4-BE49-F238E27FC236}">
                <a16:creationId xmlns:a16="http://schemas.microsoft.com/office/drawing/2014/main" id="{CA1C3274-C4ED-43F4-9270-39DD65B3E513}"/>
              </a:ext>
            </a:extLst>
          </p:cNvPr>
          <p:cNvSpPr txBox="1">
            <a:spLocks noGrp="1" noRot="1" noMove="1" noResize="1" noEditPoints="1" noAdjustHandles="1" noChangeArrowheads="1" noChangeShapeType="1"/>
          </p:cNvSpPr>
          <p:nvPr/>
        </p:nvSpPr>
        <p:spPr>
          <a:xfrm>
            <a:off x="2760883" y="3091643"/>
            <a:ext cx="1627789" cy="83099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tx1"/>
                </a:solidFill>
              </a:rPr>
              <a:t>Post request to node server to get the data</a:t>
            </a:r>
          </a:p>
        </p:txBody>
      </p:sp>
    </p:spTree>
    <p:extLst>
      <p:ext uri="{BB962C8B-B14F-4D97-AF65-F5344CB8AC3E}">
        <p14:creationId xmlns:p14="http://schemas.microsoft.com/office/powerpoint/2010/main" val="221144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33</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n-US" sz="3400" dirty="0">
                <a:ln w="3175" cmpd="sng">
                  <a:noFill/>
                </a:ln>
                <a:latin typeface="+mj-lt"/>
                <a:ea typeface="+mj-ea"/>
                <a:cs typeface="+mj-cs"/>
              </a:rPr>
              <a:t>9</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sp>
        <p:nvSpPr>
          <p:cNvPr id="20" name="Title 1">
            <a:extLst>
              <a:ext uri="{FF2B5EF4-FFF2-40B4-BE49-F238E27FC236}">
                <a16:creationId xmlns:a16="http://schemas.microsoft.com/office/drawing/2014/main" id="{70562485-5566-46A6-B5D5-BE00715323F5}"/>
              </a:ext>
            </a:extLst>
          </p:cNvPr>
          <p:cNvSpPr txBox="1">
            <a:spLocks noGrp="1" noRot="1" noMove="1" noResize="1" noEditPoints="1" noAdjustHandles="1" noChangeArrowheads="1" noChangeShapeType="1"/>
          </p:cNvSpPr>
          <p:nvPr/>
        </p:nvSpPr>
        <p:spPr>
          <a:xfrm>
            <a:off x="3102322" y="1517357"/>
            <a:ext cx="5987358" cy="6156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HOME Component Rendered</a:t>
            </a:r>
          </a:p>
        </p:txBody>
      </p:sp>
      <p:grpSp>
        <p:nvGrpSpPr>
          <p:cNvPr id="21" name="Group 20">
            <a:extLst>
              <a:ext uri="{FF2B5EF4-FFF2-40B4-BE49-F238E27FC236}">
                <a16:creationId xmlns:a16="http://schemas.microsoft.com/office/drawing/2014/main" id="{B28197D6-5F56-4CC7-A8FF-8499E8C69128}"/>
              </a:ext>
            </a:extLst>
          </p:cNvPr>
          <p:cNvGrpSpPr>
            <a:grpSpLocks noGrp="1" noUngrp="1" noRot="1" noMove="1" noResize="1"/>
          </p:cNvGrpSpPr>
          <p:nvPr/>
        </p:nvGrpSpPr>
        <p:grpSpPr>
          <a:xfrm>
            <a:off x="3252606" y="2132993"/>
            <a:ext cx="5686789" cy="4386994"/>
            <a:chOff x="5704381" y="649380"/>
            <a:chExt cx="6229299" cy="4805505"/>
          </a:xfrm>
        </p:grpSpPr>
        <p:sp>
          <p:nvSpPr>
            <p:cNvPr id="22" name="TextBox 21">
              <a:extLst>
                <a:ext uri="{FF2B5EF4-FFF2-40B4-BE49-F238E27FC236}">
                  <a16:creationId xmlns:a16="http://schemas.microsoft.com/office/drawing/2014/main" id="{58710CC5-ED73-4A9B-81A8-832D478D5129}"/>
                </a:ext>
              </a:extLst>
            </p:cNvPr>
            <p:cNvSpPr txBox="1">
              <a:spLocks noGrp="1" noRot="1" noMove="1" noResize="1" noEditPoints="1" noAdjustHandles="1" noChangeArrowheads="1" noChangeShapeType="1"/>
            </p:cNvSpPr>
            <p:nvPr/>
          </p:nvSpPr>
          <p:spPr>
            <a:xfrm>
              <a:off x="7469109" y="649380"/>
              <a:ext cx="3413156" cy="646331"/>
            </a:xfrm>
            <a:prstGeom prst="rect">
              <a:avLst/>
            </a:prstGeom>
            <a:noFill/>
          </p:spPr>
          <p:txBody>
            <a:bodyPr wrap="square" rtlCol="0">
              <a:spAutoFit/>
            </a:bodyPr>
            <a:lstStyle/>
            <a:p>
              <a:r>
                <a:rPr lang="en-US" dirty="0"/>
                <a:t>Renders the Upload component / layout</a:t>
              </a:r>
            </a:p>
          </p:txBody>
        </p:sp>
        <p:grpSp>
          <p:nvGrpSpPr>
            <p:cNvPr id="23" name="Group 22">
              <a:extLst>
                <a:ext uri="{FF2B5EF4-FFF2-40B4-BE49-F238E27FC236}">
                  <a16:creationId xmlns:a16="http://schemas.microsoft.com/office/drawing/2014/main" id="{89AE70B9-841A-41A3-B2A9-2CE0ABE4635F}"/>
                </a:ext>
              </a:extLst>
            </p:cNvPr>
            <p:cNvGrpSpPr>
              <a:grpSpLocks noGrp="1" noUngrp="1" noRot="1" noMove="1" noResize="1"/>
            </p:cNvGrpSpPr>
            <p:nvPr/>
          </p:nvGrpSpPr>
          <p:grpSpPr>
            <a:xfrm>
              <a:off x="5704381" y="1050202"/>
              <a:ext cx="6229299" cy="4404683"/>
              <a:chOff x="5704381" y="1050202"/>
              <a:chExt cx="6229299" cy="4404683"/>
            </a:xfrm>
          </p:grpSpPr>
          <p:pic>
            <p:nvPicPr>
              <p:cNvPr id="26" name="Picture 25">
                <a:extLst>
                  <a:ext uri="{FF2B5EF4-FFF2-40B4-BE49-F238E27FC236}">
                    <a16:creationId xmlns:a16="http://schemas.microsoft.com/office/drawing/2014/main" id="{883C05FC-9198-43A5-9534-C7E9F222D757}"/>
                  </a:ext>
                </a:extLst>
              </p:cNvPr>
              <p:cNvPicPr>
                <a:picLocks noGrp="1" noRot="1" noChangeAspect="1" noMove="1" noResize="1" noEditPoints="1" noAdjustHandles="1" noChangeArrowheads="1" noChangeShapeType="1" noCrop="1"/>
              </p:cNvPicPr>
              <p:nvPr/>
            </p:nvPicPr>
            <p:blipFill>
              <a:blip r:embed="rId4"/>
              <a:stretch>
                <a:fillRect/>
              </a:stretch>
            </p:blipFill>
            <p:spPr>
              <a:xfrm>
                <a:off x="5704381" y="1362919"/>
                <a:ext cx="6229299" cy="3124413"/>
              </a:xfrm>
              <a:prstGeom prst="rect">
                <a:avLst/>
              </a:prstGeom>
            </p:spPr>
          </p:pic>
          <p:cxnSp>
            <p:nvCxnSpPr>
              <p:cNvPr id="27" name="Straight Arrow Connector 26">
                <a:extLst>
                  <a:ext uri="{FF2B5EF4-FFF2-40B4-BE49-F238E27FC236}">
                    <a16:creationId xmlns:a16="http://schemas.microsoft.com/office/drawing/2014/main" id="{7418DECC-2C23-416B-B01F-EBD462A04CD0}"/>
                  </a:ext>
                </a:extLst>
              </p:cNvPr>
              <p:cNvCxnSpPr>
                <a:cxnSpLocks noGrp="1" noRot="1" noMove="1" noResize="1" noEditPoints="1" noAdjustHandles="1" noChangeArrowheads="1" noChangeShapeType="1"/>
              </p:cNvCxnSpPr>
              <p:nvPr/>
            </p:nvCxnSpPr>
            <p:spPr>
              <a:xfrm flipH="1">
                <a:off x="6744832" y="1050202"/>
                <a:ext cx="724277" cy="932507"/>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cxnSp>
            <p:nvCxnSpPr>
              <p:cNvPr id="28" name="Straight Arrow Connector 27">
                <a:extLst>
                  <a:ext uri="{FF2B5EF4-FFF2-40B4-BE49-F238E27FC236}">
                    <a16:creationId xmlns:a16="http://schemas.microsoft.com/office/drawing/2014/main" id="{B918AFB5-55D9-4377-B9E0-C4CA1D94AFC3}"/>
                  </a:ext>
                </a:extLst>
              </p:cNvPr>
              <p:cNvCxnSpPr>
                <a:cxnSpLocks noGrp="1" noRot="1" noMove="1" noResize="1" noEditPoints="1" noAdjustHandles="1" noChangeArrowheads="1" noChangeShapeType="1"/>
              </p:cNvCxnSpPr>
              <p:nvPr/>
            </p:nvCxnSpPr>
            <p:spPr>
              <a:xfrm>
                <a:off x="6871580" y="2426329"/>
                <a:ext cx="923454" cy="8329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1513CBE-1F08-489A-82EA-27067D5EBA56}"/>
                  </a:ext>
                </a:extLst>
              </p:cNvPr>
              <p:cNvCxnSpPr>
                <a:cxnSpLocks noGrp="1" noRot="1" noMove="1" noResize="1" noEditPoints="1" noAdjustHandles="1" noChangeArrowheads="1" noChangeShapeType="1"/>
              </p:cNvCxnSpPr>
              <p:nvPr/>
            </p:nvCxnSpPr>
            <p:spPr>
              <a:xfrm>
                <a:off x="6730539" y="2842788"/>
                <a:ext cx="1055441" cy="4617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2D7ED10-D93B-4524-B6E7-E225686619F8}"/>
                  </a:ext>
                </a:extLst>
              </p:cNvPr>
              <p:cNvSpPr>
                <a:spLocks noGrp="1" noRot="1" noMove="1" noResize="1" noEditPoints="1" noAdjustHandles="1" noChangeArrowheads="1" noChangeShapeType="1"/>
              </p:cNvSpPr>
              <p:nvPr/>
            </p:nvSpPr>
            <p:spPr>
              <a:xfrm>
                <a:off x="9367872" y="1869457"/>
                <a:ext cx="2431273" cy="1617604"/>
              </a:xfrm>
              <a:prstGeom prst="rect">
                <a:avLst/>
              </a:prstGeom>
              <a:solidFill>
                <a:schemeClr val="accent3">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5E35973-F31F-4944-9FA1-0507C090366B}"/>
                  </a:ext>
                </a:extLst>
              </p:cNvPr>
              <p:cNvSpPr txBox="1">
                <a:spLocks noGrp="1" noRot="1" noMove="1" noResize="1" noEditPoints="1" noAdjustHandles="1" noChangeArrowheads="1" noChangeShapeType="1"/>
              </p:cNvSpPr>
              <p:nvPr/>
            </p:nvSpPr>
            <p:spPr>
              <a:xfrm rot="20135352">
                <a:off x="9499159" y="2453355"/>
                <a:ext cx="215397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a:t>dummy pages</a:t>
                </a:r>
              </a:p>
            </p:txBody>
          </p:sp>
          <p:cxnSp>
            <p:nvCxnSpPr>
              <p:cNvPr id="35" name="Straight Arrow Connector 34">
                <a:extLst>
                  <a:ext uri="{FF2B5EF4-FFF2-40B4-BE49-F238E27FC236}">
                    <a16:creationId xmlns:a16="http://schemas.microsoft.com/office/drawing/2014/main" id="{86F1E3D0-DDC4-482A-8B96-F4B8519D4DFE}"/>
                  </a:ext>
                </a:extLst>
              </p:cNvPr>
              <p:cNvCxnSpPr>
                <a:cxnSpLocks noGrp="1" noRot="1" noMove="1" noResize="1" noEditPoints="1" noAdjustHandles="1" noChangeArrowheads="1" noChangeShapeType="1"/>
              </p:cNvCxnSpPr>
              <p:nvPr/>
            </p:nvCxnSpPr>
            <p:spPr>
              <a:xfrm>
                <a:off x="10357164" y="3838665"/>
                <a:ext cx="0" cy="1013988"/>
              </a:xfrm>
              <a:prstGeom prst="straightConnector1">
                <a:avLst/>
              </a:prstGeom>
              <a:ln w="5715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36" name="TextBox 35">
                <a:extLst>
                  <a:ext uri="{FF2B5EF4-FFF2-40B4-BE49-F238E27FC236}">
                    <a16:creationId xmlns:a16="http://schemas.microsoft.com/office/drawing/2014/main" id="{D5F841E9-A5C9-46C2-AA8D-767760794F6E}"/>
                  </a:ext>
                </a:extLst>
              </p:cNvPr>
              <p:cNvSpPr txBox="1">
                <a:spLocks noGrp="1" noRot="1" noMove="1" noResize="1" noEditPoints="1" noAdjustHandles="1" noChangeArrowheads="1" noChangeShapeType="1"/>
              </p:cNvSpPr>
              <p:nvPr/>
            </p:nvSpPr>
            <p:spPr>
              <a:xfrm>
                <a:off x="9222328" y="4814324"/>
                <a:ext cx="2305884" cy="640561"/>
              </a:xfrm>
              <a:prstGeom prst="rect">
                <a:avLst/>
              </a:prstGeom>
              <a:solidFill>
                <a:schemeClr val="accent4">
                  <a:lumMod val="40000"/>
                  <a:lumOff val="60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600" dirty="0">
                    <a:solidFill>
                      <a:schemeClr val="tx1"/>
                    </a:solidFill>
                  </a:rPr>
                  <a:t>deletes the token</a:t>
                </a:r>
              </a:p>
              <a:p>
                <a:pPr algn="ctr"/>
                <a:r>
                  <a:rPr lang="en-US" sz="1600" dirty="0">
                    <a:solidFill>
                      <a:schemeClr val="tx1"/>
                    </a:solidFill>
                  </a:rPr>
                  <a:t>kept cached</a:t>
                </a:r>
              </a:p>
            </p:txBody>
          </p:sp>
        </p:grpSp>
      </p:grpSp>
    </p:spTree>
    <p:extLst>
      <p:ext uri="{BB962C8B-B14F-4D97-AF65-F5344CB8AC3E}">
        <p14:creationId xmlns:p14="http://schemas.microsoft.com/office/powerpoint/2010/main" val="10385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34</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Η ΔΙΚΗ ΜΑΣ ΥΛΟΠΟΙΗΣΗ ΤΟΥ FTP CLIENT</a:t>
            </a:r>
            <a:r>
              <a:rPr lang="ro-RO" sz="3400" dirty="0">
                <a:ln w="3175" cmpd="sng">
                  <a:noFill/>
                </a:ln>
                <a:latin typeface="+mj-lt"/>
                <a:ea typeface="+mj-ea"/>
                <a:cs typeface="+mj-cs"/>
              </a:rPr>
              <a:t> (</a:t>
            </a:r>
            <a:r>
              <a:rPr lang="en-US" sz="3400" dirty="0">
                <a:ln w="3175" cmpd="sng">
                  <a:noFill/>
                </a:ln>
                <a:latin typeface="+mj-lt"/>
                <a:ea typeface="+mj-ea"/>
                <a:cs typeface="+mj-cs"/>
              </a:rPr>
              <a:t>10</a:t>
            </a:r>
            <a:r>
              <a:rPr lang="ro-RO" sz="3400" dirty="0">
                <a:ln w="3175" cmpd="sng">
                  <a:noFill/>
                </a:ln>
                <a:latin typeface="+mj-lt"/>
                <a:ea typeface="+mj-ea"/>
                <a:cs typeface="+mj-cs"/>
              </a:rPr>
              <a:t>)</a:t>
            </a:r>
            <a:endParaRPr lang="el-GR" sz="3400" dirty="0">
              <a:ln w="3175" cmpd="sng">
                <a:noFill/>
              </a:ln>
              <a:latin typeface="+mj-lt"/>
              <a:ea typeface="+mj-ea"/>
              <a:cs typeface="+mj-cs"/>
            </a:endParaRPr>
          </a:p>
        </p:txBody>
      </p:sp>
      <p:sp>
        <p:nvSpPr>
          <p:cNvPr id="20" name="Title 1">
            <a:extLst>
              <a:ext uri="{FF2B5EF4-FFF2-40B4-BE49-F238E27FC236}">
                <a16:creationId xmlns:a16="http://schemas.microsoft.com/office/drawing/2014/main" id="{70562485-5566-46A6-B5D5-BE00715323F5}"/>
              </a:ext>
            </a:extLst>
          </p:cNvPr>
          <p:cNvSpPr txBox="1">
            <a:spLocks/>
          </p:cNvSpPr>
          <p:nvPr/>
        </p:nvSpPr>
        <p:spPr>
          <a:xfrm>
            <a:off x="3102322" y="1517357"/>
            <a:ext cx="5987358" cy="6156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Upload Component Rendered</a:t>
            </a:r>
          </a:p>
        </p:txBody>
      </p:sp>
      <p:pic>
        <p:nvPicPr>
          <p:cNvPr id="17" name="Picture 16">
            <a:extLst>
              <a:ext uri="{FF2B5EF4-FFF2-40B4-BE49-F238E27FC236}">
                <a16:creationId xmlns:a16="http://schemas.microsoft.com/office/drawing/2014/main" id="{0902206B-14CA-4B23-B4DF-ABC5BFC0BA1A}"/>
              </a:ext>
            </a:extLst>
          </p:cNvPr>
          <p:cNvPicPr>
            <a:picLocks noGrp="1" noRot="1" noChangeAspect="1" noMove="1" noResize="1" noEditPoints="1" noAdjustHandles="1" noChangeArrowheads="1" noChangeShapeType="1" noCrop="1"/>
          </p:cNvPicPr>
          <p:nvPr/>
        </p:nvPicPr>
        <p:blipFill>
          <a:blip r:embed="rId4"/>
          <a:stretch>
            <a:fillRect/>
          </a:stretch>
        </p:blipFill>
        <p:spPr>
          <a:xfrm>
            <a:off x="847045" y="2287174"/>
            <a:ext cx="10497910" cy="3324901"/>
          </a:xfrm>
          <a:prstGeom prst="rect">
            <a:avLst/>
          </a:prstGeom>
        </p:spPr>
      </p:pic>
      <p:sp>
        <p:nvSpPr>
          <p:cNvPr id="2" name="Rectangle 1">
            <a:extLst>
              <a:ext uri="{FF2B5EF4-FFF2-40B4-BE49-F238E27FC236}">
                <a16:creationId xmlns:a16="http://schemas.microsoft.com/office/drawing/2014/main" id="{21AF7EA2-40FD-4AFC-89E8-0AF64C38BE8D}"/>
              </a:ext>
            </a:extLst>
          </p:cNvPr>
          <p:cNvSpPr>
            <a:spLocks noGrp="1" noRot="1" noMove="1" noResize="1" noEditPoints="1" noAdjustHandles="1" noChangeArrowheads="1" noChangeShapeType="1"/>
          </p:cNvSpPr>
          <p:nvPr/>
        </p:nvSpPr>
        <p:spPr>
          <a:xfrm>
            <a:off x="10148935" y="3949624"/>
            <a:ext cx="1013988" cy="504681"/>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 name="TextBox 2">
            <a:extLst>
              <a:ext uri="{FF2B5EF4-FFF2-40B4-BE49-F238E27FC236}">
                <a16:creationId xmlns:a16="http://schemas.microsoft.com/office/drawing/2014/main" id="{518A5F85-0BA8-4435-8E0A-056FE9851722}"/>
              </a:ext>
            </a:extLst>
          </p:cNvPr>
          <p:cNvSpPr txBox="1">
            <a:spLocks noGrp="1" noRot="1" noMove="1" noResize="1" noEditPoints="1" noAdjustHandles="1" noChangeArrowheads="1" noChangeShapeType="1"/>
          </p:cNvSpPr>
          <p:nvPr/>
        </p:nvSpPr>
        <p:spPr>
          <a:xfrm>
            <a:off x="9086661" y="3026295"/>
            <a:ext cx="2743200" cy="923330"/>
          </a:xfrm>
          <a:prstGeom prst="rect">
            <a:avLst/>
          </a:prstGeom>
          <a:noFill/>
        </p:spPr>
        <p:txBody>
          <a:bodyPr wrap="square" rtlCol="0">
            <a:spAutoFit/>
          </a:bodyPr>
          <a:lstStyle/>
          <a:p>
            <a:pPr algn="ctr"/>
            <a:r>
              <a:rPr lang="el-GR" dirty="0"/>
              <a:t>Ανοίγει </a:t>
            </a:r>
            <a:r>
              <a:rPr lang="en-US" dirty="0"/>
              <a:t>pop-up </a:t>
            </a:r>
            <a:r>
              <a:rPr lang="el-GR" dirty="0"/>
              <a:t>για επιλογή αρχείου / φακέλου προς ανέβασμα</a:t>
            </a:r>
            <a:endParaRPr lang="en-US" dirty="0"/>
          </a:p>
        </p:txBody>
      </p:sp>
    </p:spTree>
    <p:extLst>
      <p:ext uri="{BB962C8B-B14F-4D97-AF65-F5344CB8AC3E}">
        <p14:creationId xmlns:p14="http://schemas.microsoft.com/office/powerpoint/2010/main" val="219891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35</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85000" lnSpcReduction="10000"/>
          </a:bodyPr>
          <a:lstStyle/>
          <a:p>
            <a:pPr algn="ctr">
              <a:spcBef>
                <a:spcPct val="0"/>
              </a:spcBef>
              <a:spcAft>
                <a:spcPts val="600"/>
              </a:spcAft>
            </a:pPr>
            <a:r>
              <a:rPr lang="el-GR" sz="3400" dirty="0">
                <a:ln w="3175" cmpd="sng">
                  <a:noFill/>
                </a:ln>
                <a:latin typeface="+mj-lt"/>
                <a:ea typeface="+mj-ea"/>
                <a:cs typeface="+mj-cs"/>
              </a:rPr>
              <a:t>ΣΥΜΠΕΡΑΣΜΑΤΑ – ΘΕΤΙΚΑ ΚΑΙ ΑΡΝΗΤΙΚΑ ΑΠΟ ΤΗΝ ΔΙΚΗ ΜΑΣ ΕΜΠΕΙΡΙΑ </a:t>
            </a:r>
          </a:p>
        </p:txBody>
      </p:sp>
      <p:grpSp>
        <p:nvGrpSpPr>
          <p:cNvPr id="9" name="Group 8">
            <a:extLst>
              <a:ext uri="{FF2B5EF4-FFF2-40B4-BE49-F238E27FC236}">
                <a16:creationId xmlns:a16="http://schemas.microsoft.com/office/drawing/2014/main" id="{D15CD794-0126-495F-B912-816F8DB78211}"/>
              </a:ext>
            </a:extLst>
          </p:cNvPr>
          <p:cNvGrpSpPr>
            <a:grpSpLocks noGrp="1" noUngrp="1" noRot="1" noMove="1" noResize="1"/>
          </p:cNvGrpSpPr>
          <p:nvPr/>
        </p:nvGrpSpPr>
        <p:grpSpPr>
          <a:xfrm>
            <a:off x="558298" y="2246750"/>
            <a:ext cx="11075405" cy="3570208"/>
            <a:chOff x="606584" y="1756372"/>
            <a:chExt cx="11075405" cy="3570208"/>
          </a:xfrm>
        </p:grpSpPr>
        <p:sp>
          <p:nvSpPr>
            <p:cNvPr id="2" name="TextBox 1">
              <a:extLst>
                <a:ext uri="{FF2B5EF4-FFF2-40B4-BE49-F238E27FC236}">
                  <a16:creationId xmlns:a16="http://schemas.microsoft.com/office/drawing/2014/main" id="{90A4132B-648A-447A-8470-B433D612C856}"/>
                </a:ext>
              </a:extLst>
            </p:cNvPr>
            <p:cNvSpPr txBox="1">
              <a:spLocks noGrp="1" noRot="1" noMove="1" noResize="1" noEditPoints="1" noAdjustHandles="1" noChangeArrowheads="1" noChangeShapeType="1"/>
            </p:cNvSpPr>
            <p:nvPr/>
          </p:nvSpPr>
          <p:spPr>
            <a:xfrm>
              <a:off x="606584" y="1756372"/>
              <a:ext cx="5272258" cy="3570208"/>
            </a:xfrm>
            <a:prstGeom prst="rect">
              <a:avLst/>
            </a:prstGeom>
            <a:ln w="28575">
              <a:solidFill>
                <a:srgbClr val="00B050"/>
              </a:solidFill>
              <a:prstDash val="dashDot"/>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l-GR" b="1" dirty="0"/>
                <a:t>ΘΕΤΙΚΑ</a:t>
              </a:r>
            </a:p>
            <a:p>
              <a:pPr marL="285750" indent="-285750">
                <a:buFont typeface="Wingdings" panose="05000000000000000000" pitchFamily="2" charset="2"/>
                <a:buChar char="§"/>
              </a:pPr>
              <a:r>
                <a:rPr lang="el-GR" sz="1600" dirty="0"/>
                <a:t>Μεγάλο όγκο διαθέσιμων παραδειγμάτων στο διαδίκτυο.</a:t>
              </a:r>
            </a:p>
            <a:p>
              <a:pPr marL="285750" indent="-285750">
                <a:buFont typeface="Wingdings" panose="05000000000000000000" pitchFamily="2" charset="2"/>
                <a:buChar char="§"/>
              </a:pPr>
              <a:r>
                <a:rPr lang="el-GR" sz="1600" dirty="0"/>
                <a:t>Μεγάλο όγκο διαθέσιμων </a:t>
              </a:r>
              <a:r>
                <a:rPr lang="ro-RO" sz="1600" dirty="0"/>
                <a:t>tutorials </a:t>
              </a:r>
              <a:r>
                <a:rPr lang="el-GR" sz="1600" dirty="0"/>
                <a:t>στο </a:t>
              </a:r>
              <a:r>
                <a:rPr lang="en-US" sz="1600" dirty="0"/>
                <a:t>YouTube, Udemy, Coursera, </a:t>
              </a:r>
              <a:r>
                <a:rPr lang="el-GR" sz="1600" dirty="0"/>
                <a:t>κ.α.</a:t>
              </a:r>
            </a:p>
            <a:p>
              <a:pPr marL="285750" indent="-285750">
                <a:buFont typeface="Wingdings" panose="05000000000000000000" pitchFamily="2" charset="2"/>
                <a:buChar char="§"/>
              </a:pPr>
              <a:r>
                <a:rPr lang="el-GR" sz="1600" dirty="0"/>
                <a:t>Εύκολη εγκατάσταση εργαλείων που χρειαστήκαμε.</a:t>
              </a:r>
            </a:p>
            <a:p>
              <a:pPr marL="285750" indent="-285750">
                <a:buFont typeface="Wingdings" panose="05000000000000000000" pitchFamily="2" charset="2"/>
                <a:buChar char="§"/>
              </a:pPr>
              <a:r>
                <a:rPr lang="el-GR" sz="1600" dirty="0"/>
                <a:t>Εύκολη πρόσθεση νέων </a:t>
              </a:r>
              <a:r>
                <a:rPr lang="ro-RO" sz="1600" dirty="0"/>
                <a:t>packages </a:t>
              </a:r>
              <a:r>
                <a:rPr lang="el-GR" sz="1600" dirty="0"/>
                <a:t>και εξαρτήσεων</a:t>
              </a:r>
            </a:p>
            <a:p>
              <a:pPr marL="285750" indent="-285750">
                <a:buFont typeface="Wingdings" panose="05000000000000000000" pitchFamily="2" charset="2"/>
                <a:buChar char="§"/>
              </a:pPr>
              <a:r>
                <a:rPr lang="el-GR" sz="1600" dirty="0"/>
                <a:t>Δουλεύει στους πλείστους φυλλομετρητές.</a:t>
              </a:r>
            </a:p>
            <a:p>
              <a:pPr marL="285750" indent="-285750">
                <a:buFont typeface="Wingdings" panose="05000000000000000000" pitchFamily="2" charset="2"/>
                <a:buChar char="§"/>
              </a:pPr>
              <a:r>
                <a:rPr lang="el-GR" sz="1600" dirty="0"/>
                <a:t>Εύκολη δημιουργία πρώτου </a:t>
              </a:r>
              <a:r>
                <a:rPr lang="ro-RO" sz="1600" dirty="0"/>
                <a:t>project, </a:t>
              </a:r>
              <a:br>
                <a:rPr lang="en-US" sz="1600" dirty="0"/>
              </a:br>
              <a:r>
                <a:rPr lang="en-US" sz="1600" dirty="0"/>
                <a:t>npx create-react-app &lt;app-name&gt;</a:t>
              </a:r>
            </a:p>
            <a:p>
              <a:pPr marL="285750" indent="-285750">
                <a:buFont typeface="Wingdings" panose="05000000000000000000" pitchFamily="2" charset="2"/>
                <a:buChar char="§"/>
              </a:pPr>
              <a:r>
                <a:rPr lang="el-GR" sz="1600" dirty="0"/>
                <a:t>Επαναχρησιμοποίηση έτοιμων στοιχείων (</a:t>
              </a:r>
              <a:r>
                <a:rPr lang="en-US" sz="1600" dirty="0"/>
                <a:t>components</a:t>
              </a:r>
              <a:r>
                <a:rPr lang="el-GR" sz="1600" dirty="0"/>
                <a:t>)</a:t>
              </a:r>
              <a:r>
                <a:rPr lang="ro-RO" sz="1600" dirty="0"/>
                <a:t>.</a:t>
              </a:r>
              <a:endParaRPr lang="en-US" sz="1600" dirty="0"/>
            </a:p>
            <a:p>
              <a:pPr marL="285750" indent="-285750">
                <a:buFont typeface="Wingdings" panose="05000000000000000000" pitchFamily="2" charset="2"/>
                <a:buChar char="§"/>
              </a:pPr>
              <a:r>
                <a:rPr lang="el-GR" sz="1600" dirty="0"/>
                <a:t>Διαδραστική αίσθηση πλοήγησης</a:t>
              </a:r>
              <a:r>
                <a:rPr lang="ro-RO" sz="1600" dirty="0"/>
                <a:t>.</a:t>
              </a:r>
              <a:endParaRPr lang="el-GR" sz="1600" dirty="0"/>
            </a:p>
            <a:p>
              <a:pPr marL="285750" indent="-285750">
                <a:buFont typeface="Wingdings" panose="05000000000000000000" pitchFamily="2" charset="2"/>
                <a:buChar char="§"/>
              </a:pPr>
              <a:r>
                <a:rPr lang="el-GR" sz="1600" dirty="0"/>
                <a:t>Ικανοποιητικός χρόνος μεταγλώττισης και έναρξης εφαρμογής</a:t>
              </a:r>
              <a:r>
                <a:rPr lang="ro-RO" sz="1600" dirty="0"/>
                <a:t>.</a:t>
              </a:r>
              <a:endParaRPr lang="el-GR" sz="1600" dirty="0"/>
            </a:p>
            <a:p>
              <a:pPr marL="285750" indent="-285750">
                <a:buFont typeface="Wingdings" panose="05000000000000000000" pitchFamily="2" charset="2"/>
                <a:buChar char="§"/>
              </a:pPr>
              <a:r>
                <a:rPr lang="el-GR" sz="1600" dirty="0"/>
                <a:t>Άμεση ανταπόκριση στις ενέργειες του χρήστη</a:t>
              </a:r>
              <a:r>
                <a:rPr lang="ro-RO" sz="1600" dirty="0"/>
                <a:t>.</a:t>
              </a:r>
              <a:endParaRPr lang="el-GR" sz="1600" dirty="0"/>
            </a:p>
          </p:txBody>
        </p:sp>
        <p:sp>
          <p:nvSpPr>
            <p:cNvPr id="8" name="TextBox 7">
              <a:extLst>
                <a:ext uri="{FF2B5EF4-FFF2-40B4-BE49-F238E27FC236}">
                  <a16:creationId xmlns:a16="http://schemas.microsoft.com/office/drawing/2014/main" id="{1DF91B11-028F-4294-A1D1-771C7B54370C}"/>
                </a:ext>
              </a:extLst>
            </p:cNvPr>
            <p:cNvSpPr txBox="1">
              <a:spLocks noGrp="1" noRot="1" noMove="1" noResize="1" noEditPoints="1" noAdjustHandles="1" noChangeArrowheads="1" noChangeShapeType="1"/>
            </p:cNvSpPr>
            <p:nvPr/>
          </p:nvSpPr>
          <p:spPr>
            <a:xfrm>
              <a:off x="6276948" y="2371925"/>
              <a:ext cx="5405041" cy="2339102"/>
            </a:xfrm>
            <a:prstGeom prst="rect">
              <a:avLst/>
            </a:prstGeom>
            <a:ln w="28575">
              <a:solidFill>
                <a:srgbClr val="FF0000"/>
              </a:solidFill>
              <a:prstDash val="lgDashDot"/>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l-GR" b="1" dirty="0"/>
                <a:t>ΑΡΝΗΤΙΚΑ</a:t>
              </a:r>
            </a:p>
            <a:p>
              <a:pPr marL="285750" indent="-285750">
                <a:buFont typeface="Wingdings" panose="05000000000000000000" pitchFamily="2" charset="2"/>
                <a:buChar char="§"/>
              </a:pPr>
              <a:r>
                <a:rPr lang="el-GR" sz="1600" dirty="0"/>
                <a:t>Μπορεί να είναι δύσκολη στην μάθηση για κάποιον που δεν ασχολείται ιδιαίτερα με το </a:t>
              </a:r>
              <a:r>
                <a:rPr lang="en-US" sz="1600" dirty="0"/>
                <a:t>web-development</a:t>
              </a:r>
              <a:r>
                <a:rPr lang="ro-RO" sz="1600" dirty="0"/>
                <a:t>.</a:t>
              </a:r>
            </a:p>
            <a:p>
              <a:pPr marL="285750" indent="-285750">
                <a:buFont typeface="Wingdings" panose="05000000000000000000" pitchFamily="2" charset="2"/>
                <a:buChar char="§"/>
              </a:pPr>
              <a:r>
                <a:rPr lang="el-GR" sz="1600" dirty="0"/>
                <a:t>Προαπαιτείτε γνώσης τεχνολογιών και εννοιών </a:t>
              </a:r>
              <a:r>
                <a:rPr lang="en-US" sz="1600" dirty="0"/>
                <a:t>HTML, CSS, JavaScript</a:t>
              </a:r>
              <a:r>
                <a:rPr lang="el-GR" sz="1600" dirty="0"/>
                <a:t>, </a:t>
              </a:r>
              <a:r>
                <a:rPr lang="en-US" sz="1600" dirty="0"/>
                <a:t>JSX, WEB, Document DOM, </a:t>
              </a:r>
              <a:r>
                <a:rPr lang="el-GR" sz="1600" dirty="0"/>
                <a:t>κ.α.</a:t>
              </a:r>
            </a:p>
            <a:p>
              <a:pPr marL="285750" indent="-285750">
                <a:buFont typeface="Wingdings" panose="05000000000000000000" pitchFamily="2" charset="2"/>
                <a:buChar char="§"/>
              </a:pPr>
              <a:r>
                <a:rPr lang="el-GR" sz="1600" dirty="0"/>
                <a:t>Πληθώρα από επιλογές διάφορων </a:t>
              </a:r>
              <a:r>
                <a:rPr lang="ro-RO" sz="1600" dirty="0"/>
                <a:t>packages </a:t>
              </a:r>
              <a:r>
                <a:rPr lang="el-GR" sz="1600" dirty="0"/>
                <a:t>για ενσωμάτωση στην εφαρμογή</a:t>
              </a:r>
              <a:r>
                <a:rPr lang="en-US" sz="1600" dirty="0"/>
                <a:t>.</a:t>
              </a:r>
            </a:p>
            <a:p>
              <a:pPr marL="285750" indent="-285750">
                <a:buFont typeface="Wingdings" panose="05000000000000000000" pitchFamily="2" charset="2"/>
                <a:buChar char="§"/>
              </a:pPr>
              <a:r>
                <a:rPr lang="el-GR" sz="1600" dirty="0"/>
                <a:t>Τα αρχεία </a:t>
              </a:r>
              <a:r>
                <a:rPr lang="en-US" sz="1600" u="sng" dirty="0"/>
                <a:t>node_modules </a:t>
              </a:r>
              <a:r>
                <a:rPr lang="el-GR" sz="1600" dirty="0"/>
                <a:t>καταναλώνουν μεγάλο χώρο αποθήκευσης.</a:t>
              </a:r>
              <a:endParaRPr lang="ro-RO" sz="1600" dirty="0"/>
            </a:p>
          </p:txBody>
        </p:sp>
      </p:grpSp>
    </p:spTree>
    <p:extLst>
      <p:ext uri="{BB962C8B-B14F-4D97-AF65-F5344CB8AC3E}">
        <p14:creationId xmlns:p14="http://schemas.microsoft.com/office/powerpoint/2010/main" val="118809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36</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ΕΝΑΛΛΑΚΤΙΚΕΣ ΕΠΙΛΟΓΕΣ</a:t>
            </a:r>
          </a:p>
        </p:txBody>
      </p:sp>
      <p:grpSp>
        <p:nvGrpSpPr>
          <p:cNvPr id="12" name="Group 11">
            <a:extLst>
              <a:ext uri="{FF2B5EF4-FFF2-40B4-BE49-F238E27FC236}">
                <a16:creationId xmlns:a16="http://schemas.microsoft.com/office/drawing/2014/main" id="{E97422D1-5C09-48DB-A960-1A0F8DB9C67B}"/>
              </a:ext>
            </a:extLst>
          </p:cNvPr>
          <p:cNvGrpSpPr>
            <a:grpSpLocks noGrp="1" noUngrp="1" noRot="1" noMove="1" noResize="1"/>
          </p:cNvGrpSpPr>
          <p:nvPr/>
        </p:nvGrpSpPr>
        <p:grpSpPr>
          <a:xfrm>
            <a:off x="1225420" y="2217533"/>
            <a:ext cx="9766430" cy="2857500"/>
            <a:chOff x="1225420" y="2217533"/>
            <a:chExt cx="9766430" cy="2857500"/>
          </a:xfrm>
        </p:grpSpPr>
        <p:pic>
          <p:nvPicPr>
            <p:cNvPr id="3" name="Picture 2" descr="Logo, company name&#10;&#10;Description automatically generated">
              <a:extLst>
                <a:ext uri="{FF2B5EF4-FFF2-40B4-BE49-F238E27FC236}">
                  <a16:creationId xmlns:a16="http://schemas.microsoft.com/office/drawing/2014/main" id="{6D9653F6-BDCE-4F2C-AEFF-4D2B1C802C8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225420" y="2503283"/>
              <a:ext cx="4572000" cy="2286000"/>
            </a:xfrm>
            <a:prstGeom prst="rect">
              <a:avLst/>
            </a:prstGeom>
          </p:spPr>
        </p:pic>
        <p:pic>
          <p:nvPicPr>
            <p:cNvPr id="11" name="Picture 10" descr="Logo, company name&#10;&#10;Description automatically generated">
              <a:extLst>
                <a:ext uri="{FF2B5EF4-FFF2-40B4-BE49-F238E27FC236}">
                  <a16:creationId xmlns:a16="http://schemas.microsoft.com/office/drawing/2014/main" id="{2F599212-7496-44DC-9A9C-551E56B9E57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6229350" y="2217533"/>
              <a:ext cx="4762500" cy="2857500"/>
            </a:xfrm>
            <a:prstGeom prst="rect">
              <a:avLst/>
            </a:prstGeom>
          </p:spPr>
        </p:pic>
      </p:grpSp>
    </p:spTree>
    <p:extLst>
      <p:ext uri="{BB962C8B-B14F-4D97-AF65-F5344CB8AC3E}">
        <p14:creationId xmlns:p14="http://schemas.microsoft.com/office/powerpoint/2010/main" val="6105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37</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ΧΡΗΣΙΜΕΣ ΠΛΗΡΟΦΟΡΙΕΣ</a:t>
            </a:r>
          </a:p>
        </p:txBody>
      </p:sp>
      <p:grpSp>
        <p:nvGrpSpPr>
          <p:cNvPr id="7" name="Group 6">
            <a:extLst>
              <a:ext uri="{FF2B5EF4-FFF2-40B4-BE49-F238E27FC236}">
                <a16:creationId xmlns:a16="http://schemas.microsoft.com/office/drawing/2014/main" id="{4E7CB5D5-3B10-49C8-9DF8-AADF6656123B}"/>
              </a:ext>
            </a:extLst>
          </p:cNvPr>
          <p:cNvGrpSpPr>
            <a:grpSpLocks noGrp="1" noUngrp="1" noRot="1" noMove="1" noResize="1"/>
          </p:cNvGrpSpPr>
          <p:nvPr/>
        </p:nvGrpSpPr>
        <p:grpSpPr>
          <a:xfrm>
            <a:off x="2096540" y="1627824"/>
            <a:ext cx="7998920" cy="1046440"/>
            <a:chOff x="2879652" y="520095"/>
            <a:chExt cx="7998920" cy="1046440"/>
          </a:xfrm>
        </p:grpSpPr>
        <p:sp>
          <p:nvSpPr>
            <p:cNvPr id="8" name="TextBox 7">
              <a:extLst>
                <a:ext uri="{FF2B5EF4-FFF2-40B4-BE49-F238E27FC236}">
                  <a16:creationId xmlns:a16="http://schemas.microsoft.com/office/drawing/2014/main" id="{1E5BD5FE-1E5E-4D13-BAF4-C4564ADAB9B0}"/>
                </a:ext>
              </a:extLst>
            </p:cNvPr>
            <p:cNvSpPr txBox="1">
              <a:spLocks noGrp="1" noRot="1" noMove="1" noResize="1" noEditPoints="1" noAdjustHandles="1" noChangeArrowheads="1" noChangeShapeType="1"/>
            </p:cNvSpPr>
            <p:nvPr/>
          </p:nvSpPr>
          <p:spPr>
            <a:xfrm>
              <a:off x="3889223" y="520095"/>
              <a:ext cx="5979778" cy="523220"/>
            </a:xfrm>
            <a:prstGeom prst="rect">
              <a:avLst/>
            </a:prstGeom>
            <a:noFill/>
          </p:spPr>
          <p:txBody>
            <a:bodyPr wrap="none" rtlCol="0">
              <a:spAutoFit/>
            </a:bodyPr>
            <a:lstStyle/>
            <a:p>
              <a:pPr algn="ctr"/>
              <a:r>
                <a:rPr lang="en-US" sz="2800" b="1" dirty="0"/>
                <a:t>Documentation at: https://reactjs.org/</a:t>
              </a:r>
            </a:p>
          </p:txBody>
        </p:sp>
        <p:sp>
          <p:nvSpPr>
            <p:cNvPr id="9" name="TextBox 8">
              <a:extLst>
                <a:ext uri="{FF2B5EF4-FFF2-40B4-BE49-F238E27FC236}">
                  <a16:creationId xmlns:a16="http://schemas.microsoft.com/office/drawing/2014/main" id="{2CA51E5A-6EF7-4F58-B24B-E2CBF34C0F8B}"/>
                </a:ext>
              </a:extLst>
            </p:cNvPr>
            <p:cNvSpPr txBox="1">
              <a:spLocks noGrp="1" noRot="1" noMove="1" noResize="1" noEditPoints="1" noAdjustHandles="1" noChangeArrowheads="1" noChangeShapeType="1"/>
            </p:cNvSpPr>
            <p:nvPr/>
          </p:nvSpPr>
          <p:spPr>
            <a:xfrm>
              <a:off x="2879652" y="1043315"/>
              <a:ext cx="7998920" cy="523220"/>
            </a:xfrm>
            <a:prstGeom prst="rect">
              <a:avLst/>
            </a:prstGeom>
            <a:noFill/>
          </p:spPr>
          <p:txBody>
            <a:bodyPr wrap="none" rtlCol="0">
              <a:spAutoFit/>
            </a:bodyPr>
            <a:lstStyle/>
            <a:p>
              <a:pPr algn="ctr"/>
              <a:r>
                <a:rPr lang="en-US" sz="2800" b="1" dirty="0"/>
                <a:t>Source code at: https://github.com/facebook/react/</a:t>
              </a:r>
            </a:p>
          </p:txBody>
        </p:sp>
      </p:grpSp>
      <p:pic>
        <p:nvPicPr>
          <p:cNvPr id="10" name="Picture 9">
            <a:extLst>
              <a:ext uri="{FF2B5EF4-FFF2-40B4-BE49-F238E27FC236}">
                <a16:creationId xmlns:a16="http://schemas.microsoft.com/office/drawing/2014/main" id="{9F505339-C049-4848-95E3-D3979F0A90BD}"/>
              </a:ext>
            </a:extLst>
          </p:cNvPr>
          <p:cNvPicPr>
            <a:picLocks noGrp="1" noRot="1" noChangeAspect="1" noMove="1" noResize="1" noEditPoints="1" noAdjustHandles="1" noChangeArrowheads="1" noChangeShapeType="1" noCrop="1"/>
          </p:cNvPicPr>
          <p:nvPr/>
        </p:nvPicPr>
        <p:blipFill>
          <a:blip r:embed="rId4"/>
          <a:stretch>
            <a:fillRect/>
          </a:stretch>
        </p:blipFill>
        <p:spPr>
          <a:xfrm>
            <a:off x="1582404" y="2742439"/>
            <a:ext cx="9027192" cy="2719639"/>
          </a:xfrm>
          <a:prstGeom prst="rect">
            <a:avLst/>
          </a:prstGeom>
        </p:spPr>
      </p:pic>
      <p:sp>
        <p:nvSpPr>
          <p:cNvPr id="11" name="TextBox 10">
            <a:extLst>
              <a:ext uri="{FF2B5EF4-FFF2-40B4-BE49-F238E27FC236}">
                <a16:creationId xmlns:a16="http://schemas.microsoft.com/office/drawing/2014/main" id="{D3615C03-1196-4F93-A8BD-42CE1F6BE22B}"/>
              </a:ext>
            </a:extLst>
          </p:cNvPr>
          <p:cNvSpPr txBox="1">
            <a:spLocks noGrp="1" noRot="1" noMove="1" noResize="1" noEditPoints="1" noAdjustHandles="1" noChangeArrowheads="1" noChangeShapeType="1"/>
          </p:cNvSpPr>
          <p:nvPr/>
        </p:nvSpPr>
        <p:spPr>
          <a:xfrm>
            <a:off x="504565" y="5530253"/>
            <a:ext cx="11182870" cy="1015663"/>
          </a:xfrm>
          <a:prstGeom prst="rect">
            <a:avLst/>
          </a:prstGeom>
          <a:noFill/>
        </p:spPr>
        <p:txBody>
          <a:bodyPr wrap="none" rtlCol="0">
            <a:spAutoFit/>
          </a:bodyPr>
          <a:lstStyle/>
          <a:p>
            <a:pPr algn="ctr"/>
            <a:r>
              <a:rPr lang="en-US" sz="2800" b="1" dirty="0"/>
              <a:t>PROJECT SOURCE CODE AT: </a:t>
            </a:r>
          </a:p>
          <a:p>
            <a:pPr algn="ctr"/>
            <a:r>
              <a:rPr lang="en-US" sz="3200" b="1" u="sng" dirty="0"/>
              <a:t>https://github.com/icanci01/epl421-presentation-react</a:t>
            </a:r>
          </a:p>
        </p:txBody>
      </p:sp>
    </p:spTree>
    <p:extLst>
      <p:ext uri="{BB962C8B-B14F-4D97-AF65-F5344CB8AC3E}">
        <p14:creationId xmlns:p14="http://schemas.microsoft.com/office/powerpoint/2010/main" val="247023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38</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ΒΙΒΛΙΟΓΡΑΦΙΑ</a:t>
            </a:r>
          </a:p>
        </p:txBody>
      </p:sp>
      <p:sp>
        <p:nvSpPr>
          <p:cNvPr id="7" name="TextBox 6">
            <a:extLst>
              <a:ext uri="{FF2B5EF4-FFF2-40B4-BE49-F238E27FC236}">
                <a16:creationId xmlns:a16="http://schemas.microsoft.com/office/drawing/2014/main" id="{FD3FA7EF-0D0B-4793-BACA-D6419A981D89}"/>
              </a:ext>
            </a:extLst>
          </p:cNvPr>
          <p:cNvSpPr txBox="1">
            <a:spLocks noGrp="1" noRot="1" noMove="1" noResize="1" noEditPoints="1" noAdjustHandles="1" noChangeArrowheads="1" noChangeShapeType="1"/>
          </p:cNvSpPr>
          <p:nvPr/>
        </p:nvSpPr>
        <p:spPr>
          <a:xfrm>
            <a:off x="1218142" y="1591594"/>
            <a:ext cx="9755716" cy="4691508"/>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4"/>
              </a:rPr>
              <a:t>https://el.wikipedia.org/wiki/%CE%94%CE%B9%CE%B1%CE%B4%CE%AF%CE%BA%CF%84%CF%85%CE%BF </a:t>
            </a:r>
            <a:r>
              <a:rPr lang="en-US" sz="1200" b="1" dirty="0"/>
              <a:t>- (</a:t>
            </a:r>
            <a:r>
              <a:rPr lang="el-GR" sz="1200" b="1" dirty="0"/>
              <a:t>Διαδίκτυο</a:t>
            </a:r>
            <a:r>
              <a:rPr lang="en-US" sz="1200" b="1" dirty="0"/>
              <a:t>)</a:t>
            </a:r>
            <a:endParaRPr lang="en-US" sz="1200" b="1" dirty="0">
              <a:hlinkClick r:id="" action="ppaction://noaction"/>
            </a:endParaRP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 action="ppaction://noaction"/>
              </a:rPr>
              <a:t>https://en.wikipedia.org/wiki/React</a:t>
            </a:r>
            <a:r>
              <a:rPr lang="en-US" sz="1200" b="1" dirty="0"/>
              <a:t> - (</a:t>
            </a:r>
            <a:r>
              <a:rPr lang="ro-RO" sz="1200" b="1" dirty="0"/>
              <a:t>Wikipedia - React</a:t>
            </a:r>
            <a:r>
              <a:rPr lang="en-US" sz="1200" b="1" dirty="0"/>
              <a:t>)</a:t>
            </a:r>
            <a:endParaRPr lang="el-GR" sz="1200" b="1" dirty="0"/>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5"/>
              </a:rPr>
              <a:t>https://www.universalclass.com/articles/computrs/javascript/how-to-script-forms-with-javascript.htm</a:t>
            </a:r>
            <a:endParaRPr lang="en-US" sz="1200" b="1" dirty="0"/>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6"/>
              </a:rPr>
              <a:t>https://reactjs.org/</a:t>
            </a:r>
            <a:r>
              <a:rPr lang="en-US" sz="1200" b="1" dirty="0"/>
              <a:t> - React (Presentation Topic)</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7"/>
              </a:rPr>
              <a:t>https://v5.reactrouter.com/web/api/</a:t>
            </a:r>
            <a:r>
              <a:rPr lang="en-US" sz="1200" b="1" dirty="0"/>
              <a:t> - React Router (Path manager, context switching)</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8"/>
              </a:rPr>
              <a:t>https://nodejs.org/en/</a:t>
            </a:r>
            <a:r>
              <a:rPr lang="en-US" sz="1200" b="1" dirty="0"/>
              <a:t> - Node (Working Environment)</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9"/>
              </a:rPr>
              <a:t>https://www.npmjs.com/</a:t>
            </a:r>
            <a:r>
              <a:rPr lang="en-US" sz="1200" b="1" dirty="0"/>
              <a:t> - NPM (Node Package Manager)</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0"/>
              </a:rPr>
              <a:t>https://expressjs.com/</a:t>
            </a:r>
            <a:r>
              <a:rPr lang="en-US" sz="1200" b="1" dirty="0"/>
              <a:t> - Express (Back-end Integration)</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1"/>
              </a:rPr>
              <a:t>https://yarnpkg.com/</a:t>
            </a:r>
            <a:r>
              <a:rPr lang="en-US" sz="1200" b="1" dirty="0"/>
              <a:t> - Yarn (Package Manager)</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2"/>
              </a:rPr>
              <a:t>https://filezilla-project.org/</a:t>
            </a:r>
            <a:r>
              <a:rPr lang="en-US" sz="1200" b="1" dirty="0"/>
              <a:t> - FileZilla (FTP Server Provider)</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3"/>
              </a:rPr>
              <a:t>https://chakra-ui.com/</a:t>
            </a:r>
            <a:r>
              <a:rPr lang="en-US" sz="1200" b="1" dirty="0"/>
              <a:t> - Chakra-UI (Front-end Components)</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4"/>
              </a:rPr>
              <a:t>https://react-bootstrap.github.io/getting-started/introduction/</a:t>
            </a:r>
            <a:r>
              <a:rPr lang="en-US" sz="1200" b="1" dirty="0"/>
              <a:t> - Bootstrap (Front-end CSS)</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5"/>
              </a:rPr>
              <a:t>https://www.w3schools.com/react/</a:t>
            </a:r>
            <a:r>
              <a:rPr lang="en-US" sz="1200" b="1" dirty="0"/>
              <a:t> - W3Schools (React Tutorials)</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6"/>
              </a:rPr>
              <a:t>https://www.npmjs.com/package/basic-ftp</a:t>
            </a:r>
            <a:r>
              <a:rPr lang="en-US" sz="1200" b="1" dirty="0"/>
              <a:t> - FTP API Provider (Connection to FileZilla)</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7"/>
              </a:rPr>
              <a:t>https://www.youtube.com/watch?v=b6Oe2puTdMQ</a:t>
            </a:r>
            <a:r>
              <a:rPr lang="en-US" sz="1200" b="1" dirty="0"/>
              <a:t> – UPLOAD</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200" b="1" dirty="0">
                <a:hlinkClick r:id="rId18"/>
              </a:rPr>
              <a:t>https://payalpaul2436.medium.com/10-main-core-concept-you-need-to-know-about-react-303e986e1763</a:t>
            </a:r>
            <a:r>
              <a:rPr lang="en-US" sz="1200" b="1" dirty="0"/>
              <a:t> – Extra Information </a:t>
            </a:r>
          </a:p>
        </p:txBody>
      </p:sp>
    </p:spTree>
    <p:extLst>
      <p:ext uri="{BB962C8B-B14F-4D97-AF65-F5344CB8AC3E}">
        <p14:creationId xmlns:p14="http://schemas.microsoft.com/office/powerpoint/2010/main" val="374718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39</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grpSp>
        <p:nvGrpSpPr>
          <p:cNvPr id="2" name="Group 1">
            <a:extLst>
              <a:ext uri="{FF2B5EF4-FFF2-40B4-BE49-F238E27FC236}">
                <a16:creationId xmlns:a16="http://schemas.microsoft.com/office/drawing/2014/main" id="{3A162316-6668-429A-A208-213FE9141FED}"/>
              </a:ext>
            </a:extLst>
          </p:cNvPr>
          <p:cNvGrpSpPr>
            <a:grpSpLocks noGrp="1" noUngrp="1" noRot="1" noMove="1" noResize="1"/>
          </p:cNvGrpSpPr>
          <p:nvPr/>
        </p:nvGrpSpPr>
        <p:grpSpPr>
          <a:xfrm>
            <a:off x="2242344" y="1441063"/>
            <a:ext cx="7707313" cy="3975874"/>
            <a:chOff x="2237420" y="1680752"/>
            <a:chExt cx="7707313" cy="3975874"/>
          </a:xfrm>
        </p:grpSpPr>
        <p:grpSp>
          <p:nvGrpSpPr>
            <p:cNvPr id="7" name="Group 6">
              <a:extLst>
                <a:ext uri="{FF2B5EF4-FFF2-40B4-BE49-F238E27FC236}">
                  <a16:creationId xmlns:a16="http://schemas.microsoft.com/office/drawing/2014/main" id="{6E58446F-B7A9-482B-BB38-E8E75A250D67}"/>
                </a:ext>
              </a:extLst>
            </p:cNvPr>
            <p:cNvGrpSpPr>
              <a:grpSpLocks noGrp="1" noUngrp="1" noRot="1" noMove="1" noResize="1"/>
            </p:cNvGrpSpPr>
            <p:nvPr/>
          </p:nvGrpSpPr>
          <p:grpSpPr>
            <a:xfrm>
              <a:off x="2237420" y="1680752"/>
              <a:ext cx="7707313" cy="1535040"/>
              <a:chOff x="0" y="5251"/>
              <a:chExt cx="7707313" cy="1535040"/>
            </a:xfrm>
          </p:grpSpPr>
          <p:sp>
            <p:nvSpPr>
              <p:cNvPr id="8" name="Rectangle: Rounded Corners 7">
                <a:extLst>
                  <a:ext uri="{FF2B5EF4-FFF2-40B4-BE49-F238E27FC236}">
                    <a16:creationId xmlns:a16="http://schemas.microsoft.com/office/drawing/2014/main" id="{5CDA07C6-3170-4456-BA53-CBEA0A5D3990}"/>
                  </a:ext>
                </a:extLst>
              </p:cNvPr>
              <p:cNvSpPr>
                <a:spLocks noGrp="1" noRot="1" noMove="1" noResize="1" noEditPoints="1" noAdjustHandles="1" noChangeArrowheads="1" noChangeShapeType="1"/>
              </p:cNvSpPr>
              <p:nvPr/>
            </p:nvSpPr>
            <p:spPr>
              <a:xfrm>
                <a:off x="0" y="5251"/>
                <a:ext cx="7707313" cy="1535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E1CD354C-8736-434D-92FB-72B82DEB6546}"/>
                  </a:ext>
                </a:extLst>
              </p:cNvPr>
              <p:cNvSpPr txBox="1">
                <a:spLocks noGrp="1" noRot="1" noMove="1" noResize="1" noEditPoints="1" noAdjustHandles="1" noChangeArrowheads="1" noChangeShapeType="1"/>
              </p:cNvSpPr>
              <p:nvPr/>
            </p:nvSpPr>
            <p:spPr>
              <a:xfrm>
                <a:off x="74934" y="80185"/>
                <a:ext cx="7557445" cy="1385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a:t>ΕΥΧΑΡΙΣΤΟΥΜΕ</a:t>
                </a:r>
              </a:p>
            </p:txBody>
          </p:sp>
        </p:grpSp>
        <p:grpSp>
          <p:nvGrpSpPr>
            <p:cNvPr id="10" name="Group 9">
              <a:extLst>
                <a:ext uri="{FF2B5EF4-FFF2-40B4-BE49-F238E27FC236}">
                  <a16:creationId xmlns:a16="http://schemas.microsoft.com/office/drawing/2014/main" id="{C5955FF6-6380-4517-889F-4B798F39F595}"/>
                </a:ext>
              </a:extLst>
            </p:cNvPr>
            <p:cNvGrpSpPr>
              <a:grpSpLocks noGrp="1" noUngrp="1" noRot="1" noMove="1" noResize="1"/>
            </p:cNvGrpSpPr>
            <p:nvPr/>
          </p:nvGrpSpPr>
          <p:grpSpPr>
            <a:xfrm>
              <a:off x="2237420" y="4121586"/>
              <a:ext cx="7707313" cy="1535040"/>
              <a:chOff x="0" y="1724612"/>
              <a:chExt cx="7707313" cy="1535040"/>
            </a:xfrm>
          </p:grpSpPr>
          <p:sp>
            <p:nvSpPr>
              <p:cNvPr id="11" name="Rectangle: Rounded Corners 10">
                <a:extLst>
                  <a:ext uri="{FF2B5EF4-FFF2-40B4-BE49-F238E27FC236}">
                    <a16:creationId xmlns:a16="http://schemas.microsoft.com/office/drawing/2014/main" id="{2049A457-BB05-477F-8502-5488D26CB66C}"/>
                  </a:ext>
                </a:extLst>
              </p:cNvPr>
              <p:cNvSpPr>
                <a:spLocks noGrp="1" noRot="1" noMove="1" noResize="1" noEditPoints="1" noAdjustHandles="1" noChangeArrowheads="1" noChangeShapeType="1"/>
              </p:cNvSpPr>
              <p:nvPr/>
            </p:nvSpPr>
            <p:spPr>
              <a:xfrm>
                <a:off x="0" y="1724612"/>
                <a:ext cx="7707313" cy="1535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C5DBD9FF-CB45-49A6-BB14-172B3B6D2222}"/>
                  </a:ext>
                </a:extLst>
              </p:cNvPr>
              <p:cNvSpPr txBox="1">
                <a:spLocks noGrp="1" noRot="1" noMove="1" noResize="1" noEditPoints="1" noAdjustHandles="1" noChangeArrowheads="1" noChangeShapeType="1"/>
              </p:cNvSpPr>
              <p:nvPr/>
            </p:nvSpPr>
            <p:spPr>
              <a:xfrm>
                <a:off x="74934" y="1799546"/>
                <a:ext cx="7557445" cy="1385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t>ΕΡΩΤΗΣΕΙΣ;</a:t>
                </a:r>
              </a:p>
            </p:txBody>
          </p:sp>
        </p:grpSp>
      </p:grpSp>
    </p:spTree>
    <p:extLst>
      <p:ext uri="{BB962C8B-B14F-4D97-AF65-F5344CB8AC3E}">
        <p14:creationId xmlns:p14="http://schemas.microsoft.com/office/powerpoint/2010/main" val="55088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4</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ΕΠΕΞΗΓΗΣΗ ΤΕΧΝΟΛΟΓΙΩΝ ΠΟΥ ΧΡΗΣΙΜΟΠΟΙΟΥΝΤΑΙ (1)</a:t>
            </a:r>
          </a:p>
        </p:txBody>
      </p:sp>
      <p:pic>
        <p:nvPicPr>
          <p:cNvPr id="11" name="Picture 4" descr="data:image/png;base64,iVBORw0KGgoAAAANSUhEUgAAARMAAAC3CAMAAAAGjUrGAAABU1BMVEX////auSzlTSYLdLgAAADr6+vxZSj/2Touqt4AarT07tH22NDO4O7YthLlPQLWtgf9+/fV1dW4uLjivi//2CX9+eToUycWgsL19fUgks3wWgr739P/2zkXpd3H5PL95uDi4uLpzMWzyNzvXhT899f3uKOCx+kwhL6GhobLy8uqqqr28e3r1NAAarX87Kjl5eXjRRTqo5VNtubkblSXl5cnJydFRUV4eHgAZLQAdbfhxV1lZWXAwMBPT0/Nzc3c6fN2p86avtlLkMZhncvrhXDlznbr253yw7keHh4RERE6OjpHR0ePj49+fn74+ezkKADoaEntj3znz4Hu36jhyWXw5bvauzm9yd395YblSCH+4nDwnozkVzPbuzj93lf5zr72vqjnr6hls9iTxN6nu8n1j23zgVWt2fBwptHwczvvzTjmYj70rpT4n3v84GagwN3ujHdYwiMaAAANsElEQVR4nO2c6VfbuBqHxZJCKAkJA8XQBMJSKElpAl3TUnbKtHOHS1k6pNB9usx0uvz/n64kS7JsLbZl5tx+eJ9zWjzEfUkeJPknWR6EAAAAAAAAAAAAAAAAAAAAAAAAAAAAAAAAAAAAAAAAAAAAAAAAAAAAfh6u9/b+ipDX29u7Wuvl5IbxX7fxq0/xV28R/1VLXzk3zMh5/Gh4DdXEcS7bGydFa0hUW81WLQR2ckfvpDeH6r0ZnCzyamueKPwQ3RbHi9neeBmXqCNR7W62aiEkJ+WIk4f+T7xYJ/WLclKjTp7war9lqxYCO3ly795D4gS3RvJbvD1c96iT3qeZndx5+vTpnbLv9vd6vb6KVukxPqw3s71x3wl9iw+H6/XhbNVCXBe/N9Ijy+zjD/cGZHFS9g+bfuujx3W/vWTGd+Ld6Q1+zEVhdPKE/AoecScOv1Tyz9bYMR2qnvhS6IhyL/Mb950g79eLl0Kc/Hb3rqad4B96d5E7WS1j0lVelMcMOlbd8ejxf8jx9axvnDlBHh1SMnbEMNIYi8JO8HuvrXInlHSVQ078lvLUP6Yt5bb7e/YePXo0zJ2w7pPxyh7C4gTV6YjorTElT9JVlq479+7du37X7zKr5PhJtvae45XrCFf7nXTw3kfO1VR+p5816qTOWsVwxnbCnIgx62KuxZITUe0ineRqNdIXa7Ua6eye9BXRr80a+Y8mxv9Ocv69zKZzcpGZ7d/DKzM8xI/KNZQrB9/OXDknVwYAAPh5uJyBhqHm+qA764aa+wMZSOmkVXTmv5cNNTfu5125v2GoOVDIQEonB51uV4pThpqbSz2uLG0aau4PdTnzIKWTnQxOTH1nJu/sJD9jclJwd7KLSqmcPGs5O2mZag5maCeDhpqlDE4OUxlB6Mzq5IoJ+qqp5rrVSXvMAHViGmOR/WP/YoC8Vnic0sk1q5NLJvBrnQOjE2vfGe830CZ9x+jkgVVJpU9L5W/i5Cilkz13JzvGohmcGGseW53olfT1kYZSOEnp5HLRxQnpO60zY1HrkGF0Ql811jy0DSjGdkKdpM0nU+5Olo1FF1ycVMmLC8aaj12c+O1kNKWThruTa8aiW05OSI/bMtY8cmon5MVCuisxvsY5jSfUyZ6x6LaLk3HiZNtY88SpnZAXh9I6QecitKkxvzWhIpwUTdEeh3sxyGri+3h/VYE6IedvGGsO6Jyw7I7H2JEoFeHkeVolQbhvvZ1WuKowFTgxRXuEvgsn23/MRJlUmedO8t+NNUc1Tp6zOR5uJydzEU4r3EnaaI/QLeFkL6egOX+WXYq7W6ZoH3LSUGqqa40l6mQB/6MlU7TXh3vWAkpDv4wo4yh1QuJJ13G8hAg7QTtJ4qQxwZ10m7tpEO63kjhB74gTkmON0R5/cE3XsTl50ced7MZLiCDCfWs5iZMp7qRzbq4ZhPt2IicrwokxxiL0UnXy0n9F6+SVcJI22iO0LJw88xI4uSqcfDHXlJyonjVORIy1OXmuaSj+K1onfdxJ6miPwz0PKJ2dJO3ktXByy1zTE07yKZ0Yb2yUdOGeLRbpnJSCGJs22kvhvnMrSTt5M8vjyTNzzZIII/laAidelcfYHkuU0IR7lsZ0TvZHnKO9FO475+xN124IphS+CifmaI9QWzgZjCppKt2jtC6ctC01NeFedVIaZZyMOEf7ULhn7/ptENoska311lJUmvBE1lvvbw0iz8MtslmrlcvltcXF1XdJpjvacF/YjzqZE5lNTHeG9lM7KQknrabvZDqw5BbtpXAfXjXItzdrDU92Up5511/tFzHWHO214V51MjpS8QmiferpDkZk++IN38mNRE4s0R6He91EJ7/1Z65BxhPupFZ+vxJMd+zRXhvuWbcIOVGmO13plQQTnuJ0KifmaI/QprKqlO/ZXiO7EgInzdp71kSEk7xp1Z5+XEcn6ac7mnDfiHVCDZqjvRzufZYWNss1AnfSaAzOS0JYZLNMd7Sr1ImcpJ/uIPRDCfedJE5atm4auZux9SfdBkGcNImTkje50h9W4jsxR3u9kwGbk4prtNeF+ystzqyCcGJctSdIdzPyPRura2trgRRs5BMWElESN91BupV71clc6LJDY2zaOxmEINyf8YvxMudalH/4tNi8ak+Qwv0m3yzjG8HtZHI+goix5lV7ghruWUSV28lNBm4lfjtJfSeDIFbuOzs8yIpAq5ycKNrjZBosKiXIsbTJ0JOte5bUcK86EVREZEs/3cEf0xLulZPfiHbyw1o0GF2VcK98binaW2vupnBSCmJs+mgvT3jO451cE9HefCeD0OYNRQ33ihMR7fO2aK8L92Yno9mcqOHe4iSY7phX7Qli5T4/E+tkUjgxr9oT1HBvdjJH12Opk/TRXl655+He4uSDcGKL9nK4T+gkNtrrwj0bKzRO/CkgPcch2mvCvcXJRxFjX1trfhZONmOdfBJOPltrapz41xSNkyPhxCXay+H+hhdBOfevRNFeDvebjQjK7004sUZ7Xbg3O7kpVu1fxn18LSLcd867I/DgOstaRSlZtJedtBciVFcY8+zcee5kyRbtdSv3LI9hJ2weXHnBzj3tY5sKnKK9dasSdzLBnDTEnYyivZvOBKEtOhvk9wGr3AldP1nosWxSQuyjm53wOH/Kzn0hnLhE+9BWpY6P6oT1FOlOhr2mZauScPKJnbuSLNrrwv0ud8LayQh38k04cYn2UrjvPr/lc644YT0l0ao9Qdqq1KbEOYlbtScE4f4BRePkJjv1FXfiFO0ReiuFe5raPNGbhBPWUxJG+9BWJXqxaXhiqhw4YUX7ebQ3r9r7iK1K7Pp6XDiOOuFBPoj26Vft6QdVwr2YKovVAXbqHh9PWuZNShRPKMmv+zX/UJxMslPFdMce7aVwz3LYbuFB1AkzUApW7d2cBOH+gCWI5aiTv9ipSaM9Ko1xJ0vMiRhhhBPWU4JV+7GYNyrCPVtLOlSdsEtycCdjyCXah7YqsVj1NurkIzs12Z0Mgli550G2prQTL+rEtmofduJ/0CPVCQvyc9SJ1KTS0gjCPXMi7g3yePKVnZo02usmPMoYy84Mor19uiMFWdYhTgp+IFOdSNHezUkpCPdsYj9dbLU6wsnsxMQ/7NQg2ttW7QlSuGe30dtLISfVfnZm0mgvrdyzec4AuznKnFT6Rl6xYftmEO2dpjuhcM8nJdNnX7CX7kuzsxOXvr4WmTVptJeCbH6Dby2Y2VhYyueJk2p1ZX6Sn/k+YbSXwr1YTxRr1GSf0rebIuAHTlxW7QkHum05XnPv2fnshzehDx/E2Dgnwcr9Z7HdouHVZj63x7EPT9oBL6K9ddWeIMJ9IRxOSTs5nZO/czrCN1q4RXt5W050q1Kk4ZVEjLWu2hNmDFuVGspke16s2tujvbxyH956pM4Bs2xS8nlm3JYTOTFxtMfhXjhZiGzLiQazlWrCaC+F+3CPUJ18406cVu0J0sq9Z3VyNckmJR9p5d6zO0m4ak8ItiqFvq06eVXJFu1D4b6Z88xOSm+S3ckgBNty2jWv0TA78RJHeznch5JYyAnp1KOVDJuUfEQc6e60DpanJS3SSVNvPlwSd7wszx9wpDuBCxuDuYbWyfqnd1XhJC7ayyv3heeHJ2JICznZPzntG+mrZJvuhJ9D6LSK3TtvbzAv/Ie+/vrXBLsHmCjaI2lbDukVS+3tzcGG31x8JyXsY17cDIzdkONzKC0TFAqFB48HaKXAydzNbyPi7qjzqj0h+hxCq1g8P5tuer6Tq9c+TkzMBjeLE0V7hMZ6wuTzYxszzQZzMjm/UpXujyaa7qh3MwqFruMTHFSpk9Gj0wrfPi1uoDtsUvLRPIeAm0vr1vKNxuuvl2QfwklctNc/h5DPb20OeuufVth2ckGiaK/fc1/A3agL55NXIR8Zoz1G/xxCp9WaiArhMTbeybbGCdUyrtw+Txjtjc8hkP32mocQ1AtUGpS1aY4iJOl0x7BViaB7LoPG2I3YmtrnEAhkvhOxUsmwak8wPmRsUBIf7XVblYxOquM0nsRNd/TPIQgnEf6mz0e6RnvLyn3UxxU+CtvvZBCMDxlHnIyPsStUbLS3PGQcclLp+9sX0uUe7XG4T+LkivxC/Ax8MIETv4HwkSY22mufQ1CcCB9dGaI9QmdFgxSlgVA6rSvxNQfvG6Tw9RPRQJiS+/FOUJehofjrJ6SBhL8/5O6k8WanU2xpvKg+cHjBWTd+iEXo08bYkk4LcTK+0A5tnaXhJUHNgccPyGNdGieVcAPpouFl98j5UkwoXV4+KBajF+WID5xazp/txY8lnPXv2/jjRpyMjdM41+Z/5Zd6tr/HTv8E+yeHLxUtvyg+SMh1XGIL0dj70a1tLryB7FyLv95E8AY3xhQtUvvIL+AUl7bo6NGxtrmIBnJ4kqmBRJhavlVUvXSKxS9nl129r89s92i6EZ4FfZ5ZRyn/pxOM0sDh8yHVC1Z1fMRWJB3frf7HkcXYorhrTGeFKTqMnvXNLdkL7jBbKTqMnv2T3S5ZC4n5F9JhVEjVqb0d2o3otOfqxdT1Jlk3IiNq+g6jpcRHXTKiXmiH0f+4q8sHqUbUJJBRN82ImgQ86nZd0Ij6/6Ak/bnQogAAAAAAAAAAAAAAAAAAAAAAAAAAAAAAAAAAAAAAAAAAAAAAAAAA/GT8D4OWQT5GBwbEAAAAAElFTkSuQmCC">
            <a:extLst>
              <a:ext uri="{FF2B5EF4-FFF2-40B4-BE49-F238E27FC236}">
                <a16:creationId xmlns:a16="http://schemas.microsoft.com/office/drawing/2014/main" id="{39AC2035-2914-4CDE-B3C0-84F755E1216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38655" y="2769794"/>
            <a:ext cx="3523220" cy="234454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EF286B4-094F-4F6C-8443-E1ABBE46268D}"/>
              </a:ext>
            </a:extLst>
          </p:cNvPr>
          <p:cNvGrpSpPr>
            <a:grpSpLocks noGrp="1" noUngrp="1" noRot="1" noMove="1" noResize="1"/>
          </p:cNvGrpSpPr>
          <p:nvPr/>
        </p:nvGrpSpPr>
        <p:grpSpPr>
          <a:xfrm>
            <a:off x="453701" y="1743703"/>
            <a:ext cx="8093376" cy="4620883"/>
            <a:chOff x="3631468" y="2074712"/>
            <a:chExt cx="8093376" cy="4620883"/>
          </a:xfrm>
        </p:grpSpPr>
        <p:sp>
          <p:nvSpPr>
            <p:cNvPr id="14" name="Title 1">
              <a:extLst>
                <a:ext uri="{FF2B5EF4-FFF2-40B4-BE49-F238E27FC236}">
                  <a16:creationId xmlns:a16="http://schemas.microsoft.com/office/drawing/2014/main" id="{39BDAEA5-FA83-431A-9238-A4AC582949F9}"/>
                </a:ext>
              </a:extLst>
            </p:cNvPr>
            <p:cNvSpPr txBox="1">
              <a:spLocks noGrp="1" noRot="1" noMove="1" noResize="1" noEditPoints="1" noAdjustHandles="1" noChangeArrowheads="1" noChangeShapeType="1"/>
            </p:cNvSpPr>
            <p:nvPr/>
          </p:nvSpPr>
          <p:spPr>
            <a:xfrm>
              <a:off x="3631468" y="2074712"/>
              <a:ext cx="8093376" cy="485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600" b="1" dirty="0"/>
                <a:t>Διαδίκτυο, </a:t>
              </a:r>
              <a:r>
                <a:rPr lang="en-US" sz="2600" b="1" dirty="0"/>
                <a:t>HTML, CSS, JavaScript</a:t>
              </a:r>
              <a:r>
                <a:rPr lang="ro-RO" sz="2600" b="1" dirty="0"/>
                <a:t>, JavaScript</a:t>
              </a:r>
              <a:r>
                <a:rPr lang="el-GR" sz="2600" b="1" dirty="0"/>
                <a:t> </a:t>
              </a:r>
              <a:r>
                <a:rPr lang="ro-RO" sz="2600" b="1" dirty="0"/>
                <a:t> HTML DOM</a:t>
              </a:r>
              <a:endParaRPr lang="en-US" sz="2600" b="1" dirty="0"/>
            </a:p>
          </p:txBody>
        </p:sp>
        <p:sp>
          <p:nvSpPr>
            <p:cNvPr id="15" name="Text Placeholder 3">
              <a:extLst>
                <a:ext uri="{FF2B5EF4-FFF2-40B4-BE49-F238E27FC236}">
                  <a16:creationId xmlns:a16="http://schemas.microsoft.com/office/drawing/2014/main" id="{ACA76167-C0D9-400A-8F11-A638047A485A}"/>
                </a:ext>
              </a:extLst>
            </p:cNvPr>
            <p:cNvSpPr txBox="1">
              <a:spLocks noGrp="1" noRot="1" noMove="1" noResize="1" noEditPoints="1" noAdjustHandles="1" noChangeArrowheads="1" noChangeShapeType="1"/>
            </p:cNvSpPr>
            <p:nvPr/>
          </p:nvSpPr>
          <p:spPr>
            <a:xfrm>
              <a:off x="3680320" y="2703432"/>
              <a:ext cx="7663674" cy="3992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800" dirty="0"/>
                <a:t>Το </a:t>
              </a:r>
              <a:r>
                <a:rPr lang="el-GR" sz="1800" b="1" dirty="0"/>
                <a:t>Διαδίκτυο</a:t>
              </a:r>
              <a:r>
                <a:rPr lang="el-GR" sz="1800" dirty="0"/>
                <a:t> (αγγλικά: Internet‎) είναι παγκόσμιο σύστημα διασυνδεδεμένων δικτύων υπολογιστών, οι οποίοι χρησιμοποιούν καθιερωμένη ομάδα πρωτοκόλλων, η οποία συχνά αποκαλείται "TCP/IP" –</a:t>
              </a:r>
              <a:r>
                <a:rPr lang="en-US" sz="1800" dirty="0"/>
                <a:t> Wikipedia</a:t>
              </a:r>
              <a:endParaRPr lang="el-GR" sz="1800" dirty="0"/>
            </a:p>
            <a:p>
              <a:r>
                <a:rPr lang="el-GR" sz="1800" dirty="0"/>
                <a:t>Όπως καλά γνωρίζουμε οι ιστοσελίδες</a:t>
              </a:r>
              <a:r>
                <a:rPr lang="en-US" sz="1800" dirty="0"/>
                <a:t> </a:t>
              </a:r>
              <a:r>
                <a:rPr lang="el-GR" sz="1800" dirty="0"/>
                <a:t>που επισκεπτόμαστε στο διαδίκτυο τις πλείστες φορές αποτελούνται από</a:t>
              </a:r>
              <a:r>
                <a:rPr lang="en-US" sz="1800" dirty="0"/>
                <a:t>:</a:t>
              </a:r>
              <a:br>
                <a:rPr lang="en-US" sz="1800" dirty="0"/>
              </a:br>
              <a:r>
                <a:rPr lang="en-US" sz="2000" dirty="0"/>
                <a:t>	</a:t>
              </a:r>
              <a:r>
                <a:rPr lang="en-US" sz="1800" dirty="0"/>
                <a:t>+ </a:t>
              </a:r>
              <a:r>
                <a:rPr lang="en-US" sz="1800" b="1" dirty="0"/>
                <a:t>HTML – (HyperText Markup Language) </a:t>
              </a:r>
              <a:r>
                <a:rPr lang="el-GR" sz="1800" dirty="0"/>
                <a:t>αρχεία</a:t>
              </a:r>
              <a:r>
                <a:rPr lang="en-US" sz="1800" dirty="0"/>
                <a:t>. (</a:t>
              </a:r>
              <a:r>
                <a:rPr lang="el-GR" sz="1800" dirty="0"/>
                <a:t>π.χ. </a:t>
              </a:r>
              <a:r>
                <a:rPr lang="en-US" sz="1800" dirty="0"/>
                <a:t>index.html)</a:t>
              </a:r>
              <a:r>
                <a:rPr lang="el-GR" sz="1800" dirty="0"/>
                <a:t> </a:t>
              </a:r>
              <a:br>
                <a:rPr lang="en-US" sz="1800" dirty="0"/>
              </a:br>
              <a:r>
                <a:rPr lang="el-GR" sz="1600" dirty="0"/>
                <a:t>Είναι η βασική γλώσσα δόμησης σελίδων του World Wide Web που επισκεπτόμαστε. Τα αρχεία αυτά δύναται να έχουν και εφαρμοσμένη μορφοποίηση </a:t>
              </a:r>
              <a:r>
                <a:rPr lang="en-US" sz="1600" i="1" dirty="0"/>
                <a:t>CSS</a:t>
              </a:r>
              <a:r>
                <a:rPr lang="en-US" sz="1600" dirty="0"/>
                <a:t> </a:t>
              </a:r>
              <a:r>
                <a:rPr lang="el-GR" sz="1600" dirty="0"/>
                <a:t>και ενσωματωμένο κώδικα </a:t>
              </a:r>
              <a:r>
                <a:rPr lang="en-US" sz="1600" i="1" dirty="0"/>
                <a:t>JavaScript</a:t>
              </a:r>
              <a:r>
                <a:rPr lang="el-GR" sz="1600" i="1" dirty="0"/>
                <a:t>.</a:t>
              </a:r>
              <a:br>
                <a:rPr lang="el-GR" sz="2000" dirty="0"/>
              </a:br>
              <a:r>
                <a:rPr lang="el-GR" sz="2000" dirty="0"/>
                <a:t>	</a:t>
              </a:r>
              <a:r>
                <a:rPr lang="en-US" sz="1800" dirty="0"/>
                <a:t>+ </a:t>
              </a:r>
              <a:r>
                <a:rPr lang="en-US" sz="1800" b="1" dirty="0"/>
                <a:t>CSS – (Cascading Style Sheets)</a:t>
              </a:r>
              <a:r>
                <a:rPr lang="el-GR" sz="1800" b="1" dirty="0"/>
                <a:t> </a:t>
              </a:r>
              <a:r>
                <a:rPr lang="el-GR" sz="1800" dirty="0"/>
                <a:t>αρχεία. </a:t>
              </a:r>
              <a:r>
                <a:rPr lang="en-US" sz="1800" dirty="0"/>
                <a:t>(</a:t>
              </a:r>
              <a:r>
                <a:rPr lang="el-GR" sz="1800" dirty="0"/>
                <a:t>π.χ. </a:t>
              </a:r>
              <a:r>
                <a:rPr lang="en-US" sz="1800" dirty="0"/>
                <a:t>index.</a:t>
              </a:r>
              <a:r>
                <a:rPr lang="ro-RO" sz="1800" dirty="0"/>
                <a:t>css</a:t>
              </a:r>
              <a:r>
                <a:rPr lang="en-US" sz="1800" dirty="0"/>
                <a:t>)</a:t>
              </a:r>
              <a:r>
                <a:rPr lang="el-GR" sz="1800" dirty="0"/>
                <a:t> </a:t>
              </a:r>
              <a:br>
                <a:rPr lang="el-GR" sz="1800" dirty="0"/>
              </a:br>
              <a:r>
                <a:rPr lang="el-GR" sz="1600" dirty="0"/>
                <a:t>Γλώσσα προορισμένη να αναπτύσσει στυλιστικά μια ιστοσελίδα προσθέτοντας διάφορα χαρακτηριστικά, χρώματα, στοίχιση, κ.α.</a:t>
              </a:r>
              <a:br>
                <a:rPr lang="el-GR" sz="1600" dirty="0"/>
              </a:br>
              <a:r>
                <a:rPr lang="el-GR" sz="1800" dirty="0"/>
                <a:t>	+ </a:t>
              </a:r>
              <a:r>
                <a:rPr lang="en-US" sz="1800" b="1" dirty="0"/>
                <a:t>JavaScript </a:t>
              </a:r>
              <a:r>
                <a:rPr lang="el-GR" sz="1800" dirty="0"/>
                <a:t>αρχεία. (π.χ. </a:t>
              </a:r>
              <a:r>
                <a:rPr lang="en-US" sz="1800" dirty="0"/>
                <a:t>index.js</a:t>
              </a:r>
              <a:r>
                <a:rPr lang="el-GR" sz="1800" dirty="0"/>
                <a:t>)</a:t>
              </a:r>
              <a:br>
                <a:rPr lang="en-US" sz="1800" b="1" dirty="0"/>
              </a:br>
              <a:r>
                <a:rPr lang="el-GR" sz="1600" dirty="0"/>
                <a:t>Γλώσσα προορισμένη στην επεξεργασία της επικοινωνίας του χρήστη με το γραφικό περιβάλλον, </a:t>
              </a:r>
              <a:r>
                <a:rPr lang="en-US" sz="1600" dirty="0"/>
                <a:t>user interface, </a:t>
              </a:r>
              <a:r>
                <a:rPr lang="el-GR" sz="1600" dirty="0"/>
                <a:t>μιας ιστοσελίδας.</a:t>
              </a:r>
              <a:endParaRPr lang="el-GR" sz="2000" dirty="0"/>
            </a:p>
          </p:txBody>
        </p:sp>
      </p:grpSp>
    </p:spTree>
    <p:extLst>
      <p:ext uri="{BB962C8B-B14F-4D97-AF65-F5344CB8AC3E}">
        <p14:creationId xmlns:p14="http://schemas.microsoft.com/office/powerpoint/2010/main" val="318130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5</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ΕΠΕΞΗΓΗΣΗ ΤΕΧΝΟΛΟΓΙΩΝ ΠΟΥ ΧΡΗΣΙΜΟΠΟΙΟΥΝΤΑΙ (</a:t>
            </a:r>
            <a:r>
              <a:rPr lang="en-US" sz="3400" dirty="0">
                <a:ln w="3175" cmpd="sng">
                  <a:noFill/>
                </a:ln>
                <a:latin typeface="+mj-lt"/>
                <a:ea typeface="+mj-ea"/>
                <a:cs typeface="+mj-cs"/>
              </a:rPr>
              <a:t>2</a:t>
            </a:r>
            <a:r>
              <a:rPr lang="el-GR" sz="3400" dirty="0">
                <a:ln w="3175" cmpd="sng">
                  <a:noFill/>
                </a:ln>
                <a:latin typeface="+mj-lt"/>
                <a:ea typeface="+mj-ea"/>
                <a:cs typeface="+mj-cs"/>
              </a:rPr>
              <a:t>)</a:t>
            </a:r>
          </a:p>
        </p:txBody>
      </p:sp>
      <p:sp>
        <p:nvSpPr>
          <p:cNvPr id="14" name="Title 1">
            <a:extLst>
              <a:ext uri="{FF2B5EF4-FFF2-40B4-BE49-F238E27FC236}">
                <a16:creationId xmlns:a16="http://schemas.microsoft.com/office/drawing/2014/main" id="{39BDAEA5-FA83-431A-9238-A4AC582949F9}"/>
              </a:ext>
            </a:extLst>
          </p:cNvPr>
          <p:cNvSpPr txBox="1">
            <a:spLocks noGrp="1" noRot="1" noMove="1" noResize="1" noEditPoints="1" noAdjustHandles="1" noChangeArrowheads="1" noChangeShapeType="1"/>
          </p:cNvSpPr>
          <p:nvPr/>
        </p:nvSpPr>
        <p:spPr>
          <a:xfrm>
            <a:off x="362139" y="1391001"/>
            <a:ext cx="11467722" cy="50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HTML – (HyperText Markup Language)</a:t>
            </a:r>
          </a:p>
        </p:txBody>
      </p:sp>
      <p:grpSp>
        <p:nvGrpSpPr>
          <p:cNvPr id="30" name="Group 29">
            <a:extLst>
              <a:ext uri="{FF2B5EF4-FFF2-40B4-BE49-F238E27FC236}">
                <a16:creationId xmlns:a16="http://schemas.microsoft.com/office/drawing/2014/main" id="{5DB92587-21B6-4BB4-9AD4-B415290B25B5}"/>
              </a:ext>
            </a:extLst>
          </p:cNvPr>
          <p:cNvGrpSpPr>
            <a:grpSpLocks noGrp="1" noUngrp="1" noRot="1" noMove="1" noResize="1"/>
          </p:cNvGrpSpPr>
          <p:nvPr/>
        </p:nvGrpSpPr>
        <p:grpSpPr>
          <a:xfrm>
            <a:off x="5770535" y="2188714"/>
            <a:ext cx="5583266" cy="4181296"/>
            <a:chOff x="6421467" y="2676196"/>
            <a:chExt cx="4932333" cy="3693814"/>
          </a:xfrm>
        </p:grpSpPr>
        <p:grpSp>
          <p:nvGrpSpPr>
            <p:cNvPr id="25" name="Group 24">
              <a:extLst>
                <a:ext uri="{FF2B5EF4-FFF2-40B4-BE49-F238E27FC236}">
                  <a16:creationId xmlns:a16="http://schemas.microsoft.com/office/drawing/2014/main" id="{D76446D6-DFF0-4BFE-A516-6A5100314954}"/>
                </a:ext>
              </a:extLst>
            </p:cNvPr>
            <p:cNvGrpSpPr>
              <a:grpSpLocks noGrp="1" noUngrp="1" noRot="1" noMove="1" noResize="1"/>
            </p:cNvGrpSpPr>
            <p:nvPr/>
          </p:nvGrpSpPr>
          <p:grpSpPr>
            <a:xfrm>
              <a:off x="6421467" y="2676196"/>
              <a:ext cx="4932333" cy="3693814"/>
              <a:chOff x="6421467" y="2440810"/>
              <a:chExt cx="4932333" cy="3693814"/>
            </a:xfrm>
          </p:grpSpPr>
          <p:pic>
            <p:nvPicPr>
              <p:cNvPr id="22" name="Picture 21" descr="Graphical user interface&#10;&#10;Description automatically generated">
                <a:extLst>
                  <a:ext uri="{FF2B5EF4-FFF2-40B4-BE49-F238E27FC236}">
                    <a16:creationId xmlns:a16="http://schemas.microsoft.com/office/drawing/2014/main" id="{984A9ED6-E45C-4734-9425-282CB5442B0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5008" b="10103"/>
              <a:stretch/>
            </p:blipFill>
            <p:spPr>
              <a:xfrm>
                <a:off x="6421467" y="2440810"/>
                <a:ext cx="4932333" cy="3693814"/>
              </a:xfrm>
              <a:prstGeom prst="rect">
                <a:avLst/>
              </a:prstGeom>
            </p:spPr>
          </p:pic>
          <p:sp>
            <p:nvSpPr>
              <p:cNvPr id="24" name="TextBox 23">
                <a:extLst>
                  <a:ext uri="{FF2B5EF4-FFF2-40B4-BE49-F238E27FC236}">
                    <a16:creationId xmlns:a16="http://schemas.microsoft.com/office/drawing/2014/main" id="{9370C601-AF91-4AAE-B5CC-0A251ACA27C0}"/>
                  </a:ext>
                </a:extLst>
              </p:cNvPr>
              <p:cNvSpPr txBox="1">
                <a:spLocks noGrp="1" noRot="1" noMove="1" noResize="1" noEditPoints="1" noAdjustHandles="1" noChangeArrowheads="1" noChangeShapeType="1"/>
              </p:cNvSpPr>
              <p:nvPr/>
            </p:nvSpPr>
            <p:spPr>
              <a:xfrm>
                <a:off x="7204672" y="2582056"/>
                <a:ext cx="1010641" cy="217515"/>
              </a:xfrm>
              <a:prstGeom prst="rect">
                <a:avLst/>
              </a:prstGeom>
              <a:noFill/>
            </p:spPr>
            <p:txBody>
              <a:bodyPr wrap="square" rtlCol="0">
                <a:spAutoFit/>
              </a:bodyPr>
              <a:lstStyle/>
              <a:p>
                <a:r>
                  <a:rPr lang="en-US" sz="1000" dirty="0"/>
                  <a:t>~path/index.html</a:t>
                </a:r>
              </a:p>
            </p:txBody>
          </p:sp>
        </p:grpSp>
        <p:pic>
          <p:nvPicPr>
            <p:cNvPr id="29" name="Picture 28">
              <a:extLst>
                <a:ext uri="{FF2B5EF4-FFF2-40B4-BE49-F238E27FC236}">
                  <a16:creationId xmlns:a16="http://schemas.microsoft.com/office/drawing/2014/main" id="{46C47843-C331-48B9-AC30-FF7E008C0661}"/>
                </a:ext>
              </a:extLst>
            </p:cNvPr>
            <p:cNvPicPr>
              <a:picLocks noGrp="1" noRot="1" noChangeAspect="1" noMove="1" noResize="1" noEditPoints="1" noAdjustHandles="1" noChangeArrowheads="1" noChangeShapeType="1" noCrop="1"/>
            </p:cNvPicPr>
            <p:nvPr/>
          </p:nvPicPr>
          <p:blipFill>
            <a:blip r:embed="rId5"/>
            <a:stretch>
              <a:fillRect/>
            </a:stretch>
          </p:blipFill>
          <p:spPr>
            <a:xfrm>
              <a:off x="6523778" y="3082996"/>
              <a:ext cx="4712650" cy="2747436"/>
            </a:xfrm>
            <a:prstGeom prst="rect">
              <a:avLst/>
            </a:prstGeom>
          </p:spPr>
        </p:pic>
      </p:grpSp>
      <p:pic>
        <p:nvPicPr>
          <p:cNvPr id="44" name="Picture 43">
            <a:extLst>
              <a:ext uri="{FF2B5EF4-FFF2-40B4-BE49-F238E27FC236}">
                <a16:creationId xmlns:a16="http://schemas.microsoft.com/office/drawing/2014/main" id="{0FC998E1-57E7-4381-9B3D-7BFBD10A1A36}"/>
              </a:ext>
            </a:extLst>
          </p:cNvPr>
          <p:cNvPicPr>
            <a:picLocks noGrp="1" noRot="1" noChangeAspect="1" noMove="1" noResize="1" noEditPoints="1" noAdjustHandles="1" noChangeArrowheads="1" noChangeShapeType="1" noCrop="1"/>
          </p:cNvPicPr>
          <p:nvPr/>
        </p:nvPicPr>
        <p:blipFill>
          <a:blip r:embed="rId6"/>
          <a:stretch>
            <a:fillRect/>
          </a:stretch>
        </p:blipFill>
        <p:spPr>
          <a:xfrm>
            <a:off x="838199" y="2010735"/>
            <a:ext cx="4304696" cy="4386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171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6</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ΕΠΕΞΗΓΗΣΗ ΤΕΧΝΟΛΟΓΙΩΝ ΠΟΥ ΧΡΗΣΙΜΟΠΟΙΟΥΝΤΑΙ (</a:t>
            </a:r>
            <a:r>
              <a:rPr lang="en-US" sz="3400" dirty="0">
                <a:ln w="3175" cmpd="sng">
                  <a:noFill/>
                </a:ln>
                <a:latin typeface="+mj-lt"/>
                <a:ea typeface="+mj-ea"/>
                <a:cs typeface="+mj-cs"/>
              </a:rPr>
              <a:t>3</a:t>
            </a:r>
            <a:r>
              <a:rPr lang="el-GR" sz="3400" dirty="0">
                <a:ln w="3175" cmpd="sng">
                  <a:noFill/>
                </a:ln>
                <a:latin typeface="+mj-lt"/>
                <a:ea typeface="+mj-ea"/>
                <a:cs typeface="+mj-cs"/>
              </a:rPr>
              <a:t>)</a:t>
            </a:r>
          </a:p>
        </p:txBody>
      </p:sp>
      <p:sp>
        <p:nvSpPr>
          <p:cNvPr id="14" name="Title 1">
            <a:extLst>
              <a:ext uri="{FF2B5EF4-FFF2-40B4-BE49-F238E27FC236}">
                <a16:creationId xmlns:a16="http://schemas.microsoft.com/office/drawing/2014/main" id="{39BDAEA5-FA83-431A-9238-A4AC582949F9}"/>
              </a:ext>
            </a:extLst>
          </p:cNvPr>
          <p:cNvSpPr txBox="1">
            <a:spLocks noGrp="1" noRot="1" noMove="1" noResize="1" noEditPoints="1" noAdjustHandles="1" noChangeArrowheads="1" noChangeShapeType="1"/>
          </p:cNvSpPr>
          <p:nvPr/>
        </p:nvSpPr>
        <p:spPr>
          <a:xfrm>
            <a:off x="362139" y="1391001"/>
            <a:ext cx="11467722" cy="50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CSS – (Cascading Style Sheets)</a:t>
            </a:r>
          </a:p>
        </p:txBody>
      </p:sp>
      <p:grpSp>
        <p:nvGrpSpPr>
          <p:cNvPr id="16" name="Group 15">
            <a:extLst>
              <a:ext uri="{FF2B5EF4-FFF2-40B4-BE49-F238E27FC236}">
                <a16:creationId xmlns:a16="http://schemas.microsoft.com/office/drawing/2014/main" id="{B3C71020-AA70-434E-88F3-C0C2095B0295}"/>
              </a:ext>
            </a:extLst>
          </p:cNvPr>
          <p:cNvGrpSpPr>
            <a:grpSpLocks noGrp="1" noUngrp="1" noRot="1" noMove="1" noResize="1"/>
          </p:cNvGrpSpPr>
          <p:nvPr/>
        </p:nvGrpSpPr>
        <p:grpSpPr>
          <a:xfrm>
            <a:off x="5770535" y="2188714"/>
            <a:ext cx="5583266" cy="4181296"/>
            <a:chOff x="5770535" y="2188714"/>
            <a:chExt cx="5583266" cy="4181296"/>
          </a:xfrm>
        </p:grpSpPr>
        <p:grpSp>
          <p:nvGrpSpPr>
            <p:cNvPr id="25" name="Group 24">
              <a:extLst>
                <a:ext uri="{FF2B5EF4-FFF2-40B4-BE49-F238E27FC236}">
                  <a16:creationId xmlns:a16="http://schemas.microsoft.com/office/drawing/2014/main" id="{D76446D6-DFF0-4BFE-A516-6A5100314954}"/>
                </a:ext>
              </a:extLst>
            </p:cNvPr>
            <p:cNvGrpSpPr>
              <a:grpSpLocks noGrp="1" noUngrp="1" noRot="1" noMove="1" noResize="1"/>
            </p:cNvGrpSpPr>
            <p:nvPr/>
          </p:nvGrpSpPr>
          <p:grpSpPr>
            <a:xfrm>
              <a:off x="5770535" y="2188714"/>
              <a:ext cx="5583266" cy="4181296"/>
              <a:chOff x="6421467" y="2440810"/>
              <a:chExt cx="4932333" cy="3693814"/>
            </a:xfrm>
          </p:grpSpPr>
          <p:pic>
            <p:nvPicPr>
              <p:cNvPr id="22" name="Picture 21" descr="Graphical user interface&#10;&#10;Description automatically generated">
                <a:extLst>
                  <a:ext uri="{FF2B5EF4-FFF2-40B4-BE49-F238E27FC236}">
                    <a16:creationId xmlns:a16="http://schemas.microsoft.com/office/drawing/2014/main" id="{984A9ED6-E45C-4734-9425-282CB5442B0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5008" b="10103"/>
              <a:stretch/>
            </p:blipFill>
            <p:spPr>
              <a:xfrm>
                <a:off x="6421467" y="2440810"/>
                <a:ext cx="4932333" cy="3693814"/>
              </a:xfrm>
              <a:prstGeom prst="rect">
                <a:avLst/>
              </a:prstGeom>
            </p:spPr>
          </p:pic>
          <p:sp>
            <p:nvSpPr>
              <p:cNvPr id="24" name="TextBox 23">
                <a:extLst>
                  <a:ext uri="{FF2B5EF4-FFF2-40B4-BE49-F238E27FC236}">
                    <a16:creationId xmlns:a16="http://schemas.microsoft.com/office/drawing/2014/main" id="{9370C601-AF91-4AAE-B5CC-0A251ACA27C0}"/>
                  </a:ext>
                </a:extLst>
              </p:cNvPr>
              <p:cNvSpPr txBox="1">
                <a:spLocks noGrp="1" noRot="1" noMove="1" noResize="1" noEditPoints="1" noAdjustHandles="1" noChangeArrowheads="1" noChangeShapeType="1"/>
              </p:cNvSpPr>
              <p:nvPr/>
            </p:nvSpPr>
            <p:spPr>
              <a:xfrm>
                <a:off x="7204672" y="2582056"/>
                <a:ext cx="1010641" cy="217515"/>
              </a:xfrm>
              <a:prstGeom prst="rect">
                <a:avLst/>
              </a:prstGeom>
              <a:noFill/>
            </p:spPr>
            <p:txBody>
              <a:bodyPr wrap="square" rtlCol="0">
                <a:spAutoFit/>
              </a:bodyPr>
              <a:lstStyle/>
              <a:p>
                <a:r>
                  <a:rPr lang="en-US" sz="1000" dirty="0"/>
                  <a:t>~path/index.html</a:t>
                </a:r>
              </a:p>
            </p:txBody>
          </p:sp>
        </p:grpSp>
        <p:pic>
          <p:nvPicPr>
            <p:cNvPr id="11" name="Picture 10">
              <a:extLst>
                <a:ext uri="{FF2B5EF4-FFF2-40B4-BE49-F238E27FC236}">
                  <a16:creationId xmlns:a16="http://schemas.microsoft.com/office/drawing/2014/main" id="{CCEF164D-BFC0-4ED2-A42B-0D9C706543D2}"/>
                </a:ext>
              </a:extLst>
            </p:cNvPr>
            <p:cNvPicPr>
              <a:picLocks noGrp="1" noRot="1" noChangeAspect="1" noMove="1" noResize="1" noEditPoints="1" noAdjustHandles="1" noChangeArrowheads="1" noChangeShapeType="1" noCrop="1"/>
            </p:cNvPicPr>
            <p:nvPr/>
          </p:nvPicPr>
          <p:blipFill rotWithShape="1">
            <a:blip r:embed="rId5"/>
            <a:srcRect l="1" r="10629" b="945"/>
            <a:stretch/>
          </p:blipFill>
          <p:spPr>
            <a:xfrm>
              <a:off x="5889686" y="2657722"/>
              <a:ext cx="5335148" cy="3558927"/>
            </a:xfrm>
            <a:prstGeom prst="rect">
              <a:avLst/>
            </a:prstGeom>
          </p:spPr>
        </p:pic>
      </p:grpSp>
      <p:pic>
        <p:nvPicPr>
          <p:cNvPr id="18" name="Picture 17">
            <a:extLst>
              <a:ext uri="{FF2B5EF4-FFF2-40B4-BE49-F238E27FC236}">
                <a16:creationId xmlns:a16="http://schemas.microsoft.com/office/drawing/2014/main" id="{9200583A-3DAA-4337-A6D4-136B70099A94}"/>
              </a:ext>
            </a:extLst>
          </p:cNvPr>
          <p:cNvPicPr>
            <a:picLocks noGrp="1" noRot="1" noChangeAspect="1" noMove="1" noResize="1" noEditPoints="1" noAdjustHandles="1" noChangeArrowheads="1" noChangeShapeType="1" noCrop="1"/>
          </p:cNvPicPr>
          <p:nvPr/>
        </p:nvPicPr>
        <p:blipFill>
          <a:blip r:embed="rId6"/>
          <a:stretch>
            <a:fillRect/>
          </a:stretch>
        </p:blipFill>
        <p:spPr>
          <a:xfrm>
            <a:off x="362138" y="1603974"/>
            <a:ext cx="2590611" cy="4363562"/>
          </a:xfrm>
          <a:prstGeom prst="rect">
            <a:avLst/>
          </a:prstGeom>
          <a:ln>
            <a:noFill/>
          </a:ln>
          <a:effectLst>
            <a:outerShdw blurRad="292100" dist="139700" dir="2700000" algn="tl" rotWithShape="0">
              <a:srgbClr val="333333">
                <a:alpha val="65000"/>
              </a:srgbClr>
            </a:outerShdw>
          </a:effectLst>
        </p:spPr>
      </p:pic>
      <p:grpSp>
        <p:nvGrpSpPr>
          <p:cNvPr id="28" name="Group 27">
            <a:extLst>
              <a:ext uri="{FF2B5EF4-FFF2-40B4-BE49-F238E27FC236}">
                <a16:creationId xmlns:a16="http://schemas.microsoft.com/office/drawing/2014/main" id="{10EAE0BC-B5FB-4225-9F04-39F208F3F367}"/>
              </a:ext>
            </a:extLst>
          </p:cNvPr>
          <p:cNvGrpSpPr>
            <a:grpSpLocks noGrp="1" noUngrp="1" noRot="1" noMove="1" noResize="1"/>
          </p:cNvGrpSpPr>
          <p:nvPr/>
        </p:nvGrpSpPr>
        <p:grpSpPr>
          <a:xfrm>
            <a:off x="2021580" y="3857210"/>
            <a:ext cx="3496163" cy="1848265"/>
            <a:chOff x="2021580" y="3857210"/>
            <a:chExt cx="3496163" cy="1848265"/>
          </a:xfrm>
        </p:grpSpPr>
        <p:pic>
          <p:nvPicPr>
            <p:cNvPr id="3" name="Picture 2">
              <a:extLst>
                <a:ext uri="{FF2B5EF4-FFF2-40B4-BE49-F238E27FC236}">
                  <a16:creationId xmlns:a16="http://schemas.microsoft.com/office/drawing/2014/main" id="{4B60CFAD-BF74-48F5-B899-7D694DC7EC0F}"/>
                </a:ext>
              </a:extLst>
            </p:cNvPr>
            <p:cNvPicPr>
              <a:picLocks noGrp="1" noRot="1" noChangeAspect="1" noMove="1" noResize="1" noEditPoints="1" noAdjustHandles="1" noChangeArrowheads="1" noChangeShapeType="1" noCrop="1"/>
            </p:cNvPicPr>
            <p:nvPr/>
          </p:nvPicPr>
          <p:blipFill>
            <a:blip r:embed="rId7"/>
            <a:stretch>
              <a:fillRect/>
            </a:stretch>
          </p:blipFill>
          <p:spPr>
            <a:xfrm>
              <a:off x="2021580" y="4153269"/>
              <a:ext cx="3496163" cy="809738"/>
            </a:xfrm>
            <a:prstGeom prst="rect">
              <a:avLst/>
            </a:prstGeom>
          </p:spPr>
        </p:pic>
        <p:cxnSp>
          <p:nvCxnSpPr>
            <p:cNvPr id="8" name="Straight Arrow Connector 7">
              <a:extLst>
                <a:ext uri="{FF2B5EF4-FFF2-40B4-BE49-F238E27FC236}">
                  <a16:creationId xmlns:a16="http://schemas.microsoft.com/office/drawing/2014/main" id="{1A8B5C0B-993B-4933-AD27-40CA2EEE2428}"/>
                </a:ext>
              </a:extLst>
            </p:cNvPr>
            <p:cNvCxnSpPr>
              <a:cxnSpLocks noGrp="1" noRot="1" noMove="1" noResize="1" noEditPoints="1" noAdjustHandles="1" noChangeArrowheads="1" noChangeShapeType="1"/>
            </p:cNvCxnSpPr>
            <p:nvPr/>
          </p:nvCxnSpPr>
          <p:spPr>
            <a:xfrm flipH="1" flipV="1">
              <a:off x="2543175" y="4629150"/>
              <a:ext cx="1181100" cy="1076325"/>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C7916591-B1B8-4895-A093-B7D27C0E1CC5}"/>
                </a:ext>
              </a:extLst>
            </p:cNvPr>
            <p:cNvSpPr txBox="1">
              <a:spLocks noGrp="1" noRot="1" noMove="1" noResize="1" noEditPoints="1" noAdjustHandles="1" noChangeArrowheads="1" noChangeShapeType="1"/>
            </p:cNvSpPr>
            <p:nvPr/>
          </p:nvSpPr>
          <p:spPr>
            <a:xfrm>
              <a:off x="4237158" y="3857210"/>
              <a:ext cx="1267014" cy="369332"/>
            </a:xfrm>
            <a:prstGeom prst="rect">
              <a:avLst/>
            </a:prstGeom>
            <a:noFill/>
          </p:spPr>
          <p:txBody>
            <a:bodyPr wrap="square" rtlCol="0">
              <a:spAutoFit/>
            </a:bodyPr>
            <a:lstStyle/>
            <a:p>
              <a:r>
                <a:rPr lang="en-US" dirty="0"/>
                <a:t>index.html</a:t>
              </a:r>
            </a:p>
          </p:txBody>
        </p:sp>
      </p:grpSp>
    </p:spTree>
    <p:extLst>
      <p:ext uri="{BB962C8B-B14F-4D97-AF65-F5344CB8AC3E}">
        <p14:creationId xmlns:p14="http://schemas.microsoft.com/office/powerpoint/2010/main" val="5051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28"/>
                                        </p:tgtEl>
                                      </p:cBhvr>
                                    </p:animEffect>
                                    <p:animScale>
                                      <p:cBhvr>
                                        <p:cTn id="13"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7</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ΕΠΕΞΗΓΗΣΗ ΤΕΧΝΟΛΟΓΙΩΝ ΠΟΥ ΧΡΗΣΙΜΟΠΟΙΟΥΝΤΑΙ (</a:t>
            </a:r>
            <a:r>
              <a:rPr lang="en-US" sz="3400" dirty="0">
                <a:ln w="3175" cmpd="sng">
                  <a:noFill/>
                </a:ln>
                <a:latin typeface="+mj-lt"/>
                <a:ea typeface="+mj-ea"/>
                <a:cs typeface="+mj-cs"/>
              </a:rPr>
              <a:t>4</a:t>
            </a:r>
            <a:r>
              <a:rPr lang="el-GR" sz="3400" dirty="0">
                <a:ln w="3175" cmpd="sng">
                  <a:noFill/>
                </a:ln>
                <a:latin typeface="+mj-lt"/>
                <a:ea typeface="+mj-ea"/>
                <a:cs typeface="+mj-cs"/>
              </a:rPr>
              <a:t>)</a:t>
            </a:r>
          </a:p>
        </p:txBody>
      </p:sp>
      <p:sp>
        <p:nvSpPr>
          <p:cNvPr id="14" name="Title 1">
            <a:extLst>
              <a:ext uri="{FF2B5EF4-FFF2-40B4-BE49-F238E27FC236}">
                <a16:creationId xmlns:a16="http://schemas.microsoft.com/office/drawing/2014/main" id="{39BDAEA5-FA83-431A-9238-A4AC582949F9}"/>
              </a:ext>
            </a:extLst>
          </p:cNvPr>
          <p:cNvSpPr txBox="1">
            <a:spLocks noGrp="1" noRot="1" noMove="1" noResize="1" noEditPoints="1" noAdjustHandles="1" noChangeArrowheads="1" noChangeShapeType="1"/>
          </p:cNvSpPr>
          <p:nvPr/>
        </p:nvSpPr>
        <p:spPr>
          <a:xfrm>
            <a:off x="362139" y="1391001"/>
            <a:ext cx="11467722" cy="5039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JavaScript</a:t>
            </a:r>
          </a:p>
        </p:txBody>
      </p:sp>
      <p:grpSp>
        <p:nvGrpSpPr>
          <p:cNvPr id="12" name="Group 11">
            <a:extLst>
              <a:ext uri="{FF2B5EF4-FFF2-40B4-BE49-F238E27FC236}">
                <a16:creationId xmlns:a16="http://schemas.microsoft.com/office/drawing/2014/main" id="{5FDD9B71-9811-4A70-A06C-BEBD2C43D5ED}"/>
              </a:ext>
            </a:extLst>
          </p:cNvPr>
          <p:cNvGrpSpPr>
            <a:grpSpLocks noGrp="1" noUngrp="1" noRot="1" noMove="1" noResize="1"/>
          </p:cNvGrpSpPr>
          <p:nvPr/>
        </p:nvGrpSpPr>
        <p:grpSpPr>
          <a:xfrm>
            <a:off x="5770535" y="2188714"/>
            <a:ext cx="5583266" cy="4181296"/>
            <a:chOff x="5770535" y="2188714"/>
            <a:chExt cx="5583266" cy="4181296"/>
          </a:xfrm>
        </p:grpSpPr>
        <p:grpSp>
          <p:nvGrpSpPr>
            <p:cNvPr id="25" name="Group 24">
              <a:extLst>
                <a:ext uri="{FF2B5EF4-FFF2-40B4-BE49-F238E27FC236}">
                  <a16:creationId xmlns:a16="http://schemas.microsoft.com/office/drawing/2014/main" id="{D76446D6-DFF0-4BFE-A516-6A5100314954}"/>
                </a:ext>
              </a:extLst>
            </p:cNvPr>
            <p:cNvGrpSpPr>
              <a:grpSpLocks noGrp="1" noUngrp="1" noRot="1" noMove="1" noResize="1"/>
            </p:cNvGrpSpPr>
            <p:nvPr/>
          </p:nvGrpSpPr>
          <p:grpSpPr>
            <a:xfrm>
              <a:off x="5770535" y="2188714"/>
              <a:ext cx="5583266" cy="4181296"/>
              <a:chOff x="6421467" y="2440810"/>
              <a:chExt cx="4932333" cy="3693814"/>
            </a:xfrm>
          </p:grpSpPr>
          <p:pic>
            <p:nvPicPr>
              <p:cNvPr id="22" name="Picture 21" descr="Graphical user interface&#10;&#10;Description automatically generated">
                <a:extLst>
                  <a:ext uri="{FF2B5EF4-FFF2-40B4-BE49-F238E27FC236}">
                    <a16:creationId xmlns:a16="http://schemas.microsoft.com/office/drawing/2014/main" id="{984A9ED6-E45C-4734-9425-282CB5442B0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5008" b="10103"/>
              <a:stretch/>
            </p:blipFill>
            <p:spPr>
              <a:xfrm>
                <a:off x="6421467" y="2440810"/>
                <a:ext cx="4932333" cy="3693814"/>
              </a:xfrm>
              <a:prstGeom prst="rect">
                <a:avLst/>
              </a:prstGeom>
            </p:spPr>
          </p:pic>
          <p:sp>
            <p:nvSpPr>
              <p:cNvPr id="24" name="TextBox 23">
                <a:extLst>
                  <a:ext uri="{FF2B5EF4-FFF2-40B4-BE49-F238E27FC236}">
                    <a16:creationId xmlns:a16="http://schemas.microsoft.com/office/drawing/2014/main" id="{9370C601-AF91-4AAE-B5CC-0A251ACA27C0}"/>
                  </a:ext>
                </a:extLst>
              </p:cNvPr>
              <p:cNvSpPr txBox="1">
                <a:spLocks noGrp="1" noRot="1" noMove="1" noResize="1" noEditPoints="1" noAdjustHandles="1" noChangeArrowheads="1" noChangeShapeType="1"/>
              </p:cNvSpPr>
              <p:nvPr/>
            </p:nvSpPr>
            <p:spPr>
              <a:xfrm>
                <a:off x="7204672" y="2582056"/>
                <a:ext cx="1010641" cy="217515"/>
              </a:xfrm>
              <a:prstGeom prst="rect">
                <a:avLst/>
              </a:prstGeom>
              <a:noFill/>
            </p:spPr>
            <p:txBody>
              <a:bodyPr wrap="square" rtlCol="0">
                <a:spAutoFit/>
              </a:bodyPr>
              <a:lstStyle/>
              <a:p>
                <a:r>
                  <a:rPr lang="en-US" sz="1000" dirty="0"/>
                  <a:t>~path/index.html</a:t>
                </a:r>
              </a:p>
            </p:txBody>
          </p:sp>
        </p:grpSp>
        <p:pic>
          <p:nvPicPr>
            <p:cNvPr id="10" name="Picture 9" descr="A screenshot of a computer&#10;&#10;Description automatically generated with medium confidence">
              <a:extLst>
                <a:ext uri="{FF2B5EF4-FFF2-40B4-BE49-F238E27FC236}">
                  <a16:creationId xmlns:a16="http://schemas.microsoft.com/office/drawing/2014/main" id="{45D88FB7-D27D-4556-A115-C609C777833A}"/>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r="1365" b="8254"/>
            <a:stretch/>
          </p:blipFill>
          <p:spPr>
            <a:xfrm>
              <a:off x="5884041" y="2649925"/>
              <a:ext cx="5351277" cy="3590855"/>
            </a:xfrm>
            <a:prstGeom prst="rect">
              <a:avLst/>
            </a:prstGeom>
          </p:spPr>
        </p:pic>
      </p:grpSp>
      <p:pic>
        <p:nvPicPr>
          <p:cNvPr id="15" name="Picture 14">
            <a:extLst>
              <a:ext uri="{FF2B5EF4-FFF2-40B4-BE49-F238E27FC236}">
                <a16:creationId xmlns:a16="http://schemas.microsoft.com/office/drawing/2014/main" id="{59361B83-9334-411C-9D28-0F5EFA51EA72}"/>
              </a:ext>
            </a:extLst>
          </p:cNvPr>
          <p:cNvPicPr>
            <a:picLocks noGrp="1" noRot="1" noChangeAspect="1" noMove="1" noResize="1" noEditPoints="1" noAdjustHandles="1" noChangeArrowheads="1" noChangeShapeType="1" noCrop="1"/>
          </p:cNvPicPr>
          <p:nvPr/>
        </p:nvPicPr>
        <p:blipFill>
          <a:blip r:embed="rId6"/>
          <a:stretch>
            <a:fillRect/>
          </a:stretch>
        </p:blipFill>
        <p:spPr>
          <a:xfrm>
            <a:off x="348729" y="1642998"/>
            <a:ext cx="4409912" cy="3320010"/>
          </a:xfrm>
          <a:prstGeom prst="rect">
            <a:avLst/>
          </a:prstGeom>
          <a:ln>
            <a:noFill/>
          </a:ln>
          <a:effectLst>
            <a:outerShdw blurRad="292100" dist="139700" dir="2700000" algn="tl" rotWithShape="0">
              <a:srgbClr val="333333">
                <a:alpha val="65000"/>
              </a:srgbClr>
            </a:outerShdw>
          </a:effectLst>
        </p:spPr>
      </p:pic>
      <p:grpSp>
        <p:nvGrpSpPr>
          <p:cNvPr id="23" name="Group 22">
            <a:extLst>
              <a:ext uri="{FF2B5EF4-FFF2-40B4-BE49-F238E27FC236}">
                <a16:creationId xmlns:a16="http://schemas.microsoft.com/office/drawing/2014/main" id="{2F1E2B77-A2F3-44A1-9A9A-72C468DB714F}"/>
              </a:ext>
            </a:extLst>
          </p:cNvPr>
          <p:cNvGrpSpPr>
            <a:grpSpLocks noGrp="1" noUngrp="1" noRot="1" noMove="1" noResize="1"/>
          </p:cNvGrpSpPr>
          <p:nvPr/>
        </p:nvGrpSpPr>
        <p:grpSpPr>
          <a:xfrm>
            <a:off x="704850" y="4608924"/>
            <a:ext cx="4110400" cy="724725"/>
            <a:chOff x="704850" y="4704174"/>
            <a:chExt cx="4110400" cy="724725"/>
          </a:xfrm>
        </p:grpSpPr>
        <p:pic>
          <p:nvPicPr>
            <p:cNvPr id="19" name="Picture 18">
              <a:extLst>
                <a:ext uri="{FF2B5EF4-FFF2-40B4-BE49-F238E27FC236}">
                  <a16:creationId xmlns:a16="http://schemas.microsoft.com/office/drawing/2014/main" id="{8CF73133-7D14-4F93-B6AC-D7F07CCFD195}"/>
                </a:ext>
              </a:extLst>
            </p:cNvPr>
            <p:cNvPicPr>
              <a:picLocks noGrp="1" noRot="1" noChangeAspect="1" noMove="1" noResize="1" noEditPoints="1" noAdjustHandles="1" noChangeArrowheads="1" noChangeShapeType="1" noCrop="1"/>
            </p:cNvPicPr>
            <p:nvPr/>
          </p:nvPicPr>
          <p:blipFill>
            <a:blip r:embed="rId7"/>
            <a:stretch>
              <a:fillRect/>
            </a:stretch>
          </p:blipFill>
          <p:spPr>
            <a:xfrm>
              <a:off x="1338140" y="4704174"/>
              <a:ext cx="3477110" cy="695422"/>
            </a:xfrm>
            <a:prstGeom prst="rect">
              <a:avLst/>
            </a:prstGeom>
          </p:spPr>
        </p:pic>
        <p:cxnSp>
          <p:nvCxnSpPr>
            <p:cNvPr id="21" name="Straight Arrow Connector 20">
              <a:extLst>
                <a:ext uri="{FF2B5EF4-FFF2-40B4-BE49-F238E27FC236}">
                  <a16:creationId xmlns:a16="http://schemas.microsoft.com/office/drawing/2014/main" id="{95513AA7-A812-40BA-8A30-751C23A566C9}"/>
                </a:ext>
              </a:extLst>
            </p:cNvPr>
            <p:cNvCxnSpPr>
              <a:cxnSpLocks noGrp="1" noRot="1" noMove="1" noResize="1" noEditPoints="1" noAdjustHandles="1" noChangeArrowheads="1" noChangeShapeType="1"/>
            </p:cNvCxnSpPr>
            <p:nvPr/>
          </p:nvCxnSpPr>
          <p:spPr>
            <a:xfrm flipV="1">
              <a:off x="704850" y="5109500"/>
              <a:ext cx="752475" cy="3193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32" name="Group 31">
            <a:extLst>
              <a:ext uri="{FF2B5EF4-FFF2-40B4-BE49-F238E27FC236}">
                <a16:creationId xmlns:a16="http://schemas.microsoft.com/office/drawing/2014/main" id="{36868F3A-948B-451D-AB06-54BD73C94BA9}"/>
              </a:ext>
            </a:extLst>
          </p:cNvPr>
          <p:cNvGrpSpPr>
            <a:grpSpLocks noGrp="1" noUngrp="1" noRot="1" noMove="1" noResize="1"/>
          </p:cNvGrpSpPr>
          <p:nvPr/>
        </p:nvGrpSpPr>
        <p:grpSpPr>
          <a:xfrm>
            <a:off x="733425" y="5404722"/>
            <a:ext cx="3557873" cy="474016"/>
            <a:chOff x="704850" y="5471397"/>
            <a:chExt cx="3557873" cy="474016"/>
          </a:xfrm>
        </p:grpSpPr>
        <p:pic>
          <p:nvPicPr>
            <p:cNvPr id="29" name="Picture 28">
              <a:extLst>
                <a:ext uri="{FF2B5EF4-FFF2-40B4-BE49-F238E27FC236}">
                  <a16:creationId xmlns:a16="http://schemas.microsoft.com/office/drawing/2014/main" id="{0DE34A1F-F124-489E-9235-42D6AED3A208}"/>
                </a:ext>
              </a:extLst>
            </p:cNvPr>
            <p:cNvPicPr>
              <a:picLocks noGrp="1" noRot="1" noChangeAspect="1" noMove="1" noResize="1" noEditPoints="1" noAdjustHandles="1" noChangeArrowheads="1" noChangeShapeType="1" noCrop="1"/>
            </p:cNvPicPr>
            <p:nvPr/>
          </p:nvPicPr>
          <p:blipFill>
            <a:blip r:embed="rId8"/>
            <a:stretch>
              <a:fillRect/>
            </a:stretch>
          </p:blipFill>
          <p:spPr>
            <a:xfrm>
              <a:off x="1338140" y="5471397"/>
              <a:ext cx="2924583" cy="466790"/>
            </a:xfrm>
            <a:prstGeom prst="rect">
              <a:avLst/>
            </a:prstGeom>
          </p:spPr>
        </p:pic>
        <p:cxnSp>
          <p:nvCxnSpPr>
            <p:cNvPr id="31" name="Straight Arrow Connector 30">
              <a:extLst>
                <a:ext uri="{FF2B5EF4-FFF2-40B4-BE49-F238E27FC236}">
                  <a16:creationId xmlns:a16="http://schemas.microsoft.com/office/drawing/2014/main" id="{881962FE-8117-4B70-852B-B684B2F81EBE}"/>
                </a:ext>
              </a:extLst>
            </p:cNvPr>
            <p:cNvCxnSpPr>
              <a:cxnSpLocks noGrp="1" noRot="1" noMove="1" noResize="1" noEditPoints="1" noAdjustHandles="1" noChangeArrowheads="1" noChangeShapeType="1"/>
              <a:endCxn id="29" idx="1"/>
            </p:cNvCxnSpPr>
            <p:nvPr/>
          </p:nvCxnSpPr>
          <p:spPr>
            <a:xfrm flipV="1">
              <a:off x="704850" y="5704792"/>
              <a:ext cx="633290" cy="2406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38" name="Group 37">
            <a:extLst>
              <a:ext uri="{FF2B5EF4-FFF2-40B4-BE49-F238E27FC236}">
                <a16:creationId xmlns:a16="http://schemas.microsoft.com/office/drawing/2014/main" id="{222371D7-43CA-4738-8D5E-FB39FF0461DA}"/>
              </a:ext>
            </a:extLst>
          </p:cNvPr>
          <p:cNvGrpSpPr>
            <a:grpSpLocks noGrp="1" noUngrp="1" noRot="1" noMove="1" noResize="1"/>
          </p:cNvGrpSpPr>
          <p:nvPr/>
        </p:nvGrpSpPr>
        <p:grpSpPr>
          <a:xfrm>
            <a:off x="669669" y="5888306"/>
            <a:ext cx="4627173" cy="704948"/>
            <a:chOff x="669669" y="5888306"/>
            <a:chExt cx="4627173" cy="704948"/>
          </a:xfrm>
        </p:grpSpPr>
        <p:pic>
          <p:nvPicPr>
            <p:cNvPr id="34" name="Picture 33">
              <a:extLst>
                <a:ext uri="{FF2B5EF4-FFF2-40B4-BE49-F238E27FC236}">
                  <a16:creationId xmlns:a16="http://schemas.microsoft.com/office/drawing/2014/main" id="{1A143B10-DA10-4109-BBAF-924200365220}"/>
                </a:ext>
              </a:extLst>
            </p:cNvPr>
            <p:cNvPicPr>
              <a:picLocks noGrp="1" noRot="1" noChangeAspect="1" noMove="1" noResize="1" noEditPoints="1" noAdjustHandles="1" noChangeArrowheads="1" noChangeShapeType="1" noCrop="1"/>
            </p:cNvPicPr>
            <p:nvPr/>
          </p:nvPicPr>
          <p:blipFill>
            <a:blip r:embed="rId9"/>
            <a:stretch>
              <a:fillRect/>
            </a:stretch>
          </p:blipFill>
          <p:spPr>
            <a:xfrm>
              <a:off x="1143362" y="5888306"/>
              <a:ext cx="4153480" cy="704948"/>
            </a:xfrm>
            <a:prstGeom prst="rect">
              <a:avLst/>
            </a:prstGeom>
          </p:spPr>
        </p:pic>
        <p:cxnSp>
          <p:nvCxnSpPr>
            <p:cNvPr id="36" name="Straight Arrow Connector 35">
              <a:extLst>
                <a:ext uri="{FF2B5EF4-FFF2-40B4-BE49-F238E27FC236}">
                  <a16:creationId xmlns:a16="http://schemas.microsoft.com/office/drawing/2014/main" id="{59795B50-B043-4FDD-A9B6-A112DBD4DDE1}"/>
                </a:ext>
              </a:extLst>
            </p:cNvPr>
            <p:cNvCxnSpPr>
              <a:cxnSpLocks noGrp="1" noRot="1" noMove="1" noResize="1" noEditPoints="1" noAdjustHandles="1" noChangeArrowheads="1" noChangeShapeType="1"/>
            </p:cNvCxnSpPr>
            <p:nvPr/>
          </p:nvCxnSpPr>
          <p:spPr>
            <a:xfrm flipV="1">
              <a:off x="669669" y="6240780"/>
              <a:ext cx="697046" cy="2406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3053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23"/>
                                        </p:tgtEl>
                                      </p:cBhvr>
                                    </p:animEffect>
                                    <p:animScale>
                                      <p:cBhvr>
                                        <p:cTn id="19" dur="250" autoRev="1" fill="hold"/>
                                        <p:tgtEl>
                                          <p:spTgt spid="23"/>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2"/>
                                        </p:tgtEl>
                                      </p:cBhvr>
                                    </p:animEffect>
                                    <p:animScale>
                                      <p:cBhvr>
                                        <p:cTn id="22" dur="250" autoRev="1" fill="hold"/>
                                        <p:tgtEl>
                                          <p:spTgt spid="32"/>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8"/>
                                        </p:tgtEl>
                                      </p:cBhvr>
                                    </p:animEffect>
                                    <p:animScale>
                                      <p:cBhvr>
                                        <p:cTn id="25"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8</a:t>
            </a:fld>
            <a:endParaRPr lang="en-US"/>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l-GR" sz="3400" dirty="0">
                <a:ln w="3175" cmpd="sng">
                  <a:noFill/>
                </a:ln>
                <a:latin typeface="+mj-lt"/>
                <a:ea typeface="+mj-ea"/>
                <a:cs typeface="+mj-cs"/>
              </a:rPr>
              <a:t>ΕΠΕΞΗΓΗΣΗ ΤΕΧΝΟΛΟΓΙΩΝ ΠΟΥ ΧΡΗΣΙΜΟΠΟΙΟΥΝΤΑΙ (5)</a:t>
            </a:r>
          </a:p>
        </p:txBody>
      </p:sp>
      <p:grpSp>
        <p:nvGrpSpPr>
          <p:cNvPr id="13" name="Group 12">
            <a:extLst>
              <a:ext uri="{FF2B5EF4-FFF2-40B4-BE49-F238E27FC236}">
                <a16:creationId xmlns:a16="http://schemas.microsoft.com/office/drawing/2014/main" id="{8EF286B4-094F-4F6C-8443-E1ABBE46268D}"/>
              </a:ext>
            </a:extLst>
          </p:cNvPr>
          <p:cNvGrpSpPr>
            <a:grpSpLocks noGrp="1" noUngrp="1" noRot="1" noMove="1" noResize="1"/>
          </p:cNvGrpSpPr>
          <p:nvPr/>
        </p:nvGrpSpPr>
        <p:grpSpPr>
          <a:xfrm>
            <a:off x="502553" y="1847852"/>
            <a:ext cx="4899620" cy="4523175"/>
            <a:chOff x="3655894" y="2133340"/>
            <a:chExt cx="6310924" cy="2826429"/>
          </a:xfrm>
        </p:grpSpPr>
        <p:sp>
          <p:nvSpPr>
            <p:cNvPr id="14" name="Title 1">
              <a:extLst>
                <a:ext uri="{FF2B5EF4-FFF2-40B4-BE49-F238E27FC236}">
                  <a16:creationId xmlns:a16="http://schemas.microsoft.com/office/drawing/2014/main" id="{39BDAEA5-FA83-431A-9238-A4AC582949F9}"/>
                </a:ext>
              </a:extLst>
            </p:cNvPr>
            <p:cNvSpPr txBox="1">
              <a:spLocks noGrp="1" noRot="1" noMove="1" noResize="1" noEditPoints="1" noAdjustHandles="1" noChangeArrowheads="1" noChangeShapeType="1"/>
            </p:cNvSpPr>
            <p:nvPr/>
          </p:nvSpPr>
          <p:spPr>
            <a:xfrm>
              <a:off x="3655897" y="2133340"/>
              <a:ext cx="6310921" cy="4055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o-RO" sz="2600" b="1" dirty="0"/>
                <a:t>JavaScript </a:t>
              </a:r>
              <a:r>
                <a:rPr lang="en-US" sz="2600" b="1" dirty="0"/>
                <a:t>HTML DOM</a:t>
              </a:r>
            </a:p>
          </p:txBody>
        </p:sp>
        <p:sp>
          <p:nvSpPr>
            <p:cNvPr id="15" name="Text Placeholder 3">
              <a:extLst>
                <a:ext uri="{FF2B5EF4-FFF2-40B4-BE49-F238E27FC236}">
                  <a16:creationId xmlns:a16="http://schemas.microsoft.com/office/drawing/2014/main" id="{ACA76167-C0D9-400A-8F11-A638047A485A}"/>
                </a:ext>
              </a:extLst>
            </p:cNvPr>
            <p:cNvSpPr txBox="1">
              <a:spLocks noGrp="1" noRot="1" noMove="1" noResize="1" noEditPoints="1" noAdjustHandles="1" noChangeArrowheads="1" noChangeShapeType="1"/>
            </p:cNvSpPr>
            <p:nvPr/>
          </p:nvSpPr>
          <p:spPr>
            <a:xfrm>
              <a:off x="3655894" y="2703432"/>
              <a:ext cx="6310922" cy="2256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000" dirty="0"/>
                <a:t>Το </a:t>
              </a:r>
              <a:r>
                <a:rPr lang="en-US" sz="2000" b="1" dirty="0"/>
                <a:t>HTML DOM </a:t>
              </a:r>
              <a:r>
                <a:rPr lang="el-GR" sz="2000" dirty="0"/>
                <a:t>αποτελεί την δομή ενός αρχείου </a:t>
              </a:r>
              <a:r>
                <a:rPr lang="en-US" sz="2000" dirty="0"/>
                <a:t>HTML, </a:t>
              </a:r>
              <a:r>
                <a:rPr lang="el-GR" sz="2000" dirty="0"/>
                <a:t>και την σύνδεση που έχουν τα διάφορα στοιχεία που παρουσιάζονται σε ένα τέτοιο αρχείο.</a:t>
              </a:r>
              <a:r>
                <a:rPr lang="en-US" sz="2000" dirty="0"/>
                <a:t> </a:t>
              </a:r>
              <a:r>
                <a:rPr lang="el-GR" sz="2000" dirty="0"/>
                <a:t>Ένα αρχείο </a:t>
              </a:r>
              <a:r>
                <a:rPr lang="en-US" sz="2000" dirty="0"/>
                <a:t>JavaScript, </a:t>
              </a:r>
              <a:r>
                <a:rPr lang="el-GR" sz="2000" dirty="0"/>
                <a:t>μπορεί να εισέλθει στην δομή του </a:t>
              </a:r>
              <a:r>
                <a:rPr lang="ro-RO" sz="2000" dirty="0"/>
                <a:t>DOM, </a:t>
              </a:r>
              <a:r>
                <a:rPr lang="el-GR" sz="2000" dirty="0"/>
                <a:t>και να την τροποποιεί.</a:t>
              </a:r>
              <a:endParaRPr lang="en-US" sz="2000" dirty="0"/>
            </a:p>
            <a:p>
              <a:pPr algn="just"/>
              <a:r>
                <a:rPr lang="el-GR" sz="2000" dirty="0"/>
                <a:t>Αναφερόμαστε σε αυτό γιατί η </a:t>
              </a:r>
              <a:r>
                <a:rPr lang="en-US" sz="2000" dirty="0"/>
                <a:t>React, </a:t>
              </a:r>
              <a:r>
                <a:rPr lang="el-GR" sz="2000" dirty="0"/>
                <a:t>είναι ικανή να επεξεργάζεται και να τροποποιεί αυτή την δομή αρχείου για να δημιουργήσει μία διαδραστική εμπειρία πλοήγησης στο διαδίκτυο.</a:t>
              </a:r>
              <a:r>
                <a:rPr lang="en-US" sz="2000" dirty="0"/>
                <a:t> </a:t>
              </a:r>
              <a:r>
                <a:rPr lang="el-GR" sz="2000" dirty="0"/>
                <a:t>Λέγεται </a:t>
              </a:r>
              <a:r>
                <a:rPr lang="en-US" sz="2000" b="1" dirty="0"/>
                <a:t>React Render DOM. *</a:t>
              </a:r>
              <a:endParaRPr lang="el-GR" sz="2000" b="1" dirty="0"/>
            </a:p>
          </p:txBody>
        </p:sp>
      </p:grpSp>
      <p:pic>
        <p:nvPicPr>
          <p:cNvPr id="3" name="Picture 2">
            <a:extLst>
              <a:ext uri="{FF2B5EF4-FFF2-40B4-BE49-F238E27FC236}">
                <a16:creationId xmlns:a16="http://schemas.microsoft.com/office/drawing/2014/main" id="{170B4323-46E2-47E0-9500-F87CFA310ADA}"/>
              </a:ext>
            </a:extLst>
          </p:cNvPr>
          <p:cNvPicPr>
            <a:picLocks noGrp="1" noRot="1" noChangeAspect="1" noMove="1" noResize="1" noEditPoints="1" noAdjustHandles="1" noChangeArrowheads="1" noChangeShapeType="1" noCrop="1"/>
          </p:cNvPicPr>
          <p:nvPr/>
        </p:nvPicPr>
        <p:blipFill rotWithShape="1">
          <a:blip r:embed="rId4"/>
          <a:srcRect l="3855" t="4006" r="5289" b="6817"/>
          <a:stretch/>
        </p:blipFill>
        <p:spPr>
          <a:xfrm>
            <a:off x="5783579" y="1615440"/>
            <a:ext cx="5821681" cy="4884420"/>
          </a:xfrm>
          <a:prstGeom prst="rect">
            <a:avLst/>
          </a:prstGeom>
        </p:spPr>
      </p:pic>
    </p:spTree>
    <p:extLst>
      <p:ext uri="{BB962C8B-B14F-4D97-AF65-F5344CB8AC3E}">
        <p14:creationId xmlns:p14="http://schemas.microsoft.com/office/powerpoint/2010/main" val="269246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351055-F919-4E1F-8416-0B801BCDBA00}"/>
              </a:ext>
            </a:extLst>
          </p:cNvPr>
          <p:cNvSpPr>
            <a:spLocks noGrp="1"/>
          </p:cNvSpPr>
          <p:nvPr>
            <p:ph type="sldNum" sz="quarter" idx="12"/>
          </p:nvPr>
        </p:nvSpPr>
        <p:spPr>
          <a:xfrm>
            <a:off x="8610600" y="6371027"/>
            <a:ext cx="2743200" cy="365125"/>
          </a:xfrm>
        </p:spPr>
        <p:txBody>
          <a:bodyPr/>
          <a:lstStyle/>
          <a:p>
            <a:fld id="{119EDD38-C17D-4C1E-BC34-5F4E6ACA8A27}" type="slidenum">
              <a:rPr lang="en-US" smtClean="0"/>
              <a:t>9</a:t>
            </a:fld>
            <a:endParaRPr lang="en-US" dirty="0"/>
          </a:p>
        </p:txBody>
      </p:sp>
      <p:pic>
        <p:nvPicPr>
          <p:cNvPr id="4" name="Picture 8" descr="http://www.ucy.ac.cy/branding/documents/logo/DepartmentsAndUnitsLogo/FacultyOfPureAndAppliedSciences/ComputerScience/Department_of_Computer_Science_en.jpg">
            <a:extLst>
              <a:ext uri="{FF2B5EF4-FFF2-40B4-BE49-F238E27FC236}">
                <a16:creationId xmlns:a16="http://schemas.microsoft.com/office/drawing/2014/main" id="{5754546D-1C00-4CC3-AA02-1D6FFA1E63C8}"/>
              </a:ext>
            </a:extLst>
          </p:cNvPr>
          <p:cNvPicPr>
            <a:picLocks noGrp="1" noRot="1" noChangeAspect="1" noMove="1" noResize="1" noEditPoints="1" noAdjustHandles="1" noChangeArrowheads="1" noChangeShapeType="1" noCrop="1"/>
          </p:cNvPicPr>
          <p:nvPr/>
        </p:nvPicPr>
        <p:blipFill>
          <a:blip r:embed="rId3" cstate="print"/>
          <a:srcRect/>
          <a:stretch>
            <a:fillRect/>
          </a:stretch>
        </p:blipFill>
        <p:spPr bwMode="auto">
          <a:xfrm>
            <a:off x="0" y="0"/>
            <a:ext cx="2676281" cy="1030287"/>
          </a:xfrm>
          <a:prstGeom prst="rect">
            <a:avLst/>
          </a:prstGeom>
          <a:noFill/>
        </p:spPr>
      </p:pic>
      <p:sp>
        <p:nvSpPr>
          <p:cNvPr id="6" name="TextBox 5">
            <a:extLst>
              <a:ext uri="{FF2B5EF4-FFF2-40B4-BE49-F238E27FC236}">
                <a16:creationId xmlns:a16="http://schemas.microsoft.com/office/drawing/2014/main" id="{B07DC466-598A-47A2-83DC-30C27152ED4A}"/>
              </a:ext>
            </a:extLst>
          </p:cNvPr>
          <p:cNvSpPr txBox="1">
            <a:spLocks noGrp="1" noRot="1" noMove="1" noResize="1" noEditPoints="1" noAdjustHandles="1" noChangeArrowheads="1" noChangeShapeType="1"/>
          </p:cNvSpPr>
          <p:nvPr/>
        </p:nvSpPr>
        <p:spPr>
          <a:xfrm>
            <a:off x="362139" y="912587"/>
            <a:ext cx="11467722" cy="61563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spcBef>
                <a:spcPct val="0"/>
              </a:spcBef>
              <a:spcAft>
                <a:spcPts val="600"/>
              </a:spcAft>
            </a:pPr>
            <a:r>
              <a:rPr lang="en-US" sz="3400" dirty="0">
                <a:ln w="3175" cmpd="sng">
                  <a:noFill/>
                </a:ln>
                <a:latin typeface="+mj-lt"/>
                <a:ea typeface="+mj-ea"/>
                <a:cs typeface="+mj-cs"/>
              </a:rPr>
              <a:t>JAVASCRIPT </a:t>
            </a:r>
            <a:r>
              <a:rPr lang="el-GR" sz="3400" dirty="0">
                <a:ln w="3175" cmpd="sng">
                  <a:noFill/>
                </a:ln>
                <a:latin typeface="+mj-lt"/>
                <a:ea typeface="+mj-ea"/>
                <a:cs typeface="+mj-cs"/>
              </a:rPr>
              <a:t>Η </a:t>
            </a:r>
            <a:r>
              <a:rPr lang="en-US" sz="3400" dirty="0">
                <a:ln w="3175" cmpd="sng">
                  <a:noFill/>
                </a:ln>
                <a:latin typeface="+mj-lt"/>
                <a:ea typeface="+mj-ea"/>
                <a:cs typeface="+mj-cs"/>
              </a:rPr>
              <a:t>TYPESCRIPT (1)</a:t>
            </a:r>
          </a:p>
        </p:txBody>
      </p:sp>
      <p:pic>
        <p:nvPicPr>
          <p:cNvPr id="8" name="Picture 7" descr="Text&#10;&#10;Description automatically generated">
            <a:extLst>
              <a:ext uri="{FF2B5EF4-FFF2-40B4-BE49-F238E27FC236}">
                <a16:creationId xmlns:a16="http://schemas.microsoft.com/office/drawing/2014/main" id="{BC0E85B2-E1FB-447F-BA60-CEFA7AD2F7F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2736" y="1819558"/>
            <a:ext cx="5135764" cy="4305300"/>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A68F3100-E00F-4018-8F83-52EC5D371452}"/>
              </a:ext>
            </a:extLst>
          </p:cNvPr>
          <p:cNvGrpSpPr>
            <a:grpSpLocks noGrp="1" noUngrp="1" noRot="1" noMove="1" noResize="1"/>
          </p:cNvGrpSpPr>
          <p:nvPr/>
        </p:nvGrpSpPr>
        <p:grpSpPr>
          <a:xfrm>
            <a:off x="6268893" y="1819558"/>
            <a:ext cx="4938155" cy="4371064"/>
            <a:chOff x="6585765" y="1922333"/>
            <a:chExt cx="4938155" cy="4007486"/>
          </a:xfrm>
        </p:grpSpPr>
        <p:sp>
          <p:nvSpPr>
            <p:cNvPr id="13" name="TextBox 12">
              <a:extLst>
                <a:ext uri="{FF2B5EF4-FFF2-40B4-BE49-F238E27FC236}">
                  <a16:creationId xmlns:a16="http://schemas.microsoft.com/office/drawing/2014/main" id="{2550F87E-DDB9-4F49-A4B1-F849F73D608E}"/>
                </a:ext>
              </a:extLst>
            </p:cNvPr>
            <p:cNvSpPr txBox="1">
              <a:spLocks noGrp="1" noRot="1" noMove="1" noResize="1" noEditPoints="1" noAdjustHandles="1" noChangeArrowheads="1" noChangeShapeType="1"/>
            </p:cNvSpPr>
            <p:nvPr/>
          </p:nvSpPr>
          <p:spPr>
            <a:xfrm>
              <a:off x="6585765" y="1922333"/>
              <a:ext cx="4938155" cy="707886"/>
            </a:xfrm>
            <a:prstGeom prst="rect">
              <a:avLst/>
            </a:prstGeom>
            <a:noFill/>
          </p:spPr>
          <p:txBody>
            <a:bodyPr wrap="square" rtlCol="0">
              <a:spAutoFit/>
            </a:bodyPr>
            <a:lstStyle/>
            <a:p>
              <a:pPr algn="ctr"/>
              <a:r>
                <a:rPr lang="en-US" sz="2000" b="1" dirty="0"/>
                <a:t>JavaScript </a:t>
              </a:r>
              <a:r>
                <a:rPr lang="el-GR" sz="2000" b="1" dirty="0"/>
                <a:t>ή</a:t>
              </a:r>
              <a:r>
                <a:rPr lang="en-US" sz="2000" b="1" dirty="0"/>
                <a:t> TypeScript</a:t>
              </a:r>
              <a:endParaRPr lang="el-GR" sz="2000" b="1" dirty="0"/>
            </a:p>
            <a:p>
              <a:pPr algn="ctr"/>
              <a:r>
                <a:rPr lang="el-GR" sz="2000" b="1" dirty="0"/>
                <a:t>Η επιλογή του κάθε προγραμματιστή</a:t>
              </a:r>
              <a:endParaRPr lang="en-US" sz="2000" b="1" dirty="0"/>
            </a:p>
          </p:txBody>
        </p:sp>
        <p:sp>
          <p:nvSpPr>
            <p:cNvPr id="14" name="TextBox 13">
              <a:extLst>
                <a:ext uri="{FF2B5EF4-FFF2-40B4-BE49-F238E27FC236}">
                  <a16:creationId xmlns:a16="http://schemas.microsoft.com/office/drawing/2014/main" id="{039BBFFA-7131-4966-9160-A041D61D4BC5}"/>
                </a:ext>
              </a:extLst>
            </p:cNvPr>
            <p:cNvSpPr txBox="1">
              <a:spLocks noGrp="1" noRot="1" noMove="1" noResize="1" noEditPoints="1" noAdjustHandles="1" noChangeArrowheads="1" noChangeShapeType="1"/>
            </p:cNvSpPr>
            <p:nvPr/>
          </p:nvSpPr>
          <p:spPr>
            <a:xfrm>
              <a:off x="6585765" y="2797663"/>
              <a:ext cx="4938155" cy="3132156"/>
            </a:xfrm>
            <a:prstGeom prst="rect">
              <a:avLst/>
            </a:prstGeom>
            <a:noFill/>
          </p:spPr>
          <p:txBody>
            <a:bodyPr wrap="square" rtlCol="0">
              <a:spAutoFit/>
            </a:bodyPr>
            <a:lstStyle/>
            <a:p>
              <a:pPr algn="ctr"/>
              <a:r>
                <a:rPr lang="el-GR" dirty="0"/>
                <a:t>Η βιβλιοθήκη </a:t>
              </a:r>
              <a:r>
                <a:rPr lang="en-US" dirty="0"/>
                <a:t>React, </a:t>
              </a:r>
              <a:r>
                <a:rPr lang="el-GR" dirty="0"/>
                <a:t>αφού είναι επέκταση της </a:t>
              </a:r>
              <a:r>
                <a:rPr lang="ro-RO" b="1" dirty="0"/>
                <a:t>JavaScript</a:t>
              </a:r>
              <a:r>
                <a:rPr lang="ro-RO" dirty="0"/>
                <a:t>, </a:t>
              </a:r>
              <a:r>
                <a:rPr lang="el-GR" dirty="0"/>
                <a:t>είναι αναμενόμενο να υποστηρίζει αυτή την γλώσσα.</a:t>
              </a:r>
            </a:p>
            <a:p>
              <a:pPr algn="ctr"/>
              <a:endParaRPr lang="el-GR" dirty="0"/>
            </a:p>
            <a:p>
              <a:pPr algn="ctr"/>
              <a:r>
                <a:rPr lang="el-GR" dirty="0"/>
                <a:t>Υπάρχει όμως η δυνατότητα ο κώδικας να είναι γραμμένος και σε </a:t>
              </a:r>
              <a:r>
                <a:rPr lang="en-US" b="1" dirty="0"/>
                <a:t>TypeScript</a:t>
              </a:r>
            </a:p>
            <a:p>
              <a:pPr algn="ctr"/>
              <a:r>
                <a:rPr lang="el-GR" dirty="0"/>
                <a:t>Η </a:t>
              </a:r>
              <a:r>
                <a:rPr lang="en-US" b="1" dirty="0"/>
                <a:t>TypeScript</a:t>
              </a:r>
              <a:r>
                <a:rPr lang="el-GR" b="1" dirty="0"/>
                <a:t> </a:t>
              </a:r>
              <a:r>
                <a:rPr lang="el-GR" dirty="0"/>
                <a:t>προσφέρει </a:t>
              </a:r>
              <a:r>
                <a:rPr lang="en-US" dirty="0"/>
                <a:t>type safety, </a:t>
              </a:r>
              <a:r>
                <a:rPr lang="el-GR" dirty="0"/>
                <a:t>αφού ορίζουμε το είδος της μεταβλητής.</a:t>
              </a:r>
              <a:br>
                <a:rPr lang="el-GR" dirty="0"/>
              </a:br>
              <a:r>
                <a:rPr lang="el-GR" dirty="0"/>
                <a:t>Χρειάζεσαι έναν αριθμό, τότε τον δηλώνεις και η μεταβλητή θα είναι πάντα αριθμός</a:t>
              </a:r>
              <a:r>
                <a:rPr lang="en-US" dirty="0"/>
                <a:t>, </a:t>
              </a:r>
              <a:r>
                <a:rPr lang="el-GR" dirty="0"/>
                <a:t>συμβολοσειρά; Το ίδιο!</a:t>
              </a:r>
              <a:endParaRPr lang="el-GR" b="1" dirty="0"/>
            </a:p>
            <a:p>
              <a:pPr algn="ctr"/>
              <a:r>
                <a:rPr lang="el-GR" b="1" dirty="0"/>
                <a:t>Προσφέρει και άλλες επεκτάσεις στην </a:t>
              </a:r>
              <a:r>
                <a:rPr lang="en-US" b="1" dirty="0"/>
                <a:t>JavaScript.</a:t>
              </a:r>
            </a:p>
          </p:txBody>
        </p:sp>
      </p:grpSp>
    </p:spTree>
    <p:extLst>
      <p:ext uri="{BB962C8B-B14F-4D97-AF65-F5344CB8AC3E}">
        <p14:creationId xmlns:p14="http://schemas.microsoft.com/office/powerpoint/2010/main" val="425890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581</TotalTime>
  <Words>2597</Words>
  <Application>Microsoft Office PowerPoint</Application>
  <PresentationFormat>Widescreen</PresentationFormat>
  <Paragraphs>356</Paragraphs>
  <Slides>39</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 New</vt:lpstr>
      <vt:lpstr>Operator Mono Lig</vt:lpstr>
      <vt:lpstr>Wingdings</vt:lpstr>
      <vt:lpstr>Wingdings 3</vt:lpstr>
      <vt:lpstr>Office Theme</vt:lpstr>
      <vt:lpstr>EPL 421: Systems Programming  React.js Front-End Library FTP Client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EPL 421: Systems Programming  Webhooks</dc:title>
  <dc:creator>Ionut - Cristian Canciu</dc:creator>
  <cp:lastModifiedBy>Ionut - Cristian Canciu</cp:lastModifiedBy>
  <cp:revision>539</cp:revision>
  <dcterms:created xsi:type="dcterms:W3CDTF">2021-04-03T09:30:37Z</dcterms:created>
  <dcterms:modified xsi:type="dcterms:W3CDTF">2022-04-17T11:09:09Z</dcterms:modified>
</cp:coreProperties>
</file>