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1" r:id="rId4"/>
    <p:sldId id="258" r:id="rId5"/>
    <p:sldId id="283" r:id="rId6"/>
    <p:sldId id="260" r:id="rId7"/>
    <p:sldId id="284" r:id="rId8"/>
    <p:sldId id="279" r:id="rId9"/>
    <p:sldId id="262" r:id="rId10"/>
    <p:sldId id="265" r:id="rId11"/>
    <p:sldId id="263" r:id="rId12"/>
    <p:sldId id="271" r:id="rId13"/>
    <p:sldId id="266" r:id="rId14"/>
    <p:sldId id="270" r:id="rId15"/>
    <p:sldId id="257" r:id="rId16"/>
    <p:sldId id="286" r:id="rId17"/>
    <p:sldId id="267" r:id="rId18"/>
    <p:sldId id="285" r:id="rId19"/>
    <p:sldId id="278" r:id="rId20"/>
    <p:sldId id="28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904E0D-4748-4538-A89C-8D81F6DCB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69FA4-9D6C-4DE0-B24E-434FC1D34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B7A5-60FA-4A4C-8538-FAFF2408057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425B9-4175-4724-AB2F-02BC07D061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AD3E2-EAE1-49BB-8876-3B6DB724B5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24C6F-6E33-4E33-AE53-2BFA553A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3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2B01-D9AC-424C-8B3E-B560290A85E8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A55D-9E05-4618-8BE9-1B5D0DDF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8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A55D-9E05-4618-8BE9-1B5D0DDF70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CAA2-169D-4636-9CF0-B7C54062E238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4E4-0327-4721-9DF0-C72B760AB080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385D-99C1-48CD-8012-B6C7EE6162E7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CB75-9EDA-44AA-AFA0-D013C6323446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7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A1F4-F438-4261-B81E-4297C5AAF098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A1A3-C390-4D1F-8D1B-56072B83DE01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D72-44FD-44FC-90C6-EAC95393CBF4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B8BD-1C73-4F58-85E3-8D9E75C09C47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C5C3-36EF-4C6D-934E-89C6874D06DA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8714-D47F-42EF-AF17-6AF4D2C40671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B110-0C72-45DE-97B5-927384675081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1D74-9651-4030-8695-E2F99161DAE9}" type="datetime1">
              <a:rPr lang="en-US" smtClean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ahadji09@ucy.ac.c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tp://ftp.binary_file_typ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otlin_(programming_language)#History" TargetMode="External"/><Relationship Id="rId3" Type="http://schemas.openxmlformats.org/officeDocument/2006/relationships/hyperlink" Target="https://www.oracle.com/java/technologies/downloads/" TargetMode="External"/><Relationship Id="rId7" Type="http://schemas.openxmlformats.org/officeDocument/2006/relationships/hyperlink" Target="https://en.wikipedia.org/wiki/Android_(operating_system)" TargetMode="External"/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ify.co/advantages-and-disadvantages-of-kotlin/" TargetMode="External"/><Relationship Id="rId5" Type="http://schemas.openxmlformats.org/officeDocument/2006/relationships/hyperlink" Target="https://sagaratechnology.medium.com/what-are-the-benefits-of-kotlin-d7fdcd1cfc0" TargetMode="External"/><Relationship Id="rId4" Type="http://schemas.openxmlformats.org/officeDocument/2006/relationships/hyperlink" Target="https://www.eclipse.org/downloads/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lat robot head, a bright sea green semicircle with antennas and small holes for eyes.">
            <a:extLst>
              <a:ext uri="{FF2B5EF4-FFF2-40B4-BE49-F238E27FC236}">
                <a16:creationId xmlns:a16="http://schemas.microsoft.com/office/drawing/2014/main" id="{38FDA890-26C0-4F69-832F-A3F5119DC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43" y="3359412"/>
            <a:ext cx="1150620" cy="646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28489-26E3-4836-B242-C6F1A773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154" y="2451945"/>
            <a:ext cx="9144000" cy="16549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gency FB" panose="020B0503020202020204" pitchFamily="34" charset="0"/>
              </a:rPr>
              <a:t>EPL 421: Systems Programming</a:t>
            </a:r>
            <a:br>
              <a:rPr lang="en-US" dirty="0"/>
            </a:br>
            <a:br>
              <a:rPr lang="en-US" dirty="0"/>
            </a:br>
            <a:r>
              <a:rPr lang="en-US" sz="7300" b="1" dirty="0">
                <a:latin typeface="Agency FB" panose="020B0503020202020204" pitchFamily="34" charset="0"/>
              </a:rPr>
              <a:t>KOTLIN &amp; ANDROID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DC7DF-5EF2-49A1-8BD2-31070BD6A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54" y="465711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 err="1">
                <a:latin typeface="Agency FB" panose="020B0503020202020204" pitchFamily="34" charset="0"/>
              </a:rPr>
              <a:t>Nanour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Kazarian</a:t>
            </a:r>
            <a:r>
              <a:rPr lang="en-US" dirty="0">
                <a:latin typeface="Agency FB" panose="020B0503020202020204" pitchFamily="34" charset="0"/>
              </a:rPr>
              <a:t>(</a:t>
            </a:r>
            <a:r>
              <a:rPr lang="en-US" u="sng" dirty="0">
                <a:solidFill>
                  <a:srgbClr val="0070C0"/>
                </a:solidFill>
                <a:latin typeface="Agency FB" panose="020B0503020202020204" pitchFamily="34" charset="0"/>
              </a:rPr>
              <a:t>nkazar02@ucy.ac.cy</a:t>
            </a:r>
            <a:r>
              <a:rPr lang="en-US" dirty="0">
                <a:latin typeface="Agency FB" panose="020B0503020202020204" pitchFamily="34" charset="0"/>
              </a:rPr>
              <a:t>)</a:t>
            </a:r>
          </a:p>
          <a:p>
            <a:r>
              <a:rPr lang="en-US" dirty="0">
                <a:latin typeface="Agency FB" panose="020B0503020202020204" pitchFamily="34" charset="0"/>
              </a:rPr>
              <a:t>Athina Hadjichristodoulou(</a:t>
            </a:r>
            <a:r>
              <a:rPr lang="en-US" b="0" i="0" dirty="0">
                <a:solidFill>
                  <a:srgbClr val="424242"/>
                </a:solidFill>
                <a:effectLst/>
                <a:latin typeface="Agency FB" panose="020B0503020202020204" pitchFamily="34" charset="0"/>
                <a:cs typeface="Segoe UI"/>
                <a:hlinkClick r:id="rId4"/>
              </a:rPr>
              <a:t>ahadji09@ucy.ac.cy</a:t>
            </a:r>
            <a:r>
              <a:rPr lang="en-US" dirty="0">
                <a:latin typeface="Agency FB" panose="020B0503020202020204" pitchFamily="34" charset="0"/>
              </a:rPr>
              <a:t>)</a:t>
            </a:r>
            <a:endParaRPr lang="en-US" dirty="0">
              <a:latin typeface="Agency FB" panose="020B0503020202020204" pitchFamily="34" charset="0"/>
              <a:cs typeface="Calibri"/>
            </a:endParaRPr>
          </a:p>
          <a:p>
            <a:endParaRPr lang="en-US" i="0" dirty="0">
              <a:solidFill>
                <a:srgbClr val="424242"/>
              </a:solidFill>
              <a:effectLst/>
              <a:latin typeface="Agency FB" panose="020B0503020202020204" pitchFamily="34" charset="0"/>
              <a:cs typeface="Segoe UI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51055-F919-4E1F-8416-0B801BC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5754546D-1C00-4CC3-AA02-1D6FFA1E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C4DB5-F87A-4D2B-A913-FD8E48D016C9}"/>
              </a:ext>
            </a:extLst>
          </p:cNvPr>
          <p:cNvSpPr txBox="1"/>
          <p:nvPr/>
        </p:nvSpPr>
        <p:spPr>
          <a:xfrm>
            <a:off x="2920753" y="3874153"/>
            <a:ext cx="8291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D2125"/>
                </a:solidFill>
                <a:effectLst/>
                <a:latin typeface="Agency FB" panose="020B0503020202020204" pitchFamily="34" charset="0"/>
              </a:rPr>
              <a:t>A cross-platform, statically typed, general-purpose programming language with type inference.</a:t>
            </a:r>
            <a:endParaRPr lang="en-CY" sz="1600" dirty="0">
              <a:latin typeface="Agency FB" panose="020B05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BF0EAA-4D25-4B73-A33F-4CBC485EF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144" y="3323891"/>
            <a:ext cx="495300" cy="485775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D4695AB-288F-4811-949F-5BFCACB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Android &amp; Kotlin</a:t>
            </a:r>
          </a:p>
        </p:txBody>
      </p:sp>
    </p:spTree>
    <p:extLst>
      <p:ext uri="{BB962C8B-B14F-4D97-AF65-F5344CB8AC3E}">
        <p14:creationId xmlns:p14="http://schemas.microsoft.com/office/powerpoint/2010/main" val="171366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1E6C-8B9F-4E03-9129-18FE2D1A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2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FTP Client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36166-A07E-4F6C-96AA-EDC4DBFC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B3E4FA42-E01A-4B17-96D5-484BFF69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D8C2F-02C0-42DE-9EAD-AECC6691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C63A4-D1E4-42DA-AB9C-C6AE6522D035}"/>
              </a:ext>
            </a:extLst>
          </p:cNvPr>
          <p:cNvSpPr txBox="1"/>
          <p:nvPr/>
        </p:nvSpPr>
        <p:spPr>
          <a:xfrm>
            <a:off x="799123" y="1046312"/>
            <a:ext cx="1033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Bahnschrift Light SemiCondensed" panose="020B0502040204020203" pitchFamily="34" charset="0"/>
              </a:rPr>
              <a:t>Για την υλοποίηση του </a:t>
            </a:r>
            <a:r>
              <a:rPr lang="en-US" sz="2400" dirty="0">
                <a:latin typeface="Bahnschrift Light SemiCondensed" panose="020B0502040204020203" pitchFamily="34" charset="0"/>
              </a:rPr>
              <a:t>FTP Client </a:t>
            </a:r>
            <a:r>
              <a:rPr lang="el-GR" sz="2400" dirty="0">
                <a:latin typeface="Bahnschrift Light SemiCondensed" panose="020B0502040204020203" pitchFamily="34" charset="0"/>
              </a:rPr>
              <a:t>στη </a:t>
            </a:r>
            <a:r>
              <a:rPr lang="en-US" sz="2400" dirty="0">
                <a:latin typeface="Bahnschrift Light SemiCondensed" panose="020B0502040204020203" pitchFamily="34" charset="0"/>
              </a:rPr>
              <a:t>Kotlin</a:t>
            </a:r>
            <a:r>
              <a:rPr lang="el-GR" sz="2400" dirty="0">
                <a:latin typeface="Bahnschrift Light SemiCondensed" panose="020B0502040204020203" pitchFamily="34" charset="0"/>
              </a:rPr>
              <a:t> χρειαστήκαμε το </a:t>
            </a:r>
            <a:r>
              <a:rPr lang="en-US" sz="2400" dirty="0">
                <a:latin typeface="Bahnschrift Light SemiCondensed" panose="020B0502040204020203" pitchFamily="34" charset="0"/>
              </a:rPr>
              <a:t>Eclipse IDE, </a:t>
            </a:r>
            <a:r>
              <a:rPr lang="el-GR" sz="2400" dirty="0">
                <a:latin typeface="Bahnschrift Light SemiCondensed" panose="020B0502040204020203" pitchFamily="34" charset="0"/>
              </a:rPr>
              <a:t>το </a:t>
            </a:r>
            <a:r>
              <a:rPr lang="en-US" sz="2400" dirty="0">
                <a:latin typeface="Bahnschrift Light SemiCondensed" panose="020B0502040204020203" pitchFamily="34" charset="0"/>
              </a:rPr>
              <a:t>Kotlin plugin</a:t>
            </a:r>
            <a:r>
              <a:rPr lang="el-GR" sz="2400" dirty="0">
                <a:latin typeface="Bahnschrift Light SemiCondensed" panose="020B0502040204020203" pitchFamily="34" charset="0"/>
              </a:rPr>
              <a:t> και την βιβλιοθήκη </a:t>
            </a:r>
            <a:r>
              <a:rPr lang="en-US" sz="2400" dirty="0">
                <a:latin typeface="Bahnschrift Light SemiCondensed" panose="020B0502040204020203" pitchFamily="34" charset="0"/>
              </a:rPr>
              <a:t>Apache Commons Net 3.8.0.</a:t>
            </a:r>
            <a:endParaRPr lang="en-CY" sz="2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DB936-DB2C-4606-8FA5-B9CF8197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77" y="2129444"/>
            <a:ext cx="3300415" cy="44832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6063BA-E268-494E-B3A6-8C8CAACAC031}"/>
              </a:ext>
            </a:extLst>
          </p:cNvPr>
          <p:cNvCxnSpPr/>
          <p:nvPr/>
        </p:nvCxnSpPr>
        <p:spPr>
          <a:xfrm>
            <a:off x="621437" y="2485748"/>
            <a:ext cx="532660" cy="772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3D47B3-B5D2-4D5A-9631-B7ADA723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243" y="2193389"/>
            <a:ext cx="7353670" cy="135707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BE1F3B-CB92-4AF9-B43B-9A6EAE4F72CB}"/>
              </a:ext>
            </a:extLst>
          </p:cNvPr>
          <p:cNvCxnSpPr>
            <a:cxnSpLocks/>
          </p:cNvCxnSpPr>
          <p:nvPr/>
        </p:nvCxnSpPr>
        <p:spPr>
          <a:xfrm flipH="1">
            <a:off x="5579747" y="2565645"/>
            <a:ext cx="772357" cy="61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497A801-06AC-4E18-8971-28CF74397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569" y="3658032"/>
            <a:ext cx="5657093" cy="306344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6C9F09-7C4A-4C11-A68D-5F13E0769EE5}"/>
              </a:ext>
            </a:extLst>
          </p:cNvPr>
          <p:cNvCxnSpPr>
            <a:cxnSpLocks/>
          </p:cNvCxnSpPr>
          <p:nvPr/>
        </p:nvCxnSpPr>
        <p:spPr>
          <a:xfrm>
            <a:off x="5820792" y="4371055"/>
            <a:ext cx="563863" cy="577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83AD69-83BD-4DEF-8998-5283A69967AC}"/>
              </a:ext>
            </a:extLst>
          </p:cNvPr>
          <p:cNvSpPr txBox="1"/>
          <p:nvPr/>
        </p:nvSpPr>
        <p:spPr>
          <a:xfrm>
            <a:off x="4487187" y="2024256"/>
            <a:ext cx="4656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Bahnschrift Light SemiCondensed" panose="020B0502040204020203" pitchFamily="34" charset="0"/>
              </a:rPr>
              <a:t>Source: https://commons.apache.org/proper/commons-net/download_net.cgi</a:t>
            </a:r>
            <a:endParaRPr lang="en-CY" sz="900" dirty="0">
              <a:latin typeface="Bahnschrift Light SemiCondensed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3F1E38-94B7-4072-BEF1-EAEE57FE4B00}"/>
              </a:ext>
            </a:extLst>
          </p:cNvPr>
          <p:cNvSpPr/>
          <p:nvPr/>
        </p:nvSpPr>
        <p:spPr>
          <a:xfrm>
            <a:off x="9658440" y="4500720"/>
            <a:ext cx="1097280" cy="182880"/>
          </a:xfrm>
          <a:prstGeom prst="rect">
            <a:avLst/>
          </a:prstGeom>
          <a:solidFill>
            <a:srgbClr val="00A0D7">
              <a:alpha val="5000"/>
            </a:srgbClr>
          </a:solidFill>
          <a:ln w="18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8A72C2F-2AE4-47FC-A147-432FAD184843}"/>
              </a:ext>
            </a:extLst>
          </p:cNvPr>
          <p:cNvSpPr/>
          <p:nvPr/>
        </p:nvSpPr>
        <p:spPr>
          <a:xfrm>
            <a:off x="902520" y="2121120"/>
            <a:ext cx="914400" cy="182880"/>
          </a:xfrm>
          <a:prstGeom prst="rect">
            <a:avLst/>
          </a:prstGeom>
          <a:solidFill>
            <a:srgbClr val="00A0D7">
              <a:alpha val="5000"/>
            </a:srgbClr>
          </a:solidFill>
          <a:ln w="18000">
            <a:solidFill>
              <a:srgbClr val="00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A0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5FBFC42-B05E-4614-94FC-D23075A0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A3004-CC19-492A-86D5-8521410D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25" y="136526"/>
            <a:ext cx="10515600" cy="893762"/>
          </a:xfrm>
        </p:spPr>
        <p:txBody>
          <a:bodyPr/>
          <a:lstStyle/>
          <a:p>
            <a:pPr algn="ctr"/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The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6EAD7-2A9F-455E-8916-7788AD3F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9DB74-8BC2-446C-A7D6-7083BA92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414EC-6CE4-4529-8FFC-531167BDEC43}"/>
              </a:ext>
            </a:extLst>
          </p:cNvPr>
          <p:cNvSpPr txBox="1"/>
          <p:nvPr/>
        </p:nvSpPr>
        <p:spPr>
          <a:xfrm>
            <a:off x="523425" y="977390"/>
            <a:ext cx="11145150" cy="556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java.io.FileOutputStream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java.io.FileInputStream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java.io.IOException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java.io.OutputStream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java.io.InputStream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org.apache.commons.net.ftp.FTP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org.apache.commons.net.ftp.FTPClient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org.apache.commons.net.ftp.FTPFile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org.apache.commons.net.ftp.FTPReply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java.io.Fileimport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16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server = "localhost"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port = 21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username = "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ftpadmin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"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password = &lt;password&gt;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 = </a:t>
            </a:r>
            <a:r>
              <a:rPr lang="en-GB" sz="16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</a:t>
            </a:r>
            <a:r>
              <a:rPr lang="en-GB" sz="1600" dirty="0">
                <a:solidFill>
                  <a:schemeClr val="dk1"/>
                </a:solidFill>
                <a:latin typeface="Consolas" panose="020B0609020204030204" pitchFamily="49" charset="0"/>
              </a:rPr>
              <a:t>()</a:t>
            </a:r>
            <a:endParaRPr lang="en-CY" sz="1600" dirty="0">
              <a:solidFill>
                <a:schemeClr val="dk1"/>
              </a:solidFill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1E24B3-3D10-4DD0-86D4-4FF47D696229}"/>
              </a:ext>
            </a:extLst>
          </p:cNvPr>
          <p:cNvCxnSpPr/>
          <p:nvPr/>
        </p:nvCxnSpPr>
        <p:spPr>
          <a:xfrm>
            <a:off x="4122575" y="5878286"/>
            <a:ext cx="22580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609773-3E48-4C35-93DD-3C6C2998F539}"/>
              </a:ext>
            </a:extLst>
          </p:cNvPr>
          <p:cNvSpPr txBox="1"/>
          <p:nvPr/>
        </p:nvSpPr>
        <p:spPr>
          <a:xfrm>
            <a:off x="6652727" y="5411755"/>
            <a:ext cx="543041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latin typeface="Bahnschrift Light SemiCondensed" panose="020B0502040204020203" pitchFamily="34" charset="0"/>
              </a:rPr>
              <a:t>Τα στοιχεία σύνδεσης στον </a:t>
            </a:r>
            <a:r>
              <a:rPr lang="en-US" sz="2000" dirty="0">
                <a:latin typeface="Bahnschrift Light SemiCondensed" panose="020B0502040204020203" pitchFamily="34" charset="0"/>
              </a:rPr>
              <a:t>FTP Server. </a:t>
            </a:r>
            <a:r>
              <a:rPr lang="el-GR" sz="2000" dirty="0">
                <a:latin typeface="Bahnschrift Light SemiCondensed" panose="020B0502040204020203" pitchFamily="34" charset="0"/>
              </a:rPr>
              <a:t>Στην περίπτωση αυτή χρησιμοποιούμε το </a:t>
            </a:r>
            <a:r>
              <a:rPr lang="en-US" sz="2000" dirty="0">
                <a:latin typeface="Bahnschrift Light SemiCondensed" panose="020B0502040204020203" pitchFamily="34" charset="0"/>
              </a:rPr>
              <a:t>Virtual Machine </a:t>
            </a:r>
            <a:r>
              <a:rPr lang="el-GR" sz="2000" dirty="0">
                <a:latin typeface="Bahnschrift Light SemiCondensed" panose="020B0502040204020203" pitchFamily="34" charset="0"/>
              </a:rPr>
              <a:t>του μαθήματος.</a:t>
            </a:r>
            <a:endParaRPr lang="en-CY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7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9C932667-3A39-43AF-AB99-74D9A537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475E6-70C7-4498-9DCD-AC566FC9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36D4-901C-447D-B899-AE11D2B7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B12DCB-838C-4981-A5C8-CECD50D0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939217"/>
            <a:ext cx="11392677" cy="57822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3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getAnswer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 {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for (reply </a:t>
            </a:r>
            <a:r>
              <a:rPr lang="en-GB" sz="2300" dirty="0">
                <a:solidFill>
                  <a:schemeClr val="accent2"/>
                </a:solidFill>
                <a:latin typeface="Consolas" panose="020B0609020204030204" pitchFamily="49" charset="0"/>
              </a:rPr>
              <a:t>in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ftpClient.getReplyStrings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())		</a:t>
            </a: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		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System.out.println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(reply)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}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makeConnection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 {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ftpClient.connect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(server, port)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getAnswer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();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reply =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ftpClient.getReplyCode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answr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=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FTPReply.isPositiveCompletion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(reply)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if (!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answr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) {	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System.err.println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("Server error: " + reply)	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System.exit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(1);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}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getAnswer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	</a:t>
            </a: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 login = 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ftpClient.login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(username, password);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if (!login) {	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System.err.println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("Login failed: " + reply);	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System.exit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(1);}		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l-GR" sz="2300" dirty="0">
                <a:solidFill>
                  <a:schemeClr val="dk1"/>
                </a:solidFill>
                <a:latin typeface="Consolas" panose="020B0609020204030204" pitchFamily="49" charset="0"/>
              </a:rPr>
              <a:t>	</a:t>
            </a:r>
            <a:r>
              <a:rPr lang="en-GB" sz="2300" dirty="0" err="1">
                <a:solidFill>
                  <a:schemeClr val="dk1"/>
                </a:solidFill>
                <a:latin typeface="Consolas" panose="020B0609020204030204" pitchFamily="49" charset="0"/>
              </a:rPr>
              <a:t>getAnswer</a:t>
            </a: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();</a:t>
            </a:r>
            <a:endParaRPr lang="el-GR" sz="2300" dirty="0">
              <a:solidFill>
                <a:schemeClr val="dk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chemeClr val="dk1"/>
                </a:solidFill>
                <a:latin typeface="Consolas" panose="020B0609020204030204" pitchFamily="49" charset="0"/>
              </a:rPr>
              <a:t>}</a:t>
            </a:r>
            <a:endParaRPr lang="en-CY" sz="1600" dirty="0">
              <a:solidFill>
                <a:schemeClr val="dk1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A8A150-9EB2-471D-8D9D-99E6832980B8}"/>
              </a:ext>
            </a:extLst>
          </p:cNvPr>
          <p:cNvCxnSpPr/>
          <p:nvPr/>
        </p:nvCxnSpPr>
        <p:spPr>
          <a:xfrm>
            <a:off x="6258757" y="1251751"/>
            <a:ext cx="17489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2DB3EC-99F8-4F28-8C75-6A0035E42D36}"/>
              </a:ext>
            </a:extLst>
          </p:cNvPr>
          <p:cNvSpPr txBox="1"/>
          <p:nvPr/>
        </p:nvSpPr>
        <p:spPr>
          <a:xfrm>
            <a:off x="8153400" y="1021887"/>
            <a:ext cx="3845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Διαβάζει την απάντηση από τον </a:t>
            </a:r>
            <a:r>
              <a:rPr lang="en-US" dirty="0">
                <a:latin typeface="Bahnschrift Light SemiCondensed" panose="020B0502040204020203" pitchFamily="34" charset="0"/>
              </a:rPr>
              <a:t>server </a:t>
            </a:r>
            <a:r>
              <a:rPr lang="el-GR" dirty="0">
                <a:latin typeface="Bahnschrift Light SemiCondensed" panose="020B0502040204020203" pitchFamily="34" charset="0"/>
              </a:rPr>
              <a:t>και την τυπώνει</a:t>
            </a:r>
            <a:r>
              <a:rPr lang="en-US" dirty="0">
                <a:latin typeface="Bahnschrift Light SemiCondensed" panose="020B0502040204020203" pitchFamily="34" charset="0"/>
              </a:rPr>
              <a:t>.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74A31A-EA88-4CC4-841F-AF1F6B6D0E21}"/>
              </a:ext>
            </a:extLst>
          </p:cNvPr>
          <p:cNvCxnSpPr/>
          <p:nvPr/>
        </p:nvCxnSpPr>
        <p:spPr>
          <a:xfrm>
            <a:off x="5078027" y="2530136"/>
            <a:ext cx="15358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50732-48A1-4773-92E5-43C6E073EBE9}"/>
              </a:ext>
            </a:extLst>
          </p:cNvPr>
          <p:cNvSpPr txBox="1"/>
          <p:nvPr/>
        </p:nvSpPr>
        <p:spPr>
          <a:xfrm>
            <a:off x="6942338" y="2201662"/>
            <a:ext cx="33113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Σύνδεση με τον </a:t>
            </a:r>
            <a:r>
              <a:rPr lang="en-US" dirty="0">
                <a:latin typeface="Bahnschrift Light SemiCondensed" panose="020B0502040204020203" pitchFamily="34" charset="0"/>
              </a:rPr>
              <a:t>server </a:t>
            </a:r>
            <a:r>
              <a:rPr lang="el-GR" dirty="0">
                <a:latin typeface="Bahnschrift Light SemiCondensed" panose="020B0502040204020203" pitchFamily="34" charset="0"/>
              </a:rPr>
              <a:t>με χρήση των προκαθορισμένων τιμών.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28E2BB-B704-44EB-A1F8-A6F4F74CAA9B}"/>
              </a:ext>
            </a:extLst>
          </p:cNvPr>
          <p:cNvCxnSpPr/>
          <p:nvPr/>
        </p:nvCxnSpPr>
        <p:spPr>
          <a:xfrm>
            <a:off x="6871317" y="5069150"/>
            <a:ext cx="11363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0B73C0A-4CDF-4051-9EF3-C230EE6BF23C}"/>
              </a:ext>
            </a:extLst>
          </p:cNvPr>
          <p:cNvSpPr txBox="1"/>
          <p:nvPr/>
        </p:nvSpPr>
        <p:spPr>
          <a:xfrm>
            <a:off x="8153400" y="4884484"/>
            <a:ext cx="274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Αποστολή των </a:t>
            </a:r>
            <a:r>
              <a:rPr lang="en-US" dirty="0">
                <a:latin typeface="Bahnschrift Light SemiCondensed" panose="020B0502040204020203" pitchFamily="34" charset="0"/>
              </a:rPr>
              <a:t>credentials</a:t>
            </a:r>
            <a:r>
              <a:rPr lang="en-US" dirty="0"/>
              <a:t>.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62466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ECC3-9B1A-43F2-AD39-2FFFCD88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F9FFA4A7-2A89-4464-ADB8-CBD0AC4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1F76-9020-44B0-9EF8-4A980519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5546ED-90E7-4060-9670-6829512E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4" y="1214683"/>
            <a:ext cx="10515600" cy="548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uploadFile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: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GB" sz="1400" dirty="0">
                <a:latin typeface="Consolas" panose="020B0609020204030204" pitchFamily="49" charset="0"/>
              </a:rPr>
              <a:t> , </a:t>
            </a:r>
            <a:r>
              <a:rPr lang="en-GB" sz="1400" dirty="0" err="1">
                <a:latin typeface="Consolas" panose="020B0609020204030204" pitchFamily="49" charset="0"/>
              </a:rPr>
              <a:t>targetDir</a:t>
            </a:r>
            <a:r>
              <a:rPr lang="en-GB" sz="1400" dirty="0">
                <a:latin typeface="Consolas" panose="020B0609020204030204" pitchFamily="49" charset="0"/>
              </a:rPr>
              <a:t>: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GB" sz="1400" dirty="0">
                <a:latin typeface="Consolas" panose="020B0609020204030204" pitchFamily="49" charset="0"/>
              </a:rPr>
              <a:t>) {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400" dirty="0">
                <a:latin typeface="Consolas" panose="020B0609020204030204" pitchFamily="49" charset="0"/>
              </a:rPr>
              <a:t> input = </a:t>
            </a:r>
            <a:r>
              <a:rPr lang="en-GB" sz="1400" dirty="0" err="1">
                <a:latin typeface="Consolas" panose="020B0609020204030204" pitchFamily="49" charset="0"/>
              </a:rPr>
              <a:t>FileInputStream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ftpClient.setFileType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>
                <a:latin typeface="Consolas" panose="020B0609020204030204" pitchFamily="49" charset="0"/>
                <a:hlinkClick r:id="rId3"/>
              </a:rPr>
              <a:t>FTP.BINARY_FILE_TYPE</a:t>
            </a:r>
            <a:r>
              <a:rPr lang="en-GB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>
                <a:solidFill>
                  <a:srgbClr val="00B050"/>
                </a:solidFill>
                <a:latin typeface="Consolas" panose="020B0609020204030204" pitchFamily="49" charset="0"/>
              </a:rPr>
              <a:t>var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=</a:t>
            </a:r>
            <a:r>
              <a:rPr lang="en-GB" sz="1400" dirty="0" err="1">
                <a:latin typeface="Consolas" panose="020B0609020204030204" pitchFamily="49" charset="0"/>
              </a:rPr>
              <a:t>ftpClient.changeWorkingDirectory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targetDir</a:t>
            </a:r>
            <a:r>
              <a:rPr lang="en-GB" sz="1400" dirty="0">
                <a:latin typeface="Consolas" panose="020B0609020204030204" pitchFamily="49" charset="0"/>
              </a:rPr>
              <a:t>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if(!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){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System.err.println</a:t>
            </a:r>
            <a:r>
              <a:rPr lang="en-GB" sz="1400" dirty="0">
                <a:latin typeface="Consolas" panose="020B0609020204030204" pitchFamily="49" charset="0"/>
              </a:rPr>
              <a:t>(“Changing directory " + </a:t>
            </a:r>
            <a:r>
              <a:rPr lang="en-GB" sz="1400" dirty="0" err="1">
                <a:latin typeface="Consolas" panose="020B0609020204030204" pitchFamily="49" charset="0"/>
              </a:rPr>
              <a:t>targetDir</a:t>
            </a:r>
            <a:r>
              <a:rPr lang="en-GB" sz="1400" dirty="0">
                <a:latin typeface="Consolas" panose="020B0609020204030204" pitchFamily="49" charset="0"/>
              </a:rPr>
              <a:t> + " failed")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System.exit</a:t>
            </a:r>
            <a:r>
              <a:rPr lang="en-GB" sz="1400" dirty="0">
                <a:latin typeface="Consolas" panose="020B0609020204030204" pitchFamily="49" charset="0"/>
              </a:rPr>
              <a:t>(1);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}		 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 = </a:t>
            </a:r>
            <a:r>
              <a:rPr lang="en-GB" sz="1400" dirty="0" err="1">
                <a:latin typeface="Consolas" panose="020B0609020204030204" pitchFamily="49" charset="0"/>
              </a:rPr>
              <a:t>ftpClient.storeFile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, input);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if (!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) {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System.err.println</a:t>
            </a:r>
            <a:r>
              <a:rPr lang="en-GB" sz="1400" dirty="0">
                <a:latin typeface="Consolas" panose="020B0609020204030204" pitchFamily="49" charset="0"/>
              </a:rPr>
              <a:t>("Storing file " + 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 + " failed")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System.exit</a:t>
            </a:r>
            <a:r>
              <a:rPr lang="en-GB" sz="1400" dirty="0">
                <a:latin typeface="Consolas" panose="020B0609020204030204" pitchFamily="49" charset="0"/>
              </a:rPr>
              <a:t>(1);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}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getAnswer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}</a:t>
            </a:r>
            <a:endParaRPr lang="en-CY" dirty="0"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3C611B-CF0B-48E3-B72B-41CDEC784BC1}"/>
              </a:ext>
            </a:extLst>
          </p:cNvPr>
          <p:cNvCxnSpPr/>
          <p:nvPr/>
        </p:nvCxnSpPr>
        <p:spPr>
          <a:xfrm>
            <a:off x="6844683" y="2308194"/>
            <a:ext cx="15447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C26E11-191C-40B0-A7F2-012714827D69}"/>
              </a:ext>
            </a:extLst>
          </p:cNvPr>
          <p:cNvSpPr txBox="1"/>
          <p:nvPr/>
        </p:nvSpPr>
        <p:spPr>
          <a:xfrm>
            <a:off x="8610600" y="2123528"/>
            <a:ext cx="30539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$cd &lt;</a:t>
            </a:r>
            <a:r>
              <a:rPr lang="en-US" dirty="0" err="1">
                <a:latin typeface="Bahnschrift Light SemiCondensed" panose="020B0502040204020203" pitchFamily="34" charset="0"/>
              </a:rPr>
              <a:t>tagerDir</a:t>
            </a:r>
            <a:r>
              <a:rPr lang="en-US" dirty="0">
                <a:latin typeface="Bahnschrift Light SemiCondensed" panose="020B0502040204020203" pitchFamily="34" charset="0"/>
              </a:rPr>
              <a:t>&gt; </a:t>
            </a:r>
            <a:r>
              <a:rPr lang="el-GR" dirty="0">
                <a:latin typeface="Bahnschrift Light SemiCondensed" panose="020B0502040204020203" pitchFamily="34" charset="0"/>
              </a:rPr>
              <a:t>στο</a:t>
            </a:r>
            <a:r>
              <a:rPr lang="en-US" dirty="0">
                <a:latin typeface="Bahnschrift Light SemiCondensed" panose="020B0502040204020203" pitchFamily="34" charset="0"/>
              </a:rPr>
              <a:t> bash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21ED6-4D9C-475C-B033-0A6530650946}"/>
              </a:ext>
            </a:extLst>
          </p:cNvPr>
          <p:cNvCxnSpPr/>
          <p:nvPr/>
        </p:nvCxnSpPr>
        <p:spPr>
          <a:xfrm>
            <a:off x="6096000" y="3888419"/>
            <a:ext cx="12547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E3B316-7721-4FAF-9747-4CDAB2A458E8}"/>
              </a:ext>
            </a:extLst>
          </p:cNvPr>
          <p:cNvSpPr txBox="1"/>
          <p:nvPr/>
        </p:nvSpPr>
        <p:spPr>
          <a:xfrm>
            <a:off x="7559334" y="3550016"/>
            <a:ext cx="44832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Αποθήκευση του δοσμένου </a:t>
            </a:r>
            <a:r>
              <a:rPr lang="en-US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Input Stream </a:t>
            </a:r>
            <a:r>
              <a:rPr lang="el-GR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με το όνομα </a:t>
            </a:r>
            <a:r>
              <a:rPr lang="en-US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&lt;</a:t>
            </a:r>
            <a:r>
              <a:rPr lang="en-US" dirty="0" err="1">
                <a:solidFill>
                  <a:schemeClr val="dk1"/>
                </a:solidFill>
                <a:latin typeface="Bahnschrift Light SemiCondensed" panose="020B0502040204020203" pitchFamily="34" charset="0"/>
              </a:rPr>
              <a:t>fileName</a:t>
            </a:r>
            <a:r>
              <a:rPr lang="en-US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&gt;.</a:t>
            </a:r>
            <a:endParaRPr lang="en-CY" dirty="0">
              <a:solidFill>
                <a:schemeClr val="dk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0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CBF8-7DC0-4436-B096-AF1BC404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3575962-A2CF-434C-A009-442C211C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AF3EA-9598-4D88-82A0-C2BF13D3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619FB1-8717-4C23-8DAD-6BF5D34A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781236"/>
            <a:ext cx="10643586" cy="6338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getLs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dirName</a:t>
            </a:r>
            <a:r>
              <a:rPr lang="en-GB" sz="1400" dirty="0">
                <a:latin typeface="Consolas" panose="020B0609020204030204" pitchFamily="49" charset="0"/>
              </a:rPr>
              <a:t> :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String</a:t>
            </a:r>
            <a:r>
              <a:rPr lang="en-GB" sz="1400" dirty="0">
                <a:latin typeface="Consolas" panose="020B0609020204030204" pitchFamily="49" charset="0"/>
              </a:rPr>
              <a:t>){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=</a:t>
            </a:r>
            <a:r>
              <a:rPr lang="en-GB" sz="1400" dirty="0" err="1">
                <a:latin typeface="Consolas" panose="020B0609020204030204" pitchFamily="49" charset="0"/>
              </a:rPr>
              <a:t>ftpClient.changeWorkingDirectory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dirName</a:t>
            </a:r>
            <a:r>
              <a:rPr lang="en-GB" sz="1400" dirty="0">
                <a:latin typeface="Consolas" panose="020B0609020204030204" pitchFamily="49" charset="0"/>
              </a:rPr>
              <a:t>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if(!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){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System.err.println</a:t>
            </a:r>
            <a:r>
              <a:rPr lang="en-GB" sz="1400" dirty="0">
                <a:latin typeface="Consolas" panose="020B0609020204030204" pitchFamily="49" charset="0"/>
              </a:rPr>
              <a:t>("Changing directory " + </a:t>
            </a:r>
            <a:r>
              <a:rPr lang="en-GB" sz="1400" dirty="0" err="1">
                <a:latin typeface="Consolas" panose="020B0609020204030204" pitchFamily="49" charset="0"/>
              </a:rPr>
              <a:t>dirName</a:t>
            </a:r>
            <a:r>
              <a:rPr lang="en-GB" sz="1400" dirty="0">
                <a:latin typeface="Consolas" panose="020B0609020204030204" pitchFamily="49" charset="0"/>
              </a:rPr>
              <a:t> + " failed")				         </a:t>
            </a:r>
            <a:r>
              <a:rPr lang="en-GB" sz="1400" dirty="0" err="1">
                <a:latin typeface="Consolas" panose="020B0609020204030204" pitchFamily="49" charset="0"/>
              </a:rPr>
              <a:t>System.exit</a:t>
            </a:r>
            <a:r>
              <a:rPr lang="en-GB" sz="1400" dirty="0">
                <a:latin typeface="Consolas" panose="020B0609020204030204" pitchFamily="49" charset="0"/>
              </a:rPr>
              <a:t>(1);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}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ftpClient.enterLocalPassiveMode</a:t>
            </a:r>
            <a:r>
              <a:rPr lang="en-GB" sz="1400" dirty="0">
                <a:latin typeface="Consolas" panose="020B0609020204030204" pitchFamily="49" charset="0"/>
              </a:rPr>
              <a:t>();		  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for ( file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in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ftpClient.listFiles</a:t>
            </a:r>
            <a:r>
              <a:rPr lang="en-GB" sz="1400" dirty="0">
                <a:latin typeface="Consolas" panose="020B0609020204030204" pitchFamily="49" charset="0"/>
              </a:rPr>
              <a:t>())              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println</a:t>
            </a:r>
            <a:r>
              <a:rPr lang="en-GB" sz="1400" dirty="0">
                <a:latin typeface="Consolas" panose="020B0609020204030204" pitchFamily="49" charset="0"/>
              </a:rPr>
              <a:t>(file);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getAnswer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showFile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 :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String</a:t>
            </a:r>
            <a:r>
              <a:rPr lang="en-GB" sz="1400" dirty="0">
                <a:latin typeface="Consolas" panose="020B0609020204030204" pitchFamily="49" charset="0"/>
              </a:rPr>
              <a:t>){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ftpClient.enterLocalPassiveMode</a:t>
            </a:r>
            <a:r>
              <a:rPr lang="en-GB" sz="1400" dirty="0">
                <a:latin typeface="Consolas" panose="020B0609020204030204" pitchFamily="49" charset="0"/>
              </a:rPr>
              <a:t>()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ftpClient.setFileType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u="sng" dirty="0">
                <a:solidFill>
                  <a:srgbClr val="0070C0"/>
                </a:solidFill>
                <a:latin typeface="Consolas" panose="020B0609020204030204" pitchFamily="49" charset="0"/>
              </a:rPr>
              <a:t>FTP.BINARY_FILE_TYPE</a:t>
            </a:r>
            <a:r>
              <a:rPr lang="en-GB" sz="1400" dirty="0">
                <a:latin typeface="Consolas" panose="020B0609020204030204" pitchFamily="49" charset="0"/>
              </a:rPr>
              <a:t>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 = </a:t>
            </a:r>
            <a:r>
              <a:rPr lang="en-GB" sz="1400" dirty="0" err="1">
                <a:latin typeface="Consolas" panose="020B0609020204030204" pitchFamily="49" charset="0"/>
              </a:rPr>
              <a:t>ftpClient.retrieveFile</a:t>
            </a:r>
            <a:r>
              <a:rPr lang="en-GB" sz="1400" dirty="0">
                <a:latin typeface="Consolas" panose="020B0609020204030204" pitchFamily="49" charset="0"/>
              </a:rPr>
              <a:t>(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, </a:t>
            </a:r>
            <a:r>
              <a:rPr lang="en-GB" sz="1400" dirty="0" err="1">
                <a:latin typeface="Consolas" panose="020B0609020204030204" pitchFamily="49" charset="0"/>
              </a:rPr>
              <a:t>System.out</a:t>
            </a:r>
            <a:r>
              <a:rPr lang="en-GB" sz="1400" dirty="0">
                <a:latin typeface="Consolas" panose="020B0609020204030204" pitchFamily="49" charset="0"/>
              </a:rPr>
              <a:t>)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if (!</a:t>
            </a:r>
            <a:r>
              <a:rPr lang="en-GB" sz="1400" dirty="0" err="1">
                <a:latin typeface="Consolas" panose="020B0609020204030204" pitchFamily="49" charset="0"/>
              </a:rPr>
              <a:t>answr</a:t>
            </a:r>
            <a:r>
              <a:rPr lang="en-GB" sz="1400" dirty="0">
                <a:latin typeface="Consolas" panose="020B0609020204030204" pitchFamily="49" charset="0"/>
              </a:rPr>
              <a:t>){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System.err.println</a:t>
            </a:r>
            <a:r>
              <a:rPr lang="en-GB" sz="1400" dirty="0">
                <a:latin typeface="Consolas" panose="020B0609020204030204" pitchFamily="49" charset="0"/>
              </a:rPr>
              <a:t>("Retrieving file " + </a:t>
            </a:r>
            <a:r>
              <a:rPr lang="en-GB" sz="1400" dirty="0" err="1">
                <a:latin typeface="Consolas" panose="020B0609020204030204" pitchFamily="49" charset="0"/>
              </a:rPr>
              <a:t>fileName</a:t>
            </a:r>
            <a:r>
              <a:rPr lang="en-GB" sz="1400" dirty="0">
                <a:latin typeface="Consolas" panose="020B0609020204030204" pitchFamily="49" charset="0"/>
              </a:rPr>
              <a:t> + " failed")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	</a:t>
            </a:r>
            <a:r>
              <a:rPr lang="en-GB" sz="1400" dirty="0" err="1">
                <a:latin typeface="Consolas" panose="020B0609020204030204" pitchFamily="49" charset="0"/>
              </a:rPr>
              <a:t>System.exit</a:t>
            </a:r>
            <a:r>
              <a:rPr lang="en-GB" sz="1400" dirty="0">
                <a:latin typeface="Consolas" panose="020B0609020204030204" pitchFamily="49" charset="0"/>
              </a:rPr>
              <a:t>(1);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}		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getAnswer</a:t>
            </a:r>
            <a:r>
              <a:rPr lang="en-GB" sz="1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GB" sz="1400" dirty="0">
                <a:latin typeface="Consolas" panose="020B0609020204030204" pitchFamily="49" charset="0"/>
              </a:rPr>
              <a:t>}</a:t>
            </a:r>
            <a:endParaRPr lang="en-CY" sz="1400" dirty="0"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EB19BA-1B88-4A68-9B70-DCCCD3C28500}"/>
              </a:ext>
            </a:extLst>
          </p:cNvPr>
          <p:cNvCxnSpPr/>
          <p:nvPr/>
        </p:nvCxnSpPr>
        <p:spPr>
          <a:xfrm>
            <a:off x="5246703" y="2547891"/>
            <a:ext cx="13760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8A5277-11A3-4B27-AB34-797A12969EDC}"/>
              </a:ext>
            </a:extLst>
          </p:cNvPr>
          <p:cNvSpPr txBox="1"/>
          <p:nvPr/>
        </p:nvSpPr>
        <p:spPr>
          <a:xfrm>
            <a:off x="6924583" y="2363225"/>
            <a:ext cx="29917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Χρήση παθητικής λειτουργείας.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5F7400-ED83-465B-9CF9-18F9DF250E1E}"/>
              </a:ext>
            </a:extLst>
          </p:cNvPr>
          <p:cNvCxnSpPr>
            <a:cxnSpLocks/>
          </p:cNvCxnSpPr>
          <p:nvPr/>
        </p:nvCxnSpPr>
        <p:spPr>
          <a:xfrm>
            <a:off x="5344357" y="2885243"/>
            <a:ext cx="1580226" cy="443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68310A-2354-4C07-A3A6-7CB936822AF8}"/>
              </a:ext>
            </a:extLst>
          </p:cNvPr>
          <p:cNvSpPr txBox="1"/>
          <p:nvPr/>
        </p:nvSpPr>
        <p:spPr>
          <a:xfrm>
            <a:off x="7065886" y="3262968"/>
            <a:ext cx="37108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Επιστρέφει μια λίστα με όλα τα </a:t>
            </a:r>
            <a:r>
              <a:rPr lang="en-US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‘files’ </a:t>
            </a:r>
            <a:r>
              <a:rPr lang="el-GR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στον κατάλογο που ζητήθηκε.</a:t>
            </a:r>
            <a:endParaRPr lang="en-CY" dirty="0">
              <a:solidFill>
                <a:schemeClr val="dk1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F7AE4E-8F00-406E-A958-E2135243B390}"/>
              </a:ext>
            </a:extLst>
          </p:cNvPr>
          <p:cNvCxnSpPr/>
          <p:nvPr/>
        </p:nvCxnSpPr>
        <p:spPr>
          <a:xfrm>
            <a:off x="7395099" y="4953740"/>
            <a:ext cx="12155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C57BE3-864A-45B1-8BD2-C781C3545CBC}"/>
              </a:ext>
            </a:extLst>
          </p:cNvPr>
          <p:cNvSpPr txBox="1"/>
          <p:nvPr/>
        </p:nvSpPr>
        <p:spPr>
          <a:xfrm>
            <a:off x="8806648" y="4580737"/>
            <a:ext cx="31338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Ανάκτηση δεδομένων αρχείου και εκτύπωση τους στο </a:t>
            </a:r>
            <a:r>
              <a:rPr lang="en-US" dirty="0">
                <a:latin typeface="Bahnschrift Light SemiCondensed" panose="020B0502040204020203" pitchFamily="34" charset="0"/>
              </a:rPr>
              <a:t>standard output</a:t>
            </a:r>
            <a:r>
              <a:rPr lang="el-GR" dirty="0">
                <a:latin typeface="Bahnschrift Light SemiCondensed" panose="020B0502040204020203" pitchFamily="34" charset="0"/>
              </a:rPr>
              <a:t>.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2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C96B6E-1149-4A97-8951-3CC038BDB0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9589" y="203422"/>
            <a:ext cx="11605592" cy="6880957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00B050"/>
                </a:solidFill>
                <a:latin typeface="Consolas" pitchFamily="49"/>
              </a:rPr>
              <a:t>fun</a:t>
            </a:r>
            <a:r>
              <a:rPr lang="en-GB" sz="1400" dirty="0">
                <a:latin typeface="Consolas" pitchFamily="49"/>
              </a:rPr>
              <a:t> </a:t>
            </a:r>
            <a:r>
              <a:rPr lang="en-GB" sz="1400" dirty="0" err="1">
                <a:latin typeface="Consolas" pitchFamily="49"/>
              </a:rPr>
              <a:t>getLsR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dirName</a:t>
            </a:r>
            <a:r>
              <a:rPr lang="en-GB" sz="1400" dirty="0">
                <a:latin typeface="Consolas" pitchFamily="49"/>
              </a:rPr>
              <a:t> : </a:t>
            </a:r>
            <a:r>
              <a:rPr lang="en-GB" sz="1400" dirty="0">
                <a:solidFill>
                  <a:schemeClr val="accent2"/>
                </a:solidFill>
                <a:latin typeface="Consolas" pitchFamily="49"/>
              </a:rPr>
              <a:t>String</a:t>
            </a:r>
            <a:r>
              <a:rPr lang="en-GB" sz="1400" dirty="0">
                <a:latin typeface="Consolas" pitchFamily="49"/>
              </a:rPr>
              <a:t>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  <a:r>
              <a:rPr lang="en-GB" sz="1400" dirty="0" err="1">
                <a:solidFill>
                  <a:srgbClr val="00B050"/>
                </a:solidFill>
                <a:latin typeface="Consolas" pitchFamily="49"/>
              </a:rPr>
              <a:t>val</a:t>
            </a:r>
            <a:r>
              <a:rPr lang="en-GB" sz="1400" dirty="0">
                <a:latin typeface="Consolas" pitchFamily="49"/>
              </a:rPr>
              <a:t> list = </a:t>
            </a:r>
            <a:r>
              <a:rPr lang="en-GB" sz="1400" dirty="0" err="1">
                <a:latin typeface="Consolas" pitchFamily="49"/>
              </a:rPr>
              <a:t>mutableListOf</a:t>
            </a:r>
            <a:r>
              <a:rPr lang="en-GB" sz="1400" dirty="0">
                <a:latin typeface="Consolas" pitchFamily="49"/>
              </a:rPr>
              <a:t>&lt;String&gt;()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  <a:r>
              <a:rPr lang="en-GB" sz="1400" dirty="0">
                <a:solidFill>
                  <a:srgbClr val="00B050"/>
                </a:solidFill>
                <a:latin typeface="Consolas" pitchFamily="49"/>
              </a:rPr>
              <a:t>var</a:t>
            </a:r>
            <a:r>
              <a:rPr lang="en-GB" sz="1400" dirty="0">
                <a:latin typeface="Consolas" pitchFamily="49"/>
              </a:rPr>
              <a:t> </a:t>
            </a:r>
            <a:r>
              <a:rPr lang="en-GB" sz="1400" dirty="0" err="1">
                <a:latin typeface="Consolas" pitchFamily="49"/>
              </a:rPr>
              <a:t>answr</a:t>
            </a:r>
            <a:r>
              <a:rPr lang="en-GB" sz="1400" dirty="0">
                <a:latin typeface="Consolas" pitchFamily="49"/>
              </a:rPr>
              <a:t> = </a:t>
            </a:r>
            <a:r>
              <a:rPr lang="en-GB" sz="1400" dirty="0" err="1">
                <a:latin typeface="Consolas" pitchFamily="49"/>
              </a:rPr>
              <a:t>ftpClient.changeWorkingDirectory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dirName</a:t>
            </a:r>
            <a:r>
              <a:rPr lang="en-GB" sz="1400" dirty="0">
                <a:latin typeface="Consolas" pitchFamily="49"/>
              </a:rPr>
              <a:t>);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if (!</a:t>
            </a:r>
            <a:r>
              <a:rPr lang="en-GB" sz="1400" dirty="0" err="1">
                <a:latin typeface="Consolas" pitchFamily="49"/>
              </a:rPr>
              <a:t>answr</a:t>
            </a:r>
            <a:r>
              <a:rPr lang="en-GB" sz="1400" dirty="0">
                <a:latin typeface="Consolas" pitchFamily="49"/>
              </a:rPr>
              <a:t>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</a:t>
            </a:r>
            <a:r>
              <a:rPr lang="en-GB" sz="1400" dirty="0" err="1">
                <a:latin typeface="Consolas" pitchFamily="49"/>
              </a:rPr>
              <a:t>System.err.println</a:t>
            </a:r>
            <a:r>
              <a:rPr lang="en-GB" sz="1400" dirty="0">
                <a:latin typeface="Consolas" pitchFamily="49"/>
              </a:rPr>
              <a:t>("Changing directory " + </a:t>
            </a:r>
            <a:r>
              <a:rPr lang="en-GB" sz="1400" dirty="0" err="1">
                <a:latin typeface="Consolas" pitchFamily="49"/>
              </a:rPr>
              <a:t>dirName</a:t>
            </a:r>
            <a:r>
              <a:rPr lang="en-GB" sz="1400" dirty="0">
                <a:latin typeface="Consolas" pitchFamily="49"/>
              </a:rPr>
              <a:t> + " failed")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</a:t>
            </a:r>
            <a:r>
              <a:rPr lang="en-GB" sz="1400" dirty="0" err="1">
                <a:latin typeface="Consolas" pitchFamily="49"/>
              </a:rPr>
              <a:t>System.exit</a:t>
            </a:r>
            <a:r>
              <a:rPr lang="en-GB" sz="1400" dirty="0">
                <a:latin typeface="Consolas" pitchFamily="49"/>
              </a:rPr>
              <a:t>(1);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}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  <a:r>
              <a:rPr lang="en-GB" sz="1400" dirty="0" err="1">
                <a:latin typeface="Consolas" pitchFamily="49"/>
              </a:rPr>
              <a:t>ftpClient.enterLocalPassiveMode</a:t>
            </a:r>
            <a:r>
              <a:rPr lang="en-GB" sz="1400" dirty="0">
                <a:latin typeface="Consolas" pitchFamily="49"/>
              </a:rPr>
              <a:t>()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  <a:r>
              <a:rPr lang="en-GB" sz="1400" dirty="0" err="1">
                <a:latin typeface="Consolas" pitchFamily="49"/>
              </a:rPr>
              <a:t>println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ftpClient.printWorkingDirectory</a:t>
            </a:r>
            <a:r>
              <a:rPr lang="en-GB" sz="1400" dirty="0">
                <a:latin typeface="Consolas" pitchFamily="49"/>
              </a:rPr>
              <a:t>() + ":")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for (file </a:t>
            </a:r>
            <a:r>
              <a:rPr lang="en-GB" sz="1400" dirty="0">
                <a:solidFill>
                  <a:schemeClr val="accent2"/>
                </a:solidFill>
                <a:latin typeface="Consolas" pitchFamily="49"/>
              </a:rPr>
              <a:t>in</a:t>
            </a:r>
            <a:r>
              <a:rPr lang="en-GB" sz="1400" dirty="0">
                <a:latin typeface="Consolas" pitchFamily="49"/>
              </a:rPr>
              <a:t> </a:t>
            </a:r>
            <a:r>
              <a:rPr lang="en-GB" sz="1400" dirty="0" err="1">
                <a:latin typeface="Consolas" pitchFamily="49"/>
              </a:rPr>
              <a:t>ftpClient.listFiles</a:t>
            </a:r>
            <a:r>
              <a:rPr lang="en-GB" sz="1400" dirty="0">
                <a:latin typeface="Consolas" pitchFamily="49"/>
              </a:rPr>
              <a:t>()){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 	</a:t>
            </a:r>
            <a:r>
              <a:rPr lang="en-GB" sz="1400" dirty="0" err="1">
                <a:latin typeface="Consolas" pitchFamily="49"/>
              </a:rPr>
              <a:t>println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file.getName</a:t>
            </a:r>
            <a:r>
              <a:rPr lang="en-GB" sz="1400" dirty="0">
                <a:latin typeface="Consolas" pitchFamily="49"/>
              </a:rPr>
              <a:t>())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if(</a:t>
            </a:r>
            <a:r>
              <a:rPr lang="en-GB" sz="1400" dirty="0" err="1">
                <a:latin typeface="Consolas" pitchFamily="49"/>
              </a:rPr>
              <a:t>file.getType</a:t>
            </a:r>
            <a:r>
              <a:rPr lang="en-GB" sz="1400" dirty="0">
                <a:latin typeface="Consolas" pitchFamily="49"/>
              </a:rPr>
              <a:t>() == </a:t>
            </a:r>
            <a:r>
              <a:rPr lang="en-GB" sz="1400" u="sng" dirty="0" err="1">
                <a:solidFill>
                  <a:srgbClr val="0070C0"/>
                </a:solidFill>
                <a:latin typeface="Consolas" pitchFamily="49"/>
              </a:rPr>
              <a:t>FTPFile.DIRECTORY_TYPE</a:t>
            </a:r>
            <a:r>
              <a:rPr lang="en-GB" sz="1400" dirty="0">
                <a:latin typeface="Consolas" pitchFamily="49"/>
              </a:rPr>
              <a:t>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	</a:t>
            </a:r>
            <a:r>
              <a:rPr lang="en-GB" sz="1400" dirty="0" err="1">
                <a:latin typeface="Consolas" pitchFamily="49"/>
              </a:rPr>
              <a:t>list.add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file.</a:t>
            </a:r>
            <a:r>
              <a:rPr lang="en-GB" sz="1800" dirty="0" err="1">
                <a:solidFill>
                  <a:schemeClr val="dk1"/>
                </a:solidFill>
                <a:latin typeface="Bahnschrift Light SemiCondensed" panose="020B0502040204020203" pitchFamily="34" charset="0"/>
              </a:rPr>
              <a:t>getName</a:t>
            </a:r>
            <a:r>
              <a:rPr lang="en-GB" sz="1400" dirty="0">
                <a:latin typeface="Consolas" pitchFamily="49"/>
              </a:rPr>
              <a:t>())		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}    </a:t>
            </a:r>
            <a:endParaRPr lang="el-GR" sz="1400" dirty="0">
              <a:latin typeface="Consolas" pitchFamily="49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400" dirty="0">
                <a:latin typeface="Consolas" pitchFamily="49"/>
              </a:rPr>
              <a:t>	</a:t>
            </a:r>
            <a:r>
              <a:rPr lang="en-GB" sz="1400" dirty="0">
                <a:latin typeface="Consolas" pitchFamily="49"/>
              </a:rPr>
              <a:t>}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for (</a:t>
            </a:r>
            <a:r>
              <a:rPr lang="en-GB" sz="1400" dirty="0" err="1">
                <a:latin typeface="Consolas" pitchFamily="49"/>
              </a:rPr>
              <a:t>dir</a:t>
            </a:r>
            <a:r>
              <a:rPr lang="en-GB" sz="1400" dirty="0">
                <a:latin typeface="Consolas" pitchFamily="49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itchFamily="49"/>
              </a:rPr>
              <a:t>in</a:t>
            </a:r>
            <a:r>
              <a:rPr lang="en-GB" sz="1400" dirty="0">
                <a:latin typeface="Consolas" pitchFamily="49"/>
              </a:rPr>
              <a:t> list){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</a:t>
            </a:r>
            <a:r>
              <a:rPr lang="en-GB" sz="1400" dirty="0" err="1">
                <a:latin typeface="Consolas" pitchFamily="49"/>
              </a:rPr>
              <a:t>getLsR</a:t>
            </a:r>
            <a:r>
              <a:rPr lang="en-GB" sz="1400" dirty="0">
                <a:latin typeface="Consolas" pitchFamily="49"/>
              </a:rPr>
              <a:t>(</a:t>
            </a:r>
            <a:r>
              <a:rPr lang="en-GB" sz="1400" dirty="0" err="1">
                <a:latin typeface="Consolas" pitchFamily="49"/>
              </a:rPr>
              <a:t>dir</a:t>
            </a:r>
            <a:r>
              <a:rPr lang="en-GB" sz="1400" dirty="0">
                <a:latin typeface="Consolas" pitchFamily="49"/>
              </a:rPr>
              <a:t>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}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</a:t>
            </a:r>
            <a:r>
              <a:rPr lang="en-GB" sz="1400" dirty="0" err="1">
                <a:latin typeface="Consolas" pitchFamily="49"/>
              </a:rPr>
              <a:t>answr</a:t>
            </a:r>
            <a:r>
              <a:rPr lang="en-GB" sz="1400" dirty="0">
                <a:latin typeface="Consolas" pitchFamily="49"/>
              </a:rPr>
              <a:t> = </a:t>
            </a:r>
            <a:r>
              <a:rPr lang="en-GB" sz="1400" dirty="0" err="1">
                <a:latin typeface="Consolas" pitchFamily="49"/>
              </a:rPr>
              <a:t>ftpClient.changeWorkingDirectory</a:t>
            </a:r>
            <a:r>
              <a:rPr lang="en-GB" sz="1400" dirty="0">
                <a:latin typeface="Consolas" pitchFamily="49"/>
              </a:rPr>
              <a:t>("..");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if (!</a:t>
            </a:r>
            <a:r>
              <a:rPr lang="en-GB" sz="1400" dirty="0" err="1">
                <a:latin typeface="Consolas" pitchFamily="49"/>
              </a:rPr>
              <a:t>answr</a:t>
            </a:r>
            <a:r>
              <a:rPr lang="en-GB" sz="1400" dirty="0">
                <a:latin typeface="Consolas" pitchFamily="49"/>
              </a:rPr>
              <a:t>){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</a:t>
            </a:r>
            <a:r>
              <a:rPr lang="en-GB" sz="1400" dirty="0" err="1">
                <a:latin typeface="Consolas" pitchFamily="49"/>
              </a:rPr>
              <a:t>System.err.println</a:t>
            </a:r>
            <a:r>
              <a:rPr lang="en-GB" sz="1400" dirty="0">
                <a:latin typeface="Consolas" pitchFamily="49"/>
              </a:rPr>
              <a:t>("Changing directory " + </a:t>
            </a:r>
            <a:r>
              <a:rPr lang="en-GB" sz="1400" dirty="0" err="1">
                <a:latin typeface="Consolas" pitchFamily="49"/>
              </a:rPr>
              <a:t>dirName</a:t>
            </a:r>
            <a:r>
              <a:rPr lang="en-GB" sz="1400" dirty="0">
                <a:latin typeface="Consolas" pitchFamily="49"/>
              </a:rPr>
              <a:t> + " failed")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	</a:t>
            </a:r>
            <a:r>
              <a:rPr lang="en-GB" sz="1400" dirty="0" err="1">
                <a:latin typeface="Consolas" pitchFamily="49"/>
              </a:rPr>
              <a:t>System.exit</a:t>
            </a:r>
            <a:r>
              <a:rPr lang="en-GB" sz="1400" dirty="0">
                <a:latin typeface="Consolas" pitchFamily="49"/>
              </a:rPr>
              <a:t>(1);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	}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>
                <a:latin typeface="Consolas" pitchFamily="49"/>
              </a:rPr>
              <a:t>}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E5D0837-FD50-4D9D-A285-BE8326133285}"/>
              </a:ext>
            </a:extLst>
          </p:cNvPr>
          <p:cNvSpPr txBox="1"/>
          <p:nvPr/>
        </p:nvSpPr>
        <p:spPr>
          <a:xfrm>
            <a:off x="7519603" y="701283"/>
            <a:ext cx="4376528" cy="36933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$cd &lt;</a:t>
            </a:r>
            <a:r>
              <a:rPr lang="en-US" dirty="0" err="1">
                <a:latin typeface="Bahnschrift Light SemiCondensed" panose="020B0502040204020203" pitchFamily="34" charset="0"/>
              </a:rPr>
              <a:t>dirName</a:t>
            </a:r>
            <a:r>
              <a:rPr lang="en-US" dirty="0">
                <a:latin typeface="Bahnschrift Light SemiCondensed" panose="020B0502040204020203" pitchFamily="34" charset="0"/>
              </a:rPr>
              <a:t>&gt; </a:t>
            </a:r>
            <a:r>
              <a:rPr lang="el-GR" dirty="0">
                <a:latin typeface="Bahnschrift Light SemiCondensed" panose="020B0502040204020203" pitchFamily="34" charset="0"/>
              </a:rPr>
              <a:t>στο</a:t>
            </a:r>
            <a:r>
              <a:rPr lang="en-US" dirty="0">
                <a:latin typeface="Bahnschrift Light SemiCondensed" panose="020B0502040204020203" pitchFamily="34" charset="0"/>
              </a:rPr>
              <a:t> bash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4" name="Straight Arrow Connector 5">
            <a:extLst>
              <a:ext uri="{FF2B5EF4-FFF2-40B4-BE49-F238E27FC236}">
                <a16:creationId xmlns:a16="http://schemas.microsoft.com/office/drawing/2014/main" id="{48F69B06-2CE7-460A-B6C5-A0F10945F0F8}"/>
              </a:ext>
            </a:extLst>
          </p:cNvPr>
          <p:cNvCxnSpPr>
            <a:cxnSpLocks/>
          </p:cNvCxnSpPr>
          <p:nvPr/>
        </p:nvCxnSpPr>
        <p:spPr>
          <a:xfrm>
            <a:off x="6887818" y="931715"/>
            <a:ext cx="451876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B446428A-BA42-4A80-B030-BFACCB40B3B8}"/>
              </a:ext>
            </a:extLst>
          </p:cNvPr>
          <p:cNvSpPr txBox="1"/>
          <p:nvPr/>
        </p:nvSpPr>
        <p:spPr>
          <a:xfrm>
            <a:off x="6887818" y="2276132"/>
            <a:ext cx="3697358" cy="36932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Μπαίνουμε σε παθητική λειτουργία.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46CD6FE6-0CB1-4727-B403-0D960445747F}"/>
              </a:ext>
            </a:extLst>
          </p:cNvPr>
          <p:cNvCxnSpPr>
            <a:cxnSpLocks/>
          </p:cNvCxnSpPr>
          <p:nvPr/>
        </p:nvCxnSpPr>
        <p:spPr>
          <a:xfrm>
            <a:off x="4894188" y="2460795"/>
            <a:ext cx="1748466" cy="1573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BE1586CD-FA27-48BC-A222-3CB50943A401}"/>
              </a:ext>
            </a:extLst>
          </p:cNvPr>
          <p:cNvSpPr txBox="1"/>
          <p:nvPr/>
        </p:nvSpPr>
        <p:spPr>
          <a:xfrm>
            <a:off x="6917024" y="2885522"/>
            <a:ext cx="5148157" cy="64633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Τυπώνουμε το όνομα του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directory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και την λίστα με τα περιερχόμενα του.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91B4943-27AC-4A5B-A011-5D0E4C35BB2B}"/>
              </a:ext>
            </a:extLst>
          </p:cNvPr>
          <p:cNvSpPr txBox="1"/>
          <p:nvPr/>
        </p:nvSpPr>
        <p:spPr>
          <a:xfrm>
            <a:off x="5442903" y="4896140"/>
            <a:ext cx="5689695" cy="36933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Καλούμε αναδρομικά την συνάρτηση για κάθε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directory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.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 </a:t>
            </a: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EE712717-3743-4D74-8591-0DD22B1F16D7}"/>
              </a:ext>
            </a:extLst>
          </p:cNvPr>
          <p:cNvCxnSpPr>
            <a:cxnSpLocks/>
          </p:cNvCxnSpPr>
          <p:nvPr/>
        </p:nvCxnSpPr>
        <p:spPr>
          <a:xfrm>
            <a:off x="5236302" y="3208689"/>
            <a:ext cx="1406352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  <p:cxnSp>
        <p:nvCxnSpPr>
          <p:cNvPr id="10" name="Straight Arrow Connector 15">
            <a:extLst>
              <a:ext uri="{FF2B5EF4-FFF2-40B4-BE49-F238E27FC236}">
                <a16:creationId xmlns:a16="http://schemas.microsoft.com/office/drawing/2014/main" id="{09179975-96BC-4AD8-9F02-2CAC7CD6C254}"/>
              </a:ext>
            </a:extLst>
          </p:cNvPr>
          <p:cNvCxnSpPr>
            <a:cxnSpLocks/>
          </p:cNvCxnSpPr>
          <p:nvPr/>
        </p:nvCxnSpPr>
        <p:spPr>
          <a:xfrm>
            <a:off x="3715752" y="5080806"/>
            <a:ext cx="1520550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57910076-AEA2-4444-86FB-AAB7FE8F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54D71-3797-4082-8467-C2F9DE4636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0813"/>
            <a:ext cx="10515600" cy="6224521"/>
          </a:xfrm>
        </p:spPr>
        <p:txBody>
          <a:bodyPr>
            <a:normAutofit fontScale="90000"/>
          </a:bodyPr>
          <a:lstStyle/>
          <a:p>
            <a:pPr lvl="0"/>
            <a:r>
              <a:rPr lang="en-GB" sz="1600" dirty="0">
                <a:solidFill>
                  <a:srgbClr val="00B050"/>
                </a:solidFill>
                <a:latin typeface="Consolas" pitchFamily="49"/>
              </a:rPr>
              <a:t>fun</a:t>
            </a:r>
            <a:r>
              <a:rPr lang="en-GB" sz="1600" dirty="0">
                <a:latin typeface="Consolas" pitchFamily="49"/>
              </a:rPr>
              <a:t> </a:t>
            </a:r>
            <a:r>
              <a:rPr lang="en-GB" sz="1600" dirty="0" err="1">
                <a:latin typeface="Consolas" pitchFamily="49"/>
              </a:rPr>
              <a:t>closeConnection</a:t>
            </a:r>
            <a:r>
              <a:rPr lang="en-GB" sz="1600" dirty="0">
                <a:latin typeface="Consolas" pitchFamily="49"/>
              </a:rPr>
              <a:t>(){ </a:t>
            </a:r>
            <a:br>
              <a:rPr lang="en-GB" sz="1600" dirty="0">
                <a:latin typeface="Consolas" pitchFamily="49"/>
              </a:rPr>
            </a:br>
            <a:br>
              <a:rPr lang="en-GB" sz="1600" dirty="0">
                <a:latin typeface="Consolas" pitchFamily="49"/>
              </a:rPr>
            </a:br>
            <a:r>
              <a:rPr lang="en-GB" sz="1600" dirty="0" err="1">
                <a:solidFill>
                  <a:srgbClr val="00B050"/>
                </a:solidFill>
                <a:latin typeface="Consolas" pitchFamily="49"/>
              </a:rPr>
              <a:t>val</a:t>
            </a:r>
            <a:r>
              <a:rPr lang="en-GB" sz="1600" dirty="0">
                <a:latin typeface="Consolas" pitchFamily="49"/>
              </a:rPr>
              <a:t> login = </a:t>
            </a:r>
            <a:r>
              <a:rPr lang="en-GB" sz="1600" dirty="0" err="1">
                <a:latin typeface="Consolas" pitchFamily="49"/>
              </a:rPr>
              <a:t>ftpClient.logout</a:t>
            </a:r>
            <a:r>
              <a:rPr lang="en-GB" sz="1600" dirty="0">
                <a:latin typeface="Consolas" pitchFamily="49"/>
              </a:rPr>
              <a:t>();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if (!login) {</a:t>
            </a:r>
            <a:br>
              <a:rPr lang="en-GB" sz="1600" dirty="0">
                <a:latin typeface="Consolas" pitchFamily="49"/>
              </a:rPr>
            </a:br>
            <a:r>
              <a:rPr lang="en-GB" sz="1600" dirty="0" err="1">
                <a:latin typeface="Consolas" pitchFamily="49"/>
              </a:rPr>
              <a:t>System.err.println</a:t>
            </a:r>
            <a:r>
              <a:rPr lang="en-GB" sz="1600" dirty="0">
                <a:latin typeface="Consolas" pitchFamily="49"/>
              </a:rPr>
              <a:t>("Logout failed: " );</a:t>
            </a:r>
            <a:br>
              <a:rPr lang="en-GB" sz="1600" dirty="0">
                <a:latin typeface="Consolas" pitchFamily="49"/>
              </a:rPr>
            </a:br>
            <a:r>
              <a:rPr lang="en-GB" sz="1600" dirty="0" err="1">
                <a:latin typeface="Consolas" pitchFamily="49"/>
              </a:rPr>
              <a:t>System.exit</a:t>
            </a:r>
            <a:r>
              <a:rPr lang="en-GB" sz="1600" dirty="0">
                <a:latin typeface="Consolas" pitchFamily="49"/>
              </a:rPr>
              <a:t>(1);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}</a:t>
            </a:r>
            <a:br>
              <a:rPr lang="en-GB" sz="1600" dirty="0">
                <a:latin typeface="Consolas" pitchFamily="49"/>
              </a:rPr>
            </a:br>
            <a:br>
              <a:rPr lang="en-GB" sz="1600" dirty="0">
                <a:latin typeface="Consolas" pitchFamily="49"/>
              </a:rPr>
            </a:br>
            <a:r>
              <a:rPr lang="en-GB" sz="1600" dirty="0" err="1">
                <a:latin typeface="Consolas" pitchFamily="49"/>
              </a:rPr>
              <a:t>getAnswer</a:t>
            </a:r>
            <a:r>
              <a:rPr lang="en-GB" sz="1600" dirty="0">
                <a:latin typeface="Consolas" pitchFamily="49"/>
              </a:rPr>
              <a:t>();}</a:t>
            </a:r>
            <a:br>
              <a:rPr lang="en-GB" sz="1800" dirty="0">
                <a:latin typeface="Consolas" pitchFamily="49"/>
              </a:rPr>
            </a:br>
            <a:br>
              <a:rPr lang="en-GB" sz="1800" dirty="0">
                <a:latin typeface="Consolas" pitchFamily="49"/>
              </a:rPr>
            </a:br>
            <a:br>
              <a:rPr lang="el-GR" sz="1800" dirty="0">
                <a:latin typeface="Consolas" pitchFamily="49"/>
              </a:rPr>
            </a:br>
            <a:br>
              <a:rPr lang="en-GB" sz="1800" dirty="0">
                <a:latin typeface="Consolas" pitchFamily="49"/>
              </a:rPr>
            </a:br>
            <a:r>
              <a:rPr lang="en-GB" sz="1600" dirty="0">
                <a:solidFill>
                  <a:srgbClr val="00B050"/>
                </a:solidFill>
                <a:latin typeface="Consolas" pitchFamily="49"/>
              </a:rPr>
              <a:t>fun</a:t>
            </a:r>
            <a:r>
              <a:rPr lang="en-GB" sz="1600" dirty="0">
                <a:latin typeface="Consolas" pitchFamily="49"/>
              </a:rPr>
              <a:t> main() {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</a:t>
            </a:r>
            <a:r>
              <a:rPr lang="en-GB" sz="1600" dirty="0" err="1">
                <a:latin typeface="Consolas" pitchFamily="49"/>
              </a:rPr>
              <a:t>makeConnection</a:t>
            </a:r>
            <a:r>
              <a:rPr lang="en-GB" sz="1600" dirty="0">
                <a:latin typeface="Consolas" pitchFamily="49"/>
              </a:rPr>
              <a:t>()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</a:t>
            </a:r>
            <a:r>
              <a:rPr lang="en-GB" sz="1600" dirty="0">
                <a:solidFill>
                  <a:srgbClr val="00B050"/>
                </a:solidFill>
                <a:latin typeface="Consolas" pitchFamily="49"/>
              </a:rPr>
              <a:t>var</a:t>
            </a:r>
            <a:r>
              <a:rPr lang="en-GB" sz="1600" dirty="0">
                <a:latin typeface="Consolas" pitchFamily="49"/>
              </a:rPr>
              <a:t> choice = "0";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</a:t>
            </a:r>
            <a:r>
              <a:rPr lang="en-GB" sz="1600" dirty="0" err="1">
                <a:latin typeface="Consolas" pitchFamily="49"/>
              </a:rPr>
              <a:t>println</a:t>
            </a:r>
            <a:r>
              <a:rPr lang="en-GB" sz="1600" dirty="0">
                <a:latin typeface="Consolas" pitchFamily="49"/>
              </a:rPr>
              <a:t>("Hello to FTP Server")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while (choice != "5") {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</a:t>
            </a:r>
            <a:br>
              <a:rPr lang="el-GR" sz="1600" dirty="0">
                <a:latin typeface="Consolas" pitchFamily="49"/>
              </a:rPr>
            </a:br>
            <a:r>
              <a:rPr lang="el-GR" sz="1600" dirty="0">
                <a:latin typeface="Consolas" pitchFamily="49"/>
              </a:rPr>
              <a:t>	</a:t>
            </a:r>
            <a:r>
              <a:rPr lang="en-GB" sz="2000" dirty="0">
                <a:latin typeface="Consolas" pitchFamily="49"/>
              </a:rPr>
              <a:t>…</a:t>
            </a:r>
            <a:r>
              <a:rPr lang="en-GB" sz="1600" dirty="0">
                <a:latin typeface="Consolas" pitchFamily="49"/>
              </a:rPr>
              <a:t> 	</a:t>
            </a:r>
            <a:br>
              <a:rPr lang="el-GR" sz="1600" dirty="0">
                <a:latin typeface="Consolas" pitchFamily="49"/>
              </a:rPr>
            </a:br>
            <a:r>
              <a:rPr lang="el-GR" sz="1600" dirty="0">
                <a:latin typeface="Consolas" pitchFamily="49"/>
              </a:rPr>
              <a:t>	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if(choice!="5"){</a:t>
            </a:r>
            <a:br>
              <a:rPr lang="en-GB" sz="1600" dirty="0">
                <a:latin typeface="Consolas" pitchFamily="49"/>
              </a:rPr>
            </a:br>
            <a:r>
              <a:rPr lang="el-GR" sz="1600" dirty="0">
                <a:latin typeface="Consolas" pitchFamily="49"/>
              </a:rPr>
              <a:t>		</a:t>
            </a:r>
            <a:r>
              <a:rPr lang="en-GB" sz="1600" dirty="0" err="1">
                <a:latin typeface="Consolas" pitchFamily="49"/>
              </a:rPr>
              <a:t>println</a:t>
            </a:r>
            <a:r>
              <a:rPr lang="en-GB" sz="1600" dirty="0">
                <a:latin typeface="Consolas" pitchFamily="49"/>
              </a:rPr>
              <a:t> ("You have entered a wrong choice !!! ") ;</a:t>
            </a:r>
            <a:br>
              <a:rPr lang="en-GB" sz="1600" dirty="0">
                <a:latin typeface="Consolas" pitchFamily="49"/>
              </a:rPr>
            </a:br>
            <a:r>
              <a:rPr lang="el-GR" sz="1600" dirty="0">
                <a:latin typeface="Consolas" pitchFamily="49"/>
              </a:rPr>
              <a:t>		</a:t>
            </a:r>
            <a:r>
              <a:rPr lang="en-GB" sz="1600" dirty="0">
                <a:latin typeface="Consolas" pitchFamily="49"/>
              </a:rPr>
              <a:t>continue;</a:t>
            </a:r>
            <a:br>
              <a:rPr lang="el-GR" sz="1600" dirty="0">
                <a:latin typeface="Consolas" pitchFamily="49"/>
              </a:rPr>
            </a:br>
            <a:r>
              <a:rPr lang="el-GR" sz="1600" dirty="0">
                <a:latin typeface="Consolas" pitchFamily="49"/>
              </a:rPr>
              <a:t>	 </a:t>
            </a:r>
            <a:r>
              <a:rPr lang="en-GB" sz="1600" dirty="0">
                <a:latin typeface="Consolas" pitchFamily="49"/>
              </a:rPr>
              <a:t>}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}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    	</a:t>
            </a:r>
            <a:r>
              <a:rPr lang="en-GB" sz="1600" dirty="0" err="1">
                <a:latin typeface="Consolas" pitchFamily="49"/>
              </a:rPr>
              <a:t>closeConnection</a:t>
            </a:r>
            <a:r>
              <a:rPr lang="en-GB" sz="1600" dirty="0">
                <a:latin typeface="Consolas" pitchFamily="49"/>
              </a:rPr>
              <a:t>()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	</a:t>
            </a:r>
            <a:br>
              <a:rPr lang="en-GB" sz="1600" dirty="0">
                <a:latin typeface="Consolas" pitchFamily="49"/>
              </a:rPr>
            </a:br>
            <a:r>
              <a:rPr lang="en-GB" sz="1600" dirty="0">
                <a:latin typeface="Consolas" pitchFamily="49"/>
              </a:rPr>
              <a:t>}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5392A32-D8D3-4D89-9CDB-3E1E927EC332}"/>
              </a:ext>
            </a:extLst>
          </p:cNvPr>
          <p:cNvSpPr txBox="1"/>
          <p:nvPr/>
        </p:nvSpPr>
        <p:spPr>
          <a:xfrm>
            <a:off x="5505254" y="3193739"/>
            <a:ext cx="3836502" cy="36933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Ανοίγουμε σύνδεση με τον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FTP Server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1167317-C646-410D-87B5-52818C38A6F0}"/>
              </a:ext>
            </a:extLst>
          </p:cNvPr>
          <p:cNvSpPr txBox="1"/>
          <p:nvPr/>
        </p:nvSpPr>
        <p:spPr>
          <a:xfrm>
            <a:off x="8310051" y="4454047"/>
            <a:ext cx="3596004" cy="36933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Τυπώνουμε μια λίστα από επιλογές. 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E477A54-4D98-4618-A921-0C821857E3E0}"/>
              </a:ext>
            </a:extLst>
          </p:cNvPr>
          <p:cNvSpPr txBox="1"/>
          <p:nvPr/>
        </p:nvSpPr>
        <p:spPr>
          <a:xfrm>
            <a:off x="5239487" y="5633059"/>
            <a:ext cx="4508385" cy="36933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Κλείνουμε την σύνδεση με το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FTP Server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9E4A78FA-1068-43B6-920B-A1CA3D95A17C}"/>
              </a:ext>
            </a:extLst>
          </p:cNvPr>
          <p:cNvCxnSpPr>
            <a:cxnSpLocks/>
          </p:cNvCxnSpPr>
          <p:nvPr/>
        </p:nvCxnSpPr>
        <p:spPr>
          <a:xfrm>
            <a:off x="3610541" y="3430916"/>
            <a:ext cx="1753234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7" name="Right Brace 9">
            <a:extLst>
              <a:ext uri="{FF2B5EF4-FFF2-40B4-BE49-F238E27FC236}">
                <a16:creationId xmlns:a16="http://schemas.microsoft.com/office/drawing/2014/main" id="{3B607DA5-BE29-4B34-AD09-EA4C904FFBD3}"/>
              </a:ext>
            </a:extLst>
          </p:cNvPr>
          <p:cNvSpPr/>
          <p:nvPr/>
        </p:nvSpPr>
        <p:spPr>
          <a:xfrm>
            <a:off x="7617967" y="4016345"/>
            <a:ext cx="517928" cy="1244741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BD82A837-3416-4EC8-BF67-C49398CB935A}"/>
              </a:ext>
            </a:extLst>
          </p:cNvPr>
          <p:cNvCxnSpPr>
            <a:cxnSpLocks/>
          </p:cNvCxnSpPr>
          <p:nvPr/>
        </p:nvCxnSpPr>
        <p:spPr>
          <a:xfrm>
            <a:off x="3755729" y="5816499"/>
            <a:ext cx="1223260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69A88D91-2D30-4CB1-9610-F90E7789B95B}"/>
              </a:ext>
            </a:extLst>
          </p:cNvPr>
          <p:cNvSpPr txBox="1"/>
          <p:nvPr/>
        </p:nvSpPr>
        <p:spPr>
          <a:xfrm>
            <a:off x="5640079" y="1102829"/>
            <a:ext cx="3955776" cy="36933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Αποσύνδεση απ</a:t>
            </a:r>
            <a:r>
              <a:rPr lang="el-GR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  <a:t>ό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 τον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FTP Server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Bahnschrift Light SemiCondensed" panose="020B0502040204020203" pitchFamily="34" charset="0"/>
              </a:rPr>
              <a:t>.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Bahnschrift Light SemiCondensed" panose="020B0502040204020203" pitchFamily="34" charset="0"/>
            </a:endParaRPr>
          </a:p>
        </p:txBody>
      </p: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4D50BA4E-D7FB-4339-A357-A209D009CB97}"/>
              </a:ext>
            </a:extLst>
          </p:cNvPr>
          <p:cNvCxnSpPr>
            <a:cxnSpLocks/>
          </p:cNvCxnSpPr>
          <p:nvPr/>
        </p:nvCxnSpPr>
        <p:spPr>
          <a:xfrm>
            <a:off x="4350128" y="1308962"/>
            <a:ext cx="1052529" cy="0"/>
          </a:xfrm>
          <a:prstGeom prst="straightConnector1">
            <a:avLst/>
          </a:prstGeom>
          <a:noFill/>
          <a:ln w="19046" cap="flat">
            <a:solidFill>
              <a:srgbClr val="4472C4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FF9-9869-4925-A43B-7BF2C69D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Αποτελέσματα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9BC33-6D9C-4D9D-9727-867DE2F3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62920C29-A042-4985-ABF0-63AB5368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65C0-9B4F-45DE-B041-26D52513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E1FE96AD-B471-45E2-AB31-840D83E8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56" y="2323960"/>
            <a:ext cx="4696460" cy="2867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FE405D-B5B1-4CE4-9878-8999EF90F75D}"/>
              </a:ext>
            </a:extLst>
          </p:cNvPr>
          <p:cNvSpPr txBox="1"/>
          <p:nvPr/>
        </p:nvSpPr>
        <p:spPr>
          <a:xfrm>
            <a:off x="683581" y="1757779"/>
            <a:ext cx="35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Αποστολή αρχείου στον </a:t>
            </a:r>
            <a:r>
              <a:rPr lang="en-US" dirty="0">
                <a:solidFill>
                  <a:schemeClr val="dk1"/>
                </a:solidFill>
                <a:latin typeface="Bahnschrift Light SemiCondensed" panose="020B0502040204020203" pitchFamily="34" charset="0"/>
              </a:rPr>
              <a:t>server:</a:t>
            </a:r>
            <a:endParaRPr lang="en-CY" dirty="0">
              <a:solidFill>
                <a:schemeClr val="dk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DC156C-7B8A-49DD-B926-43F9304EE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567" y="2627453"/>
            <a:ext cx="5731510" cy="2130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C10592-4D4D-4C7B-ADB8-4EBC9C4235A4}"/>
              </a:ext>
            </a:extLst>
          </p:cNvPr>
          <p:cNvSpPr txBox="1"/>
          <p:nvPr/>
        </p:nvSpPr>
        <p:spPr>
          <a:xfrm>
            <a:off x="5764569" y="1757779"/>
            <a:ext cx="431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Ανάκτηση περιεχομένων καταλόγου: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B6856F-1C8F-4106-9FD9-CCA414A02716}"/>
              </a:ext>
            </a:extLst>
          </p:cNvPr>
          <p:cNvCxnSpPr/>
          <p:nvPr/>
        </p:nvCxnSpPr>
        <p:spPr>
          <a:xfrm>
            <a:off x="284085" y="4012707"/>
            <a:ext cx="491971" cy="452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36A759-788A-455C-B31A-A78E860A52DF}"/>
              </a:ext>
            </a:extLst>
          </p:cNvPr>
          <p:cNvCxnSpPr/>
          <p:nvPr/>
        </p:nvCxnSpPr>
        <p:spPr>
          <a:xfrm flipH="1" flipV="1">
            <a:off x="10750858" y="4545367"/>
            <a:ext cx="523783" cy="426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FF9-9869-4925-A43B-7BF2C69D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Αποτελέσματα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9BC33-6D9C-4D9D-9727-867DE2F3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62920C29-A042-4985-ABF0-63AB5368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65C0-9B4F-45DE-B041-26D52513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E405D-B5B1-4CE4-9878-8999EF90F75D}"/>
              </a:ext>
            </a:extLst>
          </p:cNvPr>
          <p:cNvSpPr txBox="1"/>
          <p:nvPr/>
        </p:nvSpPr>
        <p:spPr>
          <a:xfrm>
            <a:off x="568170" y="1798754"/>
            <a:ext cx="468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Ανάκτηση περιεχομένων καταλόγου αναδρομικά: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C10592-4D4D-4C7B-ADB8-4EBC9C4235A4}"/>
              </a:ext>
            </a:extLst>
          </p:cNvPr>
          <p:cNvSpPr txBox="1"/>
          <p:nvPr/>
        </p:nvSpPr>
        <p:spPr>
          <a:xfrm>
            <a:off x="5804695" y="1800213"/>
            <a:ext cx="431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ahnschrift Light SemiCondensed" panose="020B0502040204020203" pitchFamily="34" charset="0"/>
              </a:rPr>
              <a:t>Εκτύπωση περιεχομένων αρχείου:</a:t>
            </a:r>
            <a:endParaRPr lang="en-CY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B6856F-1C8F-4106-9FD9-CCA414A02716}"/>
              </a:ext>
            </a:extLst>
          </p:cNvPr>
          <p:cNvCxnSpPr/>
          <p:nvPr/>
        </p:nvCxnSpPr>
        <p:spPr>
          <a:xfrm>
            <a:off x="206689" y="3846250"/>
            <a:ext cx="491971" cy="452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44F208-AFFC-4EA7-8A13-4B9E5211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60" y="2350825"/>
            <a:ext cx="5106035" cy="299085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B14805-3819-4F80-B146-1CBAF238B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648" y="2625712"/>
            <a:ext cx="5649258" cy="216823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36A759-788A-455C-B31A-A78E860A52DF}"/>
              </a:ext>
            </a:extLst>
          </p:cNvPr>
          <p:cNvCxnSpPr/>
          <p:nvPr/>
        </p:nvCxnSpPr>
        <p:spPr>
          <a:xfrm flipH="1" flipV="1">
            <a:off x="8610600" y="4580878"/>
            <a:ext cx="523783" cy="426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5E02440-7D50-4F49-AAAD-918CCB1AE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843" y="326715"/>
            <a:ext cx="2732073" cy="1474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796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Συμπεράσματα υλοποίησης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FB346-2AB6-412E-885E-80A01CBE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70E7A2-995E-4331-978C-5259A1CF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621437"/>
            <a:ext cx="10844814" cy="4637319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latin typeface="Bahnschrift Light SemiCondensed" panose="020B0502040204020203" pitchFamily="34" charset="0"/>
              </a:rPr>
              <a:t>Ευκολίες:</a:t>
            </a: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Η </a:t>
            </a:r>
            <a:r>
              <a:rPr lang="en-US" sz="2400" dirty="0">
                <a:latin typeface="Bahnschrift Light SemiCondensed" panose="020B0502040204020203" pitchFamily="34" charset="0"/>
              </a:rPr>
              <a:t>Kotlin </a:t>
            </a:r>
            <a:r>
              <a:rPr lang="el-GR" sz="2400" dirty="0">
                <a:latin typeface="Bahnschrift Light SemiCondensed" panose="020B0502040204020203" pitchFamily="34" charset="0"/>
              </a:rPr>
              <a:t>είναι βασισμένη πάνω στην </a:t>
            </a:r>
            <a:r>
              <a:rPr lang="en-US" sz="2400" dirty="0">
                <a:latin typeface="Bahnschrift Light SemiCondensed" panose="020B0502040204020203" pitchFamily="34" charset="0"/>
              </a:rPr>
              <a:t>Java </a:t>
            </a:r>
            <a:r>
              <a:rPr lang="el-GR" sz="2400" dirty="0">
                <a:latin typeface="Bahnschrift Light SemiCondensed" panose="020B0502040204020203" pitchFamily="34" charset="0"/>
              </a:rPr>
              <a:t>οπότε η εκμάθηση και ο προγραμματισμός με αυτήν ήταν εύκολος.</a:t>
            </a: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Η επεξεργασία συμβολοσειρών είναι πιο απλή απ’ ότι σε άλλες γλώσσες.</a:t>
            </a: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Χρειάστηκε λιγότερος κώδικας για την υλοποίηση του </a:t>
            </a:r>
            <a:r>
              <a:rPr lang="en-US" sz="2400" dirty="0">
                <a:latin typeface="Bahnschrift Light SemiCondensed" panose="020B0502040204020203" pitchFamily="34" charset="0"/>
              </a:rPr>
              <a:t>FTP Client </a:t>
            </a:r>
            <a:r>
              <a:rPr lang="el-GR" sz="2400" dirty="0">
                <a:latin typeface="Bahnschrift Light SemiCondensed" panose="020B0502040204020203" pitchFamily="34" charset="0"/>
              </a:rPr>
              <a:t>σε σχέση με την ίδια υλοποίηση στο </a:t>
            </a:r>
            <a:r>
              <a:rPr lang="en-US" sz="2400" dirty="0">
                <a:latin typeface="Bahnschrift Light SemiCondensed" panose="020B0502040204020203" pitchFamily="34" charset="0"/>
              </a:rPr>
              <a:t>Bash.</a:t>
            </a:r>
            <a:endParaRPr lang="el-GR" sz="2400" dirty="0">
              <a:latin typeface="Bahnschrift Light SemiCondensed" panose="020B0502040204020203" pitchFamily="34" charset="0"/>
            </a:endParaRPr>
          </a:p>
          <a:p>
            <a:endParaRPr lang="el-GR" sz="24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l-GR" sz="2400" b="1" dirty="0">
                <a:latin typeface="Bahnschrift Light SemiCondensed" panose="020B0502040204020203" pitchFamily="34" charset="0"/>
              </a:rPr>
              <a:t>Δυσκολίες:</a:t>
            </a: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Προσαρμογή στην διαφορετική δομή της γλώσσας.</a:t>
            </a: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Αργό </a:t>
            </a:r>
            <a:r>
              <a:rPr lang="en-US" sz="2400" dirty="0">
                <a:latin typeface="Bahnschrift Light SemiCondensed" panose="020B0502040204020203" pitchFamily="34" charset="0"/>
              </a:rPr>
              <a:t>compilation time.</a:t>
            </a:r>
            <a:endParaRPr lang="el-GR" sz="2400" dirty="0">
              <a:latin typeface="Bahnschrift Light SemiCondensed" panose="020B0502040204020203" pitchFamily="34" charset="0"/>
            </a:endParaRPr>
          </a:p>
          <a:p>
            <a:endParaRPr lang="en-CY" sz="2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EDB17-7EA9-4CCF-8354-F01ECC0F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04" y="4542589"/>
            <a:ext cx="3364591" cy="1716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2F2E28-3E75-4AA7-9DD9-6511DE94EB0C}"/>
              </a:ext>
            </a:extLst>
          </p:cNvPr>
          <p:cNvSpPr txBox="1"/>
          <p:nvPr/>
        </p:nvSpPr>
        <p:spPr>
          <a:xfrm>
            <a:off x="8610600" y="6161103"/>
            <a:ext cx="2859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hnschrift Light SemiCondensed" panose="020B0502040204020203" pitchFamily="34" charset="0"/>
              </a:rPr>
              <a:t>Source: https://medium.com/@kasunaratthanage/install-and-configure-ftp-server-on-your-local-linux-machine-14f4ead270f</a:t>
            </a:r>
            <a:endParaRPr lang="en-CY" sz="9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A773-9063-48FF-AD1C-551C8F65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Τι είναι το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 Android;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9176-1436-4BE7-B00D-86D0A299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49" y="1690688"/>
            <a:ext cx="789149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Ένα λειτουργικό σύστημα για κινητά τηλέφωνα που βασίστηκε στον πυρήνα του </a:t>
            </a:r>
            <a:r>
              <a:rPr lang="en-US" sz="2400" dirty="0">
                <a:latin typeface="Bahnschrift Light SemiCondensed" panose="020B0502040204020203" pitchFamily="34" charset="0"/>
              </a:rPr>
              <a:t>Linux</a:t>
            </a:r>
            <a:r>
              <a:rPr lang="el-GR" sz="2400" dirty="0">
                <a:latin typeface="Bahnschrift Light SemiCondensed" panose="020B0502040204020203" pitchFamily="34" charset="0"/>
              </a:rPr>
              <a:t>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Ιδρύθηκε το 2003 από τον </a:t>
            </a:r>
            <a:r>
              <a:rPr lang="en-US" sz="2400" dirty="0">
                <a:latin typeface="Bahnschrift Light SemiCondensed" panose="020B0502040204020203" pitchFamily="34" charset="0"/>
              </a:rPr>
              <a:t>Andy Rubin, Rich Miner, Nick Sears </a:t>
            </a:r>
            <a:r>
              <a:rPr lang="el-GR" sz="2400" dirty="0">
                <a:latin typeface="Bahnschrift Light SemiCondensed" panose="020B0502040204020203" pitchFamily="34" charset="0"/>
              </a:rPr>
              <a:t>και </a:t>
            </a:r>
            <a:r>
              <a:rPr lang="en-US" sz="2400" dirty="0">
                <a:latin typeface="Bahnschrift Light SemiCondensed" panose="020B0502040204020203" pitchFamily="34" charset="0"/>
              </a:rPr>
              <a:t>Chris White.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Η πρώτη έκδοση του λειτουργικού κυκλοφόρησε το 2008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στα κινητά </a:t>
            </a:r>
            <a:r>
              <a:rPr lang="en-US" sz="2400" dirty="0">
                <a:latin typeface="Bahnschrift Light SemiCondensed" panose="020B0502040204020203" pitchFamily="34" charset="0"/>
              </a:rPr>
              <a:t>HTC Dream</a:t>
            </a:r>
            <a:r>
              <a:rPr lang="el-GR" sz="2400" dirty="0">
                <a:latin typeface="Bahnschrift Light SemiCondensed" panose="020B0502040204020203" pitchFamily="34" charset="0"/>
              </a:rPr>
              <a:t>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Ο μεγαλύτερος του ανταγωνιστής είναι το λειτουργικό </a:t>
            </a:r>
            <a:r>
              <a:rPr lang="en-US" sz="2400" dirty="0">
                <a:latin typeface="Bahnschrift Light SemiCondensed" panose="020B0502040204020203" pitchFamily="34" charset="0"/>
              </a:rPr>
              <a:t>iOS</a:t>
            </a:r>
            <a:r>
              <a:rPr lang="el-GR" sz="2400" dirty="0">
                <a:latin typeface="Bahnschrift Light SemiCondensed" panose="020B0502040204020203" pitchFamily="34" charset="0"/>
              </a:rPr>
              <a:t> που κυκλοφόρησε το 2007.</a:t>
            </a:r>
          </a:p>
          <a:p>
            <a:pPr>
              <a:buBlip>
                <a:blip r:embed="rId3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13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0A41AA28-B4D1-4EFA-9A3B-5A7309F9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5BC81-8F39-4FE8-A328-6D8D3C1A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A3F8-2C3E-456E-8BB2-C4D8D851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50D2B4-BAA3-4DDD-9ACE-E3CC45FDC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075" y="1827331"/>
            <a:ext cx="2928249" cy="219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04314-6D1F-476A-ABA8-1B83024FB81F}"/>
              </a:ext>
            </a:extLst>
          </p:cNvPr>
          <p:cNvSpPr txBox="1"/>
          <p:nvPr/>
        </p:nvSpPr>
        <p:spPr>
          <a:xfrm>
            <a:off x="8518075" y="4029356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https://en.wikipedia.org/wiki/HTC_Dream</a:t>
            </a:r>
            <a:endParaRPr lang="en-CY" sz="1100" dirty="0"/>
          </a:p>
        </p:txBody>
      </p:sp>
    </p:spTree>
    <p:extLst>
      <p:ext uri="{BB962C8B-B14F-4D97-AF65-F5344CB8AC3E}">
        <p14:creationId xmlns:p14="http://schemas.microsoft.com/office/powerpoint/2010/main" val="55141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77E0-830D-4ACC-846A-6FFC8182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Συμπεράσματα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4F09-C861-43E9-8AFA-AD15B5B7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69" y="1584156"/>
            <a:ext cx="108980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l-GR" dirty="0">
              <a:cs typeface="Calibri"/>
            </a:endParaRPr>
          </a:p>
          <a:p>
            <a:pPr marL="457200" indent="-457200">
              <a:buFont typeface="+mj-lt"/>
              <a:buAutoNum type="arabicParenR"/>
            </a:pP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Είναι μια γλώσσα που αξίζει να μάθει κάποιος ο οποίος ήδη γνωρίζει καλά την </a:t>
            </a:r>
            <a:r>
              <a:rPr lang="en-US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Java.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Ο προγραμματισμός εφαρμογών για το </a:t>
            </a:r>
            <a:r>
              <a:rPr lang="en-US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Android </a:t>
            </a: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είναι ευκολότερος με την χρήση της.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Παρέχει πολλές νέες δυνατότητες που δεν μπορούν να βρεθούν σε άλλες γλώσσες όπως: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 Coroutines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 Flows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 Extension Functions</a:t>
            </a:r>
            <a:endParaRPr lang="en-US" sz="2000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9A64CAF8-DCDB-49DB-BCC8-F0634663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8D9E9-3BCC-4BF9-B0B7-D53795D6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62D2C-145A-401A-A91F-F9BFCE0A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FACF3-A992-41C8-82B0-5B057BE9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02" y="3878154"/>
            <a:ext cx="4206813" cy="23371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05C13-5D27-4937-8A81-2BB5C047C08E}"/>
              </a:ext>
            </a:extLst>
          </p:cNvPr>
          <p:cNvSpPr txBox="1"/>
          <p:nvPr/>
        </p:nvSpPr>
        <p:spPr>
          <a:xfrm>
            <a:off x="7618798" y="6171684"/>
            <a:ext cx="376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hnschrift Light SemiCondensed" panose="020B0502040204020203" pitchFamily="34" charset="0"/>
              </a:rPr>
              <a:t>Source: https://medium.com/quick-code/pros-and-cons-of-kotlin-for-android-app-development-c4b0f95c1324</a:t>
            </a:r>
            <a:endParaRPr lang="en-CY" sz="9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0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122A-62D1-43E7-BD17-E7C8E9E4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Πηγές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1F03-C8B4-45D3-9291-DE52A05C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https://developer.android.com/studio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https://www.oracle.com/java/technologies/downloads/</a:t>
            </a:r>
            <a:endParaRPr lang="en-US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4"/>
              </a:rPr>
              <a:t>https://www.eclipse.org/downloads/</a:t>
            </a:r>
            <a:endParaRPr lang="en-GB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https://commons.apache.org/proper/commons-net/download_net.cgi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https://sagaratechnology.medium.com/what-are-the-benefits-of-kotlin-d7fdcd1cfc0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https://krify.co/advantages-and-disadvantages-of-kotlin/</a:t>
            </a:r>
            <a:endParaRPr lang="en-US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https://linuxhint.com/kotlin_ubuntu/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https://en.wikipedia.org/wiki/Android_(operating_system)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https://en.wikipedia.org/wiki/Kotlin_(programming_language)#History</a:t>
            </a:r>
            <a:endParaRPr lang="en-GB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u="sng" spc="-5" dirty="0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https://developer.android.com/reference/kotlin/java/lang/ProcessBuilder.Redirect</a:t>
            </a:r>
            <a:endParaRPr lang="en-CY" sz="1800" u="sng" spc="-5" dirty="0">
              <a:solidFill>
                <a:srgbClr val="0070C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C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3E4E3-BDBE-4E03-8C5D-D7C99D9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7976570-7031-429C-9ABE-A8E1C7F3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E4A7-F4F7-4C53-B9C0-116FA0FB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0170-8FC3-4921-892E-C7D27F2E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Τι είναι η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Kotlin?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F877-EB98-40D6-81BB-861308BC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Μια </a:t>
            </a:r>
            <a:r>
              <a:rPr lang="en-US" sz="2400" dirty="0">
                <a:latin typeface="Bahnschrift Light SemiCondensed" panose="020B0502040204020203" pitchFamily="34" charset="0"/>
              </a:rPr>
              <a:t>cross-platform, </a:t>
            </a:r>
            <a:r>
              <a:rPr lang="el-GR" sz="2400" dirty="0">
                <a:latin typeface="Bahnschrift Light SemiCondensed" panose="020B0502040204020203" pitchFamily="34" charset="0"/>
              </a:rPr>
              <a:t>γενικού σκοπού</a:t>
            </a:r>
            <a:r>
              <a:rPr lang="en-US" sz="2400" dirty="0">
                <a:latin typeface="Bahnschrift Light SemiCondensed" panose="020B0502040204020203" pitchFamily="34" charset="0"/>
              </a:rPr>
              <a:t>,</a:t>
            </a:r>
            <a:r>
              <a:rPr lang="el-GR" sz="2400" dirty="0">
                <a:latin typeface="Bahnschrift Light SemiCondensed" panose="020B0502040204020203" pitchFamily="34" charset="0"/>
              </a:rPr>
              <a:t> γλώσσα προγραμματισμού</a:t>
            </a:r>
            <a:r>
              <a:rPr lang="en-US" sz="2400" dirty="0">
                <a:latin typeface="Bahnschrift Light SemiCondensed" panose="020B0502040204020203" pitchFamily="34" charset="0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η οποία βασίζεται στην βιβλιοθήκη της </a:t>
            </a:r>
            <a:r>
              <a:rPr lang="en-US" sz="2400" dirty="0">
                <a:latin typeface="Bahnschrift Light SemiCondensed" panose="020B0502040204020203" pitchFamily="34" charset="0"/>
              </a:rPr>
              <a:t>Java. </a:t>
            </a: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2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Δημιουργήθηκε το 2011 από την εταιρεία </a:t>
            </a:r>
            <a:r>
              <a:rPr lang="en-US" sz="2400" dirty="0">
                <a:latin typeface="Bahnschrift Light SemiCondensed" panose="020B0502040204020203" pitchFamily="34" charset="0"/>
              </a:rPr>
              <a:t>JetBrains. </a:t>
            </a: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2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Υποστηρίζεται από τις πλατφόρμες : </a:t>
            </a:r>
            <a:r>
              <a:rPr lang="en-US" sz="2400" dirty="0">
                <a:latin typeface="Bahnschrift Light SemiCondensed" panose="020B0502040204020203" pitchFamily="34" charset="0"/>
              </a:rPr>
              <a:t>Android, JVM, iOS, Linux </a:t>
            </a:r>
            <a:r>
              <a:rPr lang="el-GR" sz="2400" dirty="0">
                <a:latin typeface="Bahnschrift Light SemiCondensed" panose="020B0502040204020203" pitchFamily="34" charset="0"/>
              </a:rPr>
              <a:t>κτλ.</a:t>
            </a:r>
          </a:p>
          <a:p>
            <a:pPr>
              <a:buBlip>
                <a:blip r:embed="rId2"/>
              </a:buBlip>
            </a:pPr>
            <a:endParaRPr lang="el-GR" sz="2400" dirty="0">
              <a:latin typeface="Bahnschrift Light SemiCondensed" panose="020B0502040204020203" pitchFamily="34" charset="0"/>
            </a:endParaRPr>
          </a:p>
          <a:p>
            <a:pPr>
              <a:buBlip>
                <a:blip r:embed="rId2"/>
              </a:buBlip>
            </a:pPr>
            <a:r>
              <a:rPr lang="el-GR" sz="2400" dirty="0">
                <a:latin typeface="Bahnschrift Light SemiCondensed" panose="020B0502040204020203" pitchFamily="34" charset="0"/>
              </a:rPr>
              <a:t> Η γλώσσα </a:t>
            </a:r>
            <a:r>
              <a:rPr lang="en-US" sz="2400" dirty="0">
                <a:latin typeface="Bahnschrift Light SemiCondensed" panose="020B0502040204020203" pitchFamily="34" charset="0"/>
              </a:rPr>
              <a:t>Scala </a:t>
            </a:r>
            <a:r>
              <a:rPr lang="el-GR" sz="2400" dirty="0">
                <a:latin typeface="Bahnschrift Light SemiCondensed" panose="020B0502040204020203" pitchFamily="34" charset="0"/>
              </a:rPr>
              <a:t>είναι και αυτή μια προχωρημένη έκδοση της </a:t>
            </a:r>
            <a:r>
              <a:rPr lang="en-US" sz="2400" dirty="0">
                <a:latin typeface="Bahnschrift Light SemiCondensed" panose="020B0502040204020203" pitchFamily="34" charset="0"/>
              </a:rPr>
              <a:t>Java. </a:t>
            </a:r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C74526BD-3923-4CB5-AEAE-4FA145EF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20A74-FEB6-426C-9E34-CECA2FA4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2A8CC-7DC3-4CBE-9F48-2D8A54D5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1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2A91-181F-4D52-B2DE-5FEC6D8B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Πλεονεκτήματα της γλώσσας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Kotlin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2000-03BA-4180-B106-F0D68B1A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0" y="1690688"/>
            <a:ext cx="49145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Λιγότερος κώδικας που οδηγεί σε λιγότερα σφάλματα.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</a:rPr>
              <a:t>Μπορεί εύκολα να συνδυαστεί με την </a:t>
            </a:r>
            <a:r>
              <a:rPr lang="el-GR" sz="2400" dirty="0" err="1">
                <a:latin typeface="Bahnschrift Light SemiCondensed" panose="020B0502040204020203" pitchFamily="34" charset="0"/>
              </a:rPr>
              <a:t>Java</a:t>
            </a:r>
            <a:r>
              <a:rPr lang="el-GR" sz="2400" dirty="0">
                <a:latin typeface="Bahnschrift Light SemiCondensed" panose="020B0502040204020203" pitchFamily="34" charset="0"/>
              </a:rPr>
              <a:t> και να τρέξει οπουδήποτε μπορεί η </a:t>
            </a:r>
            <a:r>
              <a:rPr lang="el-GR" sz="2400" dirty="0" err="1">
                <a:latin typeface="Bahnschrift Light SemiCondensed" panose="020B0502040204020203" pitchFamily="34" charset="0"/>
              </a:rPr>
              <a:t>Java</a:t>
            </a:r>
            <a:r>
              <a:rPr lang="el-GR" sz="2400" dirty="0">
                <a:latin typeface="Bahnschrift Light SemiCondensed" panose="020B0502040204020203" pitchFamily="34" charset="0"/>
              </a:rPr>
              <a:t> να τρέξει.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</a:rPr>
              <a:t>Εύκολη στην κατανόηση καθώς και στην μετάβαση από </a:t>
            </a:r>
            <a:r>
              <a:rPr lang="el-GR" sz="2400" dirty="0" err="1">
                <a:latin typeface="Bahnschrift Light SemiCondensed" panose="020B0502040204020203" pitchFamily="34" charset="0"/>
              </a:rPr>
              <a:t>Java</a:t>
            </a:r>
            <a:r>
              <a:rPr lang="el-GR" sz="2400" dirty="0">
                <a:latin typeface="Bahnschrift Light SemiCondensed" panose="020B0502040204020203" pitchFamily="34" charset="0"/>
              </a:rPr>
              <a:t>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</a:rPr>
              <a:t>Βοηθάει στην αποφυγή του </a:t>
            </a:r>
            <a:r>
              <a:rPr lang="en-GB" sz="2400" dirty="0" err="1">
                <a:latin typeface="Bahnschrift Light SemiCondensed" panose="020B0502040204020203" pitchFamily="34" charset="0"/>
              </a:rPr>
              <a:t>NullPointerException</a:t>
            </a:r>
            <a:r>
              <a:rPr lang="en-GB" sz="2400" dirty="0">
                <a:latin typeface="Bahnschrift Light SemiCondensed" panose="020B0502040204020203" pitchFamily="34" charset="0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με την χρήση του </a:t>
            </a:r>
            <a:r>
              <a:rPr lang="en-GB" sz="2400" dirty="0">
                <a:latin typeface="Bahnschrift Light SemiCondensed" panose="020B0502040204020203" pitchFamily="34" charset="0"/>
              </a:rPr>
              <a:t>safe call operator </a:t>
            </a:r>
            <a:r>
              <a:rPr lang="el-GR" sz="2400" dirty="0">
                <a:latin typeface="Bahnschrift Light SemiCondensed" panose="020B0502040204020203" pitchFamily="34" charset="0"/>
              </a:rPr>
              <a:t>και του </a:t>
            </a:r>
            <a:r>
              <a:rPr lang="en-GB" sz="2400" dirty="0">
                <a:latin typeface="Bahnschrift Light SemiCondensed" panose="020B0502040204020203" pitchFamily="34" charset="0"/>
              </a:rPr>
              <a:t>null check.</a:t>
            </a:r>
          </a:p>
          <a:p>
            <a:pPr marL="0" indent="0" fontAlgn="base">
              <a:buNone/>
            </a:pPr>
            <a:endParaRPr lang="en-US" sz="24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BC70-56F7-4AE7-8398-329EE250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74E01E6D-8F4A-4D3E-A422-59781FD1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D8417-B001-4C5A-AED5-E5D0D3FB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8EB6B-09C4-4938-A8B2-57186EC2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524" y="815974"/>
            <a:ext cx="444655" cy="444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4C9D0-0B04-454E-BB93-E3A000703908}"/>
              </a:ext>
            </a:extLst>
          </p:cNvPr>
          <p:cNvSpPr txBox="1"/>
          <p:nvPr/>
        </p:nvSpPr>
        <p:spPr>
          <a:xfrm>
            <a:off x="6436311" y="1756639"/>
            <a:ext cx="4776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</a:rPr>
              <a:t>Εκτός από ανάπτυξη εφαρμογών για </a:t>
            </a:r>
            <a:r>
              <a:rPr lang="en-GB" sz="2400" dirty="0">
                <a:latin typeface="Bahnschrift Light SemiCondensed" panose="020B0502040204020203" pitchFamily="34" charset="0"/>
              </a:rPr>
              <a:t>android </a:t>
            </a:r>
            <a:r>
              <a:rPr lang="el-GR" sz="2400" dirty="0">
                <a:latin typeface="Bahnschrift Light SemiCondensed" panose="020B0502040204020203" pitchFamily="34" charset="0"/>
              </a:rPr>
              <a:t>συσκευές, παρέχει υποστήριξη για:</a:t>
            </a:r>
          </a:p>
          <a:p>
            <a:r>
              <a:rPr lang="en-US" sz="2400" dirty="0">
                <a:latin typeface="Bahnschrift Light SemiCondensed" panose="020B0502040204020203" pitchFamily="34" charset="0"/>
              </a:rPr>
              <a:t>	-&gt; </a:t>
            </a:r>
            <a:r>
              <a:rPr lang="el-GR" sz="2400" dirty="0">
                <a:latin typeface="Bahnschrift Light SemiCondensed" panose="020B0502040204020203" pitchFamily="34" charset="0"/>
              </a:rPr>
              <a:t> </a:t>
            </a:r>
            <a:r>
              <a:rPr lang="en-GB" sz="2400" dirty="0">
                <a:latin typeface="Bahnschrift Light SemiCondensed" panose="020B0502040204020203" pitchFamily="34" charset="0"/>
              </a:rPr>
              <a:t>JavaScript </a:t>
            </a:r>
            <a:r>
              <a:rPr lang="el-GR" sz="2400" dirty="0">
                <a:latin typeface="Bahnschrift Light SemiCondensed" panose="020B0502040204020203" pitchFamily="34" charset="0"/>
              </a:rPr>
              <a:t>και </a:t>
            </a:r>
            <a:r>
              <a:rPr lang="en-GB" sz="2400" dirty="0">
                <a:latin typeface="Bahnschrift Light SemiCondensed" panose="020B0502040204020203" pitchFamily="34" charset="0"/>
              </a:rPr>
              <a:t>Frontend 	development</a:t>
            </a:r>
          </a:p>
          <a:p>
            <a:r>
              <a:rPr lang="en-GB" sz="2400" dirty="0">
                <a:latin typeface="Bahnschrift Light SemiCondensed" panose="020B0502040204020203" pitchFamily="34" charset="0"/>
              </a:rPr>
              <a:t>	-&gt; Gradle files</a:t>
            </a:r>
          </a:p>
          <a:p>
            <a:r>
              <a:rPr lang="en-GB" sz="2400" dirty="0">
                <a:latin typeface="Bahnschrift Light SemiCondensed" panose="020B0502040204020203" pitchFamily="34" charset="0"/>
              </a:rPr>
              <a:t>	-&gt; iOS application 	development</a:t>
            </a:r>
            <a:endParaRPr lang="en-CY" sz="2400" dirty="0">
              <a:latin typeface="Bahnschrift Light Semi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E7D7-8250-400E-A8BF-215E9EBC9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10" y="5038886"/>
            <a:ext cx="5063187" cy="10031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7188BA-4597-43F8-82C6-B9BF1A302A81}"/>
              </a:ext>
            </a:extLst>
          </p:cNvPr>
          <p:cNvCxnSpPr/>
          <p:nvPr/>
        </p:nvCxnSpPr>
        <p:spPr>
          <a:xfrm>
            <a:off x="5002924" y="5078418"/>
            <a:ext cx="1093076" cy="439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2A91-181F-4D52-B2DE-5FEC6D8B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Μειονεκτήματα της γλώσσας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Kotlin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2000-03BA-4180-B106-F0D68B1A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0" y="1690688"/>
            <a:ext cx="75245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l-GR" sz="2400" dirty="0">
                <a:latin typeface="Bahnschrift Light SemiCondensed" panose="020B0502040204020203" pitchFamily="34" charset="0"/>
              </a:rPr>
              <a:t>Πιο αργή στην μεταγλώττιση από προγράμματα γραμμένα στην </a:t>
            </a:r>
            <a:r>
              <a:rPr lang="en-US" sz="2400" dirty="0">
                <a:latin typeface="Bahnschrift Light SemiCondensed" panose="020B0502040204020203" pitchFamily="34" charset="0"/>
              </a:rPr>
              <a:t>Java.</a:t>
            </a:r>
            <a:endParaRPr lang="el-GR" sz="2400" dirty="0">
              <a:latin typeface="Bahnschrift Light SemiCondensed" panose="020B0502040204020203" pitchFamily="34" charset="0"/>
            </a:endParaRPr>
          </a:p>
          <a:p>
            <a:pPr fontAlgn="base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Ελάχιστες πηγές μάθησης και ανθρώπινου δυναμικού.</a:t>
            </a:r>
          </a:p>
          <a:p>
            <a:pPr fontAlgn="base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Αρκετά εργαλεία της βρίσκονται ακόμη σε πειραματικό στάδιο.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fontAlgn="base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l-GR" sz="2400" dirty="0">
                <a:latin typeface="Bahnschrift Light SemiCondensed" panose="020B0502040204020203" pitchFamily="34" charset="0"/>
              </a:rPr>
              <a:t> Ραγδαίες αλλαγές στις διάφορες εκδόσεις της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l-GR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Πολλές συναρτήσεις της γίνονται </a:t>
            </a:r>
            <a:r>
              <a:rPr lang="en-US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deprecated </a:t>
            </a:r>
            <a:r>
              <a:rPr lang="el-GR" dirty="0">
                <a:latin typeface="Bahnschrift Light SemiCondensed" panose="020B0502040204020203" pitchFamily="34" charset="0"/>
                <a:sym typeface="Wingdings" panose="05000000000000000000" pitchFamily="2" charset="2"/>
              </a:rPr>
              <a:t>σε μικρά χρονικά διαστήματα μετά την έκδοση τους.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BC70-56F7-4AE7-8398-329EE250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74E01E6D-8F4A-4D3E-A422-59781FD1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D8417-B001-4C5A-AED5-E5D0D3FB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1FF6C-D6EF-4E51-ABA3-8AED88D38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1"/>
          <a:stretch/>
        </p:blipFill>
        <p:spPr>
          <a:xfrm>
            <a:off x="8153399" y="2228696"/>
            <a:ext cx="3819525" cy="870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1586A-FAB7-4E79-987C-62E7A5478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24"/>
          <a:stretch/>
        </p:blipFill>
        <p:spPr>
          <a:xfrm>
            <a:off x="8153401" y="4097755"/>
            <a:ext cx="3819524" cy="944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B29716-A426-46FE-A3D5-CEED095F9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491" y="774852"/>
            <a:ext cx="501816" cy="510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67E7D9-D25E-42CD-BFD7-D0A8CDC01BC0}"/>
              </a:ext>
            </a:extLst>
          </p:cNvPr>
          <p:cNvSpPr txBox="1"/>
          <p:nvPr/>
        </p:nvSpPr>
        <p:spPr>
          <a:xfrm>
            <a:off x="8969406" y="3098799"/>
            <a:ext cx="381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Kotlin compilation time</a:t>
            </a:r>
            <a:endParaRPr lang="en-CY" sz="1600" dirty="0"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E6175-DB41-4829-B313-FD4B0CA9C49A}"/>
              </a:ext>
            </a:extLst>
          </p:cNvPr>
          <p:cNvSpPr txBox="1"/>
          <p:nvPr/>
        </p:nvSpPr>
        <p:spPr>
          <a:xfrm>
            <a:off x="8969407" y="5041900"/>
            <a:ext cx="381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Java compilation time</a:t>
            </a:r>
            <a:endParaRPr lang="en-CY" sz="1600" dirty="0"/>
          </a:p>
        </p:txBody>
      </p:sp>
    </p:spTree>
    <p:extLst>
      <p:ext uri="{BB962C8B-B14F-4D97-AF65-F5344CB8AC3E}">
        <p14:creationId xmlns:p14="http://schemas.microsoft.com/office/powerpoint/2010/main" val="320500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3376-B1B9-4BEA-BB37-D2F3751B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9" y="365125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Εγκατάσταση της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Kotlin</a:t>
            </a:r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 στο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Linux</a:t>
            </a:r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 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EC0C-E562-4E03-B2F1-17CD2F5A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25369" cy="5279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l-GR" dirty="0">
                <a:cs typeface="Calibri"/>
              </a:rPr>
              <a:t>    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F25C40-6363-43B8-8327-DB388A0B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FB03-E7EE-4994-85C6-C464C532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A58612B-D65E-4702-9111-B3CA5EA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233FFD4-78F9-4DAF-9250-D9CFBE58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76" y="702519"/>
            <a:ext cx="532956" cy="6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97D2FD-FE27-4A65-B15B-F795AD0D7920}"/>
              </a:ext>
            </a:extLst>
          </p:cNvPr>
          <p:cNvSpPr txBox="1"/>
          <p:nvPr/>
        </p:nvSpPr>
        <p:spPr>
          <a:xfrm>
            <a:off x="869423" y="1734566"/>
            <a:ext cx="9912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Bahnschrift Light SemiCondensed" panose="020B0502040204020203" pitchFamily="34" charset="0"/>
              </a:rPr>
              <a:t>Εντολή εγκατάστασης:</a:t>
            </a:r>
          </a:p>
          <a:p>
            <a:endParaRPr lang="el-GR" dirty="0"/>
          </a:p>
          <a:p>
            <a:r>
              <a:rPr lang="el-GR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$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sudo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snap install –classic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kotlin</a:t>
            </a:r>
            <a:endParaRPr lang="el-GR" dirty="0">
              <a:solidFill>
                <a:schemeClr val="bg1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el-G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el-GR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Εντολή μεταγλώττισης: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endParaRPr lang="el-GR" dirty="0">
              <a:latin typeface="Consolas" panose="020B0609020204030204" pitchFamily="49" charset="0"/>
            </a:endParaRPr>
          </a:p>
          <a:p>
            <a:r>
              <a:rPr lang="el-GR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$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kotlinc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&lt;name&gt;.kt</a:t>
            </a:r>
          </a:p>
          <a:p>
            <a:endParaRPr lang="el-GR" dirty="0">
              <a:solidFill>
                <a:schemeClr val="bg1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el-GR" dirty="0">
              <a:latin typeface="Consolas" panose="020B0609020204030204" pitchFamily="49" charset="0"/>
            </a:endParaRPr>
          </a:p>
          <a:p>
            <a:r>
              <a:rPr lang="el-GR" sz="2400" dirty="0">
                <a:latin typeface="Bahnschrift Light SemiCondensed" panose="020B0502040204020203" pitchFamily="34" charset="0"/>
              </a:rPr>
              <a:t>Εντολή εκτέλεσης: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endParaRPr lang="el-GR" dirty="0">
              <a:latin typeface="Consolas" panose="020B0609020204030204" pitchFamily="49" charset="0"/>
            </a:endParaRPr>
          </a:p>
          <a:p>
            <a:r>
              <a:rPr lang="el-GR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$ </a:t>
            </a:r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kotlin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 &lt;name&gt;</a:t>
            </a:r>
            <a:r>
              <a:rPr lang="el-GR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Κ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Consolas" panose="020B0609020204030204" pitchFamily="49" charset="0"/>
              </a:rPr>
              <a:t>t</a:t>
            </a:r>
            <a:endParaRPr lang="el-GR" dirty="0">
              <a:latin typeface="Consolas" panose="020B0609020204030204" pitchFamily="49" charset="0"/>
            </a:endParaRPr>
          </a:p>
          <a:p>
            <a:endParaRPr lang="el-GR" dirty="0">
              <a:latin typeface="Consolas" panose="020B0609020204030204" pitchFamily="49" charset="0"/>
            </a:endParaRPr>
          </a:p>
          <a:p>
            <a:endParaRPr lang="en-CY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4D246-754E-4291-8FB2-5379A1645B84}"/>
              </a:ext>
            </a:extLst>
          </p:cNvPr>
          <p:cNvSpPr/>
          <p:nvPr/>
        </p:nvSpPr>
        <p:spPr>
          <a:xfrm>
            <a:off x="4269420" y="3659371"/>
            <a:ext cx="2636668" cy="6747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Creates </a:t>
            </a:r>
            <a:r>
              <a:rPr lang="en-US" dirty="0" err="1"/>
              <a:t>NameKt.class</a:t>
            </a:r>
            <a:r>
              <a:rPr lang="en-US" dirty="0"/>
              <a:t> file </a:t>
            </a:r>
            <a:endParaRPr lang="en-CY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0C5851-335A-47C1-9478-E7B1F6EC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320" y="2678559"/>
            <a:ext cx="4061917" cy="3307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4D3F1-94AA-428D-A82E-287B0CD1D30E}"/>
              </a:ext>
            </a:extLst>
          </p:cNvPr>
          <p:cNvSpPr txBox="1"/>
          <p:nvPr/>
        </p:nvSpPr>
        <p:spPr>
          <a:xfrm>
            <a:off x="8842137" y="6025761"/>
            <a:ext cx="387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Hello world program </a:t>
            </a:r>
            <a:endParaRPr lang="en-CY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B658D0-7404-497C-97FA-542B40982B9C}"/>
              </a:ext>
            </a:extLst>
          </p:cNvPr>
          <p:cNvCxnSpPr/>
          <p:nvPr/>
        </p:nvCxnSpPr>
        <p:spPr>
          <a:xfrm>
            <a:off x="3532573" y="3996723"/>
            <a:ext cx="506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9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D743-E183-4C3B-BBE0-CABE6150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Εγκατάσταση του </a:t>
            </a:r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Android Studio</a:t>
            </a:r>
            <a:endParaRPr lang="en-CY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1F0D-E1DE-4CCB-8633-550B49B2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77" y="1584055"/>
            <a:ext cx="7675123" cy="48789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Bahnschrift Light SemiCondensed" panose="020B0502040204020203" pitchFamily="34" charset="0"/>
              </a:rPr>
              <a:t>Μεταβαίνουμε στην σελίδα: </a:t>
            </a:r>
            <a:r>
              <a:rPr lang="en-US" sz="2400" dirty="0">
                <a:solidFill>
                  <a:schemeClr val="accent1"/>
                </a:solidFill>
                <a:latin typeface="Bahnschrift Light Semi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https://developer.android.com/studio</a:t>
            </a:r>
            <a:endParaRPr lang="el-GR" sz="24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Bahnschrift Light SemiCondensed" panose="020B0502040204020203" pitchFamily="34" charset="0"/>
              </a:rPr>
              <a:t>Βεβαιωνόμαστε ότι ο υπολογιστής μας ανταποκρίνεται στις απαιτήσεις του λογισμικού.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Bahnschrift Light SemiCondensed" panose="020B0502040204020203" pitchFamily="34" charset="0"/>
              </a:rPr>
              <a:t>Διαλέγουμε την έκδοση που επιθυμούμε (πχ. </a:t>
            </a:r>
            <a:r>
              <a:rPr lang="en-US" sz="2400" dirty="0">
                <a:latin typeface="Bahnschrift Light SemiCondensed" panose="020B0502040204020203" pitchFamily="34" charset="0"/>
              </a:rPr>
              <a:t>Arctic Fox, Bumblebee)</a:t>
            </a:r>
            <a:r>
              <a:rPr lang="el-GR" sz="2400" dirty="0">
                <a:latin typeface="Bahnschrift Light SemiCondensed" panose="020B0502040204020203" pitchFamily="34" charset="0"/>
              </a:rPr>
              <a:t>.</a:t>
            </a:r>
            <a:endParaRPr lang="en-US" sz="2400" dirty="0">
              <a:latin typeface="Bahnschrift Light Semi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latin typeface="Bahnschrift Light SemiCondensed" panose="020B0502040204020203" pitchFamily="34" charset="0"/>
              </a:rPr>
              <a:t>Κατεβάζουμε την έκδοση αυτή για το λειτουργικό που τρέχει στον υπολογιστή μας.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Για να μπορέσουμε να τρέξουμε ένα πρόγραμμα </a:t>
            </a:r>
            <a:r>
              <a:rPr lang="en-US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Kotlin</a:t>
            </a:r>
            <a:r>
              <a:rPr lang="el-GR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, είτε μέσα στο </a:t>
            </a:r>
            <a:r>
              <a:rPr lang="en-US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Android Studio</a:t>
            </a:r>
            <a:r>
              <a:rPr lang="el-GR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, είτε σε οποιοδήποτε άλλο </a:t>
            </a:r>
            <a:r>
              <a:rPr lang="en-US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IDE</a:t>
            </a:r>
            <a:r>
              <a:rPr lang="el-GR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, απαραίτητη είναι η εγκατάσταση και του </a:t>
            </a:r>
            <a:r>
              <a:rPr lang="en-US" sz="24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JDK.</a:t>
            </a:r>
            <a:endParaRPr lang="el-GR" sz="24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4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F1C50-AC25-4998-A0BA-84C8CA3B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FC2A7-3433-4C4F-B1E4-AD2C5363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C2757093-6939-48E9-8049-8C0C3536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1" y="0"/>
            <a:ext cx="2676281" cy="10302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B5726-C4D5-48E4-9591-7B9A5B0A7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03" y="1499570"/>
            <a:ext cx="3275613" cy="4511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719561-9668-4359-964C-21CC60B517BB}"/>
              </a:ext>
            </a:extLst>
          </p:cNvPr>
          <p:cNvSpPr txBox="1"/>
          <p:nvPr/>
        </p:nvSpPr>
        <p:spPr>
          <a:xfrm>
            <a:off x="8312458" y="6045352"/>
            <a:ext cx="387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https://developer.android.com/studio</a:t>
            </a:r>
            <a:endParaRPr lang="en-CY" sz="1200" dirty="0"/>
          </a:p>
        </p:txBody>
      </p:sp>
    </p:spTree>
    <p:extLst>
      <p:ext uri="{BB962C8B-B14F-4D97-AF65-F5344CB8AC3E}">
        <p14:creationId xmlns:p14="http://schemas.microsoft.com/office/powerpoint/2010/main" val="208885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3376-B1B9-4BEA-BB37-D2F3751B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31" y="118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ahnschrift Condensed" panose="020B0502040204020203" pitchFamily="34" charset="0"/>
                <a:ea typeface="+mj-lt"/>
                <a:cs typeface="+mj-lt"/>
              </a:rPr>
              <a:t>Simple System Command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EC0C-E562-4E03-B2F1-17CD2F5AD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12"/>
            <a:ext cx="10525369" cy="527941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java.io.File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java.lang.ProcessBuilder.Redirect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r>
              <a:rPr lang="en-GB" sz="2000" dirty="0" err="1">
                <a:latin typeface="Consolas" panose="020B0609020204030204" pitchFamily="49" charset="0"/>
              </a:rPr>
              <a:t>.runCommand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dir</a:t>
            </a:r>
            <a:r>
              <a:rPr lang="en-GB" sz="2000" dirty="0">
                <a:latin typeface="Consolas" panose="020B0609020204030204" pitchFamily="49" charset="0"/>
              </a:rPr>
              <a:t>: File) {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</a:rPr>
              <a:t>ProcessBuilder</a:t>
            </a:r>
            <a:r>
              <a:rPr lang="en-GB" sz="2000" dirty="0">
                <a:latin typeface="Consolas" panose="020B0609020204030204" pitchFamily="49" charset="0"/>
              </a:rPr>
              <a:t>(*split(" ").</a:t>
            </a:r>
            <a:r>
              <a:rPr lang="en-GB" sz="2000" dirty="0" err="1">
                <a:latin typeface="Consolas" panose="020B0609020204030204" pitchFamily="49" charset="0"/>
              </a:rPr>
              <a:t>toTypedArray</a:t>
            </a:r>
            <a:r>
              <a:rPr lang="en-GB" sz="2000" dirty="0">
                <a:latin typeface="Consolas" panose="020B0609020204030204" pitchFamily="49" charset="0"/>
              </a:rPr>
              <a:t>())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				.directory(</a:t>
            </a:r>
            <a:r>
              <a:rPr lang="en-GB" sz="2000" dirty="0" err="1">
                <a:latin typeface="Consolas" panose="020B0609020204030204" pitchFamily="49" charset="0"/>
              </a:rPr>
              <a:t>dir</a:t>
            </a:r>
            <a:r>
              <a:rPr lang="en-GB" sz="2000" dirty="0">
                <a:latin typeface="Consolas" panose="020B0609020204030204" pitchFamily="49" charset="0"/>
              </a:rPr>
              <a:t>)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				.</a:t>
            </a:r>
            <a:r>
              <a:rPr lang="en-GB" sz="2000" dirty="0" err="1">
                <a:latin typeface="Consolas" panose="020B0609020204030204" pitchFamily="49" charset="0"/>
              </a:rPr>
              <a:t>redirectOutput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Redirect.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INHERIT</a:t>
            </a:r>
            <a:r>
              <a:rPr lang="en-GB" sz="2000" dirty="0">
                <a:latin typeface="Consolas" panose="020B0609020204030204" pitchFamily="49" charset="0"/>
              </a:rPr>
              <a:t>)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				.</a:t>
            </a:r>
            <a:r>
              <a:rPr lang="en-GB" sz="2000" dirty="0" err="1">
                <a:latin typeface="Consolas" panose="020B0609020204030204" pitchFamily="49" charset="0"/>
              </a:rPr>
              <a:t>redirectError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Redirect.</a:t>
            </a:r>
            <a:r>
              <a:rPr lang="en-GB" sz="2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INHERIT</a:t>
            </a:r>
            <a:r>
              <a:rPr lang="en-GB" sz="2000" dirty="0">
                <a:latin typeface="Consolas" panose="020B0609020204030204" pitchFamily="49" charset="0"/>
              </a:rPr>
              <a:t>) </a:t>
            </a:r>
            <a:endParaRPr lang="el-GR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				.start() }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</a:rPr>
              <a:t>fun</a:t>
            </a:r>
            <a:r>
              <a:rPr lang="en-GB" sz="2000" dirty="0">
                <a:latin typeface="Consolas" panose="020B0609020204030204" pitchFamily="49" charset="0"/>
              </a:rPr>
              <a:t> main(</a:t>
            </a:r>
            <a:r>
              <a:rPr lang="en-GB" sz="2000" dirty="0" err="1">
                <a:latin typeface="Consolas" panose="020B0609020204030204" pitchFamily="49" charset="0"/>
              </a:rPr>
              <a:t>args</a:t>
            </a:r>
            <a:r>
              <a:rPr lang="en-GB" sz="2000" dirty="0">
                <a:latin typeface="Consolas" panose="020B0609020204030204" pitchFamily="49" charset="0"/>
              </a:rPr>
              <a:t>: </a:t>
            </a:r>
            <a:r>
              <a:rPr lang="en-GB" sz="2000" dirty="0">
                <a:solidFill>
                  <a:srgbClr val="0070C0"/>
                </a:solidFill>
                <a:latin typeface="Consolas" panose="020B0609020204030204" pitchFamily="49" charset="0"/>
              </a:rPr>
              <a:t>Array</a:t>
            </a:r>
            <a:r>
              <a:rPr lang="en-GB" sz="2000" dirty="0">
                <a:latin typeface="Consolas" panose="020B0609020204030204" pitchFamily="49" charset="0"/>
              </a:rPr>
              <a:t>&lt;</a:t>
            </a:r>
            <a:r>
              <a:rPr lang="en-GB" sz="2000" dirty="0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r>
              <a:rPr lang="en-GB" sz="2000" dirty="0">
                <a:latin typeface="Consolas" panose="020B0609020204030204" pitchFamily="49" charset="0"/>
              </a:rPr>
              <a:t>&gt;) {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</a:rPr>
              <a:t>	var</a:t>
            </a:r>
            <a:r>
              <a:rPr lang="en-GB" sz="2000" dirty="0">
                <a:latin typeface="Consolas" panose="020B0609020204030204" pitchFamily="49" charset="0"/>
              </a:rPr>
              <a:t> command =</a:t>
            </a:r>
            <a:r>
              <a:rPr lang="en-GB" sz="2000" dirty="0" err="1">
                <a:latin typeface="Consolas" panose="020B0609020204030204" pitchFamily="49" charset="0"/>
              </a:rPr>
              <a:t>args</a:t>
            </a:r>
            <a:r>
              <a:rPr lang="en-GB" sz="2000" dirty="0">
                <a:latin typeface="Consolas" panose="020B0609020204030204" pitchFamily="49" charset="0"/>
              </a:rPr>
              <a:t>[0]; </a:t>
            </a:r>
            <a:endParaRPr lang="en-GB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B050"/>
                </a:solidFill>
                <a:latin typeface="Consolas" panose="020B0609020204030204" pitchFamily="49" charset="0"/>
              </a:rPr>
              <a:t>	</a:t>
            </a:r>
            <a:r>
              <a:rPr lang="en-GB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val</a:t>
            </a:r>
            <a:r>
              <a:rPr lang="en-GB" sz="2000" b="1" dirty="0">
                <a:latin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</a:rPr>
              <a:t>directory = </a:t>
            </a:r>
            <a:r>
              <a:rPr lang="en-GB" sz="2000" dirty="0" err="1">
                <a:latin typeface="Consolas" panose="020B0609020204030204" pitchFamily="49" charset="0"/>
              </a:rPr>
              <a:t>args</a:t>
            </a:r>
            <a:r>
              <a:rPr lang="en-GB" sz="2000" dirty="0">
                <a:latin typeface="Consolas" panose="020B0609020204030204" pitchFamily="49" charset="0"/>
              </a:rPr>
              <a:t>[1];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</a:rPr>
              <a:t>	var</a:t>
            </a:r>
            <a:r>
              <a:rPr lang="en-GB" sz="2000" dirty="0">
                <a:latin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</a:rPr>
              <a:t>targetDir</a:t>
            </a:r>
            <a:r>
              <a:rPr lang="en-GB" sz="2000" dirty="0">
                <a:latin typeface="Consolas" panose="020B0609020204030204" pitchFamily="49" charset="0"/>
              </a:rPr>
              <a:t> = File(directory) 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</a:rPr>
              <a:t>	</a:t>
            </a:r>
            <a:r>
              <a:rPr lang="en-GB" sz="2000" dirty="0" err="1">
                <a:latin typeface="Consolas" panose="020B0609020204030204" pitchFamily="49" charset="0"/>
              </a:rPr>
              <a:t>command.runCommand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  <a:r>
              <a:rPr lang="en-GB" sz="2000" dirty="0" err="1">
                <a:latin typeface="Consolas" panose="020B0609020204030204" pitchFamily="49" charset="0"/>
              </a:rPr>
              <a:t>targetDir</a:t>
            </a:r>
            <a:r>
              <a:rPr lang="en-GB" sz="2000" dirty="0">
                <a:latin typeface="Consolas" panose="020B0609020204030204" pitchFamily="49" charset="0"/>
              </a:rPr>
              <a:t>) }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7FB03-E7EE-4994-85C6-C464C532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A58612B-D65E-4702-9111-B3CA5EA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D0A0D-44F4-4F3E-9561-AD4A89B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Android &amp; Kotlin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BC543-6463-447E-BD08-94FAFF4347E8}"/>
              </a:ext>
            </a:extLst>
          </p:cNvPr>
          <p:cNvSpPr txBox="1"/>
          <p:nvPr/>
        </p:nvSpPr>
        <p:spPr>
          <a:xfrm>
            <a:off x="7552602" y="5387475"/>
            <a:ext cx="2887538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Δημιουργεί νέο </a:t>
            </a:r>
            <a:r>
              <a:rPr lang="en-US" dirty="0">
                <a:solidFill>
                  <a:schemeClr val="bg1"/>
                </a:solidFill>
              </a:rPr>
              <a:t>subprocess</a:t>
            </a:r>
            <a:endParaRPr lang="en-CY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057F34-8BCF-48FE-9213-4A90ADA80471}"/>
              </a:ext>
            </a:extLst>
          </p:cNvPr>
          <p:cNvCxnSpPr/>
          <p:nvPr/>
        </p:nvCxnSpPr>
        <p:spPr>
          <a:xfrm>
            <a:off x="6161103" y="4731798"/>
            <a:ext cx="1251751" cy="8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95FA24-15B4-42C4-BA45-CEEC9383098F}"/>
              </a:ext>
            </a:extLst>
          </p:cNvPr>
          <p:cNvSpPr/>
          <p:nvPr/>
        </p:nvSpPr>
        <p:spPr>
          <a:xfrm>
            <a:off x="6982287" y="1061902"/>
            <a:ext cx="5085426" cy="17345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STDIN: </a:t>
            </a:r>
            <a:r>
              <a:rPr lang="en-US" dirty="0" err="1">
                <a:solidFill>
                  <a:schemeClr val="bg1"/>
                </a:solidFill>
              </a:rPr>
              <a:t>redirectInput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</a:rPr>
              <a:t>STDOUT: </a:t>
            </a:r>
            <a:r>
              <a:rPr lang="en-US" dirty="0" err="1">
                <a:solidFill>
                  <a:schemeClr val="bg1"/>
                </a:solidFill>
              </a:rPr>
              <a:t>redirectOutput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</a:rPr>
              <a:t>STDERR: </a:t>
            </a:r>
            <a:r>
              <a:rPr lang="en-US" dirty="0" err="1">
                <a:solidFill>
                  <a:schemeClr val="bg1"/>
                </a:solidFill>
              </a:rPr>
              <a:t>redirectError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78704-175A-438E-B490-11A8A930AE24}"/>
              </a:ext>
            </a:extLst>
          </p:cNvPr>
          <p:cNvSpPr txBox="1"/>
          <p:nvPr/>
        </p:nvSpPr>
        <p:spPr>
          <a:xfrm>
            <a:off x="9525000" y="1190520"/>
            <a:ext cx="241842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Redirect.PIPE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Redirect.INHERIT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Redirect.from</a:t>
            </a:r>
            <a:r>
              <a:rPr lang="en-US" dirty="0">
                <a:solidFill>
                  <a:schemeClr val="bg1"/>
                </a:solidFill>
              </a:rPr>
              <a:t>(File)</a:t>
            </a:r>
          </a:p>
          <a:p>
            <a:r>
              <a:rPr lang="en-US" dirty="0">
                <a:solidFill>
                  <a:schemeClr val="bg1"/>
                </a:solidFill>
              </a:rPr>
              <a:t>Redirect.to(File)</a:t>
            </a:r>
          </a:p>
          <a:p>
            <a:r>
              <a:rPr lang="en-US" dirty="0" err="1">
                <a:solidFill>
                  <a:schemeClr val="bg1"/>
                </a:solidFill>
              </a:rPr>
              <a:t>Redirect.appendTo</a:t>
            </a:r>
            <a:r>
              <a:rPr lang="en-US" dirty="0">
                <a:solidFill>
                  <a:schemeClr val="bg1"/>
                </a:solidFill>
              </a:rPr>
              <a:t>(File)</a:t>
            </a:r>
            <a:endParaRPr lang="en-C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90F-C0B7-4105-BD6B-044F8743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76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Bahnschrift Condensed" panose="020B0502040204020203" pitchFamily="34" charset="0"/>
                <a:ea typeface="+mj-lt"/>
                <a:cs typeface="+mj-lt"/>
              </a:rPr>
              <a:t>Αποτελέσματα</a:t>
            </a:r>
            <a:endParaRPr lang="en-US" b="1" dirty="0">
              <a:latin typeface="Bahnschrift Condensed" panose="020B0502040204020203" pitchFamily="34" charset="0"/>
              <a:ea typeface="+mj-lt"/>
              <a:cs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D38A4-EA83-4F7E-836F-B61C6A6C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DD38-C17D-4C1E-BC34-5F4E6ACA8A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07DADA23-22C9-45B0-A317-40A4B40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0611B-5F19-434B-B699-753E1703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Android &amp; Kotlin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2122A-B6D7-44A1-AE36-41BF11BF5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"/>
          <a:stretch/>
        </p:blipFill>
        <p:spPr>
          <a:xfrm>
            <a:off x="2263805" y="1212850"/>
            <a:ext cx="781105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85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2097</Words>
  <Application>Microsoft Office PowerPoint</Application>
  <PresentationFormat>Widescreen</PresentationFormat>
  <Paragraphs>297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Agency FB</vt:lpstr>
      <vt:lpstr>Arial</vt:lpstr>
      <vt:lpstr>Bahnschrift Condensed</vt:lpstr>
      <vt:lpstr>Bahnschrift Light SemiCondensed</vt:lpstr>
      <vt:lpstr>Calibri</vt:lpstr>
      <vt:lpstr>Calibri Light</vt:lpstr>
      <vt:lpstr>Consolas</vt:lpstr>
      <vt:lpstr>Courier New</vt:lpstr>
      <vt:lpstr>Wingdings</vt:lpstr>
      <vt:lpstr>Office Theme</vt:lpstr>
      <vt:lpstr>EPL 421: Systems Programming  KOTLIN &amp; ANDROID</vt:lpstr>
      <vt:lpstr>Τι είναι το Android;</vt:lpstr>
      <vt:lpstr>Τι είναι η Kotlin?</vt:lpstr>
      <vt:lpstr>Πλεονεκτήματα της γλώσσας Kotlin</vt:lpstr>
      <vt:lpstr>Μειονεκτήματα της γλώσσας Kotlin</vt:lpstr>
      <vt:lpstr>Εγκατάσταση της Kotlin στο Linux </vt:lpstr>
      <vt:lpstr>Εγκατάσταση του Android Studio</vt:lpstr>
      <vt:lpstr>Simple System Command Execution</vt:lpstr>
      <vt:lpstr>Αποτελέσματα</vt:lpstr>
      <vt:lpstr>FTP Client  </vt:lpstr>
      <vt:lpstr>The code</vt:lpstr>
      <vt:lpstr>PowerPoint Presentation</vt:lpstr>
      <vt:lpstr>PowerPoint Presentation</vt:lpstr>
      <vt:lpstr>PowerPoint Presentation</vt:lpstr>
      <vt:lpstr>PowerPoint Presentation</vt:lpstr>
      <vt:lpstr>fun closeConnection(){   val login = ftpClient.logout(); if (!login) { System.err.println("Logout failed: " ); System.exit(1); }  getAnswer();}    fun main() {  makeConnection()  var choice = "0";  println("Hello to FTP Server")  while (choice != "5") {    …      if(choice!="5"){   println ("You have entered a wrong choice !!! ") ;   continue;   }  }      closeConnection()   }</vt:lpstr>
      <vt:lpstr>Αποτελέσματα</vt:lpstr>
      <vt:lpstr>Αποτελέσματα</vt:lpstr>
      <vt:lpstr>Συμπεράσματα υλοποίησης</vt:lpstr>
      <vt:lpstr>Συμπεράσματα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EPL 421: Systems Programming  Webhooks</dc:title>
  <dc:creator>George Christoforou</dc:creator>
  <cp:lastModifiedBy>Athina Hadjichristodoulou</cp:lastModifiedBy>
  <cp:revision>558</cp:revision>
  <dcterms:created xsi:type="dcterms:W3CDTF">2021-04-03T09:30:37Z</dcterms:created>
  <dcterms:modified xsi:type="dcterms:W3CDTF">2022-04-10T09:47:38Z</dcterms:modified>
</cp:coreProperties>
</file>