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9" r:id="rId2"/>
    <p:sldId id="303" r:id="rId3"/>
    <p:sldId id="301" r:id="rId4"/>
    <p:sldId id="316" r:id="rId5"/>
    <p:sldId id="324" r:id="rId6"/>
    <p:sldId id="302" r:id="rId7"/>
    <p:sldId id="319" r:id="rId8"/>
    <p:sldId id="322" r:id="rId9"/>
    <p:sldId id="323" r:id="rId10"/>
    <p:sldId id="305" r:id="rId11"/>
    <p:sldId id="307" r:id="rId12"/>
    <p:sldId id="306" r:id="rId13"/>
    <p:sldId id="309" r:id="rId14"/>
    <p:sldId id="310" r:id="rId15"/>
    <p:sldId id="304" r:id="rId16"/>
    <p:sldId id="311" r:id="rId17"/>
    <p:sldId id="312" r:id="rId18"/>
    <p:sldId id="313" r:id="rId19"/>
    <p:sldId id="315" r:id="rId20"/>
    <p:sldId id="317" r:id="rId21"/>
    <p:sldId id="320" r:id="rId22"/>
    <p:sldId id="318" r:id="rId23"/>
    <p:sldId id="321" r:id="rId24"/>
    <p:sldId id="325" r:id="rId25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FF"/>
    <a:srgbClr val="737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2" autoAdjust="0"/>
    <p:restoredTop sz="73561" autoAdjust="0"/>
  </p:normalViewPr>
  <p:slideViewPr>
    <p:cSldViewPr>
      <p:cViewPr varScale="1">
        <p:scale>
          <a:sx n="110" d="100"/>
          <a:sy n="110" d="100"/>
        </p:scale>
        <p:origin x="1956" y="13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10/05/2021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Demo Repository : </a:t>
            </a:r>
            <a:r>
              <a:rPr lang="en-US" b="0" i="0" u="sng">
                <a:solidFill>
                  <a:srgbClr val="FFFFFF"/>
                </a:solidFill>
                <a:effectLst/>
                <a:latin typeface="FacebookEmoji"/>
              </a:rPr>
              <a:t>https://github.com/hyperledger/fabric-samples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053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819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4457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65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126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636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rtl="0">
              <a:spcBef>
                <a:spcPts val="1300"/>
              </a:spcBef>
              <a:spcAft>
                <a:spcPts val="13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914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046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7854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8019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89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94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986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7428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614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694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082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790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232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222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785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2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744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884A-3846-4B27-9D92-8D7D1D6B142A}" type="datetime1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8625-A05C-4195-9B1C-84731BF96255}" type="datetime1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C7C2-5051-4453-A79B-031DFF223418}" type="datetime1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B4-BFBE-4926-BF18-4017E7EAE417}" type="datetime1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8FAEDB12-2D44-4D93-9058-2C01763841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CF32-5A3D-46CD-BCC4-C236A5B3A6A3}" type="datetime1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04D7B-7E4D-4DB0-AA39-D9CDF63D47C6}" type="datetime1">
              <a:rPr lang="el-GR" smtClean="0"/>
              <a:t>10/5/2021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7EAE-269C-4EC7-873A-2726198AB60A}" type="datetime1">
              <a:rPr lang="el-GR" smtClean="0"/>
              <a:t>10/5/2021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AF75-AAA7-495D-B4DE-4511475F3F3A}" type="datetime1">
              <a:rPr lang="el-GR" smtClean="0"/>
              <a:t>10/5/2021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EEA-42D4-4194-BAED-A85DA6261482}" type="datetime1">
              <a:rPr lang="el-GR" smtClean="0"/>
              <a:t>10/5/2021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E23-F8FE-4525-BFDB-0E306021388A}" type="datetime1">
              <a:rPr lang="el-GR" smtClean="0"/>
              <a:t>10/5/2021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8DE8-5334-43AA-9347-3D986ED7AA52}" type="datetime1">
              <a:rPr lang="el-GR" smtClean="0"/>
              <a:t>10/5/2021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BD976-D1C7-40B4-A997-9D63E204A1B1}" type="datetime1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https://www.cs.ucy.ac.cy/~dzeina/courses/epl421/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bofos@cs.ucy.ac.cy" TargetMode="External"/><Relationship Id="rId5" Type="http://schemas.openxmlformats.org/officeDocument/2006/relationships/hyperlink" Target="mailto:mpapad02@cs.ucy.ac.cy" TargetMode="External"/><Relationship Id="rId4" Type="http://schemas.openxmlformats.org/officeDocument/2006/relationships/hyperlink" Target="mailto:pmikel01@cs.ucy.ac.cy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tm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hmmyWWBqdLY?feature=oembed" TargetMode="External"/><Relationship Id="rId5" Type="http://schemas.openxmlformats.org/officeDocument/2006/relationships/image" Target="../media/image19.jpe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quora.com/What-is-a-ledger-in-cryptocurrency?share=1" TargetMode="External"/><Relationship Id="rId3" Type="http://schemas.openxmlformats.org/officeDocument/2006/relationships/hyperlink" Target="https://techterms.com/definition/blockchain#:~:text=A%20blockchain%20is%20a%20digital,and%20have%20many%20other%20applications" TargetMode="External"/><Relationship Id="rId7" Type="http://schemas.openxmlformats.org/officeDocument/2006/relationships/hyperlink" Target="https://medium.com/free-code-camp/docker-simplified-96639a35ff36#06d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opensource.com/resources/what-docker" TargetMode="External"/><Relationship Id="rId5" Type="http://schemas.openxmlformats.org/officeDocument/2006/relationships/hyperlink" Target="https://docs.microsoft.com/en-us/dotnet/architecture/microservices/container-docker-introduction/docker-defined" TargetMode="External"/><Relationship Id="rId4" Type="http://schemas.openxmlformats.org/officeDocument/2006/relationships/hyperlink" Target="https://hyperledger-fabric.readthedocs.io/en/release-2.2/whatis.html#hyperledger-fabric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6595" y="3291830"/>
            <a:ext cx="6250809" cy="467878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By: </a:t>
            </a:r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Μικέλλη Παντελής 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pmikel01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@cs.ucy.ac.cy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l-GR" sz="16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Παπαδιομήδους</a:t>
            </a:r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Μάριος (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mpapad02@cs.ucy.ac.cy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l-GR" sz="16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Μπόφος</a:t>
            </a:r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Μιχαήλ-Παναγιώτης(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mbofos01@cs.ucy.ac.cy</a:t>
            </a:r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1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2371" y="4768469"/>
            <a:ext cx="3299258" cy="272638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EPL421: Systems Programming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683411" y="1562913"/>
            <a:ext cx="7972452" cy="1224861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Hyperledger Fabric blockchain</a:t>
            </a:r>
            <a:br>
              <a:rPr lang="el-GR" sz="3600" b="1" dirty="0"/>
            </a:br>
            <a:r>
              <a:rPr lang="en-GB" sz="3600" b="1" dirty="0"/>
              <a:t>Using</a:t>
            </a:r>
            <a:br>
              <a:rPr lang="el-GR" sz="3600" b="1" dirty="0"/>
            </a:br>
            <a:r>
              <a:rPr lang="en-GB" sz="3600" b="1" dirty="0"/>
              <a:t>Docker Containers</a:t>
            </a:r>
            <a:endParaRPr lang="en-US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1021556"/>
          </a:xfrm>
        </p:spPr>
        <p:txBody>
          <a:bodyPr>
            <a:normAutofit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TERMINOLOGY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9BEF08-A42D-4FC7-8FB1-E32E42C21678}"/>
              </a:ext>
            </a:extLst>
          </p:cNvPr>
          <p:cNvSpPr txBox="1"/>
          <p:nvPr/>
        </p:nvSpPr>
        <p:spPr>
          <a:xfrm>
            <a:off x="467544" y="1707654"/>
            <a:ext cx="799065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Assets</a:t>
            </a:r>
            <a:endParaRPr lang="en-GB" sz="2800" u="none" strike="noStrike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Consensus</a:t>
            </a:r>
            <a:endParaRPr lang="en-GB" sz="2500" u="none" strike="noStrike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dirty="0"/>
          </a:p>
        </p:txBody>
      </p:sp>
      <p:pic>
        <p:nvPicPr>
          <p:cNvPr id="8" name="Graphic 7" descr="Magnifying glass with solid fill">
            <a:extLst>
              <a:ext uri="{FF2B5EF4-FFF2-40B4-BE49-F238E27FC236}">
                <a16:creationId xmlns:a16="http://schemas.microsoft.com/office/drawing/2014/main" id="{30E96465-6990-4560-9992-4E642140A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6553200" y="356132"/>
            <a:ext cx="1224136" cy="12241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90D1A3-65C0-498B-954E-2D0BDBFFE1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9872" y="1763619"/>
            <a:ext cx="3337669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44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1021556"/>
          </a:xfrm>
        </p:spPr>
        <p:txBody>
          <a:bodyPr>
            <a:normAutofit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9BEF08-A42D-4FC7-8FB1-E32E42C21678}"/>
              </a:ext>
            </a:extLst>
          </p:cNvPr>
          <p:cNvSpPr txBox="1"/>
          <p:nvPr/>
        </p:nvSpPr>
        <p:spPr>
          <a:xfrm>
            <a:off x="467544" y="1707654"/>
            <a:ext cx="799065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</a:rPr>
              <a:t>Go - </a:t>
            </a:r>
            <a:r>
              <a:rPr lang="en-GB" sz="2400" dirty="0" err="1">
                <a:solidFill>
                  <a:srgbClr val="030303"/>
                </a:solidFill>
                <a:latin typeface="Roboto"/>
                <a:ea typeface="Calibri" panose="020F0502020204030204" pitchFamily="34" charset="0"/>
              </a:rPr>
              <a:t>s</a:t>
            </a:r>
            <a:r>
              <a:rPr lang="en-GB" sz="2400" b="0" i="0" dirty="0" err="1">
                <a:solidFill>
                  <a:srgbClr val="030303"/>
                </a:solidFill>
                <a:effectLst/>
                <a:latin typeface="Roboto"/>
              </a:rPr>
              <a:t>udo</a:t>
            </a:r>
            <a:r>
              <a:rPr lang="en-GB" sz="2400" b="0" i="0" dirty="0">
                <a:solidFill>
                  <a:srgbClr val="030303"/>
                </a:solidFill>
                <a:effectLst/>
                <a:latin typeface="Roboto"/>
              </a:rPr>
              <a:t> apt install </a:t>
            </a:r>
            <a:r>
              <a:rPr lang="en-GB" sz="2400" b="0" i="0" dirty="0" err="1">
                <a:solidFill>
                  <a:srgbClr val="030303"/>
                </a:solidFill>
                <a:effectLst/>
                <a:latin typeface="Roboto"/>
              </a:rPr>
              <a:t>golang</a:t>
            </a:r>
            <a:r>
              <a:rPr lang="en-GB" sz="2400" b="0" i="0" dirty="0">
                <a:solidFill>
                  <a:srgbClr val="030303"/>
                </a:solidFill>
                <a:effectLst/>
                <a:latin typeface="Roboto"/>
              </a:rPr>
              <a:t>-go</a:t>
            </a:r>
            <a:endParaRPr lang="en-GB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</a:rPr>
              <a:t>Curl - </a:t>
            </a:r>
            <a:r>
              <a:rPr lang="en-GB" sz="2400" b="0" i="0" dirty="0" err="1">
                <a:solidFill>
                  <a:srgbClr val="030303"/>
                </a:solidFill>
                <a:effectLst/>
                <a:latin typeface="Roboto"/>
              </a:rPr>
              <a:t>sudo</a:t>
            </a:r>
            <a:r>
              <a:rPr lang="en-GB" sz="2400" b="0" i="0" dirty="0">
                <a:solidFill>
                  <a:srgbClr val="030303"/>
                </a:solidFill>
                <a:effectLst/>
                <a:latin typeface="Roboto"/>
              </a:rPr>
              <a:t> apt install curl</a:t>
            </a:r>
            <a:endParaRPr lang="en-GB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</a:rPr>
              <a:t>Docker - </a:t>
            </a:r>
            <a:r>
              <a:rPr lang="en-GB" sz="2400" dirty="0" err="1">
                <a:solidFill>
                  <a:srgbClr val="030303"/>
                </a:solidFill>
                <a:latin typeface="Roboto"/>
                <a:ea typeface="Calibri" panose="020F0502020204030204" pitchFamily="34" charset="0"/>
              </a:rPr>
              <a:t>s</a:t>
            </a:r>
            <a:r>
              <a:rPr lang="en-GB" sz="2400" b="0" i="0" dirty="0" err="1">
                <a:solidFill>
                  <a:srgbClr val="030303"/>
                </a:solidFill>
                <a:effectLst/>
                <a:latin typeface="Roboto"/>
              </a:rPr>
              <a:t>udo</a:t>
            </a:r>
            <a:r>
              <a:rPr lang="en-GB" sz="2400" b="0" i="0" dirty="0">
                <a:solidFill>
                  <a:srgbClr val="030303"/>
                </a:solidFill>
                <a:effectLst/>
                <a:latin typeface="Roboto"/>
              </a:rPr>
              <a:t> apt install docker</a:t>
            </a:r>
            <a:endParaRPr lang="en-GB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</a:rPr>
              <a:t>Docker Compose - </a:t>
            </a:r>
            <a:r>
              <a:rPr lang="en-GB" sz="2400" dirty="0" err="1">
                <a:solidFill>
                  <a:srgbClr val="030303"/>
                </a:solidFill>
                <a:latin typeface="Roboto"/>
                <a:ea typeface="Calibri" panose="020F0502020204030204" pitchFamily="34" charset="0"/>
              </a:rPr>
              <a:t>s</a:t>
            </a:r>
            <a:r>
              <a:rPr lang="en-GB" sz="2400" b="0" i="0" dirty="0" err="1">
                <a:solidFill>
                  <a:srgbClr val="030303"/>
                </a:solidFill>
                <a:effectLst/>
                <a:latin typeface="Roboto"/>
              </a:rPr>
              <a:t>udo</a:t>
            </a:r>
            <a:r>
              <a:rPr lang="en-GB" sz="2400" b="0" i="0" dirty="0">
                <a:solidFill>
                  <a:srgbClr val="030303"/>
                </a:solidFill>
                <a:effectLst/>
                <a:latin typeface="Roboto"/>
              </a:rPr>
              <a:t> apt install docker-compose</a:t>
            </a:r>
            <a:endParaRPr lang="en-GB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</a:rPr>
              <a:t>Node.js and NPM - </a:t>
            </a:r>
            <a:r>
              <a:rPr lang="en-GB" sz="2400" b="0" i="0" dirty="0" err="1">
                <a:effectLst/>
                <a:latin typeface="Roboto Mono"/>
              </a:rPr>
              <a:t>sudo</a:t>
            </a:r>
            <a:r>
              <a:rPr lang="en-GB" sz="2400" b="0" i="0" dirty="0">
                <a:effectLst/>
                <a:latin typeface="Roboto Mono"/>
              </a:rPr>
              <a:t> apt install </a:t>
            </a:r>
            <a:r>
              <a:rPr lang="en-GB" sz="2400" b="0" i="0" dirty="0" err="1">
                <a:effectLst/>
                <a:latin typeface="Roboto Mono"/>
              </a:rPr>
              <a:t>nodejs</a:t>
            </a:r>
            <a:r>
              <a:rPr lang="en-GB" sz="2400" b="0" i="0" dirty="0">
                <a:effectLst/>
                <a:latin typeface="Roboto Mono"/>
              </a:rPr>
              <a:t> </a:t>
            </a:r>
            <a:r>
              <a:rPr lang="en-GB" sz="2400" b="0" i="0" dirty="0" err="1">
                <a:effectLst/>
                <a:latin typeface="Roboto Mono"/>
              </a:rPr>
              <a:t>npm</a:t>
            </a:r>
            <a:endParaRPr lang="en-GB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</a:rPr>
              <a:t>Python - </a:t>
            </a:r>
            <a:r>
              <a:rPr lang="en-GB" sz="2400" dirty="0" err="1">
                <a:latin typeface="Arial" panose="020B0604020202020204" pitchFamily="34" charset="0"/>
                <a:ea typeface="Calibri" panose="020F0502020204030204" pitchFamily="34" charset="0"/>
              </a:rPr>
              <a:t>sudo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 apt install python3</a:t>
            </a:r>
            <a:endParaRPr lang="en-GB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659777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844338"/>
          </a:xfrm>
        </p:spPr>
        <p:txBody>
          <a:bodyPr/>
          <a:lstStyle/>
          <a:p>
            <a:pPr algn="ctr"/>
            <a:r>
              <a:rPr lang="en-GB" b="1" i="0" dirty="0" err="1">
                <a:solidFill>
                  <a:srgbClr val="010101"/>
                </a:solidFill>
                <a:effectLst/>
                <a:latin typeface="Roboto Slab"/>
              </a:rPr>
              <a:t>Usecase</a:t>
            </a:r>
            <a:endParaRPr lang="en-GB" b="1" i="0" dirty="0">
              <a:solidFill>
                <a:srgbClr val="010101"/>
              </a:solidFill>
              <a:effectLst/>
              <a:latin typeface="Roboto Slab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9BEF08-A42D-4FC7-8FB1-E32E42C21678}"/>
              </a:ext>
            </a:extLst>
          </p:cNvPr>
          <p:cNvSpPr txBox="1"/>
          <p:nvPr/>
        </p:nvSpPr>
        <p:spPr>
          <a:xfrm>
            <a:off x="467544" y="1275606"/>
            <a:ext cx="398069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Asset trading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One Channel.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Two organizations using the channel.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One peer per organization.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One </a:t>
            </a:r>
            <a:r>
              <a:rPr lang="en-GB" sz="2400" dirty="0" err="1"/>
              <a:t>chaincode</a:t>
            </a:r>
            <a:r>
              <a:rPr lang="en-GB" sz="2400" dirty="0"/>
              <a:t> controls the channel.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E5BF9D6-008D-4730-B574-F4E4E6F57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765" y="1908973"/>
            <a:ext cx="4134676" cy="1325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462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844338"/>
          </a:xfrm>
        </p:spPr>
        <p:txBody>
          <a:bodyPr/>
          <a:lstStyle/>
          <a:p>
            <a:pPr algn="ctr"/>
            <a:r>
              <a:rPr lang="en-GB" b="1" i="0" dirty="0" err="1">
                <a:solidFill>
                  <a:srgbClr val="010101"/>
                </a:solidFill>
                <a:effectLst/>
                <a:latin typeface="Roboto Slab"/>
              </a:rPr>
              <a:t>chaincode</a:t>
            </a:r>
            <a:endParaRPr lang="en-GB" b="1" i="0" dirty="0">
              <a:solidFill>
                <a:srgbClr val="010101"/>
              </a:solidFill>
              <a:effectLst/>
              <a:latin typeface="Roboto Slab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9BEF08-A42D-4FC7-8FB1-E32E42C21678}"/>
              </a:ext>
            </a:extLst>
          </p:cNvPr>
          <p:cNvSpPr txBox="1"/>
          <p:nvPr/>
        </p:nvSpPr>
        <p:spPr>
          <a:xfrm>
            <a:off x="467544" y="1707654"/>
            <a:ext cx="799065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async </a:t>
            </a:r>
            <a:r>
              <a:rPr lang="en-GB" sz="2000" dirty="0" err="1"/>
              <a:t>InitLedger</a:t>
            </a:r>
            <a:r>
              <a:rPr lang="en-GB" sz="2000" dirty="0"/>
              <a:t>(</a:t>
            </a:r>
            <a:r>
              <a:rPr lang="en-GB" sz="2000" dirty="0" err="1"/>
              <a:t>ctx</a:t>
            </a:r>
            <a:r>
              <a:rPr lang="en-GB" sz="20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async </a:t>
            </a:r>
            <a:r>
              <a:rPr lang="en-GB" sz="2000" dirty="0" err="1"/>
              <a:t>CreateAsset</a:t>
            </a:r>
            <a:r>
              <a:rPr lang="en-GB" sz="2000" dirty="0"/>
              <a:t>(</a:t>
            </a:r>
            <a:r>
              <a:rPr lang="en-GB" sz="2000" dirty="0" err="1"/>
              <a:t>ctx</a:t>
            </a:r>
            <a:r>
              <a:rPr lang="en-GB" sz="2000" dirty="0"/>
              <a:t>, id, </a:t>
            </a:r>
            <a:r>
              <a:rPr lang="en-GB" sz="2000" dirty="0" err="1"/>
              <a:t>color</a:t>
            </a:r>
            <a:r>
              <a:rPr lang="en-GB" sz="2000" dirty="0"/>
              <a:t>, size, owner, </a:t>
            </a:r>
            <a:r>
              <a:rPr lang="en-GB" sz="2000" dirty="0" err="1"/>
              <a:t>appraisedValue</a:t>
            </a:r>
            <a:r>
              <a:rPr lang="en-GB" sz="20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async </a:t>
            </a:r>
            <a:r>
              <a:rPr lang="en-GB" sz="2000" dirty="0" err="1"/>
              <a:t>ReadAsset</a:t>
            </a:r>
            <a:r>
              <a:rPr lang="en-GB" sz="2000" dirty="0"/>
              <a:t>(</a:t>
            </a:r>
            <a:r>
              <a:rPr lang="en-GB" sz="2000" dirty="0" err="1"/>
              <a:t>ctx</a:t>
            </a:r>
            <a:r>
              <a:rPr lang="en-GB" sz="2000" dirty="0"/>
              <a:t>, id);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async </a:t>
            </a:r>
            <a:r>
              <a:rPr lang="en-GB" sz="2000" dirty="0" err="1"/>
              <a:t>UpdateAsset</a:t>
            </a:r>
            <a:r>
              <a:rPr lang="en-GB" sz="2000" dirty="0"/>
              <a:t>(</a:t>
            </a:r>
            <a:r>
              <a:rPr lang="en-GB" sz="2000" dirty="0" err="1"/>
              <a:t>ctx</a:t>
            </a:r>
            <a:r>
              <a:rPr lang="en-GB" sz="2000" dirty="0"/>
              <a:t>, id, </a:t>
            </a:r>
            <a:r>
              <a:rPr lang="en-GB" sz="2000" dirty="0" err="1"/>
              <a:t>color</a:t>
            </a:r>
            <a:r>
              <a:rPr lang="en-GB" sz="2000" dirty="0"/>
              <a:t>, size, owner, </a:t>
            </a:r>
            <a:r>
              <a:rPr lang="en-GB" sz="2000" dirty="0" err="1"/>
              <a:t>appraisedValue</a:t>
            </a:r>
            <a:r>
              <a:rPr lang="en-GB" sz="20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async </a:t>
            </a:r>
            <a:r>
              <a:rPr lang="en-GB" sz="2000" dirty="0" err="1"/>
              <a:t>DeleteAsset</a:t>
            </a:r>
            <a:r>
              <a:rPr lang="en-GB" sz="2000" dirty="0"/>
              <a:t>(</a:t>
            </a:r>
            <a:r>
              <a:rPr lang="en-GB" sz="2000" dirty="0" err="1"/>
              <a:t>ctx</a:t>
            </a:r>
            <a:r>
              <a:rPr lang="en-GB" sz="2000" dirty="0"/>
              <a:t>, id);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async </a:t>
            </a:r>
            <a:r>
              <a:rPr lang="en-GB" sz="2000" dirty="0" err="1"/>
              <a:t>AssetExists</a:t>
            </a:r>
            <a:r>
              <a:rPr lang="en-GB" sz="2000" dirty="0"/>
              <a:t>(</a:t>
            </a:r>
            <a:r>
              <a:rPr lang="en-GB" sz="2000" dirty="0" err="1"/>
              <a:t>ctx</a:t>
            </a:r>
            <a:r>
              <a:rPr lang="en-GB" sz="2000" dirty="0"/>
              <a:t>, id);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async </a:t>
            </a:r>
            <a:r>
              <a:rPr lang="en-GB" sz="2000" dirty="0" err="1"/>
              <a:t>TransferAsset</a:t>
            </a:r>
            <a:r>
              <a:rPr lang="en-GB" sz="2000" dirty="0"/>
              <a:t>(</a:t>
            </a:r>
            <a:r>
              <a:rPr lang="en-GB" sz="2000" dirty="0" err="1"/>
              <a:t>ctx</a:t>
            </a:r>
            <a:r>
              <a:rPr lang="en-GB" sz="2000" dirty="0"/>
              <a:t>, id, </a:t>
            </a:r>
            <a:r>
              <a:rPr lang="en-GB" sz="2000" dirty="0" err="1"/>
              <a:t>newOwner</a:t>
            </a:r>
            <a:r>
              <a:rPr lang="en-GB" sz="20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3427113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7104DB6-8DD9-405E-A018-8EF8439D46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207" y="1419622"/>
            <a:ext cx="5509585" cy="325535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8AF5E85-92CC-43EC-9380-3C6F23C5AD5E}"/>
              </a:ext>
            </a:extLst>
          </p:cNvPr>
          <p:cNvSpPr txBox="1">
            <a:spLocks/>
          </p:cNvSpPr>
          <p:nvPr/>
        </p:nvSpPr>
        <p:spPr>
          <a:xfrm>
            <a:off x="718429" y="771550"/>
            <a:ext cx="8229600" cy="54864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i="0" dirty="0">
                <a:solidFill>
                  <a:srgbClr val="010101"/>
                </a:solidFill>
                <a:effectLst/>
                <a:latin typeface="Roboto Slab"/>
                <a:ea typeface="Roboto" panose="02000000000000000000" pitchFamily="2" charset="0"/>
              </a:rPr>
              <a:t>Chaincode – </a:t>
            </a:r>
            <a:r>
              <a:rPr lang="en-GB" sz="4000" i="0" dirty="0">
                <a:solidFill>
                  <a:srgbClr val="010101"/>
                </a:solidFill>
                <a:effectLst/>
                <a:latin typeface="Roboto Slab"/>
                <a:ea typeface="Roboto" panose="02000000000000000000" pitchFamily="2" charset="0"/>
              </a:rPr>
              <a:t>sample </a:t>
            </a:r>
            <a:r>
              <a:rPr lang="en-GB" sz="4000" dirty="0">
                <a:solidFill>
                  <a:srgbClr val="010101"/>
                </a:solidFill>
                <a:latin typeface="Roboto Slab"/>
                <a:ea typeface="Roboto" panose="02000000000000000000" pitchFamily="2" charset="0"/>
              </a:rPr>
              <a:t>f</a:t>
            </a:r>
            <a:r>
              <a:rPr lang="en-GB" sz="4000" i="0" dirty="0">
                <a:solidFill>
                  <a:srgbClr val="010101"/>
                </a:solidFill>
                <a:effectLst/>
                <a:latin typeface="Roboto Slab"/>
                <a:ea typeface="Roboto" panose="02000000000000000000" pitchFamily="2" charset="0"/>
              </a:rPr>
              <a:t>unctions</a:t>
            </a:r>
            <a:endParaRPr lang="en-CY" dirty="0">
              <a:latin typeface="Roboto Slab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773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1021556"/>
          </a:xfrm>
        </p:spPr>
        <p:txBody>
          <a:bodyPr/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Network setup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C2D26E5-629E-4237-9FFB-C9A38296AB49}"/>
              </a:ext>
            </a:extLst>
          </p:cNvPr>
          <p:cNvSpPr txBox="1"/>
          <p:nvPr/>
        </p:nvSpPr>
        <p:spPr>
          <a:xfrm>
            <a:off x="251520" y="2079675"/>
            <a:ext cx="86409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./network.sh up </a:t>
            </a:r>
            <a:r>
              <a:rPr lang="en-GB" dirty="0" err="1"/>
              <a:t>createChannel</a:t>
            </a:r>
            <a:r>
              <a:rPr lang="en-GB" dirty="0"/>
              <a:t> -c </a:t>
            </a:r>
            <a:r>
              <a:rPr lang="en-GB" dirty="0" err="1"/>
              <a:t>mychannel</a:t>
            </a:r>
            <a:r>
              <a:rPr lang="en-GB" dirty="0"/>
              <a:t> –ca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./network.sh </a:t>
            </a:r>
            <a:r>
              <a:rPr lang="en-GB" dirty="0" err="1"/>
              <a:t>deployCC</a:t>
            </a:r>
            <a:r>
              <a:rPr lang="en-GB" dirty="0"/>
              <a:t> -</a:t>
            </a:r>
            <a:r>
              <a:rPr lang="en-GB" dirty="0" err="1"/>
              <a:t>ccn</a:t>
            </a:r>
            <a:r>
              <a:rPr lang="en-GB" dirty="0"/>
              <a:t> basic -</a:t>
            </a:r>
            <a:r>
              <a:rPr lang="en-GB" dirty="0" err="1"/>
              <a:t>ccp</a:t>
            </a:r>
            <a:r>
              <a:rPr lang="en-GB" dirty="0"/>
              <a:t> ../asset-transfer-basic/</a:t>
            </a:r>
            <a:r>
              <a:rPr lang="en-GB" dirty="0" err="1"/>
              <a:t>chaincode-javascript</a:t>
            </a:r>
            <a:r>
              <a:rPr lang="en-GB" dirty="0"/>
              <a:t>/ -ccl </a:t>
            </a:r>
            <a:r>
              <a:rPr lang="en-GB" dirty="0" err="1"/>
              <a:t>javascript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sz="1600" dirty="0"/>
          </a:p>
        </p:txBody>
      </p:sp>
    </p:spTree>
    <p:extLst>
      <p:ext uri="{BB962C8B-B14F-4D97-AF65-F5344CB8AC3E}">
        <p14:creationId xmlns:p14="http://schemas.microsoft.com/office/powerpoint/2010/main" val="3215171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102155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Test application - exports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2D26E5-629E-4237-9FFB-C9A38296AB49}"/>
              </a:ext>
            </a:extLst>
          </p:cNvPr>
          <p:cNvSpPr txBox="1"/>
          <p:nvPr/>
        </p:nvSpPr>
        <p:spPr>
          <a:xfrm>
            <a:off x="503548" y="1475291"/>
            <a:ext cx="813690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export</a:t>
            </a:r>
            <a:r>
              <a:rPr lang="en-GB" dirty="0"/>
              <a:t> PATH=${PWD}/../bin:$PATH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export</a:t>
            </a:r>
            <a:r>
              <a:rPr lang="en-GB" dirty="0"/>
              <a:t> FABRIC_CFG_PATH=$PWD/../config/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export</a:t>
            </a:r>
            <a:r>
              <a:rPr lang="en-GB" dirty="0"/>
              <a:t> CORE_PEER_TLS_ENABLED=true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export</a:t>
            </a:r>
            <a:r>
              <a:rPr lang="en-GB" dirty="0"/>
              <a:t> CORE_PEER_LOCALMSPID="Org1MSP"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export</a:t>
            </a:r>
            <a:r>
              <a:rPr lang="en-GB" dirty="0"/>
              <a:t> CORE_PEER_TLS_ROOTCERT_FILE=${PWD}/organizations/</a:t>
            </a:r>
            <a:r>
              <a:rPr lang="en-GB" dirty="0" err="1"/>
              <a:t>peerOrganizations</a:t>
            </a:r>
            <a:r>
              <a:rPr lang="en-GB" dirty="0"/>
              <a:t>/org1.example.com/peers/peer0.org1.example.com/</a:t>
            </a:r>
            <a:r>
              <a:rPr lang="en-GB" dirty="0" err="1"/>
              <a:t>tls</a:t>
            </a:r>
            <a:r>
              <a:rPr lang="en-GB" dirty="0"/>
              <a:t>/ca.crt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export</a:t>
            </a:r>
            <a:r>
              <a:rPr lang="en-GB" dirty="0"/>
              <a:t> CORE_PEER_MSPCONFIGPATH=${PWD}/organizations/</a:t>
            </a:r>
            <a:r>
              <a:rPr lang="en-GB" dirty="0" err="1"/>
              <a:t>peerOrganizations</a:t>
            </a:r>
            <a:r>
              <a:rPr lang="en-GB" dirty="0"/>
              <a:t>/org1.example.com/users/Admin@org1.example.com/</a:t>
            </a:r>
            <a:r>
              <a:rPr lang="en-GB" dirty="0" err="1"/>
              <a:t>msp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export</a:t>
            </a:r>
            <a:r>
              <a:rPr lang="en-GB" dirty="0"/>
              <a:t> CORE_PEER_ADDRESS=localhost:7051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sz="1600" dirty="0"/>
          </a:p>
        </p:txBody>
      </p:sp>
    </p:spTree>
    <p:extLst>
      <p:ext uri="{BB962C8B-B14F-4D97-AF65-F5344CB8AC3E}">
        <p14:creationId xmlns:p14="http://schemas.microsoft.com/office/powerpoint/2010/main" val="3215814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2356"/>
            <a:ext cx="7772400" cy="77726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Test application – </a:t>
            </a:r>
            <a:r>
              <a:rPr lang="en-GB" sz="3600" b="1" i="0" dirty="0">
                <a:solidFill>
                  <a:srgbClr val="010101"/>
                </a:solidFill>
                <a:effectLst/>
                <a:latin typeface="Roboto Slab"/>
              </a:rPr>
              <a:t>commands</a:t>
            </a:r>
            <a:endParaRPr lang="en-GB" b="1" i="0" dirty="0">
              <a:solidFill>
                <a:srgbClr val="010101"/>
              </a:solidFill>
              <a:effectLst/>
              <a:latin typeface="Roboto Slab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2D26E5-629E-4237-9FFB-C9A38296AB49}"/>
              </a:ext>
            </a:extLst>
          </p:cNvPr>
          <p:cNvSpPr txBox="1"/>
          <p:nvPr/>
        </p:nvSpPr>
        <p:spPr>
          <a:xfrm>
            <a:off x="247346" y="1851670"/>
            <a:ext cx="84609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peer </a:t>
            </a:r>
            <a:r>
              <a:rPr lang="en-GB" sz="1600" b="1" dirty="0" err="1"/>
              <a:t>chaincode</a:t>
            </a:r>
            <a:r>
              <a:rPr lang="en-GB" sz="1600" b="1" dirty="0"/>
              <a:t> invoke </a:t>
            </a:r>
            <a:r>
              <a:rPr lang="en-GB" sz="1600" dirty="0"/>
              <a:t>-o localhost:7050 --</a:t>
            </a:r>
            <a:r>
              <a:rPr lang="en-GB" sz="1600" dirty="0" err="1"/>
              <a:t>ordererTLSHostnameOverride</a:t>
            </a:r>
            <a:r>
              <a:rPr lang="en-GB" sz="1600" dirty="0"/>
              <a:t> orderer.example.com --</a:t>
            </a:r>
            <a:r>
              <a:rPr lang="en-GB" sz="1600" dirty="0" err="1"/>
              <a:t>tls</a:t>
            </a:r>
            <a:r>
              <a:rPr lang="en-GB" sz="1600" dirty="0"/>
              <a:t> --</a:t>
            </a:r>
            <a:r>
              <a:rPr lang="en-GB" sz="1600" dirty="0" err="1"/>
              <a:t>cafile</a:t>
            </a:r>
            <a:r>
              <a:rPr lang="en-GB" sz="1600" dirty="0"/>
              <a:t> ${PWD}/organizations/</a:t>
            </a:r>
            <a:r>
              <a:rPr lang="en-GB" sz="1600" dirty="0" err="1"/>
              <a:t>ordererOrganizations</a:t>
            </a:r>
            <a:r>
              <a:rPr lang="en-GB" sz="1600" dirty="0"/>
              <a:t>/example.com/</a:t>
            </a:r>
            <a:r>
              <a:rPr lang="en-GB" sz="1600" dirty="0" err="1"/>
              <a:t>orderers</a:t>
            </a:r>
            <a:r>
              <a:rPr lang="en-GB" sz="1600" dirty="0"/>
              <a:t>/orderer.example.com/</a:t>
            </a:r>
            <a:r>
              <a:rPr lang="en-GB" sz="1600" dirty="0" err="1"/>
              <a:t>msp</a:t>
            </a:r>
            <a:r>
              <a:rPr lang="en-GB" sz="1600" dirty="0"/>
              <a:t>/</a:t>
            </a:r>
            <a:r>
              <a:rPr lang="en-GB" sz="1600" dirty="0" err="1"/>
              <a:t>tlscacerts</a:t>
            </a:r>
            <a:r>
              <a:rPr lang="en-GB" sz="1600" dirty="0"/>
              <a:t>/tlsca.example.com-</a:t>
            </a:r>
            <a:r>
              <a:rPr lang="en-GB" sz="1600" dirty="0" err="1"/>
              <a:t>cert.pem</a:t>
            </a:r>
            <a:r>
              <a:rPr lang="en-GB" sz="1600" dirty="0"/>
              <a:t> -C </a:t>
            </a:r>
            <a:r>
              <a:rPr lang="en-GB" sz="1600" dirty="0" err="1"/>
              <a:t>mychannel</a:t>
            </a:r>
            <a:r>
              <a:rPr lang="en-GB" sz="1600" dirty="0"/>
              <a:t> -n basic --</a:t>
            </a:r>
            <a:r>
              <a:rPr lang="en-GB" sz="1600" dirty="0" err="1"/>
              <a:t>peerAddresses</a:t>
            </a:r>
            <a:r>
              <a:rPr lang="en-GB" sz="1600" dirty="0"/>
              <a:t> localhost:7051 --</a:t>
            </a:r>
            <a:r>
              <a:rPr lang="en-GB" sz="1600" dirty="0" err="1"/>
              <a:t>tlsRootCertFiles</a:t>
            </a:r>
            <a:r>
              <a:rPr lang="en-GB" sz="1600" dirty="0"/>
              <a:t> ${PWD}/organizations/</a:t>
            </a:r>
            <a:r>
              <a:rPr lang="en-GB" sz="1600" dirty="0" err="1"/>
              <a:t>peerOrganizations</a:t>
            </a:r>
            <a:r>
              <a:rPr lang="en-GB" sz="1600" dirty="0"/>
              <a:t>/org1.example.com/peers/peer0.org1.example.com/</a:t>
            </a:r>
            <a:r>
              <a:rPr lang="en-GB" sz="1600" dirty="0" err="1"/>
              <a:t>tls</a:t>
            </a:r>
            <a:r>
              <a:rPr lang="en-GB" sz="1600" dirty="0"/>
              <a:t>/ca.crt --</a:t>
            </a:r>
            <a:r>
              <a:rPr lang="en-GB" sz="1600" dirty="0" err="1"/>
              <a:t>peerAddresses</a:t>
            </a:r>
            <a:r>
              <a:rPr lang="en-GB" sz="1600" dirty="0"/>
              <a:t> localhost:9051 --</a:t>
            </a:r>
            <a:r>
              <a:rPr lang="en-GB" sz="1600" dirty="0" err="1"/>
              <a:t>tlsRootCertFiles</a:t>
            </a:r>
            <a:r>
              <a:rPr lang="en-GB" sz="1600" dirty="0"/>
              <a:t> ${PWD}/organizations/</a:t>
            </a:r>
            <a:r>
              <a:rPr lang="en-GB" sz="1600" dirty="0" err="1"/>
              <a:t>peerOrganizations</a:t>
            </a:r>
            <a:r>
              <a:rPr lang="en-GB" sz="1600" dirty="0"/>
              <a:t>/org2.example.com/peers/peer0.org2.example.com/</a:t>
            </a:r>
            <a:r>
              <a:rPr lang="en-GB" sz="1600" dirty="0" err="1"/>
              <a:t>tls</a:t>
            </a:r>
            <a:r>
              <a:rPr lang="en-GB" sz="1600" dirty="0"/>
              <a:t>/ca.crt -c '{"function":"</a:t>
            </a:r>
            <a:r>
              <a:rPr lang="en-GB" sz="1600" b="1" dirty="0" err="1"/>
              <a:t>InitLedger</a:t>
            </a:r>
            <a:r>
              <a:rPr lang="en-GB" sz="1600" dirty="0"/>
              <a:t>","</a:t>
            </a:r>
            <a:r>
              <a:rPr lang="en-GB" sz="1600" dirty="0" err="1"/>
              <a:t>Args</a:t>
            </a:r>
            <a:r>
              <a:rPr lang="en-GB" sz="1600" dirty="0"/>
              <a:t>":[]}'</a:t>
            </a:r>
            <a:endParaRPr lang="en-CY" sz="1600" dirty="0"/>
          </a:p>
        </p:txBody>
      </p:sp>
    </p:spTree>
    <p:extLst>
      <p:ext uri="{BB962C8B-B14F-4D97-AF65-F5344CB8AC3E}">
        <p14:creationId xmlns:p14="http://schemas.microsoft.com/office/powerpoint/2010/main" val="1668657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9970"/>
            <a:ext cx="7772400" cy="77726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Test application – </a:t>
            </a:r>
            <a:r>
              <a:rPr lang="en-GB" sz="3600" b="1" i="0" dirty="0">
                <a:solidFill>
                  <a:srgbClr val="010101"/>
                </a:solidFill>
                <a:effectLst/>
                <a:latin typeface="Roboto Slab"/>
              </a:rPr>
              <a:t>commands</a:t>
            </a:r>
            <a:endParaRPr lang="en-GB" b="1" i="0" dirty="0">
              <a:solidFill>
                <a:srgbClr val="010101"/>
              </a:solidFill>
              <a:effectLst/>
              <a:latin typeface="Roboto Slab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2D26E5-629E-4237-9FFB-C9A38296AB49}"/>
              </a:ext>
            </a:extLst>
          </p:cNvPr>
          <p:cNvSpPr txBox="1"/>
          <p:nvPr/>
        </p:nvSpPr>
        <p:spPr>
          <a:xfrm>
            <a:off x="341530" y="1563638"/>
            <a:ext cx="84609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peer </a:t>
            </a:r>
            <a:r>
              <a:rPr lang="en-GB" sz="1600" b="1" dirty="0" err="1"/>
              <a:t>chaincode</a:t>
            </a:r>
            <a:r>
              <a:rPr lang="en-GB" sz="1600" b="1" dirty="0"/>
              <a:t> query </a:t>
            </a:r>
            <a:r>
              <a:rPr lang="en-GB" sz="1600" dirty="0"/>
              <a:t>-C </a:t>
            </a:r>
            <a:r>
              <a:rPr lang="en-GB" sz="1600" dirty="0" err="1"/>
              <a:t>mychannel</a:t>
            </a:r>
            <a:r>
              <a:rPr lang="en-GB" sz="1600" dirty="0"/>
              <a:t> -n basic -c '{"</a:t>
            </a:r>
            <a:r>
              <a:rPr lang="en-GB" sz="1600" dirty="0" err="1"/>
              <a:t>Args</a:t>
            </a:r>
            <a:r>
              <a:rPr lang="en-GB" sz="1600" dirty="0"/>
              <a:t>":["</a:t>
            </a:r>
            <a:r>
              <a:rPr lang="en-GB" sz="1600" b="1" dirty="0" err="1"/>
              <a:t>GetAllAssets</a:t>
            </a:r>
            <a:r>
              <a:rPr lang="en-GB" sz="1600" dirty="0"/>
              <a:t>"]}’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peer </a:t>
            </a:r>
            <a:r>
              <a:rPr lang="en-GB" sz="1600" b="1" dirty="0" err="1"/>
              <a:t>chaincode</a:t>
            </a:r>
            <a:r>
              <a:rPr lang="en-GB" sz="1600" b="1" dirty="0"/>
              <a:t> invoke </a:t>
            </a:r>
            <a:r>
              <a:rPr lang="en-GB" sz="1600" dirty="0"/>
              <a:t>-o localhost:7050 --</a:t>
            </a:r>
            <a:r>
              <a:rPr lang="en-GB" sz="1600" dirty="0" err="1"/>
              <a:t>ordererTLSHostnameOverride</a:t>
            </a:r>
            <a:r>
              <a:rPr lang="en-GB" sz="1600" dirty="0"/>
              <a:t> orderer.example.com --</a:t>
            </a:r>
            <a:r>
              <a:rPr lang="en-GB" sz="1600" dirty="0" err="1"/>
              <a:t>tls</a:t>
            </a:r>
            <a:r>
              <a:rPr lang="en-GB" sz="1600" dirty="0"/>
              <a:t> --</a:t>
            </a:r>
            <a:r>
              <a:rPr lang="en-GB" sz="1600" dirty="0" err="1"/>
              <a:t>cafile</a:t>
            </a:r>
            <a:r>
              <a:rPr lang="en-GB" sz="1600" dirty="0"/>
              <a:t> ${PWD}/organizations/</a:t>
            </a:r>
            <a:r>
              <a:rPr lang="en-GB" sz="1600" dirty="0" err="1"/>
              <a:t>ordererOrganizations</a:t>
            </a:r>
            <a:r>
              <a:rPr lang="en-GB" sz="1600" dirty="0"/>
              <a:t>/example.com/</a:t>
            </a:r>
            <a:r>
              <a:rPr lang="en-GB" sz="1600" dirty="0" err="1"/>
              <a:t>orderers</a:t>
            </a:r>
            <a:r>
              <a:rPr lang="en-GB" sz="1600" dirty="0"/>
              <a:t>/orderer.example.com/</a:t>
            </a:r>
            <a:r>
              <a:rPr lang="en-GB" sz="1600" dirty="0" err="1"/>
              <a:t>msp</a:t>
            </a:r>
            <a:r>
              <a:rPr lang="en-GB" sz="1600" dirty="0"/>
              <a:t>/</a:t>
            </a:r>
            <a:r>
              <a:rPr lang="en-GB" sz="1600" dirty="0" err="1"/>
              <a:t>tlscacerts</a:t>
            </a:r>
            <a:r>
              <a:rPr lang="en-GB" sz="1600" dirty="0"/>
              <a:t>/tlsca.example.com-</a:t>
            </a:r>
            <a:r>
              <a:rPr lang="en-GB" sz="1600" dirty="0" err="1"/>
              <a:t>cert.pem</a:t>
            </a:r>
            <a:r>
              <a:rPr lang="en-GB" sz="1600" dirty="0"/>
              <a:t> -C </a:t>
            </a:r>
            <a:r>
              <a:rPr lang="en-GB" sz="1600" dirty="0" err="1"/>
              <a:t>mychannel</a:t>
            </a:r>
            <a:r>
              <a:rPr lang="en-GB" sz="1600" dirty="0"/>
              <a:t> -n basic --</a:t>
            </a:r>
            <a:r>
              <a:rPr lang="en-GB" sz="1600" dirty="0" err="1"/>
              <a:t>peerAddresses</a:t>
            </a:r>
            <a:r>
              <a:rPr lang="en-GB" sz="1600" dirty="0"/>
              <a:t> localhost:7051 --</a:t>
            </a:r>
            <a:r>
              <a:rPr lang="en-GB" sz="1600" dirty="0" err="1"/>
              <a:t>tlsRootCertFiles</a:t>
            </a:r>
            <a:r>
              <a:rPr lang="en-GB" sz="1600" dirty="0"/>
              <a:t> ${PWD}/organizations/</a:t>
            </a:r>
            <a:r>
              <a:rPr lang="en-GB" sz="1600" dirty="0" err="1"/>
              <a:t>peerOrganizations</a:t>
            </a:r>
            <a:r>
              <a:rPr lang="en-GB" sz="1600" dirty="0"/>
              <a:t>/org1.example.com/peers/peer0.org1.example.com/</a:t>
            </a:r>
            <a:r>
              <a:rPr lang="en-GB" sz="1600" dirty="0" err="1"/>
              <a:t>tls</a:t>
            </a:r>
            <a:r>
              <a:rPr lang="en-GB" sz="1600" dirty="0"/>
              <a:t>/ca.crt --</a:t>
            </a:r>
            <a:r>
              <a:rPr lang="en-GB" sz="1600" dirty="0" err="1"/>
              <a:t>peerAddresses</a:t>
            </a:r>
            <a:r>
              <a:rPr lang="en-GB" sz="1600" dirty="0"/>
              <a:t> localhost:9051 --</a:t>
            </a:r>
            <a:r>
              <a:rPr lang="en-GB" sz="1600" dirty="0" err="1"/>
              <a:t>tlsRootCertFiles</a:t>
            </a:r>
            <a:r>
              <a:rPr lang="en-GB" sz="1600" dirty="0"/>
              <a:t> ${PWD}/organizations/</a:t>
            </a:r>
            <a:r>
              <a:rPr lang="en-GB" sz="1600" dirty="0" err="1"/>
              <a:t>peerOrganizations</a:t>
            </a:r>
            <a:r>
              <a:rPr lang="en-GB" sz="1600" dirty="0"/>
              <a:t>/org2.example.com/peers/peer0.org2.example.com/</a:t>
            </a:r>
            <a:r>
              <a:rPr lang="en-GB" sz="1600" dirty="0" err="1"/>
              <a:t>tls</a:t>
            </a:r>
            <a:r>
              <a:rPr lang="en-GB" sz="1600" dirty="0"/>
              <a:t>/ca.crt -c '{"function":"</a:t>
            </a:r>
            <a:r>
              <a:rPr lang="en-GB" sz="1600" b="1" dirty="0" err="1"/>
              <a:t>TransferAsset</a:t>
            </a:r>
            <a:r>
              <a:rPr lang="en-GB" sz="1600" dirty="0"/>
              <a:t>","</a:t>
            </a:r>
            <a:r>
              <a:rPr lang="en-GB" sz="1600" dirty="0" err="1"/>
              <a:t>Args</a:t>
            </a:r>
            <a:r>
              <a:rPr lang="en-GB" sz="1600" dirty="0"/>
              <a:t>":["asset6","Christopher"]}’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peer </a:t>
            </a:r>
            <a:r>
              <a:rPr lang="en-GB" sz="1600" b="1" dirty="0" err="1"/>
              <a:t>chaincode</a:t>
            </a:r>
            <a:r>
              <a:rPr lang="en-GB" sz="1600" b="1" dirty="0"/>
              <a:t> query </a:t>
            </a:r>
            <a:r>
              <a:rPr lang="en-GB" sz="1600" dirty="0"/>
              <a:t>-C </a:t>
            </a:r>
            <a:r>
              <a:rPr lang="en-GB" sz="1600" dirty="0" err="1"/>
              <a:t>mychannel</a:t>
            </a:r>
            <a:r>
              <a:rPr lang="en-GB" sz="1600" dirty="0"/>
              <a:t> -n basic -c '{"</a:t>
            </a:r>
            <a:r>
              <a:rPr lang="en-GB" sz="1600" dirty="0" err="1"/>
              <a:t>Args</a:t>
            </a:r>
            <a:r>
              <a:rPr lang="en-GB" sz="1600" dirty="0"/>
              <a:t>":["</a:t>
            </a:r>
            <a:r>
              <a:rPr lang="en-GB" sz="1600" b="1" dirty="0"/>
              <a:t>ReadAsset</a:t>
            </a:r>
            <a:r>
              <a:rPr lang="en-GB" sz="1600" dirty="0"/>
              <a:t>","asset6"]}’5</a:t>
            </a:r>
            <a:endParaRPr lang="en-CY" sz="1600" dirty="0"/>
          </a:p>
        </p:txBody>
      </p:sp>
    </p:spTree>
    <p:extLst>
      <p:ext uri="{BB962C8B-B14F-4D97-AF65-F5344CB8AC3E}">
        <p14:creationId xmlns:p14="http://schemas.microsoft.com/office/powerpoint/2010/main" val="3102667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9970"/>
            <a:ext cx="7772400" cy="777266"/>
          </a:xfrm>
        </p:spPr>
        <p:txBody>
          <a:bodyPr>
            <a:normAutofit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App.js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2D26E5-629E-4237-9FFB-C9A38296AB49}"/>
              </a:ext>
            </a:extLst>
          </p:cNvPr>
          <p:cNvSpPr txBox="1"/>
          <p:nvPr/>
        </p:nvSpPr>
        <p:spPr>
          <a:xfrm>
            <a:off x="1233611" y="1314642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Run with: node app.js</a:t>
            </a:r>
            <a:endParaRPr lang="en-CY" sz="1600" dirty="0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65273E0A-C634-46C8-8545-8CB2864F5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934679"/>
            <a:ext cx="7763619" cy="225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7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789857"/>
          </a:xfrm>
        </p:spPr>
        <p:txBody>
          <a:bodyPr/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Docker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9BEF08-A42D-4FC7-8FB1-E32E42C21678}"/>
              </a:ext>
            </a:extLst>
          </p:cNvPr>
          <p:cNvSpPr txBox="1"/>
          <p:nvPr/>
        </p:nvSpPr>
        <p:spPr>
          <a:xfrm>
            <a:off x="467544" y="1707654"/>
            <a:ext cx="799065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</a:rPr>
              <a:t>Open source project.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Simplifies the deployment of applications.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Runs on local kernel.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Uses containers.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0" i="0" dirty="0">
                <a:effectLst/>
                <a:latin typeface="Swiss 721 SWA"/>
              </a:rPr>
              <a:t>Designed to benefit both developers and system administrators</a:t>
            </a:r>
            <a:r>
              <a:rPr lang="en-GB" sz="2500" b="0" i="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2500" u="none" strike="noStrike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8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dirty="0"/>
          </a:p>
        </p:txBody>
      </p:sp>
      <p:pic>
        <p:nvPicPr>
          <p:cNvPr id="8" name="Picture 7" descr="Logo&#10;&#10;Description automatically generated with low confidence">
            <a:extLst>
              <a:ext uri="{FF2B5EF4-FFF2-40B4-BE49-F238E27FC236}">
                <a16:creationId xmlns:a16="http://schemas.microsoft.com/office/drawing/2014/main" id="{B6E57404-3A5F-4867-8041-225458365EF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23" r="27800" b="34784"/>
          <a:stretch/>
        </p:blipFill>
        <p:spPr>
          <a:xfrm>
            <a:off x="6284052" y="398766"/>
            <a:ext cx="2192424" cy="161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504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9970"/>
            <a:ext cx="7772400" cy="777266"/>
          </a:xfrm>
        </p:spPr>
        <p:txBody>
          <a:bodyPr>
            <a:normAutofit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App.js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20</a:t>
            </a:fld>
            <a:endParaRPr lang="el-GR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8C6F76E3-CC0B-4E40-A58D-91463E0898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03" y="1981285"/>
            <a:ext cx="8731994" cy="219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52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9970"/>
            <a:ext cx="7772400" cy="777266"/>
          </a:xfrm>
        </p:spPr>
        <p:txBody>
          <a:bodyPr>
            <a:normAutofit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DEMO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21</a:t>
            </a:fld>
            <a:endParaRPr lang="el-GR"/>
          </a:p>
        </p:txBody>
      </p:sp>
      <p:pic>
        <p:nvPicPr>
          <p:cNvPr id="3" name="Online Media 2" title="Hyperledger Fabric Demo (EPL421 - G4)">
            <a:hlinkClick r:id="" action="ppaction://media"/>
            <a:extLst>
              <a:ext uri="{FF2B5EF4-FFF2-40B4-BE49-F238E27FC236}">
                <a16:creationId xmlns:a16="http://schemas.microsoft.com/office/drawing/2014/main" id="{A9C1BC52-F09D-416C-94C1-F8E83F9A0AF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5496" y="0"/>
            <a:ext cx="9103538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6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9970"/>
            <a:ext cx="7772400" cy="777266"/>
          </a:xfrm>
        </p:spPr>
        <p:txBody>
          <a:bodyPr>
            <a:normAutofit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Conclusion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4E8FC3-CE11-4B40-988B-3B01CB631E71}"/>
              </a:ext>
            </a:extLst>
          </p:cNvPr>
          <p:cNvSpPr txBox="1"/>
          <p:nvPr/>
        </p:nvSpPr>
        <p:spPr>
          <a:xfrm>
            <a:off x="901824" y="1491625"/>
            <a:ext cx="799065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Highly scalable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Secure (trustworthy)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Decentralized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Useful in a wide range of use 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Challenging implementation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High rewards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2519990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9970"/>
            <a:ext cx="7772400" cy="777266"/>
          </a:xfrm>
        </p:spPr>
        <p:txBody>
          <a:bodyPr>
            <a:normAutofit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BIBLIOGRAPHY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4E8FC3-CE11-4B40-988B-3B01CB631E71}"/>
              </a:ext>
            </a:extLst>
          </p:cNvPr>
          <p:cNvSpPr txBox="1"/>
          <p:nvPr/>
        </p:nvSpPr>
        <p:spPr>
          <a:xfrm>
            <a:off x="901824" y="1491625"/>
            <a:ext cx="7990656" cy="4076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Y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https://techterms.com/definition/blockchain#:~:text=A%20blockchain%20is%20a%20digital,and%20have%20many%20other%20applications</a:t>
            </a:r>
            <a:r>
              <a:rPr lang="en-C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Y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https://hyperledger-fabric.readthedocs.io/en/release-2.2/</a:t>
            </a:r>
            <a:r>
              <a:rPr lang="en-C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Y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https://docs.microsoft.com/en-us/dotnet/architecture/microservices/container-docker-introduction/docker-defined</a:t>
            </a:r>
            <a:endParaRPr lang="en-C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Y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https://opensource.com/resources/what-docker</a:t>
            </a:r>
            <a:endParaRPr lang="en-C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Y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https://medium.com/free-code-camp/docker-simplified-96639a35ff36#06d9</a:t>
            </a:r>
            <a:endParaRPr lang="en-C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Y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https://www.quora.com/What-is-a-ledger-in-cryptocurrency?share=1</a:t>
            </a:r>
            <a:endParaRPr lang="en-C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4079449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574F3-85C7-4297-90F3-B68D297DF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275606"/>
            <a:ext cx="7772400" cy="10215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Thank you!</a:t>
            </a:r>
            <a:br>
              <a:rPr lang="en-US" dirty="0"/>
            </a:br>
            <a:r>
              <a:rPr lang="en-US" dirty="0"/>
              <a:t>Any Questions?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5EDD2-5910-4C73-952A-FCBDD8884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274" y="3113089"/>
            <a:ext cx="5864926" cy="1168209"/>
          </a:xfrm>
        </p:spPr>
        <p:txBody>
          <a:bodyPr>
            <a:normAutofit/>
          </a:bodyPr>
          <a:lstStyle/>
          <a:p>
            <a:r>
              <a:rPr lang="el-GR" sz="1600" dirty="0" err="1"/>
              <a:t>Μικέλλη</a:t>
            </a:r>
            <a:r>
              <a:rPr lang="el-GR" sz="1600" dirty="0"/>
              <a:t> Παντελής (pmikel01@cs.ucy.ac.cy)</a:t>
            </a:r>
          </a:p>
          <a:p>
            <a:r>
              <a:rPr lang="el-GR" sz="1600" dirty="0"/>
              <a:t>Παπαδιομήδους Μάριος (mpapad02@cs.ucy.ac.cy)</a:t>
            </a:r>
          </a:p>
          <a:p>
            <a:r>
              <a:rPr lang="el-GR" sz="1600" dirty="0" err="1"/>
              <a:t>Μπόφος</a:t>
            </a:r>
            <a:r>
              <a:rPr lang="el-GR" sz="1600" dirty="0"/>
              <a:t> Μιχαήλ-Παναγιώτης(mbofos01@cs.ucy.ac.cy)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74B3A-EB15-4A87-9815-ACFE3D2F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3429000" cy="273844"/>
          </a:xfrm>
        </p:spPr>
        <p:txBody>
          <a:bodyPr/>
          <a:lstStyle/>
          <a:p>
            <a:r>
              <a:rPr lang="en-GB" dirty="0"/>
              <a:t>https://www.cs.ucy.ac.cy/~dzeina/courses/epl421/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59379F-5223-450A-A796-F6D2C9E6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24</a:t>
            </a:fld>
            <a:endParaRPr lang="el-GR"/>
          </a:p>
        </p:txBody>
      </p:sp>
      <p:pic>
        <p:nvPicPr>
          <p:cNvPr id="1026" name="Picture 2" descr="Dogecoin Worth $40 Billion as Cryptocurrency Joke Keeps Going Up - Bloomberg">
            <a:extLst>
              <a:ext uri="{FF2B5EF4-FFF2-40B4-BE49-F238E27FC236}">
                <a16:creationId xmlns:a16="http://schemas.microsoft.com/office/drawing/2014/main" id="{C5C15D15-2C37-4A1B-BA36-5A9141D4D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5" y="86220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BE85335C-AB3B-4BE9-A50E-C4894BD67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0051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B8D5F0C3-F9BF-452A-9EAA-456C5BDB8F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877" y="3157735"/>
            <a:ext cx="1598749" cy="15987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1021556"/>
          </a:xfrm>
        </p:spPr>
        <p:txBody>
          <a:bodyPr/>
          <a:lstStyle/>
          <a:p>
            <a:pPr algn="ctr"/>
            <a:r>
              <a:rPr lang="en-US" dirty="0"/>
              <a:t>What is blockchain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9BEF08-A42D-4FC7-8FB1-E32E42C21678}"/>
              </a:ext>
            </a:extLst>
          </p:cNvPr>
          <p:cNvSpPr txBox="1"/>
          <p:nvPr/>
        </p:nvSpPr>
        <p:spPr>
          <a:xfrm>
            <a:off x="611560" y="1491630"/>
            <a:ext cx="799065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dirty="0">
                <a:latin typeface="Arial" panose="020B0604020202020204" pitchFamily="34" charset="0"/>
                <a:ea typeface="Calibri" panose="020F0502020204030204" pitchFamily="34" charset="0"/>
              </a:rPr>
              <a:t>G</a:t>
            </a:r>
            <a:r>
              <a:rPr lang="en-CY" sz="25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rowing </a:t>
            </a:r>
            <a:r>
              <a:rPr lang="en-GB" sz="25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chain</a:t>
            </a:r>
            <a:r>
              <a:rPr lang="en-CY" sz="25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of </a:t>
            </a:r>
            <a:r>
              <a:rPr lang="en-CY" sz="25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records</a:t>
            </a:r>
            <a:r>
              <a:rPr lang="en-GB" sz="25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(blocks).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block </a:t>
            </a:r>
            <a:r>
              <a:rPr lang="en-GB" sz="2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contains transaction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Block contains hash value of previous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 </a:t>
            </a:r>
            <a:r>
              <a:rPr lang="en-GB" sz="2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create</a:t>
            </a:r>
            <a:r>
              <a:rPr lang="en-GB" sz="25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decentralized database.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dirty="0"/>
          </a:p>
        </p:txBody>
      </p:sp>
      <p:pic>
        <p:nvPicPr>
          <p:cNvPr id="16" name="Picture 15" descr="A picture containing shape&#10;&#10;Description automatically generated">
            <a:extLst>
              <a:ext uri="{FF2B5EF4-FFF2-40B4-BE49-F238E27FC236}">
                <a16:creationId xmlns:a16="http://schemas.microsoft.com/office/drawing/2014/main" id="{0A96E701-21FD-49AB-A3CC-260FDBCE70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84547"/>
            <a:ext cx="2901782" cy="1611139"/>
          </a:xfrm>
          <a:prstGeom prst="rect">
            <a:avLst/>
          </a:prstGeom>
        </p:spPr>
      </p:pic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635A3648-BA6F-421E-96E3-A3FF452CE3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48555">
            <a:off x="4193034" y="3168490"/>
            <a:ext cx="2803984" cy="1577241"/>
          </a:xfrm>
          <a:prstGeom prst="rect">
            <a:avLst/>
          </a:prstGeom>
        </p:spPr>
      </p:pic>
      <p:pic>
        <p:nvPicPr>
          <p:cNvPr id="22" name="Picture 21" descr="Shape&#10;&#10;Description automatically generated">
            <a:extLst>
              <a:ext uri="{FF2B5EF4-FFF2-40B4-BE49-F238E27FC236}">
                <a16:creationId xmlns:a16="http://schemas.microsoft.com/office/drawing/2014/main" id="{13F9D3B5-D48B-4670-AB59-F8C247F99F1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1400">
            <a:off x="2935061" y="3164564"/>
            <a:ext cx="1023303" cy="1666940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A7437D27-88EE-4687-BAAC-5F398B8BEB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848" y="3165357"/>
            <a:ext cx="1489462" cy="1489462"/>
          </a:xfrm>
          <a:prstGeom prst="rect">
            <a:avLst/>
          </a:prstGeom>
        </p:spPr>
      </p:pic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1B5F8AFD-49AE-416D-A658-198F08E53DC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705" y="3192633"/>
            <a:ext cx="1518408" cy="151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009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1358E00F-F3E7-4DEA-BD1F-E5C35EF19D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181945"/>
            <a:ext cx="1464428" cy="1439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10215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Public VS Permissioned</a:t>
            </a:r>
            <a:br>
              <a:rPr lang="en-US" dirty="0"/>
            </a:br>
            <a:r>
              <a:rPr lang="en-US" dirty="0"/>
              <a:t>blockchains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3E3C69FC-E56C-47A0-8293-CB4B175F1C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59119">
            <a:off x="365237" y="1274417"/>
            <a:ext cx="1644774" cy="1644774"/>
          </a:xfrm>
          <a:prstGeom prst="rect">
            <a:avLst/>
          </a:prstGeom>
        </p:spPr>
      </p:pic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FD4F54E4-1C1F-45B0-9EE4-D74C31085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871530"/>
              </p:ext>
            </p:extLst>
          </p:nvPr>
        </p:nvGraphicFramePr>
        <p:xfrm>
          <a:off x="1187624" y="2067694"/>
          <a:ext cx="7056784" cy="18338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1767227944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36775047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PUBLIC</a:t>
                      </a:r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PERMISSIONED</a:t>
                      </a:r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31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Anyone can participate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Every participant anonymous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No trust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Proof of work(</a:t>
                      </a:r>
                      <a:r>
                        <a:rPr lang="en-GB" sz="1800" dirty="0" err="1"/>
                        <a:t>PoW</a:t>
                      </a:r>
                      <a:r>
                        <a:rPr lang="en-GB" sz="1800" dirty="0"/>
                        <a:t>)</a:t>
                      </a:r>
                      <a:endParaRPr lang="en-CY" dirty="0"/>
                    </a:p>
                    <a:p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Operate amongst a set of known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Certain degree of trust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a way to secure the interactions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68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03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pic>
        <p:nvPicPr>
          <p:cNvPr id="12290" name="Picture 2" descr="Hyperledger Framework Ecosystem: Variations of the Open ...">
            <a:extLst>
              <a:ext uri="{FF2B5EF4-FFF2-40B4-BE49-F238E27FC236}">
                <a16:creationId xmlns:a16="http://schemas.microsoft.com/office/drawing/2014/main" id="{89E8C56D-495A-4686-BBE8-F2A303813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77" y="873738"/>
            <a:ext cx="8549446" cy="340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715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1021556"/>
          </a:xfrm>
        </p:spPr>
        <p:txBody>
          <a:bodyPr/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Hyperledger Fabric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9BEF08-A42D-4FC7-8FB1-E32E42C21678}"/>
              </a:ext>
            </a:extLst>
          </p:cNvPr>
          <p:cNvSpPr txBox="1"/>
          <p:nvPr/>
        </p:nvSpPr>
        <p:spPr>
          <a:xfrm>
            <a:off x="467544" y="1707654"/>
            <a:ext cx="7990656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 source framework.</a:t>
            </a:r>
            <a:endParaRPr lang="en-GB" sz="2500" b="0" i="0" dirty="0">
              <a:solidFill>
                <a:srgbClr val="01010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b="0" i="0" dirty="0">
                <a:solidFill>
                  <a:srgbClr val="01010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Established under the Linux Foundation(2015).</a:t>
            </a:r>
            <a:endParaRPr lang="en-GB" sz="2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Used to create permissioned blockchain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Native support for smart contracts.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Runs over docker containers.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26DD1BD-2E58-4D01-9E6E-BF38A1E399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84"/>
          <a:stretch/>
        </p:blipFill>
        <p:spPr bwMode="auto">
          <a:xfrm>
            <a:off x="7380312" y="699122"/>
            <a:ext cx="1551038" cy="146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93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7772400" cy="102155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i="0" dirty="0">
                <a:solidFill>
                  <a:srgbClr val="010101"/>
                </a:solidFill>
                <a:effectLst/>
                <a:latin typeface="Roboto Slab"/>
              </a:rPr>
              <a:t>CERTIFICATE AUTHORITIES(CA)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A268BE-F2FA-4F7E-B73D-0FA0F3ED5C26}"/>
              </a:ext>
            </a:extLst>
          </p:cNvPr>
          <p:cNvSpPr txBox="1"/>
          <p:nvPr/>
        </p:nvSpPr>
        <p:spPr>
          <a:xfrm>
            <a:off x="611560" y="1763980"/>
            <a:ext cx="698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Creates Certificates.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Certificates: public &amp; private keys.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Public: Held by 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</a:rPr>
              <a:t>Private: Known only by user.</a:t>
            </a:r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2822359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8001000" cy="648072"/>
          </a:xfrm>
        </p:spPr>
        <p:txBody>
          <a:bodyPr>
            <a:noAutofit/>
          </a:bodyPr>
          <a:lstStyle/>
          <a:p>
            <a:pPr algn="l"/>
            <a:r>
              <a:rPr lang="en-GB" sz="3600" b="1" i="0" dirty="0">
                <a:solidFill>
                  <a:srgbClr val="010101"/>
                </a:solidFill>
                <a:effectLst/>
                <a:latin typeface="Roboto Slab"/>
              </a:rPr>
              <a:t>Membership Service Provider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A268BE-F2FA-4F7E-B73D-0FA0F3ED5C26}"/>
              </a:ext>
            </a:extLst>
          </p:cNvPr>
          <p:cNvSpPr txBox="1"/>
          <p:nvPr/>
        </p:nvSpPr>
        <p:spPr>
          <a:xfrm>
            <a:off x="611560" y="1763980"/>
            <a:ext cx="7704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500" b="0" i="0" dirty="0">
                <a:solidFill>
                  <a:srgbClr val="01010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 of folders added to network configuration.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Used to validate users and organizations.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Validates identities(keys) created by 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99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7534"/>
            <a:ext cx="8001000" cy="648072"/>
          </a:xfrm>
        </p:spPr>
        <p:txBody>
          <a:bodyPr>
            <a:noAutofit/>
          </a:bodyPr>
          <a:lstStyle/>
          <a:p>
            <a:r>
              <a:rPr lang="en-GB" sz="3600" dirty="0">
                <a:latin typeface="Arial" panose="020B0604020202020204" pitchFamily="34" charset="0"/>
                <a:ea typeface="Calibri" panose="020F0502020204030204" pitchFamily="34" charset="0"/>
              </a:rPr>
              <a:t>Smart Contracts(</a:t>
            </a:r>
            <a:r>
              <a:rPr lang="en-GB" sz="3200" dirty="0">
                <a:latin typeface="Arial" panose="020B0604020202020204" pitchFamily="34" charset="0"/>
                <a:ea typeface="Calibri" panose="020F0502020204030204" pitchFamily="34" charset="0"/>
              </a:rPr>
              <a:t>Chaincode</a:t>
            </a:r>
            <a:r>
              <a:rPr lang="en-GB" sz="3600" dirty="0"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03984" y="4767263"/>
            <a:ext cx="3536032" cy="273844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https://www.cs.ucy.ac.cy/~dzeina/courses/epl421/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A268BE-F2FA-4F7E-B73D-0FA0F3ED5C26}"/>
              </a:ext>
            </a:extLst>
          </p:cNvPr>
          <p:cNvSpPr txBox="1"/>
          <p:nvPr/>
        </p:nvSpPr>
        <p:spPr>
          <a:xfrm>
            <a:off x="611560" y="1763980"/>
            <a:ext cx="691276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of rules and actions allowed in a channel.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one can be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Logical base of the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Implemented in Go, Node.js, or Java.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7945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8083</TotalTime>
  <Words>1557</Words>
  <Application>Microsoft Office PowerPoint</Application>
  <PresentationFormat>On-screen Show (16:9)</PresentationFormat>
  <Paragraphs>189</Paragraphs>
  <Slides>24</Slides>
  <Notes>23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Constantia</vt:lpstr>
      <vt:lpstr>FacebookEmoji</vt:lpstr>
      <vt:lpstr>Roboto</vt:lpstr>
      <vt:lpstr>Roboto Mono</vt:lpstr>
      <vt:lpstr>Roboto Slab</vt:lpstr>
      <vt:lpstr>Swiss 721 SWA</vt:lpstr>
      <vt:lpstr>Times New Roman</vt:lpstr>
      <vt:lpstr>Θέμα του Office</vt:lpstr>
      <vt:lpstr>Hyperledger Fabric blockchain Using Docker Containers</vt:lpstr>
      <vt:lpstr>Docker</vt:lpstr>
      <vt:lpstr>What is blockchain</vt:lpstr>
      <vt:lpstr>Public VS Permissioned blockchains</vt:lpstr>
      <vt:lpstr>PowerPoint Presentation</vt:lpstr>
      <vt:lpstr>Hyperledger Fabric</vt:lpstr>
      <vt:lpstr>CERTIFICATE AUTHORITIES(CA)</vt:lpstr>
      <vt:lpstr>Membership Service Provider</vt:lpstr>
      <vt:lpstr>Smart Contracts(Chaincode)</vt:lpstr>
      <vt:lpstr>TERMINOLOGY</vt:lpstr>
      <vt:lpstr>Requirements</vt:lpstr>
      <vt:lpstr>Usecase</vt:lpstr>
      <vt:lpstr>chaincode</vt:lpstr>
      <vt:lpstr>PowerPoint Presentation</vt:lpstr>
      <vt:lpstr>Network setup</vt:lpstr>
      <vt:lpstr>Test application - exports</vt:lpstr>
      <vt:lpstr>Test application – commands</vt:lpstr>
      <vt:lpstr>Test application – commands</vt:lpstr>
      <vt:lpstr>App.js</vt:lpstr>
      <vt:lpstr>App.js</vt:lpstr>
      <vt:lpstr>DEMO</vt:lpstr>
      <vt:lpstr>Conclusion</vt:lpstr>
      <vt:lpstr>BIBLIOGRAPHY</vt:lpstr>
      <vt:lpstr>Thank you! Any Questions? </vt:lpstr>
    </vt:vector>
  </TitlesOfParts>
  <Manager>Systems Programming</Manager>
  <Company>Dept. of Computer Science, University of Cyprus</Company>
  <LinksUpToDate>false</LinksUpToDate>
  <SharedDoc>false</SharedDoc>
  <HyperlinkBase>https://www2.cs.ucy.ac.cy/~dzeina/courses/epl421/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EPL421 - Systems Programming Student Presentation</dc:title>
  <dc:subject/>
  <dc:creator>ΕΛΕΝΗ</dc:creator>
  <cp:keywords/>
  <dc:description/>
  <cp:lastModifiedBy>marios papadiomedous</cp:lastModifiedBy>
  <cp:revision>860</cp:revision>
  <dcterms:created xsi:type="dcterms:W3CDTF">2017-11-21T13:30:34Z</dcterms:created>
  <dcterms:modified xsi:type="dcterms:W3CDTF">2021-05-10T14:03:40Z</dcterms:modified>
  <cp:category>Student Presentations</cp:category>
</cp:coreProperties>
</file>