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  <p:sldMasterId id="2147483725" r:id="rId2"/>
    <p:sldMasterId id="2147483749" r:id="rId3"/>
    <p:sldMasterId id="2147483761" r:id="rId4"/>
    <p:sldMasterId id="2147483773" r:id="rId5"/>
  </p:sldMasterIdLst>
  <p:sldIdLst>
    <p:sldId id="257" r:id="rId6"/>
    <p:sldId id="256" r:id="rId7"/>
    <p:sldId id="282" r:id="rId8"/>
    <p:sldId id="258" r:id="rId9"/>
    <p:sldId id="260" r:id="rId10"/>
    <p:sldId id="261" r:id="rId11"/>
    <p:sldId id="262" r:id="rId12"/>
    <p:sldId id="276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7" r:id="rId27"/>
    <p:sldId id="278" r:id="rId28"/>
    <p:sldId id="279" r:id="rId29"/>
    <p:sldId id="280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1194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46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2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32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8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5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71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1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72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87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17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6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28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51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73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67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4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22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14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43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16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15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8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4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48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25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61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11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543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30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54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678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0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627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55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1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18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90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58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51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26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59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21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8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107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55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24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764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48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79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92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26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78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6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97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4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1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5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5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142E5C-55D2-E742-85C5-F2C0AF7026BA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189F6-9B7B-8E42-B446-3E6BF367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5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e_Swift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381000"/>
            <a:ext cx="3251200" cy="325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3962400"/>
            <a:ext cx="581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  <a:cs typeface="Helvetica Neue"/>
              </a:rPr>
              <a:t>Introducing Swift to EPL371</a:t>
            </a:r>
            <a:endParaRPr lang="en-US" sz="3600" dirty="0">
              <a:latin typeface="+mj-lt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1054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Andria </a:t>
            </a:r>
            <a:r>
              <a:rPr lang="en-US" dirty="0" err="1" smtClean="0"/>
              <a:t>Kkoushi</a:t>
            </a:r>
            <a:endParaRPr lang="en-US" dirty="0" smtClean="0"/>
          </a:p>
          <a:p>
            <a:r>
              <a:rPr lang="en-US" dirty="0" smtClean="0"/>
              <a:t>Panayiotis </a:t>
            </a:r>
            <a:r>
              <a:rPr lang="en-US" dirty="0" err="1" smtClean="0"/>
              <a:t>Pavlides</a:t>
            </a:r>
            <a:endParaRPr lang="en-US" dirty="0" smtClean="0"/>
          </a:p>
          <a:p>
            <a:r>
              <a:rPr lang="en-US" dirty="0" smtClean="0"/>
              <a:t>Andreas </a:t>
            </a:r>
            <a:r>
              <a:rPr lang="en-US" dirty="0" err="1" smtClean="0"/>
              <a:t>Frangou</a:t>
            </a:r>
            <a:endParaRPr lang="en-US" dirty="0" smtClean="0"/>
          </a:p>
          <a:p>
            <a:r>
              <a:rPr lang="en-US" dirty="0" smtClean="0"/>
              <a:t>Irene </a:t>
            </a:r>
            <a:r>
              <a:rPr lang="en-US" dirty="0" err="1" smtClean="0"/>
              <a:t>Papacosta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501" t="35520" r="42015" b="21699"/>
          <a:stretch/>
        </p:blipFill>
        <p:spPr>
          <a:xfrm>
            <a:off x="1456395" y="1431709"/>
            <a:ext cx="6294033" cy="373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9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AutoShape 75" descr="http://www.slideshare.net/KazYoshikawa/learning-swift-1406"/>
          <p:cNvSpPr>
            <a:spLocks noChangeAspect="1" noChangeArrowheads="1"/>
          </p:cNvSpPr>
          <p:nvPr/>
        </p:nvSpPr>
        <p:spPr bwMode="auto">
          <a:xfrm>
            <a:off x="47625" y="-227409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184" name="Picture 1183"/>
          <p:cNvPicPr>
            <a:picLocks noChangeAspect="1"/>
          </p:cNvPicPr>
          <p:nvPr/>
        </p:nvPicPr>
        <p:blipFill rotWithShape="1">
          <a:blip r:embed="rId2"/>
          <a:srcRect l="17005" t="36400" r="54556" b="29445"/>
          <a:stretch/>
        </p:blipFill>
        <p:spPr>
          <a:xfrm>
            <a:off x="276226" y="2663510"/>
            <a:ext cx="3941606" cy="2395471"/>
          </a:xfrm>
          <a:prstGeom prst="rect">
            <a:avLst/>
          </a:prstGeom>
        </p:spPr>
      </p:pic>
      <p:pic>
        <p:nvPicPr>
          <p:cNvPr id="1185" name="Picture 1184"/>
          <p:cNvPicPr>
            <a:picLocks noChangeAspect="1"/>
          </p:cNvPicPr>
          <p:nvPr/>
        </p:nvPicPr>
        <p:blipFill rotWithShape="1">
          <a:blip r:embed="rId3"/>
          <a:srcRect l="17501" t="35518" r="52310" b="30363"/>
          <a:stretch/>
        </p:blipFill>
        <p:spPr>
          <a:xfrm>
            <a:off x="4452870" y="2663510"/>
            <a:ext cx="4336961" cy="2352916"/>
          </a:xfrm>
          <a:prstGeom prst="rect">
            <a:avLst/>
          </a:prstGeom>
        </p:spPr>
      </p:pic>
      <p:sp>
        <p:nvSpPr>
          <p:cNvPr id="1186" name="TextBox 1185"/>
          <p:cNvSpPr txBox="1"/>
          <p:nvPr/>
        </p:nvSpPr>
        <p:spPr>
          <a:xfrm>
            <a:off x="3303431" y="1031114"/>
            <a:ext cx="210569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dirty="0">
                <a:latin typeface="BrowalliaUPC" panose="020B0604020202020204" pitchFamily="34" charset="-34"/>
                <a:cs typeface="BrowalliaUPC" panose="020B0604020202020204" pitchFamily="34" charset="-34"/>
              </a:rPr>
              <a:t>Variables </a:t>
            </a:r>
          </a:p>
        </p:txBody>
      </p:sp>
    </p:spTree>
    <p:extLst>
      <p:ext uri="{BB962C8B-B14F-4D97-AF65-F5344CB8AC3E}">
        <p14:creationId xmlns:p14="http://schemas.microsoft.com/office/powerpoint/2010/main" val="30452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401" t="35695" r="47757" b="37368"/>
          <a:stretch/>
        </p:blipFill>
        <p:spPr>
          <a:xfrm>
            <a:off x="2096034" y="2373737"/>
            <a:ext cx="5244481" cy="2279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9170" y="1156683"/>
            <a:ext cx="28834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BrowalliaUPC" panose="020B0604020202020204" pitchFamily="34" charset="-34"/>
                <a:cs typeface="BrowalliaUPC" panose="020B0604020202020204" pitchFamily="34" charset="-34"/>
              </a:rPr>
              <a:t>Unicode Names </a:t>
            </a:r>
          </a:p>
        </p:txBody>
      </p:sp>
    </p:spTree>
    <p:extLst>
      <p:ext uri="{BB962C8B-B14F-4D97-AF65-F5344CB8AC3E}">
        <p14:creationId xmlns:p14="http://schemas.microsoft.com/office/powerpoint/2010/main" val="196220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599" t="36048" r="39838" b="27509"/>
          <a:stretch/>
        </p:blipFill>
        <p:spPr>
          <a:xfrm>
            <a:off x="1757967" y="2132256"/>
            <a:ext cx="5602310" cy="2696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6044" y="1089070"/>
            <a:ext cx="31102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BrowalliaUPC" panose="020B0604020202020204" pitchFamily="34" charset="-34"/>
                <a:cs typeface="BrowalliaUPC" panose="020B0604020202020204" pitchFamily="34" charset="-34"/>
              </a:rPr>
              <a:t>Array Declaration</a:t>
            </a:r>
          </a:p>
        </p:txBody>
      </p:sp>
    </p:spTree>
    <p:extLst>
      <p:ext uri="{BB962C8B-B14F-4D97-AF65-F5344CB8AC3E}">
        <p14:creationId xmlns:p14="http://schemas.microsoft.com/office/powerpoint/2010/main" val="38719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807" t="34286" r="42313" b="25045"/>
          <a:stretch/>
        </p:blipFill>
        <p:spPr>
          <a:xfrm>
            <a:off x="2192627" y="2126990"/>
            <a:ext cx="4731814" cy="2646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1868" y="1127707"/>
            <a:ext cx="24733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BrowalliaUPC" panose="020B0604020202020204" pitchFamily="34" charset="-34"/>
                <a:cs typeface="BrowalliaUPC" panose="020B0604020202020204" pitchFamily="34" charset="-34"/>
              </a:rPr>
              <a:t>Dictionary</a:t>
            </a:r>
          </a:p>
        </p:txBody>
      </p:sp>
    </p:spTree>
    <p:extLst>
      <p:ext uri="{BB962C8B-B14F-4D97-AF65-F5344CB8AC3E}">
        <p14:creationId xmlns:p14="http://schemas.microsoft.com/office/powerpoint/2010/main" val="117652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5941" y="1111777"/>
            <a:ext cx="1332158" cy="994172"/>
          </a:xfrm>
        </p:spPr>
        <p:txBody>
          <a:bodyPr>
            <a:normAutofit/>
          </a:bodyPr>
          <a:lstStyle/>
          <a:p>
            <a:r>
              <a:rPr lang="en-US" sz="4500" dirty="0"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t>Tuple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698" t="34991" r="49439" b="35079"/>
          <a:stretch/>
        </p:blipFill>
        <p:spPr>
          <a:xfrm>
            <a:off x="2028422" y="2190214"/>
            <a:ext cx="4732986" cy="2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6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794" y="1102117"/>
            <a:ext cx="7886700" cy="994172"/>
          </a:xfrm>
        </p:spPr>
        <p:txBody>
          <a:bodyPr>
            <a:normAutofit/>
          </a:bodyPr>
          <a:lstStyle/>
          <a:p>
            <a:r>
              <a:rPr lang="en-US" sz="4500" dirty="0"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t>Optional &amp; Non Optional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906" t="35871" r="41321" b="28741"/>
          <a:stretch/>
        </p:blipFill>
        <p:spPr>
          <a:xfrm>
            <a:off x="1652373" y="2526088"/>
            <a:ext cx="5428446" cy="258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0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67" y="1134482"/>
            <a:ext cx="2983874" cy="994172"/>
          </a:xfrm>
        </p:spPr>
        <p:txBody>
          <a:bodyPr>
            <a:normAutofit/>
          </a:bodyPr>
          <a:lstStyle/>
          <a:p>
            <a:r>
              <a:rPr lang="en-US" sz="4500" dirty="0"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t>If Statement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708" t="37633" r="52112" b="27861"/>
          <a:stretch/>
        </p:blipFill>
        <p:spPr>
          <a:xfrm>
            <a:off x="251138" y="2125267"/>
            <a:ext cx="4346620" cy="2704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421" t="34287" r="47064" b="26452"/>
          <a:stretch/>
        </p:blipFill>
        <p:spPr>
          <a:xfrm>
            <a:off x="4452870" y="2125266"/>
            <a:ext cx="4336961" cy="270456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06851" y="1131093"/>
            <a:ext cx="2983874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t>Case statement</a:t>
            </a:r>
          </a:p>
        </p:txBody>
      </p:sp>
    </p:spTree>
    <p:extLst>
      <p:ext uri="{BB962C8B-B14F-4D97-AF65-F5344CB8AC3E}">
        <p14:creationId xmlns:p14="http://schemas.microsoft.com/office/powerpoint/2010/main" val="16586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797" y="1092457"/>
            <a:ext cx="5205479" cy="994172"/>
          </a:xfrm>
        </p:spPr>
        <p:txBody>
          <a:bodyPr>
            <a:normAutofit/>
          </a:bodyPr>
          <a:lstStyle/>
          <a:p>
            <a:r>
              <a:rPr lang="en-US" sz="4500" dirty="0"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t>For In-Statement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906" t="35168" r="61187" b="28213"/>
          <a:stretch/>
        </p:blipFill>
        <p:spPr>
          <a:xfrm>
            <a:off x="442428" y="1929195"/>
            <a:ext cx="3350922" cy="2772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391" t="35520" r="42510" b="26628"/>
          <a:stretch/>
        </p:blipFill>
        <p:spPr>
          <a:xfrm>
            <a:off x="3979573" y="1929195"/>
            <a:ext cx="5093072" cy="277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t>Functions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897" t="34991" r="46271" b="24340"/>
          <a:stretch/>
        </p:blipFill>
        <p:spPr>
          <a:xfrm>
            <a:off x="628651" y="2460670"/>
            <a:ext cx="4142972" cy="3003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402" t="36575" r="53671" b="29094"/>
          <a:stretch/>
        </p:blipFill>
        <p:spPr>
          <a:xfrm>
            <a:off x="4572000" y="2460670"/>
            <a:ext cx="3544909" cy="209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2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29 at 9.50.38 μ.μ.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044700"/>
            <a:ext cx="5168900" cy="344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48680"/>
            <a:ext cx="34290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 dirty="0" smtClean="0"/>
              <a:t>Our task?</a:t>
            </a:r>
            <a:endParaRPr lang="en-US" sz="5700" dirty="0"/>
          </a:p>
        </p:txBody>
      </p:sp>
      <p:pic>
        <p:nvPicPr>
          <p:cNvPr id="6" name="Picture 5" descr="Apple_Swift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232150"/>
            <a:ext cx="1066800" cy="1066800"/>
          </a:xfrm>
          <a:prstGeom prst="rect">
            <a:avLst/>
          </a:prstGeom>
        </p:spPr>
      </p:pic>
      <p:pic>
        <p:nvPicPr>
          <p:cNvPr id="7" name="Picture 6" descr="anyplace_logo_tex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100" y="3175000"/>
            <a:ext cx="2120900" cy="118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e_Swift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836712"/>
            <a:ext cx="3251200" cy="325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9736" y="4608731"/>
            <a:ext cx="581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Helvetica Neue"/>
              </a:rPr>
              <a:t>File System</a:t>
            </a:r>
            <a:endParaRPr lang="en-US" sz="3600" dirty="0">
              <a:latin typeface="+mj-lt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8749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bg1">
              <a:lumMod val="6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Syst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8680"/>
            <a:ext cx="917321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1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e_Swift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836712"/>
            <a:ext cx="3251200" cy="325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9736" y="4588353"/>
            <a:ext cx="581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Helvetica Neue"/>
              </a:rPr>
              <a:t>MVC</a:t>
            </a:r>
            <a:endParaRPr lang="en-US" sz="3600" dirty="0">
              <a:latin typeface="+mj-lt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2037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VC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67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VC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67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5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VC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9432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0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e_Swift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65993"/>
            <a:ext cx="720080" cy="72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116632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  <a:cs typeface="Helvetica Neue"/>
              </a:rPr>
              <a:t>Demonstration</a:t>
            </a:r>
            <a:endParaRPr lang="en-US" sz="4400" dirty="0">
              <a:latin typeface="+mj-lt"/>
              <a:cs typeface="Helvetica Neue"/>
            </a:endParaRPr>
          </a:p>
        </p:txBody>
      </p:sp>
      <p:pic>
        <p:nvPicPr>
          <p:cNvPr id="2" name="AnyPla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6" y="1026368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6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" y="1239592"/>
            <a:ext cx="9140864" cy="5141736"/>
          </a:xfrm>
          <a:prstGeom prst="rect">
            <a:avLst/>
          </a:prstGeom>
        </p:spPr>
      </p:pic>
      <p:pic>
        <p:nvPicPr>
          <p:cNvPr id="5" name="Picture 4" descr="anyplace_logo_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44624"/>
            <a:ext cx="21209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69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797152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4F4F"/>
                </a:solidFill>
              </a:rPr>
              <a:t>Error 404 : Task </a:t>
            </a:r>
            <a:r>
              <a:rPr lang="en-US" sz="4800" dirty="0">
                <a:solidFill>
                  <a:srgbClr val="FF4F4F"/>
                </a:solidFill>
              </a:rPr>
              <a:t>N</a:t>
            </a:r>
            <a:r>
              <a:rPr lang="en-US" sz="4800" dirty="0" smtClean="0">
                <a:solidFill>
                  <a:srgbClr val="FF4F4F"/>
                </a:solidFill>
              </a:rPr>
              <a:t>ot Found.</a:t>
            </a:r>
            <a:endParaRPr lang="el-GR" sz="4800" dirty="0">
              <a:solidFill>
                <a:srgbClr val="FF4F4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39609"/>
            <a:ext cx="3509850" cy="4679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99792" y="139609"/>
            <a:ext cx="3509850" cy="4679801"/>
            <a:chOff x="2699792" y="139609"/>
            <a:chExt cx="3509850" cy="46798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792" y="139609"/>
              <a:ext cx="3509850" cy="4679801"/>
            </a:xfrm>
            <a:prstGeom prst="rect">
              <a:avLst/>
            </a:prstGeom>
          </p:spPr>
        </p:pic>
        <p:pic>
          <p:nvPicPr>
            <p:cNvPr id="4" name="Picture 3" descr="Apple_Swift_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3345" y="3306297"/>
              <a:ext cx="482743" cy="482743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849920" y="4403911"/>
            <a:ext cx="3692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4F4F"/>
                </a:solidFill>
              </a:rPr>
              <a:t>Swift Dreams</a:t>
            </a:r>
            <a:endParaRPr lang="el-GR" sz="4800" dirty="0">
              <a:solidFill>
                <a:srgbClr val="FF4F4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506494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Andreas </a:t>
            </a:r>
            <a:r>
              <a:rPr lang="en-US" dirty="0" err="1" smtClean="0"/>
              <a:t>Frangou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49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7544" y="260648"/>
            <a:ext cx="3692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4F4F"/>
                </a:solidFill>
              </a:rPr>
              <a:t>Swift Dreams</a:t>
            </a:r>
            <a:endParaRPr lang="el-GR" sz="4800" dirty="0">
              <a:solidFill>
                <a:srgbClr val="FF4F4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340768"/>
            <a:ext cx="3692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Σκοπός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544" y="1972927"/>
            <a:ext cx="3692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Objective-C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544" y="261925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Γιατί λοιπόν να υπάρξει αλλαγή;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4" y="3286725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Η απόφαση της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Apple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8076" y="3897748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Διαμόρφωση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της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Swift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7544" y="4625960"/>
            <a:ext cx="809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Συνύπαρξη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Swift </a:t>
            </a:r>
            <a:r>
              <a:rPr lang="el-G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μαζί με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Objective-C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1116" y="5248921"/>
            <a:ext cx="809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Ο κώδικας της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Swift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9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7544" y="260648"/>
            <a:ext cx="3692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4F4F"/>
                </a:solidFill>
              </a:rPr>
              <a:t>Swift Dreams</a:t>
            </a:r>
            <a:endParaRPr lang="el-GR" sz="4800" dirty="0">
              <a:solidFill>
                <a:srgbClr val="FF4F4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34076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Λιγότερα λάθη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544" y="1972927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Playground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544" y="261925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Το μέλλον της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Swift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4" y="3286725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Η μέχρι τώρα απήχηση της γλώσσας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8076" y="3897748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Γνωριμία με τη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Swift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ygr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9432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e_Swift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836712"/>
            <a:ext cx="3251200" cy="325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9736" y="4608731"/>
            <a:ext cx="581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Helvetica Neue"/>
              </a:rPr>
              <a:t>Basic Syntax</a:t>
            </a:r>
            <a:endParaRPr lang="en-US" sz="3600" dirty="0">
              <a:latin typeface="+mj-lt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3854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408</TotalTime>
  <Words>96</Words>
  <Application>Microsoft Office PowerPoint</Application>
  <PresentationFormat>On-screen Show (4:3)</PresentationFormat>
  <Paragraphs>37</Paragraphs>
  <Slides>26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BrowalliaUPC</vt:lpstr>
      <vt:lpstr>Calibri</vt:lpstr>
      <vt:lpstr>Calibri Light</vt:lpstr>
      <vt:lpstr>Helvetica Neue</vt:lpstr>
      <vt:lpstr>Wingdings 2</vt:lpstr>
      <vt:lpstr>HDOfficeLightV0</vt:lpstr>
      <vt:lpstr>1_HDOfficeLightV0</vt:lpstr>
      <vt:lpstr>2_HDOfficeLightV0</vt:lpstr>
      <vt:lpstr>3_HDOfficeLightV0</vt:lpstr>
      <vt:lpstr>4_HDOfficeLightV0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Tuple</vt:lpstr>
      <vt:lpstr>Optional &amp; Non Optional</vt:lpstr>
      <vt:lpstr>If Statement</vt:lpstr>
      <vt:lpstr>For In-Statement </vt:lpstr>
      <vt:lpstr>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Liceo Apostolou Varnava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Panayiotis Pavlides</dc:creator>
  <cp:lastModifiedBy>Antria Kkoushi</cp:lastModifiedBy>
  <cp:revision>17</cp:revision>
  <dcterms:created xsi:type="dcterms:W3CDTF">2015-04-29T18:39:57Z</dcterms:created>
  <dcterms:modified xsi:type="dcterms:W3CDTF">2015-04-30T11:26:53Z</dcterms:modified>
</cp:coreProperties>
</file>