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36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1" r:id="rId4"/>
    <p:sldId id="263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82" r:id="rId15"/>
    <p:sldId id="279" r:id="rId16"/>
    <p:sldId id="28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85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2" autoAdjust="0"/>
  </p:normalViewPr>
  <p:slideViewPr>
    <p:cSldViewPr snapToGrid="0" snapToObjects="1">
      <p:cViewPr varScale="1">
        <p:scale>
          <a:sx n="138" d="100"/>
          <a:sy n="138" d="100"/>
        </p:scale>
        <p:origin x="-6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54F8-7803-1B43-A7CC-C387C34C38AC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8CBE0-09BC-F247-88D3-F03A02CD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2C30B-5B63-DD42-9DC6-E40283F0E482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195A9-E8A7-2F4D-A604-A5AFFD5A9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1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Edw</a:t>
            </a:r>
            <a:r>
              <a:rPr lang="en-US" dirty="0" smtClean="0"/>
              <a:t> </a:t>
            </a:r>
            <a:r>
              <a:rPr lang="en-US" dirty="0" err="1" smtClean="0"/>
              <a:t>vlepoume</a:t>
            </a:r>
            <a:r>
              <a:rPr lang="en-US" dirty="0" smtClean="0"/>
              <a:t> to web interface </a:t>
            </a:r>
            <a:r>
              <a:rPr lang="en-US" dirty="0" err="1" smtClean="0"/>
              <a:t>tou</a:t>
            </a:r>
            <a:r>
              <a:rPr lang="en-US" baseline="0" dirty="0" smtClean="0"/>
              <a:t> storm. Mesa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to interface </a:t>
            </a:r>
            <a:r>
              <a:rPr lang="en-US" baseline="0" dirty="0" err="1" smtClean="0"/>
              <a:t>mporoume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mixanes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anikoun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clustes</a:t>
            </a:r>
            <a:r>
              <a:rPr lang="en-US" baseline="0" dirty="0" smtClean="0"/>
              <a:t> ka8os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ta topologies p </a:t>
            </a:r>
            <a:r>
              <a:rPr lang="en-US" baseline="0" dirty="0" err="1" smtClean="0"/>
              <a:t>iparxoun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sistima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Mporoume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skotosoume</a:t>
            </a:r>
            <a:r>
              <a:rPr lang="en-US" baseline="0" dirty="0" smtClean="0"/>
              <a:t> topologies I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4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e3igisoume </a:t>
            </a:r>
            <a:r>
              <a:rPr lang="en-US" baseline="0" dirty="0" err="1" smtClean="0"/>
              <a:t>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praxtika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tropo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doulevei</a:t>
            </a:r>
            <a:r>
              <a:rPr lang="en-US" baseline="0" dirty="0" smtClean="0"/>
              <a:t> to storm 8a </a:t>
            </a:r>
            <a:r>
              <a:rPr lang="en-US" baseline="0" dirty="0" err="1" smtClean="0"/>
              <a:t>paroume</a:t>
            </a:r>
            <a:r>
              <a:rPr lang="en-US" baseline="0" dirty="0" smtClean="0"/>
              <a:t> san </a:t>
            </a:r>
            <a:r>
              <a:rPr lang="en-US" baseline="0" dirty="0" err="1" smtClean="0"/>
              <a:t>paradeigma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provlima</a:t>
            </a:r>
            <a:r>
              <a:rPr lang="en-US" baseline="0" dirty="0" smtClean="0"/>
              <a:t> t </a:t>
            </a:r>
            <a:r>
              <a:rPr lang="en-US" baseline="0" dirty="0" err="1" smtClean="0"/>
              <a:t>wordcount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topologia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spout p </a:t>
            </a:r>
            <a:r>
              <a:rPr lang="en-US" baseline="0" dirty="0" err="1" smtClean="0"/>
              <a:t>paragei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sinexws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apeires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tixaiees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protaseis</a:t>
            </a:r>
            <a:r>
              <a:rPr lang="en-US" baseline="0" dirty="0" smtClean="0"/>
              <a:t> (tuples)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tis </a:t>
            </a:r>
            <a:r>
              <a:rPr lang="en-US" baseline="0" dirty="0" err="1" smtClean="0"/>
              <a:t>vazei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stream. </a:t>
            </a:r>
            <a:r>
              <a:rPr lang="en-US" baseline="0" dirty="0" err="1" smtClean="0"/>
              <a:t>Afto</a:t>
            </a:r>
            <a:r>
              <a:rPr lang="en-US" baseline="0" dirty="0" smtClean="0"/>
              <a:t> to stream </a:t>
            </a:r>
            <a:r>
              <a:rPr lang="en-US" baseline="0" dirty="0" err="1" smtClean="0"/>
              <a:t>katanalwnete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prwto</a:t>
            </a:r>
            <a:r>
              <a:rPr lang="en-US" baseline="0" dirty="0" smtClean="0"/>
              <a:t> bolt to </a:t>
            </a:r>
            <a:r>
              <a:rPr lang="en-US" baseline="0" dirty="0" err="1" smtClean="0"/>
              <a:t>opoio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spazei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protasi</a:t>
            </a:r>
            <a:r>
              <a:rPr lang="en-US" baseline="0" dirty="0" smtClean="0"/>
              <a:t> se le3eis (tuples)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tis proo8ei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epomeno</a:t>
            </a:r>
            <a:r>
              <a:rPr lang="en-US" baseline="0" dirty="0" smtClean="0"/>
              <a:t> stream. To </a:t>
            </a:r>
            <a:r>
              <a:rPr lang="en-US" baseline="0" dirty="0" err="1" smtClean="0"/>
              <a:t>telefteo</a:t>
            </a:r>
            <a:r>
              <a:rPr lang="en-US" baseline="0" dirty="0" smtClean="0"/>
              <a:t> bolt </a:t>
            </a:r>
            <a:r>
              <a:rPr lang="en-US" baseline="0" dirty="0" err="1" smtClean="0"/>
              <a:t>lamvanei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le3eis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apo8ikeuei to pli8os tis ka8e le3is..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how the code is </a:t>
            </a:r>
          </a:p>
          <a:p>
            <a:r>
              <a:rPr lang="en-US" dirty="0" smtClean="0"/>
              <a:t>Fields</a:t>
            </a:r>
            <a:r>
              <a:rPr lang="en-US" baseline="0" dirty="0" smtClean="0"/>
              <a:t> grouping is important for mapping a word always to the same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98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ctsout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ctsout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ctsout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44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Afou</a:t>
            </a:r>
            <a:r>
              <a:rPr lang="en-US" dirty="0" smtClean="0"/>
              <a:t> </a:t>
            </a:r>
            <a:r>
              <a:rPr lang="en-US" dirty="0" err="1" smtClean="0"/>
              <a:t>exoume</a:t>
            </a:r>
            <a:r>
              <a:rPr lang="en-US" dirty="0" smtClean="0"/>
              <a:t> ta </a:t>
            </a:r>
            <a:r>
              <a:rPr lang="en-US" dirty="0" err="1" smtClean="0"/>
              <a:t>diafora</a:t>
            </a:r>
            <a:r>
              <a:rPr lang="en-US" dirty="0" smtClean="0"/>
              <a:t> partitions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frontisoume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users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border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ipologisoun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swsta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plisiesteroun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geitones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kontinos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geitonas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anikei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diplano</a:t>
            </a:r>
            <a:r>
              <a:rPr lang="en-US" baseline="0" dirty="0" smtClean="0"/>
              <a:t> partition..</a:t>
            </a:r>
          </a:p>
          <a:p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lisoume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afto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provlima</a:t>
            </a:r>
            <a:r>
              <a:rPr lang="en-US" baseline="0" dirty="0" smtClean="0"/>
              <a:t>, to ka8e partition </a:t>
            </a:r>
            <a:r>
              <a:rPr lang="en-US" baseline="0" dirty="0" err="1" smtClean="0"/>
              <a:t>ipologizei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xrisimopoiontas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algori8mo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users p </a:t>
            </a:r>
            <a:r>
              <a:rPr lang="en-US" baseline="0" dirty="0" err="1" smtClean="0"/>
              <a:t>vriskontai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sigkekrimeni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apostasi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to border p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stelnei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geitona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isws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xriastei</a:t>
            </a:r>
            <a:r>
              <a:rPr lang="en-US" baseline="0" dirty="0" smtClean="0"/>
              <a:t>..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analisoume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sxima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katalavoume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kltr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ginete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afto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vima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84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Afou</a:t>
            </a:r>
            <a:r>
              <a:rPr lang="en-US" dirty="0" smtClean="0"/>
              <a:t> </a:t>
            </a:r>
            <a:r>
              <a:rPr lang="en-US" dirty="0" err="1" smtClean="0"/>
              <a:t>staloun</a:t>
            </a:r>
            <a:r>
              <a:rPr lang="en-US" dirty="0" smtClean="0"/>
              <a:t> </a:t>
            </a:r>
            <a:r>
              <a:rPr lang="en-US" dirty="0" err="1" smtClean="0"/>
              <a:t>oi</a:t>
            </a:r>
            <a:r>
              <a:rPr lang="en-US" dirty="0" smtClean="0"/>
              <a:t> 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gitones</a:t>
            </a:r>
            <a:r>
              <a:rPr lang="en-US" baseline="0" dirty="0" smtClean="0"/>
              <a:t> tote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ka8e partition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tre3ei to </a:t>
            </a:r>
            <a:r>
              <a:rPr lang="en-US" baseline="0" dirty="0" err="1" smtClean="0"/>
              <a:t>diko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kNN</a:t>
            </a:r>
            <a:r>
              <a:rPr lang="en-US" baseline="0" dirty="0" smtClean="0"/>
              <a:t> algori8mo </a:t>
            </a:r>
            <a:r>
              <a:rPr lang="en-US" baseline="0" dirty="0" err="1" smtClean="0"/>
              <a:t>topika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8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95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95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95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ctsout01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Canast02</a:t>
            </a:r>
          </a:p>
          <a:p>
            <a:endParaRPr lang="en-US" dirty="0" smtClean="0"/>
          </a:p>
          <a:p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proxwrisoume</a:t>
            </a:r>
            <a:r>
              <a:rPr lang="en-US" dirty="0" smtClean="0"/>
              <a:t> va8ia </a:t>
            </a:r>
            <a:r>
              <a:rPr lang="en-US" dirty="0" err="1" smtClean="0"/>
              <a:t>sto</a:t>
            </a:r>
            <a:r>
              <a:rPr lang="en-US" dirty="0" smtClean="0"/>
              <a:t> </a:t>
            </a:r>
            <a:r>
              <a:rPr lang="en-US" dirty="0" err="1" smtClean="0"/>
              <a:t>sistima</a:t>
            </a:r>
            <a:r>
              <a:rPr lang="en-US" dirty="0" smtClean="0"/>
              <a:t> storm </a:t>
            </a:r>
            <a:r>
              <a:rPr lang="en-US" dirty="0" err="1" smtClean="0"/>
              <a:t>kai</a:t>
            </a:r>
            <a:r>
              <a:rPr lang="en-US" dirty="0" smtClean="0"/>
              <a:t> </a:t>
            </a:r>
            <a:r>
              <a:rPr lang="en-US" dirty="0" err="1" smtClean="0"/>
              <a:t>ston</a:t>
            </a:r>
            <a:r>
              <a:rPr lang="en-US" dirty="0" smtClean="0"/>
              <a:t> </a:t>
            </a:r>
            <a:r>
              <a:rPr lang="en-US" dirty="0" err="1" smtClean="0"/>
              <a:t>tropo</a:t>
            </a:r>
            <a:r>
              <a:rPr lang="en-US" dirty="0" smtClean="0"/>
              <a:t> p </a:t>
            </a:r>
            <a:r>
              <a:rPr lang="en-US" dirty="0" err="1" smtClean="0"/>
              <a:t>leitourgei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isagwgi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merikous</a:t>
            </a:r>
            <a:endParaRPr lang="en-US" baseline="0" dirty="0" smtClean="0"/>
          </a:p>
          <a:p>
            <a:r>
              <a:rPr lang="en-US" baseline="0" dirty="0" err="1" smtClean="0"/>
              <a:t>Orous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aparaititi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To concept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storm </a:t>
            </a:r>
            <a:r>
              <a:rPr lang="en-US" baseline="0" dirty="0" err="1" smtClean="0"/>
              <a:t>opws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I epe3ergasia </a:t>
            </a:r>
            <a:r>
              <a:rPr lang="en-US" baseline="0" dirty="0" err="1" smtClean="0"/>
              <a:t>terastion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posotiton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dedomenon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pragmatiko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xrono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Canast02</a:t>
            </a:r>
          </a:p>
          <a:p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Oros</a:t>
            </a:r>
            <a:r>
              <a:rPr lang="en-US" baseline="0" dirty="0" smtClean="0"/>
              <a:t> tuple (I </a:t>
            </a:r>
            <a:r>
              <a:rPr lang="en-US" baseline="0" dirty="0" err="1" smtClean="0"/>
              <a:t>pleiada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onomazete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ellinika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afora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diatetagmeno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sinolo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mias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perissoteron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timwn</a:t>
            </a: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Pou</a:t>
            </a:r>
            <a:r>
              <a:rPr lang="en-US" baseline="0" dirty="0" smtClean="0"/>
              <a:t> 8a </a:t>
            </a:r>
            <a:r>
              <a:rPr lang="en-US" baseline="0" dirty="0" err="1" smtClean="0"/>
              <a:t>ipostoun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exoun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ipostei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kapoia</a:t>
            </a:r>
            <a:r>
              <a:rPr lang="en-US" baseline="0" dirty="0" smtClean="0"/>
              <a:t> epe3ergasia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paradeigma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pleiades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vlepoume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diafaneia</a:t>
            </a:r>
            <a:r>
              <a:rPr lang="en-US" baseline="0" dirty="0" smtClean="0"/>
              <a:t> proeki4an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word count </a:t>
            </a:r>
            <a:r>
              <a:rPr lang="en-US" baseline="0" dirty="0" err="1" smtClean="0"/>
              <a:t>efarmogi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opoia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mexri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stigmis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katametrisi</a:t>
            </a:r>
            <a:r>
              <a:rPr lang="en-US" baseline="0" dirty="0" smtClean="0"/>
              <a:t> 14 </a:t>
            </a:r>
            <a:r>
              <a:rPr lang="en-US" baseline="0" dirty="0" err="1" smtClean="0"/>
              <a:t>fores</a:t>
            </a:r>
            <a:r>
              <a:rPr lang="en-US" baseline="0" dirty="0" smtClean="0"/>
              <a:t> tin le3i “the”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fores</a:t>
            </a:r>
            <a:r>
              <a:rPr lang="en-US" baseline="0" dirty="0" smtClean="0"/>
              <a:t> tin le3i  “boy”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Canast02</a:t>
            </a:r>
          </a:p>
          <a:p>
            <a:endParaRPr lang="en-US" dirty="0" smtClean="0"/>
          </a:p>
          <a:p>
            <a:r>
              <a:rPr lang="en-US" dirty="0" err="1" smtClean="0"/>
              <a:t>Otan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stream </a:t>
            </a:r>
            <a:r>
              <a:rPr lang="en-US" baseline="0" dirty="0" err="1" smtClean="0"/>
              <a:t>ennooume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sinexeis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pleides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Simfwna</a:t>
            </a:r>
            <a:r>
              <a:rPr lang="en-US" baseline="0" dirty="0" smtClean="0"/>
              <a:t> me to </a:t>
            </a:r>
            <a:r>
              <a:rPr lang="en-US" baseline="0" dirty="0" err="1" smtClean="0"/>
              <a:t>paradeigma</a:t>
            </a:r>
            <a:r>
              <a:rPr lang="en-US" baseline="0" dirty="0" smtClean="0"/>
              <a:t> mas t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word count (to </a:t>
            </a:r>
            <a:r>
              <a:rPr lang="en-US" baseline="0" dirty="0" err="1" smtClean="0"/>
              <a:t>opoio</a:t>
            </a:r>
            <a:r>
              <a:rPr lang="en-US" baseline="0" dirty="0" smtClean="0"/>
              <a:t> 8a </a:t>
            </a:r>
            <a:r>
              <a:rPr lang="en-US" baseline="0" dirty="0" err="1" smtClean="0"/>
              <a:t>doume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praktika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metepeita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diafaneies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stream 8a </a:t>
            </a:r>
            <a:r>
              <a:rPr lang="en-US" baseline="0" dirty="0" err="1" smtClean="0"/>
              <a:t>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paradeigma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sinexomeni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le3eis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katametri8oun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Canast02</a:t>
            </a:r>
          </a:p>
          <a:p>
            <a:endParaRPr lang="en-US" dirty="0" smtClean="0"/>
          </a:p>
          <a:p>
            <a:r>
              <a:rPr lang="en-US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tre3oume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ipologismo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pragmatiko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xrono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storm </a:t>
            </a:r>
            <a:r>
              <a:rPr lang="en-US" baseline="0" dirty="0" err="1" smtClean="0"/>
              <a:t>prepei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dimiourgisoume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topologia</a:t>
            </a:r>
            <a:r>
              <a:rPr lang="en-US" baseline="0" dirty="0" smtClean="0"/>
              <a:t>.. Mia </a:t>
            </a:r>
            <a:r>
              <a:rPr lang="en-US" baseline="0" dirty="0" err="1" smtClean="0"/>
              <a:t>topologia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apeikonistei</a:t>
            </a:r>
            <a:r>
              <a:rPr lang="en-US" baseline="0" dirty="0" smtClean="0"/>
              <a:t> san </a:t>
            </a:r>
            <a:r>
              <a:rPr lang="en-US" baseline="0" dirty="0" err="1" smtClean="0"/>
              <a:t>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opoiou</a:t>
            </a:r>
            <a:r>
              <a:rPr lang="en-US" baseline="0" dirty="0" smtClean="0"/>
              <a:t> ta nodes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eitai</a:t>
            </a:r>
            <a:r>
              <a:rPr lang="en-US" baseline="0" dirty="0" smtClean="0"/>
              <a:t> spouts </a:t>
            </a:r>
            <a:r>
              <a:rPr lang="en-US" baseline="0" dirty="0" err="1" smtClean="0"/>
              <a:t>eite</a:t>
            </a:r>
            <a:r>
              <a:rPr lang="en-US" baseline="0" dirty="0" smtClean="0"/>
              <a:t> bolts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streams..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sigkekrimena</a:t>
            </a:r>
            <a:r>
              <a:rPr lang="en-US" baseline="0" dirty="0" smtClean="0"/>
              <a:t> to spout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ateliwta</a:t>
            </a:r>
            <a:r>
              <a:rPr lang="en-US" baseline="0" dirty="0" smtClean="0"/>
              <a:t> streams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 </a:t>
            </a:r>
            <a:r>
              <a:rPr lang="en-US" baseline="0" dirty="0" err="1" smtClean="0"/>
              <a:t>fantastoume</a:t>
            </a:r>
            <a:r>
              <a:rPr lang="en-US" baseline="0" dirty="0" smtClean="0"/>
              <a:t> san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stazei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sinexos</a:t>
            </a:r>
            <a:r>
              <a:rPr lang="en-US" baseline="0" dirty="0" smtClean="0"/>
              <a:t>..ta spout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antloun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dedomena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dimiourgoun</a:t>
            </a:r>
            <a:r>
              <a:rPr lang="en-US" baseline="0" dirty="0" smtClean="0"/>
              <a:t> tis </a:t>
            </a:r>
            <a:r>
              <a:rPr lang="en-US" baseline="0" dirty="0" err="1" smtClean="0"/>
              <a:t>pleiades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API </a:t>
            </a:r>
            <a:r>
              <a:rPr lang="en-US" baseline="0" dirty="0" err="1" smtClean="0"/>
              <a:t>opws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paradeigma</a:t>
            </a:r>
            <a:r>
              <a:rPr lang="en-US" baseline="0" dirty="0" smtClean="0"/>
              <a:t> to twitter API,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dedomenon</a:t>
            </a:r>
            <a:r>
              <a:rPr lang="en-US" baseline="0" dirty="0" smtClean="0"/>
              <a:t>..</a:t>
            </a:r>
          </a:p>
          <a:p>
            <a:r>
              <a:rPr lang="en-US" baseline="0" dirty="0" err="1" smtClean="0"/>
              <a:t>Otan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spout </a:t>
            </a:r>
            <a:r>
              <a:rPr lang="en-US" baseline="0" dirty="0" err="1" smtClean="0"/>
              <a:t>etoimasei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tuple, tote to  topo8etei se </a:t>
            </a:r>
            <a:r>
              <a:rPr lang="en-US" baseline="0" dirty="0" err="1" smtClean="0"/>
              <a:t>ola</a:t>
            </a:r>
            <a:r>
              <a:rPr lang="en-US" baseline="0" dirty="0" smtClean="0"/>
              <a:t> ta streams p </a:t>
            </a:r>
            <a:r>
              <a:rPr lang="en-US" baseline="0" dirty="0" err="1" smtClean="0"/>
              <a:t>exei</a:t>
            </a:r>
            <a:r>
              <a:rPr lang="en-US" baseline="0" dirty="0" smtClean="0"/>
              <a:t>…me </a:t>
            </a:r>
            <a:r>
              <a:rPr lang="en-US" baseline="0" dirty="0" err="1" smtClean="0"/>
              <a:t>liga</a:t>
            </a:r>
            <a:r>
              <a:rPr lang="en-US" baseline="0" dirty="0" smtClean="0"/>
              <a:t> logia ka8e tuple p </a:t>
            </a:r>
            <a:r>
              <a:rPr lang="en-US" baseline="0" dirty="0" err="1" smtClean="0"/>
              <a:t>paragetai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spout, </a:t>
            </a:r>
            <a:r>
              <a:rPr lang="en-US" baseline="0" dirty="0" err="1" smtClean="0"/>
              <a:t>paei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ola</a:t>
            </a:r>
            <a:r>
              <a:rPr lang="en-US" baseline="0" dirty="0" smtClean="0"/>
              <a:t> ta bolts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subscribed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sigkekrimeno</a:t>
            </a:r>
            <a:r>
              <a:rPr lang="en-US" baseline="0" dirty="0" smtClean="0"/>
              <a:t> spout (</a:t>
            </a:r>
            <a:r>
              <a:rPr lang="en-US" baseline="0" dirty="0" err="1" smtClean="0"/>
              <a:t>dixnw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perki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katalavoun</a:t>
            </a:r>
            <a:r>
              <a:rPr lang="en-US" baseline="0" dirty="0" smtClean="0"/>
              <a:t>)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Ta bolt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monades epe3ergasias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katanalwnoun</a:t>
            </a:r>
            <a:r>
              <a:rPr lang="en-US" baseline="0" dirty="0" smtClean="0"/>
              <a:t> tuples,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mporoun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xriazete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stiloun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metepeita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</a:t>
            </a:r>
            <a:r>
              <a:rPr lang="en-US" baseline="0" dirty="0" smtClean="0"/>
              <a:t> bolt I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ta apo8ikeusoun se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dedomenon</a:t>
            </a:r>
            <a:r>
              <a:rPr lang="en-US" baseline="0" dirty="0" smtClean="0"/>
              <a:t>  I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steiloun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sindesis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Parallilia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ipar3ei k mesa se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bolt </a:t>
            </a:r>
            <a:r>
              <a:rPr lang="en-US" baseline="0" dirty="0" err="1" smtClean="0"/>
              <a:t>afu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bolt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trexei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parallila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polla</a:t>
            </a:r>
            <a:r>
              <a:rPr lang="en-US" baseline="0" dirty="0" smtClean="0"/>
              <a:t> tasks.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Canast02</a:t>
            </a:r>
          </a:p>
          <a:p>
            <a:endParaRPr lang="en-US" dirty="0" smtClean="0"/>
          </a:p>
          <a:p>
            <a:r>
              <a:rPr lang="en-US" dirty="0" smtClean="0"/>
              <a:t>ta</a:t>
            </a:r>
            <a:r>
              <a:rPr lang="en-US" baseline="0" dirty="0" smtClean="0"/>
              <a:t> tuples </a:t>
            </a:r>
            <a:r>
              <a:rPr lang="en-US" baseline="0" dirty="0" err="1" smtClean="0"/>
              <a:t>enos</a:t>
            </a:r>
            <a:r>
              <a:rPr lang="en-US" baseline="0" dirty="0" smtClean="0"/>
              <a:t> stream </a:t>
            </a:r>
            <a:r>
              <a:rPr lang="en-US" baseline="0" dirty="0" err="1" smtClean="0"/>
              <a:t>mporoun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katanemi8oun me </a:t>
            </a:r>
            <a:r>
              <a:rPr lang="en-US" baseline="0" dirty="0" err="1" smtClean="0"/>
              <a:t>diaforous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tropous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task </a:t>
            </a:r>
            <a:r>
              <a:rPr lang="en-US" baseline="0" dirty="0" err="1" smtClean="0"/>
              <a:t>enos</a:t>
            </a:r>
            <a:r>
              <a:rPr lang="en-US" baseline="0" dirty="0" smtClean="0"/>
              <a:t> bolt. </a:t>
            </a:r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Pio</a:t>
            </a:r>
            <a:r>
              <a:rPr lang="en-US" baseline="0" dirty="0" smtClean="0"/>
              <a:t> sini8ismenos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to shuffle grouping. Me to shuffle grouping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pleiades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katanemonte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tetoio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task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bolt </a:t>
            </a:r>
            <a:r>
              <a:rPr lang="en-US" baseline="0" dirty="0" err="1" smtClean="0"/>
              <a:t>etsi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pernoun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ergasias</a:t>
            </a:r>
            <a:r>
              <a:rPr lang="en-US" baseline="0" dirty="0" smtClean="0"/>
              <a:t> (load balancing)</a:t>
            </a:r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xrisimos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to fields grouping. Me to fields grouping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pleiades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katanemontai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vasi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Diladi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eixame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pliades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eixan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pedio</a:t>
            </a:r>
            <a:r>
              <a:rPr lang="en-US" baseline="0" dirty="0" smtClean="0"/>
              <a:t> id, tote me t fields grouping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pliades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idio</a:t>
            </a:r>
            <a:r>
              <a:rPr lang="en-US" baseline="0" dirty="0" smtClean="0"/>
              <a:t> id 8a </a:t>
            </a:r>
            <a:r>
              <a:rPr lang="en-US" baseline="0" dirty="0" err="1" smtClean="0"/>
              <a:t>ginontai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panta</a:t>
            </a:r>
            <a:r>
              <a:rPr lang="en-US" baseline="0" dirty="0" smtClean="0"/>
              <a:t> map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idio</a:t>
            </a:r>
            <a:r>
              <a:rPr lang="en-US" baseline="0" dirty="0" smtClean="0"/>
              <a:t> task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Me to all grouping </a:t>
            </a:r>
            <a:r>
              <a:rPr lang="en-US" baseline="0" dirty="0" err="1" smtClean="0"/>
              <a:t>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pliades</a:t>
            </a:r>
            <a:r>
              <a:rPr lang="en-US" baseline="0" dirty="0" smtClean="0"/>
              <a:t> pane se </a:t>
            </a:r>
            <a:r>
              <a:rPr lang="en-US" baseline="0" dirty="0" err="1" smtClean="0"/>
              <a:t>ola</a:t>
            </a:r>
            <a:r>
              <a:rPr lang="en-US" baseline="0" dirty="0" smtClean="0"/>
              <a:t> ta task </a:t>
            </a:r>
            <a:r>
              <a:rPr lang="en-US" baseline="0" dirty="0" err="1" smtClean="0"/>
              <a:t>enos</a:t>
            </a:r>
            <a:r>
              <a:rPr lang="en-US" baseline="0" dirty="0" smtClean="0"/>
              <a:t> bolt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Me to global grouping </a:t>
            </a:r>
            <a:r>
              <a:rPr lang="en-US" dirty="0" err="1" smtClean="0"/>
              <a:t>ola</a:t>
            </a:r>
            <a:r>
              <a:rPr lang="en-US" dirty="0" smtClean="0"/>
              <a:t> ta tuple pane </a:t>
            </a:r>
            <a:r>
              <a:rPr lang="en-US" dirty="0" err="1" smtClean="0"/>
              <a:t>sto</a:t>
            </a:r>
            <a:r>
              <a:rPr lang="en-US" dirty="0" smtClean="0"/>
              <a:t> task me to </a:t>
            </a:r>
            <a:r>
              <a:rPr lang="en-US" dirty="0" err="1" smtClean="0"/>
              <a:t>mikrotero</a:t>
            </a:r>
            <a:r>
              <a:rPr lang="en-US" dirty="0" smtClean="0"/>
              <a:t> id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To none grouping den </a:t>
            </a:r>
            <a:r>
              <a:rPr lang="en-US" dirty="0" err="1" smtClean="0"/>
              <a:t>einai</a:t>
            </a:r>
            <a:r>
              <a:rPr lang="en-US" dirty="0" smtClean="0"/>
              <a:t> </a:t>
            </a:r>
            <a:r>
              <a:rPr lang="en-US" dirty="0" err="1" smtClean="0"/>
              <a:t>ilopoiimeno</a:t>
            </a:r>
            <a:r>
              <a:rPr lang="en-US" dirty="0" smtClean="0"/>
              <a:t> </a:t>
            </a:r>
            <a:r>
              <a:rPr lang="en-US" dirty="0" err="1" smtClean="0"/>
              <a:t>akoma</a:t>
            </a:r>
            <a:r>
              <a:rPr lang="en-US" dirty="0" smtClean="0"/>
              <a:t> k </a:t>
            </a:r>
            <a:r>
              <a:rPr lang="en-US" dirty="0" err="1" smtClean="0"/>
              <a:t>giafto</a:t>
            </a:r>
            <a:r>
              <a:rPr lang="en-US" dirty="0" smtClean="0"/>
              <a:t> </a:t>
            </a:r>
            <a:r>
              <a:rPr lang="en-US" dirty="0" err="1" smtClean="0"/>
              <a:t>leitourgei</a:t>
            </a:r>
            <a:r>
              <a:rPr lang="en-US" dirty="0" smtClean="0"/>
              <a:t> san t shuffle grouping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mellon</a:t>
            </a:r>
            <a:r>
              <a:rPr lang="en-US" baseline="0" dirty="0" smtClean="0"/>
              <a:t> ta bolts p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none grouping 8a </a:t>
            </a:r>
            <a:r>
              <a:rPr lang="en-US" baseline="0" dirty="0" err="1" smtClean="0"/>
              <a:t>trexoun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idio</a:t>
            </a:r>
            <a:r>
              <a:rPr lang="en-US" baseline="0" dirty="0" smtClean="0"/>
              <a:t> thread me </a:t>
            </a:r>
            <a:r>
              <a:rPr lang="en-US" baseline="0" dirty="0" err="1" smtClean="0"/>
              <a:t>afton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apostelei</a:t>
            </a:r>
            <a:r>
              <a:rPr lang="en-US" baseline="0" dirty="0" smtClean="0"/>
              <a:t> tis </a:t>
            </a:r>
            <a:r>
              <a:rPr lang="en-US" baseline="0" dirty="0" err="1" smtClean="0"/>
              <a:t>pleiades</a:t>
            </a: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Me</a:t>
            </a:r>
            <a:r>
              <a:rPr lang="en-US" baseline="0" dirty="0" smtClean="0"/>
              <a:t> to direct grouping o </a:t>
            </a:r>
            <a:r>
              <a:rPr lang="en-US" baseline="0" dirty="0" err="1" smtClean="0"/>
              <a:t>apostoleas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epile3ei to task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opoio</a:t>
            </a:r>
            <a:r>
              <a:rPr lang="en-US" baseline="0" dirty="0" smtClean="0"/>
              <a:t> 8elei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stilei</a:t>
            </a:r>
            <a:r>
              <a:rPr lang="en-US" baseline="0" dirty="0" smtClean="0"/>
              <a:t> to tuple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To local grouping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diaforetiko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to shuffle grouping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95A9-E8A7-2F4D-A604-A5AFFD5A93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6BA-71AA-4B45-ACBF-A043DD123BF3}" type="datetime1">
              <a:rPr lang="en-US" smtClean="0"/>
              <a:t>01/05/2014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EBEA-4FC2-B747-9B3B-4F891A324976}" type="datetime1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3FB1-4069-9748-9D75-6CF472192741}" type="datetime1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37C-2FEB-C840-95F8-3A9C482D7A66}" type="datetime1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E63-8F9F-AE49-8117-2495F2FDB8AA}" type="datetime1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5E5-713B-7146-B8E4-DB373252EC50}" type="datetime1">
              <a:rPr lang="en-US" smtClean="0"/>
              <a:t>01/05/2014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64D5-9D48-B14E-9E97-7D7421752498}" type="datetime1">
              <a:rPr lang="en-US" smtClean="0"/>
              <a:t>01/05/2014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402C-AE82-D144-BC56-E617903F8539}" type="datetime1">
              <a:rPr lang="en-US" smtClean="0"/>
              <a:t>01/05/2014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780E-981E-E24A-ACB3-4C2E0D0ADAF1}" type="datetime1">
              <a:rPr lang="en-US" smtClean="0"/>
              <a:t>01/05/2014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7746-5FC5-E04A-8925-FAD881C38BE5}" type="datetime1">
              <a:rPr lang="en-US" smtClean="0"/>
              <a:t>01/05/2014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B3F4-F801-F640-A031-BECB913594F6}" type="datetime1">
              <a:rPr lang="en-US" smtClean="0"/>
              <a:t>01/05/2014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80EDAD-3AB5-9A40-B11A-8604758C8F3B}" type="datetime1">
              <a:rPr lang="en-US" smtClean="0"/>
              <a:t>01/05/2014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Chrystalla</a:t>
            </a:r>
            <a:r>
              <a:rPr lang="en-US" dirty="0" smtClean="0"/>
              <a:t> </a:t>
            </a:r>
            <a:r>
              <a:rPr lang="en-US" dirty="0" err="1" smtClean="0"/>
              <a:t>Tsoutsouki</a:t>
            </a:r>
            <a:endParaRPr lang="en-US" dirty="0" smtClean="0"/>
          </a:p>
          <a:p>
            <a:r>
              <a:rPr lang="en-US" dirty="0" err="1" smtClean="0"/>
              <a:t>Chrysovalantis</a:t>
            </a:r>
            <a:r>
              <a:rPr lang="en-US" dirty="0" smtClean="0"/>
              <a:t> </a:t>
            </a:r>
            <a:r>
              <a:rPr lang="en-US" dirty="0" err="1" smtClean="0"/>
              <a:t>Anastasiou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9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1:</a:t>
            </a:r>
          </a:p>
          <a:p>
            <a:pPr lvl="1"/>
            <a:r>
              <a:rPr lang="en-US" dirty="0" smtClean="0"/>
              <a:t>Different Bolts can make different computations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84781" y="2387854"/>
            <a:ext cx="3523889" cy="1851258"/>
            <a:chOff x="2584781" y="2387854"/>
            <a:chExt cx="3523889" cy="1851258"/>
          </a:xfrm>
        </p:grpSpPr>
        <p:sp>
          <p:nvSpPr>
            <p:cNvPr id="6" name="Oval 5"/>
            <p:cNvSpPr/>
            <p:nvPr/>
          </p:nvSpPr>
          <p:spPr>
            <a:xfrm>
              <a:off x="4954910" y="2387854"/>
              <a:ext cx="1153760" cy="6081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Bolt</a:t>
              </a:r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84781" y="2691926"/>
              <a:ext cx="3523889" cy="1547186"/>
              <a:chOff x="2584781" y="2691926"/>
              <a:chExt cx="3523889" cy="154718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84781" y="2995997"/>
                <a:ext cx="1082210" cy="6349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Spout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954910" y="3630969"/>
                <a:ext cx="1153760" cy="60814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Bolt</a:t>
                </a:r>
                <a:endParaRPr lang="en-US" dirty="0"/>
              </a:p>
            </p:txBody>
          </p:sp>
          <p:cxnSp>
            <p:nvCxnSpPr>
              <p:cNvPr id="9" name="Straight Arrow Connector 8"/>
              <p:cNvCxnSpPr>
                <a:stCxn id="5" idx="3"/>
                <a:endCxn id="6" idx="2"/>
              </p:cNvCxnSpPr>
              <p:nvPr/>
            </p:nvCxnSpPr>
            <p:spPr>
              <a:xfrm flipV="1">
                <a:off x="3666991" y="2691926"/>
                <a:ext cx="1287919" cy="6215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5" idx="3"/>
                <a:endCxn id="7" idx="2"/>
              </p:cNvCxnSpPr>
              <p:nvPr/>
            </p:nvCxnSpPr>
            <p:spPr>
              <a:xfrm>
                <a:off x="3666991" y="3313483"/>
                <a:ext cx="1287919" cy="621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2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Worker Processes</a:t>
            </a:r>
          </a:p>
          <a:p>
            <a:pPr lvl="1"/>
            <a:r>
              <a:rPr lang="en-US" dirty="0" smtClean="0"/>
              <a:t>Executors (Threads)</a:t>
            </a:r>
          </a:p>
          <a:p>
            <a:pPr lvl="1"/>
            <a:r>
              <a:rPr lang="en-US" dirty="0" smtClean="0"/>
              <a:t>Task</a:t>
            </a:r>
            <a:endParaRPr lang="en-US" dirty="0" smtClean="0"/>
          </a:p>
        </p:txBody>
      </p:sp>
      <p:pic>
        <p:nvPicPr>
          <p:cNvPr id="4" name="Picture 3" descr="Storm_example_of_a_running_topolo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04" y="1200150"/>
            <a:ext cx="4131427" cy="37585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num_worker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9" y="2729388"/>
            <a:ext cx="3918245" cy="20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Cluster</a:t>
            </a:r>
            <a:endParaRPr lang="en-US" dirty="0"/>
          </a:p>
        </p:txBody>
      </p:sp>
      <p:pic>
        <p:nvPicPr>
          <p:cNvPr id="4" name="Picture 3" descr="storm-clus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365321"/>
            <a:ext cx="4064000" cy="3289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1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storm_ui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" b="15625"/>
          <a:stretch/>
        </p:blipFill>
        <p:spPr>
          <a:xfrm>
            <a:off x="303442" y="1200150"/>
            <a:ext cx="8686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0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Wordcount</a:t>
            </a:r>
            <a:r>
              <a:rPr lang="en-US" dirty="0" smtClean="0"/>
              <a:t>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069" y="2281629"/>
            <a:ext cx="1888084" cy="10677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Sentence Spout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39013" y="2281629"/>
            <a:ext cx="2135333" cy="10677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Sentence Split Bolt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47172" y="2281629"/>
            <a:ext cx="2135333" cy="10677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Count Bolt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6" idx="2"/>
          </p:cNvCxnSpPr>
          <p:nvPr/>
        </p:nvCxnSpPr>
        <p:spPr>
          <a:xfrm>
            <a:off x="2315153" y="2815508"/>
            <a:ext cx="11238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5574346" y="2815508"/>
            <a:ext cx="9728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6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lide-34-63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4" b="2253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lide-36-63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 b="23334"/>
          <a:stretch/>
        </p:blipFill>
        <p:spPr>
          <a:xfrm>
            <a:off x="457200" y="1173321"/>
            <a:ext cx="8229600" cy="36083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Content Placeholder 5" descr="slide-40-63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4" b="21549"/>
          <a:stretch/>
        </p:blipFill>
        <p:spPr>
          <a:xfrm>
            <a:off x="457200" y="1155435"/>
            <a:ext cx="8229600" cy="364710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Spitfire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AkNN</a:t>
            </a:r>
            <a:r>
              <a:rPr lang="en-US" dirty="0" smtClean="0"/>
              <a:t> computation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-4373" r="-4373"/>
          <a:stretch>
            <a:fillRect/>
          </a:stretch>
        </p:blipFill>
        <p:spPr>
          <a:xfrm>
            <a:off x="457200" y="492125"/>
            <a:ext cx="8229600" cy="41021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4" name="Content Placeholder 3" descr="06112013_Data_Chart cop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91" r="-2269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1 - Partitioning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96098"/>
              </p:ext>
            </p:extLst>
          </p:nvPr>
        </p:nvGraphicFramePr>
        <p:xfrm>
          <a:off x="1917348" y="1291638"/>
          <a:ext cx="4927017" cy="3470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4745"/>
                <a:gridCol w="2379072"/>
                <a:gridCol w="1243200"/>
              </a:tblGrid>
              <a:tr h="3470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128644" y="1600846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6621" y="2826439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30616" y="3389865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90846" y="3483769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79426" y="4293136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9953" y="2316672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3647" y="1941055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3647" y="3300796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42988" y="3108151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2988" y="4105327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76484" y="1538608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84668" y="2034959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76484" y="2920342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6285" y="3671578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8101" y="4480945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66780" y="4387040"/>
            <a:ext cx="196765" cy="18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3688" y="1211390"/>
            <a:ext cx="83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90.0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8091" y="4473689"/>
            <a:ext cx="83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-90.0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8939" y="4785140"/>
            <a:ext cx="83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180.0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30916" y="4789743"/>
            <a:ext cx="83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-180.0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81672" y="1233870"/>
            <a:ext cx="11239" cy="3631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59313" y="1233870"/>
            <a:ext cx="11239" cy="3631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06109" y="3295960"/>
            <a:ext cx="1386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06109" y="4037887"/>
            <a:ext cx="13755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81672" y="2976542"/>
            <a:ext cx="23776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99204" y="3724662"/>
            <a:ext cx="23776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59313" y="2416504"/>
            <a:ext cx="1173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76845" y="4293136"/>
            <a:ext cx="1156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2 - Replication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509" r="-2350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3 -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 smtClean="0"/>
              <a:t>node performs 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 </a:t>
            </a:r>
            <a:r>
              <a:rPr lang="en-US" dirty="0" err="1" smtClean="0"/>
              <a:t>kNN</a:t>
            </a:r>
            <a:r>
              <a:rPr lang="en-US" dirty="0" smtClean="0"/>
              <a:t> using internal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geographic </a:t>
            </a:r>
            <a:r>
              <a:rPr lang="en-US" dirty="0" smtClean="0"/>
              <a:t>grouping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bulk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29447" y="1508918"/>
            <a:ext cx="2784290" cy="2220949"/>
            <a:chOff x="5029447" y="1508918"/>
            <a:chExt cx="2784290" cy="2220949"/>
          </a:xfrm>
        </p:grpSpPr>
        <p:pic>
          <p:nvPicPr>
            <p:cNvPr id="5" name="Picture 4" descr="Image25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55" b="96364" l="860" r="97135">
                          <a14:foregroundMark x1="33811" y1="61818" x2="33811" y2="61818"/>
                          <a14:foregroundMark x1="35817" y1="52000" x2="35817" y2="52000"/>
                          <a14:foregroundMark x1="15186" y1="20364" x2="15186" y2="20364"/>
                          <a14:foregroundMark x1="16905" y1="13818" x2="16905" y2="13818"/>
                          <a14:foregroundMark x1="5444" y1="80727" x2="5444" y2="80727"/>
                          <a14:foregroundMark x1="7163" y1="92727" x2="7163" y2="92727"/>
                          <a14:foregroundMark x1="1146" y1="84000" x2="1146" y2="84000"/>
                          <a14:foregroundMark x1="7736" y1="96727" x2="7736" y2="96727"/>
                          <a14:foregroundMark x1="60745" y1="44000" x2="60745" y2="44000"/>
                          <a14:foregroundMark x1="60745" y1="46909" x2="60745" y2="46909"/>
                          <a14:foregroundMark x1="70487" y1="46909" x2="70487" y2="46909"/>
                          <a14:foregroundMark x1="74785" y1="42909" x2="74785" y2="42909"/>
                          <a14:foregroundMark x1="74212" y1="32364" x2="74212" y2="32364"/>
                          <a14:foregroundMark x1="78223" y1="57818" x2="78223" y2="57818"/>
                          <a14:foregroundMark x1="78510" y1="66545" x2="78510" y2="66545"/>
                          <a14:foregroundMark x1="94556" y1="80000" x2="94556" y2="80000"/>
                          <a14:foregroundMark x1="97135" y1="78909" x2="97135" y2="78909"/>
                          <a14:foregroundMark x1="93410" y1="89455" x2="93410" y2="89455"/>
                          <a14:foregroundMark x1="88825" y1="20000" x2="88825" y2="20000"/>
                          <a14:foregroundMark x1="90544" y1="6909" x2="90544" y2="6909"/>
                          <a14:foregroundMark x1="93123" y1="1455" x2="93123" y2="1455"/>
                          <a14:foregroundMark x1="68195" y1="42182" x2="68195" y2="42182"/>
                          <a14:foregroundMark x1="77364" y1="29455" x2="77364" y2="29455"/>
                          <a14:foregroundMark x1="81375" y1="57091" x2="81375" y2="57091"/>
                          <a14:backgroundMark x1="94556" y1="93091" x2="94556" y2="93091"/>
                          <a14:backgroundMark x1="70774" y1="41818" x2="70774" y2="41818"/>
                          <a14:backgroundMark x1="79370" y1="53091" x2="79370" y2="53091"/>
                          <a14:backgroundMark x1="75931" y1="27273" x2="75931" y2="27273"/>
                          <a14:backgroundMark x1="76218" y1="33455" x2="76218" y2="3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447" y="1508918"/>
              <a:ext cx="2784290" cy="2193925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5710209" y="1748134"/>
              <a:ext cx="2021092" cy="1981733"/>
            </a:xfrm>
            <a:prstGeom prst="donut">
              <a:avLst>
                <a:gd name="adj" fmla="val 312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68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 – Step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181" y="2373893"/>
            <a:ext cx="1629582" cy="62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UsersSpout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2455949" y="2364788"/>
            <a:ext cx="1292438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03324" y="2355804"/>
            <a:ext cx="1579701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CellBounds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93704" y="2358063"/>
            <a:ext cx="1557224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SyncBolt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3"/>
            <a:endCxn id="5" idx="2"/>
          </p:cNvCxnSpPr>
          <p:nvPr/>
        </p:nvCxnSpPr>
        <p:spPr>
          <a:xfrm flipV="1">
            <a:off x="1882763" y="2679496"/>
            <a:ext cx="573186" cy="9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6" idx="2"/>
          </p:cNvCxnSpPr>
          <p:nvPr/>
        </p:nvCxnSpPr>
        <p:spPr>
          <a:xfrm flipV="1">
            <a:off x="3748387" y="2670512"/>
            <a:ext cx="654937" cy="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7" idx="2"/>
          </p:cNvCxnSpPr>
          <p:nvPr/>
        </p:nvCxnSpPr>
        <p:spPr>
          <a:xfrm>
            <a:off x="5983025" y="2670512"/>
            <a:ext cx="510679" cy="2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</p:cNvCxnSpPr>
          <p:nvPr/>
        </p:nvCxnSpPr>
        <p:spPr>
          <a:xfrm>
            <a:off x="8050928" y="2672771"/>
            <a:ext cx="19177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 – Step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7964" y="2362569"/>
            <a:ext cx="1909765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Neighbors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83367" y="2362569"/>
            <a:ext cx="1520488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ECands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9497" y="2362569"/>
            <a:ext cx="1772116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DistributeECs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2" idx="2"/>
          </p:cNvCxnSpPr>
          <p:nvPr/>
        </p:nvCxnSpPr>
        <p:spPr>
          <a:xfrm>
            <a:off x="-838953" y="2677277"/>
            <a:ext cx="17069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  <a:endCxn id="13" idx="2"/>
          </p:cNvCxnSpPr>
          <p:nvPr/>
        </p:nvCxnSpPr>
        <p:spPr>
          <a:xfrm>
            <a:off x="2777729" y="2677277"/>
            <a:ext cx="1105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16" idx="2"/>
          </p:cNvCxnSpPr>
          <p:nvPr/>
        </p:nvCxnSpPr>
        <p:spPr>
          <a:xfrm>
            <a:off x="5403855" y="2677277"/>
            <a:ext cx="1115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</p:cNvCxnSpPr>
          <p:nvPr/>
        </p:nvCxnSpPr>
        <p:spPr>
          <a:xfrm flipV="1">
            <a:off x="8291613" y="2674588"/>
            <a:ext cx="1706917" cy="2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6526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 – Step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40244" y="2357619"/>
            <a:ext cx="1513628" cy="629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</a:t>
            </a:r>
            <a:r>
              <a:rPr lang="en-US" dirty="0" err="1" smtClean="0"/>
              <a:t>kNN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2"/>
          </p:cNvCxnSpPr>
          <p:nvPr/>
        </p:nvCxnSpPr>
        <p:spPr>
          <a:xfrm>
            <a:off x="-955280" y="2672327"/>
            <a:ext cx="46955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0392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s_answ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000" y1="15833" x2="51000" y2="15833"/>
                        <a14:foregroundMark x1="31500" y1="87000" x2="31500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33" r="-20333"/>
          <a:stretch>
            <a:fillRect/>
          </a:stretch>
        </p:blipFill>
        <p:spPr>
          <a:xfrm>
            <a:off x="457200" y="206375"/>
            <a:ext cx="8229600" cy="43878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4" name="Picture 3" descr="hadoop-logo-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1" y="1484709"/>
            <a:ext cx="1798716" cy="1798716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49" y="3452831"/>
            <a:ext cx="3396092" cy="6771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open-mpi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86" y="1665849"/>
            <a:ext cx="1385909" cy="13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66755"/>
            <a:ext cx="4041648" cy="322810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Distributed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Fault-tolerant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Any programming language</a:t>
            </a:r>
          </a:p>
          <a:p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Works on HDFS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Batch Processing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72584" y="1366755"/>
            <a:ext cx="4041648" cy="32277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Distributed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Fault-tolerant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 programming language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Integrates with all technologies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Real-time Computation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hadoop-logo-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14" y="140857"/>
            <a:ext cx="1225898" cy="1225898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38" y="410271"/>
            <a:ext cx="2823431" cy="5629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9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Storm Concept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Ordered set of elements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22665" y="3552750"/>
            <a:ext cx="7772400" cy="8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[“the”, 14], [“boy”, 2]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06663" y="3614303"/>
            <a:ext cx="5464711" cy="536596"/>
            <a:chOff x="1887159" y="3452104"/>
            <a:chExt cx="5464711" cy="53659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87159" y="3988700"/>
              <a:ext cx="5464711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074979" y="3452104"/>
              <a:ext cx="903332" cy="43944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Tuple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68104" y="3452104"/>
              <a:ext cx="903332" cy="43944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Tuple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61229" y="3452104"/>
              <a:ext cx="903332" cy="43944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Tuple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63297" y="3452104"/>
              <a:ext cx="903332" cy="43944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Tuple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56422" y="3452104"/>
              <a:ext cx="903332" cy="43944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Tuple</a:t>
              </a: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/>
          <a:lstStyle/>
          <a:p>
            <a:r>
              <a:rPr lang="en-US" dirty="0" smtClean="0"/>
              <a:t>Sequence of tuples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8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Spout:</a:t>
            </a:r>
          </a:p>
          <a:p>
            <a:pPr marL="457200" lvl="1" indent="0">
              <a:buNone/>
            </a:pPr>
            <a:r>
              <a:rPr lang="en-US" dirty="0" smtClean="0"/>
              <a:t>Source of streams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Bolt:</a:t>
            </a:r>
          </a:p>
          <a:p>
            <a:pPr marL="457200" lvl="1" indent="0">
              <a:buNone/>
            </a:pPr>
            <a:r>
              <a:rPr lang="en-US" dirty="0" smtClean="0"/>
              <a:t>Computation unit</a:t>
            </a:r>
            <a:endParaRPr lang="en-US" dirty="0"/>
          </a:p>
        </p:txBody>
      </p:sp>
      <p:pic>
        <p:nvPicPr>
          <p:cNvPr id="5" name="Picture 4" descr="topolo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75" y="1274324"/>
            <a:ext cx="4584700" cy="35306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266041" y="2674282"/>
            <a:ext cx="715511" cy="536597"/>
          </a:xfrm>
          <a:prstGeom prst="frame">
            <a:avLst/>
          </a:prstGeom>
          <a:solidFill>
            <a:srgbClr val="FF0000"/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272334" y="3849522"/>
            <a:ext cx="715511" cy="536597"/>
          </a:xfrm>
          <a:prstGeom prst="frame">
            <a:avLst/>
          </a:prstGeom>
          <a:solidFill>
            <a:srgbClr val="FF0000"/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5911501" y="1430862"/>
            <a:ext cx="741747" cy="513583"/>
          </a:xfrm>
          <a:prstGeom prst="donut">
            <a:avLst>
              <a:gd name="adj" fmla="val 87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967696" y="2685522"/>
            <a:ext cx="741747" cy="513583"/>
          </a:xfrm>
          <a:prstGeom prst="donut">
            <a:avLst>
              <a:gd name="adj" fmla="val 87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502441" y="2096845"/>
            <a:ext cx="741747" cy="513583"/>
          </a:xfrm>
          <a:prstGeom prst="donut">
            <a:avLst>
              <a:gd name="adj" fmla="val 87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967696" y="3923783"/>
            <a:ext cx="741747" cy="513583"/>
          </a:xfrm>
          <a:prstGeom prst="donut">
            <a:avLst>
              <a:gd name="adj" fmla="val 87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Grouping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Shuffle Grouping</a:t>
            </a:r>
          </a:p>
          <a:p>
            <a:r>
              <a:rPr lang="en-US" dirty="0" smtClean="0"/>
              <a:t>Fields Grouping</a:t>
            </a:r>
          </a:p>
          <a:p>
            <a:r>
              <a:rPr lang="en-US" dirty="0" smtClean="0"/>
              <a:t>All Grouping</a:t>
            </a:r>
          </a:p>
          <a:p>
            <a:r>
              <a:rPr lang="en-US" dirty="0" smtClean="0"/>
              <a:t>Global Grouping</a:t>
            </a:r>
          </a:p>
          <a:p>
            <a:r>
              <a:rPr lang="en-US" dirty="0" smtClean="0"/>
              <a:t>None Grouping</a:t>
            </a:r>
          </a:p>
          <a:p>
            <a:r>
              <a:rPr lang="en-US" dirty="0" smtClean="0"/>
              <a:t>Direct Grouping</a:t>
            </a:r>
          </a:p>
          <a:p>
            <a:r>
              <a:rPr lang="en-US" dirty="0" smtClean="0"/>
              <a:t>Local Grouping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866</TotalTime>
  <Words>1010</Words>
  <Application>Microsoft Macintosh PowerPoint</Application>
  <PresentationFormat>On-screen Show (16:9)</PresentationFormat>
  <Paragraphs>208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STORM</vt:lpstr>
      <vt:lpstr>PROBLEM</vt:lpstr>
      <vt:lpstr>SOLUTIONS</vt:lpstr>
      <vt:lpstr>PowerPoint Presentation</vt:lpstr>
      <vt:lpstr>STORM</vt:lpstr>
      <vt:lpstr>Tuples</vt:lpstr>
      <vt:lpstr>Streams</vt:lpstr>
      <vt:lpstr>Storm Topology</vt:lpstr>
      <vt:lpstr>Stream Grouping</vt:lpstr>
      <vt:lpstr>Parallelism</vt:lpstr>
      <vt:lpstr>Parallelism</vt:lpstr>
      <vt:lpstr>Storm Cluster</vt:lpstr>
      <vt:lpstr>Storm UI</vt:lpstr>
      <vt:lpstr>Wordcount Topology</vt:lpstr>
      <vt:lpstr>Example</vt:lpstr>
      <vt:lpstr>Example</vt:lpstr>
      <vt:lpstr>Example</vt:lpstr>
      <vt:lpstr>Spitfire</vt:lpstr>
      <vt:lpstr>PowerPoint Presentation</vt:lpstr>
      <vt:lpstr>Step 1 - Partitioning</vt:lpstr>
      <vt:lpstr>Step 2 - Replication</vt:lpstr>
      <vt:lpstr>Step 3 - Refinement</vt:lpstr>
      <vt:lpstr>Our approach – Step 1</vt:lpstr>
      <vt:lpstr>Our approach – Step 2</vt:lpstr>
      <vt:lpstr>Our approach – Step 3</vt:lpstr>
      <vt:lpstr>PowerPoint Presentation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</dc:title>
  <dc:creator>Chrysovalantis Anastasiou</dc:creator>
  <cp:lastModifiedBy>Chrysovalantis Anastasiou</cp:lastModifiedBy>
  <cp:revision>65</cp:revision>
  <dcterms:created xsi:type="dcterms:W3CDTF">2014-05-01T10:38:37Z</dcterms:created>
  <dcterms:modified xsi:type="dcterms:W3CDTF">2014-05-02T01:10:31Z</dcterms:modified>
</cp:coreProperties>
</file>