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64" r:id="rId11"/>
    <p:sldId id="265" r:id="rId12"/>
    <p:sldId id="266" r:id="rId13"/>
    <p:sldId id="276" r:id="rId14"/>
    <p:sldId id="273" r:id="rId15"/>
    <p:sldId id="274" r:id="rId16"/>
    <p:sldId id="267" r:id="rId17"/>
    <p:sldId id="268" r:id="rId18"/>
    <p:sldId id="269" r:id="rId19"/>
    <p:sldId id="270" r:id="rId20"/>
    <p:sldId id="271" r:id="rId21"/>
    <p:sldId id="272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768" autoAdjust="0"/>
  </p:normalViewPr>
  <p:slideViewPr>
    <p:cSldViewPr>
      <p:cViewPr>
        <p:scale>
          <a:sx n="60" d="100"/>
          <a:sy n="60" d="100"/>
        </p:scale>
        <p:origin x="-140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17CB6-E28B-4694-9182-F427C55FC6E0}" type="datetimeFigureOut">
              <a:rPr lang="en-US" smtClean="0"/>
              <a:t>27-Apr-14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40B249-5534-4980-B1DB-1F33BA7F26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257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Ομάδα 6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019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ιστορία της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χρονολογείται από τα τέλη της δεκαετίας του ‘80 και η εφαρμογή της ξεκίνησε τον Δεκέμβριο του 1989 από τον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Guido van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Rossum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στο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CWI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(το εθνικό ινστιτούτο έρευνας μαθηματικών και της επιστήμης των υπολογιστών στην Ολλανδία)</a:t>
            </a:r>
          </a:p>
          <a:p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γίνεται διάδοχος της γλώσσας προγραμματισμού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ABC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η οποία ήταν ικανή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για χειρισμό εξαιρέσεων και διασυνδέεται με το λειτουργικό σύστημα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Amoeba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Ο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Rossum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είναι ο κύριος συγγραφέας της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δίκαια του δίνεται ο τίτλος ως καλοπροαίρετος δικτάτορας για τη ζωή από την κοινότητα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002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Τον Φεβρουάριο του 1991, ο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Rossum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δημοσίευσε τον πρώτο κώδικα την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έκδοση 0.9.0. Σε αυτό το στάδιο της ανάπτυξης υπήρχαν κλάσεις με κληρονομικότητα, χειρισμός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εξαιρέσεων, συναρτήσεις και βασικούς τύπους δεδομένων όπως το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dict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Επίσης, για αυτή την αρχική έκδοση η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λειτουργουσε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με ένα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σύστημα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module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το οποίο δανείστηκε από τη Modula-3. Ο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Rossum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περιγράφει τη λειτουργική μονάδα ως ένα από τις σημαντικότερες μονάδες προγραμματισμού της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185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Μέχρι</a:t>
            </a:r>
            <a:r>
              <a:rPr lang="el-GR" baseline="0" dirty="0" smtClean="0"/>
              <a:t> και πρόσφατα στις 16 Μαρτίου έχει δημοσιευτεί η πιο νέα έκδοση η 3.4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381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Εμείς</a:t>
            </a:r>
            <a:r>
              <a:rPr lang="el-GR" baseline="0" dirty="0" smtClean="0"/>
              <a:t> στο </a:t>
            </a:r>
            <a:r>
              <a:rPr lang="en-US" baseline="0" dirty="0" smtClean="0"/>
              <a:t>project </a:t>
            </a:r>
            <a:r>
              <a:rPr lang="el-GR" baseline="0" dirty="0" smtClean="0"/>
              <a:t>μας έχουμε χρησιμοποιήσει τις εκδόσεις 2.7 κυρίως και 3.4 παρατηρώντας της διαφορές τους, αλλά παραμείναμε στη 2.7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0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Η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Python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χρησιμοποιεί  το κενό για να οριοθετήσει τμήματα του προγράμματος αντί να χρησιμοποιήσει λέξεις-κλειδιά , σύμφωνα με τον κανόνα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off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και αυτό αποτελεί ένα από τα χαρακτηριστικά της. Ο κύριος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οριοθέτης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είναι το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tab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αφού είναι ο μονός τρόπος για να καταλαβαίνει τα όρια και τις εντολές ενός προγράμματος, τις εντολές που περικλείονται σε ένα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ή σε ένα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loop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διαφορετικά εμφανίζει σφάλμα κατά τη μεταγλώττιση και δεν είναι πάντα κατανοητό. 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Στην ονομασία των μεταβλητών υπάρχει το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case insensitive 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και δεν πρέπει να ξεκινά από αριθμό . Μπορεί να περιλαμβάνει όμως αριθμούς , αλφαβητικούς </a:t>
            </a:r>
            <a:r>
              <a:rPr lang="el-G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χαρακτηρες</a:t>
            </a:r>
            <a:r>
              <a:rPr lang="el-G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και κάτω παύλα. Για</a:t>
            </a:r>
            <a:r>
              <a:rPr lang="el-G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δήλωση μιας μεταβλητής δεν χρειάζεται να καθοριστεί ο τύπος της όπως είδαμε και στο 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bash.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40B249-5534-4980-B1DB-1F33BA7F26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364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8205ABB7-3E60-4EE2-8D38-6278B3785D50}" type="datetime1">
              <a:rPr lang="en-US" smtClean="0"/>
              <a:t>27-Apr-14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5BBA7-FB87-42FF-A49E-17311D5E2A83}" type="datetime1">
              <a:rPr lang="en-US" smtClean="0"/>
              <a:t>27-Apr-14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2A976-BB49-4E57-9928-0753EF0CACB2}" type="datetime1">
              <a:rPr lang="en-US" smtClean="0"/>
              <a:t>27-Apr-14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EF72D4C-52EB-464D-812F-B2F159F3110B}" type="datetime1">
              <a:rPr lang="en-US" smtClean="0"/>
              <a:t>27-Apr-14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75B3B11-E0AC-4531-A939-36F50E129359}" type="datetime1">
              <a:rPr lang="en-US" smtClean="0"/>
              <a:t>27-Apr-14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BA836-DF72-4DDD-9217-FEC4F1EF2F27}" type="datetime1">
              <a:rPr lang="en-US" smtClean="0"/>
              <a:t>27-Apr-14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9F99-7C34-4F4C-899B-26D2AE7C5875}" type="datetime1">
              <a:rPr lang="en-US" smtClean="0"/>
              <a:t>27-Apr-14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C45B8D13-5615-4439-9C19-D18354A6A0DE}" type="datetime1">
              <a:rPr lang="en-US" smtClean="0"/>
              <a:t>27-Apr-14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A344C-DC8D-4BF5-8962-D5CB06842832}" type="datetime1">
              <a:rPr lang="en-US" smtClean="0"/>
              <a:t>27-Apr-14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E3FDBAF7-CF3D-426B-B90D-59B356244E4B}" type="datetime1">
              <a:rPr lang="en-US" smtClean="0"/>
              <a:t>27-Apr-14</a:t>
            </a:fld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237E2B4-C55E-4386-B4F9-06CBAAD12291}" type="datetime1">
              <a:rPr lang="en-US" smtClean="0"/>
              <a:t>27-Apr-14</a:t>
            </a:fld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0B96F86-D63E-477D-AD65-77B4C56ACE0B}" type="datetime1">
              <a:rPr lang="en-US" smtClean="0"/>
              <a:t>27-Apr-14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45ADE68-30DC-4822-AFC0-B891D598C1E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4120" y="1524000"/>
            <a:ext cx="6629400" cy="1219201"/>
          </a:xfrm>
        </p:spPr>
        <p:txBody>
          <a:bodyPr>
            <a:normAutofit/>
          </a:bodyPr>
          <a:lstStyle/>
          <a:p>
            <a:r>
              <a:rPr lang="en-US" sz="5000" dirty="0" smtClean="0"/>
              <a:t>Python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800" y="5257800"/>
            <a:ext cx="3276600" cy="1371600"/>
          </a:xfrm>
        </p:spPr>
        <p:txBody>
          <a:bodyPr/>
          <a:lstStyle/>
          <a:p>
            <a:pPr algn="ctr"/>
            <a:r>
              <a:rPr lang="el-GR" dirty="0" smtClean="0"/>
              <a:t>Γιώργος </a:t>
            </a:r>
            <a:r>
              <a:rPr lang="el-GR" dirty="0" err="1" smtClean="0"/>
              <a:t>Κακουλλής</a:t>
            </a:r>
            <a:endParaRPr lang="el-GR" dirty="0" smtClean="0"/>
          </a:p>
          <a:p>
            <a:pPr algn="ctr"/>
            <a:r>
              <a:rPr lang="el-GR" dirty="0" smtClean="0"/>
              <a:t>Ξάνθη </a:t>
            </a:r>
            <a:r>
              <a:rPr lang="el-GR" dirty="0" err="1" smtClean="0"/>
              <a:t>Ζαχαρίου</a:t>
            </a:r>
            <a:endParaRPr lang="el-GR" dirty="0" smtClean="0"/>
          </a:p>
          <a:p>
            <a:pPr algn="ctr"/>
            <a:r>
              <a:rPr lang="el-GR" dirty="0" smtClean="0"/>
              <a:t>Χριστιάνα Αγάθωνος</a:t>
            </a:r>
            <a:endParaRPr lang="en-US" dirty="0"/>
          </a:p>
        </p:txBody>
      </p:sp>
      <p:pic>
        <p:nvPicPr>
          <p:cNvPr id="1026" name="Picture 2" descr="C:\Users\Christiana\Desktop\presentation EPL371\pyth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66" y="1143000"/>
            <a:ext cx="27813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22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1143000"/>
          </a:xfrm>
        </p:spPr>
        <p:txBody>
          <a:bodyPr/>
          <a:lstStyle/>
          <a:p>
            <a:r>
              <a:rPr lang="en-US" dirty="0" smtClean="0"/>
              <a:t>S</a:t>
            </a:r>
            <a:r>
              <a:rPr lang="el-GR" dirty="0" err="1" smtClean="0"/>
              <a:t>υνταχ</a:t>
            </a:r>
            <a:r>
              <a:rPr lang="el-GR" dirty="0" smtClean="0"/>
              <a:t> </a:t>
            </a:r>
            <a:r>
              <a:rPr lang="en-US" dirty="0" smtClean="0"/>
              <a:t>of python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Χρήση κενού για οριοθέτηση των διάφορων τμημάτων του προγράμματος</a:t>
            </a:r>
          </a:p>
          <a:p>
            <a:r>
              <a:rPr lang="el-GR" dirty="0" smtClean="0"/>
              <a:t>Χρήση  </a:t>
            </a:r>
            <a:r>
              <a:rPr lang="en-US" dirty="0" smtClean="0"/>
              <a:t>tabs </a:t>
            </a:r>
            <a:r>
              <a:rPr lang="el-GR" dirty="0" smtClean="0"/>
              <a:t>και </a:t>
            </a:r>
            <a:r>
              <a:rPr lang="en-US" dirty="0" smtClean="0"/>
              <a:t>spaces </a:t>
            </a:r>
            <a:endParaRPr lang="el-GR" dirty="0" smtClean="0"/>
          </a:p>
          <a:p>
            <a:r>
              <a:rPr lang="el-GR" dirty="0" smtClean="0"/>
              <a:t>Αλλαγή γραμμής για τερματισμό </a:t>
            </a:r>
            <a:endParaRPr lang="en-US" dirty="0" smtClean="0"/>
          </a:p>
          <a:p>
            <a:r>
              <a:rPr lang="el-GR" dirty="0" smtClean="0"/>
              <a:t>Για αναγνώριση ενός </a:t>
            </a:r>
            <a:r>
              <a:rPr lang="en-US" dirty="0" smtClean="0"/>
              <a:t>python script </a:t>
            </a:r>
            <a:r>
              <a:rPr lang="el-GR" dirty="0" smtClean="0"/>
              <a:t>από τον </a:t>
            </a:r>
            <a:r>
              <a:rPr lang="en-US" dirty="0" smtClean="0"/>
              <a:t>interpreter </a:t>
            </a:r>
            <a:r>
              <a:rPr lang="el-GR" dirty="0" smtClean="0"/>
              <a:t>δηλώνουμε στην πρώτη γραμμή του αρχείου</a:t>
            </a:r>
            <a:r>
              <a:rPr lang="en-US" dirty="0" smtClean="0"/>
              <a:t>:</a:t>
            </a:r>
          </a:p>
          <a:p>
            <a:pPr lvl="1"/>
            <a:r>
              <a:rPr lang="en-US" dirty="0"/>
              <a:t>#!/</a:t>
            </a:r>
            <a:r>
              <a:rPr lang="en-US" dirty="0" err="1"/>
              <a:t>usr</a:t>
            </a:r>
            <a:r>
              <a:rPr lang="en-US" dirty="0"/>
              <a:t>/bin/python</a:t>
            </a:r>
            <a:r>
              <a:rPr lang="en-US" dirty="0" smtClean="0"/>
              <a:t> 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Παραδείγματα: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l-GR" dirty="0" smtClean="0"/>
              <a:t>Δήλωση λίστας 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n-US" dirty="0" smtClean="0"/>
              <a:t>list=[];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*Διαχωρισμός δεδομένων για εισαγωγή στη λίστα</a:t>
            </a:r>
          </a:p>
          <a:p>
            <a:pPr marL="0" indent="0">
              <a:buNone/>
            </a:pPr>
            <a:r>
              <a:rPr lang="en-US" dirty="0" smtClean="0"/>
              <a:t>	data=</a:t>
            </a:r>
            <a:r>
              <a:rPr lang="en-US" dirty="0" err="1" smtClean="0"/>
              <a:t>list.split</a:t>
            </a:r>
            <a:r>
              <a:rPr lang="en-US" dirty="0" smtClean="0"/>
              <a:t>('\n')</a:t>
            </a:r>
          </a:p>
          <a:p>
            <a:pPr marL="0" indent="0">
              <a:buNone/>
            </a:pPr>
            <a:r>
              <a:rPr lang="en-US" dirty="0" smtClean="0"/>
              <a:t>*</a:t>
            </a:r>
            <a:r>
              <a:rPr lang="el-GR" dirty="0"/>
              <a:t>Ε</a:t>
            </a:r>
            <a:r>
              <a:rPr lang="el-GR" dirty="0" smtClean="0"/>
              <a:t>ισαγωγή στη λίστα</a:t>
            </a:r>
          </a:p>
          <a:p>
            <a:pPr marL="0" indent="0">
              <a:buNone/>
            </a:pPr>
            <a:r>
              <a:rPr lang="el-GR" dirty="0"/>
              <a:t>	</a:t>
            </a:r>
            <a:r>
              <a:rPr lang="en-US" dirty="0" err="1" smtClean="0"/>
              <a:t>list.append</a:t>
            </a:r>
            <a:r>
              <a:rPr lang="en-US" dirty="0" smtClean="0"/>
              <a:t>(data)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46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Syntax of </a:t>
            </a:r>
            <a:r>
              <a:rPr lang="en-US" dirty="0"/>
              <a:t>python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696200" cy="51816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*For loop			</a:t>
            </a:r>
            <a:r>
              <a:rPr lang="el-GR" dirty="0" smtClean="0"/>
              <a:t>*</a:t>
            </a:r>
            <a:r>
              <a:rPr lang="el-GR" dirty="0"/>
              <a:t>Διάβασμα από αρχεία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*If statement		*</a:t>
            </a:r>
            <a:r>
              <a:rPr lang="el-GR" dirty="0" smtClean="0"/>
              <a:t>Δήλωση μεταβλητής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*Function			</a:t>
            </a:r>
          </a:p>
          <a:p>
            <a:pPr marL="365760" lvl="1" indent="0">
              <a:buNone/>
            </a:pPr>
            <a:r>
              <a:rPr lang="en-US" sz="1500" dirty="0" smtClean="0"/>
              <a:t>	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66800" y="2137201"/>
            <a:ext cx="259080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for x in list:</a:t>
            </a:r>
          </a:p>
          <a:p>
            <a:r>
              <a:rPr lang="en-US" dirty="0"/>
              <a:t>	</a:t>
            </a:r>
            <a:r>
              <a:rPr lang="en-US" dirty="0" smtClean="0"/>
              <a:t>print </a:t>
            </a:r>
            <a:r>
              <a:rPr lang="en-US" dirty="0"/>
              <a:t>x+'\n'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80052" y="3543441"/>
            <a:ext cx="2726635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if </a:t>
            </a:r>
            <a:r>
              <a:rPr lang="en-US" dirty="0" err="1" smtClean="0"/>
              <a:t>src</a:t>
            </a:r>
            <a:r>
              <a:rPr lang="en-US" dirty="0" smtClean="0"/>
              <a:t>==2:</a:t>
            </a:r>
          </a:p>
          <a:p>
            <a:r>
              <a:rPr lang="en-US" dirty="0" smtClean="0"/>
              <a:t>	print list;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3351" y="4803913"/>
            <a:ext cx="3260035" cy="163121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65760" lvl="1" indent="0">
              <a:buNone/>
            </a:pPr>
            <a:r>
              <a:rPr lang="en-US" sz="2000" dirty="0" err="1" smtClean="0"/>
              <a:t>def</a:t>
            </a:r>
            <a:r>
              <a:rPr lang="en-US" sz="2000" dirty="0" smtClean="0"/>
              <a:t> </a:t>
            </a:r>
            <a:r>
              <a:rPr lang="en-US" sz="2000" dirty="0" err="1" smtClean="0"/>
              <a:t>geo_sort</a:t>
            </a:r>
            <a:r>
              <a:rPr lang="en-US" sz="2000" dirty="0" smtClean="0"/>
              <a:t>(</a:t>
            </a:r>
            <a:r>
              <a:rPr lang="en-US" sz="2000" dirty="0" err="1" smtClean="0"/>
              <a:t>slc</a:t>
            </a:r>
            <a:r>
              <a:rPr lang="en-US" sz="2000" dirty="0" smtClean="0"/>
              <a:t>):</a:t>
            </a:r>
          </a:p>
          <a:p>
            <a:pPr marL="365760" lvl="1" indent="0">
              <a:buNone/>
            </a:pPr>
            <a:r>
              <a:rPr lang="en-US" sz="2000" dirty="0"/>
              <a:t>	</a:t>
            </a:r>
            <a:r>
              <a:rPr lang="en-US" sz="2000" dirty="0" smtClean="0"/>
              <a:t>&lt;whitespace&gt;</a:t>
            </a:r>
          </a:p>
          <a:p>
            <a:pPr marL="365760" lvl="1" indent="0">
              <a:buNone/>
            </a:pPr>
            <a:r>
              <a:rPr lang="en-US" sz="2000" dirty="0" smtClean="0"/>
              <a:t>return;</a:t>
            </a:r>
          </a:p>
          <a:p>
            <a:pPr marL="365760" lvl="1" indent="0">
              <a:buNone/>
            </a:pPr>
            <a:endParaRPr lang="en-US" sz="2000" dirty="0"/>
          </a:p>
          <a:p>
            <a:pPr marL="365760" lvl="1" indent="0">
              <a:buNone/>
            </a:pPr>
            <a:r>
              <a:rPr lang="en-US" sz="2000" dirty="0" err="1" smtClean="0"/>
              <a:t>geo_sort</a:t>
            </a:r>
            <a:r>
              <a:rPr lang="en-US" sz="2000" dirty="0" smtClean="0"/>
              <a:t>(1)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800600" y="2084191"/>
            <a:ext cx="2590800" cy="64633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f=open(</a:t>
            </a:r>
            <a:r>
              <a:rPr lang="en-US" dirty="0" err="1" smtClean="0"/>
              <a:t>filename,'r</a:t>
            </a:r>
            <a:r>
              <a:rPr lang="en-US" dirty="0" smtClean="0"/>
              <a:t>')</a:t>
            </a:r>
            <a:endParaRPr lang="el-GR" dirty="0" smtClean="0"/>
          </a:p>
          <a:p>
            <a:r>
              <a:rPr lang="en-US" dirty="0" err="1" smtClean="0"/>
              <a:t>stringfile</a:t>
            </a:r>
            <a:r>
              <a:rPr lang="en-US" dirty="0" smtClean="0"/>
              <a:t>=</a:t>
            </a:r>
            <a:r>
              <a:rPr lang="en-US" dirty="0" err="1" smtClean="0"/>
              <a:t>f.read</a:t>
            </a:r>
            <a:r>
              <a:rPr lang="en-US" dirty="0" smtClean="0"/>
              <a:t>();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00600" y="3487403"/>
            <a:ext cx="6990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i=0</a:t>
            </a:r>
          </a:p>
        </p:txBody>
      </p:sp>
    </p:spTree>
    <p:extLst>
      <p:ext uri="{BB962C8B-B14F-4D97-AF65-F5344CB8AC3E}">
        <p14:creationId xmlns:p14="http://schemas.microsoft.com/office/powerpoint/2010/main" val="360780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Syntax of python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/>
              <a:t>Για χρήση διάφορων </a:t>
            </a:r>
            <a:r>
              <a:rPr lang="en-US" dirty="0" smtClean="0"/>
              <a:t>build-in functions: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import sys (Passing arguments)</a:t>
            </a:r>
          </a:p>
          <a:p>
            <a:pPr marL="0" indent="0">
              <a:buNone/>
            </a:pPr>
            <a:r>
              <a:rPr lang="en-US" dirty="0"/>
              <a:t>	</a:t>
            </a:r>
            <a:endParaRPr lang="el-GR" dirty="0"/>
          </a:p>
          <a:p>
            <a:pPr marL="0" indent="0">
              <a:buNone/>
            </a:pPr>
            <a:r>
              <a:rPr lang="en-US" dirty="0" smtClean="0"/>
              <a:t>	</a:t>
            </a:r>
          </a:p>
          <a:p>
            <a:pPr marL="0" indent="0">
              <a:buNone/>
            </a:pPr>
            <a:r>
              <a:rPr lang="en-US" dirty="0" smtClean="0"/>
              <a:t>	import </a:t>
            </a:r>
            <a:r>
              <a:rPr lang="en-US" dirty="0" err="1" smtClean="0"/>
              <a:t>os</a:t>
            </a:r>
            <a:r>
              <a:rPr lang="en-US" dirty="0" smtClean="0"/>
              <a:t> (Handle paths and directories) </a:t>
            </a:r>
            <a:endParaRPr lang="el-GR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12</a:t>
            </a:fld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762000" y="2140226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400" y="2514598"/>
            <a:ext cx="3048000" cy="40011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dirty="0" smtClean="0"/>
              <a:t>rgument1=</a:t>
            </a:r>
            <a:r>
              <a:rPr lang="en-US" sz="2000" dirty="0" err="1" smtClean="0"/>
              <a:t>sys.argv</a:t>
            </a:r>
            <a:r>
              <a:rPr lang="en-US" sz="2000" dirty="0" smtClean="0"/>
              <a:t>[0]</a:t>
            </a:r>
            <a:endParaRPr lang="en-US" sz="2000" dirty="0"/>
          </a:p>
        </p:txBody>
      </p:sp>
      <p:sp>
        <p:nvSpPr>
          <p:cNvPr id="9" name="Right Arrow 8"/>
          <p:cNvSpPr/>
          <p:nvPr/>
        </p:nvSpPr>
        <p:spPr>
          <a:xfrm>
            <a:off x="740465" y="3488635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273864" y="3886200"/>
            <a:ext cx="4060136" cy="193899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err="1"/>
              <a:t>latest_f</a:t>
            </a:r>
            <a:r>
              <a:rPr lang="en-US" sz="2000" dirty="0"/>
              <a:t>='</a:t>
            </a:r>
            <a:r>
              <a:rPr lang="en-US" sz="2000" dirty="0" err="1"/>
              <a:t>latest_msgs</a:t>
            </a:r>
            <a:r>
              <a:rPr lang="en-US" sz="2000" dirty="0"/>
              <a:t>'</a:t>
            </a:r>
          </a:p>
          <a:p>
            <a:r>
              <a:rPr lang="en-US" sz="2000" dirty="0"/>
              <a:t>if not </a:t>
            </a:r>
            <a:r>
              <a:rPr lang="en-US" sz="2000" dirty="0" err="1"/>
              <a:t>os.path.exists</a:t>
            </a:r>
            <a:r>
              <a:rPr lang="en-US" sz="2000" dirty="0"/>
              <a:t>(</a:t>
            </a:r>
            <a:r>
              <a:rPr lang="en-US" sz="2000" dirty="0" err="1"/>
              <a:t>latest_f</a:t>
            </a:r>
            <a:r>
              <a:rPr lang="en-US" sz="2000" dirty="0"/>
              <a:t>):</a:t>
            </a:r>
          </a:p>
          <a:p>
            <a:r>
              <a:rPr lang="en-US" sz="2000" dirty="0"/>
              <a:t>	</a:t>
            </a:r>
            <a:r>
              <a:rPr lang="en-US" sz="2000" dirty="0" err="1"/>
              <a:t>os.makedirs</a:t>
            </a:r>
            <a:r>
              <a:rPr lang="en-US" sz="2000" dirty="0"/>
              <a:t>(</a:t>
            </a:r>
            <a:r>
              <a:rPr lang="en-US" sz="2000" dirty="0" err="1"/>
              <a:t>latest_f</a:t>
            </a:r>
            <a:r>
              <a:rPr lang="en-US" sz="2000" dirty="0"/>
              <a:t>);</a:t>
            </a:r>
          </a:p>
          <a:p>
            <a:endParaRPr lang="en-US" sz="2000" dirty="0"/>
          </a:p>
          <a:p>
            <a:r>
              <a:rPr lang="en-US" sz="2000" dirty="0" err="1"/>
              <a:t>os.chdir</a:t>
            </a:r>
            <a:r>
              <a:rPr lang="en-US" sz="2000" dirty="0"/>
              <a:t>(</a:t>
            </a:r>
            <a:r>
              <a:rPr lang="en-US" sz="2000" dirty="0" err="1"/>
              <a:t>latest_f</a:t>
            </a:r>
            <a:r>
              <a:rPr lang="en-US" sz="2000" dirty="0" smtClean="0"/>
              <a:t>)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ath=</a:t>
            </a:r>
            <a:r>
              <a:rPr lang="en-US" sz="2000" dirty="0" err="1" smtClean="0"/>
              <a:t>os.getcwd</a:t>
            </a:r>
            <a:r>
              <a:rPr lang="en-US" sz="2000" dirty="0"/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58041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7467600" cy="655638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THREAD </a:t>
            </a:r>
            <a:r>
              <a:rPr lang="el-GR" dirty="0" smtClean="0">
                <a:latin typeface="Arial"/>
                <a:cs typeface="Arial"/>
              </a:rPr>
              <a:t>ΣΤΗΝ</a:t>
            </a:r>
            <a:r>
              <a:rPr lang="en-US" dirty="0" smtClean="0">
                <a:latin typeface="Arial"/>
                <a:cs typeface="Arial"/>
              </a:rPr>
              <a:t> PYTHON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4873752"/>
          </a:xfrm>
        </p:spPr>
        <p:txBody>
          <a:bodyPr>
            <a:no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import threading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class </a:t>
            </a:r>
            <a:r>
              <a:rPr lang="en-US" sz="2000" dirty="0" err="1"/>
              <a:t>myThread</a:t>
            </a:r>
            <a:r>
              <a:rPr lang="en-US" sz="2000" dirty="0"/>
              <a:t> (</a:t>
            </a:r>
            <a:r>
              <a:rPr lang="en-US" sz="2000" dirty="0" err="1"/>
              <a:t>threading.Thread</a:t>
            </a:r>
            <a:r>
              <a:rPr lang="en-US" sz="2000" dirty="0"/>
              <a:t>):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</a:t>
            </a:r>
            <a:r>
              <a:rPr lang="en-US" sz="2000" dirty="0" err="1"/>
              <a:t>def</a:t>
            </a:r>
            <a:r>
              <a:rPr lang="en-US" sz="2000" dirty="0"/>
              <a:t> __</a:t>
            </a:r>
            <a:r>
              <a:rPr lang="en-US" sz="2000" dirty="0" err="1"/>
              <a:t>init</a:t>
            </a:r>
            <a:r>
              <a:rPr lang="en-US" sz="2000" dirty="0"/>
              <a:t>__(self, </a:t>
            </a:r>
            <a:r>
              <a:rPr lang="en-US" sz="2000" dirty="0" err="1"/>
              <a:t>threadID</a:t>
            </a:r>
            <a:r>
              <a:rPr lang="en-US" sz="2000" dirty="0"/>
              <a:t>):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   threading.Thread.__</a:t>
            </a:r>
            <a:r>
              <a:rPr lang="en-US" sz="2000" dirty="0" err="1"/>
              <a:t>init</a:t>
            </a:r>
            <a:r>
              <a:rPr lang="en-US" sz="2000" dirty="0"/>
              <a:t>__(self)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   </a:t>
            </a:r>
            <a:r>
              <a:rPr lang="en-US" sz="2000" dirty="0" err="1"/>
              <a:t>self.threadID</a:t>
            </a:r>
            <a:r>
              <a:rPr lang="en-US" sz="2000" dirty="0"/>
              <a:t> = </a:t>
            </a:r>
            <a:r>
              <a:rPr lang="en-US" sz="2000" dirty="0" err="1"/>
              <a:t>threadID</a:t>
            </a:r>
            <a:endParaRPr lang="en-US" sz="2000" dirty="0"/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</a:t>
            </a:r>
            <a:r>
              <a:rPr lang="en-US" sz="2000" dirty="0" err="1"/>
              <a:t>def</a:t>
            </a:r>
            <a:r>
              <a:rPr lang="en-US" sz="2000" dirty="0"/>
              <a:t> run(self):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   print "Hello from </a:t>
            </a:r>
            <a:r>
              <a:rPr lang="en-US" sz="2000" dirty="0" err="1"/>
              <a:t>thead</a:t>
            </a:r>
            <a:r>
              <a:rPr lang="en-US" sz="2000" dirty="0"/>
              <a:t> "+</a:t>
            </a:r>
            <a:r>
              <a:rPr lang="en-US" sz="2000" dirty="0" err="1"/>
              <a:t>str</a:t>
            </a:r>
            <a:r>
              <a:rPr lang="en-US" sz="2000" dirty="0"/>
              <a:t>(</a:t>
            </a:r>
            <a:r>
              <a:rPr lang="en-US" sz="2000" dirty="0" err="1"/>
              <a:t>self.threadID</a:t>
            </a:r>
            <a:r>
              <a:rPr lang="en-US" sz="2000" dirty="0" smtClean="0"/>
              <a:t>)</a:t>
            </a:r>
          </a:p>
          <a:p>
            <a:pPr marL="0" indent="0">
              <a:lnSpc>
                <a:spcPct val="70000"/>
              </a:lnSpc>
              <a:buNone/>
            </a:pPr>
            <a:endParaRPr lang="el-GR" sz="2000" dirty="0" smtClean="0"/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 err="1"/>
              <a:t>threadlist</a:t>
            </a:r>
            <a:r>
              <a:rPr lang="en-US" sz="2000" dirty="0"/>
              <a:t>=[];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for </a:t>
            </a:r>
            <a:r>
              <a:rPr lang="en-US" sz="2000" dirty="0" err="1"/>
              <a:t>i</a:t>
            </a:r>
            <a:r>
              <a:rPr lang="en-US" sz="2000" dirty="0"/>
              <a:t> in range(0,5):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thread=</a:t>
            </a:r>
            <a:r>
              <a:rPr lang="en-US" sz="2000" dirty="0" err="1"/>
              <a:t>myThread</a:t>
            </a:r>
            <a:r>
              <a:rPr lang="en-US" sz="2000" dirty="0"/>
              <a:t>(</a:t>
            </a:r>
            <a:r>
              <a:rPr lang="en-US" sz="2000" dirty="0" err="1"/>
              <a:t>i</a:t>
            </a:r>
            <a:r>
              <a:rPr lang="en-US" sz="2000" dirty="0"/>
              <a:t>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</a:t>
            </a:r>
            <a:r>
              <a:rPr lang="en-US" sz="2000" dirty="0" err="1"/>
              <a:t>thread.start</a:t>
            </a:r>
            <a:r>
              <a:rPr lang="en-US" sz="2000" dirty="0"/>
              <a:t>()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   </a:t>
            </a:r>
            <a:r>
              <a:rPr lang="en-US" sz="2000" dirty="0" err="1"/>
              <a:t>threadlist.append</a:t>
            </a:r>
            <a:r>
              <a:rPr lang="en-US" sz="2000" dirty="0"/>
              <a:t>(thread)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en-US" sz="2000" dirty="0"/>
              <a:t>for t in </a:t>
            </a:r>
            <a:r>
              <a:rPr lang="en-US" sz="2000" dirty="0" err="1"/>
              <a:t>threadlist</a:t>
            </a:r>
            <a:r>
              <a:rPr lang="en-US" sz="2000" dirty="0"/>
              <a:t>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fi-FI" sz="2000" dirty="0"/>
              <a:t>   </a:t>
            </a:r>
            <a:r>
              <a:rPr lang="fi-FI" sz="2000" dirty="0" err="1"/>
              <a:t>t.join</a:t>
            </a:r>
            <a:r>
              <a:rPr lang="fi-FI" sz="2000" dirty="0"/>
              <a:t>()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9600" y="3810000"/>
            <a:ext cx="3733800" cy="17543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$./</a:t>
            </a:r>
            <a:r>
              <a:rPr lang="en-US" dirty="0" err="1" smtClean="0"/>
              <a:t>thread.py</a:t>
            </a:r>
            <a:endParaRPr lang="en-US" dirty="0" smtClean="0"/>
          </a:p>
          <a:p>
            <a:r>
              <a:rPr lang="en-US" dirty="0" smtClean="0"/>
              <a:t>Hello </a:t>
            </a:r>
            <a:r>
              <a:rPr lang="en-US" dirty="0"/>
              <a:t>from </a:t>
            </a:r>
            <a:r>
              <a:rPr lang="en-US" dirty="0" err="1"/>
              <a:t>thead</a:t>
            </a:r>
            <a:r>
              <a:rPr lang="en-US" dirty="0"/>
              <a:t> 0</a:t>
            </a:r>
          </a:p>
          <a:p>
            <a:r>
              <a:rPr lang="en-US" dirty="0"/>
              <a:t> Hello from </a:t>
            </a:r>
            <a:r>
              <a:rPr lang="en-US" dirty="0" err="1"/>
              <a:t>thead</a:t>
            </a:r>
            <a:r>
              <a:rPr lang="en-US" dirty="0"/>
              <a:t> 1</a:t>
            </a:r>
          </a:p>
          <a:p>
            <a:r>
              <a:rPr lang="en-US" dirty="0"/>
              <a:t>Hello from </a:t>
            </a:r>
            <a:r>
              <a:rPr lang="en-US" dirty="0" err="1"/>
              <a:t>thead</a:t>
            </a:r>
            <a:r>
              <a:rPr lang="en-US" dirty="0"/>
              <a:t> 2</a:t>
            </a:r>
          </a:p>
          <a:p>
            <a:r>
              <a:rPr lang="en-US" dirty="0"/>
              <a:t> Hello from </a:t>
            </a:r>
            <a:r>
              <a:rPr lang="en-US" dirty="0" err="1"/>
              <a:t>thead</a:t>
            </a:r>
            <a:r>
              <a:rPr lang="en-US" dirty="0"/>
              <a:t> 3</a:t>
            </a:r>
          </a:p>
          <a:p>
            <a:r>
              <a:rPr lang="en-US" dirty="0"/>
              <a:t>Hello from </a:t>
            </a:r>
            <a:r>
              <a:rPr lang="en-US" dirty="0" err="1"/>
              <a:t>thead</a:t>
            </a:r>
            <a:r>
              <a:rPr lang="en-US" dirty="0"/>
              <a:t> 4</a:t>
            </a:r>
          </a:p>
        </p:txBody>
      </p:sp>
    </p:spTree>
    <p:extLst>
      <p:ext uri="{BB962C8B-B14F-4D97-AF65-F5344CB8AC3E}">
        <p14:creationId xmlns:p14="http://schemas.microsoft.com/office/powerpoint/2010/main" val="1069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467600" cy="1143000"/>
          </a:xfrm>
        </p:spPr>
        <p:txBody>
          <a:bodyPr/>
          <a:lstStyle/>
          <a:p>
            <a:r>
              <a:rPr lang="el-GR" dirty="0" smtClean="0"/>
              <a:t>ΠΛΕΟΝΕΚΤΗΜΑΤΑ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7467600" cy="5254752"/>
          </a:xfrm>
        </p:spPr>
        <p:txBody>
          <a:bodyPr/>
          <a:lstStyle/>
          <a:p>
            <a:pPr lvl="0"/>
            <a:r>
              <a:rPr lang="el-GR" dirty="0"/>
              <a:t>Επεκτασιμότητα</a:t>
            </a:r>
            <a:endParaRPr lang="en-US" dirty="0"/>
          </a:p>
          <a:p>
            <a:pPr lvl="0"/>
            <a:r>
              <a:rPr lang="el-GR" dirty="0"/>
              <a:t>Καθαρός κώδικας</a:t>
            </a:r>
            <a:endParaRPr lang="en-US" dirty="0"/>
          </a:p>
          <a:p>
            <a:pPr lvl="0"/>
            <a:r>
              <a:rPr lang="en-US" dirty="0"/>
              <a:t>Portability</a:t>
            </a:r>
          </a:p>
          <a:p>
            <a:pPr lvl="0"/>
            <a:r>
              <a:rPr lang="el-GR" dirty="0"/>
              <a:t>Αντικειμενοστραφής προγραμματισμός</a:t>
            </a:r>
            <a:endParaRPr lang="en-US" dirty="0"/>
          </a:p>
          <a:p>
            <a:pPr lvl="0"/>
            <a:r>
              <a:rPr lang="el-GR" dirty="0"/>
              <a:t>Δωρεάν</a:t>
            </a:r>
            <a:endParaRPr lang="en-US" dirty="0"/>
          </a:p>
          <a:p>
            <a:r>
              <a:rPr lang="en-US" dirty="0" smtClean="0"/>
              <a:t>Scientific </a:t>
            </a:r>
            <a:r>
              <a:rPr lang="en-US" dirty="0"/>
              <a:t>computing </a:t>
            </a:r>
            <a:r>
              <a:rPr lang="en-US" dirty="0" smtClean="0"/>
              <a:t>(</a:t>
            </a:r>
            <a:r>
              <a:rPr lang="el-GR" dirty="0" smtClean="0"/>
              <a:t>βιβλιοθήκες)</a:t>
            </a:r>
          </a:p>
          <a:p>
            <a:pPr marL="0" indent="0">
              <a:buNone/>
            </a:pPr>
            <a:r>
              <a:rPr lang="el-GR" dirty="0" smtClean="0"/>
              <a:t>	</a:t>
            </a:r>
            <a:r>
              <a:rPr lang="en-US" dirty="0" smtClean="0"/>
              <a:t>“</a:t>
            </a:r>
            <a:r>
              <a:rPr lang="el-GR" dirty="0" smtClean="0"/>
              <a:t>Είναι εύχρηστη, μαθαίνετε εύκολα, </a:t>
            </a:r>
            <a:r>
              <a:rPr lang="el-GR" dirty="0"/>
              <a:t>δεν </a:t>
            </a:r>
            <a:r>
              <a:rPr lang="el-GR" dirty="0" smtClean="0"/>
              <a:t>έχει </a:t>
            </a:r>
            <a:r>
              <a:rPr lang="el-GR" dirty="0"/>
              <a:t>πολύ </a:t>
            </a:r>
            <a:r>
              <a:rPr lang="el-GR" dirty="0" smtClean="0"/>
              <a:t>δύσκολες έννοιες, απλή σύνταξη, εύκολη </a:t>
            </a:r>
            <a:r>
              <a:rPr lang="el-GR" dirty="0"/>
              <a:t>στη κατανόηση</a:t>
            </a:r>
            <a:r>
              <a:rPr lang="el-GR" dirty="0" smtClean="0"/>
              <a:t>.</a:t>
            </a:r>
            <a:r>
              <a:rPr lang="en-US" dirty="0" smtClean="0"/>
              <a:t>”</a:t>
            </a:r>
            <a:endParaRPr lang="el-GR" dirty="0" smtClean="0"/>
          </a:p>
          <a:p>
            <a:pPr marL="0" indent="0">
              <a:buNone/>
            </a:pPr>
            <a:r>
              <a:rPr lang="el-GR" dirty="0" smtClean="0"/>
              <a:t>	</a:t>
            </a:r>
            <a:r>
              <a:rPr lang="el-GR" dirty="0"/>
              <a:t>Χρησιμοποιείτε </a:t>
            </a:r>
            <a:r>
              <a:rPr lang="el-GR" dirty="0" smtClean="0"/>
              <a:t>κυρίως για </a:t>
            </a:r>
            <a:r>
              <a:rPr lang="en-US" dirty="0" smtClean="0"/>
              <a:t>web </a:t>
            </a:r>
            <a:r>
              <a:rPr lang="en-US" dirty="0"/>
              <a:t>and desktop </a:t>
            </a:r>
            <a:r>
              <a:rPr lang="en-US" dirty="0" smtClean="0"/>
              <a:t>applications</a:t>
            </a:r>
            <a:r>
              <a:rPr lang="el-GR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901147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897833" y="5105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487" y="228600"/>
            <a:ext cx="264014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88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6504"/>
            <a:ext cx="7467600" cy="1143000"/>
          </a:xfrm>
        </p:spPr>
        <p:txBody>
          <a:bodyPr/>
          <a:lstStyle/>
          <a:p>
            <a:r>
              <a:rPr lang="el-GR" dirty="0" smtClean="0"/>
              <a:t>ΜΕΙΩΝΕΚΤΗΜΑΤΑ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lvl="0"/>
            <a:r>
              <a:rPr lang="el-GR" dirty="0"/>
              <a:t>Δύσκολη μετάφραση σε άλλη γλώσσα προγραμματισμού</a:t>
            </a:r>
            <a:endParaRPr lang="en-US" dirty="0"/>
          </a:p>
          <a:p>
            <a:r>
              <a:rPr lang="el-GR" dirty="0"/>
              <a:t>Δεν είναι κατάλληλη για λειτουργίες που έχουν να κάνουν με μνήμη.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15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703983"/>
            <a:ext cx="2438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790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7467600" cy="1143000"/>
          </a:xfrm>
        </p:spPr>
        <p:txBody>
          <a:bodyPr/>
          <a:lstStyle/>
          <a:p>
            <a:r>
              <a:rPr lang="el-GR" dirty="0" err="1" smtClean="0"/>
              <a:t>Δημιουργια</a:t>
            </a:r>
            <a:r>
              <a:rPr lang="el-GR" dirty="0" smtClean="0"/>
              <a:t> </a:t>
            </a:r>
            <a:r>
              <a:rPr lang="en-US" dirty="0"/>
              <a:t>Signature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16</a:t>
            </a:fld>
            <a:endParaRPr lang="en-US"/>
          </a:p>
        </p:txBody>
      </p:sp>
      <p:pic>
        <p:nvPicPr>
          <p:cNvPr id="5" name="Content Placeholder 4" descr="Screen Shot 2014-04-25 at 19.43.27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95400"/>
            <a:ext cx="5257800" cy="5181600"/>
          </a:xfrm>
          <a:prstGeom prst="rect">
            <a:avLst/>
          </a:prstGeom>
        </p:spPr>
      </p:pic>
      <p:pic>
        <p:nvPicPr>
          <p:cNvPr id="6" name="Picture 5" descr="Screen Shot 2014-04-25 at 19.46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76" y="2514600"/>
            <a:ext cx="3455024" cy="310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513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701" y="39757"/>
            <a:ext cx="7467600" cy="1143000"/>
          </a:xfrm>
        </p:spPr>
        <p:txBody>
          <a:bodyPr/>
          <a:lstStyle/>
          <a:p>
            <a:r>
              <a:rPr lang="el-GR" dirty="0" err="1" smtClean="0"/>
              <a:t>Ανακτηση</a:t>
            </a:r>
            <a:r>
              <a:rPr lang="el-GR" dirty="0" smtClean="0"/>
              <a:t> </a:t>
            </a:r>
            <a:r>
              <a:rPr lang="el-GR" dirty="0" err="1" smtClean="0"/>
              <a:t>Δεδομενων</a:t>
            </a:r>
            <a:r>
              <a:rPr lang="el-GR" dirty="0" smtClean="0"/>
              <a:t> </a:t>
            </a:r>
            <a:r>
              <a:rPr lang="en-US" dirty="0"/>
              <a:t>Twitter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 descr="Screen Shot 2014-04-25 at 19.50.4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98971"/>
            <a:ext cx="6507003" cy="1888713"/>
          </a:xfrm>
          <a:prstGeom prst="rect">
            <a:avLst/>
          </a:prstGeom>
        </p:spPr>
      </p:pic>
      <p:pic>
        <p:nvPicPr>
          <p:cNvPr id="6" name="Picture 5" descr="Screen Shot 2014-04-25 at 19.51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8" y="5062044"/>
            <a:ext cx="5641137" cy="1263355"/>
          </a:xfrm>
          <a:prstGeom prst="rect">
            <a:avLst/>
          </a:prstGeom>
        </p:spPr>
      </p:pic>
      <p:pic>
        <p:nvPicPr>
          <p:cNvPr id="7" name="Picture 6" descr="Screen Shot 2014-04-25 at 19.50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43" y="3696912"/>
            <a:ext cx="4176975" cy="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56" y="609600"/>
            <a:ext cx="7467600" cy="1143000"/>
          </a:xfrm>
        </p:spPr>
        <p:txBody>
          <a:bodyPr/>
          <a:lstStyle/>
          <a:p>
            <a:pPr algn="ctr"/>
            <a:r>
              <a:rPr lang="el-GR" dirty="0" err="1" smtClean="0"/>
              <a:t>Αν</a:t>
            </a:r>
            <a:r>
              <a:rPr lang="el-GR" dirty="0" err="1"/>
              <a:t>α</a:t>
            </a:r>
            <a:r>
              <a:rPr lang="el-GR" dirty="0" err="1" smtClean="0"/>
              <a:t>λυση</a:t>
            </a:r>
            <a:r>
              <a:rPr lang="el-GR" dirty="0" smtClean="0"/>
              <a:t> </a:t>
            </a:r>
            <a:r>
              <a:rPr lang="el-GR" dirty="0" err="1" smtClean="0"/>
              <a:t>μηνυμ</a:t>
            </a:r>
            <a:r>
              <a:rPr lang="el-GR" dirty="0" err="1"/>
              <a:t>α</a:t>
            </a:r>
            <a:r>
              <a:rPr lang="el-GR" dirty="0" err="1" smtClean="0"/>
              <a:t>των</a:t>
            </a:r>
            <a:r>
              <a:rPr lang="el-GR" dirty="0" smtClean="0"/>
              <a:t> </a:t>
            </a:r>
            <a:r>
              <a:rPr lang="el-GR" dirty="0"/>
              <a:t>και </a:t>
            </a:r>
            <a:r>
              <a:rPr lang="el-GR" dirty="0" err="1" smtClean="0"/>
              <a:t>αποθηκευση</a:t>
            </a:r>
            <a:r>
              <a:rPr lang="el-GR" dirty="0" smtClean="0"/>
              <a:t> </a:t>
            </a:r>
            <a:r>
              <a:rPr lang="el-GR" dirty="0"/>
              <a:t>σε </a:t>
            </a:r>
            <a:r>
              <a:rPr lang="el-GR" dirty="0" err="1" smtClean="0"/>
              <a:t>αρχεια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Screen Shot 2014-04-25 at 19.57.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56" y="2529120"/>
            <a:ext cx="7783544" cy="21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2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467600" cy="1143000"/>
          </a:xfrm>
        </p:spPr>
        <p:txBody>
          <a:bodyPr/>
          <a:lstStyle/>
          <a:p>
            <a:r>
              <a:rPr lang="el-GR" dirty="0" err="1" smtClean="0"/>
              <a:t>Ανακτηση</a:t>
            </a:r>
            <a:r>
              <a:rPr lang="el-GR" dirty="0" smtClean="0"/>
              <a:t> </a:t>
            </a:r>
            <a:r>
              <a:rPr lang="el-GR" dirty="0" err="1" smtClean="0"/>
              <a:t>Δεδομενων</a:t>
            </a:r>
            <a:r>
              <a:rPr lang="el-GR" dirty="0" smtClean="0"/>
              <a:t> </a:t>
            </a:r>
            <a:r>
              <a:rPr lang="en-US" dirty="0" err="1" smtClean="0"/>
              <a:t>Rayzit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19</a:t>
            </a:fld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34" y="1524000"/>
            <a:ext cx="749643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420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52400"/>
            <a:ext cx="7467600" cy="1143000"/>
          </a:xfrm>
        </p:spPr>
        <p:txBody>
          <a:bodyPr>
            <a:normAutofit/>
          </a:bodyPr>
          <a:lstStyle/>
          <a:p>
            <a:r>
              <a:rPr lang="el-GR" sz="5000" dirty="0" err="1" smtClean="0"/>
              <a:t>ιστορια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Η </a:t>
            </a:r>
            <a:r>
              <a:rPr lang="en-US" dirty="0" smtClean="0"/>
              <a:t>Python </a:t>
            </a:r>
            <a:r>
              <a:rPr lang="el-GR" dirty="0" smtClean="0"/>
              <a:t>επινοήθηκε στα τέλη της δεκαετίας του 1980.</a:t>
            </a:r>
          </a:p>
          <a:p>
            <a:r>
              <a:rPr lang="el-GR" dirty="0"/>
              <a:t>Δημιουργός της ο </a:t>
            </a:r>
            <a:r>
              <a:rPr lang="en-US" dirty="0"/>
              <a:t>Guido van </a:t>
            </a:r>
            <a:r>
              <a:rPr lang="en-US" dirty="0" err="1" smtClean="0"/>
              <a:t>Rossum</a:t>
            </a:r>
            <a:endParaRPr lang="el-GR" dirty="0" smtClean="0"/>
          </a:p>
          <a:p>
            <a:r>
              <a:rPr lang="el-GR" dirty="0" smtClean="0"/>
              <a:t>Η εφαρμογή της ξεκίνησε το 1989 στο </a:t>
            </a:r>
            <a:r>
              <a:rPr lang="en-US" dirty="0" smtClean="0"/>
              <a:t>CWI</a:t>
            </a:r>
            <a:r>
              <a:rPr lang="el-GR" dirty="0" smtClean="0"/>
              <a:t> (</a:t>
            </a:r>
            <a:r>
              <a:rPr lang="el-GR" dirty="0" err="1"/>
              <a:t>Centrum</a:t>
            </a:r>
            <a:r>
              <a:rPr lang="el-GR" dirty="0"/>
              <a:t> </a:t>
            </a:r>
            <a:r>
              <a:rPr lang="el-GR" dirty="0" err="1"/>
              <a:t>Wiskunde</a:t>
            </a:r>
            <a:r>
              <a:rPr lang="el-GR" dirty="0"/>
              <a:t> &amp; </a:t>
            </a:r>
            <a:r>
              <a:rPr lang="el-GR" dirty="0" err="1" smtClean="0"/>
              <a:t>Informatica</a:t>
            </a:r>
            <a:r>
              <a:rPr lang="el-GR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“Benevolent </a:t>
            </a:r>
            <a:r>
              <a:rPr lang="en-US" dirty="0"/>
              <a:t>Dictator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Life (BDFL</a:t>
            </a:r>
            <a:r>
              <a:rPr lang="en-US" dirty="0" smtClean="0"/>
              <a:t>)”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2</a:t>
            </a:fld>
            <a:endParaRPr lang="en-US"/>
          </a:p>
        </p:txBody>
      </p:sp>
      <p:pic>
        <p:nvPicPr>
          <p:cNvPr id="2050" name="Picture 2" descr="C:\Users\Christiana\Desktop\presentation EPL371\guido-van-rossu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810000"/>
            <a:ext cx="3717925" cy="277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20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6534727"/>
              </p:ext>
            </p:extLst>
          </p:nvPr>
        </p:nvGraphicFramePr>
        <p:xfrm>
          <a:off x="2971800" y="2286000"/>
          <a:ext cx="2397781" cy="190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3" imgW="632880" imgH="502920" progId="Package">
                  <p:embed/>
                </p:oleObj>
              </mc:Choice>
              <mc:Fallback>
                <p:oleObj name="Packager Shell Object" showAsIcon="1" r:id="rId3" imgW="632880" imgH="50292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71800" y="2286000"/>
                        <a:ext cx="2397781" cy="1905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6376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38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7467600" cy="1143000"/>
          </a:xfrm>
        </p:spPr>
        <p:txBody>
          <a:bodyPr>
            <a:normAutofit/>
          </a:bodyPr>
          <a:lstStyle/>
          <a:p>
            <a:r>
              <a:rPr lang="el-GR" sz="5000" dirty="0" err="1" smtClean="0"/>
              <a:t>εκδοσεισ</a:t>
            </a:r>
            <a:endParaRPr lang="en-US" sz="5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l-GR" dirty="0" smtClean="0"/>
              <a:t>Πρώτη έκδοση η 0.9.0 (Φεβρουάριος 1991)</a:t>
            </a:r>
          </a:p>
          <a:p>
            <a:r>
              <a:rPr lang="el-GR" dirty="0" smtClean="0"/>
              <a:t>Πρώτο στάδιο ανάπτυξης</a:t>
            </a:r>
            <a:r>
              <a:rPr lang="en-US" dirty="0" smtClean="0"/>
              <a:t>:</a:t>
            </a:r>
          </a:p>
          <a:p>
            <a:pPr lvl="1"/>
            <a:r>
              <a:rPr lang="el-GR" dirty="0"/>
              <a:t>Κλάσεις με κληρονομικότητα</a:t>
            </a:r>
          </a:p>
          <a:p>
            <a:pPr lvl="1"/>
            <a:r>
              <a:rPr lang="el-GR" dirty="0"/>
              <a:t>Χειρισμό εξαιρέσεων</a:t>
            </a:r>
          </a:p>
          <a:p>
            <a:pPr lvl="1"/>
            <a:r>
              <a:rPr lang="el-GR" dirty="0"/>
              <a:t>Συναρτήσεις</a:t>
            </a:r>
          </a:p>
          <a:p>
            <a:pPr lvl="1"/>
            <a:r>
              <a:rPr lang="el-GR" dirty="0"/>
              <a:t>Βασικοί τύποι δεδομένων (</a:t>
            </a:r>
            <a:r>
              <a:rPr lang="en-US" dirty="0"/>
              <a:t>list, </a:t>
            </a:r>
            <a:r>
              <a:rPr lang="en-US" dirty="0" err="1"/>
              <a:t>dict</a:t>
            </a:r>
            <a:r>
              <a:rPr lang="en-US" dirty="0"/>
              <a:t>, </a:t>
            </a:r>
            <a:r>
              <a:rPr lang="en-US" dirty="0" err="1"/>
              <a:t>str</a:t>
            </a:r>
            <a:r>
              <a:rPr lang="el-GR" dirty="0" smtClean="0"/>
              <a:t>)</a:t>
            </a:r>
            <a:endParaRPr lang="en-US" dirty="0" smtClean="0"/>
          </a:p>
          <a:p>
            <a:r>
              <a:rPr lang="el-GR" dirty="0" smtClean="0"/>
              <a:t>Δανείστηκε το σύστημα της από το </a:t>
            </a:r>
            <a:r>
              <a:rPr lang="en-US" dirty="0" smtClean="0"/>
              <a:t>Modula-3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l-GR" dirty="0" smtClean="0"/>
              <a:t>Η λειτουργική μονάδα είναι από της σημαντικότερες μονάδες προγραμματισμού της </a:t>
            </a:r>
            <a:r>
              <a:rPr lang="en-US" dirty="0" smtClean="0"/>
              <a:t>Python”  </a:t>
            </a:r>
            <a:r>
              <a:rPr lang="en-US" sz="2000" dirty="0" smtClean="0"/>
              <a:t>-Van </a:t>
            </a:r>
            <a:r>
              <a:rPr lang="en-US" sz="2000" dirty="0" err="1" smtClean="0"/>
              <a:t>Rossum</a:t>
            </a:r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6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7467600" cy="1143000"/>
          </a:xfrm>
        </p:spPr>
        <p:txBody>
          <a:bodyPr>
            <a:normAutofit/>
          </a:bodyPr>
          <a:lstStyle/>
          <a:p>
            <a:r>
              <a:rPr lang="el-GR" sz="4000" dirty="0" smtClean="0"/>
              <a:t>ΕΚΔΟΣΕΙΣ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97584286"/>
              </p:ext>
            </p:extLst>
          </p:nvPr>
        </p:nvGraphicFramePr>
        <p:xfrm>
          <a:off x="228600" y="1066800"/>
          <a:ext cx="8305800" cy="4530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600"/>
                <a:gridCol w="2768600"/>
                <a:gridCol w="2768600"/>
              </a:tblGrid>
              <a:tr h="53340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Python</a:t>
                      </a:r>
                      <a:r>
                        <a:rPr lang="en-US" sz="1400" baseline="0" dirty="0" smtClean="0"/>
                        <a:t> 1.0</a:t>
                      </a:r>
                      <a:r>
                        <a:rPr lang="el-GR" sz="1400" baseline="0" dirty="0" smtClean="0"/>
                        <a:t> </a:t>
                      </a:r>
                    </a:p>
                    <a:p>
                      <a:pPr algn="l"/>
                      <a:r>
                        <a:rPr lang="en-US" sz="1400" baseline="0" dirty="0" smtClean="0"/>
                        <a:t>(</a:t>
                      </a:r>
                      <a:r>
                        <a:rPr lang="el-GR" sz="1400" baseline="0" dirty="0" smtClean="0"/>
                        <a:t>Ιανουάριος 1994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Python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l-GR" sz="1400" baseline="0" dirty="0" smtClean="0"/>
                        <a:t>2</a:t>
                      </a:r>
                      <a:r>
                        <a:rPr lang="en-US" sz="1400" baseline="0" dirty="0" smtClean="0"/>
                        <a:t>.0</a:t>
                      </a:r>
                      <a:r>
                        <a:rPr lang="el-GR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(</a:t>
                      </a:r>
                      <a:r>
                        <a:rPr lang="el-GR" sz="1400" baseline="0" dirty="0" smtClean="0"/>
                        <a:t>Οκτώβριος 2000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Python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l-GR" sz="1400" baseline="0" dirty="0" smtClean="0"/>
                        <a:t>3</a:t>
                      </a:r>
                      <a:r>
                        <a:rPr lang="en-US" sz="1400" baseline="0" dirty="0" smtClean="0"/>
                        <a:t>.0</a:t>
                      </a:r>
                      <a:r>
                        <a:rPr lang="el-GR" sz="1400" baseline="0" dirty="0" smtClean="0"/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 smtClean="0"/>
                        <a:t>(</a:t>
                      </a:r>
                      <a:r>
                        <a:rPr lang="el-GR" sz="1400" baseline="0" dirty="0" smtClean="0"/>
                        <a:t>Δεκέμβριος 2008</a:t>
                      </a:r>
                      <a:r>
                        <a:rPr lang="en-US" sz="1400" baseline="0" dirty="0" smtClean="0"/>
                        <a:t>)</a:t>
                      </a:r>
                      <a:endParaRPr lang="en-US" sz="1400" dirty="0" smtClean="0"/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</a:tr>
              <a:tr h="529845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1.5 - December 31, 1997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2.1 - April 17, 2001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3.1 - June 27, 2009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</a:tr>
              <a:tr h="529845"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1.6 - September 5, 2000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2.2 - December 21, 2001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1"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3.2 - February 20, 2011</a:t>
                      </a:r>
                      <a:endParaRPr kumimoji="0" lang="en-US" sz="14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529845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2.3 - July 29, 2003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3.3 - September 29, 2012</a:t>
                      </a:r>
                      <a:endParaRPr lang="en-US" sz="1400" dirty="0"/>
                    </a:p>
                  </a:txBody>
                  <a:tcPr/>
                </a:tc>
              </a:tr>
              <a:tr h="529845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2.4 - November 30, 2004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3.4 - March 16, 2014</a:t>
                      </a:r>
                      <a:endParaRPr lang="en-US" sz="1400" dirty="0"/>
                    </a:p>
                  </a:txBody>
                  <a:tcPr/>
                </a:tc>
              </a:tr>
              <a:tr h="429764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2.5 - September 19, 2006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/>
                    </a:p>
                  </a:txBody>
                  <a:tcPr/>
                </a:tc>
              </a:tr>
              <a:tr h="529845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2.6 - October 1, 2008</a:t>
                      </a:r>
                    </a:p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</a:tr>
              <a:tr h="429764"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en-US" sz="14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Python 2.7 - July 3, 2010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1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7467600" cy="1143000"/>
          </a:xfrm>
        </p:spPr>
        <p:txBody>
          <a:bodyPr/>
          <a:lstStyle/>
          <a:p>
            <a:r>
              <a:rPr lang="el-GR" dirty="0" err="1" smtClean="0"/>
              <a:t>Εκδοση</a:t>
            </a:r>
            <a:r>
              <a:rPr lang="el-GR" dirty="0" smtClean="0"/>
              <a:t> 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Ιανουάριος 1994</a:t>
            </a:r>
          </a:p>
          <a:p>
            <a:r>
              <a:rPr lang="el-GR" dirty="0" smtClean="0"/>
              <a:t>Σημαντικές νέες λειτουργίες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Functional </a:t>
            </a:r>
            <a:r>
              <a:rPr lang="en-US" dirty="0"/>
              <a:t>programming tools (lambda, map, </a:t>
            </a:r>
            <a:r>
              <a:rPr lang="en-US" dirty="0" err="1"/>
              <a:t>filtrer</a:t>
            </a:r>
            <a:r>
              <a:rPr lang="en-US" dirty="0"/>
              <a:t>, reduce</a:t>
            </a:r>
            <a:r>
              <a:rPr lang="en-US" dirty="0" smtClean="0"/>
              <a:t>)</a:t>
            </a:r>
            <a:endParaRPr lang="el-GR" dirty="0"/>
          </a:p>
          <a:p>
            <a:pPr lvl="1"/>
            <a:endParaRPr lang="el-GR" dirty="0" smtClean="0"/>
          </a:p>
          <a:p>
            <a:pPr marL="365760" lvl="1" indent="0">
              <a:buNone/>
            </a:pPr>
            <a:endParaRPr lang="en-US" dirty="0" smtClean="0"/>
          </a:p>
          <a:p>
            <a:r>
              <a:rPr lang="el-GR" dirty="0" smtClean="0"/>
              <a:t>Έκδοση 1.4 (Νέες λειτουργίες)</a:t>
            </a:r>
          </a:p>
          <a:p>
            <a:pPr lvl="1"/>
            <a:r>
              <a:rPr lang="el-GR" dirty="0" smtClean="0"/>
              <a:t>Ορίσματα με λέξεις κλειδιά εμπνευσμένα από </a:t>
            </a:r>
            <a:endParaRPr lang="en-US" dirty="0" smtClean="0"/>
          </a:p>
          <a:p>
            <a:pPr marL="365760" lvl="1" indent="0">
              <a:buNone/>
            </a:pPr>
            <a:r>
              <a:rPr lang="en-US" dirty="0" smtClean="0"/>
              <a:t>Modula-3</a:t>
            </a:r>
          </a:p>
          <a:p>
            <a:pPr lvl="1"/>
            <a:r>
              <a:rPr lang="el-GR" dirty="0" smtClean="0"/>
              <a:t>Υποστήριξη μιγαδικών αριθμών</a:t>
            </a:r>
            <a:endParaRPr lang="en-US" dirty="0"/>
          </a:p>
          <a:p>
            <a:endParaRPr lang="en-US" dirty="0" smtClean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5</a:t>
            </a:fld>
            <a:endParaRPr lang="en-US"/>
          </a:p>
        </p:txBody>
      </p:sp>
      <p:pic>
        <p:nvPicPr>
          <p:cNvPr id="3074" name="Picture 2" descr="C:\Users\Christiana\Desktop\presentation EPL371\220px-PythonProg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04800"/>
            <a:ext cx="2748197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54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7467600" cy="1143000"/>
          </a:xfrm>
        </p:spPr>
        <p:txBody>
          <a:bodyPr/>
          <a:lstStyle/>
          <a:p>
            <a:r>
              <a:rPr lang="el-GR" dirty="0" smtClean="0"/>
              <a:t>ΕΚΔΟΣΗ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l-GR" dirty="0" smtClean="0"/>
              <a:t>16 Οκτωβρίου 2000</a:t>
            </a:r>
          </a:p>
          <a:p>
            <a:r>
              <a:rPr lang="el-GR" dirty="0"/>
              <a:t>Σημαντικές νέες </a:t>
            </a:r>
            <a:r>
              <a:rPr lang="el-GR" dirty="0" smtClean="0"/>
              <a:t>λειτουργίες</a:t>
            </a:r>
            <a:r>
              <a:rPr lang="en-US" dirty="0" smtClean="0"/>
              <a:t>:</a:t>
            </a:r>
          </a:p>
          <a:p>
            <a:pPr lvl="1"/>
            <a:r>
              <a:rPr lang="el-GR" dirty="0"/>
              <a:t>Λίστες</a:t>
            </a:r>
          </a:p>
          <a:p>
            <a:pPr lvl="1"/>
            <a:r>
              <a:rPr lang="en-US" dirty="0"/>
              <a:t>Garbage Collector</a:t>
            </a:r>
          </a:p>
          <a:p>
            <a:pPr lvl="1"/>
            <a:r>
              <a:rPr lang="en-US" dirty="0" smtClean="0"/>
              <a:t>Unicode</a:t>
            </a:r>
            <a:endParaRPr lang="en-US" dirty="0"/>
          </a:p>
          <a:p>
            <a:endParaRPr lang="en-US" dirty="0" smtClean="0"/>
          </a:p>
          <a:p>
            <a:r>
              <a:rPr lang="el-GR" dirty="0" smtClean="0"/>
              <a:t>Έκδοση 2.2 (Νέες λειτουργίες)</a:t>
            </a:r>
          </a:p>
          <a:p>
            <a:pPr lvl="1"/>
            <a:r>
              <a:rPr lang="el-GR" dirty="0" smtClean="0"/>
              <a:t>Ενοποίηση τύπων και κλάσεων σε μια ιεραρχία</a:t>
            </a:r>
          </a:p>
          <a:p>
            <a:pPr marL="365760" lvl="1" indent="0">
              <a:buNone/>
            </a:pPr>
            <a:r>
              <a:rPr lang="el-GR" dirty="0" smtClean="0"/>
              <a:t>	</a:t>
            </a:r>
            <a:r>
              <a:rPr lang="en-US" dirty="0" smtClean="0"/>
              <a:t>Object Oriented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6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914400" y="4943060"/>
            <a:ext cx="397565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8600" y="-9939"/>
            <a:ext cx="7467600" cy="1143000"/>
          </a:xfrm>
        </p:spPr>
        <p:txBody>
          <a:bodyPr/>
          <a:lstStyle/>
          <a:p>
            <a:r>
              <a:rPr lang="el-GR" dirty="0" smtClean="0"/>
              <a:t>ΕΚΔΟΣΗ </a:t>
            </a:r>
            <a:r>
              <a:rPr lang="en-US" dirty="0" smtClean="0"/>
              <a:t>3</a:t>
            </a:r>
            <a:r>
              <a:rPr lang="el-GR" dirty="0" smtClean="0"/>
              <a:t>.0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</a:t>
            </a:r>
            <a:r>
              <a:rPr lang="el-GR" dirty="0" smtClean="0"/>
              <a:t> Δεκεμβρίου 2008</a:t>
            </a:r>
          </a:p>
          <a:p>
            <a:r>
              <a:rPr lang="el-GR" dirty="0" smtClean="0"/>
              <a:t>Σκοπός η διόρθωση θεμελιωδών αδυναμιών στο σχεδιασμό της γλώσσας.</a:t>
            </a:r>
            <a:endParaRPr lang="en-US" dirty="0" smtClean="0"/>
          </a:p>
          <a:p>
            <a:pPr marL="0" indent="0">
              <a:buNone/>
            </a:pPr>
            <a:endParaRPr lang="el-GR" dirty="0" smtClean="0"/>
          </a:p>
          <a:p>
            <a:pPr marL="0" indent="0" algn="ctr">
              <a:buNone/>
            </a:pPr>
            <a:r>
              <a:rPr lang="en-US" dirty="0" smtClean="0"/>
              <a:t>“Reduce </a:t>
            </a:r>
            <a:r>
              <a:rPr lang="en-US" dirty="0"/>
              <a:t>feature duplication by removing old ways of doing </a:t>
            </a:r>
            <a:r>
              <a:rPr lang="en-US" dirty="0" smtClean="0"/>
              <a:t>things”</a:t>
            </a:r>
          </a:p>
          <a:p>
            <a:pPr marL="0" indent="0">
              <a:buNone/>
            </a:pPr>
            <a:endParaRPr lang="el-GR" dirty="0" smtClean="0"/>
          </a:p>
          <a:p>
            <a:r>
              <a:rPr lang="el-GR" dirty="0"/>
              <a:t>Σημαντικές </a:t>
            </a:r>
            <a:r>
              <a:rPr lang="el-GR" dirty="0" smtClean="0"/>
              <a:t>λειτουργίες</a:t>
            </a:r>
            <a:r>
              <a:rPr lang="en-US" dirty="0" smtClean="0"/>
              <a:t>:</a:t>
            </a:r>
          </a:p>
          <a:p>
            <a:pPr lvl="1"/>
            <a:r>
              <a:rPr lang="el-GR" dirty="0" smtClean="0"/>
              <a:t>Κατάργηση παλιών δομών</a:t>
            </a:r>
            <a:endParaRPr lang="el-GR" dirty="0"/>
          </a:p>
          <a:p>
            <a:pPr lvl="1"/>
            <a:r>
              <a:rPr lang="el-GR" dirty="0" smtClean="0"/>
              <a:t>Εισαγωγή νέων βιβλιοθηκών </a:t>
            </a:r>
            <a:endParaRPr lang="en-US" dirty="0" smtClean="0"/>
          </a:p>
          <a:p>
            <a:pPr marL="365760" lvl="1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“</a:t>
            </a:r>
            <a:r>
              <a:rPr lang="el-GR" dirty="0" smtClean="0"/>
              <a:t>Θα </a:t>
            </a:r>
            <a:r>
              <a:rPr lang="el-GR" dirty="0"/>
              <a:t>πρέπει να υπάρχει ένας και κατά προτίμηση μόνο ένας προφανής τρόπος για να το </a:t>
            </a:r>
            <a:r>
              <a:rPr lang="el-GR" dirty="0" smtClean="0"/>
              <a:t>κάνουμε</a:t>
            </a:r>
            <a:r>
              <a:rPr lang="en-US" dirty="0" smtClea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929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7467600" cy="1143000"/>
          </a:xfrm>
        </p:spPr>
        <p:txBody>
          <a:bodyPr/>
          <a:lstStyle/>
          <a:p>
            <a:r>
              <a:rPr lang="en-US" dirty="0" smtClean="0"/>
              <a:t>Python 3.0 vs. Python 2.0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467600" cy="5178552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Πιο σημαντική αλλαγή στο </a:t>
            </a:r>
            <a:r>
              <a:rPr lang="en-US" sz="2000" dirty="0" smtClean="0"/>
              <a:t>print</a:t>
            </a:r>
            <a:endParaRPr lang="en-US" sz="2000" dirty="0"/>
          </a:p>
          <a:p>
            <a:pPr marL="0" indent="0">
              <a:buNone/>
            </a:pPr>
            <a:r>
              <a:rPr lang="en-US" sz="2000" dirty="0" smtClean="0"/>
              <a:t>Version 3.4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100" dirty="0" smtClean="0"/>
              <a:t>print(‘Hello there’+ name)</a:t>
            </a:r>
          </a:p>
          <a:p>
            <a:pPr marL="0" indent="0">
              <a:buNone/>
            </a:pPr>
            <a:r>
              <a:rPr lang="en-US" sz="2000" dirty="0" smtClean="0"/>
              <a:t>Version 2.6</a:t>
            </a:r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100" dirty="0" smtClean="0"/>
              <a:t>print ‘Hello </a:t>
            </a:r>
            <a:r>
              <a:rPr lang="en-US" sz="2100" dirty="0" err="1" smtClean="0"/>
              <a:t>there’+name</a:t>
            </a:r>
            <a:endParaRPr lang="en-US" sz="2100" dirty="0" smtClean="0"/>
          </a:p>
          <a:p>
            <a:r>
              <a:rPr lang="el-GR" sz="2000" dirty="0" smtClean="0"/>
              <a:t>Εισαγωγή νέων βιβλιοθηκών</a:t>
            </a:r>
          </a:p>
          <a:p>
            <a:pPr lvl="1"/>
            <a:r>
              <a:rPr lang="el-GR" sz="2000" dirty="0" err="1" smtClean="0"/>
              <a:t>NumPy</a:t>
            </a:r>
            <a:r>
              <a:rPr lang="el-GR" sz="2000" dirty="0" smtClean="0"/>
              <a:t> </a:t>
            </a:r>
          </a:p>
          <a:p>
            <a:pPr lvl="1"/>
            <a:r>
              <a:rPr lang="el-GR" sz="2000" dirty="0" err="1" smtClean="0"/>
              <a:t>Django</a:t>
            </a:r>
            <a:r>
              <a:rPr lang="el-GR" sz="2000" dirty="0"/>
              <a:t>, </a:t>
            </a:r>
            <a:r>
              <a:rPr lang="el-GR" sz="2000" dirty="0" err="1"/>
              <a:t>Flask</a:t>
            </a:r>
            <a:r>
              <a:rPr lang="el-GR" sz="2000" dirty="0"/>
              <a:t>, </a:t>
            </a:r>
            <a:r>
              <a:rPr lang="el-GR" sz="2000" dirty="0" err="1"/>
              <a:t>CherryPy</a:t>
            </a:r>
            <a:r>
              <a:rPr lang="el-GR" sz="2000" dirty="0"/>
              <a:t> </a:t>
            </a:r>
            <a:r>
              <a:rPr lang="el-GR" sz="2000" dirty="0" err="1"/>
              <a:t>and</a:t>
            </a:r>
            <a:r>
              <a:rPr lang="el-GR" sz="2000" dirty="0"/>
              <a:t> </a:t>
            </a:r>
            <a:r>
              <a:rPr lang="el-GR" sz="2000" dirty="0" err="1"/>
              <a:t>Pyramid</a:t>
            </a:r>
            <a:r>
              <a:rPr lang="el-GR" sz="2000" dirty="0"/>
              <a:t> (για </a:t>
            </a:r>
            <a:r>
              <a:rPr lang="el-GR" sz="2000" dirty="0" smtClean="0"/>
              <a:t>ιστοσελίδες)</a:t>
            </a:r>
          </a:p>
          <a:p>
            <a:pPr lvl="1"/>
            <a:r>
              <a:rPr lang="el-GR" sz="2000" dirty="0" smtClean="0"/>
              <a:t>PIL </a:t>
            </a:r>
            <a:r>
              <a:rPr lang="el-GR" sz="2000" dirty="0"/>
              <a:t>(μια μονάδα επεξεργασίας εικόνας) </a:t>
            </a:r>
          </a:p>
          <a:p>
            <a:pPr lvl="1"/>
            <a:r>
              <a:rPr lang="en-US" sz="2000" dirty="0" err="1" smtClean="0"/>
              <a:t>C</a:t>
            </a:r>
            <a:r>
              <a:rPr lang="el-GR" sz="2000" dirty="0" err="1" smtClean="0"/>
              <a:t>x_Freeze</a:t>
            </a:r>
            <a:r>
              <a:rPr lang="el-GR" sz="2000" dirty="0" smtClean="0"/>
              <a:t> </a:t>
            </a:r>
            <a:r>
              <a:rPr lang="el-GR" sz="2000" dirty="0"/>
              <a:t>(για </a:t>
            </a:r>
            <a:r>
              <a:rPr lang="el-GR" sz="2000" dirty="0" err="1"/>
              <a:t>packaging</a:t>
            </a:r>
            <a:r>
              <a:rPr lang="el-GR" sz="2000" dirty="0"/>
              <a:t> </a:t>
            </a:r>
            <a:r>
              <a:rPr lang="el-GR" sz="2000" dirty="0" err="1"/>
              <a:t>applications</a:t>
            </a:r>
            <a:r>
              <a:rPr lang="el-GR" sz="2000" dirty="0"/>
              <a:t>  με τις εξαρτήσεις τους) </a:t>
            </a:r>
          </a:p>
          <a:p>
            <a:pPr lvl="1"/>
            <a:r>
              <a:rPr lang="en-US" sz="2000" dirty="0"/>
              <a:t>P</a:t>
            </a:r>
            <a:r>
              <a:rPr lang="el-GR" sz="2000" dirty="0" smtClean="0"/>
              <a:t>y2exe </a:t>
            </a:r>
            <a:r>
              <a:rPr lang="el-GR" sz="2000" dirty="0"/>
              <a:t>(για τη συσκευασία την αίτησή σας για τους χρήστες των Windows)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66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76200"/>
            <a:ext cx="7467600" cy="1143000"/>
          </a:xfrm>
        </p:spPr>
        <p:txBody>
          <a:bodyPr/>
          <a:lstStyle/>
          <a:p>
            <a:r>
              <a:rPr lang="en-US" dirty="0" smtClean="0"/>
              <a:t>PYTHON </a:t>
            </a:r>
            <a:r>
              <a:rPr lang="el-GR" dirty="0" smtClean="0"/>
              <a:t>στον </a:t>
            </a:r>
            <a:r>
              <a:rPr lang="el-GR" dirty="0" err="1" smtClean="0"/>
              <a:t>υπολογιστη</a:t>
            </a:r>
            <a:r>
              <a:rPr lang="el-GR" dirty="0" smtClean="0"/>
              <a:t> </a:t>
            </a:r>
            <a:r>
              <a:rPr lang="el-GR" dirty="0" err="1" smtClean="0"/>
              <a:t>μασ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245ADE68-30DC-4822-AFC0-B891D598C1E1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4"/>
          <p:cNvPicPr>
            <a:picLocks noGrp="1"/>
          </p:cNvPicPr>
          <p:nvPr>
            <p:ph sz="quarter" idx="1"/>
          </p:nvPr>
        </p:nvPicPr>
        <p:blipFill rotWithShape="1">
          <a:blip r:embed="rId3"/>
          <a:srcRect l="10795" t="15061" r="35069" b="59933"/>
          <a:stretch/>
        </p:blipFill>
        <p:spPr>
          <a:xfrm>
            <a:off x="457200" y="1828800"/>
            <a:ext cx="5486400" cy="1828800"/>
          </a:xfrm>
          <a:prstGeom prst="rect">
            <a:avLst/>
          </a:prstGeom>
          <a:ln>
            <a:noFill/>
          </a:ln>
        </p:spPr>
      </p:pic>
      <p:pic>
        <p:nvPicPr>
          <p:cNvPr id="6" name="Picture 5"/>
          <p:cNvPicPr/>
          <p:nvPr/>
        </p:nvPicPr>
        <p:blipFill rotWithShape="1">
          <a:blip r:embed="rId4"/>
          <a:srcRect l="10690" t="14742" r="40076" b="65155"/>
          <a:stretch/>
        </p:blipFill>
        <p:spPr>
          <a:xfrm>
            <a:off x="401053" y="4191000"/>
            <a:ext cx="5618747" cy="14478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62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239</TotalTime>
  <Words>929</Words>
  <Application>Microsoft Office PowerPoint</Application>
  <PresentationFormat>On-screen Show (4:3)</PresentationFormat>
  <Paragraphs>209</Paragraphs>
  <Slides>21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Oriel</vt:lpstr>
      <vt:lpstr>Package</vt:lpstr>
      <vt:lpstr>Python</vt:lpstr>
      <vt:lpstr>ιστορια</vt:lpstr>
      <vt:lpstr>εκδοσεισ</vt:lpstr>
      <vt:lpstr>ΕΚΔΟΣΕΙΣ</vt:lpstr>
      <vt:lpstr>Εκδοση 1.0</vt:lpstr>
      <vt:lpstr>ΕΚΔΟΣΗ 2.0</vt:lpstr>
      <vt:lpstr>ΕΚΔΟΣΗ 3.0</vt:lpstr>
      <vt:lpstr>Python 3.0 vs. Python 2.0</vt:lpstr>
      <vt:lpstr>PYTHON στον υπολογιστη μασ</vt:lpstr>
      <vt:lpstr>Sυνταχ of python </vt:lpstr>
      <vt:lpstr>Syntax of python </vt:lpstr>
      <vt:lpstr>Syntax of python </vt:lpstr>
      <vt:lpstr>THREAD ΣΤΗΝ PYTHON</vt:lpstr>
      <vt:lpstr>ΠΛΕΟΝΕΚΤΗΜΑΤΑ </vt:lpstr>
      <vt:lpstr>ΜΕΙΩΝΕΚΤΗΜΑΤΑ</vt:lpstr>
      <vt:lpstr>Δημιουργια Signature</vt:lpstr>
      <vt:lpstr>Ανακτηση Δεδομενων Twitter</vt:lpstr>
      <vt:lpstr>Αναλυση μηνυματων και αποθηκευση σε αρχεια</vt:lpstr>
      <vt:lpstr>Ανακτηση Δεδομενων Rayzit</vt:lpstr>
      <vt:lpstr>Demo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</dc:title>
  <dc:creator>Christiana</dc:creator>
  <cp:lastModifiedBy>Christiana</cp:lastModifiedBy>
  <cp:revision>62</cp:revision>
  <dcterms:created xsi:type="dcterms:W3CDTF">2014-04-26T09:12:59Z</dcterms:created>
  <dcterms:modified xsi:type="dcterms:W3CDTF">2014-04-27T21:44:33Z</dcterms:modified>
</cp:coreProperties>
</file>