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8"/>
  </p:notesMasterIdLst>
  <p:sldIdLst>
    <p:sldId id="314" r:id="rId2"/>
    <p:sldId id="257" r:id="rId3"/>
    <p:sldId id="294" r:id="rId4"/>
    <p:sldId id="272" r:id="rId5"/>
    <p:sldId id="332" r:id="rId6"/>
    <p:sldId id="317" r:id="rId7"/>
    <p:sldId id="318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31" r:id="rId19"/>
    <p:sldId id="305" r:id="rId20"/>
    <p:sldId id="333" r:id="rId21"/>
    <p:sldId id="306" r:id="rId22"/>
    <p:sldId id="307" r:id="rId23"/>
    <p:sldId id="319" r:id="rId24"/>
    <p:sldId id="320" r:id="rId25"/>
    <p:sldId id="321" r:id="rId26"/>
    <p:sldId id="326" r:id="rId27"/>
    <p:sldId id="327" r:id="rId28"/>
    <p:sldId id="329" r:id="rId29"/>
    <p:sldId id="328" r:id="rId30"/>
    <p:sldId id="308" r:id="rId31"/>
    <p:sldId id="339" r:id="rId32"/>
    <p:sldId id="334" r:id="rId33"/>
    <p:sldId id="337" r:id="rId34"/>
    <p:sldId id="341" r:id="rId35"/>
    <p:sldId id="340" r:id="rId36"/>
    <p:sldId id="342" r:id="rId37"/>
    <p:sldId id="343" r:id="rId38"/>
    <p:sldId id="344" r:id="rId39"/>
    <p:sldId id="345" r:id="rId40"/>
    <p:sldId id="346" r:id="rId41"/>
    <p:sldId id="310" r:id="rId42"/>
    <p:sldId id="311" r:id="rId43"/>
    <p:sldId id="347" r:id="rId44"/>
    <p:sldId id="348" r:id="rId45"/>
    <p:sldId id="349" r:id="rId46"/>
    <p:sldId id="31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AF7"/>
    <a:srgbClr val="6F5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91092" autoAdjust="0"/>
  </p:normalViewPr>
  <p:slideViewPr>
    <p:cSldViewPr>
      <p:cViewPr>
        <p:scale>
          <a:sx n="70" d="100"/>
          <a:sy n="70" d="100"/>
        </p:scale>
        <p:origin x="-9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FFEFE2-9E1F-4FBA-B573-4AE5F561CA0A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0582FE-C0EC-4C3D-BFB9-A216236A69A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99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1B786-AF55-46AA-81CC-93057C480DB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30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41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44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45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90F08-7E4E-4095-BB83-2A4E79B1C273}" type="slidenum">
              <a:rPr smtClean="0"/>
              <a:pPr>
                <a:defRPr/>
              </a:pPr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 latinLnBrk="0">
              <a:defRPr lang="fr-FR"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 latinLnBrk="0">
              <a:buNone/>
              <a:defRPr lang="fr-FR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3465432-AF41-4976-BDC9-B21811E7022E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BC9270B-61E7-4BAF-986E-31172F592C2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B065D-C9BA-40A6-89AE-DD315EBFA867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2250-8DE0-412F-A510-6F8C854EEBC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157D-991E-4876-AC4F-E000253E418F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2B7C-A0F6-4B3E-9BCC-33E438BE5F6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8" y="6165850"/>
            <a:ext cx="10445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9C8E-1D3C-4624-9CFB-D035A4053748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8C24-9919-42D1-B6DD-8EAC933E807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 latinLnBrk="0">
              <a:buNone/>
              <a:defRPr lang="fr-FR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 latinLnBrk="0">
              <a:buNone/>
              <a:defRPr lang="fr-FR" sz="2300">
                <a:solidFill>
                  <a:schemeClr val="tx1"/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42D33E-FCB2-4FFF-B51E-7908BC8F1784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3432B2-1B44-4925-A751-F072DFA7585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71BE-B24B-476F-94EF-D93FA9ABA56C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2355-5088-4248-83D7-7D518181C8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 latinLnBrk="0">
              <a:defRPr lang="fr-FR"/>
            </a:lvl1pPr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663B56-B0C2-4CF5-AA79-603CECF3F867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2F92AF-E129-43D8-9E74-4A5ACE5E61C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67E2-A982-46B7-A671-83B5C4A92018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2F2F-14A6-44DE-94AE-8B7E9D8AC3C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740AF-54AD-4491-988A-1248A1985057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DAAB-0083-4493-8271-A362277E322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 latinLnBrk="0">
              <a:buNone/>
              <a:defRPr lang="fr-FR"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 latinLnBrk="0">
              <a:buNone/>
              <a:defRPr lang="fr-FR" sz="16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2A4E4B-A9D1-4E4D-A22A-CA0C54471878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7CD4CC-94E3-4298-9B7E-5630463FEB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 latinLnBrk="0">
              <a:buNone/>
              <a:defRPr lang="fr-FR" sz="1400"/>
            </a:lvl1pPr>
            <a:lvl2pPr>
              <a:defRPr lang="fr-FR" sz="1200"/>
            </a:lvl2pPr>
            <a:lvl3pPr>
              <a:defRPr lang="fr-FR" sz="1000"/>
            </a:lvl3pPr>
            <a:lvl4pPr>
              <a:defRPr lang="fr-FR" sz="900"/>
            </a:lvl4pPr>
            <a:lvl5pPr>
              <a:defRPr lang="fr-FR"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 latinLnBrk="0">
              <a:buNone/>
              <a:defRPr lang="fr-FR"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 latinLnBrk="0">
              <a:buNone/>
              <a:defRPr lang="fr-FR"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4D84E21-579D-4D0E-9B53-DDB458025480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5D66CB7-66AF-40C2-969E-C44F7597E8C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4C4760B-B525-415F-8761-CD15D818480A}" type="datetimeFigureOut">
              <a:rPr/>
              <a:pPr>
                <a:defRPr/>
              </a:pPr>
              <a:t>05/06/2011</a:t>
            </a:fld>
            <a:endParaRPr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5A633A-4577-44F9-9AC3-9AEB4781D8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lang="fr-FR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lang="fr-FR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lang="fr-FR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lang="fr-FR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lang="fr-FR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ython.org/downloa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ocs.python.org/library/httplib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ima.com/intv/python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tiobe.com/index.php/content/paperinfo/tpci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cs.python.org/tutorial/" TargetMode="External"/><Relationship Id="rId5" Type="http://schemas.openxmlformats.org/officeDocument/2006/relationships/hyperlink" Target="http://www.python.org/" TargetMode="Externa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ython.org/downloa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982" y="620688"/>
            <a:ext cx="8568506" cy="266429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6000" dirty="0" smtClean="0">
                <a:effectLst/>
              </a:rPr>
              <a:t>ΕΠΛ</a:t>
            </a:r>
            <a:r>
              <a:rPr lang="en-US" sz="6000" dirty="0">
                <a:effectLst/>
              </a:rPr>
              <a:t> </a:t>
            </a:r>
            <a:r>
              <a:rPr lang="el-GR" sz="6000" dirty="0" smtClean="0">
                <a:effectLst/>
              </a:rPr>
              <a:t>371</a:t>
            </a: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r>
              <a:rPr lang="el-G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688032" y="270892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6000" dirty="0" smtClean="0">
                <a:solidFill>
                  <a:srgbClr val="92D050"/>
                </a:solidFill>
              </a:rPr>
              <a:t>Scripting Language </a:t>
            </a:r>
            <a:r>
              <a:rPr lang="en-US" sz="6000" b="1" dirty="0" smtClean="0">
                <a:solidFill>
                  <a:srgbClr val="92D050"/>
                </a:solidFill>
              </a:rPr>
              <a:t>Python</a:t>
            </a:r>
          </a:p>
        </p:txBody>
      </p:sp>
      <p:sp>
        <p:nvSpPr>
          <p:cNvPr id="14340" name="ZoneTexte 6"/>
          <p:cNvSpPr txBox="1">
            <a:spLocks noChangeArrowheads="1"/>
          </p:cNvSpPr>
          <p:nvPr/>
        </p:nvSpPr>
        <p:spPr bwMode="auto">
          <a:xfrm>
            <a:off x="0" y="5715000"/>
            <a:ext cx="29158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latin typeface="Lucida Sans Unicode" pitchFamily="34" charset="0"/>
              </a:rPr>
              <a:t>Άριστος Καραφωτιάς </a:t>
            </a:r>
          </a:p>
          <a:p>
            <a:pPr algn="ctr"/>
            <a:r>
              <a:rPr lang="el-GR" dirty="0" smtClean="0">
                <a:latin typeface="Lucida Sans Unicode" pitchFamily="34" charset="0"/>
              </a:rPr>
              <a:t>Ζαχαρίας </a:t>
            </a:r>
            <a:r>
              <a:rPr lang="el-GR" dirty="0" err="1" smtClean="0">
                <a:latin typeface="Lucida Sans Unicode" pitchFamily="34" charset="0"/>
              </a:rPr>
              <a:t>Ζαχαρίου</a:t>
            </a:r>
            <a:r>
              <a:rPr lang="el-GR" dirty="0" smtClean="0">
                <a:latin typeface="Lucida Sans Unicode" pitchFamily="34" charset="0"/>
              </a:rPr>
              <a:t>  </a:t>
            </a:r>
          </a:p>
          <a:p>
            <a:pPr algn="ctr"/>
            <a:r>
              <a:rPr lang="el-GR" dirty="0" smtClean="0">
                <a:latin typeface="Lucida Sans Unicode" pitchFamily="34" charset="0"/>
              </a:rPr>
              <a:t>Πασχάλης Βέης</a:t>
            </a:r>
            <a:endParaRPr lang="en-US" dirty="0">
              <a:latin typeface="Lucida Sans Unicode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13" y="5903913"/>
            <a:ext cx="37242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00" y="324000"/>
            <a:ext cx="1980000" cy="196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istos\Desktop\Presentation epl371\smilingpyth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000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Περίγραμμα Παρουσίασης</a:t>
            </a:r>
            <a:endParaRPr lang="en-US" sz="44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950912" y="1412776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Ιστορική Αναδρομή</a:t>
            </a:r>
          </a:p>
          <a:p>
            <a:r>
              <a:rPr lang="el-GR" sz="2400" dirty="0" smtClean="0"/>
              <a:t>Εγκατάσταση </a:t>
            </a:r>
            <a:r>
              <a:rPr lang="en-US" sz="2400" dirty="0" smtClean="0"/>
              <a:t>Python</a:t>
            </a:r>
            <a:endParaRPr lang="el-GR" sz="2400" dirty="0" smtClean="0"/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Linux</a:t>
            </a:r>
          </a:p>
          <a:p>
            <a:pPr lvl="1"/>
            <a:r>
              <a:rPr lang="el-GR" sz="2400" dirty="0" smtClean="0"/>
              <a:t>Σε </a:t>
            </a:r>
            <a:r>
              <a:rPr lang="en-US" sz="2400" dirty="0" smtClean="0"/>
              <a:t>Windows</a:t>
            </a:r>
            <a:endParaRPr lang="el-GR" sz="2400" dirty="0" smtClean="0"/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Τομείς που χρησιμοποιείται η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Python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Hello World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Πλεονεκτήματα - Μειονεκτήματα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Προγραμματιστικές Δυνατότητες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Υλοποίηση Εργασίας 2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Γενικές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Εντυπώσεις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Πηγές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pPr marL="109537" indent="0">
              <a:buNone/>
            </a:pP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639342"/>
            <a:ext cx="8229600" cy="4525962"/>
          </a:xfrm>
        </p:spPr>
        <p:txBody>
          <a:bodyPr/>
          <a:lstStyle/>
          <a:p>
            <a:pPr algn="just"/>
            <a:r>
              <a:rPr lang="el-GR" sz="2400" dirty="0"/>
              <a:t>Κ</a:t>
            </a:r>
            <a:r>
              <a:rPr lang="el-GR" sz="2400" dirty="0" smtClean="0"/>
              <a:t>ατεβάζουμε </a:t>
            </a:r>
            <a:r>
              <a:rPr lang="el-GR" sz="2400" dirty="0"/>
              <a:t>εύκολα από την επίσημη ιστοσελίδα </a:t>
            </a:r>
            <a:r>
              <a:rPr lang="en-US" sz="2400" b="1" dirty="0" smtClean="0">
                <a:solidFill>
                  <a:srgbClr val="92D050"/>
                </a:solidFill>
                <a:hlinkClick r:id="rId2"/>
              </a:rPr>
              <a:t>www.python.org/download</a:t>
            </a:r>
            <a:endParaRPr lang="el-GR" sz="2400" b="1" dirty="0" smtClean="0">
              <a:solidFill>
                <a:srgbClr val="92D050"/>
              </a:solidFill>
            </a:endParaRPr>
          </a:p>
          <a:p>
            <a:pPr marL="109537" indent="0" algn="just">
              <a:buNone/>
            </a:pPr>
            <a:endParaRPr lang="el-GR" sz="2400" b="1" dirty="0" smtClean="0">
              <a:solidFill>
                <a:srgbClr val="92D050"/>
              </a:solidFill>
            </a:endParaRPr>
          </a:p>
          <a:p>
            <a:pPr algn="just"/>
            <a:r>
              <a:rPr lang="el-GR" sz="2400" dirty="0"/>
              <a:t>Επιλέγουμε αναλόγως της μηχανής μας το κατάλληλο </a:t>
            </a:r>
            <a:r>
              <a:rPr lang="en-US" sz="2400" dirty="0" smtClean="0"/>
              <a:t>binary</a:t>
            </a:r>
            <a:r>
              <a:rPr lang="el-GR" sz="2400" dirty="0" smtClean="0"/>
              <a:t>.</a:t>
            </a:r>
          </a:p>
          <a:p>
            <a:pPr marL="109537" indent="0" algn="just">
              <a:buNone/>
            </a:pPr>
            <a:endParaRPr lang="el-GR" sz="2400" dirty="0"/>
          </a:p>
          <a:p>
            <a:r>
              <a:rPr lang="el-GR" sz="2400" dirty="0"/>
              <a:t>Μετά την εγκατάσταση</a:t>
            </a:r>
          </a:p>
          <a:p>
            <a:pPr marL="109537" indent="0">
              <a:buNone/>
            </a:pPr>
            <a:r>
              <a:rPr lang="el-GR" sz="2400" dirty="0" smtClean="0"/>
              <a:t>	</a:t>
            </a:r>
            <a:r>
              <a:rPr lang="en-US" sz="2400" dirty="0" smtClean="0"/>
              <a:t>path </a:t>
            </a:r>
            <a:r>
              <a:rPr lang="en-US" sz="2400" dirty="0"/>
              <a:t>%path%;C:\Python  </a:t>
            </a:r>
            <a:r>
              <a:rPr lang="el-GR" sz="2400" dirty="0" smtClean="0"/>
              <a:t>(</a:t>
            </a:r>
            <a:r>
              <a:rPr lang="en-US" sz="2400" dirty="0" smtClean="0"/>
              <a:t>command prompt)</a:t>
            </a:r>
            <a:endParaRPr lang="en-US" sz="2400" dirty="0"/>
          </a:p>
          <a:p>
            <a:pPr algn="just"/>
            <a:endParaRPr lang="en-US" sz="2400" b="1" dirty="0">
              <a:solidFill>
                <a:srgbClr val="92D050"/>
              </a:solidFill>
            </a:endParaRPr>
          </a:p>
          <a:p>
            <a:pPr algn="just"/>
            <a:endParaRPr lang="en-US" sz="2400" dirty="0" smtClean="0"/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Εγκατάσταση </a:t>
            </a:r>
            <a:r>
              <a:rPr lang="en-US" sz="3600" dirty="0" smtClean="0"/>
              <a:t>Python</a:t>
            </a:r>
            <a:r>
              <a:rPr lang="el-GR" sz="3600" dirty="0" smtClean="0"/>
              <a:t> σε</a:t>
            </a:r>
            <a:r>
              <a:rPr lang="en-US" sz="3600" dirty="0" smtClean="0"/>
              <a:t> </a:t>
            </a:r>
            <a:r>
              <a:rPr lang="en-US" sz="3600" dirty="0"/>
              <a:t>Windows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Περίγραμμα Παρουσίασης</a:t>
            </a:r>
            <a:endParaRPr lang="en-US" sz="44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950912" y="1412776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Ιστορική Αναδρομή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Εγκατάσταση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Linux</a:t>
            </a:r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Windows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/>
              <a:t>Τομείς που χρησιμοποιείται η </a:t>
            </a:r>
            <a:r>
              <a:rPr lang="en-US" sz="2400" dirty="0" smtClean="0"/>
              <a:t>Python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Hello World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Πλεονεκτήματα - Μειονεκτήματα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Προγραμματιστικές Δυνατότητες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Υλοποίηση Εργασίας 2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Γενικές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Εντυπώσεις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Πηγές</a:t>
            </a:r>
          </a:p>
        </p:txBody>
      </p:sp>
    </p:spTree>
    <p:extLst>
      <p:ext uri="{BB962C8B-B14F-4D97-AF65-F5344CB8AC3E}">
        <p14:creationId xmlns:p14="http://schemas.microsoft.com/office/powerpoint/2010/main" val="9867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734888" y="1484784"/>
            <a:ext cx="8229600" cy="4525962"/>
          </a:xfrm>
        </p:spPr>
        <p:txBody>
          <a:bodyPr/>
          <a:lstStyle/>
          <a:p>
            <a:pPr algn="just"/>
            <a:r>
              <a:rPr lang="en-US" sz="2400" dirty="0" smtClean="0"/>
              <a:t>Google</a:t>
            </a:r>
          </a:p>
          <a:p>
            <a:pPr algn="just"/>
            <a:r>
              <a:rPr lang="en-US" sz="2400" dirty="0" smtClean="0"/>
              <a:t>Yahoo (</a:t>
            </a:r>
            <a:r>
              <a:rPr lang="el-GR" sz="2400" dirty="0" smtClean="0"/>
              <a:t>χάρτες)</a:t>
            </a:r>
            <a:endParaRPr lang="en-US" sz="2400" dirty="0" smtClean="0"/>
          </a:p>
          <a:p>
            <a:pPr algn="just"/>
            <a:r>
              <a:rPr lang="en-US" sz="2400" dirty="0" smtClean="0"/>
              <a:t>NASA </a:t>
            </a:r>
            <a:r>
              <a:rPr lang="el-GR" sz="2400" dirty="0" smtClean="0"/>
              <a:t>(πρόβλεψη καιρού)</a:t>
            </a:r>
          </a:p>
          <a:p>
            <a:pPr algn="just"/>
            <a:r>
              <a:rPr lang="en-US" sz="2400" dirty="0" smtClean="0"/>
              <a:t>YouTube</a:t>
            </a:r>
          </a:p>
          <a:p>
            <a:pPr algn="just"/>
            <a:r>
              <a:rPr lang="en-US" sz="2400" dirty="0" err="1" smtClean="0"/>
              <a:t>BiT</a:t>
            </a:r>
            <a:r>
              <a:rPr lang="en-US" sz="2400" dirty="0" smtClean="0"/>
              <a:t> Torrent Client</a:t>
            </a:r>
          </a:p>
          <a:p>
            <a:pPr algn="just"/>
            <a:r>
              <a:rPr lang="en-US" sz="2400" dirty="0" smtClean="0"/>
              <a:t>ABN – </a:t>
            </a:r>
            <a:r>
              <a:rPr lang="en-US" sz="2400" dirty="0" err="1" smtClean="0"/>
              <a:t>Amro</a:t>
            </a:r>
            <a:r>
              <a:rPr lang="en-US" sz="2400" dirty="0" smtClean="0"/>
              <a:t> Bank</a:t>
            </a:r>
            <a:r>
              <a:rPr lang="el-GR" sz="2400" dirty="0" smtClean="0"/>
              <a:t> (</a:t>
            </a:r>
            <a:r>
              <a:rPr lang="en-US" sz="2400" dirty="0" smtClean="0"/>
              <a:t>security)</a:t>
            </a:r>
          </a:p>
          <a:p>
            <a:pPr algn="just"/>
            <a:r>
              <a:rPr lang="en-US" sz="2400" dirty="0" smtClean="0"/>
              <a:t>Maya – Blender (</a:t>
            </a:r>
            <a:r>
              <a:rPr lang="el-GR" sz="2400" dirty="0" smtClean="0"/>
              <a:t>3</a:t>
            </a:r>
            <a:r>
              <a:rPr lang="en-US" sz="2400" dirty="0" smtClean="0"/>
              <a:t>D</a:t>
            </a:r>
            <a:r>
              <a:rPr lang="el-GR" sz="2400" dirty="0" smtClean="0"/>
              <a:t> </a:t>
            </a:r>
            <a:r>
              <a:rPr lang="en-US" sz="2400" dirty="0" smtClean="0"/>
              <a:t>graphics)</a:t>
            </a:r>
            <a:endParaRPr lang="el-GR" sz="2400" dirty="0" smtClean="0"/>
          </a:p>
          <a:p>
            <a:pPr algn="just"/>
            <a:r>
              <a:rPr lang="en-US" sz="2400" dirty="0" smtClean="0"/>
              <a:t>Civilization IV – Battlefield 2 (Games)</a:t>
            </a:r>
          </a:p>
          <a:p>
            <a:pPr algn="just"/>
            <a:r>
              <a:rPr lang="el-GR" sz="2400" dirty="0" smtClean="0"/>
              <a:t>Πανεπιστήμια (</a:t>
            </a:r>
            <a:r>
              <a:rPr lang="en-US" sz="2400" dirty="0" smtClean="0"/>
              <a:t>University of California)</a:t>
            </a:r>
            <a:endParaRPr lang="el-GR" sz="2400" dirty="0" smtClean="0"/>
          </a:p>
          <a:p>
            <a:pPr algn="just"/>
            <a:r>
              <a:rPr lang="en-US" sz="2400" dirty="0" smtClean="0"/>
              <a:t>CIA</a:t>
            </a:r>
          </a:p>
          <a:p>
            <a:pPr algn="just"/>
            <a:endParaRPr lang="en-US" sz="20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95536" y="260648"/>
            <a:ext cx="835292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l-GR" sz="3400" dirty="0" smtClean="0"/>
              <a:t>Τομείς </a:t>
            </a:r>
            <a:r>
              <a:rPr lang="el-GR" sz="3400" dirty="0"/>
              <a:t>που </a:t>
            </a:r>
            <a:r>
              <a:rPr lang="el-GR" sz="3400" dirty="0" smtClean="0"/>
              <a:t>χρησιμοποιείται η </a:t>
            </a:r>
            <a:r>
              <a:rPr lang="en-US" sz="3400" dirty="0"/>
              <a:t>Python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Περίγραμμα Παρουσίασης</a:t>
            </a:r>
            <a:endParaRPr lang="en-US" sz="44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950912" y="1412776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Ιστορική Αναδρομή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Εγκατάσταση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Linux</a:t>
            </a:r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Windows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Τομείς που χρησιμοποιείται η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</a:p>
          <a:p>
            <a:r>
              <a:rPr lang="en-US" sz="2400" dirty="0" smtClean="0"/>
              <a:t>Hello World </a:t>
            </a:r>
            <a:r>
              <a:rPr lang="el-GR" sz="2400" dirty="0" smtClean="0"/>
              <a:t>σε </a:t>
            </a:r>
            <a:r>
              <a:rPr lang="en-US" sz="2400" dirty="0" smtClean="0"/>
              <a:t>Python</a:t>
            </a:r>
            <a:endParaRPr lang="el-GR" sz="2400" dirty="0" smtClean="0"/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Πλεονεκτήματα - Μειονεκτήματα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Προγραμματιστικές Δυνατότητες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Υλοποίηση Εργασίας 2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Γενικές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Εντυπώσεις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Πηγές</a:t>
            </a:r>
          </a:p>
        </p:txBody>
      </p:sp>
    </p:spTree>
    <p:extLst>
      <p:ext uri="{BB962C8B-B14F-4D97-AF65-F5344CB8AC3E}">
        <p14:creationId xmlns:p14="http://schemas.microsoft.com/office/powerpoint/2010/main" val="38672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400" dirty="0"/>
              <a:t>Hello World </a:t>
            </a:r>
            <a:r>
              <a:rPr lang="el-GR" sz="4400" dirty="0"/>
              <a:t>σε </a:t>
            </a:r>
            <a:r>
              <a:rPr lang="en-US" sz="4400" dirty="0"/>
              <a:t>Python</a:t>
            </a:r>
            <a:endParaRPr lang="el-GR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340768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sz="2000" b="1" dirty="0">
                <a:solidFill>
                  <a:srgbClr val="92D050"/>
                </a:solidFill>
              </a:rPr>
              <a:t>Hello World </a:t>
            </a:r>
            <a:r>
              <a:rPr lang="el-GR" sz="2000" b="1" dirty="0" smtClean="0">
                <a:solidFill>
                  <a:srgbClr val="92D050"/>
                </a:solidFill>
              </a:rPr>
              <a:t>στην </a:t>
            </a:r>
            <a:r>
              <a:rPr lang="en-US" sz="2000" b="1" u="sng" dirty="0">
                <a:solidFill>
                  <a:srgbClr val="92D050"/>
                </a:solidFill>
              </a:rPr>
              <a:t>C++</a:t>
            </a:r>
            <a:r>
              <a:rPr lang="en-US" b="1" u="sng" dirty="0">
                <a:solidFill>
                  <a:srgbClr val="92D050"/>
                </a:solidFill>
              </a:rPr>
              <a:t> </a:t>
            </a:r>
          </a:p>
          <a:p>
            <a:r>
              <a:rPr lang="en-US" dirty="0"/>
              <a:t>#include &lt;</a:t>
            </a:r>
            <a:r>
              <a:rPr lang="en-US" dirty="0" err="1"/>
              <a:t>iostream.h</a:t>
            </a:r>
            <a:r>
              <a:rPr lang="en-US" dirty="0"/>
              <a:t>&gt;</a:t>
            </a:r>
          </a:p>
          <a:p>
            <a:r>
              <a:rPr lang="en-US" dirty="0"/>
              <a:t>Void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"Hello World!"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 smtClean="0"/>
              <a:t>    return </a:t>
            </a:r>
            <a:r>
              <a:rPr lang="en-US" dirty="0"/>
              <a:t>0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340768"/>
            <a:ext cx="42484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Hello World </a:t>
            </a:r>
            <a:r>
              <a:rPr lang="el-GR" sz="2000" b="1" dirty="0">
                <a:solidFill>
                  <a:srgbClr val="92D050"/>
                </a:solidFill>
              </a:rPr>
              <a:t>στην </a:t>
            </a:r>
            <a:r>
              <a:rPr lang="en-US" sz="2000" b="1" u="sng" dirty="0">
                <a:solidFill>
                  <a:srgbClr val="92D050"/>
                </a:solidFill>
              </a:rPr>
              <a:t>C#</a:t>
            </a:r>
          </a:p>
          <a:p>
            <a:r>
              <a:rPr lang="en-US" dirty="0"/>
              <a:t>using System;</a:t>
            </a:r>
          </a:p>
          <a:p>
            <a:r>
              <a:rPr lang="en-US" dirty="0"/>
              <a:t>class </a:t>
            </a:r>
            <a:r>
              <a:rPr lang="en-US" dirty="0" err="1"/>
              <a:t>HelloWorld</a:t>
            </a:r>
            <a:endParaRPr lang="en-US" dirty="0"/>
          </a:p>
          <a:p>
            <a:r>
              <a:rPr lang="en-US" dirty="0"/>
              <a:t>{    public static </a:t>
            </a:r>
            <a:r>
              <a:rPr lang="en-US" dirty="0" err="1"/>
              <a:t>int</a:t>
            </a:r>
            <a:r>
              <a:rPr lang="en-US" dirty="0"/>
              <a:t>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Console.WriteLine</a:t>
            </a:r>
            <a:r>
              <a:rPr lang="en-US" dirty="0"/>
              <a:t>("Hello, World!");</a:t>
            </a:r>
          </a:p>
          <a:p>
            <a:r>
              <a:rPr lang="en-US" dirty="0" smtClean="0"/>
              <a:t>        return </a:t>
            </a:r>
            <a:r>
              <a:rPr lang="en-US" dirty="0"/>
              <a:t>0;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21063" y="4092168"/>
            <a:ext cx="42766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Hello World </a:t>
            </a:r>
            <a:r>
              <a:rPr lang="el-GR" sz="2000" b="1" dirty="0" smtClean="0">
                <a:solidFill>
                  <a:srgbClr val="92D050"/>
                </a:solidFill>
              </a:rPr>
              <a:t>στην </a:t>
            </a:r>
            <a:r>
              <a:rPr lang="en-US" sz="2000" b="1" u="sng" dirty="0" smtClean="0">
                <a:solidFill>
                  <a:srgbClr val="92D050"/>
                </a:solidFill>
              </a:rPr>
              <a:t>Java</a:t>
            </a:r>
            <a:endParaRPr lang="en-US" sz="2000" b="1" u="sng" dirty="0">
              <a:solidFill>
                <a:srgbClr val="92D050"/>
              </a:solidFill>
            </a:endParaRPr>
          </a:p>
          <a:p>
            <a:r>
              <a:rPr lang="en-US" dirty="0"/>
              <a:t>class </a:t>
            </a:r>
            <a:r>
              <a:rPr lang="en-US" dirty="0" err="1"/>
              <a:t>HelloWorld</a:t>
            </a:r>
            <a:r>
              <a:rPr lang="en-US" dirty="0"/>
              <a:t> {</a:t>
            </a:r>
          </a:p>
          <a:p>
            <a:r>
              <a:rPr lang="en-US" dirty="0"/>
              <a:t>  static public void main( String </a:t>
            </a:r>
            <a:r>
              <a:rPr lang="en-US" dirty="0" err="1"/>
              <a:t>args</a:t>
            </a:r>
            <a:r>
              <a:rPr lang="en-US" dirty="0"/>
              <a:t>[] ) {</a:t>
            </a:r>
          </a:p>
          <a:p>
            <a:r>
              <a:rPr lang="en-US" dirty="0"/>
              <a:t>    </a:t>
            </a:r>
            <a:r>
              <a:rPr lang="en-US" dirty="0" err="1"/>
              <a:t>System.out.println</a:t>
            </a:r>
            <a:r>
              <a:rPr lang="en-US" dirty="0"/>
              <a:t>( "Hello World!" );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  <a:endParaRPr lang="en-US" dirty="0"/>
          </a:p>
          <a:p>
            <a:r>
              <a:rPr lang="en-US" dirty="0"/>
              <a:t>}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717446" y="4077072"/>
            <a:ext cx="360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Hello </a:t>
            </a:r>
            <a:r>
              <a:rPr lang="en-US" sz="2000" b="1" dirty="0" smtClean="0">
                <a:solidFill>
                  <a:srgbClr val="92D050"/>
                </a:solidFill>
              </a:rPr>
              <a:t>World </a:t>
            </a:r>
            <a:r>
              <a:rPr lang="el-GR" sz="2000" b="1" dirty="0" smtClean="0">
                <a:solidFill>
                  <a:srgbClr val="92D050"/>
                </a:solidFill>
              </a:rPr>
              <a:t>στην </a:t>
            </a:r>
            <a:r>
              <a:rPr lang="en-US" sz="2000" b="1" u="sng" dirty="0">
                <a:solidFill>
                  <a:srgbClr val="92D050"/>
                </a:solidFill>
              </a:rPr>
              <a:t>Python</a:t>
            </a:r>
          </a:p>
          <a:p>
            <a:r>
              <a:rPr lang="en-US" dirty="0"/>
              <a:t>#!/</a:t>
            </a:r>
            <a:r>
              <a:rPr lang="en-US" dirty="0" err="1" smtClean="0"/>
              <a:t>usr</a:t>
            </a:r>
            <a:r>
              <a:rPr lang="en-US" dirty="0" smtClean="0"/>
              <a:t>/bin/python</a:t>
            </a:r>
          </a:p>
          <a:p>
            <a:endParaRPr lang="en-US" dirty="0"/>
          </a:p>
          <a:p>
            <a:r>
              <a:rPr lang="en-US" dirty="0" smtClean="0"/>
              <a:t>print </a:t>
            </a:r>
            <a:r>
              <a:rPr lang="en-US" dirty="0"/>
              <a:t>"</a:t>
            </a:r>
            <a:r>
              <a:rPr lang="en-US" dirty="0" smtClean="0"/>
              <a:t>Hello </a:t>
            </a:r>
            <a:r>
              <a:rPr lang="en-US" dirty="0"/>
              <a:t>World!" 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697814" y="3933056"/>
            <a:ext cx="3600400" cy="15328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45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Περίγραμμα Παρουσίασης</a:t>
            </a:r>
            <a:endParaRPr lang="en-US" sz="44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950912" y="1412776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Ιστορική Αναδρομή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Εγκατάσταση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Linux</a:t>
            </a:r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Windows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Τομείς που χρησιμοποιείται η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Hello World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/>
              <a:t>Πλεονεκτήματα - Μειονεκτήματα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Προγραμματιστικές Δυνατότητες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Υλοποίηση Εργασίας 2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Γενικές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Εντυπώσεις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Πηγές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686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124744"/>
            <a:ext cx="8229600" cy="4525962"/>
          </a:xfrm>
        </p:spPr>
        <p:txBody>
          <a:bodyPr/>
          <a:lstStyle/>
          <a:p>
            <a:pPr algn="just"/>
            <a:r>
              <a:rPr lang="el-GR" sz="2100" dirty="0" smtClean="0"/>
              <a:t>Απλή σε σύνταξη</a:t>
            </a:r>
            <a:endParaRPr lang="en-US" sz="2100" dirty="0" smtClean="0"/>
          </a:p>
          <a:p>
            <a:pPr marL="109537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Εύκολη στην εκμάθηση</a:t>
            </a:r>
            <a:endParaRPr lang="en-US" sz="2100" dirty="0" smtClean="0"/>
          </a:p>
          <a:p>
            <a:pPr marL="109537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Δωρεάν και </a:t>
            </a:r>
            <a:r>
              <a:rPr lang="en-US" sz="2100" dirty="0" err="1" smtClean="0"/>
              <a:t>OpenSource</a:t>
            </a:r>
            <a:endParaRPr lang="en-US" sz="2100" dirty="0" smtClean="0"/>
          </a:p>
          <a:p>
            <a:pPr marL="109537" indent="0" algn="just">
              <a:buNone/>
            </a:pPr>
            <a:endParaRPr lang="en-US" sz="2100" dirty="0" smtClean="0"/>
          </a:p>
          <a:p>
            <a:pPr algn="just"/>
            <a:r>
              <a:rPr lang="el-GR" sz="2100" dirty="0" smtClean="0"/>
              <a:t>Γλώσσα Υψηλού Επιπέδου</a:t>
            </a:r>
            <a:endParaRPr lang="en-US" sz="2100" dirty="0" smtClean="0"/>
          </a:p>
          <a:p>
            <a:pPr marL="109537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Φορητή</a:t>
            </a:r>
            <a:endParaRPr lang="en-US" sz="2100" dirty="0" smtClean="0"/>
          </a:p>
          <a:p>
            <a:pPr marL="109537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Διερμηνευόμενη</a:t>
            </a:r>
            <a:endParaRPr lang="en-US" sz="2100" dirty="0" smtClean="0"/>
          </a:p>
          <a:p>
            <a:pPr marL="109537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Αντικειμενοστρεφής</a:t>
            </a:r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7544" y="11663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4400" dirty="0" smtClean="0"/>
              <a:t>Πλεονεκτήματα</a:t>
            </a:r>
            <a:endParaRPr lang="el-GR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124744"/>
            <a:ext cx="8229600" cy="4525962"/>
          </a:xfrm>
        </p:spPr>
        <p:txBody>
          <a:bodyPr/>
          <a:lstStyle/>
          <a:p>
            <a:pPr algn="just"/>
            <a:r>
              <a:rPr lang="el-GR" sz="2100" dirty="0" smtClean="0"/>
              <a:t>Επεκτάσιμη </a:t>
            </a:r>
            <a:endParaRPr lang="en-US" sz="2100" dirty="0" smtClean="0"/>
          </a:p>
          <a:p>
            <a:pPr marL="109537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Ταχύτερη από κάποιες άλλες </a:t>
            </a:r>
            <a:r>
              <a:rPr lang="en-US" sz="2100" dirty="0" smtClean="0"/>
              <a:t>scripting languages</a:t>
            </a:r>
          </a:p>
          <a:p>
            <a:pPr marL="109537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Δεν έχουν τύπους οι μεταβλητές</a:t>
            </a:r>
            <a:endParaRPr lang="en-US" sz="2100" dirty="0" smtClean="0"/>
          </a:p>
          <a:p>
            <a:pPr marL="109537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Επαναχρησιμοποίηση</a:t>
            </a:r>
            <a:endParaRPr lang="en-US" sz="2100" dirty="0" smtClean="0"/>
          </a:p>
          <a:p>
            <a:pPr marL="109537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Ενσωματώσιμη</a:t>
            </a:r>
            <a:endParaRPr lang="en-US" sz="2100" dirty="0" smtClean="0"/>
          </a:p>
          <a:p>
            <a:pPr marL="109537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Εκτεταμένες Βιβλιοθήκες</a:t>
            </a:r>
            <a:endParaRPr lang="en-US" sz="2100" dirty="0" smtClean="0"/>
          </a:p>
          <a:p>
            <a:pPr marL="109537" indent="0" algn="just">
              <a:buNone/>
            </a:pPr>
            <a:endParaRPr lang="el-GR" sz="2100" dirty="0" smtClean="0"/>
          </a:p>
          <a:p>
            <a:pPr algn="just"/>
            <a:r>
              <a:rPr lang="el-GR" sz="2100" dirty="0" smtClean="0"/>
              <a:t>Υποχρεωτικά στοιχισμένος κώδικας</a:t>
            </a:r>
            <a:endParaRPr lang="en-US" sz="21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3329116"/>
            <a:ext cx="4320480" cy="110799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Μεγάλες Προγραμματιστικές Δυνατότητες</a:t>
            </a:r>
            <a:endParaRPr lang="el-GR" sz="2800" dirty="0" smtClean="0"/>
          </a:p>
          <a:p>
            <a:pPr algn="ctr"/>
            <a:r>
              <a:rPr lang="el-GR" dirty="0" smtClean="0"/>
              <a:t>(θα τις μελετήσουμε εκτενώς σε λίγο)</a:t>
            </a:r>
            <a:endParaRPr lang="el-GR" dirty="0"/>
          </a:p>
        </p:txBody>
      </p:sp>
      <p:sp>
        <p:nvSpPr>
          <p:cNvPr id="8" name="Rectangle 4"/>
          <p:cNvSpPr txBox="1">
            <a:spLocks/>
          </p:cNvSpPr>
          <p:nvPr/>
        </p:nvSpPr>
        <p:spPr bwMode="auto"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Πλεονεκτήματα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9302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196752"/>
            <a:ext cx="8229600" cy="4525962"/>
          </a:xfrm>
        </p:spPr>
        <p:txBody>
          <a:bodyPr/>
          <a:lstStyle/>
          <a:p>
            <a:pPr algn="just"/>
            <a:r>
              <a:rPr lang="el-GR" sz="2400" dirty="0" smtClean="0"/>
              <a:t>Ευκολία σε λάθη (υποχρεωτικά στοιχισμένος κώδικας)</a:t>
            </a:r>
            <a:endParaRPr lang="en-US" sz="2400" dirty="0" smtClean="0"/>
          </a:p>
          <a:p>
            <a:pPr marL="109537" indent="0" algn="just">
              <a:buNone/>
            </a:pPr>
            <a:endParaRPr lang="el-GR" sz="2400" dirty="0" smtClean="0"/>
          </a:p>
          <a:p>
            <a:pPr algn="just"/>
            <a:r>
              <a:rPr lang="el-GR" sz="2400" dirty="0" smtClean="0"/>
              <a:t>Απόδοση (πιο αργή από την </a:t>
            </a:r>
            <a:r>
              <a:rPr lang="en-US" sz="2400" dirty="0" smtClean="0"/>
              <a:t>C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109537" indent="0" algn="just">
              <a:buNone/>
            </a:pPr>
            <a:endParaRPr lang="el-GR" sz="2400" dirty="0" smtClean="0"/>
          </a:p>
          <a:p>
            <a:pPr algn="just"/>
            <a:r>
              <a:rPr lang="el-GR" sz="2400" dirty="0" smtClean="0"/>
              <a:t>Αδυναμία </a:t>
            </a:r>
            <a:r>
              <a:rPr lang="en-US" sz="2400" dirty="0" smtClean="0"/>
              <a:t>low-level</a:t>
            </a:r>
            <a:r>
              <a:rPr lang="el-GR" sz="2400" dirty="0" smtClean="0"/>
              <a:t> επέμβασης</a:t>
            </a:r>
            <a:endParaRPr lang="en-US" sz="2400" dirty="0" smtClean="0"/>
          </a:p>
          <a:p>
            <a:pPr marL="109537" indent="0" algn="just">
              <a:buNone/>
            </a:pPr>
            <a:endParaRPr lang="el-GR" sz="2400" dirty="0" smtClean="0"/>
          </a:p>
          <a:p>
            <a:pPr algn="just"/>
            <a:r>
              <a:rPr lang="el-GR" sz="2400" dirty="0" smtClean="0"/>
              <a:t>Χρήσιμες βιβλιοθήκες μόνο σε </a:t>
            </a:r>
            <a:r>
              <a:rPr lang="en-US" sz="2400" dirty="0" smtClean="0"/>
              <a:t>C/C++</a:t>
            </a:r>
            <a:endParaRPr lang="el-GR" sz="2400" dirty="0" smtClean="0"/>
          </a:p>
          <a:p>
            <a:pPr marL="109537" indent="0" algn="just">
              <a:buNone/>
            </a:pPr>
            <a:endParaRPr lang="el-GR" sz="2400" dirty="0" smtClean="0"/>
          </a:p>
          <a:p>
            <a:pPr algn="just"/>
            <a:r>
              <a:rPr lang="el-GR" sz="2400" dirty="0" smtClean="0"/>
              <a:t>Σύγχιση λόγω μετονομοσίας ίδιων βιβλιοθηκών από ένα </a:t>
            </a:r>
            <a:r>
              <a:rPr lang="en-US" sz="2400" dirty="0" smtClean="0"/>
              <a:t>version </a:t>
            </a:r>
            <a:r>
              <a:rPr lang="el-GR" sz="2400" dirty="0" smtClean="0"/>
              <a:t>σε άλλο (</a:t>
            </a:r>
            <a:r>
              <a:rPr lang="en-US" sz="2400" dirty="0"/>
              <a:t> </a:t>
            </a:r>
            <a:r>
              <a:rPr lang="en-US" sz="2400" dirty="0" err="1" smtClean="0">
                <a:hlinkClick r:id="rId2" tooltip="httplib: HTTP and HTTPS protocol client (requires sockets)."/>
              </a:rPr>
              <a:t>httplib</a:t>
            </a:r>
            <a:r>
              <a:rPr lang="el-GR" sz="2400" dirty="0" smtClean="0"/>
              <a:t> -&gt;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http.client</a:t>
            </a:r>
            <a:r>
              <a:rPr lang="el-GR" sz="2400" b="1" dirty="0" smtClean="0"/>
              <a:t> )</a:t>
            </a:r>
            <a:endParaRPr lang="el-GR" sz="2400" dirty="0" smtClean="0"/>
          </a:p>
          <a:p>
            <a:pPr algn="just"/>
            <a:endParaRPr lang="en-US" sz="2400" dirty="0" smtClean="0"/>
          </a:p>
          <a:p>
            <a:pPr marL="109537" indent="0" algn="just">
              <a:buNone/>
            </a:pPr>
            <a:endParaRPr lang="el-GR" sz="2400" dirty="0" smtClean="0"/>
          </a:p>
          <a:p>
            <a:pPr marL="109537" indent="0" algn="just">
              <a:buNone/>
            </a:pPr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7544" y="11663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4400" dirty="0" smtClean="0"/>
              <a:t>Μειονεκτήματα</a:t>
            </a:r>
            <a:endParaRPr lang="el-GR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contenu 1"/>
          <p:cNvSpPr>
            <a:spLocks noGrp="1"/>
          </p:cNvSpPr>
          <p:nvPr>
            <p:ph idx="4294967295"/>
          </p:nvPr>
        </p:nvSpPr>
        <p:spPr>
          <a:xfrm>
            <a:off x="950912" y="1412776"/>
            <a:ext cx="8229600" cy="4525962"/>
          </a:xfrm>
        </p:spPr>
        <p:txBody>
          <a:bodyPr/>
          <a:lstStyle/>
          <a:p>
            <a:r>
              <a:rPr lang="el-GR" sz="2400" dirty="0" smtClean="0"/>
              <a:t>Ιστορική Αναδρομή</a:t>
            </a:r>
          </a:p>
          <a:p>
            <a:r>
              <a:rPr lang="el-GR" sz="2400" dirty="0" smtClean="0"/>
              <a:t>Εγκατάσταση </a:t>
            </a:r>
            <a:r>
              <a:rPr lang="en-US" sz="2400" dirty="0" smtClean="0"/>
              <a:t>Python</a:t>
            </a:r>
            <a:endParaRPr lang="el-GR" sz="2400" dirty="0" smtClean="0"/>
          </a:p>
          <a:p>
            <a:pPr lvl="1"/>
            <a:r>
              <a:rPr lang="el-GR" sz="2400" dirty="0"/>
              <a:t>Σε </a:t>
            </a:r>
            <a:r>
              <a:rPr lang="en-US" sz="2400" dirty="0"/>
              <a:t>Linux</a:t>
            </a:r>
          </a:p>
          <a:p>
            <a:pPr lvl="1"/>
            <a:r>
              <a:rPr lang="el-GR" sz="2400" dirty="0"/>
              <a:t>Σε </a:t>
            </a:r>
            <a:r>
              <a:rPr lang="en-US" sz="2400" dirty="0" smtClean="0"/>
              <a:t>Windows</a:t>
            </a:r>
            <a:endParaRPr lang="el-GR" sz="2400" dirty="0" smtClean="0"/>
          </a:p>
          <a:p>
            <a:r>
              <a:rPr lang="el-GR" sz="2400" dirty="0"/>
              <a:t>Τομείς που χρησιμοποιείται η </a:t>
            </a:r>
            <a:r>
              <a:rPr lang="en-US" sz="2400" dirty="0"/>
              <a:t>Python</a:t>
            </a:r>
          </a:p>
          <a:p>
            <a:r>
              <a:rPr lang="en-US" sz="2400" dirty="0" smtClean="0"/>
              <a:t>Hello </a:t>
            </a:r>
            <a:r>
              <a:rPr lang="en-US" sz="2400" dirty="0"/>
              <a:t>World </a:t>
            </a:r>
            <a:r>
              <a:rPr lang="el-GR" sz="2400" dirty="0"/>
              <a:t>σε </a:t>
            </a:r>
            <a:r>
              <a:rPr lang="en-US" sz="2400" dirty="0"/>
              <a:t>Python</a:t>
            </a:r>
            <a:endParaRPr lang="el-GR" sz="2400" dirty="0"/>
          </a:p>
          <a:p>
            <a:r>
              <a:rPr lang="el-GR" sz="2400" dirty="0" smtClean="0"/>
              <a:t>Πλεονεκτήματα - Μειον</a:t>
            </a:r>
            <a:r>
              <a:rPr lang="el-GR" sz="2400" dirty="0"/>
              <a:t>ε</a:t>
            </a:r>
            <a:r>
              <a:rPr lang="el-GR" sz="2400" dirty="0" smtClean="0"/>
              <a:t>κτήματα</a:t>
            </a:r>
            <a:endParaRPr lang="el-GR" sz="2400" dirty="0"/>
          </a:p>
          <a:p>
            <a:r>
              <a:rPr lang="el-GR" sz="2400" dirty="0" smtClean="0"/>
              <a:t>Προγραμματιστικές Δυνατότητες</a:t>
            </a:r>
          </a:p>
          <a:p>
            <a:r>
              <a:rPr lang="el-GR" sz="2400" dirty="0" smtClean="0"/>
              <a:t>Υλοποίηση Εργασίας 2  </a:t>
            </a:r>
          </a:p>
          <a:p>
            <a:r>
              <a:rPr lang="el-GR" sz="2400" dirty="0"/>
              <a:t>Γενικές </a:t>
            </a:r>
            <a:r>
              <a:rPr lang="el-GR" sz="2400" dirty="0" smtClean="0"/>
              <a:t>Εντυπώσεις</a:t>
            </a:r>
          </a:p>
          <a:p>
            <a:r>
              <a:rPr lang="el-GR" sz="2400" dirty="0" smtClean="0"/>
              <a:t>Πηγές</a:t>
            </a:r>
            <a:endParaRPr lang="el-GR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Περίγραμμα Παρουσίασης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340768"/>
            <a:ext cx="8229600" cy="4525962"/>
          </a:xfrm>
        </p:spPr>
        <p:txBody>
          <a:bodyPr/>
          <a:lstStyle/>
          <a:p>
            <a:pPr algn="just"/>
            <a:r>
              <a:rPr lang="el-GR" sz="2400" dirty="0" smtClean="0"/>
              <a:t>Πιο λίγοι </a:t>
            </a:r>
            <a:r>
              <a:rPr lang="en-US" sz="2400" dirty="0" smtClean="0"/>
              <a:t>developers </a:t>
            </a:r>
            <a:r>
              <a:rPr lang="el-GR" sz="2400" dirty="0" smtClean="0"/>
              <a:t>σε σύγκριση με άλλες γλώσσες:</a:t>
            </a:r>
          </a:p>
          <a:p>
            <a:pPr algn="just"/>
            <a:endParaRPr lang="el-GR" sz="2400" dirty="0"/>
          </a:p>
          <a:p>
            <a:pPr algn="just"/>
            <a:endParaRPr lang="el-GR" sz="2400" dirty="0" smtClean="0"/>
          </a:p>
          <a:p>
            <a:pPr marL="109537" indent="0" algn="just">
              <a:buNone/>
            </a:pPr>
            <a:endParaRPr lang="el-GR" sz="2400" b="1" dirty="0" smtClean="0"/>
          </a:p>
          <a:p>
            <a:pPr marL="109537" indent="0" algn="just">
              <a:buNone/>
            </a:pPr>
            <a:endParaRPr lang="el-GR" sz="2400" b="1" dirty="0"/>
          </a:p>
          <a:p>
            <a:pPr marL="109537" indent="0" algn="just">
              <a:buNone/>
            </a:pPr>
            <a:endParaRPr lang="el-GR" sz="2400" b="1" dirty="0" smtClean="0"/>
          </a:p>
          <a:p>
            <a:pPr marL="109537" indent="0" algn="just">
              <a:buNone/>
            </a:pPr>
            <a:endParaRPr lang="el-GR" sz="2400" b="1" dirty="0"/>
          </a:p>
          <a:p>
            <a:pPr marL="109537" indent="0" algn="just">
              <a:buNone/>
            </a:pPr>
            <a:endParaRPr lang="el-GR" sz="2400" b="1" dirty="0" smtClean="0"/>
          </a:p>
          <a:p>
            <a:pPr marL="109537" indent="0" algn="just">
              <a:buNone/>
            </a:pPr>
            <a:endParaRPr lang="el-GR" sz="2400" b="1" dirty="0" smtClean="0"/>
          </a:p>
          <a:p>
            <a:pPr marL="109537" indent="0">
              <a:buNone/>
            </a:pPr>
            <a:r>
              <a:rPr lang="el-GR" sz="1800" b="1" dirty="0" smtClean="0"/>
              <a:t>                 </a:t>
            </a:r>
          </a:p>
          <a:p>
            <a:pPr marL="109537" indent="0">
              <a:buNone/>
            </a:pPr>
            <a:r>
              <a:rPr lang="el-GR" sz="1800" b="1" dirty="0"/>
              <a:t> </a:t>
            </a:r>
            <a:r>
              <a:rPr lang="el-GR" sz="1800" b="1" dirty="0" smtClean="0"/>
              <a:t>                 </a:t>
            </a:r>
            <a:r>
              <a:rPr lang="en-US" sz="1800" b="1" dirty="0" smtClean="0"/>
              <a:t>TIOBE </a:t>
            </a:r>
            <a:r>
              <a:rPr lang="en-US" sz="1800" b="1" dirty="0"/>
              <a:t>Programming Community </a:t>
            </a:r>
            <a:r>
              <a:rPr lang="el-GR" sz="1800" b="1" dirty="0" smtClean="0"/>
              <a:t>- </a:t>
            </a:r>
            <a:r>
              <a:rPr lang="en-US" sz="1800" b="1" dirty="0" smtClean="0"/>
              <a:t>April </a:t>
            </a:r>
            <a:r>
              <a:rPr lang="en-US" sz="1800" b="1" dirty="0"/>
              <a:t>2012</a:t>
            </a:r>
          </a:p>
          <a:p>
            <a:pPr algn="just"/>
            <a:endParaRPr lang="en-US" sz="2400" dirty="0" smtClean="0"/>
          </a:p>
          <a:p>
            <a:pPr algn="just"/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7544" y="11663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4400" dirty="0" smtClean="0"/>
              <a:t>Μειονεκτήματα</a:t>
            </a:r>
            <a:endParaRPr lang="el-GR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03" y="2204864"/>
            <a:ext cx="636109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Περίγραμμα Παρουσίασης</a:t>
            </a:r>
            <a:endParaRPr lang="en-US" sz="44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950912" y="1412776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Ιστορική Αναδρομή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Εγκατάσταση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Linux</a:t>
            </a:r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Windows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Τομείς που χρησιμοποιείται η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Hello World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Πλεονεκτήματα - Μειονεκτήματα</a:t>
            </a:r>
          </a:p>
          <a:p>
            <a:r>
              <a:rPr lang="el-GR" sz="2400" dirty="0" smtClean="0"/>
              <a:t>Προγραμματιστικές Δυνατότητες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Υλοποίηση Εργασίας 2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Γενικές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Εντυπώσεις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Πηγές</a:t>
            </a:r>
          </a:p>
        </p:txBody>
      </p:sp>
    </p:spTree>
    <p:extLst>
      <p:ext uri="{BB962C8B-B14F-4D97-AF65-F5344CB8AC3E}">
        <p14:creationId xmlns:p14="http://schemas.microsoft.com/office/powerpoint/2010/main" val="3912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Παράδειγμα </a:t>
            </a:r>
            <a:r>
              <a:rPr lang="en-US" sz="3600" dirty="0" smtClean="0"/>
              <a:t>Client – Server</a:t>
            </a:r>
            <a:br>
              <a:rPr lang="en-US" sz="3600" dirty="0" smtClean="0"/>
            </a:br>
            <a:r>
              <a:rPr lang="en-US" sz="2400" dirty="0" smtClean="0"/>
              <a:t>(Server Source Code)</a:t>
            </a:r>
            <a:endParaRPr 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istos\Desktop\Presentation epl371\eikones\client - server\server co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0" y="1484784"/>
            <a:ext cx="88584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Παράδειγμα </a:t>
            </a:r>
            <a:r>
              <a:rPr lang="en-US" sz="3600" dirty="0" smtClean="0"/>
              <a:t>Client – Server</a:t>
            </a:r>
            <a:br>
              <a:rPr lang="en-US" sz="3600" dirty="0" smtClean="0"/>
            </a:br>
            <a:r>
              <a:rPr lang="en-US" sz="2400" dirty="0" smtClean="0"/>
              <a:t>(Client Source Code)</a:t>
            </a:r>
            <a:endParaRPr 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ristos\Desktop\Presentation epl371\eikones\client - server\client 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Παράδειγμα </a:t>
            </a:r>
            <a:r>
              <a:rPr lang="en-US" sz="3600" dirty="0" smtClean="0"/>
              <a:t>Client – Server</a:t>
            </a:r>
            <a:br>
              <a:rPr lang="en-US" sz="3600" dirty="0" smtClean="0"/>
            </a:br>
            <a:r>
              <a:rPr lang="en-US" sz="2400" dirty="0" smtClean="0"/>
              <a:t>(Screenshot </a:t>
            </a:r>
            <a:r>
              <a:rPr lang="el-GR" sz="2400" dirty="0" smtClean="0"/>
              <a:t>Εκτέλεσης</a:t>
            </a:r>
            <a:r>
              <a:rPr lang="en-US" sz="2400" dirty="0" smtClean="0"/>
              <a:t>)</a:t>
            </a:r>
            <a:endParaRPr 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istos\Desktop\Presentation epl371\eikones\client - server\server execu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24736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ristos\Desktop\Presentation epl371\eikones\client - server\client execus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93333"/>
            <a:ext cx="6624736" cy="30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Παράδειγμα </a:t>
            </a:r>
            <a:r>
              <a:rPr lang="en-US" sz="3600" dirty="0" err="1" smtClean="0"/>
              <a:t>mySQL</a:t>
            </a:r>
            <a:r>
              <a:rPr lang="en-US" sz="3600" dirty="0" smtClean="0"/>
              <a:t> database</a:t>
            </a:r>
            <a:br>
              <a:rPr lang="en-US" sz="3600" dirty="0" smtClean="0"/>
            </a:br>
            <a:r>
              <a:rPr lang="en-US" sz="2400" dirty="0" smtClean="0"/>
              <a:t>(Source Code</a:t>
            </a:r>
            <a:r>
              <a:rPr lang="el-GR" sz="2400" dirty="0" smtClean="0"/>
              <a:t> και </a:t>
            </a:r>
            <a:r>
              <a:rPr lang="en-US" sz="2400" dirty="0" smtClean="0"/>
              <a:t>Screenshot)</a:t>
            </a:r>
            <a:endParaRPr 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2374" y="3244334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ate_kou-23@live.com</a:t>
            </a:r>
            <a:endParaRPr lang="el-GR" dirty="0"/>
          </a:p>
        </p:txBody>
      </p:sp>
      <p:pic>
        <p:nvPicPr>
          <p:cNvPr id="3074" name="Picture 2" descr="C:\Users\Aristos\Desktop\Presentation epl371\eikones\mySQL\mySQL_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70859"/>
            <a:ext cx="6336704" cy="40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Aristos\Desktop\Presentation epl371\eikones\mySQL\mySQL_execute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7052436" cy="7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Παράδειγμα</a:t>
            </a:r>
            <a:r>
              <a:rPr lang="en-US" sz="3600" dirty="0" smtClean="0"/>
              <a:t> GUI</a:t>
            </a:r>
            <a:br>
              <a:rPr lang="en-US" sz="3600" dirty="0" smtClean="0"/>
            </a:br>
            <a:r>
              <a:rPr lang="en-US" sz="2400" dirty="0" smtClean="0"/>
              <a:t>(Source Code)</a:t>
            </a:r>
            <a:endParaRPr 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Aristos\Desktop\Presentation epl371\eikones\GUI\GUI 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6" y="1375998"/>
            <a:ext cx="7839438" cy="48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Παράδειγμα</a:t>
            </a:r>
            <a:r>
              <a:rPr lang="en-US" sz="3600" dirty="0" smtClean="0"/>
              <a:t> GUI</a:t>
            </a:r>
            <a:br>
              <a:rPr lang="en-US" sz="3600" dirty="0" smtClean="0"/>
            </a:br>
            <a:r>
              <a:rPr lang="en-US" sz="2400" dirty="0" smtClean="0"/>
              <a:t>(Screenshot </a:t>
            </a:r>
            <a:r>
              <a:rPr lang="el-GR" sz="2400" dirty="0" smtClean="0"/>
              <a:t>Εκτέλεσης</a:t>
            </a:r>
            <a:r>
              <a:rPr lang="en-US" sz="2400" dirty="0" smtClean="0"/>
              <a:t>)</a:t>
            </a:r>
            <a:endParaRPr 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Aristos\Desktop\Presentation epl371\eikones\GUI\GUI 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2452"/>
            <a:ext cx="7818201" cy="49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2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Παράδειγμα</a:t>
            </a:r>
            <a:r>
              <a:rPr lang="en-US" sz="3600" dirty="0" smtClean="0"/>
              <a:t> Threads</a:t>
            </a:r>
            <a:br>
              <a:rPr lang="en-US" sz="3600" dirty="0" smtClean="0"/>
            </a:br>
            <a:r>
              <a:rPr lang="en-US" sz="2400" dirty="0"/>
              <a:t>(Source </a:t>
            </a:r>
            <a:r>
              <a:rPr lang="en-US" sz="2400" dirty="0" smtClean="0"/>
              <a:t>Code)</a:t>
            </a:r>
            <a:endParaRPr 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Aristos\Desktop\Presentation epl371\eikones\threads\threads 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5" y="1587499"/>
            <a:ext cx="8402836" cy="41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Παράδειγμα</a:t>
            </a:r>
            <a:r>
              <a:rPr lang="en-US" sz="3600" dirty="0" smtClean="0"/>
              <a:t> Threads</a:t>
            </a:r>
            <a:br>
              <a:rPr lang="en-US" sz="3600" dirty="0" smtClean="0"/>
            </a:br>
            <a:r>
              <a:rPr lang="en-US" sz="2400" dirty="0"/>
              <a:t>(Screenshot </a:t>
            </a:r>
            <a:r>
              <a:rPr lang="el-GR" sz="2400" dirty="0"/>
              <a:t>Εκτέλεσης</a:t>
            </a:r>
            <a:r>
              <a:rPr lang="en-US" sz="2400" dirty="0" smtClean="0"/>
              <a:t>)</a:t>
            </a:r>
            <a:endParaRPr 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Aristos\Desktop\Presentation epl371\eikones\threads\threads 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560840" cy="50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contenu 1"/>
          <p:cNvSpPr>
            <a:spLocks noGrp="1"/>
          </p:cNvSpPr>
          <p:nvPr>
            <p:ph idx="4294967295"/>
          </p:nvPr>
        </p:nvSpPr>
        <p:spPr>
          <a:xfrm>
            <a:off x="950912" y="1412776"/>
            <a:ext cx="8229600" cy="4525962"/>
          </a:xfrm>
        </p:spPr>
        <p:txBody>
          <a:bodyPr/>
          <a:lstStyle/>
          <a:p>
            <a:r>
              <a:rPr lang="el-GR" sz="2400" dirty="0" smtClean="0"/>
              <a:t>Ιστορική Αναδρομή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Εγκατάσταση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Linux</a:t>
            </a:r>
          </a:p>
          <a:p>
            <a:pPr lvl="1"/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Windows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Τομείς που χρησιμοποιείται η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Python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Hello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World </a:t>
            </a:r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Πλεονεκτήματα - Μειονεκτήματα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Προγραμματιστικές Δυνατότητες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Υλοποίηση Εργασίας 2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Γενικές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Εντυπώσεις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Πηγές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Περίγραμμα Παρουσίασης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02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Περίγραμμα Παρουσίασης</a:t>
            </a:r>
            <a:endParaRPr lang="en-US" sz="44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950912" y="1412776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Ιστορική Αναδρομή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Εγκατάσταση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Linux</a:t>
            </a:r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Windows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Τομείς που χρησιμοποιείται η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Hello World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Πλεονεκτήματα - Μειονεκτήματα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Προγραμματιστικές Δυνατότητες</a:t>
            </a:r>
          </a:p>
          <a:p>
            <a:r>
              <a:rPr lang="el-GR" sz="2400" dirty="0" smtClean="0"/>
              <a:t>Υλοποίηση Εργασίας 2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Γενικές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Εντυπώσεις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Πηγές</a:t>
            </a:r>
          </a:p>
          <a:p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09537" indent="0">
              <a:buNone/>
            </a:pP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43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/>
              <a:t>Υλοποίηση Εργασίας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1" y="1590711"/>
            <a:ext cx="6549679" cy="83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976542" cy="34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ce réservé du contenu 1"/>
          <p:cNvSpPr txBox="1">
            <a:spLocks/>
          </p:cNvSpPr>
          <p:nvPr/>
        </p:nvSpPr>
        <p:spPr bwMode="auto">
          <a:xfrm>
            <a:off x="146087" y="1207294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200" dirty="0" smtClean="0"/>
              <a:t>Κλήση προγράμματος από </a:t>
            </a:r>
            <a:r>
              <a:rPr lang="en-US" sz="2200" dirty="0" smtClean="0"/>
              <a:t>command line</a:t>
            </a:r>
            <a:r>
              <a:rPr lang="el-GR" sz="2200" dirty="0" smtClean="0"/>
              <a:t>:</a:t>
            </a:r>
          </a:p>
          <a:p>
            <a:endParaRPr lang="el-GR" sz="2200" dirty="0"/>
          </a:p>
          <a:p>
            <a:pPr marL="109537" indent="0">
              <a:buNone/>
            </a:pPr>
            <a:endParaRPr lang="el-GR" sz="2200" dirty="0" smtClean="0"/>
          </a:p>
          <a:p>
            <a:r>
              <a:rPr lang="el-GR" sz="2200" dirty="0" smtClean="0"/>
              <a:t>Δημιουργία δομημένου καταλόγου μετά την εκτέλεση: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71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/>
              <a:t>Υλοποίηση Εργασίας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84280"/>
            <a:ext cx="6336704" cy="4065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136751"/>
            <a:ext cx="6770687" cy="1876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contenu 1"/>
          <p:cNvSpPr txBox="1">
            <a:spLocks/>
          </p:cNvSpPr>
          <p:nvPr/>
        </p:nvSpPr>
        <p:spPr bwMode="auto">
          <a:xfrm>
            <a:off x="225136" y="1207294"/>
            <a:ext cx="8813294" cy="39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000" dirty="0" smtClean="0"/>
              <a:t>Δημιουργημένα αρχεία </a:t>
            </a:r>
            <a:r>
              <a:rPr lang="en-US" sz="2000" dirty="0" smtClean="0"/>
              <a:t>brokenurls.txt</a:t>
            </a:r>
            <a:r>
              <a:rPr lang="el-GR" sz="2000" dirty="0" smtClean="0"/>
              <a:t> και </a:t>
            </a:r>
            <a:r>
              <a:rPr lang="en-US" sz="2000" dirty="0"/>
              <a:t>lexicon[Date][</a:t>
            </a:r>
            <a:r>
              <a:rPr lang="en-US" sz="2000" dirty="0" smtClean="0"/>
              <a:t>Time</a:t>
            </a:r>
            <a:r>
              <a:rPr lang="el-GR" sz="2000" dirty="0" smtClean="0"/>
              <a:t>]</a:t>
            </a:r>
            <a:r>
              <a:rPr lang="en-US" sz="2000" dirty="0" smtClean="0"/>
              <a:t>.txt</a:t>
            </a:r>
            <a:r>
              <a:rPr lang="el-GR" sz="2000" dirty="0" smtClean="0"/>
              <a:t> μετά από την εκτέλεση του προγράμματος:</a:t>
            </a:r>
            <a:endParaRPr lang="en-US" sz="2000" dirty="0"/>
          </a:p>
          <a:p>
            <a:endParaRPr lang="en-US" sz="2400" dirty="0"/>
          </a:p>
          <a:p>
            <a:pPr marL="109537" indent="0">
              <a:buNone/>
            </a:pPr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pPr marL="109537" indent="0"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4111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/>
              <a:t>Υλοποίηση Εργασίας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7" y="1753939"/>
            <a:ext cx="7957653" cy="275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1"/>
          <p:cNvSpPr txBox="1">
            <a:spLocks/>
          </p:cNvSpPr>
          <p:nvPr/>
        </p:nvSpPr>
        <p:spPr bwMode="auto">
          <a:xfrm>
            <a:off x="225136" y="127930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/>
              <a:t>Δημιουργία και κλήση μιας συνάρτησης:</a:t>
            </a:r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pPr marL="109537" indent="0">
              <a:buNone/>
            </a:pPr>
            <a:endParaRPr lang="el-GR" sz="2400" dirty="0" smtClean="0"/>
          </a:p>
          <a:p>
            <a:r>
              <a:rPr lang="el-GR" sz="2400" dirty="0" smtClean="0"/>
              <a:t>Είσοδος από γραμμή εντολών:</a:t>
            </a:r>
          </a:p>
          <a:p>
            <a:endParaRPr lang="en-US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6" y="5125951"/>
            <a:ext cx="7957653" cy="75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5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/>
              <a:t>Υλοποίηση Εργασίας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420354" cy="328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contenu 1"/>
          <p:cNvSpPr txBox="1">
            <a:spLocks/>
          </p:cNvSpPr>
          <p:nvPr/>
        </p:nvSpPr>
        <p:spPr bwMode="auto">
          <a:xfrm>
            <a:off x="251520" y="1276480"/>
            <a:ext cx="8229600" cy="9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/>
              <a:t>Δημιουργία σύνδεσης με ένα </a:t>
            </a:r>
            <a:r>
              <a:rPr lang="en-US" sz="2400" dirty="0" smtClean="0"/>
              <a:t>URL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r>
              <a:rPr lang="el-GR" sz="2400" dirty="0" smtClean="0"/>
              <a:t>Λήψη σώματος σελίδας από αυτό το </a:t>
            </a:r>
            <a:r>
              <a:rPr lang="en-US" sz="2400" dirty="0" smtClean="0"/>
              <a:t>URL</a:t>
            </a:r>
            <a:r>
              <a:rPr lang="el-GR" sz="2400" dirty="0" smtClean="0"/>
              <a:t>. 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pPr marL="109537" indent="0">
              <a:buNone/>
            </a:pPr>
            <a:endParaRPr lang="el-GR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655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/>
              <a:t>Υλοποίηση Εργασίας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9" y="1922110"/>
            <a:ext cx="8253943" cy="100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251520" y="1276480"/>
            <a:ext cx="8229600" cy="5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/>
              <a:t>Σταδιακή δημιουργία λεξικού:</a:t>
            </a:r>
          </a:p>
          <a:p>
            <a:endParaRPr lang="el-GR" sz="2400" dirty="0"/>
          </a:p>
          <a:p>
            <a:pPr marL="109537" indent="0">
              <a:buNone/>
            </a:pPr>
            <a:r>
              <a:rPr lang="en-US" sz="2400" dirty="0" smtClean="0"/>
              <a:t> </a:t>
            </a:r>
            <a:endParaRPr lang="el-GR" sz="2400" dirty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pPr marL="109537" indent="0">
              <a:buNone/>
            </a:pPr>
            <a:endParaRPr lang="el-GR" sz="2400" dirty="0" smtClean="0"/>
          </a:p>
          <a:p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148064" y="19168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7" indent="0">
              <a:buNone/>
            </a:pPr>
            <a:endParaRPr lang="el-GR" sz="2400" dirty="0">
              <a:solidFill>
                <a:srgbClr val="FF0000"/>
              </a:solidFill>
            </a:endParaRPr>
          </a:p>
          <a:p>
            <a:pPr marL="109537" indent="0">
              <a:buNone/>
            </a:pPr>
            <a:r>
              <a:rPr lang="el-GR" dirty="0">
                <a:solidFill>
                  <a:srgbClr val="FF0000"/>
                </a:solidFill>
              </a:rPr>
              <a:t>Χρήση </a:t>
            </a:r>
            <a:r>
              <a:rPr lang="en-US" dirty="0">
                <a:solidFill>
                  <a:srgbClr val="FF0000"/>
                </a:solidFill>
              </a:rPr>
              <a:t>regular </a:t>
            </a:r>
            <a:r>
              <a:rPr lang="en-US" dirty="0" smtClean="0">
                <a:solidFill>
                  <a:srgbClr val="FF0000"/>
                </a:solidFill>
              </a:rPr>
              <a:t>expressions (1)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9" y="3140968"/>
            <a:ext cx="8253943" cy="171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48064" y="407018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7" indent="0">
              <a:buNone/>
            </a:pPr>
            <a:endParaRPr lang="el-GR" sz="2400" dirty="0">
              <a:solidFill>
                <a:srgbClr val="FF0000"/>
              </a:solidFill>
            </a:endParaRPr>
          </a:p>
          <a:p>
            <a:pPr marL="109537" indent="0">
              <a:buNone/>
            </a:pPr>
            <a:r>
              <a:rPr lang="el-GR" dirty="0">
                <a:solidFill>
                  <a:srgbClr val="FF0000"/>
                </a:solidFill>
              </a:rPr>
              <a:t>Χρήση </a:t>
            </a:r>
            <a:r>
              <a:rPr lang="en-US" dirty="0">
                <a:solidFill>
                  <a:srgbClr val="FF0000"/>
                </a:solidFill>
              </a:rPr>
              <a:t>regular </a:t>
            </a:r>
            <a:r>
              <a:rPr lang="en-US" dirty="0" smtClean="0">
                <a:solidFill>
                  <a:srgbClr val="FF0000"/>
                </a:solidFill>
              </a:rPr>
              <a:t>expressions (2)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8" y="5085184"/>
            <a:ext cx="8253943" cy="67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16016" y="51909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7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Προσθήκη λέξεων στη λίστα λεξικό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/>
              <a:t>Υλοποίηση Εργασίας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251520" y="1276480"/>
            <a:ext cx="8229600" cy="5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/>
              <a:t>Εύρεση συνδέσμων στην τρέχουσα σελίδα:</a:t>
            </a:r>
          </a:p>
          <a:p>
            <a:r>
              <a:rPr lang="el-GR" sz="2400" dirty="0" smtClean="0"/>
              <a:t>Προσθήκη τους στη λίστα συνδέσμων</a:t>
            </a:r>
            <a:r>
              <a:rPr lang="en-US" sz="2400" dirty="0" smtClean="0"/>
              <a:t> </a:t>
            </a:r>
            <a:r>
              <a:rPr lang="en-US" sz="2400" b="1" dirty="0" err="1" smtClean="0"/>
              <a:t>linksList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endParaRPr lang="el-GR" sz="2400" dirty="0"/>
          </a:p>
          <a:p>
            <a:pPr marL="109537" indent="0">
              <a:buNone/>
            </a:pPr>
            <a:r>
              <a:rPr lang="en-US" sz="2400" dirty="0" smtClean="0"/>
              <a:t> </a:t>
            </a:r>
            <a:endParaRPr lang="el-GR" sz="2400" dirty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pPr marL="109537" indent="0">
              <a:buNone/>
            </a:pPr>
            <a:endParaRPr lang="el-GR" sz="2400" dirty="0" smtClean="0"/>
          </a:p>
          <a:p>
            <a:endParaRPr lang="en-US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4" y="2894037"/>
            <a:ext cx="4509887" cy="274662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70" y="3326085"/>
            <a:ext cx="3981450" cy="33432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0" y="2122932"/>
            <a:ext cx="8097286" cy="5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68552" y="18982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7" indent="0">
              <a:buNone/>
            </a:pPr>
            <a:endParaRPr lang="el-GR" sz="2400" dirty="0">
              <a:solidFill>
                <a:srgbClr val="FF0000"/>
              </a:solidFill>
            </a:endParaRPr>
          </a:p>
          <a:p>
            <a:pPr marL="109537" indent="0">
              <a:buNone/>
            </a:pPr>
            <a:r>
              <a:rPr lang="el-GR" dirty="0">
                <a:solidFill>
                  <a:srgbClr val="FF0000"/>
                </a:solidFill>
              </a:rPr>
              <a:t>Χρήση </a:t>
            </a:r>
            <a:r>
              <a:rPr lang="en-US" dirty="0">
                <a:solidFill>
                  <a:srgbClr val="FF0000"/>
                </a:solidFill>
              </a:rPr>
              <a:t>regular </a:t>
            </a:r>
            <a:r>
              <a:rPr lang="en-US" dirty="0" smtClean="0">
                <a:solidFill>
                  <a:srgbClr val="FF0000"/>
                </a:solidFill>
              </a:rPr>
              <a:t>expressions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6" name="Espace réservé du contenu 1"/>
          <p:cNvSpPr txBox="1">
            <a:spLocks/>
          </p:cNvSpPr>
          <p:nvPr/>
        </p:nvSpPr>
        <p:spPr bwMode="auto">
          <a:xfrm>
            <a:off x="1115616" y="4149080"/>
            <a:ext cx="6840760" cy="1216416"/>
          </a:xfrm>
          <a:prstGeom prst="rect">
            <a:avLst/>
          </a:prstGeom>
          <a:solidFill>
            <a:srgbClr val="C00000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lnSpc>
                <a:spcPct val="250000"/>
              </a:lnSpc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ΕΠΑΝΑΛΗΨΗ ΓΙΑ </a:t>
            </a:r>
            <a:r>
              <a:rPr lang="en-US" sz="2400" b="1" i="1" dirty="0" smtClean="0"/>
              <a:t>low</a:t>
            </a:r>
            <a:r>
              <a:rPr lang="en-US" sz="2400" b="1" dirty="0" smtClean="0">
                <a:solidFill>
                  <a:schemeClr val="bg1"/>
                </a:solidFill>
              </a:rPr>
              <a:t>  REGULAR EXPRESSION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250000"/>
              </a:lnSpc>
            </a:pPr>
            <a:endParaRPr lang="el-GR" sz="2400" dirty="0">
              <a:solidFill>
                <a:schemeClr val="bg1"/>
              </a:solidFill>
            </a:endParaRPr>
          </a:p>
          <a:p>
            <a:pPr marL="109537" indent="0" algn="ctr">
              <a:lnSpc>
                <a:spcPct val="2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l-GR" sz="2400" dirty="0">
              <a:solidFill>
                <a:schemeClr val="bg1"/>
              </a:solidFill>
            </a:endParaRPr>
          </a:p>
          <a:p>
            <a:pPr algn="ctr">
              <a:lnSpc>
                <a:spcPct val="250000"/>
              </a:lnSpc>
            </a:pPr>
            <a:endParaRPr lang="el-GR" sz="2400" dirty="0">
              <a:solidFill>
                <a:schemeClr val="bg1"/>
              </a:solidFill>
            </a:endParaRPr>
          </a:p>
          <a:p>
            <a:pPr algn="ctr">
              <a:lnSpc>
                <a:spcPct val="250000"/>
              </a:lnSpc>
            </a:pPr>
            <a:endParaRPr lang="el-GR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250000"/>
              </a:lnSpc>
            </a:pPr>
            <a:endParaRPr lang="el-GR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250000"/>
              </a:lnSpc>
            </a:pPr>
            <a:endParaRPr lang="el-GR" sz="2400" dirty="0">
              <a:solidFill>
                <a:schemeClr val="bg1"/>
              </a:solidFill>
            </a:endParaRPr>
          </a:p>
          <a:p>
            <a:pPr algn="ctr">
              <a:lnSpc>
                <a:spcPct val="250000"/>
              </a:lnSpc>
            </a:pPr>
            <a:endParaRPr lang="el-GR" sz="2400" dirty="0" smtClean="0">
              <a:solidFill>
                <a:schemeClr val="bg1"/>
              </a:solidFill>
            </a:endParaRPr>
          </a:p>
          <a:p>
            <a:pPr marL="109537" indent="0" algn="ctr">
              <a:lnSpc>
                <a:spcPct val="250000"/>
              </a:lnSpc>
              <a:buNone/>
            </a:pPr>
            <a:endParaRPr lang="el-GR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25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/>
              <a:t>Υλοποίηση Εργασίας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251520" y="1276480"/>
            <a:ext cx="8568952" cy="5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/>
              <a:t>Προσθήκη συνδέσμων τρέχουσας σελίδας στη λίστα</a:t>
            </a:r>
            <a:r>
              <a:rPr lang="en-US" sz="2400" dirty="0" smtClean="0"/>
              <a:t> </a:t>
            </a:r>
            <a:r>
              <a:rPr lang="en-US" sz="2400" b="1" dirty="0" smtClean="0"/>
              <a:t>ALL</a:t>
            </a:r>
            <a:r>
              <a:rPr lang="el-GR" sz="2400" dirty="0" smtClean="0"/>
              <a:t> με όλους τους επιθυμητούς συνδέσμους:</a:t>
            </a:r>
            <a:endParaRPr lang="en-US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712968" cy="35761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6719066" cy="223224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/>
              <a:t>Υλοποίηση Εργασίας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251520" y="1348488"/>
            <a:ext cx="8568952" cy="5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/>
              <a:t>Προσθήκη </a:t>
            </a:r>
            <a:r>
              <a:rPr lang="en-US" sz="2400" dirty="0" smtClean="0"/>
              <a:t>broken URLs </a:t>
            </a:r>
            <a:r>
              <a:rPr lang="el-GR" sz="2400" dirty="0" smtClean="0"/>
              <a:t>στη λίστα </a:t>
            </a:r>
            <a:r>
              <a:rPr lang="en-US" sz="2400" dirty="0" err="1" smtClean="0"/>
              <a:t>brokenList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l-GR" sz="2400" dirty="0" smtClean="0"/>
              <a:t>Μετά το πέρας της προσπέλασης του βάθους του </a:t>
            </a:r>
            <a:r>
              <a:rPr lang="en-US" sz="2400" dirty="0" smtClean="0"/>
              <a:t>URL </a:t>
            </a:r>
            <a:r>
              <a:rPr lang="el-GR" sz="2400" dirty="0" smtClean="0"/>
              <a:t>(τα οποία καθορίζει ο χρήστης), εκτύπωση της λίστας στο αρχείο </a:t>
            </a:r>
            <a:r>
              <a:rPr lang="en-US" sz="2400" dirty="0" smtClean="0"/>
              <a:t>brokenurls.txt</a:t>
            </a:r>
            <a:r>
              <a:rPr lang="el-GR" sz="2400" dirty="0" smtClean="0"/>
              <a:t>:</a:t>
            </a:r>
            <a:endParaRPr 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8" y="1883564"/>
            <a:ext cx="7675563" cy="24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5" y="3789040"/>
            <a:ext cx="7675563" cy="173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7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/>
              <a:t>Υλοποίηση Εργασίας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251520" y="1276480"/>
            <a:ext cx="8568952" cy="5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/>
              <a:t>Προσθήκη λέξεων λίστας λεξικού σε αρχείο με όνομα </a:t>
            </a:r>
            <a:r>
              <a:rPr lang="en-US" sz="2400" dirty="0" smtClean="0"/>
              <a:t>lexicon[Date][Time</a:t>
            </a:r>
            <a:r>
              <a:rPr lang="el-GR" sz="2400" dirty="0" smtClean="0"/>
              <a:t>]</a:t>
            </a:r>
            <a:r>
              <a:rPr lang="en-US" sz="2400" dirty="0" smtClean="0"/>
              <a:t>.txt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0227"/>
            <a:ext cx="8503261" cy="307650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1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412776"/>
            <a:ext cx="8229600" cy="5040560"/>
          </a:xfrm>
        </p:spPr>
        <p:txBody>
          <a:bodyPr/>
          <a:lstStyle/>
          <a:p>
            <a:pPr algn="just"/>
            <a:r>
              <a:rPr lang="el-GR" sz="2000" dirty="0"/>
              <a:t>Δημιουργός της είναι ο Ολλανδός </a:t>
            </a:r>
            <a:r>
              <a:rPr lang="en-US" sz="2000" dirty="0"/>
              <a:t>Guido van </a:t>
            </a:r>
            <a:r>
              <a:rPr lang="en-US" sz="2000" dirty="0" err="1" smtClean="0"/>
              <a:t>Rossum</a:t>
            </a:r>
            <a:r>
              <a:rPr lang="el-GR" sz="2000" dirty="0" smtClean="0"/>
              <a:t>. </a:t>
            </a:r>
          </a:p>
          <a:p>
            <a:pPr marL="109537" indent="0" algn="just">
              <a:buNone/>
            </a:pPr>
            <a:endParaRPr lang="el-GR" sz="2000" dirty="0"/>
          </a:p>
          <a:p>
            <a:pPr algn="just"/>
            <a:r>
              <a:rPr lang="el-GR" sz="2000" dirty="0"/>
              <a:t>Λόγω της συνεισφοράς του στην δημιουργία </a:t>
            </a:r>
          </a:p>
          <a:p>
            <a:pPr marL="109537" indent="0" algn="just">
              <a:buNone/>
            </a:pPr>
            <a:r>
              <a:rPr lang="el-GR" sz="2000" dirty="0"/>
              <a:t>και την εξέλιξη της γλώσσας του δόθηκε ο τίτλος </a:t>
            </a:r>
          </a:p>
          <a:p>
            <a:pPr marL="109537" indent="0" algn="just">
              <a:buNone/>
            </a:pPr>
            <a:r>
              <a:rPr lang="en-US" sz="2000" dirty="0"/>
              <a:t>Benevolent Dictator for Life (BDFL</a:t>
            </a:r>
            <a:r>
              <a:rPr lang="en-US" sz="2000" dirty="0" smtClean="0"/>
              <a:t>)</a:t>
            </a:r>
            <a:r>
              <a:rPr lang="el-GR" sz="2000" dirty="0" smtClean="0"/>
              <a:t>.</a:t>
            </a:r>
          </a:p>
          <a:p>
            <a:pPr marL="109537" indent="0" algn="just">
              <a:buNone/>
            </a:pPr>
            <a:endParaRPr lang="el-GR" sz="2000" dirty="0"/>
          </a:p>
          <a:p>
            <a:pPr algn="just"/>
            <a:r>
              <a:rPr lang="el-GR" sz="2000" dirty="0"/>
              <a:t>Πρωτοεμφανίστηκε τον Δεκέμβριο του </a:t>
            </a:r>
            <a:r>
              <a:rPr lang="el-GR" sz="2000" dirty="0" smtClean="0"/>
              <a:t>1989.</a:t>
            </a:r>
          </a:p>
          <a:p>
            <a:pPr marL="109537" indent="0" algn="just">
              <a:buNone/>
            </a:pPr>
            <a:endParaRPr lang="el-GR" sz="2000" dirty="0"/>
          </a:p>
          <a:p>
            <a:pPr algn="just"/>
            <a:r>
              <a:rPr lang="el-GR" sz="2000" dirty="0"/>
              <a:t>Διάδοχος της γλώσσας </a:t>
            </a:r>
            <a:r>
              <a:rPr lang="en-US" sz="2000" dirty="0" smtClean="0"/>
              <a:t>ABC</a:t>
            </a:r>
            <a:r>
              <a:rPr lang="el-GR" sz="2000" dirty="0" smtClean="0"/>
              <a:t>.</a:t>
            </a:r>
            <a:endParaRPr lang="el-GR" sz="2000" dirty="0"/>
          </a:p>
          <a:p>
            <a:pPr marL="109537" indent="0" algn="just">
              <a:buNone/>
            </a:pPr>
            <a:endParaRPr lang="el-GR" sz="2000" dirty="0" smtClean="0"/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23528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4400" dirty="0" smtClean="0"/>
              <a:t>Ιστορική Αναδρομή</a:t>
            </a:r>
            <a:endParaRPr lang="en-US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h4.googleusercontent.com/-sTmobuvrAJQ/AAAAAAAAAAI/AAAAAAAAE58/1uqkN7lzXf0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43" y="4073369"/>
            <a:ext cx="2592288" cy="25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/>
              <a:t>Υλοποίηση Εργασίας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251520" y="1276480"/>
            <a:ext cx="8568952" cy="5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/>
              <a:t>Δημιουργία δομημένου καταλόγου:</a:t>
            </a:r>
            <a:endParaRPr lang="en-US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544616" cy="391728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48" y="3105869"/>
            <a:ext cx="3657600" cy="34194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contenu 1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229600" cy="4525962"/>
          </a:xfrm>
        </p:spPr>
        <p:txBody>
          <a:bodyPr/>
          <a:lstStyle/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Ιστορική Αναδρομή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Εγκατάσταση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Linux</a:t>
            </a:r>
          </a:p>
          <a:p>
            <a:pPr lvl="1"/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Windows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Οργανισμοί που χρησιμοποιούν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Python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Hello World </a:t>
            </a:r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Πλεονεκτήματα -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Μειονεκτήματα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Προγραμματιστικές Δυνατότητες 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Υλοποίηση Εργασίας </a:t>
            </a:r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2</a:t>
            </a:r>
          </a:p>
          <a:p>
            <a:r>
              <a:rPr lang="el-GR" sz="2400" dirty="0" smtClean="0"/>
              <a:t>Γενικές Εντυπώσεις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Πηγές</a:t>
            </a:r>
            <a:endParaRPr lang="el-GR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Περίγραμμα Παρουσίασης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13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639342"/>
            <a:ext cx="8229600" cy="4525962"/>
          </a:xfrm>
        </p:spPr>
        <p:txBody>
          <a:bodyPr/>
          <a:lstStyle/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Υπάρχουν </a:t>
            </a:r>
            <a:r>
              <a:rPr lang="el-GR" sz="2400" dirty="0"/>
              <a:t>αρκετές σελίδες – </a:t>
            </a:r>
            <a:r>
              <a:rPr lang="en-US" sz="2400" dirty="0"/>
              <a:t>forums </a:t>
            </a:r>
            <a:r>
              <a:rPr lang="el-GR" sz="2400" dirty="0"/>
              <a:t>για τεκμηρίωση και εύρεση </a:t>
            </a:r>
            <a:r>
              <a:rPr lang="el-GR" sz="2400" dirty="0" smtClean="0"/>
              <a:t>βοηθημάτων.</a:t>
            </a:r>
          </a:p>
          <a:p>
            <a:pPr marL="109537" indent="0" algn="just">
              <a:buNone/>
            </a:pPr>
            <a:endParaRPr lang="en-US" sz="2400" dirty="0"/>
          </a:p>
          <a:p>
            <a:pPr algn="just"/>
            <a:r>
              <a:rPr lang="el-GR" sz="2400" dirty="0" smtClean="0"/>
              <a:t>Εύκολη σχετικά εκμάθηση και χρήση.</a:t>
            </a:r>
          </a:p>
          <a:p>
            <a:pPr marL="109537" indent="0" algn="just">
              <a:buNone/>
            </a:pPr>
            <a:endParaRPr lang="el-GR" sz="2400" dirty="0"/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Γενικές Εντυπώσεις</a:t>
            </a:r>
            <a:endParaRPr lang="el-G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://www.financial-spread-betting.com/images/advantages-sp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2025727" cy="22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340768"/>
            <a:ext cx="8229600" cy="4525962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l-GR" sz="2400" dirty="0"/>
              <a:t>Κουραστικό εως εκνευριστικό το γεγονός πως πρέπει να στοιχίζεται ο κώδικας, λόγω απουσίας </a:t>
            </a:r>
            <a:r>
              <a:rPr lang="en-US" sz="2400" dirty="0"/>
              <a:t>blocks{} </a:t>
            </a:r>
            <a:r>
              <a:rPr lang="el-GR" sz="2400" dirty="0"/>
              <a:t>ή κάτι </a:t>
            </a:r>
            <a:r>
              <a:rPr lang="el-GR" sz="2400" dirty="0" smtClean="0"/>
              <a:t>αντίστοιχου.</a:t>
            </a:r>
            <a:endParaRPr lang="el-GR" sz="2400" dirty="0"/>
          </a:p>
          <a:p>
            <a:pPr algn="just">
              <a:spcBef>
                <a:spcPts val="1200"/>
              </a:spcBef>
            </a:pPr>
            <a:r>
              <a:rPr lang="el-GR" sz="2400" dirty="0"/>
              <a:t>Η μετονομοσία ίδιων βιβλιοθηκών από ένα </a:t>
            </a:r>
            <a:r>
              <a:rPr lang="en-US" sz="2400" dirty="0"/>
              <a:t>version </a:t>
            </a:r>
            <a:r>
              <a:rPr lang="el-GR" sz="2400" dirty="0"/>
              <a:t>σε άλλο μας προκάλεσε σύγχιση και απώλεια χρόνου, όταν χρειάστηκε να μεταφέρουμε τον κώδικά μας από σύστημα με νεότερη έκδοση, σε σύστημα με παλαιότερη έκδοση </a:t>
            </a:r>
            <a:r>
              <a:rPr lang="en-US" sz="2400" dirty="0" smtClean="0"/>
              <a:t>Python</a:t>
            </a:r>
            <a:r>
              <a:rPr lang="el-GR" sz="2400" dirty="0" smtClean="0"/>
              <a:t>.</a:t>
            </a:r>
            <a:endParaRPr lang="el-GR" sz="2400" dirty="0"/>
          </a:p>
          <a:p>
            <a:pPr marL="109537" indent="0" algn="just">
              <a:buNone/>
            </a:pPr>
            <a:endParaRPr lang="el-GR" sz="2400" dirty="0"/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Γενικές Εντυπώσεις</a:t>
            </a:r>
            <a:endParaRPr lang="el-G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financial-spread-betting.com/images/disadvantages-spr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20971"/>
            <a:ext cx="2088232" cy="21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contenu 1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229600" cy="4525962"/>
          </a:xfrm>
        </p:spPr>
        <p:txBody>
          <a:bodyPr/>
          <a:lstStyle/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Ιστορική Αναδρομή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Εγκατάσταση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Linux</a:t>
            </a:r>
          </a:p>
          <a:p>
            <a:pPr lvl="1"/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Windows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Οργανισμοί που χρησιμοποιούν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Python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Hello World </a:t>
            </a:r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Πλεονεκτήματα - Μειονέκτήματα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Προγραμματιστικές Δυνατότητες </a:t>
            </a:r>
            <a:endParaRPr lang="el-G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Εργασία 2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Γενικές Εντυπώσεις</a:t>
            </a:r>
          </a:p>
          <a:p>
            <a:r>
              <a:rPr lang="el-GR" sz="2400" dirty="0"/>
              <a:t>Πηγές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Περίγραμμα Παρουσίασης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66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Grp="1"/>
          </p:cNvSpPr>
          <p:nvPr/>
        </p:nvSpPr>
        <p:spPr bwMode="auto">
          <a:xfrm>
            <a:off x="349188" y="181936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sz="2400" dirty="0">
                <a:hlinkClick r:id="rId5"/>
              </a:rPr>
              <a:t>http://www.python.org</a:t>
            </a:r>
            <a:r>
              <a:rPr lang="en-US" sz="2400" dirty="0" smtClean="0">
                <a:hlinkClick r:id="rId5"/>
              </a:rPr>
              <a:t>/</a:t>
            </a:r>
            <a:endParaRPr lang="el-GR" sz="2400" dirty="0" smtClean="0"/>
          </a:p>
          <a:p>
            <a:pPr marL="109537" indent="0" algn="just">
              <a:buNone/>
            </a:pPr>
            <a:endParaRPr lang="el-GR" sz="2400" dirty="0" smtClean="0"/>
          </a:p>
          <a:p>
            <a:pPr algn="just"/>
            <a:r>
              <a:rPr lang="en-US" sz="2400" dirty="0">
                <a:hlinkClick r:id="rId6"/>
              </a:rPr>
              <a:t>http://docs.python.org/tutorial</a:t>
            </a:r>
            <a:r>
              <a:rPr lang="en-US" sz="2400" dirty="0" smtClean="0">
                <a:hlinkClick r:id="rId6"/>
              </a:rPr>
              <a:t>/</a:t>
            </a:r>
            <a:endParaRPr lang="el-GR" sz="2400" dirty="0" smtClean="0"/>
          </a:p>
          <a:p>
            <a:pPr marL="109537" indent="0" algn="just">
              <a:buNone/>
            </a:pPr>
            <a:endParaRPr lang="el-GR" sz="2400" dirty="0" smtClean="0"/>
          </a:p>
          <a:p>
            <a:pPr algn="just"/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</a:t>
            </a:r>
            <a:r>
              <a:rPr lang="en-US" sz="2400" dirty="0" smtClean="0">
                <a:hlinkClick r:id="rId7"/>
              </a:rPr>
              <a:t>www.tiobe.com/index.php/content/paperinfo/tpci/index.html</a:t>
            </a:r>
            <a:endParaRPr lang="el-GR" sz="2400" dirty="0" smtClean="0"/>
          </a:p>
          <a:p>
            <a:pPr algn="just"/>
            <a:endParaRPr lang="el-GR" sz="2400" dirty="0"/>
          </a:p>
          <a:p>
            <a:pPr algn="just"/>
            <a:r>
              <a:rPr lang="en-US" sz="2400" dirty="0">
                <a:hlinkClick r:id="rId8"/>
              </a:rPr>
              <a:t>http://www.artima.com/intv/python.html</a:t>
            </a:r>
            <a:endParaRPr lang="el-GR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11" name="Rectangle 10"/>
          <p:cNvSpPr>
            <a:spLocks noGrp="1"/>
          </p:cNvSpPr>
          <p:nvPr/>
        </p:nvSpPr>
        <p:spPr bwMode="auto">
          <a:xfrm>
            <a:off x="565212" y="512676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3600" dirty="0"/>
              <a:t>Πηγές</a:t>
            </a:r>
          </a:p>
        </p:txBody>
      </p:sp>
    </p:spTree>
    <p:extLst>
      <p:ext uri="{BB962C8B-B14F-4D97-AF65-F5344CB8AC3E}">
        <p14:creationId xmlns:p14="http://schemas.microsoft.com/office/powerpoint/2010/main" val="20734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41176" y="191683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3600" dirty="0" smtClean="0"/>
              <a:t>ΑΠΟΡΙΕΣ;</a:t>
            </a:r>
            <a:endParaRPr lang="el-G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ianoblog.com/.a/6a00e54fc1c761883401538f271b72970b-8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2880320" cy="24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484784"/>
            <a:ext cx="8229600" cy="5040560"/>
          </a:xfrm>
        </p:spPr>
        <p:txBody>
          <a:bodyPr/>
          <a:lstStyle/>
          <a:p>
            <a:pPr algn="just"/>
            <a:r>
              <a:rPr lang="el-GR" sz="2000" dirty="0" smtClean="0"/>
              <a:t>Η </a:t>
            </a:r>
            <a:r>
              <a:rPr lang="el-GR" sz="2000" dirty="0"/>
              <a:t>πρώτη έκδοση που δόθηκε στο κοινό είναι η 0.9.0 το </a:t>
            </a:r>
            <a:r>
              <a:rPr lang="el-GR" sz="2000" dirty="0" smtClean="0"/>
              <a:t>1991.</a:t>
            </a:r>
          </a:p>
          <a:p>
            <a:pPr marL="109537" indent="0" algn="just">
              <a:buNone/>
            </a:pPr>
            <a:endParaRPr lang="el-GR" sz="2000" dirty="0"/>
          </a:p>
          <a:p>
            <a:pPr algn="just"/>
            <a:r>
              <a:rPr lang="el-GR" sz="2000" dirty="0"/>
              <a:t>Αρχικά ήταν μια γλώσσα </a:t>
            </a:r>
            <a:r>
              <a:rPr lang="en-US" sz="2000" dirty="0"/>
              <a:t>scripting </a:t>
            </a:r>
            <a:r>
              <a:rPr lang="el-GR" sz="2000" dirty="0"/>
              <a:t>για το λειτουργικό σύστημα </a:t>
            </a:r>
            <a:r>
              <a:rPr lang="en-US" sz="2000" dirty="0" smtClean="0"/>
              <a:t>Amoeba</a:t>
            </a:r>
            <a:r>
              <a:rPr lang="el-GR" sz="2000" dirty="0" smtClean="0"/>
              <a:t>.</a:t>
            </a:r>
          </a:p>
          <a:p>
            <a:pPr marL="109537" indent="0" algn="just">
              <a:buNone/>
            </a:pPr>
            <a:endParaRPr lang="el-GR" sz="2000" dirty="0"/>
          </a:p>
          <a:p>
            <a:pPr algn="just"/>
            <a:r>
              <a:rPr lang="el-GR" sz="2000" dirty="0"/>
              <a:t>Η </a:t>
            </a:r>
            <a:r>
              <a:rPr lang="en-US" sz="2000" dirty="0"/>
              <a:t>Python </a:t>
            </a:r>
            <a:r>
              <a:rPr lang="el-GR" sz="2000" dirty="0"/>
              <a:t>είναι </a:t>
            </a:r>
            <a:r>
              <a:rPr lang="en-US" sz="2000" dirty="0" err="1"/>
              <a:t>OpenSource</a:t>
            </a:r>
            <a:r>
              <a:rPr lang="el-GR" sz="2000" dirty="0"/>
              <a:t> και γλώσσα υψηλού </a:t>
            </a:r>
            <a:r>
              <a:rPr lang="el-GR" sz="2000" dirty="0" smtClean="0"/>
              <a:t>επιπέδου.</a:t>
            </a:r>
          </a:p>
          <a:p>
            <a:pPr marL="109537" indent="0" algn="just">
              <a:buNone/>
            </a:pPr>
            <a:endParaRPr lang="el-GR" sz="2000" dirty="0"/>
          </a:p>
          <a:p>
            <a:pPr algn="just"/>
            <a:r>
              <a:rPr lang="el-GR" sz="2000" dirty="0"/>
              <a:t>Κατασκεύαστηκε στο CWI  του  Άμστερνταμ και συνεχίζεται στο CNRI του </a:t>
            </a:r>
            <a:r>
              <a:rPr lang="el-GR" sz="2000" dirty="0" smtClean="0"/>
              <a:t>Reston.</a:t>
            </a:r>
            <a:r>
              <a:rPr lang="en-US" sz="2000" dirty="0" smtClean="0"/>
              <a:t> </a:t>
            </a:r>
            <a:endParaRPr lang="el-GR" sz="2000" dirty="0"/>
          </a:p>
          <a:p>
            <a:pPr algn="just"/>
            <a:endParaRPr lang="el-GR" sz="2000" dirty="0" smtClean="0"/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4400" dirty="0" smtClean="0"/>
              <a:t>Ιστορική Αναδρομή</a:t>
            </a:r>
            <a:endParaRPr lang="en-US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istos\Desktop\Presentation epl371\PythonProg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36" y="5682952"/>
            <a:ext cx="3314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11663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4400" dirty="0" smtClean="0"/>
              <a:t>Ιστορική Αναδρομή</a:t>
            </a:r>
            <a:endParaRPr lang="en-US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99593" y="1340768"/>
            <a:ext cx="7056050" cy="4608512"/>
            <a:chOff x="591703" y="1402919"/>
            <a:chExt cx="6984776" cy="4032581"/>
          </a:xfrm>
        </p:grpSpPr>
        <p:pic>
          <p:nvPicPr>
            <p:cNvPr id="5122" name="Picture 2" descr="C:\Users\Aristos\Desktop\Presentation epl371\versions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03" y="1402919"/>
              <a:ext cx="6984776" cy="4032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00366" y="2726110"/>
              <a:ext cx="972108" cy="2574286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5016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639342"/>
            <a:ext cx="8229600" cy="4525962"/>
          </a:xfrm>
        </p:spPr>
        <p:txBody>
          <a:bodyPr/>
          <a:lstStyle/>
          <a:p>
            <a:pPr marL="109537" indent="0">
              <a:buNone/>
            </a:pPr>
            <a:endParaRPr lang="el-GR" sz="2400" dirty="0" smtClean="0"/>
          </a:p>
          <a:p>
            <a:pPr marL="109537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l-GR" sz="1800" dirty="0" smtClean="0"/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l-GR" sz="4400" dirty="0" smtClean="0"/>
              <a:t>Ιστορική Αναδρομή</a:t>
            </a:r>
            <a:endParaRPr lang="en-US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ristos\Desktop\Presentation epl371\version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61858"/>
            <a:ext cx="6894512" cy="45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55876" y="1978962"/>
            <a:ext cx="972108" cy="39703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3995936" y="4293096"/>
            <a:ext cx="4621778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353AF7"/>
                </a:solidFill>
              </a:rPr>
              <a:t>Τεράστια ανάπτυξη </a:t>
            </a:r>
            <a:r>
              <a:rPr lang="el-GR" sz="3200" b="1" dirty="0" smtClean="0">
                <a:solidFill>
                  <a:srgbClr val="353AF7"/>
                </a:solidFill>
              </a:rPr>
              <a:t>με </a:t>
            </a:r>
          </a:p>
          <a:p>
            <a:r>
              <a:rPr lang="el-GR" sz="3200" b="1" dirty="0" smtClean="0">
                <a:solidFill>
                  <a:srgbClr val="353AF7"/>
                </a:solidFill>
              </a:rPr>
              <a:t>ταχύτατους ρυθμούς!</a:t>
            </a:r>
            <a:endParaRPr lang="el-GR" sz="3200" b="1" dirty="0">
              <a:solidFill>
                <a:srgbClr val="353A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l-GR" sz="4400" dirty="0" smtClean="0"/>
              <a:t>Περίγραμμα Παρουσίασης</a:t>
            </a:r>
            <a:endParaRPr lang="en-US" sz="4400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950912" y="1412776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lang="fr-FR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lang="fr-FR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lang="fr-FR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fr-F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Ιστορική Αναδρομή</a:t>
            </a:r>
          </a:p>
          <a:p>
            <a:r>
              <a:rPr lang="el-GR" sz="2400" dirty="0" smtClean="0"/>
              <a:t>Εγκατάσταση </a:t>
            </a:r>
            <a:r>
              <a:rPr lang="en-US" sz="2400" dirty="0" smtClean="0"/>
              <a:t>Python</a:t>
            </a:r>
            <a:endParaRPr lang="el-GR" sz="2400" dirty="0" smtClean="0"/>
          </a:p>
          <a:p>
            <a:pPr lvl="1"/>
            <a:r>
              <a:rPr lang="el-GR" sz="2400" dirty="0" smtClean="0"/>
              <a:t>Σε </a:t>
            </a:r>
            <a:r>
              <a:rPr lang="en-US" sz="2400" dirty="0" smtClean="0"/>
              <a:t>Linux</a:t>
            </a:r>
          </a:p>
          <a:p>
            <a:pPr lvl="1"/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Windows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Τομείς που χρησιμοποιείται η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Python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Hello World </a:t>
            </a:r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σε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Python</a:t>
            </a:r>
            <a:endParaRPr lang="el-G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Πλεονεκτήματα - Μειονεκτήματα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Προγραμματιστικές Δυνατότητες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Υλοποίηση Εργασίας 2</a:t>
            </a:r>
          </a:p>
          <a:p>
            <a:r>
              <a:rPr lang="el-GR" sz="2400" dirty="0">
                <a:solidFill>
                  <a:schemeClr val="tx1">
                    <a:lumMod val="50000"/>
                  </a:schemeClr>
                </a:solidFill>
              </a:rPr>
              <a:t>Γενικές Εντυπώσεις</a:t>
            </a:r>
          </a:p>
          <a:p>
            <a:r>
              <a:rPr lang="el-GR" sz="2400" dirty="0" smtClean="0">
                <a:solidFill>
                  <a:schemeClr val="tx1">
                    <a:lumMod val="50000"/>
                  </a:schemeClr>
                </a:solidFill>
              </a:rPr>
              <a:t>Πηγές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260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052736"/>
            <a:ext cx="8712967" cy="452596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l-GR" sz="2200" dirty="0"/>
              <a:t>Συνήθως </a:t>
            </a:r>
            <a:r>
              <a:rPr lang="el-GR" sz="2200" dirty="0" smtClean="0"/>
              <a:t>εγκαθίσταται με την εγκατάσταση του λειτουργικού συστήματος. Για </a:t>
            </a:r>
            <a:r>
              <a:rPr lang="el-GR" sz="2200" dirty="0"/>
              <a:t>να μάθετε το </a:t>
            </a:r>
            <a:r>
              <a:rPr lang="en-US" sz="2200" dirty="0"/>
              <a:t>version </a:t>
            </a:r>
            <a:r>
              <a:rPr lang="el-GR" sz="2200" dirty="0"/>
              <a:t>σας</a:t>
            </a:r>
            <a:r>
              <a:rPr lang="en-US" sz="2200" dirty="0"/>
              <a:t>:</a:t>
            </a:r>
            <a:r>
              <a:rPr lang="el-GR" sz="2200" dirty="0"/>
              <a:t> </a:t>
            </a:r>
            <a:endParaRPr lang="el-GR" sz="2200" dirty="0" smtClean="0"/>
          </a:p>
          <a:p>
            <a:pPr algn="just"/>
            <a:endParaRPr lang="el-GR" sz="2200" dirty="0" smtClean="0"/>
          </a:p>
          <a:p>
            <a:pPr algn="just"/>
            <a:endParaRPr lang="el-GR" sz="2200" dirty="0"/>
          </a:p>
          <a:p>
            <a:pPr marL="109537" indent="0" algn="just">
              <a:buNone/>
            </a:pPr>
            <a:endParaRPr lang="el-GR" sz="2200" dirty="0" smtClean="0"/>
          </a:p>
          <a:p>
            <a:pPr marL="109537" indent="0" algn="just">
              <a:spcBef>
                <a:spcPts val="0"/>
              </a:spcBef>
              <a:buNone/>
            </a:pPr>
            <a:endParaRPr lang="el-GR" sz="2200" dirty="0" smtClean="0"/>
          </a:p>
          <a:p>
            <a:pPr algn="just">
              <a:spcBef>
                <a:spcPts val="0"/>
              </a:spcBef>
            </a:pPr>
            <a:r>
              <a:rPr lang="el-GR" sz="2200" dirty="0" smtClean="0"/>
              <a:t>Αν </a:t>
            </a:r>
            <a:r>
              <a:rPr lang="el-GR" sz="2200" dirty="0" smtClean="0"/>
              <a:t>όχι</a:t>
            </a:r>
            <a:r>
              <a:rPr lang="en-US" sz="2200" smtClean="0"/>
              <a:t>,</a:t>
            </a:r>
            <a:r>
              <a:rPr lang="el-GR" sz="2200" smtClean="0"/>
              <a:t> </a:t>
            </a:r>
            <a:r>
              <a:rPr lang="el-GR" sz="2200" dirty="0" smtClean="0"/>
              <a:t>τότε την κατεβάζουμε εύκολα από την επίσημη ιστοσελίδα </a:t>
            </a:r>
            <a:r>
              <a:rPr lang="en-US" sz="2200" b="1" dirty="0" smtClean="0">
                <a:solidFill>
                  <a:srgbClr val="92D050"/>
                </a:solidFill>
                <a:hlinkClick r:id="rId2"/>
              </a:rPr>
              <a:t>www.python.org/download</a:t>
            </a:r>
            <a:endParaRPr lang="en-US" sz="2200" b="1" dirty="0" smtClean="0">
              <a:solidFill>
                <a:srgbClr val="92D050"/>
              </a:solidFill>
            </a:endParaRPr>
          </a:p>
          <a:p>
            <a:pPr algn="just"/>
            <a:r>
              <a:rPr lang="el-GR" sz="2200" dirty="0" smtClean="0"/>
              <a:t>Εκτελούμε</a:t>
            </a:r>
          </a:p>
          <a:p>
            <a:pPr marL="109537" indent="0">
              <a:buNone/>
            </a:pPr>
            <a:r>
              <a:rPr lang="el-GR" sz="2400" dirty="0" smtClean="0"/>
              <a:t>	</a:t>
            </a:r>
            <a:r>
              <a:rPr lang="en-US" sz="1600" dirty="0" smtClean="0"/>
              <a:t>#./</a:t>
            </a:r>
            <a:r>
              <a:rPr lang="en-US" sz="1600" dirty="0"/>
              <a:t>configure</a:t>
            </a:r>
          </a:p>
          <a:p>
            <a:pPr marL="109537" indent="0">
              <a:buNone/>
            </a:pPr>
            <a:r>
              <a:rPr lang="el-GR" sz="1600" dirty="0" smtClean="0"/>
              <a:t>	</a:t>
            </a:r>
            <a:r>
              <a:rPr lang="en-US" sz="1600" dirty="0" smtClean="0"/>
              <a:t>#</a:t>
            </a:r>
            <a:r>
              <a:rPr lang="en-US" sz="1600" dirty="0"/>
              <a:t>make</a:t>
            </a:r>
          </a:p>
          <a:p>
            <a:pPr marL="109537" indent="0">
              <a:buNone/>
            </a:pPr>
            <a:r>
              <a:rPr lang="el-GR" sz="1600" dirty="0" smtClean="0"/>
              <a:t>	</a:t>
            </a:r>
            <a:r>
              <a:rPr lang="en-US" sz="1600" dirty="0" smtClean="0"/>
              <a:t>#make install</a:t>
            </a:r>
            <a:endParaRPr lang="el-GR" sz="1600" dirty="0" smtClean="0"/>
          </a:p>
          <a:p>
            <a:r>
              <a:rPr lang="el-GR" sz="2200" dirty="0">
                <a:latin typeface="Arial" charset="0"/>
                <a:cs typeface="Arial" charset="0"/>
              </a:rPr>
              <a:t>Μετά την εγκατάσταση </a:t>
            </a:r>
            <a:endParaRPr lang="el-GR" sz="2200" dirty="0" smtClean="0">
              <a:latin typeface="Arial" charset="0"/>
              <a:cs typeface="Arial" charset="0"/>
            </a:endParaRPr>
          </a:p>
          <a:p>
            <a:pPr marL="109537" indent="0">
              <a:buNone/>
            </a:pPr>
            <a:r>
              <a:rPr lang="el-GR" sz="2400" dirty="0" smtClean="0">
                <a:latin typeface="Arial" charset="0"/>
                <a:cs typeface="Arial" charset="0"/>
              </a:rPr>
              <a:t>	</a:t>
            </a:r>
            <a:r>
              <a:rPr lang="en-US" sz="1600" dirty="0" smtClean="0">
                <a:latin typeface="Arial" charset="0"/>
                <a:cs typeface="Arial" charset="0"/>
              </a:rPr>
              <a:t>export PATH="$PATH:/</a:t>
            </a:r>
            <a:r>
              <a:rPr lang="en-US" sz="1600" dirty="0" err="1" smtClean="0">
                <a:latin typeface="Arial" charset="0"/>
                <a:cs typeface="Arial" charset="0"/>
              </a:rPr>
              <a:t>usr</a:t>
            </a:r>
            <a:r>
              <a:rPr lang="en-US" sz="1600" dirty="0" smtClean="0">
                <a:latin typeface="Arial" charset="0"/>
                <a:cs typeface="Arial" charset="0"/>
              </a:rPr>
              <a:t>/local/bin/python"</a:t>
            </a:r>
          </a:p>
          <a:p>
            <a:pPr marL="109537" indent="0">
              <a:buNone/>
            </a:pPr>
            <a:endParaRPr lang="en-US" sz="2400" dirty="0"/>
          </a:p>
        </p:txBody>
      </p:sp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552" y="44624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l-GR" sz="4400" dirty="0" smtClean="0"/>
              <a:t>Εγκατάσταση </a:t>
            </a:r>
            <a:r>
              <a:rPr lang="en-US" sz="4400" dirty="0" smtClean="0"/>
              <a:t>Python</a:t>
            </a:r>
            <a:r>
              <a:rPr lang="el-GR" sz="4400" dirty="0" smtClean="0"/>
              <a:t> σε</a:t>
            </a:r>
            <a:r>
              <a:rPr lang="en-US" sz="4400" dirty="0" smtClean="0"/>
              <a:t> Linux</a:t>
            </a:r>
            <a:endParaRPr lang="en-US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15841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ristos\Desktop\Presentation epl371\python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99591" y="1614210"/>
            <a:ext cx="7084743" cy="1504950"/>
            <a:chOff x="-4284984" y="3893179"/>
            <a:chExt cx="6904037" cy="15049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925" b="16925"/>
            <a:stretch/>
          </p:blipFill>
          <p:spPr bwMode="auto">
            <a:xfrm>
              <a:off x="-4284984" y="3893179"/>
              <a:ext cx="6904037" cy="150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-2136209" y="4393626"/>
              <a:ext cx="792088" cy="252028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0042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220212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10220212</Template>
  <TotalTime>0</TotalTime>
  <Words>1076</Words>
  <Application>Microsoft Office PowerPoint</Application>
  <PresentationFormat>On-screen Show (4:3)</PresentationFormat>
  <Paragraphs>406</Paragraphs>
  <Slides>46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10220212</vt:lpstr>
      <vt:lpstr>ΕΠΛ 371   </vt:lpstr>
      <vt:lpstr>PowerPoint Presentation</vt:lpstr>
      <vt:lpstr>PowerPoint Presentation</vt:lpstr>
      <vt:lpstr>Ιστορική Αναδρομή</vt:lpstr>
      <vt:lpstr>Ιστορική Αναδρομή</vt:lpstr>
      <vt:lpstr>Ιστορική Αναδρομή</vt:lpstr>
      <vt:lpstr>Ιστορική Αναδρομή</vt:lpstr>
      <vt:lpstr>PowerPoint Presentation</vt:lpstr>
      <vt:lpstr>Εγκατάσταση Python σε Linux</vt:lpstr>
      <vt:lpstr>PowerPoint Presentation</vt:lpstr>
      <vt:lpstr>Εγκατάσταση Python σε Windows</vt:lpstr>
      <vt:lpstr>PowerPoint Presentation</vt:lpstr>
      <vt:lpstr>Τομείς που χρησιμοποιείται η Python</vt:lpstr>
      <vt:lpstr>PowerPoint Presentation</vt:lpstr>
      <vt:lpstr>Hello World σε Python</vt:lpstr>
      <vt:lpstr>PowerPoint Presentation</vt:lpstr>
      <vt:lpstr>Πλεονεκτήματα</vt:lpstr>
      <vt:lpstr>PowerPoint Presentation</vt:lpstr>
      <vt:lpstr>Μειονεκτήματα</vt:lpstr>
      <vt:lpstr>Μειονεκτήματα</vt:lpstr>
      <vt:lpstr>PowerPoint Presentation</vt:lpstr>
      <vt:lpstr>Παράδειγμα Client – Server (Server Source Code)</vt:lpstr>
      <vt:lpstr>Παράδειγμα Client – Server (Client Source Code)</vt:lpstr>
      <vt:lpstr>Παράδειγμα Client – Server (Screenshot Εκτέλεσης)</vt:lpstr>
      <vt:lpstr>Παράδειγμα mySQL database (Source Code και Screenshot)</vt:lpstr>
      <vt:lpstr>Παράδειγμα GUI (Source Code)</vt:lpstr>
      <vt:lpstr>Παράδειγμα GUI (Screenshot Εκτέλεσης)</vt:lpstr>
      <vt:lpstr>Παράδειγμα Threads (Source Code)</vt:lpstr>
      <vt:lpstr>Παράδειγμα Threads (Screenshot Εκτέλεσης)</vt:lpstr>
      <vt:lpstr>PowerPoint Presentation</vt:lpstr>
      <vt:lpstr>Υλοποίηση Εργασίας 2</vt:lpstr>
      <vt:lpstr>Υλοποίηση Εργασίας 2</vt:lpstr>
      <vt:lpstr>Υλοποίηση Εργασίας 2</vt:lpstr>
      <vt:lpstr>Υλοποίηση Εργασίας 2</vt:lpstr>
      <vt:lpstr>Υλοποίηση Εργασίας 2</vt:lpstr>
      <vt:lpstr>Υλοποίηση Εργασίας 2</vt:lpstr>
      <vt:lpstr>Υλοποίηση Εργασίας 2</vt:lpstr>
      <vt:lpstr>Υλοποίηση Εργασίας 2</vt:lpstr>
      <vt:lpstr>Υλοποίηση Εργασίας 2</vt:lpstr>
      <vt:lpstr>Υλοποίηση Εργασίας 2</vt:lpstr>
      <vt:lpstr>PowerPoint Presentation</vt:lpstr>
      <vt:lpstr>Γενικές Εντυπώσεις</vt:lpstr>
      <vt:lpstr>Γενικές Εντυπώσεις</vt:lpstr>
      <vt:lpstr>PowerPoint Presentation</vt:lpstr>
      <vt:lpstr>PowerPoint Presentation</vt:lpstr>
      <vt:lpstr>ΑΠΟΡΙΕΣ;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40</cp:revision>
  <dcterms:created xsi:type="dcterms:W3CDTF">2009-06-10T12:04:01Z</dcterms:created>
  <dcterms:modified xsi:type="dcterms:W3CDTF">2012-04-24T05:45:28Z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TC102202121036</vt:lpwstr>
  </property>
</Properties>
</file>