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2" r:id="rId2"/>
    <p:sldId id="256" r:id="rId3"/>
    <p:sldId id="257" r:id="rId4"/>
    <p:sldId id="258" r:id="rId5"/>
    <p:sldId id="287" r:id="rId6"/>
    <p:sldId id="283" r:id="rId7"/>
    <p:sldId id="284" r:id="rId8"/>
    <p:sldId id="285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9" r:id="rId29"/>
    <p:sldId id="281" r:id="rId30"/>
    <p:sldId id="289" r:id="rId31"/>
  </p:sldIdLst>
  <p:sldSz cx="10080625" cy="7559675"/>
  <p:notesSz cx="7772400" cy="10058400"/>
  <p:defaultTextStyle>
    <a:defPPr>
      <a:defRPr lang="el-GR"/>
    </a:defPPr>
    <a:lvl1pPr marL="0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0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21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31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41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52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063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073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9140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844" autoAdjust="0"/>
  </p:normalViewPr>
  <p:slideViewPr>
    <p:cSldViewPr>
      <p:cViewPr>
        <p:scale>
          <a:sx n="50" d="100"/>
          <a:sy n="50" d="100"/>
        </p:scale>
        <p:origin x="-1800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BFD4EEA-520B-4151-AD47-DA7FDA27150A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Droid Sans Fallback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48034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A0EA2FDC-6394-4B1F-8CAE-3B2C0F477D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2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12" marR="0" indent="-215912" rtl="0" hangingPunct="0">
      <a:tabLst/>
      <a:defRPr lang="en-US" sz="2000" b="0" i="0" u="none" strike="noStrike" kern="1200">
        <a:ln>
          <a:noFill/>
        </a:ln>
        <a:latin typeface="Arial" pitchFamily="18"/>
      </a:defRPr>
    </a:lvl1pPr>
    <a:lvl2pPr marL="457010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21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31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41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5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63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73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0EA2FDC-6394-4B1F-8CAE-3B2C0F477D3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0559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>
              <a:buNone/>
            </a:pPr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883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84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9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7" y="301629"/>
            <a:ext cx="6653213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27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07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4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0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8"/>
            <a:ext cx="4459288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8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29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7" y="303217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0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1" indent="0">
              <a:buNone/>
              <a:defRPr sz="1700" b="1"/>
            </a:lvl4pPr>
            <a:lvl5pPr marL="1828041" indent="0">
              <a:buNone/>
              <a:defRPr sz="1700" b="1"/>
            </a:lvl5pPr>
            <a:lvl6pPr marL="2285052" indent="0">
              <a:buNone/>
              <a:defRPr sz="1700" b="1"/>
            </a:lvl6pPr>
            <a:lvl7pPr marL="2742063" indent="0">
              <a:buNone/>
              <a:defRPr sz="1700" b="1"/>
            </a:lvl7pPr>
            <a:lvl8pPr marL="3199073" indent="0">
              <a:buNone/>
              <a:defRPr sz="1700" b="1"/>
            </a:lvl8pPr>
            <a:lvl9pPr marL="36560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0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1" indent="0">
              <a:buNone/>
              <a:defRPr sz="1700" b="1"/>
            </a:lvl4pPr>
            <a:lvl5pPr marL="1828041" indent="0">
              <a:buNone/>
              <a:defRPr sz="1700" b="1"/>
            </a:lvl5pPr>
            <a:lvl6pPr marL="2285052" indent="0">
              <a:buNone/>
              <a:defRPr sz="1700" b="1"/>
            </a:lvl6pPr>
            <a:lvl7pPr marL="2742063" indent="0">
              <a:buNone/>
              <a:defRPr sz="1700" b="1"/>
            </a:lvl7pPr>
            <a:lvl8pPr marL="3199073" indent="0">
              <a:buNone/>
              <a:defRPr sz="1700" b="1"/>
            </a:lvl8pPr>
            <a:lvl9pPr marL="36560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09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29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5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7" y="301629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5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010" indent="0">
              <a:buNone/>
              <a:defRPr sz="1200"/>
            </a:lvl2pPr>
            <a:lvl3pPr marL="914021" indent="0">
              <a:buNone/>
              <a:defRPr sz="1000"/>
            </a:lvl3pPr>
            <a:lvl4pPr marL="1371031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3" indent="0">
              <a:buNone/>
              <a:defRPr sz="900"/>
            </a:lvl7pPr>
            <a:lvl8pPr marL="3199073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7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2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2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010" indent="0">
              <a:buNone/>
              <a:defRPr sz="2800"/>
            </a:lvl2pPr>
            <a:lvl3pPr marL="914021" indent="0">
              <a:buNone/>
              <a:defRPr sz="2400"/>
            </a:lvl3pPr>
            <a:lvl4pPr marL="1371031" indent="0">
              <a:buNone/>
              <a:defRPr sz="2000"/>
            </a:lvl4pPr>
            <a:lvl5pPr marL="1828041" indent="0">
              <a:buNone/>
              <a:defRPr sz="2000"/>
            </a:lvl5pPr>
            <a:lvl6pPr marL="2285052" indent="0">
              <a:buNone/>
              <a:defRPr sz="2000"/>
            </a:lvl6pPr>
            <a:lvl7pPr marL="2742063" indent="0">
              <a:buNone/>
              <a:defRPr sz="2000"/>
            </a:lvl7pPr>
            <a:lvl8pPr marL="3199073" indent="0">
              <a:buNone/>
              <a:defRPr sz="2000"/>
            </a:lvl8pPr>
            <a:lvl9pPr marL="3656083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2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010" indent="0">
              <a:buNone/>
              <a:defRPr sz="1200"/>
            </a:lvl2pPr>
            <a:lvl3pPr marL="914021" indent="0">
              <a:buNone/>
              <a:defRPr sz="1000"/>
            </a:lvl3pPr>
            <a:lvl4pPr marL="1371031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3" indent="0">
              <a:buNone/>
              <a:defRPr sz="900"/>
            </a:lvl7pPr>
            <a:lvl8pPr marL="3199073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10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 noGrp="1"/>
          </p:cNvSpPr>
          <p:nvPr>
            <p:ph type="title"/>
          </p:nvPr>
        </p:nvSpPr>
        <p:spPr>
          <a:xfrm>
            <a:off x="504000" y="301324"/>
            <a:ext cx="9071280" cy="12621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8680"/>
            <a:ext cx="907200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 spc="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Arial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lvl="0" algn="ctr" rtl="0" hangingPunct="0">
        <a:buNone/>
        <a:tabLst/>
        <a:defRPr lang="en-US" sz="1800" b="0" i="0" u="none" strike="noStrike" kern="1200" spc="0">
          <a:ln>
            <a:noFill/>
          </a:ln>
          <a:latin typeface="Arial" pitchFamily="18"/>
          <a:ea typeface="Droid Sans Fallback" pitchFamily="2"/>
          <a:cs typeface="Lohit Hindi" pitchFamily="2"/>
        </a:defRPr>
      </a:lvl1pPr>
    </p:titleStyle>
    <p:bodyStyle>
      <a:lvl1pPr rtl="0" hangingPunct="0">
        <a:spcBef>
          <a:spcPts val="0"/>
        </a:spcBef>
        <a:spcAft>
          <a:spcPts val="1415"/>
        </a:spcAft>
        <a:tabLst/>
        <a:defRPr lang="en-US" sz="3200" b="0" i="0" u="none" strike="noStrike" kern="1200" spc="0">
          <a:ln>
            <a:noFill/>
          </a:ln>
          <a:latin typeface="Arial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943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Dropbox\371 AndroidTeam\Presentation Ομαδικής Εργασίας\smartlab release devi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52" y="4323930"/>
            <a:ext cx="6336704" cy="27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0" y="7040563"/>
            <a:ext cx="2925763" cy="366712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2000"/>
              <a:t>smartlab.in.cs.ucy.ac.cy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3808" y="107429"/>
            <a:ext cx="9072563" cy="1277318"/>
          </a:xfrm>
          <a:prstGeom prst="rect">
            <a:avLst/>
          </a:prstGeom>
        </p:spPr>
        <p:txBody>
          <a:bodyPr lIns="100794" tIns="50397" rIns="100794" bIns="50397" anchor="b">
            <a:normAutofit fontScale="82500"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  <a:defRPr/>
            </a:defPPr>
            <a:lvl1pPr marL="60477" lvl="0" algn="r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51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  <a:extLst/>
          </a:lstStyle>
          <a:p>
            <a:pPr algn="ctr">
              <a:buNone/>
            </a:pPr>
            <a:r>
              <a:rPr lang="en-US" sz="5300" b="1" dirty="0" err="1">
                <a:solidFill>
                  <a:srgbClr val="FFFFFF"/>
                </a:solidFill>
                <a:latin typeface="Arial" pitchFamily="18"/>
              </a:rPr>
              <a:t>SmartLab</a:t>
            </a:r>
            <a:r>
              <a:rPr lang="en-US" sz="5300" b="1" dirty="0">
                <a:solidFill>
                  <a:srgbClr val="FFFFFF"/>
                </a:solidFill>
                <a:latin typeface="Arial" pitchFamily="18"/>
              </a:rPr>
              <a:t/>
            </a:r>
            <a:br>
              <a:rPr lang="en-US" sz="5300" b="1" dirty="0">
                <a:solidFill>
                  <a:srgbClr val="FFFFFF"/>
                </a:solidFill>
                <a:latin typeface="Arial" pitchFamily="18"/>
              </a:rPr>
            </a:br>
            <a:r>
              <a:rPr lang="en-US" sz="4400" b="1" dirty="0">
                <a:solidFill>
                  <a:srgbClr val="FFFFFF"/>
                </a:solidFill>
                <a:latin typeface="Arial" pitchFamily="18"/>
              </a:rPr>
              <a:t>Programming Cloud of Smartphones</a:t>
            </a:r>
            <a:endParaRPr lang="en-US" dirty="0"/>
          </a:p>
        </p:txBody>
      </p:sp>
      <p:pic>
        <p:nvPicPr>
          <p:cNvPr id="3074" name="Picture 2" descr="F:\Dropbox\371 AndroidTeam\Presentation Ομαδικής Εργασίας\smartlabma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82" y="1456755"/>
            <a:ext cx="7226122" cy="289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Dropbox\371 AndroidTeam\Presentation Ομαδικής Εργασίας\smartlab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16" y="615636"/>
            <a:ext cx="1495872" cy="14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6136" y="709220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smartlab.cs.ucy.ac.cy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0" y="7040563"/>
            <a:ext cx="2925763" cy="366712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2000"/>
              <a:t>smartlab.in.cs.ucy.ac.cy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3808" y="107429"/>
            <a:ext cx="9072563" cy="1277318"/>
          </a:xfrm>
          <a:prstGeom prst="rect">
            <a:avLst/>
          </a:prstGeom>
        </p:spPr>
        <p:txBody>
          <a:bodyPr lIns="100794" tIns="50397" rIns="100794" bIns="50397" anchor="b">
            <a:normAutofit fontScale="82500"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  <a:defRPr/>
            </a:defPPr>
            <a:lvl1pPr marL="60477" lvl="0" algn="r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51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  <a:extLst/>
          </a:lstStyle>
          <a:p>
            <a:pPr algn="ctr">
              <a:buNone/>
            </a:pPr>
            <a:r>
              <a:rPr lang="en-US" sz="5300" b="1" dirty="0" err="1">
                <a:solidFill>
                  <a:srgbClr val="FFFFFF"/>
                </a:solidFill>
                <a:latin typeface="Arial" pitchFamily="18"/>
              </a:rPr>
              <a:t>SmartLab</a:t>
            </a:r>
            <a:r>
              <a:rPr lang="en-US" sz="5300" b="1" dirty="0">
                <a:solidFill>
                  <a:srgbClr val="FFFFFF"/>
                </a:solidFill>
                <a:latin typeface="Arial" pitchFamily="18"/>
              </a:rPr>
              <a:t/>
            </a:r>
            <a:br>
              <a:rPr lang="en-US" sz="5300" b="1" dirty="0">
                <a:solidFill>
                  <a:srgbClr val="FFFFFF"/>
                </a:solidFill>
                <a:latin typeface="Arial" pitchFamily="18"/>
              </a:rPr>
            </a:br>
            <a:r>
              <a:rPr lang="en-US" sz="4400" b="1" dirty="0">
                <a:solidFill>
                  <a:srgbClr val="FFFFFF"/>
                </a:solidFill>
                <a:latin typeface="Arial" pitchFamily="18"/>
              </a:rPr>
              <a:t>Programming Cloud of Smartphones</a:t>
            </a:r>
            <a:endParaRPr lang="en-US" dirty="0"/>
          </a:p>
        </p:txBody>
      </p:sp>
      <p:pic>
        <p:nvPicPr>
          <p:cNvPr id="4098" name="Picture 2" descr="F:\Dropbox\371 AndroidTeam\Presentation Ομαδικής Εργασίας\smarthlab 3 pho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4" y="2223402"/>
            <a:ext cx="5536414" cy="364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Dropbox\371 AndroidTeam\Presentation Ομαδικής Εργασίας\smarlab_ga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302" y="2223402"/>
            <a:ext cx="1913450" cy="364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:\Dropbox\371 AndroidTeam\Presentation Ομαδικής Εργασίας\smartlab 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16" y="615636"/>
            <a:ext cx="1495872" cy="14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68104" y="59689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smartlab.cs.ucy.ac.cy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Dropbox\371 AndroidTeam\Presentation Ομαδικής Εργασίας\screenshots\screenshot-133508004355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3" r="3734"/>
          <a:stretch/>
        </p:blipFill>
        <p:spPr bwMode="auto">
          <a:xfrm>
            <a:off x="795749" y="1606986"/>
            <a:ext cx="848868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219800" y="1907629"/>
            <a:ext cx="5283001" cy="3391615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28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>
              <a:buClr>
                <a:schemeClr val="tx1"/>
              </a:buClr>
              <a:buSzPct val="100000"/>
            </a:pPr>
            <a:r>
              <a:rPr lang="el-GR" sz="2400" b="1" dirty="0" smtClean="0">
                <a:latin typeface="+mn-lt"/>
              </a:rPr>
              <a:t>Παιχνίδι μεταξύ </a:t>
            </a:r>
            <a:r>
              <a:rPr lang="en-US" sz="2400" b="1" dirty="0" smtClean="0">
                <a:latin typeface="+mn-lt"/>
              </a:rPr>
              <a:t>2 αντιπάλων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l-GR" sz="2400" b="1" dirty="0" smtClean="0">
                <a:latin typeface="+mn-lt"/>
              </a:rPr>
              <a:t>Αναζήτηση Αντιπάλου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l-GR" sz="2400" b="1" dirty="0" smtClean="0">
                <a:latin typeface="+mn-lt"/>
              </a:rPr>
              <a:t>Επιλογή Αντιπάλου</a:t>
            </a:r>
            <a:endParaRPr lang="en-US" sz="2400" b="1" dirty="0" smtClean="0">
              <a:latin typeface="+mn-lt"/>
            </a:endParaRPr>
          </a:p>
          <a:p>
            <a:pPr lvl="1">
              <a:buClr>
                <a:schemeClr val="tx1"/>
              </a:buClr>
              <a:buSzPct val="100000"/>
            </a:pPr>
            <a:r>
              <a:rPr lang="el-GR" sz="2400" b="1" dirty="0" smtClean="0">
                <a:latin typeface="+mn-lt"/>
              </a:rPr>
              <a:t>Επιλογή Επιπέδου</a:t>
            </a:r>
            <a:r>
              <a:rPr lang="en-US" sz="2400" b="1" dirty="0" smtClean="0">
                <a:latin typeface="+mn-lt"/>
              </a:rPr>
              <a:t>(level)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US" sz="2400" b="1" dirty="0" smtClean="0">
                <a:latin typeface="+mn-lt"/>
              </a:rPr>
              <a:t>Live </a:t>
            </a:r>
            <a:r>
              <a:rPr lang="el-GR" sz="2400" b="1" dirty="0" smtClean="0">
                <a:latin typeface="+mn-lt"/>
              </a:rPr>
              <a:t>Παιχνίδι</a:t>
            </a:r>
            <a:endParaRPr lang="en-US" sz="24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" y="2135881"/>
            <a:ext cx="181804" cy="356328"/>
          </a:xfrm>
          <a:prstGeom prst="rect">
            <a:avLst/>
          </a:prstGeom>
          <a:noFill/>
          <a:ln>
            <a:noFill/>
          </a:ln>
        </p:spPr>
        <p:txBody>
          <a:bodyPr vert="horz" wrap="none" lIns="89964" tIns="44982" rIns="89964" bIns="44982" anchorCtr="0" compatLnSpc="0">
            <a:spAutoFit/>
          </a:bodyPr>
          <a:lstStyle/>
          <a:p>
            <a:pPr hangingPunct="0"/>
            <a:endParaRPr lang="en-US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8950" y="-89769"/>
            <a:ext cx="9072563" cy="1061294"/>
          </a:xfrm>
          <a:prstGeom prst="rect">
            <a:avLst/>
          </a:prstGeom>
        </p:spPr>
        <p:txBody>
          <a:bodyPr lIns="100794" tIns="50397" rIns="100794" bIns="50397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  <a:defRPr/>
            </a:defPPr>
            <a:lvl1pPr marL="60477" lvl="0" algn="r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51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  <a:extLst/>
          </a:lstStyle>
          <a:p>
            <a:pPr algn="ctr">
              <a:buNone/>
            </a:pPr>
            <a:r>
              <a:rPr lang="en-US" sz="5300" b="1" dirty="0" smtClean="0">
                <a:solidFill>
                  <a:srgbClr val="FFFFFF"/>
                </a:solidFill>
                <a:latin typeface="Arial" pitchFamily="18"/>
              </a:rPr>
              <a:t>Marble Game</a:t>
            </a:r>
            <a:r>
              <a:rPr lang="el-GR" sz="5300" b="1" dirty="0" smtClean="0">
                <a:solidFill>
                  <a:srgbClr val="FFFFFF"/>
                </a:solidFill>
                <a:latin typeface="Arial" pitchFamily="18"/>
              </a:rPr>
              <a:t> &amp; </a:t>
            </a:r>
            <a:r>
              <a:rPr lang="en-US" sz="5300" b="1" dirty="0" smtClean="0">
                <a:solidFill>
                  <a:srgbClr val="FFFFFF"/>
                </a:solidFill>
                <a:latin typeface="Arial" pitchFamily="18"/>
              </a:rPr>
              <a:t>Android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331565"/>
            <a:ext cx="9547225" cy="2203167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28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Splash </a:t>
            </a:r>
            <a:r>
              <a:rPr lang="en-US" sz="2400" dirty="0" smtClean="0">
                <a:latin typeface="+mn-lt"/>
              </a:rPr>
              <a:t>Screen</a:t>
            </a:r>
            <a:endParaRPr lang="el-GR" sz="2400" dirty="0" smtClean="0">
              <a:latin typeface="+mn-lt"/>
            </a:endParaRP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n-lt"/>
              </a:rPr>
              <a:t>Εκμεταλλευόμαστε </a:t>
            </a:r>
            <a:r>
              <a:rPr lang="el-GR" sz="2000" dirty="0">
                <a:latin typeface="+mn-lt"/>
              </a:rPr>
              <a:t>χρόνο, για να </a:t>
            </a:r>
            <a:r>
              <a:rPr lang="el-GR" sz="2000" dirty="0" smtClean="0">
                <a:latin typeface="+mn-lt"/>
              </a:rPr>
              <a:t>φορτώσουμε πόρους</a:t>
            </a:r>
          </a:p>
          <a:p>
            <a:pPr lvl="2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1600" dirty="0" smtClean="0">
                <a:latin typeface="+mn-lt"/>
              </a:rPr>
              <a:t>Εικόνες</a:t>
            </a:r>
            <a:r>
              <a:rPr lang="el-GR" sz="1600" dirty="0">
                <a:latin typeface="+mn-lt"/>
              </a:rPr>
              <a:t>, </a:t>
            </a:r>
            <a:r>
              <a:rPr lang="el-GR" sz="1600" dirty="0" smtClean="0">
                <a:latin typeface="+mn-lt"/>
              </a:rPr>
              <a:t>γράμματα</a:t>
            </a:r>
          </a:p>
          <a:p>
            <a:pPr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Επιλογές:</a:t>
            </a: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n-lt"/>
              </a:rPr>
              <a:t>Ξεκινούν </a:t>
            </a:r>
            <a:r>
              <a:rPr lang="el-GR" sz="2000" dirty="0">
                <a:latin typeface="+mn-lt"/>
              </a:rPr>
              <a:t>την αντίστοιχη δραστηριότητα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2135881"/>
            <a:ext cx="181804" cy="356328"/>
          </a:xfrm>
          <a:prstGeom prst="rect">
            <a:avLst/>
          </a:prstGeom>
          <a:noFill/>
          <a:ln>
            <a:noFill/>
          </a:ln>
        </p:spPr>
        <p:txBody>
          <a:bodyPr vert="horz" wrap="none" lIns="89964" tIns="44982" rIns="89964" bIns="44982" anchorCtr="0" compatLnSpc="0">
            <a:spAutoFit/>
          </a:bodyPr>
          <a:lstStyle/>
          <a:p>
            <a:pPr hangingPunct="0"/>
            <a:endParaRPr lang="en-US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2245" y="-36587"/>
            <a:ext cx="9072563" cy="1296144"/>
          </a:xfrm>
          <a:prstGeom prst="rect">
            <a:avLst/>
          </a:prstGeom>
        </p:spPr>
        <p:txBody>
          <a:bodyPr lIns="100794" tIns="50397" rIns="100794" bIns="50397" anchor="b">
            <a:normAutofit fontScale="900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  <a:defRPr/>
            </a:defPPr>
            <a:lvl1pPr marL="60477" lvl="0" algn="r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51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  <a:extLst/>
          </a:lstStyle>
          <a:p>
            <a:pPr algn="ctr">
              <a:buNone/>
            </a:pPr>
            <a:r>
              <a:rPr lang="el-GR" sz="4900" b="1" dirty="0" smtClean="0">
                <a:solidFill>
                  <a:srgbClr val="FFFFFF"/>
                </a:solidFill>
                <a:latin typeface="Arial" pitchFamily="18"/>
              </a:rPr>
              <a:t>Δραστηριότητα</a:t>
            </a:r>
            <a:endParaRPr lang="en-US" sz="4900" b="1" dirty="0" smtClean="0">
              <a:solidFill>
                <a:srgbClr val="FFFFFF"/>
              </a:solidFill>
              <a:latin typeface="Arial" pitchFamily="18"/>
            </a:endParaRPr>
          </a:p>
          <a:p>
            <a:pPr algn="ctr">
              <a:buNone/>
            </a:pPr>
            <a:r>
              <a:rPr lang="el-GR" sz="5300" b="1" dirty="0" smtClean="0">
                <a:solidFill>
                  <a:srgbClr val="FFFFFF"/>
                </a:solidFill>
                <a:latin typeface="Arial" pitchFamily="18"/>
              </a:rPr>
              <a:t>Κυρίως </a:t>
            </a:r>
            <a:r>
              <a:rPr lang="en-US" sz="5300" b="1" dirty="0" smtClean="0">
                <a:solidFill>
                  <a:srgbClr val="FFFFFF"/>
                </a:solidFill>
                <a:latin typeface="Arial" pitchFamily="18"/>
              </a:rPr>
              <a:t>Menu</a:t>
            </a:r>
            <a:endParaRPr lang="en-US" dirty="0"/>
          </a:p>
        </p:txBody>
      </p:sp>
      <p:pic>
        <p:nvPicPr>
          <p:cNvPr id="6146" name="Picture 2" descr="F:\Dropbox\371 AndroidTeam\Presentation Ομαδικής Εργασίας\screenshots\screenshot-13350800435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r="3002"/>
          <a:stretch/>
        </p:blipFill>
        <p:spPr bwMode="auto">
          <a:xfrm>
            <a:off x="2042361" y="3648515"/>
            <a:ext cx="5995456" cy="358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36725"/>
            <a:ext cx="9547225" cy="4837222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28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Αποθηκεύουμε όλα </a:t>
            </a:r>
            <a:r>
              <a:rPr lang="en-US" sz="2400" dirty="0" smtClean="0">
                <a:latin typeface="+mn-lt"/>
              </a:rPr>
              <a:t>τα </a:t>
            </a:r>
            <a:r>
              <a:rPr lang="en-US" sz="2400" dirty="0">
                <a:latin typeface="+mn-lt"/>
              </a:rPr>
              <a:t>στοιχεία που είναι κοινά για ολόκληρη την </a:t>
            </a:r>
            <a:r>
              <a:rPr lang="en-US" sz="2400" dirty="0" smtClean="0">
                <a:latin typeface="+mn-lt"/>
              </a:rPr>
              <a:t>εφαρμογή</a:t>
            </a:r>
            <a:endParaRPr lang="el-GR" sz="2400" dirty="0" smtClean="0">
              <a:latin typeface="+mn-lt"/>
            </a:endParaRPr>
          </a:p>
          <a:p>
            <a:pPr lvl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Μπορεί </a:t>
            </a:r>
            <a:r>
              <a:rPr lang="en-US" sz="2400" dirty="0" smtClean="0">
                <a:latin typeface="+mn-lt"/>
              </a:rPr>
              <a:t>να</a:t>
            </a:r>
            <a:r>
              <a:rPr lang="el-GR" sz="2400" dirty="0" smtClean="0">
                <a:latin typeface="+mn-lt"/>
              </a:rPr>
              <a:t> ανακτηθεί μόνο </a:t>
            </a:r>
            <a:r>
              <a:rPr lang="en-US" sz="2400" dirty="0" smtClean="0">
                <a:latin typeface="+mn-lt"/>
              </a:rPr>
              <a:t>από </a:t>
            </a:r>
            <a:r>
              <a:rPr lang="el-GR" sz="2400" dirty="0" smtClean="0">
                <a:latin typeface="+mn-lt"/>
              </a:rPr>
              <a:t>τις δραστηριότητες εντός της εφαρμογής</a:t>
            </a:r>
          </a:p>
          <a:p>
            <a:pPr lvl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Marble Game</a:t>
            </a:r>
            <a:endParaRPr lang="el-GR" sz="2400" dirty="0" smtClean="0">
              <a:latin typeface="+mn-lt"/>
            </a:endParaRP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n-lt"/>
              </a:rPr>
              <a:t>Αποθηκεύουμε </a:t>
            </a:r>
            <a:r>
              <a:rPr lang="en-US" sz="2000" dirty="0" smtClean="0">
                <a:latin typeface="+mn-lt"/>
              </a:rPr>
              <a:t>URLs </a:t>
            </a:r>
            <a:r>
              <a:rPr lang="el-GR" sz="2000" dirty="0" smtClean="0">
                <a:latin typeface="+mn-lt"/>
              </a:rPr>
              <a:t>των</a:t>
            </a:r>
            <a:r>
              <a:rPr lang="en-US" sz="2000" dirty="0" smtClean="0">
                <a:latin typeface="+mn-lt"/>
              </a:rPr>
              <a:t> PHP Scripts</a:t>
            </a:r>
            <a:endParaRPr lang="el-GR" sz="2000" dirty="0" smtClean="0">
              <a:latin typeface="+mn-lt"/>
            </a:endParaRP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n-lt"/>
              </a:rPr>
              <a:t>Τον τύπο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του χρήστη (Client ή </a:t>
            </a:r>
            <a:r>
              <a:rPr lang="en-US" sz="2000" dirty="0" smtClean="0">
                <a:latin typeface="+mn-lt"/>
              </a:rPr>
              <a:t>Server)</a:t>
            </a:r>
            <a:endParaRPr lang="el-GR" sz="2000" dirty="0" smtClean="0">
              <a:latin typeface="+mn-lt"/>
            </a:endParaRP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n-lt"/>
              </a:rPr>
              <a:t>Τον αντίπαλο του χρήστη</a:t>
            </a: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n-lt"/>
              </a:rPr>
              <a:t>Σταθερές για χρόνο</a:t>
            </a:r>
          </a:p>
          <a:p>
            <a:pPr lvl="2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Splash Screen</a:t>
            </a:r>
            <a:endParaRPr lang="el-GR" sz="1600" dirty="0" smtClean="0">
              <a:latin typeface="+mn-lt"/>
            </a:endParaRP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n-lt"/>
              </a:rPr>
              <a:t>Αναμεταδόσεων </a:t>
            </a:r>
            <a:r>
              <a:rPr lang="en-US" sz="2000" dirty="0" smtClean="0">
                <a:latin typeface="+mn-lt"/>
              </a:rPr>
              <a:t>(Broadcasts)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2135881"/>
            <a:ext cx="181804" cy="356328"/>
          </a:xfrm>
          <a:prstGeom prst="rect">
            <a:avLst/>
          </a:prstGeom>
          <a:noFill/>
          <a:ln>
            <a:noFill/>
          </a:ln>
        </p:spPr>
        <p:txBody>
          <a:bodyPr vert="horz" wrap="none" lIns="89964" tIns="44982" rIns="89964" bIns="44982" anchorCtr="0" compatLnSpc="0">
            <a:spAutoFit/>
          </a:bodyPr>
          <a:lstStyle/>
          <a:p>
            <a:pPr hangingPunct="0"/>
            <a:endParaRPr lang="en-US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1305" y="-9276"/>
            <a:ext cx="9072563" cy="1071462"/>
          </a:xfrm>
          <a:prstGeom prst="rect">
            <a:avLst/>
          </a:prstGeom>
        </p:spPr>
        <p:txBody>
          <a:bodyPr lIns="100794" tIns="50397" rIns="100794" bIns="50397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  <a:defRPr/>
            </a:defPPr>
            <a:lvl1pPr marL="60477" lvl="0" algn="r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51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  <a:extLst/>
          </a:lstStyle>
          <a:p>
            <a:pPr algn="ctr">
              <a:buNone/>
            </a:pPr>
            <a:r>
              <a:rPr lang="el-GR" sz="4900" b="1" dirty="0" smtClean="0">
                <a:solidFill>
                  <a:srgbClr val="FFFFFF"/>
                </a:solidFill>
                <a:latin typeface="Arial" pitchFamily="18"/>
              </a:rPr>
              <a:t>Κλάση «Εφαρμογή»</a:t>
            </a:r>
            <a:endParaRPr lang="en-US" dirty="0"/>
          </a:p>
        </p:txBody>
      </p:sp>
      <p:pic>
        <p:nvPicPr>
          <p:cNvPr id="8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0368" y="1217681"/>
            <a:ext cx="9547225" cy="183640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28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Αποθηκεύονται στον προσωπικό χώρο της εφαρμογής</a:t>
            </a:r>
          </a:p>
          <a:p>
            <a:pPr lvl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Υφίστανται καθ’ όλη την διάρκεια που είναι εγκατεστημένη η εφαρμογή</a:t>
            </a:r>
          </a:p>
          <a:p>
            <a:pPr lvl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Μπορούν </a:t>
            </a:r>
            <a:r>
              <a:rPr lang="en-US" sz="2400" dirty="0" smtClean="0">
                <a:latin typeface="+mn-lt"/>
              </a:rPr>
              <a:t>να </a:t>
            </a:r>
            <a:r>
              <a:rPr lang="el-GR" sz="2400" dirty="0" smtClean="0">
                <a:latin typeface="+mn-lt"/>
              </a:rPr>
              <a:t>ανακτηθούν εύκολα μόνο από την εφαρμογή</a:t>
            </a:r>
            <a:r>
              <a:rPr lang="en-US" sz="2400" dirty="0" smtClean="0">
                <a:latin typeface="+mn-lt"/>
              </a:rPr>
              <a:t>*</a:t>
            </a:r>
            <a:endParaRPr lang="en-US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" y="2135881"/>
            <a:ext cx="181804" cy="356328"/>
          </a:xfrm>
          <a:prstGeom prst="rect">
            <a:avLst/>
          </a:prstGeom>
          <a:noFill/>
          <a:ln>
            <a:noFill/>
          </a:ln>
        </p:spPr>
        <p:txBody>
          <a:bodyPr vert="horz" wrap="none" lIns="89964" tIns="44982" rIns="89964" bIns="44982" anchorCtr="0" compatLnSpc="0">
            <a:spAutoFit/>
          </a:bodyPr>
          <a:lstStyle/>
          <a:p>
            <a:pPr hangingPunct="0"/>
            <a:endParaRPr lang="en-US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1800" y="179437"/>
            <a:ext cx="9072563" cy="936104"/>
          </a:xfrm>
          <a:prstGeom prst="rect">
            <a:avLst/>
          </a:prstGeom>
        </p:spPr>
        <p:txBody>
          <a:bodyPr lIns="100794" tIns="50397" rIns="100794" bIns="50397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  <a:defRPr/>
            </a:defPPr>
            <a:lvl1pPr marL="60477" lvl="0" algn="r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51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  <a:extLst/>
          </a:lstStyle>
          <a:p>
            <a:pPr algn="ctr">
              <a:buNone/>
            </a:pPr>
            <a:r>
              <a:rPr lang="el-GR" sz="4900" b="1" dirty="0" smtClean="0">
                <a:solidFill>
                  <a:srgbClr val="FFFFFF"/>
                </a:solidFill>
                <a:latin typeface="Arial" pitchFamily="18"/>
              </a:rPr>
              <a:t>Επιλογές</a:t>
            </a:r>
            <a:endParaRPr lang="en-US" dirty="0"/>
          </a:p>
        </p:txBody>
      </p:sp>
      <p:pic>
        <p:nvPicPr>
          <p:cNvPr id="7170" name="Picture 2" descr="F:\Dropbox\371 AndroidTeam\Presentation Ομαδικής Εργασίας\screenshots\images\droidAtScreen-2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" b="5016"/>
          <a:stretch/>
        </p:blipFill>
        <p:spPr bwMode="auto">
          <a:xfrm>
            <a:off x="1920080" y="3653650"/>
            <a:ext cx="6096001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Dropbox\371 AndroidTeam\Presentation Ομαδικής Εργασίας\screenshots\screenshot-1335080064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75" y="3739940"/>
            <a:ext cx="6215611" cy="349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36725"/>
            <a:ext cx="9547225" cy="1954381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28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Clr>
                <a:schemeClr val="bg1"/>
              </a:buClr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Χρειάζεται σύνδεση στο δίκτυο</a:t>
            </a:r>
            <a:endParaRPr lang="en-US" sz="2400" dirty="0">
              <a:latin typeface="+mn-lt"/>
            </a:endParaRPr>
          </a:p>
          <a:p>
            <a:pPr lvl="0">
              <a:buClr>
                <a:schemeClr val="bg1"/>
              </a:buClr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Επικοινωνία με τον </a:t>
            </a:r>
            <a:r>
              <a:rPr lang="en-US" sz="2400" dirty="0" smtClean="0">
                <a:latin typeface="+mn-lt"/>
              </a:rPr>
              <a:t>Server  </a:t>
            </a:r>
            <a:r>
              <a:rPr lang="el-GR" sz="2400" dirty="0" smtClean="0">
                <a:latin typeface="+mn-lt"/>
              </a:rPr>
              <a:t>που επιλέχθηκε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(default UCY)</a:t>
            </a:r>
          </a:p>
          <a:p>
            <a:pPr lvl="0">
              <a:buClr>
                <a:schemeClr val="bg1"/>
              </a:buClr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Το κινητό τρέχει </a:t>
            </a:r>
            <a:r>
              <a:rPr lang="en-US" sz="2400" u="sng" dirty="0" smtClean="0">
                <a:latin typeface="+mn-lt"/>
              </a:rPr>
              <a:t>PHP </a:t>
            </a:r>
            <a:r>
              <a:rPr lang="en-US" sz="2400" u="sng" dirty="0">
                <a:latin typeface="+mn-lt"/>
              </a:rPr>
              <a:t>Scripts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el-GR" sz="2000" u="sng" dirty="0" smtClean="0">
                <a:latin typeface="+mn-lt"/>
              </a:rPr>
              <a:t>Ασύγχρονη Διεργασία</a:t>
            </a:r>
            <a:endParaRPr lang="en-US" sz="2000" u="sng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" y="2135881"/>
            <a:ext cx="181804" cy="356328"/>
          </a:xfrm>
          <a:prstGeom prst="rect">
            <a:avLst/>
          </a:prstGeom>
          <a:noFill/>
          <a:ln>
            <a:noFill/>
          </a:ln>
        </p:spPr>
        <p:txBody>
          <a:bodyPr vert="horz" wrap="none" lIns="89964" tIns="44982" rIns="89964" bIns="44982" anchorCtr="0" compatLnSpc="0">
            <a:spAutoFit/>
          </a:bodyPr>
          <a:lstStyle/>
          <a:p>
            <a:pPr hangingPunct="0"/>
            <a:endParaRPr lang="en-US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1800" y="179437"/>
            <a:ext cx="9072563" cy="936104"/>
          </a:xfrm>
          <a:prstGeom prst="rect">
            <a:avLst/>
          </a:prstGeom>
        </p:spPr>
        <p:txBody>
          <a:bodyPr lIns="100794" tIns="50397" rIns="100794" bIns="50397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  <a:defRPr/>
            </a:defPPr>
            <a:lvl1pPr marL="60477" lvl="0" algn="r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51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  <a:extLst/>
          </a:lstStyle>
          <a:p>
            <a:pPr algn="ctr">
              <a:buNone/>
            </a:pPr>
            <a:r>
              <a:rPr lang="en-US" sz="4900" b="1" dirty="0" smtClean="0">
                <a:solidFill>
                  <a:srgbClr val="FFFFFF"/>
                </a:solidFill>
                <a:latin typeface="Arial" pitchFamily="18"/>
              </a:rPr>
              <a:t>Play Live</a:t>
            </a:r>
            <a:endParaRPr lang="en-US" dirty="0"/>
          </a:p>
        </p:txBody>
      </p:sp>
      <p:pic>
        <p:nvPicPr>
          <p:cNvPr id="8195" name="Picture 3" descr="F:\Dropbox\371 AndroidTeam\Presentation Ομαδικής Εργασίας\screenshots\images\droidAtScreen-5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6" b="5565"/>
          <a:stretch/>
        </p:blipFill>
        <p:spPr bwMode="auto">
          <a:xfrm>
            <a:off x="2327844" y="4067869"/>
            <a:ext cx="5280471" cy="312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36725"/>
            <a:ext cx="9547225" cy="1305486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28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Μερικά από τα 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PHP Scripts </a:t>
            </a:r>
            <a:r>
              <a:rPr lang="el-GR" sz="2400" dirty="0" smtClean="0">
                <a:latin typeface="+mn-lt"/>
              </a:rPr>
              <a:t>μας τρέχουν σε Ασύγχρονη Διεργασία</a:t>
            </a:r>
            <a:endParaRPr lang="el-GR" sz="2400" dirty="0">
              <a:latin typeface="+mn-lt"/>
            </a:endParaRP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n-lt"/>
              </a:rPr>
              <a:t>Δεν «κολλά» η Γραφική Διεπαφή</a:t>
            </a: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n-lt"/>
              </a:rPr>
              <a:t>Γίνεται αντιληπτό από χρήστη και Λειτουργικό</a:t>
            </a:r>
            <a:endParaRPr lang="en-US" sz="2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" y="2135881"/>
            <a:ext cx="181804" cy="356328"/>
          </a:xfrm>
          <a:prstGeom prst="rect">
            <a:avLst/>
          </a:prstGeom>
          <a:noFill/>
          <a:ln>
            <a:noFill/>
          </a:ln>
        </p:spPr>
        <p:txBody>
          <a:bodyPr vert="horz" wrap="none" lIns="89964" tIns="44982" rIns="89964" bIns="44982" anchorCtr="0" compatLnSpc="0">
            <a:spAutoFit/>
          </a:bodyPr>
          <a:lstStyle/>
          <a:p>
            <a:pPr hangingPunct="0"/>
            <a:endParaRPr lang="en-US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1800" y="179437"/>
            <a:ext cx="9072563" cy="936104"/>
          </a:xfrm>
          <a:prstGeom prst="rect">
            <a:avLst/>
          </a:prstGeom>
        </p:spPr>
        <p:txBody>
          <a:bodyPr lIns="100794" tIns="50397" rIns="100794" bIns="50397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  <a:defRPr/>
            </a:defPPr>
            <a:lvl1pPr marL="60477" lvl="0" algn="r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51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  <a:extLst/>
          </a:lstStyle>
          <a:p>
            <a:pPr algn="ctr">
              <a:buNone/>
            </a:pPr>
            <a:r>
              <a:rPr lang="el-GR" sz="4900" b="1" dirty="0" smtClean="0">
                <a:solidFill>
                  <a:srgbClr val="FFFFFF"/>
                </a:solidFill>
                <a:latin typeface="Arial" pitchFamily="18"/>
              </a:rPr>
              <a:t>Ασύγχρονη Διεργασία</a:t>
            </a:r>
            <a:endParaRPr lang="en-US" dirty="0"/>
          </a:p>
        </p:txBody>
      </p:sp>
      <p:pic>
        <p:nvPicPr>
          <p:cNvPr id="9218" name="Picture 2" descr="F:\Dropbox\371 AndroidTeam\Presentation Ομαδικής Εργασίας\screenshots\screenshot-133513655899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3288"/>
          <a:stretch/>
        </p:blipFill>
        <p:spPr bwMode="auto">
          <a:xfrm>
            <a:off x="2360873" y="4006088"/>
            <a:ext cx="5214416" cy="313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Dropbox\371 AndroidTeam\Presentation Ομαδικής Εργασίας\anr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t="31320" r="3534" b="26765"/>
          <a:stretch/>
        </p:blipFill>
        <p:spPr bwMode="auto">
          <a:xfrm>
            <a:off x="6436697" y="2231990"/>
            <a:ext cx="2277184" cy="154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-42862" y="1331565"/>
            <a:ext cx="9547225" cy="472437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28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Μέσω </a:t>
            </a:r>
            <a:r>
              <a:rPr lang="en-US" sz="2400" dirty="0" smtClean="0">
                <a:latin typeface="+mn-lt"/>
              </a:rPr>
              <a:t>PHP </a:t>
            </a:r>
            <a:r>
              <a:rPr lang="en-US" sz="2400" dirty="0">
                <a:latin typeface="+mn-lt"/>
              </a:rPr>
              <a:t>Scripts </a:t>
            </a:r>
            <a:r>
              <a:rPr lang="el-GR" sz="2400" dirty="0" smtClean="0">
                <a:latin typeface="+mn-lt"/>
              </a:rPr>
              <a:t>κάθε χρήστης εμφανίζει – ανανεώνει – συντηρεί την λίστα με τους διαθέσιμους αντιπάλους του</a:t>
            </a:r>
            <a:endParaRPr lang="el-GR" sz="2400" dirty="0">
              <a:latin typeface="+mn-lt"/>
            </a:endParaRPr>
          </a:p>
          <a:p>
            <a:pPr lvl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l-GR" sz="2400" b="1" dirty="0" smtClean="0">
                <a:latin typeface="+mn-lt"/>
              </a:rPr>
              <a:t>Αποθηκεύουν</a:t>
            </a:r>
            <a:r>
              <a:rPr lang="el-GR" sz="2400" dirty="0" smtClean="0">
                <a:latin typeface="+mn-lt"/>
              </a:rPr>
              <a:t>: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τα απαραίτητα στοιχεία του χρήστη</a:t>
            </a:r>
          </a:p>
          <a:p>
            <a:pPr lvl="2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Local </a:t>
            </a:r>
            <a:r>
              <a:rPr lang="en-US" sz="2000" dirty="0">
                <a:latin typeface="+mn-lt"/>
              </a:rPr>
              <a:t>IP, External IP, Username, </a:t>
            </a:r>
            <a:r>
              <a:rPr lang="en-US" sz="2000" dirty="0" smtClean="0">
                <a:latin typeface="+mn-lt"/>
              </a:rPr>
              <a:t>Gmail</a:t>
            </a:r>
            <a:endParaRPr lang="el-GR" sz="2000" dirty="0" smtClean="0">
              <a:latin typeface="+mn-lt"/>
            </a:endParaRPr>
          </a:p>
          <a:p>
            <a:pPr lvl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l-GR" sz="2400" b="1" dirty="0" smtClean="0">
                <a:latin typeface="+mn-lt"/>
              </a:rPr>
              <a:t>Συντηρούν</a:t>
            </a:r>
            <a:r>
              <a:rPr lang="en-US" sz="2000" dirty="0" smtClean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αφαιρεί χρήστες που δεν βρίσκονται σε αυτή την δραστηριότητα για περισσότερο από 5 λεπτά</a:t>
            </a:r>
          </a:p>
          <a:p>
            <a:pPr lvl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l-GR" sz="2400" b="1" dirty="0" smtClean="0">
                <a:latin typeface="+mn-lt"/>
              </a:rPr>
              <a:t>Ενημερώνουν</a:t>
            </a:r>
            <a:r>
              <a:rPr lang="en-US" sz="2400" dirty="0" smtClean="0">
                <a:latin typeface="+mn-lt"/>
              </a:rPr>
              <a:t>: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όσο βρίσκονται σε αυτή την δραστηριότητα ενημερώνουν τον χρόνο τους</a:t>
            </a:r>
          </a:p>
          <a:p>
            <a:pPr lvl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l-GR" sz="2400" b="1" dirty="0" smtClean="0">
                <a:latin typeface="+mn-lt"/>
              </a:rPr>
              <a:t>Ελέγχουν</a:t>
            </a:r>
            <a:r>
              <a:rPr lang="el-GR" sz="2400" dirty="0" smtClean="0">
                <a:latin typeface="+mn-lt"/>
              </a:rPr>
              <a:t>: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αν ο χρήστης επιλέχθηκε από κάποιον αντίπαλο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Μερικά από τα </a:t>
            </a:r>
            <a:r>
              <a:rPr lang="en-US" sz="2400" dirty="0" smtClean="0">
                <a:latin typeface="+mn-lt"/>
              </a:rPr>
              <a:t> Scripts </a:t>
            </a:r>
            <a:r>
              <a:rPr lang="el-GR" sz="2400" dirty="0" smtClean="0">
                <a:latin typeface="+mn-lt"/>
              </a:rPr>
              <a:t>τρέχουν κάθε 5 δευτερόλεπτα μέσω μιας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u="sng" dirty="0" smtClean="0">
                <a:latin typeface="+mn-lt"/>
              </a:rPr>
              <a:t>Υπηρεσίας</a:t>
            </a:r>
            <a:endParaRPr lang="en-US" sz="2400" u="sng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" y="2135881"/>
            <a:ext cx="181804" cy="356328"/>
          </a:xfrm>
          <a:prstGeom prst="rect">
            <a:avLst/>
          </a:prstGeom>
          <a:noFill/>
          <a:ln>
            <a:noFill/>
          </a:ln>
        </p:spPr>
        <p:txBody>
          <a:bodyPr vert="horz" wrap="none" lIns="89964" tIns="44982" rIns="89964" bIns="44982" anchorCtr="0" compatLnSpc="0">
            <a:spAutoFit/>
          </a:bodyPr>
          <a:lstStyle/>
          <a:p>
            <a:pPr hangingPunct="0"/>
            <a:endParaRPr lang="en-US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1800" y="179437"/>
            <a:ext cx="9072563" cy="936104"/>
          </a:xfrm>
          <a:prstGeom prst="rect">
            <a:avLst/>
          </a:prstGeom>
        </p:spPr>
        <p:txBody>
          <a:bodyPr lIns="100794" tIns="50397" rIns="100794" bIns="50397" anchor="b">
            <a:normAutofit fontScale="82500"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  <a:defRPr/>
            </a:defPPr>
            <a:lvl1pPr marL="60477" lvl="0" algn="r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51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  <a:extLst/>
          </a:lstStyle>
          <a:p>
            <a:pPr algn="ctr">
              <a:buNone/>
            </a:pPr>
            <a:r>
              <a:rPr lang="el-GR" sz="4900" b="1" dirty="0">
                <a:solidFill>
                  <a:srgbClr val="FFFFFF"/>
                </a:solidFill>
                <a:latin typeface="Arial" pitchFamily="18"/>
              </a:rPr>
              <a:t>Εμφάνιση Διαθέσιμων Αντιπάλων</a:t>
            </a:r>
            <a:endParaRPr lang="en-US" dirty="0"/>
          </a:p>
        </p:txBody>
      </p:sp>
      <p:pic>
        <p:nvPicPr>
          <p:cNvPr id="10242" name="Picture 2" descr="F:\Dropbox\371 AndroidTeam\Presentation Ομαδικής Εργασίας\screenshots\screenshot-133513667114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t="5313" r="3288" b="26435"/>
          <a:stretch/>
        </p:blipFill>
        <p:spPr bwMode="auto">
          <a:xfrm>
            <a:off x="2817920" y="5760678"/>
            <a:ext cx="4300321" cy="178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331913"/>
            <a:ext cx="9547225" cy="2852063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28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Τρέχουν συνεχώς στο παρασκήνιο</a:t>
            </a:r>
            <a:endParaRPr lang="en-US" sz="2400" dirty="0">
              <a:latin typeface="+mn-lt"/>
            </a:endParaRPr>
          </a:p>
          <a:p>
            <a:pPr lvl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Μπορούν να τρέχουν ακόμη και χωρίς να τρέχει η ίδια η εφαρμογή</a:t>
            </a: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n-lt"/>
              </a:rPr>
              <a:t>Είναι αυτόνομες</a:t>
            </a:r>
          </a:p>
          <a:p>
            <a:pPr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Διάρκεια ζωής στο </a:t>
            </a:r>
            <a:r>
              <a:rPr lang="en-US" sz="2400" dirty="0" smtClean="0">
                <a:latin typeface="+mn-lt"/>
              </a:rPr>
              <a:t>Marble Game:</a:t>
            </a:r>
            <a:endParaRPr lang="el-GR" sz="2400" dirty="0" smtClean="0">
              <a:latin typeface="+mn-lt"/>
            </a:endParaRP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n-lt"/>
              </a:rPr>
              <a:t>Τρέχουν μέχρι να αποφασίσει ο χρήστης με ποιόν θα αγωνιστεί</a:t>
            </a: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n-lt"/>
              </a:rPr>
              <a:t>Την αποδοχή από τον χρήστη, του αντίπαλο που τον επέλεξε</a:t>
            </a:r>
            <a:endParaRPr lang="en-US" sz="2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" y="2135881"/>
            <a:ext cx="181804" cy="356328"/>
          </a:xfrm>
          <a:prstGeom prst="rect">
            <a:avLst/>
          </a:prstGeom>
          <a:noFill/>
          <a:ln>
            <a:noFill/>
          </a:ln>
        </p:spPr>
        <p:txBody>
          <a:bodyPr vert="horz" wrap="none" lIns="89964" tIns="44982" rIns="89964" bIns="44982" anchorCtr="0" compatLnSpc="0">
            <a:spAutoFit/>
          </a:bodyPr>
          <a:lstStyle/>
          <a:p>
            <a:pPr hangingPunct="0"/>
            <a:endParaRPr lang="en-US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1800" y="179437"/>
            <a:ext cx="9072563" cy="936104"/>
          </a:xfrm>
          <a:prstGeom prst="rect">
            <a:avLst/>
          </a:prstGeom>
        </p:spPr>
        <p:txBody>
          <a:bodyPr lIns="100794" tIns="50397" rIns="100794" bIns="50397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  <a:defRPr/>
            </a:defPPr>
            <a:lvl1pPr marL="60477" lvl="0" algn="r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51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  <a:extLst/>
          </a:lstStyle>
          <a:p>
            <a:pPr algn="ctr">
              <a:buNone/>
            </a:pPr>
            <a:r>
              <a:rPr lang="el-GR" sz="4900" b="1" dirty="0">
                <a:solidFill>
                  <a:srgbClr val="FFFFFF"/>
                </a:solidFill>
                <a:latin typeface="Arial" pitchFamily="18"/>
              </a:rPr>
              <a:t>Υπηρεσίες</a:t>
            </a:r>
            <a:endParaRPr lang="en-US" dirty="0"/>
          </a:p>
        </p:txBody>
      </p:sp>
      <p:pic>
        <p:nvPicPr>
          <p:cNvPr id="11266" name="Picture 2" descr="F:\Dropbox\371 AndroidTeam\Presentation Ομαδικής Εργασίας\screenshots\screenshot-133513670277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" r="3121"/>
          <a:stretch/>
        </p:blipFill>
        <p:spPr bwMode="auto">
          <a:xfrm>
            <a:off x="2764154" y="4499917"/>
            <a:ext cx="4407853" cy="264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Dropbox\371 AndroidTeam\Presentation Ομαδικής Εργασίας\screenshots\screenshot-133513683175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r="4453"/>
          <a:stretch/>
        </p:blipFill>
        <p:spPr bwMode="auto">
          <a:xfrm>
            <a:off x="2822652" y="4499917"/>
            <a:ext cx="4305892" cy="264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36056" y="7154921"/>
            <a:ext cx="465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Από την μεριά του </a:t>
            </a:r>
            <a:r>
              <a:rPr lang="en-US" dirty="0" smtClean="0">
                <a:solidFill>
                  <a:schemeClr val="bg1"/>
                </a:solidFill>
              </a:rPr>
              <a:t>Client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6056" y="7154921"/>
            <a:ext cx="465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Από την μεριά του </a:t>
            </a:r>
            <a:r>
              <a:rPr lang="en-US" dirty="0" smtClean="0">
                <a:solidFill>
                  <a:schemeClr val="bg1"/>
                </a:solidFill>
              </a:rPr>
              <a:t>Server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Shape 1"/>
          <p:cNvSpPr/>
          <p:nvPr/>
        </p:nvSpPr>
        <p:spPr>
          <a:xfrm>
            <a:off x="504000" y="301320"/>
            <a:ext cx="9071280" cy="126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ctr" anchorCtr="0" compatLnSpc="0"/>
          <a:lstStyle/>
          <a:p>
            <a:pPr algn="ctr" hangingPunct="0"/>
            <a:r>
              <a:rPr lang="en-US" sz="4800" b="1" dirty="0">
                <a:solidFill>
                  <a:srgbClr val="FFFFFF"/>
                </a:solidFill>
                <a:latin typeface="Arial" pitchFamily="18"/>
                <a:ea typeface="Droid Sans Fallback" pitchFamily="2"/>
                <a:cs typeface="Lohit Hindi" pitchFamily="2"/>
              </a:rPr>
              <a:t>Android Game</a:t>
            </a:r>
          </a:p>
        </p:txBody>
      </p:sp>
      <p:sp>
        <p:nvSpPr>
          <p:cNvPr id="3" name="TextShape 2"/>
          <p:cNvSpPr/>
          <p:nvPr/>
        </p:nvSpPr>
        <p:spPr>
          <a:xfrm>
            <a:off x="3108964" y="5120639"/>
            <a:ext cx="3997439" cy="17593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ctr" anchorCtr="0" compatLnSpc="0"/>
          <a:lstStyle/>
          <a:p>
            <a:pPr algn="ctr" hangingPunct="0"/>
            <a:r>
              <a:rPr lang="el-GR" sz="2600" dirty="0" err="1" smtClean="0">
                <a:solidFill>
                  <a:srgbClr val="FFFFFF"/>
                </a:solidFill>
                <a:latin typeface="Arial" pitchFamily="18"/>
                <a:ea typeface="Droid Sans Fallback" pitchFamily="2"/>
                <a:cs typeface="Lohit Hindi" pitchFamily="2"/>
              </a:rPr>
              <a:t>Κωνταντίνου</a:t>
            </a:r>
            <a:r>
              <a:rPr lang="el-GR" sz="2600" dirty="0" smtClean="0">
                <a:solidFill>
                  <a:srgbClr val="FFFFFF"/>
                </a:solidFill>
                <a:latin typeface="Arial" pitchFamily="18"/>
                <a:ea typeface="Droid Sans Fallback" pitchFamily="2"/>
                <a:cs typeface="Lohit Hindi" pitchFamily="2"/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  <a:latin typeface="Arial" pitchFamily="18"/>
                <a:ea typeface="Droid Sans Fallback" pitchFamily="2"/>
                <a:cs typeface="Lohit Hindi" pitchFamily="2"/>
              </a:rPr>
              <a:t>Ανδρέ</a:t>
            </a:r>
            <a:r>
              <a:rPr lang="en-US" sz="2600" dirty="0" smtClean="0">
                <a:solidFill>
                  <a:srgbClr val="FFFFFF"/>
                </a:solidFill>
                <a:latin typeface="Arial" pitchFamily="18"/>
                <a:ea typeface="Droid Sans Fallback" pitchFamily="2"/>
                <a:cs typeface="Lohit Hindi" pitchFamily="2"/>
              </a:rPr>
              <a:t>ας</a:t>
            </a:r>
            <a:endParaRPr lang="en-US" sz="2600" dirty="0">
              <a:solidFill>
                <a:srgbClr val="FFFFFF"/>
              </a:solidFill>
              <a:latin typeface="Arial" pitchFamily="18"/>
              <a:ea typeface="Droid Sans Fallback" pitchFamily="2"/>
              <a:cs typeface="Lohit Hindi" pitchFamily="2"/>
            </a:endParaRPr>
          </a:p>
          <a:p>
            <a:pPr algn="ctr" hangingPunct="0"/>
            <a:r>
              <a:rPr lang="en-US" sz="2600" dirty="0">
                <a:solidFill>
                  <a:srgbClr val="FFFFFF"/>
                </a:solidFill>
                <a:latin typeface="Arial" pitchFamily="18"/>
                <a:ea typeface="Droid Sans Fallback" pitchFamily="2"/>
                <a:cs typeface="Lohit Hindi" pitchFamily="2"/>
              </a:rPr>
              <a:t>Μπ</a:t>
            </a:r>
            <a:r>
              <a:rPr lang="en-US" sz="2600" dirty="0" err="1">
                <a:solidFill>
                  <a:srgbClr val="FFFFFF"/>
                </a:solidFill>
                <a:latin typeface="Arial" pitchFamily="18"/>
                <a:ea typeface="Droid Sans Fallback" pitchFamily="2"/>
                <a:cs typeface="Lohit Hindi" pitchFamily="2"/>
              </a:rPr>
              <a:t>έης</a:t>
            </a:r>
            <a:r>
              <a:rPr lang="en-US" sz="2600" dirty="0">
                <a:solidFill>
                  <a:srgbClr val="FFFFFF"/>
                </a:solidFill>
                <a:latin typeface="Arial" pitchFamily="18"/>
                <a:ea typeface="Droid Sans Fallback" pitchFamily="2"/>
                <a:cs typeface="Lohit Hindi" pitchFamily="2"/>
              </a:rPr>
              <a:t> Πα</a:t>
            </a:r>
            <a:r>
              <a:rPr lang="en-US" sz="2600" dirty="0" err="1">
                <a:solidFill>
                  <a:srgbClr val="FFFFFF"/>
                </a:solidFill>
                <a:latin typeface="Arial" pitchFamily="18"/>
                <a:ea typeface="Droid Sans Fallback" pitchFamily="2"/>
                <a:cs typeface="Lohit Hindi" pitchFamily="2"/>
              </a:rPr>
              <a:t>σχάλης</a:t>
            </a:r>
            <a:endParaRPr lang="en-US" sz="2600" dirty="0">
              <a:solidFill>
                <a:srgbClr val="FFFFFF"/>
              </a:solidFill>
              <a:latin typeface="Arial" pitchFamily="18"/>
              <a:ea typeface="Droid Sans Fallback" pitchFamily="2"/>
              <a:cs typeface="Lohit Hindi" pitchFamily="2"/>
            </a:endParaRPr>
          </a:p>
          <a:p>
            <a:pPr algn="ctr" hangingPunct="0"/>
            <a:r>
              <a:rPr lang="en-US" sz="2600" dirty="0">
                <a:solidFill>
                  <a:srgbClr val="FFFFFF"/>
                </a:solidFill>
                <a:latin typeface="Arial" pitchFamily="18"/>
                <a:ea typeface="Droid Sans Fallback" pitchFamily="2"/>
                <a:cs typeface="Lohit Hindi" pitchFamily="2"/>
              </a:rPr>
              <a:t>Χαρα</a:t>
            </a:r>
            <a:r>
              <a:rPr lang="en-US" sz="2600" dirty="0" err="1">
                <a:solidFill>
                  <a:srgbClr val="FFFFFF"/>
                </a:solidFill>
                <a:latin typeface="Arial" pitchFamily="18"/>
                <a:ea typeface="Droid Sans Fallback" pitchFamily="2"/>
                <a:cs typeface="Lohit Hindi" pitchFamily="2"/>
              </a:rPr>
              <a:t>λάμ</a:t>
            </a:r>
            <a:r>
              <a:rPr lang="en-US" sz="2600" dirty="0">
                <a:solidFill>
                  <a:srgbClr val="FFFFFF"/>
                </a:solidFill>
                <a:latin typeface="Arial" pitchFamily="18"/>
                <a:ea typeface="Droid Sans Fallback" pitchFamily="2"/>
                <a:cs typeface="Lohit Hindi" pitchFamily="2"/>
              </a:rPr>
              <a:t>πους Πάμπος</a:t>
            </a:r>
          </a:p>
        </p:txBody>
      </p:sp>
      <p:sp>
        <p:nvSpPr>
          <p:cNvPr id="6" name="TextShape 1"/>
          <p:cNvSpPr/>
          <p:nvPr/>
        </p:nvSpPr>
        <p:spPr>
          <a:xfrm>
            <a:off x="1920244" y="1907629"/>
            <a:ext cx="6217919" cy="25922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ctr" anchorCtr="0" compatLnSpc="0"/>
          <a:lstStyle/>
          <a:p>
            <a:pPr algn="ctr" hangingPunct="0"/>
            <a:r>
              <a:rPr lang="el-GR" sz="4000" b="1" dirty="0" smtClean="0">
                <a:solidFill>
                  <a:schemeClr val="bg1"/>
                </a:solidFill>
                <a:latin typeface="Arial" pitchFamily="18"/>
                <a:ea typeface="Droid Sans Fallback" pitchFamily="2"/>
                <a:cs typeface="Lohit Hindi" pitchFamily="2"/>
              </a:rPr>
              <a:t>Περιεχόμενο Παρουσίασης</a:t>
            </a:r>
            <a:endParaRPr lang="en-US" sz="4000" b="1" dirty="0">
              <a:solidFill>
                <a:schemeClr val="bg1"/>
              </a:solidFill>
              <a:latin typeface="Arial" pitchFamily="18"/>
              <a:ea typeface="Droid Sans Fallback" pitchFamily="2"/>
              <a:cs typeface="Lohit Hindi" pitchFamily="2"/>
            </a:endParaRPr>
          </a:p>
          <a:p>
            <a:pPr algn="ctr" hangingPunct="0"/>
            <a:r>
              <a:rPr lang="en-US" sz="4000" dirty="0">
                <a:solidFill>
                  <a:schemeClr val="bg1"/>
                </a:solidFill>
                <a:latin typeface="Arial" pitchFamily="18"/>
                <a:ea typeface="Droid Sans Fallback" pitchFamily="2"/>
                <a:cs typeface="Lohit Hindi" pitchFamily="2"/>
              </a:rPr>
              <a:t>Android OS</a:t>
            </a:r>
          </a:p>
          <a:p>
            <a:pPr algn="ctr" hangingPunct="0"/>
            <a:r>
              <a:rPr lang="en-US" sz="4000" dirty="0" err="1">
                <a:solidFill>
                  <a:schemeClr val="bg1"/>
                </a:solidFill>
                <a:latin typeface="Arial" pitchFamily="18"/>
                <a:ea typeface="Droid Sans Fallback" pitchFamily="2"/>
                <a:cs typeface="Lohit Hindi" pitchFamily="2"/>
              </a:rPr>
              <a:t>SmartLab</a:t>
            </a:r>
            <a:endParaRPr lang="en-US" sz="4000" dirty="0">
              <a:solidFill>
                <a:schemeClr val="bg1"/>
              </a:solidFill>
              <a:latin typeface="Arial" pitchFamily="18"/>
              <a:ea typeface="Droid Sans Fallback" pitchFamily="2"/>
              <a:cs typeface="Lohit Hindi" pitchFamily="2"/>
            </a:endParaRPr>
          </a:p>
          <a:p>
            <a:pPr algn="ctr" hangingPunct="0"/>
            <a:r>
              <a:rPr lang="en-US" sz="4000" dirty="0">
                <a:solidFill>
                  <a:schemeClr val="bg1"/>
                </a:solidFill>
                <a:latin typeface="Arial" pitchFamily="18"/>
                <a:ea typeface="Droid Sans Fallback" pitchFamily="2"/>
                <a:cs typeface="Lohit Hindi" pitchFamily="2"/>
              </a:rPr>
              <a:t>Marble Game</a:t>
            </a:r>
          </a:p>
        </p:txBody>
      </p:sp>
      <p:pic>
        <p:nvPicPr>
          <p:cNvPr id="1026" name="Picture 2" descr="F:\Dropbox\371 AndroidTeam\Presentation Ομαδικής Εργασίας\AndroidTux_mini_bigg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514" y="301320"/>
            <a:ext cx="1279766" cy="128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042988"/>
            <a:ext cx="9547225" cy="643255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28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Η εφαρμογή στέλλει Αναμετάδοση προς το λειτουργικό με βάση κάποια σταθερά</a:t>
            </a:r>
            <a:endParaRPr lang="en-US" sz="2400" dirty="0">
              <a:latin typeface="+mn-lt"/>
            </a:endParaRPr>
          </a:p>
          <a:p>
            <a:pPr lvl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Το λειτουργικό «ενημερώνει» όσους περιμένουν την συγκεκριμένη σταθερά</a:t>
            </a:r>
            <a:endParaRPr lang="en-US" sz="2400" dirty="0">
              <a:latin typeface="+mn-lt"/>
            </a:endParaRPr>
          </a:p>
          <a:p>
            <a:pPr lvl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Αποδοτική προσέγγιση:</a:t>
            </a: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n-lt"/>
              </a:rPr>
              <a:t>Δεν σπαταλούνται κύκλοι για την αναμονή κάποιου γεγονότος </a:t>
            </a:r>
            <a:endParaRPr lang="el-GR" sz="2000" dirty="0">
              <a:latin typeface="+mn-lt"/>
            </a:endParaRP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n-lt"/>
              </a:rPr>
              <a:t>Επικοινωνούν διαφορετικές δραστηριότητες ή ακόμη διαφορετικές εφαρμογές μεταξύ τους</a:t>
            </a: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n-lt"/>
              </a:rPr>
              <a:t>Όταν το γεγονός που επιθυμούμε συμβεί, μπορούμε να καλέσουμε την συνάρτηση που θέλουμε</a:t>
            </a:r>
            <a:endParaRPr lang="en-US" sz="2000" dirty="0">
              <a:latin typeface="+mn-lt"/>
            </a:endParaRPr>
          </a:p>
          <a:p>
            <a:pPr lvl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Marble Game:</a:t>
            </a:r>
            <a:endParaRPr lang="el-GR" sz="2400" dirty="0" smtClean="0">
              <a:latin typeface="+mn-lt"/>
            </a:endParaRP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n-lt"/>
              </a:rPr>
              <a:t>Όταν η  «Υπηρεσία» εντοπίσει αίτηση αντιπάλου για παιχνίδι, τότε στέλνει αναμετάδοση στη λειτουργικό, το οποίο ενημερώνει την εφαρμογή, και η εφαρμογή την χειρίζεται</a:t>
            </a:r>
            <a:endParaRPr lang="en-US" sz="2000" dirty="0">
              <a:latin typeface="+mn-lt"/>
            </a:endParaRPr>
          </a:p>
          <a:p>
            <a:pPr lvl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endParaRPr lang="en-US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" y="2135881"/>
            <a:ext cx="181804" cy="356328"/>
          </a:xfrm>
          <a:prstGeom prst="rect">
            <a:avLst/>
          </a:prstGeom>
          <a:noFill/>
          <a:ln>
            <a:noFill/>
          </a:ln>
        </p:spPr>
        <p:txBody>
          <a:bodyPr vert="horz" wrap="none" lIns="89964" tIns="44982" rIns="89964" bIns="44982" anchorCtr="0" compatLnSpc="0">
            <a:spAutoFit/>
          </a:bodyPr>
          <a:lstStyle/>
          <a:p>
            <a:pPr hangingPunct="0"/>
            <a:endParaRPr lang="en-US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1800" y="179437"/>
            <a:ext cx="9072563" cy="936104"/>
          </a:xfrm>
          <a:prstGeom prst="rect">
            <a:avLst/>
          </a:prstGeom>
        </p:spPr>
        <p:txBody>
          <a:bodyPr lIns="100794" tIns="50397" rIns="100794" bIns="50397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  <a:defRPr/>
            </a:defPPr>
            <a:lvl1pPr marL="60477" lvl="0" algn="r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51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  <a:extLst/>
          </a:lstStyle>
          <a:p>
            <a:pPr algn="ctr">
              <a:buNone/>
            </a:pPr>
            <a:r>
              <a:rPr lang="el-GR" sz="4900" b="1" dirty="0" smtClean="0">
                <a:solidFill>
                  <a:srgbClr val="FFFFFF"/>
                </a:solidFill>
                <a:latin typeface="Arial" pitchFamily="18"/>
              </a:rPr>
              <a:t>Αναμεταδώσεις (</a:t>
            </a:r>
            <a:r>
              <a:rPr lang="en-US" sz="4900" b="1" dirty="0" smtClean="0">
                <a:solidFill>
                  <a:srgbClr val="FFFFFF"/>
                </a:solidFill>
                <a:latin typeface="Arial" pitchFamily="18"/>
              </a:rPr>
              <a:t>Broadcasts)</a:t>
            </a:r>
            <a:endParaRPr lang="en-US" dirty="0"/>
          </a:p>
        </p:txBody>
      </p:sp>
      <p:pic>
        <p:nvPicPr>
          <p:cNvPr id="12290" name="Picture 2" descr="F:\Dropbox\371 AndroidTeam\Presentation Ομαδικής Εργασίας\screenshots\copy of screenshot-13351374338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029" y="6624735"/>
            <a:ext cx="2426101" cy="6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463675"/>
            <a:ext cx="9547225" cy="2854325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28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Ο χρήστης που επέλεξε αντίπαλο</a:t>
            </a: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n-lt"/>
              </a:rPr>
              <a:t>Γίνεται </a:t>
            </a:r>
            <a:r>
              <a:rPr lang="en-US" sz="2000" dirty="0" smtClean="0">
                <a:latin typeface="+mn-lt"/>
              </a:rPr>
              <a:t>Server</a:t>
            </a:r>
            <a:endParaRPr lang="en-US" sz="2000" dirty="0">
              <a:latin typeface="+mn-lt"/>
            </a:endParaRPr>
          </a:p>
          <a:p>
            <a:pPr lvl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Ο χρήστης που επιλέχθηκε</a:t>
            </a: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n-lt"/>
              </a:rPr>
              <a:t>Γίνεται </a:t>
            </a:r>
            <a:r>
              <a:rPr lang="en-US" sz="2000" dirty="0" smtClean="0">
                <a:latin typeface="+mn-lt"/>
              </a:rPr>
              <a:t>Client</a:t>
            </a:r>
            <a:endParaRPr lang="el-GR" sz="2000" dirty="0" smtClean="0">
              <a:latin typeface="+mn-lt"/>
            </a:endParaRP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>
                <a:latin typeface="+mn-lt"/>
              </a:rPr>
              <a:t>Ε</a:t>
            </a:r>
            <a:r>
              <a:rPr lang="el-GR" sz="2000" dirty="0" smtClean="0">
                <a:latin typeface="+mn-lt"/>
              </a:rPr>
              <a:t>νημερώνει τον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Server </a:t>
            </a:r>
            <a:r>
              <a:rPr lang="el-GR" sz="2000" dirty="0" smtClean="0">
                <a:latin typeface="+mn-lt"/>
              </a:rPr>
              <a:t>ανάλογα με την επιθυμία του να αγωνιστούν</a:t>
            </a: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n-lt"/>
              </a:rPr>
              <a:t>Αν δεν εγκαθιδρυθεί σύνδεση εντός 30 δευτερολέπτων διακόπτεται</a:t>
            </a:r>
            <a:endParaRPr lang="en-US" sz="2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" y="2135881"/>
            <a:ext cx="181804" cy="356328"/>
          </a:xfrm>
          <a:prstGeom prst="rect">
            <a:avLst/>
          </a:prstGeom>
          <a:noFill/>
          <a:ln>
            <a:noFill/>
          </a:ln>
        </p:spPr>
        <p:txBody>
          <a:bodyPr vert="horz" wrap="none" lIns="89964" tIns="44982" rIns="89964" bIns="44982" anchorCtr="0" compatLnSpc="0">
            <a:spAutoFit/>
          </a:bodyPr>
          <a:lstStyle/>
          <a:p>
            <a:pPr hangingPunct="0"/>
            <a:endParaRPr lang="en-US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1799" y="179437"/>
            <a:ext cx="9072563" cy="936104"/>
          </a:xfrm>
          <a:prstGeom prst="rect">
            <a:avLst/>
          </a:prstGeom>
        </p:spPr>
        <p:txBody>
          <a:bodyPr lIns="100794" tIns="50397" rIns="100794" bIns="50397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  <a:defRPr/>
            </a:defPPr>
            <a:lvl1pPr marL="60477" lvl="0" algn="r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51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  <a:extLst/>
          </a:lstStyle>
          <a:p>
            <a:pPr algn="ctr">
              <a:buNone/>
            </a:pPr>
            <a:r>
              <a:rPr lang="el-GR" sz="4900" b="1" dirty="0">
                <a:solidFill>
                  <a:srgbClr val="FFFFFF"/>
                </a:solidFill>
                <a:latin typeface="Arial" pitchFamily="18"/>
              </a:rPr>
              <a:t>Άμεση Επικοινωνία Χρηστών</a:t>
            </a:r>
            <a:endParaRPr lang="en-US" dirty="0"/>
          </a:p>
        </p:txBody>
      </p:sp>
      <p:pic>
        <p:nvPicPr>
          <p:cNvPr id="13314" name="Picture 2" descr="F:\Dropbox\371 AndroidTeam\Presentation Ομαδικής Εργασίας\screenshots\screenshot-13351370697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3" y="4509066"/>
            <a:ext cx="4315973" cy="242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87741" y="693889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</a:t>
            </a:r>
            <a:endParaRPr lang="el-GR" dirty="0"/>
          </a:p>
        </p:txBody>
      </p:sp>
      <p:pic>
        <p:nvPicPr>
          <p:cNvPr id="13315" name="Picture 3" descr="F:\Dropbox\371 AndroidTeam\Presentation Ομαδικής Εργασίας\screenshots\screenshot-1335136831756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3122"/>
          <a:stretch/>
        </p:blipFill>
        <p:spPr bwMode="auto">
          <a:xfrm>
            <a:off x="5544368" y="4509064"/>
            <a:ext cx="4035435" cy="242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129915" y="694359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1926912" y="7108073"/>
            <a:ext cx="118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Server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9087" y="7148596"/>
            <a:ext cx="118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Client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808" y="280916"/>
            <a:ext cx="9072563" cy="83978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 sz="4800" b="1" dirty="0" smtClean="0">
                <a:solidFill>
                  <a:srgbClr val="FFFFFF"/>
                </a:solidFill>
                <a:latin typeface="Arial" pitchFamily="18"/>
              </a:rPr>
              <a:t>Σε περίπτωση Αποδοχής</a:t>
            </a:r>
            <a:endParaRPr lang="en-US" sz="4800" b="1" dirty="0">
              <a:solidFill>
                <a:srgbClr val="FFFFFF"/>
              </a:solidFill>
              <a:latin typeface="Arial" pitchFamily="18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36725"/>
            <a:ext cx="9547225" cy="2855913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28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Ο Server </a:t>
            </a:r>
            <a:r>
              <a:rPr lang="el-GR" sz="2400" dirty="0" smtClean="0">
                <a:latin typeface="+mn-lt"/>
              </a:rPr>
              <a:t>Επιλέγει Στάδιο και ενημερώνει τον </a:t>
            </a:r>
            <a:r>
              <a:rPr lang="en-US" sz="2400" dirty="0" smtClean="0">
                <a:latin typeface="+mn-lt"/>
              </a:rPr>
              <a:t>Client</a:t>
            </a:r>
            <a:endParaRPr lang="en-US" sz="2400" dirty="0">
              <a:latin typeface="+mn-lt"/>
            </a:endParaRPr>
          </a:p>
          <a:p>
            <a:pPr lvl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Ο Client </a:t>
            </a:r>
            <a:r>
              <a:rPr lang="el-GR" sz="2400" dirty="0" smtClean="0">
                <a:latin typeface="+mn-lt"/>
              </a:rPr>
              <a:t>περιμένει την πιο πάνω επιλογή</a:t>
            </a:r>
            <a:endParaRPr lang="en-US" sz="2400" dirty="0">
              <a:latin typeface="+mn-lt"/>
            </a:endParaRPr>
          </a:p>
          <a:p>
            <a:pPr lvl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Μετά την επιλογή οι δύο συσκευές φορτώνουν το στάδιο που επιλέχθηκε</a:t>
            </a:r>
            <a:endParaRPr lang="en-US" sz="2400" dirty="0">
              <a:latin typeface="+mn-lt"/>
            </a:endParaRPr>
          </a:p>
          <a:p>
            <a:pPr lvl="1" rtl="0" hangingPunct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Φόρτωση σταδίων</a:t>
            </a:r>
            <a:r>
              <a:rPr lang="en-US" sz="2400" dirty="0" smtClean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Γίνονται </a:t>
            </a:r>
            <a:r>
              <a:rPr lang="en-US" sz="2400" dirty="0" smtClean="0">
                <a:latin typeface="+mn-lt"/>
              </a:rPr>
              <a:t>parse </a:t>
            </a:r>
            <a:r>
              <a:rPr lang="el-GR" sz="2400" dirty="0" smtClean="0">
                <a:latin typeface="+mn-lt"/>
              </a:rPr>
              <a:t>μέσω ειδικής κλάσης από αρχείο </a:t>
            </a:r>
            <a:r>
              <a:rPr lang="en-US" sz="2400" dirty="0" smtClean="0">
                <a:latin typeface="+mn-lt"/>
              </a:rPr>
              <a:t>SAX (</a:t>
            </a:r>
            <a:r>
              <a:rPr lang="en-US" sz="2400" dirty="0">
                <a:latin typeface="+mn-lt"/>
              </a:rPr>
              <a:t>Simple API XML)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" y="2135881"/>
            <a:ext cx="181804" cy="356328"/>
          </a:xfrm>
          <a:prstGeom prst="rect">
            <a:avLst/>
          </a:prstGeom>
          <a:noFill/>
          <a:ln>
            <a:noFill/>
          </a:ln>
        </p:spPr>
        <p:txBody>
          <a:bodyPr vert="horz" wrap="none" lIns="89964" tIns="44982" rIns="89964" bIns="44982" anchorCtr="0" compatLnSpc="0">
            <a:spAutoFit/>
          </a:bodyPr>
          <a:lstStyle/>
          <a:p>
            <a:pPr hangingPunct="0"/>
            <a:endParaRPr lang="en-US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pic>
        <p:nvPicPr>
          <p:cNvPr id="14338" name="Picture 2" descr="F:\Dropbox\371 AndroidTeam\Presentation Ομαδικής Εργασίας\screenshots\screenshot-133513746364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4274"/>
          <a:stretch/>
        </p:blipFill>
        <p:spPr bwMode="auto">
          <a:xfrm>
            <a:off x="5616376" y="4750843"/>
            <a:ext cx="3598718" cy="218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F:\Dropbox\371 AndroidTeam\Presentation Ομαδικής Εργασίας\screenshots\screenshot-133513744732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4274"/>
          <a:stretch/>
        </p:blipFill>
        <p:spPr bwMode="auto">
          <a:xfrm>
            <a:off x="972506" y="4762271"/>
            <a:ext cx="3606443" cy="219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43557" y="695502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</a:t>
            </a: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95" y="6959719"/>
            <a:ext cx="370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 </a:t>
            </a:r>
            <a:r>
              <a:rPr lang="el-GR" dirty="0" smtClean="0"/>
              <a:t>μετά την επιλογή του </a:t>
            </a:r>
            <a:r>
              <a:rPr lang="en-US" dirty="0" smtClean="0"/>
              <a:t>Server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1759086" y="6977130"/>
            <a:ext cx="203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Server (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User4 )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2737" y="6977765"/>
            <a:ext cx="118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Client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36725"/>
            <a:ext cx="9936163" cy="2205732"/>
          </a:xfrm>
        </p:spPr>
        <p:txBody>
          <a:bodyPr wrap="square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28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Clr>
                <a:schemeClr val="bg1"/>
              </a:buClr>
              <a:buSzPct val="100000"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Οι δύο χρήστες βλέπουν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live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το μέχρι τώρα Score του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αντιπάλου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lvl="0">
              <a:buClr>
                <a:schemeClr val="bg1"/>
              </a:buClr>
              <a:buSzPct val="100000"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Επιλέγουν «στόχους»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για να μαζέψουν βαθμούς ανάλογα με τον στόχο που επέλεξαν</a:t>
            </a:r>
          </a:p>
          <a:p>
            <a:pPr lvl="0">
              <a:buClr>
                <a:schemeClr val="bg1"/>
              </a:buClr>
              <a:buSzPct val="100000"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Ο χρήστης που θα μαζέψει πρώτος όλους τους στόχους του παιχνιδιού είναι και ο νικητής του Σταδίου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" y="2135881"/>
            <a:ext cx="181804" cy="356328"/>
          </a:xfrm>
          <a:prstGeom prst="rect">
            <a:avLst/>
          </a:prstGeom>
          <a:noFill/>
          <a:ln>
            <a:noFill/>
          </a:ln>
        </p:spPr>
        <p:txBody>
          <a:bodyPr vert="horz" wrap="none" lIns="89964" tIns="44982" rIns="89964" bIns="44982" anchorCtr="0" compatLnSpc="0">
            <a:spAutoFit/>
          </a:bodyPr>
          <a:lstStyle/>
          <a:p>
            <a:pPr hangingPunct="0"/>
            <a:endParaRPr lang="en-US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67469"/>
            <a:ext cx="9072563" cy="840442"/>
          </a:xfrm>
          <a:prstGeom prst="rect">
            <a:avLst/>
          </a:prstGeom>
        </p:spPr>
        <p:txBody>
          <a:bodyPr lIns="100794" tIns="50397" rIns="100794" bIns="50397" anchor="b">
            <a:sp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  <a:defRPr/>
            </a:defPPr>
            <a:lvl1pPr marL="60477" lvl="0" algn="r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51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  <a:extLst/>
          </a:lstStyle>
          <a:p>
            <a:pPr>
              <a:buNone/>
            </a:pPr>
            <a:r>
              <a:rPr lang="el-GR" sz="4800" b="1" dirty="0">
                <a:solidFill>
                  <a:srgbClr val="FFFFFF"/>
                </a:solidFill>
                <a:latin typeface="Arial" pitchFamily="18"/>
              </a:rPr>
              <a:t>Στάδια παιχνιδιού </a:t>
            </a:r>
            <a:r>
              <a:rPr lang="el-GR" sz="2800" b="1" dirty="0" smtClean="0">
                <a:solidFill>
                  <a:srgbClr val="FFFFFF"/>
                </a:solidFill>
                <a:latin typeface="Arial" pitchFamily="18"/>
              </a:rPr>
              <a:t>(Στάδιο 1</a:t>
            </a:r>
            <a:r>
              <a:rPr lang="el-GR" sz="2800" b="1" dirty="0">
                <a:solidFill>
                  <a:srgbClr val="FFFFFF"/>
                </a:solidFill>
                <a:latin typeface="Arial" pitchFamily="18"/>
              </a:rPr>
              <a:t>)</a:t>
            </a:r>
            <a:endParaRPr lang="en-US" sz="2800" b="1" dirty="0">
              <a:solidFill>
                <a:srgbClr val="FFFFFF"/>
              </a:solidFill>
              <a:latin typeface="Arial" pitchFamily="18"/>
            </a:endParaRPr>
          </a:p>
        </p:txBody>
      </p:sp>
      <p:pic>
        <p:nvPicPr>
          <p:cNvPr id="7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Dropbox\371 AndroidTeam\Presentation Ομαδικής Εργασίας\screenshots\screenshot-133513753365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37" y="4283892"/>
            <a:ext cx="5364087" cy="301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78000"/>
            <a:ext cx="9693275" cy="236475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28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Sprites:</a:t>
            </a:r>
            <a:endParaRPr lang="en-US" sz="2400" dirty="0">
              <a:latin typeface="+mn-lt"/>
            </a:endParaRP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n-lt"/>
              </a:rPr>
              <a:t>Είναι η γραφική απεικόνιση ενός αντικειμένου</a:t>
            </a:r>
            <a:endParaRPr lang="en-US" sz="2000" dirty="0">
              <a:latin typeface="+mn-lt"/>
            </a:endParaRP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n-lt"/>
              </a:rPr>
              <a:t>Μπορεί να του ανατεθεί κίνηση ή κάποια άλλη τροποποίηση</a:t>
            </a:r>
            <a:endParaRPr lang="en-US" sz="2000" dirty="0" smtClean="0">
              <a:latin typeface="+mn-lt"/>
            </a:endParaRPr>
          </a:p>
          <a:p>
            <a:pPr lvl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Σώμα</a:t>
            </a:r>
            <a:r>
              <a:rPr lang="en-US" sz="2400" dirty="0" smtClean="0">
                <a:latin typeface="+mn-lt"/>
              </a:rPr>
              <a:t>:</a:t>
            </a:r>
            <a:endParaRPr lang="en-US" sz="2400" dirty="0">
              <a:latin typeface="+mn-lt"/>
            </a:endParaRP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n-lt"/>
              </a:rPr>
              <a:t>Έχει φυσικές ιδιότητες και του ανατίθεται κάποιο </a:t>
            </a:r>
            <a:r>
              <a:rPr lang="en-US" sz="2000" dirty="0" smtClean="0">
                <a:latin typeface="+mn-lt"/>
              </a:rPr>
              <a:t>Sprite</a:t>
            </a:r>
            <a:endParaRPr lang="en-US" sz="20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" y="2135881"/>
            <a:ext cx="181804" cy="356328"/>
          </a:xfrm>
          <a:prstGeom prst="rect">
            <a:avLst/>
          </a:prstGeom>
          <a:noFill/>
          <a:ln>
            <a:noFill/>
          </a:ln>
        </p:spPr>
        <p:txBody>
          <a:bodyPr vert="horz" wrap="none" lIns="89964" tIns="44982" rIns="89964" bIns="44982" anchorCtr="0" compatLnSpc="0">
            <a:spAutoFit/>
          </a:bodyPr>
          <a:lstStyle/>
          <a:p>
            <a:pPr hangingPunct="0"/>
            <a:endParaRPr lang="en-US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4213" y="91594"/>
            <a:ext cx="9072563" cy="1455995"/>
          </a:xfrm>
          <a:prstGeom prst="rect">
            <a:avLst/>
          </a:prstGeom>
        </p:spPr>
        <p:txBody>
          <a:bodyPr lIns="100794" tIns="50397" rIns="100794" bIns="50397" anchor="b">
            <a:sp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  <a:defRPr/>
            </a:defPPr>
            <a:lvl1pPr marL="60477" lvl="0" algn="r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51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  <a:extLst/>
          </a:lstStyle>
          <a:p>
            <a:pPr algn="ctr">
              <a:buNone/>
            </a:pPr>
            <a:r>
              <a:rPr lang="el-GR" sz="4400" b="1" dirty="0" err="1">
                <a:solidFill>
                  <a:srgbClr val="FFFFFF"/>
                </a:solidFill>
                <a:latin typeface="Arial" pitchFamily="18"/>
              </a:rPr>
              <a:t>Sprites</a:t>
            </a:r>
            <a:r>
              <a:rPr lang="el-GR" sz="4400" b="1" dirty="0">
                <a:solidFill>
                  <a:srgbClr val="FFFFFF"/>
                </a:solidFill>
                <a:latin typeface="Arial" pitchFamily="18"/>
              </a:rPr>
              <a:t> και </a:t>
            </a:r>
            <a:r>
              <a:rPr lang="el-GR" sz="4400" b="1" dirty="0" smtClean="0">
                <a:solidFill>
                  <a:srgbClr val="FFFFFF"/>
                </a:solidFill>
                <a:latin typeface="Arial" pitchFamily="18"/>
              </a:rPr>
              <a:t>Σώμα</a:t>
            </a:r>
          </a:p>
          <a:p>
            <a:pPr algn="ctr">
              <a:buNone/>
            </a:pPr>
            <a:r>
              <a:rPr lang="el-GR" sz="4400" b="1" dirty="0" smtClean="0">
                <a:solidFill>
                  <a:srgbClr val="FFFFFF"/>
                </a:solidFill>
                <a:latin typeface="Arial" pitchFamily="18"/>
              </a:rPr>
              <a:t>Αντικειμένων </a:t>
            </a:r>
            <a:r>
              <a:rPr lang="el-GR" sz="2800" b="1" dirty="0">
                <a:solidFill>
                  <a:srgbClr val="FFFFFF"/>
                </a:solidFill>
                <a:latin typeface="Arial" pitchFamily="18"/>
              </a:rPr>
              <a:t>(Στάδιο 2)</a:t>
            </a:r>
            <a:endParaRPr lang="en-US" sz="1400" b="1" dirty="0">
              <a:solidFill>
                <a:srgbClr val="FFFFFF"/>
              </a:solidFill>
              <a:latin typeface="Arial" pitchFamily="18"/>
            </a:endParaRPr>
          </a:p>
        </p:txBody>
      </p:sp>
      <p:pic>
        <p:nvPicPr>
          <p:cNvPr id="16386" name="Picture 2" descr="F:\Dropbox\371 AndroidTeam\Presentation Ομαδικής Εργασίας\screenshots\screenshot-133513769321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r="3122"/>
          <a:stretch/>
        </p:blipFill>
        <p:spPr bwMode="auto">
          <a:xfrm>
            <a:off x="2175103" y="4300193"/>
            <a:ext cx="5010782" cy="30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36725"/>
            <a:ext cx="9691688" cy="2308324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28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Με βάση των τιμών που αποσπούνται από το </a:t>
            </a:r>
            <a:r>
              <a:rPr lang="en-US" sz="2400" dirty="0" smtClean="0">
                <a:latin typeface="+mn-lt"/>
              </a:rPr>
              <a:t>Accelerometer,</a:t>
            </a:r>
            <a:r>
              <a:rPr lang="el-GR" sz="2400" dirty="0" smtClean="0">
                <a:latin typeface="+mn-lt"/>
              </a:rPr>
              <a:t> καθορίζεται η βαρύτητα του </a:t>
            </a:r>
            <a:r>
              <a:rPr lang="en-US" sz="2400" dirty="0" smtClean="0">
                <a:latin typeface="+mn-lt"/>
              </a:rPr>
              <a:t>Marble</a:t>
            </a:r>
            <a:endParaRPr lang="en-US" sz="2400" dirty="0">
              <a:latin typeface="+mn-lt"/>
            </a:endParaRPr>
          </a:p>
          <a:p>
            <a:pPr lvl="1" rtl="0" hangingPunct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Το </a:t>
            </a:r>
            <a:r>
              <a:rPr lang="en-US" sz="2400" dirty="0" smtClean="0">
                <a:latin typeface="+mn-lt"/>
              </a:rPr>
              <a:t>Marble </a:t>
            </a:r>
            <a:r>
              <a:rPr lang="el-GR" sz="2400" dirty="0" smtClean="0">
                <a:latin typeface="+mn-lt"/>
              </a:rPr>
              <a:t>έχει περιορισμένο βάρος και γι’ αυτό κινείται</a:t>
            </a:r>
            <a:endParaRPr lang="en-US" sz="2400" dirty="0">
              <a:latin typeface="+mn-lt"/>
            </a:endParaRPr>
          </a:p>
          <a:p>
            <a:pPr lvl="1" rtl="0" hangingPunct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Τα τοιχώματα έχουμε απεριόριστο βάρος, έτσι είναι σταθερά</a:t>
            </a:r>
            <a:endParaRPr lang="en-US" sz="2400" dirty="0">
              <a:latin typeface="+mn-lt"/>
            </a:endParaRPr>
          </a:p>
          <a:p>
            <a:pPr lvl="1" rtl="0" hangingPunct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Το Βάρος και η Βαρύτητα είναι ιδιότητες για τα Σώματα</a:t>
            </a:r>
            <a:endParaRPr lang="en-US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" y="2135881"/>
            <a:ext cx="181804" cy="356328"/>
          </a:xfrm>
          <a:prstGeom prst="rect">
            <a:avLst/>
          </a:prstGeom>
          <a:noFill/>
          <a:ln>
            <a:noFill/>
          </a:ln>
        </p:spPr>
        <p:txBody>
          <a:bodyPr vert="horz" wrap="none" lIns="89964" tIns="44982" rIns="89964" bIns="44982" anchorCtr="0" compatLnSpc="0">
            <a:spAutoFit/>
          </a:bodyPr>
          <a:lstStyle/>
          <a:p>
            <a:pPr hangingPunct="0"/>
            <a:endParaRPr lang="en-US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94560" y="4297681"/>
            <a:ext cx="5029200" cy="30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4212" y="65145"/>
            <a:ext cx="9072563" cy="1271329"/>
          </a:xfrm>
          <a:prstGeom prst="rect">
            <a:avLst/>
          </a:prstGeom>
        </p:spPr>
        <p:txBody>
          <a:bodyPr lIns="100794" tIns="50397" rIns="100794" bIns="50397" anchor="b">
            <a:sp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  <a:defRPr/>
            </a:defPPr>
            <a:lvl1pPr marL="60477" lvl="0" algn="r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51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  <a:extLst/>
          </a:lstStyle>
          <a:p>
            <a:pPr algn="ctr">
              <a:buNone/>
            </a:pPr>
            <a:r>
              <a:rPr lang="el-GR" sz="4400" b="1" dirty="0">
                <a:solidFill>
                  <a:srgbClr val="FFFFFF"/>
                </a:solidFill>
                <a:latin typeface="Arial" pitchFamily="18"/>
              </a:rPr>
              <a:t>Βαρύτητα και </a:t>
            </a:r>
            <a:r>
              <a:rPr lang="el-GR" sz="4400" b="1" dirty="0" err="1">
                <a:solidFill>
                  <a:srgbClr val="FFFFFF"/>
                </a:solidFill>
                <a:latin typeface="Arial" pitchFamily="18"/>
              </a:rPr>
              <a:t>Accelerometer</a:t>
            </a:r>
            <a:r>
              <a:rPr lang="el-GR" sz="4400" b="1" dirty="0">
                <a:solidFill>
                  <a:srgbClr val="FFFFFF"/>
                </a:solidFill>
                <a:latin typeface="Arial" pitchFamily="18"/>
              </a:rPr>
              <a:t> </a:t>
            </a:r>
            <a:r>
              <a:rPr lang="el-GR" sz="3200" b="1" dirty="0">
                <a:solidFill>
                  <a:srgbClr val="FFFFFF"/>
                </a:solidFill>
                <a:latin typeface="Arial" pitchFamily="18"/>
              </a:rPr>
              <a:t>(Στάδιο 3)</a:t>
            </a:r>
            <a:endParaRPr lang="en-US" sz="1050" b="1" dirty="0">
              <a:solidFill>
                <a:srgbClr val="FFFFFF"/>
              </a:solidFill>
              <a:latin typeface="Arial" pitchFamily="1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2135188"/>
            <a:ext cx="9693275" cy="1428596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28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Clr>
                <a:schemeClr val="bg1"/>
              </a:buClr>
              <a:buSzPct val="100000"/>
            </a:pPr>
            <a:r>
              <a:rPr lang="el-GR" sz="2400" dirty="0" smtClean="0">
                <a:latin typeface="+mn-lt"/>
              </a:rPr>
              <a:t>Ελαστικότητα</a:t>
            </a:r>
            <a:endParaRPr lang="en-US" sz="2400" dirty="0">
              <a:latin typeface="+mn-lt"/>
            </a:endParaRPr>
          </a:p>
          <a:p>
            <a:pPr lvl="1" rtl="0" hangingPunct="0">
              <a:buClr>
                <a:schemeClr val="bg1"/>
              </a:buClr>
              <a:buSzPct val="100000"/>
              <a:buChar char="●"/>
            </a:pPr>
            <a:r>
              <a:rPr lang="el-GR" sz="2400" dirty="0" smtClean="0">
                <a:latin typeface="+mn-lt"/>
              </a:rPr>
              <a:t>Τα πράσινα τοιχώματα δεν έχουν ελαστικότητα</a:t>
            </a:r>
            <a:endParaRPr lang="en-US" sz="2400" dirty="0">
              <a:latin typeface="+mn-lt"/>
            </a:endParaRPr>
          </a:p>
          <a:p>
            <a:pPr lvl="1" rtl="0" hangingPunct="0">
              <a:buClr>
                <a:schemeClr val="bg1"/>
              </a:buClr>
              <a:buSzPct val="100000"/>
              <a:buChar char="●"/>
            </a:pPr>
            <a:r>
              <a:rPr lang="el-GR" sz="2400" dirty="0" smtClean="0">
                <a:latin typeface="+mn-lt"/>
              </a:rPr>
              <a:t>Τα μωβ τοιχώματα έχουν</a:t>
            </a:r>
            <a:endParaRPr lang="en-US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" y="2135881"/>
            <a:ext cx="181804" cy="356328"/>
          </a:xfrm>
          <a:prstGeom prst="rect">
            <a:avLst/>
          </a:prstGeom>
          <a:noFill/>
          <a:ln>
            <a:noFill/>
          </a:ln>
        </p:spPr>
        <p:txBody>
          <a:bodyPr vert="horz" wrap="none" lIns="89964" tIns="44982" rIns="89964" bIns="44982" anchorCtr="0" compatLnSpc="0">
            <a:spAutoFit/>
          </a:bodyPr>
          <a:lstStyle/>
          <a:p>
            <a:pPr hangingPunct="0"/>
            <a:endParaRPr lang="en-US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57200" y="3917520"/>
            <a:ext cx="5029200" cy="292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03808" y="107429"/>
            <a:ext cx="9072563" cy="778887"/>
          </a:xfrm>
          <a:prstGeom prst="rect">
            <a:avLst/>
          </a:prstGeom>
        </p:spPr>
        <p:txBody>
          <a:bodyPr lIns="100794" tIns="50397" rIns="100794" bIns="50397" anchor="b">
            <a:sp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  <a:defRPr/>
            </a:defPPr>
            <a:lvl1pPr marL="60477" lvl="0" algn="r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51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  <a:extLst/>
          </a:lstStyle>
          <a:p>
            <a:pPr algn="ctr">
              <a:buNone/>
            </a:pPr>
            <a:r>
              <a:rPr lang="el-GR" sz="4400" b="1" dirty="0">
                <a:solidFill>
                  <a:srgbClr val="FFFFFF"/>
                </a:solidFill>
                <a:latin typeface="Arial" pitchFamily="18"/>
              </a:rPr>
              <a:t>Άλλες ιδιότητες Σωμάτων </a:t>
            </a:r>
            <a:r>
              <a:rPr lang="el-GR" sz="2800" b="1" dirty="0">
                <a:solidFill>
                  <a:srgbClr val="FFFFFF"/>
                </a:solidFill>
                <a:latin typeface="Arial" pitchFamily="18"/>
              </a:rPr>
              <a:t>(Στάδιο 4)</a:t>
            </a:r>
            <a:endParaRPr lang="en-US" sz="700" b="1" dirty="0">
              <a:solidFill>
                <a:srgbClr val="FFFFFF"/>
              </a:solidFill>
              <a:latin typeface="Arial" pitchFamily="1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2135188"/>
            <a:ext cx="9693275" cy="1797928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28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Τριβή</a:t>
            </a:r>
            <a:endParaRPr lang="en-US" sz="2400" dirty="0">
              <a:latin typeface="+mn-lt"/>
            </a:endParaRPr>
          </a:p>
          <a:p>
            <a:pPr lvl="1" rtl="0" hangingPunct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Εάν η τριβή ήταν μηδενική, τότε το </a:t>
            </a:r>
            <a:r>
              <a:rPr lang="en-US" sz="2400" dirty="0" smtClean="0">
                <a:latin typeface="+mn-lt"/>
              </a:rPr>
              <a:t>Marble</a:t>
            </a:r>
            <a:r>
              <a:rPr lang="en-US" sz="2400" dirty="0">
                <a:latin typeface="+mn-lt"/>
              </a:rPr>
              <a:t>, κατά την επαφή του με τα τοιχώματα, δεν θα στριφογύριζε</a:t>
            </a:r>
          </a:p>
          <a:p>
            <a:pPr lvl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endParaRPr lang="en-US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" y="2135881"/>
            <a:ext cx="181804" cy="356328"/>
          </a:xfrm>
          <a:prstGeom prst="rect">
            <a:avLst/>
          </a:prstGeom>
          <a:noFill/>
          <a:ln>
            <a:noFill/>
          </a:ln>
        </p:spPr>
        <p:txBody>
          <a:bodyPr vert="horz" wrap="none" lIns="89964" tIns="44982" rIns="89964" bIns="44982" anchorCtr="0" compatLnSpc="0">
            <a:spAutoFit/>
          </a:bodyPr>
          <a:lstStyle/>
          <a:p>
            <a:pPr hangingPunct="0"/>
            <a:endParaRPr lang="en-US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7784" y="4230364"/>
            <a:ext cx="4572000" cy="27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7078" y="95923"/>
            <a:ext cx="9072563" cy="1209774"/>
          </a:xfrm>
          <a:prstGeom prst="rect">
            <a:avLst/>
          </a:prstGeom>
        </p:spPr>
        <p:txBody>
          <a:bodyPr lIns="100794" tIns="50397" rIns="100794" bIns="50397" anchor="b">
            <a:sp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  <a:defRPr/>
            </a:defPPr>
            <a:lvl1pPr marL="60477" lvl="0" algn="r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51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  <a:extLst/>
          </a:lstStyle>
          <a:p>
            <a:pPr algn="ctr">
              <a:buNone/>
            </a:pPr>
            <a:r>
              <a:rPr lang="el-GR" sz="4400" b="1" dirty="0">
                <a:solidFill>
                  <a:srgbClr val="FFFFFF"/>
                </a:solidFill>
                <a:latin typeface="Arial" pitchFamily="18"/>
              </a:rPr>
              <a:t>Άλλες ιδιότητες </a:t>
            </a:r>
            <a:r>
              <a:rPr lang="el-GR" sz="4400" b="1" dirty="0" smtClean="0">
                <a:solidFill>
                  <a:srgbClr val="FFFFFF"/>
                </a:solidFill>
                <a:latin typeface="Arial" pitchFamily="18"/>
              </a:rPr>
              <a:t>Σωμάτων</a:t>
            </a:r>
          </a:p>
          <a:p>
            <a:pPr algn="ctr">
              <a:buNone/>
            </a:pPr>
            <a:r>
              <a:rPr lang="el-GR" sz="2800" b="1" dirty="0" smtClean="0">
                <a:solidFill>
                  <a:srgbClr val="FFFFFF"/>
                </a:solidFill>
                <a:latin typeface="Arial" pitchFamily="18"/>
              </a:rPr>
              <a:t>(Στάδιο 5&amp;6)</a:t>
            </a:r>
            <a:endParaRPr lang="en-US" sz="700" b="1" dirty="0">
              <a:solidFill>
                <a:srgbClr val="FFFFFF"/>
              </a:solidFill>
              <a:latin typeface="Arial" pitchFamily="1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237058" y="4230364"/>
            <a:ext cx="4501781" cy="27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5773" y="932661"/>
            <a:ext cx="9691688" cy="3711272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28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>
              <a:buClr>
                <a:schemeClr val="bg1"/>
              </a:buClr>
            </a:pPr>
            <a:r>
              <a:rPr lang="el-GR" sz="2400" b="1" dirty="0" smtClean="0">
                <a:latin typeface="+mn-lt"/>
              </a:rPr>
              <a:t>Όταν έχουμε Νικητή:</a:t>
            </a:r>
          </a:p>
          <a:p>
            <a:pPr lvl="1">
              <a:buClr>
                <a:schemeClr val="bg1"/>
              </a:buClr>
            </a:pPr>
            <a:r>
              <a:rPr lang="el-GR" sz="2000" dirty="0" smtClean="0">
                <a:latin typeface="+mn-lt"/>
              </a:rPr>
              <a:t>Συλλέχτηκαν όλοι οι στόχοι</a:t>
            </a:r>
          </a:p>
          <a:p>
            <a:pPr lvl="1">
              <a:buClr>
                <a:schemeClr val="bg1"/>
              </a:buClr>
            </a:pPr>
            <a:r>
              <a:rPr lang="el-GR" sz="2000" dirty="0" smtClean="0">
                <a:latin typeface="+mn-lt"/>
              </a:rPr>
              <a:t>Εμφανίζεται το όνομα του νικητή και στις 2 συσκευές</a:t>
            </a:r>
          </a:p>
          <a:p>
            <a:pPr lvl="1">
              <a:buClr>
                <a:schemeClr val="bg1"/>
              </a:buClr>
            </a:pPr>
            <a:r>
              <a:rPr lang="el-GR" sz="2000" dirty="0" smtClean="0">
                <a:latin typeface="+mn-lt"/>
              </a:rPr>
              <a:t>Επιλέγεται το επόμενο στάδιο από τον </a:t>
            </a:r>
            <a:r>
              <a:rPr lang="en-US" sz="2000" dirty="0" smtClean="0">
                <a:latin typeface="+mn-lt"/>
              </a:rPr>
              <a:t>Server</a:t>
            </a:r>
          </a:p>
          <a:p>
            <a:pPr>
              <a:buClr>
                <a:schemeClr val="bg1"/>
              </a:buClr>
            </a:pPr>
            <a:r>
              <a:rPr lang="el-GR" sz="2400" b="1" dirty="0" smtClean="0">
                <a:latin typeface="+mn-lt"/>
              </a:rPr>
              <a:t>Όταν εγκαταλειφθεί το παιχνίδι:</a:t>
            </a:r>
          </a:p>
          <a:p>
            <a:pPr lvl="1">
              <a:buClr>
                <a:schemeClr val="bg1"/>
              </a:buClr>
            </a:pPr>
            <a:r>
              <a:rPr lang="el-GR" sz="2000" dirty="0" smtClean="0">
                <a:latin typeface="+mn-lt"/>
              </a:rPr>
              <a:t>Εμφανίζεται μήνυμα και τερματίζει το Στάδιο</a:t>
            </a:r>
          </a:p>
          <a:p>
            <a:pPr lvl="1">
              <a:buClr>
                <a:schemeClr val="bg1"/>
              </a:buClr>
            </a:pPr>
            <a:r>
              <a:rPr lang="el-GR" sz="2000" dirty="0" smtClean="0">
                <a:latin typeface="+mn-lt"/>
              </a:rPr>
              <a:t>Εγκαταλείπεται πιέζοντας 2 φορές το κουμπί «</a:t>
            </a:r>
            <a:r>
              <a:rPr lang="en-US" sz="2000" dirty="0" smtClean="0">
                <a:latin typeface="+mn-lt"/>
              </a:rPr>
              <a:t>Return</a:t>
            </a:r>
            <a:r>
              <a:rPr lang="el-GR" sz="2000" dirty="0" smtClean="0">
                <a:latin typeface="+mn-lt"/>
              </a:rPr>
              <a:t>» της συσκευής</a:t>
            </a:r>
          </a:p>
          <a:p>
            <a:pPr>
              <a:buClr>
                <a:schemeClr val="bg1"/>
              </a:buClr>
            </a:pPr>
            <a:endParaRPr lang="el-GR" sz="2400" dirty="0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" y="2135881"/>
            <a:ext cx="181804" cy="356328"/>
          </a:xfrm>
          <a:prstGeom prst="rect">
            <a:avLst/>
          </a:prstGeom>
          <a:noFill/>
          <a:ln>
            <a:noFill/>
          </a:ln>
        </p:spPr>
        <p:txBody>
          <a:bodyPr vert="horz" wrap="none" lIns="89964" tIns="44982" rIns="89964" bIns="44982" anchorCtr="0" compatLnSpc="0">
            <a:spAutoFit/>
          </a:bodyPr>
          <a:lstStyle/>
          <a:p>
            <a:pPr hangingPunct="0"/>
            <a:endParaRPr lang="en-US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8862" y="4499916"/>
            <a:ext cx="4543200" cy="267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03808" y="107429"/>
            <a:ext cx="9072563" cy="778887"/>
          </a:xfrm>
          <a:prstGeom prst="rect">
            <a:avLst/>
          </a:prstGeom>
        </p:spPr>
        <p:txBody>
          <a:bodyPr lIns="100794" tIns="50397" rIns="100794" bIns="50397" anchor="b">
            <a:sp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  <a:defRPr/>
            </a:defPPr>
            <a:lvl1pPr marL="60477" lvl="0" algn="r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51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  <a:extLst/>
          </a:lstStyle>
          <a:p>
            <a:pPr algn="ctr">
              <a:buNone/>
            </a:pPr>
            <a:r>
              <a:rPr lang="el-GR" sz="4400" b="1" dirty="0" smtClean="0">
                <a:solidFill>
                  <a:srgbClr val="FFFFFF"/>
                </a:solidFill>
                <a:latin typeface="Arial" pitchFamily="18"/>
              </a:rPr>
              <a:t>Τέλος Παιχνιδιού</a:t>
            </a:r>
            <a:endParaRPr lang="en-US" sz="700" b="1" dirty="0">
              <a:solidFill>
                <a:srgbClr val="FFFFFF"/>
              </a:solidFill>
              <a:latin typeface="Arial" pitchFamily="1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72905" y="4499917"/>
            <a:ext cx="4559087" cy="267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" y="2135881"/>
            <a:ext cx="181804" cy="356328"/>
          </a:xfrm>
          <a:prstGeom prst="rect">
            <a:avLst/>
          </a:prstGeom>
          <a:noFill/>
          <a:ln>
            <a:noFill/>
          </a:ln>
        </p:spPr>
        <p:txBody>
          <a:bodyPr vert="horz" wrap="none" lIns="89964" tIns="44982" rIns="89964" bIns="44982" anchorCtr="0" compatLnSpc="0">
            <a:spAutoFit/>
          </a:bodyPr>
          <a:lstStyle/>
          <a:p>
            <a:pPr hangingPunct="0"/>
            <a:endParaRPr lang="en-US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5922" y="1714323"/>
            <a:ext cx="9143640" cy="514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3808" y="107429"/>
            <a:ext cx="9072563" cy="778887"/>
          </a:xfrm>
          <a:prstGeom prst="rect">
            <a:avLst/>
          </a:prstGeom>
        </p:spPr>
        <p:txBody>
          <a:bodyPr lIns="100794" tIns="50397" rIns="100794" bIns="50397" anchor="b">
            <a:sp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  <a:defRPr/>
            </a:defPPr>
            <a:lvl1pPr marL="60477" lvl="0" algn="r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51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  <a:extLst/>
          </a:lstStyle>
          <a:p>
            <a:pPr algn="ctr">
              <a:buNone/>
            </a:pPr>
            <a:r>
              <a:rPr lang="el-GR" sz="4400" b="1" dirty="0" smtClean="0">
                <a:solidFill>
                  <a:srgbClr val="FFFFFF"/>
                </a:solidFill>
                <a:latin typeface="Arial" pitchFamily="18"/>
              </a:rPr>
              <a:t>Τέλος παρουσίασης …</a:t>
            </a:r>
            <a:endParaRPr lang="en-US" sz="700" b="1" dirty="0">
              <a:solidFill>
                <a:srgbClr val="FFFFFF"/>
              </a:solidFill>
              <a:latin typeface="Arial" pitchFamily="18"/>
            </a:endParaRPr>
          </a:p>
        </p:txBody>
      </p:sp>
      <p:pic>
        <p:nvPicPr>
          <p:cNvPr id="1026" name="Picture 2" descr="F:\Dropbox\371 AndroidTeam\Presentation Ομαδικής Εργασίας\android fu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34" y="-36587"/>
            <a:ext cx="2294373" cy="172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/>
          <p:nvPr/>
        </p:nvSpPr>
        <p:spPr>
          <a:xfrm>
            <a:off x="503808" y="-252611"/>
            <a:ext cx="9071280" cy="126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ctr" anchorCtr="0" compatLnSpc="0"/>
          <a:lstStyle/>
          <a:p>
            <a:pPr algn="ctr" hangingPunct="0"/>
            <a:r>
              <a:rPr lang="el-GR" sz="4000" b="1" dirty="0" smtClean="0">
                <a:solidFill>
                  <a:srgbClr val="FFFFFF"/>
                </a:solidFill>
                <a:latin typeface="Arial" pitchFamily="18"/>
                <a:ea typeface="Droid Sans Fallback" pitchFamily="2"/>
                <a:cs typeface="Lohit Hindi" pitchFamily="2"/>
              </a:rPr>
              <a:t>Εισαγωγή στο </a:t>
            </a:r>
            <a:r>
              <a:rPr lang="en-US" sz="4000" b="1" dirty="0" smtClean="0">
                <a:solidFill>
                  <a:srgbClr val="FFFFFF"/>
                </a:solidFill>
                <a:latin typeface="Arial" pitchFamily="18"/>
                <a:ea typeface="Droid Sans Fallback" pitchFamily="2"/>
                <a:cs typeface="Lohit Hindi" pitchFamily="2"/>
              </a:rPr>
              <a:t>Android </a:t>
            </a:r>
            <a:r>
              <a:rPr lang="en-US" sz="4000" b="1" dirty="0">
                <a:solidFill>
                  <a:srgbClr val="FFFFFF"/>
                </a:solidFill>
                <a:latin typeface="Arial" pitchFamily="18"/>
                <a:ea typeface="Droid Sans Fallback" pitchFamily="2"/>
                <a:cs typeface="Lohit Hindi" pitchFamily="2"/>
              </a:rPr>
              <a:t>OS</a:t>
            </a:r>
          </a:p>
        </p:txBody>
      </p:sp>
      <p:sp>
        <p:nvSpPr>
          <p:cNvPr id="3" name="TextShape 2"/>
          <p:cNvSpPr/>
          <p:nvPr/>
        </p:nvSpPr>
        <p:spPr>
          <a:xfrm>
            <a:off x="274324" y="1547589"/>
            <a:ext cx="9071280" cy="612566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/>
          <a:lstStyle/>
          <a:p>
            <a:pPr hangingPunct="0">
              <a:buSzPct val="100000"/>
            </a:pPr>
            <a:r>
              <a:rPr lang="en-US" sz="2400" b="1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Linux-Based </a:t>
            </a:r>
            <a:r>
              <a:rPr lang="el-GR" sz="2400" b="1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Λειτουργικό:</a:t>
            </a:r>
          </a:p>
          <a:p>
            <a:pPr marL="914210" lvl="1" indent="-457200" hangingPunct="0"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Smartphones</a:t>
            </a:r>
            <a:endParaRPr lang="el-GR" sz="2400" dirty="0" smtClean="0">
              <a:solidFill>
                <a:srgbClr val="FFFFFF"/>
              </a:solidFill>
              <a:ea typeface="Droid Sans Fallback" pitchFamily="2"/>
              <a:cs typeface="Lohit Hindi" pitchFamily="2"/>
            </a:endParaRPr>
          </a:p>
          <a:p>
            <a:pPr marL="914210" lvl="1" indent="-457200" hangingPunct="0"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Tablets</a:t>
            </a:r>
            <a:endParaRPr lang="el-GR" sz="2400" dirty="0" smtClean="0">
              <a:solidFill>
                <a:srgbClr val="FFFFFF"/>
              </a:solidFill>
              <a:ea typeface="Droid Sans Fallback" pitchFamily="2"/>
              <a:cs typeface="Lohit Hindi" pitchFamily="2"/>
            </a:endParaRPr>
          </a:p>
          <a:p>
            <a:pPr marL="1371221" lvl="2" indent="-457200" hangingPunct="0">
              <a:buSzPct val="100000"/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Αρχιτεκτονική </a:t>
            </a:r>
            <a:r>
              <a:rPr lang="en-US" sz="2400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ARM</a:t>
            </a:r>
            <a:endParaRPr lang="el-GR" sz="2400" dirty="0" smtClean="0">
              <a:solidFill>
                <a:srgbClr val="FFFFFF"/>
              </a:solidFill>
              <a:ea typeface="Droid Sans Fallback" pitchFamily="2"/>
              <a:cs typeface="Lohit Hindi" pitchFamily="2"/>
            </a:endParaRPr>
          </a:p>
          <a:p>
            <a:pPr marL="914210" lvl="1" indent="-457200" hangingPunct="0">
              <a:buSzPct val="10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TV</a:t>
            </a:r>
            <a:endParaRPr lang="el-GR" sz="2400" dirty="0" smtClean="0">
              <a:solidFill>
                <a:srgbClr val="FFFFFF"/>
              </a:solidFill>
              <a:ea typeface="Droid Sans Fallback" pitchFamily="2"/>
              <a:cs typeface="Lohit Hindi" pitchFamily="2"/>
            </a:endParaRPr>
          </a:p>
          <a:p>
            <a:pPr marL="1371221" lvl="2" indent="-457200" hangingPunct="0">
              <a:buSzPct val="100000"/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Αρχιτεκτονική </a:t>
            </a:r>
            <a:r>
              <a:rPr lang="en-US" sz="2400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x86</a:t>
            </a:r>
          </a:p>
          <a:p>
            <a:pPr hangingPunct="0">
              <a:buSzPct val="45000"/>
            </a:pPr>
            <a:r>
              <a:rPr lang="el-GR" sz="2400" b="1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Εκδόσεις</a:t>
            </a:r>
            <a:r>
              <a:rPr lang="en-US" sz="2400" b="1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:</a:t>
            </a:r>
            <a:endParaRPr lang="el-GR" sz="2400" b="1" dirty="0" smtClean="0">
              <a:solidFill>
                <a:srgbClr val="FFFFFF"/>
              </a:solidFill>
              <a:ea typeface="Droid Sans Fallback" pitchFamily="2"/>
              <a:cs typeface="Lohit Hindi" pitchFamily="2"/>
            </a:endParaRPr>
          </a:p>
          <a:p>
            <a:pPr marL="342900" indent="-342900" hangingPunct="0"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Android</a:t>
            </a:r>
            <a:r>
              <a:rPr lang="en-US" dirty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, Cupcake, Donut, </a:t>
            </a:r>
            <a:r>
              <a:rPr lang="en-US" dirty="0" err="1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Eclair</a:t>
            </a:r>
            <a:r>
              <a:rPr lang="en-US" dirty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Froyo</a:t>
            </a:r>
            <a:r>
              <a:rPr lang="en-US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,</a:t>
            </a:r>
            <a:endParaRPr lang="el-GR" dirty="0" smtClean="0">
              <a:solidFill>
                <a:srgbClr val="FFFFFF"/>
              </a:solidFill>
              <a:ea typeface="Droid Sans Fallback" pitchFamily="2"/>
              <a:cs typeface="Lohit Hindi" pitchFamily="2"/>
            </a:endParaRPr>
          </a:p>
          <a:p>
            <a:pPr hangingPunct="0">
              <a:buSzPct val="100000"/>
            </a:pPr>
            <a:r>
              <a:rPr lang="el-GR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     </a:t>
            </a:r>
            <a:r>
              <a:rPr lang="en-US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Gingerbread</a:t>
            </a:r>
            <a:r>
              <a:rPr lang="en-US" dirty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, Honeycomb, Ice Cream Sandwich</a:t>
            </a:r>
          </a:p>
          <a:p>
            <a:pPr hangingPunct="0"/>
            <a:r>
              <a:rPr lang="el-GR" sz="2400" b="1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Υλοποιήθηκε </a:t>
            </a:r>
            <a:r>
              <a:rPr lang="en-US" sz="2400" b="1" dirty="0" err="1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σε</a:t>
            </a:r>
            <a:r>
              <a:rPr lang="en-US" sz="2400" b="1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:</a:t>
            </a:r>
            <a:endParaRPr lang="el-GR" sz="2400" b="1" dirty="0" smtClean="0">
              <a:solidFill>
                <a:srgbClr val="FFFFFF"/>
              </a:solidFill>
              <a:ea typeface="Droid Sans Fallback" pitchFamily="2"/>
              <a:cs typeface="Lohit Hindi" pitchFamily="2"/>
            </a:endParaRPr>
          </a:p>
          <a:p>
            <a:pPr marL="914210" lvl="1" indent="-457200" hangingPunct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C </a:t>
            </a:r>
            <a:r>
              <a:rPr lang="en-US" sz="2400" dirty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, C++, και Java </a:t>
            </a:r>
            <a:r>
              <a:rPr lang="en-US" sz="2400" dirty="0" err="1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το</a:t>
            </a:r>
            <a:r>
              <a:rPr lang="en-US" sz="2400" dirty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UI</a:t>
            </a:r>
            <a:endParaRPr lang="el-GR" sz="2400" dirty="0" smtClean="0">
              <a:solidFill>
                <a:srgbClr val="FFFFFF"/>
              </a:solidFill>
              <a:ea typeface="Droid Sans Fallback" pitchFamily="2"/>
              <a:cs typeface="Lohit Hindi" pitchFamily="2"/>
            </a:endParaRPr>
          </a:p>
          <a:p>
            <a:pPr marL="914210" lvl="1" indent="-457200" hangingPunct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Open </a:t>
            </a:r>
            <a:r>
              <a:rPr lang="en-US" sz="2400" dirty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Source  (AOSP)</a:t>
            </a:r>
          </a:p>
          <a:p>
            <a:pPr hangingPunct="0"/>
            <a:r>
              <a:rPr lang="el-GR" sz="2400" b="1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Εφαρμογές</a:t>
            </a:r>
            <a:r>
              <a:rPr lang="en-US" sz="2400" b="1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:</a:t>
            </a:r>
            <a:endParaRPr lang="el-GR" sz="2400" b="1" dirty="0" smtClean="0">
              <a:solidFill>
                <a:srgbClr val="FFFFFF"/>
              </a:solidFill>
              <a:ea typeface="Droid Sans Fallback" pitchFamily="2"/>
              <a:cs typeface="Lohit Hindi" pitchFamily="2"/>
            </a:endParaRPr>
          </a:p>
          <a:p>
            <a:pPr marL="914210" lvl="1" indent="-457200" hangingPunct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JAVA</a:t>
            </a:r>
          </a:p>
          <a:p>
            <a:pPr marL="914210" lvl="1" indent="-457200" hangingPunct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OpenGL (</a:t>
            </a:r>
            <a:r>
              <a:rPr lang="el-GR" sz="2400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γραφικά</a:t>
            </a:r>
            <a:r>
              <a:rPr lang="en-US" sz="2400" dirty="0" smtClean="0">
                <a:solidFill>
                  <a:srgbClr val="FFFFFF"/>
                </a:solidFill>
                <a:ea typeface="Droid Sans Fallback" pitchFamily="2"/>
                <a:cs typeface="Lohit Hindi" pitchFamily="2"/>
              </a:rPr>
              <a:t>)</a:t>
            </a:r>
            <a:endParaRPr lang="en-US" sz="2400" dirty="0">
              <a:solidFill>
                <a:srgbClr val="FFFFFF"/>
              </a:solidFill>
              <a:ea typeface="Droid Sans Fallback" pitchFamily="2"/>
              <a:cs typeface="Lohit Hindi" pitchFamily="2"/>
            </a:endParaRPr>
          </a:p>
        </p:txBody>
      </p:sp>
      <p:pic>
        <p:nvPicPr>
          <p:cNvPr id="2050" name="Picture 2" descr="F:\Dropbox\371 AndroidTeam\Presentation Ομαδικής Εργασίας\Android_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6" y="4787949"/>
            <a:ext cx="4086146" cy="222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ropbox\371 AndroidTeam\Presentation Ομαδικής Εργασίας\2011-11-17 13.48.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6" y="1190369"/>
            <a:ext cx="4086146" cy="306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2326" y="703980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android.com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8438" y="4211885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California, USA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" y="2135881"/>
            <a:ext cx="181804" cy="356328"/>
          </a:xfrm>
          <a:prstGeom prst="rect">
            <a:avLst/>
          </a:prstGeom>
          <a:noFill/>
          <a:ln>
            <a:noFill/>
          </a:ln>
        </p:spPr>
        <p:txBody>
          <a:bodyPr vert="horz" wrap="none" lIns="89964" tIns="44982" rIns="89964" bIns="44982" anchorCtr="0" compatLnSpc="0">
            <a:spAutoFit/>
          </a:bodyPr>
          <a:lstStyle/>
          <a:p>
            <a:pPr hangingPunct="0"/>
            <a:endParaRPr lang="en-US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pic>
        <p:nvPicPr>
          <p:cNvPr id="6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40425" y="517618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3808" y="107429"/>
            <a:ext cx="9072563" cy="778887"/>
          </a:xfrm>
          <a:prstGeom prst="rect">
            <a:avLst/>
          </a:prstGeom>
        </p:spPr>
        <p:txBody>
          <a:bodyPr lIns="100794" tIns="50397" rIns="100794" bIns="50397" anchor="b">
            <a:sp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  <a:defRPr/>
            </a:defPPr>
            <a:lvl1pPr marL="60477" lvl="0" algn="r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51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  <a:extLst/>
          </a:lstStyle>
          <a:p>
            <a:pPr algn="ctr">
              <a:buNone/>
            </a:pPr>
            <a:r>
              <a:rPr lang="el-GR" sz="4400" b="1" dirty="0" smtClean="0">
                <a:solidFill>
                  <a:srgbClr val="FFFFFF"/>
                </a:solidFill>
                <a:latin typeface="Arial" pitchFamily="18"/>
              </a:rPr>
              <a:t>Πηγές</a:t>
            </a:r>
            <a:endParaRPr lang="en-US" sz="700" b="1" dirty="0">
              <a:solidFill>
                <a:srgbClr val="FFFFFF"/>
              </a:solidFill>
              <a:latin typeface="Arial" pitchFamily="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832" y="1331565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android.com</a:t>
            </a:r>
          </a:p>
          <a:p>
            <a:pPr marL="742760" lvl="1" indent="-285750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developer.android.com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box2D</a:t>
            </a:r>
          </a:p>
          <a:p>
            <a:pPr marL="742760" lvl="1" indent="-285750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Physics Engine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bg1"/>
                </a:solidFill>
              </a:rPr>
              <a:t>AndEngine</a:t>
            </a:r>
            <a:endParaRPr lang="en-US" sz="2000" dirty="0">
              <a:solidFill>
                <a:schemeClr val="bg1"/>
              </a:solidFill>
            </a:endParaRPr>
          </a:p>
          <a:p>
            <a:pPr marL="742760" lvl="1" indent="-285750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OpenGL2.0 Engine</a:t>
            </a:r>
          </a:p>
          <a:p>
            <a:pPr marL="1199771" lvl="2" indent="-285750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GLES2.0</a:t>
            </a: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JacobShatz.com</a:t>
            </a:r>
          </a:p>
        </p:txBody>
      </p:sp>
    </p:spTree>
    <p:extLst>
      <p:ext uri="{BB962C8B-B14F-4D97-AF65-F5344CB8AC3E}">
        <p14:creationId xmlns:p14="http://schemas.microsoft.com/office/powerpoint/2010/main" val="1151563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808" y="35421"/>
            <a:ext cx="9072563" cy="126206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l-GR" sz="4400" b="1" dirty="0" smtClean="0">
                <a:solidFill>
                  <a:srgbClr val="FFFFFF"/>
                </a:solidFill>
                <a:latin typeface="Arial" pitchFamily="18"/>
              </a:rPr>
              <a:t>Διαφορά </a:t>
            </a:r>
            <a:r>
              <a:rPr lang="en-US" sz="4400" b="1" dirty="0" smtClean="0">
                <a:solidFill>
                  <a:srgbClr val="FFFFFF"/>
                </a:solidFill>
                <a:latin typeface="Arial" pitchFamily="18"/>
              </a:rPr>
              <a:t>Java </a:t>
            </a:r>
            <a:r>
              <a:rPr lang="el-GR" sz="4400" b="1" dirty="0" smtClean="0">
                <a:solidFill>
                  <a:srgbClr val="FFFFFF"/>
                </a:solidFill>
                <a:latin typeface="Arial" pitchFamily="18"/>
              </a:rPr>
              <a:t>και</a:t>
            </a:r>
            <a:r>
              <a:rPr lang="en-US" sz="4400" b="1" dirty="0" smtClean="0">
                <a:solidFill>
                  <a:srgbClr val="FFFFFF"/>
                </a:solidFill>
                <a:latin typeface="Arial" pitchFamily="18"/>
              </a:rPr>
              <a:t/>
            </a:r>
            <a:br>
              <a:rPr lang="en-US" sz="4400" b="1" dirty="0" smtClean="0">
                <a:solidFill>
                  <a:srgbClr val="FFFFFF"/>
                </a:solidFill>
                <a:latin typeface="Arial" pitchFamily="18"/>
              </a:rPr>
            </a:br>
            <a:r>
              <a:rPr lang="en-US" sz="4400" b="1" dirty="0" smtClean="0">
                <a:solidFill>
                  <a:srgbClr val="FFFFFF"/>
                </a:solidFill>
                <a:latin typeface="Arial" pitchFamily="18"/>
              </a:rPr>
              <a:t>Android </a:t>
            </a:r>
            <a:r>
              <a:rPr lang="el-GR" sz="4400" b="1" dirty="0" smtClean="0">
                <a:solidFill>
                  <a:srgbClr val="FFFFFF"/>
                </a:solidFill>
                <a:latin typeface="Arial" pitchFamily="18"/>
              </a:rPr>
              <a:t>Εκτελέσιμων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868488"/>
            <a:ext cx="5432425" cy="4989512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28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latin typeface="+mj-lt"/>
              </a:rPr>
              <a:t>Επιπ</a:t>
            </a:r>
            <a:r>
              <a:rPr lang="en-US" sz="2400" dirty="0" err="1">
                <a:latin typeface="+mj-lt"/>
              </a:rPr>
              <a:t>ρόσθετο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στάδιο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μετ</a:t>
            </a:r>
            <a:r>
              <a:rPr lang="en-US" sz="2400" dirty="0" smtClean="0">
                <a:latin typeface="+mj-lt"/>
              </a:rPr>
              <a:t>αγλώττισης</a:t>
            </a:r>
          </a:p>
          <a:p>
            <a:pPr lvl="0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n-US" sz="2400" dirty="0" err="1" smtClean="0">
                <a:latin typeface="+mj-lt"/>
              </a:rPr>
              <a:t>Βελτιστο</a:t>
            </a:r>
            <a:r>
              <a:rPr lang="en-US" sz="2400" dirty="0" smtClean="0">
                <a:latin typeface="+mj-lt"/>
              </a:rPr>
              <a:t>ποιημένος</a:t>
            </a: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n-US" sz="2000" dirty="0" err="1" smtClean="0">
                <a:latin typeface="+mj-lt"/>
              </a:rPr>
              <a:t>Εφ</a:t>
            </a:r>
            <a:r>
              <a:rPr lang="en-US" sz="2000" dirty="0" smtClean="0">
                <a:latin typeface="+mj-lt"/>
              </a:rPr>
              <a:t>αρμογές με</a:t>
            </a:r>
          </a:p>
          <a:p>
            <a:pPr marL="576000" lvl="1" indent="0">
              <a:buClr>
                <a:schemeClr val="bg1"/>
              </a:buClr>
              <a:buSzPct val="100000"/>
              <a:buNone/>
            </a:pPr>
            <a:r>
              <a:rPr lang="el-GR" sz="2000" dirty="0">
                <a:latin typeface="+mj-lt"/>
              </a:rPr>
              <a:t> </a:t>
            </a:r>
            <a:r>
              <a:rPr lang="el-GR" sz="2000" dirty="0" smtClean="0">
                <a:latin typeface="+mj-lt"/>
              </a:rPr>
              <a:t>   </a:t>
            </a:r>
            <a:r>
              <a:rPr lang="en-US" sz="2000" dirty="0" err="1" smtClean="0">
                <a:latin typeface="+mj-lt"/>
              </a:rPr>
              <a:t>λιγότερες</a:t>
            </a:r>
            <a:r>
              <a:rPr lang="en-US" sz="2000" dirty="0" smtClean="0">
                <a:latin typeface="+mj-lt"/>
              </a:rPr>
              <a:t> απα</a:t>
            </a:r>
            <a:r>
              <a:rPr lang="en-US" sz="2000" dirty="0" err="1" smtClean="0">
                <a:latin typeface="+mj-lt"/>
              </a:rPr>
              <a:t>ιτήσεις</a:t>
            </a:r>
            <a:endParaRPr lang="en-US" sz="2000" dirty="0" smtClean="0">
              <a:latin typeface="+mj-lt"/>
            </a:endParaRPr>
          </a:p>
          <a:p>
            <a:pPr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Lightweight</a:t>
            </a:r>
          </a:p>
          <a:p>
            <a:pPr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JIT Compiler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08264" y="2483693"/>
            <a:ext cx="5240337" cy="4635500"/>
          </a:xfrm>
        </p:spPr>
      </p:pic>
      <p:pic>
        <p:nvPicPr>
          <p:cNvPr id="6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92440" y="7088268"/>
            <a:ext cx="251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developer.android.com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808" y="35421"/>
            <a:ext cx="9072563" cy="126206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l-GR" sz="4400" b="1" dirty="0" smtClean="0">
                <a:solidFill>
                  <a:srgbClr val="FFFFFF"/>
                </a:solidFill>
              </a:rPr>
              <a:t>Από τι αποτελείτε μια</a:t>
            </a:r>
            <a:r>
              <a:rPr lang="en-US" sz="4400" b="1" dirty="0" smtClean="0">
                <a:solidFill>
                  <a:srgbClr val="FFFFFF"/>
                </a:solidFill>
              </a:rPr>
              <a:t/>
            </a:r>
            <a:br>
              <a:rPr lang="en-US" sz="4400" b="1" dirty="0" smtClean="0">
                <a:solidFill>
                  <a:srgbClr val="FFFFFF"/>
                </a:solidFill>
              </a:rPr>
            </a:br>
            <a:r>
              <a:rPr lang="en-US" sz="4400" b="1" dirty="0" smtClean="0">
                <a:solidFill>
                  <a:srgbClr val="FFFFFF"/>
                </a:solidFill>
              </a:rPr>
              <a:t>Android </a:t>
            </a:r>
            <a:r>
              <a:rPr lang="el-GR" sz="4400" b="1" dirty="0" smtClean="0">
                <a:solidFill>
                  <a:srgbClr val="FFFFFF"/>
                </a:solidFill>
              </a:rPr>
              <a:t>εφαρμογή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-248" y="1508384"/>
            <a:ext cx="5432425" cy="5544616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28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>
              <a:buClr>
                <a:schemeClr val="bg1"/>
              </a:buClr>
              <a:buSzPct val="100000"/>
            </a:pPr>
            <a:r>
              <a:rPr lang="el-GR" sz="2400" dirty="0" smtClean="0">
                <a:latin typeface="+mj-lt"/>
              </a:rPr>
              <a:t>Εφαρμογή</a:t>
            </a:r>
          </a:p>
          <a:p>
            <a:pPr marL="108000" indent="0" algn="ctr">
              <a:buClr>
                <a:schemeClr val="bg1"/>
              </a:buClr>
              <a:buSzPct val="100000"/>
              <a:buNone/>
            </a:pPr>
            <a:r>
              <a:rPr lang="en-US" sz="2400" dirty="0" err="1" smtClean="0">
                <a:latin typeface="+mj-lt"/>
              </a:rPr>
              <a:t>Dalvik</a:t>
            </a:r>
            <a:r>
              <a:rPr lang="en-US" sz="2400" dirty="0" smtClean="0">
                <a:latin typeface="+mj-lt"/>
              </a:rPr>
              <a:t> </a:t>
            </a:r>
            <a:r>
              <a:rPr lang="el-GR" sz="2400" dirty="0" smtClean="0">
                <a:latin typeface="+mj-lt"/>
              </a:rPr>
              <a:t>Εκτελέσιμο</a:t>
            </a:r>
          </a:p>
          <a:p>
            <a:pPr marL="108000" indent="0" algn="ctr">
              <a:buClr>
                <a:schemeClr val="bg1"/>
              </a:buClr>
              <a:buSzPct val="100000"/>
              <a:buNone/>
            </a:pPr>
            <a:r>
              <a:rPr lang="el-GR" sz="2400" dirty="0" smtClean="0">
                <a:latin typeface="+mj-lt"/>
              </a:rPr>
              <a:t>+</a:t>
            </a:r>
          </a:p>
          <a:p>
            <a:pPr marL="108000" indent="0" algn="ctr">
              <a:buClr>
                <a:schemeClr val="bg1"/>
              </a:buClr>
              <a:buSzPct val="100000"/>
              <a:buNone/>
            </a:pPr>
            <a:r>
              <a:rPr lang="el-GR" sz="2400" dirty="0" smtClean="0">
                <a:latin typeface="+mj-lt"/>
              </a:rPr>
              <a:t>Πηγές</a:t>
            </a:r>
          </a:p>
          <a:p>
            <a:pPr algn="l">
              <a:buClr>
                <a:schemeClr val="bg1"/>
              </a:buClr>
              <a:buSzPct val="100000"/>
            </a:pPr>
            <a:r>
              <a:rPr lang="el-GR" sz="2400" dirty="0" smtClean="0">
                <a:latin typeface="+mj-lt"/>
              </a:rPr>
              <a:t>Πηγές:</a:t>
            </a:r>
          </a:p>
          <a:p>
            <a:pPr lvl="1" algn="l">
              <a:buClr>
                <a:schemeClr val="bg1"/>
              </a:buClr>
              <a:buSzPct val="100000"/>
            </a:pPr>
            <a:r>
              <a:rPr lang="en-US" sz="2000" dirty="0" smtClean="0">
                <a:latin typeface="+mj-lt"/>
              </a:rPr>
              <a:t>XML</a:t>
            </a:r>
            <a:endParaRPr lang="el-GR" sz="2000" dirty="0" smtClean="0">
              <a:latin typeface="+mj-lt"/>
            </a:endParaRPr>
          </a:p>
          <a:p>
            <a:pPr lvl="1" algn="l">
              <a:buClr>
                <a:schemeClr val="bg1"/>
              </a:buClr>
              <a:buSzPct val="100000"/>
            </a:pPr>
            <a:r>
              <a:rPr lang="el-GR" sz="2000" dirty="0" smtClean="0">
                <a:latin typeface="+mj-lt"/>
              </a:rPr>
              <a:t>Εικόνες</a:t>
            </a:r>
          </a:p>
          <a:p>
            <a:pPr lvl="2" algn="l">
              <a:buClr>
                <a:schemeClr val="bg1"/>
              </a:buClr>
              <a:buSzPct val="100000"/>
            </a:pPr>
            <a:r>
              <a:rPr lang="el-GR" sz="1600" dirty="0" smtClean="0">
                <a:latin typeface="+mj-lt"/>
              </a:rPr>
              <a:t>Υψηλής / Μεσαίας / Χαμηλής Ανάλυσης</a:t>
            </a:r>
          </a:p>
          <a:p>
            <a:pPr algn="l">
              <a:buClr>
                <a:schemeClr val="bg1"/>
              </a:buClr>
              <a:buSzPct val="100000"/>
            </a:pPr>
            <a:r>
              <a:rPr lang="en-US" sz="2400" dirty="0" smtClean="0">
                <a:latin typeface="+mj-lt"/>
              </a:rPr>
              <a:t>Manifest</a:t>
            </a:r>
          </a:p>
          <a:p>
            <a:pPr lvl="1" algn="l">
              <a:buClr>
                <a:schemeClr val="bg1"/>
              </a:buClr>
              <a:buSzPct val="100000"/>
            </a:pPr>
            <a:r>
              <a:rPr lang="el-GR" sz="2000" dirty="0" smtClean="0">
                <a:latin typeface="+mj-lt"/>
              </a:rPr>
              <a:t>Κύρια στοιχεία που αποτελούν την εφαρμογή </a:t>
            </a:r>
            <a:r>
              <a:rPr lang="el-GR" sz="1600" dirty="0" smtClean="0">
                <a:latin typeface="+mj-lt"/>
              </a:rPr>
              <a:t>(Δραστηριότητες, Υπηρεσίες κλπ)</a:t>
            </a:r>
          </a:p>
          <a:p>
            <a:pPr lvl="1" algn="l">
              <a:buClr>
                <a:schemeClr val="bg1"/>
              </a:buClr>
              <a:buSzPct val="100000"/>
            </a:pPr>
            <a:r>
              <a:rPr lang="el-GR" sz="2000" dirty="0" smtClean="0">
                <a:latin typeface="+mj-lt"/>
              </a:rPr>
              <a:t>Δικαιώματα πρόσβασης</a:t>
            </a:r>
            <a:endParaRPr lang="el-GR" sz="1400" dirty="0" smtClean="0">
              <a:latin typeface="+mj-lt"/>
            </a:endParaRPr>
          </a:p>
          <a:p>
            <a:pPr lvl="1" algn="l">
              <a:buClr>
                <a:schemeClr val="bg1"/>
              </a:buClr>
              <a:buSzPct val="100000"/>
            </a:pPr>
            <a:endParaRPr lang="el-GR" sz="2000" dirty="0" smtClean="0">
              <a:latin typeface="+mj-lt"/>
            </a:endParaRPr>
          </a:p>
          <a:p>
            <a:pPr marL="108000" indent="0" algn="l">
              <a:buClr>
                <a:schemeClr val="bg1"/>
              </a:buClr>
              <a:buSzPct val="100000"/>
              <a:buNone/>
            </a:pPr>
            <a:endParaRPr lang="en-US" sz="2400" dirty="0" smtClean="0">
              <a:latin typeface="+mj-lt"/>
            </a:endParaRPr>
          </a:p>
        </p:txBody>
      </p:sp>
      <p:pic>
        <p:nvPicPr>
          <p:cNvPr id="6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Dropbox\371 AndroidTeam\Presentation Ομαδικής Εργασίας\resourc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164" y="1804192"/>
            <a:ext cx="45847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32338" y="677068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Marble Game Resources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43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20277" y="107429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l-GR" sz="4400" b="1" dirty="0" smtClean="0">
                <a:solidFill>
                  <a:srgbClr val="FFFFFF"/>
                </a:solidFill>
              </a:rPr>
              <a:t>Πως δημιουργούμε μια εφαρμογή;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75816" y="1619597"/>
            <a:ext cx="8928992" cy="4989512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28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108000" indent="0">
              <a:buClr>
                <a:schemeClr val="bg1"/>
              </a:buClr>
              <a:buSzPct val="100000"/>
              <a:buNone/>
            </a:pPr>
            <a:r>
              <a:rPr lang="el-GR" sz="2400" b="1" dirty="0" smtClean="0">
                <a:latin typeface="+mj-lt"/>
              </a:rPr>
              <a:t>2 προσεγγίσεις</a:t>
            </a:r>
            <a:r>
              <a:rPr lang="en-US" sz="2400" b="1" dirty="0">
                <a:latin typeface="+mj-lt"/>
              </a:rPr>
              <a:t>:</a:t>
            </a:r>
            <a:endParaRPr lang="el-GR" sz="2400" b="1" dirty="0" smtClean="0">
              <a:latin typeface="+mj-lt"/>
            </a:endParaRPr>
          </a:p>
          <a:p>
            <a:pPr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j-lt"/>
              </a:rPr>
              <a:t>Χρησιμοποιώντας </a:t>
            </a:r>
            <a:r>
              <a:rPr lang="en-US" sz="2400" dirty="0" smtClean="0">
                <a:latin typeface="+mj-lt"/>
              </a:rPr>
              <a:t>XML</a:t>
            </a: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j-lt"/>
              </a:rPr>
              <a:t>Γίνονται αυτόματα </a:t>
            </a:r>
            <a:r>
              <a:rPr lang="en-US" sz="2000" dirty="0" smtClean="0">
                <a:latin typeface="+mj-lt"/>
              </a:rPr>
              <a:t>Render</a:t>
            </a:r>
          </a:p>
          <a:p>
            <a:pPr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j-lt"/>
              </a:rPr>
              <a:t>Γράφοντας κώδικα</a:t>
            </a: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openGL2.0</a:t>
            </a:r>
            <a:endParaRPr lang="el-GR" sz="2000" dirty="0" smtClean="0">
              <a:latin typeface="+mj-lt"/>
            </a:endParaRPr>
          </a:p>
          <a:p>
            <a:pPr lvl="2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1600" dirty="0" smtClean="0">
                <a:latin typeface="+mj-lt"/>
              </a:rPr>
              <a:t>Βιβλιοθήκες Γραφικών</a:t>
            </a:r>
            <a:endParaRPr lang="en-US" sz="1600" dirty="0" smtClean="0">
              <a:latin typeface="+mj-lt"/>
            </a:endParaRPr>
          </a:p>
          <a:p>
            <a:pPr lvl="2">
              <a:buClr>
                <a:schemeClr val="bg1"/>
              </a:buClr>
              <a:buSzPct val="100000"/>
              <a:buFont typeface="Arial" pitchFamily="34" charset="0"/>
              <a:buChar char="•"/>
            </a:pPr>
            <a:endParaRPr lang="en-US" sz="1600" dirty="0" smtClean="0">
              <a:latin typeface="+mj-lt"/>
            </a:endParaRPr>
          </a:p>
        </p:txBody>
      </p:sp>
      <p:pic>
        <p:nvPicPr>
          <p:cNvPr id="6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Dropbox\371 AndroidTeam\Presentation Ομαδικής Εργασίας\AndroidChronometer_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28" y="1403574"/>
            <a:ext cx="272622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51294" y="539402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Γραφική απεικόνιση ενός απλού </a:t>
            </a:r>
            <a:r>
              <a:rPr lang="en-US" dirty="0" smtClean="0">
                <a:solidFill>
                  <a:schemeClr val="bg1"/>
                </a:solidFill>
              </a:rPr>
              <a:t>XML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85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31800" y="69778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l-GR" sz="4400" b="1" dirty="0" smtClean="0">
                <a:solidFill>
                  <a:srgbClr val="FFFFFF"/>
                </a:solidFill>
              </a:rPr>
              <a:t>Δραστηριότητα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2706" y="1619597"/>
            <a:ext cx="9458126" cy="4989512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28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j-lt"/>
              </a:rPr>
              <a:t>Σε μια εφαρμογή μπορούν να υπάρξουν πολλές δραστηριότητες</a:t>
            </a:r>
          </a:p>
          <a:p>
            <a:pPr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j-lt"/>
              </a:rPr>
              <a:t>Στο παιχνίδι μας:</a:t>
            </a: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j-lt"/>
              </a:rPr>
              <a:t>Κυρίως </a:t>
            </a:r>
            <a:r>
              <a:rPr lang="en-US" sz="2000" dirty="0" smtClean="0">
                <a:latin typeface="+mj-lt"/>
              </a:rPr>
              <a:t>Menu</a:t>
            </a:r>
            <a:r>
              <a:rPr lang="el-GR" sz="2000" dirty="0" smtClean="0">
                <a:latin typeface="+mj-lt"/>
              </a:rPr>
              <a:t>, Επιλογή αντιπάλου, Επιλογή Επιπέδου, </a:t>
            </a:r>
            <a:r>
              <a:rPr lang="en-US" sz="2000" dirty="0" smtClean="0">
                <a:latin typeface="+mj-lt"/>
              </a:rPr>
              <a:t>Live </a:t>
            </a:r>
            <a:r>
              <a:rPr lang="el-GR" sz="2000" dirty="0" smtClean="0">
                <a:latin typeface="+mj-lt"/>
              </a:rPr>
              <a:t>Παιχνίδι</a:t>
            </a:r>
          </a:p>
          <a:p>
            <a:pPr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400" dirty="0" smtClean="0">
                <a:latin typeface="+mj-lt"/>
              </a:rPr>
              <a:t>Μπορούμε να ανοίξουμε δραστηριότητες που ανήκουν σε άλλη εφαρμογή</a:t>
            </a: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r>
              <a:rPr lang="el-GR" sz="2000" dirty="0" smtClean="0">
                <a:latin typeface="+mj-lt"/>
              </a:rPr>
              <a:t>πχ τις ρυθμίσεις </a:t>
            </a:r>
            <a:r>
              <a:rPr lang="en-US" sz="2000" dirty="0" smtClean="0">
                <a:latin typeface="+mj-lt"/>
              </a:rPr>
              <a:t>WIFI</a:t>
            </a:r>
            <a:r>
              <a:rPr lang="el-GR" sz="2000" dirty="0" smtClean="0">
                <a:latin typeface="+mj-lt"/>
              </a:rPr>
              <a:t>, το </a:t>
            </a:r>
            <a:r>
              <a:rPr lang="en-US" sz="2000" dirty="0" smtClean="0">
                <a:latin typeface="+mj-lt"/>
              </a:rPr>
              <a:t>flash-light</a:t>
            </a:r>
            <a:r>
              <a:rPr lang="el-GR" sz="2000" dirty="0" smtClean="0">
                <a:latin typeface="+mj-lt"/>
              </a:rPr>
              <a:t> για την </a:t>
            </a:r>
            <a:r>
              <a:rPr lang="en-US" sz="2000" dirty="0" smtClean="0">
                <a:latin typeface="+mj-lt"/>
              </a:rPr>
              <a:t>camera</a:t>
            </a:r>
          </a:p>
          <a:p>
            <a:pPr marL="108000" indent="0">
              <a:buClr>
                <a:schemeClr val="bg1"/>
              </a:buClr>
              <a:buSzPct val="100000"/>
              <a:buNone/>
            </a:pPr>
            <a:endParaRPr lang="el-GR" sz="2400" dirty="0" smtClean="0">
              <a:latin typeface="+mj-lt"/>
            </a:endParaRPr>
          </a:p>
          <a:p>
            <a:pPr lvl="1">
              <a:buClr>
                <a:schemeClr val="bg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</p:txBody>
      </p:sp>
      <p:pic>
        <p:nvPicPr>
          <p:cNvPr id="6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27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26366" y="-252611"/>
            <a:ext cx="9072563" cy="12620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l-GR" sz="4400" b="1" dirty="0" smtClean="0">
                <a:solidFill>
                  <a:srgbClr val="FFFFFF"/>
                </a:solidFill>
              </a:rPr>
              <a:t>Κύκλος Ζωής Δραστηριότητας</a:t>
            </a:r>
            <a:endParaRPr lang="en-US" dirty="0"/>
          </a:p>
        </p:txBody>
      </p:sp>
      <p:pic>
        <p:nvPicPr>
          <p:cNvPr id="1026" name="Picture 2" descr="F:\Dropbox\371 AndroidTeam\Presentation Ομαδικής Εργασίας\04-ActivityLifecyc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60" y="784956"/>
            <a:ext cx="6192688" cy="623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84128" y="709220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developer.android.com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38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 idx="4294967295"/>
          </p:nvPr>
        </p:nvSpPr>
        <p:spPr>
          <a:xfrm>
            <a:off x="0" y="7086600"/>
            <a:ext cx="1828800" cy="365125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2000" dirty="0"/>
              <a:t>arm.com</a:t>
            </a:r>
          </a:p>
        </p:txBody>
      </p:sp>
      <p:sp>
        <p:nvSpPr>
          <p:cNvPr id="3" name="TextShape 2"/>
          <p:cNvSpPr/>
          <p:nvPr/>
        </p:nvSpPr>
        <p:spPr>
          <a:xfrm>
            <a:off x="504000" y="2165400"/>
            <a:ext cx="9071280" cy="498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/>
          <a:lstStyle/>
          <a:p>
            <a:pPr hangingPunct="0"/>
            <a:endParaRPr lang="en-US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4" name="TextShape 2"/>
          <p:cNvSpPr/>
          <p:nvPr/>
        </p:nvSpPr>
        <p:spPr>
          <a:xfrm>
            <a:off x="365764" y="2143080"/>
            <a:ext cx="9071280" cy="498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/>
          <a:lstStyle/>
          <a:p>
            <a:pPr hangingPunct="0"/>
            <a:endParaRPr lang="en-US" sz="3200">
              <a:solidFill>
                <a:srgbClr val="FFFFFF"/>
              </a:solidFill>
              <a:latin typeface="Arial" pitchFamily="18"/>
              <a:ea typeface="Droid Sans Fallback" pitchFamily="2"/>
              <a:cs typeface="Lohit Hindi" pitchFamily="2"/>
            </a:endParaRPr>
          </a:p>
          <a:p>
            <a:pPr marL="0" lvl="1" hangingPunct="0"/>
            <a:endParaRPr lang="en-US" sz="3200">
              <a:solidFill>
                <a:srgbClr val="FFFFFF"/>
              </a:solidFill>
              <a:latin typeface="Arial" pitchFamily="18"/>
              <a:ea typeface="Droid Sans Fallback" pitchFamily="2"/>
              <a:cs typeface="Lohit Hindi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39239" y="990381"/>
            <a:ext cx="6400799" cy="61264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03808" y="107429"/>
            <a:ext cx="9072563" cy="742359"/>
          </a:xfrm>
          <a:prstGeom prst="rect">
            <a:avLst/>
          </a:prstGeom>
        </p:spPr>
        <p:txBody>
          <a:bodyPr lIns="100794" tIns="50397" rIns="100794" bIns="50397" anchor="b">
            <a:normAutofit fontScale="97500"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 lvl="0">
              <a:buSzPct val="45000"/>
              <a:buFont typeface="StarSymbol"/>
              <a:buNone/>
              <a:defRPr/>
            </a:defPPr>
            <a:lvl1pPr marL="60477" lvl="0" algn="r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kumimoji="0" sz="51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  <a:extLst/>
          </a:lstStyle>
          <a:p>
            <a:pPr algn="ctr">
              <a:buFont typeface="StarSymbol"/>
              <a:buNone/>
            </a:pPr>
            <a:r>
              <a:rPr lang="el-GR" sz="4400" b="1" dirty="0" smtClean="0">
                <a:solidFill>
                  <a:srgbClr val="FFFFFF"/>
                </a:solidFill>
                <a:latin typeface="Arial" pitchFamily="18"/>
              </a:rPr>
              <a:t>Στοίβα </a:t>
            </a:r>
            <a:r>
              <a:rPr lang="en-US" sz="4400" b="1" dirty="0" smtClean="0">
                <a:solidFill>
                  <a:srgbClr val="FFFFFF"/>
                </a:solidFill>
                <a:latin typeface="Arial" pitchFamily="18"/>
              </a:rPr>
              <a:t>Android OS</a:t>
            </a:r>
            <a:endParaRPr lang="en-US" dirty="0"/>
          </a:p>
        </p:txBody>
      </p:sp>
      <p:pic>
        <p:nvPicPr>
          <p:cNvPr id="9" name="Picture 3" descr="F:\Dropbox\371 AndroidTeam\Presentation Ομαδικής Εργασίας\android head new upside 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-36587"/>
            <a:ext cx="1287512" cy="7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99929" y="71168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developer.android.com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oject Fonts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</TotalTime>
  <Words>947</Words>
  <Application>Microsoft Office PowerPoint</Application>
  <PresentationFormat>Custom</PresentationFormat>
  <Paragraphs>197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</vt:lpstr>
      <vt:lpstr>PowerPoint Presentation</vt:lpstr>
      <vt:lpstr>PowerPoint Presentation</vt:lpstr>
      <vt:lpstr>PowerPoint Presentation</vt:lpstr>
      <vt:lpstr>Διαφορά Java και Android Εκτελέσιμων</vt:lpstr>
      <vt:lpstr>Από τι αποτελείτε μια Android εφαρμογή</vt:lpstr>
      <vt:lpstr>Πως δημιουργούμε μια εφαρμογή;</vt:lpstr>
      <vt:lpstr>Δραστηριότητα</vt:lpstr>
      <vt:lpstr>Κύκλος Ζωής Δραστηριότητας</vt:lpstr>
      <vt:lpstr>arm.com</vt:lpstr>
      <vt:lpstr>smartlab.in.cs.ucy.ac.cy</vt:lpstr>
      <vt:lpstr>smartlab.in.cs.ucy.ac.cy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Σε περίπτωση Αποδοχής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Maria</cp:lastModifiedBy>
  <cp:revision>432</cp:revision>
  <dcterms:modified xsi:type="dcterms:W3CDTF">2012-04-25T09:25:41Z</dcterms:modified>
</cp:coreProperties>
</file>