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0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23" r:id="rId3"/>
    <p:sldId id="340" r:id="rId4"/>
    <p:sldId id="341" r:id="rId5"/>
    <p:sldId id="342" r:id="rId6"/>
    <p:sldId id="343" r:id="rId7"/>
    <p:sldId id="339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5" r:id="rId19"/>
    <p:sldId id="354" r:id="rId20"/>
    <p:sldId id="356" r:id="rId21"/>
    <p:sldId id="338" r:id="rId22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66FF"/>
    <a:srgbClr val="3399FF"/>
    <a:srgbClr val="339933"/>
    <a:srgbClr val="33CC33"/>
    <a:srgbClr val="00CC66"/>
    <a:srgbClr val="FF3300"/>
    <a:srgbClr val="FF66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5" autoAdjust="0"/>
    <p:restoredTop sz="93116" autoAdjust="0"/>
  </p:normalViewPr>
  <p:slideViewPr>
    <p:cSldViewPr>
      <p:cViewPr varScale="1">
        <p:scale>
          <a:sx n="160" d="100"/>
          <a:sy n="160" d="100"/>
        </p:scale>
        <p:origin x="-14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1902"/>
    </p:cViewPr>
  </p:sorterViewPr>
  <p:notesViewPr>
    <p:cSldViewPr>
      <p:cViewPr varScale="1">
        <p:scale>
          <a:sx n="79" d="100"/>
          <a:sy n="79" d="100"/>
        </p:scale>
        <p:origin x="-1092" y="-96"/>
      </p:cViewPr>
      <p:guideLst>
        <p:guide orient="horz" pos="2305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438386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algn="r" defTabSz="966056">
              <a:defRPr sz="1700" b="0">
                <a:latin typeface="Calibri" pitchFamily="34" charset="0"/>
              </a:defRPr>
            </a:lvl1pPr>
          </a:lstStyle>
          <a:p>
            <a:r>
              <a:rPr lang="en-US" smtClean="0"/>
              <a:t>Φθινόπωρο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438386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algn="r" defTabSz="966056">
              <a:defRPr sz="1700" b="0">
                <a:latin typeface="Calibri" pitchFamily="34" charset="0"/>
              </a:defRPr>
            </a:lvl1pPr>
          </a:lstStyle>
          <a:p>
            <a:fld id="{B7160497-3E44-45B1-9F79-9AB08A864D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486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defTabSz="966056">
              <a:defRPr sz="1300" b="0"/>
            </a:lvl1pPr>
          </a:lstStyle>
          <a:p>
            <a:endParaRPr lang="el-GR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386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algn="r" defTabSz="966056">
              <a:defRPr sz="1300" b="0"/>
            </a:lvl1pPr>
          </a:lstStyle>
          <a:p>
            <a:r>
              <a:rPr lang="en-US" smtClean="0"/>
              <a:t>Φθινόπωρο 2011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4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776" y="3474509"/>
            <a:ext cx="7679648" cy="329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defTabSz="966056">
              <a:defRPr sz="1300" b="0"/>
            </a:lvl1pPr>
          </a:lstStyle>
          <a:p>
            <a:endParaRPr lang="el-GR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386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algn="r" defTabSz="966056">
              <a:defRPr sz="1300" b="0"/>
            </a:lvl1pPr>
          </a:lstStyle>
          <a:p>
            <a:fld id="{64EB64FC-9EEC-4619-8FE6-EA871CAB7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019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B5073-0B3B-4174-B0C8-941C9CC900AA}" type="slidenum">
              <a:rPr lang="en-US"/>
              <a:pPr/>
              <a:t>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946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Φθινόπωρο 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30B4A-C416-44D6-988B-E67A615E63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D0D25-FD00-4E87-AD4C-10F341A1E69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677883"/>
          </a:xfrm>
        </p:spPr>
        <p:txBody>
          <a:bodyPr/>
          <a:lstStyle>
            <a:lvl1pPr indent="0"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677883"/>
          </a:xfrm>
        </p:spPr>
        <p:txBody>
          <a:bodyPr/>
          <a:lstStyle>
            <a:lvl1pPr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38BFB-0AD6-41EA-86EF-F7BDBC2575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7D03F-5DB7-4019-9643-8808665235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7D2D4-F8D1-4C55-B987-4E1F04B8B2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AE09A-C19C-4E09-BA5C-EE10547889F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958D9-7982-42F8-A339-6BCECA987F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076D4-78D6-4AD6-A15C-C801C51F0B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5FE9C4-7293-4B05-8937-48E3028181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792162"/>
          </a:xfrm>
          <a:prstGeom prst="rect">
            <a:avLst/>
          </a:prstGeom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14400"/>
            <a:ext cx="85344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6324600"/>
            <a:ext cx="8534400" cy="533400"/>
          </a:xfrm>
          <a:prstGeom prst="rect">
            <a:avLst/>
          </a:prstGeom>
          <a:noFill/>
          <a:ln>
            <a:solidFill>
              <a:srgbClr val="675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24800" y="6324600"/>
            <a:ext cx="685800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40080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F463B5-D14D-43D8-8880-9C9993573C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400800"/>
            <a:ext cx="39624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l-GR" dirty="0" smtClean="0"/>
              <a:t>ΕΠΛ432: Κατανεμημένοι Αλγόριθμοι</a:t>
            </a:r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  <p:sldLayoutId id="2147483858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Lucida Grande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543800" cy="25939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800" dirty="0" smtClean="0"/>
              <a:t>Διάλεξη </a:t>
            </a:r>
            <a:r>
              <a:rPr lang="en-US" sz="2800" dirty="0" smtClean="0"/>
              <a:t>1</a:t>
            </a:r>
            <a:r>
              <a:rPr lang="en-US" sz="2800" dirty="0"/>
              <a:t>9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Κατανομ</a:t>
            </a:r>
            <a:r>
              <a:rPr lang="el-GR" sz="2800" dirty="0" smtClean="0"/>
              <a:t>ή Πόρων </a:t>
            </a:r>
            <a:r>
              <a:rPr lang="en-US" sz="2800" dirty="0" smtClean="0"/>
              <a:t>–</a:t>
            </a:r>
            <a:r>
              <a:rPr lang="el-GR" sz="2800" dirty="0" smtClean="0"/>
              <a:t> Κόψιμο Τούρτας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8434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ΕΠΛ 432: </a:t>
            </a:r>
            <a:r>
              <a:rPr lang="el-GR" dirty="0" smtClean="0"/>
              <a:t>Κατανεμημένοι Αλγόριθμοι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</a:t>
            </a:r>
            <a:r>
              <a:rPr lang="el-GR" dirty="0" smtClean="0"/>
              <a:t>άδειγμα Εκτέλεσης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760912" y="1143000"/>
            <a:ext cx="4078287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Lucida Grande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l-GR" b="0" dirty="0" smtClean="0"/>
              <a:t>Έστω ότι έχουμε δύο χρήστες Α και Β</a:t>
            </a:r>
          </a:p>
          <a:p>
            <a:pPr>
              <a:lnSpc>
                <a:spcPct val="90000"/>
              </a:lnSpc>
            </a:pPr>
            <a:endParaRPr lang="el-GR" b="0" dirty="0" smtClean="0"/>
          </a:p>
          <a:p>
            <a:pPr>
              <a:lnSpc>
                <a:spcPct val="90000"/>
              </a:lnSpc>
            </a:pPr>
            <a:r>
              <a:rPr lang="en-US" b="0" dirty="0" smtClean="0"/>
              <a:t>S </a:t>
            </a:r>
            <a:r>
              <a:rPr lang="el-GR" b="0" dirty="0" smtClean="0"/>
              <a:t>ζητ</a:t>
            </a:r>
            <a:r>
              <a:rPr lang="el-GR" b="0" dirty="0" smtClean="0"/>
              <a:t>ά από τον </a:t>
            </a:r>
            <a:r>
              <a:rPr lang="en-US" b="0" dirty="0" smtClean="0"/>
              <a:t>A </a:t>
            </a:r>
            <a:r>
              <a:rPr lang="el-GR" b="0" dirty="0" smtClean="0"/>
              <a:t>να κ</a:t>
            </a:r>
            <a:r>
              <a:rPr lang="el-GR" b="0" dirty="0" smtClean="0"/>
              <a:t>όψει την τούρτα σε 2 ίσα μέρη</a:t>
            </a:r>
            <a:endParaRPr lang="en-US" b="0" dirty="0" smtClean="0"/>
          </a:p>
          <a:p>
            <a:pPr>
              <a:lnSpc>
                <a:spcPct val="90000"/>
              </a:lnSpc>
            </a:pPr>
            <a:endParaRPr lang="el-GR" b="0" dirty="0" smtClean="0"/>
          </a:p>
          <a:p>
            <a:pPr>
              <a:lnSpc>
                <a:spcPct val="90000"/>
              </a:lnSpc>
            </a:pPr>
            <a:r>
              <a:rPr lang="en-US" b="0" dirty="0" smtClean="0"/>
              <a:t>S </a:t>
            </a:r>
            <a:r>
              <a:rPr lang="el-GR" b="0" dirty="0" smtClean="0"/>
              <a:t>ζητ</a:t>
            </a:r>
            <a:r>
              <a:rPr lang="el-GR" b="0" dirty="0" smtClean="0"/>
              <a:t>ά από τον</a:t>
            </a:r>
            <a:r>
              <a:rPr lang="en-US" b="0" dirty="0" smtClean="0"/>
              <a:t> B </a:t>
            </a:r>
            <a:r>
              <a:rPr lang="el-GR" b="0" dirty="0" smtClean="0"/>
              <a:t>να διαλ</a:t>
            </a:r>
            <a:r>
              <a:rPr lang="el-GR" b="0" dirty="0" smtClean="0"/>
              <a:t>έξει το κομμάτι με την μεγαλύτερη αξία</a:t>
            </a:r>
            <a:r>
              <a:rPr lang="en-US" b="0" dirty="0" smtClean="0"/>
              <a:t>. </a:t>
            </a:r>
          </a:p>
          <a:p>
            <a:pPr>
              <a:lnSpc>
                <a:spcPct val="90000"/>
              </a:lnSpc>
            </a:pPr>
            <a:endParaRPr lang="el-GR" b="0" dirty="0" smtClean="0"/>
          </a:p>
          <a:p>
            <a:pPr>
              <a:lnSpc>
                <a:spcPct val="90000"/>
              </a:lnSpc>
            </a:pPr>
            <a:r>
              <a:rPr lang="el-GR" b="0" dirty="0" smtClean="0"/>
              <a:t>Ο </a:t>
            </a:r>
            <a:r>
              <a:rPr lang="en-US" b="0" dirty="0"/>
              <a:t>S </a:t>
            </a:r>
            <a:r>
              <a:rPr lang="el-GR" b="0" dirty="0"/>
              <a:t>ζητά από τον </a:t>
            </a:r>
            <a:r>
              <a:rPr lang="en-US" b="0" dirty="0"/>
              <a:t>U</a:t>
            </a:r>
            <a:r>
              <a:rPr lang="el-GR" b="0" dirty="0"/>
              <a:t>1 να πάρει το κομμάτι που </a:t>
            </a:r>
            <a:r>
              <a:rPr lang="el-GR" b="0" dirty="0" smtClean="0"/>
              <a:t>έμεινε</a:t>
            </a:r>
          </a:p>
        </p:txBody>
      </p:sp>
      <p:graphicFrame>
        <p:nvGraphicFramePr>
          <p:cNvPr id="7" name="Group 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9400006"/>
              </p:ext>
            </p:extLst>
          </p:nvPr>
        </p:nvGraphicFramePr>
        <p:xfrm>
          <a:off x="457200" y="1371600"/>
          <a:ext cx="4075113" cy="4191001"/>
        </p:xfrm>
        <a:graphic>
          <a:graphicData uri="http://schemas.openxmlformats.org/drawingml/2006/table">
            <a:tbl>
              <a:tblPr/>
              <a:tblGrid>
                <a:gridCol w="2038350"/>
                <a:gridCol w="2036763"/>
              </a:tblGrid>
              <a:tr h="11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User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User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Oval 19"/>
          <p:cNvSpPr>
            <a:spLocks noChangeArrowheads="1"/>
          </p:cNvSpPr>
          <p:nvPr/>
        </p:nvSpPr>
        <p:spPr bwMode="auto">
          <a:xfrm>
            <a:off x="990600" y="3276600"/>
            <a:ext cx="1143000" cy="114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20"/>
          <p:cNvSpPr>
            <a:spLocks noChangeArrowheads="1"/>
          </p:cNvSpPr>
          <p:nvPr/>
        </p:nvSpPr>
        <p:spPr bwMode="auto">
          <a:xfrm>
            <a:off x="2971800" y="3276600"/>
            <a:ext cx="1143000" cy="114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" name="AutoShape 22"/>
          <p:cNvCxnSpPr>
            <a:cxnSpLocks noChangeShapeType="1"/>
            <a:stCxn id="8" idx="0"/>
            <a:endCxn id="8" idx="4"/>
          </p:cNvCxnSpPr>
          <p:nvPr/>
        </p:nvCxnSpPr>
        <p:spPr bwMode="auto">
          <a:xfrm>
            <a:off x="1562100" y="3276600"/>
            <a:ext cx="0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AutoShape 23"/>
          <p:cNvCxnSpPr>
            <a:cxnSpLocks noChangeShapeType="1"/>
            <a:stCxn id="9" idx="0"/>
            <a:endCxn id="9" idx="4"/>
          </p:cNvCxnSpPr>
          <p:nvPr/>
        </p:nvCxnSpPr>
        <p:spPr bwMode="auto">
          <a:xfrm>
            <a:off x="3543300" y="3276600"/>
            <a:ext cx="0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Text Box 24"/>
          <p:cNvSpPr txBox="1">
            <a:spLocks noChangeArrowheads="1"/>
          </p:cNvSpPr>
          <p:nvPr/>
        </p:nvSpPr>
        <p:spPr bwMode="auto">
          <a:xfrm rot="16200000">
            <a:off x="905668" y="3679032"/>
            <a:ext cx="785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0" baseline="0"/>
              <a:t>50%</a:t>
            </a: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 rot="16200000">
            <a:off x="1420018" y="3653632"/>
            <a:ext cx="785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0" baseline="0"/>
              <a:t>50%</a:t>
            </a: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 rot="16200000">
            <a:off x="2899569" y="3706019"/>
            <a:ext cx="785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0" baseline="0"/>
              <a:t>30%</a:t>
            </a: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 rot="16200000">
            <a:off x="3356769" y="3706019"/>
            <a:ext cx="785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0" baseline="0"/>
              <a:t>70%</a:t>
            </a:r>
          </a:p>
        </p:txBody>
      </p:sp>
    </p:spTree>
    <p:extLst>
      <p:ext uri="{BB962C8B-B14F-4D97-AF65-F5344CB8AC3E}">
        <p14:creationId xmlns:p14="http://schemas.microsoft.com/office/powerpoint/2010/main" val="4136738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</a:t>
            </a:r>
            <a:r>
              <a:rPr lang="el-GR" dirty="0" smtClean="0"/>
              <a:t>όδειξη Δικαιοσύνης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Α κ</a:t>
            </a:r>
            <a:r>
              <a:rPr lang="el-GR" dirty="0" smtClean="0"/>
              <a:t>όβει την τούρτα σε 2 ίσα κομμάτια (σύμφωνα με την συνάρτηση </a:t>
            </a:r>
            <a:r>
              <a:rPr lang="el-GR" dirty="0" err="1" smtClean="0"/>
              <a:t>αποτίμησής</a:t>
            </a:r>
            <a:r>
              <a:rPr lang="el-GR" dirty="0" smtClean="0"/>
              <a:t> του) Κ1 και Κ2</a:t>
            </a:r>
          </a:p>
          <a:p>
            <a:pPr lvl="1"/>
            <a:r>
              <a:rPr lang="el-GR" dirty="0" smtClean="0"/>
              <a:t>Κ1(Α) = </a:t>
            </a:r>
            <a:r>
              <a:rPr lang="en-US" dirty="0" smtClean="0"/>
              <a:t>½</a:t>
            </a:r>
            <a:endParaRPr lang="el-GR" dirty="0" smtClean="0"/>
          </a:p>
          <a:p>
            <a:pPr lvl="1"/>
            <a:r>
              <a:rPr lang="el-GR" dirty="0" smtClean="0"/>
              <a:t>Κ2(Α) = </a:t>
            </a:r>
            <a:r>
              <a:rPr lang="en-US" dirty="0" smtClean="0"/>
              <a:t>½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Ο Β αποτιμ</a:t>
            </a:r>
            <a:r>
              <a:rPr lang="el-GR" dirty="0" smtClean="0"/>
              <a:t>ά τα κομμάτια διαφορετικά</a:t>
            </a:r>
          </a:p>
          <a:p>
            <a:pPr lvl="1"/>
            <a:r>
              <a:rPr lang="el-GR" dirty="0" smtClean="0"/>
              <a:t>Κ1(Β)</a:t>
            </a:r>
            <a:r>
              <a:rPr lang="en-US" dirty="0" smtClean="0"/>
              <a:t> </a:t>
            </a:r>
            <a:r>
              <a:rPr lang="el-GR" dirty="0" smtClean="0"/>
              <a:t>=</a:t>
            </a:r>
            <a:r>
              <a:rPr lang="en-US" dirty="0" smtClean="0"/>
              <a:t> x </a:t>
            </a:r>
          </a:p>
          <a:p>
            <a:pPr lvl="1"/>
            <a:r>
              <a:rPr lang="en-US" dirty="0" smtClean="0"/>
              <a:t>K2(B) = 1-x</a:t>
            </a:r>
          </a:p>
          <a:p>
            <a:pPr lvl="1"/>
            <a:endParaRPr lang="en-US" dirty="0"/>
          </a:p>
          <a:p>
            <a:r>
              <a:rPr lang="el-GR" dirty="0" smtClean="0"/>
              <a:t>Αφού ο Β επιλέγει το Κ2 έπεται</a:t>
            </a:r>
          </a:p>
          <a:p>
            <a:pPr lvl="1"/>
            <a:r>
              <a:rPr lang="el-GR" dirty="0" smtClean="0"/>
              <a:t>Κ2(Β) ≥ Κ1(β) =&gt; 1-</a:t>
            </a:r>
            <a:r>
              <a:rPr lang="en-US" dirty="0" smtClean="0"/>
              <a:t>x ≥ x =&gt; x ≤ ½ </a:t>
            </a:r>
          </a:p>
          <a:p>
            <a:pPr lvl="1"/>
            <a:r>
              <a:rPr lang="el-GR" dirty="0" smtClean="0"/>
              <a:t>Άρα </a:t>
            </a:r>
            <a:r>
              <a:rPr lang="en-US" dirty="0" smtClean="0"/>
              <a:t>K2(B) ≥ ½	</a:t>
            </a:r>
          </a:p>
          <a:p>
            <a:pPr lvl="1"/>
            <a:endParaRPr lang="en-US" dirty="0"/>
          </a:p>
          <a:p>
            <a:r>
              <a:rPr lang="el-GR" dirty="0" smtClean="0"/>
              <a:t>Επομένως ο Α πιστεύει ότι θα πάρει Κ1(Α)=1/2 της τούρτας και ο Β Κ2(Β)≥1/2 της τούρτας =&gt; Και οι δύο ικανοποιημένοι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82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Πολυπλοκ</a:t>
            </a:r>
            <a:r>
              <a:rPr lang="el-GR" dirty="0" smtClean="0"/>
              <a:t>ότητα Αλγορίθμου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αλγ</a:t>
            </a:r>
            <a:r>
              <a:rPr lang="el-GR" dirty="0" smtClean="0"/>
              <a:t>όριθμος 2 Κόψε &amp; Διάλεξε χρειάζεται μόνο </a:t>
            </a:r>
            <a:r>
              <a:rPr lang="el-GR" dirty="0" smtClean="0">
                <a:solidFill>
                  <a:srgbClr val="FF0000"/>
                </a:solidFill>
              </a:rPr>
              <a:t>μια κοπή </a:t>
            </a:r>
            <a:r>
              <a:rPr lang="el-GR" dirty="0" smtClean="0"/>
              <a:t>(βέλτιστος)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Πως θα μπορούσαμε να λύσουμε το πρόβλημα με 3 επεξεργαστές;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9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Αλγ</a:t>
            </a:r>
            <a:r>
              <a:rPr lang="el-GR" sz="3200" dirty="0" smtClean="0"/>
              <a:t>όριθμος 3 επεξεργαστών (Κλάδεμα)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Έστω ότι έχουμε τον συντονιστή </a:t>
            </a:r>
            <a:r>
              <a:rPr lang="en-US" dirty="0" smtClean="0"/>
              <a:t>S </a:t>
            </a:r>
            <a:r>
              <a:rPr lang="el-GR" dirty="0" smtClean="0"/>
              <a:t>και τρεις χρήστες </a:t>
            </a:r>
            <a:r>
              <a:rPr lang="en-US" dirty="0" smtClean="0"/>
              <a:t>U1, U2</a:t>
            </a:r>
            <a:r>
              <a:rPr lang="el-GR" dirty="0" smtClean="0"/>
              <a:t>, </a:t>
            </a:r>
            <a:r>
              <a:rPr lang="en-US" dirty="0" smtClean="0"/>
              <a:t>U3</a:t>
            </a:r>
          </a:p>
          <a:p>
            <a:endParaRPr lang="en-US" dirty="0"/>
          </a:p>
          <a:p>
            <a:r>
              <a:rPr lang="el-GR" dirty="0" smtClean="0"/>
              <a:t>Βήμα 1: Ο </a:t>
            </a:r>
            <a:r>
              <a:rPr lang="en-US" dirty="0" smtClean="0"/>
              <a:t>S </a:t>
            </a:r>
            <a:r>
              <a:rPr lang="el-GR" dirty="0" smtClean="0"/>
              <a:t>ζητά από όλους να κόψουν ένα κομμάτι που κατά τη γνώμη τους αντιστοιχεί στο 1/3 της τούρτας</a:t>
            </a:r>
          </a:p>
          <a:p>
            <a:endParaRPr lang="el-GR" dirty="0"/>
          </a:p>
          <a:p>
            <a:r>
              <a:rPr lang="el-GR" dirty="0" smtClean="0"/>
              <a:t>Βήμα 2: Ο </a:t>
            </a:r>
            <a:r>
              <a:rPr lang="en-US" dirty="0" smtClean="0"/>
              <a:t>S </a:t>
            </a:r>
            <a:r>
              <a:rPr lang="el-GR" dirty="0" smtClean="0"/>
              <a:t>ζητά από τον χρήστη που έκοψε το πιο μικρό κομμάτι να το πάρει</a:t>
            </a:r>
          </a:p>
          <a:p>
            <a:endParaRPr lang="el-GR" dirty="0"/>
          </a:p>
          <a:p>
            <a:r>
              <a:rPr lang="el-GR" dirty="0" smtClean="0"/>
              <a:t>Βήμα 3: </a:t>
            </a:r>
            <a:r>
              <a:rPr lang="el-GR" dirty="0"/>
              <a:t>Ο </a:t>
            </a:r>
            <a:r>
              <a:rPr lang="en-US" dirty="0"/>
              <a:t>S </a:t>
            </a:r>
            <a:r>
              <a:rPr lang="el-GR" dirty="0"/>
              <a:t>ζητά </a:t>
            </a:r>
            <a:r>
              <a:rPr lang="el-GR" dirty="0" smtClean="0"/>
              <a:t>απ</a:t>
            </a:r>
            <a:r>
              <a:rPr lang="el-GR" dirty="0" smtClean="0"/>
              <a:t>ό τους υπόλοιπους χρήστες να εφαρμόσουν τον αλγόριθμο Κόψε &amp; Διάλεξε στο κομμάτι που έμεινε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8382000" cy="3505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8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38766"/>
              </p:ext>
            </p:extLst>
          </p:nvPr>
        </p:nvGraphicFramePr>
        <p:xfrm>
          <a:off x="4495800" y="2590800"/>
          <a:ext cx="2590800" cy="838200"/>
        </p:xfrm>
        <a:graphic>
          <a:graphicData uri="http://schemas.openxmlformats.org/drawingml/2006/table">
            <a:tbl>
              <a:tblPr/>
              <a:tblGrid>
                <a:gridCol w="25908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</a:t>
            </a:r>
            <a:r>
              <a:rPr lang="el-GR" dirty="0" smtClean="0"/>
              <a:t>άδειγμα Εκτέλεσης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Έστω ότι έχουμε τους χρήστες </a:t>
            </a:r>
            <a:r>
              <a:rPr lang="en-US" dirty="0" smtClean="0"/>
              <a:t>A, B, 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031734"/>
              </p:ext>
            </p:extLst>
          </p:nvPr>
        </p:nvGraphicFramePr>
        <p:xfrm>
          <a:off x="2286000" y="2590800"/>
          <a:ext cx="4800600" cy="838200"/>
        </p:xfrm>
        <a:graphic>
          <a:graphicData uri="http://schemas.openxmlformats.org/drawingml/2006/table">
            <a:tbl>
              <a:tblPr/>
              <a:tblGrid>
                <a:gridCol w="48006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658691"/>
              </p:ext>
            </p:extLst>
          </p:nvPr>
        </p:nvGraphicFramePr>
        <p:xfrm>
          <a:off x="2743200" y="2590800"/>
          <a:ext cx="4343400" cy="838200"/>
        </p:xfrm>
        <a:graphic>
          <a:graphicData uri="http://schemas.openxmlformats.org/drawingml/2006/table">
            <a:tbl>
              <a:tblPr/>
              <a:tblGrid>
                <a:gridCol w="4343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AutoShape 21"/>
          <p:cNvSpPr>
            <a:spLocks/>
          </p:cNvSpPr>
          <p:nvPr/>
        </p:nvSpPr>
        <p:spPr bwMode="auto">
          <a:xfrm rot="16200000">
            <a:off x="4686300" y="1485900"/>
            <a:ext cx="457200" cy="4343400"/>
          </a:xfrm>
          <a:prstGeom prst="leftBrace">
            <a:avLst>
              <a:gd name="adj1" fmla="val 7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22"/>
          <p:cNvSpPr>
            <a:spLocks/>
          </p:cNvSpPr>
          <p:nvPr/>
        </p:nvSpPr>
        <p:spPr bwMode="auto">
          <a:xfrm rot="16200000">
            <a:off x="2286000" y="3429000"/>
            <a:ext cx="457200" cy="457200"/>
          </a:xfrm>
          <a:prstGeom prst="leftBrace">
            <a:avLst>
              <a:gd name="adj1" fmla="val 11111"/>
              <a:gd name="adj2" fmla="val 5520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2133600" y="3810000"/>
            <a:ext cx="8382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1/3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B 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4343400" y="3810000"/>
            <a:ext cx="1143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&gt;1-1/3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A,C</a:t>
            </a:r>
          </a:p>
        </p:txBody>
      </p:sp>
      <p:sp>
        <p:nvSpPr>
          <p:cNvPr id="12" name="Line 31"/>
          <p:cNvSpPr>
            <a:spLocks noChangeShapeType="1"/>
          </p:cNvSpPr>
          <p:nvPr/>
        </p:nvSpPr>
        <p:spPr bwMode="auto">
          <a:xfrm>
            <a:off x="2743200" y="2590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32"/>
          <p:cNvSpPr>
            <a:spLocks noChangeShapeType="1"/>
          </p:cNvSpPr>
          <p:nvPr/>
        </p:nvSpPr>
        <p:spPr bwMode="auto">
          <a:xfrm>
            <a:off x="3276600" y="2590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33"/>
          <p:cNvSpPr>
            <a:spLocks noChangeShapeType="1"/>
          </p:cNvSpPr>
          <p:nvPr/>
        </p:nvSpPr>
        <p:spPr bwMode="auto">
          <a:xfrm>
            <a:off x="4038600" y="2590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2971800" y="22098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 smtClean="0"/>
              <a:t>A</a:t>
            </a:r>
            <a:endParaRPr lang="en-US" b="0" baseline="0" dirty="0"/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2438400" y="2224088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/>
              <a:t>B</a:t>
            </a:r>
            <a:endParaRPr lang="en-US" b="0" baseline="0" dirty="0"/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3733800" y="2224088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 dirty="0" smtClean="0"/>
              <a:t>C</a:t>
            </a:r>
            <a:endParaRPr lang="en-US" b="0" baseline="0" dirty="0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>
            <a:off x="4495800" y="2590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49"/>
          <p:cNvSpPr txBox="1">
            <a:spLocks noChangeArrowheads="1"/>
          </p:cNvSpPr>
          <p:nvPr/>
        </p:nvSpPr>
        <p:spPr bwMode="auto">
          <a:xfrm>
            <a:off x="4191000" y="22098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 dirty="0" smtClean="0"/>
              <a:t>C</a:t>
            </a:r>
            <a:endParaRPr lang="en-US" b="0" baseline="0" dirty="0"/>
          </a:p>
        </p:txBody>
      </p:sp>
      <p:sp>
        <p:nvSpPr>
          <p:cNvPr id="24" name="AutoShape 56"/>
          <p:cNvSpPr>
            <a:spLocks/>
          </p:cNvSpPr>
          <p:nvPr/>
        </p:nvSpPr>
        <p:spPr bwMode="auto">
          <a:xfrm rot="16200000">
            <a:off x="3390900" y="2781300"/>
            <a:ext cx="457200" cy="1752600"/>
          </a:xfrm>
          <a:prstGeom prst="leftBrace">
            <a:avLst>
              <a:gd name="adj1" fmla="val 42593"/>
              <a:gd name="adj2" fmla="val 5520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57"/>
          <p:cNvSpPr txBox="1">
            <a:spLocks noChangeArrowheads="1"/>
          </p:cNvSpPr>
          <p:nvPr/>
        </p:nvSpPr>
        <p:spPr bwMode="auto">
          <a:xfrm>
            <a:off x="3276600" y="38100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b="0" baseline="0"/>
              <a:t>1/2</a:t>
            </a:r>
          </a:p>
          <a:p>
            <a:pPr algn="ctr"/>
            <a:r>
              <a:rPr lang="en-US" b="0" baseline="0"/>
              <a:t>For C </a:t>
            </a:r>
            <a:endParaRPr lang="en-US"/>
          </a:p>
        </p:txBody>
      </p:sp>
      <p:sp>
        <p:nvSpPr>
          <p:cNvPr id="26" name="AutoShape 58"/>
          <p:cNvSpPr>
            <a:spLocks/>
          </p:cNvSpPr>
          <p:nvPr/>
        </p:nvSpPr>
        <p:spPr bwMode="auto">
          <a:xfrm rot="16200000">
            <a:off x="5562600" y="2362200"/>
            <a:ext cx="457200" cy="25908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5181600" y="3810000"/>
            <a:ext cx="1371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&gt;1-1/2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A</a:t>
            </a:r>
          </a:p>
        </p:txBody>
      </p:sp>
    </p:spTree>
    <p:extLst>
      <p:ext uri="{BB962C8B-B14F-4D97-AF65-F5344CB8AC3E}">
        <p14:creationId xmlns:p14="http://schemas.microsoft.com/office/powerpoint/2010/main" val="2359986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/>
      <p:bldP spid="10" grpId="1"/>
      <p:bldP spid="11" grpId="0"/>
      <p:bldP spid="11" grpId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5" grpId="1"/>
      <p:bldP spid="16" grpId="0"/>
      <p:bldP spid="16" grpId="1"/>
      <p:bldP spid="17" grpId="0"/>
      <p:bldP spid="17" grpId="1"/>
      <p:bldP spid="21" grpId="0" animBg="1"/>
      <p:bldP spid="22" grpId="0"/>
      <p:bldP spid="22" grpId="1"/>
      <p:bldP spid="24" grpId="0" animBg="1"/>
      <p:bldP spid="24" grpId="1" animBg="1"/>
      <p:bldP spid="25" grpId="0"/>
      <p:bldP spid="25" grpId="1"/>
      <p:bldP spid="26" grpId="0" animBg="1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</a:t>
            </a:r>
            <a:r>
              <a:rPr lang="el-GR" dirty="0" smtClean="0"/>
              <a:t>όδειξη Δικαιοσύνης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Αρχικά όλοι κόβουν την τούρτα στο σημείο που θεωρούν ότι αξίζει 1/3. Επομένως ο Β θεωρεί ότι πήρε κομμάτι</a:t>
            </a:r>
          </a:p>
          <a:p>
            <a:pPr lvl="1"/>
            <a:r>
              <a:rPr lang="el-GR" dirty="0" smtClean="0"/>
              <a:t>Κ1(</a:t>
            </a:r>
            <a:r>
              <a:rPr lang="el-GR" dirty="0"/>
              <a:t>Β</a:t>
            </a:r>
            <a:r>
              <a:rPr lang="el-GR" dirty="0" smtClean="0"/>
              <a:t>) = 1/3</a:t>
            </a:r>
          </a:p>
          <a:p>
            <a:pPr lvl="1"/>
            <a:endParaRPr lang="el-GR" dirty="0"/>
          </a:p>
          <a:p>
            <a:r>
              <a:rPr lang="el-GR" dirty="0" smtClean="0"/>
              <a:t>Αφού το κομμάτι του ήταν το πιο μικρό σημαίνει ότι η υπόλοιπη τούρτα αξίζει &gt; 1-1/3 για τους Α και </a:t>
            </a:r>
            <a:r>
              <a:rPr lang="en-US" dirty="0" smtClean="0"/>
              <a:t>C</a:t>
            </a:r>
          </a:p>
          <a:p>
            <a:pPr lvl="1"/>
            <a:endParaRPr lang="en-US" dirty="0"/>
          </a:p>
          <a:p>
            <a:r>
              <a:rPr lang="en-US" dirty="0" smtClean="0"/>
              <a:t>O C </a:t>
            </a:r>
            <a:r>
              <a:rPr lang="el-GR" dirty="0" smtClean="0"/>
              <a:t>ακολούθως μοιράζει στα δύο το υπόλοιπο της τούρτας άρα για τον </a:t>
            </a:r>
            <a:r>
              <a:rPr lang="en-US" dirty="0" smtClean="0"/>
              <a:t>C </a:t>
            </a:r>
            <a:r>
              <a:rPr lang="el-GR" dirty="0" smtClean="0"/>
              <a:t>το κάθε κομμάτι αξίζει</a:t>
            </a:r>
            <a:endParaRPr lang="en-US" dirty="0" smtClean="0"/>
          </a:p>
          <a:p>
            <a:pPr lvl="1"/>
            <a:r>
              <a:rPr lang="en-US" dirty="0" smtClean="0"/>
              <a:t>K2(C)=K3(C)&gt;1/2 (1-1/3)</a:t>
            </a:r>
            <a:r>
              <a:rPr lang="el-GR" dirty="0"/>
              <a:t> </a:t>
            </a:r>
            <a:r>
              <a:rPr lang="el-GR" dirty="0" smtClean="0"/>
              <a:t>=&gt; </a:t>
            </a:r>
            <a:r>
              <a:rPr lang="en-US" dirty="0"/>
              <a:t>K2(C)=K3(C)</a:t>
            </a:r>
            <a:r>
              <a:rPr lang="en-US" dirty="0" smtClean="0"/>
              <a:t>&gt;1</a:t>
            </a:r>
            <a:r>
              <a:rPr lang="en-US" dirty="0"/>
              <a:t>/</a:t>
            </a:r>
            <a:r>
              <a:rPr lang="en-US" dirty="0" smtClean="0"/>
              <a:t>3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Αφού ο Α επιλέγει το Κ3 έπεται</a:t>
            </a:r>
          </a:p>
          <a:p>
            <a:pPr lvl="1"/>
            <a:r>
              <a:rPr lang="el-GR" dirty="0" smtClean="0"/>
              <a:t>Κ</a:t>
            </a:r>
            <a:r>
              <a:rPr lang="en-US" dirty="0" smtClean="0"/>
              <a:t>3</a:t>
            </a:r>
            <a:r>
              <a:rPr lang="el-GR" dirty="0" smtClean="0"/>
              <a:t>(</a:t>
            </a:r>
            <a:r>
              <a:rPr lang="en-US" dirty="0"/>
              <a:t>A</a:t>
            </a:r>
            <a:r>
              <a:rPr lang="el-GR" dirty="0" smtClean="0"/>
              <a:t>) ≥</a:t>
            </a:r>
            <a:r>
              <a:rPr lang="en-US" dirty="0" smtClean="0"/>
              <a:t> ½</a:t>
            </a:r>
            <a:r>
              <a:rPr lang="el-GR" dirty="0" smtClean="0"/>
              <a:t> (1-1/3) &gt; 1/3</a:t>
            </a:r>
            <a:r>
              <a:rPr lang="en-US" dirty="0" smtClean="0"/>
              <a:t> 	</a:t>
            </a:r>
          </a:p>
          <a:p>
            <a:pPr lvl="1"/>
            <a:endParaRPr lang="en-US" dirty="0"/>
          </a:p>
          <a:p>
            <a:r>
              <a:rPr lang="el-GR" dirty="0" smtClean="0"/>
              <a:t>Επομένως οι Α και </a:t>
            </a:r>
            <a:r>
              <a:rPr lang="en-US" dirty="0" smtClean="0"/>
              <a:t>C </a:t>
            </a:r>
            <a:r>
              <a:rPr lang="el-GR" dirty="0" smtClean="0"/>
              <a:t>πιστεύουν ότι θα πάρουν &gt;1/3 της τούρτας και ο Β 1/3 της τούρτας =&gt; Και οι </a:t>
            </a:r>
            <a:r>
              <a:rPr lang="el-GR" dirty="0" err="1" smtClean="0"/>
              <a:t>τρείς</a:t>
            </a:r>
            <a:r>
              <a:rPr lang="el-GR" dirty="0" smtClean="0"/>
              <a:t> ικανοποιημένοι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Αλγ</a:t>
            </a:r>
            <a:r>
              <a:rPr lang="el-GR" sz="3200" dirty="0" smtClean="0"/>
              <a:t>όριθμος Ν επεξεργαστών (Κλάδεμα)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r>
              <a:rPr lang="el-GR" dirty="0" smtClean="0"/>
              <a:t>Έστω ότι έχουμε τον συντονιστή </a:t>
            </a:r>
            <a:r>
              <a:rPr lang="en-US" dirty="0" smtClean="0"/>
              <a:t>S </a:t>
            </a:r>
            <a:r>
              <a:rPr lang="el-GR" dirty="0" smtClean="0"/>
              <a:t>και Ν χρήστες </a:t>
            </a:r>
            <a:r>
              <a:rPr lang="en-US" dirty="0" smtClean="0"/>
              <a:t>U1</a:t>
            </a:r>
            <a:r>
              <a:rPr lang="el-GR" dirty="0" smtClean="0"/>
              <a:t>,..., </a:t>
            </a:r>
            <a:r>
              <a:rPr lang="en-US" dirty="0" smtClean="0"/>
              <a:t>U</a:t>
            </a:r>
            <a:r>
              <a:rPr lang="el-GR" dirty="0" smtClean="0"/>
              <a:t>Ν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Βήμα 1: Ο </a:t>
            </a:r>
            <a:r>
              <a:rPr lang="en-US" dirty="0" smtClean="0"/>
              <a:t>S </a:t>
            </a:r>
            <a:r>
              <a:rPr lang="el-GR" dirty="0" smtClean="0"/>
              <a:t>ζητά από όλους να κόψουν ένα κομμάτι που κατά τη γνώμη τους αντιστοιχεί στο 1/Ν της τούρτας</a:t>
            </a:r>
          </a:p>
          <a:p>
            <a:endParaRPr lang="el-GR" dirty="0"/>
          </a:p>
          <a:p>
            <a:r>
              <a:rPr lang="el-GR" dirty="0" smtClean="0"/>
              <a:t>Βήμα 2: Ο </a:t>
            </a:r>
            <a:r>
              <a:rPr lang="en-US" dirty="0" smtClean="0"/>
              <a:t>S </a:t>
            </a:r>
            <a:r>
              <a:rPr lang="el-GR" dirty="0" smtClean="0"/>
              <a:t>ζητά από τον χρήστη που έκοψε το πιο μικρό κομμάτι να το πάρει</a:t>
            </a:r>
          </a:p>
          <a:p>
            <a:endParaRPr lang="el-GR" dirty="0"/>
          </a:p>
          <a:p>
            <a:r>
              <a:rPr lang="el-GR" dirty="0" smtClean="0"/>
              <a:t>Βήμα 3: </a:t>
            </a:r>
            <a:r>
              <a:rPr lang="el-GR" dirty="0"/>
              <a:t>Ο </a:t>
            </a:r>
            <a:r>
              <a:rPr lang="en-US" dirty="0"/>
              <a:t>S </a:t>
            </a:r>
            <a:r>
              <a:rPr lang="el-GR" dirty="0"/>
              <a:t>ζητά </a:t>
            </a:r>
            <a:r>
              <a:rPr lang="el-GR" dirty="0" smtClean="0"/>
              <a:t>απ</a:t>
            </a:r>
            <a:r>
              <a:rPr lang="el-GR" dirty="0" smtClean="0"/>
              <a:t>ό τους υπόλοιπους χρήστες να επαναλάβουν τον αλγόριθμο για Ν-1 στο υπόλοιπο κομμάτι της τούρτας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8382000" cy="3810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7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Πολυπλοκ</a:t>
            </a:r>
            <a:r>
              <a:rPr lang="el-GR" dirty="0" smtClean="0"/>
              <a:t>ότητα Αλγορίθμου Κλαδέματος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Χρειαζ</a:t>
            </a:r>
            <a:r>
              <a:rPr lang="el-GR" dirty="0" smtClean="0"/>
              <a:t>όμαστε Ν, Ν-1, Ν-2,..., 1 κοπές</a:t>
            </a:r>
          </a:p>
          <a:p>
            <a:endParaRPr lang="el-GR" dirty="0"/>
          </a:p>
          <a:p>
            <a:r>
              <a:rPr lang="el-GR" dirty="0" smtClean="0"/>
              <a:t>Επομένως</a:t>
            </a:r>
          </a:p>
          <a:p>
            <a:pPr marL="114300" indent="0">
              <a:buNone/>
            </a:pPr>
            <a:r>
              <a:rPr lang="el-GR" dirty="0"/>
              <a:t>	</a:t>
            </a:r>
            <a:r>
              <a:rPr lang="el-GR" dirty="0" smtClean="0">
                <a:solidFill>
                  <a:srgbClr val="FF0000"/>
                </a:solidFill>
              </a:rPr>
              <a:t>Αριθμός Κοπών= (Ν(Ν+1)/2) </a:t>
            </a:r>
            <a:r>
              <a:rPr lang="en-US" dirty="0" smtClean="0">
                <a:solidFill>
                  <a:srgbClr val="FF0000"/>
                </a:solidFill>
              </a:rPr>
              <a:t>–</a:t>
            </a:r>
            <a:r>
              <a:rPr lang="el-GR" dirty="0" smtClean="0">
                <a:solidFill>
                  <a:srgbClr val="FF0000"/>
                </a:solidFill>
              </a:rPr>
              <a:t> 1 = Ο(Ν</a:t>
            </a:r>
            <a:r>
              <a:rPr lang="el-GR" baseline="30000" dirty="0" smtClean="0">
                <a:solidFill>
                  <a:srgbClr val="FF0000"/>
                </a:solidFill>
              </a:rPr>
              <a:t>2</a:t>
            </a:r>
            <a:r>
              <a:rPr lang="el-GR" dirty="0" smtClean="0">
                <a:solidFill>
                  <a:srgbClr val="FF0000"/>
                </a:solidFill>
              </a:rPr>
              <a:t>)</a:t>
            </a:r>
          </a:p>
          <a:p>
            <a:pPr marL="114300" indent="0">
              <a:buNone/>
            </a:pPr>
            <a:endParaRPr lang="el-GR" dirty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Υπάρχει πιο αποδοτικός αλγόριθμος;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Αλγ</a:t>
            </a:r>
            <a:r>
              <a:rPr lang="el-GR" sz="3200" dirty="0" smtClean="0"/>
              <a:t>όριθμος Ν επεξεργαστών (Διαίρει &amp; Βασίλευε)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Έστω ότι έχουμε τον συντονιστή </a:t>
            </a:r>
            <a:r>
              <a:rPr lang="en-US" dirty="0" smtClean="0"/>
              <a:t>S </a:t>
            </a:r>
            <a:r>
              <a:rPr lang="el-GR" dirty="0" smtClean="0"/>
              <a:t>και Ν χρήστες </a:t>
            </a:r>
            <a:r>
              <a:rPr lang="en-US" dirty="0" smtClean="0"/>
              <a:t>U1</a:t>
            </a:r>
            <a:r>
              <a:rPr lang="el-GR" dirty="0" smtClean="0"/>
              <a:t>,..., </a:t>
            </a:r>
            <a:r>
              <a:rPr lang="en-US" dirty="0" smtClean="0"/>
              <a:t>U</a:t>
            </a:r>
            <a:r>
              <a:rPr lang="el-GR" dirty="0" smtClean="0"/>
              <a:t>Ν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Βήμα 1: Ο </a:t>
            </a:r>
            <a:r>
              <a:rPr lang="en-US" dirty="0" smtClean="0"/>
              <a:t>S </a:t>
            </a:r>
            <a:r>
              <a:rPr lang="el-GR" dirty="0" smtClean="0"/>
              <a:t>ζητά από όλους να κόψουν ένα κομμάτι που κατά τη γνώμη τους αντιστοιχεί στο 1/2 της τούρτας</a:t>
            </a:r>
          </a:p>
          <a:p>
            <a:endParaRPr lang="el-GR" dirty="0"/>
          </a:p>
          <a:p>
            <a:r>
              <a:rPr lang="el-GR" dirty="0" smtClean="0"/>
              <a:t>Βήμα 2: Ο </a:t>
            </a:r>
            <a:r>
              <a:rPr lang="en-US" dirty="0" smtClean="0"/>
              <a:t>S </a:t>
            </a:r>
            <a:r>
              <a:rPr lang="el-GR" dirty="0" smtClean="0"/>
              <a:t>ζητά από τους Ν/2 χρήστες με τις μικρότερες κοπές να επαναλάβουν τον αλγόριθμο στο </a:t>
            </a:r>
            <a:r>
              <a:rPr lang="el-GR" dirty="0" smtClean="0">
                <a:solidFill>
                  <a:srgbClr val="FF0000"/>
                </a:solidFill>
              </a:rPr>
              <a:t>αριστερό «μισό» </a:t>
            </a:r>
            <a:r>
              <a:rPr lang="el-GR" dirty="0" smtClean="0"/>
              <a:t>της τούρτας</a:t>
            </a:r>
          </a:p>
          <a:p>
            <a:pPr marL="114300" indent="0">
              <a:buNone/>
            </a:pPr>
            <a:endParaRPr lang="el-GR" dirty="0"/>
          </a:p>
          <a:p>
            <a:r>
              <a:rPr lang="el-GR" dirty="0" smtClean="0"/>
              <a:t>Βήμα 3: </a:t>
            </a:r>
            <a:r>
              <a:rPr lang="el-GR" dirty="0"/>
              <a:t>Ο </a:t>
            </a:r>
            <a:r>
              <a:rPr lang="en-US" dirty="0"/>
              <a:t>S </a:t>
            </a:r>
            <a:r>
              <a:rPr lang="el-GR" dirty="0"/>
              <a:t>ζητά </a:t>
            </a:r>
            <a:r>
              <a:rPr lang="el-GR" dirty="0" smtClean="0"/>
              <a:t>απ</a:t>
            </a:r>
            <a:r>
              <a:rPr lang="el-GR" dirty="0" smtClean="0"/>
              <a:t>ό τους υπόλοιπους Ν/2 χρήστες να επαναλάβουν τον αλγόριθμο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FF0000"/>
                </a:solidFill>
              </a:rPr>
              <a:t>δεξ</a:t>
            </a:r>
            <a:r>
              <a:rPr lang="el-GR" dirty="0" smtClean="0">
                <a:solidFill>
                  <a:srgbClr val="FF0000"/>
                </a:solidFill>
              </a:rPr>
              <a:t>ί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«μισό» </a:t>
            </a:r>
            <a:r>
              <a:rPr lang="el-GR" dirty="0"/>
              <a:t>της τούρτας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8382000" cy="3810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6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</a:t>
            </a:r>
            <a:r>
              <a:rPr lang="el-GR" dirty="0" smtClean="0"/>
              <a:t>άδειγμα Εκτέλεσης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Ν=4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6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067897"/>
              </p:ext>
            </p:extLst>
          </p:nvPr>
        </p:nvGraphicFramePr>
        <p:xfrm>
          <a:off x="3352800" y="2819400"/>
          <a:ext cx="3048000" cy="838200"/>
        </p:xfrm>
        <a:graphic>
          <a:graphicData uri="http://schemas.openxmlformats.org/drawingml/2006/table">
            <a:tbl>
              <a:tblPr/>
              <a:tblGrid>
                <a:gridCol w="30480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32096"/>
              </p:ext>
            </p:extLst>
          </p:nvPr>
        </p:nvGraphicFramePr>
        <p:xfrm>
          <a:off x="1371600" y="2819400"/>
          <a:ext cx="4800600" cy="838200"/>
        </p:xfrm>
        <a:graphic>
          <a:graphicData uri="http://schemas.openxmlformats.org/drawingml/2006/table">
            <a:tbl>
              <a:tblPr/>
              <a:tblGrid>
                <a:gridCol w="48006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068992"/>
              </p:ext>
            </p:extLst>
          </p:nvPr>
        </p:nvGraphicFramePr>
        <p:xfrm>
          <a:off x="1371600" y="2819400"/>
          <a:ext cx="1752600" cy="838200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AutoShape 42"/>
          <p:cNvSpPr>
            <a:spLocks/>
          </p:cNvSpPr>
          <p:nvPr/>
        </p:nvSpPr>
        <p:spPr bwMode="auto">
          <a:xfrm rot="16200000">
            <a:off x="4648200" y="2590800"/>
            <a:ext cx="457200" cy="2590800"/>
          </a:xfrm>
          <a:prstGeom prst="leftBrace">
            <a:avLst>
              <a:gd name="adj1" fmla="val 47222"/>
              <a:gd name="adj2" fmla="val 4993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43"/>
          <p:cNvSpPr>
            <a:spLocks/>
          </p:cNvSpPr>
          <p:nvPr/>
        </p:nvSpPr>
        <p:spPr bwMode="auto">
          <a:xfrm rot="16200000">
            <a:off x="1638300" y="3390900"/>
            <a:ext cx="457200" cy="990600"/>
          </a:xfrm>
          <a:prstGeom prst="leftBrace">
            <a:avLst>
              <a:gd name="adj1" fmla="val 24074"/>
              <a:gd name="adj2" fmla="val 5520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1524000" y="4038600"/>
            <a:ext cx="8382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1/2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B </a:t>
            </a:r>
          </a:p>
        </p:txBody>
      </p:sp>
      <p:sp>
        <p:nvSpPr>
          <p:cNvPr id="12" name="Text Box 45"/>
          <p:cNvSpPr txBox="1">
            <a:spLocks noChangeArrowheads="1"/>
          </p:cNvSpPr>
          <p:nvPr/>
        </p:nvSpPr>
        <p:spPr bwMode="auto">
          <a:xfrm>
            <a:off x="4343400" y="4038600"/>
            <a:ext cx="1143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1/2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A</a:t>
            </a:r>
          </a:p>
        </p:txBody>
      </p:sp>
      <p:sp>
        <p:nvSpPr>
          <p:cNvPr id="13" name="Line 47"/>
          <p:cNvSpPr>
            <a:spLocks noChangeShapeType="1"/>
          </p:cNvSpPr>
          <p:nvPr/>
        </p:nvSpPr>
        <p:spPr bwMode="auto">
          <a:xfrm>
            <a:off x="2362200" y="2819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48"/>
          <p:cNvSpPr>
            <a:spLocks noChangeShapeType="1"/>
          </p:cNvSpPr>
          <p:nvPr/>
        </p:nvSpPr>
        <p:spPr bwMode="auto">
          <a:xfrm>
            <a:off x="3124200" y="2819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2057400" y="24384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0" dirty="0"/>
              <a:t>Β</a:t>
            </a:r>
            <a:endParaRPr lang="en-US" b="0" baseline="0" dirty="0"/>
          </a:p>
        </p:txBody>
      </p:sp>
      <p:sp>
        <p:nvSpPr>
          <p:cNvPr id="16" name="Text Box 51"/>
          <p:cNvSpPr txBox="1">
            <a:spLocks noChangeArrowheads="1"/>
          </p:cNvSpPr>
          <p:nvPr/>
        </p:nvSpPr>
        <p:spPr bwMode="auto">
          <a:xfrm>
            <a:off x="2819400" y="2452688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 dirty="0" smtClean="0"/>
              <a:t>C</a:t>
            </a:r>
            <a:endParaRPr lang="en-US" b="0" baseline="0" dirty="0"/>
          </a:p>
        </p:txBody>
      </p:sp>
      <p:sp>
        <p:nvSpPr>
          <p:cNvPr id="17" name="Text Box 52"/>
          <p:cNvSpPr txBox="1">
            <a:spLocks noChangeArrowheads="1"/>
          </p:cNvSpPr>
          <p:nvPr/>
        </p:nvSpPr>
        <p:spPr bwMode="auto">
          <a:xfrm>
            <a:off x="6705600" y="2438400"/>
            <a:ext cx="1447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 dirty="0"/>
              <a:t>A &gt;= 1/4</a:t>
            </a:r>
          </a:p>
        </p:txBody>
      </p:sp>
      <p:sp>
        <p:nvSpPr>
          <p:cNvPr id="18" name="Line 54"/>
          <p:cNvSpPr>
            <a:spLocks noChangeShapeType="1"/>
          </p:cNvSpPr>
          <p:nvPr/>
        </p:nvSpPr>
        <p:spPr bwMode="auto">
          <a:xfrm>
            <a:off x="3810000" y="2819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55"/>
          <p:cNvSpPr>
            <a:spLocks noChangeShapeType="1"/>
          </p:cNvSpPr>
          <p:nvPr/>
        </p:nvSpPr>
        <p:spPr bwMode="auto">
          <a:xfrm>
            <a:off x="3581400" y="2819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56"/>
          <p:cNvSpPr txBox="1">
            <a:spLocks noChangeArrowheads="1"/>
          </p:cNvSpPr>
          <p:nvPr/>
        </p:nvSpPr>
        <p:spPr bwMode="auto">
          <a:xfrm>
            <a:off x="3276600" y="24384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 smtClean="0"/>
              <a:t>A</a:t>
            </a:r>
            <a:endParaRPr lang="en-US" b="0" baseline="0" dirty="0"/>
          </a:p>
        </p:txBody>
      </p:sp>
      <p:sp>
        <p:nvSpPr>
          <p:cNvPr id="21" name="Text Box 67"/>
          <p:cNvSpPr txBox="1">
            <a:spLocks noChangeArrowheads="1"/>
          </p:cNvSpPr>
          <p:nvPr/>
        </p:nvSpPr>
        <p:spPr bwMode="auto">
          <a:xfrm>
            <a:off x="6705600" y="2833688"/>
            <a:ext cx="190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B &gt;=1/4</a:t>
            </a:r>
          </a:p>
        </p:txBody>
      </p:sp>
      <p:sp>
        <p:nvSpPr>
          <p:cNvPr id="22" name="Text Box 68"/>
          <p:cNvSpPr txBox="1">
            <a:spLocks noChangeArrowheads="1"/>
          </p:cNvSpPr>
          <p:nvPr/>
        </p:nvSpPr>
        <p:spPr bwMode="auto">
          <a:xfrm>
            <a:off x="6705600" y="32004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C &gt;=1/4</a:t>
            </a:r>
          </a:p>
        </p:txBody>
      </p:sp>
      <p:sp>
        <p:nvSpPr>
          <p:cNvPr id="23" name="AutoShape 69"/>
          <p:cNvSpPr>
            <a:spLocks/>
          </p:cNvSpPr>
          <p:nvPr/>
        </p:nvSpPr>
        <p:spPr bwMode="auto">
          <a:xfrm rot="16200000">
            <a:off x="2019300" y="3009900"/>
            <a:ext cx="457200" cy="1752600"/>
          </a:xfrm>
          <a:prstGeom prst="leftBrace">
            <a:avLst>
              <a:gd name="adj1" fmla="val 42593"/>
              <a:gd name="adj2" fmla="val 6865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70"/>
          <p:cNvSpPr txBox="1">
            <a:spLocks noChangeArrowheads="1"/>
          </p:cNvSpPr>
          <p:nvPr/>
        </p:nvSpPr>
        <p:spPr bwMode="auto">
          <a:xfrm>
            <a:off x="2133600" y="4038600"/>
            <a:ext cx="914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1/2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C</a:t>
            </a:r>
          </a:p>
        </p:txBody>
      </p:sp>
      <p:sp>
        <p:nvSpPr>
          <p:cNvPr id="25" name="AutoShape 71"/>
          <p:cNvSpPr>
            <a:spLocks/>
          </p:cNvSpPr>
          <p:nvPr/>
        </p:nvSpPr>
        <p:spPr bwMode="auto">
          <a:xfrm rot="16200000">
            <a:off x="4648200" y="2362200"/>
            <a:ext cx="457200" cy="3048000"/>
          </a:xfrm>
          <a:prstGeom prst="leftBrace">
            <a:avLst>
              <a:gd name="adj1" fmla="val 5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72"/>
          <p:cNvSpPr txBox="1">
            <a:spLocks noChangeArrowheads="1"/>
          </p:cNvSpPr>
          <p:nvPr/>
        </p:nvSpPr>
        <p:spPr bwMode="auto">
          <a:xfrm>
            <a:off x="4114800" y="4038600"/>
            <a:ext cx="1344613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&gt;1/2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A,D</a:t>
            </a:r>
          </a:p>
        </p:txBody>
      </p:sp>
      <p:sp>
        <p:nvSpPr>
          <p:cNvPr id="27" name="Text Box 73"/>
          <p:cNvSpPr txBox="1">
            <a:spLocks noChangeArrowheads="1"/>
          </p:cNvSpPr>
          <p:nvPr/>
        </p:nvSpPr>
        <p:spPr bwMode="auto">
          <a:xfrm>
            <a:off x="3581400" y="24384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 smtClean="0"/>
              <a:t>D</a:t>
            </a:r>
            <a:endParaRPr lang="en-US" b="0" baseline="0" dirty="0"/>
          </a:p>
        </p:txBody>
      </p:sp>
      <p:sp>
        <p:nvSpPr>
          <p:cNvPr id="28" name="Text Box 74"/>
          <p:cNvSpPr txBox="1">
            <a:spLocks noChangeArrowheads="1"/>
          </p:cNvSpPr>
          <p:nvPr/>
        </p:nvSpPr>
        <p:spPr bwMode="auto">
          <a:xfrm>
            <a:off x="6705600" y="3519488"/>
            <a:ext cx="2057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D &gt;=1/4</a:t>
            </a:r>
          </a:p>
        </p:txBody>
      </p:sp>
      <p:sp>
        <p:nvSpPr>
          <p:cNvPr id="29" name="AutoShape 75"/>
          <p:cNvSpPr>
            <a:spLocks/>
          </p:cNvSpPr>
          <p:nvPr/>
        </p:nvSpPr>
        <p:spPr bwMode="auto">
          <a:xfrm rot="16200000">
            <a:off x="4762500" y="2705100"/>
            <a:ext cx="457200" cy="2362200"/>
          </a:xfrm>
          <a:prstGeom prst="leftBrace">
            <a:avLst>
              <a:gd name="adj1" fmla="val 43056"/>
              <a:gd name="adj2" fmla="val 7486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76"/>
          <p:cNvSpPr txBox="1">
            <a:spLocks noChangeArrowheads="1"/>
          </p:cNvSpPr>
          <p:nvPr/>
        </p:nvSpPr>
        <p:spPr bwMode="auto">
          <a:xfrm>
            <a:off x="5181600" y="4021138"/>
            <a:ext cx="91440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1/2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D</a:t>
            </a:r>
          </a:p>
        </p:txBody>
      </p:sp>
      <p:sp>
        <p:nvSpPr>
          <p:cNvPr id="31" name="Text Box 77"/>
          <p:cNvSpPr txBox="1">
            <a:spLocks noChangeArrowheads="1"/>
          </p:cNvSpPr>
          <p:nvPr/>
        </p:nvSpPr>
        <p:spPr bwMode="auto">
          <a:xfrm>
            <a:off x="1905000" y="4021138"/>
            <a:ext cx="1344613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baseline="0"/>
              <a:t>&gt;=1/2</a:t>
            </a:r>
          </a:p>
          <a:p>
            <a:pPr algn="ctr">
              <a:spcBef>
                <a:spcPct val="50000"/>
              </a:spcBef>
            </a:pPr>
            <a:r>
              <a:rPr lang="en-US" b="0" baseline="0"/>
              <a:t>For B,C</a:t>
            </a:r>
          </a:p>
        </p:txBody>
      </p:sp>
    </p:spTree>
    <p:extLst>
      <p:ext uri="{BB962C8B-B14F-4D97-AF65-F5344CB8AC3E}">
        <p14:creationId xmlns:p14="http://schemas.microsoft.com/office/powerpoint/2010/main" val="977722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8" presetClass="entr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2" grpId="0"/>
      <p:bldP spid="12" grpId="1"/>
      <p:bldP spid="13" grpId="0" animBg="1"/>
      <p:bldP spid="13" grpId="1" animBg="1"/>
      <p:bldP spid="14" grpId="0" animBg="1"/>
      <p:bldP spid="14" grpId="1" animBg="1"/>
      <p:bldP spid="15" grpId="0"/>
      <p:bldP spid="15" grpId="1"/>
      <p:bldP spid="16" grpId="0"/>
      <p:bldP spid="16" grpId="1"/>
      <p:bldP spid="17" grpId="0"/>
      <p:bldP spid="18" grpId="0" animBg="1"/>
      <p:bldP spid="18" grpId="1" animBg="1"/>
      <p:bldP spid="19" grpId="0" animBg="1"/>
      <p:bldP spid="19" grpId="1" animBg="1"/>
      <p:bldP spid="20" grpId="0"/>
      <p:bldP spid="20" grpId="1"/>
      <p:bldP spid="21" grpId="0"/>
      <p:bldP spid="22" grpId="0"/>
      <p:bldP spid="23" grpId="0" animBg="1"/>
      <p:bldP spid="23" grpId="1" animBg="1"/>
      <p:bldP spid="23" grpId="2" animBg="1"/>
      <p:bldP spid="24" grpId="0"/>
      <p:bldP spid="24" grpId="1"/>
      <p:bldP spid="25" grpId="0" animBg="1"/>
      <p:bldP spid="26" grpId="0"/>
      <p:bldP spid="27" grpId="0"/>
      <p:bldP spid="27" grpId="1"/>
      <p:bldP spid="28" grpId="0"/>
      <p:bldP spid="29" grpId="0" animBg="1"/>
      <p:bldP spid="29" grpId="1" animBg="1"/>
      <p:bldP spid="30" grpId="0"/>
      <p:bldP spid="30" grpId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θα δούμε σήμερα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 Προβλήματος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Συνθήκ</a:t>
            </a:r>
            <a:r>
              <a:rPr lang="el-GR" dirty="0" smtClean="0"/>
              <a:t>η Δικαιοσ</a:t>
            </a:r>
            <a:r>
              <a:rPr lang="el-GR" dirty="0" smtClean="0"/>
              <a:t>ύνης </a:t>
            </a:r>
          </a:p>
          <a:p>
            <a:endParaRPr lang="en-US" dirty="0" smtClean="0"/>
          </a:p>
          <a:p>
            <a:r>
              <a:rPr lang="el-GR" dirty="0" smtClean="0"/>
              <a:t>Αλγ</a:t>
            </a:r>
            <a:r>
              <a:rPr lang="el-GR" dirty="0" smtClean="0"/>
              <a:t>όριθμος 2 επεξεργαστών (</a:t>
            </a:r>
            <a:r>
              <a:rPr lang="en-US" dirty="0" smtClean="0"/>
              <a:t>Cut &amp; Choose)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/>
              <a:t>Αλγόριθμος </a:t>
            </a:r>
            <a:r>
              <a:rPr lang="en-US" dirty="0" smtClean="0"/>
              <a:t>3</a:t>
            </a:r>
            <a:r>
              <a:rPr lang="el-GR" dirty="0" smtClean="0"/>
              <a:t> </a:t>
            </a:r>
            <a:r>
              <a:rPr lang="el-GR" dirty="0"/>
              <a:t>επεξεργαστών </a:t>
            </a:r>
            <a:r>
              <a:rPr lang="el-GR" dirty="0" smtClean="0"/>
              <a:t>(</a:t>
            </a:r>
            <a:r>
              <a:rPr lang="en-US" dirty="0" smtClean="0"/>
              <a:t>Trimming)</a:t>
            </a:r>
          </a:p>
          <a:p>
            <a:endParaRPr lang="en-US" i="1" dirty="0"/>
          </a:p>
          <a:p>
            <a:r>
              <a:rPr lang="el-GR" dirty="0"/>
              <a:t>Αλγόριθμος </a:t>
            </a:r>
            <a:r>
              <a:rPr lang="en-US" dirty="0" smtClean="0"/>
              <a:t>4</a:t>
            </a:r>
            <a:r>
              <a:rPr lang="el-GR" dirty="0" smtClean="0"/>
              <a:t> </a:t>
            </a:r>
            <a:r>
              <a:rPr lang="el-GR" dirty="0"/>
              <a:t>επεξεργαστών </a:t>
            </a:r>
            <a:r>
              <a:rPr lang="el-GR" dirty="0" smtClean="0"/>
              <a:t>(</a:t>
            </a:r>
            <a:r>
              <a:rPr lang="en-US" dirty="0" smtClean="0"/>
              <a:t>Divide &amp; Conquer)</a:t>
            </a:r>
            <a:endParaRPr lang="el-GR" i="1" dirty="0" smtClean="0"/>
          </a:p>
          <a:p>
            <a:endParaRPr lang="el-GR" dirty="0"/>
          </a:p>
          <a:p>
            <a:pPr marL="114300" indent="0">
              <a:buNone/>
            </a:pP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ΕΠΛ432: Κατανεμημένοι Αλγόριθμοι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8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Πολυπλοκ</a:t>
            </a:r>
            <a:r>
              <a:rPr lang="el-GR" dirty="0" smtClean="0"/>
              <a:t>ότητα Διαίρει &amp; Βασίλευε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Χρειαζ</a:t>
            </a:r>
            <a:r>
              <a:rPr lang="el-GR" dirty="0" smtClean="0"/>
              <a:t>όμαστε Ν κοπές σε κάθε </a:t>
            </a:r>
            <a:r>
              <a:rPr lang="el-GR" dirty="0"/>
              <a:t>γ</a:t>
            </a:r>
            <a:r>
              <a:rPr lang="el-GR" dirty="0" smtClean="0"/>
              <a:t>ύρο εκτέλεσης των βημάτων </a:t>
            </a:r>
          </a:p>
          <a:p>
            <a:endParaRPr lang="el-GR" dirty="0"/>
          </a:p>
          <a:p>
            <a:r>
              <a:rPr lang="el-GR" dirty="0" smtClean="0"/>
              <a:t>Σε </a:t>
            </a:r>
            <a:r>
              <a:rPr lang="en-US" dirty="0" err="1" smtClean="0"/>
              <a:t>logN</a:t>
            </a:r>
            <a:r>
              <a:rPr lang="en-US" dirty="0" smtClean="0"/>
              <a:t> </a:t>
            </a:r>
            <a:r>
              <a:rPr lang="el-GR" dirty="0" smtClean="0"/>
              <a:t>γύρους κάθε επεξεργαστής θα είναι μόνος του σε κάποιο κομμάτι.</a:t>
            </a:r>
          </a:p>
          <a:p>
            <a:endParaRPr lang="el-GR" dirty="0"/>
          </a:p>
          <a:p>
            <a:r>
              <a:rPr lang="el-GR" dirty="0" smtClean="0"/>
              <a:t>Επομένως</a:t>
            </a:r>
          </a:p>
          <a:p>
            <a:pPr marL="114300" indent="0">
              <a:buNone/>
            </a:pPr>
            <a:r>
              <a:rPr lang="el-GR" dirty="0"/>
              <a:t>	</a:t>
            </a:r>
            <a:r>
              <a:rPr lang="el-GR" dirty="0" smtClean="0">
                <a:solidFill>
                  <a:srgbClr val="FF0000"/>
                </a:solidFill>
              </a:rPr>
              <a:t>Αριθμός Κοπών = Ο(Ν</a:t>
            </a:r>
            <a:r>
              <a:rPr lang="en-US" dirty="0" err="1" smtClean="0">
                <a:solidFill>
                  <a:srgbClr val="FF0000"/>
                </a:solidFill>
              </a:rPr>
              <a:t>logN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26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8" name="Picture 7" descr="questions-to-ask-yoursel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00200"/>
            <a:ext cx="5755164" cy="374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6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vqtz_aqq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6900" y="990600"/>
            <a:ext cx="3798888" cy="5095875"/>
          </a:xfrm>
          <a:prstGeom prst="rect">
            <a:avLst/>
          </a:prstGeom>
        </p:spPr>
      </p:pic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Πρ</a:t>
            </a:r>
            <a:r>
              <a:rPr lang="el-GR" dirty="0" smtClean="0"/>
              <a:t>όβλημα</a:t>
            </a:r>
            <a:r>
              <a:rPr lang="en-US" dirty="0" smtClean="0"/>
              <a:t> </a:t>
            </a:r>
            <a:r>
              <a:rPr lang="en-US" dirty="0"/>
              <a:t>(In Real Life) 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idx="1"/>
          </p:nvPr>
        </p:nvSpPr>
        <p:spPr>
          <a:xfrm>
            <a:off x="4343400" y="914400"/>
            <a:ext cx="4495800" cy="5410200"/>
          </a:xfrm>
        </p:spPr>
        <p:txBody>
          <a:bodyPr/>
          <a:lstStyle/>
          <a:p>
            <a:r>
              <a:rPr lang="el-GR" sz="2200" dirty="0" smtClean="0"/>
              <a:t>Η </a:t>
            </a:r>
            <a:r>
              <a:rPr lang="en-US" sz="2200" dirty="0" smtClean="0"/>
              <a:t>Alice </a:t>
            </a:r>
            <a:r>
              <a:rPr lang="el-GR" sz="2200" dirty="0" smtClean="0"/>
              <a:t>και ο</a:t>
            </a:r>
            <a:r>
              <a:rPr lang="en-US" sz="2200" dirty="0" smtClean="0"/>
              <a:t> </a:t>
            </a:r>
            <a:r>
              <a:rPr lang="en-US" sz="2200" dirty="0"/>
              <a:t>Bob </a:t>
            </a:r>
            <a:r>
              <a:rPr lang="el-GR" sz="2200" dirty="0" smtClean="0"/>
              <a:t>θ</a:t>
            </a:r>
            <a:r>
              <a:rPr lang="el-GR" sz="2200" dirty="0" smtClean="0"/>
              <a:t>έλουν να μοιραστούν μια τούρτα</a:t>
            </a:r>
            <a:endParaRPr lang="el-GR" sz="2200" dirty="0" smtClean="0"/>
          </a:p>
          <a:p>
            <a:endParaRPr lang="en-US" sz="2200" dirty="0"/>
          </a:p>
          <a:p>
            <a:r>
              <a:rPr lang="el-GR" sz="2200" dirty="0" smtClean="0"/>
              <a:t>Η </a:t>
            </a:r>
            <a:r>
              <a:rPr lang="en-US" sz="2200" dirty="0" smtClean="0"/>
              <a:t>Alice </a:t>
            </a:r>
            <a:r>
              <a:rPr lang="el-GR" sz="2200" dirty="0" smtClean="0"/>
              <a:t>προτιμ</a:t>
            </a:r>
            <a:r>
              <a:rPr lang="el-GR" sz="2200" dirty="0" smtClean="0"/>
              <a:t>ά το κομμάτι με τη το λιλά λουλούδι </a:t>
            </a:r>
            <a:r>
              <a:rPr lang="en-US" sz="2200" dirty="0" smtClean="0"/>
              <a:t>(</a:t>
            </a:r>
            <a:r>
              <a:rPr lang="el-GR" sz="2200" dirty="0" smtClean="0"/>
              <a:t>Εκτ</a:t>
            </a:r>
            <a:r>
              <a:rPr lang="el-GR" sz="2200" dirty="0" smtClean="0"/>
              <a:t>ίμηση Κομματιού</a:t>
            </a:r>
            <a:r>
              <a:rPr lang="en-US" sz="2200" dirty="0" smtClean="0"/>
              <a:t>=</a:t>
            </a:r>
            <a:r>
              <a:rPr lang="en-US" sz="2200" dirty="0"/>
              <a:t>70%</a:t>
            </a:r>
            <a:r>
              <a:rPr lang="en-US" sz="2200" dirty="0" smtClean="0"/>
              <a:t>)</a:t>
            </a:r>
            <a:endParaRPr lang="el-GR" sz="2200" dirty="0" smtClean="0"/>
          </a:p>
          <a:p>
            <a:endParaRPr lang="en-US" sz="2200" dirty="0"/>
          </a:p>
          <a:p>
            <a:r>
              <a:rPr lang="el-GR" sz="2200" dirty="0" smtClean="0"/>
              <a:t>Ο </a:t>
            </a:r>
            <a:r>
              <a:rPr lang="en-US" sz="2200" dirty="0" smtClean="0"/>
              <a:t>Bob </a:t>
            </a:r>
            <a:r>
              <a:rPr lang="el-GR" sz="2200" dirty="0" smtClean="0"/>
              <a:t>προτιμ</a:t>
            </a:r>
            <a:r>
              <a:rPr lang="el-GR" sz="2200" dirty="0" smtClean="0"/>
              <a:t>ά το κίτρινο λουλούδι</a:t>
            </a:r>
            <a:r>
              <a:rPr lang="en-US" sz="2200" dirty="0" smtClean="0"/>
              <a:t> (</a:t>
            </a:r>
            <a:r>
              <a:rPr lang="el-GR" sz="2200" dirty="0" smtClean="0"/>
              <a:t>Εκτ</a:t>
            </a:r>
            <a:r>
              <a:rPr lang="el-GR" sz="2200" dirty="0" smtClean="0"/>
              <a:t>ίμηση Λουλουδιού</a:t>
            </a:r>
            <a:r>
              <a:rPr lang="en-US" sz="2200" dirty="0" smtClean="0"/>
              <a:t>=</a:t>
            </a:r>
            <a:r>
              <a:rPr lang="en-US" sz="2200" dirty="0"/>
              <a:t>50%</a:t>
            </a:r>
            <a:r>
              <a:rPr lang="en-US" sz="2200" dirty="0" smtClean="0"/>
              <a:t>)</a:t>
            </a:r>
            <a:endParaRPr lang="el-GR" sz="2200" dirty="0" smtClean="0"/>
          </a:p>
          <a:p>
            <a:endParaRPr lang="en-US" sz="2200" dirty="0"/>
          </a:p>
          <a:p>
            <a:r>
              <a:rPr lang="el-GR" sz="2200" dirty="0" smtClean="0">
                <a:solidFill>
                  <a:srgbClr val="FF0000"/>
                </a:solidFill>
              </a:rPr>
              <a:t>Κ</a:t>
            </a:r>
            <a:r>
              <a:rPr lang="el-GR" sz="2200" dirty="0" smtClean="0">
                <a:solidFill>
                  <a:srgbClr val="FF0000"/>
                </a:solidFill>
              </a:rPr>
              <a:t>άθε άτομο αποτιμά την τούρτα με τις δικές του προτιμήσεις</a:t>
            </a:r>
            <a:r>
              <a:rPr lang="en-US" sz="2200" dirty="0" smtClean="0">
                <a:solidFill>
                  <a:srgbClr val="FF0000"/>
                </a:solidFill>
              </a:rPr>
              <a:t>!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 &amp; Engineering Department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40DE-298F-EB44-AF7F-BD5B757F5C56}" type="slidenum">
              <a:rPr lang="en-US"/>
              <a:pPr/>
              <a:t>2</a:t>
            </a:fld>
            <a:endParaRPr lang="en-US"/>
          </a:p>
        </p:txBody>
      </p:sp>
      <p:sp>
        <p:nvSpPr>
          <p:cNvPr id="26641" name="PubPieSlice"/>
          <p:cNvSpPr>
            <a:spLocks noEditPoints="1" noChangeArrowheads="1"/>
          </p:cNvSpPr>
          <p:nvPr/>
        </p:nvSpPr>
        <p:spPr bwMode="auto">
          <a:xfrm rot="9399271">
            <a:off x="1057275" y="1760538"/>
            <a:ext cx="3003550" cy="2798762"/>
          </a:xfrm>
          <a:custGeom>
            <a:avLst/>
            <a:gdLst>
              <a:gd name="G0" fmla="+- 0 0 0"/>
              <a:gd name="G1" fmla="sin 10800 -6396649"/>
              <a:gd name="G2" fmla="cos 10800 -6396649"/>
              <a:gd name="G3" fmla="sin 10800 0"/>
              <a:gd name="G4" fmla="cos 10800 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9370 w 21600"/>
              <a:gd name="T1" fmla="*/ 94 h 21600"/>
              <a:gd name="T2" fmla="*/ 10800 w 21600"/>
              <a:gd name="T3" fmla="*/ 10800 h 21600"/>
              <a:gd name="T4" fmla="*/ 2160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9370" y="95"/>
                </a:moveTo>
                <a:cubicBezTo>
                  <a:pt x="4005" y="811"/>
                  <a:pt x="-1" y="5387"/>
                  <a:pt x="-1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FFFCC">
              <a:alpha val="60001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0" baseline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0" baseline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0" baseline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b="0" baseline="0">
                <a:effectLst>
                  <a:outerShdw blurRad="38100" dist="38100" dir="2700000" algn="tl">
                    <a:srgbClr val="000000"/>
                  </a:outerShdw>
                </a:effectLst>
              </a:rPr>
              <a:t>30%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828800" y="3810000"/>
            <a:ext cx="914400" cy="396875"/>
          </a:xfrm>
          <a:prstGeom prst="rect">
            <a:avLst/>
          </a:prstGeom>
          <a:solidFill>
            <a:schemeClr val="accent1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 baseline="0">
                <a:effectLst>
                  <a:outerShdw blurRad="38100" dist="38100" dir="2700000" algn="tl">
                    <a:srgbClr val="000000"/>
                  </a:outerShdw>
                </a:effectLst>
              </a:rPr>
              <a:t>70%</a:t>
            </a:r>
          </a:p>
        </p:txBody>
      </p:sp>
      <p:sp>
        <p:nvSpPr>
          <p:cNvPr id="26644" name="PubPieSlice"/>
          <p:cNvSpPr>
            <a:spLocks noEditPoints="1" noChangeArrowheads="1"/>
          </p:cNvSpPr>
          <p:nvPr/>
        </p:nvSpPr>
        <p:spPr bwMode="auto">
          <a:xfrm rot="-491461">
            <a:off x="1060450" y="1824038"/>
            <a:ext cx="2998788" cy="2657475"/>
          </a:xfrm>
          <a:custGeom>
            <a:avLst/>
            <a:gdLst>
              <a:gd name="G0" fmla="+- 0 0 0"/>
              <a:gd name="G1" fmla="sin 10800 -6103268"/>
              <a:gd name="G2" fmla="cos 10800 -6103268"/>
              <a:gd name="G3" fmla="sin 10800 0"/>
              <a:gd name="G4" fmla="cos 10800 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0210 w 21600"/>
              <a:gd name="T1" fmla="*/ 16 h 21600"/>
              <a:gd name="T2" fmla="*/ 10800 w 21600"/>
              <a:gd name="T3" fmla="*/ 10800 h 21600"/>
              <a:gd name="T4" fmla="*/ 2160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0210" y="16"/>
                </a:moveTo>
                <a:cubicBezTo>
                  <a:pt x="4483" y="329"/>
                  <a:pt x="-1" y="5064"/>
                  <a:pt x="-1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FFFCC">
              <a:alpha val="60001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0" baseline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0" baseline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0" baseline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b="0" baseline="0">
                <a:effectLst>
                  <a:outerShdw blurRad="38100" dist="38100" dir="2700000" algn="tl">
                    <a:srgbClr val="000000"/>
                  </a:outerShdw>
                </a:effectLst>
              </a:rPr>
              <a:t>50%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590800" y="1981200"/>
            <a:ext cx="914400" cy="396875"/>
          </a:xfrm>
          <a:prstGeom prst="rect">
            <a:avLst/>
          </a:prstGeom>
          <a:solidFill>
            <a:schemeClr val="accent2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 baseline="0">
                <a:effectLst>
                  <a:outerShdw blurRad="38100" dist="38100" dir="2700000" algn="tl">
                    <a:srgbClr val="000000"/>
                  </a:outerShdw>
                </a:effectLst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458343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/>
      <p:bldP spid="26641" grpId="0" animBg="1"/>
      <p:bldP spid="26641" grpId="1" animBg="1"/>
      <p:bldP spid="26643" grpId="0" animBg="1"/>
      <p:bldP spid="26643" grpId="1" animBg="1"/>
      <p:bldP spid="26644" grpId="0" animBg="1"/>
      <p:bldP spid="26644" grpId="1" animBg="1"/>
      <p:bldP spid="26645" grpId="0" animBg="1"/>
      <p:bldP spid="2664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Το Πρ</a:t>
            </a:r>
            <a:r>
              <a:rPr lang="el-GR" sz="3200" dirty="0" smtClean="0"/>
              <a:t>όβλημα στην Πληροφορική</a:t>
            </a:r>
            <a:endParaRPr lang="en-US" sz="32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sz="2600" dirty="0" smtClean="0"/>
              <a:t>Η τούρτα </a:t>
            </a:r>
            <a:r>
              <a:rPr lang="el-GR" sz="2600" dirty="0"/>
              <a:t>αντιπροσωπεύει </a:t>
            </a:r>
            <a:r>
              <a:rPr lang="el-GR" sz="2600" dirty="0" smtClean="0"/>
              <a:t>έναν</a:t>
            </a:r>
            <a:r>
              <a:rPr lang="el-GR" sz="2600" dirty="0" smtClean="0"/>
              <a:t> </a:t>
            </a:r>
            <a:r>
              <a:rPr lang="el-GR" sz="2600" dirty="0"/>
              <a:t>πόρο που </a:t>
            </a:r>
            <a:r>
              <a:rPr lang="el-GR" sz="2600" dirty="0" smtClean="0"/>
              <a:t>διαμοιρ</a:t>
            </a:r>
            <a:r>
              <a:rPr lang="el-GR" sz="2600" dirty="0" smtClean="0"/>
              <a:t>άζεται</a:t>
            </a:r>
            <a:r>
              <a:rPr lang="el-GR" sz="2600" dirty="0" smtClean="0"/>
              <a:t> μεταξύ χρηστών (</a:t>
            </a:r>
            <a:r>
              <a:rPr lang="el-GR" sz="2600" dirty="0" smtClean="0"/>
              <a:t>ή επεξεργαστών)</a:t>
            </a:r>
            <a:endParaRPr lang="el-GR" sz="2600" dirty="0"/>
          </a:p>
          <a:p>
            <a:pPr lvl="1">
              <a:lnSpc>
                <a:spcPct val="90000"/>
              </a:lnSpc>
            </a:pPr>
            <a:r>
              <a:rPr lang="el-GR" dirty="0" err="1" smtClean="0"/>
              <a:t>Χρονοπρογραμματισμός</a:t>
            </a:r>
            <a:r>
              <a:rPr lang="el-GR" dirty="0" smtClean="0"/>
              <a:t> διεργασι</a:t>
            </a:r>
            <a:r>
              <a:rPr lang="el-GR" dirty="0" smtClean="0"/>
              <a:t>ών</a:t>
            </a:r>
            <a:endParaRPr lang="el-GR" dirty="0"/>
          </a:p>
          <a:p>
            <a:pPr lvl="1">
              <a:lnSpc>
                <a:spcPct val="90000"/>
              </a:lnSpc>
            </a:pPr>
            <a:r>
              <a:rPr lang="el-GR" dirty="0" smtClean="0"/>
              <a:t>Διαμοιρασμ</a:t>
            </a:r>
            <a:r>
              <a:rPr lang="el-GR" dirty="0" smtClean="0"/>
              <a:t>ός</a:t>
            </a:r>
            <a:r>
              <a:rPr lang="el-GR" dirty="0" smtClean="0"/>
              <a:t> </a:t>
            </a:r>
            <a:r>
              <a:rPr lang="el-GR" dirty="0"/>
              <a:t>του χρόνου της CPU</a:t>
            </a:r>
          </a:p>
          <a:p>
            <a:pPr lvl="1">
              <a:lnSpc>
                <a:spcPct val="90000"/>
              </a:lnSpc>
            </a:pPr>
            <a:r>
              <a:rPr lang="el-GR" dirty="0" smtClean="0"/>
              <a:t>Διαμοιρασμ</a:t>
            </a:r>
            <a:r>
              <a:rPr lang="el-GR" dirty="0" smtClean="0"/>
              <a:t>ός</a:t>
            </a:r>
            <a:r>
              <a:rPr lang="el-GR" dirty="0" smtClean="0"/>
              <a:t> </a:t>
            </a:r>
            <a:r>
              <a:rPr lang="el-GR" dirty="0"/>
              <a:t>του εύρους ζώνης της σύνδεσης με το δίκτυο</a:t>
            </a:r>
          </a:p>
          <a:p>
            <a:pPr>
              <a:lnSpc>
                <a:spcPct val="90000"/>
              </a:lnSpc>
            </a:pPr>
            <a:endParaRPr lang="el-GR" sz="2600" dirty="0" smtClean="0"/>
          </a:p>
          <a:p>
            <a:pPr>
              <a:lnSpc>
                <a:spcPct val="90000"/>
              </a:lnSpc>
            </a:pPr>
            <a:r>
              <a:rPr lang="el-GR" sz="2600" dirty="0" smtClean="0"/>
              <a:t>Η Alice </a:t>
            </a:r>
            <a:r>
              <a:rPr lang="el-GR" sz="2600" dirty="0"/>
              <a:t>και ο Bob </a:t>
            </a:r>
            <a:r>
              <a:rPr lang="el-GR" sz="2600" dirty="0" smtClean="0"/>
              <a:t>αντιπροσωπεύουν </a:t>
            </a:r>
            <a:r>
              <a:rPr lang="el-GR" sz="2600" dirty="0"/>
              <a:t>τους χρήστες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Κάθε χρήστης μπορεί να </a:t>
            </a:r>
            <a:r>
              <a:rPr lang="el-GR" dirty="0" smtClean="0"/>
              <a:t>εκτιμ</a:t>
            </a:r>
            <a:r>
              <a:rPr lang="el-GR" dirty="0" smtClean="0"/>
              <a:t>ά</a:t>
            </a:r>
            <a:r>
              <a:rPr lang="el-GR" dirty="0" smtClean="0"/>
              <a:t> </a:t>
            </a:r>
            <a:r>
              <a:rPr lang="el-GR" dirty="0"/>
              <a:t>ένα συγκεκριμένο κομμάτι από την </a:t>
            </a:r>
            <a:r>
              <a:rPr lang="el-GR" dirty="0" smtClean="0"/>
              <a:t>το</a:t>
            </a:r>
            <a:r>
              <a:rPr lang="el-GR" dirty="0" smtClean="0"/>
              <a:t>ύρτα (του πόρου)</a:t>
            </a:r>
            <a:r>
              <a:rPr lang="el-GR" dirty="0" smtClean="0"/>
              <a:t> </a:t>
            </a:r>
            <a:r>
              <a:rPr lang="el-GR" dirty="0"/>
              <a:t>με διαφορετικό τρόπο.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Δεν είναι γνωστό πώς ο χρήστης εκτιμά διαφορετικά μέρη: </a:t>
            </a:r>
            <a:r>
              <a:rPr lang="el-GR" dirty="0" smtClean="0"/>
              <a:t>Ο χρήστης μπορε</a:t>
            </a:r>
            <a:r>
              <a:rPr lang="el-GR" dirty="0" smtClean="0"/>
              <a:t>ί να αιτηθεί</a:t>
            </a:r>
            <a:r>
              <a:rPr lang="el-GR" dirty="0" smtClean="0"/>
              <a:t> </a:t>
            </a:r>
            <a:r>
              <a:rPr lang="el-GR" dirty="0"/>
              <a:t>να </a:t>
            </a:r>
            <a:r>
              <a:rPr lang="el-GR" b="1" dirty="0" smtClean="0">
                <a:solidFill>
                  <a:srgbClr val="0000FF"/>
                </a:solidFill>
              </a:rPr>
              <a:t>«κ</a:t>
            </a:r>
            <a:r>
              <a:rPr lang="el-GR" b="1" dirty="0" smtClean="0">
                <a:solidFill>
                  <a:srgbClr val="0000FF"/>
                </a:solidFill>
              </a:rPr>
              <a:t>ό</a:t>
            </a:r>
            <a:r>
              <a:rPr lang="el-GR" b="1" dirty="0" smtClean="0">
                <a:solidFill>
                  <a:srgbClr val="0000FF"/>
                </a:solidFill>
              </a:rPr>
              <a:t>ψει»</a:t>
            </a:r>
            <a:r>
              <a:rPr lang="el-GR" dirty="0" smtClean="0"/>
              <a:t> κομμάτια της το</a:t>
            </a:r>
            <a:r>
              <a:rPr lang="el-GR" dirty="0" smtClean="0"/>
              <a:t>ύρτας</a:t>
            </a:r>
            <a:r>
              <a:rPr lang="el-GR" dirty="0" smtClean="0"/>
              <a:t> </a:t>
            </a:r>
            <a:r>
              <a:rPr lang="el-GR" dirty="0"/>
              <a:t>σε συγκεκριμένες αναλογίες.</a:t>
            </a:r>
          </a:p>
          <a:p>
            <a:pPr>
              <a:lnSpc>
                <a:spcPct val="90000"/>
              </a:lnSpc>
            </a:pPr>
            <a:endParaRPr lang="el-GR" sz="2600" dirty="0" smtClean="0"/>
          </a:p>
          <a:p>
            <a:pPr>
              <a:lnSpc>
                <a:spcPct val="90000"/>
              </a:lnSpc>
            </a:pPr>
            <a:r>
              <a:rPr lang="el-GR" sz="2600" b="1" dirty="0" smtClean="0">
                <a:solidFill>
                  <a:srgbClr val="FF0000"/>
                </a:solidFill>
              </a:rPr>
              <a:t>Σκοπός</a:t>
            </a:r>
            <a:r>
              <a:rPr lang="el-GR" sz="2600" b="1" dirty="0">
                <a:solidFill>
                  <a:srgbClr val="FF0000"/>
                </a:solidFill>
              </a:rPr>
              <a:t>:</a:t>
            </a:r>
            <a:r>
              <a:rPr lang="el-GR" sz="2600" dirty="0" smtClean="0"/>
              <a:t> Να χωριστε</a:t>
            </a:r>
            <a:r>
              <a:rPr lang="el-GR" sz="2600" dirty="0" smtClean="0"/>
              <a:t>ί ο πόρος </a:t>
            </a:r>
            <a:r>
              <a:rPr lang="el-GR" sz="2600" b="1" u="sng" dirty="0" smtClean="0">
                <a:solidFill>
                  <a:srgbClr val="008000"/>
                </a:solidFill>
              </a:rPr>
              <a:t>«δίκαια»</a:t>
            </a:r>
            <a:r>
              <a:rPr lang="el-GR" sz="2600" dirty="0" smtClean="0"/>
              <a:t> </a:t>
            </a:r>
            <a:r>
              <a:rPr lang="el-GR" sz="2600" dirty="0" smtClean="0"/>
              <a:t>μεταξύ </a:t>
            </a:r>
            <a:r>
              <a:rPr lang="el-GR" sz="2600" dirty="0"/>
              <a:t>των χρηστών.</a:t>
            </a:r>
            <a:endParaRPr lang="en-US" sz="26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 &amp; Engineering Department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48-A823-0942-9337-93E6DF9A19E0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27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Δικαιοσ</a:t>
            </a:r>
            <a:r>
              <a:rPr lang="el-GR" dirty="0" smtClean="0"/>
              <a:t>ύνη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Στ</a:t>
            </a:r>
            <a:r>
              <a:rPr lang="el-GR" b="1" dirty="0" smtClean="0">
                <a:solidFill>
                  <a:srgbClr val="FF0000"/>
                </a:solidFill>
              </a:rPr>
              <a:t>όχος</a:t>
            </a:r>
            <a:r>
              <a:rPr lang="el-GR" dirty="0" smtClean="0"/>
              <a:t>: </a:t>
            </a:r>
            <a:r>
              <a:rPr lang="el-GR" dirty="0" smtClean="0"/>
              <a:t>Κάθε </a:t>
            </a:r>
            <a:r>
              <a:rPr lang="el-GR" dirty="0"/>
              <a:t>χρήστης πρέπει να </a:t>
            </a:r>
            <a:r>
              <a:rPr lang="el-GR" dirty="0" smtClean="0">
                <a:solidFill>
                  <a:srgbClr val="0000FF"/>
                </a:solidFill>
              </a:rPr>
              <a:t>αισθάνεται ικανοποιημένος</a:t>
            </a:r>
            <a:r>
              <a:rPr lang="el-GR" dirty="0" smtClean="0"/>
              <a:t> </a:t>
            </a:r>
            <a:r>
              <a:rPr lang="el-GR" dirty="0"/>
              <a:t>με το </a:t>
            </a:r>
            <a:r>
              <a:rPr lang="el-GR" dirty="0" smtClean="0"/>
              <a:t>κομμ</a:t>
            </a:r>
            <a:r>
              <a:rPr lang="el-GR" dirty="0" smtClean="0"/>
              <a:t>άτι της τούρτας που του αναλογεί</a:t>
            </a:r>
            <a:endParaRPr lang="el-GR" dirty="0" smtClean="0"/>
          </a:p>
          <a:p>
            <a:endParaRPr lang="el-GR" dirty="0"/>
          </a:p>
          <a:p>
            <a:r>
              <a:rPr lang="el-GR" b="1" dirty="0" smtClean="0">
                <a:solidFill>
                  <a:srgbClr val="0000FF"/>
                </a:solidFill>
              </a:rPr>
              <a:t>Ικανοπο</a:t>
            </a:r>
            <a:r>
              <a:rPr lang="el-GR" b="1" dirty="0" smtClean="0">
                <a:solidFill>
                  <a:srgbClr val="0000FF"/>
                </a:solidFill>
              </a:rPr>
              <a:t>ίηση Χρήστη:</a:t>
            </a:r>
            <a:r>
              <a:rPr lang="el-GR" dirty="0" smtClean="0"/>
              <a:t> </a:t>
            </a:r>
            <a:r>
              <a:rPr lang="el-GR" dirty="0" smtClean="0"/>
              <a:t>Αν </a:t>
            </a:r>
            <a:r>
              <a:rPr lang="el-GR" dirty="0"/>
              <a:t>υπάρχουν Ν χρήστες </a:t>
            </a:r>
            <a:r>
              <a:rPr lang="el-GR" dirty="0" smtClean="0"/>
              <a:t>τ</a:t>
            </a:r>
            <a:r>
              <a:rPr lang="el-GR" dirty="0" smtClean="0"/>
              <a:t>ότε ένας χρήστης είναι ικανοποιημένος με μια κοπή τούρτας εάν έχει την </a:t>
            </a:r>
            <a:r>
              <a:rPr lang="el-GR" u="sng" dirty="0" smtClean="0">
                <a:solidFill>
                  <a:srgbClr val="008000"/>
                </a:solidFill>
              </a:rPr>
              <a:t>"</a:t>
            </a:r>
            <a:r>
              <a:rPr lang="el-GR" u="sng" dirty="0">
                <a:solidFill>
                  <a:srgbClr val="008000"/>
                </a:solidFill>
              </a:rPr>
              <a:t>αίσθηση"</a:t>
            </a:r>
            <a:r>
              <a:rPr lang="el-GR" dirty="0"/>
              <a:t> ότι </a:t>
            </a:r>
            <a:r>
              <a:rPr lang="el-GR" dirty="0" smtClean="0"/>
              <a:t>του αναλογε</a:t>
            </a:r>
            <a:r>
              <a:rPr lang="el-GR" dirty="0" smtClean="0"/>
              <a:t>ί </a:t>
            </a:r>
            <a:r>
              <a:rPr lang="el-GR" dirty="0" smtClean="0"/>
              <a:t>τουλάχιστον </a:t>
            </a:r>
            <a:r>
              <a:rPr lang="el-GR" dirty="0"/>
              <a:t>το </a:t>
            </a:r>
            <a:r>
              <a:rPr lang="el-GR" dirty="0" smtClean="0"/>
              <a:t>1/Ν </a:t>
            </a:r>
            <a:r>
              <a:rPr lang="el-GR" dirty="0"/>
              <a:t>της </a:t>
            </a:r>
            <a:r>
              <a:rPr lang="el-GR" dirty="0" smtClean="0"/>
              <a:t>το</a:t>
            </a:r>
            <a:r>
              <a:rPr lang="el-GR" dirty="0" smtClean="0"/>
              <a:t>ύρτας</a:t>
            </a:r>
            <a:r>
              <a:rPr lang="el-GR" dirty="0" smtClean="0"/>
              <a:t>. </a:t>
            </a:r>
          </a:p>
          <a:p>
            <a:endParaRPr lang="el-GR" dirty="0"/>
          </a:p>
          <a:p>
            <a:r>
              <a:rPr lang="el-GR" b="1" dirty="0" smtClean="0">
                <a:solidFill>
                  <a:srgbClr val="008000"/>
                </a:solidFill>
              </a:rPr>
              <a:t>Δίκαιη Διαίρεση Τούρτας</a:t>
            </a:r>
            <a:r>
              <a:rPr lang="el-GR" dirty="0" smtClean="0"/>
              <a:t>: Η δια</a:t>
            </a:r>
            <a:r>
              <a:rPr lang="el-GR" dirty="0" smtClean="0"/>
              <a:t>ίρεση της τούρτας με την </a:t>
            </a:r>
            <a:r>
              <a:rPr lang="el-GR" dirty="0" smtClean="0"/>
              <a:t>οποία </a:t>
            </a:r>
            <a:r>
              <a:rPr lang="el-GR" dirty="0">
                <a:solidFill>
                  <a:srgbClr val="0000FF"/>
                </a:solidFill>
              </a:rPr>
              <a:t>όλοι οι χρήστες </a:t>
            </a:r>
            <a:r>
              <a:rPr lang="el-GR" dirty="0" smtClean="0">
                <a:solidFill>
                  <a:srgbClr val="0000FF"/>
                </a:solidFill>
              </a:rPr>
              <a:t>να είναι ικανοποιημένοι</a:t>
            </a:r>
            <a:r>
              <a:rPr lang="el-GR" dirty="0" smtClean="0"/>
              <a:t>.</a:t>
            </a:r>
            <a:endParaRPr lang="en-US" dirty="0"/>
          </a:p>
          <a:p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 &amp; Engineering Department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50FB-0A88-3C4E-825F-F7DE228B9274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4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 &amp; Engineering Department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78FC-5F17-1541-B559-8FA1B8AE29F7}" type="slidenum">
              <a:rPr lang="en-US"/>
              <a:pPr/>
              <a:t>5</a:t>
            </a:fld>
            <a:endParaRPr lang="en-US"/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Άλλες μορφές Ικανοποίησης Χρηστών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600" b="1" i="1" dirty="0" smtClean="0">
                <a:solidFill>
                  <a:srgbClr val="0000FF"/>
                </a:solidFill>
              </a:rPr>
              <a:t>Απλ</a:t>
            </a:r>
            <a:r>
              <a:rPr lang="el-GR" sz="2600" b="1" i="1" dirty="0" smtClean="0">
                <a:solidFill>
                  <a:srgbClr val="0000FF"/>
                </a:solidFill>
              </a:rPr>
              <a:t>ό Μοντέλο</a:t>
            </a:r>
            <a:r>
              <a:rPr lang="en-US" sz="2600" i="1" dirty="0" smtClean="0"/>
              <a:t>: </a:t>
            </a:r>
            <a:r>
              <a:rPr lang="el-GR" sz="2600" dirty="0" smtClean="0"/>
              <a:t>Κ</a:t>
            </a:r>
            <a:r>
              <a:rPr lang="el-GR" sz="2600" dirty="0" smtClean="0"/>
              <a:t>άθε χρήστης πιστεύει ότι λαμβάνει ένα </a:t>
            </a:r>
            <a:r>
              <a:rPr lang="el-GR" sz="2600" dirty="0" smtClean="0">
                <a:solidFill>
                  <a:srgbClr val="008000"/>
                </a:solidFill>
              </a:rPr>
              <a:t>κομμάτι της τούρτας με</a:t>
            </a:r>
            <a:r>
              <a:rPr lang="el-GR" sz="2600" dirty="0" smtClean="0"/>
              <a:t> </a:t>
            </a:r>
            <a:r>
              <a:rPr lang="el-GR" sz="2600" dirty="0" smtClean="0">
                <a:solidFill>
                  <a:srgbClr val="008000"/>
                </a:solidFill>
              </a:rPr>
              <a:t>θετική τιμή</a:t>
            </a:r>
            <a:r>
              <a:rPr lang="el-GR" sz="2600" dirty="0" smtClean="0"/>
              <a:t>.</a:t>
            </a:r>
            <a:r>
              <a:rPr lang="en-US" sz="2600" dirty="0" smtClean="0"/>
              <a:t> </a:t>
            </a:r>
            <a:endParaRPr lang="el-GR" sz="2600" dirty="0" smtClean="0"/>
          </a:p>
          <a:p>
            <a:endParaRPr lang="en-US" sz="2600" dirty="0"/>
          </a:p>
          <a:p>
            <a:r>
              <a:rPr lang="el-GR" sz="2600" b="1" i="1" dirty="0" smtClean="0">
                <a:solidFill>
                  <a:srgbClr val="0000FF"/>
                </a:solidFill>
              </a:rPr>
              <a:t>Ελε</a:t>
            </a:r>
            <a:r>
              <a:rPr lang="el-GR" sz="2600" b="1" i="1" dirty="0">
                <a:solidFill>
                  <a:srgbClr val="0000FF"/>
                </a:solidFill>
              </a:rPr>
              <a:t>υ</a:t>
            </a:r>
            <a:r>
              <a:rPr lang="el-GR" sz="2600" b="1" i="1" dirty="0" smtClean="0">
                <a:solidFill>
                  <a:srgbClr val="0000FF"/>
                </a:solidFill>
              </a:rPr>
              <a:t>θερία-Ζήλιας</a:t>
            </a:r>
            <a:r>
              <a:rPr lang="en-US" sz="2600" i="1" dirty="0" smtClean="0"/>
              <a:t>: </a:t>
            </a:r>
            <a:r>
              <a:rPr lang="el-GR" sz="2600" dirty="0" smtClean="0"/>
              <a:t>κ</a:t>
            </a:r>
            <a:r>
              <a:rPr lang="el-GR" sz="2600" dirty="0" smtClean="0"/>
              <a:t>άθε χρήστης πιστεύει ότι έχει </a:t>
            </a:r>
            <a:r>
              <a:rPr lang="el-GR" sz="2600" dirty="0" smtClean="0">
                <a:solidFill>
                  <a:srgbClr val="008000"/>
                </a:solidFill>
              </a:rPr>
              <a:t>τουλάχιστον τόσο μεγάλο κομμάτι όσο οι άλλοι χρήστες</a:t>
            </a:r>
            <a:endParaRPr lang="en-US" sz="2600" dirty="0">
              <a:solidFill>
                <a:srgbClr val="008000"/>
              </a:solidFill>
            </a:endParaRPr>
          </a:p>
          <a:p>
            <a:endParaRPr lang="el-GR" sz="2600" i="1" dirty="0" smtClean="0"/>
          </a:p>
          <a:p>
            <a:r>
              <a:rPr lang="el-GR" sz="2600" b="1" i="1" dirty="0" smtClean="0">
                <a:solidFill>
                  <a:srgbClr val="0000FF"/>
                </a:solidFill>
              </a:rPr>
              <a:t>Δυνατ</a:t>
            </a:r>
            <a:r>
              <a:rPr lang="el-GR" sz="2600" b="1" i="1" dirty="0" smtClean="0">
                <a:solidFill>
                  <a:srgbClr val="0000FF"/>
                </a:solidFill>
              </a:rPr>
              <a:t>ή</a:t>
            </a:r>
            <a:r>
              <a:rPr lang="en-US" sz="2600" b="1" i="1" dirty="0" smtClean="0">
                <a:solidFill>
                  <a:srgbClr val="0000FF"/>
                </a:solidFill>
              </a:rPr>
              <a:t> </a:t>
            </a:r>
            <a:r>
              <a:rPr lang="el-GR" sz="2600" b="1" i="1" dirty="0">
                <a:solidFill>
                  <a:srgbClr val="0000FF"/>
                </a:solidFill>
              </a:rPr>
              <a:t>Ελευθερία-Ζήλιας</a:t>
            </a:r>
            <a:r>
              <a:rPr lang="en-US" sz="2600" i="1" dirty="0" smtClean="0"/>
              <a:t>: </a:t>
            </a:r>
            <a:r>
              <a:rPr lang="el-GR" sz="2600" dirty="0"/>
              <a:t>κάθε χρήστης πιστεύει ότι έχει </a:t>
            </a:r>
            <a:r>
              <a:rPr lang="el-GR" sz="2600" dirty="0" smtClean="0">
                <a:solidFill>
                  <a:srgbClr val="008000"/>
                </a:solidFill>
              </a:rPr>
              <a:t>μεγαλ</a:t>
            </a:r>
            <a:r>
              <a:rPr lang="el-GR" sz="2600" dirty="0" smtClean="0">
                <a:solidFill>
                  <a:srgbClr val="008000"/>
                </a:solidFill>
              </a:rPr>
              <a:t>ύτερο</a:t>
            </a:r>
            <a:r>
              <a:rPr lang="el-GR" sz="2600" dirty="0" smtClean="0">
                <a:solidFill>
                  <a:srgbClr val="008000"/>
                </a:solidFill>
              </a:rPr>
              <a:t> </a:t>
            </a:r>
            <a:r>
              <a:rPr lang="el-GR" sz="2600" dirty="0">
                <a:solidFill>
                  <a:srgbClr val="008000"/>
                </a:solidFill>
              </a:rPr>
              <a:t>κομμάτι </a:t>
            </a:r>
            <a:r>
              <a:rPr lang="el-GR" sz="2600" dirty="0" smtClean="0"/>
              <a:t>απ</a:t>
            </a:r>
            <a:r>
              <a:rPr lang="el-GR" sz="2600" dirty="0" smtClean="0"/>
              <a:t>ό τους άλλους</a:t>
            </a:r>
            <a:r>
              <a:rPr lang="el-GR" sz="2600" dirty="0" smtClean="0"/>
              <a:t> χρήστες</a:t>
            </a:r>
            <a:r>
              <a:rPr lang="en-US" sz="2600" dirty="0" smtClean="0"/>
              <a:t>.</a:t>
            </a:r>
            <a:endParaRPr lang="en-US" sz="2600" dirty="0"/>
          </a:p>
          <a:p>
            <a:endParaRPr lang="el-GR" sz="2600" i="1" dirty="0" smtClean="0"/>
          </a:p>
          <a:p>
            <a:r>
              <a:rPr lang="en-US" sz="2600" b="1" i="1" dirty="0" smtClean="0">
                <a:solidFill>
                  <a:srgbClr val="0000FF"/>
                </a:solidFill>
              </a:rPr>
              <a:t>Super </a:t>
            </a:r>
            <a:r>
              <a:rPr lang="el-GR" sz="2600" b="1" i="1" dirty="0">
                <a:solidFill>
                  <a:srgbClr val="0000FF"/>
                </a:solidFill>
              </a:rPr>
              <a:t>Ελευθερία-Ζήλιας</a:t>
            </a:r>
            <a:r>
              <a:rPr lang="en-US" sz="2600" i="1" dirty="0" smtClean="0"/>
              <a:t>: </a:t>
            </a:r>
            <a:r>
              <a:rPr lang="el-GR" sz="2600" dirty="0" smtClean="0"/>
              <a:t>κ</a:t>
            </a:r>
            <a:r>
              <a:rPr lang="el-GR" sz="2600" dirty="0" smtClean="0"/>
              <a:t>άθε χρήστης πιστεύει ότι κάθε χρήστης έχει </a:t>
            </a:r>
            <a:r>
              <a:rPr lang="el-GR" sz="2600" dirty="0" smtClean="0">
                <a:solidFill>
                  <a:srgbClr val="008000"/>
                </a:solidFill>
              </a:rPr>
              <a:t>το πολύ ένα ίσο κομμάτι</a:t>
            </a:r>
            <a:r>
              <a:rPr lang="en-US" sz="2600" dirty="0" smtClean="0"/>
              <a:t>.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111233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</a:t>
            </a:r>
            <a:r>
              <a:rPr lang="el-GR" dirty="0" smtClean="0"/>
              <a:t>ίλυση Κοπής-Τούρτας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Θεωρο</a:t>
            </a:r>
            <a:r>
              <a:rPr lang="el-GR" dirty="0"/>
              <a:t>ύμε ότι </a:t>
            </a:r>
            <a:r>
              <a:rPr lang="el-GR" dirty="0" smtClean="0"/>
              <a:t>η τούρτα </a:t>
            </a:r>
            <a:r>
              <a:rPr lang="el-GR" dirty="0"/>
              <a:t>είναι ένα διάστημα </a:t>
            </a:r>
            <a:r>
              <a:rPr lang="el-GR" b="1" i="1" dirty="0"/>
              <a:t>I = [0,1]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00FF"/>
                </a:solidFill>
              </a:rPr>
              <a:t>Κομμάτι </a:t>
            </a:r>
            <a:r>
              <a:rPr lang="el-GR" dirty="0">
                <a:solidFill>
                  <a:srgbClr val="0000FF"/>
                </a:solidFill>
              </a:rPr>
              <a:t>της </a:t>
            </a:r>
            <a:r>
              <a:rPr lang="el-GR" dirty="0" smtClean="0">
                <a:solidFill>
                  <a:srgbClr val="0000FF"/>
                </a:solidFill>
              </a:rPr>
              <a:t>τούρτας: </a:t>
            </a:r>
            <a:r>
              <a:rPr lang="el-GR" dirty="0" smtClean="0"/>
              <a:t>ένα </a:t>
            </a:r>
            <a:r>
              <a:rPr lang="el-GR" dirty="0" err="1"/>
              <a:t>υποδιάστημα</a:t>
            </a:r>
            <a:r>
              <a:rPr lang="el-GR" dirty="0"/>
              <a:t> </a:t>
            </a:r>
            <a:r>
              <a:rPr lang="el-GR" dirty="0" smtClean="0"/>
              <a:t>στο [0,1], και </a:t>
            </a:r>
          </a:p>
          <a:p>
            <a:pPr lvl="1"/>
            <a:r>
              <a:rPr lang="el-GR" dirty="0">
                <a:solidFill>
                  <a:srgbClr val="0000FF"/>
                </a:solidFill>
              </a:rPr>
              <a:t>Τ</a:t>
            </a:r>
            <a:r>
              <a:rPr lang="el-GR" dirty="0" smtClean="0">
                <a:solidFill>
                  <a:srgbClr val="0000FF"/>
                </a:solidFill>
              </a:rPr>
              <a:t>μήμα της τούρτας:</a:t>
            </a:r>
            <a:r>
              <a:rPr lang="el-GR" dirty="0" smtClean="0"/>
              <a:t> είναι </a:t>
            </a:r>
            <a:r>
              <a:rPr lang="el-GR" dirty="0"/>
              <a:t>μια συλλογή από </a:t>
            </a:r>
            <a:r>
              <a:rPr lang="el-GR" dirty="0" smtClean="0"/>
              <a:t>κομμάτια</a:t>
            </a:r>
          </a:p>
          <a:p>
            <a:pPr lvl="1"/>
            <a:endParaRPr lang="el-GR" dirty="0"/>
          </a:p>
          <a:p>
            <a:r>
              <a:rPr lang="el-GR" dirty="0" smtClean="0"/>
              <a:t>Κάθε χρήστης </a:t>
            </a:r>
            <a:r>
              <a:rPr lang="el-GR" dirty="0"/>
              <a:t>χρησιμοποιεί </a:t>
            </a:r>
            <a:r>
              <a:rPr lang="el-GR" dirty="0" smtClean="0"/>
              <a:t>μια </a:t>
            </a:r>
            <a:r>
              <a:rPr lang="el-GR" b="1" i="1" dirty="0" smtClean="0">
                <a:solidFill>
                  <a:srgbClr val="0000FF"/>
                </a:solidFill>
              </a:rPr>
              <a:t>συνάρτηση αποτίμησης </a:t>
            </a:r>
            <a:r>
              <a:rPr lang="el-GR" dirty="0" smtClean="0"/>
              <a:t>για </a:t>
            </a:r>
            <a:r>
              <a:rPr lang="el-GR" dirty="0"/>
              <a:t>να </a:t>
            </a:r>
            <a:r>
              <a:rPr lang="el-GR" dirty="0" smtClean="0"/>
              <a:t>εκτιμήσει </a:t>
            </a:r>
            <a:r>
              <a:rPr lang="el-GR" dirty="0"/>
              <a:t>ένα </a:t>
            </a:r>
            <a:r>
              <a:rPr lang="el-GR" dirty="0" smtClean="0"/>
              <a:t>κομμάτι</a:t>
            </a:r>
          </a:p>
          <a:p>
            <a:pPr lvl="1"/>
            <a:r>
              <a:rPr lang="el-GR" dirty="0"/>
              <a:t>Δ</a:t>
            </a:r>
            <a:r>
              <a:rPr lang="el-GR" dirty="0" smtClean="0"/>
              <a:t>εν γνωρίζει τη </a:t>
            </a:r>
            <a:r>
              <a:rPr lang="el-GR" dirty="0"/>
              <a:t>συνάρτηση </a:t>
            </a:r>
            <a:r>
              <a:rPr lang="el-GR" dirty="0" smtClean="0"/>
              <a:t>αποτίμησης </a:t>
            </a:r>
            <a:r>
              <a:rPr lang="el-GR" dirty="0"/>
              <a:t>των </a:t>
            </a:r>
            <a:r>
              <a:rPr lang="el-GR" dirty="0" smtClean="0"/>
              <a:t>άλλων χρηστών.</a:t>
            </a:r>
          </a:p>
          <a:p>
            <a:pPr lvl="1"/>
            <a:endParaRPr lang="el-GR" dirty="0"/>
          </a:p>
          <a:p>
            <a:r>
              <a:rPr lang="el-GR" dirty="0" smtClean="0"/>
              <a:t>Υπάρχει ένας </a:t>
            </a:r>
            <a:r>
              <a:rPr lang="el-GR" dirty="0" smtClean="0">
                <a:solidFill>
                  <a:srgbClr val="0000FF"/>
                </a:solidFill>
              </a:rPr>
              <a:t>συντονιστής S</a:t>
            </a:r>
            <a:r>
              <a:rPr lang="el-GR" dirty="0" smtClean="0"/>
              <a:t> (ο πρόεδρος) ο οποίος </a:t>
            </a:r>
            <a:r>
              <a:rPr lang="el-GR" dirty="0" smtClean="0">
                <a:solidFill>
                  <a:srgbClr val="0000FF"/>
                </a:solidFill>
              </a:rPr>
              <a:t>ελέγχει την κοπή της τούρτας και αναθέτει κομμάτια στους χρήστες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Δεν γνωρίζει τη συνάρτηση αποτίμησης </a:t>
            </a:r>
            <a:r>
              <a:rPr lang="el-GR" dirty="0" smtClean="0">
                <a:solidFill>
                  <a:srgbClr val="FF0000"/>
                </a:solidFill>
              </a:rPr>
              <a:t>των </a:t>
            </a:r>
            <a:r>
              <a:rPr lang="el-GR" dirty="0">
                <a:solidFill>
                  <a:srgbClr val="FF0000"/>
                </a:solidFill>
              </a:rPr>
              <a:t>χρηστών</a:t>
            </a:r>
            <a:r>
              <a:rPr lang="el-GR" dirty="0"/>
              <a:t>.</a:t>
            </a:r>
          </a:p>
          <a:p>
            <a:pPr lvl="1"/>
            <a:endParaRPr lang="el-GR" dirty="0"/>
          </a:p>
          <a:p>
            <a:r>
              <a:rPr lang="el-GR" b="1" dirty="0">
                <a:solidFill>
                  <a:srgbClr val="008000"/>
                </a:solidFill>
              </a:rPr>
              <a:t>Πολυπλοκότητα:</a:t>
            </a:r>
            <a:r>
              <a:rPr lang="el-GR" dirty="0"/>
              <a:t> </a:t>
            </a:r>
            <a:r>
              <a:rPr lang="el-GR" dirty="0" smtClean="0"/>
              <a:t>Ορίζεται από τον αριθμό </a:t>
            </a:r>
            <a:r>
              <a:rPr lang="el-GR" dirty="0"/>
              <a:t>των </a:t>
            </a:r>
            <a:r>
              <a:rPr lang="el-GR" dirty="0" smtClean="0"/>
              <a:t>κοπών που χρειαζόμαστε για να επιτευχθεί </a:t>
            </a:r>
            <a:r>
              <a:rPr lang="el-GR" dirty="0"/>
              <a:t>δίκαιη </a:t>
            </a:r>
            <a:r>
              <a:rPr lang="el-GR" dirty="0" smtClean="0"/>
              <a:t>κατανομή της τούρτας.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1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</a:t>
            </a:r>
            <a:r>
              <a:rPr lang="el-GR" dirty="0" smtClean="0"/>
              <a:t>άτω Φράγματα στις «Κοπές»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</a:t>
            </a:r>
            <a:r>
              <a:rPr lang="el-GR" dirty="0" smtClean="0"/>
              <a:t>ό Μοντέλο: Χρειαζόμαστε Ω(</a:t>
            </a:r>
            <a:r>
              <a:rPr lang="en-US" dirty="0" err="1" smtClean="0"/>
              <a:t>NlogN</a:t>
            </a:r>
            <a:r>
              <a:rPr lang="en-US" dirty="0" smtClean="0"/>
              <a:t>) </a:t>
            </a:r>
            <a:r>
              <a:rPr lang="el-GR" dirty="0" smtClean="0"/>
              <a:t>κοπές (η πιο αδύνατη συνθήκη)</a:t>
            </a:r>
          </a:p>
          <a:p>
            <a:endParaRPr lang="el-GR" dirty="0"/>
          </a:p>
          <a:p>
            <a:r>
              <a:rPr lang="el-GR" dirty="0" smtClean="0"/>
              <a:t>Μοντέλο Ελεύθερο-Ζήλιας: Επίσης Ω(</a:t>
            </a:r>
            <a:r>
              <a:rPr lang="en-US" dirty="0" err="1" smtClean="0"/>
              <a:t>NlogN</a:t>
            </a:r>
            <a:r>
              <a:rPr lang="en-US" dirty="0" smtClean="0"/>
              <a:t>) </a:t>
            </a:r>
            <a:r>
              <a:rPr lang="el-GR" dirty="0" smtClean="0"/>
              <a:t>κοπές</a:t>
            </a:r>
          </a:p>
          <a:p>
            <a:endParaRPr lang="el-GR" dirty="0"/>
          </a:p>
          <a:p>
            <a:r>
              <a:rPr lang="el-GR" dirty="0" smtClean="0"/>
              <a:t>Δυνατή και </a:t>
            </a:r>
            <a:r>
              <a:rPr lang="en-US" dirty="0" smtClean="0"/>
              <a:t>Super </a:t>
            </a:r>
            <a:r>
              <a:rPr lang="el-GR" dirty="0" smtClean="0"/>
              <a:t>Ελευθερία-Ζήλιας: Χρειάζονται Ω(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el-GR" dirty="0" smtClean="0"/>
              <a:t>κοπές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49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Αλγ</a:t>
            </a:r>
            <a:r>
              <a:rPr lang="el-GR" sz="3200" dirty="0" smtClean="0"/>
              <a:t>όριθμος 2 επεξεργαστών (Κόψε &amp; Διάλεξε)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Έστω ότι έχουμε τον συντονιστή </a:t>
            </a:r>
            <a:r>
              <a:rPr lang="en-US" dirty="0" smtClean="0"/>
              <a:t>S </a:t>
            </a:r>
            <a:r>
              <a:rPr lang="el-GR" dirty="0" smtClean="0"/>
              <a:t>και δύο χρήστες </a:t>
            </a:r>
            <a:r>
              <a:rPr lang="en-US" dirty="0" smtClean="0"/>
              <a:t>U1, U2</a:t>
            </a:r>
          </a:p>
          <a:p>
            <a:endParaRPr lang="en-US" dirty="0"/>
          </a:p>
          <a:p>
            <a:r>
              <a:rPr lang="el-GR" dirty="0" smtClean="0"/>
              <a:t>Βήμα 1: Ο </a:t>
            </a:r>
            <a:r>
              <a:rPr lang="en-US" dirty="0" smtClean="0"/>
              <a:t>S </a:t>
            </a:r>
            <a:r>
              <a:rPr lang="el-GR" dirty="0" smtClean="0"/>
              <a:t>ζητά από τον </a:t>
            </a:r>
            <a:r>
              <a:rPr lang="en-US" dirty="0" smtClean="0"/>
              <a:t>U</a:t>
            </a:r>
            <a:r>
              <a:rPr lang="el-GR" dirty="0" smtClean="0"/>
              <a:t>1 να κόψει την τούρτα σε δύο ίσα μέρη</a:t>
            </a:r>
          </a:p>
          <a:p>
            <a:endParaRPr lang="el-GR" dirty="0"/>
          </a:p>
          <a:p>
            <a:r>
              <a:rPr lang="el-GR" dirty="0" smtClean="0"/>
              <a:t>Βήμα 2: Ο </a:t>
            </a:r>
            <a:r>
              <a:rPr lang="en-US" dirty="0" smtClean="0"/>
              <a:t>S </a:t>
            </a:r>
            <a:r>
              <a:rPr lang="el-GR" dirty="0" smtClean="0"/>
              <a:t>ζητά από τον </a:t>
            </a:r>
            <a:r>
              <a:rPr lang="en-US" dirty="0" smtClean="0"/>
              <a:t>U</a:t>
            </a:r>
            <a:r>
              <a:rPr lang="el-GR" dirty="0" smtClean="0"/>
              <a:t>2 να επιλέξει το κομμάτι με την μεγαλύτερη αξία για εκείνον</a:t>
            </a:r>
          </a:p>
          <a:p>
            <a:endParaRPr lang="el-GR" dirty="0"/>
          </a:p>
          <a:p>
            <a:r>
              <a:rPr lang="el-GR" dirty="0" smtClean="0"/>
              <a:t>Βήμα 3: </a:t>
            </a:r>
            <a:r>
              <a:rPr lang="el-GR" dirty="0"/>
              <a:t>Ο </a:t>
            </a:r>
            <a:r>
              <a:rPr lang="en-US" dirty="0"/>
              <a:t>S </a:t>
            </a:r>
            <a:r>
              <a:rPr lang="el-GR" dirty="0"/>
              <a:t>ζητά από τον </a:t>
            </a:r>
            <a:r>
              <a:rPr lang="en-US" dirty="0"/>
              <a:t>U</a:t>
            </a:r>
            <a:r>
              <a:rPr lang="el-GR" dirty="0" smtClean="0"/>
              <a:t>1 </a:t>
            </a:r>
            <a:r>
              <a:rPr lang="el-GR" dirty="0"/>
              <a:t>να </a:t>
            </a:r>
            <a:r>
              <a:rPr lang="el-GR" dirty="0" smtClean="0"/>
              <a:t>π</a:t>
            </a:r>
            <a:r>
              <a:rPr lang="el-GR" dirty="0" smtClean="0"/>
              <a:t>άρει το</a:t>
            </a:r>
            <a:r>
              <a:rPr lang="el-GR" dirty="0" smtClean="0"/>
              <a:t> κομμάτι που </a:t>
            </a:r>
            <a:r>
              <a:rPr lang="el-GR" dirty="0" smtClean="0"/>
              <a:t>έμεινε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8229600" cy="3124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6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cy_clas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ucy_class.thmx</Template>
  <TotalTime>45142</TotalTime>
  <Words>1419</Words>
  <Application>Microsoft Macintosh PowerPoint</Application>
  <PresentationFormat>On-screen Show (4:3)</PresentationFormat>
  <Paragraphs>244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ucy_class</vt:lpstr>
      <vt:lpstr>Διάλεξη 19: Κατανομή Πόρων – Κόψιμο Τούρτας</vt:lpstr>
      <vt:lpstr>Τι θα δούμε σήμερα</vt:lpstr>
      <vt:lpstr>Το Πρόβλημα (In Real Life) </vt:lpstr>
      <vt:lpstr>Το Πρόβλημα στην Πληροφορική</vt:lpstr>
      <vt:lpstr>Δικαιοσύνη</vt:lpstr>
      <vt:lpstr>Άλλες μορφές Ικανοποίησης Χρηστών</vt:lpstr>
      <vt:lpstr>Επίλυση Κοπής-Τούρτας</vt:lpstr>
      <vt:lpstr>Κάτω Φράγματα στις «Κοπές»</vt:lpstr>
      <vt:lpstr>Αλγόριθμος 2 επεξεργαστών (Κόψε &amp; Διάλεξε)</vt:lpstr>
      <vt:lpstr>Παράδειγμα Εκτέλεσης</vt:lpstr>
      <vt:lpstr>Απόδειξη Δικαιοσύνης</vt:lpstr>
      <vt:lpstr>Πολυπλοκότητα Αλγορίθμου</vt:lpstr>
      <vt:lpstr>Αλγόριθμος 3 επεξεργαστών (Κλάδεμα)</vt:lpstr>
      <vt:lpstr>Παράδειγμα Εκτέλεσης</vt:lpstr>
      <vt:lpstr>Απόδειξη Δικαιοσύνης</vt:lpstr>
      <vt:lpstr>Αλγόριθμος Ν επεξεργαστών (Κλάδεμα)</vt:lpstr>
      <vt:lpstr>Πολυπλοκότητα Αλγορίθμου Κλαδέματος</vt:lpstr>
      <vt:lpstr>Αλγόριθμος Ν επεξεργαστών (Διαίρει &amp; Βασίλευε)</vt:lpstr>
      <vt:lpstr>Παράδειγμα Εκτέλεσης</vt:lpstr>
      <vt:lpstr>Πολυπλοκότητα Διαίρει &amp; Βασίλευε</vt:lpstr>
      <vt:lpstr>Ερωτήσεις;</vt:lpstr>
    </vt:vector>
  </TitlesOfParts>
  <Company>jones and bartlett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ΕΠΛ001 - Περιγραφή Μαθήματος</dc:title>
  <dc:subject>Εισαγωγή</dc:subject>
  <dc:creator>Νέαρχος Πασπαλλής</dc:creator>
  <cp:lastModifiedBy>Nicolas Nicolaou</cp:lastModifiedBy>
  <cp:revision>1034</cp:revision>
  <cp:lastPrinted>2012-11-19T15:07:49Z</cp:lastPrinted>
  <dcterms:created xsi:type="dcterms:W3CDTF">2001-11-19T16:24:12Z</dcterms:created>
  <dcterms:modified xsi:type="dcterms:W3CDTF">2012-11-26T00:13:59Z</dcterms:modified>
  <cp:contentStatus/>
</cp:coreProperties>
</file>