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3" r:id="rId3"/>
    <p:sldId id="365" r:id="rId4"/>
    <p:sldId id="366" r:id="rId5"/>
    <p:sldId id="367" r:id="rId6"/>
    <p:sldId id="371" r:id="rId7"/>
    <p:sldId id="372" r:id="rId8"/>
    <p:sldId id="368" r:id="rId9"/>
    <p:sldId id="369" r:id="rId10"/>
    <p:sldId id="370" r:id="rId11"/>
    <p:sldId id="374" r:id="rId12"/>
    <p:sldId id="373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38" r:id="rId2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66FF"/>
    <a:srgbClr val="3399FF"/>
    <a:srgbClr val="339933"/>
    <a:srgbClr val="33CC33"/>
    <a:srgbClr val="00CC66"/>
    <a:srgbClr val="FF3300"/>
    <a:srgbClr val="FF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5" autoAdjust="0"/>
    <p:restoredTop sz="93116" autoAdjust="0"/>
  </p:normalViewPr>
  <p:slideViewPr>
    <p:cSldViewPr>
      <p:cViewPr varScale="1">
        <p:scale>
          <a:sx n="123" d="100"/>
          <a:sy n="123" d="100"/>
        </p:scale>
        <p:origin x="-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1902"/>
    </p:cViewPr>
  </p:sorterViewPr>
  <p:notesViewPr>
    <p:cSldViewPr>
      <p:cViewPr varScale="1">
        <p:scale>
          <a:sx n="79" d="100"/>
          <a:sy n="79" d="100"/>
        </p:scale>
        <p:origin x="-1092" y="-96"/>
      </p:cViewPr>
      <p:guideLst>
        <p:guide orient="horz" pos="2305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fld id="{B7160497-3E44-45B1-9F79-9AB08A864D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86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4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776" y="3474509"/>
            <a:ext cx="7679648" cy="329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fld id="{64EB64FC-9EEC-4619-8FE6-EA871CAB7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019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B5073-0B3B-4174-B0C8-941C9CC900AA}" type="slidenum">
              <a:rPr lang="en-US"/>
              <a:pPr/>
              <a:t>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Φθινόπωρο 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A0F121-7429-504A-ACF4-5F903321F1AF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33E4CD-A782-674D-B83D-171C437E7F7F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745384-8D70-1548-8F96-0CAAFBFD9FCE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23B3E1F-54AB-CA45-8F32-C50C45C005B8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59041A-6A33-A144-A584-A63907974F8A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30893-B363-6C48-8DD3-8B0DD571FC01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0E5A9F-7704-0B4B-B787-3E37F152A3B7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BC73FC-5181-6041-AEA9-E74738F0C2D4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0A3F69-6D35-8349-8510-B899DECF256C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ACD3D1-00A6-584A-9E03-2C303164A5C3}" type="slidenum">
              <a:rPr lang="en-US" sz="1200" b="0"/>
              <a:pPr/>
              <a:t>23</a:t>
            </a:fld>
            <a:endParaRPr lang="en-US" sz="1200" b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5F584E8-8F48-1B4D-9074-69554182186F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C61D27-6704-E94E-BF40-5F3C115C4009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762A5DF-43E1-3D42-BA33-C53E7F760A0A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F0E124B-FCC7-8C44-8EBE-1B0A837D0E46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2C7D3B-1BA4-214E-98EE-1EE14BFF55B0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514E91-F48E-6A40-BAAC-DFEABDC70127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1911C14-9767-6542-89F0-0F2771A2CF27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C768634-6F87-9C48-A1B2-B9769570E282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929A43-E32A-3D45-8604-2A4DD83FF0DF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30B4A-C416-44D6-988B-E67A615E63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D0D25-FD00-4E87-AD4C-10F341A1E6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7D03F-5DB7-4019-9643-8808665235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7D2D4-F8D1-4C55-B987-4E1F04B8B2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AE09A-C19C-4E09-BA5C-EE10547889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958D9-7982-42F8-A339-6BCECA987F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76D4-78D6-4AD6-A15C-C801C51F0B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5FE9C4-7293-4B05-8937-48E3028181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792162"/>
          </a:xfrm>
          <a:prstGeom prst="rect">
            <a:avLst/>
          </a:prstGeom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534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324600"/>
            <a:ext cx="8534400" cy="533400"/>
          </a:xfrm>
          <a:prstGeom prst="rect">
            <a:avLst/>
          </a:prstGeom>
          <a:noFill/>
          <a:ln>
            <a:solidFill>
              <a:srgbClr val="675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24800" y="6324600"/>
            <a:ext cx="685800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F463B5-D14D-43D8-8880-9C9993573C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400800"/>
            <a:ext cx="39624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l-GR" dirty="0" smtClean="0"/>
              <a:t>ΕΠΛ432: Κατανεμημένοι Αλγόριθμοι</a:t>
            </a:r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38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Lucida Grande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543800" cy="25939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800" dirty="0" smtClean="0"/>
              <a:t>Διάλεξη </a:t>
            </a:r>
            <a:r>
              <a:rPr lang="en-US" sz="2800" dirty="0" smtClean="0"/>
              <a:t>1</a:t>
            </a:r>
            <a:r>
              <a:rPr lang="en-US" sz="2800" dirty="0"/>
              <a:t>6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Πρόβλημα Συμφωνίας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8434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ΕΠΛ 432: </a:t>
            </a:r>
            <a:r>
              <a:rPr lang="el-GR" dirty="0" smtClean="0"/>
              <a:t>Κατανεμημένοι Αλγόριθμοι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sz="4000" dirty="0" smtClean="0">
                <a:ea typeface="ＭＳ Ｐゴシック" charset="0"/>
                <a:cs typeface="ＭＳ Ｐゴシック" charset="0"/>
              </a:rPr>
              <a:t>Ορθότητα Αλγορίθμου</a:t>
            </a:r>
            <a:endParaRPr lang="en-US" sz="4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b="1" dirty="0" smtClean="0">
                <a:ea typeface="ＭＳ Ｐゴシック" charset="0"/>
                <a:cs typeface="ＭＳ Ｐゴシック" charset="0"/>
              </a:rPr>
              <a:t>Συνθήκη Τερματισμού (Ζωτικότητα)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Από τον κώδικα τελειώνουμε στον γύρο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ea typeface="ＭＳ Ｐゴシック" charset="0"/>
                <a:cs typeface="ＭＳ Ｐゴシック" charset="0"/>
              </a:rPr>
              <a:t>f+1.</a:t>
            </a:r>
          </a:p>
          <a:p>
            <a:pPr eaLnBrk="1" hangingPunct="1">
              <a:buFontTx/>
              <a:buNone/>
            </a:pPr>
            <a:endParaRPr lang="en-US" i="1" dirty="0"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i="1" dirty="0">
                <a:ea typeface="ＭＳ Ｐゴシック" charset="0"/>
                <a:cs typeface="ＭＳ Ｐゴシック" charset="0"/>
              </a:rPr>
              <a:t> 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Συνθήκη Εγκυρότητας (Ασφάλεια 1)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Ισχύει από την στιγμή που οι επεξεργαστές δεν δημιουργούν τυχαίες τιμές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αν όλες οι είσοδοι είναι οι ίδιες τότε αυτή είναι η μόνη τιμή που ανταλλάσσεται στο σύστημα.</a:t>
            </a:r>
            <a:endParaRPr lang="en-US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77D9A459-ADBE-DF4B-A515-67891A9768AF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9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5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Ορθότητα Αλγορίθμου</a:t>
            </a:r>
            <a:endParaRPr lang="en-US" sz="4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000" b="1" dirty="0" smtClean="0">
                <a:ea typeface="ＭＳ Ｐゴシック" charset="0"/>
                <a:cs typeface="ＭＳ Ｐゴシック" charset="0"/>
              </a:rPr>
              <a:t>Συνθήκη Συμφωνίας (Ασφάλεια 2)</a:t>
            </a:r>
            <a:r>
              <a:rPr lang="en-US" sz="2000" b="1" dirty="0" smtClean="0">
                <a:ea typeface="ＭＳ Ｐゴシック" charset="0"/>
                <a:cs typeface="ＭＳ Ｐゴシック" charset="0"/>
              </a:rPr>
              <a:t>:  </a:t>
            </a:r>
            <a:endParaRPr lang="en-US" sz="2000" b="1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sz="2000" dirty="0" smtClean="0">
                <a:ea typeface="ＭＳ Ｐゴシック" charset="0"/>
                <a:cs typeface="ＭＳ Ｐゴシック" charset="0"/>
              </a:rPr>
              <a:t>Υποθέτουμε με αντίφαση ότι ο </a:t>
            </a:r>
            <a:r>
              <a:rPr lang="en-US" sz="2000" i="1" dirty="0" err="1" smtClean="0">
                <a:ea typeface="ＭＳ Ｐゴシック" charset="0"/>
                <a:cs typeface="ＭＳ Ｐゴシック" charset="0"/>
              </a:rPr>
              <a:t>p</a:t>
            </a:r>
            <a:r>
              <a:rPr lang="en-US" sz="2000" i="1" baseline="-25000" dirty="0" err="1" smtClean="0">
                <a:ea typeface="ＭＳ Ｐゴシック" charset="0"/>
                <a:cs typeface="ＭＳ Ｐゴシック" charset="0"/>
              </a:rPr>
              <a:t>j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αποφασίζει μια πιο μικρή τιμή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en-US" sz="20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από τον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000" i="1" dirty="0" smtClean="0">
                <a:ea typeface="ＭＳ Ｐゴシック" charset="0"/>
                <a:cs typeface="ＭＳ Ｐゴシック" charset="0"/>
              </a:rPr>
              <a:t>p</a:t>
            </a:r>
            <a:r>
              <a:rPr lang="en-US" sz="2000" i="1" baseline="-25000" dirty="0" smtClean="0">
                <a:ea typeface="ＭＳ Ｐゴシック" charset="0"/>
                <a:cs typeface="ＭＳ Ｐゴシック" charset="0"/>
              </a:rPr>
              <a:t>i</a:t>
            </a:r>
            <a:endParaRPr lang="en-US" sz="2000" i="1" dirty="0">
              <a:ea typeface="ＭＳ Ｐゴシック" charset="0"/>
              <a:cs typeface="ＭＳ Ｐゴシック" charset="0"/>
            </a:endParaRPr>
          </a:p>
          <a:p>
            <a:r>
              <a:rPr lang="el-GR" sz="2000" dirty="0" smtClean="0">
                <a:ea typeface="ＭＳ Ｐゴシック" charset="0"/>
                <a:cs typeface="ＭＳ Ｐゴシック" charset="0"/>
              </a:rPr>
              <a:t>Αυτό μπορεί να συμβεί </a:t>
            </a:r>
            <a:r>
              <a:rPr lang="el-GR" sz="2000" dirty="0" err="1" smtClean="0">
                <a:ea typeface="ＭＳ Ｐゴシック" charset="0"/>
                <a:cs typeface="ＭＳ Ｐゴシック" charset="0"/>
              </a:rPr>
              <a:t>εαν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 ο </a:t>
            </a:r>
            <a:r>
              <a:rPr lang="en-US" sz="2000" i="1" dirty="0" smtClean="0">
                <a:ea typeface="ＭＳ Ｐゴシック" charset="0"/>
                <a:cs typeface="ＭＳ Ｐゴシック" charset="0"/>
              </a:rPr>
              <a:t>p</a:t>
            </a:r>
            <a:r>
              <a:rPr lang="en-US" sz="2000" i="1" baseline="-25000" dirty="0" smtClean="0">
                <a:ea typeface="ＭＳ Ｐゴシック" charset="0"/>
                <a:cs typeface="ＭＳ Ｐゴシック" charset="0"/>
              </a:rPr>
              <a:t>i</a:t>
            </a:r>
            <a:r>
              <a:rPr lang="el-GR" sz="2000" i="1" baseline="-25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δεν παραλάβει το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0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λόγω κάποιας αλυσίδας εσφαλμένων επεξεργαστών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: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ea typeface="ＭＳ Ｐゴシック" charset="0"/>
              <a:cs typeface="ＭＳ Ｐゴシック" charset="0"/>
            </a:endParaRPr>
          </a:p>
          <a:p>
            <a:pPr marL="114300" indent="0" eaLnBrk="1" hangingPunct="1">
              <a:buNone/>
            </a:pPr>
            <a:endParaRPr lang="el-GR" sz="2000" dirty="0" smtClean="0">
              <a:ea typeface="ＭＳ Ｐゴシック" charset="0"/>
              <a:cs typeface="ＭＳ Ｐゴシック" charset="0"/>
            </a:endParaRPr>
          </a:p>
          <a:p>
            <a:r>
              <a:rPr lang="el-GR" sz="2000" dirty="0" smtClean="0">
                <a:ea typeface="ＭＳ Ｐゴシック" charset="0"/>
                <a:cs typeface="ＭＳ Ｐゴシック" charset="0"/>
              </a:rPr>
              <a:t>Αφού όμως έχουμε </a:t>
            </a:r>
            <a:r>
              <a:rPr lang="en-US" sz="2000" i="1" dirty="0" smtClean="0">
                <a:ea typeface="ＭＳ Ｐゴシック" charset="0"/>
                <a:cs typeface="ＭＳ Ｐゴシック" charset="0"/>
              </a:rPr>
              <a:t>f </a:t>
            </a:r>
            <a:r>
              <a:rPr lang="en-US" sz="2000" i="1" dirty="0">
                <a:ea typeface="ＭＳ Ｐゴシック" charset="0"/>
                <a:cs typeface="ＭＳ Ｐゴシック" charset="0"/>
              </a:rPr>
              <a:t>+ 1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γύρους τότε πρέπει να υπάρχουν </a:t>
            </a:r>
            <a:r>
              <a:rPr lang="en-US" sz="2000" i="1" dirty="0">
                <a:ea typeface="ＭＳ Ｐゴシック" charset="0"/>
                <a:cs typeface="ＭＳ Ｐゴシック" charset="0"/>
              </a:rPr>
              <a:t>f + 1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εσφαλμένοι επεξεργαστές. </a:t>
            </a:r>
          </a:p>
          <a:p>
            <a:r>
              <a:rPr lang="el-GR" sz="2000" dirty="0" smtClean="0">
                <a:ea typeface="ＭＳ Ｐゴシック" charset="0"/>
                <a:cs typeface="ＭＳ Ｐゴシック" charset="0"/>
              </a:rPr>
              <a:t>Αυτό αντιφάσκει την αρχική μας υπόθεση ότι το πολύ </a:t>
            </a:r>
            <a:r>
              <a:rPr lang="en-US" sz="2000" i="1" dirty="0" smtClean="0">
                <a:ea typeface="ＭＳ Ｐゴシック" charset="0"/>
                <a:cs typeface="ＭＳ Ｐゴシック" charset="0"/>
              </a:rPr>
              <a:t>f </a:t>
            </a:r>
            <a:r>
              <a:rPr lang="el-GR" sz="2000" dirty="0" smtClean="0">
                <a:ea typeface="ＭＳ Ｐゴシック" charset="0"/>
                <a:cs typeface="ＭＳ Ｐゴシック" charset="0"/>
              </a:rPr>
              <a:t>επεξεργαστές μπορεί να καταρρεύσουν</a:t>
            </a:r>
            <a:r>
              <a:rPr lang="el-GR" sz="2000" i="1" dirty="0" smtClean="0">
                <a:ea typeface="ＭＳ Ｐゴシック" charset="0"/>
                <a:cs typeface="ＭＳ Ｐゴシック" charset="0"/>
              </a:rPr>
              <a:t>. </a:t>
            </a:r>
            <a:endParaRPr lang="en-US" sz="28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9D47CDF2-4913-544D-A3DD-691FBE9F2385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10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37895" name="Group 39"/>
          <p:cNvGrpSpPr>
            <a:grpSpLocks/>
          </p:cNvGrpSpPr>
          <p:nvPr/>
        </p:nvGrpSpPr>
        <p:grpSpPr bwMode="auto">
          <a:xfrm>
            <a:off x="1143000" y="2819400"/>
            <a:ext cx="7086600" cy="1828800"/>
            <a:chOff x="288" y="2064"/>
            <a:chExt cx="4464" cy="1152"/>
          </a:xfrm>
        </p:grpSpPr>
        <p:grpSp>
          <p:nvGrpSpPr>
            <p:cNvPr id="37897" name="Group 6"/>
            <p:cNvGrpSpPr>
              <a:grpSpLocks/>
            </p:cNvGrpSpPr>
            <p:nvPr/>
          </p:nvGrpSpPr>
          <p:grpSpPr bwMode="auto">
            <a:xfrm>
              <a:off x="288" y="2208"/>
              <a:ext cx="384" cy="384"/>
              <a:chOff x="528" y="2688"/>
              <a:chExt cx="384" cy="384"/>
            </a:xfrm>
          </p:grpSpPr>
          <p:sp>
            <p:nvSpPr>
              <p:cNvPr id="37926" name="Oval 4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7" name="Text Box 5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q</a:t>
                </a:r>
                <a:r>
                  <a:rPr lang="en-US" i="1" baseline="-25000"/>
                  <a:t>1</a:t>
                </a:r>
                <a:endParaRPr lang="en-US" i="1"/>
              </a:p>
            </p:txBody>
          </p:sp>
        </p:grpSp>
        <p:grpSp>
          <p:nvGrpSpPr>
            <p:cNvPr id="37898" name="Group 7"/>
            <p:cNvGrpSpPr>
              <a:grpSpLocks/>
            </p:cNvGrpSpPr>
            <p:nvPr/>
          </p:nvGrpSpPr>
          <p:grpSpPr bwMode="auto">
            <a:xfrm>
              <a:off x="1104" y="2256"/>
              <a:ext cx="384" cy="384"/>
              <a:chOff x="528" y="2688"/>
              <a:chExt cx="384" cy="384"/>
            </a:xfrm>
          </p:grpSpPr>
          <p:sp>
            <p:nvSpPr>
              <p:cNvPr id="37924" name="Oval 8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5" name="Text Box 9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27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q</a:t>
                </a:r>
                <a:r>
                  <a:rPr lang="en-US" i="1" baseline="-25000"/>
                  <a:t>2</a:t>
                </a:r>
                <a:endParaRPr lang="en-US" i="1"/>
              </a:p>
            </p:txBody>
          </p:sp>
        </p:grpSp>
        <p:grpSp>
          <p:nvGrpSpPr>
            <p:cNvPr id="37899" name="Group 10"/>
            <p:cNvGrpSpPr>
              <a:grpSpLocks/>
            </p:cNvGrpSpPr>
            <p:nvPr/>
          </p:nvGrpSpPr>
          <p:grpSpPr bwMode="auto">
            <a:xfrm>
              <a:off x="2736" y="2256"/>
              <a:ext cx="384" cy="384"/>
              <a:chOff x="528" y="2688"/>
              <a:chExt cx="384" cy="384"/>
            </a:xfrm>
          </p:grpSpPr>
          <p:sp>
            <p:nvSpPr>
              <p:cNvPr id="37922" name="Oval 11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3" name="Text Box 12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24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q</a:t>
                </a:r>
                <a:r>
                  <a:rPr lang="en-US" i="1" baseline="-25000"/>
                  <a:t>f</a:t>
                </a:r>
                <a:endParaRPr lang="en-US" i="1"/>
              </a:p>
            </p:txBody>
          </p:sp>
        </p:grpSp>
        <p:grpSp>
          <p:nvGrpSpPr>
            <p:cNvPr id="37900" name="Group 13"/>
            <p:cNvGrpSpPr>
              <a:grpSpLocks/>
            </p:cNvGrpSpPr>
            <p:nvPr/>
          </p:nvGrpSpPr>
          <p:grpSpPr bwMode="auto">
            <a:xfrm>
              <a:off x="3552" y="2256"/>
              <a:ext cx="405" cy="384"/>
              <a:chOff x="528" y="2688"/>
              <a:chExt cx="405" cy="384"/>
            </a:xfrm>
          </p:grpSpPr>
          <p:sp>
            <p:nvSpPr>
              <p:cNvPr id="37920" name="Oval 14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1" name="Text Box 15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36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q</a:t>
                </a:r>
                <a:r>
                  <a:rPr lang="en-US" i="1" baseline="-25000"/>
                  <a:t>f+1</a:t>
                </a:r>
                <a:endParaRPr lang="en-US" i="1"/>
              </a:p>
            </p:txBody>
          </p:sp>
        </p:grpSp>
        <p:grpSp>
          <p:nvGrpSpPr>
            <p:cNvPr id="37901" name="Group 16"/>
            <p:cNvGrpSpPr>
              <a:grpSpLocks/>
            </p:cNvGrpSpPr>
            <p:nvPr/>
          </p:nvGrpSpPr>
          <p:grpSpPr bwMode="auto">
            <a:xfrm>
              <a:off x="4368" y="2256"/>
              <a:ext cx="384" cy="384"/>
              <a:chOff x="528" y="2688"/>
              <a:chExt cx="384" cy="384"/>
            </a:xfrm>
          </p:grpSpPr>
          <p:sp>
            <p:nvSpPr>
              <p:cNvPr id="37918" name="Oval 17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9" name="Text Box 18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24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p</a:t>
                </a:r>
                <a:r>
                  <a:rPr lang="en-US" i="1" baseline="-25000"/>
                  <a:t>j</a:t>
                </a:r>
                <a:endParaRPr lang="en-US" i="1"/>
              </a:p>
            </p:txBody>
          </p:sp>
        </p:grpSp>
        <p:grpSp>
          <p:nvGrpSpPr>
            <p:cNvPr id="37902" name="Group 19"/>
            <p:cNvGrpSpPr>
              <a:grpSpLocks/>
            </p:cNvGrpSpPr>
            <p:nvPr/>
          </p:nvGrpSpPr>
          <p:grpSpPr bwMode="auto">
            <a:xfrm>
              <a:off x="4272" y="2832"/>
              <a:ext cx="384" cy="384"/>
              <a:chOff x="528" y="2688"/>
              <a:chExt cx="384" cy="384"/>
            </a:xfrm>
          </p:grpSpPr>
          <p:sp>
            <p:nvSpPr>
              <p:cNvPr id="37916" name="Oval 20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384" cy="384"/>
              </a:xfrm>
              <a:prstGeom prst="ellipse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7" name="Text Box 21"/>
              <p:cNvSpPr txBox="1">
                <a:spLocks noChangeArrowheads="1"/>
              </p:cNvSpPr>
              <p:nvPr/>
            </p:nvSpPr>
            <p:spPr bwMode="auto">
              <a:xfrm>
                <a:off x="566" y="2695"/>
                <a:ext cx="24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/>
                  <a:t>p</a:t>
                </a:r>
                <a:r>
                  <a:rPr lang="en-US" i="1" baseline="-25000"/>
                  <a:t>i</a:t>
                </a:r>
                <a:endParaRPr lang="en-US" i="1"/>
              </a:p>
            </p:txBody>
          </p:sp>
        </p:grpSp>
        <p:sp>
          <p:nvSpPr>
            <p:cNvPr id="37903" name="Line 23"/>
            <p:cNvSpPr>
              <a:spLocks noChangeShapeType="1"/>
            </p:cNvSpPr>
            <p:nvPr/>
          </p:nvSpPr>
          <p:spPr bwMode="auto">
            <a:xfrm>
              <a:off x="672" y="2448"/>
              <a:ext cx="43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Line 24"/>
            <p:cNvSpPr>
              <a:spLocks noChangeShapeType="1"/>
            </p:cNvSpPr>
            <p:nvPr/>
          </p:nvSpPr>
          <p:spPr bwMode="auto">
            <a:xfrm>
              <a:off x="1488" y="2448"/>
              <a:ext cx="43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Line 25"/>
            <p:cNvSpPr>
              <a:spLocks noChangeShapeType="1"/>
            </p:cNvSpPr>
            <p:nvPr/>
          </p:nvSpPr>
          <p:spPr bwMode="auto">
            <a:xfrm>
              <a:off x="2304" y="2448"/>
              <a:ext cx="43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6" name="Line 26"/>
            <p:cNvSpPr>
              <a:spLocks noChangeShapeType="1"/>
            </p:cNvSpPr>
            <p:nvPr/>
          </p:nvSpPr>
          <p:spPr bwMode="auto">
            <a:xfrm>
              <a:off x="3120" y="2448"/>
              <a:ext cx="43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7" name="Line 27"/>
            <p:cNvSpPr>
              <a:spLocks noChangeShapeType="1"/>
            </p:cNvSpPr>
            <p:nvPr/>
          </p:nvSpPr>
          <p:spPr bwMode="auto">
            <a:xfrm>
              <a:off x="3936" y="2448"/>
              <a:ext cx="43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8" name="Line 31"/>
            <p:cNvSpPr>
              <a:spLocks noChangeShapeType="1"/>
            </p:cNvSpPr>
            <p:nvPr/>
          </p:nvSpPr>
          <p:spPr bwMode="auto">
            <a:xfrm>
              <a:off x="3888" y="2592"/>
              <a:ext cx="384" cy="28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Line 32"/>
            <p:cNvSpPr>
              <a:spLocks noChangeShapeType="1"/>
            </p:cNvSpPr>
            <p:nvPr/>
          </p:nvSpPr>
          <p:spPr bwMode="auto">
            <a:xfrm>
              <a:off x="576" y="2592"/>
              <a:ext cx="384" cy="28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Line 33"/>
            <p:cNvSpPr>
              <a:spLocks noChangeShapeType="1"/>
            </p:cNvSpPr>
            <p:nvPr/>
          </p:nvSpPr>
          <p:spPr bwMode="auto">
            <a:xfrm>
              <a:off x="3072" y="2592"/>
              <a:ext cx="384" cy="28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Line 34"/>
            <p:cNvSpPr>
              <a:spLocks noChangeShapeType="1"/>
            </p:cNvSpPr>
            <p:nvPr/>
          </p:nvSpPr>
          <p:spPr bwMode="auto">
            <a:xfrm>
              <a:off x="1440" y="2592"/>
              <a:ext cx="384" cy="28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Text Box 35"/>
            <p:cNvSpPr txBox="1">
              <a:spLocks noChangeArrowheads="1"/>
            </p:cNvSpPr>
            <p:nvPr/>
          </p:nvSpPr>
          <p:spPr bwMode="auto">
            <a:xfrm>
              <a:off x="624" y="2112"/>
              <a:ext cx="57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/>
                <a:t>round</a:t>
              </a:r>
            </a:p>
            <a:p>
              <a:pPr algn="ctr"/>
              <a:r>
                <a:rPr lang="en-US" sz="1600" dirty="0"/>
                <a:t>1</a:t>
              </a:r>
              <a:endParaRPr lang="en-US" dirty="0"/>
            </a:p>
          </p:txBody>
        </p:sp>
        <p:sp>
          <p:nvSpPr>
            <p:cNvPr id="37913" name="Text Box 36"/>
            <p:cNvSpPr txBox="1">
              <a:spLocks noChangeArrowheads="1"/>
            </p:cNvSpPr>
            <p:nvPr/>
          </p:nvSpPr>
          <p:spPr bwMode="auto">
            <a:xfrm>
              <a:off x="1488" y="2112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/>
                <a:t>2</a:t>
              </a:r>
              <a:endParaRPr lang="en-US"/>
            </a:p>
          </p:txBody>
        </p:sp>
        <p:sp>
          <p:nvSpPr>
            <p:cNvPr id="37914" name="Text Box 37"/>
            <p:cNvSpPr txBox="1">
              <a:spLocks noChangeArrowheads="1"/>
            </p:cNvSpPr>
            <p:nvPr/>
          </p:nvSpPr>
          <p:spPr bwMode="auto">
            <a:xfrm>
              <a:off x="3072" y="206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 i="1"/>
                <a:t>f</a:t>
              </a:r>
              <a:endParaRPr lang="en-US"/>
            </a:p>
          </p:txBody>
        </p:sp>
        <p:sp>
          <p:nvSpPr>
            <p:cNvPr id="37915" name="Text Box 38"/>
            <p:cNvSpPr txBox="1">
              <a:spLocks noChangeArrowheads="1"/>
            </p:cNvSpPr>
            <p:nvPr/>
          </p:nvSpPr>
          <p:spPr bwMode="auto">
            <a:xfrm>
              <a:off x="3936" y="206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 i="1"/>
                <a:t>f+1</a:t>
              </a:r>
              <a:endParaRPr lang="en-US"/>
            </a:p>
          </p:txBody>
        </p:sp>
      </p:grpSp>
      <p:sp>
        <p:nvSpPr>
          <p:cNvPr id="37896" name="Text Box 40"/>
          <p:cNvSpPr txBox="1">
            <a:spLocks noChangeArrowheads="1"/>
          </p:cNvSpPr>
          <p:nvPr/>
        </p:nvSpPr>
        <p:spPr bwMode="auto">
          <a:xfrm>
            <a:off x="3717925" y="307657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FFCC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008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Απόδοση Αλγορίθμου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Αριθμός επεξεργαστών </a:t>
            </a:r>
            <a:r>
              <a:rPr lang="en-US" i="1" dirty="0" smtClean="0"/>
              <a:t>n &gt; f</a:t>
            </a:r>
          </a:p>
          <a:p>
            <a:endParaRPr lang="en-US" i="1" dirty="0"/>
          </a:p>
          <a:p>
            <a:r>
              <a:rPr lang="en-US" i="1" dirty="0"/>
              <a:t>f</a:t>
            </a:r>
            <a:r>
              <a:rPr lang="en-US" i="1" dirty="0" smtClean="0"/>
              <a:t>+1 </a:t>
            </a:r>
            <a:r>
              <a:rPr lang="el-GR" dirty="0" smtClean="0"/>
              <a:t>γύρους</a:t>
            </a:r>
          </a:p>
          <a:p>
            <a:endParaRPr lang="el-GR" i="1" dirty="0"/>
          </a:p>
          <a:p>
            <a:r>
              <a:rPr lang="el-GR" dirty="0" smtClean="0"/>
              <a:t>Το πολύ</a:t>
            </a:r>
            <a:r>
              <a:rPr lang="el-GR" i="1" dirty="0" smtClean="0"/>
              <a:t> </a:t>
            </a:r>
            <a:r>
              <a:rPr lang="en-US" i="1" dirty="0">
                <a:ea typeface="ＭＳ Ｐゴシック" charset="0"/>
                <a:cs typeface="ＭＳ Ｐゴシック" charset="0"/>
              </a:rPr>
              <a:t>n</a:t>
            </a:r>
            <a:r>
              <a:rPr lang="en-US" i="1" baseline="30000" dirty="0">
                <a:ea typeface="ＭＳ Ｐゴシック" charset="0"/>
                <a:cs typeface="ＭＳ Ｐゴシック" charset="0"/>
              </a:rPr>
              <a:t>2</a:t>
            </a:r>
            <a:r>
              <a:rPr lang="en-US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ea typeface="ＭＳ Ｐゴシック" charset="0"/>
                <a:cs typeface="ＭＳ Ｐゴシック" charset="0"/>
                <a:sym typeface="Symbol" charset="0"/>
              </a:rPr>
              <a:t>•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|V|</a:t>
            </a:r>
            <a:r>
              <a:rPr lang="el-GR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μηνύματα όπου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V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 είναι το σύνολο των εισόδων</a:t>
            </a:r>
          </a:p>
          <a:p>
            <a:endParaRPr lang="el-GR" i="1" dirty="0">
              <a:ea typeface="ＭＳ Ｐゴシック" charset="0"/>
              <a:cs typeface="ＭＳ Ｐゴシック" charset="0"/>
            </a:endParaRPr>
          </a:p>
          <a:p>
            <a:r>
              <a:rPr lang="el-GR" dirty="0" smtClean="0">
                <a:ea typeface="ＭＳ Ｐゴシック" charset="0"/>
                <a:cs typeface="ＭＳ Ｐゴシック" charset="0"/>
              </a:rPr>
              <a:t>Κάθε μήνυμα έχει μέγεθος </a:t>
            </a:r>
            <a:r>
              <a:rPr lang="en-US" i="1" dirty="0" err="1">
                <a:ea typeface="ＭＳ Ｐゴシック" charset="0"/>
                <a:cs typeface="ＭＳ Ｐゴシック" charset="0"/>
              </a:rPr>
              <a:t>log</a:t>
            </a:r>
            <a:r>
              <a:rPr lang="en-US" dirty="0" err="1">
                <a:ea typeface="ＭＳ Ｐゴシック" charset="0"/>
                <a:cs typeface="ＭＳ Ｐゴシック" charset="0"/>
              </a:rPr>
              <a:t>|V</a:t>
            </a:r>
            <a:r>
              <a:rPr lang="en-US" dirty="0">
                <a:ea typeface="ＭＳ Ｐゴシック" charset="0"/>
                <a:cs typeface="ＭＳ Ｐゴシック" charset="0"/>
              </a:rPr>
              <a:t>|</a:t>
            </a:r>
            <a:r>
              <a:rPr lang="en-US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bits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29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Κάτω Φράγμα στους Γύρους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dirty="0" smtClean="0">
                <a:ea typeface="ＭＳ Ｐゴシック" charset="0"/>
                <a:cs typeface="ＭＳ Ｐゴシック" charset="0"/>
              </a:rPr>
              <a:t>Υποθέσεις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 i="1" dirty="0">
                <a:ea typeface="ＭＳ Ｐゴシック" charset="0"/>
                <a:cs typeface="ＭＳ Ｐゴシック" charset="0"/>
              </a:rPr>
              <a:t>n &gt; f + </a:t>
            </a:r>
            <a:r>
              <a:rPr lang="en-US" altLang="ja-JP" i="1" dirty="0" smtClean="0">
                <a:ea typeface="ＭＳ Ｐゴシック" charset="0"/>
                <a:cs typeface="ＭＳ Ｐゴシック" charset="0"/>
              </a:rPr>
              <a:t>1</a:t>
            </a:r>
            <a:endParaRPr lang="el-GR" altLang="ja-JP" i="1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altLang="ja-JP" i="1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altLang="ja-JP" dirty="0" smtClean="0">
                <a:ea typeface="ＭＳ Ｐゴシック" charset="0"/>
                <a:cs typeface="ＭＳ Ｐゴシック" charset="0"/>
              </a:rPr>
              <a:t>Κάθε επεξεργαστής στέλνει μήνυμα σε όλους τους άλλους επεξεργαστές σε κάθε γύρο.</a:t>
            </a: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l-GR" altLang="ja-JP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altLang="ja-JP" dirty="0" smtClean="0">
                <a:ea typeface="ＭＳ Ｐゴシック" charset="0"/>
                <a:cs typeface="ＭＳ Ｐゴシック" charset="0"/>
              </a:rPr>
              <a:t>Δυαδική </a:t>
            </a:r>
            <a:r>
              <a:rPr lang="el-GR" altLang="ja-JP" dirty="0" smtClean="0">
                <a:ea typeface="ＭＳ Ｐゴシック" charset="0"/>
                <a:cs typeface="ＭＳ Ｐゴシック" charset="0"/>
              </a:rPr>
              <a:t>είσοδος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{0,1}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226D8043-36E8-2141-8FB4-50D4C1B7975D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8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Αραιά-Εσφαλμένες Εκτελέσεις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Ένα </a:t>
            </a:r>
            <a:r>
              <a:rPr lang="el-GR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κακό σενάριο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για ένα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αλγόριθμο ανεκτικ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ό σε σφάλματα κατάρρευσης είναι όταν υπάρχει </a:t>
            </a:r>
            <a:r>
              <a:rPr lang="el-GR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ένα σφάλμα σε κάθε γύρο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l-GR" b="1" dirty="0" smtClean="0">
              <a:solidFill>
                <a:srgbClr val="0000FF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b="1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Αραι</a:t>
            </a:r>
            <a:r>
              <a:rPr lang="el-GR" b="1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ά-Εσφαλμένες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εκτελέσεις ονομάζονται αυτές που έχουν το πολύ ένα σφάλμα σε κάθε γύρο</a:t>
            </a:r>
          </a:p>
          <a:p>
            <a:pPr marL="114300" indent="0" eaLnBrk="1" hangingPunct="1"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Μας ενδιαφ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έρουν αυτές οι εκτελέσεις σε αυτή την απόδειξη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96278514-492F-5944-9EA9-6CB7701F2734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13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53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Σθ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ένος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Διατ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άξεων Τιμών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Το </a:t>
            </a:r>
            <a:r>
              <a:rPr lang="el-GR" b="1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σθ</a:t>
            </a:r>
            <a:r>
              <a:rPr lang="el-GR" b="1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ένος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 μιας διάταξης τιμών </a:t>
            </a:r>
            <a:r>
              <a:rPr lang="en-US" dirty="0">
                <a:ea typeface="ＭＳ Ｐゴシック" charset="0"/>
                <a:cs typeface="ＭＳ Ｐゴシック" charset="0"/>
              </a:rPr>
              <a:t>C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 είναι το σύνολο όλων των τιμών που μπορούν να αποφασιστούν από ένα μη-εσφαλμένο επεξεργαστή σε μια διάταξη που μπορεί να προκύψει από το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, σε μια νόμιμη (αραιά-εσφαλμένη) εκτέλεση.</a:t>
            </a: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b="1" dirty="0" smtClean="0">
                <a:ea typeface="ＭＳ Ｐゴシック" charset="0"/>
                <a:cs typeface="ＭＳ Ｐゴシック" charset="0"/>
              </a:rPr>
              <a:t>Δισθεν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ή Σύνολο (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Bivalent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)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το σ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ύνολο που περιέχει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0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και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1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.</a:t>
            </a:r>
            <a:endParaRPr lang="el-GR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b="1" dirty="0" smtClean="0">
                <a:ea typeface="ＭＳ Ｐゴシック" charset="0"/>
                <a:cs typeface="ＭＳ Ｐゴシック" charset="0"/>
              </a:rPr>
              <a:t>Μονοσθεν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ή Σύνολο (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Univalent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)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το σ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ύνολο που περιέχει μια μόνο τιμή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l-GR" dirty="0" smtClean="0">
                <a:ea typeface="ＭＳ Ｐゴシック" charset="0"/>
              </a:rPr>
              <a:t>0-σθεν</a:t>
            </a:r>
            <a:r>
              <a:rPr lang="el-GR" dirty="0" smtClean="0">
                <a:ea typeface="ＭＳ Ｐゴシック" charset="0"/>
              </a:rPr>
              <a:t>ή (</a:t>
            </a:r>
            <a:r>
              <a:rPr lang="en-US" dirty="0" smtClean="0">
                <a:ea typeface="ＭＳ Ｐゴシック" charset="0"/>
              </a:rPr>
              <a:t>0</a:t>
            </a:r>
            <a:r>
              <a:rPr lang="en-US" dirty="0">
                <a:ea typeface="ＭＳ Ｐゴシック" charset="0"/>
              </a:rPr>
              <a:t>-</a:t>
            </a:r>
            <a:r>
              <a:rPr lang="en-US" dirty="0" smtClean="0">
                <a:ea typeface="ＭＳ Ｐゴシック" charset="0"/>
              </a:rPr>
              <a:t>valent</a:t>
            </a:r>
            <a:r>
              <a:rPr lang="el-GR" dirty="0" smtClean="0">
                <a:ea typeface="ＭＳ Ｐゴシック" charset="0"/>
              </a:rPr>
              <a:t>) αν περι</a:t>
            </a:r>
            <a:r>
              <a:rPr lang="el-GR" dirty="0" smtClean="0">
                <a:ea typeface="ＭＳ Ｐゴシック" charset="0"/>
              </a:rPr>
              <a:t>έχει μόνο το 0,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l-GR" dirty="0" smtClean="0">
                <a:ea typeface="ＭＳ Ｐゴシック" charset="0"/>
              </a:rPr>
              <a:t>ή</a:t>
            </a:r>
            <a:r>
              <a:rPr lang="en-US" dirty="0" smtClean="0">
                <a:ea typeface="ＭＳ Ｐゴシック" charset="0"/>
              </a:rPr>
              <a:t> </a:t>
            </a:r>
            <a:endParaRPr lang="el-GR" dirty="0" smtClean="0">
              <a:ea typeface="ＭＳ Ｐゴシック" charset="0"/>
            </a:endParaRPr>
          </a:p>
          <a:p>
            <a:pPr lvl="1"/>
            <a:r>
              <a:rPr lang="el-GR" dirty="0" smtClean="0">
                <a:ea typeface="ＭＳ Ｐゴシック" charset="0"/>
              </a:rPr>
              <a:t>1-σθεν</a:t>
            </a:r>
            <a:r>
              <a:rPr lang="el-GR" dirty="0" smtClean="0">
                <a:ea typeface="ＭＳ Ｐゴシック" charset="0"/>
              </a:rPr>
              <a:t>ή (</a:t>
            </a:r>
            <a:r>
              <a:rPr lang="en-US" dirty="0" smtClean="0">
                <a:ea typeface="ＭＳ Ｐゴシック" charset="0"/>
              </a:rPr>
              <a:t>1</a:t>
            </a:r>
            <a:r>
              <a:rPr lang="en-US" dirty="0">
                <a:ea typeface="ＭＳ Ｐゴシック" charset="0"/>
              </a:rPr>
              <a:t>-</a:t>
            </a:r>
            <a:r>
              <a:rPr lang="en-US" dirty="0" smtClean="0">
                <a:ea typeface="ＭＳ Ｐゴシック" charset="0"/>
              </a:rPr>
              <a:t>valent</a:t>
            </a:r>
            <a:r>
              <a:rPr lang="el-GR" dirty="0">
                <a:ea typeface="ＭＳ Ｐゴシック" charset="0"/>
              </a:rPr>
              <a:t>) αν περιέχει μόνο το </a:t>
            </a:r>
            <a:r>
              <a:rPr lang="el-GR" dirty="0" smtClean="0">
                <a:ea typeface="ＭＳ Ｐゴシック" charset="0"/>
              </a:rPr>
              <a:t>1</a:t>
            </a:r>
            <a:endParaRPr lang="en-US" dirty="0">
              <a:ea typeface="ＭＳ Ｐゴシック" charset="0"/>
            </a:endParaRP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5FD99FCB-D471-3F4F-AFE6-0A20EAD9BCCD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14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5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Υπολογισμ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ός Σθένους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CB6170BB-E30A-714E-8AB5-3392054EBC30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15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48134" name="Group 15"/>
          <p:cNvGrpSpPr>
            <a:grpSpLocks/>
          </p:cNvGrpSpPr>
          <p:nvPr/>
        </p:nvGrpSpPr>
        <p:grpSpPr bwMode="auto">
          <a:xfrm>
            <a:off x="2286000" y="1905000"/>
            <a:ext cx="2209800" cy="914400"/>
            <a:chOff x="1440" y="1200"/>
            <a:chExt cx="1392" cy="576"/>
          </a:xfrm>
        </p:grpSpPr>
        <p:sp>
          <p:nvSpPr>
            <p:cNvPr id="48168" name="Line 4"/>
            <p:cNvSpPr>
              <a:spLocks noChangeShapeType="1"/>
            </p:cNvSpPr>
            <p:nvPr/>
          </p:nvSpPr>
          <p:spPr bwMode="auto">
            <a:xfrm flipH="1">
              <a:off x="1440" y="1200"/>
              <a:ext cx="576" cy="576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9" name="Line 5"/>
            <p:cNvSpPr>
              <a:spLocks noChangeShapeType="1"/>
            </p:cNvSpPr>
            <p:nvPr/>
          </p:nvSpPr>
          <p:spPr bwMode="auto">
            <a:xfrm flipH="1">
              <a:off x="1920" y="1248"/>
              <a:ext cx="192" cy="52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0" name="Line 6"/>
            <p:cNvSpPr>
              <a:spLocks noChangeShapeType="1"/>
            </p:cNvSpPr>
            <p:nvPr/>
          </p:nvSpPr>
          <p:spPr bwMode="auto">
            <a:xfrm>
              <a:off x="2160" y="1248"/>
              <a:ext cx="240" cy="52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1" name="Line 7"/>
            <p:cNvSpPr>
              <a:spLocks noChangeShapeType="1"/>
            </p:cNvSpPr>
            <p:nvPr/>
          </p:nvSpPr>
          <p:spPr bwMode="auto">
            <a:xfrm>
              <a:off x="2208" y="1200"/>
              <a:ext cx="624" cy="576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5" name="Text Box 10"/>
          <p:cNvSpPr txBox="1">
            <a:spLocks noChangeArrowheads="1"/>
          </p:cNvSpPr>
          <p:nvPr/>
        </p:nvSpPr>
        <p:spPr bwMode="auto">
          <a:xfrm>
            <a:off x="3124200" y="14478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/>
              <a:t>C</a:t>
            </a:r>
          </a:p>
        </p:txBody>
      </p:sp>
      <p:sp>
        <p:nvSpPr>
          <p:cNvPr id="48136" name="Text Box 11"/>
          <p:cNvSpPr txBox="1">
            <a:spLocks noChangeArrowheads="1"/>
          </p:cNvSpPr>
          <p:nvPr/>
        </p:nvSpPr>
        <p:spPr bwMode="auto">
          <a:xfrm>
            <a:off x="2819400" y="2743200"/>
            <a:ext cx="455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/>
              <a:t>E</a:t>
            </a:r>
          </a:p>
        </p:txBody>
      </p: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3581400" y="274320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/>
              <a:t>F</a:t>
            </a:r>
          </a:p>
        </p:txBody>
      </p:sp>
      <p:sp>
        <p:nvSpPr>
          <p:cNvPr id="48138" name="Text Box 13"/>
          <p:cNvSpPr txBox="1">
            <a:spLocks noChangeArrowheads="1"/>
          </p:cNvSpPr>
          <p:nvPr/>
        </p:nvSpPr>
        <p:spPr bwMode="auto">
          <a:xfrm>
            <a:off x="4343400" y="2743200"/>
            <a:ext cx="5000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/>
              <a:t>G</a:t>
            </a:r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057400" y="2743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/>
              <a:t>D</a:t>
            </a:r>
          </a:p>
        </p:txBody>
      </p:sp>
      <p:grpSp>
        <p:nvGrpSpPr>
          <p:cNvPr id="48140" name="Group 28"/>
          <p:cNvGrpSpPr>
            <a:grpSpLocks/>
          </p:cNvGrpSpPr>
          <p:nvPr/>
        </p:nvGrpSpPr>
        <p:grpSpPr bwMode="auto">
          <a:xfrm>
            <a:off x="3657600" y="3276600"/>
            <a:ext cx="838200" cy="990600"/>
            <a:chOff x="2304" y="2064"/>
            <a:chExt cx="528" cy="624"/>
          </a:xfrm>
        </p:grpSpPr>
        <p:sp>
          <p:nvSpPr>
            <p:cNvPr id="48164" name="Line 17"/>
            <p:cNvSpPr>
              <a:spLocks noChangeShapeType="1"/>
            </p:cNvSpPr>
            <p:nvPr/>
          </p:nvSpPr>
          <p:spPr bwMode="auto">
            <a:xfrm flipH="1">
              <a:off x="2304" y="2064"/>
              <a:ext cx="0" cy="624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Line 18"/>
            <p:cNvSpPr>
              <a:spLocks noChangeShapeType="1"/>
            </p:cNvSpPr>
            <p:nvPr/>
          </p:nvSpPr>
          <p:spPr bwMode="auto">
            <a:xfrm>
              <a:off x="2352" y="2064"/>
              <a:ext cx="144" cy="624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6" name="Line 19"/>
            <p:cNvSpPr>
              <a:spLocks noChangeShapeType="1"/>
            </p:cNvSpPr>
            <p:nvPr/>
          </p:nvSpPr>
          <p:spPr bwMode="auto">
            <a:xfrm>
              <a:off x="2400" y="2064"/>
              <a:ext cx="288" cy="624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Line 20"/>
            <p:cNvSpPr>
              <a:spLocks noChangeShapeType="1"/>
            </p:cNvSpPr>
            <p:nvPr/>
          </p:nvSpPr>
          <p:spPr bwMode="auto">
            <a:xfrm>
              <a:off x="2496" y="2064"/>
              <a:ext cx="336" cy="624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41" name="Line 23"/>
          <p:cNvSpPr>
            <a:spLocks noChangeShapeType="1"/>
          </p:cNvSpPr>
          <p:nvPr/>
        </p:nvSpPr>
        <p:spPr bwMode="auto">
          <a:xfrm>
            <a:off x="4572000" y="3276600"/>
            <a:ext cx="1524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24"/>
          <p:cNvSpPr>
            <a:spLocks noChangeShapeType="1"/>
          </p:cNvSpPr>
          <p:nvPr/>
        </p:nvSpPr>
        <p:spPr bwMode="auto">
          <a:xfrm>
            <a:off x="4648200" y="3276600"/>
            <a:ext cx="3810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25"/>
          <p:cNvSpPr>
            <a:spLocks noChangeShapeType="1"/>
          </p:cNvSpPr>
          <p:nvPr/>
        </p:nvSpPr>
        <p:spPr bwMode="auto">
          <a:xfrm>
            <a:off x="4724400" y="3276600"/>
            <a:ext cx="7620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26"/>
          <p:cNvSpPr>
            <a:spLocks noChangeShapeType="1"/>
          </p:cNvSpPr>
          <p:nvPr/>
        </p:nvSpPr>
        <p:spPr bwMode="auto">
          <a:xfrm>
            <a:off x="4800600" y="3200400"/>
            <a:ext cx="1066800" cy="10668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35"/>
          <p:cNvSpPr>
            <a:spLocks noChangeShapeType="1"/>
          </p:cNvSpPr>
          <p:nvPr/>
        </p:nvSpPr>
        <p:spPr bwMode="auto">
          <a:xfrm flipH="1">
            <a:off x="2590800" y="3276600"/>
            <a:ext cx="3048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36"/>
          <p:cNvSpPr>
            <a:spLocks noChangeShapeType="1"/>
          </p:cNvSpPr>
          <p:nvPr/>
        </p:nvSpPr>
        <p:spPr bwMode="auto">
          <a:xfrm flipH="1">
            <a:off x="2895600" y="3276600"/>
            <a:ext cx="762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37"/>
          <p:cNvSpPr>
            <a:spLocks noChangeShapeType="1"/>
          </p:cNvSpPr>
          <p:nvPr/>
        </p:nvSpPr>
        <p:spPr bwMode="auto">
          <a:xfrm>
            <a:off x="3048000" y="3276600"/>
            <a:ext cx="1524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38"/>
          <p:cNvSpPr>
            <a:spLocks noChangeShapeType="1"/>
          </p:cNvSpPr>
          <p:nvPr/>
        </p:nvSpPr>
        <p:spPr bwMode="auto">
          <a:xfrm>
            <a:off x="3200400" y="3276600"/>
            <a:ext cx="3048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40"/>
          <p:cNvSpPr>
            <a:spLocks noChangeShapeType="1"/>
          </p:cNvSpPr>
          <p:nvPr/>
        </p:nvSpPr>
        <p:spPr bwMode="auto">
          <a:xfrm flipH="1">
            <a:off x="1447800" y="3276600"/>
            <a:ext cx="6858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41"/>
          <p:cNvSpPr>
            <a:spLocks noChangeShapeType="1"/>
          </p:cNvSpPr>
          <p:nvPr/>
        </p:nvSpPr>
        <p:spPr bwMode="auto">
          <a:xfrm flipH="1">
            <a:off x="1828800" y="3276600"/>
            <a:ext cx="3810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42"/>
          <p:cNvSpPr>
            <a:spLocks noChangeShapeType="1"/>
          </p:cNvSpPr>
          <p:nvPr/>
        </p:nvSpPr>
        <p:spPr bwMode="auto">
          <a:xfrm flipH="1">
            <a:off x="2133600" y="3276600"/>
            <a:ext cx="1524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43"/>
          <p:cNvSpPr>
            <a:spLocks noChangeShapeType="1"/>
          </p:cNvSpPr>
          <p:nvPr/>
        </p:nvSpPr>
        <p:spPr bwMode="auto">
          <a:xfrm flipH="1">
            <a:off x="2362200" y="3276600"/>
            <a:ext cx="76200" cy="990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Text Box 51"/>
          <p:cNvSpPr txBox="1">
            <a:spLocks noChangeArrowheads="1"/>
          </p:cNvSpPr>
          <p:nvPr/>
        </p:nvSpPr>
        <p:spPr bwMode="auto">
          <a:xfrm>
            <a:off x="1066800" y="4267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/>
              <a:t>0  0  0  0</a:t>
            </a:r>
            <a:r>
              <a:rPr lang="en-US" sz="2800" i="1"/>
              <a:t>   </a:t>
            </a:r>
          </a:p>
        </p:txBody>
      </p:sp>
      <p:sp>
        <p:nvSpPr>
          <p:cNvPr id="48154" name="Text Box 58"/>
          <p:cNvSpPr txBox="1">
            <a:spLocks noChangeArrowheads="1"/>
          </p:cNvSpPr>
          <p:nvPr/>
        </p:nvSpPr>
        <p:spPr bwMode="auto">
          <a:xfrm>
            <a:off x="2362200" y="4267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/>
              <a:t>0  1 0  1</a:t>
            </a:r>
            <a:r>
              <a:rPr lang="en-US" sz="2800" i="1"/>
              <a:t>   </a:t>
            </a:r>
          </a:p>
        </p:txBody>
      </p:sp>
      <p:sp>
        <p:nvSpPr>
          <p:cNvPr id="48155" name="Text Box 59"/>
          <p:cNvSpPr txBox="1">
            <a:spLocks noChangeArrowheads="1"/>
          </p:cNvSpPr>
          <p:nvPr/>
        </p:nvSpPr>
        <p:spPr bwMode="auto">
          <a:xfrm>
            <a:off x="3505200" y="4267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/>
              <a:t>1  1 1 1</a:t>
            </a:r>
            <a:r>
              <a:rPr lang="en-US" sz="2800" i="1"/>
              <a:t>   </a:t>
            </a:r>
          </a:p>
        </p:txBody>
      </p:sp>
      <p:sp>
        <p:nvSpPr>
          <p:cNvPr id="48156" name="Text Box 60"/>
          <p:cNvSpPr txBox="1">
            <a:spLocks noChangeArrowheads="1"/>
          </p:cNvSpPr>
          <p:nvPr/>
        </p:nvSpPr>
        <p:spPr bwMode="auto">
          <a:xfrm>
            <a:off x="4648200" y="4267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/>
              <a:t>1  0   0   1</a:t>
            </a:r>
            <a:r>
              <a:rPr lang="en-US" sz="2800" i="1"/>
              <a:t>   </a:t>
            </a:r>
          </a:p>
        </p:txBody>
      </p:sp>
      <p:sp>
        <p:nvSpPr>
          <p:cNvPr id="48157" name="Text Box 61"/>
          <p:cNvSpPr txBox="1">
            <a:spLocks noChangeArrowheads="1"/>
          </p:cNvSpPr>
          <p:nvPr/>
        </p:nvSpPr>
        <p:spPr bwMode="auto">
          <a:xfrm>
            <a:off x="6537325" y="4202113"/>
            <a:ext cx="172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&lt;= decisions</a:t>
            </a:r>
          </a:p>
        </p:txBody>
      </p:sp>
      <p:sp>
        <p:nvSpPr>
          <p:cNvPr id="48158" name="Text Box 62"/>
          <p:cNvSpPr txBox="1">
            <a:spLocks noChangeArrowheads="1"/>
          </p:cNvSpPr>
          <p:nvPr/>
        </p:nvSpPr>
        <p:spPr bwMode="auto">
          <a:xfrm>
            <a:off x="1355725" y="5040313"/>
            <a:ext cx="17224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0/1 : bivalent</a:t>
            </a:r>
          </a:p>
          <a:p>
            <a:r>
              <a:rPr lang="en-US"/>
              <a:t>1 : 1-valent</a:t>
            </a:r>
          </a:p>
          <a:p>
            <a:r>
              <a:rPr lang="en-US"/>
              <a:t>0 : 0-valent</a:t>
            </a:r>
          </a:p>
        </p:txBody>
      </p:sp>
      <p:sp>
        <p:nvSpPr>
          <p:cNvPr id="461887" name="Text Box 63"/>
          <p:cNvSpPr txBox="1">
            <a:spLocks noChangeArrowheads="1"/>
          </p:cNvSpPr>
          <p:nvPr/>
        </p:nvSpPr>
        <p:spPr bwMode="auto">
          <a:xfrm>
            <a:off x="3505200" y="13716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0/1</a:t>
            </a:r>
          </a:p>
        </p:txBody>
      </p:sp>
      <p:sp>
        <p:nvSpPr>
          <p:cNvPr id="461888" name="Text Box 64"/>
          <p:cNvSpPr txBox="1">
            <a:spLocks noChangeArrowheads="1"/>
          </p:cNvSpPr>
          <p:nvPr/>
        </p:nvSpPr>
        <p:spPr bwMode="auto">
          <a:xfrm>
            <a:off x="19050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1889" name="Text Box 65"/>
          <p:cNvSpPr txBox="1">
            <a:spLocks noChangeArrowheads="1"/>
          </p:cNvSpPr>
          <p:nvPr/>
        </p:nvSpPr>
        <p:spPr bwMode="auto">
          <a:xfrm>
            <a:off x="2590800" y="25908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0/1</a:t>
            </a:r>
          </a:p>
        </p:txBody>
      </p:sp>
      <p:sp>
        <p:nvSpPr>
          <p:cNvPr id="461890" name="Text Box 66"/>
          <p:cNvSpPr txBox="1">
            <a:spLocks noChangeArrowheads="1"/>
          </p:cNvSpPr>
          <p:nvPr/>
        </p:nvSpPr>
        <p:spPr bwMode="auto">
          <a:xfrm>
            <a:off x="35052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1891" name="Text Box 67"/>
          <p:cNvSpPr txBox="1">
            <a:spLocks noChangeArrowheads="1"/>
          </p:cNvSpPr>
          <p:nvPr/>
        </p:nvSpPr>
        <p:spPr bwMode="auto">
          <a:xfrm>
            <a:off x="4724400" y="25908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0/1</a:t>
            </a:r>
          </a:p>
        </p:txBody>
      </p:sp>
    </p:spTree>
    <p:extLst>
      <p:ext uri="{BB962C8B-B14F-4D97-AF65-F5344CB8AC3E}">
        <p14:creationId xmlns:p14="http://schemas.microsoft.com/office/powerpoint/2010/main" val="2607436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87" grpId="0"/>
      <p:bldP spid="461888" grpId="0"/>
      <p:bldP spid="461889" grpId="0"/>
      <p:bldP spid="461890" grpId="0"/>
      <p:bldP spid="4618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Κ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άτω Φράγμα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b="1" dirty="0" smtClean="0">
                <a:ea typeface="ＭＳ Ｐゴシック" charset="0"/>
                <a:cs typeface="ＭＳ Ｐゴシック" charset="0"/>
              </a:rPr>
              <a:t>Θε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ώρημα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Κ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άθε αλγόριθμος συμφωνίας ανεκτικός σε 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f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σφάλματα κατάρρευσης χρειάζεται τουλάχιστον 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f+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1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γύρους στην χειρότερη περίπτωση.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l-GR" b="1" dirty="0" smtClean="0"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b="1" dirty="0" smtClean="0">
                <a:ea typeface="ＭＳ Ｐゴシック" charset="0"/>
                <a:cs typeface="ＭＳ Ｐゴシック" charset="0"/>
              </a:rPr>
              <a:t>Στρατηγικ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ή Απόδειξης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:</a:t>
            </a:r>
            <a:endParaRPr lang="en-US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FB5CF497-9176-C54C-8AF0-70425194D72F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16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04800" y="3657598"/>
            <a:ext cx="2057402" cy="1317625"/>
            <a:chOff x="240" y="2592"/>
            <a:chExt cx="1296" cy="830"/>
          </a:xfrm>
        </p:grpSpPr>
        <p:sp>
          <p:nvSpPr>
            <p:cNvPr id="50206" name="Oval 4"/>
            <p:cNvSpPr>
              <a:spLocks noChangeArrowheads="1"/>
            </p:cNvSpPr>
            <p:nvPr/>
          </p:nvSpPr>
          <p:spPr bwMode="auto">
            <a:xfrm>
              <a:off x="768" y="259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7" name="Text Box 22"/>
            <p:cNvSpPr txBox="1">
              <a:spLocks noChangeArrowheads="1"/>
            </p:cNvSpPr>
            <p:nvPr/>
          </p:nvSpPr>
          <p:spPr bwMode="auto">
            <a:xfrm>
              <a:off x="240" y="2976"/>
              <a:ext cx="1296" cy="4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dirty="0" smtClean="0">
                  <a:sym typeface="Symbol" charset="0"/>
                </a:rPr>
                <a:t></a:t>
              </a:r>
              <a:r>
                <a:rPr lang="el-GR" dirty="0">
                  <a:sym typeface="Symbol" charset="0"/>
                </a:rPr>
                <a:t> </a:t>
              </a:r>
              <a:r>
                <a:rPr lang="el-GR" dirty="0" smtClean="0">
                  <a:sym typeface="Symbol" charset="0"/>
                </a:rPr>
                <a:t>Δισθεν</a:t>
              </a:r>
              <a:r>
                <a:rPr lang="el-GR" dirty="0" smtClean="0">
                  <a:sym typeface="Symbol" charset="0"/>
                </a:rPr>
                <a:t>ής</a:t>
              </a:r>
            </a:p>
            <a:p>
              <a:r>
                <a:rPr lang="el-GR" dirty="0" smtClean="0">
                  <a:sym typeface="Symbol" charset="0"/>
                </a:rPr>
                <a:t>α</a:t>
              </a:r>
              <a:r>
                <a:rPr lang="el-GR" dirty="0" smtClean="0">
                  <a:sym typeface="Symbol" charset="0"/>
                </a:rPr>
                <a:t>ρχική διάταξη</a:t>
              </a:r>
              <a:endParaRPr lang="en-US" dirty="0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95400" y="3200399"/>
            <a:ext cx="5562606" cy="2286000"/>
            <a:chOff x="816" y="2304"/>
            <a:chExt cx="3504" cy="1440"/>
          </a:xfrm>
        </p:grpSpPr>
        <p:sp>
          <p:nvSpPr>
            <p:cNvPr id="50191" name="Oval 5"/>
            <p:cNvSpPr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Oval 6"/>
            <p:cNvSpPr>
              <a:spLocks noChangeArrowheads="1"/>
            </p:cNvSpPr>
            <p:nvPr/>
          </p:nvSpPr>
          <p:spPr bwMode="auto">
            <a:xfrm>
              <a:off x="3360" y="259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Oval 7"/>
            <p:cNvSpPr>
              <a:spLocks noChangeArrowheads="1"/>
            </p:cNvSpPr>
            <p:nvPr/>
          </p:nvSpPr>
          <p:spPr bwMode="auto">
            <a:xfrm>
              <a:off x="4032" y="2592"/>
              <a:ext cx="144" cy="144"/>
            </a:xfrm>
            <a:prstGeom prst="ellipse">
              <a:avLst/>
            </a:prstGeom>
            <a:solidFill>
              <a:srgbClr val="FFCC00"/>
            </a:solidFill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Line 11"/>
            <p:cNvSpPr>
              <a:spLocks noChangeShapeType="1"/>
            </p:cNvSpPr>
            <p:nvPr/>
          </p:nvSpPr>
          <p:spPr bwMode="auto">
            <a:xfrm>
              <a:off x="864" y="2640"/>
              <a:ext cx="528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Line 12"/>
            <p:cNvSpPr>
              <a:spLocks noChangeShapeType="1"/>
            </p:cNvSpPr>
            <p:nvPr/>
          </p:nvSpPr>
          <p:spPr bwMode="auto">
            <a:xfrm>
              <a:off x="1488" y="2640"/>
              <a:ext cx="528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6" name="Line 13"/>
            <p:cNvSpPr>
              <a:spLocks noChangeShapeType="1"/>
            </p:cNvSpPr>
            <p:nvPr/>
          </p:nvSpPr>
          <p:spPr bwMode="auto">
            <a:xfrm>
              <a:off x="2832" y="2640"/>
              <a:ext cx="528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7" name="Line 14"/>
            <p:cNvSpPr>
              <a:spLocks noChangeShapeType="1"/>
            </p:cNvSpPr>
            <p:nvPr/>
          </p:nvSpPr>
          <p:spPr bwMode="auto">
            <a:xfrm>
              <a:off x="3504" y="2640"/>
              <a:ext cx="528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8" name="Text Box 16"/>
            <p:cNvSpPr txBox="1">
              <a:spLocks noChangeArrowheads="1"/>
            </p:cNvSpPr>
            <p:nvPr/>
          </p:nvSpPr>
          <p:spPr bwMode="auto">
            <a:xfrm>
              <a:off x="2198" y="2379"/>
              <a:ext cx="4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3600">
                  <a:solidFill>
                    <a:srgbClr val="FFCC00"/>
                  </a:solidFill>
                </a:rPr>
                <a:t>…</a:t>
              </a:r>
            </a:p>
          </p:txBody>
        </p:sp>
        <p:sp>
          <p:nvSpPr>
            <p:cNvPr id="50199" name="Text Box 17"/>
            <p:cNvSpPr txBox="1">
              <a:spLocks noChangeArrowheads="1"/>
            </p:cNvSpPr>
            <p:nvPr/>
          </p:nvSpPr>
          <p:spPr bwMode="auto">
            <a:xfrm>
              <a:off x="912" y="230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/>
                <a:t>1</a:t>
              </a:r>
              <a:endParaRPr lang="en-US"/>
            </a:p>
          </p:txBody>
        </p:sp>
        <p:sp>
          <p:nvSpPr>
            <p:cNvPr id="50200" name="Text Box 18"/>
            <p:cNvSpPr txBox="1">
              <a:spLocks noChangeArrowheads="1"/>
            </p:cNvSpPr>
            <p:nvPr/>
          </p:nvSpPr>
          <p:spPr bwMode="auto">
            <a:xfrm>
              <a:off x="1536" y="230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/>
                <a:t>2</a:t>
              </a:r>
              <a:endParaRPr lang="en-US"/>
            </a:p>
          </p:txBody>
        </p:sp>
        <p:sp>
          <p:nvSpPr>
            <p:cNvPr id="50201" name="Text Box 19"/>
            <p:cNvSpPr txBox="1">
              <a:spLocks noChangeArrowheads="1"/>
            </p:cNvSpPr>
            <p:nvPr/>
          </p:nvSpPr>
          <p:spPr bwMode="auto">
            <a:xfrm>
              <a:off x="2832" y="230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 i="1"/>
                <a:t>f - 2</a:t>
              </a:r>
              <a:endParaRPr lang="en-US"/>
            </a:p>
          </p:txBody>
        </p:sp>
        <p:sp>
          <p:nvSpPr>
            <p:cNvPr id="50202" name="Text Box 20"/>
            <p:cNvSpPr txBox="1">
              <a:spLocks noChangeArrowheads="1"/>
            </p:cNvSpPr>
            <p:nvPr/>
          </p:nvSpPr>
          <p:spPr bwMode="auto">
            <a:xfrm>
              <a:off x="3504" y="230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 i="1"/>
                <a:t>f - 1</a:t>
              </a:r>
              <a:endParaRPr lang="en-US"/>
            </a:p>
          </p:txBody>
        </p:sp>
        <p:sp>
          <p:nvSpPr>
            <p:cNvPr id="50203" name="AutoShape 26"/>
            <p:cNvSpPr>
              <a:spLocks/>
            </p:cNvSpPr>
            <p:nvPr/>
          </p:nvSpPr>
          <p:spPr bwMode="auto">
            <a:xfrm rot="16200000" flipV="1">
              <a:off x="2616" y="1512"/>
              <a:ext cx="240" cy="2880"/>
            </a:xfrm>
            <a:prstGeom prst="leftBrace">
              <a:avLst>
                <a:gd name="adj1" fmla="val 100000"/>
                <a:gd name="adj2" fmla="val 5045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4" name="Line 29"/>
            <p:cNvSpPr>
              <a:spLocks noChangeShapeType="1"/>
            </p:cNvSpPr>
            <p:nvPr/>
          </p:nvSpPr>
          <p:spPr bwMode="auto">
            <a:xfrm>
              <a:off x="816" y="278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5" name="Text Box 31"/>
            <p:cNvSpPr txBox="1">
              <a:spLocks noChangeArrowheads="1"/>
            </p:cNvSpPr>
            <p:nvPr/>
          </p:nvSpPr>
          <p:spPr bwMode="auto">
            <a:xfrm>
              <a:off x="1526" y="3104"/>
              <a:ext cx="2794" cy="6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l-GR" dirty="0" smtClean="0"/>
                <a:t>Να δε</a:t>
              </a:r>
              <a:r>
                <a:rPr lang="el-GR" dirty="0" smtClean="0"/>
                <a:t>ίξουμε ότι μπορεί να διατηρηθεί η </a:t>
              </a:r>
              <a:r>
                <a:rPr lang="el-GR" dirty="0" err="1" smtClean="0"/>
                <a:t>δισθένεια</a:t>
              </a:r>
              <a:r>
                <a:rPr lang="el-GR" dirty="0" smtClean="0"/>
                <a:t> μέχρι το γύρο</a:t>
              </a:r>
              <a:r>
                <a:rPr lang="en-US" dirty="0" smtClean="0"/>
                <a:t> </a:t>
              </a:r>
              <a:r>
                <a:rPr lang="en-US" i="1" dirty="0"/>
                <a:t>f - 1</a:t>
              </a:r>
              <a:endParaRPr lang="en-US" dirty="0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6553202" y="3200401"/>
            <a:ext cx="2438401" cy="3081338"/>
            <a:chOff x="4128" y="2304"/>
            <a:chExt cx="1536" cy="1941"/>
          </a:xfrm>
        </p:grpSpPr>
        <p:sp>
          <p:nvSpPr>
            <p:cNvPr id="50186" name="Oval 8"/>
            <p:cNvSpPr>
              <a:spLocks noChangeArrowheads="1"/>
            </p:cNvSpPr>
            <p:nvPr/>
          </p:nvSpPr>
          <p:spPr bwMode="auto">
            <a:xfrm>
              <a:off x="4656" y="259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5"/>
            <p:cNvSpPr>
              <a:spLocks noChangeShapeType="1"/>
            </p:cNvSpPr>
            <p:nvPr/>
          </p:nvSpPr>
          <p:spPr bwMode="auto">
            <a:xfrm>
              <a:off x="4128" y="2640"/>
              <a:ext cx="528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8" name="Text Box 21"/>
            <p:cNvSpPr txBox="1">
              <a:spLocks noChangeArrowheads="1"/>
            </p:cNvSpPr>
            <p:nvPr/>
          </p:nvSpPr>
          <p:spPr bwMode="auto">
            <a:xfrm>
              <a:off x="4176" y="2304"/>
              <a:ext cx="47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round</a:t>
              </a:r>
            </a:p>
            <a:p>
              <a:pPr algn="ctr"/>
              <a:r>
                <a:rPr lang="en-US" sz="1600" i="1"/>
                <a:t>f</a:t>
              </a:r>
              <a:endParaRPr lang="en-US"/>
            </a:p>
          </p:txBody>
        </p:sp>
        <p:sp>
          <p:nvSpPr>
            <p:cNvPr id="50189" name="Text Box 32"/>
            <p:cNvSpPr txBox="1">
              <a:spLocks noChangeArrowheads="1"/>
            </p:cNvSpPr>
            <p:nvPr/>
          </p:nvSpPr>
          <p:spPr bwMode="auto">
            <a:xfrm>
              <a:off x="4368" y="3024"/>
              <a:ext cx="1296" cy="12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l-GR" dirty="0" smtClean="0"/>
                <a:t>Μπορε</a:t>
              </a:r>
              <a:r>
                <a:rPr lang="el-GR" dirty="0" smtClean="0"/>
                <a:t>ί να αποτραπεί ένας </a:t>
              </a:r>
              <a:r>
                <a:rPr lang="el-GR" dirty="0" err="1" smtClean="0"/>
                <a:t>μ.ε</a:t>
              </a:r>
              <a:r>
                <a:rPr lang="el-GR" dirty="0" smtClean="0"/>
                <a:t>. </a:t>
              </a:r>
              <a:r>
                <a:rPr lang="el-GR" dirty="0" err="1"/>
                <a:t>ε</a:t>
              </a:r>
              <a:r>
                <a:rPr lang="el-GR" dirty="0" err="1" smtClean="0"/>
                <a:t>πεξ</a:t>
              </a:r>
              <a:r>
                <a:rPr lang="el-GR" dirty="0" smtClean="0"/>
                <a:t>. από το να αποφασίσει στο γύρο</a:t>
              </a:r>
              <a:r>
                <a:rPr lang="en-US" dirty="0" smtClean="0"/>
                <a:t> </a:t>
              </a:r>
              <a:r>
                <a:rPr lang="en-US" i="1" dirty="0"/>
                <a:t>f</a:t>
              </a:r>
              <a:endParaRPr lang="en-US" dirty="0"/>
            </a:p>
          </p:txBody>
        </p:sp>
        <p:sp>
          <p:nvSpPr>
            <p:cNvPr id="50190" name="Line 33"/>
            <p:cNvSpPr>
              <a:spLocks noChangeShapeType="1"/>
            </p:cNvSpPr>
            <p:nvPr/>
          </p:nvSpPr>
          <p:spPr bwMode="auto">
            <a:xfrm>
              <a:off x="4704" y="278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620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Ύπαρξη Δισθενής Αρχικής Διάταξης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Ας υποθ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έσουμε χάριν της αντίφασης ότι όλες οι αρχικές διατάξεις είναι μονοσθενείς</a:t>
            </a:r>
          </a:p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Επομένως: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7243DC13-ACF4-8646-899D-27A4140217B9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17</a:t>
            </a:fld>
            <a:endParaRPr lang="en-US" sz="1200">
              <a:solidFill>
                <a:srgbClr val="FFFFFF"/>
              </a:solidFill>
            </a:endParaRPr>
          </a:p>
        </p:txBody>
      </p:sp>
      <p:graphicFrame>
        <p:nvGraphicFramePr>
          <p:cNvPr id="479277" name="Group 45"/>
          <p:cNvGraphicFramePr>
            <a:graphicFrameLocks noGrp="1"/>
          </p:cNvGraphicFramePr>
          <p:nvPr/>
        </p:nvGraphicFramePr>
        <p:xfrm>
          <a:off x="1143000" y="2590800"/>
          <a:ext cx="2362200" cy="3505200"/>
        </p:xfrm>
        <a:graphic>
          <a:graphicData uri="http://schemas.openxmlformats.org/drawingml/2006/table">
            <a:tbl>
              <a:tblPr/>
              <a:tblGrid>
                <a:gridCol w="1219200"/>
                <a:gridCol w="11430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inputs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valency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000…00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000…01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000…11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001…11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011…11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111…11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505200" y="2667000"/>
            <a:ext cx="4921251" cy="3200400"/>
            <a:chOff x="2208" y="1680"/>
            <a:chExt cx="3100" cy="2016"/>
          </a:xfrm>
        </p:grpSpPr>
        <p:sp>
          <p:nvSpPr>
            <p:cNvPr id="52267" name="Text Box 48"/>
            <p:cNvSpPr txBox="1">
              <a:spLocks noChangeArrowheads="1"/>
            </p:cNvSpPr>
            <p:nvPr/>
          </p:nvSpPr>
          <p:spPr bwMode="auto">
            <a:xfrm>
              <a:off x="2822" y="1735"/>
              <a:ext cx="248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l-GR" dirty="0" smtClean="0"/>
                <a:t>Απ</a:t>
              </a:r>
              <a:r>
                <a:rPr lang="el-GR" dirty="0" smtClean="0"/>
                <a:t>ό την συνθήκη εγκυρότητας</a:t>
              </a:r>
              <a:endParaRPr lang="en-US" dirty="0"/>
            </a:p>
          </p:txBody>
        </p:sp>
        <p:sp>
          <p:nvSpPr>
            <p:cNvPr id="52268" name="Rectangle 49"/>
            <p:cNvSpPr>
              <a:spLocks noChangeArrowheads="1"/>
            </p:cNvSpPr>
            <p:nvPr/>
          </p:nvSpPr>
          <p:spPr bwMode="auto">
            <a:xfrm>
              <a:off x="2784" y="1680"/>
              <a:ext cx="2496" cy="336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9" name="Line 50"/>
            <p:cNvSpPr>
              <a:spLocks noChangeShapeType="1"/>
            </p:cNvSpPr>
            <p:nvPr/>
          </p:nvSpPr>
          <p:spPr bwMode="auto">
            <a:xfrm flipH="1">
              <a:off x="2208" y="1824"/>
              <a:ext cx="576" cy="24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0" name="Line 51"/>
            <p:cNvSpPr>
              <a:spLocks noChangeShapeType="1"/>
            </p:cNvSpPr>
            <p:nvPr/>
          </p:nvSpPr>
          <p:spPr bwMode="auto">
            <a:xfrm flipH="1">
              <a:off x="2208" y="2016"/>
              <a:ext cx="720" cy="168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67000" y="48006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667000" y="52578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33400" y="4724400"/>
            <a:ext cx="3124200" cy="990600"/>
          </a:xfrm>
          <a:prstGeom prst="roundRect">
            <a:avLst/>
          </a:prstGeom>
          <a:noFill/>
          <a:ln w="35433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4495800"/>
            <a:ext cx="4648200" cy="1200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Πρ</a:t>
            </a:r>
            <a:r>
              <a:rPr lang="el-GR" dirty="0" smtClean="0">
                <a:latin typeface="+mn-lt"/>
              </a:rPr>
              <a:t>έπει να υπάρχουν 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δύο κοντινές διατάξεις Ι</a:t>
            </a:r>
            <a:r>
              <a:rPr lang="el-GR" baseline="-2500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, Ι</a:t>
            </a:r>
            <a:r>
              <a:rPr lang="el-GR" baseline="-25000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l-GR" baseline="-25000" dirty="0" smtClean="0">
                <a:latin typeface="+mn-lt"/>
              </a:rPr>
              <a:t> </a:t>
            </a:r>
            <a:r>
              <a:rPr lang="el-GR" dirty="0" err="1" smtClean="0">
                <a:latin typeface="+mn-lt"/>
              </a:rPr>
              <a:t>τ.ω</a:t>
            </a:r>
            <a:r>
              <a:rPr lang="el-GR" dirty="0" smtClean="0">
                <a:latin typeface="+mn-lt"/>
              </a:rPr>
              <a:t>. η πρώτη είναι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0-σθενής </a:t>
            </a:r>
            <a:r>
              <a:rPr lang="el-GR" dirty="0" smtClean="0">
                <a:latin typeface="+mn-lt"/>
              </a:rPr>
              <a:t>και η δεύτερη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1-σθενής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724400"/>
            <a:ext cx="384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Ι</a:t>
            </a:r>
            <a:r>
              <a:rPr lang="el-GR" baseline="-25000" dirty="0"/>
              <a:t>0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" y="5181600"/>
            <a:ext cx="384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</a:t>
            </a:r>
            <a:r>
              <a:rPr lang="el-GR" baseline="-25000" dirty="0" smtClean="0"/>
              <a:t>1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9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4" grpId="0" animBg="1"/>
      <p:bldP spid="5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Ύπαρξη Δισθενής Αρχικής Διάταξης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42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dirty="0" smtClean="0">
                <a:ea typeface="ＭＳ Ｐゴシック" charset="0"/>
                <a:cs typeface="ＭＳ Ｐゴシック" charset="0"/>
              </a:rPr>
              <a:t>Έστω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i="1" baseline="-25000" dirty="0">
                <a:ea typeface="ＭＳ Ｐゴシック" charset="0"/>
              </a:rPr>
              <a:t>0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l-GR" sz="2400" dirty="0" smtClean="0">
                <a:ea typeface="ＭＳ Ｐゴシック" charset="0"/>
              </a:rPr>
              <a:t>ε</a:t>
            </a:r>
            <a:r>
              <a:rPr lang="el-GR" sz="2400" dirty="0" smtClean="0">
                <a:ea typeface="ＭＳ Ｐゴシック" charset="0"/>
              </a:rPr>
              <a:t>ίναι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0</a:t>
            </a:r>
            <a:r>
              <a:rPr lang="en-US" sz="2400" dirty="0" smtClean="0">
                <a:ea typeface="ＭＳ Ｐゴシック" charset="0"/>
              </a:rPr>
              <a:t>-</a:t>
            </a:r>
            <a:r>
              <a:rPr lang="el-GR" sz="2400" dirty="0" err="1" smtClean="0">
                <a:ea typeface="ＭＳ Ｐゴシック" charset="0"/>
              </a:rPr>
              <a:t>σθεν</a:t>
            </a:r>
            <a:r>
              <a:rPr lang="el-GR" sz="2400" dirty="0" err="1" smtClean="0">
                <a:ea typeface="ＭＳ Ｐゴシック" charset="0"/>
              </a:rPr>
              <a:t>ή</a:t>
            </a:r>
            <a:r>
              <a:rPr lang="el-GR" sz="2400" dirty="0" smtClean="0">
                <a:ea typeface="ＭＳ Ｐゴシック" charset="0"/>
              </a:rPr>
              <a:t> αρχική διάταξη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i="1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l-GR" sz="2400" dirty="0" smtClean="0">
                <a:ea typeface="ＭＳ Ｐゴシック" charset="0"/>
              </a:rPr>
              <a:t>ε</a:t>
            </a:r>
            <a:r>
              <a:rPr lang="el-GR" sz="2400" dirty="0" smtClean="0">
                <a:ea typeface="ＭＳ Ｐゴシック" charset="0"/>
              </a:rPr>
              <a:t>ίναι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1</a:t>
            </a:r>
            <a:r>
              <a:rPr lang="en-US" sz="2400" dirty="0" smtClean="0">
                <a:ea typeface="ＭＳ Ｐゴシック" charset="0"/>
              </a:rPr>
              <a:t>-</a:t>
            </a:r>
            <a:r>
              <a:rPr lang="el-GR" sz="2400" dirty="0" err="1">
                <a:ea typeface="ＭＳ Ｐゴシック" charset="0"/>
              </a:rPr>
              <a:t>σθενή</a:t>
            </a:r>
            <a:r>
              <a:rPr lang="el-GR" sz="2400" dirty="0">
                <a:ea typeface="ＭＳ Ｐゴシック" charset="0"/>
              </a:rPr>
              <a:t> αρχική διάταξη</a:t>
            </a:r>
            <a:endParaRPr lang="en-US" sz="24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sz="2400" dirty="0" err="1" smtClean="0">
                <a:ea typeface="ＭＳ Ｐゴシック" charset="0"/>
              </a:rPr>
              <a:t>τ.ω</a:t>
            </a:r>
            <a:r>
              <a:rPr lang="el-GR" sz="2400" dirty="0" smtClean="0">
                <a:ea typeface="ＭＳ Ｐゴシック" charset="0"/>
              </a:rPr>
              <a:t>.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l-GR" sz="2400" dirty="0" smtClean="0">
                <a:ea typeface="ＭＳ Ｐゴシック" charset="0"/>
              </a:rPr>
              <a:t>Διαφ</a:t>
            </a:r>
            <a:r>
              <a:rPr lang="el-GR" sz="2400" dirty="0" smtClean="0">
                <a:ea typeface="ＭＳ Ｐゴシック" charset="0"/>
              </a:rPr>
              <a:t>έρουν στην είσοδο του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i="1" dirty="0" smtClean="0">
                <a:ea typeface="ＭＳ Ｐゴシック" charset="0"/>
              </a:rPr>
              <a:t>p</a:t>
            </a:r>
            <a:r>
              <a:rPr lang="en-US" sz="2400" i="1" baseline="-25000" dirty="0" smtClean="0">
                <a:ea typeface="ＭＳ Ｐゴシック" charset="0"/>
              </a:rPr>
              <a:t>i</a:t>
            </a:r>
            <a:endParaRPr lang="el-GR" sz="24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sz="2400" dirty="0" smtClean="0">
                <a:ea typeface="ＭＳ Ｐゴシック" charset="0"/>
              </a:rPr>
              <a:t>σ ε</a:t>
            </a:r>
            <a:r>
              <a:rPr lang="el-GR" sz="2400" dirty="0" smtClean="0">
                <a:ea typeface="ＭＳ Ｐゴシック" charset="0"/>
              </a:rPr>
              <a:t>ίναι μια ακολουθία γεγονότων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48CD4FA2-4D48-044A-AA74-8C57146D6553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18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46125" y="3006725"/>
            <a:ext cx="8386766" cy="1677988"/>
            <a:chOff x="470" y="1894"/>
            <a:chExt cx="5283" cy="1057"/>
          </a:xfrm>
        </p:grpSpPr>
        <p:sp>
          <p:nvSpPr>
            <p:cNvPr id="54289" name="Oval 4"/>
            <p:cNvSpPr>
              <a:spLocks noChangeArrowheads="1"/>
            </p:cNvSpPr>
            <p:nvPr/>
          </p:nvSpPr>
          <p:spPr bwMode="auto">
            <a:xfrm>
              <a:off x="576" y="211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Text Box 5"/>
            <p:cNvSpPr txBox="1">
              <a:spLocks noChangeArrowheads="1"/>
            </p:cNvSpPr>
            <p:nvPr/>
          </p:nvSpPr>
          <p:spPr bwMode="auto">
            <a:xfrm>
              <a:off x="470" y="2251"/>
              <a:ext cx="28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>
                  <a:latin typeface="Bookman Old Style" charset="0"/>
                </a:rPr>
                <a:t>I</a:t>
              </a:r>
              <a:r>
                <a:rPr lang="en-US" sz="2800" i="1" baseline="-25000"/>
                <a:t>0</a:t>
              </a:r>
              <a:endParaRPr lang="en-US" i="1"/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>
              <a:off x="672" y="2208"/>
              <a:ext cx="379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4464" y="2112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Text Box 8"/>
            <p:cNvSpPr txBox="1">
              <a:spLocks noChangeArrowheads="1"/>
            </p:cNvSpPr>
            <p:nvPr/>
          </p:nvSpPr>
          <p:spPr bwMode="auto">
            <a:xfrm>
              <a:off x="1958" y="1894"/>
              <a:ext cx="2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sym typeface="Symbol" charset="0"/>
                </a:rPr>
                <a:t></a:t>
              </a:r>
              <a:endParaRPr lang="en-US" sz="2800"/>
            </a:p>
          </p:txBody>
        </p:sp>
        <p:sp>
          <p:nvSpPr>
            <p:cNvPr id="54294" name="Text Box 9"/>
            <p:cNvSpPr txBox="1">
              <a:spLocks noChangeArrowheads="1"/>
            </p:cNvSpPr>
            <p:nvPr/>
          </p:nvSpPr>
          <p:spPr bwMode="auto">
            <a:xfrm>
              <a:off x="816" y="2311"/>
              <a:ext cx="360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FF0000"/>
                  </a:solidFill>
                </a:rPr>
                <a:t>p</a:t>
              </a:r>
              <a:r>
                <a:rPr lang="en-US" i="1" baseline="-25000" dirty="0">
                  <a:solidFill>
                    <a:srgbClr val="FF0000"/>
                  </a:solidFill>
                </a:rPr>
                <a:t>i</a:t>
              </a:r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l-GR" dirty="0" smtClean="0">
                  <a:solidFill>
                    <a:srgbClr val="FF0000"/>
                  </a:solidFill>
                </a:rPr>
                <a:t>καταρρέει</a:t>
              </a:r>
              <a:r>
                <a:rPr lang="el-GR" dirty="0" smtClean="0">
                  <a:solidFill>
                    <a:srgbClr val="FF0000"/>
                  </a:solidFill>
                </a:rPr>
                <a:t> από την αρχή</a:t>
              </a:r>
              <a:r>
                <a:rPr lang="en-US" dirty="0" smtClean="0"/>
                <a:t>, </a:t>
              </a:r>
              <a:r>
                <a:rPr lang="el-GR" dirty="0" smtClean="0"/>
                <a:t>και δεν </a:t>
              </a:r>
              <a:r>
                <a:rPr lang="el-GR" dirty="0" smtClean="0"/>
                <a:t>έχουμε άλλα σφάλματα</a:t>
              </a:r>
              <a:r>
                <a:rPr lang="en-US" dirty="0" smtClean="0"/>
                <a:t>.</a:t>
              </a:r>
              <a:r>
                <a:rPr lang="el-GR" dirty="0"/>
                <a:t> </a:t>
              </a:r>
              <a:r>
                <a:rPr lang="el-GR" dirty="0" smtClean="0"/>
                <a:t>Απ</a:t>
              </a:r>
              <a:r>
                <a:rPr lang="el-GR" dirty="0" smtClean="0"/>
                <a:t>ό την συνθήκη τερματισμού όλοι οι υπόλοιποι αποφασίζουν</a:t>
              </a:r>
              <a:r>
                <a:rPr lang="en-US" dirty="0" smtClean="0"/>
                <a:t>.</a:t>
              </a:r>
              <a:endParaRPr lang="en-US" i="1" dirty="0"/>
            </a:p>
          </p:txBody>
        </p:sp>
        <p:sp>
          <p:nvSpPr>
            <p:cNvPr id="54295" name="Text Box 10"/>
            <p:cNvSpPr txBox="1">
              <a:spLocks noChangeArrowheads="1"/>
            </p:cNvSpPr>
            <p:nvPr/>
          </p:nvSpPr>
          <p:spPr bwMode="auto">
            <a:xfrm>
              <a:off x="4320" y="2311"/>
              <a:ext cx="14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l-GR" dirty="0" smtClean="0"/>
                <a:t>Όλοι εκτός του</a:t>
              </a:r>
              <a:r>
                <a:rPr lang="en-US" dirty="0" smtClean="0"/>
                <a:t> </a:t>
              </a:r>
              <a:r>
                <a:rPr lang="en-US" i="1" dirty="0"/>
                <a:t>p</a:t>
              </a:r>
              <a:r>
                <a:rPr lang="en-US" i="1" baseline="-25000" dirty="0"/>
                <a:t>i</a:t>
              </a:r>
              <a:endParaRPr lang="en-US" dirty="0"/>
            </a:p>
            <a:p>
              <a:r>
                <a:rPr lang="el-GR" dirty="0" smtClean="0"/>
                <a:t>επιστρ</a:t>
              </a:r>
              <a:r>
                <a:rPr lang="el-GR" dirty="0" smtClean="0"/>
                <a:t>έφουν</a:t>
              </a:r>
              <a:r>
                <a:rPr lang="en-US" dirty="0" smtClean="0"/>
                <a:t> </a:t>
              </a:r>
              <a:r>
                <a:rPr lang="en-US" dirty="0"/>
                <a:t>0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762000" y="4495800"/>
            <a:ext cx="6569075" cy="1677988"/>
            <a:chOff x="480" y="2832"/>
            <a:chExt cx="4138" cy="1057"/>
          </a:xfrm>
        </p:grpSpPr>
        <p:sp>
          <p:nvSpPr>
            <p:cNvPr id="54282" name="Oval 13"/>
            <p:cNvSpPr>
              <a:spLocks noChangeArrowheads="1"/>
            </p:cNvSpPr>
            <p:nvPr/>
          </p:nvSpPr>
          <p:spPr bwMode="auto">
            <a:xfrm>
              <a:off x="586" y="3050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Text Box 14"/>
            <p:cNvSpPr txBox="1">
              <a:spLocks noChangeArrowheads="1"/>
            </p:cNvSpPr>
            <p:nvPr/>
          </p:nvSpPr>
          <p:spPr bwMode="auto">
            <a:xfrm>
              <a:off x="480" y="3189"/>
              <a:ext cx="28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>
                  <a:latin typeface="Bookman Old Style" charset="0"/>
                </a:rPr>
                <a:t>I</a:t>
              </a:r>
              <a:r>
                <a:rPr lang="en-US" sz="2800" i="1" baseline="-25000"/>
                <a:t>1</a:t>
              </a:r>
              <a:endParaRPr lang="en-US" i="1"/>
            </a:p>
          </p:txBody>
        </p:sp>
        <p:sp>
          <p:nvSpPr>
            <p:cNvPr id="54284" name="Line 15"/>
            <p:cNvSpPr>
              <a:spLocks noChangeShapeType="1"/>
            </p:cNvSpPr>
            <p:nvPr/>
          </p:nvSpPr>
          <p:spPr bwMode="auto">
            <a:xfrm>
              <a:off x="682" y="3146"/>
              <a:ext cx="379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Oval 16"/>
            <p:cNvSpPr>
              <a:spLocks noChangeArrowheads="1"/>
            </p:cNvSpPr>
            <p:nvPr/>
          </p:nvSpPr>
          <p:spPr bwMode="auto">
            <a:xfrm>
              <a:off x="4474" y="3050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Text Box 17"/>
            <p:cNvSpPr txBox="1">
              <a:spLocks noChangeArrowheads="1"/>
            </p:cNvSpPr>
            <p:nvPr/>
          </p:nvSpPr>
          <p:spPr bwMode="auto">
            <a:xfrm>
              <a:off x="1968" y="2832"/>
              <a:ext cx="2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sym typeface="Symbol" charset="0"/>
                </a:rPr>
                <a:t></a:t>
              </a:r>
              <a:endParaRPr lang="en-US" sz="2800"/>
            </a:p>
          </p:txBody>
        </p:sp>
        <p:sp>
          <p:nvSpPr>
            <p:cNvPr id="54287" name="Text Box 18"/>
            <p:cNvSpPr txBox="1">
              <a:spLocks noChangeArrowheads="1"/>
            </p:cNvSpPr>
            <p:nvPr/>
          </p:nvSpPr>
          <p:spPr bwMode="auto">
            <a:xfrm>
              <a:off x="960" y="3249"/>
              <a:ext cx="326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l-GR" i="1" dirty="0" smtClean="0"/>
                <a:t>Καν</a:t>
              </a:r>
              <a:r>
                <a:rPr lang="el-GR" i="1" dirty="0" smtClean="0"/>
                <a:t>ένας επεξεργαστής εκτός από τον </a:t>
              </a:r>
              <a:r>
                <a:rPr lang="en-US" i="1" dirty="0" smtClean="0"/>
                <a:t>p</a:t>
              </a:r>
              <a:r>
                <a:rPr lang="en-US" i="1" baseline="-25000" dirty="0" smtClean="0"/>
                <a:t>i</a:t>
              </a:r>
              <a:r>
                <a:rPr lang="el-GR" i="1" baseline="-25000" dirty="0" smtClean="0"/>
                <a:t> </a:t>
              </a:r>
              <a:r>
                <a:rPr lang="el-GR" i="1" dirty="0" smtClean="0"/>
                <a:t>δεν μπορε</a:t>
              </a:r>
              <a:r>
                <a:rPr lang="el-GR" i="1" dirty="0" smtClean="0"/>
                <a:t>ί να ξεχωρίσει αυτή την εκτέλεση από την πρώτη</a:t>
              </a:r>
              <a:r>
                <a:rPr lang="en-US" i="1" dirty="0" smtClean="0"/>
                <a:t>.</a:t>
              </a:r>
              <a:endParaRPr lang="en-US" dirty="0"/>
            </a:p>
          </p:txBody>
        </p:sp>
      </p:grpSp>
      <p:sp>
        <p:nvSpPr>
          <p:cNvPr id="481301" name="WordArt 21"/>
          <p:cNvSpPr>
            <a:spLocks noChangeArrowheads="1" noChangeShapeType="1" noTextEdit="1"/>
          </p:cNvSpPr>
          <p:nvPr/>
        </p:nvSpPr>
        <p:spPr bwMode="auto">
          <a:xfrm>
            <a:off x="6705600" y="5562600"/>
            <a:ext cx="2209800" cy="8572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0810"/>
              </a:avLst>
            </a:prstTxWarp>
          </a:bodyPr>
          <a:lstStyle/>
          <a:p>
            <a:pPr algn="ctr"/>
            <a:r>
              <a:rPr lang="fr-FR" sz="3600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Impact"/>
                <a:ea typeface="Impact"/>
                <a:cs typeface="Impact"/>
              </a:rPr>
              <a:t>Contradiction!</a:t>
            </a:r>
            <a:endParaRPr lang="en-US" sz="3600" kern="10">
              <a:ln w="9525">
                <a:solidFill>
                  <a:srgbClr val="FFCC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blurRad="63500" dist="53882" dir="2700000" algn="ctr" rotWithShape="0">
                  <a:srgbClr val="9999FF"/>
                </a:outerShdw>
              </a:effectLst>
              <a:latin typeface="Impact"/>
              <a:ea typeface="Impact"/>
              <a:cs typeface="Impact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842278" y="5083175"/>
            <a:ext cx="2274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dirty="0" smtClean="0"/>
              <a:t>Όλοι εκτός του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endParaRPr lang="en-US" dirty="0"/>
          </a:p>
          <a:p>
            <a:r>
              <a:rPr lang="el-GR" dirty="0" smtClean="0"/>
              <a:t>επιστρ</a:t>
            </a:r>
            <a:r>
              <a:rPr lang="el-GR" dirty="0" smtClean="0"/>
              <a:t>έφουν</a:t>
            </a:r>
            <a:r>
              <a:rPr lang="en-US" dirty="0" smtClean="0"/>
              <a:t> </a:t>
            </a:r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5935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δούμε σήμερα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 του προβλήματος Συμφωνίας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Αλγόριθμος Συμφωνίας με Σφάλματα Κατάρρευσης</a:t>
            </a:r>
            <a:endParaRPr lang="en-US" dirty="0"/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ΕΠΛ432: Κατανεμημένοι Αλγόριθμοι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8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Διατ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ήρηση </a:t>
            </a:r>
            <a:r>
              <a:rPr lang="el-GR" dirty="0" err="1" smtClean="0">
                <a:ea typeface="ＭＳ Ｐゴシック" charset="0"/>
                <a:cs typeface="ＭＳ Ｐゴシック" charset="0"/>
              </a:rPr>
              <a:t>Δισθένειας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63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charset="0"/>
                <a:cs typeface="ＭＳ Ｐゴシック" charset="0"/>
              </a:rPr>
              <a:t>Έστω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  <a:sym typeface="Symbol" charset="0"/>
              </a:rPr>
              <a:t>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’ 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ε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ίναι μια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 (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αραι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ά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-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εσφαλμ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ένη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 εκτ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έλεση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k-1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γ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ύρων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που καταλήγει σε μια δισθενή διάταξη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charset="0"/>
              </a:rPr>
              <a:t>για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i="1" dirty="0">
                <a:ea typeface="ＭＳ Ｐゴシック" charset="0"/>
              </a:rPr>
              <a:t>k - 1 &lt; f </a:t>
            </a:r>
            <a:r>
              <a:rPr lang="en-US" i="1" dirty="0" smtClean="0">
                <a:ea typeface="ＭＳ Ｐゴシック" charset="0"/>
              </a:rPr>
              <a:t>– 1</a:t>
            </a:r>
            <a:endParaRPr lang="el-GR" i="1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charset="0"/>
                <a:cs typeface="ＭＳ Ｐゴシック" charset="0"/>
              </a:rPr>
              <a:t>Θ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έλουμε να δείξουμε ότι υπάρχει επέκταση της α’ με ένα γύρο (έστω α) η οποία επίσης καταλήγει σε δισθενή διάταξη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charset="0"/>
              </a:rPr>
              <a:t>επομ</a:t>
            </a:r>
            <a:r>
              <a:rPr lang="el-GR" dirty="0" smtClean="0">
                <a:ea typeface="ＭＳ Ｐゴシック" charset="0"/>
              </a:rPr>
              <a:t>ένως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</a:t>
            </a:r>
            <a:r>
              <a:rPr lang="en-US" dirty="0">
                <a:ea typeface="ＭＳ Ｐゴシック" charset="0"/>
              </a:rPr>
              <a:t> </a:t>
            </a:r>
            <a:r>
              <a:rPr lang="el-GR" dirty="0" smtClean="0">
                <a:ea typeface="ＭＳ Ｐゴシック" charset="0"/>
              </a:rPr>
              <a:t>έχει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i="1" dirty="0">
                <a:ea typeface="ＭＳ Ｐゴシック" charset="0"/>
              </a:rPr>
              <a:t>k &lt; f</a:t>
            </a:r>
            <a:r>
              <a:rPr lang="en-US" dirty="0">
                <a:ea typeface="ＭＳ Ｐゴシック" charset="0"/>
              </a:rPr>
              <a:t> </a:t>
            </a:r>
            <a:r>
              <a:rPr lang="el-GR" dirty="0" smtClean="0">
                <a:ea typeface="ＭＳ Ｐゴシック" charset="0"/>
              </a:rPr>
              <a:t>γ</a:t>
            </a:r>
            <a:r>
              <a:rPr lang="el-GR" dirty="0" smtClean="0">
                <a:ea typeface="ＭＳ Ｐゴシック" charset="0"/>
              </a:rPr>
              <a:t>ύρους</a:t>
            </a:r>
            <a:endParaRPr lang="el-GR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charset="0"/>
                <a:cs typeface="ＭＳ Ｐゴシック" charset="0"/>
              </a:rPr>
              <a:t>Για να φτ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άσουμε στο επιθυμητό αποτέλεσμα </a:t>
            </a:r>
            <a:r>
              <a:rPr lang="el-GR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υποθέτουμε με αντίφαση ότι κάθε επέκταση της α’ με ένα γύρο καταλήγει σε μονοσθενή διάταξη</a:t>
            </a:r>
            <a:endParaRPr lang="en-US" sz="2400" dirty="0">
              <a:solidFill>
                <a:srgbClr val="FF0000"/>
              </a:solidFill>
              <a:ea typeface="ＭＳ Ｐゴシック" charset="0"/>
            </a:endParaRPr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92A86B09-CC17-6542-B32E-04B7A60822DC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19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5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Διατήρηση </a:t>
            </a:r>
            <a:r>
              <a:rPr lang="el-GR" dirty="0" err="1">
                <a:ea typeface="ＭＳ Ｐゴシック" charset="0"/>
                <a:cs typeface="ＭＳ Ｐゴシック" charset="0"/>
              </a:rPr>
              <a:t>Δισθένειας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Πιθαν</a:t>
            </a:r>
            <a:r>
              <a:rPr lang="el-GR" dirty="0" smtClean="0"/>
              <a:t>ές ε</a:t>
            </a:r>
            <a:r>
              <a:rPr lang="el-GR" dirty="0" smtClean="0"/>
              <a:t>κτ</a:t>
            </a:r>
            <a:r>
              <a:rPr lang="el-GR" dirty="0" smtClean="0"/>
              <a:t>ελέσεις α:</a:t>
            </a:r>
            <a:endParaRPr 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EF429CED-A11E-6D4A-87B7-0867D1314138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20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8374" name="Oval 4"/>
          <p:cNvSpPr>
            <a:spLocks noChangeArrowheads="1"/>
          </p:cNvSpPr>
          <p:nvPr/>
        </p:nvSpPr>
        <p:spPr bwMode="auto">
          <a:xfrm>
            <a:off x="8382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Oval 5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Line 11"/>
          <p:cNvSpPr>
            <a:spLocks noChangeShapeType="1"/>
          </p:cNvSpPr>
          <p:nvPr/>
        </p:nvSpPr>
        <p:spPr bwMode="auto">
          <a:xfrm>
            <a:off x="1066800" y="3352800"/>
            <a:ext cx="2514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Text Box 12"/>
          <p:cNvSpPr txBox="1">
            <a:spLocks noChangeArrowheads="1"/>
          </p:cNvSpPr>
          <p:nvPr/>
        </p:nvSpPr>
        <p:spPr bwMode="auto">
          <a:xfrm>
            <a:off x="1660525" y="283051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58378" name="Text Box 14"/>
          <p:cNvSpPr txBox="1">
            <a:spLocks noChangeArrowheads="1"/>
          </p:cNvSpPr>
          <p:nvPr/>
        </p:nvSpPr>
        <p:spPr bwMode="auto">
          <a:xfrm>
            <a:off x="1736725" y="2833688"/>
            <a:ext cx="4937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ym typeface="Symbol" charset="0"/>
              </a:rPr>
              <a:t>'</a:t>
            </a:r>
            <a:endParaRPr lang="en-US" sz="2800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657600" y="1295400"/>
            <a:ext cx="4725988" cy="1943100"/>
            <a:chOff x="2304" y="816"/>
            <a:chExt cx="2977" cy="1224"/>
          </a:xfrm>
        </p:grpSpPr>
        <p:sp>
          <p:nvSpPr>
            <p:cNvPr id="58405" name="Oval 6"/>
            <p:cNvSpPr>
              <a:spLocks noChangeArrowheads="1"/>
            </p:cNvSpPr>
            <p:nvPr/>
          </p:nvSpPr>
          <p:spPr bwMode="auto">
            <a:xfrm>
              <a:off x="4608" y="1008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8406" name="AutoShape 18"/>
            <p:cNvCxnSpPr>
              <a:cxnSpLocks noChangeShapeType="1"/>
            </p:cNvCxnSpPr>
            <p:nvPr/>
          </p:nvCxnSpPr>
          <p:spPr bwMode="auto">
            <a:xfrm rot="-5400000">
              <a:off x="2976" y="432"/>
              <a:ext cx="936" cy="2280"/>
            </a:xfrm>
            <a:prstGeom prst="bentConnector2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407" name="Text Box 22"/>
            <p:cNvSpPr txBox="1">
              <a:spLocks noChangeArrowheads="1"/>
            </p:cNvSpPr>
            <p:nvPr/>
          </p:nvSpPr>
          <p:spPr bwMode="auto">
            <a:xfrm>
              <a:off x="2688" y="816"/>
              <a:ext cx="15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failure-free round </a:t>
              </a:r>
              <a:r>
                <a:rPr lang="en-US" i="1"/>
                <a:t>k</a:t>
              </a:r>
              <a:endParaRPr lang="en-US"/>
            </a:p>
          </p:txBody>
        </p:sp>
        <p:sp>
          <p:nvSpPr>
            <p:cNvPr id="58408" name="Text Box 23"/>
            <p:cNvSpPr txBox="1">
              <a:spLocks noChangeArrowheads="1"/>
            </p:cNvSpPr>
            <p:nvPr/>
          </p:nvSpPr>
          <p:spPr bwMode="auto">
            <a:xfrm>
              <a:off x="4800" y="960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1-val</a:t>
              </a:r>
            </a:p>
          </p:txBody>
        </p:sp>
      </p:grpSp>
      <p:sp>
        <p:nvSpPr>
          <p:cNvPr id="484376" name="Text Box 24"/>
          <p:cNvSpPr txBox="1">
            <a:spLocks noChangeArrowheads="1"/>
          </p:cNvSpPr>
          <p:nvPr/>
        </p:nvSpPr>
        <p:spPr bwMode="auto">
          <a:xfrm>
            <a:off x="4327525" y="4506913"/>
            <a:ext cx="1416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/>
              <a:t> crashes</a:t>
            </a:r>
            <a:endParaRPr lang="en-US" i="1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695700" y="3429000"/>
            <a:ext cx="4687888" cy="1692275"/>
            <a:chOff x="2328" y="2160"/>
            <a:chExt cx="2953" cy="1066"/>
          </a:xfrm>
        </p:grpSpPr>
        <p:sp>
          <p:nvSpPr>
            <p:cNvPr id="58402" name="Oval 9"/>
            <p:cNvSpPr>
              <a:spLocks noChangeArrowheads="1"/>
            </p:cNvSpPr>
            <p:nvPr/>
          </p:nvSpPr>
          <p:spPr bwMode="auto">
            <a:xfrm>
              <a:off x="4608" y="3024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8403" name="AutoShape 21"/>
            <p:cNvCxnSpPr>
              <a:cxnSpLocks noChangeShapeType="1"/>
              <a:stCxn id="58375" idx="4"/>
              <a:endCxn id="58402" idx="2"/>
            </p:cNvCxnSpPr>
            <p:nvPr/>
          </p:nvCxnSpPr>
          <p:spPr bwMode="auto">
            <a:xfrm rot="16200000" flipH="1">
              <a:off x="3000" y="1488"/>
              <a:ext cx="936" cy="2280"/>
            </a:xfrm>
            <a:prstGeom prst="bentConnector2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404" name="Text Box 25"/>
            <p:cNvSpPr txBox="1">
              <a:spLocks noChangeArrowheads="1"/>
            </p:cNvSpPr>
            <p:nvPr/>
          </p:nvSpPr>
          <p:spPr bwMode="auto">
            <a:xfrm>
              <a:off x="4800" y="2976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0-val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4038600" y="1706563"/>
            <a:ext cx="3333750" cy="3700462"/>
            <a:chOff x="2544" y="1075"/>
            <a:chExt cx="2100" cy="2331"/>
          </a:xfrm>
        </p:grpSpPr>
        <p:sp>
          <p:nvSpPr>
            <p:cNvPr id="58400" name="Text Box 26"/>
            <p:cNvSpPr txBox="1">
              <a:spLocks noChangeArrowheads="1"/>
            </p:cNvSpPr>
            <p:nvPr/>
          </p:nvSpPr>
          <p:spPr bwMode="auto">
            <a:xfrm>
              <a:off x="2726" y="1075"/>
              <a:ext cx="16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 to </a:t>
              </a:r>
              <a:r>
                <a:rPr lang="en-US">
                  <a:sym typeface="Symbol" charset="0"/>
                </a:rPr>
                <a:t></a:t>
              </a:r>
              <a:r>
                <a:rPr lang="en-US"/>
                <a:t> </a:t>
              </a:r>
              <a:endParaRPr lang="en-US" i="1"/>
            </a:p>
          </p:txBody>
        </p:sp>
        <p:sp>
          <p:nvSpPr>
            <p:cNvPr id="58401" name="Text Box 28"/>
            <p:cNvSpPr txBox="1">
              <a:spLocks noChangeArrowheads="1"/>
            </p:cNvSpPr>
            <p:nvPr/>
          </p:nvSpPr>
          <p:spPr bwMode="auto">
            <a:xfrm>
              <a:off x="2544" y="3156"/>
              <a:ext cx="21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 to </a:t>
              </a:r>
              <a:r>
                <a:rPr lang="en-US" i="1">
                  <a:sym typeface="Symbol" charset="0"/>
                </a:rPr>
                <a:t>q</a:t>
              </a:r>
              <a:r>
                <a:rPr lang="en-US" i="1" baseline="-25000">
                  <a:sym typeface="Symbol" charset="0"/>
                </a:rPr>
                <a:t>1</a:t>
              </a:r>
              <a:r>
                <a:rPr lang="en-US" i="1">
                  <a:sym typeface="Symbol" charset="0"/>
                </a:rPr>
                <a:t>,…,q</a:t>
              </a:r>
              <a:r>
                <a:rPr lang="en-US" i="1" baseline="-25000">
                  <a:sym typeface="Symbol" charset="0"/>
                </a:rPr>
                <a:t>m</a:t>
              </a:r>
              <a:r>
                <a:rPr lang="en-US"/>
                <a:t> </a:t>
              </a:r>
              <a:endParaRPr lang="en-US" i="1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3776663" y="2819400"/>
            <a:ext cx="3767137" cy="1368425"/>
            <a:chOff x="2379" y="1776"/>
            <a:chExt cx="2373" cy="862"/>
          </a:xfrm>
        </p:grpSpPr>
        <p:sp>
          <p:nvSpPr>
            <p:cNvPr id="58394" name="Oval 7"/>
            <p:cNvSpPr>
              <a:spLocks noChangeArrowheads="1"/>
            </p:cNvSpPr>
            <p:nvPr/>
          </p:nvSpPr>
          <p:spPr bwMode="auto">
            <a:xfrm>
              <a:off x="4608" y="1776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5" name="Oval 8"/>
            <p:cNvSpPr>
              <a:spLocks noChangeArrowheads="1"/>
            </p:cNvSpPr>
            <p:nvPr/>
          </p:nvSpPr>
          <p:spPr bwMode="auto">
            <a:xfrm>
              <a:off x="4608" y="2256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8396" name="AutoShape 19"/>
            <p:cNvCxnSpPr>
              <a:cxnSpLocks noChangeShapeType="1"/>
              <a:stCxn id="58375" idx="7"/>
              <a:endCxn id="58394" idx="2"/>
            </p:cNvCxnSpPr>
            <p:nvPr/>
          </p:nvCxnSpPr>
          <p:spPr bwMode="auto">
            <a:xfrm rot="-5400000">
              <a:off x="3399" y="828"/>
              <a:ext cx="189" cy="2229"/>
            </a:xfrm>
            <a:prstGeom prst="bentConnector2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7" name="AutoShape 20"/>
            <p:cNvCxnSpPr>
              <a:cxnSpLocks noChangeShapeType="1"/>
            </p:cNvCxnSpPr>
            <p:nvPr/>
          </p:nvCxnSpPr>
          <p:spPr bwMode="auto">
            <a:xfrm rot="16200000" flipH="1">
              <a:off x="3397" y="1121"/>
              <a:ext cx="213" cy="2250"/>
            </a:xfrm>
            <a:prstGeom prst="bentConnector2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398" name="Text Box 29"/>
            <p:cNvSpPr txBox="1">
              <a:spLocks noChangeArrowheads="1"/>
            </p:cNvSpPr>
            <p:nvPr/>
          </p:nvSpPr>
          <p:spPr bwMode="auto">
            <a:xfrm>
              <a:off x="2592" y="2388"/>
              <a:ext cx="21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 to </a:t>
              </a:r>
              <a:r>
                <a:rPr lang="en-US" i="1">
                  <a:sym typeface="Symbol" charset="0"/>
                </a:rPr>
                <a:t>q</a:t>
              </a:r>
              <a:r>
                <a:rPr lang="en-US" i="1" baseline="-25000">
                  <a:sym typeface="Symbol" charset="0"/>
                </a:rPr>
                <a:t>1</a:t>
              </a:r>
              <a:r>
                <a:rPr lang="en-US" i="1">
                  <a:sym typeface="Symbol" charset="0"/>
                </a:rPr>
                <a:t>,…,q</a:t>
              </a:r>
              <a:r>
                <a:rPr lang="en-US" i="1" baseline="-25000">
                  <a:sym typeface="Symbol" charset="0"/>
                </a:rPr>
                <a:t>j+1</a:t>
              </a:r>
              <a:r>
                <a:rPr lang="en-US"/>
                <a:t> </a:t>
              </a:r>
              <a:endParaRPr lang="en-US" i="1"/>
            </a:p>
          </p:txBody>
        </p:sp>
        <p:sp>
          <p:nvSpPr>
            <p:cNvPr id="58399" name="Text Box 30"/>
            <p:cNvSpPr txBox="1">
              <a:spLocks noChangeArrowheads="1"/>
            </p:cNvSpPr>
            <p:nvPr/>
          </p:nvSpPr>
          <p:spPr bwMode="auto">
            <a:xfrm>
              <a:off x="2592" y="1872"/>
              <a:ext cx="20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 to </a:t>
              </a:r>
              <a:r>
                <a:rPr lang="en-US" i="1">
                  <a:sym typeface="Symbol" charset="0"/>
                </a:rPr>
                <a:t>q</a:t>
              </a:r>
              <a:r>
                <a:rPr lang="en-US" i="1" baseline="-25000">
                  <a:sym typeface="Symbol" charset="0"/>
                </a:rPr>
                <a:t>1</a:t>
              </a:r>
              <a:r>
                <a:rPr lang="en-US" i="1">
                  <a:sym typeface="Symbol" charset="0"/>
                </a:rPr>
                <a:t>,…,q</a:t>
              </a:r>
              <a:r>
                <a:rPr lang="en-US" i="1" baseline="-25000">
                  <a:sym typeface="Symbol" charset="0"/>
                </a:rPr>
                <a:t>j</a:t>
              </a:r>
              <a:r>
                <a:rPr lang="en-US"/>
                <a:t> </a:t>
              </a:r>
              <a:endParaRPr lang="en-US" i="1"/>
            </a:p>
          </p:txBody>
        </p:sp>
      </p:grpSp>
      <p:sp>
        <p:nvSpPr>
          <p:cNvPr id="58384" name="Text Box 32"/>
          <p:cNvSpPr txBox="1">
            <a:spLocks noChangeArrowheads="1"/>
          </p:cNvSpPr>
          <p:nvPr/>
        </p:nvSpPr>
        <p:spPr bwMode="auto">
          <a:xfrm>
            <a:off x="1355725" y="3363913"/>
            <a:ext cx="200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rounds 1 to </a:t>
            </a:r>
            <a:r>
              <a:rPr lang="en-US" i="1"/>
              <a:t>k-1</a:t>
            </a:r>
            <a:endParaRPr lang="en-US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7620000" y="2743200"/>
            <a:ext cx="763588" cy="1235075"/>
            <a:chOff x="4800" y="1728"/>
            <a:chExt cx="481" cy="778"/>
          </a:xfrm>
        </p:grpSpPr>
        <p:sp>
          <p:nvSpPr>
            <p:cNvPr id="58392" name="Text Box 33"/>
            <p:cNvSpPr txBox="1">
              <a:spLocks noChangeArrowheads="1"/>
            </p:cNvSpPr>
            <p:nvPr/>
          </p:nvSpPr>
          <p:spPr bwMode="auto">
            <a:xfrm>
              <a:off x="4800" y="1728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1-val</a:t>
              </a:r>
            </a:p>
          </p:txBody>
        </p:sp>
        <p:sp>
          <p:nvSpPr>
            <p:cNvPr id="58393" name="Text Box 34"/>
            <p:cNvSpPr txBox="1">
              <a:spLocks noChangeArrowheads="1"/>
            </p:cNvSpPr>
            <p:nvPr/>
          </p:nvSpPr>
          <p:spPr bwMode="auto">
            <a:xfrm>
              <a:off x="4800" y="2256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0-val</a:t>
              </a:r>
            </a:p>
          </p:txBody>
        </p:sp>
      </p:grpSp>
      <p:sp>
        <p:nvSpPr>
          <p:cNvPr id="58386" name="Text Box 46"/>
          <p:cNvSpPr txBox="1">
            <a:spLocks noChangeArrowheads="1"/>
          </p:cNvSpPr>
          <p:nvPr/>
        </p:nvSpPr>
        <p:spPr bwMode="auto">
          <a:xfrm>
            <a:off x="3184525" y="2678113"/>
            <a:ext cx="536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bi-</a:t>
            </a:r>
          </a:p>
          <a:p>
            <a:r>
              <a:rPr lang="en-US"/>
              <a:t>val</a:t>
            </a:r>
          </a:p>
        </p:txBody>
      </p:sp>
      <p:sp>
        <p:nvSpPr>
          <p:cNvPr id="484400" name="Text Box 48"/>
          <p:cNvSpPr txBox="1">
            <a:spLocks noChangeArrowheads="1"/>
          </p:cNvSpPr>
          <p:nvPr/>
        </p:nvSpPr>
        <p:spPr bwMode="auto">
          <a:xfrm rot="5400000">
            <a:off x="7233444" y="20629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FFCC00"/>
                </a:solidFill>
              </a:rPr>
              <a:t>…</a:t>
            </a:r>
          </a:p>
        </p:txBody>
      </p:sp>
      <p:sp>
        <p:nvSpPr>
          <p:cNvPr id="484401" name="Text Box 49"/>
          <p:cNvSpPr txBox="1">
            <a:spLocks noChangeArrowheads="1"/>
          </p:cNvSpPr>
          <p:nvPr/>
        </p:nvSpPr>
        <p:spPr bwMode="auto">
          <a:xfrm rot="5400000">
            <a:off x="7233444" y="41203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FFCC00"/>
                </a:solidFill>
              </a:rPr>
              <a:t>…</a:t>
            </a:r>
          </a:p>
        </p:txBody>
      </p:sp>
      <p:sp>
        <p:nvSpPr>
          <p:cNvPr id="484402" name="Oval 50"/>
          <p:cNvSpPr>
            <a:spLocks noChangeArrowheads="1"/>
          </p:cNvSpPr>
          <p:nvPr/>
        </p:nvSpPr>
        <p:spPr bwMode="auto">
          <a:xfrm>
            <a:off x="3124200" y="2590800"/>
            <a:ext cx="5715000" cy="17526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03" name="Text Box 51"/>
          <p:cNvSpPr txBox="1">
            <a:spLocks noChangeArrowheads="1"/>
          </p:cNvSpPr>
          <p:nvPr/>
        </p:nvSpPr>
        <p:spPr bwMode="auto">
          <a:xfrm>
            <a:off x="1295400" y="4191000"/>
            <a:ext cx="2133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i="1" dirty="0" smtClean="0">
                <a:solidFill>
                  <a:srgbClr val="FF00FF"/>
                </a:solidFill>
              </a:rPr>
              <a:t>Επικεντρωθε</a:t>
            </a:r>
            <a:r>
              <a:rPr lang="el-GR" i="1" dirty="0" smtClean="0">
                <a:solidFill>
                  <a:srgbClr val="FF00FF"/>
                </a:solidFill>
              </a:rPr>
              <a:t>ίτε σε αυτές τις εκτελέσεις</a:t>
            </a:r>
          </a:p>
        </p:txBody>
      </p:sp>
      <p:sp>
        <p:nvSpPr>
          <p:cNvPr id="484404" name="Line 52"/>
          <p:cNvSpPr>
            <a:spLocks noChangeShapeType="1"/>
          </p:cNvSpPr>
          <p:nvPr/>
        </p:nvSpPr>
        <p:spPr bwMode="auto">
          <a:xfrm flipV="1">
            <a:off x="2895600" y="3810000"/>
            <a:ext cx="381000" cy="533400"/>
          </a:xfrm>
          <a:prstGeom prst="line">
            <a:avLst/>
          </a:prstGeom>
          <a:noFill/>
          <a:ln w="3492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7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76" grpId="0"/>
      <p:bldP spid="484400" grpId="0"/>
      <p:bldP spid="484401" grpId="0"/>
      <p:bldP spid="484402" grpId="0" animBg="1"/>
      <p:bldP spid="484403" grpId="0"/>
      <p:bldP spid="48440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Διατήρηση </a:t>
            </a:r>
            <a:r>
              <a:rPr lang="el-GR" dirty="0" err="1">
                <a:ea typeface="ＭＳ Ｐゴシック" charset="0"/>
                <a:cs typeface="ＭＳ Ｐゴシック" charset="0"/>
              </a:rPr>
              <a:t>Δισθένειας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</a:t>
            </a:r>
            <a:r>
              <a:rPr lang="el-GR" dirty="0" smtClean="0"/>
              <a:t>όνο ο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l-GR" dirty="0" smtClean="0"/>
              <a:t>μπορεί να αποκαλύψει την διαφορά των εκτελέσεων!</a:t>
            </a:r>
            <a:endParaRPr lang="en-US" dirty="0"/>
          </a:p>
        </p:txBody>
      </p:sp>
      <p:sp>
        <p:nvSpPr>
          <p:cNvPr id="604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D34D5DDC-15B1-B445-9664-7005AF9AB80C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21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0422" name="Oval 3"/>
          <p:cNvSpPr>
            <a:spLocks noChangeArrowheads="1"/>
          </p:cNvSpPr>
          <p:nvPr/>
        </p:nvSpPr>
        <p:spPr bwMode="auto">
          <a:xfrm>
            <a:off x="8382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Oval 4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Line 5"/>
          <p:cNvSpPr>
            <a:spLocks noChangeShapeType="1"/>
          </p:cNvSpPr>
          <p:nvPr/>
        </p:nvSpPr>
        <p:spPr bwMode="auto">
          <a:xfrm>
            <a:off x="1066800" y="3352800"/>
            <a:ext cx="2514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1660525" y="283051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60426" name="Text Box 7"/>
          <p:cNvSpPr txBox="1">
            <a:spLocks noChangeArrowheads="1"/>
          </p:cNvSpPr>
          <p:nvPr/>
        </p:nvSpPr>
        <p:spPr bwMode="auto">
          <a:xfrm>
            <a:off x="1736725" y="2833688"/>
            <a:ext cx="4937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ym typeface="Symbol" charset="0"/>
              </a:rPr>
              <a:t>'</a:t>
            </a:r>
            <a:endParaRPr lang="en-US" sz="2800"/>
          </a:p>
        </p:txBody>
      </p:sp>
      <p:sp>
        <p:nvSpPr>
          <p:cNvPr id="60427" name="Oval 9"/>
          <p:cNvSpPr>
            <a:spLocks noChangeArrowheads="1"/>
          </p:cNvSpPr>
          <p:nvPr/>
        </p:nvSpPr>
        <p:spPr bwMode="auto">
          <a:xfrm>
            <a:off x="6019800" y="16002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428" name="AutoShape 10"/>
          <p:cNvCxnSpPr>
            <a:cxnSpLocks noChangeShapeType="1"/>
            <a:endCxn id="60427" idx="2"/>
          </p:cNvCxnSpPr>
          <p:nvPr/>
        </p:nvCxnSpPr>
        <p:spPr bwMode="auto">
          <a:xfrm flipV="1">
            <a:off x="3657600" y="1714500"/>
            <a:ext cx="2362200" cy="1524000"/>
          </a:xfrm>
          <a:prstGeom prst="bentConnector3">
            <a:avLst>
              <a:gd name="adj1" fmla="val 1005"/>
            </a:avLst>
          </a:prstGeom>
          <a:noFill/>
          <a:ln w="25400">
            <a:solidFill>
              <a:srgbClr val="FFCC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29" name="Text Box 12"/>
          <p:cNvSpPr txBox="1">
            <a:spLocks noChangeArrowheads="1"/>
          </p:cNvSpPr>
          <p:nvPr/>
        </p:nvSpPr>
        <p:spPr bwMode="auto">
          <a:xfrm>
            <a:off x="5715000" y="1279525"/>
            <a:ext cx="763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1-val</a:t>
            </a:r>
          </a:p>
        </p:txBody>
      </p:sp>
      <p:sp>
        <p:nvSpPr>
          <p:cNvPr id="60430" name="Oval 15"/>
          <p:cNvSpPr>
            <a:spLocks noChangeArrowheads="1"/>
          </p:cNvSpPr>
          <p:nvPr/>
        </p:nvSpPr>
        <p:spPr bwMode="auto">
          <a:xfrm>
            <a:off x="6019800" y="48006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431" name="AutoShape 16"/>
          <p:cNvCxnSpPr>
            <a:cxnSpLocks noChangeShapeType="1"/>
            <a:stCxn id="60423" idx="4"/>
            <a:endCxn id="60430" idx="2"/>
          </p:cNvCxnSpPr>
          <p:nvPr/>
        </p:nvCxnSpPr>
        <p:spPr bwMode="auto">
          <a:xfrm rot="16200000" flipH="1">
            <a:off x="4114800" y="3009900"/>
            <a:ext cx="1485900" cy="2324100"/>
          </a:xfrm>
          <a:prstGeom prst="bentConnector2">
            <a:avLst/>
          </a:prstGeom>
          <a:noFill/>
          <a:ln w="25400">
            <a:solidFill>
              <a:srgbClr val="FFCC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32" name="Text Box 17"/>
          <p:cNvSpPr txBox="1">
            <a:spLocks noChangeArrowheads="1"/>
          </p:cNvSpPr>
          <p:nvPr/>
        </p:nvSpPr>
        <p:spPr bwMode="auto">
          <a:xfrm>
            <a:off x="5715000" y="4343400"/>
            <a:ext cx="763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0-val</a:t>
            </a:r>
          </a:p>
        </p:txBody>
      </p:sp>
      <p:grpSp>
        <p:nvGrpSpPr>
          <p:cNvPr id="60433" name="Group 18"/>
          <p:cNvGrpSpPr>
            <a:grpSpLocks/>
          </p:cNvGrpSpPr>
          <p:nvPr/>
        </p:nvGrpSpPr>
        <p:grpSpPr bwMode="auto">
          <a:xfrm>
            <a:off x="3657600" y="1733550"/>
            <a:ext cx="2227263" cy="4024313"/>
            <a:chOff x="2544" y="1063"/>
            <a:chExt cx="1403" cy="2535"/>
          </a:xfrm>
        </p:grpSpPr>
        <p:sp>
          <p:nvSpPr>
            <p:cNvPr id="60450" name="Text Box 19"/>
            <p:cNvSpPr txBox="1">
              <a:spLocks noChangeArrowheads="1"/>
            </p:cNvSpPr>
            <p:nvPr/>
          </p:nvSpPr>
          <p:spPr bwMode="auto">
            <a:xfrm>
              <a:off x="2726" y="1063"/>
              <a:ext cx="122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</a:t>
              </a:r>
            </a:p>
            <a:p>
              <a:r>
                <a:rPr lang="en-US"/>
                <a:t>to </a:t>
              </a:r>
              <a:r>
                <a:rPr lang="en-US" altLang="ja-JP" i="1"/>
                <a:t>q</a:t>
              </a:r>
              <a:r>
                <a:rPr lang="en-US" altLang="ja-JP" i="1" baseline="-25000"/>
                <a:t>1</a:t>
              </a:r>
              <a:r>
                <a:rPr lang="en-US" altLang="ja-JP" i="1"/>
                <a:t>,…,q</a:t>
              </a:r>
              <a:r>
                <a:rPr lang="en-US" altLang="ja-JP" i="1" baseline="-25000"/>
                <a:t>j</a:t>
              </a:r>
              <a:r>
                <a:rPr lang="en-US"/>
                <a:t> </a:t>
              </a:r>
              <a:endParaRPr lang="en-US" i="1"/>
            </a:p>
          </p:txBody>
        </p:sp>
        <p:sp>
          <p:nvSpPr>
            <p:cNvPr id="60451" name="Text Box 20"/>
            <p:cNvSpPr txBox="1">
              <a:spLocks noChangeArrowheads="1"/>
            </p:cNvSpPr>
            <p:nvPr/>
          </p:nvSpPr>
          <p:spPr bwMode="auto">
            <a:xfrm>
              <a:off x="2544" y="3156"/>
              <a:ext cx="122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i</a:t>
              </a:r>
              <a:r>
                <a:rPr lang="en-US"/>
                <a:t> fails to send</a:t>
              </a:r>
            </a:p>
            <a:p>
              <a:r>
                <a:rPr lang="en-US"/>
                <a:t>to </a:t>
              </a:r>
              <a:r>
                <a:rPr lang="en-US" i="1">
                  <a:sym typeface="Symbol" charset="0"/>
                </a:rPr>
                <a:t>q</a:t>
              </a:r>
              <a:r>
                <a:rPr lang="en-US" i="1" baseline="-25000">
                  <a:sym typeface="Symbol" charset="0"/>
                </a:rPr>
                <a:t>1</a:t>
              </a:r>
              <a:r>
                <a:rPr lang="en-US" i="1">
                  <a:sym typeface="Symbol" charset="0"/>
                </a:rPr>
                <a:t>,…,q</a:t>
              </a:r>
              <a:r>
                <a:rPr lang="en-US" i="1" baseline="-25000">
                  <a:sym typeface="Symbol" charset="0"/>
                </a:rPr>
                <a:t>j+1</a:t>
              </a:r>
              <a:r>
                <a:rPr lang="en-US"/>
                <a:t> </a:t>
              </a:r>
              <a:endParaRPr lang="en-US" i="1"/>
            </a:p>
          </p:txBody>
        </p:sp>
      </p:grpSp>
      <p:sp>
        <p:nvSpPr>
          <p:cNvPr id="60434" name="Text Box 28"/>
          <p:cNvSpPr txBox="1">
            <a:spLocks noChangeArrowheads="1"/>
          </p:cNvSpPr>
          <p:nvPr/>
        </p:nvSpPr>
        <p:spPr bwMode="auto">
          <a:xfrm>
            <a:off x="1355725" y="3363913"/>
            <a:ext cx="200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rounds 1 to </a:t>
            </a:r>
            <a:r>
              <a:rPr lang="en-US" i="1"/>
              <a:t>k-1</a:t>
            </a:r>
            <a:endParaRPr lang="en-US"/>
          </a:p>
        </p:txBody>
      </p:sp>
      <p:sp>
        <p:nvSpPr>
          <p:cNvPr id="60435" name="Text Box 33"/>
          <p:cNvSpPr txBox="1">
            <a:spLocks noChangeArrowheads="1"/>
          </p:cNvSpPr>
          <p:nvPr/>
        </p:nvSpPr>
        <p:spPr bwMode="auto">
          <a:xfrm>
            <a:off x="3886200" y="1355725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round </a:t>
            </a:r>
            <a:r>
              <a:rPr lang="en-US" i="1" dirty="0"/>
              <a:t>k</a:t>
            </a:r>
            <a:endParaRPr lang="en-US" dirty="0"/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6172200" y="4484688"/>
            <a:ext cx="1981200" cy="544512"/>
            <a:chOff x="3888" y="2825"/>
            <a:chExt cx="1248" cy="343"/>
          </a:xfrm>
        </p:grpSpPr>
        <p:sp>
          <p:nvSpPr>
            <p:cNvPr id="60447" name="Oval 37"/>
            <p:cNvSpPr>
              <a:spLocks noChangeArrowheads="1"/>
            </p:cNvSpPr>
            <p:nvPr/>
          </p:nvSpPr>
          <p:spPr bwMode="auto">
            <a:xfrm>
              <a:off x="4992" y="3024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8" name="Line 38"/>
            <p:cNvSpPr>
              <a:spLocks noChangeShapeType="1"/>
            </p:cNvSpPr>
            <p:nvPr/>
          </p:nvSpPr>
          <p:spPr bwMode="auto">
            <a:xfrm>
              <a:off x="3888" y="3120"/>
              <a:ext cx="1104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9" name="Text Box 42"/>
            <p:cNvSpPr txBox="1">
              <a:spLocks noChangeArrowheads="1"/>
            </p:cNvSpPr>
            <p:nvPr/>
          </p:nvSpPr>
          <p:spPr bwMode="auto">
            <a:xfrm>
              <a:off x="4320" y="2825"/>
              <a:ext cx="2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sym typeface="Symbol" charset="0"/>
                </a:rPr>
                <a:t></a:t>
              </a:r>
              <a:endParaRPr lang="en-US" sz="2800"/>
            </a:p>
          </p:txBody>
        </p:sp>
      </p:grpSp>
      <p:sp>
        <p:nvSpPr>
          <p:cNvPr id="487467" name="Text Box 43"/>
          <p:cNvSpPr txBox="1">
            <a:spLocks noChangeArrowheads="1"/>
          </p:cNvSpPr>
          <p:nvPr/>
        </p:nvSpPr>
        <p:spPr bwMode="auto">
          <a:xfrm>
            <a:off x="7908925" y="1687513"/>
            <a:ext cx="9890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n.f.</a:t>
            </a:r>
          </a:p>
          <a:p>
            <a:r>
              <a:rPr lang="en-US"/>
              <a:t>decide</a:t>
            </a:r>
          </a:p>
          <a:p>
            <a:r>
              <a:rPr lang="en-US"/>
              <a:t>1</a:t>
            </a:r>
          </a:p>
        </p:txBody>
      </p:sp>
      <p:sp>
        <p:nvSpPr>
          <p:cNvPr id="487468" name="Text Box 44"/>
          <p:cNvSpPr txBox="1">
            <a:spLocks noChangeArrowheads="1"/>
          </p:cNvSpPr>
          <p:nvPr/>
        </p:nvSpPr>
        <p:spPr bwMode="auto">
          <a:xfrm>
            <a:off x="7620000" y="5105400"/>
            <a:ext cx="9890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n.f.</a:t>
            </a:r>
          </a:p>
          <a:p>
            <a:r>
              <a:rPr lang="en-US"/>
              <a:t>decide</a:t>
            </a:r>
          </a:p>
          <a:p>
            <a:r>
              <a:rPr lang="en-US"/>
              <a:t>1</a:t>
            </a:r>
          </a:p>
        </p:txBody>
      </p:sp>
      <p:sp>
        <p:nvSpPr>
          <p:cNvPr id="487458" name="Line 34"/>
          <p:cNvSpPr>
            <a:spLocks noChangeShapeType="1"/>
          </p:cNvSpPr>
          <p:nvPr/>
        </p:nvSpPr>
        <p:spPr bwMode="auto">
          <a:xfrm>
            <a:off x="6172200" y="1676400"/>
            <a:ext cx="1752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60" name="Oval 36"/>
          <p:cNvSpPr>
            <a:spLocks noChangeArrowheads="1"/>
          </p:cNvSpPr>
          <p:nvPr/>
        </p:nvSpPr>
        <p:spPr bwMode="auto">
          <a:xfrm>
            <a:off x="7924800" y="15240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7463" name="Text Box 39"/>
          <p:cNvSpPr txBox="1">
            <a:spLocks noChangeArrowheads="1"/>
          </p:cNvSpPr>
          <p:nvPr/>
        </p:nvSpPr>
        <p:spPr bwMode="auto">
          <a:xfrm>
            <a:off x="6461125" y="1763713"/>
            <a:ext cx="1447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/>
              <a:t>q</a:t>
            </a:r>
            <a:r>
              <a:rPr lang="en-US" i="1" baseline="-25000"/>
              <a:t>j+1</a:t>
            </a:r>
            <a:r>
              <a:rPr lang="en-US"/>
              <a:t> </a:t>
            </a:r>
            <a:r>
              <a:rPr lang="en-US">
                <a:solidFill>
                  <a:srgbClr val="FF00FF"/>
                </a:solidFill>
              </a:rPr>
              <a:t>fails</a:t>
            </a:r>
            <a:r>
              <a:rPr lang="en-US"/>
              <a:t> in</a:t>
            </a:r>
          </a:p>
          <a:p>
            <a:r>
              <a:rPr lang="en-US"/>
              <a:t>rd. </a:t>
            </a:r>
            <a:r>
              <a:rPr lang="en-US" i="1"/>
              <a:t>k+1</a:t>
            </a:r>
            <a:r>
              <a:rPr lang="en-US"/>
              <a:t>; </a:t>
            </a:r>
          </a:p>
          <a:p>
            <a:r>
              <a:rPr lang="en-US"/>
              <a:t>no other </a:t>
            </a:r>
          </a:p>
          <a:p>
            <a:r>
              <a:rPr lang="en-US"/>
              <a:t>failures</a:t>
            </a:r>
            <a:endParaRPr lang="en-US" i="1"/>
          </a:p>
        </p:txBody>
      </p:sp>
      <p:sp>
        <p:nvSpPr>
          <p:cNvPr id="487465" name="Text Box 41"/>
          <p:cNvSpPr txBox="1">
            <a:spLocks noChangeArrowheads="1"/>
          </p:cNvSpPr>
          <p:nvPr/>
        </p:nvSpPr>
        <p:spPr bwMode="auto">
          <a:xfrm>
            <a:off x="6765925" y="1177925"/>
            <a:ext cx="39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ym typeface="Symbol" charset="0"/>
              </a:rPr>
              <a:t></a:t>
            </a:r>
            <a:endParaRPr lang="en-US"/>
          </a:p>
        </p:txBody>
      </p:sp>
      <p:sp>
        <p:nvSpPr>
          <p:cNvPr id="487470" name="WordArt 46"/>
          <p:cNvSpPr>
            <a:spLocks noChangeArrowheads="1" noChangeShapeType="1" noTextEdit="1"/>
          </p:cNvSpPr>
          <p:nvPr/>
        </p:nvSpPr>
        <p:spPr bwMode="auto">
          <a:xfrm>
            <a:off x="5105400" y="5486400"/>
            <a:ext cx="2578100" cy="5794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343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fr-F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Contradiction!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  <a:ea typeface="Impact"/>
              <a:cs typeface="Impact"/>
            </a:endParaRPr>
          </a:p>
        </p:txBody>
      </p:sp>
      <p:sp>
        <p:nvSpPr>
          <p:cNvPr id="487474" name="Text Box 50"/>
          <p:cNvSpPr txBox="1">
            <a:spLocks noChangeArrowheads="1"/>
          </p:cNvSpPr>
          <p:nvPr/>
        </p:nvSpPr>
        <p:spPr bwMode="auto">
          <a:xfrm>
            <a:off x="4876800" y="2971800"/>
            <a:ext cx="1694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i="1" dirty="0" smtClean="0">
                <a:solidFill>
                  <a:srgbClr val="FF00FF"/>
                </a:solidFill>
              </a:rPr>
              <a:t>Μ</a:t>
            </a:r>
            <a:r>
              <a:rPr lang="el-GR" i="1" dirty="0" smtClean="0">
                <a:solidFill>
                  <a:srgbClr val="FF00FF"/>
                </a:solidFill>
              </a:rPr>
              <a:t>όνο ο</a:t>
            </a:r>
            <a:r>
              <a:rPr lang="en-US" i="1" dirty="0" smtClean="0">
                <a:solidFill>
                  <a:srgbClr val="FF00FF"/>
                </a:solidFill>
              </a:rPr>
              <a:t> </a:t>
            </a:r>
            <a:r>
              <a:rPr lang="en-US" i="1" dirty="0">
                <a:solidFill>
                  <a:srgbClr val="FF00FF"/>
                </a:solidFill>
              </a:rPr>
              <a:t>q</a:t>
            </a:r>
            <a:r>
              <a:rPr lang="en-US" i="1" baseline="-25000" dirty="0">
                <a:solidFill>
                  <a:srgbClr val="FF00FF"/>
                </a:solidFill>
              </a:rPr>
              <a:t>j+1</a:t>
            </a:r>
            <a:r>
              <a:rPr lang="en-US" i="1" dirty="0">
                <a:solidFill>
                  <a:srgbClr val="FF00FF"/>
                </a:solidFill>
              </a:rPr>
              <a:t> </a:t>
            </a:r>
            <a:r>
              <a:rPr lang="en-US" i="1" dirty="0" smtClean="0">
                <a:solidFill>
                  <a:srgbClr val="FF00FF"/>
                </a:solidFill>
              </a:rPr>
              <a:t> </a:t>
            </a:r>
            <a:endParaRPr lang="en-US" i="1" dirty="0">
              <a:solidFill>
                <a:srgbClr val="FF00FF"/>
              </a:solidFill>
            </a:endParaRPr>
          </a:p>
          <a:p>
            <a:r>
              <a:rPr lang="el-GR" i="1" dirty="0">
                <a:solidFill>
                  <a:srgbClr val="FF00FF"/>
                </a:solidFill>
              </a:rPr>
              <a:t>τ</a:t>
            </a:r>
            <a:r>
              <a:rPr lang="el-GR" i="1" dirty="0" smtClean="0">
                <a:solidFill>
                  <a:srgbClr val="FF00FF"/>
                </a:solidFill>
              </a:rPr>
              <a:t>α ξεχωρ</a:t>
            </a:r>
            <a:r>
              <a:rPr lang="el-GR" i="1" dirty="0" smtClean="0">
                <a:solidFill>
                  <a:srgbClr val="FF00FF"/>
                </a:solidFill>
              </a:rPr>
              <a:t>ίζει</a:t>
            </a:r>
            <a:endParaRPr lang="en-US" dirty="0"/>
          </a:p>
        </p:txBody>
      </p:sp>
      <p:sp>
        <p:nvSpPr>
          <p:cNvPr id="487477" name="AutoShape 53"/>
          <p:cNvSpPr>
            <a:spLocks noChangeArrowheads="1"/>
          </p:cNvSpPr>
          <p:nvPr/>
        </p:nvSpPr>
        <p:spPr bwMode="auto">
          <a:xfrm>
            <a:off x="6019800" y="1981200"/>
            <a:ext cx="228600" cy="914400"/>
          </a:xfrm>
          <a:prstGeom prst="upArrow">
            <a:avLst>
              <a:gd name="adj1" fmla="val 50000"/>
              <a:gd name="adj2" fmla="val 100000"/>
            </a:avLst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78" name="AutoShape 54"/>
          <p:cNvSpPr>
            <a:spLocks noChangeArrowheads="1"/>
          </p:cNvSpPr>
          <p:nvPr/>
        </p:nvSpPr>
        <p:spPr bwMode="auto">
          <a:xfrm>
            <a:off x="6096000" y="37338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67" grpId="0"/>
      <p:bldP spid="487468" grpId="0"/>
      <p:bldP spid="487458" grpId="0" animBg="1"/>
      <p:bldP spid="487460" grpId="0" animBg="1"/>
      <p:bldP spid="487463" grpId="0"/>
      <p:bldP spid="487465" grpId="0"/>
      <p:bldP spid="487470" grpId="0" animBg="1"/>
      <p:bldP spid="487474" grpId="0"/>
      <p:bldP spid="487477" grpId="0" animBg="1"/>
      <p:bldP spid="4874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Δεν μπορο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ύμε να αποφασίσουμε στο γύρο 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f</a:t>
            </a:r>
            <a:endParaRPr lang="en-US" i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24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0"/>
                <a:cs typeface="ＭＳ Ｐゴシック" charset="0"/>
              </a:rPr>
              <a:t>Δε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ίξαμε ότι μπορούμε να κατασκευάσουμε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μια αραιά-εσφαλμένη εκτέλεση </a:t>
            </a:r>
            <a:r>
              <a:rPr lang="en-US" dirty="0" smtClean="0">
                <a:ea typeface="ＭＳ Ｐゴシック" charset="0"/>
                <a:cs typeface="ＭＳ Ｐゴシック" charset="0"/>
                <a:sym typeface="Symbol" charset="0"/>
              </a:rPr>
              <a:t></a:t>
            </a:r>
            <a:r>
              <a:rPr lang="el-GR" dirty="0" smtClean="0">
                <a:ea typeface="ＭＳ Ｐゴシック" charset="0"/>
                <a:cs typeface="ＭＳ Ｐゴシック" charset="0"/>
                <a:sym typeface="Symbol" charset="0"/>
              </a:rPr>
              <a:t>,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ea typeface="ＭＳ Ｐゴシック" charset="0"/>
                <a:cs typeface="ＭＳ Ｐゴシック" charset="0"/>
              </a:rPr>
              <a:t>f - 1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γ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ύρων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που κατα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λήγει σε μια δισθενή διάταξη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Τι θα συμβε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ί αν </a:t>
            </a:r>
            <a:r>
              <a:rPr lang="el-GR" dirty="0" err="1" smtClean="0">
                <a:ea typeface="ＭＳ Ｐゴシック" charset="0"/>
                <a:cs typeface="ＭＳ Ｐゴシック" charset="0"/>
              </a:rPr>
              <a:t>επεκτήνουμε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 την α κατά ένα ακόμα γύρο (δηλαδή να έχει συνολικά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ea typeface="ＭＳ Ｐゴシック" charset="0"/>
                <a:cs typeface="ＭＳ Ｐゴシック" charset="0"/>
              </a:rPr>
              <a:t>f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γ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ύρους);</a:t>
            </a:r>
          </a:p>
          <a:p>
            <a:pPr lvl="1"/>
            <a:r>
              <a:rPr lang="el-GR" dirty="0" smtClean="0">
                <a:ea typeface="ＭＳ Ｐゴシック" charset="0"/>
                <a:cs typeface="ＭＳ Ｐゴシック" charset="0"/>
              </a:rPr>
              <a:t>Μπορεί να χαθεί η </a:t>
            </a:r>
            <a:r>
              <a:rPr lang="el-GR" dirty="0" err="1" smtClean="0">
                <a:ea typeface="ＭＳ Ｐゴシック" charset="0"/>
                <a:cs typeface="ＭＳ Ｐゴシック" charset="0"/>
              </a:rPr>
              <a:t>δισθένεια</a:t>
            </a:r>
            <a:endParaRPr lang="el-GR" dirty="0" smtClean="0">
              <a:ea typeface="ＭＳ Ｐゴシック" charset="0"/>
              <a:cs typeface="ＭＳ Ｐゴシック" charset="0"/>
            </a:endParaRPr>
          </a:p>
          <a:p>
            <a:pPr lvl="1"/>
            <a:r>
              <a:rPr lang="el-GR" dirty="0" smtClean="0">
                <a:ea typeface="ＭＳ Ｐゴシック" charset="0"/>
                <a:cs typeface="ＭＳ Ｐゴシック" charset="0"/>
              </a:rPr>
              <a:t>Αλλά μπορούμε να εμποδίσουμε ένα επεξεργαστή από το να αποφασίσει στον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γ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ύρο 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f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και έτσι θα χρειαστούμε ακόμα ένα γύρο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(</a:t>
            </a:r>
            <a:r>
              <a:rPr lang="el-GR" i="1" dirty="0" smtClean="0">
                <a:ea typeface="ＭＳ Ｐゴシック" charset="0"/>
                <a:cs typeface="ＭＳ Ｐゴシック" charset="0"/>
              </a:rPr>
              <a:t>συνολικά 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f+1</a:t>
            </a:r>
            <a:r>
              <a:rPr lang="el-GR" i="1" dirty="0" smtClean="0">
                <a:ea typeface="ＭＳ Ｐゴシック" charset="0"/>
                <a:cs typeface="ＭＳ Ｐゴシック" charset="0"/>
              </a:rPr>
              <a:t> γύρους)</a:t>
            </a:r>
            <a:endParaRPr lang="el-GR" i="1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24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CB7C3BF1-617F-574F-BBF4-6C92CAE1DD5B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1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Δεν μπορούμε να αποφασίσουμε στο γύρο </a:t>
            </a:r>
            <a:r>
              <a:rPr lang="en-US" i="1" dirty="0">
                <a:ea typeface="ＭＳ Ｐゴシック" charset="0"/>
                <a:cs typeface="ＭＳ Ｐゴシック" charset="0"/>
              </a:rPr>
              <a:t>f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45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ea typeface="ＭＳ Ｐゴシック" charset="0"/>
                <a:cs typeface="ＭＳ Ｐゴシック" charset="0"/>
              </a:rPr>
              <a:t>Περ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ίπτωση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ea typeface="ＭＳ Ｐゴシック" charset="0"/>
                <a:cs typeface="ＭＳ Ｐゴシック" charset="0"/>
              </a:rPr>
              <a:t>1: 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Μετ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ά από κάποιο επιπρόσθετο γύρο φθάνουμε σε δισθενή διάταξη</a:t>
            </a:r>
          </a:p>
          <a:p>
            <a:pPr lvl="1"/>
            <a:r>
              <a:rPr lang="el-GR" dirty="0" smtClean="0">
                <a:ea typeface="ＭＳ Ｐゴシック" charset="0"/>
                <a:cs typeface="ＭＳ Ｐゴシック" charset="0"/>
              </a:rPr>
              <a:t>Τότε δεν μπορεί να παρθεί απόφαση</a:t>
            </a:r>
          </a:p>
          <a:p>
            <a:pPr lvl="1"/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l-GR" b="1" dirty="0" smtClean="0">
                <a:ea typeface="ＭＳ Ｐゴシック" charset="0"/>
                <a:cs typeface="ＭＳ Ｐゴシック" charset="0"/>
              </a:rPr>
              <a:t>Περ</a:t>
            </a:r>
            <a:r>
              <a:rPr lang="el-GR" b="1" dirty="0" smtClean="0">
                <a:ea typeface="ＭＳ Ｐゴシック" charset="0"/>
                <a:cs typeface="ＭＳ Ｐゴシック" charset="0"/>
              </a:rPr>
              <a:t>ίπτωση</a:t>
            </a:r>
            <a:r>
              <a:rPr lang="en-US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ea typeface="ＭＳ Ｐゴシック" charset="0"/>
                <a:cs typeface="ＭＳ Ｐゴシック" charset="0"/>
              </a:rPr>
              <a:t>2:</a:t>
            </a:r>
            <a:r>
              <a:rPr lang="en-US" dirty="0">
                <a:ea typeface="ＭＳ Ｐゴシック" charset="0"/>
                <a:cs typeface="ＭＳ Ｐゴシック" charset="0"/>
              </a:rPr>
              <a:t> 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Όλες οι επεκτάσεις ενός γύρου του α μας οδηγούν σε μονοσθενή διάταξη</a:t>
            </a:r>
            <a:r>
              <a:rPr lang="en-US" dirty="0" smtClean="0"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45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E80FD0B4-A78B-EE4C-BC9A-3B7D41D85BB8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23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99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a typeface="ＭＳ Ｐゴシック" charset="0"/>
                <a:cs typeface="ＭＳ Ｐゴシック" charset="0"/>
              </a:rPr>
              <a:t>Δεν μπορούμε να αποφασίσουμε στο γύρο </a:t>
            </a:r>
            <a:r>
              <a:rPr lang="en-US" i="1" dirty="0">
                <a:ea typeface="ＭＳ Ｐゴシック" charset="0"/>
                <a:cs typeface="ＭＳ Ｐゴシック" charset="0"/>
              </a:rPr>
              <a:t>f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04800" y="914400"/>
            <a:ext cx="3200400" cy="1600200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en-US" i="1" dirty="0" err="1" smtClean="0"/>
              <a:t>p</a:t>
            </a:r>
            <a:r>
              <a:rPr lang="en-US" i="1" baseline="-25000" dirty="0" err="1"/>
              <a:t>j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k</a:t>
            </a:r>
            <a:r>
              <a:rPr lang="en-US" dirty="0" smtClean="0"/>
              <a:t> </a:t>
            </a:r>
            <a:r>
              <a:rPr lang="el-GR" dirty="0" smtClean="0"/>
              <a:t>μη-εσφαλμένοι </a:t>
            </a:r>
            <a:r>
              <a:rPr lang="el-GR" dirty="0" err="1" smtClean="0"/>
              <a:t>επεξ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r>
              <a:rPr lang="el-GR" dirty="0" smtClean="0"/>
              <a:t>κατά τον γύρο </a:t>
            </a:r>
            <a:r>
              <a:rPr lang="en-US" i="1" dirty="0" smtClean="0"/>
              <a:t>f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Μπορεί να συμβεί αφού </a:t>
            </a:r>
            <a:r>
              <a:rPr lang="en-US" i="1" dirty="0" smtClean="0"/>
              <a:t>n≥f+2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6A750A89-EC03-0C40-A357-AFF3AACBC0A5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6566" name="Oval 3"/>
          <p:cNvSpPr>
            <a:spLocks noChangeArrowheads="1"/>
          </p:cNvSpPr>
          <p:nvPr/>
        </p:nvSpPr>
        <p:spPr bwMode="auto">
          <a:xfrm>
            <a:off x="8382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Oval 4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ellipse">
            <a:avLst/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Line 5"/>
          <p:cNvSpPr>
            <a:spLocks noChangeShapeType="1"/>
          </p:cNvSpPr>
          <p:nvPr/>
        </p:nvSpPr>
        <p:spPr bwMode="auto">
          <a:xfrm>
            <a:off x="1066800" y="3352800"/>
            <a:ext cx="2514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1660525" y="283051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1736725" y="2854325"/>
            <a:ext cx="407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ym typeface="Symbol" charset="0"/>
              </a:rPr>
              <a:t></a:t>
            </a:r>
            <a:endParaRPr lang="en-US" sz="2800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695701" y="3429000"/>
            <a:ext cx="3009901" cy="1600200"/>
            <a:chOff x="2328" y="2160"/>
            <a:chExt cx="1896" cy="1008"/>
          </a:xfrm>
        </p:grpSpPr>
        <p:sp>
          <p:nvSpPr>
            <p:cNvPr id="66607" name="Oval 11"/>
            <p:cNvSpPr>
              <a:spLocks noChangeArrowheads="1"/>
            </p:cNvSpPr>
            <p:nvPr/>
          </p:nvSpPr>
          <p:spPr bwMode="auto">
            <a:xfrm>
              <a:off x="3792" y="3024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6608" name="AutoShape 12"/>
            <p:cNvCxnSpPr>
              <a:cxnSpLocks noChangeShapeType="1"/>
              <a:stCxn id="66567" idx="4"/>
              <a:endCxn id="66607" idx="2"/>
            </p:cNvCxnSpPr>
            <p:nvPr/>
          </p:nvCxnSpPr>
          <p:spPr bwMode="auto">
            <a:xfrm rot="16200000" flipH="1">
              <a:off x="2592" y="1896"/>
              <a:ext cx="936" cy="1464"/>
            </a:xfrm>
            <a:prstGeom prst="bentConnector2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609" name="Text Box 13"/>
            <p:cNvSpPr txBox="1">
              <a:spLocks noChangeArrowheads="1"/>
            </p:cNvSpPr>
            <p:nvPr/>
          </p:nvSpPr>
          <p:spPr bwMode="auto">
            <a:xfrm>
              <a:off x="3743" y="2774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dirty="0"/>
                <a:t>0-val</a:t>
              </a:r>
            </a:p>
          </p:txBody>
        </p:sp>
      </p:grpSp>
      <p:sp>
        <p:nvSpPr>
          <p:cNvPr id="491536" name="Text Box 16"/>
          <p:cNvSpPr txBox="1">
            <a:spLocks noChangeArrowheads="1"/>
          </p:cNvSpPr>
          <p:nvPr/>
        </p:nvSpPr>
        <p:spPr bwMode="auto">
          <a:xfrm>
            <a:off x="3653641" y="4876800"/>
            <a:ext cx="26709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fails to send </a:t>
            </a:r>
            <a:r>
              <a:rPr lang="en-US" dirty="0" smtClean="0"/>
              <a:t>to </a:t>
            </a:r>
            <a:r>
              <a:rPr lang="en-US" i="1" dirty="0" err="1">
                <a:sym typeface="Symbol" charset="0"/>
              </a:rPr>
              <a:t>p</a:t>
            </a:r>
            <a:r>
              <a:rPr lang="en-US" i="1" baseline="-25000" dirty="0" err="1">
                <a:sym typeface="Symbol" charset="0"/>
              </a:rPr>
              <a:t>j</a:t>
            </a:r>
            <a:endParaRPr lang="en-US" i="1" dirty="0"/>
          </a:p>
        </p:txBody>
      </p:sp>
      <p:sp>
        <p:nvSpPr>
          <p:cNvPr id="66573" name="Text Box 17"/>
          <p:cNvSpPr txBox="1">
            <a:spLocks noChangeArrowheads="1"/>
          </p:cNvSpPr>
          <p:nvPr/>
        </p:nvSpPr>
        <p:spPr bwMode="auto">
          <a:xfrm>
            <a:off x="1066800" y="5943600"/>
            <a:ext cx="1947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rounds 1 to </a:t>
            </a:r>
            <a:r>
              <a:rPr lang="en-US" i="1"/>
              <a:t>f-1</a:t>
            </a:r>
            <a:endParaRPr lang="en-US"/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3657600" y="1143000"/>
            <a:ext cx="2820988" cy="2095500"/>
            <a:chOff x="2304" y="720"/>
            <a:chExt cx="1777" cy="1320"/>
          </a:xfrm>
        </p:grpSpPr>
        <p:sp>
          <p:nvSpPr>
            <p:cNvPr id="66602" name="Oval 8"/>
            <p:cNvSpPr>
              <a:spLocks noChangeArrowheads="1"/>
            </p:cNvSpPr>
            <p:nvPr/>
          </p:nvSpPr>
          <p:spPr bwMode="auto">
            <a:xfrm>
              <a:off x="3792" y="1008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6603" name="AutoShape 9"/>
            <p:cNvCxnSpPr>
              <a:cxnSpLocks noChangeShapeType="1"/>
              <a:endCxn id="66602" idx="2"/>
            </p:cNvCxnSpPr>
            <p:nvPr/>
          </p:nvCxnSpPr>
          <p:spPr bwMode="auto">
            <a:xfrm flipV="1">
              <a:off x="2304" y="1080"/>
              <a:ext cx="1488" cy="960"/>
            </a:xfrm>
            <a:prstGeom prst="bentConnector3">
              <a:avLst>
                <a:gd name="adj1" fmla="val 1005"/>
              </a:avLst>
            </a:prstGeom>
            <a:noFill/>
            <a:ln w="25400">
              <a:solidFill>
                <a:srgbClr val="FFCC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604" name="Text Box 10"/>
            <p:cNvSpPr txBox="1">
              <a:spLocks noChangeArrowheads="1"/>
            </p:cNvSpPr>
            <p:nvPr/>
          </p:nvSpPr>
          <p:spPr bwMode="auto">
            <a:xfrm>
              <a:off x="3600" y="720"/>
              <a:ext cx="48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1-val</a:t>
              </a:r>
            </a:p>
          </p:txBody>
        </p:sp>
      </p:grpSp>
      <p:sp>
        <p:nvSpPr>
          <p:cNvPr id="66575" name="Text Box 34"/>
          <p:cNvSpPr txBox="1">
            <a:spLocks noChangeArrowheads="1"/>
          </p:cNvSpPr>
          <p:nvPr/>
        </p:nvSpPr>
        <p:spPr bwMode="auto">
          <a:xfrm>
            <a:off x="3124200" y="2590800"/>
            <a:ext cx="608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bi-</a:t>
            </a:r>
          </a:p>
          <a:p>
            <a:r>
              <a:rPr lang="en-US"/>
              <a:t>val.</a:t>
            </a: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3810001" y="3200400"/>
            <a:ext cx="2438400" cy="552450"/>
            <a:chOff x="2400" y="2016"/>
            <a:chExt cx="1536" cy="348"/>
          </a:xfrm>
        </p:grpSpPr>
        <p:sp>
          <p:nvSpPr>
            <p:cNvPr id="66599" name="Line 35"/>
            <p:cNvSpPr>
              <a:spLocks noChangeShapeType="1"/>
            </p:cNvSpPr>
            <p:nvPr/>
          </p:nvSpPr>
          <p:spPr bwMode="auto">
            <a:xfrm>
              <a:off x="2400" y="2112"/>
              <a:ext cx="1392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Oval 36"/>
            <p:cNvSpPr>
              <a:spLocks noChangeArrowheads="1"/>
            </p:cNvSpPr>
            <p:nvPr/>
          </p:nvSpPr>
          <p:spPr bwMode="auto">
            <a:xfrm>
              <a:off x="3792" y="2016"/>
              <a:ext cx="144" cy="1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1" name="Text Box 38"/>
            <p:cNvSpPr txBox="1">
              <a:spLocks noChangeArrowheads="1"/>
            </p:cNvSpPr>
            <p:nvPr/>
          </p:nvSpPr>
          <p:spPr bwMode="auto">
            <a:xfrm>
              <a:off x="2400" y="2112"/>
              <a:ext cx="123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/>
                <a:t>p</a:t>
              </a:r>
              <a:r>
                <a:rPr lang="en-US" i="1" baseline="-25000" dirty="0"/>
                <a:t>i</a:t>
              </a:r>
              <a:r>
                <a:rPr lang="en-US" dirty="0"/>
                <a:t> </a:t>
              </a:r>
              <a:r>
                <a:rPr lang="en-US" dirty="0" smtClean="0">
                  <a:sym typeface="Symbol" charset="0"/>
                </a:rPr>
                <a:t>sends to </a:t>
              </a:r>
              <a:r>
                <a:rPr lang="en-US" i="1" dirty="0" err="1">
                  <a:sym typeface="Symbol" charset="0"/>
                </a:rPr>
                <a:t>p</a:t>
              </a:r>
              <a:r>
                <a:rPr lang="en-US" i="1" baseline="-25000" dirty="0" err="1">
                  <a:sym typeface="Symbol" charset="0"/>
                </a:rPr>
                <a:t>k</a:t>
              </a:r>
              <a:endParaRPr lang="en-US" i="1" dirty="0"/>
            </a:p>
          </p:txBody>
        </p:sp>
      </p:grpSp>
      <p:sp>
        <p:nvSpPr>
          <p:cNvPr id="491560" name="Text Box 40"/>
          <p:cNvSpPr txBox="1">
            <a:spLocks noChangeArrowheads="1"/>
          </p:cNvSpPr>
          <p:nvPr/>
        </p:nvSpPr>
        <p:spPr bwMode="auto">
          <a:xfrm>
            <a:off x="3657600" y="44958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might send to </a:t>
            </a:r>
            <a:r>
              <a:rPr lang="en-US" i="1" dirty="0" err="1"/>
              <a:t>p</a:t>
            </a:r>
            <a:r>
              <a:rPr lang="en-US" i="1" baseline="-25000" dirty="0" err="1"/>
              <a:t>k</a:t>
            </a:r>
            <a:endParaRPr lang="en-US" i="1" dirty="0"/>
          </a:p>
        </p:txBody>
      </p:sp>
      <p:sp>
        <p:nvSpPr>
          <p:cNvPr id="491562" name="Text Box 42"/>
          <p:cNvSpPr txBox="1">
            <a:spLocks noChangeArrowheads="1"/>
          </p:cNvSpPr>
          <p:nvPr/>
        </p:nvSpPr>
        <p:spPr bwMode="auto">
          <a:xfrm>
            <a:off x="3962400" y="1676400"/>
            <a:ext cx="1892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sends to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k</a:t>
            </a:r>
            <a:endParaRPr lang="en-US" i="1" dirty="0"/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6553200" y="1524000"/>
            <a:ext cx="2359025" cy="1905000"/>
            <a:chOff x="4128" y="960"/>
            <a:chExt cx="1486" cy="1200"/>
          </a:xfrm>
        </p:grpSpPr>
        <p:sp>
          <p:nvSpPr>
            <p:cNvPr id="66597" name="AutoShape 43"/>
            <p:cNvSpPr>
              <a:spLocks/>
            </p:cNvSpPr>
            <p:nvPr/>
          </p:nvSpPr>
          <p:spPr bwMode="auto">
            <a:xfrm>
              <a:off x="4128" y="960"/>
              <a:ext cx="192" cy="1200"/>
            </a:xfrm>
            <a:prstGeom prst="rightBrace">
              <a:avLst>
                <a:gd name="adj1" fmla="val 52083"/>
                <a:gd name="adj2" fmla="val 50000"/>
              </a:avLst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8" name="Text Box 44"/>
            <p:cNvSpPr txBox="1">
              <a:spLocks noChangeArrowheads="1"/>
            </p:cNvSpPr>
            <p:nvPr/>
          </p:nvSpPr>
          <p:spPr bwMode="auto">
            <a:xfrm>
              <a:off x="4320" y="1440"/>
              <a:ext cx="1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look same to </a:t>
              </a:r>
              <a:r>
                <a:rPr lang="en-US" i="1"/>
                <a:t>p</a:t>
              </a:r>
              <a:r>
                <a:rPr lang="en-US" i="1" baseline="-25000"/>
                <a:t>k</a:t>
              </a:r>
              <a:endParaRPr lang="en-US"/>
            </a:p>
          </p:txBody>
        </p: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6781800" y="3200400"/>
            <a:ext cx="1804988" cy="1905000"/>
            <a:chOff x="4272" y="2016"/>
            <a:chExt cx="1137" cy="1200"/>
          </a:xfrm>
        </p:grpSpPr>
        <p:sp>
          <p:nvSpPr>
            <p:cNvPr id="66595" name="AutoShape 45"/>
            <p:cNvSpPr>
              <a:spLocks/>
            </p:cNvSpPr>
            <p:nvPr/>
          </p:nvSpPr>
          <p:spPr bwMode="auto">
            <a:xfrm>
              <a:off x="4272" y="2016"/>
              <a:ext cx="192" cy="1200"/>
            </a:xfrm>
            <a:prstGeom prst="rightBrace">
              <a:avLst>
                <a:gd name="adj1" fmla="val 52083"/>
                <a:gd name="adj2" fmla="val 50000"/>
              </a:avLst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6" name="Text Box 47"/>
            <p:cNvSpPr txBox="1">
              <a:spLocks noChangeArrowheads="1"/>
            </p:cNvSpPr>
            <p:nvPr/>
          </p:nvSpPr>
          <p:spPr bwMode="auto">
            <a:xfrm>
              <a:off x="4466" y="2496"/>
              <a:ext cx="94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look same </a:t>
              </a:r>
            </a:p>
            <a:p>
              <a:r>
                <a:rPr lang="en-US"/>
                <a:t>to </a:t>
              </a:r>
              <a:r>
                <a:rPr lang="en-US" i="1"/>
                <a:t>p</a:t>
              </a:r>
              <a:r>
                <a:rPr lang="en-US" i="1" baseline="-25000"/>
                <a:t>j</a:t>
              </a:r>
              <a:endParaRPr lang="en-US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6248400" y="849313"/>
            <a:ext cx="2362200" cy="1131887"/>
            <a:chOff x="3936" y="535"/>
            <a:chExt cx="1488" cy="713"/>
          </a:xfrm>
        </p:grpSpPr>
        <p:sp>
          <p:nvSpPr>
            <p:cNvPr id="66592" name="Text Box 48"/>
            <p:cNvSpPr txBox="1">
              <a:spLocks noChangeArrowheads="1"/>
            </p:cNvSpPr>
            <p:nvPr/>
          </p:nvSpPr>
          <p:spPr bwMode="auto">
            <a:xfrm>
              <a:off x="4358" y="535"/>
              <a:ext cx="105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k</a:t>
              </a:r>
              <a:r>
                <a:rPr lang="en-US"/>
                <a:t> either </a:t>
              </a:r>
            </a:p>
            <a:p>
              <a:r>
                <a:rPr lang="en-US"/>
                <a:t>undecided</a:t>
              </a:r>
            </a:p>
            <a:p>
              <a:r>
                <a:rPr lang="en-US"/>
                <a:t>or decided 1</a:t>
              </a:r>
              <a:endParaRPr lang="en-US" i="1"/>
            </a:p>
          </p:txBody>
        </p:sp>
        <p:sp>
          <p:nvSpPr>
            <p:cNvPr id="66593" name="AutoShape 49"/>
            <p:cNvSpPr>
              <a:spLocks noChangeArrowheads="1"/>
            </p:cNvSpPr>
            <p:nvPr/>
          </p:nvSpPr>
          <p:spPr bwMode="auto">
            <a:xfrm>
              <a:off x="4320" y="576"/>
              <a:ext cx="1104" cy="672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Line 50"/>
            <p:cNvSpPr>
              <a:spLocks noChangeShapeType="1"/>
            </p:cNvSpPr>
            <p:nvPr/>
          </p:nvSpPr>
          <p:spPr bwMode="auto">
            <a:xfrm flipH="1">
              <a:off x="3936" y="624"/>
              <a:ext cx="384" cy="384"/>
            </a:xfrm>
            <a:prstGeom prst="line">
              <a:avLst/>
            </a:prstGeom>
            <a:noFill/>
            <a:ln w="25400">
              <a:solidFill>
                <a:srgbClr val="FF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6248400" y="4953000"/>
            <a:ext cx="2209800" cy="1208088"/>
            <a:chOff x="3936" y="3120"/>
            <a:chExt cx="1392" cy="761"/>
          </a:xfrm>
        </p:grpSpPr>
        <p:sp>
          <p:nvSpPr>
            <p:cNvPr id="66589" name="Text Box 53"/>
            <p:cNvSpPr txBox="1">
              <a:spLocks noChangeArrowheads="1"/>
            </p:cNvSpPr>
            <p:nvPr/>
          </p:nvSpPr>
          <p:spPr bwMode="auto">
            <a:xfrm>
              <a:off x="4262" y="3168"/>
              <a:ext cx="105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/>
                <a:t>p</a:t>
              </a:r>
              <a:r>
                <a:rPr lang="en-US" i="1" baseline="-25000"/>
                <a:t>j</a:t>
              </a:r>
              <a:r>
                <a:rPr lang="en-US"/>
                <a:t> either </a:t>
              </a:r>
            </a:p>
            <a:p>
              <a:r>
                <a:rPr lang="en-US"/>
                <a:t>undecided</a:t>
              </a:r>
            </a:p>
            <a:p>
              <a:r>
                <a:rPr lang="en-US"/>
                <a:t>or decided 0</a:t>
              </a:r>
              <a:endParaRPr lang="en-US" i="1"/>
            </a:p>
          </p:txBody>
        </p:sp>
        <p:sp>
          <p:nvSpPr>
            <p:cNvPr id="66590" name="AutoShape 54"/>
            <p:cNvSpPr>
              <a:spLocks noChangeArrowheads="1"/>
            </p:cNvSpPr>
            <p:nvPr/>
          </p:nvSpPr>
          <p:spPr bwMode="auto">
            <a:xfrm>
              <a:off x="4224" y="3209"/>
              <a:ext cx="1104" cy="672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66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1" name="Line 55"/>
            <p:cNvSpPr>
              <a:spLocks noChangeShapeType="1"/>
            </p:cNvSpPr>
            <p:nvPr/>
          </p:nvSpPr>
          <p:spPr bwMode="auto">
            <a:xfrm flipH="1" flipV="1">
              <a:off x="3936" y="3120"/>
              <a:ext cx="288" cy="137"/>
            </a:xfrm>
            <a:prstGeom prst="line">
              <a:avLst/>
            </a:prstGeom>
            <a:noFill/>
            <a:ln w="25400">
              <a:solidFill>
                <a:srgbClr val="FF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76" name="Line 56"/>
          <p:cNvSpPr>
            <a:spLocks noChangeShapeType="1"/>
          </p:cNvSpPr>
          <p:nvPr/>
        </p:nvSpPr>
        <p:spPr bwMode="auto">
          <a:xfrm flipH="1">
            <a:off x="6172200" y="1981200"/>
            <a:ext cx="762000" cy="1295400"/>
          </a:xfrm>
          <a:prstGeom prst="line">
            <a:avLst/>
          </a:prstGeom>
          <a:noFill/>
          <a:ln w="25400">
            <a:solidFill>
              <a:srgbClr val="FF66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7" name="Line 57"/>
          <p:cNvSpPr>
            <a:spLocks noChangeShapeType="1"/>
          </p:cNvSpPr>
          <p:nvPr/>
        </p:nvSpPr>
        <p:spPr bwMode="auto">
          <a:xfrm flipH="1" flipV="1">
            <a:off x="6248400" y="3352800"/>
            <a:ext cx="533400" cy="1752600"/>
          </a:xfrm>
          <a:prstGeom prst="line">
            <a:avLst/>
          </a:prstGeom>
          <a:noFill/>
          <a:ln w="25400">
            <a:solidFill>
              <a:srgbClr val="FF66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6324600" y="2743200"/>
            <a:ext cx="2514600" cy="838200"/>
            <a:chOff x="3984" y="1728"/>
            <a:chExt cx="1584" cy="528"/>
          </a:xfrm>
        </p:grpSpPr>
        <p:sp>
          <p:nvSpPr>
            <p:cNvPr id="66587" name="WordArt 58"/>
            <p:cNvSpPr>
              <a:spLocks noChangeArrowheads="1" noChangeShapeType="1" noTextEdit="1"/>
            </p:cNvSpPr>
            <p:nvPr/>
          </p:nvSpPr>
          <p:spPr bwMode="auto">
            <a:xfrm>
              <a:off x="4272" y="1728"/>
              <a:ext cx="1296" cy="528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blurRad="63500" dist="53882" dir="2700000" algn="ctr" rotWithShape="0">
                      <a:srgbClr val="9999FF"/>
                    </a:outerShdw>
                  </a:effectLst>
                  <a:latin typeface="Impact"/>
                  <a:ea typeface="Impact"/>
                  <a:cs typeface="Impact"/>
                </a:rPr>
                <a:t>pk and pj not</a:t>
              </a:r>
            </a:p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blurRad="63500" dist="53882" dir="2700000" algn="ctr" rotWithShape="0">
                      <a:srgbClr val="9999FF"/>
                    </a:outerShdw>
                  </a:effectLst>
                  <a:latin typeface="Impact"/>
                  <a:ea typeface="Impact"/>
                  <a:cs typeface="Impact"/>
                </a:rPr>
                <a:t>both decided</a:t>
              </a:r>
            </a:p>
          </p:txBody>
        </p:sp>
        <p:sp>
          <p:nvSpPr>
            <p:cNvPr id="66588" name="AutoShape 59"/>
            <p:cNvSpPr>
              <a:spLocks noChangeArrowheads="1"/>
            </p:cNvSpPr>
            <p:nvPr/>
          </p:nvSpPr>
          <p:spPr bwMode="auto">
            <a:xfrm>
              <a:off x="3984" y="1968"/>
              <a:ext cx="288" cy="192"/>
            </a:xfrm>
            <a:prstGeom prst="leftArrow">
              <a:avLst>
                <a:gd name="adj1" fmla="val 50000"/>
                <a:gd name="adj2" fmla="val 37500"/>
              </a:avLst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914400" y="6019800"/>
            <a:ext cx="26670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810000" y="6019800"/>
            <a:ext cx="22098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2"/>
          <p:cNvSpPr txBox="1">
            <a:spLocks noChangeArrowheads="1"/>
          </p:cNvSpPr>
          <p:nvPr/>
        </p:nvSpPr>
        <p:spPr bwMode="auto">
          <a:xfrm>
            <a:off x="3962400" y="1295400"/>
            <a:ext cx="1844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sends to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endParaRPr lang="en-US" i="1" dirty="0"/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3048000" y="3333690"/>
            <a:ext cx="5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/>
              <a:t>0</a:t>
            </a:r>
            <a:r>
              <a:rPr lang="en-US" dirty="0" smtClean="0"/>
              <a:t>/1</a:t>
            </a:r>
            <a:endParaRPr lang="en-US" dirty="0"/>
          </a:p>
        </p:txBody>
      </p:sp>
      <p:sp>
        <p:nvSpPr>
          <p:cNvPr id="59" name="Text Box 13"/>
          <p:cNvSpPr txBox="1">
            <a:spLocks noChangeArrowheads="1"/>
          </p:cNvSpPr>
          <p:nvPr/>
        </p:nvSpPr>
        <p:spPr bwMode="auto">
          <a:xfrm>
            <a:off x="4114800" y="990600"/>
            <a:ext cx="1581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/>
              <a:t>Failure-free</a:t>
            </a:r>
            <a:endParaRPr lang="en-US" dirty="0"/>
          </a:p>
        </p:txBody>
      </p:sp>
      <p:sp>
        <p:nvSpPr>
          <p:cNvPr id="60" name="Text Box 38"/>
          <p:cNvSpPr txBox="1">
            <a:spLocks noChangeArrowheads="1"/>
          </p:cNvSpPr>
          <p:nvPr/>
        </p:nvSpPr>
        <p:spPr bwMode="auto">
          <a:xfrm>
            <a:off x="3657600" y="2819400"/>
            <a:ext cx="2591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fails to send </a:t>
            </a:r>
            <a:r>
              <a:rPr lang="en-US" dirty="0" smtClean="0"/>
              <a:t>to </a:t>
            </a:r>
            <a:r>
              <a:rPr lang="en-US" i="1" dirty="0" err="1">
                <a:sym typeface="Symbol" charset="0"/>
              </a:rPr>
              <a:t>p</a:t>
            </a:r>
            <a:r>
              <a:rPr lang="en-US" i="1" baseline="-25000" dirty="0" err="1">
                <a:sym typeface="Symbol" charset="0"/>
              </a:rPr>
              <a:t>j</a:t>
            </a:r>
            <a:r>
              <a:rPr lang="en-US" i="1" baseline="-25000" dirty="0">
                <a:sym typeface="Symbol" charset="0"/>
              </a:rPr>
              <a:t> </a:t>
            </a:r>
            <a:endParaRPr lang="en-US" i="1" dirty="0">
              <a:sym typeface="Symbol" charset="0"/>
            </a:endParaRPr>
          </a:p>
        </p:txBody>
      </p:sp>
      <p:sp>
        <p:nvSpPr>
          <p:cNvPr id="61" name="Text Box 18"/>
          <p:cNvSpPr txBox="1">
            <a:spLocks noChangeArrowheads="1"/>
          </p:cNvSpPr>
          <p:nvPr/>
        </p:nvSpPr>
        <p:spPr bwMode="auto">
          <a:xfrm>
            <a:off x="4419600" y="5943600"/>
            <a:ext cx="1058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round </a:t>
            </a:r>
            <a:r>
              <a:rPr lang="en-US" i="1" dirty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9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6" grpId="0"/>
      <p:bldP spid="491560" grpId="0"/>
      <p:bldP spid="491562" grpId="0"/>
      <p:bldP spid="491576" grpId="0" animBg="1"/>
      <p:bldP spid="491577" grpId="0" animBg="1"/>
      <p:bldP spid="56" grpId="0"/>
      <p:bldP spid="59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8" name="Picture 7" descr="questions-to-ask-yoursel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755164" cy="374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6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Συμφωνίας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Κάθε επεξεργαστής έχει μια είσοδο</a:t>
            </a:r>
          </a:p>
          <a:p>
            <a:endParaRPr lang="el-GR" dirty="0"/>
          </a:p>
          <a:p>
            <a:r>
              <a:rPr lang="el-GR" dirty="0" smtClean="0"/>
              <a:t>Ένας αλγόριθμος επιλύει το πρόβλημα της Συμφωνίας αν μπορεί να εγγυηθεί τις πιο κάτω συνθήκες</a:t>
            </a:r>
          </a:p>
          <a:p>
            <a:pPr lvl="1"/>
            <a:r>
              <a:rPr lang="el-GR" b="1" i="1" dirty="0" smtClean="0">
                <a:solidFill>
                  <a:srgbClr val="0000FF"/>
                </a:solidFill>
              </a:rPr>
              <a:t>Συνθήκη Τερματισμού</a:t>
            </a:r>
            <a:r>
              <a:rPr lang="el-GR" dirty="0" smtClean="0"/>
              <a:t>: Κάθε μη εσφαλμένος επεξεργαστής πρέπει να αποφασίσει μια τιμή</a:t>
            </a:r>
          </a:p>
          <a:p>
            <a:pPr lvl="2"/>
            <a:r>
              <a:rPr lang="el-GR" dirty="0" smtClean="0"/>
              <a:t>Η απόφαση είναι μη αντιστρέψιμη</a:t>
            </a:r>
          </a:p>
          <a:p>
            <a:pPr lvl="2"/>
            <a:endParaRPr lang="el-GR" dirty="0" smtClean="0"/>
          </a:p>
          <a:p>
            <a:pPr lvl="1"/>
            <a:r>
              <a:rPr lang="el-GR" b="1" i="1" dirty="0" smtClean="0">
                <a:solidFill>
                  <a:srgbClr val="0000FF"/>
                </a:solidFill>
              </a:rPr>
              <a:t>Συνθήκη Συμφωνίας</a:t>
            </a:r>
            <a:r>
              <a:rPr lang="el-GR" dirty="0" smtClean="0"/>
              <a:t>: Όλοι οι μη εσφαλμένοι επεξεργαστές αποφασίζουν </a:t>
            </a:r>
            <a:r>
              <a:rPr lang="el-GR" dirty="0" smtClean="0">
                <a:solidFill>
                  <a:srgbClr val="008000"/>
                </a:solidFill>
              </a:rPr>
              <a:t>την ίδια τιμή</a:t>
            </a:r>
          </a:p>
          <a:p>
            <a:pPr lvl="1"/>
            <a:endParaRPr lang="el-GR" dirty="0" smtClean="0"/>
          </a:p>
          <a:p>
            <a:pPr lvl="1"/>
            <a:r>
              <a:rPr lang="el-GR" b="1" i="1" dirty="0" smtClean="0">
                <a:solidFill>
                  <a:srgbClr val="0000FF"/>
                </a:solidFill>
              </a:rPr>
              <a:t>Συνθήκη Εγκυρότητας</a:t>
            </a:r>
            <a:r>
              <a:rPr lang="el-GR" dirty="0" smtClean="0"/>
              <a:t>: Η κοινή απόφαση </a:t>
            </a:r>
            <a:r>
              <a:rPr lang="el-GR" u="sng" dirty="0" smtClean="0">
                <a:solidFill>
                  <a:srgbClr val="008000"/>
                </a:solidFill>
              </a:rPr>
              <a:t>πρέπει</a:t>
            </a:r>
            <a:r>
              <a:rPr lang="el-GR" dirty="0" smtClean="0"/>
              <a:t> να αποτελούσε τη είσοδο κάποιου επεξεργαστή.</a:t>
            </a:r>
          </a:p>
          <a:p>
            <a:pPr lvl="2"/>
            <a:r>
              <a:rPr lang="el-GR" dirty="0" smtClean="0"/>
              <a:t>Αν όλες οι είσοδοι είναι οι ίδιες, τότε κάθε μη εσφαλμένος επεξεργαστής πρέπει να αποφασίζει την κοινή είσοδο.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9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Συμφωνίας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>
                <a:ea typeface="ＭＳ Ｐゴシック" charset="0"/>
                <a:cs typeface="ＭＳ Ｐゴシック" charset="0"/>
              </a:rPr>
              <a:t>Δυαδικές είσοδοι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: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l-GR" sz="2400" dirty="0" smtClean="0">
                <a:ea typeface="ＭＳ Ｐゴシック" charset="0"/>
              </a:rPr>
              <a:t>Διάνυσμα εισόδου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1,1,1,1,1</a:t>
            </a:r>
          </a:p>
          <a:p>
            <a:pPr lvl="2"/>
            <a:r>
              <a:rPr lang="el-GR" sz="2000" dirty="0" smtClean="0">
                <a:ea typeface="ＭＳ Ｐゴシック" charset="0"/>
              </a:rPr>
              <a:t>Η απόφαση πρέπει να είναι</a:t>
            </a:r>
            <a:r>
              <a:rPr lang="en-US" sz="2000" dirty="0" smtClean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1</a:t>
            </a:r>
          </a:p>
          <a:p>
            <a:pPr lvl="1"/>
            <a:r>
              <a:rPr lang="el-GR" sz="2400" dirty="0">
                <a:ea typeface="ＭＳ Ｐゴシック" charset="0"/>
              </a:rPr>
              <a:t>Διάνυσμα </a:t>
            </a:r>
            <a:r>
              <a:rPr lang="el-GR" sz="2400" dirty="0" smtClean="0">
                <a:ea typeface="ＭＳ Ｐゴシック" charset="0"/>
              </a:rPr>
              <a:t>εισόδου </a:t>
            </a:r>
            <a:r>
              <a:rPr lang="en-US" sz="2400" dirty="0" smtClean="0">
                <a:ea typeface="ＭＳ Ｐゴシック" charset="0"/>
              </a:rPr>
              <a:t>0,0,0,0,0</a:t>
            </a:r>
            <a:endParaRPr lang="en-US" sz="2400" dirty="0">
              <a:ea typeface="ＭＳ Ｐゴシック" charset="0"/>
            </a:endParaRPr>
          </a:p>
          <a:p>
            <a:pPr lvl="2"/>
            <a:r>
              <a:rPr lang="el-GR" sz="2000" dirty="0">
                <a:ea typeface="ＭＳ Ｐゴシック" charset="0"/>
              </a:rPr>
              <a:t>Η απόφαση πρέπει να είναι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smtClean="0">
                <a:ea typeface="ＭＳ Ｐゴシック" charset="0"/>
              </a:rPr>
              <a:t>0</a:t>
            </a:r>
            <a:endParaRPr lang="en-US" sz="2000" dirty="0">
              <a:ea typeface="ＭＳ Ｐゴシック" charset="0"/>
            </a:endParaRPr>
          </a:p>
          <a:p>
            <a:pPr lvl="1"/>
            <a:r>
              <a:rPr lang="el-GR" sz="2400" dirty="0">
                <a:ea typeface="ＭＳ Ｐゴシック" charset="0"/>
              </a:rPr>
              <a:t>Διάνυσμα </a:t>
            </a:r>
            <a:r>
              <a:rPr lang="el-GR" sz="2400" dirty="0" smtClean="0">
                <a:ea typeface="ＭＳ Ｐゴシック" charset="0"/>
              </a:rPr>
              <a:t>εισόδου </a:t>
            </a:r>
            <a:r>
              <a:rPr lang="en-US" sz="2400" dirty="0" smtClean="0">
                <a:ea typeface="ＭＳ Ｐゴシック" charset="0"/>
              </a:rPr>
              <a:t>1,0,0,1,0</a:t>
            </a:r>
            <a:endParaRPr lang="en-US" sz="2400" dirty="0">
              <a:ea typeface="ＭＳ Ｐゴシック" charset="0"/>
            </a:endParaRPr>
          </a:p>
          <a:p>
            <a:pPr lvl="2"/>
            <a:r>
              <a:rPr lang="el-GR" sz="2000" dirty="0">
                <a:ea typeface="ＭＳ Ｐゴシック" charset="0"/>
              </a:rPr>
              <a:t>Η απόφαση </a:t>
            </a:r>
            <a:r>
              <a:rPr lang="el-GR" sz="2000" dirty="0" smtClean="0">
                <a:ea typeface="ＭＳ Ｐゴシック" charset="0"/>
              </a:rPr>
              <a:t>μπορεί </a:t>
            </a:r>
            <a:r>
              <a:rPr lang="el-GR" sz="2000" dirty="0">
                <a:ea typeface="ＭＳ Ｐゴシック" charset="0"/>
              </a:rPr>
              <a:t>να είναι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l-GR" sz="2000" dirty="0" smtClean="0">
                <a:ea typeface="ＭＳ Ｐゴシック" charset="0"/>
              </a:rPr>
              <a:t>είτε </a:t>
            </a:r>
            <a:r>
              <a:rPr lang="en-US" sz="2000" dirty="0" smtClean="0">
                <a:ea typeface="ＭＳ Ｐゴシック" charset="0"/>
              </a:rPr>
              <a:t>0 </a:t>
            </a:r>
            <a:r>
              <a:rPr lang="el-GR" sz="2000" dirty="0" smtClean="0">
                <a:ea typeface="ＭＳ Ｐゴシック" charset="0"/>
              </a:rPr>
              <a:t>ή</a:t>
            </a:r>
            <a:r>
              <a:rPr lang="en-US" sz="2000" dirty="0" smtClean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1</a:t>
            </a:r>
          </a:p>
          <a:p>
            <a:endParaRPr lang="el-GR" sz="2800" dirty="0" smtClean="0">
              <a:ea typeface="ＭＳ Ｐゴシック" charset="0"/>
              <a:cs typeface="ＭＳ Ｐゴシック" charset="0"/>
            </a:endParaRPr>
          </a:p>
          <a:p>
            <a:r>
              <a:rPr lang="el-GR" sz="2800" dirty="0" smtClean="0">
                <a:ea typeface="ＭＳ Ｐゴシック" charset="0"/>
                <a:cs typeface="ＭＳ Ｐゴシック" charset="0"/>
              </a:rPr>
              <a:t>Είσοδοι Πολλαπλών τιμών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: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l-GR" sz="2400" dirty="0">
                <a:ea typeface="ＭＳ Ｐゴシック" charset="0"/>
              </a:rPr>
              <a:t>Διάνυσμα εισόδου </a:t>
            </a:r>
            <a:r>
              <a:rPr lang="en-US" sz="2400" dirty="0" smtClean="0">
                <a:ea typeface="ＭＳ Ｐゴシック" charset="0"/>
              </a:rPr>
              <a:t>1,2,3,2,1</a:t>
            </a:r>
            <a:endParaRPr lang="en-US" sz="2400" dirty="0">
              <a:ea typeface="ＭＳ Ｐゴシック" charset="0"/>
            </a:endParaRPr>
          </a:p>
          <a:p>
            <a:pPr lvl="2"/>
            <a:r>
              <a:rPr lang="el-GR" sz="2000" dirty="0">
                <a:ea typeface="ＭＳ Ｐゴシック" charset="0"/>
              </a:rPr>
              <a:t>Η απόφαση μπορεί να είναι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l-GR" sz="2000" dirty="0">
                <a:ea typeface="ＭＳ Ｐゴシック" charset="0"/>
              </a:rPr>
              <a:t>είτε </a:t>
            </a:r>
            <a:r>
              <a:rPr lang="en-US" sz="2000" dirty="0" smtClean="0">
                <a:ea typeface="ＭＳ Ｐゴシック" charset="0"/>
              </a:rPr>
              <a:t>1 </a:t>
            </a:r>
            <a:r>
              <a:rPr lang="el-GR" sz="2000" dirty="0" smtClean="0">
                <a:ea typeface="ＭＳ Ｐゴシック" charset="0"/>
              </a:rPr>
              <a:t>ή</a:t>
            </a:r>
            <a:r>
              <a:rPr lang="en-US" sz="2000" dirty="0" smtClean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2 </a:t>
            </a:r>
            <a:r>
              <a:rPr lang="el-GR" sz="2000" dirty="0" smtClean="0">
                <a:ea typeface="ＭＳ Ｐゴシック" charset="0"/>
              </a:rPr>
              <a:t>ή</a:t>
            </a:r>
            <a:r>
              <a:rPr lang="en-US" sz="2000" dirty="0" smtClean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7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Ανασκόπηση Αποτελεσμάτων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Σύγχρονο Μοντέλο</a:t>
            </a:r>
          </a:p>
          <a:p>
            <a:endParaRPr lang="el-GR" dirty="0" smtClean="0"/>
          </a:p>
          <a:p>
            <a:r>
              <a:rPr lang="el-GR" dirty="0" smtClean="0"/>
              <a:t>Το πολύ </a:t>
            </a:r>
            <a:r>
              <a:rPr lang="en-US" dirty="0" smtClean="0"/>
              <a:t>f </a:t>
            </a:r>
            <a:r>
              <a:rPr lang="el-GR" dirty="0" smtClean="0"/>
              <a:t>επεξεργαστές μπορούν να είναι εσφαλμένοι</a:t>
            </a:r>
          </a:p>
          <a:p>
            <a:endParaRPr lang="el-GR" dirty="0" smtClean="0"/>
          </a:p>
          <a:p>
            <a:r>
              <a:rPr lang="el-GR" dirty="0" smtClean="0"/>
              <a:t>Στενά κάτω φράγματα για το μοντέλο ανταλλαγής μηνυμάτων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41008"/>
              </p:ext>
            </p:extLst>
          </p:nvPr>
        </p:nvGraphicFramePr>
        <p:xfrm>
          <a:off x="457200" y="3200400"/>
          <a:ext cx="7848600" cy="2898141"/>
        </p:xfrm>
        <a:graphic>
          <a:graphicData uri="http://schemas.openxmlformats.org/drawingml/2006/table">
            <a:tbl>
              <a:tblPr/>
              <a:tblGrid>
                <a:gridCol w="2482850"/>
                <a:gridCol w="2317750"/>
                <a:gridCol w="3048000"/>
              </a:tblGrid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Σφάλματα Κατάρρευσης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Βυζαντινά Σφάλματα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Αριθμός γύρων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f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f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Ολικός αριθμός επεξεργαστών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f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3f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Μέγεθος </a:t>
                      </a:r>
                      <a:r>
                        <a:rPr kumimoji="0" lang="el-G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μηνύματων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Πολυωνυμικό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Πολυωνυμικό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4D05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94D05"/>
                        </a:solidFill>
                        <a:effectLst/>
                        <a:latin typeface="+mn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59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Ανασκόπηση Αποτελεσμάτων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i="1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Αδύνατη</a:t>
            </a:r>
            <a:r>
              <a:rPr lang="el-GR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η επίλυση Συμφωνίας στο ασύγχρονο μοντέλο</a:t>
            </a: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Ακόμα και στην παρουσία </a:t>
            </a:r>
            <a:r>
              <a:rPr lang="el-GR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μόνο ενός σφάλματος κατάρρευσης</a:t>
            </a:r>
          </a:p>
          <a:p>
            <a:pPr eaLnBrk="1" hangingPunct="1"/>
            <a:endParaRPr lang="el-GR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Ισχύει για το 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μοντέλο ανταλλαγής μηνυμάτων 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και για το </a:t>
            </a:r>
            <a:r>
              <a:rPr lang="el-GR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μοντέλο κοινόχρηστης μνήμης</a:t>
            </a:r>
            <a:r>
              <a:rPr lang="el-GR" dirty="0" smtClean="0"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74C50E77-EEB8-E44C-AD5C-3BE9F593A340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5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0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Μοντελοποίηση Σφαλμάτων Κατάρρευσης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3000" dirty="0" smtClean="0">
                <a:ea typeface="ＭＳ Ｐゴシック" charset="0"/>
                <a:cs typeface="ＭＳ Ｐゴシック" charset="0"/>
              </a:rPr>
              <a:t>Αλλάζουμε τον ορισμό μιας </a:t>
            </a:r>
            <a:r>
              <a:rPr lang="el-GR" sz="3000" b="1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νόμιμης εκτέλεσης </a:t>
            </a:r>
            <a:r>
              <a:rPr lang="el-GR" sz="3000" dirty="0" smtClean="0">
                <a:ea typeface="ＭＳ Ｐゴシック" charset="0"/>
                <a:cs typeface="ＭＳ Ｐゴシック" charset="0"/>
              </a:rPr>
              <a:t>χωρί</a:t>
            </a:r>
            <a:r>
              <a:rPr lang="el-GR" sz="3000" dirty="0">
                <a:ea typeface="ＭＳ Ｐゴシック" charset="0"/>
                <a:cs typeface="ＭＳ Ｐゴシック" charset="0"/>
              </a:rPr>
              <a:t>ς</a:t>
            </a:r>
            <a:r>
              <a:rPr lang="el-GR" sz="3000" dirty="0" smtClean="0">
                <a:ea typeface="ＭＳ Ｐゴシック" charset="0"/>
                <a:cs typeface="ＭＳ Ｐゴシック" charset="0"/>
              </a:rPr>
              <a:t> σφάλματα για να επιτρέπει σφάλματα κατάρρευσης</a:t>
            </a:r>
          </a:p>
          <a:p>
            <a:pPr eaLnBrk="1" hangingPunct="1">
              <a:lnSpc>
                <a:spcPct val="90000"/>
              </a:lnSpc>
            </a:pPr>
            <a:endParaRPr lang="el-GR" sz="3200" dirty="0" smtClean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l-GR" sz="3000" dirty="0" smtClean="0">
                <a:ea typeface="ＭＳ Ｐゴシック" charset="0"/>
                <a:cs typeface="ＭＳ Ｐゴシック" charset="0"/>
              </a:rPr>
              <a:t>Όλοι εκτός από το </a:t>
            </a:r>
            <a:r>
              <a:rPr lang="el-GR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πολύ </a:t>
            </a:r>
            <a:r>
              <a:rPr lang="en-US" sz="3000" i="1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l-GR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επεξεργαστές</a:t>
            </a:r>
            <a:r>
              <a:rPr lang="en-US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(</a:t>
            </a:r>
            <a:r>
              <a:rPr lang="el-GR" sz="3000" dirty="0" smtClean="0">
                <a:ea typeface="ＭＳ Ｐゴシック" charset="0"/>
                <a:cs typeface="ＭＳ Ｐゴシック" charset="0"/>
              </a:rPr>
              <a:t>οι </a:t>
            </a:r>
            <a:r>
              <a:rPr lang="el-GR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εσφαλμένοι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l-GR" sz="3000" dirty="0" smtClean="0">
                <a:ea typeface="ＭＳ Ｐゴシック" charset="0"/>
                <a:cs typeface="ＭＳ Ｐゴシック" charset="0"/>
              </a:rPr>
              <a:t>εκτελούν άπειρο αριθμό βημάτων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.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sz="2800" i="1" dirty="0" smtClean="0">
                <a:ea typeface="ＭＳ Ｐゴシック" charset="0"/>
              </a:rPr>
              <a:t>Σύγχρονο μοντέλο</a:t>
            </a:r>
            <a:r>
              <a:rPr lang="en-US" sz="2800" dirty="0" smtClean="0">
                <a:ea typeface="ＭＳ Ｐゴシック" charset="0"/>
              </a:rPr>
              <a:t>:  </a:t>
            </a:r>
            <a:r>
              <a:rPr lang="el-GR" sz="2800" dirty="0" smtClean="0">
                <a:ea typeface="ＭＳ Ｐゴシック" charset="0"/>
              </a:rPr>
              <a:t>όταν ένας επεξεργαστής καταρρεύσει σε ένα γύρο δεν εκτελεί άλλα βήματα</a:t>
            </a:r>
            <a:r>
              <a:rPr lang="en-US" sz="2800" dirty="0" smtClean="0">
                <a:ea typeface="ＭＳ Ｐゴシック" charset="0"/>
              </a:rPr>
              <a:t>.</a:t>
            </a:r>
            <a:endParaRPr lang="en-US" sz="28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l-GR" sz="3200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3000" dirty="0" smtClean="0">
                <a:ea typeface="ＭＳ Ｐゴシック" charset="0"/>
                <a:cs typeface="ＭＳ Ｐゴシック" charset="0"/>
              </a:rPr>
              <a:t>Στο τελευταίο του βήμα ένας επεξεργαστής μπορεί να στείλει μηνύματα σε ένα </a:t>
            </a:r>
            <a:r>
              <a:rPr lang="el-GR" sz="30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τυχαίο υποσύνολο </a:t>
            </a:r>
            <a:r>
              <a:rPr lang="el-GR" sz="3000" dirty="0" smtClean="0">
                <a:ea typeface="ＭＳ Ｐゴシック" charset="0"/>
                <a:cs typeface="ＭＳ Ｐゴシック" charset="0"/>
              </a:rPr>
              <a:t>από επεξεργαστές προτού καταρρεύσει. </a:t>
            </a:r>
            <a:endParaRPr lang="en-US" sz="3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716AF76E-C553-0C4A-8377-02398D4A34E4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6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78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l-GR" sz="3000" dirty="0" smtClean="0">
                <a:ea typeface="ＭＳ Ｐゴシック" charset="0"/>
                <a:cs typeface="ＭＳ Ｐゴシック" charset="0"/>
              </a:rPr>
              <a:t>Αλγόριθμος Συμφωνίας με Σφάλματα Κατάρρευσης</a:t>
            </a:r>
            <a:endParaRPr lang="en-US" sz="3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  <a:cs typeface="Courier New"/>
              </a:rPr>
              <a:t>Code for each processor: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ea typeface="ＭＳ Ｐゴシック" charset="0"/>
              <a:cs typeface="Courier New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dirty="0">
                <a:ea typeface="ＭＳ Ｐゴシック" charset="0"/>
                <a:cs typeface="Courier New"/>
              </a:rPr>
              <a:t>v</a:t>
            </a:r>
            <a:r>
              <a:rPr lang="en-US" dirty="0">
                <a:ea typeface="ＭＳ Ｐゴシック" charset="0"/>
                <a:cs typeface="Courier New"/>
              </a:rPr>
              <a:t> := my input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  <a:cs typeface="Courier New"/>
              </a:rPr>
              <a:t>at each round 1 through </a:t>
            </a:r>
            <a:r>
              <a:rPr lang="en-US" i="1" dirty="0">
                <a:ea typeface="ＭＳ Ｐゴシック" charset="0"/>
                <a:cs typeface="Courier New"/>
              </a:rPr>
              <a:t>f+1: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dirty="0">
                <a:ea typeface="ＭＳ Ｐゴシック" charset="0"/>
                <a:cs typeface="Courier New"/>
              </a:rPr>
              <a:t>   </a:t>
            </a:r>
            <a:r>
              <a:rPr lang="en-US" dirty="0">
                <a:ea typeface="ＭＳ Ｐゴシック" charset="0"/>
                <a:cs typeface="Courier New"/>
              </a:rPr>
              <a:t>if I have not yet sent </a:t>
            </a:r>
            <a:r>
              <a:rPr lang="en-US" i="1" dirty="0">
                <a:ea typeface="ＭＳ Ｐゴシック" charset="0"/>
                <a:cs typeface="Courier New"/>
              </a:rPr>
              <a:t>v</a:t>
            </a:r>
            <a:r>
              <a:rPr lang="en-US" dirty="0">
                <a:ea typeface="ＭＳ Ｐゴシック" charset="0"/>
                <a:cs typeface="Courier New"/>
              </a:rPr>
              <a:t> then send </a:t>
            </a:r>
            <a:r>
              <a:rPr lang="en-US" i="1" dirty="0">
                <a:ea typeface="ＭＳ Ｐゴシック" charset="0"/>
                <a:cs typeface="Courier New"/>
              </a:rPr>
              <a:t>v</a:t>
            </a:r>
            <a:r>
              <a:rPr lang="en-US" dirty="0">
                <a:ea typeface="ＭＳ Ｐゴシック" charset="0"/>
                <a:cs typeface="Courier New"/>
              </a:rPr>
              <a:t> to all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  <a:cs typeface="Courier New"/>
              </a:rPr>
              <a:t>   wait to receive messages for this round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  <a:cs typeface="Courier New"/>
              </a:rPr>
              <a:t>   </a:t>
            </a:r>
            <a:r>
              <a:rPr lang="en-US" i="1" dirty="0">
                <a:ea typeface="ＭＳ Ｐゴシック" charset="0"/>
                <a:cs typeface="Courier New"/>
              </a:rPr>
              <a:t>v</a:t>
            </a:r>
            <a:r>
              <a:rPr lang="en-US" dirty="0">
                <a:ea typeface="ＭＳ Ｐゴシック" charset="0"/>
                <a:cs typeface="Courier New"/>
              </a:rPr>
              <a:t> := minimum among all received values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  <a:cs typeface="Courier New"/>
              </a:rPr>
              <a:t>			 current value of </a:t>
            </a:r>
            <a:r>
              <a:rPr lang="en-US" i="1" dirty="0">
                <a:ea typeface="ＭＳ Ｐゴシック" charset="0"/>
                <a:cs typeface="Courier New"/>
              </a:rPr>
              <a:t>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dirty="0">
                <a:ea typeface="ＭＳ Ｐゴシック" charset="0"/>
                <a:cs typeface="Courier New"/>
              </a:rPr>
              <a:t>   </a:t>
            </a:r>
            <a:r>
              <a:rPr lang="en-US" dirty="0">
                <a:ea typeface="ＭＳ Ｐゴシック" charset="0"/>
                <a:cs typeface="Courier New"/>
              </a:rPr>
              <a:t>if this is round </a:t>
            </a:r>
            <a:r>
              <a:rPr lang="en-US" i="1" dirty="0">
                <a:ea typeface="ＭＳ Ｐゴシック" charset="0"/>
                <a:cs typeface="Courier New"/>
              </a:rPr>
              <a:t>f+1</a:t>
            </a:r>
            <a:r>
              <a:rPr lang="en-US" dirty="0">
                <a:ea typeface="ＭＳ Ｐゴシック" charset="0"/>
                <a:cs typeface="Courier New"/>
              </a:rPr>
              <a:t> then decide on </a:t>
            </a:r>
            <a:r>
              <a:rPr lang="en-US" i="1" dirty="0">
                <a:ea typeface="ＭＳ Ｐゴシック" charset="0"/>
                <a:cs typeface="Courier New"/>
              </a:rPr>
              <a:t>v</a:t>
            </a:r>
            <a:endParaRPr lang="en-US" dirty="0">
              <a:ea typeface="ＭＳ Ｐゴシック" charset="0"/>
              <a:cs typeface="Courier New"/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B53616DE-E73F-9246-B747-F4F06AAC9F37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7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ＭＳ Ｐゴシック" charset="0"/>
              </a:rPr>
              <a:t>Εκτέλεση Αλγορίθμου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round 1:                                  </a:t>
            </a:r>
            <a:endParaRPr lang="en-US" sz="2400" dirty="0" smtClean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charset="0"/>
              </a:rPr>
              <a:t>send my input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charset="0"/>
              </a:rPr>
              <a:t>receive </a:t>
            </a:r>
            <a:r>
              <a:rPr lang="en-US" sz="2000" dirty="0">
                <a:ea typeface="ＭＳ Ｐゴシック" charset="0"/>
              </a:rPr>
              <a:t>round 1 </a:t>
            </a:r>
            <a:r>
              <a:rPr lang="en-US" sz="2000" dirty="0" err="1" smtClean="0">
                <a:ea typeface="ＭＳ Ｐゴシック" charset="0"/>
              </a:rPr>
              <a:t>msgs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compute value for </a:t>
            </a:r>
            <a:r>
              <a:rPr lang="en-US" sz="2000" i="1" dirty="0" smtClean="0">
                <a:ea typeface="ＭＳ Ｐゴシック" charset="0"/>
              </a:rPr>
              <a:t>v</a:t>
            </a:r>
            <a:endParaRPr lang="en-US" sz="2000" dirty="0"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round 2: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send </a:t>
            </a:r>
            <a:r>
              <a:rPr lang="en-US" sz="2000" i="1" dirty="0">
                <a:ea typeface="ＭＳ Ｐゴシック" charset="0"/>
              </a:rPr>
              <a:t>v</a:t>
            </a:r>
            <a:r>
              <a:rPr lang="en-US" sz="2000" dirty="0">
                <a:ea typeface="ＭＳ Ｐゴシック" charset="0"/>
              </a:rPr>
              <a:t> (if this is a new value</a:t>
            </a:r>
            <a:r>
              <a:rPr lang="en-US" sz="2000" dirty="0" smtClean="0">
                <a:ea typeface="ＭＳ Ｐゴシック" charset="0"/>
              </a:rPr>
              <a:t>)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receive round 2 </a:t>
            </a:r>
            <a:r>
              <a:rPr lang="en-US" sz="2000" dirty="0" err="1" smtClean="0">
                <a:ea typeface="ＭＳ Ｐゴシック" charset="0"/>
              </a:rPr>
              <a:t>msgs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compute value for </a:t>
            </a:r>
            <a:r>
              <a:rPr lang="en-US" sz="2000" i="1" dirty="0" smtClean="0">
                <a:ea typeface="ＭＳ Ｐゴシック" charset="0"/>
              </a:rPr>
              <a:t>v</a:t>
            </a:r>
            <a:endParaRPr lang="en-US" sz="2000" dirty="0"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ea typeface="ＭＳ Ｐゴシック" charset="0"/>
                <a:cs typeface="ＭＳ Ｐゴシック" charset="0"/>
              </a:rPr>
              <a:t>round </a:t>
            </a:r>
            <a:r>
              <a:rPr lang="en-US" sz="2400" i="1" dirty="0">
                <a:ea typeface="ＭＳ Ｐゴシック" charset="0"/>
                <a:cs typeface="ＭＳ Ｐゴシック" charset="0"/>
              </a:rPr>
              <a:t>f + 1: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send </a:t>
            </a:r>
            <a:r>
              <a:rPr lang="en-US" sz="2000" i="1" dirty="0">
                <a:ea typeface="ＭＳ Ｐゴシック" charset="0"/>
              </a:rPr>
              <a:t>v</a:t>
            </a:r>
            <a:r>
              <a:rPr lang="en-US" sz="2000" dirty="0">
                <a:ea typeface="ＭＳ Ｐゴシック" charset="0"/>
              </a:rPr>
              <a:t> (if this is a new value</a:t>
            </a:r>
            <a:r>
              <a:rPr lang="en-US" sz="2000" dirty="0" smtClean="0">
                <a:ea typeface="ＭＳ Ｐゴシック" charset="0"/>
              </a:rPr>
              <a:t>)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receive round </a:t>
            </a:r>
            <a:r>
              <a:rPr lang="en-US" sz="2000" i="1" dirty="0">
                <a:ea typeface="ＭＳ Ｐゴシック" charset="0"/>
              </a:rPr>
              <a:t>f + 1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err="1" smtClean="0">
                <a:ea typeface="ＭＳ Ｐゴシック" charset="0"/>
              </a:rPr>
              <a:t>msgs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compute value for </a:t>
            </a:r>
            <a:r>
              <a:rPr lang="en-US" sz="2000" i="1" dirty="0" smtClean="0">
                <a:ea typeface="ＭＳ Ｐゴシック" charset="0"/>
              </a:rPr>
              <a:t>v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ea typeface="ＭＳ Ｐゴシック" charset="0"/>
              </a:rPr>
              <a:t>decide </a:t>
            </a:r>
            <a:r>
              <a:rPr lang="en-US" sz="2000" i="1" dirty="0" smtClean="0">
                <a:ea typeface="ＭＳ Ｐゴシック" charset="0"/>
              </a:rPr>
              <a:t>v</a:t>
            </a:r>
            <a:endParaRPr lang="en-US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dirty="0">
              <a:ea typeface="ＭＳ Ｐゴシック" charset="0"/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l-GR" sz="1200" dirty="0" smtClean="0">
                <a:solidFill>
                  <a:schemeClr val="tx2"/>
                </a:solidFill>
              </a:rPr>
              <a:t>ΕΠΛ432: Κατανεμημένοι Αλγόριθμοι 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fld id="{D198A8D8-53D0-FB46-922A-7691FB191921}" type="slidenum">
              <a:rPr 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8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cy_clas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ucy_class.thmx</Template>
  <TotalTime>40027</TotalTime>
  <Words>1702</Words>
  <Application>Microsoft Macintosh PowerPoint</Application>
  <PresentationFormat>On-screen Show (4:3)</PresentationFormat>
  <Paragraphs>389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ucy_class</vt:lpstr>
      <vt:lpstr>Διάλεξη 16: Πρόβλημα Συμφωνίας</vt:lpstr>
      <vt:lpstr>Τι θα δούμε σήμερα</vt:lpstr>
      <vt:lpstr>Πρόβλημα Συμφωνίας</vt:lpstr>
      <vt:lpstr>Παραδείγματα Συμφωνίας</vt:lpstr>
      <vt:lpstr>Ανασκόπηση Αποτελεσμάτων</vt:lpstr>
      <vt:lpstr>Ανασκόπηση Αποτελεσμάτων</vt:lpstr>
      <vt:lpstr>Μοντελοποίηση Σφαλμάτων Κατάρρευσης</vt:lpstr>
      <vt:lpstr>Αλγόριθμος Συμφωνίας με Σφάλματα Κατάρρευσης</vt:lpstr>
      <vt:lpstr>Εκτέλεση Αλγορίθμου</vt:lpstr>
      <vt:lpstr>Ορθότητα Αλγορίθμου</vt:lpstr>
      <vt:lpstr>Ορθότητα Αλγορίθμου</vt:lpstr>
      <vt:lpstr>Απόδοση Αλγορίθμου</vt:lpstr>
      <vt:lpstr>Κάτω Φράγμα στους Γύρους</vt:lpstr>
      <vt:lpstr>Αραιά-Εσφαλμένες Εκτελέσεις</vt:lpstr>
      <vt:lpstr>Σθένος Διατάξεων Τιμών</vt:lpstr>
      <vt:lpstr>Υπολογισμός Σθένους</vt:lpstr>
      <vt:lpstr>Κάτω Φράγμα</vt:lpstr>
      <vt:lpstr>Ύπαρξη Δισθενής Αρχικής Διάταξης</vt:lpstr>
      <vt:lpstr>Ύπαρξη Δισθενής Αρχικής Διάταξης</vt:lpstr>
      <vt:lpstr>Διατήρηση Δισθένειας</vt:lpstr>
      <vt:lpstr>Διατήρηση Δισθένειας</vt:lpstr>
      <vt:lpstr>Διατήρηση Δισθένειας</vt:lpstr>
      <vt:lpstr>Δεν μπορούμε να αποφασίσουμε στο γύρο f</vt:lpstr>
      <vt:lpstr>Δεν μπορούμε να αποφασίσουμε στο γύρο f</vt:lpstr>
      <vt:lpstr>Δεν μπορούμε να αποφασίσουμε στο γύρο f</vt:lpstr>
      <vt:lpstr>Ερωτήσεις;</vt:lpstr>
    </vt:vector>
  </TitlesOfParts>
  <Company>jones and bartlett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ΕΠΛ001 - Περιγραφή Μαθήματος</dc:title>
  <dc:subject>Εισαγωγή</dc:subject>
  <dc:creator>Νέαρχος Πασπαλλής</dc:creator>
  <cp:lastModifiedBy>Nicolas Nicolaou</cp:lastModifiedBy>
  <cp:revision>934</cp:revision>
  <cp:lastPrinted>2012-11-12T04:47:05Z</cp:lastPrinted>
  <dcterms:created xsi:type="dcterms:W3CDTF">2001-11-19T16:24:12Z</dcterms:created>
  <dcterms:modified xsi:type="dcterms:W3CDTF">2012-11-14T10:54:10Z</dcterms:modified>
  <cp:contentStatus/>
</cp:coreProperties>
</file>